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6" r:id="rId1"/>
    <p:sldMasterId id="2147483716" r:id="rId2"/>
    <p:sldMasterId id="2147483715" r:id="rId3"/>
    <p:sldMasterId id="2147483674" r:id="rId4"/>
    <p:sldMasterId id="2147483680" r:id="rId5"/>
    <p:sldMasterId id="2147483687" r:id="rId6"/>
    <p:sldMasterId id="2147483694" r:id="rId7"/>
    <p:sldMasterId id="2147483704" r:id="rId8"/>
    <p:sldMasterId id="2147483660" r:id="rId9"/>
  </p:sldMasterIdLst>
  <p:notesMasterIdLst>
    <p:notesMasterId r:id="rId57"/>
  </p:notesMasterIdLst>
  <p:handoutMasterIdLst>
    <p:handoutMasterId r:id="rId58"/>
  </p:handoutMasterIdLst>
  <p:sldIdLst>
    <p:sldId id="257" r:id="rId10"/>
    <p:sldId id="1145" r:id="rId11"/>
    <p:sldId id="2022" r:id="rId12"/>
    <p:sldId id="2047" r:id="rId13"/>
    <p:sldId id="2050" r:id="rId14"/>
    <p:sldId id="2056" r:id="rId15"/>
    <p:sldId id="1973" r:id="rId16"/>
    <p:sldId id="2057" r:id="rId17"/>
    <p:sldId id="2046" r:id="rId18"/>
    <p:sldId id="1987" r:id="rId19"/>
    <p:sldId id="2019" r:id="rId20"/>
    <p:sldId id="2024" r:id="rId21"/>
    <p:sldId id="2025" r:id="rId22"/>
    <p:sldId id="2026" r:id="rId23"/>
    <p:sldId id="2027" r:id="rId24"/>
    <p:sldId id="2028" r:id="rId25"/>
    <p:sldId id="2029" r:id="rId26"/>
    <p:sldId id="2061" r:id="rId27"/>
    <p:sldId id="2030" r:id="rId28"/>
    <p:sldId id="2031" r:id="rId29"/>
    <p:sldId id="2032" r:id="rId30"/>
    <p:sldId id="2062" r:id="rId31"/>
    <p:sldId id="2033" r:id="rId32"/>
    <p:sldId id="1929" r:id="rId33"/>
    <p:sldId id="2045" r:id="rId34"/>
    <p:sldId id="2054" r:id="rId35"/>
    <p:sldId id="2035" r:id="rId36"/>
    <p:sldId id="2034" r:id="rId37"/>
    <p:sldId id="2041" r:id="rId38"/>
    <p:sldId id="2036" r:id="rId39"/>
    <p:sldId id="2037" r:id="rId40"/>
    <p:sldId id="2038" r:id="rId41"/>
    <p:sldId id="2064" r:id="rId42"/>
    <p:sldId id="2063" r:id="rId43"/>
    <p:sldId id="1684" r:id="rId44"/>
    <p:sldId id="1980" r:id="rId45"/>
    <p:sldId id="2060" r:id="rId46"/>
    <p:sldId id="1918" r:id="rId47"/>
    <p:sldId id="2065" r:id="rId48"/>
    <p:sldId id="1966" r:id="rId49"/>
    <p:sldId id="1350" r:id="rId50"/>
    <p:sldId id="2055" r:id="rId51"/>
    <p:sldId id="2048" r:id="rId52"/>
    <p:sldId id="2059" r:id="rId53"/>
    <p:sldId id="2049" r:id="rId54"/>
    <p:sldId id="1565" r:id="rId55"/>
    <p:sldId id="1394" r:id="rId5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uesday @ 2 School Nutrition Town Hall May 28, 2024" id="{9EA65418-AAFF-4647-A7C2-939110350CB9}">
          <p14:sldIdLst>
            <p14:sldId id="257"/>
            <p14:sldId id="1145"/>
            <p14:sldId id="2022"/>
            <p14:sldId id="2047"/>
            <p14:sldId id="2050"/>
            <p14:sldId id="2056"/>
            <p14:sldId id="1973"/>
            <p14:sldId id="2057"/>
            <p14:sldId id="2046"/>
            <p14:sldId id="1987"/>
            <p14:sldId id="2019"/>
            <p14:sldId id="2024"/>
            <p14:sldId id="2025"/>
            <p14:sldId id="2026"/>
            <p14:sldId id="2027"/>
            <p14:sldId id="2028"/>
            <p14:sldId id="2029"/>
            <p14:sldId id="2061"/>
            <p14:sldId id="2030"/>
            <p14:sldId id="2031"/>
            <p14:sldId id="2032"/>
            <p14:sldId id="2062"/>
            <p14:sldId id="2033"/>
            <p14:sldId id="1929"/>
            <p14:sldId id="2045"/>
            <p14:sldId id="2054"/>
            <p14:sldId id="2035"/>
            <p14:sldId id="2034"/>
            <p14:sldId id="2041"/>
            <p14:sldId id="2036"/>
            <p14:sldId id="2037"/>
            <p14:sldId id="2038"/>
            <p14:sldId id="2064"/>
            <p14:sldId id="2063"/>
            <p14:sldId id="1684"/>
            <p14:sldId id="1980"/>
            <p14:sldId id="2060"/>
            <p14:sldId id="1918"/>
            <p14:sldId id="2065"/>
            <p14:sldId id="1966"/>
            <p14:sldId id="1350"/>
            <p14:sldId id="2055"/>
            <p14:sldId id="2048"/>
            <p14:sldId id="2059"/>
            <p14:sldId id="2049"/>
            <p14:sldId id="1565"/>
            <p14:sldId id="139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0" name="Author" initials="A" lastIdx="0" clrIdx="1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563C1"/>
    <a:srgbClr val="000000"/>
    <a:srgbClr val="F1C10F"/>
    <a:srgbClr val="3399FF"/>
    <a:srgbClr val="87AF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218" autoAdjust="0"/>
  </p:normalViewPr>
  <p:slideViewPr>
    <p:cSldViewPr snapToGrid="0">
      <p:cViewPr varScale="1">
        <p:scale>
          <a:sx n="49" d="100"/>
          <a:sy n="49" d="100"/>
        </p:scale>
        <p:origin x="552" y="5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microsoft.com/office/2018/10/relationships/authors" Target="author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29187" cy="1227380"/>
          </a:xfrm>
          <a:prstGeom prst="rect">
            <a:avLst/>
          </a:prstGeom>
        </p:spPr>
        <p:txBody>
          <a:bodyPr vert="horz" lIns="147365" tIns="73682" rIns="147365" bIns="73682" rtlCol="0"/>
          <a:lstStyle>
            <a:lvl1pPr algn="l">
              <a:defRPr sz="1900"/>
            </a:lvl1pPr>
          </a:lstStyle>
          <a:p>
            <a:endParaRPr lang="en-US"/>
          </a:p>
        </p:txBody>
      </p:sp>
      <p:sp>
        <p:nvSpPr>
          <p:cNvPr id="3" name="Date Placeholder 2"/>
          <p:cNvSpPr>
            <a:spLocks noGrp="1"/>
          </p:cNvSpPr>
          <p:nvPr>
            <p:ph type="dt" sz="quarter" idx="1"/>
          </p:nvPr>
        </p:nvSpPr>
        <p:spPr>
          <a:xfrm>
            <a:off x="4219788" y="0"/>
            <a:ext cx="3229187" cy="1227380"/>
          </a:xfrm>
          <a:prstGeom prst="rect">
            <a:avLst/>
          </a:prstGeom>
        </p:spPr>
        <p:txBody>
          <a:bodyPr vert="horz" lIns="147365" tIns="73682" rIns="147365" bIns="73682" rtlCol="0"/>
          <a:lstStyle>
            <a:lvl1pPr algn="r">
              <a:defRPr sz="1900"/>
            </a:lvl1pPr>
          </a:lstStyle>
          <a:p>
            <a:fld id="{AC6494FB-3489-468D-A451-38C7FB0BB2D7}" type="datetimeFigureOut">
              <a:rPr lang="en-US" smtClean="0"/>
              <a:t>10/23/2024</a:t>
            </a:fld>
            <a:endParaRPr lang="en-US"/>
          </a:p>
        </p:txBody>
      </p:sp>
      <p:sp>
        <p:nvSpPr>
          <p:cNvPr id="4" name="Footer Placeholder 3"/>
          <p:cNvSpPr>
            <a:spLocks noGrp="1"/>
          </p:cNvSpPr>
          <p:nvPr>
            <p:ph type="ftr" sz="quarter" idx="2"/>
          </p:nvPr>
        </p:nvSpPr>
        <p:spPr>
          <a:xfrm>
            <a:off x="0" y="23269927"/>
            <a:ext cx="3229187" cy="1227377"/>
          </a:xfrm>
          <a:prstGeom prst="rect">
            <a:avLst/>
          </a:prstGeom>
        </p:spPr>
        <p:txBody>
          <a:bodyPr vert="horz" lIns="147365" tIns="73682" rIns="147365" bIns="73682" rtlCol="0" anchor="b"/>
          <a:lstStyle>
            <a:lvl1pPr algn="l">
              <a:defRPr sz="1900"/>
            </a:lvl1pPr>
          </a:lstStyle>
          <a:p>
            <a:endParaRPr lang="en-US"/>
          </a:p>
        </p:txBody>
      </p:sp>
      <p:sp>
        <p:nvSpPr>
          <p:cNvPr id="5" name="Slide Number Placeholder 4"/>
          <p:cNvSpPr>
            <a:spLocks noGrp="1"/>
          </p:cNvSpPr>
          <p:nvPr>
            <p:ph type="sldNum" sz="quarter" idx="3"/>
          </p:nvPr>
        </p:nvSpPr>
        <p:spPr>
          <a:xfrm>
            <a:off x="4219788" y="23269927"/>
            <a:ext cx="3229187" cy="1227377"/>
          </a:xfrm>
          <a:prstGeom prst="rect">
            <a:avLst/>
          </a:prstGeom>
        </p:spPr>
        <p:txBody>
          <a:bodyPr vert="horz" lIns="147365" tIns="73682" rIns="147365" bIns="73682" rtlCol="0" anchor="b"/>
          <a:lstStyle>
            <a:lvl1pPr algn="r">
              <a:defRPr sz="1900"/>
            </a:lvl1pPr>
          </a:lstStyle>
          <a:p>
            <a:fld id="{963748F4-3E24-4BA1-83AB-0D46558EED30}" type="slidenum">
              <a:rPr lang="en-US" smtClean="0"/>
              <a:t>‹#›</a:t>
            </a:fld>
            <a:endParaRPr lang="en-US"/>
          </a:p>
        </p:txBody>
      </p:sp>
    </p:spTree>
    <p:extLst>
      <p:ext uri="{BB962C8B-B14F-4D97-AF65-F5344CB8AC3E}">
        <p14:creationId xmlns:p14="http://schemas.microsoft.com/office/powerpoint/2010/main" val="1242748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79550" y="220663"/>
            <a:ext cx="4356100" cy="2451100"/>
          </a:xfrm>
          <a:prstGeom prst="rect">
            <a:avLst/>
          </a:prstGeom>
          <a:noFill/>
          <a:ln w="12700">
            <a:solidFill>
              <a:prstClr val="black"/>
            </a:solidFill>
          </a:ln>
        </p:spPr>
        <p:txBody>
          <a:bodyPr vert="horz" lIns="149811" tIns="74906" rIns="149811" bIns="74906" rtlCol="0" anchor="ctr"/>
          <a:lstStyle/>
          <a:p>
            <a:endParaRPr lang="en-US"/>
          </a:p>
        </p:txBody>
      </p:sp>
      <p:sp>
        <p:nvSpPr>
          <p:cNvPr id="5" name="Notes Placeholder 4"/>
          <p:cNvSpPr>
            <a:spLocks noGrp="1"/>
          </p:cNvSpPr>
          <p:nvPr>
            <p:ph type="body" sz="quarter" idx="3"/>
          </p:nvPr>
        </p:nvSpPr>
        <p:spPr>
          <a:xfrm>
            <a:off x="450022" y="2796466"/>
            <a:ext cx="6415160" cy="6137544"/>
          </a:xfrm>
          <a:prstGeom prst="rect">
            <a:avLst/>
          </a:prstGeom>
        </p:spPr>
        <p:txBody>
          <a:bodyPr vert="horz" lIns="149811" tIns="74906" rIns="149811" bIns="749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617268" y="9060550"/>
            <a:ext cx="2247912" cy="452617"/>
          </a:xfrm>
          <a:prstGeom prst="rect">
            <a:avLst/>
          </a:prstGeom>
        </p:spPr>
        <p:txBody>
          <a:bodyPr vert="horz" lIns="149811" tIns="74906" rIns="149811" bIns="74906" rtlCol="0" anchor="b"/>
          <a:lstStyle>
            <a:lvl1pPr algn="r">
              <a:defRPr sz="1900"/>
            </a:lvl1pPr>
          </a:lstStyle>
          <a:p>
            <a:fld id="{942787AA-9CC9-4BDC-9D76-FFA9D61A5303}" type="slidenum">
              <a:rPr lang="en-US" smtClean="0"/>
              <a:t>‹#›</a:t>
            </a:fld>
            <a:endParaRPr lang="en-US"/>
          </a:p>
        </p:txBody>
      </p:sp>
    </p:spTree>
    <p:extLst>
      <p:ext uri="{BB962C8B-B14F-4D97-AF65-F5344CB8AC3E}">
        <p14:creationId xmlns:p14="http://schemas.microsoft.com/office/powerpoint/2010/main" val="3453592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effectLst/>
              <a:ea typeface="Calibri" panose="020F0502020204030204" pitchFamily="34" charset="0"/>
              <a:cs typeface="Calibri"/>
            </a:endParaRPr>
          </a:p>
        </p:txBody>
      </p:sp>
      <p:sp>
        <p:nvSpPr>
          <p:cNvPr id="4" name="Slide Number Placeholder 3"/>
          <p:cNvSpPr>
            <a:spLocks noGrp="1"/>
          </p:cNvSpPr>
          <p:nvPr>
            <p:ph type="sldNum" sz="quarter" idx="10"/>
          </p:nvPr>
        </p:nvSpPr>
        <p:spPr/>
        <p:txBody>
          <a:bodyPr/>
          <a:lstStyle/>
          <a:p>
            <a:fld id="{84BE8D1D-70DD-4068-A80C-527DFF99EB0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75529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10</a:t>
            </a:fld>
            <a:endParaRPr lang="en-US"/>
          </a:p>
        </p:txBody>
      </p:sp>
    </p:spTree>
    <p:extLst>
      <p:ext uri="{BB962C8B-B14F-4D97-AF65-F5344CB8AC3E}">
        <p14:creationId xmlns:p14="http://schemas.microsoft.com/office/powerpoint/2010/main" val="771277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11</a:t>
            </a:fld>
            <a:endParaRPr lang="en-US"/>
          </a:p>
        </p:txBody>
      </p:sp>
    </p:spTree>
    <p:extLst>
      <p:ext uri="{BB962C8B-B14F-4D97-AF65-F5344CB8AC3E}">
        <p14:creationId xmlns:p14="http://schemas.microsoft.com/office/powerpoint/2010/main" val="394756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12</a:t>
            </a:fld>
            <a:endParaRPr lang="en-US"/>
          </a:p>
        </p:txBody>
      </p:sp>
    </p:spTree>
    <p:extLst>
      <p:ext uri="{BB962C8B-B14F-4D97-AF65-F5344CB8AC3E}">
        <p14:creationId xmlns:p14="http://schemas.microsoft.com/office/powerpoint/2010/main" val="1678493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13</a:t>
            </a:fld>
            <a:endParaRPr lang="en-US"/>
          </a:p>
        </p:txBody>
      </p:sp>
    </p:spTree>
    <p:extLst>
      <p:ext uri="{BB962C8B-B14F-4D97-AF65-F5344CB8AC3E}">
        <p14:creationId xmlns:p14="http://schemas.microsoft.com/office/powerpoint/2010/main" val="370482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14</a:t>
            </a:fld>
            <a:endParaRPr lang="en-US"/>
          </a:p>
        </p:txBody>
      </p:sp>
    </p:spTree>
    <p:extLst>
      <p:ext uri="{BB962C8B-B14F-4D97-AF65-F5344CB8AC3E}">
        <p14:creationId xmlns:p14="http://schemas.microsoft.com/office/powerpoint/2010/main" val="3483928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15</a:t>
            </a:fld>
            <a:endParaRPr lang="en-US"/>
          </a:p>
        </p:txBody>
      </p:sp>
    </p:spTree>
    <p:extLst>
      <p:ext uri="{BB962C8B-B14F-4D97-AF65-F5344CB8AC3E}">
        <p14:creationId xmlns:p14="http://schemas.microsoft.com/office/powerpoint/2010/main" val="192031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16</a:t>
            </a:fld>
            <a:endParaRPr lang="en-US"/>
          </a:p>
        </p:txBody>
      </p:sp>
    </p:spTree>
    <p:extLst>
      <p:ext uri="{BB962C8B-B14F-4D97-AF65-F5344CB8AC3E}">
        <p14:creationId xmlns:p14="http://schemas.microsoft.com/office/powerpoint/2010/main" val="3229085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17</a:t>
            </a:fld>
            <a:endParaRPr lang="en-US"/>
          </a:p>
        </p:txBody>
      </p:sp>
    </p:spTree>
    <p:extLst>
      <p:ext uri="{BB962C8B-B14F-4D97-AF65-F5344CB8AC3E}">
        <p14:creationId xmlns:p14="http://schemas.microsoft.com/office/powerpoint/2010/main" val="3411641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18</a:t>
            </a:fld>
            <a:endParaRPr lang="en-US"/>
          </a:p>
        </p:txBody>
      </p:sp>
    </p:spTree>
    <p:extLst>
      <p:ext uri="{BB962C8B-B14F-4D97-AF65-F5344CB8AC3E}">
        <p14:creationId xmlns:p14="http://schemas.microsoft.com/office/powerpoint/2010/main" val="2925390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19</a:t>
            </a:fld>
            <a:endParaRPr lang="en-US"/>
          </a:p>
        </p:txBody>
      </p:sp>
    </p:spTree>
    <p:extLst>
      <p:ext uri="{BB962C8B-B14F-4D97-AF65-F5344CB8AC3E}">
        <p14:creationId xmlns:p14="http://schemas.microsoft.com/office/powerpoint/2010/main" val="2484959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2</a:t>
            </a:fld>
            <a:endParaRPr lang="en-US"/>
          </a:p>
        </p:txBody>
      </p:sp>
    </p:spTree>
    <p:extLst>
      <p:ext uri="{BB962C8B-B14F-4D97-AF65-F5344CB8AC3E}">
        <p14:creationId xmlns:p14="http://schemas.microsoft.com/office/powerpoint/2010/main" val="609925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20</a:t>
            </a:fld>
            <a:endParaRPr lang="en-US"/>
          </a:p>
        </p:txBody>
      </p:sp>
    </p:spTree>
    <p:extLst>
      <p:ext uri="{BB962C8B-B14F-4D97-AF65-F5344CB8AC3E}">
        <p14:creationId xmlns:p14="http://schemas.microsoft.com/office/powerpoint/2010/main" val="2749944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21</a:t>
            </a:fld>
            <a:endParaRPr lang="en-US"/>
          </a:p>
        </p:txBody>
      </p:sp>
    </p:spTree>
    <p:extLst>
      <p:ext uri="{BB962C8B-B14F-4D97-AF65-F5344CB8AC3E}">
        <p14:creationId xmlns:p14="http://schemas.microsoft.com/office/powerpoint/2010/main" val="763424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22</a:t>
            </a:fld>
            <a:endParaRPr lang="en-US"/>
          </a:p>
        </p:txBody>
      </p:sp>
    </p:spTree>
    <p:extLst>
      <p:ext uri="{BB962C8B-B14F-4D97-AF65-F5344CB8AC3E}">
        <p14:creationId xmlns:p14="http://schemas.microsoft.com/office/powerpoint/2010/main" val="533629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23</a:t>
            </a:fld>
            <a:endParaRPr lang="en-US"/>
          </a:p>
        </p:txBody>
      </p:sp>
    </p:spTree>
    <p:extLst>
      <p:ext uri="{BB962C8B-B14F-4D97-AF65-F5344CB8AC3E}">
        <p14:creationId xmlns:p14="http://schemas.microsoft.com/office/powerpoint/2010/main" val="808693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200"/>
              </a:spcAft>
              <a:buFont typeface="Symbol" panose="05050102010706020507" pitchFamily="18" charset="2"/>
              <a:buNone/>
            </a:pPr>
            <a:endParaRPr lang="en-US" sz="1800" dirty="0">
              <a:latin typeface="Arial"/>
              <a:cs typeface="Arial"/>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25</a:t>
            </a:fld>
            <a:endParaRPr lang="en-US"/>
          </a:p>
        </p:txBody>
      </p:sp>
    </p:spTree>
    <p:extLst>
      <p:ext uri="{BB962C8B-B14F-4D97-AF65-F5344CB8AC3E}">
        <p14:creationId xmlns:p14="http://schemas.microsoft.com/office/powerpoint/2010/main" val="2462310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26</a:t>
            </a:fld>
            <a:endParaRPr lang="en-US"/>
          </a:p>
        </p:txBody>
      </p:sp>
    </p:spTree>
    <p:extLst>
      <p:ext uri="{BB962C8B-B14F-4D97-AF65-F5344CB8AC3E}">
        <p14:creationId xmlns:p14="http://schemas.microsoft.com/office/powerpoint/2010/main" val="553796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27</a:t>
            </a:fld>
            <a:endParaRPr lang="en-US"/>
          </a:p>
        </p:txBody>
      </p:sp>
    </p:spTree>
    <p:extLst>
      <p:ext uri="{BB962C8B-B14F-4D97-AF65-F5344CB8AC3E}">
        <p14:creationId xmlns:p14="http://schemas.microsoft.com/office/powerpoint/2010/main" val="1726048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28</a:t>
            </a:fld>
            <a:endParaRPr lang="en-US"/>
          </a:p>
        </p:txBody>
      </p:sp>
    </p:spTree>
    <p:extLst>
      <p:ext uri="{BB962C8B-B14F-4D97-AF65-F5344CB8AC3E}">
        <p14:creationId xmlns:p14="http://schemas.microsoft.com/office/powerpoint/2010/main" val="3790831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29</a:t>
            </a:fld>
            <a:endParaRPr lang="en-US"/>
          </a:p>
        </p:txBody>
      </p:sp>
    </p:spTree>
    <p:extLst>
      <p:ext uri="{BB962C8B-B14F-4D97-AF65-F5344CB8AC3E}">
        <p14:creationId xmlns:p14="http://schemas.microsoft.com/office/powerpoint/2010/main" val="2015538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30</a:t>
            </a:fld>
            <a:endParaRPr lang="en-US"/>
          </a:p>
        </p:txBody>
      </p:sp>
    </p:spTree>
    <p:extLst>
      <p:ext uri="{BB962C8B-B14F-4D97-AF65-F5344CB8AC3E}">
        <p14:creationId xmlns:p14="http://schemas.microsoft.com/office/powerpoint/2010/main" val="3500974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a:t>
            </a:fld>
            <a:endParaRPr lang="en-US"/>
          </a:p>
        </p:txBody>
      </p:sp>
    </p:spTree>
    <p:extLst>
      <p:ext uri="{BB962C8B-B14F-4D97-AF65-F5344CB8AC3E}">
        <p14:creationId xmlns:p14="http://schemas.microsoft.com/office/powerpoint/2010/main" val="2491457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31</a:t>
            </a:fld>
            <a:endParaRPr lang="en-US"/>
          </a:p>
        </p:txBody>
      </p:sp>
    </p:spTree>
    <p:extLst>
      <p:ext uri="{BB962C8B-B14F-4D97-AF65-F5344CB8AC3E}">
        <p14:creationId xmlns:p14="http://schemas.microsoft.com/office/powerpoint/2010/main" val="361565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32</a:t>
            </a:fld>
            <a:endParaRPr lang="en-US"/>
          </a:p>
        </p:txBody>
      </p:sp>
    </p:spTree>
    <p:extLst>
      <p:ext uri="{BB962C8B-B14F-4D97-AF65-F5344CB8AC3E}">
        <p14:creationId xmlns:p14="http://schemas.microsoft.com/office/powerpoint/2010/main" val="1964785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787AA-9CC9-4BDC-9D76-FFA9D61A5303}" type="slidenum">
              <a:rPr lang="en-US" smtClean="0"/>
              <a:t>33</a:t>
            </a:fld>
            <a:endParaRPr lang="en-US"/>
          </a:p>
        </p:txBody>
      </p:sp>
    </p:spTree>
    <p:extLst>
      <p:ext uri="{BB962C8B-B14F-4D97-AF65-F5344CB8AC3E}">
        <p14:creationId xmlns:p14="http://schemas.microsoft.com/office/powerpoint/2010/main" val="189310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787AA-9CC9-4BDC-9D76-FFA9D61A5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05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pPr marL="171450" indent="-171450">
              <a:buFont typeface="Arial"/>
              <a:buChar char="•"/>
            </a:pPr>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35</a:t>
            </a:fld>
            <a:endParaRPr lang="en-US"/>
          </a:p>
        </p:txBody>
      </p:sp>
    </p:spTree>
    <p:extLst>
      <p:ext uri="{BB962C8B-B14F-4D97-AF65-F5344CB8AC3E}">
        <p14:creationId xmlns:p14="http://schemas.microsoft.com/office/powerpoint/2010/main" val="1629234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36</a:t>
            </a:fld>
            <a:endParaRPr lang="en-US"/>
          </a:p>
        </p:txBody>
      </p:sp>
    </p:spTree>
    <p:extLst>
      <p:ext uri="{BB962C8B-B14F-4D97-AF65-F5344CB8AC3E}">
        <p14:creationId xmlns:p14="http://schemas.microsoft.com/office/powerpoint/2010/main" val="38397098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37</a:t>
            </a:fld>
            <a:endParaRPr lang="en-US"/>
          </a:p>
        </p:txBody>
      </p:sp>
    </p:spTree>
    <p:extLst>
      <p:ext uri="{BB962C8B-B14F-4D97-AF65-F5344CB8AC3E}">
        <p14:creationId xmlns:p14="http://schemas.microsoft.com/office/powerpoint/2010/main" val="3409838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5888" y="212725"/>
            <a:ext cx="4213225" cy="2370138"/>
          </a:xfrm>
        </p:spPr>
      </p:sp>
      <p:sp>
        <p:nvSpPr>
          <p:cNvPr id="3" name="Notes Placeholder 2"/>
          <p:cNvSpPr>
            <a:spLocks noGrp="1"/>
          </p:cNvSpPr>
          <p:nvPr>
            <p:ph type="body" idx="1"/>
          </p:nvPr>
        </p:nvSpPr>
        <p:spPr/>
        <p:txBody>
          <a:bodyPr/>
          <a:lstStyle/>
          <a:p>
            <a:pPr defTabSz="1417229">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787AA-9CC9-4BDC-9D76-FFA9D61A5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948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40</a:t>
            </a:fld>
            <a:endParaRPr lang="en-US"/>
          </a:p>
        </p:txBody>
      </p:sp>
    </p:spTree>
    <p:extLst>
      <p:ext uri="{BB962C8B-B14F-4D97-AF65-F5344CB8AC3E}">
        <p14:creationId xmlns:p14="http://schemas.microsoft.com/office/powerpoint/2010/main" val="41655232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43</a:t>
            </a:fld>
            <a:endParaRPr lang="en-US"/>
          </a:p>
        </p:txBody>
      </p:sp>
    </p:spTree>
    <p:extLst>
      <p:ext uri="{BB962C8B-B14F-4D97-AF65-F5344CB8AC3E}">
        <p14:creationId xmlns:p14="http://schemas.microsoft.com/office/powerpoint/2010/main" val="3875312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4</a:t>
            </a:fld>
            <a:endParaRPr lang="en-US"/>
          </a:p>
        </p:txBody>
      </p:sp>
    </p:spTree>
    <p:extLst>
      <p:ext uri="{BB962C8B-B14F-4D97-AF65-F5344CB8AC3E}">
        <p14:creationId xmlns:p14="http://schemas.microsoft.com/office/powerpoint/2010/main" val="16809372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44</a:t>
            </a:fld>
            <a:endParaRPr lang="en-US"/>
          </a:p>
        </p:txBody>
      </p:sp>
    </p:spTree>
    <p:extLst>
      <p:ext uri="{BB962C8B-B14F-4D97-AF65-F5344CB8AC3E}">
        <p14:creationId xmlns:p14="http://schemas.microsoft.com/office/powerpoint/2010/main" val="4203149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45</a:t>
            </a:fld>
            <a:endParaRPr lang="en-US"/>
          </a:p>
        </p:txBody>
      </p:sp>
    </p:spTree>
    <p:extLst>
      <p:ext uri="{BB962C8B-B14F-4D97-AF65-F5344CB8AC3E}">
        <p14:creationId xmlns:p14="http://schemas.microsoft.com/office/powerpoint/2010/main" val="23961945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pPr>
              <a:tabLst>
                <a:tab pos="736824" algn="l"/>
              </a:tabLst>
            </a:pPr>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46</a:t>
            </a:fld>
            <a:endParaRPr lang="en-US"/>
          </a:p>
        </p:txBody>
      </p:sp>
    </p:spTree>
    <p:extLst>
      <p:ext uri="{BB962C8B-B14F-4D97-AF65-F5344CB8AC3E}">
        <p14:creationId xmlns:p14="http://schemas.microsoft.com/office/powerpoint/2010/main" val="9879623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84BE8D1D-70DD-4068-A80C-527DFF99EB00}" type="slidenum">
              <a:rPr lang="en-US" smtClean="0"/>
              <a:t>47</a:t>
            </a:fld>
            <a:endParaRPr lang="en-US"/>
          </a:p>
        </p:txBody>
      </p:sp>
    </p:spTree>
    <p:extLst>
      <p:ext uri="{BB962C8B-B14F-4D97-AF65-F5344CB8AC3E}">
        <p14:creationId xmlns:p14="http://schemas.microsoft.com/office/powerpoint/2010/main" val="929287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5</a:t>
            </a:fld>
            <a:endParaRPr lang="en-US"/>
          </a:p>
        </p:txBody>
      </p:sp>
    </p:spTree>
    <p:extLst>
      <p:ext uri="{BB962C8B-B14F-4D97-AF65-F5344CB8AC3E}">
        <p14:creationId xmlns:p14="http://schemas.microsoft.com/office/powerpoint/2010/main" val="3478320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6</a:t>
            </a:fld>
            <a:endParaRPr lang="en-US"/>
          </a:p>
        </p:txBody>
      </p:sp>
    </p:spTree>
    <p:extLst>
      <p:ext uri="{BB962C8B-B14F-4D97-AF65-F5344CB8AC3E}">
        <p14:creationId xmlns:p14="http://schemas.microsoft.com/office/powerpoint/2010/main" val="487858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7</a:t>
            </a:fld>
            <a:endParaRPr lang="en-US"/>
          </a:p>
        </p:txBody>
      </p:sp>
    </p:spTree>
    <p:extLst>
      <p:ext uri="{BB962C8B-B14F-4D97-AF65-F5344CB8AC3E}">
        <p14:creationId xmlns:p14="http://schemas.microsoft.com/office/powerpoint/2010/main" val="2715038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8</a:t>
            </a:fld>
            <a:endParaRPr lang="en-US"/>
          </a:p>
        </p:txBody>
      </p:sp>
    </p:spTree>
    <p:extLst>
      <p:ext uri="{BB962C8B-B14F-4D97-AF65-F5344CB8AC3E}">
        <p14:creationId xmlns:p14="http://schemas.microsoft.com/office/powerpoint/2010/main" val="584400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9</a:t>
            </a:fld>
            <a:endParaRPr lang="en-US"/>
          </a:p>
        </p:txBody>
      </p:sp>
    </p:spTree>
    <p:extLst>
      <p:ext uri="{BB962C8B-B14F-4D97-AF65-F5344CB8AC3E}">
        <p14:creationId xmlns:p14="http://schemas.microsoft.com/office/powerpoint/2010/main" val="26199455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604020202020204" pitchFamily="34" charset="0"/>
              </a:rPr>
              <a:t>CALIFORNIA DEPARTMENT OF EDUCATION</a:t>
            </a:r>
            <a:br>
              <a:rPr lang="en-US" altLang="en-US" sz="1100" b="1">
                <a:solidFill>
                  <a:srgbClr val="000000"/>
                </a:solidFill>
                <a:latin typeface="Arial" panose="020B0604020202020204" pitchFamily="34" charset="0"/>
              </a:rPr>
            </a:br>
            <a:r>
              <a:rPr lang="en-US" altLang="en-US" sz="1100">
                <a:solidFill>
                  <a:srgbClr val="000000"/>
                </a:solidFill>
                <a:latin typeface="Arial" panose="020B0604020202020204" pitchFamily="34" charset="0"/>
              </a:rPr>
              <a:t>Tony Thurmond, State Superintendent of Public Instruction</a:t>
            </a:r>
            <a:endParaRPr lang="en-US" altLang="en-US" sz="1200" b="1">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25096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0500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042671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4257440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3D58C-FF5B-4F23-1F79-CD190CCC9F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D86BDB-6FA8-156F-BFF0-5B0B34B800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536071-E619-0A2B-4247-B90CC47E6CA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597AE0A-9ED0-9D61-02BE-3A9137457B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F439A-28B4-A158-0F03-A209F5C612D5}"/>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2404489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3E2C-DE0A-593F-9060-041F9D021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5EB81D-DDAC-F2B8-33F1-0E21BE7E4F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79860-F49C-4669-0F29-1DC92BB7306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23375BF-E8A1-3DCE-596B-3491E7AE9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9D00B-3C04-41ED-EE2E-E807B22D9986}"/>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2197394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FD9C-F040-1C86-8DE6-9572C61BEC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27BA04-3D47-6504-EC15-6D189EFA70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499CBF-727E-C20D-9255-33E28E269A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58194F8-09DB-B2EB-E2D7-4EEB2F647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921254-9386-A11C-4CE6-EE978C7024F4}"/>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2335115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29D44-9AB9-2B97-3882-298A8964BE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5548AD-42BA-B46D-4BE3-A434FAD923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FDBFA3-2E1E-5C71-36DE-D00F3D93AA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D90A48-1A17-77C6-524A-9B7A6BA4795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BD770B7-1CFA-67C1-5831-18954327E2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121E6-9A0E-498F-1472-5326A8587A0E}"/>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2803450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26196-E428-A72B-EB6B-EF3F3705CA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A49B0A-7E30-0DAA-9654-D59E65D93D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CAB184-304D-EC2C-5C1E-DEA2FF6F0C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FD5815-6F41-C6CD-F771-2C8F8C88E9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8D23EC-2C00-8F49-53C8-76673A5243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E70714-7630-57F0-898D-72200226480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3F9E49C-288E-1A1E-9582-297DC76542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9C694F-FFB2-4F5E-A305-705F58C88192}"/>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2697619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9FDAA-0D43-0DAB-5B84-D83DB486CE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F479A-7D85-9D80-1DD9-FA9CB37ECA5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482DE44-4D35-2491-8D53-7515F4CC91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B7C673-29C9-5FCC-C373-6A4258736FEA}"/>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3224451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0EB1ED-956F-7B7F-570F-60859FB135B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9CAC918-3263-DF6C-77AA-ECF57BE4DB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9604C2-8C98-3448-92BF-C3FB4AC37092}"/>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196961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733540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341E-C68E-611B-123A-F2DF78114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846F6F-4726-93F5-318E-5FE184847A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D6E283-CB0D-4E57-F42E-E43684BA9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F54F9-0181-7483-ECCC-223E4D6D9C9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A931D5A-491F-4E91-E5B4-152A8630F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AFB6BD-A193-92CB-4454-F319D395B9DF}"/>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2838158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591B4-2F2A-F0AD-C3BA-0F867D2DAC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09513B-9A84-F7BB-B05A-9E0EA8E6F8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D7DFC8-D9A2-D30D-18F2-0B119BF4B0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B7EFB2-F38D-B151-FE32-7FAF5F22C53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36CB8EB-401D-779B-22CE-F3CD3707B3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B68C6F-4A41-8004-1196-EDE0E6645B52}"/>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858856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4FDE-B667-10B0-7ED0-3D26915A2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F75A46-D11F-5099-36FF-2C801817F2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2ADE71-94FC-FB4E-CCB9-16FABCCE511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E39FBFC-509C-C5D1-DC5A-1CB29CE80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4E38B-4B66-400C-D10B-CC4CAD306B71}"/>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631489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CA193B-9DC4-87BD-8959-FBB6AC39C7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742054-B4C7-6DDF-5A2D-7ACDED4915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14B7C-0FFF-74A3-8698-A23D5F265CB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00799B9-090B-B98A-6431-C4ECD6F511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085065-CC91-4811-076B-FA172CB77CE7}"/>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1907839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604020202020204" pitchFamily="34" charset="0"/>
              </a:rPr>
              <a:t>CALIFORNIA DEPARTMENT OF EDUCATION</a:t>
            </a:r>
            <a:br>
              <a:rPr lang="en-US" altLang="en-US" sz="1100" b="1">
                <a:solidFill>
                  <a:srgbClr val="000000"/>
                </a:solidFill>
                <a:latin typeface="Arial" panose="020B0604020202020204" pitchFamily="34" charset="0"/>
              </a:rPr>
            </a:br>
            <a:r>
              <a:rPr lang="en-US" altLang="en-US" sz="1100">
                <a:solidFill>
                  <a:srgbClr val="000000"/>
                </a:solidFill>
                <a:latin typeface="Arial" panose="020B0604020202020204" pitchFamily="34" charset="0"/>
              </a:rPr>
              <a:t>Tony Thurmond, State Superintendent of Public Instruction</a:t>
            </a:r>
            <a:endParaRPr lang="en-US" altLang="en-US" sz="1200" b="1">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989618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2520084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3442180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a:p>
        </p:txBody>
      </p:sp>
    </p:spTree>
    <p:extLst>
      <p:ext uri="{BB962C8B-B14F-4D97-AF65-F5344CB8AC3E}">
        <p14:creationId xmlns:p14="http://schemas.microsoft.com/office/powerpoint/2010/main" val="2264564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7842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194248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6736" y="1981200"/>
            <a:ext cx="2021114" cy="2775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160914" y="1866900"/>
            <a:ext cx="1882314" cy="4049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D9F8E55-7342-52C7-69ED-C6DF8957A6BD}"/>
              </a:ext>
            </a:extLst>
          </p:cNvPr>
          <p:cNvSpPr>
            <a:spLocks noGrp="1"/>
          </p:cNvSpPr>
          <p:nvPr>
            <p:ph sz="half" idx="10"/>
          </p:nvPr>
        </p:nvSpPr>
        <p:spPr>
          <a:xfrm>
            <a:off x="4395109" y="1981200"/>
            <a:ext cx="1455057" cy="1937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C24FE8A-DF51-D110-B826-5E448A490148}"/>
              </a:ext>
            </a:extLst>
          </p:cNvPr>
          <p:cNvSpPr>
            <a:spLocks noGrp="1"/>
          </p:cNvSpPr>
          <p:nvPr>
            <p:ph sz="half" idx="11"/>
          </p:nvPr>
        </p:nvSpPr>
        <p:spPr>
          <a:xfrm>
            <a:off x="5857425" y="1981200"/>
            <a:ext cx="1429657" cy="2427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026CE2F-1C1B-298B-4E19-A4DEE4A29580}"/>
              </a:ext>
            </a:extLst>
          </p:cNvPr>
          <p:cNvSpPr>
            <a:spLocks noGrp="1"/>
          </p:cNvSpPr>
          <p:nvPr>
            <p:ph sz="half" idx="12"/>
          </p:nvPr>
        </p:nvSpPr>
        <p:spPr>
          <a:xfrm>
            <a:off x="7261682" y="1981200"/>
            <a:ext cx="1455057" cy="38208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593DC46F-46AB-E8F9-FBE4-9228F7AD73A0}"/>
              </a:ext>
            </a:extLst>
          </p:cNvPr>
          <p:cNvSpPr>
            <a:spLocks noGrp="1"/>
          </p:cNvSpPr>
          <p:nvPr>
            <p:ph sz="half" idx="13"/>
          </p:nvPr>
        </p:nvSpPr>
        <p:spPr>
          <a:xfrm>
            <a:off x="8756657" y="1981200"/>
            <a:ext cx="1429658" cy="4049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9398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604020202020204" pitchFamily="34" charset="0"/>
              </a:rPr>
              <a:t>CALIFORNIA DEPARTMENT OF EDUCATION</a:t>
            </a:r>
            <a:br>
              <a:rPr lang="en-US" altLang="en-US" sz="1100" b="1">
                <a:solidFill>
                  <a:srgbClr val="000000"/>
                </a:solidFill>
                <a:latin typeface="Arial" panose="020B0604020202020204" pitchFamily="34" charset="0"/>
              </a:rPr>
            </a:br>
            <a:r>
              <a:rPr lang="en-US" altLang="en-US" sz="1100">
                <a:solidFill>
                  <a:srgbClr val="000000"/>
                </a:solidFill>
                <a:latin typeface="Arial" panose="020B0604020202020204" pitchFamily="34" charset="0"/>
              </a:rPr>
              <a:t>Tony Thurmond, State Superintendent of Public Instruction</a:t>
            </a:r>
            <a:endParaRPr lang="en-US" altLang="en-US" sz="1200" b="1">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728932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155170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2400873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2166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spcBef>
                <a:spcPts val="800"/>
              </a:spcBef>
              <a:defRPr/>
            </a:pPr>
            <a:r>
              <a:rPr lang="en-US" altLang="en-US" sz="1100" b="1">
                <a:solidFill>
                  <a:schemeClr val="tx1"/>
                </a:solidFill>
                <a:latin typeface="Arial" panose="020B0604020202020204" pitchFamily="34" charset="0"/>
              </a:rPr>
              <a:t>CALIFORNIA DEPARTMENT OF EDUCATION</a:t>
            </a:r>
            <a:br>
              <a:rPr lang="en-US" altLang="en-US" sz="1100" b="1">
                <a:solidFill>
                  <a:schemeClr val="tx1"/>
                </a:solidFill>
                <a:latin typeface="Arial" panose="020B0604020202020204" pitchFamily="34" charset="0"/>
              </a:rPr>
            </a:br>
            <a:r>
              <a:rPr lang="en-US" altLang="en-US" sz="1100">
                <a:solidFill>
                  <a:schemeClr val="tx1"/>
                </a:solidFill>
                <a:latin typeface="Arial" panose="020B0604020202020204" pitchFamily="34" charset="0"/>
              </a:rPr>
              <a:t>Tony Thurmond, State Superintendent of Public Instruction</a:t>
            </a:r>
            <a:endParaRPr lang="en-US" altLang="en-US" sz="1200" b="1">
              <a:solidFill>
                <a:schemeClr val="tx1"/>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5927932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34803077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5107061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a:p>
        </p:txBody>
      </p:sp>
    </p:spTree>
    <p:extLst>
      <p:ext uri="{BB962C8B-B14F-4D97-AF65-F5344CB8AC3E}">
        <p14:creationId xmlns:p14="http://schemas.microsoft.com/office/powerpoint/2010/main" val="16439662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pPr>
                <a:defRPr/>
              </a:pPr>
              <a:t>‹#›</a:t>
            </a:fld>
            <a:endParaRPr lang="en-US"/>
          </a:p>
        </p:txBody>
      </p:sp>
    </p:spTree>
    <p:extLst>
      <p:ext uri="{BB962C8B-B14F-4D97-AF65-F5344CB8AC3E}">
        <p14:creationId xmlns:p14="http://schemas.microsoft.com/office/powerpoint/2010/main" val="1580111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12"/>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704020202020204" pitchFamily="34" charset="0"/>
              </a:rPr>
              <a:t>CALIFORNIA DEPARTMENT OF EDUCATION</a:t>
            </a:r>
            <a:br>
              <a:rPr lang="en-US" altLang="en-US" sz="1100" b="1">
                <a:solidFill>
                  <a:srgbClr val="000000"/>
                </a:solidFill>
                <a:latin typeface="Arial" panose="020B0704020202020204" pitchFamily="34" charset="0"/>
              </a:rPr>
            </a:br>
            <a:r>
              <a:rPr lang="en-US" altLang="en-US" sz="1100">
                <a:solidFill>
                  <a:srgbClr val="000000"/>
                </a:solidFill>
                <a:latin typeface="Arial" panose="020B0704020202020204" pitchFamily="34" charset="0"/>
              </a:rPr>
              <a:t>Tony Thurmond, State Superintendent of Public Instruction</a:t>
            </a:r>
            <a:endParaRPr lang="en-US" altLang="en-US" sz="1200" b="1">
              <a:solidFill>
                <a:srgbClr val="000000"/>
              </a:solidFill>
              <a:latin typeface="Arial" panose="020B07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854846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A22D-3DF5-4FEC-92C4-AA4FEBC8E7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8C9463-1196-4362-8606-2AE20350961B}"/>
              </a:ext>
            </a:extLst>
          </p:cNvPr>
          <p:cNvSpPr>
            <a:spLocks noGrp="1"/>
          </p:cNvSpPr>
          <p:nvPr>
            <p:ph type="dt" sz="half" idx="10"/>
          </p:nvPr>
        </p:nvSpPr>
        <p:spPr/>
        <p:txBody>
          <a:bodyPr/>
          <a:lstStyle/>
          <a:p>
            <a:pPr eaLnBrk="0" fontAlgn="base" hangingPunct="0">
              <a:spcBef>
                <a:spcPct val="0"/>
              </a:spcBef>
              <a:spcAft>
                <a:spcPct val="0"/>
              </a:spcAft>
              <a:defRPr/>
            </a:pPr>
            <a:endParaRPr lang="en-US" altLang="en-US"/>
          </a:p>
        </p:txBody>
      </p:sp>
      <p:sp>
        <p:nvSpPr>
          <p:cNvPr id="4" name="Footer Placeholder 3">
            <a:extLst>
              <a:ext uri="{FF2B5EF4-FFF2-40B4-BE49-F238E27FC236}">
                <a16:creationId xmlns:a16="http://schemas.microsoft.com/office/drawing/2014/main" id="{DF181D64-1EF7-49E4-B3F2-E10ADE538454}"/>
              </a:ext>
            </a:extLst>
          </p:cNvPr>
          <p:cNvSpPr>
            <a:spLocks noGrp="1"/>
          </p:cNvSpPr>
          <p:nvPr>
            <p:ph type="ftr" sz="quarter" idx="11"/>
          </p:nvPr>
        </p:nvSpPr>
        <p:spPr/>
        <p:txBody>
          <a:bodyPr/>
          <a:lstStyle/>
          <a:p>
            <a:pPr eaLnBrk="0" fontAlgn="base" hangingPunct="0">
              <a:spcBef>
                <a:spcPct val="0"/>
              </a:spcBef>
              <a:spcAft>
                <a:spcPct val="0"/>
              </a:spcAft>
              <a:defRPr/>
            </a:pPr>
            <a:endParaRPr lang="en-US" altLang="en-US"/>
          </a:p>
        </p:txBody>
      </p:sp>
      <p:sp>
        <p:nvSpPr>
          <p:cNvPr id="5" name="Slide Number Placeholder 4">
            <a:extLst>
              <a:ext uri="{FF2B5EF4-FFF2-40B4-BE49-F238E27FC236}">
                <a16:creationId xmlns:a16="http://schemas.microsoft.com/office/drawing/2014/main" id="{C57125D8-841B-469E-A798-EE6503C127C1}"/>
              </a:ext>
            </a:extLst>
          </p:cNvPr>
          <p:cNvSpPr>
            <a:spLocks noGrp="1"/>
          </p:cNvSpPr>
          <p:nvPr>
            <p:ph type="sldNum" sz="quarter" idx="12"/>
          </p:nvPr>
        </p:nvSpPr>
        <p:spPr/>
        <p:txBody>
          <a:bodyPr/>
          <a:lstStyle/>
          <a:p>
            <a:pPr eaLnBrk="0" fontAlgn="base" hangingPunct="0">
              <a:spcBef>
                <a:spcPct val="0"/>
              </a:spcBef>
              <a:spcAft>
                <a:spcPct val="0"/>
              </a:spcAft>
              <a:defRPr/>
            </a:pPr>
            <a:fld id="{845CA088-98AF-4DF2-8493-E1610DC2B74C}" type="slidenum">
              <a:rPr lang="en-US" altLang="en-US" smtClean="0"/>
              <a:pPr eaLnBrk="0" fontAlgn="base" hangingPunct="0">
                <a:spcBef>
                  <a:spcPct val="0"/>
                </a:spcBef>
                <a:spcAft>
                  <a:spcPct val="0"/>
                </a:spcAft>
                <a:defRPr/>
              </a:pPr>
              <a:t>‹#›</a:t>
            </a:fld>
            <a:endParaRPr lang="en-US" altLang="en-US"/>
          </a:p>
        </p:txBody>
      </p:sp>
      <p:sp>
        <p:nvSpPr>
          <p:cNvPr id="7" name="Content Placeholder 6">
            <a:extLst>
              <a:ext uri="{FF2B5EF4-FFF2-40B4-BE49-F238E27FC236}">
                <a16:creationId xmlns:a16="http://schemas.microsoft.com/office/drawing/2014/main" id="{8156AD05-2D6E-4D5A-BFB0-7CA0F5FDC913}"/>
              </a:ext>
            </a:extLst>
          </p:cNvPr>
          <p:cNvSpPr>
            <a:spLocks noGrp="1"/>
          </p:cNvSpPr>
          <p:nvPr>
            <p:ph sz="quarter" idx="13"/>
          </p:nvPr>
        </p:nvSpPr>
        <p:spPr>
          <a:xfrm>
            <a:off x="2610036" y="1846555"/>
            <a:ext cx="2867486" cy="4287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5995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t>‹#›</a:t>
            </a:fld>
            <a:endParaRPr lang="en-US" altLang="en-US"/>
          </a:p>
        </p:txBody>
      </p:sp>
    </p:spTree>
    <p:extLst>
      <p:ext uri="{BB962C8B-B14F-4D97-AF65-F5344CB8AC3E}">
        <p14:creationId xmlns:p14="http://schemas.microsoft.com/office/powerpoint/2010/main" val="4190206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t>‹#›</a:t>
            </a:fld>
            <a:endParaRPr lang="en-US" altLang="en-US"/>
          </a:p>
        </p:txBody>
      </p:sp>
    </p:spTree>
    <p:extLst>
      <p:ext uri="{BB962C8B-B14F-4D97-AF65-F5344CB8AC3E}">
        <p14:creationId xmlns:p14="http://schemas.microsoft.com/office/powerpoint/2010/main" val="3190071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t>‹#›</a:t>
            </a:fld>
            <a:endParaRPr lang="en-US" altLang="en-US"/>
          </a:p>
        </p:txBody>
      </p:sp>
    </p:spTree>
    <p:extLst>
      <p:ext uri="{BB962C8B-B14F-4D97-AF65-F5344CB8AC3E}">
        <p14:creationId xmlns:p14="http://schemas.microsoft.com/office/powerpoint/2010/main" val="2146551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t>‹#›</a:t>
            </a:fld>
            <a:endParaRPr lang="en-US">
              <a:solidFill>
                <a:srgbClr val="000000"/>
              </a:solidFill>
            </a:endParaRPr>
          </a:p>
        </p:txBody>
      </p:sp>
    </p:spTree>
    <p:extLst>
      <p:ext uri="{BB962C8B-B14F-4D97-AF65-F5344CB8AC3E}">
        <p14:creationId xmlns:p14="http://schemas.microsoft.com/office/powerpoint/2010/main" val="25574023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964182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12"/>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704020202020204" pitchFamily="34" charset="0"/>
              </a:rPr>
              <a:t>CALIFORNIA DEPARTMENT OF EDUCATION</a:t>
            </a:r>
            <a:br>
              <a:rPr lang="en-US" altLang="en-US" sz="1100" b="1">
                <a:solidFill>
                  <a:srgbClr val="000000"/>
                </a:solidFill>
                <a:latin typeface="Arial" panose="020B0704020202020204" pitchFamily="34" charset="0"/>
              </a:rPr>
            </a:br>
            <a:r>
              <a:rPr lang="en-US" altLang="en-US" sz="1100">
                <a:solidFill>
                  <a:srgbClr val="000000"/>
                </a:solidFill>
                <a:latin typeface="Arial" panose="020B0704020202020204" pitchFamily="34" charset="0"/>
              </a:rPr>
              <a:t>Tony Thurmond, State Superintendent of Public Instruction</a:t>
            </a:r>
            <a:endParaRPr lang="en-US" altLang="en-US" sz="1200" b="1">
              <a:solidFill>
                <a:srgbClr val="000000"/>
              </a:solidFill>
              <a:latin typeface="Arial" panose="020B07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9561227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t>‹#›</a:t>
            </a:fld>
            <a:endParaRPr lang="en-US" altLang="en-US"/>
          </a:p>
        </p:txBody>
      </p:sp>
    </p:spTree>
    <p:extLst>
      <p:ext uri="{BB962C8B-B14F-4D97-AF65-F5344CB8AC3E}">
        <p14:creationId xmlns:p14="http://schemas.microsoft.com/office/powerpoint/2010/main" val="790227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t>‹#›</a:t>
            </a:fld>
            <a:endParaRPr lang="en-US" altLang="en-US"/>
          </a:p>
        </p:txBody>
      </p:sp>
    </p:spTree>
    <p:extLst>
      <p:ext uri="{BB962C8B-B14F-4D97-AF65-F5344CB8AC3E}">
        <p14:creationId xmlns:p14="http://schemas.microsoft.com/office/powerpoint/2010/main" val="22885417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eaLnBrk="0" fontAlgn="base" hangingPunct="0">
              <a:spcBef>
                <a:spcPct val="0"/>
              </a:spcBef>
              <a:spcAft>
                <a:spcPct val="0"/>
              </a:spcAft>
              <a:defRPr/>
            </a:pPr>
            <a:endParaRPr lang="en-US" altLang="en-US"/>
          </a:p>
        </p:txBody>
      </p:sp>
      <p:sp>
        <p:nvSpPr>
          <p:cNvPr id="4" name="Footer Placeholder 3"/>
          <p:cNvSpPr>
            <a:spLocks noGrp="1"/>
          </p:cNvSpPr>
          <p:nvPr>
            <p:ph type="ftr" sz="quarter" idx="11"/>
          </p:nvPr>
        </p:nvSpPr>
        <p:spPr/>
        <p:txBody>
          <a:bodyPr/>
          <a:lstStyle/>
          <a:p>
            <a:pPr eaLnBrk="0" fontAlgn="base" hangingPunct="0">
              <a:spcBef>
                <a:spcPct val="0"/>
              </a:spcBef>
              <a:spcAft>
                <a:spcPct val="0"/>
              </a:spcAft>
              <a:defRPr/>
            </a:pPr>
            <a:endParaRPr lang="en-US" altLang="en-US"/>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defRPr/>
            </a:pPr>
            <a:fld id="{845CA088-98AF-4DF2-8493-E1610DC2B74C}" type="slidenum">
              <a:rPr lang="en-US" altLang="en-US" smtClean="0"/>
              <a:t>‹#›</a:t>
            </a:fld>
            <a:endParaRPr lang="en-US" altLang="en-US"/>
          </a:p>
        </p:txBody>
      </p:sp>
      <p:sp>
        <p:nvSpPr>
          <p:cNvPr id="7" name="Content Placeholder 6"/>
          <p:cNvSpPr>
            <a:spLocks noGrp="1"/>
          </p:cNvSpPr>
          <p:nvPr>
            <p:ph sz="quarter" idx="13"/>
          </p:nvPr>
        </p:nvSpPr>
        <p:spPr>
          <a:xfrm>
            <a:off x="2610036" y="1846555"/>
            <a:ext cx="2867486" cy="4287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8325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t>‹#›</a:t>
            </a:fld>
            <a:endParaRPr lang="en-US" altLang="en-US"/>
          </a:p>
        </p:txBody>
      </p:sp>
      <p:sp>
        <p:nvSpPr>
          <p:cNvPr id="7" name="Content Placeholder 6"/>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5"/>
          </p:nvPr>
        </p:nvSpPr>
        <p:spPr>
          <a:xfrm>
            <a:off x="7394575" y="3578225"/>
            <a:ext cx="4313238" cy="197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4534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4313238" cy="197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869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t>‹#›</a:t>
            </a:fld>
            <a:endParaRPr lang="en-US">
              <a:solidFill>
                <a:srgbClr val="000000"/>
              </a:solidFill>
            </a:endParaRPr>
          </a:p>
        </p:txBody>
      </p:sp>
    </p:spTree>
    <p:extLst>
      <p:ext uri="{BB962C8B-B14F-4D97-AF65-F5344CB8AC3E}">
        <p14:creationId xmlns:p14="http://schemas.microsoft.com/office/powerpoint/2010/main" val="14194402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0638435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604020202020204" pitchFamily="34" charset="0"/>
              </a:rPr>
              <a:t>CALIFORNIA DEPARTMENT OF EDUCATION</a:t>
            </a:r>
            <a:br>
              <a:rPr lang="en-US" altLang="en-US" sz="1100" b="1">
                <a:solidFill>
                  <a:srgbClr val="000000"/>
                </a:solidFill>
                <a:latin typeface="Arial" panose="020B0604020202020204" pitchFamily="34" charset="0"/>
              </a:rPr>
            </a:br>
            <a:r>
              <a:rPr lang="en-US" altLang="en-US" sz="1100">
                <a:solidFill>
                  <a:srgbClr val="000000"/>
                </a:solidFill>
                <a:latin typeface="Arial" panose="020B0604020202020204" pitchFamily="34" charset="0"/>
              </a:rPr>
              <a:t>Tony Thurmond, State Superintendent of Public Instruction</a:t>
            </a:r>
            <a:endParaRPr lang="en-US" altLang="en-US" sz="1200" b="1">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2509628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7335402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20193989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A22D-3DF5-4FEC-92C4-AA4FEBC8E7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8C9463-1196-4362-8606-2AE20350961B}"/>
              </a:ext>
            </a:extLst>
          </p:cNvPr>
          <p:cNvSpPr>
            <a:spLocks noGrp="1"/>
          </p:cNvSpPr>
          <p:nvPr>
            <p:ph type="dt" sz="half" idx="10"/>
          </p:nvPr>
        </p:nvSpPr>
        <p:spPr/>
        <p:txBody>
          <a:bodyPr/>
          <a:lstStyle/>
          <a:p>
            <a:pPr eaLnBrk="0" fontAlgn="base" hangingPunct="0">
              <a:spcBef>
                <a:spcPct val="0"/>
              </a:spcBef>
              <a:spcAft>
                <a:spcPct val="0"/>
              </a:spcAft>
              <a:defRPr/>
            </a:pPr>
            <a:endParaRPr lang="en-US" altLang="en-US"/>
          </a:p>
        </p:txBody>
      </p:sp>
      <p:sp>
        <p:nvSpPr>
          <p:cNvPr id="4" name="Footer Placeholder 3">
            <a:extLst>
              <a:ext uri="{FF2B5EF4-FFF2-40B4-BE49-F238E27FC236}">
                <a16:creationId xmlns:a16="http://schemas.microsoft.com/office/drawing/2014/main" id="{DF181D64-1EF7-49E4-B3F2-E10ADE538454}"/>
              </a:ext>
            </a:extLst>
          </p:cNvPr>
          <p:cNvSpPr>
            <a:spLocks noGrp="1"/>
          </p:cNvSpPr>
          <p:nvPr>
            <p:ph type="ftr" sz="quarter" idx="11"/>
          </p:nvPr>
        </p:nvSpPr>
        <p:spPr/>
        <p:txBody>
          <a:bodyPr/>
          <a:lstStyle/>
          <a:p>
            <a:pPr eaLnBrk="0" fontAlgn="base" hangingPunct="0">
              <a:spcBef>
                <a:spcPct val="0"/>
              </a:spcBef>
              <a:spcAft>
                <a:spcPct val="0"/>
              </a:spcAft>
              <a:defRPr/>
            </a:pPr>
            <a:endParaRPr lang="en-US" altLang="en-US"/>
          </a:p>
        </p:txBody>
      </p:sp>
      <p:sp>
        <p:nvSpPr>
          <p:cNvPr id="5" name="Slide Number Placeholder 4">
            <a:extLst>
              <a:ext uri="{FF2B5EF4-FFF2-40B4-BE49-F238E27FC236}">
                <a16:creationId xmlns:a16="http://schemas.microsoft.com/office/drawing/2014/main" id="{C57125D8-841B-469E-A798-EE6503C127C1}"/>
              </a:ext>
            </a:extLst>
          </p:cNvPr>
          <p:cNvSpPr>
            <a:spLocks noGrp="1"/>
          </p:cNvSpPr>
          <p:nvPr>
            <p:ph type="sldNum" sz="quarter" idx="12"/>
          </p:nvPr>
        </p:nvSpPr>
        <p:spPr/>
        <p:txBody>
          <a:bodyPr/>
          <a:lstStyle/>
          <a:p>
            <a:pPr eaLnBrk="0" fontAlgn="base" hangingPunct="0">
              <a:spcBef>
                <a:spcPct val="0"/>
              </a:spcBef>
              <a:spcAft>
                <a:spcPct val="0"/>
              </a:spcAft>
              <a:defRPr/>
            </a:pPr>
            <a:fld id="{845CA088-98AF-4DF2-8493-E1610DC2B74C}" type="slidenum">
              <a:rPr lang="en-US" altLang="en-US" smtClean="0"/>
              <a:pPr eaLnBrk="0" fontAlgn="base" hangingPunct="0">
                <a:spcBef>
                  <a:spcPct val="0"/>
                </a:spcBef>
                <a:spcAft>
                  <a:spcPct val="0"/>
                </a:spcAft>
                <a:defRPr/>
              </a:pPr>
              <a:t>‹#›</a:t>
            </a:fld>
            <a:endParaRPr lang="en-US" altLang="en-US"/>
          </a:p>
        </p:txBody>
      </p:sp>
      <p:sp>
        <p:nvSpPr>
          <p:cNvPr id="7" name="Content Placeholder 6">
            <a:extLst>
              <a:ext uri="{FF2B5EF4-FFF2-40B4-BE49-F238E27FC236}">
                <a16:creationId xmlns:a16="http://schemas.microsoft.com/office/drawing/2014/main" id="{8156AD05-2D6E-4D5A-BFB0-7CA0F5FDC913}"/>
              </a:ext>
            </a:extLst>
          </p:cNvPr>
          <p:cNvSpPr>
            <a:spLocks noGrp="1"/>
          </p:cNvSpPr>
          <p:nvPr>
            <p:ph sz="quarter" idx="13"/>
          </p:nvPr>
        </p:nvSpPr>
        <p:spPr>
          <a:xfrm>
            <a:off x="2610036" y="1846555"/>
            <a:ext cx="2867486" cy="4287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5995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4313238" cy="197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8693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05009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0426710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604020202020204" pitchFamily="34" charset="0"/>
              </a:rPr>
              <a:t>CALIFORNIA DEPARTMENT OF EDUCATION</a:t>
            </a:r>
            <a:br>
              <a:rPr lang="en-US" altLang="en-US" sz="1100" b="1">
                <a:solidFill>
                  <a:srgbClr val="000000"/>
                </a:solidFill>
                <a:latin typeface="Arial" panose="020B0604020202020204" pitchFamily="34" charset="0"/>
              </a:rPr>
            </a:br>
            <a:r>
              <a:rPr lang="en-US" altLang="en-US" sz="1100">
                <a:solidFill>
                  <a:srgbClr val="000000"/>
                </a:solidFill>
                <a:latin typeface="Arial" panose="020B0604020202020204" pitchFamily="34" charset="0"/>
              </a:rPr>
              <a:t>Tony Thurmond, State Superintendent of Public Instruction</a:t>
            </a:r>
            <a:endParaRPr lang="en-US" altLang="en-US" sz="1200" b="1">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4268745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8693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20147065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3573776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A22D-3DF5-4FEC-92C4-AA4FEBC8E7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8C9463-1196-4362-8606-2AE20350961B}"/>
              </a:ext>
            </a:extLst>
          </p:cNvPr>
          <p:cNvSpPr>
            <a:spLocks noGrp="1"/>
          </p:cNvSpPr>
          <p:nvPr>
            <p:ph type="dt" sz="half" idx="10"/>
          </p:nvPr>
        </p:nvSpPr>
        <p:spPr/>
        <p:txBody>
          <a:bodyPr/>
          <a:lstStyle/>
          <a:p>
            <a:pPr eaLnBrk="0" fontAlgn="base" hangingPunct="0">
              <a:spcBef>
                <a:spcPct val="0"/>
              </a:spcBef>
              <a:spcAft>
                <a:spcPct val="0"/>
              </a:spcAft>
              <a:defRPr/>
            </a:pPr>
            <a:endParaRPr lang="en-US" altLang="en-US"/>
          </a:p>
        </p:txBody>
      </p:sp>
      <p:sp>
        <p:nvSpPr>
          <p:cNvPr id="4" name="Footer Placeholder 3">
            <a:extLst>
              <a:ext uri="{FF2B5EF4-FFF2-40B4-BE49-F238E27FC236}">
                <a16:creationId xmlns:a16="http://schemas.microsoft.com/office/drawing/2014/main" id="{DF181D64-1EF7-49E4-B3F2-E10ADE538454}"/>
              </a:ext>
            </a:extLst>
          </p:cNvPr>
          <p:cNvSpPr>
            <a:spLocks noGrp="1"/>
          </p:cNvSpPr>
          <p:nvPr>
            <p:ph type="ftr" sz="quarter" idx="11"/>
          </p:nvPr>
        </p:nvSpPr>
        <p:spPr/>
        <p:txBody>
          <a:bodyPr/>
          <a:lstStyle/>
          <a:p>
            <a:pPr eaLnBrk="0" fontAlgn="base" hangingPunct="0">
              <a:spcBef>
                <a:spcPct val="0"/>
              </a:spcBef>
              <a:spcAft>
                <a:spcPct val="0"/>
              </a:spcAft>
              <a:defRPr/>
            </a:pPr>
            <a:endParaRPr lang="en-US" altLang="en-US"/>
          </a:p>
        </p:txBody>
      </p:sp>
      <p:sp>
        <p:nvSpPr>
          <p:cNvPr id="5" name="Slide Number Placeholder 4">
            <a:extLst>
              <a:ext uri="{FF2B5EF4-FFF2-40B4-BE49-F238E27FC236}">
                <a16:creationId xmlns:a16="http://schemas.microsoft.com/office/drawing/2014/main" id="{C57125D8-841B-469E-A798-EE6503C127C1}"/>
              </a:ext>
            </a:extLst>
          </p:cNvPr>
          <p:cNvSpPr>
            <a:spLocks noGrp="1"/>
          </p:cNvSpPr>
          <p:nvPr>
            <p:ph type="sldNum" sz="quarter" idx="12"/>
          </p:nvPr>
        </p:nvSpPr>
        <p:spPr/>
        <p:txBody>
          <a:bodyPr/>
          <a:lstStyle/>
          <a:p>
            <a:pPr eaLnBrk="0" fontAlgn="base" hangingPunct="0">
              <a:spcBef>
                <a:spcPct val="0"/>
              </a:spcBef>
              <a:spcAft>
                <a:spcPct val="0"/>
              </a:spcAft>
              <a:defRPr/>
            </a:pPr>
            <a:fld id="{845CA088-98AF-4DF2-8493-E1610DC2B74C}" type="slidenum">
              <a:rPr lang="en-US" altLang="en-US" smtClean="0"/>
              <a:pPr eaLnBrk="0" fontAlgn="base" hangingPunct="0">
                <a:spcBef>
                  <a:spcPct val="0"/>
                </a:spcBef>
                <a:spcAft>
                  <a:spcPct val="0"/>
                </a:spcAft>
                <a:defRPr/>
              </a:pPr>
              <a:t>‹#›</a:t>
            </a:fld>
            <a:endParaRPr lang="en-US" altLang="en-US"/>
          </a:p>
        </p:txBody>
      </p:sp>
      <p:sp>
        <p:nvSpPr>
          <p:cNvPr id="7" name="Content Placeholder 6">
            <a:extLst>
              <a:ext uri="{FF2B5EF4-FFF2-40B4-BE49-F238E27FC236}">
                <a16:creationId xmlns:a16="http://schemas.microsoft.com/office/drawing/2014/main" id="{8156AD05-2D6E-4D5A-BFB0-7CA0F5FDC913}"/>
              </a:ext>
            </a:extLst>
          </p:cNvPr>
          <p:cNvSpPr>
            <a:spLocks noGrp="1"/>
          </p:cNvSpPr>
          <p:nvPr>
            <p:ph sz="quarter" idx="13"/>
          </p:nvPr>
        </p:nvSpPr>
        <p:spPr>
          <a:xfrm>
            <a:off x="2610036" y="1846555"/>
            <a:ext cx="2867486" cy="4287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28484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4313238" cy="197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21136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5547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9837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934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1FE7C64F-1197-E8B1-2BEA-B09EB38B2403}"/>
              </a:ext>
            </a:extLst>
          </p:cNvPr>
          <p:cNvSpPr>
            <a:spLocks noGrp="1"/>
          </p:cNvSpPr>
          <p:nvPr>
            <p:ph sz="quarter" idx="16"/>
          </p:nvPr>
        </p:nvSpPr>
        <p:spPr>
          <a:xfrm>
            <a:off x="9726650" y="36417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1359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2.jpe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image" Target="../media/image1.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5.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2.jpeg"/><Relationship Id="rId4" Type="http://schemas.openxmlformats.org/officeDocument/2006/relationships/slideLayout" Target="../slideLayouts/slideLayout48.xml"/><Relationship Id="rId9"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2.jpeg"/><Relationship Id="rId4" Type="http://schemas.openxmlformats.org/officeDocument/2006/relationships/slideLayout" Target="../slideLayouts/slideLayout55.xml"/><Relationship Id="rId9"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theme" Target="../theme/theme9.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a:p>
        </p:txBody>
      </p:sp>
      <p:pic>
        <p:nvPicPr>
          <p:cNvPr id="1032" name="Picture 11" descr="Official Seal of the California Department of Education"/>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a:solidFill>
                  <a:srgbClr val="FFFFFF"/>
                </a:solidFill>
                <a:latin typeface="Arial" panose="020B0604020202020204" pitchFamily="34" charset="0"/>
              </a:rPr>
              <a:t>TONY THURMOND</a:t>
            </a:r>
            <a:br>
              <a:rPr lang="en-US" altLang="en-US" sz="1000" b="1">
                <a:solidFill>
                  <a:srgbClr val="FFFFFF"/>
                </a:solidFill>
                <a:latin typeface="Arial" panose="020B0604020202020204" pitchFamily="34" charset="0"/>
              </a:rPr>
            </a:br>
            <a:r>
              <a:rPr lang="en-US" altLang="en-US" sz="1000">
                <a:solidFill>
                  <a:srgbClr val="FFFFFF"/>
                </a:solidFill>
                <a:latin typeface="Arial" panose="020B0604020202020204" pitchFamily="34" charset="0"/>
              </a:rPr>
              <a:t>State Superintendent </a:t>
            </a:r>
            <a:br>
              <a:rPr lang="en-US" altLang="en-US" sz="1000">
                <a:solidFill>
                  <a:srgbClr val="FFFFFF"/>
                </a:solidFill>
                <a:latin typeface="Arial" panose="020B0604020202020204" pitchFamily="34" charset="0"/>
              </a:rPr>
            </a:br>
            <a:r>
              <a:rPr lang="en-US" altLang="en-US" sz="1000">
                <a:solidFill>
                  <a:srgbClr val="FFFFFF"/>
                </a:solidFill>
                <a:latin typeface="Arial" panose="020B06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87748456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686" r:id="rId4"/>
    <p:sldLayoutId id="2147483714" r:id="rId5"/>
    <p:sldLayoutId id="2147483760" r:id="rId6"/>
    <p:sldLayoutId id="2147483712" r:id="rId7"/>
    <p:sldLayoutId id="2147483667" r:id="rId8"/>
    <p:sldLayoutId id="2147483713" r:id="rId9"/>
    <p:sldLayoutId id="2147483761" r:id="rId10"/>
    <p:sldLayoutId id="2147483762" r:id="rId11"/>
    <p:sldLayoutId id="2147483728" r:id="rId12"/>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606FBB-31CF-65D7-C754-0C54F83C37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8F99C9-44A7-3E3F-2054-D7181A4CB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EBADB-D1BB-5171-6950-DDA0884468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7F999E05-97D2-3321-24DE-910A9819E8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B48B154-5CA0-24CD-6FB1-C939D0FE6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C6B5A1-B79E-4921-A29B-3B7F97CD5B23}" type="slidenum">
              <a:rPr lang="en-US" smtClean="0"/>
              <a:t>‹#›</a:t>
            </a:fld>
            <a:endParaRPr lang="en-US"/>
          </a:p>
        </p:txBody>
      </p:sp>
    </p:spTree>
    <p:extLst>
      <p:ext uri="{BB962C8B-B14F-4D97-AF65-F5344CB8AC3E}">
        <p14:creationId xmlns:p14="http://schemas.microsoft.com/office/powerpoint/2010/main" val="137524223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a:p>
        </p:txBody>
      </p:sp>
      <p:pic>
        <p:nvPicPr>
          <p:cNvPr id="1032" name="Picture 11" descr="Official Seal of the California Department of Education"/>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a:solidFill>
                  <a:srgbClr val="FFFFFF"/>
                </a:solidFill>
                <a:latin typeface="Arial" panose="020B0604020202020204" pitchFamily="34" charset="0"/>
              </a:rPr>
              <a:t>TONY THURMOND</a:t>
            </a:r>
            <a:br>
              <a:rPr lang="en-US" altLang="en-US" sz="1000" b="1">
                <a:solidFill>
                  <a:srgbClr val="FFFFFF"/>
                </a:solidFill>
                <a:latin typeface="Arial" panose="020B0604020202020204" pitchFamily="34" charset="0"/>
              </a:rPr>
            </a:br>
            <a:r>
              <a:rPr lang="en-US" altLang="en-US" sz="1000">
                <a:solidFill>
                  <a:srgbClr val="FFFFFF"/>
                </a:solidFill>
                <a:latin typeface="Arial" panose="020B0604020202020204" pitchFamily="34" charset="0"/>
              </a:rPr>
              <a:t>State Superintendent </a:t>
            </a:r>
            <a:br>
              <a:rPr lang="en-US" altLang="en-US" sz="1000">
                <a:solidFill>
                  <a:srgbClr val="FFFFFF"/>
                </a:solidFill>
                <a:latin typeface="Arial" panose="020B0604020202020204" pitchFamily="34" charset="0"/>
              </a:rPr>
            </a:br>
            <a:r>
              <a:rPr lang="en-US" altLang="en-US" sz="1000">
                <a:solidFill>
                  <a:srgbClr val="FFFFFF"/>
                </a:solidFill>
                <a:latin typeface="Arial" panose="020B06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44007968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703" r:id="rId6"/>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a:p>
        </p:txBody>
      </p:sp>
      <p:pic>
        <p:nvPicPr>
          <p:cNvPr id="1032" name="Picture 11" descr="Official Seal of the California Department of Education"/>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a:solidFill>
                  <a:srgbClr val="FFFFFF"/>
                </a:solidFill>
                <a:latin typeface="Arial" panose="020B0604020202020204" pitchFamily="34" charset="0"/>
              </a:rPr>
              <a:t>TONY THURMOND</a:t>
            </a:r>
            <a:br>
              <a:rPr lang="en-US" altLang="en-US" sz="1000" b="1">
                <a:solidFill>
                  <a:srgbClr val="FFFFFF"/>
                </a:solidFill>
                <a:latin typeface="Arial" panose="020B0604020202020204" pitchFamily="34" charset="0"/>
              </a:rPr>
            </a:br>
            <a:r>
              <a:rPr lang="en-US" altLang="en-US" sz="1000">
                <a:solidFill>
                  <a:srgbClr val="FFFFFF"/>
                </a:solidFill>
                <a:latin typeface="Arial" panose="020B0604020202020204" pitchFamily="34" charset="0"/>
              </a:rPr>
              <a:t>State Superintendent </a:t>
            </a:r>
            <a:br>
              <a:rPr lang="en-US" altLang="en-US" sz="1000">
                <a:solidFill>
                  <a:srgbClr val="FFFFFF"/>
                </a:solidFill>
                <a:latin typeface="Arial" panose="020B0604020202020204" pitchFamily="34" charset="0"/>
              </a:rPr>
            </a:br>
            <a:r>
              <a:rPr lang="en-US" altLang="en-US" sz="1000">
                <a:solidFill>
                  <a:srgbClr val="FFFFFF"/>
                </a:solidFill>
                <a:latin typeface="Arial" panose="020B06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3943933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9" r:id="rId4"/>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845CA088-98AF-4DF2-8493-E1610DC2B74C}" type="slidenum">
              <a:rPr lang="en-US" altLang="en-US"/>
              <a:pPr>
                <a:defRPr/>
              </a:pPr>
              <a:t>‹#›</a:t>
            </a:fld>
            <a:endParaRPr lang="en-US" altLang="en-US"/>
          </a:p>
        </p:txBody>
      </p:sp>
      <p:pic>
        <p:nvPicPr>
          <p:cNvPr id="1032" name="Picture 11" descr="Official Seal of the California Department of Education"/>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eaLnBrk="1" fontAlgn="auto" hangingPunct="1">
              <a:spcBef>
                <a:spcPts val="0"/>
              </a:spcBef>
              <a:spcAft>
                <a:spcPts val="0"/>
              </a:spcAft>
              <a:defRPr/>
            </a:pPr>
            <a:r>
              <a:rPr lang="en-US" altLang="en-US" sz="1200" b="1">
                <a:solidFill>
                  <a:schemeClr val="bg1"/>
                </a:solidFill>
                <a:latin typeface="Arial" panose="020B0604020202020204" pitchFamily="34" charset="0"/>
              </a:rPr>
              <a:t>TONY</a:t>
            </a:r>
            <a:r>
              <a:rPr lang="en-US" altLang="en-US" sz="1200" b="1" baseline="0">
                <a:solidFill>
                  <a:schemeClr val="bg1"/>
                </a:solidFill>
                <a:latin typeface="Arial" panose="020B0604020202020204" pitchFamily="34" charset="0"/>
              </a:rPr>
              <a:t> THURMOND</a:t>
            </a:r>
            <a:br>
              <a:rPr lang="en-US" altLang="en-US" sz="1000" b="1">
                <a:solidFill>
                  <a:schemeClr val="bg1"/>
                </a:solidFill>
                <a:latin typeface="Arial" panose="020B0604020202020204" pitchFamily="34" charset="0"/>
              </a:rPr>
            </a:br>
            <a:r>
              <a:rPr lang="en-US" altLang="en-US" sz="1000">
                <a:solidFill>
                  <a:schemeClr val="bg1"/>
                </a:solidFill>
                <a:latin typeface="Arial" panose="020B0604020202020204" pitchFamily="34" charset="0"/>
              </a:rPr>
              <a:t>State Superintendent </a:t>
            </a:r>
            <a:br>
              <a:rPr lang="en-US" altLang="en-US" sz="1000">
                <a:solidFill>
                  <a:schemeClr val="bg1"/>
                </a:solidFill>
                <a:latin typeface="Arial" panose="020B0604020202020204" pitchFamily="34" charset="0"/>
              </a:rPr>
            </a:br>
            <a:r>
              <a:rPr lang="en-US" altLang="en-US" sz="1000">
                <a:solidFill>
                  <a:schemeClr val="bg1"/>
                </a:solidFill>
                <a:latin typeface="Arial" panose="020B0604020202020204" pitchFamily="34" charset="0"/>
              </a:rPr>
              <a:t>of Public Instruction</a:t>
            </a:r>
            <a:endParaRPr lang="en-US" altLang="en-US" sz="1000">
              <a:solidFill>
                <a:schemeClr val="bg1"/>
              </a:solidFill>
            </a:endParaRPr>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187621188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grpSp>
        <p:nvGrpSpPr>
          <p:cNvPr id="1026" name="Group 7"/>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t>‹#›</a:t>
            </a:fld>
            <a:endParaRPr lang="en-US" altLang="en-US"/>
          </a:p>
        </p:txBody>
      </p:sp>
      <p:pic>
        <p:nvPicPr>
          <p:cNvPr id="1032" name="Picture 11" descr="Official Seal of the California Department of Education"/>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algn="ctr">
              <a:defRPr/>
            </a:pPr>
            <a:r>
              <a:rPr lang="en-US" altLang="en-US" sz="1200" b="1">
                <a:solidFill>
                  <a:srgbClr val="FFFFFF"/>
                </a:solidFill>
                <a:latin typeface="Arial" panose="020B0704020202020204" pitchFamily="34" charset="0"/>
              </a:rPr>
              <a:t>TONY THURMOND</a:t>
            </a:r>
            <a:br>
              <a:rPr lang="en-US" altLang="en-US" sz="1000" b="1">
                <a:solidFill>
                  <a:srgbClr val="FFFFFF"/>
                </a:solidFill>
                <a:latin typeface="Arial" panose="020B0704020202020204" pitchFamily="34" charset="0"/>
              </a:rPr>
            </a:br>
            <a:r>
              <a:rPr lang="en-US" altLang="en-US" sz="1000">
                <a:solidFill>
                  <a:srgbClr val="FFFFFF"/>
                </a:solidFill>
                <a:latin typeface="Arial" panose="020B0704020202020204" pitchFamily="34" charset="0"/>
              </a:rPr>
              <a:t>State Superintendent </a:t>
            </a:r>
            <a:br>
              <a:rPr lang="en-US" altLang="en-US" sz="1000">
                <a:solidFill>
                  <a:srgbClr val="FFFFFF"/>
                </a:solidFill>
                <a:latin typeface="Arial" panose="020B0704020202020204" pitchFamily="34" charset="0"/>
              </a:rPr>
            </a:br>
            <a:r>
              <a:rPr lang="en-US" altLang="en-US" sz="1000">
                <a:solidFill>
                  <a:srgbClr val="FFFFFF"/>
                </a:solidFill>
                <a:latin typeface="Arial" panose="020B07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21588601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704020202020204" pitchFamily="34" charset="0"/>
        </a:defRPr>
      </a:lvl2pPr>
      <a:lvl3pPr algn="ctr" rtl="0" eaLnBrk="0" fontAlgn="base" hangingPunct="0">
        <a:spcBef>
          <a:spcPct val="0"/>
        </a:spcBef>
        <a:spcAft>
          <a:spcPct val="0"/>
        </a:spcAft>
        <a:defRPr sz="4400">
          <a:solidFill>
            <a:schemeClr val="tx2"/>
          </a:solidFill>
          <a:latin typeface="Arial" panose="020B0704020202020204" pitchFamily="34" charset="0"/>
        </a:defRPr>
      </a:lvl3pPr>
      <a:lvl4pPr algn="ctr" rtl="0" eaLnBrk="0" fontAlgn="base" hangingPunct="0">
        <a:spcBef>
          <a:spcPct val="0"/>
        </a:spcBef>
        <a:spcAft>
          <a:spcPct val="0"/>
        </a:spcAft>
        <a:defRPr sz="4400">
          <a:solidFill>
            <a:schemeClr val="tx2"/>
          </a:solidFill>
          <a:latin typeface="Arial" panose="020B0704020202020204" pitchFamily="34" charset="0"/>
        </a:defRPr>
      </a:lvl4pPr>
      <a:lvl5pPr algn="ctr" rtl="0" eaLnBrk="0" fontAlgn="base" hangingPunct="0">
        <a:spcBef>
          <a:spcPct val="0"/>
        </a:spcBef>
        <a:spcAft>
          <a:spcPct val="0"/>
        </a:spcAft>
        <a:defRPr sz="4400">
          <a:solidFill>
            <a:schemeClr val="tx2"/>
          </a:solidFill>
          <a:latin typeface="Arial" panose="020B0704020202020204" pitchFamily="34" charset="0"/>
        </a:defRPr>
      </a:lvl5pPr>
      <a:lvl6pPr marL="457200" algn="ctr" rtl="0" eaLnBrk="0" fontAlgn="base" hangingPunct="0">
        <a:spcBef>
          <a:spcPct val="0"/>
        </a:spcBef>
        <a:spcAft>
          <a:spcPct val="0"/>
        </a:spcAft>
        <a:defRPr sz="4400">
          <a:solidFill>
            <a:schemeClr val="tx2"/>
          </a:solidFill>
          <a:latin typeface="Arial" panose="020B0704020202020204" pitchFamily="34" charset="0"/>
        </a:defRPr>
      </a:lvl6pPr>
      <a:lvl7pPr marL="914400" algn="ctr" rtl="0" eaLnBrk="0" fontAlgn="base" hangingPunct="0">
        <a:spcBef>
          <a:spcPct val="0"/>
        </a:spcBef>
        <a:spcAft>
          <a:spcPct val="0"/>
        </a:spcAft>
        <a:defRPr sz="4400">
          <a:solidFill>
            <a:schemeClr val="tx2"/>
          </a:solidFill>
          <a:latin typeface="Arial" panose="020B0704020202020204" pitchFamily="34" charset="0"/>
        </a:defRPr>
      </a:lvl7pPr>
      <a:lvl8pPr marL="1371600" algn="ctr" rtl="0" eaLnBrk="0" fontAlgn="base" hangingPunct="0">
        <a:spcBef>
          <a:spcPct val="0"/>
        </a:spcBef>
        <a:spcAft>
          <a:spcPct val="0"/>
        </a:spcAft>
        <a:defRPr sz="4400">
          <a:solidFill>
            <a:schemeClr val="tx2"/>
          </a:solidFill>
          <a:latin typeface="Arial" panose="020B0704020202020204" pitchFamily="34" charset="0"/>
        </a:defRPr>
      </a:lvl8pPr>
      <a:lvl9pPr marL="1828800" algn="ctr" rtl="0" eaLnBrk="0" fontAlgn="base" hangingPunct="0">
        <a:spcBef>
          <a:spcPct val="0"/>
        </a:spcBef>
        <a:spcAft>
          <a:spcPct val="0"/>
        </a:spcAft>
        <a:defRPr sz="4400">
          <a:solidFill>
            <a:schemeClr val="tx2"/>
          </a:solidFill>
          <a:latin typeface="Arial" panose="020B07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grpSp>
        <p:nvGrpSpPr>
          <p:cNvPr id="1026" name="Group 7"/>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t>‹#›</a:t>
            </a:fld>
            <a:endParaRPr lang="en-US" altLang="en-US"/>
          </a:p>
        </p:txBody>
      </p:sp>
      <p:pic>
        <p:nvPicPr>
          <p:cNvPr id="1032" name="Picture 11" descr="Official Seal of the California Department of Education"/>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algn="ctr">
              <a:defRPr/>
            </a:pPr>
            <a:r>
              <a:rPr lang="en-US" altLang="en-US" sz="1200" b="1">
                <a:solidFill>
                  <a:srgbClr val="FFFFFF"/>
                </a:solidFill>
                <a:latin typeface="Arial" panose="020B0704020202020204" pitchFamily="34" charset="0"/>
              </a:rPr>
              <a:t>TONY THURMOND</a:t>
            </a:r>
            <a:br>
              <a:rPr lang="en-US" altLang="en-US" sz="1000" b="1">
                <a:solidFill>
                  <a:srgbClr val="FFFFFF"/>
                </a:solidFill>
                <a:latin typeface="Arial" panose="020B0704020202020204" pitchFamily="34" charset="0"/>
              </a:rPr>
            </a:br>
            <a:r>
              <a:rPr lang="en-US" altLang="en-US" sz="1000">
                <a:solidFill>
                  <a:srgbClr val="FFFFFF"/>
                </a:solidFill>
                <a:latin typeface="Arial" panose="020B0704020202020204" pitchFamily="34" charset="0"/>
              </a:rPr>
              <a:t>State Superintendent </a:t>
            </a:r>
            <a:br>
              <a:rPr lang="en-US" altLang="en-US" sz="1000">
                <a:solidFill>
                  <a:srgbClr val="FFFFFF"/>
                </a:solidFill>
                <a:latin typeface="Arial" panose="020B0704020202020204" pitchFamily="34" charset="0"/>
              </a:rPr>
            </a:br>
            <a:r>
              <a:rPr lang="en-US" altLang="en-US" sz="1000">
                <a:solidFill>
                  <a:srgbClr val="FFFFFF"/>
                </a:solidFill>
                <a:latin typeface="Arial" panose="020B07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11201469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704020202020204" pitchFamily="34" charset="0"/>
        </a:defRPr>
      </a:lvl2pPr>
      <a:lvl3pPr algn="ctr" rtl="0" eaLnBrk="0" fontAlgn="base" hangingPunct="0">
        <a:spcBef>
          <a:spcPct val="0"/>
        </a:spcBef>
        <a:spcAft>
          <a:spcPct val="0"/>
        </a:spcAft>
        <a:defRPr sz="4400">
          <a:solidFill>
            <a:schemeClr val="tx2"/>
          </a:solidFill>
          <a:latin typeface="Arial" panose="020B0704020202020204" pitchFamily="34" charset="0"/>
        </a:defRPr>
      </a:lvl3pPr>
      <a:lvl4pPr algn="ctr" rtl="0" eaLnBrk="0" fontAlgn="base" hangingPunct="0">
        <a:spcBef>
          <a:spcPct val="0"/>
        </a:spcBef>
        <a:spcAft>
          <a:spcPct val="0"/>
        </a:spcAft>
        <a:defRPr sz="4400">
          <a:solidFill>
            <a:schemeClr val="tx2"/>
          </a:solidFill>
          <a:latin typeface="Arial" panose="020B0704020202020204" pitchFamily="34" charset="0"/>
        </a:defRPr>
      </a:lvl4pPr>
      <a:lvl5pPr algn="ctr" rtl="0" eaLnBrk="0" fontAlgn="base" hangingPunct="0">
        <a:spcBef>
          <a:spcPct val="0"/>
        </a:spcBef>
        <a:spcAft>
          <a:spcPct val="0"/>
        </a:spcAft>
        <a:defRPr sz="4400">
          <a:solidFill>
            <a:schemeClr val="tx2"/>
          </a:solidFill>
          <a:latin typeface="Arial" panose="020B0704020202020204" pitchFamily="34" charset="0"/>
        </a:defRPr>
      </a:lvl5pPr>
      <a:lvl6pPr marL="457200" algn="ctr" rtl="0" eaLnBrk="0" fontAlgn="base" hangingPunct="0">
        <a:spcBef>
          <a:spcPct val="0"/>
        </a:spcBef>
        <a:spcAft>
          <a:spcPct val="0"/>
        </a:spcAft>
        <a:defRPr sz="4400">
          <a:solidFill>
            <a:schemeClr val="tx2"/>
          </a:solidFill>
          <a:latin typeface="Arial" panose="020B0704020202020204" pitchFamily="34" charset="0"/>
        </a:defRPr>
      </a:lvl6pPr>
      <a:lvl7pPr marL="914400" algn="ctr" rtl="0" eaLnBrk="0" fontAlgn="base" hangingPunct="0">
        <a:spcBef>
          <a:spcPct val="0"/>
        </a:spcBef>
        <a:spcAft>
          <a:spcPct val="0"/>
        </a:spcAft>
        <a:defRPr sz="4400">
          <a:solidFill>
            <a:schemeClr val="tx2"/>
          </a:solidFill>
          <a:latin typeface="Arial" panose="020B0704020202020204" pitchFamily="34" charset="0"/>
        </a:defRPr>
      </a:lvl7pPr>
      <a:lvl8pPr marL="1371600" algn="ctr" rtl="0" eaLnBrk="0" fontAlgn="base" hangingPunct="0">
        <a:spcBef>
          <a:spcPct val="0"/>
        </a:spcBef>
        <a:spcAft>
          <a:spcPct val="0"/>
        </a:spcAft>
        <a:defRPr sz="4400">
          <a:solidFill>
            <a:schemeClr val="tx2"/>
          </a:solidFill>
          <a:latin typeface="Arial" panose="020B0704020202020204" pitchFamily="34" charset="0"/>
        </a:defRPr>
      </a:lvl8pPr>
      <a:lvl9pPr marL="1828800" algn="ctr" rtl="0" eaLnBrk="0" fontAlgn="base" hangingPunct="0">
        <a:spcBef>
          <a:spcPct val="0"/>
        </a:spcBef>
        <a:spcAft>
          <a:spcPct val="0"/>
        </a:spcAft>
        <a:defRPr sz="4400">
          <a:solidFill>
            <a:schemeClr val="tx2"/>
          </a:solidFill>
          <a:latin typeface="Arial" panose="020B07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a:p>
        </p:txBody>
      </p:sp>
      <p:pic>
        <p:nvPicPr>
          <p:cNvPr id="1032" name="Picture 11" descr="Official Seal of the California Department of Education"/>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a:solidFill>
                  <a:srgbClr val="FFFFFF"/>
                </a:solidFill>
                <a:latin typeface="Arial" panose="020B0604020202020204" pitchFamily="34" charset="0"/>
              </a:rPr>
              <a:t>TONY THURMOND</a:t>
            </a:r>
            <a:br>
              <a:rPr lang="en-US" altLang="en-US" sz="1000" b="1">
                <a:solidFill>
                  <a:srgbClr val="FFFFFF"/>
                </a:solidFill>
                <a:latin typeface="Arial" panose="020B0604020202020204" pitchFamily="34" charset="0"/>
              </a:rPr>
            </a:br>
            <a:r>
              <a:rPr lang="en-US" altLang="en-US" sz="1000">
                <a:solidFill>
                  <a:srgbClr val="FFFFFF"/>
                </a:solidFill>
                <a:latin typeface="Arial" panose="020B0604020202020204" pitchFamily="34" charset="0"/>
              </a:rPr>
              <a:t>State Superintendent </a:t>
            </a:r>
            <a:br>
              <a:rPr lang="en-US" altLang="en-US" sz="1000">
                <a:solidFill>
                  <a:srgbClr val="FFFFFF"/>
                </a:solidFill>
                <a:latin typeface="Arial" panose="020B0604020202020204" pitchFamily="34" charset="0"/>
              </a:rPr>
            </a:br>
            <a:r>
              <a:rPr lang="en-US" altLang="en-US" sz="1000">
                <a:solidFill>
                  <a:srgbClr val="FFFFFF"/>
                </a:solidFill>
                <a:latin typeface="Arial" panose="020B06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87748456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a:p>
        </p:txBody>
      </p:sp>
      <p:pic>
        <p:nvPicPr>
          <p:cNvPr id="1032" name="Picture 11" descr="Official Seal of the California Department of Education"/>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a:solidFill>
                  <a:srgbClr val="FFFFFF"/>
                </a:solidFill>
                <a:latin typeface="Arial" panose="020B0604020202020204" pitchFamily="34" charset="0"/>
              </a:rPr>
              <a:t>TONY THURMOND</a:t>
            </a:r>
            <a:br>
              <a:rPr lang="en-US" altLang="en-US" sz="1000" b="1">
                <a:solidFill>
                  <a:srgbClr val="FFFFFF"/>
                </a:solidFill>
                <a:latin typeface="Arial" panose="020B0604020202020204" pitchFamily="34" charset="0"/>
              </a:rPr>
            </a:br>
            <a:r>
              <a:rPr lang="en-US" altLang="en-US" sz="1000">
                <a:solidFill>
                  <a:srgbClr val="FFFFFF"/>
                </a:solidFill>
                <a:latin typeface="Arial" panose="020B0604020202020204" pitchFamily="34" charset="0"/>
              </a:rPr>
              <a:t>State Superintendent </a:t>
            </a:r>
            <a:br>
              <a:rPr lang="en-US" altLang="en-US" sz="1000">
                <a:solidFill>
                  <a:srgbClr val="FFFFFF"/>
                </a:solidFill>
                <a:latin typeface="Arial" panose="020B0604020202020204" pitchFamily="34" charset="0"/>
              </a:rPr>
            </a:br>
            <a:r>
              <a:rPr lang="en-US" altLang="en-US" sz="1000">
                <a:solidFill>
                  <a:srgbClr val="FFFFFF"/>
                </a:solidFill>
                <a:latin typeface="Arial" panose="020B06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990204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hyperlink" Target="https://www.cde.ca.gov/ls/fa/sf/greenribbonprog.asp"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snpcafefundquestions@cde.ca.gov"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SNPBA@cde.ca.gov" TargetMode="External"/><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fns.usda.gov/tn/meal-talk-webinar-series" TargetMode="External"/><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hyperlink" Target="mailto:SSFO@cde.ca.gov"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hyperlink" Target="mailto:stam@cde.ca.gov" TargetMode="External"/><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hyperlink" Target="https://www.cde.ca.gov/fg/fo/r9/lfsfundresults22.asp" TargetMode="External"/><Relationship Id="rId2" Type="http://schemas.openxmlformats.org/officeDocument/2006/relationships/notesSlide" Target="../notesSlides/notesSlide37.xml"/><Relationship Id="rId1" Type="http://schemas.openxmlformats.org/officeDocument/2006/relationships/slideLayout" Target="../slideLayouts/slideLayout47.xml"/><Relationship Id="rId4" Type="http://schemas.openxmlformats.org/officeDocument/2006/relationships/hyperlink" Target="mailto:LFSGrant@cde.ca.gov"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instagram.com/reel/C_OVtZBxSL9/?igsh=MXY5MXQ1enB4cjZxMg==" TargetMode="External"/><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hyperlink" Target="https://calsna.org/events/annualConference2024.php" TargetMode="Externa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hyperlink" Target="https://www.fns.usda.gov/tn/whole-grain-resource" TargetMode="External"/><Relationship Id="rId2" Type="http://schemas.openxmlformats.org/officeDocument/2006/relationships/notesSlide" Target="../notesSlides/notesSlide39.xml"/><Relationship Id="rId1" Type="http://schemas.openxmlformats.org/officeDocument/2006/relationships/slideLayout" Target="../slideLayouts/slideLayout47.xml"/><Relationship Id="rId4" Type="http://schemas.openxmlformats.org/officeDocument/2006/relationships/image" Target="../media/image18.jpeg"/></Relationships>
</file>

<file path=ppt/slides/_rels/slide44.xml.rels><?xml version="1.0" encoding="UTF-8" standalone="yes"?>
<Relationships xmlns="http://schemas.openxmlformats.org/package/2006/relationships"><Relationship Id="rId3" Type="http://schemas.openxmlformats.org/officeDocument/2006/relationships/hyperlink" Target="https://www.fns.usda.gov/tn/cn/crediting-tipsheets" TargetMode="External"/><Relationship Id="rId2" Type="http://schemas.openxmlformats.org/officeDocument/2006/relationships/notesSlide" Target="../notesSlides/notesSlide40.xml"/><Relationship Id="rId1" Type="http://schemas.openxmlformats.org/officeDocument/2006/relationships/slideLayout" Target="../slideLayouts/slideLayout47.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hyperlink" Target="https://www.thelunchbox.org/apply-for-a-grant/get-schools-cooking/" TargetMode="External"/><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hyperlink" Target="https://video.kqed.org/video/freight-farms-2hkfzd" TargetMode="External"/><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hyperlink" Target="https://www.uniondemocrat.com/news/article_f4a377a8-754a-11ef-b73e-c7baa2706d39.html" TargetMode="External"/><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surveys3.cde.ca.gov/go/f2sneedsassessment2024.asp" TargetMode="External"/><Relationship Id="rId2" Type="http://schemas.openxmlformats.org/officeDocument/2006/relationships/notesSlide" Target="../notesSlides/notesSlide9.xml"/><Relationship Id="rId1" Type="http://schemas.openxmlformats.org/officeDocument/2006/relationships/slideLayout" Target="../slideLayouts/slideLayout61.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Tuesday @ 2 </a:t>
            </a:r>
            <a:br>
              <a:rPr lang="en-US" b="1"/>
            </a:br>
            <a:r>
              <a:rPr lang="en-US" b="1"/>
              <a:t>School Nutrition Town Hall </a:t>
            </a:r>
            <a:br>
              <a:rPr lang="en-US" b="1"/>
            </a:br>
            <a:r>
              <a:rPr lang="en-US" b="1"/>
              <a:t>September 24, 2024</a:t>
            </a:r>
          </a:p>
        </p:txBody>
      </p:sp>
      <p:sp>
        <p:nvSpPr>
          <p:cNvPr id="3" name="Content Placeholder 2"/>
          <p:cNvSpPr>
            <a:spLocks noGrp="1"/>
          </p:cNvSpPr>
          <p:nvPr>
            <p:ph sz="half" idx="1"/>
          </p:nvPr>
        </p:nvSpPr>
        <p:spPr>
          <a:xfrm>
            <a:off x="3881867" y="5181473"/>
            <a:ext cx="6445025" cy="1143000"/>
          </a:xfrm>
        </p:spPr>
        <p:txBody>
          <a:bodyPr/>
          <a:lstStyle/>
          <a:p>
            <a:pPr marL="0" indent="0" algn="ctr">
              <a:buNone/>
            </a:pPr>
            <a:r>
              <a:rPr lang="en-US" sz="2800" b="1">
                <a:latin typeface="+mj-lt"/>
                <a:ea typeface="Verdana" panose="020B0604030504040204" pitchFamily="34" charset="0"/>
                <a:cs typeface="Verdana" panose="020B0604030504040204" pitchFamily="34" charset="0"/>
              </a:rPr>
              <a:t>California Department of Education </a:t>
            </a:r>
          </a:p>
          <a:p>
            <a:pPr marL="0" indent="0" algn="ctr">
              <a:buNone/>
            </a:pPr>
            <a:r>
              <a:rPr lang="en-US" sz="2800" b="1">
                <a:latin typeface="+mj-lt"/>
                <a:ea typeface="Verdana" panose="020B0604030504040204" pitchFamily="34" charset="0"/>
                <a:cs typeface="Verdana" panose="020B0604030504040204" pitchFamily="34" charset="0"/>
              </a:rPr>
              <a:t>Nutrition Services Division</a:t>
            </a:r>
          </a:p>
          <a:p>
            <a:pPr marL="0" indent="0" algn="ctr">
              <a:buNone/>
            </a:pPr>
            <a:endParaRPr lang="en-US" sz="2800">
              <a:latin typeface="+mj-lt"/>
              <a:ea typeface="Verdana" panose="020B0604030504040204" pitchFamily="34" charset="0"/>
              <a:cs typeface="Verdana" panose="020B0604030504040204" pitchFamily="34" charset="0"/>
            </a:endParaRPr>
          </a:p>
        </p:txBody>
      </p:sp>
      <p:pic>
        <p:nvPicPr>
          <p:cNvPr id="5" name="Content Placeholder 4">
            <a:extLst>
              <a:ext uri="{FF2B5EF4-FFF2-40B4-BE49-F238E27FC236}">
                <a16:creationId xmlns:a16="http://schemas.microsoft.com/office/drawing/2014/main" id="{3268FC33-676C-DCC6-E514-62D1A9939A4C}"/>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5327975" y="2286885"/>
            <a:ext cx="3935465" cy="2812313"/>
          </a:xfrm>
        </p:spPr>
      </p:pic>
    </p:spTree>
    <p:extLst>
      <p:ext uri="{BB962C8B-B14F-4D97-AF65-F5344CB8AC3E}">
        <p14:creationId xmlns:p14="http://schemas.microsoft.com/office/powerpoint/2010/main" val="1873480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9AA0-26D2-984B-47D6-70EDE688B828}"/>
              </a:ext>
            </a:extLst>
          </p:cNvPr>
          <p:cNvSpPr>
            <a:spLocks noGrp="1"/>
          </p:cNvSpPr>
          <p:nvPr>
            <p:ph type="title"/>
          </p:nvPr>
        </p:nvSpPr>
        <p:spPr>
          <a:xfrm>
            <a:off x="1100671" y="362394"/>
            <a:ext cx="11838253" cy="1109506"/>
          </a:xfrm>
        </p:spPr>
        <p:txBody>
          <a:bodyPr/>
          <a:lstStyle/>
          <a:p>
            <a:r>
              <a:rPr lang="en-US">
                <a:ea typeface="+mj-lt"/>
                <a:cs typeface="+mj-lt"/>
              </a:rPr>
              <a:t>California Green Ribbon Schools </a:t>
            </a:r>
            <a:br>
              <a:rPr lang="en-US">
                <a:ea typeface="+mj-lt"/>
                <a:cs typeface="+mj-lt"/>
              </a:rPr>
            </a:br>
            <a:r>
              <a:rPr lang="en-US">
                <a:ea typeface="+mj-lt"/>
                <a:cs typeface="+mj-lt"/>
              </a:rPr>
              <a:t>(CA-GRS) Recognition Program</a:t>
            </a:r>
            <a:endParaRPr lang="en-US"/>
          </a:p>
        </p:txBody>
      </p:sp>
      <p:sp>
        <p:nvSpPr>
          <p:cNvPr id="3" name="Content Placeholder 2">
            <a:extLst>
              <a:ext uri="{FF2B5EF4-FFF2-40B4-BE49-F238E27FC236}">
                <a16:creationId xmlns:a16="http://schemas.microsoft.com/office/drawing/2014/main" id="{D44151B8-BD5A-B8B3-4F97-E3FCCB3EE494}"/>
              </a:ext>
            </a:extLst>
          </p:cNvPr>
          <p:cNvSpPr>
            <a:spLocks noGrp="1"/>
          </p:cNvSpPr>
          <p:nvPr>
            <p:ph sz="half" idx="1"/>
          </p:nvPr>
        </p:nvSpPr>
        <p:spPr>
          <a:xfrm>
            <a:off x="2385605" y="1709945"/>
            <a:ext cx="9923777" cy="4235115"/>
          </a:xfrm>
        </p:spPr>
        <p:txBody>
          <a:bodyPr/>
          <a:lstStyle/>
          <a:p>
            <a:pPr>
              <a:spcBef>
                <a:spcPts val="800"/>
              </a:spcBef>
              <a:spcAft>
                <a:spcPts val="800"/>
              </a:spcAft>
            </a:pPr>
            <a:r>
              <a:rPr lang="en-US" sz="2800" dirty="0">
                <a:cs typeface="Arial"/>
              </a:rPr>
              <a:t>Applications are due Monday, November 4, 2024.</a:t>
            </a:r>
          </a:p>
          <a:p>
            <a:pPr>
              <a:spcBef>
                <a:spcPts val="800"/>
              </a:spcBef>
              <a:spcAft>
                <a:spcPts val="800"/>
              </a:spcAft>
            </a:pPr>
            <a:r>
              <a:rPr lang="en-US" sz="2800" dirty="0">
                <a:cs typeface="Arial"/>
              </a:rPr>
              <a:t>CA-GRS recognition honors excellence in whole-school sustainability.</a:t>
            </a:r>
            <a:endParaRPr lang="en-US" dirty="0">
              <a:cs typeface="Arial"/>
            </a:endParaRPr>
          </a:p>
          <a:p>
            <a:pPr>
              <a:spcBef>
                <a:spcPts val="800"/>
              </a:spcBef>
              <a:spcAft>
                <a:spcPts val="800"/>
              </a:spcAft>
            </a:pPr>
            <a:r>
              <a:rPr lang="en-US" sz="2800" dirty="0">
                <a:cs typeface="Arial"/>
              </a:rPr>
              <a:t>Awardees receive California Department of Education (CDE) recognition and an award plaque.</a:t>
            </a:r>
          </a:p>
          <a:p>
            <a:pPr>
              <a:spcBef>
                <a:spcPts val="800"/>
              </a:spcBef>
              <a:spcAft>
                <a:spcPts val="800"/>
              </a:spcAft>
            </a:pPr>
            <a:r>
              <a:rPr lang="en-US" sz="2800" dirty="0">
                <a:cs typeface="Arial"/>
              </a:rPr>
              <a:t>For CA-GRS information or to request an application visit the CDE CA-GRS web page at </a:t>
            </a:r>
            <a:r>
              <a:rPr lang="en-US" sz="2800" dirty="0">
                <a:solidFill>
                  <a:srgbClr val="0563C1"/>
                </a:solidFill>
                <a:ea typeface="+mn-lt"/>
                <a:cs typeface="+mn-lt"/>
                <a:hlinkClick r:id="rId3" tooltip="CA Department of Education">
                  <a:extLst>
                    <a:ext uri="{A12FA001-AC4F-418D-AE19-62706E023703}">
                      <ahyp:hlinkClr xmlns:ahyp="http://schemas.microsoft.com/office/drawing/2018/hyperlinkcolor" val="tx"/>
                    </a:ext>
                  </a:extLst>
                </a:hlinkClick>
              </a:rPr>
              <a:t>https://www.cde.ca.gov/ls/fa/sf/greenribbonprog.asp</a:t>
            </a:r>
            <a:r>
              <a:rPr lang="en-US" sz="2800" dirty="0">
                <a:ea typeface="+mn-lt"/>
                <a:cs typeface="+mn-lt"/>
              </a:rPr>
              <a:t>. </a:t>
            </a:r>
            <a:endParaRPr lang="en-US" sz="2800" dirty="0">
              <a:cs typeface="Arial"/>
            </a:endParaRPr>
          </a:p>
          <a:p>
            <a:pPr>
              <a:spcBef>
                <a:spcPts val="1400"/>
              </a:spcBef>
              <a:spcAft>
                <a:spcPts val="1200"/>
              </a:spcAft>
            </a:pPr>
            <a:endParaRPr lang="en-US" dirty="0">
              <a:cs typeface="Arial"/>
            </a:endParaRPr>
          </a:p>
        </p:txBody>
      </p:sp>
      <p:pic>
        <p:nvPicPr>
          <p:cNvPr id="7" name="Content Placeholder 6" descr="California Green Ribbon logo">
            <a:extLst>
              <a:ext uri="{FF2B5EF4-FFF2-40B4-BE49-F238E27FC236}">
                <a16:creationId xmlns:a16="http://schemas.microsoft.com/office/drawing/2014/main" id="{F8B8DF28-2E8C-B12F-561A-8D0270A66880}"/>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9296050" y="5945060"/>
            <a:ext cx="2670629" cy="781958"/>
          </a:xfrm>
        </p:spPr>
      </p:pic>
    </p:spTree>
    <p:extLst>
      <p:ext uri="{BB962C8B-B14F-4D97-AF65-F5344CB8AC3E}">
        <p14:creationId xmlns:p14="http://schemas.microsoft.com/office/powerpoint/2010/main" val="3184109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24E3A-A430-2B22-6F68-3F59A4A2FCF7}"/>
              </a:ext>
            </a:extLst>
          </p:cNvPr>
          <p:cNvSpPr>
            <a:spLocks noGrp="1"/>
          </p:cNvSpPr>
          <p:nvPr>
            <p:ph type="title"/>
          </p:nvPr>
        </p:nvSpPr>
        <p:spPr>
          <a:xfrm>
            <a:off x="2268120" y="281317"/>
            <a:ext cx="9144000" cy="1143000"/>
          </a:xfrm>
        </p:spPr>
        <p:txBody>
          <a:bodyPr/>
          <a:lstStyle/>
          <a:p>
            <a:r>
              <a:rPr lang="en-US">
                <a:cs typeface="Arial"/>
              </a:rPr>
              <a:t>Federal </a:t>
            </a:r>
            <a:r>
              <a:rPr lang="en-US"/>
              <a:t>Updates</a:t>
            </a:r>
          </a:p>
        </p:txBody>
      </p:sp>
      <p:pic>
        <p:nvPicPr>
          <p:cNvPr id="6" name="Content Placeholder 5">
            <a:extLst>
              <a:ext uri="{FF2B5EF4-FFF2-40B4-BE49-F238E27FC236}">
                <a16:creationId xmlns:a16="http://schemas.microsoft.com/office/drawing/2014/main" id="{69F370ED-AA48-A6B3-923D-57CE2E0337E4}"/>
              </a:ext>
              <a:ext uri="{C183D7F6-B498-43B3-948B-1728B52AA6E4}">
                <adec:decorative xmlns:adec="http://schemas.microsoft.com/office/drawing/2017/decorative" val="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4312228" y="1546302"/>
            <a:ext cx="5290660" cy="40977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39558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4597E-7275-18FE-9262-70E4608E637B}"/>
              </a:ext>
            </a:extLst>
          </p:cNvPr>
          <p:cNvSpPr>
            <a:spLocks noGrp="1"/>
          </p:cNvSpPr>
          <p:nvPr>
            <p:ph type="title"/>
          </p:nvPr>
        </p:nvSpPr>
        <p:spPr>
          <a:xfrm>
            <a:off x="2540000" y="163902"/>
            <a:ext cx="9144000" cy="1143000"/>
          </a:xfrm>
        </p:spPr>
        <p:txBody>
          <a:bodyPr/>
          <a:lstStyle/>
          <a:p>
            <a:r>
              <a:rPr lang="en-US"/>
              <a:t>Uniform Guidance (1)</a:t>
            </a:r>
          </a:p>
        </p:txBody>
      </p:sp>
      <p:sp>
        <p:nvSpPr>
          <p:cNvPr id="3" name="Content Placeholder 2">
            <a:extLst>
              <a:ext uri="{FF2B5EF4-FFF2-40B4-BE49-F238E27FC236}">
                <a16:creationId xmlns:a16="http://schemas.microsoft.com/office/drawing/2014/main" id="{59F2987C-99AD-21B0-846E-52F145AD0860}"/>
              </a:ext>
            </a:extLst>
          </p:cNvPr>
          <p:cNvSpPr>
            <a:spLocks noGrp="1"/>
          </p:cNvSpPr>
          <p:nvPr>
            <p:ph idx="1"/>
          </p:nvPr>
        </p:nvSpPr>
        <p:spPr>
          <a:xfrm>
            <a:off x="2540000" y="1319841"/>
            <a:ext cx="9452708" cy="4330682"/>
          </a:xfrm>
        </p:spPr>
        <p:txBody>
          <a:bodyPr/>
          <a:lstStyle/>
          <a:p>
            <a:pPr>
              <a:spcBef>
                <a:spcPts val="1200"/>
              </a:spcBef>
              <a:spcAft>
                <a:spcPts val="1200"/>
              </a:spcAft>
            </a:pPr>
            <a:r>
              <a:rPr lang="en-US" sz="2800" dirty="0"/>
              <a:t>Updated Title 2, </a:t>
            </a:r>
            <a:r>
              <a:rPr lang="en-US" sz="2800" i="1" dirty="0"/>
              <a:t>Code of Federal Regulations (2 CFR)</a:t>
            </a:r>
            <a:r>
              <a:rPr lang="en-US" sz="2800" dirty="0"/>
              <a:t>, Part 200</a:t>
            </a:r>
            <a:endParaRPr lang="en-US" sz="2800" dirty="0">
              <a:cs typeface="Arial"/>
            </a:endParaRPr>
          </a:p>
          <a:p>
            <a:pPr>
              <a:spcBef>
                <a:spcPts val="1200"/>
              </a:spcBef>
              <a:spcAft>
                <a:spcPts val="1200"/>
              </a:spcAft>
            </a:pPr>
            <a:r>
              <a:rPr lang="en-US" sz="2800" dirty="0"/>
              <a:t>Effective October 1, 2024</a:t>
            </a:r>
            <a:endParaRPr lang="en-US" sz="2800" dirty="0">
              <a:cs typeface="Arial"/>
            </a:endParaRPr>
          </a:p>
          <a:p>
            <a:pPr>
              <a:spcBef>
                <a:spcPts val="1200"/>
              </a:spcBef>
              <a:spcAft>
                <a:spcPts val="1200"/>
              </a:spcAft>
            </a:pPr>
            <a:r>
              <a:rPr lang="en-US" sz="2800" dirty="0"/>
              <a:t>Applies to all Federal Child Nutrition Programs:</a:t>
            </a:r>
            <a:endParaRPr lang="en-US" sz="2800" dirty="0">
              <a:cs typeface="Arial"/>
            </a:endParaRPr>
          </a:p>
          <a:p>
            <a:pPr lvl="1">
              <a:spcBef>
                <a:spcPts val="1200"/>
              </a:spcBef>
              <a:spcAft>
                <a:spcPts val="1200"/>
              </a:spcAft>
            </a:pPr>
            <a:r>
              <a:rPr lang="en-US" sz="2400" dirty="0"/>
              <a:t>Financial Management</a:t>
            </a:r>
            <a:endParaRPr lang="en-US" sz="2400" dirty="0">
              <a:cs typeface="Arial"/>
            </a:endParaRPr>
          </a:p>
          <a:p>
            <a:pPr lvl="1">
              <a:spcBef>
                <a:spcPts val="1200"/>
              </a:spcBef>
              <a:spcAft>
                <a:spcPts val="1200"/>
              </a:spcAft>
            </a:pPr>
            <a:r>
              <a:rPr lang="en-US" sz="2400" dirty="0"/>
              <a:t>Resource Management</a:t>
            </a:r>
            <a:endParaRPr lang="en-US" sz="2400" dirty="0">
              <a:cs typeface="Arial"/>
            </a:endParaRPr>
          </a:p>
          <a:p>
            <a:pPr lvl="1">
              <a:spcBef>
                <a:spcPts val="1200"/>
              </a:spcBef>
              <a:spcAft>
                <a:spcPts val="1200"/>
              </a:spcAft>
            </a:pPr>
            <a:r>
              <a:rPr lang="en-US" sz="2400" dirty="0"/>
              <a:t>Procurement</a:t>
            </a:r>
            <a:endParaRPr lang="en-US" sz="2400" dirty="0">
              <a:cs typeface="Arial"/>
            </a:endParaRPr>
          </a:p>
          <a:p>
            <a:endParaRPr lang="en-US" sz="2800" dirty="0">
              <a:cs typeface="Arial"/>
            </a:endParaRPr>
          </a:p>
        </p:txBody>
      </p:sp>
    </p:spTree>
    <p:extLst>
      <p:ext uri="{BB962C8B-B14F-4D97-AF65-F5344CB8AC3E}">
        <p14:creationId xmlns:p14="http://schemas.microsoft.com/office/powerpoint/2010/main" val="2520151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2A104-1461-78BD-9C35-F794AAF7FC94}"/>
              </a:ext>
            </a:extLst>
          </p:cNvPr>
          <p:cNvSpPr>
            <a:spLocks noGrp="1"/>
          </p:cNvSpPr>
          <p:nvPr>
            <p:ph type="title"/>
          </p:nvPr>
        </p:nvSpPr>
        <p:spPr>
          <a:xfrm>
            <a:off x="2540000" y="221411"/>
            <a:ext cx="9144000" cy="1143000"/>
          </a:xfrm>
        </p:spPr>
        <p:txBody>
          <a:bodyPr/>
          <a:lstStyle/>
          <a:p>
            <a:r>
              <a:rPr lang="en-US"/>
              <a:t>Uniform Guidance (2)</a:t>
            </a:r>
          </a:p>
        </p:txBody>
      </p:sp>
      <p:sp>
        <p:nvSpPr>
          <p:cNvPr id="3" name="Content Placeholder 2">
            <a:extLst>
              <a:ext uri="{FF2B5EF4-FFF2-40B4-BE49-F238E27FC236}">
                <a16:creationId xmlns:a16="http://schemas.microsoft.com/office/drawing/2014/main" id="{5218EA86-C36D-BDC5-3337-24F148CC5E0F}"/>
              </a:ext>
            </a:extLst>
          </p:cNvPr>
          <p:cNvSpPr>
            <a:spLocks noGrp="1"/>
          </p:cNvSpPr>
          <p:nvPr>
            <p:ph idx="1"/>
          </p:nvPr>
        </p:nvSpPr>
        <p:spPr>
          <a:xfrm>
            <a:off x="2540000" y="1477992"/>
            <a:ext cx="9144000" cy="4114800"/>
          </a:xfrm>
        </p:spPr>
        <p:txBody>
          <a:bodyPr/>
          <a:lstStyle/>
          <a:p>
            <a:pPr marL="0" indent="0">
              <a:spcBef>
                <a:spcPts val="800"/>
              </a:spcBef>
              <a:spcAft>
                <a:spcPts val="800"/>
              </a:spcAft>
              <a:buNone/>
            </a:pPr>
            <a:r>
              <a:rPr lang="en-US" sz="2800" dirty="0"/>
              <a:t>Title 2, </a:t>
            </a:r>
            <a:r>
              <a:rPr lang="en-US" sz="2800" i="1" dirty="0"/>
              <a:t>Code of Federal Regulations</a:t>
            </a:r>
            <a:r>
              <a:rPr lang="en-US" sz="2800" dirty="0"/>
              <a:t>, Part 200 update: </a:t>
            </a:r>
          </a:p>
          <a:p>
            <a:pPr marL="800100" indent="-457200">
              <a:spcBef>
                <a:spcPts val="800"/>
              </a:spcBef>
              <a:spcAft>
                <a:spcPts val="800"/>
              </a:spcAft>
              <a:buFont typeface="Arial"/>
              <a:buChar char="•"/>
            </a:pPr>
            <a:r>
              <a:rPr lang="en-US" sz="2800" dirty="0"/>
              <a:t>The USDA provided crosswalk documents from the Council on Federal Financial Assistance.</a:t>
            </a:r>
            <a:endParaRPr lang="en-US" sz="2800" dirty="0">
              <a:cs typeface="Arial"/>
            </a:endParaRPr>
          </a:p>
          <a:p>
            <a:pPr marL="800100" indent="-457200">
              <a:spcBef>
                <a:spcPts val="800"/>
              </a:spcBef>
              <a:spcAft>
                <a:spcPts val="800"/>
              </a:spcAft>
              <a:buFont typeface="Arial"/>
              <a:buChar char="•"/>
            </a:pPr>
            <a:r>
              <a:rPr lang="en-US" sz="2800" dirty="0"/>
              <a:t>For many of the updates, the USDA must issue new or revised regulations, policy, and guidance to state agencies before the CDE will release updated management bulletins, webpages, and resources.</a:t>
            </a:r>
            <a:endParaRPr lang="en-US" sz="2800" dirty="0">
              <a:cs typeface="Arial"/>
            </a:endParaRPr>
          </a:p>
        </p:txBody>
      </p:sp>
    </p:spTree>
    <p:extLst>
      <p:ext uri="{BB962C8B-B14F-4D97-AF65-F5344CB8AC3E}">
        <p14:creationId xmlns:p14="http://schemas.microsoft.com/office/powerpoint/2010/main" val="4001162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06DD3-02F5-80D1-B5F3-CF64A6870446}"/>
              </a:ext>
            </a:extLst>
          </p:cNvPr>
          <p:cNvSpPr>
            <a:spLocks noGrp="1"/>
          </p:cNvSpPr>
          <p:nvPr>
            <p:ph type="title"/>
          </p:nvPr>
        </p:nvSpPr>
        <p:spPr>
          <a:xfrm>
            <a:off x="2551545" y="251691"/>
            <a:ext cx="9144000" cy="1143000"/>
          </a:xfrm>
        </p:spPr>
        <p:txBody>
          <a:bodyPr/>
          <a:lstStyle/>
          <a:p>
            <a:r>
              <a:rPr lang="en-US"/>
              <a:t>Uniform Guidance</a:t>
            </a:r>
            <a:br>
              <a:rPr lang="en-US"/>
            </a:br>
            <a:r>
              <a:rPr lang="en-US"/>
              <a:t>Financial Management</a:t>
            </a:r>
          </a:p>
        </p:txBody>
      </p:sp>
      <p:sp>
        <p:nvSpPr>
          <p:cNvPr id="3" name="Content Placeholder 2">
            <a:extLst>
              <a:ext uri="{FF2B5EF4-FFF2-40B4-BE49-F238E27FC236}">
                <a16:creationId xmlns:a16="http://schemas.microsoft.com/office/drawing/2014/main" id="{08713E97-7CCF-68BF-3CE5-F6A4D8D33550}"/>
              </a:ext>
            </a:extLst>
          </p:cNvPr>
          <p:cNvSpPr>
            <a:spLocks noGrp="1"/>
          </p:cNvSpPr>
          <p:nvPr>
            <p:ph idx="1"/>
          </p:nvPr>
        </p:nvSpPr>
        <p:spPr>
          <a:xfrm>
            <a:off x="2551544" y="1604555"/>
            <a:ext cx="9399451" cy="4369526"/>
          </a:xfrm>
        </p:spPr>
        <p:txBody>
          <a:bodyPr/>
          <a:lstStyle/>
          <a:p>
            <a:pPr>
              <a:spcBef>
                <a:spcPts val="800"/>
              </a:spcBef>
              <a:spcAft>
                <a:spcPts val="800"/>
              </a:spcAft>
            </a:pPr>
            <a:r>
              <a:rPr lang="en-US" sz="2800" dirty="0"/>
              <a:t>Defined the terms “recipient” (state agency) and “subrecipient” (program operator) [2 </a:t>
            </a:r>
            <a:r>
              <a:rPr lang="en-US" sz="2800" i="1" dirty="0"/>
              <a:t>CFR</a:t>
            </a:r>
            <a:r>
              <a:rPr lang="en-US" sz="2800" dirty="0"/>
              <a:t>, 200.302].</a:t>
            </a:r>
          </a:p>
          <a:p>
            <a:pPr>
              <a:spcBef>
                <a:spcPts val="800"/>
              </a:spcBef>
              <a:spcAft>
                <a:spcPts val="800"/>
              </a:spcAft>
            </a:pPr>
            <a:r>
              <a:rPr lang="en-US" sz="2800" dirty="0"/>
              <a:t>Added that internal controls must be documented and include cybersecurity to safeguard information [2 </a:t>
            </a:r>
            <a:r>
              <a:rPr lang="en-US" sz="2800" i="1" dirty="0"/>
              <a:t>CFR</a:t>
            </a:r>
            <a:r>
              <a:rPr lang="en-US" sz="2800" dirty="0"/>
              <a:t>, 200.303].</a:t>
            </a:r>
            <a:endParaRPr lang="en-US" sz="2800" dirty="0">
              <a:cs typeface="Arial"/>
            </a:endParaRPr>
          </a:p>
          <a:p>
            <a:pPr>
              <a:spcBef>
                <a:spcPts val="800"/>
              </a:spcBef>
              <a:spcAft>
                <a:spcPts val="800"/>
              </a:spcAft>
            </a:pPr>
            <a:r>
              <a:rPr lang="en-US" sz="2800" dirty="0"/>
              <a:t>Effective October 1, 2024</a:t>
            </a:r>
            <a:r>
              <a:rPr lang="en-US" sz="2800" dirty="0">
                <a:cs typeface="Arial"/>
              </a:rPr>
              <a:t>, the</a:t>
            </a:r>
            <a:r>
              <a:rPr lang="en-US" sz="2800" dirty="0"/>
              <a:t> single audit threshold will be increased from $750,000 to $1,000,000 [2 </a:t>
            </a:r>
            <a:r>
              <a:rPr lang="en-US" sz="2800" i="1" dirty="0"/>
              <a:t>CFR</a:t>
            </a:r>
            <a:r>
              <a:rPr lang="en-US" sz="2800" dirty="0"/>
              <a:t>, 200.501].</a:t>
            </a:r>
          </a:p>
        </p:txBody>
      </p:sp>
    </p:spTree>
    <p:extLst>
      <p:ext uri="{BB962C8B-B14F-4D97-AF65-F5344CB8AC3E}">
        <p14:creationId xmlns:p14="http://schemas.microsoft.com/office/powerpoint/2010/main" val="3376069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F738D-C214-CB83-1CAA-8CD83D4520D8}"/>
              </a:ext>
            </a:extLst>
          </p:cNvPr>
          <p:cNvSpPr>
            <a:spLocks noGrp="1"/>
          </p:cNvSpPr>
          <p:nvPr>
            <p:ph type="title"/>
          </p:nvPr>
        </p:nvSpPr>
        <p:spPr>
          <a:xfrm>
            <a:off x="2540000" y="190500"/>
            <a:ext cx="9144000" cy="1143000"/>
          </a:xfrm>
        </p:spPr>
        <p:txBody>
          <a:bodyPr/>
          <a:lstStyle/>
          <a:p>
            <a:r>
              <a:rPr lang="en-US" dirty="0"/>
              <a:t>Uniform Guidance</a:t>
            </a:r>
            <a:br>
              <a:rPr lang="en-US" dirty="0"/>
            </a:br>
            <a:r>
              <a:rPr lang="en-US" dirty="0"/>
              <a:t>Resource Management (1)</a:t>
            </a:r>
          </a:p>
        </p:txBody>
      </p:sp>
      <p:sp>
        <p:nvSpPr>
          <p:cNvPr id="3" name="Content Placeholder 2">
            <a:extLst>
              <a:ext uri="{FF2B5EF4-FFF2-40B4-BE49-F238E27FC236}">
                <a16:creationId xmlns:a16="http://schemas.microsoft.com/office/drawing/2014/main" id="{A2806336-7A8C-A85E-6F92-BBF9F9065A74}"/>
              </a:ext>
            </a:extLst>
          </p:cNvPr>
          <p:cNvSpPr>
            <a:spLocks noGrp="1"/>
          </p:cNvSpPr>
          <p:nvPr>
            <p:ph idx="1"/>
          </p:nvPr>
        </p:nvSpPr>
        <p:spPr>
          <a:xfrm>
            <a:off x="2540000" y="1559168"/>
            <a:ext cx="9321074" cy="4628271"/>
          </a:xfrm>
        </p:spPr>
        <p:txBody>
          <a:bodyPr/>
          <a:lstStyle/>
          <a:p>
            <a:pPr marL="0" indent="0">
              <a:spcBef>
                <a:spcPts val="800"/>
              </a:spcBef>
              <a:spcAft>
                <a:spcPts val="800"/>
              </a:spcAft>
              <a:buNone/>
            </a:pPr>
            <a:r>
              <a:rPr lang="en-US" sz="2600" dirty="0"/>
              <a:t>Effective October 1, 2024, equipment definition increased to $10,000 per unit cost and supplies less than $10,000 [2 </a:t>
            </a:r>
            <a:r>
              <a:rPr lang="en-US" sz="2600" i="1" dirty="0"/>
              <a:t>CFR</a:t>
            </a:r>
            <a:r>
              <a:rPr lang="en-US" sz="2600" dirty="0"/>
              <a:t>, 200.1].</a:t>
            </a:r>
          </a:p>
          <a:p>
            <a:pPr lvl="1">
              <a:spcBef>
                <a:spcPts val="800"/>
              </a:spcBef>
              <a:spcAft>
                <a:spcPts val="800"/>
              </a:spcAft>
              <a:buFont typeface="Arial" panose="020B0604020202020204" pitchFamily="34" charset="0"/>
              <a:buChar char="•"/>
            </a:pPr>
            <a:r>
              <a:rPr lang="en-US" sz="2400" dirty="0"/>
              <a:t>Seek approval from state agency if items have a per unit cost of $10,000 or more unless school food authority (SFA) has established a lower capitalization threshold.</a:t>
            </a:r>
            <a:endParaRPr lang="en-US" sz="2400" dirty="0">
              <a:cs typeface="Arial"/>
            </a:endParaRPr>
          </a:p>
          <a:p>
            <a:pPr lvl="1">
              <a:spcBef>
                <a:spcPts val="800"/>
              </a:spcBef>
              <a:spcAft>
                <a:spcPts val="800"/>
              </a:spcAft>
              <a:buFont typeface="Arial" panose="020B0604020202020204" pitchFamily="34" charset="0"/>
              <a:buChar char="•"/>
            </a:pPr>
            <a:r>
              <a:rPr lang="en-US" sz="2400" dirty="0"/>
              <a:t>No approval required if on capital expenditure approved list.</a:t>
            </a:r>
          </a:p>
          <a:p>
            <a:pPr lvl="1">
              <a:spcBef>
                <a:spcPts val="800"/>
              </a:spcBef>
              <a:spcAft>
                <a:spcPts val="800"/>
              </a:spcAft>
              <a:buFont typeface="Arial" panose="020B0604020202020204" pitchFamily="34" charset="0"/>
              <a:buChar char="•"/>
            </a:pPr>
            <a:r>
              <a:rPr lang="en-US" sz="2400" b="1" dirty="0">
                <a:cs typeface="Arial"/>
              </a:rPr>
              <a:t>Action: </a:t>
            </a:r>
            <a:r>
              <a:rPr lang="en-US" sz="2400" dirty="0">
                <a:cs typeface="Arial"/>
              </a:rPr>
              <a:t>Evaluate the local capitalization threshold.</a:t>
            </a:r>
          </a:p>
          <a:p>
            <a:pPr lvl="1">
              <a:spcBef>
                <a:spcPts val="800"/>
              </a:spcBef>
              <a:spcAft>
                <a:spcPts val="800"/>
              </a:spcAft>
              <a:buFont typeface="Arial" panose="020B0604020202020204" pitchFamily="34" charset="0"/>
              <a:buChar char="•"/>
            </a:pPr>
            <a:r>
              <a:rPr lang="en-US" sz="2400" dirty="0">
                <a:cs typeface="Arial"/>
              </a:rPr>
              <a:t>USDA guidance may issue new or revised regulations/policy.</a:t>
            </a:r>
          </a:p>
          <a:p>
            <a:pPr marL="914400" lvl="2" indent="0">
              <a:buNone/>
            </a:pPr>
            <a:endParaRPr lang="en-US" dirty="0"/>
          </a:p>
          <a:p>
            <a:pPr lvl="2"/>
            <a:endParaRPr lang="en-US" dirty="0"/>
          </a:p>
        </p:txBody>
      </p:sp>
    </p:spTree>
    <p:extLst>
      <p:ext uri="{BB962C8B-B14F-4D97-AF65-F5344CB8AC3E}">
        <p14:creationId xmlns:p14="http://schemas.microsoft.com/office/powerpoint/2010/main" val="3437763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9FAB5-0CC4-979D-0F91-A20E2F928392}"/>
              </a:ext>
            </a:extLst>
          </p:cNvPr>
          <p:cNvSpPr>
            <a:spLocks noGrp="1"/>
          </p:cNvSpPr>
          <p:nvPr>
            <p:ph type="title"/>
          </p:nvPr>
        </p:nvSpPr>
        <p:spPr>
          <a:xfrm>
            <a:off x="2546350" y="190500"/>
            <a:ext cx="9144000" cy="1143000"/>
          </a:xfrm>
        </p:spPr>
        <p:txBody>
          <a:bodyPr/>
          <a:lstStyle/>
          <a:p>
            <a:r>
              <a:rPr lang="en-US" dirty="0"/>
              <a:t>Uniform Guidance</a:t>
            </a:r>
            <a:br>
              <a:rPr lang="en-US" dirty="0"/>
            </a:br>
            <a:r>
              <a:rPr lang="en-US" dirty="0"/>
              <a:t>Resource Management (2)</a:t>
            </a:r>
          </a:p>
        </p:txBody>
      </p:sp>
      <p:sp>
        <p:nvSpPr>
          <p:cNvPr id="3" name="Content Placeholder 2">
            <a:extLst>
              <a:ext uri="{FF2B5EF4-FFF2-40B4-BE49-F238E27FC236}">
                <a16:creationId xmlns:a16="http://schemas.microsoft.com/office/drawing/2014/main" id="{92A3B027-1BE6-6171-DFCB-AC7BB989A985}"/>
              </a:ext>
            </a:extLst>
          </p:cNvPr>
          <p:cNvSpPr>
            <a:spLocks noGrp="1"/>
          </p:cNvSpPr>
          <p:nvPr>
            <p:ph idx="1"/>
          </p:nvPr>
        </p:nvSpPr>
        <p:spPr>
          <a:xfrm>
            <a:off x="2729279" y="1699846"/>
            <a:ext cx="8778142" cy="4525108"/>
          </a:xfrm>
        </p:spPr>
        <p:txBody>
          <a:bodyPr/>
          <a:lstStyle/>
          <a:p>
            <a:pPr marL="0" indent="0">
              <a:spcBef>
                <a:spcPts val="800"/>
              </a:spcBef>
              <a:spcAft>
                <a:spcPts val="800"/>
              </a:spcAft>
              <a:buNone/>
            </a:pPr>
            <a:r>
              <a:rPr lang="en-US" sz="2600" dirty="0"/>
              <a:t>Loss, theft, or damage to equipment that impacts Child Nutrition Programs should be reported to the state agency [2 </a:t>
            </a:r>
            <a:r>
              <a:rPr lang="en-US" sz="2600" i="1" dirty="0"/>
              <a:t>CFR</a:t>
            </a:r>
            <a:r>
              <a:rPr lang="en-US" sz="2600" dirty="0"/>
              <a:t>, 200.313].</a:t>
            </a:r>
          </a:p>
          <a:p>
            <a:pPr lvl="1">
              <a:spcBef>
                <a:spcPts val="800"/>
              </a:spcBef>
              <a:spcAft>
                <a:spcPts val="800"/>
              </a:spcAft>
              <a:buFont typeface="Arial" panose="020B0604020202020204" pitchFamily="34" charset="0"/>
              <a:buChar char="•"/>
            </a:pPr>
            <a:r>
              <a:rPr lang="en-US" sz="2600" dirty="0"/>
              <a:t>Pending clarification and guidance from USDA</a:t>
            </a:r>
            <a:endParaRPr lang="en-US" sz="2600" strike="sngStrike" dirty="0">
              <a:highlight>
                <a:srgbClr val="00FF00"/>
              </a:highlight>
              <a:cs typeface="Arial"/>
            </a:endParaRPr>
          </a:p>
          <a:p>
            <a:pPr lvl="1">
              <a:spcBef>
                <a:spcPts val="800"/>
              </a:spcBef>
              <a:spcAft>
                <a:spcPts val="800"/>
              </a:spcAft>
              <a:buFont typeface="Arial" panose="020B0604020202020204" pitchFamily="34" charset="0"/>
              <a:buChar char="•"/>
            </a:pPr>
            <a:r>
              <a:rPr lang="en-US" sz="2600" dirty="0">
                <a:cs typeface="Arial"/>
              </a:rPr>
              <a:t>Significant program disruption such as information system problems (ransomware or disaster), or refrigeration malfunction that affects food safety</a:t>
            </a:r>
          </a:p>
          <a:p>
            <a:pPr lvl="1">
              <a:spcBef>
                <a:spcPts val="800"/>
              </a:spcBef>
              <a:spcAft>
                <a:spcPts val="800"/>
              </a:spcAft>
              <a:buFont typeface="Arial" panose="020B0604020202020204" pitchFamily="34" charset="0"/>
              <a:buChar char="•"/>
            </a:pPr>
            <a:r>
              <a:rPr lang="en-US" sz="2600" dirty="0"/>
              <a:t>Report to Resource Management Unit at </a:t>
            </a:r>
            <a:r>
              <a:rPr lang="en-US" sz="2600" dirty="0">
                <a:solidFill>
                  <a:srgbClr val="0563C1"/>
                </a:solidFill>
                <a:hlinkClick r:id="rId3">
                  <a:extLst>
                    <a:ext uri="{A12FA001-AC4F-418D-AE19-62706E023703}">
                      <ahyp:hlinkClr xmlns:ahyp="http://schemas.microsoft.com/office/drawing/2018/hyperlinkcolor" val="tx"/>
                    </a:ext>
                  </a:extLst>
                </a:hlinkClick>
              </a:rPr>
              <a:t>snpcafefundquestions@cde.ca.gov</a:t>
            </a:r>
            <a:endParaRPr lang="en-US" sz="2600" dirty="0">
              <a:cs typeface="Arial"/>
            </a:endParaRPr>
          </a:p>
        </p:txBody>
      </p:sp>
    </p:spTree>
    <p:extLst>
      <p:ext uri="{BB962C8B-B14F-4D97-AF65-F5344CB8AC3E}">
        <p14:creationId xmlns:p14="http://schemas.microsoft.com/office/powerpoint/2010/main" val="349636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4D05E-0F50-8044-8B71-A89DDCBF2268}"/>
              </a:ext>
            </a:extLst>
          </p:cNvPr>
          <p:cNvSpPr>
            <a:spLocks noGrp="1"/>
          </p:cNvSpPr>
          <p:nvPr>
            <p:ph type="title"/>
          </p:nvPr>
        </p:nvSpPr>
        <p:spPr/>
        <p:txBody>
          <a:bodyPr/>
          <a:lstStyle/>
          <a:p>
            <a:r>
              <a:rPr lang="en-US"/>
              <a:t>Uniform Guidance</a:t>
            </a:r>
            <a:br>
              <a:rPr lang="en-US"/>
            </a:br>
            <a:r>
              <a:rPr lang="en-US"/>
              <a:t>Resource Management (3)</a:t>
            </a:r>
          </a:p>
        </p:txBody>
      </p:sp>
      <p:sp>
        <p:nvSpPr>
          <p:cNvPr id="3" name="Content Placeholder 2">
            <a:extLst>
              <a:ext uri="{FF2B5EF4-FFF2-40B4-BE49-F238E27FC236}">
                <a16:creationId xmlns:a16="http://schemas.microsoft.com/office/drawing/2014/main" id="{05D8EED5-587F-63F3-084E-01BEF09E6F24}"/>
              </a:ext>
            </a:extLst>
          </p:cNvPr>
          <p:cNvSpPr>
            <a:spLocks noGrp="1"/>
          </p:cNvSpPr>
          <p:nvPr>
            <p:ph sz="half" idx="1"/>
          </p:nvPr>
        </p:nvSpPr>
        <p:spPr>
          <a:xfrm>
            <a:off x="2539999" y="1981200"/>
            <a:ext cx="7008038" cy="4056185"/>
          </a:xfrm>
        </p:spPr>
        <p:txBody>
          <a:bodyPr/>
          <a:lstStyle/>
          <a:p>
            <a:pPr marL="0" lvl="1" indent="0">
              <a:spcBef>
                <a:spcPts val="800"/>
              </a:spcBef>
              <a:spcAft>
                <a:spcPts val="800"/>
              </a:spcAft>
              <a:buNone/>
            </a:pPr>
            <a:r>
              <a:rPr lang="en-US" sz="2800" dirty="0"/>
              <a:t>Prizes and challenges (i.e., contests and incentives) [2 </a:t>
            </a:r>
            <a:r>
              <a:rPr lang="en-US" sz="2800" i="1" dirty="0"/>
              <a:t>CFR</a:t>
            </a:r>
            <a:r>
              <a:rPr lang="en-US" sz="2800" dirty="0"/>
              <a:t>, 200.438]:</a:t>
            </a:r>
          </a:p>
          <a:p>
            <a:pPr marL="692150" lvl="1" indent="-457200">
              <a:spcBef>
                <a:spcPts val="800"/>
              </a:spcBef>
              <a:spcAft>
                <a:spcPts val="800"/>
              </a:spcAft>
              <a:buFont typeface="Arial" panose="020B0604020202020204" pitchFamily="34" charset="0"/>
              <a:buChar char="•"/>
            </a:pPr>
            <a:r>
              <a:rPr lang="en-US" dirty="0"/>
              <a:t>Pending USDA guidance</a:t>
            </a:r>
            <a:endParaRPr lang="en-US" dirty="0">
              <a:cs typeface="Arial"/>
            </a:endParaRPr>
          </a:p>
          <a:p>
            <a:pPr marL="692150" lvl="1" indent="-457200">
              <a:spcBef>
                <a:spcPts val="800"/>
              </a:spcBef>
              <a:spcAft>
                <a:spcPts val="800"/>
              </a:spcAft>
              <a:buFont typeface="Arial" panose="020B0604020202020204" pitchFamily="34" charset="0"/>
              <a:buChar char="•"/>
            </a:pPr>
            <a:r>
              <a:rPr lang="en-US" dirty="0"/>
              <a:t>Must be included in federal award and have direct program purpose</a:t>
            </a:r>
            <a:endParaRPr lang="en-US" dirty="0">
              <a:cs typeface="Arial"/>
            </a:endParaRPr>
          </a:p>
        </p:txBody>
      </p:sp>
      <p:pic>
        <p:nvPicPr>
          <p:cNvPr id="9" name="Content Placeholder 8">
            <a:extLst>
              <a:ext uri="{FF2B5EF4-FFF2-40B4-BE49-F238E27FC236}">
                <a16:creationId xmlns:a16="http://schemas.microsoft.com/office/drawing/2014/main" id="{9AD32E9B-491C-BDA6-3F42-698C8740E0ED}"/>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861550" y="2009553"/>
            <a:ext cx="1828800" cy="3757353"/>
          </a:xfrm>
        </p:spPr>
      </p:pic>
    </p:spTree>
    <p:extLst>
      <p:ext uri="{BB962C8B-B14F-4D97-AF65-F5344CB8AC3E}">
        <p14:creationId xmlns:p14="http://schemas.microsoft.com/office/powerpoint/2010/main" val="127720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D730-8294-796F-9C0E-ADE87ECBA566}"/>
              </a:ext>
            </a:extLst>
          </p:cNvPr>
          <p:cNvSpPr>
            <a:spLocks noGrp="1"/>
          </p:cNvSpPr>
          <p:nvPr>
            <p:ph type="title"/>
          </p:nvPr>
        </p:nvSpPr>
        <p:spPr>
          <a:xfrm>
            <a:off x="2540000" y="398585"/>
            <a:ext cx="9144000" cy="1143000"/>
          </a:xfrm>
        </p:spPr>
        <p:txBody>
          <a:bodyPr/>
          <a:lstStyle/>
          <a:p>
            <a:r>
              <a:rPr lang="en-US" dirty="0"/>
              <a:t>Uniform Guidance</a:t>
            </a:r>
            <a:br>
              <a:rPr lang="en-US" dirty="0"/>
            </a:br>
            <a:r>
              <a:rPr lang="en-US" dirty="0"/>
              <a:t>Resource Management (4)</a:t>
            </a:r>
          </a:p>
        </p:txBody>
      </p:sp>
      <p:sp>
        <p:nvSpPr>
          <p:cNvPr id="3" name="Content Placeholder 2">
            <a:extLst>
              <a:ext uri="{FF2B5EF4-FFF2-40B4-BE49-F238E27FC236}">
                <a16:creationId xmlns:a16="http://schemas.microsoft.com/office/drawing/2014/main" id="{9A286A6D-3370-0013-D9C0-10B878461E1C}"/>
              </a:ext>
            </a:extLst>
          </p:cNvPr>
          <p:cNvSpPr>
            <a:spLocks noGrp="1"/>
          </p:cNvSpPr>
          <p:nvPr>
            <p:ph idx="1"/>
          </p:nvPr>
        </p:nvSpPr>
        <p:spPr>
          <a:xfrm>
            <a:off x="2546350" y="1837591"/>
            <a:ext cx="9144000" cy="5657717"/>
          </a:xfrm>
        </p:spPr>
        <p:txBody>
          <a:bodyPr/>
          <a:lstStyle/>
          <a:p>
            <a:pPr marL="0" indent="0">
              <a:spcBef>
                <a:spcPts val="800"/>
              </a:spcBef>
              <a:spcAft>
                <a:spcPts val="800"/>
              </a:spcAft>
              <a:buNone/>
            </a:pPr>
            <a:r>
              <a:rPr lang="en-US" sz="2800" dirty="0"/>
              <a:t>Memberships, subscriptions, and professional activity costs no longer require state agency approval according to 2 </a:t>
            </a:r>
            <a:r>
              <a:rPr lang="en-US" sz="2800" i="1" dirty="0"/>
              <a:t>CFR</a:t>
            </a:r>
            <a:r>
              <a:rPr lang="en-US" sz="2800" dirty="0"/>
              <a:t>, 200.454.</a:t>
            </a:r>
          </a:p>
          <a:p>
            <a:pPr lvl="1">
              <a:spcBef>
                <a:spcPts val="800"/>
              </a:spcBef>
              <a:spcAft>
                <a:spcPts val="800"/>
              </a:spcAft>
              <a:buFont typeface="Arial" panose="020B0604020202020204" pitchFamily="34" charset="0"/>
              <a:buChar char="•"/>
            </a:pPr>
            <a:r>
              <a:rPr lang="en-US" dirty="0">
                <a:cs typeface="Arial"/>
              </a:rPr>
              <a:t>Must be reasonable and necessary</a:t>
            </a:r>
          </a:p>
          <a:p>
            <a:pPr lvl="1">
              <a:spcBef>
                <a:spcPts val="800"/>
              </a:spcBef>
              <a:spcAft>
                <a:spcPts val="800"/>
              </a:spcAft>
              <a:buFont typeface="Arial" panose="020B0604020202020204" pitchFamily="34" charset="0"/>
              <a:buChar char="•"/>
            </a:pPr>
            <a:r>
              <a:rPr lang="en-US" dirty="0"/>
              <a:t>No country club or dining clubs allowed</a:t>
            </a:r>
          </a:p>
          <a:p>
            <a:pPr lvl="1">
              <a:spcBef>
                <a:spcPts val="800"/>
              </a:spcBef>
              <a:spcAft>
                <a:spcPts val="800"/>
              </a:spcAft>
              <a:buFont typeface="Arial" panose="020B0604020202020204" pitchFamily="34" charset="0"/>
              <a:buChar char="•"/>
            </a:pPr>
            <a:r>
              <a:rPr lang="en-US" dirty="0">
                <a:cs typeface="Arial"/>
              </a:rPr>
              <a:t>Note: USDA federal regulations do not allow for program funds to pay for college courses to meet professional standards</a:t>
            </a:r>
            <a:endParaRPr lang="en-US" dirty="0"/>
          </a:p>
        </p:txBody>
      </p:sp>
    </p:spTree>
    <p:extLst>
      <p:ext uri="{BB962C8B-B14F-4D97-AF65-F5344CB8AC3E}">
        <p14:creationId xmlns:p14="http://schemas.microsoft.com/office/powerpoint/2010/main" val="901083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F632-9C34-0EC8-3B3B-5EB82228E4EA}"/>
              </a:ext>
            </a:extLst>
          </p:cNvPr>
          <p:cNvSpPr>
            <a:spLocks noGrp="1"/>
          </p:cNvSpPr>
          <p:nvPr>
            <p:ph type="title"/>
          </p:nvPr>
        </p:nvSpPr>
        <p:spPr>
          <a:xfrm>
            <a:off x="2540000" y="432238"/>
            <a:ext cx="9144000" cy="1143000"/>
          </a:xfrm>
        </p:spPr>
        <p:txBody>
          <a:bodyPr/>
          <a:lstStyle/>
          <a:p>
            <a:r>
              <a:rPr lang="en-US" dirty="0"/>
              <a:t>Uniform Guidance</a:t>
            </a:r>
            <a:br>
              <a:rPr lang="en-US" dirty="0"/>
            </a:br>
            <a:r>
              <a:rPr lang="en-US" dirty="0"/>
              <a:t>Resource Management (5)</a:t>
            </a:r>
          </a:p>
        </p:txBody>
      </p:sp>
      <p:sp>
        <p:nvSpPr>
          <p:cNvPr id="3" name="Content Placeholder 2">
            <a:extLst>
              <a:ext uri="{FF2B5EF4-FFF2-40B4-BE49-F238E27FC236}">
                <a16:creationId xmlns:a16="http://schemas.microsoft.com/office/drawing/2014/main" id="{EE50071B-4C4D-B1CB-6D9A-A9B855C549BB}"/>
              </a:ext>
            </a:extLst>
          </p:cNvPr>
          <p:cNvSpPr>
            <a:spLocks noGrp="1"/>
          </p:cNvSpPr>
          <p:nvPr>
            <p:ph idx="1"/>
          </p:nvPr>
        </p:nvSpPr>
        <p:spPr>
          <a:xfrm>
            <a:off x="2540000" y="1800907"/>
            <a:ext cx="9144000" cy="4281238"/>
          </a:xfrm>
        </p:spPr>
        <p:txBody>
          <a:bodyPr/>
          <a:lstStyle/>
          <a:p>
            <a:pPr marL="0" indent="0">
              <a:spcBef>
                <a:spcPts val="1200"/>
              </a:spcBef>
              <a:spcAft>
                <a:spcPts val="1200"/>
              </a:spcAft>
              <a:buNone/>
            </a:pPr>
            <a:r>
              <a:rPr lang="en-US" dirty="0"/>
              <a:t>Marketing costs: State agency approval is no longer required according to 2 </a:t>
            </a:r>
            <a:r>
              <a:rPr lang="en-US" i="1" dirty="0"/>
              <a:t>CFR</a:t>
            </a:r>
            <a:r>
              <a:rPr lang="en-US" dirty="0"/>
              <a:t> 200.467.</a:t>
            </a:r>
          </a:p>
          <a:p>
            <a:pPr lvl="1">
              <a:spcBef>
                <a:spcPts val="1200"/>
              </a:spcBef>
              <a:spcAft>
                <a:spcPts val="1200"/>
              </a:spcAft>
              <a:buFont typeface="Arial" panose="020B0604020202020204" pitchFamily="34" charset="0"/>
              <a:buChar char="•"/>
            </a:pPr>
            <a:r>
              <a:rPr lang="en-US" dirty="0"/>
              <a:t>Not a significant change as advertising and promotion has been allowed without state agency approval.</a:t>
            </a:r>
          </a:p>
          <a:p>
            <a:pPr lvl="1">
              <a:spcBef>
                <a:spcPts val="1200"/>
              </a:spcBef>
              <a:spcAft>
                <a:spcPts val="1200"/>
              </a:spcAft>
              <a:buFont typeface="Arial" panose="020B0604020202020204" pitchFamily="34" charset="0"/>
              <a:buChar char="•"/>
            </a:pPr>
            <a:r>
              <a:rPr lang="en-US" dirty="0"/>
              <a:t>Pending further USDA guidance for examples of allowable marketing costs.</a:t>
            </a:r>
          </a:p>
          <a:p>
            <a:pPr marL="0" indent="0">
              <a:spcBef>
                <a:spcPts val="1200"/>
              </a:spcBef>
              <a:spcAft>
                <a:spcPts val="1200"/>
              </a:spcAft>
              <a:buNone/>
            </a:pPr>
            <a:endParaRPr lang="en-US" dirty="0"/>
          </a:p>
        </p:txBody>
      </p:sp>
    </p:spTree>
    <p:extLst>
      <p:ext uri="{BB962C8B-B14F-4D97-AF65-F5344CB8AC3E}">
        <p14:creationId xmlns:p14="http://schemas.microsoft.com/office/powerpoint/2010/main" val="503267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F669-AA28-4DF6-9AA4-8D09FB756B97}"/>
              </a:ext>
            </a:extLst>
          </p:cNvPr>
          <p:cNvSpPr>
            <a:spLocks noGrp="1"/>
          </p:cNvSpPr>
          <p:nvPr>
            <p:ph type="title"/>
          </p:nvPr>
        </p:nvSpPr>
        <p:spPr/>
        <p:txBody>
          <a:bodyPr/>
          <a:lstStyle/>
          <a:p>
            <a:r>
              <a:rPr lang="en-US"/>
              <a:t>Town Hall at a Glance</a:t>
            </a:r>
            <a:endParaRPr lang="en-US">
              <a:cs typeface="Arial"/>
            </a:endParaRPr>
          </a:p>
        </p:txBody>
      </p:sp>
      <p:sp>
        <p:nvSpPr>
          <p:cNvPr id="3" name="Content Placeholder 2">
            <a:extLst>
              <a:ext uri="{FF2B5EF4-FFF2-40B4-BE49-F238E27FC236}">
                <a16:creationId xmlns:a16="http://schemas.microsoft.com/office/drawing/2014/main" id="{E8F9D917-39F1-4060-A27C-9FCCC6C193B0}"/>
              </a:ext>
            </a:extLst>
          </p:cNvPr>
          <p:cNvSpPr>
            <a:spLocks noGrp="1"/>
          </p:cNvSpPr>
          <p:nvPr>
            <p:ph sz="half" idx="1"/>
          </p:nvPr>
        </p:nvSpPr>
        <p:spPr>
          <a:xfrm>
            <a:off x="2641600" y="1758462"/>
            <a:ext cx="4470400" cy="4114800"/>
          </a:xfrm>
        </p:spPr>
        <p:txBody>
          <a:bodyPr/>
          <a:lstStyle/>
          <a:p>
            <a:pPr>
              <a:spcBef>
                <a:spcPts val="800"/>
              </a:spcBef>
              <a:spcAft>
                <a:spcPts val="800"/>
              </a:spcAft>
              <a:buFont typeface="Arial" panose="020B0604020202020204" pitchFamily="34" charset="0"/>
              <a:buChar char="•"/>
            </a:pPr>
            <a:r>
              <a:rPr lang="en-US" sz="2800" dirty="0">
                <a:latin typeface="Arial"/>
                <a:cs typeface="Arial"/>
              </a:rPr>
              <a:t>District Spotlights &amp; Award Recognition</a:t>
            </a:r>
            <a:endParaRPr lang="en-US" dirty="0">
              <a:latin typeface="Arial"/>
              <a:cs typeface="Arial"/>
            </a:endParaRPr>
          </a:p>
          <a:p>
            <a:pPr>
              <a:spcBef>
                <a:spcPts val="800"/>
              </a:spcBef>
              <a:spcAft>
                <a:spcPts val="800"/>
              </a:spcAft>
              <a:buFont typeface="Arial" panose="020B0604020202020204" pitchFamily="34" charset="0"/>
              <a:buChar char="•"/>
            </a:pPr>
            <a:r>
              <a:rPr lang="en-US" sz="2800" dirty="0">
                <a:latin typeface="Arial"/>
                <a:cs typeface="Arial"/>
              </a:rPr>
              <a:t>Federal</a:t>
            </a:r>
            <a:r>
              <a:rPr lang="en-US" sz="2800" dirty="0">
                <a:cs typeface="Arial"/>
              </a:rPr>
              <a:t> Updates</a:t>
            </a:r>
            <a:endParaRPr lang="en-US" dirty="0">
              <a:cs typeface="Arial"/>
            </a:endParaRPr>
          </a:p>
          <a:p>
            <a:pPr>
              <a:spcBef>
                <a:spcPts val="800"/>
              </a:spcBef>
              <a:spcAft>
                <a:spcPts val="800"/>
              </a:spcAft>
            </a:pPr>
            <a:r>
              <a:rPr lang="en-US" sz="2800" dirty="0">
                <a:cs typeface="Arial"/>
              </a:rPr>
              <a:t>State Updates</a:t>
            </a:r>
          </a:p>
          <a:p>
            <a:pPr>
              <a:spcBef>
                <a:spcPts val="800"/>
              </a:spcBef>
              <a:spcAft>
                <a:spcPts val="800"/>
              </a:spcAft>
            </a:pPr>
            <a:r>
              <a:rPr lang="en-US" sz="2800" dirty="0">
                <a:cs typeface="Arial"/>
              </a:rPr>
              <a:t>Reminders </a:t>
            </a:r>
          </a:p>
          <a:p>
            <a:pPr>
              <a:spcBef>
                <a:spcPts val="800"/>
              </a:spcBef>
              <a:spcAft>
                <a:spcPts val="800"/>
              </a:spcAft>
            </a:pPr>
            <a:r>
              <a:rPr lang="en-US" sz="2800" dirty="0">
                <a:cs typeface="Arial"/>
              </a:rPr>
              <a:t>Funding Updates </a:t>
            </a:r>
            <a:endParaRPr lang="en-US" dirty="0"/>
          </a:p>
          <a:p>
            <a:pPr>
              <a:spcBef>
                <a:spcPts val="800"/>
              </a:spcBef>
              <a:spcAft>
                <a:spcPts val="800"/>
              </a:spcAft>
            </a:pPr>
            <a:r>
              <a:rPr lang="en-US" sz="2800" dirty="0">
                <a:cs typeface="Arial"/>
              </a:rPr>
              <a:t>Other Announcements</a:t>
            </a:r>
            <a:endParaRPr lang="en-US" dirty="0"/>
          </a:p>
          <a:p>
            <a:pPr marL="0" indent="0">
              <a:buNone/>
            </a:pPr>
            <a:endParaRPr lang="en-US" dirty="0">
              <a:cs typeface="Arial"/>
            </a:endParaRPr>
          </a:p>
          <a:p>
            <a:endParaRPr lang="en-US" dirty="0">
              <a:cs typeface="Arial"/>
            </a:endParaRPr>
          </a:p>
          <a:p>
            <a:endParaRPr lang="en-US" dirty="0">
              <a:cs typeface="Arial"/>
            </a:endParaRPr>
          </a:p>
          <a:p>
            <a:endParaRPr lang="en-US" sz="2800" dirty="0">
              <a:solidFill>
                <a:srgbClr val="FF0000"/>
              </a:solidFill>
              <a:cs typeface="Arial"/>
            </a:endParaRPr>
          </a:p>
        </p:txBody>
      </p:sp>
      <p:pic>
        <p:nvPicPr>
          <p:cNvPr id="10" name="Content Placeholder 9">
            <a:extLst>
              <a:ext uri="{FF2B5EF4-FFF2-40B4-BE49-F238E27FC236}">
                <a16:creationId xmlns:a16="http://schemas.microsoft.com/office/drawing/2014/main" id="{7DCCA720-7C01-854F-14FC-4DCDA472FFD3}"/>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7210640" y="2326159"/>
            <a:ext cx="4473360" cy="2979406"/>
          </a:xfrm>
          <a:prstGeom prst="rect">
            <a:avLst/>
          </a:prstGeom>
          <a:ln>
            <a:noFill/>
          </a:ln>
          <a:effectLst>
            <a:softEdge rad="112500"/>
          </a:effectLst>
        </p:spPr>
      </p:pic>
    </p:spTree>
    <p:extLst>
      <p:ext uri="{BB962C8B-B14F-4D97-AF65-F5344CB8AC3E}">
        <p14:creationId xmlns:p14="http://schemas.microsoft.com/office/powerpoint/2010/main" val="1683633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42376-1283-F9D5-72CA-5887C441A984}"/>
              </a:ext>
            </a:extLst>
          </p:cNvPr>
          <p:cNvSpPr>
            <a:spLocks noGrp="1"/>
          </p:cNvSpPr>
          <p:nvPr>
            <p:ph type="title"/>
          </p:nvPr>
        </p:nvSpPr>
        <p:spPr>
          <a:xfrm>
            <a:off x="2540000" y="190500"/>
            <a:ext cx="9144000" cy="1143000"/>
          </a:xfrm>
        </p:spPr>
        <p:txBody>
          <a:bodyPr/>
          <a:lstStyle/>
          <a:p>
            <a:r>
              <a:rPr lang="en-US" dirty="0"/>
              <a:t>Uniform Guidance	</a:t>
            </a:r>
            <a:br>
              <a:rPr lang="en-US" dirty="0"/>
            </a:br>
            <a:r>
              <a:rPr lang="en-US" dirty="0"/>
              <a:t>Resource Management (6)</a:t>
            </a:r>
          </a:p>
        </p:txBody>
      </p:sp>
      <p:sp>
        <p:nvSpPr>
          <p:cNvPr id="3" name="Content Placeholder 2">
            <a:extLst>
              <a:ext uri="{FF2B5EF4-FFF2-40B4-BE49-F238E27FC236}">
                <a16:creationId xmlns:a16="http://schemas.microsoft.com/office/drawing/2014/main" id="{B4388007-50B6-3ACB-E09B-F3AF315DD16D}"/>
              </a:ext>
            </a:extLst>
          </p:cNvPr>
          <p:cNvSpPr>
            <a:spLocks noGrp="1"/>
          </p:cNvSpPr>
          <p:nvPr>
            <p:ph idx="1"/>
          </p:nvPr>
        </p:nvSpPr>
        <p:spPr>
          <a:xfrm>
            <a:off x="2540000" y="1641230"/>
            <a:ext cx="9144000" cy="4114800"/>
          </a:xfrm>
        </p:spPr>
        <p:txBody>
          <a:bodyPr/>
          <a:lstStyle/>
          <a:p>
            <a:pPr marL="0" indent="0">
              <a:spcBef>
                <a:spcPts val="800"/>
              </a:spcBef>
              <a:spcAft>
                <a:spcPts val="800"/>
              </a:spcAft>
              <a:buNone/>
            </a:pPr>
            <a:r>
              <a:rPr lang="en-US" dirty="0"/>
              <a:t>The cost of land and buildings changed from not allowable to allowable if not otherwise prohibited according to Title 2 </a:t>
            </a:r>
            <a:r>
              <a:rPr lang="en-US" i="1" dirty="0"/>
              <a:t>Code of Federal Regulations </a:t>
            </a:r>
            <a:r>
              <a:rPr lang="en-US" dirty="0"/>
              <a:t>200.439.</a:t>
            </a:r>
          </a:p>
          <a:p>
            <a:pPr lvl="1">
              <a:spcBef>
                <a:spcPts val="800"/>
              </a:spcBef>
              <a:spcAft>
                <a:spcPts val="800"/>
              </a:spcAft>
              <a:buFont typeface="Arial" panose="020B0604020202020204" pitchFamily="34" charset="0"/>
              <a:buChar char="•"/>
            </a:pPr>
            <a:r>
              <a:rPr lang="en-US" b="1" dirty="0"/>
              <a:t>The cost of land and buildings is still prohibited in CA</a:t>
            </a:r>
            <a:r>
              <a:rPr lang="en-US" dirty="0"/>
              <a:t> under Title 7, </a:t>
            </a:r>
            <a:r>
              <a:rPr lang="en-US" i="1" dirty="0"/>
              <a:t>Code of Federal Regulations</a:t>
            </a:r>
            <a:r>
              <a:rPr lang="en-US" dirty="0"/>
              <a:t> 210.14 and California </a:t>
            </a:r>
            <a:r>
              <a:rPr lang="en-US" i="1" dirty="0"/>
              <a:t>Education Code 38100</a:t>
            </a:r>
            <a:r>
              <a:rPr lang="en-US" dirty="0"/>
              <a:t>.</a:t>
            </a:r>
            <a:endParaRPr lang="en-US" dirty="0">
              <a:cs typeface="Arial"/>
            </a:endParaRPr>
          </a:p>
          <a:p>
            <a:pPr lvl="1">
              <a:spcBef>
                <a:spcPts val="800"/>
              </a:spcBef>
              <a:spcAft>
                <a:spcPts val="800"/>
              </a:spcAft>
              <a:buFont typeface="Arial" panose="020B0604020202020204" pitchFamily="34" charset="0"/>
              <a:buChar char="•"/>
            </a:pPr>
            <a:r>
              <a:rPr lang="en-US" dirty="0"/>
              <a:t>USDA regulations and state law change is needed to allow cafeteria funds to be used for the cost of land and buildings.</a:t>
            </a:r>
            <a:endParaRPr lang="en-US" dirty="0">
              <a:cs typeface="Arial"/>
            </a:endParaRPr>
          </a:p>
        </p:txBody>
      </p:sp>
    </p:spTree>
    <p:extLst>
      <p:ext uri="{BB962C8B-B14F-4D97-AF65-F5344CB8AC3E}">
        <p14:creationId xmlns:p14="http://schemas.microsoft.com/office/powerpoint/2010/main" val="2324736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3B1D-676B-9478-2918-2E07FC8E9BE0}"/>
              </a:ext>
            </a:extLst>
          </p:cNvPr>
          <p:cNvSpPr>
            <a:spLocks noGrp="1"/>
          </p:cNvSpPr>
          <p:nvPr>
            <p:ph type="title"/>
          </p:nvPr>
        </p:nvSpPr>
        <p:spPr>
          <a:xfrm>
            <a:off x="2540000" y="293298"/>
            <a:ext cx="9316528" cy="970472"/>
          </a:xfrm>
        </p:spPr>
        <p:txBody>
          <a:bodyPr/>
          <a:lstStyle/>
          <a:p>
            <a:r>
              <a:rPr lang="en-US"/>
              <a:t>Uniform Guidance Procurement (1)</a:t>
            </a:r>
          </a:p>
        </p:txBody>
      </p:sp>
      <p:sp>
        <p:nvSpPr>
          <p:cNvPr id="3" name="Content Placeholder 2">
            <a:extLst>
              <a:ext uri="{FF2B5EF4-FFF2-40B4-BE49-F238E27FC236}">
                <a16:creationId xmlns:a16="http://schemas.microsoft.com/office/drawing/2014/main" id="{E36B1233-6D92-182E-7C8B-7BE66BFCAE3D}"/>
              </a:ext>
            </a:extLst>
          </p:cNvPr>
          <p:cNvSpPr>
            <a:spLocks noGrp="1"/>
          </p:cNvSpPr>
          <p:nvPr>
            <p:ph idx="1"/>
          </p:nvPr>
        </p:nvSpPr>
        <p:spPr>
          <a:xfrm>
            <a:off x="2539999" y="1828800"/>
            <a:ext cx="8737601" cy="3548332"/>
          </a:xfrm>
        </p:spPr>
        <p:txBody>
          <a:bodyPr/>
          <a:lstStyle/>
          <a:p>
            <a:pPr>
              <a:spcBef>
                <a:spcPts val="800"/>
              </a:spcBef>
              <a:spcAft>
                <a:spcPts val="800"/>
              </a:spcAft>
            </a:pPr>
            <a:r>
              <a:rPr lang="en-US" sz="2800" dirty="0"/>
              <a:t>Written Procurement Procedures: </a:t>
            </a:r>
          </a:p>
          <a:p>
            <a:pPr lvl="1">
              <a:spcBef>
                <a:spcPts val="800"/>
              </a:spcBef>
              <a:spcAft>
                <a:spcPts val="800"/>
              </a:spcAft>
            </a:pPr>
            <a:r>
              <a:rPr lang="en-US" sz="2400" dirty="0"/>
              <a:t>Include oversight of contractors, avoidance of unnecessary or duplicative items, and use of surplus when possible [2 </a:t>
            </a:r>
            <a:r>
              <a:rPr lang="en-US" sz="2400" i="1" dirty="0"/>
              <a:t>CFR</a:t>
            </a:r>
            <a:r>
              <a:rPr lang="en-US" sz="2400" dirty="0"/>
              <a:t> 200.318]. </a:t>
            </a:r>
            <a:endParaRPr lang="en-US" sz="2400" dirty="0">
              <a:cs typeface="Arial"/>
            </a:endParaRPr>
          </a:p>
          <a:p>
            <a:pPr>
              <a:spcBef>
                <a:spcPts val="800"/>
              </a:spcBef>
              <a:spcAft>
                <a:spcPts val="800"/>
              </a:spcAft>
            </a:pPr>
            <a:r>
              <a:rPr lang="en-US" sz="2800" dirty="0"/>
              <a:t>CDE will send a notification when updated sample procurement procedures are available.</a:t>
            </a:r>
            <a:r>
              <a:rPr lang="en-US" sz="2800" dirty="0">
                <a:highlight>
                  <a:srgbClr val="00FF00"/>
                </a:highlight>
              </a:rPr>
              <a:t> </a:t>
            </a:r>
          </a:p>
        </p:txBody>
      </p:sp>
    </p:spTree>
    <p:extLst>
      <p:ext uri="{BB962C8B-B14F-4D97-AF65-F5344CB8AC3E}">
        <p14:creationId xmlns:p14="http://schemas.microsoft.com/office/powerpoint/2010/main" val="1885080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81D42-E92D-A289-08F6-D00C8CA10255}"/>
              </a:ext>
            </a:extLst>
          </p:cNvPr>
          <p:cNvSpPr>
            <a:spLocks noGrp="1"/>
          </p:cNvSpPr>
          <p:nvPr>
            <p:ph type="title"/>
          </p:nvPr>
        </p:nvSpPr>
        <p:spPr/>
        <p:txBody>
          <a:bodyPr/>
          <a:lstStyle/>
          <a:p>
            <a:r>
              <a:rPr lang="en-US"/>
              <a:t>Uniform Guidance Procurement (2)</a:t>
            </a:r>
          </a:p>
        </p:txBody>
      </p:sp>
      <p:sp>
        <p:nvSpPr>
          <p:cNvPr id="3" name="Content Placeholder 2">
            <a:extLst>
              <a:ext uri="{FF2B5EF4-FFF2-40B4-BE49-F238E27FC236}">
                <a16:creationId xmlns:a16="http://schemas.microsoft.com/office/drawing/2014/main" id="{657E4E3C-B302-C140-45ED-717FEDB29361}"/>
              </a:ext>
            </a:extLst>
          </p:cNvPr>
          <p:cNvSpPr>
            <a:spLocks noGrp="1"/>
          </p:cNvSpPr>
          <p:nvPr>
            <p:ph idx="1"/>
          </p:nvPr>
        </p:nvSpPr>
        <p:spPr/>
        <p:txBody>
          <a:bodyPr/>
          <a:lstStyle/>
          <a:p>
            <a:pPr>
              <a:spcBef>
                <a:spcPts val="800"/>
              </a:spcBef>
              <a:spcAft>
                <a:spcPts val="800"/>
              </a:spcAft>
            </a:pPr>
            <a:r>
              <a:rPr lang="en-US" sz="2800" dirty="0"/>
              <a:t>Written Code of Conduct [2 </a:t>
            </a:r>
            <a:r>
              <a:rPr lang="en-US" sz="2800" i="1" dirty="0"/>
              <a:t>CFR</a:t>
            </a:r>
            <a:r>
              <a:rPr lang="en-US" sz="2800" dirty="0"/>
              <a:t> 200.318]:</a:t>
            </a:r>
          </a:p>
          <a:p>
            <a:pPr lvl="1">
              <a:spcBef>
                <a:spcPts val="800"/>
              </a:spcBef>
              <a:spcAft>
                <a:spcPts val="800"/>
              </a:spcAft>
            </a:pPr>
            <a:r>
              <a:rPr lang="en-US" dirty="0"/>
              <a:t>Includes board members</a:t>
            </a:r>
            <a:endParaRPr lang="en-US" dirty="0">
              <a:highlight>
                <a:srgbClr val="FFFF00"/>
              </a:highlight>
            </a:endParaRPr>
          </a:p>
          <a:p>
            <a:pPr lvl="1">
              <a:spcBef>
                <a:spcPts val="800"/>
              </a:spcBef>
              <a:spcAft>
                <a:spcPts val="800"/>
              </a:spcAft>
            </a:pPr>
            <a:r>
              <a:rPr lang="en-US" dirty="0"/>
              <a:t>Individuals with real or apparent conflicts of interest shall exclude themselves from the selection, award, or administration of contracts.</a:t>
            </a:r>
            <a:endParaRPr lang="en-US" dirty="0">
              <a:cs typeface="Arial"/>
            </a:endParaRPr>
          </a:p>
          <a:p>
            <a:pPr lvl="1">
              <a:spcBef>
                <a:spcPts val="800"/>
              </a:spcBef>
              <a:spcAft>
                <a:spcPts val="800"/>
              </a:spcAft>
            </a:pPr>
            <a:r>
              <a:rPr lang="en-US" dirty="0">
                <a:cs typeface="Arial"/>
              </a:rPr>
              <a:t>SFAs should consult with administration and legal to determine if board approval is required.</a:t>
            </a:r>
          </a:p>
          <a:p>
            <a:endParaRPr lang="en-US" dirty="0"/>
          </a:p>
        </p:txBody>
      </p:sp>
    </p:spTree>
    <p:extLst>
      <p:ext uri="{BB962C8B-B14F-4D97-AF65-F5344CB8AC3E}">
        <p14:creationId xmlns:p14="http://schemas.microsoft.com/office/powerpoint/2010/main" val="3669940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C8E1-A1BB-5F46-096B-E21CD6A9851B}"/>
              </a:ext>
            </a:extLst>
          </p:cNvPr>
          <p:cNvSpPr>
            <a:spLocks noGrp="1"/>
          </p:cNvSpPr>
          <p:nvPr>
            <p:ph type="title"/>
          </p:nvPr>
        </p:nvSpPr>
        <p:spPr>
          <a:xfrm>
            <a:off x="2540000" y="192657"/>
            <a:ext cx="9144000" cy="1143000"/>
          </a:xfrm>
        </p:spPr>
        <p:txBody>
          <a:bodyPr/>
          <a:lstStyle/>
          <a:p>
            <a:r>
              <a:rPr lang="en-US" dirty="0"/>
              <a:t>Uniform Guidance Procurement (3)</a:t>
            </a:r>
          </a:p>
        </p:txBody>
      </p:sp>
      <p:sp>
        <p:nvSpPr>
          <p:cNvPr id="3" name="Content Placeholder 2">
            <a:extLst>
              <a:ext uri="{FF2B5EF4-FFF2-40B4-BE49-F238E27FC236}">
                <a16:creationId xmlns:a16="http://schemas.microsoft.com/office/drawing/2014/main" id="{BE16138B-AF43-AE55-9CC7-0E6D8A9D4885}"/>
              </a:ext>
            </a:extLst>
          </p:cNvPr>
          <p:cNvSpPr>
            <a:spLocks noGrp="1"/>
          </p:cNvSpPr>
          <p:nvPr>
            <p:ph idx="1"/>
          </p:nvPr>
        </p:nvSpPr>
        <p:spPr>
          <a:xfrm>
            <a:off x="2540000" y="1521124"/>
            <a:ext cx="9144000" cy="4727275"/>
          </a:xfrm>
        </p:spPr>
        <p:txBody>
          <a:bodyPr/>
          <a:lstStyle/>
          <a:p>
            <a:pPr>
              <a:spcBef>
                <a:spcPts val="800"/>
              </a:spcBef>
              <a:spcAft>
                <a:spcPts val="800"/>
              </a:spcAft>
            </a:pPr>
            <a:r>
              <a:rPr lang="en-US" sz="2400" dirty="0"/>
              <a:t>Procurement</a:t>
            </a:r>
          </a:p>
          <a:p>
            <a:pPr lvl="1">
              <a:spcBef>
                <a:spcPts val="800"/>
              </a:spcBef>
              <a:spcAft>
                <a:spcPts val="800"/>
              </a:spcAft>
            </a:pPr>
            <a:r>
              <a:rPr lang="en-US" sz="2400" dirty="0"/>
              <a:t>Terminology changes [</a:t>
            </a:r>
            <a:r>
              <a:rPr lang="en-US" sz="2400" i="1" dirty="0"/>
              <a:t>2 CFR </a:t>
            </a:r>
            <a:r>
              <a:rPr lang="en-US" sz="2400" dirty="0"/>
              <a:t>200.1]</a:t>
            </a:r>
            <a:endParaRPr lang="en-US" sz="2400" dirty="0">
              <a:cs typeface="Arial"/>
            </a:endParaRPr>
          </a:p>
          <a:p>
            <a:pPr lvl="2">
              <a:spcBef>
                <a:spcPts val="800"/>
              </a:spcBef>
              <a:spcAft>
                <a:spcPts val="800"/>
              </a:spcAft>
            </a:pPr>
            <a:r>
              <a:rPr lang="en-US" dirty="0" err="1"/>
              <a:t>Micropurchase</a:t>
            </a:r>
            <a:r>
              <a:rPr lang="en-US" dirty="0"/>
              <a:t> now specified as individual procurement transaction </a:t>
            </a:r>
          </a:p>
          <a:p>
            <a:pPr lvl="2">
              <a:spcBef>
                <a:spcPts val="800"/>
              </a:spcBef>
              <a:spcAft>
                <a:spcPts val="800"/>
              </a:spcAft>
            </a:pPr>
            <a:r>
              <a:rPr lang="en-US" dirty="0"/>
              <a:t>Small purchase = simplified acquisition </a:t>
            </a:r>
            <a:endParaRPr lang="en-US" dirty="0">
              <a:cs typeface="Arial"/>
            </a:endParaRPr>
          </a:p>
          <a:p>
            <a:pPr lvl="2">
              <a:spcBef>
                <a:spcPts val="800"/>
              </a:spcBef>
              <a:spcAft>
                <a:spcPts val="800"/>
              </a:spcAft>
            </a:pPr>
            <a:r>
              <a:rPr lang="en-US" dirty="0"/>
              <a:t>Simplified acquisitions and micropurchases = both informal methods of procurement </a:t>
            </a:r>
            <a:endParaRPr lang="en-US" dirty="0">
              <a:cs typeface="Arial"/>
            </a:endParaRPr>
          </a:p>
          <a:p>
            <a:pPr lvl="1">
              <a:spcBef>
                <a:spcPts val="800"/>
              </a:spcBef>
              <a:spcAft>
                <a:spcPts val="800"/>
              </a:spcAft>
            </a:pPr>
            <a:r>
              <a:rPr lang="en-US" sz="2400" dirty="0"/>
              <a:t>Addition of labor related goals (e.g., small, minority, women owned, and veteran owned business) [</a:t>
            </a:r>
            <a:r>
              <a:rPr lang="en-US" sz="2400" i="1" dirty="0"/>
              <a:t>2 CFR </a:t>
            </a:r>
            <a:r>
              <a:rPr lang="en-US" sz="2400" dirty="0"/>
              <a:t>200.321]</a:t>
            </a:r>
            <a:endParaRPr lang="en-US" sz="2400" dirty="0">
              <a:cs typeface="Arial"/>
            </a:endParaRPr>
          </a:p>
        </p:txBody>
      </p:sp>
    </p:spTree>
    <p:extLst>
      <p:ext uri="{BB962C8B-B14F-4D97-AF65-F5344CB8AC3E}">
        <p14:creationId xmlns:p14="http://schemas.microsoft.com/office/powerpoint/2010/main" val="1686814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43853-137D-00FD-8367-2268B8E9A17A}"/>
              </a:ext>
            </a:extLst>
          </p:cNvPr>
          <p:cNvSpPr>
            <a:spLocks noGrp="1"/>
          </p:cNvSpPr>
          <p:nvPr>
            <p:ph type="title"/>
          </p:nvPr>
        </p:nvSpPr>
        <p:spPr>
          <a:xfrm>
            <a:off x="2449847" y="455053"/>
            <a:ext cx="9144000" cy="1143000"/>
          </a:xfrm>
        </p:spPr>
        <p:txBody>
          <a:bodyPr/>
          <a:lstStyle/>
          <a:p>
            <a:r>
              <a:rPr lang="en-US"/>
              <a:t>State Updates</a:t>
            </a:r>
          </a:p>
        </p:txBody>
      </p:sp>
      <p:pic>
        <p:nvPicPr>
          <p:cNvPr id="5" name="Content Placeholder 4">
            <a:extLst>
              <a:ext uri="{FF2B5EF4-FFF2-40B4-BE49-F238E27FC236}">
                <a16:creationId xmlns:a16="http://schemas.microsoft.com/office/drawing/2014/main" id="{9657D575-517D-E2E6-CB9E-B319817AD25C}"/>
              </a:ext>
              <a:ext uri="{C183D7F6-B498-43B3-948B-1728B52AA6E4}">
                <adec:decorative xmlns:adec="http://schemas.microsoft.com/office/drawing/2017/decorative" val="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78797" y="1903928"/>
            <a:ext cx="3086100" cy="4114800"/>
          </a:xfrm>
        </p:spPr>
      </p:pic>
    </p:spTree>
    <p:extLst>
      <p:ext uri="{BB962C8B-B14F-4D97-AF65-F5344CB8AC3E}">
        <p14:creationId xmlns:p14="http://schemas.microsoft.com/office/powerpoint/2010/main" val="356176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3E0980-0CA7-E2E3-6912-190C8494FCAF}"/>
              </a:ext>
            </a:extLst>
          </p:cNvPr>
          <p:cNvSpPr>
            <a:spLocks noGrp="1"/>
          </p:cNvSpPr>
          <p:nvPr>
            <p:ph type="title"/>
          </p:nvPr>
        </p:nvSpPr>
        <p:spPr>
          <a:xfrm>
            <a:off x="2540000" y="152400"/>
            <a:ext cx="9144000" cy="1143000"/>
          </a:xfrm>
        </p:spPr>
        <p:txBody>
          <a:bodyPr/>
          <a:lstStyle/>
          <a:p>
            <a:r>
              <a:rPr lang="en-US" dirty="0">
                <a:cs typeface="Arial"/>
              </a:rPr>
              <a:t>Resource Management</a:t>
            </a:r>
            <a:br>
              <a:rPr lang="en-US" dirty="0">
                <a:cs typeface="Arial"/>
              </a:rPr>
            </a:br>
            <a:r>
              <a:rPr lang="en-US" dirty="0">
                <a:cs typeface="Arial"/>
              </a:rPr>
              <a:t>Excess Net Cash Resources (1)</a:t>
            </a:r>
            <a:endParaRPr lang="en-US" dirty="0"/>
          </a:p>
        </p:txBody>
      </p:sp>
      <p:sp>
        <p:nvSpPr>
          <p:cNvPr id="7" name="Content Placeholder 6">
            <a:extLst>
              <a:ext uri="{FF2B5EF4-FFF2-40B4-BE49-F238E27FC236}">
                <a16:creationId xmlns:a16="http://schemas.microsoft.com/office/drawing/2014/main" id="{3A313961-55D2-CB27-E43C-95DC030A0176}"/>
              </a:ext>
            </a:extLst>
          </p:cNvPr>
          <p:cNvSpPr>
            <a:spLocks noGrp="1"/>
          </p:cNvSpPr>
          <p:nvPr>
            <p:ph idx="1"/>
          </p:nvPr>
        </p:nvSpPr>
        <p:spPr>
          <a:xfrm>
            <a:off x="2540000" y="1582221"/>
            <a:ext cx="9315668" cy="4666179"/>
          </a:xfrm>
        </p:spPr>
        <p:txBody>
          <a:bodyPr/>
          <a:lstStyle/>
          <a:p>
            <a:pPr marL="0" indent="0">
              <a:spcBef>
                <a:spcPts val="800"/>
              </a:spcBef>
              <a:spcAft>
                <a:spcPts val="800"/>
              </a:spcAft>
              <a:buNone/>
            </a:pPr>
            <a:r>
              <a:rPr lang="en-US" sz="2400" dirty="0">
                <a:cs typeface="Arial"/>
              </a:rPr>
              <a:t>Excess net cash resources of six or more months requires a budget agreement to spend excess net cash over a specified time period to achieve compliance.</a:t>
            </a:r>
          </a:p>
          <a:p>
            <a:pPr lvl="1">
              <a:spcBef>
                <a:spcPts val="800"/>
              </a:spcBef>
              <a:spcAft>
                <a:spcPts val="800"/>
              </a:spcAft>
            </a:pPr>
            <a:r>
              <a:rPr lang="en-US" sz="2400" dirty="0">
                <a:cs typeface="Arial"/>
              </a:rPr>
              <a:t>Monitor through form SNP-57 in Child Nutrition Information and Payment System (CNIPS).</a:t>
            </a:r>
          </a:p>
          <a:p>
            <a:pPr lvl="1">
              <a:spcBef>
                <a:spcPts val="800"/>
              </a:spcBef>
              <a:spcAft>
                <a:spcPts val="800"/>
              </a:spcAft>
            </a:pPr>
            <a:r>
              <a:rPr lang="en-US" sz="2400" dirty="0">
                <a:cs typeface="Arial"/>
              </a:rPr>
              <a:t>Note: Supply chain assistance funds should be included in your calculation. However, Kitchen Infrastructure and Training (KIT) funds and other special purpose grant funds (equipment grant, dishwashers, and local foods for schools) do not need to be included.</a:t>
            </a:r>
          </a:p>
          <a:p>
            <a:pPr lvl="1">
              <a:spcBef>
                <a:spcPts val="800"/>
              </a:spcBef>
              <a:spcAft>
                <a:spcPts val="800"/>
              </a:spcAft>
            </a:pPr>
            <a:r>
              <a:rPr lang="en-US" sz="2400" dirty="0">
                <a:cs typeface="Arial"/>
              </a:rPr>
              <a:t>Reach out to </a:t>
            </a:r>
            <a:r>
              <a:rPr lang="en-US" sz="2400" dirty="0">
                <a:solidFill>
                  <a:srgbClr val="0563C1"/>
                </a:solidFill>
                <a:cs typeface="Arial"/>
                <a:hlinkClick r:id="rId3">
                  <a:extLst>
                    <a:ext uri="{A12FA001-AC4F-418D-AE19-62706E023703}">
                      <ahyp:hlinkClr xmlns:ahyp="http://schemas.microsoft.com/office/drawing/2018/hyperlinkcolor" val="tx"/>
                    </a:ext>
                  </a:extLst>
                </a:hlinkClick>
              </a:rPr>
              <a:t>SNPBA@cde.ca.gov</a:t>
            </a:r>
            <a:r>
              <a:rPr lang="en-US" sz="2400" dirty="0">
                <a:cs typeface="Arial"/>
              </a:rPr>
              <a:t>.  </a:t>
            </a:r>
          </a:p>
          <a:p>
            <a:pPr lvl="1">
              <a:spcBef>
                <a:spcPts val="800"/>
              </a:spcBef>
              <a:spcAft>
                <a:spcPts val="800"/>
              </a:spcAft>
            </a:pPr>
            <a:endParaRPr lang="en-US" dirty="0">
              <a:cs typeface="Arial"/>
            </a:endParaRPr>
          </a:p>
        </p:txBody>
      </p:sp>
    </p:spTree>
    <p:extLst>
      <p:ext uri="{BB962C8B-B14F-4D97-AF65-F5344CB8AC3E}">
        <p14:creationId xmlns:p14="http://schemas.microsoft.com/office/powerpoint/2010/main" val="3113774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3E0980-0CA7-E2E3-6912-190C8494FCAF}"/>
              </a:ext>
            </a:extLst>
          </p:cNvPr>
          <p:cNvSpPr>
            <a:spLocks noGrp="1"/>
          </p:cNvSpPr>
          <p:nvPr>
            <p:ph type="title"/>
          </p:nvPr>
        </p:nvSpPr>
        <p:spPr/>
        <p:txBody>
          <a:bodyPr/>
          <a:lstStyle/>
          <a:p>
            <a:r>
              <a:rPr lang="en-US">
                <a:cs typeface="Arial"/>
              </a:rPr>
              <a:t>Resource Management</a:t>
            </a:r>
            <a:br>
              <a:rPr lang="en-US">
                <a:cs typeface="Arial"/>
              </a:rPr>
            </a:br>
            <a:r>
              <a:rPr lang="en-US">
                <a:cs typeface="Arial"/>
              </a:rPr>
              <a:t>Excess Net Cash Resources (2)</a:t>
            </a:r>
            <a:endParaRPr lang="en-US"/>
          </a:p>
        </p:txBody>
      </p:sp>
      <p:sp>
        <p:nvSpPr>
          <p:cNvPr id="7" name="Content Placeholder 6">
            <a:extLst>
              <a:ext uri="{FF2B5EF4-FFF2-40B4-BE49-F238E27FC236}">
                <a16:creationId xmlns:a16="http://schemas.microsoft.com/office/drawing/2014/main" id="{3A313961-55D2-CB27-E43C-95DC030A0176}"/>
              </a:ext>
            </a:extLst>
          </p:cNvPr>
          <p:cNvSpPr>
            <a:spLocks noGrp="1"/>
          </p:cNvSpPr>
          <p:nvPr>
            <p:ph sz="half" idx="1"/>
          </p:nvPr>
        </p:nvSpPr>
        <p:spPr>
          <a:xfrm>
            <a:off x="2540000" y="1981200"/>
            <a:ext cx="6919685" cy="5050970"/>
          </a:xfrm>
        </p:spPr>
        <p:txBody>
          <a:bodyPr/>
          <a:lstStyle/>
          <a:p>
            <a:pPr marL="0" indent="0">
              <a:spcBef>
                <a:spcPts val="1200"/>
              </a:spcBef>
              <a:spcAft>
                <a:spcPts val="1200"/>
              </a:spcAft>
              <a:buNone/>
            </a:pPr>
            <a:r>
              <a:rPr lang="en-US" dirty="0">
                <a:cs typeface="Arial"/>
              </a:rPr>
              <a:t>Long-term noncompliance (prior to 2020–21)</a:t>
            </a:r>
          </a:p>
          <a:p>
            <a:pPr lvl="1">
              <a:spcBef>
                <a:spcPts val="1200"/>
              </a:spcBef>
              <a:spcAft>
                <a:spcPts val="1200"/>
              </a:spcAft>
            </a:pPr>
            <a:r>
              <a:rPr lang="en-US" dirty="0"/>
              <a:t>Receive technical assistance to decrease excess</a:t>
            </a:r>
            <a:endParaRPr lang="en-US" dirty="0">
              <a:cs typeface="Arial"/>
            </a:endParaRPr>
          </a:p>
          <a:p>
            <a:pPr lvl="1">
              <a:spcBef>
                <a:spcPts val="1200"/>
              </a:spcBef>
              <a:spcAft>
                <a:spcPts val="1200"/>
              </a:spcAft>
            </a:pPr>
            <a:r>
              <a:rPr lang="en-US" dirty="0"/>
              <a:t>CDE may exercise payment hold or reimbursement rate reduction as a last resort</a:t>
            </a:r>
            <a:endParaRPr lang="en-US" dirty="0">
              <a:cs typeface="Arial"/>
            </a:endParaRPr>
          </a:p>
        </p:txBody>
      </p:sp>
      <p:pic>
        <p:nvPicPr>
          <p:cNvPr id="3" name="Content Placeholder 2">
            <a:extLst>
              <a:ext uri="{FF2B5EF4-FFF2-40B4-BE49-F238E27FC236}">
                <a16:creationId xmlns:a16="http://schemas.microsoft.com/office/drawing/2014/main" id="{A92123CD-F5E3-DE86-3AAA-1BBD0DEE90D2}"/>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9244279" y="2608147"/>
            <a:ext cx="2648093" cy="2819401"/>
          </a:xfrm>
        </p:spPr>
      </p:pic>
    </p:spTree>
    <p:extLst>
      <p:ext uri="{BB962C8B-B14F-4D97-AF65-F5344CB8AC3E}">
        <p14:creationId xmlns:p14="http://schemas.microsoft.com/office/powerpoint/2010/main" val="1333151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AADC3-29E4-F306-84C6-FFE48EF2120D}"/>
              </a:ext>
            </a:extLst>
          </p:cNvPr>
          <p:cNvSpPr>
            <a:spLocks noGrp="1"/>
          </p:cNvSpPr>
          <p:nvPr>
            <p:ph type="title"/>
          </p:nvPr>
        </p:nvSpPr>
        <p:spPr>
          <a:xfrm>
            <a:off x="2540000" y="163902"/>
            <a:ext cx="9144000" cy="1143000"/>
          </a:xfrm>
        </p:spPr>
        <p:txBody>
          <a:bodyPr/>
          <a:lstStyle/>
          <a:p>
            <a:r>
              <a:rPr lang="en-US">
                <a:cs typeface="Arial"/>
              </a:rPr>
              <a:t>Back to School Reminders (1)</a:t>
            </a:r>
            <a:endParaRPr lang="en-US"/>
          </a:p>
        </p:txBody>
      </p:sp>
      <p:sp>
        <p:nvSpPr>
          <p:cNvPr id="3" name="Content Placeholder 2">
            <a:extLst>
              <a:ext uri="{FF2B5EF4-FFF2-40B4-BE49-F238E27FC236}">
                <a16:creationId xmlns:a16="http://schemas.microsoft.com/office/drawing/2014/main" id="{7030D45F-65D1-865B-8A04-7C46654CD977}"/>
              </a:ext>
            </a:extLst>
          </p:cNvPr>
          <p:cNvSpPr>
            <a:spLocks noGrp="1"/>
          </p:cNvSpPr>
          <p:nvPr>
            <p:ph idx="1"/>
          </p:nvPr>
        </p:nvSpPr>
        <p:spPr>
          <a:xfrm>
            <a:off x="2448559" y="1371599"/>
            <a:ext cx="9543143" cy="4730817"/>
          </a:xfrm>
        </p:spPr>
        <p:txBody>
          <a:bodyPr/>
          <a:lstStyle/>
          <a:p>
            <a:pPr marL="0" indent="0">
              <a:spcBef>
                <a:spcPts val="800"/>
              </a:spcBef>
              <a:spcAft>
                <a:spcPts val="800"/>
              </a:spcAft>
              <a:buNone/>
            </a:pPr>
            <a:r>
              <a:rPr lang="en-US" sz="2800" dirty="0">
                <a:cs typeface="Arial"/>
              </a:rPr>
              <a:t>Submit 2024–25 Annual Updates in CNIPS.</a:t>
            </a:r>
            <a:endParaRPr lang="en-US" dirty="0"/>
          </a:p>
          <a:p>
            <a:pPr marL="800100" indent="-457200">
              <a:spcBef>
                <a:spcPts val="800"/>
              </a:spcBef>
              <a:spcAft>
                <a:spcPts val="800"/>
              </a:spcAft>
              <a:buFont typeface="Arial"/>
              <a:buChar char="•"/>
            </a:pPr>
            <a:r>
              <a:rPr lang="en-US" sz="2400" dirty="0">
                <a:cs typeface="Arial"/>
              </a:rPr>
              <a:t>CNIPS must accurately reflect current program operations (e.g., meal service times, adult meal prices, etc.).</a:t>
            </a:r>
          </a:p>
          <a:p>
            <a:pPr marL="800100" indent="-457200">
              <a:spcBef>
                <a:spcPts val="800"/>
              </a:spcBef>
              <a:spcAft>
                <a:spcPts val="800"/>
              </a:spcAft>
              <a:buFont typeface="Arial"/>
              <a:buChar char="•"/>
            </a:pPr>
            <a:r>
              <a:rPr lang="en-US" sz="2400" dirty="0">
                <a:cs typeface="Arial"/>
              </a:rPr>
              <a:t>School Nutrition Programs (SNP) application packets must be approved prior to submitting claims for School Year (SY) 2024–25.</a:t>
            </a:r>
          </a:p>
          <a:p>
            <a:pPr marL="800100" indent="-457200">
              <a:spcBef>
                <a:spcPts val="800"/>
              </a:spcBef>
              <a:spcAft>
                <a:spcPts val="800"/>
              </a:spcAft>
              <a:buFont typeface="Arial"/>
              <a:buChar char="•"/>
            </a:pPr>
            <a:r>
              <a:rPr lang="en-US" sz="2400" dirty="0">
                <a:cs typeface="Arial"/>
              </a:rPr>
              <a:t>Claiming deadlines: </a:t>
            </a:r>
          </a:p>
          <a:p>
            <a:pPr marL="1085850" lvl="1" indent="-342900">
              <a:spcBef>
                <a:spcPts val="800"/>
              </a:spcBef>
              <a:spcAft>
                <a:spcPts val="800"/>
              </a:spcAft>
              <a:buFont typeface="Arial"/>
              <a:buChar char="–"/>
            </a:pPr>
            <a:r>
              <a:rPr lang="en-US" sz="2400" dirty="0">
                <a:cs typeface="Arial"/>
              </a:rPr>
              <a:t>July claims are due September 29</a:t>
            </a:r>
            <a:r>
              <a:rPr lang="en-US" sz="2400" baseline="30000" dirty="0">
                <a:cs typeface="Arial"/>
              </a:rPr>
              <a:t>th</a:t>
            </a:r>
            <a:r>
              <a:rPr lang="en-US" sz="2400" dirty="0">
                <a:cs typeface="Arial"/>
              </a:rPr>
              <a:t>. </a:t>
            </a:r>
          </a:p>
          <a:p>
            <a:pPr marL="1085850" lvl="1" indent="-342900">
              <a:spcBef>
                <a:spcPts val="800"/>
              </a:spcBef>
              <a:spcAft>
                <a:spcPts val="800"/>
              </a:spcAft>
              <a:buFont typeface="Arial"/>
              <a:buChar char="–"/>
            </a:pPr>
            <a:r>
              <a:rPr lang="en-US" sz="2400" dirty="0">
                <a:cs typeface="Arial"/>
              </a:rPr>
              <a:t>August claims are due October 30</a:t>
            </a:r>
            <a:r>
              <a:rPr lang="en-US" sz="2400" baseline="30000" dirty="0">
                <a:cs typeface="Arial"/>
              </a:rPr>
              <a:t>th</a:t>
            </a:r>
            <a:r>
              <a:rPr lang="en-US" sz="2400" dirty="0">
                <a:cs typeface="Arial"/>
              </a:rPr>
              <a:t>. </a:t>
            </a:r>
          </a:p>
        </p:txBody>
      </p:sp>
    </p:spTree>
    <p:extLst>
      <p:ext uri="{BB962C8B-B14F-4D97-AF65-F5344CB8AC3E}">
        <p14:creationId xmlns:p14="http://schemas.microsoft.com/office/powerpoint/2010/main" val="33333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A7E60-BA5F-C3C1-AC98-B45028716747}"/>
              </a:ext>
            </a:extLst>
          </p:cNvPr>
          <p:cNvSpPr>
            <a:spLocks noGrp="1"/>
          </p:cNvSpPr>
          <p:nvPr>
            <p:ph type="title"/>
          </p:nvPr>
        </p:nvSpPr>
        <p:spPr/>
        <p:txBody>
          <a:bodyPr/>
          <a:lstStyle/>
          <a:p>
            <a:r>
              <a:rPr lang="en-US">
                <a:cs typeface="Arial"/>
              </a:rPr>
              <a:t>Back to School Reminders (2)</a:t>
            </a:r>
            <a:endParaRPr lang="en-US"/>
          </a:p>
        </p:txBody>
      </p:sp>
      <p:sp>
        <p:nvSpPr>
          <p:cNvPr id="3" name="Content Placeholder 2">
            <a:extLst>
              <a:ext uri="{FF2B5EF4-FFF2-40B4-BE49-F238E27FC236}">
                <a16:creationId xmlns:a16="http://schemas.microsoft.com/office/drawing/2014/main" id="{96DAAC51-547D-A281-EE56-4AAC0334A435}"/>
              </a:ext>
            </a:extLst>
          </p:cNvPr>
          <p:cNvSpPr>
            <a:spLocks noGrp="1"/>
          </p:cNvSpPr>
          <p:nvPr>
            <p:ph idx="1"/>
          </p:nvPr>
        </p:nvSpPr>
        <p:spPr>
          <a:xfrm>
            <a:off x="2540000" y="1981200"/>
            <a:ext cx="9144000" cy="4272950"/>
          </a:xfrm>
        </p:spPr>
        <p:txBody>
          <a:bodyPr/>
          <a:lstStyle/>
          <a:p>
            <a:pPr marL="0" indent="0">
              <a:spcBef>
                <a:spcPts val="1200"/>
              </a:spcBef>
              <a:spcAft>
                <a:spcPts val="1200"/>
              </a:spcAft>
              <a:buNone/>
            </a:pPr>
            <a:r>
              <a:rPr lang="en-US" sz="2800" dirty="0">
                <a:cs typeface="Arial"/>
              </a:rPr>
              <a:t>Direct certification matching through the California Longitudinal Pupil Achievement Data System (CALPADS) is now </a:t>
            </a:r>
            <a:r>
              <a:rPr lang="en-US" sz="2800" b="1" dirty="0">
                <a:cs typeface="Arial"/>
              </a:rPr>
              <a:t>required monthly</a:t>
            </a:r>
            <a:r>
              <a:rPr lang="en-US" sz="2800" dirty="0">
                <a:cs typeface="Arial"/>
              </a:rPr>
              <a:t> for all public schools, county offices of education and charter schools.</a:t>
            </a:r>
          </a:p>
          <a:p>
            <a:pPr marL="0" indent="0">
              <a:spcBef>
                <a:spcPts val="1200"/>
              </a:spcBef>
              <a:spcAft>
                <a:spcPts val="1200"/>
              </a:spcAft>
              <a:buNone/>
            </a:pPr>
            <a:r>
              <a:rPr lang="en-US" sz="2800" dirty="0">
                <a:cs typeface="Arial"/>
              </a:rPr>
              <a:t>This requirement applies to standard counting and claiming sites </a:t>
            </a:r>
            <a:r>
              <a:rPr lang="en-US" sz="2800" b="1" dirty="0">
                <a:cs typeface="Arial"/>
              </a:rPr>
              <a:t>and</a:t>
            </a:r>
            <a:r>
              <a:rPr lang="en-US" sz="2800" dirty="0">
                <a:cs typeface="Arial"/>
              </a:rPr>
              <a:t> sites operating a federal provision such as the Community Eligibility Provision (CEP) or Provision 2 (P2).</a:t>
            </a:r>
          </a:p>
        </p:txBody>
      </p:sp>
    </p:spTree>
    <p:extLst>
      <p:ext uri="{BB962C8B-B14F-4D97-AF65-F5344CB8AC3E}">
        <p14:creationId xmlns:p14="http://schemas.microsoft.com/office/powerpoint/2010/main" val="397081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63B1-9C5F-7274-647E-66831223FF69}"/>
              </a:ext>
            </a:extLst>
          </p:cNvPr>
          <p:cNvSpPr>
            <a:spLocks noGrp="1"/>
          </p:cNvSpPr>
          <p:nvPr>
            <p:ph type="title"/>
          </p:nvPr>
        </p:nvSpPr>
        <p:spPr>
          <a:xfrm>
            <a:off x="2540000" y="278921"/>
            <a:ext cx="9144000" cy="1143000"/>
          </a:xfrm>
        </p:spPr>
        <p:txBody>
          <a:bodyPr/>
          <a:lstStyle/>
          <a:p>
            <a:r>
              <a:rPr lang="en-US">
                <a:cs typeface="Arial"/>
              </a:rPr>
              <a:t>Back to School Reminders (3)</a:t>
            </a:r>
          </a:p>
        </p:txBody>
      </p:sp>
      <p:sp>
        <p:nvSpPr>
          <p:cNvPr id="3" name="Content Placeholder 2">
            <a:extLst>
              <a:ext uri="{FF2B5EF4-FFF2-40B4-BE49-F238E27FC236}">
                <a16:creationId xmlns:a16="http://schemas.microsoft.com/office/drawing/2014/main" id="{B15C1CAE-22AC-A733-1CF1-5E0F1A6BD1AF}"/>
              </a:ext>
            </a:extLst>
          </p:cNvPr>
          <p:cNvSpPr>
            <a:spLocks noGrp="1"/>
          </p:cNvSpPr>
          <p:nvPr>
            <p:ph idx="1"/>
          </p:nvPr>
        </p:nvSpPr>
        <p:spPr>
          <a:xfrm>
            <a:off x="2827547" y="1578634"/>
            <a:ext cx="8856453" cy="4157932"/>
          </a:xfrm>
        </p:spPr>
        <p:txBody>
          <a:bodyPr/>
          <a:lstStyle/>
          <a:p>
            <a:pPr marL="0" indent="0">
              <a:spcBef>
                <a:spcPts val="800"/>
              </a:spcBef>
              <a:spcAft>
                <a:spcPts val="800"/>
              </a:spcAft>
              <a:buNone/>
            </a:pPr>
            <a:r>
              <a:rPr lang="en-US" sz="3000" dirty="0">
                <a:cs typeface="Arial"/>
              </a:rPr>
              <a:t>Complete the Food Safety Inspection Survey (FSIS) for SY 2023–24 in CNIPS.</a:t>
            </a:r>
            <a:endParaRPr lang="en-US" dirty="0"/>
          </a:p>
          <a:p>
            <a:pPr marL="800100" indent="-457200">
              <a:spcBef>
                <a:spcPts val="800"/>
              </a:spcBef>
              <a:spcAft>
                <a:spcPts val="800"/>
              </a:spcAft>
              <a:buFont typeface="Arial"/>
              <a:buChar char="•"/>
            </a:pPr>
            <a:r>
              <a:rPr lang="en-US" sz="3000" dirty="0">
                <a:cs typeface="Arial"/>
              </a:rPr>
              <a:t>Collecting data on mandatory FSIS conducted at school sites in SY 2023–24</a:t>
            </a:r>
          </a:p>
          <a:p>
            <a:pPr marL="800100" indent="-457200">
              <a:spcBef>
                <a:spcPts val="800"/>
              </a:spcBef>
              <a:spcAft>
                <a:spcPts val="800"/>
              </a:spcAft>
              <a:buFont typeface="Arial"/>
              <a:buChar char="•"/>
            </a:pPr>
            <a:r>
              <a:rPr lang="en-US" sz="3000" dirty="0">
                <a:cs typeface="Arial"/>
              </a:rPr>
              <a:t>FSIS reporting in the 2024–25 CNIPS program year</a:t>
            </a:r>
          </a:p>
          <a:p>
            <a:pPr marL="800100" indent="-457200">
              <a:spcBef>
                <a:spcPts val="800"/>
              </a:spcBef>
              <a:spcAft>
                <a:spcPts val="800"/>
              </a:spcAft>
              <a:buFont typeface="Arial"/>
              <a:buChar char="•"/>
            </a:pPr>
            <a:r>
              <a:rPr lang="en-US" sz="3000" b="1" dirty="0">
                <a:cs typeface="Arial"/>
              </a:rPr>
              <a:t>Due date September 27, 2024</a:t>
            </a:r>
          </a:p>
        </p:txBody>
      </p:sp>
    </p:spTree>
    <p:extLst>
      <p:ext uri="{BB962C8B-B14F-4D97-AF65-F5344CB8AC3E}">
        <p14:creationId xmlns:p14="http://schemas.microsoft.com/office/powerpoint/2010/main" val="1569823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BC70-1FF4-64D1-5F1A-85A8AAF11440}"/>
              </a:ext>
            </a:extLst>
          </p:cNvPr>
          <p:cNvSpPr>
            <a:spLocks noGrp="1"/>
          </p:cNvSpPr>
          <p:nvPr>
            <p:ph type="title"/>
          </p:nvPr>
        </p:nvSpPr>
        <p:spPr>
          <a:xfrm>
            <a:off x="2399323" y="328246"/>
            <a:ext cx="9652000" cy="1148862"/>
          </a:xfrm>
        </p:spPr>
        <p:txBody>
          <a:bodyPr/>
          <a:lstStyle/>
          <a:p>
            <a:r>
              <a:rPr lang="en-US" dirty="0">
                <a:cs typeface="Arial"/>
              </a:rPr>
              <a:t>District Spotlight: Newman-Crows Landing Unified School District (USD)</a:t>
            </a:r>
            <a:endParaRPr lang="en-US" dirty="0"/>
          </a:p>
        </p:txBody>
      </p:sp>
      <p:sp>
        <p:nvSpPr>
          <p:cNvPr id="3" name="Content Placeholder 2">
            <a:extLst>
              <a:ext uri="{FF2B5EF4-FFF2-40B4-BE49-F238E27FC236}">
                <a16:creationId xmlns:a16="http://schemas.microsoft.com/office/drawing/2014/main" id="{851A49EE-669E-9991-9D9A-8EFB6ECAEC92}"/>
              </a:ext>
            </a:extLst>
          </p:cNvPr>
          <p:cNvSpPr>
            <a:spLocks noGrp="1"/>
          </p:cNvSpPr>
          <p:nvPr>
            <p:ph sz="half" idx="1"/>
          </p:nvPr>
        </p:nvSpPr>
        <p:spPr>
          <a:xfrm>
            <a:off x="2540000" y="1763233"/>
            <a:ext cx="6375400" cy="4637567"/>
          </a:xfrm>
        </p:spPr>
        <p:txBody>
          <a:bodyPr/>
          <a:lstStyle/>
          <a:p>
            <a:pPr>
              <a:spcBef>
                <a:spcPts val="1200"/>
              </a:spcBef>
              <a:spcAft>
                <a:spcPts val="1200"/>
              </a:spcAft>
            </a:pPr>
            <a:r>
              <a:rPr lang="en-US" sz="2400" dirty="0">
                <a:ea typeface="+mn-lt"/>
                <a:cs typeface="+mn-lt"/>
              </a:rPr>
              <a:t>Newman-Crows Landing USD is a recipient of the U.S. Department of Agriculture (USDA) Healthy Meals Incentives Breakfast Trailblazer Award; the district successfully reduced added sugars in items at breakfast.</a:t>
            </a:r>
            <a:endParaRPr lang="en-US" sz="2400" dirty="0">
              <a:cs typeface="Arial"/>
            </a:endParaRPr>
          </a:p>
          <a:p>
            <a:pPr>
              <a:spcBef>
                <a:spcPts val="1200"/>
              </a:spcBef>
              <a:spcAft>
                <a:spcPts val="1200"/>
              </a:spcAft>
            </a:pPr>
            <a:r>
              <a:rPr lang="en-US" sz="2400" dirty="0">
                <a:ea typeface="+mn-lt"/>
                <a:cs typeface="+mn-lt"/>
              </a:rPr>
              <a:t>Learn how Newman-Crows USD reduced added sugars at on Team Nutrition's Meal Talk Webinar series web page at </a:t>
            </a:r>
            <a:r>
              <a:rPr lang="en-US" sz="2400" dirty="0">
                <a:solidFill>
                  <a:srgbClr val="0563C1"/>
                </a:solidFill>
                <a:ea typeface="+mn-lt"/>
                <a:cs typeface="+mn-lt"/>
                <a:hlinkClick r:id="rId3" tooltip="U.S. Department of Agriculture Food and Nutrition Service Team Nutrition">
                  <a:extLst>
                    <a:ext uri="{A12FA001-AC4F-418D-AE19-62706E023703}">
                      <ahyp:hlinkClr xmlns:ahyp="http://schemas.microsoft.com/office/drawing/2018/hyperlinkcolor" val="tx"/>
                    </a:ext>
                  </a:extLst>
                </a:hlinkClick>
              </a:rPr>
              <a:t>https://www.fns.usda.gov/tn/meal-talk-webinar-series</a:t>
            </a:r>
            <a:r>
              <a:rPr lang="en-US" sz="2400" dirty="0">
                <a:ea typeface="+mn-lt"/>
                <a:cs typeface="+mn-lt"/>
              </a:rPr>
              <a:t>.</a:t>
            </a:r>
          </a:p>
          <a:p>
            <a:endParaRPr lang="en-US" dirty="0">
              <a:cs typeface="Arial"/>
            </a:endParaRPr>
          </a:p>
        </p:txBody>
      </p:sp>
      <p:pic>
        <p:nvPicPr>
          <p:cNvPr id="7" name="Content Placeholder 6" descr="USDA Breakfast Trailblazer recognition award logo of a red and white sign with a yellow recognition award ribbon.">
            <a:extLst>
              <a:ext uri="{FF2B5EF4-FFF2-40B4-BE49-F238E27FC236}">
                <a16:creationId xmlns:a16="http://schemas.microsoft.com/office/drawing/2014/main" id="{84DF1C48-7F78-E61D-15EC-FB55D99333E1}"/>
              </a:ext>
            </a:extLst>
          </p:cNvPr>
          <p:cNvPicPr>
            <a:picLocks noGrp="1" noChangeAspect="1"/>
          </p:cNvPicPr>
          <p:nvPr>
            <p:ph sz="half" idx="2"/>
          </p:nvPr>
        </p:nvPicPr>
        <p:blipFill>
          <a:blip r:embed="rId4"/>
          <a:stretch>
            <a:fillRect/>
          </a:stretch>
        </p:blipFill>
        <p:spPr>
          <a:xfrm>
            <a:off x="9348789" y="2406502"/>
            <a:ext cx="2450580" cy="3140149"/>
          </a:xfrm>
        </p:spPr>
      </p:pic>
    </p:spTree>
    <p:extLst>
      <p:ext uri="{BB962C8B-B14F-4D97-AF65-F5344CB8AC3E}">
        <p14:creationId xmlns:p14="http://schemas.microsoft.com/office/powerpoint/2010/main" val="523955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30ECC-4A98-4757-8CB8-D883654C2DD7}"/>
              </a:ext>
            </a:extLst>
          </p:cNvPr>
          <p:cNvSpPr>
            <a:spLocks noGrp="1"/>
          </p:cNvSpPr>
          <p:nvPr>
            <p:ph type="title"/>
          </p:nvPr>
        </p:nvSpPr>
        <p:spPr>
          <a:xfrm>
            <a:off x="2540000" y="176399"/>
            <a:ext cx="9144000" cy="1143000"/>
          </a:xfrm>
        </p:spPr>
        <p:txBody>
          <a:bodyPr/>
          <a:lstStyle/>
          <a:p>
            <a:r>
              <a:rPr lang="en-US" dirty="0">
                <a:cs typeface="Arial"/>
              </a:rPr>
              <a:t>Verification Process for </a:t>
            </a:r>
            <a:br>
              <a:rPr lang="en-US" dirty="0">
                <a:cs typeface="Arial"/>
              </a:rPr>
            </a:br>
            <a:r>
              <a:rPr lang="en-US" dirty="0">
                <a:cs typeface="Arial"/>
              </a:rPr>
              <a:t>SY 2024–25 (1)</a:t>
            </a:r>
            <a:endParaRPr lang="en-US" dirty="0"/>
          </a:p>
        </p:txBody>
      </p:sp>
      <p:sp>
        <p:nvSpPr>
          <p:cNvPr id="3" name="Content Placeholder 2">
            <a:extLst>
              <a:ext uri="{FF2B5EF4-FFF2-40B4-BE49-F238E27FC236}">
                <a16:creationId xmlns:a16="http://schemas.microsoft.com/office/drawing/2014/main" id="{3453F6B9-949F-B83F-B346-9CD3FF7A78E4}"/>
              </a:ext>
            </a:extLst>
          </p:cNvPr>
          <p:cNvSpPr>
            <a:spLocks noGrp="1"/>
          </p:cNvSpPr>
          <p:nvPr>
            <p:ph idx="1"/>
          </p:nvPr>
        </p:nvSpPr>
        <p:spPr>
          <a:xfrm>
            <a:off x="2540001" y="1590798"/>
            <a:ext cx="8761046" cy="4754583"/>
          </a:xfrm>
        </p:spPr>
        <p:txBody>
          <a:bodyPr/>
          <a:lstStyle/>
          <a:p>
            <a:pPr>
              <a:spcBef>
                <a:spcPts val="800"/>
              </a:spcBef>
              <a:spcAft>
                <a:spcPts val="800"/>
              </a:spcAft>
              <a:buFont typeface="Arial"/>
              <a:buChar char="•"/>
            </a:pPr>
            <a:r>
              <a:rPr lang="en-US" sz="2800" dirty="0">
                <a:cs typeface="Arial"/>
              </a:rPr>
              <a:t>SFAs with standard counting and claiming sites, or P2 sites in a base year must complete verification process.</a:t>
            </a:r>
          </a:p>
          <a:p>
            <a:pPr>
              <a:spcBef>
                <a:spcPts val="800"/>
              </a:spcBef>
              <a:spcAft>
                <a:spcPts val="800"/>
              </a:spcAft>
            </a:pPr>
            <a:r>
              <a:rPr lang="en-US" sz="2800" dirty="0">
                <a:cs typeface="Arial"/>
              </a:rPr>
              <a:t>Schools on CEP or schools on P2 during non-base years are exempt from conducting verification.</a:t>
            </a:r>
          </a:p>
          <a:p>
            <a:pPr>
              <a:spcBef>
                <a:spcPts val="800"/>
              </a:spcBef>
              <a:spcAft>
                <a:spcPts val="800"/>
              </a:spcAft>
              <a:buFont typeface="Arial"/>
              <a:buChar char="•"/>
            </a:pPr>
            <a:r>
              <a:rPr lang="en-US" sz="2800" dirty="0">
                <a:cs typeface="Arial"/>
              </a:rPr>
              <a:t>There are no exemptions from Verification Reporting </a:t>
            </a:r>
            <a:r>
              <a:rPr lang="en-US" sz="2800" b="1" dirty="0">
                <a:cs typeface="Arial"/>
              </a:rPr>
              <a:t>all </a:t>
            </a:r>
            <a:r>
              <a:rPr lang="en-US" sz="2800" dirty="0">
                <a:cs typeface="Arial"/>
              </a:rPr>
              <a:t>SFAs </a:t>
            </a:r>
            <a:r>
              <a:rPr lang="en-US" sz="2800" b="1" dirty="0">
                <a:cs typeface="Arial"/>
              </a:rPr>
              <a:t>must</a:t>
            </a:r>
            <a:r>
              <a:rPr lang="en-US" sz="2800" dirty="0">
                <a:cs typeface="Arial"/>
              </a:rPr>
              <a:t> complete verification reporting in CNIPS.</a:t>
            </a:r>
          </a:p>
          <a:p>
            <a:pPr>
              <a:buFont typeface="Arial"/>
            </a:pPr>
            <a:endParaRPr lang="en-US" dirty="0">
              <a:cs typeface="Arial"/>
            </a:endParaRPr>
          </a:p>
        </p:txBody>
      </p:sp>
    </p:spTree>
    <p:extLst>
      <p:ext uri="{BB962C8B-B14F-4D97-AF65-F5344CB8AC3E}">
        <p14:creationId xmlns:p14="http://schemas.microsoft.com/office/powerpoint/2010/main" val="2033088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7C7AB-E5EA-6511-8F1D-1EA719C4E776}"/>
              </a:ext>
            </a:extLst>
          </p:cNvPr>
          <p:cNvSpPr>
            <a:spLocks noGrp="1"/>
          </p:cNvSpPr>
          <p:nvPr>
            <p:ph type="title"/>
          </p:nvPr>
        </p:nvSpPr>
        <p:spPr/>
        <p:txBody>
          <a:bodyPr/>
          <a:lstStyle/>
          <a:p>
            <a:r>
              <a:rPr lang="en-US">
                <a:cs typeface="Arial"/>
              </a:rPr>
              <a:t>Verification Process for </a:t>
            </a:r>
            <a:br>
              <a:rPr lang="en-US">
                <a:cs typeface="Arial"/>
              </a:rPr>
            </a:br>
            <a:r>
              <a:rPr lang="en-US">
                <a:cs typeface="Arial"/>
              </a:rPr>
              <a:t>SY 2024–25 (2)</a:t>
            </a:r>
            <a:endParaRPr lang="en-US"/>
          </a:p>
        </p:txBody>
      </p:sp>
      <p:sp>
        <p:nvSpPr>
          <p:cNvPr id="3" name="Content Placeholder 2">
            <a:extLst>
              <a:ext uri="{FF2B5EF4-FFF2-40B4-BE49-F238E27FC236}">
                <a16:creationId xmlns:a16="http://schemas.microsoft.com/office/drawing/2014/main" id="{80A19DDB-006B-9824-767D-9C20F2571C08}"/>
              </a:ext>
            </a:extLst>
          </p:cNvPr>
          <p:cNvSpPr>
            <a:spLocks noGrp="1"/>
          </p:cNvSpPr>
          <p:nvPr>
            <p:ph idx="1"/>
          </p:nvPr>
        </p:nvSpPr>
        <p:spPr/>
        <p:txBody>
          <a:bodyPr/>
          <a:lstStyle/>
          <a:p>
            <a:pPr marL="0" indent="0">
              <a:spcBef>
                <a:spcPts val="1200"/>
              </a:spcBef>
              <a:spcAft>
                <a:spcPts val="1200"/>
              </a:spcAft>
              <a:buNone/>
            </a:pPr>
            <a:r>
              <a:rPr lang="en-US" dirty="0">
                <a:cs typeface="Arial"/>
              </a:rPr>
              <a:t>Timeline: </a:t>
            </a:r>
            <a:endParaRPr lang="en-US" dirty="0"/>
          </a:p>
          <a:p>
            <a:pPr lvl="1">
              <a:spcBef>
                <a:spcPts val="1200"/>
              </a:spcBef>
              <a:spcAft>
                <a:spcPts val="1200"/>
              </a:spcAft>
              <a:buFont typeface="Arial" panose="020B0604020202020204" pitchFamily="34" charset="0"/>
              <a:buChar char="•"/>
            </a:pPr>
            <a:r>
              <a:rPr lang="en-US" dirty="0">
                <a:cs typeface="Arial"/>
              </a:rPr>
              <a:t>October 1: Determine sample size and begin verification process</a:t>
            </a:r>
          </a:p>
          <a:p>
            <a:pPr lvl="1">
              <a:spcBef>
                <a:spcPts val="1200"/>
              </a:spcBef>
              <a:spcAft>
                <a:spcPts val="1200"/>
              </a:spcAft>
              <a:buFont typeface="Arial" panose="020B0604020202020204" pitchFamily="34" charset="0"/>
              <a:buChar char="•"/>
            </a:pPr>
            <a:r>
              <a:rPr lang="en-US" dirty="0">
                <a:cs typeface="Arial"/>
              </a:rPr>
              <a:t>November 15: Complete verification process</a:t>
            </a:r>
          </a:p>
          <a:p>
            <a:pPr lvl="1">
              <a:spcBef>
                <a:spcPts val="1200"/>
              </a:spcBef>
              <a:spcAft>
                <a:spcPts val="1200"/>
              </a:spcAft>
              <a:buFont typeface="Arial" panose="020B0604020202020204" pitchFamily="34" charset="0"/>
              <a:buChar char="•"/>
            </a:pPr>
            <a:r>
              <a:rPr lang="en-US" dirty="0">
                <a:cs typeface="Arial"/>
              </a:rPr>
              <a:t>November 15, 2024 - January 15, 2025: Submit verification report in CNIPS</a:t>
            </a:r>
          </a:p>
        </p:txBody>
      </p:sp>
    </p:spTree>
    <p:extLst>
      <p:ext uri="{BB962C8B-B14F-4D97-AF65-F5344CB8AC3E}">
        <p14:creationId xmlns:p14="http://schemas.microsoft.com/office/powerpoint/2010/main" val="3895477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FAA61-895D-F190-1F3C-EA4766FAD510}"/>
              </a:ext>
            </a:extLst>
          </p:cNvPr>
          <p:cNvSpPr>
            <a:spLocks noGrp="1"/>
          </p:cNvSpPr>
          <p:nvPr>
            <p:ph type="title"/>
          </p:nvPr>
        </p:nvSpPr>
        <p:spPr>
          <a:xfrm>
            <a:off x="2540000" y="221411"/>
            <a:ext cx="9144000" cy="1143000"/>
          </a:xfrm>
        </p:spPr>
        <p:txBody>
          <a:bodyPr/>
          <a:lstStyle/>
          <a:p>
            <a:r>
              <a:rPr lang="en-US">
                <a:cs typeface="Arial"/>
              </a:rPr>
              <a:t>Disaster and Unanticipated School Closure Guidance</a:t>
            </a:r>
          </a:p>
        </p:txBody>
      </p:sp>
      <p:sp>
        <p:nvSpPr>
          <p:cNvPr id="3" name="Content Placeholder 2">
            <a:extLst>
              <a:ext uri="{FF2B5EF4-FFF2-40B4-BE49-F238E27FC236}">
                <a16:creationId xmlns:a16="http://schemas.microsoft.com/office/drawing/2014/main" id="{D1EC580B-D935-7CB6-4C17-6018E1A99BD3}"/>
              </a:ext>
            </a:extLst>
          </p:cNvPr>
          <p:cNvSpPr>
            <a:spLocks noGrp="1"/>
          </p:cNvSpPr>
          <p:nvPr>
            <p:ph idx="1"/>
          </p:nvPr>
        </p:nvSpPr>
        <p:spPr>
          <a:xfrm>
            <a:off x="2330993" y="1677119"/>
            <a:ext cx="9756503" cy="4571281"/>
          </a:xfrm>
        </p:spPr>
        <p:txBody>
          <a:bodyPr/>
          <a:lstStyle/>
          <a:p>
            <a:pPr marL="0" indent="0">
              <a:spcBef>
                <a:spcPts val="800"/>
              </a:spcBef>
              <a:spcAft>
                <a:spcPts val="800"/>
              </a:spcAft>
              <a:buNone/>
            </a:pPr>
            <a:r>
              <a:rPr lang="en-US" sz="2800" dirty="0">
                <a:cs typeface="Arial"/>
              </a:rPr>
              <a:t>USDA approved waiver to allow for non-congregate meal service, parent/guardian pickup, meal-time and offer vs. serve flexibilities during unanticipated school closures (e.g., disasters, labor disputes, unscheduled building repairs, etc.): </a:t>
            </a:r>
          </a:p>
          <a:p>
            <a:pPr marL="1257300">
              <a:spcBef>
                <a:spcPts val="800"/>
              </a:spcBef>
              <a:spcAft>
                <a:spcPts val="800"/>
              </a:spcAft>
              <a:buFont typeface="Arial"/>
              <a:buChar char="•"/>
            </a:pPr>
            <a:r>
              <a:rPr lang="en-US" sz="2400" dirty="0">
                <a:cs typeface="Arial"/>
              </a:rPr>
              <a:t>School closed; virtual learning: National School Lunch Program (NSLP), School Breakfast Program (SBP)</a:t>
            </a:r>
          </a:p>
          <a:p>
            <a:pPr marL="1257300">
              <a:spcBef>
                <a:spcPts val="800"/>
              </a:spcBef>
              <a:spcAft>
                <a:spcPts val="800"/>
              </a:spcAft>
              <a:buFont typeface="Arial"/>
              <a:buChar char="•"/>
            </a:pPr>
            <a:r>
              <a:rPr lang="en-US" sz="2400" dirty="0">
                <a:cs typeface="Arial"/>
              </a:rPr>
              <a:t>School closed; no virtual learning: Seamless Summer Option (SSO), Summer Food Service Program (SFSP)</a:t>
            </a:r>
          </a:p>
          <a:p>
            <a:pPr marL="0" indent="0" algn="ctr">
              <a:spcBef>
                <a:spcPts val="800"/>
              </a:spcBef>
              <a:spcAft>
                <a:spcPts val="800"/>
              </a:spcAft>
              <a:buNone/>
            </a:pPr>
            <a:r>
              <a:rPr lang="en-US" sz="2800" b="1" dirty="0">
                <a:cs typeface="Arial"/>
              </a:rPr>
              <a:t>SFAs must apply to CDE prior to using flexibilities</a:t>
            </a:r>
          </a:p>
        </p:txBody>
      </p:sp>
    </p:spTree>
    <p:extLst>
      <p:ext uri="{BB962C8B-B14F-4D97-AF65-F5344CB8AC3E}">
        <p14:creationId xmlns:p14="http://schemas.microsoft.com/office/powerpoint/2010/main" val="1490597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A7E2F2-EB52-680F-973B-D14C9461EC91}"/>
              </a:ext>
            </a:extLst>
          </p:cNvPr>
          <p:cNvSpPr>
            <a:spLocks noGrp="1"/>
          </p:cNvSpPr>
          <p:nvPr>
            <p:ph type="title"/>
          </p:nvPr>
        </p:nvSpPr>
        <p:spPr>
          <a:xfrm>
            <a:off x="2098430" y="0"/>
            <a:ext cx="10242062" cy="1143000"/>
          </a:xfrm>
        </p:spPr>
        <p:txBody>
          <a:bodyPr/>
          <a:lstStyle/>
          <a:p>
            <a:r>
              <a:rPr lang="en-US" dirty="0">
                <a:cs typeface="Arial"/>
              </a:rPr>
              <a:t>Meal Service During School Breaks (1)</a:t>
            </a:r>
            <a:endParaRPr lang="en-US" dirty="0"/>
          </a:p>
        </p:txBody>
      </p:sp>
      <p:sp>
        <p:nvSpPr>
          <p:cNvPr id="6" name="Content Placeholder 5">
            <a:extLst>
              <a:ext uri="{FF2B5EF4-FFF2-40B4-BE49-F238E27FC236}">
                <a16:creationId xmlns:a16="http://schemas.microsoft.com/office/drawing/2014/main" id="{EBC99D46-DFFF-AADC-1636-C1A7375A9A08}"/>
              </a:ext>
            </a:extLst>
          </p:cNvPr>
          <p:cNvSpPr>
            <a:spLocks noGrp="1"/>
          </p:cNvSpPr>
          <p:nvPr>
            <p:ph sz="quarter" idx="13"/>
          </p:nvPr>
        </p:nvSpPr>
        <p:spPr>
          <a:xfrm>
            <a:off x="2411046" y="993775"/>
            <a:ext cx="9476154" cy="2006600"/>
          </a:xfrm>
        </p:spPr>
        <p:txBody>
          <a:bodyPr/>
          <a:lstStyle/>
          <a:p>
            <a:pPr marL="0" indent="0">
              <a:spcBef>
                <a:spcPts val="800"/>
              </a:spcBef>
              <a:spcAft>
                <a:spcPts val="800"/>
              </a:spcAft>
              <a:buNone/>
            </a:pPr>
            <a:r>
              <a:rPr lang="en-US" sz="2800" dirty="0">
                <a:cs typeface="Arial"/>
              </a:rPr>
              <a:t>SFAs may be eligible to serve meals during school breaks, if the following applies:</a:t>
            </a:r>
          </a:p>
          <a:p>
            <a:pPr marL="685800" indent="-342900">
              <a:spcBef>
                <a:spcPts val="800"/>
              </a:spcBef>
              <a:spcAft>
                <a:spcPts val="800"/>
              </a:spcAft>
              <a:buFont typeface="Arial"/>
              <a:buChar char="•"/>
            </a:pPr>
            <a:r>
              <a:rPr lang="en-US" sz="2400" dirty="0">
                <a:cs typeface="Arial"/>
              </a:rPr>
              <a:t>Sites meet area eligibility requirements</a:t>
            </a:r>
          </a:p>
          <a:p>
            <a:pPr marL="685800" indent="-342900">
              <a:spcBef>
                <a:spcPts val="800"/>
              </a:spcBef>
              <a:spcAft>
                <a:spcPts val="800"/>
              </a:spcAft>
              <a:buFont typeface="Arial"/>
              <a:buChar char="•"/>
            </a:pPr>
            <a:r>
              <a:rPr lang="en-US" sz="2400" dirty="0">
                <a:cs typeface="Arial"/>
              </a:rPr>
              <a:t>School break period meets the required number of days</a:t>
            </a:r>
          </a:p>
          <a:p>
            <a:pPr marL="0" indent="0">
              <a:buNone/>
            </a:pPr>
            <a:endParaRPr lang="en-US" dirty="0"/>
          </a:p>
        </p:txBody>
      </p:sp>
      <p:graphicFrame>
        <p:nvGraphicFramePr>
          <p:cNvPr id="9" name="Content Placeholder 8" descr="Table explains the Holiday Meals schedule. For Seamless Summer Option break must be more than 10 school days. For Summer Food Service Program; the break must be 15 or more school days.">
            <a:extLst>
              <a:ext uri="{FF2B5EF4-FFF2-40B4-BE49-F238E27FC236}">
                <a16:creationId xmlns:a16="http://schemas.microsoft.com/office/drawing/2014/main" id="{73BE8BCF-15B6-BC2F-21A5-8C50CB20C923}"/>
              </a:ext>
            </a:extLst>
          </p:cNvPr>
          <p:cNvGraphicFramePr>
            <a:graphicFrameLocks/>
          </p:cNvGraphicFramePr>
          <p:nvPr>
            <p:ph sz="quarter" idx="14"/>
            <p:extLst>
              <p:ext uri="{D42A27DB-BD31-4B8C-83A1-F6EECF244321}">
                <p14:modId xmlns:p14="http://schemas.microsoft.com/office/powerpoint/2010/main" val="2031615852"/>
              </p:ext>
            </p:extLst>
          </p:nvPr>
        </p:nvGraphicFramePr>
        <p:xfrm>
          <a:off x="2282091" y="3174894"/>
          <a:ext cx="9722340" cy="2006601"/>
        </p:xfrm>
        <a:graphic>
          <a:graphicData uri="http://schemas.openxmlformats.org/drawingml/2006/table">
            <a:tbl>
              <a:tblPr firstRow="1" bandRow="1">
                <a:tableStyleId>{5C22544A-7EE6-4342-B048-85BDC9FD1C3A}</a:tableStyleId>
              </a:tblPr>
              <a:tblGrid>
                <a:gridCol w="4887231">
                  <a:extLst>
                    <a:ext uri="{9D8B030D-6E8A-4147-A177-3AD203B41FA5}">
                      <a16:colId xmlns:a16="http://schemas.microsoft.com/office/drawing/2014/main" val="2801462347"/>
                    </a:ext>
                  </a:extLst>
                </a:gridCol>
                <a:gridCol w="4835109">
                  <a:extLst>
                    <a:ext uri="{9D8B030D-6E8A-4147-A177-3AD203B41FA5}">
                      <a16:colId xmlns:a16="http://schemas.microsoft.com/office/drawing/2014/main" val="4237123804"/>
                    </a:ext>
                  </a:extLst>
                </a:gridCol>
              </a:tblGrid>
              <a:tr h="668867">
                <a:tc>
                  <a:txBody>
                    <a:bodyPr/>
                    <a:lstStyle/>
                    <a:p>
                      <a:r>
                        <a:rPr lang="en-US" sz="2400" dirty="0"/>
                        <a:t>Child Nutrition Program</a:t>
                      </a:r>
                    </a:p>
                  </a:txBody>
                  <a:tcPr/>
                </a:tc>
                <a:tc>
                  <a:txBody>
                    <a:bodyPr/>
                    <a:lstStyle/>
                    <a:p>
                      <a:r>
                        <a:rPr lang="en-US" sz="2400" dirty="0"/>
                        <a:t>*Minimum School Break Period:</a:t>
                      </a:r>
                    </a:p>
                  </a:txBody>
                  <a:tcPr/>
                </a:tc>
                <a:extLst>
                  <a:ext uri="{0D108BD9-81ED-4DB2-BD59-A6C34878D82A}">
                    <a16:rowId xmlns:a16="http://schemas.microsoft.com/office/drawing/2014/main" val="3683442222"/>
                  </a:ext>
                </a:extLst>
              </a:tr>
              <a:tr h="668867">
                <a:tc>
                  <a:txBody>
                    <a:bodyPr/>
                    <a:lstStyle/>
                    <a:p>
                      <a:r>
                        <a:rPr lang="en-US" sz="2400" dirty="0"/>
                        <a:t>Seamless Summer Option</a:t>
                      </a:r>
                    </a:p>
                  </a:txBody>
                  <a:tcPr/>
                </a:tc>
                <a:tc>
                  <a:txBody>
                    <a:bodyPr/>
                    <a:lstStyle/>
                    <a:p>
                      <a:pPr lvl="0" algn="l">
                        <a:lnSpc>
                          <a:spcPct val="100000"/>
                        </a:lnSpc>
                        <a:spcBef>
                          <a:spcPts val="0"/>
                        </a:spcBef>
                        <a:spcAft>
                          <a:spcPts val="0"/>
                        </a:spcAft>
                        <a:buNone/>
                      </a:pPr>
                      <a:r>
                        <a:rPr lang="en-US" sz="2400" b="1" i="0" u="none" strike="noStrike" noProof="0" dirty="0">
                          <a:solidFill>
                            <a:srgbClr val="000000"/>
                          </a:solidFill>
                          <a:latin typeface="Arial"/>
                        </a:rPr>
                        <a:t>More than 10</a:t>
                      </a:r>
                      <a:r>
                        <a:rPr lang="en-US" sz="2400" b="0" i="0" u="none" strike="noStrike" noProof="0" dirty="0">
                          <a:solidFill>
                            <a:srgbClr val="000000"/>
                          </a:solidFill>
                          <a:latin typeface="Arial"/>
                        </a:rPr>
                        <a:t> school days</a:t>
                      </a:r>
                    </a:p>
                  </a:txBody>
                  <a:tcPr/>
                </a:tc>
                <a:extLst>
                  <a:ext uri="{0D108BD9-81ED-4DB2-BD59-A6C34878D82A}">
                    <a16:rowId xmlns:a16="http://schemas.microsoft.com/office/drawing/2014/main" val="2972019765"/>
                  </a:ext>
                </a:extLst>
              </a:tr>
              <a:tr h="668867">
                <a:tc>
                  <a:txBody>
                    <a:bodyPr/>
                    <a:lstStyle/>
                    <a:p>
                      <a:r>
                        <a:rPr lang="en-US" sz="2400" dirty="0"/>
                        <a:t>Summer Food Service Program</a:t>
                      </a:r>
                    </a:p>
                  </a:txBody>
                  <a:tcPr/>
                </a:tc>
                <a:tc>
                  <a:txBody>
                    <a:bodyPr/>
                    <a:lstStyle/>
                    <a:p>
                      <a:pPr lvl="0" algn="l">
                        <a:lnSpc>
                          <a:spcPct val="100000"/>
                        </a:lnSpc>
                        <a:spcBef>
                          <a:spcPts val="0"/>
                        </a:spcBef>
                        <a:spcAft>
                          <a:spcPts val="0"/>
                        </a:spcAft>
                        <a:buNone/>
                      </a:pPr>
                      <a:r>
                        <a:rPr lang="en-US" sz="2400" b="1" i="0" u="none" strike="noStrike" noProof="0" dirty="0">
                          <a:solidFill>
                            <a:srgbClr val="000000"/>
                          </a:solidFill>
                          <a:latin typeface="Arial"/>
                        </a:rPr>
                        <a:t>15 or more</a:t>
                      </a:r>
                      <a:r>
                        <a:rPr lang="en-US" sz="2400" b="0" i="0" u="none" strike="noStrike" noProof="0" dirty="0">
                          <a:solidFill>
                            <a:srgbClr val="000000"/>
                          </a:solidFill>
                          <a:latin typeface="Arial"/>
                        </a:rPr>
                        <a:t> school days</a:t>
                      </a:r>
                    </a:p>
                  </a:txBody>
                  <a:tcPr/>
                </a:tc>
                <a:extLst>
                  <a:ext uri="{0D108BD9-81ED-4DB2-BD59-A6C34878D82A}">
                    <a16:rowId xmlns:a16="http://schemas.microsoft.com/office/drawing/2014/main" val="3656425410"/>
                  </a:ext>
                </a:extLst>
              </a:tr>
            </a:tbl>
          </a:graphicData>
        </a:graphic>
      </p:graphicFrame>
      <p:sp>
        <p:nvSpPr>
          <p:cNvPr id="8" name="Content Placeholder 7">
            <a:extLst>
              <a:ext uri="{FF2B5EF4-FFF2-40B4-BE49-F238E27FC236}">
                <a16:creationId xmlns:a16="http://schemas.microsoft.com/office/drawing/2014/main" id="{A5288657-1F1C-622B-6EBE-FD7FE15730AF}"/>
              </a:ext>
            </a:extLst>
          </p:cNvPr>
          <p:cNvSpPr>
            <a:spLocks noGrp="1"/>
          </p:cNvSpPr>
          <p:nvPr>
            <p:ph sz="quarter" idx="15"/>
          </p:nvPr>
        </p:nvSpPr>
        <p:spPr>
          <a:xfrm>
            <a:off x="2282091" y="5181495"/>
            <a:ext cx="9428041" cy="1879600"/>
          </a:xfrm>
        </p:spPr>
        <p:txBody>
          <a:bodyPr/>
          <a:lstStyle/>
          <a:p>
            <a:pPr marL="0" indent="0">
              <a:buNone/>
            </a:pPr>
            <a:r>
              <a:rPr lang="en-US" sz="3200" b="1" dirty="0">
                <a:cs typeface="Arial"/>
              </a:rPr>
              <a:t>*</a:t>
            </a:r>
            <a:r>
              <a:rPr lang="en-US" sz="2400" dirty="0">
                <a:cs typeface="Arial"/>
              </a:rPr>
              <a:t>Holidays and weekends </a:t>
            </a:r>
            <a:r>
              <a:rPr lang="en-US" sz="2400" b="1" dirty="0">
                <a:cs typeface="Arial"/>
              </a:rPr>
              <a:t>are not</a:t>
            </a:r>
            <a:r>
              <a:rPr lang="en-US" sz="2400" dirty="0">
                <a:cs typeface="Arial"/>
              </a:rPr>
              <a:t> counted towards the school break period.</a:t>
            </a:r>
          </a:p>
          <a:p>
            <a:endParaRPr lang="en-US" dirty="0"/>
          </a:p>
        </p:txBody>
      </p:sp>
    </p:spTree>
    <p:extLst>
      <p:ext uri="{BB962C8B-B14F-4D97-AF65-F5344CB8AC3E}">
        <p14:creationId xmlns:p14="http://schemas.microsoft.com/office/powerpoint/2010/main" val="3041335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DF8A1-F1A1-02D6-E811-464BCEBFA874}"/>
              </a:ext>
            </a:extLst>
          </p:cNvPr>
          <p:cNvSpPr>
            <a:spLocks noGrp="1"/>
          </p:cNvSpPr>
          <p:nvPr>
            <p:ph type="title"/>
          </p:nvPr>
        </p:nvSpPr>
        <p:spPr>
          <a:xfrm>
            <a:off x="2211754" y="433388"/>
            <a:ext cx="9980246" cy="1143000"/>
          </a:xfrm>
        </p:spPr>
        <p:txBody>
          <a:bodyPr/>
          <a:lstStyle/>
          <a:p>
            <a:r>
              <a:rPr lang="en-US" dirty="0">
                <a:cs typeface="Arial"/>
              </a:rPr>
              <a:t>Meal Service During School Breaks (2)</a:t>
            </a:r>
            <a:endParaRPr lang="en-US" dirty="0"/>
          </a:p>
          <a:p>
            <a:endParaRPr lang="en-US" dirty="0">
              <a:cs typeface="Arial"/>
            </a:endParaRPr>
          </a:p>
        </p:txBody>
      </p:sp>
      <p:pic>
        <p:nvPicPr>
          <p:cNvPr id="7" name="Content Placeholder 6" descr="Calendar showing December 23, 2024 holiday start date, and two January 2025 end of winter break dates. January 3rd is circled and January 9th is squared. ">
            <a:extLst>
              <a:ext uri="{FF2B5EF4-FFF2-40B4-BE49-F238E27FC236}">
                <a16:creationId xmlns:a16="http://schemas.microsoft.com/office/drawing/2014/main" id="{8E2F4CA4-3FFD-F0AE-ABD1-D5E94C73036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211754" y="1447800"/>
            <a:ext cx="4338733" cy="4405312"/>
          </a:xfrm>
        </p:spPr>
      </p:pic>
      <p:sp>
        <p:nvSpPr>
          <p:cNvPr id="5" name="Content Placeholder 4">
            <a:extLst>
              <a:ext uri="{FF2B5EF4-FFF2-40B4-BE49-F238E27FC236}">
                <a16:creationId xmlns:a16="http://schemas.microsoft.com/office/drawing/2014/main" id="{AD9C63EC-898E-AF33-44D7-2E0BD284B847}"/>
              </a:ext>
            </a:extLst>
          </p:cNvPr>
          <p:cNvSpPr>
            <a:spLocks noGrp="1"/>
          </p:cNvSpPr>
          <p:nvPr>
            <p:ph sz="half" idx="2"/>
          </p:nvPr>
        </p:nvSpPr>
        <p:spPr>
          <a:xfrm>
            <a:off x="6639169" y="1279097"/>
            <a:ext cx="5646615" cy="4934133"/>
          </a:xfrm>
        </p:spPr>
        <p:txBody>
          <a:bodyPr/>
          <a:lstStyle/>
          <a:p>
            <a:pPr marL="0" indent="0">
              <a:spcBef>
                <a:spcPts val="1200"/>
              </a:spcBef>
              <a:buNone/>
            </a:pPr>
            <a:r>
              <a:rPr lang="en-US" sz="2400" dirty="0">
                <a:cs typeface="Arial"/>
              </a:rPr>
              <a:t>Winter break for XYZ USD is December 23</a:t>
            </a:r>
            <a:r>
              <a:rPr lang="en-US" sz="2400" baseline="30000" dirty="0">
                <a:cs typeface="Arial"/>
              </a:rPr>
              <a:t>rd</a:t>
            </a:r>
            <a:r>
              <a:rPr lang="en-US" sz="2400" dirty="0">
                <a:cs typeface="Arial"/>
              </a:rPr>
              <a:t> through January 3</a:t>
            </a:r>
            <a:r>
              <a:rPr lang="en-US" sz="2400" baseline="30000" dirty="0">
                <a:cs typeface="Arial"/>
              </a:rPr>
              <a:t>rd</a:t>
            </a:r>
            <a:r>
              <a:rPr lang="en-US" sz="2400" dirty="0">
                <a:cs typeface="Arial"/>
              </a:rPr>
              <a:t>, with students returning to school on January 6</a:t>
            </a:r>
            <a:r>
              <a:rPr lang="en-US" sz="2400" baseline="30000" dirty="0">
                <a:cs typeface="Arial"/>
              </a:rPr>
              <a:t>th</a:t>
            </a:r>
            <a:r>
              <a:rPr lang="en-US" sz="2400" dirty="0">
                <a:cs typeface="Arial"/>
              </a:rPr>
              <a:t>:  </a:t>
            </a:r>
          </a:p>
          <a:p>
            <a:pPr>
              <a:spcBef>
                <a:spcPts val="1200"/>
              </a:spcBef>
            </a:pPr>
            <a:r>
              <a:rPr lang="en-US" sz="2400" dirty="0">
                <a:cs typeface="Arial"/>
              </a:rPr>
              <a:t>XYZ USD is not eligible to operate SSO or SFSP as school break is 8 operating days.</a:t>
            </a:r>
          </a:p>
          <a:p>
            <a:pPr>
              <a:spcBef>
                <a:spcPts val="1200"/>
              </a:spcBef>
            </a:pPr>
            <a:r>
              <a:rPr lang="en-US" sz="2400" dirty="0">
                <a:cs typeface="Arial"/>
              </a:rPr>
              <a:t>If XYZ USD returned on January 9th, for a 10-day break, they could be eligible to operate SSO.</a:t>
            </a:r>
          </a:p>
          <a:p>
            <a:pPr>
              <a:spcBef>
                <a:spcPts val="1200"/>
              </a:spcBef>
            </a:pPr>
            <a:r>
              <a:rPr lang="en-US" sz="2400" dirty="0">
                <a:cs typeface="Arial"/>
              </a:rPr>
              <a:t>Questions? Contact the SSO Team by email at </a:t>
            </a:r>
            <a:r>
              <a:rPr lang="en-US" sz="2400" dirty="0">
                <a:solidFill>
                  <a:srgbClr val="0563C1"/>
                </a:solidFill>
                <a:cs typeface="Arial"/>
                <a:hlinkClick r:id="rId4">
                  <a:extLst>
                    <a:ext uri="{A12FA001-AC4F-418D-AE19-62706E023703}">
                      <ahyp:hlinkClr xmlns:ahyp="http://schemas.microsoft.com/office/drawing/2018/hyperlinkcolor" val="tx"/>
                    </a:ext>
                  </a:extLst>
                </a:hlinkClick>
              </a:rPr>
              <a:t>SSFO@cde.ca.gov</a:t>
            </a:r>
            <a:r>
              <a:rPr lang="en-US" sz="2400" dirty="0">
                <a:cs typeface="Arial"/>
              </a:rPr>
              <a:t>. </a:t>
            </a:r>
          </a:p>
          <a:p>
            <a:endParaRPr lang="en-US" dirty="0"/>
          </a:p>
        </p:txBody>
      </p:sp>
    </p:spTree>
    <p:extLst>
      <p:ext uri="{BB962C8B-B14F-4D97-AF65-F5344CB8AC3E}">
        <p14:creationId xmlns:p14="http://schemas.microsoft.com/office/powerpoint/2010/main" val="2642868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FB22B-EEBC-4946-9C86-DCEDFD69703C}"/>
              </a:ext>
            </a:extLst>
          </p:cNvPr>
          <p:cNvSpPr>
            <a:spLocks noGrp="1"/>
          </p:cNvSpPr>
          <p:nvPr>
            <p:ph type="title"/>
          </p:nvPr>
        </p:nvSpPr>
        <p:spPr>
          <a:xfrm>
            <a:off x="2458528" y="156508"/>
            <a:ext cx="9562530" cy="1067219"/>
          </a:xfrm>
        </p:spPr>
        <p:txBody>
          <a:bodyPr/>
          <a:lstStyle/>
          <a:p>
            <a:r>
              <a:rPr lang="en-US">
                <a:cs typeface="Arial"/>
              </a:rPr>
              <a:t>Important Operational Dates: </a:t>
            </a:r>
            <a:br>
              <a:rPr lang="en-US">
                <a:cs typeface="Arial"/>
              </a:rPr>
            </a:br>
            <a:r>
              <a:rPr lang="en-US">
                <a:cs typeface="Arial"/>
              </a:rPr>
              <a:t>Next 30 to 90 days (1)</a:t>
            </a:r>
          </a:p>
        </p:txBody>
      </p:sp>
      <p:graphicFrame>
        <p:nvGraphicFramePr>
          <p:cNvPr id="5" name="Content Placeholder 4" descr="Next 30 to 90 days, actions and corresponding dates: Complete food safety inspections by September 27, complete annual updates by October 2024 and spend carryover pounds by October 31.">
            <a:extLst>
              <a:ext uri="{FF2B5EF4-FFF2-40B4-BE49-F238E27FC236}">
                <a16:creationId xmlns:a16="http://schemas.microsoft.com/office/drawing/2014/main" id="{D0EF0EC8-E363-4926-9700-F7FD0023B2FD}"/>
              </a:ext>
            </a:extLst>
          </p:cNvPr>
          <p:cNvGraphicFramePr>
            <a:graphicFrameLocks noGrp="1"/>
          </p:cNvGraphicFramePr>
          <p:nvPr>
            <p:ph idx="1"/>
            <p:extLst>
              <p:ext uri="{D42A27DB-BD31-4B8C-83A1-F6EECF244321}">
                <p14:modId xmlns:p14="http://schemas.microsoft.com/office/powerpoint/2010/main" val="1559494645"/>
              </p:ext>
            </p:extLst>
          </p:nvPr>
        </p:nvGraphicFramePr>
        <p:xfrm>
          <a:off x="2458198" y="1713473"/>
          <a:ext cx="9562859" cy="3694315"/>
        </p:xfrm>
        <a:graphic>
          <a:graphicData uri="http://schemas.openxmlformats.org/drawingml/2006/table">
            <a:tbl>
              <a:tblPr firstRow="1" bandRow="1">
                <a:tableStyleId>{5C22544A-7EE6-4342-B048-85BDC9FD1C3A}</a:tableStyleId>
              </a:tblPr>
              <a:tblGrid>
                <a:gridCol w="6160869">
                  <a:extLst>
                    <a:ext uri="{9D8B030D-6E8A-4147-A177-3AD203B41FA5}">
                      <a16:colId xmlns:a16="http://schemas.microsoft.com/office/drawing/2014/main" val="1020567512"/>
                    </a:ext>
                  </a:extLst>
                </a:gridCol>
                <a:gridCol w="3401990">
                  <a:extLst>
                    <a:ext uri="{9D8B030D-6E8A-4147-A177-3AD203B41FA5}">
                      <a16:colId xmlns:a16="http://schemas.microsoft.com/office/drawing/2014/main" val="866446811"/>
                    </a:ext>
                  </a:extLst>
                </a:gridCol>
              </a:tblGrid>
              <a:tr h="546167">
                <a:tc>
                  <a:txBody>
                    <a:bodyPr/>
                    <a:lstStyle/>
                    <a:p>
                      <a:pPr lvl="0" algn="ctr">
                        <a:buNone/>
                      </a:pPr>
                      <a:r>
                        <a:rPr lang="en-US" sz="2800" dirty="0">
                          <a:solidFill>
                            <a:schemeClr val="bg1"/>
                          </a:solidFill>
                        </a:rPr>
                        <a:t>Action</a:t>
                      </a:r>
                    </a:p>
                  </a:txBody>
                  <a:tcPr/>
                </a:tc>
                <a:tc>
                  <a:txBody>
                    <a:bodyPr/>
                    <a:lstStyle/>
                    <a:p>
                      <a:pPr lvl="0" algn="ctr">
                        <a:buNone/>
                      </a:pPr>
                      <a:r>
                        <a:rPr lang="en-US" sz="2800"/>
                        <a:t>Date</a:t>
                      </a:r>
                    </a:p>
                  </a:txBody>
                  <a:tcPr/>
                </a:tc>
                <a:extLst>
                  <a:ext uri="{0D108BD9-81ED-4DB2-BD59-A6C34878D82A}">
                    <a16:rowId xmlns:a16="http://schemas.microsoft.com/office/drawing/2014/main" val="2664261068"/>
                  </a:ext>
                </a:extLst>
              </a:tr>
              <a:tr h="862148">
                <a:tc>
                  <a:txBody>
                    <a:bodyPr/>
                    <a:lstStyle/>
                    <a:p>
                      <a:pPr marL="0" lvl="0" algn="l" rtl="0" eaLnBrk="1" latinLnBrk="0" hangingPunct="1">
                        <a:lnSpc>
                          <a:spcPct val="100000"/>
                        </a:lnSpc>
                        <a:spcBef>
                          <a:spcPts val="0"/>
                        </a:spcBef>
                        <a:spcAft>
                          <a:spcPts val="0"/>
                        </a:spcAft>
                        <a:buNone/>
                      </a:pPr>
                      <a:r>
                        <a:rPr lang="en-US" sz="2800" kern="1200" dirty="0">
                          <a:solidFill>
                            <a:schemeClr val="tx1"/>
                          </a:solidFill>
                          <a:effectLst/>
                          <a:latin typeface="+mn-lt"/>
                          <a:ea typeface="+mn-ea"/>
                          <a:cs typeface="+mn-cs"/>
                        </a:rPr>
                        <a:t>Complete FSIS in CNIPS</a:t>
                      </a:r>
                    </a:p>
                  </a:txBody>
                  <a:tcPr marL="42809" marR="42809"/>
                </a:tc>
                <a:tc>
                  <a:txBody>
                    <a:bodyPr/>
                    <a:lstStyle/>
                    <a:p>
                      <a:pPr marL="0" lvl="0" indent="0" algn="ctr" rtl="0" eaLnBrk="1" latinLnBrk="0" hangingPunct="1">
                        <a:lnSpc>
                          <a:spcPct val="100000"/>
                        </a:lnSpc>
                        <a:spcBef>
                          <a:spcPts val="0"/>
                        </a:spcBef>
                        <a:spcAft>
                          <a:spcPts val="0"/>
                        </a:spcAft>
                        <a:buNone/>
                      </a:pPr>
                      <a:r>
                        <a:rPr lang="en-US" sz="2800" kern="1200" noProof="0" dirty="0">
                          <a:solidFill>
                            <a:schemeClr val="tx1"/>
                          </a:solidFill>
                          <a:effectLst/>
                          <a:latin typeface="+mn-lt"/>
                          <a:ea typeface="+mn-ea"/>
                          <a:cs typeface="+mn-cs"/>
                        </a:rPr>
                        <a:t>September 27, 2024</a:t>
                      </a:r>
                    </a:p>
                  </a:txBody>
                  <a:tcPr marL="42809" marR="42809"/>
                </a:tc>
                <a:extLst>
                  <a:ext uri="{0D108BD9-81ED-4DB2-BD59-A6C34878D82A}">
                    <a16:rowId xmlns:a16="http://schemas.microsoft.com/office/drawing/2014/main" val="3324833463"/>
                  </a:ext>
                </a:extLst>
              </a:tr>
              <a:tr h="1143000">
                <a:tc>
                  <a:txBody>
                    <a:bodyPr/>
                    <a:lstStyle/>
                    <a:p>
                      <a:pPr lvl="0" algn="l">
                        <a:lnSpc>
                          <a:spcPct val="100000"/>
                        </a:lnSpc>
                        <a:spcBef>
                          <a:spcPts val="0"/>
                        </a:spcBef>
                        <a:spcAft>
                          <a:spcPts val="0"/>
                        </a:spcAft>
                        <a:buNone/>
                      </a:pPr>
                      <a:r>
                        <a:rPr lang="en-US" sz="2800" kern="1200" dirty="0">
                          <a:solidFill>
                            <a:schemeClr val="tx1"/>
                          </a:solidFill>
                          <a:effectLst/>
                          <a:latin typeface="+mn-lt"/>
                          <a:ea typeface="+mn-ea"/>
                          <a:cs typeface="+mn-cs"/>
                        </a:rPr>
                        <a:t>Complete annual updates</a:t>
                      </a:r>
                      <a:endParaRPr lang="en-US" sz="2800" dirty="0"/>
                    </a:p>
                  </a:txBody>
                  <a:tcPr anchor="ctr"/>
                </a:tc>
                <a:tc>
                  <a:txBody>
                    <a:bodyPr/>
                    <a:lstStyle/>
                    <a:p>
                      <a:pPr marL="0" lvl="0" indent="0" algn="ctr" rtl="0">
                        <a:lnSpc>
                          <a:spcPct val="100000"/>
                        </a:lnSpc>
                        <a:spcBef>
                          <a:spcPts val="0"/>
                        </a:spcBef>
                        <a:spcAft>
                          <a:spcPts val="0"/>
                        </a:spcAft>
                        <a:buNone/>
                      </a:pPr>
                      <a:r>
                        <a:rPr lang="en-US" sz="2800" b="0" i="0" u="none" strike="noStrike" noProof="0" dirty="0">
                          <a:solidFill>
                            <a:schemeClr val="tx1"/>
                          </a:solidFill>
                          <a:latin typeface="Arial"/>
                        </a:rPr>
                        <a:t>J</a:t>
                      </a:r>
                      <a:r>
                        <a:rPr lang="en-US" sz="2800" kern="1200" noProof="0" dirty="0">
                          <a:solidFill>
                            <a:schemeClr val="tx1"/>
                          </a:solidFill>
                          <a:effectLst/>
                          <a:latin typeface="+mn-lt"/>
                          <a:ea typeface="+mn-ea"/>
                          <a:cs typeface="+mn-cs"/>
                        </a:rPr>
                        <a:t>uly-October 2024</a:t>
                      </a:r>
                      <a:endParaRPr lang="en-US" dirty="0"/>
                    </a:p>
                  </a:txBody>
                  <a:tcPr anchor="ctr"/>
                </a:tc>
                <a:extLst>
                  <a:ext uri="{0D108BD9-81ED-4DB2-BD59-A6C34878D82A}">
                    <a16:rowId xmlns:a16="http://schemas.microsoft.com/office/drawing/2014/main" val="3423836837"/>
                  </a:ext>
                </a:extLst>
              </a:tr>
              <a:tr h="1143000">
                <a:tc>
                  <a:txBody>
                    <a:bodyPr/>
                    <a:lstStyle/>
                    <a:p>
                      <a:pPr lvl="0" algn="l">
                        <a:lnSpc>
                          <a:spcPct val="100000"/>
                        </a:lnSpc>
                        <a:spcBef>
                          <a:spcPts val="0"/>
                        </a:spcBef>
                        <a:spcAft>
                          <a:spcPts val="0"/>
                        </a:spcAft>
                        <a:buNone/>
                      </a:pPr>
                      <a:r>
                        <a:rPr lang="en-US" sz="2800" kern="1200" dirty="0">
                          <a:solidFill>
                            <a:schemeClr val="tx1"/>
                          </a:solidFill>
                          <a:effectLst/>
                          <a:latin typeface="+mn-lt"/>
                          <a:ea typeface="+mn-ea"/>
                          <a:cs typeface="+mn-cs"/>
                        </a:rPr>
                        <a:t>Use all carryover pounds for USDA Foods</a:t>
                      </a:r>
                      <a:endParaRPr lang="en-US" dirty="0">
                        <a:highlight>
                          <a:srgbClr val="FFFF00"/>
                        </a:highlight>
                      </a:endParaRPr>
                    </a:p>
                  </a:txBody>
                  <a:tcPr marL="42809" marR="42809" anchor="ctr"/>
                </a:tc>
                <a:tc>
                  <a:txBody>
                    <a:bodyPr/>
                    <a:lstStyle/>
                    <a:p>
                      <a:pPr marL="0" lvl="0" indent="0" algn="ctr">
                        <a:lnSpc>
                          <a:spcPct val="100000"/>
                        </a:lnSpc>
                        <a:spcBef>
                          <a:spcPts val="0"/>
                        </a:spcBef>
                        <a:spcAft>
                          <a:spcPts val="0"/>
                        </a:spcAft>
                        <a:buNone/>
                      </a:pPr>
                      <a:r>
                        <a:rPr lang="en-US" sz="2800" kern="1200" noProof="0" dirty="0">
                          <a:solidFill>
                            <a:schemeClr val="tx1"/>
                          </a:solidFill>
                          <a:effectLst/>
                          <a:latin typeface="+mn-lt"/>
                          <a:ea typeface="+mn-ea"/>
                          <a:cs typeface="+mn-cs"/>
                        </a:rPr>
                        <a:t>October 31, 2024</a:t>
                      </a:r>
                      <a:endParaRPr lang="en-US" dirty="0"/>
                    </a:p>
                  </a:txBody>
                  <a:tcPr marL="42809" marR="42809" anchor="ctr"/>
                </a:tc>
                <a:extLst>
                  <a:ext uri="{0D108BD9-81ED-4DB2-BD59-A6C34878D82A}">
                    <a16:rowId xmlns:a16="http://schemas.microsoft.com/office/drawing/2014/main" val="2182742528"/>
                  </a:ext>
                </a:extLst>
              </a:tr>
            </a:tbl>
          </a:graphicData>
        </a:graphic>
      </p:graphicFrame>
    </p:spTree>
    <p:extLst>
      <p:ext uri="{BB962C8B-B14F-4D97-AF65-F5344CB8AC3E}">
        <p14:creationId xmlns:p14="http://schemas.microsoft.com/office/powerpoint/2010/main" val="1464764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FB22B-EEBC-4946-9C86-DCEDFD69703C}"/>
              </a:ext>
            </a:extLst>
          </p:cNvPr>
          <p:cNvSpPr>
            <a:spLocks noGrp="1"/>
          </p:cNvSpPr>
          <p:nvPr>
            <p:ph type="title"/>
          </p:nvPr>
        </p:nvSpPr>
        <p:spPr>
          <a:xfrm>
            <a:off x="2458528" y="156508"/>
            <a:ext cx="9562530" cy="1067219"/>
          </a:xfrm>
        </p:spPr>
        <p:txBody>
          <a:bodyPr/>
          <a:lstStyle/>
          <a:p>
            <a:r>
              <a:rPr lang="en-US">
                <a:cs typeface="Arial"/>
              </a:rPr>
              <a:t>Important Operational Dates: </a:t>
            </a:r>
            <a:br>
              <a:rPr lang="en-US">
                <a:cs typeface="Arial"/>
              </a:rPr>
            </a:br>
            <a:r>
              <a:rPr lang="en-US">
                <a:cs typeface="Arial"/>
              </a:rPr>
              <a:t>Next 30 to 90 days (2)</a:t>
            </a:r>
          </a:p>
        </p:txBody>
      </p:sp>
      <p:graphicFrame>
        <p:nvGraphicFramePr>
          <p:cNvPr id="5" name="Content Placeholder 4" descr="Next 30 to 90 days, actions and corresponding dates: Complete the verification starting October 1 ending November 15 and submit in CNIPS starting November 15 ending January 15, 2025.">
            <a:extLst>
              <a:ext uri="{FF2B5EF4-FFF2-40B4-BE49-F238E27FC236}">
                <a16:creationId xmlns:a16="http://schemas.microsoft.com/office/drawing/2014/main" id="{D0EF0EC8-E363-4926-9700-F7FD0023B2FD}"/>
              </a:ext>
            </a:extLst>
          </p:cNvPr>
          <p:cNvGraphicFramePr>
            <a:graphicFrameLocks noGrp="1"/>
          </p:cNvGraphicFramePr>
          <p:nvPr>
            <p:ph idx="1"/>
            <p:extLst>
              <p:ext uri="{D42A27DB-BD31-4B8C-83A1-F6EECF244321}">
                <p14:modId xmlns:p14="http://schemas.microsoft.com/office/powerpoint/2010/main" val="406529706"/>
              </p:ext>
            </p:extLst>
          </p:nvPr>
        </p:nvGraphicFramePr>
        <p:xfrm>
          <a:off x="2340428" y="2095500"/>
          <a:ext cx="9562855" cy="2525017"/>
        </p:xfrm>
        <a:graphic>
          <a:graphicData uri="http://schemas.openxmlformats.org/drawingml/2006/table">
            <a:tbl>
              <a:tblPr firstRow="1" bandRow="1">
                <a:tableStyleId>{5C22544A-7EE6-4342-B048-85BDC9FD1C3A}</a:tableStyleId>
              </a:tblPr>
              <a:tblGrid>
                <a:gridCol w="6236897">
                  <a:extLst>
                    <a:ext uri="{9D8B030D-6E8A-4147-A177-3AD203B41FA5}">
                      <a16:colId xmlns:a16="http://schemas.microsoft.com/office/drawing/2014/main" val="1020567512"/>
                    </a:ext>
                  </a:extLst>
                </a:gridCol>
                <a:gridCol w="3325958">
                  <a:extLst>
                    <a:ext uri="{9D8B030D-6E8A-4147-A177-3AD203B41FA5}">
                      <a16:colId xmlns:a16="http://schemas.microsoft.com/office/drawing/2014/main" val="866446811"/>
                    </a:ext>
                  </a:extLst>
                </a:gridCol>
              </a:tblGrid>
              <a:tr h="635257">
                <a:tc>
                  <a:txBody>
                    <a:bodyPr/>
                    <a:lstStyle/>
                    <a:p>
                      <a:pPr lvl="0" algn="ctr">
                        <a:buNone/>
                      </a:pPr>
                      <a:r>
                        <a:rPr lang="en-US" sz="3200" dirty="0">
                          <a:solidFill>
                            <a:schemeClr val="bg1"/>
                          </a:solidFill>
                        </a:rPr>
                        <a:t>Action</a:t>
                      </a:r>
                    </a:p>
                  </a:txBody>
                  <a:tcPr/>
                </a:tc>
                <a:tc>
                  <a:txBody>
                    <a:bodyPr/>
                    <a:lstStyle/>
                    <a:p>
                      <a:pPr lvl="0" algn="ctr">
                        <a:buNone/>
                      </a:pPr>
                      <a:r>
                        <a:rPr lang="en-US" sz="3200"/>
                        <a:t>Date</a:t>
                      </a:r>
                    </a:p>
                  </a:txBody>
                  <a:tcPr/>
                </a:tc>
                <a:extLst>
                  <a:ext uri="{0D108BD9-81ED-4DB2-BD59-A6C34878D82A}">
                    <a16:rowId xmlns:a16="http://schemas.microsoft.com/office/drawing/2014/main" val="2664261068"/>
                  </a:ext>
                </a:extLst>
              </a:tr>
              <a:tr h="657162">
                <a:tc>
                  <a:txBody>
                    <a:bodyPr/>
                    <a:lstStyle/>
                    <a:p>
                      <a:pPr lvl="0" algn="l">
                        <a:lnSpc>
                          <a:spcPct val="100000"/>
                        </a:lnSpc>
                        <a:spcBef>
                          <a:spcPts val="0"/>
                        </a:spcBef>
                        <a:spcAft>
                          <a:spcPts val="0"/>
                        </a:spcAft>
                        <a:buNone/>
                      </a:pPr>
                      <a:r>
                        <a:rPr lang="en-US" sz="2800" kern="1200" dirty="0">
                          <a:solidFill>
                            <a:schemeClr val="tx1"/>
                          </a:solidFill>
                          <a:effectLst/>
                          <a:latin typeface="+mn-lt"/>
                          <a:ea typeface="+mn-ea"/>
                          <a:cs typeface="+mn-cs"/>
                        </a:rPr>
                        <a:t>Complete the verification process</a:t>
                      </a:r>
                    </a:p>
                  </a:txBody>
                  <a:tcPr anchor="ctr"/>
                </a:tc>
                <a:tc>
                  <a:txBody>
                    <a:bodyPr/>
                    <a:lstStyle/>
                    <a:p>
                      <a:pPr marL="0" lvl="0" indent="0" algn="ctr" rtl="0" eaLnBrk="1" latinLnBrk="0" hangingPunct="1">
                        <a:lnSpc>
                          <a:spcPct val="100000"/>
                        </a:lnSpc>
                        <a:spcBef>
                          <a:spcPts val="0"/>
                        </a:spcBef>
                        <a:spcAft>
                          <a:spcPts val="0"/>
                        </a:spcAft>
                        <a:buNone/>
                      </a:pPr>
                      <a:r>
                        <a:rPr lang="en-US" sz="2800" kern="1200" noProof="0" dirty="0">
                          <a:solidFill>
                            <a:schemeClr val="tx1"/>
                          </a:solidFill>
                          <a:effectLst/>
                          <a:latin typeface="+mn-lt"/>
                          <a:ea typeface="+mn-ea"/>
                          <a:cs typeface="+mn-cs"/>
                        </a:rPr>
                        <a:t>October 1 – November 15, 2024</a:t>
                      </a:r>
                    </a:p>
                  </a:txBody>
                  <a:tcPr anchor="ctr"/>
                </a:tc>
                <a:extLst>
                  <a:ext uri="{0D108BD9-81ED-4DB2-BD59-A6C34878D82A}">
                    <a16:rowId xmlns:a16="http://schemas.microsoft.com/office/drawing/2014/main" val="1607190564"/>
                  </a:ext>
                </a:extLst>
              </a:tr>
              <a:tr h="657162">
                <a:tc>
                  <a:txBody>
                    <a:bodyPr/>
                    <a:lstStyle/>
                    <a:p>
                      <a:pPr lvl="0" algn="l">
                        <a:lnSpc>
                          <a:spcPct val="100000"/>
                        </a:lnSpc>
                        <a:spcBef>
                          <a:spcPts val="0"/>
                        </a:spcBef>
                        <a:spcAft>
                          <a:spcPts val="0"/>
                        </a:spcAft>
                        <a:buNone/>
                      </a:pPr>
                      <a:r>
                        <a:rPr lang="en-US" sz="2800" kern="1200" dirty="0">
                          <a:solidFill>
                            <a:schemeClr val="tx1"/>
                          </a:solidFill>
                          <a:effectLst/>
                          <a:latin typeface="+mn-lt"/>
                          <a:ea typeface="+mn-ea"/>
                          <a:cs typeface="+mn-cs"/>
                        </a:rPr>
                        <a:t>Submit the verification report in CNIPS</a:t>
                      </a:r>
                    </a:p>
                  </a:txBody>
                  <a:tcPr anchor="ctr"/>
                </a:tc>
                <a:tc>
                  <a:txBody>
                    <a:bodyPr/>
                    <a:lstStyle/>
                    <a:p>
                      <a:pPr marL="0" lvl="0" indent="0" algn="ctr">
                        <a:lnSpc>
                          <a:spcPct val="100000"/>
                        </a:lnSpc>
                        <a:spcBef>
                          <a:spcPts val="0"/>
                        </a:spcBef>
                        <a:spcAft>
                          <a:spcPts val="0"/>
                        </a:spcAft>
                        <a:buNone/>
                      </a:pPr>
                      <a:r>
                        <a:rPr lang="en-US" sz="2800" kern="1200" noProof="0" dirty="0">
                          <a:solidFill>
                            <a:schemeClr val="tx1"/>
                          </a:solidFill>
                          <a:effectLst/>
                          <a:latin typeface="+mn-lt"/>
                          <a:ea typeface="+mn-ea"/>
                          <a:cs typeface="+mn-cs"/>
                        </a:rPr>
                        <a:t>November 15 – January 15, 2025</a:t>
                      </a:r>
                    </a:p>
                  </a:txBody>
                  <a:tcPr anchor="ctr"/>
                </a:tc>
                <a:extLst>
                  <a:ext uri="{0D108BD9-81ED-4DB2-BD59-A6C34878D82A}">
                    <a16:rowId xmlns:a16="http://schemas.microsoft.com/office/drawing/2014/main" val="2612609046"/>
                  </a:ext>
                </a:extLst>
              </a:tr>
            </a:tbl>
          </a:graphicData>
        </a:graphic>
      </p:graphicFrame>
    </p:spTree>
    <p:extLst>
      <p:ext uri="{BB962C8B-B14F-4D97-AF65-F5344CB8AC3E}">
        <p14:creationId xmlns:p14="http://schemas.microsoft.com/office/powerpoint/2010/main" val="3688543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892A7-540D-21BF-7CE0-A35172CA88FF}"/>
              </a:ext>
            </a:extLst>
          </p:cNvPr>
          <p:cNvSpPr>
            <a:spLocks noGrp="1"/>
          </p:cNvSpPr>
          <p:nvPr>
            <p:ph type="title"/>
          </p:nvPr>
        </p:nvSpPr>
        <p:spPr>
          <a:xfrm>
            <a:off x="2669835" y="161131"/>
            <a:ext cx="9144000" cy="1143000"/>
          </a:xfrm>
        </p:spPr>
        <p:txBody>
          <a:bodyPr/>
          <a:lstStyle/>
          <a:p>
            <a:r>
              <a:rPr lang="en-US">
                <a:cs typeface="Arial"/>
              </a:rPr>
              <a:t>Food Distribution Program (FDP) Advisory Committee  </a:t>
            </a:r>
            <a:endParaRPr lang="en-US"/>
          </a:p>
        </p:txBody>
      </p:sp>
      <p:sp>
        <p:nvSpPr>
          <p:cNvPr id="3" name="Content Placeholder 2">
            <a:extLst>
              <a:ext uri="{FF2B5EF4-FFF2-40B4-BE49-F238E27FC236}">
                <a16:creationId xmlns:a16="http://schemas.microsoft.com/office/drawing/2014/main" id="{3F3B31AE-FD7D-F0DA-C8DF-2A7E43FAE724}"/>
              </a:ext>
            </a:extLst>
          </p:cNvPr>
          <p:cNvSpPr>
            <a:spLocks noGrp="1"/>
          </p:cNvSpPr>
          <p:nvPr>
            <p:ph idx="1"/>
          </p:nvPr>
        </p:nvSpPr>
        <p:spPr>
          <a:xfrm>
            <a:off x="2549071" y="1718129"/>
            <a:ext cx="8423730" cy="4557980"/>
          </a:xfrm>
        </p:spPr>
        <p:txBody>
          <a:bodyPr/>
          <a:lstStyle/>
          <a:p>
            <a:pPr>
              <a:spcBef>
                <a:spcPts val="800"/>
              </a:spcBef>
              <a:spcAft>
                <a:spcPts val="800"/>
              </a:spcAft>
            </a:pPr>
            <a:r>
              <a:rPr lang="en-US" sz="2800" dirty="0">
                <a:cs typeface="Arial"/>
              </a:rPr>
              <a:t>The FDP Advisory committee is looking for 12 to 15 FDP leaders to contribute to FDP-related discussions.</a:t>
            </a:r>
          </a:p>
          <a:p>
            <a:pPr>
              <a:spcBef>
                <a:spcPts val="800"/>
              </a:spcBef>
              <a:spcAft>
                <a:spcPts val="800"/>
              </a:spcAft>
            </a:pPr>
            <a:r>
              <a:rPr lang="en-US" sz="2800" dirty="0">
                <a:cs typeface="Arial"/>
              </a:rPr>
              <a:t>Committee members serve a two-year term and attend virtual meetings.</a:t>
            </a:r>
          </a:p>
          <a:p>
            <a:pPr>
              <a:spcBef>
                <a:spcPts val="800"/>
              </a:spcBef>
              <a:spcAft>
                <a:spcPts val="800"/>
              </a:spcAft>
            </a:pPr>
            <a:r>
              <a:rPr lang="en-US" sz="2800" dirty="0">
                <a:cs typeface="Arial"/>
              </a:rPr>
              <a:t>Complete an FDP Advisory Committee Application and submit by the deadline</a:t>
            </a:r>
            <a:r>
              <a:rPr lang="en-US" sz="2800" kern="1200" dirty="0">
                <a:solidFill>
                  <a:schemeClr val="tx1"/>
                </a:solidFill>
                <a:effectLst/>
                <a:latin typeface="+mn-lt"/>
                <a:ea typeface="+mn-ea"/>
                <a:cs typeface="+mn-cs"/>
              </a:rPr>
              <a:t>.</a:t>
            </a:r>
            <a:endParaRPr lang="en-US" sz="2800" dirty="0">
              <a:cs typeface="Arial"/>
            </a:endParaRPr>
          </a:p>
          <a:p>
            <a:pPr>
              <a:spcBef>
                <a:spcPts val="800"/>
              </a:spcBef>
              <a:spcAft>
                <a:spcPts val="800"/>
              </a:spcAft>
            </a:pPr>
            <a:r>
              <a:rPr lang="en-US" sz="2800" dirty="0">
                <a:cs typeface="Arial"/>
              </a:rPr>
              <a:t>For questions, please contact Sherry Tam by email at </a:t>
            </a:r>
            <a:r>
              <a:rPr lang="en-US" sz="2800" dirty="0">
                <a:solidFill>
                  <a:srgbClr val="0563C1"/>
                </a:solidFill>
                <a:cs typeface="Arial"/>
                <a:hlinkClick r:id="rId3">
                  <a:extLst>
                    <a:ext uri="{A12FA001-AC4F-418D-AE19-62706E023703}">
                      <ahyp:hlinkClr xmlns:ahyp="http://schemas.microsoft.com/office/drawing/2018/hyperlinkcolor" val="tx"/>
                    </a:ext>
                  </a:extLst>
                </a:hlinkClick>
              </a:rPr>
              <a:t>stam@cde.ca.gov</a:t>
            </a:r>
            <a:r>
              <a:rPr lang="en-US" sz="2800" dirty="0">
                <a:cs typeface="Arial"/>
              </a:rPr>
              <a:t>. </a:t>
            </a:r>
          </a:p>
          <a:p>
            <a:endParaRPr lang="en-US" dirty="0">
              <a:cs typeface="Arial"/>
            </a:endParaRPr>
          </a:p>
        </p:txBody>
      </p:sp>
    </p:spTree>
    <p:extLst>
      <p:ext uri="{BB962C8B-B14F-4D97-AF65-F5344CB8AC3E}">
        <p14:creationId xmlns:p14="http://schemas.microsoft.com/office/powerpoint/2010/main" val="1217894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F1374-3105-19C9-DE9B-2569ACD70187}"/>
              </a:ext>
            </a:extLst>
          </p:cNvPr>
          <p:cNvSpPr>
            <a:spLocks noGrp="1"/>
          </p:cNvSpPr>
          <p:nvPr>
            <p:ph type="title"/>
          </p:nvPr>
        </p:nvSpPr>
        <p:spPr>
          <a:xfrm>
            <a:off x="2540000" y="365185"/>
            <a:ext cx="9144000" cy="1143000"/>
          </a:xfrm>
        </p:spPr>
        <p:txBody>
          <a:bodyPr/>
          <a:lstStyle/>
          <a:p>
            <a:r>
              <a:rPr lang="en-US">
                <a:cs typeface="Arial"/>
              </a:rPr>
              <a:t>Funding Updates</a:t>
            </a:r>
            <a:endParaRPr lang="en-US"/>
          </a:p>
        </p:txBody>
      </p:sp>
      <p:pic>
        <p:nvPicPr>
          <p:cNvPr id="4" name="Content Placeholder 3">
            <a:extLst>
              <a:ext uri="{FF2B5EF4-FFF2-40B4-BE49-F238E27FC236}">
                <a16:creationId xmlns:a16="http://schemas.microsoft.com/office/drawing/2014/main" id="{AB9736E0-1F3B-ED2B-6350-36426F71626D}"/>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4155027" y="1509711"/>
            <a:ext cx="6244625" cy="4928378"/>
          </a:xfrm>
        </p:spPr>
      </p:pic>
    </p:spTree>
    <p:extLst>
      <p:ext uri="{BB962C8B-B14F-4D97-AF65-F5344CB8AC3E}">
        <p14:creationId xmlns:p14="http://schemas.microsoft.com/office/powerpoint/2010/main" val="3830954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134FF-4B07-4D71-9B77-794722B26926}"/>
              </a:ext>
            </a:extLst>
          </p:cNvPr>
          <p:cNvSpPr>
            <a:spLocks noGrp="1"/>
          </p:cNvSpPr>
          <p:nvPr>
            <p:ph type="title"/>
          </p:nvPr>
        </p:nvSpPr>
        <p:spPr>
          <a:xfrm>
            <a:off x="2571926" y="334599"/>
            <a:ext cx="9144000" cy="1142999"/>
          </a:xfrm>
        </p:spPr>
        <p:txBody>
          <a:bodyPr/>
          <a:lstStyle/>
          <a:p>
            <a:r>
              <a:rPr lang="en-US" dirty="0"/>
              <a:t>Local Food for Schools (LFS) Reminders</a:t>
            </a:r>
          </a:p>
        </p:txBody>
      </p:sp>
      <p:sp>
        <p:nvSpPr>
          <p:cNvPr id="6" name="Content Placeholder 5">
            <a:extLst>
              <a:ext uri="{FF2B5EF4-FFF2-40B4-BE49-F238E27FC236}">
                <a16:creationId xmlns:a16="http://schemas.microsoft.com/office/drawing/2014/main" id="{4746645E-DADD-4FEC-9AEA-2BC37FDAD098}"/>
              </a:ext>
            </a:extLst>
          </p:cNvPr>
          <p:cNvSpPr>
            <a:spLocks noGrp="1"/>
          </p:cNvSpPr>
          <p:nvPr>
            <p:ph sz="half" idx="1"/>
          </p:nvPr>
        </p:nvSpPr>
        <p:spPr>
          <a:xfrm>
            <a:off x="2377206" y="1566498"/>
            <a:ext cx="9533440" cy="4804320"/>
          </a:xfrm>
        </p:spPr>
        <p:txBody>
          <a:bodyPr/>
          <a:lstStyle/>
          <a:p>
            <a:pPr>
              <a:spcBef>
                <a:spcPts val="800"/>
              </a:spcBef>
              <a:spcAft>
                <a:spcPts val="800"/>
              </a:spcAft>
            </a:pPr>
            <a:r>
              <a:rPr lang="en-US" sz="2400" dirty="0"/>
              <a:t>Spending Deadline: </a:t>
            </a:r>
          </a:p>
          <a:p>
            <a:pPr lvl="1">
              <a:spcBef>
                <a:spcPts val="800"/>
              </a:spcBef>
              <a:spcAft>
                <a:spcPts val="800"/>
              </a:spcAft>
            </a:pPr>
            <a:r>
              <a:rPr lang="en-US" sz="2400" dirty="0"/>
              <a:t>Expend all LFS funds no later than Friday, November 29, 2024</a:t>
            </a:r>
            <a:endParaRPr lang="en-US" sz="2400" dirty="0">
              <a:cs typeface="Arial"/>
            </a:endParaRPr>
          </a:p>
          <a:p>
            <a:pPr>
              <a:spcBef>
                <a:spcPts val="800"/>
              </a:spcBef>
              <a:spcAft>
                <a:spcPts val="800"/>
              </a:spcAft>
            </a:pPr>
            <a:r>
              <a:rPr lang="en-US" sz="2400" dirty="0"/>
              <a:t>Mandatory Quarterly Report #4:</a:t>
            </a:r>
            <a:endParaRPr lang="en-US" sz="2400" dirty="0">
              <a:cs typeface="Arial"/>
            </a:endParaRPr>
          </a:p>
          <a:p>
            <a:pPr lvl="1">
              <a:spcBef>
                <a:spcPts val="800"/>
              </a:spcBef>
              <a:spcAft>
                <a:spcPts val="800"/>
              </a:spcAft>
            </a:pPr>
            <a:r>
              <a:rPr lang="en-US" sz="2400" dirty="0"/>
              <a:t>Report LFS expenditures made July 1, 2024, through September 30, 2024</a:t>
            </a:r>
            <a:endParaRPr lang="en-US" sz="2400" dirty="0">
              <a:cs typeface="Arial"/>
            </a:endParaRPr>
          </a:p>
          <a:p>
            <a:pPr lvl="1">
              <a:spcBef>
                <a:spcPts val="800"/>
              </a:spcBef>
              <a:spcAft>
                <a:spcPts val="800"/>
              </a:spcAft>
            </a:pPr>
            <a:r>
              <a:rPr lang="en-US" sz="2400" dirty="0"/>
              <a:t>Report due October 11, 2024</a:t>
            </a:r>
            <a:endParaRPr lang="en-US" sz="2400" dirty="0">
              <a:cs typeface="Arial"/>
            </a:endParaRPr>
          </a:p>
          <a:p>
            <a:pPr>
              <a:spcBef>
                <a:spcPts val="800"/>
              </a:spcBef>
              <a:spcAft>
                <a:spcPts val="800"/>
              </a:spcAft>
            </a:pPr>
            <a:r>
              <a:rPr lang="en-US" sz="2400" dirty="0"/>
              <a:t>View final funding allocations at </a:t>
            </a:r>
            <a:r>
              <a:rPr lang="en-US" sz="2400" dirty="0">
                <a:solidFill>
                  <a:srgbClr val="0563C1"/>
                </a:solidFill>
                <a:ea typeface="+mn-lt"/>
                <a:cs typeface="+mn-lt"/>
                <a:hlinkClick r:id="rId3" tooltip="CA Department of Education">
                  <a:extLst>
                    <a:ext uri="{A12FA001-AC4F-418D-AE19-62706E023703}">
                      <ahyp:hlinkClr xmlns:ahyp="http://schemas.microsoft.com/office/drawing/2018/hyperlinkcolor" val="tx"/>
                    </a:ext>
                  </a:extLst>
                </a:hlinkClick>
              </a:rPr>
              <a:t>https://www.cde.ca.gov/fg/fo/r9/lfsfundresults22.asp</a:t>
            </a:r>
            <a:r>
              <a:rPr lang="en-US" sz="2400" dirty="0">
                <a:ea typeface="+mn-lt"/>
                <a:cs typeface="+mn-lt"/>
              </a:rPr>
              <a:t> </a:t>
            </a:r>
          </a:p>
          <a:p>
            <a:pPr>
              <a:spcBef>
                <a:spcPts val="800"/>
              </a:spcBef>
              <a:spcAft>
                <a:spcPts val="800"/>
              </a:spcAft>
            </a:pPr>
            <a:r>
              <a:rPr lang="en-US" sz="2400" dirty="0"/>
              <a:t>Send your LFS questions to the LFS team by email at  </a:t>
            </a:r>
            <a:r>
              <a:rPr lang="en-US" sz="2400" dirty="0">
                <a:solidFill>
                  <a:srgbClr val="0563C1"/>
                </a:solidFill>
                <a:hlinkClick r:id="rId4">
                  <a:extLst>
                    <a:ext uri="{A12FA001-AC4F-418D-AE19-62706E023703}">
                      <ahyp:hlinkClr xmlns:ahyp="http://schemas.microsoft.com/office/drawing/2018/hyperlinkcolor" val="tx"/>
                    </a:ext>
                  </a:extLst>
                </a:hlinkClick>
              </a:rPr>
              <a:t>LFSGrant@cde.ca.gov</a:t>
            </a:r>
            <a:r>
              <a:rPr lang="en-US" sz="2400" dirty="0"/>
              <a:t> </a:t>
            </a:r>
            <a:endParaRPr lang="en-US" sz="2400" dirty="0">
              <a:cs typeface="Arial"/>
            </a:endParaRPr>
          </a:p>
          <a:p>
            <a:pPr marL="0" indent="0">
              <a:buNone/>
            </a:pPr>
            <a:endParaRPr lang="en-US" sz="3000" b="1" dirty="0"/>
          </a:p>
          <a:p>
            <a:endParaRPr lang="en-US" sz="3000" b="1" dirty="0"/>
          </a:p>
        </p:txBody>
      </p:sp>
    </p:spTree>
    <p:extLst>
      <p:ext uri="{BB962C8B-B14F-4D97-AF65-F5344CB8AC3E}">
        <p14:creationId xmlns:p14="http://schemas.microsoft.com/office/powerpoint/2010/main" val="1946512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BC70-1FF4-64D1-5F1A-85A8AAF11440}"/>
              </a:ext>
            </a:extLst>
          </p:cNvPr>
          <p:cNvSpPr>
            <a:spLocks noGrp="1"/>
          </p:cNvSpPr>
          <p:nvPr>
            <p:ph type="title"/>
          </p:nvPr>
        </p:nvSpPr>
        <p:spPr>
          <a:xfrm>
            <a:off x="2540000" y="243663"/>
            <a:ext cx="9144000" cy="1143000"/>
          </a:xfrm>
        </p:spPr>
        <p:txBody>
          <a:bodyPr/>
          <a:lstStyle/>
          <a:p>
            <a:r>
              <a:rPr lang="en-US" dirty="0">
                <a:cs typeface="Arial"/>
              </a:rPr>
              <a:t>District Spotlight: Needles USD</a:t>
            </a:r>
            <a:endParaRPr lang="en-US" dirty="0"/>
          </a:p>
        </p:txBody>
      </p:sp>
      <p:sp>
        <p:nvSpPr>
          <p:cNvPr id="3" name="Content Placeholder 2">
            <a:extLst>
              <a:ext uri="{FF2B5EF4-FFF2-40B4-BE49-F238E27FC236}">
                <a16:creationId xmlns:a16="http://schemas.microsoft.com/office/drawing/2014/main" id="{851A49EE-669E-9991-9D9A-8EFB6ECAEC92}"/>
              </a:ext>
            </a:extLst>
          </p:cNvPr>
          <p:cNvSpPr>
            <a:spLocks noGrp="1"/>
          </p:cNvSpPr>
          <p:nvPr>
            <p:ph idx="1"/>
          </p:nvPr>
        </p:nvSpPr>
        <p:spPr>
          <a:xfrm>
            <a:off x="2593162" y="1386663"/>
            <a:ext cx="9037675" cy="4061637"/>
          </a:xfrm>
        </p:spPr>
        <p:txBody>
          <a:bodyPr/>
          <a:lstStyle/>
          <a:p>
            <a:pPr>
              <a:spcBef>
                <a:spcPts val="1200"/>
              </a:spcBef>
              <a:spcAft>
                <a:spcPts val="1200"/>
              </a:spcAft>
            </a:pPr>
            <a:r>
              <a:rPr lang="en-US" sz="2800" dirty="0">
                <a:ea typeface="+mn-lt"/>
                <a:cs typeface="+mn-lt"/>
              </a:rPr>
              <a:t>The Associated Student Body has started the "Four Guy Review" </a:t>
            </a:r>
            <a:r>
              <a:rPr lang="en-US" sz="2800" dirty="0">
                <a:cs typeface="Arial"/>
              </a:rPr>
              <a:t>where four students review new lunch items and post their review on Instagram. </a:t>
            </a:r>
          </a:p>
          <a:p>
            <a:pPr>
              <a:spcBef>
                <a:spcPts val="1200"/>
              </a:spcBef>
              <a:spcAft>
                <a:spcPts val="1200"/>
              </a:spcAft>
            </a:pPr>
            <a:r>
              <a:rPr lang="en-US" sz="2800" dirty="0">
                <a:cs typeface="Arial"/>
              </a:rPr>
              <a:t>“The Four Guy Review” is one of several ways the district is trying to increase lunch participation.</a:t>
            </a:r>
          </a:p>
          <a:p>
            <a:pPr>
              <a:spcBef>
                <a:spcPts val="1200"/>
              </a:spcBef>
              <a:spcAft>
                <a:spcPts val="1200"/>
              </a:spcAft>
            </a:pPr>
            <a:r>
              <a:rPr lang="en-US" sz="2800" dirty="0">
                <a:cs typeface="Arial"/>
              </a:rPr>
              <a:t>Check out the Four Guys Review on Instagram at </a:t>
            </a:r>
            <a:r>
              <a:rPr lang="en-US" sz="2800" dirty="0">
                <a:solidFill>
                  <a:srgbClr val="0563C1"/>
                </a:solidFill>
                <a:latin typeface="Arial"/>
                <a:cs typeface="Arial"/>
                <a:hlinkClick r:id="rId3" tooltip="Instagram Needles High School Associated Student Body">
                  <a:extLst>
                    <a:ext uri="{A12FA001-AC4F-418D-AE19-62706E023703}">
                      <ahyp:hlinkClr xmlns:ahyp="http://schemas.microsoft.com/office/drawing/2018/hyperlinkcolor" val="tx"/>
                    </a:ext>
                  </a:extLst>
                </a:hlinkClick>
              </a:rPr>
              <a:t>https://www.instagram.com/reel/C_OVtZBxSL9/?igsh=MXY5MXQ1enB4cjZxMg==</a:t>
            </a:r>
            <a:r>
              <a:rPr lang="en-US" sz="2800" dirty="0">
                <a:latin typeface="Arial"/>
                <a:cs typeface="Arial"/>
              </a:rPr>
              <a:t>.</a:t>
            </a:r>
          </a:p>
          <a:p>
            <a:pPr>
              <a:spcBef>
                <a:spcPts val="1200"/>
              </a:spcBef>
              <a:spcAft>
                <a:spcPts val="1200"/>
              </a:spcAft>
            </a:pPr>
            <a:endParaRPr lang="en-US" dirty="0">
              <a:cs typeface="Arial"/>
            </a:endParaRPr>
          </a:p>
          <a:p>
            <a:endParaRPr lang="en-US" dirty="0">
              <a:cs typeface="Arial"/>
            </a:endParaRPr>
          </a:p>
        </p:txBody>
      </p:sp>
    </p:spTree>
    <p:extLst>
      <p:ext uri="{BB962C8B-B14F-4D97-AF65-F5344CB8AC3E}">
        <p14:creationId xmlns:p14="http://schemas.microsoft.com/office/powerpoint/2010/main" val="1166749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593DF9-D315-4FE9-884A-12147493094E}"/>
              </a:ext>
            </a:extLst>
          </p:cNvPr>
          <p:cNvSpPr>
            <a:spLocks noGrp="1"/>
          </p:cNvSpPr>
          <p:nvPr>
            <p:ph type="title"/>
          </p:nvPr>
        </p:nvSpPr>
        <p:spPr>
          <a:xfrm>
            <a:off x="2540000" y="139700"/>
            <a:ext cx="9144000" cy="1143000"/>
          </a:xfrm>
        </p:spPr>
        <p:txBody>
          <a:bodyPr/>
          <a:lstStyle/>
          <a:p>
            <a:r>
              <a:rPr lang="en-US" sz="4200"/>
              <a:t>Grant Funds Overview (1)</a:t>
            </a:r>
          </a:p>
        </p:txBody>
      </p:sp>
      <p:graphicFrame>
        <p:nvGraphicFramePr>
          <p:cNvPr id="5" name="Content Placeholder 4" descr="Grant and timeline information and timeline: Due Equipment Assistance Grant deadline October 10, Local Food for Schools quarterly report October 11 and expend all funds by November 29th. ">
            <a:extLst>
              <a:ext uri="{FF2B5EF4-FFF2-40B4-BE49-F238E27FC236}">
                <a16:creationId xmlns:a16="http://schemas.microsoft.com/office/drawing/2014/main" id="{19401267-1BA0-43A7-8154-DFD352A64FD7}"/>
              </a:ext>
            </a:extLst>
          </p:cNvPr>
          <p:cNvGraphicFramePr>
            <a:graphicFrameLocks noGrp="1"/>
          </p:cNvGraphicFramePr>
          <p:nvPr>
            <p:ph idx="1"/>
            <p:extLst>
              <p:ext uri="{D42A27DB-BD31-4B8C-83A1-F6EECF244321}">
                <p14:modId xmlns:p14="http://schemas.microsoft.com/office/powerpoint/2010/main" val="1852983289"/>
              </p:ext>
            </p:extLst>
          </p:nvPr>
        </p:nvGraphicFramePr>
        <p:xfrm>
          <a:off x="2534478" y="1504158"/>
          <a:ext cx="9167408" cy="4062378"/>
        </p:xfrm>
        <a:graphic>
          <a:graphicData uri="http://schemas.openxmlformats.org/drawingml/2006/table">
            <a:tbl>
              <a:tblPr firstRow="1" bandRow="1">
                <a:tableStyleId>{5C22544A-7EE6-4342-B048-85BDC9FD1C3A}</a:tableStyleId>
              </a:tblPr>
              <a:tblGrid>
                <a:gridCol w="5512340">
                  <a:extLst>
                    <a:ext uri="{9D8B030D-6E8A-4147-A177-3AD203B41FA5}">
                      <a16:colId xmlns:a16="http://schemas.microsoft.com/office/drawing/2014/main" val="4064080176"/>
                    </a:ext>
                  </a:extLst>
                </a:gridCol>
                <a:gridCol w="3655068">
                  <a:extLst>
                    <a:ext uri="{9D8B030D-6E8A-4147-A177-3AD203B41FA5}">
                      <a16:colId xmlns:a16="http://schemas.microsoft.com/office/drawing/2014/main" val="1239151048"/>
                    </a:ext>
                  </a:extLst>
                </a:gridCol>
              </a:tblGrid>
              <a:tr h="652974">
                <a:tc>
                  <a:txBody>
                    <a:bodyPr/>
                    <a:lstStyle/>
                    <a:p>
                      <a:pPr algn="ctr"/>
                      <a:r>
                        <a:rPr lang="en-US" sz="3200"/>
                        <a:t>Grant</a:t>
                      </a:r>
                    </a:p>
                  </a:txBody>
                  <a:tcPr marL="183750" marR="183750"/>
                </a:tc>
                <a:tc>
                  <a:txBody>
                    <a:bodyPr/>
                    <a:lstStyle/>
                    <a:p>
                      <a:pPr algn="ctr"/>
                      <a:r>
                        <a:rPr lang="en-US" sz="3200"/>
                        <a:t>Timeline</a:t>
                      </a:r>
                    </a:p>
                  </a:txBody>
                  <a:tcPr marL="183750" marR="183750"/>
                </a:tc>
                <a:extLst>
                  <a:ext uri="{0D108BD9-81ED-4DB2-BD59-A6C34878D82A}">
                    <a16:rowId xmlns:a16="http://schemas.microsoft.com/office/drawing/2014/main" val="1454820400"/>
                  </a:ext>
                </a:extLst>
              </a:tr>
              <a:tr h="1273628">
                <a:tc>
                  <a:txBody>
                    <a:bodyPr/>
                    <a:lstStyle/>
                    <a:p>
                      <a:pPr lvl="0" algn="l">
                        <a:lnSpc>
                          <a:spcPct val="100000"/>
                        </a:lnSpc>
                        <a:spcBef>
                          <a:spcPts val="0"/>
                        </a:spcBef>
                        <a:spcAft>
                          <a:spcPts val="0"/>
                        </a:spcAft>
                        <a:buNone/>
                      </a:pPr>
                      <a:r>
                        <a:rPr lang="en-US" sz="2800" b="0" i="0" kern="1200" dirty="0">
                          <a:solidFill>
                            <a:schemeClr val="tx1"/>
                          </a:solidFill>
                          <a:effectLst/>
                          <a:latin typeface="+mn-lt"/>
                          <a:ea typeface="+mn-ea"/>
                          <a:cs typeface="+mn-cs"/>
                        </a:rPr>
                        <a:t>2024 Equipment Assistance Grant deadline to apply</a:t>
                      </a:r>
                      <a:endParaRPr lang="en-US" dirty="0"/>
                    </a:p>
                  </a:txBody>
                  <a:tcPr marL="183750" marR="183750" anchor="ctr"/>
                </a:tc>
                <a:tc>
                  <a:txBody>
                    <a:bodyPr/>
                    <a:lstStyle/>
                    <a:p>
                      <a:pPr lvl="0" algn="ctr">
                        <a:lnSpc>
                          <a:spcPct val="100000"/>
                        </a:lnSpc>
                        <a:spcBef>
                          <a:spcPts val="0"/>
                        </a:spcBef>
                        <a:spcAft>
                          <a:spcPts val="0"/>
                        </a:spcAft>
                        <a:buNone/>
                      </a:pPr>
                      <a:r>
                        <a:rPr lang="en-US" sz="2800" b="0" i="0" kern="1200" dirty="0">
                          <a:solidFill>
                            <a:schemeClr val="dk1"/>
                          </a:solidFill>
                          <a:effectLst/>
                          <a:latin typeface="+mn-lt"/>
                          <a:ea typeface="+mn-ea"/>
                          <a:cs typeface="+mn-cs"/>
                        </a:rPr>
                        <a:t>October 10, 2024</a:t>
                      </a:r>
                      <a:endParaRPr lang="en-US" dirty="0"/>
                    </a:p>
                  </a:txBody>
                  <a:tcPr marL="183750" marR="183750" anchor="ctr"/>
                </a:tc>
                <a:extLst>
                  <a:ext uri="{0D108BD9-81ED-4DB2-BD59-A6C34878D82A}">
                    <a16:rowId xmlns:a16="http://schemas.microsoft.com/office/drawing/2014/main" val="3874928176"/>
                  </a:ext>
                </a:extLst>
              </a:tr>
              <a:tr h="960119">
                <a:tc>
                  <a:txBody>
                    <a:bodyPr/>
                    <a:lstStyle/>
                    <a:p>
                      <a:pPr lvl="0" algn="l">
                        <a:lnSpc>
                          <a:spcPct val="100000"/>
                        </a:lnSpc>
                        <a:spcBef>
                          <a:spcPts val="0"/>
                        </a:spcBef>
                        <a:spcAft>
                          <a:spcPts val="0"/>
                        </a:spcAft>
                        <a:buNone/>
                      </a:pPr>
                      <a:r>
                        <a:rPr lang="en-US" sz="2800" b="0" i="0" kern="1200">
                          <a:solidFill>
                            <a:schemeClr val="tx1"/>
                          </a:solidFill>
                          <a:effectLst/>
                          <a:latin typeface="+mn-lt"/>
                          <a:ea typeface="+mn-ea"/>
                          <a:cs typeface="+mn-cs"/>
                        </a:rPr>
                        <a:t>LFS Mandatory Quarterly Report #4</a:t>
                      </a:r>
                    </a:p>
                  </a:txBody>
                  <a:tcPr marL="183750" marR="183750" anchor="ctr"/>
                </a:tc>
                <a:tc>
                  <a:txBody>
                    <a:bodyPr/>
                    <a:lstStyle/>
                    <a:p>
                      <a:pPr lvl="0" algn="ctr">
                        <a:lnSpc>
                          <a:spcPct val="100000"/>
                        </a:lnSpc>
                        <a:spcBef>
                          <a:spcPts val="0"/>
                        </a:spcBef>
                        <a:spcAft>
                          <a:spcPts val="0"/>
                        </a:spcAft>
                        <a:buNone/>
                      </a:pPr>
                      <a:r>
                        <a:rPr lang="en-US" sz="2800" b="0" i="0" kern="1200">
                          <a:solidFill>
                            <a:schemeClr val="dk1"/>
                          </a:solidFill>
                          <a:effectLst/>
                          <a:latin typeface="+mn-lt"/>
                          <a:ea typeface="+mn-ea"/>
                          <a:cs typeface="+mn-cs"/>
                        </a:rPr>
                        <a:t>October 11, 2024</a:t>
                      </a:r>
                    </a:p>
                  </a:txBody>
                  <a:tcPr marL="183750" marR="183750" anchor="ctr"/>
                </a:tc>
                <a:extLst>
                  <a:ext uri="{0D108BD9-81ED-4DB2-BD59-A6C34878D82A}">
                    <a16:rowId xmlns:a16="http://schemas.microsoft.com/office/drawing/2014/main" val="320195166"/>
                  </a:ext>
                </a:extLst>
              </a:tr>
              <a:tr h="1175657">
                <a:tc>
                  <a:txBody>
                    <a:bodyPr/>
                    <a:lstStyle/>
                    <a:p>
                      <a:pPr lvl="0" algn="l">
                        <a:lnSpc>
                          <a:spcPct val="100000"/>
                        </a:lnSpc>
                        <a:spcBef>
                          <a:spcPts val="0"/>
                        </a:spcBef>
                        <a:spcAft>
                          <a:spcPts val="0"/>
                        </a:spcAft>
                        <a:buNone/>
                      </a:pPr>
                      <a:r>
                        <a:rPr lang="en-US" sz="2800" b="0" i="0" kern="1200">
                          <a:solidFill>
                            <a:schemeClr val="tx1"/>
                          </a:solidFill>
                          <a:effectLst/>
                          <a:latin typeface="+mn-lt"/>
                          <a:ea typeface="+mn-ea"/>
                          <a:cs typeface="+mn-cs"/>
                        </a:rPr>
                        <a:t>LFS deadline to expend any unused funds</a:t>
                      </a:r>
                      <a:endParaRPr lang="en-US" sz="2800" b="0" i="0" u="none" strike="noStrike" kern="1200" noProof="0">
                        <a:solidFill>
                          <a:schemeClr val="tx1"/>
                        </a:solidFill>
                        <a:effectLst/>
                        <a:latin typeface="Arial"/>
                      </a:endParaRPr>
                    </a:p>
                  </a:txBody>
                  <a:tcPr marL="183750" marR="183750" anchor="ctr"/>
                </a:tc>
                <a:tc>
                  <a:txBody>
                    <a:bodyPr/>
                    <a:lstStyle/>
                    <a:p>
                      <a:pPr lvl="0" algn="ctr">
                        <a:lnSpc>
                          <a:spcPct val="100000"/>
                        </a:lnSpc>
                        <a:spcBef>
                          <a:spcPts val="0"/>
                        </a:spcBef>
                        <a:spcAft>
                          <a:spcPts val="0"/>
                        </a:spcAft>
                        <a:buNone/>
                      </a:pPr>
                      <a:r>
                        <a:rPr lang="en-US" sz="2800" b="0" i="0" kern="1200" dirty="0">
                          <a:solidFill>
                            <a:schemeClr val="dk1"/>
                          </a:solidFill>
                          <a:effectLst/>
                          <a:latin typeface="+mn-lt"/>
                          <a:ea typeface="+mn-ea"/>
                          <a:cs typeface="+mn-cs"/>
                        </a:rPr>
                        <a:t>November 29, 2024</a:t>
                      </a:r>
                    </a:p>
                  </a:txBody>
                  <a:tcPr marL="183750" marR="183750" anchor="ctr"/>
                </a:tc>
                <a:extLst>
                  <a:ext uri="{0D108BD9-81ED-4DB2-BD59-A6C34878D82A}">
                    <a16:rowId xmlns:a16="http://schemas.microsoft.com/office/drawing/2014/main" val="1779510918"/>
                  </a:ext>
                </a:extLst>
              </a:tr>
            </a:tbl>
          </a:graphicData>
        </a:graphic>
      </p:graphicFrame>
    </p:spTree>
    <p:extLst>
      <p:ext uri="{BB962C8B-B14F-4D97-AF65-F5344CB8AC3E}">
        <p14:creationId xmlns:p14="http://schemas.microsoft.com/office/powerpoint/2010/main" val="3648367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96FC-02A4-4859-8AFE-8236A533D77A}"/>
              </a:ext>
            </a:extLst>
          </p:cNvPr>
          <p:cNvSpPr>
            <a:spLocks noGrp="1"/>
          </p:cNvSpPr>
          <p:nvPr>
            <p:ph type="title"/>
          </p:nvPr>
        </p:nvSpPr>
        <p:spPr/>
        <p:txBody>
          <a:bodyPr/>
          <a:lstStyle/>
          <a:p>
            <a:r>
              <a:rPr lang="en-US"/>
              <a:t>Resources &amp; Other Announcements</a:t>
            </a:r>
          </a:p>
        </p:txBody>
      </p:sp>
      <p:pic>
        <p:nvPicPr>
          <p:cNvPr id="6" name="Content Placeholder 5">
            <a:extLst>
              <a:ext uri="{FF2B5EF4-FFF2-40B4-BE49-F238E27FC236}">
                <a16:creationId xmlns:a16="http://schemas.microsoft.com/office/drawing/2014/main" id="{AA227159-5461-87AB-9C4E-AA2A4BFC1707}"/>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00500" y="1981200"/>
            <a:ext cx="6223000" cy="4114800"/>
          </a:xfrm>
        </p:spPr>
      </p:pic>
    </p:spTree>
    <p:extLst>
      <p:ext uri="{BB962C8B-B14F-4D97-AF65-F5344CB8AC3E}">
        <p14:creationId xmlns:p14="http://schemas.microsoft.com/office/powerpoint/2010/main" val="3275317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01D57-8921-C065-4791-C8A0CBEC662E}"/>
              </a:ext>
            </a:extLst>
          </p:cNvPr>
          <p:cNvSpPr>
            <a:spLocks noGrp="1"/>
          </p:cNvSpPr>
          <p:nvPr>
            <p:ph type="title"/>
          </p:nvPr>
        </p:nvSpPr>
        <p:spPr>
          <a:xfrm>
            <a:off x="2124364" y="447964"/>
            <a:ext cx="10206181" cy="1085273"/>
          </a:xfrm>
        </p:spPr>
        <p:txBody>
          <a:bodyPr/>
          <a:lstStyle/>
          <a:p>
            <a:r>
              <a:rPr lang="en-US">
                <a:cs typeface="Arial"/>
              </a:rPr>
              <a:t>California School Nutrition Association (CSNA) Annual Conference</a:t>
            </a:r>
            <a:endParaRPr lang="en-US"/>
          </a:p>
        </p:txBody>
      </p:sp>
      <p:sp>
        <p:nvSpPr>
          <p:cNvPr id="3" name="Content Placeholder 2">
            <a:extLst>
              <a:ext uri="{FF2B5EF4-FFF2-40B4-BE49-F238E27FC236}">
                <a16:creationId xmlns:a16="http://schemas.microsoft.com/office/drawing/2014/main" id="{7B9E6831-318A-9124-C7FE-BD52726D077A}"/>
              </a:ext>
            </a:extLst>
          </p:cNvPr>
          <p:cNvSpPr>
            <a:spLocks noGrp="1"/>
          </p:cNvSpPr>
          <p:nvPr>
            <p:ph idx="1"/>
          </p:nvPr>
        </p:nvSpPr>
        <p:spPr>
          <a:xfrm>
            <a:off x="2540000" y="1842655"/>
            <a:ext cx="9224818" cy="4114800"/>
          </a:xfrm>
        </p:spPr>
        <p:txBody>
          <a:bodyPr/>
          <a:lstStyle/>
          <a:p>
            <a:pPr>
              <a:spcBef>
                <a:spcPts val="1200"/>
              </a:spcBef>
              <a:spcAft>
                <a:spcPts val="1200"/>
              </a:spcAft>
            </a:pPr>
            <a:r>
              <a:rPr lang="en-US" dirty="0">
                <a:cs typeface="Arial"/>
              </a:rPr>
              <a:t>Join us at the CSNA 72nd Annual Conference in Sacramento.</a:t>
            </a:r>
            <a:endParaRPr lang="en-US" dirty="0"/>
          </a:p>
          <a:p>
            <a:pPr>
              <a:spcBef>
                <a:spcPts val="1200"/>
              </a:spcBef>
              <a:spcAft>
                <a:spcPts val="1200"/>
              </a:spcAft>
            </a:pPr>
            <a:r>
              <a:rPr lang="en-US" dirty="0">
                <a:cs typeface="Arial"/>
              </a:rPr>
              <a:t>Date: November 13-16, 2024</a:t>
            </a:r>
          </a:p>
          <a:p>
            <a:pPr>
              <a:spcBef>
                <a:spcPts val="1200"/>
              </a:spcBef>
              <a:spcAft>
                <a:spcPts val="1200"/>
              </a:spcAft>
            </a:pPr>
            <a:r>
              <a:rPr lang="en-US" dirty="0">
                <a:cs typeface="Arial"/>
              </a:rPr>
              <a:t>CSNA Conference registration is available on the CSNA website at </a:t>
            </a:r>
            <a:r>
              <a:rPr lang="en-US" dirty="0">
                <a:solidFill>
                  <a:srgbClr val="0563C1"/>
                </a:solidFill>
                <a:ea typeface="+mn-lt"/>
                <a:cs typeface="+mn-lt"/>
                <a:hlinkClick r:id="rId2" tooltip="California School Nutition Association">
                  <a:extLst>
                    <a:ext uri="{A12FA001-AC4F-418D-AE19-62706E023703}">
                      <ahyp:hlinkClr xmlns:ahyp="http://schemas.microsoft.com/office/drawing/2018/hyperlinkcolor" val="tx"/>
                    </a:ext>
                  </a:extLst>
                </a:hlinkClick>
              </a:rPr>
              <a:t>https://calsna.org/events/annualConference2024.php</a:t>
            </a:r>
            <a:r>
              <a:rPr lang="en-US" dirty="0">
                <a:solidFill>
                  <a:srgbClr val="0563C1"/>
                </a:solidFill>
                <a:ea typeface="+mn-lt"/>
                <a:cs typeface="+mn-lt"/>
              </a:rPr>
              <a:t> </a:t>
            </a:r>
            <a:endParaRPr lang="en-US" dirty="0">
              <a:solidFill>
                <a:srgbClr val="0563C1"/>
              </a:solidFill>
              <a:cs typeface="Arial"/>
            </a:endParaRPr>
          </a:p>
        </p:txBody>
      </p:sp>
    </p:spTree>
    <p:extLst>
      <p:ext uri="{BB962C8B-B14F-4D97-AF65-F5344CB8AC3E}">
        <p14:creationId xmlns:p14="http://schemas.microsoft.com/office/powerpoint/2010/main" val="2513128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80C84-7184-9ECE-1904-A702EE57C0E2}"/>
              </a:ext>
            </a:extLst>
          </p:cNvPr>
          <p:cNvSpPr>
            <a:spLocks noGrp="1"/>
          </p:cNvSpPr>
          <p:nvPr>
            <p:ph type="title"/>
          </p:nvPr>
        </p:nvSpPr>
        <p:spPr>
          <a:xfrm>
            <a:off x="2540000" y="609600"/>
            <a:ext cx="9342328" cy="1090809"/>
          </a:xfrm>
        </p:spPr>
        <p:txBody>
          <a:bodyPr/>
          <a:lstStyle/>
          <a:p>
            <a:r>
              <a:rPr lang="en-US">
                <a:cs typeface="Arial"/>
              </a:rPr>
              <a:t>Resource Update: </a:t>
            </a:r>
            <a:br>
              <a:rPr lang="en-US">
                <a:cs typeface="Arial"/>
              </a:rPr>
            </a:br>
            <a:r>
              <a:rPr lang="en-US">
                <a:cs typeface="Arial"/>
              </a:rPr>
              <a:t>USDA Whole Grain Resource </a:t>
            </a:r>
            <a:endParaRPr lang="en-US"/>
          </a:p>
        </p:txBody>
      </p:sp>
      <p:sp>
        <p:nvSpPr>
          <p:cNvPr id="3" name="Content Placeholder 2">
            <a:extLst>
              <a:ext uri="{FF2B5EF4-FFF2-40B4-BE49-F238E27FC236}">
                <a16:creationId xmlns:a16="http://schemas.microsoft.com/office/drawing/2014/main" id="{D6130363-0635-8C63-5E36-006C6DD50C69}"/>
              </a:ext>
            </a:extLst>
          </p:cNvPr>
          <p:cNvSpPr>
            <a:spLocks noGrp="1"/>
          </p:cNvSpPr>
          <p:nvPr>
            <p:ph sz="half" idx="1"/>
          </p:nvPr>
        </p:nvSpPr>
        <p:spPr>
          <a:xfrm>
            <a:off x="2540000" y="1981200"/>
            <a:ext cx="7424453" cy="4344443"/>
          </a:xfrm>
        </p:spPr>
        <p:txBody>
          <a:bodyPr/>
          <a:lstStyle/>
          <a:p>
            <a:pPr>
              <a:spcBef>
                <a:spcPts val="1200"/>
              </a:spcBef>
              <a:spcAft>
                <a:spcPts val="1200"/>
              </a:spcAft>
            </a:pPr>
            <a:r>
              <a:rPr lang="en-US" sz="2400" dirty="0">
                <a:cs typeface="Arial"/>
              </a:rPr>
              <a:t>The Whole Grain Resource for the National School Lunch and School Breakfast Program is now updated!</a:t>
            </a:r>
          </a:p>
          <a:p>
            <a:pPr>
              <a:spcBef>
                <a:spcPts val="1200"/>
              </a:spcBef>
              <a:spcAft>
                <a:spcPts val="1200"/>
              </a:spcAft>
            </a:pPr>
            <a:r>
              <a:rPr lang="en-US" sz="2400" dirty="0">
                <a:cs typeface="Arial"/>
              </a:rPr>
              <a:t>The resource offers guidance on how to meet the whole grain-rich criteria for NSLP and SBP. </a:t>
            </a:r>
          </a:p>
          <a:p>
            <a:pPr>
              <a:spcBef>
                <a:spcPts val="1200"/>
              </a:spcBef>
              <a:spcAft>
                <a:spcPts val="1200"/>
              </a:spcAft>
            </a:pPr>
            <a:r>
              <a:rPr lang="en-US" sz="2400" dirty="0">
                <a:cs typeface="Arial"/>
              </a:rPr>
              <a:t>The resource includes updates from the new final rule. </a:t>
            </a:r>
          </a:p>
          <a:p>
            <a:pPr>
              <a:spcBef>
                <a:spcPts val="1200"/>
              </a:spcBef>
              <a:spcAft>
                <a:spcPts val="1200"/>
              </a:spcAft>
            </a:pPr>
            <a:r>
              <a:rPr lang="en-US" sz="2400" dirty="0">
                <a:cs typeface="Arial"/>
              </a:rPr>
              <a:t>This resource is available on the USDA website at </a:t>
            </a:r>
            <a:r>
              <a:rPr lang="en-US" sz="2400" dirty="0">
                <a:solidFill>
                  <a:srgbClr val="0563C1"/>
                </a:solidFill>
                <a:cs typeface="Arial"/>
                <a:hlinkClick r:id="rId3">
                  <a:extLst>
                    <a:ext uri="{A12FA001-AC4F-418D-AE19-62706E023703}">
                      <ahyp:hlinkClr xmlns:ahyp="http://schemas.microsoft.com/office/drawing/2018/hyperlinkcolor" val="tx"/>
                    </a:ext>
                  </a:extLst>
                </a:hlinkClick>
              </a:rPr>
              <a:t>https://www.fns.usda.gov/tn/whole-grain-resource</a:t>
            </a:r>
            <a:r>
              <a:rPr lang="en-US" sz="2400" dirty="0">
                <a:cs typeface="Arial"/>
              </a:rPr>
              <a:t>. </a:t>
            </a:r>
          </a:p>
        </p:txBody>
      </p:sp>
      <p:pic>
        <p:nvPicPr>
          <p:cNvPr id="6" name="Content Placeholder 5" descr="USDA Whole Grains Resource cover with photo of various grains. ">
            <a:extLst>
              <a:ext uri="{FF2B5EF4-FFF2-40B4-BE49-F238E27FC236}">
                <a16:creationId xmlns:a16="http://schemas.microsoft.com/office/drawing/2014/main" id="{21E70E67-26BA-B6B2-19AB-61556373754B}"/>
              </a:ext>
            </a:extLst>
          </p:cNvPr>
          <p:cNvPicPr>
            <a:picLocks noGrp="1" noChangeAspect="1"/>
          </p:cNvPicPr>
          <p:nvPr>
            <p:ph sz="half" idx="2"/>
          </p:nvPr>
        </p:nvPicPr>
        <p:blipFill>
          <a:blip r:embed="rId4"/>
          <a:stretch>
            <a:fillRect/>
          </a:stretch>
        </p:blipFill>
        <p:spPr>
          <a:xfrm>
            <a:off x="9964453" y="2748792"/>
            <a:ext cx="1970241" cy="2537043"/>
          </a:xfrm>
        </p:spPr>
      </p:pic>
    </p:spTree>
    <p:extLst>
      <p:ext uri="{BB962C8B-B14F-4D97-AF65-F5344CB8AC3E}">
        <p14:creationId xmlns:p14="http://schemas.microsoft.com/office/powerpoint/2010/main" val="12111791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7268C-4344-4CA7-A6B8-0F39ACDE07B6}"/>
              </a:ext>
            </a:extLst>
          </p:cNvPr>
          <p:cNvSpPr>
            <a:spLocks noGrp="1"/>
          </p:cNvSpPr>
          <p:nvPr>
            <p:ph type="title"/>
          </p:nvPr>
        </p:nvSpPr>
        <p:spPr>
          <a:xfrm>
            <a:off x="2540000" y="294574"/>
            <a:ext cx="9144000" cy="1143000"/>
          </a:xfrm>
        </p:spPr>
        <p:txBody>
          <a:bodyPr/>
          <a:lstStyle/>
          <a:p>
            <a:r>
              <a:rPr lang="en-US"/>
              <a:t>Resource Update: </a:t>
            </a:r>
            <a:br>
              <a:rPr lang="en-US"/>
            </a:br>
            <a:r>
              <a:rPr lang="en-US"/>
              <a:t>Crediting</a:t>
            </a:r>
            <a:r>
              <a:rPr lang="en-US" sz="4400"/>
              <a:t> Tip Sheets </a:t>
            </a:r>
            <a:endParaRPr lang="en-US"/>
          </a:p>
        </p:txBody>
      </p:sp>
      <p:sp>
        <p:nvSpPr>
          <p:cNvPr id="3" name="Content Placeholder 2">
            <a:extLst>
              <a:ext uri="{FF2B5EF4-FFF2-40B4-BE49-F238E27FC236}">
                <a16:creationId xmlns:a16="http://schemas.microsoft.com/office/drawing/2014/main" id="{C1637D1B-D965-4090-8D31-31BC43170A9E}"/>
              </a:ext>
            </a:extLst>
          </p:cNvPr>
          <p:cNvSpPr>
            <a:spLocks noGrp="1"/>
          </p:cNvSpPr>
          <p:nvPr>
            <p:ph sz="half" idx="1"/>
          </p:nvPr>
        </p:nvSpPr>
        <p:spPr>
          <a:xfrm>
            <a:off x="2249714" y="1913168"/>
            <a:ext cx="5984184" cy="4206278"/>
          </a:xfrm>
        </p:spPr>
        <p:txBody>
          <a:bodyPr/>
          <a:lstStyle/>
          <a:p>
            <a:pPr>
              <a:spcBef>
                <a:spcPts val="800"/>
              </a:spcBef>
              <a:spcAft>
                <a:spcPts val="800"/>
              </a:spcAft>
            </a:pPr>
            <a:r>
              <a:rPr lang="en-US" sz="2400" dirty="0"/>
              <a:t>Resources include Final Rule updates for all meal components.</a:t>
            </a:r>
            <a:endParaRPr lang="en-US" sz="2400" dirty="0">
              <a:cs typeface="Arial"/>
            </a:endParaRPr>
          </a:p>
          <a:p>
            <a:pPr>
              <a:spcBef>
                <a:spcPts val="800"/>
              </a:spcBef>
              <a:spcAft>
                <a:spcPts val="800"/>
              </a:spcAft>
            </a:pPr>
            <a:r>
              <a:rPr lang="en-US" sz="2400" dirty="0"/>
              <a:t>Each tip sheet includes knowledge checks.</a:t>
            </a:r>
          </a:p>
          <a:p>
            <a:pPr>
              <a:spcBef>
                <a:spcPts val="800"/>
              </a:spcBef>
              <a:spcAft>
                <a:spcPts val="800"/>
              </a:spcAft>
            </a:pPr>
            <a:r>
              <a:rPr lang="en-US" sz="2400" dirty="0"/>
              <a:t>Available in English and Spanish soon!</a:t>
            </a:r>
            <a:endParaRPr lang="en-US" sz="2400" dirty="0">
              <a:cs typeface="Arial"/>
            </a:endParaRPr>
          </a:p>
          <a:p>
            <a:pPr>
              <a:spcBef>
                <a:spcPts val="800"/>
              </a:spcBef>
              <a:spcAft>
                <a:spcPts val="800"/>
              </a:spcAft>
            </a:pPr>
            <a:r>
              <a:rPr lang="en-US" sz="2400" dirty="0">
                <a:cs typeface="Arial"/>
              </a:rPr>
              <a:t>Access these resources on the USDA website at </a:t>
            </a:r>
            <a:r>
              <a:rPr lang="en-US" sz="2400" dirty="0">
                <a:solidFill>
                  <a:srgbClr val="0563C1"/>
                </a:solidFill>
                <a:ea typeface="+mn-lt"/>
                <a:cs typeface="+mn-lt"/>
                <a:hlinkClick r:id="rId3" tooltip="U.S. Department of Agriculture Food and Nutrition Service">
                  <a:extLst>
                    <a:ext uri="{A12FA001-AC4F-418D-AE19-62706E023703}">
                      <ahyp:hlinkClr xmlns:ahyp="http://schemas.microsoft.com/office/drawing/2018/hyperlinkcolor" val="tx"/>
                    </a:ext>
                  </a:extLst>
                </a:hlinkClick>
              </a:rPr>
              <a:t>https://www.fns.usda.gov/tn/cn/crediting-tipsheets</a:t>
            </a:r>
            <a:r>
              <a:rPr lang="en-US" sz="2400" dirty="0">
                <a:solidFill>
                  <a:srgbClr val="0563C1"/>
                </a:solidFill>
                <a:ea typeface="+mn-lt"/>
                <a:cs typeface="+mn-lt"/>
              </a:rPr>
              <a:t>.</a:t>
            </a:r>
          </a:p>
        </p:txBody>
      </p:sp>
      <p:pic>
        <p:nvPicPr>
          <p:cNvPr id="6" name="Content Placeholder 5" descr="Pictured are five tip sheets from the US Department of Agriculture webpage one for each component; fruit, vegetable, milk, meat/meat alternate, and grain.">
            <a:extLst>
              <a:ext uri="{FF2B5EF4-FFF2-40B4-BE49-F238E27FC236}">
                <a16:creationId xmlns:a16="http://schemas.microsoft.com/office/drawing/2014/main" id="{C2E14EAE-6A44-417F-9C9C-9ADF7EF42DF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239545" y="2346273"/>
            <a:ext cx="3810675" cy="3024708"/>
          </a:xfrm>
        </p:spPr>
      </p:pic>
    </p:spTree>
    <p:extLst>
      <p:ext uri="{BB962C8B-B14F-4D97-AF65-F5344CB8AC3E}">
        <p14:creationId xmlns:p14="http://schemas.microsoft.com/office/powerpoint/2010/main" val="1494285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77D1C-5064-ACCE-CA32-071A5AD67F36}"/>
              </a:ext>
            </a:extLst>
          </p:cNvPr>
          <p:cNvSpPr>
            <a:spLocks noGrp="1"/>
          </p:cNvSpPr>
          <p:nvPr>
            <p:ph type="title"/>
          </p:nvPr>
        </p:nvSpPr>
        <p:spPr>
          <a:xfrm>
            <a:off x="2540000" y="228600"/>
            <a:ext cx="9144000" cy="1143000"/>
          </a:xfrm>
        </p:spPr>
        <p:txBody>
          <a:bodyPr/>
          <a:lstStyle/>
          <a:p>
            <a:r>
              <a:rPr lang="en-US">
                <a:cs typeface="Arial"/>
              </a:rPr>
              <a:t>Training Opportunity: Get Schools Cooking Applications are Open</a:t>
            </a:r>
          </a:p>
        </p:txBody>
      </p:sp>
      <p:sp>
        <p:nvSpPr>
          <p:cNvPr id="3" name="Content Placeholder 2">
            <a:extLst>
              <a:ext uri="{FF2B5EF4-FFF2-40B4-BE49-F238E27FC236}">
                <a16:creationId xmlns:a16="http://schemas.microsoft.com/office/drawing/2014/main" id="{72CFB277-87A1-4C73-4B6B-5EDD7E0811C9}"/>
              </a:ext>
            </a:extLst>
          </p:cNvPr>
          <p:cNvSpPr>
            <a:spLocks noGrp="1"/>
          </p:cNvSpPr>
          <p:nvPr>
            <p:ph idx="1"/>
          </p:nvPr>
        </p:nvSpPr>
        <p:spPr>
          <a:xfrm>
            <a:off x="2540000" y="1707362"/>
            <a:ext cx="9330069" cy="4274288"/>
          </a:xfrm>
        </p:spPr>
        <p:txBody>
          <a:bodyPr/>
          <a:lstStyle/>
          <a:p>
            <a:pPr>
              <a:spcBef>
                <a:spcPts val="1200"/>
              </a:spcBef>
              <a:spcAft>
                <a:spcPts val="1200"/>
              </a:spcAft>
            </a:pPr>
            <a:r>
              <a:rPr lang="en-US" sz="2800" b="1" dirty="0">
                <a:cs typeface="Arial"/>
              </a:rPr>
              <a:t>Applications due:</a:t>
            </a:r>
            <a:r>
              <a:rPr lang="en-US" sz="2800" dirty="0">
                <a:cs typeface="Arial"/>
              </a:rPr>
              <a:t> September 30, 2024</a:t>
            </a:r>
            <a:endParaRPr lang="en-US" sz="2800" dirty="0">
              <a:highlight>
                <a:srgbClr val="FFFF00"/>
              </a:highlight>
              <a:cs typeface="Arial"/>
            </a:endParaRPr>
          </a:p>
          <a:p>
            <a:pPr>
              <a:spcBef>
                <a:spcPts val="1200"/>
              </a:spcBef>
              <a:spcAft>
                <a:spcPts val="1200"/>
              </a:spcAft>
            </a:pPr>
            <a:r>
              <a:rPr lang="en-US" sz="2800" dirty="0">
                <a:cs typeface="Arial"/>
              </a:rPr>
              <a:t>Three-year assessment and strategic planning program to transition K-12 public schools to a scratch-cooking operational model.</a:t>
            </a:r>
          </a:p>
          <a:p>
            <a:pPr>
              <a:spcBef>
                <a:spcPts val="1200"/>
              </a:spcBef>
              <a:spcAft>
                <a:spcPts val="1200"/>
              </a:spcAft>
            </a:pPr>
            <a:r>
              <a:rPr lang="en-US" sz="2800" dirty="0">
                <a:cs typeface="Arial"/>
              </a:rPr>
              <a:t>Learn more about the Get School Cooking opportunity on the Chef Ann Foundation website at </a:t>
            </a:r>
            <a:r>
              <a:rPr lang="en-US" sz="2800" dirty="0">
                <a:solidFill>
                  <a:srgbClr val="0563C1"/>
                </a:solidFill>
                <a:ea typeface="+mn-lt"/>
                <a:cs typeface="+mn-lt"/>
                <a:hlinkClick r:id="rId3" tooltip="Chef Ann Foundation Get Schools Cooking">
                  <a:extLst>
                    <a:ext uri="{A12FA001-AC4F-418D-AE19-62706E023703}">
                      <ahyp:hlinkClr xmlns:ahyp="http://schemas.microsoft.com/office/drawing/2018/hyperlinkcolor" val="tx"/>
                    </a:ext>
                  </a:extLst>
                </a:hlinkClick>
              </a:rPr>
              <a:t>https://www.thelunchbox.org/apply-for-a-grant/get-schools-cooking/</a:t>
            </a:r>
            <a:r>
              <a:rPr lang="en-US" sz="2800" dirty="0">
                <a:ea typeface="+mn-lt"/>
                <a:cs typeface="+mn-lt"/>
              </a:rPr>
              <a:t>.</a:t>
            </a:r>
            <a:endParaRPr lang="en-US" sz="2800" dirty="0">
              <a:highlight>
                <a:srgbClr val="FFFF00"/>
              </a:highlight>
              <a:latin typeface="Arial"/>
              <a:cs typeface="Arial"/>
            </a:endParaRPr>
          </a:p>
          <a:p>
            <a:endParaRPr lang="en-US" dirty="0">
              <a:cs typeface="Arial"/>
            </a:endParaRPr>
          </a:p>
        </p:txBody>
      </p:sp>
    </p:spTree>
    <p:extLst>
      <p:ext uri="{BB962C8B-B14F-4D97-AF65-F5344CB8AC3E}">
        <p14:creationId xmlns:p14="http://schemas.microsoft.com/office/powerpoint/2010/main" val="3449557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315A6-F2A6-43B3-AD16-F2CC188B8035}"/>
              </a:ext>
            </a:extLst>
          </p:cNvPr>
          <p:cNvSpPr>
            <a:spLocks noGrp="1"/>
          </p:cNvSpPr>
          <p:nvPr>
            <p:ph type="title"/>
          </p:nvPr>
        </p:nvSpPr>
        <p:spPr>
          <a:xfrm>
            <a:off x="2354943" y="313277"/>
            <a:ext cx="9412514" cy="1143000"/>
          </a:xfrm>
        </p:spPr>
        <p:txBody>
          <a:bodyPr/>
          <a:lstStyle/>
          <a:p>
            <a:r>
              <a:rPr lang="en-US"/>
              <a:t>Tuesday @ 2pm Town Hall Schedule</a:t>
            </a:r>
          </a:p>
        </p:txBody>
      </p:sp>
      <p:sp>
        <p:nvSpPr>
          <p:cNvPr id="3" name="Content Placeholder 2">
            <a:extLst>
              <a:ext uri="{FF2B5EF4-FFF2-40B4-BE49-F238E27FC236}">
                <a16:creationId xmlns:a16="http://schemas.microsoft.com/office/drawing/2014/main" id="{FC4A9185-9CB9-4EE8-92A3-A0FA101F8B89}"/>
              </a:ext>
            </a:extLst>
          </p:cNvPr>
          <p:cNvSpPr>
            <a:spLocks noGrp="1"/>
          </p:cNvSpPr>
          <p:nvPr>
            <p:ph sz="half" idx="2"/>
          </p:nvPr>
        </p:nvSpPr>
        <p:spPr>
          <a:xfrm>
            <a:off x="2540000" y="1469585"/>
            <a:ext cx="9042400" cy="466627"/>
          </a:xfrm>
        </p:spPr>
        <p:txBody>
          <a:bodyPr/>
          <a:lstStyle/>
          <a:p>
            <a:pPr marL="0" indent="0" algn="ctr">
              <a:buNone/>
            </a:pPr>
            <a:r>
              <a:rPr lang="en-US" sz="3200"/>
              <a:t>Held on the fourth Tuesday of the month</a:t>
            </a:r>
            <a:endParaRPr lang="en-US"/>
          </a:p>
        </p:txBody>
      </p:sp>
      <p:graphicFrame>
        <p:nvGraphicFramePr>
          <p:cNvPr id="5" name="Table 5" descr="Town Hall calendar by month, format and date. All town halls include state updates. Dates are as follows: October 22nd and December 17th. No meeting in November.">
            <a:extLst>
              <a:ext uri="{FF2B5EF4-FFF2-40B4-BE49-F238E27FC236}">
                <a16:creationId xmlns:a16="http://schemas.microsoft.com/office/drawing/2014/main" id="{B69A7FEC-4728-4FFE-B4C6-BBE1F6709ECA}"/>
              </a:ext>
            </a:extLst>
          </p:cNvPr>
          <p:cNvGraphicFramePr>
            <a:graphicFrameLocks noGrp="1"/>
          </p:cNvGraphicFramePr>
          <p:nvPr>
            <p:ph sz="half" idx="1"/>
            <p:extLst>
              <p:ext uri="{D42A27DB-BD31-4B8C-83A1-F6EECF244321}">
                <p14:modId xmlns:p14="http://schemas.microsoft.com/office/powerpoint/2010/main" val="2065530237"/>
              </p:ext>
            </p:extLst>
          </p:nvPr>
        </p:nvGraphicFramePr>
        <p:xfrm>
          <a:off x="2540000" y="2432286"/>
          <a:ext cx="9304768" cy="3025265"/>
        </p:xfrm>
        <a:graphic>
          <a:graphicData uri="http://schemas.openxmlformats.org/drawingml/2006/table">
            <a:tbl>
              <a:tblPr firstRow="1" bandRow="1">
                <a:tableStyleId>{5C22544A-7EE6-4342-B048-85BDC9FD1C3A}</a:tableStyleId>
              </a:tblPr>
              <a:tblGrid>
                <a:gridCol w="2217980">
                  <a:extLst>
                    <a:ext uri="{9D8B030D-6E8A-4147-A177-3AD203B41FA5}">
                      <a16:colId xmlns:a16="http://schemas.microsoft.com/office/drawing/2014/main" val="1857206355"/>
                    </a:ext>
                  </a:extLst>
                </a:gridCol>
                <a:gridCol w="5280542">
                  <a:extLst>
                    <a:ext uri="{9D8B030D-6E8A-4147-A177-3AD203B41FA5}">
                      <a16:colId xmlns:a16="http://schemas.microsoft.com/office/drawing/2014/main" val="4211457138"/>
                    </a:ext>
                  </a:extLst>
                </a:gridCol>
                <a:gridCol w="1806246">
                  <a:extLst>
                    <a:ext uri="{9D8B030D-6E8A-4147-A177-3AD203B41FA5}">
                      <a16:colId xmlns:a16="http://schemas.microsoft.com/office/drawing/2014/main" val="398561056"/>
                    </a:ext>
                  </a:extLst>
                </a:gridCol>
              </a:tblGrid>
              <a:tr h="457410">
                <a:tc>
                  <a:txBody>
                    <a:bodyPr/>
                    <a:lstStyle/>
                    <a:p>
                      <a:pPr algn="ctr"/>
                      <a:r>
                        <a:rPr lang="en-US" sz="3200" dirty="0"/>
                        <a:t>Month</a:t>
                      </a:r>
                    </a:p>
                  </a:txBody>
                  <a:tcPr/>
                </a:tc>
                <a:tc>
                  <a:txBody>
                    <a:bodyPr/>
                    <a:lstStyle/>
                    <a:p>
                      <a:pPr algn="ctr"/>
                      <a:r>
                        <a:rPr lang="en-US" sz="3200"/>
                        <a:t>Format</a:t>
                      </a:r>
                    </a:p>
                  </a:txBody>
                  <a:tcPr/>
                </a:tc>
                <a:tc>
                  <a:txBody>
                    <a:bodyPr/>
                    <a:lstStyle/>
                    <a:p>
                      <a:pPr algn="ctr"/>
                      <a:r>
                        <a:rPr lang="en-US" sz="3200"/>
                        <a:t>Date</a:t>
                      </a:r>
                    </a:p>
                  </a:txBody>
                  <a:tcPr/>
                </a:tc>
                <a:extLst>
                  <a:ext uri="{0D108BD9-81ED-4DB2-BD59-A6C34878D82A}">
                    <a16:rowId xmlns:a16="http://schemas.microsoft.com/office/drawing/2014/main" val="90875962"/>
                  </a:ext>
                </a:extLst>
              </a:tr>
              <a:tr h="815382">
                <a:tc>
                  <a:txBody>
                    <a:bodyPr/>
                    <a:lstStyle/>
                    <a:p>
                      <a:r>
                        <a:rPr lang="en-US" sz="3200" b="0" i="0" u="none" strike="noStrike" kern="1200">
                          <a:solidFill>
                            <a:srgbClr val="000000"/>
                          </a:solidFill>
                          <a:latin typeface="Arial"/>
                          <a:ea typeface="+mn-ea"/>
                          <a:cs typeface="+mn-cs"/>
                        </a:rPr>
                        <a:t>October</a:t>
                      </a:r>
                    </a:p>
                  </a:txBody>
                  <a:tcPr anchor="ctr"/>
                </a:tc>
                <a:tc>
                  <a:txBody>
                    <a:bodyPr/>
                    <a:lstStyle/>
                    <a:p>
                      <a:r>
                        <a:rPr lang="en-US" sz="3200" b="0" i="0" u="none" strike="noStrike" kern="1200">
                          <a:solidFill>
                            <a:srgbClr val="000000"/>
                          </a:solidFill>
                          <a:latin typeface="Arial"/>
                          <a:ea typeface="+mn-ea"/>
                          <a:cs typeface="+mn-cs"/>
                        </a:rPr>
                        <a:t>State Update</a:t>
                      </a:r>
                    </a:p>
                  </a:txBody>
                  <a:tcPr anchor="ctr"/>
                </a:tc>
                <a:tc>
                  <a:txBody>
                    <a:bodyPr/>
                    <a:lstStyle/>
                    <a:p>
                      <a:pPr algn="ctr"/>
                      <a:r>
                        <a:rPr lang="en-US" sz="3200" b="0" i="0" u="none" strike="noStrike" kern="1200">
                          <a:solidFill>
                            <a:srgbClr val="000000"/>
                          </a:solidFill>
                          <a:latin typeface="Arial"/>
                          <a:ea typeface="+mn-ea"/>
                          <a:cs typeface="+mn-cs"/>
                        </a:rPr>
                        <a:t>10/22/24</a:t>
                      </a:r>
                    </a:p>
                  </a:txBody>
                  <a:tcPr anchor="ctr"/>
                </a:tc>
                <a:extLst>
                  <a:ext uri="{0D108BD9-81ED-4DB2-BD59-A6C34878D82A}">
                    <a16:rowId xmlns:a16="http://schemas.microsoft.com/office/drawing/2014/main" val="771879378"/>
                  </a:ext>
                </a:extLst>
              </a:tr>
              <a:tr h="815382">
                <a:tc>
                  <a:txBody>
                    <a:bodyPr/>
                    <a:lstStyle/>
                    <a:p>
                      <a:r>
                        <a:rPr lang="en-US" sz="3200" b="0" i="0" u="none" strike="noStrike" kern="1200">
                          <a:solidFill>
                            <a:srgbClr val="000000"/>
                          </a:solidFill>
                          <a:latin typeface="Arial"/>
                          <a:ea typeface="+mn-ea"/>
                          <a:cs typeface="+mn-cs"/>
                        </a:rPr>
                        <a:t>November </a:t>
                      </a:r>
                    </a:p>
                  </a:txBody>
                  <a:tcPr anchor="ctr"/>
                </a:tc>
                <a:tc>
                  <a:txBody>
                    <a:bodyPr/>
                    <a:lstStyle/>
                    <a:p>
                      <a:r>
                        <a:rPr lang="en-US" sz="3200" b="0" i="0" u="none" strike="noStrike" kern="1200">
                          <a:solidFill>
                            <a:srgbClr val="000000"/>
                          </a:solidFill>
                          <a:latin typeface="Arial"/>
                          <a:ea typeface="+mn-ea"/>
                          <a:cs typeface="+mn-cs"/>
                        </a:rPr>
                        <a:t>No Town Hall</a:t>
                      </a:r>
                    </a:p>
                  </a:txBody>
                  <a:tcPr anchor="ctr"/>
                </a:tc>
                <a:tc>
                  <a:txBody>
                    <a:bodyPr/>
                    <a:lstStyle/>
                    <a:p>
                      <a:pPr algn="ctr"/>
                      <a:r>
                        <a:rPr lang="en-US" sz="3200" b="0" i="0" u="none" strike="noStrike" kern="1200" dirty="0">
                          <a:solidFill>
                            <a:srgbClr val="000000"/>
                          </a:solidFill>
                          <a:latin typeface="Arial"/>
                          <a:ea typeface="+mn-ea"/>
                          <a:cs typeface="+mn-cs"/>
                        </a:rPr>
                        <a:t>N/A</a:t>
                      </a:r>
                    </a:p>
                  </a:txBody>
                  <a:tcPr anchor="ctr"/>
                </a:tc>
                <a:extLst>
                  <a:ext uri="{0D108BD9-81ED-4DB2-BD59-A6C34878D82A}">
                    <a16:rowId xmlns:a16="http://schemas.microsoft.com/office/drawing/2014/main" val="1192759529"/>
                  </a:ext>
                </a:extLst>
              </a:tr>
              <a:tr h="815381">
                <a:tc>
                  <a:txBody>
                    <a:bodyPr/>
                    <a:lstStyle/>
                    <a:p>
                      <a:pPr lvl="0">
                        <a:buNone/>
                      </a:pPr>
                      <a:r>
                        <a:rPr lang="en-US" sz="3200" b="0" i="0" u="none" strike="noStrike" kern="1200">
                          <a:solidFill>
                            <a:srgbClr val="000000"/>
                          </a:solidFill>
                          <a:latin typeface="Arial"/>
                          <a:ea typeface="+mn-ea"/>
                          <a:cs typeface="+mn-cs"/>
                        </a:rPr>
                        <a:t>December</a:t>
                      </a:r>
                    </a:p>
                  </a:txBody>
                  <a:tcPr anchor="ctr"/>
                </a:tc>
                <a:tc>
                  <a:txBody>
                    <a:bodyPr/>
                    <a:lstStyle/>
                    <a:p>
                      <a:pPr lvl="0">
                        <a:buNone/>
                      </a:pPr>
                      <a:r>
                        <a:rPr lang="en-US" sz="3200" b="0" i="0" u="none" strike="noStrike" kern="1200" noProof="0">
                          <a:solidFill>
                            <a:srgbClr val="000000"/>
                          </a:solidFill>
                          <a:latin typeface="Arial"/>
                        </a:rPr>
                        <a:t>State Update</a:t>
                      </a:r>
                      <a:endParaRPr lang="en-US"/>
                    </a:p>
                  </a:txBody>
                  <a:tcPr anchor="ctr"/>
                </a:tc>
                <a:tc>
                  <a:txBody>
                    <a:bodyPr/>
                    <a:lstStyle/>
                    <a:p>
                      <a:pPr lvl="0" algn="ctr">
                        <a:buNone/>
                      </a:pPr>
                      <a:r>
                        <a:rPr lang="en-US" sz="3200" b="0" i="0" u="none" strike="noStrike" kern="1200" dirty="0">
                          <a:solidFill>
                            <a:srgbClr val="000000"/>
                          </a:solidFill>
                          <a:latin typeface="Arial"/>
                          <a:ea typeface="+mn-ea"/>
                          <a:cs typeface="+mn-cs"/>
                        </a:rPr>
                        <a:t>12/17/24</a:t>
                      </a:r>
                    </a:p>
                  </a:txBody>
                  <a:tcPr anchor="ctr"/>
                </a:tc>
                <a:extLst>
                  <a:ext uri="{0D108BD9-81ED-4DB2-BD59-A6C34878D82A}">
                    <a16:rowId xmlns:a16="http://schemas.microsoft.com/office/drawing/2014/main" val="2550002660"/>
                  </a:ext>
                </a:extLst>
              </a:tr>
            </a:tbl>
          </a:graphicData>
        </a:graphic>
      </p:graphicFrame>
    </p:spTree>
    <p:extLst>
      <p:ext uri="{BB962C8B-B14F-4D97-AF65-F5344CB8AC3E}">
        <p14:creationId xmlns:p14="http://schemas.microsoft.com/office/powerpoint/2010/main" val="46151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B3E98A-6E25-4EEA-B238-7C88F1FFBCD5}"/>
              </a:ext>
            </a:extLst>
          </p:cNvPr>
          <p:cNvSpPr>
            <a:spLocks noGrp="1"/>
          </p:cNvSpPr>
          <p:nvPr>
            <p:ph type="title"/>
          </p:nvPr>
        </p:nvSpPr>
        <p:spPr>
          <a:xfrm>
            <a:off x="2540000" y="110671"/>
            <a:ext cx="9144000" cy="1143000"/>
          </a:xfrm>
        </p:spPr>
        <p:txBody>
          <a:bodyPr/>
          <a:lstStyle/>
          <a:p>
            <a:r>
              <a:rPr lang="en-US"/>
              <a:t>Thank you!</a:t>
            </a:r>
          </a:p>
        </p:txBody>
      </p:sp>
      <p:sp>
        <p:nvSpPr>
          <p:cNvPr id="9" name="Content Placeholder 8">
            <a:extLst>
              <a:ext uri="{FF2B5EF4-FFF2-40B4-BE49-F238E27FC236}">
                <a16:creationId xmlns:a16="http://schemas.microsoft.com/office/drawing/2014/main" id="{3874D526-CB73-F1F1-C5AC-4ECE10CC362F}"/>
              </a:ext>
            </a:extLst>
          </p:cNvPr>
          <p:cNvSpPr>
            <a:spLocks noGrp="1"/>
          </p:cNvSpPr>
          <p:nvPr>
            <p:ph sz="half" idx="1"/>
          </p:nvPr>
        </p:nvSpPr>
        <p:spPr>
          <a:xfrm>
            <a:off x="2540000" y="1255486"/>
            <a:ext cx="8307614" cy="4136571"/>
          </a:xfrm>
        </p:spPr>
        <p:txBody>
          <a:bodyPr/>
          <a:lstStyle/>
          <a:p>
            <a:pPr marL="0" indent="0">
              <a:spcBef>
                <a:spcPts val="1200"/>
              </a:spcBef>
              <a:spcAft>
                <a:spcPts val="1200"/>
              </a:spcAft>
              <a:buNone/>
            </a:pPr>
            <a:r>
              <a:rPr lang="en-US" dirty="0">
                <a:cs typeface="Arial"/>
              </a:rPr>
              <a:t>Professional Standards Crediting Information</a:t>
            </a:r>
          </a:p>
          <a:p>
            <a:pPr lvl="1" indent="0">
              <a:spcBef>
                <a:spcPts val="1200"/>
              </a:spcBef>
              <a:spcAft>
                <a:spcPts val="1200"/>
              </a:spcAft>
              <a:buFont typeface="Arial"/>
              <a:buChar char="–"/>
            </a:pPr>
            <a:r>
              <a:rPr lang="en-US" dirty="0">
                <a:cs typeface="Arial"/>
              </a:rPr>
              <a:t>Key Area: Administration (3000)</a:t>
            </a:r>
          </a:p>
          <a:p>
            <a:pPr lvl="1" indent="0">
              <a:spcBef>
                <a:spcPts val="1200"/>
              </a:spcBef>
              <a:spcAft>
                <a:spcPts val="1200"/>
              </a:spcAft>
              <a:buFont typeface="Arial"/>
              <a:buChar char="–"/>
            </a:pPr>
            <a:r>
              <a:rPr lang="en-US" dirty="0">
                <a:cs typeface="Arial"/>
              </a:rPr>
              <a:t>Training Topic: Program Management (3200)</a:t>
            </a:r>
          </a:p>
          <a:p>
            <a:pPr lvl="1" indent="0">
              <a:spcBef>
                <a:spcPts val="1200"/>
              </a:spcBef>
              <a:spcAft>
                <a:spcPts val="1200"/>
              </a:spcAft>
              <a:buFont typeface="Arial"/>
              <a:buChar char="–"/>
            </a:pPr>
            <a:r>
              <a:rPr lang="en-US" dirty="0">
                <a:cs typeface="Arial"/>
              </a:rPr>
              <a:t>Learning Objective: Manage Staff Work Including Scheduling (3210)</a:t>
            </a:r>
          </a:p>
          <a:p>
            <a:pPr lvl="1" indent="0">
              <a:spcBef>
                <a:spcPts val="1200"/>
              </a:spcBef>
              <a:spcAft>
                <a:spcPts val="1200"/>
              </a:spcAft>
              <a:buFont typeface="Arial"/>
              <a:buChar char="–"/>
            </a:pPr>
            <a:r>
              <a:rPr lang="en-US" dirty="0">
                <a:cs typeface="Arial"/>
              </a:rPr>
              <a:t>Instructional Hours 1.5 hours</a:t>
            </a:r>
          </a:p>
        </p:txBody>
      </p:sp>
      <p:sp>
        <p:nvSpPr>
          <p:cNvPr id="12" name="Content Placeholder 11">
            <a:extLst>
              <a:ext uri="{FF2B5EF4-FFF2-40B4-BE49-F238E27FC236}">
                <a16:creationId xmlns:a16="http://schemas.microsoft.com/office/drawing/2014/main" id="{7537EAE9-D114-452A-E6C4-AD69BF5DFDEC}"/>
              </a:ext>
            </a:extLst>
          </p:cNvPr>
          <p:cNvSpPr>
            <a:spLocks noGrp="1"/>
          </p:cNvSpPr>
          <p:nvPr>
            <p:ph sz="half" idx="2"/>
          </p:nvPr>
        </p:nvSpPr>
        <p:spPr>
          <a:xfrm>
            <a:off x="2749550" y="5602514"/>
            <a:ext cx="8724899" cy="849088"/>
          </a:xfrm>
        </p:spPr>
        <p:txBody>
          <a:bodyPr/>
          <a:lstStyle/>
          <a:p>
            <a:pPr marL="0" indent="0">
              <a:buNone/>
            </a:pPr>
            <a:r>
              <a:rPr lang="en-US" dirty="0">
                <a:solidFill>
                  <a:schemeClr val="tx2"/>
                </a:solidFill>
                <a:cs typeface="Arial"/>
              </a:rPr>
              <a:t>This institution is an equal opportunity provider.</a:t>
            </a:r>
            <a:endParaRPr lang="en-US" dirty="0">
              <a:cs typeface="Arial"/>
            </a:endParaRPr>
          </a:p>
          <a:p>
            <a:endParaRPr lang="en-US" dirty="0">
              <a:cs typeface="Arial"/>
            </a:endParaRPr>
          </a:p>
        </p:txBody>
      </p:sp>
    </p:spTree>
    <p:extLst>
      <p:ext uri="{BB962C8B-B14F-4D97-AF65-F5344CB8AC3E}">
        <p14:creationId xmlns:p14="http://schemas.microsoft.com/office/powerpoint/2010/main" val="3075721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CC2AA-82B4-5A1A-1674-8C755710571E}"/>
              </a:ext>
            </a:extLst>
          </p:cNvPr>
          <p:cNvSpPr>
            <a:spLocks noGrp="1"/>
          </p:cNvSpPr>
          <p:nvPr>
            <p:ph type="title"/>
          </p:nvPr>
        </p:nvSpPr>
        <p:spPr/>
        <p:txBody>
          <a:bodyPr/>
          <a:lstStyle/>
          <a:p>
            <a:r>
              <a:rPr lang="en-US">
                <a:cs typeface="Arial"/>
              </a:rPr>
              <a:t>District Spotlight: Morgan Hill USD</a:t>
            </a:r>
            <a:endParaRPr lang="en-US"/>
          </a:p>
        </p:txBody>
      </p:sp>
      <p:sp>
        <p:nvSpPr>
          <p:cNvPr id="3" name="Content Placeholder 2">
            <a:extLst>
              <a:ext uri="{FF2B5EF4-FFF2-40B4-BE49-F238E27FC236}">
                <a16:creationId xmlns:a16="http://schemas.microsoft.com/office/drawing/2014/main" id="{60753578-147B-ED12-C136-91A4B3E37D51}"/>
              </a:ext>
            </a:extLst>
          </p:cNvPr>
          <p:cNvSpPr>
            <a:spLocks noGrp="1"/>
          </p:cNvSpPr>
          <p:nvPr>
            <p:ph sz="half" idx="1"/>
          </p:nvPr>
        </p:nvSpPr>
        <p:spPr>
          <a:xfrm>
            <a:off x="2540000" y="1715386"/>
            <a:ext cx="5888074" cy="4238846"/>
          </a:xfrm>
        </p:spPr>
        <p:txBody>
          <a:bodyPr/>
          <a:lstStyle/>
          <a:p>
            <a:pPr>
              <a:spcBef>
                <a:spcPts val="1200"/>
              </a:spcBef>
              <a:spcAft>
                <a:spcPts val="1200"/>
              </a:spcAft>
            </a:pPr>
            <a:r>
              <a:rPr lang="en-US" sz="2400" dirty="0">
                <a:cs typeface="Arial"/>
              </a:rPr>
              <a:t>Morgan USD is using hydroponics technology to grow five types of lettuce in shipping containers called Freight Farms.</a:t>
            </a:r>
            <a:endParaRPr lang="en-US" dirty="0">
              <a:cs typeface="Arial"/>
            </a:endParaRPr>
          </a:p>
          <a:p>
            <a:pPr>
              <a:spcBef>
                <a:spcPts val="1200"/>
              </a:spcBef>
              <a:spcAft>
                <a:spcPts val="1200"/>
              </a:spcAft>
            </a:pPr>
            <a:r>
              <a:rPr lang="en-US" sz="2400" dirty="0">
                <a:cs typeface="Arial"/>
              </a:rPr>
              <a:t>The lettuce is being used in the school's nutrition program. </a:t>
            </a:r>
          </a:p>
          <a:p>
            <a:pPr>
              <a:spcBef>
                <a:spcPts val="1200"/>
              </a:spcBef>
              <a:spcAft>
                <a:spcPts val="1200"/>
              </a:spcAft>
            </a:pPr>
            <a:r>
              <a:rPr lang="en-US" sz="2400" dirty="0">
                <a:cs typeface="Arial"/>
              </a:rPr>
              <a:t>Watch the episode of America's Heartland featuring Morgan Hill USD at </a:t>
            </a:r>
            <a:r>
              <a:rPr lang="en-US" sz="2400" dirty="0">
                <a:solidFill>
                  <a:srgbClr val="0000FF"/>
                </a:solidFill>
                <a:ea typeface="+mn-lt"/>
                <a:cs typeface="+mn-lt"/>
                <a:hlinkClick r:id="rId3">
                  <a:extLst>
                    <a:ext uri="{A12FA001-AC4F-418D-AE19-62706E023703}">
                      <ahyp:hlinkClr xmlns:ahyp="http://schemas.microsoft.com/office/drawing/2018/hyperlinkcolor" val="tx"/>
                    </a:ext>
                  </a:extLst>
                </a:hlinkClick>
              </a:rPr>
              <a:t>www.video.kqed.org/video/freight-farms-2hkfzd</a:t>
            </a:r>
            <a:endParaRPr lang="en-US" sz="2400" dirty="0">
              <a:cs typeface="Arial"/>
            </a:endParaRPr>
          </a:p>
        </p:txBody>
      </p:sp>
      <p:pic>
        <p:nvPicPr>
          <p:cNvPr id="6" name="Content Placeholder 5" descr="A hydroponic technology wall of lettuce plants in a shipping container called a Freight Farm at Morgan USD.">
            <a:extLst>
              <a:ext uri="{FF2B5EF4-FFF2-40B4-BE49-F238E27FC236}">
                <a16:creationId xmlns:a16="http://schemas.microsoft.com/office/drawing/2014/main" id="{A6A49B17-5A7B-9340-1249-9D544715C332}"/>
              </a:ext>
            </a:extLst>
          </p:cNvPr>
          <p:cNvPicPr>
            <a:picLocks noGrp="1" noChangeAspect="1"/>
          </p:cNvPicPr>
          <p:nvPr>
            <p:ph sz="half" idx="2"/>
          </p:nvPr>
        </p:nvPicPr>
        <p:blipFill>
          <a:blip r:embed="rId4"/>
          <a:stretch>
            <a:fillRect/>
          </a:stretch>
        </p:blipFill>
        <p:spPr>
          <a:xfrm>
            <a:off x="8421366" y="2371061"/>
            <a:ext cx="3534566" cy="2918638"/>
          </a:xfrm>
        </p:spPr>
      </p:pic>
    </p:spTree>
    <p:extLst>
      <p:ext uri="{BB962C8B-B14F-4D97-AF65-F5344CB8AC3E}">
        <p14:creationId xmlns:p14="http://schemas.microsoft.com/office/powerpoint/2010/main" val="2955041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78A2F-A35F-7619-FBC6-69A93A0EDC2F}"/>
              </a:ext>
            </a:extLst>
          </p:cNvPr>
          <p:cNvSpPr>
            <a:spLocks noGrp="1"/>
          </p:cNvSpPr>
          <p:nvPr>
            <p:ph type="title"/>
          </p:nvPr>
        </p:nvSpPr>
        <p:spPr/>
        <p:txBody>
          <a:bodyPr/>
          <a:lstStyle/>
          <a:p>
            <a:r>
              <a:rPr lang="en-US">
                <a:cs typeface="Arial"/>
              </a:rPr>
              <a:t>District Spotlight: Sonora Elementary School District</a:t>
            </a:r>
            <a:endParaRPr lang="en-US"/>
          </a:p>
        </p:txBody>
      </p:sp>
      <p:sp>
        <p:nvSpPr>
          <p:cNvPr id="3" name="Content Placeholder 2">
            <a:extLst>
              <a:ext uri="{FF2B5EF4-FFF2-40B4-BE49-F238E27FC236}">
                <a16:creationId xmlns:a16="http://schemas.microsoft.com/office/drawing/2014/main" id="{F3A20194-F8CD-A14A-98F4-67F92516FDD7}"/>
              </a:ext>
            </a:extLst>
          </p:cNvPr>
          <p:cNvSpPr>
            <a:spLocks noGrp="1"/>
          </p:cNvSpPr>
          <p:nvPr>
            <p:ph sz="half" idx="1"/>
          </p:nvPr>
        </p:nvSpPr>
        <p:spPr>
          <a:xfrm>
            <a:off x="2540000" y="2293494"/>
            <a:ext cx="5815705" cy="3715064"/>
          </a:xfrm>
        </p:spPr>
        <p:txBody>
          <a:bodyPr/>
          <a:lstStyle/>
          <a:p>
            <a:r>
              <a:rPr lang="en-US" sz="2800" dirty="0">
                <a:cs typeface="Arial"/>
              </a:rPr>
              <a:t>Sonora Elementary               introduces students to       produce from a local farm.</a:t>
            </a:r>
            <a:endParaRPr lang="en-US" dirty="0">
              <a:cs typeface="Arial"/>
            </a:endParaRPr>
          </a:p>
          <a:p>
            <a:r>
              <a:rPr lang="en-US" sz="2800" dirty="0">
                <a:cs typeface="Arial"/>
              </a:rPr>
              <a:t>To read more about the       event, look here: </a:t>
            </a:r>
            <a:r>
              <a:rPr lang="en-US" sz="2800" dirty="0">
                <a:solidFill>
                  <a:srgbClr val="0563C1"/>
                </a:solidFill>
                <a:ea typeface="+mn-lt"/>
                <a:cs typeface="+mn-lt"/>
                <a:hlinkClick r:id="rId3" tooltip="The Union Democrat">
                  <a:extLst>
                    <a:ext uri="{A12FA001-AC4F-418D-AE19-62706E023703}">
                      <ahyp:hlinkClr xmlns:ahyp="http://schemas.microsoft.com/office/drawing/2018/hyperlinkcolor" val="tx"/>
                    </a:ext>
                  </a:extLst>
                </a:hlinkClick>
              </a:rPr>
              <a:t>https://www.uniondemocrat.com/news/article_f4a377a8-754a-11ef-b73e-c7baa2706d39.html</a:t>
            </a:r>
            <a:r>
              <a:rPr lang="en-US" sz="2800" dirty="0">
                <a:ea typeface="+mn-lt"/>
                <a:cs typeface="+mn-lt"/>
              </a:rPr>
              <a:t> </a:t>
            </a:r>
            <a:endParaRPr lang="en-US" sz="2800" dirty="0">
              <a:cs typeface="Arial"/>
            </a:endParaRPr>
          </a:p>
          <a:p>
            <a:endParaRPr lang="en-US" dirty="0">
              <a:cs typeface="Arial"/>
            </a:endParaRPr>
          </a:p>
        </p:txBody>
      </p:sp>
      <p:pic>
        <p:nvPicPr>
          <p:cNvPr id="6" name="Content Placeholder 5" descr="A group at Sonora Elementary Farmers Market standing under a tent with fruit">
            <a:extLst>
              <a:ext uri="{FF2B5EF4-FFF2-40B4-BE49-F238E27FC236}">
                <a16:creationId xmlns:a16="http://schemas.microsoft.com/office/drawing/2014/main" id="{5F4B06AB-3776-BB41-3A13-C5A131F635A4}"/>
              </a:ext>
            </a:extLst>
          </p:cNvPr>
          <p:cNvPicPr>
            <a:picLocks noGrp="1" noChangeAspect="1"/>
          </p:cNvPicPr>
          <p:nvPr>
            <p:ph sz="half" idx="2"/>
          </p:nvPr>
        </p:nvPicPr>
        <p:blipFill>
          <a:blip r:embed="rId4"/>
          <a:srcRect l="19565" t="29425" r="8828" b="17231"/>
          <a:stretch/>
        </p:blipFill>
        <p:spPr>
          <a:xfrm>
            <a:off x="7463657" y="2295628"/>
            <a:ext cx="3980134" cy="2241017"/>
          </a:xfrm>
        </p:spPr>
      </p:pic>
    </p:spTree>
    <p:extLst>
      <p:ext uri="{BB962C8B-B14F-4D97-AF65-F5344CB8AC3E}">
        <p14:creationId xmlns:p14="http://schemas.microsoft.com/office/powerpoint/2010/main" val="1886133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9A019-697E-C532-5102-E4E59D566FA4}"/>
              </a:ext>
            </a:extLst>
          </p:cNvPr>
          <p:cNvSpPr>
            <a:spLocks noGrp="1"/>
          </p:cNvSpPr>
          <p:nvPr>
            <p:ph type="title"/>
          </p:nvPr>
        </p:nvSpPr>
        <p:spPr>
          <a:xfrm>
            <a:off x="2554377" y="2505"/>
            <a:ext cx="9144000" cy="1143000"/>
          </a:xfrm>
        </p:spPr>
        <p:txBody>
          <a:bodyPr/>
          <a:lstStyle/>
          <a:p>
            <a:r>
              <a:rPr lang="en-US"/>
              <a:t>Upcoming Celebrations </a:t>
            </a:r>
          </a:p>
        </p:txBody>
      </p:sp>
      <p:graphicFrame>
        <p:nvGraphicFramePr>
          <p:cNvPr id="7" name="Content Placeholder 6" descr="School nutrition program celebrations beginning in September through October: Hispanic/Filipino American Heritage, National Farm to School  months. Starting October 10th, CA Crunch, National Farmer's, Indigenous People's Days and School Lunch Week ">
            <a:extLst>
              <a:ext uri="{FF2B5EF4-FFF2-40B4-BE49-F238E27FC236}">
                <a16:creationId xmlns:a16="http://schemas.microsoft.com/office/drawing/2014/main" id="{BDD38BD9-2C5C-30A0-6467-8DFBA13C13DD}"/>
              </a:ext>
            </a:extLst>
          </p:cNvPr>
          <p:cNvGraphicFramePr>
            <a:graphicFrameLocks noGrp="1"/>
          </p:cNvGraphicFramePr>
          <p:nvPr>
            <p:ph idx="1"/>
            <p:extLst>
              <p:ext uri="{D42A27DB-BD31-4B8C-83A1-F6EECF244321}">
                <p14:modId xmlns:p14="http://schemas.microsoft.com/office/powerpoint/2010/main" val="1117371131"/>
              </p:ext>
            </p:extLst>
          </p:nvPr>
        </p:nvGraphicFramePr>
        <p:xfrm>
          <a:off x="2482490" y="1160434"/>
          <a:ext cx="9483235" cy="4739094"/>
        </p:xfrm>
        <a:graphic>
          <a:graphicData uri="http://schemas.openxmlformats.org/drawingml/2006/table">
            <a:tbl>
              <a:tblPr firstRow="1" bandRow="1">
                <a:tableStyleId>{5C22544A-7EE6-4342-B048-85BDC9FD1C3A}</a:tableStyleId>
              </a:tblPr>
              <a:tblGrid>
                <a:gridCol w="4557346">
                  <a:extLst>
                    <a:ext uri="{9D8B030D-6E8A-4147-A177-3AD203B41FA5}">
                      <a16:colId xmlns:a16="http://schemas.microsoft.com/office/drawing/2014/main" val="3267098964"/>
                    </a:ext>
                  </a:extLst>
                </a:gridCol>
                <a:gridCol w="4925889">
                  <a:extLst>
                    <a:ext uri="{9D8B030D-6E8A-4147-A177-3AD203B41FA5}">
                      <a16:colId xmlns:a16="http://schemas.microsoft.com/office/drawing/2014/main" val="3856155496"/>
                    </a:ext>
                  </a:extLst>
                </a:gridCol>
              </a:tblGrid>
              <a:tr h="653017">
                <a:tc>
                  <a:txBody>
                    <a:bodyPr/>
                    <a:lstStyle/>
                    <a:p>
                      <a:pPr algn="ctr"/>
                      <a:r>
                        <a:rPr lang="en-US" sz="3200"/>
                        <a:t>Dates</a:t>
                      </a:r>
                    </a:p>
                  </a:txBody>
                  <a:tcPr/>
                </a:tc>
                <a:tc>
                  <a:txBody>
                    <a:bodyPr/>
                    <a:lstStyle/>
                    <a:p>
                      <a:pPr algn="ctr"/>
                      <a:r>
                        <a:rPr lang="en-US" sz="3200"/>
                        <a:t>Celebrations</a:t>
                      </a:r>
                    </a:p>
                  </a:txBody>
                  <a:tcPr/>
                </a:tc>
                <a:extLst>
                  <a:ext uri="{0D108BD9-81ED-4DB2-BD59-A6C34878D82A}">
                    <a16:rowId xmlns:a16="http://schemas.microsoft.com/office/drawing/2014/main" val="2594307770"/>
                  </a:ext>
                </a:extLst>
              </a:tr>
              <a:tr h="498230">
                <a:tc>
                  <a:txBody>
                    <a:bodyPr/>
                    <a:lstStyle/>
                    <a:p>
                      <a:pPr lvl="0">
                        <a:buNone/>
                      </a:pPr>
                      <a:r>
                        <a:rPr lang="en-US" sz="2400" b="0"/>
                        <a:t>September 15-October 15, 2024</a:t>
                      </a:r>
                    </a:p>
                  </a:txBody>
                  <a:tcPr/>
                </a:tc>
                <a:tc>
                  <a:txBody>
                    <a:bodyPr/>
                    <a:lstStyle/>
                    <a:p>
                      <a:pPr lvl="0" algn="ctr">
                        <a:buNone/>
                      </a:pPr>
                      <a:r>
                        <a:rPr lang="en-US" sz="2400" b="0"/>
                        <a:t>Hispanic Heritage Month</a:t>
                      </a:r>
                    </a:p>
                  </a:txBody>
                  <a:tcPr/>
                </a:tc>
                <a:extLst>
                  <a:ext uri="{0D108BD9-81ED-4DB2-BD59-A6C34878D82A}">
                    <a16:rowId xmlns:a16="http://schemas.microsoft.com/office/drawing/2014/main" val="761546525"/>
                  </a:ext>
                </a:extLst>
              </a:tr>
              <a:tr h="1149878">
                <a:tc>
                  <a:txBody>
                    <a:bodyPr/>
                    <a:lstStyle/>
                    <a:p>
                      <a:r>
                        <a:rPr lang="en-US" sz="2400" b="0"/>
                        <a:t>The Month of October </a:t>
                      </a:r>
                    </a:p>
                  </a:txBody>
                  <a:tcPr/>
                </a:tc>
                <a:tc>
                  <a:txBody>
                    <a:bodyPr/>
                    <a:lstStyle/>
                    <a:p>
                      <a:pPr algn="ctr"/>
                      <a:r>
                        <a:rPr lang="en-US" sz="2400" b="0" dirty="0"/>
                        <a:t>National Farm to School (F2S) Month and National Filipino American History Month</a:t>
                      </a:r>
                    </a:p>
                  </a:txBody>
                  <a:tcPr/>
                </a:tc>
                <a:extLst>
                  <a:ext uri="{0D108BD9-81ED-4DB2-BD59-A6C34878D82A}">
                    <a16:rowId xmlns:a16="http://schemas.microsoft.com/office/drawing/2014/main" val="2733476553"/>
                  </a:ext>
                </a:extLst>
              </a:tr>
              <a:tr h="596232">
                <a:tc>
                  <a:txBody>
                    <a:bodyPr/>
                    <a:lstStyle/>
                    <a:p>
                      <a:r>
                        <a:rPr lang="en-US" sz="2400" b="0"/>
                        <a:t>October 10, 2024</a:t>
                      </a:r>
                    </a:p>
                  </a:txBody>
                  <a:tcPr/>
                </a:tc>
                <a:tc>
                  <a:txBody>
                    <a:bodyPr/>
                    <a:lstStyle/>
                    <a:p>
                      <a:pPr algn="ctr"/>
                      <a:r>
                        <a:rPr lang="en-US" sz="2400" b="0"/>
                        <a:t>California Crunch Day</a:t>
                      </a:r>
                    </a:p>
                  </a:txBody>
                  <a:tcPr/>
                </a:tc>
                <a:extLst>
                  <a:ext uri="{0D108BD9-81ED-4DB2-BD59-A6C34878D82A}">
                    <a16:rowId xmlns:a16="http://schemas.microsoft.com/office/drawing/2014/main" val="2633670532"/>
                  </a:ext>
                </a:extLst>
              </a:tr>
              <a:tr h="582037">
                <a:tc>
                  <a:txBody>
                    <a:bodyPr/>
                    <a:lstStyle/>
                    <a:p>
                      <a:r>
                        <a:rPr lang="en-US" sz="2400" b="0"/>
                        <a:t>October 12, 2024 </a:t>
                      </a:r>
                    </a:p>
                  </a:txBody>
                  <a:tcPr/>
                </a:tc>
                <a:tc>
                  <a:txBody>
                    <a:bodyPr/>
                    <a:lstStyle/>
                    <a:p>
                      <a:pPr algn="ctr"/>
                      <a:r>
                        <a:rPr lang="en-US" sz="2400" b="0" dirty="0"/>
                        <a:t>National Farmer's Day</a:t>
                      </a:r>
                    </a:p>
                  </a:txBody>
                  <a:tcPr/>
                </a:tc>
                <a:extLst>
                  <a:ext uri="{0D108BD9-81ED-4DB2-BD59-A6C34878D82A}">
                    <a16:rowId xmlns:a16="http://schemas.microsoft.com/office/drawing/2014/main" val="1266793500"/>
                  </a:ext>
                </a:extLst>
              </a:tr>
              <a:tr h="610429">
                <a:tc>
                  <a:txBody>
                    <a:bodyPr/>
                    <a:lstStyle/>
                    <a:p>
                      <a:pPr lvl="0">
                        <a:buNone/>
                      </a:pPr>
                      <a:r>
                        <a:rPr lang="en-US" sz="2400" b="0"/>
                        <a:t>October 14, 2024</a:t>
                      </a:r>
                    </a:p>
                  </a:txBody>
                  <a:tcPr/>
                </a:tc>
                <a:tc>
                  <a:txBody>
                    <a:bodyPr/>
                    <a:lstStyle/>
                    <a:p>
                      <a:pPr lvl="0" algn="ctr">
                        <a:buNone/>
                      </a:pPr>
                      <a:r>
                        <a:rPr lang="en-US" sz="2400" b="0"/>
                        <a:t>Indigenous People's Day</a:t>
                      </a:r>
                    </a:p>
                  </a:txBody>
                  <a:tcPr/>
                </a:tc>
                <a:extLst>
                  <a:ext uri="{0D108BD9-81ED-4DB2-BD59-A6C34878D82A}">
                    <a16:rowId xmlns:a16="http://schemas.microsoft.com/office/drawing/2014/main" val="3395330085"/>
                  </a:ext>
                </a:extLst>
              </a:tr>
              <a:tr h="610429">
                <a:tc>
                  <a:txBody>
                    <a:bodyPr/>
                    <a:lstStyle/>
                    <a:p>
                      <a:r>
                        <a:rPr lang="en-US" sz="2400" b="0"/>
                        <a:t>October 14-18, 2024</a:t>
                      </a:r>
                    </a:p>
                  </a:txBody>
                  <a:tcPr/>
                </a:tc>
                <a:tc>
                  <a:txBody>
                    <a:bodyPr/>
                    <a:lstStyle/>
                    <a:p>
                      <a:pPr algn="ctr"/>
                      <a:r>
                        <a:rPr lang="en-US" sz="2400" b="0" dirty="0"/>
                        <a:t>National School Lunch Week</a:t>
                      </a:r>
                    </a:p>
                  </a:txBody>
                  <a:tcPr/>
                </a:tc>
                <a:extLst>
                  <a:ext uri="{0D108BD9-81ED-4DB2-BD59-A6C34878D82A}">
                    <a16:rowId xmlns:a16="http://schemas.microsoft.com/office/drawing/2014/main" val="3693518519"/>
                  </a:ext>
                </a:extLst>
              </a:tr>
            </a:tbl>
          </a:graphicData>
        </a:graphic>
      </p:graphicFrame>
    </p:spTree>
    <p:extLst>
      <p:ext uri="{BB962C8B-B14F-4D97-AF65-F5344CB8AC3E}">
        <p14:creationId xmlns:p14="http://schemas.microsoft.com/office/powerpoint/2010/main" val="125207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D3B6-D1F4-19DF-15F8-76784B6D0860}"/>
              </a:ext>
            </a:extLst>
          </p:cNvPr>
          <p:cNvSpPr>
            <a:spLocks noGrp="1"/>
          </p:cNvSpPr>
          <p:nvPr>
            <p:ph type="title"/>
          </p:nvPr>
        </p:nvSpPr>
        <p:spPr/>
        <p:txBody>
          <a:bodyPr/>
          <a:lstStyle/>
          <a:p>
            <a:r>
              <a:rPr lang="en-US">
                <a:cs typeface="Arial"/>
              </a:rPr>
              <a:t>National Farm to School Month</a:t>
            </a:r>
            <a:endParaRPr lang="en-US"/>
          </a:p>
        </p:txBody>
      </p:sp>
      <p:pic>
        <p:nvPicPr>
          <p:cNvPr id="6" name="Content Placeholder 5">
            <a:extLst>
              <a:ext uri="{FF2B5EF4-FFF2-40B4-BE49-F238E27FC236}">
                <a16:creationId xmlns:a16="http://schemas.microsoft.com/office/drawing/2014/main" id="{59524DFC-A3F9-07D7-DA68-A3AF4FC0072B}"/>
              </a:ext>
              <a:ext uri="{C183D7F6-B498-43B3-948B-1728B52AA6E4}">
                <adec:decorative xmlns:adec="http://schemas.microsoft.com/office/drawing/2017/decorative" val="1"/>
              </a:ext>
            </a:extLst>
          </p:cNvPr>
          <p:cNvPicPr>
            <a:picLocks noGrp="1" noChangeAspect="1"/>
          </p:cNvPicPr>
          <p:nvPr>
            <p:ph sz="half" idx="1"/>
          </p:nvPr>
        </p:nvPicPr>
        <p:blipFill>
          <a:blip r:embed="rId3"/>
          <a:srcRect l="8466" r="264"/>
          <a:stretch/>
        </p:blipFill>
        <p:spPr>
          <a:xfrm rot="5400000">
            <a:off x="2677551" y="2389363"/>
            <a:ext cx="3438061" cy="2831102"/>
          </a:xfrm>
        </p:spPr>
      </p:pic>
      <p:sp>
        <p:nvSpPr>
          <p:cNvPr id="4" name="Content Placeholder 3">
            <a:extLst>
              <a:ext uri="{FF2B5EF4-FFF2-40B4-BE49-F238E27FC236}">
                <a16:creationId xmlns:a16="http://schemas.microsoft.com/office/drawing/2014/main" id="{2E6142EA-74CB-FB9A-4552-A5120E220519}"/>
              </a:ext>
            </a:extLst>
          </p:cNvPr>
          <p:cNvSpPr>
            <a:spLocks noGrp="1"/>
          </p:cNvSpPr>
          <p:nvPr>
            <p:ph sz="half" idx="2"/>
          </p:nvPr>
        </p:nvSpPr>
        <p:spPr>
          <a:xfrm>
            <a:off x="6222094" y="1934308"/>
            <a:ext cx="4844492" cy="3997569"/>
          </a:xfrm>
        </p:spPr>
        <p:txBody>
          <a:bodyPr/>
          <a:lstStyle/>
          <a:p>
            <a:pPr>
              <a:spcAft>
                <a:spcPts val="600"/>
              </a:spcAft>
              <a:buFont typeface="Arial,Sans-Serif"/>
            </a:pPr>
            <a:r>
              <a:rPr lang="en-US" sz="2800" dirty="0">
                <a:cs typeface="Arial"/>
              </a:rPr>
              <a:t>Host a mini-Farmers Market at your school.</a:t>
            </a:r>
          </a:p>
          <a:p>
            <a:pPr>
              <a:spcAft>
                <a:spcPts val="600"/>
              </a:spcAft>
              <a:buFont typeface="Arial,Sans-Serif"/>
            </a:pPr>
            <a:r>
              <a:rPr lang="en-US" sz="2800" dirty="0">
                <a:cs typeface="Arial"/>
              </a:rPr>
              <a:t>Add local items to a salad bar.</a:t>
            </a:r>
          </a:p>
          <a:p>
            <a:pPr>
              <a:spcAft>
                <a:spcPts val="600"/>
              </a:spcAft>
              <a:buFont typeface="Arial,Sans-Serif"/>
            </a:pPr>
            <a:r>
              <a:rPr lang="en-US" sz="2800" dirty="0">
                <a:cs typeface="Arial"/>
              </a:rPr>
              <a:t>Provide taste-tests of local, new, or unusual produce items.</a:t>
            </a:r>
          </a:p>
          <a:p>
            <a:pPr>
              <a:buFont typeface="Arial,Sans-Serif"/>
            </a:pPr>
            <a:endParaRPr lang="en-US" dirty="0">
              <a:cs typeface="Arial"/>
            </a:endParaRPr>
          </a:p>
          <a:p>
            <a:endParaRPr lang="en-US" dirty="0">
              <a:cs typeface="Arial"/>
            </a:endParaRPr>
          </a:p>
        </p:txBody>
      </p:sp>
    </p:spTree>
    <p:extLst>
      <p:ext uri="{BB962C8B-B14F-4D97-AF65-F5344CB8AC3E}">
        <p14:creationId xmlns:p14="http://schemas.microsoft.com/office/powerpoint/2010/main" val="2413424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AD986-E783-472C-FCEC-7E876138FCBD}"/>
              </a:ext>
            </a:extLst>
          </p:cNvPr>
          <p:cNvSpPr>
            <a:spLocks noGrp="1"/>
          </p:cNvSpPr>
          <p:nvPr>
            <p:ph type="title"/>
          </p:nvPr>
        </p:nvSpPr>
        <p:spPr>
          <a:xfrm>
            <a:off x="2540000" y="322053"/>
            <a:ext cx="9144000" cy="1143000"/>
          </a:xfrm>
        </p:spPr>
        <p:txBody>
          <a:bodyPr/>
          <a:lstStyle/>
          <a:p>
            <a:r>
              <a:rPr lang="en-US">
                <a:cs typeface="Arial"/>
              </a:rPr>
              <a:t>Needs Assessment: </a:t>
            </a:r>
            <a:br>
              <a:rPr lang="en-US">
                <a:cs typeface="Arial"/>
              </a:rPr>
            </a:br>
            <a:r>
              <a:rPr lang="en-US">
                <a:cs typeface="Arial"/>
              </a:rPr>
              <a:t>What do you need for F2S?</a:t>
            </a:r>
            <a:endParaRPr lang="en-US"/>
          </a:p>
        </p:txBody>
      </p:sp>
      <p:sp>
        <p:nvSpPr>
          <p:cNvPr id="7" name="Content Placeholder 6">
            <a:extLst>
              <a:ext uri="{FF2B5EF4-FFF2-40B4-BE49-F238E27FC236}">
                <a16:creationId xmlns:a16="http://schemas.microsoft.com/office/drawing/2014/main" id="{0290894B-90C8-C973-8DB4-62DCE6EF25DC}"/>
              </a:ext>
            </a:extLst>
          </p:cNvPr>
          <p:cNvSpPr>
            <a:spLocks noGrp="1"/>
          </p:cNvSpPr>
          <p:nvPr>
            <p:ph sz="half" idx="1"/>
          </p:nvPr>
        </p:nvSpPr>
        <p:spPr>
          <a:xfrm>
            <a:off x="2535749" y="1900164"/>
            <a:ext cx="5863668" cy="3955433"/>
          </a:xfrm>
        </p:spPr>
        <p:txBody>
          <a:bodyPr/>
          <a:lstStyle/>
          <a:p>
            <a:pPr>
              <a:spcBef>
                <a:spcPts val="1200"/>
              </a:spcBef>
              <a:spcAft>
                <a:spcPts val="1200"/>
              </a:spcAft>
            </a:pPr>
            <a:r>
              <a:rPr lang="en-US" sz="2800" dirty="0">
                <a:cs typeface="Arial"/>
              </a:rPr>
              <a:t>We would like your input on our F2S services and materials!</a:t>
            </a:r>
            <a:endParaRPr lang="en-US" dirty="0"/>
          </a:p>
          <a:p>
            <a:pPr>
              <a:spcBef>
                <a:spcPts val="1200"/>
              </a:spcBef>
              <a:spcAft>
                <a:spcPts val="1200"/>
              </a:spcAft>
            </a:pPr>
            <a:r>
              <a:rPr lang="en-US" sz="2800" b="1" dirty="0">
                <a:cs typeface="Arial"/>
              </a:rPr>
              <a:t>Access the Farm to School Needs Assessment survey at</a:t>
            </a:r>
            <a:r>
              <a:rPr lang="en-US" sz="2800" dirty="0">
                <a:cs typeface="Arial"/>
              </a:rPr>
              <a:t> </a:t>
            </a:r>
            <a:r>
              <a:rPr lang="en-US" sz="2800" dirty="0">
                <a:solidFill>
                  <a:srgbClr val="0563C1"/>
                </a:solidFill>
                <a:latin typeface="Arial"/>
                <a:ea typeface="Calibri"/>
                <a:cs typeface="Calibri"/>
                <a:hlinkClick r:id="rId3" tooltip="CA Dept Of Education Farm to School Needs Assessment">
                  <a:extLst>
                    <a:ext uri="{A12FA001-AC4F-418D-AE19-62706E023703}">
                      <ahyp:hlinkClr xmlns:ahyp="http://schemas.microsoft.com/office/drawing/2018/hyperlinkcolor" val="tx"/>
                    </a:ext>
                  </a:extLst>
                </a:hlinkClick>
              </a:rPr>
              <a:t>https://surveys3.cde.ca.gov/go/f2sneedsassessment2024.asp</a:t>
            </a:r>
            <a:r>
              <a:rPr lang="en-US" sz="2800" dirty="0">
                <a:latin typeface="Arial"/>
                <a:ea typeface="Calibri"/>
                <a:cs typeface="Calibri"/>
              </a:rPr>
              <a:t> </a:t>
            </a:r>
          </a:p>
          <a:p>
            <a:pPr>
              <a:spcBef>
                <a:spcPts val="1200"/>
              </a:spcBef>
              <a:spcAft>
                <a:spcPts val="1200"/>
              </a:spcAft>
            </a:pPr>
            <a:r>
              <a:rPr lang="en-US" sz="2800" b="1" dirty="0">
                <a:latin typeface="Arial"/>
                <a:ea typeface="Calibri"/>
                <a:cs typeface="Calibri"/>
              </a:rPr>
              <a:t>Input appreciated by </a:t>
            </a:r>
            <a:r>
              <a:rPr lang="en-US" sz="2800" dirty="0">
                <a:latin typeface="Arial"/>
                <a:ea typeface="Calibri"/>
                <a:cs typeface="Calibri"/>
              </a:rPr>
              <a:t>December 31, 2024.</a:t>
            </a:r>
          </a:p>
          <a:p>
            <a:endParaRPr lang="en-US" sz="2800" dirty="0">
              <a:latin typeface="Arial"/>
              <a:ea typeface="Calibri"/>
              <a:cs typeface="Calibri"/>
            </a:endParaRPr>
          </a:p>
        </p:txBody>
      </p:sp>
      <p:pic>
        <p:nvPicPr>
          <p:cNvPr id="5" name="Content Placeholder 4" descr="Sacramento Public Library, Lunch at the Library program, pictured three students cutting bell peppers.">
            <a:extLst>
              <a:ext uri="{FF2B5EF4-FFF2-40B4-BE49-F238E27FC236}">
                <a16:creationId xmlns:a16="http://schemas.microsoft.com/office/drawing/2014/main" id="{E978AA3D-D465-5878-1ADE-0228A56C6DC4}"/>
              </a:ext>
              <a:ext uri="{C183D7F6-B498-43B3-948B-1728B52AA6E4}">
                <adec:decorative xmlns:adec="http://schemas.microsoft.com/office/drawing/2017/decorative" val="0"/>
              </a:ext>
            </a:extLst>
          </p:cNvPr>
          <p:cNvPicPr>
            <a:picLocks noGrp="1" noChangeAspect="1"/>
          </p:cNvPicPr>
          <p:nvPr>
            <p:ph sz="half" idx="2"/>
          </p:nvPr>
        </p:nvPicPr>
        <p:blipFill>
          <a:blip r:embed="rId4"/>
          <a:stretch>
            <a:fillRect/>
          </a:stretch>
        </p:blipFill>
        <p:spPr>
          <a:xfrm>
            <a:off x="8914201" y="1900164"/>
            <a:ext cx="2769799" cy="3683480"/>
          </a:xfrm>
        </p:spPr>
      </p:pic>
    </p:spTree>
    <p:extLst>
      <p:ext uri="{BB962C8B-B14F-4D97-AF65-F5344CB8AC3E}">
        <p14:creationId xmlns:p14="http://schemas.microsoft.com/office/powerpoint/2010/main" val="3719593294"/>
      </p:ext>
    </p:extLst>
  </p:cSld>
  <p:clrMapOvr>
    <a:masterClrMapping/>
  </p:clrMapOvr>
</p:sld>
</file>

<file path=ppt/theme/theme1.xml><?xml version="1.0" encoding="utf-8"?>
<a:theme xmlns:a="http://schemas.openxmlformats.org/drawingml/2006/main" name="3_Blank Presentation">
  <a:themeElements>
    <a:clrScheme name="Custom 2">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FF"/>
      </a:hlink>
      <a:folHlink>
        <a:srgbClr val="FF00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4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Presentation">
  <a:themeElements>
    <a:clrScheme name="Custom 5">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FF"/>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Blank Presentation">
  <a:themeElements>
    <a:clrScheme name="Custom 2">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FF"/>
      </a:hlink>
      <a:folHlink>
        <a:srgbClr val="FF00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Blank Presentation">
  <a:themeElements>
    <a:clrScheme name="Custom 2">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FF"/>
      </a:hlink>
      <a:folHlink>
        <a:srgbClr val="FF00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2609</Words>
  <Application>Microsoft Office PowerPoint</Application>
  <PresentationFormat>Widescreen</PresentationFormat>
  <Paragraphs>291</Paragraphs>
  <Slides>47</Slides>
  <Notes>43</Notes>
  <HiddenSlides>0</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47</vt:i4>
      </vt:variant>
    </vt:vector>
  </HeadingPairs>
  <TitlesOfParts>
    <vt:vector size="63" baseType="lpstr">
      <vt:lpstr>Aptos</vt:lpstr>
      <vt:lpstr>Aptos Display</vt:lpstr>
      <vt:lpstr>Arial</vt:lpstr>
      <vt:lpstr>Arial,Sans-Serif</vt:lpstr>
      <vt:lpstr>Calibri</vt:lpstr>
      <vt:lpstr>Symbol</vt:lpstr>
      <vt:lpstr>Times</vt:lpstr>
      <vt:lpstr>3_Blank Presentation</vt:lpstr>
      <vt:lpstr>Custom Design</vt:lpstr>
      <vt:lpstr>4_Blank Presentation</vt:lpstr>
      <vt:lpstr>5_Blank Presentation</vt:lpstr>
      <vt:lpstr>Blank Presentation</vt:lpstr>
      <vt:lpstr>6_Blank Presentation</vt:lpstr>
      <vt:lpstr>7_Blank Presentation</vt:lpstr>
      <vt:lpstr>3_Blank Presentation</vt:lpstr>
      <vt:lpstr>3_Blank Presentation</vt:lpstr>
      <vt:lpstr>Tuesday @ 2  School Nutrition Town Hall  September 24, 2024</vt:lpstr>
      <vt:lpstr>Town Hall at a Glance</vt:lpstr>
      <vt:lpstr>District Spotlight: Newman-Crows Landing Unified School District (USD)</vt:lpstr>
      <vt:lpstr>District Spotlight: Needles USD</vt:lpstr>
      <vt:lpstr>District Spotlight: Morgan Hill USD</vt:lpstr>
      <vt:lpstr>District Spotlight: Sonora Elementary School District</vt:lpstr>
      <vt:lpstr>Upcoming Celebrations </vt:lpstr>
      <vt:lpstr>National Farm to School Month</vt:lpstr>
      <vt:lpstr>Needs Assessment:  What do you need for F2S?</vt:lpstr>
      <vt:lpstr>California Green Ribbon Schools  (CA-GRS) Recognition Program</vt:lpstr>
      <vt:lpstr>Federal Updates</vt:lpstr>
      <vt:lpstr>Uniform Guidance (1)</vt:lpstr>
      <vt:lpstr>Uniform Guidance (2)</vt:lpstr>
      <vt:lpstr>Uniform Guidance Financial Management</vt:lpstr>
      <vt:lpstr>Uniform Guidance Resource Management (1)</vt:lpstr>
      <vt:lpstr>Uniform Guidance Resource Management (2)</vt:lpstr>
      <vt:lpstr>Uniform Guidance Resource Management (3)</vt:lpstr>
      <vt:lpstr>Uniform Guidance Resource Management (4)</vt:lpstr>
      <vt:lpstr>Uniform Guidance Resource Management (5)</vt:lpstr>
      <vt:lpstr>Uniform Guidance  Resource Management (6)</vt:lpstr>
      <vt:lpstr>Uniform Guidance Procurement (1)</vt:lpstr>
      <vt:lpstr>Uniform Guidance Procurement (2)</vt:lpstr>
      <vt:lpstr>Uniform Guidance Procurement (3)</vt:lpstr>
      <vt:lpstr>State Updates</vt:lpstr>
      <vt:lpstr>Resource Management Excess Net Cash Resources (1)</vt:lpstr>
      <vt:lpstr>Resource Management Excess Net Cash Resources (2)</vt:lpstr>
      <vt:lpstr>Back to School Reminders (1)</vt:lpstr>
      <vt:lpstr>Back to School Reminders (2)</vt:lpstr>
      <vt:lpstr>Back to School Reminders (3)</vt:lpstr>
      <vt:lpstr>Verification Process for  SY 2024–25 (1)</vt:lpstr>
      <vt:lpstr>Verification Process for  SY 2024–25 (2)</vt:lpstr>
      <vt:lpstr>Disaster and Unanticipated School Closure Guidance</vt:lpstr>
      <vt:lpstr>Meal Service During School Breaks (1)</vt:lpstr>
      <vt:lpstr>Meal Service During School Breaks (2) </vt:lpstr>
      <vt:lpstr>Important Operational Dates:  Next 30 to 90 days (1)</vt:lpstr>
      <vt:lpstr>Important Operational Dates:  Next 30 to 90 days (2)</vt:lpstr>
      <vt:lpstr>Food Distribution Program (FDP) Advisory Committee  </vt:lpstr>
      <vt:lpstr>Funding Updates</vt:lpstr>
      <vt:lpstr>Local Food for Schools (LFS) Reminders</vt:lpstr>
      <vt:lpstr>Grant Funds Overview (1)</vt:lpstr>
      <vt:lpstr>Resources &amp; Other Announcements</vt:lpstr>
      <vt:lpstr>California School Nutrition Association (CSNA) Annual Conference</vt:lpstr>
      <vt:lpstr>Resource Update:  USDA Whole Grain Resource </vt:lpstr>
      <vt:lpstr>Resource Update:  Crediting Tip Sheets </vt:lpstr>
      <vt:lpstr>Training Opportunity: Get Schools Cooking Applications are Open</vt:lpstr>
      <vt:lpstr>Tuesday @ 2pm Town Hall Schedule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September 24, 2024 Tuesday at 2 Town Hall Slides - Nutrition (CA Dept of Education)</dc:title>
  <dc:subject>The PowerPoint includes district spotlights and state and federal school nutrition program updates as presented during the 09/24/24 Town Hall.</dc:subject>
  <dc:creator/>
  <cp:lastModifiedBy/>
  <cp:revision>1</cp:revision>
  <dcterms:created xsi:type="dcterms:W3CDTF">2024-10-23T22:07:54Z</dcterms:created>
  <dcterms:modified xsi:type="dcterms:W3CDTF">2024-10-23T22:20:32Z</dcterms:modified>
</cp:coreProperties>
</file>