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64" r:id="rId1"/>
  </p:sldMasterIdLst>
  <p:notesMasterIdLst>
    <p:notesMasterId r:id="rId49"/>
  </p:notesMasterIdLst>
  <p:sldIdLst>
    <p:sldId id="303" r:id="rId2"/>
    <p:sldId id="305" r:id="rId3"/>
    <p:sldId id="304" r:id="rId4"/>
    <p:sldId id="306" r:id="rId5"/>
    <p:sldId id="307"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20" r:id="rId19"/>
    <p:sldId id="321" r:id="rId20"/>
    <p:sldId id="322" r:id="rId21"/>
    <p:sldId id="323" r:id="rId22"/>
    <p:sldId id="348" r:id="rId23"/>
    <p:sldId id="324" r:id="rId24"/>
    <p:sldId id="349" r:id="rId25"/>
    <p:sldId id="325" r:id="rId26"/>
    <p:sldId id="326" r:id="rId27"/>
    <p:sldId id="327" r:id="rId28"/>
    <p:sldId id="328" r:id="rId29"/>
    <p:sldId id="329" r:id="rId30"/>
    <p:sldId id="330" r:id="rId31"/>
    <p:sldId id="331" r:id="rId32"/>
    <p:sldId id="332" r:id="rId33"/>
    <p:sldId id="333" r:id="rId34"/>
    <p:sldId id="334" r:id="rId35"/>
    <p:sldId id="335" r:id="rId36"/>
    <p:sldId id="336" r:id="rId37"/>
    <p:sldId id="337" r:id="rId38"/>
    <p:sldId id="338" r:id="rId39"/>
    <p:sldId id="339" r:id="rId40"/>
    <p:sldId id="340" r:id="rId41"/>
    <p:sldId id="350" r:id="rId42"/>
    <p:sldId id="342" r:id="rId43"/>
    <p:sldId id="343" r:id="rId44"/>
    <p:sldId id="344" r:id="rId45"/>
    <p:sldId id="345" r:id="rId46"/>
    <p:sldId id="346" r:id="rId47"/>
    <p:sldId id="347" r:id="rId4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0" autoAdjust="0"/>
    <p:restoredTop sz="94660"/>
  </p:normalViewPr>
  <p:slideViewPr>
    <p:cSldViewPr snapToGrid="0">
      <p:cViewPr varScale="1">
        <p:scale>
          <a:sx n="83" d="100"/>
          <a:sy n="83" d="100"/>
        </p:scale>
        <p:origin x="184" y="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55"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54"/>
        <p:cNvGrpSpPr/>
        <p:nvPr/>
      </p:nvGrpSpPr>
      <p:grpSpPr>
        <a:xfrm>
          <a:off x="0" y="0"/>
          <a:ext cx="0" cy="0"/>
          <a:chOff x="0" y="0"/>
          <a:chExt cx="0" cy="0"/>
        </a:xfrm>
      </p:grpSpPr>
      <p:sp>
        <p:nvSpPr>
          <p:cNvPr id="55" name="Google Shape;55;p14"/>
          <p:cNvSpPr/>
          <p:nvPr/>
        </p:nvSpPr>
        <p:spPr>
          <a:xfrm>
            <a:off x="1135856" y="3793331"/>
            <a:ext cx="8008144" cy="307182"/>
          </a:xfrm>
          <a:prstGeom prst="rect">
            <a:avLst/>
          </a:prstGeom>
          <a:solidFill>
            <a:srgbClr val="2E75B5"/>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56" name="Google Shape;56;p14" descr="The official seal of the California Department of Education"/>
          <p:cNvPicPr preferRelativeResize="0"/>
          <p:nvPr/>
        </p:nvPicPr>
        <p:blipFill rotWithShape="1">
          <a:blip r:embed="rId2">
            <a:alphaModFix/>
          </a:blip>
          <a:srcRect/>
          <a:stretch/>
        </p:blipFill>
        <p:spPr>
          <a:xfrm>
            <a:off x="255989" y="2925657"/>
            <a:ext cx="1766879" cy="1785284"/>
          </a:xfrm>
          <a:prstGeom prst="rect">
            <a:avLst/>
          </a:prstGeom>
          <a:noFill/>
          <a:ln>
            <a:noFill/>
          </a:ln>
        </p:spPr>
      </p:pic>
      <p:sp>
        <p:nvSpPr>
          <p:cNvPr id="57" name="Google Shape;57;p14"/>
          <p:cNvSpPr txBox="1"/>
          <p:nvPr/>
        </p:nvSpPr>
        <p:spPr>
          <a:xfrm>
            <a:off x="2625328" y="4278788"/>
            <a:ext cx="6357938" cy="623248"/>
          </a:xfrm>
          <a:prstGeom prst="rect">
            <a:avLst/>
          </a:prstGeom>
          <a:noFill/>
          <a:ln>
            <a:noFill/>
          </a:ln>
        </p:spPr>
        <p:txBody>
          <a:bodyPr spcFirstLastPara="1" wrap="square" lIns="68575" tIns="34275" rIns="68575" bIns="34275" anchor="t" anchorCtr="0">
            <a:spAutoFit/>
          </a:bodyPr>
          <a:lstStyle/>
          <a:p>
            <a:pPr marL="0" marR="0" lvl="0" indent="0" algn="r" rtl="0">
              <a:spcBef>
                <a:spcPts val="0"/>
              </a:spcBef>
              <a:spcAft>
                <a:spcPts val="0"/>
              </a:spcAft>
              <a:buNone/>
            </a:pPr>
            <a:r>
              <a:rPr lang="en" sz="1800" b="1" i="0" u="none" strike="noStrike" cap="none">
                <a:solidFill>
                  <a:schemeClr val="lt1"/>
                </a:solidFill>
                <a:latin typeface="Arial"/>
                <a:ea typeface="Arial"/>
                <a:cs typeface="Arial"/>
                <a:sym typeface="Arial"/>
              </a:rPr>
              <a:t>CALIFORNIA DEPARTMENT OF EDUCATION</a:t>
            </a:r>
            <a:endParaRPr sz="1100"/>
          </a:p>
          <a:p>
            <a:pPr marL="0" marR="0" lvl="0" indent="0" algn="r" rtl="0">
              <a:spcBef>
                <a:spcPts val="0"/>
              </a:spcBef>
              <a:spcAft>
                <a:spcPts val="0"/>
              </a:spcAft>
              <a:buNone/>
            </a:pPr>
            <a:r>
              <a:rPr lang="en" sz="1800" b="0" i="0" u="none" strike="noStrike" cap="none">
                <a:solidFill>
                  <a:schemeClr val="lt1"/>
                </a:solidFill>
                <a:latin typeface="Arial"/>
                <a:ea typeface="Arial"/>
                <a:cs typeface="Arial"/>
                <a:sym typeface="Arial"/>
              </a:rPr>
              <a:t>Tony Thurmond, State Superintendent of Public Instruction</a:t>
            </a:r>
            <a:endParaRPr sz="1100"/>
          </a:p>
        </p:txBody>
      </p:sp>
      <p:sp>
        <p:nvSpPr>
          <p:cNvPr id="58" name="Google Shape;58;p14"/>
          <p:cNvSpPr txBox="1">
            <a:spLocks noGrp="1"/>
          </p:cNvSpPr>
          <p:nvPr>
            <p:ph type="ctrTitle"/>
          </p:nvPr>
        </p:nvSpPr>
        <p:spPr>
          <a:xfrm>
            <a:off x="2150862" y="1042988"/>
            <a:ext cx="6865144" cy="2510866"/>
          </a:xfrm>
          <a:prstGeom prst="rect">
            <a:avLst/>
          </a:prstGeom>
          <a:noFill/>
          <a:ln>
            <a:noFill/>
          </a:ln>
        </p:spPr>
        <p:txBody>
          <a:bodyPr spcFirstLastPara="1" wrap="square" lIns="68575" tIns="34275" rIns="68575" bIns="34275" anchor="ctr" anchorCtr="0">
            <a:normAutofit/>
          </a:bodyPr>
          <a:lstStyle>
            <a:lvl1pPr lvl="0" algn="ctr">
              <a:lnSpc>
                <a:spcPct val="90000"/>
              </a:lnSpc>
              <a:spcBef>
                <a:spcPts val="0"/>
              </a:spcBef>
              <a:spcAft>
                <a:spcPts val="0"/>
              </a:spcAft>
              <a:buClr>
                <a:schemeClr val="lt1"/>
              </a:buClr>
              <a:buSzPts val="4500"/>
              <a:buFont typeface="Arial"/>
              <a:buNone/>
              <a:defRPr sz="4500">
                <a:solidFill>
                  <a:schemeClr val="lt1"/>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9"/>
        <p:cNvGrpSpPr/>
        <p:nvPr/>
      </p:nvGrpSpPr>
      <p:grpSpPr>
        <a:xfrm>
          <a:off x="0" y="0"/>
          <a:ext cx="0" cy="0"/>
          <a:chOff x="0" y="0"/>
          <a:chExt cx="0" cy="0"/>
        </a:xfrm>
      </p:grpSpPr>
      <p:sp>
        <p:nvSpPr>
          <p:cNvPr id="60" name="Google Shape;60;p15"/>
          <p:cNvSpPr txBox="1">
            <a:spLocks noGrp="1"/>
          </p:cNvSpPr>
          <p:nvPr>
            <p:ph type="title"/>
          </p:nvPr>
        </p:nvSpPr>
        <p:spPr>
          <a:xfrm>
            <a:off x="114300" y="152849"/>
            <a:ext cx="8915400" cy="994172"/>
          </a:xfrm>
          <a:prstGeom prst="rect">
            <a:avLst/>
          </a:prstGeom>
          <a:noFill/>
          <a:ln>
            <a:noFill/>
          </a:ln>
        </p:spPr>
        <p:txBody>
          <a:bodyPr spcFirstLastPara="1" wrap="square" lIns="68575" tIns="34275" rIns="68575" bIns="34275" anchor="ctr" anchorCtr="0">
            <a:normAutofit/>
          </a:bodyPr>
          <a:lstStyle>
            <a:lvl1pPr lvl="0" algn="ctr">
              <a:lnSpc>
                <a:spcPct val="90000"/>
              </a:lnSpc>
              <a:spcBef>
                <a:spcPts val="0"/>
              </a:spcBef>
              <a:spcAft>
                <a:spcPts val="0"/>
              </a:spcAft>
              <a:buClr>
                <a:schemeClr val="lt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61" name="Google Shape;61;p15"/>
          <p:cNvSpPr txBox="1">
            <a:spLocks noGrp="1"/>
          </p:cNvSpPr>
          <p:nvPr>
            <p:ph type="body" idx="1"/>
          </p:nvPr>
        </p:nvSpPr>
        <p:spPr>
          <a:xfrm>
            <a:off x="114300" y="1228725"/>
            <a:ext cx="8915400" cy="3761926"/>
          </a:xfrm>
          <a:prstGeom prst="rect">
            <a:avLst/>
          </a:prstGeom>
          <a:noFill/>
          <a:ln>
            <a:noFill/>
          </a:ln>
        </p:spPr>
        <p:txBody>
          <a:bodyPr spcFirstLastPara="1" wrap="square" lIns="68575" tIns="34275" rIns="68575" bIns="34275" anchor="t" anchorCtr="0">
            <a:normAutofit/>
          </a:bodyPr>
          <a:lstStyle>
            <a:lvl1pPr marL="457200" lvl="0" indent="-381000" algn="l">
              <a:lnSpc>
                <a:spcPct val="90000"/>
              </a:lnSpc>
              <a:spcBef>
                <a:spcPts val="800"/>
              </a:spcBef>
              <a:spcAft>
                <a:spcPts val="0"/>
              </a:spcAft>
              <a:buClr>
                <a:schemeClr val="lt1"/>
              </a:buClr>
              <a:buSzPts val="2400"/>
              <a:buChar char="•"/>
              <a:defRPr sz="2400"/>
            </a:lvl1pPr>
            <a:lvl2pPr marL="914400" lvl="1" indent="-361950" algn="l">
              <a:lnSpc>
                <a:spcPct val="90000"/>
              </a:lnSpc>
              <a:spcBef>
                <a:spcPts val="400"/>
              </a:spcBef>
              <a:spcAft>
                <a:spcPts val="0"/>
              </a:spcAft>
              <a:buClr>
                <a:schemeClr val="lt1"/>
              </a:buClr>
              <a:buSzPts val="2100"/>
              <a:buChar char="•"/>
              <a:defRPr sz="2100"/>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2"/>
        <p:cNvGrpSpPr/>
        <p:nvPr/>
      </p:nvGrpSpPr>
      <p:grpSpPr>
        <a:xfrm>
          <a:off x="0" y="0"/>
          <a:ext cx="0" cy="0"/>
          <a:chOff x="0" y="0"/>
          <a:chExt cx="0" cy="0"/>
        </a:xfrm>
      </p:grpSpPr>
      <p:sp>
        <p:nvSpPr>
          <p:cNvPr id="63" name="Google Shape;63;p16"/>
          <p:cNvSpPr txBox="1">
            <a:spLocks noGrp="1"/>
          </p:cNvSpPr>
          <p:nvPr>
            <p:ph type="title"/>
          </p:nvPr>
        </p:nvSpPr>
        <p:spPr>
          <a:xfrm>
            <a:off x="114300" y="152849"/>
            <a:ext cx="8915400" cy="994172"/>
          </a:xfrm>
          <a:prstGeom prst="rect">
            <a:avLst/>
          </a:prstGeom>
          <a:noFill/>
          <a:ln>
            <a:noFill/>
          </a:ln>
        </p:spPr>
        <p:txBody>
          <a:bodyPr spcFirstLastPara="1" wrap="square" lIns="68575" tIns="34275" rIns="68575" bIns="34275" anchor="ctr" anchorCtr="0">
            <a:normAutofit/>
          </a:bodyPr>
          <a:lstStyle>
            <a:lvl1pPr lvl="0" algn="ctr">
              <a:lnSpc>
                <a:spcPct val="90000"/>
              </a:lnSpc>
              <a:spcBef>
                <a:spcPts val="0"/>
              </a:spcBef>
              <a:spcAft>
                <a:spcPts val="0"/>
              </a:spcAft>
              <a:buClr>
                <a:schemeClr val="lt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64" name="Google Shape;64;p16"/>
          <p:cNvSpPr txBox="1">
            <a:spLocks noGrp="1"/>
          </p:cNvSpPr>
          <p:nvPr>
            <p:ph type="body" idx="1"/>
          </p:nvPr>
        </p:nvSpPr>
        <p:spPr>
          <a:xfrm>
            <a:off x="114300" y="1228725"/>
            <a:ext cx="4389120" cy="3761926"/>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lt1"/>
              </a:buClr>
              <a:buSzPts val="1400"/>
              <a:buChar char="•"/>
              <a:defRPr/>
            </a:lvl1pPr>
            <a:lvl2pPr marL="914400" lvl="1" indent="-317500" algn="l">
              <a:lnSpc>
                <a:spcPct val="90000"/>
              </a:lnSpc>
              <a:spcBef>
                <a:spcPts val="400"/>
              </a:spcBef>
              <a:spcAft>
                <a:spcPts val="0"/>
              </a:spcAft>
              <a:buClr>
                <a:schemeClr val="lt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65" name="Google Shape;65;p16"/>
          <p:cNvSpPr txBox="1">
            <a:spLocks noGrp="1"/>
          </p:cNvSpPr>
          <p:nvPr>
            <p:ph type="body" idx="2"/>
          </p:nvPr>
        </p:nvSpPr>
        <p:spPr>
          <a:xfrm>
            <a:off x="4640580" y="1228724"/>
            <a:ext cx="4389120" cy="3761926"/>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lt1"/>
              </a:buClr>
              <a:buSzPts val="1400"/>
              <a:buChar char="•"/>
              <a:defRPr/>
            </a:lvl1pPr>
            <a:lvl2pPr marL="914400" lvl="1" indent="-317500" algn="l">
              <a:lnSpc>
                <a:spcPct val="90000"/>
              </a:lnSpc>
              <a:spcBef>
                <a:spcPts val="400"/>
              </a:spcBef>
              <a:spcAft>
                <a:spcPts val="0"/>
              </a:spcAft>
              <a:buClr>
                <a:schemeClr val="lt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d Slide">
  <p:cSld name="End Slide">
    <p:spTree>
      <p:nvGrpSpPr>
        <p:cNvPr id="1" name="Shape 66"/>
        <p:cNvGrpSpPr/>
        <p:nvPr/>
      </p:nvGrpSpPr>
      <p:grpSpPr>
        <a:xfrm>
          <a:off x="0" y="0"/>
          <a:ext cx="0" cy="0"/>
          <a:chOff x="0" y="0"/>
          <a:chExt cx="0" cy="0"/>
        </a:xfrm>
      </p:grpSpPr>
      <p:sp>
        <p:nvSpPr>
          <p:cNvPr id="67" name="Google Shape;67;p17"/>
          <p:cNvSpPr txBox="1">
            <a:spLocks noGrp="1"/>
          </p:cNvSpPr>
          <p:nvPr>
            <p:ph type="title"/>
          </p:nvPr>
        </p:nvSpPr>
        <p:spPr>
          <a:xfrm>
            <a:off x="114300" y="624337"/>
            <a:ext cx="8915400" cy="994172"/>
          </a:xfrm>
          <a:prstGeom prst="rect">
            <a:avLst/>
          </a:prstGeom>
          <a:noFill/>
          <a:ln>
            <a:noFill/>
          </a:ln>
        </p:spPr>
        <p:txBody>
          <a:bodyPr spcFirstLastPara="1" wrap="square" lIns="68575" tIns="34275" rIns="68575" bIns="34275" anchor="ctr" anchorCtr="0">
            <a:normAutofit/>
          </a:bodyPr>
          <a:lstStyle>
            <a:lvl1pPr lvl="0" algn="ctr">
              <a:lnSpc>
                <a:spcPct val="90000"/>
              </a:lnSpc>
              <a:spcBef>
                <a:spcPts val="0"/>
              </a:spcBef>
              <a:spcAft>
                <a:spcPts val="0"/>
              </a:spcAft>
              <a:buClr>
                <a:schemeClr val="lt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pic>
        <p:nvPicPr>
          <p:cNvPr id="68" name="Google Shape;68;p17" descr="The official seal of the California Department of Education"/>
          <p:cNvPicPr preferRelativeResize="0"/>
          <p:nvPr/>
        </p:nvPicPr>
        <p:blipFill rotWithShape="1">
          <a:blip r:embed="rId2">
            <a:alphaModFix/>
          </a:blip>
          <a:srcRect/>
          <a:stretch/>
        </p:blipFill>
        <p:spPr>
          <a:xfrm>
            <a:off x="3688561" y="1836271"/>
            <a:ext cx="1766879" cy="1785284"/>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C4A6D"/>
        </a:solidFill>
        <a:effectLst/>
      </p:bgPr>
    </p:bg>
    <p:spTree>
      <p:nvGrpSpPr>
        <p:cNvPr id="1" name="Shape 50"/>
        <p:cNvGrpSpPr/>
        <p:nvPr/>
      </p:nvGrpSpPr>
      <p:grpSpPr>
        <a:xfrm>
          <a:off x="0" y="0"/>
          <a:ext cx="0" cy="0"/>
          <a:chOff x="0" y="0"/>
          <a:chExt cx="0" cy="0"/>
        </a:xfrm>
      </p:grpSpPr>
      <p:sp>
        <p:nvSpPr>
          <p:cNvPr id="51" name="Google Shape;51;p13"/>
          <p:cNvSpPr/>
          <p:nvPr/>
        </p:nvSpPr>
        <p:spPr>
          <a:xfrm rot="5400000">
            <a:off x="4297680" y="297180"/>
            <a:ext cx="548640" cy="9143999"/>
          </a:xfrm>
          <a:prstGeom prst="rect">
            <a:avLst/>
          </a:prstGeom>
          <a:solidFill>
            <a:srgbClr val="2E75B5"/>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52" name="Google Shape;52;p13"/>
          <p:cNvSpPr txBox="1">
            <a:spLocks noGrp="1"/>
          </p:cNvSpPr>
          <p:nvPr>
            <p:ph type="title"/>
          </p:nvPr>
        </p:nvSpPr>
        <p:spPr>
          <a:xfrm>
            <a:off x="114300" y="152849"/>
            <a:ext cx="8915400" cy="994172"/>
          </a:xfrm>
          <a:prstGeom prst="rect">
            <a:avLst/>
          </a:prstGeom>
          <a:noFill/>
          <a:ln>
            <a:noFill/>
          </a:ln>
        </p:spPr>
        <p:txBody>
          <a:bodyPr spcFirstLastPara="1" wrap="square" lIns="68575" tIns="34275" rIns="68575" bIns="34275" anchor="ctr" anchorCtr="0">
            <a:normAutofit/>
          </a:bodyPr>
          <a:lstStyle>
            <a:lvl1pPr marR="0" lvl="0" algn="ctr" rtl="0">
              <a:lnSpc>
                <a:spcPct val="90000"/>
              </a:lnSpc>
              <a:spcBef>
                <a:spcPts val="0"/>
              </a:spcBef>
              <a:spcAft>
                <a:spcPts val="0"/>
              </a:spcAft>
              <a:buClr>
                <a:schemeClr val="lt1"/>
              </a:buClr>
              <a:buSzPts val="3300"/>
              <a:buFont typeface="Arial"/>
              <a:buNone/>
              <a:defRPr sz="3300" b="0" i="0" u="none" strike="noStrike" cap="none">
                <a:solidFill>
                  <a:schemeClr val="lt1"/>
                </a:solidFill>
                <a:latin typeface="Arial"/>
                <a:ea typeface="Arial"/>
                <a:cs typeface="Arial"/>
                <a:sym typeface="Arial"/>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53" name="Google Shape;53;p13"/>
          <p:cNvSpPr txBox="1">
            <a:spLocks noGrp="1"/>
          </p:cNvSpPr>
          <p:nvPr>
            <p:ph type="body" idx="1"/>
          </p:nvPr>
        </p:nvSpPr>
        <p:spPr>
          <a:xfrm>
            <a:off x="114300" y="1228725"/>
            <a:ext cx="8915400" cy="3761926"/>
          </a:xfrm>
          <a:prstGeom prst="rect">
            <a:avLst/>
          </a:prstGeom>
          <a:noFill/>
          <a:ln>
            <a:noFill/>
          </a:ln>
        </p:spPr>
        <p:txBody>
          <a:bodyPr spcFirstLastPara="1" wrap="square" lIns="68575" tIns="34275" rIns="68575" bIns="34275" anchor="t" anchorCtr="0">
            <a:normAutofit/>
          </a:bodyPr>
          <a:lstStyle>
            <a:lvl1pPr marL="457200" marR="0" lvl="0" indent="-381000" algn="l" rtl="0">
              <a:lnSpc>
                <a:spcPct val="90000"/>
              </a:lnSpc>
              <a:spcBef>
                <a:spcPts val="80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1pPr>
            <a:lvl2pPr marL="914400" marR="0" lvl="1" indent="-361950" algn="l" rtl="0">
              <a:lnSpc>
                <a:spcPct val="90000"/>
              </a:lnSpc>
              <a:spcBef>
                <a:spcPts val="400"/>
              </a:spcBef>
              <a:spcAft>
                <a:spcPts val="0"/>
              </a:spcAft>
              <a:buClr>
                <a:schemeClr val="lt1"/>
              </a:buClr>
              <a:buSzPts val="2100"/>
              <a:buFont typeface="Arial"/>
              <a:buChar char="•"/>
              <a:defRPr sz="2100" b="0" i="0" u="none" strike="noStrike" cap="none">
                <a:solidFill>
                  <a:schemeClr val="lt1"/>
                </a:solidFill>
                <a:latin typeface="Arial"/>
                <a:ea typeface="Arial"/>
                <a:cs typeface="Arial"/>
                <a:sym typeface="Arial"/>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leginfo.legislature.ca.gov/faces/codes_displaySection.xhtml?sectionNum=46120&amp;lawCode=ED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cde.ca.gov/fg/aa/pa/"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hyperlink" Target="https://www.cde.ca.gov/ls/ex/elopinfo.asp"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www.cde.ca.gov/ls/ex/sosexplearncontacts.asp"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cde.ca.gov/ls/ex/elofaq.asp"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www.afterschoolnetwork.org/elo-program-fireside-chats" TargetMode="External"/><Relationship Id="rId2" Type="http://schemas.openxmlformats.org/officeDocument/2006/relationships/hyperlink" Target="https://www.cde.ca.gov/ls/ex/elopinfo.asp" TargetMode="External"/><Relationship Id="rId1" Type="http://schemas.openxmlformats.org/officeDocument/2006/relationships/slideLayout" Target="../slideLayouts/slideLayout2.xml"/><Relationship Id="rId5" Type="http://schemas.openxmlformats.org/officeDocument/2006/relationships/hyperlink" Target="https://www.afterschoolnetwork.org/quality-standards-expanded-learning" TargetMode="External"/><Relationship Id="rId4" Type="http://schemas.openxmlformats.org/officeDocument/2006/relationships/hyperlink" Target="https://www.afterschoolnetwork.org/ca-elo-convenings"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www.afterschoolnetwork.org/staff-directory" TargetMode="External"/><Relationship Id="rId2" Type="http://schemas.openxmlformats.org/officeDocument/2006/relationships/hyperlink" Target="https://www.cde.ca.gov/ls/ex/sosexplearncontacts.asp" TargetMode="External"/><Relationship Id="rId1" Type="http://schemas.openxmlformats.org/officeDocument/2006/relationships/slideLayout" Target="../slideLayouts/slideLayout2.xml"/><Relationship Id="rId5" Type="http://schemas.openxmlformats.org/officeDocument/2006/relationships/hyperlink" Target="https://www.afterschoolnetwork.org/elo-program-technical-assistance" TargetMode="External"/><Relationship Id="rId4" Type="http://schemas.openxmlformats.org/officeDocument/2006/relationships/hyperlink" Target="https://www.cde.ca.gov/fg/aa/pa/elop.asp"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www.cde.ca.gov/ls/ex/sosexplearncontacts.asp" TargetMode="External"/><Relationship Id="rId2" Type="http://schemas.openxmlformats.org/officeDocument/2006/relationships/hyperlink" Target="mailto:PASE@cde.ca.gov" TargetMode="External"/><Relationship Id="rId1" Type="http://schemas.openxmlformats.org/officeDocument/2006/relationships/slideLayout" Target="../slideLayouts/slideLayout2.xml"/><Relationship Id="rId4" Type="http://schemas.openxmlformats.org/officeDocument/2006/relationships/hyperlink" Target="mailto:ELOPrograms@cde.ca.gov"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cde.ca.gov/ls/ex/fundingop.as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de.ca.gov/fg/aa/pa/elop.as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933B8-55CC-73E7-7D10-19CB08634CFC}"/>
              </a:ext>
            </a:extLst>
          </p:cNvPr>
          <p:cNvSpPr>
            <a:spLocks noGrp="1"/>
          </p:cNvSpPr>
          <p:nvPr>
            <p:ph type="ctrTitle"/>
          </p:nvPr>
        </p:nvSpPr>
        <p:spPr>
          <a:xfrm>
            <a:off x="1139428" y="806223"/>
            <a:ext cx="6865144" cy="2510866"/>
          </a:xfrm>
        </p:spPr>
        <p:txBody>
          <a:bodyPr/>
          <a:lstStyle/>
          <a:p>
            <a:r>
              <a:rPr lang="en" b="1" dirty="0"/>
              <a:t>Expanded Learning Opportunities Program</a:t>
            </a:r>
            <a:br>
              <a:rPr lang="en" dirty="0"/>
            </a:br>
            <a:br>
              <a:rPr lang="en" dirty="0"/>
            </a:br>
            <a:r>
              <a:rPr lang="en" sz="2400" dirty="0"/>
              <a:t>February 15, 2024</a:t>
            </a:r>
            <a:endParaRPr lang="en-US" sz="2400" dirty="0"/>
          </a:p>
        </p:txBody>
      </p:sp>
    </p:spTree>
    <p:extLst>
      <p:ext uri="{BB962C8B-B14F-4D97-AF65-F5344CB8AC3E}">
        <p14:creationId xmlns:p14="http://schemas.microsoft.com/office/powerpoint/2010/main" val="2257513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D5AA8-0AC7-A346-C6BA-0A4035C4AF03}"/>
              </a:ext>
            </a:extLst>
          </p:cNvPr>
          <p:cNvSpPr>
            <a:spLocks noGrp="1"/>
          </p:cNvSpPr>
          <p:nvPr>
            <p:ph type="title"/>
          </p:nvPr>
        </p:nvSpPr>
        <p:spPr/>
        <p:txBody>
          <a:bodyPr/>
          <a:lstStyle/>
          <a:p>
            <a:r>
              <a:rPr lang="en" dirty="0"/>
              <a:t>ELO-P: Intent (1)</a:t>
            </a:r>
            <a:endParaRPr lang="en-US" dirty="0"/>
          </a:p>
        </p:txBody>
      </p:sp>
      <p:sp>
        <p:nvSpPr>
          <p:cNvPr id="3" name="Text Placeholder 2">
            <a:extLst>
              <a:ext uri="{FF2B5EF4-FFF2-40B4-BE49-F238E27FC236}">
                <a16:creationId xmlns:a16="http://schemas.microsoft.com/office/drawing/2014/main" id="{478E496E-8368-1184-2194-8CC3F8C1B72C}"/>
              </a:ext>
            </a:extLst>
          </p:cNvPr>
          <p:cNvSpPr>
            <a:spLocks noGrp="1"/>
          </p:cNvSpPr>
          <p:nvPr>
            <p:ph type="body" idx="1"/>
          </p:nvPr>
        </p:nvSpPr>
        <p:spPr/>
        <p:txBody>
          <a:bodyPr/>
          <a:lstStyle/>
          <a:p>
            <a:pPr marL="76200" indent="0">
              <a:buNone/>
            </a:pPr>
            <a:r>
              <a:rPr lang="en-US" dirty="0"/>
              <a:t>“Unduplicated Student”: A student enrolled in a school district or a charter school who is classified as an English learner, eligible for a free or reduced-price meal, or is a foster youth. </a:t>
            </a:r>
          </a:p>
          <a:p>
            <a:endParaRPr lang="en-US" dirty="0"/>
          </a:p>
        </p:txBody>
      </p:sp>
    </p:spTree>
    <p:extLst>
      <p:ext uri="{BB962C8B-B14F-4D97-AF65-F5344CB8AC3E}">
        <p14:creationId xmlns:p14="http://schemas.microsoft.com/office/powerpoint/2010/main" val="913091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3C367-DAD3-79CE-0458-FFDC6E6FF225}"/>
              </a:ext>
            </a:extLst>
          </p:cNvPr>
          <p:cNvSpPr>
            <a:spLocks noGrp="1"/>
          </p:cNvSpPr>
          <p:nvPr>
            <p:ph type="title"/>
          </p:nvPr>
        </p:nvSpPr>
        <p:spPr/>
        <p:txBody>
          <a:bodyPr/>
          <a:lstStyle/>
          <a:p>
            <a:r>
              <a:rPr lang="en" dirty="0"/>
              <a:t>ELO-P: Intent (2)</a:t>
            </a:r>
            <a:endParaRPr lang="en-US" dirty="0"/>
          </a:p>
        </p:txBody>
      </p:sp>
      <p:sp>
        <p:nvSpPr>
          <p:cNvPr id="3" name="Text Placeholder 2">
            <a:extLst>
              <a:ext uri="{FF2B5EF4-FFF2-40B4-BE49-F238E27FC236}">
                <a16:creationId xmlns:a16="http://schemas.microsoft.com/office/drawing/2014/main" id="{A64C7D5D-A233-DC3E-5B56-FE097BBC65CA}"/>
              </a:ext>
            </a:extLst>
          </p:cNvPr>
          <p:cNvSpPr>
            <a:spLocks noGrp="1"/>
          </p:cNvSpPr>
          <p:nvPr>
            <p:ph type="body" idx="1"/>
          </p:nvPr>
        </p:nvSpPr>
        <p:spPr/>
        <p:txBody>
          <a:bodyPr/>
          <a:lstStyle/>
          <a:p>
            <a:pPr marL="139700" lvl="0" indent="-152400" algn="l" rtl="0">
              <a:lnSpc>
                <a:spcPct val="90000"/>
              </a:lnSpc>
              <a:spcBef>
                <a:spcPts val="0"/>
              </a:spcBef>
              <a:spcAft>
                <a:spcPts val="0"/>
              </a:spcAft>
              <a:buClr>
                <a:schemeClr val="lt1"/>
              </a:buClr>
              <a:buSzPts val="2400"/>
              <a:buChar char="•"/>
            </a:pPr>
            <a:r>
              <a:rPr lang="en-US" dirty="0"/>
              <a:t>That all LEAs offer all unduplicated students in classroom-based instructional programs access to comprehensive after school and intersessional expanded learning opportunities. </a:t>
            </a:r>
          </a:p>
          <a:p>
            <a:pPr marL="139700" lvl="0" indent="-152400" algn="l" rtl="0">
              <a:lnSpc>
                <a:spcPct val="90000"/>
              </a:lnSpc>
              <a:spcBef>
                <a:spcPts val="900"/>
              </a:spcBef>
              <a:spcAft>
                <a:spcPts val="0"/>
              </a:spcAft>
              <a:buClr>
                <a:schemeClr val="lt1"/>
              </a:buClr>
              <a:buSzPts val="2400"/>
              <a:buChar char="•"/>
            </a:pPr>
            <a:r>
              <a:rPr lang="en-US" dirty="0"/>
              <a:t>Transitional Kindergarten/Kindergarten through grade six.</a:t>
            </a:r>
          </a:p>
          <a:p>
            <a:pPr marL="139700" lvl="0" indent="-152400" algn="l" rtl="0">
              <a:lnSpc>
                <a:spcPct val="90000"/>
              </a:lnSpc>
              <a:spcBef>
                <a:spcPts val="900"/>
              </a:spcBef>
              <a:spcAft>
                <a:spcPts val="0"/>
              </a:spcAft>
              <a:buClr>
                <a:schemeClr val="lt1"/>
              </a:buClr>
              <a:buSzPts val="2400"/>
              <a:buChar char="•"/>
            </a:pPr>
            <a:r>
              <a:rPr lang="en-US" dirty="0"/>
              <a:t>California </a:t>
            </a:r>
            <a:r>
              <a:rPr lang="en-US" i="1" dirty="0"/>
              <a:t>Education Code (EC) </a:t>
            </a:r>
            <a:r>
              <a:rPr lang="en-US" dirty="0"/>
              <a:t>Section 46120:</a:t>
            </a:r>
            <a:r>
              <a:rPr lang="en-US" dirty="0">
                <a:solidFill>
                  <a:srgbClr val="FFC000"/>
                </a:solidFill>
              </a:rPr>
              <a:t> </a:t>
            </a:r>
            <a:r>
              <a:rPr lang="en-US" u="sng" dirty="0">
                <a:solidFill>
                  <a:schemeClr val="accent4"/>
                </a:solidFill>
                <a:hlinkClick r:id="rId2" tooltip="California Education Code 46120 that describes the intent of the Expanded Learning Opportunities Program. ">
                  <a:extLst>
                    <a:ext uri="{A12FA001-AC4F-418D-AE19-62706E023703}">
                      <ahyp:hlinkClr xmlns:ahyp="http://schemas.microsoft.com/office/drawing/2018/hyperlinkcolor" val="tx"/>
                    </a:ext>
                  </a:extLst>
                </a:hlinkClick>
              </a:rPr>
              <a:t>https://leginfo.legislature.ca.gov/faces/codes_displaySection.xhtml?sectionNum=46120&amp;lawCode=EDC</a:t>
            </a:r>
            <a:r>
              <a:rPr lang="en-US" dirty="0">
                <a:solidFill>
                  <a:schemeClr val="accent4"/>
                </a:solidFill>
                <a:hlinkClick r:id="rId2" tooltip="California Education Code 46120 that describes the intent of the Expanded Learning Opportunities Program. ">
                  <a:extLst>
                    <a:ext uri="{A12FA001-AC4F-418D-AE19-62706E023703}">
                      <ahyp:hlinkClr xmlns:ahyp="http://schemas.microsoft.com/office/drawing/2018/hyperlinkcolor" val="tx"/>
                    </a:ext>
                  </a:extLst>
                </a:hlinkClick>
              </a:rPr>
              <a:t> </a:t>
            </a:r>
            <a:endParaRPr lang="en-US" dirty="0">
              <a:solidFill>
                <a:schemeClr val="accent4"/>
              </a:solidFill>
            </a:endParaRPr>
          </a:p>
          <a:p>
            <a:endParaRPr lang="en-US" dirty="0"/>
          </a:p>
        </p:txBody>
      </p:sp>
    </p:spTree>
    <p:extLst>
      <p:ext uri="{BB962C8B-B14F-4D97-AF65-F5344CB8AC3E}">
        <p14:creationId xmlns:p14="http://schemas.microsoft.com/office/powerpoint/2010/main" val="536549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309CB-4732-555E-4CF6-7F2BA8711394}"/>
              </a:ext>
            </a:extLst>
          </p:cNvPr>
          <p:cNvSpPr>
            <a:spLocks noGrp="1"/>
          </p:cNvSpPr>
          <p:nvPr>
            <p:ph type="title"/>
          </p:nvPr>
        </p:nvSpPr>
        <p:spPr/>
        <p:txBody>
          <a:bodyPr/>
          <a:lstStyle/>
          <a:p>
            <a:r>
              <a:rPr lang="en" dirty="0"/>
              <a:t>ELO-P: Offer</a:t>
            </a:r>
            <a:endParaRPr lang="en-US" dirty="0"/>
          </a:p>
        </p:txBody>
      </p:sp>
      <p:sp>
        <p:nvSpPr>
          <p:cNvPr id="3" name="Text Placeholder 2">
            <a:extLst>
              <a:ext uri="{FF2B5EF4-FFF2-40B4-BE49-F238E27FC236}">
                <a16:creationId xmlns:a16="http://schemas.microsoft.com/office/drawing/2014/main" id="{BB929674-7E67-8176-CFED-D420192CC94C}"/>
              </a:ext>
            </a:extLst>
          </p:cNvPr>
          <p:cNvSpPr>
            <a:spLocks noGrp="1"/>
          </p:cNvSpPr>
          <p:nvPr>
            <p:ph type="body" idx="1"/>
          </p:nvPr>
        </p:nvSpPr>
        <p:spPr/>
        <p:txBody>
          <a:bodyPr/>
          <a:lstStyle/>
          <a:p>
            <a:pPr marL="76200" indent="0">
              <a:buNone/>
            </a:pPr>
            <a:r>
              <a:rPr lang="en-US" dirty="0"/>
              <a:t>“Offer access” means to recruit, advertise, publicize, or solicit through culturally and linguistically effective and appropriate communication channels.</a:t>
            </a:r>
            <a:endParaRPr lang="en-US" b="1" u="sng" dirty="0"/>
          </a:p>
          <a:p>
            <a:endParaRPr lang="en-US" dirty="0"/>
          </a:p>
        </p:txBody>
      </p:sp>
    </p:spTree>
    <p:extLst>
      <p:ext uri="{BB962C8B-B14F-4D97-AF65-F5344CB8AC3E}">
        <p14:creationId xmlns:p14="http://schemas.microsoft.com/office/powerpoint/2010/main" val="776988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15C60-F1F6-993B-31DF-BF877D3AB2EB}"/>
              </a:ext>
            </a:extLst>
          </p:cNvPr>
          <p:cNvSpPr>
            <a:spLocks noGrp="1"/>
          </p:cNvSpPr>
          <p:nvPr>
            <p:ph type="title"/>
          </p:nvPr>
        </p:nvSpPr>
        <p:spPr/>
        <p:txBody>
          <a:bodyPr/>
          <a:lstStyle/>
          <a:p>
            <a:r>
              <a:rPr lang="en" dirty="0"/>
              <a:t>ELO-P: Provide Access (1)</a:t>
            </a:r>
            <a:endParaRPr lang="en-US" dirty="0"/>
          </a:p>
        </p:txBody>
      </p:sp>
      <p:sp>
        <p:nvSpPr>
          <p:cNvPr id="3" name="Text Placeholder 2">
            <a:extLst>
              <a:ext uri="{FF2B5EF4-FFF2-40B4-BE49-F238E27FC236}">
                <a16:creationId xmlns:a16="http://schemas.microsoft.com/office/drawing/2014/main" id="{D1D6BB86-A3B9-05DD-542D-0BA5FCD0B99B}"/>
              </a:ext>
            </a:extLst>
          </p:cNvPr>
          <p:cNvSpPr>
            <a:spLocks noGrp="1"/>
          </p:cNvSpPr>
          <p:nvPr>
            <p:ph type="body" idx="1"/>
          </p:nvPr>
        </p:nvSpPr>
        <p:spPr/>
        <p:txBody>
          <a:bodyPr/>
          <a:lstStyle/>
          <a:p>
            <a:pPr marL="76200" indent="0">
              <a:buNone/>
            </a:pPr>
            <a:r>
              <a:rPr lang="en-US" dirty="0"/>
              <a:t>“Provide access,” with respect to an “Expanded Learning Opportunity Program,” means to enroll in the ELO-P. If a parent or guardian has a signed ELO-P registration form and that form is on file, the student shall be considered enrolled in the ELO-P. </a:t>
            </a:r>
          </a:p>
          <a:p>
            <a:endParaRPr lang="en-US" dirty="0"/>
          </a:p>
        </p:txBody>
      </p:sp>
    </p:spTree>
    <p:extLst>
      <p:ext uri="{BB962C8B-B14F-4D97-AF65-F5344CB8AC3E}">
        <p14:creationId xmlns:p14="http://schemas.microsoft.com/office/powerpoint/2010/main" val="114200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CFB26-F9D7-D386-31E4-2B71105D2174}"/>
              </a:ext>
            </a:extLst>
          </p:cNvPr>
          <p:cNvSpPr>
            <a:spLocks noGrp="1"/>
          </p:cNvSpPr>
          <p:nvPr>
            <p:ph type="title"/>
          </p:nvPr>
        </p:nvSpPr>
        <p:spPr/>
        <p:txBody>
          <a:bodyPr/>
          <a:lstStyle/>
          <a:p>
            <a:r>
              <a:rPr lang="en" dirty="0"/>
              <a:t>ELO-P: Provide Access (2)</a:t>
            </a:r>
            <a:endParaRPr lang="en-US" dirty="0"/>
          </a:p>
        </p:txBody>
      </p:sp>
      <p:sp>
        <p:nvSpPr>
          <p:cNvPr id="3" name="Text Placeholder 2">
            <a:extLst>
              <a:ext uri="{FF2B5EF4-FFF2-40B4-BE49-F238E27FC236}">
                <a16:creationId xmlns:a16="http://schemas.microsoft.com/office/drawing/2014/main" id="{CF22C490-5275-1143-EA0F-8A810885868E}"/>
              </a:ext>
            </a:extLst>
          </p:cNvPr>
          <p:cNvSpPr>
            <a:spLocks noGrp="1"/>
          </p:cNvSpPr>
          <p:nvPr>
            <p:ph type="body" idx="1"/>
          </p:nvPr>
        </p:nvSpPr>
        <p:spPr/>
        <p:txBody>
          <a:bodyPr/>
          <a:lstStyle/>
          <a:p>
            <a:pPr marL="76200" indent="0">
              <a:buNone/>
            </a:pPr>
            <a:r>
              <a:rPr lang="en-US" dirty="0"/>
              <a:t>For a LEA receiving an ELO-P apportionment, transportation shall be provided for any student who attends a school that is not operating an ELO-P to attend a location that is providing an ELO-P, and to return to their original location or another location that is established by the LEA.</a:t>
            </a:r>
          </a:p>
          <a:p>
            <a:endParaRPr lang="en-US" dirty="0"/>
          </a:p>
        </p:txBody>
      </p:sp>
    </p:spTree>
    <p:extLst>
      <p:ext uri="{BB962C8B-B14F-4D97-AF65-F5344CB8AC3E}">
        <p14:creationId xmlns:p14="http://schemas.microsoft.com/office/powerpoint/2010/main" val="1175315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8255E-5A8D-642E-777B-E330B0B76682}"/>
              </a:ext>
            </a:extLst>
          </p:cNvPr>
          <p:cNvSpPr>
            <a:spLocks noGrp="1"/>
          </p:cNvSpPr>
          <p:nvPr>
            <p:ph type="title"/>
          </p:nvPr>
        </p:nvSpPr>
        <p:spPr/>
        <p:txBody>
          <a:bodyPr/>
          <a:lstStyle/>
          <a:p>
            <a:r>
              <a:rPr lang="en" dirty="0"/>
              <a:t>Funding 2021–22 &amp; 2022–23 (1)</a:t>
            </a:r>
            <a:endParaRPr lang="en-US" dirty="0"/>
          </a:p>
        </p:txBody>
      </p:sp>
      <p:sp>
        <p:nvSpPr>
          <p:cNvPr id="3" name="Text Placeholder 2">
            <a:extLst>
              <a:ext uri="{FF2B5EF4-FFF2-40B4-BE49-F238E27FC236}">
                <a16:creationId xmlns:a16="http://schemas.microsoft.com/office/drawing/2014/main" id="{9B2A832C-600F-79E7-519C-F1A80E2ED7A2}"/>
              </a:ext>
            </a:extLst>
          </p:cNvPr>
          <p:cNvSpPr>
            <a:spLocks noGrp="1"/>
          </p:cNvSpPr>
          <p:nvPr>
            <p:ph type="body" idx="1"/>
          </p:nvPr>
        </p:nvSpPr>
        <p:spPr/>
        <p:txBody>
          <a:bodyPr/>
          <a:lstStyle/>
          <a:p>
            <a:pPr marL="76200" indent="0">
              <a:buNone/>
            </a:pPr>
            <a:r>
              <a:rPr lang="en-US" dirty="0"/>
              <a:t>The expenditure deadline for 2021–22 and 2022–23 funding is June 30, 2024, </a:t>
            </a:r>
            <a:r>
              <a:rPr lang="en-US" i="1" dirty="0"/>
              <a:t>EC</a:t>
            </a:r>
            <a:r>
              <a:rPr lang="en-US" dirty="0"/>
              <a:t> Section 46120(d)(6). LEAs will be required to submit an expenditure report to the CDE for 2021–22 and 2022–23 ELO Program funds after the expenditure deadline for each fiscal year. Unexpended and unencumbered funds will be due back to the state at that time.</a:t>
            </a:r>
          </a:p>
          <a:p>
            <a:endParaRPr lang="en-US" dirty="0"/>
          </a:p>
        </p:txBody>
      </p:sp>
    </p:spTree>
    <p:extLst>
      <p:ext uri="{BB962C8B-B14F-4D97-AF65-F5344CB8AC3E}">
        <p14:creationId xmlns:p14="http://schemas.microsoft.com/office/powerpoint/2010/main" val="809772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C9A8E-E67A-8DC1-B460-FB3986A94D0B}"/>
              </a:ext>
            </a:extLst>
          </p:cNvPr>
          <p:cNvSpPr>
            <a:spLocks noGrp="1"/>
          </p:cNvSpPr>
          <p:nvPr>
            <p:ph type="title"/>
          </p:nvPr>
        </p:nvSpPr>
        <p:spPr/>
        <p:txBody>
          <a:bodyPr/>
          <a:lstStyle/>
          <a:p>
            <a:r>
              <a:rPr lang="en" dirty="0"/>
              <a:t>Funding 2021–22 &amp; 2022–23 (2)</a:t>
            </a:r>
            <a:endParaRPr lang="en-US" dirty="0"/>
          </a:p>
        </p:txBody>
      </p:sp>
      <p:sp>
        <p:nvSpPr>
          <p:cNvPr id="3" name="Text Placeholder 2">
            <a:extLst>
              <a:ext uri="{FF2B5EF4-FFF2-40B4-BE49-F238E27FC236}">
                <a16:creationId xmlns:a16="http://schemas.microsoft.com/office/drawing/2014/main" id="{DFCBEEF4-AF0F-5793-04FD-24EC22000172}"/>
              </a:ext>
            </a:extLst>
          </p:cNvPr>
          <p:cNvSpPr>
            <a:spLocks noGrp="1"/>
          </p:cNvSpPr>
          <p:nvPr>
            <p:ph type="body" idx="1"/>
          </p:nvPr>
        </p:nvSpPr>
        <p:spPr>
          <a:xfrm>
            <a:off x="114300" y="1147085"/>
            <a:ext cx="8915400" cy="3761926"/>
          </a:xfrm>
        </p:spPr>
        <p:txBody>
          <a:bodyPr/>
          <a:lstStyle/>
          <a:p>
            <a:pPr marL="457200" lvl="0" indent="-381000" algn="l" rtl="0">
              <a:lnSpc>
                <a:spcPct val="90000"/>
              </a:lnSpc>
              <a:spcBef>
                <a:spcPts val="0"/>
              </a:spcBef>
              <a:spcAft>
                <a:spcPts val="0"/>
              </a:spcAft>
              <a:buSzPts val="2400"/>
              <a:buChar char="•"/>
            </a:pPr>
            <a:r>
              <a:rPr lang="en-US" dirty="0"/>
              <a:t>Commencing with the 2023–24 fiscal year, funds do not have an expenditure deadline and carryover funding is permissible. Beginning in 2023–24, the ELO Program will be included in the LEA’s annual audit, and failure to meet certain program requirements will result in an audit finding and funding may be due back to the State.</a:t>
            </a:r>
          </a:p>
          <a:p>
            <a:pPr marL="457200" lvl="0" indent="0" algn="l" rtl="0">
              <a:lnSpc>
                <a:spcPct val="90000"/>
              </a:lnSpc>
              <a:spcBef>
                <a:spcPts val="0"/>
              </a:spcBef>
              <a:spcAft>
                <a:spcPts val="0"/>
              </a:spcAft>
              <a:buNone/>
            </a:pPr>
            <a:endParaRPr lang="en-US" dirty="0"/>
          </a:p>
          <a:p>
            <a:pPr marL="457200" lvl="0" indent="-381000" algn="l" rtl="0">
              <a:lnSpc>
                <a:spcPct val="90000"/>
              </a:lnSpc>
              <a:spcBef>
                <a:spcPts val="0"/>
              </a:spcBef>
              <a:spcAft>
                <a:spcPts val="0"/>
              </a:spcAft>
              <a:buSzPts val="2400"/>
              <a:buChar char="•"/>
            </a:pPr>
            <a:r>
              <a:rPr lang="en-US" dirty="0"/>
              <a:t>All funds, including carryover funding, must be spent on ELO Program services. ELO Program funding can only be used for ELO Program-related expenses.</a:t>
            </a:r>
          </a:p>
          <a:p>
            <a:endParaRPr lang="en-US" dirty="0"/>
          </a:p>
        </p:txBody>
      </p:sp>
    </p:spTree>
    <p:extLst>
      <p:ext uri="{BB962C8B-B14F-4D97-AF65-F5344CB8AC3E}">
        <p14:creationId xmlns:p14="http://schemas.microsoft.com/office/powerpoint/2010/main" val="4080534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41585-A8B2-000B-5427-EDA24E7439C2}"/>
              </a:ext>
            </a:extLst>
          </p:cNvPr>
          <p:cNvSpPr>
            <a:spLocks noGrp="1"/>
          </p:cNvSpPr>
          <p:nvPr>
            <p:ph type="title"/>
          </p:nvPr>
        </p:nvSpPr>
        <p:spPr>
          <a:xfrm>
            <a:off x="114300" y="86124"/>
            <a:ext cx="8915400" cy="994172"/>
          </a:xfrm>
        </p:spPr>
        <p:txBody>
          <a:bodyPr/>
          <a:lstStyle/>
          <a:p>
            <a:r>
              <a:rPr lang="en" dirty="0"/>
              <a:t>Entitlement Rates</a:t>
            </a:r>
            <a:endParaRPr lang="en-US" dirty="0"/>
          </a:p>
        </p:txBody>
      </p:sp>
      <p:sp>
        <p:nvSpPr>
          <p:cNvPr id="3" name="Text Placeholder 2">
            <a:extLst>
              <a:ext uri="{FF2B5EF4-FFF2-40B4-BE49-F238E27FC236}">
                <a16:creationId xmlns:a16="http://schemas.microsoft.com/office/drawing/2014/main" id="{7DAD367F-B125-6695-847C-881336FA3CB4}"/>
              </a:ext>
            </a:extLst>
          </p:cNvPr>
          <p:cNvSpPr>
            <a:spLocks noGrp="1"/>
          </p:cNvSpPr>
          <p:nvPr>
            <p:ph type="body" idx="1"/>
          </p:nvPr>
        </p:nvSpPr>
        <p:spPr>
          <a:xfrm>
            <a:off x="114300" y="1080296"/>
            <a:ext cx="4158023" cy="3761926"/>
          </a:xfrm>
        </p:spPr>
        <p:txBody>
          <a:bodyPr/>
          <a:lstStyle/>
          <a:p>
            <a:pPr marL="101600" lvl="0" indent="0" algn="l" rtl="0">
              <a:lnSpc>
                <a:spcPct val="90000"/>
              </a:lnSpc>
              <a:spcBef>
                <a:spcPts val="0"/>
              </a:spcBef>
              <a:spcAft>
                <a:spcPts val="0"/>
              </a:spcAft>
              <a:buClr>
                <a:schemeClr val="lt1"/>
              </a:buClr>
              <a:buSzPts val="2300"/>
              <a:buNone/>
            </a:pPr>
            <a:r>
              <a:rPr lang="en-US" sz="2400" dirty="0"/>
              <a:t>LEAs Rate #1: </a:t>
            </a:r>
            <a:endParaRPr lang="en-US" dirty="0"/>
          </a:p>
          <a:p>
            <a:pPr marL="101600" lvl="0" indent="0" algn="l" rtl="0">
              <a:lnSpc>
                <a:spcPct val="90000"/>
              </a:lnSpc>
              <a:spcBef>
                <a:spcPts val="800"/>
              </a:spcBef>
              <a:spcAft>
                <a:spcPts val="0"/>
              </a:spcAft>
              <a:buClr>
                <a:schemeClr val="lt1"/>
              </a:buClr>
              <a:buSzPts val="2300"/>
              <a:buNone/>
            </a:pPr>
            <a:endParaRPr lang="en-US" sz="2400" dirty="0"/>
          </a:p>
          <a:p>
            <a:pPr marL="101600" lvl="0" indent="0" algn="l" rtl="0">
              <a:lnSpc>
                <a:spcPct val="90000"/>
              </a:lnSpc>
              <a:spcBef>
                <a:spcPts val="800"/>
              </a:spcBef>
              <a:spcAft>
                <a:spcPts val="0"/>
              </a:spcAft>
              <a:buClr>
                <a:schemeClr val="lt1"/>
              </a:buClr>
              <a:buSzPts val="2300"/>
              <a:buNone/>
            </a:pPr>
            <a:r>
              <a:rPr lang="en-US" sz="2400" dirty="0"/>
              <a:t>$2,750 for Unduplicated Pupil Percentages (UPP) </a:t>
            </a:r>
            <a:endParaRPr lang="en-US" dirty="0"/>
          </a:p>
          <a:p>
            <a:pPr marL="101600" lvl="0" indent="0" algn="l" rtl="0">
              <a:lnSpc>
                <a:spcPct val="90000"/>
              </a:lnSpc>
              <a:spcBef>
                <a:spcPts val="800"/>
              </a:spcBef>
              <a:spcAft>
                <a:spcPts val="0"/>
              </a:spcAft>
              <a:buClr>
                <a:schemeClr val="lt1"/>
              </a:buClr>
              <a:buSzPts val="2300"/>
              <a:buNone/>
            </a:pPr>
            <a:endParaRPr lang="en-US" sz="2400" dirty="0"/>
          </a:p>
          <a:p>
            <a:pPr marL="101600" lvl="0" indent="0" algn="l" rtl="0">
              <a:lnSpc>
                <a:spcPct val="90000"/>
              </a:lnSpc>
              <a:spcBef>
                <a:spcPts val="800"/>
              </a:spcBef>
              <a:spcAft>
                <a:spcPts val="0"/>
              </a:spcAft>
              <a:buClr>
                <a:schemeClr val="lt1"/>
              </a:buClr>
              <a:buSzPts val="2300"/>
              <a:buNone/>
            </a:pPr>
            <a:r>
              <a:rPr lang="en-US" sz="2400" dirty="0"/>
              <a:t>≥ 75 percent </a:t>
            </a:r>
            <a:endParaRPr lang="en-US" dirty="0"/>
          </a:p>
          <a:p>
            <a:endParaRPr lang="en-US" dirty="0"/>
          </a:p>
        </p:txBody>
      </p:sp>
      <p:sp>
        <p:nvSpPr>
          <p:cNvPr id="4" name="Text Placeholder 3">
            <a:extLst>
              <a:ext uri="{FF2B5EF4-FFF2-40B4-BE49-F238E27FC236}">
                <a16:creationId xmlns:a16="http://schemas.microsoft.com/office/drawing/2014/main" id="{6E44A22D-730C-3A25-9620-5D2EA6F1D6AA}"/>
              </a:ext>
            </a:extLst>
          </p:cNvPr>
          <p:cNvSpPr>
            <a:spLocks noGrp="1"/>
          </p:cNvSpPr>
          <p:nvPr>
            <p:ph type="body" idx="2"/>
          </p:nvPr>
        </p:nvSpPr>
        <p:spPr>
          <a:xfrm>
            <a:off x="4272323" y="1013571"/>
            <a:ext cx="4757377" cy="3761926"/>
          </a:xfrm>
        </p:spPr>
        <p:txBody>
          <a:bodyPr>
            <a:normAutofit/>
          </a:bodyPr>
          <a:lstStyle/>
          <a:p>
            <a:pPr marL="101600" lvl="0" indent="0" algn="l" rtl="0">
              <a:lnSpc>
                <a:spcPct val="90000"/>
              </a:lnSpc>
              <a:spcBef>
                <a:spcPts val="0"/>
              </a:spcBef>
              <a:spcAft>
                <a:spcPts val="0"/>
              </a:spcAft>
              <a:buClr>
                <a:schemeClr val="lt1"/>
              </a:buClr>
              <a:buSzPts val="2300"/>
              <a:buNone/>
            </a:pPr>
            <a:r>
              <a:rPr lang="en-US" dirty="0"/>
              <a:t>LEAs Rate #2: </a:t>
            </a:r>
          </a:p>
          <a:p>
            <a:pPr marL="101600" lvl="0" indent="0" algn="l" rtl="0">
              <a:lnSpc>
                <a:spcPct val="90000"/>
              </a:lnSpc>
              <a:spcBef>
                <a:spcPts val="800"/>
              </a:spcBef>
              <a:spcAft>
                <a:spcPts val="0"/>
              </a:spcAft>
              <a:buClr>
                <a:schemeClr val="lt1"/>
              </a:buClr>
              <a:buSzPts val="2300"/>
              <a:buNone/>
            </a:pPr>
            <a:endParaRPr lang="en-US" dirty="0"/>
          </a:p>
          <a:p>
            <a:pPr marL="101600" lvl="0" indent="0" algn="l" rtl="0">
              <a:lnSpc>
                <a:spcPct val="90000"/>
              </a:lnSpc>
              <a:spcBef>
                <a:spcPts val="800"/>
              </a:spcBef>
              <a:spcAft>
                <a:spcPts val="0"/>
              </a:spcAft>
              <a:buClr>
                <a:schemeClr val="lt1"/>
              </a:buClr>
              <a:buSzPts val="2300"/>
              <a:buNone/>
            </a:pPr>
            <a:r>
              <a:rPr lang="en-US" dirty="0"/>
              <a:t>Dependent on remaining balance after Rate #1 </a:t>
            </a:r>
          </a:p>
          <a:p>
            <a:pPr marL="101600" lvl="0" indent="0" algn="l" rtl="0">
              <a:lnSpc>
                <a:spcPct val="90000"/>
              </a:lnSpc>
              <a:spcBef>
                <a:spcPts val="800"/>
              </a:spcBef>
              <a:spcAft>
                <a:spcPts val="0"/>
              </a:spcAft>
              <a:buClr>
                <a:schemeClr val="lt1"/>
              </a:buClr>
              <a:buSzPts val="2300"/>
              <a:buNone/>
            </a:pPr>
            <a:endParaRPr lang="en-US" dirty="0"/>
          </a:p>
          <a:p>
            <a:pPr marL="101600" lvl="0" indent="0" algn="l" rtl="0">
              <a:lnSpc>
                <a:spcPct val="90000"/>
              </a:lnSpc>
              <a:spcBef>
                <a:spcPts val="800"/>
              </a:spcBef>
              <a:spcAft>
                <a:spcPts val="0"/>
              </a:spcAft>
              <a:buClr>
                <a:schemeClr val="lt1"/>
              </a:buClr>
              <a:buSzPts val="2300"/>
              <a:buNone/>
            </a:pPr>
            <a:r>
              <a:rPr lang="en-US" dirty="0"/>
              <a:t>&lt; 75 percent</a:t>
            </a:r>
          </a:p>
          <a:p>
            <a:pPr marL="177800" lvl="0" indent="-38100" algn="l" rtl="0">
              <a:lnSpc>
                <a:spcPct val="90000"/>
              </a:lnSpc>
              <a:spcBef>
                <a:spcPts val="800"/>
              </a:spcBef>
              <a:spcAft>
                <a:spcPts val="0"/>
              </a:spcAft>
              <a:buClr>
                <a:schemeClr val="lt1"/>
              </a:buClr>
              <a:buSzPts val="2300"/>
              <a:buNone/>
            </a:pPr>
            <a:endParaRPr lang="en-US" dirty="0"/>
          </a:p>
          <a:p>
            <a:pPr marL="177800" lvl="0" indent="-184150" algn="l" rtl="0">
              <a:lnSpc>
                <a:spcPct val="90000"/>
              </a:lnSpc>
              <a:spcBef>
                <a:spcPts val="800"/>
              </a:spcBef>
              <a:spcAft>
                <a:spcPts val="0"/>
              </a:spcAft>
              <a:buClr>
                <a:schemeClr val="lt1"/>
              </a:buClr>
              <a:buSzPts val="2300"/>
              <a:buChar char="•"/>
            </a:pPr>
            <a:r>
              <a:rPr lang="en-US" dirty="0"/>
              <a:t>ELO-P Entitlements: </a:t>
            </a:r>
            <a:r>
              <a:rPr lang="en-US" dirty="0">
                <a:solidFill>
                  <a:schemeClr val="accent4"/>
                </a:solidFill>
                <a:hlinkClick r:id="rId2" tooltip="Expanded Learning Opportunities Program entitlements web page.">
                  <a:extLst>
                    <a:ext uri="{A12FA001-AC4F-418D-AE19-62706E023703}">
                      <ahyp:hlinkClr xmlns:ahyp="http://schemas.microsoft.com/office/drawing/2018/hyperlinkcolor" val="tx"/>
                    </a:ext>
                  </a:extLst>
                </a:hlinkClick>
              </a:rPr>
              <a:t>https://www.cde.ca.gov/fg/aa/pa/</a:t>
            </a:r>
            <a:endParaRPr lang="en-US" dirty="0">
              <a:solidFill>
                <a:schemeClr val="accent4"/>
              </a:solidFill>
            </a:endParaRPr>
          </a:p>
          <a:p>
            <a:endParaRPr lang="en-US" dirty="0"/>
          </a:p>
        </p:txBody>
      </p:sp>
    </p:spTree>
    <p:extLst>
      <p:ext uri="{BB962C8B-B14F-4D97-AF65-F5344CB8AC3E}">
        <p14:creationId xmlns:p14="http://schemas.microsoft.com/office/powerpoint/2010/main" val="4186614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88138-64ED-51DD-573A-1FBAD519AEDC}"/>
              </a:ext>
            </a:extLst>
          </p:cNvPr>
          <p:cNvSpPr>
            <a:spLocks noGrp="1"/>
          </p:cNvSpPr>
          <p:nvPr>
            <p:ph type="title"/>
          </p:nvPr>
        </p:nvSpPr>
        <p:spPr/>
        <p:txBody>
          <a:bodyPr/>
          <a:lstStyle/>
          <a:p>
            <a:r>
              <a:rPr lang="en" dirty="0"/>
              <a:t>ELO-P: Entitlement Rates </a:t>
            </a:r>
            <a:endParaRPr lang="en-US" dirty="0"/>
          </a:p>
        </p:txBody>
      </p:sp>
      <p:sp>
        <p:nvSpPr>
          <p:cNvPr id="3" name="Text Placeholder 2">
            <a:extLst>
              <a:ext uri="{FF2B5EF4-FFF2-40B4-BE49-F238E27FC236}">
                <a16:creationId xmlns:a16="http://schemas.microsoft.com/office/drawing/2014/main" id="{713D3DF0-A461-D561-0518-EBED19507CF5}"/>
              </a:ext>
            </a:extLst>
          </p:cNvPr>
          <p:cNvSpPr>
            <a:spLocks noGrp="1"/>
          </p:cNvSpPr>
          <p:nvPr>
            <p:ph type="body" idx="1"/>
          </p:nvPr>
        </p:nvSpPr>
        <p:spPr/>
        <p:txBody>
          <a:bodyPr/>
          <a:lstStyle/>
          <a:p>
            <a:pPr marL="76200" indent="0">
              <a:buNone/>
            </a:pPr>
            <a:r>
              <a:rPr lang="en-US" dirty="0"/>
              <a:t>46120(d)(4) A local educational agency receiving funding pursuant to subparagraph (B) of paragraph (1) shall be provided </a:t>
            </a:r>
            <a:r>
              <a:rPr lang="en-US" b="1" dirty="0"/>
              <a:t>at least three years of funding </a:t>
            </a:r>
            <a:r>
              <a:rPr lang="en-US" dirty="0"/>
              <a:t>pursuant to that subparagraph upon becoming eligible to receive funding pursuant to that subparagraph. A local educational agency that does not meet the requirements of subparagraph (B) of paragraph (1) for </a:t>
            </a:r>
            <a:r>
              <a:rPr lang="en-US" b="1" dirty="0"/>
              <a:t>four consecutive years</a:t>
            </a:r>
            <a:r>
              <a:rPr lang="en-US" dirty="0"/>
              <a:t> shall be ineligible to receive funding pursuant to that subparagraph.</a:t>
            </a:r>
          </a:p>
          <a:p>
            <a:endParaRPr lang="en-US" dirty="0"/>
          </a:p>
        </p:txBody>
      </p:sp>
    </p:spTree>
    <p:extLst>
      <p:ext uri="{BB962C8B-B14F-4D97-AF65-F5344CB8AC3E}">
        <p14:creationId xmlns:p14="http://schemas.microsoft.com/office/powerpoint/2010/main" val="1499039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DD0B3-ED15-97CE-3E02-AD972E6D186C}"/>
              </a:ext>
            </a:extLst>
          </p:cNvPr>
          <p:cNvSpPr>
            <a:spLocks noGrp="1"/>
          </p:cNvSpPr>
          <p:nvPr>
            <p:ph type="title"/>
          </p:nvPr>
        </p:nvSpPr>
        <p:spPr/>
        <p:txBody>
          <a:bodyPr/>
          <a:lstStyle/>
          <a:p>
            <a:r>
              <a:rPr lang="en" dirty="0"/>
              <a:t>ELO-P: UPP Commencing with 2023–24 (1)</a:t>
            </a:r>
            <a:endParaRPr lang="en-US" dirty="0"/>
          </a:p>
        </p:txBody>
      </p:sp>
      <p:sp>
        <p:nvSpPr>
          <p:cNvPr id="3" name="Text Placeholder 2">
            <a:extLst>
              <a:ext uri="{FF2B5EF4-FFF2-40B4-BE49-F238E27FC236}">
                <a16:creationId xmlns:a16="http://schemas.microsoft.com/office/drawing/2014/main" id="{53E06F55-7661-F2B9-A0CB-574F5DC82693}"/>
              </a:ext>
            </a:extLst>
          </p:cNvPr>
          <p:cNvSpPr>
            <a:spLocks noGrp="1"/>
          </p:cNvSpPr>
          <p:nvPr>
            <p:ph type="body" idx="1"/>
          </p:nvPr>
        </p:nvSpPr>
        <p:spPr/>
        <p:txBody>
          <a:bodyPr/>
          <a:lstStyle/>
          <a:p>
            <a:pPr marL="76200" indent="0">
              <a:buNone/>
            </a:pPr>
            <a:r>
              <a:rPr lang="en-US" b="1" i="1" dirty="0"/>
              <a:t>LEAs with an UPP at or above 75 percent</a:t>
            </a:r>
            <a:r>
              <a:rPr lang="en-US" b="1" dirty="0"/>
              <a:t> </a:t>
            </a:r>
            <a:r>
              <a:rPr lang="en-US" dirty="0"/>
              <a:t>shall offer to all students in classroom-based instructional programs in kindergarten, including transitional kindergarten, and grades one to six, inclusive, access to ELO-Ps, and shall provide access </a:t>
            </a:r>
            <a:r>
              <a:rPr lang="en-US" b="1" i="1" dirty="0"/>
              <a:t>to any student </a:t>
            </a:r>
            <a:r>
              <a:rPr lang="en-US" dirty="0"/>
              <a:t>whose parent or guardian requests their placement in a program.</a:t>
            </a:r>
          </a:p>
          <a:p>
            <a:endParaRPr lang="en-US" dirty="0"/>
          </a:p>
        </p:txBody>
      </p:sp>
    </p:spTree>
    <p:extLst>
      <p:ext uri="{BB962C8B-B14F-4D97-AF65-F5344CB8AC3E}">
        <p14:creationId xmlns:p14="http://schemas.microsoft.com/office/powerpoint/2010/main" val="4075505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9BAD6-6D2B-585A-1A0C-1DEF7D1FB8EA}"/>
              </a:ext>
            </a:extLst>
          </p:cNvPr>
          <p:cNvSpPr>
            <a:spLocks noGrp="1"/>
          </p:cNvSpPr>
          <p:nvPr>
            <p:ph type="title"/>
          </p:nvPr>
        </p:nvSpPr>
        <p:spPr/>
        <p:txBody>
          <a:bodyPr/>
          <a:lstStyle/>
          <a:p>
            <a:r>
              <a:rPr lang="en" b="1" dirty="0"/>
              <a:t>Expanded Learning</a:t>
            </a:r>
            <a:endParaRPr lang="en-US" b="1" dirty="0"/>
          </a:p>
        </p:txBody>
      </p:sp>
      <p:sp>
        <p:nvSpPr>
          <p:cNvPr id="3" name="Text Placeholder 2">
            <a:extLst>
              <a:ext uri="{FF2B5EF4-FFF2-40B4-BE49-F238E27FC236}">
                <a16:creationId xmlns:a16="http://schemas.microsoft.com/office/drawing/2014/main" id="{B2DE113C-6933-6AC5-D061-6FEF85969A7F}"/>
              </a:ext>
            </a:extLst>
          </p:cNvPr>
          <p:cNvSpPr>
            <a:spLocks noGrp="1"/>
          </p:cNvSpPr>
          <p:nvPr>
            <p:ph type="body" idx="1"/>
          </p:nvPr>
        </p:nvSpPr>
        <p:spPr>
          <a:xfrm>
            <a:off x="114300" y="1013572"/>
            <a:ext cx="8915400" cy="3761926"/>
          </a:xfrm>
        </p:spPr>
        <p:txBody>
          <a:bodyPr>
            <a:normAutofit fontScale="92500" lnSpcReduction="20000"/>
          </a:bodyPr>
          <a:lstStyle/>
          <a:p>
            <a:pPr marL="0" lvl="0" indent="0" algn="l" rtl="0">
              <a:lnSpc>
                <a:spcPct val="115000"/>
              </a:lnSpc>
              <a:spcBef>
                <a:spcPts val="0"/>
              </a:spcBef>
              <a:spcAft>
                <a:spcPts val="0"/>
              </a:spcAft>
              <a:buClr>
                <a:schemeClr val="dk1"/>
              </a:buClr>
              <a:buSzPts val="600"/>
              <a:buNone/>
            </a:pPr>
            <a:r>
              <a:rPr lang="en-US" sz="2600" dirty="0"/>
              <a:t>“Expanded Learning” means before school, after school, summer, or intersession learning programs that focus on developing the academic, social, emotional, and physical needs and interests of students through hands-on, engaging learning experiences.</a:t>
            </a:r>
          </a:p>
          <a:p>
            <a:pPr marL="0" lvl="0" indent="0" algn="l" rtl="0">
              <a:lnSpc>
                <a:spcPct val="115000"/>
              </a:lnSpc>
              <a:spcBef>
                <a:spcPts val="0"/>
              </a:spcBef>
              <a:spcAft>
                <a:spcPts val="0"/>
              </a:spcAft>
              <a:buClr>
                <a:schemeClr val="dk1"/>
              </a:buClr>
              <a:buSzPts val="600"/>
              <a:buNone/>
            </a:pPr>
            <a:endParaRPr lang="en-US" sz="2600" dirty="0"/>
          </a:p>
          <a:p>
            <a:pPr marL="0" lvl="0" indent="0" algn="l" rtl="0">
              <a:lnSpc>
                <a:spcPct val="115000"/>
              </a:lnSpc>
              <a:spcBef>
                <a:spcPts val="400"/>
              </a:spcBef>
              <a:spcAft>
                <a:spcPts val="0"/>
              </a:spcAft>
              <a:buClr>
                <a:schemeClr val="dk1"/>
              </a:buClr>
              <a:buSzPts val="600"/>
              <a:buNone/>
            </a:pPr>
            <a:r>
              <a:rPr lang="en-US" sz="2600" dirty="0"/>
              <a:t>It is the intent of the Legislature that Expanded Learning programs are student-centered, results driven, include community partners, and complement, but do not replicate, learning activities in the regular school day and school year.</a:t>
            </a:r>
          </a:p>
          <a:p>
            <a:endParaRPr lang="en-US" dirty="0"/>
          </a:p>
        </p:txBody>
      </p:sp>
    </p:spTree>
    <p:extLst>
      <p:ext uri="{BB962C8B-B14F-4D97-AF65-F5344CB8AC3E}">
        <p14:creationId xmlns:p14="http://schemas.microsoft.com/office/powerpoint/2010/main" val="41333303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C7194-B3CC-690B-DAB1-7D1D77C9CAAC}"/>
              </a:ext>
            </a:extLst>
          </p:cNvPr>
          <p:cNvSpPr>
            <a:spLocks noGrp="1"/>
          </p:cNvSpPr>
          <p:nvPr>
            <p:ph type="title"/>
          </p:nvPr>
        </p:nvSpPr>
        <p:spPr/>
        <p:txBody>
          <a:bodyPr/>
          <a:lstStyle/>
          <a:p>
            <a:r>
              <a:rPr lang="en" dirty="0"/>
              <a:t>ELO-P: UPP Commencing with 2023–24 (2)</a:t>
            </a:r>
            <a:endParaRPr lang="en-US" dirty="0"/>
          </a:p>
        </p:txBody>
      </p:sp>
      <p:sp>
        <p:nvSpPr>
          <p:cNvPr id="3" name="Text Placeholder 2">
            <a:extLst>
              <a:ext uri="{FF2B5EF4-FFF2-40B4-BE49-F238E27FC236}">
                <a16:creationId xmlns:a16="http://schemas.microsoft.com/office/drawing/2014/main" id="{5AD3D1FE-C0FD-450D-5050-3D194BF30546}"/>
              </a:ext>
            </a:extLst>
          </p:cNvPr>
          <p:cNvSpPr>
            <a:spLocks noGrp="1"/>
          </p:cNvSpPr>
          <p:nvPr>
            <p:ph type="body" idx="1"/>
          </p:nvPr>
        </p:nvSpPr>
        <p:spPr/>
        <p:txBody>
          <a:bodyPr/>
          <a:lstStyle/>
          <a:p>
            <a:pPr marL="76200" indent="0">
              <a:buNone/>
            </a:pPr>
            <a:r>
              <a:rPr lang="en-US" b="1" i="1" dirty="0"/>
              <a:t>LEAs with an UPP below 75 percent</a:t>
            </a:r>
            <a:r>
              <a:rPr lang="en-US" b="1" dirty="0"/>
              <a:t> </a:t>
            </a:r>
            <a:r>
              <a:rPr lang="en-US" dirty="0"/>
              <a:t>shall offer to </a:t>
            </a:r>
            <a:r>
              <a:rPr lang="en-US" b="1" i="1" dirty="0"/>
              <a:t>at least all unduplicated students</a:t>
            </a:r>
            <a:r>
              <a:rPr lang="en-US" dirty="0"/>
              <a:t> in classroom-based instructional programs in kindergarten, including transitional kindergarten, and grades one to six, inclusive, access to ELO-Ps, and shall provide access </a:t>
            </a:r>
            <a:r>
              <a:rPr lang="en-US" b="1" i="1" dirty="0"/>
              <a:t>to any unduplicated student</a:t>
            </a:r>
            <a:r>
              <a:rPr lang="en-US" dirty="0"/>
              <a:t> whose parent or guardian requests their placement in a program.</a:t>
            </a:r>
          </a:p>
          <a:p>
            <a:endParaRPr lang="en-US" dirty="0"/>
          </a:p>
        </p:txBody>
      </p:sp>
    </p:spTree>
    <p:extLst>
      <p:ext uri="{BB962C8B-B14F-4D97-AF65-F5344CB8AC3E}">
        <p14:creationId xmlns:p14="http://schemas.microsoft.com/office/powerpoint/2010/main" val="1947724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355D1-AF41-05D5-EE0A-7DE019D3553C}"/>
              </a:ext>
            </a:extLst>
          </p:cNvPr>
          <p:cNvSpPr>
            <a:spLocks noGrp="1"/>
          </p:cNvSpPr>
          <p:nvPr>
            <p:ph type="title"/>
          </p:nvPr>
        </p:nvSpPr>
        <p:spPr/>
        <p:txBody>
          <a:bodyPr/>
          <a:lstStyle/>
          <a:p>
            <a:r>
              <a:rPr lang="en" dirty="0"/>
              <a:t>ELO-P: Programming (1)</a:t>
            </a:r>
            <a:endParaRPr lang="en-US" dirty="0"/>
          </a:p>
        </p:txBody>
      </p:sp>
      <p:sp>
        <p:nvSpPr>
          <p:cNvPr id="3" name="Text Placeholder 2">
            <a:extLst>
              <a:ext uri="{FF2B5EF4-FFF2-40B4-BE49-F238E27FC236}">
                <a16:creationId xmlns:a16="http://schemas.microsoft.com/office/drawing/2014/main" id="{9407D28C-5CBA-8E59-0423-9F706E2A29C1}"/>
              </a:ext>
            </a:extLst>
          </p:cNvPr>
          <p:cNvSpPr>
            <a:spLocks noGrp="1"/>
          </p:cNvSpPr>
          <p:nvPr>
            <p:ph type="body" idx="1"/>
          </p:nvPr>
        </p:nvSpPr>
        <p:spPr/>
        <p:txBody>
          <a:bodyPr/>
          <a:lstStyle/>
          <a:p>
            <a:pPr marL="177800" lvl="0" indent="-171450" algn="l" rtl="0">
              <a:lnSpc>
                <a:spcPct val="90000"/>
              </a:lnSpc>
              <a:spcBef>
                <a:spcPts val="0"/>
              </a:spcBef>
              <a:spcAft>
                <a:spcPts val="0"/>
              </a:spcAft>
              <a:buClr>
                <a:schemeClr val="lt1"/>
              </a:buClr>
              <a:buSzPts val="1700"/>
              <a:buChar char="●"/>
            </a:pPr>
            <a:r>
              <a:rPr lang="en-US" dirty="0"/>
              <a:t>On school days, in-person, with qualified staff </a:t>
            </a:r>
          </a:p>
          <a:p>
            <a:pPr marL="520700" lvl="1" indent="-285750" algn="l" rtl="0">
              <a:lnSpc>
                <a:spcPct val="90000"/>
              </a:lnSpc>
              <a:spcBef>
                <a:spcPts val="0"/>
              </a:spcBef>
              <a:spcAft>
                <a:spcPts val="0"/>
              </a:spcAft>
              <a:buClr>
                <a:schemeClr val="lt1"/>
              </a:buClr>
              <a:buSzPts val="1700"/>
              <a:buChar char="•"/>
            </a:pPr>
            <a:r>
              <a:rPr lang="en-US" sz="2400" dirty="0"/>
              <a:t>Before School and/or After School </a:t>
            </a:r>
          </a:p>
          <a:p>
            <a:pPr marL="520700" lvl="1" indent="-285750" algn="l" rtl="0">
              <a:lnSpc>
                <a:spcPct val="90000"/>
              </a:lnSpc>
              <a:spcBef>
                <a:spcPts val="0"/>
              </a:spcBef>
              <a:spcAft>
                <a:spcPts val="0"/>
              </a:spcAft>
              <a:buClr>
                <a:schemeClr val="lt1"/>
              </a:buClr>
              <a:buSzPts val="1700"/>
              <a:buChar char="•"/>
            </a:pPr>
            <a:r>
              <a:rPr lang="en-US" sz="2400" dirty="0"/>
              <a:t>No less than nine hours </a:t>
            </a:r>
          </a:p>
          <a:p>
            <a:pPr marL="863600" lvl="2" indent="-285750" algn="l" rtl="0">
              <a:lnSpc>
                <a:spcPct val="90000"/>
              </a:lnSpc>
              <a:spcBef>
                <a:spcPts val="0"/>
              </a:spcBef>
              <a:spcAft>
                <a:spcPts val="0"/>
              </a:spcAft>
              <a:buClr>
                <a:schemeClr val="lt1"/>
              </a:buClr>
              <a:buSzPts val="1700"/>
              <a:buChar char="•"/>
            </a:pPr>
            <a:r>
              <a:rPr lang="en-US" sz="2400" dirty="0">
                <a:solidFill>
                  <a:schemeClr val="lt1"/>
                </a:solidFill>
              </a:rPr>
              <a:t>Core Day + Expanded Learning = Nine Hours </a:t>
            </a:r>
            <a:endParaRPr lang="en-US" sz="2400" dirty="0"/>
          </a:p>
        </p:txBody>
      </p:sp>
    </p:spTree>
    <p:extLst>
      <p:ext uri="{BB962C8B-B14F-4D97-AF65-F5344CB8AC3E}">
        <p14:creationId xmlns:p14="http://schemas.microsoft.com/office/powerpoint/2010/main" val="2105150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0CB7CA-1B47-484D-E238-CED4EB10AC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A5ECBE-3300-AAB0-DC48-998C4354FE5B}"/>
              </a:ext>
            </a:extLst>
          </p:cNvPr>
          <p:cNvSpPr>
            <a:spLocks noGrp="1"/>
          </p:cNvSpPr>
          <p:nvPr>
            <p:ph type="title"/>
          </p:nvPr>
        </p:nvSpPr>
        <p:spPr/>
        <p:txBody>
          <a:bodyPr/>
          <a:lstStyle/>
          <a:p>
            <a:r>
              <a:rPr lang="en" dirty="0"/>
              <a:t>ELO-P: Programming (2)</a:t>
            </a:r>
            <a:endParaRPr lang="en-US" dirty="0"/>
          </a:p>
        </p:txBody>
      </p:sp>
      <p:sp>
        <p:nvSpPr>
          <p:cNvPr id="3" name="Text Placeholder 2">
            <a:extLst>
              <a:ext uri="{FF2B5EF4-FFF2-40B4-BE49-F238E27FC236}">
                <a16:creationId xmlns:a16="http://schemas.microsoft.com/office/drawing/2014/main" id="{CA629628-439B-7A3A-B558-617D1311F35A}"/>
              </a:ext>
            </a:extLst>
          </p:cNvPr>
          <p:cNvSpPr>
            <a:spLocks noGrp="1"/>
          </p:cNvSpPr>
          <p:nvPr>
            <p:ph type="body" idx="1"/>
          </p:nvPr>
        </p:nvSpPr>
        <p:spPr/>
        <p:txBody>
          <a:bodyPr/>
          <a:lstStyle/>
          <a:p>
            <a:pPr marL="349250" indent="-342900">
              <a:spcBef>
                <a:spcPts val="0"/>
              </a:spcBef>
              <a:buSzPts val="1700"/>
            </a:pPr>
            <a:r>
              <a:rPr lang="en-US" dirty="0"/>
              <a:t>At least </a:t>
            </a:r>
            <a:r>
              <a:rPr lang="en-US" b="1" dirty="0"/>
              <a:t>30</a:t>
            </a:r>
            <a:r>
              <a:rPr lang="en-US" dirty="0"/>
              <a:t> Non-school days (no less than Nine Hours), </a:t>
            </a:r>
            <a:br>
              <a:rPr lang="en-US" dirty="0"/>
            </a:br>
            <a:r>
              <a:rPr lang="en-US" dirty="0"/>
              <a:t>in-person </a:t>
            </a:r>
          </a:p>
          <a:p>
            <a:pPr marL="977900" lvl="2" indent="-285750">
              <a:spcBef>
                <a:spcPts val="0"/>
              </a:spcBef>
              <a:buClr>
                <a:schemeClr val="lt1"/>
              </a:buClr>
              <a:buSzPts val="1700"/>
              <a:buFont typeface="Raleway"/>
              <a:buChar char="●"/>
            </a:pPr>
            <a:r>
              <a:rPr lang="en-US" sz="2400" dirty="0">
                <a:solidFill>
                  <a:schemeClr val="bg1"/>
                </a:solidFill>
              </a:rPr>
              <a:t>46120(b)(1)(B) Inclusive of extended school year days provided pursuant to paragraph (3) of subdivision (b) of Section 56345</a:t>
            </a:r>
          </a:p>
          <a:p>
            <a:pPr marL="977900" lvl="2" indent="-285750">
              <a:spcBef>
                <a:spcPts val="0"/>
              </a:spcBef>
              <a:buClr>
                <a:schemeClr val="lt1"/>
              </a:buClr>
              <a:buSzPts val="1700"/>
              <a:buFont typeface="Raleway"/>
              <a:buChar char="●"/>
            </a:pPr>
            <a:r>
              <a:rPr lang="en-US" sz="2400" dirty="0">
                <a:solidFill>
                  <a:schemeClr val="bg1"/>
                </a:solidFill>
              </a:rPr>
              <a:t>46120(g)(4)“</a:t>
            </a:r>
            <a:r>
              <a:rPr lang="en-US" sz="2400" dirty="0" err="1">
                <a:solidFill>
                  <a:schemeClr val="bg1"/>
                </a:solidFill>
              </a:rPr>
              <a:t>Nonschooldays</a:t>
            </a:r>
            <a:r>
              <a:rPr lang="en-US" sz="2400" dirty="0">
                <a:solidFill>
                  <a:schemeClr val="bg1"/>
                </a:solidFill>
              </a:rPr>
              <a:t>” means days not identified pursuant to subparagraph (A) of paragraph (1) of subdivision (b), inclusive of Saturdays, as described in Section 37223</a:t>
            </a:r>
          </a:p>
          <a:p>
            <a:endParaRPr lang="en-US" dirty="0"/>
          </a:p>
        </p:txBody>
      </p:sp>
    </p:spTree>
    <p:extLst>
      <p:ext uri="{BB962C8B-B14F-4D97-AF65-F5344CB8AC3E}">
        <p14:creationId xmlns:p14="http://schemas.microsoft.com/office/powerpoint/2010/main" val="4123596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DF087-76B7-02D4-6712-A4F4789A4B7E}"/>
              </a:ext>
            </a:extLst>
          </p:cNvPr>
          <p:cNvSpPr>
            <a:spLocks noGrp="1"/>
          </p:cNvSpPr>
          <p:nvPr>
            <p:ph type="title"/>
          </p:nvPr>
        </p:nvSpPr>
        <p:spPr/>
        <p:txBody>
          <a:bodyPr/>
          <a:lstStyle/>
          <a:p>
            <a:r>
              <a:rPr lang="en" dirty="0"/>
              <a:t>ELO-P: Programming (3)</a:t>
            </a:r>
            <a:endParaRPr lang="en-US" dirty="0"/>
          </a:p>
        </p:txBody>
      </p:sp>
      <p:sp>
        <p:nvSpPr>
          <p:cNvPr id="3" name="Text Placeholder 2">
            <a:extLst>
              <a:ext uri="{FF2B5EF4-FFF2-40B4-BE49-F238E27FC236}">
                <a16:creationId xmlns:a16="http://schemas.microsoft.com/office/drawing/2014/main" id="{24C179C9-6857-2092-5FF1-A9E37E2AFA6A}"/>
              </a:ext>
            </a:extLst>
          </p:cNvPr>
          <p:cNvSpPr>
            <a:spLocks noGrp="1"/>
          </p:cNvSpPr>
          <p:nvPr>
            <p:ph type="body" idx="1"/>
          </p:nvPr>
        </p:nvSpPr>
        <p:spPr/>
        <p:txBody>
          <a:bodyPr/>
          <a:lstStyle/>
          <a:p>
            <a:pPr marL="63500" lvl="0" indent="0" algn="l" rtl="0">
              <a:lnSpc>
                <a:spcPct val="90000"/>
              </a:lnSpc>
              <a:spcBef>
                <a:spcPts val="0"/>
              </a:spcBef>
              <a:spcAft>
                <a:spcPts val="0"/>
              </a:spcAft>
              <a:buClr>
                <a:schemeClr val="lt1"/>
              </a:buClr>
              <a:buSzPts val="2400"/>
              <a:buNone/>
            </a:pPr>
            <a:r>
              <a:rPr lang="en-US" dirty="0"/>
              <a:t>Frontier only: For ELO-Ps located in a frontier designated geographical location*: </a:t>
            </a:r>
          </a:p>
          <a:p>
            <a:pPr marL="520700" lvl="1" indent="-177800" algn="l" rtl="0">
              <a:lnSpc>
                <a:spcPct val="90000"/>
              </a:lnSpc>
              <a:spcBef>
                <a:spcPts val="900"/>
              </a:spcBef>
              <a:spcAft>
                <a:spcPts val="0"/>
              </a:spcAft>
              <a:buClr>
                <a:schemeClr val="lt1"/>
              </a:buClr>
              <a:buSzPts val="1800"/>
              <a:buChar char="•"/>
            </a:pPr>
            <a:r>
              <a:rPr lang="en-US" sz="2400" dirty="0"/>
              <a:t>Program requirements are </a:t>
            </a:r>
            <a:r>
              <a:rPr lang="en-US" sz="2400" b="1" dirty="0"/>
              <a:t>no less than eight hours </a:t>
            </a:r>
            <a:r>
              <a:rPr lang="en-US" sz="2400" dirty="0"/>
              <a:t>of combined instructional time, recess, meals, and in-person before or after school expanded learning opportunities per instructional day.</a:t>
            </a:r>
          </a:p>
          <a:p>
            <a:pPr marL="520700" lvl="1" indent="-177800" algn="l" rtl="0">
              <a:lnSpc>
                <a:spcPct val="90000"/>
              </a:lnSpc>
              <a:spcBef>
                <a:spcPts val="900"/>
              </a:spcBef>
              <a:spcAft>
                <a:spcPts val="0"/>
              </a:spcAft>
              <a:buClr>
                <a:schemeClr val="lt1"/>
              </a:buClr>
              <a:buSzPts val="1800"/>
              <a:buChar char="•"/>
            </a:pPr>
            <a:r>
              <a:rPr lang="en-US" sz="2400" b="1" dirty="0"/>
              <a:t>No less than eight hours</a:t>
            </a:r>
            <a:r>
              <a:rPr lang="en-US" sz="2400" dirty="0"/>
              <a:t> of in-person Expanded Learning opportunities on at least 30 </a:t>
            </a:r>
            <a:r>
              <a:rPr lang="en-US" sz="2400" dirty="0" err="1"/>
              <a:t>nonschooldays</a:t>
            </a:r>
            <a:r>
              <a:rPr lang="en-US" sz="2400" dirty="0"/>
              <a:t>, during intersessional periods. </a:t>
            </a:r>
          </a:p>
        </p:txBody>
      </p:sp>
    </p:spTree>
    <p:extLst>
      <p:ext uri="{BB962C8B-B14F-4D97-AF65-F5344CB8AC3E}">
        <p14:creationId xmlns:p14="http://schemas.microsoft.com/office/powerpoint/2010/main" val="38212221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D56DDC-D7AB-3F3A-7DF0-966BF772E7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E54989-431F-EC1E-79B3-793A88DEF508}"/>
              </a:ext>
            </a:extLst>
          </p:cNvPr>
          <p:cNvSpPr>
            <a:spLocks noGrp="1"/>
          </p:cNvSpPr>
          <p:nvPr>
            <p:ph type="title"/>
          </p:nvPr>
        </p:nvSpPr>
        <p:spPr/>
        <p:txBody>
          <a:bodyPr/>
          <a:lstStyle/>
          <a:p>
            <a:r>
              <a:rPr lang="en" dirty="0"/>
              <a:t>ELO-P: Programming (4)</a:t>
            </a:r>
            <a:endParaRPr lang="en-US" dirty="0"/>
          </a:p>
        </p:txBody>
      </p:sp>
      <p:sp>
        <p:nvSpPr>
          <p:cNvPr id="3" name="Text Placeholder 2">
            <a:extLst>
              <a:ext uri="{FF2B5EF4-FFF2-40B4-BE49-F238E27FC236}">
                <a16:creationId xmlns:a16="http://schemas.microsoft.com/office/drawing/2014/main" id="{DABAF7EA-0A8A-F23E-906C-4F19F0375CBB}"/>
              </a:ext>
            </a:extLst>
          </p:cNvPr>
          <p:cNvSpPr>
            <a:spLocks noGrp="1"/>
          </p:cNvSpPr>
          <p:nvPr>
            <p:ph type="body" idx="1"/>
          </p:nvPr>
        </p:nvSpPr>
        <p:spPr/>
        <p:txBody>
          <a:bodyPr/>
          <a:lstStyle/>
          <a:p>
            <a:pPr marL="177800" lvl="0" indent="-177800" algn="l" rtl="0">
              <a:lnSpc>
                <a:spcPct val="90000"/>
              </a:lnSpc>
              <a:spcBef>
                <a:spcPts val="1700"/>
              </a:spcBef>
              <a:spcAft>
                <a:spcPts val="0"/>
              </a:spcAft>
              <a:buClr>
                <a:schemeClr val="lt1"/>
              </a:buClr>
              <a:buSzPts val="2400"/>
              <a:buChar char="•"/>
            </a:pPr>
            <a:r>
              <a:rPr lang="en-US" dirty="0"/>
              <a:t>*Frontier designated geographic location means a school site in an area that has a population density of less than 11 persons per square mile.</a:t>
            </a:r>
          </a:p>
          <a:p>
            <a:endParaRPr lang="en-US" dirty="0"/>
          </a:p>
        </p:txBody>
      </p:sp>
    </p:spTree>
    <p:extLst>
      <p:ext uri="{BB962C8B-B14F-4D97-AF65-F5344CB8AC3E}">
        <p14:creationId xmlns:p14="http://schemas.microsoft.com/office/powerpoint/2010/main" val="2242572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E34F8-4EEB-2F0E-9AEE-C814953687FA}"/>
              </a:ext>
            </a:extLst>
          </p:cNvPr>
          <p:cNvSpPr>
            <a:spLocks noGrp="1"/>
          </p:cNvSpPr>
          <p:nvPr>
            <p:ph type="title"/>
          </p:nvPr>
        </p:nvSpPr>
        <p:spPr/>
        <p:txBody>
          <a:bodyPr/>
          <a:lstStyle/>
          <a:p>
            <a:r>
              <a:rPr lang="en" dirty="0"/>
              <a:t>ELO-P: Programming (5)</a:t>
            </a:r>
            <a:endParaRPr lang="en-US" dirty="0"/>
          </a:p>
        </p:txBody>
      </p:sp>
      <p:sp>
        <p:nvSpPr>
          <p:cNvPr id="3" name="Text Placeholder 2">
            <a:extLst>
              <a:ext uri="{FF2B5EF4-FFF2-40B4-BE49-F238E27FC236}">
                <a16:creationId xmlns:a16="http://schemas.microsoft.com/office/drawing/2014/main" id="{AC268932-EC00-6A3B-1BB8-A226BB2D9171}"/>
              </a:ext>
            </a:extLst>
          </p:cNvPr>
          <p:cNvSpPr>
            <a:spLocks noGrp="1"/>
          </p:cNvSpPr>
          <p:nvPr>
            <p:ph type="body" idx="1"/>
          </p:nvPr>
        </p:nvSpPr>
        <p:spPr/>
        <p:txBody>
          <a:bodyPr/>
          <a:lstStyle/>
          <a:p>
            <a:r>
              <a:rPr lang="en-US" dirty="0"/>
              <a:t>LEAs shall prioritize services provided pursuant to this section at school sites in the lowest income communities, as determined by prior year percentages of students eligible for free and reduced-price meals, while maximizing the number of schools and neighborhoods with ELO-Ps across their attendance area.</a:t>
            </a:r>
          </a:p>
          <a:p>
            <a:endParaRPr lang="en-US" dirty="0"/>
          </a:p>
        </p:txBody>
      </p:sp>
    </p:spTree>
    <p:extLst>
      <p:ext uri="{BB962C8B-B14F-4D97-AF65-F5344CB8AC3E}">
        <p14:creationId xmlns:p14="http://schemas.microsoft.com/office/powerpoint/2010/main" val="1068306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40EBC-1535-5B40-B1A1-9B66349978BE}"/>
              </a:ext>
            </a:extLst>
          </p:cNvPr>
          <p:cNvSpPr>
            <a:spLocks noGrp="1"/>
          </p:cNvSpPr>
          <p:nvPr>
            <p:ph type="title"/>
          </p:nvPr>
        </p:nvSpPr>
        <p:spPr/>
        <p:txBody>
          <a:bodyPr/>
          <a:lstStyle/>
          <a:p>
            <a:r>
              <a:rPr lang="en" dirty="0"/>
              <a:t>ELO-P: Programming (6)</a:t>
            </a:r>
            <a:endParaRPr lang="en-US" dirty="0"/>
          </a:p>
        </p:txBody>
      </p:sp>
      <p:sp>
        <p:nvSpPr>
          <p:cNvPr id="3" name="Text Placeholder 2">
            <a:extLst>
              <a:ext uri="{FF2B5EF4-FFF2-40B4-BE49-F238E27FC236}">
                <a16:creationId xmlns:a16="http://schemas.microsoft.com/office/drawing/2014/main" id="{B1EB1E08-F1FD-C6D3-B882-4F6760580BD6}"/>
              </a:ext>
            </a:extLst>
          </p:cNvPr>
          <p:cNvSpPr>
            <a:spLocks noGrp="1"/>
          </p:cNvSpPr>
          <p:nvPr>
            <p:ph type="body" idx="1"/>
          </p:nvPr>
        </p:nvSpPr>
        <p:spPr>
          <a:xfrm>
            <a:off x="114300" y="1147021"/>
            <a:ext cx="8915400" cy="3761926"/>
          </a:xfrm>
        </p:spPr>
        <p:txBody>
          <a:bodyPr>
            <a:normAutofit lnSpcReduction="10000"/>
          </a:bodyPr>
          <a:lstStyle/>
          <a:p>
            <a:pPr marL="177800" lvl="0" indent="-171450" algn="l" rtl="0">
              <a:lnSpc>
                <a:spcPct val="90000"/>
              </a:lnSpc>
              <a:spcBef>
                <a:spcPts val="0"/>
              </a:spcBef>
              <a:spcAft>
                <a:spcPts val="0"/>
              </a:spcAft>
              <a:buClr>
                <a:schemeClr val="lt1"/>
              </a:buClr>
              <a:buSzPts val="1700"/>
              <a:buChar char="●"/>
            </a:pPr>
            <a:r>
              <a:rPr lang="en-US" dirty="0"/>
              <a:t>Every student is eligible to participate </a:t>
            </a:r>
          </a:p>
          <a:p>
            <a:pPr marL="342900" lvl="0" indent="0" algn="l" rtl="0">
              <a:lnSpc>
                <a:spcPct val="90000"/>
              </a:lnSpc>
              <a:spcBef>
                <a:spcPts val="0"/>
              </a:spcBef>
              <a:spcAft>
                <a:spcPts val="0"/>
              </a:spcAft>
              <a:buClr>
                <a:schemeClr val="dk1"/>
              </a:buClr>
              <a:buSzPts val="800"/>
              <a:buNone/>
            </a:pPr>
            <a:endParaRPr lang="en-US" dirty="0"/>
          </a:p>
          <a:p>
            <a:pPr marL="177800" lvl="0" indent="-171450" algn="l" rtl="0">
              <a:lnSpc>
                <a:spcPct val="90000"/>
              </a:lnSpc>
              <a:spcBef>
                <a:spcPts val="0"/>
              </a:spcBef>
              <a:spcAft>
                <a:spcPts val="0"/>
              </a:spcAft>
              <a:buClr>
                <a:schemeClr val="lt1"/>
              </a:buClr>
              <a:buSzPts val="1700"/>
              <a:buChar char="●"/>
            </a:pPr>
            <a:r>
              <a:rPr lang="en-US" dirty="0"/>
              <a:t>Fees: Cannot charge homeless youth, foster youth, students eligible for Free &amp; Reduced Price Meals. Family fees must be on a sliding scale, based on ability to pay. </a:t>
            </a:r>
          </a:p>
          <a:p>
            <a:pPr marL="342900" lvl="0" indent="0" algn="l" rtl="0">
              <a:lnSpc>
                <a:spcPct val="90000"/>
              </a:lnSpc>
              <a:spcBef>
                <a:spcPts val="0"/>
              </a:spcBef>
              <a:spcAft>
                <a:spcPts val="0"/>
              </a:spcAft>
              <a:buClr>
                <a:schemeClr val="dk1"/>
              </a:buClr>
              <a:buSzPts val="800"/>
              <a:buNone/>
            </a:pPr>
            <a:endParaRPr lang="en-US" dirty="0"/>
          </a:p>
          <a:p>
            <a:pPr marL="177800" lvl="0" indent="-171450" algn="l" rtl="0">
              <a:lnSpc>
                <a:spcPct val="100000"/>
              </a:lnSpc>
              <a:spcBef>
                <a:spcPts val="0"/>
              </a:spcBef>
              <a:spcAft>
                <a:spcPts val="0"/>
              </a:spcAft>
              <a:buClr>
                <a:schemeClr val="lt1"/>
              </a:buClr>
              <a:buSzPts val="1700"/>
              <a:buChar char="●"/>
            </a:pPr>
            <a:r>
              <a:rPr lang="en-US" dirty="0"/>
              <a:t>20:1 ratio (Transitional Kindergarten/Kindergarten, requires 10:1) </a:t>
            </a:r>
          </a:p>
          <a:p>
            <a:pPr marL="177800" lvl="0" indent="0" algn="l" rtl="0">
              <a:lnSpc>
                <a:spcPct val="100000"/>
              </a:lnSpc>
              <a:spcBef>
                <a:spcPts val="0"/>
              </a:spcBef>
              <a:spcAft>
                <a:spcPts val="0"/>
              </a:spcAft>
              <a:buNone/>
            </a:pPr>
            <a:endParaRPr lang="en-US" dirty="0"/>
          </a:p>
          <a:p>
            <a:pPr marL="177800" lvl="0" indent="-171450" algn="l" rtl="0">
              <a:lnSpc>
                <a:spcPct val="100000"/>
              </a:lnSpc>
              <a:spcBef>
                <a:spcPts val="0"/>
              </a:spcBef>
              <a:spcAft>
                <a:spcPts val="0"/>
              </a:spcAft>
              <a:buSzPts val="1700"/>
              <a:buChar char="●"/>
            </a:pPr>
            <a:r>
              <a:rPr lang="en-US" dirty="0"/>
              <a:t>LEAs may provide up to three days of staff development during regular ELO-P hours.</a:t>
            </a:r>
          </a:p>
          <a:p>
            <a:endParaRPr lang="en-US" dirty="0"/>
          </a:p>
        </p:txBody>
      </p:sp>
    </p:spTree>
    <p:extLst>
      <p:ext uri="{BB962C8B-B14F-4D97-AF65-F5344CB8AC3E}">
        <p14:creationId xmlns:p14="http://schemas.microsoft.com/office/powerpoint/2010/main" val="34061160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F8E4F-BEAD-45C5-FAC1-DB8F2D1E023B}"/>
              </a:ext>
            </a:extLst>
          </p:cNvPr>
          <p:cNvSpPr>
            <a:spLocks noGrp="1"/>
          </p:cNvSpPr>
          <p:nvPr>
            <p:ph type="title"/>
          </p:nvPr>
        </p:nvSpPr>
        <p:spPr/>
        <p:txBody>
          <a:bodyPr/>
          <a:lstStyle/>
          <a:p>
            <a:r>
              <a:rPr lang="en" dirty="0"/>
              <a:t>ELO-P: Programming (7)</a:t>
            </a:r>
            <a:endParaRPr lang="en-US" dirty="0"/>
          </a:p>
        </p:txBody>
      </p:sp>
      <p:sp>
        <p:nvSpPr>
          <p:cNvPr id="3" name="Text Placeholder 2">
            <a:extLst>
              <a:ext uri="{FF2B5EF4-FFF2-40B4-BE49-F238E27FC236}">
                <a16:creationId xmlns:a16="http://schemas.microsoft.com/office/drawing/2014/main" id="{2708FAAB-8707-2A8E-E0E8-7D6DE03E1E4F}"/>
              </a:ext>
            </a:extLst>
          </p:cNvPr>
          <p:cNvSpPr>
            <a:spLocks noGrp="1"/>
          </p:cNvSpPr>
          <p:nvPr>
            <p:ph type="body" idx="1"/>
          </p:nvPr>
        </p:nvSpPr>
        <p:spPr/>
        <p:txBody>
          <a:bodyPr/>
          <a:lstStyle/>
          <a:p>
            <a:pPr marL="177800" lvl="0" indent="-177800" algn="l" rtl="0">
              <a:lnSpc>
                <a:spcPct val="90000"/>
              </a:lnSpc>
              <a:spcBef>
                <a:spcPts val="0"/>
              </a:spcBef>
              <a:spcAft>
                <a:spcPts val="0"/>
              </a:spcAft>
              <a:buClr>
                <a:schemeClr val="lt1"/>
              </a:buClr>
              <a:buSzPts val="2400"/>
              <a:buChar char="•"/>
            </a:pPr>
            <a:r>
              <a:rPr lang="en-US" dirty="0"/>
              <a:t>An Expanded Learning Opportunity Program operating may operate without obtaining a child daycare facility license or special permit.</a:t>
            </a:r>
          </a:p>
          <a:p>
            <a:pPr marL="177800" lvl="0" indent="0" algn="l" rtl="0">
              <a:lnSpc>
                <a:spcPct val="90000"/>
              </a:lnSpc>
              <a:spcBef>
                <a:spcPts val="0"/>
              </a:spcBef>
              <a:spcAft>
                <a:spcPts val="0"/>
              </a:spcAft>
              <a:buNone/>
            </a:pPr>
            <a:endParaRPr lang="en-US" dirty="0"/>
          </a:p>
          <a:p>
            <a:pPr marL="177800" lvl="0" indent="-177800" algn="l" rtl="0">
              <a:lnSpc>
                <a:spcPct val="90000"/>
              </a:lnSpc>
              <a:spcBef>
                <a:spcPts val="0"/>
              </a:spcBef>
              <a:spcAft>
                <a:spcPts val="0"/>
              </a:spcAft>
              <a:buSzPts val="2400"/>
              <a:buChar char="•"/>
            </a:pPr>
            <a:r>
              <a:rPr lang="en-US" dirty="0"/>
              <a:t>An Expanded Learning Opportunity Program operating with a daycare facility license or special permit as of June 1, 2023, must maintain that license or permit until June 30, 2024.</a:t>
            </a:r>
          </a:p>
          <a:p>
            <a:endParaRPr lang="en-US" dirty="0"/>
          </a:p>
        </p:txBody>
      </p:sp>
    </p:spTree>
    <p:extLst>
      <p:ext uri="{BB962C8B-B14F-4D97-AF65-F5344CB8AC3E}">
        <p14:creationId xmlns:p14="http://schemas.microsoft.com/office/powerpoint/2010/main" val="8705920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BB6F3-C285-A976-F8FE-373D2957E9C7}"/>
              </a:ext>
            </a:extLst>
          </p:cNvPr>
          <p:cNvSpPr>
            <a:spLocks noGrp="1"/>
          </p:cNvSpPr>
          <p:nvPr>
            <p:ph type="title"/>
          </p:nvPr>
        </p:nvSpPr>
        <p:spPr/>
        <p:txBody>
          <a:bodyPr/>
          <a:lstStyle/>
          <a:p>
            <a:r>
              <a:rPr lang="en" dirty="0"/>
              <a:t>ELO-P: Programming (8)</a:t>
            </a:r>
            <a:endParaRPr lang="en-US" dirty="0"/>
          </a:p>
        </p:txBody>
      </p:sp>
      <p:sp>
        <p:nvSpPr>
          <p:cNvPr id="3" name="Text Placeholder 2">
            <a:extLst>
              <a:ext uri="{FF2B5EF4-FFF2-40B4-BE49-F238E27FC236}">
                <a16:creationId xmlns:a16="http://schemas.microsoft.com/office/drawing/2014/main" id="{852B5BEC-7722-24DF-C3A0-2A710046D426}"/>
              </a:ext>
            </a:extLst>
          </p:cNvPr>
          <p:cNvSpPr>
            <a:spLocks noGrp="1"/>
          </p:cNvSpPr>
          <p:nvPr>
            <p:ph type="body" idx="1"/>
          </p:nvPr>
        </p:nvSpPr>
        <p:spPr/>
        <p:txBody>
          <a:bodyPr/>
          <a:lstStyle/>
          <a:p>
            <a:pPr marL="177800" lvl="0" indent="-177800" algn="l" rtl="0">
              <a:lnSpc>
                <a:spcPct val="90000"/>
              </a:lnSpc>
              <a:spcBef>
                <a:spcPts val="0"/>
              </a:spcBef>
              <a:spcAft>
                <a:spcPts val="0"/>
              </a:spcAft>
              <a:buClr>
                <a:schemeClr val="lt1"/>
              </a:buClr>
              <a:buSzPts val="2400"/>
              <a:buChar char="•"/>
            </a:pPr>
            <a:r>
              <a:rPr lang="en-US" dirty="0"/>
              <a:t>Programs that operate an Expanded Learning program that serve students who do not participate in ELO-P/ASES/21st CCLC are not automatically exempt from licensing requirements. </a:t>
            </a:r>
          </a:p>
          <a:p>
            <a:pPr marL="177800" lvl="0" indent="0" algn="l" rtl="0">
              <a:lnSpc>
                <a:spcPct val="90000"/>
              </a:lnSpc>
              <a:spcBef>
                <a:spcPts val="0"/>
              </a:spcBef>
              <a:spcAft>
                <a:spcPts val="0"/>
              </a:spcAft>
              <a:buNone/>
            </a:pPr>
            <a:endParaRPr lang="en-US" dirty="0"/>
          </a:p>
          <a:p>
            <a:pPr marL="177800" lvl="0" indent="-177800" algn="l" rtl="0">
              <a:lnSpc>
                <a:spcPct val="90000"/>
              </a:lnSpc>
              <a:spcBef>
                <a:spcPts val="0"/>
              </a:spcBef>
              <a:spcAft>
                <a:spcPts val="0"/>
              </a:spcAft>
              <a:buClr>
                <a:schemeClr val="lt1"/>
              </a:buClr>
              <a:buSzPts val="2400"/>
              <a:buChar char="•"/>
            </a:pPr>
            <a:r>
              <a:rPr lang="en-US" dirty="0"/>
              <a:t>If multiple funding sources are used to serve pupils in an expanded learning opportunity program, a conflict in program requirements shall be resolved in favor of the funding source with the stricter requirements.</a:t>
            </a:r>
          </a:p>
          <a:p>
            <a:endParaRPr lang="en-US" dirty="0"/>
          </a:p>
        </p:txBody>
      </p:sp>
    </p:spTree>
    <p:extLst>
      <p:ext uri="{BB962C8B-B14F-4D97-AF65-F5344CB8AC3E}">
        <p14:creationId xmlns:p14="http://schemas.microsoft.com/office/powerpoint/2010/main" val="41664956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7A1D2-F851-D7C9-DFAB-598BE5CA32A0}"/>
              </a:ext>
            </a:extLst>
          </p:cNvPr>
          <p:cNvSpPr>
            <a:spLocks noGrp="1"/>
          </p:cNvSpPr>
          <p:nvPr>
            <p:ph type="title"/>
          </p:nvPr>
        </p:nvSpPr>
        <p:spPr/>
        <p:txBody>
          <a:bodyPr/>
          <a:lstStyle/>
          <a:p>
            <a:r>
              <a:rPr lang="en" dirty="0"/>
              <a:t>Expanded Learning Programming (1)</a:t>
            </a:r>
            <a:endParaRPr lang="en-US" dirty="0"/>
          </a:p>
        </p:txBody>
      </p:sp>
      <p:sp>
        <p:nvSpPr>
          <p:cNvPr id="3" name="Text Placeholder 2">
            <a:extLst>
              <a:ext uri="{FF2B5EF4-FFF2-40B4-BE49-F238E27FC236}">
                <a16:creationId xmlns:a16="http://schemas.microsoft.com/office/drawing/2014/main" id="{E117B999-AFEB-731B-69CD-6BF0D8DEA5C6}"/>
              </a:ext>
            </a:extLst>
          </p:cNvPr>
          <p:cNvSpPr>
            <a:spLocks noGrp="1"/>
          </p:cNvSpPr>
          <p:nvPr>
            <p:ph type="body" idx="1"/>
          </p:nvPr>
        </p:nvSpPr>
        <p:spPr/>
        <p:txBody>
          <a:bodyPr/>
          <a:lstStyle/>
          <a:p>
            <a:pPr marL="177800" lvl="0" indent="-177800" algn="l" rtl="0">
              <a:lnSpc>
                <a:spcPct val="90000"/>
              </a:lnSpc>
              <a:spcBef>
                <a:spcPts val="0"/>
              </a:spcBef>
              <a:spcAft>
                <a:spcPts val="0"/>
              </a:spcAft>
              <a:buClr>
                <a:schemeClr val="lt1"/>
              </a:buClr>
              <a:buSzPts val="2400"/>
              <a:buChar char="•"/>
            </a:pPr>
            <a:r>
              <a:rPr lang="en-US" b="1" dirty="0"/>
              <a:t>Educational and Literacy Element </a:t>
            </a:r>
            <a:r>
              <a:rPr lang="en-US" dirty="0"/>
              <a:t>in one or more of the following areas: language arts, mathematics, history and social science, computer training, or science </a:t>
            </a:r>
          </a:p>
          <a:p>
            <a:pPr marL="177800" lvl="0" indent="-177800" algn="l" rtl="0">
              <a:lnSpc>
                <a:spcPct val="90000"/>
              </a:lnSpc>
              <a:spcBef>
                <a:spcPts val="900"/>
              </a:spcBef>
              <a:spcAft>
                <a:spcPts val="0"/>
              </a:spcAft>
              <a:buClr>
                <a:schemeClr val="lt1"/>
              </a:buClr>
              <a:buSzPts val="2400"/>
              <a:buChar char="•"/>
            </a:pPr>
            <a:r>
              <a:rPr lang="en-US" b="1" dirty="0"/>
              <a:t>Educational Enrichment Element </a:t>
            </a:r>
            <a:r>
              <a:rPr lang="en-US" dirty="0"/>
              <a:t>that may include fine arts, career technical education, recreation, physical fitness, and prevention activities </a:t>
            </a:r>
          </a:p>
          <a:p>
            <a:pPr marL="177800" lvl="0" indent="-177800" algn="l" rtl="0">
              <a:lnSpc>
                <a:spcPct val="90000"/>
              </a:lnSpc>
              <a:spcBef>
                <a:spcPts val="900"/>
              </a:spcBef>
              <a:spcAft>
                <a:spcPts val="0"/>
              </a:spcAft>
              <a:buClr>
                <a:schemeClr val="lt1"/>
              </a:buClr>
              <a:buSzPts val="2400"/>
              <a:buChar char="•"/>
            </a:pPr>
            <a:r>
              <a:rPr lang="en-US" dirty="0"/>
              <a:t>Snack and/or meal</a:t>
            </a:r>
          </a:p>
          <a:p>
            <a:pPr marL="177800" lvl="0" indent="-177800" algn="l" rtl="0">
              <a:lnSpc>
                <a:spcPct val="90000"/>
              </a:lnSpc>
              <a:spcBef>
                <a:spcPts val="900"/>
              </a:spcBef>
              <a:spcAft>
                <a:spcPts val="0"/>
              </a:spcAft>
              <a:buClr>
                <a:schemeClr val="lt1"/>
              </a:buClr>
              <a:buSzPts val="2400"/>
              <a:buChar char="•"/>
            </a:pPr>
            <a:r>
              <a:rPr lang="en-US" dirty="0"/>
              <a:t>Staff meet minimum qualifications for an instructional aide, pursuant to policies of school district </a:t>
            </a:r>
          </a:p>
          <a:p>
            <a:endParaRPr lang="en-US" dirty="0"/>
          </a:p>
        </p:txBody>
      </p:sp>
    </p:spTree>
    <p:extLst>
      <p:ext uri="{BB962C8B-B14F-4D97-AF65-F5344CB8AC3E}">
        <p14:creationId xmlns:p14="http://schemas.microsoft.com/office/powerpoint/2010/main" val="2374168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AC2A5-F0C9-9497-9109-056027E7E91C}"/>
              </a:ext>
            </a:extLst>
          </p:cNvPr>
          <p:cNvSpPr>
            <a:spLocks noGrp="1"/>
          </p:cNvSpPr>
          <p:nvPr>
            <p:ph type="title"/>
          </p:nvPr>
        </p:nvSpPr>
        <p:spPr>
          <a:xfrm>
            <a:off x="114299" y="89718"/>
            <a:ext cx="8915400" cy="994172"/>
          </a:xfrm>
        </p:spPr>
        <p:txBody>
          <a:bodyPr/>
          <a:lstStyle/>
          <a:p>
            <a:r>
              <a:rPr lang="en" dirty="0"/>
              <a:t>Transforming California Schools</a:t>
            </a:r>
            <a:endParaRPr lang="en-US" dirty="0"/>
          </a:p>
        </p:txBody>
      </p:sp>
      <p:pic>
        <p:nvPicPr>
          <p:cNvPr id="5" name="Content Placeholder 3" descr="Graphic showing a wheel with shapes depicting Universal Meals, Universal PreKindergarten, Community Schools, Professional Learning, Antibias Education, Mental Health Programs, and Expanded Learning Programs.">
            <a:extLst>
              <a:ext uri="{FF2B5EF4-FFF2-40B4-BE49-F238E27FC236}">
                <a16:creationId xmlns:a16="http://schemas.microsoft.com/office/drawing/2014/main" id="{650EB1B8-50E1-2FE8-F065-56BDD08BC80D}"/>
              </a:ext>
            </a:extLst>
          </p:cNvPr>
          <p:cNvPicPr preferRelativeResize="0">
            <a:picLocks noGrp="1"/>
          </p:cNvPicPr>
          <p:nvPr>
            <p:ph type="body" idx="1"/>
          </p:nvPr>
        </p:nvPicPr>
        <p:blipFill rotWithShape="1">
          <a:blip r:embed="rId2">
            <a:alphaModFix/>
          </a:blip>
          <a:srcRect/>
          <a:stretch/>
        </p:blipFill>
        <p:spPr>
          <a:xfrm>
            <a:off x="2428868" y="906454"/>
            <a:ext cx="4286261" cy="3593092"/>
          </a:xfrm>
          <a:prstGeom prst="rect">
            <a:avLst/>
          </a:prstGeom>
          <a:noFill/>
          <a:ln>
            <a:noFill/>
          </a:ln>
        </p:spPr>
      </p:pic>
    </p:spTree>
    <p:extLst>
      <p:ext uri="{BB962C8B-B14F-4D97-AF65-F5344CB8AC3E}">
        <p14:creationId xmlns:p14="http://schemas.microsoft.com/office/powerpoint/2010/main" val="24327147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02FD4-C67C-58A6-B03C-692C8451DBE5}"/>
              </a:ext>
            </a:extLst>
          </p:cNvPr>
          <p:cNvSpPr>
            <a:spLocks noGrp="1"/>
          </p:cNvSpPr>
          <p:nvPr>
            <p:ph type="title"/>
          </p:nvPr>
        </p:nvSpPr>
        <p:spPr/>
        <p:txBody>
          <a:bodyPr/>
          <a:lstStyle/>
          <a:p>
            <a:r>
              <a:rPr lang="en" dirty="0"/>
              <a:t>Expanded Learning Programming (2)</a:t>
            </a:r>
            <a:endParaRPr lang="en-US" dirty="0"/>
          </a:p>
        </p:txBody>
      </p:sp>
      <p:sp>
        <p:nvSpPr>
          <p:cNvPr id="3" name="Text Placeholder 2">
            <a:extLst>
              <a:ext uri="{FF2B5EF4-FFF2-40B4-BE49-F238E27FC236}">
                <a16:creationId xmlns:a16="http://schemas.microsoft.com/office/drawing/2014/main" id="{A1885B5E-323F-7A9E-499D-CF009921E982}"/>
              </a:ext>
            </a:extLst>
          </p:cNvPr>
          <p:cNvSpPr>
            <a:spLocks noGrp="1"/>
          </p:cNvSpPr>
          <p:nvPr>
            <p:ph type="body" idx="1"/>
          </p:nvPr>
        </p:nvSpPr>
        <p:spPr/>
        <p:txBody>
          <a:bodyPr/>
          <a:lstStyle/>
          <a:p>
            <a:pPr marL="317500" lvl="0" indent="-247650" algn="l" rtl="0">
              <a:lnSpc>
                <a:spcPct val="90000"/>
              </a:lnSpc>
              <a:spcBef>
                <a:spcPts val="0"/>
              </a:spcBef>
              <a:spcAft>
                <a:spcPts val="0"/>
              </a:spcAft>
              <a:buClr>
                <a:schemeClr val="lt1"/>
              </a:buClr>
              <a:buSzPts val="1700"/>
              <a:buChar char="•"/>
            </a:pPr>
            <a:r>
              <a:rPr lang="en-US" dirty="0"/>
              <a:t>Review Program Plan every three years: Program Goals, Program Content, Outcome Measures, other information requested by California Department of Education. </a:t>
            </a:r>
          </a:p>
          <a:p>
            <a:pPr marL="317500" lvl="0" indent="-247650" algn="l" rtl="0">
              <a:lnSpc>
                <a:spcPct val="90000"/>
              </a:lnSpc>
              <a:spcBef>
                <a:spcPts val="900"/>
              </a:spcBef>
              <a:spcAft>
                <a:spcPts val="0"/>
              </a:spcAft>
              <a:buClr>
                <a:schemeClr val="lt1"/>
              </a:buClr>
              <a:buSzPts val="1700"/>
              <a:buChar char="•"/>
            </a:pPr>
            <a:r>
              <a:rPr lang="en-US" dirty="0"/>
              <a:t>Safe physical and emotional environment, opportunities for relationship building, and promote active student engagement.</a:t>
            </a:r>
          </a:p>
          <a:p>
            <a:pPr marL="317500" lvl="0" indent="-247650" algn="l" rtl="0">
              <a:lnSpc>
                <a:spcPct val="90000"/>
              </a:lnSpc>
              <a:spcBef>
                <a:spcPts val="900"/>
              </a:spcBef>
              <a:spcAft>
                <a:spcPts val="0"/>
              </a:spcAft>
              <a:buClr>
                <a:schemeClr val="lt1"/>
              </a:buClr>
              <a:buSzPts val="1700"/>
              <a:buChar char="•"/>
            </a:pPr>
            <a:r>
              <a:rPr lang="en-US" dirty="0"/>
              <a:t>Staff Training </a:t>
            </a:r>
          </a:p>
          <a:p>
            <a:pPr marL="317500" lvl="0" indent="-247650" algn="l" rtl="0">
              <a:lnSpc>
                <a:spcPct val="90000"/>
              </a:lnSpc>
              <a:spcBef>
                <a:spcPts val="900"/>
              </a:spcBef>
              <a:spcAft>
                <a:spcPts val="0"/>
              </a:spcAft>
              <a:buClr>
                <a:schemeClr val="lt1"/>
              </a:buClr>
              <a:buSzPts val="1700"/>
              <a:buChar char="•"/>
            </a:pPr>
            <a:r>
              <a:rPr lang="en-US" dirty="0"/>
              <a:t>Integration with regular school day and other Expanded Learning opportunities.</a:t>
            </a:r>
          </a:p>
          <a:p>
            <a:endParaRPr lang="en-US" dirty="0"/>
          </a:p>
        </p:txBody>
      </p:sp>
    </p:spTree>
    <p:extLst>
      <p:ext uri="{BB962C8B-B14F-4D97-AF65-F5344CB8AC3E}">
        <p14:creationId xmlns:p14="http://schemas.microsoft.com/office/powerpoint/2010/main" val="28905939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83D9C-63D6-1C0A-7F25-1BA8FA7A0EE4}"/>
              </a:ext>
            </a:extLst>
          </p:cNvPr>
          <p:cNvSpPr>
            <a:spLocks noGrp="1"/>
          </p:cNvSpPr>
          <p:nvPr>
            <p:ph type="title"/>
          </p:nvPr>
        </p:nvSpPr>
        <p:spPr/>
        <p:txBody>
          <a:bodyPr/>
          <a:lstStyle/>
          <a:p>
            <a:r>
              <a:rPr lang="en" dirty="0"/>
              <a:t>Expanded Learning Programming (3)</a:t>
            </a:r>
            <a:endParaRPr lang="en-US" dirty="0"/>
          </a:p>
        </p:txBody>
      </p:sp>
      <p:sp>
        <p:nvSpPr>
          <p:cNvPr id="3" name="Text Placeholder 2">
            <a:extLst>
              <a:ext uri="{FF2B5EF4-FFF2-40B4-BE49-F238E27FC236}">
                <a16:creationId xmlns:a16="http://schemas.microsoft.com/office/drawing/2014/main" id="{DE5E206D-3DC2-E8B3-1105-55A436BB212C}"/>
              </a:ext>
            </a:extLst>
          </p:cNvPr>
          <p:cNvSpPr>
            <a:spLocks noGrp="1"/>
          </p:cNvSpPr>
          <p:nvPr>
            <p:ph type="body" idx="1"/>
          </p:nvPr>
        </p:nvSpPr>
        <p:spPr/>
        <p:txBody>
          <a:bodyPr/>
          <a:lstStyle/>
          <a:p>
            <a:pPr marL="177800" lvl="0" indent="-177800" algn="l" rtl="0">
              <a:lnSpc>
                <a:spcPct val="90000"/>
              </a:lnSpc>
              <a:spcBef>
                <a:spcPts val="0"/>
              </a:spcBef>
              <a:spcAft>
                <a:spcPts val="0"/>
              </a:spcAft>
              <a:buClr>
                <a:schemeClr val="lt1"/>
              </a:buClr>
              <a:buSzPts val="2400"/>
              <a:buChar char="•"/>
            </a:pPr>
            <a:r>
              <a:rPr lang="en-US" dirty="0"/>
              <a:t>Community Collaboration, includes support of school site principal and staff </a:t>
            </a:r>
          </a:p>
          <a:p>
            <a:pPr marL="177800" lvl="0" indent="-177800" algn="l" rtl="0">
              <a:lnSpc>
                <a:spcPct val="90000"/>
              </a:lnSpc>
              <a:spcBef>
                <a:spcPts val="900"/>
              </a:spcBef>
              <a:spcAft>
                <a:spcPts val="0"/>
              </a:spcAft>
              <a:buClr>
                <a:schemeClr val="lt1"/>
              </a:buClr>
              <a:buSzPts val="2400"/>
              <a:buChar char="•"/>
            </a:pPr>
            <a:r>
              <a:rPr lang="en-US" dirty="0"/>
              <a:t>Opportunities for physical activity </a:t>
            </a:r>
          </a:p>
          <a:p>
            <a:pPr marL="177800" lvl="0" indent="-177800" algn="l" rtl="0">
              <a:lnSpc>
                <a:spcPct val="90000"/>
              </a:lnSpc>
              <a:spcBef>
                <a:spcPts val="900"/>
              </a:spcBef>
              <a:spcAft>
                <a:spcPts val="0"/>
              </a:spcAft>
              <a:buClr>
                <a:schemeClr val="lt1"/>
              </a:buClr>
              <a:buSzPts val="2400"/>
              <a:buChar char="•"/>
            </a:pPr>
            <a:r>
              <a:rPr lang="en-US" dirty="0"/>
              <a:t>Fiscal accountability </a:t>
            </a:r>
          </a:p>
          <a:p>
            <a:pPr marL="177800" lvl="0" indent="-177800" algn="l" rtl="0">
              <a:lnSpc>
                <a:spcPct val="90000"/>
              </a:lnSpc>
              <a:spcBef>
                <a:spcPts val="900"/>
              </a:spcBef>
              <a:spcAft>
                <a:spcPts val="0"/>
              </a:spcAft>
              <a:buClr>
                <a:schemeClr val="lt1"/>
              </a:buClr>
              <a:buSzPts val="2400"/>
              <a:buChar char="•"/>
            </a:pPr>
            <a:r>
              <a:rPr lang="en-US" dirty="0"/>
              <a:t>Continuous Quality Improvement (CQI) program process</a:t>
            </a:r>
          </a:p>
          <a:p>
            <a:endParaRPr lang="en-US" dirty="0"/>
          </a:p>
        </p:txBody>
      </p:sp>
    </p:spTree>
    <p:extLst>
      <p:ext uri="{BB962C8B-B14F-4D97-AF65-F5344CB8AC3E}">
        <p14:creationId xmlns:p14="http://schemas.microsoft.com/office/powerpoint/2010/main" val="33745768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6E95-0FAA-DA44-18AF-D62339CD21B6}"/>
              </a:ext>
            </a:extLst>
          </p:cNvPr>
          <p:cNvSpPr>
            <a:spLocks noGrp="1"/>
          </p:cNvSpPr>
          <p:nvPr>
            <p:ph type="title"/>
          </p:nvPr>
        </p:nvSpPr>
        <p:spPr/>
        <p:txBody>
          <a:bodyPr/>
          <a:lstStyle/>
          <a:p>
            <a:r>
              <a:rPr lang="en" dirty="0"/>
              <a:t>ELO-P: Collaboration (1)</a:t>
            </a:r>
            <a:endParaRPr lang="en-US" dirty="0"/>
          </a:p>
        </p:txBody>
      </p:sp>
      <p:sp>
        <p:nvSpPr>
          <p:cNvPr id="3" name="Text Placeholder 2">
            <a:extLst>
              <a:ext uri="{FF2B5EF4-FFF2-40B4-BE49-F238E27FC236}">
                <a16:creationId xmlns:a16="http://schemas.microsoft.com/office/drawing/2014/main" id="{D89A9DD2-30DD-0B1A-276C-FD6A992D332D}"/>
              </a:ext>
            </a:extLst>
          </p:cNvPr>
          <p:cNvSpPr>
            <a:spLocks noGrp="1"/>
          </p:cNvSpPr>
          <p:nvPr>
            <p:ph type="body" idx="1"/>
          </p:nvPr>
        </p:nvSpPr>
        <p:spPr/>
        <p:txBody>
          <a:bodyPr/>
          <a:lstStyle/>
          <a:p>
            <a:r>
              <a:rPr lang="en-US" dirty="0"/>
              <a:t>LEAs are encouraged to collaborate with community-based organizations and childcare providers, especially those participating in state or federally subsidized childcare programs, to maximize the number of ELO-Ps offered across their attendance areas.</a:t>
            </a:r>
          </a:p>
          <a:p>
            <a:endParaRPr lang="en-US" dirty="0"/>
          </a:p>
        </p:txBody>
      </p:sp>
    </p:spTree>
    <p:extLst>
      <p:ext uri="{BB962C8B-B14F-4D97-AF65-F5344CB8AC3E}">
        <p14:creationId xmlns:p14="http://schemas.microsoft.com/office/powerpoint/2010/main" val="21864239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7DB36-215E-105C-6ADA-E80F96983C2D}"/>
              </a:ext>
            </a:extLst>
          </p:cNvPr>
          <p:cNvSpPr>
            <a:spLocks noGrp="1"/>
          </p:cNvSpPr>
          <p:nvPr>
            <p:ph type="title"/>
          </p:nvPr>
        </p:nvSpPr>
        <p:spPr/>
        <p:txBody>
          <a:bodyPr/>
          <a:lstStyle/>
          <a:p>
            <a:r>
              <a:rPr lang="en" dirty="0"/>
              <a:t>ELO-P: Collaboration (2)</a:t>
            </a:r>
            <a:endParaRPr lang="en-US" dirty="0"/>
          </a:p>
        </p:txBody>
      </p:sp>
      <p:sp>
        <p:nvSpPr>
          <p:cNvPr id="3" name="Text Placeholder 2">
            <a:extLst>
              <a:ext uri="{FF2B5EF4-FFF2-40B4-BE49-F238E27FC236}">
                <a16:creationId xmlns:a16="http://schemas.microsoft.com/office/drawing/2014/main" id="{2C24CE53-2639-8D93-AED1-FA714EF438E7}"/>
              </a:ext>
            </a:extLst>
          </p:cNvPr>
          <p:cNvSpPr>
            <a:spLocks noGrp="1"/>
          </p:cNvSpPr>
          <p:nvPr>
            <p:ph type="body" idx="1"/>
          </p:nvPr>
        </p:nvSpPr>
        <p:spPr/>
        <p:txBody>
          <a:bodyPr/>
          <a:lstStyle/>
          <a:p>
            <a:pPr marL="177800" lvl="0" indent="-177800" algn="l" rtl="0">
              <a:lnSpc>
                <a:spcPct val="90000"/>
              </a:lnSpc>
              <a:spcBef>
                <a:spcPts val="0"/>
              </a:spcBef>
              <a:spcAft>
                <a:spcPts val="0"/>
              </a:spcAft>
              <a:buClr>
                <a:schemeClr val="lt1"/>
              </a:buClr>
              <a:buSzPts val="2400"/>
              <a:buChar char="•"/>
            </a:pPr>
            <a:r>
              <a:rPr lang="en-US" dirty="0"/>
              <a:t>This section does not limit parent choice in choosing a care provider or program for their child outside of the required instructional minutes provided during a school day.</a:t>
            </a:r>
          </a:p>
          <a:p>
            <a:pPr marL="177800" lvl="0" indent="-177800" algn="l" rtl="0">
              <a:lnSpc>
                <a:spcPct val="90000"/>
              </a:lnSpc>
              <a:spcBef>
                <a:spcPts val="900"/>
              </a:spcBef>
              <a:spcAft>
                <a:spcPts val="0"/>
              </a:spcAft>
              <a:buClr>
                <a:schemeClr val="lt1"/>
              </a:buClr>
              <a:buSzPts val="2400"/>
              <a:buChar char="•"/>
            </a:pPr>
            <a:r>
              <a:rPr lang="en-US" dirty="0"/>
              <a:t>Student participation in an ELO-P is optional.</a:t>
            </a:r>
          </a:p>
          <a:p>
            <a:pPr marL="177800" lvl="0" indent="-177800" algn="l" rtl="0">
              <a:lnSpc>
                <a:spcPct val="90000"/>
              </a:lnSpc>
              <a:spcBef>
                <a:spcPts val="900"/>
              </a:spcBef>
              <a:spcAft>
                <a:spcPts val="0"/>
              </a:spcAft>
              <a:buClr>
                <a:schemeClr val="lt1"/>
              </a:buClr>
              <a:buSzPts val="2400"/>
              <a:buChar char="•"/>
            </a:pPr>
            <a:r>
              <a:rPr lang="en-US" dirty="0"/>
              <a:t>Children eligible for an ELO-P may participate in, and generate reimbursement for, other state or federally subsidized childcare programs, pursuant to the statutes regulating those programs.</a:t>
            </a:r>
          </a:p>
          <a:p>
            <a:endParaRPr lang="en-US" dirty="0"/>
          </a:p>
        </p:txBody>
      </p:sp>
    </p:spTree>
    <p:extLst>
      <p:ext uri="{BB962C8B-B14F-4D97-AF65-F5344CB8AC3E}">
        <p14:creationId xmlns:p14="http://schemas.microsoft.com/office/powerpoint/2010/main" val="30412601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041DF-15A2-F59A-D30F-0F3AC10D258C}"/>
              </a:ext>
            </a:extLst>
          </p:cNvPr>
          <p:cNvSpPr>
            <a:spLocks noGrp="1"/>
          </p:cNvSpPr>
          <p:nvPr>
            <p:ph type="title"/>
          </p:nvPr>
        </p:nvSpPr>
        <p:spPr/>
        <p:txBody>
          <a:bodyPr/>
          <a:lstStyle/>
          <a:p>
            <a:r>
              <a:rPr lang="en" dirty="0"/>
              <a:t>Funding </a:t>
            </a:r>
            <a:endParaRPr lang="en-US" dirty="0"/>
          </a:p>
        </p:txBody>
      </p:sp>
      <p:sp>
        <p:nvSpPr>
          <p:cNvPr id="3" name="Text Placeholder 2">
            <a:extLst>
              <a:ext uri="{FF2B5EF4-FFF2-40B4-BE49-F238E27FC236}">
                <a16:creationId xmlns:a16="http://schemas.microsoft.com/office/drawing/2014/main" id="{642AC1A4-0674-6DDC-A005-7E61B323D293}"/>
              </a:ext>
            </a:extLst>
          </p:cNvPr>
          <p:cNvSpPr>
            <a:spLocks noGrp="1"/>
          </p:cNvSpPr>
          <p:nvPr>
            <p:ph type="body" idx="1"/>
          </p:nvPr>
        </p:nvSpPr>
        <p:spPr/>
        <p:txBody>
          <a:bodyPr/>
          <a:lstStyle/>
          <a:p>
            <a:pPr marL="177800" lvl="0" indent="-177800" algn="l" rtl="0">
              <a:lnSpc>
                <a:spcPct val="90000"/>
              </a:lnSpc>
              <a:spcBef>
                <a:spcPts val="0"/>
              </a:spcBef>
              <a:spcAft>
                <a:spcPts val="0"/>
              </a:spcAft>
              <a:buClr>
                <a:schemeClr val="lt1"/>
              </a:buClr>
              <a:buSzPts val="2400"/>
              <a:buChar char="•"/>
            </a:pPr>
            <a:r>
              <a:rPr lang="en-US" dirty="0"/>
              <a:t>Funds provided to a LEA shall be used to support student access to ELO-Ps, which may include, but is not limited to: </a:t>
            </a:r>
          </a:p>
          <a:p>
            <a:pPr marL="520700" lvl="1" indent="-177800" algn="l" rtl="0">
              <a:lnSpc>
                <a:spcPct val="90000"/>
              </a:lnSpc>
              <a:spcBef>
                <a:spcPts val="1300"/>
              </a:spcBef>
              <a:spcAft>
                <a:spcPts val="0"/>
              </a:spcAft>
              <a:buClr>
                <a:schemeClr val="lt1"/>
              </a:buClr>
              <a:buSzPts val="1800"/>
              <a:buChar char="•"/>
            </a:pPr>
            <a:r>
              <a:rPr lang="en-US" sz="2400" dirty="0"/>
              <a:t>Hiring literacy coaches, high-dosage tutors, school counselors, and instructional day teachers and aides to assist students as part of the LEAs program enrichment activities.</a:t>
            </a:r>
          </a:p>
          <a:p>
            <a:endParaRPr lang="en-US" dirty="0"/>
          </a:p>
        </p:txBody>
      </p:sp>
    </p:spTree>
    <p:extLst>
      <p:ext uri="{BB962C8B-B14F-4D97-AF65-F5344CB8AC3E}">
        <p14:creationId xmlns:p14="http://schemas.microsoft.com/office/powerpoint/2010/main" val="34811456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5736D-AD2F-BDD8-2A90-A751790D6E10}"/>
              </a:ext>
            </a:extLst>
          </p:cNvPr>
          <p:cNvSpPr>
            <a:spLocks noGrp="1"/>
          </p:cNvSpPr>
          <p:nvPr>
            <p:ph type="title"/>
          </p:nvPr>
        </p:nvSpPr>
        <p:spPr/>
        <p:txBody>
          <a:bodyPr/>
          <a:lstStyle/>
          <a:p>
            <a:r>
              <a:rPr lang="en" dirty="0"/>
              <a:t>Compliance</a:t>
            </a:r>
            <a:endParaRPr lang="en-US" dirty="0"/>
          </a:p>
        </p:txBody>
      </p:sp>
      <p:sp>
        <p:nvSpPr>
          <p:cNvPr id="3" name="Text Placeholder 2">
            <a:extLst>
              <a:ext uri="{FF2B5EF4-FFF2-40B4-BE49-F238E27FC236}">
                <a16:creationId xmlns:a16="http://schemas.microsoft.com/office/drawing/2014/main" id="{1FF3A5C7-A682-C3BB-07FD-28A9B06FAE65}"/>
              </a:ext>
            </a:extLst>
          </p:cNvPr>
          <p:cNvSpPr>
            <a:spLocks noGrp="1"/>
          </p:cNvSpPr>
          <p:nvPr>
            <p:ph type="body" idx="1"/>
          </p:nvPr>
        </p:nvSpPr>
        <p:spPr/>
        <p:txBody>
          <a:bodyPr/>
          <a:lstStyle/>
          <a:p>
            <a:pPr marL="177800" lvl="0" indent="-177800" algn="l" rtl="0">
              <a:lnSpc>
                <a:spcPct val="90000"/>
              </a:lnSpc>
              <a:spcBef>
                <a:spcPts val="0"/>
              </a:spcBef>
              <a:spcAft>
                <a:spcPts val="0"/>
              </a:spcAft>
              <a:buClr>
                <a:schemeClr val="lt1"/>
              </a:buClr>
              <a:buSzPts val="2400"/>
              <a:buChar char="•"/>
            </a:pPr>
            <a:r>
              <a:rPr lang="en-US" dirty="0"/>
              <a:t>Commencing with the 2023–24 fiscal year, an LEA shall be subject to the audit </a:t>
            </a:r>
          </a:p>
          <a:p>
            <a:pPr marL="177800" lvl="0" indent="0" algn="l" rtl="0">
              <a:lnSpc>
                <a:spcPct val="90000"/>
              </a:lnSpc>
              <a:spcBef>
                <a:spcPts val="0"/>
              </a:spcBef>
              <a:spcAft>
                <a:spcPts val="0"/>
              </a:spcAft>
              <a:buNone/>
            </a:pPr>
            <a:endParaRPr lang="en-US" dirty="0"/>
          </a:p>
          <a:p>
            <a:pPr marL="177800" lvl="0" indent="-177800" algn="l" rtl="0">
              <a:lnSpc>
                <a:spcPct val="90000"/>
              </a:lnSpc>
              <a:spcBef>
                <a:spcPts val="0"/>
              </a:spcBef>
              <a:spcAft>
                <a:spcPts val="0"/>
              </a:spcAft>
              <a:buSzPts val="2400"/>
              <a:buChar char="•"/>
            </a:pPr>
            <a:r>
              <a:rPr lang="en-US" dirty="0"/>
              <a:t>Commencing with the 2023-24 fiscal year, an LEA may be selected for a program monitoring review</a:t>
            </a:r>
          </a:p>
          <a:p>
            <a:endParaRPr lang="en-US" dirty="0"/>
          </a:p>
        </p:txBody>
      </p:sp>
    </p:spTree>
    <p:extLst>
      <p:ext uri="{BB962C8B-B14F-4D97-AF65-F5344CB8AC3E}">
        <p14:creationId xmlns:p14="http://schemas.microsoft.com/office/powerpoint/2010/main" val="40166124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BF93D-7609-DED9-3DCE-F14EFBAC9A26}"/>
              </a:ext>
            </a:extLst>
          </p:cNvPr>
          <p:cNvSpPr>
            <a:spLocks noGrp="1"/>
          </p:cNvSpPr>
          <p:nvPr>
            <p:ph type="title"/>
          </p:nvPr>
        </p:nvSpPr>
        <p:spPr/>
        <p:txBody>
          <a:bodyPr/>
          <a:lstStyle/>
          <a:p>
            <a:r>
              <a:rPr lang="en" dirty="0"/>
              <a:t>Compliance: Offer/Access (1) </a:t>
            </a:r>
            <a:endParaRPr lang="en-US" dirty="0"/>
          </a:p>
        </p:txBody>
      </p:sp>
      <p:sp>
        <p:nvSpPr>
          <p:cNvPr id="3" name="Text Placeholder 2">
            <a:extLst>
              <a:ext uri="{FF2B5EF4-FFF2-40B4-BE49-F238E27FC236}">
                <a16:creationId xmlns:a16="http://schemas.microsoft.com/office/drawing/2014/main" id="{45F5CCFB-AD5B-2037-B3C5-ECA68B97C349}"/>
              </a:ext>
            </a:extLst>
          </p:cNvPr>
          <p:cNvSpPr>
            <a:spLocks noGrp="1"/>
          </p:cNvSpPr>
          <p:nvPr>
            <p:ph type="body" idx="1"/>
          </p:nvPr>
        </p:nvSpPr>
        <p:spPr/>
        <p:txBody>
          <a:bodyPr/>
          <a:lstStyle/>
          <a:p>
            <a:r>
              <a:rPr lang="en-US" dirty="0"/>
              <a:t>If an LEA either fails to offer or provide access to ELO-Ps to eligible students, the Superintendent (State Superintendent of Public Instruction/CDE) shall withhold from the LEAs apportionment of funds an amount proportionate to the number of students to whom the LEA failed to offer or provide access to ELO-Ps. </a:t>
            </a:r>
          </a:p>
          <a:p>
            <a:endParaRPr lang="en-US" dirty="0"/>
          </a:p>
        </p:txBody>
      </p:sp>
    </p:spTree>
    <p:extLst>
      <p:ext uri="{BB962C8B-B14F-4D97-AF65-F5344CB8AC3E}">
        <p14:creationId xmlns:p14="http://schemas.microsoft.com/office/powerpoint/2010/main" val="13261964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86513-8DC0-2230-CF36-3B6B5E762E9E}"/>
              </a:ext>
            </a:extLst>
          </p:cNvPr>
          <p:cNvSpPr>
            <a:spLocks noGrp="1"/>
          </p:cNvSpPr>
          <p:nvPr>
            <p:ph type="title"/>
          </p:nvPr>
        </p:nvSpPr>
        <p:spPr/>
        <p:txBody>
          <a:bodyPr/>
          <a:lstStyle/>
          <a:p>
            <a:r>
              <a:rPr lang="en" dirty="0"/>
              <a:t>Compliance: Offer/Access (2)</a:t>
            </a:r>
            <a:endParaRPr lang="en-US" dirty="0"/>
          </a:p>
        </p:txBody>
      </p:sp>
      <p:sp>
        <p:nvSpPr>
          <p:cNvPr id="3" name="Text Placeholder 2">
            <a:extLst>
              <a:ext uri="{FF2B5EF4-FFF2-40B4-BE49-F238E27FC236}">
                <a16:creationId xmlns:a16="http://schemas.microsoft.com/office/drawing/2014/main" id="{85A791B4-76B1-8048-E7A7-AB1FFFC3F4B9}"/>
              </a:ext>
            </a:extLst>
          </p:cNvPr>
          <p:cNvSpPr>
            <a:spLocks noGrp="1"/>
          </p:cNvSpPr>
          <p:nvPr>
            <p:ph type="body" idx="1"/>
          </p:nvPr>
        </p:nvSpPr>
        <p:spPr/>
        <p:txBody>
          <a:bodyPr/>
          <a:lstStyle/>
          <a:p>
            <a:r>
              <a:rPr lang="en-US" dirty="0"/>
              <a:t>Students opting not to participate in the ELO-P shall not generate a penalty for an LEA pursuant to this paragraph.</a:t>
            </a:r>
          </a:p>
          <a:p>
            <a:endParaRPr lang="en-US" dirty="0"/>
          </a:p>
        </p:txBody>
      </p:sp>
    </p:spTree>
    <p:extLst>
      <p:ext uri="{BB962C8B-B14F-4D97-AF65-F5344CB8AC3E}">
        <p14:creationId xmlns:p14="http://schemas.microsoft.com/office/powerpoint/2010/main" val="38420606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B0CE5-05E3-31D8-DE27-29255F195CAF}"/>
              </a:ext>
            </a:extLst>
          </p:cNvPr>
          <p:cNvSpPr>
            <a:spLocks noGrp="1"/>
          </p:cNvSpPr>
          <p:nvPr>
            <p:ph type="title"/>
          </p:nvPr>
        </p:nvSpPr>
        <p:spPr/>
        <p:txBody>
          <a:bodyPr/>
          <a:lstStyle/>
          <a:p>
            <a:r>
              <a:rPr lang="en" dirty="0"/>
              <a:t>Compliance: Days/Hours </a:t>
            </a:r>
            <a:endParaRPr lang="en-US" dirty="0"/>
          </a:p>
        </p:txBody>
      </p:sp>
      <p:sp>
        <p:nvSpPr>
          <p:cNvPr id="3" name="Text Placeholder 2">
            <a:extLst>
              <a:ext uri="{FF2B5EF4-FFF2-40B4-BE49-F238E27FC236}">
                <a16:creationId xmlns:a16="http://schemas.microsoft.com/office/drawing/2014/main" id="{129701B7-9D00-1A1B-1A9E-1241AB6D21EC}"/>
              </a:ext>
            </a:extLst>
          </p:cNvPr>
          <p:cNvSpPr>
            <a:spLocks noGrp="1"/>
          </p:cNvSpPr>
          <p:nvPr>
            <p:ph type="body" idx="1"/>
          </p:nvPr>
        </p:nvSpPr>
        <p:spPr/>
        <p:txBody>
          <a:bodyPr/>
          <a:lstStyle/>
          <a:p>
            <a:r>
              <a:rPr lang="en-US" dirty="0"/>
              <a:t>If a school district fails to maintain the required number of days or hours, the Superintendent (State Superintendent of Public Instruction/CDE) shall withhold from the school district’s apportionment of funds an amount equal to the product of 0.0048 times the school district’s apportionment for each day the school district fails to meet the day or hour requirements.</a:t>
            </a:r>
          </a:p>
          <a:p>
            <a:endParaRPr lang="en-US" dirty="0"/>
          </a:p>
        </p:txBody>
      </p:sp>
    </p:spTree>
    <p:extLst>
      <p:ext uri="{BB962C8B-B14F-4D97-AF65-F5344CB8AC3E}">
        <p14:creationId xmlns:p14="http://schemas.microsoft.com/office/powerpoint/2010/main" val="18476060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2CA5E-D67D-6BE5-97B4-75879D0F97B2}"/>
              </a:ext>
            </a:extLst>
          </p:cNvPr>
          <p:cNvSpPr>
            <a:spLocks noGrp="1"/>
          </p:cNvSpPr>
          <p:nvPr>
            <p:ph type="title"/>
          </p:nvPr>
        </p:nvSpPr>
        <p:spPr/>
        <p:txBody>
          <a:bodyPr/>
          <a:lstStyle/>
          <a:p>
            <a:r>
              <a:rPr lang="en" dirty="0"/>
              <a:t>Compliance: Charter Schools </a:t>
            </a:r>
            <a:endParaRPr lang="en-US" dirty="0"/>
          </a:p>
        </p:txBody>
      </p:sp>
      <p:sp>
        <p:nvSpPr>
          <p:cNvPr id="3" name="Text Placeholder 2">
            <a:extLst>
              <a:ext uri="{FF2B5EF4-FFF2-40B4-BE49-F238E27FC236}">
                <a16:creationId xmlns:a16="http://schemas.microsoft.com/office/drawing/2014/main" id="{73020C67-4309-B6EF-0DDE-00F3439211FD}"/>
              </a:ext>
            </a:extLst>
          </p:cNvPr>
          <p:cNvSpPr>
            <a:spLocks noGrp="1"/>
          </p:cNvSpPr>
          <p:nvPr>
            <p:ph type="body" idx="1"/>
          </p:nvPr>
        </p:nvSpPr>
        <p:spPr/>
        <p:txBody>
          <a:bodyPr/>
          <a:lstStyle/>
          <a:p>
            <a:r>
              <a:rPr lang="en-US" dirty="0"/>
              <a:t>If a charter school fails to maintain the required number of days or hours the Superintendent (State Superintendent of Public Instruction/CDE) shall withhold from the charter school’s apportionment an amount equal to the product of 0.0049 times the charter school’s apportionment for each day the charter school fails to meet the day or hour requirements.</a:t>
            </a:r>
          </a:p>
          <a:p>
            <a:endParaRPr lang="en-US" dirty="0"/>
          </a:p>
        </p:txBody>
      </p:sp>
    </p:spTree>
    <p:extLst>
      <p:ext uri="{BB962C8B-B14F-4D97-AF65-F5344CB8AC3E}">
        <p14:creationId xmlns:p14="http://schemas.microsoft.com/office/powerpoint/2010/main" val="1646249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4CC65-03E1-F63F-94DB-D1AF5E4B3198}"/>
              </a:ext>
            </a:extLst>
          </p:cNvPr>
          <p:cNvSpPr>
            <a:spLocks noGrp="1"/>
          </p:cNvSpPr>
          <p:nvPr>
            <p:ph type="title"/>
          </p:nvPr>
        </p:nvSpPr>
        <p:spPr>
          <a:xfrm>
            <a:off x="114300" y="0"/>
            <a:ext cx="8915400" cy="994172"/>
          </a:xfrm>
        </p:spPr>
        <p:txBody>
          <a:bodyPr/>
          <a:lstStyle/>
          <a:p>
            <a:r>
              <a:rPr lang="en" b="1" dirty="0">
                <a:solidFill>
                  <a:schemeClr val="bg1"/>
                </a:solidFill>
              </a:rPr>
              <a:t>Expanded Learning in California </a:t>
            </a:r>
            <a:endParaRPr lang="en-US" dirty="0">
              <a:solidFill>
                <a:schemeClr val="bg1"/>
              </a:solidFill>
            </a:endParaRPr>
          </a:p>
        </p:txBody>
      </p:sp>
      <p:sp>
        <p:nvSpPr>
          <p:cNvPr id="3" name="Text Placeholder 2">
            <a:extLst>
              <a:ext uri="{FF2B5EF4-FFF2-40B4-BE49-F238E27FC236}">
                <a16:creationId xmlns:a16="http://schemas.microsoft.com/office/drawing/2014/main" id="{DDD8F1DC-14DE-4AC8-D018-21F214A86B71}"/>
              </a:ext>
            </a:extLst>
          </p:cNvPr>
          <p:cNvSpPr>
            <a:spLocks noGrp="1"/>
          </p:cNvSpPr>
          <p:nvPr>
            <p:ph type="body" idx="1"/>
          </p:nvPr>
        </p:nvSpPr>
        <p:spPr>
          <a:xfrm>
            <a:off x="114300" y="1072074"/>
            <a:ext cx="4389120" cy="3761926"/>
          </a:xfrm>
        </p:spPr>
        <p:txBody>
          <a:bodyPr/>
          <a:lstStyle/>
          <a:p>
            <a:pPr marL="0" lvl="0" indent="0" algn="l" rtl="0">
              <a:lnSpc>
                <a:spcPct val="120000"/>
              </a:lnSpc>
              <a:spcBef>
                <a:spcPts val="0"/>
              </a:spcBef>
              <a:spcAft>
                <a:spcPts val="0"/>
              </a:spcAft>
              <a:buClr>
                <a:schemeClr val="lt1"/>
              </a:buClr>
              <a:buSzPts val="1800"/>
              <a:buNone/>
            </a:pPr>
            <a:r>
              <a:rPr lang="en-US" b="1" dirty="0"/>
              <a:t>State Funded Programs</a:t>
            </a:r>
            <a:r>
              <a:rPr lang="en-US" dirty="0"/>
              <a:t> </a:t>
            </a:r>
          </a:p>
          <a:p>
            <a:pPr marL="342900" lvl="0" indent="-234950" algn="l" rtl="0">
              <a:lnSpc>
                <a:spcPct val="120000"/>
              </a:lnSpc>
              <a:spcBef>
                <a:spcPts val="0"/>
              </a:spcBef>
              <a:spcAft>
                <a:spcPts val="0"/>
              </a:spcAft>
              <a:buClr>
                <a:schemeClr val="lt1"/>
              </a:buClr>
              <a:buSzPts val="1100"/>
              <a:buChar char="●"/>
            </a:pPr>
            <a:r>
              <a:rPr lang="en-US" dirty="0"/>
              <a:t>After School Education and Safety Program (ASES)</a:t>
            </a:r>
          </a:p>
          <a:p>
            <a:pPr marL="342900" lvl="0" indent="-234950" algn="l" rtl="0">
              <a:lnSpc>
                <a:spcPct val="120000"/>
              </a:lnSpc>
              <a:spcBef>
                <a:spcPts val="800"/>
              </a:spcBef>
              <a:spcAft>
                <a:spcPts val="0"/>
              </a:spcAft>
              <a:buClr>
                <a:schemeClr val="lt1"/>
              </a:buClr>
              <a:buSzPts val="1100"/>
              <a:buChar char="●"/>
            </a:pPr>
            <a:r>
              <a:rPr lang="en-US" dirty="0"/>
              <a:t>Expanded Learning Opportunities Program (ELO-P) </a:t>
            </a:r>
          </a:p>
          <a:p>
            <a:endParaRPr lang="en-US" dirty="0"/>
          </a:p>
        </p:txBody>
      </p:sp>
      <p:sp>
        <p:nvSpPr>
          <p:cNvPr id="4" name="Text Placeholder 3">
            <a:extLst>
              <a:ext uri="{FF2B5EF4-FFF2-40B4-BE49-F238E27FC236}">
                <a16:creationId xmlns:a16="http://schemas.microsoft.com/office/drawing/2014/main" id="{2D092FFD-BB27-C15D-3B37-7B07EA8F95E6}"/>
              </a:ext>
            </a:extLst>
          </p:cNvPr>
          <p:cNvSpPr>
            <a:spLocks noGrp="1"/>
          </p:cNvSpPr>
          <p:nvPr>
            <p:ph type="body" idx="2"/>
          </p:nvPr>
        </p:nvSpPr>
        <p:spPr>
          <a:xfrm>
            <a:off x="4640579" y="1069142"/>
            <a:ext cx="4389120" cy="4084974"/>
          </a:xfrm>
        </p:spPr>
        <p:txBody>
          <a:bodyPr>
            <a:normAutofit fontScale="92500" lnSpcReduction="20000"/>
          </a:bodyPr>
          <a:lstStyle/>
          <a:p>
            <a:pPr marL="0" lvl="0" indent="0" algn="l" rtl="0">
              <a:lnSpc>
                <a:spcPct val="120000"/>
              </a:lnSpc>
              <a:spcBef>
                <a:spcPts val="0"/>
              </a:spcBef>
              <a:spcAft>
                <a:spcPts val="0"/>
              </a:spcAft>
              <a:buClr>
                <a:schemeClr val="lt1"/>
              </a:buClr>
              <a:buSzPts val="1800"/>
              <a:buNone/>
            </a:pPr>
            <a:r>
              <a:rPr lang="en-US" sz="2600" b="1" dirty="0"/>
              <a:t>Federal Funded Programs </a:t>
            </a:r>
            <a:endParaRPr lang="en-US" sz="2600" dirty="0"/>
          </a:p>
          <a:p>
            <a:pPr marL="177800" lvl="0" indent="-177800" algn="l" rtl="0">
              <a:lnSpc>
                <a:spcPct val="120000"/>
              </a:lnSpc>
              <a:spcBef>
                <a:spcPts val="0"/>
              </a:spcBef>
              <a:spcAft>
                <a:spcPts val="0"/>
              </a:spcAft>
              <a:buClr>
                <a:schemeClr val="lt1"/>
              </a:buClr>
              <a:buSzPts val="1800"/>
              <a:buChar char="•"/>
            </a:pPr>
            <a:r>
              <a:rPr lang="en-US" sz="2600" dirty="0"/>
              <a:t>21st Century Community Learning Centers Program (21st CCLC)</a:t>
            </a:r>
          </a:p>
          <a:p>
            <a:pPr marL="520700" lvl="1" indent="-177800" algn="l" rtl="0">
              <a:lnSpc>
                <a:spcPct val="120000"/>
              </a:lnSpc>
              <a:spcBef>
                <a:spcPts val="0"/>
              </a:spcBef>
              <a:spcAft>
                <a:spcPts val="0"/>
              </a:spcAft>
              <a:buClr>
                <a:schemeClr val="lt1"/>
              </a:buClr>
              <a:buSzPts val="1800"/>
              <a:buChar char="•"/>
            </a:pPr>
            <a:r>
              <a:rPr lang="en-US" sz="2600" dirty="0"/>
              <a:t>21st CCLC Elementary/Middle Programs</a:t>
            </a:r>
          </a:p>
          <a:p>
            <a:pPr marL="520700" lvl="1" indent="-177800" algn="l" rtl="0">
              <a:lnSpc>
                <a:spcPct val="120000"/>
              </a:lnSpc>
              <a:spcBef>
                <a:spcPts val="0"/>
              </a:spcBef>
              <a:spcAft>
                <a:spcPts val="0"/>
              </a:spcAft>
              <a:buClr>
                <a:schemeClr val="lt1"/>
              </a:buClr>
              <a:buSzPts val="1800"/>
              <a:buChar char="•"/>
            </a:pPr>
            <a:r>
              <a:rPr lang="en-US" sz="2600" dirty="0"/>
              <a:t>After School Safety and Enrichment for Teens Program (ASSETs)</a:t>
            </a:r>
            <a:endParaRPr lang="en-US" sz="2600" b="1" dirty="0"/>
          </a:p>
          <a:p>
            <a:pPr marL="139700" indent="0">
              <a:buNone/>
            </a:pPr>
            <a:endParaRPr lang="en-US" dirty="0"/>
          </a:p>
        </p:txBody>
      </p:sp>
    </p:spTree>
    <p:extLst>
      <p:ext uri="{BB962C8B-B14F-4D97-AF65-F5344CB8AC3E}">
        <p14:creationId xmlns:p14="http://schemas.microsoft.com/office/powerpoint/2010/main" val="16560637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DF9D2-137F-093C-A4DC-3F47F127E64C}"/>
              </a:ext>
            </a:extLst>
          </p:cNvPr>
          <p:cNvSpPr>
            <a:spLocks noGrp="1"/>
          </p:cNvSpPr>
          <p:nvPr>
            <p:ph type="title"/>
          </p:nvPr>
        </p:nvSpPr>
        <p:spPr>
          <a:xfrm>
            <a:off x="114300" y="71209"/>
            <a:ext cx="8915400" cy="994172"/>
          </a:xfrm>
        </p:spPr>
        <p:txBody>
          <a:bodyPr/>
          <a:lstStyle/>
          <a:p>
            <a:r>
              <a:rPr lang="en" dirty="0"/>
              <a:t>ELO Program Plan Guide (1) </a:t>
            </a:r>
            <a:endParaRPr lang="en-US" dirty="0"/>
          </a:p>
        </p:txBody>
      </p:sp>
      <p:sp>
        <p:nvSpPr>
          <p:cNvPr id="3" name="Text Placeholder 2">
            <a:extLst>
              <a:ext uri="{FF2B5EF4-FFF2-40B4-BE49-F238E27FC236}">
                <a16:creationId xmlns:a16="http://schemas.microsoft.com/office/drawing/2014/main" id="{2EB545BF-FC94-286F-6EF7-F99BD745D76F}"/>
              </a:ext>
            </a:extLst>
          </p:cNvPr>
          <p:cNvSpPr>
            <a:spLocks noGrp="1"/>
          </p:cNvSpPr>
          <p:nvPr>
            <p:ph type="body" idx="1"/>
          </p:nvPr>
        </p:nvSpPr>
        <p:spPr>
          <a:xfrm>
            <a:off x="114300" y="849469"/>
            <a:ext cx="5892362" cy="4159759"/>
          </a:xfrm>
        </p:spPr>
        <p:txBody>
          <a:bodyPr>
            <a:normAutofit fontScale="92500" lnSpcReduction="10000"/>
          </a:bodyPr>
          <a:lstStyle/>
          <a:p>
            <a:pPr marL="177800" lvl="0" indent="-154940" algn="l" rtl="0">
              <a:lnSpc>
                <a:spcPct val="100000"/>
              </a:lnSpc>
              <a:spcBef>
                <a:spcPts val="0"/>
              </a:spcBef>
              <a:spcAft>
                <a:spcPts val="0"/>
              </a:spcAft>
              <a:buClr>
                <a:schemeClr val="lt1"/>
              </a:buClr>
              <a:buSzPct val="66666"/>
              <a:buChar char="•"/>
            </a:pPr>
            <a:r>
              <a:rPr lang="en-US" sz="2600" dirty="0"/>
              <a:t>Considered a living document</a:t>
            </a:r>
          </a:p>
          <a:p>
            <a:pPr marL="177800" lvl="0" indent="-154940" algn="l" rtl="0">
              <a:lnSpc>
                <a:spcPct val="100000"/>
              </a:lnSpc>
              <a:spcBef>
                <a:spcPts val="900"/>
              </a:spcBef>
              <a:spcAft>
                <a:spcPts val="0"/>
              </a:spcAft>
              <a:buClr>
                <a:schemeClr val="lt1"/>
              </a:buClr>
              <a:buSzPct val="66666"/>
              <a:buChar char="•"/>
            </a:pPr>
            <a:r>
              <a:rPr lang="en-US" sz="2600" dirty="0"/>
              <a:t>Review and update every three years</a:t>
            </a:r>
          </a:p>
          <a:p>
            <a:pPr marL="177800" lvl="0" indent="-154940" algn="l" rtl="0">
              <a:lnSpc>
                <a:spcPct val="100000"/>
              </a:lnSpc>
              <a:spcBef>
                <a:spcPts val="900"/>
              </a:spcBef>
              <a:spcAft>
                <a:spcPts val="0"/>
              </a:spcAft>
              <a:buClr>
                <a:schemeClr val="lt1"/>
              </a:buClr>
              <a:buSzPct val="66666"/>
              <a:buChar char="•"/>
            </a:pPr>
            <a:r>
              <a:rPr lang="en-US" sz="2600" dirty="0"/>
              <a:t>In the interim, plans should be updated with addendums, as LEAs modify their programs</a:t>
            </a:r>
          </a:p>
          <a:p>
            <a:pPr marL="177800" lvl="0" indent="-145097" algn="l" rtl="0">
              <a:lnSpc>
                <a:spcPct val="100000"/>
              </a:lnSpc>
              <a:spcBef>
                <a:spcPts val="900"/>
              </a:spcBef>
              <a:spcAft>
                <a:spcPts val="0"/>
              </a:spcAft>
              <a:buSzPct val="58333"/>
              <a:buChar char="•"/>
            </a:pPr>
            <a:r>
              <a:rPr lang="en-US" sz="2600" dirty="0"/>
              <a:t>Work collaboratively with partners and staff to develop and review the plan</a:t>
            </a:r>
          </a:p>
          <a:p>
            <a:pPr marL="177800" lvl="0" indent="-154940" algn="l" rtl="0">
              <a:lnSpc>
                <a:spcPct val="100000"/>
              </a:lnSpc>
              <a:spcBef>
                <a:spcPts val="900"/>
              </a:spcBef>
              <a:spcAft>
                <a:spcPts val="0"/>
              </a:spcAft>
              <a:buClr>
                <a:schemeClr val="lt1"/>
              </a:buClr>
              <a:buSzPct val="66666"/>
              <a:buChar char="•"/>
            </a:pPr>
            <a:r>
              <a:rPr lang="en-US" sz="2600" dirty="0"/>
              <a:t>Needs to be approved by the LEA’s Governing Board in a public meeting and posted on the LEA’s website </a:t>
            </a:r>
          </a:p>
          <a:p>
            <a:endParaRPr lang="en-US" dirty="0"/>
          </a:p>
        </p:txBody>
      </p:sp>
      <p:pic>
        <p:nvPicPr>
          <p:cNvPr id="14" name="Content Placeholder 3" descr="Image of report cover page titled Expanded Learning Opportunities Program Plan Guide">
            <a:extLst>
              <a:ext uri="{FF2B5EF4-FFF2-40B4-BE49-F238E27FC236}">
                <a16:creationId xmlns:a16="http://schemas.microsoft.com/office/drawing/2014/main" id="{6DEB8EC6-23DA-D543-DAA0-99243C0C9BAE}"/>
              </a:ext>
            </a:extLst>
          </p:cNvPr>
          <p:cNvPicPr>
            <a:picLocks noChangeAspect="1"/>
          </p:cNvPicPr>
          <p:nvPr/>
        </p:nvPicPr>
        <p:blipFill>
          <a:blip r:embed="rId2"/>
          <a:stretch>
            <a:fillRect/>
          </a:stretch>
        </p:blipFill>
        <p:spPr>
          <a:xfrm>
            <a:off x="6111139" y="1004669"/>
            <a:ext cx="2629267" cy="3134162"/>
          </a:xfrm>
          <a:prstGeom prst="rect">
            <a:avLst/>
          </a:prstGeom>
        </p:spPr>
      </p:pic>
    </p:spTree>
    <p:extLst>
      <p:ext uri="{BB962C8B-B14F-4D97-AF65-F5344CB8AC3E}">
        <p14:creationId xmlns:p14="http://schemas.microsoft.com/office/powerpoint/2010/main" val="35409468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82B576-759C-8622-23F1-559B6A190D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5AFC836-F751-8A5E-AC95-971F1361643D}"/>
              </a:ext>
            </a:extLst>
          </p:cNvPr>
          <p:cNvSpPr>
            <a:spLocks noGrp="1"/>
          </p:cNvSpPr>
          <p:nvPr>
            <p:ph type="title"/>
          </p:nvPr>
        </p:nvSpPr>
        <p:spPr>
          <a:xfrm>
            <a:off x="114300" y="71209"/>
            <a:ext cx="8915400" cy="994172"/>
          </a:xfrm>
        </p:spPr>
        <p:txBody>
          <a:bodyPr/>
          <a:lstStyle/>
          <a:p>
            <a:r>
              <a:rPr lang="en" dirty="0"/>
              <a:t>ELO Program Plan Guide (2) </a:t>
            </a:r>
            <a:endParaRPr lang="en-US" dirty="0"/>
          </a:p>
        </p:txBody>
      </p:sp>
      <p:sp>
        <p:nvSpPr>
          <p:cNvPr id="3" name="Text Placeholder 2">
            <a:extLst>
              <a:ext uri="{FF2B5EF4-FFF2-40B4-BE49-F238E27FC236}">
                <a16:creationId xmlns:a16="http://schemas.microsoft.com/office/drawing/2014/main" id="{68559FDF-0484-BCDA-A553-A89A697DB844}"/>
              </a:ext>
            </a:extLst>
          </p:cNvPr>
          <p:cNvSpPr>
            <a:spLocks noGrp="1"/>
          </p:cNvSpPr>
          <p:nvPr>
            <p:ph type="body" idx="1"/>
          </p:nvPr>
        </p:nvSpPr>
        <p:spPr>
          <a:xfrm>
            <a:off x="114300" y="849469"/>
            <a:ext cx="5892362" cy="4159759"/>
          </a:xfrm>
        </p:spPr>
        <p:txBody>
          <a:bodyPr>
            <a:normAutofit/>
          </a:bodyPr>
          <a:lstStyle/>
          <a:p>
            <a:pPr marL="177800" lvl="0" indent="-162560" algn="l" rtl="0">
              <a:lnSpc>
                <a:spcPct val="100000"/>
              </a:lnSpc>
              <a:spcBef>
                <a:spcPts val="0"/>
              </a:spcBef>
              <a:spcAft>
                <a:spcPts val="0"/>
              </a:spcAft>
              <a:buClr>
                <a:schemeClr val="lt1"/>
              </a:buClr>
              <a:buSzPct val="66666"/>
              <a:buChar char="•"/>
            </a:pPr>
            <a:r>
              <a:rPr lang="en-US" dirty="0"/>
              <a:t>Program plans should be completed prior to the start of program</a:t>
            </a:r>
          </a:p>
          <a:p>
            <a:pPr marL="177800" lvl="0" indent="-162560" algn="l" rtl="0">
              <a:lnSpc>
                <a:spcPct val="100000"/>
              </a:lnSpc>
              <a:spcBef>
                <a:spcPts val="900"/>
              </a:spcBef>
              <a:spcAft>
                <a:spcPts val="0"/>
              </a:spcAft>
              <a:buClr>
                <a:schemeClr val="lt1"/>
              </a:buClr>
              <a:buSzPct val="66666"/>
              <a:buChar char="•"/>
            </a:pPr>
            <a:r>
              <a:rPr lang="en-US" dirty="0"/>
              <a:t>LEAs should use the program plan to demonstrate how it intends to utilize the ELO-P funding </a:t>
            </a:r>
          </a:p>
          <a:p>
            <a:pPr marL="177800" lvl="0" indent="-151765" algn="l" rtl="0">
              <a:lnSpc>
                <a:spcPct val="100000"/>
              </a:lnSpc>
              <a:spcBef>
                <a:spcPts val="900"/>
              </a:spcBef>
              <a:spcAft>
                <a:spcPts val="0"/>
              </a:spcAft>
              <a:buSzPct val="58333"/>
              <a:buChar char="•"/>
            </a:pPr>
            <a:r>
              <a:rPr lang="en-US" dirty="0"/>
              <a:t>Expenditures should be necessary, reasonable, documented, and aligned with activities in the board approved ELO-P Plan </a:t>
            </a:r>
          </a:p>
        </p:txBody>
      </p:sp>
      <p:pic>
        <p:nvPicPr>
          <p:cNvPr id="7" name="Content Placeholder 3" descr="Image of report cover page titled Expanded Learning Opportunities Program Plan Guide">
            <a:extLst>
              <a:ext uri="{FF2B5EF4-FFF2-40B4-BE49-F238E27FC236}">
                <a16:creationId xmlns:a16="http://schemas.microsoft.com/office/drawing/2014/main" id="{9EF9A6CC-7644-7AE2-4526-EBF90A4FAFA5}"/>
              </a:ext>
            </a:extLst>
          </p:cNvPr>
          <p:cNvPicPr>
            <a:picLocks noChangeAspect="1"/>
          </p:cNvPicPr>
          <p:nvPr/>
        </p:nvPicPr>
        <p:blipFill>
          <a:blip r:embed="rId2"/>
          <a:stretch>
            <a:fillRect/>
          </a:stretch>
        </p:blipFill>
        <p:spPr>
          <a:xfrm>
            <a:off x="6111139" y="1004669"/>
            <a:ext cx="2629267" cy="3134162"/>
          </a:xfrm>
          <a:prstGeom prst="rect">
            <a:avLst/>
          </a:prstGeom>
        </p:spPr>
      </p:pic>
    </p:spTree>
    <p:extLst>
      <p:ext uri="{BB962C8B-B14F-4D97-AF65-F5344CB8AC3E}">
        <p14:creationId xmlns:p14="http://schemas.microsoft.com/office/powerpoint/2010/main" val="7713601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31132-1DE6-C3A7-882D-58367AF1E438}"/>
              </a:ext>
            </a:extLst>
          </p:cNvPr>
          <p:cNvSpPr>
            <a:spLocks noGrp="1"/>
          </p:cNvSpPr>
          <p:nvPr>
            <p:ph type="title"/>
          </p:nvPr>
        </p:nvSpPr>
        <p:spPr/>
        <p:txBody>
          <a:bodyPr/>
          <a:lstStyle/>
          <a:p>
            <a:r>
              <a:rPr lang="en" sz="3600" dirty="0"/>
              <a:t>ELO-P Web Page</a:t>
            </a:r>
            <a:endParaRPr lang="en-US" dirty="0"/>
          </a:p>
        </p:txBody>
      </p:sp>
      <p:sp>
        <p:nvSpPr>
          <p:cNvPr id="3" name="Text Placeholder 2">
            <a:extLst>
              <a:ext uri="{FF2B5EF4-FFF2-40B4-BE49-F238E27FC236}">
                <a16:creationId xmlns:a16="http://schemas.microsoft.com/office/drawing/2014/main" id="{023B0415-9E5D-7723-0C4A-FF3534655529}"/>
              </a:ext>
            </a:extLst>
          </p:cNvPr>
          <p:cNvSpPr>
            <a:spLocks noGrp="1"/>
          </p:cNvSpPr>
          <p:nvPr>
            <p:ph type="body" idx="1"/>
          </p:nvPr>
        </p:nvSpPr>
        <p:spPr>
          <a:xfrm>
            <a:off x="751114" y="1228725"/>
            <a:ext cx="7494815" cy="3761926"/>
          </a:xfrm>
        </p:spPr>
        <p:txBody>
          <a:bodyPr/>
          <a:lstStyle/>
          <a:p>
            <a:pPr marL="177800" lvl="0" indent="-177800" algn="l" rtl="0">
              <a:lnSpc>
                <a:spcPct val="90000"/>
              </a:lnSpc>
              <a:spcBef>
                <a:spcPts val="0"/>
              </a:spcBef>
              <a:spcAft>
                <a:spcPts val="0"/>
              </a:spcAft>
              <a:buClr>
                <a:schemeClr val="lt1"/>
              </a:buClr>
              <a:buSzPts val="2400"/>
              <a:buChar char="•"/>
            </a:pPr>
            <a:r>
              <a:rPr lang="en-US" dirty="0"/>
              <a:t>Law</a:t>
            </a:r>
          </a:p>
          <a:p>
            <a:pPr marL="177800" lvl="0" indent="-177800" algn="l" rtl="0">
              <a:lnSpc>
                <a:spcPct val="90000"/>
              </a:lnSpc>
              <a:spcBef>
                <a:spcPts val="0"/>
              </a:spcBef>
              <a:spcAft>
                <a:spcPts val="0"/>
              </a:spcAft>
              <a:buClr>
                <a:schemeClr val="lt1"/>
              </a:buClr>
              <a:buSzPts val="2400"/>
              <a:buChar char="•"/>
            </a:pPr>
            <a:r>
              <a:rPr lang="en-US" dirty="0"/>
              <a:t>Funding Results</a:t>
            </a:r>
          </a:p>
          <a:p>
            <a:pPr marL="177800" lvl="0" indent="-177800" algn="l" rtl="0">
              <a:lnSpc>
                <a:spcPct val="90000"/>
              </a:lnSpc>
              <a:spcBef>
                <a:spcPts val="0"/>
              </a:spcBef>
              <a:spcAft>
                <a:spcPts val="0"/>
              </a:spcAft>
              <a:buClr>
                <a:schemeClr val="lt1"/>
              </a:buClr>
              <a:buSzPts val="2400"/>
              <a:buChar char="•"/>
            </a:pPr>
            <a:r>
              <a:rPr lang="en-US" dirty="0"/>
              <a:t>Program Plan</a:t>
            </a:r>
          </a:p>
          <a:p>
            <a:pPr marL="177800" lvl="0" indent="-177800" algn="l" rtl="0">
              <a:lnSpc>
                <a:spcPct val="90000"/>
              </a:lnSpc>
              <a:spcBef>
                <a:spcPts val="0"/>
              </a:spcBef>
              <a:spcAft>
                <a:spcPts val="0"/>
              </a:spcAft>
              <a:buClr>
                <a:schemeClr val="lt1"/>
              </a:buClr>
              <a:buSzPts val="2400"/>
              <a:buChar char="•"/>
            </a:pPr>
            <a:r>
              <a:rPr lang="en-US" dirty="0"/>
              <a:t>Audit Guide</a:t>
            </a:r>
          </a:p>
          <a:p>
            <a:pPr marL="177800" lvl="0" indent="-177800" algn="l" rtl="0">
              <a:lnSpc>
                <a:spcPct val="90000"/>
              </a:lnSpc>
              <a:spcBef>
                <a:spcPts val="0"/>
              </a:spcBef>
              <a:spcAft>
                <a:spcPts val="0"/>
              </a:spcAft>
              <a:buClr>
                <a:schemeClr val="lt1"/>
              </a:buClr>
              <a:buSzPts val="2400"/>
              <a:buChar char="•"/>
            </a:pPr>
            <a:r>
              <a:rPr lang="en-US" dirty="0"/>
              <a:t>Frequently Asked Questions (FAQs)</a:t>
            </a:r>
          </a:p>
          <a:p>
            <a:pPr marL="177800" lvl="0" indent="-177800" algn="l" rtl="0">
              <a:lnSpc>
                <a:spcPct val="90000"/>
              </a:lnSpc>
              <a:spcBef>
                <a:spcPts val="0"/>
              </a:spcBef>
              <a:spcAft>
                <a:spcPts val="0"/>
              </a:spcAft>
              <a:buClr>
                <a:schemeClr val="lt1"/>
              </a:buClr>
              <a:buSzPts val="2400"/>
              <a:buChar char="•"/>
            </a:pPr>
            <a:r>
              <a:rPr lang="en-US" dirty="0"/>
              <a:t>Resources</a:t>
            </a:r>
          </a:p>
          <a:p>
            <a:pPr marL="177800" lvl="0" indent="0" algn="l" rtl="0">
              <a:lnSpc>
                <a:spcPct val="90000"/>
              </a:lnSpc>
              <a:spcBef>
                <a:spcPts val="0"/>
              </a:spcBef>
              <a:spcAft>
                <a:spcPts val="0"/>
              </a:spcAft>
              <a:buNone/>
            </a:pPr>
            <a:endParaRPr lang="en-US" dirty="0"/>
          </a:p>
          <a:p>
            <a:pPr marL="0" lvl="0" indent="0" algn="ctr" rtl="0">
              <a:lnSpc>
                <a:spcPct val="90000"/>
              </a:lnSpc>
              <a:spcBef>
                <a:spcPts val="800"/>
              </a:spcBef>
              <a:spcAft>
                <a:spcPts val="0"/>
              </a:spcAft>
              <a:buClr>
                <a:schemeClr val="lt1"/>
              </a:buClr>
              <a:buSzPts val="2400"/>
              <a:buNone/>
            </a:pPr>
            <a:r>
              <a:rPr lang="en-US" u="sng" dirty="0">
                <a:solidFill>
                  <a:schemeClr val="accent4"/>
                </a:solidFill>
                <a:hlinkClick r:id="rId2" tooltip="Expanded Learning Opportunities Program Main web page.">
                  <a:extLst>
                    <a:ext uri="{A12FA001-AC4F-418D-AE19-62706E023703}">
                      <ahyp:hlinkClr xmlns:ahyp="http://schemas.microsoft.com/office/drawing/2018/hyperlinkcolor" val="tx"/>
                    </a:ext>
                  </a:extLst>
                </a:hlinkClick>
              </a:rPr>
              <a:t>https://www.cde.ca.gov/ls/ex/elopinfo.asp</a:t>
            </a:r>
            <a:endParaRPr lang="en-US" dirty="0">
              <a:solidFill>
                <a:schemeClr val="accent4"/>
              </a:solidFill>
            </a:endParaRPr>
          </a:p>
          <a:p>
            <a:endParaRPr lang="en-US" dirty="0"/>
          </a:p>
        </p:txBody>
      </p:sp>
    </p:spTree>
    <p:extLst>
      <p:ext uri="{BB962C8B-B14F-4D97-AF65-F5344CB8AC3E}">
        <p14:creationId xmlns:p14="http://schemas.microsoft.com/office/powerpoint/2010/main" val="29972912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A1E60-372D-7C30-DD0C-105FBBBD0143}"/>
              </a:ext>
            </a:extLst>
          </p:cNvPr>
          <p:cNvSpPr>
            <a:spLocks noGrp="1"/>
          </p:cNvSpPr>
          <p:nvPr>
            <p:ph type="title"/>
          </p:nvPr>
        </p:nvSpPr>
        <p:spPr/>
        <p:txBody>
          <a:bodyPr>
            <a:normAutofit fontScale="90000"/>
          </a:bodyPr>
          <a:lstStyle/>
          <a:p>
            <a:r>
              <a:rPr lang="en" sz="3600" dirty="0"/>
              <a:t>System of Support for Expanded Learning (SSEL)</a:t>
            </a:r>
            <a:endParaRPr lang="en-US" dirty="0"/>
          </a:p>
        </p:txBody>
      </p:sp>
      <p:sp>
        <p:nvSpPr>
          <p:cNvPr id="3" name="Text Placeholder 2">
            <a:extLst>
              <a:ext uri="{FF2B5EF4-FFF2-40B4-BE49-F238E27FC236}">
                <a16:creationId xmlns:a16="http://schemas.microsoft.com/office/drawing/2014/main" id="{0506B8A2-D467-3AD0-8B45-43BB06F0F811}"/>
              </a:ext>
            </a:extLst>
          </p:cNvPr>
          <p:cNvSpPr>
            <a:spLocks noGrp="1"/>
          </p:cNvSpPr>
          <p:nvPr>
            <p:ph type="body" idx="1"/>
          </p:nvPr>
        </p:nvSpPr>
        <p:spPr>
          <a:xfrm>
            <a:off x="473529" y="1228725"/>
            <a:ext cx="7747908" cy="3761926"/>
          </a:xfrm>
        </p:spPr>
        <p:txBody>
          <a:bodyPr/>
          <a:lstStyle/>
          <a:p>
            <a:pPr marL="177800" lvl="0" indent="-177800" algn="l" rtl="0">
              <a:lnSpc>
                <a:spcPct val="90000"/>
              </a:lnSpc>
              <a:spcBef>
                <a:spcPts val="0"/>
              </a:spcBef>
              <a:spcAft>
                <a:spcPts val="0"/>
              </a:spcAft>
              <a:buClr>
                <a:schemeClr val="lt1"/>
              </a:buClr>
              <a:buSzPts val="2400"/>
              <a:buChar char="•"/>
            </a:pPr>
            <a:r>
              <a:rPr lang="en-US" dirty="0"/>
              <a:t>Includes 16 County Offices of Education in the 11 California County Superintendents Educational Services Association Regions </a:t>
            </a:r>
          </a:p>
          <a:p>
            <a:pPr marL="177800" lvl="0" indent="-177800" algn="l" rtl="0">
              <a:lnSpc>
                <a:spcPct val="90000"/>
              </a:lnSpc>
              <a:spcBef>
                <a:spcPts val="800"/>
              </a:spcBef>
              <a:spcAft>
                <a:spcPts val="0"/>
              </a:spcAft>
              <a:buClr>
                <a:schemeClr val="lt1"/>
              </a:buClr>
              <a:buSzPts val="2400"/>
              <a:buChar char="•"/>
            </a:pPr>
            <a:r>
              <a:rPr lang="en-US" dirty="0"/>
              <a:t>SSEL Contacts: </a:t>
            </a:r>
            <a:r>
              <a:rPr lang="en-US" u="sng" dirty="0">
                <a:solidFill>
                  <a:schemeClr val="accent4"/>
                </a:solidFill>
                <a:hlinkClick r:id="rId2" tooltip="The System of Support for Expanded Learning contacts web page.">
                  <a:extLst>
                    <a:ext uri="{A12FA001-AC4F-418D-AE19-62706E023703}">
                      <ahyp:hlinkClr xmlns:ahyp="http://schemas.microsoft.com/office/drawing/2018/hyperlinkcolor" val="tx"/>
                    </a:ext>
                  </a:extLst>
                </a:hlinkClick>
              </a:rPr>
              <a:t>https://www.cde.ca.gov/ls/ex/sosexplearncontacts.asp</a:t>
            </a:r>
            <a:r>
              <a:rPr lang="en-US" dirty="0">
                <a:solidFill>
                  <a:schemeClr val="accent4"/>
                </a:solidFill>
                <a:hlinkClick r:id="rId2" tooltip="The System of Support for Expanded Learning contacts web page.">
                  <a:extLst>
                    <a:ext uri="{A12FA001-AC4F-418D-AE19-62706E023703}">
                      <ahyp:hlinkClr xmlns:ahyp="http://schemas.microsoft.com/office/drawing/2018/hyperlinkcolor" val="tx"/>
                    </a:ext>
                  </a:extLst>
                </a:hlinkClick>
              </a:rPr>
              <a:t> </a:t>
            </a:r>
            <a:endParaRPr lang="en-US" dirty="0">
              <a:solidFill>
                <a:schemeClr val="accent4"/>
              </a:solidFill>
            </a:endParaRPr>
          </a:p>
          <a:p>
            <a:endParaRPr lang="en-US" dirty="0"/>
          </a:p>
        </p:txBody>
      </p:sp>
    </p:spTree>
    <p:extLst>
      <p:ext uri="{BB962C8B-B14F-4D97-AF65-F5344CB8AC3E}">
        <p14:creationId xmlns:p14="http://schemas.microsoft.com/office/powerpoint/2010/main" val="24277158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9E431-48A0-CA93-1286-BD91D560A260}"/>
              </a:ext>
            </a:extLst>
          </p:cNvPr>
          <p:cNvSpPr>
            <a:spLocks noGrp="1"/>
          </p:cNvSpPr>
          <p:nvPr>
            <p:ph type="title"/>
          </p:nvPr>
        </p:nvSpPr>
        <p:spPr/>
        <p:txBody>
          <a:bodyPr/>
          <a:lstStyle/>
          <a:p>
            <a:r>
              <a:rPr lang="en" dirty="0"/>
              <a:t>Resources (1) </a:t>
            </a:r>
            <a:endParaRPr lang="en-US" dirty="0"/>
          </a:p>
        </p:txBody>
      </p:sp>
      <p:sp>
        <p:nvSpPr>
          <p:cNvPr id="3" name="Text Placeholder 2">
            <a:extLst>
              <a:ext uri="{FF2B5EF4-FFF2-40B4-BE49-F238E27FC236}">
                <a16:creationId xmlns:a16="http://schemas.microsoft.com/office/drawing/2014/main" id="{058B1D7C-EE3F-CB1C-75B6-CDE267C4F1D6}"/>
              </a:ext>
            </a:extLst>
          </p:cNvPr>
          <p:cNvSpPr>
            <a:spLocks noGrp="1"/>
          </p:cNvSpPr>
          <p:nvPr>
            <p:ph type="body" idx="1"/>
          </p:nvPr>
        </p:nvSpPr>
        <p:spPr/>
        <p:txBody>
          <a:bodyPr/>
          <a:lstStyle/>
          <a:p>
            <a:pPr marL="177800" lvl="0" indent="-177800" algn="l" rtl="0">
              <a:spcBef>
                <a:spcPts val="800"/>
              </a:spcBef>
              <a:spcAft>
                <a:spcPts val="0"/>
              </a:spcAft>
              <a:buSzPts val="2400"/>
              <a:buChar char="•"/>
            </a:pPr>
            <a:r>
              <a:rPr lang="en-US" dirty="0"/>
              <a:t>The Frequently Asked Questions (FAQs) are updated on a regular basis to provide more in depth guidance for the ELO Program.</a:t>
            </a:r>
          </a:p>
          <a:p>
            <a:pPr marL="177800" lvl="0" indent="0" algn="l" rtl="0">
              <a:spcBef>
                <a:spcPts val="800"/>
              </a:spcBef>
              <a:spcAft>
                <a:spcPts val="0"/>
              </a:spcAft>
              <a:buNone/>
            </a:pPr>
            <a:endParaRPr lang="en-US" dirty="0"/>
          </a:p>
          <a:p>
            <a:pPr marL="177800" lvl="0" indent="-177800" algn="l" rtl="0">
              <a:spcBef>
                <a:spcPts val="800"/>
              </a:spcBef>
              <a:spcAft>
                <a:spcPts val="0"/>
              </a:spcAft>
              <a:buSzPts val="2400"/>
              <a:buChar char="•"/>
            </a:pPr>
            <a:r>
              <a:rPr lang="en-US" dirty="0"/>
              <a:t>Please see the most recent FAQs here: </a:t>
            </a:r>
            <a:r>
              <a:rPr lang="en-US" u="sng" dirty="0">
                <a:solidFill>
                  <a:schemeClr val="accent4"/>
                </a:solidFill>
                <a:hlinkClick r:id="rId2" tooltip="Expanded Learning Opportunities Program Frequently Asked Questions web page.">
                  <a:extLst>
                    <a:ext uri="{A12FA001-AC4F-418D-AE19-62706E023703}">
                      <ahyp:hlinkClr xmlns:ahyp="http://schemas.microsoft.com/office/drawing/2018/hyperlinkcolor" val="tx"/>
                    </a:ext>
                  </a:extLst>
                </a:hlinkClick>
              </a:rPr>
              <a:t>https://www.cde.ca.gov/ls/ex/elofaq.asp</a:t>
            </a:r>
            <a:r>
              <a:rPr lang="en-US" dirty="0">
                <a:solidFill>
                  <a:schemeClr val="accent4"/>
                </a:solidFill>
              </a:rPr>
              <a:t> </a:t>
            </a:r>
          </a:p>
          <a:p>
            <a:endParaRPr lang="en-US" dirty="0"/>
          </a:p>
        </p:txBody>
      </p:sp>
    </p:spTree>
    <p:extLst>
      <p:ext uri="{BB962C8B-B14F-4D97-AF65-F5344CB8AC3E}">
        <p14:creationId xmlns:p14="http://schemas.microsoft.com/office/powerpoint/2010/main" val="15767132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58AF9-11D4-BE1E-8CAF-AC111265B7A2}"/>
              </a:ext>
            </a:extLst>
          </p:cNvPr>
          <p:cNvSpPr>
            <a:spLocks noGrp="1"/>
          </p:cNvSpPr>
          <p:nvPr>
            <p:ph type="title"/>
          </p:nvPr>
        </p:nvSpPr>
        <p:spPr/>
        <p:txBody>
          <a:bodyPr/>
          <a:lstStyle/>
          <a:p>
            <a:r>
              <a:rPr lang="en" dirty="0"/>
              <a:t>Resources (2) </a:t>
            </a:r>
            <a:endParaRPr lang="en-US" dirty="0"/>
          </a:p>
        </p:txBody>
      </p:sp>
      <p:sp>
        <p:nvSpPr>
          <p:cNvPr id="3" name="Text Placeholder 2">
            <a:extLst>
              <a:ext uri="{FF2B5EF4-FFF2-40B4-BE49-F238E27FC236}">
                <a16:creationId xmlns:a16="http://schemas.microsoft.com/office/drawing/2014/main" id="{66F1BE6B-DE56-35CF-4536-68EE9E7461A9}"/>
              </a:ext>
            </a:extLst>
          </p:cNvPr>
          <p:cNvSpPr>
            <a:spLocks noGrp="1"/>
          </p:cNvSpPr>
          <p:nvPr>
            <p:ph type="body" idx="1"/>
          </p:nvPr>
        </p:nvSpPr>
        <p:spPr>
          <a:xfrm>
            <a:off x="114300" y="1065381"/>
            <a:ext cx="8915400" cy="3761926"/>
          </a:xfrm>
        </p:spPr>
        <p:txBody>
          <a:bodyPr/>
          <a:lstStyle/>
          <a:p>
            <a:pPr marL="177800" lvl="0" indent="-177800" algn="l" rtl="0">
              <a:spcBef>
                <a:spcPts val="800"/>
              </a:spcBef>
              <a:spcAft>
                <a:spcPts val="0"/>
              </a:spcAft>
              <a:buSzPts val="2400"/>
              <a:buChar char="•"/>
            </a:pPr>
            <a:r>
              <a:rPr lang="en-US" dirty="0"/>
              <a:t>CDE ELO-P Web Page: </a:t>
            </a:r>
            <a:r>
              <a:rPr lang="en-US" u="sng" dirty="0">
                <a:solidFill>
                  <a:schemeClr val="accent4"/>
                </a:solidFill>
                <a:hlinkClick r:id="rId2" tooltip="Expanded Learning Opportunities Program main web page.">
                  <a:extLst>
                    <a:ext uri="{A12FA001-AC4F-418D-AE19-62706E023703}">
                      <ahyp:hlinkClr xmlns:ahyp="http://schemas.microsoft.com/office/drawing/2018/hyperlinkcolor" val="tx"/>
                    </a:ext>
                  </a:extLst>
                </a:hlinkClick>
              </a:rPr>
              <a:t>https://www.cde.ca.gov/ls/ex/elopinfo.asp </a:t>
            </a:r>
            <a:r>
              <a:rPr lang="en-US" dirty="0">
                <a:solidFill>
                  <a:schemeClr val="accent4"/>
                </a:solidFill>
                <a:hlinkClick r:id="rId2" tooltip="Expanded Learning Opportunities Program main web page.">
                  <a:extLst>
                    <a:ext uri="{A12FA001-AC4F-418D-AE19-62706E023703}">
                      <ahyp:hlinkClr xmlns:ahyp="http://schemas.microsoft.com/office/drawing/2018/hyperlinkcolor" val="tx"/>
                    </a:ext>
                  </a:extLst>
                </a:hlinkClick>
              </a:rPr>
              <a:t> </a:t>
            </a:r>
            <a:endParaRPr lang="en-US" dirty="0">
              <a:solidFill>
                <a:schemeClr val="accent4"/>
              </a:solidFill>
            </a:endParaRPr>
          </a:p>
          <a:p>
            <a:pPr marL="177800" lvl="0" indent="-177800" algn="l" rtl="0">
              <a:spcBef>
                <a:spcPts val="800"/>
              </a:spcBef>
              <a:spcAft>
                <a:spcPts val="0"/>
              </a:spcAft>
              <a:buSzPts val="2400"/>
              <a:buChar char="•"/>
            </a:pPr>
            <a:r>
              <a:rPr lang="en-US" dirty="0"/>
              <a:t>ELO-P Fireside Chats: </a:t>
            </a:r>
            <a:r>
              <a:rPr lang="en-US" u="sng" dirty="0">
                <a:solidFill>
                  <a:schemeClr val="accent4"/>
                </a:solidFill>
                <a:hlinkClick r:id="rId3" tooltip="Expanded Learning Opportunities Program Fireside Chats hosted on the California Afterschool Network website.">
                  <a:extLst>
                    <a:ext uri="{A12FA001-AC4F-418D-AE19-62706E023703}">
                      <ahyp:hlinkClr xmlns:ahyp="http://schemas.microsoft.com/office/drawing/2018/hyperlinkcolor" val="tx"/>
                    </a:ext>
                  </a:extLst>
                </a:hlinkClick>
              </a:rPr>
              <a:t>https://www.afterschoolnetwork.org/elo-program-fireside-chats </a:t>
            </a:r>
            <a:endParaRPr lang="en-US" dirty="0">
              <a:solidFill>
                <a:schemeClr val="accent4"/>
              </a:solidFill>
            </a:endParaRPr>
          </a:p>
          <a:p>
            <a:pPr marL="177800" lvl="0" indent="-177800" algn="l" rtl="0">
              <a:spcBef>
                <a:spcPts val="800"/>
              </a:spcBef>
              <a:spcAft>
                <a:spcPts val="0"/>
              </a:spcAft>
              <a:buSzPts val="2400"/>
              <a:buChar char="•"/>
            </a:pPr>
            <a:r>
              <a:rPr lang="en-US" dirty="0"/>
              <a:t>ELO-P Convening Materials: </a:t>
            </a:r>
            <a:r>
              <a:rPr lang="en-US" u="sng" dirty="0">
                <a:solidFill>
                  <a:schemeClr val="accent4"/>
                </a:solidFill>
                <a:hlinkClick r:id="rId4" tooltip="Expanded Learning Opportunities Program Convening Materials hosted on the California Afterschool Network website.">
                  <a:extLst>
                    <a:ext uri="{A12FA001-AC4F-418D-AE19-62706E023703}">
                      <ahyp:hlinkClr xmlns:ahyp="http://schemas.microsoft.com/office/drawing/2018/hyperlinkcolor" val="tx"/>
                    </a:ext>
                  </a:extLst>
                </a:hlinkClick>
              </a:rPr>
              <a:t>https://www.afterschoolnetwork.org/ca-elo-convenings</a:t>
            </a:r>
            <a:endParaRPr lang="en-US" dirty="0">
              <a:solidFill>
                <a:schemeClr val="accent4"/>
              </a:solidFill>
            </a:endParaRPr>
          </a:p>
          <a:p>
            <a:pPr marL="177800" lvl="0" indent="-177800" algn="l" rtl="0">
              <a:spcBef>
                <a:spcPts val="800"/>
              </a:spcBef>
              <a:spcAft>
                <a:spcPts val="0"/>
              </a:spcAft>
              <a:buSzPts val="2400"/>
              <a:buChar char="•"/>
            </a:pPr>
            <a:r>
              <a:rPr lang="en-US" dirty="0"/>
              <a:t>Quality Standards for Expanded Learning in California: </a:t>
            </a:r>
            <a:r>
              <a:rPr lang="en-US" u="sng" dirty="0">
                <a:solidFill>
                  <a:schemeClr val="accent4"/>
                </a:solidFill>
                <a:hlinkClick r:id="rId5" tooltip="Quality Standards for Expanded Learning hosted on the California Afterschool Network website.">
                  <a:extLst>
                    <a:ext uri="{A12FA001-AC4F-418D-AE19-62706E023703}">
                      <ahyp:hlinkClr xmlns:ahyp="http://schemas.microsoft.com/office/drawing/2018/hyperlinkcolor" val="tx"/>
                    </a:ext>
                  </a:extLst>
                </a:hlinkClick>
              </a:rPr>
              <a:t>https://www.afterschoolnetwork.org/quality-standards-expanded-learning</a:t>
            </a:r>
            <a:endParaRPr lang="en-US" dirty="0">
              <a:solidFill>
                <a:schemeClr val="accent4"/>
              </a:solidFill>
            </a:endParaRPr>
          </a:p>
          <a:p>
            <a:endParaRPr lang="en-US" dirty="0"/>
          </a:p>
        </p:txBody>
      </p:sp>
    </p:spTree>
    <p:extLst>
      <p:ext uri="{BB962C8B-B14F-4D97-AF65-F5344CB8AC3E}">
        <p14:creationId xmlns:p14="http://schemas.microsoft.com/office/powerpoint/2010/main" val="8500397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1A025-E9C1-A046-C093-97F76DE924A6}"/>
              </a:ext>
            </a:extLst>
          </p:cNvPr>
          <p:cNvSpPr>
            <a:spLocks noGrp="1"/>
          </p:cNvSpPr>
          <p:nvPr>
            <p:ph type="title"/>
          </p:nvPr>
        </p:nvSpPr>
        <p:spPr/>
        <p:txBody>
          <a:bodyPr/>
          <a:lstStyle/>
          <a:p>
            <a:r>
              <a:rPr lang="en" dirty="0"/>
              <a:t>Resources (3) </a:t>
            </a:r>
            <a:endParaRPr lang="en-US" dirty="0"/>
          </a:p>
        </p:txBody>
      </p:sp>
      <p:sp>
        <p:nvSpPr>
          <p:cNvPr id="3" name="Text Placeholder 2">
            <a:extLst>
              <a:ext uri="{FF2B5EF4-FFF2-40B4-BE49-F238E27FC236}">
                <a16:creationId xmlns:a16="http://schemas.microsoft.com/office/drawing/2014/main" id="{43EEAD5A-60D5-5ECC-159B-B6A38DECFF27}"/>
              </a:ext>
            </a:extLst>
          </p:cNvPr>
          <p:cNvSpPr>
            <a:spLocks noGrp="1"/>
          </p:cNvSpPr>
          <p:nvPr>
            <p:ph type="body" idx="1"/>
          </p:nvPr>
        </p:nvSpPr>
        <p:spPr>
          <a:xfrm>
            <a:off x="114300" y="1065381"/>
            <a:ext cx="8915400" cy="3761926"/>
          </a:xfrm>
        </p:spPr>
        <p:txBody>
          <a:bodyPr/>
          <a:lstStyle/>
          <a:p>
            <a:pPr marL="177800" lvl="0" indent="-177800" algn="l" rtl="0">
              <a:spcBef>
                <a:spcPts val="800"/>
              </a:spcBef>
              <a:spcAft>
                <a:spcPts val="0"/>
              </a:spcAft>
              <a:buSzPts val="2400"/>
              <a:buChar char="•"/>
            </a:pPr>
            <a:r>
              <a:rPr lang="en-US" dirty="0"/>
              <a:t>SSEL Contact Information: </a:t>
            </a:r>
            <a:r>
              <a:rPr lang="en-US" u="sng" dirty="0">
                <a:solidFill>
                  <a:schemeClr val="accent4"/>
                </a:solidFill>
                <a:hlinkClick r:id="rId2" tooltip="System of Support for Expanded Learning contacts web page.">
                  <a:extLst>
                    <a:ext uri="{A12FA001-AC4F-418D-AE19-62706E023703}">
                      <ahyp:hlinkClr xmlns:ahyp="http://schemas.microsoft.com/office/drawing/2018/hyperlinkcolor" val="tx"/>
                    </a:ext>
                  </a:extLst>
                </a:hlinkClick>
              </a:rPr>
              <a:t>https://www.cde.ca.gov/ls/ex/sosexplearncontacts.asp </a:t>
            </a:r>
            <a:endParaRPr lang="en-US" dirty="0">
              <a:solidFill>
                <a:schemeClr val="accent4"/>
              </a:solidFill>
            </a:endParaRPr>
          </a:p>
          <a:p>
            <a:pPr marL="177800" lvl="0" indent="-177800" algn="l" rtl="0">
              <a:spcBef>
                <a:spcPts val="800"/>
              </a:spcBef>
              <a:spcAft>
                <a:spcPts val="0"/>
              </a:spcAft>
              <a:buSzPts val="2400"/>
              <a:buChar char="•"/>
            </a:pPr>
            <a:r>
              <a:rPr lang="en-US" dirty="0"/>
              <a:t>California Afterschool Network Contact Information: </a:t>
            </a:r>
            <a:r>
              <a:rPr lang="en-US" u="sng" dirty="0">
                <a:solidFill>
                  <a:schemeClr val="accent4"/>
                </a:solidFill>
                <a:hlinkClick r:id="rId3" tooltip="California Afterschool Network staff directory web page.">
                  <a:extLst>
                    <a:ext uri="{A12FA001-AC4F-418D-AE19-62706E023703}">
                      <ahyp:hlinkClr xmlns:ahyp="http://schemas.microsoft.com/office/drawing/2018/hyperlinkcolor" val="tx"/>
                    </a:ext>
                  </a:extLst>
                </a:hlinkClick>
              </a:rPr>
              <a:t>https://www.afterschoolnetwork.org/staff-directory </a:t>
            </a:r>
            <a:endParaRPr lang="en-US" dirty="0">
              <a:solidFill>
                <a:schemeClr val="accent4"/>
              </a:solidFill>
            </a:endParaRPr>
          </a:p>
          <a:p>
            <a:pPr marL="177800" lvl="0" indent="-177800" algn="l" rtl="0">
              <a:spcBef>
                <a:spcPts val="800"/>
              </a:spcBef>
              <a:spcAft>
                <a:spcPts val="0"/>
              </a:spcAft>
              <a:buSzPts val="2400"/>
              <a:buChar char="•"/>
            </a:pPr>
            <a:r>
              <a:rPr lang="en-US" dirty="0"/>
              <a:t>Entitlements/Apportionments: </a:t>
            </a:r>
            <a:r>
              <a:rPr lang="en-US" u="sng" dirty="0">
                <a:solidFill>
                  <a:schemeClr val="accent4"/>
                </a:solidFill>
                <a:hlinkClick r:id="rId4" tooltip="Entitlements and Apportionments for Expanded Learning Opportunities Program.">
                  <a:extLst>
                    <a:ext uri="{A12FA001-AC4F-418D-AE19-62706E023703}">
                      <ahyp:hlinkClr xmlns:ahyp="http://schemas.microsoft.com/office/drawing/2018/hyperlinkcolor" val="tx"/>
                    </a:ext>
                  </a:extLst>
                </a:hlinkClick>
              </a:rPr>
              <a:t>https://www.cde.ca.gov/fg/aa/pa/elop.asp </a:t>
            </a:r>
            <a:endParaRPr lang="en-US" dirty="0">
              <a:solidFill>
                <a:schemeClr val="accent4"/>
              </a:solidFill>
            </a:endParaRPr>
          </a:p>
          <a:p>
            <a:pPr marL="177800" lvl="0" indent="-177800" algn="l" rtl="0">
              <a:spcBef>
                <a:spcPts val="800"/>
              </a:spcBef>
              <a:spcAft>
                <a:spcPts val="0"/>
              </a:spcAft>
              <a:buSzPts val="2400"/>
              <a:buChar char="•"/>
            </a:pPr>
            <a:r>
              <a:rPr lang="en-US" dirty="0"/>
              <a:t>ELO Program Office Hours </a:t>
            </a:r>
            <a:r>
              <a:rPr lang="en-US" u="sng" dirty="0">
                <a:solidFill>
                  <a:schemeClr val="accent4"/>
                </a:solidFill>
                <a:hlinkClick r:id="rId5" tooltip="Expanded Learning Opportunities Program Technical Assistance Office Hours webpage.">
                  <a:extLst>
                    <a:ext uri="{A12FA001-AC4F-418D-AE19-62706E023703}">
                      <ahyp:hlinkClr xmlns:ahyp="http://schemas.microsoft.com/office/drawing/2018/hyperlinkcolor" val="tx"/>
                    </a:ext>
                  </a:extLst>
                </a:hlinkClick>
              </a:rPr>
              <a:t>https://www.afterschoolnetwork.org/elo-program-technical-assistance</a:t>
            </a:r>
            <a:endParaRPr lang="en-US" dirty="0">
              <a:solidFill>
                <a:schemeClr val="accent4"/>
              </a:solidFill>
            </a:endParaRPr>
          </a:p>
          <a:p>
            <a:endParaRPr lang="en-US" dirty="0"/>
          </a:p>
        </p:txBody>
      </p:sp>
    </p:spTree>
    <p:extLst>
      <p:ext uri="{BB962C8B-B14F-4D97-AF65-F5344CB8AC3E}">
        <p14:creationId xmlns:p14="http://schemas.microsoft.com/office/powerpoint/2010/main" val="25262881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01247-9BC6-92CE-12CE-A58964FBC41E}"/>
              </a:ext>
            </a:extLst>
          </p:cNvPr>
          <p:cNvSpPr>
            <a:spLocks noGrp="1"/>
          </p:cNvSpPr>
          <p:nvPr>
            <p:ph type="title"/>
          </p:nvPr>
        </p:nvSpPr>
        <p:spPr>
          <a:xfrm>
            <a:off x="114300" y="38553"/>
            <a:ext cx="8915400" cy="994172"/>
          </a:xfrm>
        </p:spPr>
        <p:txBody>
          <a:bodyPr/>
          <a:lstStyle/>
          <a:p>
            <a:r>
              <a:rPr lang="en" dirty="0"/>
              <a:t>Questions? </a:t>
            </a:r>
            <a:endParaRPr lang="en-US" dirty="0"/>
          </a:p>
        </p:txBody>
      </p:sp>
      <p:sp>
        <p:nvSpPr>
          <p:cNvPr id="3" name="Text Placeholder 2">
            <a:extLst>
              <a:ext uri="{FF2B5EF4-FFF2-40B4-BE49-F238E27FC236}">
                <a16:creationId xmlns:a16="http://schemas.microsoft.com/office/drawing/2014/main" id="{4332FAD9-B56B-575E-70F9-08A2513FFE92}"/>
              </a:ext>
            </a:extLst>
          </p:cNvPr>
          <p:cNvSpPr>
            <a:spLocks noGrp="1"/>
          </p:cNvSpPr>
          <p:nvPr>
            <p:ph type="body" idx="1"/>
          </p:nvPr>
        </p:nvSpPr>
        <p:spPr>
          <a:xfrm>
            <a:off x="114300" y="863740"/>
            <a:ext cx="8915400" cy="3761926"/>
          </a:xfrm>
        </p:spPr>
        <p:txBody>
          <a:bodyPr/>
          <a:lstStyle/>
          <a:p>
            <a:pPr marL="177800" lvl="0" indent="-171450" algn="l" rtl="0">
              <a:lnSpc>
                <a:spcPct val="90000"/>
              </a:lnSpc>
              <a:spcBef>
                <a:spcPts val="0"/>
              </a:spcBef>
              <a:spcAft>
                <a:spcPts val="0"/>
              </a:spcAft>
              <a:buClr>
                <a:schemeClr val="lt1"/>
              </a:buClr>
              <a:buSzPts val="2100"/>
              <a:buChar char="•"/>
            </a:pPr>
            <a:r>
              <a:rPr lang="en-US" sz="2000" dirty="0"/>
              <a:t>For fiscal questions regarding apportionments/entitlements, please email: </a:t>
            </a:r>
          </a:p>
          <a:p>
            <a:pPr marL="419100" lvl="1" indent="0" algn="l" rtl="0">
              <a:lnSpc>
                <a:spcPct val="90000"/>
              </a:lnSpc>
              <a:spcBef>
                <a:spcPts val="900"/>
              </a:spcBef>
              <a:spcAft>
                <a:spcPts val="0"/>
              </a:spcAft>
              <a:buClr>
                <a:srgbClr val="FFC000"/>
              </a:buClr>
              <a:buSzPts val="2100"/>
              <a:buNone/>
            </a:pPr>
            <a:r>
              <a:rPr lang="en-US" sz="2000" u="sng" dirty="0">
                <a:solidFill>
                  <a:schemeClr val="accent4"/>
                </a:solidFill>
                <a:hlinkClick r:id="rId2">
                  <a:extLst>
                    <a:ext uri="{A12FA001-AC4F-418D-AE19-62706E023703}">
                      <ahyp:hlinkClr xmlns:ahyp="http://schemas.microsoft.com/office/drawing/2018/hyperlinkcolor" val="tx"/>
                    </a:ext>
                  </a:extLst>
                </a:hlinkClick>
              </a:rPr>
              <a:t>PASE@cde.ca.gov</a:t>
            </a:r>
            <a:endParaRPr lang="en-US" sz="2000" dirty="0">
              <a:solidFill>
                <a:schemeClr val="accent4"/>
              </a:solidFill>
            </a:endParaRPr>
          </a:p>
          <a:p>
            <a:pPr marL="177800" lvl="0" indent="-171450" algn="l" rtl="0">
              <a:lnSpc>
                <a:spcPct val="90000"/>
              </a:lnSpc>
              <a:spcBef>
                <a:spcPts val="900"/>
              </a:spcBef>
              <a:spcAft>
                <a:spcPts val="0"/>
              </a:spcAft>
              <a:buClr>
                <a:schemeClr val="lt1"/>
              </a:buClr>
              <a:buSzPts val="2100"/>
              <a:buChar char="•"/>
            </a:pPr>
            <a:r>
              <a:rPr lang="en-US" sz="2000" dirty="0"/>
              <a:t>For program questions, please visit the link at  </a:t>
            </a:r>
          </a:p>
          <a:p>
            <a:pPr marL="419100" lvl="1" indent="0" algn="l" rtl="0">
              <a:lnSpc>
                <a:spcPct val="90000"/>
              </a:lnSpc>
              <a:spcBef>
                <a:spcPts val="900"/>
              </a:spcBef>
              <a:spcAft>
                <a:spcPts val="0"/>
              </a:spcAft>
              <a:buClr>
                <a:srgbClr val="FFC000"/>
              </a:buClr>
              <a:buSzPts val="2100"/>
              <a:buNone/>
            </a:pPr>
            <a:r>
              <a:rPr lang="en-US" sz="2000" u="sng" dirty="0">
                <a:solidFill>
                  <a:schemeClr val="accent4"/>
                </a:solidFill>
                <a:hlinkClick r:id="rId3" tooltip="System of Support for Expanded Learning contacts webpage.">
                  <a:extLst>
                    <a:ext uri="{A12FA001-AC4F-418D-AE19-62706E023703}">
                      <ahyp:hlinkClr xmlns:ahyp="http://schemas.microsoft.com/office/drawing/2018/hyperlinkcolor" val="tx"/>
                    </a:ext>
                  </a:extLst>
                </a:hlinkClick>
              </a:rPr>
              <a:t>https://www.cde.ca.gov/ls/ex/sosexplearncontacts.asp</a:t>
            </a:r>
            <a:endParaRPr lang="en-US" sz="2000" dirty="0">
              <a:solidFill>
                <a:schemeClr val="accent4"/>
              </a:solidFill>
            </a:endParaRPr>
          </a:p>
          <a:p>
            <a:pPr marL="177800" lvl="0" indent="-171450" algn="l" rtl="0">
              <a:lnSpc>
                <a:spcPct val="90000"/>
              </a:lnSpc>
              <a:spcBef>
                <a:spcPts val="900"/>
              </a:spcBef>
              <a:spcAft>
                <a:spcPts val="0"/>
              </a:spcAft>
              <a:buClr>
                <a:schemeClr val="lt1"/>
              </a:buClr>
              <a:buSzPts val="2100"/>
              <a:buChar char="•"/>
            </a:pPr>
            <a:r>
              <a:rPr lang="en-US" sz="2000" dirty="0"/>
              <a:t>For more information regarding the instructional time and attendance accounting requirements for Saturday School, please email: </a:t>
            </a:r>
          </a:p>
          <a:p>
            <a:pPr marL="419100" lvl="1" indent="0" algn="l" rtl="0">
              <a:lnSpc>
                <a:spcPct val="90000"/>
              </a:lnSpc>
              <a:spcBef>
                <a:spcPts val="900"/>
              </a:spcBef>
              <a:spcAft>
                <a:spcPts val="0"/>
              </a:spcAft>
              <a:buClr>
                <a:schemeClr val="lt1"/>
              </a:buClr>
              <a:buSzPts val="2100"/>
              <a:buNone/>
            </a:pPr>
            <a:r>
              <a:rPr lang="en-US" sz="2000" u="sng" dirty="0">
                <a:solidFill>
                  <a:schemeClr val="accent4"/>
                </a:solidFill>
              </a:rPr>
              <a:t>AttendanceAccounting@cde.ca.gov</a:t>
            </a:r>
            <a:endParaRPr lang="en-US" sz="2000" dirty="0">
              <a:solidFill>
                <a:schemeClr val="accent4"/>
              </a:solidFill>
            </a:endParaRPr>
          </a:p>
          <a:p>
            <a:pPr marL="173736" indent="-173736">
              <a:spcBef>
                <a:spcPts val="900"/>
              </a:spcBef>
            </a:pPr>
            <a:r>
              <a:rPr lang="en-US" sz="2000" dirty="0"/>
              <a:t>For additional feedback on the Expanded Learning Opportunities Programs, please email:</a:t>
            </a:r>
          </a:p>
          <a:p>
            <a:pPr marL="0" indent="0">
              <a:spcBef>
                <a:spcPts val="900"/>
              </a:spcBef>
              <a:buNone/>
            </a:pPr>
            <a:r>
              <a:rPr lang="en-US" sz="2000" dirty="0"/>
              <a:t>      </a:t>
            </a:r>
            <a:r>
              <a:rPr lang="en-US" sz="2000" u="sng" dirty="0">
                <a:solidFill>
                  <a:schemeClr val="accent4"/>
                </a:solidFill>
                <a:hlinkClick r:id="rId4">
                  <a:extLst>
                    <a:ext uri="{A12FA001-AC4F-418D-AE19-62706E023703}">
                      <ahyp:hlinkClr xmlns:ahyp="http://schemas.microsoft.com/office/drawing/2018/hyperlinkcolor" val="tx"/>
                    </a:ext>
                  </a:extLst>
                </a:hlinkClick>
              </a:rPr>
              <a:t>ELOPrograms@cde.ca.gov</a:t>
            </a:r>
            <a:endParaRPr lang="en-US" sz="2000" u="sng" dirty="0">
              <a:solidFill>
                <a:schemeClr val="accent4"/>
              </a:solidFill>
            </a:endParaRPr>
          </a:p>
          <a:p>
            <a:endParaRPr lang="en-US" dirty="0"/>
          </a:p>
        </p:txBody>
      </p:sp>
    </p:spTree>
    <p:extLst>
      <p:ext uri="{BB962C8B-B14F-4D97-AF65-F5344CB8AC3E}">
        <p14:creationId xmlns:p14="http://schemas.microsoft.com/office/powerpoint/2010/main" val="1045690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176F5-E4D0-7B06-831B-7BF37416AD99}"/>
              </a:ext>
            </a:extLst>
          </p:cNvPr>
          <p:cNvSpPr>
            <a:spLocks noGrp="1"/>
          </p:cNvSpPr>
          <p:nvPr>
            <p:ph type="title"/>
          </p:nvPr>
        </p:nvSpPr>
        <p:spPr>
          <a:xfrm>
            <a:off x="114300" y="414106"/>
            <a:ext cx="8915400" cy="994172"/>
          </a:xfrm>
        </p:spPr>
        <p:txBody>
          <a:bodyPr>
            <a:normAutofit fontScale="90000"/>
          </a:bodyPr>
          <a:lstStyle/>
          <a:p>
            <a:r>
              <a:rPr lang="en" dirty="0"/>
              <a:t>ASES/21st CCLC</a:t>
            </a:r>
            <a:br>
              <a:rPr lang="en" dirty="0"/>
            </a:br>
            <a:r>
              <a:rPr lang="en" dirty="0"/>
              <a:t>vs.</a:t>
            </a:r>
            <a:br>
              <a:rPr lang="en" dirty="0"/>
            </a:br>
            <a:r>
              <a:rPr lang="en" dirty="0"/>
              <a:t>ELO-P(1)</a:t>
            </a:r>
            <a:endParaRPr lang="en-US" dirty="0"/>
          </a:p>
        </p:txBody>
      </p:sp>
      <p:sp>
        <p:nvSpPr>
          <p:cNvPr id="3" name="Text Placeholder 2">
            <a:extLst>
              <a:ext uri="{FF2B5EF4-FFF2-40B4-BE49-F238E27FC236}">
                <a16:creationId xmlns:a16="http://schemas.microsoft.com/office/drawing/2014/main" id="{65B195DB-6013-382E-3C43-069843C5CFAD}"/>
              </a:ext>
            </a:extLst>
          </p:cNvPr>
          <p:cNvSpPr>
            <a:spLocks noGrp="1"/>
          </p:cNvSpPr>
          <p:nvPr>
            <p:ph type="body" idx="1"/>
          </p:nvPr>
        </p:nvSpPr>
        <p:spPr>
          <a:xfrm>
            <a:off x="114300" y="2158493"/>
            <a:ext cx="8915400" cy="2267510"/>
          </a:xfrm>
          <a:ln>
            <a:solidFill>
              <a:schemeClr val="bg1"/>
            </a:solidFill>
          </a:ln>
        </p:spPr>
        <p:txBody>
          <a:bodyPr/>
          <a:lstStyle/>
          <a:p>
            <a:pPr marL="0" lvl="0" indent="0" algn="ctr" rtl="0">
              <a:lnSpc>
                <a:spcPct val="90000"/>
              </a:lnSpc>
              <a:spcBef>
                <a:spcPts val="0"/>
              </a:spcBef>
              <a:spcAft>
                <a:spcPts val="0"/>
              </a:spcAft>
              <a:buClr>
                <a:schemeClr val="lt1"/>
              </a:buClr>
              <a:buSzPts val="2400"/>
              <a:buNone/>
            </a:pPr>
            <a:r>
              <a:rPr lang="en-US" b="1" dirty="0"/>
              <a:t>ASES and 21st CCLC: </a:t>
            </a:r>
            <a:r>
              <a:rPr lang="en-US" b="1" u="sng" dirty="0">
                <a:solidFill>
                  <a:schemeClr val="accent4"/>
                </a:solidFill>
                <a:hlinkClick r:id="rId2" tooltip="Funding Opportunities web page for the ASES and 21st CCLC grant programs. ">
                  <a:extLst>
                    <a:ext uri="{A12FA001-AC4F-418D-AE19-62706E023703}">
                      <ahyp:hlinkClr xmlns:ahyp="http://schemas.microsoft.com/office/drawing/2018/hyperlinkcolor" val="tx"/>
                    </a:ext>
                  </a:extLst>
                </a:hlinkClick>
              </a:rPr>
              <a:t>https://www.cde.ca.gov/ls/ex/fundingop.asp</a:t>
            </a:r>
            <a:r>
              <a:rPr lang="en-US" b="1" dirty="0">
                <a:solidFill>
                  <a:schemeClr val="accent4"/>
                </a:solidFill>
              </a:rPr>
              <a:t> </a:t>
            </a:r>
            <a:endParaRPr lang="en-US" dirty="0">
              <a:solidFill>
                <a:schemeClr val="accent4"/>
              </a:solidFill>
            </a:endParaRPr>
          </a:p>
          <a:p>
            <a:pPr marL="254000" lvl="0" indent="-101600" algn="l" rtl="0">
              <a:lnSpc>
                <a:spcPct val="90000"/>
              </a:lnSpc>
              <a:spcBef>
                <a:spcPts val="0"/>
              </a:spcBef>
              <a:spcAft>
                <a:spcPts val="0"/>
              </a:spcAft>
              <a:buClr>
                <a:schemeClr val="lt1"/>
              </a:buClr>
              <a:buSzPts val="2400"/>
              <a:buNone/>
            </a:pPr>
            <a:endParaRPr lang="en-US" dirty="0"/>
          </a:p>
          <a:p>
            <a:pPr marL="254000" lvl="0" indent="-254000" algn="l" rtl="0">
              <a:lnSpc>
                <a:spcPct val="90000"/>
              </a:lnSpc>
              <a:spcBef>
                <a:spcPts val="0"/>
              </a:spcBef>
              <a:spcAft>
                <a:spcPts val="0"/>
              </a:spcAft>
              <a:buClr>
                <a:schemeClr val="lt1"/>
              </a:buClr>
              <a:buSzPts val="2400"/>
              <a:buChar char="•"/>
            </a:pPr>
            <a:r>
              <a:rPr lang="en-US" dirty="0"/>
              <a:t>“Competitive” Applications </a:t>
            </a:r>
          </a:p>
          <a:p>
            <a:pPr marL="254000" lvl="0" indent="-254000" algn="l" rtl="0">
              <a:lnSpc>
                <a:spcPct val="90000"/>
              </a:lnSpc>
              <a:spcBef>
                <a:spcPts val="800"/>
              </a:spcBef>
              <a:spcAft>
                <a:spcPts val="0"/>
              </a:spcAft>
              <a:buClr>
                <a:schemeClr val="lt1"/>
              </a:buClr>
              <a:buSzPts val="2400"/>
              <a:buChar char="•"/>
            </a:pPr>
            <a:r>
              <a:rPr lang="en-US" dirty="0"/>
              <a:t>Schools-Based Awards</a:t>
            </a:r>
          </a:p>
          <a:p>
            <a:endParaRPr lang="en-US" dirty="0"/>
          </a:p>
        </p:txBody>
      </p:sp>
    </p:spTree>
    <p:extLst>
      <p:ext uri="{BB962C8B-B14F-4D97-AF65-F5344CB8AC3E}">
        <p14:creationId xmlns:p14="http://schemas.microsoft.com/office/powerpoint/2010/main" val="2358392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92405-4682-231C-228D-D866FCA5DD8E}"/>
              </a:ext>
            </a:extLst>
          </p:cNvPr>
          <p:cNvSpPr>
            <a:spLocks noGrp="1"/>
          </p:cNvSpPr>
          <p:nvPr>
            <p:ph type="title"/>
          </p:nvPr>
        </p:nvSpPr>
        <p:spPr>
          <a:xfrm>
            <a:off x="114300" y="510658"/>
            <a:ext cx="8915400" cy="994172"/>
          </a:xfrm>
        </p:spPr>
        <p:txBody>
          <a:bodyPr>
            <a:normAutofit fontScale="90000"/>
          </a:bodyPr>
          <a:lstStyle/>
          <a:p>
            <a:r>
              <a:rPr lang="en" dirty="0"/>
              <a:t>ASES/21st CCLC</a:t>
            </a:r>
            <a:br>
              <a:rPr lang="en" dirty="0"/>
            </a:br>
            <a:r>
              <a:rPr lang="en" dirty="0"/>
              <a:t>vs.</a:t>
            </a:r>
            <a:br>
              <a:rPr lang="en" dirty="0"/>
            </a:br>
            <a:r>
              <a:rPr lang="en" dirty="0"/>
              <a:t>ELO-P(2)</a:t>
            </a:r>
            <a:endParaRPr lang="en-US" dirty="0"/>
          </a:p>
        </p:txBody>
      </p:sp>
      <p:sp>
        <p:nvSpPr>
          <p:cNvPr id="3" name="Text Placeholder 2">
            <a:extLst>
              <a:ext uri="{FF2B5EF4-FFF2-40B4-BE49-F238E27FC236}">
                <a16:creationId xmlns:a16="http://schemas.microsoft.com/office/drawing/2014/main" id="{0BBFAB9A-FF64-C053-BF3B-B4C6B391600B}"/>
              </a:ext>
            </a:extLst>
          </p:cNvPr>
          <p:cNvSpPr>
            <a:spLocks noGrp="1"/>
          </p:cNvSpPr>
          <p:nvPr>
            <p:ph type="body" idx="1"/>
          </p:nvPr>
        </p:nvSpPr>
        <p:spPr>
          <a:xfrm>
            <a:off x="114300" y="2120073"/>
            <a:ext cx="8915400" cy="2436559"/>
          </a:xfrm>
          <a:noFill/>
          <a:ln>
            <a:solidFill>
              <a:schemeClr val="bg1"/>
            </a:solidFill>
          </a:ln>
        </p:spPr>
        <p:txBody>
          <a:bodyPr/>
          <a:lstStyle/>
          <a:p>
            <a:pPr marL="0" lvl="0" indent="0" algn="ctr" rtl="0">
              <a:lnSpc>
                <a:spcPct val="90000"/>
              </a:lnSpc>
              <a:spcBef>
                <a:spcPts val="0"/>
              </a:spcBef>
              <a:spcAft>
                <a:spcPts val="0"/>
              </a:spcAft>
              <a:buClr>
                <a:schemeClr val="lt1"/>
              </a:buClr>
              <a:buSzPts val="2400"/>
              <a:buNone/>
            </a:pPr>
            <a:r>
              <a:rPr lang="en-US" b="1" dirty="0"/>
              <a:t>ELO-P: </a:t>
            </a:r>
            <a:endParaRPr lang="en-US" b="1" u="sng" dirty="0">
              <a:solidFill>
                <a:srgbClr val="FFFFFF"/>
              </a:solidFill>
              <a:hlinkClick r:id="rId2" tooltip="Expanded Learning Opportunities Program web page.">
                <a:extLst>
                  <a:ext uri="{A12FA001-AC4F-418D-AE19-62706E023703}">
                    <ahyp:hlinkClr xmlns:ahyp="http://schemas.microsoft.com/office/drawing/2018/hyperlinkcolor" val="tx"/>
                  </a:ext>
                </a:extLst>
              </a:hlinkClick>
            </a:endParaRPr>
          </a:p>
          <a:p>
            <a:pPr marL="0" lvl="0" indent="0" algn="ctr" rtl="0">
              <a:lnSpc>
                <a:spcPct val="90000"/>
              </a:lnSpc>
              <a:spcBef>
                <a:spcPts val="0"/>
              </a:spcBef>
              <a:spcAft>
                <a:spcPts val="0"/>
              </a:spcAft>
              <a:buClr>
                <a:srgbClr val="FFC000"/>
              </a:buClr>
              <a:buSzPts val="2400"/>
              <a:buNone/>
            </a:pPr>
            <a:r>
              <a:rPr lang="en-US" b="1" u="sng" dirty="0">
                <a:solidFill>
                  <a:schemeClr val="accent4"/>
                </a:solidFill>
                <a:hlinkClick r:id="rId2" tooltip="Expanded Learning Opportunities Program web page.">
                  <a:extLst>
                    <a:ext uri="{A12FA001-AC4F-418D-AE19-62706E023703}">
                      <ahyp:hlinkClr xmlns:ahyp="http://schemas.microsoft.com/office/drawing/2018/hyperlinkcolor" val="tx"/>
                    </a:ext>
                  </a:extLst>
                </a:hlinkClick>
              </a:rPr>
              <a:t>https://www.cde.ca.gov/fg/aa/pa/elop.asp</a:t>
            </a:r>
            <a:r>
              <a:rPr lang="en-US" b="1" dirty="0">
                <a:solidFill>
                  <a:schemeClr val="accent4"/>
                </a:solidFill>
              </a:rPr>
              <a:t> </a:t>
            </a:r>
            <a:endParaRPr lang="en-US" dirty="0">
              <a:solidFill>
                <a:schemeClr val="accent4"/>
              </a:solidFill>
            </a:endParaRPr>
          </a:p>
          <a:p>
            <a:pPr marL="0" lvl="0" indent="0" algn="ctr" rtl="0">
              <a:lnSpc>
                <a:spcPct val="90000"/>
              </a:lnSpc>
              <a:spcBef>
                <a:spcPts val="0"/>
              </a:spcBef>
              <a:spcAft>
                <a:spcPts val="0"/>
              </a:spcAft>
              <a:buClr>
                <a:schemeClr val="lt1"/>
              </a:buClr>
              <a:buSzPts val="2400"/>
              <a:buNone/>
            </a:pPr>
            <a:endParaRPr lang="en-US" dirty="0">
              <a:solidFill>
                <a:srgbClr val="FFC000"/>
              </a:solidFill>
            </a:endParaRPr>
          </a:p>
          <a:p>
            <a:pPr marL="177800" lvl="0" indent="-177800" algn="l" rtl="0">
              <a:lnSpc>
                <a:spcPct val="90000"/>
              </a:lnSpc>
              <a:spcBef>
                <a:spcPts val="800"/>
              </a:spcBef>
              <a:spcAft>
                <a:spcPts val="0"/>
              </a:spcAft>
              <a:buClr>
                <a:schemeClr val="lt1"/>
              </a:buClr>
              <a:buSzPts val="2400"/>
              <a:buChar char="•"/>
            </a:pPr>
            <a:r>
              <a:rPr lang="en-US" dirty="0"/>
              <a:t>Formula-based Apportionments </a:t>
            </a:r>
          </a:p>
          <a:p>
            <a:pPr marL="177800" lvl="0" indent="-177800" algn="l" rtl="0">
              <a:lnSpc>
                <a:spcPct val="90000"/>
              </a:lnSpc>
              <a:spcBef>
                <a:spcPts val="800"/>
              </a:spcBef>
              <a:spcAft>
                <a:spcPts val="0"/>
              </a:spcAft>
              <a:buClr>
                <a:schemeClr val="lt1"/>
              </a:buClr>
              <a:buSzPts val="2400"/>
              <a:buChar char="•"/>
            </a:pPr>
            <a:r>
              <a:rPr lang="en-US" dirty="0"/>
              <a:t>Local educational agency (LEA)-Based Funding</a:t>
            </a:r>
          </a:p>
          <a:p>
            <a:pPr marL="177800" lvl="0" indent="-177800" algn="l" rtl="0">
              <a:lnSpc>
                <a:spcPct val="90000"/>
              </a:lnSpc>
              <a:spcBef>
                <a:spcPts val="800"/>
              </a:spcBef>
              <a:spcAft>
                <a:spcPts val="0"/>
              </a:spcAft>
              <a:buClr>
                <a:schemeClr val="lt1"/>
              </a:buClr>
              <a:buSzPts val="2400"/>
              <a:buChar char="•"/>
            </a:pPr>
            <a:r>
              <a:rPr lang="en-US" dirty="0"/>
              <a:t>Distribution to schools is locally determined</a:t>
            </a:r>
          </a:p>
          <a:p>
            <a:endParaRPr lang="en-US" dirty="0"/>
          </a:p>
        </p:txBody>
      </p:sp>
    </p:spTree>
    <p:extLst>
      <p:ext uri="{BB962C8B-B14F-4D97-AF65-F5344CB8AC3E}">
        <p14:creationId xmlns:p14="http://schemas.microsoft.com/office/powerpoint/2010/main" val="2251774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93464-1557-9E89-C382-2AB168647CC0}"/>
              </a:ext>
            </a:extLst>
          </p:cNvPr>
          <p:cNvSpPr>
            <a:spLocks noGrp="1"/>
          </p:cNvSpPr>
          <p:nvPr>
            <p:ph type="title"/>
          </p:nvPr>
        </p:nvSpPr>
        <p:spPr/>
        <p:txBody>
          <a:bodyPr/>
          <a:lstStyle/>
          <a:p>
            <a:r>
              <a:rPr lang="en" dirty="0"/>
              <a:t>Disclaimer</a:t>
            </a:r>
            <a:endParaRPr lang="en-US" dirty="0"/>
          </a:p>
        </p:txBody>
      </p:sp>
      <p:sp>
        <p:nvSpPr>
          <p:cNvPr id="3" name="Text Placeholder 2">
            <a:extLst>
              <a:ext uri="{FF2B5EF4-FFF2-40B4-BE49-F238E27FC236}">
                <a16:creationId xmlns:a16="http://schemas.microsoft.com/office/drawing/2014/main" id="{F4A4966B-DD58-455A-5132-1F5E11A11F30}"/>
              </a:ext>
            </a:extLst>
          </p:cNvPr>
          <p:cNvSpPr>
            <a:spLocks noGrp="1"/>
          </p:cNvSpPr>
          <p:nvPr>
            <p:ph type="body" idx="1"/>
          </p:nvPr>
        </p:nvSpPr>
        <p:spPr/>
        <p:txBody>
          <a:bodyPr/>
          <a:lstStyle/>
          <a:p>
            <a:pPr marL="177800" lvl="0" indent="-171450" algn="l" rtl="0">
              <a:lnSpc>
                <a:spcPct val="100000"/>
              </a:lnSpc>
              <a:spcBef>
                <a:spcPts val="0"/>
              </a:spcBef>
              <a:spcAft>
                <a:spcPts val="0"/>
              </a:spcAft>
              <a:buClr>
                <a:schemeClr val="lt1"/>
              </a:buClr>
              <a:buSzPts val="1700"/>
              <a:buFont typeface="Montserrat"/>
              <a:buChar char="●"/>
            </a:pPr>
            <a:r>
              <a:rPr lang="en-US" dirty="0"/>
              <a:t>The following information is subject to change with updated legislation.</a:t>
            </a:r>
          </a:p>
          <a:p>
            <a:pPr marL="177800" lvl="0" indent="-171450" algn="l" rtl="0">
              <a:lnSpc>
                <a:spcPct val="100000"/>
              </a:lnSpc>
              <a:spcBef>
                <a:spcPts val="1100"/>
              </a:spcBef>
              <a:spcAft>
                <a:spcPts val="0"/>
              </a:spcAft>
              <a:buClr>
                <a:schemeClr val="lt1"/>
              </a:buClr>
              <a:buSzPts val="1700"/>
              <a:buFont typeface="Montserrat"/>
              <a:buChar char="●"/>
            </a:pPr>
            <a:r>
              <a:rPr lang="en-US" dirty="0"/>
              <a:t>Please Note:</a:t>
            </a:r>
            <a:r>
              <a:rPr lang="en-US" dirty="0">
                <a:solidFill>
                  <a:srgbClr val="FFFFFF"/>
                </a:solidFill>
              </a:rPr>
              <a:t> The information is as of the date on the cover and is subject to change.</a:t>
            </a:r>
            <a:endParaRPr lang="en-US" u="sng" dirty="0"/>
          </a:p>
          <a:p>
            <a:endParaRPr lang="en-US" dirty="0"/>
          </a:p>
        </p:txBody>
      </p:sp>
    </p:spTree>
    <p:extLst>
      <p:ext uri="{BB962C8B-B14F-4D97-AF65-F5344CB8AC3E}">
        <p14:creationId xmlns:p14="http://schemas.microsoft.com/office/powerpoint/2010/main" val="3331463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2E988-EA5E-5C95-86E4-63154E851D04}"/>
              </a:ext>
            </a:extLst>
          </p:cNvPr>
          <p:cNvSpPr>
            <a:spLocks noGrp="1"/>
          </p:cNvSpPr>
          <p:nvPr>
            <p:ph type="title"/>
          </p:nvPr>
        </p:nvSpPr>
        <p:spPr>
          <a:xfrm>
            <a:off x="114300" y="-92071"/>
            <a:ext cx="8915400" cy="994172"/>
          </a:xfrm>
        </p:spPr>
        <p:txBody>
          <a:bodyPr/>
          <a:lstStyle/>
          <a:p>
            <a:r>
              <a:rPr lang="en" dirty="0"/>
              <a:t>ELO-P Funding 2021–22</a:t>
            </a:r>
            <a:endParaRPr lang="en-US" dirty="0"/>
          </a:p>
        </p:txBody>
      </p:sp>
      <p:sp>
        <p:nvSpPr>
          <p:cNvPr id="3" name="Text Placeholder 2">
            <a:extLst>
              <a:ext uri="{FF2B5EF4-FFF2-40B4-BE49-F238E27FC236}">
                <a16:creationId xmlns:a16="http://schemas.microsoft.com/office/drawing/2014/main" id="{B22424F9-425A-FDB9-39F8-CCE41A070AD0}"/>
              </a:ext>
            </a:extLst>
          </p:cNvPr>
          <p:cNvSpPr>
            <a:spLocks noGrp="1"/>
          </p:cNvSpPr>
          <p:nvPr>
            <p:ph type="body" idx="1"/>
          </p:nvPr>
        </p:nvSpPr>
        <p:spPr>
          <a:xfrm>
            <a:off x="114300" y="885837"/>
            <a:ext cx="8915400" cy="3761926"/>
          </a:xfrm>
        </p:spPr>
        <p:txBody>
          <a:bodyPr/>
          <a:lstStyle/>
          <a:p>
            <a:pPr marL="139700" lvl="0" indent="-152400" algn="l" rtl="0">
              <a:lnSpc>
                <a:spcPct val="90000"/>
              </a:lnSpc>
              <a:spcBef>
                <a:spcPts val="0"/>
              </a:spcBef>
              <a:spcAft>
                <a:spcPts val="0"/>
              </a:spcAft>
              <a:buClr>
                <a:schemeClr val="lt1"/>
              </a:buClr>
              <a:buSzPts val="2400"/>
              <a:buChar char="•"/>
            </a:pPr>
            <a:r>
              <a:rPr lang="en-US" dirty="0"/>
              <a:t>$1 billion ongoing funds (2021 Budget Act) </a:t>
            </a:r>
          </a:p>
          <a:p>
            <a:pPr marL="139700" lvl="0" indent="-152400" algn="l" rtl="0">
              <a:lnSpc>
                <a:spcPct val="90000"/>
              </a:lnSpc>
              <a:spcBef>
                <a:spcPts val="1700"/>
              </a:spcBef>
              <a:spcAft>
                <a:spcPts val="0"/>
              </a:spcAft>
              <a:buClr>
                <a:schemeClr val="lt1"/>
              </a:buClr>
              <a:buSzPts val="2400"/>
              <a:buChar char="•"/>
            </a:pPr>
            <a:r>
              <a:rPr lang="en-US" dirty="0"/>
              <a:t>$754 million one-time Proposition 98 General Fund</a:t>
            </a:r>
          </a:p>
          <a:p>
            <a:pPr marL="139700" lvl="0" indent="-152400" algn="l" rtl="0">
              <a:lnSpc>
                <a:spcPct val="90000"/>
              </a:lnSpc>
              <a:spcBef>
                <a:spcPts val="1700"/>
              </a:spcBef>
              <a:spcAft>
                <a:spcPts val="0"/>
              </a:spcAft>
              <a:buClr>
                <a:schemeClr val="lt1"/>
              </a:buClr>
              <a:buSzPts val="2400"/>
              <a:buChar char="•"/>
            </a:pPr>
            <a:r>
              <a:rPr lang="en-US" dirty="0"/>
              <a:t>Will provide all students in low-income communities with no-cost access to nine hours of development appropriate academics and enrichment by 2025–26. </a:t>
            </a:r>
          </a:p>
          <a:p>
            <a:pPr marL="139700" lvl="0" indent="-152400" algn="l" rtl="0">
              <a:lnSpc>
                <a:spcPct val="90000"/>
              </a:lnSpc>
              <a:spcBef>
                <a:spcPts val="1700"/>
              </a:spcBef>
              <a:spcAft>
                <a:spcPts val="0"/>
              </a:spcAft>
              <a:buClr>
                <a:schemeClr val="lt1"/>
              </a:buClr>
              <a:buSzPts val="2400"/>
              <a:buChar char="•"/>
            </a:pPr>
            <a:r>
              <a:rPr lang="en-US" dirty="0"/>
              <a:t>Additionally, all LEAs, regardless of community demographics, are encouraged to offer subsidized services to all students, using a fee schedule that considers family income and ability </a:t>
            </a:r>
            <a:br>
              <a:rPr lang="en-US" dirty="0"/>
            </a:br>
            <a:r>
              <a:rPr lang="en-US" dirty="0"/>
              <a:t>to pay.</a:t>
            </a:r>
          </a:p>
          <a:p>
            <a:endParaRPr lang="en-US" dirty="0"/>
          </a:p>
        </p:txBody>
      </p:sp>
    </p:spTree>
    <p:extLst>
      <p:ext uri="{BB962C8B-B14F-4D97-AF65-F5344CB8AC3E}">
        <p14:creationId xmlns:p14="http://schemas.microsoft.com/office/powerpoint/2010/main" val="430600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EF485-2C5B-4AFA-470F-DD7943814647}"/>
              </a:ext>
            </a:extLst>
          </p:cNvPr>
          <p:cNvSpPr>
            <a:spLocks noGrp="1"/>
          </p:cNvSpPr>
          <p:nvPr>
            <p:ph type="title"/>
          </p:nvPr>
        </p:nvSpPr>
        <p:spPr>
          <a:xfrm>
            <a:off x="114300" y="0"/>
            <a:ext cx="8915400" cy="994172"/>
          </a:xfrm>
        </p:spPr>
        <p:txBody>
          <a:bodyPr/>
          <a:lstStyle/>
          <a:p>
            <a:r>
              <a:rPr lang="en" dirty="0"/>
              <a:t>ELO-P Funding 2022–23</a:t>
            </a:r>
            <a:endParaRPr lang="en-US" dirty="0"/>
          </a:p>
        </p:txBody>
      </p:sp>
      <p:sp>
        <p:nvSpPr>
          <p:cNvPr id="3" name="Text Placeholder 2">
            <a:extLst>
              <a:ext uri="{FF2B5EF4-FFF2-40B4-BE49-F238E27FC236}">
                <a16:creationId xmlns:a16="http://schemas.microsoft.com/office/drawing/2014/main" id="{C2AE22ED-4B65-DA2A-8354-6897FE1D842F}"/>
              </a:ext>
            </a:extLst>
          </p:cNvPr>
          <p:cNvSpPr>
            <a:spLocks noGrp="1"/>
          </p:cNvSpPr>
          <p:nvPr>
            <p:ph type="body" idx="1"/>
          </p:nvPr>
        </p:nvSpPr>
        <p:spPr/>
        <p:txBody>
          <a:bodyPr/>
          <a:lstStyle/>
          <a:p>
            <a:pPr marL="177800" lvl="0" indent="-177800" algn="l" rtl="0">
              <a:lnSpc>
                <a:spcPct val="90000"/>
              </a:lnSpc>
              <a:spcBef>
                <a:spcPts val="0"/>
              </a:spcBef>
              <a:spcAft>
                <a:spcPts val="0"/>
              </a:spcAft>
              <a:buClr>
                <a:schemeClr val="lt1"/>
              </a:buClr>
              <a:buSzPts val="2400"/>
              <a:buChar char="•"/>
            </a:pPr>
            <a:r>
              <a:rPr lang="en-US" dirty="0"/>
              <a:t>Budget: Brings total ongoing program funding to </a:t>
            </a:r>
            <a:r>
              <a:rPr lang="en-US" b="1" dirty="0"/>
              <a:t>$4 billion. </a:t>
            </a:r>
            <a:endParaRPr lang="en-US" dirty="0"/>
          </a:p>
          <a:p>
            <a:pPr marL="177800" lvl="0" indent="-101600" algn="l" rtl="0">
              <a:lnSpc>
                <a:spcPct val="90000"/>
              </a:lnSpc>
              <a:spcBef>
                <a:spcPts val="800"/>
              </a:spcBef>
              <a:spcAft>
                <a:spcPts val="0"/>
              </a:spcAft>
              <a:buClr>
                <a:schemeClr val="lt1"/>
              </a:buClr>
              <a:buSzPts val="1100"/>
              <a:buNone/>
            </a:pPr>
            <a:endParaRPr lang="en-US" b="1" dirty="0"/>
          </a:p>
          <a:p>
            <a:pPr marL="596900" lvl="1" indent="-254000" algn="l" rtl="0">
              <a:lnSpc>
                <a:spcPct val="90000"/>
              </a:lnSpc>
              <a:spcBef>
                <a:spcPts val="400"/>
              </a:spcBef>
              <a:spcAft>
                <a:spcPts val="0"/>
              </a:spcAft>
              <a:buClr>
                <a:schemeClr val="lt1"/>
              </a:buClr>
              <a:buSzPts val="1800"/>
              <a:buChar char="•"/>
            </a:pPr>
            <a:r>
              <a:rPr lang="en-US" sz="2400" dirty="0"/>
              <a:t>Includes $5 million to county offices of education to provide technical assistance, evaluation, and training services to support program improvement. Intended to provide support and technical assistance to LEAs for the ELO-P.</a:t>
            </a:r>
            <a:endParaRPr lang="en-US" sz="2400" b="1" dirty="0"/>
          </a:p>
          <a:p>
            <a:endParaRPr lang="en-US" dirty="0"/>
          </a:p>
        </p:txBody>
      </p:sp>
    </p:spTree>
    <p:extLst>
      <p:ext uri="{BB962C8B-B14F-4D97-AF65-F5344CB8AC3E}">
        <p14:creationId xmlns:p14="http://schemas.microsoft.com/office/powerpoint/2010/main" val="2022435323"/>
      </p:ext>
    </p:extLst>
  </p:cSld>
  <p:clrMapOvr>
    <a:masterClrMapping/>
  </p:clrMapOvr>
</p:sld>
</file>

<file path=ppt/theme/theme1.xml><?xml version="1.0" encoding="utf-8"?>
<a:theme xmlns:a="http://schemas.openxmlformats.org/drawingml/2006/main" name="CDE Set 1">
  <a:themeElements>
    <a:clrScheme name="CDE Set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2644</Words>
  <Application>Microsoft Office PowerPoint</Application>
  <PresentationFormat>On-screen Show (16:9)</PresentationFormat>
  <Paragraphs>189</Paragraphs>
  <Slides>47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Montserrat</vt:lpstr>
      <vt:lpstr>Raleway</vt:lpstr>
      <vt:lpstr>CDE Set 1</vt:lpstr>
      <vt:lpstr>Expanded Learning Opportunities Program  February 15, 2024</vt:lpstr>
      <vt:lpstr>Expanded Learning</vt:lpstr>
      <vt:lpstr>Transforming California Schools</vt:lpstr>
      <vt:lpstr>Expanded Learning in California </vt:lpstr>
      <vt:lpstr>ASES/21st CCLC vs. ELO-P(1)</vt:lpstr>
      <vt:lpstr>ASES/21st CCLC vs. ELO-P(2)</vt:lpstr>
      <vt:lpstr>Disclaimer</vt:lpstr>
      <vt:lpstr>ELO-P Funding 2021–22</vt:lpstr>
      <vt:lpstr>ELO-P Funding 2022–23</vt:lpstr>
      <vt:lpstr>ELO-P: Intent (1)</vt:lpstr>
      <vt:lpstr>ELO-P: Intent (2)</vt:lpstr>
      <vt:lpstr>ELO-P: Offer</vt:lpstr>
      <vt:lpstr>ELO-P: Provide Access (1)</vt:lpstr>
      <vt:lpstr>ELO-P: Provide Access (2)</vt:lpstr>
      <vt:lpstr>Funding 2021–22 &amp; 2022–23 (1)</vt:lpstr>
      <vt:lpstr>Funding 2021–22 &amp; 2022–23 (2)</vt:lpstr>
      <vt:lpstr>Entitlement Rates</vt:lpstr>
      <vt:lpstr>ELO-P: Entitlement Rates </vt:lpstr>
      <vt:lpstr>ELO-P: UPP Commencing with 2023–24 (1)</vt:lpstr>
      <vt:lpstr>ELO-P: UPP Commencing with 2023–24 (2)</vt:lpstr>
      <vt:lpstr>ELO-P: Programming (1)</vt:lpstr>
      <vt:lpstr>ELO-P: Programming (2)</vt:lpstr>
      <vt:lpstr>ELO-P: Programming (3)</vt:lpstr>
      <vt:lpstr>ELO-P: Programming (4)</vt:lpstr>
      <vt:lpstr>ELO-P: Programming (5)</vt:lpstr>
      <vt:lpstr>ELO-P: Programming (6)</vt:lpstr>
      <vt:lpstr>ELO-P: Programming (7)</vt:lpstr>
      <vt:lpstr>ELO-P: Programming (8)</vt:lpstr>
      <vt:lpstr>Expanded Learning Programming (1)</vt:lpstr>
      <vt:lpstr>Expanded Learning Programming (2)</vt:lpstr>
      <vt:lpstr>Expanded Learning Programming (3)</vt:lpstr>
      <vt:lpstr>ELO-P: Collaboration (1)</vt:lpstr>
      <vt:lpstr>ELO-P: Collaboration (2)</vt:lpstr>
      <vt:lpstr>Funding </vt:lpstr>
      <vt:lpstr>Compliance</vt:lpstr>
      <vt:lpstr>Compliance: Offer/Access (1) </vt:lpstr>
      <vt:lpstr>Compliance: Offer/Access (2)</vt:lpstr>
      <vt:lpstr>Compliance: Days/Hours </vt:lpstr>
      <vt:lpstr>Compliance: Charter Schools </vt:lpstr>
      <vt:lpstr>ELO Program Plan Guide (1) </vt:lpstr>
      <vt:lpstr>ELO Program Plan Guide (2) </vt:lpstr>
      <vt:lpstr>ELO-P Web Page</vt:lpstr>
      <vt:lpstr>System of Support for Expanded Learning (SSEL)</vt:lpstr>
      <vt:lpstr>Resources (1) </vt:lpstr>
      <vt:lpstr>Resources (2) </vt:lpstr>
      <vt:lpstr>Resources (3) </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Expanded Learning Opportunities Program Overview - Expanded Learning Opportunities Program (CA Dept of Education)</dc:title>
  <dc:subject>The Expanded Learning Opportunities Program pverview through Senate Bill 141.</dc:subject>
  <dc:creator/>
  <cp:lastModifiedBy/>
  <cp:revision>1</cp:revision>
  <dcterms:modified xsi:type="dcterms:W3CDTF">2024-02-15T19:56:14Z</dcterms:modified>
</cp:coreProperties>
</file>