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16" r:id="rId2"/>
    <p:sldMasterId id="2147483715" r:id="rId3"/>
    <p:sldMasterId id="2147483674" r:id="rId4"/>
    <p:sldMasterId id="2147483680" r:id="rId5"/>
    <p:sldMasterId id="2147483687" r:id="rId6"/>
    <p:sldMasterId id="2147483694" r:id="rId7"/>
    <p:sldMasterId id="2147483704" r:id="rId8"/>
  </p:sldMasterIdLst>
  <p:notesMasterIdLst>
    <p:notesMasterId r:id="rId68"/>
  </p:notesMasterIdLst>
  <p:handoutMasterIdLst>
    <p:handoutMasterId r:id="rId69"/>
  </p:handoutMasterIdLst>
  <p:sldIdLst>
    <p:sldId id="257" r:id="rId9"/>
    <p:sldId id="1145" r:id="rId10"/>
    <p:sldId id="1242" r:id="rId11"/>
    <p:sldId id="1886" r:id="rId12"/>
    <p:sldId id="1851" r:id="rId13"/>
    <p:sldId id="1870" r:id="rId14"/>
    <p:sldId id="1835" r:id="rId15"/>
    <p:sldId id="1863" r:id="rId16"/>
    <p:sldId id="1853" r:id="rId17"/>
    <p:sldId id="1911" r:id="rId18"/>
    <p:sldId id="1892" r:id="rId19"/>
    <p:sldId id="1893" r:id="rId20"/>
    <p:sldId id="1894" r:id="rId21"/>
    <p:sldId id="1895" r:id="rId22"/>
    <p:sldId id="1896" r:id="rId23"/>
    <p:sldId id="1862" r:id="rId24"/>
    <p:sldId id="1897" r:id="rId25"/>
    <p:sldId id="1898" r:id="rId26"/>
    <p:sldId id="1921" r:id="rId27"/>
    <p:sldId id="1852" r:id="rId28"/>
    <p:sldId id="1900" r:id="rId29"/>
    <p:sldId id="1663" r:id="rId30"/>
    <p:sldId id="1908" r:id="rId31"/>
    <p:sldId id="1873" r:id="rId32"/>
    <p:sldId id="1919" r:id="rId33"/>
    <p:sldId id="1878" r:id="rId34"/>
    <p:sldId id="1885" r:id="rId35"/>
    <p:sldId id="1881" r:id="rId36"/>
    <p:sldId id="671" r:id="rId37"/>
    <p:sldId id="1914" r:id="rId38"/>
    <p:sldId id="1915" r:id="rId39"/>
    <p:sldId id="1916" r:id="rId40"/>
    <p:sldId id="1920" r:id="rId41"/>
    <p:sldId id="1856" r:id="rId42"/>
    <p:sldId id="1857" r:id="rId43"/>
    <p:sldId id="1859" r:id="rId44"/>
    <p:sldId id="1880" r:id="rId45"/>
    <p:sldId id="1922" r:id="rId46"/>
    <p:sldId id="1923" r:id="rId47"/>
    <p:sldId id="1399" r:id="rId48"/>
    <p:sldId id="1398" r:id="rId49"/>
    <p:sldId id="1413" r:id="rId50"/>
    <p:sldId id="1869" r:id="rId51"/>
    <p:sldId id="1389" r:id="rId52"/>
    <p:sldId id="1388" r:id="rId53"/>
    <p:sldId id="1386" r:id="rId54"/>
    <p:sldId id="1385" r:id="rId55"/>
    <p:sldId id="1411" r:id="rId56"/>
    <p:sldId id="1350" r:id="rId57"/>
    <p:sldId id="1814" r:id="rId58"/>
    <p:sldId id="1565" r:id="rId59"/>
    <p:sldId id="1394" r:id="rId60"/>
    <p:sldId id="1684" r:id="rId61"/>
    <p:sldId id="1774" r:id="rId62"/>
    <p:sldId id="1918" r:id="rId63"/>
    <p:sldId id="1912" r:id="rId64"/>
    <p:sldId id="1913" r:id="rId65"/>
    <p:sldId id="1813" r:id="rId66"/>
    <p:sldId id="1924" r:id="rId6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esday @ 2 School Nutrition Town Hall May 28, 2024" id="{9EA65418-AAFF-4647-A7C2-939110350CB9}">
          <p14:sldIdLst>
            <p14:sldId id="257"/>
            <p14:sldId id="1145"/>
            <p14:sldId id="1242"/>
            <p14:sldId id="1886"/>
            <p14:sldId id="1851"/>
            <p14:sldId id="1870"/>
            <p14:sldId id="1835"/>
            <p14:sldId id="1863"/>
            <p14:sldId id="1853"/>
            <p14:sldId id="1911"/>
            <p14:sldId id="1892"/>
            <p14:sldId id="1893"/>
            <p14:sldId id="1894"/>
            <p14:sldId id="1895"/>
            <p14:sldId id="1896"/>
            <p14:sldId id="1862"/>
            <p14:sldId id="1897"/>
            <p14:sldId id="1898"/>
            <p14:sldId id="1921"/>
            <p14:sldId id="1852"/>
            <p14:sldId id="1900"/>
            <p14:sldId id="1663"/>
            <p14:sldId id="1908"/>
            <p14:sldId id="1873"/>
            <p14:sldId id="1919"/>
            <p14:sldId id="1878"/>
            <p14:sldId id="1885"/>
            <p14:sldId id="1881"/>
            <p14:sldId id="671"/>
            <p14:sldId id="1914"/>
            <p14:sldId id="1915"/>
            <p14:sldId id="1916"/>
            <p14:sldId id="1920"/>
            <p14:sldId id="1856"/>
            <p14:sldId id="1857"/>
            <p14:sldId id="1859"/>
            <p14:sldId id="1880"/>
            <p14:sldId id="1922"/>
            <p14:sldId id="1923"/>
            <p14:sldId id="1399"/>
            <p14:sldId id="1398"/>
            <p14:sldId id="1413"/>
            <p14:sldId id="1869"/>
            <p14:sldId id="1389"/>
            <p14:sldId id="1388"/>
            <p14:sldId id="1386"/>
            <p14:sldId id="1385"/>
            <p14:sldId id="1411"/>
            <p14:sldId id="1350"/>
            <p14:sldId id="1814"/>
            <p14:sldId id="1565"/>
            <p14:sldId id="1394"/>
            <p14:sldId id="1684"/>
            <p14:sldId id="1774"/>
            <p14:sldId id="1918"/>
            <p14:sldId id="1912"/>
            <p14:sldId id="1913"/>
            <p14:sldId id="1813"/>
            <p14:sldId id="19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0" clrIdx="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0000FF"/>
    <a:srgbClr val="000000"/>
    <a:srgbClr val="F1C10F"/>
    <a:srgbClr val="3399FF"/>
    <a:srgbClr val="87A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 varScale="1">
        <p:scale>
          <a:sx n="81" d="100"/>
          <a:sy n="81" d="100"/>
        </p:scale>
        <p:origin x="67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commentAuthors" Target="commentAuthors.xml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29187" cy="1227380"/>
          </a:xfrm>
          <a:prstGeom prst="rect">
            <a:avLst/>
          </a:prstGeom>
        </p:spPr>
        <p:txBody>
          <a:bodyPr vert="horz" lIns="147365" tIns="73682" rIns="147365" bIns="73682" rtlCol="0"/>
          <a:lstStyle>
            <a:lvl1pPr algn="l">
              <a:defRPr sz="19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19788" y="0"/>
            <a:ext cx="3229187" cy="1227380"/>
          </a:xfrm>
          <a:prstGeom prst="rect">
            <a:avLst/>
          </a:prstGeom>
        </p:spPr>
        <p:txBody>
          <a:bodyPr vert="horz" lIns="147365" tIns="73682" rIns="147365" bIns="73682" rtlCol="0"/>
          <a:lstStyle>
            <a:lvl1pPr algn="r">
              <a:defRPr sz="1900"/>
            </a:lvl1pPr>
          </a:lstStyle>
          <a:p>
            <a:fld id="{AC6494FB-3489-468D-A451-38C7FB0BB2D7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3269927"/>
            <a:ext cx="3229187" cy="1227377"/>
          </a:xfrm>
          <a:prstGeom prst="rect">
            <a:avLst/>
          </a:prstGeom>
        </p:spPr>
        <p:txBody>
          <a:bodyPr vert="horz" lIns="147365" tIns="73682" rIns="147365" bIns="73682" rtlCol="0" anchor="b"/>
          <a:lstStyle>
            <a:lvl1pPr algn="l">
              <a:defRPr sz="1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19788" y="23269927"/>
            <a:ext cx="3229187" cy="1227377"/>
          </a:xfrm>
          <a:prstGeom prst="rect">
            <a:avLst/>
          </a:prstGeom>
        </p:spPr>
        <p:txBody>
          <a:bodyPr vert="horz" lIns="147365" tIns="73682" rIns="147365" bIns="73682" rtlCol="0" anchor="b"/>
          <a:lstStyle>
            <a:lvl1pPr algn="r">
              <a:defRPr sz="1900"/>
            </a:lvl1pPr>
          </a:lstStyle>
          <a:p>
            <a:fld id="{963748F4-3E24-4BA1-83AB-0D46558EE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48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9550" y="220663"/>
            <a:ext cx="4356100" cy="245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9811" tIns="74906" rIns="149811" bIns="749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0022" y="2796466"/>
            <a:ext cx="6415160" cy="6137544"/>
          </a:xfrm>
          <a:prstGeom prst="rect">
            <a:avLst/>
          </a:prstGeom>
        </p:spPr>
        <p:txBody>
          <a:bodyPr vert="horz" lIns="149811" tIns="74906" rIns="149811" bIns="749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17268" y="9060550"/>
            <a:ext cx="2247912" cy="452617"/>
          </a:xfrm>
          <a:prstGeom prst="rect">
            <a:avLst/>
          </a:prstGeom>
        </p:spPr>
        <p:txBody>
          <a:bodyPr vert="horz" lIns="149811" tIns="74906" rIns="149811" bIns="74906" rtlCol="0" anchor="b"/>
          <a:lstStyle>
            <a:lvl1pPr algn="r">
              <a:defRPr sz="1900"/>
            </a:lvl1pPr>
          </a:lstStyle>
          <a:p>
            <a:fld id="{942787AA-9CC9-4BDC-9D76-FFA9D61A53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9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8D1D-70DD-4068-A80C-527DFF99EB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2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42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30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9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29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5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2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54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If you are a sponsor who uses one of these waivers, there are some things to note.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First, you must not change your meal service time less than 24 hours in advance of your previously scheduled meal service.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Second, you must indicate changes in meal service to attendees.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And lastly, communicate any changes to the community. Most summer sites are open sites, so communicating to children of any changes is critical.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49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8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25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22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15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6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5888" y="212725"/>
            <a:ext cx="4213225" cy="2370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03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5888" y="212725"/>
            <a:ext cx="4213225" cy="2370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48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84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90825" y="0"/>
            <a:ext cx="3844925" cy="216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1874" y="2163763"/>
            <a:ext cx="6343422" cy="6474811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63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3338" y="85725"/>
            <a:ext cx="2892425" cy="1627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869" y="1674558"/>
            <a:ext cx="6790282" cy="7523417"/>
          </a:xfrm>
        </p:spPr>
        <p:txBody>
          <a:bodyPr/>
          <a:lstStyle/>
          <a:p>
            <a:endParaRPr lang="en-US" dirty="0">
              <a:solidFill>
                <a:srgbClr val="1B1B1B"/>
              </a:solidFill>
              <a:highlight>
                <a:srgbClr val="FFFFFF"/>
              </a:highlight>
            </a:endParaRPr>
          </a:p>
          <a:p>
            <a:endParaRPr lang="en-US" sz="1600" dirty="0">
              <a:solidFill>
                <a:srgbClr val="1B1B1B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59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24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2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83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86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19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6550" y="85725"/>
            <a:ext cx="2698750" cy="1519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8210" y="1604963"/>
            <a:ext cx="6627090" cy="7593012"/>
          </a:xfrm>
        </p:spPr>
        <p:txBody>
          <a:bodyPr/>
          <a:lstStyle/>
          <a:p>
            <a:pPr defTabSz="1417229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61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57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8025"/>
            <a:ext cx="6289675" cy="3538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3D763-EE9C-40D4-BFD4-4AD47DAC750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00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12121"/>
              </a:solidFill>
            </a:endParaRPr>
          </a:p>
          <a:p>
            <a:endParaRPr lang="en-US" dirty="0">
              <a:solidFill>
                <a:srgbClr val="212121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spcAft>
                <a:spcPts val="1200"/>
              </a:spcAft>
              <a:buSzPts val="1600"/>
            </a:pPr>
            <a:endParaRPr lang="en-US" sz="1800" dirty="0">
              <a:solidFill>
                <a:srgbClr val="212121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212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8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8025"/>
            <a:ext cx="6289675" cy="3538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3D763-EE9C-40D4-BFD4-4AD47DAC750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979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8025"/>
            <a:ext cx="6289675" cy="3538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3D763-EE9C-40D4-BFD4-4AD47DAC750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929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8025"/>
            <a:ext cx="6289675" cy="3538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174296" indent="-174296" defTabSz="929579"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296" indent="-174296" defTabSz="929579"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3D763-EE9C-40D4-BFD4-4AD47DAC750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9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459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8025"/>
            <a:ext cx="6289675" cy="3538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3D763-EE9C-40D4-BFD4-4AD47DAC750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09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8025"/>
            <a:ext cx="6289675" cy="3538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5008" y="4467781"/>
            <a:ext cx="6424550" cy="4723720"/>
          </a:xfrm>
        </p:spPr>
        <p:txBody>
          <a:bodyPr/>
          <a:lstStyle/>
          <a:p>
            <a:endParaRPr lang="en-US" alt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3D763-EE9C-40D4-BFD4-4AD47DAC750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557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690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37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736824" algn="l"/>
              </a:tabLst>
            </a:pPr>
            <a:endParaRPr lang="en" b="1">
              <a:cs typeface="Calibri"/>
            </a:endParaRPr>
          </a:p>
          <a:p>
            <a:pPr marL="276309" indent="-276309">
              <a:buFont typeface="Symbol"/>
              <a:buChar char="•"/>
              <a:tabLst>
                <a:tab pos="736824" algn="l"/>
              </a:tabLst>
            </a:pPr>
            <a:endParaRPr lang="en">
              <a:ea typeface="Calibri"/>
              <a:cs typeface="Calibri"/>
            </a:endParaRPr>
          </a:p>
          <a:p>
            <a:pPr>
              <a:tabLst>
                <a:tab pos="736824" algn="l"/>
              </a:tabLst>
            </a:pPr>
            <a:endParaRPr lang="en-US" dirty="0">
              <a:effectLst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623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8D1D-70DD-4068-A80C-527DFF99EB0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870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41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76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76309" indent="-276309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379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76309" indent="-276309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5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1A191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690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64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1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9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2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1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744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09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D58C-FF5B-4F23-1F79-CD190CCC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86BDB-6FA8-156F-BFF0-5B0B34B80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36071-E619-0A2B-4247-B90CC47E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7AE0A-9ED0-9D61-02BE-3A913745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F439A-28B4-A158-0F03-A209F5C6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3E2C-DE0A-593F-9060-041F9D02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B81D-DDAC-F2B8-33F1-0E21BE7E4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79860-F49C-4669-0F29-1DC92BB7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375BF-E8A1-3DCE-596B-3491E7AE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D00B-3C04-41ED-EE2E-E807B22D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FD9C-F040-1C86-8DE6-9572C61B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BA04-3D47-6504-EC15-6D189EFA7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99CBF-727E-C20D-9255-33E28E26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194F8-09DB-B2EB-E2D7-4EEB2F6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21254-9386-A11C-4CE6-EE978C70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15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9D44-9AB9-2B97-3882-298A8964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48AD-42BA-B46D-4BE3-A434FAD92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DBFA3-2E1E-5C71-36DE-D00F3D93A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90A48-1A17-77C6-524A-9B7A6BA4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770B7-1CFA-67C1-5831-18954327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121E6-9A0E-498F-1472-5326A858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50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6196-E428-A72B-EB6B-EF3F3705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49B0A-7E30-0DAA-9654-D59E65D9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AB184-304D-EC2C-5C1E-DEA2FF6F0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D5815-6F41-C6CD-F771-2C8F8C88E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D23EC-2C00-8F49-53C8-76673A524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70714-7630-57F0-898D-72200226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9E49C-288E-1A1E-9582-297DC765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C694F-FFB2-4F5E-A305-705F58C8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FDAA-0D43-0DAB-5B84-D83DB486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F479A-7D85-9D80-1DD9-FA9CB37E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2DE44-4D35-2491-8D53-7515F4CC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7C673-29C9-5FCC-C373-6A425873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5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3540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EB1ED-956F-7B7F-570F-60859FB1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AC918-3263-DF6C-77AA-ECF57BE4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604C2-8C98-3448-92BF-C3FB4AC3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1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341E-C68E-611B-123A-F2DF7811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6F6F-4726-93F5-318E-5FE184847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6E283-CB0D-4E57-F42E-E43684BA9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F54F9-0181-7483-ECCC-223E4D6D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31D5A-491F-4E91-E5B4-152A8630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FB6BD-A193-92CB-4454-F319D395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58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91B4-2F2A-F0AD-C3BA-0F867D2D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9513B-9A84-F7BB-B05A-9E0EA8E6F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DFC8-D9A2-D30D-18F2-0B119BF4B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7EFB2-F38D-B151-FE32-7FAF5F22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CB8EB-401D-779B-22CE-F3CD3707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68C6F-4A41-8004-1196-EDE0E664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56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4FDE-B667-10B0-7ED0-3D26915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75A46-D11F-5099-36FF-2C801817F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ADE71-94FC-FB4E-CCB9-16FABCCE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9FBFC-509C-C5D1-DC5A-1CB29CE8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4E38B-4B66-400C-D10B-CC4CAD30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89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A193B-9DC4-87BD-8959-FBB6AC39C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42054-B4C7-6DDF-5A2D-7ACDED491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14B7C-0FFF-74A3-8698-A23D5F26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799B9-090B-B98A-6431-C4ECD6F5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85065-CC91-4811-076B-FA172CB7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9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0084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21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4564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4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736" y="1981200"/>
            <a:ext cx="2021114" cy="2775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914" y="1866900"/>
            <a:ext cx="1882314" cy="404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9F8E55-7342-52C7-69ED-C6DF8957A6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95109" y="1981200"/>
            <a:ext cx="1455057" cy="1937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24FE8A-DF51-D110-B826-5E448A49014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857425" y="1981200"/>
            <a:ext cx="1429657" cy="2427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26CE2F-1C1B-298B-4E19-A4DEE4A2958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261682" y="1981200"/>
            <a:ext cx="1455057" cy="3820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3DC46F-46AB-E8F9-FBE4-9228F7AD73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56657" y="1981200"/>
            <a:ext cx="1429658" cy="404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398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48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2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170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0873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66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3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0307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706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3966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/>
              <a:pPr>
                <a:defRPr/>
              </a:pPr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1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A22D-3DF5-4FEC-92C4-AA4FEBC8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C9463-1196-4362-8606-2AE20350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81D64-1EF7-49E4-B3F2-E10ADE53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125D8-841B-469E-A798-EE6503C1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56AD05-2D6E-4D5A-BFB0-7CA0F5FDC9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0036" y="1846555"/>
            <a:ext cx="2867486" cy="4287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599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Arial" panose="020B0704020202020204" pitchFamily="34" charset="0"/>
              </a:rPr>
              <a:t>CALIFORNIA DEPARTMENT OF EDUCATION</a:t>
            </a:r>
            <a:br>
              <a:rPr lang="en-US" altLang="en-US" sz="1100" b="1" dirty="0">
                <a:solidFill>
                  <a:srgbClr val="000000"/>
                </a:solidFill>
                <a:latin typeface="Arial" panose="020B0704020202020204" pitchFamily="34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Arial" panose="020B0704020202020204" pitchFamily="34" charset="0"/>
              </a:rPr>
              <a:t>Tony Thurmond, State Superintendent of Public Instruction</a:t>
            </a:r>
            <a:endParaRPr lang="en-US" altLang="en-US" sz="1200" b="1" dirty="0">
              <a:solidFill>
                <a:srgbClr val="000000"/>
              </a:solidFill>
              <a:latin typeface="Arial" panose="020B07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46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0206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0071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551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>
                <a:solidFill>
                  <a:srgbClr val="000000"/>
                </a:solidFill>
              </a:rPr>
              <a:t>6/25/2024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02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2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Arial" panose="020B0704020202020204" pitchFamily="34" charset="0"/>
              </a:rPr>
              <a:t>CALIFORNIA DEPARTMENT OF EDUCATION</a:t>
            </a:r>
            <a:br>
              <a:rPr lang="en-US" altLang="en-US" sz="1100" b="1" dirty="0">
                <a:solidFill>
                  <a:srgbClr val="000000"/>
                </a:solidFill>
                <a:latin typeface="Arial" panose="020B0704020202020204" pitchFamily="34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Arial" panose="020B0704020202020204" pitchFamily="34" charset="0"/>
              </a:rPr>
              <a:t>Tony Thurmond, State Superintendent of Public Instruction</a:t>
            </a:r>
            <a:endParaRPr lang="en-US" altLang="en-US" sz="1200" b="1" dirty="0">
              <a:solidFill>
                <a:srgbClr val="000000"/>
              </a:solidFill>
              <a:latin typeface="Arial" panose="020B07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22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0227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541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 smtClean="0"/>
              <a:t>‹#›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610036" y="1846555"/>
            <a:ext cx="2867486" cy="4287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83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4313238" cy="197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869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t>‹#›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4313238" cy="197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534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>
                <a:solidFill>
                  <a:srgbClr val="000000"/>
                </a:solidFill>
              </a:rPr>
              <a:t>6/25/2024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40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43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28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3540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9398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A22D-3DF5-4FEC-92C4-AA4FEBC8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C9463-1196-4362-8606-2AE20350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81D64-1EF7-49E4-B3F2-E10ADE53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125D8-841B-469E-A798-EE6503C1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56AD05-2D6E-4D5A-BFB0-7CA0F5FDC9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0036" y="1846555"/>
            <a:ext cx="2867486" cy="4287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599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4313238" cy="197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869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0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86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83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93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FE7C64F-1197-E8B1-2BEA-B09EB38B24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726650" y="36417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35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6" r:id="rId4"/>
    <p:sldLayoutId id="2147483714" r:id="rId5"/>
    <p:sldLayoutId id="2147483664" r:id="rId6"/>
    <p:sldLayoutId id="2147483712" r:id="rId7"/>
    <p:sldLayoutId id="2147483667" r:id="rId8"/>
    <p:sldLayoutId id="2147483713" r:id="rId9"/>
    <p:sldLayoutId id="2147483665" r:id="rId10"/>
    <p:sldLayoutId id="2147483666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06FBB-31CF-65D7-C754-0C54F83C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F99C9-44A7-3E3F-2054-D7181A4C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EBADB-D1BB-5171-6950-DDA088446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545A9-CED9-423C-8091-A84DDB9945F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99E05-97D2-3321-24DE-910A9819E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B154-5CA0-24CD-6FB1-C939D0FE6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6B5A1-B79E-4921-A29B-3B7F97CD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70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45CA088-98AF-4DF2-8493-E1610DC2B7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TONY</a:t>
            </a:r>
            <a:r>
              <a:rPr lang="en-US" altLang="en-US" sz="1200" b="1" baseline="0" dirty="0">
                <a:solidFill>
                  <a:schemeClr val="bg1"/>
                </a:solidFill>
                <a:latin typeface="Arial" panose="020B0604020202020204" pitchFamily="34" charset="0"/>
              </a:rPr>
              <a:t> THURMOND</a:t>
            </a:r>
            <a:br>
              <a:rPr lang="en-US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t>‹#›</a:t>
            </a:fld>
            <a:endParaRPr lang="en-US" altLang="en-US" dirty="0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 panose="020B0704020202020204" pitchFamily="34" charset="0"/>
              </a:rPr>
              <a:t>TONY THURMOND</a:t>
            </a:r>
            <a:br>
              <a:rPr lang="en-US" altLang="en-US" sz="1000" b="1" dirty="0">
                <a:solidFill>
                  <a:srgbClr val="FFFFFF"/>
                </a:solidFill>
                <a:latin typeface="Arial" panose="020B07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704020202020204" pitchFamily="34" charset="0"/>
              </a:rPr>
              <a:t>State Superintendent </a:t>
            </a:r>
            <a:br>
              <a:rPr lang="en-US" altLang="en-US" sz="1000" dirty="0">
                <a:solidFill>
                  <a:srgbClr val="FFFFFF"/>
                </a:solidFill>
                <a:latin typeface="Arial" panose="020B07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704020202020204" pitchFamily="34" charset="0"/>
              </a:rPr>
              <a:t>of Public Instruction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8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t>‹#›</a:t>
            </a:fld>
            <a:endParaRPr lang="en-US" altLang="en-US" dirty="0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 panose="020B0704020202020204" pitchFamily="34" charset="0"/>
              </a:rPr>
              <a:t>TONY THURMOND</a:t>
            </a:r>
            <a:br>
              <a:rPr lang="en-US" altLang="en-US" sz="1000" b="1" dirty="0">
                <a:solidFill>
                  <a:srgbClr val="FFFFFF"/>
                </a:solidFill>
                <a:latin typeface="Arial" panose="020B07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704020202020204" pitchFamily="34" charset="0"/>
              </a:rPr>
              <a:t>State Superintendent </a:t>
            </a:r>
            <a:br>
              <a:rPr lang="en-US" altLang="en-US" sz="1000" dirty="0">
                <a:solidFill>
                  <a:srgbClr val="FFFFFF"/>
                </a:solidFill>
                <a:latin typeface="Arial" panose="020B07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704020202020204" pitchFamily="34" charset="0"/>
              </a:rPr>
              <a:t>of Public Instruction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1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now.gov/?city=Boydton&amp;state=VA&amp;country=US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ns.usda.gov/cn/school-nutrition-standards-updates/overview-video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cn/school-nutrition-standards-updates" TargetMode="External"/><Relationship Id="rId2" Type="http://schemas.openxmlformats.org/officeDocument/2006/relationships/hyperlink" Target="https://www.federalregister.gov/documents/2024/04/25/2024-08098/child-nutrition-programs-meal-patterns-consistent-with-the-2020-2025-dietary-guidelines-for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ns.usda.gov/cn/school-nutrition-standards-updates/added-sugars-vide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NSDprocurementreview@cde.ca.go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NSDProcurementReview@cde.ca.go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miletterofsupport@cde.c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re/mo/cameals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sfsp/administration-gui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Tuesday @ 2 </a:t>
            </a:r>
            <a:br>
              <a:rPr lang="en-US" b="1" dirty="0"/>
            </a:br>
            <a:r>
              <a:rPr lang="en-US" b="1" dirty="0"/>
              <a:t>School Nutrition Town Hall </a:t>
            </a:r>
            <a:br>
              <a:rPr lang="en-US" b="1" dirty="0"/>
            </a:br>
            <a:r>
              <a:rPr lang="en-US" b="1" dirty="0"/>
              <a:t>May 28, 2024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29A830-ACF9-32E9-213D-7A708EEAC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70" y="2290207"/>
            <a:ext cx="3996660" cy="266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1867" y="5181473"/>
            <a:ext cx="64450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California Department of Education </a:t>
            </a:r>
          </a:p>
          <a:p>
            <a:pPr marL="0" indent="0" algn="ctr">
              <a:buNone/>
            </a:pPr>
            <a:r>
              <a:rPr lang="en-US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Nutrition Services Division</a:t>
            </a:r>
          </a:p>
          <a:p>
            <a:pPr marL="0" indent="0" algn="ctr">
              <a:buNone/>
            </a:pPr>
            <a:endParaRPr lang="en-US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8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283C-0076-20A6-E33A-B5C05460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12509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Multi-Day Issuance vs. Bulk Meals</a:t>
            </a:r>
            <a:endParaRPr lang="en-US" dirty="0"/>
          </a:p>
        </p:txBody>
      </p:sp>
      <p:graphicFrame>
        <p:nvGraphicFramePr>
          <p:cNvPr id="7" name="Content Placeholder 6" descr="Table of with two columns of multi-day meal issuance versus bulk meal distribution includes calendar days or meals, type of meals, preparation and type of sponsor. ">
            <a:extLst>
              <a:ext uri="{FF2B5EF4-FFF2-40B4-BE49-F238E27FC236}">
                <a16:creationId xmlns:a16="http://schemas.microsoft.com/office/drawing/2014/main" id="{917684FF-7624-C555-869E-56547F6D2D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8358410"/>
              </p:ext>
            </p:extLst>
          </p:nvPr>
        </p:nvGraphicFramePr>
        <p:xfrm>
          <a:off x="2284039" y="1123028"/>
          <a:ext cx="9780582" cy="3712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855">
                  <a:extLst>
                    <a:ext uri="{9D8B030D-6E8A-4147-A177-3AD203B41FA5}">
                      <a16:colId xmlns:a16="http://schemas.microsoft.com/office/drawing/2014/main" val="1780149934"/>
                    </a:ext>
                  </a:extLst>
                </a:gridCol>
                <a:gridCol w="5008727">
                  <a:extLst>
                    <a:ext uri="{9D8B030D-6E8A-4147-A177-3AD203B41FA5}">
                      <a16:colId xmlns:a16="http://schemas.microsoft.com/office/drawing/2014/main" val="817257681"/>
                    </a:ext>
                  </a:extLst>
                </a:gridCol>
              </a:tblGrid>
              <a:tr h="594110">
                <a:tc>
                  <a:txBody>
                    <a:bodyPr/>
                    <a:lstStyle/>
                    <a:p>
                      <a:r>
                        <a:rPr lang="en-US" sz="2800" dirty="0"/>
                        <a:t>Multi-Day Meal Issuance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Bulk Meals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16399"/>
                  </a:ext>
                </a:extLst>
              </a:tr>
              <a:tr h="956563">
                <a:tc>
                  <a:txBody>
                    <a:bodyPr/>
                    <a:lstStyle/>
                    <a:p>
                      <a:r>
                        <a:rPr lang="en-US" sz="2800" dirty="0"/>
                        <a:t>10 calendar days worth of meals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 calendar days worth of meals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321326"/>
                  </a:ext>
                </a:extLst>
              </a:tr>
              <a:tr h="550103">
                <a:tc>
                  <a:txBody>
                    <a:bodyPr/>
                    <a:lstStyle/>
                    <a:p>
                      <a:r>
                        <a:rPr lang="en-US" sz="2800" dirty="0"/>
                        <a:t>Complete (i.e. unitized) 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Identified bulk food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91286"/>
                  </a:ext>
                </a:extLst>
              </a:tr>
              <a:tr h="956563">
                <a:tc>
                  <a:txBody>
                    <a:bodyPr/>
                    <a:lstStyle/>
                    <a:p>
                      <a:r>
                        <a:rPr lang="en-US" sz="2800" dirty="0"/>
                        <a:t>No meal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Minimal meal preparation </a:t>
                      </a:r>
                    </a:p>
                    <a:p>
                      <a:r>
                        <a:rPr lang="en-US" sz="2800" dirty="0"/>
                        <a:t>(no cooking)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20838"/>
                  </a:ext>
                </a:extLst>
              </a:tr>
              <a:tr h="654852">
                <a:tc>
                  <a:txBody>
                    <a:bodyPr/>
                    <a:lstStyle/>
                    <a:p>
                      <a:r>
                        <a:rPr lang="en-US" sz="2800" dirty="0"/>
                        <a:t>Open to all sponsors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Self-prep sponsors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372818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C6789-6622-3F25-D137-3D1069E82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4039" y="4835219"/>
            <a:ext cx="990796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/>
              </a:rPr>
              <a:t>Note: </a:t>
            </a:r>
            <a:r>
              <a:rPr lang="en-US" sz="2400" dirty="0">
                <a:cs typeface="Arial"/>
              </a:rPr>
              <a:t>If any item of a meal is provided in bulk, for example milk, then the meal distribution model is considered bulk and limited to 5 calendar days worth of meals.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4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053D-CA4B-2CBF-C228-403133D4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1" y="330819"/>
            <a:ext cx="9144000" cy="1143000"/>
          </a:xfrm>
        </p:spPr>
        <p:txBody>
          <a:bodyPr/>
          <a:lstStyle/>
          <a:p>
            <a:r>
              <a:rPr lang="en-US" dirty="0"/>
              <a:t>Non-Congregate Meals in Rural Areas in Summer Programs (2)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8853FE-5A73-5356-124E-8E6A1DBE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871" y="1708725"/>
            <a:ext cx="9358701" cy="4357537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en-US" sz="2400" dirty="0">
                <a:cs typeface="Arial"/>
              </a:rPr>
              <a:t>Confirm rurality and area eligibility.</a:t>
            </a:r>
            <a:endParaRPr lang="en-US" dirty="0"/>
          </a:p>
          <a:p>
            <a:pPr marL="514350" indent="-514350"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en-US" sz="2400" dirty="0">
                <a:cs typeface="Arial"/>
              </a:rPr>
              <a:t>Develop written procedures for non-congregate meal service and schedule staff training.</a:t>
            </a:r>
          </a:p>
          <a:p>
            <a:pPr marL="514350" indent="-514350"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en-US" sz="2400" dirty="0">
                <a:cs typeface="Arial"/>
              </a:rPr>
              <a:t>Submit Child Nutrition Information and Payment System (CNIPS) site application.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–"/>
            </a:pPr>
            <a:r>
              <a:rPr lang="en-US" sz="2400" dirty="0">
                <a:latin typeface="Arial"/>
                <a:cs typeface="Arial"/>
              </a:rPr>
              <a:t>Meal</a:t>
            </a:r>
            <a:r>
              <a:rPr lang="en-US" sz="2400" dirty="0">
                <a:cs typeface="Arial"/>
              </a:rPr>
              <a:t> service times should reflect period of distribution.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–"/>
            </a:pPr>
            <a:r>
              <a:rPr lang="en-US" sz="2400" dirty="0">
                <a:cs typeface="Arial"/>
              </a:rPr>
              <a:t>Submit Program Integrity Attestation Statement (CNIPS Form ID: SSO 2).</a:t>
            </a:r>
          </a:p>
          <a:p>
            <a:pPr marL="514350" indent="-514350"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en-US" sz="2400" dirty="0">
                <a:cs typeface="Arial"/>
              </a:rPr>
              <a:t>Retain records and documentation.</a:t>
            </a:r>
          </a:p>
          <a:p>
            <a:pPr marL="0" indent="0">
              <a:buNone/>
            </a:pP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08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053D-CA4B-2CBF-C228-403133D4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Non-Congregate Meals in Rural Areas in Summer Programs (3)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8853FE-5A73-5356-124E-8E6A1DBE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645" y="2281382"/>
            <a:ext cx="8366664" cy="41148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cs typeface="Arial"/>
              </a:rPr>
              <a:t>USDA Questions and Answers:</a:t>
            </a:r>
          </a:p>
          <a:p>
            <a:pPr>
              <a:buNone/>
            </a:pPr>
            <a:endParaRPr lang="en-US" sz="2800" dirty="0">
              <a:cs typeface="Arial"/>
            </a:endParaRPr>
          </a:p>
          <a:p>
            <a:pPr>
              <a:buNone/>
            </a:pPr>
            <a:r>
              <a:rPr lang="en-US" sz="2800" dirty="0">
                <a:cs typeface="Arial"/>
              </a:rPr>
              <a:t>Q: Can sponsors provide both congregate and non-congregate meal services at the same site?</a:t>
            </a:r>
            <a:endParaRPr lang="en-US" dirty="0"/>
          </a:p>
          <a:p>
            <a:pPr>
              <a:buNone/>
            </a:pPr>
            <a:endParaRPr lang="en-US" sz="2800" dirty="0">
              <a:cs typeface="Arial"/>
            </a:endParaRPr>
          </a:p>
          <a:p>
            <a:pPr>
              <a:buNone/>
            </a:pPr>
            <a:r>
              <a:rPr lang="en-US" sz="2800" dirty="0">
                <a:cs typeface="Arial"/>
              </a:rPr>
              <a:t>A: </a:t>
            </a:r>
            <a:r>
              <a:rPr lang="en-US" sz="2800" b="1" dirty="0">
                <a:cs typeface="Arial"/>
              </a:rPr>
              <a:t>Yes. </a:t>
            </a:r>
            <a:r>
              <a:rPr lang="en-US" sz="2800" dirty="0">
                <a:cs typeface="Arial"/>
              </a:rPr>
              <a:t>In limited circumstances...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55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053D-CA4B-2CBF-C228-403133D4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Non-Congregate Meals in Rural Areas in Summer Programs (4)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8853FE-5A73-5356-124E-8E6A1DBE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910" y="2135706"/>
            <a:ext cx="9520868" cy="4114800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sz="2800" dirty="0">
                <a:ea typeface="+mn-lt"/>
                <a:cs typeface="+mn-lt"/>
              </a:rPr>
              <a:t>A site that only offers breakfast through a congregate meal service may be approved to provide a lunch through non-congregate meal service. </a:t>
            </a:r>
          </a:p>
          <a:p>
            <a:pPr lvl="1">
              <a:spcBef>
                <a:spcPts val="1400"/>
              </a:spcBef>
              <a:spcAft>
                <a:spcPts val="800"/>
              </a:spcAft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In these instances, </a:t>
            </a:r>
            <a:r>
              <a:rPr lang="en-US" b="1" dirty="0">
                <a:ea typeface="+mn-lt"/>
                <a:cs typeface="+mn-lt"/>
              </a:rPr>
              <a:t>meal services must not be concurrent.</a:t>
            </a:r>
            <a:endParaRPr lang="en-US" dirty="0">
              <a:ea typeface="+mn-lt"/>
              <a:cs typeface="+mn-lt"/>
            </a:endParaRPr>
          </a:p>
          <a:p>
            <a:pPr lvl="1">
              <a:spcBef>
                <a:spcPts val="1400"/>
              </a:spcBef>
              <a:spcAft>
                <a:spcPts val="800"/>
              </a:spcAft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In this example, the non-congregate lunch meal service must be conducted </a:t>
            </a:r>
            <a:r>
              <a:rPr lang="en-US" b="1" dirty="0">
                <a:ea typeface="+mn-lt"/>
                <a:cs typeface="+mn-lt"/>
              </a:rPr>
              <a:t>after </a:t>
            </a:r>
            <a:r>
              <a:rPr lang="en-US" dirty="0">
                <a:ea typeface="+mn-lt"/>
                <a:cs typeface="+mn-lt"/>
              </a:rPr>
              <a:t>the congregate breakfast meal service has concluded.</a:t>
            </a:r>
            <a:endParaRPr lang="en-US" dirty="0">
              <a:cs typeface="Arial"/>
            </a:endParaRPr>
          </a:p>
          <a:p>
            <a:pPr>
              <a:buNone/>
            </a:pPr>
            <a:endParaRPr lang="en-US" sz="2800" i="1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29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053D-CA4B-2CBF-C228-403133D4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Non-Congregate Meals in Rural Areas in Summer Programs (5)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8853FE-5A73-5356-124E-8E6A1DBE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969" y="2326206"/>
            <a:ext cx="8680428" cy="411480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a typeface="+mn-lt"/>
                <a:cs typeface="+mn-lt"/>
              </a:rPr>
              <a:t>A site that serves lunch and breakfast three days a week may be approved to provide non-congregate meals for days with no congregate service, including weekends. </a:t>
            </a:r>
            <a:endParaRPr lang="en-US" dirty="0"/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400" dirty="0">
                <a:ea typeface="+mn-lt"/>
                <a:cs typeface="+mn-lt"/>
              </a:rPr>
              <a:t>Program operators must have a </a:t>
            </a:r>
            <a:r>
              <a:rPr lang="en-US" sz="2400" b="1" dirty="0">
                <a:ea typeface="+mn-lt"/>
                <a:cs typeface="+mn-lt"/>
              </a:rPr>
              <a:t>written program integrity plan and processes</a:t>
            </a:r>
            <a:r>
              <a:rPr lang="en-US" sz="2400" dirty="0">
                <a:ea typeface="+mn-lt"/>
                <a:cs typeface="+mn-lt"/>
              </a:rPr>
              <a:t> in place that ensure children are not receiving more meals than are allowable under federal regulations and that duplicate meals are not served.</a:t>
            </a:r>
            <a:endParaRPr lang="en-US" sz="2400" dirty="0">
              <a:cs typeface="Arial"/>
            </a:endParaRPr>
          </a:p>
          <a:p>
            <a:endParaRPr lang="en-US" sz="2800" dirty="0">
              <a:cs typeface="Arial"/>
            </a:endParaRPr>
          </a:p>
          <a:p>
            <a:pPr>
              <a:buNone/>
            </a:pPr>
            <a:endParaRPr lang="en-US" sz="2800" i="1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92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053D-CA4B-2CBF-C228-403133D4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Non-Congregate Meals in Rural Areas in Summer Programs (6)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8853FE-5A73-5356-124E-8E6A1DBE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645" y="2281382"/>
            <a:ext cx="8366664" cy="4114800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sz="2800" dirty="0">
                <a:ea typeface="+mn-lt"/>
                <a:cs typeface="+mn-lt"/>
              </a:rPr>
              <a:t>A site that operates in the month of July may be approved to provide non-congregate meals for the period following their last congregate meal service day. </a:t>
            </a:r>
            <a:endParaRPr lang="en-US" dirty="0">
              <a:cs typeface="Arial"/>
            </a:endParaRPr>
          </a:p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sz="2800" b="1" dirty="0">
                <a:ea typeface="+mn-lt"/>
                <a:cs typeface="+mn-lt"/>
              </a:rPr>
              <a:t>Note: </a:t>
            </a:r>
            <a:r>
              <a:rPr lang="en-US" sz="2800" dirty="0">
                <a:ea typeface="+mn-lt"/>
                <a:cs typeface="+mn-lt"/>
              </a:rPr>
              <a:t>Sponsors shifting from congregate to non-congregate meal service are required to submit an updated CNIPS site application.</a:t>
            </a:r>
            <a:endParaRPr lang="en-US" dirty="0">
              <a:cs typeface="Arial"/>
            </a:endParaRPr>
          </a:p>
          <a:p>
            <a:endParaRPr lang="en-US" sz="2800" dirty="0">
              <a:cs typeface="Arial"/>
            </a:endParaRPr>
          </a:p>
          <a:p>
            <a:endParaRPr lang="en-US" sz="2800" dirty="0">
              <a:cs typeface="Arial"/>
            </a:endParaRPr>
          </a:p>
          <a:p>
            <a:pPr>
              <a:buNone/>
            </a:pPr>
            <a:endParaRPr lang="en-US" sz="2800" i="1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76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4846-CE38-F320-CBB8-C0736764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Summer Air Quality and Excessive Heat Waivers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CDED-9F03-DB16-70CB-C5EED65A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2261347"/>
            <a:ext cx="9144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Excessive Heat</a:t>
            </a:r>
          </a:p>
          <a:p>
            <a:pPr marL="0" indent="0">
              <a:buNone/>
            </a:pPr>
            <a:endParaRPr lang="en-US" sz="1800" dirty="0">
              <a:cs typeface="Arial"/>
            </a:endParaRPr>
          </a:p>
          <a:p>
            <a:pPr>
              <a:buFont typeface="Arial"/>
              <a:buChar char="•"/>
            </a:pPr>
            <a:r>
              <a:rPr lang="en-US" dirty="0">
                <a:cs typeface="Arial"/>
              </a:rPr>
              <a:t>May operate </a:t>
            </a:r>
            <a:r>
              <a:rPr lang="en-US" b="1" dirty="0">
                <a:cs typeface="Arial"/>
              </a:rPr>
              <a:t>outdoor</a:t>
            </a:r>
            <a:r>
              <a:rPr lang="en-US" i="1" dirty="0">
                <a:cs typeface="Arial"/>
              </a:rPr>
              <a:t> </a:t>
            </a:r>
            <a:r>
              <a:rPr lang="en-US" dirty="0">
                <a:cs typeface="Arial"/>
              </a:rPr>
              <a:t>sites without temperature-controlled alternative sites as non-congregate when National Weather Service has issued a heat advisory, excessive heat warning or excessive heat watch.</a:t>
            </a: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07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4846-CE38-F320-CBB8-C0736764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1" y="280416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Summer Air Quality and Excessive Heat Waivers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CDED-9F03-DB16-70CB-C5EED65A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1" y="1879989"/>
            <a:ext cx="9237472" cy="4121524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>
                <a:cs typeface="Arial"/>
              </a:rPr>
              <a:t>Poor Air Quality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dirty="0">
                <a:cs typeface="Arial"/>
              </a:rPr>
              <a:t>May operate </a:t>
            </a:r>
            <a:r>
              <a:rPr lang="en-US" b="1" dirty="0">
                <a:cs typeface="Arial"/>
              </a:rPr>
              <a:t>outdoor</a:t>
            </a:r>
            <a:r>
              <a:rPr lang="en-US" i="1" dirty="0">
                <a:cs typeface="Arial"/>
              </a:rPr>
              <a:t> </a:t>
            </a:r>
            <a:r>
              <a:rPr lang="en-US" dirty="0">
                <a:cs typeface="Arial"/>
              </a:rPr>
              <a:t>sites without indoor alternative sites as non-congregate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dirty="0">
                <a:cs typeface="Arial"/>
              </a:rPr>
              <a:t>Only applicable when Air Quality Index for the site's zip code is at a "purple" flag or higher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dirty="0">
                <a:cs typeface="Arial"/>
              </a:rPr>
              <a:t>Must use </a:t>
            </a:r>
            <a:r>
              <a:rPr lang="en-US" dirty="0">
                <a:ea typeface="+mn-lt"/>
                <a:cs typeface="+mn-lt"/>
              </a:rPr>
              <a:t>the </a:t>
            </a:r>
            <a:r>
              <a:rPr lang="en-US" dirty="0">
                <a:cs typeface="Arial"/>
              </a:rPr>
              <a:t>airnow.gov website available at </a:t>
            </a:r>
            <a:r>
              <a:rPr lang="en-US" dirty="0">
                <a:solidFill>
                  <a:srgbClr val="0563C1"/>
                </a:solidFill>
                <a:hlinkClick r:id="rId3" tooltip="Airnow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https://www.airnow.gov/?city=Boydton&amp;state=VA&amp;country=USA</a:t>
            </a:r>
            <a:endParaRPr lang="en-US" dirty="0">
              <a:solidFill>
                <a:srgbClr val="0563C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6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4846-CE38-F320-CBB8-C0736764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Summer Air Quality and Excessive Heat Waivers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CDED-9F03-DB16-70CB-C5EED65A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2216524"/>
            <a:ext cx="9144000" cy="4114800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800"/>
              </a:spcAft>
              <a:buFont typeface="Arial"/>
              <a:buChar char="•"/>
            </a:pPr>
            <a:r>
              <a:rPr lang="en-US" dirty="0">
                <a:cs typeface="Arial"/>
              </a:rPr>
              <a:t>Sponsors using the waivers must:</a:t>
            </a:r>
          </a:p>
          <a:p>
            <a:pPr marL="857250" lvl="1" indent="-457200">
              <a:spcBef>
                <a:spcPts val="1400"/>
              </a:spcBef>
              <a:spcAft>
                <a:spcPts val="800"/>
              </a:spcAft>
              <a:buFont typeface="Arial"/>
              <a:buChar char="•"/>
            </a:pPr>
            <a:r>
              <a:rPr lang="en-US" dirty="0">
                <a:cs typeface="Arial"/>
              </a:rPr>
              <a:t>Not change meal service times less than 24 hours in advance of the scheduled meal service</a:t>
            </a:r>
          </a:p>
          <a:p>
            <a:pPr marL="857250" lvl="1" indent="-457200">
              <a:spcBef>
                <a:spcPts val="1400"/>
              </a:spcBef>
              <a:spcAft>
                <a:spcPts val="800"/>
              </a:spcAft>
              <a:buFont typeface="Arial"/>
              <a:buChar char="•"/>
            </a:pPr>
            <a:r>
              <a:rPr lang="en-US" dirty="0">
                <a:cs typeface="Arial"/>
              </a:rPr>
              <a:t>Indicate changes in meal service to attendees</a:t>
            </a:r>
          </a:p>
          <a:p>
            <a:pPr marL="857250" lvl="1" indent="-457200">
              <a:spcBef>
                <a:spcPts val="1400"/>
              </a:spcBef>
              <a:spcAft>
                <a:spcPts val="800"/>
              </a:spcAft>
              <a:buFont typeface="Arial"/>
              <a:buChar char="•"/>
            </a:pPr>
            <a:r>
              <a:rPr lang="en-US" dirty="0">
                <a:cs typeface="Arial"/>
              </a:rPr>
              <a:t>Alert the community of changes</a:t>
            </a: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123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4846-CE38-F320-CBB8-C0736764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Summer Air Quality and Excessive Heat Waivers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CDED-9F03-DB16-70CB-C5EED65A78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Opt-in is now built into CNIPS site applications!</a:t>
            </a:r>
            <a:endParaRPr lang="en-US" dirty="0"/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</p:txBody>
      </p:sp>
      <p:pic>
        <p:nvPicPr>
          <p:cNvPr id="9" name="Content Placeholder 8" descr="A screenshot of the Non-Congregate Meal service question in CNIPS regarding if a sponsor plans to provide non-congregate meals at a site.">
            <a:extLst>
              <a:ext uri="{FF2B5EF4-FFF2-40B4-BE49-F238E27FC236}">
                <a16:creationId xmlns:a16="http://schemas.microsoft.com/office/drawing/2014/main" id="{E36155A7-5038-CA0C-45B6-7D40A0B4ADB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7" y="2633968"/>
            <a:ext cx="11321542" cy="239686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446DD1-D4BF-E5C6-D78B-6D2E516CC67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14511" y="5306693"/>
            <a:ext cx="9594977" cy="84311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Note: This also includes waivers for poor air quality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1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F669-AA28-4DF6-9AA4-8D09FB75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0"/>
            <a:ext cx="9144000" cy="1143000"/>
          </a:xfrm>
        </p:spPr>
        <p:txBody>
          <a:bodyPr/>
          <a:lstStyle/>
          <a:p>
            <a:r>
              <a:rPr lang="en-US" dirty="0"/>
              <a:t>Town Hall at a Glance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9D917-39F1-4060-A27C-9FCCC6C19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4265" y="1434617"/>
            <a:ext cx="7906056" cy="5157027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Award Recognition &amp; District Spotlights</a:t>
            </a:r>
            <a:endParaRPr lang="en-US" sz="2800" dirty="0">
              <a:cs typeface="Arial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State Updates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Federal Updates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Local Agency Procurement Reviews </a:t>
            </a:r>
            <a:endParaRPr lang="en-US" sz="2800" dirty="0">
              <a:solidFill>
                <a:srgbClr val="000000"/>
              </a:solidFill>
              <a:cs typeface="Arial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Resources 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Other Announcements</a:t>
            </a:r>
            <a:endParaRPr lang="en-US" dirty="0"/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sz="2800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633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B880-6DEB-8B84-DB42-028967F2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Summer EBT (S-EBT)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6C32-FD50-05D6-422A-89B19B51B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708030"/>
            <a:ext cx="9316528" cy="4919932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California's Plan of Operations and Management was approved by the USDA on May 9, 2024!</a:t>
            </a:r>
          </a:p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Households identified as eligible on or before March 29, 2024, will begin receiving benefits in mid-June.</a:t>
            </a:r>
          </a:p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Newly identified eligible children after March 29 will receive benefits September 2024 – November 2024.</a:t>
            </a:r>
          </a:p>
        </p:txBody>
      </p:sp>
    </p:spTree>
    <p:extLst>
      <p:ext uri="{BB962C8B-B14F-4D97-AF65-F5344CB8AC3E}">
        <p14:creationId xmlns:p14="http://schemas.microsoft.com/office/powerpoint/2010/main" val="138976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B880-6DEB-8B84-DB42-028967F2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S-EBT Customer Service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6C32-FD50-05D6-422A-89B19B51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cs typeface="Arial"/>
              </a:rPr>
              <a:t>Call Center Live </a:t>
            </a:r>
            <a:r>
              <a:rPr lang="en-US" b="1" dirty="0">
                <a:cs typeface="Arial"/>
              </a:rPr>
              <a:t>TODAY</a:t>
            </a:r>
            <a:endParaRPr lang="en-US" dirty="0"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dirty="0">
                <a:cs typeface="Arial"/>
              </a:rPr>
              <a:t>PIN setup and card replacements</a:t>
            </a:r>
          </a:p>
          <a:p>
            <a:pPr lvl="1">
              <a:buFont typeface="Arial"/>
              <a:buChar char="•"/>
            </a:pPr>
            <a:r>
              <a:rPr lang="en-US" dirty="0">
                <a:cs typeface="Arial"/>
              </a:rPr>
              <a:t>Address changes</a:t>
            </a:r>
          </a:p>
          <a:p>
            <a:pPr lvl="1">
              <a:buFont typeface="Arial"/>
              <a:buChar char="•"/>
            </a:pPr>
            <a:r>
              <a:rPr lang="en-US" dirty="0">
                <a:cs typeface="Arial"/>
              </a:rPr>
              <a:t>Eligibility questions</a:t>
            </a:r>
          </a:p>
          <a:p>
            <a:pPr lvl="1">
              <a:buFont typeface="Arial"/>
              <a:buChar char="•"/>
            </a:pPr>
            <a:r>
              <a:rPr lang="en-US" dirty="0">
                <a:cs typeface="Arial"/>
              </a:rPr>
              <a:t>Escalations</a:t>
            </a:r>
          </a:p>
          <a:p>
            <a:pPr lvl="1">
              <a:buFont typeface="Arial"/>
              <a:buChar char="•"/>
            </a:pPr>
            <a:endParaRPr lang="en-US" dirty="0">
              <a:cs typeface="Arial"/>
            </a:endParaRPr>
          </a:p>
          <a:p>
            <a:pPr marL="57150" indent="0" algn="ctr">
              <a:buNone/>
            </a:pPr>
            <a:r>
              <a:rPr lang="en-US" sz="4800" b="1" dirty="0">
                <a:solidFill>
                  <a:schemeClr val="tx2"/>
                </a:solidFill>
                <a:cs typeface="Arial"/>
              </a:rPr>
              <a:t>1-877-328-9677</a:t>
            </a:r>
          </a:p>
        </p:txBody>
      </p:sp>
    </p:spTree>
    <p:extLst>
      <p:ext uri="{BB962C8B-B14F-4D97-AF65-F5344CB8AC3E}">
        <p14:creationId xmlns:p14="http://schemas.microsoft.com/office/powerpoint/2010/main" val="3528495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4E3A-A430-2B22-6F68-3F59A4A2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120" y="281317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Federal Updates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F370ED-AA48-A6B3-923D-57CE2E033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228" y="1546302"/>
            <a:ext cx="5290660" cy="4097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55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6EC7-DDCF-698E-375A-F6B4FD0C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429" y="253340"/>
            <a:ext cx="9975272" cy="1588324"/>
          </a:xfrm>
        </p:spPr>
        <p:txBody>
          <a:bodyPr/>
          <a:lstStyle/>
          <a:p>
            <a:r>
              <a:rPr lang="en-US" sz="4000" dirty="0">
                <a:cs typeface="Arial"/>
              </a:rPr>
              <a:t>Final Rule - Child Nutrition Programs: Meal Patterns Consistent With the 2020–2025 Dietary Guidelines for Americans (1)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555E-0DC6-AE8F-4C16-F6EDE9D36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463" y="2343976"/>
            <a:ext cx="9242960" cy="4154383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en-US" dirty="0">
                <a:cs typeface="Arial"/>
              </a:rPr>
              <a:t>Released on April 25, 2024</a:t>
            </a:r>
          </a:p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en-US" dirty="0">
                <a:solidFill>
                  <a:srgbClr val="000000"/>
                </a:solidFill>
                <a:cs typeface="Arial"/>
              </a:rPr>
              <a:t>Effective July 1, 2024, with meal standards updates coming effective until School Year (SY) 2025–26 and SY 2026–27</a:t>
            </a:r>
            <a:endParaRPr lang="en-US" sz="2400" dirty="0">
              <a:cs typeface="Arial"/>
            </a:endParaRPr>
          </a:p>
          <a:p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>
              <a:solidFill>
                <a:srgbClr val="FF0000"/>
              </a:solidFill>
              <a:cs typeface="Arial"/>
            </a:endParaRPr>
          </a:p>
          <a:p>
            <a:endParaRPr lang="en-US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575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D30F-11EA-40D8-91CD-3D9C4316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267034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Key Updates to School Nutrition Standards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59747-80FB-4975-9890-0FCCB3E3A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9999" y="1631950"/>
            <a:ext cx="7390063" cy="4387516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en-US" sz="2800" dirty="0">
                <a:cs typeface="Arial"/>
              </a:rPr>
              <a:t>New standards for:</a:t>
            </a:r>
          </a:p>
          <a:p>
            <a:pPr lvl="1">
              <a:spcBef>
                <a:spcPts val="800"/>
              </a:spcBef>
              <a:spcAft>
                <a:spcPts val="1200"/>
              </a:spcAft>
            </a:pPr>
            <a:r>
              <a:rPr lang="en-US" sz="2400" dirty="0">
                <a:cs typeface="Arial"/>
              </a:rPr>
              <a:t>Added Sugar (including added sugars in flavored milk)</a:t>
            </a:r>
          </a:p>
          <a:p>
            <a:pPr lvl="1">
              <a:spcBef>
                <a:spcPts val="800"/>
              </a:spcBef>
              <a:spcAft>
                <a:spcPts val="1200"/>
              </a:spcAft>
            </a:pPr>
            <a:r>
              <a:rPr lang="en-US" sz="2400" dirty="0">
                <a:cs typeface="Arial"/>
              </a:rPr>
              <a:t>Sodium</a:t>
            </a:r>
          </a:p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en-US" sz="2800" dirty="0">
                <a:cs typeface="Arial"/>
              </a:rPr>
              <a:t>No changes to:</a:t>
            </a:r>
          </a:p>
          <a:p>
            <a:pPr lvl="1">
              <a:spcBef>
                <a:spcPts val="800"/>
              </a:spcBef>
              <a:spcAft>
                <a:spcPts val="1200"/>
              </a:spcAft>
            </a:pPr>
            <a:r>
              <a:rPr lang="en-US" sz="2400" dirty="0">
                <a:cs typeface="Arial"/>
              </a:rPr>
              <a:t>Whole Grains</a:t>
            </a:r>
          </a:p>
          <a:p>
            <a:pPr lvl="1">
              <a:spcBef>
                <a:spcPts val="800"/>
              </a:spcBef>
              <a:spcAft>
                <a:spcPts val="1200"/>
              </a:spcAft>
            </a:pPr>
            <a:r>
              <a:rPr lang="en-US" sz="2400" dirty="0">
                <a:cs typeface="Arial"/>
              </a:rPr>
              <a:t>Milk requirement for offering two choices of milk which one must be unflavored milk</a:t>
            </a:r>
          </a:p>
          <a:p>
            <a:pPr marL="457200" lvl="1" indent="0">
              <a:spcBef>
                <a:spcPts val="800"/>
              </a:spcBef>
              <a:spcAft>
                <a:spcPts val="1200"/>
              </a:spcAft>
              <a:buNone/>
            </a:pPr>
            <a:endParaRPr lang="en-US" sz="2400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6" name="Content Placeholder 5" descr="Styrofoam meal tray with noodles and edamame with whole banana, mandarin, fresh broccoli, baby carrots with hummus and 1% low-fat milk carton. ">
            <a:extLst>
              <a:ext uri="{FF2B5EF4-FFF2-40B4-BE49-F238E27FC236}">
                <a16:creationId xmlns:a16="http://schemas.microsoft.com/office/drawing/2014/main" id="{758FFC8F-1CD6-AC45-5B5B-71089A845D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31"/>
          <a:stretch/>
        </p:blipFill>
        <p:spPr>
          <a:xfrm>
            <a:off x="8396270" y="3037418"/>
            <a:ext cx="3287730" cy="1965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81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You Tube screen shot of USDA's 2024 Updates to the School Nutrition Standards – Overview, pictured is a school meal with a sandwich on whole grain bread, milk, grapes and carrots.">
            <a:extLst>
              <a:ext uri="{FF2B5EF4-FFF2-40B4-BE49-F238E27FC236}">
                <a16:creationId xmlns:a16="http://schemas.microsoft.com/office/drawing/2014/main" id="{0F766235-7067-BD3E-97FB-2EB821581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9" y="323613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Video: 2024 Updates to the School Nutrition Standards –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8CA4-FD89-6973-97D5-A62ED0066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9999" y="1739742"/>
            <a:ext cx="9235233" cy="26545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Watch the 2024 Updates to the School Nutrition Standards – Overview video available on the USDA website at </a:t>
            </a:r>
            <a:r>
              <a:rPr lang="en-US" sz="2400" u="sng" dirty="0">
                <a:solidFill>
                  <a:srgbClr val="0563C1"/>
                </a:solidFill>
                <a:cs typeface="Arial"/>
                <a:hlinkClick r:id="rId2" tooltip="YouTub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https://www.fns.usda.gov/cn/school-nutrition-standards-updates/overview-video</a:t>
            </a:r>
            <a:endParaRPr lang="en-US" sz="2400" dirty="0">
              <a:solidFill>
                <a:srgbClr val="0563C1"/>
              </a:solidFill>
              <a:cs typeface="Arial"/>
            </a:endParaRPr>
          </a:p>
        </p:txBody>
      </p:sp>
      <p:pic>
        <p:nvPicPr>
          <p:cNvPr id="6" name="Content Placeholder 5" descr="Screen shot of the 2024 Updates to the School Nutrition Standards – Overview video, shows a purple sectioned school meal tray with sandwich, milk carton, cup of grapes and carrots.">
            <a:extLst>
              <a:ext uri="{FF2B5EF4-FFF2-40B4-BE49-F238E27FC236}">
                <a16:creationId xmlns:a16="http://schemas.microsoft.com/office/drawing/2014/main" id="{EDE3D0E8-3705-0FD2-5B31-2B12B42D6C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0541" y="3429001"/>
            <a:ext cx="4716283" cy="2654559"/>
          </a:xfrm>
        </p:spPr>
      </p:pic>
    </p:spTree>
    <p:extLst>
      <p:ext uri="{BB962C8B-B14F-4D97-AF65-F5344CB8AC3E}">
        <p14:creationId xmlns:p14="http://schemas.microsoft.com/office/powerpoint/2010/main" val="1622089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C813-EF63-44A3-F330-9F185E8E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546" y="246650"/>
            <a:ext cx="10028991" cy="1143000"/>
          </a:xfrm>
        </p:spPr>
        <p:txBody>
          <a:bodyPr/>
          <a:lstStyle/>
          <a:p>
            <a:r>
              <a:rPr lang="en-US" sz="4000" dirty="0"/>
              <a:t>USDA Implementation Timeline for Updating School Meal Standards</a:t>
            </a:r>
          </a:p>
        </p:txBody>
      </p:sp>
      <p:pic>
        <p:nvPicPr>
          <p:cNvPr id="5" name="Content Placeholder 4" descr="Please follow link under the image to Alt Text version of the USDA image. &#10;">
            <a:extLst>
              <a:ext uri="{FF2B5EF4-FFF2-40B4-BE49-F238E27FC236}">
                <a16:creationId xmlns:a16="http://schemas.microsoft.com/office/drawing/2014/main" id="{09892A87-0017-1CE6-D736-B71ABBC6C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12" y="1502509"/>
            <a:ext cx="6852658" cy="40679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0501C-B2AF-88D3-E9DE-99005CFC97C5}"/>
              </a:ext>
            </a:extLst>
          </p:cNvPr>
          <p:cNvSpPr txBox="1"/>
          <p:nvPr/>
        </p:nvSpPr>
        <p:spPr>
          <a:xfrm>
            <a:off x="3574712" y="5570469"/>
            <a:ext cx="550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63C1"/>
                </a:solidFill>
                <a:hlinkClick r:id="rId4" action="ppaction://hlinksldjump" tooltip="Text version of USDA Im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text version of USDA image</a:t>
            </a:r>
            <a:endParaRPr lang="en-US" sz="2400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6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9A3D-CC0E-76A7-688A-D70D58B3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464" y="-41791"/>
            <a:ext cx="9849796" cy="1121338"/>
          </a:xfrm>
        </p:spPr>
        <p:txBody>
          <a:bodyPr/>
          <a:lstStyle/>
          <a:p>
            <a:r>
              <a:rPr lang="en-US" sz="4000" dirty="0">
                <a:cs typeface="Arial"/>
              </a:rPr>
              <a:t>Added Sugars: Two-phased Approach</a:t>
            </a:r>
            <a:endParaRPr lang="en-US" sz="4000" dirty="0"/>
          </a:p>
        </p:txBody>
      </p:sp>
      <p:graphicFrame>
        <p:nvGraphicFramePr>
          <p:cNvPr id="4" name="Content Placeholder 3" descr="Table of the added sugar requirements by effective date and requirement: Beginning SY 25-26 includes product based limits for breakfast cereals, yogurt, and flavored milk. Phase 2 begins SY 27-28 and adds the  weekly dietary added sugar limits of no more than 10% of total calories for SBP and the NSLP. &#10;">
            <a:extLst>
              <a:ext uri="{FF2B5EF4-FFF2-40B4-BE49-F238E27FC236}">
                <a16:creationId xmlns:a16="http://schemas.microsoft.com/office/drawing/2014/main" id="{47DA9545-6AD3-7AB6-406D-20B130528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521461"/>
              </p:ext>
            </p:extLst>
          </p:nvPr>
        </p:nvGraphicFramePr>
        <p:xfrm>
          <a:off x="2246464" y="895149"/>
          <a:ext cx="9945536" cy="52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842">
                  <a:extLst>
                    <a:ext uri="{9D8B030D-6E8A-4147-A177-3AD203B41FA5}">
                      <a16:colId xmlns:a16="http://schemas.microsoft.com/office/drawing/2014/main" val="3678284815"/>
                    </a:ext>
                  </a:extLst>
                </a:gridCol>
                <a:gridCol w="7553694">
                  <a:extLst>
                    <a:ext uri="{9D8B030D-6E8A-4147-A177-3AD203B41FA5}">
                      <a16:colId xmlns:a16="http://schemas.microsoft.com/office/drawing/2014/main" val="1064070296"/>
                    </a:ext>
                  </a:extLst>
                </a:gridCol>
              </a:tblGrid>
              <a:tr h="10048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Effective 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New Added Sugar Requirement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272134"/>
                  </a:ext>
                </a:extLst>
              </a:tr>
              <a:tr h="30040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Phase 1 </a:t>
                      </a:r>
                      <a:endParaRPr lang="en-US" b="1" dirty="0"/>
                    </a:p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July 1, 2025</a:t>
                      </a:r>
                    </a:p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SY 2025–26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Product based limits for:</a:t>
                      </a:r>
                      <a:endParaRPr lang="en-US" sz="2400" b="0" dirty="0"/>
                    </a:p>
                    <a:p>
                      <a:pPr marL="45720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Breakfast cereals: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 No more than 6 grams (g) per dry ounce (oz)</a:t>
                      </a:r>
                    </a:p>
                    <a:p>
                      <a:pPr marL="45720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Yogurt: 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12 g per 6 oz (2 g per oz)</a:t>
                      </a:r>
                      <a:endParaRPr lang="en-US" sz="2400" b="0" dirty="0"/>
                    </a:p>
                    <a:p>
                      <a:pPr marL="45720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Flavored milk: </a:t>
                      </a:r>
                      <a:endParaRPr lang="en-US" sz="2400" b="1" dirty="0"/>
                    </a:p>
                    <a:p>
                      <a:pPr marL="914400" lvl="1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10 g or less per 8 fluid oz </a:t>
                      </a:r>
                    </a:p>
                    <a:p>
                      <a:pPr marL="914400" lvl="1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2400" b="0" i="0" u="none" strike="noStrike" noProof="0" dirty="0">
                          <a:solidFill>
                            <a:srgbClr val="1B1B1B"/>
                          </a:solidFill>
                        </a:rPr>
                        <a:t>15 g per 12 fluid oz when sold as a competitive food in middle and high schools</a:t>
                      </a:r>
                      <a:endParaRPr lang="en-US" sz="24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297119"/>
                  </a:ext>
                </a:extLst>
              </a:tr>
              <a:tr h="11464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Phase 2 </a:t>
                      </a:r>
                      <a:endParaRPr lang="en-US" b="1" dirty="0"/>
                    </a:p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July 1, 2027 </a:t>
                      </a:r>
                      <a:endParaRPr lang="en-US" b="1" dirty="0"/>
                    </a:p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SY 2027–28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Weekly limits of no more than 10% of total calories for School Breakfast Program (SBP) and the National School Lunch Program (NSLP). 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134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53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D30F-11EA-40D8-91CD-3D9C4316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Sodium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59747-80FB-4975-9890-0FCCB3E3A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6512560" cy="4072128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en-US" sz="2800" dirty="0">
                <a:cs typeface="Arial"/>
              </a:rPr>
              <a:t>No changes through June 30, 2027 (SY 2026–27)</a:t>
            </a:r>
          </a:p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en-US" sz="2800" dirty="0">
                <a:cs typeface="Arial"/>
              </a:rPr>
              <a:t>As of July 1, 2027 (SY 2027–28), schools must implement limits for reductions amounting to </a:t>
            </a:r>
            <a:r>
              <a:rPr lang="en-US" sz="28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lvl="1">
              <a:spcBef>
                <a:spcPts val="8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NSLP: 15 percent </a:t>
            </a:r>
          </a:p>
          <a:p>
            <a:pPr lvl="1">
              <a:spcBef>
                <a:spcPts val="8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SBP: 10 percent</a:t>
            </a:r>
          </a:p>
          <a:p>
            <a:endParaRPr lang="en-US" dirty="0">
              <a:cs typeface="Arial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dirty="0">
              <a:cs typeface="Arial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7DA3D3-00F7-6709-B3D1-D4DC713AD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255" y="1863436"/>
            <a:ext cx="2553949" cy="3833276"/>
          </a:xfrm>
        </p:spPr>
      </p:pic>
    </p:spTree>
    <p:extLst>
      <p:ext uri="{BB962C8B-B14F-4D97-AF65-F5344CB8AC3E}">
        <p14:creationId xmlns:p14="http://schemas.microsoft.com/office/powerpoint/2010/main" val="3667799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4A9E-73F7-CBCA-F1EF-823040B3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-158858"/>
            <a:ext cx="9144000" cy="1143000"/>
          </a:xfrm>
        </p:spPr>
        <p:txBody>
          <a:bodyPr/>
          <a:lstStyle/>
          <a:p>
            <a:r>
              <a:rPr lang="en-US" dirty="0"/>
              <a:t>Whole Grains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FA680-B821-F5C2-1426-23E08B69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234" y="984142"/>
            <a:ext cx="9662990" cy="5126726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dirty="0"/>
              <a:t>No change: at least 80 percent of the weekly grains offered must be whole grain-rich. </a:t>
            </a:r>
            <a:endParaRPr lang="en-US" sz="2400" dirty="0">
              <a:cs typeface="Arial"/>
            </a:endParaRP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b="1" dirty="0">
                <a:cs typeface="Arial"/>
              </a:rPr>
              <a:t>Updates two definitions: 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b="1" dirty="0">
                <a:cs typeface="Arial"/>
              </a:rPr>
              <a:t>Whole grain-rich</a:t>
            </a:r>
            <a:r>
              <a:rPr lang="en-US" sz="2400" dirty="0">
                <a:cs typeface="Arial"/>
              </a:rPr>
              <a:t> means </a:t>
            </a:r>
            <a:r>
              <a:rPr lang="en-US" sz="2400" i="1" dirty="0">
                <a:solidFill>
                  <a:srgbClr val="1B1B1B"/>
                </a:solidFill>
                <a:highlight>
                  <a:srgbClr val="FFFFFF"/>
                </a:highlight>
                <a:cs typeface="Arial"/>
              </a:rPr>
              <a:t>the grain content of a product is between 50 and 100 percent whole grain with any remaining grains being enriched.</a:t>
            </a:r>
            <a:endParaRPr lang="en-US" sz="2400" dirty="0">
              <a:cs typeface="Arial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highlight>
                  <a:srgbClr val="FFFFFF"/>
                </a:highlight>
                <a:cs typeface="Arial"/>
              </a:rPr>
              <a:t>Updates the definition of </a:t>
            </a:r>
            <a:r>
              <a:rPr lang="en-US" sz="2400" b="1" dirty="0">
                <a:highlight>
                  <a:srgbClr val="FFFFFF"/>
                </a:highlight>
                <a:cs typeface="Arial"/>
              </a:rPr>
              <a:t>entrée </a:t>
            </a:r>
            <a:r>
              <a:rPr lang="en-US" sz="2400" dirty="0">
                <a:highlight>
                  <a:srgbClr val="FFFFFF"/>
                </a:highlight>
                <a:cs typeface="Arial"/>
              </a:rPr>
              <a:t>item to clarify that whole grain-rich and enriched grain entrées may be sold as a “Smart Snack.”</a:t>
            </a:r>
            <a:endParaRPr lang="en-US" sz="2400" b="1" dirty="0">
              <a:cs typeface="Arial"/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400" b="1" i="1" dirty="0">
                <a:highlight>
                  <a:srgbClr val="FFFFFF"/>
                </a:highlight>
                <a:cs typeface="Arial"/>
              </a:rPr>
              <a:t>California Education Code </a:t>
            </a:r>
            <a:r>
              <a:rPr lang="en-US" sz="2400" b="1" dirty="0">
                <a:highlight>
                  <a:srgbClr val="FFFFFF"/>
                </a:highlight>
                <a:cs typeface="Arial"/>
              </a:rPr>
              <a:t>sections 49431 and 49431.2 state that only whole-grain rich items may be sold as a competitive food in public schools.</a:t>
            </a:r>
            <a:endParaRPr lang="en-US" sz="2400" b="1" dirty="0">
              <a:cs typeface="Arial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endParaRPr lang="en-US" sz="2400" dirty="0">
              <a:cs typeface="Arial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endParaRPr lang="en-US" sz="2400" dirty="0">
              <a:cs typeface="Arial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36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E928-C04D-07C8-F254-2C093DFD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Celebrate School Nutrition Culinary Professionals – Escondido Union School District</a:t>
            </a:r>
            <a:endParaRPr lang="en-US" dirty="0"/>
          </a:p>
        </p:txBody>
      </p:sp>
      <p:pic>
        <p:nvPicPr>
          <p:cNvPr id="7" name="Content Placeholder 6" descr="Photo collage of Escondido Union School District school nutrition staff working in the warehouse. ">
            <a:extLst>
              <a:ext uri="{FF2B5EF4-FFF2-40B4-BE49-F238E27FC236}">
                <a16:creationId xmlns:a16="http://schemas.microsoft.com/office/drawing/2014/main" id="{903001BC-23A9-1532-A25C-07F350CF1D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544419" y="2337219"/>
            <a:ext cx="3086947" cy="3684427"/>
          </a:xfrm>
        </p:spPr>
      </p:pic>
      <p:pic>
        <p:nvPicPr>
          <p:cNvPr id="6" name="Content Placeholder 5" descr="School Lunch Hero Day logo in yellow block lettering.">
            <a:extLst>
              <a:ext uri="{FF2B5EF4-FFF2-40B4-BE49-F238E27FC236}">
                <a16:creationId xmlns:a16="http://schemas.microsoft.com/office/drawing/2014/main" id="{96F9D9B3-EF47-1F54-52BE-03C83F60F78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99" y="2528678"/>
            <a:ext cx="2489948" cy="3717505"/>
          </a:xfrm>
        </p:spPr>
      </p:pic>
      <p:pic>
        <p:nvPicPr>
          <p:cNvPr id="5" name="Content Placeholder 4" descr="Photos of Escondido USD school nutrition staff with photos of staff serving juice, in the office, in the kitchen and serving meals. ">
            <a:extLst>
              <a:ext uri="{FF2B5EF4-FFF2-40B4-BE49-F238E27FC236}">
                <a16:creationId xmlns:a16="http://schemas.microsoft.com/office/drawing/2014/main" id="{FBDCBAA8-9136-6C7E-CD38-A29B034CFCA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5"/>
          <a:stretch>
            <a:fillRect/>
          </a:stretch>
        </p:blipFill>
        <p:spPr>
          <a:xfrm>
            <a:off x="9059850" y="2258038"/>
            <a:ext cx="2600720" cy="3763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801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DC35-8EBF-592B-8F1F-E1672500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922" y="-200841"/>
            <a:ext cx="10366962" cy="1095963"/>
          </a:xfrm>
        </p:spPr>
        <p:txBody>
          <a:bodyPr/>
          <a:lstStyle/>
          <a:p>
            <a:r>
              <a:rPr lang="en-US" sz="4000" dirty="0">
                <a:cs typeface="Arial"/>
              </a:rPr>
              <a:t>Menu Flexibilities Effective July 1, 2024 (1)</a:t>
            </a:r>
            <a:endParaRPr lang="en-US" sz="4000" dirty="0"/>
          </a:p>
        </p:txBody>
      </p:sp>
      <p:graphicFrame>
        <p:nvGraphicFramePr>
          <p:cNvPr id="4" name="Content Placeholder 3" descr="Table of final rule menu flexibilities for SBP starting July 1, 2024 for Combined Grains and M/MA of 1 oz equivalent in a combined meal and vegetable substitutions for fruit.">
            <a:extLst>
              <a:ext uri="{FF2B5EF4-FFF2-40B4-BE49-F238E27FC236}">
                <a16:creationId xmlns:a16="http://schemas.microsoft.com/office/drawing/2014/main" id="{26C771F2-00C2-7584-C013-2D1BFC682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423950"/>
              </p:ext>
            </p:extLst>
          </p:nvPr>
        </p:nvGraphicFramePr>
        <p:xfrm>
          <a:off x="2323208" y="757956"/>
          <a:ext cx="974476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248">
                  <a:extLst>
                    <a:ext uri="{9D8B030D-6E8A-4147-A177-3AD203B41FA5}">
                      <a16:colId xmlns:a16="http://schemas.microsoft.com/office/drawing/2014/main" val="3848721013"/>
                    </a:ext>
                  </a:extLst>
                </a:gridCol>
                <a:gridCol w="3467398">
                  <a:extLst>
                    <a:ext uri="{9D8B030D-6E8A-4147-A177-3AD203B41FA5}">
                      <a16:colId xmlns:a16="http://schemas.microsoft.com/office/drawing/2014/main" val="1412866715"/>
                    </a:ext>
                  </a:extLst>
                </a:gridCol>
                <a:gridCol w="2337115">
                  <a:extLst>
                    <a:ext uri="{9D8B030D-6E8A-4147-A177-3AD203B41FA5}">
                      <a16:colId xmlns:a16="http://schemas.microsoft.com/office/drawing/2014/main" val="1877623440"/>
                    </a:ext>
                  </a:extLst>
                </a:gridCol>
              </a:tblGrid>
              <a:tr h="416918">
                <a:tc>
                  <a:txBody>
                    <a:bodyPr/>
                    <a:lstStyle/>
                    <a:p>
                      <a:r>
                        <a:rPr lang="en-US" sz="2400" dirty="0"/>
                        <a:t>Topic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002714"/>
                  </a:ext>
                </a:extLst>
              </a:tr>
              <a:tr h="11868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</a:rPr>
                        <a:t>Combined Grains &amp;</a:t>
                      </a:r>
                    </a:p>
                    <a:p>
                      <a:pPr lvl="0">
                        <a:buNone/>
                      </a:pPr>
                      <a:r>
                        <a:rPr lang="en-US" sz="2400" b="1" i="0" u="none" strike="noStrike" noProof="0" dirty="0"/>
                        <a:t>Meat/Meat Alternates (M/MA) in SBP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latin typeface="Arial"/>
                        </a:rPr>
                        <a:t>Meets minimum 1 oz equivalent in combined meal at breakfast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132880"/>
                  </a:ext>
                </a:extLst>
              </a:tr>
              <a:tr h="32943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latin typeface="Arial"/>
                        </a:rPr>
                        <a:t>Substituting Vegetables for Fruits in SBP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 i="0" u="none" strike="noStrike" noProof="0" dirty="0">
                          <a:latin typeface="Arial"/>
                        </a:rPr>
                        <a:t>One day </a:t>
                      </a:r>
                      <a:r>
                        <a:rPr lang="en-US" sz="23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per School Week</a:t>
                      </a:r>
                      <a:r>
                        <a:rPr lang="en-US" sz="2300" b="1" i="0" u="none" strike="noStrike" noProof="0" dirty="0">
                          <a:latin typeface="Arial"/>
                        </a:rPr>
                        <a:t>: </a:t>
                      </a:r>
                      <a:endParaRPr lang="en-US" sz="23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0" i="0" u="none" strike="noStrike" noProof="0" dirty="0">
                          <a:latin typeface="Arial"/>
                        </a:rPr>
                        <a:t>Option to offer any vegetable (including a starchy vegetable)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0" i="0" u="none" strike="noStrike" noProof="0" dirty="0">
                          <a:latin typeface="Arial"/>
                        </a:rPr>
                        <a:t> </a:t>
                      </a:r>
                      <a:endParaRPr lang="en-US" sz="2300" dirty="0"/>
                    </a:p>
                    <a:p>
                      <a:pPr lvl="0" algn="l">
                        <a:buNone/>
                      </a:pPr>
                      <a:r>
                        <a:rPr lang="en-US" sz="2400" b="1" i="0" u="none" strike="noStrike" noProof="0" dirty="0">
                          <a:latin typeface="Arial"/>
                        </a:rPr>
                        <a:t>Two days </a:t>
                      </a: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per School Week</a:t>
                      </a:r>
                      <a:r>
                        <a:rPr lang="en-US" sz="2400" b="1" i="0" u="none" strike="noStrike" noProof="0" dirty="0">
                          <a:latin typeface="Arial"/>
                        </a:rPr>
                        <a:t>: </a:t>
                      </a:r>
                      <a:r>
                        <a:rPr lang="en-US" sz="2400" b="0" i="0" u="none" strike="noStrike" noProof="0" dirty="0">
                          <a:latin typeface="Arial"/>
                        </a:rPr>
                        <a:t>Required to offer two different vegetable subgroups*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latin typeface="Arial"/>
                        </a:rPr>
                        <a:t>N/A</a:t>
                      </a:r>
                    </a:p>
                    <a:p>
                      <a:pPr lvl="0">
                        <a:buNone/>
                      </a:pPr>
                      <a:endParaRPr lang="en-US" sz="2400" b="0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sz="2400" b="0" i="0" u="none" strike="noStrike" noProof="0" dirty="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 sz="2400" b="0" i="0" u="none" strike="noStrike" noProof="0" dirty="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 sz="2400" b="0" i="0" u="none" strike="noStrike" noProof="0" dirty="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2400" b="0" i="0" u="none" strike="noStrike" noProof="0" dirty="0">
                          <a:latin typeface="Arial"/>
                        </a:rPr>
                        <a:t>*SY 2024–25, no subgroup requirement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69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68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AC45-93DF-81F2-19C7-C3EFCB53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Menu Flexibilities 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Effective July 1, 2024 (2)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>
              <a:cs typeface="Arial"/>
            </a:endParaRPr>
          </a:p>
        </p:txBody>
      </p:sp>
      <p:graphicFrame>
        <p:nvGraphicFramePr>
          <p:cNvPr id="4" name="Content Placeholder 3" descr="Table of final rule menu flexibilities for starting July 1, 2024 for beans, peas and lentils by topic, requirement and other information. ">
            <a:extLst>
              <a:ext uri="{FF2B5EF4-FFF2-40B4-BE49-F238E27FC236}">
                <a16:creationId xmlns:a16="http://schemas.microsoft.com/office/drawing/2014/main" id="{996D5FE8-FB03-3116-84E8-19277F5E7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180816"/>
              </p:ext>
            </p:extLst>
          </p:nvPr>
        </p:nvGraphicFramePr>
        <p:xfrm>
          <a:off x="2538104" y="1952767"/>
          <a:ext cx="9354721" cy="3186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38">
                  <a:extLst>
                    <a:ext uri="{9D8B030D-6E8A-4147-A177-3AD203B41FA5}">
                      <a16:colId xmlns:a16="http://schemas.microsoft.com/office/drawing/2014/main" val="2605321399"/>
                    </a:ext>
                  </a:extLst>
                </a:gridCol>
                <a:gridCol w="5232269">
                  <a:extLst>
                    <a:ext uri="{9D8B030D-6E8A-4147-A177-3AD203B41FA5}">
                      <a16:colId xmlns:a16="http://schemas.microsoft.com/office/drawing/2014/main" val="1610394066"/>
                    </a:ext>
                  </a:extLst>
                </a:gridCol>
                <a:gridCol w="2142014">
                  <a:extLst>
                    <a:ext uri="{9D8B030D-6E8A-4147-A177-3AD203B41FA5}">
                      <a16:colId xmlns:a16="http://schemas.microsoft.com/office/drawing/2014/main" val="676761718"/>
                    </a:ext>
                  </a:extLst>
                </a:gridCol>
              </a:tblGrid>
              <a:tr h="3258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Topic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Other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37720"/>
                  </a:ext>
                </a:extLst>
              </a:tr>
              <a:tr h="27296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latin typeface="Arial"/>
                        </a:rPr>
                        <a:t>Beans, Peas, and Lentils (BPL)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latin typeface="Arial"/>
                        </a:rPr>
                        <a:t>When offered as M/MA at lunch, may count towards the BPL vegetable subgroup requirement; SFAs must continue to offer additional vegetables to meet the daily/weekly vegetable meal component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latin typeface="Arial"/>
                        </a:rPr>
                        <a:t>Name change to align with other Child Nutrition Programs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0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150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AC45-93DF-81F2-19C7-C3EFCB53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507" y="439003"/>
            <a:ext cx="9144000" cy="1143000"/>
          </a:xfrm>
        </p:spPr>
        <p:txBody>
          <a:bodyPr/>
          <a:lstStyle/>
          <a:p>
            <a:r>
              <a:rPr lang="en-US" sz="4000" dirty="0">
                <a:cs typeface="Arial"/>
              </a:rPr>
              <a:t>Menu Flexibilities </a:t>
            </a:r>
            <a:br>
              <a:rPr lang="en-US" sz="4000" dirty="0">
                <a:cs typeface="Arial"/>
              </a:rPr>
            </a:br>
            <a:r>
              <a:rPr lang="en-US" sz="4000" dirty="0">
                <a:cs typeface="Arial"/>
              </a:rPr>
              <a:t>Effective July 1, 2024 (3)</a:t>
            </a:r>
            <a:endParaRPr lang="en-US" sz="4000" dirty="0">
              <a:solidFill>
                <a:srgbClr val="000000"/>
              </a:solidFill>
              <a:cs typeface="Arial"/>
            </a:endParaRPr>
          </a:p>
          <a:p>
            <a:endParaRPr lang="en-US" dirty="0">
              <a:cs typeface="Arial"/>
            </a:endParaRPr>
          </a:p>
        </p:txBody>
      </p:sp>
      <p:graphicFrame>
        <p:nvGraphicFramePr>
          <p:cNvPr id="4" name="Content Placeholder 3" descr="Table of final rule menu flexibilities for Nuts and Seeds and Tribal Communities starting July 1, 2024.">
            <a:extLst>
              <a:ext uri="{FF2B5EF4-FFF2-40B4-BE49-F238E27FC236}">
                <a16:creationId xmlns:a16="http://schemas.microsoft.com/office/drawing/2014/main" id="{996D5FE8-FB03-3116-84E8-19277F5E7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401339"/>
              </p:ext>
            </p:extLst>
          </p:nvPr>
        </p:nvGraphicFramePr>
        <p:xfrm>
          <a:off x="2494507" y="1929676"/>
          <a:ext cx="9451085" cy="357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817">
                  <a:extLst>
                    <a:ext uri="{9D8B030D-6E8A-4147-A177-3AD203B41FA5}">
                      <a16:colId xmlns:a16="http://schemas.microsoft.com/office/drawing/2014/main" val="2605321399"/>
                    </a:ext>
                  </a:extLst>
                </a:gridCol>
                <a:gridCol w="4125905">
                  <a:extLst>
                    <a:ext uri="{9D8B030D-6E8A-4147-A177-3AD203B41FA5}">
                      <a16:colId xmlns:a16="http://schemas.microsoft.com/office/drawing/2014/main" val="1610394066"/>
                    </a:ext>
                  </a:extLst>
                </a:gridCol>
                <a:gridCol w="3150363">
                  <a:extLst>
                    <a:ext uri="{9D8B030D-6E8A-4147-A177-3AD203B41FA5}">
                      <a16:colId xmlns:a16="http://schemas.microsoft.com/office/drawing/2014/main" val="676761718"/>
                    </a:ext>
                  </a:extLst>
                </a:gridCol>
              </a:tblGrid>
              <a:tr h="3804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Topic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Other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37720"/>
                  </a:ext>
                </a:extLst>
              </a:tr>
              <a:tr h="8274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latin typeface="Arial"/>
                        </a:rPr>
                        <a:t>Nuts and Seeds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/>
                        <a:t>Can supply 100% of the M/MA component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608085"/>
                  </a:ext>
                </a:extLst>
              </a:tr>
              <a:tr h="19021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kern="1200" noProof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Tribal Communities</a:t>
                      </a:r>
                      <a:endParaRPr lang="en-US" sz="2400" b="1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latin typeface="Arial"/>
                        </a:rPr>
                        <a:t>May substitute vegetables for grains</a:t>
                      </a:r>
                      <a:endParaRPr lang="en-US" sz="24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latin typeface="Arial"/>
                        </a:rPr>
                        <a:t>Supports indigenous foods served as a part of reimbursable meals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/>
                        <a:t>Specific to tribal schools operated by the Bureau of Indian Education and Hawaii/Guam schools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49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265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AC45-93DF-81F2-19C7-C3EFCB53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507" y="439003"/>
            <a:ext cx="9144000" cy="1143000"/>
          </a:xfrm>
        </p:spPr>
        <p:txBody>
          <a:bodyPr/>
          <a:lstStyle/>
          <a:p>
            <a:r>
              <a:rPr lang="en-US" sz="4000" dirty="0">
                <a:cs typeface="Arial"/>
              </a:rPr>
              <a:t>Menu Flexibilities </a:t>
            </a:r>
            <a:br>
              <a:rPr lang="en-US" sz="4000" dirty="0">
                <a:cs typeface="Arial"/>
              </a:rPr>
            </a:br>
            <a:endParaRPr lang="en-US" sz="4000" dirty="0">
              <a:solidFill>
                <a:srgbClr val="000000"/>
              </a:solidFill>
              <a:cs typeface="Arial"/>
            </a:endParaRPr>
          </a:p>
          <a:p>
            <a:endParaRPr lang="en-US" dirty="0">
              <a:cs typeface="Arial"/>
            </a:endParaRPr>
          </a:p>
        </p:txBody>
      </p:sp>
      <p:graphicFrame>
        <p:nvGraphicFramePr>
          <p:cNvPr id="4" name="Content Placeholder 3" descr="Table of final rule menu flexibilities for Competitive Foods and Smart Snacks in School Regulations and NSLP Afterschool Snack Program to align with CACFP snack standards.">
            <a:extLst>
              <a:ext uri="{FF2B5EF4-FFF2-40B4-BE49-F238E27FC236}">
                <a16:creationId xmlns:a16="http://schemas.microsoft.com/office/drawing/2014/main" id="{996D5FE8-FB03-3116-84E8-19277F5E7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7970"/>
              </p:ext>
            </p:extLst>
          </p:nvPr>
        </p:nvGraphicFramePr>
        <p:xfrm>
          <a:off x="2494507" y="694934"/>
          <a:ext cx="9617035" cy="5248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306">
                  <a:extLst>
                    <a:ext uri="{9D8B030D-6E8A-4147-A177-3AD203B41FA5}">
                      <a16:colId xmlns:a16="http://schemas.microsoft.com/office/drawing/2014/main" val="2605321399"/>
                    </a:ext>
                  </a:extLst>
                </a:gridCol>
                <a:gridCol w="2707866">
                  <a:extLst>
                    <a:ext uri="{9D8B030D-6E8A-4147-A177-3AD203B41FA5}">
                      <a16:colId xmlns:a16="http://schemas.microsoft.com/office/drawing/2014/main" val="1610394066"/>
                    </a:ext>
                  </a:extLst>
                </a:gridCol>
                <a:gridCol w="3363863">
                  <a:extLst>
                    <a:ext uri="{9D8B030D-6E8A-4147-A177-3AD203B41FA5}">
                      <a16:colId xmlns:a16="http://schemas.microsoft.com/office/drawing/2014/main" val="676761718"/>
                    </a:ext>
                  </a:extLst>
                </a:gridCol>
              </a:tblGrid>
              <a:tr h="4505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Topic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Other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37720"/>
                  </a:ext>
                </a:extLst>
              </a:tr>
              <a:tr h="29734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kern="1200" noProof="0" dirty="0">
                          <a:solidFill>
                            <a:schemeClr val="dk1"/>
                          </a:solidFill>
                        </a:rPr>
                        <a:t>Competitive Foods and Smart Snacks in School Regulations</a:t>
                      </a:r>
                    </a:p>
                    <a:p>
                      <a:pPr lvl="0">
                        <a:buNone/>
                      </a:pPr>
                      <a:endParaRPr lang="en-US" sz="2400" b="1" i="0" u="none" strike="noStrike" kern="1200" noProof="0" dirty="0">
                        <a:solidFill>
                          <a:schemeClr val="dk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400" b="1" i="0" u="none" strike="noStrike" kern="1200" noProof="0" dirty="0">
                          <a:solidFill>
                            <a:schemeClr val="dk1"/>
                          </a:solidFill>
                        </a:rPr>
                        <a:t>(Effective July 1, 2024)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/>
                        <a:t>Exempts bean from total fat standard. Does not apply in CA.</a:t>
                      </a:r>
                      <a:endParaRPr lang="en-US" sz="24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/>
                        <a:t>Does not apply to combination products.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latin typeface="Arial"/>
                        </a:rPr>
                        <a:t>Bean dip is not exempt from California's competitive food total fat standard and the state standards must be followed. 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498864"/>
                  </a:ext>
                </a:extLst>
              </a:tr>
              <a:tr h="17739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kern="1200" noProof="0" dirty="0">
                          <a:solidFill>
                            <a:schemeClr val="dk1"/>
                          </a:solidFill>
                        </a:rPr>
                        <a:t>NSLP Afterschool Snack Program</a:t>
                      </a:r>
                    </a:p>
                    <a:p>
                      <a:pPr lvl="0">
                        <a:buNone/>
                      </a:pPr>
                      <a:endParaRPr lang="en-US" sz="2400" b="1" i="0" u="none" strike="noStrike" kern="1200" noProof="0" dirty="0">
                        <a:solidFill>
                          <a:schemeClr val="dk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400" b="1" i="0" u="none" strike="noStrike" kern="1200" noProof="0" dirty="0">
                          <a:solidFill>
                            <a:schemeClr val="dk1"/>
                          </a:solidFill>
                        </a:rPr>
                        <a:t>(Effective July 1, 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/>
                        <a:t>Limits weekly juice</a:t>
                      </a:r>
                      <a:endParaRPr lang="en-US" sz="24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/>
                        <a:t>Adds whole-grain rich requirement.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dk1"/>
                          </a:solidFill>
                          <a:latin typeface="Arial"/>
                        </a:rPr>
                        <a:t>Aligns meal pattern with Child and Adult Care Food Program snack standards.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979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731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9B27-14F5-7E35-D13E-93ECC4C3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Final Rule - Child Nutrition Programs: Meal Patterns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FB4A3-8599-FC66-94A7-DB85D120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594" y="2149274"/>
            <a:ext cx="9555544" cy="4710896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b="1" dirty="0">
                <a:cs typeface="Arial"/>
              </a:rPr>
              <a:t>Starting July 1, 2024: </a:t>
            </a:r>
            <a:r>
              <a:rPr lang="en-US" dirty="0">
                <a:cs typeface="Arial"/>
              </a:rPr>
              <a:t>Geographic</a:t>
            </a:r>
            <a:r>
              <a:rPr lang="en-US" dirty="0"/>
              <a:t> Preference</a:t>
            </a:r>
            <a:endParaRPr lang="en-US" dirty="0">
              <a:cs typeface="Arial"/>
            </a:endParaRPr>
          </a:p>
          <a:p>
            <a:pPr lvl="1">
              <a:spcBef>
                <a:spcPts val="1400"/>
              </a:spcBef>
              <a:spcAft>
                <a:spcPts val="800"/>
              </a:spcAft>
            </a:pPr>
            <a:r>
              <a:rPr lang="en-US" dirty="0"/>
              <a:t>Allows the use of the terms “locally grown”, locally raised”, and “locally caught” in procurement specifications for unprocessed or minimally processed foods</a:t>
            </a:r>
            <a:endParaRPr lang="en-US" dirty="0">
              <a:cs typeface="Arial"/>
            </a:endParaRPr>
          </a:p>
          <a:p>
            <a:pPr lvl="1">
              <a:spcBef>
                <a:spcPts val="1400"/>
              </a:spcBef>
              <a:spcAft>
                <a:spcPts val="800"/>
              </a:spcAft>
            </a:pP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16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5EFC-7B82-86A8-322E-BA740432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118711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Final Rule - Child Nutrition Programs: Meal Patterns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C6539-2826-4BA6-3B5A-37068930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371600"/>
            <a:ext cx="9360452" cy="411480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Buy American Procurement Requirements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Effective date July 1, 2024</a:t>
            </a:r>
            <a:endParaRPr lang="en-US" dirty="0">
              <a:cs typeface="Arial"/>
            </a:endParaRPr>
          </a:p>
          <a:p>
            <a:pPr lvl="2"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Maintain documentation for exceptions</a:t>
            </a:r>
            <a:endParaRPr lang="en-US" sz="2800" dirty="0">
              <a:cs typeface="Arial"/>
            </a:endParaRPr>
          </a:p>
          <a:p>
            <a:pPr lvl="2"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Use exceptions lists</a:t>
            </a:r>
            <a:endParaRPr lang="en-US" sz="2800" dirty="0">
              <a:cs typeface="Arial"/>
            </a:endParaRPr>
          </a:p>
          <a:p>
            <a:pPr lvl="2"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Must include Buy American requirements when purchasing/contracting for food</a:t>
            </a:r>
            <a:endParaRPr lang="en-US" sz="2800" dirty="0">
              <a:cs typeface="Arial"/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Beginning SY 2025–2026 and through 2031–2032</a:t>
            </a:r>
            <a:endParaRPr lang="en-US" dirty="0">
              <a:cs typeface="Arial"/>
            </a:endParaRPr>
          </a:p>
          <a:p>
            <a:pPr lvl="2"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Progressive caps</a:t>
            </a:r>
            <a:r>
              <a:rPr lang="en-US" sz="2800" dirty="0">
                <a:cs typeface="Arial"/>
              </a:rPr>
              <a:t> on nondomestic food purchases </a:t>
            </a:r>
          </a:p>
          <a:p>
            <a:pPr lvl="1">
              <a:buFont typeface="Arial"/>
              <a:buChar char="–"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lvl="1">
              <a:buFont typeface="Arial"/>
              <a:buChar char="–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985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5203-8567-05B8-DB66-F5BCE9D8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207034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Final Rule - Child Nutrition Programs: Meal Patterns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BCAD-DD21-96FA-9F5C-CC2F95844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607389"/>
            <a:ext cx="9144000" cy="411480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Buy American Compliance Requirements Continued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Defines “substantially” using agriculture commodities produced in U.S. to over 51% of food product grown domestically</a:t>
            </a:r>
            <a:endParaRPr lang="en-US" dirty="0">
              <a:cs typeface="Arial"/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Fish and fish products must be farmed in U.S. or territory, or caught in U.S. exclusive economic zone or by U.S. flagged vessel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134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2D3F-E977-077D-C2D4-778A6821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04800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Program Operations</a:t>
            </a:r>
            <a:br>
              <a:rPr lang="en-US" dirty="0">
                <a:cs typeface="Arial"/>
              </a:rPr>
            </a:br>
            <a:r>
              <a:rPr lang="en-US" sz="3600" dirty="0">
                <a:cs typeface="Arial"/>
              </a:rPr>
              <a:t>Professional Standards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04C-8C05-4A1D-F949-51623ABF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680" y="1844040"/>
            <a:ext cx="9144000" cy="4709160"/>
          </a:xfrm>
        </p:spPr>
        <p:txBody>
          <a:bodyPr/>
          <a:lstStyle/>
          <a:p>
            <a:r>
              <a:rPr lang="en-US" dirty="0"/>
              <a:t>School Nutrition Program Director hiring exception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1B1B1B"/>
                </a:solidFill>
                <a:highlight>
                  <a:srgbClr val="FFFFFF"/>
                </a:highlight>
                <a:latin typeface="Arial"/>
                <a:cs typeface="Arial"/>
              </a:rPr>
              <a:t>In a medium or large local educational agency, the </a:t>
            </a:r>
            <a:r>
              <a:rPr lang="en-US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State agency has the discretion</a:t>
            </a:r>
            <a:r>
              <a:rPr lang="en-US" dirty="0">
                <a:solidFill>
                  <a:srgbClr val="1B1B1B"/>
                </a:solidFill>
                <a:highlight>
                  <a:srgbClr val="FFFFFF"/>
                </a:highlight>
                <a:latin typeface="Arial"/>
                <a:cs typeface="Arial"/>
              </a:rPr>
              <a:t> to approve the hiring of a director who does not hold a bachelor’s or an associate’s degree if they have 10 or more years of experience in school nutrition</a:t>
            </a:r>
            <a:endParaRPr lang="en-US" i="0" dirty="0">
              <a:solidFill>
                <a:srgbClr val="1B1B1B"/>
              </a:solidFill>
              <a:effectLst/>
              <a:highlight>
                <a:srgbClr val="FFFFFF"/>
              </a:highlight>
              <a:latin typeface="Arial"/>
              <a:cs typeface="Arial"/>
            </a:endParaRP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1B1B1B"/>
                </a:solidFill>
                <a:highlight>
                  <a:srgbClr val="FFFFFF"/>
                </a:highlight>
                <a:latin typeface="Arial"/>
                <a:cs typeface="Arial"/>
              </a:rPr>
              <a:t>Effective July 1, 2024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099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6EC7-DDCF-698E-375A-F6B4FD0C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005" y="164131"/>
            <a:ext cx="9975272" cy="1588324"/>
          </a:xfrm>
        </p:spPr>
        <p:txBody>
          <a:bodyPr/>
          <a:lstStyle/>
          <a:p>
            <a:r>
              <a:rPr lang="en-US" sz="4000" dirty="0">
                <a:cs typeface="Arial"/>
              </a:rPr>
              <a:t>Final Rule - Child Nutrition Programs: Meal Patterns Consistent With the 2020–2025 Dietary Guidelines for Americans (2)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555E-0DC6-AE8F-4C16-F6EDE9D36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175" y="1884322"/>
            <a:ext cx="9542932" cy="415438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Resources: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400" dirty="0">
                <a:effectLst/>
                <a:latin typeface="Arial (Body)"/>
              </a:rPr>
              <a:t>Federal Register's Child Nutrition Programs: Meal Patterns Consistent with the 2020-2025 Dietary Guidelines for the Americans (DGA) web page</a:t>
            </a:r>
            <a:r>
              <a:rPr lang="en-US" sz="2400" dirty="0">
                <a:effectLst/>
                <a:latin typeface="Segoe UI" panose="020B0502040204020203" pitchFamily="34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400" dirty="0">
                <a:solidFill>
                  <a:srgbClr val="0563C1"/>
                </a:solidFill>
                <a:hlinkClick r:id="rId2" tooltip="Federal Register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https://www.federalregister.gov/documents/2024/04/25/2024-08098/child-nutrition-programs-meal-patterns-consistent-with-the-2020-2025-dietary-guidelines-for</a:t>
            </a:r>
            <a:endParaRPr lang="en-US" sz="2400" dirty="0">
              <a:solidFill>
                <a:srgbClr val="0563C1"/>
              </a:solidFill>
              <a:cs typeface="Arial"/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USDA Updates to the School Nutrition Standards web page available at </a:t>
            </a:r>
            <a:r>
              <a:rPr lang="en-US" sz="2400" dirty="0">
                <a:solidFill>
                  <a:srgbClr val="0563C1"/>
                </a:solidFill>
                <a:hlinkClick r:id="rId3" tooltip="U.S. Department of Agriculture Food and Nutrition Serv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https://www.fns.usda.gov/cn/school-nutrition-standards-updates</a:t>
            </a:r>
            <a:endParaRPr lang="en-US" sz="2400" dirty="0">
              <a:solidFill>
                <a:srgbClr val="0563C1"/>
              </a:solidFill>
              <a:cs typeface="Arial"/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endParaRPr lang="en-US" sz="2400" dirty="0">
              <a:cs typeface="Arial"/>
            </a:endParaRPr>
          </a:p>
          <a:p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>
              <a:solidFill>
                <a:srgbClr val="FF0000"/>
              </a:solidFill>
              <a:cs typeface="Arial"/>
            </a:endParaRPr>
          </a:p>
          <a:p>
            <a:endParaRPr lang="en-US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92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6EC7-DDCF-698E-375A-F6B4FD0C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28" y="363068"/>
            <a:ext cx="9975272" cy="1588324"/>
          </a:xfrm>
        </p:spPr>
        <p:txBody>
          <a:bodyPr/>
          <a:lstStyle/>
          <a:p>
            <a:r>
              <a:rPr lang="en-US" sz="4000" dirty="0">
                <a:cs typeface="Arial"/>
              </a:rPr>
              <a:t>Final Rule - Child Nutrition Programs: Meal Patterns Consistent With the 2020–2025 Dietary Guidelines for Americans (3)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555E-0DC6-AE8F-4C16-F6EDE9D36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031" y="2450277"/>
            <a:ext cx="9242960" cy="415438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cs typeface="Arial"/>
              </a:rPr>
              <a:t>Resources, continued: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b="1" dirty="0">
                <a:cs typeface="Arial"/>
              </a:rPr>
              <a:t>Video: 2024 Updates to the School Nutrition Standards – Added Sugars </a:t>
            </a:r>
            <a:r>
              <a:rPr lang="en-US" dirty="0">
                <a:cs typeface="Arial"/>
              </a:rPr>
              <a:t>available on the USDA website at</a:t>
            </a:r>
            <a:r>
              <a:rPr lang="en-US" b="1" dirty="0">
                <a:cs typeface="Arial"/>
              </a:rPr>
              <a:t> </a:t>
            </a:r>
            <a:r>
              <a:rPr lang="en-US" dirty="0">
                <a:solidFill>
                  <a:srgbClr val="0563C1"/>
                </a:solidFill>
                <a:hlinkClick r:id="rId2" tooltip="US Department of Agriculture Food and Nutrition Serv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https://www.fns.usda.gov/cn/school-nutrition-standards-updates/added-sugars-video</a:t>
            </a:r>
            <a:endParaRPr lang="en-US" dirty="0">
              <a:solidFill>
                <a:srgbClr val="0563C1"/>
              </a:solidFill>
              <a:cs typeface="Arial"/>
            </a:endParaRPr>
          </a:p>
          <a:p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>
              <a:solidFill>
                <a:srgbClr val="FF0000"/>
              </a:solidFill>
              <a:cs typeface="Arial"/>
            </a:endParaRPr>
          </a:p>
          <a:p>
            <a:endParaRPr lang="en-US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93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C5B4-FB14-35DA-C033-B80ED7A2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093" y="245327"/>
            <a:ext cx="9746166" cy="1462647"/>
          </a:xfrm>
        </p:spPr>
        <p:txBody>
          <a:bodyPr/>
          <a:lstStyle/>
          <a:p>
            <a:r>
              <a:rPr lang="en-US" sz="4000" dirty="0">
                <a:cs typeface="Arial"/>
              </a:rPr>
              <a:t>Celebrate School Nutrition Culinary Professionals-Poway Unified School District</a:t>
            </a:r>
            <a:endParaRPr lang="en-US" sz="4000" dirty="0"/>
          </a:p>
        </p:txBody>
      </p:sp>
      <p:sp>
        <p:nvSpPr>
          <p:cNvPr id="3" name="Content Placeholder 2" descr="&#10;">
            <a:extLst>
              <a:ext uri="{FF2B5EF4-FFF2-40B4-BE49-F238E27FC236}">
                <a16:creationId xmlns:a16="http://schemas.microsoft.com/office/drawing/2014/main" id="{2342FCE5-C927-339F-D2E9-0D04A8AB6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873" y="2174488"/>
            <a:ext cx="5925049" cy="328960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34554C"/>
                </a:solidFill>
                <a:cs typeface="Arial"/>
              </a:rPr>
              <a:t>"Thank you for working so hard to make our school a better place! You provide us with delicious food! Thank you for giving me the meat free lunch options. That makes me feel included. I am very gratefull to have you at Sundance!!!"</a:t>
            </a:r>
          </a:p>
        </p:txBody>
      </p:sp>
      <p:pic>
        <p:nvPicPr>
          <p:cNvPr id="6" name="Content Placeholder 5" descr=" Poway USD student thank you letter to SNP staff for school lunch hero day, thanking staff for the delicious meat free options. ">
            <a:extLst>
              <a:ext uri="{FF2B5EF4-FFF2-40B4-BE49-F238E27FC236}">
                <a16:creationId xmlns:a16="http://schemas.microsoft.com/office/drawing/2014/main" id="{5B542605-42D9-F5FA-3C2F-45F506ABC9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5349" t="13986" r="16744"/>
          <a:stretch/>
        </p:blipFill>
        <p:spPr>
          <a:xfrm>
            <a:off x="9025088" y="2174488"/>
            <a:ext cx="2196755" cy="3713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03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164E-9328-4DE0-B341-29AD4D65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260805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Local Agency Procurement Review (LAPR)</a:t>
            </a:r>
          </a:p>
        </p:txBody>
      </p:sp>
    </p:spTree>
    <p:extLst>
      <p:ext uri="{BB962C8B-B14F-4D97-AF65-F5344CB8AC3E}">
        <p14:creationId xmlns:p14="http://schemas.microsoft.com/office/powerpoint/2010/main" val="115495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0" y="293298"/>
            <a:ext cx="9144000" cy="11430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Purpose of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95586" y="1391078"/>
            <a:ext cx="5620587" cy="485078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2800" dirty="0">
                <a:latin typeface="Arial"/>
                <a:cs typeface="Arial"/>
              </a:rPr>
              <a:t>School Nutrition Program (SNP) Operator purchases must comply with all federal procurement regulations</a:t>
            </a:r>
          </a:p>
          <a:p>
            <a:r>
              <a:rPr lang="en-US" sz="2800" dirty="0">
                <a:latin typeface="Arial"/>
                <a:cs typeface="Arial"/>
              </a:rPr>
              <a:t>Federal regulations require state agencies to monitor SNP Operator’s procurement practices</a:t>
            </a:r>
          </a:p>
          <a:p>
            <a:r>
              <a:rPr lang="en-US" sz="2800" dirty="0">
                <a:latin typeface="Arial"/>
                <a:cs typeface="Arial"/>
              </a:rPr>
              <a:t>CDE monitors once every eight years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6D6565-0AEA-46A5-B3D4-A71992614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45" y="1436298"/>
            <a:ext cx="3051337" cy="3176471"/>
          </a:xfrm>
        </p:spPr>
      </p:pic>
    </p:spTree>
    <p:extLst>
      <p:ext uri="{BB962C8B-B14F-4D97-AF65-F5344CB8AC3E}">
        <p14:creationId xmlns:p14="http://schemas.microsoft.com/office/powerpoint/2010/main" val="35754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8892"/>
    </mc:Choice>
    <mc:Fallback xmlns="">
      <p:transition advClick="0" advTm="48892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FE41-F301-4271-B0E9-7C77B7F0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9" y="609600"/>
            <a:ext cx="9393695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Overview of LAPR Review Steps 1-2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98FC1-7F60-61F9-77F6-4B47FF7E4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981200"/>
            <a:ext cx="9966036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Step 1 – CDE notifies SFA of LAPR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Step 2 – Operator completes and submits documents to </a:t>
            </a:r>
            <a:r>
              <a:rPr lang="en-US" dirty="0">
                <a:cs typeface="Arial"/>
                <a:hlinkClick r:id="rId3"/>
              </a:rPr>
              <a:t>NSDprocurementreview@cde.ca.gov</a:t>
            </a:r>
            <a:r>
              <a:rPr lang="en-US" dirty="0">
                <a:cs typeface="Arial"/>
              </a:rPr>
              <a:t>  </a:t>
            </a:r>
          </a:p>
          <a:p>
            <a:pPr>
              <a:buFont typeface="Arial"/>
              <a:buChar char="•"/>
            </a:pPr>
            <a:r>
              <a:rPr lang="en-US" sz="2800" dirty="0">
                <a:cs typeface="Arial"/>
              </a:rPr>
              <a:t>Procurement Table </a:t>
            </a:r>
          </a:p>
          <a:p>
            <a:pPr>
              <a:buFont typeface="Arial"/>
              <a:buChar char="•"/>
            </a:pPr>
            <a:r>
              <a:rPr lang="en-US" sz="2800" dirty="0">
                <a:cs typeface="Arial"/>
              </a:rPr>
              <a:t>Vendor Paid list</a:t>
            </a:r>
          </a:p>
          <a:p>
            <a:pPr>
              <a:buFont typeface="Arial"/>
              <a:buChar char="•"/>
            </a:pPr>
            <a:r>
              <a:rPr lang="en-US" sz="2800" dirty="0">
                <a:cs typeface="Arial"/>
              </a:rPr>
              <a:t>Written Code of Conduct</a:t>
            </a:r>
          </a:p>
          <a:p>
            <a:pPr>
              <a:buFont typeface="Arial"/>
              <a:buChar char="•"/>
            </a:pPr>
            <a:r>
              <a:rPr lang="en-US" sz="2800" dirty="0">
                <a:cs typeface="Arial"/>
              </a:rPr>
              <a:t>Written Procedures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2003611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CCAE-59C0-D226-2D07-67CE25D3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Overview of LAPR Review Step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7411-BC86-59CC-F645-B0400EB66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CDE selects procurements for a detailed review based on the following established priorities:</a:t>
            </a:r>
          </a:p>
          <a:p>
            <a:r>
              <a:rPr lang="en-US" sz="2800" dirty="0"/>
              <a:t>Only one response received to solicitation </a:t>
            </a:r>
            <a:endParaRPr lang="en-US" sz="2800" dirty="0">
              <a:cs typeface="Arial"/>
            </a:endParaRPr>
          </a:p>
          <a:p>
            <a:r>
              <a:rPr lang="en-US" sz="2800" dirty="0"/>
              <a:t>Group purchasing, group buying, or third-party contracts</a:t>
            </a:r>
            <a:endParaRPr lang="en-US" sz="2800" dirty="0">
              <a:cs typeface="Arial"/>
            </a:endParaRPr>
          </a:p>
          <a:p>
            <a:r>
              <a:rPr lang="en-US" sz="2800" dirty="0"/>
              <a:t>Highest-priced contracts</a:t>
            </a:r>
            <a:endParaRPr lang="en-US" sz="2800" dirty="0">
              <a:cs typeface="Arial"/>
            </a:endParaRPr>
          </a:p>
          <a:p>
            <a:r>
              <a:rPr lang="en-US" sz="2800" dirty="0"/>
              <a:t>Procurements that exceed applicable threshold</a:t>
            </a: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796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0" y="341862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Overview of LAPR Review Step 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>
          <a:xfrm>
            <a:off x="2540000" y="1752600"/>
            <a:ext cx="9325166" cy="4267200"/>
          </a:xfrm>
        </p:spPr>
        <p:txBody>
          <a:bodyPr>
            <a:noAutofit/>
          </a:bodyPr>
          <a:lstStyle/>
          <a:p>
            <a:pPr marL="0" indent="0">
              <a:spcBef>
                <a:spcPts val="1400"/>
              </a:spcBef>
              <a:spcAft>
                <a:spcPts val="1200"/>
              </a:spcAft>
              <a:buNone/>
            </a:pPr>
            <a:r>
              <a:rPr lang="en-US" sz="2800" dirty="0">
                <a:latin typeface="Arial"/>
                <a:cs typeface="Arial"/>
              </a:rPr>
              <a:t>SNP Operators will have 10 business days to submit:</a:t>
            </a:r>
          </a:p>
          <a:p>
            <a:pPr>
              <a:spcBef>
                <a:spcPts val="1400"/>
              </a:spcBef>
              <a:spcAft>
                <a:spcPts val="1200"/>
              </a:spcAft>
              <a:buFont typeface="Courier New"/>
              <a:buChar char="•"/>
            </a:pPr>
            <a:r>
              <a:rPr lang="en-US" sz="2800" dirty="0">
                <a:latin typeface="Arial"/>
                <a:cs typeface="Arial"/>
              </a:rPr>
              <a:t>Receipts or invoices</a:t>
            </a:r>
            <a:endParaRPr lang="en-US" dirty="0">
              <a:cs typeface="Arial"/>
            </a:endParaRPr>
          </a:p>
          <a:p>
            <a:pPr>
              <a:spcBef>
                <a:spcPts val="1400"/>
              </a:spcBef>
              <a:spcAft>
                <a:spcPts val="1200"/>
              </a:spcAft>
              <a:buFont typeface="Courier New"/>
              <a:buChar char="•"/>
            </a:pPr>
            <a:r>
              <a:rPr lang="en-US" sz="2800" dirty="0">
                <a:latin typeface="Arial"/>
                <a:cs typeface="Arial"/>
              </a:rPr>
              <a:t>Solicitation documents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400"/>
              </a:spcBef>
              <a:spcAft>
                <a:spcPts val="1200"/>
              </a:spcAft>
              <a:buFont typeface="Courier New"/>
              <a:buChar char="•"/>
            </a:pPr>
            <a:r>
              <a:rPr lang="en-US" sz="2800" dirty="0">
                <a:latin typeface="Arial"/>
                <a:cs typeface="Arial"/>
              </a:rPr>
              <a:t>Bidder responses</a:t>
            </a:r>
          </a:p>
          <a:p>
            <a:pPr>
              <a:spcBef>
                <a:spcPts val="1400"/>
              </a:spcBef>
              <a:spcAft>
                <a:spcPts val="1200"/>
              </a:spcAft>
              <a:buFont typeface="Courier New"/>
              <a:buChar char="•"/>
            </a:pPr>
            <a:r>
              <a:rPr lang="en-US" sz="2800" dirty="0">
                <a:latin typeface="Arial"/>
                <a:cs typeface="Arial"/>
              </a:rPr>
              <a:t>Contracts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400"/>
              </a:spcBef>
              <a:spcAft>
                <a:spcPts val="1200"/>
              </a:spcAft>
              <a:buFont typeface="Courier New"/>
              <a:buChar char="•"/>
            </a:pPr>
            <a:r>
              <a:rPr lang="en-US" sz="2800" dirty="0">
                <a:latin typeface="Arial"/>
                <a:cs typeface="Arial"/>
              </a:rPr>
              <a:t>Price/Cost analysis documentation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C78DDD-D217-4BCA-AB24-924444F37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77" y="2808506"/>
            <a:ext cx="3038899" cy="2372056"/>
          </a:xfrm>
        </p:spPr>
      </p:pic>
    </p:spTree>
    <p:extLst>
      <p:ext uri="{BB962C8B-B14F-4D97-AF65-F5344CB8AC3E}">
        <p14:creationId xmlns:p14="http://schemas.microsoft.com/office/powerpoint/2010/main" val="2148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737"/>
    </mc:Choice>
    <mc:Fallback xmlns="">
      <p:transition advTm="66737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Overview of LAPR Review Step 5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CDE Review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General Procurement: Code of Conduct and Procurement Procedures</a:t>
            </a:r>
            <a:endParaRPr lang="en-US" dirty="0"/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Micropurchases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Small purchases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3951C-6CE6-9115-4937-C8E4EFEF43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Formal procurements</a:t>
            </a:r>
            <a:endParaRPr lang="en-US" dirty="0"/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Food service management company (FSMC) contracts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Processing 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26"/>
    </mc:Choice>
    <mc:Fallback xmlns="">
      <p:transition advTm="50026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8560" y="287594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Overview of LAPR Review Step 6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8560" y="1441967"/>
            <a:ext cx="9350627" cy="4663932"/>
          </a:xfrm>
        </p:spPr>
        <p:txBody>
          <a:bodyPr>
            <a:normAutofit/>
          </a:bodyPr>
          <a:lstStyle/>
          <a:p>
            <a:pPr marL="0" indent="0">
              <a:spcBef>
                <a:spcPts val="1400"/>
              </a:spcBef>
              <a:spcAft>
                <a:spcPts val="1200"/>
              </a:spcAft>
              <a:buNone/>
            </a:pPr>
            <a:r>
              <a:rPr lang="en-US" dirty="0">
                <a:latin typeface="Arial"/>
                <a:cs typeface="Arial"/>
              </a:rPr>
              <a:t>CDE issues closing report:</a:t>
            </a:r>
            <a:endParaRPr lang="en-US" dirty="0">
              <a:cs typeface="Arial"/>
            </a:endParaRPr>
          </a:p>
          <a:p>
            <a:pPr marL="800100" indent="-457200">
              <a:spcBef>
                <a:spcPts val="14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Executive Summary Email</a:t>
            </a:r>
          </a:p>
          <a:p>
            <a:pPr marL="800100" indent="-457200">
              <a:spcBef>
                <a:spcPts val="14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Technical Assistance (TA) review report</a:t>
            </a:r>
          </a:p>
          <a:p>
            <a:pPr marL="800100" indent="-457200">
              <a:spcBef>
                <a:spcPts val="14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Acknowledgement Form</a:t>
            </a:r>
          </a:p>
          <a:p>
            <a:pPr marL="800100" indent="-457200">
              <a:spcBef>
                <a:spcPts val="14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FSMC Base Year Review Email (if applicable)</a:t>
            </a:r>
          </a:p>
          <a:p>
            <a:pPr marL="800100" indent="-457200">
              <a:spcBef>
                <a:spcPts val="14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FSMC Renewal Year Review Email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42741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7951"/>
    </mc:Choice>
    <mc:Fallback xmlns="">
      <p:transition advTm="9795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Overview of LAPR Review Step 7 &amp; 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400294" y="1859964"/>
            <a:ext cx="8913003" cy="42154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>
              <a:spcBef>
                <a:spcPts val="14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CDE Provides TA Report to SNP Operator</a:t>
            </a:r>
          </a:p>
          <a:p>
            <a:pPr marL="800100" indent="-457200">
              <a:spcBef>
                <a:spcPts val="14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Once the CDE has received your signed Acknowledgment Form, the review is closed.</a:t>
            </a:r>
          </a:p>
        </p:txBody>
      </p:sp>
    </p:spTree>
    <p:extLst>
      <p:ext uri="{BB962C8B-B14F-4D97-AF65-F5344CB8AC3E}">
        <p14:creationId xmlns:p14="http://schemas.microsoft.com/office/powerpoint/2010/main" val="26519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352"/>
    </mc:Choice>
    <mc:Fallback xmlns="">
      <p:transition advTm="49352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5613" y="200597"/>
            <a:ext cx="9144000" cy="11430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Procurement Review Unit (PRU) Training and 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5613" y="1472339"/>
            <a:ext cx="9436478" cy="476814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latin typeface="Arial"/>
                <a:cs typeface="Arial"/>
              </a:rPr>
              <a:t>Course catalog trainings</a:t>
            </a:r>
            <a:endParaRPr lang="en-US" dirty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/>
                <a:cs typeface="Arial"/>
              </a:rPr>
              <a:t>Procurement Guidance Webinars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latin typeface="Arial"/>
                <a:cs typeface="Arial"/>
              </a:rPr>
              <a:t>CNIPS download forms resources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/>
                <a:cs typeface="Arial"/>
              </a:rPr>
              <a:t>PRU-03: List of Documents that may be required for review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/>
                <a:cs typeface="Arial"/>
              </a:rPr>
              <a:t>PRU-08a: Code of Conduct Reference Sample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/>
                <a:cs typeface="Arial"/>
              </a:rPr>
              <a:t>PRU-08b: Procurement Procedure Reference Sample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/>
                <a:cs typeface="Arial"/>
              </a:rPr>
              <a:t>PRU-14: Procurement Method Quick Reference Table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latin typeface="Arial"/>
                <a:cs typeface="Arial"/>
              </a:rPr>
              <a:t>Questions: </a:t>
            </a:r>
            <a:r>
              <a:rPr lang="en-US" sz="2800" dirty="0">
                <a:solidFill>
                  <a:srgbClr val="0563C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NSDProcurementReview@cde.ca.gov</a:t>
            </a:r>
            <a:r>
              <a:rPr lang="en-US" sz="2800" dirty="0">
                <a:latin typeface="Arial"/>
                <a:cs typeface="Arial"/>
              </a:rPr>
              <a:t>  </a:t>
            </a:r>
          </a:p>
          <a:p>
            <a:pPr lvl="1"/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spcBef>
                <a:spcPts val="1400"/>
              </a:spcBef>
              <a:spcAft>
                <a:spcPts val="1200"/>
              </a:spcAft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1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149"/>
    </mc:Choice>
    <mc:Fallback xmlns="">
      <p:transition advTm="60149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96FC-02A4-4859-8AFE-8236A533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&amp; Other Announcements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227159-5461-87AB-9C4E-AA2A4BFC1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981200"/>
            <a:ext cx="6223000" cy="4114800"/>
          </a:xfrm>
        </p:spPr>
      </p:pic>
    </p:spTree>
    <p:extLst>
      <p:ext uri="{BB962C8B-B14F-4D97-AF65-F5344CB8AC3E}">
        <p14:creationId xmlns:p14="http://schemas.microsoft.com/office/powerpoint/2010/main" val="327531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C1DE-2056-4B16-B8DF-23CE4CD5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880" y="186094"/>
            <a:ext cx="9144000" cy="1143000"/>
          </a:xfrm>
        </p:spPr>
        <p:txBody>
          <a:bodyPr/>
          <a:lstStyle/>
          <a:p>
            <a:r>
              <a:rPr lang="en-US" dirty="0"/>
              <a:t>2024 Green Ribbon Schools (GRS) Awardees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F553-8B57-43D4-8DE6-010E207ECC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1" y="1585765"/>
            <a:ext cx="9136496" cy="701819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Aptos" panose="020B0004020202020204" pitchFamily="34" charset="0"/>
              </a:rPr>
              <a:t>California’s 2024 </a:t>
            </a:r>
            <a:r>
              <a:rPr lang="en-US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ptos" panose="020B0004020202020204" pitchFamily="34" charset="0"/>
              </a:rPr>
              <a:t>National U.S. Department of Education’s GRS honorees: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7A9F9-F075-4984-99EF-9203E4973B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1" y="2800927"/>
            <a:ext cx="9136496" cy="3352985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  <a:buFont typeface="Arial,Sans-Serif"/>
            </a:pPr>
            <a:r>
              <a:rPr lang="en-US" dirty="0">
                <a:cs typeface="Arial"/>
              </a:rPr>
              <a:t>Cabrillo Unified School District (USD)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,Sans-Serif"/>
            </a:pPr>
            <a:r>
              <a:rPr lang="en-US" dirty="0">
                <a:cs typeface="Arial"/>
              </a:rPr>
              <a:t>Trabuco Elementary, Saddleback Valley USD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,Sans-Serif"/>
            </a:pPr>
            <a:r>
              <a:rPr lang="en-US" dirty="0">
                <a:cs typeface="Arial"/>
              </a:rPr>
              <a:t>Claremont USD</a:t>
            </a: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  <a:buFont typeface="Arial,Sans-Serif"/>
            </a:pPr>
            <a:r>
              <a:rPr lang="en-US" dirty="0">
                <a:cs typeface="Arial"/>
              </a:rPr>
              <a:t>Pacific Ridge School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,Sans-Serif"/>
            </a:pPr>
            <a:r>
              <a:rPr lang="en-US" dirty="0">
                <a:cs typeface="Arial"/>
              </a:rPr>
              <a:t>Rio School District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,Sans-Serif"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E382C8-D651-20CA-AD8B-C3DA5FF20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8510938" y="4212544"/>
            <a:ext cx="2493820" cy="1653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2697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7CF4-3B7E-7616-DFCB-C5263081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Introduction to School Nutrition Program Administration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B068E-2B90-7D93-2C1F-BF471C7C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2386828"/>
            <a:ext cx="9144000" cy="4114800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Thank you to all interested</a:t>
            </a:r>
          </a:p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Currently reviewing training requests </a:t>
            </a:r>
          </a:p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sz="2800">
                <a:cs typeface="Arial"/>
              </a:rPr>
              <a:t>Due to high interest CDE is exploring adding additional trainings.</a:t>
            </a:r>
          </a:p>
          <a:p>
            <a:pPr>
              <a:spcBef>
                <a:spcPts val="14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More to come...</a:t>
            </a:r>
            <a:endParaRPr lang="en-US" dirty="0"/>
          </a:p>
          <a:p>
            <a:pPr>
              <a:spcBef>
                <a:spcPts val="1400"/>
              </a:spcBef>
              <a:spcAft>
                <a:spcPts val="800"/>
              </a:spcAft>
            </a:pPr>
            <a:endParaRPr lang="en-US" sz="2800" dirty="0">
              <a:solidFill>
                <a:srgbClr val="FF0000"/>
              </a:solidFill>
              <a:cs typeface="Arial"/>
            </a:endParaRPr>
          </a:p>
          <a:p>
            <a:pPr>
              <a:spcBef>
                <a:spcPts val="1400"/>
              </a:spcBef>
              <a:spcAft>
                <a:spcPts val="800"/>
              </a:spcAft>
            </a:pPr>
            <a:endParaRPr lang="en-US" sz="2800" dirty="0">
              <a:solidFill>
                <a:srgbClr val="FF0000"/>
              </a:solidFill>
              <a:cs typeface="Arial"/>
            </a:endParaRPr>
          </a:p>
          <a:p>
            <a:pPr>
              <a:spcBef>
                <a:spcPts val="1400"/>
              </a:spcBef>
              <a:spcAft>
                <a:spcPts val="800"/>
              </a:spcAft>
              <a:buFont typeface="Arial"/>
            </a:pPr>
            <a:endParaRPr lang="en-US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030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15A6-F2A6-43B3-AD16-F2CC188B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943" y="313277"/>
            <a:ext cx="9412514" cy="1143000"/>
          </a:xfrm>
        </p:spPr>
        <p:txBody>
          <a:bodyPr/>
          <a:lstStyle/>
          <a:p>
            <a:r>
              <a:rPr lang="en-US" dirty="0"/>
              <a:t>Tuesday @ 2pm Town Hall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A9185-9CB9-4EE8-92A3-A0FA101F8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0000" y="1469585"/>
            <a:ext cx="9042400" cy="46662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Held on the fourth Tuesday of the month</a:t>
            </a:r>
            <a:endParaRPr lang="en-US" dirty="0"/>
          </a:p>
        </p:txBody>
      </p:sp>
      <p:graphicFrame>
        <p:nvGraphicFramePr>
          <p:cNvPr id="5" name="Table 5" descr="Town Hall monthly calendar format and date. All town halls include state updates with guest speakers on alternate months. June 25th, July 23rd and August 27th.">
            <a:extLst>
              <a:ext uri="{FF2B5EF4-FFF2-40B4-BE49-F238E27FC236}">
                <a16:creationId xmlns:a16="http://schemas.microsoft.com/office/drawing/2014/main" id="{B69A7FEC-4728-4FFE-B4C6-BBE1F6709E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9816764"/>
              </p:ext>
            </p:extLst>
          </p:nvPr>
        </p:nvGraphicFramePr>
        <p:xfrm>
          <a:off x="2540000" y="2432286"/>
          <a:ext cx="9304768" cy="2964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>
                  <a:extLst>
                    <a:ext uri="{9D8B030D-6E8A-4147-A177-3AD203B41FA5}">
                      <a16:colId xmlns:a16="http://schemas.microsoft.com/office/drawing/2014/main" val="1857206355"/>
                    </a:ext>
                  </a:extLst>
                </a:gridCol>
                <a:gridCol w="5667374">
                  <a:extLst>
                    <a:ext uri="{9D8B030D-6E8A-4147-A177-3AD203B41FA5}">
                      <a16:colId xmlns:a16="http://schemas.microsoft.com/office/drawing/2014/main" val="4211457138"/>
                    </a:ext>
                  </a:extLst>
                </a:gridCol>
                <a:gridCol w="1700644">
                  <a:extLst>
                    <a:ext uri="{9D8B030D-6E8A-4147-A177-3AD203B41FA5}">
                      <a16:colId xmlns:a16="http://schemas.microsoft.com/office/drawing/2014/main" val="398561056"/>
                    </a:ext>
                  </a:extLst>
                </a:gridCol>
              </a:tblGrid>
              <a:tr h="457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5962"/>
                  </a:ext>
                </a:extLst>
              </a:tr>
              <a:tr h="815382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State Update and Guest 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6/25/24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694245"/>
                  </a:ext>
                </a:extLst>
              </a:tr>
              <a:tr h="815382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July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State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7/23/24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549565"/>
                  </a:ext>
                </a:extLst>
              </a:tr>
              <a:tr h="815382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August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State Update and Guest Speaker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8/27/24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75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51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B3E98A-6E25-4EEA-B238-7C88F1FF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945" y="229004"/>
            <a:ext cx="91440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3" name="Content Placeholder 2" descr="Transforming California Schools: A schoolhouse surrounded by seven segments: Universal Prekindergarten, Community Schools, Professional Learning, Antibias Education, Mental Health Programs, Expanded Learning Programs, and Universal Meals.">
            <a:extLst>
              <a:ext uri="{FF2B5EF4-FFF2-40B4-BE49-F238E27FC236}">
                <a16:creationId xmlns:a16="http://schemas.microsoft.com/office/drawing/2014/main" id="{675C2956-096F-40C7-9CFD-037DBDBF6E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621673" y="1542572"/>
            <a:ext cx="4005279" cy="333329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776D3-2ACD-4467-963F-6F47B5CAF9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1621" y="2440891"/>
            <a:ext cx="6096000" cy="2827524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Town Hall:  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June 25, 2024</a:t>
            </a:r>
            <a:endParaRPr lang="en-US" sz="4400" b="1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0A7208-5F38-40CE-B427-CA17C26165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29939" y="5143461"/>
            <a:ext cx="8703356" cy="6149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This institution is an equal opportunity provider.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21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B22B-EEBC-4946-9C86-DCEDFD69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28" y="156508"/>
            <a:ext cx="9562530" cy="1067219"/>
          </a:xfrm>
        </p:spPr>
        <p:txBody>
          <a:bodyPr/>
          <a:lstStyle/>
          <a:p>
            <a:r>
              <a:rPr lang="en-US" dirty="0">
                <a:cs typeface="Arial"/>
              </a:rPr>
              <a:t>Important Operational Dates: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Next 30 to 90 days (1)</a:t>
            </a:r>
          </a:p>
        </p:txBody>
      </p:sp>
      <p:graphicFrame>
        <p:nvGraphicFramePr>
          <p:cNvPr id="5" name="Content Placeholder 4" descr="Important dates next 30 to 90 days.  Actions and corresponding dates: Advertise Summer Meals by end of school year, first week operations site visits for new summer sites. ">
            <a:extLst>
              <a:ext uri="{FF2B5EF4-FFF2-40B4-BE49-F238E27FC236}">
                <a16:creationId xmlns:a16="http://schemas.microsoft.com/office/drawing/2014/main" id="{D0EF0EC8-E363-4926-9700-F7FD0023B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026832"/>
              </p:ext>
            </p:extLst>
          </p:nvPr>
        </p:nvGraphicFramePr>
        <p:xfrm>
          <a:off x="2458561" y="1593529"/>
          <a:ext cx="9551291" cy="25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504">
                  <a:extLst>
                    <a:ext uri="{9D8B030D-6E8A-4147-A177-3AD203B41FA5}">
                      <a16:colId xmlns:a16="http://schemas.microsoft.com/office/drawing/2014/main" val="1020567512"/>
                    </a:ext>
                  </a:extLst>
                </a:gridCol>
                <a:gridCol w="3771787">
                  <a:extLst>
                    <a:ext uri="{9D8B030D-6E8A-4147-A177-3AD203B41FA5}">
                      <a16:colId xmlns:a16="http://schemas.microsoft.com/office/drawing/2014/main" val="866446811"/>
                    </a:ext>
                  </a:extLst>
                </a:gridCol>
              </a:tblGrid>
              <a:tr h="5670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1068"/>
                  </a:ext>
                </a:extLst>
              </a:tr>
              <a:tr h="8294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Advertise Availability of Summer Meals</a:t>
                      </a:r>
                      <a:endParaRPr lang="en-US" dirty="0"/>
                    </a:p>
                  </a:txBody>
                  <a:tcPr marL="42809" marR="42809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Prior to end of SY</a:t>
                      </a:r>
                      <a:endParaRPr lang="en-US" dirty="0"/>
                    </a:p>
                  </a:txBody>
                  <a:tcPr marL="42809" marR="42809"/>
                </a:tc>
                <a:extLst>
                  <a:ext uri="{0D108BD9-81ED-4DB2-BD59-A6C34878D82A}">
                    <a16:rowId xmlns:a16="http://schemas.microsoft.com/office/drawing/2014/main" val="3898691102"/>
                  </a:ext>
                </a:extLst>
              </a:tr>
              <a:tr h="98961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Visit for New Summer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First week of operations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962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764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B22B-EEBC-4946-9C86-DCEDFD69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966" y="350146"/>
            <a:ext cx="9562530" cy="1067219"/>
          </a:xfrm>
        </p:spPr>
        <p:txBody>
          <a:bodyPr/>
          <a:lstStyle/>
          <a:p>
            <a:r>
              <a:rPr lang="en-US" dirty="0">
                <a:cs typeface="Arial"/>
              </a:rPr>
              <a:t>Important Operational Dates: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Next 30 to 90 days (2)</a:t>
            </a:r>
          </a:p>
        </p:txBody>
      </p:sp>
      <p:graphicFrame>
        <p:nvGraphicFramePr>
          <p:cNvPr id="5" name="Content Placeholder 4" descr="Important dates next 30 to 90 days.  Actions and corresponding dates: Due dates for CEP/Provision 2 application deadline, 2 food safety inspections, SNP Annual Updates and FDP contract packet. ">
            <a:extLst>
              <a:ext uri="{FF2B5EF4-FFF2-40B4-BE49-F238E27FC236}">
                <a16:creationId xmlns:a16="http://schemas.microsoft.com/office/drawing/2014/main" id="{D0EF0EC8-E363-4926-9700-F7FD0023B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565250"/>
              </p:ext>
            </p:extLst>
          </p:nvPr>
        </p:nvGraphicFramePr>
        <p:xfrm>
          <a:off x="2363128" y="1623229"/>
          <a:ext cx="9660368" cy="4516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934">
                  <a:extLst>
                    <a:ext uri="{9D8B030D-6E8A-4147-A177-3AD203B41FA5}">
                      <a16:colId xmlns:a16="http://schemas.microsoft.com/office/drawing/2014/main" val="1020567512"/>
                    </a:ext>
                  </a:extLst>
                </a:gridCol>
                <a:gridCol w="2631434">
                  <a:extLst>
                    <a:ext uri="{9D8B030D-6E8A-4147-A177-3AD203B41FA5}">
                      <a16:colId xmlns:a16="http://schemas.microsoft.com/office/drawing/2014/main" val="866446811"/>
                    </a:ext>
                  </a:extLst>
                </a:gridCol>
              </a:tblGrid>
              <a:tr h="51499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1068"/>
                  </a:ext>
                </a:extLst>
              </a:tr>
              <a:tr h="658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Eligibility Provision (CEP)/</a:t>
                      </a:r>
                      <a:r>
                        <a:rPr lang="en-US" sz="3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Provision 2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Application Deadline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June 30, 2024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681601"/>
                  </a:ext>
                </a:extLst>
              </a:tr>
              <a:tr h="65804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Food Safety Inspections (x 2)</a:t>
                      </a:r>
                      <a:endParaRPr lang="en-US" dirty="0"/>
                    </a:p>
                  </a:txBody>
                  <a:tcPr marL="42809" marR="42809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End of SY</a:t>
                      </a:r>
                      <a:endParaRPr lang="en-US" dirty="0"/>
                    </a:p>
                  </a:txBody>
                  <a:tcPr marL="42809" marR="42809"/>
                </a:tc>
                <a:extLst>
                  <a:ext uri="{0D108BD9-81ED-4DB2-BD59-A6C34878D82A}">
                    <a16:rowId xmlns:a16="http://schemas.microsoft.com/office/drawing/2014/main" val="209287361"/>
                  </a:ext>
                </a:extLst>
              </a:tr>
              <a:tr h="658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SNP Annual Updates Open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42809" marR="42809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Beginning July 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42809" marR="42809" anchor="ctr"/>
                </a:tc>
                <a:extLst>
                  <a:ext uri="{0D108BD9-81ED-4DB2-BD59-A6C34878D82A}">
                    <a16:rowId xmlns:a16="http://schemas.microsoft.com/office/drawing/2014/main" val="2749050374"/>
                  </a:ext>
                </a:extLst>
              </a:tr>
              <a:tr h="658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FDP Contract Packet due </a:t>
                      </a:r>
                      <a:endParaRPr lang="en-US" sz="3200" dirty="0"/>
                    </a:p>
                  </a:txBody>
                  <a:tcPr marL="42809" marR="42809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July 31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42809" marR="42809" anchor="ctr"/>
                </a:tc>
                <a:extLst>
                  <a:ext uri="{0D108BD9-81ED-4DB2-BD59-A6C34878D82A}">
                    <a16:rowId xmlns:a16="http://schemas.microsoft.com/office/drawing/2014/main" val="364696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5359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1374-3105-19C9-DE9B-2569ACD7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85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Funding Updates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9736E0-1F3B-ED2B-6350-36426F716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5027" y="1509711"/>
            <a:ext cx="6244625" cy="4928378"/>
          </a:xfrm>
        </p:spPr>
      </p:pic>
    </p:spTree>
    <p:extLst>
      <p:ext uri="{BB962C8B-B14F-4D97-AF65-F5344CB8AC3E}">
        <p14:creationId xmlns:p14="http://schemas.microsoft.com/office/powerpoint/2010/main" val="34570382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593DF9-D315-4FE9-884A-12147493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139700"/>
            <a:ext cx="9144000" cy="1143000"/>
          </a:xfrm>
        </p:spPr>
        <p:txBody>
          <a:bodyPr/>
          <a:lstStyle/>
          <a:p>
            <a:r>
              <a:rPr lang="en-US" sz="4200" dirty="0"/>
              <a:t>Grant Funds Overview (1)</a:t>
            </a:r>
          </a:p>
        </p:txBody>
      </p:sp>
      <p:graphicFrame>
        <p:nvGraphicFramePr>
          <p:cNvPr id="5" name="Content Placeholder 4" descr="Grant and timeline information for Local Food for Schools &amp; Supply Chain Assistance funds are disbursed and School Breakfast and Summer Expansion Grants announced July 2024.">
            <a:extLst>
              <a:ext uri="{FF2B5EF4-FFF2-40B4-BE49-F238E27FC236}">
                <a16:creationId xmlns:a16="http://schemas.microsoft.com/office/drawing/2014/main" id="{19401267-1BA0-43A7-8154-DFD352A64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927780"/>
              </p:ext>
            </p:extLst>
          </p:nvPr>
        </p:nvGraphicFramePr>
        <p:xfrm>
          <a:off x="2453736" y="1282485"/>
          <a:ext cx="9312229" cy="4996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5519">
                  <a:extLst>
                    <a:ext uri="{9D8B030D-6E8A-4147-A177-3AD203B41FA5}">
                      <a16:colId xmlns:a16="http://schemas.microsoft.com/office/drawing/2014/main" val="4064080176"/>
                    </a:ext>
                  </a:extLst>
                </a:gridCol>
                <a:gridCol w="3246710">
                  <a:extLst>
                    <a:ext uri="{9D8B030D-6E8A-4147-A177-3AD203B41FA5}">
                      <a16:colId xmlns:a16="http://schemas.microsoft.com/office/drawing/2014/main" val="1239151048"/>
                    </a:ext>
                  </a:extLst>
                </a:gridCol>
              </a:tblGrid>
              <a:tr h="652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Grant</a:t>
                      </a:r>
                    </a:p>
                  </a:txBody>
                  <a:tcPr marL="183750" marR="183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Timeline</a:t>
                      </a:r>
                    </a:p>
                  </a:txBody>
                  <a:tcPr marL="183750" marR="183750"/>
                </a:tc>
                <a:extLst>
                  <a:ext uri="{0D108BD9-81ED-4DB2-BD59-A6C34878D82A}">
                    <a16:rowId xmlns:a16="http://schemas.microsoft.com/office/drawing/2014/main" val="1454820400"/>
                  </a:ext>
                </a:extLst>
              </a:tr>
              <a:tr h="1234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Supply Chain Assistance funds disbursed (round four)</a:t>
                      </a:r>
                      <a:endParaRPr lang="en-US" sz="32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3750" marR="1837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April 17, 2024 (revised date)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83750" marR="183750" anchor="ctr"/>
                </a:tc>
                <a:extLst>
                  <a:ext uri="{0D108BD9-81ED-4DB2-BD59-A6C34878D82A}">
                    <a16:rowId xmlns:a16="http://schemas.microsoft.com/office/drawing/2014/main" val="3271771528"/>
                  </a:ext>
                </a:extLst>
              </a:tr>
              <a:tr h="12344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Local Food for Schools funding disbursed</a:t>
                      </a:r>
                    </a:p>
                  </a:txBody>
                  <a:tcPr marL="183750" marR="18375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May 10, 2024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83750" marR="183750" anchor="ctr"/>
                </a:tc>
                <a:extLst>
                  <a:ext uri="{0D108BD9-81ED-4DB2-BD59-A6C34878D82A}">
                    <a16:rowId xmlns:a16="http://schemas.microsoft.com/office/drawing/2014/main" val="56463132"/>
                  </a:ext>
                </a:extLst>
              </a:tr>
              <a:tr h="7361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School Breakfast and Summer Expansion Grants</a:t>
                      </a:r>
                      <a:endParaRPr lang="en-US" sz="3200" dirty="0"/>
                    </a:p>
                  </a:txBody>
                  <a:tcPr marL="183750" marR="183750" anchor="ctr"/>
                </a:tc>
                <a:tc>
                  <a:txBody>
                    <a:bodyPr/>
                    <a:lstStyle/>
                    <a:p>
                      <a:pPr marL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Awards to be announced </a:t>
                      </a:r>
                      <a:endParaRPr lang="en-US" sz="3200" dirty="0"/>
                    </a:p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July 2024</a:t>
                      </a:r>
                    </a:p>
                  </a:txBody>
                  <a:tcPr marL="183750" marR="183750" anchor="ctr"/>
                </a:tc>
                <a:extLst>
                  <a:ext uri="{0D108BD9-81ED-4DB2-BD59-A6C34878D82A}">
                    <a16:rowId xmlns:a16="http://schemas.microsoft.com/office/drawing/2014/main" val="549454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86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593DF9-D315-4FE9-884A-12147493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139700"/>
            <a:ext cx="9144000" cy="1143000"/>
          </a:xfrm>
        </p:spPr>
        <p:txBody>
          <a:bodyPr/>
          <a:lstStyle/>
          <a:p>
            <a:r>
              <a:rPr lang="en-US" sz="4200" dirty="0"/>
              <a:t>Grant Funds Overview (2)</a:t>
            </a:r>
          </a:p>
        </p:txBody>
      </p:sp>
      <p:graphicFrame>
        <p:nvGraphicFramePr>
          <p:cNvPr id="5" name="Content Placeholder 4" descr="Grant and timeline information for  Equipment Assistance Grant funding will be released upon grant agreement receipt, 2021 KIT final report due 6/30/24.">
            <a:extLst>
              <a:ext uri="{FF2B5EF4-FFF2-40B4-BE49-F238E27FC236}">
                <a16:creationId xmlns:a16="http://schemas.microsoft.com/office/drawing/2014/main" id="{19401267-1BA0-43A7-8154-DFD352A64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349877"/>
              </p:ext>
            </p:extLst>
          </p:nvPr>
        </p:nvGraphicFramePr>
        <p:xfrm>
          <a:off x="2534288" y="1453428"/>
          <a:ext cx="92416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062">
                  <a:extLst>
                    <a:ext uri="{9D8B030D-6E8A-4147-A177-3AD203B41FA5}">
                      <a16:colId xmlns:a16="http://schemas.microsoft.com/office/drawing/2014/main" val="4064080176"/>
                    </a:ext>
                  </a:extLst>
                </a:gridCol>
                <a:gridCol w="3407624">
                  <a:extLst>
                    <a:ext uri="{9D8B030D-6E8A-4147-A177-3AD203B41FA5}">
                      <a16:colId xmlns:a16="http://schemas.microsoft.com/office/drawing/2014/main" val="1239151048"/>
                    </a:ext>
                  </a:extLst>
                </a:gridCol>
              </a:tblGrid>
              <a:tr h="4089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Grant</a:t>
                      </a:r>
                    </a:p>
                  </a:txBody>
                  <a:tcPr marL="183750" marR="183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Timeline</a:t>
                      </a:r>
                    </a:p>
                  </a:txBody>
                  <a:tcPr marL="183750" marR="183750"/>
                </a:tc>
                <a:extLst>
                  <a:ext uri="{0D108BD9-81ED-4DB2-BD59-A6C34878D82A}">
                    <a16:rowId xmlns:a16="http://schemas.microsoft.com/office/drawing/2014/main" val="1454820400"/>
                  </a:ext>
                </a:extLst>
              </a:tr>
              <a:tr h="100370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Equipment Assistance Grants</a:t>
                      </a:r>
                      <a:endParaRPr lang="en-US" sz="3200" dirty="0"/>
                    </a:p>
                  </a:txBody>
                  <a:tcPr marL="183750" marR="18375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Funding released upon receipt of completed Grant Agreement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83750" marR="183750" anchor="ctr"/>
                </a:tc>
                <a:extLst>
                  <a:ext uri="{0D108BD9-81ED-4DB2-BD59-A6C34878D82A}">
                    <a16:rowId xmlns:a16="http://schemas.microsoft.com/office/drawing/2014/main" val="1144053844"/>
                  </a:ext>
                </a:extLst>
              </a:tr>
              <a:tr h="100370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2021 Kitchen Infrastructure and Training (KIT) Final Report</a:t>
                      </a:r>
                    </a:p>
                  </a:txBody>
                  <a:tcPr marL="183750" marR="18375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June 30, 2024</a:t>
                      </a:r>
                    </a:p>
                  </a:txBody>
                  <a:tcPr marL="183750" marR="183750" anchor="ctr"/>
                </a:tc>
                <a:extLst>
                  <a:ext uri="{0D108BD9-81ED-4DB2-BD59-A6C34878D82A}">
                    <a16:rowId xmlns:a16="http://schemas.microsoft.com/office/drawing/2014/main" val="117523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5251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F9A1-909A-3A4C-7850-00E7F5DA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to Summer Celebration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E386-233D-A3D2-A449-3E613645C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0063" y="1949116"/>
            <a:ext cx="8061089" cy="4143738"/>
          </a:xfrm>
        </p:spPr>
        <p:txBody>
          <a:bodyPr/>
          <a:lstStyle/>
          <a:p>
            <a:pPr marL="800100" indent="-457200" algn="l" rtl="0" fontAlgn="base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Week of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: June 17-21, 2024</a:t>
            </a:r>
            <a:endParaRPr lang="en-US" dirty="0">
              <a:cs typeface="Arial"/>
            </a:endParaRPr>
          </a:p>
          <a:p>
            <a:pPr marL="800100" indent="-457200" algn="l" rtl="0" fontAlgn="base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Theme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: Let’s Have a Picnic!</a:t>
            </a:r>
          </a:p>
          <a:p>
            <a:pPr marL="800100" indent="-457200" algn="l" rtl="0" fontAlgn="base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Complete: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44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1085850" lvl="1" indent="-3429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Pre- and Post-survey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40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1085850" lvl="1" indent="-3429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Taste, Teach, and Connect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800100" indent="-4572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Earn Recognition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One in a Melon Certificate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and online web badge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C6B82-09C8-EE68-E12B-8DD532979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81" y="2397071"/>
            <a:ext cx="3862531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08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E836-9513-FF4E-81F0-DFA3F514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609600"/>
            <a:ext cx="9144000" cy="1143000"/>
          </a:xfrm>
        </p:spPr>
        <p:txBody>
          <a:bodyPr/>
          <a:lstStyle/>
          <a:p>
            <a:r>
              <a:rPr lang="en-US" sz="3600" dirty="0"/>
              <a:t>Accessible Text Version of USDA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8E41-7158-25A5-2646-15371359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981199"/>
            <a:ext cx="9144000" cy="4429027"/>
          </a:xfrm>
        </p:spPr>
        <p:txBody>
          <a:bodyPr/>
          <a:lstStyle/>
          <a:p>
            <a:r>
              <a:rPr lang="en-US" sz="2400" dirty="0"/>
              <a:t>USDA School Meal Standards four year Implementation Timeline for Updating  from Fall 2024 (no changes to flavored milk; additional menu option flexibilities) , Fall 2025 added sugars product based limits, Fall 2026 no changes; Fall 2027 implement no more than 10% added sugars of the weekly calories, and 10%sodium reductions at breakfast and 15 % for lunch.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563C1"/>
                </a:solidFill>
                <a:hlinkClick r:id="rId3" action="ppaction://hlinksldjump" tooltip="Returns to slide 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26</a:t>
            </a:r>
            <a:endParaRPr lang="en-US" sz="2400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0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6721-AC30-14F7-FBE7-0ACC8E60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359" y="586737"/>
            <a:ext cx="9144000" cy="1143000"/>
          </a:xfrm>
        </p:spPr>
        <p:txBody>
          <a:bodyPr/>
          <a:lstStyle/>
          <a:p>
            <a:r>
              <a:rPr lang="en-US" sz="4000" dirty="0">
                <a:cs typeface="Arial"/>
              </a:rPr>
              <a:t>CA Supporting Community Agriculture and Local Education System Awardees</a:t>
            </a:r>
            <a:br>
              <a:rPr lang="en-US" sz="4000" dirty="0">
                <a:cs typeface="Arial"/>
              </a:rPr>
            </a:br>
            <a:r>
              <a:rPr lang="en-US" sz="4000" dirty="0">
                <a:cs typeface="Arial"/>
              </a:rPr>
              <a:t>(Project SCALES)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0ECFE-7D61-C9F7-5708-8472E92C8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2350243"/>
            <a:ext cx="9905999" cy="364911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The purpose of Project SCALES: To build partnerships for innovative solutions to increase local procurement in school meal programs.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CA Awardees include Nevada City School of the Arts, Yosemite USD, and Yuba Environmental Science Charter Academy.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Healthy Meals Incentives (HMI) applications are accepted on a rolling basis through June 30, 2025.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Send your request for California Department of Education (CDE) letters of support to </a:t>
            </a:r>
            <a:r>
              <a:rPr lang="en-US" sz="2400" dirty="0">
                <a:solidFill>
                  <a:srgbClr val="0563C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HMILetterOfSupport@cde.ca.gov</a:t>
            </a:r>
            <a:r>
              <a:rPr lang="en-US" sz="2400" dirty="0">
                <a:cs typeface="Arial"/>
              </a:rPr>
              <a:t>.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endParaRPr lang="en-US" sz="2400" dirty="0">
              <a:cs typeface="Arial"/>
            </a:endParaRP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75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3078-89C0-2AFE-77E1-2B9276D6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5751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Summer Meals Outreach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D422-391A-8811-D4FF-72290AA6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4820" y="1042819"/>
            <a:ext cx="9551230" cy="520186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600" dirty="0">
                <a:cs typeface="Arial"/>
              </a:rPr>
              <a:t>All school food authorities (SFA) must promote summer meal service even if they are not offering it themselves.</a:t>
            </a:r>
          </a:p>
          <a:p>
            <a:pPr>
              <a:spcBef>
                <a:spcPts val="2600"/>
              </a:spcBef>
              <a:spcAft>
                <a:spcPts val="1200"/>
              </a:spcAft>
            </a:pPr>
            <a:r>
              <a:rPr lang="en-US" sz="2600" dirty="0">
                <a:cs typeface="Arial"/>
              </a:rPr>
              <a:t>Notify the community of where to find Summer Meal sites.</a:t>
            </a: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cs typeface="Arial"/>
              </a:rPr>
              <a:t>Parent newsletters</a:t>
            </a: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cs typeface="Arial"/>
              </a:rPr>
              <a:t>School web pages</a:t>
            </a: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cs typeface="Arial"/>
              </a:rPr>
              <a:t>Social Media</a:t>
            </a: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cs typeface="Arial"/>
              </a:rPr>
              <a:t>Banners at Meal Sites</a:t>
            </a: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</a:pPr>
            <a:endParaRPr lang="en-US" sz="2600" dirty="0">
              <a:cs typeface="Arial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cs typeface="Arial"/>
              </a:rPr>
              <a:t>Visit the CDE’s CA Meals for Kids Mobile Application web page at </a:t>
            </a:r>
            <a:r>
              <a:rPr lang="en-US" sz="2600" dirty="0">
                <a:solidFill>
                  <a:srgbClr val="0563C1"/>
                </a:solidFill>
                <a:hlinkClick r:id="rId3" tooltip="CA Department of Education CA Meals for Kids Mobile Applic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https://www.cde.ca.gov/re/mo/cameals.asp</a:t>
            </a:r>
            <a:r>
              <a:rPr lang="en-US" sz="2600" dirty="0">
                <a:cs typeface="Arial"/>
              </a:rPr>
              <a:t>.</a:t>
            </a:r>
          </a:p>
          <a:p>
            <a:pPr>
              <a:spcBef>
                <a:spcPts val="2600"/>
              </a:spcBef>
              <a:spcAft>
                <a:spcPts val="800"/>
              </a:spcAft>
            </a:pPr>
            <a:endParaRPr lang="en-US" sz="2600" dirty="0">
              <a:solidFill>
                <a:srgbClr val="0563C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496B16-2131-CA0B-392F-789890F0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866112" y="2904137"/>
            <a:ext cx="1804738" cy="1757073"/>
          </a:xfrm>
        </p:spPr>
      </p:pic>
    </p:spTree>
    <p:extLst>
      <p:ext uri="{BB962C8B-B14F-4D97-AF65-F5344CB8AC3E}">
        <p14:creationId xmlns:p14="http://schemas.microsoft.com/office/powerpoint/2010/main" val="221359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6859-201A-A465-6561-9D826424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639" y="365761"/>
            <a:ext cx="95758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2024 Summer Food Service Program (SFSP) Administration Guide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F4E1-617F-776C-3611-0C900A0C1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639" y="1838324"/>
            <a:ext cx="9575800" cy="419671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cs typeface="Arial"/>
              </a:rPr>
              <a:t>Includes: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The Summer program definitions.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The Prototype forms for local operator use.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Access the SFSP Administrative Guide on the U.S. Department of Agriculture (USDA) Food and Nutrition Service web page at</a:t>
            </a:r>
            <a:r>
              <a:rPr lang="en-US" sz="2800" dirty="0">
                <a:solidFill>
                  <a:srgbClr val="0563C1"/>
                </a:solidFill>
                <a:cs typeface="Arial"/>
                <a:hlinkClick r:id="rId3" tooltip="U.S. Department of Agriculture Food and Nurition Service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https://www.fns.usda.gov/sfsp/administration-guide</a:t>
            </a:r>
            <a:r>
              <a:rPr lang="en-US" sz="2800" dirty="0">
                <a:cs typeface="Arial"/>
              </a:rPr>
              <a:t>. </a:t>
            </a:r>
            <a:endParaRPr lang="en-US" sz="2800" dirty="0">
              <a:solidFill>
                <a:srgbClr val="0563C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57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053D-CA4B-2CBF-C228-403133D4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Non-Congregate Meals in Rural Areas in Summer Programs (1)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8853FE-5A73-5356-124E-8E6A1DBE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871" y="2094476"/>
            <a:ext cx="8841116" cy="412917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cs typeface="Arial"/>
              </a:rPr>
              <a:t>Non-Congregate Feeding Options: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>
                <a:cs typeface="Arial"/>
              </a:rPr>
              <a:t>Multi-day meal issuance (up to 10 days)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>
                <a:cs typeface="Arial"/>
              </a:rPr>
              <a:t>Bulk meal distribution (up to 5 days)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>
                <a:cs typeface="Arial"/>
              </a:rPr>
              <a:t>Parent/Guardian meal pickup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>
                <a:cs typeface="Arial"/>
              </a:rPr>
              <a:t>Home delivery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504662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 Presentation">
  <a:themeElements>
    <a:clrScheme name="Custom 2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FF"/>
      </a:hlink>
      <a:folHlink>
        <a:srgbClr val="FF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4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Presentation">
  <a:themeElements>
    <a:clrScheme name="Custom 5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FF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7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7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Blank Presentation">
  <a:themeElements>
    <a:clrScheme name="Custom 2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FF"/>
      </a:hlink>
      <a:folHlink>
        <a:srgbClr val="FF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7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7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9D062B5-042C-4FFE-AACB-3EB40ED7E4B6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3000</Words>
  <Application>Microsoft Office PowerPoint</Application>
  <PresentationFormat>Widescreen</PresentationFormat>
  <Paragraphs>443</Paragraphs>
  <Slides>59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59</vt:i4>
      </vt:variant>
    </vt:vector>
  </HeadingPairs>
  <TitlesOfParts>
    <vt:vector size="78" baseType="lpstr">
      <vt:lpstr>Aptos</vt:lpstr>
      <vt:lpstr>Aptos Display</vt:lpstr>
      <vt:lpstr>Arial</vt:lpstr>
      <vt:lpstr>Arial (Body)</vt:lpstr>
      <vt:lpstr>Arial,Sans-Serif</vt:lpstr>
      <vt:lpstr>ArialMT</vt:lpstr>
      <vt:lpstr>Calibri</vt:lpstr>
      <vt:lpstr>Courier New</vt:lpstr>
      <vt:lpstr>Segoe UI</vt:lpstr>
      <vt:lpstr>Symbol</vt:lpstr>
      <vt:lpstr>Times</vt:lpstr>
      <vt:lpstr>3_Blank Presentation</vt:lpstr>
      <vt:lpstr>Custom Design</vt:lpstr>
      <vt:lpstr>4_Blank Presentation</vt:lpstr>
      <vt:lpstr>5_Blank Presentation</vt:lpstr>
      <vt:lpstr>Blank Presentation</vt:lpstr>
      <vt:lpstr>6_Blank Presentation</vt:lpstr>
      <vt:lpstr>7_Blank Presentation</vt:lpstr>
      <vt:lpstr>3_Blank Presentation</vt:lpstr>
      <vt:lpstr>Tuesday @ 2  School Nutrition Town Hall  May 28, 2024</vt:lpstr>
      <vt:lpstr>Town Hall at a Glance</vt:lpstr>
      <vt:lpstr>Celebrate School Nutrition Culinary Professionals – Escondido Union School District</vt:lpstr>
      <vt:lpstr>Celebrate School Nutrition Culinary Professionals-Poway Unified School District</vt:lpstr>
      <vt:lpstr>2024 Green Ribbon Schools (GRS) Awardees</vt:lpstr>
      <vt:lpstr>CA Supporting Community Agriculture and Local Education System Awardees (Project SCALES)</vt:lpstr>
      <vt:lpstr>Summer Meals Outreach</vt:lpstr>
      <vt:lpstr>2024 Summer Food Service Program (SFSP) Administration Guide </vt:lpstr>
      <vt:lpstr>Non-Congregate Meals in Rural Areas in Summer Programs (1)</vt:lpstr>
      <vt:lpstr>Multi-Day Issuance vs. Bulk Meals</vt:lpstr>
      <vt:lpstr>Non-Congregate Meals in Rural Areas in Summer Programs (2)</vt:lpstr>
      <vt:lpstr>Non-Congregate Meals in Rural Areas in Summer Programs (3)</vt:lpstr>
      <vt:lpstr>Non-Congregate Meals in Rural Areas in Summer Programs (4)</vt:lpstr>
      <vt:lpstr>Non-Congregate Meals in Rural Areas in Summer Programs (5)</vt:lpstr>
      <vt:lpstr>Non-Congregate Meals in Rural Areas in Summer Programs (6)</vt:lpstr>
      <vt:lpstr>Summer Air Quality and Excessive Heat Waivers (1)</vt:lpstr>
      <vt:lpstr>Summer Air Quality and Excessive Heat Waivers (2)</vt:lpstr>
      <vt:lpstr>Summer Air Quality and Excessive Heat Waivers (3)</vt:lpstr>
      <vt:lpstr>Summer Air Quality and Excessive Heat Waivers (4)</vt:lpstr>
      <vt:lpstr>2024 Summer EBT (S-EBT)</vt:lpstr>
      <vt:lpstr>S-EBT Customer Service Support</vt:lpstr>
      <vt:lpstr>Federal Updates</vt:lpstr>
      <vt:lpstr>Final Rule - Child Nutrition Programs: Meal Patterns Consistent With the 2020–2025 Dietary Guidelines for Americans (1) </vt:lpstr>
      <vt:lpstr>Key Updates to School Nutrition Standards</vt:lpstr>
      <vt:lpstr>Video: 2024 Updates to the School Nutrition Standards – Overview</vt:lpstr>
      <vt:lpstr>USDA Implementation Timeline for Updating School Meal Standards</vt:lpstr>
      <vt:lpstr>Added Sugars: Two-phased Approach</vt:lpstr>
      <vt:lpstr>Sodium</vt:lpstr>
      <vt:lpstr>Whole Grains (1)</vt:lpstr>
      <vt:lpstr>Menu Flexibilities Effective July 1, 2024 (1)</vt:lpstr>
      <vt:lpstr>Menu Flexibilities  Effective July 1, 2024 (2) </vt:lpstr>
      <vt:lpstr>Menu Flexibilities  Effective July 1, 2024 (3) </vt:lpstr>
      <vt:lpstr>Menu Flexibilities   </vt:lpstr>
      <vt:lpstr>Final Rule - Child Nutrition Programs: Meal Patterns (1)</vt:lpstr>
      <vt:lpstr>Final Rule - Child Nutrition Programs: Meal Patterns (2)</vt:lpstr>
      <vt:lpstr>Final Rule - Child Nutrition Programs: Meal Patterns (3)</vt:lpstr>
      <vt:lpstr>Program Operations Professional Standards</vt:lpstr>
      <vt:lpstr>Final Rule - Child Nutrition Programs: Meal Patterns Consistent With the 2020–2025 Dietary Guidelines for Americans (2) </vt:lpstr>
      <vt:lpstr>Final Rule - Child Nutrition Programs: Meal Patterns Consistent With the 2020–2025 Dietary Guidelines for Americans (3) </vt:lpstr>
      <vt:lpstr>Local Agency Procurement Review (LAPR)</vt:lpstr>
      <vt:lpstr>Purpose of Review</vt:lpstr>
      <vt:lpstr>Overview of LAPR Review Steps 1-2</vt:lpstr>
      <vt:lpstr>Overview of LAPR Review Step 3</vt:lpstr>
      <vt:lpstr>Overview of LAPR Review Step 4</vt:lpstr>
      <vt:lpstr>Overview of LAPR Review Step 5 CDE Review</vt:lpstr>
      <vt:lpstr>Overview of LAPR Review Step 6</vt:lpstr>
      <vt:lpstr>Overview of LAPR Review Step 7 &amp; 8</vt:lpstr>
      <vt:lpstr>Procurement Review Unit (PRU) Training and Resources</vt:lpstr>
      <vt:lpstr>Resources &amp; Other Announcements</vt:lpstr>
      <vt:lpstr>Update: Introduction to School Nutrition Program Administration Training</vt:lpstr>
      <vt:lpstr>Tuesday @ 2pm Town Hall Schedule</vt:lpstr>
      <vt:lpstr>Thank you!</vt:lpstr>
      <vt:lpstr>Important Operational Dates:  Next 30 to 90 days (1)</vt:lpstr>
      <vt:lpstr>Important Operational Dates:  Next 30 to 90 days (2)</vt:lpstr>
      <vt:lpstr>Funding Updates</vt:lpstr>
      <vt:lpstr>Grant Funds Overview (1)</vt:lpstr>
      <vt:lpstr>Grant Funds Overview (2)</vt:lpstr>
      <vt:lpstr>Farm to Summer Celebration Week</vt:lpstr>
      <vt:lpstr>Accessible Text Version of USDA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28, 2024 Tuesday at 2 Town Hall Slides - Nutrition (CA Dept of Education)</dc:title>
  <dc:subject>The PowerPoint includes district spotlights and state and federal school nutrition program updates as presented during the 05/28/24 Town Hall.</dc:subject>
  <dc:creator/>
  <cp:lastModifiedBy/>
  <cp:revision>1</cp:revision>
  <dcterms:created xsi:type="dcterms:W3CDTF">2024-06-24T18:00:06Z</dcterms:created>
  <dcterms:modified xsi:type="dcterms:W3CDTF">2024-06-25T21:47:07Z</dcterms:modified>
</cp:coreProperties>
</file>