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16" r:id="rId5"/>
    <p:sldMasterId id="2147483715" r:id="rId6"/>
    <p:sldMasterId id="2147483674" r:id="rId7"/>
    <p:sldMasterId id="2147483680" r:id="rId8"/>
    <p:sldMasterId id="2147483687" r:id="rId9"/>
    <p:sldMasterId id="2147483694" r:id="rId10"/>
    <p:sldMasterId id="2147483704" r:id="rId11"/>
    <p:sldMasterId id="2147483660" r:id="rId12"/>
    <p:sldMasterId id="2147483765" r:id="rId13"/>
  </p:sldMasterIdLst>
  <p:notesMasterIdLst>
    <p:notesMasterId r:id="rId55"/>
  </p:notesMasterIdLst>
  <p:handoutMasterIdLst>
    <p:handoutMasterId r:id="rId56"/>
  </p:handoutMasterIdLst>
  <p:sldIdLst>
    <p:sldId id="257" r:id="rId14"/>
    <p:sldId id="1145" r:id="rId15"/>
    <p:sldId id="2022" r:id="rId16"/>
    <p:sldId id="2082" r:id="rId17"/>
    <p:sldId id="1961" r:id="rId18"/>
    <p:sldId id="2093" r:id="rId19"/>
    <p:sldId id="2097" r:id="rId20"/>
    <p:sldId id="2098" r:id="rId21"/>
    <p:sldId id="2074" r:id="rId22"/>
    <p:sldId id="1987" r:id="rId23"/>
    <p:sldId id="2079" r:id="rId24"/>
    <p:sldId id="2083" r:id="rId25"/>
    <p:sldId id="2080" r:id="rId26"/>
    <p:sldId id="2081" r:id="rId27"/>
    <p:sldId id="1929" r:id="rId28"/>
    <p:sldId id="2077" r:id="rId29"/>
    <p:sldId id="2052" r:id="rId30"/>
    <p:sldId id="2076" r:id="rId31"/>
    <p:sldId id="2078" r:id="rId32"/>
    <p:sldId id="2035" r:id="rId33"/>
    <p:sldId id="2034" r:id="rId34"/>
    <p:sldId id="2071" r:id="rId35"/>
    <p:sldId id="2075" r:id="rId36"/>
    <p:sldId id="2037" r:id="rId37"/>
    <p:sldId id="2096" r:id="rId38"/>
    <p:sldId id="2087" r:id="rId39"/>
    <p:sldId id="2088" r:id="rId40"/>
    <p:sldId id="2089" r:id="rId41"/>
    <p:sldId id="1684" r:id="rId42"/>
    <p:sldId id="1918" r:id="rId43"/>
    <p:sldId id="2090" r:id="rId44"/>
    <p:sldId id="2091" r:id="rId45"/>
    <p:sldId id="2070" r:id="rId46"/>
    <p:sldId id="1350" r:id="rId47"/>
    <p:sldId id="2048" r:id="rId48"/>
    <p:sldId id="2050" r:id="rId49"/>
    <p:sldId id="2049" r:id="rId50"/>
    <p:sldId id="2099" r:id="rId51"/>
    <p:sldId id="2086" r:id="rId52"/>
    <p:sldId id="1565" r:id="rId53"/>
    <p:sldId id="1394" r:id="rId5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esday @ 2 School Nutrition Town Hall May 28, 2024" id="{9EA65418-AAFF-4647-A7C2-939110350CB9}">
          <p14:sldIdLst>
            <p14:sldId id="257"/>
            <p14:sldId id="1145"/>
            <p14:sldId id="2022"/>
            <p14:sldId id="2082"/>
            <p14:sldId id="1961"/>
            <p14:sldId id="2093"/>
            <p14:sldId id="2097"/>
            <p14:sldId id="2098"/>
            <p14:sldId id="2074"/>
            <p14:sldId id="1987"/>
            <p14:sldId id="2079"/>
            <p14:sldId id="2083"/>
            <p14:sldId id="2080"/>
            <p14:sldId id="2081"/>
            <p14:sldId id="1929"/>
            <p14:sldId id="2077"/>
            <p14:sldId id="2052"/>
            <p14:sldId id="2076"/>
            <p14:sldId id="2078"/>
            <p14:sldId id="2035"/>
            <p14:sldId id="2034"/>
            <p14:sldId id="2071"/>
            <p14:sldId id="2075"/>
            <p14:sldId id="2037"/>
            <p14:sldId id="2096"/>
            <p14:sldId id="2087"/>
            <p14:sldId id="2088"/>
            <p14:sldId id="2089"/>
            <p14:sldId id="1684"/>
            <p14:sldId id="1918"/>
            <p14:sldId id="2090"/>
            <p14:sldId id="2091"/>
            <p14:sldId id="2070"/>
            <p14:sldId id="1350"/>
            <p14:sldId id="2048"/>
            <p14:sldId id="2050"/>
            <p14:sldId id="2049"/>
            <p14:sldId id="2099"/>
            <p14:sldId id="2086"/>
            <p14:sldId id="1565"/>
            <p14:sldId id="1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8C8C01-2F05-38BD-E90C-943B1FEABDC7}" name="Crystal Young" initials="CY" userId="S::CYoung@cde.ca.gov::7ad1548b-20ae-498d-91e3-e8660fa67fe4" providerId="AD"/>
  <p188:author id="{2FE4F803-5A6F-2E7E-7E29-2559A9EC802B}" name="Gurjeet Barayah" initials="GB" userId="S::gbarayah@cde.ca.gov::9f2ac913-1a8b-4a66-a22c-439907f75afc" providerId="AD"/>
  <p188:author id="{A1787C0B-1A8F-9959-04D5-D576F057A4CA}" name="Carrie Robinson" initials="" userId="S::CRobinson@cde.ca.gov::0d5d200b-6a15-4aa4-a8ec-30289feb9bed" providerId="AD"/>
  <p188:author id="{55DEB519-EEF7-AE8D-C7B5-54C36AE76750}" name="Michael Salazar" initials="" userId="S::MSalazar@cde.ca.gov::8d19f5b4-d4a5-45ed-9381-49e007a6b497" providerId="AD"/>
  <p188:author id="{E0BBC81B-6A55-1154-F3C7-62FED329C162}" name="Antonia Romeo" initials="" userId="S::ARomeo@cde.ca.gov::43f6a7ef-1d1b-4fd3-b9b7-6a29b7811e3b" providerId="AD"/>
  <p188:author id="{A832441C-2FDA-A7BD-1CDE-22572F106DCF}" name="Kristina Ricci" initials="KR" userId="S::kricci@cde.ca.gov::df79f794-451a-4d1f-932b-aee684d90ab1" providerId="AD"/>
  <p188:author id="{639EDC22-AF98-9821-AEC4-ADB3FBC29286}" name="Christy McCoy" initials="CM" userId="S::cmccoy@cde.ca.gov::d9d7ea10-3665-42d3-b6bc-8422894426f9" providerId="AD"/>
  <p188:author id="{5DDCDC26-1BE7-F4EA-5F76-709F71C6695B}" name="Rebecca Schupp" initials="RS" userId="S::RSchupp@cde.ca.gov::f318c396-01de-41b4-971d-fd33d6b895e7" providerId="AD"/>
  <p188:author id="{99815D2B-A9F2-BC03-5099-7F14F1042209}" name="Katie Tully" initials="KT" userId="S::KTully@cde.ca.gov::7670ab16-3e6c-406e-adf6-d517c57dee42" providerId="AD"/>
  <p188:author id="{5E7DC932-370D-7728-412C-45FA3AF0126E}" name="George Garcia" initials="GG" userId="S::ggarcia@cde.ca.gov::9e26b936-68f2-452b-8ec4-16b05852db6d" providerId="AD"/>
  <p188:author id="{BE3F7D34-DFCD-A85D-4B17-F81E0EBC760E}" name="Stephanie Russell" initials="SR" userId="S::srussell@cde.ca.gov::3eb7e450-859d-47e6-ac65-c1315cfdb5d3" providerId="AD"/>
  <p188:author id="{18D6853F-F1C1-F7F8-DE15-CA5898B26B1A}" name="Melinda Cisneros" initials="MC" userId="S::MCisneros@cde.ca.gov::e0e502a2-0c82-42c2-b488-f9a0d583c20f" providerId="AD"/>
  <p188:author id="{519EFC43-57F5-7005-1DBA-ECD254C7D621}" name="Katie Tully" initials="KT" userId="S::ktully@cde.ca.gov::7670ab16-3e6c-406e-adf6-d517c57dee42" providerId="AD"/>
  <p188:author id="{14EB3F47-E8A0-76BC-EFCA-60F016BA1C1C}" name="Antonia Romeo" initials="AR" userId="S::aromeo@cde.ca.gov::43f6a7ef-1d1b-4fd3-b9b7-6a29b7811e3b" providerId="AD"/>
  <p188:author id="{15DFDE4A-F8AC-0A7B-E823-5A6EABD536AF}" name="Stephanie Russell" initials="SR" userId="S::SRussell@cde.ca.gov::3eb7e450-859d-47e6-ac65-c1315cfdb5d3" providerId="AD"/>
  <p188:author id="{3B3F5F4B-A109-8FDD-5CFA-6471E40F7D40}" name="Andrea Bricker" initials="AB" userId="S::abricker@cde.ca.gov::7bb8ef03-fbaa-4082-a8f7-72812376991d" providerId="AD"/>
  <p188:author id="{18B4F44F-AA66-C71A-C055-8A9BEA08E2F4}" name="Augie Aguilar" initials="" userId="S::AAguilar@cde.ca.gov::22757dce-c664-47a1-827b-7511f7bd36ea" providerId="AD"/>
  <p188:author id="{CF93455D-C053-ACBC-3069-58638B05D32F}" name="Alan Spengler" initials="AS" userId="S::aspengler@cde.ca.gov::4108523a-f406-4d1a-9951-acd38f53a014" providerId="AD"/>
  <p188:author id="{EC99A962-4105-3D7B-1CE2-CCF2EEE394DD}" name="Andrea Bricker" initials="AB" userId="S-1-5-21-2608872058-1432505909-2668327341-34481" providerId="AD"/>
  <p188:author id="{128C1E63-3F64-C15C-12FF-628969E19160}" name="David Hazeleaf" initials="DH" userId="S::dhazeleaf@cde.ca.gov::103f155c-cccf-402d-a16e-1f125a487ba0" providerId="AD"/>
  <p188:author id="{AFF1316D-4A11-37EE-308F-A73403297BCA}" name="Julie BoarerPitchford" initials="JB" userId="S::jboarerpitchford@cde.ca.gov::e0699bf6-fc75-4ea3-af55-390d8bbb474b" providerId="AD"/>
  <p188:author id="{0697E879-D600-F3A6-2F35-C90D48199D77}" name="Carrie Robinson" initials="" userId="CRobinson@cde.ca.gov" providerId="O365"/>
  <p188:author id="{E562F87D-48E5-5960-79F0-170A01BC7167}" name="Bart Lyszkiewicz" initials="" userId="S::BLyszkiewicz@cde.ca.gov::d7aa0cf3-a2ab-4c5d-a38e-9cecf88846ab" providerId="AD"/>
  <p188:author id="{9CC45F8B-D4F1-09BF-AEAE-79C0CF7EC449}" name="Kristina Ricci" initials="" userId="S::KRicci@cde.ca.gov::df79f794-451a-4d1f-932b-aee684d90ab1" providerId="AD"/>
  <p188:author id="{29842B8C-05D0-BB78-A699-B55242EFAD82}" name="Jackie Richardson" initials="JR" userId="S::jrichardson@cde.ca.gov::742f5f05-9b21-4506-bb18-0db7d346917c" providerId="AD"/>
  <p188:author id="{6A41538F-3308-0C50-8D57-AAC4CD55C45A}" name="Lori Porter" initials="LP" userId="S::lporter@cde.ca.gov::a915e456-de58-4c41-af94-4bfbf02dfbbe" providerId="AD"/>
  <p188:author id="{C185E98F-A787-B289-4855-0E7A5F1C1F87}" name="Taylor Miller" initials="TM" userId="S::TMiller@cde.ca.gov::1e555f23-cae4-4c8e-b83a-f00701b02e95" providerId="AD"/>
  <p188:author id="{7001A392-6711-8226-0052-F4F162645AC3}" name="Gurjeet Barayah" initials="" userId="S::GBarayah@cde.ca.gov::9f2ac913-1a8b-4a66-a22c-439907f75afc" providerId="AD"/>
  <p188:author id="{CA14D398-1C71-1D6D-8FCB-9CA9EFCDCF3F}" name="Melinda Cisneros" initials="MC" userId="S::mcisneros@cde.ca.gov::e0e502a2-0c82-42c2-b488-f9a0d583c20f" providerId="AD"/>
  <p188:author id="{C09FD5A3-23F1-8302-2D8C-E8FBB376AF45}" name="Rebecca Schupp" initials="RS" userId="S::rschupp@cde.ca.gov::f318c396-01de-41b4-971d-fd33d6b895e7" providerId="AD"/>
  <p188:author id="{5D6E97AB-C41E-C071-7D63-408DE0CE2615}" name="David Hazeleaf" initials="DH" userId="S-1-5-21-2608872058-1432505909-2668327341-5315" providerId="AD"/>
  <p188:author id="{3A4C23AF-DDEF-6862-724D-256F4145C01A}" name="Mia Bertacchi" initials="MB" userId="S::mbertacchi@cde.ca.gov::979a2d61-9cce-4dd3-83dc-dd636c845cef" providerId="AD"/>
  <p188:author id="{5590C2B2-9B0C-7D2A-383D-F7AA565CCACA}" name="Michael Danzik" initials="MD" userId="S::mdanzik@cde.ca.gov::69267e04-4319-439b-8d21-d16a30c5f2eb" providerId="AD"/>
  <p188:author id="{1FFE76BA-72F6-266C-07D2-207DA4F27833}" name="Kim Frinzell" initials="KF" userId="S::kfrinzell@cde.ca.gov::5aec74cc-6eb7-4b09-a269-1f8b68920ac6" providerId="AD"/>
  <p188:author id="{8861E5BB-3FA0-C72C-B18D-B780E07AEF23}" name="Jackie Richardson" initials="" userId="S::JRichardson@cde.ca.gov::742f5f05-9b21-4506-bb18-0db7d346917c" providerId="AD"/>
  <p188:author id="{CA98AABC-BF54-80A5-94E5-4EBBFB83D0C3}" name="Antonia Romeo" initials="AR" userId="Antonia Romeo" providerId="None"/>
  <p188:author id="{B72E18C2-3BAC-550D-47D1-130714C251B8}" name="Carrie Robinson" initials="CR" userId="S::crobinson@cde.ca.gov::0d5d200b-6a15-4aa4-a8ec-30289feb9bed" providerId="AD"/>
  <p188:author id="{670009C5-BF87-83F1-E051-B06BE3706792}" name="Ana Pompa (I)" initials="A(" userId="S::apompa@cde.ca.gov::e3bd4750-6296-4657-a779-6dcc25d7848c" providerId="AD"/>
  <p188:author id="{B31D1FC5-1E63-5E33-CF44-BF45224F6316}" name="Tara Masse" initials="TM" userId="S::tmasse@cde.ca.gov::08c15e02-2ed7-47a1-9685-a9d6fb44a115" providerId="AD"/>
  <p188:author id="{BFB353C8-618D-22C0-9D7D-1B54903BBB3D}" name="Desiree Rojo" initials="" userId="S::DRojo@cde.ca.gov::402f2396-63e9-4900-8b7d-03bdf9e25d7d" providerId="AD"/>
  <p188:author id="{BAFDB8CB-025C-679E-F857-521BDCCB86C4}" name="Andrea Bricker" initials="" userId="S::ABricker@cde.ca.gov::7bb8ef03-fbaa-4082-a8f7-72812376991d" providerId="AD"/>
  <p188:author id="{053439D6-139F-C536-E43F-3C030E4A2D95}" name="Michael Salazar" initials="MS" userId="S::msalazar@cde.ca.gov::8d19f5b4-d4a5-45ed-9381-49e007a6b497" providerId="AD"/>
  <p188:author id="{0AAE07D9-2B0A-6DF9-5639-9101CE4E46CF}" name="Carrie Robinson" initials="CR" userId="Carrie Robinson" providerId="None"/>
  <p188:author id="{AF5838DA-E210-6F8B-268E-0BADF28BA42E}" name="Christina Volkoff-Shoemaker" initials="" userId="CVolkoffShoemaker@cde.ca.gov" providerId="O365"/>
  <p188:author id="{294FBDE0-B1F4-E7F7-5F41-F36AD7C1B4D1}" name="Desiree Rojo" initials="DR" userId="S::drojo@cde.ca.gov::402f2396-63e9-4900-8b7d-03bdf9e25d7d" providerId="AD"/>
  <p188:author id="{E2F889E5-8AC6-6CE2-3EA3-DD235CEC1A81}" name="David Hazeleaf" initials="" userId="S::DHazeleaf@cde.ca.gov::103f155c-cccf-402d-a16e-1f125a487ba0" providerId="AD"/>
  <p188:author id="{78296AE9-11F8-AE7D-5A7B-2C4F53E0B81C}" name="Christina Volkoff-Shoemaker" initials="CV" userId="S::cvolkoffshoemaker@cde.ca.gov::b3ed5749-55b9-43e7-95dc-bdf74838bc1c" providerId="AD"/>
  <p188:author id="{88761EF1-0D29-41A5-D78D-82D122470589}" name="Bart Lyszkiewicz" initials="BL" userId="S::blyszkiewicz@cde.ca.gov::d7aa0cf3-a2ab-4c5d-a38e-9cecf88846ab" providerId="AD"/>
  <p188:author id="{304A4CF5-A2B0-FD28-507B-B7DAB2793139}" name="Alan Spengler" initials="AS" userId="S::ASpengler@cde.ca.gov::4108523a-f406-4d1a-9951-acd38f53a014" providerId="AD"/>
  <p188:author id="{DF28B6FA-E9CE-82B9-458A-9A5BF9B2E64D}" name="Amy Bell" initials="AB" userId="S::abell@cde.ca.gov::0bf6322f-c88d-4113-aae2-798ffcd8d8f2" providerId="AD"/>
  <p188:author id="{50D44EFD-152D-9CFA-3710-CF9C75838B18}" name="Crystal Young" initials="CY" userId="S::cyoung@cde.ca.gov::7ad1548b-20ae-498d-91e3-e8660fa67f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e Richardson" initials="JR" lastIdx="1" clrIdx="0">
    <p:extLst>
      <p:ext uri="{19B8F6BF-5375-455C-9EA6-DF929625EA0E}">
        <p15:presenceInfo xmlns:p15="http://schemas.microsoft.com/office/powerpoint/2012/main" userId="S-1-5-21-2608872058-1432505909-2668327341-30791" providerId="AD"/>
      </p:ext>
    </p:extLst>
  </p:cmAuthor>
  <p:cmAuthor id="2" name="Gurjeet Barayah" initials="GB" lastIdx="28" clrIdx="1">
    <p:extLst>
      <p:ext uri="{19B8F6BF-5375-455C-9EA6-DF929625EA0E}">
        <p15:presenceInfo xmlns:p15="http://schemas.microsoft.com/office/powerpoint/2012/main" userId="S::gbarayah@cde.ca.gov::9f2ac913-1a8b-4a66-a22c-439907f75afc" providerId="AD"/>
      </p:ext>
    </p:extLst>
  </p:cmAuthor>
  <p:cmAuthor id="3" name="David Hazeleaf" initials="DH" lastIdx="6" clrIdx="2">
    <p:extLst>
      <p:ext uri="{19B8F6BF-5375-455C-9EA6-DF929625EA0E}">
        <p15:presenceInfo xmlns:p15="http://schemas.microsoft.com/office/powerpoint/2012/main" userId="S::dhazeleaf@cde.ca.gov::103f155c-cccf-402d-a16e-1f125a487ba0" providerId="AD"/>
      </p:ext>
    </p:extLst>
  </p:cmAuthor>
  <p:cmAuthor id="4" name="Kim Frinzell" initials="KF" lastIdx="6" clrIdx="3">
    <p:extLst>
      <p:ext uri="{19B8F6BF-5375-455C-9EA6-DF929625EA0E}">
        <p15:presenceInfo xmlns:p15="http://schemas.microsoft.com/office/powerpoint/2012/main" userId="S::kfrinzell@cde.ca.gov::5aec74cc-6eb7-4b09-a269-1f8b68920ac6" providerId="AD"/>
      </p:ext>
    </p:extLst>
  </p:cmAuthor>
  <p:cmAuthor id="5" name="Julie BoarerPitchford" initials="JB" lastIdx="3" clrIdx="4">
    <p:extLst>
      <p:ext uri="{19B8F6BF-5375-455C-9EA6-DF929625EA0E}">
        <p15:presenceInfo xmlns:p15="http://schemas.microsoft.com/office/powerpoint/2012/main" userId="S::jboarerpitchford@cde.ca.gov::e0699bf6-fc75-4ea3-af55-390d8bbb474b" providerId="AD"/>
      </p:ext>
    </p:extLst>
  </p:cmAuthor>
  <p:cmAuthor id="6" name="Michael Danzik" initials="MD" lastIdx="3" clrIdx="5">
    <p:extLst>
      <p:ext uri="{19B8F6BF-5375-455C-9EA6-DF929625EA0E}">
        <p15:presenceInfo xmlns:p15="http://schemas.microsoft.com/office/powerpoint/2012/main" userId="S-1-5-21-2608872058-1432505909-2668327341-5384" providerId="AD"/>
      </p:ext>
    </p:extLst>
  </p:cmAuthor>
  <p:cmAuthor id="7" name="Andrea Bricker" initials="AB" lastIdx="7" clrIdx="6">
    <p:extLst>
      <p:ext uri="{19B8F6BF-5375-455C-9EA6-DF929625EA0E}">
        <p15:presenceInfo xmlns:p15="http://schemas.microsoft.com/office/powerpoint/2012/main" userId="S-1-5-21-2608872058-1432505909-2668327341-34481" providerId="AD"/>
      </p:ext>
    </p:extLst>
  </p:cmAuthor>
  <p:cmAuthor id="8" name="Andrea Bricker" initials="AB [2]" lastIdx="48" clrIdx="7">
    <p:extLst>
      <p:ext uri="{19B8F6BF-5375-455C-9EA6-DF929625EA0E}">
        <p15:presenceInfo xmlns:p15="http://schemas.microsoft.com/office/powerpoint/2012/main" userId="S::abricker@cde.ca.gov::7bb8ef03-fbaa-4082-a8f7-72812376991d" providerId="AD"/>
      </p:ext>
    </p:extLst>
  </p:cmAuthor>
  <p:cmAuthor id="9" name="Christina Volkoff-Shoemaker" initials="CV" lastIdx="2" clrIdx="8">
    <p:extLst>
      <p:ext uri="{19B8F6BF-5375-455C-9EA6-DF929625EA0E}">
        <p15:presenceInfo xmlns:p15="http://schemas.microsoft.com/office/powerpoint/2012/main" userId="S::cvolkoffshoemaker@cde.ca.gov::b3ed5749-55b9-43e7-95dc-bdf74838bc1c" providerId="AD"/>
      </p:ext>
    </p:extLst>
  </p:cmAuthor>
  <p:cmAuthor id="10" name="Marisa Montes" initials="MM" lastIdx="1" clrIdx="9">
    <p:extLst>
      <p:ext uri="{19B8F6BF-5375-455C-9EA6-DF929625EA0E}">
        <p15:presenceInfo xmlns:p15="http://schemas.microsoft.com/office/powerpoint/2012/main" userId="S::mmontes@cde.ca.gov::bd66fe21-13aa-4e8f-b997-050295787f74" providerId="AD"/>
      </p:ext>
    </p:extLst>
  </p:cmAuthor>
  <p:cmAuthor id="11" name="Angelica Foronda" initials="AF" lastIdx="1" clrIdx="10">
    <p:extLst>
      <p:ext uri="{19B8F6BF-5375-455C-9EA6-DF929625EA0E}">
        <p15:presenceInfo xmlns:p15="http://schemas.microsoft.com/office/powerpoint/2012/main" userId="S::aforonda@cde.ca.gov::80a1688f-7eb4-48be-8ff6-ed8ad08efdc0" providerId="AD"/>
      </p:ext>
    </p:extLst>
  </p:cmAuthor>
  <p:cmAuthor id="12" name="Tara Masse" initials="TM" lastIdx="1" clrIdx="11">
    <p:extLst>
      <p:ext uri="{19B8F6BF-5375-455C-9EA6-DF929625EA0E}">
        <p15:presenceInfo xmlns:p15="http://schemas.microsoft.com/office/powerpoint/2012/main" userId="S::tmasse@cde.ca.gov::08c15e02-2ed7-47a1-9685-a9d6fb44a115" providerId="AD"/>
      </p:ext>
    </p:extLst>
  </p:cmAuthor>
  <p:cmAuthor id="13" name="Crystal Young" initials="CY" lastIdx="7" clrIdx="12">
    <p:extLst>
      <p:ext uri="{19B8F6BF-5375-455C-9EA6-DF929625EA0E}">
        <p15:presenceInfo xmlns:p15="http://schemas.microsoft.com/office/powerpoint/2012/main" userId="S::cyoung@cde.ca.gov::7ad1548b-20ae-498d-91e3-e8660fa67fe4" providerId="AD"/>
      </p:ext>
    </p:extLst>
  </p:cmAuthor>
  <p:cmAuthor id="14" name="Amy Bell" initials="AB" lastIdx="3" clrIdx="13">
    <p:extLst>
      <p:ext uri="{19B8F6BF-5375-455C-9EA6-DF929625EA0E}">
        <p15:presenceInfo xmlns:p15="http://schemas.microsoft.com/office/powerpoint/2012/main" userId="S::abell@cde.ca.gov::0bf6322f-c88d-4113-aae2-798ffcd8d8f2" providerId="AD"/>
      </p:ext>
    </p:extLst>
  </p:cmAuthor>
  <p:cmAuthor id="15" name="Jackie Richardson" initials="JR [2]" lastIdx="34" clrIdx="14">
    <p:extLst>
      <p:ext uri="{19B8F6BF-5375-455C-9EA6-DF929625EA0E}">
        <p15:presenceInfo xmlns:p15="http://schemas.microsoft.com/office/powerpoint/2012/main" userId="S::jrichardson@cde.ca.gov::742f5f05-9b21-4506-bb18-0db7d346917c" providerId="AD"/>
      </p:ext>
    </p:extLst>
  </p:cmAuthor>
  <p:cmAuthor id="16" name="Carrie Robinson" initials="CR" lastIdx="5" clrIdx="15">
    <p:extLst>
      <p:ext uri="{19B8F6BF-5375-455C-9EA6-DF929625EA0E}">
        <p15:presenceInfo xmlns:p15="http://schemas.microsoft.com/office/powerpoint/2012/main" userId="S::crobinson@cde.ca.gov::0d5d200b-6a15-4aa4-a8ec-30289feb9bed" providerId="AD"/>
      </p:ext>
    </p:extLst>
  </p:cmAuthor>
  <p:cmAuthor id="17" name="Mia Bertacchi" initials="MB" lastIdx="1" clrIdx="16">
    <p:extLst>
      <p:ext uri="{19B8F6BF-5375-455C-9EA6-DF929625EA0E}">
        <p15:presenceInfo xmlns:p15="http://schemas.microsoft.com/office/powerpoint/2012/main" userId="S::mbertacchi@cde.ca.gov::979a2d61-9cce-4dd3-83dc-dd636c845cef" providerId="AD"/>
      </p:ext>
    </p:extLst>
  </p:cmAuthor>
  <p:cmAuthor id="18" name="Antonia Romeo" initials="AR" lastIdx="2" clrIdx="17">
    <p:extLst>
      <p:ext uri="{19B8F6BF-5375-455C-9EA6-DF929625EA0E}">
        <p15:presenceInfo xmlns:p15="http://schemas.microsoft.com/office/powerpoint/2012/main" userId="S::aromeo@cde.ca.gov::43f6a7ef-1d1b-4fd3-b9b7-6a29b7811e3b" providerId="AD"/>
      </p:ext>
    </p:extLst>
  </p:cmAuthor>
  <p:cmAuthor id="19" name="Christy McCoy" initials="CM" lastIdx="5" clrIdx="18">
    <p:extLst>
      <p:ext uri="{19B8F6BF-5375-455C-9EA6-DF929625EA0E}">
        <p15:presenceInfo xmlns:p15="http://schemas.microsoft.com/office/powerpoint/2012/main" userId="S::cmccoy@cde.ca.gov::d9d7ea10-3665-42d3-b6bc-8422894426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0000FF"/>
    <a:srgbClr val="000000"/>
    <a:srgbClr val="F1C10F"/>
    <a:srgbClr val="3399FF"/>
    <a:srgbClr val="87A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5707" autoAdjust="0"/>
  </p:normalViewPr>
  <p:slideViewPr>
    <p:cSldViewPr snapToGrid="0">
      <p:cViewPr varScale="1">
        <p:scale>
          <a:sx n="80" d="100"/>
          <a:sy n="80" d="100"/>
        </p:scale>
        <p:origin x="16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29187" cy="1227380"/>
          </a:xfrm>
          <a:prstGeom prst="rect">
            <a:avLst/>
          </a:prstGeom>
        </p:spPr>
        <p:txBody>
          <a:bodyPr vert="horz" lIns="147365" tIns="73682" rIns="147365" bIns="73682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19788" y="0"/>
            <a:ext cx="3229187" cy="1227380"/>
          </a:xfrm>
          <a:prstGeom prst="rect">
            <a:avLst/>
          </a:prstGeom>
        </p:spPr>
        <p:txBody>
          <a:bodyPr vert="horz" lIns="147365" tIns="73682" rIns="147365" bIns="73682" rtlCol="0"/>
          <a:lstStyle>
            <a:lvl1pPr algn="r">
              <a:defRPr sz="1900"/>
            </a:lvl1pPr>
          </a:lstStyle>
          <a:p>
            <a:fld id="{AC6494FB-3489-468D-A451-38C7FB0BB2D7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3269927"/>
            <a:ext cx="3229187" cy="1227377"/>
          </a:xfrm>
          <a:prstGeom prst="rect">
            <a:avLst/>
          </a:prstGeom>
        </p:spPr>
        <p:txBody>
          <a:bodyPr vert="horz" lIns="147365" tIns="73682" rIns="147365" bIns="73682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19788" y="23269927"/>
            <a:ext cx="3229187" cy="1227377"/>
          </a:xfrm>
          <a:prstGeom prst="rect">
            <a:avLst/>
          </a:prstGeom>
        </p:spPr>
        <p:txBody>
          <a:bodyPr vert="horz" lIns="147365" tIns="73682" rIns="147365" bIns="73682" rtlCol="0" anchor="b"/>
          <a:lstStyle>
            <a:lvl1pPr algn="r">
              <a:defRPr sz="1900"/>
            </a:lvl1pPr>
          </a:lstStyle>
          <a:p>
            <a:fld id="{963748F4-3E24-4BA1-83AB-0D46558EE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8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220663"/>
            <a:ext cx="4356100" cy="245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9811" tIns="74906" rIns="149811" bIns="749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0022" y="2796466"/>
            <a:ext cx="6415160" cy="6137544"/>
          </a:xfrm>
          <a:prstGeom prst="rect">
            <a:avLst/>
          </a:prstGeom>
        </p:spPr>
        <p:txBody>
          <a:bodyPr vert="horz" lIns="149811" tIns="74906" rIns="149811" bIns="749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17268" y="9060550"/>
            <a:ext cx="2247912" cy="452617"/>
          </a:xfrm>
          <a:prstGeom prst="rect">
            <a:avLst/>
          </a:prstGeom>
        </p:spPr>
        <p:txBody>
          <a:bodyPr vert="horz" lIns="149811" tIns="74906" rIns="149811" bIns="74906" rtlCol="0" anchor="b"/>
          <a:lstStyle>
            <a:lvl1pPr algn="r">
              <a:defRPr sz="1900"/>
            </a:lvl1pPr>
          </a:lstStyle>
          <a:p>
            <a:fld id="{942787AA-9CC9-4BDC-9D76-FFA9D61A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8D1D-70DD-4068-A80C-527DFF99EB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3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9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72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8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3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7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3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5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67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67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4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2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2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6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4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5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736824" algn="l"/>
              </a:tabLst>
            </a:pPr>
            <a:endParaRPr lang="en" b="1">
              <a:cs typeface="Calibri"/>
            </a:endParaRPr>
          </a:p>
          <a:p>
            <a:pPr marL="276309" indent="-276309">
              <a:buFont typeface="Symbol"/>
              <a:buChar char="•"/>
              <a:tabLst>
                <a:tab pos="736824" algn="l"/>
              </a:tabLst>
            </a:pPr>
            <a:endParaRPr lang="en">
              <a:ea typeface="Calibri"/>
              <a:cs typeface="Calibri"/>
            </a:endParaRPr>
          </a:p>
          <a:p>
            <a:pPr>
              <a:tabLst>
                <a:tab pos="736824" algn="l"/>
              </a:tabLst>
            </a:pPr>
            <a:endParaRPr lang="en-US">
              <a:effectLst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7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8D1D-70DD-4068-A80C-527DFF99EB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8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220663"/>
            <a:ext cx="4356100" cy="245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4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D58C-FF5B-4F23-1F79-CD190CCC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86BDB-6FA8-156F-BFF0-5B0B34B80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36071-E619-0A2B-4247-B90CC47E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AE0A-9ED0-9D61-02BE-3A913745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F439A-28B4-A158-0F03-A209F5C6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3E2C-DE0A-593F-9060-041F9D02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B81D-DDAC-F2B8-33F1-0E21BE7E4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79860-F49C-4669-0F29-1DC92BB7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75BF-E8A1-3DCE-596B-3491E7AE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D00B-3C04-41ED-EE2E-E807B22D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FD9C-F040-1C86-8DE6-9572C61B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BA04-3D47-6504-EC15-6D189EFA7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9CBF-727E-C20D-9255-33E28E26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194F8-09DB-B2EB-E2D7-4EEB2F64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1254-9386-A11C-4CE6-EE978C70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9D44-9AB9-2B97-3882-298A8964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48AD-42BA-B46D-4BE3-A434FAD92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DBFA3-2E1E-5C71-36DE-D00F3D93A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90A48-1A17-77C6-524A-9B7A6BA4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770B7-1CFA-67C1-5831-18954327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21E6-9A0E-498F-1472-5326A858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0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6196-E428-A72B-EB6B-EF3F3705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49B0A-7E30-0DAA-9654-D59E65D9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AB184-304D-EC2C-5C1E-DEA2FF6F0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D5815-6F41-C6CD-F771-2C8F8C88E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D23EC-2C00-8F49-53C8-76673A52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70714-7630-57F0-898D-72200226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9E49C-288E-1A1E-9582-297DC765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C694F-FFB2-4F5E-A305-705F58C8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9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FDAA-0D43-0DAB-5B84-D83DB486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F479A-7D85-9D80-1DD9-FA9CB37E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2DE44-4D35-2491-8D53-7515F4CC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C673-29C9-5FCC-C373-6A425873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EB1ED-956F-7B7F-570F-60859FB1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AC918-3263-DF6C-77AA-ECF57BE4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04C2-8C98-3448-92BF-C3FB4AC3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341E-C68E-611B-123A-F2DF7811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6F6F-4726-93F5-318E-5FE18484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6E283-CB0D-4E57-F42E-E43684BA9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F54F9-0181-7483-ECCC-223E4D6D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1D5A-491F-4E91-E5B4-152A8630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FB6BD-A193-92CB-4454-F319D395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58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91B4-2F2A-F0AD-C3BA-0F867D2D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9513B-9A84-F7BB-B05A-9E0EA8E6F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DFC8-D9A2-D30D-18F2-0B119BF4B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EFB2-F38D-B151-FE32-7FAF5F22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CB8EB-401D-779B-22CE-F3CD370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68C6F-4A41-8004-1196-EDE0E664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4FDE-B667-10B0-7ED0-3D26915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75A46-D11F-5099-36FF-2C801817F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DE71-94FC-FB4E-CCB9-16FABCCE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9FBFC-509C-C5D1-DC5A-1CB29CE8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E38B-4B66-400C-D10B-CC4CAD30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A193B-9DC4-87BD-8959-FBB6AC39C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42054-B4C7-6DDF-5A2D-7ACDED491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14B7C-0FFF-74A3-8698-A23D5F26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799B9-090B-B98A-6431-C4ECD6F5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5065-CC91-4811-076B-FA172CB7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8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08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180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56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736" y="1981200"/>
            <a:ext cx="2021114" cy="2775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914" y="1866900"/>
            <a:ext cx="1882314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9F8E55-7342-52C7-69ED-C6DF8957A6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5109" y="1981200"/>
            <a:ext cx="1455057" cy="1937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24FE8A-DF51-D110-B826-5E448A4901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857425" y="1981200"/>
            <a:ext cx="1429657" cy="2427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26CE2F-1C1B-298B-4E19-A4DEE4A2958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261682" y="1981200"/>
            <a:ext cx="1455057" cy="3820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3DC46F-46AB-E8F9-FBE4-9228F7AD73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56657" y="1981200"/>
            <a:ext cx="1429658" cy="404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2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0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873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66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>
                <a:solidFill>
                  <a:schemeClr val="tx1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3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307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706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966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1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7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7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7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7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4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A22D-3DF5-4FEC-92C4-AA4FEBC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9463-1196-4362-8606-2AE2035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D64-1EF7-49E4-B3F2-E10ADE5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25D8-841B-469E-A798-EE6503C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56AD05-2D6E-4D5A-BFB0-7CA0F5FDC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599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206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071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55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02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82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7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7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7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7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2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27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1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832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5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40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3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38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A22D-3DF5-4FEC-92C4-AA4FEBC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9463-1196-4362-8606-2AE2035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D64-1EF7-49E4-B3F2-E10ADE5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25D8-841B-469E-A798-EE6503C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56AD05-2D6E-4D5A-BFB0-7CA0F5FDC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599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5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706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77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A22D-3DF5-4FEC-92C4-AA4FEBC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9463-1196-4362-8606-2AE20350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D64-1EF7-49E4-B3F2-E10ADE53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25D8-841B-469E-A798-EE6503C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56AD05-2D6E-4D5A-BFB0-7CA0F5FDC9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8484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113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47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7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7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7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7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2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27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37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10036" y="1846555"/>
            <a:ext cx="2867486" cy="4287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832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4313238" cy="197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534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40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93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1DABBF-FFFE-4E2C-882C-508AE4B8EF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00" y="1944688"/>
            <a:ext cx="9150350" cy="1366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2A7D6-E553-4026-8AA4-375FBD5801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3578225"/>
            <a:ext cx="4313238" cy="200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261BE-F853-4886-91F6-E758B5DE5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4575" y="35782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FE7C64F-1197-E8B1-2BEA-B09EB38B24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726650" y="3641725"/>
            <a:ext cx="2060575" cy="187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35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686" r:id="rId4"/>
    <p:sldLayoutId id="2147483714" r:id="rId5"/>
    <p:sldLayoutId id="2147483760" r:id="rId6"/>
    <p:sldLayoutId id="2147483712" r:id="rId7"/>
    <p:sldLayoutId id="2147483667" r:id="rId8"/>
    <p:sldLayoutId id="2147483713" r:id="rId9"/>
    <p:sldLayoutId id="2147483761" r:id="rId10"/>
    <p:sldLayoutId id="2147483762" r:id="rId11"/>
    <p:sldLayoutId id="214748372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7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06FBB-31CF-65D7-C754-0C54F83C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F99C9-44A7-3E3F-2054-D7181A4C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BADB-D1BB-5171-6950-DDA088446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99E05-97D2-3321-24DE-910A9819E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B154-5CA0-24CD-6FB1-C939D0FE6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6B5A1-B79E-4921-A29B-3B7F97CD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703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45CA088-98AF-4DF2-8493-E1610DC2B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TONY</a:t>
            </a:r>
            <a:r>
              <a:rPr lang="en-US" altLang="en-US" sz="1200" b="1" baseline="0">
                <a:solidFill>
                  <a:schemeClr val="bg1"/>
                </a:solidFill>
                <a:latin typeface="Arial" panose="020B0604020202020204" pitchFamily="34" charset="0"/>
              </a:rPr>
              <a:t> THURMOND</a:t>
            </a:r>
            <a:b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7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7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0000500000000020000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7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7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3" r:id="rId6"/>
    <p:sldLayoutId id="2147483764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NPInfo@cde.c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oodDistribution@cde.ca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FSGrant@cde.c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canva.com/design/DAGDP-CQYpQ/vqGxUaNOOsW8ItD9F2waqA/view?utm_content=DAGDP-CQYpQ&amp;utm_campaign=designshare&amp;utm_medium=link&amp;utm_source=editor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lsna.org/events/annualConference2024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email%20https:/eatreal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eatrea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Tuesday @ 2 </a:t>
            </a:r>
            <a:br>
              <a:rPr lang="en-US" b="1" dirty="0"/>
            </a:br>
            <a:r>
              <a:rPr lang="en-US" b="1" dirty="0"/>
              <a:t>School Nutrition Town Hall </a:t>
            </a:r>
            <a:br>
              <a:rPr lang="en-US" b="1" dirty="0"/>
            </a:br>
            <a:r>
              <a:rPr lang="en-US" b="1" dirty="0"/>
              <a:t>October 22,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1867" y="5181473"/>
            <a:ext cx="64450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California Department of Education </a:t>
            </a:r>
          </a:p>
          <a:p>
            <a:pPr marL="0" indent="0" algn="ctr">
              <a:buNone/>
            </a:pP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Nutrition Services Division</a:t>
            </a:r>
          </a:p>
          <a:p>
            <a:pPr marL="0" indent="0" algn="ctr">
              <a:buNone/>
            </a:pPr>
            <a:endParaRPr lang="en-US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35B391-52BE-CFAE-B095-4982BC15C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340501"/>
            <a:ext cx="4470400" cy="2840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48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9AA0-26D2-984B-47D6-70EDE688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71" y="362394"/>
            <a:ext cx="11838253" cy="110950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California Green Ribbon Schools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(CA-GRS) Recognition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51B8-BD5A-B8B3-4F97-E3FCCB3EE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586" y="2011869"/>
            <a:ext cx="9923777" cy="4235115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Applications due Monday, November 4, 2024.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Honors excellence in whole-school sustainability.</a:t>
            </a:r>
            <a:endParaRPr lang="en-US" dirty="0"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Awardees receive CDE recognition and an award plaque.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For CA-GRS information or to request an application visit the CDE CA-GRS web page.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endParaRPr lang="en-US" dirty="0">
              <a:cs typeface="Arial"/>
            </a:endParaRPr>
          </a:p>
        </p:txBody>
      </p:sp>
      <p:pic>
        <p:nvPicPr>
          <p:cNvPr id="7" name="Content Placeholder 6" descr="California Green Ribbon logo">
            <a:extLst>
              <a:ext uri="{FF2B5EF4-FFF2-40B4-BE49-F238E27FC236}">
                <a16:creationId xmlns:a16="http://schemas.microsoft.com/office/drawing/2014/main" id="{F8B8DF28-2E8C-B12F-561A-8D0270A66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89" y="4923793"/>
            <a:ext cx="2670629" cy="781958"/>
          </a:xfrm>
        </p:spPr>
      </p:pic>
    </p:spTree>
    <p:extLst>
      <p:ext uri="{BB962C8B-B14F-4D97-AF65-F5344CB8AC3E}">
        <p14:creationId xmlns:p14="http://schemas.microsoft.com/office/powerpoint/2010/main" val="318410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4E3A-A430-2B22-6F68-3F59A4A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120" y="281317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Federal </a:t>
            </a:r>
            <a:r>
              <a:rPr lang="en-US" dirty="0"/>
              <a:t>Updates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F370ED-AA48-A6B3-923D-57CE2E033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228" y="1546302"/>
            <a:ext cx="5290660" cy="409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55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73AC-C85F-FAF8-3E45-61BAE575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57312"/>
            <a:ext cx="9144000" cy="1181582"/>
          </a:xfrm>
        </p:spPr>
        <p:txBody>
          <a:bodyPr/>
          <a:lstStyle/>
          <a:p>
            <a:pPr algn="l"/>
            <a:r>
              <a:rPr lang="en-US" dirty="0">
                <a:cs typeface="Arial"/>
              </a:rPr>
              <a:t> 2023 Farm to School Census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6C75A-90FE-8BB7-3461-216EB095B6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82248" y="1438894"/>
            <a:ext cx="9119297" cy="444428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>
                <a:cs typeface="Arial"/>
              </a:rPr>
              <a:t>More than three quarters of the school food authorities (SFA) completed the 2023 Farm to School Census! 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>
                <a:cs typeface="Arial"/>
              </a:rPr>
              <a:t>Among all of the SFAs in California, at least: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67% serve local foods.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53% provide food, nutrition or agricultural education.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23% have an edible garden.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55% serve local fruits or vegetables weekly. 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7" name="Content Placeholder 6" descr="Sticker that says USDA Farm to School 2023 Census-Local Counts! ">
            <a:extLst>
              <a:ext uri="{FF2B5EF4-FFF2-40B4-BE49-F238E27FC236}">
                <a16:creationId xmlns:a16="http://schemas.microsoft.com/office/drawing/2014/main" id="{0E019DC0-D0D8-82F1-96BF-BEFCA0F0E82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9532427" y="4407904"/>
            <a:ext cx="2069118" cy="1360968"/>
          </a:xfrm>
        </p:spPr>
      </p:pic>
    </p:spTree>
    <p:extLst>
      <p:ext uri="{BB962C8B-B14F-4D97-AF65-F5344CB8AC3E}">
        <p14:creationId xmlns:p14="http://schemas.microsoft.com/office/powerpoint/2010/main" val="12057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4A06-31BC-B558-5525-54658956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SP 01-2025 Fluid Milk Requirements for Schools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89086-D5E4-F582-995D-A61F3E34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850571"/>
            <a:ext cx="9144000" cy="4114800"/>
          </a:xfrm>
        </p:spPr>
        <p:txBody>
          <a:bodyPr/>
          <a:lstStyle/>
          <a:p>
            <a:r>
              <a:rPr lang="en-US" sz="2600" dirty="0"/>
              <a:t>This memorandum updates and clarifies current guidance for fluid milk requirements in school meal programs</a:t>
            </a:r>
            <a:endParaRPr lang="en-US" sz="2600" dirty="0">
              <a:cs typeface="Arial"/>
            </a:endParaRPr>
          </a:p>
          <a:p>
            <a:pPr marL="857250" lvl="1" indent="-457200">
              <a:buFont typeface="Courier New"/>
              <a:buChar char="o"/>
            </a:pPr>
            <a:r>
              <a:rPr lang="en-US" sz="2400" dirty="0">
                <a:cs typeface="Arial"/>
              </a:rPr>
              <a:t>The 2024 final rule maintains existing requirements for fluid milk and nondairy fluid milk substitutes </a:t>
            </a:r>
          </a:p>
          <a:p>
            <a:pPr marL="857250" lvl="1" indent="-457200">
              <a:buFont typeface="Courier New"/>
              <a:buChar char="o"/>
            </a:pPr>
            <a:r>
              <a:rPr lang="en-US" sz="2400" dirty="0">
                <a:cs typeface="Arial"/>
              </a:rPr>
              <a:t>Additionally, milk options from the Section 5 of the Food           Buying Guide continue to meet the meal pattern requirements</a:t>
            </a:r>
          </a:p>
          <a:p>
            <a:pPr marL="457200" indent="-457200">
              <a:buFont typeface="Courier New"/>
              <a:buChar char="•"/>
            </a:pPr>
            <a:r>
              <a:rPr lang="en-US" sz="2600" dirty="0"/>
              <a:t>Beginning July 1, 2025, flavored milk offered must contain no more than 10 grams of added sugar per 8 fluid ounces</a:t>
            </a:r>
            <a:endParaRPr lang="en-US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00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13A-D8B1-BBD9-C795-54FA66EB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132" y="567379"/>
            <a:ext cx="9979072" cy="1143000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SP 02-2025 Substitution of Vegetables for Fruit Flexibility in the School Breakfast Program: Question &amp;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D334-44BE-BF19-4ABD-F39033DB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324" y="2143094"/>
            <a:ext cx="9154026" cy="4147527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Allows flexibility to substitute vegetables for fruits at breakfast.</a:t>
            </a:r>
            <a:endParaRPr lang="en-US" dirty="0"/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Substitution one day per week may offer vegetables from any vegetable subgroup. 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Substitutions on two or more days per week must offer vegetables from at least two different vegetable subgroups over the course of the week.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Courier New"/>
              <a:buChar char="•"/>
            </a:pPr>
            <a:r>
              <a:rPr lang="en-US" sz="2400" dirty="0">
                <a:cs typeface="Arial"/>
              </a:rPr>
              <a:t>For School Year (SY) 2024–25 only, schools do not have to meet vegetable variety requirements when substituting vegetables for fruit at breakfast.</a:t>
            </a:r>
          </a:p>
        </p:txBody>
      </p:sp>
    </p:spTree>
    <p:extLst>
      <p:ext uri="{BB962C8B-B14F-4D97-AF65-F5344CB8AC3E}">
        <p14:creationId xmlns:p14="http://schemas.microsoft.com/office/powerpoint/2010/main" val="410046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3853-137D-00FD-8367-2268B8E9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847" y="455053"/>
            <a:ext cx="9144000" cy="1143000"/>
          </a:xfrm>
        </p:spPr>
        <p:txBody>
          <a:bodyPr/>
          <a:lstStyle/>
          <a:p>
            <a:r>
              <a:rPr lang="en-US"/>
              <a:t>State Updates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7D575-517D-E2E6-CB9E-B319817AD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97" y="1903928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35617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2376-1283-F9D5-72CA-5887C44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91" y="362409"/>
            <a:ext cx="9144000" cy="1143000"/>
          </a:xfrm>
        </p:spPr>
        <p:txBody>
          <a:bodyPr/>
          <a:lstStyle/>
          <a:p>
            <a:r>
              <a:rPr lang="en-US" dirty="0"/>
              <a:t>Assembly Bill (AB) 2316-Pupil nutrition: substances: prohibition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8007-50B6-3ACB-E09B-F3AF315D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045" y="1714806"/>
            <a:ext cx="9575493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Prohibits the following substances in School Meals &amp; Competitive Foods:</a:t>
            </a:r>
            <a:endParaRPr lang="en-US" sz="2400" dirty="0"/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Blue 1 and 2; Green 3; Red 40; Yellow 5 and 6 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</a:pPr>
            <a:r>
              <a:rPr lang="en-US" sz="2400" dirty="0">
                <a:cs typeface="Arial"/>
              </a:rPr>
              <a:t>Impacts: Public non-charter schools, County Offices of Education (COE)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</a:pPr>
            <a:r>
              <a:rPr lang="en-US" sz="2400" dirty="0">
                <a:cs typeface="Arial"/>
              </a:rPr>
              <a:t>Implementation Date: December 31, 2027 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</a:pPr>
            <a:r>
              <a:rPr lang="en-US" sz="2400" dirty="0">
                <a:cs typeface="Arial"/>
              </a:rPr>
              <a:t>Meals not in compliance with state regulations are ineligible for state reimbursement</a:t>
            </a:r>
          </a:p>
        </p:txBody>
      </p:sp>
    </p:spTree>
    <p:extLst>
      <p:ext uri="{BB962C8B-B14F-4D97-AF65-F5344CB8AC3E}">
        <p14:creationId xmlns:p14="http://schemas.microsoft.com/office/powerpoint/2010/main" val="305290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E06A-6B8C-A084-AEA7-616D4620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350" y="858715"/>
            <a:ext cx="9144000" cy="1143000"/>
          </a:xfrm>
        </p:spPr>
        <p:txBody>
          <a:bodyPr/>
          <a:lstStyle/>
          <a:p>
            <a:r>
              <a:rPr lang="en-US" b="0" i="0" u="none" strike="noStrike" baseline="0" dirty="0">
                <a:latin typeface="Arial"/>
                <a:cs typeface="Arial"/>
              </a:rPr>
              <a:t>Modifications to Accommodate Disabilities in the School Nutrition Programs</a:t>
            </a:r>
            <a:r>
              <a:rPr lang="en-US" dirty="0">
                <a:latin typeface="Arial"/>
                <a:cs typeface="Arial"/>
              </a:rPr>
              <a:t> (SNP)</a:t>
            </a:r>
            <a:br>
              <a:rPr lang="en-US" sz="1800" b="0" i="0" u="none" strike="noStrike" baseline="0" dirty="0">
                <a:latin typeface="ArialM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1DD9F-EA86-4476-1432-E6D4145C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685" y="2401614"/>
            <a:ext cx="9144000" cy="445638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b="0" i="0" u="none" strike="noStrike" baseline="0" dirty="0">
                <a:latin typeface="Arial"/>
                <a:cs typeface="Arial"/>
              </a:rPr>
              <a:t>Management Bulletin SNP-07-2024</a:t>
            </a:r>
            <a:endParaRPr lang="en-US" dirty="0"/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Supersedes management bulletin SNP-02-2017 to reflect changes resulting from the U.S. Department of Agriculture (USDA) Final Rule.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Beginning July 1, 2025, registered dietitians are permitted to complete and sign a written medical statement for a school meal modification due to a disability.</a:t>
            </a:r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For questions, please contact the SNP Team at </a:t>
            </a:r>
            <a:r>
              <a:rPr lang="en-US" sz="2400" dirty="0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SNPInfo@cde.ca.gov</a:t>
            </a:r>
            <a:r>
              <a:rPr lang="en-US" sz="2400" dirty="0"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278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2D20-70BA-61DF-DD8E-3143277B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07675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Satellite Food Service 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A6F8-42BA-96B0-A9FC-F4A2ECE0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509278"/>
            <a:ext cx="9144000" cy="4114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Satellite food service is defined as: </a:t>
            </a:r>
            <a:endParaRPr lang="en-US" dirty="0"/>
          </a:p>
          <a:p>
            <a:pPr lvl="1">
              <a:spcBef>
                <a:spcPts val="800"/>
              </a:spcBef>
              <a:spcAft>
                <a:spcPts val="8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A remotely located food service operation that is conducted on the same property as, in reasonable proximity to, and in conjunction with and by, a fully enclosed permanent food facility.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Courier New"/>
              <a:buChar char="•"/>
            </a:pPr>
            <a:r>
              <a:rPr lang="en-US" sz="2800" dirty="0">
                <a:cs typeface="Arial"/>
              </a:rPr>
              <a:t>Facilities operating satellite food service must provide their local environmental health department (LEHD) with a written standard operating procedures.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Courier New"/>
              <a:buChar char="•"/>
            </a:pPr>
            <a:r>
              <a:rPr lang="en-US" sz="2800" dirty="0">
                <a:cs typeface="Arial"/>
              </a:rPr>
              <a:t>For any additional questions, reach out to your LEHD.</a:t>
            </a:r>
          </a:p>
        </p:txBody>
      </p:sp>
    </p:spTree>
    <p:extLst>
      <p:ext uri="{BB962C8B-B14F-4D97-AF65-F5344CB8AC3E}">
        <p14:creationId xmlns:p14="http://schemas.microsoft.com/office/powerpoint/2010/main" val="395654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E9A3-B8CF-2D67-A9F6-0BFFD82C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Food Safety Certification vs.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Food Handler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D3F5-37E2-7A87-B80F-A945B804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133600"/>
            <a:ext cx="91440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cs typeface="Arial"/>
              </a:rPr>
              <a:t>CA Health and Safety Code</a:t>
            </a:r>
            <a:r>
              <a:rPr lang="en-US" sz="2400" dirty="0">
                <a:cs typeface="Arial"/>
              </a:rPr>
              <a:t> Section 113947.1 requires at least one food safety employee at each food facility to pass an examination from an accredited food protection manager certification organization. </a:t>
            </a:r>
            <a:endParaRPr lang="en-US" sz="2400" dirty="0">
              <a:highlight>
                <a:srgbClr val="00FF00"/>
              </a:highlight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Some counties have their own food handlers program, but this is not a state-wide requirement for schools.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Questions on whether or not your staff are required to have food handler cards should be directed to the LEHD.</a:t>
            </a:r>
          </a:p>
        </p:txBody>
      </p:sp>
    </p:spTree>
    <p:extLst>
      <p:ext uri="{BB962C8B-B14F-4D97-AF65-F5344CB8AC3E}">
        <p14:creationId xmlns:p14="http://schemas.microsoft.com/office/powerpoint/2010/main" val="216198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F669-AA28-4DF6-9AA4-8D09FB75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479588"/>
            <a:ext cx="9144000" cy="1143000"/>
          </a:xfrm>
        </p:spPr>
        <p:txBody>
          <a:bodyPr/>
          <a:lstStyle/>
          <a:p>
            <a:r>
              <a:rPr lang="en-US" dirty="0"/>
              <a:t>Town Hall at a Glance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9D917-39F1-4060-A27C-9FCCC6C19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1600" y="1622588"/>
            <a:ext cx="4470400" cy="4114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District Spotlights &amp; Award Recognition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Federal</a:t>
            </a:r>
            <a:r>
              <a:rPr lang="en-US" sz="2800" dirty="0">
                <a:cs typeface="Arial"/>
              </a:rPr>
              <a:t> Updates</a:t>
            </a:r>
            <a:endParaRPr lang="en-US" dirty="0"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State Updates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Reminders 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Funding Updates 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Resources &amp; Other Announcements</a:t>
            </a:r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sz="2800" dirty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B7CD52-398F-73C3-CCF6-BE115569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86" y="2346827"/>
            <a:ext cx="4611813" cy="3209912"/>
          </a:xfrm>
        </p:spPr>
      </p:pic>
    </p:spTree>
    <p:extLst>
      <p:ext uri="{BB962C8B-B14F-4D97-AF65-F5344CB8AC3E}">
        <p14:creationId xmlns:p14="http://schemas.microsoft.com/office/powerpoint/2010/main" val="168363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ADC3-29E4-F306-84C6-FFE48EF2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5751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Last Call - SNP Reminders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D45F-65D1-865B-8A04-7C46654C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692" y="1339251"/>
            <a:ext cx="9370615" cy="4718648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cs typeface="Arial"/>
              </a:rPr>
              <a:t>Submit 2024–25 Annual Updates in Child Nutrition Information and Payment System (CNIPS).</a:t>
            </a:r>
          </a:p>
          <a:p>
            <a:pPr marL="804863" indent="-409575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CNIPS must accurately reflect current program operations (e.g., meal service times, adult meal prices, etc.).</a:t>
            </a:r>
          </a:p>
          <a:p>
            <a:pPr marL="804863" indent="-409575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SNP application packets must be approved prior to submitting claims for SY 2024–25.</a:t>
            </a:r>
          </a:p>
          <a:p>
            <a:pPr marL="804863" indent="-409575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cs typeface="Arial"/>
              </a:rPr>
              <a:t>August claims are due October 30</a:t>
            </a:r>
            <a:r>
              <a:rPr lang="en-US" sz="2800" baseline="30000" dirty="0">
                <a:cs typeface="Arial"/>
              </a:rPr>
              <a:t>th</a:t>
            </a:r>
            <a:r>
              <a:rPr lang="en-US" sz="2800" dirty="0">
                <a:cs typeface="Arial"/>
              </a:rPr>
              <a:t>. </a:t>
            </a:r>
            <a:endParaRPr lang="en-US" sz="2800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7E60-BA5F-C3C1-AC98-B4502871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15495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Last Call - SNP Reminders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AC51-547D-A281-EE56-4AAC0334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593516"/>
            <a:ext cx="9144000" cy="427295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Direct certification (DC) matching through the California Longitudinal Pupil Achievement Data System (CALPADS) is now </a:t>
            </a:r>
            <a:r>
              <a:rPr lang="en-US" sz="2800" b="1" dirty="0">
                <a:cs typeface="Arial"/>
              </a:rPr>
              <a:t>required monthly</a:t>
            </a:r>
            <a:r>
              <a:rPr lang="en-US" sz="2800" dirty="0">
                <a:cs typeface="Arial"/>
              </a:rPr>
              <a:t> for all public schools, COE, and charter schools.</a:t>
            </a:r>
            <a:endParaRPr lang="en-US" dirty="0">
              <a:cs typeface="Arial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Requirement applies to standard counting and claiming sites </a:t>
            </a:r>
            <a:r>
              <a:rPr lang="en-US" sz="2800" b="1" dirty="0">
                <a:cs typeface="Arial"/>
              </a:rPr>
              <a:t>and</a:t>
            </a:r>
            <a:r>
              <a:rPr lang="en-US" sz="2800" dirty="0">
                <a:cs typeface="Arial"/>
              </a:rPr>
              <a:t> sites operating a federal provision [Community Eligibility Provision (CEP) or Provision 2 (P2)].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8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1F47-1FDC-DB3B-17A6-8884B523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85" y="552091"/>
            <a:ext cx="9647207" cy="140179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CA State Meal Mandate &amp; Universal Meals Program (UMP) Implementation Guidelines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B922-1B59-D4A7-AC64-93E4FD1E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377" y="2355011"/>
            <a:ext cx="91440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Management bulletin SNP-02-2024: CA State Meal Mandate provides guidance on the UMP requirements to provide two meals each school day and includes applicable guidance for public school/COE students attending nonpublic schools.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cs typeface="Arial"/>
              </a:rPr>
              <a:t>UMP Implementation Guidelines updated to reflect </a:t>
            </a:r>
            <a:r>
              <a:rPr lang="en-US" sz="2800" i="1" dirty="0">
                <a:cs typeface="Arial"/>
              </a:rPr>
              <a:t>CA Education Code </a:t>
            </a:r>
            <a:r>
              <a:rPr lang="en-US" sz="2800" dirty="0">
                <a:cs typeface="Arial"/>
              </a:rPr>
              <a:t>changes (monthly DC requirement and provision requirement). </a:t>
            </a:r>
          </a:p>
        </p:txBody>
      </p:sp>
    </p:spTree>
    <p:extLst>
      <p:ext uri="{BB962C8B-B14F-4D97-AF65-F5344CB8AC3E}">
        <p14:creationId xmlns:p14="http://schemas.microsoft.com/office/powerpoint/2010/main" val="325733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0ECC-4A98-4757-8CB8-D883654C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76399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Verification Process for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SY 2024–25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F6B9-949F-B83F-B346-9CD3FF7A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668952"/>
            <a:ext cx="9155445" cy="464233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SFAs with standard counting and claiming sites or P2 sites in a base year should have started the verification process.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Schools on CEP or schools on P2 during non-base years are exempt from conducting verification.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There are no exemptions from Verification Reporting. </a:t>
            </a:r>
            <a:r>
              <a:rPr lang="en-US" sz="2800" b="1" dirty="0">
                <a:cs typeface="Arial"/>
              </a:rPr>
              <a:t>All </a:t>
            </a:r>
            <a:r>
              <a:rPr lang="en-US" sz="2800" dirty="0">
                <a:cs typeface="Arial"/>
              </a:rPr>
              <a:t>SFAs </a:t>
            </a:r>
            <a:r>
              <a:rPr lang="en-US" sz="2800" b="1" dirty="0">
                <a:cs typeface="Arial"/>
              </a:rPr>
              <a:t>must</a:t>
            </a:r>
            <a:r>
              <a:rPr lang="en-US" sz="2800" dirty="0">
                <a:cs typeface="Arial"/>
              </a:rPr>
              <a:t> complete verification reporting in CNIPS.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55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C7AB-E5EA-6511-8F1D-1EA719C4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Verification Process for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SY 2024–25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9DDB-006B-9824-767D-9C20F257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SY 2024–25 Verification Process Timeline: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 dirty="0">
                <a:cs typeface="Arial"/>
              </a:rPr>
              <a:t>October 1: Determine sample size and begin verification process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 dirty="0">
                <a:cs typeface="Arial"/>
              </a:rPr>
              <a:t>November 15: Complete verification process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 dirty="0">
                <a:cs typeface="Arial"/>
              </a:rPr>
              <a:t>November 15, 2024 - January 15, 2025: Submit verification report in CNIPS</a:t>
            </a:r>
          </a:p>
        </p:txBody>
      </p:sp>
    </p:spTree>
    <p:extLst>
      <p:ext uri="{BB962C8B-B14F-4D97-AF65-F5344CB8AC3E}">
        <p14:creationId xmlns:p14="http://schemas.microsoft.com/office/powerpoint/2010/main" val="389547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46188-1FD0-0BC3-A8FA-3E4C0AAF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-127947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Meal Service During School Breaks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B79127-F63B-3C49-6564-EAC283268A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7300" y="731726"/>
            <a:ext cx="9150350" cy="1366837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>
                <a:cs typeface="Arial"/>
              </a:rPr>
              <a:t>If preparing to serve meals during school breaks, ensure compliance with Seamless Summer Option (SSO)/ Summer Food Service Program (SFSP) requirements.</a:t>
            </a:r>
          </a:p>
          <a:p>
            <a:pPr marL="6858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Sites must meet area eligibility requirements.</a:t>
            </a:r>
          </a:p>
          <a:p>
            <a:pPr marL="6858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School break period must meet the required number of days.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8" descr="The table shows the minimum school break periods required for Seamless Summer Option and Summer Food Service Program of more than 10 days and 15 or more days respectively.">
            <a:extLst>
              <a:ext uri="{FF2B5EF4-FFF2-40B4-BE49-F238E27FC236}">
                <a16:creationId xmlns:a16="http://schemas.microsoft.com/office/drawing/2014/main" id="{5DC7ADF3-B57D-CA9D-D12A-3916528EE5D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21294735"/>
              </p:ext>
            </p:extLst>
          </p:nvPr>
        </p:nvGraphicFramePr>
        <p:xfrm>
          <a:off x="2655093" y="3182074"/>
          <a:ext cx="8888414" cy="19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872">
                  <a:extLst>
                    <a:ext uri="{9D8B030D-6E8A-4147-A177-3AD203B41FA5}">
                      <a16:colId xmlns:a16="http://schemas.microsoft.com/office/drawing/2014/main" val="283158146"/>
                    </a:ext>
                  </a:extLst>
                </a:gridCol>
                <a:gridCol w="3796542">
                  <a:extLst>
                    <a:ext uri="{9D8B030D-6E8A-4147-A177-3AD203B41FA5}">
                      <a16:colId xmlns:a16="http://schemas.microsoft.com/office/drawing/2014/main" val="3326596586"/>
                    </a:ext>
                  </a:extLst>
                </a:gridCol>
              </a:tblGrid>
              <a:tr h="559980">
                <a:tc>
                  <a:txBody>
                    <a:bodyPr/>
                    <a:lstStyle/>
                    <a:p>
                      <a:r>
                        <a:rPr lang="en-US" sz="2400" dirty="0"/>
                        <a:t>Child Nutrition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*Minimum School Break Period: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42986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r>
                        <a:rPr lang="en-US" sz="2400" dirty="0"/>
                        <a:t>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More than 10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 school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82363"/>
                  </a:ext>
                </a:extLst>
              </a:tr>
              <a:tr h="559980">
                <a:tc>
                  <a:txBody>
                    <a:bodyPr/>
                    <a:lstStyle/>
                    <a:p>
                      <a:r>
                        <a:rPr lang="en-US" sz="2400" dirty="0"/>
                        <a:t>SFSP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15 or more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school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55343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C3687B-64DC-25D1-8C48-AFF829E8C0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55093" y="5244151"/>
            <a:ext cx="9150349" cy="114300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cs typeface="Arial"/>
              </a:rPr>
              <a:t>*</a:t>
            </a:r>
            <a:r>
              <a:rPr lang="en-US" sz="2400" dirty="0">
                <a:cs typeface="Arial"/>
              </a:rPr>
              <a:t>Holidays and weekends </a:t>
            </a:r>
            <a:r>
              <a:rPr lang="en-US" sz="2400" b="1" dirty="0">
                <a:cs typeface="Arial"/>
              </a:rPr>
              <a:t>are not</a:t>
            </a:r>
            <a:r>
              <a:rPr lang="en-US" sz="2400" dirty="0">
                <a:cs typeface="Arial"/>
              </a:rPr>
              <a:t> counted towards the school break period.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54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311A-1F49-5E20-326E-DE569DE1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Distribution Program (FDP) Reminders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37B8C-0AB4-1EAF-C542-598B2969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9999" y="2305537"/>
            <a:ext cx="8646855" cy="455506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USDA Annual Meal Count Reconciliation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 dirty="0">
                <a:cs typeface="Arial"/>
              </a:rPr>
              <a:t>Reconciliation of SY 2023–24 lunch counts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 dirty="0">
                <a:cs typeface="Arial"/>
              </a:rPr>
              <a:t>Adjusts SY 2024–25 entitlement up or down depending on the results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 dirty="0">
                <a:cs typeface="Arial"/>
              </a:rPr>
              <a:t>Work with your FDP Order Coordinator to manage entitlement changes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13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311A-1F49-5E20-326E-DE569DE1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9" y="333153"/>
            <a:ext cx="9144000" cy="1143000"/>
          </a:xfrm>
        </p:spPr>
        <p:txBody>
          <a:bodyPr/>
          <a:lstStyle/>
          <a:p>
            <a:r>
              <a:rPr lang="en-US" dirty="0"/>
              <a:t>FDP Reminders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37B8C-0AB4-1EAF-C542-598B2969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3452" y="1476153"/>
            <a:ext cx="9144001" cy="5541291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Annual Processor Inventory Reconciliation, also known as “Sweeps”.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Unused SY 2023–24 carryover pounds are swept after October 31.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Communicate extenuating circumstances for low usage to your FDP Order Coordinator.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Assess processor balances in January prior to placing orders for SY 2025–26 processor diversions. 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Preference Surveys for State Distribution Centers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93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9A19-357E-4747-AAC5-BDCF6E8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615" y="315494"/>
            <a:ext cx="8955385" cy="1616364"/>
          </a:xfrm>
        </p:spPr>
        <p:txBody>
          <a:bodyPr/>
          <a:lstStyle/>
          <a:p>
            <a:r>
              <a:rPr lang="en-US" dirty="0"/>
              <a:t>Change Participation Method for Ordering and Receiving </a:t>
            </a:r>
            <a:br>
              <a:rPr lang="en-US" dirty="0"/>
            </a:br>
            <a:r>
              <a:rPr lang="en-US" dirty="0"/>
              <a:t>USDA Foods for SY 2025–26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845B-C56D-445C-A2EC-56AA9DEF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248" y="2389870"/>
            <a:ext cx="9222752" cy="4272791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ea typeface="+mn-lt"/>
                <a:cs typeface="+mn-lt"/>
              </a:rPr>
              <a:t>The listserv with more details was sent on October 10, 2024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ea typeface="+mn-lt"/>
                <a:cs typeface="+mn-lt"/>
              </a:rPr>
              <a:t>The deadline is December 15, 2024</a:t>
            </a:r>
            <a:endParaRPr lang="en-US" sz="2400" b="1" dirty="0">
              <a:cs typeface="Arial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If changing your participation method, email </a:t>
            </a:r>
            <a:r>
              <a:rPr lang="en-US" sz="24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FoodDistribution@cde.ca.gov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and include:</a:t>
            </a:r>
            <a:endParaRPr lang="en-US" sz="2400" dirty="0"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–"/>
            </a:pPr>
            <a:r>
              <a:rPr lang="en-US" sz="2400" dirty="0"/>
              <a:t>Agency name and vendor number</a:t>
            </a:r>
            <a:endParaRPr lang="en-US" sz="2400" dirty="0"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–"/>
            </a:pPr>
            <a:r>
              <a:rPr lang="en-US" sz="2400" dirty="0"/>
              <a:t>Contact name and phone number</a:t>
            </a:r>
            <a:endParaRPr lang="en-US" sz="2400" dirty="0">
              <a:cs typeface="Arial"/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  <a:buFont typeface="Arial"/>
              <a:buChar char="–"/>
            </a:pPr>
            <a:r>
              <a:rPr lang="en-US" sz="2400" dirty="0"/>
              <a:t>Selected</a:t>
            </a:r>
            <a:r>
              <a:rPr lang="en-US" sz="2400" dirty="0">
                <a:cs typeface="Arial"/>
              </a:rPr>
              <a:t> participation method for SY 2025–26</a:t>
            </a:r>
          </a:p>
        </p:txBody>
      </p:sp>
    </p:spTree>
    <p:extLst>
      <p:ext uri="{BB962C8B-B14F-4D97-AF65-F5344CB8AC3E}">
        <p14:creationId xmlns:p14="http://schemas.microsoft.com/office/powerpoint/2010/main" val="39044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B22B-EEBC-4946-9C86-DCEDFD69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28" y="156508"/>
            <a:ext cx="9562530" cy="1067219"/>
          </a:xfrm>
        </p:spPr>
        <p:txBody>
          <a:bodyPr/>
          <a:lstStyle/>
          <a:p>
            <a:r>
              <a:rPr lang="en-US">
                <a:cs typeface="Arial"/>
              </a:rPr>
              <a:t>Important Operational Dates: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Next 30 to 90 days (1)</a:t>
            </a:r>
          </a:p>
        </p:txBody>
      </p:sp>
      <p:graphicFrame>
        <p:nvGraphicFramePr>
          <p:cNvPr id="5" name="Content Placeholder 4" descr="Next 30 to 90 days, actions and corresponding dates: Annual updates by October 2024; Spend carryover pounds by October 31; Verification process by November 15th and verification report by January 15, 2025.">
            <a:extLst>
              <a:ext uri="{FF2B5EF4-FFF2-40B4-BE49-F238E27FC236}">
                <a16:creationId xmlns:a16="http://schemas.microsoft.com/office/drawing/2014/main" id="{D0EF0EC8-E363-4926-9700-F7FD0023B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86002"/>
              </p:ext>
            </p:extLst>
          </p:nvPr>
        </p:nvGraphicFramePr>
        <p:xfrm>
          <a:off x="2458198" y="1497812"/>
          <a:ext cx="9562858" cy="434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1071">
                  <a:extLst>
                    <a:ext uri="{9D8B030D-6E8A-4147-A177-3AD203B41FA5}">
                      <a16:colId xmlns:a16="http://schemas.microsoft.com/office/drawing/2014/main" val="1020567512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66446811"/>
                    </a:ext>
                  </a:extLst>
                </a:gridCol>
              </a:tblGrid>
              <a:tr h="5276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1068"/>
                  </a:ext>
                </a:extLst>
              </a:tr>
              <a:tr h="81787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annual updates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J</a:t>
                      </a: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uly–October 2024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836837"/>
                  </a:ext>
                </a:extLst>
              </a:tr>
              <a:tr h="92341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all carryover pounds for USDA Foods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2809" marR="42809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31, 2024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marL="42809" marR="42809" anchor="ctr"/>
                </a:tc>
                <a:extLst>
                  <a:ext uri="{0D108BD9-81ED-4DB2-BD59-A6C34878D82A}">
                    <a16:rowId xmlns:a16="http://schemas.microsoft.com/office/drawing/2014/main" val="2182742528"/>
                  </a:ext>
                </a:extLst>
              </a:tr>
              <a:tr h="92341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verification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1–November 15,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4866979"/>
                  </a:ext>
                </a:extLst>
              </a:tr>
              <a:tr h="110809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verification report in CNIPS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15–January 15, 2025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12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76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BC70-1FF4-64D1-5F1A-85A8AAF1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36935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District Spotlight: Turlock Unified School District (USD)</a:t>
            </a:r>
            <a:endParaRPr lang="en-US" dirty="0"/>
          </a:p>
        </p:txBody>
      </p:sp>
      <p:pic>
        <p:nvPicPr>
          <p:cNvPr id="20" name="Content Placeholder 19" descr="Student participating in Farm to School month nutrition education event photos by Center of Ecoliteracy">
            <a:extLst>
              <a:ext uri="{FF2B5EF4-FFF2-40B4-BE49-F238E27FC236}">
                <a16:creationId xmlns:a16="http://schemas.microsoft.com/office/drawing/2014/main" id="{99E680D3-8453-0858-0F69-7DF75529F12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296062" y="2123073"/>
            <a:ext cx="2590803" cy="2938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Content Placeholder 18" descr="Food service worker offering taste tests at Farm to School month event.">
            <a:extLst>
              <a:ext uri="{FF2B5EF4-FFF2-40B4-BE49-F238E27FC236}">
                <a16:creationId xmlns:a16="http://schemas.microsoft.com/office/drawing/2014/main" id="{9CC766A3-0D54-5D3A-E1C1-021844A47D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736933" y="1332707"/>
            <a:ext cx="4462378" cy="456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20" descr="Family looking at Farm to School produce">
            <a:extLst>
              <a:ext uri="{FF2B5EF4-FFF2-40B4-BE49-F238E27FC236}">
                <a16:creationId xmlns:a16="http://schemas.microsoft.com/office/drawing/2014/main" id="{17F6C649-6DBF-21A1-67FA-A564E515DE5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5"/>
          <a:stretch>
            <a:fillRect/>
          </a:stretch>
        </p:blipFill>
        <p:spPr>
          <a:xfrm>
            <a:off x="9094618" y="2059571"/>
            <a:ext cx="2898275" cy="307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764DB73-29F1-3DEA-D029-17E3CA64EB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7430" y="5848586"/>
            <a:ext cx="9313027" cy="7900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Arial"/>
              </a:rPr>
              <a:t>Farm to School Month event photos by Center for </a:t>
            </a:r>
            <a:r>
              <a:rPr lang="en-US" sz="2400" dirty="0" err="1">
                <a:cs typeface="Arial"/>
              </a:rPr>
              <a:t>Ecoliteracy</a:t>
            </a:r>
            <a:r>
              <a:rPr lang="en-US" sz="24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95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1374-3105-19C9-DE9B-2569ACD7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85"/>
            <a:ext cx="9144000" cy="1143000"/>
          </a:xfrm>
        </p:spPr>
        <p:txBody>
          <a:bodyPr/>
          <a:lstStyle/>
          <a:p>
            <a:r>
              <a:rPr lang="en-US">
                <a:cs typeface="Arial"/>
              </a:rPr>
              <a:t>Funding Updates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736E0-1F3B-ED2B-6350-36426F716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027" y="1509711"/>
            <a:ext cx="6244625" cy="4928378"/>
          </a:xfrm>
        </p:spPr>
      </p:pic>
    </p:spTree>
    <p:extLst>
      <p:ext uri="{BB962C8B-B14F-4D97-AF65-F5344CB8AC3E}">
        <p14:creationId xmlns:p14="http://schemas.microsoft.com/office/powerpoint/2010/main" val="383095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34CCE3-17AF-3E34-1BE8-0722F2C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688" y="438151"/>
            <a:ext cx="9510973" cy="1143000"/>
          </a:xfrm>
        </p:spPr>
        <p:txBody>
          <a:bodyPr/>
          <a:lstStyle/>
          <a:p>
            <a:r>
              <a:rPr lang="en-US" dirty="0"/>
              <a:t>Funding Spotlight: </a:t>
            </a:r>
            <a:br>
              <a:rPr lang="en-US" dirty="0"/>
            </a:br>
            <a:r>
              <a:rPr lang="en-US" dirty="0"/>
              <a:t>Kitchen Infrastructure and Training </a:t>
            </a:r>
            <a:br>
              <a:rPr lang="en-US" dirty="0"/>
            </a:br>
            <a:r>
              <a:rPr lang="en-US" dirty="0"/>
              <a:t>Los Angeles USD</a:t>
            </a:r>
          </a:p>
        </p:txBody>
      </p:sp>
      <p:pic>
        <p:nvPicPr>
          <p:cNvPr id="11" name="Content Placeholder 10" descr="Los Angeles Unified Kitchen Infrastructure and Training Funding Spotlight: A machine with a screen and a panel">
            <a:extLst>
              <a:ext uri="{FF2B5EF4-FFF2-40B4-BE49-F238E27FC236}">
                <a16:creationId xmlns:a16="http://schemas.microsoft.com/office/drawing/2014/main" id="{F2400C57-C4FC-858E-41B2-D302DAE8E5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98" y="2254153"/>
            <a:ext cx="3009587" cy="401278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Content Placeholder 12" descr="Los Angeles Unified Kitchen Infrastructure and Training Funding Spotlight: A large oven with a glass door&#10;&#10;">
            <a:extLst>
              <a:ext uri="{FF2B5EF4-FFF2-40B4-BE49-F238E27FC236}">
                <a16:creationId xmlns:a16="http://schemas.microsoft.com/office/drawing/2014/main" id="{9AB6EEBF-F353-B63E-A470-CEA6A7DB55E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5615"/>
          <a:stretch/>
        </p:blipFill>
        <p:spPr>
          <a:xfrm>
            <a:off x="5904296" y="2228632"/>
            <a:ext cx="2552928" cy="403830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Content Placeholder 14" descr="Los Angeles Unified Kitchen Infrastructure and Training Funding Spotlight: A Grab n' Go Express food cart&#10;&#10;">
            <a:extLst>
              <a:ext uri="{FF2B5EF4-FFF2-40B4-BE49-F238E27FC236}">
                <a16:creationId xmlns:a16="http://schemas.microsoft.com/office/drawing/2014/main" id="{5A0B3E3E-C8BB-5D82-940B-84EB180FF18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4783" r="4619"/>
          <a:stretch/>
        </p:blipFill>
        <p:spPr>
          <a:xfrm>
            <a:off x="9048463" y="2163574"/>
            <a:ext cx="2552927" cy="1869528"/>
          </a:xfrm>
          <a:ln w="12700">
            <a:solidFill>
              <a:srgbClr val="000000"/>
            </a:solidFill>
          </a:ln>
        </p:spPr>
      </p:pic>
      <p:pic>
        <p:nvPicPr>
          <p:cNvPr id="17" name="Content Placeholder 16" descr="Los Angeles Unified Kitchen Infrastructure and Training Funding Spotlight: A display case with food on it&#10;&#10;">
            <a:extLst>
              <a:ext uri="{FF2B5EF4-FFF2-40B4-BE49-F238E27FC236}">
                <a16:creationId xmlns:a16="http://schemas.microsoft.com/office/drawing/2014/main" id="{E9D7AFDD-D561-4143-1B8C-D2FB19FA147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4783" r="4620"/>
          <a:stretch/>
        </p:blipFill>
        <p:spPr>
          <a:xfrm>
            <a:off x="8925635" y="4260546"/>
            <a:ext cx="2820038" cy="198785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709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6E9808-63DE-3B6D-DC36-5AAA9266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9" y="606188"/>
            <a:ext cx="9144000" cy="1143000"/>
          </a:xfrm>
        </p:spPr>
        <p:txBody>
          <a:bodyPr/>
          <a:lstStyle/>
          <a:p>
            <a:r>
              <a:rPr lang="en-US" sz="4000" dirty="0"/>
              <a:t>Funding Spotlight: Commercial Dishwasher Grant (CDG)</a:t>
            </a:r>
            <a:br>
              <a:rPr lang="en-US" sz="4000" dirty="0"/>
            </a:br>
            <a:r>
              <a:rPr lang="en-US" sz="4000" dirty="0"/>
              <a:t>Girls Athletic Leadership Schools of Los Angeles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36FDDD-3F99-69EF-49A7-FFAAF0404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4617" y="2402005"/>
            <a:ext cx="7482765" cy="4330890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/>
              <a:t>CDG funding has helped to support the: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Purchase, installation, and upgrades of a new  energy efficient commercial dishwasher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Communication of their new Single Use Service Ware Reduction Policy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Separation of food ware items and condiments from meals, reducing overall waste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Ability to wash and reuse all utensils and dishes</a:t>
            </a:r>
          </a:p>
          <a:p>
            <a:endParaRPr lang="en-US" sz="2400" dirty="0"/>
          </a:p>
        </p:txBody>
      </p:sp>
      <p:pic>
        <p:nvPicPr>
          <p:cNvPr id="11" name="Content Placeholder 10" descr="Funding Spotlight: Commercial Dishwasher pictured- Girls Athletic Leadership Schools of Los Angeles&#10;&#10;">
            <a:extLst>
              <a:ext uri="{FF2B5EF4-FFF2-40B4-BE49-F238E27FC236}">
                <a16:creationId xmlns:a16="http://schemas.microsoft.com/office/drawing/2014/main" id="{0DA3B31A-C339-F191-B779-AB1EB35BAC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b="15815"/>
          <a:stretch/>
        </p:blipFill>
        <p:spPr>
          <a:xfrm>
            <a:off x="9340986" y="2670414"/>
            <a:ext cx="2784292" cy="297976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201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6B48-C4C4-D5FB-5AF2-EAC33676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14300"/>
            <a:ext cx="9144000" cy="1143000"/>
          </a:xfrm>
        </p:spPr>
        <p:txBody>
          <a:bodyPr/>
          <a:lstStyle/>
          <a:p>
            <a:r>
              <a:rPr lang="en-US" dirty="0"/>
              <a:t>Local Food for Schools (LFS)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B0B5-84A1-FB32-15CC-23AF4BED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63" y="1257300"/>
            <a:ext cx="9881937" cy="4989121"/>
          </a:xfrm>
        </p:spPr>
        <p:txBody>
          <a:bodyPr/>
          <a:lstStyle/>
          <a:p>
            <a:pPr marL="800100" indent="-4572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dirty="0"/>
              <a:t>Additional $500 million nationwide will be available for the LFS</a:t>
            </a:r>
            <a:endParaRPr lang="en-US" dirty="0">
              <a:cs typeface="Arial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More information to come from USDA soon</a:t>
            </a:r>
            <a:endParaRPr lang="en-US" sz="2400" dirty="0">
              <a:cs typeface="Arial"/>
            </a:endParaRPr>
          </a:p>
          <a:p>
            <a:pPr marL="800100" indent="-4572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dirty="0"/>
              <a:t>LFS Reminders:</a:t>
            </a:r>
            <a:endParaRPr lang="en-US" sz="2800" dirty="0">
              <a:cs typeface="Arial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Current LFS funds must be </a:t>
            </a:r>
            <a:r>
              <a:rPr lang="en-US" sz="2400" b="1" dirty="0"/>
              <a:t>expended</a:t>
            </a:r>
            <a:r>
              <a:rPr lang="en-US" sz="2400" dirty="0"/>
              <a:t> by November 29, 2024</a:t>
            </a:r>
            <a:endParaRPr lang="en-US" sz="2400" dirty="0">
              <a:cs typeface="Arial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Verify your final funding amount on the LFS Funding results web page</a:t>
            </a:r>
            <a:endParaRPr lang="en-US" sz="2400" dirty="0">
              <a:cs typeface="Arial"/>
            </a:endParaRPr>
          </a:p>
          <a:p>
            <a:pPr marL="1085850" lvl="1" indent="-342900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Complete all mandatory reports</a:t>
            </a:r>
            <a:endParaRPr lang="en-US" sz="2400" dirty="0">
              <a:cs typeface="Arial"/>
            </a:endParaRPr>
          </a:p>
          <a:p>
            <a:pPr marL="800100" indent="-4572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2800" dirty="0"/>
              <a:t>Questions: </a:t>
            </a:r>
            <a:r>
              <a:rPr lang="en-US" sz="2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LFSGrant@cde.ca.gov</a:t>
            </a:r>
            <a:endParaRPr lang="en-US" sz="2800" dirty="0">
              <a:solidFill>
                <a:srgbClr val="0563C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047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896FC-02A4-4859-8AFE-8236A533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&amp; Other Announcements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227159-5461-87AB-9C4E-AA2A4BFC1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981200"/>
            <a:ext cx="6223000" cy="4114800"/>
          </a:xfrm>
        </p:spPr>
      </p:pic>
    </p:spTree>
    <p:extLst>
      <p:ext uri="{BB962C8B-B14F-4D97-AF65-F5344CB8AC3E}">
        <p14:creationId xmlns:p14="http://schemas.microsoft.com/office/powerpoint/2010/main" val="3275317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0C84-7184-9ECE-1904-A702EE57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762000"/>
            <a:ext cx="91440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Resource Update: Food Buying Guide (FBG) for Child Nutrition Programs</a:t>
            </a:r>
            <a:br>
              <a:rPr lang="en-US" dirty="0">
                <a:cs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0363-0635-8C63-5E36-006C6DD50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The FBG updates include final rule updates.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Updates include 30 new foods and 17 traditional Indigenous foods.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Assists program operators and others to purchase accurate amounts of foods and their meal pattern contributions.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The FBG is available as a Web Tool, Mobile App and PDF.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Access the FBG on the Team Nutrition website. 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000" dirty="0"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179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0C84-7184-9ECE-1904-A702EE57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684" y="596232"/>
            <a:ext cx="9638631" cy="1129632"/>
          </a:xfrm>
        </p:spPr>
        <p:txBody>
          <a:bodyPr/>
          <a:lstStyle/>
          <a:p>
            <a:r>
              <a:rPr lang="en-US" sz="4200" dirty="0">
                <a:cs typeface="Arial"/>
              </a:rPr>
              <a:t>Training: USDA Team Nutrition </a:t>
            </a:r>
            <a:br>
              <a:rPr lang="en-US" sz="4200" dirty="0">
                <a:cs typeface="Arial"/>
              </a:rPr>
            </a:br>
            <a:r>
              <a:rPr lang="en-US" sz="4200" dirty="0">
                <a:cs typeface="Arial"/>
              </a:rPr>
              <a:t>The Road to Successful Menu Planning for School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0363-0635-8C63-5E36-006C6DD5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2128252"/>
            <a:ext cx="9144000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cs typeface="Arial"/>
              </a:rPr>
              <a:t>This new series will help you get prepared for the new final rule, Child Nutrition Programs Consistent With the 2020–2025 Dietary Guidelines for Americans.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Offering both webinars and on-demand trainings: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/>
              <a:buChar char="§"/>
            </a:pPr>
            <a:r>
              <a:rPr lang="en-US" dirty="0">
                <a:cs typeface="Arial"/>
              </a:rPr>
              <a:t>60-minute webinar: Creating Your Road Map to School Menu Planning Success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/>
              <a:buChar char="§"/>
            </a:pPr>
            <a:r>
              <a:rPr lang="en-US" dirty="0">
                <a:cs typeface="Arial"/>
              </a:rPr>
              <a:t>15-minute training: Reducing Added Sugars (available now) and Menu Planning (coming soon)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30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7D1C-5064-ACCE-CA32-071A5AD6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208" y="163902"/>
            <a:ext cx="9144000" cy="1143000"/>
          </a:xfrm>
        </p:spPr>
        <p:txBody>
          <a:bodyPr/>
          <a:lstStyle/>
          <a:p>
            <a:r>
              <a:rPr lang="en-US" sz="4200" dirty="0">
                <a:cs typeface="Arial"/>
              </a:rPr>
              <a:t>Training Opportunity: Spring 2025 California Pre-Apprenticeship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FB277-87A1-4C73-4B6B-5EDD7E0811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6868" y="1427103"/>
            <a:ext cx="9150350" cy="57608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cs typeface="Arial"/>
              </a:rPr>
              <a:t>Know someone interested in a school foodservice career?</a:t>
            </a:r>
            <a:endParaRPr lang="en-US" sz="2800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A82B3-D811-42DA-49D6-D1F39BE99F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0000" y="1996715"/>
            <a:ext cx="4528898" cy="401943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cs typeface="Arial"/>
              </a:rPr>
              <a:t>Open to any California resident or current school food employee interested in learning skills in healthy scratch cooking in K-12 schools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cs typeface="Arial"/>
              </a:rPr>
              <a:t>Applications open November 2024</a:t>
            </a:r>
            <a:endParaRPr lang="en-US" sz="24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188F2-9498-B4B9-B654-11C9ED40C4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48235" y="1996716"/>
            <a:ext cx="5079819" cy="3461109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>
                <a:cs typeface="Arial"/>
              </a:rPr>
              <a:t>Seven Week Paid Program includes: 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Courier New,monospace"/>
              <a:buChar char="•"/>
            </a:pPr>
            <a:r>
              <a:rPr lang="en-US" sz="2400" dirty="0">
                <a:cs typeface="Arial"/>
              </a:rPr>
              <a:t>12 hours a week of on-the-job learning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Courier New,monospace"/>
              <a:buChar char="•"/>
            </a:pPr>
            <a:r>
              <a:rPr lang="en-US" sz="2400" dirty="0">
                <a:cs typeface="Arial"/>
              </a:rPr>
              <a:t>3 self-paced online courses, 15 hours 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Courier New,monospace"/>
              <a:buChar char="•"/>
            </a:pPr>
            <a:r>
              <a:rPr lang="en-US" sz="2400" dirty="0">
                <a:cs typeface="Arial"/>
              </a:rPr>
              <a:t>2 live virtual learning sessions, 1.5 hours each</a:t>
            </a:r>
          </a:p>
          <a:p>
            <a:pPr>
              <a:buFont typeface="Courier New,monospace"/>
              <a:buChar char="o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72489A-8AD9-55E4-056A-9604958AE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494839" y="5798329"/>
            <a:ext cx="9896235" cy="4274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Arial"/>
              </a:rPr>
              <a:t>Learn more on the Chef Ann Foundation Pre-Apprenticeship website. </a:t>
            </a:r>
          </a:p>
        </p:txBody>
      </p:sp>
    </p:spTree>
    <p:extLst>
      <p:ext uri="{BB962C8B-B14F-4D97-AF65-F5344CB8AC3E}">
        <p14:creationId xmlns:p14="http://schemas.microsoft.com/office/powerpoint/2010/main" val="3449557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FED9B2-B008-9455-49DE-8B2D9903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Procurement Training Reminder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F9F09E-2C07-15E7-1FFF-3EF8CBA88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9999" y="1981200"/>
            <a:ext cx="6876955" cy="4419600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/>
              <a:t>Required annual procurement training: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dirty="0"/>
              <a:t>Program directors, management, and staff who work on National School Lunch Program procurement</a:t>
            </a:r>
          </a:p>
          <a:p>
            <a:pPr marL="342900" lvl="1" indent="-342900">
              <a:spcBef>
                <a:spcPts val="800"/>
              </a:spcBef>
              <a:spcAft>
                <a:spcPts val="800"/>
              </a:spcAft>
              <a:buChar char="•"/>
            </a:pPr>
            <a:r>
              <a:rPr lang="en-US" sz="2400" dirty="0"/>
              <a:t>USDA has not specified required number of hours or training topics</a:t>
            </a:r>
          </a:p>
          <a:p>
            <a:pPr marL="342900" lvl="1" indent="-342900">
              <a:spcBef>
                <a:spcPts val="800"/>
              </a:spcBef>
              <a:spcAft>
                <a:spcPts val="800"/>
              </a:spcAft>
              <a:buChar char="•"/>
            </a:pPr>
            <a:r>
              <a:rPr lang="en-US" sz="2400" dirty="0"/>
              <a:t>Training may count towards professional standards</a:t>
            </a:r>
          </a:p>
          <a:p>
            <a:pPr marL="342900" lvl="1" indent="-342900">
              <a:spcBef>
                <a:spcPts val="800"/>
              </a:spcBef>
              <a:spcAft>
                <a:spcPts val="800"/>
              </a:spcAft>
              <a:buChar char="•"/>
            </a:pPr>
            <a:r>
              <a:rPr lang="en-US" sz="2400" dirty="0"/>
              <a:t>Effective date August 23, 2024 </a:t>
            </a:r>
          </a:p>
          <a:p>
            <a:endParaRPr lang="en-US" dirty="0"/>
          </a:p>
        </p:txBody>
      </p:sp>
      <p:pic>
        <p:nvPicPr>
          <p:cNvPr id="11" name="Content Placeholder 10" descr="QR code link can be found on current slide">
            <a:hlinkClick r:id="rId2" tooltip="Canva - California Department of Education List of Available Procurement Resources"/>
            <a:extLst>
              <a:ext uri="{FF2B5EF4-FFF2-40B4-BE49-F238E27FC236}">
                <a16:creationId xmlns:a16="http://schemas.microsoft.com/office/drawing/2014/main" id="{CDE13BB2-834B-C191-411F-99CF4BDC8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54" y="2469157"/>
            <a:ext cx="2606624" cy="2636244"/>
          </a:xfrm>
        </p:spPr>
      </p:pic>
    </p:spTree>
    <p:extLst>
      <p:ext uri="{BB962C8B-B14F-4D97-AF65-F5344CB8AC3E}">
        <p14:creationId xmlns:p14="http://schemas.microsoft.com/office/powerpoint/2010/main" val="3338584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1D57-8921-C065-4791-C8A0CBEC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4" y="447964"/>
            <a:ext cx="10206181" cy="1085273"/>
          </a:xfrm>
        </p:spPr>
        <p:txBody>
          <a:bodyPr/>
          <a:lstStyle/>
          <a:p>
            <a:r>
              <a:rPr lang="en-US" dirty="0">
                <a:cs typeface="Arial"/>
              </a:rPr>
              <a:t>California School Nutrition Association (CSNA) Annual Conference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6831-318A-9124-C7FE-BD52726D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842655"/>
            <a:ext cx="9224818" cy="411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Join us at the CSNA 72nd Annual Conference in Sacramento!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Date: November 13-16, 2024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CSNA Conference registration is available on the CSNA website at </a:t>
            </a:r>
            <a:r>
              <a:rPr lang="en-US" dirty="0">
                <a:solidFill>
                  <a:srgbClr val="0563C1"/>
                </a:solidFill>
                <a:ea typeface="+mn-lt"/>
                <a:cs typeface="+mn-lt"/>
                <a:hlinkClick r:id="rId3" tooltip="California School Nutrition Association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https://calsna.org/events/annualConference2024.php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12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73AC-C85F-FAF8-3E45-61BAE575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07675"/>
            <a:ext cx="9144000" cy="1143000"/>
          </a:xfrm>
        </p:spPr>
        <p:txBody>
          <a:bodyPr/>
          <a:lstStyle/>
          <a:p>
            <a:r>
              <a:rPr lang="en-US">
                <a:cs typeface="Arial"/>
              </a:rPr>
              <a:t>Los Angeles USD Celebrates National School Lunch Week</a:t>
            </a:r>
            <a:endParaRPr lang="en-US" dirty="0"/>
          </a:p>
        </p:txBody>
      </p:sp>
      <p:pic>
        <p:nvPicPr>
          <p:cNvPr id="16" name="Content Placeholder 15" descr="Los Angeles Unified celebrates National School Lunch Week. A person standing in a kitchen with a display case.&#10;&#10;">
            <a:extLst>
              <a:ext uri="{FF2B5EF4-FFF2-40B4-BE49-F238E27FC236}">
                <a16:creationId xmlns:a16="http://schemas.microsoft.com/office/drawing/2014/main" id="{3D8E52D7-DF06-7715-77B8-1947169372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01635" y="2597913"/>
            <a:ext cx="3372928" cy="2562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Content Placeholder 16" descr="Los Angeles USD celebrates School Lunch Pirates: Find Your Treasure celebration National School Lunch Week with Shiver Me Timbers and displayed fruit cups and pears.">
            <a:extLst>
              <a:ext uri="{FF2B5EF4-FFF2-40B4-BE49-F238E27FC236}">
                <a16:creationId xmlns:a16="http://schemas.microsoft.com/office/drawing/2014/main" id="{48E17273-A964-48A0-2FFB-3A76B44CEC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09532" y="1460201"/>
            <a:ext cx="3790589" cy="5020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Content Placeholder 17" descr="Los Angeles Unified celebrates National School Lunch Week. A display case with food in it">
            <a:extLst>
              <a:ext uri="{FF2B5EF4-FFF2-40B4-BE49-F238E27FC236}">
                <a16:creationId xmlns:a16="http://schemas.microsoft.com/office/drawing/2014/main" id="{2516A67F-0D3C-563B-D08C-F6ADCFA1C53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8619541" y="2594514"/>
            <a:ext cx="3473570" cy="2648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280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15A6-F2A6-43B3-AD16-F2CC188B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943" y="313277"/>
            <a:ext cx="9412514" cy="1143000"/>
          </a:xfrm>
        </p:spPr>
        <p:txBody>
          <a:bodyPr/>
          <a:lstStyle/>
          <a:p>
            <a:r>
              <a:rPr lang="en-US" dirty="0"/>
              <a:t>Tuesday @ 2pm Town Hall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A9185-9CB9-4EE8-92A3-A0FA101F8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000" y="1469585"/>
            <a:ext cx="9042400" cy="46662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Held on the fourth Tuesday of the month</a:t>
            </a:r>
            <a:endParaRPr lang="en-US" dirty="0"/>
          </a:p>
        </p:txBody>
      </p:sp>
      <p:graphicFrame>
        <p:nvGraphicFramePr>
          <p:cNvPr id="5" name="Table 5" descr="Town Hall calendar by month, format and date. All town halls include state updates. No meeting in November or December. Dates are as follows: January 28, 2025.">
            <a:extLst>
              <a:ext uri="{FF2B5EF4-FFF2-40B4-BE49-F238E27FC236}">
                <a16:creationId xmlns:a16="http://schemas.microsoft.com/office/drawing/2014/main" id="{B69A7FEC-4728-4FFE-B4C6-BBE1F6709E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96411"/>
              </p:ext>
            </p:extLst>
          </p:nvPr>
        </p:nvGraphicFramePr>
        <p:xfrm>
          <a:off x="2540000" y="2432286"/>
          <a:ext cx="9304768" cy="24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80">
                  <a:extLst>
                    <a:ext uri="{9D8B030D-6E8A-4147-A177-3AD203B41FA5}">
                      <a16:colId xmlns:a16="http://schemas.microsoft.com/office/drawing/2014/main" val="1857206355"/>
                    </a:ext>
                  </a:extLst>
                </a:gridCol>
                <a:gridCol w="5280542">
                  <a:extLst>
                    <a:ext uri="{9D8B030D-6E8A-4147-A177-3AD203B41FA5}">
                      <a16:colId xmlns:a16="http://schemas.microsoft.com/office/drawing/2014/main" val="4211457138"/>
                    </a:ext>
                  </a:extLst>
                </a:gridCol>
                <a:gridCol w="1806246">
                  <a:extLst>
                    <a:ext uri="{9D8B030D-6E8A-4147-A177-3AD203B41FA5}">
                      <a16:colId xmlns:a16="http://schemas.microsoft.com/office/drawing/2014/main" val="398561056"/>
                    </a:ext>
                  </a:extLst>
                </a:gridCol>
              </a:tblGrid>
              <a:tr h="4574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5962"/>
                  </a:ext>
                </a:extLst>
              </a:tr>
              <a:tr h="8153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November/December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No Town Hall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879378"/>
                  </a:ext>
                </a:extLst>
              </a:tr>
              <a:tr h="8153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January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noProof="0">
                          <a:solidFill>
                            <a:srgbClr val="000000"/>
                          </a:solidFill>
                          <a:latin typeface="Arial"/>
                        </a:rPr>
                        <a:t>State Update</a:t>
                      </a:r>
                      <a:endParaRPr lang="en-US" sz="3200" b="0" i="0" u="none" strike="noStrike" kern="120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1/28/25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825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51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B3E98A-6E25-4EEA-B238-7C88F1FF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10671"/>
            <a:ext cx="9144000" cy="114300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74D526-CB73-F1F1-C5AC-4ECE10CC3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0" y="1255486"/>
            <a:ext cx="8307614" cy="2336801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cs typeface="Arial"/>
              </a:rPr>
              <a:t>Professional Standards Crediting Information</a:t>
            </a:r>
          </a:p>
          <a:p>
            <a:pPr lvl="1" indent="0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>
                <a:cs typeface="Arial"/>
              </a:rPr>
              <a:t>Key Area: Administration (3000)</a:t>
            </a:r>
          </a:p>
          <a:p>
            <a:pPr lvl="1" indent="0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>
                <a:cs typeface="Arial"/>
              </a:rPr>
              <a:t>Training Topic: Program Management (3200)</a:t>
            </a:r>
          </a:p>
          <a:p>
            <a:pPr lvl="1" indent="0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>
                <a:cs typeface="Arial"/>
              </a:rPr>
              <a:t>Learning Objective: Manage Staff Work Including Scheduling (3210)</a:t>
            </a:r>
          </a:p>
          <a:p>
            <a:pPr lvl="1" indent="0">
              <a:spcBef>
                <a:spcPts val="1200"/>
              </a:spcBef>
              <a:spcAft>
                <a:spcPts val="1200"/>
              </a:spcAft>
              <a:buFont typeface="Arial"/>
              <a:buChar char="–"/>
            </a:pPr>
            <a:r>
              <a:rPr lang="en-US">
                <a:cs typeface="Arial"/>
              </a:rPr>
              <a:t>Instructional Hours 1.5 hours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37EAE9-D114-452A-E6C4-AD69BF5DF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0457" y="5392057"/>
            <a:ext cx="8724899" cy="84908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  <a:cs typeface="Arial"/>
              </a:rPr>
              <a:t>This institution is an equal opportunity provider.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72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6721-AC30-14F7-FBE7-0ACC8E60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469" y="260838"/>
            <a:ext cx="9144000" cy="1143000"/>
          </a:xfrm>
        </p:spPr>
        <p:txBody>
          <a:bodyPr/>
          <a:lstStyle/>
          <a:p>
            <a:r>
              <a:rPr lang="en-US" sz="4000" dirty="0">
                <a:cs typeface="Arial"/>
              </a:rPr>
              <a:t>CA Healthy Meals Incentives (HMI) Initiative: Recognition Awardees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0ECFE-7D61-C9F7-5708-8472E92C8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2" y="1575689"/>
            <a:ext cx="8979877" cy="423895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Congratulations CA awardees: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Western Placer USD, Rialto USD, Borrego USD, Huntington Beach Union High School District, and Fallbrook Union High School District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HMI applications are accepted on a rolling basis through June 30, 2025.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>
                <a:cs typeface="Arial"/>
              </a:rPr>
              <a:t>Send your request for your HMI letter of support from  California Department of Education (CDE) at </a:t>
            </a:r>
            <a:r>
              <a:rPr lang="en-US" sz="2800" dirty="0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HMILetterOfSupport@cde.ca.gov</a:t>
            </a:r>
            <a:r>
              <a:rPr lang="en-US" sz="2400" dirty="0">
                <a:cs typeface="Arial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75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9EE6-6475-EAA7-7492-078310B9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61" y="62822"/>
            <a:ext cx="9144000" cy="1143000"/>
          </a:xfrm>
        </p:spPr>
        <p:txBody>
          <a:bodyPr/>
          <a:lstStyle/>
          <a:p>
            <a:r>
              <a:rPr lang="en-US" dirty="0"/>
              <a:t>What is Eat Real Certification?</a:t>
            </a:r>
          </a:p>
        </p:txBody>
      </p:sp>
      <p:pic>
        <p:nvPicPr>
          <p:cNvPr id="6" name="Content Placeholder 5" descr="What is Eat Real Certification? Eat Real provides Foodservice leaders with the framework and support they need to make their school menus delicious, nutritious, and planet-sustaining.">
            <a:extLst>
              <a:ext uri="{FF2B5EF4-FFF2-40B4-BE49-F238E27FC236}">
                <a16:creationId xmlns:a16="http://schemas.microsoft.com/office/drawing/2014/main" id="{24A0DF55-8E88-2B5F-1E87-EA76AFD63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205822"/>
            <a:ext cx="9143999" cy="5140800"/>
          </a:xfrm>
        </p:spPr>
      </p:pic>
    </p:spTree>
    <p:extLst>
      <p:ext uri="{BB962C8B-B14F-4D97-AF65-F5344CB8AC3E}">
        <p14:creationId xmlns:p14="http://schemas.microsoft.com/office/powerpoint/2010/main" val="41588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0233-B670-EDD4-40E3-7BE956BD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0"/>
            <a:ext cx="9144000" cy="1143000"/>
          </a:xfrm>
        </p:spPr>
        <p:txBody>
          <a:bodyPr/>
          <a:lstStyle/>
          <a:p>
            <a:r>
              <a:rPr lang="en-US" dirty="0"/>
              <a:t>Eat Real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5D83-DFE4-CC5C-D100-1D156B0D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235122"/>
            <a:ext cx="9144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Program Support: Get data, action and community connections to achieve nutrition and environmental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Elevated Standards: Ten standards exceed federal and state requirements.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 Changemaker: Break the status quo and prove what school food can and should be.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*Slide content adjusted slightly for web posting.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1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E34F-9B14-118C-DBA3-8CA7DA6F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0"/>
            <a:ext cx="9144000" cy="1143000"/>
          </a:xfrm>
        </p:spPr>
        <p:txBody>
          <a:bodyPr/>
          <a:lstStyle/>
          <a:p>
            <a:r>
              <a:rPr lang="en-US" dirty="0"/>
              <a:t>10 Eat Real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90B9-26FF-19A5-5920-B3DCEC3F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633" y="1443251"/>
            <a:ext cx="9442734" cy="5141793"/>
          </a:xfrm>
        </p:spPr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Eat Real’s 10 standards emphasize nutrition, sustainability, and overall transparency and include the following standards which go above federal nutrition requirements: 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/>
              <a:t>Reduced sugar, whole carbohydrates, fresh produce, healthy fats, minimal processing, sustainable sourcing, responsible proteins, menu variety, minimized food waste, and real food education.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/>
              <a:t>*Slide content adjusted slightly for web posting.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8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2C2D-EAAC-4002-022C-B75F47D0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6000"/>
                  </a:schemeClr>
                </a:solidFill>
              </a:rPr>
              <a:t>Four Tiers: Green to Platinum</a:t>
            </a:r>
          </a:p>
        </p:txBody>
      </p:sp>
      <p:pic>
        <p:nvPicPr>
          <p:cNvPr id="8" name="Content Placeholder 7" descr="The Eat Real Four Tiers: Green to Platinum">
            <a:extLst>
              <a:ext uri="{FF2B5EF4-FFF2-40B4-BE49-F238E27FC236}">
                <a16:creationId xmlns:a16="http://schemas.microsoft.com/office/drawing/2014/main" id="{FE311C1E-DB06-E179-CDDA-260F6F7AFC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89421" y="1116390"/>
            <a:ext cx="8992311" cy="406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374A-575A-762F-5D07-29BB9C950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287" y="5327863"/>
            <a:ext cx="10191229" cy="9295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the Eat Real Certification process on Eat Real’s website at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at Re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https://eatreal.org/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051109"/>
      </p:ext>
    </p:extLst>
  </p:cSld>
  <p:clrMapOvr>
    <a:masterClrMapping/>
  </p:clrMapOvr>
</p:sld>
</file>

<file path=ppt/theme/theme1.xml><?xml version="1.0" encoding="utf-8"?>
<a:theme xmlns:a="http://schemas.openxmlformats.org/drawingml/2006/main" name="3_Blank Presentation">
  <a:themeElements>
    <a:clrScheme name="Custom 2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Blank Presentation">
  <a:themeElements>
    <a:clrScheme name="Custom 2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Presentation">
  <a:themeElements>
    <a:clrScheme name="Custom 5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Blank Presentation">
  <a:themeElements>
    <a:clrScheme name="Custom 2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7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Blank Presentation">
  <a:themeElements>
    <a:clrScheme name="Custom 2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FF"/>
      </a:hlink>
      <a:folHlink>
        <a:srgbClr val="FF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9D062B5-042C-4FFE-AACB-3EB40ED7E4B6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41BA0D9850D4A8A78E0E90CD611E0" ma:contentTypeVersion="8" ma:contentTypeDescription="Create a new document." ma:contentTypeScope="" ma:versionID="a75817f080f722238b736091dfb3ef53">
  <xsd:schema xmlns:xsd="http://www.w3.org/2001/XMLSchema" xmlns:xs="http://www.w3.org/2001/XMLSchema" xmlns:p="http://schemas.microsoft.com/office/2006/metadata/properties" xmlns:ns2="55eafe1f-a5a4-4161-97cb-a5abf89329e1" xmlns:ns3="842f3430-4cc5-47cd-ba16-87eeaf32148c" targetNamespace="http://schemas.microsoft.com/office/2006/metadata/properties" ma:root="true" ma:fieldsID="545872a276ec35c537d217c698c83086" ns2:_="" ns3:_="">
    <xsd:import namespace="55eafe1f-a5a4-4161-97cb-a5abf89329e1"/>
    <xsd:import namespace="842f3430-4cc5-47cd-ba16-87eeaf3214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afe1f-a5a4-4161-97cb-a5abf8932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f3430-4cc5-47cd-ba16-87eeaf3214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2f3430-4cc5-47cd-ba16-87eeaf32148c">
      <UserInfo>
        <DisplayName>Michael Salazar</DisplayName>
        <AccountId>81</AccountId>
        <AccountType/>
      </UserInfo>
      <UserInfo>
        <DisplayName>Reema El-Murr</DisplayName>
        <AccountId>96</AccountId>
        <AccountType/>
      </UserInfo>
      <UserInfo>
        <DisplayName>Kristina Ricci</DisplayName>
        <AccountId>108</AccountId>
        <AccountType/>
      </UserInfo>
      <UserInfo>
        <DisplayName>Katie Tully</DisplayName>
        <AccountId>22</AccountId>
        <AccountType/>
      </UserInfo>
      <UserInfo>
        <DisplayName>Jackie Richardson</DisplayName>
        <AccountId>25</AccountId>
        <AccountType/>
      </UserInfo>
      <UserInfo>
        <DisplayName>Andrea Bricker</DisplayName>
        <AccountId>67</AccountId>
        <AccountType/>
      </UserInfo>
      <UserInfo>
        <DisplayName>Melinda Cisneros</DisplayName>
        <AccountId>20</AccountId>
        <AccountType/>
      </UserInfo>
      <UserInfo>
        <DisplayName>Stephanie Russell</DisplayName>
        <AccountId>125</AccountId>
        <AccountType/>
      </UserInfo>
      <UserInfo>
        <DisplayName>Desiree Rojo</DisplayName>
        <AccountId>36</AccountId>
        <AccountType/>
      </UserInfo>
      <UserInfo>
        <DisplayName>Christina Volkoff-Shoemaker</DisplayName>
        <AccountId>42</AccountId>
        <AccountType/>
      </UserInfo>
      <UserInfo>
        <DisplayName>Gurjeet Barayah</DisplayName>
        <AccountId>15</AccountId>
        <AccountType/>
      </UserInfo>
      <UserInfo>
        <DisplayName>Kim Frinzell</DisplayName>
        <AccountId>33</AccountId>
        <AccountType/>
      </UserInfo>
      <UserInfo>
        <DisplayName>David Hazeleaf</DisplayName>
        <AccountId>24</AccountId>
        <AccountType/>
      </UserInfo>
      <UserInfo>
        <DisplayName>Carrie Robinson</DisplayName>
        <AccountId>43</AccountId>
        <AccountType/>
      </UserInfo>
      <UserInfo>
        <DisplayName>Jaime Aguirre</DisplayName>
        <AccountId>92</AccountId>
        <AccountType/>
      </UserInfo>
      <UserInfo>
        <DisplayName>Antonia Romeo</DisplayName>
        <AccountId>29</AccountId>
        <AccountType/>
      </UserInfo>
      <UserInfo>
        <DisplayName>Hilda Ledezma-Vasquez</DisplayName>
        <AccountId>139</AccountId>
        <AccountType/>
      </UserInfo>
      <UserInfo>
        <DisplayName>Amy Bell</DisplayName>
        <AccountId>55</AccountId>
        <AccountType/>
      </UserInfo>
      <UserInfo>
        <DisplayName>Augie Aguilar</DisplayName>
        <AccountId>41</AccountId>
        <AccountType/>
      </UserInfo>
      <UserInfo>
        <DisplayName>Landy Gonzalez-Hernandez</DisplayName>
        <AccountId>144</AccountId>
        <AccountType/>
      </UserInfo>
      <UserInfo>
        <DisplayName>Bart Lyszkiewicz</DisplayName>
        <AccountId>54</AccountId>
        <AccountType/>
      </UserInfo>
      <UserInfo>
        <DisplayName>Christy McCoy</DisplayName>
        <AccountId>53</AccountId>
        <AccountType/>
      </UserInfo>
      <UserInfo>
        <DisplayName>Belinda Allen</DisplayName>
        <AccountId>149</AccountId>
        <AccountType/>
      </UserInfo>
      <UserInfo>
        <DisplayName>Christina Lopez</DisplayName>
        <AccountId>116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B21211-D2C4-4E6F-903C-E1558CD55B48}">
  <ds:schemaRefs>
    <ds:schemaRef ds:uri="55eafe1f-a5a4-4161-97cb-a5abf89329e1"/>
    <ds:schemaRef ds:uri="842f3430-4cc5-47cd-ba16-87eeaf3214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45092E-47FD-4D16-BE8F-F0D50D192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13FE34-5A7A-4036-8C58-9029D4512BC4}">
  <ds:schemaRefs>
    <ds:schemaRef ds:uri="http://purl.org/dc/dcmitype/"/>
    <ds:schemaRef ds:uri="http://schemas.microsoft.com/office/infopath/2007/PartnerControls"/>
    <ds:schemaRef ds:uri="55eafe1f-a5a4-4161-97cb-a5abf89329e1"/>
    <ds:schemaRef ds:uri="http://schemas.microsoft.com/office/2006/documentManagement/types"/>
    <ds:schemaRef ds:uri="http://schemas.microsoft.com/office/2006/metadata/properties"/>
    <ds:schemaRef ds:uri="842f3430-4cc5-47cd-ba16-87eeaf32148c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2106</Words>
  <Application>Microsoft Office PowerPoint</Application>
  <PresentationFormat>Widescreen</PresentationFormat>
  <Paragraphs>240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Aptos</vt:lpstr>
      <vt:lpstr>Aptos Display</vt:lpstr>
      <vt:lpstr>Arial</vt:lpstr>
      <vt:lpstr>ArialMT</vt:lpstr>
      <vt:lpstr>Calibri</vt:lpstr>
      <vt:lpstr>Courier New</vt:lpstr>
      <vt:lpstr>Courier New,monospace</vt:lpstr>
      <vt:lpstr>Symbol</vt:lpstr>
      <vt:lpstr>Times</vt:lpstr>
      <vt:lpstr>Wingdings</vt:lpstr>
      <vt:lpstr>3_Blank Presentation</vt:lpstr>
      <vt:lpstr>Custom Design</vt:lpstr>
      <vt:lpstr>4_Blank Presentation</vt:lpstr>
      <vt:lpstr>5_Blank Presentation</vt:lpstr>
      <vt:lpstr>Blank Presentation</vt:lpstr>
      <vt:lpstr>6_Blank Presentation</vt:lpstr>
      <vt:lpstr>7_Blank Presentation</vt:lpstr>
      <vt:lpstr>3_Blank Presentation</vt:lpstr>
      <vt:lpstr>3_Blank Presentation</vt:lpstr>
      <vt:lpstr>7_Blank Presentation</vt:lpstr>
      <vt:lpstr>Tuesday @ 2  School Nutrition Town Hall  October 22, 2024</vt:lpstr>
      <vt:lpstr>Town Hall at a Glance</vt:lpstr>
      <vt:lpstr>District Spotlight: Turlock Unified School District (USD)</vt:lpstr>
      <vt:lpstr>Los Angeles USD Celebrates National School Lunch Week</vt:lpstr>
      <vt:lpstr>CA Healthy Meals Incentives (HMI) Initiative: Recognition Awardees</vt:lpstr>
      <vt:lpstr>What is Eat Real Certification?</vt:lpstr>
      <vt:lpstr>Eat Real Elements</vt:lpstr>
      <vt:lpstr>10 Eat Real Standards</vt:lpstr>
      <vt:lpstr>Four Tiers: Green to Platinum</vt:lpstr>
      <vt:lpstr>California Green Ribbon Schools  (CA-GRS) Recognition Program</vt:lpstr>
      <vt:lpstr>Federal Updates</vt:lpstr>
      <vt:lpstr> 2023 Farm to School Census</vt:lpstr>
      <vt:lpstr>SP 01-2025 Fluid Milk Requirements for Schools</vt:lpstr>
      <vt:lpstr>SP 02-2025 Substitution of Vegetables for Fruit Flexibility in the School Breakfast Program: Question &amp; Answer</vt:lpstr>
      <vt:lpstr>State Updates</vt:lpstr>
      <vt:lpstr>Assembly Bill (AB) 2316-Pupil nutrition: substances: prohibition </vt:lpstr>
      <vt:lpstr>Modifications to Accommodate Disabilities in the School Nutrition Programs (SNP) </vt:lpstr>
      <vt:lpstr>Satellite Food Service Operations</vt:lpstr>
      <vt:lpstr>Food Safety Certification vs.  Food Handler Cards</vt:lpstr>
      <vt:lpstr>Last Call - SNP Reminders (1)</vt:lpstr>
      <vt:lpstr>Last Call - SNP Reminders (2)</vt:lpstr>
      <vt:lpstr>CA State Meal Mandate &amp; Universal Meals Program (UMP) Implementation Guidelines</vt:lpstr>
      <vt:lpstr>Verification Process for  SY 2024–25 (1)</vt:lpstr>
      <vt:lpstr>Verification Process for  SY 2024–25 (2)</vt:lpstr>
      <vt:lpstr>Meal Service During School Breaks</vt:lpstr>
      <vt:lpstr>Food Distribution Program (FDP) Reminders (1)</vt:lpstr>
      <vt:lpstr>FDP Reminders (2)</vt:lpstr>
      <vt:lpstr>Change Participation Method for Ordering and Receiving  USDA Foods for SY 2025–26</vt:lpstr>
      <vt:lpstr>Important Operational Dates:  Next 30 to 90 days (1)</vt:lpstr>
      <vt:lpstr>Funding Updates</vt:lpstr>
      <vt:lpstr>Funding Spotlight:  Kitchen Infrastructure and Training  Los Angeles USD</vt:lpstr>
      <vt:lpstr>Funding Spotlight: Commercial Dishwasher Grant (CDG) Girls Athletic Leadership Schools of Los Angeles </vt:lpstr>
      <vt:lpstr>Local Food for Schools (LFS)</vt:lpstr>
      <vt:lpstr>Resources &amp; Other Announcements</vt:lpstr>
      <vt:lpstr>Resource Update: Food Buying Guide (FBG) for Child Nutrition Programs </vt:lpstr>
      <vt:lpstr>Training: USDA Team Nutrition  The Road to Successful Menu Planning for School Meals</vt:lpstr>
      <vt:lpstr>Training Opportunity: Spring 2025 California Pre-Apprenticeship</vt:lpstr>
      <vt:lpstr>Procurement Training Reminder</vt:lpstr>
      <vt:lpstr>California School Nutrition Association (CSNA) Annual Conference</vt:lpstr>
      <vt:lpstr>Tuesday @ 2pm Town Hall Schedule</vt:lpstr>
      <vt:lpstr>Thank you!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22, 2024 Tuesday at 2 Town Hall Slides - Nutrition (CA Dept of Education)</dc:title>
  <dc:subject>The PowerPoint includes district spotlights and state and federal school nutrition program updates as presented during the 10/22/24 Town Hall.</dc:subject>
  <dc:creator/>
  <cp:lastModifiedBy>Raiyan Khan</cp:lastModifiedBy>
  <cp:revision>27</cp:revision>
  <cp:lastPrinted>2023-12-12T16:14:40Z</cp:lastPrinted>
  <dcterms:created xsi:type="dcterms:W3CDTF">2019-10-18T22:56:25Z</dcterms:created>
  <dcterms:modified xsi:type="dcterms:W3CDTF">2025-01-03T19:47:47Z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0x0101009D341BA0D9850D4A8A78E0E90CD611E0</vt:lpwstr>
  </property>
</Properties>
</file>