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embedTrueTypeFonts="1" saveSubsetFonts="1" autoCompressPictures="0">
  <p:sldMasterIdLst>
    <p:sldMasterId id="2147483648" r:id="rId1"/>
    <p:sldMasterId id="2147483656" r:id="rId2"/>
    <p:sldMasterId id="2147483686" r:id="rId3"/>
    <p:sldMasterId id="2147483698" r:id="rId4"/>
  </p:sldMasterIdLst>
  <p:notesMasterIdLst>
    <p:notesMasterId r:id="rId58"/>
  </p:notesMasterIdLst>
  <p:sldIdLst>
    <p:sldId id="256" r:id="rId5"/>
    <p:sldId id="261" r:id="rId6"/>
    <p:sldId id="262" r:id="rId7"/>
    <p:sldId id="263" r:id="rId8"/>
    <p:sldId id="358" r:id="rId9"/>
    <p:sldId id="267" r:id="rId10"/>
    <p:sldId id="268" r:id="rId11"/>
    <p:sldId id="337" r:id="rId12"/>
    <p:sldId id="338" r:id="rId13"/>
    <p:sldId id="270" r:id="rId14"/>
    <p:sldId id="339" r:id="rId15"/>
    <p:sldId id="272" r:id="rId16"/>
    <p:sldId id="273" r:id="rId17"/>
    <p:sldId id="274" r:id="rId18"/>
    <p:sldId id="341" r:id="rId19"/>
    <p:sldId id="276" r:id="rId20"/>
    <p:sldId id="359" r:id="rId21"/>
    <p:sldId id="360" r:id="rId22"/>
    <p:sldId id="344" r:id="rId23"/>
    <p:sldId id="345" r:id="rId24"/>
    <p:sldId id="361" r:id="rId25"/>
    <p:sldId id="282" r:id="rId26"/>
    <p:sldId id="365" r:id="rId27"/>
    <p:sldId id="284" r:id="rId28"/>
    <p:sldId id="285" r:id="rId29"/>
    <p:sldId id="286" r:id="rId30"/>
    <p:sldId id="356" r:id="rId31"/>
    <p:sldId id="289" r:id="rId32"/>
    <p:sldId id="362" r:id="rId33"/>
    <p:sldId id="352" r:id="rId34"/>
    <p:sldId id="292" r:id="rId35"/>
    <p:sldId id="363" r:id="rId36"/>
    <p:sldId id="303" r:id="rId37"/>
    <p:sldId id="304" r:id="rId38"/>
    <p:sldId id="305" r:id="rId39"/>
    <p:sldId id="306" r:id="rId40"/>
    <p:sldId id="307" r:id="rId41"/>
    <p:sldId id="309" r:id="rId42"/>
    <p:sldId id="310" r:id="rId43"/>
    <p:sldId id="311" r:id="rId44"/>
    <p:sldId id="312" r:id="rId45"/>
    <p:sldId id="313" r:id="rId46"/>
    <p:sldId id="314" r:id="rId47"/>
    <p:sldId id="315" r:id="rId48"/>
    <p:sldId id="320" r:id="rId49"/>
    <p:sldId id="364" r:id="rId50"/>
    <p:sldId id="322" r:id="rId51"/>
    <p:sldId id="335" r:id="rId52"/>
    <p:sldId id="325" r:id="rId53"/>
    <p:sldId id="326" r:id="rId54"/>
    <p:sldId id="327" r:id="rId55"/>
    <p:sldId id="328" r:id="rId56"/>
    <p:sldId id="329" r:id="rId57"/>
  </p:sldIdLst>
  <p:sldSz cx="12192000" cy="6858000"/>
  <p:notesSz cx="7010400" cy="9296400"/>
  <p:embeddedFontLst>
    <p:embeddedFont>
      <p:font typeface="Times" panose="02020603050405020304" pitchFamily="18" charset="0"/>
      <p:regular r:id="rId59"/>
      <p:bold r:id="rId60"/>
      <p:italic r:id="rId61"/>
      <p:boldItalic r:id="rId6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99" roundtripDataSignature="AMtx7mgRa8FqKGTzNC3v99Y3j8JS0Bd4Xg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554C"/>
    <a:srgbClr val="0563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727" autoAdjust="0"/>
  </p:normalViewPr>
  <p:slideViewPr>
    <p:cSldViewPr snapToGrid="0">
      <p:cViewPr varScale="1">
        <p:scale>
          <a:sx n="112" d="100"/>
          <a:sy n="112" d="100"/>
        </p:scale>
        <p:origin x="835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104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notesMaster" Target="notesMasters/notesMaster1.xml"/><Relationship Id="rId10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font" Target="fonts/font3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font" Target="fonts/font2.fntdata"/><Relationship Id="rId99" Type="http://customschemas.google.com/relationships/presentationmetadata" Target="metadata"/><Relationship Id="rId10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100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1.fntdata"/><Relationship Id="rId103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938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3" name="Google Shape;363;p1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64" name="Google Shape;364;p1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0" name="Google Shape;490;p14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174708" lvl="0" indent="-9850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</p:txBody>
      </p:sp>
      <p:sp>
        <p:nvSpPr>
          <p:cNvPr id="491" name="Google Shape;491;p14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8" name="Google Shape;498;p15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99" name="Google Shape;499;p15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4" name="Google Shape;504;p16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505" name="Google Shape;505;p16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5104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7" name="Google Shape;517;p1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518" name="Google Shape;518;p1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56042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6" name="Google Shape;586;p23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587" name="Google Shape;587;p23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2" name="Google Shape;602;p25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603" name="Google Shape;603;p25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9" name="Google Shape;609;p26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610" name="Google Shape;610;p26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6" name="Google Shape;616;p2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617" name="Google Shape;617;p2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>
          <a:extLst>
            <a:ext uri="{FF2B5EF4-FFF2-40B4-BE49-F238E27FC236}">
              <a16:creationId xmlns:a16="http://schemas.microsoft.com/office/drawing/2014/main" id="{1B493638-CEB3-9E7E-94CA-23C1EDC082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27:notes">
            <a:extLst>
              <a:ext uri="{FF2B5EF4-FFF2-40B4-BE49-F238E27FC236}">
                <a16:creationId xmlns:a16="http://schemas.microsoft.com/office/drawing/2014/main" id="{5976ED44-C6A7-F5F1-65E3-02D9BC854B7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6" name="Google Shape;616;p27:notes">
            <a:extLst>
              <a:ext uri="{FF2B5EF4-FFF2-40B4-BE49-F238E27FC236}">
                <a16:creationId xmlns:a16="http://schemas.microsoft.com/office/drawing/2014/main" id="{8FAC83B9-FCAF-E10B-840C-450DF523008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617" name="Google Shape;617;p27:notes">
            <a:extLst>
              <a:ext uri="{FF2B5EF4-FFF2-40B4-BE49-F238E27FC236}">
                <a16:creationId xmlns:a16="http://schemas.microsoft.com/office/drawing/2014/main" id="{2910F3F4-867D-B8D2-8EB4-069BC960234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00249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7" name="Google Shape;397;p5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465887" lvl="0" indent="-23294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98" name="Google Shape;398;p5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6" name="Google Shape;646;p29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647" name="Google Shape;647;p29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11886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7" name="Google Shape;677;p32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678" name="Google Shape;678;p32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6" name="Google Shape;766;p78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767" name="Google Shape;767;p78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3" name="Google Shape;773;p79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774" name="Google Shape;774;p79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1" name="Google Shape;781;p8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782" name="Google Shape;782;p80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9" name="Google Shape;789;p81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790" name="Google Shape;790;p81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7" name="Google Shape;797;p82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798" name="Google Shape;798;p82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3525" y="157163"/>
            <a:ext cx="3111500" cy="17510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2" name="Google Shape;812;p84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813" name="Google Shape;813;p84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3525" y="157163"/>
            <a:ext cx="3111500" cy="17510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9" name="Google Shape;819;p85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820" name="Google Shape;820;p85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4" name="Google Shape;404;p4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05" name="Google Shape;405;p4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3525" y="157163"/>
            <a:ext cx="3111500" cy="17510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6" name="Google Shape;826;p86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827" name="Google Shape;827;p86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3525" y="157163"/>
            <a:ext cx="3111500" cy="17510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4" name="Google Shape;834;p8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835" name="Google Shape;835;p8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3525" y="157163"/>
            <a:ext cx="3111500" cy="17510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1" name="Google Shape;841;p88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842" name="Google Shape;842;p88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8" name="Google Shape;848;p89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849" name="Google Shape;849;p89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6" name="Google Shape;856;p9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857" name="Google Shape;857;p90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6" name="Google Shape;896;p95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8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7" name="Google Shape;897;p95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2" name="Google Shape;912;p4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13" name="Google Shape;913;p40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 sz="13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47</a:t>
            </a:fld>
            <a:endParaRPr sz="13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9" name="Google Shape;919;p41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800" b="1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0" name="Google Shape;920;p41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 sz="13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48</a:t>
            </a:fld>
            <a:endParaRPr sz="13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825954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4" name="Google Shape;934;p43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8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35" name="Google Shape;935;p43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49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2" name="Google Shape;942;p44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800" dirty="0"/>
          </a:p>
        </p:txBody>
      </p:sp>
      <p:sp>
        <p:nvSpPr>
          <p:cNvPr id="943" name="Google Shape;943;p44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50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1" name="Google Shape;411;p6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12" name="Google Shape;412;p6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9" name="Google Shape;949;p46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50" name="Google Shape;950;p46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51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7" name="Google Shape;957;p4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8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8" name="Google Shape;958;p4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52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3" name="Google Shape;963;p48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800" dirty="0"/>
          </a:p>
        </p:txBody>
      </p:sp>
      <p:sp>
        <p:nvSpPr>
          <p:cNvPr id="964" name="Google Shape;964;p48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53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8" name="Google Shape;448;p8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49" name="Google Shape;449;p8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5" name="Google Shape;455;p9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56" name="Google Shape;456;p9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9" name="Google Shape;469;p11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70" name="Google Shape;470;p11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9" name="Google Shape;469;p11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70" name="Google Shape;470;p11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78056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3" name="Google Shape;483;p13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84" name="Google Shape;484;p13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oogle Shape;22;p50"/>
          <p:cNvGrpSpPr/>
          <p:nvPr/>
        </p:nvGrpSpPr>
        <p:grpSpPr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23" name="Google Shape;23;p50"/>
            <p:cNvSpPr/>
            <p:nvPr/>
          </p:nvSpPr>
          <p:spPr>
            <a:xfrm>
              <a:off x="0" y="0"/>
              <a:ext cx="5760" cy="432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endPara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50"/>
            <p:cNvSpPr/>
            <p:nvPr/>
          </p:nvSpPr>
          <p:spPr>
            <a:xfrm>
              <a:off x="1248" y="1392"/>
              <a:ext cx="4512" cy="96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endParaRPr sz="1300" b="0" i="0" u="none" strike="noStrike" cap="none">
                <a:solidFill>
                  <a:srgbClr val="00005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50"/>
            <p:cNvSpPr/>
            <p:nvPr/>
          </p:nvSpPr>
          <p:spPr>
            <a:xfrm>
              <a:off x="0" y="0"/>
              <a:ext cx="1056" cy="432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endParaRPr sz="1300" b="0" i="0" u="none" strike="noStrike" cap="none">
                <a:solidFill>
                  <a:srgbClr val="00005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" name="Google Shape;26;p50"/>
          <p:cNvSpPr/>
          <p:nvPr/>
        </p:nvSpPr>
        <p:spPr>
          <a:xfrm>
            <a:off x="2540000" y="6096000"/>
            <a:ext cx="9550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CALIFORNIA DEPARTMENT OF EDUCATION</a:t>
            </a:r>
            <a:br>
              <a:rPr lang="en-US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Tony Thurmond, State Superintendent of Public Instruction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" name="Google Shape;27;p50" descr="Official Seal of the California Department of Educatio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8937" y="523875"/>
            <a:ext cx="1457325" cy="1457325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50"/>
          <p:cNvSpPr txBox="1">
            <a:spLocks noGrp="1"/>
          </p:cNvSpPr>
          <p:nvPr>
            <p:ph type="title"/>
          </p:nvPr>
        </p:nvSpPr>
        <p:spPr>
          <a:xfrm>
            <a:off x="2743200" y="308610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9" name="Google Shape;29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931" y="5442392"/>
            <a:ext cx="2075338" cy="13072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4"/>
          <p:cNvSpPr txBox="1">
            <a:spLocks noGrp="1"/>
          </p:cNvSpPr>
          <p:nvPr>
            <p:ph type="title"/>
          </p:nvPr>
        </p:nvSpPr>
        <p:spPr>
          <a:xfrm>
            <a:off x="2540000" y="60960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4"/>
          <p:cNvSpPr txBox="1">
            <a:spLocks noGrp="1"/>
          </p:cNvSpPr>
          <p:nvPr>
            <p:ph type="body" idx="1"/>
          </p:nvPr>
        </p:nvSpPr>
        <p:spPr>
          <a:xfrm>
            <a:off x="2540000" y="1981200"/>
            <a:ext cx="4470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54"/>
          <p:cNvSpPr txBox="1">
            <a:spLocks noGrp="1"/>
          </p:cNvSpPr>
          <p:nvPr>
            <p:ph type="body" idx="2"/>
          </p:nvPr>
        </p:nvSpPr>
        <p:spPr>
          <a:xfrm>
            <a:off x="7213600" y="1981200"/>
            <a:ext cx="4470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54"/>
          <p:cNvSpPr txBox="1">
            <a:spLocks noGrp="1"/>
          </p:cNvSpPr>
          <p:nvPr>
            <p:ph type="dt" idx="10"/>
          </p:nvPr>
        </p:nvSpPr>
        <p:spPr>
          <a:xfrm>
            <a:off x="2540000" y="6254750"/>
            <a:ext cx="2235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54"/>
          <p:cNvSpPr txBox="1">
            <a:spLocks noGrp="1"/>
          </p:cNvSpPr>
          <p:nvPr>
            <p:ph type="ftr" idx="11"/>
          </p:nvPr>
        </p:nvSpPr>
        <p:spPr>
          <a:xfrm>
            <a:off x="5075238" y="6254750"/>
            <a:ext cx="406876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54"/>
          <p:cNvSpPr txBox="1">
            <a:spLocks noGrp="1"/>
          </p:cNvSpPr>
          <p:nvPr>
            <p:ph type="sldNum" idx="12"/>
          </p:nvPr>
        </p:nvSpPr>
        <p:spPr>
          <a:xfrm>
            <a:off x="9455150" y="6248400"/>
            <a:ext cx="2235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 type="title">
  <p:cSld name="TITL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55"/>
          <p:cNvSpPr txBox="1">
            <a:spLocks noGrp="1"/>
          </p:cNvSpPr>
          <p:nvPr>
            <p:ph type="ctrTitle"/>
          </p:nvPr>
        </p:nvSpPr>
        <p:spPr>
          <a:xfrm>
            <a:off x="2546351" y="526617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55"/>
          <p:cNvSpPr txBox="1">
            <a:spLocks noGrp="1"/>
          </p:cNvSpPr>
          <p:nvPr>
            <p:ph type="subTitle" idx="1"/>
          </p:nvPr>
        </p:nvSpPr>
        <p:spPr>
          <a:xfrm>
            <a:off x="2546351" y="3394220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8" name="Google Shape;98;p55"/>
          <p:cNvSpPr txBox="1">
            <a:spLocks noGrp="1"/>
          </p:cNvSpPr>
          <p:nvPr>
            <p:ph type="dt" idx="10"/>
          </p:nvPr>
        </p:nvSpPr>
        <p:spPr>
          <a:xfrm>
            <a:off x="2540000" y="6254750"/>
            <a:ext cx="2235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55"/>
          <p:cNvSpPr txBox="1">
            <a:spLocks noGrp="1"/>
          </p:cNvSpPr>
          <p:nvPr>
            <p:ph type="ftr" idx="11"/>
          </p:nvPr>
        </p:nvSpPr>
        <p:spPr>
          <a:xfrm>
            <a:off x="5075238" y="6254750"/>
            <a:ext cx="406876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55"/>
          <p:cNvSpPr txBox="1">
            <a:spLocks noGrp="1"/>
          </p:cNvSpPr>
          <p:nvPr>
            <p:ph type="sldNum" idx="12"/>
          </p:nvPr>
        </p:nvSpPr>
        <p:spPr>
          <a:xfrm>
            <a:off x="9455150" y="6248400"/>
            <a:ext cx="2235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2_Title Slide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oogle Shape;102;p58"/>
          <p:cNvGrpSpPr/>
          <p:nvPr/>
        </p:nvGrpSpPr>
        <p:grpSpPr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103" name="Google Shape;103;p58"/>
            <p:cNvSpPr/>
            <p:nvPr/>
          </p:nvSpPr>
          <p:spPr>
            <a:xfrm>
              <a:off x="0" y="0"/>
              <a:ext cx="5760" cy="432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Arial"/>
                <a:buNone/>
              </a:pPr>
              <a:endPara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58"/>
            <p:cNvSpPr/>
            <p:nvPr/>
          </p:nvSpPr>
          <p:spPr>
            <a:xfrm>
              <a:off x="1248" y="1392"/>
              <a:ext cx="4512" cy="96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Arial"/>
                <a:buNone/>
              </a:pPr>
              <a:endParaRPr sz="1300" b="0" i="0" u="none" strike="noStrike" cap="none">
                <a:solidFill>
                  <a:srgbClr val="00005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58"/>
            <p:cNvSpPr/>
            <p:nvPr/>
          </p:nvSpPr>
          <p:spPr>
            <a:xfrm>
              <a:off x="0" y="0"/>
              <a:ext cx="1056" cy="432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Arial"/>
                <a:buNone/>
              </a:pPr>
              <a:endParaRPr sz="1300" b="0" i="0" u="none" strike="noStrike" cap="none">
                <a:solidFill>
                  <a:srgbClr val="00005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6" name="Google Shape;106;p58"/>
          <p:cNvSpPr/>
          <p:nvPr/>
        </p:nvSpPr>
        <p:spPr>
          <a:xfrm>
            <a:off x="2540000" y="6096000"/>
            <a:ext cx="9550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CALIFORNIA DEPARTMENT OF EDUCATION</a:t>
            </a:r>
            <a:br>
              <a:rPr lang="en-US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Tony Thurmond, State Superintendent of Public Instruction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" name="Google Shape;107;p58" descr="Official Seal of the California Department of Educatio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8937" y="523875"/>
            <a:ext cx="1457325" cy="1457325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58"/>
          <p:cNvSpPr txBox="1">
            <a:spLocks noGrp="1"/>
          </p:cNvSpPr>
          <p:nvPr>
            <p:ph type="title"/>
          </p:nvPr>
        </p:nvSpPr>
        <p:spPr>
          <a:xfrm>
            <a:off x="2743200" y="308610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pic>
        <p:nvPicPr>
          <p:cNvPr id="109" name="Google Shape;109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931" y="5442392"/>
            <a:ext cx="2075338" cy="13072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ntent">
  <p:cSld name="Three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9"/>
          <p:cNvSpPr txBox="1">
            <a:spLocks noGrp="1"/>
          </p:cNvSpPr>
          <p:nvPr>
            <p:ph type="title"/>
          </p:nvPr>
        </p:nvSpPr>
        <p:spPr>
          <a:xfrm>
            <a:off x="2540000" y="60960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59"/>
          <p:cNvSpPr txBox="1">
            <a:spLocks noGrp="1"/>
          </p:cNvSpPr>
          <p:nvPr>
            <p:ph type="dt" idx="10"/>
          </p:nvPr>
        </p:nvSpPr>
        <p:spPr>
          <a:xfrm>
            <a:off x="2540000" y="6254750"/>
            <a:ext cx="2235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59"/>
          <p:cNvSpPr txBox="1">
            <a:spLocks noGrp="1"/>
          </p:cNvSpPr>
          <p:nvPr>
            <p:ph type="ftr" idx="11"/>
          </p:nvPr>
        </p:nvSpPr>
        <p:spPr>
          <a:xfrm>
            <a:off x="5075238" y="6254750"/>
            <a:ext cx="406876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59"/>
          <p:cNvSpPr txBox="1">
            <a:spLocks noGrp="1"/>
          </p:cNvSpPr>
          <p:nvPr>
            <p:ph type="sldNum" idx="12"/>
          </p:nvPr>
        </p:nvSpPr>
        <p:spPr>
          <a:xfrm>
            <a:off x="9455150" y="6248400"/>
            <a:ext cx="2235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2" name="Google Shape;122;p59"/>
          <p:cNvSpPr txBox="1">
            <a:spLocks noGrp="1"/>
          </p:cNvSpPr>
          <p:nvPr>
            <p:ph type="body" idx="1"/>
          </p:nvPr>
        </p:nvSpPr>
        <p:spPr>
          <a:xfrm>
            <a:off x="2540000" y="1944688"/>
            <a:ext cx="9150350" cy="1366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" name="Google Shape;123;p59"/>
          <p:cNvSpPr txBox="1">
            <a:spLocks noGrp="1"/>
          </p:cNvSpPr>
          <p:nvPr>
            <p:ph type="body" idx="2"/>
          </p:nvPr>
        </p:nvSpPr>
        <p:spPr>
          <a:xfrm>
            <a:off x="2540000" y="3578225"/>
            <a:ext cx="4313238" cy="20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4" name="Google Shape;124;p59"/>
          <p:cNvSpPr txBox="1">
            <a:spLocks noGrp="1"/>
          </p:cNvSpPr>
          <p:nvPr>
            <p:ph type="body" idx="3"/>
          </p:nvPr>
        </p:nvSpPr>
        <p:spPr>
          <a:xfrm>
            <a:off x="7394575" y="3578225"/>
            <a:ext cx="4313238" cy="1974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" name="Google Shape;126;p60"/>
          <p:cNvGrpSpPr/>
          <p:nvPr/>
        </p:nvGrpSpPr>
        <p:grpSpPr>
          <a:xfrm>
            <a:off x="0" y="-382385"/>
            <a:ext cx="12192000" cy="6858000"/>
            <a:chOff x="0" y="0"/>
            <a:chExt cx="5760" cy="4320"/>
          </a:xfrm>
        </p:grpSpPr>
        <p:sp>
          <p:nvSpPr>
            <p:cNvPr id="127" name="Google Shape;127;p60"/>
            <p:cNvSpPr/>
            <p:nvPr/>
          </p:nvSpPr>
          <p:spPr>
            <a:xfrm>
              <a:off x="0" y="0"/>
              <a:ext cx="5760" cy="432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endPara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60"/>
            <p:cNvSpPr/>
            <p:nvPr/>
          </p:nvSpPr>
          <p:spPr>
            <a:xfrm>
              <a:off x="1248" y="1392"/>
              <a:ext cx="4512" cy="96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endParaRPr sz="1300" b="0" i="0" u="none" strike="noStrike" cap="none">
                <a:solidFill>
                  <a:srgbClr val="00005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60"/>
            <p:cNvSpPr/>
            <p:nvPr/>
          </p:nvSpPr>
          <p:spPr>
            <a:xfrm>
              <a:off x="0" y="0"/>
              <a:ext cx="1056" cy="432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endParaRPr sz="1300" b="0" i="0" u="none" strike="noStrike" cap="none">
                <a:solidFill>
                  <a:srgbClr val="00005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0" name="Google Shape;130;p60"/>
          <p:cNvSpPr/>
          <p:nvPr/>
        </p:nvSpPr>
        <p:spPr>
          <a:xfrm>
            <a:off x="2540000" y="6096000"/>
            <a:ext cx="9550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CALIFORNIA DEPARTMENT OF EDUCATION</a:t>
            </a:r>
            <a:br>
              <a:rPr lang="en-US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Tony Thurmond, State Superintendent of Public Instruction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" name="Google Shape;131;p60" descr="Official Seal of the California Department of Educatio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8937" y="523875"/>
            <a:ext cx="1457325" cy="1457325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60"/>
          <p:cNvSpPr txBox="1">
            <a:spLocks noGrp="1"/>
          </p:cNvSpPr>
          <p:nvPr>
            <p:ph type="title"/>
          </p:nvPr>
        </p:nvSpPr>
        <p:spPr>
          <a:xfrm>
            <a:off x="2743200" y="308610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3" name="Google Shape;133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931" y="5442392"/>
            <a:ext cx="2075338" cy="1307216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60"/>
          <p:cNvSpPr>
            <a:spLocks noGrp="1"/>
          </p:cNvSpPr>
          <p:nvPr>
            <p:ph type="pic" idx="2"/>
          </p:nvPr>
        </p:nvSpPr>
        <p:spPr>
          <a:xfrm>
            <a:off x="2624137" y="482891"/>
            <a:ext cx="2371725" cy="1401762"/>
          </a:xfrm>
          <a:prstGeom prst="rect">
            <a:avLst/>
          </a:prstGeom>
          <a:noFill/>
          <a:ln>
            <a:noFill/>
          </a:ln>
        </p:spPr>
      </p:sp>
      <p:sp>
        <p:nvSpPr>
          <p:cNvPr id="135" name="Google Shape;135;p60"/>
          <p:cNvSpPr>
            <a:spLocks noGrp="1"/>
          </p:cNvSpPr>
          <p:nvPr>
            <p:ph type="pic" idx="3"/>
          </p:nvPr>
        </p:nvSpPr>
        <p:spPr>
          <a:xfrm>
            <a:off x="9742431" y="482891"/>
            <a:ext cx="2371725" cy="1401762"/>
          </a:xfrm>
          <a:prstGeom prst="rect">
            <a:avLst/>
          </a:prstGeom>
          <a:noFill/>
          <a:ln>
            <a:noFill/>
          </a:ln>
        </p:spPr>
      </p:sp>
      <p:sp>
        <p:nvSpPr>
          <p:cNvPr id="136" name="Google Shape;136;p60"/>
          <p:cNvSpPr>
            <a:spLocks noGrp="1"/>
          </p:cNvSpPr>
          <p:nvPr>
            <p:ph type="pic" idx="4"/>
          </p:nvPr>
        </p:nvSpPr>
        <p:spPr>
          <a:xfrm>
            <a:off x="4998981" y="482891"/>
            <a:ext cx="2371725" cy="1401762"/>
          </a:xfrm>
          <a:prstGeom prst="rect">
            <a:avLst/>
          </a:prstGeom>
          <a:noFill/>
          <a:ln>
            <a:noFill/>
          </a:ln>
        </p:spPr>
      </p:sp>
      <p:sp>
        <p:nvSpPr>
          <p:cNvPr id="137" name="Google Shape;137;p60"/>
          <p:cNvSpPr>
            <a:spLocks noGrp="1"/>
          </p:cNvSpPr>
          <p:nvPr>
            <p:ph type="pic" idx="5"/>
          </p:nvPr>
        </p:nvSpPr>
        <p:spPr>
          <a:xfrm>
            <a:off x="7370706" y="482891"/>
            <a:ext cx="2371725" cy="140176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1"/>
          <p:cNvSpPr txBox="1">
            <a:spLocks noGrp="1"/>
          </p:cNvSpPr>
          <p:nvPr>
            <p:ph type="title"/>
          </p:nvPr>
        </p:nvSpPr>
        <p:spPr>
          <a:xfrm>
            <a:off x="2540000" y="60960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61"/>
          <p:cNvSpPr txBox="1">
            <a:spLocks noGrp="1"/>
          </p:cNvSpPr>
          <p:nvPr>
            <p:ph type="dt" idx="10"/>
          </p:nvPr>
        </p:nvSpPr>
        <p:spPr>
          <a:xfrm>
            <a:off x="2540000" y="6254750"/>
            <a:ext cx="2235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61"/>
          <p:cNvSpPr txBox="1">
            <a:spLocks noGrp="1"/>
          </p:cNvSpPr>
          <p:nvPr>
            <p:ph type="ftr" idx="11"/>
          </p:nvPr>
        </p:nvSpPr>
        <p:spPr>
          <a:xfrm>
            <a:off x="5075238" y="6254750"/>
            <a:ext cx="406876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61"/>
          <p:cNvSpPr txBox="1">
            <a:spLocks noGrp="1"/>
          </p:cNvSpPr>
          <p:nvPr>
            <p:ph type="sldNum" idx="12"/>
          </p:nvPr>
        </p:nvSpPr>
        <p:spPr>
          <a:xfrm>
            <a:off x="9455150" y="6248400"/>
            <a:ext cx="2235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AD0D8-EB64-DD03-B247-683F96AF5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4554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38235C-12C6-7DEB-0868-555C844D9F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298132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A3824E-88C6-16BD-7A7F-DC708590BE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47850"/>
            <a:ext cx="27432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2D0015-8B12-E494-02B2-E7F36B635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FB02F-1194-467A-B44A-FCBFE8AB273F}" type="datetimeFigureOut">
              <a:rPr lang="en-US" smtClean="0"/>
              <a:t>1/31/2025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7847A0-9FD2-EDA1-7FA9-CA087618E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2C1701-6360-4CBE-602F-7164D2306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A8CFF-A367-4DEF-824C-E1E2C2A1184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D3B7BD7C-1E9F-0D6F-2866-EEAA4429DC8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220075" y="1863725"/>
            <a:ext cx="27432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5466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02"/>
          <p:cNvSpPr txBox="1">
            <a:spLocks noGrp="1"/>
          </p:cNvSpPr>
          <p:nvPr>
            <p:ph type="title"/>
          </p:nvPr>
        </p:nvSpPr>
        <p:spPr>
          <a:xfrm>
            <a:off x="2540000" y="60960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102"/>
          <p:cNvSpPr txBox="1">
            <a:spLocks noGrp="1"/>
          </p:cNvSpPr>
          <p:nvPr>
            <p:ph type="body" idx="1"/>
          </p:nvPr>
        </p:nvSpPr>
        <p:spPr>
          <a:xfrm>
            <a:off x="2540000" y="1981200"/>
            <a:ext cx="4470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4" name="Google Shape;304;p102"/>
          <p:cNvSpPr txBox="1">
            <a:spLocks noGrp="1"/>
          </p:cNvSpPr>
          <p:nvPr>
            <p:ph type="body" idx="2"/>
          </p:nvPr>
        </p:nvSpPr>
        <p:spPr>
          <a:xfrm>
            <a:off x="7213600" y="1981200"/>
            <a:ext cx="4470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5" name="Google Shape;305;p102"/>
          <p:cNvSpPr txBox="1">
            <a:spLocks noGrp="1"/>
          </p:cNvSpPr>
          <p:nvPr>
            <p:ph type="dt" idx="10"/>
          </p:nvPr>
        </p:nvSpPr>
        <p:spPr>
          <a:xfrm>
            <a:off x="2540000" y="6254750"/>
            <a:ext cx="2235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02"/>
          <p:cNvSpPr txBox="1">
            <a:spLocks noGrp="1"/>
          </p:cNvSpPr>
          <p:nvPr>
            <p:ph type="ftr" idx="11"/>
          </p:nvPr>
        </p:nvSpPr>
        <p:spPr>
          <a:xfrm>
            <a:off x="5075238" y="6254750"/>
            <a:ext cx="406876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102"/>
          <p:cNvSpPr txBox="1">
            <a:spLocks noGrp="1"/>
          </p:cNvSpPr>
          <p:nvPr>
            <p:ph type="sldNum" idx="12"/>
          </p:nvPr>
        </p:nvSpPr>
        <p:spPr>
          <a:xfrm>
            <a:off x="9455150" y="6248400"/>
            <a:ext cx="2235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03"/>
          <p:cNvSpPr txBox="1">
            <a:spLocks noGrp="1"/>
          </p:cNvSpPr>
          <p:nvPr>
            <p:ph type="title"/>
          </p:nvPr>
        </p:nvSpPr>
        <p:spPr>
          <a:xfrm>
            <a:off x="2540000" y="60960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03"/>
          <p:cNvSpPr txBox="1">
            <a:spLocks noGrp="1"/>
          </p:cNvSpPr>
          <p:nvPr>
            <p:ph type="body" idx="1"/>
          </p:nvPr>
        </p:nvSpPr>
        <p:spPr>
          <a:xfrm>
            <a:off x="2540000" y="1981200"/>
            <a:ext cx="9144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1" name="Google Shape;311;p103"/>
          <p:cNvSpPr txBox="1">
            <a:spLocks noGrp="1"/>
          </p:cNvSpPr>
          <p:nvPr>
            <p:ph type="dt" idx="10"/>
          </p:nvPr>
        </p:nvSpPr>
        <p:spPr>
          <a:xfrm>
            <a:off x="2540000" y="6254750"/>
            <a:ext cx="2235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03"/>
          <p:cNvSpPr txBox="1">
            <a:spLocks noGrp="1"/>
          </p:cNvSpPr>
          <p:nvPr>
            <p:ph type="ftr" idx="11"/>
          </p:nvPr>
        </p:nvSpPr>
        <p:spPr>
          <a:xfrm>
            <a:off x="5075238" y="6254750"/>
            <a:ext cx="406876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03"/>
          <p:cNvSpPr txBox="1">
            <a:spLocks noGrp="1"/>
          </p:cNvSpPr>
          <p:nvPr>
            <p:ph type="sldNum" idx="12"/>
          </p:nvPr>
        </p:nvSpPr>
        <p:spPr>
          <a:xfrm>
            <a:off x="9455150" y="6248400"/>
            <a:ext cx="2235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" name="Google Shape;315;p121"/>
          <p:cNvGrpSpPr/>
          <p:nvPr/>
        </p:nvGrpSpPr>
        <p:grpSpPr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316" name="Google Shape;316;p121"/>
            <p:cNvSpPr/>
            <p:nvPr/>
          </p:nvSpPr>
          <p:spPr>
            <a:xfrm>
              <a:off x="0" y="0"/>
              <a:ext cx="5760" cy="432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121"/>
            <p:cNvSpPr/>
            <p:nvPr/>
          </p:nvSpPr>
          <p:spPr>
            <a:xfrm>
              <a:off x="1248" y="1392"/>
              <a:ext cx="4512" cy="96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00" b="0" i="0" u="none" strike="noStrike" cap="none">
                <a:solidFill>
                  <a:srgbClr val="00005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121"/>
            <p:cNvSpPr/>
            <p:nvPr/>
          </p:nvSpPr>
          <p:spPr>
            <a:xfrm>
              <a:off x="0" y="0"/>
              <a:ext cx="1056" cy="432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00" b="0" i="0" u="none" strike="noStrike" cap="none">
                <a:solidFill>
                  <a:srgbClr val="00005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9" name="Google Shape;319;p121"/>
          <p:cNvSpPr/>
          <p:nvPr/>
        </p:nvSpPr>
        <p:spPr>
          <a:xfrm>
            <a:off x="2540000" y="6096000"/>
            <a:ext cx="9550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CALIFORNIA DEPARTMENT OF EDUCATION</a:t>
            </a:r>
            <a:br>
              <a:rPr lang="en-US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Tony Thurmond, State Superintendent of Public Instruction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0" name="Google Shape;320;p121" descr="Official Seal of the California Department of Educatio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8937" y="523875"/>
            <a:ext cx="1457325" cy="1457325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121"/>
          <p:cNvSpPr txBox="1">
            <a:spLocks noGrp="1"/>
          </p:cNvSpPr>
          <p:nvPr>
            <p:ph type="title"/>
          </p:nvPr>
        </p:nvSpPr>
        <p:spPr>
          <a:xfrm>
            <a:off x="2743200" y="308610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22" name="Google Shape;322;p1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931" y="5442392"/>
            <a:ext cx="2075338" cy="13072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3"/>
          <p:cNvSpPr txBox="1">
            <a:spLocks noGrp="1"/>
          </p:cNvSpPr>
          <p:nvPr>
            <p:ph type="title"/>
          </p:nvPr>
        </p:nvSpPr>
        <p:spPr>
          <a:xfrm>
            <a:off x="2540000" y="60960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3"/>
          <p:cNvSpPr txBox="1">
            <a:spLocks noGrp="1"/>
          </p:cNvSpPr>
          <p:nvPr>
            <p:ph type="body" idx="1"/>
          </p:nvPr>
        </p:nvSpPr>
        <p:spPr>
          <a:xfrm>
            <a:off x="2540000" y="1981200"/>
            <a:ext cx="9144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53"/>
          <p:cNvSpPr txBox="1">
            <a:spLocks noGrp="1"/>
          </p:cNvSpPr>
          <p:nvPr>
            <p:ph type="dt" idx="10"/>
          </p:nvPr>
        </p:nvSpPr>
        <p:spPr>
          <a:xfrm>
            <a:off x="2540000" y="6254750"/>
            <a:ext cx="2235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3"/>
          <p:cNvSpPr txBox="1">
            <a:spLocks noGrp="1"/>
          </p:cNvSpPr>
          <p:nvPr>
            <p:ph type="ftr" idx="11"/>
          </p:nvPr>
        </p:nvSpPr>
        <p:spPr>
          <a:xfrm>
            <a:off x="5075238" y="6254750"/>
            <a:ext cx="406876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3"/>
          <p:cNvSpPr txBox="1">
            <a:spLocks noGrp="1"/>
          </p:cNvSpPr>
          <p:nvPr>
            <p:ph type="sldNum" idx="12"/>
          </p:nvPr>
        </p:nvSpPr>
        <p:spPr>
          <a:xfrm>
            <a:off x="9455150" y="6248400"/>
            <a:ext cx="2235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22"/>
          <p:cNvSpPr txBox="1">
            <a:spLocks noGrp="1"/>
          </p:cNvSpPr>
          <p:nvPr>
            <p:ph type="title"/>
          </p:nvPr>
        </p:nvSpPr>
        <p:spPr>
          <a:xfrm>
            <a:off x="2540000" y="60960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122"/>
          <p:cNvSpPr txBox="1">
            <a:spLocks noGrp="1"/>
          </p:cNvSpPr>
          <p:nvPr>
            <p:ph type="dt" idx="10"/>
          </p:nvPr>
        </p:nvSpPr>
        <p:spPr>
          <a:xfrm>
            <a:off x="2540000" y="6254750"/>
            <a:ext cx="2235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122"/>
          <p:cNvSpPr txBox="1">
            <a:spLocks noGrp="1"/>
          </p:cNvSpPr>
          <p:nvPr>
            <p:ph type="ftr" idx="11"/>
          </p:nvPr>
        </p:nvSpPr>
        <p:spPr>
          <a:xfrm>
            <a:off x="5075238" y="6254750"/>
            <a:ext cx="406876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122"/>
          <p:cNvSpPr txBox="1">
            <a:spLocks noGrp="1"/>
          </p:cNvSpPr>
          <p:nvPr>
            <p:ph type="sldNum" idx="12"/>
          </p:nvPr>
        </p:nvSpPr>
        <p:spPr>
          <a:xfrm>
            <a:off x="9455150" y="6248400"/>
            <a:ext cx="2235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8" name="Google Shape;328;p122"/>
          <p:cNvSpPr txBox="1">
            <a:spLocks noGrp="1"/>
          </p:cNvSpPr>
          <p:nvPr>
            <p:ph type="body" idx="1"/>
          </p:nvPr>
        </p:nvSpPr>
        <p:spPr>
          <a:xfrm>
            <a:off x="2610036" y="1846555"/>
            <a:ext cx="2867486" cy="4287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ntent">
  <p:cSld name="Three Content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23"/>
          <p:cNvSpPr txBox="1">
            <a:spLocks noGrp="1"/>
          </p:cNvSpPr>
          <p:nvPr>
            <p:ph type="title"/>
          </p:nvPr>
        </p:nvSpPr>
        <p:spPr>
          <a:xfrm>
            <a:off x="2540000" y="60960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123"/>
          <p:cNvSpPr txBox="1">
            <a:spLocks noGrp="1"/>
          </p:cNvSpPr>
          <p:nvPr>
            <p:ph type="dt" idx="10"/>
          </p:nvPr>
        </p:nvSpPr>
        <p:spPr>
          <a:xfrm>
            <a:off x="2540000" y="6254750"/>
            <a:ext cx="2235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123"/>
          <p:cNvSpPr txBox="1">
            <a:spLocks noGrp="1"/>
          </p:cNvSpPr>
          <p:nvPr>
            <p:ph type="ftr" idx="11"/>
          </p:nvPr>
        </p:nvSpPr>
        <p:spPr>
          <a:xfrm>
            <a:off x="5075238" y="6254750"/>
            <a:ext cx="406876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3" name="Google Shape;333;p123"/>
          <p:cNvSpPr txBox="1">
            <a:spLocks noGrp="1"/>
          </p:cNvSpPr>
          <p:nvPr>
            <p:ph type="sldNum" idx="12"/>
          </p:nvPr>
        </p:nvSpPr>
        <p:spPr>
          <a:xfrm>
            <a:off x="9455150" y="6248400"/>
            <a:ext cx="2235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4" name="Google Shape;334;p123"/>
          <p:cNvSpPr txBox="1">
            <a:spLocks noGrp="1"/>
          </p:cNvSpPr>
          <p:nvPr>
            <p:ph type="body" idx="1"/>
          </p:nvPr>
        </p:nvSpPr>
        <p:spPr>
          <a:xfrm>
            <a:off x="2540000" y="1944688"/>
            <a:ext cx="9150350" cy="1366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5" name="Google Shape;335;p123"/>
          <p:cNvSpPr txBox="1">
            <a:spLocks noGrp="1"/>
          </p:cNvSpPr>
          <p:nvPr>
            <p:ph type="body" idx="2"/>
          </p:nvPr>
        </p:nvSpPr>
        <p:spPr>
          <a:xfrm>
            <a:off x="2540000" y="3578225"/>
            <a:ext cx="4313238" cy="20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6" name="Google Shape;336;p123"/>
          <p:cNvSpPr txBox="1">
            <a:spLocks noGrp="1"/>
          </p:cNvSpPr>
          <p:nvPr>
            <p:ph type="body" idx="3"/>
          </p:nvPr>
        </p:nvSpPr>
        <p:spPr>
          <a:xfrm>
            <a:off x="7394575" y="3578225"/>
            <a:ext cx="4313238" cy="1974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hree Content">
  <p:cSld name="1_Three Content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24"/>
          <p:cNvSpPr txBox="1">
            <a:spLocks noGrp="1"/>
          </p:cNvSpPr>
          <p:nvPr>
            <p:ph type="title"/>
          </p:nvPr>
        </p:nvSpPr>
        <p:spPr>
          <a:xfrm>
            <a:off x="2540000" y="60960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124"/>
          <p:cNvSpPr txBox="1">
            <a:spLocks noGrp="1"/>
          </p:cNvSpPr>
          <p:nvPr>
            <p:ph type="dt" idx="10"/>
          </p:nvPr>
        </p:nvSpPr>
        <p:spPr>
          <a:xfrm>
            <a:off x="2540000" y="6254750"/>
            <a:ext cx="2235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124"/>
          <p:cNvSpPr txBox="1">
            <a:spLocks noGrp="1"/>
          </p:cNvSpPr>
          <p:nvPr>
            <p:ph type="ftr" idx="11"/>
          </p:nvPr>
        </p:nvSpPr>
        <p:spPr>
          <a:xfrm>
            <a:off x="5075238" y="6254750"/>
            <a:ext cx="406876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124"/>
          <p:cNvSpPr txBox="1">
            <a:spLocks noGrp="1"/>
          </p:cNvSpPr>
          <p:nvPr>
            <p:ph type="sldNum" idx="12"/>
          </p:nvPr>
        </p:nvSpPr>
        <p:spPr>
          <a:xfrm>
            <a:off x="9455150" y="6248400"/>
            <a:ext cx="2235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42" name="Google Shape;342;p124"/>
          <p:cNvSpPr txBox="1">
            <a:spLocks noGrp="1"/>
          </p:cNvSpPr>
          <p:nvPr>
            <p:ph type="body" idx="1"/>
          </p:nvPr>
        </p:nvSpPr>
        <p:spPr>
          <a:xfrm>
            <a:off x="2540000" y="5721350"/>
            <a:ext cx="2919413" cy="384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3" name="Google Shape;343;p124"/>
          <p:cNvSpPr txBox="1">
            <a:spLocks noGrp="1"/>
          </p:cNvSpPr>
          <p:nvPr>
            <p:ph type="body" idx="2"/>
          </p:nvPr>
        </p:nvSpPr>
        <p:spPr>
          <a:xfrm>
            <a:off x="5649912" y="5702487"/>
            <a:ext cx="2962929" cy="384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4" name="Google Shape;344;p124"/>
          <p:cNvSpPr txBox="1">
            <a:spLocks noGrp="1"/>
          </p:cNvSpPr>
          <p:nvPr>
            <p:ph type="body" idx="3"/>
          </p:nvPr>
        </p:nvSpPr>
        <p:spPr>
          <a:xfrm>
            <a:off x="8819123" y="5708650"/>
            <a:ext cx="2919413" cy="384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5" name="Google Shape;345;p124"/>
          <p:cNvSpPr txBox="1">
            <a:spLocks noGrp="1"/>
          </p:cNvSpPr>
          <p:nvPr>
            <p:ph type="body" idx="4"/>
          </p:nvPr>
        </p:nvSpPr>
        <p:spPr>
          <a:xfrm flipH="1">
            <a:off x="2539998" y="1944688"/>
            <a:ext cx="2919413" cy="3640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6" name="Google Shape;346;p124"/>
          <p:cNvSpPr txBox="1">
            <a:spLocks noGrp="1"/>
          </p:cNvSpPr>
          <p:nvPr>
            <p:ph type="body" idx="5"/>
          </p:nvPr>
        </p:nvSpPr>
        <p:spPr>
          <a:xfrm>
            <a:off x="5534025" y="1944688"/>
            <a:ext cx="3078163" cy="3640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7" name="Google Shape;347;p124"/>
          <p:cNvSpPr txBox="1">
            <a:spLocks noGrp="1"/>
          </p:cNvSpPr>
          <p:nvPr>
            <p:ph type="body" idx="6"/>
          </p:nvPr>
        </p:nvSpPr>
        <p:spPr>
          <a:xfrm>
            <a:off x="8818561" y="1944688"/>
            <a:ext cx="2919414" cy="3640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 type="title">
  <p:cSld name="TITLE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125"/>
          <p:cNvSpPr txBox="1">
            <a:spLocks noGrp="1"/>
          </p:cNvSpPr>
          <p:nvPr>
            <p:ph type="ctrTitle"/>
          </p:nvPr>
        </p:nvSpPr>
        <p:spPr>
          <a:xfrm>
            <a:off x="2546351" y="526617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125"/>
          <p:cNvSpPr txBox="1">
            <a:spLocks noGrp="1"/>
          </p:cNvSpPr>
          <p:nvPr>
            <p:ph type="subTitle" idx="1"/>
          </p:nvPr>
        </p:nvSpPr>
        <p:spPr>
          <a:xfrm>
            <a:off x="2546351" y="3394220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2pPr>
            <a:lvl3pPr lvl="2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4pPr>
            <a:lvl5pPr lvl="4" algn="ctr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51" name="Google Shape;351;p125"/>
          <p:cNvSpPr txBox="1">
            <a:spLocks noGrp="1"/>
          </p:cNvSpPr>
          <p:nvPr>
            <p:ph type="dt" idx="10"/>
          </p:nvPr>
        </p:nvSpPr>
        <p:spPr>
          <a:xfrm>
            <a:off x="2540000" y="6254750"/>
            <a:ext cx="2235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125"/>
          <p:cNvSpPr txBox="1">
            <a:spLocks noGrp="1"/>
          </p:cNvSpPr>
          <p:nvPr>
            <p:ph type="ftr" idx="11"/>
          </p:nvPr>
        </p:nvSpPr>
        <p:spPr>
          <a:xfrm>
            <a:off x="5075238" y="6254750"/>
            <a:ext cx="406876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125"/>
          <p:cNvSpPr txBox="1">
            <a:spLocks noGrp="1"/>
          </p:cNvSpPr>
          <p:nvPr>
            <p:ph type="sldNum" idx="12"/>
          </p:nvPr>
        </p:nvSpPr>
        <p:spPr>
          <a:xfrm>
            <a:off x="9455150" y="6248400"/>
            <a:ext cx="2235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26"/>
          <p:cNvSpPr txBox="1">
            <a:spLocks noGrp="1"/>
          </p:cNvSpPr>
          <p:nvPr>
            <p:ph type="title"/>
          </p:nvPr>
        </p:nvSpPr>
        <p:spPr>
          <a:xfrm>
            <a:off x="2540000" y="60960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6" name="Google Shape;356;p126"/>
          <p:cNvSpPr>
            <a:spLocks noGrp="1"/>
          </p:cNvSpPr>
          <p:nvPr>
            <p:ph type="pic" idx="2"/>
          </p:nvPr>
        </p:nvSpPr>
        <p:spPr>
          <a:xfrm>
            <a:off x="1338073" y="2034540"/>
            <a:ext cx="6126480" cy="3931920"/>
          </a:xfrm>
          <a:prstGeom prst="rect">
            <a:avLst/>
          </a:prstGeom>
          <a:solidFill>
            <a:srgbClr val="73AA99"/>
          </a:solidFill>
          <a:ln>
            <a:noFill/>
          </a:ln>
        </p:spPr>
      </p:sp>
      <p:sp>
        <p:nvSpPr>
          <p:cNvPr id="357" name="Google Shape;357;p126"/>
          <p:cNvSpPr txBox="1">
            <a:spLocks noGrp="1"/>
          </p:cNvSpPr>
          <p:nvPr>
            <p:ph type="body" idx="1"/>
          </p:nvPr>
        </p:nvSpPr>
        <p:spPr>
          <a:xfrm>
            <a:off x="7790688" y="2150621"/>
            <a:ext cx="32004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358" name="Google Shape;358;p126"/>
          <p:cNvSpPr txBox="1">
            <a:spLocks noGrp="1"/>
          </p:cNvSpPr>
          <p:nvPr>
            <p:ph type="dt" idx="10"/>
          </p:nvPr>
        </p:nvSpPr>
        <p:spPr>
          <a:xfrm>
            <a:off x="2540000" y="6254750"/>
            <a:ext cx="2235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59" name="Google Shape;359;p126"/>
          <p:cNvSpPr txBox="1">
            <a:spLocks noGrp="1"/>
          </p:cNvSpPr>
          <p:nvPr>
            <p:ph type="ftr" idx="11"/>
          </p:nvPr>
        </p:nvSpPr>
        <p:spPr>
          <a:xfrm>
            <a:off x="5075238" y="6254750"/>
            <a:ext cx="406876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0" name="Google Shape;360;p126"/>
          <p:cNvSpPr txBox="1">
            <a:spLocks noGrp="1"/>
          </p:cNvSpPr>
          <p:nvPr>
            <p:ph type="sldNum" idx="12"/>
          </p:nvPr>
        </p:nvSpPr>
        <p:spPr>
          <a:xfrm>
            <a:off x="9455150" y="6248400"/>
            <a:ext cx="2235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 preserve="1">
  <p:cSld name="1_Picture with Caption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26"/>
          <p:cNvSpPr txBox="1">
            <a:spLocks noGrp="1"/>
          </p:cNvSpPr>
          <p:nvPr>
            <p:ph type="title"/>
          </p:nvPr>
        </p:nvSpPr>
        <p:spPr>
          <a:xfrm>
            <a:off x="2540000" y="60960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56" name="Google Shape;356;p126"/>
          <p:cNvSpPr>
            <a:spLocks noGrp="1"/>
          </p:cNvSpPr>
          <p:nvPr>
            <p:ph type="pic" idx="2"/>
          </p:nvPr>
        </p:nvSpPr>
        <p:spPr>
          <a:xfrm>
            <a:off x="2352675" y="2034540"/>
            <a:ext cx="5111878" cy="3931920"/>
          </a:xfrm>
          <a:prstGeom prst="rect">
            <a:avLst/>
          </a:prstGeom>
          <a:solidFill>
            <a:srgbClr val="73AA99"/>
          </a:solidFill>
          <a:ln>
            <a:noFill/>
          </a:ln>
        </p:spPr>
      </p:sp>
      <p:sp>
        <p:nvSpPr>
          <p:cNvPr id="357" name="Google Shape;357;p126"/>
          <p:cNvSpPr txBox="1">
            <a:spLocks noGrp="1"/>
          </p:cNvSpPr>
          <p:nvPr>
            <p:ph type="body" idx="1"/>
          </p:nvPr>
        </p:nvSpPr>
        <p:spPr>
          <a:xfrm>
            <a:off x="7790688" y="2150621"/>
            <a:ext cx="32004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71503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8E036-9838-73ED-2660-B153A89486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13DA58-4F49-F2C8-0609-C3855B28F9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BB6E33-9293-EFAD-C068-594D50153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FB02F-1194-467A-B44A-FCBFE8AB273F}" type="datetimeFigureOut">
              <a:rPr lang="en-US" smtClean="0"/>
              <a:t>1/31/2025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991880-7474-7E97-4F98-7BF2A0766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A3E0CD-4F78-3790-C512-97F985C3C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A8CFF-A367-4DEF-824C-E1E2C2A11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883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43B60-27EF-CB9D-3498-471A17206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70582-83FE-3276-C796-A67AC3B965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F84321-0AAC-73B1-AC18-34E424283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FB02F-1194-467A-B44A-FCBFE8AB273F}" type="datetimeFigureOut">
              <a:rPr lang="en-US" smtClean="0"/>
              <a:t>1/31/2025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9AAE70-8ECF-B6C7-1A7F-EDFC1FAF7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66EC0A-8856-5002-365B-F145EC8CB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A8CFF-A367-4DEF-824C-E1E2C2A11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4758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83580-FA26-CF5C-EDA4-7AF3E987C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FAFF85-0132-3F30-59FC-9D8E2FC27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1B9AC-B7EF-6FBE-B4E6-88661BD79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FB02F-1194-467A-B44A-FCBFE8AB273F}" type="datetimeFigureOut">
              <a:rPr lang="en-US" smtClean="0"/>
              <a:t>1/31/2025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C924DF-4B7E-726E-17AF-2745CBA15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332EEC-CC23-8282-A2C4-405F238BA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A8CFF-A367-4DEF-824C-E1E2C2A11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1264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AD0D8-EB64-DD03-B247-683F96AF5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4554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38235C-12C6-7DEB-0868-555C844D9F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A3824E-88C6-16BD-7A7F-DC708590BE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2D0015-8B12-E494-02B2-E7F36B635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FB02F-1194-467A-B44A-FCBFE8AB273F}" type="datetimeFigureOut">
              <a:rPr lang="en-US" smtClean="0"/>
              <a:t>1/31/2025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7847A0-9FD2-EDA1-7FA9-CA087618E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2C1701-6360-4CBE-602F-7164D2306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A8CFF-A367-4DEF-824C-E1E2C2A11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185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ntent">
  <p:cSld name="Three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6"/>
          <p:cNvSpPr txBox="1">
            <a:spLocks noGrp="1"/>
          </p:cNvSpPr>
          <p:nvPr>
            <p:ph type="title"/>
          </p:nvPr>
        </p:nvSpPr>
        <p:spPr>
          <a:xfrm>
            <a:off x="2540000" y="60960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6"/>
          <p:cNvSpPr txBox="1">
            <a:spLocks noGrp="1"/>
          </p:cNvSpPr>
          <p:nvPr>
            <p:ph type="dt" idx="10"/>
          </p:nvPr>
        </p:nvSpPr>
        <p:spPr>
          <a:xfrm>
            <a:off x="2540000" y="6254750"/>
            <a:ext cx="2235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6"/>
          <p:cNvSpPr txBox="1">
            <a:spLocks noGrp="1"/>
          </p:cNvSpPr>
          <p:nvPr>
            <p:ph type="ftr" idx="11"/>
          </p:nvPr>
        </p:nvSpPr>
        <p:spPr>
          <a:xfrm>
            <a:off x="5075238" y="6254750"/>
            <a:ext cx="406876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6"/>
          <p:cNvSpPr txBox="1">
            <a:spLocks noGrp="1"/>
          </p:cNvSpPr>
          <p:nvPr>
            <p:ph type="sldNum" idx="12"/>
          </p:nvPr>
        </p:nvSpPr>
        <p:spPr>
          <a:xfrm>
            <a:off x="9455150" y="6248400"/>
            <a:ext cx="2235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1" name="Google Shape;41;p56"/>
          <p:cNvSpPr txBox="1">
            <a:spLocks noGrp="1"/>
          </p:cNvSpPr>
          <p:nvPr>
            <p:ph type="body" idx="1"/>
          </p:nvPr>
        </p:nvSpPr>
        <p:spPr>
          <a:xfrm>
            <a:off x="2540000" y="1944688"/>
            <a:ext cx="9150350" cy="1366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56"/>
          <p:cNvSpPr txBox="1">
            <a:spLocks noGrp="1"/>
          </p:cNvSpPr>
          <p:nvPr>
            <p:ph type="body" idx="2"/>
          </p:nvPr>
        </p:nvSpPr>
        <p:spPr>
          <a:xfrm>
            <a:off x="2540000" y="3578225"/>
            <a:ext cx="4313238" cy="20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56"/>
          <p:cNvSpPr txBox="1">
            <a:spLocks noGrp="1"/>
          </p:cNvSpPr>
          <p:nvPr>
            <p:ph type="body" idx="3"/>
          </p:nvPr>
        </p:nvSpPr>
        <p:spPr>
          <a:xfrm>
            <a:off x="7394575" y="3578225"/>
            <a:ext cx="4313238" cy="1974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AD0D8-EB64-DD03-B247-683F96AF5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4554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38235C-12C6-7DEB-0868-555C844D9F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298132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A3824E-88C6-16BD-7A7F-DC708590BE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47850"/>
            <a:ext cx="27432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2D0015-8B12-E494-02B2-E7F36B635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FB02F-1194-467A-B44A-FCBFE8AB273F}" type="datetimeFigureOut">
              <a:rPr lang="en-US" smtClean="0"/>
              <a:t>1/31/2025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7847A0-9FD2-EDA1-7FA9-CA087618E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2C1701-6360-4CBE-602F-7164D2306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A8CFF-A367-4DEF-824C-E1E2C2A1184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D3B7BD7C-1E9F-0D6F-2866-EEAA4429DC8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220075" y="1863725"/>
            <a:ext cx="27432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40051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8E0EA-91A0-C46E-6DCE-43835B9C6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583AB9-59D7-F8B6-5A7B-E6490CF8AD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7ADF77-4971-A3C7-F927-20E388306E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8F2482-C0E6-A43D-139C-3CF2E60242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E7DEBF-FC64-DBE9-C4EF-323C0B6C3F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08E6E9-9513-6E57-10C9-7ED5E2BBD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FB02F-1194-467A-B44A-FCBFE8AB273F}" type="datetimeFigureOut">
              <a:rPr lang="en-US" smtClean="0"/>
              <a:t>1/31/2025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7E7DC0-6391-BC69-84FC-011789A88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834490-7C51-21A4-C5EE-450AE8A6D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A8CFF-A367-4DEF-824C-E1E2C2A11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0932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5861F-0B21-28D4-7BD2-A2AADA581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7B3B4F-69B9-B86B-ACE9-0D156CF40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FB02F-1194-467A-B44A-FCBFE8AB273F}" type="datetimeFigureOut">
              <a:rPr lang="en-US" smtClean="0"/>
              <a:t>1/31/2025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19601C-B674-361D-98F6-343C51780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E13B85-C9E2-CBB9-BEDD-90A0D3E40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A8CFF-A367-4DEF-824C-E1E2C2A11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1373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33865E-B8AF-3F95-4705-101D34CDE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FB02F-1194-467A-B44A-FCBFE8AB273F}" type="datetimeFigureOut">
              <a:rPr lang="en-US" smtClean="0"/>
              <a:t>1/31/2025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92FADE-B249-226F-D1AB-5EEDCFB77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0D0A2D-D3C5-E46B-18BC-52FCCD0B1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A8CFF-A367-4DEF-824C-E1E2C2A11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141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B10D8-F00A-BA8C-8169-0B5BBAAE3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E5A5C-D9A2-1455-1B3A-02E39CC62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74F80B-EFF9-9CEF-302E-846231488E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F7C7D9-794B-0DEA-0943-0769FC902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FB02F-1194-467A-B44A-FCBFE8AB273F}" type="datetimeFigureOut">
              <a:rPr lang="en-US" smtClean="0"/>
              <a:t>1/31/2025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B7EA82-9E38-AFAE-A2EF-0C999C88B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5FFB83-625C-A612-896D-16EDED04F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A8CFF-A367-4DEF-824C-E1E2C2A11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9001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42F70-C053-2B24-A52B-C89B8206D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C6A662-70E2-7D3A-8B2E-BE9776BD1B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85C40A-981D-A5A5-292C-FC2FD0CF85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26064E-B9E3-EBD2-89E2-7A25871A9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FB02F-1194-467A-B44A-FCBFE8AB273F}" type="datetimeFigureOut">
              <a:rPr lang="en-US" smtClean="0"/>
              <a:t>1/31/2025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1AD18F-AAE6-9BA8-B7AF-0DCE58DDC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7EDB2C-D86C-AC0D-2F2E-07736E6C3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A8CFF-A367-4DEF-824C-E1E2C2A11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6554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E0553-E102-6FCD-EAD1-02132392E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BF3216-A18D-8304-F8C6-2A2E7ACD3A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504F6E-084D-C47D-CC82-EE060EF56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FB02F-1194-467A-B44A-FCBFE8AB273F}" type="datetimeFigureOut">
              <a:rPr lang="en-US" smtClean="0"/>
              <a:t>1/31/2025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AF8F31-32B7-0442-A15C-7BDE40723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A49EDC-257F-BA8A-ECF7-A031E140A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A8CFF-A367-4DEF-824C-E1E2C2A11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3577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945881-3119-E623-C112-AA7E17DE9E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1FB298-1C14-2846-4BA4-4D0EA6A33F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CD873B-274D-B340-107A-A324BF5B5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FB02F-1194-467A-B44A-FCBFE8AB273F}" type="datetimeFigureOut">
              <a:rPr lang="en-US" smtClean="0"/>
              <a:t>1/31/2025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105167-3366-EE7E-2173-84E1C4057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7ED9F9-81E1-2954-0545-206D6133B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A8CFF-A367-4DEF-824C-E1E2C2A11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775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7"/>
          <p:cNvSpPr txBox="1">
            <a:spLocks noGrp="1"/>
          </p:cNvSpPr>
          <p:nvPr>
            <p:ph type="title"/>
          </p:nvPr>
        </p:nvSpPr>
        <p:spPr>
          <a:xfrm>
            <a:off x="2540000" y="60960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7"/>
          <p:cNvSpPr txBox="1">
            <a:spLocks noGrp="1"/>
          </p:cNvSpPr>
          <p:nvPr>
            <p:ph type="body" idx="1"/>
          </p:nvPr>
        </p:nvSpPr>
        <p:spPr>
          <a:xfrm>
            <a:off x="2540000" y="1981200"/>
            <a:ext cx="4470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57"/>
          <p:cNvSpPr txBox="1">
            <a:spLocks noGrp="1"/>
          </p:cNvSpPr>
          <p:nvPr>
            <p:ph type="body" idx="2"/>
          </p:nvPr>
        </p:nvSpPr>
        <p:spPr>
          <a:xfrm>
            <a:off x="7213600" y="1981200"/>
            <a:ext cx="4470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57"/>
          <p:cNvSpPr txBox="1">
            <a:spLocks noGrp="1"/>
          </p:cNvSpPr>
          <p:nvPr>
            <p:ph type="dt" idx="10"/>
          </p:nvPr>
        </p:nvSpPr>
        <p:spPr>
          <a:xfrm>
            <a:off x="2540000" y="6254750"/>
            <a:ext cx="2235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57"/>
          <p:cNvSpPr txBox="1">
            <a:spLocks noGrp="1"/>
          </p:cNvSpPr>
          <p:nvPr>
            <p:ph type="ftr" idx="11"/>
          </p:nvPr>
        </p:nvSpPr>
        <p:spPr>
          <a:xfrm>
            <a:off x="5075238" y="6254750"/>
            <a:ext cx="406876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57"/>
          <p:cNvSpPr txBox="1">
            <a:spLocks noGrp="1"/>
          </p:cNvSpPr>
          <p:nvPr>
            <p:ph type="sldNum" idx="12"/>
          </p:nvPr>
        </p:nvSpPr>
        <p:spPr>
          <a:xfrm>
            <a:off x="9455150" y="6248400"/>
            <a:ext cx="2235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 type="title">
  <p:cSld name="TITLE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64"/>
          <p:cNvSpPr txBox="1">
            <a:spLocks noGrp="1"/>
          </p:cNvSpPr>
          <p:nvPr>
            <p:ph type="ctrTitle"/>
          </p:nvPr>
        </p:nvSpPr>
        <p:spPr>
          <a:xfrm>
            <a:off x="2546351" y="526617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64"/>
          <p:cNvSpPr txBox="1">
            <a:spLocks noGrp="1"/>
          </p:cNvSpPr>
          <p:nvPr>
            <p:ph type="subTitle" idx="1"/>
          </p:nvPr>
        </p:nvSpPr>
        <p:spPr>
          <a:xfrm>
            <a:off x="2546351" y="3394220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0" name="Google Shape;60;p64"/>
          <p:cNvSpPr txBox="1">
            <a:spLocks noGrp="1"/>
          </p:cNvSpPr>
          <p:nvPr>
            <p:ph type="dt" idx="10"/>
          </p:nvPr>
        </p:nvSpPr>
        <p:spPr>
          <a:xfrm>
            <a:off x="2540000" y="6254750"/>
            <a:ext cx="2235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64"/>
          <p:cNvSpPr txBox="1">
            <a:spLocks noGrp="1"/>
          </p:cNvSpPr>
          <p:nvPr>
            <p:ph type="ftr" idx="11"/>
          </p:nvPr>
        </p:nvSpPr>
        <p:spPr>
          <a:xfrm>
            <a:off x="5075238" y="6254750"/>
            <a:ext cx="406876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4"/>
          <p:cNvSpPr txBox="1">
            <a:spLocks noGrp="1"/>
          </p:cNvSpPr>
          <p:nvPr>
            <p:ph type="sldNum" idx="12"/>
          </p:nvPr>
        </p:nvSpPr>
        <p:spPr>
          <a:xfrm>
            <a:off x="9455150" y="6248400"/>
            <a:ext cx="2235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65"/>
          <p:cNvSpPr txBox="1">
            <a:spLocks noGrp="1"/>
          </p:cNvSpPr>
          <p:nvPr>
            <p:ph type="title"/>
          </p:nvPr>
        </p:nvSpPr>
        <p:spPr>
          <a:xfrm>
            <a:off x="2540000" y="60960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65"/>
          <p:cNvSpPr>
            <a:spLocks noGrp="1"/>
          </p:cNvSpPr>
          <p:nvPr>
            <p:ph type="pic" idx="2"/>
          </p:nvPr>
        </p:nvSpPr>
        <p:spPr>
          <a:xfrm>
            <a:off x="1280160" y="2211494"/>
            <a:ext cx="6126480" cy="3931920"/>
          </a:xfrm>
          <a:prstGeom prst="rect">
            <a:avLst/>
          </a:prstGeom>
          <a:solidFill>
            <a:srgbClr val="73AA99"/>
          </a:solidFill>
          <a:ln>
            <a:noFill/>
          </a:ln>
        </p:spPr>
      </p:sp>
      <p:sp>
        <p:nvSpPr>
          <p:cNvPr id="66" name="Google Shape;66;p65"/>
          <p:cNvSpPr txBox="1">
            <a:spLocks noGrp="1"/>
          </p:cNvSpPr>
          <p:nvPr>
            <p:ph type="body" idx="1"/>
          </p:nvPr>
        </p:nvSpPr>
        <p:spPr>
          <a:xfrm>
            <a:off x="7790688" y="2150621"/>
            <a:ext cx="32004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7" name="Google Shape;67;p65"/>
          <p:cNvSpPr txBox="1">
            <a:spLocks noGrp="1"/>
          </p:cNvSpPr>
          <p:nvPr>
            <p:ph type="dt" idx="10"/>
          </p:nvPr>
        </p:nvSpPr>
        <p:spPr>
          <a:xfrm>
            <a:off x="2540000" y="6254750"/>
            <a:ext cx="2235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65"/>
          <p:cNvSpPr txBox="1">
            <a:spLocks noGrp="1"/>
          </p:cNvSpPr>
          <p:nvPr>
            <p:ph type="ftr" idx="11"/>
          </p:nvPr>
        </p:nvSpPr>
        <p:spPr>
          <a:xfrm>
            <a:off x="5075238" y="6254750"/>
            <a:ext cx="406876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65"/>
          <p:cNvSpPr txBox="1">
            <a:spLocks noGrp="1"/>
          </p:cNvSpPr>
          <p:nvPr>
            <p:ph type="sldNum" idx="12"/>
          </p:nvPr>
        </p:nvSpPr>
        <p:spPr>
          <a:xfrm>
            <a:off x="9455150" y="6248400"/>
            <a:ext cx="2235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65"/>
          <p:cNvSpPr txBox="1">
            <a:spLocks noGrp="1"/>
          </p:cNvSpPr>
          <p:nvPr>
            <p:ph type="title"/>
          </p:nvPr>
        </p:nvSpPr>
        <p:spPr>
          <a:xfrm>
            <a:off x="3810002" y="704850"/>
            <a:ext cx="4571998" cy="1009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65"/>
          <p:cNvSpPr>
            <a:spLocks noGrp="1"/>
          </p:cNvSpPr>
          <p:nvPr>
            <p:ph type="pic" idx="2"/>
          </p:nvPr>
        </p:nvSpPr>
        <p:spPr>
          <a:xfrm>
            <a:off x="7938" y="0"/>
            <a:ext cx="3802064" cy="6858000"/>
          </a:xfrm>
          <a:prstGeom prst="rect">
            <a:avLst/>
          </a:prstGeom>
          <a:solidFill>
            <a:srgbClr val="73AA99"/>
          </a:solidFill>
          <a:ln>
            <a:noFill/>
          </a:ln>
        </p:spPr>
      </p:sp>
      <p:sp>
        <p:nvSpPr>
          <p:cNvPr id="66" name="Google Shape;66;p65"/>
          <p:cNvSpPr txBox="1">
            <a:spLocks noGrp="1"/>
          </p:cNvSpPr>
          <p:nvPr>
            <p:ph type="body" idx="1"/>
          </p:nvPr>
        </p:nvSpPr>
        <p:spPr>
          <a:xfrm>
            <a:off x="4495801" y="2419350"/>
            <a:ext cx="32004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 dirty="0"/>
          </a:p>
        </p:txBody>
      </p:sp>
      <p:sp>
        <p:nvSpPr>
          <p:cNvPr id="69" name="Google Shape;69;p65"/>
          <p:cNvSpPr txBox="1">
            <a:spLocks noGrp="1"/>
          </p:cNvSpPr>
          <p:nvPr>
            <p:ph type="sldNum" idx="12"/>
          </p:nvPr>
        </p:nvSpPr>
        <p:spPr>
          <a:xfrm>
            <a:off x="9455150" y="6248400"/>
            <a:ext cx="2235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" name="Google Shape;65;p65">
            <a:extLst>
              <a:ext uri="{FF2B5EF4-FFF2-40B4-BE49-F238E27FC236}">
                <a16:creationId xmlns:a16="http://schemas.microsoft.com/office/drawing/2014/main" id="{E0267D9E-4802-1F41-663C-84D9FA8BD847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8389936" y="0"/>
            <a:ext cx="3802064" cy="6857999"/>
          </a:xfrm>
          <a:prstGeom prst="rect">
            <a:avLst/>
          </a:prstGeom>
          <a:solidFill>
            <a:srgbClr val="73AA99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3879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65"/>
          <p:cNvSpPr txBox="1">
            <a:spLocks noGrp="1"/>
          </p:cNvSpPr>
          <p:nvPr>
            <p:ph type="title"/>
          </p:nvPr>
        </p:nvSpPr>
        <p:spPr>
          <a:xfrm>
            <a:off x="2540000" y="60960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65"/>
          <p:cNvSpPr>
            <a:spLocks noGrp="1"/>
          </p:cNvSpPr>
          <p:nvPr>
            <p:ph type="pic" idx="2"/>
          </p:nvPr>
        </p:nvSpPr>
        <p:spPr>
          <a:xfrm>
            <a:off x="4046379" y="2031365"/>
            <a:ext cx="6126480" cy="3931920"/>
          </a:xfrm>
          <a:prstGeom prst="rect">
            <a:avLst/>
          </a:prstGeom>
          <a:solidFill>
            <a:srgbClr val="73AA99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8211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52"/>
          <p:cNvSpPr txBox="1">
            <a:spLocks noGrp="1"/>
          </p:cNvSpPr>
          <p:nvPr>
            <p:ph type="title"/>
          </p:nvPr>
        </p:nvSpPr>
        <p:spPr>
          <a:xfrm>
            <a:off x="2540000" y="60960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52"/>
          <p:cNvSpPr txBox="1">
            <a:spLocks noGrp="1"/>
          </p:cNvSpPr>
          <p:nvPr>
            <p:ph type="body" idx="1"/>
          </p:nvPr>
        </p:nvSpPr>
        <p:spPr>
          <a:xfrm>
            <a:off x="2540000" y="1981200"/>
            <a:ext cx="9144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52"/>
          <p:cNvSpPr txBox="1">
            <a:spLocks noGrp="1"/>
          </p:cNvSpPr>
          <p:nvPr>
            <p:ph type="dt" idx="10"/>
          </p:nvPr>
        </p:nvSpPr>
        <p:spPr>
          <a:xfrm>
            <a:off x="2540000" y="6254750"/>
            <a:ext cx="2235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2"/>
          <p:cNvSpPr txBox="1">
            <a:spLocks noGrp="1"/>
          </p:cNvSpPr>
          <p:nvPr>
            <p:ph type="ftr" idx="11"/>
          </p:nvPr>
        </p:nvSpPr>
        <p:spPr>
          <a:xfrm>
            <a:off x="5075238" y="6254750"/>
            <a:ext cx="406876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52"/>
          <p:cNvSpPr txBox="1">
            <a:spLocks noGrp="1"/>
          </p:cNvSpPr>
          <p:nvPr>
            <p:ph type="sldNum" idx="12"/>
          </p:nvPr>
        </p:nvSpPr>
        <p:spPr>
          <a:xfrm>
            <a:off x="9455150" y="6248400"/>
            <a:ext cx="2235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image" Target="../media/image2.jp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2.jp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21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49"/>
          <p:cNvGrpSpPr/>
          <p:nvPr/>
        </p:nvGrpSpPr>
        <p:grpSpPr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11" name="Google Shape;11;p49"/>
            <p:cNvSpPr/>
            <p:nvPr/>
          </p:nvSpPr>
          <p:spPr>
            <a:xfrm>
              <a:off x="0" y="0"/>
              <a:ext cx="5760" cy="432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endParaRPr sz="1300" b="0" i="0" u="none" strike="noStrike" cap="none">
                <a:solidFill>
                  <a:srgbClr val="00005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2;p49"/>
            <p:cNvSpPr/>
            <p:nvPr/>
          </p:nvSpPr>
          <p:spPr>
            <a:xfrm>
              <a:off x="0" y="0"/>
              <a:ext cx="1056" cy="432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endParaRPr sz="1300" b="0" i="0" u="none" strike="noStrike" cap="none">
                <a:solidFill>
                  <a:srgbClr val="00005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" name="Google Shape;13;p49"/>
          <p:cNvSpPr txBox="1">
            <a:spLocks noGrp="1"/>
          </p:cNvSpPr>
          <p:nvPr>
            <p:ph type="title"/>
          </p:nvPr>
        </p:nvSpPr>
        <p:spPr>
          <a:xfrm>
            <a:off x="2540000" y="60960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49"/>
          <p:cNvSpPr txBox="1">
            <a:spLocks noGrp="1"/>
          </p:cNvSpPr>
          <p:nvPr>
            <p:ph type="body" idx="1"/>
          </p:nvPr>
        </p:nvSpPr>
        <p:spPr>
          <a:xfrm>
            <a:off x="2540000" y="1981200"/>
            <a:ext cx="9144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49"/>
          <p:cNvSpPr txBox="1">
            <a:spLocks noGrp="1"/>
          </p:cNvSpPr>
          <p:nvPr>
            <p:ph type="dt" idx="10"/>
          </p:nvPr>
        </p:nvSpPr>
        <p:spPr>
          <a:xfrm>
            <a:off x="2540000" y="6254750"/>
            <a:ext cx="2235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Google Shape;16;p49"/>
          <p:cNvSpPr txBox="1">
            <a:spLocks noGrp="1"/>
          </p:cNvSpPr>
          <p:nvPr>
            <p:ph type="ftr" idx="11"/>
          </p:nvPr>
        </p:nvSpPr>
        <p:spPr>
          <a:xfrm>
            <a:off x="5075238" y="6254750"/>
            <a:ext cx="406876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Google Shape;17;p49"/>
          <p:cNvSpPr txBox="1">
            <a:spLocks noGrp="1"/>
          </p:cNvSpPr>
          <p:nvPr>
            <p:ph type="sldNum" idx="12"/>
          </p:nvPr>
        </p:nvSpPr>
        <p:spPr>
          <a:xfrm>
            <a:off x="9455150" y="6248400"/>
            <a:ext cx="2235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8" name="Google Shape;18;p49" descr="Official Seal of the California Department of Education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90525" y="454025"/>
            <a:ext cx="1454150" cy="145415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49"/>
          <p:cNvSpPr/>
          <p:nvPr/>
        </p:nvSpPr>
        <p:spPr>
          <a:xfrm>
            <a:off x="266700" y="1909746"/>
            <a:ext cx="1701800" cy="695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TONY THURMOND</a:t>
            </a:r>
            <a:br>
              <a:rPr lang="en-US" sz="1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State Superintendent </a:t>
            </a:r>
            <a:br>
              <a:rPr lang="en-US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of Public Instruction</a:t>
            </a:r>
            <a:endParaRPr sz="1000" b="0" i="0" u="none" strike="noStrike" cap="none">
              <a:solidFill>
                <a:srgbClr val="FFFFFF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id="20" name="Google Shape;20;p4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931" y="5442392"/>
            <a:ext cx="2075338" cy="1307216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97" r:id="rId7"/>
    <p:sldLayoutId id="214748369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oogle Shape;71;p51"/>
          <p:cNvGrpSpPr/>
          <p:nvPr/>
        </p:nvGrpSpPr>
        <p:grpSpPr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72" name="Google Shape;72;p51"/>
            <p:cNvSpPr/>
            <p:nvPr/>
          </p:nvSpPr>
          <p:spPr>
            <a:xfrm>
              <a:off x="0" y="0"/>
              <a:ext cx="5760" cy="432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endParaRPr sz="1300" b="0" i="0" u="none" strike="noStrike" cap="none">
                <a:solidFill>
                  <a:srgbClr val="00005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51"/>
            <p:cNvSpPr/>
            <p:nvPr/>
          </p:nvSpPr>
          <p:spPr>
            <a:xfrm>
              <a:off x="0" y="0"/>
              <a:ext cx="1056" cy="432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endParaRPr sz="1300" b="0" i="0" u="none" strike="noStrike" cap="none">
                <a:solidFill>
                  <a:srgbClr val="00005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4" name="Google Shape;74;p51"/>
          <p:cNvSpPr txBox="1">
            <a:spLocks noGrp="1"/>
          </p:cNvSpPr>
          <p:nvPr>
            <p:ph type="title"/>
          </p:nvPr>
        </p:nvSpPr>
        <p:spPr>
          <a:xfrm>
            <a:off x="2540000" y="60960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Google Shape;75;p51"/>
          <p:cNvSpPr txBox="1">
            <a:spLocks noGrp="1"/>
          </p:cNvSpPr>
          <p:nvPr>
            <p:ph type="body" idx="1"/>
          </p:nvPr>
        </p:nvSpPr>
        <p:spPr>
          <a:xfrm>
            <a:off x="2540000" y="1981200"/>
            <a:ext cx="9144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Google Shape;76;p51"/>
          <p:cNvSpPr txBox="1">
            <a:spLocks noGrp="1"/>
          </p:cNvSpPr>
          <p:nvPr>
            <p:ph type="dt" idx="10"/>
          </p:nvPr>
        </p:nvSpPr>
        <p:spPr>
          <a:xfrm>
            <a:off x="2540000" y="6254750"/>
            <a:ext cx="2235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Google Shape;77;p51"/>
          <p:cNvSpPr txBox="1">
            <a:spLocks noGrp="1"/>
          </p:cNvSpPr>
          <p:nvPr>
            <p:ph type="ftr" idx="11"/>
          </p:nvPr>
        </p:nvSpPr>
        <p:spPr>
          <a:xfrm>
            <a:off x="5075238" y="6254750"/>
            <a:ext cx="406876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Google Shape;78;p51"/>
          <p:cNvSpPr txBox="1">
            <a:spLocks noGrp="1"/>
          </p:cNvSpPr>
          <p:nvPr>
            <p:ph type="sldNum" idx="12"/>
          </p:nvPr>
        </p:nvSpPr>
        <p:spPr>
          <a:xfrm>
            <a:off x="9455150" y="6248400"/>
            <a:ext cx="2235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9" name="Google Shape;79;p51" descr="Official Seal of the California Department of Education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90525" y="454025"/>
            <a:ext cx="1454150" cy="145415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51"/>
          <p:cNvSpPr/>
          <p:nvPr/>
        </p:nvSpPr>
        <p:spPr>
          <a:xfrm>
            <a:off x="266700" y="1909746"/>
            <a:ext cx="1701800" cy="695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TONY THURMOND</a:t>
            </a:r>
            <a:br>
              <a:rPr lang="en-US" sz="1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State Superintendent </a:t>
            </a:r>
            <a:br>
              <a:rPr lang="en-US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of Public Instruction</a:t>
            </a:r>
            <a:endParaRPr sz="1000" b="0" i="0" u="none" strike="noStrike" cap="none">
              <a:solidFill>
                <a:srgbClr val="FFFFFF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id="81" name="Google Shape;81;p5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931" y="5442392"/>
            <a:ext cx="2075338" cy="1307216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2" r:id="rId5"/>
    <p:sldLayoutId id="2147483663" r:id="rId6"/>
    <p:sldLayoutId id="2147483664" r:id="rId7"/>
    <p:sldLayoutId id="2147483711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" name="Google Shape;290;p101"/>
          <p:cNvGrpSpPr/>
          <p:nvPr/>
        </p:nvGrpSpPr>
        <p:grpSpPr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291" name="Google Shape;291;p101"/>
            <p:cNvSpPr/>
            <p:nvPr/>
          </p:nvSpPr>
          <p:spPr>
            <a:xfrm>
              <a:off x="0" y="0"/>
              <a:ext cx="5760" cy="432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00" b="0" i="0" u="none" strike="noStrike" cap="none">
                <a:solidFill>
                  <a:srgbClr val="00005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101"/>
            <p:cNvSpPr/>
            <p:nvPr/>
          </p:nvSpPr>
          <p:spPr>
            <a:xfrm>
              <a:off x="0" y="0"/>
              <a:ext cx="1056" cy="432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00" b="0" i="0" u="none" strike="noStrike" cap="none">
                <a:solidFill>
                  <a:srgbClr val="00005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3" name="Google Shape;293;p101"/>
          <p:cNvSpPr txBox="1">
            <a:spLocks noGrp="1"/>
          </p:cNvSpPr>
          <p:nvPr>
            <p:ph type="title"/>
          </p:nvPr>
        </p:nvSpPr>
        <p:spPr>
          <a:xfrm>
            <a:off x="2540000" y="60960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4" name="Google Shape;294;p101"/>
          <p:cNvSpPr txBox="1">
            <a:spLocks noGrp="1"/>
          </p:cNvSpPr>
          <p:nvPr>
            <p:ph type="body" idx="1"/>
          </p:nvPr>
        </p:nvSpPr>
        <p:spPr>
          <a:xfrm>
            <a:off x="2540000" y="1981200"/>
            <a:ext cx="9144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5" name="Google Shape;295;p101"/>
          <p:cNvSpPr txBox="1">
            <a:spLocks noGrp="1"/>
          </p:cNvSpPr>
          <p:nvPr>
            <p:ph type="dt" idx="10"/>
          </p:nvPr>
        </p:nvSpPr>
        <p:spPr>
          <a:xfrm>
            <a:off x="2540000" y="6254750"/>
            <a:ext cx="2235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6" name="Google Shape;296;p101"/>
          <p:cNvSpPr txBox="1">
            <a:spLocks noGrp="1"/>
          </p:cNvSpPr>
          <p:nvPr>
            <p:ph type="ftr" idx="11"/>
          </p:nvPr>
        </p:nvSpPr>
        <p:spPr>
          <a:xfrm>
            <a:off x="5075238" y="6254750"/>
            <a:ext cx="406876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7" name="Google Shape;297;p101"/>
          <p:cNvSpPr txBox="1">
            <a:spLocks noGrp="1"/>
          </p:cNvSpPr>
          <p:nvPr>
            <p:ph type="sldNum" idx="12"/>
          </p:nvPr>
        </p:nvSpPr>
        <p:spPr>
          <a:xfrm>
            <a:off x="9455150" y="6248400"/>
            <a:ext cx="2235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98" name="Google Shape;298;p101" descr="Official Seal of the California Department of Education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90525" y="454025"/>
            <a:ext cx="1454150" cy="1454150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101"/>
          <p:cNvSpPr/>
          <p:nvPr/>
        </p:nvSpPr>
        <p:spPr>
          <a:xfrm>
            <a:off x="266700" y="1909746"/>
            <a:ext cx="1701800" cy="695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TONY THURMOND</a:t>
            </a:r>
            <a:br>
              <a:rPr lang="en-US" sz="1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State Superintendent </a:t>
            </a:r>
            <a:br>
              <a:rPr lang="en-US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of Public Instruction</a:t>
            </a:r>
            <a:endParaRPr sz="1000" b="0" i="0" u="none" strike="noStrike" cap="none">
              <a:solidFill>
                <a:srgbClr val="FFFFFF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id="300" name="Google Shape;300;p10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931" y="5442392"/>
            <a:ext cx="2075338" cy="1307216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052CC2-7B73-F189-430B-006BE68F7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096940-15D4-209E-7090-91D93A6BC1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D6E469-AFBA-C8A7-3C5A-C50DCECC36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5FB02F-1194-467A-B44A-FCBFE8AB273F}" type="datetimeFigureOut">
              <a:rPr lang="en-US" smtClean="0"/>
              <a:t>1/31/2025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67CDE-A207-CE52-D93B-5229018E67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4ADCF9-91F3-4DA1-71B5-A124645263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0A8CFF-A367-4DEF-824C-E1E2C2A11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603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10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foodbuyingguide.fns.usda.gov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mailto:CARecipes@cde.ca.gov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cde.ca.gov/568178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de.ca.gov/566979" TargetMode="External"/><Relationship Id="rId4" Type="http://schemas.openxmlformats.org/officeDocument/2006/relationships/hyperlink" Target="https://cde.ca.gov/567538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theicn.docebosaas.com/learn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heicn.org/cicn/usda-recipe-standardization-guide-for-school-nutrition-programs/" TargetMode="External"/><Relationship Id="rId4" Type="http://schemas.openxmlformats.org/officeDocument/2006/relationships/hyperlink" Target="https://foodbuyingguide.fns.usda.gov/" TargetMode="Externa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mailto:CARecipes@cde.ca.gov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"/>
          <p:cNvSpPr txBox="1">
            <a:spLocks noGrp="1"/>
          </p:cNvSpPr>
          <p:nvPr>
            <p:ph type="title"/>
          </p:nvPr>
        </p:nvSpPr>
        <p:spPr>
          <a:xfrm>
            <a:off x="2743200" y="1767840"/>
            <a:ext cx="9144000" cy="2766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lang="en-US" dirty="0"/>
            </a:br>
            <a:r>
              <a:rPr lang="en-US" dirty="0"/>
              <a:t>Taste of CA Challenge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Recipe Standardization in </a:t>
            </a:r>
            <a:br>
              <a:rPr lang="en-US" dirty="0"/>
            </a:br>
            <a:r>
              <a:rPr lang="en-US" dirty="0"/>
              <a:t>Small Bites Workshop</a:t>
            </a:r>
            <a:br>
              <a:rPr lang="en-US" dirty="0"/>
            </a:br>
            <a:br>
              <a:rPr lang="en-US" dirty="0"/>
            </a:br>
            <a:r>
              <a:rPr lang="en-US" sz="2400" dirty="0"/>
              <a:t>California Department of Education (CDE)</a:t>
            </a:r>
            <a:br>
              <a:rPr lang="en-US" dirty="0"/>
            </a:br>
            <a:r>
              <a:rPr lang="en-US" sz="2400" dirty="0"/>
              <a:t>2024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1"/>
          <p:cNvSpPr txBox="1">
            <a:spLocks noGrp="1"/>
          </p:cNvSpPr>
          <p:nvPr>
            <p:ph type="title"/>
          </p:nvPr>
        </p:nvSpPr>
        <p:spPr>
          <a:xfrm>
            <a:off x="2437130" y="34671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Components of a Standardized Recipe (1)</a:t>
            </a:r>
            <a:endParaRPr dirty="0"/>
          </a:p>
        </p:txBody>
      </p:sp>
      <p:sp>
        <p:nvSpPr>
          <p:cNvPr id="473" name="Google Shape;473;p11"/>
          <p:cNvSpPr txBox="1">
            <a:spLocks noGrp="1"/>
          </p:cNvSpPr>
          <p:nvPr>
            <p:ph type="body" idx="1"/>
          </p:nvPr>
        </p:nvSpPr>
        <p:spPr>
          <a:xfrm>
            <a:off x="2437130" y="2095500"/>
            <a:ext cx="9144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42950" lvl="1" indent="-285750" algn="l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 sz="2400" dirty="0"/>
              <a:t>Recipe Title and Description</a:t>
            </a:r>
            <a:endParaRPr sz="2400" dirty="0"/>
          </a:p>
          <a:p>
            <a:pPr marL="742950" lvl="1" indent="-285750" algn="l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 sz="2400" dirty="0"/>
              <a:t>Recipe Category</a:t>
            </a:r>
            <a:endParaRPr sz="2400" dirty="0"/>
          </a:p>
          <a:p>
            <a:pPr marL="742950" lvl="1" indent="-285750" algn="l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 sz="2400" dirty="0"/>
              <a:t>Ingredients</a:t>
            </a:r>
            <a:endParaRPr sz="2400" dirty="0"/>
          </a:p>
          <a:p>
            <a:pPr marL="742950" lvl="1" indent="-285750" algn="l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 sz="2400" dirty="0"/>
              <a:t>Weight/Volume of each ingredient</a:t>
            </a:r>
            <a:endParaRPr sz="2400" dirty="0"/>
          </a:p>
          <a:p>
            <a:pPr marL="742950" lvl="1" indent="-285750" algn="l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 sz="2400" dirty="0"/>
              <a:t>Units of Measure for each ingredient </a:t>
            </a:r>
            <a:endParaRPr sz="2400" dirty="0"/>
          </a:p>
          <a:p>
            <a:pPr marL="742950" lvl="1" indent="-285750" algn="l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 sz="2400" dirty="0"/>
              <a:t>Preparation Directions</a:t>
            </a:r>
            <a:endParaRPr sz="2400" dirty="0"/>
          </a:p>
          <a:p>
            <a:pPr marL="34290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Components of a Standardized Recipe (2)</a:t>
            </a:r>
            <a:endParaRPr dirty="0"/>
          </a:p>
        </p:txBody>
      </p:sp>
      <p:sp>
        <p:nvSpPr>
          <p:cNvPr id="473" name="Google Shape;473;p1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42950" lvl="1" indent="-285750" algn="l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 sz="2400" dirty="0"/>
              <a:t>Cooking Time, Temperature, and Preparation Time</a:t>
            </a:r>
            <a:endParaRPr sz="2400" dirty="0"/>
          </a:p>
          <a:p>
            <a:pPr marL="742950" lvl="1" indent="-285750" algn="l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 sz="2400" dirty="0"/>
              <a:t>Serving Size</a:t>
            </a:r>
            <a:endParaRPr sz="2400" dirty="0"/>
          </a:p>
          <a:p>
            <a:pPr marL="742950" lvl="1" indent="-285750" algn="l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 sz="2400" dirty="0"/>
              <a:t>Yield</a:t>
            </a:r>
          </a:p>
          <a:p>
            <a:pPr marL="742950" lvl="1" indent="-285750" algn="l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3200"/>
              <a:buFont typeface="Arial"/>
              <a:buChar char="–"/>
            </a:pPr>
            <a:r>
              <a:rPr lang="en-US" sz="2400" dirty="0"/>
              <a:t>Equipment and Tools Needed</a:t>
            </a:r>
          </a:p>
          <a:p>
            <a:pPr marL="742950" lvl="1" indent="-285750" algn="l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3200"/>
              <a:buFont typeface="Arial"/>
              <a:buChar char="–"/>
            </a:pPr>
            <a:r>
              <a:rPr lang="en-US" sz="2400" dirty="0"/>
              <a:t>Crediting Information</a:t>
            </a:r>
          </a:p>
          <a:p>
            <a:pPr marL="742950" lvl="1" indent="-285750" algn="l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800"/>
              <a:buFont typeface="Arial"/>
              <a:buChar char="–"/>
            </a:pPr>
            <a:endParaRPr sz="2400" dirty="0"/>
          </a:p>
          <a:p>
            <a:pPr marL="34290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DC9DC83-59CF-D892-982F-BD78B6AAE95D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marL="742950" lvl="1" indent="-285750" algn="l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3200"/>
              <a:buFont typeface="Arial"/>
              <a:buChar char="–"/>
            </a:pPr>
            <a:r>
              <a:rPr lang="en-US" sz="2400" dirty="0"/>
              <a:t>Nutrient Analysis</a:t>
            </a:r>
          </a:p>
          <a:p>
            <a:pPr marL="742950" lvl="1" indent="-285750" algn="l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3200"/>
              <a:buFont typeface="Arial"/>
              <a:buChar char="–"/>
            </a:pPr>
            <a:r>
              <a:rPr lang="en-US" sz="2400" dirty="0"/>
              <a:t>Service Style</a:t>
            </a:r>
          </a:p>
          <a:p>
            <a:pPr marL="742950" lvl="1" indent="-285750" algn="l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3200"/>
              <a:buFont typeface="Arial"/>
              <a:buChar char="–"/>
            </a:pPr>
            <a:r>
              <a:rPr lang="en-US" sz="2400" dirty="0"/>
              <a:t>Marketing Guide</a:t>
            </a:r>
          </a:p>
          <a:p>
            <a:pPr marL="742950" lvl="1" indent="-285750" algn="l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3200"/>
              <a:buFont typeface="Arial"/>
              <a:buChar char="–"/>
            </a:pPr>
            <a:r>
              <a:rPr lang="en-US" sz="2400" dirty="0"/>
              <a:t>Food Safety Guidelines</a:t>
            </a:r>
          </a:p>
          <a:p>
            <a:pPr marL="742950" lvl="1" indent="-285750" algn="l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3200"/>
              <a:buFont typeface="Arial"/>
              <a:buChar char="–"/>
            </a:pPr>
            <a:r>
              <a:rPr lang="en-US" sz="2400" dirty="0"/>
              <a:t>Notes Section (optional)</a:t>
            </a:r>
          </a:p>
          <a:p>
            <a:endParaRPr lang="en-US" sz="3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9522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3"/>
          <p:cNvSpPr txBox="1">
            <a:spLocks noGrp="1"/>
          </p:cNvSpPr>
          <p:nvPr>
            <p:ph type="title"/>
          </p:nvPr>
        </p:nvSpPr>
        <p:spPr>
          <a:xfrm>
            <a:off x="2448560" y="273558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5353"/>
              <a:buNone/>
            </a:pPr>
            <a:r>
              <a:rPr lang="en-US" dirty="0"/>
              <a:t>What are Some of the Benefits of Using Standardized Recipes in Your Operation?</a:t>
            </a:r>
            <a:endParaRPr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14"/>
          <p:cNvSpPr txBox="1">
            <a:spLocks noGrp="1"/>
          </p:cNvSpPr>
          <p:nvPr>
            <p:ph type="title"/>
          </p:nvPr>
        </p:nvSpPr>
        <p:spPr>
          <a:xfrm>
            <a:off x="2540000" y="60960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Benefits of Standardized Recipes </a:t>
            </a:r>
            <a:endParaRPr dirty="0"/>
          </a:p>
        </p:txBody>
      </p:sp>
      <p:sp>
        <p:nvSpPr>
          <p:cNvPr id="494" name="Google Shape;494;p14"/>
          <p:cNvSpPr txBox="1">
            <a:spLocks noGrp="1"/>
          </p:cNvSpPr>
          <p:nvPr>
            <p:ph type="body" idx="1"/>
          </p:nvPr>
        </p:nvSpPr>
        <p:spPr>
          <a:xfrm>
            <a:off x="2540000" y="1981200"/>
            <a:ext cx="44704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/>
              <a:t>Consistent food quality 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592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/>
              <a:t>Predictable yield 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592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/>
              <a:t>Customer satisfaction 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592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/>
              <a:t>Consistent nutrient content 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592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/>
              <a:t>Food cost control </a:t>
            </a:r>
            <a:endParaRPr dirty="0"/>
          </a:p>
        </p:txBody>
      </p:sp>
      <p:sp>
        <p:nvSpPr>
          <p:cNvPr id="495" name="Google Shape;495;p14"/>
          <p:cNvSpPr txBox="1">
            <a:spLocks noGrp="1"/>
          </p:cNvSpPr>
          <p:nvPr>
            <p:ph type="body" idx="2"/>
          </p:nvPr>
        </p:nvSpPr>
        <p:spPr>
          <a:xfrm>
            <a:off x="7213600" y="1981200"/>
            <a:ext cx="4470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dirty="0"/>
              <a:t>Inventory control 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592"/>
              </a:spcBef>
              <a:spcAft>
                <a:spcPts val="120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dirty="0"/>
              <a:t>Labor cost control 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592"/>
              </a:spcBef>
              <a:spcAft>
                <a:spcPts val="120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dirty="0"/>
              <a:t>Increased employee confidence</a:t>
            </a:r>
          </a:p>
          <a:p>
            <a:pPr marL="342900">
              <a:spcBef>
                <a:spcPts val="592"/>
              </a:spcBef>
              <a:spcAft>
                <a:spcPts val="1200"/>
              </a:spcAft>
              <a:buSzPts val="3200"/>
            </a:pPr>
            <a:r>
              <a:rPr lang="en-US" dirty="0"/>
              <a:t>Efficient purchasing procedures 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endParaRPr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15"/>
          <p:cNvSpPr txBox="1">
            <a:spLocks noGrp="1"/>
          </p:cNvSpPr>
          <p:nvPr>
            <p:ph type="title"/>
          </p:nvPr>
        </p:nvSpPr>
        <p:spPr>
          <a:xfrm>
            <a:off x="2448560" y="267843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Three Phases of the USDA Recipe Standardization Process</a:t>
            </a:r>
            <a:endParaRPr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Three-phase Approach</a:t>
            </a:r>
            <a:endParaRPr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1ADFDAE-8B3B-26A4-1363-4FC0BCC1D6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70459" y="2067720"/>
            <a:ext cx="3152140" cy="1838642"/>
          </a:xfrm>
          <a:solidFill>
            <a:schemeClr val="accent1"/>
          </a:solidFill>
        </p:spPr>
        <p:txBody>
          <a:bodyPr/>
          <a:lstStyle/>
          <a:p>
            <a:pPr marL="11430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Recipe Verification Phase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8C12DE-BD82-FA6A-CC40-ACDD209BA91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7193597" y="2067720"/>
            <a:ext cx="3019108" cy="1838642"/>
          </a:xfrm>
          <a:solidFill>
            <a:schemeClr val="accent1"/>
          </a:solidFill>
        </p:spPr>
        <p:txBody>
          <a:bodyPr/>
          <a:lstStyle/>
          <a:p>
            <a:pPr marL="11430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Product Evaluation Phase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1FA9D6-12ED-2AA3-7753-0BD238D99DDF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5246529" y="4221482"/>
            <a:ext cx="3365182" cy="1710688"/>
          </a:xfrm>
          <a:solidFill>
            <a:schemeClr val="accent1"/>
          </a:solidFill>
        </p:spPr>
        <p:txBody>
          <a:bodyPr/>
          <a:lstStyle/>
          <a:p>
            <a:pPr marL="11430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Quality Adjustment Phase</a:t>
            </a:r>
          </a:p>
        </p:txBody>
      </p:sp>
    </p:spTree>
    <p:extLst>
      <p:ext uri="{BB962C8B-B14F-4D97-AF65-F5344CB8AC3E}">
        <p14:creationId xmlns:p14="http://schemas.microsoft.com/office/powerpoint/2010/main" val="12274767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7"/>
          <p:cNvSpPr txBox="1">
            <a:spLocks noGrp="1"/>
          </p:cNvSpPr>
          <p:nvPr>
            <p:ph type="title"/>
          </p:nvPr>
        </p:nvSpPr>
        <p:spPr>
          <a:xfrm>
            <a:off x="2540000" y="60960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Phase One: Recipe Verification</a:t>
            </a:r>
            <a:endParaRPr dirty="0"/>
          </a:p>
        </p:txBody>
      </p:sp>
      <p:sp>
        <p:nvSpPr>
          <p:cNvPr id="521" name="Google Shape;521;p17"/>
          <p:cNvSpPr txBox="1">
            <a:spLocks noGrp="1"/>
          </p:cNvSpPr>
          <p:nvPr>
            <p:ph type="body" idx="1"/>
          </p:nvPr>
        </p:nvSpPr>
        <p:spPr>
          <a:xfrm>
            <a:off x="2540000" y="1981200"/>
            <a:ext cx="9144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lvl="0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AutoNum type="arabicPeriod"/>
            </a:pPr>
            <a:r>
              <a:rPr lang="en-US" dirty="0"/>
              <a:t>Identifying the recipe </a:t>
            </a:r>
            <a:endParaRPr dirty="0"/>
          </a:p>
          <a:p>
            <a:pPr marL="514350" lvl="0" indent="-5143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AutoNum type="arabicPeriod"/>
            </a:pPr>
            <a:r>
              <a:rPr lang="en-US" dirty="0"/>
              <a:t>Sourcing ingredients </a:t>
            </a:r>
            <a:endParaRPr dirty="0"/>
          </a:p>
          <a:p>
            <a:pPr marL="514350" lvl="0" indent="-5143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AutoNum type="arabicPeriod"/>
            </a:pPr>
            <a:r>
              <a:rPr lang="en-US" dirty="0"/>
              <a:t>Writing and reviewing the recipe in detail</a:t>
            </a:r>
            <a:endParaRPr dirty="0"/>
          </a:p>
          <a:p>
            <a:pPr marL="514350" lvl="0" indent="-5143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AutoNum type="arabicPeriod"/>
            </a:pPr>
            <a:r>
              <a:rPr lang="en-US" dirty="0"/>
              <a:t>Preparing the recipe in a small-batch </a:t>
            </a:r>
            <a:endParaRPr dirty="0"/>
          </a:p>
          <a:p>
            <a:pPr marL="514350" lvl="0" indent="-5143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AutoNum type="arabicPeriod"/>
            </a:pPr>
            <a:r>
              <a:rPr lang="en-US" dirty="0"/>
              <a:t>Verifying yield </a:t>
            </a:r>
            <a:endParaRPr dirty="0"/>
          </a:p>
          <a:p>
            <a:pPr marL="514350" lvl="0" indent="-5143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AutoNum type="arabicPeriod"/>
            </a:pPr>
            <a:r>
              <a:rPr lang="en-US" dirty="0"/>
              <a:t>Recording changes</a:t>
            </a:r>
            <a:endParaRPr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B2F50-9F9B-ABD0-5061-475332D4A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0460" y="170815"/>
            <a:ext cx="8644890" cy="1325563"/>
          </a:xfrm>
        </p:spPr>
        <p:txBody>
          <a:bodyPr/>
          <a:lstStyle/>
          <a:p>
            <a:r>
              <a:rPr lang="en-US" sz="4400" dirty="0"/>
              <a:t>Strategies for Soliciting Recipes </a:t>
            </a:r>
            <a:br>
              <a:rPr lang="en-US" sz="4400" dirty="0"/>
            </a:br>
            <a:r>
              <a:rPr lang="en-US" sz="4400" dirty="0"/>
              <a:t>from the School Community</a:t>
            </a:r>
            <a:endParaRPr lang="en-US" dirty="0"/>
          </a:p>
        </p:txBody>
      </p:sp>
      <p:pic>
        <p:nvPicPr>
          <p:cNvPr id="7" name="Content Placeholder 6" descr="School Nutrition Staff plating chicken chili verde in paper boats. ">
            <a:extLst>
              <a:ext uri="{FF2B5EF4-FFF2-40B4-BE49-F238E27FC236}">
                <a16:creationId xmlns:a16="http://schemas.microsoft.com/office/drawing/2014/main" id="{379CAD55-03FE-132F-DFFB-CE935BA8177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3680460" cy="68580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ED1AE-F744-2A41-F511-CD2571F5E8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88104" y="1667193"/>
            <a:ext cx="4352925" cy="4351338"/>
          </a:xfrm>
        </p:spPr>
        <p:txBody>
          <a:bodyPr>
            <a:normAutofit/>
          </a:bodyPr>
          <a:lstStyle/>
          <a:p>
            <a:pPr marL="228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dirty="0"/>
              <a:t>Student surveys</a:t>
            </a:r>
          </a:p>
          <a:p>
            <a:pPr marL="228600" lvl="2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dirty="0"/>
              <a:t>Student culinary classes</a:t>
            </a:r>
          </a:p>
          <a:p>
            <a:pPr marL="228600" lvl="2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dirty="0"/>
              <a:t>Partnerships with local farmers</a:t>
            </a:r>
          </a:p>
          <a:p>
            <a:pPr marL="228600" lvl="2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dirty="0"/>
              <a:t>Celebrate students’ or staff’s cultural or ethnic background</a:t>
            </a:r>
          </a:p>
          <a:p>
            <a:pPr marL="228600" lvl="2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dirty="0"/>
              <a:t>Feature ingredients grown at school site</a:t>
            </a:r>
          </a:p>
          <a:p>
            <a:pPr marL="228600" lvl="2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dirty="0"/>
              <a:t>School nutrition staff ideas</a:t>
            </a:r>
          </a:p>
          <a:p>
            <a:endParaRPr lang="en-US" dirty="0"/>
          </a:p>
        </p:txBody>
      </p:sp>
      <p:pic>
        <p:nvPicPr>
          <p:cNvPr id="9" name="Content Placeholder 8" descr="Photo of prepared chili chicken verde in a paper boat with a plastic spoon.">
            <a:extLst>
              <a:ext uri="{FF2B5EF4-FFF2-40B4-BE49-F238E27FC236}">
                <a16:creationId xmlns:a16="http://schemas.microsoft.com/office/drawing/2014/main" id="{0F68BAEC-8790-3813-C8B0-E71F068C3034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3"/>
          <a:stretch>
            <a:fillRect/>
          </a:stretch>
        </p:blipFill>
        <p:spPr>
          <a:xfrm>
            <a:off x="8448673" y="1667193"/>
            <a:ext cx="3495743" cy="3878580"/>
          </a:xfrm>
        </p:spPr>
      </p:pic>
    </p:spTree>
    <p:extLst>
      <p:ext uri="{BB962C8B-B14F-4D97-AF65-F5344CB8AC3E}">
        <p14:creationId xmlns:p14="http://schemas.microsoft.com/office/powerpoint/2010/main" val="24608120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7BEBE-5953-9F37-0B18-8391AF245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7280" y="227965"/>
            <a:ext cx="7284720" cy="1325563"/>
          </a:xfrm>
        </p:spPr>
        <p:txBody>
          <a:bodyPr>
            <a:normAutofit fontScale="90000"/>
          </a:bodyPr>
          <a:lstStyle/>
          <a:p>
            <a:r>
              <a:rPr lang="en-US" sz="4400" dirty="0" err="1"/>
              <a:t>Kickin</a:t>
            </a:r>
            <a:r>
              <a:rPr lang="en-US" sz="4400" dirty="0"/>
              <a:t>’ Kiwi Chicken Chili Verde with Kiwi Salsa</a:t>
            </a:r>
            <a:br>
              <a:rPr lang="en-US" sz="4400" dirty="0"/>
            </a:b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6" name="Content Placeholder 5" descr="kickin kiwi chicken chili verde with kiwi salsa plated">
            <a:extLst>
              <a:ext uri="{FF2B5EF4-FFF2-40B4-BE49-F238E27FC236}">
                <a16:creationId xmlns:a16="http://schemas.microsoft.com/office/drawing/2014/main" id="{9484D092-40D2-0DB7-4A54-9E31F0C58FA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638674" cy="68580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037AFE-E0FF-5C0E-60F2-96FC9E90E0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81550" y="1575436"/>
            <a:ext cx="7284720" cy="4892991"/>
          </a:xfrm>
        </p:spPr>
        <p:txBody>
          <a:bodyPr>
            <a:normAutofit/>
          </a:bodyPr>
          <a:lstStyle/>
          <a:p>
            <a:pPr marL="11430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400"/>
              <a:buNone/>
            </a:pPr>
            <a:r>
              <a:rPr lang="en-US" sz="3200" dirty="0">
                <a:solidFill>
                  <a:schemeClr val="tx1"/>
                </a:solidFill>
              </a:rPr>
              <a:t>Marysville Joint USD </a:t>
            </a:r>
          </a:p>
          <a:p>
            <a:pPr marL="342900" lvl="0" indent="-22860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dirty="0"/>
              <a:t>Southwestern comfort food paired with nutrient-rich Kiwi</a:t>
            </a:r>
          </a:p>
          <a:p>
            <a:pPr marL="342900" lvl="0" indent="-22860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dirty="0"/>
              <a:t>Student population is 44% Hispanic</a:t>
            </a:r>
          </a:p>
          <a:p>
            <a:pPr marL="342900" lvl="0" indent="-22860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dirty="0"/>
              <a:t>Ingredients:</a:t>
            </a:r>
          </a:p>
          <a:p>
            <a:pPr marL="857250" lvl="1" indent="-34290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400"/>
              <a:buFont typeface="Courier New" panose="02070309020205020404" pitchFamily="49" charset="0"/>
              <a:buChar char="o"/>
            </a:pPr>
            <a:r>
              <a:rPr lang="en-US" sz="2400" dirty="0"/>
              <a:t>Kiwi fruit, USDA unseasoned chicken strips, salsa </a:t>
            </a:r>
            <a:r>
              <a:rPr lang="en-US" sz="2400" dirty="0" err="1"/>
              <a:t>verde</a:t>
            </a:r>
            <a:r>
              <a:rPr lang="en-US" sz="2400" dirty="0"/>
              <a:t> (green salsa), tomatoes, jalapeños, green bell pepper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1538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173D7-9676-4049-3686-D3DEB62F5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Trivia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C0BB16-1785-9A01-A62F-3EA507D3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01365" y="1908810"/>
            <a:ext cx="5589270" cy="1223010"/>
          </a:xfrm>
          <a:solidFill>
            <a:schemeClr val="accent1"/>
          </a:solidFill>
          <a:effectLst>
            <a:softEdge rad="88900"/>
          </a:effectLst>
        </p:spPr>
        <p:txBody>
          <a:bodyPr/>
          <a:lstStyle/>
          <a:p>
            <a:pPr marL="114300" indent="0">
              <a:buNone/>
            </a:pPr>
            <a:r>
              <a:rPr lang="en-US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Which of the following fruits has the most vitamin C?</a:t>
            </a:r>
            <a:endParaRPr lang="en-US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21DB36-A165-E853-855B-5C389DD39852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2632075" y="2552700"/>
            <a:ext cx="8959850" cy="2876550"/>
          </a:xfrm>
          <a:ln>
            <a:solidFill>
              <a:schemeClr val="accent1"/>
            </a:solidFill>
          </a:ln>
        </p:spPr>
        <p:txBody>
          <a:bodyPr/>
          <a:lstStyle/>
          <a:p>
            <a:pPr marL="685800" marR="0" lvl="1" indent="742950" algn="l" rtl="0">
              <a:spcBef>
                <a:spcPts val="42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AutoNum type="alphaLcParenR"/>
            </a:pPr>
            <a:r>
              <a:rPr lang="en-US" sz="3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Apples</a:t>
            </a:r>
            <a:endParaRPr lang="en-US" sz="3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5800" marR="0" lvl="1" indent="742950" algn="l" rtl="0">
              <a:lnSpc>
                <a:spcPct val="90000"/>
              </a:lnSpc>
              <a:spcBef>
                <a:spcPts val="555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AutoNum type="alphaLcParenR"/>
            </a:pPr>
            <a:r>
              <a:rPr lang="en-US" sz="3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Oranges</a:t>
            </a:r>
            <a:endParaRPr lang="en-US" sz="3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5800" marR="0" lvl="1" indent="742950" algn="l" rtl="0">
              <a:lnSpc>
                <a:spcPct val="90000"/>
              </a:lnSpc>
              <a:spcBef>
                <a:spcPts val="555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AutoNum type="alphaLcParenR"/>
            </a:pPr>
            <a:r>
              <a:rPr lang="en-US" sz="3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Kiwi Fruit</a:t>
            </a:r>
            <a:endParaRPr lang="en-US" sz="3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5800" marR="0" lvl="1" indent="742950" algn="l" rtl="0">
              <a:lnSpc>
                <a:spcPct val="90000"/>
              </a:lnSpc>
              <a:spcBef>
                <a:spcPts val="555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AutoNum type="alphaLcParenR"/>
            </a:pPr>
            <a:r>
              <a:rPr lang="en-US" sz="3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Strawberries</a:t>
            </a:r>
            <a:endParaRPr lang="en-US" sz="3200" dirty="0">
              <a:ln w="41275">
                <a:noFill/>
              </a:ln>
              <a:solidFill>
                <a:schemeClr val="dk1">
                  <a:alpha val="81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1130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5"/>
          <p:cNvSpPr txBox="1">
            <a:spLocks noGrp="1"/>
          </p:cNvSpPr>
          <p:nvPr>
            <p:ph type="title"/>
          </p:nvPr>
        </p:nvSpPr>
        <p:spPr>
          <a:xfrm>
            <a:off x="2540000" y="60960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Overview</a:t>
            </a:r>
            <a:endParaRPr/>
          </a:p>
        </p:txBody>
      </p:sp>
      <p:sp>
        <p:nvSpPr>
          <p:cNvPr id="401" name="Google Shape;401;p5"/>
          <p:cNvSpPr txBox="1">
            <a:spLocks noGrp="1"/>
          </p:cNvSpPr>
          <p:nvPr>
            <p:ph type="body" idx="1"/>
          </p:nvPr>
        </p:nvSpPr>
        <p:spPr>
          <a:xfrm>
            <a:off x="2623185" y="1901400"/>
            <a:ext cx="9144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2800" dirty="0"/>
              <a:t>Introduction to the United States Department of Agriculture (USDA) Recipe Template and Recipe Standardization Process</a:t>
            </a:r>
            <a:endParaRPr sz="2800" dirty="0"/>
          </a:p>
          <a:p>
            <a:pPr marL="34290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2800" dirty="0"/>
              <a:t>USDA Food Buying Guide (FBG) and Recipe Analysis Workbook (RAW) Overview</a:t>
            </a:r>
            <a:endParaRPr sz="2800" dirty="0"/>
          </a:p>
          <a:p>
            <a:pPr marL="34290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2800" dirty="0"/>
              <a:t>Resources</a:t>
            </a:r>
            <a:endParaRPr sz="2800" dirty="0"/>
          </a:p>
          <a:p>
            <a:pPr marL="342900" lvl="0" indent="-1397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dirty="0"/>
          </a:p>
          <a:p>
            <a:pPr marL="34290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dirty="0"/>
          </a:p>
          <a:p>
            <a:pPr marL="34290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173D7-9676-4049-3686-D3DEB62F5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Trivia-Answer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C0BB16-1785-9A01-A62F-3EA507D3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01365" y="1912620"/>
            <a:ext cx="5589270" cy="1242060"/>
          </a:xfrm>
          <a:solidFill>
            <a:schemeClr val="accent1"/>
          </a:solidFill>
          <a:effectLst>
            <a:softEdge rad="88900"/>
          </a:effectLst>
        </p:spPr>
        <p:txBody>
          <a:bodyPr/>
          <a:lstStyle/>
          <a:p>
            <a:pPr marL="114300" indent="0">
              <a:buNone/>
            </a:pPr>
            <a:r>
              <a:rPr lang="en-US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Which of the following fruits has the most vitamin C?</a:t>
            </a:r>
            <a:endParaRPr lang="en-US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21DB36-A165-E853-855B-5C389DD39852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2632075" y="2552700"/>
            <a:ext cx="8959850" cy="2876550"/>
          </a:xfrm>
          <a:ln>
            <a:solidFill>
              <a:schemeClr val="accent1"/>
            </a:solidFill>
          </a:ln>
        </p:spPr>
        <p:txBody>
          <a:bodyPr/>
          <a:lstStyle/>
          <a:p>
            <a:pPr marL="685800" marR="0" lvl="1" indent="0" algn="l" rtl="0">
              <a:lnSpc>
                <a:spcPct val="90000"/>
              </a:lnSpc>
              <a:spcBef>
                <a:spcPts val="1020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</a:pPr>
            <a:r>
              <a:rPr lang="en-US" sz="3200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c) Kiwi Fruit </a:t>
            </a:r>
          </a:p>
        </p:txBody>
      </p:sp>
    </p:spTree>
    <p:extLst>
      <p:ext uri="{BB962C8B-B14F-4D97-AF65-F5344CB8AC3E}">
        <p14:creationId xmlns:p14="http://schemas.microsoft.com/office/powerpoint/2010/main" val="30838803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CFCCD7-D20D-BF21-3D9C-1F7D1ADFA7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2590B-04D1-10D9-C451-D143E58BF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7180" y="249873"/>
            <a:ext cx="728472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Strategies for Identifying Locally Sourced Food Items</a:t>
            </a:r>
            <a:br>
              <a:rPr lang="en-US" sz="4400" dirty="0"/>
            </a:b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1E5586E-D1FB-2181-EF0D-89AFEB04C5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/>
        </p:blipFill>
        <p:spPr>
          <a:xfrm>
            <a:off x="0" y="0"/>
            <a:ext cx="3954780" cy="68580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C40C0A-0B88-60CD-4A15-2703FBC163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92930" y="1575436"/>
            <a:ext cx="7284720" cy="4892991"/>
          </a:xfrm>
        </p:spPr>
        <p:txBody>
          <a:bodyPr>
            <a:normAutofit lnSpcReduction="10000"/>
          </a:bodyPr>
          <a:lstStyle/>
          <a:p>
            <a:pPr marL="2286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Through distributors</a:t>
            </a:r>
          </a:p>
          <a:p>
            <a:pPr marL="2286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From food processors</a:t>
            </a:r>
          </a:p>
          <a:p>
            <a:pPr marL="2286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Via Department of Defense Fresh Fruit and Vegetable Program (DoD Fresh)</a:t>
            </a:r>
          </a:p>
          <a:p>
            <a:pPr marL="2286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From individual producers (direct from farmers, ranchers, and fishers)</a:t>
            </a:r>
          </a:p>
          <a:p>
            <a:pPr marL="2286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From producer cooperatives (co-ops) and food hubs</a:t>
            </a:r>
          </a:p>
          <a:p>
            <a:pPr marL="2286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From school gardens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9284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23"/>
          <p:cNvSpPr txBox="1">
            <a:spLocks noGrp="1"/>
          </p:cNvSpPr>
          <p:nvPr>
            <p:ph type="title"/>
          </p:nvPr>
        </p:nvSpPr>
        <p:spPr>
          <a:xfrm>
            <a:off x="2540000" y="569843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Phase One: Recipe Verification (2) </a:t>
            </a:r>
            <a:endParaRPr dirty="0"/>
          </a:p>
        </p:txBody>
      </p:sp>
      <p:sp>
        <p:nvSpPr>
          <p:cNvPr id="590" name="Google Shape;590;p23"/>
          <p:cNvSpPr txBox="1">
            <a:spLocks noGrp="1"/>
          </p:cNvSpPr>
          <p:nvPr>
            <p:ph type="body" idx="1"/>
          </p:nvPr>
        </p:nvSpPr>
        <p:spPr>
          <a:xfrm>
            <a:off x="2540000" y="1981200"/>
            <a:ext cx="9144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lvl="0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AutoNum type="arabicPeriod"/>
            </a:pPr>
            <a:r>
              <a:rPr lang="en-US"/>
              <a:t>Identifying the recipe </a:t>
            </a:r>
            <a:endParaRPr/>
          </a:p>
          <a:p>
            <a:pPr marL="514350" lvl="0" indent="-5143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AutoNum type="arabicPeriod"/>
            </a:pPr>
            <a:r>
              <a:rPr lang="en-US"/>
              <a:t>Sourcing ingredients </a:t>
            </a:r>
            <a:endParaRPr/>
          </a:p>
          <a:p>
            <a:pPr marL="514350" lvl="0" indent="-5143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AutoNum type="arabicPeriod"/>
            </a:pPr>
            <a:r>
              <a:rPr lang="en-US" b="1"/>
              <a:t>Writing and reviewing the recipe in detail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4C0B97-C900-8D9B-B5FA-E9DEAD05CC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1B1A7-7B88-F6D8-20A0-383D712E1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1384" y="150482"/>
            <a:ext cx="728472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34554C"/>
                </a:solidFill>
              </a:rPr>
              <a:t>Writing Recipe Directions</a:t>
            </a:r>
            <a:endParaRPr lang="en-US" sz="2700" dirty="0">
              <a:solidFill>
                <a:srgbClr val="34554C"/>
              </a:solidFill>
            </a:endParaRPr>
          </a:p>
        </p:txBody>
      </p:sp>
      <p:pic>
        <p:nvPicPr>
          <p:cNvPr id="6" name="Content Placeholder 5" descr="Chef Toby preparing a variety of root vegetables.">
            <a:extLst>
              <a:ext uri="{FF2B5EF4-FFF2-40B4-BE49-F238E27FC236}">
                <a16:creationId xmlns:a16="http://schemas.microsoft.com/office/drawing/2014/main" id="{DEBE53FD-CE14-D5B7-0FAE-FE4C82D93FE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/>
        </p:blipFill>
        <p:spPr>
          <a:xfrm>
            <a:off x="0" y="0"/>
            <a:ext cx="4629752" cy="68580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F3D9D2-113B-0188-D80D-BA8010DAD1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34332" y="1476045"/>
            <a:ext cx="7138824" cy="4892991"/>
          </a:xfrm>
        </p:spPr>
        <p:txBody>
          <a:bodyPr>
            <a:normAutofit lnSpcReduction="10000"/>
          </a:bodyPr>
          <a:lstStyle/>
          <a:p>
            <a:pPr marL="3429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/>
              <a:t>Indicate how to combine ingredients.</a:t>
            </a:r>
          </a:p>
          <a:p>
            <a:pPr marL="342900" lvl="0" indent="-406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lang="en-US" dirty="0"/>
          </a:p>
          <a:p>
            <a:pPr marL="3429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/>
              <a:t>List, in order, the steps to be followed in preparing the recipe.</a:t>
            </a:r>
          </a:p>
          <a:p>
            <a:pPr marL="342900" lvl="0" indent="-406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lang="en-US" dirty="0"/>
          </a:p>
          <a:p>
            <a:pPr marL="3429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/>
              <a:t>Include food safety guidelines.</a:t>
            </a:r>
          </a:p>
          <a:p>
            <a:pPr marL="342900" lvl="0" indent="-406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lang="en-US" dirty="0"/>
          </a:p>
          <a:p>
            <a:pPr marL="3429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/>
              <a:t>Use language that is widely understood.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5159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25"/>
          <p:cNvSpPr txBox="1">
            <a:spLocks noGrp="1"/>
          </p:cNvSpPr>
          <p:nvPr>
            <p:ph type="title"/>
          </p:nvPr>
        </p:nvSpPr>
        <p:spPr>
          <a:xfrm>
            <a:off x="2540000" y="57531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Institute of Child Nutrition (ICN) Recipe Standardization Checklists, Charts, and Tables</a:t>
            </a:r>
            <a:endParaRPr dirty="0"/>
          </a:p>
        </p:txBody>
      </p:sp>
      <p:sp>
        <p:nvSpPr>
          <p:cNvPr id="606" name="Google Shape;606;p25"/>
          <p:cNvSpPr txBox="1">
            <a:spLocks noGrp="1"/>
          </p:cNvSpPr>
          <p:nvPr>
            <p:ph type="body" idx="1"/>
          </p:nvPr>
        </p:nvSpPr>
        <p:spPr>
          <a:xfrm>
            <a:off x="2540000" y="2167890"/>
            <a:ext cx="9144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dirty="0"/>
              <a:t>Basics at a Glance Poster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dirty="0"/>
              <a:t>Internal Cooking Temperatures Poster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dirty="0"/>
              <a:t>Common measures and conversion tables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dirty="0"/>
              <a:t>Recipe Review Checklist and Decision Guide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i="1" dirty="0"/>
              <a:t>Available in the Recipe Standardization Guide for SNPs or on the Food Buying Guide web page.</a:t>
            </a:r>
            <a:endParaRPr dirty="0"/>
          </a:p>
          <a:p>
            <a:pPr marL="34290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26"/>
          <p:cNvSpPr txBox="1">
            <a:spLocks noGrp="1"/>
          </p:cNvSpPr>
          <p:nvPr>
            <p:ph type="title"/>
          </p:nvPr>
        </p:nvSpPr>
        <p:spPr>
          <a:xfrm>
            <a:off x="2540000" y="530087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Phase One: Recipe Verification (3)</a:t>
            </a:r>
            <a:endParaRPr/>
          </a:p>
        </p:txBody>
      </p:sp>
      <p:sp>
        <p:nvSpPr>
          <p:cNvPr id="613" name="Google Shape;613;p26"/>
          <p:cNvSpPr txBox="1">
            <a:spLocks noGrp="1"/>
          </p:cNvSpPr>
          <p:nvPr>
            <p:ph type="body" idx="1"/>
          </p:nvPr>
        </p:nvSpPr>
        <p:spPr>
          <a:xfrm>
            <a:off x="2540000" y="1673087"/>
            <a:ext cx="9144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lvl="0" indent="-514350" algn="l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3200"/>
              <a:buFont typeface="Arial"/>
              <a:buAutoNum type="arabicPeriod"/>
            </a:pPr>
            <a:r>
              <a:rPr lang="en-US" dirty="0"/>
              <a:t>Identifying the recipe </a:t>
            </a:r>
            <a:endParaRPr dirty="0"/>
          </a:p>
          <a:p>
            <a:pPr marL="514350" lvl="0" indent="-514350" algn="l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3200"/>
              <a:buFont typeface="Arial"/>
              <a:buAutoNum type="arabicPeriod"/>
            </a:pPr>
            <a:r>
              <a:rPr lang="en-US" dirty="0"/>
              <a:t>Sourcing ingredients </a:t>
            </a:r>
            <a:endParaRPr dirty="0"/>
          </a:p>
          <a:p>
            <a:pPr marL="514350" lvl="0" indent="-514350" algn="l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3200"/>
              <a:buFont typeface="Arial"/>
              <a:buAutoNum type="arabicPeriod"/>
            </a:pPr>
            <a:r>
              <a:rPr lang="en-US" dirty="0"/>
              <a:t>Writing and reviewing the recipe in detail</a:t>
            </a:r>
            <a:endParaRPr dirty="0"/>
          </a:p>
          <a:p>
            <a:pPr marL="514350" lvl="0" indent="-514350" algn="l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3200"/>
              <a:buFont typeface="Arial"/>
              <a:buAutoNum type="arabicPeriod"/>
            </a:pPr>
            <a:r>
              <a:rPr lang="en-US" b="1" dirty="0"/>
              <a:t>Preparing it in a small-batch </a:t>
            </a:r>
            <a:endParaRPr dirty="0"/>
          </a:p>
          <a:p>
            <a:pPr marL="514350" lvl="0" indent="-514350" algn="l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3200"/>
              <a:buFont typeface="Arial"/>
              <a:buAutoNum type="arabicPeriod"/>
            </a:pPr>
            <a:r>
              <a:rPr lang="en-US" b="1" dirty="0"/>
              <a:t>Verifying its yield </a:t>
            </a:r>
            <a:endParaRPr dirty="0"/>
          </a:p>
          <a:p>
            <a:pPr marL="514350" lvl="0" indent="-514350" algn="l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3200"/>
              <a:buFont typeface="Arial"/>
              <a:buAutoNum type="arabicPeriod"/>
            </a:pPr>
            <a:r>
              <a:rPr lang="en-US" b="1" dirty="0"/>
              <a:t>Recording changes</a:t>
            </a:r>
            <a:endParaRPr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27"/>
          <p:cNvSpPr txBox="1">
            <a:spLocks noGrp="1"/>
          </p:cNvSpPr>
          <p:nvPr>
            <p:ph type="title"/>
          </p:nvPr>
        </p:nvSpPr>
        <p:spPr>
          <a:xfrm>
            <a:off x="2540000" y="352425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Small Batch Taste Testing </a:t>
            </a:r>
            <a:br>
              <a:rPr lang="en-US" dirty="0"/>
            </a:br>
            <a:r>
              <a:rPr lang="en-US" dirty="0"/>
              <a:t>and Yield Verification</a:t>
            </a:r>
            <a:endParaRPr dirty="0"/>
          </a:p>
        </p:txBody>
      </p:sp>
      <p:sp>
        <p:nvSpPr>
          <p:cNvPr id="620" name="Google Shape;620;p27"/>
          <p:cNvSpPr txBox="1">
            <a:spLocks noGrp="1"/>
          </p:cNvSpPr>
          <p:nvPr>
            <p:ph type="body" idx="1"/>
          </p:nvPr>
        </p:nvSpPr>
        <p:spPr>
          <a:xfrm>
            <a:off x="2540000" y="1795462"/>
            <a:ext cx="9144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dirty="0"/>
              <a:t>Produce 25 or 50 servings three times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120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dirty="0"/>
              <a:t>Involve staff and students to get feedback on feasibility and acceptability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120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dirty="0"/>
              <a:t>Conduct a nutrient analysis using a USDA approved Nutrient Analysis Software</a:t>
            </a:r>
            <a:endParaRPr sz="2800" dirty="0"/>
          </a:p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120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dirty="0"/>
              <a:t>Verify recipe yield using the FBG RAW</a:t>
            </a:r>
            <a:endParaRPr dirty="0"/>
          </a:p>
          <a:p>
            <a:pPr marL="34290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18">
          <a:extLst>
            <a:ext uri="{FF2B5EF4-FFF2-40B4-BE49-F238E27FC236}">
              <a16:creationId xmlns:a16="http://schemas.microsoft.com/office/drawing/2014/main" id="{D372F9DC-4676-7551-34D6-26814E9B19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27">
            <a:extLst>
              <a:ext uri="{FF2B5EF4-FFF2-40B4-BE49-F238E27FC236}">
                <a16:creationId xmlns:a16="http://schemas.microsoft.com/office/drawing/2014/main" id="{C6A1AA9F-C6AB-23B6-BA19-7AE39A4C18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40000" y="352425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Nutrient Analysis</a:t>
            </a:r>
            <a:endParaRPr dirty="0"/>
          </a:p>
        </p:txBody>
      </p:sp>
      <p:sp>
        <p:nvSpPr>
          <p:cNvPr id="620" name="Google Shape;620;p27">
            <a:extLst>
              <a:ext uri="{FF2B5EF4-FFF2-40B4-BE49-F238E27FC236}">
                <a16:creationId xmlns:a16="http://schemas.microsoft.com/office/drawing/2014/main" id="{D8E5F8C1-EC94-0062-1E3E-1D916D80C32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540000" y="1795462"/>
            <a:ext cx="9144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1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320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Determine compliance with school meal regulatory requirements for:</a:t>
            </a:r>
          </a:p>
          <a:p>
            <a:pPr marL="685800" lvl="1" indent="-228600" algn="l" rtl="0">
              <a:lnSpc>
                <a:spcPct val="11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80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Calories</a:t>
            </a:r>
          </a:p>
          <a:p>
            <a:pPr marL="685800" lvl="1" indent="-228600" algn="l" rtl="0">
              <a:lnSpc>
                <a:spcPct val="11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80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Saturated Fat</a:t>
            </a:r>
          </a:p>
          <a:p>
            <a:pPr marL="685800" lvl="1" indent="-228600" algn="l" rtl="0">
              <a:lnSpc>
                <a:spcPct val="11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80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Sodium</a:t>
            </a:r>
          </a:p>
          <a:p>
            <a:pPr marL="685800" lvl="1" indent="-228600" algn="l" rtl="0">
              <a:lnSpc>
                <a:spcPct val="11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80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Added Sugars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(beginning July 1, 2027)</a:t>
            </a:r>
          </a:p>
        </p:txBody>
      </p:sp>
    </p:spTree>
    <p:extLst>
      <p:ext uri="{BB962C8B-B14F-4D97-AF65-F5344CB8AC3E}">
        <p14:creationId xmlns:p14="http://schemas.microsoft.com/office/powerpoint/2010/main" val="18487614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29"/>
          <p:cNvSpPr txBox="1">
            <a:spLocks noGrp="1"/>
          </p:cNvSpPr>
          <p:nvPr>
            <p:ph type="title"/>
          </p:nvPr>
        </p:nvSpPr>
        <p:spPr>
          <a:xfrm>
            <a:off x="2540000" y="41910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Phase Two: Product Evaluation</a:t>
            </a:r>
            <a:endParaRPr dirty="0"/>
          </a:p>
        </p:txBody>
      </p:sp>
      <p:sp>
        <p:nvSpPr>
          <p:cNvPr id="650" name="Google Shape;650;p29"/>
          <p:cNvSpPr txBox="1">
            <a:spLocks noGrp="1"/>
          </p:cNvSpPr>
          <p:nvPr>
            <p:ph type="body" idx="1"/>
          </p:nvPr>
        </p:nvSpPr>
        <p:spPr>
          <a:xfrm>
            <a:off x="2540000" y="1562100"/>
            <a:ext cx="9144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dirty="0"/>
              <a:t>Informal and formal evaluation process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dirty="0"/>
              <a:t>Formal evaluation requires student taste testing and feedback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dirty="0"/>
              <a:t>Use the USDA Quality Score Card or Taste Testing Survey Examples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dirty="0"/>
              <a:t>Determine if the recipe should be rejected, accepted or changed</a:t>
            </a:r>
            <a:endParaRPr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B91B34-93D9-74B7-8767-00FB7811FD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11C42-4885-E8EA-2992-AA257F0C2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4723" y="473867"/>
            <a:ext cx="5085399" cy="1325563"/>
          </a:xfrm>
        </p:spPr>
        <p:txBody>
          <a:bodyPr/>
          <a:lstStyle/>
          <a:p>
            <a:pPr algn="ctr"/>
            <a:r>
              <a:rPr lang="en-US" sz="4400" dirty="0"/>
              <a:t>Taste Testing Best Practices</a:t>
            </a:r>
            <a:endParaRPr lang="en-US" dirty="0"/>
          </a:p>
        </p:txBody>
      </p:sp>
      <p:pic>
        <p:nvPicPr>
          <p:cNvPr id="7" name="Content Placeholder 6" descr="Blind-folded students wearing blind folds cutting food.">
            <a:extLst>
              <a:ext uri="{FF2B5EF4-FFF2-40B4-BE49-F238E27FC236}">
                <a16:creationId xmlns:a16="http://schemas.microsoft.com/office/drawing/2014/main" id="{8EF9DD4C-ACBE-1F6B-1419-430E87DAAE7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/>
        </p:blipFill>
        <p:spPr>
          <a:xfrm>
            <a:off x="0" y="0"/>
            <a:ext cx="3680460" cy="68580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789710-B821-9D01-C8C2-56459980C4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88104" y="1975803"/>
            <a:ext cx="4352925" cy="4676457"/>
          </a:xfrm>
        </p:spPr>
        <p:txBody>
          <a:bodyPr>
            <a:norm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dirty="0"/>
              <a:t>Choose age-appropriate methods and tasting events</a:t>
            </a:r>
            <a:endParaRPr lang="en-US" sz="4000" dirty="0"/>
          </a:p>
          <a:p>
            <a:pPr marL="228600" lvl="0" indent="-22860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dirty="0"/>
              <a:t>Collect feedback using various formats e.g., Google form surveys, QR codes, “Tried it, Liked it, Love it” charts or emojis</a:t>
            </a:r>
            <a:endParaRPr lang="en-US" sz="4000" dirty="0"/>
          </a:p>
          <a:p>
            <a:pPr marL="228600" lvl="0" indent="-22860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dirty="0"/>
              <a:t>Use scores or scales to summarize the results</a:t>
            </a:r>
            <a:endParaRPr lang="en-US" sz="4000" dirty="0"/>
          </a:p>
          <a:p>
            <a:endParaRPr lang="en-US" dirty="0"/>
          </a:p>
        </p:txBody>
      </p:sp>
      <p:pic>
        <p:nvPicPr>
          <p:cNvPr id="9" name="Content Placeholder 8" descr="Student voting on the Crunchy Taco Salad and placing a sticker under the Loved it column.">
            <a:extLst>
              <a:ext uri="{FF2B5EF4-FFF2-40B4-BE49-F238E27FC236}">
                <a16:creationId xmlns:a16="http://schemas.microsoft.com/office/drawing/2014/main" id="{C9231919-6359-3ADB-B325-85003B3E8450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3"/>
          <a:srcRect/>
          <a:stretch/>
        </p:blipFill>
        <p:spPr>
          <a:xfrm>
            <a:off x="8448673" y="0"/>
            <a:ext cx="3743327" cy="6858000"/>
          </a:xfrm>
        </p:spPr>
      </p:pic>
    </p:spTree>
    <p:extLst>
      <p:ext uri="{BB962C8B-B14F-4D97-AF65-F5344CB8AC3E}">
        <p14:creationId xmlns:p14="http://schemas.microsoft.com/office/powerpoint/2010/main" val="1252413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4"/>
          <p:cNvSpPr txBox="1">
            <a:spLocks noGrp="1"/>
          </p:cNvSpPr>
          <p:nvPr>
            <p:ph type="title"/>
          </p:nvPr>
        </p:nvSpPr>
        <p:spPr>
          <a:xfrm>
            <a:off x="2540000" y="60960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Objectives (1)</a:t>
            </a:r>
            <a:endParaRPr/>
          </a:p>
        </p:txBody>
      </p:sp>
      <p:sp>
        <p:nvSpPr>
          <p:cNvPr id="408" name="Google Shape;408;p4"/>
          <p:cNvSpPr txBox="1">
            <a:spLocks noGrp="1"/>
          </p:cNvSpPr>
          <p:nvPr>
            <p:ph type="body" idx="1"/>
          </p:nvPr>
        </p:nvSpPr>
        <p:spPr>
          <a:xfrm>
            <a:off x="2540000" y="1981200"/>
            <a:ext cx="9144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</a:pPr>
            <a:r>
              <a:rPr lang="en-US" sz="2800" dirty="0"/>
              <a:t>Describe a standardized recipe and the benefits of using one.</a:t>
            </a:r>
            <a:endParaRPr sz="2800" dirty="0"/>
          </a:p>
          <a:p>
            <a:pPr marL="45720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</a:pPr>
            <a:r>
              <a:rPr lang="en-US" sz="2800" dirty="0"/>
              <a:t>Recognize the benefits of using locally grown ingredients and scratch cooking to develop recipes students will love.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List the three phases of the USDA Recipe Standardization process. </a:t>
            </a:r>
          </a:p>
          <a:p>
            <a:pPr marL="45720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</a:pPr>
            <a:endParaRPr sz="2800" dirty="0"/>
          </a:p>
          <a:p>
            <a:pPr marL="45720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65822A0-32DC-4940-3CAA-CB06228BD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9551" y="224886"/>
            <a:ext cx="9144000" cy="1143000"/>
          </a:xfrm>
        </p:spPr>
        <p:txBody>
          <a:bodyPr/>
          <a:lstStyle/>
          <a:p>
            <a:pPr>
              <a:lnSpc>
                <a:spcPct val="90000"/>
              </a:lnSpc>
              <a:buSzPct val="45751"/>
            </a:pPr>
            <a:r>
              <a:rPr lang="en-US" sz="4000" dirty="0"/>
              <a:t>Taste Testing Results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4FEB81C-1BDB-EF77-244C-2A68E325DA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39551" y="1807152"/>
            <a:ext cx="7072939" cy="4441248"/>
          </a:xfrm>
        </p:spPr>
        <p:txBody>
          <a:bodyPr>
            <a:noAutofit/>
          </a:bodyPr>
          <a:lstStyle/>
          <a:p>
            <a:pPr marL="3429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/>
              <a:t>Grades K through 8</a:t>
            </a:r>
          </a:p>
          <a:p>
            <a:pPr marL="3429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/>
              <a:t>96% Acceptability Rating</a:t>
            </a:r>
          </a:p>
          <a:p>
            <a:pPr marL="3429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/>
              <a:t>Survey Questions:</a:t>
            </a:r>
          </a:p>
          <a:p>
            <a:pPr marL="857250" lvl="1" indent="-342900" algn="l" rtl="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Courier New" panose="02070309020205020404" pitchFamily="49" charset="0"/>
              <a:buChar char="o"/>
            </a:pPr>
            <a:r>
              <a:rPr lang="en-US" sz="2400" dirty="0"/>
              <a:t>Do you like the way it looks?</a:t>
            </a:r>
          </a:p>
          <a:p>
            <a:pPr marL="514350" lvl="1" indent="0" algn="l" rtl="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</a:pPr>
            <a:r>
              <a:rPr lang="en-US" sz="2400" dirty="0"/>
              <a:t>   ...smells? …tastes?</a:t>
            </a:r>
          </a:p>
          <a:p>
            <a:pPr marL="857250" lvl="1" indent="-342900" algn="l" rtl="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Courier New" panose="02070309020205020404" pitchFamily="49" charset="0"/>
              <a:buChar char="o"/>
            </a:pPr>
            <a:r>
              <a:rPr lang="en-US" sz="2400" dirty="0"/>
              <a:t>Overall, what do you think of the item you sampled today?</a:t>
            </a:r>
          </a:p>
          <a:p>
            <a:pPr marL="1143000" lvl="2" indent="-228600" algn="l" rtl="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/>
              <a:t>Menu Ready! or Still Needs Work</a:t>
            </a:r>
          </a:p>
        </p:txBody>
      </p:sp>
      <p:pic>
        <p:nvPicPr>
          <p:cNvPr id="10" name="Picture Placeholder 9" descr="A group of students sitting around a table tasting new recipes.">
            <a:extLst>
              <a:ext uri="{FF2B5EF4-FFF2-40B4-BE49-F238E27FC236}">
                <a16:creationId xmlns:a16="http://schemas.microsoft.com/office/drawing/2014/main" id="{782F6CA5-E3FA-FACB-B664-51BFE85E6525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t="15798" b="15798"/>
          <a:stretch/>
        </p:blipFill>
        <p:spPr>
          <a:xfrm>
            <a:off x="7891751" y="2074459"/>
            <a:ext cx="3721395" cy="2388358"/>
          </a:xfrm>
        </p:spPr>
      </p:pic>
    </p:spTree>
    <p:extLst>
      <p:ext uri="{BB962C8B-B14F-4D97-AF65-F5344CB8AC3E}">
        <p14:creationId xmlns:p14="http://schemas.microsoft.com/office/powerpoint/2010/main" val="25920446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32"/>
          <p:cNvSpPr txBox="1">
            <a:spLocks noGrp="1"/>
          </p:cNvSpPr>
          <p:nvPr>
            <p:ph type="title"/>
          </p:nvPr>
        </p:nvSpPr>
        <p:spPr>
          <a:xfrm>
            <a:off x="2540000" y="60960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Phase Three: Quantity Adjustment</a:t>
            </a:r>
            <a:endParaRPr/>
          </a:p>
        </p:txBody>
      </p:sp>
      <p:sp>
        <p:nvSpPr>
          <p:cNvPr id="681" name="Google Shape;681;p32"/>
          <p:cNvSpPr txBox="1">
            <a:spLocks noGrp="1"/>
          </p:cNvSpPr>
          <p:nvPr>
            <p:ph type="body" idx="1"/>
          </p:nvPr>
        </p:nvSpPr>
        <p:spPr>
          <a:xfrm>
            <a:off x="2540000" y="1981200"/>
            <a:ext cx="9144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Adjust the recipe to reflect the number of servings you will use in your program. 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Use the factor method to increase or decrease the recipe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Other methods include: </a:t>
            </a:r>
            <a:endParaRPr/>
          </a:p>
          <a:p>
            <a:pPr marL="74295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/>
              <a:t>Direct reading tables method </a:t>
            </a:r>
            <a:endParaRPr/>
          </a:p>
          <a:p>
            <a:pPr marL="74295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/>
              <a:t>Percentage method </a:t>
            </a:r>
            <a:endParaRPr/>
          </a:p>
          <a:p>
            <a:pPr marL="74295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/>
              <a:t>Computerized recipe adjustments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898D02-20C8-147F-293E-4F57D57F5D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37E1C-03FB-7DB3-6FE9-055856F7A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4914" y="1069"/>
            <a:ext cx="9144000" cy="1143000"/>
          </a:xfrm>
        </p:spPr>
        <p:txBody>
          <a:bodyPr/>
          <a:lstStyle/>
          <a:p>
            <a:r>
              <a:rPr lang="en-US" dirty="0"/>
              <a:t>Menu Ready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F5689F0-9BB8-E3C9-3B79-90DC917243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03176" y="1067117"/>
            <a:ext cx="5670348" cy="4351338"/>
          </a:xfrm>
        </p:spPr>
        <p:txBody>
          <a:bodyPr/>
          <a:lstStyle/>
          <a:p>
            <a:pPr marL="342900">
              <a:spcBef>
                <a:spcPts val="800"/>
              </a:spcBef>
              <a:buSzPts val="2800"/>
              <a:buFont typeface="Arial"/>
              <a:buChar char="•"/>
            </a:pPr>
            <a:r>
              <a:rPr lang="en-US" sz="2800" dirty="0">
                <a:latin typeface="+mj-lt"/>
              </a:rPr>
              <a:t>Complete the recipe standardization process</a:t>
            </a:r>
          </a:p>
          <a:p>
            <a:pPr marL="342900">
              <a:spcBef>
                <a:spcPts val="0"/>
              </a:spcBef>
              <a:buSzPts val="2800"/>
              <a:buFont typeface="Arial"/>
              <a:buChar char="•"/>
            </a:pPr>
            <a:r>
              <a:rPr lang="en-US" sz="2800" dirty="0">
                <a:latin typeface="+mj-lt"/>
              </a:rPr>
              <a:t>Menu item </a:t>
            </a:r>
          </a:p>
          <a:p>
            <a:pPr marL="857250" lvl="1" indent="-457200">
              <a:spcBef>
                <a:spcPts val="800"/>
              </a:spcBef>
              <a:buSzPts val="2400"/>
              <a:buFont typeface="Courier New" panose="02070309020205020404" pitchFamily="49" charset="0"/>
              <a:buChar char="o"/>
            </a:pPr>
            <a:r>
              <a:rPr lang="en-US" sz="2800" dirty="0">
                <a:latin typeface="+mj-lt"/>
              </a:rPr>
              <a:t>Age group</a:t>
            </a:r>
          </a:p>
          <a:p>
            <a:pPr marL="857250" lvl="1" indent="-457200">
              <a:spcBef>
                <a:spcPts val="800"/>
              </a:spcBef>
              <a:buSzPts val="2400"/>
              <a:buFont typeface="Courier New" panose="02070309020205020404" pitchFamily="49" charset="0"/>
              <a:buChar char="o"/>
            </a:pPr>
            <a:r>
              <a:rPr lang="en-US" sz="2800" dirty="0">
                <a:latin typeface="+mj-lt"/>
              </a:rPr>
              <a:t>Menu compliance</a:t>
            </a:r>
          </a:p>
          <a:p>
            <a:pPr marL="857250" lvl="1" indent="-457200">
              <a:spcBef>
                <a:spcPts val="800"/>
              </a:spcBef>
              <a:buSzPts val="2400"/>
              <a:buFont typeface="Courier New" panose="02070309020205020404" pitchFamily="49" charset="0"/>
              <a:buChar char="o"/>
            </a:pPr>
            <a:r>
              <a:rPr lang="en-US" sz="2800" dirty="0">
                <a:latin typeface="+mj-lt"/>
              </a:rPr>
              <a:t>Menu mix</a:t>
            </a:r>
          </a:p>
          <a:p>
            <a:pPr marL="342900">
              <a:spcBef>
                <a:spcPts val="800"/>
              </a:spcBef>
              <a:buSzPts val="2800"/>
              <a:buFont typeface="Arial"/>
              <a:buChar char="•"/>
            </a:pPr>
            <a:r>
              <a:rPr lang="en-US" sz="2800" dirty="0">
                <a:latin typeface="+mj-lt"/>
              </a:rPr>
              <a:t>Engage students and staff</a:t>
            </a:r>
          </a:p>
          <a:p>
            <a:pPr marL="857250" lvl="1" indent="-457200">
              <a:spcBef>
                <a:spcPts val="800"/>
              </a:spcBef>
              <a:buSzPts val="2400"/>
              <a:buFont typeface="Courier New" panose="02070309020205020404" pitchFamily="49" charset="0"/>
              <a:buChar char="o"/>
            </a:pPr>
            <a:r>
              <a:rPr lang="en-US" sz="2800" dirty="0">
                <a:latin typeface="+mj-lt"/>
              </a:rPr>
              <a:t>Celebration</a:t>
            </a:r>
          </a:p>
          <a:p>
            <a:pPr marL="857250" lvl="1" indent="-457200">
              <a:spcBef>
                <a:spcPts val="800"/>
              </a:spcBef>
              <a:buSzPts val="2400"/>
              <a:buFont typeface="Courier New" panose="02070309020205020404" pitchFamily="49" charset="0"/>
              <a:buChar char="o"/>
            </a:pPr>
            <a:r>
              <a:rPr lang="en-US" sz="2800" dirty="0">
                <a:latin typeface="+mj-lt"/>
              </a:rPr>
              <a:t>Taste testing</a:t>
            </a:r>
          </a:p>
          <a:p>
            <a:pPr marL="857250" lvl="1" indent="-457200">
              <a:spcBef>
                <a:spcPts val="800"/>
              </a:spcBef>
              <a:buSzPts val="2400"/>
              <a:buFont typeface="Courier New" panose="02070309020205020404" pitchFamily="49" charset="0"/>
              <a:buChar char="o"/>
            </a:pPr>
            <a:r>
              <a:rPr lang="en-US" sz="2800" dirty="0">
                <a:latin typeface="+mj-lt"/>
              </a:rPr>
              <a:t>Surveys</a:t>
            </a:r>
            <a:endParaRPr lang="en-US" dirty="0"/>
          </a:p>
          <a:p>
            <a:endParaRPr lang="en-US" dirty="0"/>
          </a:p>
        </p:txBody>
      </p:sp>
      <p:pic>
        <p:nvPicPr>
          <p:cNvPr id="11" name="Content Placeholder 10" descr="Two plates of chicken adobo over rice.">
            <a:extLst>
              <a:ext uri="{FF2B5EF4-FFF2-40B4-BE49-F238E27FC236}">
                <a16:creationId xmlns:a16="http://schemas.microsoft.com/office/drawing/2014/main" id="{150370F7-EF94-1C40-0484-DB6F295A8DC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073524" y="1433036"/>
            <a:ext cx="3209925" cy="3619500"/>
          </a:xfr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755D2EB-CC67-1AE6-BCD3-3622ACB8BD5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7296173" y="5183531"/>
            <a:ext cx="4985302" cy="863917"/>
          </a:xfrm>
        </p:spPr>
        <p:txBody>
          <a:bodyPr/>
          <a:lstStyle/>
          <a:p>
            <a:pPr marL="25400" indent="0" algn="ctr">
              <a:spcBef>
                <a:spcPts val="60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Christo Rey San Jose Jesuit </a:t>
            </a:r>
          </a:p>
          <a:p>
            <a:pPr marL="25400" indent="0" algn="ctr">
              <a:spcBef>
                <a:spcPts val="60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High School Chicken Adobo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1029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78"/>
          <p:cNvSpPr txBox="1">
            <a:spLocks noGrp="1"/>
          </p:cNvSpPr>
          <p:nvPr>
            <p:ph type="ctrTitle"/>
          </p:nvPr>
        </p:nvSpPr>
        <p:spPr>
          <a:xfrm>
            <a:off x="2546351" y="526617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4400" dirty="0"/>
              <a:t>Tour of the USDA Food Buying Guide Web-based Tool</a:t>
            </a:r>
            <a:endParaRPr dirty="0"/>
          </a:p>
        </p:txBody>
      </p:sp>
      <p:sp>
        <p:nvSpPr>
          <p:cNvPr id="770" name="Google Shape;770;p78"/>
          <p:cNvSpPr txBox="1">
            <a:spLocks noGrp="1"/>
          </p:cNvSpPr>
          <p:nvPr>
            <p:ph type="subTitle" idx="1"/>
          </p:nvPr>
        </p:nvSpPr>
        <p:spPr>
          <a:xfrm>
            <a:off x="2546351" y="3394220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3180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rPr lang="en-US" dirty="0"/>
              <a:t>Crystal Young</a:t>
            </a:r>
            <a:endParaRPr dirty="0"/>
          </a:p>
          <a:p>
            <a:pPr marL="457200" lvl="0" indent="-43180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rPr lang="en-US" dirty="0"/>
              <a:t>CDE</a:t>
            </a:r>
            <a:endParaRPr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79"/>
          <p:cNvSpPr txBox="1">
            <a:spLocks noGrp="1"/>
          </p:cNvSpPr>
          <p:nvPr>
            <p:ph type="title"/>
          </p:nvPr>
        </p:nvSpPr>
        <p:spPr>
          <a:xfrm>
            <a:off x="2540000" y="354677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Introduction to the FBG RAW</a:t>
            </a:r>
            <a:endParaRPr dirty="0"/>
          </a:p>
        </p:txBody>
      </p:sp>
      <p:sp>
        <p:nvSpPr>
          <p:cNvPr id="777" name="Google Shape;777;p79"/>
          <p:cNvSpPr txBox="1">
            <a:spLocks noGrp="1"/>
          </p:cNvSpPr>
          <p:nvPr>
            <p:ph type="body" idx="1"/>
          </p:nvPr>
        </p:nvSpPr>
        <p:spPr>
          <a:xfrm>
            <a:off x="2540000" y="1512570"/>
            <a:ext cx="9144000" cy="651163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en-US" b="1" dirty="0">
                <a:solidFill>
                  <a:schemeClr val="lt1"/>
                </a:solidFill>
              </a:rPr>
              <a:t>What?</a:t>
            </a:r>
            <a:endParaRPr dirty="0"/>
          </a:p>
        </p:txBody>
      </p:sp>
      <p:sp>
        <p:nvSpPr>
          <p:cNvPr id="778" name="Google Shape;778;p79"/>
          <p:cNvSpPr txBox="1">
            <a:spLocks noGrp="1"/>
          </p:cNvSpPr>
          <p:nvPr>
            <p:ph type="body" idx="2"/>
          </p:nvPr>
        </p:nvSpPr>
        <p:spPr>
          <a:xfrm>
            <a:off x="3066011" y="2163733"/>
            <a:ext cx="843510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dirty="0"/>
              <a:t>The FBG Interactive Web-based Tool includes:</a:t>
            </a:r>
            <a:endParaRPr dirty="0"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 dirty="0"/>
              <a:t>The FBG Calculator</a:t>
            </a:r>
            <a:endParaRPr dirty="0"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 dirty="0"/>
              <a:t>Exhibit A Grains Tool</a:t>
            </a:r>
            <a:endParaRPr dirty="0"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 dirty="0"/>
              <a:t>Downloadable FBG</a:t>
            </a:r>
            <a:endParaRPr dirty="0"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 dirty="0"/>
              <a:t>RAW</a:t>
            </a:r>
            <a:endParaRPr dirty="0"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 dirty="0"/>
              <a:t>Product Formulation Statement (PFS) Workbook</a:t>
            </a:r>
            <a:endParaRPr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80"/>
          <p:cNvSpPr txBox="1">
            <a:spLocks noGrp="1"/>
          </p:cNvSpPr>
          <p:nvPr>
            <p:ph type="title"/>
          </p:nvPr>
        </p:nvSpPr>
        <p:spPr>
          <a:xfrm>
            <a:off x="2540000" y="60960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Location of the FBG RAW</a:t>
            </a:r>
            <a:endParaRPr/>
          </a:p>
        </p:txBody>
      </p:sp>
      <p:sp>
        <p:nvSpPr>
          <p:cNvPr id="785" name="Google Shape;785;p80"/>
          <p:cNvSpPr txBox="1">
            <a:spLocks noGrp="1"/>
          </p:cNvSpPr>
          <p:nvPr>
            <p:ph type="body" idx="1"/>
          </p:nvPr>
        </p:nvSpPr>
        <p:spPr>
          <a:xfrm>
            <a:off x="2540000" y="1752600"/>
            <a:ext cx="9144000" cy="651163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en-US" b="1">
                <a:solidFill>
                  <a:schemeClr val="lt1"/>
                </a:solidFill>
              </a:rPr>
              <a:t>Where?</a:t>
            </a:r>
            <a:endParaRPr/>
          </a:p>
        </p:txBody>
      </p:sp>
      <p:sp>
        <p:nvSpPr>
          <p:cNvPr id="786" name="Google Shape;786;p80"/>
          <p:cNvSpPr txBox="1">
            <a:spLocks noGrp="1"/>
          </p:cNvSpPr>
          <p:nvPr>
            <p:ph type="body" idx="2"/>
          </p:nvPr>
        </p:nvSpPr>
        <p:spPr>
          <a:xfrm>
            <a:off x="3248891" y="2403763"/>
            <a:ext cx="843510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dirty="0"/>
              <a:t>USDA FBG web page at </a:t>
            </a:r>
            <a:r>
              <a:rPr lang="en-US" dirty="0">
                <a:solidFill>
                  <a:schemeClr val="tx1"/>
                </a:solidFill>
                <a:hlinkClick r:id="rId3" tooltip="U.S. Department of Agriculture Food Buying Guide"/>
              </a:rPr>
              <a:t>https://foodbuyingguide.fns.usda.gov/</a:t>
            </a:r>
            <a:endParaRPr dirty="0">
              <a:solidFill>
                <a:schemeClr val="tx1"/>
              </a:solidFill>
            </a:endParaRPr>
          </a:p>
          <a:p>
            <a:pPr marL="342900" lvl="0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dirty="0"/>
              <a:t>Must create a user profile and login to use the RAW</a:t>
            </a:r>
            <a:endParaRPr dirty="0"/>
          </a:p>
          <a:p>
            <a:pPr marL="342900" lvl="0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dirty="0"/>
              <a:t>Select RAW or the Tools tab and select Create RAW</a:t>
            </a:r>
            <a:endParaRPr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81"/>
          <p:cNvSpPr txBox="1">
            <a:spLocks noGrp="1"/>
          </p:cNvSpPr>
          <p:nvPr>
            <p:ph type="title"/>
          </p:nvPr>
        </p:nvSpPr>
        <p:spPr>
          <a:xfrm>
            <a:off x="2540000" y="31496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Benefits of the FBG RAW</a:t>
            </a:r>
            <a:endParaRPr dirty="0"/>
          </a:p>
        </p:txBody>
      </p:sp>
      <p:sp>
        <p:nvSpPr>
          <p:cNvPr id="793" name="Google Shape;793;p81"/>
          <p:cNvSpPr txBox="1">
            <a:spLocks noGrp="1"/>
          </p:cNvSpPr>
          <p:nvPr>
            <p:ph type="body" idx="1"/>
          </p:nvPr>
        </p:nvSpPr>
        <p:spPr>
          <a:xfrm>
            <a:off x="2540000" y="1457960"/>
            <a:ext cx="9144000" cy="651163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en-US" b="1">
                <a:solidFill>
                  <a:schemeClr val="lt1"/>
                </a:solidFill>
              </a:rPr>
              <a:t>Why?</a:t>
            </a:r>
            <a:endParaRPr/>
          </a:p>
        </p:txBody>
      </p:sp>
      <p:sp>
        <p:nvSpPr>
          <p:cNvPr id="794" name="Google Shape;794;p81"/>
          <p:cNvSpPr txBox="1">
            <a:spLocks noGrp="1"/>
          </p:cNvSpPr>
          <p:nvPr>
            <p:ph type="body" idx="2"/>
          </p:nvPr>
        </p:nvSpPr>
        <p:spPr>
          <a:xfrm>
            <a:off x="3248891" y="2109123"/>
            <a:ext cx="843510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dirty="0"/>
              <a:t>FBG RAW helps you to:</a:t>
            </a:r>
            <a:endParaRPr dirty="0"/>
          </a:p>
          <a:p>
            <a:pPr marL="742950" lvl="1" indent="-2857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 dirty="0"/>
              <a:t>Provide consistent food quality ​</a:t>
            </a:r>
            <a:endParaRPr dirty="0"/>
          </a:p>
          <a:p>
            <a:pPr marL="742950" lvl="1" indent="-2857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 dirty="0"/>
              <a:t>Produce predictable yield ​</a:t>
            </a:r>
            <a:endParaRPr dirty="0"/>
          </a:p>
          <a:p>
            <a:pPr marL="742950" lvl="1" indent="-2857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 dirty="0"/>
              <a:t>Determine true nutrient content and meal pattern contribution​</a:t>
            </a:r>
            <a:endParaRPr dirty="0"/>
          </a:p>
          <a:p>
            <a:pPr marL="742950" lvl="1" indent="-2857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 dirty="0"/>
              <a:t>Manage food cost control ​and purchasing </a:t>
            </a:r>
            <a:endParaRPr dirty="0"/>
          </a:p>
          <a:p>
            <a:pPr marL="342900" lvl="0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b="1" dirty="0"/>
              <a:t>Calculates the information for you!</a:t>
            </a:r>
            <a:endParaRPr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82"/>
          <p:cNvSpPr txBox="1">
            <a:spLocks noGrp="1"/>
          </p:cNvSpPr>
          <p:nvPr>
            <p:ph type="title"/>
          </p:nvPr>
        </p:nvSpPr>
        <p:spPr>
          <a:xfrm>
            <a:off x="2540000" y="60960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As Purchased versus Edible Portion</a:t>
            </a:r>
            <a:endParaRPr/>
          </a:p>
        </p:txBody>
      </p:sp>
      <p:sp>
        <p:nvSpPr>
          <p:cNvPr id="801" name="Google Shape;801;p82"/>
          <p:cNvSpPr txBox="1">
            <a:spLocks noGrp="1"/>
          </p:cNvSpPr>
          <p:nvPr>
            <p:ph type="body" idx="1"/>
          </p:nvPr>
        </p:nvSpPr>
        <p:spPr>
          <a:xfrm>
            <a:off x="2540000" y="1981200"/>
            <a:ext cx="4470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As Purchased (AP)</a:t>
            </a:r>
            <a:endParaRPr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 b="0" i="0">
                <a:latin typeface="Arial"/>
                <a:ea typeface="Arial"/>
                <a:cs typeface="Arial"/>
                <a:sym typeface="Arial"/>
              </a:rPr>
              <a:t>The amount of food item as it is purchased before any preparation has been completed</a:t>
            </a:r>
            <a:endParaRPr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Example: Carrots, fresh, without tops</a:t>
            </a:r>
            <a:endParaRPr/>
          </a:p>
        </p:txBody>
      </p:sp>
      <p:sp>
        <p:nvSpPr>
          <p:cNvPr id="802" name="Google Shape;802;p82"/>
          <p:cNvSpPr txBox="1">
            <a:spLocks noGrp="1"/>
          </p:cNvSpPr>
          <p:nvPr>
            <p:ph type="body" idx="2"/>
          </p:nvPr>
        </p:nvSpPr>
        <p:spPr>
          <a:xfrm>
            <a:off x="7213600" y="1981200"/>
            <a:ext cx="4470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Edible Portion (EP)</a:t>
            </a:r>
            <a:endParaRPr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 b="0" i="0">
                <a:latin typeface="Arial"/>
                <a:ea typeface="Arial"/>
                <a:cs typeface="Arial"/>
                <a:sym typeface="Arial"/>
              </a:rPr>
              <a:t>The amount of a food item that is ready for use in a recipe after all pre-preparation</a:t>
            </a:r>
            <a:endParaRPr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Example: Carrots, trimmed, peeled, and sliced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84"/>
          <p:cNvSpPr txBox="1">
            <a:spLocks noGrp="1"/>
          </p:cNvSpPr>
          <p:nvPr>
            <p:ph type="title"/>
          </p:nvPr>
        </p:nvSpPr>
        <p:spPr>
          <a:xfrm>
            <a:off x="2540000" y="34671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Estimate the Desired Yield Using </a:t>
            </a:r>
            <a:br>
              <a:rPr lang="en-US" sz="3600" dirty="0"/>
            </a:br>
            <a:r>
              <a:rPr lang="en-US" sz="3600" dirty="0"/>
              <a:t>the FBG Shopping List</a:t>
            </a:r>
            <a:endParaRPr dirty="0"/>
          </a:p>
        </p:txBody>
      </p:sp>
      <p:sp>
        <p:nvSpPr>
          <p:cNvPr id="816" name="Google Shape;816;p84"/>
          <p:cNvSpPr txBox="1">
            <a:spLocks noGrp="1"/>
          </p:cNvSpPr>
          <p:nvPr>
            <p:ph type="body" idx="1"/>
          </p:nvPr>
        </p:nvSpPr>
        <p:spPr>
          <a:xfrm>
            <a:off x="2540000" y="1581150"/>
            <a:ext cx="9144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dirty="0"/>
              <a:t>Search and select the Creditable Food Ingredients</a:t>
            </a:r>
            <a:endParaRPr dirty="0"/>
          </a:p>
          <a:p>
            <a:pPr marL="342900" lvl="0" indent="-342900" algn="l" rtl="0"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dirty="0"/>
              <a:t>Enter the estimated serving size of the ingredient </a:t>
            </a:r>
            <a:endParaRPr dirty="0"/>
          </a:p>
          <a:p>
            <a:pPr marL="342900" lvl="0" indent="-342900" algn="l" rtl="0"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dirty="0"/>
              <a:t>Enter the desired number of servings</a:t>
            </a:r>
            <a:endParaRPr dirty="0"/>
          </a:p>
          <a:p>
            <a:pPr marL="342900" lvl="0" indent="-342900" algn="l" rtl="0"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dirty="0"/>
              <a:t>Repeat for each of the creditable ingredients</a:t>
            </a:r>
            <a:endParaRPr dirty="0"/>
          </a:p>
          <a:p>
            <a:pPr marL="342900" lvl="0" indent="-139700" algn="l" rtl="0"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85"/>
          <p:cNvSpPr txBox="1">
            <a:spLocks noGrp="1"/>
          </p:cNvSpPr>
          <p:nvPr>
            <p:ph type="title"/>
          </p:nvPr>
        </p:nvSpPr>
        <p:spPr>
          <a:xfrm>
            <a:off x="2540000" y="19050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RAW</a:t>
            </a:r>
            <a:br>
              <a:rPr lang="en-US" sz="3600" dirty="0"/>
            </a:br>
            <a:r>
              <a:rPr lang="en-US" sz="3600" dirty="0"/>
              <a:t>Identify your Recipe and Desired Yield</a:t>
            </a:r>
            <a:endParaRPr dirty="0"/>
          </a:p>
        </p:txBody>
      </p:sp>
      <p:sp>
        <p:nvSpPr>
          <p:cNvPr id="823" name="Google Shape;823;p85"/>
          <p:cNvSpPr txBox="1">
            <a:spLocks noGrp="1"/>
          </p:cNvSpPr>
          <p:nvPr>
            <p:ph type="body" idx="1"/>
          </p:nvPr>
        </p:nvSpPr>
        <p:spPr>
          <a:xfrm>
            <a:off x="2540000" y="1638300"/>
            <a:ext cx="9144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dirty="0"/>
              <a:t>Enter the recipe name</a:t>
            </a:r>
            <a:endParaRPr dirty="0"/>
          </a:p>
          <a:p>
            <a:pPr marL="342900" lvl="0" indent="-342900" algn="l" rtl="0"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dirty="0"/>
              <a:t>Enter the number of servings (50 or 100)</a:t>
            </a:r>
            <a:endParaRPr dirty="0"/>
          </a:p>
          <a:p>
            <a:pPr marL="342900" lvl="0" indent="-342900" algn="l" rtl="0"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dirty="0"/>
              <a:t>Enter the planned serving size (considering age group and meal pattern crediting requirements)</a:t>
            </a:r>
            <a:endParaRPr dirty="0"/>
          </a:p>
          <a:p>
            <a:pPr marL="342900" lvl="0" indent="-342900" algn="l" rtl="0"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dirty="0"/>
              <a:t>Before move you on to the next step select-- </a:t>
            </a:r>
            <a:r>
              <a:rPr lang="en-US" b="1" dirty="0"/>
              <a:t>Save</a:t>
            </a:r>
            <a:r>
              <a:rPr lang="en-US" dirty="0"/>
              <a:t>.</a:t>
            </a:r>
            <a:endParaRPr dirty="0"/>
          </a:p>
          <a:p>
            <a:pPr marL="34290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67"/>
          <p:cNvSpPr txBox="1">
            <a:spLocks noGrp="1"/>
          </p:cNvSpPr>
          <p:nvPr>
            <p:ph type="title"/>
          </p:nvPr>
        </p:nvSpPr>
        <p:spPr>
          <a:xfrm>
            <a:off x="2540000" y="60960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Objectives (2)</a:t>
            </a:r>
            <a:endParaRPr dirty="0"/>
          </a:p>
        </p:txBody>
      </p:sp>
      <p:sp>
        <p:nvSpPr>
          <p:cNvPr id="415" name="Google Shape;415;p67"/>
          <p:cNvSpPr txBox="1">
            <a:spLocks noGrp="1"/>
          </p:cNvSpPr>
          <p:nvPr>
            <p:ph type="body" idx="1"/>
          </p:nvPr>
        </p:nvSpPr>
        <p:spPr>
          <a:xfrm>
            <a:off x="2540000" y="1981200"/>
            <a:ext cx="9144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</a:pPr>
            <a:r>
              <a:rPr lang="en-US" sz="2800" dirty="0"/>
              <a:t>Locate resources that will assist in the Recipe Standardization Process, such as the FBG for Child Nutrition Programs (CNP) and the RAW.</a:t>
            </a:r>
            <a:endParaRPr sz="2800" dirty="0"/>
          </a:p>
          <a:p>
            <a:pPr marL="45720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2400" dirty="0"/>
          </a:p>
          <a:p>
            <a:pPr marL="45720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2400" dirty="0"/>
          </a:p>
          <a:p>
            <a:pPr marL="45720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86"/>
          <p:cNvSpPr txBox="1">
            <a:spLocks noGrp="1"/>
          </p:cNvSpPr>
          <p:nvPr>
            <p:ph type="title"/>
          </p:nvPr>
        </p:nvSpPr>
        <p:spPr>
          <a:xfrm>
            <a:off x="2540000" y="31242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RAW</a:t>
            </a:r>
            <a:br>
              <a:rPr lang="en-US" sz="3600" dirty="0"/>
            </a:br>
            <a:r>
              <a:rPr lang="en-US" sz="3200" dirty="0"/>
              <a:t>Identify the Desired Serving and Yield Factor</a:t>
            </a:r>
            <a:endParaRPr dirty="0"/>
          </a:p>
        </p:txBody>
      </p:sp>
      <p:sp>
        <p:nvSpPr>
          <p:cNvPr id="830" name="Google Shape;830;p86"/>
          <p:cNvSpPr txBox="1">
            <a:spLocks noGrp="1"/>
          </p:cNvSpPr>
          <p:nvPr>
            <p:ph type="body" idx="1"/>
          </p:nvPr>
        </p:nvSpPr>
        <p:spPr>
          <a:xfrm>
            <a:off x="2540000" y="1782639"/>
            <a:ext cx="9358420" cy="2310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/>
              <a:t>Search the Creditable Food Ingredients AP</a:t>
            </a:r>
            <a:endParaRPr dirty="0"/>
          </a:p>
          <a:p>
            <a:pPr marL="342900" lvl="0" indent="-342900" algn="l" rtl="0"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/>
              <a:t>Select the serving that best matches your EP as served</a:t>
            </a:r>
            <a:endParaRPr dirty="0"/>
          </a:p>
          <a:p>
            <a:pPr marL="342900" lvl="0" indent="-342900" algn="l" rtl="0"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/>
              <a:t>For example, 1 pound of fresh ground beef AP becomes 12 servings of 1 oz of cooked ground beef EP as served.</a:t>
            </a:r>
            <a:endParaRPr dirty="0"/>
          </a:p>
        </p:txBody>
      </p:sp>
      <p:pic>
        <p:nvPicPr>
          <p:cNvPr id="831" name="Google Shape;831;p86" descr="food buying guide table for ground beef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675296" y="4093146"/>
            <a:ext cx="8873408" cy="16910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87"/>
          <p:cNvSpPr txBox="1">
            <a:spLocks noGrp="1"/>
          </p:cNvSpPr>
          <p:nvPr>
            <p:ph type="title"/>
          </p:nvPr>
        </p:nvSpPr>
        <p:spPr>
          <a:xfrm>
            <a:off x="2540000" y="60960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RAW</a:t>
            </a:r>
            <a:br>
              <a:rPr lang="en-US" sz="3600" dirty="0"/>
            </a:br>
            <a:r>
              <a:rPr lang="en-US" sz="3600" dirty="0"/>
              <a:t>Calculate the Quantity to Purchase</a:t>
            </a:r>
            <a:endParaRPr dirty="0"/>
          </a:p>
        </p:txBody>
      </p:sp>
      <p:sp>
        <p:nvSpPr>
          <p:cNvPr id="838" name="Google Shape;838;p87"/>
          <p:cNvSpPr txBox="1">
            <a:spLocks noGrp="1"/>
          </p:cNvSpPr>
          <p:nvPr>
            <p:ph type="body" idx="1"/>
          </p:nvPr>
        </p:nvSpPr>
        <p:spPr>
          <a:xfrm>
            <a:off x="2540000" y="1981200"/>
            <a:ext cx="9144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/>
              <a:t>Select the Creditable Food Ingredients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/>
              <a:t>Enter the estimated quantity of the EP of the ingredient 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/>
              <a:t>Enter the yield factor from the additional information column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/>
              <a:t>If serving as purchased, enter 0 in the yield factor.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/>
              <a:t>Adjust quantity of each of the ingredients to desired yield and meal contribution</a:t>
            </a: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p88"/>
          <p:cNvSpPr txBox="1">
            <a:spLocks noGrp="1"/>
          </p:cNvSpPr>
          <p:nvPr>
            <p:ph type="title"/>
          </p:nvPr>
        </p:nvSpPr>
        <p:spPr>
          <a:xfrm>
            <a:off x="2540000" y="19050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RAW</a:t>
            </a:r>
            <a:br>
              <a:rPr lang="en-US" sz="3600" dirty="0"/>
            </a:br>
            <a:r>
              <a:rPr lang="en-US" sz="3600" dirty="0"/>
              <a:t>Using the Yield Factor</a:t>
            </a:r>
            <a:endParaRPr dirty="0"/>
          </a:p>
        </p:txBody>
      </p:sp>
      <p:sp>
        <p:nvSpPr>
          <p:cNvPr id="845" name="Google Shape;845;p88"/>
          <p:cNvSpPr txBox="1">
            <a:spLocks noGrp="1"/>
          </p:cNvSpPr>
          <p:nvPr>
            <p:ph type="body" idx="1"/>
          </p:nvPr>
        </p:nvSpPr>
        <p:spPr>
          <a:xfrm>
            <a:off x="2540000" y="1543050"/>
            <a:ext cx="9144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dirty="0"/>
              <a:t>Choose the Yield Factor base on how the ingredient is added to the recipe</a:t>
            </a:r>
            <a:endParaRPr dirty="0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dirty="0"/>
              <a:t>To find the Edible Portion (serving) amount </a:t>
            </a:r>
            <a:endParaRPr dirty="0"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 dirty="0"/>
              <a:t>EP equals AP multiplied by the Yield Factor</a:t>
            </a:r>
            <a:endParaRPr dirty="0"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 dirty="0"/>
              <a:t>Ex. 8 pounds multiplied by .88 equals 7.04 pounds</a:t>
            </a:r>
            <a:endParaRPr dirty="0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dirty="0"/>
              <a:t>To find the As Purchased amount</a:t>
            </a:r>
            <a:endParaRPr dirty="0"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 dirty="0"/>
              <a:t>AP equals EP divided by the Yield Factor</a:t>
            </a:r>
            <a:endParaRPr dirty="0"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 dirty="0"/>
              <a:t>Ex. 7.04 pounds divided by .88 equals 8 pounds</a:t>
            </a:r>
            <a:endParaRPr dirty="0"/>
          </a:p>
          <a:p>
            <a:pPr marL="457200" lvl="1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dirty="0"/>
          </a:p>
          <a:p>
            <a:pPr marL="74295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89"/>
          <p:cNvSpPr txBox="1">
            <a:spLocks noGrp="1"/>
          </p:cNvSpPr>
          <p:nvPr>
            <p:ph type="title"/>
          </p:nvPr>
        </p:nvSpPr>
        <p:spPr>
          <a:xfrm>
            <a:off x="2540000" y="60960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Recipe Analysis Workbook</a:t>
            </a:r>
            <a:br>
              <a:rPr lang="en-US" sz="3600"/>
            </a:br>
            <a:r>
              <a:rPr lang="en-US" sz="3600"/>
              <a:t>Calculating the Meal Pattern Contribution</a:t>
            </a:r>
            <a:endParaRPr/>
          </a:p>
        </p:txBody>
      </p:sp>
      <p:sp>
        <p:nvSpPr>
          <p:cNvPr id="852" name="Google Shape;852;p89"/>
          <p:cNvSpPr txBox="1">
            <a:spLocks noGrp="1"/>
          </p:cNvSpPr>
          <p:nvPr>
            <p:ph type="body" idx="1"/>
          </p:nvPr>
        </p:nvSpPr>
        <p:spPr>
          <a:xfrm>
            <a:off x="2540000" y="1981200"/>
            <a:ext cx="4470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dirty="0"/>
              <a:t>RAW automatically</a:t>
            </a:r>
            <a:endParaRPr dirty="0"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 dirty="0"/>
              <a:t>Calculates each ingredient based on the yield and total number of servings</a:t>
            </a:r>
            <a:endParaRPr dirty="0"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 dirty="0"/>
              <a:t>Combines ingredients by components and subgroups</a:t>
            </a:r>
            <a:endParaRPr dirty="0"/>
          </a:p>
        </p:txBody>
      </p:sp>
      <p:pic>
        <p:nvPicPr>
          <p:cNvPr id="853" name="Google Shape;853;p89" descr="recipe analysis workbook meal pattern contribution results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213600" y="2005312"/>
            <a:ext cx="4470400" cy="4066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90"/>
          <p:cNvSpPr txBox="1">
            <a:spLocks noGrp="1"/>
          </p:cNvSpPr>
          <p:nvPr>
            <p:ph type="title"/>
          </p:nvPr>
        </p:nvSpPr>
        <p:spPr>
          <a:xfrm>
            <a:off x="2540000" y="60960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Note about the RAW</a:t>
            </a:r>
            <a:endParaRPr/>
          </a:p>
        </p:txBody>
      </p:sp>
      <p:sp>
        <p:nvSpPr>
          <p:cNvPr id="860" name="Google Shape;860;p90"/>
          <p:cNvSpPr txBox="1">
            <a:spLocks noGrp="1"/>
          </p:cNvSpPr>
          <p:nvPr>
            <p:ph type="body" idx="1"/>
          </p:nvPr>
        </p:nvSpPr>
        <p:spPr>
          <a:xfrm>
            <a:off x="3329940" y="2449830"/>
            <a:ext cx="756412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lang="en-US" sz="4800" dirty="0"/>
              <a:t>The RAW is only as good as the information you put into it.</a:t>
            </a:r>
            <a:endParaRPr dirty="0"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p95"/>
          <p:cNvSpPr txBox="1">
            <a:spLocks noGrp="1"/>
          </p:cNvSpPr>
          <p:nvPr>
            <p:ph type="title"/>
          </p:nvPr>
        </p:nvSpPr>
        <p:spPr>
          <a:xfrm>
            <a:off x="2743200" y="3086100"/>
            <a:ext cx="9144000" cy="1143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4A6D"/>
              </a:buClr>
              <a:buSzPts val="6000"/>
              <a:buFont typeface="Arial"/>
              <a:buNone/>
            </a:pPr>
            <a:r>
              <a:rPr lang="en-US"/>
              <a:t>Resources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E51EC-6C7A-4D3A-12BF-71A80FC7B3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C668B-447E-233F-7A76-C3A2E3B0D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8640" y="249873"/>
            <a:ext cx="7284720" cy="1325563"/>
          </a:xfrm>
        </p:spPr>
        <p:txBody>
          <a:bodyPr>
            <a:normAutofit/>
          </a:bodyPr>
          <a:lstStyle/>
          <a:p>
            <a:r>
              <a:rPr lang="en-US" dirty="0"/>
              <a:t>Celebrate &amp; Communicate</a:t>
            </a:r>
            <a:br>
              <a:rPr lang="en-US" sz="4400" dirty="0"/>
            </a:b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6" name="Content Placeholder 5" descr="Fresh Delish Magazine Monterey Peninsula USD highlighting the Crispy Kimchi Chicken Sandwich recipe ">
            <a:extLst>
              <a:ext uri="{FF2B5EF4-FFF2-40B4-BE49-F238E27FC236}">
                <a16:creationId xmlns:a16="http://schemas.microsoft.com/office/drawing/2014/main" id="{B197E90D-F02C-76D8-F1F2-296B70AA980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/>
        </p:blipFill>
        <p:spPr>
          <a:xfrm>
            <a:off x="0" y="0"/>
            <a:ext cx="3789680" cy="68580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796270-4315-4C6D-FEBC-5387C47EF8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58640" y="1373306"/>
            <a:ext cx="7284720" cy="4892991"/>
          </a:xfrm>
        </p:spPr>
        <p:txBody>
          <a:bodyPr>
            <a:normAutofit fontScale="92500" lnSpcReduction="10000"/>
          </a:bodyPr>
          <a:lstStyle/>
          <a:p>
            <a:pPr marL="3429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Student-approved menu designation</a:t>
            </a:r>
          </a:p>
          <a:p>
            <a:pPr marL="3429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Promotional posters </a:t>
            </a:r>
          </a:p>
          <a:p>
            <a:pPr marL="3429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Nutrition education displays in the cafeteria</a:t>
            </a:r>
          </a:p>
          <a:p>
            <a:pPr marL="3429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Photos</a:t>
            </a:r>
          </a:p>
          <a:p>
            <a:pPr marL="3429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Parent newsletter </a:t>
            </a:r>
          </a:p>
          <a:p>
            <a:pPr marL="3429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Email to the school community</a:t>
            </a:r>
          </a:p>
          <a:p>
            <a:pPr marL="3429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Share with us by email at </a:t>
            </a:r>
            <a:r>
              <a:rPr kumimoji="0" lang="en-US" sz="2400" b="0" i="0" u="sng" strike="noStrike" kern="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CARecipes@cde.ca.gov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Photo: Monterey Peninsula USD Fresh Delish Magazine</a:t>
            </a:r>
          </a:p>
        </p:txBody>
      </p:sp>
    </p:spTree>
    <p:extLst>
      <p:ext uri="{BB962C8B-B14F-4D97-AF65-F5344CB8AC3E}">
        <p14:creationId xmlns:p14="http://schemas.microsoft.com/office/powerpoint/2010/main" val="3533858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p40"/>
          <p:cNvSpPr txBox="1">
            <a:spLocks noGrp="1"/>
          </p:cNvSpPr>
          <p:nvPr>
            <p:ph type="title"/>
          </p:nvPr>
        </p:nvSpPr>
        <p:spPr>
          <a:xfrm>
            <a:off x="2540000" y="60960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en-US"/>
              <a:t>CDE Web pages</a:t>
            </a:r>
            <a:endParaRPr/>
          </a:p>
        </p:txBody>
      </p:sp>
      <p:sp>
        <p:nvSpPr>
          <p:cNvPr id="916" name="Google Shape;916;p40"/>
          <p:cNvSpPr txBox="1">
            <a:spLocks noGrp="1"/>
          </p:cNvSpPr>
          <p:nvPr>
            <p:ph type="body" idx="1"/>
          </p:nvPr>
        </p:nvSpPr>
        <p:spPr>
          <a:xfrm>
            <a:off x="2540000" y="1981200"/>
            <a:ext cx="9144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dirty="0"/>
              <a:t>Nutrition What’s New web page at </a:t>
            </a:r>
            <a:r>
              <a:rPr lang="en-US" sz="2800" dirty="0">
                <a:solidFill>
                  <a:schemeClr val="tx1"/>
                </a:solidFill>
                <a:hlinkClick r:id="rId3" tooltip="CA Department of Education Nutrition What's New web page"/>
              </a:rPr>
              <a:t>https://cde.ca.gov/568178 </a:t>
            </a:r>
            <a:r>
              <a:rPr lang="en-US" sz="2800" dirty="0">
                <a:solidFill>
                  <a:schemeClr val="tx1"/>
                </a:solidFill>
              </a:rPr>
              <a:t>	</a:t>
            </a:r>
            <a:endParaRPr sz="2800" dirty="0">
              <a:solidFill>
                <a:schemeClr val="tx1"/>
              </a:solidFill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Taste of CA Challenge Grant web page at </a:t>
            </a:r>
            <a:r>
              <a:rPr lang="en-US" sz="2800" dirty="0">
                <a:solidFill>
                  <a:schemeClr val="tx1"/>
                </a:solidFill>
                <a:hlinkClick r:id="rId4" tooltip="CA Department of Education Taste of CA Challenge Grant"/>
              </a:rPr>
              <a:t>https://cde.ca.gov/567538 </a:t>
            </a:r>
            <a:endParaRPr sz="2800" dirty="0">
              <a:solidFill>
                <a:schemeClr val="tx1"/>
              </a:solidFill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2000"/>
              </a:spcBef>
              <a:spcAft>
                <a:spcPts val="100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CA Culinary Centers Standardized Recipe web page at </a:t>
            </a:r>
            <a:r>
              <a:rPr lang="en-US" sz="2800" dirty="0">
                <a:solidFill>
                  <a:schemeClr val="tx1"/>
                </a:solidFill>
                <a:hlinkClick r:id="rId5" tooltip="CA Culinary Centers "/>
              </a:rPr>
              <a:t>https://cde.ca.gov/566979</a:t>
            </a:r>
            <a:r>
              <a:rPr lang="en-US" sz="2800" dirty="0">
                <a:solidFill>
                  <a:schemeClr val="tx1"/>
                </a:solidFill>
              </a:rPr>
              <a:t>  </a:t>
            </a:r>
            <a:endParaRPr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41"/>
          <p:cNvSpPr txBox="1">
            <a:spLocks noGrp="1"/>
          </p:cNvSpPr>
          <p:nvPr>
            <p:ph type="title"/>
          </p:nvPr>
        </p:nvSpPr>
        <p:spPr>
          <a:xfrm>
            <a:off x="2540000" y="60960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USDA and ICN Resources</a:t>
            </a:r>
            <a:endParaRPr dirty="0"/>
          </a:p>
        </p:txBody>
      </p:sp>
      <p:sp>
        <p:nvSpPr>
          <p:cNvPr id="923" name="Google Shape;923;p41"/>
          <p:cNvSpPr txBox="1">
            <a:spLocks noGrp="1"/>
          </p:cNvSpPr>
          <p:nvPr>
            <p:ph type="body" idx="1"/>
          </p:nvPr>
        </p:nvSpPr>
        <p:spPr>
          <a:xfrm>
            <a:off x="2540000" y="1981200"/>
            <a:ext cx="9144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Institute for Child Nutrition eLearning website at </a:t>
            </a:r>
            <a:r>
              <a:rPr lang="en-US" sz="2800" dirty="0">
                <a:solidFill>
                  <a:schemeClr val="tx1"/>
                </a:solidFill>
                <a:hlinkClick r:id="rId3" tooltip="Institute for Child Nutrition"/>
              </a:rPr>
              <a:t>https://theicn.docebosaas.com/learn</a:t>
            </a:r>
            <a:r>
              <a:rPr lang="en-US" sz="2800" dirty="0">
                <a:solidFill>
                  <a:schemeClr val="tx1"/>
                </a:solidFill>
              </a:rPr>
              <a:t>  </a:t>
            </a:r>
            <a:endParaRPr sz="2800" dirty="0">
              <a:solidFill>
                <a:schemeClr val="tx1"/>
              </a:solidFill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USDA Food Buying Guide web-based tools at </a:t>
            </a:r>
            <a:r>
              <a:rPr lang="en-US" sz="2800" dirty="0">
                <a:solidFill>
                  <a:schemeClr val="tx1"/>
                </a:solidFill>
                <a:hlinkClick r:id="rId4" tooltip="U.S. Department of Agriculture"/>
              </a:rPr>
              <a:t>https://foodbuyingguide.fns.usda.gov/</a:t>
            </a:r>
            <a:r>
              <a:rPr lang="en-US" sz="2800" dirty="0">
                <a:solidFill>
                  <a:schemeClr val="tx1"/>
                </a:solidFill>
              </a:rPr>
              <a:t>  </a:t>
            </a:r>
            <a:endParaRPr sz="2800" dirty="0">
              <a:solidFill>
                <a:schemeClr val="tx1"/>
              </a:solidFill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USDA Recipe Standardization Guide for SNP Operators at </a:t>
            </a:r>
            <a:r>
              <a:rPr lang="en-US" sz="2800" dirty="0">
                <a:solidFill>
                  <a:schemeClr val="tx1"/>
                </a:solidFill>
                <a:hlinkClick r:id="rId5" tooltip="Culinary Institute of Child Nutrition"/>
              </a:rPr>
              <a:t>https://theicn.org/cicn/usda-recipe-standardization-guide-for-school-nutrition-programs/</a:t>
            </a:r>
            <a:r>
              <a:rPr lang="en-US" sz="2800" dirty="0">
                <a:solidFill>
                  <a:schemeClr val="tx1"/>
                </a:solidFill>
              </a:rPr>
              <a:t>  </a:t>
            </a:r>
            <a:endParaRPr sz="2800" dirty="0">
              <a:solidFill>
                <a:schemeClr val="tx1"/>
              </a:solidFill>
            </a:endParaRPr>
          </a:p>
          <a:p>
            <a:pPr marL="342900" lvl="0" indent="-139700" algn="l" rtl="0">
              <a:lnSpc>
                <a:spcPct val="100000"/>
              </a:lnSpc>
              <a:spcBef>
                <a:spcPts val="1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516520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43"/>
          <p:cNvSpPr txBox="1">
            <a:spLocks noGrp="1"/>
          </p:cNvSpPr>
          <p:nvPr>
            <p:ph type="title"/>
          </p:nvPr>
        </p:nvSpPr>
        <p:spPr>
          <a:xfrm>
            <a:off x="2540000" y="60960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en-US"/>
              <a:t>Professional Standard </a:t>
            </a:r>
            <a:br>
              <a:rPr lang="en-US"/>
            </a:br>
            <a:r>
              <a:rPr lang="en-US"/>
              <a:t>Crediting Codes and Objectives (1) </a:t>
            </a:r>
            <a:endParaRPr/>
          </a:p>
        </p:txBody>
      </p:sp>
      <p:sp>
        <p:nvSpPr>
          <p:cNvPr id="938" name="Google Shape;938;p43"/>
          <p:cNvSpPr txBox="1">
            <a:spLocks noGrp="1"/>
          </p:cNvSpPr>
          <p:nvPr>
            <p:ph type="body" idx="1"/>
          </p:nvPr>
        </p:nvSpPr>
        <p:spPr>
          <a:xfrm>
            <a:off x="2540000" y="1981200"/>
            <a:ext cx="4470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dirty="0"/>
              <a:t>Crediting Hours: </a:t>
            </a:r>
            <a:r>
              <a:rPr lang="en-US" dirty="0">
                <a:solidFill>
                  <a:schemeClr val="tx1"/>
                </a:solidFill>
              </a:rPr>
              <a:t>1</a:t>
            </a:r>
            <a:r>
              <a:rPr lang="en-US" dirty="0"/>
              <a:t> 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dirty="0"/>
              <a:t>Key Area Codes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 dirty="0"/>
              <a:t>1–Nutrition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 dirty="0"/>
              <a:t>2–Operations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 dirty="0"/>
              <a:t>4–Communications and Marketing</a:t>
            </a:r>
            <a:endParaRPr dirty="0"/>
          </a:p>
          <a:p>
            <a:pPr marL="34290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dirty="0"/>
          </a:p>
        </p:txBody>
      </p:sp>
      <p:sp>
        <p:nvSpPr>
          <p:cNvPr id="939" name="Google Shape;939;p43"/>
          <p:cNvSpPr txBox="1">
            <a:spLocks noGrp="1"/>
          </p:cNvSpPr>
          <p:nvPr>
            <p:ph type="body" idx="2"/>
          </p:nvPr>
        </p:nvSpPr>
        <p:spPr>
          <a:xfrm>
            <a:off x="7213600" y="1981200"/>
            <a:ext cx="4470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dirty="0"/>
              <a:t>USDA Professional Standards Codes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 dirty="0"/>
              <a:t>Menu Planning–1100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 dirty="0"/>
              <a:t>Food Production–2100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 dirty="0"/>
              <a:t>Communications and Marketing–4100</a:t>
            </a:r>
            <a:endParaRPr dirty="0"/>
          </a:p>
          <a:p>
            <a:pPr marL="34290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0621C61-60DD-BFB9-3B60-741D29EEB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4960" y="215265"/>
            <a:ext cx="8379460" cy="132556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1400"/>
            </a:pPr>
            <a:r>
              <a:rPr lang="en-US" dirty="0">
                <a:solidFill>
                  <a:srgbClr val="34554C"/>
                </a:solidFill>
                <a:latin typeface="Arial"/>
                <a:cs typeface="Arial"/>
                <a:sym typeface="Arial"/>
              </a:rPr>
              <a:t>Definition of a Standardized Recipe</a:t>
            </a:r>
          </a:p>
        </p:txBody>
      </p:sp>
      <p:pic>
        <p:nvPicPr>
          <p:cNvPr id="11" name="Content Placeholder 10" descr="A group of plated krispy kimchi chicken sandwiches. ">
            <a:extLst>
              <a:ext uri="{FF2B5EF4-FFF2-40B4-BE49-F238E27FC236}">
                <a16:creationId xmlns:a16="http://schemas.microsoft.com/office/drawing/2014/main" id="{AD72A874-9753-F83F-0C1A-D24E21F51A7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3915410" cy="6858000"/>
          </a:xfr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721B65D-3A4A-4047-86AB-D216461638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24960" y="1757998"/>
            <a:ext cx="7960360" cy="4588192"/>
          </a:xfrm>
        </p:spPr>
        <p:txBody>
          <a:bodyPr>
            <a:normAutofit/>
          </a:bodyPr>
          <a:lstStyle/>
          <a:p>
            <a:pPr marL="342900" lvl="0" indent="-217170" algn="l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dirty="0"/>
              <a:t>The USDA defines a standardized recipe as one that:</a:t>
            </a:r>
          </a:p>
          <a:p>
            <a:pPr marL="742950" lvl="1" indent="-217169" algn="l" rtl="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dirty="0"/>
              <a:t>“has been tried, adapted, and retried </a:t>
            </a:r>
            <a:r>
              <a:rPr lang="en-US" sz="2400" b="1" dirty="0"/>
              <a:t>at least three times</a:t>
            </a:r>
            <a:r>
              <a:rPr lang="en-US" sz="2400" dirty="0"/>
              <a:t> and </a:t>
            </a:r>
          </a:p>
          <a:p>
            <a:pPr marL="742950" lvl="1" indent="-217169" algn="l" rtl="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dirty="0"/>
              <a:t>has been found to </a:t>
            </a:r>
            <a:r>
              <a:rPr lang="en-US" sz="2400" b="1" dirty="0"/>
              <a:t>produce the same good results and yield every time</a:t>
            </a:r>
            <a:r>
              <a:rPr lang="en-US" sz="2400" dirty="0"/>
              <a:t> </a:t>
            </a:r>
          </a:p>
          <a:p>
            <a:pPr marL="742950" lvl="1" indent="-217169" algn="l" rtl="0">
              <a:spcBef>
                <a:spcPts val="800"/>
              </a:spcBef>
              <a:spcAft>
                <a:spcPts val="120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dirty="0"/>
              <a:t>when the exact procedures are used with the same type of equipment and the same quantity and quality of ingredients.”</a:t>
            </a:r>
          </a:p>
          <a:p>
            <a:pPr marL="114300" lvl="1" indent="0">
              <a:spcBef>
                <a:spcPts val="800"/>
              </a:spcBef>
              <a:spcAft>
                <a:spcPts val="800"/>
              </a:spcAft>
              <a:buSzPct val="100000"/>
              <a:buNone/>
            </a:pPr>
            <a:r>
              <a:rPr lang="en-US" sz="2400" dirty="0"/>
              <a:t>Pictured: Monterey Peninsula Unified School District (USD) Krispy Kimchi Chicken Sandwich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2980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p44"/>
          <p:cNvSpPr txBox="1">
            <a:spLocks noGrp="1"/>
          </p:cNvSpPr>
          <p:nvPr>
            <p:ph type="title"/>
          </p:nvPr>
        </p:nvSpPr>
        <p:spPr>
          <a:xfrm>
            <a:off x="2540000" y="19050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en-US" dirty="0"/>
              <a:t>Professional Standard </a:t>
            </a:r>
            <a:br>
              <a:rPr lang="en-US" dirty="0"/>
            </a:br>
            <a:r>
              <a:rPr lang="en-US" dirty="0"/>
              <a:t>Crediting Codes and Objectives (2)</a:t>
            </a:r>
            <a:endParaRPr dirty="0"/>
          </a:p>
        </p:txBody>
      </p:sp>
      <p:sp>
        <p:nvSpPr>
          <p:cNvPr id="946" name="Google Shape;946;p44"/>
          <p:cNvSpPr txBox="1">
            <a:spLocks noGrp="1"/>
          </p:cNvSpPr>
          <p:nvPr>
            <p:ph type="body" idx="1"/>
          </p:nvPr>
        </p:nvSpPr>
        <p:spPr>
          <a:xfrm>
            <a:off x="2540000" y="1638300"/>
            <a:ext cx="9144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42950" lvl="1" indent="-285750" algn="l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 sz="2400" dirty="0"/>
              <a:t>1130–Utilize local food sources, especially Farm to School, when possible</a:t>
            </a:r>
            <a:endParaRPr sz="2400" dirty="0"/>
          </a:p>
          <a:p>
            <a:pPr marL="742950" lvl="1" indent="-285750" algn="l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 sz="2400" dirty="0"/>
              <a:t>1140–Write standardized recipes, and use FBG</a:t>
            </a:r>
            <a:endParaRPr sz="2400" dirty="0"/>
          </a:p>
          <a:p>
            <a:pPr marL="742950" lvl="1" indent="-285750" algn="l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 sz="2400" dirty="0"/>
              <a:t>2110–Understand and effectively prepare food using a standardized recipe.</a:t>
            </a:r>
            <a:endParaRPr sz="2400" dirty="0"/>
          </a:p>
          <a:p>
            <a:pPr marL="742950" lvl="1" indent="-285750" algn="l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 sz="2400" dirty="0"/>
              <a:t>2150–Understand CN Labeling, product formulation statements and/or appropriate crediting information for school meal pattern requirements.</a:t>
            </a:r>
            <a:endParaRPr sz="2400" dirty="0"/>
          </a:p>
          <a:p>
            <a:pPr marL="742950" lvl="1" indent="-285750" algn="l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ts val="2800"/>
              <a:buChar char="–"/>
            </a:pPr>
            <a:r>
              <a:rPr lang="en-US" sz="2400" dirty="0"/>
              <a:t>4120–Promote the Child Nutrition Program. </a:t>
            </a:r>
            <a:endParaRPr sz="2400" dirty="0"/>
          </a:p>
          <a:p>
            <a:pPr marL="742950" lvl="1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dirty="0"/>
          </a:p>
          <a:p>
            <a:pPr marL="34290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p46"/>
          <p:cNvSpPr txBox="1">
            <a:spLocks noGrp="1"/>
          </p:cNvSpPr>
          <p:nvPr>
            <p:ph type="title"/>
          </p:nvPr>
        </p:nvSpPr>
        <p:spPr>
          <a:xfrm>
            <a:off x="2540000" y="60960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Acknowledgements</a:t>
            </a:r>
            <a:endParaRPr/>
          </a:p>
        </p:txBody>
      </p:sp>
      <p:sp>
        <p:nvSpPr>
          <p:cNvPr id="954" name="Google Shape;954;p46" descr="Culinary Institute of Child Nutrition logo"/>
          <p:cNvSpPr txBox="1">
            <a:spLocks noGrp="1"/>
          </p:cNvSpPr>
          <p:nvPr>
            <p:ph type="body" idx="2"/>
          </p:nvPr>
        </p:nvSpPr>
        <p:spPr>
          <a:xfrm>
            <a:off x="2697707" y="2090381"/>
            <a:ext cx="8828586" cy="3124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dirty="0"/>
              <a:t>Some of this training content was adapted from U.S. Department of Agriculture (USDA), Team Nutrition, and the Culinary Institute of Child Nutrition (ICN) Recipe Standardization Training and resources. 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dirty="0"/>
              <a:t>USDA does not endorse any products, services, or organizations.</a:t>
            </a:r>
            <a:endParaRPr dirty="0"/>
          </a:p>
          <a:p>
            <a:pPr marL="342900" lvl="0" indent="-139700" algn="l" rtl="0">
              <a:lnSpc>
                <a:spcPct val="100000"/>
              </a:lnSpc>
              <a:spcBef>
                <a:spcPts val="1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47"/>
          <p:cNvSpPr txBox="1">
            <a:spLocks noGrp="1"/>
          </p:cNvSpPr>
          <p:nvPr>
            <p:ph type="title"/>
          </p:nvPr>
        </p:nvSpPr>
        <p:spPr>
          <a:xfrm>
            <a:off x="2743200" y="308610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br>
              <a:rPr lang="en-US" dirty="0"/>
            </a:br>
            <a:br>
              <a:rPr lang="en-US" dirty="0"/>
            </a:br>
            <a:r>
              <a:rPr lang="en-US" dirty="0"/>
              <a:t>Contact Information:</a:t>
            </a:r>
            <a:br>
              <a:rPr lang="en-US" dirty="0"/>
            </a:br>
            <a:r>
              <a:rPr lang="en-US" u="sng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CARecipes</a:t>
            </a:r>
            <a:r>
              <a:rPr lang="en-US" u="sng" dirty="0">
                <a:solidFill>
                  <a:srgbClr val="0563C1"/>
                </a:solidFill>
              </a:rPr>
              <a:t>@cde.ca.gov</a:t>
            </a:r>
            <a:br>
              <a:rPr lang="en-US" dirty="0"/>
            </a:br>
            <a:br>
              <a:rPr lang="en-US" dirty="0"/>
            </a:br>
            <a:endParaRPr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48"/>
          <p:cNvSpPr txBox="1">
            <a:spLocks noGrp="1"/>
          </p:cNvSpPr>
          <p:nvPr>
            <p:ph type="title"/>
          </p:nvPr>
        </p:nvSpPr>
        <p:spPr>
          <a:xfrm>
            <a:off x="2540000" y="60960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r>
              <a:rPr lang="en-US" dirty="0"/>
              <a:t>Thank you!</a:t>
            </a:r>
            <a:endParaRPr dirty="0"/>
          </a:p>
        </p:txBody>
      </p:sp>
      <p:pic>
        <p:nvPicPr>
          <p:cNvPr id="967" name="Google Shape;967;p48" descr="California Department of Education Seal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431756" y="1944688"/>
            <a:ext cx="1366837" cy="1366837"/>
          </a:xfrm>
          <a:prstGeom prst="rect">
            <a:avLst/>
          </a:prstGeom>
          <a:noFill/>
          <a:ln>
            <a:noFill/>
          </a:ln>
        </p:spPr>
      </p:pic>
      <p:sp>
        <p:nvSpPr>
          <p:cNvPr id="968" name="Google Shape;968;p48"/>
          <p:cNvSpPr txBox="1">
            <a:spLocks noGrp="1"/>
          </p:cNvSpPr>
          <p:nvPr>
            <p:ph type="body" idx="2"/>
          </p:nvPr>
        </p:nvSpPr>
        <p:spPr>
          <a:xfrm>
            <a:off x="2688609" y="4030980"/>
            <a:ext cx="9292609" cy="2503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2400" b="0" i="1" dirty="0">
                <a:solidFill>
                  <a:schemeClr val="tx1"/>
                </a:solidFill>
                <a:effectLst/>
              </a:rPr>
              <a:t>This training was created with funding from a 2021 U.S. Department of Agriculture Team Nutrition Grant awarded to the Nutrition Services Division (NSD) of the California Department of Education (CDE). 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lang="en-US" sz="2400" b="0" i="1" dirty="0">
              <a:solidFill>
                <a:schemeClr val="tx1"/>
              </a:solidFill>
              <a:effectLst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2400" b="0" i="1" dirty="0">
                <a:solidFill>
                  <a:schemeClr val="tx1"/>
                </a:solidFill>
                <a:effectLst/>
              </a:rPr>
              <a:t>The CDE is an equal opportunity employer.</a:t>
            </a:r>
            <a:endParaRPr lang="en-US" sz="2400" dirty="0">
              <a:solidFill>
                <a:schemeClr val="tx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2400" dirty="0"/>
              <a:t>This institution is an equal opportunity provider.</a:t>
            </a:r>
            <a:endParaRPr sz="2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8"/>
          <p:cNvSpPr txBox="1">
            <a:spLocks noGrp="1"/>
          </p:cNvSpPr>
          <p:nvPr>
            <p:ph type="title"/>
          </p:nvPr>
        </p:nvSpPr>
        <p:spPr>
          <a:xfrm>
            <a:off x="2540000" y="60960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Quantity Recipes</a:t>
            </a:r>
            <a:endParaRPr/>
          </a:p>
        </p:txBody>
      </p:sp>
      <p:sp>
        <p:nvSpPr>
          <p:cNvPr id="452" name="Google Shape;452;p8"/>
          <p:cNvSpPr txBox="1">
            <a:spLocks noGrp="1"/>
          </p:cNvSpPr>
          <p:nvPr>
            <p:ph type="body" idx="1"/>
          </p:nvPr>
        </p:nvSpPr>
        <p:spPr>
          <a:xfrm>
            <a:off x="2519362" y="1752601"/>
            <a:ext cx="9164638" cy="4099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dirty="0"/>
              <a:t>Any recipe that produces 25 servings or more is termed a quantity recipe. </a:t>
            </a:r>
            <a:endParaRPr sz="2800" dirty="0"/>
          </a:p>
          <a:p>
            <a:pPr marL="342900" lvl="0" indent="-154940" algn="l" rtl="0">
              <a:lnSpc>
                <a:spcPct val="10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800" dirty="0"/>
          </a:p>
          <a:p>
            <a:pPr marL="342900" lvl="0" indent="-342900" algn="l" rtl="0">
              <a:lnSpc>
                <a:spcPct val="10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dirty="0"/>
              <a:t>The terms </a:t>
            </a:r>
            <a:r>
              <a:rPr lang="en-US" sz="2800" b="1" dirty="0"/>
              <a:t>quantity recipes </a:t>
            </a:r>
            <a:r>
              <a:rPr lang="en-US" sz="2800" dirty="0"/>
              <a:t>and </a:t>
            </a:r>
            <a:r>
              <a:rPr lang="en-US" sz="2800" b="1" dirty="0"/>
              <a:t>standardized recipes </a:t>
            </a:r>
            <a:r>
              <a:rPr lang="en-US" sz="2800" dirty="0"/>
              <a:t>are not the same. </a:t>
            </a:r>
            <a:endParaRPr sz="2800" dirty="0"/>
          </a:p>
          <a:p>
            <a:pPr marL="742950" lvl="1" indent="-285750" algn="l" rtl="0">
              <a:lnSpc>
                <a:spcPct val="10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</a:pPr>
            <a:r>
              <a:rPr lang="en-US" dirty="0"/>
              <a:t>Many recipes are written to produce large quantities of food, but the recipe may or may not be standardized. </a:t>
            </a:r>
            <a:endParaRPr dirty="0"/>
          </a:p>
          <a:p>
            <a:pPr marL="342900" lvl="0" indent="-154940" algn="l" rtl="0">
              <a:lnSpc>
                <a:spcPct val="10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800" dirty="0"/>
          </a:p>
          <a:p>
            <a:pPr marL="342900" lvl="0" indent="-342900" algn="l" rtl="0">
              <a:lnSpc>
                <a:spcPct val="10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dirty="0"/>
              <a:t>Quantity recipes are not standardized until they have been prepared </a:t>
            </a:r>
            <a:r>
              <a:rPr lang="en-US" sz="2800" b="1" dirty="0"/>
              <a:t>at least three times </a:t>
            </a:r>
            <a:r>
              <a:rPr lang="en-US" sz="2800" dirty="0"/>
              <a:t>with consistent results.</a:t>
            </a:r>
            <a:endParaRPr sz="2800" dirty="0"/>
          </a:p>
          <a:p>
            <a:pPr marL="342900" lvl="0" indent="-154940" algn="l" rtl="0">
              <a:lnSpc>
                <a:spcPct val="10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9"/>
          <p:cNvSpPr txBox="1">
            <a:spLocks noGrp="1"/>
          </p:cNvSpPr>
          <p:nvPr>
            <p:ph type="title"/>
          </p:nvPr>
        </p:nvSpPr>
        <p:spPr>
          <a:xfrm>
            <a:off x="2368550" y="268986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4400" dirty="0"/>
              <a:t>Components of the USDA Standardized Recipe Template</a:t>
            </a:r>
            <a:endParaRPr sz="4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F94352C-8F9E-98E5-1E88-E01AFF4E9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7150" y="95250"/>
            <a:ext cx="9144000" cy="1143000"/>
          </a:xfrm>
        </p:spPr>
        <p:txBody>
          <a:bodyPr/>
          <a:lstStyle/>
          <a:p>
            <a:r>
              <a:rPr lang="en-US" dirty="0"/>
              <a:t>Standardized Recipe Template (1)</a:t>
            </a:r>
          </a:p>
        </p:txBody>
      </p:sp>
      <p:pic>
        <p:nvPicPr>
          <p:cNvPr id="6" name="Picture Placeholder 5" descr="Picture of USDA Recipe Template with recipe photo, title, and grid table with ingredients, number of servings, weights, and directions.">
            <a:extLst>
              <a:ext uri="{FF2B5EF4-FFF2-40B4-BE49-F238E27FC236}">
                <a16:creationId xmlns:a16="http://schemas.microsoft.com/office/drawing/2014/main" id="{89A06B41-AF40-5C4B-C8AC-3B6DED7DD4CE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/>
          <a:srcRect t="5914" b="5914"/>
          <a:stretch>
            <a:fillRect/>
          </a:stretch>
        </p:blipFill>
        <p:spPr>
          <a:xfrm>
            <a:off x="3180080" y="1055370"/>
            <a:ext cx="8318500" cy="5338739"/>
          </a:xfrm>
          <a:noFill/>
        </p:spPr>
      </p:pic>
    </p:spTree>
    <p:extLst>
      <p:ext uri="{BB962C8B-B14F-4D97-AF65-F5344CB8AC3E}">
        <p14:creationId xmlns:p14="http://schemas.microsoft.com/office/powerpoint/2010/main" val="9046683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F94352C-8F9E-98E5-1E88-E01AFF4E9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7150" y="95250"/>
            <a:ext cx="9144000" cy="1143000"/>
          </a:xfrm>
        </p:spPr>
        <p:txBody>
          <a:bodyPr/>
          <a:lstStyle/>
          <a:p>
            <a:r>
              <a:rPr lang="en-US" dirty="0"/>
              <a:t>Standardized Recipe Template (2)</a:t>
            </a:r>
          </a:p>
        </p:txBody>
      </p:sp>
      <p:pic>
        <p:nvPicPr>
          <p:cNvPr id="7" name="Picture Placeholder 6" descr="Picture of USDA recipe template with example nutrition facts information on the left, right pictured marketing guide for food purchased, recipe notes, and yield and volumes by serving.">
            <a:extLst>
              <a:ext uri="{FF2B5EF4-FFF2-40B4-BE49-F238E27FC236}">
                <a16:creationId xmlns:a16="http://schemas.microsoft.com/office/drawing/2014/main" id="{E847AAD4-16E8-3777-ABCA-7B6CDAB5FE3E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/>
          <a:srcRect t="754" b="754"/>
          <a:stretch>
            <a:fillRect/>
          </a:stretch>
        </p:blipFill>
        <p:spPr>
          <a:xfrm>
            <a:off x="2808605" y="883919"/>
            <a:ext cx="8721090" cy="5597118"/>
          </a:xfrm>
          <a:noFill/>
        </p:spPr>
      </p:pic>
    </p:spTree>
    <p:extLst>
      <p:ext uri="{BB962C8B-B14F-4D97-AF65-F5344CB8AC3E}">
        <p14:creationId xmlns:p14="http://schemas.microsoft.com/office/powerpoint/2010/main" val="3809224480"/>
      </p:ext>
    </p:extLst>
  </p:cSld>
  <p:clrMapOvr>
    <a:masterClrMapping/>
  </p:clrMapOvr>
</p:sld>
</file>

<file path=ppt/theme/theme1.xml><?xml version="1.0" encoding="utf-8"?>
<a:theme xmlns:a="http://schemas.openxmlformats.org/drawingml/2006/main" name="7_Blank Presentation">
  <a:themeElements>
    <a:clrScheme name="Custom 2">
      <a:dk1>
        <a:srgbClr val="000000"/>
      </a:dk1>
      <a:lt1>
        <a:srgbClr val="FFFFFF"/>
      </a:lt1>
      <a:dk2>
        <a:srgbClr val="34554C"/>
      </a:dk2>
      <a:lt2>
        <a:srgbClr val="FFFFFF"/>
      </a:lt2>
      <a:accent1>
        <a:srgbClr val="6E9A3B"/>
      </a:accent1>
      <a:accent2>
        <a:srgbClr val="8DB640"/>
      </a:accent2>
      <a:accent3>
        <a:srgbClr val="704C2A"/>
      </a:accent3>
      <a:accent4>
        <a:srgbClr val="B03233"/>
      </a:accent4>
      <a:accent5>
        <a:srgbClr val="D76B2D"/>
      </a:accent5>
      <a:accent6>
        <a:srgbClr val="E98C2D"/>
      </a:accent6>
      <a:hlink>
        <a:srgbClr val="0000FF"/>
      </a:hlink>
      <a:folHlink>
        <a:srgbClr val="FF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Blank Presentation">
  <a:themeElements>
    <a:clrScheme name="NSD Colors">
      <a:dk1>
        <a:srgbClr val="000000"/>
      </a:dk1>
      <a:lt1>
        <a:srgbClr val="FFFFFF"/>
      </a:lt1>
      <a:dk2>
        <a:srgbClr val="34554C"/>
      </a:dk2>
      <a:lt2>
        <a:srgbClr val="FFFFFF"/>
      </a:lt2>
      <a:accent1>
        <a:srgbClr val="6E9A3B"/>
      </a:accent1>
      <a:accent2>
        <a:srgbClr val="8DB640"/>
      </a:accent2>
      <a:accent3>
        <a:srgbClr val="704C2A"/>
      </a:accent3>
      <a:accent4>
        <a:srgbClr val="B03233"/>
      </a:accent4>
      <a:accent5>
        <a:srgbClr val="D76B2D"/>
      </a:accent5>
      <a:accent6>
        <a:srgbClr val="E98C2D"/>
      </a:accent6>
      <a:hlink>
        <a:srgbClr val="000000"/>
      </a:hlink>
      <a:folHlink>
        <a:srgbClr val="F3926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Blank Presentation">
  <a:themeElements>
    <a:clrScheme name="Custom 2">
      <a:dk1>
        <a:srgbClr val="000000"/>
      </a:dk1>
      <a:lt1>
        <a:srgbClr val="FFFFFF"/>
      </a:lt1>
      <a:dk2>
        <a:srgbClr val="34554C"/>
      </a:dk2>
      <a:lt2>
        <a:srgbClr val="FFFFFF"/>
      </a:lt2>
      <a:accent1>
        <a:srgbClr val="6E9A3B"/>
      </a:accent1>
      <a:accent2>
        <a:srgbClr val="8DB640"/>
      </a:accent2>
      <a:accent3>
        <a:srgbClr val="704C2A"/>
      </a:accent3>
      <a:accent4>
        <a:srgbClr val="B03233"/>
      </a:accent4>
      <a:accent5>
        <a:srgbClr val="D76B2D"/>
      </a:accent5>
      <a:accent6>
        <a:srgbClr val="E98C2D"/>
      </a:accent6>
      <a:hlink>
        <a:srgbClr val="0000FF"/>
      </a:hlink>
      <a:folHlink>
        <a:srgbClr val="FF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1983</Words>
  <Application>Microsoft Office PowerPoint</Application>
  <PresentationFormat>Widescreen</PresentationFormat>
  <Paragraphs>323</Paragraphs>
  <Slides>53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53</vt:i4>
      </vt:variant>
    </vt:vector>
  </HeadingPairs>
  <TitlesOfParts>
    <vt:vector size="61" baseType="lpstr">
      <vt:lpstr>Times</vt:lpstr>
      <vt:lpstr>Arial</vt:lpstr>
      <vt:lpstr>Calibri</vt:lpstr>
      <vt:lpstr>Courier New</vt:lpstr>
      <vt:lpstr>7_Blank Presentation</vt:lpstr>
      <vt:lpstr>6_Blank Presentation</vt:lpstr>
      <vt:lpstr>3_Blank Presentation</vt:lpstr>
      <vt:lpstr>Custom Design</vt:lpstr>
      <vt:lpstr> Taste of CA Challenge   Recipe Standardization in  Small Bites Workshop  California Department of Education (CDE) 2024</vt:lpstr>
      <vt:lpstr>Overview</vt:lpstr>
      <vt:lpstr>Objectives (1)</vt:lpstr>
      <vt:lpstr>Objectives (2)</vt:lpstr>
      <vt:lpstr>Definition of a Standardized Recipe</vt:lpstr>
      <vt:lpstr>Quantity Recipes</vt:lpstr>
      <vt:lpstr>Components of the USDA Standardized Recipe Template</vt:lpstr>
      <vt:lpstr>Standardized Recipe Template (1)</vt:lpstr>
      <vt:lpstr>Standardized Recipe Template (2)</vt:lpstr>
      <vt:lpstr>Components of a Standardized Recipe (1)</vt:lpstr>
      <vt:lpstr>Components of a Standardized Recipe (2)</vt:lpstr>
      <vt:lpstr>What are Some of the Benefits of Using Standardized Recipes in Your Operation?</vt:lpstr>
      <vt:lpstr>Benefits of Standardized Recipes </vt:lpstr>
      <vt:lpstr>Three Phases of the USDA Recipe Standardization Process</vt:lpstr>
      <vt:lpstr>Three-phase Approach</vt:lpstr>
      <vt:lpstr>Phase One: Recipe Verification</vt:lpstr>
      <vt:lpstr>Strategies for Soliciting Recipes  from the School Community</vt:lpstr>
      <vt:lpstr>Kickin’ Kiwi Chicken Chili Verde with Kiwi Salsa </vt:lpstr>
      <vt:lpstr>Trivia</vt:lpstr>
      <vt:lpstr>Trivia-Answer</vt:lpstr>
      <vt:lpstr>Strategies for Identifying Locally Sourced Food Items </vt:lpstr>
      <vt:lpstr>Phase One: Recipe Verification (2) </vt:lpstr>
      <vt:lpstr>Writing Recipe Directions</vt:lpstr>
      <vt:lpstr>Institute of Child Nutrition (ICN) Recipe Standardization Checklists, Charts, and Tables</vt:lpstr>
      <vt:lpstr>Phase One: Recipe Verification (3)</vt:lpstr>
      <vt:lpstr>Small Batch Taste Testing  and Yield Verification</vt:lpstr>
      <vt:lpstr>Nutrient Analysis</vt:lpstr>
      <vt:lpstr>Phase Two: Product Evaluation</vt:lpstr>
      <vt:lpstr>Taste Testing Best Practices</vt:lpstr>
      <vt:lpstr>Taste Testing Results</vt:lpstr>
      <vt:lpstr>Phase Three: Quantity Adjustment</vt:lpstr>
      <vt:lpstr>Menu Ready</vt:lpstr>
      <vt:lpstr>Tour of the USDA Food Buying Guide Web-based Tool</vt:lpstr>
      <vt:lpstr>Introduction to the FBG RAW</vt:lpstr>
      <vt:lpstr>Location of the FBG RAW</vt:lpstr>
      <vt:lpstr>Benefits of the FBG RAW</vt:lpstr>
      <vt:lpstr>As Purchased versus Edible Portion</vt:lpstr>
      <vt:lpstr>Estimate the Desired Yield Using  the FBG Shopping List</vt:lpstr>
      <vt:lpstr>RAW Identify your Recipe and Desired Yield</vt:lpstr>
      <vt:lpstr>RAW Identify the Desired Serving and Yield Factor</vt:lpstr>
      <vt:lpstr>RAW Calculate the Quantity to Purchase</vt:lpstr>
      <vt:lpstr>RAW Using the Yield Factor</vt:lpstr>
      <vt:lpstr>Recipe Analysis Workbook Calculating the Meal Pattern Contribution</vt:lpstr>
      <vt:lpstr>Note about the RAW</vt:lpstr>
      <vt:lpstr>Resources</vt:lpstr>
      <vt:lpstr>Celebrate &amp; Communicate </vt:lpstr>
      <vt:lpstr>CDE Web pages</vt:lpstr>
      <vt:lpstr>USDA and ICN Resources</vt:lpstr>
      <vt:lpstr>Professional Standard  Crediting Codes and Objectives (1) </vt:lpstr>
      <vt:lpstr>Professional Standard  Crediting Codes and Objectives (2)</vt:lpstr>
      <vt:lpstr>Acknowledgements</vt:lpstr>
      <vt:lpstr>  Contact Information: CARecipes@cde.ca.gov  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Small Bites Workshop - Healthy Eating &amp; Nutrition Education (CA Dept of Education) </dc:title>
  <dc:subject>The 2023 Taste of CA: Recipe Standardization in Small Bites workshop provides the foundational steps of developing USDA standardized recipes.</dc:subject>
  <dc:creator/>
  <cp:lastModifiedBy/>
  <cp:revision>1</cp:revision>
  <dcterms:created xsi:type="dcterms:W3CDTF">2025-01-29T17:34:46Z</dcterms:created>
  <dcterms:modified xsi:type="dcterms:W3CDTF">2025-01-31T16:42:33Z</dcterms:modified>
</cp:coreProperties>
</file>