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16" r:id="rId2"/>
    <p:sldMasterId id="2147483715" r:id="rId3"/>
    <p:sldMasterId id="2147483674" r:id="rId4"/>
    <p:sldMasterId id="2147483680" r:id="rId5"/>
    <p:sldMasterId id="2147483687" r:id="rId6"/>
    <p:sldMasterId id="2147483694" r:id="rId7"/>
    <p:sldMasterId id="2147483704" r:id="rId8"/>
  </p:sldMasterIdLst>
  <p:notesMasterIdLst>
    <p:notesMasterId r:id="rId49"/>
  </p:notesMasterIdLst>
  <p:handoutMasterIdLst>
    <p:handoutMasterId r:id="rId50"/>
  </p:handoutMasterIdLst>
  <p:sldIdLst>
    <p:sldId id="257" r:id="rId9"/>
    <p:sldId id="1145" r:id="rId10"/>
    <p:sldId id="1242" r:id="rId11"/>
    <p:sldId id="1813" r:id="rId12"/>
    <p:sldId id="1828" r:id="rId13"/>
    <p:sldId id="1505" r:id="rId14"/>
    <p:sldId id="1248" r:id="rId15"/>
    <p:sldId id="1844" r:id="rId16"/>
    <p:sldId id="1820" r:id="rId17"/>
    <p:sldId id="1779" r:id="rId18"/>
    <p:sldId id="1839" r:id="rId19"/>
    <p:sldId id="1842" r:id="rId20"/>
    <p:sldId id="1836" r:id="rId21"/>
    <p:sldId id="1788" r:id="rId22"/>
    <p:sldId id="1151" r:id="rId23"/>
    <p:sldId id="1835" r:id="rId24"/>
    <p:sldId id="1816" r:id="rId25"/>
    <p:sldId id="1331" r:id="rId26"/>
    <p:sldId id="1840" r:id="rId27"/>
    <p:sldId id="1073" r:id="rId28"/>
    <p:sldId id="1848" r:id="rId29"/>
    <p:sldId id="1684" r:id="rId30"/>
    <p:sldId id="1774" r:id="rId31"/>
    <p:sldId id="1845" r:id="rId32"/>
    <p:sldId id="1846" r:id="rId33"/>
    <p:sldId id="1818" r:id="rId34"/>
    <p:sldId id="1838" r:id="rId35"/>
    <p:sldId id="1831" r:id="rId36"/>
    <p:sldId id="1826" r:id="rId37"/>
    <p:sldId id="1825" r:id="rId38"/>
    <p:sldId id="1221" r:id="rId39"/>
    <p:sldId id="1722" r:id="rId40"/>
    <p:sldId id="1350" r:id="rId41"/>
    <p:sldId id="1832" r:id="rId42"/>
    <p:sldId id="1823" r:id="rId43"/>
    <p:sldId id="1814" r:id="rId44"/>
    <p:sldId id="1843" r:id="rId45"/>
    <p:sldId id="1847" r:id="rId46"/>
    <p:sldId id="1565" r:id="rId47"/>
    <p:sldId id="1394"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000000"/>
    <a:srgbClr val="0000FF"/>
    <a:srgbClr val="F1C10F"/>
    <a:srgbClr val="3399FF"/>
    <a:srgbClr val="87A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281DD-2C74-6215-4EF7-9D4227CBC221}" v="5" dt="2024-04-18T19:59:33.093"/>
    <p1510:client id="{52110F86-C9FC-4815-8B76-23140FB2D889}" v="212" dt="2024-04-17T20:59:29.266"/>
    <p1510:client id="{5C5B605F-08B5-AD1A-39DD-2C21EBD89CDB}" v="309" dt="2024-04-18T21:57:19.559"/>
    <p1510:client id="{60F5A182-7121-D6CA-9F19-8A249A60F293}" v="2" dt="2024-04-18T18:36:38.971"/>
    <p1510:client id="{61053E31-8F86-779B-D17C-4D524678A5C6}" v="1" dt="2024-04-18T17:44:32.742"/>
    <p1510:client id="{6D04B2D7-392E-6222-70BC-0CBEBF31E899}" v="453" dt="2024-04-19T16:50:16.349"/>
    <p1510:client id="{7067C031-4AAB-C44B-335B-73626F7D365F}" v="239" dt="2024-04-18T14:00:05.396"/>
    <p1510:client id="{75D7D058-715B-4C8D-3F66-F8B9F81F6682}" v="4" dt="2024-04-17T21:15:24.663"/>
    <p1510:client id="{77195918-A415-A897-B5A8-E35F7223F4FC}" v="128" dt="2024-04-18T20:22:37.076"/>
    <p1510:client id="{82B17FEA-29E6-EB0F-8EC4-E1CCFA98B053}" v="66" dt="2024-04-19T02:23:18.195"/>
    <p1510:client id="{87769603-B6CA-44B4-820C-50884DBB457C}" v="26" dt="2024-04-18T19:57:19.583"/>
    <p1510:client id="{8BC4BE35-4C9D-9123-D438-B31941B97DE4}" v="1" dt="2024-04-18T14:01:21.773"/>
    <p1510:client id="{98F5CABD-1CE2-8115-E36F-5DE8D5658FFC}" v="514" dt="2024-04-18T21:01:47.919"/>
    <p1510:client id="{A742C2F2-9309-C452-4DD1-4C0FCDD55775}" v="46" dt="2024-04-17T22:27:57.455"/>
    <p1510:client id="{AF2C53A2-9B72-DAA2-8496-698EBA2C5C55}" v="82" dt="2024-04-18T18:39:00.799"/>
    <p1510:client id="{B1D4A29D-0471-5F2A-28F9-14A4803EA9C9}" v="940" dt="2024-04-18T17:14:42.195"/>
    <p1510:client id="{B3A5EF87-991D-33E6-C326-74B98BA3DE61}" v="10" dt="2024-04-19T03:19:11.317"/>
    <p1510:client id="{DAD7C3DE-4C10-5422-3117-7B7962BD1176}" v="1" dt="2024-04-18T14:41:11.597"/>
    <p1510:client id="{DB1025E5-976A-F2FE-67C3-8A8923833799}" v="711" dt="2024-04-18T20:26:16.189"/>
    <p1510:client id="{E8B5EC83-7BB9-4518-BCB7-BD32AEC68F56}" v="25" dt="2024-04-18T20:06:02.190"/>
    <p1510:client id="{F3ECD762-ED52-D3B1-D4F9-CECED33E7751}" v="23" dt="2024-04-19T20:56:27.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3" autoAdjust="0"/>
    <p:restoredTop sz="86467" autoAdjust="0"/>
  </p:normalViewPr>
  <p:slideViewPr>
    <p:cSldViewPr snapToGrid="0">
      <p:cViewPr varScale="1">
        <p:scale>
          <a:sx n="79" d="100"/>
          <a:sy n="79" d="100"/>
        </p:scale>
        <p:origin x="126" y="4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29187" cy="1227380"/>
          </a:xfrm>
          <a:prstGeom prst="rect">
            <a:avLst/>
          </a:prstGeom>
        </p:spPr>
        <p:txBody>
          <a:bodyPr vert="horz" lIns="147365" tIns="73682" rIns="147365" bIns="73682" rtlCol="0"/>
          <a:lstStyle>
            <a:lvl1pPr algn="l">
              <a:defRPr sz="1900"/>
            </a:lvl1pPr>
          </a:lstStyle>
          <a:p>
            <a:endParaRPr lang="en-US" dirty="0"/>
          </a:p>
        </p:txBody>
      </p:sp>
      <p:sp>
        <p:nvSpPr>
          <p:cNvPr id="3" name="Date Placeholder 2"/>
          <p:cNvSpPr>
            <a:spLocks noGrp="1"/>
          </p:cNvSpPr>
          <p:nvPr>
            <p:ph type="dt" sz="quarter" idx="1"/>
          </p:nvPr>
        </p:nvSpPr>
        <p:spPr>
          <a:xfrm>
            <a:off x="4219788" y="0"/>
            <a:ext cx="3229187" cy="1227380"/>
          </a:xfrm>
          <a:prstGeom prst="rect">
            <a:avLst/>
          </a:prstGeom>
        </p:spPr>
        <p:txBody>
          <a:bodyPr vert="horz" lIns="147365" tIns="73682" rIns="147365" bIns="73682" rtlCol="0"/>
          <a:lstStyle>
            <a:lvl1pPr algn="r">
              <a:defRPr sz="1900"/>
            </a:lvl1pPr>
          </a:lstStyle>
          <a:p>
            <a:fld id="{AC6494FB-3489-468D-A451-38C7FB0BB2D7}" type="datetimeFigureOut">
              <a:rPr lang="en-US" smtClean="0"/>
              <a:t>6/3/2024</a:t>
            </a:fld>
            <a:endParaRPr lang="en-US" dirty="0"/>
          </a:p>
        </p:txBody>
      </p:sp>
      <p:sp>
        <p:nvSpPr>
          <p:cNvPr id="4" name="Footer Placeholder 3"/>
          <p:cNvSpPr>
            <a:spLocks noGrp="1"/>
          </p:cNvSpPr>
          <p:nvPr>
            <p:ph type="ftr" sz="quarter" idx="2"/>
          </p:nvPr>
        </p:nvSpPr>
        <p:spPr>
          <a:xfrm>
            <a:off x="0" y="23269927"/>
            <a:ext cx="3229187" cy="1227377"/>
          </a:xfrm>
          <a:prstGeom prst="rect">
            <a:avLst/>
          </a:prstGeom>
        </p:spPr>
        <p:txBody>
          <a:bodyPr vert="horz" lIns="147365" tIns="73682" rIns="147365" bIns="73682" rtlCol="0" anchor="b"/>
          <a:lstStyle>
            <a:lvl1pPr algn="l">
              <a:defRPr sz="1900"/>
            </a:lvl1pPr>
          </a:lstStyle>
          <a:p>
            <a:endParaRPr lang="en-US" dirty="0"/>
          </a:p>
        </p:txBody>
      </p:sp>
      <p:sp>
        <p:nvSpPr>
          <p:cNvPr id="5" name="Slide Number Placeholder 4"/>
          <p:cNvSpPr>
            <a:spLocks noGrp="1"/>
          </p:cNvSpPr>
          <p:nvPr>
            <p:ph type="sldNum" sz="quarter" idx="3"/>
          </p:nvPr>
        </p:nvSpPr>
        <p:spPr>
          <a:xfrm>
            <a:off x="4219788" y="23269927"/>
            <a:ext cx="3229187" cy="1227377"/>
          </a:xfrm>
          <a:prstGeom prst="rect">
            <a:avLst/>
          </a:prstGeom>
        </p:spPr>
        <p:txBody>
          <a:bodyPr vert="horz" lIns="147365" tIns="73682" rIns="147365" bIns="73682" rtlCol="0" anchor="b"/>
          <a:lstStyle>
            <a:lvl1pPr algn="r">
              <a:defRPr sz="1900"/>
            </a:lvl1pPr>
          </a:lstStyle>
          <a:p>
            <a:fld id="{963748F4-3E24-4BA1-83AB-0D46558EED30}" type="slidenum">
              <a:rPr lang="en-US" smtClean="0"/>
              <a:t>‹#›</a:t>
            </a:fld>
            <a:endParaRPr lang="en-US" dirty="0"/>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79550" y="220663"/>
            <a:ext cx="4356100" cy="2451100"/>
          </a:xfrm>
          <a:prstGeom prst="rect">
            <a:avLst/>
          </a:prstGeom>
          <a:noFill/>
          <a:ln w="12700">
            <a:solidFill>
              <a:prstClr val="black"/>
            </a:solidFill>
          </a:ln>
        </p:spPr>
        <p:txBody>
          <a:bodyPr vert="horz" lIns="149811" tIns="74906" rIns="149811" bIns="74906" rtlCol="0" anchor="ctr"/>
          <a:lstStyle/>
          <a:p>
            <a:endParaRPr lang="en-US" dirty="0"/>
          </a:p>
        </p:txBody>
      </p:sp>
      <p:sp>
        <p:nvSpPr>
          <p:cNvPr id="5" name="Notes Placeholder 4"/>
          <p:cNvSpPr>
            <a:spLocks noGrp="1"/>
          </p:cNvSpPr>
          <p:nvPr>
            <p:ph type="body" sz="quarter" idx="3"/>
          </p:nvPr>
        </p:nvSpPr>
        <p:spPr>
          <a:xfrm>
            <a:off x="450022" y="2796466"/>
            <a:ext cx="6415160" cy="6137544"/>
          </a:xfrm>
          <a:prstGeom prst="rect">
            <a:avLst/>
          </a:prstGeom>
        </p:spPr>
        <p:txBody>
          <a:bodyPr vert="horz" lIns="149811" tIns="74906" rIns="149811" bIns="749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617268" y="9060550"/>
            <a:ext cx="2247912" cy="452617"/>
          </a:xfrm>
          <a:prstGeom prst="rect">
            <a:avLst/>
          </a:prstGeom>
        </p:spPr>
        <p:txBody>
          <a:bodyPr vert="horz" lIns="149811" tIns="74906" rIns="149811" bIns="74906" rtlCol="0" anchor="b"/>
          <a:lstStyle>
            <a:lvl1pPr algn="r">
              <a:defRPr sz="1900"/>
            </a:lvl1pPr>
          </a:lstStyle>
          <a:p>
            <a:fld id="{942787AA-9CC9-4BDC-9D76-FFA9D61A5303}" type="slidenum">
              <a:rPr lang="en-US" smtClean="0"/>
              <a:t>‹#›</a:t>
            </a:fld>
            <a:endParaRPr lang="en-US" dirty="0"/>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ffectLst/>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dirty="0"/>
          </a:p>
        </p:txBody>
      </p:sp>
    </p:spTree>
    <p:extLst>
      <p:ext uri="{BB962C8B-B14F-4D97-AF65-F5344CB8AC3E}">
        <p14:creationId xmlns:p14="http://schemas.microsoft.com/office/powerpoint/2010/main" val="45822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11</a:t>
            </a:fld>
            <a:endParaRPr lang="en-US" dirty="0"/>
          </a:p>
        </p:txBody>
      </p:sp>
    </p:spTree>
    <p:extLst>
      <p:ext uri="{BB962C8B-B14F-4D97-AF65-F5344CB8AC3E}">
        <p14:creationId xmlns:p14="http://schemas.microsoft.com/office/powerpoint/2010/main" val="106887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12</a:t>
            </a:fld>
            <a:endParaRPr lang="en-US" dirty="0"/>
          </a:p>
        </p:txBody>
      </p:sp>
    </p:spTree>
    <p:extLst>
      <p:ext uri="{BB962C8B-B14F-4D97-AF65-F5344CB8AC3E}">
        <p14:creationId xmlns:p14="http://schemas.microsoft.com/office/powerpoint/2010/main" val="362791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Symbol"/>
              <a:buChar cha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dirty="0"/>
          </a:p>
        </p:txBody>
      </p:sp>
    </p:spTree>
    <p:extLst>
      <p:ext uri="{BB962C8B-B14F-4D97-AF65-F5344CB8AC3E}">
        <p14:creationId xmlns:p14="http://schemas.microsoft.com/office/powerpoint/2010/main" val="272955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Symbol"/>
              <a:buChar cha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15</a:t>
            </a:fld>
            <a:endParaRPr lang="en-US" dirty="0"/>
          </a:p>
        </p:txBody>
      </p:sp>
    </p:spTree>
    <p:extLst>
      <p:ext uri="{BB962C8B-B14F-4D97-AF65-F5344CB8AC3E}">
        <p14:creationId xmlns:p14="http://schemas.microsoft.com/office/powerpoint/2010/main" val="418157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dirty="0"/>
          </a:p>
        </p:txBody>
      </p:sp>
    </p:spTree>
    <p:extLst>
      <p:ext uri="{BB962C8B-B14F-4D97-AF65-F5344CB8AC3E}">
        <p14:creationId xmlns:p14="http://schemas.microsoft.com/office/powerpoint/2010/main" val="303046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BoldMT"/>
              </a:rPr>
              <a:t>  </a:t>
            </a:r>
            <a:endParaRPr lang="en-US" sz="1800" b="1" dirty="0">
              <a:latin typeface="Arial-BoldMT"/>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17</a:t>
            </a:fld>
            <a:endParaRPr lang="en-US" dirty="0"/>
          </a:p>
        </p:txBody>
      </p:sp>
    </p:spTree>
    <p:extLst>
      <p:ext uri="{BB962C8B-B14F-4D97-AF65-F5344CB8AC3E}">
        <p14:creationId xmlns:p14="http://schemas.microsoft.com/office/powerpoint/2010/main" val="31593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18</a:t>
            </a:fld>
            <a:endParaRPr lang="en-US" dirty="0"/>
          </a:p>
        </p:txBody>
      </p:sp>
    </p:spTree>
    <p:extLst>
      <p:ext uri="{BB962C8B-B14F-4D97-AF65-F5344CB8AC3E}">
        <p14:creationId xmlns:p14="http://schemas.microsoft.com/office/powerpoint/2010/main" val="531029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dirty="0"/>
          </a:p>
        </p:txBody>
      </p:sp>
    </p:spTree>
    <p:extLst>
      <p:ext uri="{BB962C8B-B14F-4D97-AF65-F5344CB8AC3E}">
        <p14:creationId xmlns:p14="http://schemas.microsoft.com/office/powerpoint/2010/main" val="537210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dirty="0"/>
          </a:p>
        </p:txBody>
      </p:sp>
    </p:spTree>
    <p:extLst>
      <p:ext uri="{BB962C8B-B14F-4D97-AF65-F5344CB8AC3E}">
        <p14:creationId xmlns:p14="http://schemas.microsoft.com/office/powerpoint/2010/main" val="41930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a:t>
            </a:fld>
            <a:endParaRPr lang="en-US" dirty="0"/>
          </a:p>
        </p:txBody>
      </p:sp>
    </p:spTree>
    <p:extLst>
      <p:ext uri="{BB962C8B-B14F-4D97-AF65-F5344CB8AC3E}">
        <p14:creationId xmlns:p14="http://schemas.microsoft.com/office/powerpoint/2010/main" val="60992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22</a:t>
            </a:fld>
            <a:endParaRPr lang="en-US" dirty="0"/>
          </a:p>
        </p:txBody>
      </p:sp>
    </p:spTree>
    <p:extLst>
      <p:ext uri="{BB962C8B-B14F-4D97-AF65-F5344CB8AC3E}">
        <p14:creationId xmlns:p14="http://schemas.microsoft.com/office/powerpoint/2010/main" val="1629234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23</a:t>
            </a:fld>
            <a:endParaRPr lang="en-US" dirty="0"/>
          </a:p>
        </p:txBody>
      </p:sp>
    </p:spTree>
    <p:extLst>
      <p:ext uri="{BB962C8B-B14F-4D97-AF65-F5344CB8AC3E}">
        <p14:creationId xmlns:p14="http://schemas.microsoft.com/office/powerpoint/2010/main" val="2256476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dirty="0"/>
          </a:p>
        </p:txBody>
      </p:sp>
    </p:spTree>
    <p:extLst>
      <p:ext uri="{BB962C8B-B14F-4D97-AF65-F5344CB8AC3E}">
        <p14:creationId xmlns:p14="http://schemas.microsoft.com/office/powerpoint/2010/main" val="806566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26</a:t>
            </a:fld>
            <a:endParaRPr lang="en-US" dirty="0"/>
          </a:p>
        </p:txBody>
      </p:sp>
    </p:spTree>
    <p:extLst>
      <p:ext uri="{BB962C8B-B14F-4D97-AF65-F5344CB8AC3E}">
        <p14:creationId xmlns:p14="http://schemas.microsoft.com/office/powerpoint/2010/main" val="1658569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212725"/>
            <a:ext cx="4213225" cy="2370138"/>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dirty="0"/>
          </a:p>
        </p:txBody>
      </p:sp>
    </p:spTree>
    <p:extLst>
      <p:ext uri="{BB962C8B-B14F-4D97-AF65-F5344CB8AC3E}">
        <p14:creationId xmlns:p14="http://schemas.microsoft.com/office/powerpoint/2010/main" val="2865363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29</a:t>
            </a:fld>
            <a:endParaRPr lang="en-US" dirty="0"/>
          </a:p>
        </p:txBody>
      </p:sp>
    </p:spTree>
    <p:extLst>
      <p:ext uri="{BB962C8B-B14F-4D97-AF65-F5344CB8AC3E}">
        <p14:creationId xmlns:p14="http://schemas.microsoft.com/office/powerpoint/2010/main" val="4138471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0" dirty="0">
              <a:latin typeface="Arial"/>
              <a:cs typeface="Arial"/>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30</a:t>
            </a:fld>
            <a:endParaRPr lang="en-US" dirty="0"/>
          </a:p>
        </p:txBody>
      </p:sp>
    </p:spTree>
    <p:extLst>
      <p:ext uri="{BB962C8B-B14F-4D97-AF65-F5344CB8AC3E}">
        <p14:creationId xmlns:p14="http://schemas.microsoft.com/office/powerpoint/2010/main" val="1651556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buFont typeface="Symbol"/>
              <a:buChar char="•"/>
            </a:pPr>
            <a:endParaRPr lang="en-US" dirty="0">
              <a:ea typeface="Calibri"/>
              <a:cs typeface="Calibri"/>
            </a:endParaRPr>
          </a:p>
          <a:p>
            <a:pPr marL="276309" indent="-276309">
              <a:buFont typeface="Arial"/>
              <a:buChar char="•"/>
            </a:pP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b="1"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31</a:t>
            </a:fld>
            <a:endParaRPr lang="en-US" dirty="0"/>
          </a:p>
        </p:txBody>
      </p:sp>
    </p:spTree>
    <p:extLst>
      <p:ext uri="{BB962C8B-B14F-4D97-AF65-F5344CB8AC3E}">
        <p14:creationId xmlns:p14="http://schemas.microsoft.com/office/powerpoint/2010/main" val="3444837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buFont typeface="Symbol"/>
              <a:buChar char="•"/>
            </a:pPr>
            <a:endParaRPr lang="en-US" dirty="0">
              <a:ea typeface="Calibri"/>
              <a:cs typeface="Calibri"/>
            </a:endParaRPr>
          </a:p>
          <a:p>
            <a:pPr marL="276309" indent="-276309">
              <a:buFont typeface="Arial"/>
              <a:buChar char="•"/>
            </a:pP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b="1"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32</a:t>
            </a:fld>
            <a:endParaRPr lang="en-US" dirty="0"/>
          </a:p>
        </p:txBody>
      </p:sp>
    </p:spTree>
    <p:extLst>
      <p:ext uri="{BB962C8B-B14F-4D97-AF65-F5344CB8AC3E}">
        <p14:creationId xmlns:p14="http://schemas.microsoft.com/office/powerpoint/2010/main" val="3938253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33</a:t>
            </a:fld>
            <a:endParaRPr lang="en-US" dirty="0"/>
          </a:p>
        </p:txBody>
      </p:sp>
    </p:spTree>
    <p:extLst>
      <p:ext uri="{BB962C8B-B14F-4D97-AF65-F5344CB8AC3E}">
        <p14:creationId xmlns:p14="http://schemas.microsoft.com/office/powerpoint/2010/main" val="249636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lgn="l"/>
            <a:endParaRPr lang="en-US" b="0" dirty="0">
              <a:solidFill>
                <a:srgbClr val="000000"/>
              </a:solidFill>
              <a:latin typeface="Helvetica Neue"/>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a:t>
            </a:fld>
            <a:endParaRPr lang="en-US" dirty="0"/>
          </a:p>
        </p:txBody>
      </p:sp>
    </p:spTree>
    <p:extLst>
      <p:ext uri="{BB962C8B-B14F-4D97-AF65-F5344CB8AC3E}">
        <p14:creationId xmlns:p14="http://schemas.microsoft.com/office/powerpoint/2010/main" val="1359683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p>
          <a:p>
            <a:br>
              <a:rPr lang="en-US" dirty="0">
                <a:cs typeface="+mn-lt"/>
              </a:rPr>
            </a:b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34</a:t>
            </a:fld>
            <a:endParaRPr lang="en-US" dirty="0"/>
          </a:p>
        </p:txBody>
      </p:sp>
    </p:spTree>
    <p:extLst>
      <p:ext uri="{BB962C8B-B14F-4D97-AF65-F5344CB8AC3E}">
        <p14:creationId xmlns:p14="http://schemas.microsoft.com/office/powerpoint/2010/main" val="1294693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35</a:t>
            </a:fld>
            <a:endParaRPr lang="en-US" dirty="0"/>
          </a:p>
        </p:txBody>
      </p:sp>
    </p:spTree>
    <p:extLst>
      <p:ext uri="{BB962C8B-B14F-4D97-AF65-F5344CB8AC3E}">
        <p14:creationId xmlns:p14="http://schemas.microsoft.com/office/powerpoint/2010/main" val="657922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36</a:t>
            </a:fld>
            <a:endParaRPr lang="en-US" dirty="0"/>
          </a:p>
        </p:txBody>
      </p:sp>
    </p:spTree>
    <p:extLst>
      <p:ext uri="{BB962C8B-B14F-4D97-AF65-F5344CB8AC3E}">
        <p14:creationId xmlns:p14="http://schemas.microsoft.com/office/powerpoint/2010/main" val="297513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cs typeface="Calibri"/>
            </a:endParaRPr>
          </a:p>
          <a:p>
            <a:endParaRPr lang="en-US" dirty="0">
              <a:cs typeface="Calibri"/>
            </a:endParaRP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37</a:t>
            </a:fld>
            <a:endParaRPr lang="en-US" dirty="0"/>
          </a:p>
        </p:txBody>
      </p:sp>
    </p:spTree>
    <p:extLst>
      <p:ext uri="{BB962C8B-B14F-4D97-AF65-F5344CB8AC3E}">
        <p14:creationId xmlns:p14="http://schemas.microsoft.com/office/powerpoint/2010/main" val="2247123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tabLst>
                <a:tab pos="736824" algn="l"/>
              </a:tabLst>
            </a:pPr>
            <a:endParaRPr lang="en" b="1">
              <a:cs typeface="Calibri"/>
            </a:endParaRPr>
          </a:p>
          <a:p>
            <a:pPr marL="276309" indent="-276309">
              <a:buFont typeface="Symbol"/>
              <a:buChar char="•"/>
              <a:tabLst>
                <a:tab pos="736824" algn="l"/>
              </a:tabLst>
            </a:pPr>
            <a:endParaRPr lang="en">
              <a:ea typeface="Calibri"/>
              <a:cs typeface="Calibri"/>
            </a:endParaRPr>
          </a:p>
          <a:p>
            <a:pPr>
              <a:tabLst>
                <a:tab pos="736824" algn="l"/>
              </a:tabLst>
            </a:pPr>
            <a:endParaRPr lang="en-US" dirty="0">
              <a:effectLst/>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39</a:t>
            </a:fld>
            <a:endParaRPr lang="en-US" dirty="0"/>
          </a:p>
        </p:txBody>
      </p:sp>
    </p:spTree>
    <p:extLst>
      <p:ext uri="{BB962C8B-B14F-4D97-AF65-F5344CB8AC3E}">
        <p14:creationId xmlns:p14="http://schemas.microsoft.com/office/powerpoint/2010/main" val="987962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t>40</a:t>
            </a:fld>
            <a:endParaRPr lang="en-US" dirty="0"/>
          </a:p>
        </p:txBody>
      </p:sp>
    </p:spTree>
    <p:extLst>
      <p:ext uri="{BB962C8B-B14F-4D97-AF65-F5344CB8AC3E}">
        <p14:creationId xmlns:p14="http://schemas.microsoft.com/office/powerpoint/2010/main" val="92928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sz="1800" b="0" i="0" dirty="0">
              <a:solidFill>
                <a:srgbClr val="000000"/>
              </a:solidFill>
              <a:effectLst/>
              <a:latin typeface="Arial" panose="020B0604020202020204" pitchFamily="34" charset="0"/>
              <a:cs typeface="Arial"/>
            </a:endParaRPr>
          </a:p>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a:t>
            </a:fld>
            <a:endParaRPr lang="en-US" dirty="0"/>
          </a:p>
        </p:txBody>
      </p:sp>
    </p:spTree>
    <p:extLst>
      <p:ext uri="{BB962C8B-B14F-4D97-AF65-F5344CB8AC3E}">
        <p14:creationId xmlns:p14="http://schemas.microsoft.com/office/powerpoint/2010/main" val="44343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Arial"/>
              <a:ea typeface="Aptos" panose="020B0004020202020204" pitchFamily="34" charset="0"/>
              <a:cs typeface="Arial"/>
            </a:endParaRP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a:t>
            </a:fld>
            <a:endParaRPr lang="en-US" dirty="0"/>
          </a:p>
        </p:txBody>
      </p:sp>
    </p:spTree>
    <p:extLst>
      <p:ext uri="{BB962C8B-B14F-4D97-AF65-F5344CB8AC3E}">
        <p14:creationId xmlns:p14="http://schemas.microsoft.com/office/powerpoint/2010/main" val="106956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6</a:t>
            </a:fld>
            <a:endParaRPr lang="en-US" dirty="0"/>
          </a:p>
        </p:txBody>
      </p:sp>
    </p:spTree>
    <p:extLst>
      <p:ext uri="{BB962C8B-B14F-4D97-AF65-F5344CB8AC3E}">
        <p14:creationId xmlns:p14="http://schemas.microsoft.com/office/powerpoint/2010/main" val="423897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Symbol"/>
              <a:buChar char="•"/>
            </a:pPr>
            <a:endParaRPr lang="en-US" dirty="0">
              <a:cs typeface="Calibri"/>
            </a:endParaRPr>
          </a:p>
          <a:p>
            <a:pPr marL="171450" indent="-171450">
              <a:buFont typeface="Symbol"/>
              <a:buChar char="•"/>
            </a:pPr>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7</a:t>
            </a:fld>
            <a:endParaRPr lang="en-US" dirty="0"/>
          </a:p>
        </p:txBody>
      </p:sp>
    </p:spTree>
    <p:extLst>
      <p:ext uri="{BB962C8B-B14F-4D97-AF65-F5344CB8AC3E}">
        <p14:creationId xmlns:p14="http://schemas.microsoft.com/office/powerpoint/2010/main" val="3195626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171450" indent="-171450">
              <a:buFont typeface="Symbol"/>
              <a:buChar char="•"/>
            </a:pPr>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dirty="0"/>
          </a:p>
        </p:txBody>
      </p:sp>
    </p:spTree>
    <p:extLst>
      <p:ext uri="{BB962C8B-B14F-4D97-AF65-F5344CB8AC3E}">
        <p14:creationId xmlns:p14="http://schemas.microsoft.com/office/powerpoint/2010/main" val="1025536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9</a:t>
            </a:fld>
            <a:endParaRPr lang="en-US" dirty="0"/>
          </a:p>
        </p:txBody>
      </p:sp>
    </p:spTree>
    <p:extLst>
      <p:ext uri="{BB962C8B-B14F-4D97-AF65-F5344CB8AC3E}">
        <p14:creationId xmlns:p14="http://schemas.microsoft.com/office/powerpoint/2010/main" val="298196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6/3/2024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425744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D58C-FF5B-4F23-1F79-CD190CCC9F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D86BDB-6FA8-156F-BFF0-5B0B34B80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536071-E619-0A2B-4247-B90CC47E6CA0}"/>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5" name="Footer Placeholder 4">
            <a:extLst>
              <a:ext uri="{FF2B5EF4-FFF2-40B4-BE49-F238E27FC236}">
                <a16:creationId xmlns:a16="http://schemas.microsoft.com/office/drawing/2014/main" id="{F597AE0A-9ED0-9D61-02BE-3A9137457B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DF439A-28B4-A158-0F03-A209F5C612D5}"/>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24044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3E2C-DE0A-593F-9060-041F9D021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EB81D-DDAC-F2B8-33F1-0E21BE7E4F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79860-F49C-4669-0F29-1DC92BB73060}"/>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5" name="Footer Placeholder 4">
            <a:extLst>
              <a:ext uri="{FF2B5EF4-FFF2-40B4-BE49-F238E27FC236}">
                <a16:creationId xmlns:a16="http://schemas.microsoft.com/office/drawing/2014/main" id="{923375BF-E8A1-3DCE-596B-3491E7AE9F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9D00B-3C04-41ED-EE2E-E807B22D9986}"/>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219739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FD9C-F040-1C86-8DE6-9572C61BEC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BA04-3D47-6504-EC15-6D189EFA70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499CBF-727E-C20D-9255-33E28E269A47}"/>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5" name="Footer Placeholder 4">
            <a:extLst>
              <a:ext uri="{FF2B5EF4-FFF2-40B4-BE49-F238E27FC236}">
                <a16:creationId xmlns:a16="http://schemas.microsoft.com/office/drawing/2014/main" id="{D58194F8-09DB-B2EB-E2D7-4EEB2F647B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921254-9386-A11C-4CE6-EE978C7024F4}"/>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2335115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9D44-9AB9-2B97-3882-298A8964BE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548AD-42BA-B46D-4BE3-A434FAD923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FDBFA3-2E1E-5C71-36DE-D00F3D93AA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D90A48-1A17-77C6-524A-9B7A6BA47950}"/>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6" name="Footer Placeholder 5">
            <a:extLst>
              <a:ext uri="{FF2B5EF4-FFF2-40B4-BE49-F238E27FC236}">
                <a16:creationId xmlns:a16="http://schemas.microsoft.com/office/drawing/2014/main" id="{3BD770B7-1CFA-67C1-5831-18954327E2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4121E6-9A0E-498F-1472-5326A8587A0E}"/>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280345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26196-E428-A72B-EB6B-EF3F3705CA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A49B0A-7E30-0DAA-9654-D59E65D93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CAB184-304D-EC2C-5C1E-DEA2FF6F0C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FD5815-6F41-C6CD-F771-2C8F8C88E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D23EC-2C00-8F49-53C8-76673A524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70714-7630-57F0-898D-722002264804}"/>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8" name="Footer Placeholder 7">
            <a:extLst>
              <a:ext uri="{FF2B5EF4-FFF2-40B4-BE49-F238E27FC236}">
                <a16:creationId xmlns:a16="http://schemas.microsoft.com/office/drawing/2014/main" id="{D3F9E49C-288E-1A1E-9582-297DC76542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9C694F-FFB2-4F5E-A305-705F58C88192}"/>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2697619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FDAA-0D43-0DAB-5B84-D83DB486CE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F479A-7D85-9D80-1DD9-FA9CB37ECA51}"/>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4" name="Footer Placeholder 3">
            <a:extLst>
              <a:ext uri="{FF2B5EF4-FFF2-40B4-BE49-F238E27FC236}">
                <a16:creationId xmlns:a16="http://schemas.microsoft.com/office/drawing/2014/main" id="{9482DE44-4D35-2491-8D53-7515F4CC91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B7C673-29C9-5FCC-C373-6A4258736FEA}"/>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3224451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EB1ED-956F-7B7F-570F-60859FB135B6}"/>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3" name="Footer Placeholder 2">
            <a:extLst>
              <a:ext uri="{FF2B5EF4-FFF2-40B4-BE49-F238E27FC236}">
                <a16:creationId xmlns:a16="http://schemas.microsoft.com/office/drawing/2014/main" id="{39CAC918-3263-DF6C-77AA-ECF57BE4DB0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9604C2-8C98-3448-92BF-C3FB4AC37092}"/>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19696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341E-C68E-611B-123A-F2DF78114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846F6F-4726-93F5-318E-5FE184847A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D6E283-CB0D-4E57-F42E-E43684BA9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F54F9-0181-7483-ECCC-223E4D6D9C99}"/>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6" name="Footer Placeholder 5">
            <a:extLst>
              <a:ext uri="{FF2B5EF4-FFF2-40B4-BE49-F238E27FC236}">
                <a16:creationId xmlns:a16="http://schemas.microsoft.com/office/drawing/2014/main" id="{EA931D5A-491F-4E91-E5B4-152A8630FB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AFB6BD-A193-92CB-4454-F319D395B9DF}"/>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2838158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91B4-2F2A-F0AD-C3BA-0F867D2DA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09513B-9A84-F7BB-B05A-9E0EA8E6F8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D7DFC8-D9A2-D30D-18F2-0B119BF4B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7EFB2-F38D-B151-FE32-7FAF5F22C531}"/>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6" name="Footer Placeholder 5">
            <a:extLst>
              <a:ext uri="{FF2B5EF4-FFF2-40B4-BE49-F238E27FC236}">
                <a16:creationId xmlns:a16="http://schemas.microsoft.com/office/drawing/2014/main" id="{036CB8EB-401D-779B-22CE-F3CD3707B3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B68C6F-4A41-8004-1196-EDE0E6645B52}"/>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858856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4FDE-B667-10B0-7ED0-3D26915A2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F75A46-D11F-5099-36FF-2C801817F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ADE71-94FC-FB4E-CCB9-16FABCCE5111}"/>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5" name="Footer Placeholder 4">
            <a:extLst>
              <a:ext uri="{FF2B5EF4-FFF2-40B4-BE49-F238E27FC236}">
                <a16:creationId xmlns:a16="http://schemas.microsoft.com/office/drawing/2014/main" id="{BE39FBFC-509C-C5D1-DC5A-1CB29CE804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24E38B-4B66-400C-D10B-CC4CAD306B71}"/>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631489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A193B-9DC4-87BD-8959-FBB6AC39C7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742054-B4C7-6DDF-5A2D-7ACDED4915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14B7C-0FFF-74A3-8698-A23D5F265CB6}"/>
              </a:ext>
            </a:extLst>
          </p:cNvPr>
          <p:cNvSpPr>
            <a:spLocks noGrp="1"/>
          </p:cNvSpPr>
          <p:nvPr>
            <p:ph type="dt" sz="half" idx="10"/>
          </p:nvPr>
        </p:nvSpPr>
        <p:spPr/>
        <p:txBody>
          <a:bodyPr/>
          <a:lstStyle/>
          <a:p>
            <a:fld id="{AD7545A9-CED9-423C-8091-A84DDB9945F9}" type="datetimeFigureOut">
              <a:rPr lang="en-US" smtClean="0"/>
              <a:t>6/3/2024</a:t>
            </a:fld>
            <a:endParaRPr lang="en-US" dirty="0"/>
          </a:p>
        </p:txBody>
      </p:sp>
      <p:sp>
        <p:nvSpPr>
          <p:cNvPr id="5" name="Footer Placeholder 4">
            <a:extLst>
              <a:ext uri="{FF2B5EF4-FFF2-40B4-BE49-F238E27FC236}">
                <a16:creationId xmlns:a16="http://schemas.microsoft.com/office/drawing/2014/main" id="{200799B9-090B-B98A-6431-C4ECD6F51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085065-CC91-4811-076B-FA172CB77CE7}"/>
              </a:ext>
            </a:extLst>
          </p:cNvPr>
          <p:cNvSpPr>
            <a:spLocks noGrp="1"/>
          </p:cNvSpPr>
          <p:nvPr>
            <p:ph type="sldNum" sz="quarter" idx="12"/>
          </p:nvPr>
        </p:nvSpPr>
        <p:spPr/>
        <p:txBody>
          <a:bodyPr/>
          <a:lstStyle/>
          <a:p>
            <a:fld id="{DFC6B5A1-B79E-4921-A29B-3B7F97CD5B23}" type="slidenum">
              <a:rPr lang="en-US" smtClean="0"/>
              <a:t>‹#›</a:t>
            </a:fld>
            <a:endParaRPr lang="en-US" dirty="0"/>
          </a:p>
        </p:txBody>
      </p:sp>
    </p:spTree>
    <p:extLst>
      <p:ext uri="{BB962C8B-B14F-4D97-AF65-F5344CB8AC3E}">
        <p14:creationId xmlns:p14="http://schemas.microsoft.com/office/powerpoint/2010/main" val="1907839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2520084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3442180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2264564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6/3/2024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9424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6736" y="1981200"/>
            <a:ext cx="2021114" cy="2775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160914" y="1866900"/>
            <a:ext cx="1882314" cy="404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0D9F8E55-7342-52C7-69ED-C6DF8957A6BD}"/>
              </a:ext>
            </a:extLst>
          </p:cNvPr>
          <p:cNvSpPr>
            <a:spLocks noGrp="1"/>
          </p:cNvSpPr>
          <p:nvPr>
            <p:ph sz="half" idx="10"/>
          </p:nvPr>
        </p:nvSpPr>
        <p:spPr>
          <a:xfrm>
            <a:off x="4395109" y="1981200"/>
            <a:ext cx="1455057" cy="1937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C24FE8A-DF51-D110-B826-5E448A490148}"/>
              </a:ext>
            </a:extLst>
          </p:cNvPr>
          <p:cNvSpPr>
            <a:spLocks noGrp="1"/>
          </p:cNvSpPr>
          <p:nvPr>
            <p:ph sz="half" idx="11"/>
          </p:nvPr>
        </p:nvSpPr>
        <p:spPr>
          <a:xfrm>
            <a:off x="5857425" y="1981200"/>
            <a:ext cx="1429657" cy="2427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026CE2F-1C1B-298B-4E19-A4DEE4A29580}"/>
              </a:ext>
            </a:extLst>
          </p:cNvPr>
          <p:cNvSpPr>
            <a:spLocks noGrp="1"/>
          </p:cNvSpPr>
          <p:nvPr>
            <p:ph sz="half" idx="12"/>
          </p:nvPr>
        </p:nvSpPr>
        <p:spPr>
          <a:xfrm>
            <a:off x="7261682" y="1981200"/>
            <a:ext cx="1455057" cy="3820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593DC46F-46AB-E8F9-FBE4-9228F7AD73A0}"/>
              </a:ext>
            </a:extLst>
          </p:cNvPr>
          <p:cNvSpPr>
            <a:spLocks noGrp="1"/>
          </p:cNvSpPr>
          <p:nvPr>
            <p:ph sz="half" idx="13"/>
          </p:nvPr>
        </p:nvSpPr>
        <p:spPr>
          <a:xfrm>
            <a:off x="8756657" y="1981200"/>
            <a:ext cx="1429658" cy="404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39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155170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400873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6/3/2024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chemeClr val="tx1"/>
                </a:solidFill>
                <a:latin typeface="Arial" panose="020B0604020202020204" pitchFamily="34" charset="0"/>
              </a:rPr>
              <a:t>CALIFORNIA DEPARTMENT OF EDUCATION</a:t>
            </a:r>
            <a:br>
              <a:rPr lang="en-US" altLang="en-US" sz="1100" b="1" dirty="0">
                <a:solidFill>
                  <a:schemeClr val="tx1"/>
                </a:solidFill>
                <a:latin typeface="Arial" panose="020B0604020202020204" pitchFamily="34" charset="0"/>
              </a:rPr>
            </a:br>
            <a:r>
              <a:rPr lang="en-US" altLang="en-US" sz="1100" dirty="0">
                <a:solidFill>
                  <a:schemeClr val="tx1"/>
                </a:solidFill>
                <a:latin typeface="Arial" panose="020B0604020202020204" pitchFamily="34" charset="0"/>
              </a:rPr>
              <a:t>Tony Thurmond, State Superintendent of Public Instruction</a:t>
            </a:r>
            <a:endParaRPr lang="en-US" altLang="en-US" sz="1200" b="1" dirty="0">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3480307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510706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1643966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6/3/2024</a:t>
            </a:fld>
            <a:endParaRPr lang="en-US" dirty="0"/>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dirty="0"/>
          </a:p>
        </p:txBody>
      </p:sp>
    </p:spTree>
    <p:extLst>
      <p:ext uri="{BB962C8B-B14F-4D97-AF65-F5344CB8AC3E}">
        <p14:creationId xmlns:p14="http://schemas.microsoft.com/office/powerpoint/2010/main" val="1580111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704020202020204" pitchFamily="34" charset="0"/>
              </a:rPr>
              <a:t>CALIFORNIA DEPARTMENT OF EDUCATION</a:t>
            </a:r>
            <a:br>
              <a:rPr lang="en-US" altLang="en-US" sz="1100" b="1" dirty="0">
                <a:solidFill>
                  <a:srgbClr val="000000"/>
                </a:solidFill>
                <a:latin typeface="Arial" panose="020B0704020202020204" pitchFamily="34" charset="0"/>
              </a:rPr>
            </a:br>
            <a:r>
              <a:rPr lang="en-US" altLang="en-US" sz="1100" dirty="0">
                <a:solidFill>
                  <a:srgbClr val="000000"/>
                </a:solidFill>
                <a:latin typeface="Arial" panose="020B0704020202020204" pitchFamily="34" charset="0"/>
              </a:rPr>
              <a:t>Tony Thurmond, State Superintendent of Public Instruction</a:t>
            </a:r>
            <a:endParaRPr lang="en-US" altLang="en-US" sz="1200" b="1" dirty="0">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854846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dirty="0"/>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dirty="0"/>
          </a:p>
        </p:txBody>
      </p:sp>
    </p:spTree>
    <p:extLst>
      <p:ext uri="{BB962C8B-B14F-4D97-AF65-F5344CB8AC3E}">
        <p14:creationId xmlns:p14="http://schemas.microsoft.com/office/powerpoint/2010/main" val="4190206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dirty="0"/>
          </a:p>
        </p:txBody>
      </p:sp>
    </p:spTree>
    <p:extLst>
      <p:ext uri="{BB962C8B-B14F-4D97-AF65-F5344CB8AC3E}">
        <p14:creationId xmlns:p14="http://schemas.microsoft.com/office/powerpoint/2010/main" val="3190071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dirty="0"/>
          </a:p>
        </p:txBody>
      </p:sp>
    </p:spTree>
    <p:extLst>
      <p:ext uri="{BB962C8B-B14F-4D97-AF65-F5344CB8AC3E}">
        <p14:creationId xmlns:p14="http://schemas.microsoft.com/office/powerpoint/2010/main" val="2146551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6/3/2024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557402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64182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704020202020204" pitchFamily="34" charset="0"/>
              </a:rPr>
              <a:t>CALIFORNIA DEPARTMENT OF EDUCATION</a:t>
            </a:r>
            <a:br>
              <a:rPr lang="en-US" altLang="en-US" sz="1100" b="1" dirty="0">
                <a:solidFill>
                  <a:srgbClr val="000000"/>
                </a:solidFill>
                <a:latin typeface="Arial" panose="020B0704020202020204" pitchFamily="34" charset="0"/>
              </a:rPr>
            </a:br>
            <a:r>
              <a:rPr lang="en-US" altLang="en-US" sz="1100" dirty="0">
                <a:solidFill>
                  <a:srgbClr val="000000"/>
                </a:solidFill>
                <a:latin typeface="Arial" panose="020B0704020202020204" pitchFamily="34" charset="0"/>
              </a:rPr>
              <a:t>Tony Thurmond, State Superintendent of Public Instruction</a:t>
            </a:r>
            <a:endParaRPr lang="en-US" altLang="en-US" sz="1200" b="1" dirty="0">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956122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dirty="0"/>
          </a:p>
        </p:txBody>
      </p:sp>
    </p:spTree>
    <p:extLst>
      <p:ext uri="{BB962C8B-B14F-4D97-AF65-F5344CB8AC3E}">
        <p14:creationId xmlns:p14="http://schemas.microsoft.com/office/powerpoint/2010/main" val="790227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dirty="0"/>
          </a:p>
        </p:txBody>
      </p:sp>
    </p:spTree>
    <p:extLst>
      <p:ext uri="{BB962C8B-B14F-4D97-AF65-F5344CB8AC3E}">
        <p14:creationId xmlns:p14="http://schemas.microsoft.com/office/powerpoint/2010/main" val="2288541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t>‹#›</a:t>
            </a:fld>
            <a:endParaRPr lang="en-US" altLang="en-US" dirty="0"/>
          </a:p>
        </p:txBody>
      </p:sp>
      <p:sp>
        <p:nvSpPr>
          <p:cNvPr id="7" name="Content Placeholder 6"/>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32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dirty="0"/>
          </a:p>
        </p:txBody>
      </p:sp>
      <p:sp>
        <p:nvSpPr>
          <p:cNvPr id="7" name="Content Placeholder 6"/>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3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6/3/2024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419440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638435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019398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dirty="0"/>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6/3/2024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83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93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0">
            <a:extLst>
              <a:ext uri="{FF2B5EF4-FFF2-40B4-BE49-F238E27FC236}">
                <a16:creationId xmlns:a16="http://schemas.microsoft.com/office/drawing/2014/main" id="{1FE7C64F-1197-E8B1-2BEA-B09EB38B2403}"/>
              </a:ext>
            </a:extLst>
          </p:cNvPr>
          <p:cNvSpPr>
            <a:spLocks noGrp="1"/>
          </p:cNvSpPr>
          <p:nvPr>
            <p:ph sz="quarter" idx="16"/>
          </p:nvPr>
        </p:nvSpPr>
        <p:spPr>
          <a:xfrm>
            <a:off x="9726650" y="36417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35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2.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5.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2.jpeg"/><Relationship Id="rId4" Type="http://schemas.openxmlformats.org/officeDocument/2006/relationships/slideLayout" Target="../slideLayouts/slideLayout48.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2.jpeg"/><Relationship Id="rId4" Type="http://schemas.openxmlformats.org/officeDocument/2006/relationships/slideLayout" Target="../slideLayouts/slideLayout5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714" r:id="rId5"/>
    <p:sldLayoutId id="2147483664" r:id="rId6"/>
    <p:sldLayoutId id="2147483712" r:id="rId7"/>
    <p:sldLayoutId id="2147483667" r:id="rId8"/>
    <p:sldLayoutId id="2147483713" r:id="rId9"/>
    <p:sldLayoutId id="2147483665" r:id="rId10"/>
    <p:sldLayoutId id="2147483666" r:id="rId11"/>
    <p:sldLayoutId id="214748372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06FBB-31CF-65D7-C754-0C54F83C3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8F99C9-44A7-3E3F-2054-D7181A4CB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EBADB-D1BB-5171-6950-DDA088446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7545A9-CED9-423C-8091-A84DDB9945F9}" type="datetimeFigureOut">
              <a:rPr lang="en-US" smtClean="0"/>
              <a:t>6/3/2024</a:t>
            </a:fld>
            <a:endParaRPr lang="en-US" dirty="0"/>
          </a:p>
        </p:txBody>
      </p:sp>
      <p:sp>
        <p:nvSpPr>
          <p:cNvPr id="5" name="Footer Placeholder 4">
            <a:extLst>
              <a:ext uri="{FF2B5EF4-FFF2-40B4-BE49-F238E27FC236}">
                <a16:creationId xmlns:a16="http://schemas.microsoft.com/office/drawing/2014/main" id="{7F999E05-97D2-3321-24DE-910A9819E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B48B154-5CA0-24CD-6FB1-C939D0FE6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C6B5A1-B79E-4921-A29B-3B7F97CD5B23}" type="slidenum">
              <a:rPr lang="en-US" smtClean="0"/>
              <a:t>‹#›</a:t>
            </a:fld>
            <a:endParaRPr lang="en-US" dirty="0"/>
          </a:p>
        </p:txBody>
      </p:sp>
    </p:spTree>
    <p:extLst>
      <p:ext uri="{BB962C8B-B14F-4D97-AF65-F5344CB8AC3E}">
        <p14:creationId xmlns:p14="http://schemas.microsoft.com/office/powerpoint/2010/main" val="13752422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70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chemeClr val="bg1"/>
                </a:solidFill>
                <a:latin typeface="Arial" panose="020B0604020202020204" pitchFamily="34" charset="0"/>
              </a:rPr>
              <a:t>TONY</a:t>
            </a:r>
            <a:r>
              <a:rPr lang="en-US" altLang="en-US" sz="1200" b="1" baseline="0" dirty="0">
                <a:solidFill>
                  <a:schemeClr val="bg1"/>
                </a:solidFill>
                <a:latin typeface="Arial" panose="020B0604020202020204" pitchFamily="34" charset="0"/>
              </a:rPr>
              <a:t> THURMOND</a:t>
            </a:r>
            <a:br>
              <a:rPr lang="en-US" altLang="en-US" sz="1000" b="1"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State Superintendent </a:t>
            </a:r>
            <a:br>
              <a:rPr lang="en-US" altLang="en-US" sz="1000"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of Public Instruction</a:t>
            </a:r>
            <a:endParaRPr lang="en-US" altLang="en-US" sz="1000" dirty="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dirty="0">
                <a:solidFill>
                  <a:srgbClr val="FFFFFF"/>
                </a:solidFill>
                <a:latin typeface="Arial" panose="020B0704020202020204" pitchFamily="34" charset="0"/>
              </a:rPr>
              <a:t>TONY THURMOND</a:t>
            </a:r>
            <a:br>
              <a:rPr lang="en-US" altLang="en-US" sz="1000" b="1"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State Superintendent </a:t>
            </a:r>
            <a:br>
              <a:rPr lang="en-US" altLang="en-US" sz="1000"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158860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dirty="0">
                <a:solidFill>
                  <a:srgbClr val="FFFFFF"/>
                </a:solidFill>
                <a:latin typeface="Arial" panose="020B0704020202020204" pitchFamily="34" charset="0"/>
              </a:rPr>
              <a:t>TONY THURMOND</a:t>
            </a:r>
            <a:br>
              <a:rPr lang="en-US" altLang="en-US" sz="1000" b="1"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State Superintendent </a:t>
            </a:r>
            <a:br>
              <a:rPr lang="en-US" altLang="en-US" sz="1000"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1120146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fns.usda.gov/fs/safe-summer-meals"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npntab@usda.gov" TargetMode="External"/><Relationship Id="rId2" Type="http://schemas.openxmlformats.org/officeDocument/2006/relationships/hyperlink" Target="https://www.cde.ca.gov/ls/nu/chldntrndtbsrelease27.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ca.gov/ls/nu/localfoodforschools.asp"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hyperlink" Target="mailto:LFSGrant@cde.ca.gov" TargetMode="External"/><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ca.gov/re/lr/rr/schoolnutrition.asp"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ca.gov/ls/nu/he/cnac.asp"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Tuesday @ 2 </a:t>
            </a:r>
            <a:br>
              <a:rPr lang="en-US" b="1" dirty="0"/>
            </a:br>
            <a:r>
              <a:rPr lang="en-US" b="1" dirty="0"/>
              <a:t>School Nutrition Town Hall </a:t>
            </a:r>
            <a:br>
              <a:rPr lang="en-US" b="1" dirty="0"/>
            </a:br>
            <a:r>
              <a:rPr lang="en-US" b="1" dirty="0"/>
              <a:t>April 23, 2024</a:t>
            </a:r>
          </a:p>
        </p:txBody>
      </p:sp>
      <p:sp>
        <p:nvSpPr>
          <p:cNvPr id="3" name="Content Placeholder 2"/>
          <p:cNvSpPr>
            <a:spLocks noGrp="1"/>
          </p:cNvSpPr>
          <p:nvPr>
            <p:ph sz="half" idx="1"/>
          </p:nvPr>
        </p:nvSpPr>
        <p:spPr>
          <a:xfrm>
            <a:off x="3881867" y="5181473"/>
            <a:ext cx="6445025" cy="1143000"/>
          </a:xfrm>
        </p:spPr>
        <p:txBody>
          <a:bodyPr/>
          <a:lstStyle/>
          <a:p>
            <a:pPr marL="0" indent="0" algn="ctr">
              <a:buNone/>
            </a:pPr>
            <a:r>
              <a:rPr lang="en-US" sz="2800" b="1" dirty="0">
                <a:latin typeface="+mj-lt"/>
                <a:ea typeface="Verdana" panose="020B0604030504040204" pitchFamily="34" charset="0"/>
                <a:cs typeface="Verdana" panose="020B0604030504040204" pitchFamily="34" charset="0"/>
              </a:rPr>
              <a:t>California Department of Education </a:t>
            </a:r>
          </a:p>
          <a:p>
            <a:pPr marL="0" indent="0" algn="ctr">
              <a:buNone/>
            </a:pPr>
            <a:r>
              <a:rPr lang="en-US" sz="2800" b="1" dirty="0">
                <a:latin typeface="+mj-lt"/>
                <a:ea typeface="Verdana" panose="020B0604030504040204" pitchFamily="34" charset="0"/>
                <a:cs typeface="Verdana" panose="020B0604030504040204" pitchFamily="34" charset="0"/>
              </a:rPr>
              <a:t>Nutrition Services Division</a:t>
            </a:r>
          </a:p>
          <a:p>
            <a:pPr marL="0" indent="0" algn="ctr">
              <a:buNone/>
            </a:pPr>
            <a:endParaRPr lang="en-US" sz="2800" dirty="0">
              <a:latin typeface="+mj-lt"/>
              <a:ea typeface="Verdana" panose="020B0604030504040204" pitchFamily="34" charset="0"/>
              <a:cs typeface="Verdana" panose="020B0604030504040204" pitchFamily="34" charset="0"/>
            </a:endParaRPr>
          </a:p>
        </p:txBody>
      </p:sp>
      <p:pic>
        <p:nvPicPr>
          <p:cNvPr id="6" name="Content Placeholder 5">
            <a:extLst>
              <a:ext uri="{FF2B5EF4-FFF2-40B4-BE49-F238E27FC236}">
                <a16:creationId xmlns:a16="http://schemas.microsoft.com/office/drawing/2014/main" id="{6495574F-1370-FA9E-FD58-B1CC66611158}"/>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5370671" y="2340613"/>
            <a:ext cx="3465793" cy="2726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34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1F94-6342-3789-0009-72B5AB3CF63E}"/>
              </a:ext>
            </a:extLst>
          </p:cNvPr>
          <p:cNvSpPr>
            <a:spLocks noGrp="1"/>
          </p:cNvSpPr>
          <p:nvPr>
            <p:ph type="title"/>
          </p:nvPr>
        </p:nvSpPr>
        <p:spPr>
          <a:xfrm>
            <a:off x="2540000" y="307675"/>
            <a:ext cx="9411368" cy="1116264"/>
          </a:xfrm>
        </p:spPr>
        <p:txBody>
          <a:bodyPr/>
          <a:lstStyle/>
          <a:p>
            <a:r>
              <a:rPr lang="en-US" dirty="0">
                <a:cs typeface="Arial"/>
              </a:rPr>
              <a:t>Reminder: Spring Training  </a:t>
            </a:r>
          </a:p>
        </p:txBody>
      </p:sp>
      <p:sp>
        <p:nvSpPr>
          <p:cNvPr id="3" name="Content Placeholder 2">
            <a:extLst>
              <a:ext uri="{FF2B5EF4-FFF2-40B4-BE49-F238E27FC236}">
                <a16:creationId xmlns:a16="http://schemas.microsoft.com/office/drawing/2014/main" id="{B45CD341-7F47-A869-647F-80089F8E679C}"/>
              </a:ext>
            </a:extLst>
          </p:cNvPr>
          <p:cNvSpPr>
            <a:spLocks noGrp="1"/>
          </p:cNvSpPr>
          <p:nvPr>
            <p:ph idx="1"/>
          </p:nvPr>
        </p:nvSpPr>
        <p:spPr>
          <a:xfrm>
            <a:off x="2540000" y="1406105"/>
            <a:ext cx="9187132" cy="4862423"/>
          </a:xfrm>
        </p:spPr>
        <p:txBody>
          <a:bodyPr/>
          <a:lstStyle/>
          <a:p>
            <a:pPr>
              <a:spcAft>
                <a:spcPts val="1200"/>
              </a:spcAft>
            </a:pPr>
            <a:r>
              <a:rPr lang="en-US" dirty="0">
                <a:cs typeface="Arial"/>
              </a:rPr>
              <a:t>Topics: Resource Management and Procurement.</a:t>
            </a:r>
            <a:endParaRPr lang="en-US" dirty="0"/>
          </a:p>
          <a:p>
            <a:pPr>
              <a:spcAft>
                <a:spcPts val="1200"/>
              </a:spcAft>
            </a:pPr>
            <a:r>
              <a:rPr lang="en-US" dirty="0">
                <a:cs typeface="Arial"/>
              </a:rPr>
              <a:t>Target audience: Food Service Directors, Chief Financial Officers, and procurement professionals.</a:t>
            </a:r>
          </a:p>
          <a:p>
            <a:pPr>
              <a:spcAft>
                <a:spcPts val="1200"/>
              </a:spcAft>
            </a:pPr>
            <a:r>
              <a:rPr lang="en-US" dirty="0">
                <a:cs typeface="Arial"/>
              </a:rPr>
              <a:t>Kitchen Infrastructure and Training (KIT) training and cafeteria funds can be used for travel.</a:t>
            </a:r>
          </a:p>
        </p:txBody>
      </p:sp>
    </p:spTree>
    <p:extLst>
      <p:ext uri="{BB962C8B-B14F-4D97-AF65-F5344CB8AC3E}">
        <p14:creationId xmlns:p14="http://schemas.microsoft.com/office/powerpoint/2010/main" val="124841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846F-0196-BBFE-26B7-A18F3F2D4F06}"/>
              </a:ext>
            </a:extLst>
          </p:cNvPr>
          <p:cNvSpPr>
            <a:spLocks noGrp="1"/>
          </p:cNvSpPr>
          <p:nvPr>
            <p:ph type="title"/>
          </p:nvPr>
        </p:nvSpPr>
        <p:spPr/>
        <p:txBody>
          <a:bodyPr/>
          <a:lstStyle/>
          <a:p>
            <a:r>
              <a:rPr lang="en-US" dirty="0">
                <a:cs typeface="Arial"/>
              </a:rPr>
              <a:t>Summer Non-Congregate </a:t>
            </a:r>
            <a:br>
              <a:rPr lang="en-US" dirty="0">
                <a:cs typeface="Arial"/>
              </a:rPr>
            </a:br>
            <a:r>
              <a:rPr lang="en-US" dirty="0">
                <a:cs typeface="Arial"/>
              </a:rPr>
              <a:t>Listening Session</a:t>
            </a:r>
            <a:endParaRPr lang="en-US" dirty="0"/>
          </a:p>
        </p:txBody>
      </p:sp>
      <p:sp>
        <p:nvSpPr>
          <p:cNvPr id="3" name="Content Placeholder 2">
            <a:extLst>
              <a:ext uri="{FF2B5EF4-FFF2-40B4-BE49-F238E27FC236}">
                <a16:creationId xmlns:a16="http://schemas.microsoft.com/office/drawing/2014/main" id="{3F64B263-A8BA-EE55-7BB0-2E6B0C472884}"/>
              </a:ext>
            </a:extLst>
          </p:cNvPr>
          <p:cNvSpPr>
            <a:spLocks noGrp="1"/>
          </p:cNvSpPr>
          <p:nvPr>
            <p:ph sz="half" idx="1"/>
          </p:nvPr>
        </p:nvSpPr>
        <p:spPr>
          <a:xfrm>
            <a:off x="2540000" y="2499815"/>
            <a:ext cx="7403381" cy="3124201"/>
          </a:xfrm>
        </p:spPr>
        <p:txBody>
          <a:bodyPr/>
          <a:lstStyle/>
          <a:p>
            <a:pPr marL="514350" indent="-457200">
              <a:spcBef>
                <a:spcPts val="800"/>
              </a:spcBef>
              <a:spcAft>
                <a:spcPts val="800"/>
              </a:spcAft>
            </a:pPr>
            <a:r>
              <a:rPr lang="en-US" dirty="0">
                <a:cs typeface="Arial"/>
              </a:rPr>
              <a:t>April 30, 2024, 1:00 p.m. - 2:30pm</a:t>
            </a:r>
            <a:endParaRPr lang="en-US" dirty="0"/>
          </a:p>
          <a:p>
            <a:pPr marL="514350" indent="-457200">
              <a:spcBef>
                <a:spcPts val="800"/>
              </a:spcBef>
              <a:spcAft>
                <a:spcPts val="800"/>
              </a:spcAft>
            </a:pPr>
            <a:r>
              <a:rPr lang="en-US" dirty="0">
                <a:cs typeface="Arial"/>
              </a:rPr>
              <a:t>Topics Addressed:</a:t>
            </a:r>
          </a:p>
          <a:p>
            <a:pPr marL="682625" lvl="1" indent="-225425">
              <a:spcBef>
                <a:spcPts val="800"/>
              </a:spcBef>
              <a:spcAft>
                <a:spcPts val="800"/>
              </a:spcAft>
            </a:pPr>
            <a:r>
              <a:rPr lang="en-US" sz="3200" dirty="0">
                <a:cs typeface="Arial"/>
              </a:rPr>
              <a:t>Different feeding models</a:t>
            </a:r>
          </a:p>
          <a:p>
            <a:pPr marL="682625" lvl="1" indent="-225425">
              <a:spcBef>
                <a:spcPts val="800"/>
              </a:spcBef>
              <a:spcAft>
                <a:spcPts val="800"/>
              </a:spcAft>
            </a:pPr>
            <a:r>
              <a:rPr lang="en-US" sz="3200" dirty="0">
                <a:cs typeface="Arial"/>
              </a:rPr>
              <a:t>Program integrity</a:t>
            </a:r>
          </a:p>
          <a:p>
            <a:pPr marL="682625" lvl="1" indent="-225425">
              <a:spcBef>
                <a:spcPts val="800"/>
              </a:spcBef>
              <a:spcAft>
                <a:spcPts val="800"/>
              </a:spcAft>
            </a:pPr>
            <a:r>
              <a:rPr lang="en-US" sz="3200" dirty="0">
                <a:cs typeface="Arial"/>
              </a:rPr>
              <a:t>Overview of eligibility requirements</a:t>
            </a:r>
          </a:p>
          <a:p>
            <a:pPr lvl="1" indent="-285750">
              <a:buFont typeface="Arial"/>
              <a:buChar char="•"/>
            </a:pPr>
            <a:endParaRPr lang="en-US" sz="3200" dirty="0">
              <a:cs typeface="Arial"/>
            </a:endParaRPr>
          </a:p>
          <a:p>
            <a:pPr marL="457200" lvl="1" indent="0">
              <a:buNone/>
            </a:pPr>
            <a:endParaRPr lang="en-US" dirty="0">
              <a:cs typeface="Arial"/>
            </a:endParaRPr>
          </a:p>
        </p:txBody>
      </p:sp>
      <p:pic>
        <p:nvPicPr>
          <p:cNvPr id="6" name="Content Placeholder 5" descr="A calendar open to the month of April.">
            <a:extLst>
              <a:ext uri="{FF2B5EF4-FFF2-40B4-BE49-F238E27FC236}">
                <a16:creationId xmlns:a16="http://schemas.microsoft.com/office/drawing/2014/main" id="{B82B4A42-E086-C34C-FFDE-5E32CE404089}"/>
              </a:ext>
            </a:extLst>
          </p:cNvPr>
          <p:cNvPicPr>
            <a:picLocks noGrp="1" noChangeAspect="1"/>
          </p:cNvPicPr>
          <p:nvPr>
            <p:ph sz="half" idx="2"/>
          </p:nvPr>
        </p:nvPicPr>
        <p:blipFill rotWithShape="1">
          <a:blip r:embed="rId3"/>
          <a:srcRect l="11616" t="31000" r="12121" b="27333"/>
          <a:stretch/>
        </p:blipFill>
        <p:spPr>
          <a:xfrm rot="-1200000">
            <a:off x="9151766" y="2990372"/>
            <a:ext cx="2168791" cy="1798371"/>
          </a:xfrm>
        </p:spPr>
      </p:pic>
    </p:spTree>
    <p:extLst>
      <p:ext uri="{BB962C8B-B14F-4D97-AF65-F5344CB8AC3E}">
        <p14:creationId xmlns:p14="http://schemas.microsoft.com/office/powerpoint/2010/main" val="208876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5B29-5188-30DE-74FD-A5CAD973604D}"/>
              </a:ext>
            </a:extLst>
          </p:cNvPr>
          <p:cNvSpPr>
            <a:spLocks noGrp="1"/>
          </p:cNvSpPr>
          <p:nvPr>
            <p:ph type="title"/>
          </p:nvPr>
        </p:nvSpPr>
        <p:spPr>
          <a:xfrm>
            <a:off x="2540000" y="38100"/>
            <a:ext cx="9144000" cy="1143000"/>
          </a:xfrm>
        </p:spPr>
        <p:txBody>
          <a:bodyPr/>
          <a:lstStyle/>
          <a:p>
            <a:r>
              <a:rPr lang="en-US" sz="4000" dirty="0">
                <a:cs typeface="Arial"/>
              </a:rPr>
              <a:t>Summer Non-Congregate Feeding</a:t>
            </a:r>
            <a:endParaRPr lang="en-US" sz="4000" dirty="0"/>
          </a:p>
        </p:txBody>
      </p:sp>
      <p:sp>
        <p:nvSpPr>
          <p:cNvPr id="3" name="Content Placeholder 2">
            <a:extLst>
              <a:ext uri="{FF2B5EF4-FFF2-40B4-BE49-F238E27FC236}">
                <a16:creationId xmlns:a16="http://schemas.microsoft.com/office/drawing/2014/main" id="{0A9BBB38-F6DB-C165-4188-99DF27BC4446}"/>
              </a:ext>
            </a:extLst>
          </p:cNvPr>
          <p:cNvSpPr>
            <a:spLocks noGrp="1"/>
          </p:cNvSpPr>
          <p:nvPr>
            <p:ph idx="1"/>
          </p:nvPr>
        </p:nvSpPr>
        <p:spPr>
          <a:xfrm>
            <a:off x="2446694" y="1181100"/>
            <a:ext cx="9144000" cy="4876800"/>
          </a:xfrm>
        </p:spPr>
        <p:txBody>
          <a:bodyPr/>
          <a:lstStyle/>
          <a:p>
            <a:pPr>
              <a:spcBef>
                <a:spcPts val="800"/>
              </a:spcBef>
              <a:spcAft>
                <a:spcPts val="800"/>
              </a:spcAft>
            </a:pPr>
            <a:r>
              <a:rPr lang="en-US" dirty="0">
                <a:cs typeface="Arial"/>
              </a:rPr>
              <a:t>Eligibility requirements: Must be considered rural </a:t>
            </a:r>
            <a:r>
              <a:rPr lang="en-US" b="1" dirty="0">
                <a:cs typeface="Arial"/>
              </a:rPr>
              <a:t>and</a:t>
            </a:r>
            <a:r>
              <a:rPr lang="en-US" i="1" dirty="0">
                <a:cs typeface="Arial"/>
              </a:rPr>
              <a:t> </a:t>
            </a:r>
            <a:r>
              <a:rPr lang="en-US" dirty="0">
                <a:cs typeface="Arial"/>
              </a:rPr>
              <a:t>area eligible</a:t>
            </a:r>
          </a:p>
          <a:p>
            <a:pPr>
              <a:spcBef>
                <a:spcPts val="800"/>
              </a:spcBef>
              <a:spcAft>
                <a:spcPts val="800"/>
              </a:spcAft>
            </a:pPr>
            <a:r>
              <a:rPr lang="en-US" dirty="0">
                <a:cs typeface="Arial"/>
              </a:rPr>
              <a:t>Meal Service Modalities:</a:t>
            </a:r>
          </a:p>
          <a:p>
            <a:pPr marL="682625" lvl="1" indent="-225425">
              <a:spcBef>
                <a:spcPts val="800"/>
              </a:spcBef>
              <a:spcAft>
                <a:spcPts val="800"/>
              </a:spcAft>
            </a:pPr>
            <a:r>
              <a:rPr lang="en-US" dirty="0">
                <a:cs typeface="Arial"/>
              </a:rPr>
              <a:t>Multi-Day Meal Distribution</a:t>
            </a:r>
          </a:p>
          <a:p>
            <a:pPr marL="682625" lvl="1" indent="-225425">
              <a:spcBef>
                <a:spcPts val="800"/>
              </a:spcBef>
              <a:spcAft>
                <a:spcPts val="800"/>
              </a:spcAft>
            </a:pPr>
            <a:r>
              <a:rPr lang="en-US" dirty="0">
                <a:cs typeface="Arial"/>
              </a:rPr>
              <a:t>Parent Guardian Meal Pickup</a:t>
            </a:r>
          </a:p>
          <a:p>
            <a:pPr marL="682625" lvl="1" indent="-225425">
              <a:spcBef>
                <a:spcPts val="800"/>
              </a:spcBef>
              <a:spcAft>
                <a:spcPts val="800"/>
              </a:spcAft>
            </a:pPr>
            <a:r>
              <a:rPr lang="en-US" dirty="0">
                <a:cs typeface="Arial"/>
              </a:rPr>
              <a:t>Bulk Meal Distribution</a:t>
            </a:r>
          </a:p>
          <a:p>
            <a:pPr marL="682625" lvl="1" indent="-225425">
              <a:spcBef>
                <a:spcPts val="800"/>
              </a:spcBef>
              <a:spcAft>
                <a:spcPts val="800"/>
              </a:spcAft>
            </a:pPr>
            <a:r>
              <a:rPr lang="en-US" dirty="0">
                <a:cs typeface="Arial"/>
              </a:rPr>
              <a:t>Home Delivery</a:t>
            </a:r>
          </a:p>
          <a:p>
            <a:pPr>
              <a:spcBef>
                <a:spcPts val="800"/>
              </a:spcBef>
              <a:spcAft>
                <a:spcPts val="800"/>
              </a:spcAft>
            </a:pPr>
            <a:r>
              <a:rPr lang="en-US" dirty="0">
                <a:cs typeface="Arial"/>
              </a:rPr>
              <a:t>Program Integrity Plan Required</a:t>
            </a:r>
          </a:p>
        </p:txBody>
      </p:sp>
    </p:spTree>
    <p:extLst>
      <p:ext uri="{BB962C8B-B14F-4D97-AF65-F5344CB8AC3E}">
        <p14:creationId xmlns:p14="http://schemas.microsoft.com/office/powerpoint/2010/main" val="160876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A968-FD8E-A7A2-620E-2E181444050B}"/>
              </a:ext>
            </a:extLst>
          </p:cNvPr>
          <p:cNvSpPr>
            <a:spLocks noGrp="1"/>
          </p:cNvSpPr>
          <p:nvPr>
            <p:ph type="title"/>
          </p:nvPr>
        </p:nvSpPr>
        <p:spPr/>
        <p:txBody>
          <a:bodyPr/>
          <a:lstStyle/>
          <a:p>
            <a:r>
              <a:rPr lang="en-US" dirty="0">
                <a:cs typeface="Arial"/>
              </a:rPr>
              <a:t>Summer Meals Food Safety </a:t>
            </a:r>
            <a:endParaRPr lang="en-US" dirty="0">
              <a:solidFill>
                <a:srgbClr val="000000"/>
              </a:solidFill>
              <a:cs typeface="Arial"/>
            </a:endParaRPr>
          </a:p>
          <a:p>
            <a:endParaRPr lang="en-US" dirty="0">
              <a:cs typeface="Arial"/>
            </a:endParaRPr>
          </a:p>
        </p:txBody>
      </p:sp>
      <p:sp>
        <p:nvSpPr>
          <p:cNvPr id="3" name="Content Placeholder 2">
            <a:extLst>
              <a:ext uri="{FF2B5EF4-FFF2-40B4-BE49-F238E27FC236}">
                <a16:creationId xmlns:a16="http://schemas.microsoft.com/office/drawing/2014/main" id="{571EE933-41DC-6A3C-C956-3A917588B6A8}"/>
              </a:ext>
            </a:extLst>
          </p:cNvPr>
          <p:cNvSpPr>
            <a:spLocks noGrp="1"/>
          </p:cNvSpPr>
          <p:nvPr>
            <p:ph sz="half" idx="1"/>
          </p:nvPr>
        </p:nvSpPr>
        <p:spPr>
          <a:xfrm>
            <a:off x="2546091" y="1716072"/>
            <a:ext cx="5275532" cy="5006196"/>
          </a:xfrm>
        </p:spPr>
        <p:txBody>
          <a:bodyPr/>
          <a:lstStyle/>
          <a:p>
            <a:r>
              <a:rPr lang="en-US" sz="2800" dirty="0">
                <a:cs typeface="Arial"/>
              </a:rPr>
              <a:t>New U.S. Department of Agriculture (USDA) Food Safety Resources for Summer Meals</a:t>
            </a:r>
          </a:p>
          <a:p>
            <a:pPr>
              <a:spcBef>
                <a:spcPts val="1200"/>
              </a:spcBef>
              <a:spcAft>
                <a:spcPts val="800"/>
              </a:spcAft>
            </a:pPr>
            <a:r>
              <a:rPr lang="en-US" sz="2800" dirty="0">
                <a:cs typeface="Arial"/>
              </a:rPr>
              <a:t>Access the USDA Food Safety Resources for Summer Meals at </a:t>
            </a:r>
            <a:r>
              <a:rPr lang="en-US" sz="2800" u="sng" dirty="0">
                <a:solidFill>
                  <a:srgbClr val="0563C1"/>
                </a:solidFill>
                <a:latin typeface="Arial" panose="020B0604020202020204" pitchFamily="34" charset="0"/>
                <a:hlinkClick r:id="rId2" tooltip="U.S. Department of Agriculture Summer Meals web page">
                  <a:extLst>
                    <a:ext uri="{A12FA001-AC4F-418D-AE19-62706E023703}">
                      <ahyp:hlinkClr xmlns:ahyp="http://schemas.microsoft.com/office/drawing/2018/hyperlinkcolor" val="tx"/>
                    </a:ext>
                  </a:extLst>
                </a:hlinkClick>
              </a:rPr>
              <a:t>https://www.fns.usda.gov/fs/safe-summer-meals</a:t>
            </a:r>
            <a:endParaRPr lang="en-US" sz="2800" u="sng" dirty="0">
              <a:solidFill>
                <a:srgbClr val="0563C1"/>
              </a:solidFill>
              <a:latin typeface="Arial" panose="020B0604020202020204" pitchFamily="34" charset="0"/>
            </a:endParaRPr>
          </a:p>
        </p:txBody>
      </p:sp>
      <p:pic>
        <p:nvPicPr>
          <p:cNvPr id="6" name="Content Placeholder 5" descr="Photo of Summer Food Safety Resources: Health and Hygiene with hand, Alternative Meal Service and Distribution photo of children eating, Food Thermometer, and First in First Out abbreviated, FIFO.">
            <a:extLst>
              <a:ext uri="{FF2B5EF4-FFF2-40B4-BE49-F238E27FC236}">
                <a16:creationId xmlns:a16="http://schemas.microsoft.com/office/drawing/2014/main" id="{85264595-8547-5297-FCFA-1F23A3AF3D48}"/>
              </a:ext>
            </a:extLst>
          </p:cNvPr>
          <p:cNvPicPr>
            <a:picLocks noGrp="1" noChangeAspect="1"/>
          </p:cNvPicPr>
          <p:nvPr>
            <p:ph sz="half" idx="2"/>
          </p:nvPr>
        </p:nvPicPr>
        <p:blipFill>
          <a:blip r:embed="rId3"/>
          <a:stretch>
            <a:fillRect/>
          </a:stretch>
        </p:blipFill>
        <p:spPr>
          <a:xfrm>
            <a:off x="7881667" y="1578634"/>
            <a:ext cx="4140679" cy="4114800"/>
          </a:xfrm>
        </p:spPr>
      </p:pic>
    </p:spTree>
    <p:extLst>
      <p:ext uri="{BB962C8B-B14F-4D97-AF65-F5344CB8AC3E}">
        <p14:creationId xmlns:p14="http://schemas.microsoft.com/office/powerpoint/2010/main" val="206105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81F3-CECD-40BF-8A20-8DA791389A6E}"/>
              </a:ext>
            </a:extLst>
          </p:cNvPr>
          <p:cNvSpPr>
            <a:spLocks noGrp="1"/>
          </p:cNvSpPr>
          <p:nvPr>
            <p:ph type="title"/>
          </p:nvPr>
        </p:nvSpPr>
        <p:spPr>
          <a:xfrm>
            <a:off x="2417379" y="0"/>
            <a:ext cx="9435821" cy="1143000"/>
          </a:xfrm>
        </p:spPr>
        <p:txBody>
          <a:bodyPr/>
          <a:lstStyle/>
          <a:p>
            <a:r>
              <a:rPr lang="en-US" sz="4000" dirty="0"/>
              <a:t>Seamless Summer Site Applications</a:t>
            </a:r>
            <a:endParaRPr lang="en-US" sz="4000" dirty="0">
              <a:cs typeface="Arial"/>
            </a:endParaRPr>
          </a:p>
        </p:txBody>
      </p:sp>
      <p:sp>
        <p:nvSpPr>
          <p:cNvPr id="3" name="Content Placeholder 2">
            <a:extLst>
              <a:ext uri="{FF2B5EF4-FFF2-40B4-BE49-F238E27FC236}">
                <a16:creationId xmlns:a16="http://schemas.microsoft.com/office/drawing/2014/main" id="{4621FCB3-353A-4A63-AB1B-114ABEC6A094}"/>
              </a:ext>
            </a:extLst>
          </p:cNvPr>
          <p:cNvSpPr>
            <a:spLocks noGrp="1"/>
          </p:cNvSpPr>
          <p:nvPr>
            <p:ph idx="1"/>
          </p:nvPr>
        </p:nvSpPr>
        <p:spPr>
          <a:xfrm>
            <a:off x="2726950" y="1495535"/>
            <a:ext cx="8816678" cy="4056180"/>
          </a:xfrm>
        </p:spPr>
        <p:txBody>
          <a:bodyPr/>
          <a:lstStyle/>
          <a:p>
            <a:pPr marL="0" indent="0">
              <a:spcAft>
                <a:spcPts val="0"/>
              </a:spcAft>
              <a:buNone/>
            </a:pPr>
            <a:r>
              <a:rPr lang="en-US" sz="2400" dirty="0">
                <a:ea typeface="+mn-lt"/>
                <a:cs typeface="+mn-lt"/>
              </a:rPr>
              <a:t>Congregate Seamless Summer Option (SSO) site applications are now open:</a:t>
            </a:r>
          </a:p>
          <a:p>
            <a:pPr marL="0" indent="0">
              <a:spcBef>
                <a:spcPts val="0"/>
              </a:spcBef>
              <a:spcAft>
                <a:spcPts val="0"/>
              </a:spcAft>
              <a:buNone/>
            </a:pPr>
            <a:endParaRPr lang="en-US" sz="2400" dirty="0">
              <a:cs typeface="Arial"/>
            </a:endParaRPr>
          </a:p>
          <a:p>
            <a:pPr lvl="1">
              <a:spcBef>
                <a:spcPts val="0"/>
              </a:spcBef>
              <a:spcAft>
                <a:spcPts val="1200"/>
              </a:spcAft>
              <a:buFont typeface="Wingdings" panose="05000000000000000000" pitchFamily="2" charset="2"/>
              <a:buChar char="ü"/>
            </a:pPr>
            <a:r>
              <a:rPr lang="en-US" sz="2400" dirty="0">
                <a:cs typeface="Arial"/>
              </a:rPr>
              <a:t>Do submit congregate SSO sites.</a:t>
            </a:r>
          </a:p>
          <a:p>
            <a:pPr lvl="1">
              <a:spcBef>
                <a:spcPts val="800"/>
              </a:spcBef>
              <a:spcAft>
                <a:spcPts val="800"/>
              </a:spcAft>
              <a:buBlip>
                <a:blip r:embed="rId3">
                  <a:extLst>
                    <a:ext uri="{96DAC541-7B7A-43D3-8B79-37D633B846F1}">
                      <asvg:svgBlip xmlns:asvg="http://schemas.microsoft.com/office/drawing/2016/SVG/main" r:embed="rId4"/>
                    </a:ext>
                  </a:extLst>
                </a:blip>
              </a:buBlip>
            </a:pPr>
            <a:r>
              <a:rPr lang="en-US" sz="2400" dirty="0">
                <a:cs typeface="Arial"/>
              </a:rPr>
              <a:t>Do </a:t>
            </a:r>
            <a:r>
              <a:rPr lang="en-US" sz="2400" b="1" i="1" dirty="0">
                <a:cs typeface="Arial"/>
              </a:rPr>
              <a:t>not</a:t>
            </a:r>
            <a:r>
              <a:rPr lang="en-US" sz="2400" b="1" dirty="0">
                <a:cs typeface="Arial"/>
              </a:rPr>
              <a:t> </a:t>
            </a:r>
            <a:r>
              <a:rPr lang="en-US" sz="2400" dirty="0">
                <a:cs typeface="Arial"/>
              </a:rPr>
              <a:t>submit non-congregate SSO sites.</a:t>
            </a:r>
          </a:p>
          <a:p>
            <a:pPr marL="1371600" lvl="2" indent="-285750">
              <a:spcAft>
                <a:spcPts val="1200"/>
              </a:spcAft>
              <a:buFont typeface="Courier New"/>
              <a:buChar char="o"/>
            </a:pPr>
            <a:r>
              <a:rPr lang="en-US" dirty="0">
                <a:cs typeface="Arial"/>
              </a:rPr>
              <a:t>You must require a program integrity plan to be submitted in tandem.</a:t>
            </a:r>
          </a:p>
          <a:p>
            <a:pPr marL="0" indent="0" algn="ctr">
              <a:buNone/>
            </a:pPr>
            <a:r>
              <a:rPr lang="en-US" sz="2400" b="1" dirty="0">
                <a:cs typeface="Arial"/>
              </a:rPr>
              <a:t>All applications must be submitted and approved prior to the start of operations</a:t>
            </a:r>
          </a:p>
          <a:p>
            <a:pPr>
              <a:buFont typeface="Arial"/>
            </a:pPr>
            <a:endParaRPr lang="en-US" sz="2800" b="1" dirty="0">
              <a:cs typeface="Arial"/>
            </a:endParaRPr>
          </a:p>
        </p:txBody>
      </p:sp>
    </p:spTree>
    <p:extLst>
      <p:ext uri="{BB962C8B-B14F-4D97-AF65-F5344CB8AC3E}">
        <p14:creationId xmlns:p14="http://schemas.microsoft.com/office/powerpoint/2010/main" val="364027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81F3-CECD-40BF-8A20-8DA791389A6E}"/>
              </a:ext>
            </a:extLst>
          </p:cNvPr>
          <p:cNvSpPr>
            <a:spLocks noGrp="1"/>
          </p:cNvSpPr>
          <p:nvPr>
            <p:ph type="title"/>
          </p:nvPr>
        </p:nvSpPr>
        <p:spPr/>
        <p:txBody>
          <a:bodyPr/>
          <a:lstStyle/>
          <a:p>
            <a:r>
              <a:rPr lang="en-US" dirty="0"/>
              <a:t>Summer Food Service Program Application Deadline</a:t>
            </a:r>
          </a:p>
        </p:txBody>
      </p:sp>
      <p:sp>
        <p:nvSpPr>
          <p:cNvPr id="3" name="Content Placeholder 2">
            <a:extLst>
              <a:ext uri="{FF2B5EF4-FFF2-40B4-BE49-F238E27FC236}">
                <a16:creationId xmlns:a16="http://schemas.microsoft.com/office/drawing/2014/main" id="{4621FCB3-353A-4A63-AB1B-114ABEC6A094}"/>
              </a:ext>
            </a:extLst>
          </p:cNvPr>
          <p:cNvSpPr>
            <a:spLocks noGrp="1"/>
          </p:cNvSpPr>
          <p:nvPr>
            <p:ph sz="half" idx="1"/>
          </p:nvPr>
        </p:nvSpPr>
        <p:spPr>
          <a:xfrm>
            <a:off x="2421944" y="2324637"/>
            <a:ext cx="7359394" cy="3052518"/>
          </a:xfrm>
        </p:spPr>
        <p:txBody>
          <a:bodyPr/>
          <a:lstStyle/>
          <a:p>
            <a:pPr marL="0" indent="0">
              <a:spcBef>
                <a:spcPts val="1400"/>
              </a:spcBef>
              <a:spcAft>
                <a:spcPts val="1200"/>
              </a:spcAft>
              <a:buNone/>
            </a:pPr>
            <a:r>
              <a:rPr lang="en-US" dirty="0">
                <a:cs typeface="Arial"/>
              </a:rPr>
              <a:t>Summer Food Service Program (SFSP) Applications Due:</a:t>
            </a:r>
            <a:endParaRPr lang="en-US" dirty="0"/>
          </a:p>
          <a:p>
            <a:pPr lvl="1">
              <a:spcBef>
                <a:spcPts val="0"/>
              </a:spcBef>
              <a:spcAft>
                <a:spcPts val="1400"/>
              </a:spcAft>
            </a:pPr>
            <a:r>
              <a:rPr lang="en-US" dirty="0">
                <a:cs typeface="Arial"/>
              </a:rPr>
              <a:t> </a:t>
            </a:r>
            <a:r>
              <a:rPr lang="en-US" b="1" dirty="0">
                <a:cs typeface="Arial"/>
              </a:rPr>
              <a:t>May 15, 2024</a:t>
            </a:r>
            <a:r>
              <a:rPr lang="en-US" dirty="0">
                <a:cs typeface="Arial"/>
              </a:rPr>
              <a:t>,</a:t>
            </a:r>
            <a:r>
              <a:rPr lang="en-US" b="1" dirty="0">
                <a:cs typeface="Arial"/>
              </a:rPr>
              <a:t> </a:t>
            </a:r>
            <a:r>
              <a:rPr lang="en-US" dirty="0">
                <a:cs typeface="Arial"/>
              </a:rPr>
              <a:t>OR</a:t>
            </a:r>
          </a:p>
          <a:p>
            <a:pPr lvl="1">
              <a:spcBef>
                <a:spcPts val="0"/>
              </a:spcBef>
              <a:spcAft>
                <a:spcPts val="1400"/>
              </a:spcAft>
            </a:pPr>
            <a:r>
              <a:rPr lang="en-US" b="1" dirty="0">
                <a:cs typeface="Arial"/>
              </a:rPr>
              <a:t>30 days prior to meal service operations, whichever comes first</a:t>
            </a:r>
            <a:endParaRPr lang="en-US" dirty="0">
              <a:cs typeface="Arial"/>
            </a:endParaRPr>
          </a:p>
          <a:p>
            <a:endParaRPr lang="en-US" sz="2800" b="1" dirty="0">
              <a:cs typeface="Arial"/>
            </a:endParaRPr>
          </a:p>
          <a:p>
            <a:endParaRPr lang="en-US" sz="2800" b="1" dirty="0">
              <a:cs typeface="Arial"/>
            </a:endParaRPr>
          </a:p>
        </p:txBody>
      </p:sp>
      <p:pic>
        <p:nvPicPr>
          <p:cNvPr id="7" name="Content Placeholder 6">
            <a:extLst>
              <a:ext uri="{FF2B5EF4-FFF2-40B4-BE49-F238E27FC236}">
                <a16:creationId xmlns:a16="http://schemas.microsoft.com/office/drawing/2014/main" id="{6CE72102-E57C-423F-8794-56F23577881A}"/>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320659" y="2711369"/>
            <a:ext cx="2659137" cy="2665785"/>
          </a:xfrm>
        </p:spPr>
      </p:pic>
    </p:spTree>
    <p:extLst>
      <p:ext uri="{BB962C8B-B14F-4D97-AF65-F5344CB8AC3E}">
        <p14:creationId xmlns:p14="http://schemas.microsoft.com/office/powerpoint/2010/main" val="232810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3078-89C0-2AFE-77E1-2B9276D60104}"/>
              </a:ext>
            </a:extLst>
          </p:cNvPr>
          <p:cNvSpPr>
            <a:spLocks noGrp="1"/>
          </p:cNvSpPr>
          <p:nvPr>
            <p:ph type="title"/>
          </p:nvPr>
        </p:nvSpPr>
        <p:spPr>
          <a:xfrm>
            <a:off x="2540000" y="5751"/>
            <a:ext cx="9144000" cy="1143000"/>
          </a:xfrm>
        </p:spPr>
        <p:txBody>
          <a:bodyPr/>
          <a:lstStyle/>
          <a:p>
            <a:r>
              <a:rPr lang="en-US" dirty="0">
                <a:cs typeface="Arial"/>
              </a:rPr>
              <a:t>Summer Meals Outreach</a:t>
            </a:r>
            <a:endParaRPr lang="en-US" dirty="0"/>
          </a:p>
        </p:txBody>
      </p:sp>
      <p:sp>
        <p:nvSpPr>
          <p:cNvPr id="3" name="Content Placeholder 2">
            <a:extLst>
              <a:ext uri="{FF2B5EF4-FFF2-40B4-BE49-F238E27FC236}">
                <a16:creationId xmlns:a16="http://schemas.microsoft.com/office/drawing/2014/main" id="{AF45D422-391A-8811-D4FF-72290AA63737}"/>
              </a:ext>
            </a:extLst>
          </p:cNvPr>
          <p:cNvSpPr>
            <a:spLocks noGrp="1"/>
          </p:cNvSpPr>
          <p:nvPr>
            <p:ph sz="half" idx="1"/>
          </p:nvPr>
        </p:nvSpPr>
        <p:spPr>
          <a:xfrm>
            <a:off x="2540000" y="1348596"/>
            <a:ext cx="8654211" cy="4760103"/>
          </a:xfrm>
        </p:spPr>
        <p:txBody>
          <a:bodyPr/>
          <a:lstStyle/>
          <a:p>
            <a:pPr>
              <a:spcBef>
                <a:spcPts val="1200"/>
              </a:spcBef>
              <a:spcAft>
                <a:spcPts val="1200"/>
              </a:spcAft>
            </a:pPr>
            <a:r>
              <a:rPr lang="en-US" dirty="0">
                <a:cs typeface="Arial"/>
              </a:rPr>
              <a:t>Notify the community of where to find Summer Meal sites via:</a:t>
            </a:r>
          </a:p>
          <a:p>
            <a:pPr marL="857250" lvl="1" indent="-457200">
              <a:spcBef>
                <a:spcPts val="1200"/>
              </a:spcBef>
              <a:spcAft>
                <a:spcPts val="0"/>
              </a:spcAft>
            </a:pPr>
            <a:r>
              <a:rPr lang="en-US" dirty="0">
                <a:cs typeface="Arial"/>
              </a:rPr>
              <a:t>Parent newsletters</a:t>
            </a:r>
          </a:p>
          <a:p>
            <a:pPr marL="857250" lvl="1" indent="-457200">
              <a:spcBef>
                <a:spcPts val="1200"/>
              </a:spcBef>
              <a:spcAft>
                <a:spcPts val="800"/>
              </a:spcAft>
            </a:pPr>
            <a:r>
              <a:rPr lang="en-US" dirty="0">
                <a:cs typeface="Arial"/>
              </a:rPr>
              <a:t>School web pages</a:t>
            </a:r>
          </a:p>
          <a:p>
            <a:pPr marL="857250" lvl="1" indent="-457200">
              <a:spcBef>
                <a:spcPts val="1200"/>
              </a:spcBef>
              <a:spcAft>
                <a:spcPts val="800"/>
              </a:spcAft>
            </a:pPr>
            <a:r>
              <a:rPr lang="en-US" dirty="0">
                <a:cs typeface="Arial"/>
              </a:rPr>
              <a:t>Social Media</a:t>
            </a:r>
          </a:p>
          <a:p>
            <a:pPr marL="857250" lvl="1" indent="-457200">
              <a:spcBef>
                <a:spcPts val="1200"/>
              </a:spcBef>
              <a:spcAft>
                <a:spcPts val="0"/>
              </a:spcAft>
            </a:pPr>
            <a:r>
              <a:rPr lang="en-US" dirty="0">
                <a:cs typeface="Arial"/>
              </a:rPr>
              <a:t>Banners at Meal Sites</a:t>
            </a:r>
          </a:p>
          <a:p>
            <a:pPr>
              <a:spcBef>
                <a:spcPts val="0"/>
              </a:spcBef>
              <a:spcAft>
                <a:spcPts val="0"/>
              </a:spcAft>
            </a:pPr>
            <a:endParaRPr lang="en-US" dirty="0">
              <a:cs typeface="Arial"/>
            </a:endParaRPr>
          </a:p>
          <a:p>
            <a:pPr>
              <a:spcBef>
                <a:spcPts val="0"/>
              </a:spcBef>
              <a:spcAft>
                <a:spcPts val="0"/>
              </a:spcAft>
            </a:pPr>
            <a:r>
              <a:rPr lang="en-US" dirty="0">
                <a:cs typeface="Arial"/>
              </a:rPr>
              <a:t>CA Meals for Kids App</a:t>
            </a:r>
          </a:p>
        </p:txBody>
      </p:sp>
      <p:pic>
        <p:nvPicPr>
          <p:cNvPr id="6" name="Content Placeholder 5">
            <a:extLst>
              <a:ext uri="{FF2B5EF4-FFF2-40B4-BE49-F238E27FC236}">
                <a16:creationId xmlns:a16="http://schemas.microsoft.com/office/drawing/2014/main" id="{50496B16-2131-CA0B-392F-789890F0D812}"/>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932527" y="2110057"/>
            <a:ext cx="3751411" cy="3655802"/>
          </a:xfrm>
        </p:spPr>
      </p:pic>
    </p:spTree>
    <p:extLst>
      <p:ext uri="{BB962C8B-B14F-4D97-AF65-F5344CB8AC3E}">
        <p14:creationId xmlns:p14="http://schemas.microsoft.com/office/powerpoint/2010/main" val="2213598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DB8F-51CC-7D09-27C3-B6A5B2EA9979}"/>
              </a:ext>
            </a:extLst>
          </p:cNvPr>
          <p:cNvSpPr>
            <a:spLocks noGrp="1"/>
          </p:cNvSpPr>
          <p:nvPr>
            <p:ph type="title"/>
          </p:nvPr>
        </p:nvSpPr>
        <p:spPr>
          <a:xfrm>
            <a:off x="2540000" y="307675"/>
            <a:ext cx="9144000" cy="1143000"/>
          </a:xfrm>
        </p:spPr>
        <p:txBody>
          <a:bodyPr/>
          <a:lstStyle/>
          <a:p>
            <a:r>
              <a:rPr lang="en-US" dirty="0"/>
              <a:t>S-EBT Notification for CALPADS Administrators</a:t>
            </a:r>
          </a:p>
        </p:txBody>
      </p:sp>
      <p:sp>
        <p:nvSpPr>
          <p:cNvPr id="3" name="Content Placeholder 2">
            <a:extLst>
              <a:ext uri="{FF2B5EF4-FFF2-40B4-BE49-F238E27FC236}">
                <a16:creationId xmlns:a16="http://schemas.microsoft.com/office/drawing/2014/main" id="{73A25F9B-BB22-FC6D-9F6C-075D721FCA58}"/>
              </a:ext>
            </a:extLst>
          </p:cNvPr>
          <p:cNvSpPr>
            <a:spLocks noGrp="1"/>
          </p:cNvSpPr>
          <p:nvPr>
            <p:ph idx="1"/>
          </p:nvPr>
        </p:nvSpPr>
        <p:spPr>
          <a:xfrm>
            <a:off x="2540000" y="1708030"/>
            <a:ext cx="9187132" cy="4287328"/>
          </a:xfrm>
        </p:spPr>
        <p:txBody>
          <a:bodyPr/>
          <a:lstStyle/>
          <a:p>
            <a:pPr marL="0" indent="0">
              <a:buNone/>
            </a:pPr>
            <a:r>
              <a:rPr lang="en-US" sz="2800" dirty="0">
                <a:cs typeface="Arial"/>
              </a:rPr>
              <a:t>California Longitudinal Pupil Achievement Data Systems (CALPADS) Flash #269 communication released.</a:t>
            </a:r>
          </a:p>
          <a:p>
            <a:pPr marL="0" indent="0">
              <a:spcBef>
                <a:spcPts val="0"/>
              </a:spcBef>
              <a:buNone/>
            </a:pPr>
            <a:endParaRPr lang="en-US" sz="2800" dirty="0">
              <a:cs typeface="Arial"/>
            </a:endParaRPr>
          </a:p>
          <a:p>
            <a:pPr lvl="1">
              <a:spcBef>
                <a:spcPts val="0"/>
              </a:spcBef>
              <a:spcAft>
                <a:spcPts val="800"/>
              </a:spcAft>
            </a:pPr>
            <a:r>
              <a:rPr lang="en-US" sz="2400" dirty="0">
                <a:cs typeface="Arial"/>
              </a:rPr>
              <a:t>Information for CALPADS administrators about S-EBT</a:t>
            </a:r>
          </a:p>
          <a:p>
            <a:pPr lvl="1">
              <a:spcBef>
                <a:spcPts val="0"/>
              </a:spcBef>
              <a:spcAft>
                <a:spcPts val="800"/>
              </a:spcAft>
            </a:pPr>
            <a:r>
              <a:rPr lang="en-US" sz="2400" dirty="0">
                <a:cs typeface="Arial"/>
              </a:rPr>
              <a:t>Collaborate with your CALPADS administrators.</a:t>
            </a:r>
          </a:p>
          <a:p>
            <a:pPr lvl="1">
              <a:spcBef>
                <a:spcPts val="0"/>
              </a:spcBef>
              <a:spcAft>
                <a:spcPts val="0"/>
              </a:spcAft>
            </a:pPr>
            <a:r>
              <a:rPr lang="en-US" sz="2400" b="1" dirty="0">
                <a:cs typeface="Arial"/>
              </a:rPr>
              <a:t>Note</a:t>
            </a:r>
            <a:r>
              <a:rPr lang="en-US" sz="2400" dirty="0">
                <a:cs typeface="Arial"/>
              </a:rPr>
              <a:t>: USDA has not yet approved California's S-EBT plan, but we are on track to begin releasing benefits in June.</a:t>
            </a:r>
          </a:p>
        </p:txBody>
      </p:sp>
    </p:spTree>
    <p:extLst>
      <p:ext uri="{BB962C8B-B14F-4D97-AF65-F5344CB8AC3E}">
        <p14:creationId xmlns:p14="http://schemas.microsoft.com/office/powerpoint/2010/main" val="186014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4DE7-A945-4C30-BB6B-1D283CE3CC2A}"/>
              </a:ext>
            </a:extLst>
          </p:cNvPr>
          <p:cNvSpPr>
            <a:spLocks noGrp="1"/>
          </p:cNvSpPr>
          <p:nvPr>
            <p:ph type="title"/>
          </p:nvPr>
        </p:nvSpPr>
        <p:spPr>
          <a:xfrm>
            <a:off x="2540000" y="71382"/>
            <a:ext cx="9144000" cy="1143000"/>
          </a:xfrm>
        </p:spPr>
        <p:txBody>
          <a:bodyPr/>
          <a:lstStyle/>
          <a:p>
            <a:r>
              <a:rPr lang="en-US" dirty="0"/>
              <a:t>Reminder: Food Safety Inspections</a:t>
            </a:r>
          </a:p>
        </p:txBody>
      </p:sp>
      <p:sp>
        <p:nvSpPr>
          <p:cNvPr id="6" name="Content Placeholder 2">
            <a:extLst>
              <a:ext uri="{FF2B5EF4-FFF2-40B4-BE49-F238E27FC236}">
                <a16:creationId xmlns:a16="http://schemas.microsoft.com/office/drawing/2014/main" id="{ECE6B449-7C92-4421-B7E2-314907D0D155}"/>
              </a:ext>
            </a:extLst>
          </p:cNvPr>
          <p:cNvSpPr>
            <a:spLocks noGrp="1"/>
          </p:cNvSpPr>
          <p:nvPr/>
        </p:nvSpPr>
        <p:spPr bwMode="auto">
          <a:xfrm>
            <a:off x="2654075" y="1050609"/>
            <a:ext cx="8578032" cy="502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800"/>
              </a:spcAft>
              <a:buNone/>
            </a:pPr>
            <a:r>
              <a:rPr lang="en-US" sz="2800" b="1" dirty="0">
                <a:ea typeface="+mn-lt"/>
                <a:cs typeface="+mn-lt"/>
              </a:rPr>
              <a:t>School Nutrition Program Sponsors are required to obtain food safety inspections in SY 2023–24 and report those results in SY 2024–25:</a:t>
            </a:r>
            <a:endParaRPr lang="en-US" sz="2800" dirty="0">
              <a:cs typeface="Arial"/>
            </a:endParaRPr>
          </a:p>
          <a:p>
            <a:pPr lvl="1">
              <a:spcBef>
                <a:spcPts val="1200"/>
              </a:spcBef>
              <a:spcAft>
                <a:spcPts val="800"/>
              </a:spcAft>
              <a:buFont typeface="Arial" panose="020B0604020202020204" pitchFamily="34" charset="0"/>
              <a:buChar char="•"/>
            </a:pPr>
            <a:r>
              <a:rPr lang="en-US" sz="2400" dirty="0">
                <a:ea typeface="+mn-lt"/>
                <a:cs typeface="+mn-lt"/>
              </a:rPr>
              <a:t>Obtain </a:t>
            </a:r>
            <a:r>
              <a:rPr lang="en-US" sz="2400" b="1" dirty="0">
                <a:ea typeface="+mn-lt"/>
                <a:cs typeface="+mn-lt"/>
              </a:rPr>
              <a:t>two</a:t>
            </a:r>
            <a:r>
              <a:rPr lang="en-US" sz="2400" dirty="0">
                <a:ea typeface="+mn-lt"/>
                <a:cs typeface="+mn-lt"/>
              </a:rPr>
              <a:t> food safety inspections at each site from their state or local environmental health department annually.</a:t>
            </a:r>
            <a:endParaRPr lang="en-US" sz="2400" dirty="0">
              <a:cs typeface="Arial"/>
            </a:endParaRPr>
          </a:p>
          <a:p>
            <a:pPr lvl="1">
              <a:spcBef>
                <a:spcPts val="1200"/>
              </a:spcBef>
              <a:spcAft>
                <a:spcPts val="800"/>
              </a:spcAft>
              <a:buFont typeface="Arial" panose="020B0604020202020204" pitchFamily="34" charset="0"/>
              <a:buChar char="•"/>
            </a:pPr>
            <a:r>
              <a:rPr lang="en-US" sz="2400" dirty="0">
                <a:ea typeface="+mn-lt"/>
                <a:cs typeface="+mn-lt"/>
              </a:rPr>
              <a:t>Report the inspection activities in the Child Nutrition Information and Payment System (CNIPS).</a:t>
            </a:r>
            <a:endParaRPr lang="en-US" sz="2400" dirty="0">
              <a:cs typeface="Arial"/>
            </a:endParaRPr>
          </a:p>
          <a:p>
            <a:pPr lvl="1">
              <a:spcBef>
                <a:spcPts val="1200"/>
              </a:spcBef>
              <a:spcAft>
                <a:spcPts val="800"/>
              </a:spcAft>
              <a:buFont typeface="Arial" panose="020B0604020202020204" pitchFamily="34" charset="0"/>
              <a:buChar char="•"/>
            </a:pPr>
            <a:r>
              <a:rPr lang="en-US" sz="2400" dirty="0">
                <a:ea typeface="+mn-lt"/>
                <a:cs typeface="+mn-lt"/>
              </a:rPr>
              <a:t>In July, the CDE will open the 2023–24 Food Safety Inspection Survey (FSIS) in the 2024–25 CNIPS SY.</a:t>
            </a:r>
            <a:endParaRPr lang="en-US" sz="2400" dirty="0">
              <a:cs typeface="Arial"/>
            </a:endParaRPr>
          </a:p>
          <a:p>
            <a:endParaRPr lang="en-US" sz="2800" dirty="0">
              <a:solidFill>
                <a:srgbClr val="FF0000"/>
              </a:solidFill>
              <a:cs typeface="Arial"/>
            </a:endParaRPr>
          </a:p>
        </p:txBody>
      </p:sp>
    </p:spTree>
    <p:extLst>
      <p:ext uri="{BB962C8B-B14F-4D97-AF65-F5344CB8AC3E}">
        <p14:creationId xmlns:p14="http://schemas.microsoft.com/office/powerpoint/2010/main" val="213355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FC14-4139-3E0C-0C7D-04BD1BDC08E0}"/>
              </a:ext>
            </a:extLst>
          </p:cNvPr>
          <p:cNvSpPr>
            <a:spLocks noGrp="1"/>
          </p:cNvSpPr>
          <p:nvPr>
            <p:ph type="title"/>
          </p:nvPr>
        </p:nvSpPr>
        <p:spPr>
          <a:xfrm>
            <a:off x="2540000" y="264543"/>
            <a:ext cx="9144000" cy="1186132"/>
          </a:xfrm>
        </p:spPr>
        <p:txBody>
          <a:bodyPr/>
          <a:lstStyle/>
          <a:p>
            <a:r>
              <a:rPr lang="en-US" dirty="0">
                <a:cs typeface="Arial"/>
              </a:rPr>
              <a:t>Opportunity to Comment</a:t>
            </a:r>
          </a:p>
        </p:txBody>
      </p:sp>
      <p:sp>
        <p:nvSpPr>
          <p:cNvPr id="3" name="Content Placeholder 2">
            <a:extLst>
              <a:ext uri="{FF2B5EF4-FFF2-40B4-BE49-F238E27FC236}">
                <a16:creationId xmlns:a16="http://schemas.microsoft.com/office/drawing/2014/main" id="{16BC82A5-AFA0-527A-05DE-4F9CE2DB41B6}"/>
              </a:ext>
            </a:extLst>
          </p:cNvPr>
          <p:cNvSpPr>
            <a:spLocks noGrp="1"/>
          </p:cNvSpPr>
          <p:nvPr>
            <p:ph idx="1"/>
          </p:nvPr>
        </p:nvSpPr>
        <p:spPr>
          <a:xfrm>
            <a:off x="2540000" y="1142764"/>
            <a:ext cx="9259018" cy="4188504"/>
          </a:xfrm>
        </p:spPr>
        <p:txBody>
          <a:bodyPr/>
          <a:lstStyle/>
          <a:p>
            <a:pPr>
              <a:spcBef>
                <a:spcPts val="1400"/>
              </a:spcBef>
              <a:spcAft>
                <a:spcPts val="1200"/>
              </a:spcAft>
            </a:pPr>
            <a:r>
              <a:rPr lang="en-US" dirty="0">
                <a:cs typeface="Arial"/>
              </a:rPr>
              <a:t>Interim Final Rule: Establishing the Summer EBT Program and Rural Non-Congregate Option in the Summer Meals Programs</a:t>
            </a:r>
          </a:p>
          <a:p>
            <a:pPr lvl="1">
              <a:spcBef>
                <a:spcPts val="1400"/>
              </a:spcBef>
              <a:spcAft>
                <a:spcPts val="1200"/>
              </a:spcAft>
            </a:pPr>
            <a:r>
              <a:rPr lang="en-US" dirty="0">
                <a:cs typeface="Arial"/>
              </a:rPr>
              <a:t>Comments to USDA extended to August 27, 2024</a:t>
            </a:r>
          </a:p>
          <a:p>
            <a:pPr>
              <a:spcBef>
                <a:spcPts val="1400"/>
              </a:spcBef>
              <a:spcAft>
                <a:spcPts val="1200"/>
              </a:spcAft>
            </a:pPr>
            <a:r>
              <a:rPr lang="en-US" dirty="0">
                <a:cs typeface="Arial"/>
              </a:rPr>
              <a:t>Serious Deficiency Process in the Child and Adult Care Program and Summer Food Service Program</a:t>
            </a:r>
          </a:p>
          <a:p>
            <a:pPr lvl="1">
              <a:spcBef>
                <a:spcPts val="1400"/>
              </a:spcBef>
              <a:spcAft>
                <a:spcPts val="1200"/>
              </a:spcAft>
            </a:pPr>
            <a:r>
              <a:rPr lang="en-US" dirty="0">
                <a:cs typeface="Arial"/>
              </a:rPr>
              <a:t>Comments to USDA accepted until May 21, 2024</a:t>
            </a:r>
            <a:endParaRPr lang="en-US" sz="3200" dirty="0">
              <a:cs typeface="Arial"/>
            </a:endParaRPr>
          </a:p>
          <a:p>
            <a:pPr>
              <a:buFont typeface="Courier New"/>
              <a:buChar char="•"/>
            </a:pPr>
            <a:endParaRPr lang="en-US" dirty="0">
              <a:cs typeface="Arial"/>
            </a:endParaRPr>
          </a:p>
          <a:p>
            <a:pPr lvl="1">
              <a:buFont typeface="Courier New"/>
              <a:buChar char="o"/>
            </a:pPr>
            <a:endParaRPr lang="en-US" dirty="0">
              <a:cs typeface="Arial"/>
            </a:endParaRPr>
          </a:p>
        </p:txBody>
      </p:sp>
    </p:spTree>
    <p:extLst>
      <p:ext uri="{BB962C8B-B14F-4D97-AF65-F5344CB8AC3E}">
        <p14:creationId xmlns:p14="http://schemas.microsoft.com/office/powerpoint/2010/main" val="96559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F669-AA28-4DF6-9AA4-8D09FB756B97}"/>
              </a:ext>
            </a:extLst>
          </p:cNvPr>
          <p:cNvSpPr>
            <a:spLocks noGrp="1"/>
          </p:cNvSpPr>
          <p:nvPr>
            <p:ph type="title"/>
          </p:nvPr>
        </p:nvSpPr>
        <p:spPr>
          <a:xfrm>
            <a:off x="2540000" y="153093"/>
            <a:ext cx="9144000" cy="1143000"/>
          </a:xfrm>
        </p:spPr>
        <p:txBody>
          <a:bodyPr/>
          <a:lstStyle/>
          <a:p>
            <a:r>
              <a:rPr lang="en-US" dirty="0"/>
              <a:t>Town Hall at a Glance</a:t>
            </a:r>
            <a:endParaRPr lang="en-US" dirty="0">
              <a:cs typeface="Arial"/>
            </a:endParaRPr>
          </a:p>
        </p:txBody>
      </p:sp>
      <p:sp>
        <p:nvSpPr>
          <p:cNvPr id="3" name="Content Placeholder 2">
            <a:extLst>
              <a:ext uri="{FF2B5EF4-FFF2-40B4-BE49-F238E27FC236}">
                <a16:creationId xmlns:a16="http://schemas.microsoft.com/office/drawing/2014/main" id="{E8F9D917-39F1-4060-A27C-9FCCC6C193B0}"/>
              </a:ext>
            </a:extLst>
          </p:cNvPr>
          <p:cNvSpPr>
            <a:spLocks noGrp="1"/>
          </p:cNvSpPr>
          <p:nvPr>
            <p:ph sz="half" idx="1"/>
          </p:nvPr>
        </p:nvSpPr>
        <p:spPr>
          <a:xfrm>
            <a:off x="2540000" y="1238596"/>
            <a:ext cx="7807767" cy="4876800"/>
          </a:xfrm>
        </p:spPr>
        <p:txBody>
          <a:bodyPr/>
          <a:lstStyle/>
          <a:p>
            <a:pPr>
              <a:spcBef>
                <a:spcPts val="0"/>
              </a:spcBef>
              <a:spcAft>
                <a:spcPts val="1200"/>
              </a:spcAft>
              <a:buFont typeface="Arial" panose="020B0604020202020204" pitchFamily="34" charset="0"/>
              <a:buChar char="•"/>
            </a:pPr>
            <a:r>
              <a:rPr lang="en-US" dirty="0">
                <a:latin typeface="Arial"/>
                <a:cs typeface="Arial"/>
              </a:rPr>
              <a:t>Upcoming Celebrations</a:t>
            </a:r>
          </a:p>
          <a:p>
            <a:pPr>
              <a:spcBef>
                <a:spcPts val="0"/>
              </a:spcBef>
              <a:spcAft>
                <a:spcPts val="1200"/>
              </a:spcAft>
              <a:buFont typeface="Arial" panose="020B0604020202020204" pitchFamily="34" charset="0"/>
              <a:buChar char="•"/>
            </a:pPr>
            <a:r>
              <a:rPr lang="en-US" dirty="0">
                <a:latin typeface="Arial"/>
                <a:cs typeface="Arial"/>
              </a:rPr>
              <a:t>District Spotlight</a:t>
            </a:r>
            <a:endParaRPr lang="en-US" dirty="0">
              <a:cs typeface="Arial"/>
            </a:endParaRPr>
          </a:p>
          <a:p>
            <a:pPr>
              <a:spcBef>
                <a:spcPts val="0"/>
              </a:spcBef>
              <a:spcAft>
                <a:spcPts val="1200"/>
              </a:spcAft>
            </a:pPr>
            <a:r>
              <a:rPr lang="en-US" dirty="0">
                <a:cs typeface="Arial"/>
              </a:rPr>
              <a:t>State and Federal Updates</a:t>
            </a:r>
          </a:p>
          <a:p>
            <a:pPr>
              <a:spcBef>
                <a:spcPts val="0"/>
              </a:spcBef>
              <a:spcAft>
                <a:spcPts val="1200"/>
              </a:spcAft>
            </a:pPr>
            <a:r>
              <a:rPr lang="en-US" dirty="0">
                <a:cs typeface="Arial"/>
              </a:rPr>
              <a:t>Operational Reminders</a:t>
            </a:r>
          </a:p>
          <a:p>
            <a:pPr>
              <a:spcBef>
                <a:spcPts val="0"/>
              </a:spcBef>
              <a:spcAft>
                <a:spcPts val="1200"/>
              </a:spcAft>
            </a:pPr>
            <a:r>
              <a:rPr lang="en-US" dirty="0">
                <a:cs typeface="Arial"/>
              </a:rPr>
              <a:t>Funding Updates</a:t>
            </a:r>
          </a:p>
          <a:p>
            <a:pPr>
              <a:spcBef>
                <a:spcPts val="0"/>
              </a:spcBef>
              <a:spcAft>
                <a:spcPts val="1200"/>
              </a:spcAft>
            </a:pPr>
            <a:r>
              <a:rPr lang="en-US" dirty="0">
                <a:ea typeface="+mn-lt"/>
                <a:cs typeface="+mn-lt"/>
              </a:rPr>
              <a:t>Important Dates</a:t>
            </a:r>
          </a:p>
          <a:p>
            <a:pPr>
              <a:spcBef>
                <a:spcPts val="0"/>
              </a:spcBef>
              <a:spcAft>
                <a:spcPts val="1200"/>
              </a:spcAft>
            </a:pPr>
            <a:r>
              <a:rPr lang="en-US" dirty="0">
                <a:cs typeface="Arial"/>
              </a:rPr>
              <a:t>Resources &amp; Other Announcements</a:t>
            </a:r>
          </a:p>
          <a:p>
            <a:pPr marL="0" indent="0">
              <a:buNone/>
            </a:pPr>
            <a:endParaRPr lang="en-US" dirty="0">
              <a:cs typeface="Arial"/>
            </a:endParaRPr>
          </a:p>
          <a:p>
            <a:endParaRPr lang="en-US" dirty="0">
              <a:cs typeface="Arial"/>
            </a:endParaRPr>
          </a:p>
          <a:p>
            <a:endParaRPr lang="en-US" dirty="0">
              <a:cs typeface="Arial"/>
            </a:endParaRPr>
          </a:p>
          <a:p>
            <a:endParaRPr lang="en-US" sz="2800" dirty="0">
              <a:solidFill>
                <a:srgbClr val="FF0000"/>
              </a:solidFill>
              <a:cs typeface="Arial"/>
            </a:endParaRPr>
          </a:p>
        </p:txBody>
      </p:sp>
      <p:pic>
        <p:nvPicPr>
          <p:cNvPr id="15" name="Content Placeholder 14">
            <a:extLst>
              <a:ext uri="{FF2B5EF4-FFF2-40B4-BE49-F238E27FC236}">
                <a16:creationId xmlns:a16="http://schemas.microsoft.com/office/drawing/2014/main" id="{DEC04FB1-3049-D134-910D-1BF996051272}"/>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95183" y="1715338"/>
            <a:ext cx="3499777" cy="23346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8363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1191-70EF-443B-9FAF-9D5C9E7C2AC9}"/>
              </a:ext>
            </a:extLst>
          </p:cNvPr>
          <p:cNvSpPr>
            <a:spLocks noGrp="1"/>
          </p:cNvSpPr>
          <p:nvPr>
            <p:ph type="title"/>
          </p:nvPr>
        </p:nvSpPr>
        <p:spPr>
          <a:xfrm>
            <a:off x="2213811" y="417095"/>
            <a:ext cx="9978189" cy="810126"/>
          </a:xfrm>
        </p:spPr>
        <p:txBody>
          <a:bodyPr/>
          <a:lstStyle/>
          <a:p>
            <a:r>
              <a:rPr lang="en-US" dirty="0"/>
              <a:t>Food Distribution Program Reminders</a:t>
            </a:r>
          </a:p>
        </p:txBody>
      </p:sp>
      <p:sp>
        <p:nvSpPr>
          <p:cNvPr id="3" name="Content Placeholder 2">
            <a:extLst>
              <a:ext uri="{FF2B5EF4-FFF2-40B4-BE49-F238E27FC236}">
                <a16:creationId xmlns:a16="http://schemas.microsoft.com/office/drawing/2014/main" id="{B9EEEA7E-7406-49CC-8D7A-48262A489F3E}"/>
              </a:ext>
            </a:extLst>
          </p:cNvPr>
          <p:cNvSpPr>
            <a:spLocks noGrp="1"/>
          </p:cNvSpPr>
          <p:nvPr>
            <p:ph idx="1"/>
          </p:nvPr>
        </p:nvSpPr>
        <p:spPr>
          <a:xfrm>
            <a:off x="2550500" y="1500006"/>
            <a:ext cx="8600793" cy="4626311"/>
          </a:xfrm>
        </p:spPr>
        <p:txBody>
          <a:bodyPr/>
          <a:lstStyle/>
          <a:p>
            <a:pPr>
              <a:spcBef>
                <a:spcPts val="0"/>
              </a:spcBef>
              <a:spcAft>
                <a:spcPts val="0"/>
              </a:spcAft>
            </a:pPr>
            <a:r>
              <a:rPr lang="en-US" dirty="0"/>
              <a:t>Department of Defense (DoD) entitlement reminder for SY 2023–24</a:t>
            </a:r>
          </a:p>
          <a:p>
            <a:pPr>
              <a:spcBef>
                <a:spcPts val="0"/>
              </a:spcBef>
              <a:spcAft>
                <a:spcPts val="0"/>
              </a:spcAft>
            </a:pPr>
            <a:endParaRPr lang="en-US" dirty="0"/>
          </a:p>
          <a:p>
            <a:pPr>
              <a:spcBef>
                <a:spcPts val="0"/>
              </a:spcBef>
              <a:spcAft>
                <a:spcPts val="0"/>
              </a:spcAft>
            </a:pPr>
            <a:r>
              <a:rPr lang="en-US" dirty="0"/>
              <a:t>Annual Food Distribution Program contract update for SY 2024–25</a:t>
            </a:r>
            <a:endParaRPr lang="en-US" dirty="0">
              <a:cs typeface="Arial"/>
            </a:endParaRPr>
          </a:p>
          <a:p>
            <a:pPr>
              <a:spcBef>
                <a:spcPts val="0"/>
              </a:spcBef>
              <a:spcAft>
                <a:spcPts val="0"/>
              </a:spcAft>
            </a:pPr>
            <a:endParaRPr lang="en-US" dirty="0"/>
          </a:p>
          <a:p>
            <a:pPr>
              <a:spcBef>
                <a:spcPts val="0"/>
              </a:spcBef>
              <a:spcAft>
                <a:spcPts val="0"/>
              </a:spcAft>
            </a:pPr>
            <a:r>
              <a:rPr lang="en-US" dirty="0"/>
              <a:t>Allocation A opens for SY 2024–25 in May</a:t>
            </a:r>
            <a:endParaRPr lang="en-US" dirty="0">
              <a:cs typeface="Arial"/>
            </a:endParaRPr>
          </a:p>
          <a:p>
            <a:pPr>
              <a:spcBef>
                <a:spcPts val="0"/>
              </a:spcBef>
              <a:spcAft>
                <a:spcPts val="0"/>
              </a:spcAft>
            </a:pPr>
            <a:endParaRPr lang="en-US" dirty="0"/>
          </a:p>
          <a:p>
            <a:pPr>
              <a:spcBef>
                <a:spcPts val="0"/>
              </a:spcBef>
              <a:spcAft>
                <a:spcPts val="0"/>
              </a:spcAft>
            </a:pPr>
            <a:r>
              <a:rPr lang="en-US" dirty="0"/>
              <a:t>USDA Foods for the SFSP</a:t>
            </a:r>
            <a:endParaRPr lang="en-US" dirty="0">
              <a:cs typeface="Arial"/>
            </a:endParaRPr>
          </a:p>
        </p:txBody>
      </p:sp>
    </p:spTree>
    <p:extLst>
      <p:ext uri="{BB962C8B-B14F-4D97-AF65-F5344CB8AC3E}">
        <p14:creationId xmlns:p14="http://schemas.microsoft.com/office/powerpoint/2010/main" val="4195694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D4F6-1D6F-37A0-7FD0-301F4A633F4D}"/>
              </a:ext>
            </a:extLst>
          </p:cNvPr>
          <p:cNvSpPr>
            <a:spLocks noGrp="1"/>
          </p:cNvSpPr>
          <p:nvPr>
            <p:ph type="title"/>
          </p:nvPr>
        </p:nvSpPr>
        <p:spPr>
          <a:xfrm>
            <a:off x="2215395" y="0"/>
            <a:ext cx="10150258" cy="1143000"/>
          </a:xfrm>
        </p:spPr>
        <p:txBody>
          <a:bodyPr/>
          <a:lstStyle/>
          <a:p>
            <a:r>
              <a:rPr lang="en-US" sz="4000" dirty="0">
                <a:cs typeface="Arial"/>
              </a:rPr>
              <a:t>Child Nutrition Database Release 27 (1)</a:t>
            </a:r>
            <a:endParaRPr lang="en-US" sz="4000" dirty="0"/>
          </a:p>
        </p:txBody>
      </p:sp>
      <p:sp>
        <p:nvSpPr>
          <p:cNvPr id="3" name="Content Placeholder 2">
            <a:extLst>
              <a:ext uri="{FF2B5EF4-FFF2-40B4-BE49-F238E27FC236}">
                <a16:creationId xmlns:a16="http://schemas.microsoft.com/office/drawing/2014/main" id="{3F29BB08-FB9A-BF03-DE21-ED69C5D6CE14}"/>
              </a:ext>
            </a:extLst>
          </p:cNvPr>
          <p:cNvSpPr>
            <a:spLocks noGrp="1"/>
          </p:cNvSpPr>
          <p:nvPr>
            <p:ph idx="1"/>
          </p:nvPr>
        </p:nvSpPr>
        <p:spPr>
          <a:xfrm>
            <a:off x="2526209" y="999441"/>
            <a:ext cx="9144000" cy="4114800"/>
          </a:xfrm>
        </p:spPr>
        <p:txBody>
          <a:bodyPr/>
          <a:lstStyle/>
          <a:p>
            <a:pPr>
              <a:spcBef>
                <a:spcPts val="800"/>
              </a:spcBef>
              <a:spcAft>
                <a:spcPts val="800"/>
              </a:spcAft>
            </a:pPr>
            <a:r>
              <a:rPr lang="en-US" sz="2400" dirty="0">
                <a:cs typeface="Arial"/>
              </a:rPr>
              <a:t>Required database for nutrient analysis software used in school nutrition programs.</a:t>
            </a:r>
            <a:endParaRPr lang="en-US" sz="2400" dirty="0"/>
          </a:p>
          <a:p>
            <a:pPr>
              <a:spcBef>
                <a:spcPts val="800"/>
              </a:spcBef>
              <a:spcAft>
                <a:spcPts val="800"/>
              </a:spcAft>
            </a:pPr>
            <a:r>
              <a:rPr lang="en-US" sz="2400" b="1" dirty="0">
                <a:latin typeface="Arial"/>
                <a:ea typeface="Calibri"/>
                <a:cs typeface="Calibri"/>
              </a:rPr>
              <a:t>Action Steps for School Food Authorities:</a:t>
            </a:r>
            <a:endParaRPr lang="en-US" sz="2400" dirty="0">
              <a:solidFill>
                <a:srgbClr val="444444"/>
              </a:solidFill>
              <a:latin typeface="Arial"/>
              <a:ea typeface="Calibri"/>
              <a:cs typeface="Calibri"/>
            </a:endParaRPr>
          </a:p>
          <a:p>
            <a:pPr marL="628650">
              <a:spcBef>
                <a:spcPts val="800"/>
              </a:spcBef>
              <a:spcAft>
                <a:spcPts val="800"/>
              </a:spcAft>
            </a:pPr>
            <a:r>
              <a:rPr lang="en-US" sz="2400" dirty="0">
                <a:latin typeface="Arial"/>
                <a:ea typeface="Calibri"/>
                <a:cs typeface="Calibri"/>
              </a:rPr>
              <a:t>Before July 9, 2024, share with your software representative the action steps for nutrient analysis software companies (view listserv at</a:t>
            </a:r>
            <a:r>
              <a:rPr lang="en-US" sz="2400" dirty="0">
                <a:ea typeface="Calibri"/>
                <a:cs typeface="Calibri"/>
              </a:rPr>
              <a:t> </a:t>
            </a:r>
            <a:r>
              <a:rPr lang="en-US" sz="2400" u="sng" dirty="0">
                <a:solidFill>
                  <a:srgbClr val="0563C1"/>
                </a:solidFill>
                <a:latin typeface="Arial" panose="020B0604020202020204" pitchFamily="34" charset="0"/>
                <a:hlinkClick r:id="rId2" tooltip="Child Nutrition Database, Release 27">
                  <a:extLst>
                    <a:ext uri="{A12FA001-AC4F-418D-AE19-62706E023703}">
                      <ahyp:hlinkClr xmlns:ahyp="http://schemas.microsoft.com/office/drawing/2018/hyperlinkcolor" val="tx"/>
                    </a:ext>
                  </a:extLst>
                </a:hlinkClick>
              </a:rPr>
              <a:t>https://www.cde.ca.gov/ls/nu/chldntrndtbsrelease27.asp</a:t>
            </a:r>
            <a:r>
              <a:rPr lang="en-US" sz="2400" dirty="0">
                <a:ea typeface="Calibri"/>
                <a:cs typeface="Calibri"/>
              </a:rPr>
              <a:t>).</a:t>
            </a:r>
            <a:endParaRPr lang="en-US" sz="2400" dirty="0">
              <a:solidFill>
                <a:srgbClr val="444444"/>
              </a:solidFill>
              <a:latin typeface="Arial"/>
              <a:ea typeface="Calibri"/>
              <a:cs typeface="Calibri"/>
            </a:endParaRPr>
          </a:p>
          <a:p>
            <a:pPr marL="628650">
              <a:spcBef>
                <a:spcPts val="800"/>
              </a:spcBef>
              <a:spcAft>
                <a:spcPts val="800"/>
              </a:spcAft>
            </a:pPr>
            <a:r>
              <a:rPr lang="en-US" sz="2400" dirty="0">
                <a:latin typeface="Arial"/>
                <a:ea typeface="Calibri"/>
                <a:cs typeface="Calibri"/>
              </a:rPr>
              <a:t>After July 9, 2024, verify with your nutrient analysis software company that their software includes the most current version of the Child Nutrition Database, CN27. </a:t>
            </a:r>
          </a:p>
          <a:p>
            <a:pPr marL="344488" indent="-344488">
              <a:spcBef>
                <a:spcPts val="800"/>
              </a:spcBef>
              <a:spcAft>
                <a:spcPts val="800"/>
              </a:spcAft>
            </a:pPr>
            <a:r>
              <a:rPr lang="en-US" sz="2400" dirty="0">
                <a:latin typeface="Arial"/>
                <a:ea typeface="Calibri"/>
                <a:cs typeface="Calibri"/>
              </a:rPr>
              <a:t>Submit questions to the USDA Software Evaluation Team at </a:t>
            </a:r>
            <a:r>
              <a:rPr lang="en-US" sz="2400" u="sng" dirty="0">
                <a:solidFill>
                  <a:srgbClr val="0563C1"/>
                </a:solidFill>
                <a:latin typeface="Arial" panose="020B0604020202020204" pitchFamily="34" charset="0"/>
                <a:hlinkClick r:id="rId3">
                  <a:extLst>
                    <a:ext uri="{A12FA001-AC4F-418D-AE19-62706E023703}">
                      <ahyp:hlinkClr xmlns:ahyp="http://schemas.microsoft.com/office/drawing/2018/hyperlinkcolor" val="tx"/>
                    </a:ext>
                  </a:extLst>
                </a:hlinkClick>
              </a:rPr>
              <a:t>cnpntab@usda.gov</a:t>
            </a:r>
            <a:r>
              <a:rPr lang="en-US" sz="2400" dirty="0">
                <a:latin typeface="Arial"/>
                <a:cs typeface="Calibri"/>
              </a:rPr>
              <a:t>.</a:t>
            </a:r>
          </a:p>
          <a:p>
            <a:pPr marL="628650">
              <a:spcBef>
                <a:spcPts val="0"/>
              </a:spcBef>
              <a:spcAft>
                <a:spcPts val="0"/>
              </a:spcAft>
            </a:pPr>
            <a:endParaRPr lang="en-US" sz="2400" dirty="0">
              <a:latin typeface="Arial"/>
              <a:ea typeface="Calibri"/>
              <a:cs typeface="Arial"/>
            </a:endParaRPr>
          </a:p>
          <a:p>
            <a:endParaRPr lang="en-US" dirty="0"/>
          </a:p>
        </p:txBody>
      </p:sp>
    </p:spTree>
    <p:extLst>
      <p:ext uri="{BB962C8B-B14F-4D97-AF65-F5344CB8AC3E}">
        <p14:creationId xmlns:p14="http://schemas.microsoft.com/office/powerpoint/2010/main" val="2268310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a:xfrm>
            <a:off x="2458528" y="156508"/>
            <a:ext cx="9562530" cy="1067219"/>
          </a:xfrm>
        </p:spPr>
        <p:txBody>
          <a:bodyPr/>
          <a:lstStyle/>
          <a:p>
            <a:r>
              <a:rPr lang="en-US" dirty="0">
                <a:cs typeface="Arial"/>
              </a:rPr>
              <a:t>Important Operational Dates: </a:t>
            </a:r>
            <a:br>
              <a:rPr lang="en-US" dirty="0">
                <a:cs typeface="Arial"/>
              </a:rPr>
            </a:br>
            <a:r>
              <a:rPr lang="en-US" dirty="0">
                <a:cs typeface="Arial"/>
              </a:rPr>
              <a:t>Next 30 to 90 days (1)</a:t>
            </a:r>
          </a:p>
        </p:txBody>
      </p:sp>
      <p:graphicFrame>
        <p:nvGraphicFramePr>
          <p:cNvPr id="5" name="Content Placeholder 4" descr="Important dates next 30 to 90 days.  Actions and corresponding dates: SFSP application deadline is 5/15 or 30 days prior to operations, Use DoD FFAVORS by 5/1.">
            <a:extLst>
              <a:ext uri="{FF2B5EF4-FFF2-40B4-BE49-F238E27FC236}">
                <a16:creationId xmlns:a16="http://schemas.microsoft.com/office/drawing/2014/main" id="{D0EF0EC8-E363-4926-9700-F7FD0023B2FD}"/>
              </a:ext>
            </a:extLst>
          </p:cNvPr>
          <p:cNvGraphicFramePr>
            <a:graphicFrameLocks noGrp="1"/>
          </p:cNvGraphicFramePr>
          <p:nvPr>
            <p:ph idx="1"/>
            <p:extLst>
              <p:ext uri="{D42A27DB-BD31-4B8C-83A1-F6EECF244321}">
                <p14:modId xmlns:p14="http://schemas.microsoft.com/office/powerpoint/2010/main" val="1573847578"/>
              </p:ext>
            </p:extLst>
          </p:nvPr>
        </p:nvGraphicFramePr>
        <p:xfrm>
          <a:off x="2458561" y="1969581"/>
          <a:ext cx="9491915" cy="3867694"/>
        </p:xfrm>
        <a:graphic>
          <a:graphicData uri="http://schemas.openxmlformats.org/drawingml/2006/table">
            <a:tbl>
              <a:tblPr firstRow="1" bandRow="1">
                <a:tableStyleId>{5C22544A-7EE6-4342-B048-85BDC9FD1C3A}</a:tableStyleId>
              </a:tblPr>
              <a:tblGrid>
                <a:gridCol w="5743575">
                  <a:extLst>
                    <a:ext uri="{9D8B030D-6E8A-4147-A177-3AD203B41FA5}">
                      <a16:colId xmlns:a16="http://schemas.microsoft.com/office/drawing/2014/main" val="1020567512"/>
                    </a:ext>
                  </a:extLst>
                </a:gridCol>
                <a:gridCol w="3748340">
                  <a:extLst>
                    <a:ext uri="{9D8B030D-6E8A-4147-A177-3AD203B41FA5}">
                      <a16:colId xmlns:a16="http://schemas.microsoft.com/office/drawing/2014/main" val="866446811"/>
                    </a:ext>
                  </a:extLst>
                </a:gridCol>
              </a:tblGrid>
              <a:tr h="697774">
                <a:tc>
                  <a:txBody>
                    <a:bodyPr/>
                    <a:lstStyle/>
                    <a:p>
                      <a:pPr lvl="0" algn="ctr">
                        <a:buNone/>
                      </a:pPr>
                      <a:r>
                        <a:rPr lang="en-US" sz="3200" dirty="0">
                          <a:solidFill>
                            <a:schemeClr val="bg1"/>
                          </a:solidFill>
                        </a:rPr>
                        <a:t>Action</a:t>
                      </a:r>
                    </a:p>
                  </a:txBody>
                  <a:tcPr/>
                </a:tc>
                <a:tc>
                  <a:txBody>
                    <a:bodyPr/>
                    <a:lstStyle/>
                    <a:p>
                      <a:pPr lvl="0" algn="ctr">
                        <a:buNone/>
                      </a:pPr>
                      <a:r>
                        <a:rPr lang="en-US" sz="3200" dirty="0"/>
                        <a:t>Date</a:t>
                      </a:r>
                    </a:p>
                  </a:txBody>
                  <a:tcPr/>
                </a:tc>
                <a:extLst>
                  <a:ext uri="{0D108BD9-81ED-4DB2-BD59-A6C34878D82A}">
                    <a16:rowId xmlns:a16="http://schemas.microsoft.com/office/drawing/2014/main" val="2664261068"/>
                  </a:ext>
                </a:extLst>
              </a:tr>
              <a:tr h="1124189">
                <a:tc>
                  <a:txBody>
                    <a:bodyPr/>
                    <a:lstStyle/>
                    <a:p>
                      <a:pPr lvl="0" algn="l">
                        <a:lnSpc>
                          <a:spcPct val="100000"/>
                        </a:lnSpc>
                        <a:spcBef>
                          <a:spcPts val="0"/>
                        </a:spcBef>
                        <a:spcAft>
                          <a:spcPts val="0"/>
                        </a:spcAft>
                        <a:buNone/>
                      </a:pPr>
                      <a:r>
                        <a:rPr lang="en-US" sz="2800" b="0" kern="1200" dirty="0">
                          <a:solidFill>
                            <a:schemeClr val="tx1"/>
                          </a:solidFill>
                          <a:effectLst/>
                          <a:latin typeface="+mn-lt"/>
                          <a:ea typeface="+mn-ea"/>
                          <a:cs typeface="+mn-cs"/>
                        </a:rPr>
                        <a:t>SFSP Application Deadline</a:t>
                      </a:r>
                    </a:p>
                  </a:txBody>
                  <a:tcPr anchor="ctr"/>
                </a:tc>
                <a:tc>
                  <a:txBody>
                    <a:bodyPr/>
                    <a:lstStyle/>
                    <a:p>
                      <a:pPr marL="0" lvl="0" indent="0" algn="ctr">
                        <a:lnSpc>
                          <a:spcPct val="100000"/>
                        </a:lnSpc>
                        <a:spcBef>
                          <a:spcPts val="0"/>
                        </a:spcBef>
                        <a:spcAft>
                          <a:spcPts val="0"/>
                        </a:spcAft>
                        <a:buNone/>
                      </a:pPr>
                      <a:r>
                        <a:rPr lang="en-US" sz="2800" b="0" i="0" u="none" strike="noStrike" noProof="0" dirty="0">
                          <a:solidFill>
                            <a:schemeClr val="tx1"/>
                          </a:solidFill>
                          <a:latin typeface="+mn-lt"/>
                        </a:rPr>
                        <a:t>May 15, 2024, or </a:t>
                      </a:r>
                      <a:endParaRPr lang="en-US" sz="2800" dirty="0"/>
                    </a:p>
                    <a:p>
                      <a:pPr marL="0" lvl="0" indent="0" algn="ctr">
                        <a:lnSpc>
                          <a:spcPct val="100000"/>
                        </a:lnSpc>
                        <a:spcBef>
                          <a:spcPts val="0"/>
                        </a:spcBef>
                        <a:spcAft>
                          <a:spcPts val="0"/>
                        </a:spcAft>
                        <a:buNone/>
                      </a:pPr>
                      <a:r>
                        <a:rPr lang="en-US" sz="2800" b="0" i="0" u="none" strike="noStrike" noProof="0" dirty="0">
                          <a:solidFill>
                            <a:srgbClr val="000000"/>
                          </a:solidFill>
                          <a:latin typeface="Arial"/>
                        </a:rPr>
                        <a:t>30 days prior to meal service operations, whichever comes first.</a:t>
                      </a:r>
                    </a:p>
                  </a:txBody>
                  <a:tcPr anchor="ctr"/>
                </a:tc>
                <a:extLst>
                  <a:ext uri="{0D108BD9-81ED-4DB2-BD59-A6C34878D82A}">
                    <a16:rowId xmlns:a16="http://schemas.microsoft.com/office/drawing/2014/main" val="2863222666"/>
                  </a:ext>
                </a:extLst>
              </a:tr>
              <a:tr h="914501">
                <a:tc>
                  <a:txBody>
                    <a:bodyPr/>
                    <a:lstStyle/>
                    <a:p>
                      <a:pPr lvl="0" algn="l">
                        <a:lnSpc>
                          <a:spcPct val="100000"/>
                        </a:lnSpc>
                        <a:spcBef>
                          <a:spcPts val="0"/>
                        </a:spcBef>
                        <a:spcAft>
                          <a:spcPts val="0"/>
                        </a:spcAft>
                        <a:buNone/>
                      </a:pPr>
                      <a:r>
                        <a:rPr lang="en-US" sz="2800" kern="1200" dirty="0">
                          <a:solidFill>
                            <a:schemeClr val="tx1"/>
                          </a:solidFill>
                          <a:effectLst/>
                          <a:latin typeface="+mn-lt"/>
                          <a:ea typeface="+mn-ea"/>
                          <a:cs typeface="+mn-cs"/>
                        </a:rPr>
                        <a:t>Use DoD Fresh Entitlement in Fresh Fruit and Vegetables Order Receipt System (FFAVORS)</a:t>
                      </a:r>
                      <a:endParaRPr lang="en-US" sz="2800" dirty="0">
                        <a:solidFill>
                          <a:schemeClr val="tx1"/>
                        </a:solidFill>
                      </a:endParaRPr>
                    </a:p>
                  </a:txBody>
                  <a:tcPr anchor="ctr"/>
                </a:tc>
                <a:tc>
                  <a:txBody>
                    <a:bodyPr/>
                    <a:lstStyle/>
                    <a:p>
                      <a:pPr marL="0" lvl="0" indent="0" algn="ctr">
                        <a:lnSpc>
                          <a:spcPct val="100000"/>
                        </a:lnSpc>
                        <a:spcBef>
                          <a:spcPts val="0"/>
                        </a:spcBef>
                        <a:spcAft>
                          <a:spcPts val="0"/>
                        </a:spcAft>
                        <a:buNone/>
                      </a:pPr>
                      <a:r>
                        <a:rPr lang="en-US" sz="2800" b="0" i="0" u="none" strike="noStrike" noProof="0" dirty="0">
                          <a:solidFill>
                            <a:schemeClr val="tx1"/>
                          </a:solidFill>
                          <a:latin typeface="+mn-lt"/>
                        </a:rPr>
                        <a:t>May 1, 2024</a:t>
                      </a:r>
                      <a:endParaRPr lang="en-US" sz="2800" dirty="0"/>
                    </a:p>
                  </a:txBody>
                  <a:tcPr anchor="ctr"/>
                </a:tc>
                <a:extLst>
                  <a:ext uri="{0D108BD9-81ED-4DB2-BD59-A6C34878D82A}">
                    <a16:rowId xmlns:a16="http://schemas.microsoft.com/office/drawing/2014/main" val="3063799882"/>
                  </a:ext>
                </a:extLst>
              </a:tr>
            </a:tbl>
          </a:graphicData>
        </a:graphic>
      </p:graphicFrame>
    </p:spTree>
    <p:extLst>
      <p:ext uri="{BB962C8B-B14F-4D97-AF65-F5344CB8AC3E}">
        <p14:creationId xmlns:p14="http://schemas.microsoft.com/office/powerpoint/2010/main" val="1464764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a:xfrm>
            <a:off x="2460966" y="350146"/>
            <a:ext cx="9562530" cy="1067219"/>
          </a:xfrm>
        </p:spPr>
        <p:txBody>
          <a:bodyPr/>
          <a:lstStyle/>
          <a:p>
            <a:r>
              <a:rPr lang="en-US" dirty="0">
                <a:cs typeface="Arial"/>
              </a:rPr>
              <a:t>Important Operational Dates: </a:t>
            </a:r>
            <a:br>
              <a:rPr lang="en-US" dirty="0">
                <a:cs typeface="Arial"/>
              </a:rPr>
            </a:br>
            <a:r>
              <a:rPr lang="en-US" dirty="0">
                <a:cs typeface="Arial"/>
              </a:rPr>
              <a:t>Next 30 to 90 days (2)</a:t>
            </a:r>
          </a:p>
        </p:txBody>
      </p:sp>
      <p:graphicFrame>
        <p:nvGraphicFramePr>
          <p:cNvPr id="5" name="Content Placeholder 4" descr="Important dates next 30 to 90 days.  Actions and corresponding dates: notification of procurement and SNP reviews in May, Advertise Summer Meals by end of school year, first week operations site visits for new summer sites. ">
            <a:extLst>
              <a:ext uri="{FF2B5EF4-FFF2-40B4-BE49-F238E27FC236}">
                <a16:creationId xmlns:a16="http://schemas.microsoft.com/office/drawing/2014/main" id="{D0EF0EC8-E363-4926-9700-F7FD0023B2FD}"/>
              </a:ext>
            </a:extLst>
          </p:cNvPr>
          <p:cNvGraphicFramePr>
            <a:graphicFrameLocks noGrp="1"/>
          </p:cNvGraphicFramePr>
          <p:nvPr>
            <p:ph idx="1"/>
            <p:extLst>
              <p:ext uri="{D42A27DB-BD31-4B8C-83A1-F6EECF244321}">
                <p14:modId xmlns:p14="http://schemas.microsoft.com/office/powerpoint/2010/main" val="1646097985"/>
              </p:ext>
            </p:extLst>
          </p:nvPr>
        </p:nvGraphicFramePr>
        <p:xfrm>
          <a:off x="2363128" y="2098242"/>
          <a:ext cx="9660368" cy="3840480"/>
        </p:xfrm>
        <a:graphic>
          <a:graphicData uri="http://schemas.openxmlformats.org/drawingml/2006/table">
            <a:tbl>
              <a:tblPr firstRow="1" bandRow="1">
                <a:tableStyleId>{5C22544A-7EE6-4342-B048-85BDC9FD1C3A}</a:tableStyleId>
              </a:tblPr>
              <a:tblGrid>
                <a:gridCol w="7028934">
                  <a:extLst>
                    <a:ext uri="{9D8B030D-6E8A-4147-A177-3AD203B41FA5}">
                      <a16:colId xmlns:a16="http://schemas.microsoft.com/office/drawing/2014/main" val="1020567512"/>
                    </a:ext>
                  </a:extLst>
                </a:gridCol>
                <a:gridCol w="2631434">
                  <a:extLst>
                    <a:ext uri="{9D8B030D-6E8A-4147-A177-3AD203B41FA5}">
                      <a16:colId xmlns:a16="http://schemas.microsoft.com/office/drawing/2014/main" val="866446811"/>
                    </a:ext>
                  </a:extLst>
                </a:gridCol>
              </a:tblGrid>
              <a:tr h="514992">
                <a:tc>
                  <a:txBody>
                    <a:bodyPr/>
                    <a:lstStyle/>
                    <a:p>
                      <a:pPr lvl="0" algn="ctr">
                        <a:buNone/>
                      </a:pPr>
                      <a:r>
                        <a:rPr lang="en-US" sz="3200" dirty="0">
                          <a:solidFill>
                            <a:schemeClr val="bg1"/>
                          </a:solidFill>
                        </a:rPr>
                        <a:t>Action</a:t>
                      </a:r>
                    </a:p>
                  </a:txBody>
                  <a:tcPr/>
                </a:tc>
                <a:tc>
                  <a:txBody>
                    <a:bodyPr/>
                    <a:lstStyle/>
                    <a:p>
                      <a:pPr lvl="0" algn="ctr">
                        <a:buNone/>
                      </a:pPr>
                      <a:r>
                        <a:rPr lang="en-US" sz="3200" dirty="0"/>
                        <a:t>Date</a:t>
                      </a:r>
                    </a:p>
                  </a:txBody>
                  <a:tcPr/>
                </a:tc>
                <a:extLst>
                  <a:ext uri="{0D108BD9-81ED-4DB2-BD59-A6C34878D82A}">
                    <a16:rowId xmlns:a16="http://schemas.microsoft.com/office/drawing/2014/main" val="2664261068"/>
                  </a:ext>
                </a:extLst>
              </a:tr>
              <a:tr h="658041">
                <a:tc>
                  <a:txBody>
                    <a:bodyPr/>
                    <a:lstStyle/>
                    <a:p>
                      <a:pPr lvl="0" algn="l">
                        <a:lnSpc>
                          <a:spcPct val="100000"/>
                        </a:lnSpc>
                        <a:spcBef>
                          <a:spcPts val="0"/>
                        </a:spcBef>
                        <a:spcAft>
                          <a:spcPts val="0"/>
                        </a:spcAft>
                        <a:buNone/>
                      </a:pPr>
                      <a:r>
                        <a:rPr lang="en-US" sz="2800" b="0" i="0" u="none" strike="noStrike" kern="1200" noProof="0" dirty="0">
                          <a:solidFill>
                            <a:schemeClr val="tx1"/>
                          </a:solidFill>
                          <a:effectLst/>
                          <a:latin typeface="+mn-lt"/>
                        </a:rPr>
                        <a:t>Notification for scheduled </a:t>
                      </a:r>
                      <a:r>
                        <a:rPr lang="en-US" sz="2800" kern="1200" dirty="0">
                          <a:solidFill>
                            <a:schemeClr val="tx1"/>
                          </a:solidFill>
                          <a:effectLst/>
                          <a:latin typeface="+mn-lt"/>
                          <a:ea typeface="+mn-ea"/>
                          <a:cs typeface="+mn-cs"/>
                        </a:rPr>
                        <a:t>Local Agency Procurement Review and School Nutrition Review </a:t>
                      </a:r>
                      <a:endParaRPr lang="en-US" sz="2800" dirty="0"/>
                    </a:p>
                  </a:txBody>
                  <a:tcPr anchor="ctr"/>
                </a:tc>
                <a:tc>
                  <a:txBody>
                    <a:bodyPr/>
                    <a:lstStyle/>
                    <a:p>
                      <a:pPr marL="0" lvl="0" indent="0" algn="ctr">
                        <a:lnSpc>
                          <a:spcPct val="100000"/>
                        </a:lnSpc>
                        <a:spcBef>
                          <a:spcPts val="0"/>
                        </a:spcBef>
                        <a:spcAft>
                          <a:spcPts val="0"/>
                        </a:spcAft>
                        <a:buNone/>
                      </a:pPr>
                      <a:r>
                        <a:rPr lang="en-US" sz="2800" b="0" i="0" u="none" strike="noStrike" noProof="0" dirty="0">
                          <a:solidFill>
                            <a:schemeClr val="tx1"/>
                          </a:solidFill>
                          <a:latin typeface="+mn-lt"/>
                        </a:rPr>
                        <a:t>Update in May</a:t>
                      </a:r>
                      <a:endParaRPr lang="en-US" sz="2800" dirty="0"/>
                    </a:p>
                  </a:txBody>
                  <a:tcPr anchor="ctr"/>
                </a:tc>
                <a:extLst>
                  <a:ext uri="{0D108BD9-81ED-4DB2-BD59-A6C34878D82A}">
                    <a16:rowId xmlns:a16="http://schemas.microsoft.com/office/drawing/2014/main" val="1900359597"/>
                  </a:ext>
                </a:extLst>
              </a:tr>
              <a:tr h="658042">
                <a:tc>
                  <a:txBody>
                    <a:bodyPr/>
                    <a:lstStyle/>
                    <a:p>
                      <a:pPr lvl="0" algn="l">
                        <a:lnSpc>
                          <a:spcPct val="100000"/>
                        </a:lnSpc>
                        <a:spcBef>
                          <a:spcPts val="0"/>
                        </a:spcBef>
                        <a:spcAft>
                          <a:spcPts val="0"/>
                        </a:spcAft>
                        <a:buNone/>
                      </a:pPr>
                      <a:r>
                        <a:rPr lang="en-US" sz="2800" kern="1200" dirty="0">
                          <a:solidFill>
                            <a:schemeClr val="tx1"/>
                          </a:solidFill>
                          <a:effectLst/>
                          <a:latin typeface="+mn-lt"/>
                          <a:ea typeface="+mn-ea"/>
                          <a:cs typeface="+mn-cs"/>
                        </a:rPr>
                        <a:t>Advertise Availability of Summer Meals</a:t>
                      </a:r>
                    </a:p>
                  </a:txBody>
                  <a:tcPr marL="42809" marR="42809"/>
                </a:tc>
                <a:tc>
                  <a:txBody>
                    <a:bodyPr/>
                    <a:lstStyle/>
                    <a:p>
                      <a:pPr marL="0" lvl="0" indent="0" algn="ctr">
                        <a:lnSpc>
                          <a:spcPct val="100000"/>
                        </a:lnSpc>
                        <a:spcBef>
                          <a:spcPts val="0"/>
                        </a:spcBef>
                        <a:spcAft>
                          <a:spcPts val="0"/>
                        </a:spcAft>
                        <a:buNone/>
                      </a:pPr>
                      <a:r>
                        <a:rPr lang="en-US" sz="2800" b="0" i="0" u="none" strike="noStrike" noProof="0" dirty="0">
                          <a:solidFill>
                            <a:schemeClr val="tx1"/>
                          </a:solidFill>
                          <a:latin typeface="+mn-lt"/>
                        </a:rPr>
                        <a:t>Prior to end of SY</a:t>
                      </a:r>
                    </a:p>
                  </a:txBody>
                  <a:tcPr marL="42809" marR="42809"/>
                </a:tc>
                <a:extLst>
                  <a:ext uri="{0D108BD9-81ED-4DB2-BD59-A6C34878D82A}">
                    <a16:rowId xmlns:a16="http://schemas.microsoft.com/office/drawing/2014/main" val="2367681601"/>
                  </a:ext>
                </a:extLst>
              </a:tr>
              <a:tr h="658043">
                <a:tc>
                  <a:txBody>
                    <a:bodyPr/>
                    <a:lstStyle/>
                    <a:p>
                      <a:pPr lvl="0" algn="l">
                        <a:lnSpc>
                          <a:spcPct val="100000"/>
                        </a:lnSpc>
                        <a:spcBef>
                          <a:spcPts val="0"/>
                        </a:spcBef>
                        <a:spcAft>
                          <a:spcPts val="0"/>
                        </a:spcAft>
                        <a:buNone/>
                      </a:pPr>
                      <a:r>
                        <a:rPr lang="en-US" sz="2800" kern="1200" dirty="0">
                          <a:solidFill>
                            <a:schemeClr val="tx1"/>
                          </a:solidFill>
                          <a:effectLst/>
                          <a:latin typeface="+mn-lt"/>
                          <a:ea typeface="+mn-ea"/>
                          <a:cs typeface="+mn-cs"/>
                        </a:rPr>
                        <a:t>Site Visit for New Summer Sites</a:t>
                      </a:r>
                    </a:p>
                  </a:txBody>
                  <a:tcPr marL="42809" marR="42809"/>
                </a:tc>
                <a:tc>
                  <a:txBody>
                    <a:bodyPr/>
                    <a:lstStyle/>
                    <a:p>
                      <a:pPr marL="0" marR="0" lvl="0" indent="0" algn="ctr">
                        <a:lnSpc>
                          <a:spcPct val="100000"/>
                        </a:lnSpc>
                        <a:spcBef>
                          <a:spcPts val="0"/>
                        </a:spcBef>
                        <a:spcAft>
                          <a:spcPts val="0"/>
                        </a:spcAft>
                        <a:buNone/>
                      </a:pPr>
                      <a:r>
                        <a:rPr lang="en-US" sz="2800" b="0" i="0" u="none" strike="noStrike" noProof="0" dirty="0">
                          <a:solidFill>
                            <a:schemeClr val="tx1"/>
                          </a:solidFill>
                          <a:latin typeface="+mn-lt"/>
                        </a:rPr>
                        <a:t>First week of operations</a:t>
                      </a:r>
                    </a:p>
                  </a:txBody>
                  <a:tcPr marL="42809" marR="42809"/>
                </a:tc>
                <a:extLst>
                  <a:ext uri="{0D108BD9-81ED-4DB2-BD59-A6C34878D82A}">
                    <a16:rowId xmlns:a16="http://schemas.microsoft.com/office/drawing/2014/main" val="209287361"/>
                  </a:ext>
                </a:extLst>
              </a:tr>
            </a:tbl>
          </a:graphicData>
        </a:graphic>
      </p:graphicFrame>
    </p:spTree>
    <p:extLst>
      <p:ext uri="{BB962C8B-B14F-4D97-AF65-F5344CB8AC3E}">
        <p14:creationId xmlns:p14="http://schemas.microsoft.com/office/powerpoint/2010/main" val="2989535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a:xfrm>
            <a:off x="2460966" y="350146"/>
            <a:ext cx="9562530" cy="1067219"/>
          </a:xfrm>
        </p:spPr>
        <p:txBody>
          <a:bodyPr/>
          <a:lstStyle/>
          <a:p>
            <a:r>
              <a:rPr lang="en-US" dirty="0">
                <a:cs typeface="Arial"/>
              </a:rPr>
              <a:t>Important Operational Dates: </a:t>
            </a:r>
            <a:br>
              <a:rPr lang="en-US" dirty="0">
                <a:cs typeface="Arial"/>
              </a:rPr>
            </a:br>
            <a:r>
              <a:rPr lang="en-US" dirty="0">
                <a:cs typeface="Arial"/>
              </a:rPr>
              <a:t>Next 30 to 90 days (3)</a:t>
            </a:r>
          </a:p>
        </p:txBody>
      </p:sp>
      <p:graphicFrame>
        <p:nvGraphicFramePr>
          <p:cNvPr id="5" name="Content Placeholder 4" descr="Important dates next 30 to 90 days.  Actions and corresponding dates: CEP &amp; Provision 2 applications due 6/1 and complete Food Safety Inspection twice annually by end of school year.">
            <a:extLst>
              <a:ext uri="{FF2B5EF4-FFF2-40B4-BE49-F238E27FC236}">
                <a16:creationId xmlns:a16="http://schemas.microsoft.com/office/drawing/2014/main" id="{D0EF0EC8-E363-4926-9700-F7FD0023B2FD}"/>
              </a:ext>
            </a:extLst>
          </p:cNvPr>
          <p:cNvGraphicFramePr>
            <a:graphicFrameLocks noGrp="1"/>
          </p:cNvGraphicFramePr>
          <p:nvPr>
            <p:ph idx="1"/>
            <p:extLst>
              <p:ext uri="{D42A27DB-BD31-4B8C-83A1-F6EECF244321}">
                <p14:modId xmlns:p14="http://schemas.microsoft.com/office/powerpoint/2010/main" val="1361397978"/>
              </p:ext>
            </p:extLst>
          </p:nvPr>
        </p:nvGraphicFramePr>
        <p:xfrm>
          <a:off x="2363128" y="1997601"/>
          <a:ext cx="9660368" cy="3370763"/>
        </p:xfrm>
        <a:graphic>
          <a:graphicData uri="http://schemas.openxmlformats.org/drawingml/2006/table">
            <a:tbl>
              <a:tblPr firstRow="1" bandRow="1">
                <a:tableStyleId>{5C22544A-7EE6-4342-B048-85BDC9FD1C3A}</a:tableStyleId>
              </a:tblPr>
              <a:tblGrid>
                <a:gridCol w="7028934">
                  <a:extLst>
                    <a:ext uri="{9D8B030D-6E8A-4147-A177-3AD203B41FA5}">
                      <a16:colId xmlns:a16="http://schemas.microsoft.com/office/drawing/2014/main" val="1020567512"/>
                    </a:ext>
                  </a:extLst>
                </a:gridCol>
                <a:gridCol w="2631434">
                  <a:extLst>
                    <a:ext uri="{9D8B030D-6E8A-4147-A177-3AD203B41FA5}">
                      <a16:colId xmlns:a16="http://schemas.microsoft.com/office/drawing/2014/main" val="866446811"/>
                    </a:ext>
                  </a:extLst>
                </a:gridCol>
              </a:tblGrid>
              <a:tr h="514992">
                <a:tc>
                  <a:txBody>
                    <a:bodyPr/>
                    <a:lstStyle/>
                    <a:p>
                      <a:pPr lvl="0" algn="ctr">
                        <a:buNone/>
                      </a:pPr>
                      <a:r>
                        <a:rPr lang="en-US" sz="3200" dirty="0">
                          <a:solidFill>
                            <a:schemeClr val="bg1"/>
                          </a:solidFill>
                        </a:rPr>
                        <a:t>Action</a:t>
                      </a:r>
                    </a:p>
                  </a:txBody>
                  <a:tcPr/>
                </a:tc>
                <a:tc>
                  <a:txBody>
                    <a:bodyPr/>
                    <a:lstStyle/>
                    <a:p>
                      <a:pPr lvl="0" algn="ctr">
                        <a:buNone/>
                      </a:pPr>
                      <a:r>
                        <a:rPr lang="en-US" sz="3200" dirty="0"/>
                        <a:t>Date</a:t>
                      </a:r>
                    </a:p>
                  </a:txBody>
                  <a:tcPr/>
                </a:tc>
                <a:extLst>
                  <a:ext uri="{0D108BD9-81ED-4DB2-BD59-A6C34878D82A}">
                    <a16:rowId xmlns:a16="http://schemas.microsoft.com/office/drawing/2014/main" val="2664261068"/>
                  </a:ext>
                </a:extLst>
              </a:tr>
              <a:tr h="658043">
                <a:tc>
                  <a:txBody>
                    <a:bodyPr/>
                    <a:lstStyle/>
                    <a:p>
                      <a:pPr lvl="0" algn="l">
                        <a:lnSpc>
                          <a:spcPct val="100000"/>
                        </a:lnSpc>
                        <a:spcBef>
                          <a:spcPts val="0"/>
                        </a:spcBef>
                        <a:spcAft>
                          <a:spcPts val="0"/>
                        </a:spcAft>
                        <a:buNone/>
                      </a:pPr>
                      <a:r>
                        <a:rPr lang="en-US" sz="3200" kern="1200" dirty="0">
                          <a:solidFill>
                            <a:schemeClr val="tx1"/>
                          </a:solidFill>
                          <a:effectLst/>
                          <a:latin typeface="+mn-lt"/>
                          <a:ea typeface="+mn-ea"/>
                          <a:cs typeface="+mn-cs"/>
                        </a:rPr>
                        <a:t>Community Eligibility Provision (CEP) Application Deadline</a:t>
                      </a:r>
                      <a:endParaRPr lang="en-US" sz="3200" dirty="0"/>
                    </a:p>
                  </a:txBody>
                  <a:tcPr anchor="ctr"/>
                </a:tc>
                <a:tc>
                  <a:txBody>
                    <a:bodyPr/>
                    <a:lstStyle/>
                    <a:p>
                      <a:pPr marL="0" lvl="0" indent="0" algn="ctr">
                        <a:lnSpc>
                          <a:spcPct val="100000"/>
                        </a:lnSpc>
                        <a:spcBef>
                          <a:spcPts val="0"/>
                        </a:spcBef>
                        <a:spcAft>
                          <a:spcPts val="0"/>
                        </a:spcAft>
                        <a:buNone/>
                      </a:pPr>
                      <a:r>
                        <a:rPr lang="en-US" sz="3200" b="0" i="0" u="none" strike="noStrike" noProof="0" dirty="0">
                          <a:solidFill>
                            <a:schemeClr val="tx1"/>
                          </a:solidFill>
                          <a:latin typeface="+mn-lt"/>
                        </a:rPr>
                        <a:t>June 30, 2024</a:t>
                      </a:r>
                      <a:endParaRPr lang="en-US" sz="3200" dirty="0"/>
                    </a:p>
                  </a:txBody>
                  <a:tcPr anchor="ctr"/>
                </a:tc>
                <a:extLst>
                  <a:ext uri="{0D108BD9-81ED-4DB2-BD59-A6C34878D82A}">
                    <a16:rowId xmlns:a16="http://schemas.microsoft.com/office/drawing/2014/main" val="1686027038"/>
                  </a:ext>
                </a:extLst>
              </a:tr>
              <a:tr h="658043">
                <a:tc>
                  <a:txBody>
                    <a:bodyPr/>
                    <a:lstStyle/>
                    <a:p>
                      <a:pPr lvl="0" algn="l">
                        <a:lnSpc>
                          <a:spcPct val="100000"/>
                        </a:lnSpc>
                        <a:spcBef>
                          <a:spcPts val="0"/>
                        </a:spcBef>
                        <a:spcAft>
                          <a:spcPts val="0"/>
                        </a:spcAft>
                        <a:buNone/>
                      </a:pPr>
                      <a:r>
                        <a:rPr lang="en-US" sz="3200" kern="1200" dirty="0">
                          <a:solidFill>
                            <a:schemeClr val="tx1"/>
                          </a:solidFill>
                          <a:effectLst/>
                          <a:latin typeface="+mn-lt"/>
                          <a:ea typeface="+mn-ea"/>
                          <a:cs typeface="+mn-cs"/>
                        </a:rPr>
                        <a:t>Provision 2 Application Deadline</a:t>
                      </a:r>
                    </a:p>
                  </a:txBody>
                  <a:tcPr/>
                </a:tc>
                <a:tc>
                  <a:txBody>
                    <a:bodyPr/>
                    <a:lstStyle/>
                    <a:p>
                      <a:pPr lvl="0" algn="ctr">
                        <a:lnSpc>
                          <a:spcPct val="100000"/>
                        </a:lnSpc>
                        <a:spcBef>
                          <a:spcPts val="0"/>
                        </a:spcBef>
                        <a:spcAft>
                          <a:spcPts val="0"/>
                        </a:spcAft>
                        <a:buNone/>
                      </a:pPr>
                      <a:r>
                        <a:rPr lang="en-US" sz="3200" b="0" i="0" u="none" strike="noStrike" noProof="0" dirty="0">
                          <a:solidFill>
                            <a:schemeClr val="tx1"/>
                          </a:solidFill>
                          <a:latin typeface="Arial"/>
                        </a:rPr>
                        <a:t>June 30, 2024</a:t>
                      </a:r>
                    </a:p>
                  </a:txBody>
                  <a:tcPr/>
                </a:tc>
                <a:extLst>
                  <a:ext uri="{0D108BD9-81ED-4DB2-BD59-A6C34878D82A}">
                    <a16:rowId xmlns:a16="http://schemas.microsoft.com/office/drawing/2014/main" val="1158977047"/>
                  </a:ext>
                </a:extLst>
              </a:tr>
              <a:tr h="658043">
                <a:tc>
                  <a:txBody>
                    <a:bodyPr/>
                    <a:lstStyle/>
                    <a:p>
                      <a:pPr lvl="0" algn="l">
                        <a:lnSpc>
                          <a:spcPct val="100000"/>
                        </a:lnSpc>
                        <a:spcBef>
                          <a:spcPts val="0"/>
                        </a:spcBef>
                        <a:spcAft>
                          <a:spcPts val="0"/>
                        </a:spcAft>
                        <a:buNone/>
                      </a:pPr>
                      <a:r>
                        <a:rPr lang="en-US" sz="3200" kern="1200" dirty="0">
                          <a:solidFill>
                            <a:schemeClr val="tx1"/>
                          </a:solidFill>
                          <a:effectLst/>
                          <a:latin typeface="+mn-lt"/>
                          <a:ea typeface="+mn-ea"/>
                          <a:cs typeface="+mn-cs"/>
                        </a:rPr>
                        <a:t>Request Food Safety Inspections (x 2)</a:t>
                      </a:r>
                    </a:p>
                  </a:txBody>
                  <a:tcPr marL="42809" marR="42809"/>
                </a:tc>
                <a:tc>
                  <a:txBody>
                    <a:bodyPr/>
                    <a:lstStyle/>
                    <a:p>
                      <a:pPr marL="0" lvl="0" indent="0" algn="ctr">
                        <a:lnSpc>
                          <a:spcPct val="100000"/>
                        </a:lnSpc>
                        <a:spcBef>
                          <a:spcPts val="0"/>
                        </a:spcBef>
                        <a:spcAft>
                          <a:spcPts val="0"/>
                        </a:spcAft>
                        <a:buNone/>
                      </a:pPr>
                      <a:r>
                        <a:rPr lang="en-US" sz="3200" b="0" i="0" u="none" strike="noStrike" noProof="0" dirty="0">
                          <a:solidFill>
                            <a:schemeClr val="tx1"/>
                          </a:solidFill>
                          <a:latin typeface="+mn-lt"/>
                        </a:rPr>
                        <a:t>End of SY</a:t>
                      </a:r>
                    </a:p>
                  </a:txBody>
                  <a:tcPr marL="42809" marR="42809"/>
                </a:tc>
                <a:extLst>
                  <a:ext uri="{0D108BD9-81ED-4DB2-BD59-A6C34878D82A}">
                    <a16:rowId xmlns:a16="http://schemas.microsoft.com/office/drawing/2014/main" val="1465375969"/>
                  </a:ext>
                </a:extLst>
              </a:tr>
            </a:tbl>
          </a:graphicData>
        </a:graphic>
      </p:graphicFrame>
    </p:spTree>
    <p:extLst>
      <p:ext uri="{BB962C8B-B14F-4D97-AF65-F5344CB8AC3E}">
        <p14:creationId xmlns:p14="http://schemas.microsoft.com/office/powerpoint/2010/main" val="3546119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374-3105-19C9-DE9B-2569ACD70187}"/>
              </a:ext>
            </a:extLst>
          </p:cNvPr>
          <p:cNvSpPr>
            <a:spLocks noGrp="1"/>
          </p:cNvSpPr>
          <p:nvPr>
            <p:ph type="title"/>
          </p:nvPr>
        </p:nvSpPr>
        <p:spPr>
          <a:xfrm>
            <a:off x="2540000" y="365185"/>
            <a:ext cx="9144000" cy="1143000"/>
          </a:xfrm>
        </p:spPr>
        <p:txBody>
          <a:bodyPr/>
          <a:lstStyle/>
          <a:p>
            <a:r>
              <a:rPr lang="en-US" dirty="0">
                <a:cs typeface="Arial"/>
              </a:rPr>
              <a:t>Funding Updates</a:t>
            </a:r>
            <a:endParaRPr lang="en-US" dirty="0"/>
          </a:p>
        </p:txBody>
      </p:sp>
      <p:pic>
        <p:nvPicPr>
          <p:cNvPr id="4" name="Content Placeholder 3">
            <a:extLst>
              <a:ext uri="{FF2B5EF4-FFF2-40B4-BE49-F238E27FC236}">
                <a16:creationId xmlns:a16="http://schemas.microsoft.com/office/drawing/2014/main" id="{AB9736E0-1F3B-ED2B-6350-36426F71626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155027" y="1509711"/>
            <a:ext cx="6244625" cy="4928378"/>
          </a:xfrm>
        </p:spPr>
      </p:pic>
    </p:spTree>
    <p:extLst>
      <p:ext uri="{BB962C8B-B14F-4D97-AF65-F5344CB8AC3E}">
        <p14:creationId xmlns:p14="http://schemas.microsoft.com/office/powerpoint/2010/main" val="3457038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80E8-3891-7FE5-56DE-48390F3060E8}"/>
              </a:ext>
            </a:extLst>
          </p:cNvPr>
          <p:cNvSpPr>
            <a:spLocks noGrp="1"/>
          </p:cNvSpPr>
          <p:nvPr>
            <p:ph type="title"/>
          </p:nvPr>
        </p:nvSpPr>
        <p:spPr/>
        <p:txBody>
          <a:bodyPr/>
          <a:lstStyle/>
          <a:p>
            <a:r>
              <a:rPr lang="en-US" dirty="0">
                <a:cs typeface="Arial"/>
              </a:rPr>
              <a:t>2022 Kitchen Infrastructure and Training Funding Award</a:t>
            </a:r>
            <a:endParaRPr lang="en-US" dirty="0"/>
          </a:p>
        </p:txBody>
      </p:sp>
      <p:sp>
        <p:nvSpPr>
          <p:cNvPr id="3" name="Content Placeholder 2">
            <a:extLst>
              <a:ext uri="{FF2B5EF4-FFF2-40B4-BE49-F238E27FC236}">
                <a16:creationId xmlns:a16="http://schemas.microsoft.com/office/drawing/2014/main" id="{ACFC4F17-7DAC-F065-2DE7-559F7C58742D}"/>
              </a:ext>
            </a:extLst>
          </p:cNvPr>
          <p:cNvSpPr>
            <a:spLocks noGrp="1"/>
          </p:cNvSpPr>
          <p:nvPr>
            <p:ph sz="half" idx="1"/>
          </p:nvPr>
        </p:nvSpPr>
        <p:spPr>
          <a:xfrm>
            <a:off x="2325231" y="2133600"/>
            <a:ext cx="9137648" cy="4114800"/>
          </a:xfrm>
        </p:spPr>
        <p:txBody>
          <a:bodyPr/>
          <a:lstStyle/>
          <a:p>
            <a:pPr>
              <a:spcBef>
                <a:spcPts val="1400"/>
              </a:spcBef>
              <a:spcAft>
                <a:spcPts val="1200"/>
              </a:spcAft>
              <a:buFont typeface="Arial"/>
              <a:buChar char="•"/>
            </a:pPr>
            <a:r>
              <a:rPr lang="en-US" sz="2800" dirty="0">
                <a:solidFill>
                  <a:srgbClr val="000000"/>
                </a:solidFill>
                <a:cs typeface="Arial"/>
              </a:rPr>
              <a:t>$15 Million residual KIT funds have been issued to County Treasurer's Office.</a:t>
            </a:r>
            <a:endParaRPr lang="en-US" dirty="0"/>
          </a:p>
          <a:p>
            <a:pPr>
              <a:spcBef>
                <a:spcPts val="1400"/>
              </a:spcBef>
              <a:spcAft>
                <a:spcPts val="1200"/>
              </a:spcAft>
              <a:buFont typeface="Arial"/>
              <a:buChar char="•"/>
            </a:pPr>
            <a:r>
              <a:rPr lang="en-US" sz="2800" dirty="0">
                <a:solidFill>
                  <a:srgbClr val="000000"/>
                </a:solidFill>
                <a:cs typeface="Arial"/>
              </a:rPr>
              <a:t>These funds were withheld from the freshly prepared onsite meals funding (FPOM).</a:t>
            </a:r>
          </a:p>
          <a:p>
            <a:pPr>
              <a:spcBef>
                <a:spcPts val="1400"/>
              </a:spcBef>
              <a:spcAft>
                <a:spcPts val="1200"/>
              </a:spcAft>
              <a:buFont typeface="Arial"/>
              <a:buChar char="•"/>
            </a:pPr>
            <a:r>
              <a:rPr lang="en-US" sz="2800" dirty="0">
                <a:solidFill>
                  <a:srgbClr val="000000"/>
                </a:solidFill>
                <a:cs typeface="Arial"/>
              </a:rPr>
              <a:t>Posted KIT 2022 award amounts reflect the total KIT award, including an updated FPOM award amount.</a:t>
            </a:r>
          </a:p>
        </p:txBody>
      </p:sp>
    </p:spTree>
    <p:extLst>
      <p:ext uri="{BB962C8B-B14F-4D97-AF65-F5344CB8AC3E}">
        <p14:creationId xmlns:p14="http://schemas.microsoft.com/office/powerpoint/2010/main" val="991630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6740-6DFD-BDF1-9759-89F8793DEBE9}"/>
              </a:ext>
            </a:extLst>
          </p:cNvPr>
          <p:cNvSpPr>
            <a:spLocks noGrp="1"/>
          </p:cNvSpPr>
          <p:nvPr>
            <p:ph type="title"/>
          </p:nvPr>
        </p:nvSpPr>
        <p:spPr/>
        <p:txBody>
          <a:bodyPr/>
          <a:lstStyle/>
          <a:p>
            <a:r>
              <a:rPr lang="en-US" dirty="0">
                <a:cs typeface="Arial"/>
              </a:rPr>
              <a:t>Guiding Principles</a:t>
            </a:r>
            <a:br>
              <a:rPr lang="en-US" dirty="0">
                <a:cs typeface="Arial"/>
              </a:rPr>
            </a:br>
            <a:r>
              <a:rPr lang="en-US" dirty="0">
                <a:cs typeface="Arial"/>
              </a:rPr>
              <a:t>Freshly Prepared Onsite Meals (1)</a:t>
            </a:r>
            <a:endParaRPr lang="en-US" dirty="0"/>
          </a:p>
        </p:txBody>
      </p:sp>
      <p:sp>
        <p:nvSpPr>
          <p:cNvPr id="3" name="Content Placeholder 2">
            <a:extLst>
              <a:ext uri="{FF2B5EF4-FFF2-40B4-BE49-F238E27FC236}">
                <a16:creationId xmlns:a16="http://schemas.microsoft.com/office/drawing/2014/main" id="{FBA7B5CC-5BC3-1466-6176-E4852957E66C}"/>
              </a:ext>
            </a:extLst>
          </p:cNvPr>
          <p:cNvSpPr>
            <a:spLocks noGrp="1"/>
          </p:cNvSpPr>
          <p:nvPr>
            <p:ph sz="half" idx="1"/>
          </p:nvPr>
        </p:nvSpPr>
        <p:spPr>
          <a:xfrm>
            <a:off x="2540000" y="2297501"/>
            <a:ext cx="8668588" cy="4157932"/>
          </a:xfrm>
        </p:spPr>
        <p:txBody>
          <a:bodyPr/>
          <a:lstStyle/>
          <a:p>
            <a:pPr>
              <a:spcBef>
                <a:spcPts val="0"/>
              </a:spcBef>
              <a:spcAft>
                <a:spcPts val="2400"/>
              </a:spcAft>
            </a:pPr>
            <a:r>
              <a:rPr lang="en-US" dirty="0">
                <a:cs typeface="Arial"/>
              </a:rPr>
              <a:t>FPOM promotes: </a:t>
            </a:r>
          </a:p>
          <a:p>
            <a:pPr lvl="1">
              <a:spcBef>
                <a:spcPts val="0"/>
              </a:spcBef>
              <a:spcAft>
                <a:spcPts val="2400"/>
              </a:spcAft>
            </a:pPr>
            <a:r>
              <a:rPr lang="en-US" dirty="0">
                <a:cs typeface="Arial"/>
              </a:rPr>
              <a:t>Scratch cooking</a:t>
            </a:r>
          </a:p>
          <a:p>
            <a:pPr lvl="1">
              <a:spcBef>
                <a:spcPts val="0"/>
              </a:spcBef>
              <a:spcAft>
                <a:spcPts val="2400"/>
              </a:spcAft>
            </a:pPr>
            <a:r>
              <a:rPr lang="en-US" dirty="0">
                <a:cs typeface="Arial"/>
              </a:rPr>
              <a:t>On site meal preparation</a:t>
            </a:r>
          </a:p>
          <a:p>
            <a:pPr lvl="1">
              <a:spcBef>
                <a:spcPts val="0"/>
              </a:spcBef>
              <a:spcAft>
                <a:spcPts val="2400"/>
              </a:spcAft>
            </a:pPr>
            <a:r>
              <a:rPr lang="en-US" dirty="0">
                <a:cs typeface="Arial"/>
              </a:rPr>
              <a:t>Meal preparation at a central kitchen</a:t>
            </a:r>
          </a:p>
          <a:p>
            <a:endParaRPr lang="en-US" dirty="0">
              <a:cs typeface="Arial"/>
            </a:endParaRPr>
          </a:p>
        </p:txBody>
      </p:sp>
      <p:pic>
        <p:nvPicPr>
          <p:cNvPr id="5" name="Content Placeholder 4">
            <a:extLst>
              <a:ext uri="{FF2B5EF4-FFF2-40B4-BE49-F238E27FC236}">
                <a16:creationId xmlns:a16="http://schemas.microsoft.com/office/drawing/2014/main" id="{23952CCE-46FA-4F3A-D425-610D0829600B}"/>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8866697" y="2300287"/>
            <a:ext cx="2343150" cy="1952625"/>
          </a:xfrm>
        </p:spPr>
      </p:pic>
    </p:spTree>
    <p:extLst>
      <p:ext uri="{BB962C8B-B14F-4D97-AF65-F5344CB8AC3E}">
        <p14:creationId xmlns:p14="http://schemas.microsoft.com/office/powerpoint/2010/main" val="120152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569-BC26-45FD-B419-0D7CD2C7AE15}"/>
              </a:ext>
            </a:extLst>
          </p:cNvPr>
          <p:cNvSpPr>
            <a:spLocks noGrp="1"/>
          </p:cNvSpPr>
          <p:nvPr>
            <p:ph type="title"/>
          </p:nvPr>
        </p:nvSpPr>
        <p:spPr/>
        <p:txBody>
          <a:bodyPr/>
          <a:lstStyle/>
          <a:p>
            <a:r>
              <a:rPr lang="en-US" dirty="0">
                <a:cs typeface="Arial"/>
              </a:rPr>
              <a:t>Guiding Principles</a:t>
            </a:r>
            <a:br>
              <a:rPr lang="en-US" dirty="0">
                <a:cs typeface="Arial"/>
              </a:rPr>
            </a:br>
            <a:r>
              <a:rPr lang="en-US" dirty="0">
                <a:cs typeface="Arial"/>
              </a:rPr>
              <a:t>Freshly Prepared Onsite Meals (2)</a:t>
            </a:r>
            <a:endParaRPr lang="en-US" dirty="0"/>
          </a:p>
        </p:txBody>
      </p:sp>
      <p:sp>
        <p:nvSpPr>
          <p:cNvPr id="9" name="Content Placeholder 2">
            <a:extLst>
              <a:ext uri="{FF2B5EF4-FFF2-40B4-BE49-F238E27FC236}">
                <a16:creationId xmlns:a16="http://schemas.microsoft.com/office/drawing/2014/main" id="{D105E37C-2F75-48FF-9F04-D048F259D3A4}"/>
              </a:ext>
            </a:extLst>
          </p:cNvPr>
          <p:cNvSpPr>
            <a:spLocks noGrp="1"/>
          </p:cNvSpPr>
          <p:nvPr>
            <p:ph sz="half" idx="1"/>
          </p:nvPr>
        </p:nvSpPr>
        <p:spPr>
          <a:xfrm>
            <a:off x="2775974" y="2187677"/>
            <a:ext cx="9049877" cy="3971823"/>
          </a:xfrm>
        </p:spPr>
        <p:txBody>
          <a:bodyPr/>
          <a:lstStyle/>
          <a:p>
            <a:pPr marL="0" indent="0">
              <a:spcBef>
                <a:spcPts val="0"/>
              </a:spcBef>
              <a:spcAft>
                <a:spcPts val="2400"/>
              </a:spcAft>
              <a:buNone/>
            </a:pPr>
            <a:r>
              <a:rPr lang="en-US" dirty="0">
                <a:ea typeface="+mn-lt"/>
                <a:cs typeface="+mn-lt"/>
              </a:rPr>
              <a:t>FPOM’s Intention is to move away from:</a:t>
            </a:r>
          </a:p>
          <a:p>
            <a:pPr>
              <a:spcBef>
                <a:spcPts val="0"/>
              </a:spcBef>
              <a:spcAft>
                <a:spcPts val="2400"/>
              </a:spcAft>
            </a:pPr>
            <a:r>
              <a:rPr lang="en-US" dirty="0">
                <a:ea typeface="+mn-lt"/>
                <a:cs typeface="+mn-lt"/>
              </a:rPr>
              <a:t>Processed and packaged foods</a:t>
            </a:r>
          </a:p>
          <a:p>
            <a:pPr>
              <a:spcBef>
                <a:spcPts val="0"/>
              </a:spcBef>
              <a:spcAft>
                <a:spcPts val="2400"/>
              </a:spcAft>
            </a:pPr>
            <a:r>
              <a:rPr lang="en-US" dirty="0">
                <a:ea typeface="+mn-lt"/>
                <a:cs typeface="+mn-lt"/>
              </a:rPr>
              <a:t>Heat and serve entrees</a:t>
            </a:r>
          </a:p>
          <a:p>
            <a:pPr>
              <a:spcBef>
                <a:spcPts val="0"/>
              </a:spcBef>
              <a:spcAft>
                <a:spcPts val="2400"/>
              </a:spcAft>
            </a:pPr>
            <a:r>
              <a:rPr lang="en-US" dirty="0">
                <a:ea typeface="+mn-lt"/>
                <a:cs typeface="+mn-lt"/>
              </a:rPr>
              <a:t>Pre-made entrees</a:t>
            </a:r>
          </a:p>
          <a:p>
            <a:pPr>
              <a:spcBef>
                <a:spcPts val="0"/>
              </a:spcBef>
              <a:spcAft>
                <a:spcPts val="2400"/>
              </a:spcAft>
            </a:pPr>
            <a:r>
              <a:rPr lang="en-US" dirty="0">
                <a:ea typeface="+mn-lt"/>
                <a:cs typeface="+mn-lt"/>
              </a:rPr>
              <a:t>Fillers</a:t>
            </a:r>
          </a:p>
          <a:p>
            <a:pPr marL="0" indent="0">
              <a:spcBef>
                <a:spcPts val="0"/>
              </a:spcBef>
              <a:spcAft>
                <a:spcPts val="2400"/>
              </a:spcAft>
              <a:buNone/>
            </a:pPr>
            <a:endParaRPr lang="en-US" dirty="0">
              <a:ea typeface="+mn-lt"/>
              <a:cs typeface="+mn-lt"/>
            </a:endParaRPr>
          </a:p>
        </p:txBody>
      </p:sp>
    </p:spTree>
    <p:extLst>
      <p:ext uri="{BB962C8B-B14F-4D97-AF65-F5344CB8AC3E}">
        <p14:creationId xmlns:p14="http://schemas.microsoft.com/office/powerpoint/2010/main" val="400862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263E-7863-B11A-95B8-F4780D3748DA}"/>
              </a:ext>
            </a:extLst>
          </p:cNvPr>
          <p:cNvSpPr>
            <a:spLocks noGrp="1"/>
          </p:cNvSpPr>
          <p:nvPr>
            <p:ph type="title"/>
          </p:nvPr>
        </p:nvSpPr>
        <p:spPr>
          <a:xfrm>
            <a:off x="2516025" y="77526"/>
            <a:ext cx="9144000" cy="1143000"/>
          </a:xfrm>
        </p:spPr>
        <p:txBody>
          <a:bodyPr/>
          <a:lstStyle/>
          <a:p>
            <a:r>
              <a:rPr lang="en-US" dirty="0"/>
              <a:t>Local Food for Schools (1)</a:t>
            </a:r>
          </a:p>
        </p:txBody>
      </p:sp>
      <p:sp>
        <p:nvSpPr>
          <p:cNvPr id="3" name="Content Placeholder 2">
            <a:extLst>
              <a:ext uri="{FF2B5EF4-FFF2-40B4-BE49-F238E27FC236}">
                <a16:creationId xmlns:a16="http://schemas.microsoft.com/office/drawing/2014/main" id="{464A3C1C-BAE4-A766-4D83-EDE3AC8BCFB6}"/>
              </a:ext>
            </a:extLst>
          </p:cNvPr>
          <p:cNvSpPr>
            <a:spLocks noGrp="1"/>
          </p:cNvSpPr>
          <p:nvPr>
            <p:ph sz="half" idx="1"/>
          </p:nvPr>
        </p:nvSpPr>
        <p:spPr>
          <a:xfrm>
            <a:off x="2358394" y="1328548"/>
            <a:ext cx="9472176" cy="4571139"/>
          </a:xfrm>
        </p:spPr>
        <p:txBody>
          <a:bodyPr/>
          <a:lstStyle/>
          <a:p>
            <a:pPr>
              <a:spcBef>
                <a:spcPts val="0"/>
              </a:spcBef>
              <a:spcAft>
                <a:spcPts val="0"/>
              </a:spcAft>
            </a:pPr>
            <a:r>
              <a:rPr lang="en-US" sz="2800" b="0" i="0" u="none" strike="noStrike" baseline="0" dirty="0">
                <a:latin typeface="Arial"/>
                <a:cs typeface="Arial"/>
              </a:rPr>
              <a:t>Expected Allocation </a:t>
            </a:r>
            <a:r>
              <a:rPr lang="en-US" sz="2800" dirty="0">
                <a:latin typeface="Arial"/>
                <a:cs typeface="Arial"/>
              </a:rPr>
              <a:t>r</a:t>
            </a:r>
            <a:r>
              <a:rPr lang="en-US" sz="2800" b="0" i="0" u="none" strike="noStrike" baseline="0" dirty="0">
                <a:latin typeface="Arial"/>
                <a:cs typeface="Arial"/>
              </a:rPr>
              <a:t>elease</a:t>
            </a:r>
            <a:r>
              <a:rPr lang="en-US" sz="2800" dirty="0">
                <a:latin typeface="Arial"/>
                <a:cs typeface="Arial"/>
              </a:rPr>
              <a:t> in early May</a:t>
            </a:r>
            <a:r>
              <a:rPr lang="en-US" sz="2800" b="0" i="0" u="none" strike="noStrike" baseline="0" dirty="0">
                <a:latin typeface="Arial"/>
                <a:cs typeface="Arial"/>
              </a:rPr>
              <a:t> 2024.</a:t>
            </a:r>
            <a:endParaRPr lang="en-US" dirty="0"/>
          </a:p>
          <a:p>
            <a:pPr algn="l">
              <a:spcBef>
                <a:spcPts val="0"/>
              </a:spcBef>
              <a:spcAft>
                <a:spcPts val="0"/>
              </a:spcAft>
            </a:pPr>
            <a:endParaRPr lang="en-US" sz="2800" b="0" i="0" u="none" strike="noStrike" baseline="0" dirty="0">
              <a:latin typeface="Arial"/>
              <a:cs typeface="Arial"/>
            </a:endParaRPr>
          </a:p>
          <a:p>
            <a:pPr algn="l">
              <a:spcBef>
                <a:spcPts val="0"/>
              </a:spcBef>
              <a:spcAft>
                <a:spcPts val="0"/>
              </a:spcAft>
            </a:pPr>
            <a:r>
              <a:rPr lang="en-US" sz="2800" dirty="0">
                <a:latin typeface="Arial"/>
                <a:cs typeface="Arial"/>
              </a:rPr>
              <a:t>Funding e</a:t>
            </a:r>
            <a:r>
              <a:rPr lang="en-US" sz="2800" b="0" i="0" u="none" strike="noStrike" baseline="0" dirty="0">
                <a:latin typeface="Arial"/>
                <a:cs typeface="Arial"/>
              </a:rPr>
              <a:t>xpenditure deadline</a:t>
            </a:r>
            <a:r>
              <a:rPr lang="en-US" sz="2800" dirty="0">
                <a:latin typeface="Arial"/>
                <a:cs typeface="Arial"/>
              </a:rPr>
              <a:t> is</a:t>
            </a:r>
            <a:r>
              <a:rPr lang="en-US" sz="2800" b="0" i="0" u="none" strike="noStrike" baseline="0" dirty="0">
                <a:latin typeface="Arial"/>
                <a:cs typeface="Arial"/>
              </a:rPr>
              <a:t> </a:t>
            </a:r>
            <a:r>
              <a:rPr lang="en-US" sz="2800" dirty="0">
                <a:latin typeface="Arial"/>
                <a:cs typeface="Arial"/>
              </a:rPr>
              <a:t>November 29,</a:t>
            </a:r>
            <a:r>
              <a:rPr lang="en-US" sz="2800" b="0" i="0" u="none" strike="noStrike" baseline="0" dirty="0">
                <a:latin typeface="Arial"/>
                <a:cs typeface="Arial"/>
              </a:rPr>
              <a:t> 2024.</a:t>
            </a:r>
          </a:p>
          <a:p>
            <a:pPr algn="l">
              <a:spcBef>
                <a:spcPts val="0"/>
              </a:spcBef>
              <a:spcAft>
                <a:spcPts val="0"/>
              </a:spcAft>
            </a:pPr>
            <a:endParaRPr lang="en-US" sz="2800" b="0" i="0" u="none" strike="noStrike" baseline="0" dirty="0">
              <a:latin typeface="Arial"/>
              <a:cs typeface="Arial"/>
            </a:endParaRPr>
          </a:p>
          <a:p>
            <a:pPr>
              <a:spcBef>
                <a:spcPts val="0"/>
              </a:spcBef>
              <a:spcAft>
                <a:spcPts val="0"/>
              </a:spcAft>
            </a:pPr>
            <a:r>
              <a:rPr lang="en-US" sz="2800" b="0" i="0" u="none" strike="noStrike" baseline="0" dirty="0">
                <a:latin typeface="Arial"/>
                <a:cs typeface="Arial"/>
              </a:rPr>
              <a:t>Allowable Expenditures beginning on March 31, 2023</a:t>
            </a:r>
            <a:r>
              <a:rPr lang="en-US" sz="2800" dirty="0">
                <a:latin typeface="Arial"/>
                <a:cs typeface="Arial"/>
              </a:rPr>
              <a:t>,</a:t>
            </a:r>
            <a:r>
              <a:rPr lang="en-US" sz="2800" b="0" i="0" u="none" strike="noStrike" baseline="0" dirty="0">
                <a:latin typeface="Arial"/>
                <a:cs typeface="Arial"/>
              </a:rPr>
              <a:t> may be applied to </a:t>
            </a:r>
            <a:r>
              <a:rPr lang="en-US" sz="2800" dirty="0">
                <a:latin typeface="Arial"/>
                <a:cs typeface="Arial"/>
              </a:rPr>
              <a:t>Local Food for Schools (LFS)</a:t>
            </a:r>
            <a:r>
              <a:rPr lang="en-US" sz="2800" b="0" i="0" u="none" strike="noStrike" baseline="0" dirty="0">
                <a:latin typeface="Arial"/>
                <a:cs typeface="Arial"/>
              </a:rPr>
              <a:t> funds once received.</a:t>
            </a:r>
          </a:p>
          <a:p>
            <a:pPr>
              <a:spcBef>
                <a:spcPts val="0"/>
              </a:spcBef>
              <a:spcAft>
                <a:spcPts val="0"/>
              </a:spcAft>
            </a:pPr>
            <a:endParaRPr lang="en-US" sz="2800" dirty="0">
              <a:latin typeface="Arial"/>
              <a:cs typeface="Arial"/>
            </a:endParaRPr>
          </a:p>
          <a:p>
            <a:pPr>
              <a:spcBef>
                <a:spcPts val="0"/>
              </a:spcBef>
              <a:spcAft>
                <a:spcPts val="0"/>
              </a:spcAft>
            </a:pPr>
            <a:r>
              <a:rPr lang="en-US" sz="2800" dirty="0">
                <a:ea typeface="+mn-lt"/>
                <a:cs typeface="+mn-lt"/>
              </a:rPr>
              <a:t>Find additional information on the CDE LFS web page at </a:t>
            </a:r>
            <a:r>
              <a:rPr lang="en-US" sz="2800" u="sng" dirty="0">
                <a:solidFill>
                  <a:srgbClr val="0563C1"/>
                </a:solidFill>
                <a:latin typeface="Arial" panose="020B0604020202020204" pitchFamily="34" charset="0"/>
                <a:hlinkClick r:id="rId3" tooltip="California Department of Education Local Food for Schools web page">
                  <a:extLst>
                    <a:ext uri="{A12FA001-AC4F-418D-AE19-62706E023703}">
                      <ahyp:hlinkClr xmlns:ahyp="http://schemas.microsoft.com/office/drawing/2018/hyperlinkcolor" val="tx"/>
                    </a:ext>
                  </a:extLst>
                </a:hlinkClick>
              </a:rPr>
              <a:t>https://www.cde.ca.gov/ls/nu/localfoodforschools.asp</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7586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E928-C04D-07C8-F254-2C093DFDC940}"/>
              </a:ext>
            </a:extLst>
          </p:cNvPr>
          <p:cNvSpPr>
            <a:spLocks noGrp="1"/>
          </p:cNvSpPr>
          <p:nvPr>
            <p:ph type="title"/>
          </p:nvPr>
        </p:nvSpPr>
        <p:spPr/>
        <p:txBody>
          <a:bodyPr/>
          <a:lstStyle/>
          <a:p>
            <a:r>
              <a:rPr lang="en-US" dirty="0">
                <a:cs typeface="Arial"/>
              </a:rPr>
              <a:t>Celebrate School Nutrition Culinary Professionals</a:t>
            </a:r>
            <a:endParaRPr lang="en-US" dirty="0"/>
          </a:p>
        </p:txBody>
      </p:sp>
      <p:sp>
        <p:nvSpPr>
          <p:cNvPr id="3" name="Content Placeholder 2">
            <a:extLst>
              <a:ext uri="{FF2B5EF4-FFF2-40B4-BE49-F238E27FC236}">
                <a16:creationId xmlns:a16="http://schemas.microsoft.com/office/drawing/2014/main" id="{E8A53FEF-E3A2-E6D5-A9B4-1C89E22A4304}"/>
              </a:ext>
            </a:extLst>
          </p:cNvPr>
          <p:cNvSpPr>
            <a:spLocks noGrp="1"/>
          </p:cNvSpPr>
          <p:nvPr>
            <p:ph sz="half" idx="1"/>
          </p:nvPr>
        </p:nvSpPr>
        <p:spPr>
          <a:xfrm>
            <a:off x="2539999" y="1981200"/>
            <a:ext cx="4656667" cy="4114800"/>
          </a:xfrm>
        </p:spPr>
        <p:txBody>
          <a:bodyPr/>
          <a:lstStyle/>
          <a:p>
            <a:pPr>
              <a:spcAft>
                <a:spcPts val="1200"/>
              </a:spcAft>
            </a:pPr>
            <a:r>
              <a:rPr lang="en-US" dirty="0">
                <a:cs typeface="Arial"/>
              </a:rPr>
              <a:t>Mark your calendars!</a:t>
            </a:r>
            <a:endParaRPr lang="en-US" dirty="0"/>
          </a:p>
          <a:p>
            <a:pPr lvl="1"/>
            <a:r>
              <a:rPr lang="en-US" dirty="0">
                <a:cs typeface="Arial"/>
              </a:rPr>
              <a:t>School Nutrition Employee Week is </a:t>
            </a:r>
            <a:r>
              <a:rPr lang="en-US" b="1" dirty="0">
                <a:cs typeface="Arial"/>
              </a:rPr>
              <a:t>April 29 - May 3, 2024</a:t>
            </a:r>
          </a:p>
          <a:p>
            <a:pPr marL="457200" lvl="1" indent="0">
              <a:buNone/>
            </a:pPr>
            <a:endParaRPr lang="en-US" dirty="0">
              <a:cs typeface="Arial"/>
            </a:endParaRPr>
          </a:p>
          <a:p>
            <a:pPr lvl="1"/>
            <a:r>
              <a:rPr lang="en-US" dirty="0">
                <a:cs typeface="Arial"/>
              </a:rPr>
              <a:t>School Lunch Hero Day, </a:t>
            </a:r>
            <a:r>
              <a:rPr lang="en-US" b="1" dirty="0">
                <a:cs typeface="Arial"/>
              </a:rPr>
              <a:t>May 3, 2024</a:t>
            </a:r>
          </a:p>
        </p:txBody>
      </p:sp>
      <p:pic>
        <p:nvPicPr>
          <p:cNvPr id="6" name="Content Placeholder 5" descr="School Lunch Hero Day logo in yellow block lettering.">
            <a:extLst>
              <a:ext uri="{FF2B5EF4-FFF2-40B4-BE49-F238E27FC236}">
                <a16:creationId xmlns:a16="http://schemas.microsoft.com/office/drawing/2014/main" id="{96F9D9B3-EF47-1F54-52BE-03C83F60F78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075122" y="1981200"/>
            <a:ext cx="2747356" cy="4114800"/>
          </a:xfrm>
        </p:spPr>
      </p:pic>
    </p:spTree>
    <p:extLst>
      <p:ext uri="{BB962C8B-B14F-4D97-AF65-F5344CB8AC3E}">
        <p14:creationId xmlns:p14="http://schemas.microsoft.com/office/powerpoint/2010/main" val="1152801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0CAE-5BD8-7EE7-4916-E6B8FBAC57A4}"/>
              </a:ext>
            </a:extLst>
          </p:cNvPr>
          <p:cNvSpPr>
            <a:spLocks noGrp="1"/>
          </p:cNvSpPr>
          <p:nvPr>
            <p:ph type="title"/>
          </p:nvPr>
        </p:nvSpPr>
        <p:spPr>
          <a:xfrm>
            <a:off x="2540000" y="-456"/>
            <a:ext cx="9144000" cy="1143000"/>
          </a:xfrm>
        </p:spPr>
        <p:txBody>
          <a:bodyPr/>
          <a:lstStyle/>
          <a:p>
            <a:r>
              <a:rPr lang="en-US" sz="4000" dirty="0"/>
              <a:t>Local Food for Schools (2)</a:t>
            </a:r>
          </a:p>
        </p:txBody>
      </p:sp>
      <p:sp>
        <p:nvSpPr>
          <p:cNvPr id="4" name="Content Placeholder 3">
            <a:extLst>
              <a:ext uri="{FF2B5EF4-FFF2-40B4-BE49-F238E27FC236}">
                <a16:creationId xmlns:a16="http://schemas.microsoft.com/office/drawing/2014/main" id="{043BABB2-D06F-534F-2465-AB2087C577C5}"/>
              </a:ext>
            </a:extLst>
          </p:cNvPr>
          <p:cNvSpPr>
            <a:spLocks noGrp="1"/>
          </p:cNvSpPr>
          <p:nvPr>
            <p:ph idx="1"/>
          </p:nvPr>
        </p:nvSpPr>
        <p:spPr>
          <a:xfrm>
            <a:off x="2532940" y="1028244"/>
            <a:ext cx="9151060" cy="5334456"/>
          </a:xfrm>
        </p:spPr>
        <p:txBody>
          <a:bodyPr/>
          <a:lstStyle/>
          <a:p>
            <a:pPr>
              <a:spcBef>
                <a:spcPts val="1200"/>
              </a:spcBef>
              <a:spcAft>
                <a:spcPts val="800"/>
              </a:spcAft>
            </a:pPr>
            <a:r>
              <a:rPr lang="en-US" sz="2400" dirty="0"/>
              <a:t>Second online report due May 15, 2024</a:t>
            </a:r>
            <a:endParaRPr lang="en-US" sz="2400" dirty="0">
              <a:cs typeface="Arial"/>
            </a:endParaRPr>
          </a:p>
          <a:p>
            <a:pPr>
              <a:spcBef>
                <a:spcPts val="1200"/>
              </a:spcBef>
              <a:spcAft>
                <a:spcPts val="800"/>
              </a:spcAft>
            </a:pPr>
            <a:r>
              <a:rPr lang="en-US" sz="2400" dirty="0"/>
              <a:t>All grantees required to report</a:t>
            </a:r>
          </a:p>
          <a:p>
            <a:pPr>
              <a:spcBef>
                <a:spcPts val="1200"/>
              </a:spcBef>
              <a:spcAft>
                <a:spcPts val="800"/>
              </a:spcAft>
            </a:pPr>
            <a:r>
              <a:rPr lang="en-US" sz="2400" dirty="0"/>
              <a:t>Supplier information reported includes:</a:t>
            </a:r>
            <a:endParaRPr lang="en-US" sz="2400" dirty="0">
              <a:cs typeface="Arial"/>
            </a:endParaRPr>
          </a:p>
          <a:p>
            <a:pPr lvl="1">
              <a:spcBef>
                <a:spcPts val="1200"/>
              </a:spcBef>
              <a:spcAft>
                <a:spcPts val="800"/>
              </a:spcAft>
            </a:pPr>
            <a:r>
              <a:rPr lang="en-US" sz="2400" dirty="0"/>
              <a:t>Total of your purchases and number of suppliers</a:t>
            </a:r>
            <a:endParaRPr lang="en-US" sz="2400" dirty="0">
              <a:cs typeface="Arial"/>
            </a:endParaRPr>
          </a:p>
          <a:p>
            <a:pPr lvl="1">
              <a:spcBef>
                <a:spcPts val="1200"/>
              </a:spcBef>
              <a:spcAft>
                <a:spcPts val="800"/>
              </a:spcAft>
            </a:pPr>
            <a:r>
              <a:rPr lang="en-US" sz="2400" dirty="0"/>
              <a:t>Number of purchases from socially disadvantaged suppliers</a:t>
            </a:r>
            <a:endParaRPr lang="en-US" sz="2400" dirty="0">
              <a:cs typeface="Arial"/>
            </a:endParaRPr>
          </a:p>
          <a:p>
            <a:pPr lvl="1">
              <a:spcBef>
                <a:spcPts val="1200"/>
              </a:spcBef>
              <a:spcAft>
                <a:spcPts val="800"/>
              </a:spcAft>
            </a:pPr>
            <a:r>
              <a:rPr lang="en-US" sz="2400" dirty="0"/>
              <a:t>Number of purchases from small businesses</a:t>
            </a:r>
            <a:endParaRPr lang="en-US" sz="2400" dirty="0">
              <a:cs typeface="Arial"/>
            </a:endParaRPr>
          </a:p>
          <a:p>
            <a:pPr lvl="1">
              <a:spcBef>
                <a:spcPts val="1200"/>
              </a:spcBef>
              <a:spcAft>
                <a:spcPts val="800"/>
              </a:spcAft>
            </a:pPr>
            <a:r>
              <a:rPr lang="en-US" sz="2400" dirty="0"/>
              <a:t>Distance to each supplier from the school</a:t>
            </a:r>
            <a:endParaRPr lang="en-US" sz="2400" dirty="0">
              <a:cs typeface="Arial"/>
            </a:endParaRPr>
          </a:p>
          <a:p>
            <a:pPr>
              <a:spcBef>
                <a:spcPts val="1200"/>
              </a:spcBef>
              <a:spcAft>
                <a:spcPts val="800"/>
              </a:spcAft>
            </a:pPr>
            <a:r>
              <a:rPr lang="en-US" sz="2400" dirty="0"/>
              <a:t>Documentation for reported purchases submitted to </a:t>
            </a:r>
            <a:r>
              <a:rPr lang="en-US" sz="2400" u="sng" dirty="0">
                <a:solidFill>
                  <a:srgbClr val="0563C1"/>
                </a:solidFill>
                <a:latin typeface="Arial" panose="020B0604020202020204" pitchFamily="34" charset="0"/>
                <a:hlinkClick r:id="rId3">
                  <a:extLst>
                    <a:ext uri="{A12FA001-AC4F-418D-AE19-62706E023703}">
                      <ahyp:hlinkClr xmlns:ahyp="http://schemas.microsoft.com/office/drawing/2018/hyperlinkcolor" val="tx"/>
                    </a:ext>
                  </a:extLst>
                </a:hlinkClick>
              </a:rPr>
              <a:t>LFSGrant@cde.ca.gov</a:t>
            </a:r>
            <a:endParaRPr lang="en-US" sz="2400" u="sng" dirty="0">
              <a:solidFill>
                <a:srgbClr val="0563C1"/>
              </a:solidFill>
              <a:latin typeface="Arial" panose="020B0604020202020204" pitchFamily="34" charset="0"/>
            </a:endParaRPr>
          </a:p>
        </p:txBody>
      </p:sp>
    </p:spTree>
    <p:extLst>
      <p:ext uri="{BB962C8B-B14F-4D97-AF65-F5344CB8AC3E}">
        <p14:creationId xmlns:p14="http://schemas.microsoft.com/office/powerpoint/2010/main" val="1787557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93DF9-D315-4FE9-884A-12147493094E}"/>
              </a:ext>
            </a:extLst>
          </p:cNvPr>
          <p:cNvSpPr>
            <a:spLocks noGrp="1"/>
          </p:cNvSpPr>
          <p:nvPr>
            <p:ph type="title"/>
          </p:nvPr>
        </p:nvSpPr>
        <p:spPr>
          <a:xfrm>
            <a:off x="2540000" y="139700"/>
            <a:ext cx="9144000" cy="1143000"/>
          </a:xfrm>
        </p:spPr>
        <p:txBody>
          <a:bodyPr/>
          <a:lstStyle/>
          <a:p>
            <a:r>
              <a:rPr lang="en-US" sz="4200" dirty="0"/>
              <a:t>Grant Funds Overview (1)</a:t>
            </a:r>
          </a:p>
        </p:txBody>
      </p:sp>
      <p:graphicFrame>
        <p:nvGraphicFramePr>
          <p:cNvPr id="5" name="Content Placeholder 4" descr="Grant and timeline information for Local Food for Schools Supply Chain Assistance funds disbursement will be released in May 2024 and Local Food for Schools report expenditures due 5/15.">
            <a:extLst>
              <a:ext uri="{FF2B5EF4-FFF2-40B4-BE49-F238E27FC236}">
                <a16:creationId xmlns:a16="http://schemas.microsoft.com/office/drawing/2014/main" id="{19401267-1BA0-43A7-8154-DFD352A64FD7}"/>
              </a:ext>
            </a:extLst>
          </p:cNvPr>
          <p:cNvGraphicFramePr>
            <a:graphicFrameLocks noGrp="1"/>
          </p:cNvGraphicFramePr>
          <p:nvPr>
            <p:ph idx="1"/>
            <p:extLst>
              <p:ext uri="{D42A27DB-BD31-4B8C-83A1-F6EECF244321}">
                <p14:modId xmlns:p14="http://schemas.microsoft.com/office/powerpoint/2010/main" val="3602993075"/>
              </p:ext>
            </p:extLst>
          </p:nvPr>
        </p:nvGraphicFramePr>
        <p:xfrm>
          <a:off x="2453736" y="1713806"/>
          <a:ext cx="9312231" cy="3853374"/>
        </p:xfrm>
        <a:graphic>
          <a:graphicData uri="http://schemas.openxmlformats.org/drawingml/2006/table">
            <a:tbl>
              <a:tblPr firstRow="1" bandRow="1">
                <a:tableStyleId>{5C22544A-7EE6-4342-B048-85BDC9FD1C3A}</a:tableStyleId>
              </a:tblPr>
              <a:tblGrid>
                <a:gridCol w="6226341">
                  <a:extLst>
                    <a:ext uri="{9D8B030D-6E8A-4147-A177-3AD203B41FA5}">
                      <a16:colId xmlns:a16="http://schemas.microsoft.com/office/drawing/2014/main" val="4064080176"/>
                    </a:ext>
                  </a:extLst>
                </a:gridCol>
                <a:gridCol w="3085890">
                  <a:extLst>
                    <a:ext uri="{9D8B030D-6E8A-4147-A177-3AD203B41FA5}">
                      <a16:colId xmlns:a16="http://schemas.microsoft.com/office/drawing/2014/main" val="1239151048"/>
                    </a:ext>
                  </a:extLst>
                </a:gridCol>
              </a:tblGrid>
              <a:tr h="652974">
                <a:tc>
                  <a:txBody>
                    <a:bodyPr/>
                    <a:lstStyle/>
                    <a:p>
                      <a:pPr algn="ctr"/>
                      <a:r>
                        <a:rPr lang="en-US" sz="3200" dirty="0"/>
                        <a:t>Grant</a:t>
                      </a:r>
                    </a:p>
                  </a:txBody>
                  <a:tcPr marL="183750" marR="183750"/>
                </a:tc>
                <a:tc>
                  <a:txBody>
                    <a:bodyPr/>
                    <a:lstStyle/>
                    <a:p>
                      <a:pPr algn="ctr"/>
                      <a:r>
                        <a:rPr lang="en-US" sz="3200" dirty="0"/>
                        <a:t>Timeline</a:t>
                      </a:r>
                    </a:p>
                  </a:txBody>
                  <a:tcPr marL="183750" marR="183750"/>
                </a:tc>
                <a:extLst>
                  <a:ext uri="{0D108BD9-81ED-4DB2-BD59-A6C34878D82A}">
                    <a16:rowId xmlns:a16="http://schemas.microsoft.com/office/drawing/2014/main" val="1454820400"/>
                  </a:ext>
                </a:extLst>
              </a:tr>
              <a:tr h="925048">
                <a:tc>
                  <a:txBody>
                    <a:bodyPr/>
                    <a:lstStyle/>
                    <a:p>
                      <a:pPr lvl="0" algn="l">
                        <a:lnSpc>
                          <a:spcPct val="100000"/>
                        </a:lnSpc>
                        <a:spcBef>
                          <a:spcPts val="0"/>
                        </a:spcBef>
                        <a:spcAft>
                          <a:spcPts val="0"/>
                        </a:spcAft>
                        <a:buNone/>
                      </a:pPr>
                      <a:r>
                        <a:rPr lang="en-US" sz="3200" b="0" i="0" u="none" strike="noStrike" noProof="0" dirty="0">
                          <a:solidFill>
                            <a:schemeClr val="tx1"/>
                          </a:solidFill>
                          <a:latin typeface="Arial"/>
                        </a:rPr>
                        <a:t>LFS funding disbursed</a:t>
                      </a:r>
                    </a:p>
                  </a:txBody>
                  <a:tcPr marL="183750" marR="183750" anchor="ctr"/>
                </a:tc>
                <a:tc>
                  <a:txBody>
                    <a:bodyPr/>
                    <a:lstStyle/>
                    <a:p>
                      <a:pPr lvl="0" algn="ctr">
                        <a:lnSpc>
                          <a:spcPct val="100000"/>
                        </a:lnSpc>
                        <a:spcBef>
                          <a:spcPts val="0"/>
                        </a:spcBef>
                        <a:spcAft>
                          <a:spcPts val="0"/>
                        </a:spcAft>
                        <a:buNone/>
                      </a:pPr>
                      <a:r>
                        <a:rPr lang="en-US" sz="3200" b="0" i="0" u="none" strike="noStrike" kern="1200" noProof="0" dirty="0">
                          <a:solidFill>
                            <a:schemeClr val="tx1"/>
                          </a:solidFill>
                          <a:latin typeface="Arial"/>
                        </a:rPr>
                        <a:t>May 2024</a:t>
                      </a:r>
                      <a:endParaRPr lang="en-US" sz="3200" dirty="0">
                        <a:solidFill>
                          <a:schemeClr val="tx1"/>
                        </a:solidFill>
                      </a:endParaRPr>
                    </a:p>
                    <a:p>
                      <a:pPr lvl="0" algn="ctr">
                        <a:lnSpc>
                          <a:spcPct val="100000"/>
                        </a:lnSpc>
                        <a:spcBef>
                          <a:spcPts val="0"/>
                        </a:spcBef>
                        <a:spcAft>
                          <a:spcPts val="0"/>
                        </a:spcAft>
                        <a:buNone/>
                      </a:pPr>
                      <a:r>
                        <a:rPr lang="en-US" sz="3200" b="0" i="0" u="none" strike="noStrike" kern="1200" noProof="0" dirty="0">
                          <a:solidFill>
                            <a:schemeClr val="tx1"/>
                          </a:solidFill>
                          <a:latin typeface="Arial"/>
                        </a:rPr>
                        <a:t> (revised date)</a:t>
                      </a:r>
                    </a:p>
                  </a:txBody>
                  <a:tcPr marL="183750" marR="183750" anchor="ctr"/>
                </a:tc>
                <a:extLst>
                  <a:ext uri="{0D108BD9-81ED-4DB2-BD59-A6C34878D82A}">
                    <a16:rowId xmlns:a16="http://schemas.microsoft.com/office/drawing/2014/main" val="56463132"/>
                  </a:ext>
                </a:extLst>
              </a:tr>
              <a:tr h="736168">
                <a:tc>
                  <a:txBody>
                    <a:bodyPr/>
                    <a:lstStyle/>
                    <a:p>
                      <a:pPr marL="0" lvl="0" indent="0" algn="l">
                        <a:lnSpc>
                          <a:spcPct val="100000"/>
                        </a:lnSpc>
                        <a:buNone/>
                      </a:pPr>
                      <a:r>
                        <a:rPr lang="en-US" sz="3200" b="0" i="0" u="none" strike="noStrike" noProof="0" dirty="0">
                          <a:solidFill>
                            <a:srgbClr val="000000"/>
                          </a:solidFill>
                          <a:latin typeface="Arial"/>
                        </a:rPr>
                        <a:t>LFS second online report of expenditures due </a:t>
                      </a:r>
                    </a:p>
                  </a:txBody>
                  <a:tcPr marL="183750" marR="183750" anchor="ctr"/>
                </a:tc>
                <a:tc>
                  <a:txBody>
                    <a:bodyPr/>
                    <a:lstStyle/>
                    <a:p>
                      <a:pPr lvl="0" algn="l">
                        <a:lnSpc>
                          <a:spcPct val="100000"/>
                        </a:lnSpc>
                        <a:spcBef>
                          <a:spcPts val="0"/>
                        </a:spcBef>
                        <a:spcAft>
                          <a:spcPts val="0"/>
                        </a:spcAft>
                        <a:buNone/>
                      </a:pPr>
                      <a:r>
                        <a:rPr lang="en-US" sz="3200" b="0" i="0" u="none" strike="noStrike" kern="1200" noProof="0" dirty="0">
                          <a:solidFill>
                            <a:srgbClr val="000000"/>
                          </a:solidFill>
                          <a:latin typeface="Arial"/>
                        </a:rPr>
                        <a:t>May 15, 2024</a:t>
                      </a:r>
                    </a:p>
                  </a:txBody>
                  <a:tcPr marL="183750" marR="183750" anchor="ctr"/>
                </a:tc>
                <a:extLst>
                  <a:ext uri="{0D108BD9-81ED-4DB2-BD59-A6C34878D82A}">
                    <a16:rowId xmlns:a16="http://schemas.microsoft.com/office/drawing/2014/main" val="3652422110"/>
                  </a:ext>
                </a:extLst>
              </a:tr>
              <a:tr h="736168">
                <a:tc>
                  <a:txBody>
                    <a:bodyPr/>
                    <a:lstStyle/>
                    <a:p>
                      <a:pPr marL="0" lvl="0" indent="0" algn="l">
                        <a:lnSpc>
                          <a:spcPct val="100000"/>
                        </a:lnSpc>
                        <a:buNone/>
                      </a:pPr>
                      <a:r>
                        <a:rPr lang="en-US" sz="3200" dirty="0">
                          <a:solidFill>
                            <a:schemeClr val="tx1"/>
                          </a:solidFill>
                        </a:rPr>
                        <a:t>Supply Chain Assistance funds disbursed (round four)</a:t>
                      </a:r>
                      <a:endParaRPr lang="en-US" sz="3200" dirty="0"/>
                    </a:p>
                  </a:txBody>
                  <a:tcPr marL="183750" marR="183750" anchor="ctr"/>
                </a:tc>
                <a:tc>
                  <a:txBody>
                    <a:bodyPr/>
                    <a:lstStyle/>
                    <a:p>
                      <a:pPr lvl="0" algn="ctr">
                        <a:lnSpc>
                          <a:spcPct val="100000"/>
                        </a:lnSpc>
                        <a:spcBef>
                          <a:spcPts val="0"/>
                        </a:spcBef>
                        <a:spcAft>
                          <a:spcPts val="0"/>
                        </a:spcAft>
                        <a:buNone/>
                      </a:pPr>
                      <a:r>
                        <a:rPr lang="en-US" sz="3200" b="0" i="0" u="none" strike="noStrike" kern="1200" noProof="0" dirty="0">
                          <a:solidFill>
                            <a:schemeClr val="tx1"/>
                          </a:solidFill>
                          <a:latin typeface="Arial"/>
                        </a:rPr>
                        <a:t>May 2024</a:t>
                      </a:r>
                      <a:endParaRPr lang="en-US" sz="3200" dirty="0">
                        <a:solidFill>
                          <a:schemeClr val="tx1"/>
                        </a:solidFill>
                      </a:endParaRPr>
                    </a:p>
                    <a:p>
                      <a:pPr lvl="0" algn="ctr">
                        <a:lnSpc>
                          <a:spcPct val="100000"/>
                        </a:lnSpc>
                        <a:spcBef>
                          <a:spcPts val="0"/>
                        </a:spcBef>
                        <a:spcAft>
                          <a:spcPts val="0"/>
                        </a:spcAft>
                        <a:buNone/>
                      </a:pPr>
                      <a:r>
                        <a:rPr lang="en-US" sz="3200" b="0" i="0" u="none" strike="noStrike" kern="1200" noProof="0" dirty="0">
                          <a:solidFill>
                            <a:schemeClr val="tx1"/>
                          </a:solidFill>
                          <a:latin typeface="Arial"/>
                        </a:rPr>
                        <a:t>(revised date)</a:t>
                      </a:r>
                      <a:endParaRPr lang="en-US" sz="3200" dirty="0">
                        <a:solidFill>
                          <a:schemeClr val="tx1"/>
                        </a:solidFill>
                      </a:endParaRPr>
                    </a:p>
                  </a:txBody>
                  <a:tcPr marL="183750" marR="183750" anchor="ctr"/>
                </a:tc>
                <a:extLst>
                  <a:ext uri="{0D108BD9-81ED-4DB2-BD59-A6C34878D82A}">
                    <a16:rowId xmlns:a16="http://schemas.microsoft.com/office/drawing/2014/main" val="2962481177"/>
                  </a:ext>
                </a:extLst>
              </a:tr>
            </a:tbl>
          </a:graphicData>
        </a:graphic>
      </p:graphicFrame>
    </p:spTree>
    <p:extLst>
      <p:ext uri="{BB962C8B-B14F-4D97-AF65-F5344CB8AC3E}">
        <p14:creationId xmlns:p14="http://schemas.microsoft.com/office/powerpoint/2010/main" val="370886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93DF9-D315-4FE9-884A-12147493094E}"/>
              </a:ext>
            </a:extLst>
          </p:cNvPr>
          <p:cNvSpPr>
            <a:spLocks noGrp="1"/>
          </p:cNvSpPr>
          <p:nvPr>
            <p:ph type="title"/>
          </p:nvPr>
        </p:nvSpPr>
        <p:spPr>
          <a:xfrm>
            <a:off x="2540000" y="139700"/>
            <a:ext cx="9144000" cy="1143000"/>
          </a:xfrm>
        </p:spPr>
        <p:txBody>
          <a:bodyPr/>
          <a:lstStyle/>
          <a:p>
            <a:r>
              <a:rPr lang="en-US" sz="4200" dirty="0"/>
              <a:t>Grant Funds Overview (2)</a:t>
            </a:r>
          </a:p>
        </p:txBody>
      </p:sp>
      <p:graphicFrame>
        <p:nvGraphicFramePr>
          <p:cNvPr id="5" name="Content Placeholder 4" descr="Grant and timeline information for School Breakfast/Summer Expansion Grant project a July award announcement, Equipment Assistance Grant funding will be released upon grant agreement receipt, 2021 KIT final report due 6/30/24.">
            <a:extLst>
              <a:ext uri="{FF2B5EF4-FFF2-40B4-BE49-F238E27FC236}">
                <a16:creationId xmlns:a16="http://schemas.microsoft.com/office/drawing/2014/main" id="{19401267-1BA0-43A7-8154-DFD352A64FD7}"/>
              </a:ext>
            </a:extLst>
          </p:cNvPr>
          <p:cNvGraphicFramePr>
            <a:graphicFrameLocks noGrp="1"/>
          </p:cNvGraphicFramePr>
          <p:nvPr>
            <p:ph idx="1"/>
            <p:extLst>
              <p:ext uri="{D42A27DB-BD31-4B8C-83A1-F6EECF244321}">
                <p14:modId xmlns:p14="http://schemas.microsoft.com/office/powerpoint/2010/main" val="3586993287"/>
              </p:ext>
            </p:extLst>
          </p:nvPr>
        </p:nvGraphicFramePr>
        <p:xfrm>
          <a:off x="2534288" y="1453428"/>
          <a:ext cx="9241686" cy="4752748"/>
        </p:xfrm>
        <a:graphic>
          <a:graphicData uri="http://schemas.openxmlformats.org/drawingml/2006/table">
            <a:tbl>
              <a:tblPr firstRow="1" bandRow="1">
                <a:tableStyleId>{5C22544A-7EE6-4342-B048-85BDC9FD1C3A}</a:tableStyleId>
              </a:tblPr>
              <a:tblGrid>
                <a:gridCol w="5834062">
                  <a:extLst>
                    <a:ext uri="{9D8B030D-6E8A-4147-A177-3AD203B41FA5}">
                      <a16:colId xmlns:a16="http://schemas.microsoft.com/office/drawing/2014/main" val="4064080176"/>
                    </a:ext>
                  </a:extLst>
                </a:gridCol>
                <a:gridCol w="3407624">
                  <a:extLst>
                    <a:ext uri="{9D8B030D-6E8A-4147-A177-3AD203B41FA5}">
                      <a16:colId xmlns:a16="http://schemas.microsoft.com/office/drawing/2014/main" val="1239151048"/>
                    </a:ext>
                  </a:extLst>
                </a:gridCol>
              </a:tblGrid>
              <a:tr h="408918">
                <a:tc>
                  <a:txBody>
                    <a:bodyPr/>
                    <a:lstStyle/>
                    <a:p>
                      <a:pPr algn="ctr"/>
                      <a:r>
                        <a:rPr lang="en-US" sz="3200" dirty="0"/>
                        <a:t>Grant</a:t>
                      </a:r>
                    </a:p>
                  </a:txBody>
                  <a:tcPr marL="183750" marR="183750"/>
                </a:tc>
                <a:tc>
                  <a:txBody>
                    <a:bodyPr/>
                    <a:lstStyle/>
                    <a:p>
                      <a:pPr algn="ctr"/>
                      <a:r>
                        <a:rPr lang="en-US" sz="3200" dirty="0"/>
                        <a:t>Timeline</a:t>
                      </a:r>
                    </a:p>
                  </a:txBody>
                  <a:tcPr marL="183750" marR="183750"/>
                </a:tc>
                <a:extLst>
                  <a:ext uri="{0D108BD9-81ED-4DB2-BD59-A6C34878D82A}">
                    <a16:rowId xmlns:a16="http://schemas.microsoft.com/office/drawing/2014/main" val="1454820400"/>
                  </a:ext>
                </a:extLst>
              </a:tr>
              <a:tr h="1003708">
                <a:tc>
                  <a:txBody>
                    <a:bodyPr/>
                    <a:lstStyle/>
                    <a:p>
                      <a:pPr marL="0" marR="0" lvl="0" indent="0" algn="l" rtl="0">
                        <a:lnSpc>
                          <a:spcPct val="100000"/>
                        </a:lnSpc>
                        <a:spcBef>
                          <a:spcPts val="0"/>
                        </a:spcBef>
                        <a:spcAft>
                          <a:spcPts val="0"/>
                        </a:spcAft>
                        <a:buClrTx/>
                        <a:buSzTx/>
                        <a:buFontTx/>
                        <a:buNone/>
                      </a:pPr>
                      <a:r>
                        <a:rPr lang="en-US" sz="2800" kern="1200" dirty="0">
                          <a:solidFill>
                            <a:schemeClr val="tx1"/>
                          </a:solidFill>
                          <a:latin typeface="+mn-lt"/>
                          <a:ea typeface="+mn-ea"/>
                          <a:cs typeface="+mn-cs"/>
                        </a:rPr>
                        <a:t>School Breakfast and Summer Expansion Grants</a:t>
                      </a:r>
                      <a:endParaRPr lang="en-US" sz="2800" dirty="0"/>
                    </a:p>
                    <a:p>
                      <a:pPr marL="0" lvl="0" algn="l" rtl="0">
                        <a:lnSpc>
                          <a:spcPct val="100000"/>
                        </a:lnSpc>
                        <a:spcBef>
                          <a:spcPts val="0"/>
                        </a:spcBef>
                        <a:spcAft>
                          <a:spcPts val="0"/>
                        </a:spcAft>
                        <a:buNone/>
                      </a:pPr>
                      <a:endParaRPr lang="en-US" sz="2800" kern="1200" dirty="0">
                        <a:solidFill>
                          <a:schemeClr val="tx1"/>
                        </a:solidFill>
                        <a:latin typeface="+mn-lt"/>
                        <a:ea typeface="+mn-ea"/>
                        <a:cs typeface="+mn-cs"/>
                      </a:endParaRPr>
                    </a:p>
                  </a:txBody>
                  <a:tcPr marL="183750" marR="183750" anchor="ctr"/>
                </a:tc>
                <a:tc>
                  <a:txBody>
                    <a:bodyPr/>
                    <a:lstStyle/>
                    <a:p>
                      <a:pPr marL="0" lvl="0" algn="ctr" rtl="0">
                        <a:lnSpc>
                          <a:spcPct val="100000"/>
                        </a:lnSpc>
                        <a:spcBef>
                          <a:spcPts val="0"/>
                        </a:spcBef>
                        <a:spcAft>
                          <a:spcPts val="0"/>
                        </a:spcAft>
                        <a:buNone/>
                      </a:pPr>
                      <a:r>
                        <a:rPr lang="en-US" sz="2800" kern="1200" dirty="0">
                          <a:solidFill>
                            <a:schemeClr val="tx1"/>
                          </a:solidFill>
                          <a:latin typeface="+mn-lt"/>
                          <a:ea typeface="+mn-ea"/>
                          <a:cs typeface="+mn-cs"/>
                        </a:rPr>
                        <a:t>Awards to be announced </a:t>
                      </a:r>
                      <a:endParaRPr lang="en-US" sz="2800" dirty="0"/>
                    </a:p>
                    <a:p>
                      <a:pPr marL="0" lvl="0" algn="ctr">
                        <a:lnSpc>
                          <a:spcPct val="100000"/>
                        </a:lnSpc>
                        <a:spcBef>
                          <a:spcPts val="0"/>
                        </a:spcBef>
                        <a:spcAft>
                          <a:spcPts val="0"/>
                        </a:spcAft>
                        <a:buNone/>
                      </a:pPr>
                      <a:r>
                        <a:rPr lang="en-US" sz="2800" kern="1200" dirty="0">
                          <a:solidFill>
                            <a:schemeClr val="tx1"/>
                          </a:solidFill>
                          <a:latin typeface="+mn-lt"/>
                          <a:ea typeface="+mn-ea"/>
                          <a:cs typeface="+mn-cs"/>
                        </a:rPr>
                        <a:t>July 2024</a:t>
                      </a:r>
                    </a:p>
                  </a:txBody>
                  <a:tcPr marL="183750" marR="183750" anchor="ctr"/>
                </a:tc>
                <a:extLst>
                  <a:ext uri="{0D108BD9-81ED-4DB2-BD59-A6C34878D82A}">
                    <a16:rowId xmlns:a16="http://schemas.microsoft.com/office/drawing/2014/main" val="1113202292"/>
                  </a:ext>
                </a:extLst>
              </a:tr>
              <a:tr h="1003708">
                <a:tc>
                  <a:txBody>
                    <a:bodyPr/>
                    <a:lstStyle/>
                    <a:p>
                      <a:pPr lvl="0" algn="l">
                        <a:lnSpc>
                          <a:spcPct val="100000"/>
                        </a:lnSpc>
                        <a:spcBef>
                          <a:spcPts val="0"/>
                        </a:spcBef>
                        <a:spcAft>
                          <a:spcPts val="0"/>
                        </a:spcAft>
                        <a:buNone/>
                      </a:pPr>
                      <a:r>
                        <a:rPr lang="en-US" sz="2800" dirty="0">
                          <a:solidFill>
                            <a:schemeClr val="tx1"/>
                          </a:solidFill>
                        </a:rPr>
                        <a:t>Equipment Assistance Grants</a:t>
                      </a:r>
                      <a:endParaRPr lang="en-US" sz="2800" dirty="0"/>
                    </a:p>
                  </a:txBody>
                  <a:tcPr marL="183750" marR="183750" anchor="ctr"/>
                </a:tc>
                <a:tc>
                  <a:txBody>
                    <a:bodyPr/>
                    <a:lstStyle/>
                    <a:p>
                      <a:pPr lvl="0" algn="ctr">
                        <a:lnSpc>
                          <a:spcPct val="100000"/>
                        </a:lnSpc>
                        <a:spcBef>
                          <a:spcPts val="0"/>
                        </a:spcBef>
                        <a:spcAft>
                          <a:spcPts val="0"/>
                        </a:spcAft>
                        <a:buNone/>
                      </a:pPr>
                      <a:r>
                        <a:rPr lang="en-US" sz="2800" b="0" i="0" u="none" strike="noStrike" kern="1200" noProof="0" dirty="0">
                          <a:solidFill>
                            <a:schemeClr val="tx1"/>
                          </a:solidFill>
                          <a:latin typeface="Arial"/>
                        </a:rPr>
                        <a:t>Funding released upon receipt of completed Grant Agreement</a:t>
                      </a:r>
                      <a:endParaRPr lang="en-US" sz="2800" dirty="0">
                        <a:solidFill>
                          <a:schemeClr val="tx1"/>
                        </a:solidFill>
                      </a:endParaRPr>
                    </a:p>
                  </a:txBody>
                  <a:tcPr marL="183750" marR="183750" anchor="ctr"/>
                </a:tc>
                <a:extLst>
                  <a:ext uri="{0D108BD9-81ED-4DB2-BD59-A6C34878D82A}">
                    <a16:rowId xmlns:a16="http://schemas.microsoft.com/office/drawing/2014/main" val="1144053844"/>
                  </a:ext>
                </a:extLst>
              </a:tr>
              <a:tr h="1003708">
                <a:tc>
                  <a:txBody>
                    <a:bodyPr/>
                    <a:lstStyle/>
                    <a:p>
                      <a:pPr lvl="0" algn="l">
                        <a:lnSpc>
                          <a:spcPct val="100000"/>
                        </a:lnSpc>
                        <a:spcBef>
                          <a:spcPts val="0"/>
                        </a:spcBef>
                        <a:spcAft>
                          <a:spcPts val="0"/>
                        </a:spcAft>
                        <a:buNone/>
                      </a:pPr>
                      <a:r>
                        <a:rPr lang="en-US" sz="2800" dirty="0">
                          <a:solidFill>
                            <a:schemeClr val="tx1"/>
                          </a:solidFill>
                        </a:rPr>
                        <a:t>2021 KIT Final Report</a:t>
                      </a:r>
                    </a:p>
                  </a:txBody>
                  <a:tcPr marL="183750" marR="183750" anchor="ctr"/>
                </a:tc>
                <a:tc>
                  <a:txBody>
                    <a:bodyPr/>
                    <a:lstStyle/>
                    <a:p>
                      <a:pPr lvl="0" algn="ctr">
                        <a:lnSpc>
                          <a:spcPct val="100000"/>
                        </a:lnSpc>
                        <a:spcBef>
                          <a:spcPts val="0"/>
                        </a:spcBef>
                        <a:spcAft>
                          <a:spcPts val="0"/>
                        </a:spcAft>
                        <a:buNone/>
                      </a:pPr>
                      <a:r>
                        <a:rPr lang="en-US" sz="2800" b="0" i="0" u="none" strike="noStrike" kern="1200" noProof="0" dirty="0">
                          <a:solidFill>
                            <a:schemeClr val="tx1"/>
                          </a:solidFill>
                          <a:latin typeface="Arial"/>
                        </a:rPr>
                        <a:t>June 30, 2024</a:t>
                      </a:r>
                    </a:p>
                  </a:txBody>
                  <a:tcPr marL="183750" marR="183750" anchor="ctr"/>
                </a:tc>
                <a:extLst>
                  <a:ext uri="{0D108BD9-81ED-4DB2-BD59-A6C34878D82A}">
                    <a16:rowId xmlns:a16="http://schemas.microsoft.com/office/drawing/2014/main" val="1175239496"/>
                  </a:ext>
                </a:extLst>
              </a:tr>
            </a:tbl>
          </a:graphicData>
        </a:graphic>
      </p:graphicFrame>
    </p:spTree>
    <p:extLst>
      <p:ext uri="{BB962C8B-B14F-4D97-AF65-F5344CB8AC3E}">
        <p14:creationId xmlns:p14="http://schemas.microsoft.com/office/powerpoint/2010/main" val="3564525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6FC-02A4-4859-8AFE-8236A533D77A}"/>
              </a:ext>
            </a:extLst>
          </p:cNvPr>
          <p:cNvSpPr>
            <a:spLocks noGrp="1"/>
          </p:cNvSpPr>
          <p:nvPr>
            <p:ph type="title"/>
          </p:nvPr>
        </p:nvSpPr>
        <p:spPr/>
        <p:txBody>
          <a:bodyPr/>
          <a:lstStyle/>
          <a:p>
            <a:r>
              <a:rPr lang="en-US" dirty="0"/>
              <a:t>Resources &amp; Other Announcements</a:t>
            </a:r>
          </a:p>
        </p:txBody>
      </p:sp>
      <p:pic>
        <p:nvPicPr>
          <p:cNvPr id="6" name="Content Placeholder 5">
            <a:extLst>
              <a:ext uri="{FF2B5EF4-FFF2-40B4-BE49-F238E27FC236}">
                <a16:creationId xmlns:a16="http://schemas.microsoft.com/office/drawing/2014/main" id="{AA227159-5461-87AB-9C4E-AA2A4BFC1707}"/>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0500" y="1981200"/>
            <a:ext cx="6223000" cy="4114800"/>
          </a:xfrm>
        </p:spPr>
      </p:pic>
    </p:spTree>
    <p:extLst>
      <p:ext uri="{BB962C8B-B14F-4D97-AF65-F5344CB8AC3E}">
        <p14:creationId xmlns:p14="http://schemas.microsoft.com/office/powerpoint/2010/main" val="3275317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4A53-391A-3BB5-BADE-C2825191AD2E}"/>
              </a:ext>
            </a:extLst>
          </p:cNvPr>
          <p:cNvSpPr>
            <a:spLocks noGrp="1"/>
          </p:cNvSpPr>
          <p:nvPr>
            <p:ph type="title"/>
          </p:nvPr>
        </p:nvSpPr>
        <p:spPr>
          <a:xfrm>
            <a:off x="2238076" y="221411"/>
            <a:ext cx="9144000" cy="1143000"/>
          </a:xfrm>
        </p:spPr>
        <p:txBody>
          <a:bodyPr/>
          <a:lstStyle/>
          <a:p>
            <a:r>
              <a:rPr lang="en-US" dirty="0">
                <a:cs typeface="Arial"/>
              </a:rPr>
              <a:t>School Food Innovator Series: Partner with Local Farmers</a:t>
            </a:r>
            <a:endParaRPr lang="en-US" dirty="0"/>
          </a:p>
        </p:txBody>
      </p:sp>
      <p:pic>
        <p:nvPicPr>
          <p:cNvPr id="6" name="Content Placeholder 5" descr="A group of students in a greenhouse holding up leafy greens.">
            <a:extLst>
              <a:ext uri="{FF2B5EF4-FFF2-40B4-BE49-F238E27FC236}">
                <a16:creationId xmlns:a16="http://schemas.microsoft.com/office/drawing/2014/main" id="{D94E0DAC-E6D1-E743-991A-C2FF84B35E01}"/>
              </a:ext>
            </a:extLst>
          </p:cNvPr>
          <p:cNvPicPr>
            <a:picLocks noGrp="1" noChangeAspect="1"/>
          </p:cNvPicPr>
          <p:nvPr>
            <p:ph sz="quarter" idx="13"/>
          </p:nvPr>
        </p:nvPicPr>
        <p:blipFill>
          <a:blip r:embed="rId3"/>
          <a:stretch>
            <a:fillRect/>
          </a:stretch>
        </p:blipFill>
        <p:spPr>
          <a:xfrm>
            <a:off x="2412300" y="2001165"/>
            <a:ext cx="3256907" cy="2281525"/>
          </a:xfrm>
        </p:spPr>
      </p:pic>
      <p:sp>
        <p:nvSpPr>
          <p:cNvPr id="4" name="Content Placeholder 3">
            <a:extLst>
              <a:ext uri="{FF2B5EF4-FFF2-40B4-BE49-F238E27FC236}">
                <a16:creationId xmlns:a16="http://schemas.microsoft.com/office/drawing/2014/main" id="{3AC1E4F1-CE7B-0758-748E-7E2EBCDB4705}"/>
              </a:ext>
            </a:extLst>
          </p:cNvPr>
          <p:cNvSpPr>
            <a:spLocks noGrp="1"/>
          </p:cNvSpPr>
          <p:nvPr>
            <p:ph sz="quarter" idx="14"/>
          </p:nvPr>
        </p:nvSpPr>
        <p:spPr>
          <a:xfrm>
            <a:off x="5841889" y="1938556"/>
            <a:ext cx="6350111" cy="2871921"/>
          </a:xfrm>
        </p:spPr>
        <p:txBody>
          <a:bodyPr/>
          <a:lstStyle/>
          <a:p>
            <a:pPr marL="228600" indent="-228600">
              <a:spcBef>
                <a:spcPts val="0"/>
              </a:spcBef>
              <a:spcAft>
                <a:spcPts val="0"/>
              </a:spcAft>
            </a:pPr>
            <a:r>
              <a:rPr lang="en-US" sz="2600" dirty="0">
                <a:cs typeface="Arial"/>
              </a:rPr>
              <a:t>The Center for Ecoliteracy and the Community Alliance with Family Farmers are hosting a webinar on partnering with local farmers.</a:t>
            </a:r>
          </a:p>
          <a:p>
            <a:pPr marL="0" indent="0">
              <a:spcBef>
                <a:spcPts val="0"/>
              </a:spcBef>
              <a:spcAft>
                <a:spcPts val="0"/>
              </a:spcAft>
              <a:buNone/>
            </a:pPr>
            <a:endParaRPr lang="en-US" dirty="0">
              <a:cs typeface="Arial"/>
            </a:endParaRPr>
          </a:p>
          <a:p>
            <a:pPr marL="228600" indent="-228600">
              <a:spcBef>
                <a:spcPts val="0"/>
              </a:spcBef>
              <a:spcAft>
                <a:spcPts val="0"/>
              </a:spcAft>
            </a:pPr>
            <a:r>
              <a:rPr lang="en-US" sz="2600" dirty="0">
                <a:cs typeface="Arial"/>
              </a:rPr>
              <a:t>Date: May 1, 2024, 1:30 p.m. - 2:45 pm.</a:t>
            </a:r>
          </a:p>
          <a:p>
            <a:endParaRPr lang="en-US" sz="2600" dirty="0">
              <a:cs typeface="Arial"/>
            </a:endParaRPr>
          </a:p>
        </p:txBody>
      </p:sp>
      <p:sp>
        <p:nvSpPr>
          <p:cNvPr id="5" name="Content Placeholder 4">
            <a:extLst>
              <a:ext uri="{FF2B5EF4-FFF2-40B4-BE49-F238E27FC236}">
                <a16:creationId xmlns:a16="http://schemas.microsoft.com/office/drawing/2014/main" id="{7492B4E7-D03F-6B06-ED4C-9EDFF390FF5F}"/>
              </a:ext>
            </a:extLst>
          </p:cNvPr>
          <p:cNvSpPr>
            <a:spLocks noGrp="1"/>
          </p:cNvSpPr>
          <p:nvPr>
            <p:ph sz="quarter" idx="15"/>
          </p:nvPr>
        </p:nvSpPr>
        <p:spPr>
          <a:xfrm>
            <a:off x="2783829" y="4856835"/>
            <a:ext cx="9104797" cy="1819867"/>
          </a:xfrm>
        </p:spPr>
        <p:txBody>
          <a:bodyPr/>
          <a:lstStyle/>
          <a:p>
            <a:r>
              <a:rPr lang="en-US" sz="2600" dirty="0">
                <a:cs typeface="Arial"/>
              </a:rPr>
              <a:t>This event has passed, and the registration link is no longer available.</a:t>
            </a:r>
          </a:p>
        </p:txBody>
      </p:sp>
    </p:spTree>
    <p:extLst>
      <p:ext uri="{BB962C8B-B14F-4D97-AF65-F5344CB8AC3E}">
        <p14:creationId xmlns:p14="http://schemas.microsoft.com/office/powerpoint/2010/main" val="2021819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711B-D1E5-6A2B-A2DF-38B279A03241}"/>
              </a:ext>
            </a:extLst>
          </p:cNvPr>
          <p:cNvSpPr>
            <a:spLocks noGrp="1"/>
          </p:cNvSpPr>
          <p:nvPr>
            <p:ph type="title"/>
          </p:nvPr>
        </p:nvSpPr>
        <p:spPr>
          <a:xfrm>
            <a:off x="2353094" y="0"/>
            <a:ext cx="9144000" cy="1143000"/>
          </a:xfrm>
        </p:spPr>
        <p:txBody>
          <a:bodyPr/>
          <a:lstStyle/>
          <a:p>
            <a:r>
              <a:rPr lang="en-US" sz="4000" dirty="0">
                <a:cs typeface="Arial"/>
              </a:rPr>
              <a:t>California Farm Day</a:t>
            </a:r>
            <a:endParaRPr lang="en-US" sz="4000" dirty="0"/>
          </a:p>
        </p:txBody>
      </p:sp>
      <p:sp>
        <p:nvSpPr>
          <p:cNvPr id="3" name="Content Placeholder 2">
            <a:extLst>
              <a:ext uri="{FF2B5EF4-FFF2-40B4-BE49-F238E27FC236}">
                <a16:creationId xmlns:a16="http://schemas.microsoft.com/office/drawing/2014/main" id="{1E1886C9-A145-D393-57B2-C95E134090CC}"/>
              </a:ext>
            </a:extLst>
          </p:cNvPr>
          <p:cNvSpPr>
            <a:spLocks noGrp="1"/>
          </p:cNvSpPr>
          <p:nvPr>
            <p:ph sz="half" idx="1"/>
          </p:nvPr>
        </p:nvSpPr>
        <p:spPr>
          <a:xfrm>
            <a:off x="2353094" y="1104900"/>
            <a:ext cx="8441905" cy="3337275"/>
          </a:xfrm>
        </p:spPr>
        <p:txBody>
          <a:bodyPr/>
          <a:lstStyle/>
          <a:p>
            <a:pPr>
              <a:spcBef>
                <a:spcPts val="0"/>
              </a:spcBef>
              <a:spcAft>
                <a:spcPts val="0"/>
              </a:spcAft>
            </a:pPr>
            <a:r>
              <a:rPr lang="en-US" sz="2800" dirty="0">
                <a:ea typeface="+mn-lt"/>
                <a:cs typeface="+mn-lt"/>
              </a:rPr>
              <a:t>California Ag in the Classroom will host a virtual farm tour.</a:t>
            </a:r>
            <a:endParaRPr lang="en-US" sz="2800" dirty="0">
              <a:cs typeface="Arial"/>
            </a:endParaRPr>
          </a:p>
          <a:p>
            <a:pPr>
              <a:spcBef>
                <a:spcPts val="0"/>
              </a:spcBef>
              <a:spcAft>
                <a:spcPts val="0"/>
              </a:spcAft>
            </a:pPr>
            <a:endParaRPr lang="en-US" sz="2800" dirty="0">
              <a:ea typeface="+mn-lt"/>
              <a:cs typeface="+mn-lt"/>
            </a:endParaRPr>
          </a:p>
          <a:p>
            <a:pPr>
              <a:spcBef>
                <a:spcPts val="0"/>
              </a:spcBef>
              <a:spcAft>
                <a:spcPts val="0"/>
              </a:spcAft>
            </a:pPr>
            <a:r>
              <a:rPr lang="en-US" sz="2800" dirty="0">
                <a:ea typeface="+mn-lt"/>
                <a:cs typeface="+mn-lt"/>
              </a:rPr>
              <a:t>Date: May 3, 2024, 10:00 a.m. - 10:50 a.m. </a:t>
            </a:r>
          </a:p>
          <a:p>
            <a:pPr>
              <a:spcBef>
                <a:spcPts val="0"/>
              </a:spcBef>
              <a:spcAft>
                <a:spcPts val="0"/>
              </a:spcAft>
            </a:pPr>
            <a:endParaRPr lang="en-US" sz="2800" dirty="0">
              <a:ea typeface="+mn-lt"/>
              <a:cs typeface="+mn-lt"/>
            </a:endParaRPr>
          </a:p>
          <a:p>
            <a:pPr>
              <a:spcBef>
                <a:spcPts val="0"/>
              </a:spcBef>
              <a:spcAft>
                <a:spcPts val="0"/>
              </a:spcAft>
            </a:pPr>
            <a:r>
              <a:rPr lang="en-US" sz="2800" dirty="0">
                <a:ea typeface="+mn-lt"/>
                <a:cs typeface="+mn-lt"/>
              </a:rPr>
              <a:t>A farm tour recording will be posted.</a:t>
            </a:r>
            <a:endParaRPr lang="en-US" sz="2800" dirty="0">
              <a:cs typeface="Arial"/>
            </a:endParaRPr>
          </a:p>
          <a:p>
            <a:pPr>
              <a:spcBef>
                <a:spcPts val="0"/>
              </a:spcBef>
              <a:spcAft>
                <a:spcPts val="0"/>
              </a:spcAft>
            </a:pPr>
            <a:endParaRPr lang="en-US" sz="2800" dirty="0">
              <a:cs typeface="Arial"/>
            </a:endParaRPr>
          </a:p>
          <a:p>
            <a:r>
              <a:rPr lang="en-US" sz="2800" dirty="0">
                <a:cs typeface="Arial"/>
              </a:rPr>
              <a:t>This event has passed, and the registration link is no longer available.</a:t>
            </a:r>
          </a:p>
          <a:p>
            <a:pPr>
              <a:spcBef>
                <a:spcPts val="0"/>
              </a:spcBef>
              <a:spcAft>
                <a:spcPts val="0"/>
              </a:spcAft>
            </a:pPr>
            <a:endParaRPr lang="en-US" sz="2600" u="sng" dirty="0">
              <a:solidFill>
                <a:srgbClr val="0563C1"/>
              </a:solidFill>
              <a:latin typeface="Arial" panose="020B0604020202020204" pitchFamily="34" charset="0"/>
            </a:endParaRPr>
          </a:p>
          <a:p>
            <a:endParaRPr lang="en-US" dirty="0">
              <a:cs typeface="Arial"/>
            </a:endParaRPr>
          </a:p>
        </p:txBody>
      </p:sp>
      <p:pic>
        <p:nvPicPr>
          <p:cNvPr id="13" name="Content Placeholder 12">
            <a:extLst>
              <a:ext uri="{FF2B5EF4-FFF2-40B4-BE49-F238E27FC236}">
                <a16:creationId xmlns:a16="http://schemas.microsoft.com/office/drawing/2014/main" id="{5F9E795A-5CC6-8009-3ABD-3FF790058246}"/>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10163463" y="1657782"/>
            <a:ext cx="1711037" cy="2571318"/>
          </a:xfrm>
          <a:prstGeom prst="rect">
            <a:avLst/>
          </a:prstGeom>
          <a:ln>
            <a:noFill/>
          </a:ln>
          <a:effectLst>
            <a:softEdge rad="112500"/>
          </a:effectLst>
        </p:spPr>
      </p:pic>
    </p:spTree>
    <p:extLst>
      <p:ext uri="{BB962C8B-B14F-4D97-AF65-F5344CB8AC3E}">
        <p14:creationId xmlns:p14="http://schemas.microsoft.com/office/powerpoint/2010/main" val="2952180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7CF4-3B7E-7616-DFCB-C5263081D4D9}"/>
              </a:ext>
            </a:extLst>
          </p:cNvPr>
          <p:cNvSpPr>
            <a:spLocks noGrp="1"/>
          </p:cNvSpPr>
          <p:nvPr>
            <p:ph type="title"/>
          </p:nvPr>
        </p:nvSpPr>
        <p:spPr>
          <a:xfrm>
            <a:off x="2298700" y="177800"/>
            <a:ext cx="9144000" cy="2044700"/>
          </a:xfrm>
        </p:spPr>
        <p:txBody>
          <a:bodyPr/>
          <a:lstStyle/>
          <a:p>
            <a:r>
              <a:rPr lang="en-US" sz="4000" dirty="0"/>
              <a:t>Update: Introduction to School Nutrition Program Administration Training</a:t>
            </a:r>
          </a:p>
        </p:txBody>
      </p:sp>
      <p:sp>
        <p:nvSpPr>
          <p:cNvPr id="3" name="Content Placeholder 2">
            <a:extLst>
              <a:ext uri="{FF2B5EF4-FFF2-40B4-BE49-F238E27FC236}">
                <a16:creationId xmlns:a16="http://schemas.microsoft.com/office/drawing/2014/main" id="{099B068E-2B90-7D93-2C1F-BF471C7C5E97}"/>
              </a:ext>
            </a:extLst>
          </p:cNvPr>
          <p:cNvSpPr>
            <a:spLocks noGrp="1"/>
          </p:cNvSpPr>
          <p:nvPr>
            <p:ph idx="1"/>
          </p:nvPr>
        </p:nvSpPr>
        <p:spPr>
          <a:xfrm>
            <a:off x="2540000" y="2386828"/>
            <a:ext cx="9144000" cy="4114800"/>
          </a:xfrm>
        </p:spPr>
        <p:txBody>
          <a:bodyPr/>
          <a:lstStyle/>
          <a:p>
            <a:pPr>
              <a:spcBef>
                <a:spcPts val="0"/>
              </a:spcBef>
              <a:spcAft>
                <a:spcPts val="0"/>
              </a:spcAft>
            </a:pPr>
            <a:r>
              <a:rPr lang="en-US" sz="2800" dirty="0">
                <a:cs typeface="Arial"/>
              </a:rPr>
              <a:t>The training date is July 29 - 31, 2024, in Sacramento.</a:t>
            </a:r>
          </a:p>
          <a:p>
            <a:pPr>
              <a:spcBef>
                <a:spcPts val="0"/>
              </a:spcBef>
              <a:spcAft>
                <a:spcPts val="0"/>
              </a:spcAft>
            </a:pPr>
            <a:endParaRPr lang="en-US" sz="2800" dirty="0">
              <a:cs typeface="Arial"/>
            </a:endParaRPr>
          </a:p>
          <a:p>
            <a:pPr>
              <a:spcBef>
                <a:spcPts val="0"/>
              </a:spcBef>
              <a:spcAft>
                <a:spcPts val="0"/>
              </a:spcAft>
            </a:pPr>
            <a:r>
              <a:rPr lang="en-US" sz="2800" dirty="0">
                <a:cs typeface="Arial"/>
              </a:rPr>
              <a:t>Priority attendance is given to new Food Service Directors in their position for 2 years or less.</a:t>
            </a:r>
          </a:p>
          <a:p>
            <a:pPr>
              <a:spcBef>
                <a:spcPts val="0"/>
              </a:spcBef>
              <a:spcAft>
                <a:spcPts val="0"/>
              </a:spcAft>
            </a:pPr>
            <a:endParaRPr lang="en-US" sz="2800" dirty="0">
              <a:cs typeface="Arial"/>
            </a:endParaRPr>
          </a:p>
          <a:p>
            <a:pPr>
              <a:spcBef>
                <a:spcPts val="0"/>
              </a:spcBef>
              <a:spcAft>
                <a:spcPts val="0"/>
              </a:spcAft>
            </a:pPr>
            <a:r>
              <a:rPr lang="en-US" sz="2800" dirty="0">
                <a:cs typeface="Arial"/>
              </a:rPr>
              <a:t>Attendance is limited to one attendee per agency.</a:t>
            </a:r>
          </a:p>
          <a:p>
            <a:pPr>
              <a:spcBef>
                <a:spcPts val="0"/>
              </a:spcBef>
              <a:spcAft>
                <a:spcPts val="0"/>
              </a:spcAft>
            </a:pPr>
            <a:endParaRPr lang="en-US" sz="2800" dirty="0">
              <a:cs typeface="Arial"/>
            </a:endParaRPr>
          </a:p>
          <a:p>
            <a:pPr>
              <a:spcBef>
                <a:spcPts val="0"/>
              </a:spcBef>
              <a:spcAft>
                <a:spcPts val="0"/>
              </a:spcAft>
            </a:pPr>
            <a:r>
              <a:rPr lang="en-US" sz="2800" dirty="0">
                <a:cs typeface="Arial"/>
              </a:rPr>
              <a:t>Registration information will be shared via listserv.</a:t>
            </a:r>
          </a:p>
          <a:p>
            <a:pPr>
              <a:spcBef>
                <a:spcPts val="1400"/>
              </a:spcBef>
              <a:spcAft>
                <a:spcPts val="800"/>
              </a:spcAft>
              <a:buFont typeface="Arial"/>
              <a:buChar char="•"/>
            </a:pPr>
            <a:endParaRPr lang="en-US" dirty="0">
              <a:solidFill>
                <a:srgbClr val="FF0000"/>
              </a:solidFill>
              <a:cs typeface="Arial"/>
            </a:endParaRPr>
          </a:p>
        </p:txBody>
      </p:sp>
    </p:spTree>
    <p:extLst>
      <p:ext uri="{BB962C8B-B14F-4D97-AF65-F5344CB8AC3E}">
        <p14:creationId xmlns:p14="http://schemas.microsoft.com/office/powerpoint/2010/main" val="2462030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332C-B64E-4372-A51F-9E969ED3BF55}"/>
              </a:ext>
            </a:extLst>
          </p:cNvPr>
          <p:cNvSpPr>
            <a:spLocks noGrp="1"/>
          </p:cNvSpPr>
          <p:nvPr>
            <p:ph type="title"/>
          </p:nvPr>
        </p:nvSpPr>
        <p:spPr>
          <a:xfrm>
            <a:off x="2156521" y="99083"/>
            <a:ext cx="10000165" cy="1143000"/>
          </a:xfrm>
        </p:spPr>
        <p:txBody>
          <a:bodyPr/>
          <a:lstStyle/>
          <a:p>
            <a:r>
              <a:rPr lang="en-US" sz="4000" dirty="0">
                <a:cs typeface="Arial"/>
              </a:rPr>
              <a:t>Winning at Wellness Webinar</a:t>
            </a:r>
            <a:endParaRPr lang="en-US" dirty="0"/>
          </a:p>
        </p:txBody>
      </p:sp>
      <p:sp>
        <p:nvSpPr>
          <p:cNvPr id="3" name="Content Placeholder 2">
            <a:extLst>
              <a:ext uri="{FF2B5EF4-FFF2-40B4-BE49-F238E27FC236}">
                <a16:creationId xmlns:a16="http://schemas.microsoft.com/office/drawing/2014/main" id="{838EC701-01E5-0EBF-FAF9-9DCBF07EFC4D}"/>
              </a:ext>
            </a:extLst>
          </p:cNvPr>
          <p:cNvSpPr>
            <a:spLocks noGrp="1"/>
          </p:cNvSpPr>
          <p:nvPr>
            <p:ph idx="1"/>
          </p:nvPr>
        </p:nvSpPr>
        <p:spPr>
          <a:xfrm>
            <a:off x="2358384" y="1459157"/>
            <a:ext cx="9596437" cy="4123568"/>
          </a:xfrm>
        </p:spPr>
        <p:txBody>
          <a:bodyPr/>
          <a:lstStyle/>
          <a:p>
            <a:pPr>
              <a:spcBef>
                <a:spcPts val="1400"/>
              </a:spcBef>
              <a:spcAft>
                <a:spcPts val="600"/>
              </a:spcAft>
            </a:pPr>
            <a:r>
              <a:rPr lang="en-US" sz="2400" dirty="0">
                <a:cs typeface="Arial"/>
              </a:rPr>
              <a:t>Feeding the Future: Transformative Strategies for School Nutrition</a:t>
            </a:r>
          </a:p>
          <a:p>
            <a:pPr>
              <a:spcBef>
                <a:spcPts val="1400"/>
              </a:spcBef>
              <a:spcAft>
                <a:spcPts val="600"/>
              </a:spcAft>
            </a:pPr>
            <a:r>
              <a:rPr lang="en-US" sz="2400" dirty="0">
                <a:cs typeface="Arial"/>
              </a:rPr>
              <a:t>Wednesday, April 24, 2024, 1:30-3:00 p.m.</a:t>
            </a:r>
          </a:p>
          <a:p>
            <a:pPr>
              <a:spcBef>
                <a:spcPts val="1400"/>
              </a:spcBef>
              <a:spcAft>
                <a:spcPts val="600"/>
              </a:spcAft>
            </a:pPr>
            <a:r>
              <a:rPr lang="en-US" sz="2400" dirty="0">
                <a:cs typeface="Arial"/>
              </a:rPr>
              <a:t>Identify innovative and impactful strategies to increase community engagement and support for Universal School Meals</a:t>
            </a:r>
          </a:p>
          <a:p>
            <a:pPr>
              <a:spcBef>
                <a:spcPts val="1400"/>
              </a:spcBef>
              <a:spcAft>
                <a:spcPts val="600"/>
              </a:spcAft>
            </a:pPr>
            <a:r>
              <a:rPr lang="en-US" sz="2400" dirty="0">
                <a:cs typeface="Arial"/>
              </a:rPr>
              <a:t>Speakers:</a:t>
            </a:r>
          </a:p>
          <a:p>
            <a:pPr lvl="1">
              <a:spcBef>
                <a:spcPts val="1400"/>
              </a:spcBef>
              <a:spcAft>
                <a:spcPts val="600"/>
              </a:spcAft>
              <a:buFont typeface="Courier New"/>
              <a:buChar char="o"/>
            </a:pPr>
            <a:r>
              <a:rPr lang="en-US" sz="2400" dirty="0">
                <a:cs typeface="Arial"/>
              </a:rPr>
              <a:t>Jaime Phillips, Director of Nutrition Services, Del Mar Union School District </a:t>
            </a:r>
          </a:p>
          <a:p>
            <a:pPr lvl="1">
              <a:spcBef>
                <a:spcPts val="1400"/>
              </a:spcBef>
              <a:spcAft>
                <a:spcPts val="600"/>
              </a:spcAft>
              <a:buFont typeface="Courier New"/>
              <a:buChar char="o"/>
            </a:pPr>
            <a:r>
              <a:rPr lang="en-US" sz="2400" dirty="0">
                <a:cs typeface="Arial"/>
              </a:rPr>
              <a:t>Chelsey Slattery, Director of Nutrition, Purchasing &amp; Warehouse Services, Yuba City Unified School District (USD)</a:t>
            </a:r>
          </a:p>
          <a:p>
            <a:endParaRPr lang="en-US" sz="2800" dirty="0">
              <a:cs typeface="Arial"/>
            </a:endParaRPr>
          </a:p>
        </p:txBody>
      </p:sp>
    </p:spTree>
    <p:extLst>
      <p:ext uri="{BB962C8B-B14F-4D97-AF65-F5344CB8AC3E}">
        <p14:creationId xmlns:p14="http://schemas.microsoft.com/office/powerpoint/2010/main" val="2017157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75BF-278F-6E88-F1CC-247FACBEDB74}"/>
              </a:ext>
            </a:extLst>
          </p:cNvPr>
          <p:cNvSpPr>
            <a:spLocks noGrp="1"/>
          </p:cNvSpPr>
          <p:nvPr>
            <p:ph type="title"/>
          </p:nvPr>
        </p:nvSpPr>
        <p:spPr>
          <a:xfrm>
            <a:off x="2379579" y="81213"/>
            <a:ext cx="9652000" cy="1323474"/>
          </a:xfrm>
        </p:spPr>
        <p:txBody>
          <a:bodyPr/>
          <a:lstStyle/>
          <a:p>
            <a:r>
              <a:rPr lang="en-US" dirty="0"/>
              <a:t>Webinar: Friends of the Earth Successful Plant-Based School Meals</a:t>
            </a:r>
          </a:p>
        </p:txBody>
      </p:sp>
      <p:sp>
        <p:nvSpPr>
          <p:cNvPr id="3" name="Content Placeholder 2">
            <a:extLst>
              <a:ext uri="{FF2B5EF4-FFF2-40B4-BE49-F238E27FC236}">
                <a16:creationId xmlns:a16="http://schemas.microsoft.com/office/drawing/2014/main" id="{3DA035A1-A53E-590F-57D8-4D8AA1ED7370}"/>
              </a:ext>
            </a:extLst>
          </p:cNvPr>
          <p:cNvSpPr>
            <a:spLocks noGrp="1"/>
          </p:cNvSpPr>
          <p:nvPr>
            <p:ph idx="1"/>
          </p:nvPr>
        </p:nvSpPr>
        <p:spPr>
          <a:xfrm>
            <a:off x="2235888" y="1581236"/>
            <a:ext cx="10199952" cy="4415840"/>
          </a:xfrm>
        </p:spPr>
        <p:txBody>
          <a:bodyPr/>
          <a:lstStyle/>
          <a:p>
            <a:pPr>
              <a:spcBef>
                <a:spcPts val="800"/>
              </a:spcBef>
              <a:spcAft>
                <a:spcPts val="800"/>
              </a:spcAft>
            </a:pPr>
            <a:r>
              <a:rPr lang="en-US" sz="2800" b="1" dirty="0"/>
              <a:t>Revised: </a:t>
            </a:r>
            <a:r>
              <a:rPr lang="en-US" sz="2800" dirty="0"/>
              <a:t>Wednesday, April 24</a:t>
            </a:r>
            <a:r>
              <a:rPr lang="en-US" sz="2800" baseline="30000" dirty="0"/>
              <a:t>th</a:t>
            </a:r>
            <a:r>
              <a:rPr lang="en-US" sz="2800" dirty="0"/>
              <a:t>, 1-2:30 p.m.</a:t>
            </a:r>
          </a:p>
          <a:p>
            <a:pPr>
              <a:spcBef>
                <a:spcPts val="800"/>
              </a:spcBef>
              <a:spcAft>
                <a:spcPts val="800"/>
              </a:spcAft>
            </a:pPr>
            <a:r>
              <a:rPr lang="en-US" sz="2800" dirty="0"/>
              <a:t>Learn about easy plant-based recipes to increase school meal participation with:</a:t>
            </a:r>
          </a:p>
          <a:p>
            <a:pPr lvl="1">
              <a:spcBef>
                <a:spcPts val="800"/>
              </a:spcBef>
              <a:spcAft>
                <a:spcPts val="800"/>
              </a:spcAft>
            </a:pPr>
            <a:r>
              <a:rPr lang="en-US" dirty="0"/>
              <a:t>Erin Primer, San Luis Coastal USD</a:t>
            </a:r>
          </a:p>
          <a:p>
            <a:pPr lvl="1">
              <a:spcBef>
                <a:spcPts val="800"/>
              </a:spcBef>
              <a:spcAft>
                <a:spcPts val="800"/>
              </a:spcAft>
            </a:pPr>
            <a:r>
              <a:rPr lang="en-US" dirty="0"/>
              <a:t>Kat Soltanmorad, Tahoe Truckee USD</a:t>
            </a:r>
          </a:p>
          <a:p>
            <a:pPr lvl="1">
              <a:spcBef>
                <a:spcPts val="800"/>
              </a:spcBef>
              <a:spcAft>
                <a:spcPts val="800"/>
              </a:spcAft>
            </a:pPr>
            <a:r>
              <a:rPr lang="en-US" dirty="0"/>
              <a:t>Frank Castro, Dublin USD</a:t>
            </a:r>
          </a:p>
          <a:p>
            <a:pPr lvl="1">
              <a:spcBef>
                <a:spcPts val="800"/>
              </a:spcBef>
              <a:spcAft>
                <a:spcPts val="800"/>
              </a:spcAft>
            </a:pPr>
            <a:r>
              <a:rPr lang="en-US" dirty="0"/>
              <a:t>Kerry Billner, Los Gatos USD</a:t>
            </a:r>
          </a:p>
        </p:txBody>
      </p:sp>
    </p:spTree>
    <p:extLst>
      <p:ext uri="{BB962C8B-B14F-4D97-AF65-F5344CB8AC3E}">
        <p14:creationId xmlns:p14="http://schemas.microsoft.com/office/powerpoint/2010/main" val="3701116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15A6-F2A6-43B3-AD16-F2CC188B8035}"/>
              </a:ext>
            </a:extLst>
          </p:cNvPr>
          <p:cNvSpPr>
            <a:spLocks noGrp="1"/>
          </p:cNvSpPr>
          <p:nvPr>
            <p:ph type="title"/>
          </p:nvPr>
        </p:nvSpPr>
        <p:spPr>
          <a:xfrm>
            <a:off x="2354943" y="313277"/>
            <a:ext cx="9412514" cy="1143000"/>
          </a:xfrm>
        </p:spPr>
        <p:txBody>
          <a:bodyPr/>
          <a:lstStyle/>
          <a:p>
            <a:r>
              <a:rPr lang="en-US" dirty="0"/>
              <a:t>Tuesday @ 2pm Town Hall Schedule</a:t>
            </a:r>
          </a:p>
        </p:txBody>
      </p:sp>
      <p:sp>
        <p:nvSpPr>
          <p:cNvPr id="3" name="Content Placeholder 2">
            <a:extLst>
              <a:ext uri="{FF2B5EF4-FFF2-40B4-BE49-F238E27FC236}">
                <a16:creationId xmlns:a16="http://schemas.microsoft.com/office/drawing/2014/main" id="{FC4A9185-9CB9-4EE8-92A3-A0FA101F8B89}"/>
              </a:ext>
            </a:extLst>
          </p:cNvPr>
          <p:cNvSpPr>
            <a:spLocks noGrp="1"/>
          </p:cNvSpPr>
          <p:nvPr>
            <p:ph sz="half" idx="2"/>
          </p:nvPr>
        </p:nvSpPr>
        <p:spPr>
          <a:xfrm>
            <a:off x="2540000" y="1469585"/>
            <a:ext cx="9042400" cy="466627"/>
          </a:xfrm>
        </p:spPr>
        <p:txBody>
          <a:bodyPr/>
          <a:lstStyle/>
          <a:p>
            <a:pPr marL="0" indent="0" algn="ctr">
              <a:buNone/>
            </a:pPr>
            <a:r>
              <a:rPr lang="en-US" sz="3200" dirty="0"/>
              <a:t>Held on the fourth Tuesday of the month</a:t>
            </a:r>
            <a:endParaRPr lang="en-US" dirty="0"/>
          </a:p>
        </p:txBody>
      </p:sp>
      <p:graphicFrame>
        <p:nvGraphicFramePr>
          <p:cNvPr id="5" name="Table 5" descr="Town Hall calendar by month, format and date. All town halls include state updates with guest speakers on alternate months. May 28th is the next town hall, followed by June 25th and July 23rd.">
            <a:extLst>
              <a:ext uri="{FF2B5EF4-FFF2-40B4-BE49-F238E27FC236}">
                <a16:creationId xmlns:a16="http://schemas.microsoft.com/office/drawing/2014/main" id="{B69A7FEC-4728-4FFE-B4C6-BBE1F6709ECA}"/>
              </a:ext>
            </a:extLst>
          </p:cNvPr>
          <p:cNvGraphicFramePr>
            <a:graphicFrameLocks noGrp="1"/>
          </p:cNvGraphicFramePr>
          <p:nvPr>
            <p:ph sz="half" idx="1"/>
            <p:extLst>
              <p:ext uri="{D42A27DB-BD31-4B8C-83A1-F6EECF244321}">
                <p14:modId xmlns:p14="http://schemas.microsoft.com/office/powerpoint/2010/main" val="3435505108"/>
              </p:ext>
            </p:extLst>
          </p:nvPr>
        </p:nvGraphicFramePr>
        <p:xfrm>
          <a:off x="2540000" y="2432286"/>
          <a:ext cx="9304768" cy="2964306"/>
        </p:xfrm>
        <a:graphic>
          <a:graphicData uri="http://schemas.openxmlformats.org/drawingml/2006/table">
            <a:tbl>
              <a:tblPr firstRow="1" bandRow="1">
                <a:tableStyleId>{5C22544A-7EE6-4342-B048-85BDC9FD1C3A}</a:tableStyleId>
              </a:tblPr>
              <a:tblGrid>
                <a:gridCol w="1936750">
                  <a:extLst>
                    <a:ext uri="{9D8B030D-6E8A-4147-A177-3AD203B41FA5}">
                      <a16:colId xmlns:a16="http://schemas.microsoft.com/office/drawing/2014/main" val="1857206355"/>
                    </a:ext>
                  </a:extLst>
                </a:gridCol>
                <a:gridCol w="5667374">
                  <a:extLst>
                    <a:ext uri="{9D8B030D-6E8A-4147-A177-3AD203B41FA5}">
                      <a16:colId xmlns:a16="http://schemas.microsoft.com/office/drawing/2014/main" val="4211457138"/>
                    </a:ext>
                  </a:extLst>
                </a:gridCol>
                <a:gridCol w="1700644">
                  <a:extLst>
                    <a:ext uri="{9D8B030D-6E8A-4147-A177-3AD203B41FA5}">
                      <a16:colId xmlns:a16="http://schemas.microsoft.com/office/drawing/2014/main" val="398561056"/>
                    </a:ext>
                  </a:extLst>
                </a:gridCol>
              </a:tblGrid>
              <a:tr h="457410">
                <a:tc>
                  <a:txBody>
                    <a:bodyPr/>
                    <a:lstStyle/>
                    <a:p>
                      <a:pPr algn="ctr"/>
                      <a:r>
                        <a:rPr lang="en-US" sz="2800" dirty="0"/>
                        <a:t>Month</a:t>
                      </a:r>
                    </a:p>
                  </a:txBody>
                  <a:tcPr/>
                </a:tc>
                <a:tc>
                  <a:txBody>
                    <a:bodyPr/>
                    <a:lstStyle/>
                    <a:p>
                      <a:pPr algn="ctr"/>
                      <a:r>
                        <a:rPr lang="en-US" sz="2800" dirty="0"/>
                        <a:t>Format</a:t>
                      </a:r>
                    </a:p>
                  </a:txBody>
                  <a:tcPr/>
                </a:tc>
                <a:tc>
                  <a:txBody>
                    <a:bodyPr/>
                    <a:lstStyle/>
                    <a:p>
                      <a:pPr algn="ctr"/>
                      <a:r>
                        <a:rPr lang="en-US" sz="2800" dirty="0"/>
                        <a:t>Date</a:t>
                      </a:r>
                    </a:p>
                  </a:txBody>
                  <a:tcPr/>
                </a:tc>
                <a:extLst>
                  <a:ext uri="{0D108BD9-81ED-4DB2-BD59-A6C34878D82A}">
                    <a16:rowId xmlns:a16="http://schemas.microsoft.com/office/drawing/2014/main" val="90875962"/>
                  </a:ext>
                </a:extLst>
              </a:tr>
              <a:tr h="815382">
                <a:tc>
                  <a:txBody>
                    <a:bodyPr/>
                    <a:lstStyle/>
                    <a:p>
                      <a:r>
                        <a:rPr lang="en-US" sz="2800" b="0" i="0" u="none" strike="noStrike" kern="1200" dirty="0">
                          <a:solidFill>
                            <a:srgbClr val="000000"/>
                          </a:solidFill>
                          <a:latin typeface="Arial"/>
                          <a:ea typeface="+mn-ea"/>
                          <a:cs typeface="+mn-cs"/>
                        </a:rPr>
                        <a:t>May</a:t>
                      </a:r>
                    </a:p>
                  </a:txBody>
                  <a:tcPr anchor="ctr"/>
                </a:tc>
                <a:tc>
                  <a:txBody>
                    <a:bodyPr/>
                    <a:lstStyle/>
                    <a:p>
                      <a:r>
                        <a:rPr lang="en-US" sz="2800" b="0" i="0" u="none" strike="noStrike" kern="1200" dirty="0">
                          <a:solidFill>
                            <a:srgbClr val="000000"/>
                          </a:solidFill>
                          <a:latin typeface="Arial"/>
                          <a:ea typeface="+mn-ea"/>
                          <a:cs typeface="+mn-cs"/>
                        </a:rPr>
                        <a:t>State Update</a:t>
                      </a:r>
                    </a:p>
                  </a:txBody>
                  <a:tcPr anchor="ctr"/>
                </a:tc>
                <a:tc>
                  <a:txBody>
                    <a:bodyPr/>
                    <a:lstStyle/>
                    <a:p>
                      <a:pPr algn="ctr"/>
                      <a:r>
                        <a:rPr lang="en-US" sz="2800" b="0" i="0" u="none" strike="noStrike" kern="1200" dirty="0">
                          <a:solidFill>
                            <a:srgbClr val="000000"/>
                          </a:solidFill>
                          <a:latin typeface="Arial"/>
                          <a:ea typeface="+mn-ea"/>
                          <a:cs typeface="+mn-cs"/>
                        </a:rPr>
                        <a:t>5/28/24</a:t>
                      </a:r>
                    </a:p>
                  </a:txBody>
                  <a:tcPr anchor="ctr"/>
                </a:tc>
                <a:extLst>
                  <a:ext uri="{0D108BD9-81ED-4DB2-BD59-A6C34878D82A}">
                    <a16:rowId xmlns:a16="http://schemas.microsoft.com/office/drawing/2014/main" val="1062730386"/>
                  </a:ext>
                </a:extLst>
              </a:tr>
              <a:tr h="815382">
                <a:tc>
                  <a:txBody>
                    <a:bodyPr/>
                    <a:lstStyle/>
                    <a:p>
                      <a:r>
                        <a:rPr lang="en-US" sz="2800" b="0" i="0" u="none" strike="noStrike" kern="1200" dirty="0">
                          <a:solidFill>
                            <a:srgbClr val="000000"/>
                          </a:solidFill>
                          <a:latin typeface="Arial"/>
                          <a:ea typeface="+mn-ea"/>
                          <a:cs typeface="+mn-cs"/>
                        </a:rPr>
                        <a:t>June</a:t>
                      </a:r>
                    </a:p>
                  </a:txBody>
                  <a:tcPr anchor="ctr"/>
                </a:tc>
                <a:tc>
                  <a:txBody>
                    <a:bodyPr/>
                    <a:lstStyle/>
                    <a:p>
                      <a:r>
                        <a:rPr lang="en-US" sz="2800" b="0" i="0" u="none" strike="noStrike" kern="1200" dirty="0">
                          <a:solidFill>
                            <a:srgbClr val="000000"/>
                          </a:solidFill>
                          <a:latin typeface="Arial"/>
                          <a:ea typeface="+mn-ea"/>
                          <a:cs typeface="+mn-cs"/>
                        </a:rPr>
                        <a:t>State Update and Guest Speaker</a:t>
                      </a:r>
                    </a:p>
                  </a:txBody>
                  <a:tcPr anchor="ctr"/>
                </a:tc>
                <a:tc>
                  <a:txBody>
                    <a:bodyPr/>
                    <a:lstStyle/>
                    <a:p>
                      <a:pPr algn="ctr"/>
                      <a:r>
                        <a:rPr lang="en-US" sz="2800" b="0" i="0" u="none" strike="noStrike" kern="1200" dirty="0">
                          <a:solidFill>
                            <a:srgbClr val="000000"/>
                          </a:solidFill>
                          <a:latin typeface="Arial"/>
                          <a:ea typeface="+mn-ea"/>
                          <a:cs typeface="+mn-cs"/>
                        </a:rPr>
                        <a:t>6/25/24</a:t>
                      </a:r>
                    </a:p>
                  </a:txBody>
                  <a:tcPr anchor="ctr"/>
                </a:tc>
                <a:extLst>
                  <a:ext uri="{0D108BD9-81ED-4DB2-BD59-A6C34878D82A}">
                    <a16:rowId xmlns:a16="http://schemas.microsoft.com/office/drawing/2014/main" val="3968694245"/>
                  </a:ext>
                </a:extLst>
              </a:tr>
              <a:tr h="815382">
                <a:tc>
                  <a:txBody>
                    <a:bodyPr/>
                    <a:lstStyle/>
                    <a:p>
                      <a:r>
                        <a:rPr lang="en-US" sz="2800" b="0" i="0" u="none" strike="noStrike" kern="1200" dirty="0">
                          <a:solidFill>
                            <a:srgbClr val="000000"/>
                          </a:solidFill>
                          <a:latin typeface="Arial"/>
                          <a:ea typeface="+mn-ea"/>
                          <a:cs typeface="+mn-cs"/>
                        </a:rPr>
                        <a:t>July </a:t>
                      </a:r>
                    </a:p>
                  </a:txBody>
                  <a:tcPr anchor="ctr"/>
                </a:tc>
                <a:tc>
                  <a:txBody>
                    <a:bodyPr/>
                    <a:lstStyle/>
                    <a:p>
                      <a:r>
                        <a:rPr lang="en-US" sz="2800" b="0" i="0" u="none" strike="noStrike" kern="1200" dirty="0">
                          <a:solidFill>
                            <a:srgbClr val="000000"/>
                          </a:solidFill>
                          <a:latin typeface="Arial"/>
                          <a:ea typeface="+mn-ea"/>
                          <a:cs typeface="+mn-cs"/>
                        </a:rPr>
                        <a:t>State Update</a:t>
                      </a:r>
                    </a:p>
                  </a:txBody>
                  <a:tcPr anchor="ctr"/>
                </a:tc>
                <a:tc>
                  <a:txBody>
                    <a:bodyPr/>
                    <a:lstStyle/>
                    <a:p>
                      <a:pPr algn="ctr"/>
                      <a:r>
                        <a:rPr lang="en-US" sz="2800" b="0" i="0" u="none" strike="noStrike" kern="1200" dirty="0">
                          <a:solidFill>
                            <a:srgbClr val="000000"/>
                          </a:solidFill>
                          <a:latin typeface="Arial"/>
                          <a:ea typeface="+mn-ea"/>
                          <a:cs typeface="+mn-cs"/>
                        </a:rPr>
                        <a:t>7/23/24</a:t>
                      </a:r>
                    </a:p>
                  </a:txBody>
                  <a:tcPr anchor="ctr"/>
                </a:tc>
                <a:extLst>
                  <a:ext uri="{0D108BD9-81ED-4DB2-BD59-A6C34878D82A}">
                    <a16:rowId xmlns:a16="http://schemas.microsoft.com/office/drawing/2014/main" val="3700549565"/>
                  </a:ext>
                </a:extLst>
              </a:tr>
            </a:tbl>
          </a:graphicData>
        </a:graphic>
      </p:graphicFrame>
    </p:spTree>
    <p:extLst>
      <p:ext uri="{BB962C8B-B14F-4D97-AF65-F5344CB8AC3E}">
        <p14:creationId xmlns:p14="http://schemas.microsoft.com/office/powerpoint/2010/main" val="4615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F9A1-909A-3A4C-7850-00E7F5DA2FAE}"/>
              </a:ext>
            </a:extLst>
          </p:cNvPr>
          <p:cNvSpPr>
            <a:spLocks noGrp="1"/>
          </p:cNvSpPr>
          <p:nvPr>
            <p:ph type="title"/>
          </p:nvPr>
        </p:nvSpPr>
        <p:spPr>
          <a:xfrm>
            <a:off x="2582041" y="0"/>
            <a:ext cx="9144000" cy="1143000"/>
          </a:xfrm>
        </p:spPr>
        <p:txBody>
          <a:bodyPr/>
          <a:lstStyle/>
          <a:p>
            <a:r>
              <a:rPr lang="en-US" sz="4000" dirty="0"/>
              <a:t>Farm to Summer Celebration Week</a:t>
            </a:r>
          </a:p>
        </p:txBody>
      </p:sp>
      <p:sp>
        <p:nvSpPr>
          <p:cNvPr id="3" name="Content Placeholder 2">
            <a:extLst>
              <a:ext uri="{FF2B5EF4-FFF2-40B4-BE49-F238E27FC236}">
                <a16:creationId xmlns:a16="http://schemas.microsoft.com/office/drawing/2014/main" id="{DC72E386-233D-A3D2-A449-3E613645CD97}"/>
              </a:ext>
            </a:extLst>
          </p:cNvPr>
          <p:cNvSpPr>
            <a:spLocks noGrp="1"/>
          </p:cNvSpPr>
          <p:nvPr>
            <p:ph sz="half" idx="1"/>
          </p:nvPr>
        </p:nvSpPr>
        <p:spPr>
          <a:xfrm>
            <a:off x="2582041" y="1392325"/>
            <a:ext cx="9499308" cy="4763816"/>
          </a:xfrm>
        </p:spPr>
        <p:txBody>
          <a:bodyPr/>
          <a:lstStyle/>
          <a:p>
            <a:pPr marL="228600" indent="-228600" algn="l" rtl="0" fontAlgn="base">
              <a:spcBef>
                <a:spcPts val="800"/>
              </a:spcBef>
              <a:spcAft>
                <a:spcPts val="800"/>
              </a:spcAft>
              <a:buFont typeface="Arial" panose="020B0604020202020204" pitchFamily="34" charset="0"/>
              <a:buChar char="•"/>
            </a:pPr>
            <a:r>
              <a:rPr lang="en-US" sz="2400" b="1" i="0" u="none" strike="noStrike" dirty="0">
                <a:solidFill>
                  <a:srgbClr val="000000"/>
                </a:solidFill>
                <a:effectLst/>
                <a:latin typeface="Arial"/>
                <a:cs typeface="Arial"/>
              </a:rPr>
              <a:t>Week of</a:t>
            </a:r>
            <a:r>
              <a:rPr lang="en-US" sz="2400" b="0" i="0" u="none" strike="noStrike" dirty="0">
                <a:solidFill>
                  <a:srgbClr val="000000"/>
                </a:solidFill>
                <a:effectLst/>
                <a:latin typeface="Arial"/>
                <a:cs typeface="Arial"/>
              </a:rPr>
              <a:t>: June 17-21, 2024</a:t>
            </a:r>
            <a:endParaRPr lang="en-US" sz="2400" b="0" i="0" dirty="0">
              <a:solidFill>
                <a:srgbClr val="000000"/>
              </a:solidFill>
              <a:effectLst/>
              <a:latin typeface="Arial" panose="020B0604020202020204" pitchFamily="34" charset="0"/>
            </a:endParaRPr>
          </a:p>
          <a:p>
            <a:pPr marL="228600" indent="-228600" algn="l" rtl="0" fontAlgn="base">
              <a:spcBef>
                <a:spcPts val="800"/>
              </a:spcBef>
              <a:spcAft>
                <a:spcPts val="800"/>
              </a:spcAft>
              <a:buFont typeface="Arial" panose="020B0604020202020204" pitchFamily="34" charset="0"/>
              <a:buChar char="•"/>
            </a:pPr>
            <a:r>
              <a:rPr lang="en-US" sz="2400" b="1" i="0" u="none" strike="noStrike" dirty="0">
                <a:solidFill>
                  <a:srgbClr val="000000"/>
                </a:solidFill>
                <a:effectLst/>
                <a:latin typeface="Arial"/>
                <a:cs typeface="Arial"/>
              </a:rPr>
              <a:t>Theme</a:t>
            </a:r>
            <a:r>
              <a:rPr lang="en-US" sz="2400" b="0" i="0" u="none" strike="noStrike" dirty="0">
                <a:solidFill>
                  <a:srgbClr val="000000"/>
                </a:solidFill>
                <a:effectLst/>
                <a:latin typeface="Arial"/>
                <a:cs typeface="Arial"/>
              </a:rPr>
              <a:t>: Let’s Have a Picnic!</a:t>
            </a:r>
            <a:endParaRPr lang="en-US" sz="2400" b="0" i="0" dirty="0">
              <a:solidFill>
                <a:srgbClr val="000000"/>
              </a:solidFill>
              <a:effectLst/>
              <a:latin typeface="Arial" panose="020B0604020202020204" pitchFamily="34" charset="0"/>
            </a:endParaRPr>
          </a:p>
          <a:p>
            <a:pPr marL="228600" indent="-228600" algn="l" rtl="0" fontAlgn="base">
              <a:spcBef>
                <a:spcPts val="800"/>
              </a:spcBef>
              <a:spcAft>
                <a:spcPts val="800"/>
              </a:spcAft>
              <a:buFont typeface="Arial" panose="020B0604020202020204" pitchFamily="34" charset="0"/>
              <a:buChar char="•"/>
            </a:pPr>
            <a:r>
              <a:rPr lang="en-US" sz="2400" b="1" i="0" u="none" strike="noStrike" dirty="0">
                <a:solidFill>
                  <a:srgbClr val="000000"/>
                </a:solidFill>
                <a:effectLst/>
                <a:latin typeface="Arial"/>
                <a:cs typeface="Arial"/>
              </a:rPr>
              <a:t>Complete:</a:t>
            </a:r>
            <a:r>
              <a:rPr lang="en-US" sz="2400" b="0" i="0" dirty="0">
                <a:solidFill>
                  <a:srgbClr val="000000"/>
                </a:solidFill>
                <a:effectLst/>
                <a:latin typeface="Arial"/>
                <a:cs typeface="Arial"/>
              </a:rPr>
              <a:t>​</a:t>
            </a:r>
          </a:p>
          <a:p>
            <a:pPr lvl="1">
              <a:spcBef>
                <a:spcPts val="800"/>
              </a:spcBef>
              <a:spcAft>
                <a:spcPts val="800"/>
              </a:spcAft>
              <a:buFont typeface="Arial" panose="020B0604020202020204" pitchFamily="34" charset="0"/>
              <a:buChar char="•"/>
            </a:pPr>
            <a:r>
              <a:rPr lang="en-US" sz="2400" b="0" i="0" u="none" strike="noStrike" dirty="0">
                <a:solidFill>
                  <a:srgbClr val="000000"/>
                </a:solidFill>
                <a:effectLst/>
                <a:latin typeface="Arial"/>
                <a:cs typeface="Arial"/>
              </a:rPr>
              <a:t>Pre- and Post-survey</a:t>
            </a:r>
            <a:r>
              <a:rPr lang="en-US" sz="2400" b="0" i="0" dirty="0">
                <a:solidFill>
                  <a:srgbClr val="000000"/>
                </a:solidFill>
                <a:effectLst/>
                <a:latin typeface="Arial"/>
                <a:cs typeface="Arial"/>
              </a:rPr>
              <a:t>​</a:t>
            </a:r>
          </a:p>
          <a:p>
            <a:pPr lvl="1">
              <a:spcBef>
                <a:spcPts val="800"/>
              </a:spcBef>
              <a:spcAft>
                <a:spcPts val="800"/>
              </a:spcAft>
              <a:buFont typeface="Arial" panose="020B0604020202020204" pitchFamily="34" charset="0"/>
              <a:buChar char="•"/>
            </a:pPr>
            <a:r>
              <a:rPr lang="en-US" sz="2400" b="0" i="0" u="none" strike="noStrike" dirty="0">
                <a:solidFill>
                  <a:srgbClr val="000000"/>
                </a:solidFill>
                <a:effectLst/>
                <a:latin typeface="Arial"/>
                <a:cs typeface="Arial"/>
              </a:rPr>
              <a:t>Taste, Teach, and Connect</a:t>
            </a:r>
            <a:r>
              <a:rPr lang="en-US" sz="2400" b="0" i="0" dirty="0">
                <a:solidFill>
                  <a:srgbClr val="000000"/>
                </a:solidFill>
                <a:effectLst/>
                <a:latin typeface="Arial"/>
                <a:cs typeface="Arial"/>
              </a:rPr>
              <a:t>​</a:t>
            </a:r>
            <a:endParaRPr lang="en-US" sz="2400" b="0" i="0" dirty="0">
              <a:solidFill>
                <a:srgbClr val="000000"/>
              </a:solidFill>
              <a:effectLst/>
              <a:latin typeface="Arial" panose="020B0604020202020204" pitchFamily="34" charset="0"/>
            </a:endParaRPr>
          </a:p>
          <a:p>
            <a:pPr>
              <a:spcBef>
                <a:spcPts val="800"/>
              </a:spcBef>
              <a:spcAft>
                <a:spcPts val="800"/>
              </a:spcAft>
              <a:buFont typeface="Arial" panose="020B0604020202020204" pitchFamily="34" charset="0"/>
              <a:buChar char="•"/>
            </a:pPr>
            <a:r>
              <a:rPr lang="en-US" sz="2400" b="1" i="0" u="none" strike="noStrike" dirty="0">
                <a:solidFill>
                  <a:srgbClr val="000000"/>
                </a:solidFill>
                <a:effectLst/>
                <a:latin typeface="Arial"/>
                <a:cs typeface="Arial"/>
              </a:rPr>
              <a:t>Earn Recognition</a:t>
            </a:r>
            <a:r>
              <a:rPr lang="en-US" sz="2400" b="0" i="0" u="none" strike="noStrike" dirty="0">
                <a:solidFill>
                  <a:srgbClr val="000000"/>
                </a:solidFill>
                <a:effectLst/>
                <a:latin typeface="Arial"/>
                <a:cs typeface="Arial"/>
              </a:rPr>
              <a:t>: </a:t>
            </a:r>
          </a:p>
          <a:p>
            <a:pPr lvl="1">
              <a:spcBef>
                <a:spcPts val="800"/>
              </a:spcBef>
              <a:spcAft>
                <a:spcPts val="800"/>
              </a:spcAft>
              <a:buFont typeface="Arial" panose="020B0604020202020204" pitchFamily="34" charset="0"/>
              <a:buChar char="•"/>
            </a:pPr>
            <a:r>
              <a:rPr lang="en-US" sz="2400" b="0" i="0" u="none" strike="noStrike" dirty="0">
                <a:solidFill>
                  <a:srgbClr val="000000"/>
                </a:solidFill>
                <a:effectLst/>
                <a:latin typeface="Arial"/>
                <a:cs typeface="Arial"/>
              </a:rPr>
              <a:t>One-in-a-Melon Certificate</a:t>
            </a:r>
            <a:endParaRPr lang="en-US" sz="2400" b="0" i="0" dirty="0">
              <a:solidFill>
                <a:srgbClr val="000000"/>
              </a:solidFill>
              <a:effectLst/>
              <a:latin typeface="Arial"/>
              <a:cs typeface="Arial"/>
            </a:endParaRPr>
          </a:p>
          <a:p>
            <a:pPr lvl="1">
              <a:spcBef>
                <a:spcPts val="800"/>
              </a:spcBef>
              <a:spcAft>
                <a:spcPts val="800"/>
              </a:spcAft>
              <a:buFont typeface="Arial" panose="020B0604020202020204" pitchFamily="34" charset="0"/>
              <a:buChar char="•"/>
            </a:pPr>
            <a:r>
              <a:rPr lang="en-US" sz="2400" b="0" i="0" dirty="0">
                <a:solidFill>
                  <a:srgbClr val="000000"/>
                </a:solidFill>
                <a:effectLst/>
                <a:latin typeface="Arial"/>
                <a:cs typeface="Arial"/>
              </a:rPr>
              <a:t>Online web </a:t>
            </a:r>
            <a:r>
              <a:rPr lang="en-US" sz="2400" dirty="0">
                <a:solidFill>
                  <a:srgbClr val="000000"/>
                </a:solidFill>
                <a:latin typeface="Arial"/>
                <a:cs typeface="Arial"/>
              </a:rPr>
              <a:t>badge</a:t>
            </a:r>
          </a:p>
        </p:txBody>
      </p:sp>
      <p:pic>
        <p:nvPicPr>
          <p:cNvPr id="8" name="Picture 7">
            <a:extLst>
              <a:ext uri="{FF2B5EF4-FFF2-40B4-BE49-F238E27FC236}">
                <a16:creationId xmlns:a16="http://schemas.microsoft.com/office/drawing/2014/main" id="{F5AC6B82-09C8-EE68-E12B-8DD53297911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693" y="2453563"/>
            <a:ext cx="3862531" cy="2324100"/>
          </a:xfrm>
          <a:prstGeom prst="rect">
            <a:avLst/>
          </a:prstGeom>
        </p:spPr>
      </p:pic>
    </p:spTree>
    <p:extLst>
      <p:ext uri="{BB962C8B-B14F-4D97-AF65-F5344CB8AC3E}">
        <p14:creationId xmlns:p14="http://schemas.microsoft.com/office/powerpoint/2010/main" val="2689770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3E98A-6E25-4EEA-B238-7C88F1FFBCD5}"/>
              </a:ext>
            </a:extLst>
          </p:cNvPr>
          <p:cNvSpPr>
            <a:spLocks noGrp="1"/>
          </p:cNvSpPr>
          <p:nvPr>
            <p:ph type="title"/>
          </p:nvPr>
        </p:nvSpPr>
        <p:spPr>
          <a:xfrm>
            <a:off x="2532945" y="229004"/>
            <a:ext cx="9144000" cy="1143000"/>
          </a:xfrm>
        </p:spPr>
        <p:txBody>
          <a:bodyPr/>
          <a:lstStyle/>
          <a:p>
            <a:r>
              <a:rPr lang="en-US" dirty="0"/>
              <a:t>Thank you!</a:t>
            </a:r>
          </a:p>
        </p:txBody>
      </p:sp>
      <p:pic>
        <p:nvPicPr>
          <p:cNvPr id="3" name="Content Placeholder 2" descr="Transforming California Schools: A schoolhouse surrounded by seven segments: Universal Prekindergarten, Community Schools, Professional Learning, Antibias Education, Mental Health Programs, Expanded Learning Programs, and Universal Meals.">
            <a:extLst>
              <a:ext uri="{FF2B5EF4-FFF2-40B4-BE49-F238E27FC236}">
                <a16:creationId xmlns:a16="http://schemas.microsoft.com/office/drawing/2014/main" id="{675C2956-096F-40C7-9CFD-037DBDBF6E77}"/>
              </a:ext>
              <a:ext uri="{C183D7F6-B498-43B3-948B-1728B52AA6E4}">
                <adec:decorative xmlns:adec="http://schemas.microsoft.com/office/drawing/2017/decorative" val="0"/>
              </a:ext>
            </a:extLst>
          </p:cNvPr>
          <p:cNvPicPr>
            <a:picLocks noGrp="1" noChangeAspect="1"/>
          </p:cNvPicPr>
          <p:nvPr>
            <p:ph sz="quarter" idx="14"/>
          </p:nvPr>
        </p:nvPicPr>
        <p:blipFill>
          <a:blip r:embed="rId3"/>
          <a:stretch>
            <a:fillRect/>
          </a:stretch>
        </p:blipFill>
        <p:spPr>
          <a:xfrm>
            <a:off x="2621673" y="1542572"/>
            <a:ext cx="4005279" cy="3333298"/>
          </a:xfrm>
          <a:prstGeom prst="rect">
            <a:avLst/>
          </a:prstGeom>
        </p:spPr>
      </p:pic>
      <p:sp>
        <p:nvSpPr>
          <p:cNvPr id="4" name="Content Placeholder 3">
            <a:extLst>
              <a:ext uri="{FF2B5EF4-FFF2-40B4-BE49-F238E27FC236}">
                <a16:creationId xmlns:a16="http://schemas.microsoft.com/office/drawing/2014/main" id="{ED0776D3-2ACD-4467-963F-6F47B5CAF991}"/>
              </a:ext>
              <a:ext uri="{C183D7F6-B498-43B3-948B-1728B52AA6E4}">
                <adec:decorative xmlns:adec="http://schemas.microsoft.com/office/drawing/2017/decorative" val="0"/>
              </a:ext>
            </a:extLst>
          </p:cNvPr>
          <p:cNvSpPr>
            <a:spLocks noGrp="1"/>
          </p:cNvSpPr>
          <p:nvPr>
            <p:ph sz="quarter" idx="13"/>
          </p:nvPr>
        </p:nvSpPr>
        <p:spPr>
          <a:xfrm>
            <a:off x="6251621" y="2440891"/>
            <a:ext cx="6096000" cy="2827524"/>
          </a:xfrm>
        </p:spPr>
        <p:txBody>
          <a:bodyPr/>
          <a:lstStyle/>
          <a:p>
            <a:pPr marL="0" indent="0" algn="ctr">
              <a:buNone/>
            </a:pPr>
            <a:r>
              <a:rPr lang="en-US" sz="4800" dirty="0">
                <a:solidFill>
                  <a:schemeClr val="tx2"/>
                </a:solidFill>
                <a:latin typeface="+mj-lt"/>
                <a:ea typeface="+mj-ea"/>
                <a:cs typeface="+mj-cs"/>
              </a:rPr>
              <a:t>Next Town Hall:  </a:t>
            </a:r>
            <a:endParaRPr lang="en-US" dirty="0">
              <a:solidFill>
                <a:schemeClr val="tx2"/>
              </a:solidFill>
              <a:latin typeface="+mj-lt"/>
              <a:ea typeface="+mj-ea"/>
              <a:cs typeface="+mj-cs"/>
            </a:endParaRPr>
          </a:p>
          <a:p>
            <a:pPr marL="0" indent="0" algn="ctr">
              <a:buNone/>
            </a:pPr>
            <a:r>
              <a:rPr lang="en-US" sz="4400" b="1" dirty="0">
                <a:solidFill>
                  <a:schemeClr val="tx2"/>
                </a:solidFill>
                <a:latin typeface="+mj-lt"/>
                <a:ea typeface="+mj-ea"/>
                <a:cs typeface="+mj-cs"/>
              </a:rPr>
              <a:t>May 28, 2024</a:t>
            </a:r>
            <a:endParaRPr lang="en-US" sz="4400" b="1" dirty="0">
              <a:solidFill>
                <a:schemeClr val="tx2"/>
              </a:solidFill>
              <a:ea typeface="+mj-ea"/>
              <a:cs typeface="+mj-cs"/>
            </a:endParaRPr>
          </a:p>
          <a:p>
            <a:pPr marL="0" indent="0" algn="ctr">
              <a:buNone/>
            </a:pPr>
            <a:endParaRPr lang="en-US" dirty="0">
              <a:solidFill>
                <a:schemeClr val="tx2"/>
              </a:solidFill>
              <a:latin typeface="+mj-lt"/>
              <a:ea typeface="+mj-ea"/>
              <a:cs typeface="+mj-cs"/>
            </a:endParaRPr>
          </a:p>
          <a:p>
            <a:pPr marL="0" indent="0" algn="ctr">
              <a:buNone/>
            </a:pPr>
            <a:endParaRPr lang="en-US" dirty="0"/>
          </a:p>
        </p:txBody>
      </p:sp>
      <p:sp>
        <p:nvSpPr>
          <p:cNvPr id="11" name="Content Placeholder 10">
            <a:extLst>
              <a:ext uri="{FF2B5EF4-FFF2-40B4-BE49-F238E27FC236}">
                <a16:creationId xmlns:a16="http://schemas.microsoft.com/office/drawing/2014/main" id="{650A7208-5F38-40CE-B427-CA17C26165E2}"/>
              </a:ext>
              <a:ext uri="{C183D7F6-B498-43B3-948B-1728B52AA6E4}">
                <adec:decorative xmlns:adec="http://schemas.microsoft.com/office/drawing/2017/decorative" val="0"/>
              </a:ext>
            </a:extLst>
          </p:cNvPr>
          <p:cNvSpPr>
            <a:spLocks noGrp="1"/>
          </p:cNvSpPr>
          <p:nvPr>
            <p:ph sz="quarter" idx="15"/>
          </p:nvPr>
        </p:nvSpPr>
        <p:spPr>
          <a:xfrm>
            <a:off x="2829939" y="5143461"/>
            <a:ext cx="8703356" cy="614952"/>
          </a:xfrm>
        </p:spPr>
        <p:txBody>
          <a:bodyPr/>
          <a:lstStyle/>
          <a:p>
            <a:pPr marL="0" indent="0">
              <a:buNone/>
            </a:pPr>
            <a:r>
              <a:rPr lang="en-US" dirty="0">
                <a:solidFill>
                  <a:schemeClr val="tx2"/>
                </a:solidFill>
              </a:rPr>
              <a:t>This institution is an equal opportunity provider.</a:t>
            </a:r>
            <a:endParaRPr lang="en-US" dirty="0">
              <a:solidFill>
                <a:schemeClr val="tx2"/>
              </a:solidFill>
              <a:cs typeface="Arial"/>
            </a:endParaRPr>
          </a:p>
          <a:p>
            <a:pPr marL="0" indent="0">
              <a:buNone/>
            </a:pPr>
            <a:endParaRPr lang="en-US" dirty="0"/>
          </a:p>
        </p:txBody>
      </p:sp>
    </p:spTree>
    <p:extLst>
      <p:ext uri="{BB962C8B-B14F-4D97-AF65-F5344CB8AC3E}">
        <p14:creationId xmlns:p14="http://schemas.microsoft.com/office/powerpoint/2010/main" val="307572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4A65-B1AD-D2A8-F51A-B5076E79DE76}"/>
              </a:ext>
            </a:extLst>
          </p:cNvPr>
          <p:cNvSpPr>
            <a:spLocks noGrp="1"/>
          </p:cNvSpPr>
          <p:nvPr>
            <p:ph type="title"/>
          </p:nvPr>
        </p:nvSpPr>
        <p:spPr>
          <a:xfrm>
            <a:off x="2482491" y="566468"/>
            <a:ext cx="9144000" cy="1143000"/>
          </a:xfrm>
        </p:spPr>
        <p:txBody>
          <a:bodyPr/>
          <a:lstStyle/>
          <a:p>
            <a:r>
              <a:rPr lang="en-US" dirty="0"/>
              <a:t>District Spotlight: Salida Union Elementary School District</a:t>
            </a:r>
          </a:p>
        </p:txBody>
      </p:sp>
      <p:sp>
        <p:nvSpPr>
          <p:cNvPr id="4" name="Content Placeholder 3">
            <a:extLst>
              <a:ext uri="{FF2B5EF4-FFF2-40B4-BE49-F238E27FC236}">
                <a16:creationId xmlns:a16="http://schemas.microsoft.com/office/drawing/2014/main" id="{C21BCC02-B548-3D28-2DC3-AA004A17047C}"/>
              </a:ext>
            </a:extLst>
          </p:cNvPr>
          <p:cNvSpPr>
            <a:spLocks noGrp="1"/>
          </p:cNvSpPr>
          <p:nvPr>
            <p:ph sz="half" idx="1"/>
          </p:nvPr>
        </p:nvSpPr>
        <p:spPr>
          <a:xfrm>
            <a:off x="2290287" y="1996332"/>
            <a:ext cx="4922275" cy="4777692"/>
          </a:xfrm>
        </p:spPr>
        <p:txBody>
          <a:bodyPr/>
          <a:lstStyle/>
          <a:p>
            <a:pPr>
              <a:spcBef>
                <a:spcPts val="0"/>
              </a:spcBef>
              <a:spcAft>
                <a:spcPts val="0"/>
              </a:spcAft>
            </a:pPr>
            <a:r>
              <a:rPr lang="en-US" sz="2400" dirty="0">
                <a:cs typeface="Arial"/>
              </a:rPr>
              <a:t>Increased meal participation by adding more options</a:t>
            </a:r>
          </a:p>
          <a:p>
            <a:pPr>
              <a:spcBef>
                <a:spcPts val="0"/>
              </a:spcBef>
              <a:spcAft>
                <a:spcPts val="0"/>
              </a:spcAft>
            </a:pPr>
            <a:endParaRPr lang="en-US" sz="2400" dirty="0">
              <a:cs typeface="Arial"/>
            </a:endParaRPr>
          </a:p>
          <a:p>
            <a:pPr>
              <a:spcBef>
                <a:spcPts val="0"/>
              </a:spcBef>
              <a:spcAft>
                <a:spcPts val="0"/>
              </a:spcAft>
            </a:pPr>
            <a:r>
              <a:rPr lang="en-US" sz="2400" dirty="0">
                <a:cs typeface="Arial"/>
              </a:rPr>
              <a:t>Thriving School Garden</a:t>
            </a:r>
          </a:p>
          <a:p>
            <a:pPr>
              <a:spcBef>
                <a:spcPts val="0"/>
              </a:spcBef>
              <a:spcAft>
                <a:spcPts val="0"/>
              </a:spcAft>
            </a:pPr>
            <a:endParaRPr lang="en-US" sz="2400" dirty="0">
              <a:cs typeface="Arial"/>
            </a:endParaRPr>
          </a:p>
          <a:p>
            <a:pPr>
              <a:spcBef>
                <a:spcPts val="0"/>
              </a:spcBef>
              <a:spcAft>
                <a:spcPts val="0"/>
              </a:spcAft>
            </a:pPr>
            <a:r>
              <a:rPr lang="en-US" sz="2400" dirty="0">
                <a:cs typeface="Arial"/>
              </a:rPr>
              <a:t>Offer fun activities (e.g., Cooking Competition)</a:t>
            </a:r>
          </a:p>
          <a:p>
            <a:pPr marL="0" indent="0">
              <a:spcBef>
                <a:spcPts val="0"/>
              </a:spcBef>
              <a:spcAft>
                <a:spcPts val="0"/>
              </a:spcAft>
              <a:buNone/>
            </a:pPr>
            <a:endParaRPr lang="en-US" sz="2400" dirty="0">
              <a:cs typeface="Arial"/>
            </a:endParaRPr>
          </a:p>
          <a:p>
            <a:pPr>
              <a:spcBef>
                <a:spcPts val="0"/>
              </a:spcBef>
              <a:spcAft>
                <a:spcPts val="0"/>
              </a:spcAft>
            </a:pPr>
            <a:r>
              <a:rPr lang="en-US" sz="2400" dirty="0">
                <a:cs typeface="Arial"/>
              </a:rPr>
              <a:t>Social emotional connections with Mood Boost</a:t>
            </a:r>
          </a:p>
        </p:txBody>
      </p:sp>
      <p:pic>
        <p:nvPicPr>
          <p:cNvPr id="7" name="Content Placeholder 6" descr="A prize basket filled with a cook book, &quot;The Complete Cookbook for Young Chefs&quot;, pots and other cooking utensils, like measuring spoons.">
            <a:extLst>
              <a:ext uri="{FF2B5EF4-FFF2-40B4-BE49-F238E27FC236}">
                <a16:creationId xmlns:a16="http://schemas.microsoft.com/office/drawing/2014/main" id="{C012CFEE-5AEA-E8FB-4C0F-79B134F6E7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92328" y="2292824"/>
            <a:ext cx="3999087" cy="3568417"/>
          </a:xfrm>
        </p:spPr>
      </p:pic>
    </p:spTree>
    <p:extLst>
      <p:ext uri="{BB962C8B-B14F-4D97-AF65-F5344CB8AC3E}">
        <p14:creationId xmlns:p14="http://schemas.microsoft.com/office/powerpoint/2010/main" val="207848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a:xfrm>
            <a:off x="2677769" y="482600"/>
            <a:ext cx="9144000" cy="1143000"/>
          </a:xfrm>
        </p:spPr>
        <p:txBody>
          <a:bodyPr/>
          <a:lstStyle/>
          <a:p>
            <a:r>
              <a:rPr lang="en-US" dirty="0">
                <a:cs typeface="Arial"/>
              </a:rPr>
              <a:t>State &amp; Federal Updates</a:t>
            </a:r>
            <a:endParaRPr lang="en-US" dirty="0"/>
          </a:p>
        </p:txBody>
      </p:sp>
      <p:pic>
        <p:nvPicPr>
          <p:cNvPr id="6" name="Content Placeholder 5">
            <a:extLst>
              <a:ext uri="{FF2B5EF4-FFF2-40B4-BE49-F238E27FC236}">
                <a16:creationId xmlns:a16="http://schemas.microsoft.com/office/drawing/2014/main" id="{69F370ED-AA48-A6B3-923D-57CE2E0337E4}"/>
              </a:ex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4036"/>
          <a:stretch/>
        </p:blipFill>
        <p:spPr>
          <a:xfrm>
            <a:off x="4267694" y="1615704"/>
            <a:ext cx="5893334" cy="4245264"/>
          </a:xfrm>
          <a:prstGeom prst="rect">
            <a:avLst/>
          </a:prstGeom>
          <a:ln>
            <a:noFill/>
          </a:ln>
          <a:effectLst>
            <a:softEdge rad="112500"/>
          </a:effectLst>
        </p:spPr>
      </p:pic>
    </p:spTree>
    <p:extLst>
      <p:ext uri="{BB962C8B-B14F-4D97-AF65-F5344CB8AC3E}">
        <p14:creationId xmlns:p14="http://schemas.microsoft.com/office/powerpoint/2010/main" val="385015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63EE-FD6F-A201-A320-499C5F53A657}"/>
              </a:ext>
            </a:extLst>
          </p:cNvPr>
          <p:cNvSpPr>
            <a:spLocks noGrp="1"/>
          </p:cNvSpPr>
          <p:nvPr>
            <p:ph type="title"/>
          </p:nvPr>
        </p:nvSpPr>
        <p:spPr>
          <a:xfrm>
            <a:off x="2540000" y="334273"/>
            <a:ext cx="9144000" cy="1143000"/>
          </a:xfrm>
        </p:spPr>
        <p:txBody>
          <a:bodyPr/>
          <a:lstStyle/>
          <a:p>
            <a:r>
              <a:rPr lang="en-US" dirty="0">
                <a:cs typeface="Arial"/>
              </a:rPr>
              <a:t>May Budget Revise</a:t>
            </a:r>
            <a:endParaRPr lang="en-US" dirty="0"/>
          </a:p>
        </p:txBody>
      </p:sp>
      <p:sp>
        <p:nvSpPr>
          <p:cNvPr id="3" name="Content Placeholder 2">
            <a:extLst>
              <a:ext uri="{FF2B5EF4-FFF2-40B4-BE49-F238E27FC236}">
                <a16:creationId xmlns:a16="http://schemas.microsoft.com/office/drawing/2014/main" id="{A8EB66D6-940C-6188-3C05-BE456A92D3AD}"/>
              </a:ext>
            </a:extLst>
          </p:cNvPr>
          <p:cNvSpPr>
            <a:spLocks noGrp="1"/>
          </p:cNvSpPr>
          <p:nvPr>
            <p:ph sz="half" idx="1"/>
          </p:nvPr>
        </p:nvSpPr>
        <p:spPr>
          <a:xfrm>
            <a:off x="2540000" y="1981200"/>
            <a:ext cx="5153572" cy="2611821"/>
          </a:xfrm>
        </p:spPr>
        <p:txBody>
          <a:bodyPr/>
          <a:lstStyle/>
          <a:p>
            <a:pPr marL="0" indent="0">
              <a:buNone/>
            </a:pPr>
            <a:r>
              <a:rPr lang="en-US" dirty="0">
                <a:cs typeface="Arial"/>
              </a:rPr>
              <a:t>State law requires the Governor to revise their proposed budget for the upcoming fiscal year by May 14, 2024</a:t>
            </a:r>
          </a:p>
        </p:txBody>
      </p:sp>
      <p:pic>
        <p:nvPicPr>
          <p:cNvPr id="7" name="Content Placeholder 6">
            <a:extLst>
              <a:ext uri="{FF2B5EF4-FFF2-40B4-BE49-F238E27FC236}">
                <a16:creationId xmlns:a16="http://schemas.microsoft.com/office/drawing/2014/main" id="{84154418-D556-4403-81F1-325672E2B044}"/>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81270" y="1540256"/>
            <a:ext cx="2872579" cy="4300211"/>
          </a:xfrm>
        </p:spPr>
      </p:pic>
    </p:spTree>
    <p:extLst>
      <p:ext uri="{BB962C8B-B14F-4D97-AF65-F5344CB8AC3E}">
        <p14:creationId xmlns:p14="http://schemas.microsoft.com/office/powerpoint/2010/main" val="421536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63EE-FD6F-A201-A320-499C5F53A657}"/>
              </a:ext>
            </a:extLst>
          </p:cNvPr>
          <p:cNvSpPr>
            <a:spLocks noGrp="1"/>
          </p:cNvSpPr>
          <p:nvPr>
            <p:ph type="title"/>
          </p:nvPr>
        </p:nvSpPr>
        <p:spPr>
          <a:xfrm>
            <a:off x="2540000" y="419100"/>
            <a:ext cx="8429625" cy="1119188"/>
          </a:xfrm>
        </p:spPr>
        <p:txBody>
          <a:bodyPr/>
          <a:lstStyle/>
          <a:p>
            <a:r>
              <a:rPr lang="en-US" dirty="0">
                <a:cs typeface="Arial"/>
              </a:rPr>
              <a:t>45-day Public Comment Period for Proposed Regulatory Action</a:t>
            </a:r>
            <a:endParaRPr lang="en-US" dirty="0"/>
          </a:p>
        </p:txBody>
      </p:sp>
      <p:sp>
        <p:nvSpPr>
          <p:cNvPr id="3" name="Content Placeholder 2">
            <a:extLst>
              <a:ext uri="{FF2B5EF4-FFF2-40B4-BE49-F238E27FC236}">
                <a16:creationId xmlns:a16="http://schemas.microsoft.com/office/drawing/2014/main" id="{A8EB66D6-940C-6188-3C05-BE456A92D3AD}"/>
              </a:ext>
            </a:extLst>
          </p:cNvPr>
          <p:cNvSpPr>
            <a:spLocks noGrp="1"/>
          </p:cNvSpPr>
          <p:nvPr>
            <p:ph sz="half" idx="1"/>
          </p:nvPr>
        </p:nvSpPr>
        <p:spPr>
          <a:xfrm>
            <a:off x="2540000" y="1981200"/>
            <a:ext cx="8962979" cy="3971027"/>
          </a:xfrm>
        </p:spPr>
        <p:txBody>
          <a:bodyPr/>
          <a:lstStyle/>
          <a:p>
            <a:pPr>
              <a:spcBef>
                <a:spcPts val="0"/>
              </a:spcBef>
              <a:spcAft>
                <a:spcPts val="0"/>
              </a:spcAft>
            </a:pPr>
            <a:r>
              <a:rPr lang="en-US" sz="2800" dirty="0">
                <a:cs typeface="Arial"/>
              </a:rPr>
              <a:t>School Nutrition Programs regulation California </a:t>
            </a:r>
            <a:r>
              <a:rPr lang="en-US" sz="2800" i="1" dirty="0">
                <a:cs typeface="Arial"/>
              </a:rPr>
              <a:t>Code of Regulations </a:t>
            </a:r>
            <a:r>
              <a:rPr lang="en-US" sz="2800" dirty="0">
                <a:cs typeface="Arial"/>
              </a:rPr>
              <a:t>Title 5, Articles 2-6.</a:t>
            </a:r>
          </a:p>
          <a:p>
            <a:pPr>
              <a:spcBef>
                <a:spcPts val="0"/>
              </a:spcBef>
              <a:spcAft>
                <a:spcPts val="0"/>
              </a:spcAft>
            </a:pPr>
            <a:endParaRPr lang="en-US" sz="2800" dirty="0">
              <a:cs typeface="Arial"/>
            </a:endParaRPr>
          </a:p>
          <a:p>
            <a:pPr>
              <a:spcBef>
                <a:spcPts val="0"/>
              </a:spcBef>
              <a:spcAft>
                <a:spcPts val="0"/>
              </a:spcAft>
            </a:pPr>
            <a:r>
              <a:rPr lang="en-US" sz="2800" dirty="0">
                <a:cs typeface="Arial"/>
              </a:rPr>
              <a:t>Comment period opened April 12, 2024.</a:t>
            </a:r>
          </a:p>
          <a:p>
            <a:pPr>
              <a:spcBef>
                <a:spcPts val="0"/>
              </a:spcBef>
              <a:spcAft>
                <a:spcPts val="0"/>
              </a:spcAft>
            </a:pPr>
            <a:endParaRPr lang="en-US" sz="2800" dirty="0">
              <a:cs typeface="Arial"/>
            </a:endParaRPr>
          </a:p>
          <a:p>
            <a:pPr>
              <a:spcBef>
                <a:spcPts val="0"/>
              </a:spcBef>
              <a:spcAft>
                <a:spcPts val="0"/>
              </a:spcAft>
            </a:pPr>
            <a:r>
              <a:rPr lang="en-US" sz="2800" dirty="0">
                <a:cs typeface="Arial"/>
              </a:rPr>
              <a:t>Comment period ends May 28, 2024.</a:t>
            </a:r>
          </a:p>
          <a:p>
            <a:pPr>
              <a:spcBef>
                <a:spcPts val="0"/>
              </a:spcBef>
              <a:spcAft>
                <a:spcPts val="0"/>
              </a:spcAft>
            </a:pPr>
            <a:endParaRPr lang="en-US" sz="2800" dirty="0">
              <a:cs typeface="Arial"/>
            </a:endParaRPr>
          </a:p>
          <a:p>
            <a:pPr>
              <a:spcBef>
                <a:spcPts val="0"/>
              </a:spcBef>
              <a:spcAft>
                <a:spcPts val="0"/>
              </a:spcAft>
            </a:pPr>
            <a:r>
              <a:rPr lang="en-US" sz="2800" dirty="0">
                <a:cs typeface="Arial"/>
              </a:rPr>
              <a:t>More information available at </a:t>
            </a:r>
            <a:r>
              <a:rPr lang="en-US" sz="2800" u="sng" dirty="0">
                <a:solidFill>
                  <a:srgbClr val="0563C1"/>
                </a:solidFill>
                <a:effectLst/>
                <a:latin typeface="Arial" panose="020B0604020202020204" pitchFamily="34" charset="0"/>
                <a:ea typeface="Arial" panose="020B0604020202020204" pitchFamily="34" charset="0"/>
                <a:hlinkClick r:id="rId3" tooltip="California Department of Education School Nutrition Programs web page">
                  <a:extLst>
                    <a:ext uri="{A12FA001-AC4F-418D-AE19-62706E023703}">
                      <ahyp:hlinkClr xmlns:ahyp="http://schemas.microsoft.com/office/drawing/2018/hyperlinkcolor" val="tx"/>
                    </a:ext>
                  </a:extLst>
                </a:hlinkClick>
              </a:rPr>
              <a:t>https://www.cde.ca.gov/re/lr/rr/schoolnutrition.asp</a:t>
            </a:r>
            <a:r>
              <a:rPr lang="en-US" sz="2800" dirty="0">
                <a:latin typeface="Arial" panose="020B0604020202020204" pitchFamily="34" charset="0"/>
                <a:cs typeface="Arial"/>
              </a:rPr>
              <a:t>.</a:t>
            </a:r>
          </a:p>
        </p:txBody>
      </p:sp>
    </p:spTree>
    <p:extLst>
      <p:ext uri="{BB962C8B-B14F-4D97-AF65-F5344CB8AC3E}">
        <p14:creationId xmlns:p14="http://schemas.microsoft.com/office/powerpoint/2010/main" val="64630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D902-50B0-94BC-3016-4DFF21B93D7F}"/>
              </a:ext>
            </a:extLst>
          </p:cNvPr>
          <p:cNvSpPr>
            <a:spLocks noGrp="1"/>
          </p:cNvSpPr>
          <p:nvPr>
            <p:ph type="title"/>
          </p:nvPr>
        </p:nvSpPr>
        <p:spPr>
          <a:xfrm>
            <a:off x="2358848" y="197118"/>
            <a:ext cx="9833152" cy="1143000"/>
          </a:xfrm>
        </p:spPr>
        <p:txBody>
          <a:bodyPr/>
          <a:lstStyle/>
          <a:p>
            <a:r>
              <a:rPr lang="en-US" sz="4000" dirty="0">
                <a:cs typeface="Arial"/>
              </a:rPr>
              <a:t>Child Nutrition Action Council Student Recruitment</a:t>
            </a:r>
            <a:endParaRPr lang="en-US" sz="4000" dirty="0"/>
          </a:p>
        </p:txBody>
      </p:sp>
      <p:sp>
        <p:nvSpPr>
          <p:cNvPr id="3" name="Content Placeholder 2">
            <a:extLst>
              <a:ext uri="{FF2B5EF4-FFF2-40B4-BE49-F238E27FC236}">
                <a16:creationId xmlns:a16="http://schemas.microsoft.com/office/drawing/2014/main" id="{2B9A730B-D0F6-C864-CF31-44238A420D52}"/>
              </a:ext>
            </a:extLst>
          </p:cNvPr>
          <p:cNvSpPr>
            <a:spLocks noGrp="1"/>
          </p:cNvSpPr>
          <p:nvPr>
            <p:ph sz="half" idx="1"/>
          </p:nvPr>
        </p:nvSpPr>
        <p:spPr>
          <a:xfrm>
            <a:off x="2358848" y="1481543"/>
            <a:ext cx="9672730" cy="4946873"/>
          </a:xfrm>
        </p:spPr>
        <p:txBody>
          <a:bodyPr/>
          <a:lstStyle/>
          <a:p>
            <a:pPr>
              <a:spcBef>
                <a:spcPts val="800"/>
              </a:spcBef>
              <a:spcAft>
                <a:spcPts val="0"/>
              </a:spcAft>
            </a:pPr>
            <a:r>
              <a:rPr lang="en-US" sz="2400" dirty="0">
                <a:cs typeface="Arial"/>
              </a:rPr>
              <a:t>Applications due May 13, 2024</a:t>
            </a:r>
          </a:p>
          <a:p>
            <a:pPr>
              <a:spcBef>
                <a:spcPts val="800"/>
              </a:spcBef>
              <a:spcAft>
                <a:spcPts val="0"/>
              </a:spcAft>
            </a:pPr>
            <a:r>
              <a:rPr lang="en-US" sz="2400" dirty="0">
                <a:cs typeface="Arial"/>
              </a:rPr>
              <a:t>The position requirements include:</a:t>
            </a:r>
          </a:p>
          <a:p>
            <a:pPr lvl="1">
              <a:spcBef>
                <a:spcPts val="800"/>
              </a:spcBef>
              <a:spcAft>
                <a:spcPts val="0"/>
              </a:spcAft>
            </a:pPr>
            <a:r>
              <a:rPr lang="en-US" sz="2400" dirty="0">
                <a:cs typeface="Arial"/>
              </a:rPr>
              <a:t>Public School Student</a:t>
            </a:r>
          </a:p>
          <a:p>
            <a:pPr lvl="1">
              <a:spcBef>
                <a:spcPts val="800"/>
              </a:spcBef>
              <a:spcAft>
                <a:spcPts val="0"/>
              </a:spcAft>
            </a:pPr>
            <a:r>
              <a:rPr lang="en-US" sz="2400" dirty="0">
                <a:cs typeface="Arial"/>
              </a:rPr>
              <a:t>California resident</a:t>
            </a:r>
          </a:p>
          <a:p>
            <a:pPr lvl="1">
              <a:spcBef>
                <a:spcPts val="800"/>
              </a:spcBef>
              <a:spcAft>
                <a:spcPts val="0"/>
              </a:spcAft>
            </a:pPr>
            <a:r>
              <a:rPr lang="en-US" sz="2400" dirty="0">
                <a:cs typeface="Arial"/>
              </a:rPr>
              <a:t>Junior or Senior for School Year (SY) 2024–2025</a:t>
            </a:r>
          </a:p>
          <a:p>
            <a:pPr lvl="1">
              <a:spcBef>
                <a:spcPts val="800"/>
              </a:spcBef>
              <a:spcAft>
                <a:spcPts val="0"/>
              </a:spcAft>
            </a:pPr>
            <a:r>
              <a:rPr lang="en-US" sz="2400" dirty="0">
                <a:cs typeface="Arial"/>
              </a:rPr>
              <a:t>Grade Point Average 3.0 or higher</a:t>
            </a:r>
          </a:p>
          <a:p>
            <a:pPr lvl="1">
              <a:spcBef>
                <a:spcPts val="800"/>
              </a:spcBef>
              <a:spcAft>
                <a:spcPts val="0"/>
              </a:spcAft>
            </a:pPr>
            <a:r>
              <a:rPr lang="en-US" sz="2400" dirty="0">
                <a:cs typeface="Arial"/>
              </a:rPr>
              <a:t>One-year term</a:t>
            </a:r>
          </a:p>
          <a:p>
            <a:pPr lvl="1">
              <a:spcBef>
                <a:spcPts val="800"/>
              </a:spcBef>
              <a:spcAft>
                <a:spcPts val="0"/>
              </a:spcAft>
            </a:pPr>
            <a:r>
              <a:rPr lang="en-US" sz="2400" dirty="0">
                <a:cs typeface="Arial"/>
              </a:rPr>
              <a:t>Application available on the California Department of Education’s (CDE) Child Nutrition Action Council web page at </a:t>
            </a:r>
            <a:r>
              <a:rPr lang="en-US" sz="2400" u="sng" dirty="0">
                <a:solidFill>
                  <a:srgbClr val="0563C1"/>
                </a:solidFill>
                <a:latin typeface="Arial" panose="020B0604020202020204" pitchFamily="34" charset="0"/>
                <a:hlinkClick r:id="rId3" tooltip="California Department of Education Child Nutrition Action Council web page">
                  <a:extLst>
                    <a:ext uri="{A12FA001-AC4F-418D-AE19-62706E023703}">
                      <ahyp:hlinkClr xmlns:ahyp="http://schemas.microsoft.com/office/drawing/2018/hyperlinkcolor" val="tx"/>
                    </a:ext>
                  </a:extLst>
                </a:hlinkClick>
              </a:rPr>
              <a:t>https://www.cde.ca.gov/ls/nu/he/cnac.asp</a:t>
            </a:r>
            <a:r>
              <a:rPr lang="en-US" sz="2400" dirty="0">
                <a:cs typeface="Arial"/>
              </a:rPr>
              <a:t>.</a:t>
            </a:r>
          </a:p>
          <a:p>
            <a:pPr>
              <a:spcBef>
                <a:spcPts val="800"/>
              </a:spcBef>
              <a:spcAft>
                <a:spcPts val="0"/>
              </a:spcAft>
            </a:pPr>
            <a:endParaRPr lang="en-US" sz="2400" u="sng" dirty="0">
              <a:solidFill>
                <a:srgbClr val="0563C1"/>
              </a:solidFill>
              <a:latin typeface="Arial" panose="020B0604020202020204" pitchFamily="34" charset="0"/>
            </a:endParaRPr>
          </a:p>
          <a:p>
            <a:pPr lvl="1">
              <a:buFont typeface="Arial"/>
              <a:buChar char="•"/>
            </a:pPr>
            <a:endParaRPr lang="en-US" dirty="0">
              <a:solidFill>
                <a:srgbClr val="FF0000"/>
              </a:solidFill>
              <a:cs typeface="Arial"/>
            </a:endParaRPr>
          </a:p>
          <a:p>
            <a:pPr lvl="1">
              <a:buFont typeface="Arial"/>
              <a:buChar char="–"/>
            </a:pPr>
            <a:endParaRPr lang="en-US" dirty="0">
              <a:solidFill>
                <a:srgbClr val="FF0000"/>
              </a:solidFill>
              <a:cs typeface="Arial"/>
            </a:endParaRPr>
          </a:p>
          <a:p>
            <a:pPr>
              <a:buFont typeface="Arial"/>
            </a:pPr>
            <a:endParaRPr lang="en-US" dirty="0">
              <a:solidFill>
                <a:srgbClr val="FF0000"/>
              </a:solidFill>
              <a:cs typeface="Arial"/>
            </a:endParaRPr>
          </a:p>
        </p:txBody>
      </p:sp>
      <p:pic>
        <p:nvPicPr>
          <p:cNvPr id="5" name="Content Placeholder 4">
            <a:extLst>
              <a:ext uri="{FF2B5EF4-FFF2-40B4-BE49-F238E27FC236}">
                <a16:creationId xmlns:a16="http://schemas.microsoft.com/office/drawing/2014/main" id="{90714E0C-D322-32DC-7584-D2C4DE84984E}"/>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887352" y="1115452"/>
            <a:ext cx="2990492" cy="1921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3974736"/>
      </p:ext>
    </p:extLst>
  </p:cSld>
  <p:clrMapOvr>
    <a:masterClrMapping/>
  </p:clrMapOvr>
</p:sld>
</file>

<file path=ppt/theme/theme1.xml><?xml version="1.0" encoding="utf-8"?>
<a:theme xmlns:a="http://schemas.openxmlformats.org/drawingml/2006/main" name="3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9D062B5-042C-4FFE-AACB-3EB40ED7E4B6}">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1808</Words>
  <Application>Microsoft Office PowerPoint</Application>
  <PresentationFormat>Widescreen</PresentationFormat>
  <Paragraphs>317</Paragraphs>
  <Slides>40</Slides>
  <Notes>35</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40</vt:i4>
      </vt:variant>
    </vt:vector>
  </HeadingPairs>
  <TitlesOfParts>
    <vt:vector size="58" baseType="lpstr">
      <vt:lpstr>Aptos</vt:lpstr>
      <vt:lpstr>Aptos Display</vt:lpstr>
      <vt:lpstr>Arial</vt:lpstr>
      <vt:lpstr>Arial-BoldMT</vt:lpstr>
      <vt:lpstr>Calibri</vt:lpstr>
      <vt:lpstr>Courier New</vt:lpstr>
      <vt:lpstr>Helvetica Neue</vt:lpstr>
      <vt:lpstr>Symbol</vt:lpstr>
      <vt:lpstr>Times</vt:lpstr>
      <vt:lpstr>Wingdings</vt:lpstr>
      <vt:lpstr>3_Blank Presentation</vt:lpstr>
      <vt:lpstr>Custom Design</vt:lpstr>
      <vt:lpstr>4_Blank Presentation</vt:lpstr>
      <vt:lpstr>5_Blank Presentation</vt:lpstr>
      <vt:lpstr>Blank Presentation</vt:lpstr>
      <vt:lpstr>6_Blank Presentation</vt:lpstr>
      <vt:lpstr>7_Blank Presentation</vt:lpstr>
      <vt:lpstr>3_Blank Presentation</vt:lpstr>
      <vt:lpstr>Tuesday @ 2  School Nutrition Town Hall  April 23, 2024</vt:lpstr>
      <vt:lpstr>Town Hall at a Glance</vt:lpstr>
      <vt:lpstr>Celebrate School Nutrition Culinary Professionals</vt:lpstr>
      <vt:lpstr>Farm to Summer Celebration Week</vt:lpstr>
      <vt:lpstr>District Spotlight: Salida Union Elementary School District</vt:lpstr>
      <vt:lpstr>State &amp; Federal Updates</vt:lpstr>
      <vt:lpstr>May Budget Revise</vt:lpstr>
      <vt:lpstr>45-day Public Comment Period for Proposed Regulatory Action</vt:lpstr>
      <vt:lpstr>Child Nutrition Action Council Student Recruitment</vt:lpstr>
      <vt:lpstr>Reminder: Spring Training  </vt:lpstr>
      <vt:lpstr>Summer Non-Congregate  Listening Session</vt:lpstr>
      <vt:lpstr>Summer Non-Congregate Feeding</vt:lpstr>
      <vt:lpstr>Summer Meals Food Safety  </vt:lpstr>
      <vt:lpstr>Seamless Summer Site Applications</vt:lpstr>
      <vt:lpstr>Summer Food Service Program Application Deadline</vt:lpstr>
      <vt:lpstr>Summer Meals Outreach</vt:lpstr>
      <vt:lpstr>S-EBT Notification for CALPADS Administrators</vt:lpstr>
      <vt:lpstr>Reminder: Food Safety Inspections</vt:lpstr>
      <vt:lpstr>Opportunity to Comment</vt:lpstr>
      <vt:lpstr>Food Distribution Program Reminders</vt:lpstr>
      <vt:lpstr>Child Nutrition Database Release 27 (1)</vt:lpstr>
      <vt:lpstr>Important Operational Dates:  Next 30 to 90 days (1)</vt:lpstr>
      <vt:lpstr>Important Operational Dates:  Next 30 to 90 days (2)</vt:lpstr>
      <vt:lpstr>Important Operational Dates:  Next 30 to 90 days (3)</vt:lpstr>
      <vt:lpstr>Funding Updates</vt:lpstr>
      <vt:lpstr>2022 Kitchen Infrastructure and Training Funding Award</vt:lpstr>
      <vt:lpstr>Guiding Principles Freshly Prepared Onsite Meals (1)</vt:lpstr>
      <vt:lpstr>Guiding Principles Freshly Prepared Onsite Meals (2)</vt:lpstr>
      <vt:lpstr>Local Food for Schools (1)</vt:lpstr>
      <vt:lpstr>Local Food for Schools (2)</vt:lpstr>
      <vt:lpstr>Grant Funds Overview (1)</vt:lpstr>
      <vt:lpstr>Grant Funds Overview (2)</vt:lpstr>
      <vt:lpstr>Resources &amp; Other Announcements</vt:lpstr>
      <vt:lpstr>School Food Innovator Series: Partner with Local Farmers</vt:lpstr>
      <vt:lpstr>California Farm Day</vt:lpstr>
      <vt:lpstr>Update: Introduction to School Nutrition Program Administration Training</vt:lpstr>
      <vt:lpstr>Winning at Wellness Webinar</vt:lpstr>
      <vt:lpstr>Webinar: Friends of the Earth Successful Plant-Based School Meals</vt:lpstr>
      <vt:lpstr>Tuesday @ 2pm Town Hall Schedule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23, 2024 Tuesday at 2 Town Hall Slides - April 23, 2024 Tuesday at 2 Town Hall Resource Nutrition (CA Dept of Education)</dc:title>
  <dc:subject>The PowerPoint includes district spotlights and state and federal school nutrition program updates as presented during the 04/23/24 Town Hall.</dc:subject>
  <dc:creator/>
  <cp:lastModifiedBy/>
  <cp:revision>1</cp:revision>
  <dcterms:created xsi:type="dcterms:W3CDTF">2024-06-03T19:43:01Z</dcterms:created>
  <dcterms:modified xsi:type="dcterms:W3CDTF">2024-06-03T19:44:22Z</dcterms:modified>
</cp:coreProperties>
</file>