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4" r:id="rId6"/>
    <p:sldMasterId id="2147483680" r:id="rId7"/>
    <p:sldMasterId id="2147483687" r:id="rId8"/>
    <p:sldMasterId id="2147483694" r:id="rId9"/>
  </p:sldMasterIdLst>
  <p:notesMasterIdLst>
    <p:notesMasterId r:id="rId51"/>
  </p:notesMasterIdLst>
  <p:handoutMasterIdLst>
    <p:handoutMasterId r:id="rId52"/>
  </p:handoutMasterIdLst>
  <p:sldIdLst>
    <p:sldId id="257" r:id="rId10"/>
    <p:sldId id="1145" r:id="rId11"/>
    <p:sldId id="1356" r:id="rId12"/>
    <p:sldId id="1432" r:id="rId13"/>
    <p:sldId id="1408" r:id="rId14"/>
    <p:sldId id="1446" r:id="rId15"/>
    <p:sldId id="1309" r:id="rId16"/>
    <p:sldId id="1435" r:id="rId17"/>
    <p:sldId id="1347" r:id="rId18"/>
    <p:sldId id="1441" r:id="rId19"/>
    <p:sldId id="1442" r:id="rId20"/>
    <p:sldId id="1428" r:id="rId21"/>
    <p:sldId id="1310" r:id="rId22"/>
    <p:sldId id="1440" r:id="rId23"/>
    <p:sldId id="1400" r:id="rId24"/>
    <p:sldId id="1436" r:id="rId25"/>
    <p:sldId id="1421" r:id="rId26"/>
    <p:sldId id="1401" r:id="rId27"/>
    <p:sldId id="1407" r:id="rId28"/>
    <p:sldId id="1403" r:id="rId29"/>
    <p:sldId id="1427" r:id="rId30"/>
    <p:sldId id="1406" r:id="rId31"/>
    <p:sldId id="1422" r:id="rId32"/>
    <p:sldId id="1348" r:id="rId33"/>
    <p:sldId id="1176" r:id="rId34"/>
    <p:sldId id="1417" r:id="rId35"/>
    <p:sldId id="1443" r:id="rId36"/>
    <p:sldId id="1419" r:id="rId37"/>
    <p:sldId id="1430" r:id="rId38"/>
    <p:sldId id="1390" r:id="rId39"/>
    <p:sldId id="1391" r:id="rId40"/>
    <p:sldId id="1439" r:id="rId41"/>
    <p:sldId id="1180" r:id="rId42"/>
    <p:sldId id="1221" r:id="rId43"/>
    <p:sldId id="1350" r:id="rId44"/>
    <p:sldId id="1425" r:id="rId45"/>
    <p:sldId id="1177" r:id="rId46"/>
    <p:sldId id="1444" r:id="rId47"/>
    <p:sldId id="1381" r:id="rId48"/>
    <p:sldId id="719" r:id="rId49"/>
    <p:sldId id="1394" r:id="rId50"/>
  </p:sldIdLst>
  <p:sldSz cx="12192000" cy="6858000"/>
  <p:notesSz cx="36385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E4F803-5A6F-2E7E-7E29-2559A9EC802B}" name="Gurjeet Barayah" initials="GB" userId="S::gbarayah@cde.ca.gov::9f2ac913-1a8b-4a66-a22c-439907f75afc" providerId="AD"/>
  <p188:author id="{639EDC22-AF98-9821-AEC4-ADB3FBC29286}" name="Christy McCoy" initials="CM" userId="S::cmccoy@cde.ca.gov::d9d7ea10-3665-42d3-b6bc-8422894426f9" providerId="AD"/>
  <p188:author id="{5E7DC932-370D-7728-412C-45FA3AF0126E}" name="George Garcia" initials="GG" userId="S::ggarcia@cde.ca.gov::9e26b936-68f2-452b-8ec4-16b05852db6d" providerId="AD"/>
  <p188:author id="{18D6853F-F1C1-F7F8-DE15-CA5898B26B1A}" name="Melinda Cisneros" initials="MC" userId="S::MCisneros@cde.ca.gov::e0e502a2-0c82-42c2-b488-f9a0d583c20f" providerId="AD"/>
  <p188:author id="{519EFC43-57F5-7005-1DBA-ECD254C7D621}" name="Katie Tully" initials="KT" userId="S::ktully@cde.ca.gov::7670ab16-3e6c-406e-adf6-d517c57dee42" providerId="AD"/>
  <p188:author id="{14EB3F47-E8A0-76BC-EFCA-60F016BA1C1C}" name="Antonia Romeo" initials="AR" userId="S::aromeo@cde.ca.gov::43f6a7ef-1d1b-4fd3-b9b7-6a29b7811e3b" providerId="AD"/>
  <p188:author id="{3B3F5F4B-A109-8FDD-5CFA-6471E40F7D40}" name="Andrea Bricker" initials="AB" userId="S::abricker@cde.ca.gov::7bb8ef03-fbaa-4082-a8f7-72812376991d" providerId="AD"/>
  <p188:author id="{CF93455D-C053-ACBC-3069-58638B05D32F}" name="Alan Spengler" initials="AS" userId="S::aspengler@cde.ca.gov::4108523a-f406-4d1a-9951-acd38f53a014" providerId="AD"/>
  <p188:author id="{128C1E63-3F64-C15C-12FF-628969E19160}" name="David Hazeleaf" initials="DH" userId="S::dhazeleaf@cde.ca.gov::103f155c-cccf-402d-a16e-1f125a487ba0" providerId="AD"/>
  <p188:author id="{AFF1316D-4A11-37EE-308F-A73403297BCA}" name="Julie BoarerPitchford" initials="JB" userId="S::jboarerpitchford@cde.ca.gov::e0699bf6-fc75-4ea3-af55-390d8bbb474b" providerId="AD"/>
  <p188:author id="{29842B8C-05D0-BB78-A699-B55242EFAD82}" name="Jackie Richardson" initials="JR" userId="S::jrichardson@cde.ca.gov::742f5f05-9b21-4506-bb18-0db7d346917c" providerId="AD"/>
  <p188:author id="{C09FD5A3-23F1-8302-2D8C-E8FBB376AF45}" name="Rebecca Schupp" initials="RS" userId="S::rschupp@cde.ca.gov::f318c396-01de-41b4-971d-fd33d6b895e7" providerId="AD"/>
  <p188:author id="{3A4C23AF-DDEF-6862-724D-256F4145C01A}" name="Mia Bertacchi" initials="MB" userId="S::mbertacchi@cde.ca.gov::979a2d61-9cce-4dd3-83dc-dd636c845cef" providerId="AD"/>
  <p188:author id="{5590C2B2-9B0C-7D2A-383D-F7AA565CCACA}" name="Michael Danzik" initials="MD" userId="S::mdanzik@cde.ca.gov::69267e04-4319-439b-8d21-d16a30c5f2eb" providerId="AD"/>
  <p188:author id="{1FFE76BA-72F6-266C-07D2-207DA4F27833}" name="Kim Frinzell" initials="KF" userId="S::kfrinzell@cde.ca.gov::5aec74cc-6eb7-4b09-a269-1f8b68920ac6" providerId="AD"/>
  <p188:author id="{CA98AABC-BF54-80A5-94E5-4EBBFB83D0C3}" name="Antonia Romeo" initials="AR" userId="Antonia Romeo" providerId="None"/>
  <p188:author id="{B72E18C2-3BAC-550D-47D1-130714C251B8}" name="Carrie Robinson" initials="CR" userId="S::crobinson@cde.ca.gov::0d5d200b-6a15-4aa4-a8ec-30289feb9bed" providerId="AD"/>
  <p188:author id="{B31D1FC5-1E63-5E33-CF44-BF45224F6316}" name="Tara Masse" initials="TM" userId="S::tmasse@cde.ca.gov::08c15e02-2ed7-47a1-9685-a9d6fb44a115" providerId="AD"/>
  <p188:author id="{053439D6-139F-C536-E43F-3C030E4A2D95}" name="Michael Salazar" initials="MS" userId="S::msalazar@cde.ca.gov::8d19f5b4-d4a5-45ed-9381-49e007a6b497" providerId="AD"/>
  <p188:author id="{294FBDE0-B1F4-E7F7-5F41-F36AD7C1B4D1}" name="Desiree Rojo" initials="DR" userId="S::drojo@cde.ca.gov::402f2396-63e9-4900-8b7d-03bdf9e25d7d" providerId="AD"/>
  <p188:author id="{78296AE9-11F8-AE7D-5A7B-2C4F53E0B81C}" name="Christina Volkoff-Shoemaker" initials="CV" userId="S::cvolkoffshoemaker@cde.ca.gov::b3ed5749-55b9-43e7-95dc-bdf74838bc1c" providerId="AD"/>
  <p188:author id="{88761EF1-0D29-41A5-D78D-82D122470589}" name="Bart Lyszkiewicz" initials="BL" userId="S::blyszkiewicz@cde.ca.gov::d7aa0cf3-a2ab-4c5d-a38e-9cecf88846ab" providerId="AD"/>
  <p188:author id="{DF28B6FA-E9CE-82B9-458A-9A5BF9B2E64D}" name="Amy Bell" initials="AB" userId="S::abell@cde.ca.gov::0bf6322f-c88d-4113-aae2-798ffcd8d8f2" providerId="AD"/>
  <p188:author id="{50D44EFD-152D-9CFA-3710-CF9C75838B18}" name="Crystal Young" initials="CY" userId="S::cyoung@cde.ca.gov::7ad1548b-20ae-498d-91e3-e8660fa67f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kie Richardson" initials="JR" lastIdx="1" clrIdx="0">
    <p:extLst>
      <p:ext uri="{19B8F6BF-5375-455C-9EA6-DF929625EA0E}">
        <p15:presenceInfo xmlns:p15="http://schemas.microsoft.com/office/powerpoint/2012/main" userId="S-1-5-21-2608872058-1432505909-2668327341-30791" providerId="AD"/>
      </p:ext>
    </p:extLst>
  </p:cmAuthor>
  <p:cmAuthor id="2" name="Gurjeet Barayah" initials="GB" lastIdx="28" clrIdx="1">
    <p:extLst>
      <p:ext uri="{19B8F6BF-5375-455C-9EA6-DF929625EA0E}">
        <p15:presenceInfo xmlns:p15="http://schemas.microsoft.com/office/powerpoint/2012/main" userId="S::gbarayah@cde.ca.gov::9f2ac913-1a8b-4a66-a22c-439907f75afc" providerId="AD"/>
      </p:ext>
    </p:extLst>
  </p:cmAuthor>
  <p:cmAuthor id="3" name="David Hazeleaf" initials="DH" lastIdx="6" clrIdx="2">
    <p:extLst>
      <p:ext uri="{19B8F6BF-5375-455C-9EA6-DF929625EA0E}">
        <p15:presenceInfo xmlns:p15="http://schemas.microsoft.com/office/powerpoint/2012/main" userId="S::dhazeleaf@cde.ca.gov::103f155c-cccf-402d-a16e-1f125a487ba0" providerId="AD"/>
      </p:ext>
    </p:extLst>
  </p:cmAuthor>
  <p:cmAuthor id="4" name="Kim Frinzell" initials="KF" lastIdx="6" clrIdx="3">
    <p:extLst>
      <p:ext uri="{19B8F6BF-5375-455C-9EA6-DF929625EA0E}">
        <p15:presenceInfo xmlns:p15="http://schemas.microsoft.com/office/powerpoint/2012/main" userId="S::kfrinzell@cde.ca.gov::5aec74cc-6eb7-4b09-a269-1f8b68920ac6" providerId="AD"/>
      </p:ext>
    </p:extLst>
  </p:cmAuthor>
  <p:cmAuthor id="5" name="Julie BoarerPitchford" initials="JB" lastIdx="3" clrIdx="4">
    <p:extLst>
      <p:ext uri="{19B8F6BF-5375-455C-9EA6-DF929625EA0E}">
        <p15:presenceInfo xmlns:p15="http://schemas.microsoft.com/office/powerpoint/2012/main" userId="S::jboarerpitchford@cde.ca.gov::e0699bf6-fc75-4ea3-af55-390d8bbb474b" providerId="AD"/>
      </p:ext>
    </p:extLst>
  </p:cmAuthor>
  <p:cmAuthor id="6" name="Michael Danzik" initials="MD" lastIdx="3" clrIdx="5">
    <p:extLst>
      <p:ext uri="{19B8F6BF-5375-455C-9EA6-DF929625EA0E}">
        <p15:presenceInfo xmlns:p15="http://schemas.microsoft.com/office/powerpoint/2012/main" userId="S-1-5-21-2608872058-1432505909-2668327341-5384" providerId="AD"/>
      </p:ext>
    </p:extLst>
  </p:cmAuthor>
  <p:cmAuthor id="7" name="Andrea Bricker" initials="AB" lastIdx="7" clrIdx="6">
    <p:extLst>
      <p:ext uri="{19B8F6BF-5375-455C-9EA6-DF929625EA0E}">
        <p15:presenceInfo xmlns:p15="http://schemas.microsoft.com/office/powerpoint/2012/main" userId="S-1-5-21-2608872058-1432505909-2668327341-34481" providerId="AD"/>
      </p:ext>
    </p:extLst>
  </p:cmAuthor>
  <p:cmAuthor id="8" name="Andrea Bricker" initials="AB [2]" lastIdx="48" clrIdx="7">
    <p:extLst>
      <p:ext uri="{19B8F6BF-5375-455C-9EA6-DF929625EA0E}">
        <p15:presenceInfo xmlns:p15="http://schemas.microsoft.com/office/powerpoint/2012/main" userId="S::abricker@cde.ca.gov::7bb8ef03-fbaa-4082-a8f7-72812376991d" providerId="AD"/>
      </p:ext>
    </p:extLst>
  </p:cmAuthor>
  <p:cmAuthor id="9" name="Christina Volkoff-Shoemaker" initials="CV" lastIdx="2" clrIdx="8">
    <p:extLst>
      <p:ext uri="{19B8F6BF-5375-455C-9EA6-DF929625EA0E}">
        <p15:presenceInfo xmlns:p15="http://schemas.microsoft.com/office/powerpoint/2012/main" userId="S::cvolkoffshoemaker@cde.ca.gov::b3ed5749-55b9-43e7-95dc-bdf74838bc1c" providerId="AD"/>
      </p:ext>
    </p:extLst>
  </p:cmAuthor>
  <p:cmAuthor id="10" name="Marisa Montes" initials="MM" lastIdx="1" clrIdx="9">
    <p:extLst>
      <p:ext uri="{19B8F6BF-5375-455C-9EA6-DF929625EA0E}">
        <p15:presenceInfo xmlns:p15="http://schemas.microsoft.com/office/powerpoint/2012/main" userId="S::mmontes@cde.ca.gov::bd66fe21-13aa-4e8f-b997-050295787f74" providerId="AD"/>
      </p:ext>
    </p:extLst>
  </p:cmAuthor>
  <p:cmAuthor id="11" name="Angelica Foronda" initials="AF" lastIdx="1" clrIdx="10">
    <p:extLst>
      <p:ext uri="{19B8F6BF-5375-455C-9EA6-DF929625EA0E}">
        <p15:presenceInfo xmlns:p15="http://schemas.microsoft.com/office/powerpoint/2012/main" userId="S::aforonda@cde.ca.gov::80a1688f-7eb4-48be-8ff6-ed8ad08efdc0" providerId="AD"/>
      </p:ext>
    </p:extLst>
  </p:cmAuthor>
  <p:cmAuthor id="12" name="Tara Masse" initials="TM" lastIdx="1" clrIdx="11">
    <p:extLst>
      <p:ext uri="{19B8F6BF-5375-455C-9EA6-DF929625EA0E}">
        <p15:presenceInfo xmlns:p15="http://schemas.microsoft.com/office/powerpoint/2012/main" userId="S::tmasse@cde.ca.gov::08c15e02-2ed7-47a1-9685-a9d6fb44a115" providerId="AD"/>
      </p:ext>
    </p:extLst>
  </p:cmAuthor>
  <p:cmAuthor id="13" name="Crystal Young" initials="CY" lastIdx="7" clrIdx="12">
    <p:extLst>
      <p:ext uri="{19B8F6BF-5375-455C-9EA6-DF929625EA0E}">
        <p15:presenceInfo xmlns:p15="http://schemas.microsoft.com/office/powerpoint/2012/main" userId="S::cyoung@cde.ca.gov::7ad1548b-20ae-498d-91e3-e8660fa67fe4" providerId="AD"/>
      </p:ext>
    </p:extLst>
  </p:cmAuthor>
  <p:cmAuthor id="14" name="Amy Bell" initials="AB" lastIdx="3" clrIdx="13">
    <p:extLst>
      <p:ext uri="{19B8F6BF-5375-455C-9EA6-DF929625EA0E}">
        <p15:presenceInfo xmlns:p15="http://schemas.microsoft.com/office/powerpoint/2012/main" userId="S::abell@cde.ca.gov::0bf6322f-c88d-4113-aae2-798ffcd8d8f2" providerId="AD"/>
      </p:ext>
    </p:extLst>
  </p:cmAuthor>
  <p:cmAuthor id="15" name="Jackie Richardson" initials="JR [2]" lastIdx="34" clrIdx="14">
    <p:extLst>
      <p:ext uri="{19B8F6BF-5375-455C-9EA6-DF929625EA0E}">
        <p15:presenceInfo xmlns:p15="http://schemas.microsoft.com/office/powerpoint/2012/main" userId="S::jrichardson@cde.ca.gov::742f5f05-9b21-4506-bb18-0db7d346917c" providerId="AD"/>
      </p:ext>
    </p:extLst>
  </p:cmAuthor>
  <p:cmAuthor id="16" name="Carrie Robinson" initials="CR" lastIdx="5" clrIdx="15">
    <p:extLst>
      <p:ext uri="{19B8F6BF-5375-455C-9EA6-DF929625EA0E}">
        <p15:presenceInfo xmlns:p15="http://schemas.microsoft.com/office/powerpoint/2012/main" userId="S::crobinson@cde.ca.gov::0d5d200b-6a15-4aa4-a8ec-30289feb9bed" providerId="AD"/>
      </p:ext>
    </p:extLst>
  </p:cmAuthor>
  <p:cmAuthor id="17" name="Mia Bertacchi" initials="MB" lastIdx="1" clrIdx="16">
    <p:extLst>
      <p:ext uri="{19B8F6BF-5375-455C-9EA6-DF929625EA0E}">
        <p15:presenceInfo xmlns:p15="http://schemas.microsoft.com/office/powerpoint/2012/main" userId="S::mbertacchi@cde.ca.gov::979a2d61-9cce-4dd3-83dc-dd636c845cef" providerId="AD"/>
      </p:ext>
    </p:extLst>
  </p:cmAuthor>
  <p:cmAuthor id="18" name="Antonia Romeo" initials="AR" lastIdx="2" clrIdx="17">
    <p:extLst>
      <p:ext uri="{19B8F6BF-5375-455C-9EA6-DF929625EA0E}">
        <p15:presenceInfo xmlns:p15="http://schemas.microsoft.com/office/powerpoint/2012/main" userId="S::aromeo@cde.ca.gov::43f6a7ef-1d1b-4fd3-b9b7-6a29b7811e3b" providerId="AD"/>
      </p:ext>
    </p:extLst>
  </p:cmAuthor>
  <p:cmAuthor id="19" name="Christy McCoy" initials="CM" lastIdx="5" clrIdx="18">
    <p:extLst>
      <p:ext uri="{19B8F6BF-5375-455C-9EA6-DF929625EA0E}">
        <p15:presenceInfo xmlns:p15="http://schemas.microsoft.com/office/powerpoint/2012/main" userId="S::cmccoy@cde.ca.gov::d9d7ea10-3665-42d3-b6bc-8422894426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1C10F"/>
    <a:srgbClr val="3399FF"/>
    <a:srgbClr val="87A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4153" autoAdjust="0"/>
  </p:normalViewPr>
  <p:slideViewPr>
    <p:cSldViewPr snapToGrid="0">
      <p:cViewPr>
        <p:scale>
          <a:sx n="100" d="100"/>
          <a:sy n="100" d="100"/>
        </p:scale>
        <p:origin x="114"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606184" cy="8767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2098905" y="0"/>
            <a:ext cx="1606184" cy="876700"/>
          </a:xfrm>
          <a:prstGeom prst="rect">
            <a:avLst/>
          </a:prstGeom>
        </p:spPr>
        <p:txBody>
          <a:bodyPr vert="horz" lIns="91440" tIns="45720" rIns="91440" bIns="45720" rtlCol="0"/>
          <a:lstStyle>
            <a:lvl1pPr algn="r">
              <a:defRPr sz="1200"/>
            </a:lvl1pPr>
          </a:lstStyle>
          <a:p>
            <a:fld id="{AC6494FB-3489-468D-A451-38C7FB0BB2D7}" type="datetimeFigureOut">
              <a:rPr lang="en-US" smtClean="0"/>
              <a:t>8/28/2023</a:t>
            </a:fld>
            <a:endParaRPr lang="en-US"/>
          </a:p>
        </p:txBody>
      </p:sp>
      <p:sp>
        <p:nvSpPr>
          <p:cNvPr id="4" name="Footer Placeholder 3"/>
          <p:cNvSpPr>
            <a:spLocks noGrp="1"/>
          </p:cNvSpPr>
          <p:nvPr>
            <p:ph type="ftr" sz="quarter" idx="2"/>
          </p:nvPr>
        </p:nvSpPr>
        <p:spPr>
          <a:xfrm>
            <a:off x="0" y="16621376"/>
            <a:ext cx="1606184" cy="87669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2098905" y="16621376"/>
            <a:ext cx="1606184" cy="876698"/>
          </a:xfrm>
          <a:prstGeom prst="rect">
            <a:avLst/>
          </a:prstGeom>
        </p:spPr>
        <p:txBody>
          <a:bodyPr vert="horz" lIns="91440" tIns="45720" rIns="91440" bIns="45720" rtlCol="0" anchor="b"/>
          <a:lstStyle>
            <a:lvl1pPr algn="r">
              <a:defRPr sz="1200"/>
            </a:lvl1pPr>
          </a:lstStyle>
          <a:p>
            <a:fld id="{963748F4-3E24-4BA1-83AB-0D46558EED30}" type="slidenum">
              <a:rPr lang="en-US" smtClean="0"/>
              <a:t>‹#›</a:t>
            </a:fld>
            <a:endParaRPr lang="en-US"/>
          </a:p>
        </p:txBody>
      </p:sp>
    </p:spTree>
    <p:extLst>
      <p:ext uri="{BB962C8B-B14F-4D97-AF65-F5344CB8AC3E}">
        <p14:creationId xmlns:p14="http://schemas.microsoft.com/office/powerpoint/2010/main" val="124274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3525" y="157486"/>
            <a:ext cx="3111500" cy="1751013"/>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223839" y="1997476"/>
            <a:ext cx="3190874" cy="438396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2296610" y="6471821"/>
            <a:ext cx="1118102" cy="323298"/>
          </a:xfrm>
          <a:prstGeom prst="rect">
            <a:avLst/>
          </a:prstGeom>
        </p:spPr>
        <p:txBody>
          <a:bodyPr vert="horz" lIns="92958" tIns="46479" rIns="92958" bIns="46479" rtlCol="0" anchor="b"/>
          <a:lstStyle>
            <a:lvl1pPr algn="r">
              <a:defRPr sz="1200"/>
            </a:lvl1pPr>
          </a:lstStyle>
          <a:p>
            <a:fld id="{942787AA-9CC9-4BDC-9D76-FFA9D61A5303}" type="slidenum">
              <a:rPr lang="en-US" smtClean="0"/>
              <a:t>‹#›</a:t>
            </a:fld>
            <a:endParaRPr lang="en-US"/>
          </a:p>
        </p:txBody>
      </p:sp>
    </p:spTree>
    <p:extLst>
      <p:ext uri="{BB962C8B-B14F-4D97-AF65-F5344CB8AC3E}">
        <p14:creationId xmlns:p14="http://schemas.microsoft.com/office/powerpoint/2010/main" val="345359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ffectLst/>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552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12</a:t>
            </a:fld>
            <a:endParaRPr lang="en-US"/>
          </a:p>
        </p:txBody>
      </p:sp>
    </p:spTree>
    <p:extLst>
      <p:ext uri="{BB962C8B-B14F-4D97-AF65-F5344CB8AC3E}">
        <p14:creationId xmlns:p14="http://schemas.microsoft.com/office/powerpoint/2010/main" val="67336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13</a:t>
            </a:fld>
            <a:endParaRPr lang="en-US"/>
          </a:p>
        </p:txBody>
      </p:sp>
    </p:spTree>
    <p:extLst>
      <p:ext uri="{BB962C8B-B14F-4D97-AF65-F5344CB8AC3E}">
        <p14:creationId xmlns:p14="http://schemas.microsoft.com/office/powerpoint/2010/main" val="3342902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14</a:t>
            </a:fld>
            <a:endParaRPr lang="en-US"/>
          </a:p>
        </p:txBody>
      </p:sp>
    </p:spTree>
    <p:extLst>
      <p:ext uri="{BB962C8B-B14F-4D97-AF65-F5344CB8AC3E}">
        <p14:creationId xmlns:p14="http://schemas.microsoft.com/office/powerpoint/2010/main" val="2245240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a:p>
            <a:endParaRPr lang="en-US" b="1">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15</a:t>
            </a:fld>
            <a:endParaRPr lang="en-US"/>
          </a:p>
        </p:txBody>
      </p:sp>
    </p:spTree>
    <p:extLst>
      <p:ext uri="{BB962C8B-B14F-4D97-AF65-F5344CB8AC3E}">
        <p14:creationId xmlns:p14="http://schemas.microsoft.com/office/powerpoint/2010/main" val="2596263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16</a:t>
            </a:fld>
            <a:endParaRPr lang="en-US"/>
          </a:p>
        </p:txBody>
      </p:sp>
    </p:spTree>
    <p:extLst>
      <p:ext uri="{BB962C8B-B14F-4D97-AF65-F5344CB8AC3E}">
        <p14:creationId xmlns:p14="http://schemas.microsoft.com/office/powerpoint/2010/main" val="128581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17</a:t>
            </a:fld>
            <a:endParaRPr lang="en-US"/>
          </a:p>
        </p:txBody>
      </p:sp>
    </p:spTree>
    <p:extLst>
      <p:ext uri="{BB962C8B-B14F-4D97-AF65-F5344CB8AC3E}">
        <p14:creationId xmlns:p14="http://schemas.microsoft.com/office/powerpoint/2010/main" val="3715640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18</a:t>
            </a:fld>
            <a:endParaRPr lang="en-US"/>
          </a:p>
        </p:txBody>
      </p:sp>
    </p:spTree>
    <p:extLst>
      <p:ext uri="{BB962C8B-B14F-4D97-AF65-F5344CB8AC3E}">
        <p14:creationId xmlns:p14="http://schemas.microsoft.com/office/powerpoint/2010/main" val="1039991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19</a:t>
            </a:fld>
            <a:endParaRPr lang="en-US"/>
          </a:p>
        </p:txBody>
      </p:sp>
    </p:spTree>
    <p:extLst>
      <p:ext uri="{BB962C8B-B14F-4D97-AF65-F5344CB8AC3E}">
        <p14:creationId xmlns:p14="http://schemas.microsoft.com/office/powerpoint/2010/main" val="3184007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a:spcAft>
                <a:spcPts val="1200"/>
              </a:spcAft>
            </a:pP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20</a:t>
            </a:fld>
            <a:endParaRPr lang="en-US"/>
          </a:p>
        </p:txBody>
      </p:sp>
    </p:spTree>
    <p:extLst>
      <p:ext uri="{BB962C8B-B14F-4D97-AF65-F5344CB8AC3E}">
        <p14:creationId xmlns:p14="http://schemas.microsoft.com/office/powerpoint/2010/main" val="2062665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21</a:t>
            </a:fld>
            <a:endParaRPr lang="en-US"/>
          </a:p>
        </p:txBody>
      </p:sp>
    </p:spTree>
    <p:extLst>
      <p:ext uri="{BB962C8B-B14F-4D97-AF65-F5344CB8AC3E}">
        <p14:creationId xmlns:p14="http://schemas.microsoft.com/office/powerpoint/2010/main" val="356861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a:t>
            </a:fld>
            <a:endParaRPr lang="en-US"/>
          </a:p>
        </p:txBody>
      </p:sp>
    </p:spTree>
    <p:extLst>
      <p:ext uri="{BB962C8B-B14F-4D97-AF65-F5344CB8AC3E}">
        <p14:creationId xmlns:p14="http://schemas.microsoft.com/office/powerpoint/2010/main" val="609925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22</a:t>
            </a:fld>
            <a:endParaRPr lang="en-US"/>
          </a:p>
        </p:txBody>
      </p:sp>
    </p:spTree>
    <p:extLst>
      <p:ext uri="{BB962C8B-B14F-4D97-AF65-F5344CB8AC3E}">
        <p14:creationId xmlns:p14="http://schemas.microsoft.com/office/powerpoint/2010/main" val="492218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23</a:t>
            </a:fld>
            <a:endParaRPr lang="en-US"/>
          </a:p>
        </p:txBody>
      </p:sp>
    </p:spTree>
    <p:extLst>
      <p:ext uri="{BB962C8B-B14F-4D97-AF65-F5344CB8AC3E}">
        <p14:creationId xmlns:p14="http://schemas.microsoft.com/office/powerpoint/2010/main" val="2088616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24</a:t>
            </a:fld>
            <a:endParaRPr lang="en-US"/>
          </a:p>
        </p:txBody>
      </p:sp>
    </p:spTree>
    <p:extLst>
      <p:ext uri="{BB962C8B-B14F-4D97-AF65-F5344CB8AC3E}">
        <p14:creationId xmlns:p14="http://schemas.microsoft.com/office/powerpoint/2010/main" val="1629234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a:p>
            <a:pPr>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25</a:t>
            </a:fld>
            <a:endParaRPr lang="en-US"/>
          </a:p>
        </p:txBody>
      </p:sp>
    </p:spTree>
    <p:extLst>
      <p:ext uri="{BB962C8B-B14F-4D97-AF65-F5344CB8AC3E}">
        <p14:creationId xmlns:p14="http://schemas.microsoft.com/office/powerpoint/2010/main" val="1759134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26</a:t>
            </a:fld>
            <a:endParaRPr lang="en-US"/>
          </a:p>
        </p:txBody>
      </p:sp>
    </p:spTree>
    <p:extLst>
      <p:ext uri="{BB962C8B-B14F-4D97-AF65-F5344CB8AC3E}">
        <p14:creationId xmlns:p14="http://schemas.microsoft.com/office/powerpoint/2010/main" val="1642320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28</a:t>
            </a:fld>
            <a:endParaRPr lang="en-US"/>
          </a:p>
        </p:txBody>
      </p:sp>
    </p:spTree>
    <p:extLst>
      <p:ext uri="{BB962C8B-B14F-4D97-AF65-F5344CB8AC3E}">
        <p14:creationId xmlns:p14="http://schemas.microsoft.com/office/powerpoint/2010/main" val="3557894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29</a:t>
            </a:fld>
            <a:endParaRPr lang="en-US"/>
          </a:p>
        </p:txBody>
      </p:sp>
    </p:spTree>
    <p:extLst>
      <p:ext uri="{BB962C8B-B14F-4D97-AF65-F5344CB8AC3E}">
        <p14:creationId xmlns:p14="http://schemas.microsoft.com/office/powerpoint/2010/main" val="1151521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30</a:t>
            </a:fld>
            <a:endParaRPr lang="en-US"/>
          </a:p>
        </p:txBody>
      </p:sp>
    </p:spTree>
    <p:extLst>
      <p:ext uri="{BB962C8B-B14F-4D97-AF65-F5344CB8AC3E}">
        <p14:creationId xmlns:p14="http://schemas.microsoft.com/office/powerpoint/2010/main" val="1924534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31</a:t>
            </a:fld>
            <a:endParaRPr lang="en-US"/>
          </a:p>
        </p:txBody>
      </p:sp>
    </p:spTree>
    <p:extLst>
      <p:ext uri="{BB962C8B-B14F-4D97-AF65-F5344CB8AC3E}">
        <p14:creationId xmlns:p14="http://schemas.microsoft.com/office/powerpoint/2010/main" val="245697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942787AA-9CC9-4BDC-9D76-FFA9D61A5303}" type="slidenum">
              <a:rPr lang="en-US" smtClean="0"/>
              <a:t>32</a:t>
            </a:fld>
            <a:endParaRPr lang="en-US"/>
          </a:p>
        </p:txBody>
      </p:sp>
    </p:spTree>
    <p:extLst>
      <p:ext uri="{BB962C8B-B14F-4D97-AF65-F5344CB8AC3E}">
        <p14:creationId xmlns:p14="http://schemas.microsoft.com/office/powerpoint/2010/main" val="374839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a:t>
            </a:fld>
            <a:endParaRPr lang="en-US"/>
          </a:p>
        </p:txBody>
      </p:sp>
    </p:spTree>
    <p:extLst>
      <p:ext uri="{BB962C8B-B14F-4D97-AF65-F5344CB8AC3E}">
        <p14:creationId xmlns:p14="http://schemas.microsoft.com/office/powerpoint/2010/main" val="1104978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a:p>
            <a:pPr marL="171450" indent="-171450">
              <a:buFont typeface="Arial"/>
              <a:buChar char="•"/>
            </a:pPr>
            <a:endParaRPr lang="en-US" dirty="0">
              <a:cs typeface="Calibri"/>
            </a:endParaRPr>
          </a:p>
          <a:p>
            <a:pPr marL="171450" indent="-171450">
              <a:buFont typeface="Arial"/>
              <a:buChar char="•"/>
            </a:pP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33</a:t>
            </a:fld>
            <a:endParaRPr lang="en-US"/>
          </a:p>
        </p:txBody>
      </p:sp>
    </p:spTree>
    <p:extLst>
      <p:ext uri="{BB962C8B-B14F-4D97-AF65-F5344CB8AC3E}">
        <p14:creationId xmlns:p14="http://schemas.microsoft.com/office/powerpoint/2010/main" val="289635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Arial"/>
              <a:buChar char="•"/>
            </a:pPr>
            <a:endParaRPr lang="en-US"/>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34</a:t>
            </a:fld>
            <a:endParaRPr lang="en-US"/>
          </a:p>
        </p:txBody>
      </p:sp>
    </p:spTree>
    <p:extLst>
      <p:ext uri="{BB962C8B-B14F-4D97-AF65-F5344CB8AC3E}">
        <p14:creationId xmlns:p14="http://schemas.microsoft.com/office/powerpoint/2010/main" val="3444837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36</a:t>
            </a:fld>
            <a:endParaRPr lang="en-US"/>
          </a:p>
        </p:txBody>
      </p:sp>
    </p:spTree>
    <p:extLst>
      <p:ext uri="{BB962C8B-B14F-4D97-AF65-F5344CB8AC3E}">
        <p14:creationId xmlns:p14="http://schemas.microsoft.com/office/powerpoint/2010/main" val="4142214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7AA-9CC9-4BDC-9D76-FFA9D61A53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982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39</a:t>
            </a:fld>
            <a:endParaRPr lang="en-US"/>
          </a:p>
        </p:txBody>
      </p:sp>
    </p:spTree>
    <p:extLst>
      <p:ext uri="{BB962C8B-B14F-4D97-AF65-F5344CB8AC3E}">
        <p14:creationId xmlns:p14="http://schemas.microsoft.com/office/powerpoint/2010/main" val="1758517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R="0" lvl="0">
              <a:spcBef>
                <a:spcPts val="0"/>
              </a:spcBef>
              <a:spcAft>
                <a:spcPts val="0"/>
              </a:spcAft>
              <a:tabLst>
                <a:tab pos="457200" algn="l"/>
              </a:tabLst>
            </a:pPr>
            <a:endParaRPr lang="en-US">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40</a:t>
            </a:fld>
            <a:endParaRPr lang="en-US"/>
          </a:p>
        </p:txBody>
      </p:sp>
    </p:spTree>
    <p:extLst>
      <p:ext uri="{BB962C8B-B14F-4D97-AF65-F5344CB8AC3E}">
        <p14:creationId xmlns:p14="http://schemas.microsoft.com/office/powerpoint/2010/main" val="987962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t>41</a:t>
            </a:fld>
            <a:endParaRPr lang="en-US"/>
          </a:p>
        </p:txBody>
      </p:sp>
    </p:spTree>
    <p:extLst>
      <p:ext uri="{BB962C8B-B14F-4D97-AF65-F5344CB8AC3E}">
        <p14:creationId xmlns:p14="http://schemas.microsoft.com/office/powerpoint/2010/main" val="92928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a:solidFill>
                <a:srgbClr val="1F497D"/>
              </a:solidFill>
              <a:effectLst/>
              <a:latin typeface="Arial" panose="020B0604020202020204" pitchFamily="34" charset="0"/>
              <a:ea typeface="Calibri" panose="020F0502020204030204" pitchFamily="34" charset="0"/>
              <a:cs typeface="Arial"/>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a:t>
            </a:fld>
            <a:endParaRPr lang="en-US"/>
          </a:p>
        </p:txBody>
      </p:sp>
    </p:spTree>
    <p:extLst>
      <p:ext uri="{BB962C8B-B14F-4D97-AF65-F5344CB8AC3E}">
        <p14:creationId xmlns:p14="http://schemas.microsoft.com/office/powerpoint/2010/main" val="10115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Arial"/>
              <a:buChar char="•"/>
            </a:pPr>
            <a:endParaRPr lang="en-US">
              <a:ea typeface="Calibri"/>
              <a:cs typeface="Calibri"/>
            </a:endParaRPr>
          </a:p>
          <a:p>
            <a:pPr marL="171450" indent="-171450">
              <a:buFont typeface="Arial"/>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a:t>
            </a:fld>
            <a:endParaRPr lang="en-US"/>
          </a:p>
        </p:txBody>
      </p:sp>
    </p:spTree>
    <p:extLst>
      <p:ext uri="{BB962C8B-B14F-4D97-AF65-F5344CB8AC3E}">
        <p14:creationId xmlns:p14="http://schemas.microsoft.com/office/powerpoint/2010/main" val="386226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lvl="1"/>
            <a:endParaRPr lang="en">
              <a:ea typeface="Calibri"/>
              <a:cs typeface="Calibri"/>
            </a:endParaRPr>
          </a:p>
          <a:p>
            <a:pPr>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6</a:t>
            </a:fld>
            <a:endParaRPr lang="en-US"/>
          </a:p>
        </p:txBody>
      </p:sp>
    </p:spTree>
    <p:extLst>
      <p:ext uri="{BB962C8B-B14F-4D97-AF65-F5344CB8AC3E}">
        <p14:creationId xmlns:p14="http://schemas.microsoft.com/office/powerpoint/2010/main" val="64159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7</a:t>
            </a:fld>
            <a:endParaRPr lang="en-US"/>
          </a:p>
        </p:txBody>
      </p:sp>
    </p:spTree>
    <p:extLst>
      <p:ext uri="{BB962C8B-B14F-4D97-AF65-F5344CB8AC3E}">
        <p14:creationId xmlns:p14="http://schemas.microsoft.com/office/powerpoint/2010/main" val="335899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8</a:t>
            </a:fld>
            <a:endParaRPr lang="en-US"/>
          </a:p>
        </p:txBody>
      </p:sp>
    </p:spTree>
    <p:extLst>
      <p:ext uri="{BB962C8B-B14F-4D97-AF65-F5344CB8AC3E}">
        <p14:creationId xmlns:p14="http://schemas.microsoft.com/office/powerpoint/2010/main" val="1194432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9</a:t>
            </a:fld>
            <a:endParaRPr lang="en-US"/>
          </a:p>
        </p:txBody>
      </p:sp>
    </p:spTree>
    <p:extLst>
      <p:ext uri="{BB962C8B-B14F-4D97-AF65-F5344CB8AC3E}">
        <p14:creationId xmlns:p14="http://schemas.microsoft.com/office/powerpoint/2010/main" val="2550895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252008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344218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264564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8/28/2023</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7842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94248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728932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55170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400873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8/28/2023</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2166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a:solidFill>
                  <a:schemeClr val="tx1"/>
                </a:solidFill>
                <a:latin typeface="Arial" panose="020B0604020202020204" pitchFamily="34" charset="0"/>
              </a:rPr>
              <a:t>CALIFORNIA DEPARTMENT OF EDUCATION</a:t>
            </a:r>
            <a:br>
              <a:rPr lang="en-US" altLang="en-US" sz="1100" b="1">
                <a:solidFill>
                  <a:schemeClr val="tx1"/>
                </a:solidFill>
                <a:latin typeface="Arial" panose="020B0604020202020204" pitchFamily="34" charset="0"/>
              </a:rPr>
            </a:br>
            <a:r>
              <a:rPr lang="en-US" altLang="en-US" sz="1100">
                <a:solidFill>
                  <a:schemeClr val="tx1"/>
                </a:solidFill>
                <a:latin typeface="Arial" panose="020B0604020202020204" pitchFamily="34" charset="0"/>
              </a:rPr>
              <a:t>Tony Thurmond, State Superintendent of Public Instruction</a:t>
            </a:r>
            <a:endParaRPr lang="en-US" altLang="en-US" sz="1200" b="1">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59279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3480307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510706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1643966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8/28/2023</a:t>
            </a:fld>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1580111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704020202020204" pitchFamily="34" charset="0"/>
              </a:rPr>
              <a:t>CALIFORNIA DEPARTMENT OF EDUCATION</a:t>
            </a:r>
            <a:br>
              <a:rPr lang="en-US" altLang="en-US" sz="1100" b="1">
                <a:solidFill>
                  <a:srgbClr val="000000"/>
                </a:solidFill>
                <a:latin typeface="Arial" panose="020B0704020202020204" pitchFamily="34" charset="0"/>
              </a:rPr>
            </a:br>
            <a:r>
              <a:rPr lang="en-US" altLang="en-US" sz="1100">
                <a:solidFill>
                  <a:srgbClr val="000000"/>
                </a:solidFill>
                <a:latin typeface="Arial" panose="020B0704020202020204" pitchFamily="34" charset="0"/>
              </a:rPr>
              <a:t>Tony Thurmond, State Superintendent of Public Instruction</a:t>
            </a:r>
            <a:endParaRPr lang="en-US" altLang="en-US" sz="1200" b="1">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854846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a:p>
        </p:txBody>
      </p:sp>
    </p:spTree>
    <p:extLst>
      <p:ext uri="{BB962C8B-B14F-4D97-AF65-F5344CB8AC3E}">
        <p14:creationId xmlns:p14="http://schemas.microsoft.com/office/powerpoint/2010/main" val="4190206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a:p>
        </p:txBody>
      </p:sp>
    </p:spTree>
    <p:extLst>
      <p:ext uri="{BB962C8B-B14F-4D97-AF65-F5344CB8AC3E}">
        <p14:creationId xmlns:p14="http://schemas.microsoft.com/office/powerpoint/2010/main" val="3190071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a:p>
        </p:txBody>
      </p:sp>
    </p:spTree>
    <p:extLst>
      <p:ext uri="{BB962C8B-B14F-4D97-AF65-F5344CB8AC3E}">
        <p14:creationId xmlns:p14="http://schemas.microsoft.com/office/powerpoint/2010/main" val="2146551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8/28/2023</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a:solidFill>
                <a:srgbClr val="000000"/>
              </a:solidFill>
            </a:endParaRPr>
          </a:p>
        </p:txBody>
      </p:sp>
    </p:spTree>
    <p:extLst>
      <p:ext uri="{BB962C8B-B14F-4D97-AF65-F5344CB8AC3E}">
        <p14:creationId xmlns:p14="http://schemas.microsoft.com/office/powerpoint/2010/main" val="2557402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6418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704020202020204" pitchFamily="34" charset="0"/>
              </a:rPr>
              <a:t>CALIFORNIA DEPARTMENT OF EDUCATION</a:t>
            </a:r>
            <a:br>
              <a:rPr lang="en-US" altLang="en-US" sz="1100" b="1">
                <a:solidFill>
                  <a:srgbClr val="000000"/>
                </a:solidFill>
                <a:latin typeface="Arial" panose="020B0704020202020204" pitchFamily="34" charset="0"/>
              </a:rPr>
            </a:br>
            <a:r>
              <a:rPr lang="en-US" altLang="en-US" sz="1100">
                <a:solidFill>
                  <a:srgbClr val="000000"/>
                </a:solidFill>
                <a:latin typeface="Arial" panose="020B0704020202020204" pitchFamily="34" charset="0"/>
              </a:rPr>
              <a:t>Tony Thurmond, State Superintendent of Public Instruction</a:t>
            </a:r>
            <a:endParaRPr lang="en-US" altLang="en-US" sz="1200" b="1">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956122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a:p>
        </p:txBody>
      </p:sp>
    </p:spTree>
    <p:extLst>
      <p:ext uri="{BB962C8B-B14F-4D97-AF65-F5344CB8AC3E}">
        <p14:creationId xmlns:p14="http://schemas.microsoft.com/office/powerpoint/2010/main" val="790227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a:p>
        </p:txBody>
      </p:sp>
    </p:spTree>
    <p:extLst>
      <p:ext uri="{BB962C8B-B14F-4D97-AF65-F5344CB8AC3E}">
        <p14:creationId xmlns:p14="http://schemas.microsoft.com/office/powerpoint/2010/main" val="2288541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t>‹#›</a:t>
            </a:fld>
            <a:endParaRPr lang="en-US" altLang="en-US"/>
          </a:p>
        </p:txBody>
      </p:sp>
      <p:sp>
        <p:nvSpPr>
          <p:cNvPr id="7" name="Content Placeholder 6"/>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83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a:p>
        </p:txBody>
      </p:sp>
      <p:sp>
        <p:nvSpPr>
          <p:cNvPr id="7" name="Content Placeholder 6"/>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534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8/28/2023</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a:solidFill>
                <a:srgbClr val="000000"/>
              </a:solidFill>
            </a:endParaRPr>
          </a:p>
        </p:txBody>
      </p:sp>
    </p:spTree>
    <p:extLst>
      <p:ext uri="{BB962C8B-B14F-4D97-AF65-F5344CB8AC3E}">
        <p14:creationId xmlns:p14="http://schemas.microsoft.com/office/powerpoint/2010/main" val="1419440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6384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8/28/2023</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39999" y="1944689"/>
            <a:ext cx="9167813"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hasCustomPrompt="1"/>
          </p:nvPr>
        </p:nvSpPr>
        <p:spPr>
          <a:xfrm>
            <a:off x="2540000" y="3578225"/>
            <a:ext cx="2257426" cy="795336"/>
          </a:xfrm>
        </p:spPr>
        <p:txBody>
          <a:bodyPr/>
          <a:lstStyle/>
          <a:p>
            <a:pPr lvl="0"/>
            <a:r>
              <a:rPr lang="en-US"/>
              <a:t>Click to edit Master text styles</a:t>
            </a:r>
          </a:p>
          <a:p>
            <a:pPr lvl="1"/>
            <a:endParaRPr lang="en-US"/>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hasCustomPrompt="1"/>
          </p:nvPr>
        </p:nvSpPr>
        <p:spPr>
          <a:xfrm>
            <a:off x="5574710" y="3429000"/>
            <a:ext cx="6286364" cy="1143000"/>
          </a:xfrm>
        </p:spPr>
        <p:txBody>
          <a:bodyPr/>
          <a:lstStyle/>
          <a:p>
            <a:pPr lvl="0"/>
            <a:r>
              <a:rPr lang="en-US"/>
              <a:t>Click to edit Master text styles</a:t>
            </a:r>
          </a:p>
        </p:txBody>
      </p:sp>
      <p:sp>
        <p:nvSpPr>
          <p:cNvPr id="12" name="Content Placeholder 11">
            <a:extLst>
              <a:ext uri="{FF2B5EF4-FFF2-40B4-BE49-F238E27FC236}">
                <a16:creationId xmlns:a16="http://schemas.microsoft.com/office/drawing/2014/main" id="{EBB42708-E232-4D99-B2BE-0C0411868930}"/>
              </a:ext>
            </a:extLst>
          </p:cNvPr>
          <p:cNvSpPr>
            <a:spLocks noGrp="1"/>
          </p:cNvSpPr>
          <p:nvPr>
            <p:ph sz="quarter" idx="16"/>
          </p:nvPr>
        </p:nvSpPr>
        <p:spPr>
          <a:xfrm>
            <a:off x="2539999" y="4973870"/>
            <a:ext cx="2711269" cy="366711"/>
          </a:xfrm>
        </p:spPr>
        <p:txBody>
          <a:bodyPr/>
          <a:lstStyle/>
          <a:p>
            <a:pPr lvl="1"/>
            <a:endParaRPr lang="en-US"/>
          </a:p>
        </p:txBody>
      </p:sp>
      <p:sp>
        <p:nvSpPr>
          <p:cNvPr id="14" name="Content Placeholder 13">
            <a:extLst>
              <a:ext uri="{FF2B5EF4-FFF2-40B4-BE49-F238E27FC236}">
                <a16:creationId xmlns:a16="http://schemas.microsoft.com/office/drawing/2014/main" id="{CCE08E5A-0168-4C41-85D2-73C2A3A73A21}"/>
              </a:ext>
            </a:extLst>
          </p:cNvPr>
          <p:cNvSpPr>
            <a:spLocks noGrp="1"/>
          </p:cNvSpPr>
          <p:nvPr>
            <p:ph sz="quarter" idx="17"/>
          </p:nvPr>
        </p:nvSpPr>
        <p:spPr>
          <a:xfrm>
            <a:off x="5575300" y="4919663"/>
            <a:ext cx="5645150" cy="931862"/>
          </a:xfrm>
        </p:spPr>
        <p:txBody>
          <a:bodyPr/>
          <a:lstStyle/>
          <a:p>
            <a:pPr lvl="0"/>
            <a:r>
              <a:rPr lang="en-US"/>
              <a:t>Edit Master text styles</a:t>
            </a:r>
          </a:p>
        </p:txBody>
      </p:sp>
    </p:spTree>
    <p:extLst>
      <p:ext uri="{BB962C8B-B14F-4D97-AF65-F5344CB8AC3E}">
        <p14:creationId xmlns:p14="http://schemas.microsoft.com/office/powerpoint/2010/main" val="420475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8961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2.jpeg"/><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6" r:id="rId4"/>
    <p:sldLayoutId id="2147483664" r:id="rId5"/>
    <p:sldLayoutId id="2147483665" r:id="rId6"/>
    <p:sldLayoutId id="2147483666" r:id="rId7"/>
    <p:sldLayoutId id="2147483704" r:id="rId8"/>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440079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70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3943933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chemeClr val="bg1"/>
                </a:solidFill>
                <a:latin typeface="Arial" panose="020B0604020202020204" pitchFamily="34" charset="0"/>
              </a:rPr>
              <a:t>TONY</a:t>
            </a:r>
            <a:r>
              <a:rPr lang="en-US" altLang="en-US" sz="1200" b="1" baseline="0">
                <a:solidFill>
                  <a:schemeClr val="bg1"/>
                </a:solidFill>
                <a:latin typeface="Arial" panose="020B0604020202020204" pitchFamily="34" charset="0"/>
              </a:rPr>
              <a:t> THURMOND</a:t>
            </a:r>
            <a:br>
              <a:rPr lang="en-US" altLang="en-US" sz="1000" b="1">
                <a:solidFill>
                  <a:schemeClr val="bg1"/>
                </a:solidFill>
                <a:latin typeface="Arial" panose="020B0604020202020204" pitchFamily="34" charset="0"/>
              </a:rPr>
            </a:br>
            <a:r>
              <a:rPr lang="en-US" altLang="en-US" sz="1000">
                <a:solidFill>
                  <a:schemeClr val="bg1"/>
                </a:solidFill>
                <a:latin typeface="Arial" panose="020B0604020202020204" pitchFamily="34" charset="0"/>
              </a:rPr>
              <a:t>State Superintendent </a:t>
            </a:r>
            <a:br>
              <a:rPr lang="en-US" altLang="en-US" sz="1000">
                <a:solidFill>
                  <a:schemeClr val="bg1"/>
                </a:solidFill>
                <a:latin typeface="Arial" panose="020B0604020202020204" pitchFamily="34" charset="0"/>
              </a:rPr>
            </a:br>
            <a:r>
              <a:rPr lang="en-US" altLang="en-US" sz="1000">
                <a:solidFill>
                  <a:schemeClr val="bg1"/>
                </a:solidFill>
                <a:latin typeface="Arial" panose="020B0604020202020204" pitchFamily="34" charset="0"/>
              </a:rPr>
              <a:t>of Public Instruction</a:t>
            </a:r>
            <a:endParaRPr lang="en-US" altLang="en-US" sz="1000">
              <a:solidFill>
                <a:schemeClr val="bg1"/>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876211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a:solidFill>
                  <a:srgbClr val="FFFFFF"/>
                </a:solidFill>
                <a:latin typeface="Arial" panose="020B0704020202020204" pitchFamily="34" charset="0"/>
              </a:rPr>
              <a:t>TONY THURMOND</a:t>
            </a:r>
            <a:br>
              <a:rPr lang="en-US" altLang="en-US" sz="1000" b="1">
                <a:solidFill>
                  <a:srgbClr val="FFFFFF"/>
                </a:solidFill>
                <a:latin typeface="Arial" panose="020B0704020202020204" pitchFamily="34" charset="0"/>
              </a:rPr>
            </a:br>
            <a:r>
              <a:rPr lang="en-US" altLang="en-US" sz="1000">
                <a:solidFill>
                  <a:srgbClr val="FFFFFF"/>
                </a:solidFill>
                <a:latin typeface="Arial" panose="020B0704020202020204" pitchFamily="34" charset="0"/>
              </a:rPr>
              <a:t>State Superintendent </a:t>
            </a:r>
            <a:br>
              <a:rPr lang="en-US" altLang="en-US" sz="1000">
                <a:solidFill>
                  <a:srgbClr val="FFFFFF"/>
                </a:solidFill>
                <a:latin typeface="Arial" panose="020B0704020202020204" pitchFamily="34" charset="0"/>
              </a:rPr>
            </a:br>
            <a:r>
              <a:rPr lang="en-US" altLang="en-US" sz="1000">
                <a:solidFill>
                  <a:srgbClr val="FFFFFF"/>
                </a:solidFill>
                <a:latin typeface="Arial" panose="020B07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158860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a:solidFill>
                  <a:srgbClr val="FFFFFF"/>
                </a:solidFill>
                <a:latin typeface="Arial" panose="020B0704020202020204" pitchFamily="34" charset="0"/>
              </a:rPr>
              <a:t>TONY THURMOND</a:t>
            </a:r>
            <a:br>
              <a:rPr lang="en-US" altLang="en-US" sz="1000" b="1">
                <a:solidFill>
                  <a:srgbClr val="FFFFFF"/>
                </a:solidFill>
                <a:latin typeface="Arial" panose="020B0704020202020204" pitchFamily="34" charset="0"/>
              </a:rPr>
            </a:br>
            <a:r>
              <a:rPr lang="en-US" altLang="en-US" sz="1000">
                <a:solidFill>
                  <a:srgbClr val="FFFFFF"/>
                </a:solidFill>
                <a:latin typeface="Arial" panose="020B0704020202020204" pitchFamily="34" charset="0"/>
              </a:rPr>
              <a:t>State Superintendent </a:t>
            </a:r>
            <a:br>
              <a:rPr lang="en-US" altLang="en-US" sz="1000">
                <a:solidFill>
                  <a:srgbClr val="FFFFFF"/>
                </a:solidFill>
                <a:latin typeface="Arial" panose="020B0704020202020204" pitchFamily="34" charset="0"/>
              </a:rPr>
            </a:br>
            <a:r>
              <a:rPr lang="en-US" altLang="en-US" sz="1000">
                <a:solidFill>
                  <a:srgbClr val="FFFFFF"/>
                </a:solidFill>
                <a:latin typeface="Arial" panose="020B07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1120146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disasters/extremeheat/index.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Tuesday @ 2 </a:t>
            </a:r>
            <a:br>
              <a:rPr lang="en-US" b="1"/>
            </a:br>
            <a:r>
              <a:rPr lang="en-US" b="1"/>
              <a:t>School Nutrition Town Hall </a:t>
            </a:r>
            <a:br>
              <a:rPr lang="en-US" b="1"/>
            </a:br>
            <a:r>
              <a:rPr lang="en-US" b="1"/>
              <a:t>July 2023</a:t>
            </a:r>
          </a:p>
        </p:txBody>
      </p:sp>
      <p:sp>
        <p:nvSpPr>
          <p:cNvPr id="3" name="Content Placeholder 2"/>
          <p:cNvSpPr>
            <a:spLocks noGrp="1"/>
          </p:cNvSpPr>
          <p:nvPr>
            <p:ph sz="half" idx="1"/>
          </p:nvPr>
        </p:nvSpPr>
        <p:spPr>
          <a:xfrm>
            <a:off x="3893312" y="2264110"/>
            <a:ext cx="6628384" cy="1164890"/>
          </a:xfrm>
        </p:spPr>
        <p:txBody>
          <a:bodyPr/>
          <a:lstStyle/>
          <a:p>
            <a:pPr marL="0" indent="0" algn="ctr">
              <a:buNone/>
            </a:pPr>
            <a:r>
              <a:rPr lang="en-US" sz="2800" b="1">
                <a:latin typeface="+mj-lt"/>
                <a:ea typeface="Verdana" panose="020B0604030504040204" pitchFamily="34" charset="0"/>
                <a:cs typeface="Verdana" panose="020B0604030504040204" pitchFamily="34" charset="0"/>
              </a:rPr>
              <a:t>California Department of Education </a:t>
            </a:r>
          </a:p>
          <a:p>
            <a:pPr marL="0" indent="0" algn="ctr">
              <a:buNone/>
            </a:pPr>
            <a:r>
              <a:rPr lang="en-US" sz="2800" b="1">
                <a:latin typeface="+mj-lt"/>
                <a:ea typeface="Verdana" panose="020B0604030504040204" pitchFamily="34" charset="0"/>
                <a:cs typeface="Verdana" panose="020B0604030504040204" pitchFamily="34" charset="0"/>
              </a:rPr>
              <a:t>Nutrition Services Division</a:t>
            </a:r>
          </a:p>
          <a:p>
            <a:pPr marL="0" indent="0" algn="ctr">
              <a:buNone/>
            </a:pPr>
            <a:endParaRPr lang="en-US" sz="2800">
              <a:latin typeface="+mj-lt"/>
              <a:ea typeface="Verdana" panose="020B0604030504040204" pitchFamily="34" charset="0"/>
              <a:cs typeface="Verdana" panose="020B0604030504040204" pitchFamily="34" charset="0"/>
            </a:endParaRPr>
          </a:p>
        </p:txBody>
      </p:sp>
      <p:pic>
        <p:nvPicPr>
          <p:cNvPr id="6" name="Content Placeholder 5">
            <a:extLst>
              <a:ext uri="{FF2B5EF4-FFF2-40B4-BE49-F238E27FC236}">
                <a16:creationId xmlns:a16="http://schemas.microsoft.com/office/drawing/2014/main" id="{7A95D952-7DCC-B109-1137-1882768BD539}"/>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3413269" y="3634856"/>
            <a:ext cx="7403016" cy="2685008"/>
          </a:xfrm>
          <a:prstGeom prst="rect">
            <a:avLst/>
          </a:prstGeom>
          <a:ln>
            <a:noFill/>
          </a:ln>
          <a:effectLst>
            <a:softEdge rad="112500"/>
          </a:effectLst>
        </p:spPr>
      </p:pic>
    </p:spTree>
    <p:extLst>
      <p:ext uri="{BB962C8B-B14F-4D97-AF65-F5344CB8AC3E}">
        <p14:creationId xmlns:p14="http://schemas.microsoft.com/office/powerpoint/2010/main" val="187348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B1DD7-D9CA-2FC4-D47A-B4ADE34E2150}"/>
              </a:ext>
            </a:extLst>
          </p:cNvPr>
          <p:cNvSpPr>
            <a:spLocks noGrp="1"/>
          </p:cNvSpPr>
          <p:nvPr>
            <p:ph type="title"/>
          </p:nvPr>
        </p:nvSpPr>
        <p:spPr/>
        <p:txBody>
          <a:bodyPr/>
          <a:lstStyle/>
          <a:p>
            <a:r>
              <a:rPr lang="en-US" dirty="0">
                <a:cs typeface="Arial"/>
              </a:rPr>
              <a:t>Annual Release of the Meal </a:t>
            </a:r>
            <a:br>
              <a:rPr lang="en-US" dirty="0">
                <a:cs typeface="Arial"/>
              </a:rPr>
            </a:br>
            <a:r>
              <a:rPr lang="en-US" dirty="0">
                <a:cs typeface="Arial"/>
              </a:rPr>
              <a:t>Reimbursement Rates for </a:t>
            </a:r>
            <a:br>
              <a:rPr lang="en-US" dirty="0">
                <a:cs typeface="Arial"/>
              </a:rPr>
            </a:br>
            <a:r>
              <a:rPr lang="en-US" dirty="0">
                <a:cs typeface="Arial"/>
              </a:rPr>
              <a:t>SY 2023–2024 (1)</a:t>
            </a:r>
            <a:endParaRPr lang="en-US" dirty="0"/>
          </a:p>
        </p:txBody>
      </p:sp>
      <p:sp>
        <p:nvSpPr>
          <p:cNvPr id="6" name="Content Placeholder 5">
            <a:extLst>
              <a:ext uri="{FF2B5EF4-FFF2-40B4-BE49-F238E27FC236}">
                <a16:creationId xmlns:a16="http://schemas.microsoft.com/office/drawing/2014/main" id="{2614494F-90A2-9297-F165-B737D0529276}"/>
              </a:ext>
            </a:extLst>
          </p:cNvPr>
          <p:cNvSpPr>
            <a:spLocks noGrp="1"/>
          </p:cNvSpPr>
          <p:nvPr>
            <p:ph idx="1"/>
          </p:nvPr>
        </p:nvSpPr>
        <p:spPr>
          <a:xfrm>
            <a:off x="2540000" y="2277035"/>
            <a:ext cx="9144000" cy="4114800"/>
          </a:xfrm>
        </p:spPr>
        <p:txBody>
          <a:bodyPr/>
          <a:lstStyle/>
          <a:p>
            <a:pPr marL="285750" indent="-285750">
              <a:buFont typeface="Arial"/>
              <a:buChar char="•"/>
            </a:pPr>
            <a:r>
              <a:rPr lang="en-US" sz="3600" dirty="0">
                <a:cs typeface="Arial"/>
              </a:rPr>
              <a:t>Base federal rates increased by 8.27%</a:t>
            </a:r>
          </a:p>
          <a:p>
            <a:pPr marL="285750" indent="-285750">
              <a:spcAft>
                <a:spcPts val="1200"/>
              </a:spcAft>
              <a:buFont typeface="Arial"/>
              <a:buChar char="•"/>
            </a:pPr>
            <a:r>
              <a:rPr lang="en-US" sz="3600" dirty="0">
                <a:cs typeface="Arial"/>
              </a:rPr>
              <a:t>One-time federal increase from SY 2022–23 expired ($0.40 for lunch &amp; $0.15 for breakfast)</a:t>
            </a:r>
          </a:p>
          <a:p>
            <a:pPr marL="285750" indent="-285750">
              <a:spcAft>
                <a:spcPts val="1200"/>
              </a:spcAft>
              <a:buFont typeface="Arial"/>
              <a:buChar char="•"/>
            </a:pPr>
            <a:r>
              <a:rPr lang="en-US" sz="3600" dirty="0">
                <a:cs typeface="Arial"/>
              </a:rPr>
              <a:t>California Prop 98 rate increased to $0.9686</a:t>
            </a:r>
            <a:endParaRPr lang="en-US" sz="3600" dirty="0"/>
          </a:p>
          <a:p>
            <a:endParaRPr lang="en-US" dirty="0"/>
          </a:p>
        </p:txBody>
      </p:sp>
    </p:spTree>
    <p:extLst>
      <p:ext uri="{BB962C8B-B14F-4D97-AF65-F5344CB8AC3E}">
        <p14:creationId xmlns:p14="http://schemas.microsoft.com/office/powerpoint/2010/main" val="215993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B1DD7-D9CA-2FC4-D47A-B4ADE34E2150}"/>
              </a:ext>
            </a:extLst>
          </p:cNvPr>
          <p:cNvSpPr>
            <a:spLocks noGrp="1"/>
          </p:cNvSpPr>
          <p:nvPr>
            <p:ph type="title"/>
          </p:nvPr>
        </p:nvSpPr>
        <p:spPr/>
        <p:txBody>
          <a:bodyPr/>
          <a:lstStyle/>
          <a:p>
            <a:r>
              <a:rPr lang="en-US" dirty="0">
                <a:cs typeface="Arial"/>
              </a:rPr>
              <a:t>Annual Release of the Meal </a:t>
            </a:r>
            <a:br>
              <a:rPr lang="en-US" dirty="0">
                <a:cs typeface="Arial"/>
              </a:rPr>
            </a:br>
            <a:r>
              <a:rPr lang="en-US" dirty="0">
                <a:cs typeface="Arial"/>
              </a:rPr>
              <a:t>Reimbursement Rates for </a:t>
            </a:r>
            <a:br>
              <a:rPr lang="en-US" dirty="0">
                <a:cs typeface="Arial"/>
              </a:rPr>
            </a:br>
            <a:r>
              <a:rPr lang="en-US" dirty="0">
                <a:cs typeface="Arial"/>
              </a:rPr>
              <a:t>SY 2023–2024 (2)</a:t>
            </a:r>
            <a:endParaRPr lang="en-US" dirty="0"/>
          </a:p>
        </p:txBody>
      </p:sp>
      <p:graphicFrame>
        <p:nvGraphicFramePr>
          <p:cNvPr id="2" name="Table 2" descr="Annual Release of the Meal &#10;Reimbursement Rates &#10;SY 2023–2024 by meal type and total reimbursement rate. Roughly basic breakfast is $3.24, needy breakfast is $3.69, lunch is $5.31, and snacks is $1.17.">
            <a:extLst>
              <a:ext uri="{FF2B5EF4-FFF2-40B4-BE49-F238E27FC236}">
                <a16:creationId xmlns:a16="http://schemas.microsoft.com/office/drawing/2014/main" id="{0299471D-1550-8BBE-4A62-B33DC8662B55}"/>
              </a:ext>
            </a:extLst>
          </p:cNvPr>
          <p:cNvGraphicFramePr>
            <a:graphicFrameLocks noGrp="1"/>
          </p:cNvGraphicFramePr>
          <p:nvPr>
            <p:ph idx="1"/>
            <p:extLst>
              <p:ext uri="{D42A27DB-BD31-4B8C-83A1-F6EECF244321}">
                <p14:modId xmlns:p14="http://schemas.microsoft.com/office/powerpoint/2010/main" val="1864473638"/>
              </p:ext>
            </p:extLst>
          </p:nvPr>
        </p:nvGraphicFramePr>
        <p:xfrm>
          <a:off x="2540000" y="2283309"/>
          <a:ext cx="9400988" cy="3870959"/>
        </p:xfrm>
        <a:graphic>
          <a:graphicData uri="http://schemas.openxmlformats.org/drawingml/2006/table">
            <a:tbl>
              <a:tblPr firstRow="1" bandRow="1">
                <a:tableStyleId>{5C22544A-7EE6-4342-B048-85BDC9FD1C3A}</a:tableStyleId>
              </a:tblPr>
              <a:tblGrid>
                <a:gridCol w="3112157">
                  <a:extLst>
                    <a:ext uri="{9D8B030D-6E8A-4147-A177-3AD203B41FA5}">
                      <a16:colId xmlns:a16="http://schemas.microsoft.com/office/drawing/2014/main" val="474030083"/>
                    </a:ext>
                  </a:extLst>
                </a:gridCol>
                <a:gridCol w="6288831">
                  <a:extLst>
                    <a:ext uri="{9D8B030D-6E8A-4147-A177-3AD203B41FA5}">
                      <a16:colId xmlns:a16="http://schemas.microsoft.com/office/drawing/2014/main" val="2669112172"/>
                    </a:ext>
                  </a:extLst>
                </a:gridCol>
              </a:tblGrid>
              <a:tr h="1212119">
                <a:tc>
                  <a:txBody>
                    <a:bodyPr/>
                    <a:lstStyle/>
                    <a:p>
                      <a:pPr algn="ctr"/>
                      <a:r>
                        <a:rPr lang="en-US" sz="2800" dirty="0"/>
                        <a:t>Meal Type</a:t>
                      </a:r>
                    </a:p>
                  </a:txBody>
                  <a:tcPr anchor="ctr"/>
                </a:tc>
                <a:tc>
                  <a:txBody>
                    <a:bodyPr/>
                    <a:lstStyle/>
                    <a:p>
                      <a:pPr lvl="0" algn="ctr">
                        <a:buNone/>
                      </a:pPr>
                      <a:r>
                        <a:rPr lang="en-US" sz="2800" dirty="0"/>
                        <a:t>Total Reimbursement Rate</a:t>
                      </a:r>
                      <a:endParaRPr lang="en-US" dirty="0"/>
                    </a:p>
                    <a:p>
                      <a:pPr lvl="0" algn="ctr">
                        <a:buNone/>
                      </a:pPr>
                      <a:r>
                        <a:rPr lang="en-US" sz="2800" dirty="0"/>
                        <a:t>(Fed + Prop 98 + Universal Meals)</a:t>
                      </a:r>
                    </a:p>
                  </a:txBody>
                  <a:tcPr anchor="ctr"/>
                </a:tc>
                <a:extLst>
                  <a:ext uri="{0D108BD9-81ED-4DB2-BD59-A6C34878D82A}">
                    <a16:rowId xmlns:a16="http://schemas.microsoft.com/office/drawing/2014/main" val="2238704726"/>
                  </a:ext>
                </a:extLst>
              </a:tr>
              <a:tr h="664710">
                <a:tc>
                  <a:txBody>
                    <a:bodyPr/>
                    <a:lstStyle/>
                    <a:p>
                      <a:r>
                        <a:rPr lang="en-US" sz="2800"/>
                        <a:t>Basic Breakfast</a:t>
                      </a:r>
                    </a:p>
                  </a:txBody>
                  <a:tcPr anchor="ctr"/>
                </a:tc>
                <a:tc>
                  <a:txBody>
                    <a:bodyPr/>
                    <a:lstStyle/>
                    <a:p>
                      <a:pPr lvl="0" algn="ctr">
                        <a:buNone/>
                      </a:pPr>
                      <a:r>
                        <a:rPr lang="en-US" sz="2800" dirty="0"/>
                        <a:t>$3.2486</a:t>
                      </a:r>
                    </a:p>
                  </a:txBody>
                  <a:tcPr anchor="ctr"/>
                </a:tc>
                <a:extLst>
                  <a:ext uri="{0D108BD9-81ED-4DB2-BD59-A6C34878D82A}">
                    <a16:rowId xmlns:a16="http://schemas.microsoft.com/office/drawing/2014/main" val="850533269"/>
                  </a:ext>
                </a:extLst>
              </a:tr>
              <a:tr h="664710">
                <a:tc>
                  <a:txBody>
                    <a:bodyPr/>
                    <a:lstStyle/>
                    <a:p>
                      <a:r>
                        <a:rPr lang="en-US" sz="2800"/>
                        <a:t>Needy Breakfast</a:t>
                      </a:r>
                    </a:p>
                  </a:txBody>
                  <a:tcPr anchor="ctr"/>
                </a:tc>
                <a:tc>
                  <a:txBody>
                    <a:bodyPr/>
                    <a:lstStyle/>
                    <a:p>
                      <a:pPr lvl="0" algn="ctr">
                        <a:buNone/>
                      </a:pPr>
                      <a:r>
                        <a:rPr lang="en-US" sz="2800" dirty="0"/>
                        <a:t>$3.6986</a:t>
                      </a:r>
                    </a:p>
                  </a:txBody>
                  <a:tcPr anchor="ctr"/>
                </a:tc>
                <a:extLst>
                  <a:ext uri="{0D108BD9-81ED-4DB2-BD59-A6C34878D82A}">
                    <a16:rowId xmlns:a16="http://schemas.microsoft.com/office/drawing/2014/main" val="1906134139"/>
                  </a:ext>
                </a:extLst>
              </a:tr>
              <a:tr h="664710">
                <a:tc>
                  <a:txBody>
                    <a:bodyPr/>
                    <a:lstStyle/>
                    <a:p>
                      <a:r>
                        <a:rPr lang="en-US" sz="2800"/>
                        <a:t>Lunch</a:t>
                      </a:r>
                    </a:p>
                  </a:txBody>
                  <a:tcPr anchor="ctr"/>
                </a:tc>
                <a:tc>
                  <a:txBody>
                    <a:bodyPr/>
                    <a:lstStyle/>
                    <a:p>
                      <a:pPr lvl="0" algn="ctr">
                        <a:buNone/>
                      </a:pPr>
                      <a:r>
                        <a:rPr lang="en-US" sz="2800" b="0" i="0" u="none" strike="noStrike" noProof="0" dirty="0">
                          <a:solidFill>
                            <a:srgbClr val="000000"/>
                          </a:solidFill>
                          <a:latin typeface="Arial"/>
                        </a:rPr>
                        <a:t>$5.3186</a:t>
                      </a:r>
                      <a:endParaRPr lang="en-US" dirty="0"/>
                    </a:p>
                  </a:txBody>
                  <a:tcPr anchor="ctr"/>
                </a:tc>
                <a:extLst>
                  <a:ext uri="{0D108BD9-81ED-4DB2-BD59-A6C34878D82A}">
                    <a16:rowId xmlns:a16="http://schemas.microsoft.com/office/drawing/2014/main" val="606707412"/>
                  </a:ext>
                </a:extLst>
              </a:tr>
              <a:tr h="664710">
                <a:tc>
                  <a:txBody>
                    <a:bodyPr/>
                    <a:lstStyle/>
                    <a:p>
                      <a:r>
                        <a:rPr lang="en-US" sz="2800"/>
                        <a:t>Snack</a:t>
                      </a:r>
                    </a:p>
                  </a:txBody>
                  <a:tcPr anchor="ctr"/>
                </a:tc>
                <a:tc>
                  <a:txBody>
                    <a:bodyPr/>
                    <a:lstStyle/>
                    <a:p>
                      <a:pPr lvl="0" algn="ctr">
                        <a:buNone/>
                      </a:pPr>
                      <a:r>
                        <a:rPr lang="en-US" sz="2800" dirty="0"/>
                        <a:t>$1.17</a:t>
                      </a:r>
                    </a:p>
                  </a:txBody>
                  <a:tcPr anchor="ctr"/>
                </a:tc>
                <a:extLst>
                  <a:ext uri="{0D108BD9-81ED-4DB2-BD59-A6C34878D82A}">
                    <a16:rowId xmlns:a16="http://schemas.microsoft.com/office/drawing/2014/main" val="2931080556"/>
                  </a:ext>
                </a:extLst>
              </a:tr>
            </a:tbl>
          </a:graphicData>
        </a:graphic>
      </p:graphicFrame>
    </p:spTree>
    <p:extLst>
      <p:ext uri="{BB962C8B-B14F-4D97-AF65-F5344CB8AC3E}">
        <p14:creationId xmlns:p14="http://schemas.microsoft.com/office/powerpoint/2010/main" val="308201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03EE-43FC-61C5-F194-08E6E53EEF6F}"/>
              </a:ext>
            </a:extLst>
          </p:cNvPr>
          <p:cNvSpPr>
            <a:spLocks noGrp="1"/>
          </p:cNvSpPr>
          <p:nvPr>
            <p:ph type="title"/>
          </p:nvPr>
        </p:nvSpPr>
        <p:spPr>
          <a:xfrm>
            <a:off x="1434659" y="376773"/>
            <a:ext cx="11692440" cy="1434623"/>
          </a:xfrm>
        </p:spPr>
        <p:txBody>
          <a:bodyPr/>
          <a:lstStyle/>
          <a:p>
            <a:r>
              <a:rPr lang="en-US">
                <a:cs typeface="Arial"/>
              </a:rPr>
              <a:t>U.S. Department of Agriculture (USDA) </a:t>
            </a:r>
            <a:br>
              <a:rPr lang="en-US">
                <a:cs typeface="Arial"/>
              </a:rPr>
            </a:br>
            <a:r>
              <a:rPr lang="en-US">
                <a:cs typeface="Arial"/>
              </a:rPr>
              <a:t>Foods Entitlement Update</a:t>
            </a:r>
            <a:endParaRPr lang="en-US"/>
          </a:p>
        </p:txBody>
      </p:sp>
      <p:sp>
        <p:nvSpPr>
          <p:cNvPr id="3" name="Content Placeholder 2">
            <a:extLst>
              <a:ext uri="{FF2B5EF4-FFF2-40B4-BE49-F238E27FC236}">
                <a16:creationId xmlns:a16="http://schemas.microsoft.com/office/drawing/2014/main" id="{53ACB162-7F04-BFFB-4295-A1D553AD38B0}"/>
              </a:ext>
            </a:extLst>
          </p:cNvPr>
          <p:cNvSpPr>
            <a:spLocks noGrp="1"/>
          </p:cNvSpPr>
          <p:nvPr>
            <p:ph idx="1"/>
          </p:nvPr>
        </p:nvSpPr>
        <p:spPr>
          <a:xfrm>
            <a:off x="2538282" y="1811396"/>
            <a:ext cx="9485194" cy="4433247"/>
          </a:xfrm>
        </p:spPr>
        <p:txBody>
          <a:bodyPr/>
          <a:lstStyle/>
          <a:p>
            <a:pPr>
              <a:spcBef>
                <a:spcPts val="0"/>
              </a:spcBef>
              <a:spcAft>
                <a:spcPts val="1200"/>
              </a:spcAft>
            </a:pPr>
            <a:r>
              <a:rPr lang="en-US" dirty="0">
                <a:ea typeface="+mn-lt"/>
                <a:cs typeface="+mn-lt"/>
              </a:rPr>
              <a:t>SY 2023-24 Meal Rate: $.3650</a:t>
            </a:r>
            <a:endParaRPr lang="en-US" dirty="0">
              <a:cs typeface="Arial"/>
            </a:endParaRPr>
          </a:p>
          <a:p>
            <a:pPr lvl="1">
              <a:spcBef>
                <a:spcPts val="0"/>
              </a:spcBef>
              <a:spcAft>
                <a:spcPts val="1200"/>
              </a:spcAft>
            </a:pPr>
            <a:r>
              <a:rPr lang="en-US" dirty="0">
                <a:ea typeface="+mn-lt"/>
                <a:cs typeface="+mn-lt"/>
              </a:rPr>
              <a:t>Previous Meal Rate: $.43</a:t>
            </a:r>
            <a:endParaRPr lang="en-US" dirty="0">
              <a:cs typeface="Arial"/>
            </a:endParaRPr>
          </a:p>
          <a:p>
            <a:pPr>
              <a:spcBef>
                <a:spcPts val="0"/>
              </a:spcBef>
              <a:spcAft>
                <a:spcPts val="1200"/>
              </a:spcAft>
            </a:pPr>
            <a:r>
              <a:rPr lang="en-US" dirty="0">
                <a:ea typeface="+mn-lt"/>
                <a:cs typeface="+mn-lt"/>
              </a:rPr>
              <a:t>Total Lunches Served (TLS)</a:t>
            </a:r>
            <a:endParaRPr lang="en-US" dirty="0">
              <a:cs typeface="Arial"/>
            </a:endParaRPr>
          </a:p>
          <a:p>
            <a:pPr lvl="1">
              <a:spcBef>
                <a:spcPts val="0"/>
              </a:spcBef>
              <a:spcAft>
                <a:spcPts val="1200"/>
              </a:spcAft>
            </a:pPr>
            <a:r>
              <a:rPr lang="en-US" dirty="0">
                <a:ea typeface="+mn-lt"/>
                <a:cs typeface="+mn-lt"/>
              </a:rPr>
              <a:t>Final</a:t>
            </a:r>
            <a:r>
              <a:rPr lang="en-US" sz="2800" dirty="0">
                <a:ea typeface="+mn-lt"/>
                <a:cs typeface="+mn-lt"/>
              </a:rPr>
              <a:t> U.S. Department of Agriculture (USDA) Annual Reconciliation in November 2023</a:t>
            </a:r>
            <a:endParaRPr lang="en-US" dirty="0">
              <a:cs typeface="Arial"/>
            </a:endParaRPr>
          </a:p>
          <a:p>
            <a:pPr>
              <a:spcBef>
                <a:spcPts val="0"/>
              </a:spcBef>
              <a:spcAft>
                <a:spcPts val="1200"/>
              </a:spcAft>
            </a:pPr>
            <a:r>
              <a:rPr lang="en-US" dirty="0">
                <a:ea typeface="+mn-lt"/>
                <a:cs typeface="+mn-lt"/>
              </a:rPr>
              <a:t>Recommend conducting your own TLS comparison and plan for November update accordingly</a:t>
            </a:r>
            <a:endParaRPr lang="en-US" dirty="0">
              <a:cs typeface="Arial"/>
            </a:endParaRPr>
          </a:p>
          <a:p>
            <a:endParaRPr lang="en-US" dirty="0">
              <a:cs typeface="Arial"/>
            </a:endParaRPr>
          </a:p>
        </p:txBody>
      </p:sp>
    </p:spTree>
    <p:extLst>
      <p:ext uri="{BB962C8B-B14F-4D97-AF65-F5344CB8AC3E}">
        <p14:creationId xmlns:p14="http://schemas.microsoft.com/office/powerpoint/2010/main" val="36031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p:txBody>
          <a:bodyPr/>
          <a:lstStyle/>
          <a:p>
            <a:r>
              <a:rPr lang="en-US">
                <a:cs typeface="Arial"/>
              </a:rPr>
              <a:t>State Updates</a:t>
            </a:r>
            <a:endParaRPr lang="en-US"/>
          </a:p>
        </p:txBody>
      </p:sp>
      <p:pic>
        <p:nvPicPr>
          <p:cNvPr id="7" name="Content Placeholder 6">
            <a:extLst>
              <a:ext uri="{FF2B5EF4-FFF2-40B4-BE49-F238E27FC236}">
                <a16:creationId xmlns:a16="http://schemas.microsoft.com/office/drawing/2014/main" id="{B54671C8-5FA3-4AAB-81FF-2F56B448ECA5}"/>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3078" y="1981200"/>
            <a:ext cx="5997844" cy="4114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4016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90B8-C6AF-00E1-3BAE-D6D3500C2D96}"/>
              </a:ext>
            </a:extLst>
          </p:cNvPr>
          <p:cNvSpPr>
            <a:spLocks noGrp="1"/>
          </p:cNvSpPr>
          <p:nvPr>
            <p:ph type="title"/>
          </p:nvPr>
        </p:nvSpPr>
        <p:spPr/>
        <p:txBody>
          <a:bodyPr/>
          <a:lstStyle/>
          <a:p>
            <a:r>
              <a:rPr lang="en-US"/>
              <a:t>State of California Budget </a:t>
            </a:r>
            <a:br>
              <a:rPr lang="en-US"/>
            </a:br>
            <a:r>
              <a:rPr lang="en-US"/>
              <a:t>Fiscal Year 2023-24 (1)</a:t>
            </a:r>
          </a:p>
        </p:txBody>
      </p:sp>
      <p:sp>
        <p:nvSpPr>
          <p:cNvPr id="6" name="Content Placeholder 5">
            <a:extLst>
              <a:ext uri="{FF2B5EF4-FFF2-40B4-BE49-F238E27FC236}">
                <a16:creationId xmlns:a16="http://schemas.microsoft.com/office/drawing/2014/main" id="{A1C516A4-5334-847F-5ACE-A07C47536166}"/>
              </a:ext>
            </a:extLst>
          </p:cNvPr>
          <p:cNvSpPr>
            <a:spLocks noGrp="1"/>
          </p:cNvSpPr>
          <p:nvPr>
            <p:ph sz="half" idx="1"/>
          </p:nvPr>
        </p:nvSpPr>
        <p:spPr>
          <a:xfrm>
            <a:off x="2540000" y="2272664"/>
            <a:ext cx="5602674" cy="4253753"/>
          </a:xfrm>
        </p:spPr>
        <p:txBody>
          <a:bodyPr/>
          <a:lstStyle/>
          <a:p>
            <a:pPr>
              <a:spcBef>
                <a:spcPts val="0"/>
              </a:spcBef>
              <a:spcAft>
                <a:spcPts val="1200"/>
              </a:spcAft>
            </a:pPr>
            <a:r>
              <a:rPr lang="en-US" sz="2800" dirty="0">
                <a:cs typeface="Arial"/>
              </a:rPr>
              <a:t>California's Universal Meals:</a:t>
            </a:r>
          </a:p>
          <a:p>
            <a:pPr lvl="1">
              <a:spcBef>
                <a:spcPts val="0"/>
              </a:spcBef>
              <a:spcAft>
                <a:spcPts val="1200"/>
              </a:spcAft>
            </a:pPr>
            <a:r>
              <a:rPr lang="en-US" dirty="0">
                <a:cs typeface="Arial"/>
              </a:rPr>
              <a:t>$154 million funding increase</a:t>
            </a:r>
          </a:p>
          <a:p>
            <a:pPr lvl="1">
              <a:spcBef>
                <a:spcPts val="0"/>
              </a:spcBef>
              <a:spcAft>
                <a:spcPts val="1200"/>
              </a:spcAft>
            </a:pPr>
            <a:r>
              <a:rPr lang="en-US" dirty="0">
                <a:cs typeface="Arial"/>
              </a:rPr>
              <a:t>Total funding $</a:t>
            </a:r>
            <a:r>
              <a:rPr lang="en-US" dirty="0">
                <a:ea typeface="+mn-lt"/>
                <a:cs typeface="+mn-lt"/>
              </a:rPr>
              <a:t> 1,</a:t>
            </a:r>
            <a:r>
              <a:rPr lang="en-US" dirty="0">
                <a:cs typeface="Arial"/>
              </a:rPr>
              <a:t>647,144,000</a:t>
            </a:r>
          </a:p>
          <a:p>
            <a:pPr>
              <a:spcBef>
                <a:spcPts val="0"/>
              </a:spcBef>
              <a:spcAft>
                <a:spcPts val="1200"/>
              </a:spcAft>
            </a:pPr>
            <a:r>
              <a:rPr lang="en-US" sz="2800" dirty="0">
                <a:cs typeface="Arial"/>
              </a:rPr>
              <a:t>8.22% COLA Increase for Categorical Programs</a:t>
            </a:r>
          </a:p>
          <a:p>
            <a:pPr>
              <a:spcBef>
                <a:spcPts val="0"/>
              </a:spcBef>
              <a:spcAft>
                <a:spcPts val="1200"/>
              </a:spcAft>
            </a:pPr>
            <a:endParaRPr lang="en-US" sz="2800" dirty="0">
              <a:cs typeface="Arial"/>
            </a:endParaRPr>
          </a:p>
          <a:p>
            <a:endParaRPr lang="en-US" sz="2800" dirty="0">
              <a:solidFill>
                <a:srgbClr val="FF0000"/>
              </a:solidFill>
              <a:cs typeface="Arial"/>
            </a:endParaRPr>
          </a:p>
        </p:txBody>
      </p:sp>
      <p:pic>
        <p:nvPicPr>
          <p:cNvPr id="8" name="Content Placeholder 7">
            <a:extLst>
              <a:ext uri="{FF2B5EF4-FFF2-40B4-BE49-F238E27FC236}">
                <a16:creationId xmlns:a16="http://schemas.microsoft.com/office/drawing/2014/main" id="{96DB34CF-97C7-D04C-D70C-3CD9DF89EFAE}"/>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83100" y="2838135"/>
            <a:ext cx="3400900" cy="2267266"/>
          </a:xfrm>
        </p:spPr>
      </p:pic>
    </p:spTree>
    <p:extLst>
      <p:ext uri="{BB962C8B-B14F-4D97-AF65-F5344CB8AC3E}">
        <p14:creationId xmlns:p14="http://schemas.microsoft.com/office/powerpoint/2010/main" val="343192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90B8-C6AF-00E1-3BAE-D6D3500C2D96}"/>
              </a:ext>
            </a:extLst>
          </p:cNvPr>
          <p:cNvSpPr>
            <a:spLocks noGrp="1"/>
          </p:cNvSpPr>
          <p:nvPr>
            <p:ph type="title"/>
          </p:nvPr>
        </p:nvSpPr>
        <p:spPr>
          <a:xfrm>
            <a:off x="2540000" y="242207"/>
            <a:ext cx="9144000" cy="1143000"/>
          </a:xfrm>
        </p:spPr>
        <p:txBody>
          <a:bodyPr/>
          <a:lstStyle/>
          <a:p>
            <a:r>
              <a:rPr lang="en-US"/>
              <a:t>State of California Budget </a:t>
            </a:r>
            <a:br>
              <a:rPr lang="en-US"/>
            </a:br>
            <a:r>
              <a:rPr lang="en-US"/>
              <a:t>Fiscal Year 2023-24 (2)</a:t>
            </a:r>
          </a:p>
        </p:txBody>
      </p:sp>
      <p:sp>
        <p:nvSpPr>
          <p:cNvPr id="6" name="Content Placeholder 5">
            <a:extLst>
              <a:ext uri="{FF2B5EF4-FFF2-40B4-BE49-F238E27FC236}">
                <a16:creationId xmlns:a16="http://schemas.microsoft.com/office/drawing/2014/main" id="{A1C516A4-5334-847F-5ACE-A07C47536166}"/>
              </a:ext>
            </a:extLst>
          </p:cNvPr>
          <p:cNvSpPr>
            <a:spLocks noGrp="1"/>
          </p:cNvSpPr>
          <p:nvPr>
            <p:ph idx="1"/>
          </p:nvPr>
        </p:nvSpPr>
        <p:spPr>
          <a:xfrm>
            <a:off x="2540000" y="1713936"/>
            <a:ext cx="9417168" cy="4129177"/>
          </a:xfrm>
        </p:spPr>
        <p:txBody>
          <a:bodyPr/>
          <a:lstStyle/>
          <a:p>
            <a:pPr>
              <a:spcBef>
                <a:spcPts val="0"/>
              </a:spcBef>
              <a:spcAft>
                <a:spcPts val="1200"/>
              </a:spcAft>
            </a:pPr>
            <a:r>
              <a:rPr lang="en-US" sz="2400">
                <a:cs typeface="Arial"/>
              </a:rPr>
              <a:t>$15 million for energy efficient commercial dishwashers</a:t>
            </a:r>
          </a:p>
          <a:p>
            <a:pPr lvl="1">
              <a:spcBef>
                <a:spcPts val="0"/>
              </a:spcBef>
              <a:spcAft>
                <a:spcPts val="1200"/>
              </a:spcAft>
            </a:pPr>
            <a:r>
              <a:rPr lang="en-US" sz="2400">
                <a:cs typeface="Arial"/>
              </a:rPr>
              <a:t>Competitive process</a:t>
            </a:r>
          </a:p>
          <a:p>
            <a:pPr lvl="1">
              <a:spcBef>
                <a:spcPts val="0"/>
              </a:spcBef>
              <a:spcAft>
                <a:spcPts val="1200"/>
              </a:spcAft>
            </a:pPr>
            <a:r>
              <a:rPr lang="en-US" sz="2400">
                <a:cs typeface="Arial"/>
              </a:rPr>
              <a:t>$40,000 per kitchen of a school site within a local educational agency</a:t>
            </a:r>
          </a:p>
          <a:p>
            <a:pPr lvl="2">
              <a:spcBef>
                <a:spcPts val="0"/>
              </a:spcBef>
              <a:spcAft>
                <a:spcPts val="1200"/>
              </a:spcAft>
            </a:pPr>
            <a:r>
              <a:rPr lang="en-US">
                <a:cs typeface="Arial"/>
              </a:rPr>
              <a:t>Purchase and installation</a:t>
            </a:r>
          </a:p>
          <a:p>
            <a:pPr lvl="2">
              <a:spcBef>
                <a:spcPts val="0"/>
              </a:spcBef>
              <a:spcAft>
                <a:spcPts val="1200"/>
              </a:spcAft>
            </a:pPr>
            <a:r>
              <a:rPr lang="en-US">
                <a:cs typeface="Arial"/>
              </a:rPr>
              <a:t>Design and associated electrical and plumbing upgrades </a:t>
            </a:r>
          </a:p>
          <a:p>
            <a:pPr lvl="2">
              <a:spcBef>
                <a:spcPts val="0"/>
              </a:spcBef>
              <a:spcAft>
                <a:spcPts val="1200"/>
              </a:spcAft>
            </a:pPr>
            <a:r>
              <a:rPr lang="en-US">
                <a:solidFill>
                  <a:srgbClr val="000000"/>
                </a:solidFill>
                <a:cs typeface="Arial"/>
              </a:rPr>
              <a:t>New outlet, counter modification, or appliance relocation</a:t>
            </a:r>
          </a:p>
          <a:p>
            <a:pPr lvl="2">
              <a:spcBef>
                <a:spcPts val="0"/>
              </a:spcBef>
              <a:spcAft>
                <a:spcPts val="1200"/>
              </a:spcAft>
            </a:pPr>
            <a:r>
              <a:rPr lang="en-US">
                <a:solidFill>
                  <a:srgbClr val="000000"/>
                </a:solidFill>
                <a:cs typeface="Arial"/>
              </a:rPr>
              <a:t>Venting and heat booster equipment and installation</a:t>
            </a:r>
          </a:p>
        </p:txBody>
      </p:sp>
    </p:spTree>
    <p:extLst>
      <p:ext uri="{BB962C8B-B14F-4D97-AF65-F5344CB8AC3E}">
        <p14:creationId xmlns:p14="http://schemas.microsoft.com/office/powerpoint/2010/main" val="3622689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90B8-C6AF-00E1-3BAE-D6D3500C2D96}"/>
              </a:ext>
            </a:extLst>
          </p:cNvPr>
          <p:cNvSpPr>
            <a:spLocks noGrp="1"/>
          </p:cNvSpPr>
          <p:nvPr>
            <p:ph type="title"/>
          </p:nvPr>
        </p:nvSpPr>
        <p:spPr/>
        <p:txBody>
          <a:bodyPr/>
          <a:lstStyle/>
          <a:p>
            <a:r>
              <a:rPr lang="en-US" dirty="0"/>
              <a:t>State of California Budget </a:t>
            </a:r>
            <a:br>
              <a:rPr lang="en-US" dirty="0"/>
            </a:br>
            <a:r>
              <a:rPr lang="en-US" dirty="0"/>
              <a:t>Fiscal Year 2023-24 (3)</a:t>
            </a:r>
          </a:p>
        </p:txBody>
      </p:sp>
      <p:sp>
        <p:nvSpPr>
          <p:cNvPr id="6" name="Content Placeholder 5">
            <a:extLst>
              <a:ext uri="{FF2B5EF4-FFF2-40B4-BE49-F238E27FC236}">
                <a16:creationId xmlns:a16="http://schemas.microsoft.com/office/drawing/2014/main" id="{A1C516A4-5334-847F-5ACE-A07C47536166}"/>
              </a:ext>
            </a:extLst>
          </p:cNvPr>
          <p:cNvSpPr>
            <a:spLocks noGrp="1"/>
          </p:cNvSpPr>
          <p:nvPr>
            <p:ph idx="1"/>
          </p:nvPr>
        </p:nvSpPr>
        <p:spPr>
          <a:xfrm>
            <a:off x="2540000" y="2283124"/>
            <a:ext cx="8698301" cy="3827253"/>
          </a:xfrm>
        </p:spPr>
        <p:txBody>
          <a:bodyPr/>
          <a:lstStyle/>
          <a:p>
            <a:pPr>
              <a:spcBef>
                <a:spcPts val="0"/>
              </a:spcBef>
              <a:spcAft>
                <a:spcPts val="1200"/>
              </a:spcAft>
            </a:pPr>
            <a:r>
              <a:rPr lang="en-US" sz="2400" dirty="0">
                <a:cs typeface="Arial"/>
              </a:rPr>
              <a:t>Freshly Prepared Onsite Meals </a:t>
            </a:r>
          </a:p>
          <a:p>
            <a:pPr marL="0" indent="0">
              <a:spcBef>
                <a:spcPts val="0"/>
              </a:spcBef>
              <a:spcAft>
                <a:spcPts val="1200"/>
              </a:spcAft>
              <a:buNone/>
            </a:pPr>
            <a:r>
              <a:rPr lang="en-US" sz="2400" dirty="0">
                <a:cs typeface="Arial"/>
              </a:rPr>
              <a:t>“The State Department of Education, in the reasonable exercise of its discretion, may interpret this definition and provide guidance to local educational agencies to support the implementation of this section, consistent with the intent of this section.”</a:t>
            </a:r>
            <a:endParaRPr lang="en-US" dirty="0">
              <a:cs typeface="Arial"/>
            </a:endParaRPr>
          </a:p>
          <a:p>
            <a:pPr lvl="1">
              <a:spcBef>
                <a:spcPts val="0"/>
              </a:spcBef>
              <a:spcAft>
                <a:spcPts val="1200"/>
              </a:spcAft>
            </a:pPr>
            <a:r>
              <a:rPr lang="en-US" sz="2400" dirty="0">
                <a:cs typeface="Arial"/>
              </a:rPr>
              <a:t>Anticipate updated guidance by September 1, 2023</a:t>
            </a:r>
          </a:p>
          <a:p>
            <a:pPr lvl="1">
              <a:spcBef>
                <a:spcPts val="0"/>
              </a:spcBef>
              <a:spcAft>
                <a:spcPts val="1200"/>
              </a:spcAft>
            </a:pPr>
            <a:endParaRPr lang="en-US" sz="2400" dirty="0">
              <a:solidFill>
                <a:srgbClr val="FF0000"/>
              </a:solidFill>
              <a:cs typeface="Arial"/>
            </a:endParaRPr>
          </a:p>
          <a:p>
            <a:pPr>
              <a:spcBef>
                <a:spcPts val="0"/>
              </a:spcBef>
              <a:spcAft>
                <a:spcPts val="1200"/>
              </a:spcAft>
            </a:pPr>
            <a:endParaRPr lang="en-US" sz="2800" dirty="0">
              <a:solidFill>
                <a:srgbClr val="FF0000"/>
              </a:solidFill>
              <a:cs typeface="Arial"/>
            </a:endParaRPr>
          </a:p>
          <a:p>
            <a:pPr marL="0" indent="0">
              <a:buNone/>
            </a:pPr>
            <a:endParaRPr lang="en-US" sz="2800" dirty="0">
              <a:solidFill>
                <a:srgbClr val="FF0000"/>
              </a:solidFill>
              <a:cs typeface="Arial"/>
            </a:endParaRPr>
          </a:p>
        </p:txBody>
      </p:sp>
    </p:spTree>
    <p:extLst>
      <p:ext uri="{BB962C8B-B14F-4D97-AF65-F5344CB8AC3E}">
        <p14:creationId xmlns:p14="http://schemas.microsoft.com/office/powerpoint/2010/main" val="60143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72B6-72D4-527F-A0BC-4BD2DA89503D}"/>
              </a:ext>
            </a:extLst>
          </p:cNvPr>
          <p:cNvSpPr>
            <a:spLocks noGrp="1"/>
          </p:cNvSpPr>
          <p:nvPr>
            <p:ph type="title"/>
          </p:nvPr>
        </p:nvSpPr>
        <p:spPr/>
        <p:txBody>
          <a:bodyPr/>
          <a:lstStyle/>
          <a:p>
            <a:r>
              <a:rPr lang="en-US">
                <a:cs typeface="Arial"/>
              </a:rPr>
              <a:t>Disability Modifications Including Food Allergies</a:t>
            </a:r>
          </a:p>
        </p:txBody>
      </p:sp>
      <p:sp>
        <p:nvSpPr>
          <p:cNvPr id="3" name="Content Placeholder 2">
            <a:extLst>
              <a:ext uri="{FF2B5EF4-FFF2-40B4-BE49-F238E27FC236}">
                <a16:creationId xmlns:a16="http://schemas.microsoft.com/office/drawing/2014/main" id="{FA423858-E296-1F0E-4AD4-6CA27E865DBE}"/>
              </a:ext>
            </a:extLst>
          </p:cNvPr>
          <p:cNvSpPr>
            <a:spLocks noGrp="1"/>
          </p:cNvSpPr>
          <p:nvPr>
            <p:ph idx="1"/>
          </p:nvPr>
        </p:nvSpPr>
        <p:spPr>
          <a:xfrm>
            <a:off x="2424982" y="2038709"/>
            <a:ext cx="9489055" cy="4114800"/>
          </a:xfrm>
        </p:spPr>
        <p:txBody>
          <a:bodyPr/>
          <a:lstStyle/>
          <a:p>
            <a:r>
              <a:rPr lang="en-US">
                <a:cs typeface="Arial"/>
              </a:rPr>
              <a:t>One stop web page with consolidated information including:</a:t>
            </a:r>
          </a:p>
          <a:p>
            <a:pPr lvl="1"/>
            <a:r>
              <a:rPr lang="en-US">
                <a:cs typeface="Arial"/>
              </a:rPr>
              <a:t>Meal modification requirements</a:t>
            </a:r>
          </a:p>
          <a:p>
            <a:pPr lvl="1"/>
            <a:r>
              <a:rPr lang="en-US">
                <a:cs typeface="Arial"/>
              </a:rPr>
              <a:t>Compliance</a:t>
            </a:r>
          </a:p>
          <a:p>
            <a:pPr lvl="1"/>
            <a:r>
              <a:rPr lang="en-US">
                <a:cs typeface="Arial"/>
              </a:rPr>
              <a:t>Training and resources</a:t>
            </a:r>
          </a:p>
          <a:p>
            <a:pPr lvl="1"/>
            <a:r>
              <a:rPr lang="en-US">
                <a:cs typeface="Arial"/>
              </a:rPr>
              <a:t>Policy</a:t>
            </a:r>
          </a:p>
          <a:p>
            <a:pPr lvl="1"/>
            <a:r>
              <a:rPr lang="en-US">
                <a:cs typeface="Arial"/>
              </a:rPr>
              <a:t>Frequently asked questions</a:t>
            </a:r>
          </a:p>
          <a:p>
            <a:pPr lvl="1"/>
            <a:r>
              <a:rPr lang="en-US">
                <a:cs typeface="Arial"/>
              </a:rPr>
              <a:t>Contact information</a:t>
            </a:r>
          </a:p>
        </p:txBody>
      </p:sp>
    </p:spTree>
    <p:extLst>
      <p:ext uri="{BB962C8B-B14F-4D97-AF65-F5344CB8AC3E}">
        <p14:creationId xmlns:p14="http://schemas.microsoft.com/office/powerpoint/2010/main" val="758356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B676-8509-87E4-A0E7-D0AD7ABC5AEA}"/>
              </a:ext>
            </a:extLst>
          </p:cNvPr>
          <p:cNvSpPr>
            <a:spLocks noGrp="1"/>
          </p:cNvSpPr>
          <p:nvPr>
            <p:ph type="title"/>
          </p:nvPr>
        </p:nvSpPr>
        <p:spPr/>
        <p:txBody>
          <a:bodyPr/>
          <a:lstStyle/>
          <a:p>
            <a:r>
              <a:rPr lang="en-US" dirty="0"/>
              <a:t>Breakfast and Snacks for </a:t>
            </a:r>
            <a:br>
              <a:rPr lang="en-US" dirty="0"/>
            </a:br>
            <a:r>
              <a:rPr lang="en-US" dirty="0" err="1"/>
              <a:t>Nonschoolaged</a:t>
            </a:r>
            <a:r>
              <a:rPr lang="en-US" dirty="0"/>
              <a:t> Children</a:t>
            </a:r>
          </a:p>
        </p:txBody>
      </p:sp>
      <p:sp>
        <p:nvSpPr>
          <p:cNvPr id="3" name="Content Placeholder 2">
            <a:extLst>
              <a:ext uri="{FF2B5EF4-FFF2-40B4-BE49-F238E27FC236}">
                <a16:creationId xmlns:a16="http://schemas.microsoft.com/office/drawing/2014/main" id="{6718AA39-7BAE-914C-5869-BA5A4A75875F}"/>
              </a:ext>
            </a:extLst>
          </p:cNvPr>
          <p:cNvSpPr>
            <a:spLocks noGrp="1"/>
          </p:cNvSpPr>
          <p:nvPr>
            <p:ph sz="half" idx="1"/>
          </p:nvPr>
        </p:nvSpPr>
        <p:spPr>
          <a:xfrm>
            <a:off x="2350247" y="1993526"/>
            <a:ext cx="7491506" cy="4381500"/>
          </a:xfrm>
        </p:spPr>
        <p:txBody>
          <a:bodyPr/>
          <a:lstStyle/>
          <a:p>
            <a:r>
              <a:rPr lang="en-US" dirty="0">
                <a:cs typeface="Arial"/>
              </a:rPr>
              <a:t>May serve meals through community nutrition meal programs:</a:t>
            </a:r>
          </a:p>
          <a:p>
            <a:pPr lvl="1"/>
            <a:r>
              <a:rPr lang="en-US" dirty="0">
                <a:cs typeface="Arial"/>
              </a:rPr>
              <a:t>Summer Food Service Program (SFSP)/ Seamless Summer Option (SSO)</a:t>
            </a:r>
          </a:p>
          <a:p>
            <a:pPr lvl="1"/>
            <a:r>
              <a:rPr lang="en-US" dirty="0">
                <a:cs typeface="Arial"/>
              </a:rPr>
              <a:t>Child and Adult Care Food Program (CACFP)</a:t>
            </a:r>
          </a:p>
          <a:p>
            <a:r>
              <a:rPr lang="en-US" dirty="0">
                <a:cs typeface="Arial"/>
              </a:rPr>
              <a:t>Providing meals is voluntary</a:t>
            </a:r>
          </a:p>
          <a:p>
            <a:pPr lvl="1"/>
            <a:endParaRPr lang="en-US" dirty="0">
              <a:solidFill>
                <a:srgbClr val="FF0000"/>
              </a:solidFill>
              <a:cs typeface="Arial"/>
            </a:endParaRPr>
          </a:p>
        </p:txBody>
      </p:sp>
      <p:pic>
        <p:nvPicPr>
          <p:cNvPr id="7" name="Content Placeholder 6">
            <a:extLst>
              <a:ext uri="{FF2B5EF4-FFF2-40B4-BE49-F238E27FC236}">
                <a16:creationId xmlns:a16="http://schemas.microsoft.com/office/drawing/2014/main" id="{442C4334-257E-A1ED-FD5E-46FFD7F843A5}"/>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705232" y="2380130"/>
            <a:ext cx="2341837" cy="3121958"/>
          </a:xfrm>
        </p:spPr>
      </p:pic>
    </p:spTree>
    <p:extLst>
      <p:ext uri="{BB962C8B-B14F-4D97-AF65-F5344CB8AC3E}">
        <p14:creationId xmlns:p14="http://schemas.microsoft.com/office/powerpoint/2010/main" val="3699860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9796-6801-C012-BD07-44C1446D8A0F}"/>
              </a:ext>
            </a:extLst>
          </p:cNvPr>
          <p:cNvSpPr>
            <a:spLocks noGrp="1"/>
          </p:cNvSpPr>
          <p:nvPr>
            <p:ph type="title"/>
          </p:nvPr>
        </p:nvSpPr>
        <p:spPr/>
        <p:txBody>
          <a:bodyPr/>
          <a:lstStyle/>
          <a:p>
            <a:r>
              <a:rPr lang="en-US">
                <a:ea typeface="+mj-lt"/>
                <a:cs typeface="+mj-lt"/>
              </a:rPr>
              <a:t>Unpaid Meal Charge Policy and Excess Account Balance Guidance</a:t>
            </a:r>
            <a:endParaRPr lang="en-US"/>
          </a:p>
        </p:txBody>
      </p:sp>
      <p:sp>
        <p:nvSpPr>
          <p:cNvPr id="3" name="Content Placeholder 2">
            <a:extLst>
              <a:ext uri="{FF2B5EF4-FFF2-40B4-BE49-F238E27FC236}">
                <a16:creationId xmlns:a16="http://schemas.microsoft.com/office/drawing/2014/main" id="{880A9DCF-7716-9ACC-3CD2-064E8DCEDE7F}"/>
              </a:ext>
            </a:extLst>
          </p:cNvPr>
          <p:cNvSpPr>
            <a:spLocks noGrp="1"/>
          </p:cNvSpPr>
          <p:nvPr>
            <p:ph idx="1"/>
          </p:nvPr>
        </p:nvSpPr>
        <p:spPr/>
        <p:txBody>
          <a:bodyPr/>
          <a:lstStyle/>
          <a:p>
            <a:pPr>
              <a:spcBef>
                <a:spcPts val="1400"/>
              </a:spcBef>
              <a:spcAft>
                <a:spcPts val="1200"/>
              </a:spcAft>
            </a:pPr>
            <a:r>
              <a:rPr lang="en-US" dirty="0">
                <a:cs typeface="Arial"/>
              </a:rPr>
              <a:t>Management Bulletin (MB) SNP-04-2023 </a:t>
            </a:r>
          </a:p>
          <a:p>
            <a:pPr lvl="1">
              <a:spcBef>
                <a:spcPts val="1400"/>
              </a:spcBef>
              <a:spcAft>
                <a:spcPts val="1200"/>
              </a:spcAft>
            </a:pPr>
            <a:r>
              <a:rPr lang="en-US" dirty="0">
                <a:cs typeface="Arial"/>
              </a:rPr>
              <a:t>Addresses local meal charge policies, clarification on collection of delinquent meal payments, and excess student account balances</a:t>
            </a:r>
          </a:p>
          <a:p>
            <a:pPr lvl="1">
              <a:spcBef>
                <a:spcPts val="1400"/>
              </a:spcBef>
              <a:spcAft>
                <a:spcPts val="1200"/>
              </a:spcAft>
            </a:pPr>
            <a:r>
              <a:rPr lang="en-US" dirty="0">
                <a:cs typeface="Arial"/>
              </a:rPr>
              <a:t>Clarifies that SFAs that operate the Universal Meals Program or CEP/Provisions at </a:t>
            </a:r>
            <a:r>
              <a:rPr lang="en-US" b="1" dirty="0">
                <a:cs typeface="Arial"/>
              </a:rPr>
              <a:t>all sites are not required</a:t>
            </a:r>
            <a:r>
              <a:rPr lang="en-US" dirty="0">
                <a:cs typeface="Arial"/>
              </a:rPr>
              <a:t> to establish a meal charge policy.</a:t>
            </a:r>
            <a:endParaRPr lang="en-US" dirty="0"/>
          </a:p>
        </p:txBody>
      </p:sp>
    </p:spTree>
    <p:extLst>
      <p:ext uri="{BB962C8B-B14F-4D97-AF65-F5344CB8AC3E}">
        <p14:creationId xmlns:p14="http://schemas.microsoft.com/office/powerpoint/2010/main" val="355931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F669-AA28-4DF6-9AA4-8D09FB756B97}"/>
              </a:ext>
            </a:extLst>
          </p:cNvPr>
          <p:cNvSpPr>
            <a:spLocks noGrp="1"/>
          </p:cNvSpPr>
          <p:nvPr>
            <p:ph type="title"/>
          </p:nvPr>
        </p:nvSpPr>
        <p:spPr>
          <a:xfrm>
            <a:off x="2540000" y="122274"/>
            <a:ext cx="9144000" cy="1143000"/>
          </a:xfrm>
        </p:spPr>
        <p:txBody>
          <a:bodyPr/>
          <a:lstStyle/>
          <a:p>
            <a:r>
              <a:rPr lang="en-US" dirty="0"/>
              <a:t>Town Hall At-A-Glance</a:t>
            </a:r>
            <a:endParaRPr lang="en-US" dirty="0">
              <a:cs typeface="Arial"/>
            </a:endParaRPr>
          </a:p>
        </p:txBody>
      </p:sp>
      <p:sp>
        <p:nvSpPr>
          <p:cNvPr id="3" name="Content Placeholder 2">
            <a:extLst>
              <a:ext uri="{FF2B5EF4-FFF2-40B4-BE49-F238E27FC236}">
                <a16:creationId xmlns:a16="http://schemas.microsoft.com/office/drawing/2014/main" id="{E8F9D917-39F1-4060-A27C-9FCCC6C193B0}"/>
              </a:ext>
            </a:extLst>
          </p:cNvPr>
          <p:cNvSpPr>
            <a:spLocks noGrp="1"/>
          </p:cNvSpPr>
          <p:nvPr>
            <p:ph sz="half" idx="1"/>
          </p:nvPr>
        </p:nvSpPr>
        <p:spPr>
          <a:xfrm>
            <a:off x="2299804" y="1860029"/>
            <a:ext cx="7232711" cy="4601378"/>
          </a:xfrm>
        </p:spPr>
        <p:txBody>
          <a:bodyPr/>
          <a:lstStyle/>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District Spotlight</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Recognition</a:t>
            </a:r>
            <a:endParaRPr lang="en-US" b="0" i="0" dirty="0">
              <a:solidFill>
                <a:srgbClr val="000000"/>
              </a:solidFill>
              <a:effectLst/>
              <a:latin typeface="Arial" panose="020B0604020202020204" pitchFamily="34" charset="0"/>
            </a:endParaRPr>
          </a:p>
          <a:p>
            <a:r>
              <a:rPr lang="en-US" dirty="0">
                <a:cs typeface="Arial"/>
              </a:rPr>
              <a:t>State Updates</a:t>
            </a:r>
          </a:p>
          <a:p>
            <a:r>
              <a:rPr lang="en-US" dirty="0">
                <a:cs typeface="Arial"/>
              </a:rPr>
              <a:t>Funding Updates</a:t>
            </a:r>
          </a:p>
          <a:p>
            <a:r>
              <a:rPr lang="en-US" dirty="0">
                <a:ea typeface="+mn-lt"/>
                <a:cs typeface="+mn-lt"/>
              </a:rPr>
              <a:t>Important Dates</a:t>
            </a:r>
          </a:p>
          <a:p>
            <a:r>
              <a:rPr lang="en-US" dirty="0">
                <a:cs typeface="Arial"/>
              </a:rPr>
              <a:t>Resources &amp; Other Announcements</a:t>
            </a:r>
          </a:p>
          <a:p>
            <a:pPr marL="0" indent="0">
              <a:buNone/>
            </a:pPr>
            <a:endParaRPr lang="en-US" dirty="0">
              <a:cs typeface="Arial"/>
            </a:endParaRPr>
          </a:p>
          <a:p>
            <a:endParaRPr lang="en-US" dirty="0">
              <a:cs typeface="Arial"/>
            </a:endParaRPr>
          </a:p>
          <a:p>
            <a:endParaRPr lang="en-US" dirty="0">
              <a:cs typeface="Arial"/>
            </a:endParaRPr>
          </a:p>
          <a:p>
            <a:endParaRPr lang="en-US" sz="2800" dirty="0">
              <a:solidFill>
                <a:srgbClr val="FF0000"/>
              </a:solidFill>
              <a:cs typeface="Arial"/>
            </a:endParaRPr>
          </a:p>
        </p:txBody>
      </p:sp>
      <p:pic>
        <p:nvPicPr>
          <p:cNvPr id="9" name="Content Placeholder 8">
            <a:extLst>
              <a:ext uri="{FF2B5EF4-FFF2-40B4-BE49-F238E27FC236}">
                <a16:creationId xmlns:a16="http://schemas.microsoft.com/office/drawing/2014/main" id="{5A45B568-FE41-532F-1AA6-507A5C5F0A06}"/>
              </a:ext>
              <a:ext uri="{C183D7F6-B498-43B3-948B-1728B52AA6E4}">
                <adec:decorative xmlns:adec="http://schemas.microsoft.com/office/drawing/2017/decorative" val="1"/>
              </a:ext>
            </a:extLst>
          </p:cNvPr>
          <p:cNvPicPr>
            <a:picLocks noGrp="1" noChangeAspect="1"/>
          </p:cNvPicPr>
          <p:nvPr>
            <p:ph sz="half" idx="2"/>
          </p:nvPr>
        </p:nvPicPr>
        <p:blipFill>
          <a:blip r:embed="rId3"/>
          <a:srcRect t="6093" b="6093"/>
          <a:stretch>
            <a:fillRect/>
          </a:stretch>
        </p:blipFill>
        <p:spPr>
          <a:xfrm>
            <a:off x="7234516" y="1450160"/>
            <a:ext cx="4101353" cy="27105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83633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9046-8703-067F-146D-425C92F4DF14}"/>
              </a:ext>
            </a:extLst>
          </p:cNvPr>
          <p:cNvSpPr>
            <a:spLocks noGrp="1"/>
          </p:cNvSpPr>
          <p:nvPr>
            <p:ph type="title"/>
          </p:nvPr>
        </p:nvSpPr>
        <p:spPr/>
        <p:txBody>
          <a:bodyPr/>
          <a:lstStyle/>
          <a:p>
            <a:r>
              <a:rPr lang="en-US" sz="4000" dirty="0">
                <a:effectLst/>
                <a:latin typeface="Arial"/>
                <a:ea typeface="Calibri"/>
                <a:cs typeface="Calibri"/>
              </a:rPr>
              <a:t>School Nutrition </a:t>
            </a:r>
            <a:r>
              <a:rPr lang="en-US" sz="4000" dirty="0">
                <a:latin typeface="Arial"/>
                <a:ea typeface="Calibri"/>
                <a:cs typeface="Calibri"/>
              </a:rPr>
              <a:t>Program (SNP) </a:t>
            </a:r>
            <a:r>
              <a:rPr lang="en-US" sz="4000" dirty="0">
                <a:effectLst/>
                <a:latin typeface="Arial"/>
                <a:ea typeface="Calibri"/>
                <a:cs typeface="Calibri"/>
              </a:rPr>
              <a:t>Administrative </a:t>
            </a:r>
            <a:r>
              <a:rPr lang="en-US" sz="4000" dirty="0">
                <a:latin typeface="Arial"/>
                <a:ea typeface="Calibri"/>
                <a:cs typeface="Calibri"/>
              </a:rPr>
              <a:t>Reviews (AR)</a:t>
            </a:r>
            <a:r>
              <a:rPr lang="en-US" sz="4000" dirty="0">
                <a:effectLst/>
                <a:latin typeface="Arial"/>
                <a:ea typeface="Calibri"/>
                <a:cs typeface="Calibri"/>
              </a:rPr>
              <a:t> in </a:t>
            </a:r>
            <a:r>
              <a:rPr lang="en-US" sz="4000" dirty="0">
                <a:latin typeface="Arial"/>
                <a:ea typeface="Calibri"/>
                <a:cs typeface="Calibri"/>
              </a:rPr>
              <a:t>SY </a:t>
            </a:r>
            <a:r>
              <a:rPr lang="en-US" sz="4000" dirty="0">
                <a:effectLst/>
                <a:latin typeface="Arial"/>
                <a:ea typeface="Calibri"/>
                <a:cs typeface="Calibri"/>
              </a:rPr>
              <a:t>2023–24</a:t>
            </a:r>
            <a:endParaRPr lang="en-US" sz="4000" dirty="0">
              <a:latin typeface="Arial"/>
              <a:ea typeface="Calibri"/>
              <a:cs typeface="Calibri"/>
            </a:endParaRPr>
          </a:p>
        </p:txBody>
      </p:sp>
      <p:sp>
        <p:nvSpPr>
          <p:cNvPr id="3" name="Content Placeholder 2">
            <a:extLst>
              <a:ext uri="{FF2B5EF4-FFF2-40B4-BE49-F238E27FC236}">
                <a16:creationId xmlns:a16="http://schemas.microsoft.com/office/drawing/2014/main" id="{2426AAC0-E97D-CBDD-4120-3C594DF8669A}"/>
              </a:ext>
            </a:extLst>
          </p:cNvPr>
          <p:cNvSpPr>
            <a:spLocks noGrp="1"/>
          </p:cNvSpPr>
          <p:nvPr>
            <p:ph idx="1"/>
          </p:nvPr>
        </p:nvSpPr>
        <p:spPr>
          <a:xfrm>
            <a:off x="2726906" y="2313186"/>
            <a:ext cx="9144000" cy="3768437"/>
          </a:xfrm>
        </p:spPr>
        <p:txBody>
          <a:bodyPr/>
          <a:lstStyle/>
          <a:p>
            <a:r>
              <a:rPr lang="en-US" sz="2800" dirty="0">
                <a:solidFill>
                  <a:srgbClr val="000000"/>
                </a:solidFill>
                <a:cs typeface="Arial"/>
              </a:rPr>
              <a:t>Waiver in place to extend the three-year review cycle to five years</a:t>
            </a:r>
          </a:p>
          <a:p>
            <a:r>
              <a:rPr lang="en-US" sz="2800" dirty="0">
                <a:solidFill>
                  <a:srgbClr val="000000"/>
                </a:solidFill>
                <a:cs typeface="Arial"/>
              </a:rPr>
              <a:t>ARs will be conducted in person</a:t>
            </a:r>
          </a:p>
          <a:p>
            <a:r>
              <a:rPr lang="en-US" sz="2800" dirty="0">
                <a:solidFill>
                  <a:srgbClr val="000000"/>
                </a:solidFill>
                <a:cs typeface="Arial"/>
              </a:rPr>
              <a:t>SFAs scheduled for an SNP AR in 2023-24 </a:t>
            </a:r>
          </a:p>
          <a:p>
            <a:pPr lvl="1"/>
            <a:r>
              <a:rPr lang="en-US" dirty="0">
                <a:solidFill>
                  <a:srgbClr val="000000"/>
                </a:solidFill>
                <a:cs typeface="Arial"/>
              </a:rPr>
              <a:t>Must complete the Pre-Review Training </a:t>
            </a:r>
          </a:p>
          <a:p>
            <a:pPr lvl="1"/>
            <a:r>
              <a:rPr lang="en-US" dirty="0">
                <a:solidFill>
                  <a:srgbClr val="000000"/>
                </a:solidFill>
                <a:cs typeface="Arial"/>
              </a:rPr>
              <a:t>Will be contacted soon regarding entrance dates </a:t>
            </a:r>
          </a:p>
          <a:p>
            <a:pPr lvl="1"/>
            <a:r>
              <a:rPr lang="en-US" dirty="0">
                <a:solidFill>
                  <a:srgbClr val="000000"/>
                </a:solidFill>
                <a:cs typeface="Arial"/>
              </a:rPr>
              <a:t>Can reach out to assigned CNC for questions</a:t>
            </a:r>
          </a:p>
          <a:p>
            <a:endParaRPr lang="en-US" dirty="0">
              <a:solidFill>
                <a:srgbClr val="000000"/>
              </a:solidFill>
              <a:cs typeface="Arial"/>
            </a:endParaRPr>
          </a:p>
        </p:txBody>
      </p:sp>
    </p:spTree>
    <p:extLst>
      <p:ext uri="{BB962C8B-B14F-4D97-AF65-F5344CB8AC3E}">
        <p14:creationId xmlns:p14="http://schemas.microsoft.com/office/powerpoint/2010/main" val="2531427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0B54-0C62-D494-4393-CC42B61BAC51}"/>
              </a:ext>
            </a:extLst>
          </p:cNvPr>
          <p:cNvSpPr>
            <a:spLocks noGrp="1"/>
          </p:cNvSpPr>
          <p:nvPr>
            <p:ph type="title"/>
          </p:nvPr>
        </p:nvSpPr>
        <p:spPr/>
        <p:txBody>
          <a:bodyPr/>
          <a:lstStyle/>
          <a:p>
            <a:r>
              <a:rPr lang="en-US">
                <a:cs typeface="Arial"/>
              </a:rPr>
              <a:t>Food Distribution Program (FDP) Reminders</a:t>
            </a:r>
            <a:endParaRPr lang="en-US"/>
          </a:p>
        </p:txBody>
      </p:sp>
      <p:sp>
        <p:nvSpPr>
          <p:cNvPr id="3" name="Content Placeholder 2">
            <a:extLst>
              <a:ext uri="{FF2B5EF4-FFF2-40B4-BE49-F238E27FC236}">
                <a16:creationId xmlns:a16="http://schemas.microsoft.com/office/drawing/2014/main" id="{36C1199B-4616-583E-6839-F4EC1659D57B}"/>
              </a:ext>
            </a:extLst>
          </p:cNvPr>
          <p:cNvSpPr>
            <a:spLocks noGrp="1"/>
          </p:cNvSpPr>
          <p:nvPr>
            <p:ph sz="half" idx="1"/>
          </p:nvPr>
        </p:nvSpPr>
        <p:spPr>
          <a:xfrm>
            <a:off x="2543451" y="2235200"/>
            <a:ext cx="7433062" cy="4036778"/>
          </a:xfrm>
        </p:spPr>
        <p:txBody>
          <a:bodyPr/>
          <a:lstStyle/>
          <a:p>
            <a:r>
              <a:rPr lang="en-US" dirty="0">
                <a:ea typeface="+mn-lt"/>
                <a:cs typeface="+mn-lt"/>
              </a:rPr>
              <a:t>FDP Contract Packet Annual Update </a:t>
            </a:r>
            <a:endParaRPr lang="en-US" dirty="0">
              <a:cs typeface="Arial"/>
            </a:endParaRPr>
          </a:p>
          <a:p>
            <a:pPr lvl="1"/>
            <a:r>
              <a:rPr lang="en-US" dirty="0">
                <a:ea typeface="+mn-lt"/>
                <a:cs typeface="+mn-lt"/>
              </a:rPr>
              <a:t>Due July 31, 2023</a:t>
            </a:r>
            <a:endParaRPr lang="en-US" dirty="0">
              <a:cs typeface="Arial"/>
            </a:endParaRPr>
          </a:p>
          <a:p>
            <a:pPr lvl="1"/>
            <a:r>
              <a:rPr lang="en-US" dirty="0">
                <a:ea typeface="+mn-lt"/>
                <a:cs typeface="+mn-lt"/>
              </a:rPr>
              <a:t>Missed deadline may result in ineligibility to receive USDA Foods</a:t>
            </a:r>
          </a:p>
          <a:p>
            <a:r>
              <a:rPr lang="en-US" dirty="0">
                <a:ea typeface="+mn-lt"/>
                <a:cs typeface="+mn-lt"/>
              </a:rPr>
              <a:t>Check inventory balances at processors in preparation for Annual Inventory Reconciliation (Sweeps)</a:t>
            </a:r>
            <a:endParaRPr lang="en-US" dirty="0"/>
          </a:p>
          <a:p>
            <a:endParaRPr lang="en-US" dirty="0">
              <a:cs typeface="Arial"/>
            </a:endParaRPr>
          </a:p>
        </p:txBody>
      </p:sp>
      <p:pic>
        <p:nvPicPr>
          <p:cNvPr id="7" name="Content Placeholder 6">
            <a:extLst>
              <a:ext uri="{FF2B5EF4-FFF2-40B4-BE49-F238E27FC236}">
                <a16:creationId xmlns:a16="http://schemas.microsoft.com/office/drawing/2014/main" id="{B7E52D0A-0751-A946-FAAF-CCF8EB8DF8D1}"/>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48549" y="3892499"/>
            <a:ext cx="2457793" cy="2067213"/>
          </a:xfrm>
        </p:spPr>
      </p:pic>
    </p:spTree>
    <p:extLst>
      <p:ext uri="{BB962C8B-B14F-4D97-AF65-F5344CB8AC3E}">
        <p14:creationId xmlns:p14="http://schemas.microsoft.com/office/powerpoint/2010/main" val="1707566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EEAC-3BD5-5FA6-3F81-D0722E73B3F5}"/>
              </a:ext>
            </a:extLst>
          </p:cNvPr>
          <p:cNvSpPr>
            <a:spLocks noGrp="1"/>
          </p:cNvSpPr>
          <p:nvPr>
            <p:ph type="title"/>
          </p:nvPr>
        </p:nvSpPr>
        <p:spPr/>
        <p:txBody>
          <a:bodyPr/>
          <a:lstStyle/>
          <a:p>
            <a:r>
              <a:rPr lang="en-US" dirty="0">
                <a:cs typeface="Arial"/>
              </a:rPr>
              <a:t>SY 2023–24 SNP Annual Update</a:t>
            </a:r>
            <a:endParaRPr lang="en-US" dirty="0"/>
          </a:p>
        </p:txBody>
      </p:sp>
      <p:sp>
        <p:nvSpPr>
          <p:cNvPr id="3" name="Content Placeholder 2">
            <a:extLst>
              <a:ext uri="{FF2B5EF4-FFF2-40B4-BE49-F238E27FC236}">
                <a16:creationId xmlns:a16="http://schemas.microsoft.com/office/drawing/2014/main" id="{C2277258-0AA1-E2D6-3171-680DD43AAAC7}"/>
              </a:ext>
            </a:extLst>
          </p:cNvPr>
          <p:cNvSpPr>
            <a:spLocks noGrp="1"/>
          </p:cNvSpPr>
          <p:nvPr>
            <p:ph idx="1"/>
          </p:nvPr>
        </p:nvSpPr>
        <p:spPr/>
        <p:txBody>
          <a:bodyPr/>
          <a:lstStyle/>
          <a:p>
            <a:r>
              <a:rPr lang="en-US" dirty="0">
                <a:cs typeface="Arial"/>
              </a:rPr>
              <a:t>Annual Updates Open for submission</a:t>
            </a:r>
          </a:p>
          <a:p>
            <a:pPr lvl="1"/>
            <a:r>
              <a:rPr lang="en-US" dirty="0">
                <a:cs typeface="Arial"/>
              </a:rPr>
              <a:t>School Breakfast Program (SBP)</a:t>
            </a:r>
          </a:p>
          <a:p>
            <a:pPr lvl="1"/>
            <a:r>
              <a:rPr lang="en-US" dirty="0">
                <a:cs typeface="Arial"/>
              </a:rPr>
              <a:t>NSLP</a:t>
            </a:r>
          </a:p>
          <a:p>
            <a:pPr lvl="1"/>
            <a:r>
              <a:rPr lang="en-US" dirty="0">
                <a:cs typeface="Arial"/>
              </a:rPr>
              <a:t>Afterschool Snack</a:t>
            </a:r>
          </a:p>
          <a:p>
            <a:r>
              <a:rPr lang="en-US" i="1" dirty="0">
                <a:cs typeface="Arial"/>
              </a:rPr>
              <a:t>Must be </a:t>
            </a:r>
            <a:r>
              <a:rPr lang="en-US" b="1" i="1" dirty="0">
                <a:cs typeface="Arial"/>
              </a:rPr>
              <a:t>approved</a:t>
            </a:r>
            <a:r>
              <a:rPr lang="en-US" i="1" dirty="0">
                <a:cs typeface="Arial"/>
              </a:rPr>
              <a:t> before claims can be submitted</a:t>
            </a:r>
          </a:p>
          <a:p>
            <a:r>
              <a:rPr lang="en-US" dirty="0">
                <a:cs typeface="Arial"/>
              </a:rPr>
              <a:t>Do not submit Seamless Summer applications for Summer 2024</a:t>
            </a:r>
          </a:p>
        </p:txBody>
      </p:sp>
    </p:spTree>
    <p:extLst>
      <p:ext uri="{BB962C8B-B14F-4D97-AF65-F5344CB8AC3E}">
        <p14:creationId xmlns:p14="http://schemas.microsoft.com/office/powerpoint/2010/main" val="50331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B676-8509-87E4-A0E7-D0AD7ABC5AEA}"/>
              </a:ext>
            </a:extLst>
          </p:cNvPr>
          <p:cNvSpPr>
            <a:spLocks noGrp="1"/>
          </p:cNvSpPr>
          <p:nvPr>
            <p:ph type="title"/>
          </p:nvPr>
        </p:nvSpPr>
        <p:spPr/>
        <p:txBody>
          <a:bodyPr/>
          <a:lstStyle/>
          <a:p>
            <a:r>
              <a:rPr lang="en-US" sz="4000"/>
              <a:t>Back to School Reminders for Successful Universal Meals Implementation</a:t>
            </a:r>
          </a:p>
        </p:txBody>
      </p:sp>
      <p:sp>
        <p:nvSpPr>
          <p:cNvPr id="3" name="Content Placeholder 2">
            <a:extLst>
              <a:ext uri="{FF2B5EF4-FFF2-40B4-BE49-F238E27FC236}">
                <a16:creationId xmlns:a16="http://schemas.microsoft.com/office/drawing/2014/main" id="{6718AA39-7BAE-914C-5869-BA5A4A75875F}"/>
              </a:ext>
            </a:extLst>
          </p:cNvPr>
          <p:cNvSpPr>
            <a:spLocks noGrp="1"/>
          </p:cNvSpPr>
          <p:nvPr>
            <p:ph idx="1"/>
          </p:nvPr>
        </p:nvSpPr>
        <p:spPr/>
        <p:txBody>
          <a:bodyPr/>
          <a:lstStyle/>
          <a:p>
            <a:pPr>
              <a:spcBef>
                <a:spcPts val="0"/>
              </a:spcBef>
              <a:spcAft>
                <a:spcPts val="1200"/>
              </a:spcAft>
            </a:pPr>
            <a:r>
              <a:rPr lang="en-US" sz="2400" dirty="0"/>
              <a:t>Eligibility Determinations</a:t>
            </a:r>
            <a:endParaRPr lang="en-US" sz="2400" dirty="0">
              <a:cs typeface="Arial"/>
            </a:endParaRPr>
          </a:p>
          <a:p>
            <a:pPr lvl="1">
              <a:spcBef>
                <a:spcPts val="0"/>
              </a:spcBef>
              <a:spcAft>
                <a:spcPts val="1200"/>
              </a:spcAft>
            </a:pPr>
            <a:r>
              <a:rPr lang="en-US" sz="2400" dirty="0"/>
              <a:t>Direct certification (DC) must be done three times annually, with the first occasion happening at or near the start of the school year</a:t>
            </a:r>
            <a:endParaRPr lang="en-US" sz="2400" dirty="0">
              <a:cs typeface="Arial"/>
            </a:endParaRPr>
          </a:p>
          <a:p>
            <a:pPr lvl="2">
              <a:spcBef>
                <a:spcPts val="0"/>
              </a:spcBef>
              <a:spcAft>
                <a:spcPts val="1200"/>
              </a:spcAft>
            </a:pPr>
            <a:r>
              <a:rPr lang="en-US" dirty="0">
                <a:cs typeface="Arial"/>
              </a:rPr>
              <a:t>Best Practice Alert: Monthly DC</a:t>
            </a:r>
          </a:p>
          <a:p>
            <a:pPr lvl="1">
              <a:spcBef>
                <a:spcPts val="0"/>
              </a:spcBef>
              <a:spcAft>
                <a:spcPts val="1200"/>
              </a:spcAft>
            </a:pPr>
            <a:r>
              <a:rPr lang="en-US" sz="2400" dirty="0">
                <a:cs typeface="Arial"/>
              </a:rPr>
              <a:t>Required to distribute and collect meal applications if not on Community Eligibility Provision (CEP) a non-base year Provision</a:t>
            </a:r>
            <a:endParaRPr lang="en-US" sz="2400" dirty="0">
              <a:solidFill>
                <a:srgbClr val="000000"/>
              </a:solidFill>
              <a:cs typeface="Arial"/>
            </a:endParaRPr>
          </a:p>
          <a:p>
            <a:pPr lvl="2">
              <a:spcBef>
                <a:spcPts val="0"/>
              </a:spcBef>
              <a:spcAft>
                <a:spcPts val="1200"/>
              </a:spcAft>
            </a:pPr>
            <a:r>
              <a:rPr lang="en-US" dirty="0">
                <a:solidFill>
                  <a:srgbClr val="000000"/>
                </a:solidFill>
                <a:cs typeface="Arial"/>
              </a:rPr>
              <a:t>Applications may qualify students for other benefits, including discounted high-speed internet, S-EBT</a:t>
            </a:r>
          </a:p>
          <a:p>
            <a:pPr>
              <a:spcBef>
                <a:spcPts val="0"/>
              </a:spcBef>
              <a:spcAft>
                <a:spcPts val="1200"/>
              </a:spcAft>
            </a:pPr>
            <a:endParaRPr lang="en-US" dirty="0">
              <a:solidFill>
                <a:srgbClr val="000000"/>
              </a:solidFill>
              <a:cs typeface="Arial"/>
            </a:endParaRPr>
          </a:p>
          <a:p>
            <a:endParaRPr lang="en-US" dirty="0">
              <a:solidFill>
                <a:srgbClr val="FF0000"/>
              </a:solidFill>
              <a:cs typeface="Arial"/>
            </a:endParaRPr>
          </a:p>
        </p:txBody>
      </p:sp>
    </p:spTree>
    <p:extLst>
      <p:ext uri="{BB962C8B-B14F-4D97-AF65-F5344CB8AC3E}">
        <p14:creationId xmlns:p14="http://schemas.microsoft.com/office/powerpoint/2010/main" val="849421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B22B-EEBC-4946-9C86-DCEDFD69703C}"/>
              </a:ext>
            </a:extLst>
          </p:cNvPr>
          <p:cNvSpPr>
            <a:spLocks noGrp="1"/>
          </p:cNvSpPr>
          <p:nvPr>
            <p:ph type="title"/>
          </p:nvPr>
        </p:nvSpPr>
        <p:spPr>
          <a:xfrm>
            <a:off x="2460966" y="350146"/>
            <a:ext cx="9562530" cy="1067219"/>
          </a:xfrm>
        </p:spPr>
        <p:txBody>
          <a:bodyPr/>
          <a:lstStyle/>
          <a:p>
            <a:r>
              <a:rPr lang="en-US">
                <a:cs typeface="Arial"/>
              </a:rPr>
              <a:t>Important Operational Dates: </a:t>
            </a:r>
            <a:br>
              <a:rPr lang="en-US">
                <a:cs typeface="Arial"/>
              </a:rPr>
            </a:br>
            <a:r>
              <a:rPr lang="en-US">
                <a:cs typeface="Arial"/>
              </a:rPr>
              <a:t>Next 30 days </a:t>
            </a:r>
          </a:p>
        </p:txBody>
      </p:sp>
      <p:graphicFrame>
        <p:nvGraphicFramePr>
          <p:cNvPr id="5" name="Content Placeholder 4" descr="Important dates: next 30 days.  Two food safety inspections are due end of SY.  SNP annual updates are due July 1, SNP meal application eligibility determinations are due July 1. Direct Certifications are due beginning of SY. FDP contract packet is due July 31.">
            <a:extLst>
              <a:ext uri="{FF2B5EF4-FFF2-40B4-BE49-F238E27FC236}">
                <a16:creationId xmlns:a16="http://schemas.microsoft.com/office/drawing/2014/main" id="{D0EF0EC8-E363-4926-9700-F7FD0023B2FD}"/>
              </a:ext>
            </a:extLst>
          </p:cNvPr>
          <p:cNvGraphicFramePr>
            <a:graphicFrameLocks noGrp="1"/>
          </p:cNvGraphicFramePr>
          <p:nvPr>
            <p:ph idx="1"/>
            <p:extLst>
              <p:ext uri="{D42A27DB-BD31-4B8C-83A1-F6EECF244321}">
                <p14:modId xmlns:p14="http://schemas.microsoft.com/office/powerpoint/2010/main" val="1686209742"/>
              </p:ext>
            </p:extLst>
          </p:nvPr>
        </p:nvGraphicFramePr>
        <p:xfrm>
          <a:off x="2460965" y="1897746"/>
          <a:ext cx="9363759" cy="3951725"/>
        </p:xfrm>
        <a:graphic>
          <a:graphicData uri="http://schemas.openxmlformats.org/drawingml/2006/table">
            <a:tbl>
              <a:tblPr firstRow="1" bandRow="1">
                <a:tableStyleId>{5C22544A-7EE6-4342-B048-85BDC9FD1C3A}</a:tableStyleId>
              </a:tblPr>
              <a:tblGrid>
                <a:gridCol w="5838805">
                  <a:extLst>
                    <a:ext uri="{9D8B030D-6E8A-4147-A177-3AD203B41FA5}">
                      <a16:colId xmlns:a16="http://schemas.microsoft.com/office/drawing/2014/main" val="1020567512"/>
                    </a:ext>
                  </a:extLst>
                </a:gridCol>
                <a:gridCol w="3524954">
                  <a:extLst>
                    <a:ext uri="{9D8B030D-6E8A-4147-A177-3AD203B41FA5}">
                      <a16:colId xmlns:a16="http://schemas.microsoft.com/office/drawing/2014/main" val="866446811"/>
                    </a:ext>
                  </a:extLst>
                </a:gridCol>
              </a:tblGrid>
              <a:tr h="837831">
                <a:tc>
                  <a:txBody>
                    <a:bodyPr/>
                    <a:lstStyle/>
                    <a:p>
                      <a:pPr lvl="0" algn="ctr">
                        <a:buNone/>
                      </a:pPr>
                      <a:r>
                        <a:rPr lang="en-US" sz="3200" dirty="0">
                          <a:solidFill>
                            <a:schemeClr val="bg1"/>
                          </a:solidFill>
                        </a:rPr>
                        <a:t>Action</a:t>
                      </a:r>
                    </a:p>
                  </a:txBody>
                  <a:tcPr/>
                </a:tc>
                <a:tc>
                  <a:txBody>
                    <a:bodyPr/>
                    <a:lstStyle/>
                    <a:p>
                      <a:pPr lvl="0" algn="ctr">
                        <a:buNone/>
                      </a:pPr>
                      <a:r>
                        <a:rPr lang="en-US" sz="3200"/>
                        <a:t>Date</a:t>
                      </a:r>
                    </a:p>
                  </a:txBody>
                  <a:tcPr/>
                </a:tc>
                <a:extLst>
                  <a:ext uri="{0D108BD9-81ED-4DB2-BD59-A6C34878D82A}">
                    <a16:rowId xmlns:a16="http://schemas.microsoft.com/office/drawing/2014/main" val="2664261068"/>
                  </a:ext>
                </a:extLst>
              </a:tr>
              <a:tr h="1170302">
                <a:tc>
                  <a:txBody>
                    <a:bodyPr/>
                    <a:lstStyle/>
                    <a:p>
                      <a:pPr lvl="0" algn="l">
                        <a:lnSpc>
                          <a:spcPct val="100000"/>
                        </a:lnSpc>
                        <a:spcBef>
                          <a:spcPts val="0"/>
                        </a:spcBef>
                        <a:spcAft>
                          <a:spcPts val="0"/>
                        </a:spcAft>
                        <a:buNone/>
                      </a:pPr>
                      <a:r>
                        <a:rPr lang="en-US" sz="3200" kern="1200" dirty="0">
                          <a:solidFill>
                            <a:schemeClr val="tx1"/>
                          </a:solidFill>
                          <a:effectLst/>
                          <a:latin typeface="+mn-lt"/>
                          <a:ea typeface="+mn-ea"/>
                          <a:cs typeface="+mn-cs"/>
                        </a:rPr>
                        <a:t>SNP Annual Updates Open</a:t>
                      </a:r>
                      <a:endParaRPr lang="en-US" sz="3200" dirty="0">
                        <a:solidFill>
                          <a:schemeClr val="tx1"/>
                        </a:solidFill>
                      </a:endParaRPr>
                    </a:p>
                  </a:txBody>
                  <a:tcPr anchor="ctr"/>
                </a:tc>
                <a:tc>
                  <a:txBody>
                    <a:bodyPr/>
                    <a:lstStyle/>
                    <a:p>
                      <a:pPr lvl="0" algn="ctr">
                        <a:lnSpc>
                          <a:spcPct val="100000"/>
                        </a:lnSpc>
                        <a:spcBef>
                          <a:spcPts val="0"/>
                        </a:spcBef>
                        <a:spcAft>
                          <a:spcPts val="0"/>
                        </a:spcAft>
                        <a:buNone/>
                      </a:pPr>
                      <a:r>
                        <a:rPr lang="en-US" sz="3200" b="0" i="0" u="none" strike="noStrike" noProof="0" dirty="0">
                          <a:solidFill>
                            <a:schemeClr val="tx1"/>
                          </a:solidFill>
                          <a:latin typeface="Arial"/>
                        </a:rPr>
                        <a:t>Beginning July 1</a:t>
                      </a:r>
                      <a:endParaRPr lang="en-US" sz="3200" dirty="0">
                        <a:solidFill>
                          <a:schemeClr val="tx1"/>
                        </a:solidFill>
                      </a:endParaRPr>
                    </a:p>
                  </a:txBody>
                  <a:tcPr anchor="ctr"/>
                </a:tc>
                <a:extLst>
                  <a:ext uri="{0D108BD9-81ED-4DB2-BD59-A6C34878D82A}">
                    <a16:rowId xmlns:a16="http://schemas.microsoft.com/office/drawing/2014/main" val="2561849371"/>
                  </a:ext>
                </a:extLst>
              </a:tr>
              <a:tr h="837831">
                <a:tc>
                  <a:txBody>
                    <a:bodyPr/>
                    <a:lstStyle/>
                    <a:p>
                      <a:pPr lvl="0" algn="l">
                        <a:lnSpc>
                          <a:spcPct val="100000"/>
                        </a:lnSpc>
                        <a:spcBef>
                          <a:spcPts val="0"/>
                        </a:spcBef>
                        <a:spcAft>
                          <a:spcPts val="0"/>
                        </a:spcAft>
                        <a:buNone/>
                      </a:pPr>
                      <a:r>
                        <a:rPr lang="en-US" sz="3200" kern="1200">
                          <a:solidFill>
                            <a:schemeClr val="tx1"/>
                          </a:solidFill>
                          <a:effectLst/>
                          <a:latin typeface="+mn-lt"/>
                          <a:ea typeface="+mn-ea"/>
                          <a:cs typeface="+mn-cs"/>
                        </a:rPr>
                        <a:t>FDP Contract Packet due </a:t>
                      </a:r>
                      <a:endParaRPr lang="en-US" sz="3200"/>
                    </a:p>
                  </a:txBody>
                  <a:tcPr anchor="ctr"/>
                </a:tc>
                <a:tc>
                  <a:txBody>
                    <a:bodyPr/>
                    <a:lstStyle/>
                    <a:p>
                      <a:pPr marL="0" lvl="0" indent="0" algn="ctr">
                        <a:lnSpc>
                          <a:spcPct val="100000"/>
                        </a:lnSpc>
                        <a:spcBef>
                          <a:spcPts val="0"/>
                        </a:spcBef>
                        <a:spcAft>
                          <a:spcPts val="0"/>
                        </a:spcAft>
                        <a:buNone/>
                      </a:pPr>
                      <a:r>
                        <a:rPr lang="en-US" sz="3200" b="0" i="0" u="none" strike="noStrike" noProof="0" dirty="0">
                          <a:solidFill>
                            <a:schemeClr val="tx1"/>
                          </a:solidFill>
                          <a:latin typeface="+mn-lt"/>
                        </a:rPr>
                        <a:t>July 31</a:t>
                      </a:r>
                      <a:endParaRPr lang="en-US" sz="3200" dirty="0"/>
                    </a:p>
                  </a:txBody>
                  <a:tcPr anchor="ctr"/>
                </a:tc>
                <a:extLst>
                  <a:ext uri="{0D108BD9-81ED-4DB2-BD59-A6C34878D82A}">
                    <a16:rowId xmlns:a16="http://schemas.microsoft.com/office/drawing/2014/main" val="1940176690"/>
                  </a:ext>
                </a:extLst>
              </a:tr>
              <a:tr h="1105761">
                <a:tc>
                  <a:txBody>
                    <a:bodyPr/>
                    <a:lstStyle/>
                    <a:p>
                      <a:pPr lvl="0" algn="l">
                        <a:lnSpc>
                          <a:spcPct val="100000"/>
                        </a:lnSpc>
                        <a:spcBef>
                          <a:spcPts val="0"/>
                        </a:spcBef>
                        <a:spcAft>
                          <a:spcPts val="0"/>
                        </a:spcAft>
                        <a:buNone/>
                      </a:pPr>
                      <a:r>
                        <a:rPr lang="en-US" sz="3200" kern="1200">
                          <a:solidFill>
                            <a:schemeClr val="tx1"/>
                          </a:solidFill>
                          <a:effectLst/>
                          <a:latin typeface="+mn-lt"/>
                          <a:ea typeface="+mn-ea"/>
                          <a:cs typeface="+mn-cs"/>
                        </a:rPr>
                        <a:t>All June 2023 Meal Claims due</a:t>
                      </a:r>
                    </a:p>
                  </a:txBody>
                  <a:tcPr anchor="ctr"/>
                </a:tc>
                <a:tc>
                  <a:txBody>
                    <a:bodyPr/>
                    <a:lstStyle/>
                    <a:p>
                      <a:pPr marL="0" lvl="0" indent="0" algn="ctr">
                        <a:lnSpc>
                          <a:spcPct val="100000"/>
                        </a:lnSpc>
                        <a:spcBef>
                          <a:spcPts val="0"/>
                        </a:spcBef>
                        <a:spcAft>
                          <a:spcPts val="0"/>
                        </a:spcAft>
                        <a:buNone/>
                      </a:pPr>
                      <a:r>
                        <a:rPr lang="en-US" sz="3200" b="0" i="0" u="none" strike="noStrike" noProof="0" dirty="0">
                          <a:solidFill>
                            <a:schemeClr val="tx1"/>
                          </a:solidFill>
                          <a:latin typeface="+mn-lt"/>
                        </a:rPr>
                        <a:t>August 29</a:t>
                      </a:r>
                    </a:p>
                  </a:txBody>
                  <a:tcPr anchor="ctr"/>
                </a:tc>
                <a:extLst>
                  <a:ext uri="{0D108BD9-81ED-4DB2-BD59-A6C34878D82A}">
                    <a16:rowId xmlns:a16="http://schemas.microsoft.com/office/drawing/2014/main" val="1256444205"/>
                  </a:ext>
                </a:extLst>
              </a:tr>
            </a:tbl>
          </a:graphicData>
        </a:graphic>
      </p:graphicFrame>
    </p:spTree>
    <p:extLst>
      <p:ext uri="{BB962C8B-B14F-4D97-AF65-F5344CB8AC3E}">
        <p14:creationId xmlns:p14="http://schemas.microsoft.com/office/powerpoint/2010/main" val="1464764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7FF8-23CD-F0C8-8F91-19141E4DDF2B}"/>
              </a:ext>
            </a:extLst>
          </p:cNvPr>
          <p:cNvSpPr>
            <a:spLocks noGrp="1"/>
          </p:cNvSpPr>
          <p:nvPr>
            <p:ph type="title"/>
          </p:nvPr>
        </p:nvSpPr>
        <p:spPr>
          <a:xfrm>
            <a:off x="2604530" y="578129"/>
            <a:ext cx="9144000" cy="1416170"/>
          </a:xfrm>
        </p:spPr>
        <p:txBody>
          <a:bodyPr/>
          <a:lstStyle/>
          <a:p>
            <a:r>
              <a:rPr lang="en-US">
                <a:ea typeface="+mj-lt"/>
                <a:cs typeface="+mj-lt"/>
              </a:rPr>
              <a:t>Important Operational Dates: </a:t>
            </a:r>
            <a:br>
              <a:rPr lang="en-US">
                <a:ea typeface="+mj-lt"/>
                <a:cs typeface="+mj-lt"/>
              </a:rPr>
            </a:br>
            <a:r>
              <a:rPr lang="en-US">
                <a:ea typeface="+mj-lt"/>
                <a:cs typeface="+mj-lt"/>
              </a:rPr>
              <a:t>Next 60 days</a:t>
            </a:r>
          </a:p>
          <a:p>
            <a:endParaRPr lang="en-US">
              <a:cs typeface="Arial"/>
            </a:endParaRPr>
          </a:p>
        </p:txBody>
      </p:sp>
      <p:graphicFrame>
        <p:nvGraphicFramePr>
          <p:cNvPr id="6" name="Table 6" descr="Important Dates for the next 60 days.  The complete mandatory food safety inspection reports are due in CNIPS between August and October. ">
            <a:extLst>
              <a:ext uri="{FF2B5EF4-FFF2-40B4-BE49-F238E27FC236}">
                <a16:creationId xmlns:a16="http://schemas.microsoft.com/office/drawing/2014/main" id="{E7AEE342-F2E9-D1FF-34A5-4E4659D49C37}"/>
              </a:ext>
            </a:extLst>
          </p:cNvPr>
          <p:cNvGraphicFramePr>
            <a:graphicFrameLocks noGrp="1"/>
          </p:cNvGraphicFramePr>
          <p:nvPr>
            <p:ph idx="1"/>
            <p:extLst>
              <p:ext uri="{D42A27DB-BD31-4B8C-83A1-F6EECF244321}">
                <p14:modId xmlns:p14="http://schemas.microsoft.com/office/powerpoint/2010/main" val="2601225645"/>
              </p:ext>
            </p:extLst>
          </p:nvPr>
        </p:nvGraphicFramePr>
        <p:xfrm>
          <a:off x="2356818" y="2224864"/>
          <a:ext cx="9639421" cy="2377440"/>
        </p:xfrm>
        <a:graphic>
          <a:graphicData uri="http://schemas.openxmlformats.org/drawingml/2006/table">
            <a:tbl>
              <a:tblPr firstRow="1" bandRow="1">
                <a:tableStyleId>{5C22544A-7EE6-4342-B048-85BDC9FD1C3A}</a:tableStyleId>
              </a:tblPr>
              <a:tblGrid>
                <a:gridCol w="5901612">
                  <a:extLst>
                    <a:ext uri="{9D8B030D-6E8A-4147-A177-3AD203B41FA5}">
                      <a16:colId xmlns:a16="http://schemas.microsoft.com/office/drawing/2014/main" val="947222627"/>
                    </a:ext>
                  </a:extLst>
                </a:gridCol>
                <a:gridCol w="3737809">
                  <a:extLst>
                    <a:ext uri="{9D8B030D-6E8A-4147-A177-3AD203B41FA5}">
                      <a16:colId xmlns:a16="http://schemas.microsoft.com/office/drawing/2014/main" val="2674360927"/>
                    </a:ext>
                  </a:extLst>
                </a:gridCol>
              </a:tblGrid>
              <a:tr h="549786">
                <a:tc>
                  <a:txBody>
                    <a:bodyPr/>
                    <a:lstStyle/>
                    <a:p>
                      <a:pPr lvl="0" algn="ctr">
                        <a:buNone/>
                      </a:pPr>
                      <a:r>
                        <a:rPr lang="en-US" sz="3200">
                          <a:solidFill>
                            <a:schemeClr val="bg1"/>
                          </a:solidFill>
                        </a:rPr>
                        <a:t>Action</a:t>
                      </a:r>
                    </a:p>
                  </a:txBody>
                  <a:tcPr/>
                </a:tc>
                <a:tc>
                  <a:txBody>
                    <a:bodyPr/>
                    <a:lstStyle/>
                    <a:p>
                      <a:pPr lvl="0" algn="ctr">
                        <a:buNone/>
                      </a:pPr>
                      <a:r>
                        <a:rPr lang="en-US" sz="3200"/>
                        <a:t>Date</a:t>
                      </a:r>
                    </a:p>
                  </a:txBody>
                  <a:tcPr/>
                </a:tc>
                <a:extLst>
                  <a:ext uri="{0D108BD9-81ED-4DB2-BD59-A6C34878D82A}">
                    <a16:rowId xmlns:a16="http://schemas.microsoft.com/office/drawing/2014/main" val="3317616175"/>
                  </a:ext>
                </a:extLst>
              </a:tr>
              <a:tr h="893403">
                <a:tc>
                  <a:txBody>
                    <a:bodyPr/>
                    <a:lstStyle/>
                    <a:p>
                      <a:pPr lvl="0" algn="l">
                        <a:lnSpc>
                          <a:spcPct val="100000"/>
                        </a:lnSpc>
                        <a:spcBef>
                          <a:spcPts val="0"/>
                        </a:spcBef>
                        <a:spcAft>
                          <a:spcPts val="0"/>
                        </a:spcAft>
                        <a:buNone/>
                      </a:pPr>
                      <a:r>
                        <a:rPr lang="en-US" sz="2800" kern="1200" dirty="0">
                          <a:solidFill>
                            <a:schemeClr val="tx1"/>
                          </a:solidFill>
                          <a:effectLst/>
                          <a:latin typeface="+mn-lt"/>
                          <a:ea typeface="+mn-ea"/>
                          <a:cs typeface="+mn-cs"/>
                        </a:rPr>
                        <a:t>Complete Mandatory Food Safety Inspection Reports in Child Nutrition Information &amp; Payment System (CNIPS)</a:t>
                      </a:r>
                    </a:p>
                  </a:txBody>
                  <a:tcPr/>
                </a:tc>
                <a:tc>
                  <a:txBody>
                    <a:bodyPr/>
                    <a:lstStyle/>
                    <a:p>
                      <a:pPr lvl="0" algn="ctr">
                        <a:lnSpc>
                          <a:spcPct val="100000"/>
                        </a:lnSpc>
                        <a:spcBef>
                          <a:spcPts val="0"/>
                        </a:spcBef>
                        <a:spcAft>
                          <a:spcPts val="0"/>
                        </a:spcAft>
                        <a:buNone/>
                      </a:pPr>
                      <a:r>
                        <a:rPr lang="en-US" sz="2800" b="0" i="0" u="none" strike="noStrike" noProof="0" dirty="0">
                          <a:solidFill>
                            <a:schemeClr val="tx1"/>
                          </a:solidFill>
                          <a:latin typeface="Arial"/>
                        </a:rPr>
                        <a:t>August-October</a:t>
                      </a:r>
                    </a:p>
                  </a:txBody>
                  <a:tcPr/>
                </a:tc>
                <a:extLst>
                  <a:ext uri="{0D108BD9-81ED-4DB2-BD59-A6C34878D82A}">
                    <a16:rowId xmlns:a16="http://schemas.microsoft.com/office/drawing/2014/main" val="2616570603"/>
                  </a:ext>
                </a:extLst>
              </a:tr>
            </a:tbl>
          </a:graphicData>
        </a:graphic>
      </p:graphicFrame>
    </p:spTree>
    <p:extLst>
      <p:ext uri="{BB962C8B-B14F-4D97-AF65-F5344CB8AC3E}">
        <p14:creationId xmlns:p14="http://schemas.microsoft.com/office/powerpoint/2010/main" val="55270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3B7B-F312-E6E7-C9FC-73676FDD1F65}"/>
              </a:ext>
            </a:extLst>
          </p:cNvPr>
          <p:cNvSpPr>
            <a:spLocks noGrp="1"/>
          </p:cNvSpPr>
          <p:nvPr>
            <p:ph type="title"/>
          </p:nvPr>
        </p:nvSpPr>
        <p:spPr>
          <a:xfrm>
            <a:off x="2094303" y="163901"/>
            <a:ext cx="10351696" cy="1214886"/>
          </a:xfrm>
        </p:spPr>
        <p:txBody>
          <a:bodyPr/>
          <a:lstStyle/>
          <a:p>
            <a:r>
              <a:rPr lang="en-US" sz="4200">
                <a:cs typeface="Arial"/>
              </a:rPr>
              <a:t>SY 2022–23 Pandemic EBT (P-EBT) (1)</a:t>
            </a:r>
            <a:endParaRPr lang="en-US" sz="4200"/>
          </a:p>
        </p:txBody>
      </p:sp>
      <p:sp>
        <p:nvSpPr>
          <p:cNvPr id="3" name="Content Placeholder 2">
            <a:extLst>
              <a:ext uri="{FF2B5EF4-FFF2-40B4-BE49-F238E27FC236}">
                <a16:creationId xmlns:a16="http://schemas.microsoft.com/office/drawing/2014/main" id="{A032F17D-B7A4-8578-0567-107A8C2E671A}"/>
              </a:ext>
            </a:extLst>
          </p:cNvPr>
          <p:cNvSpPr>
            <a:spLocks noGrp="1"/>
          </p:cNvSpPr>
          <p:nvPr>
            <p:ph idx="1"/>
          </p:nvPr>
        </p:nvSpPr>
        <p:spPr>
          <a:xfrm>
            <a:off x="2304713" y="1472287"/>
            <a:ext cx="9589698" cy="4399196"/>
          </a:xfrm>
        </p:spPr>
        <p:txBody>
          <a:bodyPr/>
          <a:lstStyle/>
          <a:p>
            <a:pPr>
              <a:spcBef>
                <a:spcPts val="0"/>
              </a:spcBef>
              <a:spcAft>
                <a:spcPts val="1200"/>
              </a:spcAft>
            </a:pPr>
            <a:r>
              <a:rPr lang="en-US" sz="2400" dirty="0">
                <a:cs typeface="Arial"/>
              </a:rPr>
              <a:t>On July 19, 2023, the USDA approved California's P-EBT plan for school age children</a:t>
            </a:r>
            <a:endParaRPr lang="en-US" dirty="0"/>
          </a:p>
          <a:p>
            <a:pPr lvl="1">
              <a:spcBef>
                <a:spcPts val="0"/>
              </a:spcBef>
              <a:spcAft>
                <a:spcPts val="1200"/>
              </a:spcAft>
            </a:pPr>
            <a:r>
              <a:rPr lang="en-US" sz="2400" dirty="0">
                <a:cs typeface="Arial"/>
              </a:rPr>
              <a:t>No application is required for students that attended a public school that participates in the </a:t>
            </a:r>
            <a:r>
              <a:rPr lang="en-US" sz="2400" dirty="0">
                <a:solidFill>
                  <a:srgbClr val="000000"/>
                </a:solidFill>
                <a:cs typeface="Arial"/>
              </a:rPr>
              <a:t>NSLP</a:t>
            </a:r>
            <a:r>
              <a:rPr lang="en-US" sz="2400" dirty="0">
                <a:solidFill>
                  <a:srgbClr val="FF0000"/>
                </a:solidFill>
                <a:cs typeface="Arial"/>
              </a:rPr>
              <a:t> </a:t>
            </a:r>
            <a:r>
              <a:rPr lang="en-US" sz="2400" dirty="0">
                <a:cs typeface="Arial"/>
              </a:rPr>
              <a:t>or SBP</a:t>
            </a:r>
          </a:p>
          <a:p>
            <a:pPr lvl="2">
              <a:spcBef>
                <a:spcPts val="0"/>
              </a:spcBef>
              <a:spcAft>
                <a:spcPts val="1200"/>
              </a:spcAft>
            </a:pPr>
            <a:r>
              <a:rPr lang="en-US" dirty="0">
                <a:cs typeface="Arial"/>
              </a:rPr>
              <a:t>Benefits provided automatically to students that qualify</a:t>
            </a:r>
          </a:p>
          <a:p>
            <a:pPr lvl="1">
              <a:spcBef>
                <a:spcPts val="0"/>
              </a:spcBef>
              <a:spcAft>
                <a:spcPts val="1200"/>
              </a:spcAft>
            </a:pPr>
            <a:r>
              <a:rPr lang="en-US" sz="2400" dirty="0">
                <a:cs typeface="Arial"/>
              </a:rPr>
              <a:t>Created an application process for students that attend homeschool or private virtual school</a:t>
            </a:r>
          </a:p>
          <a:p>
            <a:pPr lvl="1">
              <a:spcBef>
                <a:spcPts val="0"/>
              </a:spcBef>
              <a:spcAft>
                <a:spcPts val="1200"/>
              </a:spcAft>
            </a:pPr>
            <a:r>
              <a:rPr lang="en-US" sz="2400" dirty="0">
                <a:cs typeface="Arial"/>
              </a:rPr>
              <a:t>Available to students that attend virtual schools that don't participate in NSLP or SBP</a:t>
            </a:r>
          </a:p>
        </p:txBody>
      </p:sp>
    </p:spTree>
    <p:extLst>
      <p:ext uri="{BB962C8B-B14F-4D97-AF65-F5344CB8AC3E}">
        <p14:creationId xmlns:p14="http://schemas.microsoft.com/office/powerpoint/2010/main" val="3008164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D26BA-0EDB-9494-3B97-C14F072A2AC4}"/>
              </a:ext>
            </a:extLst>
          </p:cNvPr>
          <p:cNvSpPr>
            <a:spLocks noGrp="1"/>
          </p:cNvSpPr>
          <p:nvPr>
            <p:ph type="title"/>
          </p:nvPr>
        </p:nvSpPr>
        <p:spPr/>
        <p:txBody>
          <a:bodyPr/>
          <a:lstStyle/>
          <a:p>
            <a:r>
              <a:rPr lang="en-US" dirty="0">
                <a:cs typeface="Arial"/>
              </a:rPr>
              <a:t>SY 2022–23 P-EBT (2)</a:t>
            </a:r>
            <a:endParaRPr lang="en-US" dirty="0"/>
          </a:p>
        </p:txBody>
      </p:sp>
      <p:sp>
        <p:nvSpPr>
          <p:cNvPr id="5" name="Content Placeholder 4">
            <a:extLst>
              <a:ext uri="{FF2B5EF4-FFF2-40B4-BE49-F238E27FC236}">
                <a16:creationId xmlns:a16="http://schemas.microsoft.com/office/drawing/2014/main" id="{DB8D7B81-4983-4586-30B2-8D73322CE388}"/>
              </a:ext>
            </a:extLst>
          </p:cNvPr>
          <p:cNvSpPr>
            <a:spLocks noGrp="1"/>
          </p:cNvSpPr>
          <p:nvPr>
            <p:ph sz="quarter" idx="13"/>
          </p:nvPr>
        </p:nvSpPr>
        <p:spPr>
          <a:xfrm>
            <a:off x="2539999" y="1944689"/>
            <a:ext cx="9441330" cy="610252"/>
          </a:xfrm>
        </p:spPr>
        <p:txBody>
          <a:bodyPr/>
          <a:lstStyle/>
          <a:p>
            <a:pPr marL="0" indent="0">
              <a:buNone/>
            </a:pPr>
            <a:r>
              <a:rPr lang="en-US" sz="3200" dirty="0">
                <a:latin typeface="Arial"/>
              </a:rPr>
              <a:t>Eligibility requirements for public school students</a:t>
            </a:r>
            <a:endParaRPr lang="en-US" dirty="0"/>
          </a:p>
          <a:p>
            <a:endParaRPr lang="en-US" dirty="0"/>
          </a:p>
        </p:txBody>
      </p:sp>
      <p:sp>
        <p:nvSpPr>
          <p:cNvPr id="6" name="Content Placeholder 5">
            <a:extLst>
              <a:ext uri="{FF2B5EF4-FFF2-40B4-BE49-F238E27FC236}">
                <a16:creationId xmlns:a16="http://schemas.microsoft.com/office/drawing/2014/main" id="{3E7A7433-B816-C3D8-452C-B777E3154D47}"/>
              </a:ext>
            </a:extLst>
          </p:cNvPr>
          <p:cNvSpPr>
            <a:spLocks noGrp="1"/>
          </p:cNvSpPr>
          <p:nvPr>
            <p:ph sz="quarter" idx="14"/>
          </p:nvPr>
        </p:nvSpPr>
        <p:spPr>
          <a:xfrm>
            <a:off x="2536265" y="2857335"/>
            <a:ext cx="4087316" cy="3279332"/>
          </a:xfrm>
          <a:ln>
            <a:solidFill>
              <a:schemeClr val="tx1"/>
            </a:solidFill>
          </a:ln>
        </p:spPr>
        <p:txBody>
          <a:bodyPr/>
          <a:lstStyle/>
          <a:p>
            <a:pPr marL="0" lvl="1" indent="0" algn="ctr">
              <a:buNone/>
            </a:pPr>
            <a:r>
              <a:rPr lang="en-US" dirty="0">
                <a:cs typeface="Arial"/>
              </a:rPr>
              <a:t>Free and reduced-price eligible, </a:t>
            </a:r>
          </a:p>
          <a:p>
            <a:pPr marL="57150" lvl="1" indent="-57150" algn="ctr">
              <a:buNone/>
            </a:pPr>
            <a:r>
              <a:rPr lang="en-US" b="1" dirty="0">
                <a:cs typeface="Arial"/>
              </a:rPr>
              <a:t>OR</a:t>
            </a:r>
          </a:p>
          <a:p>
            <a:pPr marL="0" lvl="1" indent="0" algn="ctr">
              <a:buNone/>
            </a:pPr>
            <a:r>
              <a:rPr lang="en-US" dirty="0">
                <a:cs typeface="Arial"/>
              </a:rPr>
              <a:t>Attended CEP/Provision school</a:t>
            </a:r>
          </a:p>
          <a:p>
            <a:endParaRPr lang="en-US" dirty="0"/>
          </a:p>
        </p:txBody>
      </p:sp>
      <p:sp>
        <p:nvSpPr>
          <p:cNvPr id="7" name="Content Placeholder 6">
            <a:extLst>
              <a:ext uri="{FF2B5EF4-FFF2-40B4-BE49-F238E27FC236}">
                <a16:creationId xmlns:a16="http://schemas.microsoft.com/office/drawing/2014/main" id="{49BBCF5A-3BBC-679B-6EE3-36235901BA7A}"/>
              </a:ext>
            </a:extLst>
          </p:cNvPr>
          <p:cNvSpPr>
            <a:spLocks noGrp="1"/>
          </p:cNvSpPr>
          <p:nvPr>
            <p:ph sz="quarter" idx="15"/>
          </p:nvPr>
        </p:nvSpPr>
        <p:spPr>
          <a:xfrm>
            <a:off x="6623581" y="3997933"/>
            <a:ext cx="1081584" cy="610253"/>
          </a:xfrm>
          <a:ln>
            <a:noFill/>
          </a:ln>
        </p:spPr>
        <p:txBody>
          <a:bodyPr/>
          <a:lstStyle/>
          <a:p>
            <a:pPr marL="0" indent="0">
              <a:buNone/>
            </a:pPr>
            <a:r>
              <a:rPr lang="en-US" b="1" dirty="0">
                <a:cs typeface="Arial"/>
              </a:rPr>
              <a:t>AND</a:t>
            </a:r>
          </a:p>
        </p:txBody>
      </p:sp>
      <p:sp>
        <p:nvSpPr>
          <p:cNvPr id="8" name="Content Placeholder 7">
            <a:extLst>
              <a:ext uri="{FF2B5EF4-FFF2-40B4-BE49-F238E27FC236}">
                <a16:creationId xmlns:a16="http://schemas.microsoft.com/office/drawing/2014/main" id="{67341D72-7F7B-A357-5030-8534CD996223}"/>
              </a:ext>
            </a:extLst>
          </p:cNvPr>
          <p:cNvSpPr>
            <a:spLocks noGrp="1"/>
          </p:cNvSpPr>
          <p:nvPr>
            <p:ph sz="quarter" idx="16"/>
          </p:nvPr>
        </p:nvSpPr>
        <p:spPr>
          <a:xfrm>
            <a:off x="7705165" y="2857335"/>
            <a:ext cx="4182035" cy="3279332"/>
          </a:xfrm>
          <a:ln>
            <a:solidFill>
              <a:schemeClr val="tx1"/>
            </a:solidFill>
          </a:ln>
        </p:spPr>
        <p:txBody>
          <a:bodyPr/>
          <a:lstStyle/>
          <a:p>
            <a:pPr marL="57150" lvl="1" indent="0" algn="ctr">
              <a:buNone/>
            </a:pPr>
            <a:r>
              <a:rPr lang="en-US" dirty="0">
                <a:cs typeface="Arial"/>
              </a:rPr>
              <a:t>Missed </a:t>
            </a:r>
            <a:endParaRPr lang="en-US" dirty="0"/>
          </a:p>
          <a:p>
            <a:pPr marL="57150" lvl="1" indent="0" algn="ctr">
              <a:buNone/>
            </a:pPr>
            <a:r>
              <a:rPr lang="en-US" dirty="0">
                <a:cs typeface="Arial"/>
              </a:rPr>
              <a:t>in-person instruction through enrollment in independent study or had excused absences of five or more days in a month</a:t>
            </a:r>
            <a:endParaRPr lang="en-US" dirty="0"/>
          </a:p>
          <a:p>
            <a:pPr marL="0" indent="0">
              <a:buNone/>
            </a:pPr>
            <a:endParaRPr lang="en-US" dirty="0"/>
          </a:p>
        </p:txBody>
      </p:sp>
    </p:spTree>
    <p:extLst>
      <p:ext uri="{BB962C8B-B14F-4D97-AF65-F5344CB8AC3E}">
        <p14:creationId xmlns:p14="http://schemas.microsoft.com/office/powerpoint/2010/main" val="2467078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6CE5F-4C24-CE08-D3CA-97377C376C0A}"/>
              </a:ext>
            </a:extLst>
          </p:cNvPr>
          <p:cNvSpPr>
            <a:spLocks noGrp="1"/>
          </p:cNvSpPr>
          <p:nvPr>
            <p:ph type="title"/>
          </p:nvPr>
        </p:nvSpPr>
        <p:spPr/>
        <p:txBody>
          <a:bodyPr/>
          <a:lstStyle/>
          <a:p>
            <a:r>
              <a:rPr lang="en-US" dirty="0">
                <a:cs typeface="Arial"/>
              </a:rPr>
              <a:t>SY 2022–23 P-EBT (3)</a:t>
            </a:r>
          </a:p>
        </p:txBody>
      </p:sp>
      <p:sp>
        <p:nvSpPr>
          <p:cNvPr id="3" name="Content Placeholder 2">
            <a:extLst>
              <a:ext uri="{FF2B5EF4-FFF2-40B4-BE49-F238E27FC236}">
                <a16:creationId xmlns:a16="http://schemas.microsoft.com/office/drawing/2014/main" id="{7176C01D-F630-F5E2-7DC1-4EE226DD7CEB}"/>
              </a:ext>
            </a:extLst>
          </p:cNvPr>
          <p:cNvSpPr>
            <a:spLocks noGrp="1"/>
          </p:cNvSpPr>
          <p:nvPr>
            <p:ph idx="1"/>
          </p:nvPr>
        </p:nvSpPr>
        <p:spPr>
          <a:xfrm>
            <a:off x="2540000" y="1752600"/>
            <a:ext cx="9427882" cy="4527176"/>
          </a:xfrm>
        </p:spPr>
        <p:txBody>
          <a:bodyPr/>
          <a:lstStyle/>
          <a:p>
            <a:r>
              <a:rPr lang="en-US" dirty="0">
                <a:cs typeface="Arial"/>
              </a:rPr>
              <a:t>Benefits</a:t>
            </a:r>
          </a:p>
          <a:p>
            <a:pPr lvl="1"/>
            <a:r>
              <a:rPr lang="en-US" dirty="0">
                <a:cs typeface="Arial"/>
              </a:rPr>
              <a:t>$8.18 for each eligible day from August 1, 2022, to May 11, 2023</a:t>
            </a:r>
          </a:p>
          <a:p>
            <a:pPr lvl="1"/>
            <a:r>
              <a:rPr lang="en-US" dirty="0">
                <a:cs typeface="Arial"/>
              </a:rPr>
              <a:t>Loaded onto Summer EBT cards or issued a new card</a:t>
            </a:r>
          </a:p>
          <a:p>
            <a:pPr lvl="1"/>
            <a:r>
              <a:rPr lang="en-US" dirty="0">
                <a:cs typeface="Arial"/>
              </a:rPr>
              <a:t>Mailed to address reported in California Longitudinal Pupil Achievement Data System (CALPADS)</a:t>
            </a:r>
          </a:p>
          <a:p>
            <a:pPr lvl="1"/>
            <a:r>
              <a:rPr lang="en-US" dirty="0">
                <a:cs typeface="Arial"/>
              </a:rPr>
              <a:t>Benefits issued August through September 2023</a:t>
            </a:r>
          </a:p>
          <a:p>
            <a:pPr lvl="1"/>
            <a:r>
              <a:rPr lang="en-US" dirty="0">
                <a:cs typeface="Arial"/>
              </a:rPr>
              <a:t>Informational post card to families</a:t>
            </a:r>
          </a:p>
          <a:p>
            <a:pPr lvl="1"/>
            <a:endParaRPr lang="en-US" dirty="0">
              <a:cs typeface="Arial"/>
            </a:endParaRPr>
          </a:p>
          <a:p>
            <a:pPr lvl="1"/>
            <a:endParaRPr lang="en-US" dirty="0">
              <a:cs typeface="Arial"/>
            </a:endParaRPr>
          </a:p>
          <a:p>
            <a:pPr lvl="1"/>
            <a:endParaRPr lang="en-US" dirty="0">
              <a:cs typeface="Arial"/>
            </a:endParaRPr>
          </a:p>
        </p:txBody>
      </p:sp>
    </p:spTree>
    <p:extLst>
      <p:ext uri="{BB962C8B-B14F-4D97-AF65-F5344CB8AC3E}">
        <p14:creationId xmlns:p14="http://schemas.microsoft.com/office/powerpoint/2010/main" val="4194484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F7ED-D477-D521-1C7A-1FAFDE6D0AA2}"/>
              </a:ext>
            </a:extLst>
          </p:cNvPr>
          <p:cNvSpPr>
            <a:spLocks noGrp="1"/>
          </p:cNvSpPr>
          <p:nvPr>
            <p:ph type="title"/>
          </p:nvPr>
        </p:nvSpPr>
        <p:spPr>
          <a:xfrm>
            <a:off x="2540000" y="211015"/>
            <a:ext cx="9144000" cy="1143000"/>
          </a:xfrm>
        </p:spPr>
        <p:txBody>
          <a:bodyPr/>
          <a:lstStyle/>
          <a:p>
            <a:r>
              <a:rPr lang="en-US">
                <a:cs typeface="Arial"/>
              </a:rPr>
              <a:t>Permanent Summer EBT</a:t>
            </a:r>
            <a:endParaRPr lang="en-US"/>
          </a:p>
        </p:txBody>
      </p:sp>
      <p:sp>
        <p:nvSpPr>
          <p:cNvPr id="3" name="Content Placeholder 2">
            <a:extLst>
              <a:ext uri="{FF2B5EF4-FFF2-40B4-BE49-F238E27FC236}">
                <a16:creationId xmlns:a16="http://schemas.microsoft.com/office/drawing/2014/main" id="{F0E422FF-3AB6-B1F8-3EE3-8CB03FF4FB95}"/>
              </a:ext>
            </a:extLst>
          </p:cNvPr>
          <p:cNvSpPr>
            <a:spLocks noGrp="1"/>
          </p:cNvSpPr>
          <p:nvPr>
            <p:ph idx="1"/>
          </p:nvPr>
        </p:nvSpPr>
        <p:spPr>
          <a:xfrm>
            <a:off x="2399323" y="1441938"/>
            <a:ext cx="9144000" cy="4114800"/>
          </a:xfrm>
        </p:spPr>
        <p:txBody>
          <a:bodyPr/>
          <a:lstStyle/>
          <a:p>
            <a:r>
              <a:rPr lang="en-US" dirty="0">
                <a:cs typeface="Arial"/>
              </a:rPr>
              <a:t>Congress authorized permanent Summer EBT</a:t>
            </a:r>
          </a:p>
          <a:p>
            <a:pPr lvl="1"/>
            <a:r>
              <a:rPr lang="en-US" dirty="0">
                <a:cs typeface="Arial"/>
              </a:rPr>
              <a:t>Beginning Summer 2024</a:t>
            </a:r>
          </a:p>
          <a:p>
            <a:pPr lvl="1"/>
            <a:r>
              <a:rPr lang="en-US" dirty="0">
                <a:cs typeface="Arial"/>
              </a:rPr>
              <a:t>Provides a $40 per month benefit to eligible students</a:t>
            </a:r>
          </a:p>
          <a:p>
            <a:pPr lvl="1"/>
            <a:r>
              <a:rPr lang="en-US" dirty="0">
                <a:cs typeface="Arial"/>
              </a:rPr>
              <a:t>Pending guidance from USDA and creation of regulations</a:t>
            </a:r>
          </a:p>
          <a:p>
            <a:pPr lvl="2"/>
            <a:r>
              <a:rPr lang="en-US" dirty="0">
                <a:cs typeface="Arial"/>
              </a:rPr>
              <a:t>Available to students attending NSLP/SBP participating schools</a:t>
            </a:r>
          </a:p>
          <a:p>
            <a:pPr lvl="2"/>
            <a:r>
              <a:rPr lang="en-US" dirty="0">
                <a:cs typeface="Arial"/>
              </a:rPr>
              <a:t>Must have free or reduced-price eligibility</a:t>
            </a:r>
          </a:p>
          <a:p>
            <a:pPr lvl="2"/>
            <a:endParaRPr lang="en-US" dirty="0">
              <a:cs typeface="Arial"/>
            </a:endParaRPr>
          </a:p>
        </p:txBody>
      </p:sp>
    </p:spTree>
    <p:extLst>
      <p:ext uri="{BB962C8B-B14F-4D97-AF65-F5344CB8AC3E}">
        <p14:creationId xmlns:p14="http://schemas.microsoft.com/office/powerpoint/2010/main" val="209871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8A61-6F35-4137-AD3F-3F0FEB6D5088}"/>
              </a:ext>
            </a:extLst>
          </p:cNvPr>
          <p:cNvSpPr>
            <a:spLocks noGrp="1"/>
          </p:cNvSpPr>
          <p:nvPr>
            <p:ph type="title"/>
          </p:nvPr>
        </p:nvSpPr>
        <p:spPr/>
        <p:txBody>
          <a:bodyPr/>
          <a:lstStyle/>
          <a:p>
            <a:r>
              <a:rPr lang="en-US"/>
              <a:t>Turnip the Beet Awards for </a:t>
            </a:r>
            <a:br>
              <a:rPr lang="en-US"/>
            </a:br>
            <a:r>
              <a:rPr lang="en-US"/>
              <a:t>Summer 2023</a:t>
            </a:r>
          </a:p>
        </p:txBody>
      </p:sp>
      <p:sp>
        <p:nvSpPr>
          <p:cNvPr id="3" name="Content Placeholder 2">
            <a:extLst>
              <a:ext uri="{FF2B5EF4-FFF2-40B4-BE49-F238E27FC236}">
                <a16:creationId xmlns:a16="http://schemas.microsoft.com/office/drawing/2014/main" id="{7A4EED1B-1000-4FF5-822E-F3E9E2AFC0E2}"/>
              </a:ext>
            </a:extLst>
          </p:cNvPr>
          <p:cNvSpPr>
            <a:spLocks noGrp="1"/>
          </p:cNvSpPr>
          <p:nvPr>
            <p:ph sz="half" idx="1"/>
          </p:nvPr>
        </p:nvSpPr>
        <p:spPr>
          <a:xfrm>
            <a:off x="2540000" y="1981200"/>
            <a:ext cx="8794482" cy="4271107"/>
          </a:xfrm>
        </p:spPr>
        <p:txBody>
          <a:bodyPr/>
          <a:lstStyle/>
          <a:p>
            <a:r>
              <a:rPr lang="en-US" dirty="0">
                <a:cs typeface="Arial"/>
              </a:rPr>
              <a:t>Recognition for outstanding Summer Meal Program Sponsors</a:t>
            </a:r>
          </a:p>
          <a:p>
            <a:pPr marL="0" indent="0">
              <a:buNone/>
            </a:pPr>
            <a:endParaRPr lang="en-US" sz="1200" dirty="0">
              <a:cs typeface="Arial"/>
            </a:endParaRPr>
          </a:p>
          <a:p>
            <a:r>
              <a:rPr lang="en-US" dirty="0">
                <a:cs typeface="Arial"/>
              </a:rPr>
              <a:t>Open to Summer Food Service Program and Seamless Summer Option</a:t>
            </a:r>
          </a:p>
          <a:p>
            <a:endParaRPr lang="en-US" sz="1200" dirty="0">
              <a:cs typeface="Arial"/>
            </a:endParaRPr>
          </a:p>
          <a:p>
            <a:pPr>
              <a:spcBef>
                <a:spcPts val="0"/>
              </a:spcBef>
            </a:pPr>
            <a:r>
              <a:rPr lang="en-US" dirty="0">
                <a:cs typeface="Arial"/>
              </a:rPr>
              <a:t>Nominations due to CDE by </a:t>
            </a:r>
          </a:p>
          <a:p>
            <a:pPr marL="0" indent="0">
              <a:spcBef>
                <a:spcPts val="0"/>
              </a:spcBef>
              <a:buNone/>
            </a:pPr>
            <a:r>
              <a:rPr lang="en-US" b="1" dirty="0">
                <a:cs typeface="Arial"/>
              </a:rPr>
              <a:t>   August 30, 2023</a:t>
            </a:r>
          </a:p>
        </p:txBody>
      </p:sp>
      <p:pic>
        <p:nvPicPr>
          <p:cNvPr id="7" name="Content Placeholder 6">
            <a:extLst>
              <a:ext uri="{FF2B5EF4-FFF2-40B4-BE49-F238E27FC236}">
                <a16:creationId xmlns:a16="http://schemas.microsoft.com/office/drawing/2014/main" id="{93937797-087B-1189-090B-0C7D25A465C8}"/>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958353" y="4116753"/>
            <a:ext cx="2564367" cy="1971164"/>
          </a:xfrm>
        </p:spPr>
      </p:pic>
    </p:spTree>
    <p:extLst>
      <p:ext uri="{BB962C8B-B14F-4D97-AF65-F5344CB8AC3E}">
        <p14:creationId xmlns:p14="http://schemas.microsoft.com/office/powerpoint/2010/main" val="3635229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a:xfrm>
            <a:off x="2354384" y="482600"/>
            <a:ext cx="9144000" cy="1143000"/>
          </a:xfrm>
        </p:spPr>
        <p:txBody>
          <a:bodyPr/>
          <a:lstStyle/>
          <a:p>
            <a:r>
              <a:rPr lang="en-US">
                <a:cs typeface="Arial"/>
              </a:rPr>
              <a:t>Funding Updates</a:t>
            </a:r>
            <a:endParaRPr lang="en-US"/>
          </a:p>
        </p:txBody>
      </p:sp>
      <p:pic>
        <p:nvPicPr>
          <p:cNvPr id="6" name="Content Placeholder 5">
            <a:extLst>
              <a:ext uri="{FF2B5EF4-FFF2-40B4-BE49-F238E27FC236}">
                <a16:creationId xmlns:a16="http://schemas.microsoft.com/office/drawing/2014/main" id="{69F370ED-AA48-A6B3-923D-57CE2E0337E4}"/>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9717" y="1546302"/>
            <a:ext cx="5893334" cy="4564566"/>
          </a:xfrm>
        </p:spPr>
      </p:pic>
    </p:spTree>
    <p:extLst>
      <p:ext uri="{BB962C8B-B14F-4D97-AF65-F5344CB8AC3E}">
        <p14:creationId xmlns:p14="http://schemas.microsoft.com/office/powerpoint/2010/main" val="1660402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532B-CBEF-87D6-459C-DAE7B0A69C80}"/>
              </a:ext>
            </a:extLst>
          </p:cNvPr>
          <p:cNvSpPr>
            <a:spLocks noGrp="1"/>
          </p:cNvSpPr>
          <p:nvPr>
            <p:ph type="title"/>
          </p:nvPr>
        </p:nvSpPr>
        <p:spPr>
          <a:xfrm>
            <a:off x="2519680" y="630304"/>
            <a:ext cx="9144000" cy="1416169"/>
          </a:xfrm>
        </p:spPr>
        <p:txBody>
          <a:bodyPr/>
          <a:lstStyle/>
          <a:p>
            <a:r>
              <a:rPr lang="en-US" dirty="0">
                <a:cs typeface="Arial"/>
              </a:rPr>
              <a:t>Local Food for Schools (LFS)</a:t>
            </a:r>
            <a:br>
              <a:rPr lang="en-US" dirty="0">
                <a:cs typeface="Arial"/>
              </a:rPr>
            </a:br>
            <a:r>
              <a:rPr lang="en-US" dirty="0">
                <a:cs typeface="Arial"/>
              </a:rPr>
              <a:t>Part Two Opt-In Deadline Extended</a:t>
            </a:r>
            <a:br>
              <a:rPr lang="en-US" dirty="0">
                <a:cs typeface="Arial"/>
              </a:rPr>
            </a:br>
            <a:r>
              <a:rPr lang="en-US" dirty="0">
                <a:cs typeface="Arial"/>
              </a:rPr>
              <a:t> </a:t>
            </a:r>
            <a:endParaRPr lang="en-US" dirty="0"/>
          </a:p>
        </p:txBody>
      </p:sp>
      <p:sp>
        <p:nvSpPr>
          <p:cNvPr id="3" name="Content Placeholder 2">
            <a:extLst>
              <a:ext uri="{FF2B5EF4-FFF2-40B4-BE49-F238E27FC236}">
                <a16:creationId xmlns:a16="http://schemas.microsoft.com/office/drawing/2014/main" id="{6B3E9852-2318-9A7D-FE15-88C9DCC295A2}"/>
              </a:ext>
            </a:extLst>
          </p:cNvPr>
          <p:cNvSpPr>
            <a:spLocks noGrp="1"/>
          </p:cNvSpPr>
          <p:nvPr>
            <p:ph idx="1"/>
          </p:nvPr>
        </p:nvSpPr>
        <p:spPr>
          <a:xfrm>
            <a:off x="2475959" y="2125029"/>
            <a:ext cx="9431547" cy="4373592"/>
          </a:xfrm>
        </p:spPr>
        <p:txBody>
          <a:bodyPr/>
          <a:lstStyle/>
          <a:p>
            <a:pPr>
              <a:spcBef>
                <a:spcPts val="0"/>
              </a:spcBef>
              <a:spcAft>
                <a:spcPts val="1200"/>
              </a:spcAft>
            </a:pPr>
            <a:r>
              <a:rPr lang="en-US" dirty="0">
                <a:ea typeface="+mn-lt"/>
                <a:cs typeface="+mn-lt"/>
              </a:rPr>
              <a:t>All documentation is due 5:00 p.m. August 21, 2023</a:t>
            </a:r>
            <a:endParaRPr lang="en-US" sz="2400" dirty="0">
              <a:solidFill>
                <a:srgbClr val="FF0000"/>
              </a:solidFill>
              <a:ea typeface="+mn-lt"/>
              <a:cs typeface="+mn-lt"/>
            </a:endParaRPr>
          </a:p>
          <a:p>
            <a:pPr>
              <a:spcBef>
                <a:spcPts val="0"/>
              </a:spcBef>
              <a:spcAft>
                <a:spcPts val="1200"/>
              </a:spcAft>
            </a:pPr>
            <a:r>
              <a:rPr lang="en-US" dirty="0">
                <a:ea typeface="+mn-lt"/>
                <a:cs typeface="+mn-lt"/>
              </a:rPr>
              <a:t>Acceptable Documentation:</a:t>
            </a:r>
            <a:endParaRPr lang="en-US" sz="2400" dirty="0">
              <a:solidFill>
                <a:srgbClr val="FF0000"/>
              </a:solidFill>
              <a:ea typeface="+mn-lt"/>
              <a:cs typeface="+mn-lt"/>
            </a:endParaRPr>
          </a:p>
          <a:p>
            <a:pPr lvl="1">
              <a:spcBef>
                <a:spcPts val="0"/>
              </a:spcBef>
              <a:spcAft>
                <a:spcPts val="1200"/>
              </a:spcAft>
            </a:pPr>
            <a:r>
              <a:rPr lang="en-US" sz="2400" dirty="0">
                <a:ea typeface="+mn-lt"/>
                <a:cs typeface="+mn-lt"/>
              </a:rPr>
              <a:t>A list of all vendors planned for </a:t>
            </a:r>
            <a:r>
              <a:rPr lang="en-US" sz="2400" dirty="0" err="1">
                <a:ea typeface="+mn-lt"/>
                <a:cs typeface="+mn-lt"/>
              </a:rPr>
              <a:t>micropurchases</a:t>
            </a:r>
            <a:endParaRPr lang="en-US" sz="2400" dirty="0">
              <a:cs typeface="Arial"/>
            </a:endParaRPr>
          </a:p>
          <a:p>
            <a:pPr lvl="1">
              <a:spcBef>
                <a:spcPts val="0"/>
              </a:spcBef>
              <a:spcAft>
                <a:spcPts val="1200"/>
              </a:spcAft>
            </a:pPr>
            <a:r>
              <a:rPr lang="en-US" sz="2400" dirty="0">
                <a:ea typeface="+mn-lt"/>
                <a:cs typeface="+mn-lt"/>
              </a:rPr>
              <a:t>The product to purchase from each vendor</a:t>
            </a:r>
            <a:endParaRPr lang="en-US" sz="2400" dirty="0">
              <a:cs typeface="Arial"/>
            </a:endParaRPr>
          </a:p>
          <a:p>
            <a:pPr lvl="1">
              <a:spcBef>
                <a:spcPts val="0"/>
              </a:spcBef>
              <a:spcAft>
                <a:spcPts val="1200"/>
              </a:spcAft>
            </a:pPr>
            <a:r>
              <a:rPr lang="en-US" sz="2400" dirty="0">
                <a:ea typeface="+mn-lt"/>
                <a:cs typeface="+mn-lt"/>
              </a:rPr>
              <a:t>The total expected value of the </a:t>
            </a:r>
            <a:r>
              <a:rPr lang="en-US" sz="2400" dirty="0" err="1">
                <a:ea typeface="+mn-lt"/>
                <a:cs typeface="+mn-lt"/>
              </a:rPr>
              <a:t>micropurchase</a:t>
            </a:r>
            <a:endParaRPr lang="en-US" sz="2400" dirty="0">
              <a:cs typeface="Arial"/>
            </a:endParaRPr>
          </a:p>
          <a:p>
            <a:pPr lvl="1">
              <a:spcBef>
                <a:spcPts val="0"/>
              </a:spcBef>
              <a:spcAft>
                <a:spcPts val="1200"/>
              </a:spcAft>
            </a:pPr>
            <a:r>
              <a:rPr lang="en-US" sz="2400" dirty="0">
                <a:ea typeface="+mn-lt"/>
                <a:cs typeface="+mn-lt"/>
              </a:rPr>
              <a:t>A purchase schedule</a:t>
            </a:r>
            <a:endParaRPr lang="en-US" sz="2400" dirty="0">
              <a:cs typeface="Arial"/>
            </a:endParaRPr>
          </a:p>
          <a:p>
            <a:pPr>
              <a:spcBef>
                <a:spcPts val="0"/>
              </a:spcBef>
              <a:spcAft>
                <a:spcPts val="1200"/>
              </a:spcAft>
            </a:pPr>
            <a:endParaRPr lang="en-US" dirty="0">
              <a:solidFill>
                <a:srgbClr val="000000"/>
              </a:solidFill>
              <a:cs typeface="Arial"/>
            </a:endParaRPr>
          </a:p>
          <a:p>
            <a:endParaRPr lang="en-US" sz="2800" dirty="0">
              <a:cs typeface="Arial"/>
            </a:endParaRPr>
          </a:p>
          <a:p>
            <a:endParaRPr lang="en-US" dirty="0">
              <a:solidFill>
                <a:srgbClr val="FF0000"/>
              </a:solidFill>
              <a:cs typeface="Arial"/>
            </a:endParaRPr>
          </a:p>
        </p:txBody>
      </p:sp>
    </p:spTree>
    <p:extLst>
      <p:ext uri="{BB962C8B-B14F-4D97-AF65-F5344CB8AC3E}">
        <p14:creationId xmlns:p14="http://schemas.microsoft.com/office/powerpoint/2010/main" val="3441370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0811-E5C9-AC97-5AFA-DBAA1C031A5B}"/>
              </a:ext>
            </a:extLst>
          </p:cNvPr>
          <p:cNvSpPr>
            <a:spLocks noGrp="1"/>
          </p:cNvSpPr>
          <p:nvPr>
            <p:ph type="title"/>
          </p:nvPr>
        </p:nvSpPr>
        <p:spPr>
          <a:xfrm>
            <a:off x="2540000" y="268941"/>
            <a:ext cx="9144000" cy="1286435"/>
          </a:xfrm>
        </p:spPr>
        <p:txBody>
          <a:bodyPr/>
          <a:lstStyle/>
          <a:p>
            <a:r>
              <a:rPr lang="en-US" dirty="0"/>
              <a:t>LFS </a:t>
            </a:r>
            <a:r>
              <a:rPr lang="en-US" dirty="0" err="1"/>
              <a:t>Micropurchases</a:t>
            </a:r>
            <a:endParaRPr lang="en-US" dirty="0"/>
          </a:p>
        </p:txBody>
      </p:sp>
      <p:sp>
        <p:nvSpPr>
          <p:cNvPr id="3" name="Content Placeholder 2">
            <a:extLst>
              <a:ext uri="{FF2B5EF4-FFF2-40B4-BE49-F238E27FC236}">
                <a16:creationId xmlns:a16="http://schemas.microsoft.com/office/drawing/2014/main" id="{A6DB6041-7248-ED7A-F9B0-3D2A6C48E8BA}"/>
              </a:ext>
            </a:extLst>
          </p:cNvPr>
          <p:cNvSpPr>
            <a:spLocks noGrp="1"/>
          </p:cNvSpPr>
          <p:nvPr>
            <p:ph idx="1"/>
          </p:nvPr>
        </p:nvSpPr>
        <p:spPr>
          <a:xfrm>
            <a:off x="2312894" y="1766047"/>
            <a:ext cx="9586259" cy="4823011"/>
          </a:xfrm>
        </p:spPr>
        <p:txBody>
          <a:bodyPr/>
          <a:lstStyle/>
          <a:p>
            <a:r>
              <a:rPr lang="en-US"/>
              <a:t>Alternate Acceptable Documentation for Opt-In:</a:t>
            </a:r>
          </a:p>
          <a:p>
            <a:pPr lvl="1"/>
            <a:r>
              <a:rPr lang="en-US"/>
              <a:t>On SFA official letterhead</a:t>
            </a:r>
            <a:endParaRPr lang="en-US">
              <a:cs typeface="Arial"/>
            </a:endParaRPr>
          </a:p>
          <a:p>
            <a:pPr lvl="1"/>
            <a:r>
              <a:rPr lang="en-US"/>
              <a:t>A list of all vendors planned for </a:t>
            </a:r>
            <a:r>
              <a:rPr lang="en-US" err="1"/>
              <a:t>micropurchases</a:t>
            </a:r>
            <a:endParaRPr lang="en-US" err="1">
              <a:cs typeface="Arial"/>
            </a:endParaRPr>
          </a:p>
          <a:p>
            <a:pPr lvl="1"/>
            <a:r>
              <a:rPr lang="en-US"/>
              <a:t>The product to purchase from each vendor</a:t>
            </a:r>
            <a:endParaRPr lang="en-US">
              <a:cs typeface="Arial"/>
            </a:endParaRPr>
          </a:p>
          <a:p>
            <a:pPr lvl="1"/>
            <a:r>
              <a:rPr lang="en-US"/>
              <a:t>The total expected value of each </a:t>
            </a:r>
            <a:r>
              <a:rPr lang="en-US" err="1"/>
              <a:t>micropurchase</a:t>
            </a:r>
            <a:endParaRPr lang="en-US" err="1">
              <a:cs typeface="Arial"/>
            </a:endParaRPr>
          </a:p>
          <a:p>
            <a:pPr lvl="1"/>
            <a:r>
              <a:rPr lang="en-US"/>
              <a:t>A purchase schedule</a:t>
            </a:r>
            <a:endParaRPr lang="en-US">
              <a:cs typeface="Arial"/>
            </a:endParaRPr>
          </a:p>
          <a:p>
            <a:endParaRPr lang="en-US">
              <a:cs typeface="Arial"/>
            </a:endParaRPr>
          </a:p>
          <a:p>
            <a:endParaRPr lang="en-US"/>
          </a:p>
        </p:txBody>
      </p:sp>
    </p:spTree>
    <p:extLst>
      <p:ext uri="{BB962C8B-B14F-4D97-AF65-F5344CB8AC3E}">
        <p14:creationId xmlns:p14="http://schemas.microsoft.com/office/powerpoint/2010/main" val="791563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93DF9-D315-4FE9-884A-12147493094E}"/>
              </a:ext>
            </a:extLst>
          </p:cNvPr>
          <p:cNvSpPr>
            <a:spLocks noGrp="1"/>
          </p:cNvSpPr>
          <p:nvPr>
            <p:ph type="title"/>
          </p:nvPr>
        </p:nvSpPr>
        <p:spPr>
          <a:xfrm>
            <a:off x="2525623" y="265234"/>
            <a:ext cx="9144000" cy="1143000"/>
          </a:xfrm>
        </p:spPr>
        <p:txBody>
          <a:bodyPr/>
          <a:lstStyle/>
          <a:p>
            <a:r>
              <a:rPr lang="en-US" sz="4200"/>
              <a:t>Grant Funds Overview (1)</a:t>
            </a:r>
          </a:p>
        </p:txBody>
      </p:sp>
      <p:graphicFrame>
        <p:nvGraphicFramePr>
          <p:cNvPr id="5" name="Content Placeholder 4" descr="The grant funds and timelines: School Breakfast and Summer Meals Start Up Grant notifications were sent June 29, 2023-24 FFVP allocations posted July 21, and School Food Best Practices awards posted July 21, 2023.">
            <a:extLst>
              <a:ext uri="{FF2B5EF4-FFF2-40B4-BE49-F238E27FC236}">
                <a16:creationId xmlns:a16="http://schemas.microsoft.com/office/drawing/2014/main" id="{19401267-1BA0-43A7-8154-DFD352A64FD7}"/>
              </a:ext>
            </a:extLst>
          </p:cNvPr>
          <p:cNvGraphicFramePr>
            <a:graphicFrameLocks noGrp="1"/>
          </p:cNvGraphicFramePr>
          <p:nvPr>
            <p:ph idx="1"/>
            <p:extLst>
              <p:ext uri="{D42A27DB-BD31-4B8C-83A1-F6EECF244321}">
                <p14:modId xmlns:p14="http://schemas.microsoft.com/office/powerpoint/2010/main" val="3007300156"/>
              </p:ext>
            </p:extLst>
          </p:nvPr>
        </p:nvGraphicFramePr>
        <p:xfrm>
          <a:off x="2440055" y="1503305"/>
          <a:ext cx="9318818" cy="4380173"/>
        </p:xfrm>
        <a:graphic>
          <a:graphicData uri="http://schemas.openxmlformats.org/drawingml/2006/table">
            <a:tbl>
              <a:tblPr firstRow="1" bandRow="1">
                <a:tableStyleId>{5C22544A-7EE6-4342-B048-85BDC9FD1C3A}</a:tableStyleId>
              </a:tblPr>
              <a:tblGrid>
                <a:gridCol w="5575040">
                  <a:extLst>
                    <a:ext uri="{9D8B030D-6E8A-4147-A177-3AD203B41FA5}">
                      <a16:colId xmlns:a16="http://schemas.microsoft.com/office/drawing/2014/main" val="4064080176"/>
                    </a:ext>
                  </a:extLst>
                </a:gridCol>
                <a:gridCol w="3743778">
                  <a:extLst>
                    <a:ext uri="{9D8B030D-6E8A-4147-A177-3AD203B41FA5}">
                      <a16:colId xmlns:a16="http://schemas.microsoft.com/office/drawing/2014/main" val="1239151048"/>
                    </a:ext>
                  </a:extLst>
                </a:gridCol>
              </a:tblGrid>
              <a:tr h="558894">
                <a:tc>
                  <a:txBody>
                    <a:bodyPr/>
                    <a:lstStyle/>
                    <a:p>
                      <a:r>
                        <a:rPr lang="en-US" sz="2800"/>
                        <a:t>Grant</a:t>
                      </a:r>
                    </a:p>
                  </a:txBody>
                  <a:tcPr marL="183750" marR="183750"/>
                </a:tc>
                <a:tc>
                  <a:txBody>
                    <a:bodyPr/>
                    <a:lstStyle/>
                    <a:p>
                      <a:r>
                        <a:rPr lang="en-US" sz="2800"/>
                        <a:t>Timeline</a:t>
                      </a:r>
                    </a:p>
                  </a:txBody>
                  <a:tcPr marL="183750" marR="183750"/>
                </a:tc>
                <a:extLst>
                  <a:ext uri="{0D108BD9-81ED-4DB2-BD59-A6C34878D82A}">
                    <a16:rowId xmlns:a16="http://schemas.microsoft.com/office/drawing/2014/main" val="1454820400"/>
                  </a:ext>
                </a:extLst>
              </a:tr>
              <a:tr h="1273761">
                <a:tc>
                  <a:txBody>
                    <a:bodyPr/>
                    <a:lstStyle/>
                    <a:p>
                      <a:pPr lvl="0" algn="l">
                        <a:lnSpc>
                          <a:spcPct val="100000"/>
                        </a:lnSpc>
                        <a:spcBef>
                          <a:spcPts val="0"/>
                        </a:spcBef>
                        <a:spcAft>
                          <a:spcPts val="0"/>
                        </a:spcAft>
                        <a:buNone/>
                      </a:pPr>
                      <a:r>
                        <a:rPr lang="en-US" sz="2400" b="0" i="0" u="none" strike="noStrike" noProof="0">
                          <a:solidFill>
                            <a:schemeClr val="tx1"/>
                          </a:solidFill>
                        </a:rPr>
                        <a:t>School Breakfast and Summer Meals Program Start Up Grant </a:t>
                      </a:r>
                      <a:r>
                        <a:rPr lang="en-US" sz="2400" b="0" i="0" u="none" strike="noStrike" noProof="0">
                          <a:solidFill>
                            <a:schemeClr val="tx1"/>
                          </a:solidFill>
                          <a:latin typeface="Arial"/>
                        </a:rPr>
                        <a:t>Award Notifications</a:t>
                      </a:r>
                      <a:endParaRPr lang="en-US">
                        <a:solidFill>
                          <a:schemeClr val="tx1"/>
                        </a:solidFill>
                      </a:endParaRPr>
                    </a:p>
                  </a:txBody>
                  <a:tcPr marL="183750" marR="183750" anchor="ctr"/>
                </a:tc>
                <a:tc>
                  <a:txBody>
                    <a:bodyPr/>
                    <a:lstStyle/>
                    <a:p>
                      <a:pPr lvl="0" algn="ctr">
                        <a:lnSpc>
                          <a:spcPct val="100000"/>
                        </a:lnSpc>
                        <a:spcBef>
                          <a:spcPts val="0"/>
                        </a:spcBef>
                        <a:spcAft>
                          <a:spcPts val="0"/>
                        </a:spcAft>
                        <a:buNone/>
                      </a:pPr>
                      <a:r>
                        <a:rPr lang="en-US" sz="2400">
                          <a:solidFill>
                            <a:schemeClr val="tx1"/>
                          </a:solidFill>
                        </a:rPr>
                        <a:t>Sent June 29</a:t>
                      </a:r>
                      <a:endParaRPr lang="en-US"/>
                    </a:p>
                  </a:txBody>
                  <a:tcPr marL="183750" marR="183750" anchor="ctr"/>
                </a:tc>
                <a:extLst>
                  <a:ext uri="{0D108BD9-81ED-4DB2-BD59-A6C34878D82A}">
                    <a16:rowId xmlns:a16="http://schemas.microsoft.com/office/drawing/2014/main" val="3772162589"/>
                  </a:ext>
                </a:extLst>
              </a:tr>
              <a:tr h="1663687">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2023–24 Fresh Fruit and Vegetable Program  </a:t>
                      </a:r>
                      <a:endParaRPr lang="en-US" dirty="0">
                        <a:solidFill>
                          <a:schemeClr val="tx1"/>
                        </a:solidFill>
                      </a:endParaRPr>
                    </a:p>
                    <a:p>
                      <a:pPr lvl="0" algn="l">
                        <a:lnSpc>
                          <a:spcPct val="100000"/>
                        </a:lnSpc>
                        <a:spcBef>
                          <a:spcPts val="0"/>
                        </a:spcBef>
                        <a:spcAft>
                          <a:spcPts val="0"/>
                        </a:spcAft>
                        <a:buNone/>
                      </a:pPr>
                      <a:r>
                        <a:rPr lang="en-US" sz="2400" b="0" i="0" u="none" strike="noStrike" noProof="0" dirty="0">
                          <a:solidFill>
                            <a:schemeClr val="tx1"/>
                          </a:solidFill>
                          <a:latin typeface="Arial"/>
                        </a:rPr>
                        <a:t>(FFVP) First Allocation Awards Posted</a:t>
                      </a:r>
                      <a:endParaRPr lang="en-US" dirty="0">
                        <a:solidFill>
                          <a:schemeClr val="tx1"/>
                        </a:solidFill>
                      </a:endParaRPr>
                    </a:p>
                  </a:txBody>
                  <a:tcPr marL="183750" marR="183750" anchor="ct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July 21</a:t>
                      </a:r>
                      <a:endParaRPr lang="en-US" dirty="0">
                        <a:solidFill>
                          <a:schemeClr val="tx1"/>
                        </a:solidFill>
                      </a:endParaRPr>
                    </a:p>
                  </a:txBody>
                  <a:tcPr marL="183750" marR="183750" anchor="ctr"/>
                </a:tc>
                <a:extLst>
                  <a:ext uri="{0D108BD9-81ED-4DB2-BD59-A6C34878D82A}">
                    <a16:rowId xmlns:a16="http://schemas.microsoft.com/office/drawing/2014/main" val="658559473"/>
                  </a:ext>
                </a:extLst>
              </a:tr>
              <a:tr h="883831">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School Food Best Practices Awards Posted</a:t>
                      </a:r>
                      <a:endParaRPr lang="en-US" dirty="0">
                        <a:solidFill>
                          <a:schemeClr val="tx1"/>
                        </a:solidFill>
                      </a:endParaRPr>
                    </a:p>
                  </a:txBody>
                  <a:tcPr marL="183750" marR="183750" anchor="ctr"/>
                </a:tc>
                <a:tc>
                  <a:txBody>
                    <a:bodyPr/>
                    <a:lstStyle/>
                    <a:p>
                      <a:pPr lvl="0" algn="ctr">
                        <a:lnSpc>
                          <a:spcPct val="100000"/>
                        </a:lnSpc>
                        <a:spcBef>
                          <a:spcPts val="0"/>
                        </a:spcBef>
                        <a:spcAft>
                          <a:spcPts val="0"/>
                        </a:spcAft>
                        <a:buNone/>
                      </a:pPr>
                      <a:r>
                        <a:rPr lang="en-US" sz="2300" b="0" i="0" u="none" strike="noStrike" noProof="0" dirty="0">
                          <a:solidFill>
                            <a:schemeClr val="tx1"/>
                          </a:solidFill>
                          <a:latin typeface="Arial"/>
                        </a:rPr>
                        <a:t>July 21</a:t>
                      </a:r>
                    </a:p>
                  </a:txBody>
                  <a:tcPr marL="183750" marR="183750" anchor="ctr"/>
                </a:tc>
                <a:extLst>
                  <a:ext uri="{0D108BD9-81ED-4DB2-BD59-A6C34878D82A}">
                    <a16:rowId xmlns:a16="http://schemas.microsoft.com/office/drawing/2014/main" val="4126422381"/>
                  </a:ext>
                </a:extLst>
              </a:tr>
            </a:tbl>
          </a:graphicData>
        </a:graphic>
      </p:graphicFrame>
    </p:spTree>
    <p:extLst>
      <p:ext uri="{BB962C8B-B14F-4D97-AF65-F5344CB8AC3E}">
        <p14:creationId xmlns:p14="http://schemas.microsoft.com/office/powerpoint/2010/main" val="568357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93DF9-D315-4FE9-884A-12147493094E}"/>
              </a:ext>
            </a:extLst>
          </p:cNvPr>
          <p:cNvSpPr>
            <a:spLocks noGrp="1"/>
          </p:cNvSpPr>
          <p:nvPr>
            <p:ph type="title"/>
          </p:nvPr>
        </p:nvSpPr>
        <p:spPr>
          <a:xfrm>
            <a:off x="2525623" y="236479"/>
            <a:ext cx="9144000" cy="1143000"/>
          </a:xfrm>
        </p:spPr>
        <p:txBody>
          <a:bodyPr/>
          <a:lstStyle/>
          <a:p>
            <a:r>
              <a:rPr lang="en-US" sz="4200"/>
              <a:t>Grant Funds Overview (2)</a:t>
            </a:r>
          </a:p>
        </p:txBody>
      </p:sp>
      <p:graphicFrame>
        <p:nvGraphicFramePr>
          <p:cNvPr id="5" name="Content Placeholder 4" descr="LFS part 2 opt-in is due August 21, SCA grant funds disbursement rounds 2&amp; 3in progress, SCA attestation round four is due September 2023 &amp; funds issued in December 2023.  ">
            <a:extLst>
              <a:ext uri="{FF2B5EF4-FFF2-40B4-BE49-F238E27FC236}">
                <a16:creationId xmlns:a16="http://schemas.microsoft.com/office/drawing/2014/main" id="{19401267-1BA0-43A7-8154-DFD352A64FD7}"/>
              </a:ext>
            </a:extLst>
          </p:cNvPr>
          <p:cNvGraphicFramePr>
            <a:graphicFrameLocks noGrp="1"/>
          </p:cNvGraphicFramePr>
          <p:nvPr>
            <p:ph idx="1"/>
            <p:extLst>
              <p:ext uri="{D42A27DB-BD31-4B8C-83A1-F6EECF244321}">
                <p14:modId xmlns:p14="http://schemas.microsoft.com/office/powerpoint/2010/main" val="366505004"/>
              </p:ext>
            </p:extLst>
          </p:nvPr>
        </p:nvGraphicFramePr>
        <p:xfrm>
          <a:off x="2525623" y="1592937"/>
          <a:ext cx="9285377" cy="4573718"/>
        </p:xfrm>
        <a:graphic>
          <a:graphicData uri="http://schemas.openxmlformats.org/drawingml/2006/table">
            <a:tbl>
              <a:tblPr firstRow="1" bandRow="1">
                <a:tableStyleId>{5C22544A-7EE6-4342-B048-85BDC9FD1C3A}</a:tableStyleId>
              </a:tblPr>
              <a:tblGrid>
                <a:gridCol w="5460137">
                  <a:extLst>
                    <a:ext uri="{9D8B030D-6E8A-4147-A177-3AD203B41FA5}">
                      <a16:colId xmlns:a16="http://schemas.microsoft.com/office/drawing/2014/main" val="4064080176"/>
                    </a:ext>
                  </a:extLst>
                </a:gridCol>
                <a:gridCol w="3825240">
                  <a:extLst>
                    <a:ext uri="{9D8B030D-6E8A-4147-A177-3AD203B41FA5}">
                      <a16:colId xmlns:a16="http://schemas.microsoft.com/office/drawing/2014/main" val="1239151048"/>
                    </a:ext>
                  </a:extLst>
                </a:gridCol>
              </a:tblGrid>
              <a:tr h="604879">
                <a:tc>
                  <a:txBody>
                    <a:bodyPr/>
                    <a:lstStyle/>
                    <a:p>
                      <a:r>
                        <a:rPr lang="en-US" sz="2800"/>
                        <a:t>Grant</a:t>
                      </a:r>
                    </a:p>
                  </a:txBody>
                  <a:tcPr marL="183750" marR="183750"/>
                </a:tc>
                <a:tc>
                  <a:txBody>
                    <a:bodyPr/>
                    <a:lstStyle/>
                    <a:p>
                      <a:r>
                        <a:rPr lang="en-US" sz="2800"/>
                        <a:t>Timeline</a:t>
                      </a:r>
                    </a:p>
                  </a:txBody>
                  <a:tcPr marL="183750" marR="183750"/>
                </a:tc>
                <a:extLst>
                  <a:ext uri="{0D108BD9-81ED-4DB2-BD59-A6C34878D82A}">
                    <a16:rowId xmlns:a16="http://schemas.microsoft.com/office/drawing/2014/main" val="1454820400"/>
                  </a:ext>
                </a:extLst>
              </a:tr>
              <a:tr h="1052285">
                <a:tc>
                  <a:txBody>
                    <a:bodyPr/>
                    <a:lstStyle/>
                    <a:p>
                      <a:pPr lvl="0">
                        <a:buNone/>
                      </a:pPr>
                      <a:r>
                        <a:rPr lang="en-US" sz="2400" b="0" i="0" u="none" strike="noStrike" noProof="0" dirty="0">
                          <a:solidFill>
                            <a:schemeClr val="tx1"/>
                          </a:solidFill>
                          <a:latin typeface="Arial"/>
                        </a:rPr>
                        <a:t>LFS Part Two </a:t>
                      </a:r>
                    </a:p>
                    <a:p>
                      <a:pPr lvl="0">
                        <a:buNone/>
                      </a:pPr>
                      <a:r>
                        <a:rPr lang="en-US" sz="2400" b="0" i="0" u="none" strike="noStrike" noProof="0" dirty="0">
                          <a:solidFill>
                            <a:schemeClr val="tx1"/>
                          </a:solidFill>
                          <a:latin typeface="Arial"/>
                        </a:rPr>
                        <a:t>Opt-in Submission-Extension</a:t>
                      </a:r>
                    </a:p>
                  </a:txBody>
                  <a:tcPr marL="183750" marR="183750" anchor="ctr"/>
                </a:tc>
                <a:tc>
                  <a:txBody>
                    <a:bodyPr/>
                    <a:lstStyle/>
                    <a:p>
                      <a:pPr lvl="0" algn="ctr">
                        <a:lnSpc>
                          <a:spcPct val="100000"/>
                        </a:lnSpc>
                        <a:spcBef>
                          <a:spcPts val="0"/>
                        </a:spcBef>
                        <a:spcAft>
                          <a:spcPts val="0"/>
                        </a:spcAft>
                        <a:buNone/>
                      </a:pPr>
                      <a:r>
                        <a:rPr lang="en-US" sz="2400">
                          <a:solidFill>
                            <a:schemeClr val="tx1"/>
                          </a:solidFill>
                        </a:rPr>
                        <a:t>August 21 5:00 p.m.</a:t>
                      </a:r>
                    </a:p>
                  </a:txBody>
                  <a:tcPr marL="183750" marR="183750" anchor="ctr"/>
                </a:tc>
                <a:extLst>
                  <a:ext uri="{0D108BD9-81ED-4DB2-BD59-A6C34878D82A}">
                    <a16:rowId xmlns:a16="http://schemas.microsoft.com/office/drawing/2014/main" val="1719551735"/>
                  </a:ext>
                </a:extLst>
              </a:tr>
              <a:tr h="1282095">
                <a:tc>
                  <a:txBody>
                    <a:bodyPr/>
                    <a:lstStyle/>
                    <a:p>
                      <a:pPr lvl="0">
                        <a:buNone/>
                      </a:pPr>
                      <a:r>
                        <a:rPr lang="en-US" sz="2400" b="0" i="0" u="none" strike="noStrike" noProof="0">
                          <a:solidFill>
                            <a:schemeClr val="tx1"/>
                          </a:solidFill>
                          <a:latin typeface="Arial"/>
                        </a:rPr>
                        <a:t>Supply Chain Assistance (SCA) Funds Issued </a:t>
                      </a:r>
                      <a:endParaRPr lang="en-US">
                        <a:solidFill>
                          <a:schemeClr val="tx1"/>
                        </a:solidFill>
                      </a:endParaRPr>
                    </a:p>
                    <a:p>
                      <a:pPr lvl="0">
                        <a:buNone/>
                      </a:pPr>
                      <a:r>
                        <a:rPr lang="en-US" sz="2400" b="0" i="0" u="none" strike="noStrike" noProof="0">
                          <a:solidFill>
                            <a:schemeClr val="tx1"/>
                          </a:solidFill>
                          <a:latin typeface="Arial"/>
                        </a:rPr>
                        <a:t>(Rounds Two &amp; Three)</a:t>
                      </a:r>
                      <a:endParaRPr lang="en-US">
                        <a:solidFill>
                          <a:schemeClr val="tx1"/>
                        </a:solidFill>
                      </a:endParaRPr>
                    </a:p>
                  </a:txBody>
                  <a:tcPr marL="183750" marR="183750" anchor="ctr"/>
                </a:tc>
                <a:tc>
                  <a:txBody>
                    <a:bodyPr/>
                    <a:lstStyle/>
                    <a:p>
                      <a:pPr lvl="0" algn="ctr">
                        <a:lnSpc>
                          <a:spcPct val="100000"/>
                        </a:lnSpc>
                        <a:spcBef>
                          <a:spcPts val="0"/>
                        </a:spcBef>
                        <a:spcAft>
                          <a:spcPts val="0"/>
                        </a:spcAft>
                        <a:buNone/>
                      </a:pPr>
                      <a:r>
                        <a:rPr lang="en-US" sz="2400" dirty="0">
                          <a:solidFill>
                            <a:schemeClr val="tx1"/>
                          </a:solidFill>
                        </a:rPr>
                        <a:t>Disbursement in progress</a:t>
                      </a:r>
                    </a:p>
                  </a:txBody>
                  <a:tcPr marL="183750" marR="183750" anchor="ctr"/>
                </a:tc>
                <a:extLst>
                  <a:ext uri="{0D108BD9-81ED-4DB2-BD59-A6C34878D82A}">
                    <a16:rowId xmlns:a16="http://schemas.microsoft.com/office/drawing/2014/main" val="710916210"/>
                  </a:ext>
                </a:extLst>
              </a:tr>
              <a:tr h="836534">
                <a:tc>
                  <a:txBody>
                    <a:bodyPr/>
                    <a:lstStyle/>
                    <a:p>
                      <a:pPr lvl="0" algn="l">
                        <a:lnSpc>
                          <a:spcPct val="100000"/>
                        </a:lnSpc>
                        <a:spcBef>
                          <a:spcPts val="0"/>
                        </a:spcBef>
                        <a:spcAft>
                          <a:spcPts val="0"/>
                        </a:spcAft>
                        <a:buNone/>
                      </a:pPr>
                      <a:r>
                        <a:rPr lang="en-US" sz="2400" b="0" i="0" u="none" strike="noStrike" noProof="0">
                          <a:solidFill>
                            <a:schemeClr val="tx1"/>
                          </a:solidFill>
                          <a:latin typeface="Arial"/>
                        </a:rPr>
                        <a:t>SCA Attestation (Round Four)</a:t>
                      </a:r>
                      <a:endParaRPr lang="en-US" sz="2400" b="0" i="0" u="none" strike="noStrike" noProof="0">
                        <a:solidFill>
                          <a:srgbClr val="000000"/>
                        </a:solidFill>
                        <a:latin typeface="Arial"/>
                      </a:endParaRPr>
                    </a:p>
                  </a:txBody>
                  <a:tcPr marL="183750" marR="183750" anchor="ctr"/>
                </a:tc>
                <a:tc>
                  <a:txBody>
                    <a:bodyPr/>
                    <a:lstStyle/>
                    <a:p>
                      <a:pPr lvl="0" algn="ctr">
                        <a:lnSpc>
                          <a:spcPct val="100000"/>
                        </a:lnSpc>
                        <a:spcBef>
                          <a:spcPts val="0"/>
                        </a:spcBef>
                        <a:spcAft>
                          <a:spcPts val="0"/>
                        </a:spcAft>
                        <a:buNone/>
                      </a:pPr>
                      <a:r>
                        <a:rPr lang="en-US" sz="2400" b="0" i="0" u="none" strike="noStrike" kern="1200" noProof="0">
                          <a:solidFill>
                            <a:schemeClr val="tx1"/>
                          </a:solidFill>
                          <a:latin typeface="Arial"/>
                        </a:rPr>
                        <a:t>September 2023</a:t>
                      </a:r>
                    </a:p>
                  </a:txBody>
                  <a:tcPr marL="183750" marR="183750" anchor="ctr"/>
                </a:tc>
                <a:extLst>
                  <a:ext uri="{0D108BD9-81ED-4DB2-BD59-A6C34878D82A}">
                    <a16:rowId xmlns:a16="http://schemas.microsoft.com/office/drawing/2014/main" val="146890856"/>
                  </a:ext>
                </a:extLst>
              </a:tr>
              <a:tr h="797925">
                <a:tc>
                  <a:txBody>
                    <a:bodyPr/>
                    <a:lstStyle/>
                    <a:p>
                      <a:pPr lvl="0" algn="l">
                        <a:lnSpc>
                          <a:spcPct val="100000"/>
                        </a:lnSpc>
                        <a:spcBef>
                          <a:spcPts val="0"/>
                        </a:spcBef>
                        <a:spcAft>
                          <a:spcPts val="0"/>
                        </a:spcAft>
                        <a:buNone/>
                      </a:pPr>
                      <a:r>
                        <a:rPr lang="en-US" sz="2400" b="0" i="0" u="none" strike="noStrike" noProof="0">
                          <a:solidFill>
                            <a:schemeClr val="tx1"/>
                          </a:solidFill>
                          <a:latin typeface="Arial"/>
                        </a:rPr>
                        <a:t>SCA Funds Issued (Round Four)</a:t>
                      </a:r>
                      <a:endParaRPr lang="en-US">
                        <a:solidFill>
                          <a:schemeClr val="tx1"/>
                        </a:solidFill>
                      </a:endParaRPr>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chemeClr val="tx1"/>
                          </a:solidFill>
                          <a:latin typeface="Arial"/>
                        </a:rPr>
                        <a:t>December 2023</a:t>
                      </a:r>
                    </a:p>
                  </a:txBody>
                  <a:tcPr marL="183750" marR="183750" anchor="ctr"/>
                </a:tc>
                <a:extLst>
                  <a:ext uri="{0D108BD9-81ED-4DB2-BD59-A6C34878D82A}">
                    <a16:rowId xmlns:a16="http://schemas.microsoft.com/office/drawing/2014/main" val="492776431"/>
                  </a:ext>
                </a:extLst>
              </a:tr>
            </a:tbl>
          </a:graphicData>
        </a:graphic>
      </p:graphicFrame>
    </p:spTree>
    <p:extLst>
      <p:ext uri="{BB962C8B-B14F-4D97-AF65-F5344CB8AC3E}">
        <p14:creationId xmlns:p14="http://schemas.microsoft.com/office/powerpoint/2010/main" val="370886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96FC-02A4-4859-8AFE-8236A533D77A}"/>
              </a:ext>
            </a:extLst>
          </p:cNvPr>
          <p:cNvSpPr>
            <a:spLocks noGrp="1"/>
          </p:cNvSpPr>
          <p:nvPr>
            <p:ph type="title"/>
          </p:nvPr>
        </p:nvSpPr>
        <p:spPr/>
        <p:txBody>
          <a:bodyPr/>
          <a:lstStyle/>
          <a:p>
            <a:r>
              <a:rPr lang="en-US"/>
              <a:t>Resources &amp; Other Announcements</a:t>
            </a:r>
          </a:p>
        </p:txBody>
      </p:sp>
      <p:pic>
        <p:nvPicPr>
          <p:cNvPr id="6" name="Content Placeholder 5">
            <a:extLst>
              <a:ext uri="{FF2B5EF4-FFF2-40B4-BE49-F238E27FC236}">
                <a16:creationId xmlns:a16="http://schemas.microsoft.com/office/drawing/2014/main" id="{AA227159-5461-87AB-9C4E-AA2A4BFC1707}"/>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0500" y="1981200"/>
            <a:ext cx="6223000" cy="4114800"/>
          </a:xfrm>
        </p:spPr>
      </p:pic>
    </p:spTree>
    <p:extLst>
      <p:ext uri="{BB962C8B-B14F-4D97-AF65-F5344CB8AC3E}">
        <p14:creationId xmlns:p14="http://schemas.microsoft.com/office/powerpoint/2010/main" val="3275317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0F8F-EA61-41D5-9F1B-A77088BDA407}"/>
              </a:ext>
            </a:extLst>
          </p:cNvPr>
          <p:cNvSpPr>
            <a:spLocks noGrp="1"/>
          </p:cNvSpPr>
          <p:nvPr>
            <p:ph type="title"/>
          </p:nvPr>
        </p:nvSpPr>
        <p:spPr>
          <a:xfrm>
            <a:off x="1572381" y="609600"/>
            <a:ext cx="10706110" cy="1056736"/>
          </a:xfrm>
        </p:spPr>
        <p:txBody>
          <a:bodyPr/>
          <a:lstStyle/>
          <a:p>
            <a:r>
              <a:rPr lang="en-US" dirty="0">
                <a:solidFill>
                  <a:schemeClr val="tx1"/>
                </a:solidFill>
                <a:cs typeface="Arial"/>
              </a:rPr>
              <a:t>Centers for Disease Control and Prevention (CDC): Extreme Heat Resources </a:t>
            </a:r>
          </a:p>
        </p:txBody>
      </p:sp>
      <p:sp>
        <p:nvSpPr>
          <p:cNvPr id="3" name="Content Placeholder 2">
            <a:extLst>
              <a:ext uri="{FF2B5EF4-FFF2-40B4-BE49-F238E27FC236}">
                <a16:creationId xmlns:a16="http://schemas.microsoft.com/office/drawing/2014/main" id="{54F689BA-91F5-209E-D01B-35B28E757EF8}"/>
              </a:ext>
            </a:extLst>
          </p:cNvPr>
          <p:cNvSpPr>
            <a:spLocks noGrp="1"/>
          </p:cNvSpPr>
          <p:nvPr>
            <p:ph idx="1"/>
          </p:nvPr>
        </p:nvSpPr>
        <p:spPr>
          <a:xfrm>
            <a:off x="2687918" y="2061882"/>
            <a:ext cx="9226176" cy="4379259"/>
          </a:xfrm>
        </p:spPr>
        <p:txBody>
          <a:bodyPr/>
          <a:lstStyle/>
          <a:p>
            <a:pPr>
              <a:spcBef>
                <a:spcPts val="0"/>
              </a:spcBef>
              <a:spcAft>
                <a:spcPts val="1200"/>
              </a:spcAft>
            </a:pPr>
            <a:r>
              <a:rPr lang="en-US" dirty="0">
                <a:cs typeface="Arial"/>
              </a:rPr>
              <a:t>Find various resources on how to beat the heat:</a:t>
            </a:r>
            <a:endParaRPr lang="en-US" dirty="0"/>
          </a:p>
          <a:p>
            <a:pPr lvl="1">
              <a:spcBef>
                <a:spcPts val="0"/>
              </a:spcBef>
              <a:spcAft>
                <a:spcPts val="1200"/>
              </a:spcAft>
            </a:pPr>
            <a:r>
              <a:rPr lang="en-US" dirty="0">
                <a:cs typeface="Arial"/>
              </a:rPr>
              <a:t>Stay Cool</a:t>
            </a:r>
          </a:p>
          <a:p>
            <a:pPr lvl="1">
              <a:spcBef>
                <a:spcPts val="0"/>
              </a:spcBef>
              <a:spcAft>
                <a:spcPts val="1200"/>
              </a:spcAft>
            </a:pPr>
            <a:r>
              <a:rPr lang="en-US" dirty="0">
                <a:cs typeface="Arial"/>
              </a:rPr>
              <a:t>Stay Hydrated</a:t>
            </a:r>
          </a:p>
          <a:p>
            <a:pPr lvl="1">
              <a:spcBef>
                <a:spcPts val="0"/>
              </a:spcBef>
              <a:spcAft>
                <a:spcPts val="1200"/>
              </a:spcAft>
            </a:pPr>
            <a:r>
              <a:rPr lang="en-US" dirty="0">
                <a:cs typeface="Arial"/>
              </a:rPr>
              <a:t>Stay Informed</a:t>
            </a:r>
          </a:p>
          <a:p>
            <a:pPr>
              <a:spcBef>
                <a:spcPts val="0"/>
              </a:spcBef>
              <a:spcAft>
                <a:spcPts val="1200"/>
              </a:spcAft>
            </a:pPr>
            <a:r>
              <a:rPr lang="en-US" dirty="0">
                <a:cs typeface="Arial"/>
              </a:rPr>
              <a:t>For additional heat-related tips check out the CDC web site at </a:t>
            </a:r>
            <a:r>
              <a:rPr lang="en-US" dirty="0">
                <a:ea typeface="+mn-lt"/>
                <a:cs typeface="+mn-lt"/>
                <a:hlinkClick r:id="rId3" tooltip="Centers for Disease Control and Prevention (CDC): Extreme Heat Resources "/>
              </a:rPr>
              <a:t>https://www.cdc.gov/disasters/extremeheat/index.html </a:t>
            </a:r>
            <a:endParaRPr lang="en-US" dirty="0">
              <a:cs typeface="Arial"/>
            </a:endParaRPr>
          </a:p>
        </p:txBody>
      </p:sp>
    </p:spTree>
    <p:extLst>
      <p:ext uri="{BB962C8B-B14F-4D97-AF65-F5344CB8AC3E}">
        <p14:creationId xmlns:p14="http://schemas.microsoft.com/office/powerpoint/2010/main" val="1728686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142F-78BD-4263-8500-099D322A8F3E}"/>
              </a:ext>
            </a:extLst>
          </p:cNvPr>
          <p:cNvSpPr>
            <a:spLocks noGrp="1"/>
          </p:cNvSpPr>
          <p:nvPr>
            <p:ph type="title"/>
          </p:nvPr>
        </p:nvSpPr>
        <p:spPr>
          <a:xfrm>
            <a:off x="2418080" y="325120"/>
            <a:ext cx="9144000" cy="1143000"/>
          </a:xfrm>
        </p:spPr>
        <p:txBody>
          <a:bodyPr/>
          <a:lstStyle/>
          <a:p>
            <a:r>
              <a:rPr lang="en-US" dirty="0"/>
              <a:t>Food Service Staff Education and Training Web Page</a:t>
            </a:r>
          </a:p>
        </p:txBody>
      </p:sp>
      <p:sp>
        <p:nvSpPr>
          <p:cNvPr id="3" name="Content Placeholder 2">
            <a:extLst>
              <a:ext uri="{FF2B5EF4-FFF2-40B4-BE49-F238E27FC236}">
                <a16:creationId xmlns:a16="http://schemas.microsoft.com/office/drawing/2014/main" id="{90D965CE-D13A-4CDB-8D75-74EC11A5F276}"/>
              </a:ext>
            </a:extLst>
          </p:cNvPr>
          <p:cNvSpPr>
            <a:spLocks noGrp="1"/>
          </p:cNvSpPr>
          <p:nvPr>
            <p:ph sz="half" idx="1"/>
          </p:nvPr>
        </p:nvSpPr>
        <p:spPr>
          <a:xfrm>
            <a:off x="2286000" y="1930400"/>
            <a:ext cx="4409440" cy="4094480"/>
          </a:xfrm>
        </p:spPr>
        <p:txBody>
          <a:bodyPr/>
          <a:lstStyle/>
          <a:p>
            <a:r>
              <a:rPr lang="en-US" sz="2800" dirty="0">
                <a:ea typeface="+mn-lt"/>
                <a:cs typeface="+mn-lt"/>
              </a:rPr>
              <a:t>Overview of the SNPs</a:t>
            </a:r>
            <a:endParaRPr lang="en-US" sz="2800" dirty="0">
              <a:cs typeface="Arial"/>
            </a:endParaRPr>
          </a:p>
          <a:p>
            <a:r>
              <a:rPr lang="en-US" sz="2800" dirty="0">
                <a:ea typeface="+mn-lt"/>
                <a:cs typeface="+mn-lt"/>
              </a:rPr>
              <a:t>Policy Guidance</a:t>
            </a:r>
            <a:endParaRPr lang="en-US" sz="2800" dirty="0">
              <a:cs typeface="Arial"/>
            </a:endParaRPr>
          </a:p>
          <a:p>
            <a:r>
              <a:rPr lang="en-US" sz="2800" dirty="0">
                <a:ea typeface="+mn-lt"/>
                <a:cs typeface="+mn-lt"/>
              </a:rPr>
              <a:t>Key Trainings</a:t>
            </a:r>
            <a:endParaRPr lang="en-US" sz="2800" dirty="0">
              <a:cs typeface="Arial"/>
            </a:endParaRPr>
          </a:p>
          <a:p>
            <a:r>
              <a:rPr lang="en-US" sz="2800" dirty="0">
                <a:ea typeface="+mn-lt"/>
                <a:cs typeface="+mn-lt"/>
              </a:rPr>
              <a:t>Resources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800" b="1" i="1" dirty="0">
                <a:latin typeface="Arial"/>
                <a:ea typeface="+mn-lt"/>
                <a:cs typeface="Arial"/>
              </a:rPr>
              <a:t>Important</a:t>
            </a:r>
            <a:r>
              <a:rPr kumimoji="0" lang="en-US" sz="2800" b="1" i="1" u="none" strike="noStrike" kern="1200" cap="none" spc="0" normalizeH="0" baseline="0" noProof="0" dirty="0">
                <a:ln>
                  <a:noFill/>
                </a:ln>
                <a:effectLst/>
                <a:uLnTx/>
                <a:uFillTx/>
                <a:latin typeface="Arial"/>
                <a:ea typeface="+mn-lt"/>
                <a:cs typeface="Arial"/>
              </a:rPr>
              <a:t> Dates (new)</a:t>
            </a:r>
            <a:endParaRPr lang="en-US" sz="2800" b="1" i="1" u="none" strike="noStrike" kern="1200" cap="none" spc="0" normalizeH="0" baseline="0" noProof="0" dirty="0">
              <a:ln>
                <a:noFill/>
              </a:ln>
              <a:effectLst/>
              <a:uLnTx/>
              <a:uFillTx/>
              <a:latin typeface="Arial"/>
              <a:ea typeface="+mn-lt"/>
              <a:cs typeface="Arial"/>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800" b="1" i="1" dirty="0">
                <a:latin typeface="Arial"/>
                <a:ea typeface="+mn-lt"/>
                <a:cs typeface="Arial"/>
              </a:rPr>
              <a:t>Townhalls (new)</a:t>
            </a:r>
            <a:endParaRPr lang="en-US" sz="2800" b="1" i="1" dirty="0">
              <a:cs typeface="Arial"/>
            </a:endParaRPr>
          </a:p>
          <a:p>
            <a:r>
              <a:rPr lang="en-US" sz="2800" dirty="0">
                <a:ea typeface="+mn-lt"/>
                <a:cs typeface="+mn-lt"/>
              </a:rPr>
              <a:t>Contacts</a:t>
            </a:r>
            <a:endParaRPr lang="en-US" sz="2800" dirty="0"/>
          </a:p>
          <a:p>
            <a:pPr marL="0" indent="0">
              <a:buNone/>
            </a:pPr>
            <a:endParaRPr lang="en-US" dirty="0">
              <a:cs typeface="Arial"/>
            </a:endParaRPr>
          </a:p>
        </p:txBody>
      </p:sp>
      <p:pic>
        <p:nvPicPr>
          <p:cNvPr id="8" name="Content Placeholder 7">
            <a:extLst>
              <a:ext uri="{FF2B5EF4-FFF2-40B4-BE49-F238E27FC236}">
                <a16:creationId xmlns:a16="http://schemas.microsoft.com/office/drawing/2014/main" id="{FC92569F-7075-E82F-A9A7-CD00BCC934BD}"/>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95440" y="1930400"/>
            <a:ext cx="5331924" cy="4094480"/>
          </a:xfrm>
        </p:spPr>
      </p:pic>
    </p:spTree>
    <p:extLst>
      <p:ext uri="{BB962C8B-B14F-4D97-AF65-F5344CB8AC3E}">
        <p14:creationId xmlns:p14="http://schemas.microsoft.com/office/powerpoint/2010/main" val="3751416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8819B8-BCDB-9B68-D51A-D276D926422F}"/>
              </a:ext>
            </a:extLst>
          </p:cNvPr>
          <p:cNvSpPr>
            <a:spLocks noGrp="1"/>
          </p:cNvSpPr>
          <p:nvPr>
            <p:ph type="title"/>
          </p:nvPr>
        </p:nvSpPr>
        <p:spPr/>
        <p:txBody>
          <a:bodyPr/>
          <a:lstStyle/>
          <a:p>
            <a:r>
              <a:rPr lang="en-US" dirty="0"/>
              <a:t>Serving Traditional Indigenous Foods in Child Nutrition Programs New Web Page</a:t>
            </a:r>
          </a:p>
        </p:txBody>
      </p:sp>
      <p:sp>
        <p:nvSpPr>
          <p:cNvPr id="6" name="Content Placeholder 5">
            <a:extLst>
              <a:ext uri="{FF2B5EF4-FFF2-40B4-BE49-F238E27FC236}">
                <a16:creationId xmlns:a16="http://schemas.microsoft.com/office/drawing/2014/main" id="{826515F4-603D-D701-CACB-BDDC4CD9CC4C}"/>
              </a:ext>
            </a:extLst>
          </p:cNvPr>
          <p:cNvSpPr>
            <a:spLocks noGrp="1"/>
          </p:cNvSpPr>
          <p:nvPr>
            <p:ph sz="quarter" idx="13"/>
          </p:nvPr>
        </p:nvSpPr>
        <p:spPr>
          <a:xfrm>
            <a:off x="2540000" y="2425700"/>
            <a:ext cx="4313238" cy="2006599"/>
          </a:xfrm>
        </p:spPr>
        <p:txBody>
          <a:bodyPr/>
          <a:lstStyle/>
          <a:p>
            <a:r>
              <a:rPr lang="en-US" sz="3200" dirty="0">
                <a:ea typeface="+mn-lt"/>
                <a:cs typeface="+mn-lt"/>
              </a:rPr>
              <a:t>Policy Guidance</a:t>
            </a:r>
          </a:p>
          <a:p>
            <a:r>
              <a:rPr lang="en-US" sz="3200" dirty="0">
                <a:ea typeface="+mn-lt"/>
                <a:cs typeface="+mn-lt"/>
              </a:rPr>
              <a:t>Recipe Box</a:t>
            </a:r>
            <a:endParaRPr lang="en-US" sz="3200" dirty="0">
              <a:cs typeface="Arial"/>
            </a:endParaRPr>
          </a:p>
          <a:p>
            <a:endParaRPr lang="en-US" dirty="0"/>
          </a:p>
        </p:txBody>
      </p:sp>
      <p:sp>
        <p:nvSpPr>
          <p:cNvPr id="7" name="Content Placeholder 6">
            <a:extLst>
              <a:ext uri="{FF2B5EF4-FFF2-40B4-BE49-F238E27FC236}">
                <a16:creationId xmlns:a16="http://schemas.microsoft.com/office/drawing/2014/main" id="{47097CDA-C754-9956-6B31-A6D2F2DD721E}"/>
              </a:ext>
            </a:extLst>
          </p:cNvPr>
          <p:cNvSpPr>
            <a:spLocks noGrp="1"/>
          </p:cNvSpPr>
          <p:nvPr>
            <p:ph sz="quarter" idx="14"/>
          </p:nvPr>
        </p:nvSpPr>
        <p:spPr>
          <a:xfrm>
            <a:off x="7370762" y="2377702"/>
            <a:ext cx="4313238" cy="2006600"/>
          </a:xfrm>
        </p:spPr>
        <p:txBody>
          <a:bodyPr/>
          <a:lstStyle/>
          <a:p>
            <a:r>
              <a:rPr lang="en-US" sz="3200" dirty="0">
                <a:cs typeface="Arial"/>
              </a:rPr>
              <a:t>Menu Resources</a:t>
            </a:r>
            <a:endParaRPr lang="en-US" dirty="0"/>
          </a:p>
          <a:p>
            <a:r>
              <a:rPr lang="en-US" sz="3200" dirty="0">
                <a:ea typeface="+mn-lt"/>
                <a:cs typeface="+mn-lt"/>
              </a:rPr>
              <a:t>Crediting Tip Sheets</a:t>
            </a:r>
          </a:p>
          <a:p>
            <a:endParaRPr lang="en-US" dirty="0"/>
          </a:p>
        </p:txBody>
      </p:sp>
      <p:pic>
        <p:nvPicPr>
          <p:cNvPr id="10" name="Content Placeholder 9">
            <a:extLst>
              <a:ext uri="{FF2B5EF4-FFF2-40B4-BE49-F238E27FC236}">
                <a16:creationId xmlns:a16="http://schemas.microsoft.com/office/drawing/2014/main" id="{E411ED98-2C8B-4A66-A3E9-463C57B402C1}"/>
              </a:ext>
              <a:ext uri="{C183D7F6-B498-43B3-948B-1728B52AA6E4}">
                <adec:decorative xmlns:adec="http://schemas.microsoft.com/office/drawing/2017/decorative" val="1"/>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027888" y="3656533"/>
            <a:ext cx="6218771" cy="2591867"/>
          </a:xfrm>
        </p:spPr>
      </p:pic>
    </p:spTree>
    <p:extLst>
      <p:ext uri="{BB962C8B-B14F-4D97-AF65-F5344CB8AC3E}">
        <p14:creationId xmlns:p14="http://schemas.microsoft.com/office/powerpoint/2010/main" val="2963697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449A-0317-6B41-E52E-94C7408C925C}"/>
              </a:ext>
            </a:extLst>
          </p:cNvPr>
          <p:cNvSpPr>
            <a:spLocks noGrp="1"/>
          </p:cNvSpPr>
          <p:nvPr>
            <p:ph type="title"/>
          </p:nvPr>
        </p:nvSpPr>
        <p:spPr/>
        <p:txBody>
          <a:bodyPr/>
          <a:lstStyle/>
          <a:p>
            <a:r>
              <a:rPr lang="en-US">
                <a:ea typeface="+mj-lt"/>
                <a:cs typeface="+mj-lt"/>
              </a:rPr>
              <a:t>School Nutrition Department Vacancy and Turnover Rate Survey</a:t>
            </a:r>
            <a:endParaRPr lang="en-US">
              <a:cs typeface="Arial"/>
            </a:endParaRPr>
          </a:p>
        </p:txBody>
      </p:sp>
      <p:sp>
        <p:nvSpPr>
          <p:cNvPr id="3" name="Content Placeholder 2">
            <a:extLst>
              <a:ext uri="{FF2B5EF4-FFF2-40B4-BE49-F238E27FC236}">
                <a16:creationId xmlns:a16="http://schemas.microsoft.com/office/drawing/2014/main" id="{2A9AF2DF-7272-17AE-C2B2-93598FBE8DBE}"/>
              </a:ext>
            </a:extLst>
          </p:cNvPr>
          <p:cNvSpPr>
            <a:spLocks noGrp="1"/>
          </p:cNvSpPr>
          <p:nvPr>
            <p:ph idx="1"/>
          </p:nvPr>
        </p:nvSpPr>
        <p:spPr>
          <a:xfrm>
            <a:off x="2540000" y="2236694"/>
            <a:ext cx="9144000" cy="4114800"/>
          </a:xfrm>
        </p:spPr>
        <p:txBody>
          <a:bodyPr/>
          <a:lstStyle/>
          <a:p>
            <a:pPr>
              <a:spcBef>
                <a:spcPts val="0"/>
              </a:spcBef>
              <a:spcAft>
                <a:spcPts val="1200"/>
              </a:spcAft>
            </a:pPr>
            <a:r>
              <a:rPr lang="en-US" sz="2800" dirty="0">
                <a:cs typeface="Arial"/>
              </a:rPr>
              <a:t>Goal: Assess California's school food labor challenges</a:t>
            </a:r>
          </a:p>
          <a:p>
            <a:pPr>
              <a:spcBef>
                <a:spcPts val="0"/>
              </a:spcBef>
              <a:spcAft>
                <a:spcPts val="1200"/>
              </a:spcAft>
            </a:pPr>
            <a:r>
              <a:rPr lang="en-US" sz="2800" dirty="0">
                <a:cs typeface="Arial"/>
              </a:rPr>
              <a:t>Sponsors: Chef Ann Foundation in partnership with the California School Nutrition Association</a:t>
            </a:r>
          </a:p>
          <a:p>
            <a:pPr>
              <a:spcBef>
                <a:spcPts val="0"/>
              </a:spcBef>
              <a:spcAft>
                <a:spcPts val="1200"/>
              </a:spcAft>
            </a:pPr>
            <a:r>
              <a:rPr lang="en-US" sz="2800" dirty="0">
                <a:cs typeface="Arial"/>
              </a:rPr>
              <a:t>Responses will be used to help identify solutions.</a:t>
            </a:r>
          </a:p>
          <a:p>
            <a:pPr>
              <a:spcBef>
                <a:spcPts val="0"/>
              </a:spcBef>
              <a:spcAft>
                <a:spcPts val="1200"/>
              </a:spcAft>
            </a:pPr>
            <a:r>
              <a:rPr lang="en-US" sz="2800" dirty="0">
                <a:cs typeface="Arial"/>
              </a:rPr>
              <a:t>Survey is being conducted by the Food Insight Group.</a:t>
            </a:r>
          </a:p>
          <a:p>
            <a:pPr>
              <a:spcBef>
                <a:spcPts val="0"/>
              </a:spcBef>
              <a:spcAft>
                <a:spcPts val="1200"/>
              </a:spcAft>
            </a:pPr>
            <a:r>
              <a:rPr lang="en-US" sz="2800" dirty="0">
                <a:cs typeface="Arial"/>
              </a:rPr>
              <a:t>Due: August 25, 2023</a:t>
            </a:r>
          </a:p>
          <a:p>
            <a:pPr>
              <a:spcBef>
                <a:spcPts val="0"/>
              </a:spcBef>
              <a:spcAft>
                <a:spcPts val="1200"/>
              </a:spcAft>
            </a:pPr>
            <a:endParaRPr lang="en-US" sz="2800" dirty="0">
              <a:cs typeface="Arial"/>
            </a:endParaRPr>
          </a:p>
        </p:txBody>
      </p:sp>
    </p:spTree>
    <p:extLst>
      <p:ext uri="{BB962C8B-B14F-4D97-AF65-F5344CB8AC3E}">
        <p14:creationId xmlns:p14="http://schemas.microsoft.com/office/powerpoint/2010/main" val="96231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C08B-E30A-D9F0-998F-C638B19BC0AC}"/>
              </a:ext>
            </a:extLst>
          </p:cNvPr>
          <p:cNvSpPr>
            <a:spLocks noGrp="1"/>
          </p:cNvSpPr>
          <p:nvPr>
            <p:ph type="title"/>
          </p:nvPr>
        </p:nvSpPr>
        <p:spPr/>
        <p:txBody>
          <a:bodyPr/>
          <a:lstStyle/>
          <a:p>
            <a:r>
              <a:rPr lang="en-US">
                <a:cs typeface="Arial"/>
              </a:rPr>
              <a:t>Thank You for Participating in </a:t>
            </a:r>
            <a:br>
              <a:rPr lang="en-US">
                <a:cs typeface="Arial"/>
              </a:rPr>
            </a:br>
            <a:r>
              <a:rPr lang="en-US">
                <a:cs typeface="Arial"/>
              </a:rPr>
              <a:t>Farm to Summer Celebration Week!</a:t>
            </a:r>
          </a:p>
          <a:p>
            <a:endParaRPr lang="en-US">
              <a:cs typeface="Arial"/>
            </a:endParaRPr>
          </a:p>
        </p:txBody>
      </p:sp>
      <p:sp>
        <p:nvSpPr>
          <p:cNvPr id="3" name="Content Placeholder 2">
            <a:extLst>
              <a:ext uri="{FF2B5EF4-FFF2-40B4-BE49-F238E27FC236}">
                <a16:creationId xmlns:a16="http://schemas.microsoft.com/office/drawing/2014/main" id="{F09A4B5E-5B64-313A-5DAE-F4F7FCE9BC53}"/>
              </a:ext>
            </a:extLst>
          </p:cNvPr>
          <p:cNvSpPr>
            <a:spLocks noGrp="1"/>
          </p:cNvSpPr>
          <p:nvPr>
            <p:ph sz="half" idx="1"/>
          </p:nvPr>
        </p:nvSpPr>
        <p:spPr>
          <a:xfrm>
            <a:off x="2458322" y="1806085"/>
            <a:ext cx="9735127" cy="4807527"/>
          </a:xfrm>
        </p:spPr>
        <p:txBody>
          <a:bodyPr/>
          <a:lstStyle/>
          <a:p>
            <a:pPr>
              <a:spcBef>
                <a:spcPts val="1400"/>
              </a:spcBef>
              <a:spcAft>
                <a:spcPts val="1200"/>
              </a:spcAft>
            </a:pPr>
            <a:r>
              <a:rPr lang="en-US" sz="2800" dirty="0">
                <a:cs typeface="Arial"/>
              </a:rPr>
              <a:t>If your agency completed the 3 elements during the week of June 19–23, 2023</a:t>
            </a:r>
          </a:p>
          <a:p>
            <a:pPr marL="457200" lvl="1" indent="0">
              <a:spcBef>
                <a:spcPts val="1400"/>
              </a:spcBef>
              <a:spcAft>
                <a:spcPts val="1200"/>
              </a:spcAft>
              <a:buNone/>
            </a:pPr>
            <a:r>
              <a:rPr lang="en-US" sz="2400" dirty="0">
                <a:cs typeface="Arial"/>
              </a:rPr>
              <a:t>1) Taste </a:t>
            </a:r>
          </a:p>
          <a:p>
            <a:pPr marL="457200" lvl="1" indent="0">
              <a:spcBef>
                <a:spcPts val="1400"/>
              </a:spcBef>
              <a:spcAft>
                <a:spcPts val="1200"/>
              </a:spcAft>
              <a:buNone/>
            </a:pPr>
            <a:r>
              <a:rPr lang="en-US" sz="2400" dirty="0">
                <a:cs typeface="Arial"/>
              </a:rPr>
              <a:t>2) Teach</a:t>
            </a:r>
          </a:p>
          <a:p>
            <a:pPr marL="457200" lvl="1" indent="0">
              <a:spcBef>
                <a:spcPts val="1400"/>
              </a:spcBef>
              <a:spcAft>
                <a:spcPts val="1200"/>
              </a:spcAft>
              <a:buNone/>
            </a:pPr>
            <a:r>
              <a:rPr lang="en-US" sz="2400" dirty="0">
                <a:cs typeface="Arial"/>
              </a:rPr>
              <a:t>3) Share</a:t>
            </a:r>
          </a:p>
          <a:p>
            <a:pPr marL="457200" lvl="1" indent="0">
              <a:spcBef>
                <a:spcPts val="1400"/>
              </a:spcBef>
              <a:spcAft>
                <a:spcPts val="1200"/>
              </a:spcAft>
              <a:buNone/>
            </a:pPr>
            <a:endParaRPr lang="en-US" sz="1000" dirty="0">
              <a:cs typeface="Arial"/>
            </a:endParaRPr>
          </a:p>
          <a:p>
            <a:pPr>
              <a:spcBef>
                <a:spcPts val="0"/>
              </a:spcBef>
              <a:spcAft>
                <a:spcPts val="0"/>
              </a:spcAft>
            </a:pPr>
            <a:r>
              <a:rPr lang="en-US" sz="2800" dirty="0">
                <a:cs typeface="Arial"/>
              </a:rPr>
              <a:t>Then complete the post-survey by </a:t>
            </a:r>
            <a:r>
              <a:rPr lang="en-US" sz="2800" b="1" dirty="0">
                <a:cs typeface="Arial"/>
              </a:rPr>
              <a:t>5 p.m. August 31 </a:t>
            </a:r>
            <a:endParaRPr lang="en-US" sz="2800" dirty="0">
              <a:cs typeface="Arial"/>
            </a:endParaRPr>
          </a:p>
          <a:p>
            <a:pPr lvl="1">
              <a:spcBef>
                <a:spcPts val="1400"/>
              </a:spcBef>
              <a:spcAft>
                <a:spcPts val="1200"/>
              </a:spcAft>
            </a:pPr>
            <a:endParaRPr lang="en-US" dirty="0">
              <a:cs typeface="Arial"/>
            </a:endParaRPr>
          </a:p>
          <a:p>
            <a:endParaRPr lang="en-US" dirty="0">
              <a:cs typeface="Arial"/>
            </a:endParaRPr>
          </a:p>
        </p:txBody>
      </p:sp>
      <p:pic>
        <p:nvPicPr>
          <p:cNvPr id="7" name="Content Placeholder 6">
            <a:extLst>
              <a:ext uri="{FF2B5EF4-FFF2-40B4-BE49-F238E27FC236}">
                <a16:creationId xmlns:a16="http://schemas.microsoft.com/office/drawing/2014/main" id="{42419C0B-2C60-8804-98E5-6FF47F99FE3C}"/>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49181" y="2532629"/>
            <a:ext cx="3258005" cy="2581635"/>
          </a:xfrm>
        </p:spPr>
      </p:pic>
    </p:spTree>
    <p:extLst>
      <p:ext uri="{BB962C8B-B14F-4D97-AF65-F5344CB8AC3E}">
        <p14:creationId xmlns:p14="http://schemas.microsoft.com/office/powerpoint/2010/main" val="1778150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15A6-F2A6-43B3-AD16-F2CC188B8035}"/>
              </a:ext>
            </a:extLst>
          </p:cNvPr>
          <p:cNvSpPr>
            <a:spLocks noGrp="1"/>
          </p:cNvSpPr>
          <p:nvPr>
            <p:ph type="title"/>
          </p:nvPr>
        </p:nvSpPr>
        <p:spPr>
          <a:xfrm>
            <a:off x="2354943" y="313277"/>
            <a:ext cx="9412514" cy="1143000"/>
          </a:xfrm>
        </p:spPr>
        <p:txBody>
          <a:bodyPr/>
          <a:lstStyle/>
          <a:p>
            <a:r>
              <a:rPr lang="en-US"/>
              <a:t>Tuesday @ 2pm Town Hall Schedule</a:t>
            </a:r>
          </a:p>
        </p:txBody>
      </p:sp>
      <p:sp>
        <p:nvSpPr>
          <p:cNvPr id="3" name="Content Placeholder 2">
            <a:extLst>
              <a:ext uri="{FF2B5EF4-FFF2-40B4-BE49-F238E27FC236}">
                <a16:creationId xmlns:a16="http://schemas.microsoft.com/office/drawing/2014/main" id="{FC4A9185-9CB9-4EE8-92A3-A0FA101F8B89}"/>
              </a:ext>
            </a:extLst>
          </p:cNvPr>
          <p:cNvSpPr>
            <a:spLocks noGrp="1"/>
          </p:cNvSpPr>
          <p:nvPr>
            <p:ph sz="half" idx="2"/>
          </p:nvPr>
        </p:nvSpPr>
        <p:spPr>
          <a:xfrm>
            <a:off x="2540000" y="1469585"/>
            <a:ext cx="9042400" cy="466627"/>
          </a:xfrm>
        </p:spPr>
        <p:txBody>
          <a:bodyPr/>
          <a:lstStyle/>
          <a:p>
            <a:pPr marL="0" indent="0" algn="ctr">
              <a:buNone/>
            </a:pPr>
            <a:r>
              <a:rPr lang="en-US" sz="3200"/>
              <a:t>Held on the fourth Tuesday of the month</a:t>
            </a:r>
            <a:endParaRPr lang="en-US"/>
          </a:p>
        </p:txBody>
      </p:sp>
      <p:graphicFrame>
        <p:nvGraphicFramePr>
          <p:cNvPr id="5" name="Table 5" descr="The August 22 and October 31 Town Hall includes state updates with a guest speaker. The September 26 Town Hall includes state update only.">
            <a:extLst>
              <a:ext uri="{FF2B5EF4-FFF2-40B4-BE49-F238E27FC236}">
                <a16:creationId xmlns:a16="http://schemas.microsoft.com/office/drawing/2014/main" id="{B69A7FEC-4728-4FFE-B4C6-BBE1F6709ECA}"/>
              </a:ext>
            </a:extLst>
          </p:cNvPr>
          <p:cNvGraphicFramePr>
            <a:graphicFrameLocks noGrp="1"/>
          </p:cNvGraphicFramePr>
          <p:nvPr>
            <p:ph sz="half" idx="1"/>
            <p:extLst>
              <p:ext uri="{D42A27DB-BD31-4B8C-83A1-F6EECF244321}">
                <p14:modId xmlns:p14="http://schemas.microsoft.com/office/powerpoint/2010/main" val="3481476250"/>
              </p:ext>
            </p:extLst>
          </p:nvPr>
        </p:nvGraphicFramePr>
        <p:xfrm>
          <a:off x="2354943" y="2338980"/>
          <a:ext cx="9304776" cy="3223302"/>
        </p:xfrm>
        <a:graphic>
          <a:graphicData uri="http://schemas.openxmlformats.org/drawingml/2006/table">
            <a:tbl>
              <a:tblPr firstRow="1" bandRow="1">
                <a:tableStyleId>{5C22544A-7EE6-4342-B048-85BDC9FD1C3A}</a:tableStyleId>
              </a:tblPr>
              <a:tblGrid>
                <a:gridCol w="2521323">
                  <a:extLst>
                    <a:ext uri="{9D8B030D-6E8A-4147-A177-3AD203B41FA5}">
                      <a16:colId xmlns:a16="http://schemas.microsoft.com/office/drawing/2014/main" val="1857206355"/>
                    </a:ext>
                  </a:extLst>
                </a:gridCol>
                <a:gridCol w="4999060">
                  <a:extLst>
                    <a:ext uri="{9D8B030D-6E8A-4147-A177-3AD203B41FA5}">
                      <a16:colId xmlns:a16="http://schemas.microsoft.com/office/drawing/2014/main" val="4211457138"/>
                    </a:ext>
                  </a:extLst>
                </a:gridCol>
                <a:gridCol w="1784393">
                  <a:extLst>
                    <a:ext uri="{9D8B030D-6E8A-4147-A177-3AD203B41FA5}">
                      <a16:colId xmlns:a16="http://schemas.microsoft.com/office/drawing/2014/main" val="398561056"/>
                    </a:ext>
                  </a:extLst>
                </a:gridCol>
              </a:tblGrid>
              <a:tr h="457410">
                <a:tc>
                  <a:txBody>
                    <a:bodyPr/>
                    <a:lstStyle/>
                    <a:p>
                      <a:pPr algn="ctr"/>
                      <a:r>
                        <a:rPr lang="en-US" sz="2800"/>
                        <a:t>Month</a:t>
                      </a:r>
                    </a:p>
                  </a:txBody>
                  <a:tcPr/>
                </a:tc>
                <a:tc>
                  <a:txBody>
                    <a:bodyPr/>
                    <a:lstStyle/>
                    <a:p>
                      <a:pPr algn="ctr"/>
                      <a:r>
                        <a:rPr lang="en-US" sz="2800"/>
                        <a:t>Format</a:t>
                      </a:r>
                    </a:p>
                  </a:txBody>
                  <a:tcPr/>
                </a:tc>
                <a:tc>
                  <a:txBody>
                    <a:bodyPr/>
                    <a:lstStyle/>
                    <a:p>
                      <a:pPr algn="ctr"/>
                      <a:r>
                        <a:rPr lang="en-US" sz="2800"/>
                        <a:t>Date</a:t>
                      </a:r>
                    </a:p>
                  </a:txBody>
                  <a:tcPr/>
                </a:tc>
                <a:extLst>
                  <a:ext uri="{0D108BD9-81ED-4DB2-BD59-A6C34878D82A}">
                    <a16:rowId xmlns:a16="http://schemas.microsoft.com/office/drawing/2014/main" val="90875962"/>
                  </a:ext>
                </a:extLst>
              </a:tr>
              <a:tr h="815383">
                <a:tc>
                  <a:txBody>
                    <a:bodyPr/>
                    <a:lstStyle/>
                    <a:p>
                      <a:r>
                        <a:rPr lang="en-US" sz="2800"/>
                        <a:t>August</a:t>
                      </a:r>
                    </a:p>
                  </a:txBody>
                  <a:tcPr anchor="ctr"/>
                </a:tc>
                <a:tc>
                  <a:txBody>
                    <a:bodyPr/>
                    <a:lstStyle/>
                    <a:p>
                      <a:pPr lvl="0"/>
                      <a:r>
                        <a:rPr lang="en-US" sz="2800" dirty="0"/>
                        <a:t>State Update and Guest Speaker</a:t>
                      </a:r>
                    </a:p>
                  </a:txBody>
                  <a:tcPr anchor="ctr"/>
                </a:tc>
                <a:tc>
                  <a:txBody>
                    <a:bodyPr/>
                    <a:lstStyle/>
                    <a:p>
                      <a:r>
                        <a:rPr lang="en-US" sz="2800"/>
                        <a:t>08/22/23</a:t>
                      </a:r>
                    </a:p>
                  </a:txBody>
                  <a:tcPr anchor="ctr"/>
                </a:tc>
                <a:extLst>
                  <a:ext uri="{0D108BD9-81ED-4DB2-BD59-A6C34878D82A}">
                    <a16:rowId xmlns:a16="http://schemas.microsoft.com/office/drawing/2014/main" val="2386885460"/>
                  </a:ext>
                </a:extLst>
              </a:tr>
              <a:tr h="815382">
                <a:tc>
                  <a:txBody>
                    <a:bodyPr/>
                    <a:lstStyle/>
                    <a:p>
                      <a:pPr lvl="0">
                        <a:buNone/>
                      </a:pPr>
                      <a:r>
                        <a:rPr lang="en-US" sz="2800"/>
                        <a:t>September </a:t>
                      </a:r>
                    </a:p>
                  </a:txBody>
                  <a:tcPr anchor="ctr"/>
                </a:tc>
                <a:tc>
                  <a:txBody>
                    <a:bodyPr/>
                    <a:lstStyle/>
                    <a:p>
                      <a:pPr lvl="0">
                        <a:buNone/>
                      </a:pPr>
                      <a:r>
                        <a:rPr lang="en-US" sz="2800" b="0" i="0" u="none" strike="noStrike" noProof="0">
                          <a:solidFill>
                            <a:srgbClr val="000000"/>
                          </a:solidFill>
                          <a:latin typeface="Arial"/>
                        </a:rPr>
                        <a:t>State Update</a:t>
                      </a:r>
                      <a:endParaRPr lang="en-US"/>
                    </a:p>
                  </a:txBody>
                  <a:tcPr anchor="ctr"/>
                </a:tc>
                <a:tc>
                  <a:txBody>
                    <a:bodyPr/>
                    <a:lstStyle/>
                    <a:p>
                      <a:pPr lvl="0">
                        <a:buNone/>
                      </a:pPr>
                      <a:r>
                        <a:rPr lang="en-US" sz="2800"/>
                        <a:t>09/26/23</a:t>
                      </a:r>
                    </a:p>
                  </a:txBody>
                  <a:tcPr anchor="ctr"/>
                </a:tc>
                <a:extLst>
                  <a:ext uri="{0D108BD9-81ED-4DB2-BD59-A6C34878D82A}">
                    <a16:rowId xmlns:a16="http://schemas.microsoft.com/office/drawing/2014/main" val="1791366756"/>
                  </a:ext>
                </a:extLst>
              </a:tr>
              <a:tr h="815382">
                <a:tc>
                  <a:txBody>
                    <a:bodyPr/>
                    <a:lstStyle/>
                    <a:p>
                      <a:pPr lvl="0">
                        <a:buNone/>
                      </a:pPr>
                      <a:r>
                        <a:rPr lang="en-US" sz="2800"/>
                        <a:t>October</a:t>
                      </a:r>
                    </a:p>
                  </a:txBody>
                  <a:tcPr anchor="ctr"/>
                </a:tc>
                <a:tc>
                  <a:txBody>
                    <a:bodyPr/>
                    <a:lstStyle/>
                    <a:p>
                      <a:pPr marL="0" lvl="0" algn="l" defTabSz="914400" rtl="0" eaLnBrk="1" latinLnBrk="0" hangingPunct="1">
                        <a:buNone/>
                      </a:pPr>
                      <a:r>
                        <a:rPr lang="en-US" sz="2800" b="0" i="0" u="none" strike="noStrike" kern="1200">
                          <a:solidFill>
                            <a:srgbClr val="000000"/>
                          </a:solidFill>
                          <a:latin typeface="Arial"/>
                          <a:ea typeface="+mn-ea"/>
                          <a:cs typeface="+mn-cs"/>
                        </a:rPr>
                        <a:t>State Update and Guest Speaker</a:t>
                      </a:r>
                    </a:p>
                  </a:txBody>
                  <a:tcPr anchor="ctr"/>
                </a:tc>
                <a:tc>
                  <a:txBody>
                    <a:bodyPr/>
                    <a:lstStyle/>
                    <a:p>
                      <a:pPr lvl="0">
                        <a:buNone/>
                      </a:pPr>
                      <a:r>
                        <a:rPr lang="en-US" sz="2800" dirty="0">
                          <a:solidFill>
                            <a:schemeClr val="tx1"/>
                          </a:solidFill>
                        </a:rPr>
                        <a:t>10/31/23</a:t>
                      </a:r>
                    </a:p>
                  </a:txBody>
                  <a:tcPr anchor="ctr"/>
                </a:tc>
                <a:extLst>
                  <a:ext uri="{0D108BD9-81ED-4DB2-BD59-A6C34878D82A}">
                    <a16:rowId xmlns:a16="http://schemas.microsoft.com/office/drawing/2014/main" val="2249704074"/>
                  </a:ext>
                </a:extLst>
              </a:tr>
            </a:tbl>
          </a:graphicData>
        </a:graphic>
      </p:graphicFrame>
    </p:spTree>
    <p:extLst>
      <p:ext uri="{BB962C8B-B14F-4D97-AF65-F5344CB8AC3E}">
        <p14:creationId xmlns:p14="http://schemas.microsoft.com/office/powerpoint/2010/main" val="4094683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3E98A-6E25-4EEA-B238-7C88F1FFBCD5}"/>
              </a:ext>
            </a:extLst>
          </p:cNvPr>
          <p:cNvSpPr>
            <a:spLocks noGrp="1"/>
          </p:cNvSpPr>
          <p:nvPr>
            <p:ph type="title"/>
          </p:nvPr>
        </p:nvSpPr>
        <p:spPr>
          <a:xfrm>
            <a:off x="2509854" y="459913"/>
            <a:ext cx="9144000" cy="1143000"/>
          </a:xfrm>
        </p:spPr>
        <p:txBody>
          <a:bodyPr/>
          <a:lstStyle/>
          <a:p>
            <a:r>
              <a:rPr lang="en-US"/>
              <a:t>Thank you!</a:t>
            </a:r>
          </a:p>
        </p:txBody>
      </p:sp>
      <p:pic>
        <p:nvPicPr>
          <p:cNvPr id="3" name="Content Placeholder 2" descr="Transforming California Schools: A schoolhouse surrounded by seven segments: Universal Prekindergarten, Community Schools, Professional Learning, Antibias Education, Mental Health Programs, Expanded Learning Programs, and Universal Meals.">
            <a:extLst>
              <a:ext uri="{FF2B5EF4-FFF2-40B4-BE49-F238E27FC236}">
                <a16:creationId xmlns:a16="http://schemas.microsoft.com/office/drawing/2014/main" id="{675C2956-096F-40C7-9CFD-037DBDBF6E77}"/>
              </a:ext>
            </a:extLst>
          </p:cNvPr>
          <p:cNvPicPr>
            <a:picLocks noGrp="1" noChangeAspect="1"/>
          </p:cNvPicPr>
          <p:nvPr>
            <p:ph sz="quarter" idx="14"/>
          </p:nvPr>
        </p:nvPicPr>
        <p:blipFill>
          <a:blip r:embed="rId3"/>
          <a:stretch>
            <a:fillRect/>
          </a:stretch>
        </p:blipFill>
        <p:spPr>
          <a:xfrm>
            <a:off x="2742288" y="1981299"/>
            <a:ext cx="4005279" cy="3333298"/>
          </a:xfrm>
          <a:prstGeom prst="rect">
            <a:avLst/>
          </a:prstGeom>
        </p:spPr>
      </p:pic>
      <p:sp>
        <p:nvSpPr>
          <p:cNvPr id="4" name="Content Placeholder 3">
            <a:extLst>
              <a:ext uri="{FF2B5EF4-FFF2-40B4-BE49-F238E27FC236}">
                <a16:creationId xmlns:a16="http://schemas.microsoft.com/office/drawing/2014/main" id="{ED0776D3-2ACD-4467-963F-6F47B5CAF991}"/>
              </a:ext>
            </a:extLst>
          </p:cNvPr>
          <p:cNvSpPr>
            <a:spLocks noGrp="1"/>
          </p:cNvSpPr>
          <p:nvPr>
            <p:ph sz="quarter" idx="13"/>
          </p:nvPr>
        </p:nvSpPr>
        <p:spPr>
          <a:xfrm>
            <a:off x="6566334" y="2487073"/>
            <a:ext cx="5625666" cy="2730500"/>
          </a:xfrm>
        </p:spPr>
        <p:txBody>
          <a:bodyPr/>
          <a:lstStyle/>
          <a:p>
            <a:pPr marL="0" indent="0" algn="ctr">
              <a:buNone/>
            </a:pPr>
            <a:r>
              <a:rPr lang="en-US" sz="4800">
                <a:solidFill>
                  <a:schemeClr val="tx2"/>
                </a:solidFill>
                <a:latin typeface="+mj-lt"/>
                <a:ea typeface="+mj-ea"/>
                <a:cs typeface="+mj-cs"/>
              </a:rPr>
              <a:t>Next Town Hall:  </a:t>
            </a:r>
            <a:endParaRPr lang="en-US">
              <a:solidFill>
                <a:schemeClr val="tx2"/>
              </a:solidFill>
              <a:latin typeface="+mj-lt"/>
              <a:ea typeface="+mj-ea"/>
              <a:cs typeface="+mj-cs"/>
            </a:endParaRPr>
          </a:p>
          <a:p>
            <a:pPr marL="0" indent="0" algn="ctr">
              <a:buNone/>
            </a:pPr>
            <a:r>
              <a:rPr lang="en-US" sz="4800" b="1">
                <a:solidFill>
                  <a:schemeClr val="tx2"/>
                </a:solidFill>
                <a:latin typeface="+mj-lt"/>
                <a:ea typeface="+mj-ea"/>
                <a:cs typeface="+mj-cs"/>
              </a:rPr>
              <a:t>August 22, 2023</a:t>
            </a:r>
            <a:endParaRPr lang="en-US" b="1">
              <a:solidFill>
                <a:schemeClr val="tx2"/>
              </a:solidFill>
              <a:ea typeface="+mj-ea"/>
              <a:cs typeface="+mj-cs"/>
            </a:endParaRPr>
          </a:p>
          <a:p>
            <a:pPr marL="0" indent="0" algn="ctr">
              <a:buNone/>
            </a:pPr>
            <a:endParaRPr lang="en-US">
              <a:solidFill>
                <a:schemeClr val="tx2"/>
              </a:solidFill>
              <a:latin typeface="+mj-lt"/>
              <a:ea typeface="+mj-ea"/>
              <a:cs typeface="+mj-cs"/>
            </a:endParaRPr>
          </a:p>
          <a:p>
            <a:pPr marL="0" indent="0" algn="ctr">
              <a:buNone/>
            </a:pPr>
            <a:endParaRPr lang="en-US"/>
          </a:p>
        </p:txBody>
      </p:sp>
      <p:sp>
        <p:nvSpPr>
          <p:cNvPr id="11" name="Content Placeholder 10">
            <a:extLst>
              <a:ext uri="{FF2B5EF4-FFF2-40B4-BE49-F238E27FC236}">
                <a16:creationId xmlns:a16="http://schemas.microsoft.com/office/drawing/2014/main" id="{650A7208-5F38-40CE-B427-CA17C26165E2}"/>
              </a:ext>
            </a:extLst>
          </p:cNvPr>
          <p:cNvSpPr>
            <a:spLocks noGrp="1"/>
          </p:cNvSpPr>
          <p:nvPr>
            <p:ph sz="quarter" idx="15"/>
          </p:nvPr>
        </p:nvSpPr>
        <p:spPr>
          <a:xfrm>
            <a:off x="2737576" y="6101734"/>
            <a:ext cx="8703356" cy="614952"/>
          </a:xfrm>
        </p:spPr>
        <p:txBody>
          <a:bodyPr/>
          <a:lstStyle/>
          <a:p>
            <a:pPr marL="0" indent="0">
              <a:buNone/>
            </a:pPr>
            <a:r>
              <a:rPr lang="en-US">
                <a:solidFill>
                  <a:schemeClr val="tx2"/>
                </a:solidFill>
              </a:rPr>
              <a:t>This institution is an equal opportunity provider</a:t>
            </a:r>
            <a:endParaRPr lang="en-US">
              <a:solidFill>
                <a:schemeClr val="tx2"/>
              </a:solidFill>
              <a:cs typeface="Arial"/>
            </a:endParaRPr>
          </a:p>
          <a:p>
            <a:pPr marL="0" indent="0">
              <a:buNone/>
            </a:pPr>
            <a:endParaRPr lang="en-US"/>
          </a:p>
        </p:txBody>
      </p:sp>
    </p:spTree>
    <p:extLst>
      <p:ext uri="{BB962C8B-B14F-4D97-AF65-F5344CB8AC3E}">
        <p14:creationId xmlns:p14="http://schemas.microsoft.com/office/powerpoint/2010/main" val="307572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1C855-BB74-F4E5-557C-67C4480FBC89}"/>
              </a:ext>
            </a:extLst>
          </p:cNvPr>
          <p:cNvSpPr>
            <a:spLocks noGrp="1"/>
          </p:cNvSpPr>
          <p:nvPr>
            <p:ph type="title"/>
          </p:nvPr>
        </p:nvSpPr>
        <p:spPr/>
        <p:txBody>
          <a:bodyPr/>
          <a:lstStyle/>
          <a:p>
            <a:r>
              <a:rPr lang="en-US">
                <a:cs typeface="Arial"/>
              </a:rPr>
              <a:t>Farmers Market at</a:t>
            </a:r>
            <a:br>
              <a:rPr lang="en-US">
                <a:cs typeface="Arial"/>
              </a:rPr>
            </a:br>
            <a:r>
              <a:rPr lang="en-US">
                <a:cs typeface="Arial"/>
              </a:rPr>
              <a:t>Escondido Union School District </a:t>
            </a:r>
          </a:p>
        </p:txBody>
      </p:sp>
      <p:pic>
        <p:nvPicPr>
          <p:cNvPr id="5" name="Content Placeholder 4" descr="Farmer sharing nutrition and farmers' market information with a group of children sitting on the ground. ">
            <a:extLst>
              <a:ext uri="{FF2B5EF4-FFF2-40B4-BE49-F238E27FC236}">
                <a16:creationId xmlns:a16="http://schemas.microsoft.com/office/drawing/2014/main" id="{7E9A5D90-158A-804F-A428-FFE6F624E785}"/>
              </a:ext>
              <a:ext uri="{C183D7F6-B498-43B3-948B-1728B52AA6E4}">
                <adec:decorative xmlns:adec="http://schemas.microsoft.com/office/drawing/2017/decorative" val="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93723" y="2109518"/>
            <a:ext cx="3962953" cy="3858163"/>
          </a:xfrm>
        </p:spPr>
      </p:pic>
      <p:pic>
        <p:nvPicPr>
          <p:cNvPr id="10" name="Content Placeholder 9" descr="Row of a variety of fruits and vegetables at the farmers market.">
            <a:extLst>
              <a:ext uri="{FF2B5EF4-FFF2-40B4-BE49-F238E27FC236}">
                <a16:creationId xmlns:a16="http://schemas.microsoft.com/office/drawing/2014/main" id="{9D7DCD23-FBAC-7E68-BC9D-39CECA19CFA5}"/>
              </a:ext>
              <a:ext uri="{C183D7F6-B498-43B3-948B-1728B52AA6E4}">
                <adec:decorative xmlns:adec="http://schemas.microsoft.com/office/drawing/2017/decorative" val="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905750" y="1981200"/>
            <a:ext cx="3086100" cy="4114800"/>
          </a:xfrm>
        </p:spPr>
      </p:pic>
    </p:spTree>
    <p:extLst>
      <p:ext uri="{BB962C8B-B14F-4D97-AF65-F5344CB8AC3E}">
        <p14:creationId xmlns:p14="http://schemas.microsoft.com/office/powerpoint/2010/main" val="316938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8A15-B8C0-8F53-AAE9-CA5CF4B07589}"/>
              </a:ext>
            </a:extLst>
          </p:cNvPr>
          <p:cNvSpPr>
            <a:spLocks noGrp="1"/>
          </p:cNvSpPr>
          <p:nvPr>
            <p:ph type="title"/>
          </p:nvPr>
        </p:nvSpPr>
        <p:spPr>
          <a:xfrm>
            <a:off x="2499659" y="372035"/>
            <a:ext cx="9144000" cy="1143000"/>
          </a:xfrm>
        </p:spPr>
        <p:txBody>
          <a:bodyPr/>
          <a:lstStyle/>
          <a:p>
            <a:r>
              <a:rPr lang="en-US" dirty="0"/>
              <a:t>Upcoming Celebrations</a:t>
            </a:r>
          </a:p>
        </p:txBody>
      </p:sp>
      <p:graphicFrame>
        <p:nvGraphicFramePr>
          <p:cNvPr id="6" name="Table 6" descr="Table of upcoming dates (left column) and celebrations (right column).  September is Food Literacy Month, October is Farm to School Month, and October 9-13 is National School Lunch Week.">
            <a:extLst>
              <a:ext uri="{FF2B5EF4-FFF2-40B4-BE49-F238E27FC236}">
                <a16:creationId xmlns:a16="http://schemas.microsoft.com/office/drawing/2014/main" id="{476FA8B5-895C-6DEA-F56D-D15082F833CF}"/>
              </a:ext>
            </a:extLst>
          </p:cNvPr>
          <p:cNvGraphicFramePr>
            <a:graphicFrameLocks noGrp="1"/>
          </p:cNvGraphicFramePr>
          <p:nvPr>
            <p:ph sz="half" idx="1"/>
            <p:extLst>
              <p:ext uri="{D42A27DB-BD31-4B8C-83A1-F6EECF244321}">
                <p14:modId xmlns:p14="http://schemas.microsoft.com/office/powerpoint/2010/main" val="2676264865"/>
              </p:ext>
            </p:extLst>
          </p:nvPr>
        </p:nvGraphicFramePr>
        <p:xfrm>
          <a:off x="2647577" y="1645023"/>
          <a:ext cx="9144000" cy="4267201"/>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737055550"/>
                    </a:ext>
                  </a:extLst>
                </a:gridCol>
                <a:gridCol w="4572000">
                  <a:extLst>
                    <a:ext uri="{9D8B030D-6E8A-4147-A177-3AD203B41FA5}">
                      <a16:colId xmlns:a16="http://schemas.microsoft.com/office/drawing/2014/main" val="997317588"/>
                    </a:ext>
                  </a:extLst>
                </a:gridCol>
              </a:tblGrid>
              <a:tr h="654982">
                <a:tc>
                  <a:txBody>
                    <a:bodyPr/>
                    <a:lstStyle/>
                    <a:p>
                      <a:pPr algn="ctr"/>
                      <a:r>
                        <a:rPr lang="en-US" sz="2400" dirty="0"/>
                        <a:t>Dates</a:t>
                      </a:r>
                    </a:p>
                  </a:txBody>
                  <a:tcPr/>
                </a:tc>
                <a:tc>
                  <a:txBody>
                    <a:bodyPr/>
                    <a:lstStyle/>
                    <a:p>
                      <a:pPr algn="ctr"/>
                      <a:r>
                        <a:rPr lang="en-US" sz="2400" dirty="0"/>
                        <a:t>Celebrations</a:t>
                      </a:r>
                    </a:p>
                  </a:txBody>
                  <a:tcPr/>
                </a:tc>
                <a:extLst>
                  <a:ext uri="{0D108BD9-81ED-4DB2-BD59-A6C34878D82A}">
                    <a16:rowId xmlns:a16="http://schemas.microsoft.com/office/drawing/2014/main" val="1267450324"/>
                  </a:ext>
                </a:extLst>
              </a:tr>
              <a:tr h="1204073">
                <a:tc>
                  <a:txBody>
                    <a:bodyPr/>
                    <a:lstStyle/>
                    <a:p>
                      <a:r>
                        <a:rPr lang="en-US" sz="2800" dirty="0"/>
                        <a:t>The Month of September</a:t>
                      </a:r>
                    </a:p>
                  </a:txBody>
                  <a:tcPr/>
                </a:tc>
                <a:tc>
                  <a:txBody>
                    <a:bodyPr/>
                    <a:lstStyle/>
                    <a:p>
                      <a:r>
                        <a:rPr lang="en-US" sz="2800" dirty="0"/>
                        <a:t>Food Literacy Month</a:t>
                      </a:r>
                    </a:p>
                  </a:txBody>
                  <a:tcPr/>
                </a:tc>
                <a:extLst>
                  <a:ext uri="{0D108BD9-81ED-4DB2-BD59-A6C34878D82A}">
                    <a16:rowId xmlns:a16="http://schemas.microsoft.com/office/drawing/2014/main" val="1239069833"/>
                  </a:ext>
                </a:extLst>
              </a:tr>
              <a:tr h="1204073">
                <a:tc>
                  <a:txBody>
                    <a:bodyPr/>
                    <a:lstStyle/>
                    <a:p>
                      <a:r>
                        <a:rPr lang="en-US" sz="2800" dirty="0"/>
                        <a:t>The Month of October</a:t>
                      </a:r>
                    </a:p>
                  </a:txBody>
                  <a:tcPr/>
                </a:tc>
                <a:tc>
                  <a:txBody>
                    <a:bodyPr/>
                    <a:lstStyle/>
                    <a:p>
                      <a:r>
                        <a:rPr lang="en-US" sz="2800" dirty="0"/>
                        <a:t>Farm to School Month</a:t>
                      </a:r>
                    </a:p>
                  </a:txBody>
                  <a:tcPr/>
                </a:tc>
                <a:extLst>
                  <a:ext uri="{0D108BD9-81ED-4DB2-BD59-A6C34878D82A}">
                    <a16:rowId xmlns:a16="http://schemas.microsoft.com/office/drawing/2014/main" val="4030179259"/>
                  </a:ext>
                </a:extLst>
              </a:tr>
              <a:tr h="1204073">
                <a:tc>
                  <a:txBody>
                    <a:bodyPr/>
                    <a:lstStyle/>
                    <a:p>
                      <a:r>
                        <a:rPr lang="en-US" sz="2800" dirty="0"/>
                        <a:t>October 9</a:t>
                      </a:r>
                      <a:r>
                        <a:rPr lang="en-US" sz="2800" b="0" i="0" kern="1200" dirty="0">
                          <a:solidFill>
                            <a:schemeClr val="dk1"/>
                          </a:solidFill>
                          <a:effectLst/>
                          <a:latin typeface="+mn-lt"/>
                          <a:ea typeface="+mn-ea"/>
                          <a:cs typeface="+mn-cs"/>
                        </a:rPr>
                        <a:t>–13</a:t>
                      </a:r>
                      <a:r>
                        <a:rPr lang="en-US" sz="2800" dirty="0"/>
                        <a:t> </a:t>
                      </a:r>
                    </a:p>
                  </a:txBody>
                  <a:tcPr/>
                </a:tc>
                <a:tc>
                  <a:txBody>
                    <a:bodyPr/>
                    <a:lstStyle/>
                    <a:p>
                      <a:r>
                        <a:rPr lang="en-US" sz="2800" dirty="0"/>
                        <a:t>National School Lunch Week</a:t>
                      </a:r>
                    </a:p>
                  </a:txBody>
                  <a:tcPr/>
                </a:tc>
                <a:extLst>
                  <a:ext uri="{0D108BD9-81ED-4DB2-BD59-A6C34878D82A}">
                    <a16:rowId xmlns:a16="http://schemas.microsoft.com/office/drawing/2014/main" val="240029144"/>
                  </a:ext>
                </a:extLst>
              </a:tr>
            </a:tbl>
          </a:graphicData>
        </a:graphic>
      </p:graphicFrame>
      <p:pic>
        <p:nvPicPr>
          <p:cNvPr id="5" name="Content Placeholder 4">
            <a:extLst>
              <a:ext uri="{FF2B5EF4-FFF2-40B4-BE49-F238E27FC236}">
                <a16:creationId xmlns:a16="http://schemas.microsoft.com/office/drawing/2014/main" id="{8390733D-3F8F-6957-D10E-9758F45FAFAF}"/>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8388" y="372035"/>
            <a:ext cx="914400" cy="914400"/>
          </a:xfrm>
        </p:spPr>
      </p:pic>
    </p:spTree>
    <p:extLst>
      <p:ext uri="{BB962C8B-B14F-4D97-AF65-F5344CB8AC3E}">
        <p14:creationId xmlns:p14="http://schemas.microsoft.com/office/powerpoint/2010/main" val="1477582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8E1-B6A2-2CDD-A6D3-754984F403BD}"/>
              </a:ext>
            </a:extLst>
          </p:cNvPr>
          <p:cNvSpPr>
            <a:spLocks noGrp="1"/>
          </p:cNvSpPr>
          <p:nvPr>
            <p:ph type="title"/>
          </p:nvPr>
        </p:nvSpPr>
        <p:spPr/>
        <p:txBody>
          <a:bodyPr/>
          <a:lstStyle/>
          <a:p>
            <a:r>
              <a:rPr lang="en-US">
                <a:cs typeface="Arial"/>
              </a:rPr>
              <a:t>Federal Updates</a:t>
            </a:r>
            <a:endParaRPr lang="en-US"/>
          </a:p>
        </p:txBody>
      </p:sp>
      <p:pic>
        <p:nvPicPr>
          <p:cNvPr id="8" name="Content Placeholder 7">
            <a:extLst>
              <a:ext uri="{FF2B5EF4-FFF2-40B4-BE49-F238E27FC236}">
                <a16:creationId xmlns:a16="http://schemas.microsoft.com/office/drawing/2014/main" id="{EE9BBB89-B64C-4199-AC1F-A50016F2F5FC}"/>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0198" y="1757680"/>
            <a:ext cx="6363604" cy="4368800"/>
          </a:xfrm>
        </p:spPr>
      </p:pic>
    </p:spTree>
    <p:extLst>
      <p:ext uri="{BB962C8B-B14F-4D97-AF65-F5344CB8AC3E}">
        <p14:creationId xmlns:p14="http://schemas.microsoft.com/office/powerpoint/2010/main" val="381187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83BD-A6E4-16D0-7F9A-BB2F401BEDCE}"/>
              </a:ext>
            </a:extLst>
          </p:cNvPr>
          <p:cNvSpPr>
            <a:spLocks noGrp="1"/>
          </p:cNvSpPr>
          <p:nvPr>
            <p:ph type="title"/>
          </p:nvPr>
        </p:nvSpPr>
        <p:spPr>
          <a:xfrm>
            <a:off x="2540000" y="235788"/>
            <a:ext cx="9144000" cy="1143000"/>
          </a:xfrm>
        </p:spPr>
        <p:txBody>
          <a:bodyPr/>
          <a:lstStyle/>
          <a:p>
            <a:r>
              <a:rPr lang="en-US">
                <a:solidFill>
                  <a:schemeClr val="tx1"/>
                </a:solidFill>
                <a:cs typeface="Arial"/>
              </a:rPr>
              <a:t> Healthy Meals Incentives Recognition Awards</a:t>
            </a:r>
            <a:endParaRPr lang="en-US">
              <a:solidFill>
                <a:schemeClr val="tx1"/>
              </a:solidFill>
            </a:endParaRPr>
          </a:p>
        </p:txBody>
      </p:sp>
      <p:sp>
        <p:nvSpPr>
          <p:cNvPr id="3" name="Content Placeholder 2">
            <a:extLst>
              <a:ext uri="{FF2B5EF4-FFF2-40B4-BE49-F238E27FC236}">
                <a16:creationId xmlns:a16="http://schemas.microsoft.com/office/drawing/2014/main" id="{D8DB1062-C152-27B0-29F2-44DC81C8CA8F}"/>
              </a:ext>
            </a:extLst>
          </p:cNvPr>
          <p:cNvSpPr>
            <a:spLocks noGrp="1"/>
          </p:cNvSpPr>
          <p:nvPr>
            <p:ph sz="half" idx="1"/>
          </p:nvPr>
        </p:nvSpPr>
        <p:spPr>
          <a:xfrm>
            <a:off x="2326988" y="1931661"/>
            <a:ext cx="9570024" cy="4416720"/>
          </a:xfrm>
        </p:spPr>
        <p:txBody>
          <a:bodyPr/>
          <a:lstStyle/>
          <a:p>
            <a:pPr>
              <a:spcBef>
                <a:spcPts val="0"/>
              </a:spcBef>
              <a:spcAft>
                <a:spcPts val="1200"/>
              </a:spcAft>
            </a:pPr>
            <a:r>
              <a:rPr lang="en-US" sz="2800" dirty="0">
                <a:cs typeface="Arial"/>
              </a:rPr>
              <a:t>Open to School Food Authorities (SFA)</a:t>
            </a:r>
          </a:p>
          <a:p>
            <a:pPr>
              <a:spcBef>
                <a:spcPts val="0"/>
              </a:spcBef>
              <a:spcAft>
                <a:spcPts val="1200"/>
              </a:spcAft>
            </a:pPr>
            <a:r>
              <a:rPr lang="en-US" sz="2800" dirty="0">
                <a:cs typeface="Arial"/>
              </a:rPr>
              <a:t>Recognition for improvements to school meal nutrition quality in alignment with 2020-2025 Dietary Guidelines for Americans</a:t>
            </a:r>
          </a:p>
          <a:p>
            <a:pPr>
              <a:spcBef>
                <a:spcPts val="0"/>
              </a:spcBef>
              <a:spcAft>
                <a:spcPts val="1200"/>
              </a:spcAft>
            </a:pPr>
            <a:r>
              <a:rPr lang="en-US" sz="2800" dirty="0">
                <a:cs typeface="Arial"/>
              </a:rPr>
              <a:t>Applications accepted through June 30, 2025</a:t>
            </a:r>
          </a:p>
          <a:p>
            <a:pPr>
              <a:spcBef>
                <a:spcPts val="0"/>
              </a:spcBef>
              <a:spcAft>
                <a:spcPts val="1200"/>
              </a:spcAft>
            </a:pPr>
            <a:r>
              <a:rPr lang="en-US" sz="2800" dirty="0">
                <a:cs typeface="Arial"/>
              </a:rPr>
              <a:t>Informational webinar: September 21, 2023 12:00-1:00 pm PST</a:t>
            </a:r>
          </a:p>
          <a:p>
            <a:pPr marL="0" indent="0">
              <a:spcBef>
                <a:spcPts val="0"/>
              </a:spcBef>
              <a:spcAft>
                <a:spcPts val="1200"/>
              </a:spcAft>
              <a:buNone/>
            </a:pPr>
            <a:endParaRPr lang="en-US" sz="2800" dirty="0">
              <a:cs typeface="Arial"/>
            </a:endParaRPr>
          </a:p>
          <a:p>
            <a:endParaRPr lang="en-US" sz="2800" dirty="0">
              <a:cs typeface="Arial"/>
            </a:endParaRPr>
          </a:p>
        </p:txBody>
      </p:sp>
      <p:pic>
        <p:nvPicPr>
          <p:cNvPr id="7" name="Content Placeholder 6">
            <a:extLst>
              <a:ext uri="{FF2B5EF4-FFF2-40B4-BE49-F238E27FC236}">
                <a16:creationId xmlns:a16="http://schemas.microsoft.com/office/drawing/2014/main" id="{C5E5DEC8-BB27-F123-E651-928D7F6F41F5}"/>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482830" y="509619"/>
            <a:ext cx="1562100" cy="1854200"/>
          </a:xfrm>
        </p:spPr>
      </p:pic>
    </p:spTree>
    <p:extLst>
      <p:ext uri="{BB962C8B-B14F-4D97-AF65-F5344CB8AC3E}">
        <p14:creationId xmlns:p14="http://schemas.microsoft.com/office/powerpoint/2010/main" val="86050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227B-79F2-A0E1-C7CB-C58B7D788A27}"/>
              </a:ext>
            </a:extLst>
          </p:cNvPr>
          <p:cNvSpPr>
            <a:spLocks noGrp="1"/>
          </p:cNvSpPr>
          <p:nvPr>
            <p:ph type="title"/>
          </p:nvPr>
        </p:nvSpPr>
        <p:spPr>
          <a:xfrm>
            <a:off x="2540000" y="810567"/>
            <a:ext cx="9144000" cy="1143000"/>
          </a:xfrm>
        </p:spPr>
        <p:txBody>
          <a:bodyPr/>
          <a:lstStyle/>
          <a:p>
            <a:r>
              <a:rPr lang="en-US">
                <a:cs typeface="Arial"/>
              </a:rPr>
              <a:t>Reminder: National School Lunch Program (NSLP) Sodium Limits Change</a:t>
            </a:r>
          </a:p>
          <a:p>
            <a:endParaRPr lang="en-US">
              <a:cs typeface="Arial"/>
            </a:endParaRPr>
          </a:p>
        </p:txBody>
      </p:sp>
      <p:graphicFrame>
        <p:nvGraphicFramePr>
          <p:cNvPr id="4" name="Table 4" descr="Sodium Target 1A limits for the NSLP by grade group effective July 1, 2023 ​ Grades K-5 ​ 1,110 mg, Grades 6-8 ​1,225 mg, ​Grades 9-12 ​ &#10;1,280 mg. Target 1 which ends June 30, 2023. All values are less than equal to.">
            <a:extLst>
              <a:ext uri="{FF2B5EF4-FFF2-40B4-BE49-F238E27FC236}">
                <a16:creationId xmlns:a16="http://schemas.microsoft.com/office/drawing/2014/main" id="{8BD929FC-07A8-1920-F1F1-8C7279683BEB}"/>
              </a:ext>
            </a:extLst>
          </p:cNvPr>
          <p:cNvGraphicFramePr>
            <a:graphicFrameLocks noGrp="1"/>
          </p:cNvGraphicFramePr>
          <p:nvPr>
            <p:ph sz="half" idx="2"/>
            <p:extLst>
              <p:ext uri="{D42A27DB-BD31-4B8C-83A1-F6EECF244321}">
                <p14:modId xmlns:p14="http://schemas.microsoft.com/office/powerpoint/2010/main" val="3825433109"/>
              </p:ext>
            </p:extLst>
          </p:nvPr>
        </p:nvGraphicFramePr>
        <p:xfrm>
          <a:off x="2350698" y="2133562"/>
          <a:ext cx="9698983" cy="2590800"/>
        </p:xfrm>
        <a:graphic>
          <a:graphicData uri="http://schemas.openxmlformats.org/drawingml/2006/table">
            <a:tbl>
              <a:tblPr firstRow="1" bandRow="1">
                <a:tableStyleId>{5C22544A-7EE6-4342-B048-85BDC9FD1C3A}</a:tableStyleId>
              </a:tblPr>
              <a:tblGrid>
                <a:gridCol w="4181230">
                  <a:extLst>
                    <a:ext uri="{9D8B030D-6E8A-4147-A177-3AD203B41FA5}">
                      <a16:colId xmlns:a16="http://schemas.microsoft.com/office/drawing/2014/main" val="2126963465"/>
                    </a:ext>
                  </a:extLst>
                </a:gridCol>
                <a:gridCol w="1810198">
                  <a:extLst>
                    <a:ext uri="{9D8B030D-6E8A-4147-A177-3AD203B41FA5}">
                      <a16:colId xmlns:a16="http://schemas.microsoft.com/office/drawing/2014/main" val="2945503119"/>
                    </a:ext>
                  </a:extLst>
                </a:gridCol>
                <a:gridCol w="1896475">
                  <a:extLst>
                    <a:ext uri="{9D8B030D-6E8A-4147-A177-3AD203B41FA5}">
                      <a16:colId xmlns:a16="http://schemas.microsoft.com/office/drawing/2014/main" val="2761783391"/>
                    </a:ext>
                  </a:extLst>
                </a:gridCol>
                <a:gridCol w="1811080">
                  <a:extLst>
                    <a:ext uri="{9D8B030D-6E8A-4147-A177-3AD203B41FA5}">
                      <a16:colId xmlns:a16="http://schemas.microsoft.com/office/drawing/2014/main" val="1198205445"/>
                    </a:ext>
                  </a:extLst>
                </a:gridCol>
              </a:tblGrid>
              <a:tr h="712034">
                <a:tc>
                  <a:txBody>
                    <a:bodyPr/>
                    <a:lstStyle/>
                    <a:p>
                      <a:r>
                        <a:rPr lang="en-US" sz="2800"/>
                        <a:t>Sodium Target and Date</a:t>
                      </a:r>
                    </a:p>
                  </a:txBody>
                  <a:tcPr/>
                </a:tc>
                <a:tc>
                  <a:txBody>
                    <a:bodyPr/>
                    <a:lstStyle/>
                    <a:p>
                      <a:pPr algn="ctr"/>
                      <a:r>
                        <a:rPr lang="en-US" sz="2800"/>
                        <a:t>Grades</a:t>
                      </a:r>
                    </a:p>
                    <a:p>
                      <a:pPr lvl="0" algn="ctr">
                        <a:buNone/>
                      </a:pPr>
                      <a:r>
                        <a:rPr lang="en-US" sz="2800"/>
                        <a:t>K-5</a:t>
                      </a:r>
                    </a:p>
                  </a:txBody>
                  <a:tcPr/>
                </a:tc>
                <a:tc>
                  <a:txBody>
                    <a:bodyPr/>
                    <a:lstStyle/>
                    <a:p>
                      <a:pPr algn="ctr"/>
                      <a:r>
                        <a:rPr lang="en-US" sz="2800"/>
                        <a:t>Grades </a:t>
                      </a:r>
                    </a:p>
                    <a:p>
                      <a:pPr lvl="0" algn="ctr">
                        <a:buNone/>
                      </a:pPr>
                      <a:r>
                        <a:rPr lang="en-US" sz="2800"/>
                        <a:t>6-8</a:t>
                      </a:r>
                    </a:p>
                  </a:txBody>
                  <a:tcPr/>
                </a:tc>
                <a:tc>
                  <a:txBody>
                    <a:bodyPr/>
                    <a:lstStyle/>
                    <a:p>
                      <a:pPr algn="ctr"/>
                      <a:r>
                        <a:rPr lang="en-US" sz="2800"/>
                        <a:t>Grades </a:t>
                      </a:r>
                    </a:p>
                    <a:p>
                      <a:pPr lvl="0" algn="ctr">
                        <a:buNone/>
                      </a:pPr>
                      <a:r>
                        <a:rPr lang="en-US" sz="2800"/>
                        <a:t>9-12</a:t>
                      </a:r>
                    </a:p>
                  </a:txBody>
                  <a:tcPr/>
                </a:tc>
                <a:extLst>
                  <a:ext uri="{0D108BD9-81ED-4DB2-BD59-A6C34878D82A}">
                    <a16:rowId xmlns:a16="http://schemas.microsoft.com/office/drawing/2014/main" val="3485296786"/>
                  </a:ext>
                </a:extLst>
              </a:tr>
              <a:tr h="729835">
                <a:tc>
                  <a:txBody>
                    <a:bodyPr/>
                    <a:lstStyle/>
                    <a:p>
                      <a:r>
                        <a:rPr lang="en-US" sz="2400"/>
                        <a:t>Target 1A</a:t>
                      </a:r>
                    </a:p>
                    <a:p>
                      <a:pPr lvl="0">
                        <a:buNone/>
                      </a:pPr>
                      <a:r>
                        <a:rPr lang="en-US" sz="2400" b="1"/>
                        <a:t>Effective July 1, 2023</a:t>
                      </a:r>
                    </a:p>
                  </a:txBody>
                  <a:tcPr/>
                </a:tc>
                <a:tc>
                  <a:txBody>
                    <a:bodyPr/>
                    <a:lstStyle/>
                    <a:p>
                      <a:pPr lvl="0">
                        <a:buNone/>
                      </a:pPr>
                      <a:r>
                        <a:rPr lang="en-US" sz="2400" b="0" i="0" u="none" strike="noStrike" kern="1200" noProof="0" dirty="0">
                          <a:solidFill>
                            <a:schemeClr val="dk1"/>
                          </a:solidFill>
                          <a:latin typeface="Arial"/>
                          <a:ea typeface="+mn-ea"/>
                          <a:cs typeface="+mn-cs"/>
                        </a:rPr>
                        <a:t>≤ 1,110 mg</a:t>
                      </a:r>
                      <a:endParaRPr lang="en-US" sz="2400" b="0" i="0" u="none" strike="noStrike" kern="1200" dirty="0">
                        <a:solidFill>
                          <a:schemeClr val="dk1"/>
                        </a:solidFill>
                        <a:latin typeface="Arial"/>
                        <a:ea typeface="+mn-ea"/>
                        <a:cs typeface="+mn-cs"/>
                      </a:endParaRPr>
                    </a:p>
                  </a:txBody>
                  <a:tcPr/>
                </a:tc>
                <a:tc>
                  <a:txBody>
                    <a:bodyPr/>
                    <a:lstStyle/>
                    <a:p>
                      <a:pPr lvl="0" algn="l">
                        <a:lnSpc>
                          <a:spcPct val="100000"/>
                        </a:lnSpc>
                        <a:spcBef>
                          <a:spcPts val="0"/>
                        </a:spcBef>
                        <a:spcAft>
                          <a:spcPts val="0"/>
                        </a:spcAft>
                        <a:buNone/>
                      </a:pPr>
                      <a:r>
                        <a:rPr lang="en-US" sz="2400" b="0" i="0" u="none" strike="noStrike" kern="1200" noProof="0">
                          <a:solidFill>
                            <a:schemeClr val="dk1"/>
                          </a:solidFill>
                          <a:latin typeface="Arial"/>
                          <a:ea typeface="+mn-ea"/>
                          <a:cs typeface="+mn-cs"/>
                        </a:rPr>
                        <a:t>≤ 1,225 mg</a:t>
                      </a:r>
                    </a:p>
                    <a:p>
                      <a:pPr lvl="0">
                        <a:buNone/>
                      </a:pPr>
                      <a:endParaRPr lang="en-US" sz="2400" b="0" i="0" u="none" strike="noStrike" kern="1200" noProof="0">
                        <a:solidFill>
                          <a:schemeClr val="dk1"/>
                        </a:solidFill>
                        <a:latin typeface="Arial"/>
                        <a:ea typeface="+mn-ea"/>
                        <a:cs typeface="+mn-cs"/>
                      </a:endParaRPr>
                    </a:p>
                  </a:txBody>
                  <a:tcPr/>
                </a:tc>
                <a:tc>
                  <a:txBody>
                    <a:bodyPr/>
                    <a:lstStyle/>
                    <a:p>
                      <a:pPr lvl="0" algn="l">
                        <a:lnSpc>
                          <a:spcPct val="100000"/>
                        </a:lnSpc>
                        <a:spcBef>
                          <a:spcPts val="0"/>
                        </a:spcBef>
                        <a:spcAft>
                          <a:spcPts val="0"/>
                        </a:spcAft>
                        <a:buNone/>
                      </a:pPr>
                      <a:r>
                        <a:rPr lang="en-US" sz="2400" b="0" i="0" u="none" strike="noStrike" kern="1200" noProof="0">
                          <a:solidFill>
                            <a:schemeClr val="dk1"/>
                          </a:solidFill>
                          <a:latin typeface="Arial"/>
                          <a:ea typeface="+mn-ea"/>
                          <a:cs typeface="+mn-cs"/>
                        </a:rPr>
                        <a:t>≤ 1,280 mg</a:t>
                      </a:r>
                    </a:p>
                    <a:p>
                      <a:pPr lvl="0">
                        <a:buNone/>
                      </a:pPr>
                      <a:endParaRPr lang="en-US" sz="2400" b="0" i="0" u="none" strike="noStrike" kern="1200" noProof="0">
                        <a:solidFill>
                          <a:schemeClr val="dk1"/>
                        </a:solidFill>
                        <a:latin typeface="Arial"/>
                        <a:ea typeface="+mn-ea"/>
                        <a:cs typeface="+mn-cs"/>
                      </a:endParaRPr>
                    </a:p>
                  </a:txBody>
                  <a:tcPr/>
                </a:tc>
                <a:extLst>
                  <a:ext uri="{0D108BD9-81ED-4DB2-BD59-A6C34878D82A}">
                    <a16:rowId xmlns:a16="http://schemas.microsoft.com/office/drawing/2014/main" val="2034307058"/>
                  </a:ext>
                </a:extLst>
              </a:tr>
              <a:tr h="729835">
                <a:tc>
                  <a:txBody>
                    <a:bodyPr/>
                    <a:lstStyle/>
                    <a:p>
                      <a:pPr lvl="0">
                        <a:buNone/>
                      </a:pPr>
                      <a:r>
                        <a:rPr lang="en-US" sz="2400" b="0" i="0" u="none" strike="noStrike" noProof="0">
                          <a:solidFill>
                            <a:srgbClr val="000000"/>
                          </a:solidFill>
                          <a:latin typeface="Arial"/>
                        </a:rPr>
                        <a:t>Target 1</a:t>
                      </a:r>
                    </a:p>
                    <a:p>
                      <a:pPr lvl="0">
                        <a:buNone/>
                      </a:pPr>
                      <a:r>
                        <a:rPr lang="en-US" sz="2400" b="1" i="0" u="none" strike="noStrike" noProof="0">
                          <a:solidFill>
                            <a:schemeClr val="tx1"/>
                          </a:solidFill>
                          <a:latin typeface="Arial"/>
                        </a:rPr>
                        <a:t>Ends</a:t>
                      </a:r>
                      <a:r>
                        <a:rPr lang="en-US" sz="2400" b="1" i="0" u="none" strike="noStrike" noProof="0">
                          <a:solidFill>
                            <a:srgbClr val="000000"/>
                          </a:solidFill>
                          <a:latin typeface="Arial"/>
                        </a:rPr>
                        <a:t> June 30, 2023</a:t>
                      </a:r>
                      <a:endParaRPr lang="en-US" sz="2400"/>
                    </a:p>
                  </a:txBody>
                  <a:tcPr/>
                </a:tc>
                <a:tc>
                  <a:txBody>
                    <a:bodyPr/>
                    <a:lstStyle/>
                    <a:p>
                      <a:pPr lvl="0">
                        <a:buNone/>
                      </a:pPr>
                      <a:r>
                        <a:rPr lang="en-US" sz="2400" b="0" i="0" u="none" strike="noStrike" noProof="0" dirty="0">
                          <a:latin typeface="Arial"/>
                        </a:rPr>
                        <a:t>≤ 1,230 mg</a:t>
                      </a:r>
                      <a:endParaRPr lang="en-US" sz="2400" dirty="0"/>
                    </a:p>
                  </a:txBody>
                  <a:tcPr/>
                </a:tc>
                <a:tc>
                  <a:txBody>
                    <a:bodyPr/>
                    <a:lstStyle/>
                    <a:p>
                      <a:pPr lvl="0">
                        <a:buNone/>
                      </a:pPr>
                      <a:r>
                        <a:rPr lang="en-US" sz="2400" b="0" i="0" u="none" strike="noStrike" noProof="0">
                          <a:latin typeface="Arial"/>
                        </a:rPr>
                        <a:t>≤ 1,360 mg</a:t>
                      </a:r>
                      <a:endParaRPr lang="en-US" sz="2400"/>
                    </a:p>
                  </a:txBody>
                  <a:tcPr/>
                </a:tc>
                <a:tc>
                  <a:txBody>
                    <a:bodyPr/>
                    <a:lstStyle/>
                    <a:p>
                      <a:pPr lvl="0">
                        <a:buNone/>
                      </a:pPr>
                      <a:r>
                        <a:rPr lang="en-US" sz="2400" b="0" i="0" u="none" strike="noStrike" noProof="0" dirty="0">
                          <a:latin typeface="Arial"/>
                        </a:rPr>
                        <a:t>≤ 1,420 mg</a:t>
                      </a:r>
                      <a:endParaRPr lang="en-US" sz="2400" dirty="0"/>
                    </a:p>
                  </a:txBody>
                  <a:tcPr/>
                </a:tc>
                <a:extLst>
                  <a:ext uri="{0D108BD9-81ED-4DB2-BD59-A6C34878D82A}">
                    <a16:rowId xmlns:a16="http://schemas.microsoft.com/office/drawing/2014/main" val="2867739953"/>
                  </a:ext>
                </a:extLst>
              </a:tr>
            </a:tbl>
          </a:graphicData>
        </a:graphic>
      </p:graphicFrame>
      <p:sp>
        <p:nvSpPr>
          <p:cNvPr id="3" name="Content Placeholder 2">
            <a:extLst>
              <a:ext uri="{FF2B5EF4-FFF2-40B4-BE49-F238E27FC236}">
                <a16:creationId xmlns:a16="http://schemas.microsoft.com/office/drawing/2014/main" id="{DAD280D0-DDFB-8802-26ED-465282BFD69C}"/>
              </a:ext>
            </a:extLst>
          </p:cNvPr>
          <p:cNvSpPr>
            <a:spLocks noGrp="1"/>
          </p:cNvSpPr>
          <p:nvPr>
            <p:ph sz="half" idx="1"/>
          </p:nvPr>
        </p:nvSpPr>
        <p:spPr>
          <a:xfrm>
            <a:off x="2352989" y="4849306"/>
            <a:ext cx="9696692" cy="1607250"/>
          </a:xfrm>
        </p:spPr>
        <p:txBody>
          <a:bodyPr/>
          <a:lstStyle/>
          <a:p>
            <a:r>
              <a:rPr lang="en-US" sz="2800" dirty="0">
                <a:cs typeface="Arial"/>
              </a:rPr>
              <a:t>Averaged over the course of the week</a:t>
            </a:r>
          </a:p>
          <a:p>
            <a:r>
              <a:rPr lang="en-US" sz="2800" dirty="0">
                <a:cs typeface="Arial"/>
              </a:rPr>
              <a:t>No change for breakfast; sodium limits remain at Target 1 for School Year (SY) 2023–2024</a:t>
            </a:r>
            <a:endParaRPr lang="en-US" dirty="0"/>
          </a:p>
          <a:p>
            <a:endParaRPr lang="en-US" dirty="0">
              <a:cs typeface="Arial"/>
            </a:endParaRPr>
          </a:p>
          <a:p>
            <a:endParaRPr lang="en-US" sz="3000" dirty="0">
              <a:cs typeface="Arial"/>
            </a:endParaRPr>
          </a:p>
          <a:p>
            <a:endParaRPr lang="en-US" dirty="0">
              <a:cs typeface="Arial"/>
            </a:endParaRPr>
          </a:p>
        </p:txBody>
      </p:sp>
    </p:spTree>
    <p:extLst>
      <p:ext uri="{BB962C8B-B14F-4D97-AF65-F5344CB8AC3E}">
        <p14:creationId xmlns:p14="http://schemas.microsoft.com/office/powerpoint/2010/main" val="1973606853"/>
      </p:ext>
    </p:extLst>
  </p:cSld>
  <p:clrMapOvr>
    <a:masterClrMapping/>
  </p:clrMapOvr>
</p:sld>
</file>

<file path=ppt/theme/theme1.xml><?xml version="1.0" encoding="utf-8"?>
<a:theme xmlns:a="http://schemas.openxmlformats.org/drawingml/2006/main" name="3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resentation">
  <a:themeElements>
    <a:clrScheme name="Custom 5">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9D062B5-042C-4FFE-AACB-3EB40ED7E4B6}">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341BA0D9850D4A8A78E0E90CD611E0" ma:contentTypeVersion="7" ma:contentTypeDescription="Create a new document." ma:contentTypeScope="" ma:versionID="3a383ed29261e866b52859885ccf9c63">
  <xsd:schema xmlns:xsd="http://www.w3.org/2001/XMLSchema" xmlns:xs="http://www.w3.org/2001/XMLSchema" xmlns:p="http://schemas.microsoft.com/office/2006/metadata/properties" xmlns:ns2="55eafe1f-a5a4-4161-97cb-a5abf89329e1" xmlns:ns3="842f3430-4cc5-47cd-ba16-87eeaf32148c" targetNamespace="http://schemas.microsoft.com/office/2006/metadata/properties" ma:root="true" ma:fieldsID="f14903ebe2f36229f13dc2781f239ff4" ns2:_="" ns3:_="">
    <xsd:import namespace="55eafe1f-a5a4-4161-97cb-a5abf89329e1"/>
    <xsd:import namespace="842f3430-4cc5-47cd-ba16-87eeaf3214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afe1f-a5a4-4161-97cb-a5abf89329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2f3430-4cc5-47cd-ba16-87eeaf3214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42f3430-4cc5-47cd-ba16-87eeaf32148c">
      <UserInfo>
        <DisplayName>Michael Salazar</DisplayName>
        <AccountId>81</AccountId>
        <AccountType/>
      </UserInfo>
      <UserInfo>
        <DisplayName>Reema El-Murr</DisplayName>
        <AccountId>96</AccountId>
        <AccountType/>
      </UserInfo>
      <UserInfo>
        <DisplayName>Kristina Ricci</DisplayName>
        <AccountId>108</AccountId>
        <AccountType/>
      </UserInfo>
    </SharedWithUsers>
  </documentManagement>
</p:properties>
</file>

<file path=customXml/itemProps1.xml><?xml version="1.0" encoding="utf-8"?>
<ds:datastoreItem xmlns:ds="http://schemas.openxmlformats.org/officeDocument/2006/customXml" ds:itemID="{5745092E-47FD-4D16-BE8F-F0D50D19254F}">
  <ds:schemaRefs>
    <ds:schemaRef ds:uri="http://schemas.microsoft.com/sharepoint/v3/contenttype/forms"/>
  </ds:schemaRefs>
</ds:datastoreItem>
</file>

<file path=customXml/itemProps2.xml><?xml version="1.0" encoding="utf-8"?>
<ds:datastoreItem xmlns:ds="http://schemas.openxmlformats.org/officeDocument/2006/customXml" ds:itemID="{6430F2F2-A7A5-468C-9785-F474300E7066}">
  <ds:schemaRefs>
    <ds:schemaRef ds:uri="55eafe1f-a5a4-4161-97cb-a5abf89329e1"/>
    <ds:schemaRef ds:uri="842f3430-4cc5-47cd-ba16-87eeaf3214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13FE34-5A7A-4036-8C58-9029D4512BC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5eafe1f-a5a4-4161-97cb-a5abf89329e1"/>
    <ds:schemaRef ds:uri="http://purl.org/dc/elements/1.1/"/>
    <ds:schemaRef ds:uri="http://schemas.microsoft.com/office/2006/metadata/properties"/>
    <ds:schemaRef ds:uri="842f3430-4cc5-47cd-ba16-87eeaf32148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318</TotalTime>
  <Words>1656</Words>
  <Application>Microsoft Office PowerPoint</Application>
  <PresentationFormat>Widescreen</PresentationFormat>
  <Paragraphs>315</Paragraphs>
  <Slides>41</Slides>
  <Notes>36</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41</vt:i4>
      </vt:variant>
    </vt:vector>
  </HeadingPairs>
  <TitlesOfParts>
    <vt:vector size="50" baseType="lpstr">
      <vt:lpstr>Arial</vt:lpstr>
      <vt:lpstr>Calibri</vt:lpstr>
      <vt:lpstr>Times</vt:lpstr>
      <vt:lpstr>3_Blank Presentation</vt:lpstr>
      <vt:lpstr>4_Blank Presentation</vt:lpstr>
      <vt:lpstr>5_Blank Presentation</vt:lpstr>
      <vt:lpstr>Blank Presentation</vt:lpstr>
      <vt:lpstr>6_Blank Presentation</vt:lpstr>
      <vt:lpstr>7_Blank Presentation</vt:lpstr>
      <vt:lpstr>Tuesday @ 2  School Nutrition Town Hall  July 2023</vt:lpstr>
      <vt:lpstr>Town Hall At-A-Glance</vt:lpstr>
      <vt:lpstr>Turnip the Beet Awards for  Summer 2023</vt:lpstr>
      <vt:lpstr>Thank You for Participating in  Farm to Summer Celebration Week! </vt:lpstr>
      <vt:lpstr>Farmers Market at Escondido Union School District </vt:lpstr>
      <vt:lpstr>Upcoming Celebrations</vt:lpstr>
      <vt:lpstr>Federal Updates</vt:lpstr>
      <vt:lpstr> Healthy Meals Incentives Recognition Awards</vt:lpstr>
      <vt:lpstr>Reminder: National School Lunch Program (NSLP) Sodium Limits Change </vt:lpstr>
      <vt:lpstr>Annual Release of the Meal  Reimbursement Rates for  SY 2023–2024 (1)</vt:lpstr>
      <vt:lpstr>Annual Release of the Meal  Reimbursement Rates for  SY 2023–2024 (2)</vt:lpstr>
      <vt:lpstr>U.S. Department of Agriculture (USDA)  Foods Entitlement Update</vt:lpstr>
      <vt:lpstr>State Updates</vt:lpstr>
      <vt:lpstr>State of California Budget  Fiscal Year 2023-24 (1)</vt:lpstr>
      <vt:lpstr>State of California Budget  Fiscal Year 2023-24 (2)</vt:lpstr>
      <vt:lpstr>State of California Budget  Fiscal Year 2023-24 (3)</vt:lpstr>
      <vt:lpstr>Disability Modifications Including Food Allergies</vt:lpstr>
      <vt:lpstr>Breakfast and Snacks for  Nonschoolaged Children</vt:lpstr>
      <vt:lpstr>Unpaid Meal Charge Policy and Excess Account Balance Guidance</vt:lpstr>
      <vt:lpstr>School Nutrition Program (SNP) Administrative Reviews (AR) in SY 2023–24</vt:lpstr>
      <vt:lpstr>Food Distribution Program (FDP) Reminders</vt:lpstr>
      <vt:lpstr>SY 2023–24 SNP Annual Update</vt:lpstr>
      <vt:lpstr>Back to School Reminders for Successful Universal Meals Implementation</vt:lpstr>
      <vt:lpstr>Important Operational Dates:  Next 30 days </vt:lpstr>
      <vt:lpstr>Important Operational Dates:  Next 60 days </vt:lpstr>
      <vt:lpstr>SY 2022–23 Pandemic EBT (P-EBT) (1)</vt:lpstr>
      <vt:lpstr>SY 2022–23 P-EBT (2)</vt:lpstr>
      <vt:lpstr>SY 2022–23 P-EBT (3)</vt:lpstr>
      <vt:lpstr>Permanent Summer EBT</vt:lpstr>
      <vt:lpstr>Funding Updates</vt:lpstr>
      <vt:lpstr>Local Food for Schools (LFS) Part Two Opt-In Deadline Extended  </vt:lpstr>
      <vt:lpstr>LFS Micropurchases</vt:lpstr>
      <vt:lpstr>Grant Funds Overview (1)</vt:lpstr>
      <vt:lpstr>Grant Funds Overview (2)</vt:lpstr>
      <vt:lpstr>Resources &amp; Other Announcements</vt:lpstr>
      <vt:lpstr>Centers for Disease Control and Prevention (CDC): Extreme Heat Resources </vt:lpstr>
      <vt:lpstr>Food Service Staff Education and Training Web Page</vt:lpstr>
      <vt:lpstr>Serving Traditional Indigenous Foods in Child Nutrition Programs New Web Page</vt:lpstr>
      <vt:lpstr>School Nutrition Department Vacancy and Turnover Rate Survey</vt:lpstr>
      <vt:lpstr>Tuesday @ 2pm Town Hall Schedule</vt:lpstr>
      <vt:lpstr>Thank you!</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25, 2023 Tuesday at 2 Town Hall Slides - July 25, 2023 Tuesday at 2 Town Hall Resource (CA Dept of Education)</dc:title>
  <dc:subject>The PowerPoint includes district spotlights and state and federal school nutrition program updates as presented during the 06/27/23 Town Hall.</dc:subject>
  <dc:creator>Andrea Bricker</dc:creator>
  <cp:lastModifiedBy>Autumn Whitcomb</cp:lastModifiedBy>
  <cp:revision>24</cp:revision>
  <cp:lastPrinted>2019-11-05T19:09:12Z</cp:lastPrinted>
  <dcterms:created xsi:type="dcterms:W3CDTF">2019-10-18T22:56:25Z</dcterms:created>
  <dcterms:modified xsi:type="dcterms:W3CDTF">2023-08-28T17:03:58Z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0x0101009D341BA0D9850D4A8A78E0E90CD611E0</vt:lpwstr>
  </property>
</Properties>
</file>