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5.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6.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 id="2147483659" r:id="rId2"/>
    <p:sldMasterId id="2147483648" r:id="rId3"/>
    <p:sldMasterId id="2147483664" r:id="rId4"/>
    <p:sldMasterId id="2147483671" r:id="rId5"/>
    <p:sldMasterId id="2147483676" r:id="rId6"/>
    <p:sldMasterId id="2147483681" r:id="rId7"/>
  </p:sldMasterIdLst>
  <p:notesMasterIdLst>
    <p:notesMasterId r:id="rId28"/>
  </p:notesMasterIdLst>
  <p:handoutMasterIdLst>
    <p:handoutMasterId r:id="rId29"/>
  </p:handoutMasterIdLst>
  <p:sldIdLst>
    <p:sldId id="256" r:id="rId8"/>
    <p:sldId id="265" r:id="rId9"/>
    <p:sldId id="290" r:id="rId10"/>
    <p:sldId id="266" r:id="rId11"/>
    <p:sldId id="267" r:id="rId12"/>
    <p:sldId id="268" r:id="rId13"/>
    <p:sldId id="269" r:id="rId14"/>
    <p:sldId id="293" r:id="rId15"/>
    <p:sldId id="271" r:id="rId16"/>
    <p:sldId id="272" r:id="rId17"/>
    <p:sldId id="276" r:id="rId18"/>
    <p:sldId id="277" r:id="rId19"/>
    <p:sldId id="278" r:id="rId20"/>
    <p:sldId id="279" r:id="rId21"/>
    <p:sldId id="282" r:id="rId22"/>
    <p:sldId id="284" r:id="rId23"/>
    <p:sldId id="286" r:id="rId24"/>
    <p:sldId id="294" r:id="rId25"/>
    <p:sldId id="288" r:id="rId26"/>
    <p:sldId id="289"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sley Taylor" initials="LT" lastIdx="2" clrIdx="0">
    <p:extLst>
      <p:ext uri="{19B8F6BF-5375-455C-9EA6-DF929625EA0E}">
        <p15:presenceInfo xmlns:p15="http://schemas.microsoft.com/office/powerpoint/2012/main" userId="S-1-5-21-2608872058-1432505909-2668327341-2558" providerId="AD"/>
      </p:ext>
    </p:extLst>
  </p:cmAuthor>
  <p:cmAuthor id="2" name="Joshua Speaks" initials="JS" lastIdx="2" clrIdx="1">
    <p:extLst>
      <p:ext uri="{19B8F6BF-5375-455C-9EA6-DF929625EA0E}">
        <p15:presenceInfo xmlns:p15="http://schemas.microsoft.com/office/powerpoint/2012/main" userId="S-1-5-21-2608872058-1432505909-2668327341-3437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4A6D"/>
    <a:srgbClr val="ED8B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315" autoAdjust="0"/>
    <p:restoredTop sz="96201" autoAdjust="0"/>
  </p:normalViewPr>
  <p:slideViewPr>
    <p:cSldViewPr snapToGrid="0">
      <p:cViewPr varScale="1">
        <p:scale>
          <a:sx n="105" d="100"/>
          <a:sy n="105" d="100"/>
        </p:scale>
        <p:origin x="1272" y="10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7" d="100"/>
          <a:sy n="87" d="100"/>
        </p:scale>
        <p:origin x="298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931343-2F6C-4EC9-9DC2-9270877BDB4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B7EEC52-11A2-463D-8A0E-792EF2BC214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A08BE69-669F-416A-93EF-12E394687B13}" type="datetimeFigureOut">
              <a:rPr lang="en-US" smtClean="0"/>
              <a:t>12/22/2022</a:t>
            </a:fld>
            <a:endParaRPr lang="en-US"/>
          </a:p>
        </p:txBody>
      </p:sp>
      <p:sp>
        <p:nvSpPr>
          <p:cNvPr id="4" name="Footer Placeholder 3">
            <a:extLst>
              <a:ext uri="{FF2B5EF4-FFF2-40B4-BE49-F238E27FC236}">
                <a16:creationId xmlns:a16="http://schemas.microsoft.com/office/drawing/2014/main" id="{CA2C21C6-577A-414D-80D9-7CC98EBCB7A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8581264-43C8-4B2A-8249-E8564476D45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8F29019-704D-4805-9B43-8A1089A67E53}" type="slidenum">
              <a:rPr lang="en-US" smtClean="0"/>
              <a:t>‹#›</a:t>
            </a:fld>
            <a:endParaRPr lang="en-US"/>
          </a:p>
        </p:txBody>
      </p:sp>
    </p:spTree>
    <p:extLst>
      <p:ext uri="{BB962C8B-B14F-4D97-AF65-F5344CB8AC3E}">
        <p14:creationId xmlns:p14="http://schemas.microsoft.com/office/powerpoint/2010/main" val="3507462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110321-FE7C-41D5-A6A6-9361CA1AFD5B}" type="datetimeFigureOut">
              <a:rPr lang="en-US" smtClean="0"/>
              <a:t>12/22/2022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52AC79-A108-4FDF-A0BE-96CEB0D6FF0B}" type="slidenum">
              <a:rPr lang="en-US" smtClean="0"/>
              <a:t>‹#›</a:t>
            </a:fld>
            <a:endParaRPr lang="en-US"/>
          </a:p>
        </p:txBody>
      </p:sp>
    </p:spTree>
    <p:extLst>
      <p:ext uri="{BB962C8B-B14F-4D97-AF65-F5344CB8AC3E}">
        <p14:creationId xmlns:p14="http://schemas.microsoft.com/office/powerpoint/2010/main" val="2042869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a:t>
            </a:fld>
            <a:endParaRPr lang="en-US"/>
          </a:p>
        </p:txBody>
      </p:sp>
    </p:spTree>
    <p:extLst>
      <p:ext uri="{BB962C8B-B14F-4D97-AF65-F5344CB8AC3E}">
        <p14:creationId xmlns:p14="http://schemas.microsoft.com/office/powerpoint/2010/main" val="905104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a:t>
            </a:fld>
            <a:endParaRPr lang="en-US"/>
          </a:p>
        </p:txBody>
      </p:sp>
    </p:spTree>
    <p:extLst>
      <p:ext uri="{BB962C8B-B14F-4D97-AF65-F5344CB8AC3E}">
        <p14:creationId xmlns:p14="http://schemas.microsoft.com/office/powerpoint/2010/main" val="3053840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3</a:t>
            </a:fld>
            <a:endParaRPr lang="en-US"/>
          </a:p>
        </p:txBody>
      </p:sp>
    </p:spTree>
    <p:extLst>
      <p:ext uri="{BB962C8B-B14F-4D97-AF65-F5344CB8AC3E}">
        <p14:creationId xmlns:p14="http://schemas.microsoft.com/office/powerpoint/2010/main" val="2027751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7</a:t>
            </a:fld>
            <a:endParaRPr lang="en-US"/>
          </a:p>
        </p:txBody>
      </p:sp>
    </p:spTree>
    <p:extLst>
      <p:ext uri="{BB962C8B-B14F-4D97-AF65-F5344CB8AC3E}">
        <p14:creationId xmlns:p14="http://schemas.microsoft.com/office/powerpoint/2010/main" val="114702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8</a:t>
            </a:fld>
            <a:endParaRPr lang="en-US"/>
          </a:p>
        </p:txBody>
      </p:sp>
    </p:spTree>
    <p:extLst>
      <p:ext uri="{BB962C8B-B14F-4D97-AF65-F5344CB8AC3E}">
        <p14:creationId xmlns:p14="http://schemas.microsoft.com/office/powerpoint/2010/main" val="24487404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10</a:t>
            </a:fld>
            <a:endParaRPr lang="en-US"/>
          </a:p>
        </p:txBody>
      </p:sp>
    </p:spTree>
    <p:extLst>
      <p:ext uri="{BB962C8B-B14F-4D97-AF65-F5344CB8AC3E}">
        <p14:creationId xmlns:p14="http://schemas.microsoft.com/office/powerpoint/2010/main" val="35475283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19</a:t>
            </a:fld>
            <a:endParaRPr lang="en-US"/>
          </a:p>
        </p:txBody>
      </p:sp>
    </p:spTree>
    <p:extLst>
      <p:ext uri="{BB962C8B-B14F-4D97-AF65-F5344CB8AC3E}">
        <p14:creationId xmlns:p14="http://schemas.microsoft.com/office/powerpoint/2010/main" val="21998010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dirty="0">
                <a:solidFill>
                  <a:schemeClr val="bg1"/>
                </a:solidFill>
                <a:latin typeface="Arial" panose="020B0604020202020204" pitchFamily="34" charset="0"/>
                <a:cs typeface="Arial" panose="020B0604020202020204" pitchFamily="34" charset="0"/>
              </a:rPr>
              <a:t>CALIFORNIA DEPARTMENT OF EDUCATION</a:t>
            </a:r>
          </a:p>
          <a:p>
            <a:pPr algn="r"/>
            <a:r>
              <a:rPr lang="en-US" sz="2400" dirty="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2867816" y="1390650"/>
            <a:ext cx="9153525" cy="3347821"/>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054048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32188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2905458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6125077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1548731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3454200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5308046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0759337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8340923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9972466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916044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6907964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0334716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4233966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4511687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536300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896593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dirty="0"/>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Tree>
    <p:extLst>
      <p:ext uri="{BB962C8B-B14F-4D97-AF65-F5344CB8AC3E}">
        <p14:creationId xmlns:p14="http://schemas.microsoft.com/office/powerpoint/2010/main" val="2526991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dirty="0">
                  <a:solidFill>
                    <a:srgbClr val="0C4A6D"/>
                  </a:solidFill>
                  <a:latin typeface="Arial" panose="020B0604020202020204" pitchFamily="34" charset="0"/>
                  <a:cs typeface="Arial" panose="020B0604020202020204" pitchFamily="34" charset="0"/>
                </a:rPr>
                <a:t>CALIFORNIA DEPARTMENT OF EDUCATION</a:t>
              </a:r>
            </a:p>
            <a:p>
              <a:pPr algn="ctr"/>
              <a:r>
                <a:rPr lang="en-US" sz="2400" dirty="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683886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51570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516547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131053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5437290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4"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402199638"/>
      </p:ext>
    </p:extLst>
  </p:cSld>
  <p:clrMap bg1="lt1" tx1="dk1" bg2="lt2" tx2="dk2" accent1="accent1" accent2="accent2" accent3="accent3" accent4="accent4" accent5="accent5" accent6="accent6" hlink="hlink" folHlink="folHlink"/>
  <p:sldLayoutIdLst>
    <p:sldLayoutId id="2147483669" r:id="rId1"/>
    <p:sldLayoutId id="2147483661" r:id="rId2"/>
    <p:sldLayoutId id="2147483662" r:id="rId3"/>
    <p:sldLayoutId id="2147483663" r:id="rId4"/>
  </p:sldLayoutIdLst>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877708683"/>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956017735"/>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203960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293969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49843474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Lst>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599010289"/>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igerweb.geo.census.gov/tigerweb/"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data-cdegis.opendata.arcgis.com/"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www.census.gov/programs-surveys/sdrp.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boe.ca.gov/proptaxes/sprdcont.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boe.ca.gov/proptaxes/sprdcont.htm"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boe.ca.gov/proptaxes/sprdcont.htm" TargetMode="External"/><Relationship Id="rId2" Type="http://schemas.openxmlformats.org/officeDocument/2006/relationships/hyperlink" Target="https://www.boe.ca.gov/proptaxes/pdf/jurboundaryreq.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www.boe.ca.gov/proptaxes/pdf/400ta.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F287B-3956-4411-90CB-C098D6858A2F}"/>
              </a:ext>
            </a:extLst>
          </p:cNvPr>
          <p:cNvSpPr>
            <a:spLocks noGrp="1"/>
          </p:cNvSpPr>
          <p:nvPr>
            <p:ph type="ctrTitle"/>
          </p:nvPr>
        </p:nvSpPr>
        <p:spPr>
          <a:xfrm>
            <a:off x="2534194" y="1"/>
            <a:ext cx="8911046" cy="5486400"/>
          </a:xfrm>
        </p:spPr>
        <p:txBody>
          <a:bodyPr>
            <a:normAutofit fontScale="90000"/>
          </a:bodyPr>
          <a:lstStyle/>
          <a:p>
            <a:pPr>
              <a:spcAft>
                <a:spcPts val="3000"/>
              </a:spcAft>
            </a:pPr>
            <a:r>
              <a:rPr lang="en-US" dirty="0"/>
              <a:t>School District Boundaries:</a:t>
            </a:r>
            <a:br>
              <a:rPr lang="en-US" dirty="0"/>
            </a:br>
            <a:r>
              <a:rPr lang="en-US" dirty="0"/>
              <a:t>County Superintendent </a:t>
            </a:r>
            <a:br>
              <a:rPr lang="en-US" dirty="0"/>
            </a:br>
            <a:r>
              <a:rPr lang="en-US" dirty="0"/>
              <a:t>Roles and Responsibilities*</a:t>
            </a:r>
            <a:br>
              <a:rPr lang="en-US" b="1" dirty="0"/>
            </a:br>
            <a:br>
              <a:rPr lang="en-US" sz="1600" b="1" dirty="0"/>
            </a:br>
            <a:r>
              <a:rPr lang="en-US" sz="1600" dirty="0"/>
              <a:t>*Advice/opinions offered are not legal opinions nor do they necessarily represent official positions of the California Department of Education. Such advice/opinions are exemplary and are not binding on local educational agencies or other entities. Except for statutes, regulations, and court decisions that may be referenced herein, compliance is not mandatory. (</a:t>
            </a:r>
            <a:r>
              <a:rPr lang="en-US" sz="1600" i="1" dirty="0"/>
              <a:t>Education Code </a:t>
            </a:r>
            <a:r>
              <a:rPr lang="en-US" sz="1600" dirty="0"/>
              <a:t>Section 33308.5)</a:t>
            </a:r>
            <a:br>
              <a:rPr lang="en-US" sz="1600" dirty="0"/>
            </a:br>
            <a:endParaRPr lang="en-US" sz="1600" dirty="0"/>
          </a:p>
        </p:txBody>
      </p:sp>
    </p:spTree>
    <p:extLst>
      <p:ext uri="{BB962C8B-B14F-4D97-AF65-F5344CB8AC3E}">
        <p14:creationId xmlns:p14="http://schemas.microsoft.com/office/powerpoint/2010/main" val="3682906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D724A-4320-42D0-A57B-9CE47DC8CFF4}"/>
              </a:ext>
            </a:extLst>
          </p:cNvPr>
          <p:cNvSpPr>
            <a:spLocks noGrp="1"/>
          </p:cNvSpPr>
          <p:nvPr>
            <p:ph type="title"/>
          </p:nvPr>
        </p:nvSpPr>
        <p:spPr/>
        <p:txBody>
          <a:bodyPr/>
          <a:lstStyle/>
          <a:p>
            <a:r>
              <a:rPr lang="en-US" dirty="0"/>
              <a:t>Resources for Boundary Maps</a:t>
            </a:r>
          </a:p>
        </p:txBody>
      </p:sp>
      <p:sp>
        <p:nvSpPr>
          <p:cNvPr id="3" name="Content Placeholder 2">
            <a:extLst>
              <a:ext uri="{FF2B5EF4-FFF2-40B4-BE49-F238E27FC236}">
                <a16:creationId xmlns:a16="http://schemas.microsoft.com/office/drawing/2014/main" id="{4C1614E9-D675-404F-B9B1-E8ED8487A535}"/>
              </a:ext>
            </a:extLst>
          </p:cNvPr>
          <p:cNvSpPr>
            <a:spLocks noGrp="1"/>
          </p:cNvSpPr>
          <p:nvPr>
            <p:ph idx="1"/>
          </p:nvPr>
        </p:nvSpPr>
        <p:spPr>
          <a:xfrm>
            <a:off x="304800" y="1168964"/>
            <a:ext cx="11887200" cy="5015901"/>
          </a:xfrm>
        </p:spPr>
        <p:txBody>
          <a:bodyPr>
            <a:normAutofit fontScale="92500"/>
          </a:bodyPr>
          <a:lstStyle/>
          <a:p>
            <a:pPr marL="0" indent="0">
              <a:buNone/>
            </a:pPr>
            <a:endParaRPr lang="en-US" sz="3600" dirty="0"/>
          </a:p>
          <a:p>
            <a:r>
              <a:rPr lang="en-US" sz="3900" dirty="0">
                <a:solidFill>
                  <a:srgbClr val="FFC000"/>
                </a:solidFill>
              </a:rPr>
              <a:t>State Board of Equalization archives.</a:t>
            </a:r>
          </a:p>
          <a:p>
            <a:r>
              <a:rPr lang="en-US" sz="3900" dirty="0">
                <a:solidFill>
                  <a:srgbClr val="FFC000"/>
                </a:solidFill>
              </a:rPr>
              <a:t>County elections precinct maps.</a:t>
            </a:r>
          </a:p>
          <a:p>
            <a:r>
              <a:rPr lang="en-US" sz="3900" dirty="0">
                <a:solidFill>
                  <a:srgbClr val="FFC000"/>
                </a:solidFill>
              </a:rPr>
              <a:t>County assessor tax rate area maps.</a:t>
            </a:r>
          </a:p>
          <a:p>
            <a:r>
              <a:rPr lang="en-US" sz="3900" dirty="0">
                <a:solidFill>
                  <a:srgbClr val="FFC000"/>
                </a:solidFill>
              </a:rPr>
              <a:t>County superintendent of school records and resources.</a:t>
            </a:r>
          </a:p>
          <a:p>
            <a:r>
              <a:rPr lang="en-US" sz="3900" dirty="0">
                <a:solidFill>
                  <a:srgbClr val="FFC000"/>
                </a:solidFill>
              </a:rPr>
              <a:t>US Census and CDE Geo Hub.</a:t>
            </a:r>
          </a:p>
          <a:p>
            <a:pPr marL="0" indent="0">
              <a:spcAft>
                <a:spcPts val="1200"/>
              </a:spcAft>
              <a:buNone/>
            </a:pPr>
            <a:r>
              <a:rPr lang="en-US" sz="3600" u="sng" dirty="0">
                <a:hlinkClick r:id="rId3" tooltip="tigerweb website."/>
              </a:rPr>
              <a:t>https://tigerweb.geo.census.gov/tigerweb/</a:t>
            </a:r>
            <a:br>
              <a:rPr lang="en-US" sz="3600" u="sng" dirty="0">
                <a:hlinkClick r:id="rId3" tooltip="Link to tigerweb website."/>
              </a:rPr>
            </a:br>
            <a:r>
              <a:rPr lang="en-US" sz="3600" u="sng" dirty="0">
                <a:hlinkClick r:id="rId4" tooltip=" California Department of Education geo hub website."/>
              </a:rPr>
              <a:t>https://data-cdegis.opendata.arcgis.com/</a:t>
            </a:r>
            <a:endParaRPr lang="en-US" sz="3600" dirty="0"/>
          </a:p>
          <a:p>
            <a:endParaRPr lang="en-US" sz="3600" dirty="0"/>
          </a:p>
          <a:p>
            <a:endParaRPr lang="en-US" dirty="0"/>
          </a:p>
        </p:txBody>
      </p:sp>
    </p:spTree>
    <p:extLst>
      <p:ext uri="{BB962C8B-B14F-4D97-AF65-F5344CB8AC3E}">
        <p14:creationId xmlns:p14="http://schemas.microsoft.com/office/powerpoint/2010/main" val="4219791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D724A-4320-42D0-A57B-9CE47DC8CFF4}"/>
              </a:ext>
            </a:extLst>
          </p:cNvPr>
          <p:cNvSpPr>
            <a:spLocks noGrp="1"/>
          </p:cNvSpPr>
          <p:nvPr>
            <p:ph type="title"/>
          </p:nvPr>
        </p:nvSpPr>
        <p:spPr/>
        <p:txBody>
          <a:bodyPr/>
          <a:lstStyle/>
          <a:p>
            <a:r>
              <a:rPr lang="en-US" dirty="0"/>
              <a:t>School District Review Program (SDRP)</a:t>
            </a:r>
          </a:p>
        </p:txBody>
      </p:sp>
      <p:sp>
        <p:nvSpPr>
          <p:cNvPr id="3" name="Content Placeholder 2">
            <a:extLst>
              <a:ext uri="{FF2B5EF4-FFF2-40B4-BE49-F238E27FC236}">
                <a16:creationId xmlns:a16="http://schemas.microsoft.com/office/drawing/2014/main" id="{4C1614E9-D675-404F-B9B1-E8ED8487A535}"/>
              </a:ext>
            </a:extLst>
          </p:cNvPr>
          <p:cNvSpPr>
            <a:spLocks noGrp="1"/>
          </p:cNvSpPr>
          <p:nvPr>
            <p:ph idx="1"/>
          </p:nvPr>
        </p:nvSpPr>
        <p:spPr>
          <a:xfrm>
            <a:off x="152400" y="1273467"/>
            <a:ext cx="11887200" cy="5015901"/>
          </a:xfrm>
        </p:spPr>
        <p:txBody>
          <a:bodyPr>
            <a:normAutofit/>
          </a:bodyPr>
          <a:lstStyle/>
          <a:p>
            <a:pPr marL="0" indent="0">
              <a:buNone/>
            </a:pPr>
            <a:endParaRPr lang="en-US" sz="3600" dirty="0"/>
          </a:p>
          <a:p>
            <a:pPr marL="0" indent="0">
              <a:buNone/>
            </a:pPr>
            <a:r>
              <a:rPr lang="en-US" sz="3600" dirty="0"/>
              <a:t>SDRP PURPOSE</a:t>
            </a:r>
          </a:p>
          <a:p>
            <a:r>
              <a:rPr lang="en-US" sz="3600" dirty="0">
                <a:solidFill>
                  <a:srgbClr val="FFC000"/>
                </a:solidFill>
              </a:rPr>
              <a:t>To ensure accuracy of the Small Area Income &amp; Poverty Estimates (SAIPE) data used in calculating the Title I Part A funding for each school district. </a:t>
            </a:r>
          </a:p>
          <a:p>
            <a:r>
              <a:rPr lang="en-US" sz="3600" dirty="0">
                <a:solidFill>
                  <a:srgbClr val="FFC000"/>
                </a:solidFill>
              </a:rPr>
              <a:t>“The SDRP enables state officials to review the Census Bureau’s school district information…” (Source: </a:t>
            </a:r>
            <a:r>
              <a:rPr lang="en-US" sz="3600" u="sng" dirty="0">
                <a:hlinkClick r:id="rId2" tooltip="Census Bureau's school district information website."/>
              </a:rPr>
              <a:t>https://www.census.gov/programs-surveys/sdrp.html</a:t>
            </a:r>
            <a:r>
              <a:rPr lang="en-US" sz="3600" dirty="0">
                <a:solidFill>
                  <a:srgbClr val="FFC000"/>
                </a:solidFill>
              </a:rPr>
              <a:t>) </a:t>
            </a:r>
          </a:p>
        </p:txBody>
      </p:sp>
    </p:spTree>
    <p:extLst>
      <p:ext uri="{BB962C8B-B14F-4D97-AF65-F5344CB8AC3E}">
        <p14:creationId xmlns:p14="http://schemas.microsoft.com/office/powerpoint/2010/main" val="24664196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D724A-4320-42D0-A57B-9CE47DC8CFF4}"/>
              </a:ext>
            </a:extLst>
          </p:cNvPr>
          <p:cNvSpPr>
            <a:spLocks noGrp="1"/>
          </p:cNvSpPr>
          <p:nvPr>
            <p:ph type="title"/>
          </p:nvPr>
        </p:nvSpPr>
        <p:spPr/>
        <p:txBody>
          <a:bodyPr/>
          <a:lstStyle/>
          <a:p>
            <a:r>
              <a:rPr lang="en-US" dirty="0"/>
              <a:t>SDRP Schedule</a:t>
            </a:r>
          </a:p>
        </p:txBody>
      </p:sp>
      <p:sp>
        <p:nvSpPr>
          <p:cNvPr id="3" name="Content Placeholder 2">
            <a:extLst>
              <a:ext uri="{FF2B5EF4-FFF2-40B4-BE49-F238E27FC236}">
                <a16:creationId xmlns:a16="http://schemas.microsoft.com/office/drawing/2014/main" id="{4C1614E9-D675-404F-B9B1-E8ED8487A535}"/>
              </a:ext>
            </a:extLst>
          </p:cNvPr>
          <p:cNvSpPr>
            <a:spLocks noGrp="1"/>
          </p:cNvSpPr>
          <p:nvPr>
            <p:ph idx="1"/>
          </p:nvPr>
        </p:nvSpPr>
        <p:spPr>
          <a:xfrm>
            <a:off x="457200" y="1404095"/>
            <a:ext cx="11665131" cy="5015901"/>
          </a:xfrm>
        </p:spPr>
        <p:txBody>
          <a:bodyPr>
            <a:normAutofit/>
          </a:bodyPr>
          <a:lstStyle/>
          <a:p>
            <a:pPr marL="0" indent="0">
              <a:buNone/>
            </a:pPr>
            <a:endParaRPr lang="en-US" sz="3600" dirty="0"/>
          </a:p>
          <a:p>
            <a:pPr marL="0" indent="0">
              <a:buNone/>
            </a:pPr>
            <a:r>
              <a:rPr lang="en-US" sz="3600" dirty="0"/>
              <a:t>DATA REVIEW SCHEDULE</a:t>
            </a:r>
          </a:p>
          <a:p>
            <a:pPr>
              <a:lnSpc>
                <a:spcPct val="100000"/>
              </a:lnSpc>
            </a:pPr>
            <a:r>
              <a:rPr lang="en-US" sz="3600" dirty="0">
                <a:solidFill>
                  <a:srgbClr val="FFC000"/>
                </a:solidFill>
              </a:rPr>
              <a:t>October to November – CDE mapping coordinator conducts outreach to each county regarding data in their area.</a:t>
            </a:r>
          </a:p>
          <a:p>
            <a:r>
              <a:rPr lang="en-US" sz="3600" dirty="0">
                <a:solidFill>
                  <a:srgbClr val="FFC000"/>
                </a:solidFill>
              </a:rPr>
              <a:t>December – Final SAIPE data published, and data used to calculate the Title I Part A allocations.</a:t>
            </a:r>
          </a:p>
          <a:p>
            <a:pPr marL="0" indent="0">
              <a:buNone/>
            </a:pPr>
            <a:endParaRPr lang="en-US" sz="3600" dirty="0"/>
          </a:p>
        </p:txBody>
      </p:sp>
    </p:spTree>
    <p:extLst>
      <p:ext uri="{BB962C8B-B14F-4D97-AF65-F5344CB8AC3E}">
        <p14:creationId xmlns:p14="http://schemas.microsoft.com/office/powerpoint/2010/main" val="30537531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D724A-4320-42D0-A57B-9CE47DC8CFF4}"/>
              </a:ext>
            </a:extLst>
          </p:cNvPr>
          <p:cNvSpPr>
            <a:spLocks noGrp="1"/>
          </p:cNvSpPr>
          <p:nvPr>
            <p:ph type="title"/>
          </p:nvPr>
        </p:nvSpPr>
        <p:spPr/>
        <p:txBody>
          <a:bodyPr/>
          <a:lstStyle/>
          <a:p>
            <a:r>
              <a:rPr lang="en-US" dirty="0"/>
              <a:t>State Role</a:t>
            </a:r>
          </a:p>
        </p:txBody>
      </p:sp>
      <p:sp>
        <p:nvSpPr>
          <p:cNvPr id="3" name="Content Placeholder 2">
            <a:extLst>
              <a:ext uri="{FF2B5EF4-FFF2-40B4-BE49-F238E27FC236}">
                <a16:creationId xmlns:a16="http://schemas.microsoft.com/office/drawing/2014/main" id="{4C1614E9-D675-404F-B9B1-E8ED8487A535}"/>
              </a:ext>
            </a:extLst>
          </p:cNvPr>
          <p:cNvSpPr>
            <a:spLocks noGrp="1"/>
          </p:cNvSpPr>
          <p:nvPr>
            <p:ph idx="1"/>
          </p:nvPr>
        </p:nvSpPr>
        <p:spPr>
          <a:xfrm>
            <a:off x="535577" y="1343135"/>
            <a:ext cx="11377749" cy="5015901"/>
          </a:xfrm>
        </p:spPr>
        <p:txBody>
          <a:bodyPr>
            <a:normAutofit/>
          </a:bodyPr>
          <a:lstStyle/>
          <a:p>
            <a:pPr marL="0" indent="0">
              <a:buNone/>
            </a:pPr>
            <a:endParaRPr lang="en-US" sz="3600" dirty="0"/>
          </a:p>
          <a:p>
            <a:pPr marL="0" indent="0">
              <a:buNone/>
            </a:pPr>
            <a:r>
              <a:rPr lang="en-US" sz="3600" b="1" dirty="0">
                <a:solidFill>
                  <a:srgbClr val="FFC000"/>
                </a:solidFill>
              </a:rPr>
              <a:t>State Map Coordinator (at CDE) </a:t>
            </a:r>
          </a:p>
          <a:p>
            <a:r>
              <a:rPr lang="en-US" sz="3600" dirty="0">
                <a:solidFill>
                  <a:srgbClr val="FFC000"/>
                </a:solidFill>
              </a:rPr>
              <a:t>Identifies anomalies in District Boundaries and Census Grade Range</a:t>
            </a:r>
          </a:p>
          <a:p>
            <a:r>
              <a:rPr lang="en-US" sz="3600" dirty="0">
                <a:solidFill>
                  <a:srgbClr val="FFC000"/>
                </a:solidFill>
              </a:rPr>
              <a:t>Asks counties to review boundaries</a:t>
            </a:r>
          </a:p>
          <a:p>
            <a:r>
              <a:rPr lang="en-US" sz="3600" dirty="0">
                <a:solidFill>
                  <a:srgbClr val="FFC000"/>
                </a:solidFill>
              </a:rPr>
              <a:t>Conveys updates/corrections to U.S. Census Bureau</a:t>
            </a:r>
          </a:p>
          <a:p>
            <a:pPr marL="0" indent="0">
              <a:buNone/>
            </a:pPr>
            <a:endParaRPr lang="en-US" sz="3600" dirty="0"/>
          </a:p>
        </p:txBody>
      </p:sp>
    </p:spTree>
    <p:extLst>
      <p:ext uri="{BB962C8B-B14F-4D97-AF65-F5344CB8AC3E}">
        <p14:creationId xmlns:p14="http://schemas.microsoft.com/office/powerpoint/2010/main" val="31827477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D724A-4320-42D0-A57B-9CE47DC8CFF4}"/>
              </a:ext>
            </a:extLst>
          </p:cNvPr>
          <p:cNvSpPr>
            <a:spLocks noGrp="1"/>
          </p:cNvSpPr>
          <p:nvPr>
            <p:ph type="title"/>
          </p:nvPr>
        </p:nvSpPr>
        <p:spPr/>
        <p:txBody>
          <a:bodyPr/>
          <a:lstStyle/>
          <a:p>
            <a:r>
              <a:rPr lang="en-US" dirty="0"/>
              <a:t>County Office of Education Role</a:t>
            </a:r>
          </a:p>
        </p:txBody>
      </p:sp>
      <p:sp>
        <p:nvSpPr>
          <p:cNvPr id="3" name="Content Placeholder 2">
            <a:extLst>
              <a:ext uri="{FF2B5EF4-FFF2-40B4-BE49-F238E27FC236}">
                <a16:creationId xmlns:a16="http://schemas.microsoft.com/office/drawing/2014/main" id="{4C1614E9-D675-404F-B9B1-E8ED8487A535}"/>
              </a:ext>
            </a:extLst>
          </p:cNvPr>
          <p:cNvSpPr>
            <a:spLocks noGrp="1"/>
          </p:cNvSpPr>
          <p:nvPr>
            <p:ph idx="1"/>
          </p:nvPr>
        </p:nvSpPr>
        <p:spPr>
          <a:xfrm>
            <a:off x="383177" y="1386678"/>
            <a:ext cx="11656423" cy="5015901"/>
          </a:xfrm>
        </p:spPr>
        <p:txBody>
          <a:bodyPr>
            <a:normAutofit/>
          </a:bodyPr>
          <a:lstStyle/>
          <a:p>
            <a:pPr marL="0" indent="0">
              <a:buNone/>
            </a:pPr>
            <a:endParaRPr lang="en-US" sz="3600" dirty="0"/>
          </a:p>
          <a:p>
            <a:pPr marL="0" indent="0">
              <a:buNone/>
            </a:pPr>
            <a:r>
              <a:rPr lang="en-US" sz="3600" b="1" dirty="0">
                <a:solidFill>
                  <a:srgbClr val="FFC000"/>
                </a:solidFill>
              </a:rPr>
              <a:t>County Offices of Education</a:t>
            </a:r>
          </a:p>
          <a:p>
            <a:pPr marL="0" indent="0">
              <a:buNone/>
            </a:pPr>
            <a:r>
              <a:rPr lang="en-US" sz="3600" dirty="0">
                <a:solidFill>
                  <a:srgbClr val="FFC000"/>
                </a:solidFill>
              </a:rPr>
              <a:t>Review District Boundaries and Census Grade Range and works with State Map Coordinator to address errors or updates (</a:t>
            </a:r>
            <a:r>
              <a:rPr lang="en-US" sz="3600" b="1" dirty="0">
                <a:solidFill>
                  <a:srgbClr val="FFC000"/>
                </a:solidFill>
              </a:rPr>
              <a:t>Note: Census Bureau will not accept school district boundary changes submitted directly to the Census Bureau by local education officials.</a:t>
            </a:r>
            <a:r>
              <a:rPr lang="en-US" sz="3600" dirty="0">
                <a:solidFill>
                  <a:srgbClr val="FFC000"/>
                </a:solidFill>
              </a:rPr>
              <a:t>)</a:t>
            </a:r>
          </a:p>
          <a:p>
            <a:pPr marL="0" indent="0">
              <a:buNone/>
            </a:pPr>
            <a:endParaRPr lang="en-US" sz="3600" dirty="0"/>
          </a:p>
        </p:txBody>
      </p:sp>
    </p:spTree>
    <p:extLst>
      <p:ext uri="{BB962C8B-B14F-4D97-AF65-F5344CB8AC3E}">
        <p14:creationId xmlns:p14="http://schemas.microsoft.com/office/powerpoint/2010/main" val="1477027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D724A-4320-42D0-A57B-9CE47DC8CFF4}"/>
              </a:ext>
            </a:extLst>
          </p:cNvPr>
          <p:cNvSpPr>
            <a:spLocks noGrp="1"/>
          </p:cNvSpPr>
          <p:nvPr>
            <p:ph type="title"/>
          </p:nvPr>
        </p:nvSpPr>
        <p:spPr/>
        <p:txBody>
          <a:bodyPr/>
          <a:lstStyle/>
          <a:p>
            <a:r>
              <a:rPr lang="en-US" dirty="0"/>
              <a:t>Notification Requirement</a:t>
            </a:r>
          </a:p>
        </p:txBody>
      </p:sp>
      <p:sp>
        <p:nvSpPr>
          <p:cNvPr id="3" name="Content Placeholder 2">
            <a:extLst>
              <a:ext uri="{FF2B5EF4-FFF2-40B4-BE49-F238E27FC236}">
                <a16:creationId xmlns:a16="http://schemas.microsoft.com/office/drawing/2014/main" id="{4C1614E9-D675-404F-B9B1-E8ED8487A535}"/>
              </a:ext>
            </a:extLst>
          </p:cNvPr>
          <p:cNvSpPr>
            <a:spLocks noGrp="1"/>
          </p:cNvSpPr>
          <p:nvPr>
            <p:ph idx="1"/>
          </p:nvPr>
        </p:nvSpPr>
        <p:spPr>
          <a:xfrm>
            <a:off x="304800" y="1377969"/>
            <a:ext cx="11887200" cy="5015901"/>
          </a:xfrm>
        </p:spPr>
        <p:txBody>
          <a:bodyPr>
            <a:normAutofit lnSpcReduction="10000"/>
          </a:bodyPr>
          <a:lstStyle/>
          <a:p>
            <a:pPr marL="0" indent="0">
              <a:buNone/>
            </a:pPr>
            <a:endParaRPr lang="en-US" sz="3500" dirty="0"/>
          </a:p>
          <a:p>
            <a:pPr marL="0" indent="0">
              <a:spcBef>
                <a:spcPts val="600"/>
              </a:spcBef>
              <a:buNone/>
            </a:pPr>
            <a:r>
              <a:rPr lang="en-US" sz="4400" i="1" dirty="0"/>
              <a:t>Government Code </a:t>
            </a:r>
            <a:r>
              <a:rPr lang="en-US" sz="4400" dirty="0"/>
              <a:t>Section 54900</a:t>
            </a:r>
          </a:p>
          <a:p>
            <a:pPr marL="0" indent="0">
              <a:spcBef>
                <a:spcPts val="600"/>
              </a:spcBef>
              <a:buNone/>
            </a:pPr>
            <a:r>
              <a:rPr lang="en-US" sz="3600" dirty="0">
                <a:solidFill>
                  <a:srgbClr val="FFC000"/>
                </a:solidFill>
              </a:rPr>
              <a:t>When there is a change in boundaries … of a district … or when … any district … is created … the tax or assessment levying authority of the … district shall file … a statement of the … change … . The … district shall prepare the statement and forward it to the tax or assessment levying authority for filing.</a:t>
            </a:r>
          </a:p>
          <a:p>
            <a:pPr marL="0" indent="0">
              <a:buNone/>
            </a:pPr>
            <a:endParaRPr lang="en-US" sz="1100" dirty="0"/>
          </a:p>
          <a:p>
            <a:pPr marL="0" indent="0">
              <a:buNone/>
            </a:pPr>
            <a:r>
              <a:rPr lang="en-US" sz="4000" dirty="0">
                <a:hlinkClick r:id="rId2" tooltip="California State Board of Equalization website."/>
              </a:rPr>
              <a:t>http://www.boe.ca.gov/proptaxes/sprdcont.htm</a:t>
            </a:r>
            <a:endParaRPr lang="en-US" sz="4000" dirty="0"/>
          </a:p>
          <a:p>
            <a:pPr marL="0" indent="0">
              <a:buNone/>
            </a:pPr>
            <a:endParaRPr lang="en-US" sz="3600" dirty="0"/>
          </a:p>
        </p:txBody>
      </p:sp>
    </p:spTree>
    <p:extLst>
      <p:ext uri="{BB962C8B-B14F-4D97-AF65-F5344CB8AC3E}">
        <p14:creationId xmlns:p14="http://schemas.microsoft.com/office/powerpoint/2010/main" val="11935461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D724A-4320-42D0-A57B-9CE47DC8CFF4}"/>
              </a:ext>
            </a:extLst>
          </p:cNvPr>
          <p:cNvSpPr>
            <a:spLocks noGrp="1"/>
          </p:cNvSpPr>
          <p:nvPr>
            <p:ph type="title"/>
          </p:nvPr>
        </p:nvSpPr>
        <p:spPr/>
        <p:txBody>
          <a:bodyPr/>
          <a:lstStyle/>
          <a:p>
            <a:r>
              <a:rPr lang="en-US" dirty="0"/>
              <a:t>Board of Equalization Filing</a:t>
            </a:r>
          </a:p>
        </p:txBody>
      </p:sp>
      <p:sp>
        <p:nvSpPr>
          <p:cNvPr id="3" name="Content Placeholder 2">
            <a:extLst>
              <a:ext uri="{FF2B5EF4-FFF2-40B4-BE49-F238E27FC236}">
                <a16:creationId xmlns:a16="http://schemas.microsoft.com/office/drawing/2014/main" id="{4C1614E9-D675-404F-B9B1-E8ED8487A535}"/>
              </a:ext>
            </a:extLst>
          </p:cNvPr>
          <p:cNvSpPr>
            <a:spLocks noGrp="1"/>
          </p:cNvSpPr>
          <p:nvPr>
            <p:ph idx="1"/>
          </p:nvPr>
        </p:nvSpPr>
        <p:spPr>
          <a:xfrm>
            <a:off x="152400" y="1465055"/>
            <a:ext cx="11887200" cy="5015901"/>
          </a:xfrm>
        </p:spPr>
        <p:txBody>
          <a:bodyPr>
            <a:normAutofit fontScale="77500" lnSpcReduction="20000"/>
          </a:bodyPr>
          <a:lstStyle/>
          <a:p>
            <a:pPr marL="0" indent="0">
              <a:buNone/>
            </a:pPr>
            <a:endParaRPr lang="en-US" sz="3500" dirty="0"/>
          </a:p>
          <a:p>
            <a:pPr marL="0" indent="0">
              <a:buNone/>
            </a:pPr>
            <a:r>
              <a:rPr lang="en-US" sz="4800" i="1" dirty="0"/>
              <a:t>Education Code </a:t>
            </a:r>
            <a:r>
              <a:rPr lang="en-US" sz="4800" dirty="0"/>
              <a:t>Section 35765</a:t>
            </a:r>
          </a:p>
          <a:p>
            <a:pPr marL="0" indent="0">
              <a:spcBef>
                <a:spcPts val="600"/>
              </a:spcBef>
              <a:buNone/>
            </a:pPr>
            <a:r>
              <a:rPr lang="en-US" sz="4400" dirty="0">
                <a:solidFill>
                  <a:srgbClr val="FFC000"/>
                </a:solidFill>
              </a:rPr>
              <a:t>“…the board of supervisors shall make an order to create, change or terminate school districts … . … the board of supervisors shall cause … the order … to be filed as required by Chapter 8 (commencing with Section 54900) of Part 1 of Division 2, Title 5 of the Government Code.”</a:t>
            </a:r>
          </a:p>
          <a:p>
            <a:pPr marL="0" indent="0">
              <a:spcBef>
                <a:spcPts val="600"/>
              </a:spcBef>
              <a:buNone/>
            </a:pPr>
            <a:endParaRPr lang="en-US" sz="1100" dirty="0"/>
          </a:p>
          <a:p>
            <a:pPr marL="0" indent="0">
              <a:spcBef>
                <a:spcPts val="600"/>
              </a:spcBef>
              <a:buNone/>
            </a:pPr>
            <a:r>
              <a:rPr lang="en-US" sz="4800" i="1" dirty="0"/>
              <a:t>Government Code </a:t>
            </a:r>
            <a:r>
              <a:rPr lang="en-US" sz="4800" dirty="0"/>
              <a:t>Section 54901</a:t>
            </a:r>
          </a:p>
          <a:p>
            <a:pPr marL="0" indent="0">
              <a:spcBef>
                <a:spcPts val="600"/>
              </a:spcBef>
              <a:buNone/>
            </a:pPr>
            <a:r>
              <a:rPr lang="en-US" sz="4400" dirty="0">
                <a:solidFill>
                  <a:srgbClr val="FFC000"/>
                </a:solidFill>
              </a:rPr>
              <a:t>“…The statement shall be in the form required by the Board of Equalization and include … a legal description of … boundaries and a map or plat indicating the boundaries.”</a:t>
            </a:r>
          </a:p>
          <a:p>
            <a:pPr marL="0" indent="0">
              <a:buNone/>
            </a:pPr>
            <a:endParaRPr lang="en-US" sz="3600" dirty="0"/>
          </a:p>
        </p:txBody>
      </p:sp>
    </p:spTree>
    <p:extLst>
      <p:ext uri="{BB962C8B-B14F-4D97-AF65-F5344CB8AC3E}">
        <p14:creationId xmlns:p14="http://schemas.microsoft.com/office/powerpoint/2010/main" val="4992063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4DF0B4C-AECB-428D-B4AB-F1091F690667}"/>
              </a:ext>
            </a:extLst>
          </p:cNvPr>
          <p:cNvSpPr>
            <a:spLocks noGrp="1"/>
          </p:cNvSpPr>
          <p:nvPr>
            <p:ph type="title"/>
          </p:nvPr>
        </p:nvSpPr>
        <p:spPr>
          <a:xfrm>
            <a:off x="182880" y="3630"/>
            <a:ext cx="11887200" cy="1325563"/>
          </a:xfrm>
        </p:spPr>
        <p:txBody>
          <a:bodyPr/>
          <a:lstStyle/>
          <a:p>
            <a:r>
              <a:rPr lang="en-US" dirty="0"/>
              <a:t>Board of Equalization Filing Website</a:t>
            </a:r>
          </a:p>
        </p:txBody>
      </p:sp>
      <p:pic>
        <p:nvPicPr>
          <p:cNvPr id="11" name="Content Placeholder 10" descr="Internet home page for the Tax Area Services Section of the State Board of Equalization--the URL is http://www.boe.ca.gov/proptaxes/sprdcont.htm  ">
            <a:extLst>
              <a:ext uri="{FF2B5EF4-FFF2-40B4-BE49-F238E27FC236}">
                <a16:creationId xmlns:a16="http://schemas.microsoft.com/office/drawing/2014/main" id="{D17A6D0D-9566-4895-B672-A4350C1B542F}"/>
              </a:ext>
            </a:extLst>
          </p:cNvPr>
          <p:cNvPicPr>
            <a:picLocks noGrp="1" noChangeAspect="1"/>
          </p:cNvPicPr>
          <p:nvPr>
            <p:ph idx="1"/>
          </p:nvPr>
        </p:nvPicPr>
        <p:blipFill>
          <a:blip r:embed="rId2"/>
          <a:stretch>
            <a:fillRect/>
          </a:stretch>
        </p:blipFill>
        <p:spPr>
          <a:xfrm>
            <a:off x="535259" y="1656989"/>
            <a:ext cx="4482407" cy="4021435"/>
          </a:xfrm>
          <a:prstGeom prst="rect">
            <a:avLst/>
          </a:prstGeom>
        </p:spPr>
      </p:pic>
      <p:sp>
        <p:nvSpPr>
          <p:cNvPr id="9" name="TextBox 8">
            <a:extLst>
              <a:ext uri="{FF2B5EF4-FFF2-40B4-BE49-F238E27FC236}">
                <a16:creationId xmlns:a16="http://schemas.microsoft.com/office/drawing/2014/main" id="{A199BE99-4801-40F5-BF2C-B551ACEBD2BB}"/>
              </a:ext>
            </a:extLst>
          </p:cNvPr>
          <p:cNvSpPr txBox="1"/>
          <p:nvPr/>
        </p:nvSpPr>
        <p:spPr>
          <a:xfrm>
            <a:off x="5904411" y="2580696"/>
            <a:ext cx="6078583" cy="769441"/>
          </a:xfrm>
          <a:prstGeom prst="rect">
            <a:avLst/>
          </a:prstGeom>
          <a:noFill/>
        </p:spPr>
        <p:txBody>
          <a:bodyPr wrap="square" rtlCol="0">
            <a:spAutoFit/>
          </a:bodyPr>
          <a:lstStyle/>
          <a:p>
            <a:pPr algn="ctr"/>
            <a:r>
              <a:rPr lang="en-US" sz="2400" dirty="0">
                <a:solidFill>
                  <a:schemeClr val="accent4"/>
                </a:solidFill>
              </a:rPr>
              <a:t>Tax Area Services Section Resource Page: </a:t>
            </a:r>
            <a:r>
              <a:rPr lang="en-US" sz="2000" dirty="0">
                <a:hlinkClick r:id="rId3" tooltip="California State Board of Equalization website."/>
              </a:rPr>
              <a:t>http://www.boe.ca.gov/proptaxes/sprdcont.htm </a:t>
            </a:r>
            <a:endParaRPr lang="en-US" sz="2000" dirty="0"/>
          </a:p>
        </p:txBody>
      </p:sp>
    </p:spTree>
    <p:extLst>
      <p:ext uri="{BB962C8B-B14F-4D97-AF65-F5344CB8AC3E}">
        <p14:creationId xmlns:p14="http://schemas.microsoft.com/office/powerpoint/2010/main" val="39266204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D724A-4320-42D0-A57B-9CE47DC8CFF4}"/>
              </a:ext>
            </a:extLst>
          </p:cNvPr>
          <p:cNvSpPr>
            <a:spLocks noGrp="1"/>
          </p:cNvSpPr>
          <p:nvPr>
            <p:ph type="title"/>
          </p:nvPr>
        </p:nvSpPr>
        <p:spPr/>
        <p:txBody>
          <a:bodyPr/>
          <a:lstStyle/>
          <a:p>
            <a:r>
              <a:rPr lang="en-US" dirty="0"/>
              <a:t>Filing Requirements</a:t>
            </a:r>
          </a:p>
        </p:txBody>
      </p:sp>
      <p:sp>
        <p:nvSpPr>
          <p:cNvPr id="6" name="Content Placeholder 5">
            <a:extLst>
              <a:ext uri="{FF2B5EF4-FFF2-40B4-BE49-F238E27FC236}">
                <a16:creationId xmlns:a16="http://schemas.microsoft.com/office/drawing/2014/main" id="{F5BD9313-E907-43BB-ACFB-E37B4CF85894}"/>
              </a:ext>
            </a:extLst>
          </p:cNvPr>
          <p:cNvSpPr>
            <a:spLocks noGrp="1"/>
          </p:cNvSpPr>
          <p:nvPr>
            <p:ph idx="1"/>
          </p:nvPr>
        </p:nvSpPr>
        <p:spPr>
          <a:xfrm>
            <a:off x="448491" y="1457834"/>
            <a:ext cx="11591109" cy="5015901"/>
          </a:xfrm>
        </p:spPr>
        <p:txBody>
          <a:bodyPr>
            <a:normAutofit/>
          </a:bodyPr>
          <a:lstStyle/>
          <a:p>
            <a:pPr marL="0" indent="0">
              <a:spcAft>
                <a:spcPts val="1800"/>
              </a:spcAft>
              <a:buNone/>
            </a:pPr>
            <a:r>
              <a:rPr lang="en-US" dirty="0"/>
              <a:t>The State Board of Equalization provides guidelines for the proper submission of geographic descriptions, maps and fees. This document is available at:  </a:t>
            </a:r>
            <a:r>
              <a:rPr lang="en-US" dirty="0">
                <a:hlinkClick r:id="rId2" tooltip="jurisdictional boundary document."/>
              </a:rPr>
              <a:t>https://www.boe.ca.gov/proptaxes/pdf/jurboundaryreq.pdf</a:t>
            </a:r>
            <a:endParaRPr lang="en-US" dirty="0"/>
          </a:p>
          <a:p>
            <a:pPr marL="0" indent="0">
              <a:buNone/>
            </a:pPr>
            <a:r>
              <a:rPr lang="en-US" dirty="0"/>
              <a:t>This document, along with the Statement of Boundary Change (Form BOE-400-TA), sample map, sample geographic description, and other information, also can be accessed through the </a:t>
            </a:r>
            <a:r>
              <a:rPr lang="en-US" dirty="0">
                <a:solidFill>
                  <a:schemeClr val="accent4"/>
                </a:solidFill>
              </a:rPr>
              <a:t>Tax Area Services Section </a:t>
            </a:r>
            <a:r>
              <a:rPr lang="en-US" dirty="0"/>
              <a:t>resource page</a:t>
            </a:r>
            <a:r>
              <a:rPr lang="en-US" dirty="0">
                <a:solidFill>
                  <a:schemeClr val="accent4"/>
                </a:solidFill>
              </a:rPr>
              <a:t> </a:t>
            </a:r>
            <a:r>
              <a:rPr lang="en-US" dirty="0"/>
              <a:t>at</a:t>
            </a:r>
            <a:r>
              <a:rPr lang="en-US" dirty="0">
                <a:solidFill>
                  <a:schemeClr val="accent4"/>
                </a:solidFill>
              </a:rPr>
              <a:t> </a:t>
            </a:r>
            <a:r>
              <a:rPr lang="en-US" dirty="0">
                <a:hlinkClick r:id="rId3" tooltip="California State Board of Equalization website."/>
              </a:rPr>
              <a:t>http://www.boe.ca.gov/proptaxes/sprdcont.htm </a:t>
            </a:r>
            <a:endParaRPr lang="en-US" dirty="0"/>
          </a:p>
          <a:p>
            <a:pPr marL="0" indent="0">
              <a:buNone/>
            </a:pPr>
            <a:r>
              <a:rPr lang="en-US" dirty="0"/>
              <a:t>.</a:t>
            </a:r>
          </a:p>
        </p:txBody>
      </p:sp>
    </p:spTree>
    <p:extLst>
      <p:ext uri="{BB962C8B-B14F-4D97-AF65-F5344CB8AC3E}">
        <p14:creationId xmlns:p14="http://schemas.microsoft.com/office/powerpoint/2010/main" val="40478508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D724A-4320-42D0-A57B-9CE47DC8CFF4}"/>
              </a:ext>
            </a:extLst>
          </p:cNvPr>
          <p:cNvSpPr>
            <a:spLocks noGrp="1"/>
          </p:cNvSpPr>
          <p:nvPr>
            <p:ph type="title"/>
          </p:nvPr>
        </p:nvSpPr>
        <p:spPr/>
        <p:txBody>
          <a:bodyPr/>
          <a:lstStyle/>
          <a:p>
            <a:r>
              <a:rPr lang="en-US" dirty="0"/>
              <a:t>Board of Equalization Form</a:t>
            </a:r>
          </a:p>
        </p:txBody>
      </p:sp>
      <p:sp>
        <p:nvSpPr>
          <p:cNvPr id="10" name="Rectangle 9">
            <a:extLst>
              <a:ext uri="{FF2B5EF4-FFF2-40B4-BE49-F238E27FC236}">
                <a16:creationId xmlns:a16="http://schemas.microsoft.com/office/drawing/2014/main" id="{42117BB0-431A-495A-A242-1DA81C7FCEAE}"/>
              </a:ext>
            </a:extLst>
          </p:cNvPr>
          <p:cNvSpPr/>
          <p:nvPr/>
        </p:nvSpPr>
        <p:spPr>
          <a:xfrm>
            <a:off x="7836889" y="1241979"/>
            <a:ext cx="4385092" cy="5262979"/>
          </a:xfrm>
          <a:prstGeom prst="rect">
            <a:avLst/>
          </a:prstGeom>
        </p:spPr>
        <p:txBody>
          <a:bodyPr wrap="square">
            <a:spAutoFit/>
          </a:bodyPr>
          <a:lstStyle/>
          <a:p>
            <a:r>
              <a:rPr lang="en-US" sz="2800" dirty="0">
                <a:solidFill>
                  <a:schemeClr val="bg1"/>
                </a:solidFill>
              </a:rPr>
              <a:t>The </a:t>
            </a:r>
            <a:r>
              <a:rPr lang="en-US" sz="2800" i="1" dirty="0">
                <a:solidFill>
                  <a:schemeClr val="bg1"/>
                </a:solidFill>
              </a:rPr>
              <a:t>Statement of Boundary Change</a:t>
            </a:r>
          </a:p>
          <a:p>
            <a:r>
              <a:rPr lang="en-US" sz="2800" dirty="0">
                <a:solidFill>
                  <a:schemeClr val="bg1"/>
                </a:solidFill>
              </a:rPr>
              <a:t>(Form BOE-400-TA) contains four </a:t>
            </a:r>
            <a:r>
              <a:rPr lang="en-US" sz="2800" i="1" dirty="0">
                <a:solidFill>
                  <a:schemeClr val="bg1"/>
                </a:solidFill>
              </a:rPr>
              <a:t>School District Organization </a:t>
            </a:r>
            <a:r>
              <a:rPr lang="en-US" sz="2800" dirty="0">
                <a:solidFill>
                  <a:schemeClr val="bg1"/>
                </a:solidFill>
              </a:rPr>
              <a:t>types of action, which are outlined on </a:t>
            </a:r>
            <a:r>
              <a:rPr lang="en-US" sz="2800">
                <a:solidFill>
                  <a:schemeClr val="bg1"/>
                </a:solidFill>
              </a:rPr>
              <a:t>the form:</a:t>
            </a:r>
            <a:endParaRPr lang="en-US" sz="2800" dirty="0">
              <a:solidFill>
                <a:schemeClr val="bg1"/>
              </a:solidFill>
            </a:endParaRPr>
          </a:p>
          <a:p>
            <a:r>
              <a:rPr lang="en-US" sz="2800" dirty="0">
                <a:solidFill>
                  <a:schemeClr val="bg1"/>
                </a:solidFill>
              </a:rPr>
              <a:t>  (1) Transfer of Territory</a:t>
            </a:r>
          </a:p>
          <a:p>
            <a:r>
              <a:rPr lang="en-US" sz="2800" dirty="0">
                <a:solidFill>
                  <a:schemeClr val="bg1"/>
                </a:solidFill>
              </a:rPr>
              <a:t>  (2) Merger</a:t>
            </a:r>
          </a:p>
          <a:p>
            <a:r>
              <a:rPr lang="en-US" sz="2800" dirty="0">
                <a:solidFill>
                  <a:schemeClr val="bg1"/>
                </a:solidFill>
              </a:rPr>
              <a:t>  (3) Unification</a:t>
            </a:r>
          </a:p>
          <a:p>
            <a:r>
              <a:rPr lang="en-US" sz="2800" dirty="0">
                <a:solidFill>
                  <a:schemeClr val="bg1"/>
                </a:solidFill>
              </a:rPr>
              <a:t>  (4) Thompson Unification</a:t>
            </a:r>
          </a:p>
          <a:p>
            <a:endParaRPr lang="en-US" sz="2800" dirty="0">
              <a:solidFill>
                <a:schemeClr val="bg1"/>
              </a:solidFill>
            </a:endParaRPr>
          </a:p>
        </p:txBody>
      </p:sp>
      <p:pic>
        <p:nvPicPr>
          <p:cNvPr id="13" name="Content Placeholder 12" descr="Image of the top of the Statement of Boundary Change located at http://www.boe.ca.gov/proptaxes/pdf/400ta.pdf. Outlined in this image are the four school district organization types of action.&#10;">
            <a:extLst>
              <a:ext uri="{FF2B5EF4-FFF2-40B4-BE49-F238E27FC236}">
                <a16:creationId xmlns:a16="http://schemas.microsoft.com/office/drawing/2014/main" id="{D6C7A4E8-3449-44DA-8CA5-10AFDDB0502E}"/>
              </a:ext>
            </a:extLst>
          </p:cNvPr>
          <p:cNvPicPr>
            <a:picLocks noGrp="1" noChangeAspect="1"/>
          </p:cNvPicPr>
          <p:nvPr>
            <p:ph idx="1"/>
          </p:nvPr>
        </p:nvPicPr>
        <p:blipFill>
          <a:blip r:embed="rId3"/>
          <a:stretch>
            <a:fillRect/>
          </a:stretch>
        </p:blipFill>
        <p:spPr>
          <a:xfrm>
            <a:off x="334781" y="1346482"/>
            <a:ext cx="7508200" cy="3199900"/>
          </a:xfrm>
          <a:prstGeom prst="rect">
            <a:avLst/>
          </a:prstGeom>
        </p:spPr>
      </p:pic>
      <p:sp>
        <p:nvSpPr>
          <p:cNvPr id="5" name="Rectangle 4">
            <a:extLst>
              <a:ext uri="{FF2B5EF4-FFF2-40B4-BE49-F238E27FC236}">
                <a16:creationId xmlns:a16="http://schemas.microsoft.com/office/drawing/2014/main" id="{3C4B27FF-ACAB-410B-9DD9-752AF7E88E4D}"/>
              </a:ext>
            </a:extLst>
          </p:cNvPr>
          <p:cNvSpPr/>
          <p:nvPr/>
        </p:nvSpPr>
        <p:spPr>
          <a:xfrm>
            <a:off x="152400" y="4546382"/>
            <a:ext cx="7580345" cy="1384995"/>
          </a:xfrm>
          <a:prstGeom prst="rect">
            <a:avLst/>
          </a:prstGeom>
        </p:spPr>
        <p:txBody>
          <a:bodyPr wrap="none">
            <a:spAutoFit/>
          </a:bodyPr>
          <a:lstStyle/>
          <a:p>
            <a:r>
              <a:rPr lang="en-US" sz="2800" i="1" dirty="0">
                <a:solidFill>
                  <a:schemeClr val="bg1"/>
                </a:solidFill>
              </a:rPr>
              <a:t>Source:</a:t>
            </a:r>
          </a:p>
          <a:p>
            <a:r>
              <a:rPr lang="en-US" sz="2800" dirty="0">
                <a:hlinkClick r:id="rId4" tooltip="California State Board of Equalization statement of boundary change document."/>
              </a:rPr>
              <a:t>http://www.boe.ca.gov/proptaxes/pdf/400ta.pdf</a:t>
            </a:r>
            <a:endParaRPr lang="en-US" sz="2800" dirty="0"/>
          </a:p>
          <a:p>
            <a:endParaRPr lang="en-US" sz="2800" dirty="0">
              <a:solidFill>
                <a:schemeClr val="bg1"/>
              </a:solidFill>
            </a:endParaRPr>
          </a:p>
        </p:txBody>
      </p:sp>
    </p:spTree>
    <p:extLst>
      <p:ext uri="{BB962C8B-B14F-4D97-AF65-F5344CB8AC3E}">
        <p14:creationId xmlns:p14="http://schemas.microsoft.com/office/powerpoint/2010/main" val="1961964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3AF29-8653-45C1-BB00-1E8E882171D5}"/>
              </a:ext>
            </a:extLst>
          </p:cNvPr>
          <p:cNvSpPr>
            <a:spLocks noGrp="1"/>
          </p:cNvSpPr>
          <p:nvPr>
            <p:ph type="title"/>
          </p:nvPr>
        </p:nvSpPr>
        <p:spPr/>
        <p:txBody>
          <a:bodyPr/>
          <a:lstStyle/>
          <a:p>
            <a:r>
              <a:rPr lang="en-US" dirty="0"/>
              <a:t>County Superintendent Responsibilities for District Boundaries</a:t>
            </a:r>
          </a:p>
        </p:txBody>
      </p:sp>
      <p:sp>
        <p:nvSpPr>
          <p:cNvPr id="3" name="Content Placeholder 2">
            <a:extLst>
              <a:ext uri="{FF2B5EF4-FFF2-40B4-BE49-F238E27FC236}">
                <a16:creationId xmlns:a16="http://schemas.microsoft.com/office/drawing/2014/main" id="{AE625E13-849A-48CD-B849-43EA36324BFD}"/>
              </a:ext>
            </a:extLst>
          </p:cNvPr>
          <p:cNvSpPr>
            <a:spLocks noGrp="1"/>
          </p:cNvSpPr>
          <p:nvPr>
            <p:ph idx="1"/>
          </p:nvPr>
        </p:nvSpPr>
        <p:spPr>
          <a:xfrm>
            <a:off x="557563" y="1638300"/>
            <a:ext cx="11381677" cy="5015901"/>
          </a:xfrm>
        </p:spPr>
        <p:txBody>
          <a:bodyPr>
            <a:normAutofit/>
          </a:bodyPr>
          <a:lstStyle/>
          <a:p>
            <a:pPr lvl="0"/>
            <a:r>
              <a:rPr lang="en-US" sz="4000" dirty="0"/>
              <a:t>Local </a:t>
            </a:r>
          </a:p>
          <a:p>
            <a:pPr marL="0" lvl="0" indent="0">
              <a:buNone/>
            </a:pPr>
            <a:endParaRPr lang="en-US" sz="4000" dirty="0"/>
          </a:p>
          <a:p>
            <a:pPr lvl="0"/>
            <a:r>
              <a:rPr lang="en-US" sz="4000" dirty="0"/>
              <a:t>US Census Bureau’s School District Review Program </a:t>
            </a:r>
          </a:p>
          <a:p>
            <a:pPr lvl="0"/>
            <a:endParaRPr lang="en-US" sz="4000" dirty="0"/>
          </a:p>
          <a:p>
            <a:pPr lvl="0"/>
            <a:r>
              <a:rPr lang="en-US" sz="4000" dirty="0"/>
              <a:t>State Board of Equalization filing</a:t>
            </a:r>
          </a:p>
          <a:p>
            <a:pPr marL="0" indent="0">
              <a:buNone/>
            </a:pPr>
            <a:endParaRPr lang="en-US" sz="3600" dirty="0">
              <a:solidFill>
                <a:srgbClr val="FFC000"/>
              </a:solidFill>
            </a:endParaRPr>
          </a:p>
        </p:txBody>
      </p:sp>
    </p:spTree>
    <p:extLst>
      <p:ext uri="{BB962C8B-B14F-4D97-AF65-F5344CB8AC3E}">
        <p14:creationId xmlns:p14="http://schemas.microsoft.com/office/powerpoint/2010/main" val="4227602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D724A-4320-42D0-A57B-9CE47DC8CFF4}"/>
              </a:ext>
            </a:extLst>
          </p:cNvPr>
          <p:cNvSpPr>
            <a:spLocks noGrp="1"/>
          </p:cNvSpPr>
          <p:nvPr>
            <p:ph type="title"/>
          </p:nvPr>
        </p:nvSpPr>
        <p:spPr/>
        <p:txBody>
          <a:bodyPr/>
          <a:lstStyle/>
          <a:p>
            <a:r>
              <a:rPr lang="en-US" dirty="0"/>
              <a:t>CDE Notification</a:t>
            </a:r>
          </a:p>
        </p:txBody>
      </p:sp>
      <p:sp>
        <p:nvSpPr>
          <p:cNvPr id="3" name="Content Placeholder 2">
            <a:extLst>
              <a:ext uri="{FF2B5EF4-FFF2-40B4-BE49-F238E27FC236}">
                <a16:creationId xmlns:a16="http://schemas.microsoft.com/office/drawing/2014/main" id="{4C1614E9-D675-404F-B9B1-E8ED8487A535}"/>
              </a:ext>
            </a:extLst>
          </p:cNvPr>
          <p:cNvSpPr>
            <a:spLocks noGrp="1"/>
          </p:cNvSpPr>
          <p:nvPr>
            <p:ph idx="1"/>
          </p:nvPr>
        </p:nvSpPr>
        <p:spPr>
          <a:xfrm>
            <a:off x="483326" y="1360552"/>
            <a:ext cx="11482251" cy="5015901"/>
          </a:xfrm>
        </p:spPr>
        <p:txBody>
          <a:bodyPr>
            <a:normAutofit/>
          </a:bodyPr>
          <a:lstStyle/>
          <a:p>
            <a:pPr marL="0" indent="0">
              <a:buNone/>
            </a:pPr>
            <a:endParaRPr lang="en-US" sz="3500" dirty="0"/>
          </a:p>
          <a:p>
            <a:pPr marL="0" indent="0">
              <a:spcBef>
                <a:spcPts val="600"/>
              </a:spcBef>
              <a:buNone/>
            </a:pPr>
            <a:r>
              <a:rPr lang="en-US" sz="4400" i="1" dirty="0"/>
              <a:t>Government Code </a:t>
            </a:r>
            <a:r>
              <a:rPr lang="en-US" sz="4400" dirty="0"/>
              <a:t>Section 54903.1</a:t>
            </a:r>
          </a:p>
          <a:p>
            <a:pPr marL="0" indent="0">
              <a:buNone/>
            </a:pPr>
            <a:endParaRPr lang="en-US" sz="800" dirty="0">
              <a:solidFill>
                <a:srgbClr val="FFC000"/>
              </a:solidFill>
            </a:endParaRPr>
          </a:p>
          <a:p>
            <a:pPr marL="0" indent="0">
              <a:buNone/>
            </a:pPr>
            <a:r>
              <a:rPr lang="en-US" sz="3600" dirty="0">
                <a:solidFill>
                  <a:srgbClr val="FFC000"/>
                </a:solidFill>
              </a:rPr>
              <a:t>“When a statement … is required to be filed with the State Board of Equalization, the authority required to file the statement and map or plat shall, at the same time, file a copy of the statement and map or plat with the Superintendent of Public Instruction … .”</a:t>
            </a:r>
          </a:p>
          <a:p>
            <a:pPr marL="0" indent="0">
              <a:buNone/>
            </a:pPr>
            <a:endParaRPr lang="en-US" sz="3600" dirty="0"/>
          </a:p>
        </p:txBody>
      </p:sp>
    </p:spTree>
    <p:extLst>
      <p:ext uri="{BB962C8B-B14F-4D97-AF65-F5344CB8AC3E}">
        <p14:creationId xmlns:p14="http://schemas.microsoft.com/office/powerpoint/2010/main" val="1685130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3AF29-8653-45C1-BB00-1E8E882171D5}"/>
              </a:ext>
            </a:extLst>
          </p:cNvPr>
          <p:cNvSpPr>
            <a:spLocks noGrp="1"/>
          </p:cNvSpPr>
          <p:nvPr>
            <p:ph type="title"/>
          </p:nvPr>
        </p:nvSpPr>
        <p:spPr/>
        <p:txBody>
          <a:bodyPr/>
          <a:lstStyle/>
          <a:p>
            <a:r>
              <a:rPr lang="en-US" dirty="0"/>
              <a:t>County Superintendent Responsibilities</a:t>
            </a:r>
          </a:p>
        </p:txBody>
      </p:sp>
      <p:sp>
        <p:nvSpPr>
          <p:cNvPr id="3" name="Content Placeholder 2">
            <a:extLst>
              <a:ext uri="{FF2B5EF4-FFF2-40B4-BE49-F238E27FC236}">
                <a16:creationId xmlns:a16="http://schemas.microsoft.com/office/drawing/2014/main" id="{AE625E13-849A-48CD-B849-43EA36324BFD}"/>
              </a:ext>
            </a:extLst>
          </p:cNvPr>
          <p:cNvSpPr>
            <a:spLocks noGrp="1"/>
          </p:cNvSpPr>
          <p:nvPr>
            <p:ph idx="1"/>
          </p:nvPr>
        </p:nvSpPr>
        <p:spPr>
          <a:xfrm>
            <a:off x="557563" y="1638300"/>
            <a:ext cx="11381677" cy="5015901"/>
          </a:xfrm>
        </p:spPr>
        <p:txBody>
          <a:bodyPr>
            <a:normAutofit/>
          </a:bodyPr>
          <a:lstStyle/>
          <a:p>
            <a:pPr marL="0" indent="0">
              <a:buNone/>
            </a:pPr>
            <a:r>
              <a:rPr lang="en-US" i="1" dirty="0"/>
              <a:t>Education Code </a:t>
            </a:r>
            <a:r>
              <a:rPr lang="en-US" dirty="0"/>
              <a:t>Section 2600</a:t>
            </a:r>
          </a:p>
          <a:p>
            <a:pPr marL="0" indent="0">
              <a:buNone/>
            </a:pPr>
            <a:r>
              <a:rPr lang="en-US" dirty="0"/>
              <a:t>“Every county superintendent shall inquire and ascertain whether the boundaries of the school districts … are definitely and plainly described in the records of the board of supervisors and keep … a full and correct transcript of the boundaries.”</a:t>
            </a:r>
          </a:p>
          <a:p>
            <a:pPr marL="0" indent="0">
              <a:buNone/>
            </a:pPr>
            <a:endParaRPr lang="en-US" dirty="0"/>
          </a:p>
          <a:p>
            <a:pPr marL="0" indent="0" algn="ctr">
              <a:buNone/>
            </a:pPr>
            <a:r>
              <a:rPr lang="en-US" sz="3600" dirty="0">
                <a:solidFill>
                  <a:srgbClr val="FFC000"/>
                </a:solidFill>
              </a:rPr>
              <a:t>What does this mean?</a:t>
            </a:r>
          </a:p>
        </p:txBody>
      </p:sp>
    </p:spTree>
    <p:extLst>
      <p:ext uri="{BB962C8B-B14F-4D97-AF65-F5344CB8AC3E}">
        <p14:creationId xmlns:p14="http://schemas.microsoft.com/office/powerpoint/2010/main" val="2766557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A7DE7-FCC9-4736-980B-6CF8B300A457}"/>
              </a:ext>
            </a:extLst>
          </p:cNvPr>
          <p:cNvSpPr>
            <a:spLocks noGrp="1"/>
          </p:cNvSpPr>
          <p:nvPr>
            <p:ph type="title"/>
          </p:nvPr>
        </p:nvSpPr>
        <p:spPr/>
        <p:txBody>
          <a:bodyPr/>
          <a:lstStyle/>
          <a:p>
            <a:r>
              <a:rPr lang="en-US" dirty="0"/>
              <a:t>Legal Boundary Descriptions</a:t>
            </a:r>
          </a:p>
        </p:txBody>
      </p:sp>
      <p:sp>
        <p:nvSpPr>
          <p:cNvPr id="3" name="Content Placeholder 2">
            <a:extLst>
              <a:ext uri="{FF2B5EF4-FFF2-40B4-BE49-F238E27FC236}">
                <a16:creationId xmlns:a16="http://schemas.microsoft.com/office/drawing/2014/main" id="{20D59DFE-AEAE-4F5E-ACAF-4389A5B8C65C}"/>
              </a:ext>
            </a:extLst>
          </p:cNvPr>
          <p:cNvSpPr>
            <a:spLocks noGrp="1"/>
          </p:cNvSpPr>
          <p:nvPr>
            <p:ph idx="1"/>
          </p:nvPr>
        </p:nvSpPr>
        <p:spPr/>
        <p:txBody>
          <a:bodyPr/>
          <a:lstStyle/>
          <a:p>
            <a:pPr marL="0" indent="0" algn="ctr">
              <a:buNone/>
            </a:pPr>
            <a:endParaRPr lang="en-US" dirty="0"/>
          </a:p>
          <a:p>
            <a:pPr marL="0" indent="0" algn="ctr">
              <a:buNone/>
            </a:pPr>
            <a:r>
              <a:rPr lang="en-US" sz="3600" dirty="0"/>
              <a:t>“… a full and correct transcript of the boundaries.”</a:t>
            </a:r>
          </a:p>
          <a:p>
            <a:r>
              <a:rPr lang="en-US" sz="3600" dirty="0">
                <a:solidFill>
                  <a:srgbClr val="FFC000"/>
                </a:solidFill>
              </a:rPr>
              <a:t>This does not say maps are required.</a:t>
            </a:r>
          </a:p>
          <a:p>
            <a:r>
              <a:rPr lang="en-US" sz="3600" dirty="0">
                <a:solidFill>
                  <a:srgbClr val="FFC000"/>
                </a:solidFill>
              </a:rPr>
              <a:t>Boundary lines on maps are based on legal descriptions.</a:t>
            </a:r>
          </a:p>
          <a:p>
            <a:r>
              <a:rPr lang="en-US" sz="3600" dirty="0">
                <a:solidFill>
                  <a:srgbClr val="FFC000"/>
                </a:solidFill>
              </a:rPr>
              <a:t>Many COEs have determined that this means legal descriptions are required to be maintained.</a:t>
            </a:r>
          </a:p>
          <a:p>
            <a:endParaRPr lang="en-US" dirty="0"/>
          </a:p>
        </p:txBody>
      </p:sp>
    </p:spTree>
    <p:extLst>
      <p:ext uri="{BB962C8B-B14F-4D97-AF65-F5344CB8AC3E}">
        <p14:creationId xmlns:p14="http://schemas.microsoft.com/office/powerpoint/2010/main" val="434368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D724A-4320-42D0-A57B-9CE47DC8CFF4}"/>
              </a:ext>
            </a:extLst>
          </p:cNvPr>
          <p:cNvSpPr>
            <a:spLocks noGrp="1"/>
          </p:cNvSpPr>
          <p:nvPr>
            <p:ph type="title"/>
          </p:nvPr>
        </p:nvSpPr>
        <p:spPr/>
        <p:txBody>
          <a:bodyPr/>
          <a:lstStyle/>
          <a:p>
            <a:r>
              <a:rPr lang="en-US" dirty="0"/>
              <a:t>Maintaining Boundary Descriptions</a:t>
            </a:r>
          </a:p>
        </p:txBody>
      </p:sp>
      <p:sp>
        <p:nvSpPr>
          <p:cNvPr id="3" name="Content Placeholder 2">
            <a:extLst>
              <a:ext uri="{FF2B5EF4-FFF2-40B4-BE49-F238E27FC236}">
                <a16:creationId xmlns:a16="http://schemas.microsoft.com/office/drawing/2014/main" id="{4C1614E9-D675-404F-B9B1-E8ED8487A535}"/>
              </a:ext>
            </a:extLst>
          </p:cNvPr>
          <p:cNvSpPr>
            <a:spLocks noGrp="1"/>
          </p:cNvSpPr>
          <p:nvPr>
            <p:ph idx="1"/>
          </p:nvPr>
        </p:nvSpPr>
        <p:spPr/>
        <p:txBody>
          <a:bodyPr/>
          <a:lstStyle/>
          <a:p>
            <a:pPr marL="0" indent="0" algn="ctr">
              <a:spcAft>
                <a:spcPts val="0"/>
              </a:spcAft>
              <a:buNone/>
            </a:pPr>
            <a:endParaRPr lang="en-US" dirty="0"/>
          </a:p>
          <a:p>
            <a:pPr marL="0" indent="0" algn="ctr">
              <a:spcAft>
                <a:spcPts val="0"/>
              </a:spcAft>
              <a:buNone/>
            </a:pPr>
            <a:r>
              <a:rPr lang="en-US" sz="3600" dirty="0"/>
              <a:t>“Boundaries … are definitely and plainly described in the records of the board of supervisors”</a:t>
            </a:r>
          </a:p>
          <a:p>
            <a:pPr marL="0" indent="0" algn="ctr">
              <a:buNone/>
            </a:pPr>
            <a:endParaRPr lang="en-US" sz="3600" dirty="0"/>
          </a:p>
          <a:p>
            <a:pPr marL="0" indent="0">
              <a:spcBef>
                <a:spcPts val="600"/>
              </a:spcBef>
              <a:buNone/>
            </a:pPr>
            <a:r>
              <a:rPr lang="en-US" sz="3600" dirty="0">
                <a:solidFill>
                  <a:srgbClr val="FFC000"/>
                </a:solidFill>
              </a:rPr>
              <a:t>This statement appears to reflect roles and purposes of the board of supervisors in maintaining county records of school districts especially as they relate to assessment issues.</a:t>
            </a:r>
          </a:p>
          <a:p>
            <a:endParaRPr lang="en-US" dirty="0"/>
          </a:p>
        </p:txBody>
      </p:sp>
    </p:spTree>
    <p:extLst>
      <p:ext uri="{BB962C8B-B14F-4D97-AF65-F5344CB8AC3E}">
        <p14:creationId xmlns:p14="http://schemas.microsoft.com/office/powerpoint/2010/main" val="1302444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D724A-4320-42D0-A57B-9CE47DC8CFF4}"/>
              </a:ext>
            </a:extLst>
          </p:cNvPr>
          <p:cNvSpPr>
            <a:spLocks noGrp="1"/>
          </p:cNvSpPr>
          <p:nvPr>
            <p:ph type="title"/>
          </p:nvPr>
        </p:nvSpPr>
        <p:spPr/>
        <p:txBody>
          <a:bodyPr/>
          <a:lstStyle/>
          <a:p>
            <a:r>
              <a:rPr lang="en-US" dirty="0"/>
              <a:t>Roles and Responsibilities</a:t>
            </a:r>
          </a:p>
        </p:txBody>
      </p:sp>
      <p:sp>
        <p:nvSpPr>
          <p:cNvPr id="3" name="Content Placeholder 2">
            <a:extLst>
              <a:ext uri="{FF2B5EF4-FFF2-40B4-BE49-F238E27FC236}">
                <a16:creationId xmlns:a16="http://schemas.microsoft.com/office/drawing/2014/main" id="{4C1614E9-D675-404F-B9B1-E8ED8487A535}"/>
              </a:ext>
            </a:extLst>
          </p:cNvPr>
          <p:cNvSpPr>
            <a:spLocks noGrp="1"/>
          </p:cNvSpPr>
          <p:nvPr>
            <p:ph idx="1"/>
          </p:nvPr>
        </p:nvSpPr>
        <p:spPr/>
        <p:txBody>
          <a:bodyPr>
            <a:normAutofit/>
          </a:bodyPr>
          <a:lstStyle/>
          <a:p>
            <a:pPr marL="0" indent="0">
              <a:buNone/>
            </a:pPr>
            <a:r>
              <a:rPr lang="en-US" sz="4000" dirty="0"/>
              <a:t>What agency is the authoritative source for district boundaries?</a:t>
            </a:r>
          </a:p>
          <a:p>
            <a:r>
              <a:rPr lang="en-US" sz="3600" i="1" dirty="0">
                <a:solidFill>
                  <a:srgbClr val="FFC000"/>
                </a:solidFill>
              </a:rPr>
              <a:t>EC</a:t>
            </a:r>
            <a:r>
              <a:rPr lang="en-US" sz="3600" dirty="0">
                <a:solidFill>
                  <a:srgbClr val="FFC000"/>
                </a:solidFill>
              </a:rPr>
              <a:t> 2600 and other </a:t>
            </a:r>
            <a:r>
              <a:rPr lang="en-US" sz="3600" i="1" dirty="0">
                <a:solidFill>
                  <a:srgbClr val="FFC000"/>
                </a:solidFill>
              </a:rPr>
              <a:t>Education Code </a:t>
            </a:r>
            <a:r>
              <a:rPr lang="en-US" sz="3600" dirty="0">
                <a:solidFill>
                  <a:srgbClr val="FFC000"/>
                </a:solidFill>
              </a:rPr>
              <a:t>sections suggest the authority lies with the county board of supervisors.</a:t>
            </a:r>
          </a:p>
          <a:p>
            <a:r>
              <a:rPr lang="en-US" sz="3600" dirty="0">
                <a:solidFill>
                  <a:srgbClr val="FFC000"/>
                </a:solidFill>
              </a:rPr>
              <a:t>However, fiscal independence of county offices of education complicates that assumption.</a:t>
            </a:r>
          </a:p>
          <a:p>
            <a:r>
              <a:rPr lang="en-US" sz="3600" dirty="0">
                <a:solidFill>
                  <a:srgbClr val="FFC000"/>
                </a:solidFill>
              </a:rPr>
              <a:t>Fiscal independence changed responsibility for filing boundary changes in most counties.</a:t>
            </a:r>
          </a:p>
          <a:p>
            <a:endParaRPr lang="en-US" dirty="0"/>
          </a:p>
        </p:txBody>
      </p:sp>
    </p:spTree>
    <p:extLst>
      <p:ext uri="{BB962C8B-B14F-4D97-AF65-F5344CB8AC3E}">
        <p14:creationId xmlns:p14="http://schemas.microsoft.com/office/powerpoint/2010/main" val="4145808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D724A-4320-42D0-A57B-9CE47DC8CFF4}"/>
              </a:ext>
            </a:extLst>
          </p:cNvPr>
          <p:cNvSpPr>
            <a:spLocks noGrp="1"/>
          </p:cNvSpPr>
          <p:nvPr>
            <p:ph type="title"/>
          </p:nvPr>
        </p:nvSpPr>
        <p:spPr>
          <a:xfrm>
            <a:off x="152400" y="203799"/>
            <a:ext cx="11887200" cy="747177"/>
          </a:xfrm>
        </p:spPr>
        <p:txBody>
          <a:bodyPr anchor="t">
            <a:normAutofit/>
          </a:bodyPr>
          <a:lstStyle/>
          <a:p>
            <a:r>
              <a:rPr lang="en-US" dirty="0"/>
              <a:t>Fiscally Dependent</a:t>
            </a:r>
          </a:p>
        </p:txBody>
      </p:sp>
      <p:sp>
        <p:nvSpPr>
          <p:cNvPr id="22" name="Rectangle 21">
            <a:extLst>
              <a:ext uri="{FF2B5EF4-FFF2-40B4-BE49-F238E27FC236}">
                <a16:creationId xmlns:a16="http://schemas.microsoft.com/office/drawing/2014/main" id="{3CAD230B-2B6F-46D5-A7B9-0868E8BE8D39}"/>
              </a:ext>
            </a:extLst>
          </p:cNvPr>
          <p:cNvSpPr/>
          <p:nvPr/>
        </p:nvSpPr>
        <p:spPr>
          <a:xfrm>
            <a:off x="344040" y="866580"/>
            <a:ext cx="11773711" cy="5355312"/>
          </a:xfrm>
          <a:prstGeom prst="rect">
            <a:avLst/>
          </a:prstGeom>
        </p:spPr>
        <p:txBody>
          <a:bodyPr wrap="square">
            <a:spAutoFit/>
          </a:bodyPr>
          <a:lstStyle/>
          <a:p>
            <a:pPr>
              <a:spcAft>
                <a:spcPts val="600"/>
              </a:spcAft>
            </a:pPr>
            <a:r>
              <a:rPr lang="en-US" sz="2400" dirty="0">
                <a:solidFill>
                  <a:schemeClr val="bg1"/>
                </a:solidFill>
              </a:rPr>
              <a:t>Below are the steps for county notification of school district boundary changes to the State Board of Equalization when the county office of education is not fiscally independent from general county government:</a:t>
            </a:r>
          </a:p>
          <a:p>
            <a:pPr marL="342900" indent="-342900">
              <a:spcAft>
                <a:spcPts val="600"/>
              </a:spcAft>
              <a:buFont typeface="Arial" panose="020B0604020202020204" pitchFamily="34" charset="0"/>
              <a:buChar char="•"/>
            </a:pPr>
            <a:r>
              <a:rPr lang="en-US" sz="2400" dirty="0">
                <a:solidFill>
                  <a:schemeClr val="bg1"/>
                </a:solidFill>
              </a:rPr>
              <a:t>County Office of Education notifies the County Board of Supervisors of a school district boundary change.</a:t>
            </a:r>
          </a:p>
          <a:p>
            <a:pPr marL="342900" indent="-342900">
              <a:spcAft>
                <a:spcPts val="600"/>
              </a:spcAft>
              <a:buFont typeface="Arial" panose="020B0604020202020204" pitchFamily="34" charset="0"/>
              <a:buChar char="•"/>
            </a:pPr>
            <a:r>
              <a:rPr lang="en-US" sz="2400" dirty="0">
                <a:solidFill>
                  <a:schemeClr val="bg1"/>
                </a:solidFill>
              </a:rPr>
              <a:t>County Board of Supervisors prepares the official order for the boundary change.</a:t>
            </a:r>
          </a:p>
          <a:p>
            <a:pPr marL="342900" indent="-342900">
              <a:spcAft>
                <a:spcPts val="600"/>
              </a:spcAft>
              <a:buFont typeface="Arial" panose="020B0604020202020204" pitchFamily="34" charset="0"/>
              <a:buChar char="•"/>
            </a:pPr>
            <a:r>
              <a:rPr lang="en-US" sz="2400" dirty="0">
                <a:solidFill>
                  <a:schemeClr val="bg1"/>
                </a:solidFill>
              </a:rPr>
              <a:t>County Board of Supervisors files the order with the State Board of Equalization.</a:t>
            </a:r>
          </a:p>
          <a:p>
            <a:pPr marL="342900" indent="-342900">
              <a:spcAft>
                <a:spcPts val="600"/>
              </a:spcAft>
              <a:buFont typeface="Arial" panose="020B0604020202020204" pitchFamily="34" charset="0"/>
              <a:buChar char="•"/>
            </a:pPr>
            <a:r>
              <a:rPr lang="en-US" sz="2400" dirty="0">
                <a:solidFill>
                  <a:schemeClr val="bg1"/>
                </a:solidFill>
              </a:rPr>
              <a:t>State Board of Equalization records the boundary changes and prepares appropriate tax rate area assignments.</a:t>
            </a:r>
          </a:p>
          <a:p>
            <a:pPr marL="342900" indent="-342900">
              <a:spcAft>
                <a:spcPts val="600"/>
              </a:spcAft>
              <a:buFont typeface="Arial" panose="020B0604020202020204" pitchFamily="34" charset="0"/>
              <a:buChar char="•"/>
            </a:pPr>
            <a:r>
              <a:rPr lang="en-US" sz="2400" dirty="0">
                <a:solidFill>
                  <a:schemeClr val="bg1"/>
                </a:solidFill>
              </a:rPr>
              <a:t>State Board of Equalization notifies County Board of Supervisors (i.e., county assessor) of tax rate area changes.</a:t>
            </a:r>
          </a:p>
          <a:p>
            <a:pPr marL="342900" indent="-342900">
              <a:spcAft>
                <a:spcPts val="1200"/>
              </a:spcAft>
              <a:buFont typeface="Arial" panose="020B0604020202020204" pitchFamily="34" charset="0"/>
              <a:buChar char="•"/>
            </a:pPr>
            <a:r>
              <a:rPr lang="en-US" sz="2400" dirty="0">
                <a:solidFill>
                  <a:schemeClr val="bg1"/>
                </a:solidFill>
              </a:rPr>
              <a:t>County Office of Education monitors accuracy of boundary information maintained by County Board of Supervisors.</a:t>
            </a:r>
          </a:p>
        </p:txBody>
      </p:sp>
    </p:spTree>
    <p:extLst>
      <p:ext uri="{BB962C8B-B14F-4D97-AF65-F5344CB8AC3E}">
        <p14:creationId xmlns:p14="http://schemas.microsoft.com/office/powerpoint/2010/main" val="58068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D724A-4320-42D0-A57B-9CE47DC8CFF4}"/>
              </a:ext>
            </a:extLst>
          </p:cNvPr>
          <p:cNvSpPr>
            <a:spLocks noGrp="1"/>
          </p:cNvSpPr>
          <p:nvPr>
            <p:ph type="title"/>
          </p:nvPr>
        </p:nvSpPr>
        <p:spPr/>
        <p:txBody>
          <a:bodyPr/>
          <a:lstStyle/>
          <a:p>
            <a:r>
              <a:rPr lang="en-US" dirty="0"/>
              <a:t>Fiscally Independent</a:t>
            </a:r>
          </a:p>
        </p:txBody>
      </p:sp>
      <p:sp>
        <p:nvSpPr>
          <p:cNvPr id="22" name="Rectangle 21">
            <a:extLst>
              <a:ext uri="{FF2B5EF4-FFF2-40B4-BE49-F238E27FC236}">
                <a16:creationId xmlns:a16="http://schemas.microsoft.com/office/drawing/2014/main" id="{3CAD230B-2B6F-46D5-A7B9-0868E8BE8D39}"/>
              </a:ext>
            </a:extLst>
          </p:cNvPr>
          <p:cNvSpPr/>
          <p:nvPr/>
        </p:nvSpPr>
        <p:spPr>
          <a:xfrm>
            <a:off x="308048" y="1352152"/>
            <a:ext cx="11773711" cy="4539704"/>
          </a:xfrm>
          <a:prstGeom prst="rect">
            <a:avLst/>
          </a:prstGeom>
        </p:spPr>
        <p:txBody>
          <a:bodyPr wrap="square">
            <a:spAutoFit/>
          </a:bodyPr>
          <a:lstStyle/>
          <a:p>
            <a:pPr>
              <a:spcAft>
                <a:spcPts val="600"/>
              </a:spcAft>
            </a:pPr>
            <a:r>
              <a:rPr lang="en-US" sz="2400" dirty="0">
                <a:solidFill>
                  <a:schemeClr val="bg1"/>
                </a:solidFill>
              </a:rPr>
              <a:t>Below are the steps for county notification of school district boundary changes to the State Board of Equalization when the county office of education is fiscally independent from general county government:</a:t>
            </a:r>
          </a:p>
          <a:p>
            <a:pPr marL="342900" indent="-342900">
              <a:spcAft>
                <a:spcPts val="600"/>
              </a:spcAft>
              <a:buFont typeface="Arial" panose="020B0604020202020204" pitchFamily="34" charset="0"/>
              <a:buChar char="•"/>
            </a:pPr>
            <a:r>
              <a:rPr lang="en-US" sz="2400" dirty="0">
                <a:solidFill>
                  <a:schemeClr val="bg1"/>
                </a:solidFill>
              </a:rPr>
              <a:t>County Office of Education prepares the official order for the boundary change.</a:t>
            </a:r>
          </a:p>
          <a:p>
            <a:pPr marL="342900" indent="-342900">
              <a:spcAft>
                <a:spcPts val="600"/>
              </a:spcAft>
              <a:buFont typeface="Arial" panose="020B0604020202020204" pitchFamily="34" charset="0"/>
              <a:buChar char="•"/>
            </a:pPr>
            <a:r>
              <a:rPr lang="en-US" sz="2400" dirty="0">
                <a:solidFill>
                  <a:schemeClr val="bg1"/>
                </a:solidFill>
              </a:rPr>
              <a:t>County Office of Education files the order with the State Board of Equalization.</a:t>
            </a:r>
          </a:p>
          <a:p>
            <a:pPr marL="342900" indent="-342900">
              <a:spcAft>
                <a:spcPts val="600"/>
              </a:spcAft>
              <a:buFont typeface="Arial" panose="020B0604020202020204" pitchFamily="34" charset="0"/>
              <a:buChar char="•"/>
            </a:pPr>
            <a:r>
              <a:rPr lang="en-US" sz="2400" dirty="0">
                <a:solidFill>
                  <a:schemeClr val="bg1"/>
                </a:solidFill>
              </a:rPr>
              <a:t>State Board of Equalization records the boundary changes and prepares appropriate tax rate area assignments.</a:t>
            </a:r>
          </a:p>
          <a:p>
            <a:pPr marL="342900" indent="-342900">
              <a:spcAft>
                <a:spcPts val="600"/>
              </a:spcAft>
              <a:buFont typeface="Arial" panose="020B0604020202020204" pitchFamily="34" charset="0"/>
              <a:buChar char="•"/>
            </a:pPr>
            <a:r>
              <a:rPr lang="en-US" sz="2400" dirty="0">
                <a:solidFill>
                  <a:schemeClr val="bg1"/>
                </a:solidFill>
              </a:rPr>
              <a:t>State Board of Equalization notifies County Board of Supervisors (i.e., county assessor) of tax rate area changes.</a:t>
            </a:r>
          </a:p>
          <a:p>
            <a:pPr marL="342900" indent="-342900">
              <a:spcAft>
                <a:spcPts val="1200"/>
              </a:spcAft>
              <a:buFont typeface="Arial" panose="020B0604020202020204" pitchFamily="34" charset="0"/>
              <a:buChar char="•"/>
            </a:pPr>
            <a:r>
              <a:rPr lang="en-US" sz="2400" dirty="0">
                <a:solidFill>
                  <a:schemeClr val="bg1"/>
                </a:solidFill>
              </a:rPr>
              <a:t>County Office of Education monitors accuracy of boundary information maintained by County Board of Supervisors.</a:t>
            </a:r>
          </a:p>
        </p:txBody>
      </p:sp>
    </p:spTree>
    <p:extLst>
      <p:ext uri="{BB962C8B-B14F-4D97-AF65-F5344CB8AC3E}">
        <p14:creationId xmlns:p14="http://schemas.microsoft.com/office/powerpoint/2010/main" val="2629505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D724A-4320-42D0-A57B-9CE47DC8CFF4}"/>
              </a:ext>
            </a:extLst>
          </p:cNvPr>
          <p:cNvSpPr>
            <a:spLocks noGrp="1"/>
          </p:cNvSpPr>
          <p:nvPr>
            <p:ph type="title"/>
          </p:nvPr>
        </p:nvSpPr>
        <p:spPr/>
        <p:txBody>
          <a:bodyPr/>
          <a:lstStyle/>
          <a:p>
            <a:r>
              <a:rPr lang="en-US" dirty="0"/>
              <a:t>Who’s Responsible?</a:t>
            </a:r>
          </a:p>
        </p:txBody>
      </p:sp>
      <p:sp>
        <p:nvSpPr>
          <p:cNvPr id="3" name="Content Placeholder 2">
            <a:extLst>
              <a:ext uri="{FF2B5EF4-FFF2-40B4-BE49-F238E27FC236}">
                <a16:creationId xmlns:a16="http://schemas.microsoft.com/office/drawing/2014/main" id="{4C1614E9-D675-404F-B9B1-E8ED8487A535}"/>
              </a:ext>
            </a:extLst>
          </p:cNvPr>
          <p:cNvSpPr>
            <a:spLocks noGrp="1"/>
          </p:cNvSpPr>
          <p:nvPr>
            <p:ph idx="1"/>
          </p:nvPr>
        </p:nvSpPr>
        <p:spPr>
          <a:xfrm>
            <a:off x="152400" y="1362456"/>
            <a:ext cx="11887200" cy="4855463"/>
          </a:xfrm>
        </p:spPr>
        <p:txBody>
          <a:bodyPr>
            <a:normAutofit/>
          </a:bodyPr>
          <a:lstStyle/>
          <a:p>
            <a:pPr marL="0" indent="0">
              <a:buNone/>
            </a:pPr>
            <a:r>
              <a:rPr lang="en-US" sz="3600" dirty="0"/>
              <a:t>So, if we look at the process, what agency is the authoritative source for district boundaries?</a:t>
            </a:r>
          </a:p>
          <a:p>
            <a:r>
              <a:rPr lang="en-US" sz="3400" dirty="0">
                <a:solidFill>
                  <a:srgbClr val="FFC000"/>
                </a:solidFill>
              </a:rPr>
              <a:t>Argument can be made for shared local authority:</a:t>
            </a:r>
          </a:p>
          <a:p>
            <a:pPr marL="914400" lvl="1" indent="-457200">
              <a:buFont typeface="Courier New" panose="02070309020205020404" pitchFamily="49" charset="0"/>
              <a:buChar char="o"/>
            </a:pPr>
            <a:r>
              <a:rPr lang="en-US" sz="3200" dirty="0">
                <a:solidFill>
                  <a:srgbClr val="FFC000"/>
                </a:solidFill>
              </a:rPr>
              <a:t>Board of supervisors (elections, assessment) maintain boundaries for specific purposes;</a:t>
            </a:r>
          </a:p>
          <a:p>
            <a:pPr marL="628650" lvl="1" indent="-171450">
              <a:buFont typeface="Courier New" panose="02070309020205020404" pitchFamily="49" charset="0"/>
              <a:buChar char="o"/>
            </a:pPr>
            <a:endParaRPr lang="en-US" sz="800" dirty="0">
              <a:solidFill>
                <a:srgbClr val="FFC000"/>
              </a:solidFill>
            </a:endParaRPr>
          </a:p>
          <a:p>
            <a:pPr marL="914400" lvl="1" indent="-457200">
              <a:buFont typeface="Courier New" panose="02070309020205020404" pitchFamily="49" charset="0"/>
              <a:buChar char="o"/>
            </a:pPr>
            <a:r>
              <a:rPr lang="en-US" sz="3200" dirty="0">
                <a:solidFill>
                  <a:srgbClr val="FFC000"/>
                </a:solidFill>
              </a:rPr>
              <a:t>County superintendent of schools has legal obligation to ensure accuracy of boundaries.</a:t>
            </a:r>
          </a:p>
          <a:p>
            <a:r>
              <a:rPr lang="en-US" sz="3400" dirty="0">
                <a:solidFill>
                  <a:srgbClr val="FFC000"/>
                </a:solidFill>
              </a:rPr>
              <a:t>State Board of Equalization processes and records all boundary changes.</a:t>
            </a:r>
          </a:p>
          <a:p>
            <a:endParaRPr lang="en-US" dirty="0"/>
          </a:p>
        </p:txBody>
      </p:sp>
    </p:spTree>
    <p:extLst>
      <p:ext uri="{BB962C8B-B14F-4D97-AF65-F5344CB8AC3E}">
        <p14:creationId xmlns:p14="http://schemas.microsoft.com/office/powerpoint/2010/main" val="2580675851"/>
      </p:ext>
    </p:extLst>
  </p:cSld>
  <p:clrMapOvr>
    <a:masterClrMapping/>
  </p:clrMapOvr>
</p:sld>
</file>

<file path=ppt/theme/theme1.xml><?xml version="1.0" encoding="utf-8"?>
<a:theme xmlns:a="http://schemas.openxmlformats.org/drawingml/2006/main" name="CDE Set 1">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DE Set 2">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DE Set 3">
  <a:themeElements>
    <a:clrScheme name="Custom 6">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DE Set 4">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CDE Set 5">
  <a:themeElements>
    <a:clrScheme name="Custom 6">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CDE Set 6">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CDE Set 7">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9844</TotalTime>
  <Words>1326</Words>
  <Application>Microsoft Office PowerPoint</Application>
  <PresentationFormat>Widescreen</PresentationFormat>
  <Paragraphs>118</Paragraphs>
  <Slides>20</Slides>
  <Notes>7</Notes>
  <HiddenSlides>0</HiddenSlides>
  <MMClips>0</MMClips>
  <ScaleCrop>false</ScaleCrop>
  <HeadingPairs>
    <vt:vector size="6" baseType="variant">
      <vt:variant>
        <vt:lpstr>Fonts Used</vt:lpstr>
      </vt:variant>
      <vt:variant>
        <vt:i4>3</vt:i4>
      </vt:variant>
      <vt:variant>
        <vt:lpstr>Theme</vt:lpstr>
      </vt:variant>
      <vt:variant>
        <vt:i4>7</vt:i4>
      </vt:variant>
      <vt:variant>
        <vt:lpstr>Slide Titles</vt:lpstr>
      </vt:variant>
      <vt:variant>
        <vt:i4>20</vt:i4>
      </vt:variant>
    </vt:vector>
  </HeadingPairs>
  <TitlesOfParts>
    <vt:vector size="30" baseType="lpstr">
      <vt:lpstr>Arial</vt:lpstr>
      <vt:lpstr>Calibri</vt:lpstr>
      <vt:lpstr>Courier New</vt:lpstr>
      <vt:lpstr>CDE Set 1</vt:lpstr>
      <vt:lpstr>CDE Set 2</vt:lpstr>
      <vt:lpstr>CDE Set 3</vt:lpstr>
      <vt:lpstr>CDE Set 4</vt:lpstr>
      <vt:lpstr>CDE Set 5</vt:lpstr>
      <vt:lpstr>CDE Set 6</vt:lpstr>
      <vt:lpstr>CDE Set 7</vt:lpstr>
      <vt:lpstr>School District Boundaries: County Superintendent  Roles and Responsibilities*  *Advice/opinions offered are not legal opinions nor do they necessarily represent official positions of the California Department of Education. Such advice/opinions are exemplary and are not binding on local educational agencies or other entities. Except for statutes, regulations, and court decisions that may be referenced herein, compliance is not mandatory. (Education Code Section 33308.5) </vt:lpstr>
      <vt:lpstr>County Superintendent Responsibilities for District Boundaries</vt:lpstr>
      <vt:lpstr>County Superintendent Responsibilities</vt:lpstr>
      <vt:lpstr>Legal Boundary Descriptions</vt:lpstr>
      <vt:lpstr>Maintaining Boundary Descriptions</vt:lpstr>
      <vt:lpstr>Roles and Responsibilities</vt:lpstr>
      <vt:lpstr>Fiscally Dependent</vt:lpstr>
      <vt:lpstr>Fiscally Independent</vt:lpstr>
      <vt:lpstr>Who’s Responsible?</vt:lpstr>
      <vt:lpstr>Resources for Boundary Maps</vt:lpstr>
      <vt:lpstr>School District Review Program (SDRP)</vt:lpstr>
      <vt:lpstr>SDRP Schedule</vt:lpstr>
      <vt:lpstr>State Role</vt:lpstr>
      <vt:lpstr>County Office of Education Role</vt:lpstr>
      <vt:lpstr>Notification Requirement</vt:lpstr>
      <vt:lpstr>Board of Equalization Filing</vt:lpstr>
      <vt:lpstr>Board of Equalization Filing Website</vt:lpstr>
      <vt:lpstr>Filing Requirements</vt:lpstr>
      <vt:lpstr>Board of Equalization Form</vt:lpstr>
      <vt:lpstr>CDE Notification</vt:lpstr>
    </vt:vector>
  </TitlesOfParts>
  <Company>California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Boundary Presentation - School District Organization (CA Dept of Education)</dc:title>
  <dc:subject>CDE PowerPoint template for presentations posted on the CDE website and webinar video recording.</dc:subject>
  <dc:creator>JSpeaks@cde.ca.gov</dc:creator>
  <cp:keywords>school, boundary, district</cp:keywords>
  <cp:lastModifiedBy>Lue Yang</cp:lastModifiedBy>
  <cp:revision>84</cp:revision>
  <dcterms:created xsi:type="dcterms:W3CDTF">2020-08-25T03:09:04Z</dcterms:created>
  <dcterms:modified xsi:type="dcterms:W3CDTF">2022-12-22T20:16:53Z</dcterms:modified>
</cp:coreProperties>
</file>