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6.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7.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8.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4"/>
    <p:sldMasterId id="2147483698" r:id="rId5"/>
    <p:sldMasterId id="2147483686" r:id="rId6"/>
    <p:sldMasterId id="2147483659" r:id="rId7"/>
    <p:sldMasterId id="2147483648" r:id="rId8"/>
    <p:sldMasterId id="2147483664" r:id="rId9"/>
    <p:sldMasterId id="2147483671" r:id="rId10"/>
    <p:sldMasterId id="2147483676" r:id="rId11"/>
    <p:sldMasterId id="2147483681" r:id="rId12"/>
  </p:sldMasterIdLst>
  <p:notesMasterIdLst>
    <p:notesMasterId r:id="rId70"/>
  </p:notesMasterIdLst>
  <p:handoutMasterIdLst>
    <p:handoutMasterId r:id="rId71"/>
  </p:handoutMasterIdLst>
  <p:sldIdLst>
    <p:sldId id="289" r:id="rId13"/>
    <p:sldId id="356" r:id="rId14"/>
    <p:sldId id="290" r:id="rId15"/>
    <p:sldId id="357" r:id="rId16"/>
    <p:sldId id="366" r:id="rId17"/>
    <p:sldId id="291" r:id="rId18"/>
    <p:sldId id="293" r:id="rId19"/>
    <p:sldId id="294" r:id="rId20"/>
    <p:sldId id="295" r:id="rId21"/>
    <p:sldId id="423" r:id="rId22"/>
    <p:sldId id="424" r:id="rId23"/>
    <p:sldId id="425" r:id="rId24"/>
    <p:sldId id="426" r:id="rId25"/>
    <p:sldId id="427" r:id="rId26"/>
    <p:sldId id="299" r:id="rId27"/>
    <p:sldId id="373" r:id="rId28"/>
    <p:sldId id="374" r:id="rId29"/>
    <p:sldId id="358" r:id="rId30"/>
    <p:sldId id="377" r:id="rId31"/>
    <p:sldId id="375" r:id="rId32"/>
    <p:sldId id="376" r:id="rId33"/>
    <p:sldId id="378" r:id="rId34"/>
    <p:sldId id="302" r:id="rId35"/>
    <p:sldId id="422" r:id="rId36"/>
    <p:sldId id="308" r:id="rId37"/>
    <p:sldId id="300" r:id="rId38"/>
    <p:sldId id="380" r:id="rId39"/>
    <p:sldId id="396" r:id="rId40"/>
    <p:sldId id="395" r:id="rId41"/>
    <p:sldId id="397" r:id="rId42"/>
    <p:sldId id="399" r:id="rId43"/>
    <p:sldId id="390" r:id="rId44"/>
    <p:sldId id="405" r:id="rId45"/>
    <p:sldId id="393" r:id="rId46"/>
    <p:sldId id="392" r:id="rId47"/>
    <p:sldId id="403" r:id="rId48"/>
    <p:sldId id="402" r:id="rId49"/>
    <p:sldId id="278" r:id="rId50"/>
    <p:sldId id="408" r:id="rId51"/>
    <p:sldId id="414" r:id="rId52"/>
    <p:sldId id="415" r:id="rId53"/>
    <p:sldId id="413" r:id="rId54"/>
    <p:sldId id="411" r:id="rId55"/>
    <p:sldId id="400" r:id="rId56"/>
    <p:sldId id="409" r:id="rId57"/>
    <p:sldId id="410" r:id="rId58"/>
    <p:sldId id="412" r:id="rId59"/>
    <p:sldId id="360" r:id="rId60"/>
    <p:sldId id="406" r:id="rId61"/>
    <p:sldId id="407" r:id="rId62"/>
    <p:sldId id="361" r:id="rId63"/>
    <p:sldId id="362" r:id="rId64"/>
    <p:sldId id="363" r:id="rId65"/>
    <p:sldId id="365" r:id="rId66"/>
    <p:sldId id="364" r:id="rId67"/>
    <p:sldId id="279" r:id="rId68"/>
    <p:sldId id="355"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dia Kersey" initials="NK" lastIdx="2" clrIdx="0">
    <p:extLst>
      <p:ext uri="{19B8F6BF-5375-455C-9EA6-DF929625EA0E}">
        <p15:presenceInfo xmlns:p15="http://schemas.microsoft.com/office/powerpoint/2012/main" userId="S-1-5-21-2608872058-1432505909-2668327341-33035" providerId="AD"/>
      </p:ext>
    </p:extLst>
  </p:cmAuthor>
  <p:cmAuthor id="2" name="Nadia Kersey" initials="NK [2]" lastIdx="1" clrIdx="1">
    <p:extLst>
      <p:ext uri="{19B8F6BF-5375-455C-9EA6-DF929625EA0E}">
        <p15:presenceInfo xmlns:p15="http://schemas.microsoft.com/office/powerpoint/2012/main" userId="S::nkersey@cde.ca.gov::cbd63f9b-9c0f-4b91-9616-7dbf9d0817f9" providerId="AD"/>
      </p:ext>
    </p:extLst>
  </p:cmAuthor>
  <p:cmAuthor id="3" name="Stephen Propheter" initials="SP" lastIdx="3" clrIdx="2">
    <p:extLst>
      <p:ext uri="{19B8F6BF-5375-455C-9EA6-DF929625EA0E}">
        <p15:presenceInfo xmlns:p15="http://schemas.microsoft.com/office/powerpoint/2012/main" userId="S-1-5-21-2608872058-1432505909-2668327341-31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8" autoAdjust="0"/>
    <p:restoredTop sz="95863" autoAdjust="0"/>
  </p:normalViewPr>
  <p:slideViewPr>
    <p:cSldViewPr snapToGrid="0">
      <p:cViewPr varScale="1">
        <p:scale>
          <a:sx n="86" d="100"/>
          <a:sy n="86" d="100"/>
        </p:scale>
        <p:origin x="533"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3102" y="114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slide" Target="slides/slide35.xml"/><Relationship Id="rId50" Type="http://schemas.openxmlformats.org/officeDocument/2006/relationships/slide" Target="slides/slide38.xml"/><Relationship Id="rId55" Type="http://schemas.openxmlformats.org/officeDocument/2006/relationships/slide" Target="slides/slide43.xml"/><Relationship Id="rId63" Type="http://schemas.openxmlformats.org/officeDocument/2006/relationships/slide" Target="slides/slide51.xml"/><Relationship Id="rId68" Type="http://schemas.openxmlformats.org/officeDocument/2006/relationships/slide" Target="slides/slide56.xml"/><Relationship Id="rId76" Type="http://schemas.openxmlformats.org/officeDocument/2006/relationships/tableStyles" Target="tableStyles.xml"/><Relationship Id="rId7" Type="http://schemas.openxmlformats.org/officeDocument/2006/relationships/slideMaster" Target="slideMasters/slideMaster4.xml"/><Relationship Id="rId71"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4.xml"/><Relationship Id="rId29" Type="http://schemas.openxmlformats.org/officeDocument/2006/relationships/slide" Target="slides/slide17.xml"/><Relationship Id="rId11" Type="http://schemas.openxmlformats.org/officeDocument/2006/relationships/slideMaster" Target="slideMasters/slideMaster8.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slide" Target="slides/slide33.xml"/><Relationship Id="rId53" Type="http://schemas.openxmlformats.org/officeDocument/2006/relationships/slide" Target="slides/slide41.xml"/><Relationship Id="rId58" Type="http://schemas.openxmlformats.org/officeDocument/2006/relationships/slide" Target="slides/slide46.xml"/><Relationship Id="rId66" Type="http://schemas.openxmlformats.org/officeDocument/2006/relationships/slide" Target="slides/slide54.xml"/><Relationship Id="rId7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slide" Target="slides/slide45.xml"/><Relationship Id="rId61" Type="http://schemas.openxmlformats.org/officeDocument/2006/relationships/slide" Target="slides/slide49.xml"/><Relationship Id="rId10" Type="http://schemas.openxmlformats.org/officeDocument/2006/relationships/slideMaster" Target="slideMasters/slideMaster7.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slide" Target="slides/slide40.xml"/><Relationship Id="rId60" Type="http://schemas.openxmlformats.org/officeDocument/2006/relationships/slide" Target="slides/slide48.xml"/><Relationship Id="rId65" Type="http://schemas.openxmlformats.org/officeDocument/2006/relationships/slide" Target="slides/slide53.xml"/><Relationship Id="rId7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slide" Target="slides/slide44.xml"/><Relationship Id="rId64" Type="http://schemas.openxmlformats.org/officeDocument/2006/relationships/slide" Target="slides/slide52.xml"/><Relationship Id="rId69" Type="http://schemas.openxmlformats.org/officeDocument/2006/relationships/slide" Target="slides/slide57.xml"/><Relationship Id="rId8" Type="http://schemas.openxmlformats.org/officeDocument/2006/relationships/slideMaster" Target="slideMasters/slideMaster5.xml"/><Relationship Id="rId51" Type="http://schemas.openxmlformats.org/officeDocument/2006/relationships/slide" Target="slides/slide39.xml"/><Relationship Id="rId72"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openxmlformats.org/officeDocument/2006/relationships/slide" Target="slides/slide47.xml"/><Relationship Id="rId67" Type="http://schemas.openxmlformats.org/officeDocument/2006/relationships/slide" Target="slides/slide55.xml"/><Relationship Id="rId20" Type="http://schemas.openxmlformats.org/officeDocument/2006/relationships/slide" Target="slides/slide8.xml"/><Relationship Id="rId41" Type="http://schemas.openxmlformats.org/officeDocument/2006/relationships/slide" Target="slides/slide29.xml"/><Relationship Id="rId54" Type="http://schemas.openxmlformats.org/officeDocument/2006/relationships/slide" Target="slides/slide42.xml"/><Relationship Id="rId62" Type="http://schemas.openxmlformats.org/officeDocument/2006/relationships/slide" Target="slides/slide50.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8/7/2023</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8/7/2023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200" kern="1200" dirty="0">
              <a:solidFill>
                <a:schemeClr val="tx1"/>
              </a:solidFill>
              <a:effectLst/>
              <a:latin typeface="+mn-lt"/>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dirty="0"/>
          </a:p>
        </p:txBody>
      </p:sp>
    </p:spTree>
    <p:extLst>
      <p:ext uri="{BB962C8B-B14F-4D97-AF65-F5344CB8AC3E}">
        <p14:creationId xmlns:p14="http://schemas.microsoft.com/office/powerpoint/2010/main" val="26126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15</a:t>
            </a:fld>
            <a:endParaRPr lang="en-US" dirty="0"/>
          </a:p>
        </p:txBody>
      </p:sp>
    </p:spTree>
    <p:extLst>
      <p:ext uri="{BB962C8B-B14F-4D97-AF65-F5344CB8AC3E}">
        <p14:creationId xmlns:p14="http://schemas.microsoft.com/office/powerpoint/2010/main" val="261095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i="0" kern="1200" dirty="0">
              <a:solidFill>
                <a:schemeClr val="tx1"/>
              </a:solidFill>
              <a:effectLst/>
              <a:latin typeface="+mn-lt"/>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16</a:t>
            </a:fld>
            <a:endParaRPr lang="en-US" dirty="0"/>
          </a:p>
        </p:txBody>
      </p:sp>
    </p:spTree>
    <p:extLst>
      <p:ext uri="{BB962C8B-B14F-4D97-AF65-F5344CB8AC3E}">
        <p14:creationId xmlns:p14="http://schemas.microsoft.com/office/powerpoint/2010/main" val="429214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i="0" kern="1200" dirty="0">
              <a:solidFill>
                <a:schemeClr val="tx1"/>
              </a:solidFill>
              <a:effectLst/>
              <a:latin typeface="+mn-lt"/>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17</a:t>
            </a:fld>
            <a:endParaRPr lang="en-US" dirty="0"/>
          </a:p>
        </p:txBody>
      </p:sp>
    </p:spTree>
    <p:extLst>
      <p:ext uri="{BB962C8B-B14F-4D97-AF65-F5344CB8AC3E}">
        <p14:creationId xmlns:p14="http://schemas.microsoft.com/office/powerpoint/2010/main" val="3842616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18</a:t>
            </a:fld>
            <a:endParaRPr lang="en-US" dirty="0"/>
          </a:p>
        </p:txBody>
      </p:sp>
    </p:spTree>
    <p:extLst>
      <p:ext uri="{BB962C8B-B14F-4D97-AF65-F5344CB8AC3E}">
        <p14:creationId xmlns:p14="http://schemas.microsoft.com/office/powerpoint/2010/main" val="4226246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19</a:t>
            </a:fld>
            <a:endParaRPr lang="en-US" dirty="0"/>
          </a:p>
        </p:txBody>
      </p:sp>
    </p:spTree>
    <p:extLst>
      <p:ext uri="{BB962C8B-B14F-4D97-AF65-F5344CB8AC3E}">
        <p14:creationId xmlns:p14="http://schemas.microsoft.com/office/powerpoint/2010/main" val="903182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20</a:t>
            </a:fld>
            <a:endParaRPr lang="en-US" dirty="0"/>
          </a:p>
        </p:txBody>
      </p:sp>
    </p:spTree>
    <p:extLst>
      <p:ext uri="{BB962C8B-B14F-4D97-AF65-F5344CB8AC3E}">
        <p14:creationId xmlns:p14="http://schemas.microsoft.com/office/powerpoint/2010/main" val="3474796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21</a:t>
            </a:fld>
            <a:endParaRPr lang="en-US" dirty="0"/>
          </a:p>
        </p:txBody>
      </p:sp>
    </p:spTree>
    <p:extLst>
      <p:ext uri="{BB962C8B-B14F-4D97-AF65-F5344CB8AC3E}">
        <p14:creationId xmlns:p14="http://schemas.microsoft.com/office/powerpoint/2010/main" val="3728229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22</a:t>
            </a:fld>
            <a:endParaRPr lang="en-US" dirty="0"/>
          </a:p>
        </p:txBody>
      </p:sp>
    </p:spTree>
    <p:extLst>
      <p:ext uri="{BB962C8B-B14F-4D97-AF65-F5344CB8AC3E}">
        <p14:creationId xmlns:p14="http://schemas.microsoft.com/office/powerpoint/2010/main" val="330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23</a:t>
            </a:fld>
            <a:endParaRPr lang="en-US" dirty="0"/>
          </a:p>
        </p:txBody>
      </p:sp>
    </p:spTree>
    <p:extLst>
      <p:ext uri="{BB962C8B-B14F-4D97-AF65-F5344CB8AC3E}">
        <p14:creationId xmlns:p14="http://schemas.microsoft.com/office/powerpoint/2010/main" val="187040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24</a:t>
            </a:fld>
            <a:endParaRPr lang="en-US"/>
          </a:p>
        </p:txBody>
      </p:sp>
    </p:spTree>
    <p:extLst>
      <p:ext uri="{BB962C8B-B14F-4D97-AF65-F5344CB8AC3E}">
        <p14:creationId xmlns:p14="http://schemas.microsoft.com/office/powerpoint/2010/main" val="471552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a:t>
            </a:fld>
            <a:endParaRPr lang="en-US" dirty="0"/>
          </a:p>
        </p:txBody>
      </p:sp>
    </p:spTree>
    <p:extLst>
      <p:ext uri="{BB962C8B-B14F-4D97-AF65-F5344CB8AC3E}">
        <p14:creationId xmlns:p14="http://schemas.microsoft.com/office/powerpoint/2010/main" val="34600893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25</a:t>
            </a:fld>
            <a:endParaRPr lang="en-US" dirty="0"/>
          </a:p>
        </p:txBody>
      </p:sp>
    </p:spTree>
    <p:extLst>
      <p:ext uri="{BB962C8B-B14F-4D97-AF65-F5344CB8AC3E}">
        <p14:creationId xmlns:p14="http://schemas.microsoft.com/office/powerpoint/2010/main" val="18725415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26</a:t>
            </a:fld>
            <a:endParaRPr lang="en-US" dirty="0"/>
          </a:p>
        </p:txBody>
      </p:sp>
    </p:spTree>
    <p:extLst>
      <p:ext uri="{BB962C8B-B14F-4D97-AF65-F5344CB8AC3E}">
        <p14:creationId xmlns:p14="http://schemas.microsoft.com/office/powerpoint/2010/main" val="15490525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27</a:t>
            </a:fld>
            <a:endParaRPr lang="en-US" dirty="0"/>
          </a:p>
        </p:txBody>
      </p:sp>
    </p:spTree>
    <p:extLst>
      <p:ext uri="{BB962C8B-B14F-4D97-AF65-F5344CB8AC3E}">
        <p14:creationId xmlns:p14="http://schemas.microsoft.com/office/powerpoint/2010/main" val="13603970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28</a:t>
            </a:fld>
            <a:endParaRPr lang="en-US" dirty="0"/>
          </a:p>
        </p:txBody>
      </p:sp>
    </p:spTree>
    <p:extLst>
      <p:ext uri="{BB962C8B-B14F-4D97-AF65-F5344CB8AC3E}">
        <p14:creationId xmlns:p14="http://schemas.microsoft.com/office/powerpoint/2010/main" val="27123195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29</a:t>
            </a:fld>
            <a:endParaRPr lang="en-US" dirty="0"/>
          </a:p>
        </p:txBody>
      </p:sp>
    </p:spTree>
    <p:extLst>
      <p:ext uri="{BB962C8B-B14F-4D97-AF65-F5344CB8AC3E}">
        <p14:creationId xmlns:p14="http://schemas.microsoft.com/office/powerpoint/2010/main" val="24326323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30</a:t>
            </a:fld>
            <a:endParaRPr lang="en-US" dirty="0"/>
          </a:p>
        </p:txBody>
      </p:sp>
    </p:spTree>
    <p:extLst>
      <p:ext uri="{BB962C8B-B14F-4D97-AF65-F5344CB8AC3E}">
        <p14:creationId xmlns:p14="http://schemas.microsoft.com/office/powerpoint/2010/main" val="9445768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31</a:t>
            </a:fld>
            <a:endParaRPr lang="en-US" dirty="0"/>
          </a:p>
        </p:txBody>
      </p:sp>
    </p:spTree>
    <p:extLst>
      <p:ext uri="{BB962C8B-B14F-4D97-AF65-F5344CB8AC3E}">
        <p14:creationId xmlns:p14="http://schemas.microsoft.com/office/powerpoint/2010/main" val="9109261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32</a:t>
            </a:fld>
            <a:endParaRPr lang="en-US" dirty="0"/>
          </a:p>
        </p:txBody>
      </p:sp>
    </p:spTree>
    <p:extLst>
      <p:ext uri="{BB962C8B-B14F-4D97-AF65-F5344CB8AC3E}">
        <p14:creationId xmlns:p14="http://schemas.microsoft.com/office/powerpoint/2010/main" val="4891315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33</a:t>
            </a:fld>
            <a:endParaRPr lang="en-US" dirty="0"/>
          </a:p>
        </p:txBody>
      </p:sp>
    </p:spTree>
    <p:extLst>
      <p:ext uri="{BB962C8B-B14F-4D97-AF65-F5344CB8AC3E}">
        <p14:creationId xmlns:p14="http://schemas.microsoft.com/office/powerpoint/2010/main" val="38200827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34</a:t>
            </a:fld>
            <a:endParaRPr lang="en-US" dirty="0"/>
          </a:p>
        </p:txBody>
      </p:sp>
    </p:spTree>
    <p:extLst>
      <p:ext uri="{BB962C8B-B14F-4D97-AF65-F5344CB8AC3E}">
        <p14:creationId xmlns:p14="http://schemas.microsoft.com/office/powerpoint/2010/main" val="2811434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a:t>
            </a:fld>
            <a:endParaRPr lang="en-US" dirty="0"/>
          </a:p>
        </p:txBody>
      </p:sp>
    </p:spTree>
    <p:extLst>
      <p:ext uri="{BB962C8B-B14F-4D97-AF65-F5344CB8AC3E}">
        <p14:creationId xmlns:p14="http://schemas.microsoft.com/office/powerpoint/2010/main" val="11937380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35</a:t>
            </a:fld>
            <a:endParaRPr lang="en-US" dirty="0"/>
          </a:p>
        </p:txBody>
      </p:sp>
    </p:spTree>
    <p:extLst>
      <p:ext uri="{BB962C8B-B14F-4D97-AF65-F5344CB8AC3E}">
        <p14:creationId xmlns:p14="http://schemas.microsoft.com/office/powerpoint/2010/main" val="34483636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000"/>
              </a:spcBef>
            </a:pPr>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36</a:t>
            </a:fld>
            <a:endParaRPr lang="en-US" dirty="0"/>
          </a:p>
        </p:txBody>
      </p:sp>
    </p:spTree>
    <p:extLst>
      <p:ext uri="{BB962C8B-B14F-4D97-AF65-F5344CB8AC3E}">
        <p14:creationId xmlns:p14="http://schemas.microsoft.com/office/powerpoint/2010/main" val="36191669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37</a:t>
            </a:fld>
            <a:endParaRPr lang="en-US" dirty="0"/>
          </a:p>
        </p:txBody>
      </p:sp>
    </p:spTree>
    <p:extLst>
      <p:ext uri="{BB962C8B-B14F-4D97-AF65-F5344CB8AC3E}">
        <p14:creationId xmlns:p14="http://schemas.microsoft.com/office/powerpoint/2010/main" val="11708289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38</a:t>
            </a:fld>
            <a:endParaRPr lang="en-US" dirty="0"/>
          </a:p>
        </p:txBody>
      </p:sp>
    </p:spTree>
    <p:extLst>
      <p:ext uri="{BB962C8B-B14F-4D97-AF65-F5344CB8AC3E}">
        <p14:creationId xmlns:p14="http://schemas.microsoft.com/office/powerpoint/2010/main" val="10129154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cs typeface="Calibri" panose="020F0502020204030204"/>
            </a:endParaRPr>
          </a:p>
          <a:p>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39</a:t>
            </a:fld>
            <a:endParaRPr lang="en-US" dirty="0"/>
          </a:p>
        </p:txBody>
      </p:sp>
    </p:spTree>
    <p:extLst>
      <p:ext uri="{BB962C8B-B14F-4D97-AF65-F5344CB8AC3E}">
        <p14:creationId xmlns:p14="http://schemas.microsoft.com/office/powerpoint/2010/main" val="8498715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40</a:t>
            </a:fld>
            <a:endParaRPr lang="en-US" dirty="0"/>
          </a:p>
        </p:txBody>
      </p:sp>
    </p:spTree>
    <p:extLst>
      <p:ext uri="{BB962C8B-B14F-4D97-AF65-F5344CB8AC3E}">
        <p14:creationId xmlns:p14="http://schemas.microsoft.com/office/powerpoint/2010/main" val="11635351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41</a:t>
            </a:fld>
            <a:endParaRPr lang="en-US" dirty="0"/>
          </a:p>
        </p:txBody>
      </p:sp>
    </p:spTree>
    <p:extLst>
      <p:ext uri="{BB962C8B-B14F-4D97-AF65-F5344CB8AC3E}">
        <p14:creationId xmlns:p14="http://schemas.microsoft.com/office/powerpoint/2010/main" val="27682318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42</a:t>
            </a:fld>
            <a:endParaRPr lang="en-US" dirty="0"/>
          </a:p>
        </p:txBody>
      </p:sp>
    </p:spTree>
    <p:extLst>
      <p:ext uri="{BB962C8B-B14F-4D97-AF65-F5344CB8AC3E}">
        <p14:creationId xmlns:p14="http://schemas.microsoft.com/office/powerpoint/2010/main" val="30233726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43</a:t>
            </a:fld>
            <a:endParaRPr lang="en-US" dirty="0"/>
          </a:p>
        </p:txBody>
      </p:sp>
    </p:spTree>
    <p:extLst>
      <p:ext uri="{BB962C8B-B14F-4D97-AF65-F5344CB8AC3E}">
        <p14:creationId xmlns:p14="http://schemas.microsoft.com/office/powerpoint/2010/main" val="4846100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44</a:t>
            </a:fld>
            <a:endParaRPr lang="en-US" dirty="0"/>
          </a:p>
        </p:txBody>
      </p:sp>
    </p:spTree>
    <p:extLst>
      <p:ext uri="{BB962C8B-B14F-4D97-AF65-F5344CB8AC3E}">
        <p14:creationId xmlns:p14="http://schemas.microsoft.com/office/powerpoint/2010/main" val="1687968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endParaRPr lang="en-US" sz="1200" b="0" i="0" kern="1200" dirty="0">
              <a:solidFill>
                <a:schemeClr val="tx1"/>
              </a:solidFill>
              <a:effectLst/>
              <a:latin typeface="+mn-lt"/>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4</a:t>
            </a:fld>
            <a:endParaRPr lang="en-US" dirty="0"/>
          </a:p>
        </p:txBody>
      </p:sp>
    </p:spTree>
    <p:extLst>
      <p:ext uri="{BB962C8B-B14F-4D97-AF65-F5344CB8AC3E}">
        <p14:creationId xmlns:p14="http://schemas.microsoft.com/office/powerpoint/2010/main" val="20536645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45</a:t>
            </a:fld>
            <a:endParaRPr lang="en-US"/>
          </a:p>
        </p:txBody>
      </p:sp>
    </p:spTree>
    <p:extLst>
      <p:ext uri="{BB962C8B-B14F-4D97-AF65-F5344CB8AC3E}">
        <p14:creationId xmlns:p14="http://schemas.microsoft.com/office/powerpoint/2010/main" val="37238089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46</a:t>
            </a:fld>
            <a:endParaRPr lang="en-US"/>
          </a:p>
        </p:txBody>
      </p:sp>
    </p:spTree>
    <p:extLst>
      <p:ext uri="{BB962C8B-B14F-4D97-AF65-F5344CB8AC3E}">
        <p14:creationId xmlns:p14="http://schemas.microsoft.com/office/powerpoint/2010/main" val="159014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47</a:t>
            </a:fld>
            <a:endParaRPr lang="en-US"/>
          </a:p>
        </p:txBody>
      </p:sp>
    </p:spTree>
    <p:extLst>
      <p:ext uri="{BB962C8B-B14F-4D97-AF65-F5344CB8AC3E}">
        <p14:creationId xmlns:p14="http://schemas.microsoft.com/office/powerpoint/2010/main" val="264833180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48</a:t>
            </a:fld>
            <a:endParaRPr lang="en-US"/>
          </a:p>
        </p:txBody>
      </p:sp>
    </p:spTree>
    <p:extLst>
      <p:ext uri="{BB962C8B-B14F-4D97-AF65-F5344CB8AC3E}">
        <p14:creationId xmlns:p14="http://schemas.microsoft.com/office/powerpoint/2010/main" val="276859782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90000"/>
              </a:lnSpc>
              <a:spcBef>
                <a:spcPts val="1000"/>
              </a:spcBef>
              <a:buFont typeface="Arial"/>
              <a:buNone/>
            </a:pPr>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49</a:t>
            </a:fld>
            <a:endParaRPr lang="en-US"/>
          </a:p>
        </p:txBody>
      </p:sp>
    </p:spTree>
    <p:extLst>
      <p:ext uri="{BB962C8B-B14F-4D97-AF65-F5344CB8AC3E}">
        <p14:creationId xmlns:p14="http://schemas.microsoft.com/office/powerpoint/2010/main" val="12063653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50</a:t>
            </a:fld>
            <a:endParaRPr lang="en-US"/>
          </a:p>
        </p:txBody>
      </p:sp>
    </p:spTree>
    <p:extLst>
      <p:ext uri="{BB962C8B-B14F-4D97-AF65-F5344CB8AC3E}">
        <p14:creationId xmlns:p14="http://schemas.microsoft.com/office/powerpoint/2010/main" val="343235878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51</a:t>
            </a:fld>
            <a:endParaRPr lang="en-US"/>
          </a:p>
        </p:txBody>
      </p:sp>
    </p:spTree>
    <p:extLst>
      <p:ext uri="{BB962C8B-B14F-4D97-AF65-F5344CB8AC3E}">
        <p14:creationId xmlns:p14="http://schemas.microsoft.com/office/powerpoint/2010/main" val="40265634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52</a:t>
            </a:fld>
            <a:endParaRPr lang="en-US"/>
          </a:p>
        </p:txBody>
      </p:sp>
    </p:spTree>
    <p:extLst>
      <p:ext uri="{BB962C8B-B14F-4D97-AF65-F5344CB8AC3E}">
        <p14:creationId xmlns:p14="http://schemas.microsoft.com/office/powerpoint/2010/main" val="362721509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53</a:t>
            </a:fld>
            <a:endParaRPr lang="en-US"/>
          </a:p>
        </p:txBody>
      </p:sp>
    </p:spTree>
    <p:extLst>
      <p:ext uri="{BB962C8B-B14F-4D97-AF65-F5344CB8AC3E}">
        <p14:creationId xmlns:p14="http://schemas.microsoft.com/office/powerpoint/2010/main" val="111972830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54</a:t>
            </a:fld>
            <a:endParaRPr lang="en-US"/>
          </a:p>
        </p:txBody>
      </p:sp>
    </p:spTree>
    <p:extLst>
      <p:ext uri="{BB962C8B-B14F-4D97-AF65-F5344CB8AC3E}">
        <p14:creationId xmlns:p14="http://schemas.microsoft.com/office/powerpoint/2010/main" val="1443967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5</a:t>
            </a:fld>
            <a:endParaRPr lang="en-US" dirty="0"/>
          </a:p>
        </p:txBody>
      </p:sp>
    </p:spTree>
    <p:extLst>
      <p:ext uri="{BB962C8B-B14F-4D97-AF65-F5344CB8AC3E}">
        <p14:creationId xmlns:p14="http://schemas.microsoft.com/office/powerpoint/2010/main" val="2299182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55</a:t>
            </a:fld>
            <a:endParaRPr lang="en-US"/>
          </a:p>
        </p:txBody>
      </p:sp>
    </p:spTree>
    <p:extLst>
      <p:ext uri="{BB962C8B-B14F-4D97-AF65-F5344CB8AC3E}">
        <p14:creationId xmlns:p14="http://schemas.microsoft.com/office/powerpoint/2010/main" val="191907989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56</a:t>
            </a:fld>
            <a:endParaRPr lang="en-US"/>
          </a:p>
        </p:txBody>
      </p:sp>
    </p:spTree>
    <p:extLst>
      <p:ext uri="{BB962C8B-B14F-4D97-AF65-F5344CB8AC3E}">
        <p14:creationId xmlns:p14="http://schemas.microsoft.com/office/powerpoint/2010/main" val="107148061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57</a:t>
            </a:fld>
            <a:endParaRPr lang="en-US"/>
          </a:p>
        </p:txBody>
      </p:sp>
    </p:spTree>
    <p:extLst>
      <p:ext uri="{BB962C8B-B14F-4D97-AF65-F5344CB8AC3E}">
        <p14:creationId xmlns:p14="http://schemas.microsoft.com/office/powerpoint/2010/main" val="777413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6</a:t>
            </a:fld>
            <a:endParaRPr lang="en-US" dirty="0"/>
          </a:p>
        </p:txBody>
      </p:sp>
    </p:spTree>
    <p:extLst>
      <p:ext uri="{BB962C8B-B14F-4D97-AF65-F5344CB8AC3E}">
        <p14:creationId xmlns:p14="http://schemas.microsoft.com/office/powerpoint/2010/main" val="3669850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7</a:t>
            </a:fld>
            <a:endParaRPr lang="en-US" dirty="0"/>
          </a:p>
        </p:txBody>
      </p:sp>
    </p:spTree>
    <p:extLst>
      <p:ext uri="{BB962C8B-B14F-4D97-AF65-F5344CB8AC3E}">
        <p14:creationId xmlns:p14="http://schemas.microsoft.com/office/powerpoint/2010/main" val="2993486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8</a:t>
            </a:fld>
            <a:endParaRPr lang="en-US" dirty="0"/>
          </a:p>
        </p:txBody>
      </p:sp>
    </p:spTree>
    <p:extLst>
      <p:ext uri="{BB962C8B-B14F-4D97-AF65-F5344CB8AC3E}">
        <p14:creationId xmlns:p14="http://schemas.microsoft.com/office/powerpoint/2010/main" val="211803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9</a:t>
            </a:fld>
            <a:endParaRPr lang="en-US" dirty="0"/>
          </a:p>
        </p:txBody>
      </p:sp>
    </p:spTree>
    <p:extLst>
      <p:ext uri="{BB962C8B-B14F-4D97-AF65-F5344CB8AC3E}">
        <p14:creationId xmlns:p14="http://schemas.microsoft.com/office/powerpoint/2010/main" val="8547374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C0CED-B65C-468F-B974-E0DDE12F32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FF23EB-2A3A-4D93-B286-974A686F4B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F0C32A5-9A94-48F7-A02B-2CF942F800F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6BD712-586F-4095-8E27-EAEFB0EFD7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353122A-2DB7-48FE-B068-F7A4D2D014A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F1E528-F7AF-45C9-A33F-C7897F0B4777}"/>
              </a:ext>
            </a:extLst>
          </p:cNvPr>
          <p:cNvSpPr>
            <a:spLocks noGrp="1"/>
          </p:cNvSpPr>
          <p:nvPr>
            <p:ph type="dt" sz="half" idx="10"/>
          </p:nvPr>
        </p:nvSpPr>
        <p:spPr/>
        <p:txBody>
          <a:bodyPr/>
          <a:lstStyle/>
          <a:p>
            <a:fld id="{8D0F788C-2403-47BA-96F8-E1E2144BEFB5}" type="datetimeFigureOut">
              <a:rPr lang="en-US" smtClean="0"/>
              <a:t>8/7/2023</a:t>
            </a:fld>
            <a:endParaRPr lang="en-US"/>
          </a:p>
        </p:txBody>
      </p:sp>
      <p:sp>
        <p:nvSpPr>
          <p:cNvPr id="8" name="Footer Placeholder 7">
            <a:extLst>
              <a:ext uri="{FF2B5EF4-FFF2-40B4-BE49-F238E27FC236}">
                <a16:creationId xmlns:a16="http://schemas.microsoft.com/office/drawing/2014/main" id="{A57539DE-209F-405A-82B7-6F16204D8C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E00F0F6-A68A-41AB-A2F2-8B9AC20055BD}"/>
              </a:ext>
            </a:extLst>
          </p:cNvPr>
          <p:cNvSpPr>
            <a:spLocks noGrp="1"/>
          </p:cNvSpPr>
          <p:nvPr>
            <p:ph type="sldNum" sz="quarter" idx="12"/>
          </p:nvPr>
        </p:nvSpPr>
        <p:spPr/>
        <p:txBody>
          <a:bodyPr/>
          <a:lstStyle/>
          <a:p>
            <a:fld id="{28402F66-CC32-407F-96BC-7D92AE11566F}" type="slidenum">
              <a:rPr lang="en-US" smtClean="0"/>
              <a:t>‹#›</a:t>
            </a:fld>
            <a:endParaRPr lang="en-US"/>
          </a:p>
        </p:txBody>
      </p:sp>
    </p:spTree>
    <p:extLst>
      <p:ext uri="{BB962C8B-B14F-4D97-AF65-F5344CB8AC3E}">
        <p14:creationId xmlns:p14="http://schemas.microsoft.com/office/powerpoint/2010/main" val="1061008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7DB02-3CE0-422E-9485-94329E99E9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B7E03A-01C7-4D2F-8103-59DC72D3BFB8}"/>
              </a:ext>
            </a:extLst>
          </p:cNvPr>
          <p:cNvSpPr>
            <a:spLocks noGrp="1"/>
          </p:cNvSpPr>
          <p:nvPr>
            <p:ph type="dt" sz="half" idx="10"/>
          </p:nvPr>
        </p:nvSpPr>
        <p:spPr/>
        <p:txBody>
          <a:bodyPr/>
          <a:lstStyle/>
          <a:p>
            <a:fld id="{8D0F788C-2403-47BA-96F8-E1E2144BEFB5}" type="datetimeFigureOut">
              <a:rPr lang="en-US" smtClean="0"/>
              <a:t>8/7/2023</a:t>
            </a:fld>
            <a:endParaRPr lang="en-US"/>
          </a:p>
        </p:txBody>
      </p:sp>
      <p:sp>
        <p:nvSpPr>
          <p:cNvPr id="4" name="Footer Placeholder 3">
            <a:extLst>
              <a:ext uri="{FF2B5EF4-FFF2-40B4-BE49-F238E27FC236}">
                <a16:creationId xmlns:a16="http://schemas.microsoft.com/office/drawing/2014/main" id="{FCD4C59F-F852-4346-8B08-4784DCB5F0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946E98-EFCB-413E-88DB-2D3EBC1D8C4B}"/>
              </a:ext>
            </a:extLst>
          </p:cNvPr>
          <p:cNvSpPr>
            <a:spLocks noGrp="1"/>
          </p:cNvSpPr>
          <p:nvPr>
            <p:ph type="sldNum" sz="quarter" idx="12"/>
          </p:nvPr>
        </p:nvSpPr>
        <p:spPr/>
        <p:txBody>
          <a:bodyPr/>
          <a:lstStyle/>
          <a:p>
            <a:fld id="{28402F66-CC32-407F-96BC-7D92AE11566F}" type="slidenum">
              <a:rPr lang="en-US" smtClean="0"/>
              <a:t>‹#›</a:t>
            </a:fld>
            <a:endParaRPr lang="en-US"/>
          </a:p>
        </p:txBody>
      </p:sp>
    </p:spTree>
    <p:extLst>
      <p:ext uri="{BB962C8B-B14F-4D97-AF65-F5344CB8AC3E}">
        <p14:creationId xmlns:p14="http://schemas.microsoft.com/office/powerpoint/2010/main" val="680048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295800-2676-4E3F-8B25-F8833CB46556}"/>
              </a:ext>
            </a:extLst>
          </p:cNvPr>
          <p:cNvSpPr>
            <a:spLocks noGrp="1"/>
          </p:cNvSpPr>
          <p:nvPr>
            <p:ph type="dt" sz="half" idx="10"/>
          </p:nvPr>
        </p:nvSpPr>
        <p:spPr/>
        <p:txBody>
          <a:bodyPr/>
          <a:lstStyle/>
          <a:p>
            <a:fld id="{8D0F788C-2403-47BA-96F8-E1E2144BEFB5}" type="datetimeFigureOut">
              <a:rPr lang="en-US" smtClean="0"/>
              <a:t>8/7/2023</a:t>
            </a:fld>
            <a:endParaRPr lang="en-US"/>
          </a:p>
        </p:txBody>
      </p:sp>
      <p:sp>
        <p:nvSpPr>
          <p:cNvPr id="3" name="Footer Placeholder 2">
            <a:extLst>
              <a:ext uri="{FF2B5EF4-FFF2-40B4-BE49-F238E27FC236}">
                <a16:creationId xmlns:a16="http://schemas.microsoft.com/office/drawing/2014/main" id="{1B29F21F-3027-4B7D-8E67-1EBB544DAA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36C6B6-71F7-4842-9D24-DB7026330E27}"/>
              </a:ext>
            </a:extLst>
          </p:cNvPr>
          <p:cNvSpPr>
            <a:spLocks noGrp="1"/>
          </p:cNvSpPr>
          <p:nvPr>
            <p:ph type="sldNum" sz="quarter" idx="12"/>
          </p:nvPr>
        </p:nvSpPr>
        <p:spPr/>
        <p:txBody>
          <a:bodyPr/>
          <a:lstStyle/>
          <a:p>
            <a:fld id="{28402F66-CC32-407F-96BC-7D92AE11566F}" type="slidenum">
              <a:rPr lang="en-US" smtClean="0"/>
              <a:t>‹#›</a:t>
            </a:fld>
            <a:endParaRPr lang="en-US"/>
          </a:p>
        </p:txBody>
      </p:sp>
    </p:spTree>
    <p:extLst>
      <p:ext uri="{BB962C8B-B14F-4D97-AF65-F5344CB8AC3E}">
        <p14:creationId xmlns:p14="http://schemas.microsoft.com/office/powerpoint/2010/main" val="4041617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F7485-ABBF-4621-98B2-C73D98197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3A6271-D398-4486-B21B-A3CEA18FB3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E201A3-C697-4C0D-AB33-7BDEA94524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FE774C-E026-48EE-9CC7-C4604799F2B9}"/>
              </a:ext>
            </a:extLst>
          </p:cNvPr>
          <p:cNvSpPr>
            <a:spLocks noGrp="1"/>
          </p:cNvSpPr>
          <p:nvPr>
            <p:ph type="dt" sz="half" idx="10"/>
          </p:nvPr>
        </p:nvSpPr>
        <p:spPr/>
        <p:txBody>
          <a:bodyPr/>
          <a:lstStyle/>
          <a:p>
            <a:fld id="{8D0F788C-2403-47BA-96F8-E1E2144BEFB5}" type="datetimeFigureOut">
              <a:rPr lang="en-US" smtClean="0"/>
              <a:t>8/7/2023</a:t>
            </a:fld>
            <a:endParaRPr lang="en-US"/>
          </a:p>
        </p:txBody>
      </p:sp>
      <p:sp>
        <p:nvSpPr>
          <p:cNvPr id="6" name="Footer Placeholder 5">
            <a:extLst>
              <a:ext uri="{FF2B5EF4-FFF2-40B4-BE49-F238E27FC236}">
                <a16:creationId xmlns:a16="http://schemas.microsoft.com/office/drawing/2014/main" id="{479C7C48-0145-4103-B9D7-EA4FAC8DFE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CED26C-4A68-402E-9431-DDC820C30BE3}"/>
              </a:ext>
            </a:extLst>
          </p:cNvPr>
          <p:cNvSpPr>
            <a:spLocks noGrp="1"/>
          </p:cNvSpPr>
          <p:nvPr>
            <p:ph type="sldNum" sz="quarter" idx="12"/>
          </p:nvPr>
        </p:nvSpPr>
        <p:spPr/>
        <p:txBody>
          <a:bodyPr/>
          <a:lstStyle/>
          <a:p>
            <a:fld id="{28402F66-CC32-407F-96BC-7D92AE11566F}" type="slidenum">
              <a:rPr lang="en-US" smtClean="0"/>
              <a:t>‹#›</a:t>
            </a:fld>
            <a:endParaRPr lang="en-US"/>
          </a:p>
        </p:txBody>
      </p:sp>
    </p:spTree>
    <p:extLst>
      <p:ext uri="{BB962C8B-B14F-4D97-AF65-F5344CB8AC3E}">
        <p14:creationId xmlns:p14="http://schemas.microsoft.com/office/powerpoint/2010/main" val="1917557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14E82-B81A-4AA6-A5C0-6E5F19A116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53A51E-6E78-433F-A21E-D19875C152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6BA12E-A3E0-44D6-BB83-AE84F3FBF5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4870895-35EE-439D-8628-670AFF499C2B}"/>
              </a:ext>
            </a:extLst>
          </p:cNvPr>
          <p:cNvSpPr>
            <a:spLocks noGrp="1"/>
          </p:cNvSpPr>
          <p:nvPr>
            <p:ph type="dt" sz="half" idx="10"/>
          </p:nvPr>
        </p:nvSpPr>
        <p:spPr/>
        <p:txBody>
          <a:bodyPr/>
          <a:lstStyle/>
          <a:p>
            <a:fld id="{8D0F788C-2403-47BA-96F8-E1E2144BEFB5}" type="datetimeFigureOut">
              <a:rPr lang="en-US" smtClean="0"/>
              <a:t>8/7/2023</a:t>
            </a:fld>
            <a:endParaRPr lang="en-US"/>
          </a:p>
        </p:txBody>
      </p:sp>
      <p:sp>
        <p:nvSpPr>
          <p:cNvPr id="6" name="Footer Placeholder 5">
            <a:extLst>
              <a:ext uri="{FF2B5EF4-FFF2-40B4-BE49-F238E27FC236}">
                <a16:creationId xmlns:a16="http://schemas.microsoft.com/office/drawing/2014/main" id="{9D5ACC5D-88FF-4C72-8299-D5E0549582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55C26D-87C1-4FCA-8402-E670EE5D0A48}"/>
              </a:ext>
            </a:extLst>
          </p:cNvPr>
          <p:cNvSpPr>
            <a:spLocks noGrp="1"/>
          </p:cNvSpPr>
          <p:nvPr>
            <p:ph type="sldNum" sz="quarter" idx="12"/>
          </p:nvPr>
        </p:nvSpPr>
        <p:spPr/>
        <p:txBody>
          <a:bodyPr/>
          <a:lstStyle/>
          <a:p>
            <a:fld id="{28402F66-CC32-407F-96BC-7D92AE11566F}" type="slidenum">
              <a:rPr lang="en-US" smtClean="0"/>
              <a:t>‹#›</a:t>
            </a:fld>
            <a:endParaRPr lang="en-US"/>
          </a:p>
        </p:txBody>
      </p:sp>
    </p:spTree>
    <p:extLst>
      <p:ext uri="{BB962C8B-B14F-4D97-AF65-F5344CB8AC3E}">
        <p14:creationId xmlns:p14="http://schemas.microsoft.com/office/powerpoint/2010/main" val="37054707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6C9D3-08DF-449D-8508-0D41659831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54FD54-6585-402F-A944-01C24B821FC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9DCA69-AF3C-4D38-BF15-C891682372E9}"/>
              </a:ext>
            </a:extLst>
          </p:cNvPr>
          <p:cNvSpPr>
            <a:spLocks noGrp="1"/>
          </p:cNvSpPr>
          <p:nvPr>
            <p:ph type="dt" sz="half" idx="10"/>
          </p:nvPr>
        </p:nvSpPr>
        <p:spPr/>
        <p:txBody>
          <a:bodyPr/>
          <a:lstStyle/>
          <a:p>
            <a:fld id="{8D0F788C-2403-47BA-96F8-E1E2144BEFB5}" type="datetimeFigureOut">
              <a:rPr lang="en-US" smtClean="0"/>
              <a:t>8/7/2023</a:t>
            </a:fld>
            <a:endParaRPr lang="en-US"/>
          </a:p>
        </p:txBody>
      </p:sp>
      <p:sp>
        <p:nvSpPr>
          <p:cNvPr id="5" name="Footer Placeholder 4">
            <a:extLst>
              <a:ext uri="{FF2B5EF4-FFF2-40B4-BE49-F238E27FC236}">
                <a16:creationId xmlns:a16="http://schemas.microsoft.com/office/drawing/2014/main" id="{B633B961-3B43-4F04-92D5-EA07EF88B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D5CDD3-AF00-44AA-A109-16F0B3C24E90}"/>
              </a:ext>
            </a:extLst>
          </p:cNvPr>
          <p:cNvSpPr>
            <a:spLocks noGrp="1"/>
          </p:cNvSpPr>
          <p:nvPr>
            <p:ph type="sldNum" sz="quarter" idx="12"/>
          </p:nvPr>
        </p:nvSpPr>
        <p:spPr/>
        <p:txBody>
          <a:bodyPr/>
          <a:lstStyle/>
          <a:p>
            <a:fld id="{28402F66-CC32-407F-96BC-7D92AE11566F}" type="slidenum">
              <a:rPr lang="en-US" smtClean="0"/>
              <a:t>‹#›</a:t>
            </a:fld>
            <a:endParaRPr lang="en-US"/>
          </a:p>
        </p:txBody>
      </p:sp>
    </p:spTree>
    <p:extLst>
      <p:ext uri="{BB962C8B-B14F-4D97-AF65-F5344CB8AC3E}">
        <p14:creationId xmlns:p14="http://schemas.microsoft.com/office/powerpoint/2010/main" val="246211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B3A0D3-0183-4515-AAF2-DFE636B60F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F2EDF8-21BD-4B4D-B49F-824FE3BAEC6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3CFFD7-5994-4470-8180-F9BE35003CE6}"/>
              </a:ext>
            </a:extLst>
          </p:cNvPr>
          <p:cNvSpPr>
            <a:spLocks noGrp="1"/>
          </p:cNvSpPr>
          <p:nvPr>
            <p:ph type="dt" sz="half" idx="10"/>
          </p:nvPr>
        </p:nvSpPr>
        <p:spPr/>
        <p:txBody>
          <a:bodyPr/>
          <a:lstStyle/>
          <a:p>
            <a:fld id="{8D0F788C-2403-47BA-96F8-E1E2144BEFB5}" type="datetimeFigureOut">
              <a:rPr lang="en-US" smtClean="0"/>
              <a:t>8/7/2023</a:t>
            </a:fld>
            <a:endParaRPr lang="en-US"/>
          </a:p>
        </p:txBody>
      </p:sp>
      <p:sp>
        <p:nvSpPr>
          <p:cNvPr id="5" name="Footer Placeholder 4">
            <a:extLst>
              <a:ext uri="{FF2B5EF4-FFF2-40B4-BE49-F238E27FC236}">
                <a16:creationId xmlns:a16="http://schemas.microsoft.com/office/drawing/2014/main" id="{FA91EC58-E1B4-4133-903B-92ADBC2535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643C00-0BAB-4D6A-9196-AFF9BFCD5296}"/>
              </a:ext>
            </a:extLst>
          </p:cNvPr>
          <p:cNvSpPr>
            <a:spLocks noGrp="1"/>
          </p:cNvSpPr>
          <p:nvPr>
            <p:ph type="sldNum" sz="quarter" idx="12"/>
          </p:nvPr>
        </p:nvSpPr>
        <p:spPr/>
        <p:txBody>
          <a:bodyPr/>
          <a:lstStyle/>
          <a:p>
            <a:fld id="{28402F66-CC32-407F-96BC-7D92AE11566F}" type="slidenum">
              <a:rPr lang="en-US" smtClean="0"/>
              <a:t>‹#›</a:t>
            </a:fld>
            <a:endParaRPr lang="en-US"/>
          </a:p>
        </p:txBody>
      </p:sp>
    </p:spTree>
    <p:extLst>
      <p:ext uri="{BB962C8B-B14F-4D97-AF65-F5344CB8AC3E}">
        <p14:creationId xmlns:p14="http://schemas.microsoft.com/office/powerpoint/2010/main" val="3218915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EEAE9-17CE-4C96-A6B9-DA5A21D720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B22E6F-F67D-4886-918E-464FF17E42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DE7B00-BF06-4479-9349-5A8468BD0EB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A862813F-BACC-4FE5-9224-6A2D435FE5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9381A2-4325-4B58-B578-756A3EEDF877}"/>
              </a:ext>
            </a:extLst>
          </p:cNvPr>
          <p:cNvSpPr>
            <a:spLocks noGrp="1"/>
          </p:cNvSpPr>
          <p:nvPr>
            <p:ph type="sldNum" sz="quarter" idx="12"/>
          </p:nvPr>
        </p:nvSpPr>
        <p:spPr/>
        <p:txBody>
          <a:bodyPr/>
          <a:lstStyle/>
          <a:p>
            <a:fld id="{6EBE7F47-BEF8-424C-9E56-5CB662C38683}" type="slidenum">
              <a:rPr lang="en-US" smtClean="0"/>
              <a:t>‹#›</a:t>
            </a:fld>
            <a:endParaRPr lang="en-US"/>
          </a:p>
        </p:txBody>
      </p:sp>
    </p:spTree>
    <p:extLst>
      <p:ext uri="{BB962C8B-B14F-4D97-AF65-F5344CB8AC3E}">
        <p14:creationId xmlns:p14="http://schemas.microsoft.com/office/powerpoint/2010/main" val="33942229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2B5CF-C6D7-47F9-9E46-EC763B19D4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D78DF0-BB2D-437B-81DB-BF554F418AC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CFF187-E5AA-4795-A50B-D11162EE407A}"/>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21D2D21-8E8D-4FD7-BA64-DCF5E2646B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12869-6E76-4F17-9A76-CE83160E75D0}"/>
              </a:ext>
            </a:extLst>
          </p:cNvPr>
          <p:cNvSpPr>
            <a:spLocks noGrp="1"/>
          </p:cNvSpPr>
          <p:nvPr>
            <p:ph type="sldNum" sz="quarter" idx="12"/>
          </p:nvPr>
        </p:nvSpPr>
        <p:spPr/>
        <p:txBody>
          <a:bodyPr/>
          <a:lstStyle/>
          <a:p>
            <a:fld id="{6EBE7F47-BEF8-424C-9E56-5CB662C38683}" type="slidenum">
              <a:rPr lang="en-US" smtClean="0"/>
              <a:t>‹#›</a:t>
            </a:fld>
            <a:endParaRPr lang="en-US"/>
          </a:p>
        </p:txBody>
      </p:sp>
    </p:spTree>
    <p:extLst>
      <p:ext uri="{BB962C8B-B14F-4D97-AF65-F5344CB8AC3E}">
        <p14:creationId xmlns:p14="http://schemas.microsoft.com/office/powerpoint/2010/main" val="37654451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432E3-DEEA-4993-BCA7-870E62D61C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16FE7A-23BE-41CD-9454-B1AE691B8A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2A886C-FEE0-4A8F-975F-C949E89942D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E41EC91-093E-4FFF-8829-0307AF8D1B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76927C-326F-4D4D-8D6B-F993BC892E26}"/>
              </a:ext>
            </a:extLst>
          </p:cNvPr>
          <p:cNvSpPr>
            <a:spLocks noGrp="1"/>
          </p:cNvSpPr>
          <p:nvPr>
            <p:ph type="sldNum" sz="quarter" idx="12"/>
          </p:nvPr>
        </p:nvSpPr>
        <p:spPr/>
        <p:txBody>
          <a:bodyPr/>
          <a:lstStyle/>
          <a:p>
            <a:fld id="{6EBE7F47-BEF8-424C-9E56-5CB662C38683}" type="slidenum">
              <a:rPr lang="en-US" smtClean="0"/>
              <a:t>‹#›</a:t>
            </a:fld>
            <a:endParaRPr lang="en-US"/>
          </a:p>
        </p:txBody>
      </p:sp>
    </p:spTree>
    <p:extLst>
      <p:ext uri="{BB962C8B-B14F-4D97-AF65-F5344CB8AC3E}">
        <p14:creationId xmlns:p14="http://schemas.microsoft.com/office/powerpoint/2010/main" val="3484376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normAutofit/>
          </a:bodyPr>
          <a:lstStyle>
            <a:lvl1pPr>
              <a:defRPr sz="3800"/>
            </a:lvl1pPr>
          </a:lstStyle>
          <a:p>
            <a:r>
              <a:rPr lang="en-US" dirty="0"/>
              <a:t>Click to edit Master title style</a:t>
            </a:r>
          </a:p>
        </p:txBody>
      </p:sp>
      <p:sp>
        <p:nvSpPr>
          <p:cNvPr id="5" name="Content Placeholder 4">
            <a:extLst>
              <a:ext uri="{FF2B5EF4-FFF2-40B4-BE49-F238E27FC236}">
                <a16:creationId xmlns:a16="http://schemas.microsoft.com/office/drawing/2014/main" id="{B1E7C28D-135E-4B02-B4F1-7CDE15AF0DB7}"/>
              </a:ext>
            </a:extLst>
          </p:cNvPr>
          <p:cNvSpPr>
            <a:spLocks noGrp="1"/>
          </p:cNvSpPr>
          <p:nvPr>
            <p:ph sz="quarter" idx="10"/>
          </p:nvPr>
        </p:nvSpPr>
        <p:spPr>
          <a:xfrm>
            <a:off x="340822" y="1795550"/>
            <a:ext cx="11851178" cy="4289366"/>
          </a:xfrm>
        </p:spPr>
        <p:txBody>
          <a:bodyPr/>
          <a:lstStyle>
            <a:lvl1pPr>
              <a:defRPr sz="3800"/>
            </a:lvl1pPr>
            <a:lvl2pPr>
              <a:defRPr sz="3200"/>
            </a:lvl2pPr>
            <a:lvl3pPr>
              <a:defRPr sz="2800">
                <a:solidFill>
                  <a:schemeClr val="bg1"/>
                </a:solidFill>
              </a:defRPr>
            </a:lvl3pPr>
            <a:lvl4pPr>
              <a:defRPr sz="2400">
                <a:solidFill>
                  <a:schemeClr val="bg1"/>
                </a:solidFill>
              </a:defRPr>
            </a:lvl4pPr>
            <a:lvl5pP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6" name="Slide Number Placeholder 5">
            <a:extLst>
              <a:ext uri="{FF2B5EF4-FFF2-40B4-BE49-F238E27FC236}">
                <a16:creationId xmlns:a16="http://schemas.microsoft.com/office/drawing/2014/main" id="{C542189E-7392-48F0-B5D7-BE45364960B9}"/>
              </a:ext>
            </a:extLst>
          </p:cNvPr>
          <p:cNvSpPr>
            <a:spLocks noGrp="1"/>
          </p:cNvSpPr>
          <p:nvPr>
            <p:ph type="sldNum" sz="quarter" idx="11"/>
          </p:nvPr>
        </p:nvSpPr>
        <p:spPr/>
        <p:txBody>
          <a:bodyPr/>
          <a:lstStyle/>
          <a:p>
            <a:r>
              <a:rPr lang="en-US" dirty="0"/>
              <a:t>1</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50636-925B-4C7D-B19B-C50D359815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AAC8D8-138E-4062-822A-1E822F7780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E2A2E1-FC42-4B08-9701-E063BEBEC9D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7DB829-AB9F-44B6-9BC2-86C257903CE3}"/>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AA562343-2A9D-48A9-A559-16BDA2732B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85EE11-E5C0-481D-88F7-E387F805B0FA}"/>
              </a:ext>
            </a:extLst>
          </p:cNvPr>
          <p:cNvSpPr>
            <a:spLocks noGrp="1"/>
          </p:cNvSpPr>
          <p:nvPr>
            <p:ph type="sldNum" sz="quarter" idx="12"/>
          </p:nvPr>
        </p:nvSpPr>
        <p:spPr/>
        <p:txBody>
          <a:bodyPr/>
          <a:lstStyle/>
          <a:p>
            <a:fld id="{6EBE7F47-BEF8-424C-9E56-5CB662C38683}" type="slidenum">
              <a:rPr lang="en-US" smtClean="0"/>
              <a:t>‹#›</a:t>
            </a:fld>
            <a:endParaRPr lang="en-US"/>
          </a:p>
        </p:txBody>
      </p:sp>
    </p:spTree>
    <p:extLst>
      <p:ext uri="{BB962C8B-B14F-4D97-AF65-F5344CB8AC3E}">
        <p14:creationId xmlns:p14="http://schemas.microsoft.com/office/powerpoint/2010/main" val="4756065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213EB-6BFA-4EFD-8492-8F1FBCC6B9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91FB48-B2C8-446A-BC31-BD6668C2FE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C965852-6F4A-4D47-86B7-B5D64483787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20AF26-C727-42AD-B4C3-D6FAB73CE9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252E865-766F-4B49-B5CC-8C712749E80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F492E2-8B34-4159-85E6-14A23E869CEA}"/>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7621E157-AC91-4D34-8C94-36BE914437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DF72BA-E2F5-418D-99AC-57AF7A7E6FA1}"/>
              </a:ext>
            </a:extLst>
          </p:cNvPr>
          <p:cNvSpPr>
            <a:spLocks noGrp="1"/>
          </p:cNvSpPr>
          <p:nvPr>
            <p:ph type="sldNum" sz="quarter" idx="12"/>
          </p:nvPr>
        </p:nvSpPr>
        <p:spPr/>
        <p:txBody>
          <a:bodyPr/>
          <a:lstStyle/>
          <a:p>
            <a:fld id="{6EBE7F47-BEF8-424C-9E56-5CB662C38683}" type="slidenum">
              <a:rPr lang="en-US" smtClean="0"/>
              <a:t>‹#›</a:t>
            </a:fld>
            <a:endParaRPr lang="en-US"/>
          </a:p>
        </p:txBody>
      </p:sp>
    </p:spTree>
    <p:extLst>
      <p:ext uri="{BB962C8B-B14F-4D97-AF65-F5344CB8AC3E}">
        <p14:creationId xmlns:p14="http://schemas.microsoft.com/office/powerpoint/2010/main" val="18432759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96FD-AAA6-4B4B-8B4B-03E6F92C76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4EE8BA-76B6-4B8F-B385-598C9C177E3E}"/>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04CBD86A-D835-431B-B786-52A005ECA9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6822E4-281C-4A04-993E-095999B2AAF3}"/>
              </a:ext>
            </a:extLst>
          </p:cNvPr>
          <p:cNvSpPr>
            <a:spLocks noGrp="1"/>
          </p:cNvSpPr>
          <p:nvPr>
            <p:ph type="sldNum" sz="quarter" idx="12"/>
          </p:nvPr>
        </p:nvSpPr>
        <p:spPr/>
        <p:txBody>
          <a:bodyPr/>
          <a:lstStyle/>
          <a:p>
            <a:fld id="{6EBE7F47-BEF8-424C-9E56-5CB662C38683}" type="slidenum">
              <a:rPr lang="en-US" smtClean="0"/>
              <a:t>‹#›</a:t>
            </a:fld>
            <a:endParaRPr lang="en-US"/>
          </a:p>
        </p:txBody>
      </p:sp>
    </p:spTree>
    <p:extLst>
      <p:ext uri="{BB962C8B-B14F-4D97-AF65-F5344CB8AC3E}">
        <p14:creationId xmlns:p14="http://schemas.microsoft.com/office/powerpoint/2010/main" val="13989490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5A2689-68E2-4E57-94DA-8D69138C2AFC}"/>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03722DCD-4445-403B-9D07-DD557E9B66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6C256F-48DB-456C-8848-E3B06F7F37A3}"/>
              </a:ext>
            </a:extLst>
          </p:cNvPr>
          <p:cNvSpPr>
            <a:spLocks noGrp="1"/>
          </p:cNvSpPr>
          <p:nvPr>
            <p:ph type="sldNum" sz="quarter" idx="12"/>
          </p:nvPr>
        </p:nvSpPr>
        <p:spPr/>
        <p:txBody>
          <a:bodyPr/>
          <a:lstStyle/>
          <a:p>
            <a:fld id="{6EBE7F47-BEF8-424C-9E56-5CB662C38683}" type="slidenum">
              <a:rPr lang="en-US" smtClean="0"/>
              <a:t>‹#›</a:t>
            </a:fld>
            <a:endParaRPr lang="en-US"/>
          </a:p>
        </p:txBody>
      </p:sp>
    </p:spTree>
    <p:extLst>
      <p:ext uri="{BB962C8B-B14F-4D97-AF65-F5344CB8AC3E}">
        <p14:creationId xmlns:p14="http://schemas.microsoft.com/office/powerpoint/2010/main" val="18017748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EB715-2B55-45EE-936F-D60DD13834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56F164-D8E2-4DD4-AE24-D6F403D466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E00952-458E-4BFE-91A1-9A9336C06F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99D3A8-3E9B-4FFF-97B8-42A693D7B95C}"/>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F1F919FB-7153-4145-93F7-AFC9F222CD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B39687-4984-4856-B8C0-09E5E1650284}"/>
              </a:ext>
            </a:extLst>
          </p:cNvPr>
          <p:cNvSpPr>
            <a:spLocks noGrp="1"/>
          </p:cNvSpPr>
          <p:nvPr>
            <p:ph type="sldNum" sz="quarter" idx="12"/>
          </p:nvPr>
        </p:nvSpPr>
        <p:spPr/>
        <p:txBody>
          <a:bodyPr/>
          <a:lstStyle/>
          <a:p>
            <a:fld id="{6EBE7F47-BEF8-424C-9E56-5CB662C38683}" type="slidenum">
              <a:rPr lang="en-US" smtClean="0"/>
              <a:t>‹#›</a:t>
            </a:fld>
            <a:endParaRPr lang="en-US"/>
          </a:p>
        </p:txBody>
      </p:sp>
    </p:spTree>
    <p:extLst>
      <p:ext uri="{BB962C8B-B14F-4D97-AF65-F5344CB8AC3E}">
        <p14:creationId xmlns:p14="http://schemas.microsoft.com/office/powerpoint/2010/main" val="38809149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C2244-EF84-4CFD-9E1D-5FEF0B6A97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8C9E8F-081B-41AC-ABDF-29204E4506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B425B0-B06B-4708-A7C6-13A377D6EA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C6F4E0-7926-4098-9992-C1F5F69B531F}"/>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7E4148CC-E855-41D8-9E5E-8B05CD50D9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E64192-1CEE-4411-A570-C0D917F4C029}"/>
              </a:ext>
            </a:extLst>
          </p:cNvPr>
          <p:cNvSpPr>
            <a:spLocks noGrp="1"/>
          </p:cNvSpPr>
          <p:nvPr>
            <p:ph type="sldNum" sz="quarter" idx="12"/>
          </p:nvPr>
        </p:nvSpPr>
        <p:spPr/>
        <p:txBody>
          <a:bodyPr/>
          <a:lstStyle/>
          <a:p>
            <a:fld id="{6EBE7F47-BEF8-424C-9E56-5CB662C38683}" type="slidenum">
              <a:rPr lang="en-US" smtClean="0"/>
              <a:t>‹#›</a:t>
            </a:fld>
            <a:endParaRPr lang="en-US"/>
          </a:p>
        </p:txBody>
      </p:sp>
    </p:spTree>
    <p:extLst>
      <p:ext uri="{BB962C8B-B14F-4D97-AF65-F5344CB8AC3E}">
        <p14:creationId xmlns:p14="http://schemas.microsoft.com/office/powerpoint/2010/main" val="30441358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F707D-314E-444C-9E2F-A70A8D7BE83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8861E8-01FB-4857-A671-21FDD99FAE0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9422AF-FE77-4008-BC2D-3ABDEDAAE4F1}"/>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070CEC5B-4BE2-4B79-82D1-2C75C99C5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B24CA9-BADB-4EBB-A443-3C61F6890537}"/>
              </a:ext>
            </a:extLst>
          </p:cNvPr>
          <p:cNvSpPr>
            <a:spLocks noGrp="1"/>
          </p:cNvSpPr>
          <p:nvPr>
            <p:ph type="sldNum" sz="quarter" idx="12"/>
          </p:nvPr>
        </p:nvSpPr>
        <p:spPr/>
        <p:txBody>
          <a:bodyPr/>
          <a:lstStyle/>
          <a:p>
            <a:fld id="{6EBE7F47-BEF8-424C-9E56-5CB662C38683}" type="slidenum">
              <a:rPr lang="en-US" smtClean="0"/>
              <a:t>‹#›</a:t>
            </a:fld>
            <a:endParaRPr lang="en-US"/>
          </a:p>
        </p:txBody>
      </p:sp>
    </p:spTree>
    <p:extLst>
      <p:ext uri="{BB962C8B-B14F-4D97-AF65-F5344CB8AC3E}">
        <p14:creationId xmlns:p14="http://schemas.microsoft.com/office/powerpoint/2010/main" val="35534865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306766-B79E-4018-931D-5364700F76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B24BA0-DF5B-419D-B60A-DE1C9B1A89E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EFB9FD-6856-4860-BE3E-FEFBD6F73A78}"/>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0D13D5B-52B3-4E0E-A664-FDA8DBAACB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2EB868-571E-4B6A-B52B-D6DEA05ED3D3}"/>
              </a:ext>
            </a:extLst>
          </p:cNvPr>
          <p:cNvSpPr>
            <a:spLocks noGrp="1"/>
          </p:cNvSpPr>
          <p:nvPr>
            <p:ph type="sldNum" sz="quarter" idx="12"/>
          </p:nvPr>
        </p:nvSpPr>
        <p:spPr/>
        <p:txBody>
          <a:bodyPr/>
          <a:lstStyle/>
          <a:p>
            <a:fld id="{6EBE7F47-BEF8-424C-9E56-5CB662C38683}" type="slidenum">
              <a:rPr lang="en-US" smtClean="0"/>
              <a:t>‹#›</a:t>
            </a:fld>
            <a:endParaRPr lang="en-US"/>
          </a:p>
        </p:txBody>
      </p:sp>
    </p:spTree>
    <p:extLst>
      <p:ext uri="{BB962C8B-B14F-4D97-AF65-F5344CB8AC3E}">
        <p14:creationId xmlns:p14="http://schemas.microsoft.com/office/powerpoint/2010/main" val="27163988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93963" y="1646612"/>
            <a:ext cx="5852160" cy="447448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611894"/>
          </a:xfrm>
        </p:spPr>
        <p:txBody>
          <a:bodyPr/>
          <a:lstStyle/>
          <a:p>
            <a:pPr lvl="0"/>
            <a:r>
              <a:rPr lang="en-US"/>
              <a:t>Click to edit Master text styles</a:t>
            </a:r>
          </a:p>
          <a:p>
            <a:pPr lvl="1"/>
            <a:r>
              <a:rPr lang="en-US"/>
              <a:t>Second level</a:t>
            </a:r>
          </a:p>
        </p:txBody>
      </p:sp>
      <p:sp>
        <p:nvSpPr>
          <p:cNvPr id="7" name="Slide Number Placeholder 6">
            <a:extLst>
              <a:ext uri="{FF2B5EF4-FFF2-40B4-BE49-F238E27FC236}">
                <a16:creationId xmlns:a16="http://schemas.microsoft.com/office/drawing/2014/main" id="{BAF8D50C-C1D9-43D0-AD55-965DE0613387}"/>
              </a:ext>
            </a:extLst>
          </p:cNvPr>
          <p:cNvSpPr>
            <a:spLocks noGrp="1"/>
          </p:cNvSpPr>
          <p:nvPr>
            <p:ph type="sldNum" sz="quarter" idx="10"/>
          </p:nvPr>
        </p:nvSpPr>
        <p:spPr/>
        <p:txBody>
          <a:bodyPr/>
          <a:lstStyle/>
          <a:p>
            <a:r>
              <a:rPr lang="en-US" dirty="0"/>
              <a:t>1</a:t>
            </a:r>
          </a:p>
        </p:txBody>
      </p:sp>
    </p:spTree>
    <p:extLst>
      <p:ext uri="{BB962C8B-B14F-4D97-AF65-F5344CB8AC3E}">
        <p14:creationId xmlns:p14="http://schemas.microsoft.com/office/powerpoint/2010/main" val="8965938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437290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content placeholde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290456" y="1570617"/>
            <a:ext cx="5701553" cy="2366682"/>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611894"/>
          </a:xfrm>
        </p:spPr>
        <p:txBody>
          <a:bodyPr/>
          <a:lstStyle/>
          <a:p>
            <a:pPr lvl="0"/>
            <a:r>
              <a:rPr lang="en-US"/>
              <a:t>Click to edit Master text styles</a:t>
            </a:r>
          </a:p>
          <a:p>
            <a:pPr lvl="1"/>
            <a:r>
              <a:rPr lang="en-US"/>
              <a:t>Second level</a:t>
            </a:r>
          </a:p>
        </p:txBody>
      </p:sp>
      <p:sp>
        <p:nvSpPr>
          <p:cNvPr id="7" name="Slide Number Placeholder 6">
            <a:extLst>
              <a:ext uri="{FF2B5EF4-FFF2-40B4-BE49-F238E27FC236}">
                <a16:creationId xmlns:a16="http://schemas.microsoft.com/office/drawing/2014/main" id="{BAF8D50C-C1D9-43D0-AD55-965DE0613387}"/>
              </a:ext>
            </a:extLst>
          </p:cNvPr>
          <p:cNvSpPr>
            <a:spLocks noGrp="1"/>
          </p:cNvSpPr>
          <p:nvPr>
            <p:ph type="sldNum" sz="quarter" idx="10"/>
          </p:nvPr>
        </p:nvSpPr>
        <p:spPr/>
        <p:txBody>
          <a:bodyPr/>
          <a:lstStyle/>
          <a:p>
            <a:r>
              <a:rPr lang="en-US" dirty="0"/>
              <a:t>1</a:t>
            </a:r>
          </a:p>
        </p:txBody>
      </p:sp>
      <p:sp>
        <p:nvSpPr>
          <p:cNvPr id="6" name="Content Placeholder 5">
            <a:extLst>
              <a:ext uri="{FF2B5EF4-FFF2-40B4-BE49-F238E27FC236}">
                <a16:creationId xmlns:a16="http://schemas.microsoft.com/office/drawing/2014/main" id="{8F3AAACC-1256-445E-88B3-B9C6EFA56C1E}"/>
              </a:ext>
            </a:extLst>
          </p:cNvPr>
          <p:cNvSpPr>
            <a:spLocks noGrp="1"/>
          </p:cNvSpPr>
          <p:nvPr>
            <p:ph sz="quarter" idx="11"/>
          </p:nvPr>
        </p:nvSpPr>
        <p:spPr>
          <a:xfrm>
            <a:off x="279699" y="4055633"/>
            <a:ext cx="5669279" cy="218380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048220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EC462-3C04-408D-BAEF-7F141F4B50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3494B9-86CC-4F59-9BC0-0A13633CFE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E412F6-8D08-497B-ACF5-13AF7ACAE2FF}"/>
              </a:ext>
            </a:extLst>
          </p:cNvPr>
          <p:cNvSpPr>
            <a:spLocks noGrp="1"/>
          </p:cNvSpPr>
          <p:nvPr>
            <p:ph type="dt" sz="half" idx="10"/>
          </p:nvPr>
        </p:nvSpPr>
        <p:spPr/>
        <p:txBody>
          <a:bodyPr/>
          <a:lstStyle/>
          <a:p>
            <a:fld id="{8D0F788C-2403-47BA-96F8-E1E2144BEFB5}" type="datetimeFigureOut">
              <a:rPr lang="en-US" smtClean="0"/>
              <a:t>8/7/2023</a:t>
            </a:fld>
            <a:endParaRPr lang="en-US"/>
          </a:p>
        </p:txBody>
      </p:sp>
      <p:sp>
        <p:nvSpPr>
          <p:cNvPr id="5" name="Footer Placeholder 4">
            <a:extLst>
              <a:ext uri="{FF2B5EF4-FFF2-40B4-BE49-F238E27FC236}">
                <a16:creationId xmlns:a16="http://schemas.microsoft.com/office/drawing/2014/main" id="{232F504A-38B2-481F-A6FF-C6AA7A99EC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A9E565-0556-43DE-AD14-71662AF2E1DF}"/>
              </a:ext>
            </a:extLst>
          </p:cNvPr>
          <p:cNvSpPr>
            <a:spLocks noGrp="1"/>
          </p:cNvSpPr>
          <p:nvPr>
            <p:ph type="sldNum" sz="quarter" idx="12"/>
          </p:nvPr>
        </p:nvSpPr>
        <p:spPr/>
        <p:txBody>
          <a:bodyPr/>
          <a:lstStyle/>
          <a:p>
            <a:fld id="{28402F66-CC32-407F-96BC-7D92AE11566F}" type="slidenum">
              <a:rPr lang="en-US" smtClean="0"/>
              <a:t>‹#›</a:t>
            </a:fld>
            <a:endParaRPr lang="en-US"/>
          </a:p>
        </p:txBody>
      </p:sp>
    </p:spTree>
    <p:extLst>
      <p:ext uri="{BB962C8B-B14F-4D97-AF65-F5344CB8AC3E}">
        <p14:creationId xmlns:p14="http://schemas.microsoft.com/office/powerpoint/2010/main" val="59341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2EF91-2428-49D3-867F-50A8B43CB5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FF47DB-9283-4FBB-92B1-CF09839B0EC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C8B6A0-8333-4C99-BB2E-971CE2F0A86F}"/>
              </a:ext>
            </a:extLst>
          </p:cNvPr>
          <p:cNvSpPr>
            <a:spLocks noGrp="1"/>
          </p:cNvSpPr>
          <p:nvPr>
            <p:ph type="dt" sz="half" idx="10"/>
          </p:nvPr>
        </p:nvSpPr>
        <p:spPr/>
        <p:txBody>
          <a:bodyPr/>
          <a:lstStyle/>
          <a:p>
            <a:fld id="{8D0F788C-2403-47BA-96F8-E1E2144BEFB5}" type="datetimeFigureOut">
              <a:rPr lang="en-US" smtClean="0"/>
              <a:t>8/7/2023</a:t>
            </a:fld>
            <a:endParaRPr lang="en-US"/>
          </a:p>
        </p:txBody>
      </p:sp>
      <p:sp>
        <p:nvSpPr>
          <p:cNvPr id="5" name="Footer Placeholder 4">
            <a:extLst>
              <a:ext uri="{FF2B5EF4-FFF2-40B4-BE49-F238E27FC236}">
                <a16:creationId xmlns:a16="http://schemas.microsoft.com/office/drawing/2014/main" id="{9D996FC9-814F-4522-B600-061B3462E4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160ADC-8FCB-474B-B713-3CC73752E37E}"/>
              </a:ext>
            </a:extLst>
          </p:cNvPr>
          <p:cNvSpPr>
            <a:spLocks noGrp="1"/>
          </p:cNvSpPr>
          <p:nvPr>
            <p:ph type="sldNum" sz="quarter" idx="12"/>
          </p:nvPr>
        </p:nvSpPr>
        <p:spPr/>
        <p:txBody>
          <a:bodyPr/>
          <a:lstStyle/>
          <a:p>
            <a:fld id="{28402F66-CC32-407F-96BC-7D92AE11566F}" type="slidenum">
              <a:rPr lang="en-US" smtClean="0"/>
              <a:t>‹#›</a:t>
            </a:fld>
            <a:endParaRPr lang="en-US"/>
          </a:p>
        </p:txBody>
      </p:sp>
    </p:spTree>
    <p:extLst>
      <p:ext uri="{BB962C8B-B14F-4D97-AF65-F5344CB8AC3E}">
        <p14:creationId xmlns:p14="http://schemas.microsoft.com/office/powerpoint/2010/main" val="796578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C9209-18EC-4AAA-8331-C23DAE3297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9C4FC8-92B6-41E9-BD54-5415696141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C9E3FCE-F6B9-45A7-B34A-1804B93A338E}"/>
              </a:ext>
            </a:extLst>
          </p:cNvPr>
          <p:cNvSpPr>
            <a:spLocks noGrp="1"/>
          </p:cNvSpPr>
          <p:nvPr>
            <p:ph type="dt" sz="half" idx="10"/>
          </p:nvPr>
        </p:nvSpPr>
        <p:spPr/>
        <p:txBody>
          <a:bodyPr/>
          <a:lstStyle/>
          <a:p>
            <a:fld id="{8D0F788C-2403-47BA-96F8-E1E2144BEFB5}" type="datetimeFigureOut">
              <a:rPr lang="en-US" smtClean="0"/>
              <a:t>8/7/2023</a:t>
            </a:fld>
            <a:endParaRPr lang="en-US"/>
          </a:p>
        </p:txBody>
      </p:sp>
      <p:sp>
        <p:nvSpPr>
          <p:cNvPr id="5" name="Footer Placeholder 4">
            <a:extLst>
              <a:ext uri="{FF2B5EF4-FFF2-40B4-BE49-F238E27FC236}">
                <a16:creationId xmlns:a16="http://schemas.microsoft.com/office/drawing/2014/main" id="{C614CDFB-B21E-47A9-8F1C-521F96D668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8CCC6B-ACCA-4C53-BF37-0EFAF54C72D5}"/>
              </a:ext>
            </a:extLst>
          </p:cNvPr>
          <p:cNvSpPr>
            <a:spLocks noGrp="1"/>
          </p:cNvSpPr>
          <p:nvPr>
            <p:ph type="sldNum" sz="quarter" idx="12"/>
          </p:nvPr>
        </p:nvSpPr>
        <p:spPr/>
        <p:txBody>
          <a:bodyPr/>
          <a:lstStyle/>
          <a:p>
            <a:fld id="{28402F66-CC32-407F-96BC-7D92AE11566F}" type="slidenum">
              <a:rPr lang="en-US" smtClean="0"/>
              <a:t>‹#›</a:t>
            </a:fld>
            <a:endParaRPr lang="en-US"/>
          </a:p>
        </p:txBody>
      </p:sp>
    </p:spTree>
    <p:extLst>
      <p:ext uri="{BB962C8B-B14F-4D97-AF65-F5344CB8AC3E}">
        <p14:creationId xmlns:p14="http://schemas.microsoft.com/office/powerpoint/2010/main" val="1112361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980EE-B9BE-41A9-92E4-6E041A0AAC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3CA4B0-BFA3-4873-9D61-B7885797E5C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E39216-27B3-4B75-9D1A-AAA166224ED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3A535C-67FA-4661-B668-72678A65E2A0}"/>
              </a:ext>
            </a:extLst>
          </p:cNvPr>
          <p:cNvSpPr>
            <a:spLocks noGrp="1"/>
          </p:cNvSpPr>
          <p:nvPr>
            <p:ph type="dt" sz="half" idx="10"/>
          </p:nvPr>
        </p:nvSpPr>
        <p:spPr/>
        <p:txBody>
          <a:bodyPr/>
          <a:lstStyle/>
          <a:p>
            <a:fld id="{8D0F788C-2403-47BA-96F8-E1E2144BEFB5}" type="datetimeFigureOut">
              <a:rPr lang="en-US" smtClean="0"/>
              <a:t>8/7/2023</a:t>
            </a:fld>
            <a:endParaRPr lang="en-US"/>
          </a:p>
        </p:txBody>
      </p:sp>
      <p:sp>
        <p:nvSpPr>
          <p:cNvPr id="6" name="Footer Placeholder 5">
            <a:extLst>
              <a:ext uri="{FF2B5EF4-FFF2-40B4-BE49-F238E27FC236}">
                <a16:creationId xmlns:a16="http://schemas.microsoft.com/office/drawing/2014/main" id="{28A207DD-6C76-4878-8782-4D762FF2E0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B185DE-8CC7-4394-A7B4-69E99B13FDFF}"/>
              </a:ext>
            </a:extLst>
          </p:cNvPr>
          <p:cNvSpPr>
            <a:spLocks noGrp="1"/>
          </p:cNvSpPr>
          <p:nvPr>
            <p:ph type="sldNum" sz="quarter" idx="12"/>
          </p:nvPr>
        </p:nvSpPr>
        <p:spPr/>
        <p:txBody>
          <a:bodyPr/>
          <a:lstStyle/>
          <a:p>
            <a:fld id="{28402F66-CC32-407F-96BC-7D92AE11566F}" type="slidenum">
              <a:rPr lang="en-US" smtClean="0"/>
              <a:t>‹#›</a:t>
            </a:fld>
            <a:endParaRPr lang="en-US"/>
          </a:p>
        </p:txBody>
      </p:sp>
    </p:spTree>
    <p:extLst>
      <p:ext uri="{BB962C8B-B14F-4D97-AF65-F5344CB8AC3E}">
        <p14:creationId xmlns:p14="http://schemas.microsoft.com/office/powerpoint/2010/main" val="6394589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theme" Target="../theme/theme4.xml"/><Relationship Id="rId4" Type="http://schemas.openxmlformats.org/officeDocument/2006/relationships/slideLayout" Target="../slideLayouts/slideLayout31.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slideLayout" Target="../slideLayouts/slideLayout45.xml"/><Relationship Id="rId1" Type="http://schemas.openxmlformats.org/officeDocument/2006/relationships/slideLayout" Target="../slideLayouts/slideLayout44.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6" name="Slide Number Placeholder 5">
            <a:extLst>
              <a:ext uri="{FF2B5EF4-FFF2-40B4-BE49-F238E27FC236}">
                <a16:creationId xmlns:a16="http://schemas.microsoft.com/office/drawing/2014/main" id="{42431664-85FE-4E59-A624-A6C0EF41B32B}"/>
              </a:ext>
            </a:extLst>
          </p:cNvPr>
          <p:cNvSpPr>
            <a:spLocks noGrp="1"/>
          </p:cNvSpPr>
          <p:nvPr>
            <p:ph type="sldNum" sz="quarter" idx="4"/>
          </p:nvPr>
        </p:nvSpPr>
        <p:spPr>
          <a:xfrm>
            <a:off x="11521439" y="6231660"/>
            <a:ext cx="430875" cy="365125"/>
          </a:xfrm>
          <a:prstGeom prst="rect">
            <a:avLst/>
          </a:prstGeom>
        </p:spPr>
        <p:txBody>
          <a:bodyPr vert="horz" lIns="91440" tIns="45720" rIns="91440" bIns="45720" rtlCol="0" anchor="ctr"/>
          <a:lstStyle>
            <a:lvl1pPr algn="r">
              <a:defRPr sz="2400">
                <a:solidFill>
                  <a:schemeClr val="bg1"/>
                </a:solidFill>
              </a:defRPr>
            </a:lvl1pPr>
          </a:lstStyle>
          <a:p>
            <a:r>
              <a:rPr lang="en-US" dirty="0"/>
              <a:t>1</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710" r:id="rId4"/>
    <p:sldLayoutId id="2147483658" r:id="rId5"/>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FF97D4-426A-4160-9225-C002AB26EC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E42D40-5669-4AB5-91A0-0A24C777FE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64FCE9-5195-4D83-BA15-6C9482686B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0F788C-2403-47BA-96F8-E1E2144BEFB5}" type="datetimeFigureOut">
              <a:rPr lang="en-US" smtClean="0"/>
              <a:t>8/7/2023</a:t>
            </a:fld>
            <a:endParaRPr lang="en-US"/>
          </a:p>
        </p:txBody>
      </p:sp>
      <p:sp>
        <p:nvSpPr>
          <p:cNvPr id="5" name="Footer Placeholder 4">
            <a:extLst>
              <a:ext uri="{FF2B5EF4-FFF2-40B4-BE49-F238E27FC236}">
                <a16:creationId xmlns:a16="http://schemas.microsoft.com/office/drawing/2014/main" id="{203D0880-24E8-493F-94A6-59C77C138C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FA27D6-3E2D-4DC6-B4F3-EF638F4538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402F66-CC32-407F-96BC-7D92AE11566F}" type="slidenum">
              <a:rPr lang="en-US" smtClean="0"/>
              <a:t>‹#›</a:t>
            </a:fld>
            <a:endParaRPr lang="en-US"/>
          </a:p>
        </p:txBody>
      </p:sp>
    </p:spTree>
    <p:extLst>
      <p:ext uri="{BB962C8B-B14F-4D97-AF65-F5344CB8AC3E}">
        <p14:creationId xmlns:p14="http://schemas.microsoft.com/office/powerpoint/2010/main" val="37649921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72FDF-31A7-4D8D-BB6E-07D4F5A3E5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3B5324-82B6-4646-8681-449523EE22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3430A1-C21B-4788-B7F9-8829E54077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772C5C04-5857-468C-99A6-C8508B9A89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E61D7C7-634B-4064-A61C-F5D7228FF7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E7F47-BEF8-424C-9E56-5CB662C38683}" type="slidenum">
              <a:rPr lang="en-US" smtClean="0"/>
              <a:t>‹#›</a:t>
            </a:fld>
            <a:endParaRPr lang="en-US"/>
          </a:p>
        </p:txBody>
      </p:sp>
    </p:spTree>
    <p:extLst>
      <p:ext uri="{BB962C8B-B14F-4D97-AF65-F5344CB8AC3E}">
        <p14:creationId xmlns:p14="http://schemas.microsoft.com/office/powerpoint/2010/main" val="255475413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hf hd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hf hd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de.ca.gov/sp/cd/ci/ccdata.asp"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cde.ca.gov/sp/cd/ci/cdmisch2.asp" TargetMode="External"/><Relationship Id="rId2" Type="http://schemas.openxmlformats.org/officeDocument/2006/relationships/hyperlink" Target="https://www.cde.ca.gov/sp/cd/ci/cdmisch1.asp" TargetMode="External"/><Relationship Id="rId1" Type="http://schemas.openxmlformats.org/officeDocument/2006/relationships/slideLayout" Target="../slideLayouts/slideLayout3.xml"/><Relationship Id="rId6" Type="http://schemas.openxmlformats.org/officeDocument/2006/relationships/hyperlink" Target="https://www.cde.ca.gov/sp/cd/ci/cdmisch5.asp" TargetMode="External"/><Relationship Id="rId5" Type="http://schemas.openxmlformats.org/officeDocument/2006/relationships/hyperlink" Target="https://www.cde.ca.gov/sp/cd/ci/cdmisch4.asp" TargetMode="External"/><Relationship Id="rId4" Type="http://schemas.openxmlformats.org/officeDocument/2006/relationships/hyperlink" Target="https://www.cde.ca.gov/sp/cd/ci/cdmisch3.as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de.ca.gov/sp/cd/ci/errorcodes.asp" TargetMode="External"/><Relationship Id="rId2" Type="http://schemas.openxmlformats.org/officeDocument/2006/relationships/hyperlink" Target="https://www.cde.ca.gov/sp/cd/ci/datadefindex.asp" TargetMode="External"/><Relationship Id="rId1" Type="http://schemas.openxmlformats.org/officeDocument/2006/relationships/slideLayout" Target="../slideLayouts/slideLayout3.xml"/><Relationship Id="rId4" Type="http://schemas.openxmlformats.org/officeDocument/2006/relationships/hyperlink" Target="https://www.cde.ca.gov/sp/cd/ci/cdmis801aef.as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cde.ca.gov/sp/cd/ci/assignments.asp" TargetMode="External"/><Relationship Id="rId2" Type="http://schemas.openxmlformats.org/officeDocument/2006/relationships/hyperlink" Target="https://www.cde.ca.gov/sp/cd/ci/cdmisch4.asp" TargetMode="External"/><Relationship Id="rId1" Type="http://schemas.openxmlformats.org/officeDocument/2006/relationships/slideLayout" Target="../slideLayouts/slideLayout3.xml"/><Relationship Id="rId5" Type="http://schemas.openxmlformats.org/officeDocument/2006/relationships/hyperlink" Target="https://www.cde.ca.gov/sp/cd/ci/allmbs.asp" TargetMode="External"/><Relationship Id="rId4" Type="http://schemas.openxmlformats.org/officeDocument/2006/relationships/hyperlink" Target="https://www.cde.ca.gov/fg/aa/cd/faad.asp"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4.cde.ca.gov/cdmis/default.aspx"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www.cde.ca.gov/sp/cd/ci/errorcodes.asp"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www.cde.ca.gov/sp/cd/ci/datadefindex.asp"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hyperlink" Target="https://www.cde.ca.gov/sp/cd/ci/faq.asp"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www.cde.ca.gov/sp/cd/ci/ccdata.asp"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hyperlink" Target="https://www4.cde.ca.gov/cdmis/default.aspx"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1C40B5-1ACB-4AA9-8898-C9AD6990A708}"/>
              </a:ext>
            </a:extLst>
          </p:cNvPr>
          <p:cNvSpPr>
            <a:spLocks noGrp="1"/>
          </p:cNvSpPr>
          <p:nvPr>
            <p:ph type="ctrTitle"/>
          </p:nvPr>
        </p:nvSpPr>
        <p:spPr>
          <a:xfrm>
            <a:off x="1998133" y="914401"/>
            <a:ext cx="10040141" cy="4030132"/>
          </a:xfrm>
        </p:spPr>
        <p:txBody>
          <a:bodyPr>
            <a:normAutofit fontScale="90000"/>
          </a:bodyPr>
          <a:lstStyle/>
          <a:p>
            <a:r>
              <a:rPr lang="en-US" b="1" dirty="0"/>
              <a:t>Child Development Management Information System (CDMIS)</a:t>
            </a:r>
            <a:br>
              <a:rPr lang="en-US" dirty="0"/>
            </a:br>
            <a:br>
              <a:rPr lang="en-US" dirty="0"/>
            </a:br>
            <a:r>
              <a:rPr lang="en-US" sz="3100" dirty="0"/>
              <a:t>Contractor Training Webinar</a:t>
            </a:r>
            <a:br>
              <a:rPr lang="en-US" sz="3100" dirty="0"/>
            </a:br>
            <a:r>
              <a:rPr lang="en-US" sz="3100" dirty="0"/>
              <a:t>March 10, 2022 </a:t>
            </a:r>
            <a:br>
              <a:rPr lang="en-US" dirty="0"/>
            </a:br>
            <a:endParaRPr lang="en-US" dirty="0"/>
          </a:p>
        </p:txBody>
      </p:sp>
    </p:spTree>
    <p:extLst>
      <p:ext uri="{BB962C8B-B14F-4D97-AF65-F5344CB8AC3E}">
        <p14:creationId xmlns:p14="http://schemas.microsoft.com/office/powerpoint/2010/main" val="1380479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2E178-F5EA-4FBF-BDA4-3E0CEEB2E56B}"/>
              </a:ext>
            </a:extLst>
          </p:cNvPr>
          <p:cNvSpPr>
            <a:spLocks noGrp="1"/>
          </p:cNvSpPr>
          <p:nvPr>
            <p:ph type="title"/>
          </p:nvPr>
        </p:nvSpPr>
        <p:spPr>
          <a:xfrm>
            <a:off x="152399" y="105149"/>
            <a:ext cx="11887200" cy="1325563"/>
          </a:xfrm>
        </p:spPr>
        <p:txBody>
          <a:bodyPr>
            <a:normAutofit/>
          </a:bodyPr>
          <a:lstStyle/>
          <a:p>
            <a:r>
              <a:rPr lang="en-US" sz="4000" b="1" dirty="0"/>
              <a:t>CDMIS User Manual (1)</a:t>
            </a:r>
            <a:endParaRPr lang="en-US" sz="4000" dirty="0"/>
          </a:p>
        </p:txBody>
      </p:sp>
      <p:sp>
        <p:nvSpPr>
          <p:cNvPr id="3" name="Content Placeholder 2">
            <a:extLst>
              <a:ext uri="{FF2B5EF4-FFF2-40B4-BE49-F238E27FC236}">
                <a16:creationId xmlns:a16="http://schemas.microsoft.com/office/drawing/2014/main" id="{9D9E4B64-6B03-41B0-9D64-35A0F882ACD1}"/>
              </a:ext>
            </a:extLst>
          </p:cNvPr>
          <p:cNvSpPr>
            <a:spLocks noGrp="1"/>
          </p:cNvSpPr>
          <p:nvPr>
            <p:ph sz="half" idx="1"/>
          </p:nvPr>
        </p:nvSpPr>
        <p:spPr>
          <a:xfrm>
            <a:off x="510452" y="1430712"/>
            <a:ext cx="11171094" cy="4277938"/>
          </a:xfrm>
        </p:spPr>
        <p:txBody>
          <a:bodyPr>
            <a:normAutofit/>
          </a:bodyPr>
          <a:lstStyle/>
          <a:p>
            <a:pPr marL="0" indent="0">
              <a:spcAft>
                <a:spcPts val="800"/>
              </a:spcAft>
              <a:buNone/>
            </a:pPr>
            <a:r>
              <a:rPr lang="en-US" b="1" dirty="0"/>
              <a:t>CDMIS User Manual Introduction:</a:t>
            </a:r>
          </a:p>
          <a:p>
            <a:pPr lvl="1">
              <a:spcAft>
                <a:spcPts val="800"/>
              </a:spcAft>
            </a:pPr>
            <a:r>
              <a:rPr lang="en-US" dirty="0"/>
              <a:t>The Child Development Management Information System (CDMIS) is the data management information system designed for Early Education Division (EED)-contracted agencies to complete and submit the CDD-801A Monthly Child Care Population Report (CDD-801A) and CDD-801B Monthly Sample Report (CDD-801B). </a:t>
            </a:r>
          </a:p>
          <a:p>
            <a:pPr lvl="1">
              <a:spcAft>
                <a:spcPts val="800"/>
              </a:spcAft>
            </a:pPr>
            <a:r>
              <a:rPr lang="en-US" dirty="0"/>
              <a:t>The CDMIS also permits EED-contracted agencies to update and maintain their administrative information with the EED.</a:t>
            </a:r>
          </a:p>
        </p:txBody>
      </p:sp>
      <p:sp>
        <p:nvSpPr>
          <p:cNvPr id="4" name="Content Placeholder 3">
            <a:extLst>
              <a:ext uri="{FF2B5EF4-FFF2-40B4-BE49-F238E27FC236}">
                <a16:creationId xmlns:a16="http://schemas.microsoft.com/office/drawing/2014/main" id="{6C0FEDEA-343C-416F-B57F-8C145B170CDC}"/>
              </a:ext>
            </a:extLst>
          </p:cNvPr>
          <p:cNvSpPr>
            <a:spLocks noGrp="1"/>
          </p:cNvSpPr>
          <p:nvPr>
            <p:ph sz="half" idx="2"/>
          </p:nvPr>
        </p:nvSpPr>
        <p:spPr>
          <a:xfrm>
            <a:off x="1734774" y="5427288"/>
            <a:ext cx="8722449" cy="687763"/>
          </a:xfrm>
        </p:spPr>
        <p:txBody>
          <a:bodyPr/>
          <a:lstStyle/>
          <a:p>
            <a:pPr>
              <a:buFont typeface="Wingdings" panose="05000000000000000000" pitchFamily="2" charset="2"/>
              <a:buChar char="Ø"/>
            </a:pPr>
            <a:r>
              <a:rPr lang="en-US" dirty="0">
                <a:solidFill>
                  <a:schemeClr val="accent4">
                    <a:lumMod val="40000"/>
                    <a:lumOff val="60000"/>
                  </a:schemeClr>
                </a:solidFill>
                <a:hlinkClick r:id="rId2" tooltip="CDMIS User Manual web page">
                  <a:extLst>
                    <a:ext uri="{A12FA001-AC4F-418D-AE19-62706E023703}">
                      <ahyp:hlinkClr xmlns:ahyp="http://schemas.microsoft.com/office/drawing/2018/hyperlinkcolor" val="tx"/>
                    </a:ext>
                  </a:extLst>
                </a:hlinkClick>
              </a:rPr>
              <a:t>https://www.cde.ca.gov/sp/cd/ci/ccdata.asp</a:t>
            </a:r>
            <a:endParaRPr lang="en-US" dirty="0">
              <a:solidFill>
                <a:schemeClr val="accent4">
                  <a:lumMod val="40000"/>
                  <a:lumOff val="60000"/>
                </a:schemeClr>
              </a:solidFill>
            </a:endParaRPr>
          </a:p>
        </p:txBody>
      </p:sp>
      <p:sp>
        <p:nvSpPr>
          <p:cNvPr id="5" name="Slide Number Placeholder 4">
            <a:extLst>
              <a:ext uri="{FF2B5EF4-FFF2-40B4-BE49-F238E27FC236}">
                <a16:creationId xmlns:a16="http://schemas.microsoft.com/office/drawing/2014/main" id="{42A6186B-0F2D-4825-B174-B4EE99702F86}"/>
              </a:ext>
            </a:extLst>
          </p:cNvPr>
          <p:cNvSpPr>
            <a:spLocks noGrp="1"/>
          </p:cNvSpPr>
          <p:nvPr>
            <p:ph type="sldNum" sz="quarter" idx="10"/>
          </p:nvPr>
        </p:nvSpPr>
        <p:spPr/>
        <p:txBody>
          <a:bodyPr/>
          <a:lstStyle/>
          <a:p>
            <a:r>
              <a:rPr lang="en-US" dirty="0"/>
              <a:t>9</a:t>
            </a:r>
          </a:p>
        </p:txBody>
      </p:sp>
    </p:spTree>
    <p:extLst>
      <p:ext uri="{BB962C8B-B14F-4D97-AF65-F5344CB8AC3E}">
        <p14:creationId xmlns:p14="http://schemas.microsoft.com/office/powerpoint/2010/main" val="3317926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701CD-940A-4F90-A340-7FCD030C36D1}"/>
              </a:ext>
            </a:extLst>
          </p:cNvPr>
          <p:cNvSpPr>
            <a:spLocks noGrp="1"/>
          </p:cNvSpPr>
          <p:nvPr>
            <p:ph type="title"/>
          </p:nvPr>
        </p:nvSpPr>
        <p:spPr>
          <a:xfrm>
            <a:off x="152400" y="81864"/>
            <a:ext cx="11887200" cy="1200416"/>
          </a:xfrm>
        </p:spPr>
        <p:txBody>
          <a:bodyPr>
            <a:normAutofit/>
          </a:bodyPr>
          <a:lstStyle/>
          <a:p>
            <a:r>
              <a:rPr lang="en-US" sz="4000" b="1" dirty="0"/>
              <a:t>CDMIS User Manual (2)</a:t>
            </a:r>
            <a:endParaRPr lang="en-US" sz="4000" dirty="0"/>
          </a:p>
        </p:txBody>
      </p:sp>
      <p:sp>
        <p:nvSpPr>
          <p:cNvPr id="3" name="Content Placeholder 2">
            <a:extLst>
              <a:ext uri="{FF2B5EF4-FFF2-40B4-BE49-F238E27FC236}">
                <a16:creationId xmlns:a16="http://schemas.microsoft.com/office/drawing/2014/main" id="{88718AC1-A7B0-4B7D-94B3-E10E43795D42}"/>
              </a:ext>
            </a:extLst>
          </p:cNvPr>
          <p:cNvSpPr>
            <a:spLocks noGrp="1"/>
          </p:cNvSpPr>
          <p:nvPr>
            <p:ph sz="half" idx="1"/>
          </p:nvPr>
        </p:nvSpPr>
        <p:spPr>
          <a:xfrm>
            <a:off x="152400" y="1226623"/>
            <a:ext cx="11799915" cy="5005037"/>
          </a:xfrm>
        </p:spPr>
        <p:txBody>
          <a:bodyPr>
            <a:normAutofit/>
          </a:bodyPr>
          <a:lstStyle/>
          <a:p>
            <a:pPr marL="457200" lvl="1" indent="0">
              <a:buNone/>
            </a:pPr>
            <a:r>
              <a:rPr lang="en-US" dirty="0"/>
              <a:t>Chapter 1 - Overview</a:t>
            </a:r>
          </a:p>
          <a:p>
            <a:pPr lvl="2">
              <a:spcAft>
                <a:spcPts val="1200"/>
              </a:spcAft>
              <a:buFont typeface="Wingdings" panose="05000000000000000000" pitchFamily="2" charset="2"/>
              <a:buChar char="Ø"/>
            </a:pPr>
            <a:r>
              <a:rPr lang="en-US" sz="2400" dirty="0">
                <a:solidFill>
                  <a:schemeClr val="accent4">
                    <a:lumMod val="40000"/>
                    <a:lumOff val="60000"/>
                  </a:schemeClr>
                </a:solidFill>
                <a:hlinkClick r:id="rId2" tooltip="Chapter 1 - Overview web page">
                  <a:extLst>
                    <a:ext uri="{A12FA001-AC4F-418D-AE19-62706E023703}">
                      <ahyp:hlinkClr xmlns:ahyp="http://schemas.microsoft.com/office/drawing/2018/hyperlinkcolor" val="tx"/>
                    </a:ext>
                  </a:extLst>
                </a:hlinkClick>
              </a:rPr>
              <a:t> https://www.cde.ca.gov/sp/cd/ci/cdmisch1.asp</a:t>
            </a:r>
            <a:endParaRPr lang="en-US" sz="2400" dirty="0">
              <a:solidFill>
                <a:schemeClr val="accent4">
                  <a:lumMod val="40000"/>
                  <a:lumOff val="60000"/>
                </a:schemeClr>
              </a:solidFill>
            </a:endParaRPr>
          </a:p>
          <a:p>
            <a:pPr marL="457200" lvl="1" indent="0">
              <a:buNone/>
            </a:pPr>
            <a:r>
              <a:rPr lang="en-US" dirty="0"/>
              <a:t>Chapter 2 – System Access:</a:t>
            </a:r>
          </a:p>
          <a:p>
            <a:pPr lvl="2">
              <a:spcAft>
                <a:spcPts val="1200"/>
              </a:spcAft>
              <a:buFont typeface="Wingdings" panose="05000000000000000000" pitchFamily="2" charset="2"/>
              <a:buChar char="Ø"/>
            </a:pPr>
            <a:r>
              <a:rPr lang="en-US" sz="2400" dirty="0">
                <a:solidFill>
                  <a:schemeClr val="accent4">
                    <a:lumMod val="40000"/>
                    <a:lumOff val="60000"/>
                  </a:schemeClr>
                </a:solidFill>
                <a:hlinkClick r:id="rId3" tooltip="Chapter 2 - System Access web page">
                  <a:extLst>
                    <a:ext uri="{A12FA001-AC4F-418D-AE19-62706E023703}">
                      <ahyp:hlinkClr xmlns:ahyp="http://schemas.microsoft.com/office/drawing/2018/hyperlinkcolor" val="tx"/>
                    </a:ext>
                  </a:extLst>
                </a:hlinkClick>
              </a:rPr>
              <a:t> https://www.cde.ca.gov/sp/cd/ci/cdmisch2.asp</a:t>
            </a:r>
            <a:r>
              <a:rPr lang="en-US" sz="2400" dirty="0">
                <a:solidFill>
                  <a:schemeClr val="accent4">
                    <a:lumMod val="40000"/>
                    <a:lumOff val="60000"/>
                  </a:schemeClr>
                </a:solidFill>
              </a:rPr>
              <a:t> </a:t>
            </a:r>
          </a:p>
          <a:p>
            <a:pPr marL="457200" lvl="1" indent="0">
              <a:buNone/>
            </a:pPr>
            <a:r>
              <a:rPr lang="en-US" dirty="0"/>
              <a:t>Chapter 3 - CDD-801A Reporting:</a:t>
            </a:r>
          </a:p>
          <a:p>
            <a:pPr lvl="2">
              <a:spcAft>
                <a:spcPts val="1200"/>
              </a:spcAft>
              <a:buFont typeface="Wingdings" panose="05000000000000000000" pitchFamily="2" charset="2"/>
              <a:buChar char="Ø"/>
            </a:pPr>
            <a:r>
              <a:rPr lang="en-US" sz="2400" dirty="0">
                <a:solidFill>
                  <a:schemeClr val="accent4">
                    <a:lumMod val="40000"/>
                    <a:lumOff val="60000"/>
                  </a:schemeClr>
                </a:solidFill>
                <a:hlinkClick r:id="rId4" tooltip="Chapter 3 - CDD-801A Reporting web page">
                  <a:extLst>
                    <a:ext uri="{A12FA001-AC4F-418D-AE19-62706E023703}">
                      <ahyp:hlinkClr xmlns:ahyp="http://schemas.microsoft.com/office/drawing/2018/hyperlinkcolor" val="tx"/>
                    </a:ext>
                  </a:extLst>
                </a:hlinkClick>
              </a:rPr>
              <a:t> https://www.cde.ca.gov/sp/cd/ci/cdmisch3.asp</a:t>
            </a:r>
            <a:endParaRPr lang="en-US" sz="2400" dirty="0">
              <a:solidFill>
                <a:schemeClr val="accent4">
                  <a:lumMod val="40000"/>
                  <a:lumOff val="60000"/>
                </a:schemeClr>
              </a:solidFill>
            </a:endParaRPr>
          </a:p>
          <a:p>
            <a:pPr marL="457200" lvl="1" indent="0">
              <a:buNone/>
            </a:pPr>
            <a:r>
              <a:rPr lang="en-US" dirty="0"/>
              <a:t>Chapter 4 - CDD-801B Reporting:</a:t>
            </a:r>
          </a:p>
          <a:p>
            <a:pPr lvl="2">
              <a:spcAft>
                <a:spcPts val="1200"/>
              </a:spcAft>
              <a:buFont typeface="Wingdings" panose="05000000000000000000" pitchFamily="2" charset="2"/>
              <a:buChar char="Ø"/>
            </a:pPr>
            <a:r>
              <a:rPr lang="en-US" sz="2400" dirty="0">
                <a:solidFill>
                  <a:schemeClr val="accent4">
                    <a:lumMod val="40000"/>
                    <a:lumOff val="60000"/>
                  </a:schemeClr>
                </a:solidFill>
                <a:hlinkClick r:id="rId5" tooltip="Chapter 4 - CDD-801B Reporting web page">
                  <a:extLst>
                    <a:ext uri="{A12FA001-AC4F-418D-AE19-62706E023703}">
                      <ahyp:hlinkClr xmlns:ahyp="http://schemas.microsoft.com/office/drawing/2018/hyperlinkcolor" val="tx"/>
                    </a:ext>
                  </a:extLst>
                </a:hlinkClick>
              </a:rPr>
              <a:t> https://www.cde.ca.gov/sp/cd/ci/cdmisch4.asp</a:t>
            </a:r>
            <a:endParaRPr lang="en-US" sz="2400" dirty="0">
              <a:solidFill>
                <a:schemeClr val="accent4">
                  <a:lumMod val="40000"/>
                  <a:lumOff val="60000"/>
                </a:schemeClr>
              </a:solidFill>
            </a:endParaRPr>
          </a:p>
          <a:p>
            <a:pPr marL="457200" lvl="1" indent="0">
              <a:buNone/>
            </a:pPr>
            <a:r>
              <a:rPr lang="en-US" dirty="0"/>
              <a:t>Chapter 5 - Manage Agency Information:</a:t>
            </a:r>
          </a:p>
          <a:p>
            <a:pPr lvl="2">
              <a:buFont typeface="Wingdings" panose="05000000000000000000" pitchFamily="2" charset="2"/>
              <a:buChar char="Ø"/>
            </a:pPr>
            <a:r>
              <a:rPr lang="en-US" sz="2400" dirty="0">
                <a:solidFill>
                  <a:schemeClr val="accent4">
                    <a:lumMod val="40000"/>
                    <a:lumOff val="60000"/>
                  </a:schemeClr>
                </a:solidFill>
              </a:rPr>
              <a:t> </a:t>
            </a:r>
            <a:r>
              <a:rPr lang="en-US" sz="2400" dirty="0">
                <a:solidFill>
                  <a:schemeClr val="accent4">
                    <a:lumMod val="40000"/>
                    <a:lumOff val="60000"/>
                  </a:schemeClr>
                </a:solidFill>
                <a:hlinkClick r:id="rId6" tooltip="Chapter 5 - Manage Agency Information web page">
                  <a:extLst>
                    <a:ext uri="{A12FA001-AC4F-418D-AE19-62706E023703}">
                      <ahyp:hlinkClr xmlns:ahyp="http://schemas.microsoft.com/office/drawing/2018/hyperlinkcolor" val="tx"/>
                    </a:ext>
                  </a:extLst>
                </a:hlinkClick>
              </a:rPr>
              <a:t>https://www.cde.ca.gov/sp/cd/ci/cdmisch5.asp</a:t>
            </a:r>
            <a:r>
              <a:rPr lang="en-US" sz="2400" dirty="0">
                <a:solidFill>
                  <a:schemeClr val="accent4">
                    <a:lumMod val="40000"/>
                    <a:lumOff val="60000"/>
                  </a:schemeClr>
                </a:solidFill>
              </a:rPr>
              <a:t> </a:t>
            </a:r>
          </a:p>
        </p:txBody>
      </p:sp>
      <p:sp>
        <p:nvSpPr>
          <p:cNvPr id="5" name="Slide Number Placeholder 4">
            <a:extLst>
              <a:ext uri="{FF2B5EF4-FFF2-40B4-BE49-F238E27FC236}">
                <a16:creationId xmlns:a16="http://schemas.microsoft.com/office/drawing/2014/main" id="{4283E4B4-C001-417C-ABB1-7AD56E614984}"/>
              </a:ext>
            </a:extLst>
          </p:cNvPr>
          <p:cNvSpPr>
            <a:spLocks noGrp="1"/>
          </p:cNvSpPr>
          <p:nvPr>
            <p:ph type="sldNum" sz="quarter" idx="10"/>
          </p:nvPr>
        </p:nvSpPr>
        <p:spPr>
          <a:xfrm>
            <a:off x="11404601" y="6231660"/>
            <a:ext cx="547714" cy="365125"/>
          </a:xfrm>
        </p:spPr>
        <p:txBody>
          <a:bodyPr/>
          <a:lstStyle/>
          <a:p>
            <a:r>
              <a:rPr lang="en-US" dirty="0"/>
              <a:t>10</a:t>
            </a:r>
          </a:p>
        </p:txBody>
      </p:sp>
    </p:spTree>
    <p:extLst>
      <p:ext uri="{BB962C8B-B14F-4D97-AF65-F5344CB8AC3E}">
        <p14:creationId xmlns:p14="http://schemas.microsoft.com/office/powerpoint/2010/main" val="1713858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643AC-1723-436E-A6D0-1076BC9CD129}"/>
              </a:ext>
            </a:extLst>
          </p:cNvPr>
          <p:cNvSpPr>
            <a:spLocks noGrp="1"/>
          </p:cNvSpPr>
          <p:nvPr>
            <p:ph type="title"/>
          </p:nvPr>
        </p:nvSpPr>
        <p:spPr>
          <a:xfrm>
            <a:off x="152400" y="261215"/>
            <a:ext cx="11887200" cy="1325563"/>
          </a:xfrm>
        </p:spPr>
        <p:txBody>
          <a:bodyPr>
            <a:normAutofit/>
          </a:bodyPr>
          <a:lstStyle/>
          <a:p>
            <a:r>
              <a:rPr lang="en-US" sz="4000" b="1" dirty="0"/>
              <a:t>CDMIS User Manual (3)</a:t>
            </a:r>
            <a:endParaRPr lang="en-US" sz="4000" dirty="0"/>
          </a:p>
        </p:txBody>
      </p:sp>
      <p:sp>
        <p:nvSpPr>
          <p:cNvPr id="3" name="Content Placeholder 2">
            <a:extLst>
              <a:ext uri="{FF2B5EF4-FFF2-40B4-BE49-F238E27FC236}">
                <a16:creationId xmlns:a16="http://schemas.microsoft.com/office/drawing/2014/main" id="{166FB1CB-35AA-478D-B1E0-167A04459F56}"/>
              </a:ext>
            </a:extLst>
          </p:cNvPr>
          <p:cNvSpPr>
            <a:spLocks noGrp="1"/>
          </p:cNvSpPr>
          <p:nvPr>
            <p:ph sz="half" idx="1"/>
          </p:nvPr>
        </p:nvSpPr>
        <p:spPr>
          <a:xfrm>
            <a:off x="152400" y="1660362"/>
            <a:ext cx="10730712" cy="4211740"/>
          </a:xfrm>
        </p:spPr>
        <p:txBody>
          <a:bodyPr>
            <a:normAutofit/>
          </a:bodyPr>
          <a:lstStyle/>
          <a:p>
            <a:pPr marL="457200" lvl="1" indent="0">
              <a:spcAft>
                <a:spcPts val="1200"/>
              </a:spcAft>
              <a:buNone/>
            </a:pPr>
            <a:r>
              <a:rPr lang="en-US" dirty="0"/>
              <a:t>Appendix A – Data Definitions</a:t>
            </a:r>
          </a:p>
          <a:p>
            <a:pPr lvl="2">
              <a:spcAft>
                <a:spcPts val="2000"/>
              </a:spcAft>
              <a:buFont typeface="Wingdings" panose="05000000000000000000" pitchFamily="2" charset="2"/>
              <a:buChar char="Ø"/>
            </a:pPr>
            <a:r>
              <a:rPr lang="en-US" sz="2400" dirty="0">
                <a:solidFill>
                  <a:schemeClr val="accent4">
                    <a:lumMod val="40000"/>
                    <a:lumOff val="60000"/>
                  </a:schemeClr>
                </a:solidFill>
                <a:hlinkClick r:id="rId2" tooltip="Appendix A - Data Definitions web page">
                  <a:extLst>
                    <a:ext uri="{A12FA001-AC4F-418D-AE19-62706E023703}">
                      <ahyp:hlinkClr xmlns:ahyp="http://schemas.microsoft.com/office/drawing/2018/hyperlinkcolor" val="tx"/>
                    </a:ext>
                  </a:extLst>
                </a:hlinkClick>
              </a:rPr>
              <a:t> https://www.cde.ca.gov/sp/cd/ci/datadefindex.asp </a:t>
            </a:r>
            <a:endParaRPr lang="en-US" sz="2400" dirty="0">
              <a:solidFill>
                <a:schemeClr val="accent4">
                  <a:lumMod val="40000"/>
                  <a:lumOff val="60000"/>
                </a:schemeClr>
              </a:solidFill>
            </a:endParaRPr>
          </a:p>
          <a:p>
            <a:pPr marL="457200" lvl="1" indent="0">
              <a:spcAft>
                <a:spcPts val="1200"/>
              </a:spcAft>
              <a:buNone/>
            </a:pPr>
            <a:r>
              <a:rPr lang="en-US" dirty="0"/>
              <a:t>Appendix B – Error Message Codes</a:t>
            </a:r>
          </a:p>
          <a:p>
            <a:pPr lvl="2">
              <a:spcAft>
                <a:spcPts val="2000"/>
              </a:spcAft>
              <a:buFont typeface="Wingdings" panose="05000000000000000000" pitchFamily="2" charset="2"/>
              <a:buChar char="Ø"/>
            </a:pPr>
            <a:r>
              <a:rPr lang="en-US" sz="2400" dirty="0">
                <a:solidFill>
                  <a:schemeClr val="accent4">
                    <a:lumMod val="40000"/>
                    <a:lumOff val="60000"/>
                  </a:schemeClr>
                </a:solidFill>
                <a:hlinkClick r:id="rId3" tooltip="Appendix B - Error Message Codes web page">
                  <a:extLst>
                    <a:ext uri="{A12FA001-AC4F-418D-AE19-62706E023703}">
                      <ahyp:hlinkClr xmlns:ahyp="http://schemas.microsoft.com/office/drawing/2018/hyperlinkcolor" val="tx"/>
                    </a:ext>
                  </a:extLst>
                </a:hlinkClick>
              </a:rPr>
              <a:t> https://www.cde.ca.gov/sp/cd/ci/errorcodes.asp </a:t>
            </a:r>
            <a:endParaRPr lang="en-US" sz="2400" dirty="0">
              <a:solidFill>
                <a:schemeClr val="accent4">
                  <a:lumMod val="40000"/>
                  <a:lumOff val="60000"/>
                </a:schemeClr>
              </a:solidFill>
            </a:endParaRPr>
          </a:p>
          <a:p>
            <a:pPr marL="457200" lvl="1" indent="0">
              <a:spcAft>
                <a:spcPts val="1200"/>
              </a:spcAft>
              <a:buNone/>
            </a:pPr>
            <a:r>
              <a:rPr lang="en-US" dirty="0"/>
              <a:t>Appendix C – Creating Electronic Files</a:t>
            </a:r>
          </a:p>
          <a:p>
            <a:pPr lvl="2">
              <a:spcAft>
                <a:spcPts val="1200"/>
              </a:spcAft>
              <a:buFont typeface="Wingdings" panose="05000000000000000000" pitchFamily="2" charset="2"/>
              <a:buChar char="Ø"/>
            </a:pPr>
            <a:r>
              <a:rPr lang="en-US" sz="2400" dirty="0">
                <a:solidFill>
                  <a:schemeClr val="accent4">
                    <a:lumMod val="40000"/>
                    <a:lumOff val="60000"/>
                  </a:schemeClr>
                </a:solidFill>
              </a:rPr>
              <a:t> </a:t>
            </a:r>
            <a:r>
              <a:rPr lang="en-US" sz="2400" dirty="0">
                <a:solidFill>
                  <a:schemeClr val="accent4">
                    <a:lumMod val="40000"/>
                    <a:lumOff val="60000"/>
                  </a:schemeClr>
                </a:solidFill>
                <a:hlinkClick r:id="rId4" tooltip="Appendix C - Creating Electronic Files web page">
                  <a:extLst>
                    <a:ext uri="{A12FA001-AC4F-418D-AE19-62706E023703}">
                      <ahyp:hlinkClr xmlns:ahyp="http://schemas.microsoft.com/office/drawing/2018/hyperlinkcolor" val="tx"/>
                    </a:ext>
                  </a:extLst>
                </a:hlinkClick>
              </a:rPr>
              <a:t>https://www.cde.ca.gov/sp/cd/ci/cdmis801aef.asp</a:t>
            </a:r>
            <a:r>
              <a:rPr lang="en-US" sz="2400" dirty="0">
                <a:solidFill>
                  <a:schemeClr val="accent4">
                    <a:lumMod val="40000"/>
                    <a:lumOff val="60000"/>
                  </a:schemeClr>
                </a:solidFill>
              </a:rPr>
              <a:t> </a:t>
            </a:r>
          </a:p>
        </p:txBody>
      </p:sp>
      <p:sp>
        <p:nvSpPr>
          <p:cNvPr id="5" name="Slide Number Placeholder 4">
            <a:extLst>
              <a:ext uri="{FF2B5EF4-FFF2-40B4-BE49-F238E27FC236}">
                <a16:creationId xmlns:a16="http://schemas.microsoft.com/office/drawing/2014/main" id="{742D1246-4A28-45D6-A5D5-6CFC2B6FBCD8}"/>
              </a:ext>
            </a:extLst>
          </p:cNvPr>
          <p:cNvSpPr>
            <a:spLocks noGrp="1"/>
          </p:cNvSpPr>
          <p:nvPr>
            <p:ph type="sldNum" sz="quarter" idx="10"/>
          </p:nvPr>
        </p:nvSpPr>
        <p:spPr>
          <a:xfrm>
            <a:off x="11371561" y="6231660"/>
            <a:ext cx="580753" cy="365125"/>
          </a:xfrm>
        </p:spPr>
        <p:txBody>
          <a:bodyPr/>
          <a:lstStyle/>
          <a:p>
            <a:r>
              <a:rPr lang="en-US" dirty="0"/>
              <a:t>11</a:t>
            </a:r>
          </a:p>
        </p:txBody>
      </p:sp>
    </p:spTree>
    <p:extLst>
      <p:ext uri="{BB962C8B-B14F-4D97-AF65-F5344CB8AC3E}">
        <p14:creationId xmlns:p14="http://schemas.microsoft.com/office/powerpoint/2010/main" val="1074626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643AC-1723-436E-A6D0-1076BC9CD129}"/>
              </a:ext>
            </a:extLst>
          </p:cNvPr>
          <p:cNvSpPr>
            <a:spLocks noGrp="1"/>
          </p:cNvSpPr>
          <p:nvPr>
            <p:ph type="title"/>
          </p:nvPr>
        </p:nvSpPr>
        <p:spPr>
          <a:xfrm>
            <a:off x="65114" y="261215"/>
            <a:ext cx="11887200" cy="1325563"/>
          </a:xfrm>
        </p:spPr>
        <p:txBody>
          <a:bodyPr>
            <a:normAutofit/>
          </a:bodyPr>
          <a:lstStyle/>
          <a:p>
            <a:r>
              <a:rPr lang="en-US" sz="4000" b="1" dirty="0"/>
              <a:t>CDMIS User Manual (4)</a:t>
            </a:r>
            <a:endParaRPr lang="en-US" sz="4000" dirty="0"/>
          </a:p>
        </p:txBody>
      </p:sp>
      <p:sp>
        <p:nvSpPr>
          <p:cNvPr id="3" name="Content Placeholder 2">
            <a:extLst>
              <a:ext uri="{FF2B5EF4-FFF2-40B4-BE49-F238E27FC236}">
                <a16:creationId xmlns:a16="http://schemas.microsoft.com/office/drawing/2014/main" id="{166FB1CB-35AA-478D-B1E0-167A04459F56}"/>
              </a:ext>
            </a:extLst>
          </p:cNvPr>
          <p:cNvSpPr>
            <a:spLocks noGrp="1"/>
          </p:cNvSpPr>
          <p:nvPr>
            <p:ph sz="half" idx="1"/>
          </p:nvPr>
        </p:nvSpPr>
        <p:spPr>
          <a:xfrm>
            <a:off x="175117" y="1656925"/>
            <a:ext cx="10584552" cy="3980729"/>
          </a:xfrm>
        </p:spPr>
        <p:txBody>
          <a:bodyPr>
            <a:normAutofit/>
          </a:bodyPr>
          <a:lstStyle/>
          <a:p>
            <a:pPr marL="457200" lvl="1" indent="0">
              <a:spcAft>
                <a:spcPts val="1200"/>
              </a:spcAft>
              <a:buNone/>
            </a:pPr>
            <a:r>
              <a:rPr lang="en-US" dirty="0"/>
              <a:t>Appendix D1 – Consultant Directories </a:t>
            </a:r>
          </a:p>
          <a:p>
            <a:pPr lvl="2">
              <a:spcAft>
                <a:spcPts val="2000"/>
              </a:spcAft>
              <a:buFont typeface="Wingdings" panose="05000000000000000000" pitchFamily="2" charset="2"/>
              <a:buChar char="Ø"/>
            </a:pPr>
            <a:r>
              <a:rPr lang="en-US" sz="2400" dirty="0">
                <a:solidFill>
                  <a:schemeClr val="accent4">
                    <a:lumMod val="40000"/>
                    <a:lumOff val="60000"/>
                  </a:schemeClr>
                </a:solidFill>
                <a:hlinkClick r:id="rId2">
                  <a:extLst>
                    <a:ext uri="{A12FA001-AC4F-418D-AE19-62706E023703}">
                      <ahyp:hlinkClr xmlns:ahyp="http://schemas.microsoft.com/office/drawing/2018/hyperlinkcolor" val="tx"/>
                    </a:ext>
                  </a:extLst>
                </a:hlinkClick>
              </a:rPr>
              <a:t> </a:t>
            </a:r>
            <a:r>
              <a:rPr lang="en-US" sz="2400" dirty="0">
                <a:solidFill>
                  <a:schemeClr val="accent4">
                    <a:lumMod val="40000"/>
                    <a:lumOff val="60000"/>
                  </a:schemeClr>
                </a:solidFill>
                <a:hlinkClick r:id="rId3" tooltip="Appendix D1 - Consultant Directories web page">
                  <a:extLst>
                    <a:ext uri="{A12FA001-AC4F-418D-AE19-62706E023703}">
                      <ahyp:hlinkClr xmlns:ahyp="http://schemas.microsoft.com/office/drawing/2018/hyperlinkcolor" val="tx"/>
                    </a:ext>
                  </a:extLst>
                </a:hlinkClick>
              </a:rPr>
              <a:t>https://www.cde.ca.gov/sp/cd/ci/assignments.asp</a:t>
            </a:r>
            <a:endParaRPr lang="en-US" sz="2400" dirty="0">
              <a:solidFill>
                <a:schemeClr val="accent4">
                  <a:lumMod val="40000"/>
                  <a:lumOff val="60000"/>
                </a:schemeClr>
              </a:solidFill>
            </a:endParaRPr>
          </a:p>
          <a:p>
            <a:pPr marL="457200" lvl="1" indent="0">
              <a:spcAft>
                <a:spcPts val="1200"/>
              </a:spcAft>
              <a:buNone/>
            </a:pPr>
            <a:r>
              <a:rPr lang="en-US" dirty="0"/>
              <a:t>Appendix D2 – Analyst Directories</a:t>
            </a:r>
          </a:p>
          <a:p>
            <a:pPr lvl="2">
              <a:spcAft>
                <a:spcPts val="1600"/>
              </a:spcAft>
              <a:buFont typeface="Wingdings" panose="05000000000000000000" pitchFamily="2" charset="2"/>
              <a:buChar char="Ø"/>
            </a:pPr>
            <a:r>
              <a:rPr lang="en-US" sz="2400" dirty="0">
                <a:solidFill>
                  <a:schemeClr val="accent4">
                    <a:lumMod val="40000"/>
                    <a:lumOff val="60000"/>
                  </a:schemeClr>
                </a:solidFill>
              </a:rPr>
              <a:t> </a:t>
            </a:r>
            <a:r>
              <a:rPr lang="en-US" sz="2400" dirty="0">
                <a:solidFill>
                  <a:schemeClr val="accent4">
                    <a:lumMod val="40000"/>
                    <a:lumOff val="60000"/>
                  </a:schemeClr>
                </a:solidFill>
                <a:hlinkClick r:id="rId4" tooltip="Appendix D2 - Analyst Directories web page">
                  <a:extLst>
                    <a:ext uri="{A12FA001-AC4F-418D-AE19-62706E023703}">
                      <ahyp:hlinkClr xmlns:ahyp="http://schemas.microsoft.com/office/drawing/2018/hyperlinkcolor" val="tx"/>
                    </a:ext>
                  </a:extLst>
                </a:hlinkClick>
              </a:rPr>
              <a:t>https://www.cde.ca.gov/fg/aa/cd/faad.asp</a:t>
            </a:r>
            <a:r>
              <a:rPr lang="en-US" sz="2400" dirty="0">
                <a:solidFill>
                  <a:schemeClr val="accent4">
                    <a:lumMod val="40000"/>
                    <a:lumOff val="60000"/>
                  </a:schemeClr>
                </a:solidFill>
              </a:rPr>
              <a:t> </a:t>
            </a:r>
          </a:p>
          <a:p>
            <a:pPr marL="457200" lvl="1" indent="0">
              <a:spcAft>
                <a:spcPts val="1200"/>
              </a:spcAft>
              <a:buNone/>
            </a:pPr>
            <a:r>
              <a:rPr lang="en-US" dirty="0"/>
              <a:t>Appendix E – Family Fee Schedule </a:t>
            </a:r>
          </a:p>
          <a:p>
            <a:pPr lvl="2">
              <a:buFont typeface="Wingdings" panose="05000000000000000000" pitchFamily="2" charset="2"/>
              <a:buChar char="Ø"/>
            </a:pPr>
            <a:r>
              <a:rPr lang="en-US" sz="2400" dirty="0">
                <a:solidFill>
                  <a:schemeClr val="accent4">
                    <a:lumMod val="40000"/>
                    <a:lumOff val="60000"/>
                  </a:schemeClr>
                </a:solidFill>
                <a:hlinkClick r:id="rId5" tooltip="Appendix E – Family Fee Schedule web page">
                  <a:extLst>
                    <a:ext uri="{A12FA001-AC4F-418D-AE19-62706E023703}">
                      <ahyp:hlinkClr xmlns:ahyp="http://schemas.microsoft.com/office/drawing/2018/hyperlinkcolor" val="tx"/>
                    </a:ext>
                  </a:extLst>
                </a:hlinkClick>
              </a:rPr>
              <a:t> https://www.cde.ca.gov/sp/cd/ci/allmbs.asp</a:t>
            </a:r>
            <a:r>
              <a:rPr lang="en-US" sz="2400" dirty="0">
                <a:solidFill>
                  <a:schemeClr val="accent4">
                    <a:lumMod val="40000"/>
                    <a:lumOff val="60000"/>
                  </a:schemeClr>
                </a:solidFill>
              </a:rPr>
              <a:t> </a:t>
            </a:r>
            <a:endParaRPr lang="en-US" dirty="0">
              <a:solidFill>
                <a:schemeClr val="accent4">
                  <a:lumMod val="40000"/>
                  <a:lumOff val="60000"/>
                </a:schemeClr>
              </a:solidFill>
            </a:endParaRPr>
          </a:p>
        </p:txBody>
      </p:sp>
      <p:sp>
        <p:nvSpPr>
          <p:cNvPr id="5" name="Slide Number Placeholder 4">
            <a:extLst>
              <a:ext uri="{FF2B5EF4-FFF2-40B4-BE49-F238E27FC236}">
                <a16:creationId xmlns:a16="http://schemas.microsoft.com/office/drawing/2014/main" id="{742D1246-4A28-45D6-A5D5-6CFC2B6FBCD8}"/>
              </a:ext>
            </a:extLst>
          </p:cNvPr>
          <p:cNvSpPr>
            <a:spLocks noGrp="1"/>
          </p:cNvSpPr>
          <p:nvPr>
            <p:ph type="sldNum" sz="quarter" idx="10"/>
          </p:nvPr>
        </p:nvSpPr>
        <p:spPr>
          <a:xfrm>
            <a:off x="11371561" y="6231660"/>
            <a:ext cx="580753" cy="365125"/>
          </a:xfrm>
        </p:spPr>
        <p:txBody>
          <a:bodyPr/>
          <a:lstStyle/>
          <a:p>
            <a:r>
              <a:rPr lang="en-US" dirty="0"/>
              <a:t>12</a:t>
            </a:r>
          </a:p>
        </p:txBody>
      </p:sp>
    </p:spTree>
    <p:extLst>
      <p:ext uri="{BB962C8B-B14F-4D97-AF65-F5344CB8AC3E}">
        <p14:creationId xmlns:p14="http://schemas.microsoft.com/office/powerpoint/2010/main" val="3017140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57ED8-7610-4843-9E85-D6626F8FD221}"/>
              </a:ext>
            </a:extLst>
          </p:cNvPr>
          <p:cNvSpPr>
            <a:spLocks noGrp="1"/>
          </p:cNvSpPr>
          <p:nvPr>
            <p:ph type="title"/>
          </p:nvPr>
        </p:nvSpPr>
        <p:spPr/>
        <p:txBody>
          <a:bodyPr>
            <a:normAutofit/>
          </a:bodyPr>
          <a:lstStyle/>
          <a:p>
            <a:r>
              <a:rPr lang="en-US" sz="4000" b="1" dirty="0"/>
              <a:t>CDMIS Log on</a:t>
            </a:r>
            <a:endParaRPr lang="en-US" sz="4000" dirty="0"/>
          </a:p>
        </p:txBody>
      </p:sp>
      <p:sp>
        <p:nvSpPr>
          <p:cNvPr id="3" name="Content Placeholder 2">
            <a:extLst>
              <a:ext uri="{FF2B5EF4-FFF2-40B4-BE49-F238E27FC236}">
                <a16:creationId xmlns:a16="http://schemas.microsoft.com/office/drawing/2014/main" id="{5CA506ED-9CF3-4DE8-81CD-34ED7902BA83}"/>
              </a:ext>
            </a:extLst>
          </p:cNvPr>
          <p:cNvSpPr>
            <a:spLocks noGrp="1"/>
          </p:cNvSpPr>
          <p:nvPr>
            <p:ph sz="half" idx="1"/>
          </p:nvPr>
        </p:nvSpPr>
        <p:spPr>
          <a:xfrm>
            <a:off x="420844" y="1529362"/>
            <a:ext cx="10283824" cy="1562630"/>
          </a:xfrm>
        </p:spPr>
        <p:txBody>
          <a:bodyPr>
            <a:normAutofit/>
          </a:bodyPr>
          <a:lstStyle/>
          <a:p>
            <a:pPr marL="0" indent="0">
              <a:spcAft>
                <a:spcPts val="1200"/>
              </a:spcAft>
              <a:buNone/>
            </a:pPr>
            <a:r>
              <a:rPr lang="en-US" dirty="0"/>
              <a:t>CDMIS Live (Production Site) – Log on</a:t>
            </a:r>
          </a:p>
          <a:p>
            <a:pPr lvl="1">
              <a:spcAft>
                <a:spcPts val="2200"/>
              </a:spcAft>
              <a:buFont typeface="Wingdings" panose="05000000000000000000" pitchFamily="2" charset="2"/>
              <a:buChar char="Ø"/>
            </a:pPr>
            <a:r>
              <a:rPr lang="en-US" u="sng" dirty="0">
                <a:solidFill>
                  <a:schemeClr val="accent4">
                    <a:lumMod val="40000"/>
                    <a:lumOff val="60000"/>
                  </a:schemeClr>
                </a:solidFill>
                <a:hlinkClick r:id="rId2">
                  <a:extLst>
                    <a:ext uri="{A12FA001-AC4F-418D-AE19-62706E023703}">
                      <ahyp:hlinkClr xmlns:ahyp="http://schemas.microsoft.com/office/drawing/2018/hyperlinkcolor" val="tx"/>
                    </a:ext>
                  </a:extLst>
                </a:hlinkClick>
              </a:rPr>
              <a:t>https://www4.cde.ca.gov/cdmis/default.aspx</a:t>
            </a:r>
            <a:endParaRPr lang="en-US" dirty="0"/>
          </a:p>
        </p:txBody>
      </p:sp>
      <p:sp>
        <p:nvSpPr>
          <p:cNvPr id="5" name="Slide Number Placeholder 4">
            <a:extLst>
              <a:ext uri="{FF2B5EF4-FFF2-40B4-BE49-F238E27FC236}">
                <a16:creationId xmlns:a16="http://schemas.microsoft.com/office/drawing/2014/main" id="{664C3CFF-74DC-4186-A125-A3E0DCF161CD}"/>
              </a:ext>
            </a:extLst>
          </p:cNvPr>
          <p:cNvSpPr>
            <a:spLocks noGrp="1"/>
          </p:cNvSpPr>
          <p:nvPr>
            <p:ph type="sldNum" sz="quarter" idx="10"/>
          </p:nvPr>
        </p:nvSpPr>
        <p:spPr>
          <a:xfrm>
            <a:off x="11283950" y="6231660"/>
            <a:ext cx="668365" cy="365125"/>
          </a:xfrm>
        </p:spPr>
        <p:txBody>
          <a:bodyPr/>
          <a:lstStyle/>
          <a:p>
            <a:r>
              <a:rPr lang="en-US" dirty="0"/>
              <a:t>13</a:t>
            </a:r>
          </a:p>
        </p:txBody>
      </p:sp>
    </p:spTree>
    <p:extLst>
      <p:ext uri="{BB962C8B-B14F-4D97-AF65-F5344CB8AC3E}">
        <p14:creationId xmlns:p14="http://schemas.microsoft.com/office/powerpoint/2010/main" val="1372604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A078-C971-4651-9E6E-31F9E1F5FB13}"/>
              </a:ext>
            </a:extLst>
          </p:cNvPr>
          <p:cNvSpPr>
            <a:spLocks noGrp="1"/>
          </p:cNvSpPr>
          <p:nvPr>
            <p:ph type="title"/>
          </p:nvPr>
        </p:nvSpPr>
        <p:spPr/>
        <p:txBody>
          <a:bodyPr>
            <a:normAutofit/>
          </a:bodyPr>
          <a:lstStyle/>
          <a:p>
            <a:r>
              <a:rPr lang="en-US" sz="4000" b="1" dirty="0"/>
              <a:t>CDMIS Super Users (1)</a:t>
            </a:r>
          </a:p>
        </p:txBody>
      </p:sp>
      <p:sp>
        <p:nvSpPr>
          <p:cNvPr id="3" name="Content Placeholder 2">
            <a:extLst>
              <a:ext uri="{FF2B5EF4-FFF2-40B4-BE49-F238E27FC236}">
                <a16:creationId xmlns:a16="http://schemas.microsoft.com/office/drawing/2014/main" id="{BD4E40E9-BDCD-46E6-BBAE-AF240DEFFD77}"/>
              </a:ext>
            </a:extLst>
          </p:cNvPr>
          <p:cNvSpPr>
            <a:spLocks noGrp="1"/>
          </p:cNvSpPr>
          <p:nvPr>
            <p:ph idx="4294967295"/>
          </p:nvPr>
        </p:nvSpPr>
        <p:spPr>
          <a:xfrm>
            <a:off x="152400" y="1638300"/>
            <a:ext cx="11887200" cy="5015901"/>
          </a:xfrm>
        </p:spPr>
        <p:txBody>
          <a:bodyPr/>
          <a:lstStyle/>
          <a:p>
            <a:pPr marL="0" indent="0">
              <a:spcAft>
                <a:spcPts val="1200"/>
              </a:spcAft>
              <a:buNone/>
            </a:pPr>
            <a:r>
              <a:rPr lang="en-US" b="1" dirty="0"/>
              <a:t>Super users can do the following: </a:t>
            </a:r>
          </a:p>
          <a:p>
            <a:pPr lvl="1">
              <a:spcAft>
                <a:spcPts val="1000"/>
              </a:spcAft>
            </a:pPr>
            <a:r>
              <a:rPr lang="en-US" dirty="0"/>
              <a:t>See all user names and passwords</a:t>
            </a:r>
          </a:p>
          <a:p>
            <a:pPr lvl="1">
              <a:spcAft>
                <a:spcPts val="1000"/>
              </a:spcAft>
            </a:pPr>
            <a:r>
              <a:rPr lang="en-US" dirty="0"/>
              <a:t>Change information for all users</a:t>
            </a:r>
          </a:p>
          <a:p>
            <a:pPr lvl="1">
              <a:spcAft>
                <a:spcPts val="1000"/>
              </a:spcAft>
            </a:pPr>
            <a:r>
              <a:rPr lang="en-US" dirty="0"/>
              <a:t>Request new super users and users</a:t>
            </a:r>
          </a:p>
          <a:p>
            <a:pPr lvl="1">
              <a:spcAft>
                <a:spcPts val="1000"/>
              </a:spcAft>
            </a:pPr>
            <a:r>
              <a:rPr lang="en-US" dirty="0"/>
              <a:t>Deactivate existing users</a:t>
            </a:r>
          </a:p>
          <a:p>
            <a:pPr lvl="1">
              <a:spcAft>
                <a:spcPts val="1000"/>
              </a:spcAft>
            </a:pPr>
            <a:r>
              <a:rPr lang="en-US" dirty="0"/>
              <a:t>Report “No Services” for programs not operating during specific months</a:t>
            </a:r>
          </a:p>
        </p:txBody>
      </p:sp>
      <p:sp>
        <p:nvSpPr>
          <p:cNvPr id="4" name="Slide Number Placeholder 3">
            <a:extLst>
              <a:ext uri="{FF2B5EF4-FFF2-40B4-BE49-F238E27FC236}">
                <a16:creationId xmlns:a16="http://schemas.microsoft.com/office/drawing/2014/main" id="{5E5F876B-839D-43B8-856F-B43B14D6CFAB}"/>
              </a:ext>
            </a:extLst>
          </p:cNvPr>
          <p:cNvSpPr>
            <a:spLocks noGrp="1"/>
          </p:cNvSpPr>
          <p:nvPr>
            <p:ph type="sldNum" sz="quarter" idx="11"/>
          </p:nvPr>
        </p:nvSpPr>
        <p:spPr>
          <a:xfrm>
            <a:off x="11376837" y="6231660"/>
            <a:ext cx="575477" cy="422541"/>
          </a:xfrm>
        </p:spPr>
        <p:txBody>
          <a:bodyPr/>
          <a:lstStyle/>
          <a:p>
            <a:r>
              <a:rPr lang="en-US" dirty="0"/>
              <a:t>14</a:t>
            </a:r>
          </a:p>
        </p:txBody>
      </p:sp>
    </p:spTree>
    <p:extLst>
      <p:ext uri="{BB962C8B-B14F-4D97-AF65-F5344CB8AC3E}">
        <p14:creationId xmlns:p14="http://schemas.microsoft.com/office/powerpoint/2010/main" val="2875984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A078-C971-4651-9E6E-31F9E1F5FB13}"/>
              </a:ext>
            </a:extLst>
          </p:cNvPr>
          <p:cNvSpPr>
            <a:spLocks noGrp="1"/>
          </p:cNvSpPr>
          <p:nvPr>
            <p:ph type="title"/>
          </p:nvPr>
        </p:nvSpPr>
        <p:spPr/>
        <p:txBody>
          <a:bodyPr>
            <a:normAutofit/>
          </a:bodyPr>
          <a:lstStyle/>
          <a:p>
            <a:r>
              <a:rPr lang="en-US" sz="4000" b="1" dirty="0"/>
              <a:t>CDMIS Super Users (2)</a:t>
            </a:r>
          </a:p>
        </p:txBody>
      </p:sp>
      <p:sp>
        <p:nvSpPr>
          <p:cNvPr id="3" name="Content Placeholder 2">
            <a:extLst>
              <a:ext uri="{FF2B5EF4-FFF2-40B4-BE49-F238E27FC236}">
                <a16:creationId xmlns:a16="http://schemas.microsoft.com/office/drawing/2014/main" id="{BD4E40E9-BDCD-46E6-BBAE-AF240DEFFD77}"/>
              </a:ext>
            </a:extLst>
          </p:cNvPr>
          <p:cNvSpPr>
            <a:spLocks noGrp="1"/>
          </p:cNvSpPr>
          <p:nvPr>
            <p:ph idx="4294967295"/>
          </p:nvPr>
        </p:nvSpPr>
        <p:spPr>
          <a:xfrm>
            <a:off x="152400" y="1638300"/>
            <a:ext cx="11887200" cy="5015901"/>
          </a:xfrm>
        </p:spPr>
        <p:txBody>
          <a:bodyPr/>
          <a:lstStyle/>
          <a:p>
            <a:pPr marL="0" indent="0">
              <a:spcAft>
                <a:spcPts val="1200"/>
              </a:spcAft>
              <a:buNone/>
            </a:pPr>
            <a:r>
              <a:rPr lang="en-US" b="1" dirty="0"/>
              <a:t>Super users can do the following: </a:t>
            </a:r>
          </a:p>
          <a:p>
            <a:pPr lvl="1">
              <a:spcAft>
                <a:spcPts val="1200"/>
              </a:spcAft>
            </a:pPr>
            <a:r>
              <a:rPr lang="en-US" dirty="0"/>
              <a:t>Create and change sub-agencies (if sub-agencies are used for the CDD-801A)</a:t>
            </a:r>
          </a:p>
          <a:p>
            <a:pPr lvl="1">
              <a:spcAft>
                <a:spcPts val="1200"/>
              </a:spcAft>
            </a:pPr>
            <a:r>
              <a:rPr lang="en-US" dirty="0"/>
              <a:t>Assign users to sub-agencies (if sub-agencies are used for the CDD-801A)</a:t>
            </a:r>
          </a:p>
          <a:p>
            <a:pPr lvl="1">
              <a:spcAft>
                <a:spcPts val="1200"/>
              </a:spcAft>
            </a:pPr>
            <a:r>
              <a:rPr lang="en-US" dirty="0"/>
              <a:t>Complete and submit the CDD-801A for the entire agency (regardless of if the agency reports by sub-agency for the CDD-801A or not)</a:t>
            </a:r>
          </a:p>
          <a:p>
            <a:pPr lvl="1">
              <a:spcAft>
                <a:spcPts val="1200"/>
              </a:spcAft>
            </a:pPr>
            <a:r>
              <a:rPr lang="en-US" dirty="0"/>
              <a:t>Complete and submit the CDD-801B for the entire agency</a:t>
            </a:r>
          </a:p>
        </p:txBody>
      </p:sp>
      <p:sp>
        <p:nvSpPr>
          <p:cNvPr id="4" name="Slide Number Placeholder 3">
            <a:extLst>
              <a:ext uri="{FF2B5EF4-FFF2-40B4-BE49-F238E27FC236}">
                <a16:creationId xmlns:a16="http://schemas.microsoft.com/office/drawing/2014/main" id="{7635F44E-A2C0-4268-B81B-979BE44443F9}"/>
              </a:ext>
            </a:extLst>
          </p:cNvPr>
          <p:cNvSpPr>
            <a:spLocks noGrp="1"/>
          </p:cNvSpPr>
          <p:nvPr>
            <p:ph type="sldNum" sz="quarter" idx="11"/>
          </p:nvPr>
        </p:nvSpPr>
        <p:spPr>
          <a:xfrm>
            <a:off x="11328401" y="6231660"/>
            <a:ext cx="623914" cy="422541"/>
          </a:xfrm>
        </p:spPr>
        <p:txBody>
          <a:bodyPr/>
          <a:lstStyle/>
          <a:p>
            <a:r>
              <a:rPr lang="en-US" dirty="0"/>
              <a:t>15</a:t>
            </a:r>
          </a:p>
        </p:txBody>
      </p:sp>
    </p:spTree>
    <p:extLst>
      <p:ext uri="{BB962C8B-B14F-4D97-AF65-F5344CB8AC3E}">
        <p14:creationId xmlns:p14="http://schemas.microsoft.com/office/powerpoint/2010/main" val="2598196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A078-C971-4651-9E6E-31F9E1F5FB13}"/>
              </a:ext>
            </a:extLst>
          </p:cNvPr>
          <p:cNvSpPr>
            <a:spLocks noGrp="1"/>
          </p:cNvSpPr>
          <p:nvPr>
            <p:ph type="title"/>
          </p:nvPr>
        </p:nvSpPr>
        <p:spPr/>
        <p:txBody>
          <a:bodyPr>
            <a:normAutofit/>
          </a:bodyPr>
          <a:lstStyle/>
          <a:p>
            <a:r>
              <a:rPr lang="en-US" sz="4000" b="1" dirty="0"/>
              <a:t>CDMIS Regular Users</a:t>
            </a:r>
          </a:p>
        </p:txBody>
      </p:sp>
      <p:sp>
        <p:nvSpPr>
          <p:cNvPr id="3" name="Content Placeholder 2">
            <a:extLst>
              <a:ext uri="{FF2B5EF4-FFF2-40B4-BE49-F238E27FC236}">
                <a16:creationId xmlns:a16="http://schemas.microsoft.com/office/drawing/2014/main" id="{BD4E40E9-BDCD-46E6-BBAE-AF240DEFFD77}"/>
              </a:ext>
            </a:extLst>
          </p:cNvPr>
          <p:cNvSpPr>
            <a:spLocks noGrp="1"/>
          </p:cNvSpPr>
          <p:nvPr>
            <p:ph idx="4294967295"/>
          </p:nvPr>
        </p:nvSpPr>
        <p:spPr>
          <a:xfrm>
            <a:off x="152400" y="1638300"/>
            <a:ext cx="11887200" cy="5015901"/>
          </a:xfrm>
        </p:spPr>
        <p:txBody>
          <a:bodyPr/>
          <a:lstStyle/>
          <a:p>
            <a:pPr marL="0" indent="0">
              <a:spcAft>
                <a:spcPts val="1200"/>
              </a:spcAft>
              <a:buNone/>
            </a:pPr>
            <a:r>
              <a:rPr lang="en-US" b="1" dirty="0"/>
              <a:t>Regular Users can do the following: </a:t>
            </a:r>
          </a:p>
          <a:p>
            <a:pPr lvl="1">
              <a:spcAft>
                <a:spcPts val="1900"/>
              </a:spcAft>
            </a:pPr>
            <a:r>
              <a:rPr lang="en-US" dirty="0"/>
              <a:t>Change his or her own user information only</a:t>
            </a:r>
          </a:p>
          <a:p>
            <a:pPr lvl="1">
              <a:spcAft>
                <a:spcPts val="1900"/>
              </a:spcAft>
            </a:pPr>
            <a:r>
              <a:rPr lang="en-US" dirty="0"/>
              <a:t>Complete and submit the CDD-801A for only one sub-agency (if sub-agencies are used for the CDD-801A)</a:t>
            </a:r>
          </a:p>
          <a:p>
            <a:pPr lvl="1">
              <a:spcAft>
                <a:spcPts val="1900"/>
              </a:spcAft>
            </a:pPr>
            <a:r>
              <a:rPr lang="en-US" dirty="0"/>
              <a:t>Complete and submit the CDD-801A for the entire agency (if sub-agencies are used for the CDD-801A)</a:t>
            </a:r>
          </a:p>
          <a:p>
            <a:pPr lvl="1">
              <a:spcAft>
                <a:spcPts val="1900"/>
              </a:spcAft>
            </a:pPr>
            <a:r>
              <a:rPr lang="en-US" dirty="0"/>
              <a:t>Complete and submit the CDD-801B for the entire agency</a:t>
            </a:r>
          </a:p>
        </p:txBody>
      </p:sp>
      <p:sp>
        <p:nvSpPr>
          <p:cNvPr id="4" name="Slide Number Placeholder 3">
            <a:extLst>
              <a:ext uri="{FF2B5EF4-FFF2-40B4-BE49-F238E27FC236}">
                <a16:creationId xmlns:a16="http://schemas.microsoft.com/office/drawing/2014/main" id="{E3177C91-57E5-4F42-8308-F29F3C54BC5B}"/>
              </a:ext>
            </a:extLst>
          </p:cNvPr>
          <p:cNvSpPr>
            <a:spLocks noGrp="1"/>
          </p:cNvSpPr>
          <p:nvPr>
            <p:ph type="sldNum" sz="quarter" idx="11"/>
          </p:nvPr>
        </p:nvSpPr>
        <p:spPr>
          <a:xfrm>
            <a:off x="11176001" y="6231660"/>
            <a:ext cx="776314" cy="422541"/>
          </a:xfrm>
        </p:spPr>
        <p:txBody>
          <a:bodyPr/>
          <a:lstStyle/>
          <a:p>
            <a:r>
              <a:rPr lang="en-US" dirty="0"/>
              <a:t>16</a:t>
            </a:r>
          </a:p>
        </p:txBody>
      </p:sp>
    </p:spTree>
    <p:extLst>
      <p:ext uri="{BB962C8B-B14F-4D97-AF65-F5344CB8AC3E}">
        <p14:creationId xmlns:p14="http://schemas.microsoft.com/office/powerpoint/2010/main" val="120613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44967-435F-4515-8FC5-5AF33F885844}"/>
              </a:ext>
            </a:extLst>
          </p:cNvPr>
          <p:cNvSpPr>
            <a:spLocks noGrp="1"/>
          </p:cNvSpPr>
          <p:nvPr>
            <p:ph type="title"/>
          </p:nvPr>
        </p:nvSpPr>
        <p:spPr/>
        <p:txBody>
          <a:bodyPr>
            <a:normAutofit/>
          </a:bodyPr>
          <a:lstStyle/>
          <a:p>
            <a:r>
              <a:rPr lang="en-US" sz="4000" b="1" dirty="0">
                <a:ea typeface="+mj-lt"/>
                <a:cs typeface="+mj-lt"/>
              </a:rPr>
              <a:t>Monthly Reporting Requirements</a:t>
            </a:r>
          </a:p>
        </p:txBody>
      </p:sp>
      <p:sp>
        <p:nvSpPr>
          <p:cNvPr id="3" name="Content Placeholder 2">
            <a:extLst>
              <a:ext uri="{FF2B5EF4-FFF2-40B4-BE49-F238E27FC236}">
                <a16:creationId xmlns:a16="http://schemas.microsoft.com/office/drawing/2014/main" id="{EC675B31-6267-4C7A-9F94-1C09D13005E1}"/>
              </a:ext>
            </a:extLst>
          </p:cNvPr>
          <p:cNvSpPr>
            <a:spLocks noGrp="1"/>
          </p:cNvSpPr>
          <p:nvPr>
            <p:ph idx="4294967295"/>
          </p:nvPr>
        </p:nvSpPr>
        <p:spPr>
          <a:xfrm>
            <a:off x="361043" y="1638300"/>
            <a:ext cx="11633201" cy="5015901"/>
          </a:xfrm>
        </p:spPr>
        <p:txBody>
          <a:bodyPr vert="horz" lIns="91440" tIns="45720" rIns="91440" bIns="45720" rtlCol="0" anchor="t">
            <a:normAutofit/>
          </a:bodyPr>
          <a:lstStyle/>
          <a:p>
            <a:pPr marL="0" indent="0">
              <a:spcAft>
                <a:spcPts val="800"/>
              </a:spcAft>
              <a:buNone/>
            </a:pPr>
            <a:r>
              <a:rPr lang="en-US" dirty="0">
                <a:ea typeface="+mn-lt"/>
                <a:cs typeface="+mn-lt"/>
              </a:rPr>
              <a:t>In this section, reporting requirements for each of the following reports will be addressed:</a:t>
            </a:r>
          </a:p>
          <a:p>
            <a:pPr lvl="1">
              <a:lnSpc>
                <a:spcPct val="150000"/>
              </a:lnSpc>
              <a:spcBef>
                <a:spcPts val="1000"/>
              </a:spcBef>
              <a:spcAft>
                <a:spcPts val="800"/>
              </a:spcAft>
            </a:pPr>
            <a:r>
              <a:rPr lang="en-US" dirty="0">
                <a:ea typeface="+mn-lt"/>
                <a:cs typeface="+mn-lt"/>
              </a:rPr>
              <a:t>CDD-801A</a:t>
            </a:r>
          </a:p>
          <a:p>
            <a:pPr lvl="1">
              <a:lnSpc>
                <a:spcPct val="150000"/>
              </a:lnSpc>
              <a:spcBef>
                <a:spcPts val="1000"/>
              </a:spcBef>
              <a:spcAft>
                <a:spcPts val="800"/>
              </a:spcAft>
            </a:pPr>
            <a:r>
              <a:rPr lang="en-US" dirty="0">
                <a:ea typeface="+mn-lt"/>
                <a:cs typeface="+mn-lt"/>
              </a:rPr>
              <a:t>CDD-801B (Not required for CSPP contractors)</a:t>
            </a:r>
          </a:p>
          <a:p>
            <a:pPr lvl="1">
              <a:lnSpc>
                <a:spcPct val="150000"/>
              </a:lnSpc>
              <a:spcBef>
                <a:spcPts val="1000"/>
              </a:spcBef>
              <a:spcAft>
                <a:spcPts val="800"/>
              </a:spcAft>
            </a:pPr>
            <a:r>
              <a:rPr lang="en-US" dirty="0">
                <a:ea typeface="+mn-lt"/>
                <a:cs typeface="+mn-lt"/>
              </a:rPr>
              <a:t>Subsidized Provider Report (SPR)</a:t>
            </a:r>
            <a:endParaRPr lang="en-US" dirty="0">
              <a:cs typeface="Arial"/>
            </a:endParaRPr>
          </a:p>
        </p:txBody>
      </p:sp>
      <p:sp>
        <p:nvSpPr>
          <p:cNvPr id="4" name="Slide Number Placeholder 3">
            <a:extLst>
              <a:ext uri="{FF2B5EF4-FFF2-40B4-BE49-F238E27FC236}">
                <a16:creationId xmlns:a16="http://schemas.microsoft.com/office/drawing/2014/main" id="{24CEA680-D13B-40C7-92BE-D333BC9767DB}"/>
              </a:ext>
            </a:extLst>
          </p:cNvPr>
          <p:cNvSpPr>
            <a:spLocks noGrp="1"/>
          </p:cNvSpPr>
          <p:nvPr>
            <p:ph type="sldNum" sz="quarter" idx="11"/>
          </p:nvPr>
        </p:nvSpPr>
        <p:spPr>
          <a:xfrm>
            <a:off x="11412582" y="6231660"/>
            <a:ext cx="539732" cy="365125"/>
          </a:xfrm>
        </p:spPr>
        <p:txBody>
          <a:bodyPr/>
          <a:lstStyle/>
          <a:p>
            <a:r>
              <a:rPr lang="en-US" dirty="0"/>
              <a:t>17</a:t>
            </a:r>
          </a:p>
        </p:txBody>
      </p:sp>
    </p:spTree>
    <p:extLst>
      <p:ext uri="{BB962C8B-B14F-4D97-AF65-F5344CB8AC3E}">
        <p14:creationId xmlns:p14="http://schemas.microsoft.com/office/powerpoint/2010/main" val="285673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DCEDD-34F0-4D80-8C1A-157BB6971E89}"/>
              </a:ext>
            </a:extLst>
          </p:cNvPr>
          <p:cNvSpPr>
            <a:spLocks noGrp="1"/>
          </p:cNvSpPr>
          <p:nvPr>
            <p:ph type="title"/>
          </p:nvPr>
        </p:nvSpPr>
        <p:spPr/>
        <p:txBody>
          <a:bodyPr>
            <a:normAutofit/>
          </a:bodyPr>
          <a:lstStyle/>
          <a:p>
            <a:r>
              <a:rPr lang="en-US" sz="4000" b="1" dirty="0">
                <a:ea typeface="+mj-lt"/>
                <a:cs typeface="+mj-lt"/>
              </a:rPr>
              <a:t>CDD-801A Overview</a:t>
            </a:r>
            <a:endParaRPr lang="en-US" sz="4000" b="1" dirty="0">
              <a:cs typeface="Arial"/>
            </a:endParaRPr>
          </a:p>
        </p:txBody>
      </p:sp>
      <p:sp>
        <p:nvSpPr>
          <p:cNvPr id="3" name="Content Placeholder 2">
            <a:extLst>
              <a:ext uri="{FF2B5EF4-FFF2-40B4-BE49-F238E27FC236}">
                <a16:creationId xmlns:a16="http://schemas.microsoft.com/office/drawing/2014/main" id="{E4008559-9B02-4688-B708-4DDFCA7DC21A}"/>
              </a:ext>
            </a:extLst>
          </p:cNvPr>
          <p:cNvSpPr>
            <a:spLocks noGrp="1"/>
          </p:cNvSpPr>
          <p:nvPr>
            <p:ph idx="4294967295"/>
          </p:nvPr>
        </p:nvSpPr>
        <p:spPr>
          <a:xfrm>
            <a:off x="152400" y="1302470"/>
            <a:ext cx="11887200" cy="5015901"/>
          </a:xfrm>
        </p:spPr>
        <p:txBody>
          <a:bodyPr vert="horz" lIns="91440" tIns="45720" rIns="91440" bIns="45720" rtlCol="0" anchor="t">
            <a:normAutofit/>
          </a:bodyPr>
          <a:lstStyle/>
          <a:p>
            <a:pPr>
              <a:lnSpc>
                <a:spcPct val="150000"/>
              </a:lnSpc>
              <a:spcAft>
                <a:spcPts val="800"/>
              </a:spcAft>
            </a:pPr>
            <a:r>
              <a:rPr lang="en-US" b="1" dirty="0">
                <a:ea typeface="+mn-lt"/>
                <a:cs typeface="+mn-lt"/>
              </a:rPr>
              <a:t>CDD-801A:</a:t>
            </a:r>
            <a:r>
              <a:rPr lang="en-US" dirty="0">
                <a:ea typeface="+mn-lt"/>
                <a:cs typeface="+mn-lt"/>
              </a:rPr>
              <a:t> Monthly data collection report in which agencies provide specific information about all families receiving child care and development services provided by funding from a contract with the CDE, Early Education Division (EED)</a:t>
            </a:r>
            <a:endParaRPr lang="en-US" dirty="0">
              <a:cs typeface="Arial"/>
            </a:endParaRPr>
          </a:p>
        </p:txBody>
      </p:sp>
      <p:sp>
        <p:nvSpPr>
          <p:cNvPr id="4" name="Slide Number Placeholder 3">
            <a:extLst>
              <a:ext uri="{FF2B5EF4-FFF2-40B4-BE49-F238E27FC236}">
                <a16:creationId xmlns:a16="http://schemas.microsoft.com/office/drawing/2014/main" id="{E450FADA-4049-4869-B58B-C7EE7C1A8213}"/>
              </a:ext>
            </a:extLst>
          </p:cNvPr>
          <p:cNvSpPr>
            <a:spLocks noGrp="1"/>
          </p:cNvSpPr>
          <p:nvPr>
            <p:ph type="sldNum" sz="quarter" idx="11"/>
          </p:nvPr>
        </p:nvSpPr>
        <p:spPr>
          <a:xfrm>
            <a:off x="11403511" y="6231660"/>
            <a:ext cx="548803" cy="365125"/>
          </a:xfrm>
        </p:spPr>
        <p:txBody>
          <a:bodyPr/>
          <a:lstStyle/>
          <a:p>
            <a:r>
              <a:rPr lang="en-US" dirty="0"/>
              <a:t>18</a:t>
            </a:r>
          </a:p>
        </p:txBody>
      </p:sp>
    </p:spTree>
    <p:extLst>
      <p:ext uri="{BB962C8B-B14F-4D97-AF65-F5344CB8AC3E}">
        <p14:creationId xmlns:p14="http://schemas.microsoft.com/office/powerpoint/2010/main" val="1424303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268A8-B7F3-451B-9F22-4B5E6E8EC072}"/>
              </a:ext>
            </a:extLst>
          </p:cNvPr>
          <p:cNvSpPr>
            <a:spLocks noGrp="1"/>
          </p:cNvSpPr>
          <p:nvPr>
            <p:ph type="title"/>
          </p:nvPr>
        </p:nvSpPr>
        <p:spPr>
          <a:xfrm>
            <a:off x="107795" y="0"/>
            <a:ext cx="11887200" cy="1325563"/>
          </a:xfrm>
        </p:spPr>
        <p:txBody>
          <a:bodyPr>
            <a:normAutofit/>
          </a:bodyPr>
          <a:lstStyle/>
          <a:p>
            <a:r>
              <a:rPr lang="en-US" sz="4000" b="1" dirty="0"/>
              <a:t>Introduction of CDMIS Team</a:t>
            </a:r>
          </a:p>
        </p:txBody>
      </p:sp>
      <p:sp>
        <p:nvSpPr>
          <p:cNvPr id="3" name="Content Placeholder 2">
            <a:extLst>
              <a:ext uri="{FF2B5EF4-FFF2-40B4-BE49-F238E27FC236}">
                <a16:creationId xmlns:a16="http://schemas.microsoft.com/office/drawing/2014/main" id="{74ED56CE-8EB7-4843-8536-B0AD32529880}"/>
              </a:ext>
            </a:extLst>
          </p:cNvPr>
          <p:cNvSpPr>
            <a:spLocks noGrp="1"/>
          </p:cNvSpPr>
          <p:nvPr>
            <p:ph idx="4294967295"/>
          </p:nvPr>
        </p:nvSpPr>
        <p:spPr>
          <a:xfrm>
            <a:off x="286215" y="1408289"/>
            <a:ext cx="11530360" cy="4445371"/>
          </a:xfrm>
        </p:spPr>
        <p:txBody>
          <a:bodyPr vert="horz" lIns="91440" tIns="45720" rIns="91440" bIns="45720" rtlCol="0" anchor="t">
            <a:normAutofit/>
          </a:bodyPr>
          <a:lstStyle/>
          <a:p>
            <a:pPr marL="0" indent="0">
              <a:spcAft>
                <a:spcPts val="1200"/>
              </a:spcAft>
              <a:buNone/>
            </a:pPr>
            <a:r>
              <a:rPr lang="en-US" sz="3600" b="1" dirty="0"/>
              <a:t>Jane Liang, Ed.D. </a:t>
            </a:r>
            <a:r>
              <a:rPr lang="en-US" sz="3600" dirty="0"/>
              <a:t>−</a:t>
            </a:r>
            <a:r>
              <a:rPr lang="en-US" sz="3600" b="1" dirty="0"/>
              <a:t> </a:t>
            </a:r>
            <a:r>
              <a:rPr lang="en-US" sz="3600" dirty="0"/>
              <a:t>Administrator</a:t>
            </a:r>
          </a:p>
          <a:p>
            <a:pPr marL="0" indent="0">
              <a:spcAft>
                <a:spcPts val="1200"/>
              </a:spcAft>
              <a:buNone/>
            </a:pPr>
            <a:r>
              <a:rPr lang="en-US" sz="3600" b="1" dirty="0"/>
              <a:t>Carly Nodohara </a:t>
            </a:r>
            <a:r>
              <a:rPr lang="en-US" sz="3600" dirty="0"/>
              <a:t>− Associate Governmental Program Analyst (AGPA)</a:t>
            </a:r>
          </a:p>
          <a:p>
            <a:pPr marL="0" indent="0">
              <a:spcAft>
                <a:spcPts val="1200"/>
              </a:spcAft>
              <a:buNone/>
            </a:pPr>
            <a:r>
              <a:rPr lang="en-US" sz="3600" b="1" dirty="0"/>
              <a:t>Jasmine Traylor </a:t>
            </a:r>
            <a:r>
              <a:rPr lang="en-US" sz="3600" dirty="0"/>
              <a:t>−</a:t>
            </a:r>
            <a:r>
              <a:rPr lang="en-US" sz="3600" b="1" dirty="0"/>
              <a:t> </a:t>
            </a:r>
            <a:r>
              <a:rPr lang="en-US" sz="3600" dirty="0"/>
              <a:t>Staff Services Analyst (SSA)</a:t>
            </a:r>
          </a:p>
          <a:p>
            <a:pPr marL="0" indent="0">
              <a:spcAft>
                <a:spcPts val="1200"/>
              </a:spcAft>
              <a:buNone/>
            </a:pPr>
            <a:r>
              <a:rPr lang="en-US" sz="3600" b="1" dirty="0"/>
              <a:t>Josie Chan </a:t>
            </a:r>
            <a:r>
              <a:rPr lang="en-US" sz="3600" dirty="0"/>
              <a:t>− SSA</a:t>
            </a:r>
          </a:p>
          <a:p>
            <a:pPr marL="0" indent="0">
              <a:spcAft>
                <a:spcPts val="1200"/>
              </a:spcAft>
              <a:buNone/>
            </a:pPr>
            <a:r>
              <a:rPr lang="en-US" sz="3600" b="1" dirty="0"/>
              <a:t>Steven Granados </a:t>
            </a:r>
            <a:r>
              <a:rPr lang="en-US" sz="3600" dirty="0"/>
              <a:t>− SSA</a:t>
            </a:r>
          </a:p>
        </p:txBody>
      </p:sp>
      <p:sp>
        <p:nvSpPr>
          <p:cNvPr id="4" name="Slide Number Placeholder 3">
            <a:extLst>
              <a:ext uri="{FF2B5EF4-FFF2-40B4-BE49-F238E27FC236}">
                <a16:creationId xmlns:a16="http://schemas.microsoft.com/office/drawing/2014/main" id="{B91F3F10-B61C-489F-9A50-37F54A789B9C}"/>
              </a:ext>
            </a:extLst>
          </p:cNvPr>
          <p:cNvSpPr>
            <a:spLocks noGrp="1"/>
          </p:cNvSpPr>
          <p:nvPr>
            <p:ph type="sldNum" sz="quarter" idx="11"/>
          </p:nvPr>
        </p:nvSpPr>
        <p:spPr/>
        <p:txBody>
          <a:bodyPr/>
          <a:lstStyle/>
          <a:p>
            <a:r>
              <a:rPr lang="en-US" dirty="0"/>
              <a:t>1</a:t>
            </a:r>
          </a:p>
        </p:txBody>
      </p:sp>
    </p:spTree>
    <p:extLst>
      <p:ext uri="{BB962C8B-B14F-4D97-AF65-F5344CB8AC3E}">
        <p14:creationId xmlns:p14="http://schemas.microsoft.com/office/powerpoint/2010/main" val="3300959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33B63-C1A4-413A-967B-74F2872E2FF2}"/>
              </a:ext>
            </a:extLst>
          </p:cNvPr>
          <p:cNvSpPr>
            <a:spLocks noGrp="1"/>
          </p:cNvSpPr>
          <p:nvPr>
            <p:ph type="title"/>
          </p:nvPr>
        </p:nvSpPr>
        <p:spPr/>
        <p:txBody>
          <a:bodyPr>
            <a:normAutofit/>
          </a:bodyPr>
          <a:lstStyle/>
          <a:p>
            <a:r>
              <a:rPr lang="en-US" sz="4000" b="1" dirty="0">
                <a:ea typeface="+mj-lt"/>
                <a:cs typeface="+mj-lt"/>
              </a:rPr>
              <a:t>How to Submit CDD-801A Reports</a:t>
            </a:r>
            <a:endParaRPr lang="en-US" sz="4000" b="1" dirty="0">
              <a:cs typeface="Arial"/>
            </a:endParaRPr>
          </a:p>
        </p:txBody>
      </p:sp>
      <p:sp>
        <p:nvSpPr>
          <p:cNvPr id="3" name="Content Placeholder 2">
            <a:extLst>
              <a:ext uri="{FF2B5EF4-FFF2-40B4-BE49-F238E27FC236}">
                <a16:creationId xmlns:a16="http://schemas.microsoft.com/office/drawing/2014/main" id="{E3774E31-03F2-468E-A5AC-D7438E1B1B63}"/>
              </a:ext>
            </a:extLst>
          </p:cNvPr>
          <p:cNvSpPr>
            <a:spLocks noGrp="1"/>
          </p:cNvSpPr>
          <p:nvPr>
            <p:ph idx="4294967295"/>
          </p:nvPr>
        </p:nvSpPr>
        <p:spPr>
          <a:xfrm>
            <a:off x="306614" y="1538514"/>
            <a:ext cx="11633201" cy="5015901"/>
          </a:xfrm>
        </p:spPr>
        <p:txBody>
          <a:bodyPr vert="horz" lIns="91440" tIns="45720" rIns="91440" bIns="45720" rtlCol="0" anchor="t">
            <a:normAutofit/>
          </a:bodyPr>
          <a:lstStyle/>
          <a:p>
            <a:pPr>
              <a:spcAft>
                <a:spcPts val="800"/>
              </a:spcAft>
            </a:pPr>
            <a:r>
              <a:rPr lang="en-US" dirty="0">
                <a:ea typeface="+mn-lt"/>
                <a:cs typeface="+mn-lt"/>
              </a:rPr>
              <a:t>Agencies may submit the CDD-801A report using one of the following two methods:</a:t>
            </a:r>
            <a:endParaRPr lang="en-US" dirty="0">
              <a:cs typeface="Arial" panose="020B0604020202020204"/>
            </a:endParaRPr>
          </a:p>
          <a:p>
            <a:pPr lvl="1">
              <a:spcBef>
                <a:spcPts val="1000"/>
              </a:spcBef>
              <a:spcAft>
                <a:spcPts val="800"/>
              </a:spcAft>
            </a:pPr>
            <a:r>
              <a:rPr lang="en-US" dirty="0">
                <a:ea typeface="+mn-lt"/>
                <a:cs typeface="+mn-lt"/>
              </a:rPr>
              <a:t>Web Input/Edit, </a:t>
            </a:r>
            <a:r>
              <a:rPr lang="en-US" b="1" dirty="0">
                <a:ea typeface="+mn-lt"/>
                <a:cs typeface="+mn-lt"/>
              </a:rPr>
              <a:t>or</a:t>
            </a:r>
            <a:endParaRPr lang="en-US" dirty="0">
              <a:cs typeface="Arial" panose="020B0604020202020204"/>
            </a:endParaRPr>
          </a:p>
          <a:p>
            <a:pPr lvl="1">
              <a:spcBef>
                <a:spcPts val="1000"/>
              </a:spcBef>
              <a:spcAft>
                <a:spcPts val="800"/>
              </a:spcAft>
            </a:pPr>
            <a:r>
              <a:rPr lang="en-US" dirty="0">
                <a:ea typeface="+mn-lt"/>
                <a:cs typeface="+mn-lt"/>
              </a:rPr>
              <a:t>Electronic File Upload</a:t>
            </a:r>
            <a:endParaRPr lang="en-US" dirty="0">
              <a:cs typeface="Arial"/>
            </a:endParaRPr>
          </a:p>
          <a:p>
            <a:pPr>
              <a:spcAft>
                <a:spcPts val="800"/>
              </a:spcAft>
            </a:pPr>
            <a:r>
              <a:rPr lang="en-US" dirty="0">
                <a:ea typeface="+mn-lt"/>
                <a:cs typeface="+mn-lt"/>
              </a:rPr>
              <a:t>Agencies may switch between and/or use a combination of the aforementioned reporting methods to fulfill the CDD-801A reporting requirement</a:t>
            </a:r>
            <a:endParaRPr lang="en-US" dirty="0">
              <a:cs typeface="Arial"/>
            </a:endParaRPr>
          </a:p>
        </p:txBody>
      </p:sp>
      <p:sp>
        <p:nvSpPr>
          <p:cNvPr id="4" name="Slide Number Placeholder 3">
            <a:extLst>
              <a:ext uri="{FF2B5EF4-FFF2-40B4-BE49-F238E27FC236}">
                <a16:creationId xmlns:a16="http://schemas.microsoft.com/office/drawing/2014/main" id="{0CCF0434-B7A0-4B8F-8278-0570F8B47DDB}"/>
              </a:ext>
            </a:extLst>
          </p:cNvPr>
          <p:cNvSpPr>
            <a:spLocks noGrp="1"/>
          </p:cNvSpPr>
          <p:nvPr>
            <p:ph type="sldNum" sz="quarter" idx="11"/>
          </p:nvPr>
        </p:nvSpPr>
        <p:spPr>
          <a:xfrm>
            <a:off x="11358154" y="6231660"/>
            <a:ext cx="576018" cy="365125"/>
          </a:xfrm>
        </p:spPr>
        <p:txBody>
          <a:bodyPr/>
          <a:lstStyle/>
          <a:p>
            <a:r>
              <a:rPr lang="en-US" dirty="0"/>
              <a:t>19</a:t>
            </a:r>
          </a:p>
        </p:txBody>
      </p:sp>
    </p:spTree>
    <p:extLst>
      <p:ext uri="{BB962C8B-B14F-4D97-AF65-F5344CB8AC3E}">
        <p14:creationId xmlns:p14="http://schemas.microsoft.com/office/powerpoint/2010/main" val="1175693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DECEA-6FF3-4E1E-BB0F-4D0D0DA8E68D}"/>
              </a:ext>
            </a:extLst>
          </p:cNvPr>
          <p:cNvSpPr>
            <a:spLocks noGrp="1"/>
          </p:cNvSpPr>
          <p:nvPr>
            <p:ph type="title"/>
          </p:nvPr>
        </p:nvSpPr>
        <p:spPr/>
        <p:txBody>
          <a:bodyPr>
            <a:normAutofit/>
          </a:bodyPr>
          <a:lstStyle/>
          <a:p>
            <a:r>
              <a:rPr lang="en-US" sz="4000" b="1" dirty="0">
                <a:ea typeface="+mj-lt"/>
                <a:cs typeface="+mj-lt"/>
              </a:rPr>
              <a:t>Web Input/Edit</a:t>
            </a:r>
            <a:endParaRPr lang="en-US" sz="4000" b="1" dirty="0">
              <a:cs typeface="Arial"/>
            </a:endParaRPr>
          </a:p>
        </p:txBody>
      </p:sp>
      <p:sp>
        <p:nvSpPr>
          <p:cNvPr id="3" name="Content Placeholder 2">
            <a:extLst>
              <a:ext uri="{FF2B5EF4-FFF2-40B4-BE49-F238E27FC236}">
                <a16:creationId xmlns:a16="http://schemas.microsoft.com/office/drawing/2014/main" id="{9B2EFB4B-6436-4883-89BE-08CBE51A0255}"/>
              </a:ext>
            </a:extLst>
          </p:cNvPr>
          <p:cNvSpPr>
            <a:spLocks noGrp="1"/>
          </p:cNvSpPr>
          <p:nvPr>
            <p:ph idx="4294967295"/>
          </p:nvPr>
        </p:nvSpPr>
        <p:spPr>
          <a:xfrm>
            <a:off x="324757" y="1580884"/>
            <a:ext cx="11542486" cy="5015901"/>
          </a:xfrm>
        </p:spPr>
        <p:txBody>
          <a:bodyPr vert="horz" lIns="91440" tIns="45720" rIns="91440" bIns="45720" rtlCol="0" anchor="t">
            <a:normAutofit/>
          </a:bodyPr>
          <a:lstStyle/>
          <a:p>
            <a:pPr>
              <a:spcAft>
                <a:spcPts val="1800"/>
              </a:spcAft>
            </a:pPr>
            <a:r>
              <a:rPr lang="en-US" dirty="0">
                <a:ea typeface="+mn-lt"/>
                <a:cs typeface="+mn-lt"/>
              </a:rPr>
              <a:t>This method of submitting CDD-801A reports consists of manually adding families’ information into the CDMIS website and copying families’ information from one month to the next.</a:t>
            </a:r>
            <a:endParaRPr lang="en-US" dirty="0">
              <a:cs typeface="Arial" panose="020B0604020202020204"/>
            </a:endParaRPr>
          </a:p>
          <a:p>
            <a:pPr>
              <a:spcAft>
                <a:spcPts val="1800"/>
              </a:spcAft>
            </a:pPr>
            <a:r>
              <a:rPr lang="en-US" dirty="0">
                <a:ea typeface="+mn-lt"/>
                <a:cs typeface="+mn-lt"/>
              </a:rPr>
              <a:t>Once copied forward, families’ information can be added, deleted, or modified to reflect the actual services provided during that report month.</a:t>
            </a:r>
            <a:endParaRPr lang="en-US" dirty="0">
              <a:cs typeface="Arial"/>
            </a:endParaRPr>
          </a:p>
          <a:p>
            <a:endParaRPr lang="en-US" dirty="0">
              <a:cs typeface="Arial"/>
            </a:endParaRPr>
          </a:p>
        </p:txBody>
      </p:sp>
      <p:sp>
        <p:nvSpPr>
          <p:cNvPr id="4" name="Slide Number Placeholder 3">
            <a:extLst>
              <a:ext uri="{FF2B5EF4-FFF2-40B4-BE49-F238E27FC236}">
                <a16:creationId xmlns:a16="http://schemas.microsoft.com/office/drawing/2014/main" id="{5DAA3F18-4A47-49C5-B9E6-4F40215A81A4}"/>
              </a:ext>
            </a:extLst>
          </p:cNvPr>
          <p:cNvSpPr>
            <a:spLocks noGrp="1"/>
          </p:cNvSpPr>
          <p:nvPr>
            <p:ph type="sldNum" sz="quarter" idx="11"/>
          </p:nvPr>
        </p:nvSpPr>
        <p:spPr>
          <a:xfrm>
            <a:off x="11403511" y="6231660"/>
            <a:ext cx="548803" cy="365125"/>
          </a:xfrm>
        </p:spPr>
        <p:txBody>
          <a:bodyPr/>
          <a:lstStyle/>
          <a:p>
            <a:r>
              <a:rPr lang="en-US" dirty="0"/>
              <a:t>20</a:t>
            </a:r>
          </a:p>
        </p:txBody>
      </p:sp>
    </p:spTree>
    <p:extLst>
      <p:ext uri="{BB962C8B-B14F-4D97-AF65-F5344CB8AC3E}">
        <p14:creationId xmlns:p14="http://schemas.microsoft.com/office/powerpoint/2010/main" val="2593939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C67A0-B376-4E49-9BF4-B58D1D77F6E0}"/>
              </a:ext>
            </a:extLst>
          </p:cNvPr>
          <p:cNvSpPr>
            <a:spLocks noGrp="1"/>
          </p:cNvSpPr>
          <p:nvPr>
            <p:ph type="title"/>
          </p:nvPr>
        </p:nvSpPr>
        <p:spPr/>
        <p:txBody>
          <a:bodyPr>
            <a:normAutofit/>
          </a:bodyPr>
          <a:lstStyle/>
          <a:p>
            <a:r>
              <a:rPr lang="en-US" sz="4000" b="1" dirty="0">
                <a:ea typeface="+mj-lt"/>
                <a:cs typeface="+mj-lt"/>
              </a:rPr>
              <a:t>Electronic File Upload</a:t>
            </a:r>
            <a:endParaRPr lang="en-US" sz="4000" b="1" dirty="0">
              <a:cs typeface="Arial"/>
            </a:endParaRPr>
          </a:p>
        </p:txBody>
      </p:sp>
      <p:sp>
        <p:nvSpPr>
          <p:cNvPr id="3" name="Content Placeholder 2">
            <a:extLst>
              <a:ext uri="{FF2B5EF4-FFF2-40B4-BE49-F238E27FC236}">
                <a16:creationId xmlns:a16="http://schemas.microsoft.com/office/drawing/2014/main" id="{AE096992-BE83-47C9-A279-82CEAFFF8D09}"/>
              </a:ext>
            </a:extLst>
          </p:cNvPr>
          <p:cNvSpPr>
            <a:spLocks noGrp="1"/>
          </p:cNvSpPr>
          <p:nvPr>
            <p:ph idx="4294967295"/>
          </p:nvPr>
        </p:nvSpPr>
        <p:spPr>
          <a:xfrm>
            <a:off x="338364" y="1473200"/>
            <a:ext cx="11515272" cy="5015901"/>
          </a:xfrm>
        </p:spPr>
        <p:txBody>
          <a:bodyPr vert="horz" lIns="91440" tIns="45720" rIns="91440" bIns="45720" rtlCol="0" anchor="t">
            <a:normAutofit/>
          </a:bodyPr>
          <a:lstStyle/>
          <a:p>
            <a:pPr>
              <a:spcAft>
                <a:spcPts val="800"/>
              </a:spcAft>
            </a:pPr>
            <a:r>
              <a:rPr lang="en-US" dirty="0">
                <a:ea typeface="+mn-lt"/>
                <a:cs typeface="+mn-lt"/>
              </a:rPr>
              <a:t>This method of submitting CDD-801A reports consists of agencies generating and uploading a specially formatted text file to the CDMIS website.</a:t>
            </a:r>
          </a:p>
          <a:p>
            <a:pPr>
              <a:spcAft>
                <a:spcPts val="800"/>
              </a:spcAft>
            </a:pPr>
            <a:r>
              <a:rPr lang="en-US" dirty="0">
                <a:ea typeface="+mn-lt"/>
                <a:cs typeface="+mn-lt"/>
              </a:rPr>
              <a:t>This text file contains all family, child, and provider information for a particular report month.</a:t>
            </a:r>
            <a:endParaRPr lang="en-US" dirty="0">
              <a:cs typeface="Arial"/>
            </a:endParaRPr>
          </a:p>
          <a:p>
            <a:pPr>
              <a:spcAft>
                <a:spcPts val="800"/>
              </a:spcAft>
            </a:pPr>
            <a:r>
              <a:rPr lang="en-US" dirty="0">
                <a:cs typeface="Arial"/>
              </a:rPr>
              <a:t>Submission Status Processing Time</a:t>
            </a:r>
          </a:p>
          <a:p>
            <a:pPr lvl="1">
              <a:spcBef>
                <a:spcPts val="1000"/>
              </a:spcBef>
              <a:spcAft>
                <a:spcPts val="800"/>
              </a:spcAft>
            </a:pPr>
            <a:r>
              <a:rPr lang="en-US" dirty="0">
                <a:cs typeface="Arial"/>
              </a:rPr>
              <a:t>Test site: 1-4 hours</a:t>
            </a:r>
          </a:p>
          <a:p>
            <a:pPr lvl="1">
              <a:spcBef>
                <a:spcPts val="1000"/>
              </a:spcBef>
              <a:spcAft>
                <a:spcPts val="800"/>
              </a:spcAft>
            </a:pPr>
            <a:r>
              <a:rPr lang="en-US" dirty="0">
                <a:cs typeface="Arial"/>
              </a:rPr>
              <a:t>Live site: Overnight</a:t>
            </a:r>
            <a:endParaRPr lang="en-US" sz="3200" dirty="0">
              <a:cs typeface="Arial"/>
            </a:endParaRPr>
          </a:p>
        </p:txBody>
      </p:sp>
      <p:sp>
        <p:nvSpPr>
          <p:cNvPr id="4" name="Slide Number Placeholder 3">
            <a:extLst>
              <a:ext uri="{FF2B5EF4-FFF2-40B4-BE49-F238E27FC236}">
                <a16:creationId xmlns:a16="http://schemas.microsoft.com/office/drawing/2014/main" id="{CBE109D5-CDD8-45DA-B496-68E6888B495C}"/>
              </a:ext>
            </a:extLst>
          </p:cNvPr>
          <p:cNvSpPr>
            <a:spLocks noGrp="1"/>
          </p:cNvSpPr>
          <p:nvPr>
            <p:ph type="sldNum" sz="quarter" idx="11"/>
          </p:nvPr>
        </p:nvSpPr>
        <p:spPr>
          <a:xfrm>
            <a:off x="11330940" y="6231660"/>
            <a:ext cx="621374" cy="365125"/>
          </a:xfrm>
        </p:spPr>
        <p:txBody>
          <a:bodyPr/>
          <a:lstStyle/>
          <a:p>
            <a:r>
              <a:rPr lang="en-US" dirty="0"/>
              <a:t>21</a:t>
            </a:r>
          </a:p>
        </p:txBody>
      </p:sp>
    </p:spTree>
    <p:extLst>
      <p:ext uri="{BB962C8B-B14F-4D97-AF65-F5344CB8AC3E}">
        <p14:creationId xmlns:p14="http://schemas.microsoft.com/office/powerpoint/2010/main" val="3311342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EA76A-18B9-4E88-94BA-94E3939E50E1}"/>
              </a:ext>
            </a:extLst>
          </p:cNvPr>
          <p:cNvSpPr>
            <a:spLocks noGrp="1"/>
          </p:cNvSpPr>
          <p:nvPr>
            <p:ph type="title"/>
          </p:nvPr>
        </p:nvSpPr>
        <p:spPr/>
        <p:txBody>
          <a:bodyPr/>
          <a:lstStyle/>
          <a:p>
            <a:r>
              <a:rPr lang="en-US" sz="4000" b="1" dirty="0"/>
              <a:t>CDD-801A Management Reports (1)</a:t>
            </a:r>
            <a:endParaRPr lang="en-US" sz="4000" b="1" dirty="0">
              <a:cs typeface="Arial"/>
            </a:endParaRPr>
          </a:p>
        </p:txBody>
      </p:sp>
      <p:sp>
        <p:nvSpPr>
          <p:cNvPr id="3" name="Content Placeholder 2">
            <a:extLst>
              <a:ext uri="{FF2B5EF4-FFF2-40B4-BE49-F238E27FC236}">
                <a16:creationId xmlns:a16="http://schemas.microsoft.com/office/drawing/2014/main" id="{306D10D4-C53B-4E45-A7AB-E9525D6D68D1}"/>
              </a:ext>
            </a:extLst>
          </p:cNvPr>
          <p:cNvSpPr>
            <a:spLocks noGrp="1"/>
          </p:cNvSpPr>
          <p:nvPr>
            <p:ph idx="4294967295"/>
          </p:nvPr>
        </p:nvSpPr>
        <p:spPr>
          <a:xfrm>
            <a:off x="560614" y="1350489"/>
            <a:ext cx="11070772" cy="5060044"/>
          </a:xfrm>
        </p:spPr>
        <p:txBody>
          <a:bodyPr vert="horz" lIns="91440" tIns="45720" rIns="91440" bIns="45720" rtlCol="0" anchor="t">
            <a:normAutofit/>
          </a:bodyPr>
          <a:lstStyle/>
          <a:p>
            <a:pPr>
              <a:lnSpc>
                <a:spcPct val="100000"/>
              </a:lnSpc>
              <a:spcAft>
                <a:spcPts val="1000"/>
              </a:spcAft>
              <a:buNone/>
            </a:pPr>
            <a:r>
              <a:rPr lang="en-US" dirty="0">
                <a:ea typeface="+mn-lt"/>
                <a:cs typeface="+mn-lt"/>
              </a:rPr>
              <a:t>CDD-801A Electronic File Status Report </a:t>
            </a:r>
          </a:p>
          <a:p>
            <a:pPr lvl="1">
              <a:lnSpc>
                <a:spcPct val="100000"/>
              </a:lnSpc>
              <a:spcAft>
                <a:spcPts val="1000"/>
              </a:spcAft>
            </a:pPr>
            <a:r>
              <a:rPr lang="en-US" dirty="0">
                <a:ea typeface="+mn-lt"/>
                <a:cs typeface="+mn-lt"/>
              </a:rPr>
              <a:t>For agencies who submit electronic files </a:t>
            </a:r>
            <a:endParaRPr lang="en-US" dirty="0">
              <a:cs typeface="Arial"/>
            </a:endParaRPr>
          </a:p>
          <a:p>
            <a:pPr lvl="1">
              <a:lnSpc>
                <a:spcPct val="100000"/>
              </a:lnSpc>
              <a:spcAft>
                <a:spcPts val="1000"/>
              </a:spcAft>
              <a:buNone/>
            </a:pPr>
            <a:r>
              <a:rPr lang="en-US" dirty="0">
                <a:ea typeface="+mn-lt"/>
                <a:cs typeface="+mn-lt"/>
              </a:rPr>
              <a:t>• Use the to see if your file passed or, if the file failed, to see errors that caused the file to fail.</a:t>
            </a:r>
            <a:endParaRPr lang="en-US" dirty="0">
              <a:cs typeface="Arial"/>
            </a:endParaRPr>
          </a:p>
          <a:p>
            <a:pPr>
              <a:lnSpc>
                <a:spcPct val="100000"/>
              </a:lnSpc>
              <a:spcAft>
                <a:spcPts val="1000"/>
              </a:spcAft>
              <a:buNone/>
            </a:pPr>
            <a:r>
              <a:rPr lang="en-US" dirty="0">
                <a:ea typeface="+mn-lt"/>
                <a:cs typeface="+mn-lt"/>
              </a:rPr>
              <a:t>CDD-801A Submission Report</a:t>
            </a:r>
            <a:endParaRPr lang="en-US" dirty="0">
              <a:cs typeface="Arial"/>
            </a:endParaRPr>
          </a:p>
          <a:p>
            <a:pPr lvl="1">
              <a:lnSpc>
                <a:spcPct val="100000"/>
              </a:lnSpc>
              <a:spcAft>
                <a:spcPts val="1000"/>
              </a:spcAft>
              <a:buNone/>
            </a:pPr>
            <a:r>
              <a:rPr lang="en-US" sz="3200" dirty="0">
                <a:ea typeface="+mn-lt"/>
                <a:cs typeface="+mn-lt"/>
              </a:rPr>
              <a:t>• </a:t>
            </a:r>
            <a:r>
              <a:rPr lang="en-US" dirty="0">
                <a:ea typeface="+mn-lt"/>
                <a:cs typeface="+mn-lt"/>
              </a:rPr>
              <a:t>Use to see all families included in report for a specific report month.</a:t>
            </a:r>
            <a:endParaRPr lang="en-US" sz="3200" dirty="0">
              <a:ea typeface="+mn-lt"/>
              <a:cs typeface="+mn-lt"/>
            </a:endParaRPr>
          </a:p>
        </p:txBody>
      </p:sp>
      <p:sp>
        <p:nvSpPr>
          <p:cNvPr id="4" name="Slide Number Placeholder 3">
            <a:extLst>
              <a:ext uri="{FF2B5EF4-FFF2-40B4-BE49-F238E27FC236}">
                <a16:creationId xmlns:a16="http://schemas.microsoft.com/office/drawing/2014/main" id="{A7684D7C-0818-4603-BEBE-B75FE1805084}"/>
              </a:ext>
            </a:extLst>
          </p:cNvPr>
          <p:cNvSpPr>
            <a:spLocks noGrp="1"/>
          </p:cNvSpPr>
          <p:nvPr>
            <p:ph type="sldNum" sz="quarter" idx="11"/>
          </p:nvPr>
        </p:nvSpPr>
        <p:spPr>
          <a:xfrm>
            <a:off x="11376297" y="6231660"/>
            <a:ext cx="576017" cy="365125"/>
          </a:xfrm>
        </p:spPr>
        <p:txBody>
          <a:bodyPr/>
          <a:lstStyle/>
          <a:p>
            <a:r>
              <a:rPr lang="en-US" dirty="0"/>
              <a:t>22</a:t>
            </a:r>
          </a:p>
        </p:txBody>
      </p:sp>
    </p:spTree>
    <p:extLst>
      <p:ext uri="{BB962C8B-B14F-4D97-AF65-F5344CB8AC3E}">
        <p14:creationId xmlns:p14="http://schemas.microsoft.com/office/powerpoint/2010/main" val="1280443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19851-D736-464B-A750-416F0CB0F13D}"/>
              </a:ext>
            </a:extLst>
          </p:cNvPr>
          <p:cNvSpPr>
            <a:spLocks noGrp="1"/>
          </p:cNvSpPr>
          <p:nvPr>
            <p:ph type="title"/>
          </p:nvPr>
        </p:nvSpPr>
        <p:spPr/>
        <p:txBody>
          <a:bodyPr/>
          <a:lstStyle/>
          <a:p>
            <a:r>
              <a:rPr lang="en-US" sz="3600" b="1" dirty="0"/>
              <a:t>CDD-801A Management Reports (2)</a:t>
            </a:r>
            <a:endParaRPr lang="en-US" dirty="0"/>
          </a:p>
        </p:txBody>
      </p:sp>
      <p:sp>
        <p:nvSpPr>
          <p:cNvPr id="3" name="Content Placeholder 2">
            <a:extLst>
              <a:ext uri="{FF2B5EF4-FFF2-40B4-BE49-F238E27FC236}">
                <a16:creationId xmlns:a16="http://schemas.microsoft.com/office/drawing/2014/main" id="{CFFF28EB-5E4A-4A36-BB55-0C5A78C3E026}"/>
              </a:ext>
            </a:extLst>
          </p:cNvPr>
          <p:cNvSpPr>
            <a:spLocks noGrp="1"/>
          </p:cNvSpPr>
          <p:nvPr>
            <p:ph sz="quarter" idx="10"/>
          </p:nvPr>
        </p:nvSpPr>
        <p:spPr>
          <a:xfrm>
            <a:off x="683920" y="1439950"/>
            <a:ext cx="10824160" cy="4285936"/>
          </a:xfrm>
        </p:spPr>
        <p:txBody>
          <a:bodyPr/>
          <a:lstStyle/>
          <a:p>
            <a:pPr>
              <a:spcAft>
                <a:spcPts val="1600"/>
              </a:spcAft>
            </a:pPr>
            <a:r>
              <a:rPr lang="en-US" sz="3200" dirty="0"/>
              <a:t>CDD-801A Submission Export</a:t>
            </a:r>
          </a:p>
          <a:p>
            <a:pPr>
              <a:spcAft>
                <a:spcPts val="1600"/>
              </a:spcAft>
            </a:pPr>
            <a:r>
              <a:rPr lang="en-US" sz="3200" dirty="0"/>
              <a:t>Use to check the information that was submitted in the report and export a month of data to Excel. </a:t>
            </a:r>
          </a:p>
          <a:p>
            <a:pPr>
              <a:spcAft>
                <a:spcPts val="1600"/>
              </a:spcAft>
            </a:pPr>
            <a:r>
              <a:rPr lang="en-US" sz="3200" dirty="0"/>
              <a:t>CDD-801A Program Code Report</a:t>
            </a:r>
          </a:p>
          <a:p>
            <a:pPr>
              <a:spcAft>
                <a:spcPts val="1600"/>
              </a:spcAft>
            </a:pPr>
            <a:r>
              <a:rPr lang="en-US" sz="3200" dirty="0"/>
              <a:t>To get a count of children by program for a specific month (or to use as proof the report was submitted).</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C1DB6E2-984E-441F-8DC1-727D4056C5F9}"/>
              </a:ext>
            </a:extLst>
          </p:cNvPr>
          <p:cNvSpPr>
            <a:spLocks noGrp="1"/>
          </p:cNvSpPr>
          <p:nvPr>
            <p:ph type="sldNum" sz="quarter" idx="11"/>
          </p:nvPr>
        </p:nvSpPr>
        <p:spPr>
          <a:xfrm>
            <a:off x="11350171" y="6231660"/>
            <a:ext cx="602143" cy="365125"/>
          </a:xfrm>
        </p:spPr>
        <p:txBody>
          <a:bodyPr/>
          <a:lstStyle/>
          <a:p>
            <a:r>
              <a:rPr lang="en-US" dirty="0"/>
              <a:t>23</a:t>
            </a:r>
          </a:p>
        </p:txBody>
      </p:sp>
    </p:spTree>
    <p:extLst>
      <p:ext uri="{BB962C8B-B14F-4D97-AF65-F5344CB8AC3E}">
        <p14:creationId xmlns:p14="http://schemas.microsoft.com/office/powerpoint/2010/main" val="1932937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CBC7F-BA2D-40AB-B889-8FD1941C730E}"/>
              </a:ext>
            </a:extLst>
          </p:cNvPr>
          <p:cNvSpPr>
            <a:spLocks noGrp="1"/>
          </p:cNvSpPr>
          <p:nvPr>
            <p:ph type="title"/>
          </p:nvPr>
        </p:nvSpPr>
        <p:spPr/>
        <p:txBody>
          <a:bodyPr/>
          <a:lstStyle/>
          <a:p>
            <a:r>
              <a:rPr lang="en-US" sz="4000" b="1" dirty="0"/>
              <a:t>Reporting No Services and</a:t>
            </a:r>
            <a:br>
              <a:rPr lang="en-US" sz="4000" b="1" dirty="0"/>
            </a:br>
            <a:r>
              <a:rPr lang="en-US" sz="4000" b="1" dirty="0"/>
              <a:t>Managing Sub-Agencies</a:t>
            </a:r>
            <a:endParaRPr lang="en-US" sz="4000" b="1" dirty="0">
              <a:cs typeface="Arial"/>
            </a:endParaRPr>
          </a:p>
        </p:txBody>
      </p:sp>
      <p:sp>
        <p:nvSpPr>
          <p:cNvPr id="3" name="Content Placeholder 2">
            <a:extLst>
              <a:ext uri="{FF2B5EF4-FFF2-40B4-BE49-F238E27FC236}">
                <a16:creationId xmlns:a16="http://schemas.microsoft.com/office/drawing/2014/main" id="{67996A2B-0DA0-4CB3-8A8A-52CE39D30FCD}"/>
              </a:ext>
            </a:extLst>
          </p:cNvPr>
          <p:cNvSpPr>
            <a:spLocks noGrp="1"/>
          </p:cNvSpPr>
          <p:nvPr>
            <p:ph idx="4294967295"/>
          </p:nvPr>
        </p:nvSpPr>
        <p:spPr>
          <a:xfrm>
            <a:off x="488443" y="1720487"/>
            <a:ext cx="11215114" cy="5015901"/>
          </a:xfrm>
        </p:spPr>
        <p:txBody>
          <a:bodyPr vert="horz" lIns="91440" tIns="45720" rIns="91440" bIns="45720" rtlCol="0" anchor="t">
            <a:normAutofit/>
          </a:bodyPr>
          <a:lstStyle/>
          <a:p>
            <a:pPr marL="0" indent="0">
              <a:buNone/>
            </a:pPr>
            <a:r>
              <a:rPr lang="en-US" dirty="0"/>
              <a:t>When marking “No Services” make sure the Fiscal Year (FY) is correct:</a:t>
            </a:r>
            <a:endParaRPr lang="en-US" dirty="0">
              <a:cs typeface="Arial"/>
            </a:endParaRPr>
          </a:p>
          <a:p>
            <a:pPr lvl="1">
              <a:spcBef>
                <a:spcPts val="1000"/>
              </a:spcBef>
            </a:pPr>
            <a:r>
              <a:rPr lang="en-US" dirty="0"/>
              <a:t>July 1 is the beginning of a new FY.</a:t>
            </a:r>
            <a:endParaRPr lang="en-US" dirty="0">
              <a:cs typeface="Arial"/>
            </a:endParaRPr>
          </a:p>
          <a:p>
            <a:pPr lvl="1">
              <a:spcBef>
                <a:spcPts val="1000"/>
              </a:spcBef>
            </a:pPr>
            <a:r>
              <a:rPr lang="en-US" dirty="0"/>
              <a:t>You must change the FY in the dropdown list to the upcoming FY before you save the no services information for a future FY.</a:t>
            </a:r>
            <a:endParaRPr lang="en-US" dirty="0">
              <a:cs typeface="Arial"/>
            </a:endParaRPr>
          </a:p>
          <a:p>
            <a:r>
              <a:rPr lang="en-US" dirty="0"/>
              <a:t>Sub-agencies can be created to separate groups of families. </a:t>
            </a:r>
            <a:endParaRPr lang="en-US" dirty="0">
              <a:cs typeface="Arial"/>
            </a:endParaRPr>
          </a:p>
          <a:p>
            <a:r>
              <a:rPr lang="en-US" dirty="0"/>
              <a:t>Sub-agencies can represent different sites or different contract types. They are optional.</a:t>
            </a:r>
            <a:endParaRPr lang="en-US" dirty="0">
              <a:cs typeface="Arial"/>
            </a:endParaRPr>
          </a:p>
          <a:p>
            <a:endParaRPr lang="en-US" dirty="0"/>
          </a:p>
        </p:txBody>
      </p:sp>
      <p:sp>
        <p:nvSpPr>
          <p:cNvPr id="4" name="Slide Number Placeholder 3">
            <a:extLst>
              <a:ext uri="{FF2B5EF4-FFF2-40B4-BE49-F238E27FC236}">
                <a16:creationId xmlns:a16="http://schemas.microsoft.com/office/drawing/2014/main" id="{AEB7693F-A720-49B8-9B1F-8FAF0E141A5D}"/>
              </a:ext>
            </a:extLst>
          </p:cNvPr>
          <p:cNvSpPr>
            <a:spLocks noGrp="1"/>
          </p:cNvSpPr>
          <p:nvPr>
            <p:ph type="sldNum" sz="quarter" idx="11"/>
          </p:nvPr>
        </p:nvSpPr>
        <p:spPr>
          <a:xfrm>
            <a:off x="11303725" y="6231660"/>
            <a:ext cx="648589" cy="365125"/>
          </a:xfrm>
        </p:spPr>
        <p:txBody>
          <a:bodyPr/>
          <a:lstStyle/>
          <a:p>
            <a:r>
              <a:rPr lang="en-US" dirty="0"/>
              <a:t>24</a:t>
            </a:r>
          </a:p>
        </p:txBody>
      </p:sp>
    </p:spTree>
    <p:extLst>
      <p:ext uri="{BB962C8B-B14F-4D97-AF65-F5344CB8AC3E}">
        <p14:creationId xmlns:p14="http://schemas.microsoft.com/office/powerpoint/2010/main" val="1079594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A7652-B856-47BB-A9AC-8E284F829E1B}"/>
              </a:ext>
            </a:extLst>
          </p:cNvPr>
          <p:cNvSpPr>
            <a:spLocks noGrp="1"/>
          </p:cNvSpPr>
          <p:nvPr>
            <p:ph type="title"/>
          </p:nvPr>
        </p:nvSpPr>
        <p:spPr/>
        <p:txBody>
          <a:bodyPr/>
          <a:lstStyle/>
          <a:p>
            <a:r>
              <a:rPr lang="en-US" sz="4000" b="1" dirty="0"/>
              <a:t>CDD-801A</a:t>
            </a:r>
            <a:br>
              <a:rPr lang="en-US" sz="4000" b="1" dirty="0"/>
            </a:br>
            <a:r>
              <a:rPr lang="en-US" sz="4000" b="1" dirty="0"/>
              <a:t>Data Quality Reviews</a:t>
            </a:r>
            <a:endParaRPr lang="en-US" sz="4000" b="1" dirty="0">
              <a:cs typeface="Arial"/>
            </a:endParaRPr>
          </a:p>
        </p:txBody>
      </p:sp>
      <p:sp>
        <p:nvSpPr>
          <p:cNvPr id="3" name="Content Placeholder 2">
            <a:extLst>
              <a:ext uri="{FF2B5EF4-FFF2-40B4-BE49-F238E27FC236}">
                <a16:creationId xmlns:a16="http://schemas.microsoft.com/office/drawing/2014/main" id="{C2358FDB-58E6-4445-A4B4-45B4AA4AA147}"/>
              </a:ext>
            </a:extLst>
          </p:cNvPr>
          <p:cNvSpPr>
            <a:spLocks noGrp="1"/>
          </p:cNvSpPr>
          <p:nvPr>
            <p:ph idx="4294967295"/>
          </p:nvPr>
        </p:nvSpPr>
        <p:spPr>
          <a:xfrm>
            <a:off x="302078" y="1696543"/>
            <a:ext cx="11587844" cy="4535117"/>
          </a:xfrm>
        </p:spPr>
        <p:txBody>
          <a:bodyPr vert="horz" lIns="91440" tIns="45720" rIns="91440" bIns="45720" rtlCol="0" anchor="t">
            <a:normAutofit lnSpcReduction="10000"/>
          </a:bodyPr>
          <a:lstStyle/>
          <a:p>
            <a:pPr marL="0" indent="0">
              <a:spcAft>
                <a:spcPts val="800"/>
              </a:spcAft>
              <a:buNone/>
            </a:pPr>
            <a:r>
              <a:rPr lang="en-US" dirty="0"/>
              <a:t>CDMIS Staff is reviewing monthly reports for the following irregularities:</a:t>
            </a:r>
          </a:p>
          <a:p>
            <a:pPr lvl="1">
              <a:spcBef>
                <a:spcPts val="1000"/>
              </a:spcBef>
              <a:spcAft>
                <a:spcPts val="400"/>
              </a:spcAft>
            </a:pPr>
            <a:r>
              <a:rPr lang="en-US" dirty="0"/>
              <a:t>Duplicate families (same family, different family identification/case numbers).</a:t>
            </a:r>
          </a:p>
          <a:p>
            <a:pPr lvl="1">
              <a:spcBef>
                <a:spcPts val="1000"/>
              </a:spcBef>
              <a:spcAft>
                <a:spcPts val="400"/>
              </a:spcAft>
            </a:pPr>
            <a:r>
              <a:rPr lang="en-US" dirty="0"/>
              <a:t>Inconsistent child counts from month to month.</a:t>
            </a:r>
          </a:p>
          <a:p>
            <a:pPr lvl="1">
              <a:spcBef>
                <a:spcPts val="1000"/>
              </a:spcBef>
              <a:spcAft>
                <a:spcPts val="400"/>
              </a:spcAft>
            </a:pPr>
            <a:r>
              <a:rPr lang="en-US" dirty="0"/>
              <a:t>Invalid Head of Household or Provider Zip Codes (+4 portion of zip code contains all zeros).</a:t>
            </a:r>
          </a:p>
          <a:p>
            <a:pPr lvl="1">
              <a:spcBef>
                <a:spcPts val="1000"/>
              </a:spcBef>
              <a:spcAft>
                <a:spcPts val="400"/>
              </a:spcAft>
            </a:pPr>
            <a:r>
              <a:rPr lang="en-US" dirty="0"/>
              <a:t>Excessive number of children reported for same provider (based on Provider FEIN/SSN) when services are provided in licensed homes or license-exempt settings.</a:t>
            </a:r>
            <a:endParaRPr lang="en-US" dirty="0">
              <a:cs typeface="Arial"/>
            </a:endParaRPr>
          </a:p>
        </p:txBody>
      </p:sp>
      <p:sp>
        <p:nvSpPr>
          <p:cNvPr id="4" name="Slide Number Placeholder 3">
            <a:extLst>
              <a:ext uri="{FF2B5EF4-FFF2-40B4-BE49-F238E27FC236}">
                <a16:creationId xmlns:a16="http://schemas.microsoft.com/office/drawing/2014/main" id="{66007932-B21B-4A0C-8D4D-F0DF9BB94FD8}"/>
              </a:ext>
            </a:extLst>
          </p:cNvPr>
          <p:cNvSpPr>
            <a:spLocks noGrp="1"/>
          </p:cNvSpPr>
          <p:nvPr>
            <p:ph type="sldNum" sz="quarter" idx="11"/>
          </p:nvPr>
        </p:nvSpPr>
        <p:spPr>
          <a:xfrm>
            <a:off x="11312797" y="6231660"/>
            <a:ext cx="639517" cy="365125"/>
          </a:xfrm>
        </p:spPr>
        <p:txBody>
          <a:bodyPr/>
          <a:lstStyle/>
          <a:p>
            <a:r>
              <a:rPr lang="en-US" dirty="0"/>
              <a:t>25</a:t>
            </a:r>
          </a:p>
        </p:txBody>
      </p:sp>
    </p:spTree>
    <p:extLst>
      <p:ext uri="{BB962C8B-B14F-4D97-AF65-F5344CB8AC3E}">
        <p14:creationId xmlns:p14="http://schemas.microsoft.com/office/powerpoint/2010/main" val="2286821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494EB-E207-48A0-B885-B128A9726E23}"/>
              </a:ext>
            </a:extLst>
          </p:cNvPr>
          <p:cNvSpPr>
            <a:spLocks noGrp="1"/>
          </p:cNvSpPr>
          <p:nvPr>
            <p:ph type="title"/>
          </p:nvPr>
        </p:nvSpPr>
        <p:spPr/>
        <p:txBody>
          <a:bodyPr>
            <a:normAutofit/>
          </a:bodyPr>
          <a:lstStyle/>
          <a:p>
            <a:r>
              <a:rPr lang="en-US" sz="4000" b="1" dirty="0">
                <a:ea typeface="+mj-lt"/>
                <a:cs typeface="+mj-lt"/>
              </a:rPr>
              <a:t>CDD-801B Overview</a:t>
            </a:r>
            <a:endParaRPr lang="en-US" sz="4000" b="1" dirty="0">
              <a:cs typeface="Arial"/>
            </a:endParaRPr>
          </a:p>
        </p:txBody>
      </p:sp>
      <p:sp>
        <p:nvSpPr>
          <p:cNvPr id="3" name="Content Placeholder 2">
            <a:extLst>
              <a:ext uri="{FF2B5EF4-FFF2-40B4-BE49-F238E27FC236}">
                <a16:creationId xmlns:a16="http://schemas.microsoft.com/office/drawing/2014/main" id="{9A014341-9DF4-4489-A799-456F6981A71E}"/>
              </a:ext>
            </a:extLst>
          </p:cNvPr>
          <p:cNvSpPr>
            <a:spLocks noGrp="1"/>
          </p:cNvSpPr>
          <p:nvPr>
            <p:ph idx="4294967295"/>
          </p:nvPr>
        </p:nvSpPr>
        <p:spPr>
          <a:xfrm>
            <a:off x="306614" y="1638300"/>
            <a:ext cx="11515272" cy="5015901"/>
          </a:xfrm>
        </p:spPr>
        <p:txBody>
          <a:bodyPr vert="horz" lIns="91440" tIns="45720" rIns="91440" bIns="45720" rtlCol="0" anchor="t">
            <a:normAutofit/>
          </a:bodyPr>
          <a:lstStyle/>
          <a:p>
            <a:pPr>
              <a:spcAft>
                <a:spcPts val="1600"/>
              </a:spcAft>
            </a:pPr>
            <a:r>
              <a:rPr lang="en-US" b="1" dirty="0">
                <a:ea typeface="+mn-lt"/>
                <a:cs typeface="+mn-lt"/>
              </a:rPr>
              <a:t>CDD-801B: </a:t>
            </a:r>
            <a:r>
              <a:rPr lang="en-US" dirty="0">
                <a:ea typeface="+mn-lt"/>
                <a:cs typeface="+mn-lt"/>
              </a:rPr>
              <a:t>Monthly data collection report limited to approximately 250 families randomly sampled from the CDD-801A statewide submissions for a given month</a:t>
            </a:r>
            <a:endParaRPr lang="en-US" dirty="0">
              <a:cs typeface="Arial" panose="020B0604020202020204"/>
            </a:endParaRPr>
          </a:p>
          <a:p>
            <a:pPr lvl="1">
              <a:spcBef>
                <a:spcPts val="1000"/>
              </a:spcBef>
              <a:spcAft>
                <a:spcPts val="1600"/>
              </a:spcAft>
            </a:pPr>
            <a:r>
              <a:rPr lang="en-US" dirty="0">
                <a:ea typeface="+mn-lt"/>
                <a:cs typeface="+mn-lt"/>
              </a:rPr>
              <a:t>In this data collection, agencies provide more thorough descriptions of the families selected as a part of the sample</a:t>
            </a:r>
            <a:endParaRPr lang="en-US" dirty="0">
              <a:cs typeface="Arial"/>
            </a:endParaRPr>
          </a:p>
          <a:p>
            <a:pPr lvl="1">
              <a:spcBef>
                <a:spcPts val="1000"/>
              </a:spcBef>
              <a:spcAft>
                <a:spcPts val="1600"/>
              </a:spcAft>
            </a:pPr>
            <a:r>
              <a:rPr lang="en-US" dirty="0">
                <a:ea typeface="+mn-lt"/>
                <a:cs typeface="+mn-lt"/>
              </a:rPr>
              <a:t>Because the sample for this data collection is small, most agencies will not be required to complete a CDD-801B report, monthly</a:t>
            </a:r>
            <a:endParaRPr lang="en-US" dirty="0">
              <a:cs typeface="Arial"/>
            </a:endParaRPr>
          </a:p>
        </p:txBody>
      </p:sp>
      <p:sp>
        <p:nvSpPr>
          <p:cNvPr id="4" name="Slide Number Placeholder 3">
            <a:extLst>
              <a:ext uri="{FF2B5EF4-FFF2-40B4-BE49-F238E27FC236}">
                <a16:creationId xmlns:a16="http://schemas.microsoft.com/office/drawing/2014/main" id="{6EA874CF-48C2-4103-B1D0-9024AD7A0E1D}"/>
              </a:ext>
            </a:extLst>
          </p:cNvPr>
          <p:cNvSpPr>
            <a:spLocks noGrp="1"/>
          </p:cNvSpPr>
          <p:nvPr>
            <p:ph type="sldNum" sz="quarter" idx="11"/>
          </p:nvPr>
        </p:nvSpPr>
        <p:spPr>
          <a:xfrm>
            <a:off x="11412582" y="6231660"/>
            <a:ext cx="539732" cy="365125"/>
          </a:xfrm>
        </p:spPr>
        <p:txBody>
          <a:bodyPr/>
          <a:lstStyle/>
          <a:p>
            <a:r>
              <a:rPr lang="en-US" dirty="0"/>
              <a:t>26</a:t>
            </a:r>
          </a:p>
        </p:txBody>
      </p:sp>
    </p:spTree>
    <p:extLst>
      <p:ext uri="{BB962C8B-B14F-4D97-AF65-F5344CB8AC3E}">
        <p14:creationId xmlns:p14="http://schemas.microsoft.com/office/powerpoint/2010/main" val="24090097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33647-E1ED-45BD-9D97-C08F72ABF9BA}"/>
              </a:ext>
            </a:extLst>
          </p:cNvPr>
          <p:cNvSpPr>
            <a:spLocks noGrp="1"/>
          </p:cNvSpPr>
          <p:nvPr>
            <p:ph type="title"/>
          </p:nvPr>
        </p:nvSpPr>
        <p:spPr/>
        <p:txBody>
          <a:bodyPr>
            <a:normAutofit/>
          </a:bodyPr>
          <a:lstStyle/>
          <a:p>
            <a:r>
              <a:rPr lang="en-US" sz="4000" b="1" dirty="0">
                <a:ea typeface="+mj-lt"/>
                <a:cs typeface="+mj-lt"/>
              </a:rPr>
              <a:t>SPR Overview </a:t>
            </a:r>
            <a:endParaRPr lang="en-US" sz="4000" b="1" dirty="0">
              <a:cs typeface="Arial"/>
            </a:endParaRPr>
          </a:p>
        </p:txBody>
      </p:sp>
      <p:sp>
        <p:nvSpPr>
          <p:cNvPr id="3" name="Content Placeholder 2">
            <a:extLst>
              <a:ext uri="{FF2B5EF4-FFF2-40B4-BE49-F238E27FC236}">
                <a16:creationId xmlns:a16="http://schemas.microsoft.com/office/drawing/2014/main" id="{DAC8F846-3B85-41D0-8DDD-C12DB6A147C9}"/>
              </a:ext>
            </a:extLst>
          </p:cNvPr>
          <p:cNvSpPr>
            <a:spLocks noGrp="1"/>
          </p:cNvSpPr>
          <p:nvPr>
            <p:ph idx="4294967295"/>
          </p:nvPr>
        </p:nvSpPr>
        <p:spPr>
          <a:xfrm>
            <a:off x="152400" y="1580884"/>
            <a:ext cx="11887200" cy="5015901"/>
          </a:xfrm>
        </p:spPr>
        <p:txBody>
          <a:bodyPr vert="horz" lIns="91440" tIns="45720" rIns="91440" bIns="45720" rtlCol="0" anchor="t">
            <a:normAutofit/>
          </a:bodyPr>
          <a:lstStyle/>
          <a:p>
            <a:pPr>
              <a:spcAft>
                <a:spcPts val="1600"/>
              </a:spcAft>
            </a:pPr>
            <a:r>
              <a:rPr lang="en-US" dirty="0">
                <a:ea typeface="+mn-lt"/>
                <a:cs typeface="+mn-lt"/>
              </a:rPr>
              <a:t>Subsidized Provider Report (SPR): Monthly data collection report in which agencies provide specific business and/or personal information about all providers receiving state funds for early learning and care. </a:t>
            </a:r>
          </a:p>
          <a:p>
            <a:pPr>
              <a:spcAft>
                <a:spcPts val="1600"/>
              </a:spcAft>
            </a:pPr>
            <a:r>
              <a:rPr lang="en-US" dirty="0">
                <a:ea typeface="+mn-lt"/>
                <a:cs typeface="+mn-lt"/>
              </a:rPr>
              <a:t>The SPR is required for agencies who administer their contracts with license-exempt and family child care home providers as defined by law.</a:t>
            </a:r>
            <a:endParaRPr lang="en-US" dirty="0">
              <a:cs typeface="Arial"/>
            </a:endParaRPr>
          </a:p>
        </p:txBody>
      </p:sp>
      <p:sp>
        <p:nvSpPr>
          <p:cNvPr id="4" name="Slide Number Placeholder 3">
            <a:extLst>
              <a:ext uri="{FF2B5EF4-FFF2-40B4-BE49-F238E27FC236}">
                <a16:creationId xmlns:a16="http://schemas.microsoft.com/office/drawing/2014/main" id="{3169D78D-7C37-4679-B303-8BC5F32DE24C}"/>
              </a:ext>
            </a:extLst>
          </p:cNvPr>
          <p:cNvSpPr>
            <a:spLocks noGrp="1"/>
          </p:cNvSpPr>
          <p:nvPr>
            <p:ph type="sldNum" sz="quarter" idx="11"/>
          </p:nvPr>
        </p:nvSpPr>
        <p:spPr>
          <a:xfrm>
            <a:off x="11412582" y="6231660"/>
            <a:ext cx="539732" cy="365125"/>
          </a:xfrm>
        </p:spPr>
        <p:txBody>
          <a:bodyPr/>
          <a:lstStyle/>
          <a:p>
            <a:r>
              <a:rPr lang="en-US" dirty="0"/>
              <a:t>27</a:t>
            </a:r>
          </a:p>
        </p:txBody>
      </p:sp>
    </p:spTree>
    <p:extLst>
      <p:ext uri="{BB962C8B-B14F-4D97-AF65-F5344CB8AC3E}">
        <p14:creationId xmlns:p14="http://schemas.microsoft.com/office/powerpoint/2010/main" val="2758116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87D37-1C14-4D06-B2F8-0D9BED57139E}"/>
              </a:ext>
            </a:extLst>
          </p:cNvPr>
          <p:cNvSpPr>
            <a:spLocks noGrp="1"/>
          </p:cNvSpPr>
          <p:nvPr>
            <p:ph type="title"/>
          </p:nvPr>
        </p:nvSpPr>
        <p:spPr/>
        <p:txBody>
          <a:bodyPr>
            <a:normAutofit/>
          </a:bodyPr>
          <a:lstStyle/>
          <a:p>
            <a:r>
              <a:rPr lang="en-US" sz="4000" b="1" dirty="0">
                <a:ea typeface="+mj-lt"/>
                <a:cs typeface="+mj-lt"/>
              </a:rPr>
              <a:t>Home-Based Type of Care </a:t>
            </a:r>
            <a:endParaRPr lang="en-US" sz="4000" b="1" dirty="0">
              <a:cs typeface="Arial"/>
            </a:endParaRPr>
          </a:p>
        </p:txBody>
      </p:sp>
      <p:sp>
        <p:nvSpPr>
          <p:cNvPr id="3" name="Content Placeholder 2">
            <a:extLst>
              <a:ext uri="{FF2B5EF4-FFF2-40B4-BE49-F238E27FC236}">
                <a16:creationId xmlns:a16="http://schemas.microsoft.com/office/drawing/2014/main" id="{210FA13B-9049-414E-A5FA-4146DBB1B3FF}"/>
              </a:ext>
            </a:extLst>
          </p:cNvPr>
          <p:cNvSpPr>
            <a:spLocks noGrp="1"/>
          </p:cNvSpPr>
          <p:nvPr>
            <p:ph idx="4294967295"/>
          </p:nvPr>
        </p:nvSpPr>
        <p:spPr>
          <a:xfrm>
            <a:off x="239686" y="1453739"/>
            <a:ext cx="11887200" cy="5015901"/>
          </a:xfrm>
        </p:spPr>
        <p:txBody>
          <a:bodyPr vert="horz" lIns="91440" tIns="45720" rIns="91440" bIns="45720" rtlCol="0" anchor="t">
            <a:normAutofit/>
          </a:bodyPr>
          <a:lstStyle/>
          <a:p>
            <a:pPr>
              <a:spcAft>
                <a:spcPts val="800"/>
              </a:spcAft>
            </a:pPr>
            <a:r>
              <a:rPr lang="en-US" dirty="0">
                <a:ea typeface="+mn-lt"/>
                <a:cs typeface="+mn-lt"/>
              </a:rPr>
              <a:t>EED contractors who report the following types of care in the monthly CDD-801A Report are required to submit the SPR: </a:t>
            </a:r>
          </a:p>
          <a:p>
            <a:pPr lvl="1">
              <a:spcBef>
                <a:spcPts val="1000"/>
              </a:spcBef>
              <a:spcAft>
                <a:spcPts val="800"/>
              </a:spcAft>
            </a:pPr>
            <a:r>
              <a:rPr lang="en-US" dirty="0">
                <a:ea typeface="+mn-lt"/>
                <a:cs typeface="+mn-lt"/>
              </a:rPr>
              <a:t>02 Licensed family child care home </a:t>
            </a:r>
          </a:p>
          <a:p>
            <a:pPr lvl="1">
              <a:spcBef>
                <a:spcPts val="1000"/>
              </a:spcBef>
              <a:spcAft>
                <a:spcPts val="800"/>
              </a:spcAft>
            </a:pPr>
            <a:r>
              <a:rPr lang="en-US" dirty="0">
                <a:ea typeface="+mn-lt"/>
                <a:cs typeface="+mn-lt"/>
              </a:rPr>
              <a:t>03 Licensed large family child care home </a:t>
            </a:r>
          </a:p>
          <a:p>
            <a:pPr lvl="1">
              <a:spcBef>
                <a:spcPts val="1000"/>
              </a:spcBef>
              <a:spcAft>
                <a:spcPts val="800"/>
              </a:spcAft>
            </a:pPr>
            <a:r>
              <a:rPr lang="en-US" dirty="0">
                <a:ea typeface="+mn-lt"/>
                <a:cs typeface="+mn-lt"/>
              </a:rPr>
              <a:t>05 License-exempt in child’s home by a relative </a:t>
            </a:r>
          </a:p>
          <a:p>
            <a:pPr lvl="1">
              <a:spcBef>
                <a:spcPts val="1000"/>
              </a:spcBef>
              <a:spcAft>
                <a:spcPts val="800"/>
              </a:spcAft>
            </a:pPr>
            <a:r>
              <a:rPr lang="en-US" dirty="0">
                <a:ea typeface="+mn-lt"/>
                <a:cs typeface="+mn-lt"/>
              </a:rPr>
              <a:t>06 License-exempt in child’s home by a nonrelative </a:t>
            </a:r>
          </a:p>
          <a:p>
            <a:pPr lvl="1">
              <a:spcBef>
                <a:spcPts val="1000"/>
              </a:spcBef>
              <a:spcAft>
                <a:spcPts val="800"/>
              </a:spcAft>
            </a:pPr>
            <a:r>
              <a:rPr lang="en-US" dirty="0">
                <a:ea typeface="+mn-lt"/>
                <a:cs typeface="+mn-lt"/>
              </a:rPr>
              <a:t>07 License-exempt outside the child’s home by a relative </a:t>
            </a:r>
          </a:p>
          <a:p>
            <a:pPr lvl="1">
              <a:spcBef>
                <a:spcPts val="1000"/>
              </a:spcBef>
              <a:spcAft>
                <a:spcPts val="800"/>
              </a:spcAft>
            </a:pPr>
            <a:r>
              <a:rPr lang="en-US" dirty="0">
                <a:ea typeface="+mn-lt"/>
                <a:cs typeface="+mn-lt"/>
              </a:rPr>
              <a:t>08 License-exempt outside the child’s home by a nonrelative</a:t>
            </a:r>
            <a:endParaRPr lang="en-US" dirty="0">
              <a:cs typeface="Arial"/>
            </a:endParaRPr>
          </a:p>
        </p:txBody>
      </p:sp>
      <p:sp>
        <p:nvSpPr>
          <p:cNvPr id="4" name="Slide Number Placeholder 3">
            <a:extLst>
              <a:ext uri="{FF2B5EF4-FFF2-40B4-BE49-F238E27FC236}">
                <a16:creationId xmlns:a16="http://schemas.microsoft.com/office/drawing/2014/main" id="{C4F09B7C-5ADB-4B06-B88A-BBE424AF05D5}"/>
              </a:ext>
            </a:extLst>
          </p:cNvPr>
          <p:cNvSpPr>
            <a:spLocks noGrp="1"/>
          </p:cNvSpPr>
          <p:nvPr>
            <p:ph type="sldNum" sz="quarter" idx="11"/>
          </p:nvPr>
        </p:nvSpPr>
        <p:spPr>
          <a:xfrm>
            <a:off x="11376297" y="6231660"/>
            <a:ext cx="576017" cy="365125"/>
          </a:xfrm>
        </p:spPr>
        <p:txBody>
          <a:bodyPr/>
          <a:lstStyle/>
          <a:p>
            <a:r>
              <a:rPr lang="en-US" dirty="0"/>
              <a:t>28</a:t>
            </a:r>
          </a:p>
        </p:txBody>
      </p:sp>
    </p:spTree>
    <p:extLst>
      <p:ext uri="{BB962C8B-B14F-4D97-AF65-F5344CB8AC3E}">
        <p14:creationId xmlns:p14="http://schemas.microsoft.com/office/powerpoint/2010/main" val="2871704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C4A6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AAF90-ABF9-4F6C-B1C1-969B719256EE}"/>
              </a:ext>
            </a:extLst>
          </p:cNvPr>
          <p:cNvSpPr>
            <a:spLocks noGrp="1"/>
          </p:cNvSpPr>
          <p:nvPr>
            <p:ph type="title"/>
          </p:nvPr>
        </p:nvSpPr>
        <p:spPr>
          <a:xfrm>
            <a:off x="0" y="0"/>
            <a:ext cx="11887200" cy="1325563"/>
          </a:xfrm>
        </p:spPr>
        <p:txBody>
          <a:bodyPr>
            <a:normAutofit/>
          </a:bodyPr>
          <a:lstStyle/>
          <a:p>
            <a:r>
              <a:rPr lang="en-US" sz="4000" b="1" dirty="0"/>
              <a:t>Overview</a:t>
            </a:r>
          </a:p>
        </p:txBody>
      </p:sp>
      <p:sp>
        <p:nvSpPr>
          <p:cNvPr id="3" name="Content Placeholder 2">
            <a:extLst>
              <a:ext uri="{FF2B5EF4-FFF2-40B4-BE49-F238E27FC236}">
                <a16:creationId xmlns:a16="http://schemas.microsoft.com/office/drawing/2014/main" id="{F243CA3D-5965-4C9F-AEAD-C60522686B67}"/>
              </a:ext>
            </a:extLst>
          </p:cNvPr>
          <p:cNvSpPr>
            <a:spLocks noGrp="1"/>
          </p:cNvSpPr>
          <p:nvPr>
            <p:ph idx="4294967295"/>
          </p:nvPr>
        </p:nvSpPr>
        <p:spPr>
          <a:xfrm>
            <a:off x="161730" y="1595536"/>
            <a:ext cx="11887200" cy="4385386"/>
          </a:xfrm>
        </p:spPr>
        <p:txBody>
          <a:bodyPr vert="horz" lIns="91440" tIns="45720" rIns="91440" bIns="45720" rtlCol="0" anchor="t">
            <a:normAutofit/>
          </a:bodyPr>
          <a:lstStyle/>
          <a:p>
            <a:pPr>
              <a:spcAft>
                <a:spcPts val="2400"/>
              </a:spcAft>
            </a:pPr>
            <a:r>
              <a:rPr lang="en-US" dirty="0"/>
              <a:t>What is the CDMIS?</a:t>
            </a:r>
          </a:p>
          <a:p>
            <a:pPr>
              <a:spcAft>
                <a:spcPts val="2400"/>
              </a:spcAft>
            </a:pPr>
            <a:r>
              <a:rPr lang="en-US" dirty="0"/>
              <a:t>Monthly Reporting Requirements</a:t>
            </a:r>
          </a:p>
          <a:p>
            <a:pPr>
              <a:spcAft>
                <a:spcPts val="2400"/>
              </a:spcAft>
            </a:pPr>
            <a:r>
              <a:rPr lang="en-US" dirty="0"/>
              <a:t>Updating and Maintaining Agency Information</a:t>
            </a:r>
          </a:p>
          <a:p>
            <a:pPr>
              <a:spcAft>
                <a:spcPts val="2400"/>
              </a:spcAft>
            </a:pPr>
            <a:r>
              <a:rPr lang="en-US" dirty="0"/>
              <a:t>Frequently Asked Questions</a:t>
            </a:r>
          </a:p>
          <a:p>
            <a:pPr>
              <a:spcAft>
                <a:spcPts val="2400"/>
              </a:spcAft>
            </a:pPr>
            <a:r>
              <a:rPr lang="en-US" dirty="0"/>
              <a:t>Questions and Answers</a:t>
            </a:r>
            <a:endParaRPr lang="en-US" dirty="0">
              <a:cs typeface="Arial"/>
            </a:endParaRPr>
          </a:p>
        </p:txBody>
      </p:sp>
      <p:sp>
        <p:nvSpPr>
          <p:cNvPr id="4" name="Slide Number Placeholder 3">
            <a:extLst>
              <a:ext uri="{FF2B5EF4-FFF2-40B4-BE49-F238E27FC236}">
                <a16:creationId xmlns:a16="http://schemas.microsoft.com/office/drawing/2014/main" id="{7ECDAD24-BA33-4EB1-AD46-6E6C51E71510}"/>
              </a:ext>
            </a:extLst>
          </p:cNvPr>
          <p:cNvSpPr>
            <a:spLocks noGrp="1"/>
          </p:cNvSpPr>
          <p:nvPr>
            <p:ph type="sldNum" sz="quarter" idx="11"/>
          </p:nvPr>
        </p:nvSpPr>
        <p:spPr/>
        <p:txBody>
          <a:bodyPr/>
          <a:lstStyle/>
          <a:p>
            <a:r>
              <a:rPr lang="en-US" dirty="0"/>
              <a:t>2</a:t>
            </a:r>
          </a:p>
        </p:txBody>
      </p:sp>
    </p:spTree>
    <p:extLst>
      <p:ext uri="{BB962C8B-B14F-4D97-AF65-F5344CB8AC3E}">
        <p14:creationId xmlns:p14="http://schemas.microsoft.com/office/powerpoint/2010/main" val="1940623908"/>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29B9D-B442-41F4-8202-E41FDFB09B99}"/>
              </a:ext>
            </a:extLst>
          </p:cNvPr>
          <p:cNvSpPr>
            <a:spLocks noGrp="1"/>
          </p:cNvSpPr>
          <p:nvPr>
            <p:ph type="title"/>
          </p:nvPr>
        </p:nvSpPr>
        <p:spPr/>
        <p:txBody>
          <a:bodyPr/>
          <a:lstStyle/>
          <a:p>
            <a:r>
              <a:rPr lang="en-US" sz="4000" b="1" dirty="0">
                <a:ea typeface="+mj-lt"/>
                <a:cs typeface="+mj-lt"/>
              </a:rPr>
              <a:t>Center-Based Type of Care </a:t>
            </a:r>
            <a:endParaRPr lang="en-US" sz="4000" b="1" dirty="0">
              <a:cs typeface="Arial"/>
            </a:endParaRPr>
          </a:p>
        </p:txBody>
      </p:sp>
      <p:sp>
        <p:nvSpPr>
          <p:cNvPr id="3" name="Content Placeholder 2">
            <a:extLst>
              <a:ext uri="{FF2B5EF4-FFF2-40B4-BE49-F238E27FC236}">
                <a16:creationId xmlns:a16="http://schemas.microsoft.com/office/drawing/2014/main" id="{00CB1F0A-24E4-4C22-8755-07026D9F5A8C}"/>
              </a:ext>
            </a:extLst>
          </p:cNvPr>
          <p:cNvSpPr>
            <a:spLocks noGrp="1"/>
          </p:cNvSpPr>
          <p:nvPr>
            <p:ph idx="4294967295"/>
          </p:nvPr>
        </p:nvSpPr>
        <p:spPr>
          <a:xfrm>
            <a:off x="152400" y="1638300"/>
            <a:ext cx="11887200" cy="5015901"/>
          </a:xfrm>
        </p:spPr>
        <p:txBody>
          <a:bodyPr vert="horz" lIns="91440" tIns="45720" rIns="91440" bIns="45720" rtlCol="0" anchor="t">
            <a:normAutofit/>
          </a:bodyPr>
          <a:lstStyle/>
          <a:p>
            <a:pPr>
              <a:spcAft>
                <a:spcPts val="800"/>
              </a:spcAft>
            </a:pPr>
            <a:r>
              <a:rPr lang="en-US" dirty="0">
                <a:ea typeface="+mn-lt"/>
                <a:cs typeface="+mn-lt"/>
              </a:rPr>
              <a:t>EED contractors who report the following types of care in the monthly CDD-801A Report </a:t>
            </a:r>
            <a:r>
              <a:rPr lang="en-US" b="1" dirty="0">
                <a:ea typeface="+mn-lt"/>
                <a:cs typeface="+mn-lt"/>
              </a:rPr>
              <a:t>are not</a:t>
            </a:r>
            <a:r>
              <a:rPr lang="en-US" dirty="0">
                <a:ea typeface="+mn-lt"/>
                <a:cs typeface="+mn-lt"/>
              </a:rPr>
              <a:t> required to submit the SPR:</a:t>
            </a:r>
          </a:p>
          <a:p>
            <a:pPr lvl="1">
              <a:lnSpc>
                <a:spcPct val="200000"/>
              </a:lnSpc>
              <a:spcBef>
                <a:spcPts val="1000"/>
              </a:spcBef>
              <a:spcAft>
                <a:spcPts val="800"/>
              </a:spcAft>
            </a:pPr>
            <a:r>
              <a:rPr lang="en-US" dirty="0">
                <a:ea typeface="+mn-lt"/>
                <a:cs typeface="+mn-lt"/>
              </a:rPr>
              <a:t>04 Licensed center-based care </a:t>
            </a:r>
          </a:p>
          <a:p>
            <a:pPr lvl="1">
              <a:lnSpc>
                <a:spcPct val="200000"/>
              </a:lnSpc>
              <a:spcBef>
                <a:spcPts val="1000"/>
              </a:spcBef>
              <a:spcAft>
                <a:spcPts val="800"/>
              </a:spcAft>
            </a:pPr>
            <a:r>
              <a:rPr lang="en-US" dirty="0">
                <a:ea typeface="+mn-lt"/>
                <a:cs typeface="+mn-lt"/>
              </a:rPr>
              <a:t>11 License-exempt center-based care</a:t>
            </a:r>
            <a:endParaRPr lang="en-US" dirty="0">
              <a:cs typeface="Arial"/>
            </a:endParaRPr>
          </a:p>
        </p:txBody>
      </p:sp>
      <p:sp>
        <p:nvSpPr>
          <p:cNvPr id="4" name="Slide Number Placeholder 3">
            <a:extLst>
              <a:ext uri="{FF2B5EF4-FFF2-40B4-BE49-F238E27FC236}">
                <a16:creationId xmlns:a16="http://schemas.microsoft.com/office/drawing/2014/main" id="{7C422809-9C88-4144-B219-0A01BA908F53}"/>
              </a:ext>
            </a:extLst>
          </p:cNvPr>
          <p:cNvSpPr>
            <a:spLocks noGrp="1"/>
          </p:cNvSpPr>
          <p:nvPr>
            <p:ph type="sldNum" sz="quarter" idx="11"/>
          </p:nvPr>
        </p:nvSpPr>
        <p:spPr>
          <a:xfrm>
            <a:off x="11394440" y="6231660"/>
            <a:ext cx="557874" cy="365125"/>
          </a:xfrm>
        </p:spPr>
        <p:txBody>
          <a:bodyPr/>
          <a:lstStyle/>
          <a:p>
            <a:r>
              <a:rPr lang="en-US" dirty="0"/>
              <a:t>29</a:t>
            </a:r>
          </a:p>
        </p:txBody>
      </p:sp>
    </p:spTree>
    <p:extLst>
      <p:ext uri="{BB962C8B-B14F-4D97-AF65-F5344CB8AC3E}">
        <p14:creationId xmlns:p14="http://schemas.microsoft.com/office/powerpoint/2010/main" val="4078887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7C287-0441-46CE-A76B-4FE1FB567C5F}"/>
              </a:ext>
            </a:extLst>
          </p:cNvPr>
          <p:cNvSpPr>
            <a:spLocks noGrp="1"/>
          </p:cNvSpPr>
          <p:nvPr>
            <p:ph type="title"/>
          </p:nvPr>
        </p:nvSpPr>
        <p:spPr/>
        <p:txBody>
          <a:bodyPr>
            <a:normAutofit/>
          </a:bodyPr>
          <a:lstStyle/>
          <a:p>
            <a:r>
              <a:rPr lang="en-US" sz="4000" b="1" dirty="0">
                <a:cs typeface="Arial"/>
              </a:rPr>
              <a:t>How to Submit the SPR</a:t>
            </a:r>
          </a:p>
        </p:txBody>
      </p:sp>
      <p:sp>
        <p:nvSpPr>
          <p:cNvPr id="3" name="Content Placeholder 2">
            <a:extLst>
              <a:ext uri="{FF2B5EF4-FFF2-40B4-BE49-F238E27FC236}">
                <a16:creationId xmlns:a16="http://schemas.microsoft.com/office/drawing/2014/main" id="{C6E9B9C4-86AC-49D7-9103-4415725C039C}"/>
              </a:ext>
            </a:extLst>
          </p:cNvPr>
          <p:cNvSpPr>
            <a:spLocks noGrp="1"/>
          </p:cNvSpPr>
          <p:nvPr>
            <p:ph idx="4294967295"/>
          </p:nvPr>
        </p:nvSpPr>
        <p:spPr>
          <a:xfrm>
            <a:off x="152400" y="1636788"/>
            <a:ext cx="11887200" cy="5015901"/>
          </a:xfrm>
        </p:spPr>
        <p:txBody>
          <a:bodyPr vert="horz" lIns="91440" tIns="45720" rIns="91440" bIns="45720" rtlCol="0" anchor="t">
            <a:normAutofit/>
          </a:bodyPr>
          <a:lstStyle/>
          <a:p>
            <a:pPr>
              <a:spcAft>
                <a:spcPts val="800"/>
              </a:spcAft>
            </a:pPr>
            <a:r>
              <a:rPr lang="en-US" dirty="0">
                <a:cs typeface="Arial"/>
              </a:rPr>
              <a:t>Electronic File Upload only</a:t>
            </a:r>
            <a:endParaRPr lang="en-US" dirty="0">
              <a:ea typeface="+mn-lt"/>
              <a:cs typeface="+mn-lt"/>
            </a:endParaRPr>
          </a:p>
          <a:p>
            <a:pPr>
              <a:spcAft>
                <a:spcPts val="800"/>
              </a:spcAft>
            </a:pPr>
            <a:r>
              <a:rPr lang="en-US" dirty="0">
                <a:ea typeface="+mn-lt"/>
                <a:cs typeface="+mn-lt"/>
              </a:rPr>
              <a:t>Agencies must follow the following file format:</a:t>
            </a:r>
          </a:p>
          <a:p>
            <a:pPr lvl="1">
              <a:spcBef>
                <a:spcPts val="1000"/>
              </a:spcBef>
              <a:spcAft>
                <a:spcPts val="800"/>
              </a:spcAft>
            </a:pPr>
            <a:r>
              <a:rPr lang="en-US" dirty="0">
                <a:ea typeface="+mn-lt"/>
                <a:cs typeface="+mn-lt"/>
              </a:rPr>
              <a:t>Files must be a tab-delimited text ASCII file </a:t>
            </a:r>
          </a:p>
          <a:p>
            <a:pPr lvl="1">
              <a:spcBef>
                <a:spcPts val="1000"/>
              </a:spcBef>
              <a:spcAft>
                <a:spcPts val="800"/>
              </a:spcAft>
            </a:pPr>
            <a:r>
              <a:rPr lang="en-US" dirty="0">
                <a:ea typeface="+mn-lt"/>
                <a:cs typeface="+mn-lt"/>
              </a:rPr>
              <a:t>Files must not be compressed (i.e., zipped) </a:t>
            </a:r>
          </a:p>
          <a:p>
            <a:pPr lvl="1">
              <a:spcBef>
                <a:spcPts val="1000"/>
              </a:spcBef>
              <a:spcAft>
                <a:spcPts val="800"/>
              </a:spcAft>
            </a:pPr>
            <a:r>
              <a:rPr lang="en-US" dirty="0">
                <a:ea typeface="+mn-lt"/>
                <a:cs typeface="+mn-lt"/>
              </a:rPr>
              <a:t>Files must contain 27 columns  </a:t>
            </a:r>
          </a:p>
          <a:p>
            <a:pPr lvl="1">
              <a:spcBef>
                <a:spcPts val="1000"/>
              </a:spcBef>
              <a:spcAft>
                <a:spcPts val="800"/>
              </a:spcAft>
            </a:pPr>
            <a:r>
              <a:rPr lang="en-US" dirty="0">
                <a:ea typeface="+mn-lt"/>
                <a:cs typeface="+mn-lt"/>
              </a:rPr>
              <a:t>Files must contain at least one record</a:t>
            </a:r>
            <a:endParaRPr lang="en-US" dirty="0">
              <a:cs typeface="Arial"/>
            </a:endParaRPr>
          </a:p>
          <a:p>
            <a:pPr>
              <a:spcAft>
                <a:spcPts val="800"/>
              </a:spcAft>
            </a:pPr>
            <a:r>
              <a:rPr lang="en-US" dirty="0">
                <a:cs typeface="Arial"/>
              </a:rPr>
              <a:t>Submission status is provided instantaneously.</a:t>
            </a:r>
          </a:p>
        </p:txBody>
      </p:sp>
      <p:sp>
        <p:nvSpPr>
          <p:cNvPr id="4" name="Slide Number Placeholder 3">
            <a:extLst>
              <a:ext uri="{FF2B5EF4-FFF2-40B4-BE49-F238E27FC236}">
                <a16:creationId xmlns:a16="http://schemas.microsoft.com/office/drawing/2014/main" id="{FB591A28-04EA-4C20-933B-6A79B99895FC}"/>
              </a:ext>
            </a:extLst>
          </p:cNvPr>
          <p:cNvSpPr>
            <a:spLocks noGrp="1"/>
          </p:cNvSpPr>
          <p:nvPr>
            <p:ph type="sldNum" sz="quarter" idx="11"/>
          </p:nvPr>
        </p:nvSpPr>
        <p:spPr>
          <a:xfrm>
            <a:off x="11385368" y="6231660"/>
            <a:ext cx="566946" cy="365125"/>
          </a:xfrm>
        </p:spPr>
        <p:txBody>
          <a:bodyPr/>
          <a:lstStyle/>
          <a:p>
            <a:r>
              <a:rPr lang="en-US" dirty="0"/>
              <a:t>30</a:t>
            </a:r>
          </a:p>
        </p:txBody>
      </p:sp>
    </p:spTree>
    <p:extLst>
      <p:ext uri="{BB962C8B-B14F-4D97-AF65-F5344CB8AC3E}">
        <p14:creationId xmlns:p14="http://schemas.microsoft.com/office/powerpoint/2010/main" val="1925052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BC359-C5E4-4B33-AAEA-79B29B8ED96B}"/>
              </a:ext>
            </a:extLst>
          </p:cNvPr>
          <p:cNvSpPr>
            <a:spLocks noGrp="1"/>
          </p:cNvSpPr>
          <p:nvPr>
            <p:ph type="title"/>
          </p:nvPr>
        </p:nvSpPr>
        <p:spPr/>
        <p:txBody>
          <a:bodyPr>
            <a:normAutofit/>
          </a:bodyPr>
          <a:lstStyle/>
          <a:p>
            <a:r>
              <a:rPr lang="en-US" sz="4000" b="1" dirty="0">
                <a:ea typeface="+mj-lt"/>
                <a:cs typeface="+mj-lt"/>
              </a:rPr>
              <a:t>Report Due Dates</a:t>
            </a:r>
            <a:endParaRPr lang="en-US" sz="4000" b="1" dirty="0">
              <a:cs typeface="Arial"/>
            </a:endParaRPr>
          </a:p>
        </p:txBody>
      </p:sp>
      <p:sp>
        <p:nvSpPr>
          <p:cNvPr id="3" name="Content Placeholder 2">
            <a:extLst>
              <a:ext uri="{FF2B5EF4-FFF2-40B4-BE49-F238E27FC236}">
                <a16:creationId xmlns:a16="http://schemas.microsoft.com/office/drawing/2014/main" id="{9A1FAAC9-50BF-4280-9898-F776F16C5A1E}"/>
              </a:ext>
            </a:extLst>
          </p:cNvPr>
          <p:cNvSpPr>
            <a:spLocks noGrp="1"/>
          </p:cNvSpPr>
          <p:nvPr>
            <p:ph idx="4294967295"/>
          </p:nvPr>
        </p:nvSpPr>
        <p:spPr>
          <a:xfrm>
            <a:off x="261257" y="1372561"/>
            <a:ext cx="11669486" cy="5015901"/>
          </a:xfrm>
        </p:spPr>
        <p:txBody>
          <a:bodyPr vert="horz" lIns="91440" tIns="45720" rIns="91440" bIns="45720" rtlCol="0" anchor="t">
            <a:normAutofit/>
          </a:bodyPr>
          <a:lstStyle/>
          <a:p>
            <a:r>
              <a:rPr lang="en-US" dirty="0">
                <a:ea typeface="+mn-lt"/>
                <a:cs typeface="+mn-lt"/>
              </a:rPr>
              <a:t>CDD-801A Due Date: 20th of the month following the end of the report period.</a:t>
            </a:r>
            <a:endParaRPr lang="en-US" dirty="0">
              <a:cs typeface="Arial" panose="020B0604020202020204"/>
            </a:endParaRPr>
          </a:p>
          <a:p>
            <a:pPr lvl="1">
              <a:spcBef>
                <a:spcPts val="1000"/>
              </a:spcBef>
            </a:pPr>
            <a:r>
              <a:rPr lang="en-US" dirty="0">
                <a:ea typeface="+mn-lt"/>
                <a:cs typeface="+mn-lt"/>
              </a:rPr>
              <a:t>For example, the report for February 2022 is by March 20, 2022.</a:t>
            </a:r>
          </a:p>
          <a:p>
            <a:r>
              <a:rPr lang="en-US" dirty="0">
                <a:ea typeface="+mn-lt"/>
                <a:cs typeface="+mn-lt"/>
              </a:rPr>
              <a:t>CDD-801B Due Date: 20</a:t>
            </a:r>
            <a:r>
              <a:rPr lang="en-US" baseline="30000" dirty="0">
                <a:ea typeface="+mn-lt"/>
                <a:cs typeface="+mn-lt"/>
              </a:rPr>
              <a:t>th</a:t>
            </a:r>
            <a:r>
              <a:rPr lang="en-US" dirty="0">
                <a:ea typeface="+mn-lt"/>
                <a:cs typeface="+mn-lt"/>
              </a:rPr>
              <a:t> of the month an agency was notified.</a:t>
            </a:r>
            <a:endParaRPr lang="en-US" dirty="0">
              <a:cs typeface="Arial"/>
            </a:endParaRPr>
          </a:p>
          <a:p>
            <a:pPr lvl="1">
              <a:spcBef>
                <a:spcPts val="1000"/>
              </a:spcBef>
            </a:pPr>
            <a:r>
              <a:rPr lang="en-US" dirty="0">
                <a:ea typeface="+mn-lt"/>
                <a:cs typeface="+mn-lt"/>
              </a:rPr>
              <a:t>For example, if you were notified in February 2022 that your agency was included in the sample, your report is due by February 20, 2022.</a:t>
            </a:r>
            <a:endParaRPr lang="en-US" dirty="0">
              <a:cs typeface="Arial"/>
            </a:endParaRPr>
          </a:p>
          <a:p>
            <a:r>
              <a:rPr lang="en-US" dirty="0">
                <a:cs typeface="Arial"/>
              </a:rPr>
              <a:t>SPR Due Date: 20th of the month following the end of the report period.</a:t>
            </a:r>
          </a:p>
        </p:txBody>
      </p:sp>
      <p:sp>
        <p:nvSpPr>
          <p:cNvPr id="4" name="Slide Number Placeholder 3">
            <a:extLst>
              <a:ext uri="{FF2B5EF4-FFF2-40B4-BE49-F238E27FC236}">
                <a16:creationId xmlns:a16="http://schemas.microsoft.com/office/drawing/2014/main" id="{C893460B-2426-479B-A72B-3CAF4C28E833}"/>
              </a:ext>
            </a:extLst>
          </p:cNvPr>
          <p:cNvSpPr>
            <a:spLocks noGrp="1"/>
          </p:cNvSpPr>
          <p:nvPr>
            <p:ph type="sldNum" sz="quarter" idx="11"/>
          </p:nvPr>
        </p:nvSpPr>
        <p:spPr>
          <a:xfrm>
            <a:off x="11421654" y="6231660"/>
            <a:ext cx="530660" cy="356054"/>
          </a:xfrm>
        </p:spPr>
        <p:txBody>
          <a:bodyPr/>
          <a:lstStyle/>
          <a:p>
            <a:r>
              <a:rPr lang="en-US" dirty="0"/>
              <a:t>31</a:t>
            </a:r>
          </a:p>
        </p:txBody>
      </p:sp>
    </p:spTree>
    <p:extLst>
      <p:ext uri="{BB962C8B-B14F-4D97-AF65-F5344CB8AC3E}">
        <p14:creationId xmlns:p14="http://schemas.microsoft.com/office/powerpoint/2010/main" val="13915450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C47D5-260B-4778-8216-6D2872C28460}"/>
              </a:ext>
            </a:extLst>
          </p:cNvPr>
          <p:cNvSpPr>
            <a:spLocks noGrp="1"/>
          </p:cNvSpPr>
          <p:nvPr>
            <p:ph type="title"/>
          </p:nvPr>
        </p:nvSpPr>
        <p:spPr/>
        <p:txBody>
          <a:bodyPr>
            <a:normAutofit/>
          </a:bodyPr>
          <a:lstStyle/>
          <a:p>
            <a:r>
              <a:rPr lang="en-US" sz="4000" b="1" dirty="0">
                <a:cs typeface="Arial"/>
              </a:rPr>
              <a:t>Late Notifications</a:t>
            </a:r>
          </a:p>
        </p:txBody>
      </p:sp>
      <p:sp>
        <p:nvSpPr>
          <p:cNvPr id="3" name="Content Placeholder 2">
            <a:extLst>
              <a:ext uri="{FF2B5EF4-FFF2-40B4-BE49-F238E27FC236}">
                <a16:creationId xmlns:a16="http://schemas.microsoft.com/office/drawing/2014/main" id="{C430AE94-71BA-49BA-8DD3-525D31287C6E}"/>
              </a:ext>
            </a:extLst>
          </p:cNvPr>
          <p:cNvSpPr>
            <a:spLocks noGrp="1"/>
          </p:cNvSpPr>
          <p:nvPr>
            <p:ph idx="4294967295"/>
          </p:nvPr>
        </p:nvSpPr>
        <p:spPr>
          <a:xfrm>
            <a:off x="152400" y="1319106"/>
            <a:ext cx="11887200" cy="2597573"/>
          </a:xfrm>
        </p:spPr>
        <p:txBody>
          <a:bodyPr vert="horz" lIns="91440" tIns="45720" rIns="91440" bIns="45720" rtlCol="0" anchor="t">
            <a:normAutofit/>
          </a:bodyPr>
          <a:lstStyle/>
          <a:p>
            <a:pPr>
              <a:lnSpc>
                <a:spcPct val="150000"/>
              </a:lnSpc>
              <a:spcAft>
                <a:spcPts val="800"/>
              </a:spcAft>
            </a:pPr>
            <a:r>
              <a:rPr lang="en-US" dirty="0">
                <a:cs typeface="Arial"/>
              </a:rPr>
              <a:t>Late notifications are sent via email to executive and program directors on the 21st of every month for the CDD-801A, CDD-801B and SPR.</a:t>
            </a:r>
          </a:p>
          <a:p>
            <a:endParaRPr lang="en-US" dirty="0">
              <a:cs typeface="Arial"/>
            </a:endParaRPr>
          </a:p>
        </p:txBody>
      </p:sp>
      <p:sp>
        <p:nvSpPr>
          <p:cNvPr id="4" name="Slide Number Placeholder 3">
            <a:extLst>
              <a:ext uri="{FF2B5EF4-FFF2-40B4-BE49-F238E27FC236}">
                <a16:creationId xmlns:a16="http://schemas.microsoft.com/office/drawing/2014/main" id="{8DF34586-FFDB-4549-82F2-3FE3A34E95AE}"/>
              </a:ext>
            </a:extLst>
          </p:cNvPr>
          <p:cNvSpPr>
            <a:spLocks noGrp="1"/>
          </p:cNvSpPr>
          <p:nvPr>
            <p:ph type="sldNum" sz="quarter" idx="11"/>
          </p:nvPr>
        </p:nvSpPr>
        <p:spPr>
          <a:xfrm>
            <a:off x="11403511" y="6231660"/>
            <a:ext cx="548803" cy="365125"/>
          </a:xfrm>
        </p:spPr>
        <p:txBody>
          <a:bodyPr/>
          <a:lstStyle/>
          <a:p>
            <a:r>
              <a:rPr lang="en-US" dirty="0"/>
              <a:t>32</a:t>
            </a:r>
          </a:p>
        </p:txBody>
      </p:sp>
    </p:spTree>
    <p:extLst>
      <p:ext uri="{BB962C8B-B14F-4D97-AF65-F5344CB8AC3E}">
        <p14:creationId xmlns:p14="http://schemas.microsoft.com/office/powerpoint/2010/main" val="41480334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8267A-A961-4A83-87F2-F65D7A67B113}"/>
              </a:ext>
            </a:extLst>
          </p:cNvPr>
          <p:cNvSpPr>
            <a:spLocks noGrp="1"/>
          </p:cNvSpPr>
          <p:nvPr>
            <p:ph type="title"/>
          </p:nvPr>
        </p:nvSpPr>
        <p:spPr/>
        <p:txBody>
          <a:bodyPr>
            <a:normAutofit/>
          </a:bodyPr>
          <a:lstStyle/>
          <a:p>
            <a:r>
              <a:rPr lang="en-US" sz="4000" b="1" dirty="0">
                <a:ea typeface="+mj-lt"/>
                <a:cs typeface="+mj-lt"/>
              </a:rPr>
              <a:t>Withhold List (CDD-801A/B only)</a:t>
            </a:r>
            <a:endParaRPr lang="en-US" sz="4000" b="1" dirty="0">
              <a:cs typeface="Arial"/>
            </a:endParaRPr>
          </a:p>
        </p:txBody>
      </p:sp>
      <p:sp>
        <p:nvSpPr>
          <p:cNvPr id="3" name="Content Placeholder 2">
            <a:extLst>
              <a:ext uri="{FF2B5EF4-FFF2-40B4-BE49-F238E27FC236}">
                <a16:creationId xmlns:a16="http://schemas.microsoft.com/office/drawing/2014/main" id="{6A91803C-9804-4F4A-99DA-85800BB20428}"/>
              </a:ext>
            </a:extLst>
          </p:cNvPr>
          <p:cNvSpPr>
            <a:spLocks noGrp="1"/>
          </p:cNvSpPr>
          <p:nvPr>
            <p:ph idx="4294967295"/>
          </p:nvPr>
        </p:nvSpPr>
        <p:spPr>
          <a:xfrm>
            <a:off x="152400" y="1638300"/>
            <a:ext cx="11887200" cy="5015901"/>
          </a:xfrm>
        </p:spPr>
        <p:txBody>
          <a:bodyPr vert="horz" lIns="91440" tIns="45720" rIns="91440" bIns="45720" rtlCol="0" anchor="t">
            <a:normAutofit/>
          </a:bodyPr>
          <a:lstStyle/>
          <a:p>
            <a:pPr>
              <a:spcAft>
                <a:spcPts val="1600"/>
              </a:spcAft>
            </a:pPr>
            <a:r>
              <a:rPr lang="en-US" dirty="0">
                <a:ea typeface="+mn-lt"/>
                <a:cs typeface="+mn-lt"/>
              </a:rPr>
              <a:t>Bi-weekly report generated to notify CDE consultants that an EED-contracted agency has failed to submit a CDD-801A and/or CDD-801B report for one or more report months.</a:t>
            </a:r>
          </a:p>
          <a:p>
            <a:pPr>
              <a:spcAft>
                <a:spcPts val="1600"/>
              </a:spcAft>
            </a:pPr>
            <a:r>
              <a:rPr lang="en-US" dirty="0">
                <a:ea typeface="+mn-lt"/>
                <a:cs typeface="+mn-lt"/>
              </a:rPr>
              <a:t>Report also sent to Fiscal office for apportionment withholding</a:t>
            </a:r>
            <a:endParaRPr lang="en-US" dirty="0"/>
          </a:p>
          <a:p>
            <a:pPr marL="0" indent="0">
              <a:buNone/>
            </a:pPr>
            <a:endParaRPr lang="en-US" dirty="0">
              <a:cs typeface="Arial"/>
            </a:endParaRPr>
          </a:p>
        </p:txBody>
      </p:sp>
      <p:sp>
        <p:nvSpPr>
          <p:cNvPr id="4" name="Slide Number Placeholder 3">
            <a:extLst>
              <a:ext uri="{FF2B5EF4-FFF2-40B4-BE49-F238E27FC236}">
                <a16:creationId xmlns:a16="http://schemas.microsoft.com/office/drawing/2014/main" id="{1EA8A035-1838-4BF8-8E85-14FC5264913D}"/>
              </a:ext>
            </a:extLst>
          </p:cNvPr>
          <p:cNvSpPr>
            <a:spLocks noGrp="1"/>
          </p:cNvSpPr>
          <p:nvPr>
            <p:ph type="sldNum" sz="quarter" idx="11"/>
          </p:nvPr>
        </p:nvSpPr>
        <p:spPr>
          <a:xfrm>
            <a:off x="11349083" y="6231660"/>
            <a:ext cx="603231" cy="365125"/>
          </a:xfrm>
        </p:spPr>
        <p:txBody>
          <a:bodyPr/>
          <a:lstStyle/>
          <a:p>
            <a:r>
              <a:rPr lang="en-US" dirty="0"/>
              <a:t>33</a:t>
            </a:r>
          </a:p>
        </p:txBody>
      </p:sp>
    </p:spTree>
    <p:extLst>
      <p:ext uri="{BB962C8B-B14F-4D97-AF65-F5344CB8AC3E}">
        <p14:creationId xmlns:p14="http://schemas.microsoft.com/office/powerpoint/2010/main" val="32650243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C6DAC-511C-4A6D-B929-035D56FECC0A}"/>
              </a:ext>
            </a:extLst>
          </p:cNvPr>
          <p:cNvSpPr>
            <a:spLocks noGrp="1"/>
          </p:cNvSpPr>
          <p:nvPr>
            <p:ph type="title"/>
          </p:nvPr>
        </p:nvSpPr>
        <p:spPr/>
        <p:txBody>
          <a:bodyPr>
            <a:normAutofit/>
          </a:bodyPr>
          <a:lstStyle/>
          <a:p>
            <a:r>
              <a:rPr lang="en-US" sz="4000" b="1" dirty="0">
                <a:ea typeface="+mj-lt"/>
                <a:cs typeface="+mj-lt"/>
              </a:rPr>
              <a:t>Report Month Locking (CDD-801A/B only)</a:t>
            </a:r>
            <a:endParaRPr lang="en-US" sz="4000" b="1" dirty="0">
              <a:cs typeface="Arial"/>
            </a:endParaRPr>
          </a:p>
        </p:txBody>
      </p:sp>
      <p:sp>
        <p:nvSpPr>
          <p:cNvPr id="3" name="Content Placeholder 2">
            <a:extLst>
              <a:ext uri="{FF2B5EF4-FFF2-40B4-BE49-F238E27FC236}">
                <a16:creationId xmlns:a16="http://schemas.microsoft.com/office/drawing/2014/main" id="{831C69EB-50A9-45E6-8BFE-159E6B23A999}"/>
              </a:ext>
            </a:extLst>
          </p:cNvPr>
          <p:cNvSpPr>
            <a:spLocks noGrp="1"/>
          </p:cNvSpPr>
          <p:nvPr>
            <p:ph idx="4294967295"/>
          </p:nvPr>
        </p:nvSpPr>
        <p:spPr>
          <a:xfrm>
            <a:off x="542471" y="1592943"/>
            <a:ext cx="11116129" cy="5015901"/>
          </a:xfrm>
        </p:spPr>
        <p:txBody>
          <a:bodyPr vert="horz" lIns="91440" tIns="45720" rIns="91440" bIns="45720" rtlCol="0" anchor="t">
            <a:normAutofit/>
          </a:bodyPr>
          <a:lstStyle/>
          <a:p>
            <a:pPr>
              <a:spcAft>
                <a:spcPts val="800"/>
              </a:spcAft>
            </a:pPr>
            <a:r>
              <a:rPr lang="en-US" dirty="0">
                <a:ea typeface="+mn-lt"/>
                <a:cs typeface="+mn-lt"/>
              </a:rPr>
              <a:t>Reports are open for review and revision for approximately sixty (60) days after the due date</a:t>
            </a:r>
            <a:endParaRPr lang="en-US" dirty="0">
              <a:cs typeface="Arial" panose="020B0604020202020204"/>
            </a:endParaRPr>
          </a:p>
          <a:p>
            <a:pPr>
              <a:spcAft>
                <a:spcPts val="800"/>
              </a:spcAft>
            </a:pPr>
            <a:r>
              <a:rPr lang="en-US" dirty="0">
                <a:ea typeface="+mn-lt"/>
                <a:cs typeface="+mn-lt"/>
              </a:rPr>
              <a:t>Reports are locked after the sixty (60) days; no further changes to data can be made</a:t>
            </a:r>
            <a:endParaRPr lang="en-US" dirty="0">
              <a:cs typeface="Arial"/>
            </a:endParaRPr>
          </a:p>
          <a:p>
            <a:pPr>
              <a:spcAft>
                <a:spcPts val="800"/>
              </a:spcAft>
            </a:pPr>
            <a:r>
              <a:rPr lang="en-US" dirty="0">
                <a:ea typeface="+mn-lt"/>
                <a:cs typeface="+mn-lt"/>
              </a:rPr>
              <a:t>Previously-submitted data may be viewed and exported using the “CDD-801A Management Reports” function on the CDMIS Main Menu</a:t>
            </a:r>
            <a:endParaRPr lang="en-US" dirty="0">
              <a:cs typeface="Arial"/>
            </a:endParaRPr>
          </a:p>
          <a:p>
            <a:endParaRPr lang="en-US" dirty="0">
              <a:cs typeface="Arial"/>
            </a:endParaRPr>
          </a:p>
        </p:txBody>
      </p:sp>
      <p:sp>
        <p:nvSpPr>
          <p:cNvPr id="4" name="Slide Number Placeholder 3">
            <a:extLst>
              <a:ext uri="{FF2B5EF4-FFF2-40B4-BE49-F238E27FC236}">
                <a16:creationId xmlns:a16="http://schemas.microsoft.com/office/drawing/2014/main" id="{283B8090-2921-4A8F-A056-3CC9F25F5A70}"/>
              </a:ext>
            </a:extLst>
          </p:cNvPr>
          <p:cNvSpPr>
            <a:spLocks noGrp="1"/>
          </p:cNvSpPr>
          <p:nvPr>
            <p:ph type="sldNum" sz="quarter" idx="11"/>
          </p:nvPr>
        </p:nvSpPr>
        <p:spPr>
          <a:xfrm>
            <a:off x="11376297" y="6231660"/>
            <a:ext cx="576017" cy="383267"/>
          </a:xfrm>
        </p:spPr>
        <p:txBody>
          <a:bodyPr/>
          <a:lstStyle/>
          <a:p>
            <a:r>
              <a:rPr lang="en-US" dirty="0"/>
              <a:t>34</a:t>
            </a:r>
          </a:p>
        </p:txBody>
      </p:sp>
    </p:spTree>
    <p:extLst>
      <p:ext uri="{BB962C8B-B14F-4D97-AF65-F5344CB8AC3E}">
        <p14:creationId xmlns:p14="http://schemas.microsoft.com/office/powerpoint/2010/main" val="17359435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18BC7-6B25-4516-B241-DB1BBECE1164}"/>
              </a:ext>
            </a:extLst>
          </p:cNvPr>
          <p:cNvSpPr>
            <a:spLocks noGrp="1"/>
          </p:cNvSpPr>
          <p:nvPr>
            <p:ph type="title"/>
          </p:nvPr>
        </p:nvSpPr>
        <p:spPr/>
        <p:txBody>
          <a:bodyPr>
            <a:normAutofit/>
          </a:bodyPr>
          <a:lstStyle/>
          <a:p>
            <a:r>
              <a:rPr lang="en-US" sz="4000" b="1" dirty="0">
                <a:cs typeface="Arial"/>
              </a:rPr>
              <a:t>Updating Agency Information</a:t>
            </a:r>
            <a:endParaRPr lang="en-US" sz="4000" b="1" dirty="0"/>
          </a:p>
        </p:txBody>
      </p:sp>
      <p:sp>
        <p:nvSpPr>
          <p:cNvPr id="3" name="Content Placeholder 2">
            <a:extLst>
              <a:ext uri="{FF2B5EF4-FFF2-40B4-BE49-F238E27FC236}">
                <a16:creationId xmlns:a16="http://schemas.microsoft.com/office/drawing/2014/main" id="{3B82EF76-1232-486E-A6FA-D1F5230ECF1C}"/>
              </a:ext>
            </a:extLst>
          </p:cNvPr>
          <p:cNvSpPr>
            <a:spLocks noGrp="1"/>
          </p:cNvSpPr>
          <p:nvPr>
            <p:ph idx="4294967295"/>
          </p:nvPr>
        </p:nvSpPr>
        <p:spPr>
          <a:xfrm>
            <a:off x="154524" y="1376390"/>
            <a:ext cx="11909649" cy="5256533"/>
          </a:xfrm>
        </p:spPr>
        <p:txBody>
          <a:bodyPr vert="horz" lIns="91440" tIns="45720" rIns="91440" bIns="45720" rtlCol="0" anchor="t">
            <a:normAutofit/>
          </a:bodyPr>
          <a:lstStyle/>
          <a:p>
            <a:pPr>
              <a:spcAft>
                <a:spcPts val="800"/>
              </a:spcAft>
            </a:pPr>
            <a:r>
              <a:rPr lang="en-US" dirty="0">
                <a:cs typeface="Arial"/>
              </a:rPr>
              <a:t>Why is it so important to make sure your agency information is up to date?</a:t>
            </a:r>
            <a:endParaRPr lang="en-US" dirty="0"/>
          </a:p>
          <a:p>
            <a:pPr lvl="1">
              <a:spcAft>
                <a:spcPts val="800"/>
              </a:spcAft>
            </a:pPr>
            <a:r>
              <a:rPr lang="en-US" dirty="0">
                <a:cs typeface="Arial"/>
              </a:rPr>
              <a:t>Community responsibility towards data accuracy</a:t>
            </a:r>
          </a:p>
          <a:p>
            <a:pPr lvl="1">
              <a:spcAft>
                <a:spcPts val="800"/>
              </a:spcAft>
            </a:pPr>
            <a:r>
              <a:rPr lang="en-US" dirty="0">
                <a:cs typeface="Arial"/>
              </a:rPr>
              <a:t>Keeping our Policy Offices informed for data-driven decisions</a:t>
            </a:r>
          </a:p>
          <a:p>
            <a:pPr lvl="1">
              <a:spcAft>
                <a:spcPts val="800"/>
              </a:spcAft>
            </a:pPr>
            <a:r>
              <a:rPr lang="en-US" dirty="0">
                <a:cs typeface="Arial"/>
              </a:rPr>
              <a:t>Providing quality information for current and future research ventures</a:t>
            </a:r>
          </a:p>
          <a:p>
            <a:pPr>
              <a:spcAft>
                <a:spcPts val="800"/>
              </a:spcAft>
              <a:buFont typeface="Arial"/>
              <a:buChar char="•"/>
            </a:pPr>
            <a:r>
              <a:rPr lang="en-US" dirty="0">
                <a:ea typeface="+mn-lt"/>
                <a:cs typeface="+mn-lt"/>
              </a:rPr>
              <a:t>Inaccurate information could lead to:</a:t>
            </a:r>
          </a:p>
          <a:p>
            <a:pPr lvl="1">
              <a:spcAft>
                <a:spcPts val="800"/>
              </a:spcAft>
              <a:buFont typeface="Arial"/>
              <a:buChar char="•"/>
            </a:pPr>
            <a:r>
              <a:rPr lang="en-US" dirty="0">
                <a:ea typeface="+mn-lt"/>
                <a:cs typeface="+mn-lt"/>
              </a:rPr>
              <a:t>Possible delays in state and federal funding</a:t>
            </a:r>
          </a:p>
          <a:p>
            <a:pPr lvl="1">
              <a:spcAft>
                <a:spcPts val="800"/>
              </a:spcAft>
              <a:buFont typeface="Arial"/>
              <a:buChar char="•"/>
            </a:pPr>
            <a:r>
              <a:rPr lang="en-US" dirty="0">
                <a:ea typeface="+mn-lt"/>
                <a:cs typeface="+mn-lt"/>
              </a:rPr>
              <a:t>Misinformation and miscommunication</a:t>
            </a:r>
            <a:endParaRPr lang="en-US" dirty="0">
              <a:cs typeface="Arial"/>
            </a:endParaRPr>
          </a:p>
          <a:p>
            <a:pPr lvl="1"/>
            <a:endParaRPr lang="en-US" dirty="0">
              <a:cs typeface="Arial"/>
            </a:endParaRPr>
          </a:p>
          <a:p>
            <a:pPr lvl="1"/>
            <a:endParaRPr lang="en-US" dirty="0">
              <a:cs typeface="Arial"/>
            </a:endParaRPr>
          </a:p>
          <a:p>
            <a:pPr lvl="1"/>
            <a:endParaRPr lang="en-US" dirty="0">
              <a:cs typeface="Arial"/>
            </a:endParaRPr>
          </a:p>
        </p:txBody>
      </p:sp>
      <p:sp>
        <p:nvSpPr>
          <p:cNvPr id="4" name="Slide Number Placeholder 3">
            <a:extLst>
              <a:ext uri="{FF2B5EF4-FFF2-40B4-BE49-F238E27FC236}">
                <a16:creationId xmlns:a16="http://schemas.microsoft.com/office/drawing/2014/main" id="{7A3E0B79-7E0B-4B5C-9126-72E01D5584B2}"/>
              </a:ext>
            </a:extLst>
          </p:cNvPr>
          <p:cNvSpPr>
            <a:spLocks noGrp="1"/>
          </p:cNvSpPr>
          <p:nvPr>
            <p:ph type="sldNum" sz="quarter" idx="11"/>
          </p:nvPr>
        </p:nvSpPr>
        <p:spPr>
          <a:xfrm>
            <a:off x="11404397" y="6231660"/>
            <a:ext cx="547917" cy="365125"/>
          </a:xfrm>
        </p:spPr>
        <p:txBody>
          <a:bodyPr/>
          <a:lstStyle/>
          <a:p>
            <a:r>
              <a:rPr lang="en-US" dirty="0"/>
              <a:t>35</a:t>
            </a:r>
          </a:p>
        </p:txBody>
      </p:sp>
    </p:spTree>
    <p:extLst>
      <p:ext uri="{BB962C8B-B14F-4D97-AF65-F5344CB8AC3E}">
        <p14:creationId xmlns:p14="http://schemas.microsoft.com/office/powerpoint/2010/main" val="15291021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18BC7-6B25-4516-B241-DB1BBECE1164}"/>
              </a:ext>
            </a:extLst>
          </p:cNvPr>
          <p:cNvSpPr>
            <a:spLocks noGrp="1"/>
          </p:cNvSpPr>
          <p:nvPr>
            <p:ph type="title"/>
          </p:nvPr>
        </p:nvSpPr>
        <p:spPr>
          <a:xfrm>
            <a:off x="128154" y="205790"/>
            <a:ext cx="11935691" cy="1325563"/>
          </a:xfrm>
        </p:spPr>
        <p:txBody>
          <a:bodyPr>
            <a:normAutofit/>
          </a:bodyPr>
          <a:lstStyle/>
          <a:p>
            <a:r>
              <a:rPr lang="en-US" sz="4000" b="1" dirty="0">
                <a:ea typeface="+mj-lt"/>
                <a:cs typeface="+mj-lt"/>
              </a:rPr>
              <a:t>How to Update Agency Information on CDMIS (1)</a:t>
            </a:r>
          </a:p>
        </p:txBody>
      </p:sp>
      <p:sp>
        <p:nvSpPr>
          <p:cNvPr id="3" name="Content Placeholder 2">
            <a:extLst>
              <a:ext uri="{FF2B5EF4-FFF2-40B4-BE49-F238E27FC236}">
                <a16:creationId xmlns:a16="http://schemas.microsoft.com/office/drawing/2014/main" id="{3B82EF76-1232-486E-A6FA-D1F5230ECF1C}"/>
              </a:ext>
            </a:extLst>
          </p:cNvPr>
          <p:cNvSpPr>
            <a:spLocks noGrp="1"/>
          </p:cNvSpPr>
          <p:nvPr>
            <p:ph idx="4294967295"/>
          </p:nvPr>
        </p:nvSpPr>
        <p:spPr>
          <a:xfrm>
            <a:off x="152400" y="1531353"/>
            <a:ext cx="11887200" cy="5015901"/>
          </a:xfrm>
        </p:spPr>
        <p:txBody>
          <a:bodyPr vert="horz" lIns="91440" tIns="45720" rIns="91440" bIns="45720" rtlCol="0" anchor="t">
            <a:normAutofit/>
          </a:bodyPr>
          <a:lstStyle/>
          <a:p>
            <a:pPr>
              <a:spcAft>
                <a:spcPts val="800"/>
              </a:spcAft>
            </a:pPr>
            <a:r>
              <a:rPr lang="en-US" dirty="0">
                <a:cs typeface="Arial"/>
              </a:rPr>
              <a:t>Through the 'Update Agency Information' function in CDMIS</a:t>
            </a:r>
          </a:p>
          <a:p>
            <a:pPr lvl="1">
              <a:spcAft>
                <a:spcPts val="800"/>
              </a:spcAft>
            </a:pPr>
            <a:r>
              <a:rPr lang="en-US" dirty="0">
                <a:cs typeface="Arial"/>
              </a:rPr>
              <a:t>Edit Executive Director/Program Director information</a:t>
            </a:r>
          </a:p>
          <a:p>
            <a:pPr lvl="1">
              <a:spcAft>
                <a:spcPts val="800"/>
              </a:spcAft>
            </a:pPr>
            <a:r>
              <a:rPr lang="en-US" dirty="0">
                <a:cs typeface="Arial"/>
              </a:rPr>
              <a:t>Add/Edit Family Child Care Home (FCCH) Information/Sites or Offices</a:t>
            </a:r>
          </a:p>
          <a:p>
            <a:pPr>
              <a:spcAft>
                <a:spcPts val="800"/>
              </a:spcAft>
            </a:pPr>
            <a:r>
              <a:rPr lang="en-US" dirty="0">
                <a:cs typeface="Arial"/>
              </a:rPr>
              <a:t>Updating Agency Information Process</a:t>
            </a:r>
            <a:endParaRPr lang="en-US" dirty="0"/>
          </a:p>
          <a:p>
            <a:pPr lvl="1">
              <a:spcAft>
                <a:spcPts val="800"/>
              </a:spcAft>
            </a:pPr>
            <a:r>
              <a:rPr lang="en-US" dirty="0">
                <a:cs typeface="Arial"/>
              </a:rPr>
              <a:t>Agencies will add/edit information through the CDMIS and communicate with their consultant for approvals</a:t>
            </a:r>
          </a:p>
          <a:p>
            <a:pPr lvl="1">
              <a:spcAft>
                <a:spcPts val="800"/>
              </a:spcAft>
            </a:pPr>
            <a:r>
              <a:rPr lang="en-US" dirty="0">
                <a:cs typeface="Arial"/>
              </a:rPr>
              <a:t>Your assigned consultant can be found at the top of every page under the 'Update Agency Information' function</a:t>
            </a:r>
          </a:p>
        </p:txBody>
      </p:sp>
      <p:sp>
        <p:nvSpPr>
          <p:cNvPr id="4" name="Slide Number Placeholder 3">
            <a:extLst>
              <a:ext uri="{FF2B5EF4-FFF2-40B4-BE49-F238E27FC236}">
                <a16:creationId xmlns:a16="http://schemas.microsoft.com/office/drawing/2014/main" id="{3C358C4B-3633-4E4D-9E3E-2E65014D6BC4}"/>
              </a:ext>
            </a:extLst>
          </p:cNvPr>
          <p:cNvSpPr>
            <a:spLocks noGrp="1"/>
          </p:cNvSpPr>
          <p:nvPr>
            <p:ph type="sldNum" sz="quarter" idx="11"/>
          </p:nvPr>
        </p:nvSpPr>
        <p:spPr>
          <a:xfrm>
            <a:off x="11382451" y="6231660"/>
            <a:ext cx="569863" cy="365125"/>
          </a:xfrm>
        </p:spPr>
        <p:txBody>
          <a:bodyPr/>
          <a:lstStyle/>
          <a:p>
            <a:r>
              <a:rPr lang="en-US" dirty="0"/>
              <a:t>36</a:t>
            </a:r>
          </a:p>
        </p:txBody>
      </p:sp>
    </p:spTree>
    <p:extLst>
      <p:ext uri="{BB962C8B-B14F-4D97-AF65-F5344CB8AC3E}">
        <p14:creationId xmlns:p14="http://schemas.microsoft.com/office/powerpoint/2010/main" val="6717213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68A26-8C44-463A-A15F-4DC0717586BF}"/>
              </a:ext>
            </a:extLst>
          </p:cNvPr>
          <p:cNvSpPr>
            <a:spLocks noGrp="1"/>
          </p:cNvSpPr>
          <p:nvPr>
            <p:ph type="title"/>
          </p:nvPr>
        </p:nvSpPr>
        <p:spPr>
          <a:xfrm>
            <a:off x="152399" y="203799"/>
            <a:ext cx="11977255" cy="1325563"/>
          </a:xfrm>
        </p:spPr>
        <p:txBody>
          <a:bodyPr>
            <a:normAutofit/>
          </a:bodyPr>
          <a:lstStyle/>
          <a:p>
            <a:r>
              <a:rPr lang="en-US" sz="4000" b="1" dirty="0">
                <a:ea typeface="+mj-lt"/>
                <a:cs typeface="+mj-lt"/>
              </a:rPr>
              <a:t>How to Update Agency Information on CDMIS (2)</a:t>
            </a:r>
            <a:endParaRPr lang="en-US" sz="4000" b="1" dirty="0"/>
          </a:p>
        </p:txBody>
      </p:sp>
      <p:sp>
        <p:nvSpPr>
          <p:cNvPr id="3" name="Content Placeholder 2">
            <a:extLst>
              <a:ext uri="{FF2B5EF4-FFF2-40B4-BE49-F238E27FC236}">
                <a16:creationId xmlns:a16="http://schemas.microsoft.com/office/drawing/2014/main" id="{0F2248FD-652D-4246-9F1A-69D8F231B448}"/>
              </a:ext>
            </a:extLst>
          </p:cNvPr>
          <p:cNvSpPr>
            <a:spLocks noGrp="1"/>
          </p:cNvSpPr>
          <p:nvPr>
            <p:ph idx="4294967295"/>
          </p:nvPr>
        </p:nvSpPr>
        <p:spPr>
          <a:xfrm>
            <a:off x="152400" y="1638301"/>
            <a:ext cx="11866418" cy="3238500"/>
          </a:xfrm>
        </p:spPr>
        <p:txBody>
          <a:bodyPr vert="horz" lIns="91440" tIns="45720" rIns="91440" bIns="45720" rtlCol="0" anchor="t">
            <a:normAutofit/>
          </a:bodyPr>
          <a:lstStyle/>
          <a:p>
            <a:pPr marL="0" indent="0">
              <a:spcAft>
                <a:spcPts val="800"/>
              </a:spcAft>
              <a:buNone/>
            </a:pPr>
            <a:r>
              <a:rPr lang="en-US" dirty="0"/>
              <a:t>To keep contact information and site information current, update the following as or before changes occur:</a:t>
            </a:r>
          </a:p>
          <a:p>
            <a:pPr lvl="1">
              <a:spcAft>
                <a:spcPts val="800"/>
              </a:spcAft>
            </a:pPr>
            <a:r>
              <a:rPr lang="en-US" dirty="0">
                <a:cs typeface="Arial" panose="020B0604020202020204"/>
              </a:rPr>
              <a:t>Key Personnel Changes</a:t>
            </a:r>
          </a:p>
          <a:p>
            <a:pPr lvl="1">
              <a:spcAft>
                <a:spcPts val="800"/>
              </a:spcAft>
            </a:pPr>
            <a:r>
              <a:rPr lang="en-US" dirty="0">
                <a:cs typeface="Arial" panose="020B0604020202020204"/>
              </a:rPr>
              <a:t>Contract FCCH Changes</a:t>
            </a:r>
          </a:p>
          <a:p>
            <a:pPr lvl="1">
              <a:spcAft>
                <a:spcPts val="800"/>
              </a:spcAft>
            </a:pPr>
            <a:r>
              <a:rPr lang="en-US" dirty="0">
                <a:cs typeface="Arial" panose="020B0604020202020204"/>
              </a:rPr>
              <a:t>Site or Office Changes (Contract/License information)</a:t>
            </a:r>
          </a:p>
        </p:txBody>
      </p:sp>
      <p:sp>
        <p:nvSpPr>
          <p:cNvPr id="4" name="Slide Number Placeholder 3">
            <a:extLst>
              <a:ext uri="{FF2B5EF4-FFF2-40B4-BE49-F238E27FC236}">
                <a16:creationId xmlns:a16="http://schemas.microsoft.com/office/drawing/2014/main" id="{BA49CE8C-3563-4C5A-BF38-7A120D4373A5}"/>
              </a:ext>
            </a:extLst>
          </p:cNvPr>
          <p:cNvSpPr>
            <a:spLocks noGrp="1"/>
          </p:cNvSpPr>
          <p:nvPr>
            <p:ph type="sldNum" sz="quarter" idx="11"/>
          </p:nvPr>
        </p:nvSpPr>
        <p:spPr>
          <a:xfrm>
            <a:off x="11397083" y="6231660"/>
            <a:ext cx="555232" cy="365125"/>
          </a:xfrm>
        </p:spPr>
        <p:txBody>
          <a:bodyPr/>
          <a:lstStyle/>
          <a:p>
            <a:r>
              <a:rPr lang="en-US" dirty="0"/>
              <a:t>37</a:t>
            </a:r>
          </a:p>
        </p:txBody>
      </p:sp>
    </p:spTree>
    <p:extLst>
      <p:ext uri="{BB962C8B-B14F-4D97-AF65-F5344CB8AC3E}">
        <p14:creationId xmlns:p14="http://schemas.microsoft.com/office/powerpoint/2010/main" val="8069360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68A26-8C44-463A-A15F-4DC0717586BF}"/>
              </a:ext>
            </a:extLst>
          </p:cNvPr>
          <p:cNvSpPr>
            <a:spLocks noGrp="1"/>
          </p:cNvSpPr>
          <p:nvPr>
            <p:ph type="title"/>
          </p:nvPr>
        </p:nvSpPr>
        <p:spPr/>
        <p:txBody>
          <a:bodyPr>
            <a:normAutofit/>
          </a:bodyPr>
          <a:lstStyle/>
          <a:p>
            <a:r>
              <a:rPr lang="en-US" sz="4000" b="1" dirty="0"/>
              <a:t>Updating Personnel Information on CDMIS (1) </a:t>
            </a:r>
            <a:endParaRPr lang="en-US" sz="4000" b="1" dirty="0">
              <a:cs typeface="Arial"/>
            </a:endParaRPr>
          </a:p>
        </p:txBody>
      </p:sp>
      <p:sp>
        <p:nvSpPr>
          <p:cNvPr id="3" name="Content Placeholder 2">
            <a:extLst>
              <a:ext uri="{FF2B5EF4-FFF2-40B4-BE49-F238E27FC236}">
                <a16:creationId xmlns:a16="http://schemas.microsoft.com/office/drawing/2014/main" id="{0F2248FD-652D-4246-9F1A-69D8F231B448}"/>
              </a:ext>
            </a:extLst>
          </p:cNvPr>
          <p:cNvSpPr>
            <a:spLocks noGrp="1"/>
          </p:cNvSpPr>
          <p:nvPr>
            <p:ph idx="4294967295"/>
          </p:nvPr>
        </p:nvSpPr>
        <p:spPr>
          <a:xfrm>
            <a:off x="152400" y="1638300"/>
            <a:ext cx="11887200" cy="5015901"/>
          </a:xfrm>
        </p:spPr>
        <p:txBody>
          <a:bodyPr vert="horz" lIns="91440" tIns="45720" rIns="91440" bIns="45720" rtlCol="0" anchor="t">
            <a:normAutofit/>
          </a:bodyPr>
          <a:lstStyle/>
          <a:p>
            <a:pPr>
              <a:spcAft>
                <a:spcPts val="1600"/>
              </a:spcAft>
            </a:pPr>
            <a:r>
              <a:rPr lang="en-US" dirty="0">
                <a:ea typeface="+mn-lt"/>
                <a:cs typeface="+mn-lt"/>
              </a:rPr>
              <a:t>The 'Edit Executive Director Information' option allows users to view current information and edit certain fields</a:t>
            </a:r>
          </a:p>
          <a:p>
            <a:pPr>
              <a:spcAft>
                <a:spcPts val="1600"/>
              </a:spcAft>
            </a:pPr>
            <a:r>
              <a:rPr lang="en-US" dirty="0">
                <a:ea typeface="+mn-lt"/>
                <a:cs typeface="+mn-lt"/>
              </a:rPr>
              <a:t>Edit Executive Director Information when</a:t>
            </a:r>
            <a:endParaRPr lang="en-US" dirty="0">
              <a:cs typeface="Arial"/>
            </a:endParaRPr>
          </a:p>
          <a:p>
            <a:pPr lvl="1">
              <a:spcAft>
                <a:spcPts val="1600"/>
              </a:spcAft>
            </a:pPr>
            <a:r>
              <a:rPr lang="en-US" dirty="0">
                <a:ea typeface="+mn-lt"/>
                <a:cs typeface="+mn-lt"/>
              </a:rPr>
              <a:t>New Executive Officer/Superintendent is hired </a:t>
            </a:r>
          </a:p>
          <a:p>
            <a:pPr lvl="1">
              <a:spcAft>
                <a:spcPts val="1600"/>
              </a:spcAft>
            </a:pPr>
            <a:r>
              <a:rPr lang="en-US" dirty="0">
                <a:cs typeface="Arial" panose="020B0604020202020204"/>
              </a:rPr>
              <a:t>Executive Director contact information changes (phone, FAX, address, email, etc.)</a:t>
            </a:r>
          </a:p>
          <a:p>
            <a:pPr>
              <a:buFont typeface="Arial"/>
              <a:buChar char="•"/>
            </a:pPr>
            <a:endParaRPr lang="en-US" dirty="0">
              <a:cs typeface="Arial" panose="020B0604020202020204"/>
            </a:endParaRPr>
          </a:p>
          <a:p>
            <a:pPr marL="457200" lvl="1" indent="0">
              <a:buNone/>
            </a:pPr>
            <a:endParaRPr lang="en-US" sz="2600" dirty="0">
              <a:cs typeface="Arial"/>
            </a:endParaRPr>
          </a:p>
          <a:p>
            <a:pPr>
              <a:buFont typeface="Arial,Sans-Serif" panose="020B0604020202020204" pitchFamily="34" charset="0"/>
              <a:buChar char="•"/>
            </a:pPr>
            <a:endParaRPr lang="en-US" dirty="0">
              <a:cs typeface="Arial" panose="020B0604020202020204"/>
            </a:endParaRPr>
          </a:p>
          <a:p>
            <a:endParaRPr lang="en-US" dirty="0">
              <a:cs typeface="Arial" panose="020B0604020202020204"/>
            </a:endParaRPr>
          </a:p>
          <a:p>
            <a:pPr marL="0" indent="0" algn="ctr">
              <a:buNone/>
            </a:pPr>
            <a:endParaRPr lang="en-US" dirty="0">
              <a:cs typeface="Arial" panose="020B0604020202020204"/>
            </a:endParaRPr>
          </a:p>
          <a:p>
            <a:endParaRPr lang="en-US" dirty="0">
              <a:cs typeface="Arial" panose="020B0604020202020204"/>
            </a:endParaRPr>
          </a:p>
        </p:txBody>
      </p:sp>
      <p:sp>
        <p:nvSpPr>
          <p:cNvPr id="4" name="Slide Number Placeholder 3">
            <a:extLst>
              <a:ext uri="{FF2B5EF4-FFF2-40B4-BE49-F238E27FC236}">
                <a16:creationId xmlns:a16="http://schemas.microsoft.com/office/drawing/2014/main" id="{67A0B287-2B5F-4E98-B546-833194665FDD}"/>
              </a:ext>
            </a:extLst>
          </p:cNvPr>
          <p:cNvSpPr>
            <a:spLocks noGrp="1"/>
          </p:cNvSpPr>
          <p:nvPr>
            <p:ph type="sldNum" sz="quarter" idx="11"/>
          </p:nvPr>
        </p:nvSpPr>
        <p:spPr>
          <a:xfrm>
            <a:off x="11411415" y="6231660"/>
            <a:ext cx="540899" cy="365125"/>
          </a:xfrm>
        </p:spPr>
        <p:txBody>
          <a:bodyPr/>
          <a:lstStyle/>
          <a:p>
            <a:r>
              <a:rPr lang="en-US" dirty="0"/>
              <a:t>38</a:t>
            </a:r>
          </a:p>
        </p:txBody>
      </p:sp>
    </p:spTree>
    <p:extLst>
      <p:ext uri="{BB962C8B-B14F-4D97-AF65-F5344CB8AC3E}">
        <p14:creationId xmlns:p14="http://schemas.microsoft.com/office/powerpoint/2010/main" val="1303544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34A53-80A4-48FB-88FA-40A379D5B6AA}"/>
              </a:ext>
            </a:extLst>
          </p:cNvPr>
          <p:cNvSpPr>
            <a:spLocks noGrp="1"/>
          </p:cNvSpPr>
          <p:nvPr>
            <p:ph type="title"/>
          </p:nvPr>
        </p:nvSpPr>
        <p:spPr>
          <a:xfrm>
            <a:off x="124408" y="73170"/>
            <a:ext cx="11887200" cy="1325563"/>
          </a:xfrm>
        </p:spPr>
        <p:txBody>
          <a:bodyPr>
            <a:normAutofit/>
          </a:bodyPr>
          <a:lstStyle/>
          <a:p>
            <a:r>
              <a:rPr lang="en-US" sz="4000" b="1" dirty="0"/>
              <a:t>What is CDMIS? (1)</a:t>
            </a:r>
          </a:p>
        </p:txBody>
      </p:sp>
      <p:sp>
        <p:nvSpPr>
          <p:cNvPr id="3" name="Content Placeholder 2">
            <a:extLst>
              <a:ext uri="{FF2B5EF4-FFF2-40B4-BE49-F238E27FC236}">
                <a16:creationId xmlns:a16="http://schemas.microsoft.com/office/drawing/2014/main" id="{BF91DD15-5F1D-47FD-B174-AAD86DD5649F}"/>
              </a:ext>
            </a:extLst>
          </p:cNvPr>
          <p:cNvSpPr>
            <a:spLocks noGrp="1"/>
          </p:cNvSpPr>
          <p:nvPr>
            <p:ph idx="4294967295"/>
          </p:nvPr>
        </p:nvSpPr>
        <p:spPr>
          <a:xfrm>
            <a:off x="152400" y="1373125"/>
            <a:ext cx="11887200" cy="4654452"/>
          </a:xfrm>
        </p:spPr>
        <p:txBody>
          <a:bodyPr vert="horz" lIns="91440" tIns="45720" rIns="91440" bIns="45720" rtlCol="0" anchor="t">
            <a:normAutofit/>
          </a:bodyPr>
          <a:lstStyle/>
          <a:p>
            <a:pPr>
              <a:spcAft>
                <a:spcPts val="1200"/>
              </a:spcAft>
            </a:pPr>
            <a:r>
              <a:rPr lang="en-US" dirty="0"/>
              <a:t>The CDMIS is the main database system that the Early Education Division (EED) at the California Department of Education (CDE) uses to collect information about families, children, and providers. </a:t>
            </a:r>
          </a:p>
          <a:p>
            <a:r>
              <a:rPr lang="en-US" dirty="0"/>
              <a:t>This data collection system was built for agencies to submit the CDD-801A Monthly Child Care Population Report (CDD-801A), CDD-801B Monthly Sample Report (CDD-801B), and Subsidized Provider Report (SPR) to meet federal and state requirements.</a:t>
            </a:r>
            <a:endParaRPr lang="en-US" dirty="0">
              <a:cs typeface="Arial"/>
            </a:endParaRPr>
          </a:p>
        </p:txBody>
      </p:sp>
      <p:sp>
        <p:nvSpPr>
          <p:cNvPr id="4" name="Slide Number Placeholder 3">
            <a:extLst>
              <a:ext uri="{FF2B5EF4-FFF2-40B4-BE49-F238E27FC236}">
                <a16:creationId xmlns:a16="http://schemas.microsoft.com/office/drawing/2014/main" id="{A570D87F-30FB-479F-9F7E-8793B03993B9}"/>
              </a:ext>
            </a:extLst>
          </p:cNvPr>
          <p:cNvSpPr>
            <a:spLocks noGrp="1"/>
          </p:cNvSpPr>
          <p:nvPr>
            <p:ph type="sldNum" sz="quarter" idx="11"/>
          </p:nvPr>
        </p:nvSpPr>
        <p:spPr/>
        <p:txBody>
          <a:bodyPr/>
          <a:lstStyle/>
          <a:p>
            <a:r>
              <a:rPr lang="en-US" dirty="0"/>
              <a:t>3</a:t>
            </a:r>
          </a:p>
        </p:txBody>
      </p:sp>
    </p:spTree>
    <p:extLst>
      <p:ext uri="{BB962C8B-B14F-4D97-AF65-F5344CB8AC3E}">
        <p14:creationId xmlns:p14="http://schemas.microsoft.com/office/powerpoint/2010/main" val="4081061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68A26-8C44-463A-A15F-4DC0717586BF}"/>
              </a:ext>
            </a:extLst>
          </p:cNvPr>
          <p:cNvSpPr>
            <a:spLocks noGrp="1"/>
          </p:cNvSpPr>
          <p:nvPr>
            <p:ph type="title"/>
          </p:nvPr>
        </p:nvSpPr>
        <p:spPr/>
        <p:txBody>
          <a:bodyPr>
            <a:normAutofit/>
          </a:bodyPr>
          <a:lstStyle/>
          <a:p>
            <a:r>
              <a:rPr lang="en-US" sz="4000" b="1" dirty="0"/>
              <a:t>Updating Personnel Information on CDMIS (2) </a:t>
            </a:r>
            <a:endParaRPr lang="en-US" sz="4000" b="1" dirty="0">
              <a:cs typeface="Arial"/>
            </a:endParaRPr>
          </a:p>
        </p:txBody>
      </p:sp>
      <p:sp>
        <p:nvSpPr>
          <p:cNvPr id="3" name="Content Placeholder 2">
            <a:extLst>
              <a:ext uri="{FF2B5EF4-FFF2-40B4-BE49-F238E27FC236}">
                <a16:creationId xmlns:a16="http://schemas.microsoft.com/office/drawing/2014/main" id="{0F2248FD-652D-4246-9F1A-69D8F231B448}"/>
              </a:ext>
            </a:extLst>
          </p:cNvPr>
          <p:cNvSpPr>
            <a:spLocks noGrp="1"/>
          </p:cNvSpPr>
          <p:nvPr>
            <p:ph idx="4294967295"/>
          </p:nvPr>
        </p:nvSpPr>
        <p:spPr>
          <a:xfrm>
            <a:off x="152400" y="1638300"/>
            <a:ext cx="11887200" cy="5015901"/>
          </a:xfrm>
        </p:spPr>
        <p:txBody>
          <a:bodyPr vert="horz" lIns="91440" tIns="45720" rIns="91440" bIns="45720" rtlCol="0" anchor="t">
            <a:normAutofit/>
          </a:bodyPr>
          <a:lstStyle/>
          <a:p>
            <a:pPr>
              <a:spcAft>
                <a:spcPts val="600"/>
              </a:spcAft>
              <a:buFont typeface="Arial,Sans-Serif" panose="020B0604020202020204" pitchFamily="34" charset="0"/>
            </a:pPr>
            <a:r>
              <a:rPr lang="en-US" dirty="0">
                <a:cs typeface="Arial"/>
              </a:rPr>
              <a:t>The 'Edit Program Director Information' option allows users to view current information and edit certain fields</a:t>
            </a:r>
          </a:p>
          <a:p>
            <a:pPr lvl="1">
              <a:spcAft>
                <a:spcPts val="600"/>
              </a:spcAft>
              <a:buFont typeface="Arial,Sans-Serif" panose="020B0604020202020204" pitchFamily="34" charset="0"/>
            </a:pPr>
            <a:r>
              <a:rPr lang="en-US" dirty="0">
                <a:cs typeface="Arial"/>
              </a:rPr>
              <a:t>Users can view their agency's contracts, program directors, and the program directors responsible for those contracts</a:t>
            </a:r>
          </a:p>
          <a:p>
            <a:pPr>
              <a:spcAft>
                <a:spcPts val="600"/>
              </a:spcAft>
              <a:buFont typeface="Arial,Sans-Serif" panose="020B0604020202020204" pitchFamily="34" charset="0"/>
            </a:pPr>
            <a:r>
              <a:rPr lang="en-US" dirty="0">
                <a:cs typeface="Arial"/>
              </a:rPr>
              <a:t>Edit Program Director Information when</a:t>
            </a:r>
          </a:p>
          <a:p>
            <a:pPr lvl="1" indent="-285750">
              <a:spcAft>
                <a:spcPts val="600"/>
              </a:spcAft>
              <a:buFont typeface="Arial,Sans-Serif" panose="020B0604020202020204" pitchFamily="34" charset="0"/>
            </a:pPr>
            <a:r>
              <a:rPr lang="en-US" dirty="0">
                <a:cs typeface="Arial"/>
              </a:rPr>
              <a:t>New</a:t>
            </a:r>
            <a:r>
              <a:rPr lang="en-US" dirty="0">
                <a:ea typeface="+mn-lt"/>
                <a:cs typeface="+mn-lt"/>
              </a:rPr>
              <a:t> Program Director is hired (add new program director or assign an existing program director to a contract)</a:t>
            </a:r>
          </a:p>
          <a:p>
            <a:pPr lvl="1" indent="-285750">
              <a:spcAft>
                <a:spcPts val="600"/>
              </a:spcAft>
              <a:buFont typeface="Arial,Sans-Serif" panose="020B0604020202020204" pitchFamily="34" charset="0"/>
            </a:pPr>
            <a:r>
              <a:rPr lang="en-US" dirty="0">
                <a:ea typeface="+mn-lt"/>
                <a:cs typeface="+mn-lt"/>
              </a:rPr>
              <a:t>Program Director contact information changes (phone, FAX, address, email)</a:t>
            </a:r>
            <a:endParaRPr lang="en-US" dirty="0">
              <a:cs typeface="Arial" panose="020B0604020202020204"/>
            </a:endParaRPr>
          </a:p>
          <a:p>
            <a:pPr marL="0" indent="0">
              <a:buNone/>
            </a:pPr>
            <a:endParaRPr lang="en-US" dirty="0">
              <a:cs typeface="Arial" panose="020B0604020202020204"/>
            </a:endParaRPr>
          </a:p>
          <a:p>
            <a:pPr marL="0" indent="0" algn="ctr">
              <a:buNone/>
            </a:pPr>
            <a:endParaRPr lang="en-US" dirty="0">
              <a:cs typeface="Arial" panose="020B0604020202020204"/>
            </a:endParaRPr>
          </a:p>
          <a:p>
            <a:endParaRPr lang="en-US" dirty="0">
              <a:cs typeface="Arial" panose="020B0604020202020204"/>
            </a:endParaRPr>
          </a:p>
        </p:txBody>
      </p:sp>
      <p:sp>
        <p:nvSpPr>
          <p:cNvPr id="4" name="Slide Number Placeholder 3">
            <a:extLst>
              <a:ext uri="{FF2B5EF4-FFF2-40B4-BE49-F238E27FC236}">
                <a16:creationId xmlns:a16="http://schemas.microsoft.com/office/drawing/2014/main" id="{178972FF-04A3-4CF6-B804-408D9F1A8E74}"/>
              </a:ext>
            </a:extLst>
          </p:cNvPr>
          <p:cNvSpPr>
            <a:spLocks noGrp="1"/>
          </p:cNvSpPr>
          <p:nvPr>
            <p:ph type="sldNum" sz="quarter" idx="11"/>
          </p:nvPr>
        </p:nvSpPr>
        <p:spPr>
          <a:xfrm>
            <a:off x="11403981" y="6231660"/>
            <a:ext cx="548334" cy="365125"/>
          </a:xfrm>
        </p:spPr>
        <p:txBody>
          <a:bodyPr/>
          <a:lstStyle/>
          <a:p>
            <a:r>
              <a:rPr lang="en-US" dirty="0"/>
              <a:t>39</a:t>
            </a:r>
          </a:p>
        </p:txBody>
      </p:sp>
    </p:spTree>
    <p:extLst>
      <p:ext uri="{BB962C8B-B14F-4D97-AF65-F5344CB8AC3E}">
        <p14:creationId xmlns:p14="http://schemas.microsoft.com/office/powerpoint/2010/main" val="3290725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68A26-8C44-463A-A15F-4DC0717586BF}"/>
              </a:ext>
            </a:extLst>
          </p:cNvPr>
          <p:cNvSpPr>
            <a:spLocks noGrp="1"/>
          </p:cNvSpPr>
          <p:nvPr>
            <p:ph type="title"/>
          </p:nvPr>
        </p:nvSpPr>
        <p:spPr/>
        <p:txBody>
          <a:bodyPr>
            <a:normAutofit/>
          </a:bodyPr>
          <a:lstStyle/>
          <a:p>
            <a:r>
              <a:rPr lang="en-US" sz="4000" b="1" dirty="0"/>
              <a:t>Updating Personnel Information on CDMIS (3)</a:t>
            </a:r>
            <a:endParaRPr lang="en-US" sz="4000" b="1" dirty="0">
              <a:cs typeface="Arial"/>
            </a:endParaRPr>
          </a:p>
        </p:txBody>
      </p:sp>
      <p:sp>
        <p:nvSpPr>
          <p:cNvPr id="3" name="Content Placeholder 2">
            <a:extLst>
              <a:ext uri="{FF2B5EF4-FFF2-40B4-BE49-F238E27FC236}">
                <a16:creationId xmlns:a16="http://schemas.microsoft.com/office/drawing/2014/main" id="{0F2248FD-652D-4246-9F1A-69D8F231B448}"/>
              </a:ext>
            </a:extLst>
          </p:cNvPr>
          <p:cNvSpPr>
            <a:spLocks noGrp="1"/>
          </p:cNvSpPr>
          <p:nvPr>
            <p:ph idx="4294967295"/>
          </p:nvPr>
        </p:nvSpPr>
        <p:spPr>
          <a:xfrm>
            <a:off x="152400" y="1638300"/>
            <a:ext cx="11887200" cy="5015901"/>
          </a:xfrm>
        </p:spPr>
        <p:txBody>
          <a:bodyPr vert="horz" lIns="91440" tIns="45720" rIns="91440" bIns="45720" rtlCol="0" anchor="t">
            <a:normAutofit/>
          </a:bodyPr>
          <a:lstStyle/>
          <a:p>
            <a:pPr>
              <a:spcAft>
                <a:spcPts val="1200"/>
              </a:spcAft>
              <a:buFont typeface="Arial"/>
              <a:buChar char="•"/>
            </a:pPr>
            <a:r>
              <a:rPr lang="en-US" dirty="0">
                <a:cs typeface="Arial" panose="020B0604020202020204"/>
              </a:rPr>
              <a:t>Changes will show 'Pending' status until approved by your consultant</a:t>
            </a:r>
            <a:endParaRPr lang="en-US" dirty="0"/>
          </a:p>
          <a:p>
            <a:pPr>
              <a:spcAft>
                <a:spcPts val="1200"/>
              </a:spcAft>
              <a:buFont typeface="Arial"/>
              <a:buChar char="•"/>
            </a:pPr>
            <a:r>
              <a:rPr lang="en-US" dirty="0">
                <a:cs typeface="Arial" panose="020B0604020202020204"/>
              </a:rPr>
              <a:t>Changes showing 'Pending' can still be edited or cancelled until approved by consultant</a:t>
            </a:r>
            <a:endParaRPr lang="en-US" dirty="0"/>
          </a:p>
          <a:p>
            <a:pPr>
              <a:spcAft>
                <a:spcPts val="1200"/>
              </a:spcAft>
              <a:buFont typeface="Arial"/>
              <a:buChar char="•"/>
            </a:pPr>
            <a:r>
              <a:rPr lang="en-US" dirty="0">
                <a:ea typeface="+mn-lt"/>
                <a:cs typeface="+mn-lt"/>
              </a:rPr>
              <a:t>Annual review of these pages required as part of the Continued Funding Application (CFA) process</a:t>
            </a:r>
            <a:endParaRPr lang="en-US" dirty="0">
              <a:cs typeface="Arial" panose="020B0604020202020204"/>
            </a:endParaRPr>
          </a:p>
          <a:p>
            <a:pPr>
              <a:buFont typeface="Arial"/>
              <a:buChar char="•"/>
            </a:pPr>
            <a:endParaRPr lang="en-US" dirty="0">
              <a:cs typeface="Arial" panose="020B0604020202020204"/>
            </a:endParaRPr>
          </a:p>
          <a:p>
            <a:pPr marL="457200" lvl="1" indent="0">
              <a:buNone/>
            </a:pPr>
            <a:endParaRPr lang="en-US" sz="2600" dirty="0">
              <a:cs typeface="Arial" panose="020B0604020202020204"/>
            </a:endParaRPr>
          </a:p>
          <a:p>
            <a:pPr>
              <a:buFont typeface="Arial,Sans-Serif" panose="020B0604020202020204" pitchFamily="34" charset="0"/>
            </a:pPr>
            <a:endParaRPr lang="en-US" dirty="0">
              <a:cs typeface="Arial" panose="020B0604020202020204"/>
            </a:endParaRPr>
          </a:p>
          <a:p>
            <a:endParaRPr lang="en-US" dirty="0">
              <a:cs typeface="Arial" panose="020B0604020202020204"/>
            </a:endParaRPr>
          </a:p>
          <a:p>
            <a:pPr marL="0" indent="0" algn="ctr">
              <a:buNone/>
            </a:pPr>
            <a:endParaRPr lang="en-US" dirty="0">
              <a:cs typeface="Arial" panose="020B0604020202020204"/>
            </a:endParaRPr>
          </a:p>
          <a:p>
            <a:endParaRPr lang="en-US" dirty="0">
              <a:cs typeface="Arial" panose="020B0604020202020204"/>
            </a:endParaRPr>
          </a:p>
        </p:txBody>
      </p:sp>
      <p:sp>
        <p:nvSpPr>
          <p:cNvPr id="4" name="Slide Number Placeholder 3">
            <a:extLst>
              <a:ext uri="{FF2B5EF4-FFF2-40B4-BE49-F238E27FC236}">
                <a16:creationId xmlns:a16="http://schemas.microsoft.com/office/drawing/2014/main" id="{219FD966-D084-4357-B0B0-86CA0FE8CB9E}"/>
              </a:ext>
            </a:extLst>
          </p:cNvPr>
          <p:cNvSpPr>
            <a:spLocks noGrp="1"/>
          </p:cNvSpPr>
          <p:nvPr>
            <p:ph type="sldNum" sz="quarter" idx="11"/>
          </p:nvPr>
        </p:nvSpPr>
        <p:spPr>
          <a:xfrm>
            <a:off x="11385311" y="6231660"/>
            <a:ext cx="567003" cy="365125"/>
          </a:xfrm>
        </p:spPr>
        <p:txBody>
          <a:bodyPr/>
          <a:lstStyle/>
          <a:p>
            <a:r>
              <a:rPr lang="en-US" dirty="0"/>
              <a:t>40</a:t>
            </a:r>
          </a:p>
        </p:txBody>
      </p:sp>
    </p:spTree>
    <p:extLst>
      <p:ext uri="{BB962C8B-B14F-4D97-AF65-F5344CB8AC3E}">
        <p14:creationId xmlns:p14="http://schemas.microsoft.com/office/powerpoint/2010/main" val="35413542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68A26-8C44-463A-A15F-4DC0717586BF}"/>
              </a:ext>
            </a:extLst>
          </p:cNvPr>
          <p:cNvSpPr>
            <a:spLocks noGrp="1"/>
          </p:cNvSpPr>
          <p:nvPr>
            <p:ph type="title"/>
          </p:nvPr>
        </p:nvSpPr>
        <p:spPr/>
        <p:txBody>
          <a:bodyPr>
            <a:normAutofit/>
          </a:bodyPr>
          <a:lstStyle/>
          <a:p>
            <a:r>
              <a:rPr lang="en-US" sz="4000" b="1" dirty="0"/>
              <a:t>Updating FCCH Information on CDMIS (1)</a:t>
            </a:r>
          </a:p>
        </p:txBody>
      </p:sp>
      <p:sp>
        <p:nvSpPr>
          <p:cNvPr id="3" name="Content Placeholder 2">
            <a:extLst>
              <a:ext uri="{FF2B5EF4-FFF2-40B4-BE49-F238E27FC236}">
                <a16:creationId xmlns:a16="http://schemas.microsoft.com/office/drawing/2014/main" id="{0F2248FD-652D-4246-9F1A-69D8F231B448}"/>
              </a:ext>
            </a:extLst>
          </p:cNvPr>
          <p:cNvSpPr>
            <a:spLocks noGrp="1"/>
          </p:cNvSpPr>
          <p:nvPr>
            <p:ph idx="4294967295"/>
          </p:nvPr>
        </p:nvSpPr>
        <p:spPr>
          <a:xfrm>
            <a:off x="152400" y="1638300"/>
            <a:ext cx="11887200" cy="5015901"/>
          </a:xfrm>
        </p:spPr>
        <p:txBody>
          <a:bodyPr vert="horz" lIns="91440" tIns="45720" rIns="91440" bIns="45720" rtlCol="0" anchor="t">
            <a:normAutofit/>
          </a:bodyPr>
          <a:lstStyle/>
          <a:p>
            <a:pPr>
              <a:lnSpc>
                <a:spcPct val="100000"/>
              </a:lnSpc>
              <a:spcBef>
                <a:spcPts val="0"/>
              </a:spcBef>
              <a:spcAft>
                <a:spcPts val="800"/>
              </a:spcAft>
            </a:pPr>
            <a:r>
              <a:rPr lang="en-US" dirty="0">
                <a:ea typeface="+mn-lt"/>
                <a:cs typeface="+mn-lt"/>
              </a:rPr>
              <a:t>The 'Add/Edit FCCH Information' option allows users to view current information and edit certain fields</a:t>
            </a:r>
            <a:endParaRPr lang="en-US" dirty="0"/>
          </a:p>
          <a:p>
            <a:pPr lvl="1">
              <a:lnSpc>
                <a:spcPct val="100000"/>
              </a:lnSpc>
              <a:spcBef>
                <a:spcPts val="0"/>
              </a:spcBef>
              <a:spcAft>
                <a:spcPts val="800"/>
              </a:spcAft>
            </a:pPr>
            <a:r>
              <a:rPr lang="en-US" dirty="0">
                <a:solidFill>
                  <a:srgbClr val="FFFFFF"/>
                </a:solidFill>
                <a:ea typeface="+mn-lt"/>
                <a:cs typeface="+mn-lt"/>
              </a:rPr>
              <a:t>View current FCCH information for your agency's contracts</a:t>
            </a:r>
            <a:endParaRPr lang="en-US" dirty="0">
              <a:solidFill>
                <a:srgbClr val="FFFFFF"/>
              </a:solidFill>
              <a:cs typeface="Arial"/>
            </a:endParaRPr>
          </a:p>
          <a:p>
            <a:pPr>
              <a:spcAft>
                <a:spcPts val="800"/>
              </a:spcAft>
            </a:pPr>
            <a:r>
              <a:rPr lang="en-US" dirty="0">
                <a:solidFill>
                  <a:srgbClr val="FFFFFF"/>
                </a:solidFill>
                <a:cs typeface="Arial"/>
              </a:rPr>
              <a:t>Add/Updating FCCH information per contract</a:t>
            </a:r>
            <a:endParaRPr lang="en-US" dirty="0"/>
          </a:p>
          <a:p>
            <a:pPr lvl="1">
              <a:spcAft>
                <a:spcPts val="800"/>
              </a:spcAft>
            </a:pPr>
            <a:r>
              <a:rPr lang="en-US" dirty="0">
                <a:solidFill>
                  <a:srgbClr val="FFFFFF"/>
                </a:solidFill>
                <a:cs typeface="Arial"/>
              </a:rPr>
              <a:t>Add FCCH information per contract </a:t>
            </a:r>
          </a:p>
          <a:p>
            <a:pPr lvl="1">
              <a:spcAft>
                <a:spcPts val="800"/>
              </a:spcAft>
            </a:pPr>
            <a:r>
              <a:rPr lang="en-US" dirty="0">
                <a:solidFill>
                  <a:srgbClr val="FFFFFF"/>
                </a:solidFill>
                <a:ea typeface="+mn-lt"/>
                <a:cs typeface="+mn-lt"/>
              </a:rPr>
              <a:t>Edit FCCH information per contract </a:t>
            </a:r>
            <a:endParaRPr lang="en-US" dirty="0">
              <a:solidFill>
                <a:srgbClr val="FFFFFF"/>
              </a:solidFill>
              <a:cs typeface="Arial"/>
            </a:endParaRPr>
          </a:p>
          <a:p>
            <a:pPr lvl="1">
              <a:spcAft>
                <a:spcPts val="800"/>
              </a:spcAft>
            </a:pPr>
            <a:r>
              <a:rPr lang="en-US" dirty="0">
                <a:solidFill>
                  <a:srgbClr val="FFFFFF"/>
                </a:solidFill>
                <a:cs typeface="Arial"/>
              </a:rPr>
              <a:t>Delete FCCHs no longer in operation</a:t>
            </a:r>
          </a:p>
        </p:txBody>
      </p:sp>
      <p:sp>
        <p:nvSpPr>
          <p:cNvPr id="4" name="Slide Number Placeholder 3">
            <a:extLst>
              <a:ext uri="{FF2B5EF4-FFF2-40B4-BE49-F238E27FC236}">
                <a16:creationId xmlns:a16="http://schemas.microsoft.com/office/drawing/2014/main" id="{7B1A8FB0-8D7D-4BCB-9F9A-CBB1977DEDAA}"/>
              </a:ext>
            </a:extLst>
          </p:cNvPr>
          <p:cNvSpPr>
            <a:spLocks noGrp="1"/>
          </p:cNvSpPr>
          <p:nvPr>
            <p:ph type="sldNum" sz="quarter" idx="11"/>
          </p:nvPr>
        </p:nvSpPr>
        <p:spPr>
          <a:xfrm>
            <a:off x="11426563" y="6231660"/>
            <a:ext cx="525752" cy="365125"/>
          </a:xfrm>
        </p:spPr>
        <p:txBody>
          <a:bodyPr/>
          <a:lstStyle/>
          <a:p>
            <a:r>
              <a:rPr lang="en-US" dirty="0"/>
              <a:t>41</a:t>
            </a:r>
          </a:p>
        </p:txBody>
      </p:sp>
    </p:spTree>
    <p:extLst>
      <p:ext uri="{BB962C8B-B14F-4D97-AF65-F5344CB8AC3E}">
        <p14:creationId xmlns:p14="http://schemas.microsoft.com/office/powerpoint/2010/main" val="30128005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68A26-8C44-463A-A15F-4DC0717586BF}"/>
              </a:ext>
            </a:extLst>
          </p:cNvPr>
          <p:cNvSpPr>
            <a:spLocks noGrp="1"/>
          </p:cNvSpPr>
          <p:nvPr>
            <p:ph type="title"/>
          </p:nvPr>
        </p:nvSpPr>
        <p:spPr/>
        <p:txBody>
          <a:bodyPr>
            <a:normAutofit/>
          </a:bodyPr>
          <a:lstStyle/>
          <a:p>
            <a:r>
              <a:rPr lang="en-US" sz="4000" b="1" dirty="0"/>
              <a:t>Updating FCCH Information on CDMIS (2)</a:t>
            </a:r>
          </a:p>
        </p:txBody>
      </p:sp>
      <p:sp>
        <p:nvSpPr>
          <p:cNvPr id="3" name="Content Placeholder 2">
            <a:extLst>
              <a:ext uri="{FF2B5EF4-FFF2-40B4-BE49-F238E27FC236}">
                <a16:creationId xmlns:a16="http://schemas.microsoft.com/office/drawing/2014/main" id="{0F2248FD-652D-4246-9F1A-69D8F231B448}"/>
              </a:ext>
            </a:extLst>
          </p:cNvPr>
          <p:cNvSpPr>
            <a:spLocks noGrp="1"/>
          </p:cNvSpPr>
          <p:nvPr>
            <p:ph idx="4294967295"/>
          </p:nvPr>
        </p:nvSpPr>
        <p:spPr>
          <a:xfrm>
            <a:off x="152400" y="1638300"/>
            <a:ext cx="11887200" cy="5015901"/>
          </a:xfrm>
        </p:spPr>
        <p:txBody>
          <a:bodyPr vert="horz" lIns="91440" tIns="45720" rIns="91440" bIns="45720" rtlCol="0" anchor="t">
            <a:normAutofit/>
          </a:bodyPr>
          <a:lstStyle/>
          <a:p>
            <a:pPr>
              <a:spcAft>
                <a:spcPts val="800"/>
              </a:spcAft>
            </a:pPr>
            <a:r>
              <a:rPr lang="en-US" dirty="0">
                <a:solidFill>
                  <a:srgbClr val="FFFFFF"/>
                </a:solidFill>
                <a:cs typeface="Arial"/>
              </a:rPr>
              <a:t>Add/Edit FCCH Information Fields</a:t>
            </a:r>
          </a:p>
          <a:p>
            <a:pPr lvl="1">
              <a:spcAft>
                <a:spcPts val="800"/>
              </a:spcAft>
            </a:pPr>
            <a:r>
              <a:rPr lang="en-US" dirty="0">
                <a:solidFill>
                  <a:srgbClr val="FFFFFF"/>
                </a:solidFill>
                <a:cs typeface="Arial"/>
              </a:rPr>
              <a:t>Contract (only selected once when adding a new FCCH)</a:t>
            </a:r>
          </a:p>
          <a:p>
            <a:pPr lvl="1">
              <a:spcAft>
                <a:spcPts val="800"/>
              </a:spcAft>
            </a:pPr>
            <a:r>
              <a:rPr lang="en-US" dirty="0">
                <a:solidFill>
                  <a:srgbClr val="FFFFFF"/>
                </a:solidFill>
                <a:cs typeface="Arial"/>
              </a:rPr>
              <a:t>Number of Homes</a:t>
            </a:r>
          </a:p>
          <a:p>
            <a:pPr lvl="1">
              <a:spcAft>
                <a:spcPts val="800"/>
              </a:spcAft>
            </a:pPr>
            <a:r>
              <a:rPr lang="en-US" dirty="0">
                <a:solidFill>
                  <a:srgbClr val="FFFFFF"/>
                </a:solidFill>
                <a:cs typeface="Arial"/>
              </a:rPr>
              <a:t>Children served per age group</a:t>
            </a:r>
          </a:p>
          <a:p>
            <a:pPr lvl="1"/>
            <a:endParaRPr lang="en-US" sz="2600" dirty="0">
              <a:cs typeface="Arial"/>
            </a:endParaRPr>
          </a:p>
          <a:p>
            <a:pPr lvl="1"/>
            <a:endParaRPr lang="en-US" sz="2600" dirty="0">
              <a:solidFill>
                <a:srgbClr val="FFFFFF"/>
              </a:solidFill>
              <a:cs typeface="Arial"/>
            </a:endParaRPr>
          </a:p>
          <a:p>
            <a:endParaRPr lang="en-US" dirty="0">
              <a:solidFill>
                <a:srgbClr val="FFFFFF"/>
              </a:solidFill>
              <a:cs typeface="Arial"/>
            </a:endParaRPr>
          </a:p>
          <a:p>
            <a:pPr lvl="2"/>
            <a:endParaRPr lang="en-US" sz="1800" dirty="0">
              <a:solidFill>
                <a:srgbClr val="000000"/>
              </a:solidFill>
              <a:cs typeface="Arial"/>
            </a:endParaRPr>
          </a:p>
          <a:p>
            <a:endParaRPr lang="en-US" dirty="0">
              <a:solidFill>
                <a:srgbClr val="FFFFFF"/>
              </a:solidFill>
              <a:cs typeface="Arial"/>
            </a:endParaRPr>
          </a:p>
          <a:p>
            <a:pPr marL="0" indent="0" algn="ctr">
              <a:buNone/>
            </a:pPr>
            <a:endParaRPr lang="en-US" dirty="0">
              <a:solidFill>
                <a:srgbClr val="FFFFFF"/>
              </a:solidFill>
              <a:cs typeface="Arial"/>
            </a:endParaRPr>
          </a:p>
          <a:p>
            <a:endParaRPr lang="en-US" dirty="0">
              <a:solidFill>
                <a:srgbClr val="FFFFFF"/>
              </a:solidFill>
              <a:cs typeface="Arial"/>
            </a:endParaRPr>
          </a:p>
        </p:txBody>
      </p:sp>
      <p:sp>
        <p:nvSpPr>
          <p:cNvPr id="4" name="Slide Number Placeholder 3">
            <a:extLst>
              <a:ext uri="{FF2B5EF4-FFF2-40B4-BE49-F238E27FC236}">
                <a16:creationId xmlns:a16="http://schemas.microsoft.com/office/drawing/2014/main" id="{04597F29-011B-4F3C-9598-921A2C9491ED}"/>
              </a:ext>
            </a:extLst>
          </p:cNvPr>
          <p:cNvSpPr>
            <a:spLocks noGrp="1"/>
          </p:cNvSpPr>
          <p:nvPr>
            <p:ph type="sldNum" sz="quarter" idx="11"/>
          </p:nvPr>
        </p:nvSpPr>
        <p:spPr>
          <a:xfrm>
            <a:off x="11128249" y="6231660"/>
            <a:ext cx="824066" cy="422541"/>
          </a:xfrm>
        </p:spPr>
        <p:txBody>
          <a:bodyPr/>
          <a:lstStyle/>
          <a:p>
            <a:r>
              <a:rPr lang="en-US" dirty="0"/>
              <a:t>42</a:t>
            </a:r>
          </a:p>
        </p:txBody>
      </p:sp>
    </p:spTree>
    <p:extLst>
      <p:ext uri="{BB962C8B-B14F-4D97-AF65-F5344CB8AC3E}">
        <p14:creationId xmlns:p14="http://schemas.microsoft.com/office/powerpoint/2010/main" val="25826201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68A26-8C44-463A-A15F-4DC0717586BF}"/>
              </a:ext>
            </a:extLst>
          </p:cNvPr>
          <p:cNvSpPr>
            <a:spLocks noGrp="1"/>
          </p:cNvSpPr>
          <p:nvPr>
            <p:ph type="title"/>
          </p:nvPr>
        </p:nvSpPr>
        <p:spPr/>
        <p:txBody>
          <a:bodyPr>
            <a:normAutofit/>
          </a:bodyPr>
          <a:lstStyle/>
          <a:p>
            <a:r>
              <a:rPr lang="en-US" sz="4000" b="1" dirty="0"/>
              <a:t>Updating FCCH Information on CDMIS (3)</a:t>
            </a:r>
          </a:p>
        </p:txBody>
      </p:sp>
      <p:sp>
        <p:nvSpPr>
          <p:cNvPr id="3" name="Content Placeholder 2">
            <a:extLst>
              <a:ext uri="{FF2B5EF4-FFF2-40B4-BE49-F238E27FC236}">
                <a16:creationId xmlns:a16="http://schemas.microsoft.com/office/drawing/2014/main" id="{0F2248FD-652D-4246-9F1A-69D8F231B448}"/>
              </a:ext>
            </a:extLst>
          </p:cNvPr>
          <p:cNvSpPr>
            <a:spLocks noGrp="1"/>
          </p:cNvSpPr>
          <p:nvPr>
            <p:ph idx="4294967295"/>
          </p:nvPr>
        </p:nvSpPr>
        <p:spPr>
          <a:xfrm>
            <a:off x="152400" y="1638300"/>
            <a:ext cx="11887200" cy="5015901"/>
          </a:xfrm>
        </p:spPr>
        <p:txBody>
          <a:bodyPr vert="horz" lIns="91440" tIns="45720" rIns="91440" bIns="45720" rtlCol="0" anchor="t">
            <a:normAutofit/>
          </a:bodyPr>
          <a:lstStyle/>
          <a:p>
            <a:pPr>
              <a:spcAft>
                <a:spcPts val="800"/>
              </a:spcAft>
            </a:pPr>
            <a:r>
              <a:rPr lang="en-US" dirty="0">
                <a:solidFill>
                  <a:srgbClr val="FFFFFF"/>
                </a:solidFill>
                <a:cs typeface="Arial"/>
              </a:rPr>
              <a:t>Add/Updating FCCH information per contract</a:t>
            </a:r>
          </a:p>
          <a:p>
            <a:pPr lvl="1">
              <a:spcAft>
                <a:spcPts val="800"/>
              </a:spcAft>
            </a:pPr>
            <a:r>
              <a:rPr lang="en-US" dirty="0">
                <a:cs typeface="Arial"/>
              </a:rPr>
              <a:t>Changes will show 'Pending' status until approved by your consultant</a:t>
            </a:r>
          </a:p>
          <a:p>
            <a:pPr lvl="1">
              <a:spcAft>
                <a:spcPts val="800"/>
              </a:spcAft>
            </a:pPr>
            <a:r>
              <a:rPr lang="en-US" dirty="0">
                <a:cs typeface="Arial"/>
              </a:rPr>
              <a:t>Changes showing 'Pending' status can still be edited/cancelled until approved</a:t>
            </a:r>
            <a:endParaRPr lang="en-US" dirty="0">
              <a:solidFill>
                <a:srgbClr val="FFFFFF"/>
              </a:solidFill>
              <a:cs typeface="Arial"/>
            </a:endParaRPr>
          </a:p>
          <a:p>
            <a:pPr lvl="1">
              <a:spcAft>
                <a:spcPts val="800"/>
              </a:spcAft>
            </a:pPr>
            <a:r>
              <a:rPr lang="en-US" dirty="0">
                <a:solidFill>
                  <a:srgbClr val="FFFFFF"/>
                </a:solidFill>
                <a:cs typeface="Arial"/>
              </a:rPr>
              <a:t>Annual review of this page required as part of the Continued Funding Application (CFA) process</a:t>
            </a:r>
          </a:p>
        </p:txBody>
      </p:sp>
      <p:sp>
        <p:nvSpPr>
          <p:cNvPr id="4" name="Slide Number Placeholder 3">
            <a:extLst>
              <a:ext uri="{FF2B5EF4-FFF2-40B4-BE49-F238E27FC236}">
                <a16:creationId xmlns:a16="http://schemas.microsoft.com/office/drawing/2014/main" id="{5CDE4DEF-48A1-46C3-B99C-6D83D6B13640}"/>
              </a:ext>
            </a:extLst>
          </p:cNvPr>
          <p:cNvSpPr>
            <a:spLocks noGrp="1"/>
          </p:cNvSpPr>
          <p:nvPr>
            <p:ph type="sldNum" sz="quarter" idx="11"/>
          </p:nvPr>
        </p:nvSpPr>
        <p:spPr>
          <a:xfrm>
            <a:off x="11284527" y="6231660"/>
            <a:ext cx="667787" cy="365125"/>
          </a:xfrm>
        </p:spPr>
        <p:txBody>
          <a:bodyPr/>
          <a:lstStyle/>
          <a:p>
            <a:r>
              <a:rPr lang="en-US" dirty="0"/>
              <a:t>43</a:t>
            </a:r>
          </a:p>
        </p:txBody>
      </p:sp>
    </p:spTree>
    <p:extLst>
      <p:ext uri="{BB962C8B-B14F-4D97-AF65-F5344CB8AC3E}">
        <p14:creationId xmlns:p14="http://schemas.microsoft.com/office/powerpoint/2010/main" val="19650139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68A26-8C44-463A-A15F-4DC0717586BF}"/>
              </a:ext>
            </a:extLst>
          </p:cNvPr>
          <p:cNvSpPr>
            <a:spLocks noGrp="1"/>
          </p:cNvSpPr>
          <p:nvPr>
            <p:ph type="title"/>
          </p:nvPr>
        </p:nvSpPr>
        <p:spPr/>
        <p:txBody>
          <a:bodyPr>
            <a:normAutofit/>
          </a:bodyPr>
          <a:lstStyle/>
          <a:p>
            <a:r>
              <a:rPr lang="en-US" sz="4000" b="1" dirty="0"/>
              <a:t>Updating Site/Office Information on CDMIS (1)</a:t>
            </a:r>
          </a:p>
        </p:txBody>
      </p:sp>
      <p:sp>
        <p:nvSpPr>
          <p:cNvPr id="3" name="Content Placeholder 2">
            <a:extLst>
              <a:ext uri="{FF2B5EF4-FFF2-40B4-BE49-F238E27FC236}">
                <a16:creationId xmlns:a16="http://schemas.microsoft.com/office/drawing/2014/main" id="{0F2248FD-652D-4246-9F1A-69D8F231B448}"/>
              </a:ext>
            </a:extLst>
          </p:cNvPr>
          <p:cNvSpPr>
            <a:spLocks noGrp="1"/>
          </p:cNvSpPr>
          <p:nvPr>
            <p:ph idx="4294967295"/>
          </p:nvPr>
        </p:nvSpPr>
        <p:spPr>
          <a:xfrm>
            <a:off x="152400" y="1638300"/>
            <a:ext cx="11887200" cy="5015901"/>
          </a:xfrm>
        </p:spPr>
        <p:txBody>
          <a:bodyPr vert="horz" lIns="91440" tIns="45720" rIns="91440" bIns="45720" rtlCol="0" anchor="t">
            <a:normAutofit/>
          </a:bodyPr>
          <a:lstStyle/>
          <a:p>
            <a:pPr>
              <a:spcAft>
                <a:spcPts val="1200"/>
              </a:spcAft>
            </a:pPr>
            <a:r>
              <a:rPr lang="en-US" dirty="0">
                <a:cs typeface="Arial"/>
              </a:rPr>
              <a:t>Add/Edit Site or Office Information</a:t>
            </a:r>
            <a:endParaRPr lang="en-US" dirty="0"/>
          </a:p>
          <a:p>
            <a:pPr lvl="1">
              <a:spcAft>
                <a:spcPts val="1200"/>
              </a:spcAft>
            </a:pPr>
            <a:r>
              <a:rPr lang="en-US" dirty="0">
                <a:cs typeface="Arial"/>
              </a:rPr>
              <a:t>View existing Site/Office information for your agency</a:t>
            </a:r>
            <a:endParaRPr lang="en-US" dirty="0"/>
          </a:p>
          <a:p>
            <a:pPr lvl="1">
              <a:spcAft>
                <a:spcPts val="1200"/>
              </a:spcAft>
            </a:pPr>
            <a:r>
              <a:rPr lang="en-US" dirty="0"/>
              <a:t>Add new site or update existing site information </a:t>
            </a:r>
            <a:endParaRPr lang="en-US" dirty="0">
              <a:cs typeface="Arial"/>
            </a:endParaRPr>
          </a:p>
          <a:p>
            <a:pPr marL="457200" lvl="1" indent="0">
              <a:buNone/>
            </a:pPr>
            <a:endParaRPr lang="en-US" sz="2600" dirty="0">
              <a:solidFill>
                <a:srgbClr val="FFFFFF"/>
              </a:solidFill>
              <a:cs typeface="Arial"/>
            </a:endParaRPr>
          </a:p>
          <a:p>
            <a:pPr lvl="2"/>
            <a:endParaRPr lang="en-US" sz="1800" dirty="0">
              <a:solidFill>
                <a:srgbClr val="000000"/>
              </a:solidFill>
              <a:cs typeface="Arial"/>
            </a:endParaRPr>
          </a:p>
          <a:p>
            <a:endParaRPr lang="en-US" dirty="0">
              <a:solidFill>
                <a:srgbClr val="FFFFFF"/>
              </a:solidFill>
              <a:cs typeface="Arial"/>
            </a:endParaRPr>
          </a:p>
          <a:p>
            <a:pPr marL="0" indent="0" algn="ctr">
              <a:buNone/>
            </a:pPr>
            <a:endParaRPr lang="en-US" dirty="0">
              <a:solidFill>
                <a:srgbClr val="FFFFFF"/>
              </a:solidFill>
              <a:cs typeface="Arial"/>
            </a:endParaRPr>
          </a:p>
          <a:p>
            <a:endParaRPr lang="en-US" dirty="0">
              <a:solidFill>
                <a:srgbClr val="FFFFFF"/>
              </a:solidFill>
              <a:cs typeface="Arial"/>
            </a:endParaRPr>
          </a:p>
        </p:txBody>
      </p:sp>
      <p:sp>
        <p:nvSpPr>
          <p:cNvPr id="4" name="Slide Number Placeholder 3">
            <a:extLst>
              <a:ext uri="{FF2B5EF4-FFF2-40B4-BE49-F238E27FC236}">
                <a16:creationId xmlns:a16="http://schemas.microsoft.com/office/drawing/2014/main" id="{29C72A6C-1B6A-45CA-9199-93FA4151B9D8}"/>
              </a:ext>
            </a:extLst>
          </p:cNvPr>
          <p:cNvSpPr>
            <a:spLocks noGrp="1"/>
          </p:cNvSpPr>
          <p:nvPr>
            <p:ph type="sldNum" sz="quarter" idx="11"/>
          </p:nvPr>
        </p:nvSpPr>
        <p:spPr>
          <a:xfrm>
            <a:off x="11426563" y="6231660"/>
            <a:ext cx="525752" cy="365125"/>
          </a:xfrm>
        </p:spPr>
        <p:txBody>
          <a:bodyPr/>
          <a:lstStyle/>
          <a:p>
            <a:r>
              <a:rPr lang="en-US" dirty="0"/>
              <a:t>44</a:t>
            </a:r>
          </a:p>
        </p:txBody>
      </p:sp>
    </p:spTree>
    <p:extLst>
      <p:ext uri="{BB962C8B-B14F-4D97-AF65-F5344CB8AC3E}">
        <p14:creationId xmlns:p14="http://schemas.microsoft.com/office/powerpoint/2010/main" val="1931980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68A26-8C44-463A-A15F-4DC0717586BF}"/>
              </a:ext>
            </a:extLst>
          </p:cNvPr>
          <p:cNvSpPr>
            <a:spLocks noGrp="1"/>
          </p:cNvSpPr>
          <p:nvPr>
            <p:ph type="title"/>
          </p:nvPr>
        </p:nvSpPr>
        <p:spPr/>
        <p:txBody>
          <a:bodyPr>
            <a:normAutofit/>
          </a:bodyPr>
          <a:lstStyle/>
          <a:p>
            <a:r>
              <a:rPr lang="en-US" sz="4000" b="1" dirty="0"/>
              <a:t>Updating Site/Office Information on CDMIS (2)</a:t>
            </a:r>
          </a:p>
        </p:txBody>
      </p:sp>
      <p:sp>
        <p:nvSpPr>
          <p:cNvPr id="3" name="Content Placeholder 2">
            <a:extLst>
              <a:ext uri="{FF2B5EF4-FFF2-40B4-BE49-F238E27FC236}">
                <a16:creationId xmlns:a16="http://schemas.microsoft.com/office/drawing/2014/main" id="{0F2248FD-652D-4246-9F1A-69D8F231B448}"/>
              </a:ext>
            </a:extLst>
          </p:cNvPr>
          <p:cNvSpPr>
            <a:spLocks noGrp="1"/>
          </p:cNvSpPr>
          <p:nvPr>
            <p:ph idx="4294967295"/>
          </p:nvPr>
        </p:nvSpPr>
        <p:spPr>
          <a:xfrm>
            <a:off x="152400" y="1638300"/>
            <a:ext cx="11887200" cy="5015901"/>
          </a:xfrm>
        </p:spPr>
        <p:txBody>
          <a:bodyPr vert="horz" lIns="91440" tIns="45720" rIns="91440" bIns="45720" rtlCol="0" anchor="t">
            <a:normAutofit/>
          </a:bodyPr>
          <a:lstStyle/>
          <a:p>
            <a:r>
              <a:rPr lang="en-US" dirty="0">
                <a:cs typeface="Arial"/>
              </a:rPr>
              <a:t>Site/Office Information Elements</a:t>
            </a:r>
          </a:p>
          <a:p>
            <a:pPr lvl="1">
              <a:spcAft>
                <a:spcPts val="400"/>
              </a:spcAft>
            </a:pPr>
            <a:r>
              <a:rPr lang="en-US" dirty="0">
                <a:cs typeface="Arial"/>
              </a:rPr>
              <a:t>Site/Office name</a:t>
            </a:r>
          </a:p>
          <a:p>
            <a:pPr lvl="1">
              <a:spcAft>
                <a:spcPts val="400"/>
              </a:spcAft>
            </a:pPr>
            <a:r>
              <a:rPr lang="en-US" dirty="0">
                <a:cs typeface="Arial"/>
              </a:rPr>
              <a:t>Address</a:t>
            </a:r>
          </a:p>
          <a:p>
            <a:pPr lvl="1">
              <a:spcAft>
                <a:spcPts val="400"/>
              </a:spcAft>
            </a:pPr>
            <a:r>
              <a:rPr lang="en-US" dirty="0">
                <a:cs typeface="Arial"/>
              </a:rPr>
              <a:t>Facility Type</a:t>
            </a:r>
          </a:p>
          <a:p>
            <a:pPr lvl="1">
              <a:spcAft>
                <a:spcPts val="400"/>
              </a:spcAft>
            </a:pPr>
            <a:r>
              <a:rPr lang="en-US" dirty="0"/>
              <a:t>Site Supervisor Contact Information</a:t>
            </a:r>
            <a:endParaRPr lang="en-US" dirty="0">
              <a:cs typeface="Arial"/>
            </a:endParaRPr>
          </a:p>
          <a:p>
            <a:pPr lvl="1">
              <a:spcAft>
                <a:spcPts val="400"/>
              </a:spcAft>
            </a:pPr>
            <a:r>
              <a:rPr lang="en-US" dirty="0">
                <a:cs typeface="Arial"/>
              </a:rPr>
              <a:t>Contract Type</a:t>
            </a:r>
          </a:p>
          <a:p>
            <a:pPr lvl="1">
              <a:spcAft>
                <a:spcPts val="400"/>
              </a:spcAft>
            </a:pPr>
            <a:r>
              <a:rPr lang="en-US" dirty="0">
                <a:ea typeface="+mn-lt"/>
                <a:cs typeface="+mn-lt"/>
              </a:rPr>
              <a:t>Children served by contract type</a:t>
            </a:r>
            <a:endParaRPr lang="en-US" dirty="0">
              <a:cs typeface="Arial"/>
            </a:endParaRPr>
          </a:p>
          <a:p>
            <a:pPr lvl="1">
              <a:spcAft>
                <a:spcPts val="400"/>
              </a:spcAft>
            </a:pPr>
            <a:r>
              <a:rPr lang="en-US" dirty="0">
                <a:cs typeface="Arial"/>
              </a:rPr>
              <a:t>Licensing information (number, age served, hours of operation, capacity)</a:t>
            </a:r>
          </a:p>
          <a:p>
            <a:pPr lvl="2"/>
            <a:endParaRPr lang="en-US" sz="2600" dirty="0">
              <a:solidFill>
                <a:srgbClr val="000000"/>
              </a:solidFill>
              <a:cs typeface="Arial"/>
            </a:endParaRPr>
          </a:p>
          <a:p>
            <a:pPr lvl="2"/>
            <a:endParaRPr lang="en-US" sz="1800" dirty="0">
              <a:cs typeface="Arial"/>
            </a:endParaRPr>
          </a:p>
          <a:p>
            <a:endParaRPr lang="en-US" dirty="0">
              <a:solidFill>
                <a:srgbClr val="FFFFFF"/>
              </a:solidFill>
              <a:cs typeface="Arial"/>
            </a:endParaRPr>
          </a:p>
          <a:p>
            <a:pPr marL="0" indent="0" algn="ctr">
              <a:buNone/>
            </a:pPr>
            <a:endParaRPr lang="en-US" dirty="0">
              <a:solidFill>
                <a:srgbClr val="FFFFFF"/>
              </a:solidFill>
              <a:cs typeface="Arial"/>
            </a:endParaRPr>
          </a:p>
          <a:p>
            <a:endParaRPr lang="en-US" dirty="0">
              <a:solidFill>
                <a:srgbClr val="FFFFFF"/>
              </a:solidFill>
              <a:cs typeface="Arial"/>
            </a:endParaRPr>
          </a:p>
        </p:txBody>
      </p:sp>
      <p:sp>
        <p:nvSpPr>
          <p:cNvPr id="4" name="Slide Number Placeholder 3">
            <a:extLst>
              <a:ext uri="{FF2B5EF4-FFF2-40B4-BE49-F238E27FC236}">
                <a16:creationId xmlns:a16="http://schemas.microsoft.com/office/drawing/2014/main" id="{251A686E-E92D-4EB9-9BBD-A2769310E02C}"/>
              </a:ext>
            </a:extLst>
          </p:cNvPr>
          <p:cNvSpPr>
            <a:spLocks noGrp="1"/>
          </p:cNvSpPr>
          <p:nvPr>
            <p:ph type="sldNum" sz="quarter" idx="11"/>
          </p:nvPr>
        </p:nvSpPr>
        <p:spPr>
          <a:xfrm>
            <a:off x="11404397" y="6231660"/>
            <a:ext cx="547917" cy="365125"/>
          </a:xfrm>
        </p:spPr>
        <p:txBody>
          <a:bodyPr/>
          <a:lstStyle/>
          <a:p>
            <a:r>
              <a:rPr lang="en-US" dirty="0"/>
              <a:t>45</a:t>
            </a:r>
          </a:p>
        </p:txBody>
      </p:sp>
    </p:spTree>
    <p:extLst>
      <p:ext uri="{BB962C8B-B14F-4D97-AF65-F5344CB8AC3E}">
        <p14:creationId xmlns:p14="http://schemas.microsoft.com/office/powerpoint/2010/main" val="3374097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68A26-8C44-463A-A15F-4DC0717586BF}"/>
              </a:ext>
            </a:extLst>
          </p:cNvPr>
          <p:cNvSpPr>
            <a:spLocks noGrp="1"/>
          </p:cNvSpPr>
          <p:nvPr>
            <p:ph type="title"/>
          </p:nvPr>
        </p:nvSpPr>
        <p:spPr/>
        <p:txBody>
          <a:bodyPr>
            <a:normAutofit/>
          </a:bodyPr>
          <a:lstStyle/>
          <a:p>
            <a:r>
              <a:rPr lang="en-US" sz="4000" b="1" dirty="0"/>
              <a:t>Updating Site/Office Information on CDMIS (3)</a:t>
            </a:r>
          </a:p>
        </p:txBody>
      </p:sp>
      <p:sp>
        <p:nvSpPr>
          <p:cNvPr id="3" name="Content Placeholder 2">
            <a:extLst>
              <a:ext uri="{FF2B5EF4-FFF2-40B4-BE49-F238E27FC236}">
                <a16:creationId xmlns:a16="http://schemas.microsoft.com/office/drawing/2014/main" id="{0F2248FD-652D-4246-9F1A-69D8F231B448}"/>
              </a:ext>
            </a:extLst>
          </p:cNvPr>
          <p:cNvSpPr>
            <a:spLocks noGrp="1"/>
          </p:cNvSpPr>
          <p:nvPr>
            <p:ph idx="4294967295"/>
          </p:nvPr>
        </p:nvSpPr>
        <p:spPr>
          <a:xfrm>
            <a:off x="152400" y="1638300"/>
            <a:ext cx="11887200" cy="5015901"/>
          </a:xfrm>
        </p:spPr>
        <p:txBody>
          <a:bodyPr vert="horz" lIns="91440" tIns="45720" rIns="91440" bIns="45720" rtlCol="0" anchor="t">
            <a:normAutofit/>
          </a:bodyPr>
          <a:lstStyle/>
          <a:p>
            <a:pPr>
              <a:spcAft>
                <a:spcPts val="1200"/>
              </a:spcAft>
            </a:pPr>
            <a:r>
              <a:rPr lang="en-US" dirty="0">
                <a:cs typeface="Arial"/>
              </a:rPr>
              <a:t>Add/Edit Site or Office Information</a:t>
            </a:r>
            <a:endParaRPr lang="en-US" dirty="0"/>
          </a:p>
          <a:p>
            <a:pPr lvl="1">
              <a:spcAft>
                <a:spcPts val="1200"/>
              </a:spcAft>
            </a:pPr>
            <a:r>
              <a:rPr lang="en-US" dirty="0">
                <a:solidFill>
                  <a:srgbClr val="FFFFFF"/>
                </a:solidFill>
                <a:cs typeface="Arial"/>
              </a:rPr>
              <a:t>Changes will show 'Incomplete' status until approved by your consultant</a:t>
            </a:r>
          </a:p>
          <a:p>
            <a:pPr lvl="1">
              <a:spcAft>
                <a:spcPts val="1200"/>
              </a:spcAft>
            </a:pPr>
            <a:r>
              <a:rPr lang="en-US" dirty="0">
                <a:ea typeface="+mn-lt"/>
                <a:cs typeface="+mn-lt"/>
              </a:rPr>
              <a:t>Changes showing 'Incomplete' status can still be edited/cancelled until approved</a:t>
            </a:r>
            <a:endParaRPr lang="en-US" dirty="0">
              <a:solidFill>
                <a:srgbClr val="FFFFFF"/>
              </a:solidFill>
              <a:ea typeface="+mn-lt"/>
              <a:cs typeface="+mn-lt"/>
            </a:endParaRPr>
          </a:p>
          <a:p>
            <a:pPr lvl="1">
              <a:spcAft>
                <a:spcPts val="1200"/>
              </a:spcAft>
            </a:pPr>
            <a:r>
              <a:rPr lang="en-US" dirty="0">
                <a:solidFill>
                  <a:srgbClr val="FFFFFF"/>
                </a:solidFill>
                <a:ea typeface="+mn-lt"/>
                <a:cs typeface="+mn-lt"/>
              </a:rPr>
              <a:t>Annual review of this page required as part of the Continued Funding Application (CFA) process</a:t>
            </a:r>
          </a:p>
        </p:txBody>
      </p:sp>
      <p:sp>
        <p:nvSpPr>
          <p:cNvPr id="4" name="Slide Number Placeholder 3">
            <a:extLst>
              <a:ext uri="{FF2B5EF4-FFF2-40B4-BE49-F238E27FC236}">
                <a16:creationId xmlns:a16="http://schemas.microsoft.com/office/drawing/2014/main" id="{F22C7176-1C8B-4910-A7C0-168A8B9B96DB}"/>
              </a:ext>
            </a:extLst>
          </p:cNvPr>
          <p:cNvSpPr>
            <a:spLocks noGrp="1"/>
          </p:cNvSpPr>
          <p:nvPr>
            <p:ph type="sldNum" sz="quarter" idx="11"/>
          </p:nvPr>
        </p:nvSpPr>
        <p:spPr>
          <a:xfrm>
            <a:off x="11365706" y="6231660"/>
            <a:ext cx="586609" cy="365125"/>
          </a:xfrm>
        </p:spPr>
        <p:txBody>
          <a:bodyPr/>
          <a:lstStyle/>
          <a:p>
            <a:r>
              <a:rPr lang="en-US" dirty="0"/>
              <a:t>46</a:t>
            </a:r>
          </a:p>
        </p:txBody>
      </p:sp>
    </p:spTree>
    <p:extLst>
      <p:ext uri="{BB962C8B-B14F-4D97-AF65-F5344CB8AC3E}">
        <p14:creationId xmlns:p14="http://schemas.microsoft.com/office/powerpoint/2010/main" val="1722985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12D69-9586-4A8A-8056-BECF6BE85430}"/>
              </a:ext>
            </a:extLst>
          </p:cNvPr>
          <p:cNvSpPr>
            <a:spLocks noGrp="1"/>
          </p:cNvSpPr>
          <p:nvPr>
            <p:ph type="title"/>
          </p:nvPr>
        </p:nvSpPr>
        <p:spPr/>
        <p:txBody>
          <a:bodyPr>
            <a:normAutofit/>
          </a:bodyPr>
          <a:lstStyle/>
          <a:p>
            <a:r>
              <a:rPr lang="en-US" sz="4000" b="1" dirty="0"/>
              <a:t>Updating Agency Information Annually (1)</a:t>
            </a:r>
            <a:endParaRPr lang="en-US" sz="4000" b="1" dirty="0">
              <a:cs typeface="Arial"/>
            </a:endParaRPr>
          </a:p>
        </p:txBody>
      </p:sp>
      <p:sp>
        <p:nvSpPr>
          <p:cNvPr id="3" name="Content Placeholder 2">
            <a:extLst>
              <a:ext uri="{FF2B5EF4-FFF2-40B4-BE49-F238E27FC236}">
                <a16:creationId xmlns:a16="http://schemas.microsoft.com/office/drawing/2014/main" id="{FE8C8240-21E2-4AE0-8A44-254FFFD93562}"/>
              </a:ext>
            </a:extLst>
          </p:cNvPr>
          <p:cNvSpPr>
            <a:spLocks noGrp="1"/>
          </p:cNvSpPr>
          <p:nvPr>
            <p:ph idx="4294967295"/>
          </p:nvPr>
        </p:nvSpPr>
        <p:spPr>
          <a:xfrm>
            <a:off x="152400" y="1638300"/>
            <a:ext cx="11887200" cy="5015901"/>
          </a:xfrm>
        </p:spPr>
        <p:txBody>
          <a:bodyPr vert="horz" lIns="91440" tIns="45720" rIns="91440" bIns="45720" rtlCol="0" anchor="t">
            <a:normAutofit/>
          </a:bodyPr>
          <a:lstStyle/>
          <a:p>
            <a:pPr>
              <a:spcAft>
                <a:spcPts val="800"/>
              </a:spcAft>
            </a:pPr>
            <a:r>
              <a:rPr lang="en-US" dirty="0">
                <a:cs typeface="Arial"/>
              </a:rPr>
              <a:t>The Continued Funding Application (CFA) is completed on an annual basis for contractors</a:t>
            </a:r>
            <a:r>
              <a:rPr lang="en-US" dirty="0">
                <a:ea typeface="+mn-lt"/>
                <a:cs typeface="+mn-lt"/>
              </a:rPr>
              <a:t> that intend to continue services into the next contract year. Failure to complete a CFA constitutes notification of a contractor's intent to discontinue services into the next fiscal year.</a:t>
            </a:r>
          </a:p>
          <a:p>
            <a:endParaRPr lang="en-US" dirty="0">
              <a:cs typeface="Arial"/>
            </a:endParaRPr>
          </a:p>
        </p:txBody>
      </p:sp>
      <p:sp>
        <p:nvSpPr>
          <p:cNvPr id="4" name="Slide Number Placeholder 3">
            <a:extLst>
              <a:ext uri="{FF2B5EF4-FFF2-40B4-BE49-F238E27FC236}">
                <a16:creationId xmlns:a16="http://schemas.microsoft.com/office/drawing/2014/main" id="{EECA977E-7618-4592-96F7-80A361F53B89}"/>
              </a:ext>
            </a:extLst>
          </p:cNvPr>
          <p:cNvSpPr>
            <a:spLocks noGrp="1"/>
          </p:cNvSpPr>
          <p:nvPr>
            <p:ph type="sldNum" sz="quarter" idx="11"/>
          </p:nvPr>
        </p:nvSpPr>
        <p:spPr>
          <a:xfrm>
            <a:off x="11400971" y="6231660"/>
            <a:ext cx="551343" cy="365125"/>
          </a:xfrm>
        </p:spPr>
        <p:txBody>
          <a:bodyPr/>
          <a:lstStyle/>
          <a:p>
            <a:r>
              <a:rPr lang="en-US" dirty="0"/>
              <a:t>47</a:t>
            </a:r>
          </a:p>
        </p:txBody>
      </p:sp>
    </p:spTree>
    <p:extLst>
      <p:ext uri="{BB962C8B-B14F-4D97-AF65-F5344CB8AC3E}">
        <p14:creationId xmlns:p14="http://schemas.microsoft.com/office/powerpoint/2010/main" val="14820142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12D69-9586-4A8A-8056-BECF6BE85430}"/>
              </a:ext>
            </a:extLst>
          </p:cNvPr>
          <p:cNvSpPr>
            <a:spLocks noGrp="1"/>
          </p:cNvSpPr>
          <p:nvPr>
            <p:ph type="title"/>
          </p:nvPr>
        </p:nvSpPr>
        <p:spPr>
          <a:xfrm>
            <a:off x="152400" y="72758"/>
            <a:ext cx="11887200" cy="1325563"/>
          </a:xfrm>
        </p:spPr>
        <p:txBody>
          <a:bodyPr>
            <a:normAutofit/>
          </a:bodyPr>
          <a:lstStyle/>
          <a:p>
            <a:r>
              <a:rPr lang="en-US" sz="4000" b="1" dirty="0">
                <a:ea typeface="+mj-lt"/>
                <a:cs typeface="+mj-lt"/>
              </a:rPr>
              <a:t>Updating Agency Information Annually</a:t>
            </a:r>
            <a:r>
              <a:rPr lang="en-US" sz="4000" b="1" dirty="0"/>
              <a:t> (2)</a:t>
            </a:r>
          </a:p>
        </p:txBody>
      </p:sp>
      <p:sp>
        <p:nvSpPr>
          <p:cNvPr id="3" name="Content Placeholder 2">
            <a:extLst>
              <a:ext uri="{FF2B5EF4-FFF2-40B4-BE49-F238E27FC236}">
                <a16:creationId xmlns:a16="http://schemas.microsoft.com/office/drawing/2014/main" id="{FE8C8240-21E2-4AE0-8A44-254FFFD93562}"/>
              </a:ext>
            </a:extLst>
          </p:cNvPr>
          <p:cNvSpPr>
            <a:spLocks noGrp="1"/>
          </p:cNvSpPr>
          <p:nvPr>
            <p:ph idx="4294967295"/>
          </p:nvPr>
        </p:nvSpPr>
        <p:spPr>
          <a:xfrm>
            <a:off x="152400" y="1307040"/>
            <a:ext cx="11887200" cy="5015901"/>
          </a:xfrm>
        </p:spPr>
        <p:txBody>
          <a:bodyPr vert="horz" lIns="91440" tIns="45720" rIns="91440" bIns="45720" rtlCol="0" anchor="t">
            <a:normAutofit/>
          </a:bodyPr>
          <a:lstStyle/>
          <a:p>
            <a:r>
              <a:rPr lang="en-US" dirty="0">
                <a:ea typeface="+mn-lt"/>
                <a:cs typeface="+mn-lt"/>
              </a:rPr>
              <a:t> Agencies applying for continued funding for the California State Preschool Program (CSPP) or other California Department of Social Services (CDSS) funded programs must complete and submit the CFA Certification form to certify their information is accurate and up to date.</a:t>
            </a:r>
          </a:p>
          <a:p>
            <a:r>
              <a:rPr lang="en-US" dirty="0">
                <a:cs typeface="Arial"/>
              </a:rPr>
              <a:t>CFA Certification forms can be submitted electronically or physically by mailing in a hard copy (electronic submissions are preferred).</a:t>
            </a:r>
          </a:p>
          <a:p>
            <a:r>
              <a:rPr lang="en-US" dirty="0">
                <a:cs typeface="Arial"/>
              </a:rPr>
              <a:t>CFA Certification forms can be found at the bottom of the 'Update Agency Information' page. </a:t>
            </a:r>
          </a:p>
        </p:txBody>
      </p:sp>
      <p:sp>
        <p:nvSpPr>
          <p:cNvPr id="4" name="Slide Number Placeholder 3">
            <a:extLst>
              <a:ext uri="{FF2B5EF4-FFF2-40B4-BE49-F238E27FC236}">
                <a16:creationId xmlns:a16="http://schemas.microsoft.com/office/drawing/2014/main" id="{6D4332A3-072C-4FC7-B49F-C4B49FA34615}"/>
              </a:ext>
            </a:extLst>
          </p:cNvPr>
          <p:cNvSpPr>
            <a:spLocks noGrp="1"/>
          </p:cNvSpPr>
          <p:nvPr>
            <p:ph type="sldNum" sz="quarter" idx="11"/>
          </p:nvPr>
        </p:nvSpPr>
        <p:spPr>
          <a:xfrm>
            <a:off x="11355573" y="6231660"/>
            <a:ext cx="596742" cy="365125"/>
          </a:xfrm>
        </p:spPr>
        <p:txBody>
          <a:bodyPr/>
          <a:lstStyle/>
          <a:p>
            <a:r>
              <a:rPr lang="en-US" dirty="0"/>
              <a:t>48</a:t>
            </a:r>
          </a:p>
        </p:txBody>
      </p:sp>
    </p:spTree>
    <p:extLst>
      <p:ext uri="{BB962C8B-B14F-4D97-AF65-F5344CB8AC3E}">
        <p14:creationId xmlns:p14="http://schemas.microsoft.com/office/powerpoint/2010/main" val="246637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34A53-80A4-48FB-88FA-40A379D5B6AA}"/>
              </a:ext>
            </a:extLst>
          </p:cNvPr>
          <p:cNvSpPr>
            <a:spLocks noGrp="1"/>
          </p:cNvSpPr>
          <p:nvPr>
            <p:ph type="title"/>
          </p:nvPr>
        </p:nvSpPr>
        <p:spPr/>
        <p:txBody>
          <a:bodyPr>
            <a:normAutofit/>
          </a:bodyPr>
          <a:lstStyle/>
          <a:p>
            <a:r>
              <a:rPr lang="en-US" sz="4000" b="1" dirty="0"/>
              <a:t>What is CDMIS? (2)</a:t>
            </a:r>
          </a:p>
        </p:txBody>
      </p:sp>
      <p:sp>
        <p:nvSpPr>
          <p:cNvPr id="3" name="Content Placeholder 2">
            <a:extLst>
              <a:ext uri="{FF2B5EF4-FFF2-40B4-BE49-F238E27FC236}">
                <a16:creationId xmlns:a16="http://schemas.microsoft.com/office/drawing/2014/main" id="{BF91DD15-5F1D-47FD-B174-AAD86DD5649F}"/>
              </a:ext>
            </a:extLst>
          </p:cNvPr>
          <p:cNvSpPr>
            <a:spLocks noGrp="1"/>
          </p:cNvSpPr>
          <p:nvPr>
            <p:ph idx="4294967295"/>
          </p:nvPr>
        </p:nvSpPr>
        <p:spPr>
          <a:xfrm>
            <a:off x="152400" y="1373124"/>
            <a:ext cx="11887200" cy="4645121"/>
          </a:xfrm>
        </p:spPr>
        <p:txBody>
          <a:bodyPr vert="horz" lIns="91440" tIns="45720" rIns="91440" bIns="45720" rtlCol="0" anchor="t">
            <a:normAutofit/>
          </a:bodyPr>
          <a:lstStyle/>
          <a:p>
            <a:pPr>
              <a:spcAft>
                <a:spcPts val="1200"/>
              </a:spcAft>
            </a:pPr>
            <a:r>
              <a:rPr lang="en-US" dirty="0"/>
              <a:t>The CDMIS also permits agencies to update their administrative information. For example, super users may request program director and executive director changes, report no service periods, enter site and license information, and add/edit CDMIS users.</a:t>
            </a:r>
          </a:p>
          <a:p>
            <a:pPr>
              <a:spcAft>
                <a:spcPts val="1200"/>
              </a:spcAft>
            </a:pPr>
            <a:r>
              <a:rPr lang="en-US" dirty="0"/>
              <a:t>These updates, additions, or deletions are a critical component for the EED’s Agency Information Certification, which is a key part of the Continued Funding Application (CFA).</a:t>
            </a:r>
            <a:endParaRPr lang="en-US" dirty="0">
              <a:cs typeface="Arial"/>
            </a:endParaRPr>
          </a:p>
        </p:txBody>
      </p:sp>
      <p:sp>
        <p:nvSpPr>
          <p:cNvPr id="4" name="Slide Number Placeholder 3">
            <a:extLst>
              <a:ext uri="{FF2B5EF4-FFF2-40B4-BE49-F238E27FC236}">
                <a16:creationId xmlns:a16="http://schemas.microsoft.com/office/drawing/2014/main" id="{F7135A49-86C8-47EB-9F60-5676DE0907E2}"/>
              </a:ext>
            </a:extLst>
          </p:cNvPr>
          <p:cNvSpPr>
            <a:spLocks noGrp="1"/>
          </p:cNvSpPr>
          <p:nvPr>
            <p:ph type="sldNum" sz="quarter" idx="11"/>
          </p:nvPr>
        </p:nvSpPr>
        <p:spPr/>
        <p:txBody>
          <a:bodyPr/>
          <a:lstStyle/>
          <a:p>
            <a:r>
              <a:rPr lang="en-US" dirty="0"/>
              <a:t>4</a:t>
            </a:r>
          </a:p>
        </p:txBody>
      </p:sp>
    </p:spTree>
    <p:extLst>
      <p:ext uri="{BB962C8B-B14F-4D97-AF65-F5344CB8AC3E}">
        <p14:creationId xmlns:p14="http://schemas.microsoft.com/office/powerpoint/2010/main" val="38422115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12D69-9586-4A8A-8056-BECF6BE85430}"/>
              </a:ext>
            </a:extLst>
          </p:cNvPr>
          <p:cNvSpPr>
            <a:spLocks noGrp="1"/>
          </p:cNvSpPr>
          <p:nvPr>
            <p:ph type="title"/>
          </p:nvPr>
        </p:nvSpPr>
        <p:spPr/>
        <p:txBody>
          <a:bodyPr>
            <a:normAutofit/>
          </a:bodyPr>
          <a:lstStyle/>
          <a:p>
            <a:r>
              <a:rPr lang="en-US" sz="4000" b="1" dirty="0">
                <a:ea typeface="+mj-lt"/>
                <a:cs typeface="+mj-lt"/>
              </a:rPr>
              <a:t>Updating Agency Information Annually</a:t>
            </a:r>
            <a:r>
              <a:rPr lang="en-US" sz="4000" b="1" dirty="0"/>
              <a:t> (3)</a:t>
            </a:r>
          </a:p>
        </p:txBody>
      </p:sp>
      <p:sp>
        <p:nvSpPr>
          <p:cNvPr id="3" name="Content Placeholder 2">
            <a:extLst>
              <a:ext uri="{FF2B5EF4-FFF2-40B4-BE49-F238E27FC236}">
                <a16:creationId xmlns:a16="http://schemas.microsoft.com/office/drawing/2014/main" id="{FE8C8240-21E2-4AE0-8A44-254FFFD93562}"/>
              </a:ext>
            </a:extLst>
          </p:cNvPr>
          <p:cNvSpPr>
            <a:spLocks noGrp="1"/>
          </p:cNvSpPr>
          <p:nvPr>
            <p:ph idx="4294967295"/>
          </p:nvPr>
        </p:nvSpPr>
        <p:spPr>
          <a:xfrm>
            <a:off x="152400" y="1638300"/>
            <a:ext cx="11887200" cy="5015901"/>
          </a:xfrm>
        </p:spPr>
        <p:txBody>
          <a:bodyPr vert="horz" lIns="91440" tIns="45720" rIns="91440" bIns="45720" rtlCol="0" anchor="t">
            <a:normAutofit/>
          </a:bodyPr>
          <a:lstStyle/>
          <a:p>
            <a:r>
              <a:rPr lang="en-US">
                <a:ea typeface="+mn-lt"/>
                <a:cs typeface="+mn-lt"/>
              </a:rPr>
              <a:t>Before submitting the CFA form, please double-check that all information displayed on the 'Update Agency Information' page is correct and as up to date as possible. Submission of the CFA form with outdated data could result in delays in funding, misinformation, and miscommunication. </a:t>
            </a:r>
            <a:endParaRPr lang="en-US"/>
          </a:p>
        </p:txBody>
      </p:sp>
      <p:sp>
        <p:nvSpPr>
          <p:cNvPr id="4" name="Slide Number Placeholder 3">
            <a:extLst>
              <a:ext uri="{FF2B5EF4-FFF2-40B4-BE49-F238E27FC236}">
                <a16:creationId xmlns:a16="http://schemas.microsoft.com/office/drawing/2014/main" id="{80579CC5-C6D3-420A-999A-27F3439E8E61}"/>
              </a:ext>
            </a:extLst>
          </p:cNvPr>
          <p:cNvSpPr>
            <a:spLocks noGrp="1"/>
          </p:cNvSpPr>
          <p:nvPr>
            <p:ph type="sldNum" sz="quarter" idx="11"/>
          </p:nvPr>
        </p:nvSpPr>
        <p:spPr>
          <a:xfrm>
            <a:off x="11256856" y="6221077"/>
            <a:ext cx="695458" cy="375708"/>
          </a:xfrm>
        </p:spPr>
        <p:txBody>
          <a:bodyPr/>
          <a:lstStyle/>
          <a:p>
            <a:r>
              <a:rPr lang="en-US" dirty="0"/>
              <a:t>49</a:t>
            </a:r>
          </a:p>
        </p:txBody>
      </p:sp>
    </p:spTree>
    <p:extLst>
      <p:ext uri="{BB962C8B-B14F-4D97-AF65-F5344CB8AC3E}">
        <p14:creationId xmlns:p14="http://schemas.microsoft.com/office/powerpoint/2010/main" val="32677025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0E727-0443-42D2-B576-5DB86157CB6C}"/>
              </a:ext>
            </a:extLst>
          </p:cNvPr>
          <p:cNvSpPr>
            <a:spLocks noGrp="1"/>
          </p:cNvSpPr>
          <p:nvPr>
            <p:ph type="title"/>
          </p:nvPr>
        </p:nvSpPr>
        <p:spPr>
          <a:xfrm>
            <a:off x="152400" y="0"/>
            <a:ext cx="11887200" cy="1325563"/>
          </a:xfrm>
        </p:spPr>
        <p:txBody>
          <a:bodyPr>
            <a:normAutofit/>
          </a:bodyPr>
          <a:lstStyle/>
          <a:p>
            <a:r>
              <a:rPr lang="en-US" sz="4000" b="1" dirty="0"/>
              <a:t>CDMIS Frequently Asked Questions (FAQ) (1)</a:t>
            </a:r>
          </a:p>
        </p:txBody>
      </p:sp>
      <p:sp>
        <p:nvSpPr>
          <p:cNvPr id="3" name="Content Placeholder 2">
            <a:extLst>
              <a:ext uri="{FF2B5EF4-FFF2-40B4-BE49-F238E27FC236}">
                <a16:creationId xmlns:a16="http://schemas.microsoft.com/office/drawing/2014/main" id="{28BE4910-C1F2-4826-9456-D4C275AE189F}"/>
              </a:ext>
            </a:extLst>
          </p:cNvPr>
          <p:cNvSpPr>
            <a:spLocks noGrp="1"/>
          </p:cNvSpPr>
          <p:nvPr>
            <p:ph idx="4294967295"/>
          </p:nvPr>
        </p:nvSpPr>
        <p:spPr>
          <a:xfrm>
            <a:off x="152400" y="1125216"/>
            <a:ext cx="11887200" cy="5015901"/>
          </a:xfrm>
        </p:spPr>
        <p:txBody>
          <a:bodyPr vert="horz" lIns="91440" tIns="45720" rIns="91440" bIns="45720" rtlCol="0" anchor="t">
            <a:normAutofit/>
          </a:bodyPr>
          <a:lstStyle/>
          <a:p>
            <a:r>
              <a:rPr lang="en-US" dirty="0"/>
              <a:t>Our agency has both CDE and CDSS contracts. Do we use the CDMIS for our CDSS 801A reporting as well?</a:t>
            </a:r>
          </a:p>
          <a:p>
            <a:pPr lvl="1">
              <a:spcBef>
                <a:spcPts val="1000"/>
              </a:spcBef>
              <a:spcAft>
                <a:spcPts val="1200"/>
              </a:spcAft>
            </a:pPr>
            <a:r>
              <a:rPr lang="en-US" dirty="0"/>
              <a:t>Answer: Yes, please submit all CDD-801A reports to the CDMIS, for both your CDE and CDSS contracts.</a:t>
            </a:r>
            <a:endParaRPr lang="en-US" dirty="0">
              <a:cs typeface="Arial"/>
            </a:endParaRPr>
          </a:p>
          <a:p>
            <a:r>
              <a:rPr lang="en-US" dirty="0"/>
              <a:t> I haven’t received the management report for my electronic file. What should I do?</a:t>
            </a:r>
            <a:endParaRPr lang="en-US" dirty="0">
              <a:cs typeface="Arial"/>
            </a:endParaRPr>
          </a:p>
          <a:p>
            <a:pPr lvl="1"/>
            <a:r>
              <a:rPr lang="en-US" dirty="0"/>
              <a:t>Answer: The CDMIS test site takes around four hours to process, while the CDMIS live site only processes files once a day. Additionally, please double check your report to ensure all required data fields are complete.</a:t>
            </a:r>
            <a:endParaRPr lang="en-US" dirty="0">
              <a:cs typeface="Arial"/>
            </a:endParaRPr>
          </a:p>
        </p:txBody>
      </p:sp>
      <p:sp>
        <p:nvSpPr>
          <p:cNvPr id="4" name="Slide Number Placeholder 3">
            <a:extLst>
              <a:ext uri="{FF2B5EF4-FFF2-40B4-BE49-F238E27FC236}">
                <a16:creationId xmlns:a16="http://schemas.microsoft.com/office/drawing/2014/main" id="{6EF94B5C-9797-4A4B-BF34-07E6933CD96D}"/>
              </a:ext>
            </a:extLst>
          </p:cNvPr>
          <p:cNvSpPr>
            <a:spLocks noGrp="1"/>
          </p:cNvSpPr>
          <p:nvPr>
            <p:ph type="sldNum" sz="quarter" idx="11"/>
          </p:nvPr>
        </p:nvSpPr>
        <p:spPr>
          <a:xfrm>
            <a:off x="11034606" y="6231660"/>
            <a:ext cx="917708" cy="354542"/>
          </a:xfrm>
        </p:spPr>
        <p:txBody>
          <a:bodyPr/>
          <a:lstStyle/>
          <a:p>
            <a:r>
              <a:rPr lang="en-US" dirty="0">
                <a:cs typeface="Arial"/>
              </a:rPr>
              <a:t>50</a:t>
            </a:r>
            <a:endParaRPr lang="en-US" dirty="0"/>
          </a:p>
        </p:txBody>
      </p:sp>
    </p:spTree>
    <p:extLst>
      <p:ext uri="{BB962C8B-B14F-4D97-AF65-F5344CB8AC3E}">
        <p14:creationId xmlns:p14="http://schemas.microsoft.com/office/powerpoint/2010/main" val="34019380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0E727-0443-42D2-B576-5DB86157CB6C}"/>
              </a:ext>
            </a:extLst>
          </p:cNvPr>
          <p:cNvSpPr>
            <a:spLocks noGrp="1"/>
          </p:cNvSpPr>
          <p:nvPr>
            <p:ph type="title"/>
          </p:nvPr>
        </p:nvSpPr>
        <p:spPr/>
        <p:txBody>
          <a:bodyPr>
            <a:normAutofit/>
          </a:bodyPr>
          <a:lstStyle/>
          <a:p>
            <a:r>
              <a:rPr lang="en-US" sz="4000" b="1" dirty="0"/>
              <a:t>CDMIS FAQs (2)</a:t>
            </a:r>
          </a:p>
        </p:txBody>
      </p:sp>
      <p:sp>
        <p:nvSpPr>
          <p:cNvPr id="3" name="Content Placeholder 2">
            <a:extLst>
              <a:ext uri="{FF2B5EF4-FFF2-40B4-BE49-F238E27FC236}">
                <a16:creationId xmlns:a16="http://schemas.microsoft.com/office/drawing/2014/main" id="{28BE4910-C1F2-4826-9456-D4C275AE189F}"/>
              </a:ext>
            </a:extLst>
          </p:cNvPr>
          <p:cNvSpPr>
            <a:spLocks noGrp="1"/>
          </p:cNvSpPr>
          <p:nvPr>
            <p:ph idx="4294967295"/>
          </p:nvPr>
        </p:nvSpPr>
        <p:spPr>
          <a:xfrm>
            <a:off x="152400" y="1424796"/>
            <a:ext cx="11887200" cy="5015901"/>
          </a:xfrm>
        </p:spPr>
        <p:txBody>
          <a:bodyPr vert="horz" lIns="91440" tIns="45720" rIns="91440" bIns="45720" rtlCol="0" anchor="t">
            <a:normAutofit/>
          </a:bodyPr>
          <a:lstStyle/>
          <a:p>
            <a:r>
              <a:rPr lang="en-US" dirty="0"/>
              <a:t>How can I reset my CDMIS password?</a:t>
            </a:r>
          </a:p>
          <a:p>
            <a:pPr lvl="1">
              <a:spcAft>
                <a:spcPts val="1200"/>
              </a:spcAft>
            </a:pPr>
            <a:r>
              <a:rPr lang="en-US" dirty="0"/>
              <a:t>Answer: At this time, you are unable to reset your password. If you cannot access your CDMIS account, please contact the CDMIS Support inbox.</a:t>
            </a:r>
            <a:endParaRPr lang="en-US" dirty="0">
              <a:cs typeface="Arial"/>
            </a:endParaRPr>
          </a:p>
          <a:p>
            <a:r>
              <a:rPr lang="en-US" dirty="0"/>
              <a:t>Which CDE staff should I contact if I have questions about my program? </a:t>
            </a:r>
            <a:endParaRPr lang="en-US" dirty="0">
              <a:cs typeface="Arial"/>
            </a:endParaRPr>
          </a:p>
          <a:p>
            <a:pPr lvl="1"/>
            <a:r>
              <a:rPr lang="en-US" dirty="0"/>
              <a:t>Answer: Your agency has a specific fiscal analyst and program quality implementation consultant, along with the CDMIS staff. </a:t>
            </a:r>
            <a:endParaRPr lang="en-US" dirty="0">
              <a:cs typeface="Arial"/>
            </a:endParaRPr>
          </a:p>
        </p:txBody>
      </p:sp>
      <p:sp>
        <p:nvSpPr>
          <p:cNvPr id="4" name="Slide Number Placeholder 3">
            <a:extLst>
              <a:ext uri="{FF2B5EF4-FFF2-40B4-BE49-F238E27FC236}">
                <a16:creationId xmlns:a16="http://schemas.microsoft.com/office/drawing/2014/main" id="{1C4D590E-F495-467D-85F1-DF1F2E80F3D1}"/>
              </a:ext>
            </a:extLst>
          </p:cNvPr>
          <p:cNvSpPr>
            <a:spLocks noGrp="1"/>
          </p:cNvSpPr>
          <p:nvPr>
            <p:ph type="sldNum" sz="quarter" idx="11"/>
          </p:nvPr>
        </p:nvSpPr>
        <p:spPr>
          <a:xfrm>
            <a:off x="10494856" y="6231660"/>
            <a:ext cx="1457458" cy="418041"/>
          </a:xfrm>
        </p:spPr>
        <p:txBody>
          <a:bodyPr/>
          <a:lstStyle/>
          <a:p>
            <a:r>
              <a:rPr lang="en-US" dirty="0">
                <a:cs typeface="Arial"/>
              </a:rPr>
              <a:t>51</a:t>
            </a:r>
            <a:endParaRPr lang="en-US" dirty="0"/>
          </a:p>
        </p:txBody>
      </p:sp>
    </p:spTree>
    <p:extLst>
      <p:ext uri="{BB962C8B-B14F-4D97-AF65-F5344CB8AC3E}">
        <p14:creationId xmlns:p14="http://schemas.microsoft.com/office/powerpoint/2010/main" val="13769294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0E727-0443-42D2-B576-5DB86157CB6C}"/>
              </a:ext>
            </a:extLst>
          </p:cNvPr>
          <p:cNvSpPr>
            <a:spLocks noGrp="1"/>
          </p:cNvSpPr>
          <p:nvPr>
            <p:ph type="title"/>
          </p:nvPr>
        </p:nvSpPr>
        <p:spPr/>
        <p:txBody>
          <a:bodyPr>
            <a:normAutofit/>
          </a:bodyPr>
          <a:lstStyle/>
          <a:p>
            <a:r>
              <a:rPr lang="en-US" sz="4000" b="1" dirty="0"/>
              <a:t>CDMIS FAQs (3)</a:t>
            </a:r>
          </a:p>
        </p:txBody>
      </p:sp>
      <p:sp>
        <p:nvSpPr>
          <p:cNvPr id="3" name="Content Placeholder 2">
            <a:extLst>
              <a:ext uri="{FF2B5EF4-FFF2-40B4-BE49-F238E27FC236}">
                <a16:creationId xmlns:a16="http://schemas.microsoft.com/office/drawing/2014/main" id="{28BE4910-C1F2-4826-9456-D4C275AE189F}"/>
              </a:ext>
            </a:extLst>
          </p:cNvPr>
          <p:cNvSpPr>
            <a:spLocks noGrp="1"/>
          </p:cNvSpPr>
          <p:nvPr>
            <p:ph idx="4294967295"/>
          </p:nvPr>
        </p:nvSpPr>
        <p:spPr>
          <a:xfrm>
            <a:off x="152400" y="1424796"/>
            <a:ext cx="11887200" cy="5015901"/>
          </a:xfrm>
        </p:spPr>
        <p:txBody>
          <a:bodyPr vert="horz" lIns="91440" tIns="45720" rIns="91440" bIns="45720" rtlCol="0" anchor="t">
            <a:normAutofit/>
          </a:bodyPr>
          <a:lstStyle/>
          <a:p>
            <a:r>
              <a:rPr lang="en-US" dirty="0"/>
              <a:t>How can I be added to the CDMIS list serv?</a:t>
            </a:r>
          </a:p>
          <a:p>
            <a:pPr lvl="1">
              <a:spcAft>
                <a:spcPts val="1200"/>
              </a:spcAft>
            </a:pPr>
            <a:r>
              <a:rPr lang="en-US" dirty="0"/>
              <a:t>Answer: CDMIS emails are sent to the following groups: active CDMIS users, program directors, and executive directors.</a:t>
            </a:r>
            <a:endParaRPr lang="en-US" dirty="0">
              <a:cs typeface="Arial"/>
            </a:endParaRPr>
          </a:p>
          <a:p>
            <a:r>
              <a:rPr lang="en-US" dirty="0"/>
              <a:t>I received a notice that I did not submit my report, even though I thought I did. How can I check the status of my report? </a:t>
            </a:r>
          </a:p>
          <a:p>
            <a:pPr lvl="1"/>
            <a:r>
              <a:rPr lang="en-US" dirty="0"/>
              <a:t>Answer: Your agency has a specific fiscal analyst and program quality implementation consultant, along with the CDMIS staff. </a:t>
            </a:r>
          </a:p>
        </p:txBody>
      </p:sp>
      <p:sp>
        <p:nvSpPr>
          <p:cNvPr id="4" name="Slide Number Placeholder 3">
            <a:extLst>
              <a:ext uri="{FF2B5EF4-FFF2-40B4-BE49-F238E27FC236}">
                <a16:creationId xmlns:a16="http://schemas.microsoft.com/office/drawing/2014/main" id="{D15FE67C-8AFF-4A97-91BD-70E262A40FDA}"/>
              </a:ext>
            </a:extLst>
          </p:cNvPr>
          <p:cNvSpPr>
            <a:spLocks noGrp="1"/>
          </p:cNvSpPr>
          <p:nvPr>
            <p:ph type="sldNum" sz="quarter" idx="11"/>
          </p:nvPr>
        </p:nvSpPr>
        <p:spPr>
          <a:xfrm>
            <a:off x="9796356" y="6263410"/>
            <a:ext cx="2155958" cy="333375"/>
          </a:xfrm>
        </p:spPr>
        <p:txBody>
          <a:bodyPr/>
          <a:lstStyle/>
          <a:p>
            <a:r>
              <a:rPr lang="en-US" dirty="0">
                <a:cs typeface="Arial"/>
              </a:rPr>
              <a:t>52</a:t>
            </a:r>
            <a:endParaRPr lang="en-US" dirty="0"/>
          </a:p>
        </p:txBody>
      </p:sp>
    </p:spTree>
    <p:extLst>
      <p:ext uri="{BB962C8B-B14F-4D97-AF65-F5344CB8AC3E}">
        <p14:creationId xmlns:p14="http://schemas.microsoft.com/office/powerpoint/2010/main" val="1589183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0E727-0443-42D2-B576-5DB86157CB6C}"/>
              </a:ext>
            </a:extLst>
          </p:cNvPr>
          <p:cNvSpPr>
            <a:spLocks noGrp="1"/>
          </p:cNvSpPr>
          <p:nvPr>
            <p:ph type="title"/>
          </p:nvPr>
        </p:nvSpPr>
        <p:spPr>
          <a:xfrm>
            <a:off x="152400" y="0"/>
            <a:ext cx="11887200" cy="1325563"/>
          </a:xfrm>
        </p:spPr>
        <p:txBody>
          <a:bodyPr>
            <a:normAutofit/>
          </a:bodyPr>
          <a:lstStyle/>
          <a:p>
            <a:r>
              <a:rPr lang="en-US" sz="4000" b="1" dirty="0"/>
              <a:t>CDMIS FAQs (4)</a:t>
            </a:r>
          </a:p>
        </p:txBody>
      </p:sp>
      <p:sp>
        <p:nvSpPr>
          <p:cNvPr id="3" name="Content Placeholder 2">
            <a:extLst>
              <a:ext uri="{FF2B5EF4-FFF2-40B4-BE49-F238E27FC236}">
                <a16:creationId xmlns:a16="http://schemas.microsoft.com/office/drawing/2014/main" id="{28BE4910-C1F2-4826-9456-D4C275AE189F}"/>
              </a:ext>
            </a:extLst>
          </p:cNvPr>
          <p:cNvSpPr>
            <a:spLocks noGrp="1"/>
          </p:cNvSpPr>
          <p:nvPr>
            <p:ph idx="4294967295"/>
          </p:nvPr>
        </p:nvSpPr>
        <p:spPr>
          <a:xfrm>
            <a:off x="152400" y="1104286"/>
            <a:ext cx="11887200" cy="5015901"/>
          </a:xfrm>
        </p:spPr>
        <p:txBody>
          <a:bodyPr vert="horz" lIns="91440" tIns="45720" rIns="91440" bIns="45720" rtlCol="0" anchor="t">
            <a:normAutofit/>
          </a:bodyPr>
          <a:lstStyle/>
          <a:p>
            <a:r>
              <a:rPr lang="en-US" dirty="0"/>
              <a:t>How can I become a CDMIS user?</a:t>
            </a:r>
          </a:p>
          <a:p>
            <a:pPr lvl="1">
              <a:spcAft>
                <a:spcPts val="100"/>
              </a:spcAft>
            </a:pPr>
            <a:r>
              <a:rPr lang="en-US" dirty="0"/>
              <a:t>Answer: CDMIS executive and program directors should have a CDMIS account created on their behalf once they are assigned to their position. New accounts can be created by existing CDMIS super users.</a:t>
            </a:r>
            <a:endParaRPr lang="en-US" dirty="0">
              <a:cs typeface="Arial"/>
            </a:endParaRPr>
          </a:p>
          <a:p>
            <a:r>
              <a:rPr lang="en-US" dirty="0"/>
              <a:t>I am receiving errors on my 801A electronic file upload, and I am not sure how to resolve them.</a:t>
            </a:r>
          </a:p>
          <a:p>
            <a:pPr lvl="1"/>
            <a:r>
              <a:rPr lang="en-US" dirty="0"/>
              <a:t>Answer: Review the CDMIS error message page at</a:t>
            </a:r>
            <a:endParaRPr lang="en-US" dirty="0">
              <a:solidFill>
                <a:schemeClr val="accent4">
                  <a:lumMod val="40000"/>
                  <a:lumOff val="60000"/>
                </a:schemeClr>
              </a:solidFill>
            </a:endParaRPr>
          </a:p>
          <a:p>
            <a:pPr lvl="1">
              <a:buFont typeface="Wingdings" panose="05000000000000000000" pitchFamily="2" charset="2"/>
              <a:buChar char="Ø"/>
            </a:pPr>
            <a:r>
              <a:rPr lang="en-US" dirty="0">
                <a:solidFill>
                  <a:schemeClr val="accent4">
                    <a:lumMod val="40000"/>
                    <a:lumOff val="60000"/>
                  </a:schemeClr>
                </a:solidFill>
              </a:rPr>
              <a:t> </a:t>
            </a:r>
            <a:r>
              <a:rPr lang="en-US" u="sng" dirty="0">
                <a:solidFill>
                  <a:schemeClr val="accent4">
                    <a:lumMod val="40000"/>
                    <a:lumOff val="60000"/>
                  </a:schemeClr>
                </a:solidFill>
                <a:hlinkClick r:id="rId3" tooltip="CDMIS Error Messages Web Link">
                  <a:extLst>
                    <a:ext uri="{A12FA001-AC4F-418D-AE19-62706E023703}">
                      <ahyp:hlinkClr xmlns:ahyp="http://schemas.microsoft.com/office/drawing/2018/hyperlinkcolor" val="tx"/>
                    </a:ext>
                  </a:extLst>
                </a:hlinkClick>
              </a:rPr>
              <a:t>https://www.cde.ca.gov/sp/cd/ci/errorcodes.asp</a:t>
            </a:r>
            <a:r>
              <a:rPr lang="en-US" dirty="0">
                <a:solidFill>
                  <a:schemeClr val="accent4">
                    <a:lumMod val="40000"/>
                    <a:lumOff val="60000"/>
                  </a:schemeClr>
                </a:solidFill>
              </a:rPr>
              <a:t>. </a:t>
            </a:r>
          </a:p>
          <a:p>
            <a:pPr lvl="1"/>
            <a:r>
              <a:rPr lang="en-US" dirty="0"/>
              <a:t>If you continue to receive errors, please email</a:t>
            </a:r>
            <a:endParaRPr lang="en-US" dirty="0">
              <a:solidFill>
                <a:schemeClr val="accent4">
                  <a:lumMod val="40000"/>
                  <a:lumOff val="60000"/>
                </a:schemeClr>
              </a:solidFill>
            </a:endParaRPr>
          </a:p>
          <a:p>
            <a:pPr lvl="1">
              <a:buFont typeface="Wingdings" panose="05000000000000000000" pitchFamily="2" charset="2"/>
              <a:buChar char="Ø"/>
            </a:pPr>
            <a:r>
              <a:rPr lang="en-US" dirty="0">
                <a:solidFill>
                  <a:schemeClr val="accent4">
                    <a:lumMod val="40000"/>
                    <a:lumOff val="60000"/>
                  </a:schemeClr>
                </a:solidFill>
              </a:rPr>
              <a:t> </a:t>
            </a:r>
            <a:r>
              <a:rPr lang="en-US" u="sng" dirty="0">
                <a:solidFill>
                  <a:schemeClr val="accent4">
                    <a:lumMod val="40000"/>
                    <a:lumOff val="60000"/>
                  </a:schemeClr>
                </a:solidFill>
              </a:rPr>
              <a:t>CDMIS@cde.ca.gov</a:t>
            </a:r>
            <a:r>
              <a:rPr lang="en-US" dirty="0">
                <a:solidFill>
                  <a:schemeClr val="accent4">
                    <a:lumMod val="40000"/>
                    <a:lumOff val="60000"/>
                  </a:schemeClr>
                </a:solidFill>
              </a:rPr>
              <a:t> </a:t>
            </a:r>
            <a:r>
              <a:rPr lang="en-US" dirty="0">
                <a:solidFill>
                  <a:srgbClr val="FFFFFF"/>
                </a:solidFill>
              </a:rPr>
              <a:t>for</a:t>
            </a:r>
            <a:r>
              <a:rPr lang="en-US" dirty="0"/>
              <a:t> more assistance.</a:t>
            </a:r>
            <a:endParaRPr lang="en-US" dirty="0">
              <a:cs typeface="Arial"/>
            </a:endParaRPr>
          </a:p>
        </p:txBody>
      </p:sp>
      <p:sp>
        <p:nvSpPr>
          <p:cNvPr id="4" name="Slide Number Placeholder 3">
            <a:extLst>
              <a:ext uri="{FF2B5EF4-FFF2-40B4-BE49-F238E27FC236}">
                <a16:creationId xmlns:a16="http://schemas.microsoft.com/office/drawing/2014/main" id="{3BA07D9A-AF19-498B-8052-282E9A5AA065}"/>
              </a:ext>
            </a:extLst>
          </p:cNvPr>
          <p:cNvSpPr>
            <a:spLocks noGrp="1"/>
          </p:cNvSpPr>
          <p:nvPr>
            <p:ph type="sldNum" sz="quarter" idx="11"/>
          </p:nvPr>
        </p:nvSpPr>
        <p:spPr>
          <a:xfrm>
            <a:off x="10537189" y="6221077"/>
            <a:ext cx="1415125" cy="375708"/>
          </a:xfrm>
        </p:spPr>
        <p:txBody>
          <a:bodyPr/>
          <a:lstStyle/>
          <a:p>
            <a:r>
              <a:rPr lang="en-US" dirty="0">
                <a:cs typeface="Arial"/>
              </a:rPr>
              <a:t>53</a:t>
            </a:r>
            <a:endParaRPr lang="en-US" dirty="0"/>
          </a:p>
        </p:txBody>
      </p:sp>
    </p:spTree>
    <p:extLst>
      <p:ext uri="{BB962C8B-B14F-4D97-AF65-F5344CB8AC3E}">
        <p14:creationId xmlns:p14="http://schemas.microsoft.com/office/powerpoint/2010/main" val="42772165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0E727-0443-42D2-B576-5DB86157CB6C}"/>
              </a:ext>
            </a:extLst>
          </p:cNvPr>
          <p:cNvSpPr>
            <a:spLocks noGrp="1"/>
          </p:cNvSpPr>
          <p:nvPr>
            <p:ph type="title"/>
          </p:nvPr>
        </p:nvSpPr>
        <p:spPr>
          <a:xfrm>
            <a:off x="152400" y="0"/>
            <a:ext cx="11887200" cy="1325563"/>
          </a:xfrm>
        </p:spPr>
        <p:txBody>
          <a:bodyPr>
            <a:normAutofit/>
          </a:bodyPr>
          <a:lstStyle/>
          <a:p>
            <a:r>
              <a:rPr lang="en-US" sz="4000" b="1" dirty="0"/>
              <a:t>CDMIS FAQs (5)</a:t>
            </a:r>
          </a:p>
        </p:txBody>
      </p:sp>
      <p:sp>
        <p:nvSpPr>
          <p:cNvPr id="3" name="Content Placeholder 2">
            <a:extLst>
              <a:ext uri="{FF2B5EF4-FFF2-40B4-BE49-F238E27FC236}">
                <a16:creationId xmlns:a16="http://schemas.microsoft.com/office/drawing/2014/main" id="{28BE4910-C1F2-4826-9456-D4C275AE189F}"/>
              </a:ext>
            </a:extLst>
          </p:cNvPr>
          <p:cNvSpPr>
            <a:spLocks noGrp="1"/>
          </p:cNvSpPr>
          <p:nvPr>
            <p:ph idx="4294967295"/>
          </p:nvPr>
        </p:nvSpPr>
        <p:spPr>
          <a:xfrm>
            <a:off x="152400" y="1050042"/>
            <a:ext cx="11887200" cy="5015901"/>
          </a:xfrm>
        </p:spPr>
        <p:txBody>
          <a:bodyPr vert="horz" lIns="91440" tIns="45720" rIns="91440" bIns="45720" rtlCol="0" anchor="t">
            <a:normAutofit/>
          </a:bodyPr>
          <a:lstStyle/>
          <a:p>
            <a:r>
              <a:rPr lang="en-US" dirty="0"/>
              <a:t>Where can I find the information required for each data field in the 801A report?</a:t>
            </a:r>
          </a:p>
          <a:p>
            <a:pPr lvl="1"/>
            <a:r>
              <a:rPr lang="en-US" dirty="0"/>
              <a:t>Answer: Definitions and descriptions of each field in the CDD-801A report can be found at the following webpage: </a:t>
            </a:r>
          </a:p>
          <a:p>
            <a:pPr lvl="1">
              <a:buFont typeface="Wingdings" panose="05000000000000000000" pitchFamily="2" charset="2"/>
              <a:buChar char="Ø"/>
            </a:pPr>
            <a:r>
              <a:rPr lang="en-US" u="sng" dirty="0">
                <a:solidFill>
                  <a:schemeClr val="accent4">
                    <a:lumMod val="40000"/>
                    <a:lumOff val="60000"/>
                  </a:schemeClr>
                </a:solidFill>
                <a:hlinkClick r:id="rId3" tooltip="CDMIS Data Definitions Web Link">
                  <a:extLst>
                    <a:ext uri="{A12FA001-AC4F-418D-AE19-62706E023703}">
                      <ahyp:hlinkClr xmlns:ahyp="http://schemas.microsoft.com/office/drawing/2018/hyperlinkcolor" val="tx"/>
                    </a:ext>
                  </a:extLst>
                </a:hlinkClick>
              </a:rPr>
              <a:t>https://www.cde.ca.gov/sp/cd/ci/datadefindex.asp</a:t>
            </a:r>
            <a:r>
              <a:rPr lang="en-US" dirty="0">
                <a:solidFill>
                  <a:schemeClr val="accent4">
                    <a:lumMod val="40000"/>
                    <a:lumOff val="60000"/>
                  </a:schemeClr>
                </a:solidFill>
                <a:hlinkClick r:id="rId3" tooltip="CDMIS Data Definitions Web Link">
                  <a:extLst>
                    <a:ext uri="{A12FA001-AC4F-418D-AE19-62706E023703}">
                      <ahyp:hlinkClr xmlns:ahyp="http://schemas.microsoft.com/office/drawing/2018/hyperlinkcolor" val="tx"/>
                    </a:ext>
                  </a:extLst>
                </a:hlinkClick>
              </a:rPr>
              <a:t> </a:t>
            </a:r>
            <a:r>
              <a:rPr lang="en-US" dirty="0"/>
              <a:t>additionally, a compiled list can be downloaded from that page.</a:t>
            </a:r>
            <a:endParaRPr lang="en-US" dirty="0">
              <a:cs typeface="Arial"/>
            </a:endParaRPr>
          </a:p>
          <a:p>
            <a:pPr marL="0" indent="0">
              <a:buNone/>
            </a:pPr>
            <a:endParaRPr lang="en-US" dirty="0"/>
          </a:p>
          <a:p>
            <a:pPr marL="0" indent="0">
              <a:buNone/>
            </a:pPr>
            <a:r>
              <a:rPr lang="en-US" dirty="0"/>
              <a:t>Other frequently asked questions and answers can be found at the following webpage: </a:t>
            </a:r>
          </a:p>
          <a:p>
            <a:pPr lvl="1">
              <a:buFont typeface="Wingdings" panose="05000000000000000000" pitchFamily="2" charset="2"/>
              <a:buChar char="Ø"/>
            </a:pPr>
            <a:r>
              <a:rPr lang="en-US" dirty="0">
                <a:solidFill>
                  <a:schemeClr val="accent4">
                    <a:lumMod val="40000"/>
                    <a:lumOff val="60000"/>
                  </a:schemeClr>
                </a:solidFill>
                <a:hlinkClick r:id="rId4" tooltip="CDMIS FAQ Web Link">
                  <a:extLst>
                    <a:ext uri="{A12FA001-AC4F-418D-AE19-62706E023703}">
                      <ahyp:hlinkClr xmlns:ahyp="http://schemas.microsoft.com/office/drawing/2018/hyperlinkcolor" val="tx"/>
                    </a:ext>
                  </a:extLst>
                </a:hlinkClick>
              </a:rPr>
              <a:t>https://www.cde.ca.gov/sp/cd/ci/faq.asp</a:t>
            </a:r>
            <a:endParaRPr lang="en-US" dirty="0">
              <a:solidFill>
                <a:schemeClr val="accent4">
                  <a:lumMod val="40000"/>
                  <a:lumOff val="60000"/>
                </a:schemeClr>
              </a:solidFill>
              <a:cs typeface="Arial"/>
            </a:endParaRPr>
          </a:p>
        </p:txBody>
      </p:sp>
      <p:sp>
        <p:nvSpPr>
          <p:cNvPr id="4" name="Slide Number Placeholder 3">
            <a:extLst>
              <a:ext uri="{FF2B5EF4-FFF2-40B4-BE49-F238E27FC236}">
                <a16:creationId xmlns:a16="http://schemas.microsoft.com/office/drawing/2014/main" id="{212C408E-9876-413D-92DD-37569C0D22B9}"/>
              </a:ext>
            </a:extLst>
          </p:cNvPr>
          <p:cNvSpPr>
            <a:spLocks noGrp="1"/>
          </p:cNvSpPr>
          <p:nvPr>
            <p:ph type="sldNum" sz="quarter" idx="11"/>
          </p:nvPr>
        </p:nvSpPr>
        <p:spPr>
          <a:xfrm>
            <a:off x="10949939" y="6231660"/>
            <a:ext cx="1002375" cy="365125"/>
          </a:xfrm>
        </p:spPr>
        <p:txBody>
          <a:bodyPr/>
          <a:lstStyle/>
          <a:p>
            <a:r>
              <a:rPr lang="en-US" dirty="0"/>
              <a:t>54</a:t>
            </a:r>
          </a:p>
        </p:txBody>
      </p:sp>
    </p:spTree>
    <p:extLst>
      <p:ext uri="{BB962C8B-B14F-4D97-AF65-F5344CB8AC3E}">
        <p14:creationId xmlns:p14="http://schemas.microsoft.com/office/powerpoint/2010/main" val="37741295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5B9D6-DF76-431C-9FB8-81E504A95478}"/>
              </a:ext>
            </a:extLst>
          </p:cNvPr>
          <p:cNvSpPr>
            <a:spLocks noGrp="1"/>
          </p:cNvSpPr>
          <p:nvPr>
            <p:ph type="title"/>
          </p:nvPr>
        </p:nvSpPr>
        <p:spPr/>
        <p:txBody>
          <a:bodyPr>
            <a:normAutofit/>
          </a:bodyPr>
          <a:lstStyle/>
          <a:p>
            <a:r>
              <a:rPr lang="en-US" sz="4000" b="1" dirty="0"/>
              <a:t>CDMIS Resources and Contact Information</a:t>
            </a:r>
          </a:p>
        </p:txBody>
      </p:sp>
      <p:sp>
        <p:nvSpPr>
          <p:cNvPr id="3" name="Content Placeholder 2">
            <a:extLst>
              <a:ext uri="{FF2B5EF4-FFF2-40B4-BE49-F238E27FC236}">
                <a16:creationId xmlns:a16="http://schemas.microsoft.com/office/drawing/2014/main" id="{61B0B254-0A91-4BA5-9365-C764BE3A5832}"/>
              </a:ext>
            </a:extLst>
          </p:cNvPr>
          <p:cNvSpPr>
            <a:spLocks noGrp="1"/>
          </p:cNvSpPr>
          <p:nvPr>
            <p:ph idx="4294967295"/>
          </p:nvPr>
        </p:nvSpPr>
        <p:spPr>
          <a:xfrm>
            <a:off x="152400" y="1188595"/>
            <a:ext cx="11887200" cy="5015901"/>
          </a:xfrm>
        </p:spPr>
        <p:txBody>
          <a:bodyPr vert="horz" lIns="91440" tIns="45720" rIns="91440" bIns="45720" rtlCol="0" anchor="t">
            <a:normAutofit/>
          </a:bodyPr>
          <a:lstStyle/>
          <a:p>
            <a:pPr marL="0" indent="0" algn="ctr">
              <a:buNone/>
            </a:pPr>
            <a:endParaRPr lang="en-US" dirty="0"/>
          </a:p>
          <a:p>
            <a:r>
              <a:rPr lang="en-US" dirty="0"/>
              <a:t>CDMIS technical assistance inbox:</a:t>
            </a:r>
            <a:endParaRPr lang="en-US" u="sng" dirty="0">
              <a:solidFill>
                <a:schemeClr val="accent4">
                  <a:lumMod val="40000"/>
                  <a:lumOff val="60000"/>
                </a:schemeClr>
              </a:solidFill>
            </a:endParaRPr>
          </a:p>
          <a:p>
            <a:pPr lvl="1">
              <a:buFont typeface="Wingdings" panose="05000000000000000000" pitchFamily="2" charset="2"/>
              <a:buChar char="Ø"/>
            </a:pPr>
            <a:r>
              <a:rPr lang="en-US" u="sng" dirty="0">
                <a:solidFill>
                  <a:schemeClr val="accent4">
                    <a:lumMod val="40000"/>
                    <a:lumOff val="60000"/>
                  </a:schemeClr>
                </a:solidFill>
              </a:rPr>
              <a:t>CDMIS@cde.ca.gov </a:t>
            </a:r>
            <a:endParaRPr lang="en-US" u="sng" dirty="0">
              <a:solidFill>
                <a:schemeClr val="accent4">
                  <a:lumMod val="40000"/>
                  <a:lumOff val="60000"/>
                </a:schemeClr>
              </a:solidFill>
              <a:cs typeface="Arial"/>
            </a:endParaRPr>
          </a:p>
          <a:p>
            <a:r>
              <a:rPr lang="en-US" dirty="0"/>
              <a:t>CDMIS Resources Webpage:</a:t>
            </a:r>
            <a:endParaRPr lang="en-US" dirty="0">
              <a:cs typeface="Arial"/>
            </a:endParaRPr>
          </a:p>
          <a:p>
            <a:pPr lvl="1">
              <a:buFont typeface="Wingdings" panose="05000000000000000000" pitchFamily="2" charset="2"/>
              <a:buChar char="Ø"/>
            </a:pPr>
            <a:r>
              <a:rPr lang="en-US" u="sng" dirty="0">
                <a:solidFill>
                  <a:schemeClr val="accent4">
                    <a:lumMod val="40000"/>
                    <a:lumOff val="60000"/>
                  </a:schemeClr>
                </a:solidFill>
                <a:hlinkClick r:id="rId3" tooltip="CDMIS Resources Web Link">
                  <a:extLst>
                    <a:ext uri="{A12FA001-AC4F-418D-AE19-62706E023703}">
                      <ahyp:hlinkClr xmlns:ahyp="http://schemas.microsoft.com/office/drawing/2018/hyperlinkcolor" val="tx"/>
                    </a:ext>
                  </a:extLst>
                </a:hlinkClick>
              </a:rPr>
              <a:t>http://www.cde.ca.gov/sp/cd/ci/ccdata.asp</a:t>
            </a:r>
            <a:endParaRPr lang="en-US" u="sng" dirty="0">
              <a:solidFill>
                <a:schemeClr val="accent4">
                  <a:lumMod val="40000"/>
                  <a:lumOff val="60000"/>
                </a:schemeClr>
              </a:solidFill>
              <a:cs typeface="Arial" panose="020B0604020202020204"/>
            </a:endParaRPr>
          </a:p>
          <a:p>
            <a:r>
              <a:rPr lang="en-US" dirty="0"/>
              <a:t>CDMIS Live Site: </a:t>
            </a:r>
          </a:p>
          <a:p>
            <a:pPr lvl="1">
              <a:buFont typeface="Wingdings" panose="05000000000000000000" pitchFamily="2" charset="2"/>
              <a:buChar char="Ø"/>
            </a:pPr>
            <a:r>
              <a:rPr lang="en-US" u="sng" dirty="0">
                <a:solidFill>
                  <a:schemeClr val="accent4">
                    <a:lumMod val="40000"/>
                    <a:lumOff val="60000"/>
                  </a:schemeClr>
                </a:solidFill>
                <a:hlinkClick r:id="rId4" tooltip="CDMIS Live Site Link">
                  <a:extLst>
                    <a:ext uri="{A12FA001-AC4F-418D-AE19-62706E023703}">
                      <ahyp:hlinkClr xmlns:ahyp="http://schemas.microsoft.com/office/drawing/2018/hyperlinkcolor" val="tx"/>
                    </a:ext>
                  </a:extLst>
                </a:hlinkClick>
              </a:rPr>
              <a:t>https://www4.cde.ca.gov/cdmis</a:t>
            </a:r>
            <a:endParaRPr lang="en-US" u="sng" dirty="0">
              <a:solidFill>
                <a:schemeClr val="accent4">
                  <a:lumMod val="40000"/>
                  <a:lumOff val="60000"/>
                </a:schemeClr>
              </a:solidFill>
              <a:cs typeface="Arial" panose="020B0604020202020204"/>
            </a:endParaRPr>
          </a:p>
          <a:p>
            <a:pPr marL="0" indent="0">
              <a:buNone/>
            </a:pPr>
            <a:endParaRPr lang="en-US" sz="1900" dirty="0"/>
          </a:p>
          <a:p>
            <a:endParaRPr lang="en-US" dirty="0"/>
          </a:p>
        </p:txBody>
      </p:sp>
      <p:sp>
        <p:nvSpPr>
          <p:cNvPr id="4" name="Slide Number Placeholder 3">
            <a:extLst>
              <a:ext uri="{FF2B5EF4-FFF2-40B4-BE49-F238E27FC236}">
                <a16:creationId xmlns:a16="http://schemas.microsoft.com/office/drawing/2014/main" id="{B6628396-78BB-4DE7-8FF6-5B8F75658C0A}"/>
              </a:ext>
            </a:extLst>
          </p:cNvPr>
          <p:cNvSpPr>
            <a:spLocks noGrp="1"/>
          </p:cNvSpPr>
          <p:nvPr>
            <p:ph type="sldNum" sz="quarter" idx="11"/>
          </p:nvPr>
        </p:nvSpPr>
        <p:spPr>
          <a:xfrm>
            <a:off x="10399606" y="6199910"/>
            <a:ext cx="1552708" cy="396875"/>
          </a:xfrm>
        </p:spPr>
        <p:txBody>
          <a:bodyPr/>
          <a:lstStyle/>
          <a:p>
            <a:r>
              <a:rPr lang="en-US" dirty="0"/>
              <a:t>55</a:t>
            </a:r>
          </a:p>
        </p:txBody>
      </p:sp>
    </p:spTree>
    <p:extLst>
      <p:ext uri="{BB962C8B-B14F-4D97-AF65-F5344CB8AC3E}">
        <p14:creationId xmlns:p14="http://schemas.microsoft.com/office/powerpoint/2010/main" val="31148614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BE348-E6CC-41ED-A7A7-DC0419F7CE5D}"/>
              </a:ext>
            </a:extLst>
          </p:cNvPr>
          <p:cNvSpPr>
            <a:spLocks noGrp="1"/>
          </p:cNvSpPr>
          <p:nvPr>
            <p:ph type="title"/>
          </p:nvPr>
        </p:nvSpPr>
        <p:spPr/>
        <p:txBody>
          <a:bodyPr/>
          <a:lstStyle/>
          <a:p>
            <a:r>
              <a:rPr lang="en-US" dirty="0"/>
              <a:t>Questions</a:t>
            </a:r>
          </a:p>
        </p:txBody>
      </p:sp>
      <p:pic>
        <p:nvPicPr>
          <p:cNvPr id="4" name="Content Placeholder 3">
            <a:extLst>
              <a:ext uri="{FF2B5EF4-FFF2-40B4-BE49-F238E27FC236}">
                <a16:creationId xmlns:a16="http://schemas.microsoft.com/office/drawing/2014/main" id="{C0037FDE-784F-4087-8038-783EB2AC8053}"/>
              </a:ext>
              <a:ext uri="{C183D7F6-B498-43B3-948B-1728B52AA6E4}">
                <adec:decorative xmlns:adec="http://schemas.microsoft.com/office/drawing/2017/decorative" val="1"/>
              </a:ext>
            </a:extLst>
          </p:cNvPr>
          <p:cNvPicPr>
            <a:picLocks noGrp="1" noChangeAspect="1"/>
          </p:cNvPicPr>
          <p:nvPr>
            <p:ph idx="4294967295"/>
          </p:nvPr>
        </p:nvPicPr>
        <p:blipFill>
          <a:blip r:embed="rId3"/>
          <a:stretch>
            <a:fillRect/>
          </a:stretch>
        </p:blipFill>
        <p:spPr>
          <a:xfrm>
            <a:off x="4763908" y="1778429"/>
            <a:ext cx="2664183" cy="3511600"/>
          </a:xfrm>
          <a:prstGeom prst="rect">
            <a:avLst/>
          </a:prstGeom>
        </p:spPr>
      </p:pic>
      <p:sp>
        <p:nvSpPr>
          <p:cNvPr id="3" name="Slide Number Placeholder 2">
            <a:extLst>
              <a:ext uri="{FF2B5EF4-FFF2-40B4-BE49-F238E27FC236}">
                <a16:creationId xmlns:a16="http://schemas.microsoft.com/office/drawing/2014/main" id="{A262AE6A-0C61-486D-A741-412CB8A80AB5}"/>
              </a:ext>
            </a:extLst>
          </p:cNvPr>
          <p:cNvSpPr>
            <a:spLocks noGrp="1"/>
          </p:cNvSpPr>
          <p:nvPr>
            <p:ph type="sldNum" sz="quarter" idx="11"/>
          </p:nvPr>
        </p:nvSpPr>
        <p:spPr>
          <a:xfrm>
            <a:off x="11414503" y="6231660"/>
            <a:ext cx="537812" cy="365125"/>
          </a:xfrm>
        </p:spPr>
        <p:txBody>
          <a:bodyPr/>
          <a:lstStyle/>
          <a:p>
            <a:r>
              <a:rPr lang="en-US" dirty="0"/>
              <a:t>56</a:t>
            </a:r>
          </a:p>
        </p:txBody>
      </p:sp>
    </p:spTree>
    <p:extLst>
      <p:ext uri="{BB962C8B-B14F-4D97-AF65-F5344CB8AC3E}">
        <p14:creationId xmlns:p14="http://schemas.microsoft.com/office/powerpoint/2010/main" val="1094861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87E72-BD30-467F-968C-C96FFDFA2A3D}"/>
              </a:ext>
            </a:extLst>
          </p:cNvPr>
          <p:cNvSpPr>
            <a:spLocks noGrp="1"/>
          </p:cNvSpPr>
          <p:nvPr>
            <p:ph type="title"/>
          </p:nvPr>
        </p:nvSpPr>
        <p:spPr>
          <a:xfrm>
            <a:off x="143068" y="0"/>
            <a:ext cx="11887200" cy="1325563"/>
          </a:xfrm>
        </p:spPr>
        <p:txBody>
          <a:bodyPr>
            <a:normAutofit/>
          </a:bodyPr>
          <a:lstStyle/>
          <a:p>
            <a:r>
              <a:rPr lang="en-US" sz="4000" b="1" dirty="0"/>
              <a:t>Why Do We Collect Data?</a:t>
            </a:r>
          </a:p>
        </p:txBody>
      </p:sp>
      <p:sp>
        <p:nvSpPr>
          <p:cNvPr id="3" name="Content Placeholder 2">
            <a:extLst>
              <a:ext uri="{FF2B5EF4-FFF2-40B4-BE49-F238E27FC236}">
                <a16:creationId xmlns:a16="http://schemas.microsoft.com/office/drawing/2014/main" id="{041078D4-263A-481E-BBC3-16681F859E8B}"/>
              </a:ext>
            </a:extLst>
          </p:cNvPr>
          <p:cNvSpPr>
            <a:spLocks noGrp="1"/>
          </p:cNvSpPr>
          <p:nvPr>
            <p:ph idx="4294967295"/>
          </p:nvPr>
        </p:nvSpPr>
        <p:spPr>
          <a:xfrm>
            <a:off x="152400" y="1299972"/>
            <a:ext cx="11887200" cy="5015901"/>
          </a:xfrm>
        </p:spPr>
        <p:txBody>
          <a:bodyPr vert="horz" lIns="91440" tIns="45720" rIns="91440" bIns="45720" rtlCol="0" anchor="t">
            <a:normAutofit/>
          </a:bodyPr>
          <a:lstStyle/>
          <a:p>
            <a:pPr>
              <a:spcAft>
                <a:spcPts val="800"/>
              </a:spcAft>
            </a:pPr>
            <a:r>
              <a:rPr lang="en-US" dirty="0"/>
              <a:t>Historically, CDE was required to submit quarterly (ACF-801) and annual (ACF-800) reports to the U.S. Department of Health and Human Services, Administration for Children and Families (ACF).</a:t>
            </a:r>
            <a:endParaRPr lang="en-US" dirty="0">
              <a:cs typeface="Arial"/>
            </a:endParaRPr>
          </a:p>
          <a:p>
            <a:pPr>
              <a:spcAft>
                <a:spcPts val="800"/>
              </a:spcAft>
            </a:pPr>
            <a:r>
              <a:rPr lang="en-US" dirty="0"/>
              <a:t>The CDD-801A is collected each month. </a:t>
            </a:r>
          </a:p>
          <a:p>
            <a:pPr>
              <a:spcAft>
                <a:spcPts val="800"/>
              </a:spcAft>
            </a:pPr>
            <a:r>
              <a:rPr lang="en-US" dirty="0">
                <a:cs typeface="Arial"/>
              </a:rPr>
              <a:t>California Budget Act of 2019</a:t>
            </a:r>
            <a:r>
              <a:rPr lang="en-US" dirty="0">
                <a:ea typeface="+mn-lt"/>
                <a:cs typeface="+mn-lt"/>
              </a:rPr>
              <a:t>−</a:t>
            </a:r>
            <a:r>
              <a:rPr lang="en-US" dirty="0">
                <a:cs typeface="Arial"/>
              </a:rPr>
              <a:t>20 requires agencies to provide the information about all family childcare providers who serve families receiving state-funded subsidies.  </a:t>
            </a:r>
          </a:p>
          <a:p>
            <a:pPr>
              <a:spcAft>
                <a:spcPts val="800"/>
              </a:spcAft>
            </a:pPr>
            <a:r>
              <a:rPr lang="en-US" dirty="0">
                <a:cs typeface="Arial"/>
              </a:rPr>
              <a:t>The Subsidized Provider Report (SPR) is collected each month.</a:t>
            </a:r>
          </a:p>
        </p:txBody>
      </p:sp>
      <p:sp>
        <p:nvSpPr>
          <p:cNvPr id="4" name="Slide Number Placeholder 3">
            <a:extLst>
              <a:ext uri="{FF2B5EF4-FFF2-40B4-BE49-F238E27FC236}">
                <a16:creationId xmlns:a16="http://schemas.microsoft.com/office/drawing/2014/main" id="{456C4C65-D889-4BAB-A0F3-8CCA0BC778BB}"/>
              </a:ext>
            </a:extLst>
          </p:cNvPr>
          <p:cNvSpPr>
            <a:spLocks noGrp="1"/>
          </p:cNvSpPr>
          <p:nvPr>
            <p:ph type="sldNum" sz="quarter" idx="11"/>
          </p:nvPr>
        </p:nvSpPr>
        <p:spPr/>
        <p:txBody>
          <a:bodyPr/>
          <a:lstStyle/>
          <a:p>
            <a:r>
              <a:rPr lang="en-US" dirty="0"/>
              <a:t>5</a:t>
            </a:r>
          </a:p>
        </p:txBody>
      </p:sp>
    </p:spTree>
    <p:extLst>
      <p:ext uri="{BB962C8B-B14F-4D97-AF65-F5344CB8AC3E}">
        <p14:creationId xmlns:p14="http://schemas.microsoft.com/office/powerpoint/2010/main" val="1174417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EABED-B8DA-4B09-8448-CB9BCF520041}"/>
              </a:ext>
            </a:extLst>
          </p:cNvPr>
          <p:cNvSpPr>
            <a:spLocks noGrp="1"/>
          </p:cNvSpPr>
          <p:nvPr>
            <p:ph type="title"/>
          </p:nvPr>
        </p:nvSpPr>
        <p:spPr>
          <a:xfrm>
            <a:off x="143070" y="0"/>
            <a:ext cx="11887200" cy="1325563"/>
          </a:xfrm>
        </p:spPr>
        <p:txBody>
          <a:bodyPr>
            <a:normAutofit/>
          </a:bodyPr>
          <a:lstStyle/>
          <a:p>
            <a:r>
              <a:rPr lang="en-US" sz="4000" b="1" dirty="0"/>
              <a:t>How the Data Is Used (1)</a:t>
            </a:r>
          </a:p>
        </p:txBody>
      </p:sp>
      <p:sp>
        <p:nvSpPr>
          <p:cNvPr id="3" name="Content Placeholder 2">
            <a:extLst>
              <a:ext uri="{FF2B5EF4-FFF2-40B4-BE49-F238E27FC236}">
                <a16:creationId xmlns:a16="http://schemas.microsoft.com/office/drawing/2014/main" id="{915B39F9-7E3B-4C95-B0DA-FAF06810DC4F}"/>
              </a:ext>
            </a:extLst>
          </p:cNvPr>
          <p:cNvSpPr>
            <a:spLocks noGrp="1"/>
          </p:cNvSpPr>
          <p:nvPr>
            <p:ph idx="4294967295"/>
          </p:nvPr>
        </p:nvSpPr>
        <p:spPr>
          <a:xfrm>
            <a:off x="152400" y="1232373"/>
            <a:ext cx="11887200" cy="5015901"/>
          </a:xfrm>
        </p:spPr>
        <p:txBody>
          <a:bodyPr vert="horz" lIns="91440" tIns="45720" rIns="91440" bIns="45720" rtlCol="0" anchor="t">
            <a:normAutofit/>
          </a:bodyPr>
          <a:lstStyle/>
          <a:p>
            <a:pPr marL="0" indent="0">
              <a:buNone/>
            </a:pPr>
            <a:r>
              <a:rPr lang="en-US" b="1" dirty="0"/>
              <a:t>EED Strategic Plan:</a:t>
            </a:r>
          </a:p>
          <a:p>
            <a:pPr marL="0" indent="0">
              <a:spcAft>
                <a:spcPts val="800"/>
              </a:spcAft>
              <a:buNone/>
            </a:pPr>
            <a:r>
              <a:rPr lang="en-US" dirty="0"/>
              <a:t>Excellent Service</a:t>
            </a:r>
          </a:p>
          <a:p>
            <a:pPr lvl="1">
              <a:spcAft>
                <a:spcPts val="800"/>
              </a:spcAft>
            </a:pPr>
            <a:r>
              <a:rPr lang="en-US" dirty="0"/>
              <a:t>Ensure program integrity and responsiveness to children, families, and communities through highly accountable public investments</a:t>
            </a:r>
          </a:p>
          <a:p>
            <a:pPr lvl="1">
              <a:spcAft>
                <a:spcPts val="800"/>
              </a:spcAft>
            </a:pPr>
            <a:r>
              <a:rPr lang="en-US" dirty="0"/>
              <a:t>Use data to inform program improvement and refine processes, tools, reports, and training and technical assistance</a:t>
            </a:r>
          </a:p>
          <a:p>
            <a:pPr marL="0" indent="0">
              <a:spcAft>
                <a:spcPts val="800"/>
              </a:spcAft>
              <a:buNone/>
            </a:pPr>
            <a:r>
              <a:rPr lang="en-US" dirty="0"/>
              <a:t>Data collected is used by the EED to</a:t>
            </a:r>
          </a:p>
          <a:p>
            <a:pPr lvl="1">
              <a:spcAft>
                <a:spcPts val="800"/>
              </a:spcAft>
            </a:pPr>
            <a:r>
              <a:rPr lang="en-US" dirty="0"/>
              <a:t>Identify needs, plan, and support continuous improvement</a:t>
            </a:r>
          </a:p>
          <a:p>
            <a:pPr lvl="1">
              <a:spcAft>
                <a:spcPts val="800"/>
              </a:spcAft>
            </a:pPr>
            <a:r>
              <a:rPr lang="en-US" dirty="0"/>
              <a:t>Evaluate programs and conduct research studies</a:t>
            </a:r>
          </a:p>
        </p:txBody>
      </p:sp>
      <p:sp>
        <p:nvSpPr>
          <p:cNvPr id="4" name="Slide Number Placeholder 3">
            <a:extLst>
              <a:ext uri="{FF2B5EF4-FFF2-40B4-BE49-F238E27FC236}">
                <a16:creationId xmlns:a16="http://schemas.microsoft.com/office/drawing/2014/main" id="{067A41FB-A40F-4DD3-BEDC-11224B3FD95B}"/>
              </a:ext>
            </a:extLst>
          </p:cNvPr>
          <p:cNvSpPr>
            <a:spLocks noGrp="1"/>
          </p:cNvSpPr>
          <p:nvPr>
            <p:ph type="sldNum" sz="quarter" idx="11"/>
          </p:nvPr>
        </p:nvSpPr>
        <p:spPr/>
        <p:txBody>
          <a:bodyPr/>
          <a:lstStyle/>
          <a:p>
            <a:r>
              <a:rPr lang="en-US" dirty="0"/>
              <a:t>6</a:t>
            </a:r>
          </a:p>
        </p:txBody>
      </p:sp>
    </p:spTree>
    <p:extLst>
      <p:ext uri="{BB962C8B-B14F-4D97-AF65-F5344CB8AC3E}">
        <p14:creationId xmlns:p14="http://schemas.microsoft.com/office/powerpoint/2010/main" val="2278109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EA11B-42C9-4181-AF96-9C04143CA1B6}"/>
              </a:ext>
            </a:extLst>
          </p:cNvPr>
          <p:cNvSpPr>
            <a:spLocks noGrp="1"/>
          </p:cNvSpPr>
          <p:nvPr>
            <p:ph type="title"/>
          </p:nvPr>
        </p:nvSpPr>
        <p:spPr>
          <a:xfrm>
            <a:off x="124408" y="0"/>
            <a:ext cx="11887200" cy="1325563"/>
          </a:xfrm>
        </p:spPr>
        <p:txBody>
          <a:bodyPr>
            <a:normAutofit/>
          </a:bodyPr>
          <a:lstStyle/>
          <a:p>
            <a:r>
              <a:rPr lang="en-US" sz="4000" b="1" dirty="0"/>
              <a:t>How the Data Is Used (2)</a:t>
            </a:r>
          </a:p>
        </p:txBody>
      </p:sp>
      <p:sp>
        <p:nvSpPr>
          <p:cNvPr id="3" name="Content Placeholder 2">
            <a:extLst>
              <a:ext uri="{FF2B5EF4-FFF2-40B4-BE49-F238E27FC236}">
                <a16:creationId xmlns:a16="http://schemas.microsoft.com/office/drawing/2014/main" id="{9619F689-C0AF-4140-94C9-6C6A7C20BDD8}"/>
              </a:ext>
            </a:extLst>
          </p:cNvPr>
          <p:cNvSpPr>
            <a:spLocks noGrp="1"/>
          </p:cNvSpPr>
          <p:nvPr>
            <p:ph idx="4294967295"/>
          </p:nvPr>
        </p:nvSpPr>
        <p:spPr>
          <a:xfrm>
            <a:off x="152400" y="1314450"/>
            <a:ext cx="11887200" cy="5015901"/>
          </a:xfrm>
        </p:spPr>
        <p:txBody>
          <a:bodyPr vert="horz" lIns="91440" tIns="45720" rIns="91440" bIns="45720" rtlCol="0" anchor="t">
            <a:noAutofit/>
          </a:bodyPr>
          <a:lstStyle/>
          <a:p>
            <a:pPr marL="0" indent="0">
              <a:spcAft>
                <a:spcPts val="1000"/>
              </a:spcAft>
              <a:buNone/>
            </a:pPr>
            <a:r>
              <a:rPr lang="en-US" sz="3000" b="1" dirty="0"/>
              <a:t>Respond to data requests from numerous sources including the following:</a:t>
            </a:r>
            <a:endParaRPr lang="en-US" sz="3000" b="1" dirty="0">
              <a:cs typeface="Arial"/>
            </a:endParaRPr>
          </a:p>
          <a:p>
            <a:pPr lvl="1">
              <a:spcBef>
                <a:spcPts val="0"/>
              </a:spcBef>
              <a:spcAft>
                <a:spcPts val="800"/>
              </a:spcAft>
            </a:pPr>
            <a:r>
              <a:rPr lang="en-US" sz="2600" dirty="0"/>
              <a:t>Department of Finance </a:t>
            </a:r>
            <a:endParaRPr lang="en-US" sz="2600" dirty="0">
              <a:cs typeface="Arial"/>
            </a:endParaRPr>
          </a:p>
          <a:p>
            <a:pPr lvl="1">
              <a:spcBef>
                <a:spcPts val="0"/>
              </a:spcBef>
              <a:spcAft>
                <a:spcPts val="800"/>
              </a:spcAft>
            </a:pPr>
            <a:r>
              <a:rPr lang="en-US" sz="2600" dirty="0"/>
              <a:t>Department of Social Services </a:t>
            </a:r>
            <a:endParaRPr lang="en-US" sz="2600" dirty="0">
              <a:cs typeface="Arial"/>
            </a:endParaRPr>
          </a:p>
          <a:p>
            <a:pPr lvl="1">
              <a:spcBef>
                <a:spcPts val="0"/>
              </a:spcBef>
              <a:spcAft>
                <a:spcPts val="800"/>
              </a:spcAft>
            </a:pPr>
            <a:r>
              <a:rPr lang="en-US" sz="2600" dirty="0"/>
              <a:t>The Legislature </a:t>
            </a:r>
            <a:endParaRPr lang="en-US" sz="2600" dirty="0">
              <a:cs typeface="Arial"/>
            </a:endParaRPr>
          </a:p>
          <a:p>
            <a:pPr lvl="1">
              <a:spcBef>
                <a:spcPts val="0"/>
              </a:spcBef>
              <a:spcAft>
                <a:spcPts val="800"/>
              </a:spcAft>
            </a:pPr>
            <a:r>
              <a:rPr lang="en-US" sz="2600" dirty="0"/>
              <a:t>The Legislative Analyst Office </a:t>
            </a:r>
            <a:endParaRPr lang="en-US" sz="2600" dirty="0">
              <a:cs typeface="Arial"/>
            </a:endParaRPr>
          </a:p>
          <a:p>
            <a:pPr lvl="1">
              <a:spcBef>
                <a:spcPts val="0"/>
              </a:spcBef>
              <a:spcAft>
                <a:spcPts val="800"/>
              </a:spcAft>
            </a:pPr>
            <a:r>
              <a:rPr lang="en-US" sz="2600" dirty="0"/>
              <a:t>Local Planning Councils </a:t>
            </a:r>
            <a:endParaRPr lang="en-US" sz="2600" dirty="0">
              <a:cs typeface="Arial"/>
            </a:endParaRPr>
          </a:p>
          <a:p>
            <a:pPr lvl="1">
              <a:spcBef>
                <a:spcPts val="0"/>
              </a:spcBef>
              <a:spcAft>
                <a:spcPts val="800"/>
              </a:spcAft>
            </a:pPr>
            <a:r>
              <a:rPr lang="en-US" sz="2600" dirty="0"/>
              <a:t>California Children and Families Commission (aka: First 5 California) </a:t>
            </a:r>
            <a:endParaRPr lang="en-US" sz="2600" dirty="0">
              <a:cs typeface="Arial"/>
            </a:endParaRPr>
          </a:p>
          <a:p>
            <a:pPr lvl="1">
              <a:spcBef>
                <a:spcPts val="0"/>
              </a:spcBef>
              <a:spcAft>
                <a:spcPts val="800"/>
              </a:spcAft>
            </a:pPr>
            <a:r>
              <a:rPr lang="en-US" sz="2600" dirty="0">
                <a:cs typeface="Arial"/>
              </a:rPr>
              <a:t>The National Institute for Early Education Research (NIEER)</a:t>
            </a:r>
          </a:p>
          <a:p>
            <a:pPr lvl="1">
              <a:spcBef>
                <a:spcPts val="0"/>
              </a:spcBef>
              <a:spcAft>
                <a:spcPts val="800"/>
              </a:spcAft>
            </a:pPr>
            <a:r>
              <a:rPr lang="en-US" sz="2600" dirty="0"/>
              <a:t>The American Institute of Research</a:t>
            </a:r>
            <a:endParaRPr lang="en-US" sz="2600" dirty="0">
              <a:cs typeface="Arial"/>
            </a:endParaRPr>
          </a:p>
        </p:txBody>
      </p:sp>
      <p:sp>
        <p:nvSpPr>
          <p:cNvPr id="4" name="Slide Number Placeholder 3">
            <a:extLst>
              <a:ext uri="{FF2B5EF4-FFF2-40B4-BE49-F238E27FC236}">
                <a16:creationId xmlns:a16="http://schemas.microsoft.com/office/drawing/2014/main" id="{7C25B752-6053-4F77-82B8-77E0D1250F0D}"/>
              </a:ext>
            </a:extLst>
          </p:cNvPr>
          <p:cNvSpPr>
            <a:spLocks noGrp="1"/>
          </p:cNvSpPr>
          <p:nvPr>
            <p:ph type="sldNum" sz="quarter" idx="11"/>
          </p:nvPr>
        </p:nvSpPr>
        <p:spPr/>
        <p:txBody>
          <a:bodyPr/>
          <a:lstStyle/>
          <a:p>
            <a:r>
              <a:rPr lang="en-US" dirty="0"/>
              <a:t>7</a:t>
            </a:r>
          </a:p>
        </p:txBody>
      </p:sp>
    </p:spTree>
    <p:extLst>
      <p:ext uri="{BB962C8B-B14F-4D97-AF65-F5344CB8AC3E}">
        <p14:creationId xmlns:p14="http://schemas.microsoft.com/office/powerpoint/2010/main" val="3021741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54A85-BAC6-42E5-A0D2-CE479839DC48}"/>
              </a:ext>
            </a:extLst>
          </p:cNvPr>
          <p:cNvSpPr>
            <a:spLocks noGrp="1"/>
          </p:cNvSpPr>
          <p:nvPr>
            <p:ph type="title"/>
          </p:nvPr>
        </p:nvSpPr>
        <p:spPr>
          <a:xfrm>
            <a:off x="152400" y="83977"/>
            <a:ext cx="11887200" cy="1371599"/>
          </a:xfrm>
        </p:spPr>
        <p:txBody>
          <a:bodyPr>
            <a:normAutofit/>
          </a:bodyPr>
          <a:lstStyle/>
          <a:p>
            <a:r>
              <a:rPr lang="en-US" sz="4000" b="1" dirty="0"/>
              <a:t>How the Data Is Used (3)</a:t>
            </a:r>
          </a:p>
        </p:txBody>
      </p:sp>
      <p:sp>
        <p:nvSpPr>
          <p:cNvPr id="3" name="Content Placeholder 2">
            <a:extLst>
              <a:ext uri="{FF2B5EF4-FFF2-40B4-BE49-F238E27FC236}">
                <a16:creationId xmlns:a16="http://schemas.microsoft.com/office/drawing/2014/main" id="{36710504-95C5-457E-AAE7-DAABBE04D460}"/>
              </a:ext>
            </a:extLst>
          </p:cNvPr>
          <p:cNvSpPr>
            <a:spLocks noGrp="1"/>
          </p:cNvSpPr>
          <p:nvPr>
            <p:ph idx="4294967295"/>
          </p:nvPr>
        </p:nvSpPr>
        <p:spPr>
          <a:xfrm>
            <a:off x="152400" y="1520891"/>
            <a:ext cx="11887200" cy="5337110"/>
          </a:xfrm>
        </p:spPr>
        <p:txBody>
          <a:bodyPr vert="horz" lIns="91440" tIns="45720" rIns="91440" bIns="45720" rtlCol="0" anchor="t">
            <a:normAutofit/>
          </a:bodyPr>
          <a:lstStyle/>
          <a:p>
            <a:pPr lvl="1">
              <a:spcAft>
                <a:spcPts val="800"/>
              </a:spcAft>
            </a:pPr>
            <a:r>
              <a:rPr lang="en-US" sz="2600" dirty="0"/>
              <a:t>The California Budget Project </a:t>
            </a:r>
            <a:endParaRPr lang="en-US" sz="2600" dirty="0">
              <a:cs typeface="Arial"/>
            </a:endParaRPr>
          </a:p>
          <a:p>
            <a:pPr lvl="1">
              <a:spcAft>
                <a:spcPts val="800"/>
              </a:spcAft>
            </a:pPr>
            <a:r>
              <a:rPr lang="en-US" sz="2600" dirty="0"/>
              <a:t>Advocacy Groups </a:t>
            </a:r>
            <a:endParaRPr lang="en-US" sz="2600" dirty="0">
              <a:cs typeface="Arial"/>
            </a:endParaRPr>
          </a:p>
          <a:p>
            <a:pPr lvl="1">
              <a:spcAft>
                <a:spcPts val="800"/>
              </a:spcAft>
            </a:pPr>
            <a:r>
              <a:rPr lang="en-US" sz="2600" dirty="0"/>
              <a:t>R &amp; R Network </a:t>
            </a:r>
            <a:endParaRPr lang="en-US" sz="2600" dirty="0">
              <a:cs typeface="Arial"/>
            </a:endParaRPr>
          </a:p>
          <a:p>
            <a:pPr lvl="1">
              <a:spcAft>
                <a:spcPts val="800"/>
              </a:spcAft>
            </a:pPr>
            <a:r>
              <a:rPr lang="en-US" sz="2600" dirty="0"/>
              <a:t>California Alternative Payment Program Association (CAPPA) </a:t>
            </a:r>
            <a:endParaRPr lang="en-US" sz="2600" dirty="0">
              <a:cs typeface="Arial"/>
            </a:endParaRPr>
          </a:p>
          <a:p>
            <a:pPr lvl="1">
              <a:spcAft>
                <a:spcPts val="800"/>
              </a:spcAft>
            </a:pPr>
            <a:r>
              <a:rPr lang="en-US" sz="2600" dirty="0"/>
              <a:t>Academic research institutions </a:t>
            </a:r>
            <a:endParaRPr lang="en-US" sz="2600" dirty="0">
              <a:cs typeface="Arial"/>
            </a:endParaRPr>
          </a:p>
          <a:p>
            <a:pPr lvl="1">
              <a:spcAft>
                <a:spcPts val="800"/>
              </a:spcAft>
            </a:pPr>
            <a:r>
              <a:rPr lang="en-US" sz="2600" dirty="0"/>
              <a:t>Newspapers </a:t>
            </a:r>
            <a:endParaRPr lang="en-US" sz="2600" dirty="0">
              <a:cs typeface="Arial"/>
            </a:endParaRPr>
          </a:p>
          <a:p>
            <a:pPr lvl="1">
              <a:spcAft>
                <a:spcPts val="800"/>
              </a:spcAft>
            </a:pPr>
            <a:r>
              <a:rPr lang="en-US" sz="2600" dirty="0"/>
              <a:t>and, lastly, many of the agencies attending this meeting will request data about themselves or their county</a:t>
            </a:r>
            <a:endParaRPr lang="en-US" sz="2600" dirty="0">
              <a:cs typeface="Arial"/>
            </a:endParaRPr>
          </a:p>
        </p:txBody>
      </p:sp>
      <p:sp>
        <p:nvSpPr>
          <p:cNvPr id="4" name="Slide Number Placeholder 3">
            <a:extLst>
              <a:ext uri="{FF2B5EF4-FFF2-40B4-BE49-F238E27FC236}">
                <a16:creationId xmlns:a16="http://schemas.microsoft.com/office/drawing/2014/main" id="{012AF385-7D89-40DD-B16C-9E47E1396B11}"/>
              </a:ext>
            </a:extLst>
          </p:cNvPr>
          <p:cNvSpPr>
            <a:spLocks noGrp="1"/>
          </p:cNvSpPr>
          <p:nvPr>
            <p:ph type="sldNum" sz="quarter" idx="11"/>
          </p:nvPr>
        </p:nvSpPr>
        <p:spPr/>
        <p:txBody>
          <a:bodyPr/>
          <a:lstStyle/>
          <a:p>
            <a:r>
              <a:rPr lang="en-US" dirty="0"/>
              <a:t>8</a:t>
            </a:r>
          </a:p>
        </p:txBody>
      </p:sp>
    </p:spTree>
    <p:extLst>
      <p:ext uri="{BB962C8B-B14F-4D97-AF65-F5344CB8AC3E}">
        <p14:creationId xmlns:p14="http://schemas.microsoft.com/office/powerpoint/2010/main" val="1617794058"/>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070D8FD63FA84C82F35A201F78D5F3" ma:contentTypeVersion="12" ma:contentTypeDescription="Create a new document." ma:contentTypeScope="" ma:versionID="fddf648e56f9c11bc0d58f299a9c5f42">
  <xsd:schema xmlns:xsd="http://www.w3.org/2001/XMLSchema" xmlns:xs="http://www.w3.org/2001/XMLSchema" xmlns:p="http://schemas.microsoft.com/office/2006/metadata/properties" xmlns:ns2="b7a52fbc-76ae-481b-a50a-2ecb4345596c" xmlns:ns3="9db0bd70-da45-4cbb-b163-d282614241f9" targetNamespace="http://schemas.microsoft.com/office/2006/metadata/properties" ma:root="true" ma:fieldsID="fbf2b843db3133e330a6c3f696ec7636" ns2:_="" ns3:_="">
    <xsd:import namespace="b7a52fbc-76ae-481b-a50a-2ecb4345596c"/>
    <xsd:import namespace="9db0bd70-da45-4cbb-b163-d282614241f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a52fbc-76ae-481b-a50a-2ecb434559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b0bd70-da45-4cbb-b163-d282614241f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5A0B9F-735B-4950-8025-558E00342657}">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9db0bd70-da45-4cbb-b163-d282614241f9"/>
    <ds:schemaRef ds:uri="b7a52fbc-76ae-481b-a50a-2ecb4345596c"/>
    <ds:schemaRef ds:uri="http://www.w3.org/XML/1998/namespace"/>
    <ds:schemaRef ds:uri="http://purl.org/dc/dcmitype/"/>
  </ds:schemaRefs>
</ds:datastoreItem>
</file>

<file path=customXml/itemProps2.xml><?xml version="1.0" encoding="utf-8"?>
<ds:datastoreItem xmlns:ds="http://schemas.openxmlformats.org/officeDocument/2006/customXml" ds:itemID="{31433B04-35E5-4A57-AF0F-FED87D404D8F}">
  <ds:schemaRefs>
    <ds:schemaRef ds:uri="http://schemas.microsoft.com/sharepoint/v3/contenttype/forms"/>
  </ds:schemaRefs>
</ds:datastoreItem>
</file>

<file path=customXml/itemProps3.xml><?xml version="1.0" encoding="utf-8"?>
<ds:datastoreItem xmlns:ds="http://schemas.openxmlformats.org/officeDocument/2006/customXml" ds:itemID="{CD5BD9F2-E5A6-407F-B086-913C13FCE7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a52fbc-76ae-481b-a50a-2ecb4345596c"/>
    <ds:schemaRef ds:uri="9db0bd70-da45-4cbb-b163-d282614241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850</TotalTime>
  <Words>3670</Words>
  <Application>Microsoft Office PowerPoint</Application>
  <PresentationFormat>Widescreen</PresentationFormat>
  <Paragraphs>438</Paragraphs>
  <Slides>57</Slides>
  <Notes>52</Notes>
  <HiddenSlides>0</HiddenSlides>
  <MMClips>0</MMClips>
  <ScaleCrop>false</ScaleCrop>
  <HeadingPairs>
    <vt:vector size="6" baseType="variant">
      <vt:variant>
        <vt:lpstr>Fonts Used</vt:lpstr>
      </vt:variant>
      <vt:variant>
        <vt:i4>5</vt:i4>
      </vt:variant>
      <vt:variant>
        <vt:lpstr>Theme</vt:lpstr>
      </vt:variant>
      <vt:variant>
        <vt:i4>9</vt:i4>
      </vt:variant>
      <vt:variant>
        <vt:lpstr>Slide Titles</vt:lpstr>
      </vt:variant>
      <vt:variant>
        <vt:i4>57</vt:i4>
      </vt:variant>
    </vt:vector>
  </HeadingPairs>
  <TitlesOfParts>
    <vt:vector size="71" baseType="lpstr">
      <vt:lpstr>Arial</vt:lpstr>
      <vt:lpstr>Arial,Sans-Serif</vt:lpstr>
      <vt:lpstr>Calibri</vt:lpstr>
      <vt:lpstr>Calibri Light</vt:lpstr>
      <vt:lpstr>Wingdings</vt:lpstr>
      <vt:lpstr>CDE Set 1</vt:lpstr>
      <vt:lpstr>1_Custom Design</vt:lpstr>
      <vt:lpstr>Custom Design</vt:lpstr>
      <vt:lpstr>CDE Set 2</vt:lpstr>
      <vt:lpstr>CDE Set 3</vt:lpstr>
      <vt:lpstr>CDE Set 4</vt:lpstr>
      <vt:lpstr>CDE Set 5</vt:lpstr>
      <vt:lpstr>CDE Set 6</vt:lpstr>
      <vt:lpstr>CDE Set 7</vt:lpstr>
      <vt:lpstr>Child Development Management Information System (CDMIS)  Contractor Training Webinar March 10, 2022  </vt:lpstr>
      <vt:lpstr>Introduction of CDMIS Team</vt:lpstr>
      <vt:lpstr>Overview</vt:lpstr>
      <vt:lpstr>What is CDMIS? (1)</vt:lpstr>
      <vt:lpstr>What is CDMIS? (2)</vt:lpstr>
      <vt:lpstr>Why Do We Collect Data?</vt:lpstr>
      <vt:lpstr>How the Data Is Used (1)</vt:lpstr>
      <vt:lpstr>How the Data Is Used (2)</vt:lpstr>
      <vt:lpstr>How the Data Is Used (3)</vt:lpstr>
      <vt:lpstr>CDMIS User Manual (1)</vt:lpstr>
      <vt:lpstr>CDMIS User Manual (2)</vt:lpstr>
      <vt:lpstr>CDMIS User Manual (3)</vt:lpstr>
      <vt:lpstr>CDMIS User Manual (4)</vt:lpstr>
      <vt:lpstr>CDMIS Log on</vt:lpstr>
      <vt:lpstr>CDMIS Super Users (1)</vt:lpstr>
      <vt:lpstr>CDMIS Super Users (2)</vt:lpstr>
      <vt:lpstr>CDMIS Regular Users</vt:lpstr>
      <vt:lpstr>Monthly Reporting Requirements</vt:lpstr>
      <vt:lpstr>CDD-801A Overview</vt:lpstr>
      <vt:lpstr>How to Submit CDD-801A Reports</vt:lpstr>
      <vt:lpstr>Web Input/Edit</vt:lpstr>
      <vt:lpstr>Electronic File Upload</vt:lpstr>
      <vt:lpstr>CDD-801A Management Reports (1)</vt:lpstr>
      <vt:lpstr>CDD-801A Management Reports (2)</vt:lpstr>
      <vt:lpstr>Reporting No Services and Managing Sub-Agencies</vt:lpstr>
      <vt:lpstr>CDD-801A Data Quality Reviews</vt:lpstr>
      <vt:lpstr>CDD-801B Overview</vt:lpstr>
      <vt:lpstr>SPR Overview </vt:lpstr>
      <vt:lpstr>Home-Based Type of Care </vt:lpstr>
      <vt:lpstr>Center-Based Type of Care </vt:lpstr>
      <vt:lpstr>How to Submit the SPR</vt:lpstr>
      <vt:lpstr>Report Due Dates</vt:lpstr>
      <vt:lpstr>Late Notifications</vt:lpstr>
      <vt:lpstr>Withhold List (CDD-801A/B only)</vt:lpstr>
      <vt:lpstr>Report Month Locking (CDD-801A/B only)</vt:lpstr>
      <vt:lpstr>Updating Agency Information</vt:lpstr>
      <vt:lpstr>How to Update Agency Information on CDMIS (1)</vt:lpstr>
      <vt:lpstr>How to Update Agency Information on CDMIS (2)</vt:lpstr>
      <vt:lpstr>Updating Personnel Information on CDMIS (1) </vt:lpstr>
      <vt:lpstr>Updating Personnel Information on CDMIS (2) </vt:lpstr>
      <vt:lpstr>Updating Personnel Information on CDMIS (3)</vt:lpstr>
      <vt:lpstr>Updating FCCH Information on CDMIS (1)</vt:lpstr>
      <vt:lpstr>Updating FCCH Information on CDMIS (2)</vt:lpstr>
      <vt:lpstr>Updating FCCH Information on CDMIS (3)</vt:lpstr>
      <vt:lpstr>Updating Site/Office Information on CDMIS (1)</vt:lpstr>
      <vt:lpstr>Updating Site/Office Information on CDMIS (2)</vt:lpstr>
      <vt:lpstr>Updating Site/Office Information on CDMIS (3)</vt:lpstr>
      <vt:lpstr>Updating Agency Information Annually (1)</vt:lpstr>
      <vt:lpstr>Updating Agency Information Annually (2)</vt:lpstr>
      <vt:lpstr>Updating Agency Information Annually (3)</vt:lpstr>
      <vt:lpstr>CDMIS Frequently Asked Questions (FAQ) (1)</vt:lpstr>
      <vt:lpstr>CDMIS FAQs (2)</vt:lpstr>
      <vt:lpstr>CDMIS FAQs (3)</vt:lpstr>
      <vt:lpstr>CDMIS FAQs (4)</vt:lpstr>
      <vt:lpstr>CDMIS FAQs (5)</vt:lpstr>
      <vt:lpstr>CDMIS Resources and Contact Information</vt:lpstr>
      <vt:lpstr>Questions</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CDMIS Training Webinar - Child Development (CA Dept of Education)</dc:title>
  <dc:subject>CDMIS Training Webinar for CSPP contractors</dc:subject>
  <dc:creator>Steven Granados</dc:creator>
  <cp:lastModifiedBy>Steven Granados</cp:lastModifiedBy>
  <cp:revision>189</cp:revision>
  <dcterms:created xsi:type="dcterms:W3CDTF">2020-08-25T03:09:04Z</dcterms:created>
  <dcterms:modified xsi:type="dcterms:W3CDTF">2023-08-07T23:56:57Z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0x01010069070D8FD63FA84C82F35A201F78D5F3</vt:lpwstr>
  </property>
</Properties>
</file>