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0.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4.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693" r:id="rId5"/>
    <p:sldMasterId id="2147483763" r:id="rId6"/>
    <p:sldMasterId id="2147483794" r:id="rId7"/>
    <p:sldMasterId id="2147483806" r:id="rId8"/>
    <p:sldMasterId id="2147483671" r:id="rId9"/>
    <p:sldMasterId id="2147483676" r:id="rId10"/>
    <p:sldMasterId id="2147483681" r:id="rId11"/>
    <p:sldMasterId id="2147483758" r:id="rId12"/>
    <p:sldMasterId id="2147483737" r:id="rId13"/>
    <p:sldMasterId id="2147483739" r:id="rId14"/>
    <p:sldMasterId id="2147483738" r:id="rId15"/>
    <p:sldMasterId id="2147483741" r:id="rId16"/>
    <p:sldMasterId id="2147483784" r:id="rId17"/>
    <p:sldMasterId id="2147483782" r:id="rId18"/>
    <p:sldMasterId id="2147483850" r:id="rId19"/>
  </p:sldMasterIdLst>
  <p:notesMasterIdLst>
    <p:notesMasterId r:id="rId52"/>
  </p:notesMasterIdLst>
  <p:handoutMasterIdLst>
    <p:handoutMasterId r:id="rId53"/>
  </p:handoutMasterIdLst>
  <p:sldIdLst>
    <p:sldId id="519" r:id="rId20"/>
    <p:sldId id="616" r:id="rId21"/>
    <p:sldId id="625" r:id="rId22"/>
    <p:sldId id="617" r:id="rId23"/>
    <p:sldId id="660" r:id="rId24"/>
    <p:sldId id="673" r:id="rId25"/>
    <p:sldId id="650" r:id="rId26"/>
    <p:sldId id="662" r:id="rId27"/>
    <p:sldId id="663" r:id="rId28"/>
    <p:sldId id="664" r:id="rId29"/>
    <p:sldId id="637" r:id="rId30"/>
    <p:sldId id="665" r:id="rId31"/>
    <p:sldId id="666" r:id="rId32"/>
    <p:sldId id="640" r:id="rId33"/>
    <p:sldId id="667" r:id="rId34"/>
    <p:sldId id="668" r:id="rId35"/>
    <p:sldId id="643" r:id="rId36"/>
    <p:sldId id="644" r:id="rId37"/>
    <p:sldId id="669" r:id="rId38"/>
    <p:sldId id="646" r:id="rId39"/>
    <p:sldId id="627" r:id="rId40"/>
    <p:sldId id="655" r:id="rId41"/>
    <p:sldId id="672" r:id="rId42"/>
    <p:sldId id="678" r:id="rId43"/>
    <p:sldId id="624" r:id="rId44"/>
    <p:sldId id="656" r:id="rId45"/>
    <p:sldId id="671" r:id="rId46"/>
    <p:sldId id="659" r:id="rId47"/>
    <p:sldId id="658" r:id="rId48"/>
    <p:sldId id="674" r:id="rId49"/>
    <p:sldId id="675" r:id="rId50"/>
    <p:sldId id="676" r:id="rId51"/>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51ED15-B658-56C7-DB5A-B55B4EC6C2B2}" name="Beth Meloy" initials="BM" userId="S::bmeloy@cde.ca.gov::42e9517f-82e5-487d-bd71-86931d4a7f2c" providerId="AD"/>
  <p188:author id="{E6994F1E-5453-D672-2FD2-7DFECD595EE4}" name="Marcela Rodriguez" initials="MR" userId="S::mrodriguez@cde.ca.gov::f334523a-81db-4614-9479-086845ce097e" providerId="AD"/>
  <p188:author id="{640B741F-9200-1F0E-B2DF-6726E33A408A}" name="Sarah Neville-Morgan" initials="SN" userId="S::snevillemorgan@cde.ca.gov::fcd8e9e3-52df-4621-8ec0-319cc0a3db43" providerId="AD"/>
  <p188:author id="{239C6020-6CFF-2C7C-FBD2-0D3E033F0EC6}" name="Alesha Moreno-Ramirez" initials="AM" userId="S::amoreno-ramirez@cde.ca.gov::639da9b5-0dc6-4fca-ac73-8f0a4ce96fb7" providerId="AD"/>
  <p188:author id="{84004127-ECB4-8907-51AB-DF3EEC1DCBB1}" name="Jane Liang" initials="JL" userId="S::jliang@cde.ca.gov::15f0e071-03d8-4372-9533-b0810e7c2b53" providerId="AD"/>
  <p188:author id="{1767B62D-F180-2F4C-4E80-4E90F2F13ABB}" name="Stacy Anagnostopoulos" initials="SA" userId="S::sanagnostopoulos@cde.ca.gov::a53ab0fa-b256-4bab-9dba-2f8d8d286f4c" providerId="AD"/>
  <p188:author id="{DCE31E2F-6F03-F1D3-E60F-A744B03A8487}" name="Danielle Davis" initials="DD" userId="S::ddavis@cde.ca.gov::ac010a00-31ad-49d6-9a54-e5464cd5e671" providerId="AD"/>
  <p188:author id="{D5C5E035-7AFA-54FA-06CB-5A30120D5F89}" name="Jennifer Osalbo" initials="JO" userId="S::josalbo@cde.ca.gov::01bce0eb-f15d-40d4-8858-3c9510062403" providerId="AD"/>
  <p188:author id="{BB09A639-4BD3-13D3-CCCC-8C387DCBDEE7}" name="Patrisia Gonzalez" initials="PG" userId="S::pgonzalez@cde.ca.gov::bcc36c34-930b-4a6d-8cd5-2978d7bf765a" providerId="AD"/>
  <p188:author id="{26C3F33A-708E-1B43-C893-CD8FF36A412A}" name="Virginia Early" initials="VE" userId="S::vearly@cde.ca.gov::42929ea7-4389-4ffc-bd0b-f8133d7ef99f" providerId="AD"/>
  <p188:author id="{1DDA1F70-DE6D-A350-D7A1-36FDC64BA4DA}" name="Josephine Chan" initials="JC" userId="S::jchan@cde.ca.gov::d43e3548-5f2e-4153-91d2-75dce16051cc" providerId="AD"/>
  <p188:author id="{A87BE489-8FA2-08D6-8483-B336F28E20D8}" name="Stephen Propheter" initials="SP" userId="S::spropheter@cde.ca.gov::11fb58e5-2f2b-4a13-b081-018d2675a5df" providerId="AD"/>
  <p188:author id="{752CDE9C-8E13-BF20-88DC-B3132B47F0F6}" name="Margaret Tom" initials="MT" userId="S::mtom@cde.ca.gov::461f763b-3d7e-4ec7-aff2-f2f3324a3406" providerId="AD"/>
  <p188:author id="{1EB07CA0-931E-6257-0DC5-268E91B327C5}" name="Carly Nodohara" initials="CN" userId="S::cnodohara@cde.ca.gov::c457829e-bd1c-4ec4-8a59-04d03b35fbb1" providerId="AD"/>
  <p188:author id="{5DA46FA1-35AB-58C2-0C22-4C80AA79D683}" name="Corey Khan" initials="CK" userId="S::ckhan@cde.ca.gov::e39be4f5-a065-4613-a021-f6aa9124d380" providerId="AD"/>
  <p188:author id="{2F0D9FAA-9FEF-8017-7E8D-4732AF250EFA}" name="Heather Calomese" initials="HC" userId="S::hcalomese@cde.ca.gov::a23bb9b6-30c0-4a0f-ac14-325bba4f48aa" providerId="AD"/>
  <p188:author id="{6A67A2AC-654E-803E-A7B8-423170307C41}" name="Shanna BirkholzVasquez" initials="SB" userId="S::sbirkholzvasquez@cde.ca.gov::ef42b5b1-1dd5-4dbc-9e7f-5dd0d6b658ef" providerId="AD"/>
  <p188:author id="{5114DDB7-116C-94BF-1A24-BFFD9BE8224E}" name="Valentina Ware" initials="VW" userId="S::VWare@cde.ca.gov::0138dfdf-3825-4b47-b557-2a6359df6603" providerId="AD"/>
  <p188:author id="{748E66C9-05BE-C259-46ED-FB7FD70857A6}" name="Geqigula Dlamini" initials="GD" userId="S::gdlamini@cde.ca.gov::1c1e7029-a7a9-4aa0-a81c-e749ae4ea29b" providerId="AD"/>
  <p188:author id="{C64FECD9-E80C-DC9A-41AD-2388F599732A}" name="Eddie Tanimoto" initials="ET" userId="S::etanimoto@cde.ca.gov::878a6b70-e153-44f4-b25c-45853eb12a2e" providerId="AD"/>
  <p188:author id="{80589BF3-30E5-E14E-6A37-A3277F1096F0}" name="Jayme Richards" initials="JR" userId="S::jarichards@cde.ca.gov::3ed3ba90-a723-4758-8ab8-b3b8bb558fd3" providerId="AD"/>
  <p188:author id="{BEB2FCF8-49F6-D66E-C7DE-6034078A214D}" name="Valentina Ware" initials="VW" userId="S::vware@cde.ca.gov::0138dfdf-3825-4b47-b557-2a6359df66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Vanessa Saunders" initials="VS" lastIdx="18" clrIdx="0">
    <p:extLst>
      <p:ext uri="{19B8F6BF-5375-455C-9EA6-DF929625EA0E}">
        <p15:presenceInfo xmlns:p15="http://schemas.microsoft.com/office/powerpoint/2012/main" userId="S::vsaunders@cde.ca.gov::1592dbda-3c35-4cbc-a32f-49f1c2e64c47" providerId="AD"/>
      </p:ext>
    </p:extLst>
  </p:cmAuthor>
  <p:cmAuthor id="2" name="Joycelyn Ward-Richardson" initials="JW" lastIdx="33" clrIdx="1">
    <p:extLst>
      <p:ext uri="{19B8F6BF-5375-455C-9EA6-DF929625EA0E}">
        <p15:presenceInfo xmlns:p15="http://schemas.microsoft.com/office/powerpoint/2012/main" userId="S-1-5-21-2608872058-1432505909-2668327341-24364" providerId="AD"/>
      </p:ext>
    </p:extLst>
  </p:cmAuthor>
  <p:cmAuthor id="3" name="Crystal Devlin" initials="CD" lastIdx="2" clrIdx="2">
    <p:extLst>
      <p:ext uri="{19B8F6BF-5375-455C-9EA6-DF929625EA0E}">
        <p15:presenceInfo xmlns:p15="http://schemas.microsoft.com/office/powerpoint/2012/main" userId="S-1-5-21-2608872058-1432505909-2668327341-246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80FF80"/>
    <a:srgbClr val="00FFFF"/>
    <a:srgbClr val="99FF66"/>
    <a:srgbClr val="99FF33"/>
    <a:srgbClr val="66FF33"/>
    <a:srgbClr val="0000FF"/>
    <a:srgbClr val="CCFF66"/>
    <a:srgbClr val="FFFF66"/>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34818" autoAdjust="0"/>
  </p:normalViewPr>
  <p:slideViewPr>
    <p:cSldViewPr snapToGrid="0">
      <p:cViewPr varScale="1">
        <p:scale>
          <a:sx n="67" d="100"/>
          <a:sy n="67" d="100"/>
        </p:scale>
        <p:origin x="62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967341" y="0"/>
            <a:ext cx="3035088" cy="466115"/>
          </a:xfrm>
          <a:prstGeom prst="rect">
            <a:avLst/>
          </a:prstGeom>
        </p:spPr>
        <p:txBody>
          <a:bodyPr vert="horz" lIns="93102" tIns="46552" rIns="93102" bIns="46552" rtlCol="0"/>
          <a:lstStyle>
            <a:lvl1pPr algn="r">
              <a:defRPr sz="1200"/>
            </a:lvl1pPr>
          </a:lstStyle>
          <a:p>
            <a:fld id="{8A08BE69-669F-416A-93EF-12E394687B13}" type="datetimeFigureOut">
              <a:rPr lang="en-US" smtClean="0"/>
              <a:t>6/20/2023</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967341" y="8823936"/>
            <a:ext cx="3035088" cy="466114"/>
          </a:xfrm>
          <a:prstGeom prst="rect">
            <a:avLst/>
          </a:prstGeom>
        </p:spPr>
        <p:txBody>
          <a:bodyPr vert="horz" lIns="93102" tIns="46552" rIns="93102" bIns="46552"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5"/>
          </a:xfrm>
          <a:prstGeom prst="rect">
            <a:avLst/>
          </a:prstGeom>
        </p:spPr>
        <p:txBody>
          <a:bodyPr vert="horz" lIns="93102" tIns="46552" rIns="93102"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5"/>
          </a:xfrm>
          <a:prstGeom prst="rect">
            <a:avLst/>
          </a:prstGeom>
        </p:spPr>
        <p:txBody>
          <a:bodyPr vert="horz" lIns="93102" tIns="46552" rIns="93102" bIns="46552" rtlCol="0"/>
          <a:lstStyle>
            <a:lvl1pPr algn="r">
              <a:defRPr sz="1200"/>
            </a:lvl1pPr>
          </a:lstStyle>
          <a:p>
            <a:fld id="{45110321-FE7C-41D5-A6A6-9361CA1AFD5B}" type="datetimeFigureOut">
              <a:rPr lang="en-US" smtClean="0"/>
              <a:t>6/20/2023</a:t>
            </a:fld>
            <a:endParaRPr lang="en-US"/>
          </a:p>
        </p:txBody>
      </p:sp>
      <p:sp>
        <p:nvSpPr>
          <p:cNvPr id="4" name="Slide Image Placeholder 3"/>
          <p:cNvSpPr>
            <a:spLocks noGrp="1" noRot="1" noChangeAspect="1"/>
          </p:cNvSpPr>
          <p:nvPr>
            <p:ph type="sldImg" idx="2"/>
          </p:nvPr>
        </p:nvSpPr>
        <p:spPr>
          <a:xfrm>
            <a:off x="715963" y="1160463"/>
            <a:ext cx="5572125" cy="3135312"/>
          </a:xfrm>
          <a:prstGeom prst="rect">
            <a:avLst/>
          </a:prstGeom>
          <a:noFill/>
          <a:ln w="12700">
            <a:solidFill>
              <a:prstClr val="black"/>
            </a:solidFill>
          </a:ln>
        </p:spPr>
        <p:txBody>
          <a:bodyPr vert="horz" lIns="93102" tIns="46552" rIns="93102" bIns="46552" rtlCol="0" anchor="ctr"/>
          <a:lstStyle/>
          <a:p>
            <a:endParaRPr lang="en-US"/>
          </a:p>
        </p:txBody>
      </p:sp>
      <p:sp>
        <p:nvSpPr>
          <p:cNvPr id="5" name="Notes Placeholder 4"/>
          <p:cNvSpPr>
            <a:spLocks noGrp="1"/>
          </p:cNvSpPr>
          <p:nvPr>
            <p:ph type="body" sz="quarter" idx="3"/>
          </p:nvPr>
        </p:nvSpPr>
        <p:spPr>
          <a:xfrm>
            <a:off x="700405" y="4470836"/>
            <a:ext cx="5603240" cy="3657958"/>
          </a:xfrm>
          <a:prstGeom prst="rect">
            <a:avLst/>
          </a:prstGeom>
        </p:spPr>
        <p:txBody>
          <a:bodyPr vert="horz" lIns="93102" tIns="46552" rIns="93102"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4"/>
          </a:xfrm>
          <a:prstGeom prst="rect">
            <a:avLst/>
          </a:prstGeom>
        </p:spPr>
        <p:txBody>
          <a:bodyPr vert="horz" lIns="93102" tIns="46552" rIns="93102"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4"/>
          </a:xfrm>
          <a:prstGeom prst="rect">
            <a:avLst/>
          </a:prstGeom>
        </p:spPr>
        <p:txBody>
          <a:bodyPr vert="horz" lIns="93102" tIns="46552" rIns="93102" bIns="46552"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858418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637448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500578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99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324024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3506213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22274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23403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089030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53564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208457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457200"/>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4DC83E-89B8-4806-9A94-7D2BAA520DC6}" type="slidenum">
              <a:rPr lang="en-US" smtClean="0"/>
              <a:pPr/>
              <a:t>7</a:t>
            </a:fld>
            <a:endParaRPr lang="en-US"/>
          </a:p>
        </p:txBody>
      </p:sp>
    </p:spTree>
    <p:extLst>
      <p:ext uri="{BB962C8B-B14F-4D97-AF65-F5344CB8AC3E}">
        <p14:creationId xmlns:p14="http://schemas.microsoft.com/office/powerpoint/2010/main" val="380995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403651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204925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3245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33595944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98756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7"/>
        <p:cNvGrpSpPr/>
        <p:nvPr/>
      </p:nvGrpSpPr>
      <p:grpSpPr>
        <a:xfrm>
          <a:off x="0" y="0"/>
          <a:ext cx="0" cy="0"/>
          <a:chOff x="0" y="0"/>
          <a:chExt cx="0" cy="0"/>
        </a:xfrm>
      </p:grpSpPr>
      <p:sp>
        <p:nvSpPr>
          <p:cNvPr id="478" name="Google Shape;478;p9"/>
          <p:cNvSpPr txBox="1">
            <a:spLocks noGrp="1"/>
          </p:cNvSpPr>
          <p:nvPr>
            <p:ph type="title"/>
          </p:nvPr>
        </p:nvSpPr>
        <p:spPr>
          <a:xfrm>
            <a:off x="960000" y="1634300"/>
            <a:ext cx="6095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0">
                <a:latin typeface="Prompt Black"/>
                <a:ea typeface="Prompt Black"/>
                <a:cs typeface="Prompt Black"/>
                <a:sym typeface="Prompt Black"/>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79" name="Google Shape;479;p9"/>
          <p:cNvSpPr txBox="1">
            <a:spLocks noGrp="1"/>
          </p:cNvSpPr>
          <p:nvPr>
            <p:ph type="subTitle" idx="1"/>
          </p:nvPr>
        </p:nvSpPr>
        <p:spPr>
          <a:xfrm>
            <a:off x="960000" y="2981300"/>
            <a:ext cx="6095200" cy="224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3329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874A9042-AED2-8F7D-70D6-706E67C293F3}"/>
              </a:ext>
            </a:extLst>
          </p:cNvPr>
          <p:cNvSpPr>
            <a:spLocks noGrp="1"/>
          </p:cNvSpPr>
          <p:nvPr>
            <p:ph sz="quarter" idx="11"/>
          </p:nvPr>
        </p:nvSpPr>
        <p:spPr>
          <a:xfrm>
            <a:off x="152401" y="2069606"/>
            <a:ext cx="3505200" cy="2085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4930C1AF-ED79-2B57-CFA1-BA10FAD3D4C9}"/>
              </a:ext>
            </a:extLst>
          </p:cNvPr>
          <p:cNvSpPr>
            <a:spLocks noGrp="1"/>
          </p:cNvSpPr>
          <p:nvPr>
            <p:ph sz="quarter" idx="12"/>
          </p:nvPr>
        </p:nvSpPr>
        <p:spPr>
          <a:xfrm>
            <a:off x="152400" y="4486275"/>
            <a:ext cx="3505200" cy="150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897A304F-8424-783A-2FC5-F553A2E045BA}"/>
              </a:ext>
            </a:extLst>
          </p:cNvPr>
          <p:cNvSpPr>
            <a:spLocks noGrp="1"/>
          </p:cNvSpPr>
          <p:nvPr>
            <p:ph sz="quarter" idx="13"/>
          </p:nvPr>
        </p:nvSpPr>
        <p:spPr>
          <a:xfrm>
            <a:off x="4210050" y="2070100"/>
            <a:ext cx="3200400" cy="2085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2A5EE351-65DC-4A56-253D-A358B28655E2}"/>
              </a:ext>
            </a:extLst>
          </p:cNvPr>
          <p:cNvSpPr>
            <a:spLocks noGrp="1"/>
          </p:cNvSpPr>
          <p:nvPr>
            <p:ph sz="quarter" idx="14"/>
          </p:nvPr>
        </p:nvSpPr>
        <p:spPr>
          <a:xfrm>
            <a:off x="4210050" y="4486275"/>
            <a:ext cx="3200400" cy="150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F1932530-5353-1EB0-65FA-C71EED2DBD21}"/>
              </a:ext>
            </a:extLst>
          </p:cNvPr>
          <p:cNvSpPr>
            <a:spLocks noGrp="1"/>
          </p:cNvSpPr>
          <p:nvPr>
            <p:ph sz="quarter" idx="15"/>
          </p:nvPr>
        </p:nvSpPr>
        <p:spPr>
          <a:xfrm>
            <a:off x="8286750" y="2070100"/>
            <a:ext cx="3505200" cy="2225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6B788D41-02EE-BB6C-40D9-BCBE49AC5E3C}"/>
              </a:ext>
            </a:extLst>
          </p:cNvPr>
          <p:cNvSpPr>
            <a:spLocks noGrp="1"/>
          </p:cNvSpPr>
          <p:nvPr>
            <p:ph sz="quarter" idx="16"/>
          </p:nvPr>
        </p:nvSpPr>
        <p:spPr>
          <a:xfrm>
            <a:off x="8534400" y="4581525"/>
            <a:ext cx="3333750" cy="1409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97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rgbClr val="99FF99"/>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C02D13CA-4EE1-4AEB-8DF1-98656C143E70}"/>
              </a:ext>
            </a:extLst>
          </p:cNvPr>
          <p:cNvSpPr>
            <a:spLocks noGrp="1"/>
          </p:cNvSpPr>
          <p:nvPr>
            <p:ph type="sldNum" sz="quarter" idx="10"/>
          </p:nvPr>
        </p:nvSpPr>
        <p:spPr/>
        <p:txBody>
          <a:bodyPr/>
          <a:lstStyle>
            <a:lvl1pPr>
              <a:defRPr>
                <a:solidFill>
                  <a:srgbClr val="0C4A6D"/>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68820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4650775"/>
          </a:xfrm>
        </p:spPr>
        <p:txBody>
          <a:bodyPr>
            <a:normAutofit/>
          </a:bodyPr>
          <a:lstStyle>
            <a:lvl1pPr>
              <a:defRPr sz="3200"/>
            </a:lvl1pPr>
            <a:lvl2pPr>
              <a:defRPr sz="2800"/>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5A9090D4-DC51-40B7-8CEE-30FBE743A200}"/>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82944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650776"/>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C49BD57F-1FCF-4D34-ADD9-8414F6777BD9}"/>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1834794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00BB6A88-46B3-4785-A181-8616E8D0D98B}"/>
              </a:ext>
            </a:extLst>
          </p:cNvPr>
          <p:cNvSpPr>
            <a:spLocks noGrp="1"/>
          </p:cNvSpPr>
          <p:nvPr>
            <p:ph type="sldNum" sz="quarter" idx="10"/>
          </p:nvPr>
        </p:nvSpPr>
        <p:spPr/>
        <p:txBody>
          <a:bodyPr/>
          <a:lstStyle/>
          <a:p>
            <a:fld id="{43627AA6-F28E-4E07-9FB1-B47D85C72865}" type="slidenum">
              <a:rPr lang="en-US" smtClean="0"/>
              <a:pPr/>
              <a:t>‹#›</a:t>
            </a:fld>
            <a:endParaRPr lang="en-US"/>
          </a:p>
        </p:txBody>
      </p:sp>
    </p:spTree>
    <p:extLst>
      <p:ext uri="{BB962C8B-B14F-4D97-AF65-F5344CB8AC3E}">
        <p14:creationId xmlns:p14="http://schemas.microsoft.com/office/powerpoint/2010/main" val="30053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CALIFORNIA DEPARTMENT OF EDUCATION</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4865E07-2A58-432E-BFE3-168CBC3B5A3B}"/>
              </a:ext>
            </a:extLst>
          </p:cNvPr>
          <p:cNvSpPr>
            <a:spLocks noGrp="1"/>
          </p:cNvSpPr>
          <p:nvPr>
            <p:ph sz="quarter" idx="10"/>
          </p:nvPr>
        </p:nvSpPr>
        <p:spPr>
          <a:xfrm>
            <a:off x="1514475" y="1628354"/>
            <a:ext cx="10463213" cy="31912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552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2"/>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pPr defTabSz="685800"/>
            <a:fld id="{432ED76D-8188-4B28-B316-CD85396F47B0}" type="slidenum">
              <a:rPr lang="en-US" smtClean="0">
                <a:solidFill>
                  <a:srgbClr val="FFFFFF">
                    <a:tint val="75000"/>
                  </a:srgbClr>
                </a:solidFill>
              </a:rPr>
              <a:pPr defTabSz="685800"/>
              <a:t>‹#›</a:t>
            </a:fld>
            <a:endParaRPr lang="en-US">
              <a:solidFill>
                <a:srgbClr val="FFFFFF">
                  <a:tint val="75000"/>
                </a:srgbClr>
              </a:solidFill>
            </a:endParaRP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6"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6424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2_Title and Content 3">
  <p:cSld name="2_Title and Content 3">
    <p:spTree>
      <p:nvGrpSpPr>
        <p:cNvPr id="1" name="Shape 35"/>
        <p:cNvGrpSpPr/>
        <p:nvPr/>
      </p:nvGrpSpPr>
      <p:grpSpPr>
        <a:xfrm>
          <a:off x="0" y="0"/>
          <a:ext cx="0" cy="0"/>
          <a:chOff x="0" y="0"/>
          <a:chExt cx="0" cy="0"/>
        </a:xfrm>
      </p:grpSpPr>
      <p:sp>
        <p:nvSpPr>
          <p:cNvPr id="36" name="Google Shape;36;p5"/>
          <p:cNvSpPr/>
          <p:nvPr/>
        </p:nvSpPr>
        <p:spPr>
          <a:xfrm>
            <a:off x="11037977" y="4488954"/>
            <a:ext cx="1151255" cy="2369185"/>
          </a:xfrm>
          <a:custGeom>
            <a:avLst/>
            <a:gdLst/>
            <a:ahLst/>
            <a:cxnLst/>
            <a:rect l="l" t="t" r="r" b="b"/>
            <a:pathLst>
              <a:path w="1151254" h="2369184" extrusionOk="0">
                <a:moveTo>
                  <a:pt x="1150975" y="0"/>
                </a:moveTo>
                <a:lnTo>
                  <a:pt x="0" y="2369045"/>
                </a:lnTo>
                <a:lnTo>
                  <a:pt x="1150975" y="2369045"/>
                </a:lnTo>
                <a:lnTo>
                  <a:pt x="1150975" y="0"/>
                </a:lnTo>
                <a:close/>
              </a:path>
            </a:pathLst>
          </a:custGeom>
          <a:solidFill>
            <a:srgbClr val="386EA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5"/>
          <p:cNvSpPr txBox="1">
            <a:spLocks noGrp="1"/>
          </p:cNvSpPr>
          <p:nvPr>
            <p:ph type="title"/>
          </p:nvPr>
        </p:nvSpPr>
        <p:spPr>
          <a:xfrm>
            <a:off x="480152" y="603169"/>
            <a:ext cx="10035447" cy="49244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SzPts val="4400"/>
              <a:buNone/>
              <a:defRPr sz="3200" b="1" i="0">
                <a:solidFill>
                  <a:srgbClr val="386EA3"/>
                </a:solidFill>
                <a:latin typeface="Cambria"/>
                <a:ea typeface="Cambria"/>
                <a:cs typeface="Cambria"/>
                <a:sym typeface="Cambri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479425" y="1527605"/>
            <a:ext cx="10036174" cy="4053092"/>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39" name="Google Shape;39;p5"/>
          <p:cNvPicPr preferRelativeResize="0"/>
          <p:nvPr/>
        </p:nvPicPr>
        <p:blipFill rotWithShape="1">
          <a:blip r:embed="rId2">
            <a:alphaModFix/>
          </a:blip>
          <a:srcRect r="42999" b="-301"/>
          <a:stretch/>
        </p:blipFill>
        <p:spPr>
          <a:xfrm>
            <a:off x="480152" y="5926166"/>
            <a:ext cx="3504597" cy="523033"/>
          </a:xfrm>
          <a:prstGeom prst="rect">
            <a:avLst/>
          </a:prstGeom>
          <a:noFill/>
          <a:ln>
            <a:noFill/>
          </a:ln>
        </p:spPr>
      </p:pic>
      <p:sp>
        <p:nvSpPr>
          <p:cNvPr id="40" name="Google Shape;40;p5"/>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837400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843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D089685-8E3D-4FD0-8556-D9F8CF86050D}"/>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96593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Google Shape;40;p5">
            <a:extLst>
              <a:ext uri="{FF2B5EF4-FFF2-40B4-BE49-F238E27FC236}">
                <a16:creationId xmlns:a16="http://schemas.microsoft.com/office/drawing/2014/main" id="{9FD6E66A-D84D-45A9-93BA-C134ECF80DD4}"/>
              </a:ext>
            </a:extLst>
          </p:cNvPr>
          <p:cNvSpPr txBox="1">
            <a:spLocks noGrp="1"/>
          </p:cNvSpPr>
          <p:nvPr>
            <p:ph type="sldNum" idx="12"/>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07964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457200" indent="-457200">
              <a:buFont typeface="Arial" panose="020B0604020202020204" pitchFamily="34" charset="0"/>
              <a:buChar char="•"/>
              <a:defRPr>
                <a:solidFill>
                  <a:schemeClr val="bg1"/>
                </a:solidFill>
              </a:defRPr>
            </a:lvl1pPr>
            <a:lvl2pPr marL="914400" indent="-457200">
              <a:buFont typeface="Arial" panose="020B0604020202020204" pitchFamily="34" charset="0"/>
              <a:buChar char="•"/>
              <a:defRPr sz="3000">
                <a:solidFill>
                  <a:schemeClr val="bg1"/>
                </a:solidFill>
              </a:defRPr>
            </a:lvl2pPr>
            <a:lvl3pPr marL="1371600" indent="-457200">
              <a:buFont typeface="Arial" panose="020B0604020202020204" pitchFamily="34" charset="0"/>
              <a:buChar char="•"/>
              <a:defRPr sz="2800">
                <a:solidFill>
                  <a:schemeClr val="bg1"/>
                </a:solidFill>
              </a:defRPr>
            </a:lvl3pPr>
            <a:lvl4pPr marL="1828800" indent="-457200">
              <a:buFont typeface="Arial" panose="020B0604020202020204" pitchFamily="34" charset="0"/>
              <a:buChar char="•"/>
              <a:defRPr sz="2600">
                <a:solidFill>
                  <a:schemeClr val="bg1"/>
                </a:solidFill>
              </a:defRPr>
            </a:lvl4pPr>
            <a:lvl5pPr marL="2171700" indent="-3429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4425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360848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ight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ACE-3EC6-4CA1-8F2C-44F4F6912F2F}"/>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4148F911-558A-4BE7-88E3-71EDDE3E9333}"/>
              </a:ext>
            </a:extLst>
          </p:cNvPr>
          <p:cNvSpPr>
            <a:spLocks noGrp="1"/>
          </p:cNvSpPr>
          <p:nvPr>
            <p:ph sz="quarter" idx="11"/>
          </p:nvPr>
        </p:nvSpPr>
        <p:spPr>
          <a:xfrm>
            <a:off x="152400" y="1673935"/>
            <a:ext cx="5943600" cy="1049810"/>
          </a:xfrm>
        </p:spPr>
        <p:txBody>
          <a:bodyPr/>
          <a:lstStyle/>
          <a:p>
            <a:pPr lvl="0"/>
            <a:r>
              <a:rPr lang="en-US"/>
              <a:t>Edit Master text styles</a:t>
            </a:r>
          </a:p>
        </p:txBody>
      </p:sp>
      <p:sp>
        <p:nvSpPr>
          <p:cNvPr id="7" name="Content Placeholder 6">
            <a:extLst>
              <a:ext uri="{FF2B5EF4-FFF2-40B4-BE49-F238E27FC236}">
                <a16:creationId xmlns:a16="http://schemas.microsoft.com/office/drawing/2014/main" id="{186C8EA1-F9F8-4EF3-A645-F009F97A1BCA}"/>
              </a:ext>
            </a:extLst>
          </p:cNvPr>
          <p:cNvSpPr>
            <a:spLocks noGrp="1"/>
          </p:cNvSpPr>
          <p:nvPr>
            <p:ph sz="quarter" idx="12"/>
          </p:nvPr>
        </p:nvSpPr>
        <p:spPr>
          <a:xfrm>
            <a:off x="152400" y="2887942"/>
            <a:ext cx="5943600" cy="81756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E267D586-4B3F-4F36-9A09-481F9427267F}"/>
              </a:ext>
            </a:extLst>
          </p:cNvPr>
          <p:cNvSpPr>
            <a:spLocks noGrp="1"/>
          </p:cNvSpPr>
          <p:nvPr>
            <p:ph sz="quarter" idx="13"/>
          </p:nvPr>
        </p:nvSpPr>
        <p:spPr>
          <a:xfrm>
            <a:off x="152400" y="3869701"/>
            <a:ext cx="5943600" cy="1031875"/>
          </a:xfrm>
        </p:spPr>
        <p:txBody>
          <a:bodyPr/>
          <a:lstStyle/>
          <a:p>
            <a:pPr lvl="0"/>
            <a:r>
              <a:rPr lang="en-US"/>
              <a:t>Edit Master text styles</a:t>
            </a:r>
          </a:p>
        </p:txBody>
      </p:sp>
      <p:sp>
        <p:nvSpPr>
          <p:cNvPr id="11" name="Content Placeholder 10">
            <a:extLst>
              <a:ext uri="{FF2B5EF4-FFF2-40B4-BE49-F238E27FC236}">
                <a16:creationId xmlns:a16="http://schemas.microsoft.com/office/drawing/2014/main" id="{F267A887-AD5A-45B1-82A4-1D18F46C1175}"/>
              </a:ext>
            </a:extLst>
          </p:cNvPr>
          <p:cNvSpPr>
            <a:spLocks noGrp="1"/>
          </p:cNvSpPr>
          <p:nvPr>
            <p:ph sz="quarter" idx="14"/>
          </p:nvPr>
        </p:nvSpPr>
        <p:spPr>
          <a:xfrm>
            <a:off x="152400" y="5065773"/>
            <a:ext cx="5943600" cy="954087"/>
          </a:xfrm>
        </p:spPr>
        <p:txBody>
          <a:bodyPr/>
          <a:lstStyle/>
          <a:p>
            <a:pPr lvl="0"/>
            <a:r>
              <a:rPr lang="en-US"/>
              <a:t>Edit Master text styles</a:t>
            </a:r>
          </a:p>
        </p:txBody>
      </p:sp>
      <p:sp>
        <p:nvSpPr>
          <p:cNvPr id="13" name="Content Placeholder 12">
            <a:extLst>
              <a:ext uri="{FF2B5EF4-FFF2-40B4-BE49-F238E27FC236}">
                <a16:creationId xmlns:a16="http://schemas.microsoft.com/office/drawing/2014/main" id="{08648E6A-DA17-4598-A93F-B2A4FADDF61E}"/>
              </a:ext>
            </a:extLst>
          </p:cNvPr>
          <p:cNvSpPr>
            <a:spLocks noGrp="1"/>
          </p:cNvSpPr>
          <p:nvPr>
            <p:ph sz="quarter" idx="15"/>
          </p:nvPr>
        </p:nvSpPr>
        <p:spPr>
          <a:xfrm>
            <a:off x="6361113" y="1673225"/>
            <a:ext cx="5678487" cy="1050925"/>
          </a:xfrm>
        </p:spPr>
        <p:txBody>
          <a:bodyPr/>
          <a:lstStyle/>
          <a:p>
            <a:pPr lvl="0"/>
            <a:r>
              <a:rPr lang="en-US"/>
              <a:t>Edit Master text styles</a:t>
            </a:r>
          </a:p>
        </p:txBody>
      </p:sp>
      <p:sp>
        <p:nvSpPr>
          <p:cNvPr id="17" name="Content Placeholder 16">
            <a:extLst>
              <a:ext uri="{FF2B5EF4-FFF2-40B4-BE49-F238E27FC236}">
                <a16:creationId xmlns:a16="http://schemas.microsoft.com/office/drawing/2014/main" id="{9C81D6EA-EB2C-4615-AF66-5CE68B30936E}"/>
              </a:ext>
            </a:extLst>
          </p:cNvPr>
          <p:cNvSpPr>
            <a:spLocks noGrp="1"/>
          </p:cNvSpPr>
          <p:nvPr>
            <p:ph sz="quarter" idx="16"/>
          </p:nvPr>
        </p:nvSpPr>
        <p:spPr>
          <a:xfrm>
            <a:off x="6361113" y="2887663"/>
            <a:ext cx="5678487" cy="817562"/>
          </a:xfrm>
        </p:spPr>
        <p:txBody>
          <a:bodyPr/>
          <a:lstStyle/>
          <a:p>
            <a:pPr lvl="0"/>
            <a:r>
              <a:rPr lang="en-US"/>
              <a:t>Edit Master text styles</a:t>
            </a:r>
          </a:p>
        </p:txBody>
      </p:sp>
      <p:sp>
        <p:nvSpPr>
          <p:cNvPr id="19" name="Content Placeholder 18">
            <a:extLst>
              <a:ext uri="{FF2B5EF4-FFF2-40B4-BE49-F238E27FC236}">
                <a16:creationId xmlns:a16="http://schemas.microsoft.com/office/drawing/2014/main" id="{361DA2D9-C19C-4165-961D-5F794C7AFA5C}"/>
              </a:ext>
            </a:extLst>
          </p:cNvPr>
          <p:cNvSpPr>
            <a:spLocks noGrp="1"/>
          </p:cNvSpPr>
          <p:nvPr>
            <p:ph sz="quarter" idx="17"/>
          </p:nvPr>
        </p:nvSpPr>
        <p:spPr>
          <a:xfrm>
            <a:off x="6361113" y="3870325"/>
            <a:ext cx="5678487" cy="1031875"/>
          </a:xfrm>
        </p:spPr>
        <p:txBody>
          <a:bodyPr/>
          <a:lstStyle/>
          <a:p>
            <a:pPr lvl="0"/>
            <a:r>
              <a:rPr lang="en-US"/>
              <a:t>Edit Master text styles</a:t>
            </a:r>
          </a:p>
        </p:txBody>
      </p:sp>
      <p:sp>
        <p:nvSpPr>
          <p:cNvPr id="21" name="Content Placeholder 20">
            <a:extLst>
              <a:ext uri="{FF2B5EF4-FFF2-40B4-BE49-F238E27FC236}">
                <a16:creationId xmlns:a16="http://schemas.microsoft.com/office/drawing/2014/main" id="{171EB081-C215-4FD8-81F8-0AAAD1232644}"/>
              </a:ext>
            </a:extLst>
          </p:cNvPr>
          <p:cNvSpPr>
            <a:spLocks noGrp="1"/>
          </p:cNvSpPr>
          <p:nvPr>
            <p:ph sz="quarter" idx="18"/>
          </p:nvPr>
        </p:nvSpPr>
        <p:spPr>
          <a:xfrm>
            <a:off x="6361113" y="5065713"/>
            <a:ext cx="5678487" cy="954087"/>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C3D4E522-1B55-431C-8CC0-6222E8ACE67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5154677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d Three Pictures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D86A-33D0-47CB-9F96-7CC024797251}"/>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70AD8CC5-5634-49E6-B833-3E438EBD19DE}"/>
              </a:ext>
            </a:extLst>
          </p:cNvPr>
          <p:cNvSpPr>
            <a:spLocks noGrp="1"/>
          </p:cNvSpPr>
          <p:nvPr>
            <p:ph type="body" sz="quarter" idx="11"/>
          </p:nvPr>
        </p:nvSpPr>
        <p:spPr>
          <a:xfrm>
            <a:off x="152400" y="1673158"/>
            <a:ext cx="5943600" cy="4299626"/>
          </a:xfrm>
        </p:spPr>
        <p:txBody>
          <a:bodyPr/>
          <a:lstStyle/>
          <a:p>
            <a:pPr lvl="0"/>
            <a:r>
              <a:rPr lang="en-US"/>
              <a:t>Edit Master text styles</a:t>
            </a:r>
          </a:p>
        </p:txBody>
      </p:sp>
      <p:sp>
        <p:nvSpPr>
          <p:cNvPr id="13" name="Picture Placeholder 12">
            <a:extLst>
              <a:ext uri="{FF2B5EF4-FFF2-40B4-BE49-F238E27FC236}">
                <a16:creationId xmlns:a16="http://schemas.microsoft.com/office/drawing/2014/main" id="{11A35830-E263-4408-B61B-16B2A6DBAEC3}"/>
              </a:ext>
            </a:extLst>
          </p:cNvPr>
          <p:cNvSpPr>
            <a:spLocks noGrp="1"/>
          </p:cNvSpPr>
          <p:nvPr>
            <p:ph type="pic" sz="quarter" idx="12"/>
          </p:nvPr>
        </p:nvSpPr>
        <p:spPr>
          <a:xfrm>
            <a:off x="6264275" y="1673225"/>
            <a:ext cx="5775325" cy="1325563"/>
          </a:xfrm>
        </p:spPr>
        <p:txBody>
          <a:bodyPr/>
          <a:lstStyle/>
          <a:p>
            <a:endParaRPr lang="en-US"/>
          </a:p>
        </p:txBody>
      </p:sp>
      <p:sp>
        <p:nvSpPr>
          <p:cNvPr id="15" name="Picture Placeholder 14">
            <a:extLst>
              <a:ext uri="{FF2B5EF4-FFF2-40B4-BE49-F238E27FC236}">
                <a16:creationId xmlns:a16="http://schemas.microsoft.com/office/drawing/2014/main" id="{4CED931D-5696-41BB-97BA-C78F5147DE3D}"/>
              </a:ext>
            </a:extLst>
          </p:cNvPr>
          <p:cNvSpPr>
            <a:spLocks noGrp="1"/>
          </p:cNvSpPr>
          <p:nvPr>
            <p:ph type="pic" sz="quarter" idx="13"/>
          </p:nvPr>
        </p:nvSpPr>
        <p:spPr>
          <a:xfrm>
            <a:off x="6264275" y="3143250"/>
            <a:ext cx="5775325" cy="1359509"/>
          </a:xfrm>
        </p:spPr>
        <p:txBody>
          <a:bodyPr/>
          <a:lstStyle/>
          <a:p>
            <a:endParaRPr lang="en-US"/>
          </a:p>
        </p:txBody>
      </p:sp>
      <p:sp>
        <p:nvSpPr>
          <p:cNvPr id="17" name="Picture Placeholder 16">
            <a:extLst>
              <a:ext uri="{FF2B5EF4-FFF2-40B4-BE49-F238E27FC236}">
                <a16:creationId xmlns:a16="http://schemas.microsoft.com/office/drawing/2014/main" id="{714360E5-2E02-49DB-B2F8-2BF11569CF2B}"/>
              </a:ext>
            </a:extLst>
          </p:cNvPr>
          <p:cNvSpPr>
            <a:spLocks noGrp="1"/>
          </p:cNvSpPr>
          <p:nvPr>
            <p:ph type="pic" sz="quarter" idx="14"/>
          </p:nvPr>
        </p:nvSpPr>
        <p:spPr>
          <a:xfrm>
            <a:off x="6264275" y="4613275"/>
            <a:ext cx="5775325" cy="1359509"/>
          </a:xfrm>
        </p:spPr>
        <p:txBody>
          <a:bodyPr/>
          <a:lstStyle/>
          <a:p>
            <a:endParaRPr lang="en-US"/>
          </a:p>
        </p:txBody>
      </p:sp>
      <p:sp>
        <p:nvSpPr>
          <p:cNvPr id="3" name="Slide Number Placeholder 2">
            <a:extLst>
              <a:ext uri="{FF2B5EF4-FFF2-40B4-BE49-F238E27FC236}">
                <a16:creationId xmlns:a16="http://schemas.microsoft.com/office/drawing/2014/main" id="{1743B2B4-0F28-486C-8DB0-25DC47EB1555}"/>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834683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hree Pictures and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C47A8-7B8C-498B-92C4-D4E5AFCBEB4B}"/>
              </a:ext>
            </a:extLst>
          </p:cNvPr>
          <p:cNvSpPr>
            <a:spLocks noGrp="1"/>
          </p:cNvSpPr>
          <p:nvPr>
            <p:ph type="title"/>
          </p:nvPr>
        </p:nvSpPr>
        <p:spPr/>
        <p:txBody>
          <a:bodyPr/>
          <a:lstStyle/>
          <a:p>
            <a:r>
              <a:rPr lang="en-US"/>
              <a:t>Click to edit Master title style</a:t>
            </a:r>
          </a:p>
        </p:txBody>
      </p:sp>
      <p:sp>
        <p:nvSpPr>
          <p:cNvPr id="5" name="Picture Placeholder 4">
            <a:extLst>
              <a:ext uri="{FF2B5EF4-FFF2-40B4-BE49-F238E27FC236}">
                <a16:creationId xmlns:a16="http://schemas.microsoft.com/office/drawing/2014/main" id="{0108D6A6-A5E4-48A3-B118-A644F152C0AE}"/>
              </a:ext>
            </a:extLst>
          </p:cNvPr>
          <p:cNvSpPr>
            <a:spLocks noGrp="1"/>
          </p:cNvSpPr>
          <p:nvPr>
            <p:ph type="pic" sz="quarter" idx="11"/>
          </p:nvPr>
        </p:nvSpPr>
        <p:spPr>
          <a:xfrm>
            <a:off x="152400" y="1723315"/>
            <a:ext cx="3840480" cy="2286000"/>
          </a:xfrm>
        </p:spPr>
        <p:txBody>
          <a:bodyPr/>
          <a:lstStyle/>
          <a:p>
            <a:endParaRPr lang="en-US"/>
          </a:p>
        </p:txBody>
      </p:sp>
      <p:sp>
        <p:nvSpPr>
          <p:cNvPr id="7" name="Picture Placeholder 6">
            <a:extLst>
              <a:ext uri="{FF2B5EF4-FFF2-40B4-BE49-F238E27FC236}">
                <a16:creationId xmlns:a16="http://schemas.microsoft.com/office/drawing/2014/main" id="{08E7E757-8CFD-465E-B906-D20198621F36}"/>
              </a:ext>
            </a:extLst>
          </p:cNvPr>
          <p:cNvSpPr>
            <a:spLocks noGrp="1"/>
          </p:cNvSpPr>
          <p:nvPr>
            <p:ph type="pic" sz="quarter" idx="12"/>
          </p:nvPr>
        </p:nvSpPr>
        <p:spPr>
          <a:xfrm>
            <a:off x="4175760" y="1723315"/>
            <a:ext cx="3840480" cy="2286000"/>
          </a:xfrm>
        </p:spPr>
        <p:txBody>
          <a:bodyPr/>
          <a:lstStyle/>
          <a:p>
            <a:endParaRPr lang="en-US"/>
          </a:p>
        </p:txBody>
      </p:sp>
      <p:sp>
        <p:nvSpPr>
          <p:cNvPr id="9" name="Picture Placeholder 8">
            <a:extLst>
              <a:ext uri="{FF2B5EF4-FFF2-40B4-BE49-F238E27FC236}">
                <a16:creationId xmlns:a16="http://schemas.microsoft.com/office/drawing/2014/main" id="{0B69F052-3202-4CF1-A813-D67704C020A9}"/>
              </a:ext>
            </a:extLst>
          </p:cNvPr>
          <p:cNvSpPr>
            <a:spLocks noGrp="1"/>
          </p:cNvSpPr>
          <p:nvPr>
            <p:ph type="pic" sz="quarter" idx="13"/>
          </p:nvPr>
        </p:nvSpPr>
        <p:spPr>
          <a:xfrm>
            <a:off x="8199120" y="1723315"/>
            <a:ext cx="3840480" cy="2286000"/>
          </a:xfrm>
        </p:spPr>
        <p:txBody>
          <a:bodyPr/>
          <a:lstStyle/>
          <a:p>
            <a:endParaRPr lang="en-US"/>
          </a:p>
        </p:txBody>
      </p:sp>
      <p:sp>
        <p:nvSpPr>
          <p:cNvPr id="11" name="Text Placeholder 10">
            <a:extLst>
              <a:ext uri="{FF2B5EF4-FFF2-40B4-BE49-F238E27FC236}">
                <a16:creationId xmlns:a16="http://schemas.microsoft.com/office/drawing/2014/main" id="{4E4D00D4-F7F2-40CB-BDFF-44AF494162CA}"/>
              </a:ext>
            </a:extLst>
          </p:cNvPr>
          <p:cNvSpPr>
            <a:spLocks noGrp="1"/>
          </p:cNvSpPr>
          <p:nvPr>
            <p:ph type="body" sz="quarter" idx="14"/>
          </p:nvPr>
        </p:nvSpPr>
        <p:spPr>
          <a:xfrm>
            <a:off x="152400" y="4124325"/>
            <a:ext cx="11887200" cy="1965325"/>
          </a:xfrm>
        </p:spPr>
        <p:txBody>
          <a:bodyPr/>
          <a:lstStyle/>
          <a:p>
            <a:pPr lvl="0"/>
            <a:r>
              <a:rPr lang="en-US"/>
              <a:t>Edit Master text styles</a:t>
            </a:r>
          </a:p>
        </p:txBody>
      </p:sp>
      <p:sp>
        <p:nvSpPr>
          <p:cNvPr id="3" name="Slide Number Placeholder 2">
            <a:extLst>
              <a:ext uri="{FF2B5EF4-FFF2-40B4-BE49-F238E27FC236}">
                <a16:creationId xmlns:a16="http://schemas.microsoft.com/office/drawing/2014/main" id="{87BFE1FF-B049-4F05-AD81-0860900C18A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175961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7927138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0"/>
            <a:ext cx="5852160" cy="2403649"/>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286989410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58901"/>
            <a:ext cx="5852160" cy="1325564"/>
          </a:xfrm>
        </p:spPr>
        <p:txBody>
          <a:bodyPr/>
          <a:lstStyle/>
          <a:p>
            <a:pPr lvl="0"/>
            <a:r>
              <a:rPr lang="en-US"/>
              <a:t>Click to edit Master text styles</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hasCustomPrompt="1"/>
          </p:nvPr>
        </p:nvSpPr>
        <p:spPr>
          <a:xfrm>
            <a:off x="6187440" y="1638300"/>
            <a:ext cx="5852160" cy="2424250"/>
          </a:xfrm>
        </p:spPr>
        <p:txBody>
          <a:bodyPr/>
          <a:lstStyle/>
          <a:p>
            <a:pPr lvl="0"/>
            <a:r>
              <a:rPr lang="en-US"/>
              <a:t>Click to edit Master text styles</a:t>
            </a:r>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822865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91091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41345074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EE312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2" name="Google Shape;82;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352757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45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5"/>
            <a:ext cx="10123488" cy="3171825"/>
          </a:xfrm>
        </p:spPr>
        <p:txBody>
          <a:bodyPr/>
          <a:lstStyle>
            <a:lvl1pPr>
              <a:defRPr>
                <a:solidFill>
                  <a:schemeClr val="bg1"/>
                </a:solidFill>
              </a:defRPr>
            </a:lvl1pPr>
            <a:lvl2pPr marL="514350" indent="-171450">
              <a:buFont typeface="Arial" panose="020B0604020202020204" pitchFamily="34" charset="0"/>
              <a:buChar char="‒"/>
              <a:defRPr sz="2250">
                <a:solidFill>
                  <a:schemeClr val="bg1"/>
                </a:solidFill>
              </a:defRPr>
            </a:lvl2pPr>
            <a:lvl3pPr marL="857250" indent="-171450">
              <a:buFont typeface="Courier New" panose="02070309020205020404" pitchFamily="49" charset="0"/>
              <a:buChar char="o"/>
              <a:defRPr sz="2100">
                <a:solidFill>
                  <a:schemeClr val="bg1"/>
                </a:solidFill>
              </a:defRPr>
            </a:lvl3pPr>
            <a:lvl4pPr marL="1200150" indent="-171450">
              <a:buFont typeface="Wingdings" panose="05000000000000000000" pitchFamily="2" charset="2"/>
              <a:buChar char="§"/>
              <a:defRPr sz="1950">
                <a:solidFill>
                  <a:schemeClr val="bg1"/>
                </a:solidFill>
              </a:defRPr>
            </a:lvl4pPr>
            <a:lvl5pPr marL="1543050" indent="-171450">
              <a:buFont typeface="Wingdings" panose="05000000000000000000" pitchFamily="2" charset="2"/>
              <a:buChar char="v"/>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2400"/>
            </a:lvl1pPr>
            <a:lvl2pP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chemeClr val="bg1"/>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2010982"/>
      </p:ext>
    </p:extLst>
  </p:cSld>
  <p:clrMapOvr>
    <a:masterClrMapping/>
  </p:clrMapOvr>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5091493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3030112418"/>
      </p:ext>
    </p:extLst>
  </p:cSld>
  <p:clrMapOvr>
    <a:masterClrMapping/>
  </p:clrMapOvr>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97157-E2D8-4A79-B927-A9CF00A4E59C}"/>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135E358-2197-48B2-9A26-4B6D1F40DAEF}"/>
              </a:ext>
            </a:extLst>
          </p:cNvPr>
          <p:cNvSpPr>
            <a:spLocks noGrp="1"/>
          </p:cNvSpPr>
          <p:nvPr>
            <p:ph sz="quarter" idx="11"/>
          </p:nvPr>
        </p:nvSpPr>
        <p:spPr>
          <a:xfrm>
            <a:off x="279400" y="18399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40157CF-C48E-48AD-8925-20983337A9A2}"/>
              </a:ext>
            </a:extLst>
          </p:cNvPr>
          <p:cNvSpPr>
            <a:spLocks noGrp="1"/>
          </p:cNvSpPr>
          <p:nvPr>
            <p:ph sz="quarter" idx="12"/>
          </p:nvPr>
        </p:nvSpPr>
        <p:spPr>
          <a:xfrm>
            <a:off x="4324350" y="1839913"/>
            <a:ext cx="284003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a:extLst>
              <a:ext uri="{FF2B5EF4-FFF2-40B4-BE49-F238E27FC236}">
                <a16:creationId xmlns:a16="http://schemas.microsoft.com/office/drawing/2014/main" id="{65AE4EE2-60BD-4146-90ED-AD7B882E4F97}"/>
              </a:ext>
            </a:extLst>
          </p:cNvPr>
          <p:cNvSpPr>
            <a:spLocks noGrp="1"/>
          </p:cNvSpPr>
          <p:nvPr>
            <p:ph sz="quarter" idx="13"/>
          </p:nvPr>
        </p:nvSpPr>
        <p:spPr>
          <a:xfrm>
            <a:off x="8189912" y="1992313"/>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3D760ECB-197D-4597-B97F-D5D29B0131E8}"/>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9" name="Content Placeholder 4">
            <a:extLst>
              <a:ext uri="{FF2B5EF4-FFF2-40B4-BE49-F238E27FC236}">
                <a16:creationId xmlns:a16="http://schemas.microsoft.com/office/drawing/2014/main" id="{3D07944D-C9BC-4802-887A-2451CC208321}"/>
              </a:ext>
            </a:extLst>
          </p:cNvPr>
          <p:cNvSpPr>
            <a:spLocks noGrp="1"/>
          </p:cNvSpPr>
          <p:nvPr>
            <p:ph sz="quarter" idx="14"/>
          </p:nvPr>
        </p:nvSpPr>
        <p:spPr>
          <a:xfrm>
            <a:off x="369094" y="3830881"/>
            <a:ext cx="3722688" cy="2000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8764562"/>
      </p:ext>
    </p:extLst>
  </p:cSld>
  <p:clrMapOvr>
    <a:masterClrMapping/>
  </p:clrMapOvr>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hree content placehol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73323-0A4B-4291-A37F-4135FE20B5B3}"/>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34D7B9-365F-4C6A-B80F-15C87BBCFB65}"/>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5" name="Content Placeholder 4">
            <a:extLst>
              <a:ext uri="{FF2B5EF4-FFF2-40B4-BE49-F238E27FC236}">
                <a16:creationId xmlns:a16="http://schemas.microsoft.com/office/drawing/2014/main" id="{6207E85D-F070-4B7F-9FE4-CDAEB177FCD2}"/>
              </a:ext>
            </a:extLst>
          </p:cNvPr>
          <p:cNvSpPr>
            <a:spLocks noGrp="1"/>
          </p:cNvSpPr>
          <p:nvPr>
            <p:ph sz="quarter" idx="11"/>
          </p:nvPr>
        </p:nvSpPr>
        <p:spPr>
          <a:xfrm>
            <a:off x="447919" y="1714500"/>
            <a:ext cx="5003311" cy="228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1BB35A39-33A5-4793-8D4D-18E01C325437}"/>
              </a:ext>
            </a:extLst>
          </p:cNvPr>
          <p:cNvSpPr>
            <a:spLocks noGrp="1"/>
          </p:cNvSpPr>
          <p:nvPr>
            <p:ph sz="quarter" idx="12"/>
          </p:nvPr>
        </p:nvSpPr>
        <p:spPr>
          <a:xfrm>
            <a:off x="6102350" y="1749425"/>
            <a:ext cx="5476875" cy="24622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937DBBE6-0E4C-4A49-A93B-C4312111E2EF}"/>
              </a:ext>
            </a:extLst>
          </p:cNvPr>
          <p:cNvSpPr>
            <a:spLocks noGrp="1"/>
          </p:cNvSpPr>
          <p:nvPr>
            <p:ph sz="quarter" idx="13"/>
          </p:nvPr>
        </p:nvSpPr>
        <p:spPr>
          <a:xfrm>
            <a:off x="2619375" y="4343400"/>
            <a:ext cx="6076950" cy="1952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27544"/>
      </p:ext>
    </p:extLst>
  </p:cSld>
  <p:clrMapOvr>
    <a:masterClrMapping/>
  </p:clrMapOvr>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467729107"/>
      </p:ext>
    </p:extLst>
  </p:cSld>
  <p:clrMapOvr>
    <a:masterClrMapping/>
  </p:clrMapOvr>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only slide 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2F62-2E1A-415E-8588-0D10ECAD5188}"/>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63B0444-9EC7-4457-9BF5-9298D13FA21D}"/>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943978384"/>
      </p:ext>
    </p:extLst>
  </p:cSld>
  <p:clrMapOvr>
    <a:masterClrMapping/>
  </p:clrMapOvr>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53388607"/>
      </p:ext>
    </p:extLst>
  </p:cSld>
  <p:clrMapOvr>
    <a:masterClrMapping/>
  </p:clrMapOvr>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6BBC-B375-4D8D-A47C-5D15E6277F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27855-82C2-42D6-84CD-D9B85498E7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EC4F5E-2DCE-44FE-9874-AB6DCE4AD4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778E83E-7650-4CA0-A8A9-47226291D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1050F-0D57-4378-AE26-A5652F147A0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619525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C2962-5CBE-4433-97F7-70CE2ED89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A7EFFD-2852-4350-AE4F-BB25767126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91676-8B78-4A8B-8F37-0C128F4944A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402991-26D7-4EFC-AB6B-F2A2E3DB8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64318-DBF5-44FD-B69B-E2C122ABA6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46755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17556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69E43-1353-42C9-B7A2-51964ECD89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B731DA-D774-4171-83D9-D5B6E5129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26F074-38D1-4D5B-8B7D-824C724D78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94D1DB0-3EBD-442F-BC90-D203AC3799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E2158-C3DE-431B-A246-7D1F821C1A8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36200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1875-06B8-4C6A-BB74-4B86D4325A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09858D-8F88-49EF-B65C-B87697808B2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2165FF-6B0C-4325-8B53-2151B643EEB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066438-B326-4CE5-8573-CB1B9865942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554BF32-D264-4043-9E3C-07D8089EFD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03BB6-856A-4A55-A4D4-6E53D76E9E1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81959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C5DA-AF68-48A5-A27F-E576A0B3A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0FADE8-746E-45D4-B666-8BB492C79C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0AB1FFB-E754-4B80-A70E-8FF73962A1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DD1CE9-C04A-42C8-BB8D-A6AF0C266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E22799-4954-4595-9857-27C6B0F327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7BB08D-DD86-4415-8794-E1A26387E1C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51D5758-7969-42AD-B202-9A7B43AE5E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B53206-2411-4C83-9D6E-589D7A96D8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10319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1C87-587E-4897-812E-B0889A16FD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93A90E-2C6D-40A1-8475-AB4032B0700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253BB7-A6DC-4280-B859-B3837CCB35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7D49CA-702F-4241-950F-9E8F4CBD316A}"/>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190750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3E03B5-04F1-4647-BAD5-F811E2004CB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B00E71F-B76E-43F2-8539-C16EE19B7A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81295B-D38B-47DF-993E-3133B6BB4A8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82853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5CCB-A014-4C25-95E9-0666B3F640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599C1C-2B91-4D1B-AD2D-AE660E5ED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3570-9584-42CB-B641-7074C27512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018C04-BD93-4926-82FA-94EB05F45BA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B58B49D-E3E5-44A8-8578-47A98C151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3A54B7-7C66-4AC2-9AA8-D6D970C9008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62189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F8337-F4D1-4103-B587-9E5C1700C0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8C03EF-02B6-4547-87CB-23240F8ED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82BBDE-C0EC-4A6B-8E5F-A82E4F392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1BDC21-AD08-4CE6-BEFD-E4AF75578D5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B450C61-39CF-4B8A-B34A-0B58EA308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B98AB8-ADDE-4B59-9033-04F998BD3AA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77788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9A371-514E-49E9-9005-DD588DE73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908977-F0B6-455A-BFE5-B22A03B01C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2EF12-20DF-4499-82EE-0F5962FB8E5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748CE13-58AE-475A-8855-D323FD70A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6F0136-3CCF-4B1F-B0AA-47141523C76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580480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DE7D8E-A426-4747-A51C-8CF814C7DD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C371DD-11E1-482F-AF44-9EDC21AD29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E228D-43FE-4583-BA80-3C5D7D7C704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63FEDA2-D9EE-4024-9238-1B622274A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57D3D-70FB-4DBA-B828-361DE77BD29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50353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normAutofit/>
          </a:bodyPr>
          <a:lstStyle>
            <a:lvl1pPr algn="ctr">
              <a:defRPr sz="36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1635407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1.xml"/><Relationship Id="rId7"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11.xml"/><Relationship Id="rId4" Type="http://schemas.openxmlformats.org/officeDocument/2006/relationships/slideLayout" Target="../slideLayouts/slideLayout58.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0.xml"/><Relationship Id="rId1" Type="http://schemas.openxmlformats.org/officeDocument/2006/relationships/slideLayout" Target="../slideLayouts/slideLayout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1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theme" Target="../theme/theme16.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theme" Target="../theme/theme3.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5.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theme" Target="../theme/theme6.xml"/><Relationship Id="rId4" Type="http://schemas.openxmlformats.org/officeDocument/2006/relationships/slideLayout" Target="../slideLayouts/slideLayout3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7.xml"/><Relationship Id="rId4"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8.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theme" Target="../theme/theme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687" r:id="rId1"/>
    <p:sldLayoutId id="2147483752" r:id="rId2"/>
    <p:sldLayoutId id="2147483688" r:id="rId3"/>
    <p:sldLayoutId id="2147483689" r:id="rId4"/>
    <p:sldLayoutId id="2147483772" r:id="rId5"/>
    <p:sldLayoutId id="2147483773" r:id="rId6"/>
    <p:sldLayoutId id="2147483774" r:id="rId7"/>
    <p:sldLayoutId id="2147483703" r:id="rId8"/>
    <p:sldLayoutId id="2147483766" r:id="rId9"/>
    <p:sldLayoutId id="2147483736" r:id="rId10"/>
    <p:sldLayoutId id="2147483767" r:id="rId11"/>
    <p:sldLayoutId id="2147483771" r:id="rId12"/>
    <p:sldLayoutId id="2147483692" r:id="rId13"/>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10" r:id="rId5"/>
    <p:sldLayoutId id="2147483722"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40" r:id="rId4"/>
  </p:sldLayoutIdLst>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Google Shape;40;p5">
            <a:extLst>
              <a:ext uri="{FF2B5EF4-FFF2-40B4-BE49-F238E27FC236}">
                <a16:creationId xmlns:a16="http://schemas.microsoft.com/office/drawing/2014/main" id="{BB33C76D-A160-4E3E-9140-EE2DE7105F15}"/>
              </a:ext>
            </a:extLst>
          </p:cNvPr>
          <p:cNvSpPr txBox="1">
            <a:spLocks noGrp="1"/>
          </p:cNvSpPr>
          <p:nvPr>
            <p:ph type="sldNum" idx="4"/>
          </p:nvPr>
        </p:nvSpPr>
        <p:spPr>
          <a:xfrm>
            <a:off x="10980260" y="6172200"/>
            <a:ext cx="906940" cy="276999"/>
          </a:xfrm>
          <a:prstGeom prst="rect">
            <a:avLst/>
          </a:prstGeom>
          <a:noFill/>
          <a:ln>
            <a:noFill/>
          </a:ln>
        </p:spPr>
        <p:txBody>
          <a:bodyPr spcFirstLastPara="1" wrap="square" lIns="0" tIns="0" rIns="0" bIns="0" anchor="b" anchorCtr="0">
            <a:noAutofit/>
          </a:bodyPr>
          <a:lstStyle>
            <a:lvl1pPr marL="0" lvl="0"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1pPr>
            <a:lvl2pPr marL="0" lvl="1"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2pPr>
            <a:lvl3pPr marL="0" lvl="2"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3pPr>
            <a:lvl4pPr marL="0" lvl="3"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4pPr>
            <a:lvl5pPr marL="0" lvl="4"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5pPr>
            <a:lvl6pPr marL="0" lvl="5"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6pPr>
            <a:lvl7pPr marL="0" lvl="6"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7pPr>
            <a:lvl8pPr marL="0" lvl="7"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8pPr>
            <a:lvl9pPr marL="0" lvl="8" indent="0" algn="r">
              <a:lnSpc>
                <a:spcPct val="100000"/>
              </a:lnSpc>
              <a:spcBef>
                <a:spcPts val="0"/>
              </a:spcBef>
              <a:spcAft>
                <a:spcPts val="0"/>
              </a:spcAft>
              <a:buSzPts val="1600"/>
              <a:buNone/>
              <a:defRPr sz="16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35" r:id="rId1"/>
    <p:sldLayoutId id="2147483734" r:id="rId2"/>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39642925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804" r:id="rId3"/>
    <p:sldLayoutId id="2147483799" r:id="rId4"/>
    <p:sldLayoutId id="2147483800" r:id="rId5"/>
    <p:sldLayoutId id="2147483747" r:id="rId6"/>
    <p:sldLayoutId id="2147483748" r:id="rId7"/>
    <p:sldLayoutId id="2147483749" r:id="rId8"/>
    <p:sldLayoutId id="2147483750" r:id="rId9"/>
    <p:sldLayoutId id="2147483801" r:id="rId10"/>
    <p:sldLayoutId id="2147483765" r:id="rId11"/>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914400" indent="-4572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371600" indent="-4572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8"/>
            <a:ext cx="27432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0" r:id="rId3"/>
  </p:sldLayoutIdLst>
  <p:hf hdr="0" ftr="0" dt="0"/>
  <p:txStyles>
    <p:titleStyle>
      <a:lvl1pPr algn="ctr" defTabSz="685800" rtl="0" eaLnBrk="1" latinLnBrk="0" hangingPunct="1">
        <a:lnSpc>
          <a:spcPct val="90000"/>
        </a:lnSpc>
        <a:spcBef>
          <a:spcPct val="0"/>
        </a:spcBef>
        <a:buNone/>
        <a:defRPr sz="2850" b="1" kern="1200">
          <a:solidFill>
            <a:srgbClr val="99FF99"/>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250" kern="1200">
          <a:solidFill>
            <a:schemeClr val="bg1"/>
          </a:solidFill>
          <a:latin typeface="+mn-lt"/>
          <a:ea typeface="+mn-ea"/>
          <a:cs typeface="+mn-cs"/>
        </a:defRPr>
      </a:lvl2pPr>
      <a:lvl3pPr marL="942975" indent="-257175" algn="l" defTabSz="685800" rtl="0" eaLnBrk="1" latinLnBrk="0" hangingPunct="1">
        <a:lnSpc>
          <a:spcPct val="90000"/>
        </a:lnSpc>
        <a:spcBef>
          <a:spcPts val="375"/>
        </a:spcBef>
        <a:buFont typeface="Courier New" panose="02070309020205020404" pitchFamily="49" charset="0"/>
        <a:buChar char="o"/>
        <a:defRPr sz="21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Font typeface="Wingdings" panose="05000000000000000000" pitchFamily="2" charset="2"/>
        <a:buChar char="§"/>
        <a:defRPr sz="1950" kern="1200">
          <a:solidFill>
            <a:schemeClr val="tx1"/>
          </a:solidFill>
          <a:latin typeface="+mn-lt"/>
          <a:ea typeface="+mn-ea"/>
          <a:cs typeface="+mn-cs"/>
        </a:defRPr>
      </a:lvl4pPr>
      <a:lvl5pPr marL="1628775" indent="-257175" algn="l" defTabSz="685800" rtl="0" eaLnBrk="1" latinLnBrk="0" hangingPunct="1">
        <a:lnSpc>
          <a:spcPct val="90000"/>
        </a:lnSpc>
        <a:spcBef>
          <a:spcPts val="375"/>
        </a:spcBef>
        <a:buFont typeface="Wingdings" panose="05000000000000000000" pitchFamily="2" charset="2"/>
        <a:buChar char="v"/>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4704452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87" r:id="rId5"/>
    <p:sldLayoutId id="2147483788" r:id="rId6"/>
    <p:sldLayoutId id="2147483789" r:id="rId7"/>
    <p:sldLayoutId id="2147483779" r:id="rId8"/>
    <p:sldLayoutId id="2147483791" r:id="rId9"/>
    <p:sldLayoutId id="2147483780" r:id="rId10"/>
    <p:sldLayoutId id="2147483792" r:id="rId11"/>
    <p:sldLayoutId id="2147483793" r:id="rId12"/>
    <p:sldLayoutId id="2147483781" r:id="rId13"/>
  </p:sldLayoutIdLst>
  <p:hf hd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Courier New" panose="02070309020205020404" pitchFamily="49" charset="0"/>
        <a:buChar char="o"/>
        <a:defRPr sz="2800" kern="1200">
          <a:solidFill>
            <a:schemeClr val="tx1"/>
          </a:solidFill>
          <a:latin typeface="+mn-lt"/>
          <a:ea typeface="+mn-ea"/>
          <a:cs typeface="+mn-cs"/>
        </a:defRPr>
      </a:lvl3pPr>
      <a:lvl4pPr marL="1828800" indent="-457200" algn="l" defTabSz="914400" rtl="0" eaLnBrk="1" latinLnBrk="0" hangingPunct="1">
        <a:lnSpc>
          <a:spcPct val="90000"/>
        </a:lnSpc>
        <a:spcBef>
          <a:spcPts val="500"/>
        </a:spcBef>
        <a:buFont typeface="Wingdings" panose="05000000000000000000" pitchFamily="2" charset="2"/>
        <a:buChar char="§"/>
        <a:defRPr sz="2600" kern="1200">
          <a:solidFill>
            <a:schemeClr val="tx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99A9C-9807-4D0C-9984-3FC6E2E3B9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7DCCB6-1221-47DB-8BCC-835F53926D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286470-FE66-489A-A156-4FFC6D3BB7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F0FD8D0-4FDD-4640-B4BF-10BAC001E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D0BA13-48B1-4C38-9EF5-8B65DABBA7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ED76D-8188-4B28-B316-CD85396F47B0}" type="slidenum">
              <a:rPr lang="en-US" smtClean="0"/>
              <a:pPr/>
              <a:t>‹#›</a:t>
            </a:fld>
            <a:endParaRPr lang="en-US"/>
          </a:p>
        </p:txBody>
      </p:sp>
      <p:sp>
        <p:nvSpPr>
          <p:cNvPr id="7" name="Rectangle 6">
            <a:extLst>
              <a:ext uri="{FF2B5EF4-FFF2-40B4-BE49-F238E27FC236}">
                <a16:creationId xmlns:a16="http://schemas.microsoft.com/office/drawing/2014/main" id="{FECDA1A8-9B93-4508-93D6-E81B682333EB}"/>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864452"/>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7" r:id="rId11"/>
    <p:sldLayoutId id="2147483868" r:id="rId12"/>
    <p:sldLayoutId id="2147483869" r:id="rId13"/>
    <p:sldLayoutId id="214748387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 </a:t>
            </a:r>
          </a:p>
        </p:txBody>
      </p:sp>
      <p:sp>
        <p:nvSpPr>
          <p:cNvPr id="4" name="Slide Number Placeholder 3">
            <a:extLst>
              <a:ext uri="{FF2B5EF4-FFF2-40B4-BE49-F238E27FC236}">
                <a16:creationId xmlns:a16="http://schemas.microsoft.com/office/drawing/2014/main" id="{2FF2D152-6EF6-4B00-A676-C86DE6C6E820}"/>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chemeClr val="bg1"/>
                </a:solidFill>
              </a:defRPr>
            </a:lvl1pPr>
          </a:lstStyle>
          <a:p>
            <a:fld id="{43627AA6-F28E-4E07-9FB1-B47D85C72865}" type="slidenum">
              <a:rPr lang="en-US" smtClean="0"/>
              <a:pPr/>
              <a:t>‹#›</a:t>
            </a:fld>
            <a:endParaRPr lang="en-US"/>
          </a:p>
        </p:txBody>
      </p:sp>
    </p:spTree>
    <p:extLst>
      <p:ext uri="{BB962C8B-B14F-4D97-AF65-F5344CB8AC3E}">
        <p14:creationId xmlns:p14="http://schemas.microsoft.com/office/powerpoint/2010/main" val="208203032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0" r:id="rId6"/>
  </p:sldLayoutIdLst>
  <p:hf hdr="0" ftr="0" dt="0"/>
  <p:txStyles>
    <p:titleStyle>
      <a:lvl1pPr algn="ctr" defTabSz="914400" rtl="0" eaLnBrk="1" latinLnBrk="0" hangingPunct="1">
        <a:lnSpc>
          <a:spcPct val="90000"/>
        </a:lnSpc>
        <a:spcBef>
          <a:spcPct val="0"/>
        </a:spcBef>
        <a:buNone/>
        <a:defRPr sz="3800" b="1" kern="1200">
          <a:solidFill>
            <a:srgbClr val="99FF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b="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64" r:id="rId2"/>
    <p:sldLayoutId id="2147483783" r:id="rId3"/>
    <p:sldLayoutId id="2147483805"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multilinguallearningtoolkit.org/"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multilinguallearningtoolkit.org/blog/webinar-resources-from-seal-and-early-edge/" TargetMode="External"/><Relationship Id="rId4" Type="http://schemas.openxmlformats.org/officeDocument/2006/relationships/hyperlink" Target="https://www.youtube.com/watch?v=SN9TGK0PvQE"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JZnjqmrBhY"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qualitystartla.org/dual-language-learners-initiative/" TargetMode="External"/><Relationship Id="rId5" Type="http://schemas.openxmlformats.org/officeDocument/2006/relationships/hyperlink" Target="https://www.pollstrategies.org/" TargetMode="External"/><Relationship Id="rId4" Type="http://schemas.openxmlformats.org/officeDocument/2006/relationships/hyperlink" Target="https://www.youtube.com/watch?v=MROubnCTCN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F3EB5-52DB-3A87-4E5A-8BF18FC65EE5}"/>
              </a:ext>
            </a:extLst>
          </p:cNvPr>
          <p:cNvSpPr>
            <a:spLocks noGrp="1"/>
          </p:cNvSpPr>
          <p:nvPr>
            <p:ph type="ctrTitle"/>
          </p:nvPr>
        </p:nvSpPr>
        <p:spPr>
          <a:xfrm>
            <a:off x="453079" y="495798"/>
            <a:ext cx="11636368" cy="1329610"/>
          </a:xfrm>
        </p:spPr>
        <p:txBody>
          <a:bodyPr vert="horz" lIns="91440" tIns="45720" rIns="91440" bIns="45720" rtlCol="0" anchor="ctr">
            <a:noAutofit/>
          </a:bodyPr>
          <a:lstStyle/>
          <a:p>
            <a:r>
              <a:rPr lang="en-US" sz="4800">
                <a:solidFill>
                  <a:schemeClr val="bg1"/>
                </a:solidFill>
                <a:ea typeface="+mj-lt"/>
                <a:cs typeface="+mj-lt"/>
              </a:rPr>
              <a:t>Supporting Dual Language Learners in California State Preschool Programs (CSPP)</a:t>
            </a:r>
            <a:endParaRPr lang="en-US"/>
          </a:p>
        </p:txBody>
      </p:sp>
      <p:sp>
        <p:nvSpPr>
          <p:cNvPr id="3" name="Content Placeholder 2">
            <a:extLst>
              <a:ext uri="{FF2B5EF4-FFF2-40B4-BE49-F238E27FC236}">
                <a16:creationId xmlns:a16="http://schemas.microsoft.com/office/drawing/2014/main" id="{3D3EDB00-97B2-E5B2-FB4A-CF57994B5B1A}"/>
              </a:ext>
            </a:extLst>
          </p:cNvPr>
          <p:cNvSpPr>
            <a:spLocks noGrp="1"/>
          </p:cNvSpPr>
          <p:nvPr>
            <p:ph sz="quarter" idx="10"/>
          </p:nvPr>
        </p:nvSpPr>
        <p:spPr>
          <a:xfrm>
            <a:off x="1899692" y="2622138"/>
            <a:ext cx="10123488" cy="3171825"/>
          </a:xfrm>
        </p:spPr>
        <p:txBody>
          <a:bodyPr vert="horz" lIns="91440" tIns="45720" rIns="91440" bIns="45720" rtlCol="0" anchor="t">
            <a:normAutofit/>
          </a:bodyPr>
          <a:lstStyle/>
          <a:p>
            <a:pPr marL="0" indent="0" algn="ctr">
              <a:buNone/>
            </a:pPr>
            <a:r>
              <a:rPr lang="en-US" sz="3600" b="1">
                <a:ea typeface="+mn-lt"/>
                <a:cs typeface="+mn-lt"/>
              </a:rPr>
              <a:t>Early Education Division (EED)</a:t>
            </a:r>
          </a:p>
          <a:p>
            <a:pPr marL="0" indent="0" algn="ctr">
              <a:buNone/>
            </a:pPr>
            <a:endParaRPr lang="en-US" sz="3600" b="1">
              <a:ea typeface="+mn-lt"/>
              <a:cs typeface="+mn-lt"/>
            </a:endParaRPr>
          </a:p>
          <a:p>
            <a:pPr marL="0" indent="0" algn="ctr">
              <a:buNone/>
            </a:pPr>
            <a:r>
              <a:rPr lang="en-US" sz="3600" b="1">
                <a:ea typeface="+mn-lt"/>
                <a:cs typeface="+mn-lt"/>
              </a:rPr>
              <a:t>Date: June 13, 2023</a:t>
            </a:r>
            <a:endParaRPr lang="en-US" sz="3600">
              <a:ea typeface="+mn-lt"/>
              <a:cs typeface="+mn-lt"/>
            </a:endParaRPr>
          </a:p>
          <a:p>
            <a:pPr marL="0" indent="0" algn="ctr">
              <a:buNone/>
            </a:pPr>
            <a:r>
              <a:rPr lang="en-US" sz="3600" b="1">
                <a:ea typeface="+mn-lt"/>
                <a:cs typeface="+mn-lt"/>
              </a:rPr>
              <a:t>Time: 3:00 – 4:30 p.m.</a:t>
            </a:r>
            <a:endParaRPr lang="en-US" sz="3600" b="1">
              <a:cs typeface="Arial" panose="020B0604020202020204"/>
            </a:endParaRPr>
          </a:p>
        </p:txBody>
      </p:sp>
    </p:spTree>
    <p:extLst>
      <p:ext uri="{BB962C8B-B14F-4D97-AF65-F5344CB8AC3E}">
        <p14:creationId xmlns:p14="http://schemas.microsoft.com/office/powerpoint/2010/main" val="221524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9688-627B-42EE-A0BD-4831D44E655C}"/>
              </a:ext>
            </a:extLst>
          </p:cNvPr>
          <p:cNvSpPr>
            <a:spLocks noGrp="1"/>
          </p:cNvSpPr>
          <p:nvPr>
            <p:ph type="title"/>
          </p:nvPr>
        </p:nvSpPr>
        <p:spPr>
          <a:xfrm>
            <a:off x="152400" y="43540"/>
            <a:ext cx="11887200" cy="1325563"/>
          </a:xfrm>
        </p:spPr>
        <p:txBody>
          <a:bodyPr/>
          <a:lstStyle/>
          <a:p>
            <a:r>
              <a:rPr lang="en-US" sz="4000" dirty="0">
                <a:solidFill>
                  <a:schemeClr val="tx1"/>
                </a:solidFill>
                <a:cs typeface="Arial"/>
              </a:rPr>
              <a:t>Desired Results Developmental Profile (DRDP) </a:t>
            </a:r>
            <a:endParaRPr lang="en-US" dirty="0"/>
          </a:p>
        </p:txBody>
      </p:sp>
      <p:sp>
        <p:nvSpPr>
          <p:cNvPr id="4" name="Content Placeholder 3">
            <a:extLst>
              <a:ext uri="{FF2B5EF4-FFF2-40B4-BE49-F238E27FC236}">
                <a16:creationId xmlns:a16="http://schemas.microsoft.com/office/drawing/2014/main" id="{C95E8527-5F13-4569-97ED-AF9FB0E84F91}"/>
              </a:ext>
            </a:extLst>
          </p:cNvPr>
          <p:cNvSpPr>
            <a:spLocks noGrp="1"/>
          </p:cNvSpPr>
          <p:nvPr>
            <p:ph sz="quarter" idx="11"/>
          </p:nvPr>
        </p:nvSpPr>
        <p:spPr>
          <a:xfrm>
            <a:off x="152401" y="1274835"/>
            <a:ext cx="6649634" cy="5145439"/>
          </a:xfrm>
        </p:spPr>
        <p:txBody>
          <a:bodyPr>
            <a:normAutofit fontScale="77500" lnSpcReduction="20000"/>
          </a:bodyPr>
          <a:lstStyle/>
          <a:p>
            <a:pPr>
              <a:buNone/>
            </a:pPr>
            <a:r>
              <a:rPr lang="en-US" sz="3400" b="1" dirty="0">
                <a:solidFill>
                  <a:schemeClr val="tx1"/>
                </a:solidFill>
                <a:cs typeface="Arial"/>
              </a:rPr>
              <a:t>Measuring Starting Points and Growth</a:t>
            </a:r>
            <a:endParaRPr lang="en-US" sz="3400" dirty="0">
              <a:solidFill>
                <a:schemeClr val="tx1"/>
              </a:solidFill>
              <a:cs typeface="Arial"/>
            </a:endParaRPr>
          </a:p>
          <a:p>
            <a:pPr>
              <a:lnSpc>
                <a:spcPct val="110000"/>
              </a:lnSpc>
            </a:pPr>
            <a:r>
              <a:rPr lang="en-US" sz="3100" dirty="0">
                <a:cs typeface="Arial"/>
              </a:rPr>
              <a:t>Bilingual Instructional Aides (BIAs)   </a:t>
            </a:r>
          </a:p>
          <a:p>
            <a:pPr>
              <a:lnSpc>
                <a:spcPct val="110000"/>
              </a:lnSpc>
            </a:pPr>
            <a:r>
              <a:rPr lang="en-US" sz="3100" dirty="0">
                <a:cs typeface="Arial"/>
              </a:rPr>
              <a:t>Large group activities offered again in smaller groups </a:t>
            </a:r>
          </a:p>
          <a:p>
            <a:pPr>
              <a:lnSpc>
                <a:spcPct val="110000"/>
              </a:lnSpc>
            </a:pPr>
            <a:r>
              <a:rPr lang="en-US" sz="3100" dirty="0">
                <a:cs typeface="Arial"/>
              </a:rPr>
              <a:t>Gather data from families</a:t>
            </a:r>
          </a:p>
          <a:p>
            <a:pPr>
              <a:lnSpc>
                <a:spcPct val="110000"/>
              </a:lnSpc>
            </a:pPr>
            <a:r>
              <a:rPr lang="en-US" sz="3100" dirty="0">
                <a:cs typeface="Arial"/>
              </a:rPr>
              <a:t>Invite families to volunteer in the classroom</a:t>
            </a:r>
          </a:p>
          <a:p>
            <a:pPr>
              <a:lnSpc>
                <a:spcPct val="110000"/>
              </a:lnSpc>
            </a:pPr>
            <a:r>
              <a:rPr lang="en-US" sz="3100" dirty="0">
                <a:cs typeface="Arial"/>
              </a:rPr>
              <a:t>Observe all children across a variety of times, settings, and circumstances </a:t>
            </a:r>
          </a:p>
          <a:p>
            <a:pPr>
              <a:lnSpc>
                <a:spcPct val="110000"/>
              </a:lnSpc>
            </a:pPr>
            <a:r>
              <a:rPr lang="en-US" sz="3100" dirty="0">
                <a:cs typeface="Arial"/>
              </a:rPr>
              <a:t>Incorporate visuals and gestures</a:t>
            </a:r>
          </a:p>
          <a:p>
            <a:pPr>
              <a:lnSpc>
                <a:spcPct val="110000"/>
              </a:lnSpc>
            </a:pPr>
            <a:r>
              <a:rPr lang="en-US" sz="3100" dirty="0">
                <a:cs typeface="Arial"/>
              </a:rPr>
              <a:t>Sending home key vocabulary words translated into home languages paired with images</a:t>
            </a:r>
          </a:p>
        </p:txBody>
      </p:sp>
      <p:pic>
        <p:nvPicPr>
          <p:cNvPr id="8" name="Content Placeholder 7" descr="A picture of a teacher reading to a group of young students.">
            <a:extLst>
              <a:ext uri="{FF2B5EF4-FFF2-40B4-BE49-F238E27FC236}">
                <a16:creationId xmlns:a16="http://schemas.microsoft.com/office/drawing/2014/main" id="{EC97297C-50A4-497F-9A78-44026DFA2516}"/>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995674" y="1315128"/>
            <a:ext cx="4850286" cy="3719278"/>
          </a:xfrm>
        </p:spPr>
      </p:pic>
      <p:sp>
        <p:nvSpPr>
          <p:cNvPr id="6" name="Content Placeholder 5">
            <a:extLst>
              <a:ext uri="{FF2B5EF4-FFF2-40B4-BE49-F238E27FC236}">
                <a16:creationId xmlns:a16="http://schemas.microsoft.com/office/drawing/2014/main" id="{EC1A1B65-5742-40ED-A4C8-258B33F99C83}"/>
              </a:ext>
            </a:extLst>
          </p:cNvPr>
          <p:cNvSpPr>
            <a:spLocks noGrp="1"/>
          </p:cNvSpPr>
          <p:nvPr>
            <p:ph sz="quarter" idx="13"/>
          </p:nvPr>
        </p:nvSpPr>
        <p:spPr>
          <a:xfrm>
            <a:off x="6863379" y="5152915"/>
            <a:ext cx="5540188" cy="1151068"/>
          </a:xfrm>
        </p:spPr>
        <p:txBody>
          <a:bodyPr>
            <a:normAutofit fontScale="62500" lnSpcReduction="20000"/>
          </a:bodyPr>
          <a:lstStyle/>
          <a:p>
            <a:pPr marL="0" indent="0">
              <a:buNone/>
            </a:pPr>
            <a:r>
              <a:rPr lang="en-US" sz="3800" dirty="0">
                <a:cs typeface="Arial"/>
              </a:rPr>
              <a:t>Photo Credit: Tree of Life International Charter School, Transitional Kindergarten, Anderson, CA</a:t>
            </a:r>
            <a:endParaRPr lang="en-US" sz="3800" dirty="0"/>
          </a:p>
          <a:p>
            <a:pPr marL="0" indent="0">
              <a:buNone/>
            </a:pPr>
            <a:endParaRPr lang="en-US" dirty="0"/>
          </a:p>
        </p:txBody>
      </p:sp>
      <p:sp>
        <p:nvSpPr>
          <p:cNvPr id="3" name="Slide Number Placeholder 2">
            <a:extLst>
              <a:ext uri="{FF2B5EF4-FFF2-40B4-BE49-F238E27FC236}">
                <a16:creationId xmlns:a16="http://schemas.microsoft.com/office/drawing/2014/main" id="{3BF61B79-4168-452F-887A-FF84D5C924C3}"/>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797252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6240-97CF-E4DC-276A-5F3C63D79656}"/>
              </a:ext>
            </a:extLst>
          </p:cNvPr>
          <p:cNvSpPr>
            <a:spLocks noGrp="1"/>
          </p:cNvSpPr>
          <p:nvPr>
            <p:ph type="title"/>
          </p:nvPr>
        </p:nvSpPr>
        <p:spPr/>
        <p:txBody>
          <a:bodyPr>
            <a:normAutofit/>
          </a:bodyPr>
          <a:lstStyle/>
          <a:p>
            <a:r>
              <a:rPr lang="en-US">
                <a:solidFill>
                  <a:schemeClr val="tx1"/>
                </a:solidFill>
                <a:cs typeface="Arial"/>
              </a:rPr>
              <a:t>Classroom Strategies: Visual Supports (1)</a:t>
            </a:r>
            <a:endParaRPr lang="en-US"/>
          </a:p>
        </p:txBody>
      </p:sp>
      <p:sp>
        <p:nvSpPr>
          <p:cNvPr id="3" name="Content Placeholder 2">
            <a:extLst>
              <a:ext uri="{FF2B5EF4-FFF2-40B4-BE49-F238E27FC236}">
                <a16:creationId xmlns:a16="http://schemas.microsoft.com/office/drawing/2014/main" id="{2D4A7874-9FFA-38DC-3B5D-3CCCF43FE8A2}"/>
              </a:ext>
            </a:extLst>
          </p:cNvPr>
          <p:cNvSpPr>
            <a:spLocks noGrp="1"/>
          </p:cNvSpPr>
          <p:nvPr>
            <p:ph idx="1"/>
          </p:nvPr>
        </p:nvSpPr>
        <p:spPr/>
        <p:txBody>
          <a:bodyPr vert="horz" lIns="91440" tIns="45720" rIns="91440" bIns="45720" rtlCol="0" anchor="t">
            <a:normAutofit/>
          </a:bodyPr>
          <a:lstStyle/>
          <a:p>
            <a:pPr marL="0" indent="0" algn="ctr">
              <a:buNone/>
            </a:pPr>
            <a:endParaRPr lang="en-US" dirty="0">
              <a:cs typeface="Arial"/>
            </a:endParaRPr>
          </a:p>
          <a:p>
            <a:r>
              <a:rPr lang="en-US" dirty="0">
                <a:cs typeface="Arial"/>
              </a:rPr>
              <a:t>Visuals are powerful teaching tools for all young learners</a:t>
            </a:r>
          </a:p>
          <a:p>
            <a:r>
              <a:rPr lang="en-US" dirty="0">
                <a:cs typeface="Arial"/>
              </a:rPr>
              <a:t>Interactive visual schedules, picture icons accessible to teachers throughout the day, interest area photos</a:t>
            </a:r>
          </a:p>
          <a:p>
            <a:r>
              <a:rPr lang="en-US" dirty="0">
                <a:cs typeface="Arial"/>
              </a:rPr>
              <a:t>Utilize photos of your students in establishing classroom expectations</a:t>
            </a:r>
          </a:p>
          <a:p>
            <a:r>
              <a:rPr lang="en-US" dirty="0">
                <a:cs typeface="Arial"/>
              </a:rPr>
              <a:t>Your body language, facial expressions, and gestures are visuals too</a:t>
            </a:r>
          </a:p>
        </p:txBody>
      </p:sp>
      <p:sp>
        <p:nvSpPr>
          <p:cNvPr id="4" name="Slide Number Placeholder 3">
            <a:extLst>
              <a:ext uri="{FF2B5EF4-FFF2-40B4-BE49-F238E27FC236}">
                <a16:creationId xmlns:a16="http://schemas.microsoft.com/office/drawing/2014/main" id="{E820630A-F481-1415-C369-65187E2C531E}"/>
              </a:ext>
            </a:extLst>
          </p:cNvPr>
          <p:cNvSpPr>
            <a:spLocks noGrp="1"/>
          </p:cNvSpPr>
          <p:nvPr>
            <p:ph type="sldNum" sz="quarter" idx="10"/>
          </p:nvPr>
        </p:nvSpPr>
        <p:spPr/>
        <p:txBody>
          <a:bodyPr/>
          <a:lstStyle/>
          <a:p>
            <a:fld id="{432ED76D-8188-4B28-B316-CD85396F47B0}" type="slidenum">
              <a:rPr lang="en-US" smtClean="0"/>
              <a:pPr/>
              <a:t>11</a:t>
            </a:fld>
            <a:endParaRPr lang="en-US" dirty="0"/>
          </a:p>
        </p:txBody>
      </p:sp>
    </p:spTree>
    <p:extLst>
      <p:ext uri="{BB962C8B-B14F-4D97-AF65-F5344CB8AC3E}">
        <p14:creationId xmlns:p14="http://schemas.microsoft.com/office/powerpoint/2010/main" val="91187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2CF2-5B0A-4D3C-9DA8-B8F0D6D685F3}"/>
              </a:ext>
            </a:extLst>
          </p:cNvPr>
          <p:cNvSpPr>
            <a:spLocks noGrp="1"/>
          </p:cNvSpPr>
          <p:nvPr>
            <p:ph type="title"/>
          </p:nvPr>
        </p:nvSpPr>
        <p:spPr>
          <a:xfrm>
            <a:off x="152400" y="117735"/>
            <a:ext cx="11887200" cy="1325563"/>
          </a:xfrm>
        </p:spPr>
        <p:txBody>
          <a:bodyPr/>
          <a:lstStyle/>
          <a:p>
            <a:r>
              <a:rPr lang="en-US" dirty="0">
                <a:solidFill>
                  <a:schemeClr val="tx1"/>
                </a:solidFill>
                <a:cs typeface="Arial"/>
              </a:rPr>
              <a:t>Classroom Strategies: Visual Supports (2)</a:t>
            </a:r>
            <a:endParaRPr lang="en-US" dirty="0"/>
          </a:p>
        </p:txBody>
      </p:sp>
      <p:sp>
        <p:nvSpPr>
          <p:cNvPr id="4" name="Content Placeholder 3">
            <a:extLst>
              <a:ext uri="{FF2B5EF4-FFF2-40B4-BE49-F238E27FC236}">
                <a16:creationId xmlns:a16="http://schemas.microsoft.com/office/drawing/2014/main" id="{E2E98C34-1907-4151-A649-EFE4835EC446}"/>
              </a:ext>
            </a:extLst>
          </p:cNvPr>
          <p:cNvSpPr>
            <a:spLocks noGrp="1"/>
          </p:cNvSpPr>
          <p:nvPr>
            <p:ph sz="quarter" idx="11"/>
          </p:nvPr>
        </p:nvSpPr>
        <p:spPr>
          <a:xfrm>
            <a:off x="394131" y="1284194"/>
            <a:ext cx="7406958" cy="4922968"/>
          </a:xfrm>
        </p:spPr>
        <p:txBody>
          <a:bodyPr>
            <a:normAutofit fontScale="85000" lnSpcReduction="20000"/>
          </a:bodyPr>
          <a:lstStyle/>
          <a:p>
            <a:r>
              <a:rPr lang="en-US" sz="2800" dirty="0">
                <a:cs typeface="Arial"/>
              </a:rPr>
              <a:t>There are a variety of excellent instructional models that support young children’s language acquisition:  </a:t>
            </a:r>
          </a:p>
          <a:p>
            <a:pPr lvl="1">
              <a:lnSpc>
                <a:spcPct val="110000"/>
              </a:lnSpc>
              <a:buFont typeface="Arial" panose="020B0604020202020204" pitchFamily="34" charset="0"/>
              <a:buChar char="•"/>
            </a:pPr>
            <a:r>
              <a:rPr lang="en-US" sz="2800" dirty="0" err="1">
                <a:cs typeface="Arial"/>
              </a:rPr>
              <a:t>Sobrato</a:t>
            </a:r>
            <a:r>
              <a:rPr lang="en-US" sz="2800" dirty="0">
                <a:cs typeface="Arial"/>
              </a:rPr>
              <a:t> Early Academic Language (SEAL), Personalized Oral Language Learning (POLL), Preschool Guided Language Acquisition Design (GLAD) are a few</a:t>
            </a:r>
          </a:p>
          <a:p>
            <a:r>
              <a:rPr lang="en-US" sz="2800" dirty="0">
                <a:cs typeface="Arial"/>
              </a:rPr>
              <a:t>Select a text to read multiple times per week</a:t>
            </a:r>
          </a:p>
          <a:p>
            <a:r>
              <a:rPr lang="en-US" sz="2800" dirty="0">
                <a:cs typeface="Arial"/>
              </a:rPr>
              <a:t>Identify important vocabulary – mix of common and more challenging </a:t>
            </a:r>
          </a:p>
          <a:p>
            <a:r>
              <a:rPr lang="en-US" sz="2800" dirty="0">
                <a:cs typeface="Arial"/>
              </a:rPr>
              <a:t>Nouns – draw a picture in front of the students, show a photo of the noun, and pair the word with an action </a:t>
            </a:r>
          </a:p>
          <a:p>
            <a:r>
              <a:rPr lang="en-US" sz="2800" dirty="0">
                <a:cs typeface="Arial"/>
              </a:rPr>
              <a:t>Keep these posted in the classroom</a:t>
            </a:r>
            <a:endParaRPr lang="en-US" dirty="0"/>
          </a:p>
        </p:txBody>
      </p:sp>
      <p:pic>
        <p:nvPicPr>
          <p:cNvPr id="8" name="Content Placeholder 7" descr="A picture of a teacher using her hands to depict a drawing of a saw on a whiteboard. ">
            <a:extLst>
              <a:ext uri="{FF2B5EF4-FFF2-40B4-BE49-F238E27FC236}">
                <a16:creationId xmlns:a16="http://schemas.microsoft.com/office/drawing/2014/main" id="{5019504A-2925-4FB7-9F8E-136FF1E3078B}"/>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888125" y="1354044"/>
            <a:ext cx="3909744" cy="4057052"/>
          </a:xfrm>
        </p:spPr>
      </p:pic>
      <p:sp>
        <p:nvSpPr>
          <p:cNvPr id="6" name="Content Placeholder 5">
            <a:extLst>
              <a:ext uri="{FF2B5EF4-FFF2-40B4-BE49-F238E27FC236}">
                <a16:creationId xmlns:a16="http://schemas.microsoft.com/office/drawing/2014/main" id="{F9BDEA9E-EB90-4B7D-85F9-58FD605C7229}"/>
              </a:ext>
            </a:extLst>
          </p:cNvPr>
          <p:cNvSpPr>
            <a:spLocks noGrp="1"/>
          </p:cNvSpPr>
          <p:nvPr>
            <p:ph sz="quarter" idx="13"/>
          </p:nvPr>
        </p:nvSpPr>
        <p:spPr>
          <a:xfrm>
            <a:off x="7801089" y="5411096"/>
            <a:ext cx="3913990" cy="683426"/>
          </a:xfrm>
        </p:spPr>
        <p:txBody>
          <a:bodyPr>
            <a:normAutofit fontScale="85000" lnSpcReduction="10000"/>
          </a:bodyPr>
          <a:lstStyle/>
          <a:p>
            <a:pPr marL="0" indent="0">
              <a:buNone/>
            </a:pPr>
            <a:r>
              <a:rPr lang="en-US" sz="2800" dirty="0">
                <a:cs typeface="Arial"/>
              </a:rPr>
              <a:t>Photo Credit: Distance Learning, Sacramento, CA</a:t>
            </a:r>
            <a:endParaRPr lang="en-US" sz="2800" dirty="0"/>
          </a:p>
          <a:p>
            <a:pPr marL="0" indent="0">
              <a:buNone/>
            </a:pPr>
            <a:endParaRPr lang="en-US" dirty="0"/>
          </a:p>
        </p:txBody>
      </p:sp>
      <p:sp>
        <p:nvSpPr>
          <p:cNvPr id="3" name="Slide Number Placeholder 2">
            <a:extLst>
              <a:ext uri="{FF2B5EF4-FFF2-40B4-BE49-F238E27FC236}">
                <a16:creationId xmlns:a16="http://schemas.microsoft.com/office/drawing/2014/main" id="{CAF998A3-D882-4DF0-883C-012CD6D59E33}"/>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198769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9BA3-762B-49BA-8B6C-96C45C8F8A9B}"/>
              </a:ext>
            </a:extLst>
          </p:cNvPr>
          <p:cNvSpPr>
            <a:spLocks noGrp="1"/>
          </p:cNvSpPr>
          <p:nvPr>
            <p:ph type="title"/>
          </p:nvPr>
        </p:nvSpPr>
        <p:spPr>
          <a:xfrm>
            <a:off x="152400" y="96219"/>
            <a:ext cx="11887200" cy="1325563"/>
          </a:xfrm>
        </p:spPr>
        <p:txBody>
          <a:bodyPr>
            <a:normAutofit/>
          </a:bodyPr>
          <a:lstStyle/>
          <a:p>
            <a:r>
              <a:rPr lang="en-US" sz="3600" dirty="0">
                <a:solidFill>
                  <a:schemeClr val="tx1"/>
                </a:solidFill>
                <a:cs typeface="Arial"/>
              </a:rPr>
              <a:t>Lesson Planning to Increase Student Engagement (1)</a:t>
            </a:r>
            <a:endParaRPr lang="en-US" sz="3600" dirty="0"/>
          </a:p>
        </p:txBody>
      </p:sp>
      <p:sp>
        <p:nvSpPr>
          <p:cNvPr id="4" name="Content Placeholder 3">
            <a:extLst>
              <a:ext uri="{FF2B5EF4-FFF2-40B4-BE49-F238E27FC236}">
                <a16:creationId xmlns:a16="http://schemas.microsoft.com/office/drawing/2014/main" id="{888E3534-A3A0-4C16-9E17-C9A697D0C59E}"/>
              </a:ext>
            </a:extLst>
          </p:cNvPr>
          <p:cNvSpPr>
            <a:spLocks noGrp="1"/>
          </p:cNvSpPr>
          <p:nvPr>
            <p:ph sz="quarter" idx="11"/>
          </p:nvPr>
        </p:nvSpPr>
        <p:spPr>
          <a:xfrm>
            <a:off x="254277" y="1258642"/>
            <a:ext cx="6705686" cy="5109883"/>
          </a:xfrm>
        </p:spPr>
        <p:txBody>
          <a:bodyPr>
            <a:normAutofit lnSpcReduction="10000"/>
          </a:bodyPr>
          <a:lstStyle/>
          <a:p>
            <a:pPr marL="342900" indent="-342900">
              <a:buFont typeface="Arial"/>
              <a:buChar char="•"/>
            </a:pPr>
            <a:r>
              <a:rPr lang="en-US" sz="2600" dirty="0">
                <a:solidFill>
                  <a:schemeClr val="dk1"/>
                </a:solidFill>
                <a:cs typeface="Arial"/>
              </a:rPr>
              <a:t>Relationships, relationships, relationships! Positive emotional climate impacts students’ willingness to engage, trust, participate, and take risks in the classroom.</a:t>
            </a:r>
          </a:p>
          <a:p>
            <a:pPr marL="342900" indent="-342900">
              <a:buFont typeface="Arial"/>
              <a:buChar char="•"/>
            </a:pPr>
            <a:r>
              <a:rPr lang="en-US" sz="2600" dirty="0">
                <a:solidFill>
                  <a:schemeClr val="dk1"/>
                </a:solidFill>
                <a:cs typeface="Arial"/>
              </a:rPr>
              <a:t>Learn key words and phrases in the home languages of your students.</a:t>
            </a:r>
          </a:p>
          <a:p>
            <a:pPr marL="342900" indent="-342900">
              <a:buFont typeface="Arial"/>
              <a:buChar char="•"/>
            </a:pPr>
            <a:r>
              <a:rPr lang="en-US" sz="2600" dirty="0">
                <a:solidFill>
                  <a:schemeClr val="dk1"/>
                </a:solidFill>
                <a:cs typeface="Arial"/>
              </a:rPr>
              <a:t>GLAD strategies:</a:t>
            </a:r>
          </a:p>
          <a:p>
            <a:pPr marL="800100" lvl="1" indent="-342900">
              <a:buFont typeface="Arial"/>
              <a:buChar char="•"/>
            </a:pPr>
            <a:r>
              <a:rPr lang="en-US" sz="2400" dirty="0">
                <a:solidFill>
                  <a:schemeClr val="dk1"/>
                </a:solidFill>
                <a:cs typeface="Arial"/>
              </a:rPr>
              <a:t>Visuals, pairing actions with words and concepts, creating books, songs and chants. Send lyrics home to families! </a:t>
            </a:r>
          </a:p>
          <a:p>
            <a:pPr marL="800100" lvl="1" indent="-342900">
              <a:buFont typeface="Arial"/>
              <a:buChar char="•"/>
            </a:pPr>
            <a:r>
              <a:rPr lang="en-US" sz="2400" dirty="0">
                <a:solidFill>
                  <a:schemeClr val="dk1"/>
                </a:solidFill>
                <a:cs typeface="Arial"/>
              </a:rPr>
              <a:t>Intentional message </a:t>
            </a:r>
          </a:p>
          <a:p>
            <a:pPr marL="800100" lvl="1" indent="-342900">
              <a:buFont typeface="Arial"/>
              <a:buChar char="•"/>
            </a:pPr>
            <a:r>
              <a:rPr lang="en-US" sz="2400" dirty="0">
                <a:solidFill>
                  <a:schemeClr val="dk1"/>
                </a:solidFill>
                <a:cs typeface="Arial"/>
              </a:rPr>
              <a:t>Center enhancements</a:t>
            </a:r>
          </a:p>
          <a:p>
            <a:pPr marL="800100" lvl="1" indent="-342900">
              <a:buFont typeface="Arial"/>
              <a:buChar char="•"/>
            </a:pPr>
            <a:r>
              <a:rPr lang="en-US" sz="2400" dirty="0">
                <a:solidFill>
                  <a:schemeClr val="dk1"/>
                </a:solidFill>
                <a:cs typeface="Arial"/>
              </a:rPr>
              <a:t>Turn and talks</a:t>
            </a:r>
          </a:p>
        </p:txBody>
      </p:sp>
      <p:pic>
        <p:nvPicPr>
          <p:cNvPr id="8" name="Content Placeholder 7" descr="A picture of a teacher holding up a white board with a message about an activity which reads, &quot;Good morning, arborists! Today we are going to find out what food comes from an oak tree.&quot;">
            <a:extLst>
              <a:ext uri="{FF2B5EF4-FFF2-40B4-BE49-F238E27FC236}">
                <a16:creationId xmlns:a16="http://schemas.microsoft.com/office/drawing/2014/main" id="{B268C865-1F6F-4E99-AC27-837BFE7957DC}"/>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7153604" y="1714500"/>
            <a:ext cx="4939452" cy="2835985"/>
          </a:xfrm>
        </p:spPr>
      </p:pic>
      <p:sp>
        <p:nvSpPr>
          <p:cNvPr id="6" name="Content Placeholder 5">
            <a:extLst>
              <a:ext uri="{FF2B5EF4-FFF2-40B4-BE49-F238E27FC236}">
                <a16:creationId xmlns:a16="http://schemas.microsoft.com/office/drawing/2014/main" id="{DA92BEC4-4B4D-4324-B4B1-7692D278B597}"/>
              </a:ext>
            </a:extLst>
          </p:cNvPr>
          <p:cNvSpPr>
            <a:spLocks noGrp="1"/>
          </p:cNvSpPr>
          <p:nvPr>
            <p:ph sz="quarter" idx="13"/>
          </p:nvPr>
        </p:nvSpPr>
        <p:spPr>
          <a:xfrm>
            <a:off x="7401262" y="4765637"/>
            <a:ext cx="4536462" cy="618133"/>
          </a:xfrm>
        </p:spPr>
        <p:txBody>
          <a:bodyPr>
            <a:normAutofit fontScale="77500" lnSpcReduction="20000"/>
          </a:bodyPr>
          <a:lstStyle/>
          <a:p>
            <a:pPr marL="0" indent="0">
              <a:buNone/>
            </a:pPr>
            <a:r>
              <a:rPr lang="en-US" sz="3100" dirty="0">
                <a:cs typeface="Arial"/>
              </a:rPr>
              <a:t>Photo Credit: Distance Learning, Sacramento, CA</a:t>
            </a:r>
            <a:endParaRPr lang="en-US" sz="3100" dirty="0"/>
          </a:p>
          <a:p>
            <a:pPr marL="0" indent="0">
              <a:buNone/>
            </a:pPr>
            <a:endParaRPr lang="en-US" dirty="0"/>
          </a:p>
        </p:txBody>
      </p:sp>
      <p:sp>
        <p:nvSpPr>
          <p:cNvPr id="3" name="Slide Number Placeholder 2">
            <a:extLst>
              <a:ext uri="{FF2B5EF4-FFF2-40B4-BE49-F238E27FC236}">
                <a16:creationId xmlns:a16="http://schemas.microsoft.com/office/drawing/2014/main" id="{5EFCA220-A9BB-4DE2-BD74-1726287606B3}"/>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3157322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46240-97CF-E4DC-276A-5F3C63D79656}"/>
              </a:ext>
            </a:extLst>
          </p:cNvPr>
          <p:cNvSpPr>
            <a:spLocks noGrp="1"/>
          </p:cNvSpPr>
          <p:nvPr>
            <p:ph type="title"/>
          </p:nvPr>
        </p:nvSpPr>
        <p:spPr/>
        <p:txBody>
          <a:bodyPr>
            <a:normAutofit/>
          </a:bodyPr>
          <a:lstStyle/>
          <a:p>
            <a:r>
              <a:rPr lang="en-US" sz="3600">
                <a:solidFill>
                  <a:schemeClr val="tx1"/>
                </a:solidFill>
                <a:cs typeface="Arial"/>
              </a:rPr>
              <a:t>Lesson Planning to Increase Student Engagement (2)</a:t>
            </a:r>
            <a:endParaRPr lang="en-US" sz="3600">
              <a:solidFill>
                <a:schemeClr val="tx1"/>
              </a:solidFill>
            </a:endParaRPr>
          </a:p>
        </p:txBody>
      </p:sp>
      <p:sp>
        <p:nvSpPr>
          <p:cNvPr id="3" name="Content Placeholder 2">
            <a:extLst>
              <a:ext uri="{FF2B5EF4-FFF2-40B4-BE49-F238E27FC236}">
                <a16:creationId xmlns:a16="http://schemas.microsoft.com/office/drawing/2014/main" id="{2D4A7874-9FFA-38DC-3B5D-3CCCF43FE8A2}"/>
              </a:ext>
            </a:extLst>
          </p:cNvPr>
          <p:cNvSpPr>
            <a:spLocks noGrp="1"/>
          </p:cNvSpPr>
          <p:nvPr>
            <p:ph idx="1"/>
          </p:nvPr>
        </p:nvSpPr>
        <p:spPr>
          <a:xfrm>
            <a:off x="166777" y="1293243"/>
            <a:ext cx="11887200" cy="4422866"/>
          </a:xfrm>
        </p:spPr>
        <p:txBody>
          <a:bodyPr vert="horz" lIns="91440" tIns="45720" rIns="91440" bIns="45720" rtlCol="0" anchor="t">
            <a:normAutofit fontScale="92500"/>
          </a:bodyPr>
          <a:lstStyle/>
          <a:p>
            <a:pPr marL="0" indent="0" algn="ctr">
              <a:buNone/>
            </a:pPr>
            <a:endParaRPr lang="en-US" dirty="0">
              <a:cs typeface="Arial"/>
            </a:endParaRPr>
          </a:p>
          <a:p>
            <a:pPr marL="0" indent="0">
              <a:buNone/>
            </a:pPr>
            <a:r>
              <a:rPr lang="en-US" dirty="0">
                <a:cs typeface="Arial"/>
              </a:rPr>
              <a:t>Explicitly teach and reinforce important vocabulary and concepts in a variety of ways:</a:t>
            </a:r>
          </a:p>
          <a:p>
            <a:r>
              <a:rPr lang="en-US" sz="3000" dirty="0">
                <a:cs typeface="Arial"/>
              </a:rPr>
              <a:t>Engage students in multisensory, interactive lessons </a:t>
            </a:r>
          </a:p>
          <a:p>
            <a:r>
              <a:rPr lang="en-US" sz="3000" dirty="0">
                <a:cs typeface="Arial"/>
              </a:rPr>
              <a:t>Storyboard retelling for simple stories – make those stories come alive</a:t>
            </a:r>
          </a:p>
          <a:p>
            <a:r>
              <a:rPr lang="en-US" sz="3000" dirty="0">
                <a:cs typeface="Arial"/>
              </a:rPr>
              <a:t>Include books and elements of your print-rich classroom environment in children’s home languages</a:t>
            </a:r>
          </a:p>
          <a:p>
            <a:r>
              <a:rPr lang="en-US" sz="3000" dirty="0">
                <a:cs typeface="Arial"/>
              </a:rPr>
              <a:t>Using a variety of strategies when lesson planning supports a more individualized approach to serving young learners</a:t>
            </a:r>
          </a:p>
        </p:txBody>
      </p:sp>
      <p:sp>
        <p:nvSpPr>
          <p:cNvPr id="4" name="Slide Number Placeholder 3">
            <a:extLst>
              <a:ext uri="{FF2B5EF4-FFF2-40B4-BE49-F238E27FC236}">
                <a16:creationId xmlns:a16="http://schemas.microsoft.com/office/drawing/2014/main" id="{E820630A-F481-1415-C369-65187E2C531E}"/>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103862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536A-F2A5-4C79-B5FB-AE5C22F990BA}"/>
              </a:ext>
            </a:extLst>
          </p:cNvPr>
          <p:cNvSpPr>
            <a:spLocks noGrp="1"/>
          </p:cNvSpPr>
          <p:nvPr>
            <p:ph type="title"/>
          </p:nvPr>
        </p:nvSpPr>
        <p:spPr/>
        <p:txBody>
          <a:bodyPr/>
          <a:lstStyle/>
          <a:p>
            <a:r>
              <a:rPr lang="en-US" dirty="0">
                <a:solidFill>
                  <a:schemeClr val="bg1"/>
                </a:solidFill>
                <a:cs typeface="Arial"/>
              </a:rPr>
              <a:t>Family Engagement for Supporting DLLs</a:t>
            </a:r>
            <a:endParaRPr lang="en-US" dirty="0"/>
          </a:p>
        </p:txBody>
      </p:sp>
      <p:pic>
        <p:nvPicPr>
          <p:cNvPr id="7" name="Content Placeholder 6" descr="A picture of the guest speaker, Kelly Sowle. ">
            <a:extLst>
              <a:ext uri="{FF2B5EF4-FFF2-40B4-BE49-F238E27FC236}">
                <a16:creationId xmlns:a16="http://schemas.microsoft.com/office/drawing/2014/main" id="{66793DF4-C508-47CF-AB48-ADF7BEEBF42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96712" y="1695150"/>
            <a:ext cx="3762900" cy="4296375"/>
          </a:xfrm>
        </p:spPr>
      </p:pic>
      <p:sp>
        <p:nvSpPr>
          <p:cNvPr id="4" name="Content Placeholder 3">
            <a:extLst>
              <a:ext uri="{FF2B5EF4-FFF2-40B4-BE49-F238E27FC236}">
                <a16:creationId xmlns:a16="http://schemas.microsoft.com/office/drawing/2014/main" id="{1B3D006C-67D4-417B-86C6-991BD06C07AC}"/>
              </a:ext>
            </a:extLst>
          </p:cNvPr>
          <p:cNvSpPr>
            <a:spLocks noGrp="1"/>
          </p:cNvSpPr>
          <p:nvPr>
            <p:ph sz="half" idx="2"/>
          </p:nvPr>
        </p:nvSpPr>
        <p:spPr>
          <a:xfrm>
            <a:off x="5359100" y="2939976"/>
            <a:ext cx="6033248" cy="1137172"/>
          </a:xfrm>
        </p:spPr>
        <p:txBody>
          <a:bodyPr>
            <a:normAutofit fontScale="85000" lnSpcReduction="10000"/>
          </a:bodyPr>
          <a:lstStyle/>
          <a:p>
            <a:pPr marL="0" indent="0">
              <a:lnSpc>
                <a:spcPct val="110000"/>
              </a:lnSpc>
              <a:spcAft>
                <a:spcPts val="600"/>
              </a:spcAft>
              <a:buNone/>
            </a:pPr>
            <a:r>
              <a:rPr lang="en-US" dirty="0">
                <a:cs typeface="Arial"/>
              </a:rPr>
              <a:t>Kelly </a:t>
            </a:r>
            <a:r>
              <a:rPr lang="en-US" dirty="0" err="1">
                <a:cs typeface="Arial"/>
              </a:rPr>
              <a:t>Sowle</a:t>
            </a:r>
            <a:r>
              <a:rPr lang="en-US" dirty="0">
                <a:cs typeface="Arial"/>
              </a:rPr>
              <a:t>, Mentoring Supervisor, </a:t>
            </a:r>
            <a:r>
              <a:rPr lang="en-US" dirty="0" err="1">
                <a:cs typeface="Arial"/>
              </a:rPr>
              <a:t>Educare</a:t>
            </a:r>
            <a:r>
              <a:rPr lang="en-US" dirty="0">
                <a:cs typeface="Arial"/>
              </a:rPr>
              <a:t> Los Angeles at Long Beach </a:t>
            </a:r>
          </a:p>
        </p:txBody>
      </p:sp>
      <p:sp>
        <p:nvSpPr>
          <p:cNvPr id="5" name="Slide Number Placeholder 4">
            <a:extLst>
              <a:ext uri="{FF2B5EF4-FFF2-40B4-BE49-F238E27FC236}">
                <a16:creationId xmlns:a16="http://schemas.microsoft.com/office/drawing/2014/main" id="{083D9C21-0C88-4E5E-8D18-460901F74817}"/>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133578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384B6-7759-4C92-AC74-B4EDDB5B7FFC}"/>
              </a:ext>
            </a:extLst>
          </p:cNvPr>
          <p:cNvSpPr>
            <a:spLocks noGrp="1"/>
          </p:cNvSpPr>
          <p:nvPr>
            <p:ph type="title"/>
          </p:nvPr>
        </p:nvSpPr>
        <p:spPr>
          <a:xfrm>
            <a:off x="152400" y="-204994"/>
            <a:ext cx="11887200" cy="1325563"/>
          </a:xfrm>
        </p:spPr>
        <p:txBody>
          <a:bodyPr/>
          <a:lstStyle/>
          <a:p>
            <a:r>
              <a:rPr lang="en-US" dirty="0">
                <a:solidFill>
                  <a:schemeClr val="tx1"/>
                </a:solidFill>
                <a:cs typeface="Arial"/>
              </a:rPr>
              <a:t>Defining Family Engagement</a:t>
            </a:r>
            <a:endParaRPr lang="en-US" dirty="0"/>
          </a:p>
        </p:txBody>
      </p:sp>
      <p:sp>
        <p:nvSpPr>
          <p:cNvPr id="4" name="Content Placeholder 3">
            <a:extLst>
              <a:ext uri="{FF2B5EF4-FFF2-40B4-BE49-F238E27FC236}">
                <a16:creationId xmlns:a16="http://schemas.microsoft.com/office/drawing/2014/main" id="{8A9C4CD4-D6CA-4FFF-8715-B2E4D31EDD67}"/>
              </a:ext>
            </a:extLst>
          </p:cNvPr>
          <p:cNvSpPr>
            <a:spLocks noGrp="1"/>
          </p:cNvSpPr>
          <p:nvPr>
            <p:ph sz="quarter" idx="11"/>
          </p:nvPr>
        </p:nvSpPr>
        <p:spPr>
          <a:xfrm>
            <a:off x="447918" y="1120569"/>
            <a:ext cx="7440467" cy="4595177"/>
          </a:xfrm>
        </p:spPr>
        <p:txBody>
          <a:bodyPr>
            <a:normAutofit fontScale="32500" lnSpcReduction="20000"/>
          </a:bodyPr>
          <a:lstStyle/>
          <a:p>
            <a:pPr marL="0" indent="0">
              <a:buNone/>
            </a:pPr>
            <a:r>
              <a:rPr lang="en-US" sz="7400" b="1" dirty="0">
                <a:cs typeface="Arial"/>
              </a:rPr>
              <a:t>Partnering with Families: Interactive Collaborative Process</a:t>
            </a:r>
            <a:endParaRPr lang="en-US" sz="7400" dirty="0"/>
          </a:p>
          <a:p>
            <a:pPr marL="0" indent="0">
              <a:buNone/>
            </a:pPr>
            <a:r>
              <a:rPr lang="en-US" sz="7400" dirty="0">
                <a:cs typeface="Arial"/>
              </a:rPr>
              <a:t>Goal oriented relationships that support:</a:t>
            </a:r>
          </a:p>
          <a:p>
            <a:r>
              <a:rPr lang="en-US" sz="7400" dirty="0">
                <a:cs typeface="Arial"/>
              </a:rPr>
              <a:t>Strong parent-child relationships</a:t>
            </a:r>
          </a:p>
          <a:p>
            <a:r>
              <a:rPr lang="en-US" sz="7400" dirty="0">
                <a:cs typeface="Arial"/>
              </a:rPr>
              <a:t>Family well-being</a:t>
            </a:r>
          </a:p>
          <a:p>
            <a:r>
              <a:rPr lang="en-US" sz="7400" dirty="0">
                <a:cs typeface="Arial"/>
              </a:rPr>
              <a:t>Ongoing learning and development for parents and children</a:t>
            </a:r>
          </a:p>
          <a:p>
            <a:r>
              <a:rPr lang="en-US" sz="7400" dirty="0">
                <a:cs typeface="Arial"/>
              </a:rPr>
              <a:t>Positive outcomes</a:t>
            </a:r>
          </a:p>
          <a:p>
            <a:pPr marL="0" indent="0">
              <a:buNone/>
            </a:pPr>
            <a:endParaRPr lang="en-US" sz="7400" b="1" dirty="0">
              <a:cs typeface="Arial"/>
            </a:endParaRPr>
          </a:p>
          <a:p>
            <a:pPr marL="0" indent="0">
              <a:buNone/>
            </a:pPr>
            <a:r>
              <a:rPr lang="en-US" sz="7400" b="1" dirty="0">
                <a:cs typeface="Arial"/>
              </a:rPr>
              <a:t>Shared Responsibility</a:t>
            </a:r>
          </a:p>
          <a:p>
            <a:r>
              <a:rPr lang="en-US" sz="7400" dirty="0">
                <a:cs typeface="Arial"/>
              </a:rPr>
              <a:t>Empowerment of adults and strength-based attitudes</a:t>
            </a:r>
          </a:p>
          <a:p>
            <a:r>
              <a:rPr lang="en-US" sz="7400" dirty="0">
                <a:cs typeface="Arial"/>
              </a:rPr>
              <a:t>Collaborative goal setting</a:t>
            </a:r>
          </a:p>
        </p:txBody>
      </p:sp>
      <p:pic>
        <p:nvPicPr>
          <p:cNvPr id="8" name="Content Placeholder 7" descr="A picture of a father and son smiling as the father pushes the son on a swing. ">
            <a:extLst>
              <a:ext uri="{FF2B5EF4-FFF2-40B4-BE49-F238E27FC236}">
                <a16:creationId xmlns:a16="http://schemas.microsoft.com/office/drawing/2014/main" id="{4D0189F5-F828-4E9B-AFE2-2CAE4F618CA3}"/>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8561411" y="1157754"/>
            <a:ext cx="2938513" cy="4004809"/>
          </a:xfrm>
        </p:spPr>
      </p:pic>
      <p:sp>
        <p:nvSpPr>
          <p:cNvPr id="6" name="Content Placeholder 5">
            <a:extLst>
              <a:ext uri="{FF2B5EF4-FFF2-40B4-BE49-F238E27FC236}">
                <a16:creationId xmlns:a16="http://schemas.microsoft.com/office/drawing/2014/main" id="{2044D497-F338-46C1-9EB3-BABCB794D262}"/>
              </a:ext>
            </a:extLst>
          </p:cNvPr>
          <p:cNvSpPr>
            <a:spLocks noGrp="1"/>
          </p:cNvSpPr>
          <p:nvPr>
            <p:ph sz="quarter" idx="13"/>
          </p:nvPr>
        </p:nvSpPr>
        <p:spPr>
          <a:xfrm>
            <a:off x="8328212" y="5260492"/>
            <a:ext cx="4118387" cy="1097280"/>
          </a:xfrm>
        </p:spPr>
        <p:txBody>
          <a:bodyPr>
            <a:normAutofit fontScale="77500" lnSpcReduction="20000"/>
          </a:bodyPr>
          <a:lstStyle/>
          <a:p>
            <a:pPr marL="0" indent="0">
              <a:buNone/>
            </a:pPr>
            <a:r>
              <a:rPr lang="en-US" sz="3100" dirty="0">
                <a:cs typeface="Arial"/>
              </a:rPr>
              <a:t>Photo Credit: University of Preparation Charter School Preschool, Camarillo, CA</a:t>
            </a:r>
            <a:endParaRPr lang="en-US" sz="3100" dirty="0"/>
          </a:p>
          <a:p>
            <a:pPr marL="0" indent="0">
              <a:buNone/>
            </a:pPr>
            <a:endParaRPr lang="en-US" dirty="0"/>
          </a:p>
        </p:txBody>
      </p:sp>
      <p:sp>
        <p:nvSpPr>
          <p:cNvPr id="3" name="Slide Number Placeholder 2">
            <a:extLst>
              <a:ext uri="{FF2B5EF4-FFF2-40B4-BE49-F238E27FC236}">
                <a16:creationId xmlns:a16="http://schemas.microsoft.com/office/drawing/2014/main" id="{993F6712-C0EC-4D6E-B29F-24DABF3DB594}"/>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113917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Benefits of Family Engagement</a:t>
            </a:r>
            <a:endParaRPr lang="en-US" err="1">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Font typeface="Arial"/>
              <a:buChar char="•"/>
            </a:pPr>
            <a:r>
              <a:rPr lang="en-US" sz="2800" dirty="0">
                <a:solidFill>
                  <a:schemeClr val="tx1"/>
                </a:solidFill>
                <a:cs typeface="Arial"/>
              </a:rPr>
              <a:t>Families are children’s first and life-long teachers.</a:t>
            </a:r>
          </a:p>
          <a:p>
            <a:pPr>
              <a:buFont typeface="Arial"/>
              <a:buChar char="•"/>
            </a:pPr>
            <a:r>
              <a:rPr lang="en-US" sz="2800" dirty="0">
                <a:solidFill>
                  <a:schemeClr val="tx1"/>
                </a:solidFill>
                <a:cs typeface="Arial"/>
              </a:rPr>
              <a:t>Quality of parent-child relationships and interactions create the foundational skills that children need to be successful in school and in life.</a:t>
            </a:r>
          </a:p>
          <a:p>
            <a:pPr>
              <a:buFont typeface="Arial"/>
              <a:buChar char="•"/>
            </a:pPr>
            <a:r>
              <a:rPr lang="en-US" sz="2800" dirty="0">
                <a:solidFill>
                  <a:schemeClr val="tx1"/>
                </a:solidFill>
                <a:cs typeface="Arial"/>
              </a:rPr>
              <a:t>Parallel process: when staff and parents build positive relationships, it supports parents’ capacity to build and sustain positive parent-child relationships.</a:t>
            </a:r>
          </a:p>
          <a:p>
            <a:pPr>
              <a:buFont typeface="Arial"/>
              <a:buChar char="•"/>
            </a:pPr>
            <a:r>
              <a:rPr lang="en-US" sz="2800" dirty="0">
                <a:solidFill>
                  <a:schemeClr val="tx1"/>
                </a:solidFill>
                <a:cs typeface="Arial"/>
              </a:rPr>
              <a:t>Children with engaged adults in their lives exhibit greater emotional security, connection with others and curiosity toward learning.</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2895429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Practical Strategies to Encourage Family Engagement</a:t>
            </a:r>
            <a:endParaRPr lang="en-US">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None/>
            </a:pPr>
            <a:r>
              <a:rPr lang="en-US" sz="3000" dirty="0">
                <a:solidFill>
                  <a:schemeClr val="tx1"/>
                </a:solidFill>
                <a:cs typeface="Arial"/>
              </a:rPr>
              <a:t>Creating a welcoming and inclusive environment of families’ cultures</a:t>
            </a:r>
          </a:p>
          <a:p>
            <a:pPr>
              <a:buFont typeface="Arial"/>
              <a:buChar char="•"/>
            </a:pPr>
            <a:r>
              <a:rPr lang="en-US" sz="2800" dirty="0">
                <a:solidFill>
                  <a:schemeClr val="tx1"/>
                </a:solidFill>
                <a:cs typeface="Arial"/>
              </a:rPr>
              <a:t>Learn and use parents’ names</a:t>
            </a:r>
          </a:p>
          <a:p>
            <a:pPr>
              <a:buFont typeface="Arial"/>
              <a:buChar char="•"/>
            </a:pPr>
            <a:r>
              <a:rPr lang="en-US" sz="2800" dirty="0">
                <a:solidFill>
                  <a:schemeClr val="tx1"/>
                </a:solidFill>
                <a:cs typeface="Arial"/>
              </a:rPr>
              <a:t>Create opportunities to share common words in home language</a:t>
            </a:r>
          </a:p>
          <a:p>
            <a:pPr>
              <a:buFont typeface="Arial"/>
              <a:buChar char="•"/>
            </a:pPr>
            <a:r>
              <a:rPr lang="en-US" sz="2800" dirty="0">
                <a:solidFill>
                  <a:schemeClr val="tx1"/>
                </a:solidFill>
                <a:cs typeface="Arial"/>
              </a:rPr>
              <a:t>Display photos of families and use as conversation starters </a:t>
            </a:r>
          </a:p>
          <a:p>
            <a:pPr>
              <a:buFont typeface="Arial"/>
              <a:buChar char="•"/>
            </a:pPr>
            <a:r>
              <a:rPr lang="en-US" sz="2800" dirty="0">
                <a:solidFill>
                  <a:schemeClr val="tx1"/>
                </a:solidFill>
                <a:cs typeface="Arial"/>
              </a:rPr>
              <a:t>Ask parents to share songs, music, stories, poems</a:t>
            </a:r>
          </a:p>
          <a:p>
            <a:pPr>
              <a:buFont typeface="Arial"/>
              <a:buChar char="•"/>
            </a:pPr>
            <a:r>
              <a:rPr lang="en-US" sz="2800" dirty="0">
                <a:solidFill>
                  <a:schemeClr val="tx1"/>
                </a:solidFill>
                <a:cs typeface="Arial"/>
              </a:rPr>
              <a:t>Invitations to donate empty food containers for pretend play</a:t>
            </a:r>
          </a:p>
          <a:p>
            <a:pPr>
              <a:buFont typeface="Arial"/>
              <a:buChar char="•"/>
            </a:pPr>
            <a:r>
              <a:rPr lang="en-US" sz="2800" dirty="0">
                <a:solidFill>
                  <a:schemeClr val="tx1"/>
                </a:solidFill>
                <a:cs typeface="Arial"/>
              </a:rPr>
              <a:t>Connect or introduce returning families to new families</a:t>
            </a:r>
          </a:p>
          <a:p>
            <a:pPr>
              <a:buFont typeface="Arial"/>
              <a:buChar char="•"/>
            </a:pPr>
            <a:r>
              <a:rPr lang="en-US" sz="2800" dirty="0">
                <a:solidFill>
                  <a:schemeClr val="tx1"/>
                </a:solidFill>
                <a:cs typeface="Arial"/>
              </a:rPr>
              <a:t>Label children’s cubbies with parent name and child’s name</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178332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B08C-CBC7-44B3-8009-B11ADC00328C}"/>
              </a:ext>
            </a:extLst>
          </p:cNvPr>
          <p:cNvSpPr>
            <a:spLocks noGrp="1"/>
          </p:cNvSpPr>
          <p:nvPr>
            <p:ph type="title"/>
          </p:nvPr>
        </p:nvSpPr>
        <p:spPr/>
        <p:txBody>
          <a:bodyPr/>
          <a:lstStyle/>
          <a:p>
            <a:r>
              <a:rPr lang="en-US" dirty="0">
                <a:solidFill>
                  <a:schemeClr val="bg1"/>
                </a:solidFill>
                <a:cs typeface="Arial"/>
              </a:rPr>
              <a:t>Building Competency in Parents that Supports the Learning and Development of Their Children</a:t>
            </a:r>
            <a:endParaRPr lang="en-US" dirty="0"/>
          </a:p>
        </p:txBody>
      </p:sp>
      <p:sp>
        <p:nvSpPr>
          <p:cNvPr id="4" name="Content Placeholder 3">
            <a:extLst>
              <a:ext uri="{FF2B5EF4-FFF2-40B4-BE49-F238E27FC236}">
                <a16:creationId xmlns:a16="http://schemas.microsoft.com/office/drawing/2014/main" id="{5F667A49-5848-4B94-99C3-A77D516A7ABD}"/>
              </a:ext>
            </a:extLst>
          </p:cNvPr>
          <p:cNvSpPr>
            <a:spLocks noGrp="1"/>
          </p:cNvSpPr>
          <p:nvPr>
            <p:ph sz="quarter" idx="11"/>
          </p:nvPr>
        </p:nvSpPr>
        <p:spPr>
          <a:xfrm>
            <a:off x="447919" y="1714500"/>
            <a:ext cx="6318641" cy="3535232"/>
          </a:xfrm>
        </p:spPr>
        <p:txBody>
          <a:bodyPr>
            <a:normAutofit fontScale="92500"/>
          </a:bodyPr>
          <a:lstStyle/>
          <a:p>
            <a:pPr>
              <a:buFont typeface="Arial"/>
              <a:buChar char="•"/>
            </a:pPr>
            <a:r>
              <a:rPr lang="en-US" dirty="0">
                <a:cs typeface="Arial"/>
              </a:rPr>
              <a:t>Home visits, parent-teacher conferences, formal and informal conversations</a:t>
            </a:r>
            <a:endParaRPr lang="en-US" dirty="0"/>
          </a:p>
          <a:p>
            <a:pPr>
              <a:buFont typeface="Arial"/>
              <a:buChar char="•"/>
            </a:pPr>
            <a:r>
              <a:rPr lang="en-US" dirty="0">
                <a:cs typeface="Arial"/>
              </a:rPr>
              <a:t>Classroom parent meetings </a:t>
            </a:r>
          </a:p>
          <a:p>
            <a:pPr>
              <a:buFont typeface="Arial"/>
              <a:buChar char="•"/>
            </a:pPr>
            <a:r>
              <a:rPr lang="en-US" dirty="0">
                <a:cs typeface="Arial"/>
              </a:rPr>
              <a:t>Google classroom and resources</a:t>
            </a:r>
          </a:p>
          <a:p>
            <a:pPr>
              <a:buFont typeface="Arial"/>
              <a:buChar char="•"/>
            </a:pPr>
            <a:r>
              <a:rPr lang="en-US" dirty="0">
                <a:cs typeface="Arial"/>
              </a:rPr>
              <a:t>First 15 minutes at arrival time </a:t>
            </a:r>
          </a:p>
          <a:p>
            <a:pPr>
              <a:buFont typeface="Arial"/>
              <a:buChar char="•"/>
            </a:pPr>
            <a:r>
              <a:rPr lang="en-US" dirty="0">
                <a:cs typeface="Arial"/>
              </a:rPr>
              <a:t>Collaborative goal setting</a:t>
            </a:r>
          </a:p>
        </p:txBody>
      </p:sp>
      <p:pic>
        <p:nvPicPr>
          <p:cNvPr id="8" name="Content Placeholder 7" descr="A picture of a young child pulling her father's hand inside a classroom. ">
            <a:extLst>
              <a:ext uri="{FF2B5EF4-FFF2-40B4-BE49-F238E27FC236}">
                <a16:creationId xmlns:a16="http://schemas.microsoft.com/office/drawing/2014/main" id="{3226AC8D-7A9E-42A9-B254-E1529021BBC4}"/>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910765" y="1714500"/>
            <a:ext cx="4833316" cy="3256673"/>
          </a:xfrm>
        </p:spPr>
      </p:pic>
      <p:sp>
        <p:nvSpPr>
          <p:cNvPr id="6" name="Content Placeholder 5">
            <a:extLst>
              <a:ext uri="{FF2B5EF4-FFF2-40B4-BE49-F238E27FC236}">
                <a16:creationId xmlns:a16="http://schemas.microsoft.com/office/drawing/2014/main" id="{752A3E51-59E7-4710-AC5F-AF98A9BF714E}"/>
              </a:ext>
            </a:extLst>
          </p:cNvPr>
          <p:cNvSpPr>
            <a:spLocks noGrp="1"/>
          </p:cNvSpPr>
          <p:nvPr>
            <p:ph sz="quarter" idx="13"/>
          </p:nvPr>
        </p:nvSpPr>
        <p:spPr>
          <a:xfrm>
            <a:off x="6910765" y="5077610"/>
            <a:ext cx="4238512" cy="906443"/>
          </a:xfrm>
        </p:spPr>
        <p:txBody>
          <a:bodyPr>
            <a:normAutofit fontScale="77500" lnSpcReduction="20000"/>
          </a:bodyPr>
          <a:lstStyle/>
          <a:p>
            <a:pPr marL="0" indent="0">
              <a:buNone/>
            </a:pPr>
            <a:r>
              <a:rPr lang="en-US" dirty="0">
                <a:cs typeface="Arial"/>
              </a:rPr>
              <a:t>Photo Credit: University of Preparation Charter School Preschool, Camarillo, CA</a:t>
            </a:r>
          </a:p>
          <a:p>
            <a:pPr marL="0" indent="0">
              <a:buNone/>
            </a:pPr>
            <a:endParaRPr lang="en-US" dirty="0"/>
          </a:p>
        </p:txBody>
      </p:sp>
      <p:sp>
        <p:nvSpPr>
          <p:cNvPr id="3" name="Slide Number Placeholder 2">
            <a:extLst>
              <a:ext uri="{FF2B5EF4-FFF2-40B4-BE49-F238E27FC236}">
                <a16:creationId xmlns:a16="http://schemas.microsoft.com/office/drawing/2014/main" id="{A7BC49EE-66DE-42B8-B68D-E27E200BCF19}"/>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233982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7B44-13E4-9071-CF29-F2511098D142}"/>
              </a:ext>
            </a:extLst>
          </p:cNvPr>
          <p:cNvSpPr>
            <a:spLocks noGrp="1"/>
          </p:cNvSpPr>
          <p:nvPr>
            <p:ph type="title"/>
          </p:nvPr>
        </p:nvSpPr>
        <p:spPr>
          <a:xfrm>
            <a:off x="152400" y="184135"/>
            <a:ext cx="11887200" cy="1325563"/>
          </a:xfrm>
        </p:spPr>
        <p:txBody>
          <a:bodyPr>
            <a:normAutofit/>
          </a:bodyPr>
          <a:lstStyle/>
          <a:p>
            <a:r>
              <a:rPr lang="en-US" sz="3800">
                <a:solidFill>
                  <a:schemeClr val="tx1"/>
                </a:solidFill>
                <a:cs typeface="Arial"/>
              </a:rPr>
              <a:t>Webinar Overview</a:t>
            </a:r>
          </a:p>
        </p:txBody>
      </p:sp>
      <p:sp>
        <p:nvSpPr>
          <p:cNvPr id="3" name="Content Placeholder 2">
            <a:extLst>
              <a:ext uri="{FF2B5EF4-FFF2-40B4-BE49-F238E27FC236}">
                <a16:creationId xmlns:a16="http://schemas.microsoft.com/office/drawing/2014/main" id="{5F5491DA-D06B-D6E1-7F29-B13C3D314CCF}"/>
              </a:ext>
            </a:extLst>
          </p:cNvPr>
          <p:cNvSpPr>
            <a:spLocks noGrp="1"/>
          </p:cNvSpPr>
          <p:nvPr>
            <p:ph idx="1"/>
          </p:nvPr>
        </p:nvSpPr>
        <p:spPr/>
        <p:txBody>
          <a:bodyPr vert="horz" lIns="91440" tIns="45720" rIns="91440" bIns="45720" rtlCol="0" anchor="t">
            <a:noAutofit/>
          </a:bodyPr>
          <a:lstStyle/>
          <a:p>
            <a:r>
              <a:rPr lang="en-US" sz="3000" dirty="0">
                <a:cs typeface="Arial"/>
              </a:rPr>
              <a:t>Highlights from Dual Language Learner (DLL) Series</a:t>
            </a:r>
          </a:p>
          <a:p>
            <a:r>
              <a:rPr lang="en-US" sz="3000" dirty="0">
                <a:cs typeface="Arial"/>
              </a:rPr>
              <a:t>DLLs in CA</a:t>
            </a:r>
          </a:p>
          <a:p>
            <a:r>
              <a:rPr lang="en-US" sz="3100" dirty="0">
                <a:cs typeface="Arial"/>
              </a:rPr>
              <a:t>Policy Background</a:t>
            </a:r>
          </a:p>
          <a:p>
            <a:r>
              <a:rPr lang="en-US" sz="3000" dirty="0">
                <a:cs typeface="Arial"/>
              </a:rPr>
              <a:t>Guest Speakers</a:t>
            </a:r>
          </a:p>
          <a:p>
            <a:pPr lvl="1">
              <a:buFont typeface="Arial" panose="020B0604020202020204" pitchFamily="34" charset="0"/>
              <a:buChar char="•"/>
            </a:pPr>
            <a:r>
              <a:rPr lang="en-US" sz="2800" dirty="0">
                <a:cs typeface="Arial"/>
              </a:rPr>
              <a:t>Classroom Strategies </a:t>
            </a:r>
          </a:p>
          <a:p>
            <a:pPr lvl="1">
              <a:buFont typeface="Arial" panose="020B0604020202020204" pitchFamily="34" charset="0"/>
              <a:buChar char="•"/>
            </a:pPr>
            <a:r>
              <a:rPr lang="en-US" sz="2800" dirty="0">
                <a:cs typeface="Arial"/>
              </a:rPr>
              <a:t>Family Engagement </a:t>
            </a:r>
          </a:p>
          <a:p>
            <a:r>
              <a:rPr lang="en-US" sz="3000" dirty="0">
                <a:cs typeface="Arial"/>
              </a:rPr>
              <a:t>DLL Support Webpage</a:t>
            </a:r>
          </a:p>
          <a:p>
            <a:r>
              <a:rPr lang="en-US" sz="3000" dirty="0">
                <a:cs typeface="Arial"/>
              </a:rPr>
              <a:t>Resources and Support</a:t>
            </a:r>
            <a:endParaRPr lang="en-US" dirty="0">
              <a:cs typeface="Arial"/>
            </a:endParaRPr>
          </a:p>
        </p:txBody>
      </p:sp>
      <p:sp>
        <p:nvSpPr>
          <p:cNvPr id="4" name="Slide Number Placeholder 3">
            <a:extLst>
              <a:ext uri="{FF2B5EF4-FFF2-40B4-BE49-F238E27FC236}">
                <a16:creationId xmlns:a16="http://schemas.microsoft.com/office/drawing/2014/main" id="{3E731C90-EDCC-A68D-B294-EEB4B74DF18D}"/>
              </a:ext>
            </a:extLst>
          </p:cNvPr>
          <p:cNvSpPr>
            <a:spLocks noGrp="1"/>
          </p:cNvSpPr>
          <p:nvPr>
            <p:ph type="sldNum" sz="quarter" idx="10"/>
          </p:nvPr>
        </p:nvSpPr>
        <p:spPr>
          <a:xfrm>
            <a:off x="9296400" y="6329342"/>
            <a:ext cx="2743200" cy="365125"/>
          </a:xfrm>
        </p:spPr>
        <p:txBody>
          <a:bodyPr/>
          <a:lstStyle/>
          <a:p>
            <a:fld id="{432ED76D-8188-4B28-B316-CD85396F47B0}" type="slidenum">
              <a:rPr lang="en-US" sz="2400" smtClean="0"/>
              <a:pPr/>
              <a:t>2</a:t>
            </a:fld>
            <a:endParaRPr lang="en-US" sz="2400" dirty="0"/>
          </a:p>
        </p:txBody>
      </p:sp>
    </p:spTree>
    <p:extLst>
      <p:ext uri="{BB962C8B-B14F-4D97-AF65-F5344CB8AC3E}">
        <p14:creationId xmlns:p14="http://schemas.microsoft.com/office/powerpoint/2010/main" val="300114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7CE8-1630-4D27-1AAB-A0850ED63387}"/>
              </a:ext>
            </a:extLst>
          </p:cNvPr>
          <p:cNvSpPr>
            <a:spLocks noGrp="1"/>
          </p:cNvSpPr>
          <p:nvPr>
            <p:ph type="title"/>
          </p:nvPr>
        </p:nvSpPr>
        <p:spPr/>
        <p:txBody>
          <a:bodyPr/>
          <a:lstStyle/>
          <a:p>
            <a:r>
              <a:rPr lang="en-US">
                <a:solidFill>
                  <a:schemeClr val="tx1"/>
                </a:solidFill>
                <a:cs typeface="Arial"/>
              </a:rPr>
              <a:t>Parent or Partner: What's the Difference?</a:t>
            </a:r>
            <a:endParaRPr lang="en-US">
              <a:solidFill>
                <a:schemeClr val="tx1"/>
              </a:solidFill>
            </a:endParaRPr>
          </a:p>
        </p:txBody>
      </p:sp>
      <p:sp>
        <p:nvSpPr>
          <p:cNvPr id="3" name="Content Placeholder 2">
            <a:extLst>
              <a:ext uri="{FF2B5EF4-FFF2-40B4-BE49-F238E27FC236}">
                <a16:creationId xmlns:a16="http://schemas.microsoft.com/office/drawing/2014/main" id="{9FEEECEC-2357-D241-6CE1-2CB82C834431}"/>
              </a:ext>
            </a:extLst>
          </p:cNvPr>
          <p:cNvSpPr>
            <a:spLocks noGrp="1"/>
          </p:cNvSpPr>
          <p:nvPr>
            <p:ph idx="1"/>
          </p:nvPr>
        </p:nvSpPr>
        <p:spPr/>
        <p:txBody>
          <a:bodyPr vert="horz" lIns="91440" tIns="45720" rIns="91440" bIns="45720" rtlCol="0" anchor="t">
            <a:normAutofit/>
          </a:bodyPr>
          <a:lstStyle/>
          <a:p>
            <a:pPr>
              <a:buNone/>
            </a:pPr>
            <a:r>
              <a:rPr lang="en-US" sz="2800" dirty="0">
                <a:cs typeface="Arial"/>
              </a:rPr>
              <a:t>YOU “r” </a:t>
            </a:r>
          </a:p>
          <a:p>
            <a:pPr>
              <a:buNone/>
            </a:pPr>
            <a:r>
              <a:rPr lang="en-US" sz="2800" dirty="0">
                <a:cs typeface="Arial"/>
              </a:rPr>
              <a:t>Relationships that you invest in with parents make all the difference.</a:t>
            </a:r>
          </a:p>
          <a:p>
            <a:pPr>
              <a:buNone/>
            </a:pPr>
            <a:endParaRPr lang="en-US" sz="2800" dirty="0">
              <a:cs typeface="Arial"/>
            </a:endParaRPr>
          </a:p>
          <a:p>
            <a:pPr>
              <a:buNone/>
            </a:pPr>
            <a:r>
              <a:rPr lang="en-US" sz="2800" dirty="0">
                <a:cs typeface="Arial"/>
              </a:rPr>
              <a:t>Relationship-based approach to engaging families involves:</a:t>
            </a:r>
          </a:p>
          <a:p>
            <a:pPr>
              <a:buNone/>
            </a:pPr>
            <a:endParaRPr lang="en-US" sz="2800" dirty="0">
              <a:cs typeface="Arial"/>
            </a:endParaRPr>
          </a:p>
          <a:p>
            <a:pPr>
              <a:buFont typeface="Arial"/>
              <a:buChar char="•"/>
            </a:pPr>
            <a:r>
              <a:rPr lang="en-US" sz="2600" dirty="0">
                <a:cs typeface="Arial"/>
              </a:rPr>
              <a:t>Adopting a strengths-based attitude about parents</a:t>
            </a:r>
          </a:p>
          <a:p>
            <a:pPr>
              <a:buFont typeface="Arial"/>
              <a:buChar char="•"/>
            </a:pPr>
            <a:r>
              <a:rPr lang="en-US" sz="2600" dirty="0">
                <a:cs typeface="Arial"/>
              </a:rPr>
              <a:t>Using the behavior of the child as your language with parents</a:t>
            </a:r>
          </a:p>
          <a:p>
            <a:pPr>
              <a:buFont typeface="Arial"/>
              <a:buChar char="•"/>
            </a:pPr>
            <a:r>
              <a:rPr lang="en-US" sz="2600" dirty="0">
                <a:cs typeface="Arial"/>
              </a:rPr>
              <a:t>Reflecting on your own perspectives and biases</a:t>
            </a:r>
          </a:p>
        </p:txBody>
      </p:sp>
      <p:sp>
        <p:nvSpPr>
          <p:cNvPr id="4" name="Slide Number Placeholder 3">
            <a:extLst>
              <a:ext uri="{FF2B5EF4-FFF2-40B4-BE49-F238E27FC236}">
                <a16:creationId xmlns:a16="http://schemas.microsoft.com/office/drawing/2014/main" id="{D448D5F3-2552-5E3E-427E-F3DC1D6070E3}"/>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219241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C03B-7B50-1B36-C177-E798CE4F109C}"/>
              </a:ext>
            </a:extLst>
          </p:cNvPr>
          <p:cNvSpPr>
            <a:spLocks noGrp="1"/>
          </p:cNvSpPr>
          <p:nvPr>
            <p:ph type="title"/>
          </p:nvPr>
        </p:nvSpPr>
        <p:spPr/>
        <p:txBody>
          <a:bodyPr/>
          <a:lstStyle/>
          <a:p>
            <a:r>
              <a:rPr lang="en-US">
                <a:solidFill>
                  <a:schemeClr val="tx1"/>
                </a:solidFill>
                <a:cs typeface="Arial"/>
              </a:rPr>
              <a:t>DLL Support Webpage </a:t>
            </a:r>
          </a:p>
        </p:txBody>
      </p:sp>
      <p:sp>
        <p:nvSpPr>
          <p:cNvPr id="3" name="Content Placeholder 2">
            <a:extLst>
              <a:ext uri="{FF2B5EF4-FFF2-40B4-BE49-F238E27FC236}">
                <a16:creationId xmlns:a16="http://schemas.microsoft.com/office/drawing/2014/main" id="{CBAF13B1-963D-F9A8-9ABA-1F35EF3BDBB0}"/>
              </a:ext>
            </a:extLst>
          </p:cNvPr>
          <p:cNvSpPr>
            <a:spLocks noGrp="1"/>
          </p:cNvSpPr>
          <p:nvPr>
            <p:ph idx="1"/>
          </p:nvPr>
        </p:nvSpPr>
        <p:spPr/>
        <p:txBody>
          <a:bodyPr vert="horz" lIns="91440" tIns="45720" rIns="91440" bIns="45720" rtlCol="0" anchor="t">
            <a:normAutofit/>
          </a:bodyPr>
          <a:lstStyle/>
          <a:p>
            <a:r>
              <a:rPr lang="en-US" dirty="0">
                <a:cs typeface="Arial"/>
              </a:rPr>
              <a:t>This webpage will provide technical support, guidance, and resources for the identification, reporting, and support of dual language learners in California State Preschool Programs. Our goal is that the webpage will be one location for easy access and reference. </a:t>
            </a:r>
          </a:p>
          <a:p>
            <a:r>
              <a:rPr lang="en-US" dirty="0">
                <a:cs typeface="Arial"/>
              </a:rPr>
              <a:t>We will continue to update and add additional resources and support materials in the future.</a:t>
            </a:r>
          </a:p>
        </p:txBody>
      </p:sp>
      <p:sp>
        <p:nvSpPr>
          <p:cNvPr id="4" name="Slide Number Placeholder 3">
            <a:extLst>
              <a:ext uri="{FF2B5EF4-FFF2-40B4-BE49-F238E27FC236}">
                <a16:creationId xmlns:a16="http://schemas.microsoft.com/office/drawing/2014/main" id="{FC898BB7-882A-BA3A-B863-8F14FDBF0D7F}"/>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288668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D6A1-B206-4092-9474-36581046DD6D}"/>
              </a:ext>
            </a:extLst>
          </p:cNvPr>
          <p:cNvSpPr>
            <a:spLocks noGrp="1"/>
          </p:cNvSpPr>
          <p:nvPr>
            <p:ph type="ctrTitle"/>
          </p:nvPr>
        </p:nvSpPr>
        <p:spPr>
          <a:xfrm>
            <a:off x="1524000" y="2253343"/>
            <a:ext cx="9144000" cy="1828800"/>
          </a:xfrm>
        </p:spPr>
        <p:txBody>
          <a:bodyPr>
            <a:normAutofit/>
          </a:bodyPr>
          <a:lstStyle/>
          <a:p>
            <a:r>
              <a:rPr lang="en-US" sz="6600" b="1">
                <a:latin typeface="Arial"/>
                <a:cs typeface="Arial"/>
              </a:rPr>
              <a:t>Panel Discussion</a:t>
            </a:r>
            <a:endParaRPr lang="en-US" sz="6600" b="1"/>
          </a:p>
        </p:txBody>
      </p:sp>
      <p:sp>
        <p:nvSpPr>
          <p:cNvPr id="4" name="Slide Number Placeholder 3">
            <a:extLst>
              <a:ext uri="{FF2B5EF4-FFF2-40B4-BE49-F238E27FC236}">
                <a16:creationId xmlns:a16="http://schemas.microsoft.com/office/drawing/2014/main" id="{80A72C7F-3AEA-4CF7-AD5B-7155572E3E4F}"/>
              </a:ext>
            </a:extLst>
          </p:cNvPr>
          <p:cNvSpPr>
            <a:spLocks noGrp="1"/>
          </p:cNvSpPr>
          <p:nvPr>
            <p:ph type="sldNum" sz="quarter" idx="10"/>
          </p:nvPr>
        </p:nvSpPr>
        <p:spPr>
          <a:xfrm>
            <a:off x="9182100" y="6356350"/>
            <a:ext cx="2743200" cy="365125"/>
          </a:xfrm>
        </p:spPr>
        <p:txBody>
          <a:bodyPr/>
          <a:lstStyle/>
          <a:p>
            <a:fld id="{434DB716-4346-4392-B904-40164E6AF3ED}" type="slidenum">
              <a:rPr lang="en-US" sz="2400" dirty="0" smtClean="0"/>
              <a:pPr/>
              <a:t>22</a:t>
            </a:fld>
            <a:endParaRPr lang="en-US" sz="2400"/>
          </a:p>
        </p:txBody>
      </p:sp>
    </p:spTree>
    <p:extLst>
      <p:ext uri="{BB962C8B-B14F-4D97-AF65-F5344CB8AC3E}">
        <p14:creationId xmlns:p14="http://schemas.microsoft.com/office/powerpoint/2010/main" val="7491427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BF46-4C79-4F03-A1F8-AAE977544B21}"/>
              </a:ext>
            </a:extLst>
          </p:cNvPr>
          <p:cNvSpPr>
            <a:spLocks noGrp="1"/>
          </p:cNvSpPr>
          <p:nvPr>
            <p:ph type="title"/>
          </p:nvPr>
        </p:nvSpPr>
        <p:spPr/>
        <p:txBody>
          <a:bodyPr/>
          <a:lstStyle/>
          <a:p>
            <a:r>
              <a:rPr lang="en-US" dirty="0">
                <a:solidFill>
                  <a:schemeClr val="bg1"/>
                </a:solidFill>
              </a:rPr>
              <a:t>Moderator Introduction</a:t>
            </a:r>
          </a:p>
        </p:txBody>
      </p:sp>
      <p:pic>
        <p:nvPicPr>
          <p:cNvPr id="7" name="Content Placeholder 6" descr="A picture of the moderator, Dr. Matilda Soria.">
            <a:extLst>
              <a:ext uri="{FF2B5EF4-FFF2-40B4-BE49-F238E27FC236}">
                <a16:creationId xmlns:a16="http://schemas.microsoft.com/office/drawing/2014/main" id="{EB965D7E-6EAA-4372-9EE2-6FFBD34B95B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89062" y="1697037"/>
            <a:ext cx="3378200" cy="4292600"/>
          </a:xfrm>
        </p:spPr>
      </p:pic>
      <p:sp>
        <p:nvSpPr>
          <p:cNvPr id="4" name="Content Placeholder 3">
            <a:extLst>
              <a:ext uri="{FF2B5EF4-FFF2-40B4-BE49-F238E27FC236}">
                <a16:creationId xmlns:a16="http://schemas.microsoft.com/office/drawing/2014/main" id="{65E7C135-3ED8-4C10-8317-E7FCD2DD22D5}"/>
              </a:ext>
            </a:extLst>
          </p:cNvPr>
          <p:cNvSpPr>
            <a:spLocks noGrp="1"/>
          </p:cNvSpPr>
          <p:nvPr>
            <p:ph sz="half" idx="2"/>
          </p:nvPr>
        </p:nvSpPr>
        <p:spPr>
          <a:xfrm>
            <a:off x="5382705" y="1638300"/>
            <a:ext cx="6259398" cy="4409804"/>
          </a:xfrm>
        </p:spPr>
        <p:txBody>
          <a:bodyPr/>
          <a:lstStyle/>
          <a:p>
            <a:pPr marL="0" indent="0">
              <a:buNone/>
            </a:pPr>
            <a:endParaRPr lang="en-US" dirty="0"/>
          </a:p>
          <a:p>
            <a:pPr marL="0" indent="0">
              <a:buNone/>
            </a:pPr>
            <a:endParaRPr lang="en-US" dirty="0"/>
          </a:p>
          <a:p>
            <a:pPr marL="0" indent="0">
              <a:buNone/>
            </a:pPr>
            <a:r>
              <a:rPr lang="en-US" sz="2800" dirty="0">
                <a:cs typeface="Arial"/>
              </a:rPr>
              <a:t>Dr. Matilda Soria, Senior Director of Early Care and Education, Office of the Fresno County Superintendent of Schools</a:t>
            </a:r>
          </a:p>
        </p:txBody>
      </p:sp>
      <p:sp>
        <p:nvSpPr>
          <p:cNvPr id="5" name="Slide Number Placeholder 4">
            <a:extLst>
              <a:ext uri="{FF2B5EF4-FFF2-40B4-BE49-F238E27FC236}">
                <a16:creationId xmlns:a16="http://schemas.microsoft.com/office/drawing/2014/main" id="{99F6D8F5-C8B3-44D7-A4E2-432E9384AC22}"/>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2676797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315F-CC80-ABB3-05FD-D210F66C4605}"/>
              </a:ext>
            </a:extLst>
          </p:cNvPr>
          <p:cNvSpPr>
            <a:spLocks noGrp="1"/>
          </p:cNvSpPr>
          <p:nvPr>
            <p:ph type="title"/>
          </p:nvPr>
        </p:nvSpPr>
        <p:spPr/>
        <p:txBody>
          <a:bodyPr/>
          <a:lstStyle/>
          <a:p>
            <a:r>
              <a:rPr lang="en-US" dirty="0">
                <a:solidFill>
                  <a:schemeClr val="bg1"/>
                </a:solidFill>
              </a:rPr>
              <a:t>Panelist Introductions</a:t>
            </a:r>
          </a:p>
        </p:txBody>
      </p:sp>
      <p:pic>
        <p:nvPicPr>
          <p:cNvPr id="11" name="Content Placeholder 10" descr="A picture of one of the panelists, Anna Arambula. ">
            <a:extLst>
              <a:ext uri="{FF2B5EF4-FFF2-40B4-BE49-F238E27FC236}">
                <a16:creationId xmlns:a16="http://schemas.microsoft.com/office/drawing/2014/main" id="{E5D649BA-5F25-175B-0580-523CF41ACC2E}"/>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16757" y="1529362"/>
            <a:ext cx="2590570" cy="2844669"/>
          </a:xfrm>
        </p:spPr>
      </p:pic>
      <p:sp>
        <p:nvSpPr>
          <p:cNvPr id="5" name="Content Placeholder 4">
            <a:extLst>
              <a:ext uri="{FF2B5EF4-FFF2-40B4-BE49-F238E27FC236}">
                <a16:creationId xmlns:a16="http://schemas.microsoft.com/office/drawing/2014/main" id="{A2B22229-8F3B-C155-FD85-79B3FEBFA586}"/>
              </a:ext>
            </a:extLst>
          </p:cNvPr>
          <p:cNvSpPr>
            <a:spLocks noGrp="1"/>
          </p:cNvSpPr>
          <p:nvPr>
            <p:ph sz="quarter" idx="12"/>
          </p:nvPr>
        </p:nvSpPr>
        <p:spPr>
          <a:xfrm>
            <a:off x="440826" y="4467225"/>
            <a:ext cx="3333751" cy="1600200"/>
          </a:xfrm>
        </p:spPr>
        <p:txBody>
          <a:bodyPr>
            <a:normAutofit fontScale="77500" lnSpcReduction="20000"/>
          </a:bodyPr>
          <a:lstStyle/>
          <a:p>
            <a:pPr marL="0" indent="0" algn="ctr">
              <a:buNone/>
            </a:pPr>
            <a:r>
              <a:rPr lang="en-US" b="1" dirty="0"/>
              <a:t>Anna </a:t>
            </a:r>
            <a:r>
              <a:rPr lang="en-US" b="1" dirty="0" err="1"/>
              <a:t>Arambula</a:t>
            </a:r>
            <a:endParaRPr lang="en-US" b="1" dirty="0"/>
          </a:p>
          <a:p>
            <a:pPr marL="0" indent="0" algn="ctr">
              <a:buNone/>
            </a:pPr>
            <a:r>
              <a:rPr lang="en-US" dirty="0"/>
              <a:t>Child Development Instructor/Coordinator, Madera Community College</a:t>
            </a:r>
          </a:p>
        </p:txBody>
      </p:sp>
      <p:pic>
        <p:nvPicPr>
          <p:cNvPr id="13" name="Content Placeholder 12" descr="A picture of one of the panelists, Dr. Carola Oliva-Olson. ">
            <a:extLst>
              <a:ext uri="{FF2B5EF4-FFF2-40B4-BE49-F238E27FC236}">
                <a16:creationId xmlns:a16="http://schemas.microsoft.com/office/drawing/2014/main" id="{B5FF3802-8CAF-4C4B-F93E-7C0ABC32F42B}"/>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914879" y="1514753"/>
            <a:ext cx="2585501" cy="2844669"/>
          </a:xfrm>
        </p:spPr>
      </p:pic>
      <p:sp>
        <p:nvSpPr>
          <p:cNvPr id="7" name="Content Placeholder 6">
            <a:extLst>
              <a:ext uri="{FF2B5EF4-FFF2-40B4-BE49-F238E27FC236}">
                <a16:creationId xmlns:a16="http://schemas.microsoft.com/office/drawing/2014/main" id="{3840F17D-F4D1-0123-165D-DA3C59604DF1}"/>
              </a:ext>
            </a:extLst>
          </p:cNvPr>
          <p:cNvSpPr>
            <a:spLocks noGrp="1"/>
          </p:cNvSpPr>
          <p:nvPr>
            <p:ph sz="quarter" idx="14"/>
          </p:nvPr>
        </p:nvSpPr>
        <p:spPr>
          <a:xfrm>
            <a:off x="4487612" y="4476750"/>
            <a:ext cx="3608638" cy="1832926"/>
          </a:xfrm>
        </p:spPr>
        <p:txBody>
          <a:bodyPr>
            <a:normAutofit fontScale="77500" lnSpcReduction="20000"/>
          </a:bodyPr>
          <a:lstStyle/>
          <a:p>
            <a:pPr marL="0" indent="0" algn="ctr">
              <a:buNone/>
            </a:pPr>
            <a:r>
              <a:rPr lang="en-US" b="1" dirty="0"/>
              <a:t>Dr. Carola Oliva-Olson</a:t>
            </a:r>
          </a:p>
          <a:p>
            <a:pPr marL="0" indent="0" algn="ctr">
              <a:buNone/>
            </a:pPr>
            <a:r>
              <a:rPr lang="en-US" dirty="0"/>
              <a:t>Vice President of Early Childhood Studies at </a:t>
            </a:r>
            <a:r>
              <a:rPr lang="en-US" dirty="0" err="1"/>
              <a:t>EDvance</a:t>
            </a:r>
            <a:r>
              <a:rPr lang="en-US" dirty="0"/>
              <a:t> College</a:t>
            </a:r>
          </a:p>
        </p:txBody>
      </p:sp>
      <p:pic>
        <p:nvPicPr>
          <p:cNvPr id="15" name="Content Placeholder 14" descr="A picture of one of the panelists, Raema Avalos. ">
            <a:extLst>
              <a:ext uri="{FF2B5EF4-FFF2-40B4-BE49-F238E27FC236}">
                <a16:creationId xmlns:a16="http://schemas.microsoft.com/office/drawing/2014/main" id="{599043B2-E8CA-836B-AF35-8EB6A9CAE281}"/>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8820150" y="1526359"/>
            <a:ext cx="2575955" cy="2844670"/>
          </a:xfrm>
        </p:spPr>
      </p:pic>
      <p:sp>
        <p:nvSpPr>
          <p:cNvPr id="9" name="Content Placeholder 8">
            <a:extLst>
              <a:ext uri="{FF2B5EF4-FFF2-40B4-BE49-F238E27FC236}">
                <a16:creationId xmlns:a16="http://schemas.microsoft.com/office/drawing/2014/main" id="{0B12F866-BC63-B5F7-906E-3E0C9E50EA05}"/>
              </a:ext>
            </a:extLst>
          </p:cNvPr>
          <p:cNvSpPr>
            <a:spLocks noGrp="1"/>
          </p:cNvSpPr>
          <p:nvPr>
            <p:ph sz="quarter" idx="16"/>
          </p:nvPr>
        </p:nvSpPr>
        <p:spPr>
          <a:xfrm>
            <a:off x="8553450" y="4467225"/>
            <a:ext cx="3333750" cy="1409700"/>
          </a:xfrm>
        </p:spPr>
        <p:txBody>
          <a:bodyPr>
            <a:normAutofit fontScale="77500" lnSpcReduction="20000"/>
          </a:bodyPr>
          <a:lstStyle/>
          <a:p>
            <a:pPr marL="0" indent="0" algn="ctr">
              <a:buNone/>
            </a:pPr>
            <a:r>
              <a:rPr lang="en-US" b="1" dirty="0" err="1"/>
              <a:t>Raema</a:t>
            </a:r>
            <a:r>
              <a:rPr lang="en-US" b="1" dirty="0"/>
              <a:t> Avalos</a:t>
            </a:r>
          </a:p>
          <a:p>
            <a:pPr marL="0" indent="0" algn="ctr">
              <a:buNone/>
            </a:pPr>
            <a:r>
              <a:rPr lang="en-US" dirty="0"/>
              <a:t>Mentoring Supervisor, </a:t>
            </a:r>
            <a:r>
              <a:rPr lang="en-US" dirty="0" err="1"/>
              <a:t>Educare</a:t>
            </a:r>
            <a:r>
              <a:rPr lang="en-US" dirty="0"/>
              <a:t> Los Angeles at Long Beach</a:t>
            </a:r>
          </a:p>
        </p:txBody>
      </p:sp>
      <p:sp>
        <p:nvSpPr>
          <p:cNvPr id="3" name="Slide Number Placeholder 2">
            <a:extLst>
              <a:ext uri="{FF2B5EF4-FFF2-40B4-BE49-F238E27FC236}">
                <a16:creationId xmlns:a16="http://schemas.microsoft.com/office/drawing/2014/main" id="{3B589769-7DA6-EC65-6230-300A076A1082}"/>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37763270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B9E1-5B11-86E2-3237-20A671453E36}"/>
              </a:ext>
            </a:extLst>
          </p:cNvPr>
          <p:cNvSpPr>
            <a:spLocks noGrp="1"/>
          </p:cNvSpPr>
          <p:nvPr>
            <p:ph type="title"/>
          </p:nvPr>
        </p:nvSpPr>
        <p:spPr>
          <a:xfrm>
            <a:off x="152400" y="87562"/>
            <a:ext cx="11887200" cy="1325563"/>
          </a:xfrm>
        </p:spPr>
        <p:txBody>
          <a:bodyPr/>
          <a:lstStyle/>
          <a:p>
            <a:r>
              <a:rPr lang="en-US">
                <a:solidFill>
                  <a:schemeClr val="bg1"/>
                </a:solidFill>
                <a:cs typeface="Arial"/>
              </a:rPr>
              <a:t>Discussion Panel Questions (1)</a:t>
            </a:r>
            <a:endParaRPr lang="en-US">
              <a:solidFill>
                <a:schemeClr val="bg1"/>
              </a:solidFill>
            </a:endParaRPr>
          </a:p>
        </p:txBody>
      </p:sp>
      <p:sp>
        <p:nvSpPr>
          <p:cNvPr id="3" name="Content Placeholder 2">
            <a:extLst>
              <a:ext uri="{FF2B5EF4-FFF2-40B4-BE49-F238E27FC236}">
                <a16:creationId xmlns:a16="http://schemas.microsoft.com/office/drawing/2014/main" id="{B56E0D86-1190-FEB6-EF25-9D143DD799E7}"/>
              </a:ext>
            </a:extLst>
          </p:cNvPr>
          <p:cNvSpPr>
            <a:spLocks noGrp="1"/>
          </p:cNvSpPr>
          <p:nvPr>
            <p:ph idx="1"/>
          </p:nvPr>
        </p:nvSpPr>
        <p:spPr>
          <a:xfrm>
            <a:off x="152400" y="1044199"/>
            <a:ext cx="11887200" cy="5016967"/>
          </a:xfrm>
        </p:spPr>
        <p:txBody>
          <a:bodyPr vert="horz" lIns="91440" tIns="45720" rIns="91440" bIns="45720" rtlCol="0" anchor="t">
            <a:noAutofit/>
          </a:bodyPr>
          <a:lstStyle/>
          <a:p>
            <a:pPr marL="0" indent="0">
              <a:buNone/>
            </a:pPr>
            <a:endParaRPr lang="en-US" sz="1800" i="1" dirty="0">
              <a:cs typeface="Arial"/>
            </a:endParaRPr>
          </a:p>
          <a:p>
            <a:r>
              <a:rPr lang="en-US" sz="2600" dirty="0">
                <a:latin typeface="Arial"/>
                <a:cs typeface="Arial"/>
              </a:rPr>
              <a:t>What do you do to welcome and engage families of dual language learners as active partners in their child’s learning?</a:t>
            </a:r>
            <a:endParaRPr lang="en-US" sz="2600" dirty="0">
              <a:latin typeface="Arial"/>
              <a:cs typeface="Segoe UI"/>
            </a:endParaRPr>
          </a:p>
          <a:p>
            <a:pPr marL="0" indent="0">
              <a:buNone/>
            </a:pPr>
            <a:endParaRPr lang="en-US" sz="2600" dirty="0">
              <a:latin typeface="Arial"/>
              <a:cs typeface="Arial"/>
            </a:endParaRPr>
          </a:p>
          <a:p>
            <a:r>
              <a:rPr lang="en-US" sz="2600" dirty="0">
                <a:latin typeface="Arial"/>
                <a:cs typeface="Arial"/>
              </a:rPr>
              <a:t>How do you help a child feel safe in your classroom on the first day of school or while they get adjusted if you do not speak the same language as they do?</a:t>
            </a:r>
            <a:endParaRPr lang="en-US" dirty="0">
              <a:cs typeface="Arial" panose="020B0604020202020204"/>
            </a:endParaRPr>
          </a:p>
          <a:p>
            <a:pPr marL="0" indent="0">
              <a:buNone/>
            </a:pPr>
            <a:endParaRPr lang="en-US" sz="2600" dirty="0">
              <a:latin typeface="Arial"/>
              <a:cs typeface="Arial"/>
            </a:endParaRPr>
          </a:p>
          <a:p>
            <a:r>
              <a:rPr lang="en-US" sz="2600" dirty="0">
                <a:latin typeface="Arial"/>
                <a:cs typeface="Arial"/>
              </a:rPr>
              <a:t>What do you do to set up your classroom environment to support the learning of dual language learners and create a welcoming environment?</a:t>
            </a:r>
          </a:p>
        </p:txBody>
      </p:sp>
      <p:sp>
        <p:nvSpPr>
          <p:cNvPr id="4" name="Slide Number Placeholder 3">
            <a:extLst>
              <a:ext uri="{FF2B5EF4-FFF2-40B4-BE49-F238E27FC236}">
                <a16:creationId xmlns:a16="http://schemas.microsoft.com/office/drawing/2014/main" id="{33DA2BD6-7733-EA3D-E47D-FF6D7EA7BF16}"/>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2246287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B9E1-5B11-86E2-3237-20A671453E36}"/>
              </a:ext>
            </a:extLst>
          </p:cNvPr>
          <p:cNvSpPr>
            <a:spLocks noGrp="1"/>
          </p:cNvSpPr>
          <p:nvPr>
            <p:ph type="title"/>
          </p:nvPr>
        </p:nvSpPr>
        <p:spPr>
          <a:xfrm>
            <a:off x="152400" y="87562"/>
            <a:ext cx="11887200" cy="1325563"/>
          </a:xfrm>
        </p:spPr>
        <p:txBody>
          <a:bodyPr/>
          <a:lstStyle/>
          <a:p>
            <a:r>
              <a:rPr lang="en-US">
                <a:solidFill>
                  <a:schemeClr val="bg1"/>
                </a:solidFill>
                <a:cs typeface="Arial"/>
              </a:rPr>
              <a:t>Discussion Panel Questions (2)</a:t>
            </a:r>
            <a:endParaRPr lang="en-US">
              <a:solidFill>
                <a:schemeClr val="bg1"/>
              </a:solidFill>
            </a:endParaRPr>
          </a:p>
        </p:txBody>
      </p:sp>
      <p:sp>
        <p:nvSpPr>
          <p:cNvPr id="3" name="Content Placeholder 2">
            <a:extLst>
              <a:ext uri="{FF2B5EF4-FFF2-40B4-BE49-F238E27FC236}">
                <a16:creationId xmlns:a16="http://schemas.microsoft.com/office/drawing/2014/main" id="{B56E0D86-1190-FEB6-EF25-9D143DD799E7}"/>
              </a:ext>
            </a:extLst>
          </p:cNvPr>
          <p:cNvSpPr>
            <a:spLocks noGrp="1"/>
          </p:cNvSpPr>
          <p:nvPr>
            <p:ph idx="1"/>
          </p:nvPr>
        </p:nvSpPr>
        <p:spPr>
          <a:xfrm>
            <a:off x="152400" y="1044199"/>
            <a:ext cx="11887200" cy="5016967"/>
          </a:xfrm>
        </p:spPr>
        <p:txBody>
          <a:bodyPr vert="horz" lIns="91440" tIns="45720" rIns="91440" bIns="45720" rtlCol="0" anchor="t">
            <a:noAutofit/>
          </a:bodyPr>
          <a:lstStyle/>
          <a:p>
            <a:pPr marL="0" indent="0">
              <a:buNone/>
            </a:pPr>
            <a:endParaRPr lang="en-US" sz="1800" i="1" dirty="0">
              <a:cs typeface="Arial"/>
            </a:endParaRPr>
          </a:p>
          <a:p>
            <a:pPr marL="0" indent="0">
              <a:buNone/>
            </a:pPr>
            <a:endParaRPr lang="en-US" sz="2600" dirty="0">
              <a:latin typeface="Arial"/>
              <a:cs typeface="Segoe UI"/>
            </a:endParaRPr>
          </a:p>
          <a:p>
            <a:r>
              <a:rPr lang="en-US" sz="2600" dirty="0">
                <a:latin typeface="Arial"/>
                <a:cs typeface="Arial"/>
              </a:rPr>
              <a:t>How do you build a positive relationship with dual language learner parents when you don’t speak the same language?</a:t>
            </a:r>
            <a:endParaRPr lang="en-US" sz="2600" dirty="0">
              <a:latin typeface="Arial"/>
              <a:cs typeface="Segoe UI"/>
            </a:endParaRPr>
          </a:p>
          <a:p>
            <a:pPr marL="0" indent="0">
              <a:buNone/>
            </a:pPr>
            <a:endParaRPr lang="en-US" sz="2600" dirty="0">
              <a:latin typeface="Arial"/>
              <a:cs typeface="Segoe UI"/>
            </a:endParaRPr>
          </a:p>
          <a:p>
            <a:r>
              <a:rPr lang="en-US" sz="2600" dirty="0">
                <a:latin typeface="Arial"/>
                <a:cs typeface="Segoe UI"/>
              </a:rPr>
              <a:t>What do you do to encourage home language development if you don’t speak the home language of all the dual language learners in your classroom?</a:t>
            </a:r>
            <a:endParaRPr lang="en-US" sz="2600" dirty="0">
              <a:latin typeface="Arial"/>
            </a:endParaRPr>
          </a:p>
        </p:txBody>
      </p:sp>
      <p:sp>
        <p:nvSpPr>
          <p:cNvPr id="4" name="Slide Number Placeholder 3">
            <a:extLst>
              <a:ext uri="{FF2B5EF4-FFF2-40B4-BE49-F238E27FC236}">
                <a16:creationId xmlns:a16="http://schemas.microsoft.com/office/drawing/2014/main" id="{33DA2BD6-7733-EA3D-E47D-FF6D7EA7BF16}"/>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383571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984F-808D-4969-AEA4-CBB0F98406E8}"/>
              </a:ext>
            </a:extLst>
          </p:cNvPr>
          <p:cNvSpPr>
            <a:spLocks noGrp="1"/>
          </p:cNvSpPr>
          <p:nvPr>
            <p:ph type="title"/>
          </p:nvPr>
        </p:nvSpPr>
        <p:spPr/>
        <p:txBody>
          <a:bodyPr>
            <a:normAutofit/>
          </a:bodyPr>
          <a:lstStyle/>
          <a:p>
            <a:r>
              <a:rPr lang="en-US" sz="4400" dirty="0">
                <a:solidFill>
                  <a:schemeClr val="bg1"/>
                </a:solidFill>
                <a:cs typeface="Arial"/>
              </a:rPr>
              <a:t>Thank You</a:t>
            </a:r>
            <a:endParaRPr lang="en-US" sz="4000" dirty="0">
              <a:solidFill>
                <a:schemeClr val="bg1"/>
              </a:solidFill>
            </a:endParaRPr>
          </a:p>
        </p:txBody>
      </p:sp>
      <p:sp>
        <p:nvSpPr>
          <p:cNvPr id="3" name="Content Placeholder 2">
            <a:extLst>
              <a:ext uri="{FF2B5EF4-FFF2-40B4-BE49-F238E27FC236}">
                <a16:creationId xmlns:a16="http://schemas.microsoft.com/office/drawing/2014/main" id="{A890E4A5-3643-4884-B349-B24C3F5A5EBE}"/>
              </a:ext>
            </a:extLst>
          </p:cNvPr>
          <p:cNvSpPr>
            <a:spLocks noGrp="1"/>
          </p:cNvSpPr>
          <p:nvPr>
            <p:ph sz="half" idx="1"/>
          </p:nvPr>
        </p:nvSpPr>
        <p:spPr>
          <a:xfrm>
            <a:off x="399733" y="2264998"/>
            <a:ext cx="5604193" cy="4409803"/>
          </a:xfrm>
        </p:spPr>
        <p:txBody>
          <a:bodyPr/>
          <a:lstStyle/>
          <a:p>
            <a:pPr marL="0" indent="0" algn="ctr">
              <a:buNone/>
            </a:pPr>
            <a:r>
              <a:rPr lang="en-US" dirty="0"/>
              <a:t>“Language is the roadmap of a culture. It tells you where its people come from and where they are going.”</a:t>
            </a:r>
            <a:endParaRPr lang="en-US" dirty="0">
              <a:cs typeface="Arial"/>
            </a:endParaRPr>
          </a:p>
          <a:p>
            <a:pPr marL="0" indent="0" algn="ctr">
              <a:buNone/>
            </a:pPr>
            <a:endParaRPr lang="en-US" dirty="0"/>
          </a:p>
          <a:p>
            <a:pPr marL="0" indent="0" algn="ctr">
              <a:buNone/>
            </a:pPr>
            <a:r>
              <a:rPr lang="en-US" sz="2800" dirty="0"/>
              <a:t>Rita Mae Brown</a:t>
            </a:r>
            <a:endParaRPr lang="en-US" sz="2800" dirty="0">
              <a:cs typeface="Arial"/>
            </a:endParaRPr>
          </a:p>
        </p:txBody>
      </p:sp>
      <p:pic>
        <p:nvPicPr>
          <p:cNvPr id="7" name="Content Placeholder 6" descr="A collage of pictures with the words everyone belongs, todos somos unidos. ">
            <a:extLst>
              <a:ext uri="{FF2B5EF4-FFF2-40B4-BE49-F238E27FC236}">
                <a16:creationId xmlns:a16="http://schemas.microsoft.com/office/drawing/2014/main" id="{319CFA27-D41A-48A0-B5DB-743FA2736FE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2623" y="1649017"/>
            <a:ext cx="5604193" cy="4203144"/>
          </a:xfrm>
        </p:spPr>
      </p:pic>
      <p:sp>
        <p:nvSpPr>
          <p:cNvPr id="5" name="Slide Number Placeholder 4">
            <a:extLst>
              <a:ext uri="{FF2B5EF4-FFF2-40B4-BE49-F238E27FC236}">
                <a16:creationId xmlns:a16="http://schemas.microsoft.com/office/drawing/2014/main" id="{009DAA71-83C1-4B06-90FC-A560AB8FD2FE}"/>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3793740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9282-8561-2534-FA51-CDBD2CB6360B}"/>
              </a:ext>
            </a:extLst>
          </p:cNvPr>
          <p:cNvSpPr>
            <a:spLocks noGrp="1"/>
          </p:cNvSpPr>
          <p:nvPr>
            <p:ph type="title"/>
          </p:nvPr>
        </p:nvSpPr>
        <p:spPr/>
        <p:txBody>
          <a:bodyPr/>
          <a:lstStyle/>
          <a:p>
            <a:r>
              <a:rPr lang="en-US" dirty="0">
                <a:solidFill>
                  <a:schemeClr val="bg1"/>
                </a:solidFill>
                <a:cs typeface="Arial"/>
              </a:rPr>
              <a:t>Resources to Support Dual Language Learners (1)</a:t>
            </a:r>
            <a:endParaRPr lang="en-US" dirty="0">
              <a:solidFill>
                <a:schemeClr val="bg1"/>
              </a:solidFill>
            </a:endParaRPr>
          </a:p>
        </p:txBody>
      </p:sp>
      <p:sp>
        <p:nvSpPr>
          <p:cNvPr id="3" name="Content Placeholder 2">
            <a:extLst>
              <a:ext uri="{FF2B5EF4-FFF2-40B4-BE49-F238E27FC236}">
                <a16:creationId xmlns:a16="http://schemas.microsoft.com/office/drawing/2014/main" id="{BD17C7E5-025C-9E83-45F1-6D1542B2E3EF}"/>
              </a:ext>
            </a:extLst>
          </p:cNvPr>
          <p:cNvSpPr>
            <a:spLocks noGrp="1"/>
          </p:cNvSpPr>
          <p:nvPr>
            <p:ph idx="1"/>
          </p:nvPr>
        </p:nvSpPr>
        <p:spPr>
          <a:xfrm>
            <a:off x="152400" y="1221357"/>
            <a:ext cx="11887200" cy="4422866"/>
          </a:xfrm>
        </p:spPr>
        <p:txBody>
          <a:bodyPr vert="horz" lIns="91440" tIns="45720" rIns="91440" bIns="45720" rtlCol="0" anchor="t">
            <a:normAutofit/>
          </a:bodyPr>
          <a:lstStyle/>
          <a:p>
            <a:pPr marL="0" indent="0">
              <a:buNone/>
            </a:pPr>
            <a:endParaRPr lang="en-US" sz="2800" dirty="0">
              <a:cs typeface="Arial"/>
            </a:endParaRPr>
          </a:p>
          <a:p>
            <a:r>
              <a:rPr lang="en-US" sz="2800" dirty="0">
                <a:cs typeface="Arial"/>
              </a:rPr>
              <a:t>Multilingual Learning Toolkit: </a:t>
            </a:r>
            <a:r>
              <a:rPr lang="en-US" sz="2800" dirty="0">
                <a:solidFill>
                  <a:schemeClr val="accent4">
                    <a:lumMod val="40000"/>
                    <a:lumOff val="60000"/>
                  </a:schemeClr>
                </a:solidFill>
                <a:cs typeface="Arial"/>
                <a:hlinkClick r:id="rId3" tooltip="Multilingual Learning Toolkit web page">
                  <a:extLst>
                    <a:ext uri="{A12FA001-AC4F-418D-AE19-62706E023703}">
                      <ahyp:hlinkClr xmlns:ahyp="http://schemas.microsoft.com/office/drawing/2018/hyperlinkcolor" val="tx"/>
                    </a:ext>
                  </a:extLst>
                </a:hlinkClick>
              </a:rPr>
              <a:t>https://www.multilinguallearningtoolkit.org/</a:t>
            </a:r>
            <a:r>
              <a:rPr lang="en-US" sz="2800" dirty="0">
                <a:solidFill>
                  <a:schemeClr val="accent4">
                    <a:lumMod val="40000"/>
                    <a:lumOff val="60000"/>
                  </a:schemeClr>
                </a:solidFill>
                <a:cs typeface="Arial"/>
              </a:rPr>
              <a:t> </a:t>
            </a:r>
          </a:p>
          <a:p>
            <a:r>
              <a:rPr lang="en-US" sz="2800" dirty="0">
                <a:cs typeface="Arial"/>
              </a:rPr>
              <a:t>CA’s DLL Identification Process Helps Teachers Support Young Children &amp; their Families Video: </a:t>
            </a:r>
            <a:r>
              <a:rPr lang="en-US" sz="2800" dirty="0">
                <a:solidFill>
                  <a:schemeClr val="accent4">
                    <a:lumMod val="40000"/>
                    <a:lumOff val="60000"/>
                  </a:schemeClr>
                </a:solidFill>
                <a:cs typeface="Arial"/>
                <a:hlinkClick r:id="rId4" tooltip="Early Edge YouTube video on California's Dual Language Learner Identification Process">
                  <a:extLst>
                    <a:ext uri="{A12FA001-AC4F-418D-AE19-62706E023703}">
                      <ahyp:hlinkClr xmlns:ahyp="http://schemas.microsoft.com/office/drawing/2018/hyperlinkcolor" val="tx"/>
                    </a:ext>
                  </a:extLst>
                </a:hlinkClick>
              </a:rPr>
              <a:t>https://www.youtube.com/watch?v=SN9TGK0PvQE</a:t>
            </a:r>
            <a:r>
              <a:rPr lang="en-US" sz="2800" dirty="0">
                <a:solidFill>
                  <a:schemeClr val="accent4">
                    <a:lumMod val="40000"/>
                    <a:lumOff val="60000"/>
                  </a:schemeClr>
                </a:solidFill>
                <a:cs typeface="Arial"/>
              </a:rPr>
              <a:t> </a:t>
            </a:r>
          </a:p>
          <a:p>
            <a:r>
              <a:rPr lang="en-US" sz="2800" dirty="0">
                <a:cs typeface="Arial"/>
              </a:rPr>
              <a:t>Three-part webinar series for teachers on Family Engagement, Oral Language Development, and Home Language Development: </a:t>
            </a:r>
            <a:r>
              <a:rPr lang="en-US" sz="2800" dirty="0">
                <a:solidFill>
                  <a:schemeClr val="accent4">
                    <a:lumMod val="40000"/>
                    <a:lumOff val="60000"/>
                  </a:schemeClr>
                </a:solidFill>
                <a:cs typeface="Arial"/>
                <a:hlinkClick r:id="rId5" tooltip="Three-part webinar series for teachers on supporting dual language learners">
                  <a:extLst>
                    <a:ext uri="{A12FA001-AC4F-418D-AE19-62706E023703}">
                      <ahyp:hlinkClr xmlns:ahyp="http://schemas.microsoft.com/office/drawing/2018/hyperlinkcolor" val="tx"/>
                    </a:ext>
                  </a:extLst>
                </a:hlinkClick>
              </a:rPr>
              <a:t>https://www.multilinguallearningtoolkit.org/blog/webinar-resources-from-seal-and-early-edge/</a:t>
            </a:r>
            <a:endParaRPr lang="en-US" sz="2800" dirty="0">
              <a:solidFill>
                <a:schemeClr val="accent4">
                  <a:lumMod val="40000"/>
                  <a:lumOff val="60000"/>
                </a:schemeClr>
              </a:solidFill>
              <a:cs typeface="Arial"/>
            </a:endParaRPr>
          </a:p>
          <a:p>
            <a:pPr marL="0" indent="0">
              <a:buNone/>
            </a:pPr>
            <a:endParaRPr lang="en-US" sz="2400" dirty="0">
              <a:cs typeface="Arial"/>
            </a:endParaRPr>
          </a:p>
        </p:txBody>
      </p:sp>
      <p:sp>
        <p:nvSpPr>
          <p:cNvPr id="4" name="Slide Number Placeholder 3">
            <a:extLst>
              <a:ext uri="{FF2B5EF4-FFF2-40B4-BE49-F238E27FC236}">
                <a16:creationId xmlns:a16="http://schemas.microsoft.com/office/drawing/2014/main" id="{CACA450A-15BF-77FC-7E2E-EEFE5F6B1563}"/>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686296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9282-8561-2534-FA51-CDBD2CB6360B}"/>
              </a:ext>
            </a:extLst>
          </p:cNvPr>
          <p:cNvSpPr>
            <a:spLocks noGrp="1"/>
          </p:cNvSpPr>
          <p:nvPr>
            <p:ph type="title"/>
          </p:nvPr>
        </p:nvSpPr>
        <p:spPr/>
        <p:txBody>
          <a:bodyPr/>
          <a:lstStyle/>
          <a:p>
            <a:r>
              <a:rPr lang="en-US" dirty="0">
                <a:solidFill>
                  <a:schemeClr val="bg1"/>
                </a:solidFill>
                <a:cs typeface="Arial"/>
              </a:rPr>
              <a:t>Resources to Support Dual Language Learners (2)</a:t>
            </a:r>
            <a:endParaRPr lang="en-US" dirty="0">
              <a:solidFill>
                <a:schemeClr val="bg1"/>
              </a:solidFill>
            </a:endParaRPr>
          </a:p>
        </p:txBody>
      </p:sp>
      <p:sp>
        <p:nvSpPr>
          <p:cNvPr id="3" name="Content Placeholder 2">
            <a:extLst>
              <a:ext uri="{FF2B5EF4-FFF2-40B4-BE49-F238E27FC236}">
                <a16:creationId xmlns:a16="http://schemas.microsoft.com/office/drawing/2014/main" id="{BD17C7E5-025C-9E83-45F1-6D1542B2E3EF}"/>
              </a:ext>
            </a:extLst>
          </p:cNvPr>
          <p:cNvSpPr>
            <a:spLocks noGrp="1"/>
          </p:cNvSpPr>
          <p:nvPr>
            <p:ph idx="1"/>
          </p:nvPr>
        </p:nvSpPr>
        <p:spPr/>
        <p:txBody>
          <a:bodyPr vert="horz" lIns="91440" tIns="45720" rIns="91440" bIns="45720" rtlCol="0" anchor="t">
            <a:normAutofit/>
          </a:bodyPr>
          <a:lstStyle/>
          <a:p>
            <a:pPr marL="342900" indent="-342900"/>
            <a:r>
              <a:rPr lang="en-US" sz="2800" dirty="0">
                <a:cs typeface="Arial"/>
              </a:rPr>
              <a:t>Effective Classroom Practices for Equitably Serving Preschool-Age Dual Language Learners: </a:t>
            </a:r>
            <a:r>
              <a:rPr lang="en-US" sz="2800" dirty="0">
                <a:solidFill>
                  <a:schemeClr val="accent4">
                    <a:lumMod val="40000"/>
                    <a:lumOff val="60000"/>
                  </a:schemeClr>
                </a:solidFill>
                <a:cs typeface="Arial"/>
                <a:hlinkClick r:id="rId3" tooltip="YouTube video on Effective Classroom Practices for Equitably Serving Dual Language Learners in Preschool">
                  <a:extLst>
                    <a:ext uri="{A12FA001-AC4F-418D-AE19-62706E023703}">
                      <ahyp:hlinkClr xmlns:ahyp="http://schemas.microsoft.com/office/drawing/2018/hyperlinkcolor" val="tx"/>
                    </a:ext>
                  </a:extLst>
                </a:hlinkClick>
              </a:rPr>
              <a:t>https://www.youtube.com/watch?v=TJZnjqmrBhY</a:t>
            </a:r>
            <a:r>
              <a:rPr lang="en-US" sz="2800" dirty="0">
                <a:cs typeface="Arial"/>
              </a:rPr>
              <a:t> </a:t>
            </a:r>
          </a:p>
          <a:p>
            <a:pPr lvl="1">
              <a:buFont typeface="Arial" panose="020B0604020202020204" pitchFamily="34" charset="0"/>
              <a:buChar char="•"/>
            </a:pPr>
            <a:r>
              <a:rPr lang="en-US" dirty="0">
                <a:cs typeface="Arial"/>
              </a:rPr>
              <a:t>In Spanish: </a:t>
            </a:r>
            <a:r>
              <a:rPr lang="en-US" dirty="0" err="1">
                <a:cs typeface="Arial"/>
              </a:rPr>
              <a:t>Prácticas</a:t>
            </a:r>
            <a:r>
              <a:rPr lang="en-US" dirty="0">
                <a:cs typeface="Arial"/>
              </a:rPr>
              <a:t> </a:t>
            </a:r>
            <a:r>
              <a:rPr lang="en-US" dirty="0" err="1">
                <a:cs typeface="Arial"/>
              </a:rPr>
              <a:t>efectivas</a:t>
            </a:r>
            <a:r>
              <a:rPr lang="en-US" dirty="0">
                <a:cs typeface="Arial"/>
              </a:rPr>
              <a:t> para </a:t>
            </a:r>
            <a:r>
              <a:rPr lang="en-US" dirty="0" err="1">
                <a:cs typeface="Arial"/>
              </a:rPr>
              <a:t>apoyar</a:t>
            </a:r>
            <a:r>
              <a:rPr lang="en-US" dirty="0">
                <a:cs typeface="Arial"/>
              </a:rPr>
              <a:t> </a:t>
            </a:r>
            <a:r>
              <a:rPr lang="en-US" dirty="0" err="1">
                <a:cs typeface="Arial"/>
              </a:rPr>
              <a:t>equitativamente</a:t>
            </a:r>
            <a:r>
              <a:rPr lang="en-US" dirty="0">
                <a:cs typeface="Arial"/>
              </a:rPr>
              <a:t> a los </a:t>
            </a:r>
            <a:r>
              <a:rPr lang="en-US" dirty="0" err="1">
                <a:cs typeface="Arial"/>
              </a:rPr>
              <a:t>estudiantes</a:t>
            </a:r>
            <a:r>
              <a:rPr lang="en-US" dirty="0">
                <a:cs typeface="Arial"/>
              </a:rPr>
              <a:t> </a:t>
            </a:r>
            <a:r>
              <a:rPr lang="en-US" dirty="0" err="1">
                <a:cs typeface="Arial"/>
              </a:rPr>
              <a:t>preescolares</a:t>
            </a:r>
            <a:r>
              <a:rPr lang="en-US" dirty="0">
                <a:cs typeface="Arial"/>
              </a:rPr>
              <a:t> que </a:t>
            </a:r>
            <a:r>
              <a:rPr lang="en-US" dirty="0" err="1">
                <a:cs typeface="Arial"/>
              </a:rPr>
              <a:t>aprenden</a:t>
            </a:r>
            <a:r>
              <a:rPr lang="en-US" dirty="0">
                <a:cs typeface="Arial"/>
              </a:rPr>
              <a:t> </a:t>
            </a:r>
            <a:r>
              <a:rPr lang="en-US" dirty="0" err="1">
                <a:cs typeface="Arial"/>
              </a:rPr>
              <a:t>en</a:t>
            </a:r>
            <a:r>
              <a:rPr lang="en-US" dirty="0">
                <a:cs typeface="Arial"/>
              </a:rPr>
              <a:t> dos </a:t>
            </a:r>
            <a:r>
              <a:rPr lang="en-US" dirty="0" err="1">
                <a:cs typeface="Arial"/>
              </a:rPr>
              <a:t>idiomas</a:t>
            </a:r>
            <a:r>
              <a:rPr lang="en-US" dirty="0">
                <a:cs typeface="Arial"/>
              </a:rPr>
              <a:t>: </a:t>
            </a:r>
            <a:r>
              <a:rPr lang="en-US" dirty="0">
                <a:solidFill>
                  <a:schemeClr val="accent4">
                    <a:lumMod val="40000"/>
                    <a:lumOff val="60000"/>
                  </a:schemeClr>
                </a:solidFill>
                <a:cs typeface="Arial"/>
                <a:hlinkClick r:id="rId4" tooltip="YouTube video in Spanish on Effective Classroom Practices for Equitably Serving Dual Language Learners in Preschool">
                  <a:extLst>
                    <a:ext uri="{A12FA001-AC4F-418D-AE19-62706E023703}">
                      <ahyp:hlinkClr xmlns:ahyp="http://schemas.microsoft.com/office/drawing/2018/hyperlinkcolor" val="tx"/>
                    </a:ext>
                  </a:extLst>
                </a:hlinkClick>
              </a:rPr>
              <a:t>https://www.youtube.com/watch?v=MROubnCTCN0</a:t>
            </a:r>
            <a:r>
              <a:rPr lang="en-US" dirty="0">
                <a:cs typeface="Arial"/>
              </a:rPr>
              <a:t> </a:t>
            </a:r>
          </a:p>
          <a:p>
            <a:r>
              <a:rPr lang="en-US" sz="2800" dirty="0">
                <a:cs typeface="Arial"/>
              </a:rPr>
              <a:t>POLL Strategies for DLLs: </a:t>
            </a:r>
            <a:r>
              <a:rPr lang="en-US" sz="2800" dirty="0">
                <a:solidFill>
                  <a:schemeClr val="accent4">
                    <a:lumMod val="40000"/>
                    <a:lumOff val="60000"/>
                  </a:schemeClr>
                </a:solidFill>
                <a:cs typeface="Arial"/>
                <a:hlinkClick r:id="rId5" tooltip="Language Learning Project's Personalized Oral Language Learning Strategies web page ">
                  <a:extLst>
                    <a:ext uri="{A12FA001-AC4F-418D-AE19-62706E023703}">
                      <ahyp:hlinkClr xmlns:ahyp="http://schemas.microsoft.com/office/drawing/2018/hyperlinkcolor" val="tx"/>
                    </a:ext>
                  </a:extLst>
                </a:hlinkClick>
              </a:rPr>
              <a:t>https://www.pollstrategies.org/</a:t>
            </a:r>
            <a:endParaRPr lang="en-US" sz="2800" dirty="0">
              <a:solidFill>
                <a:schemeClr val="accent4">
                  <a:lumMod val="40000"/>
                  <a:lumOff val="60000"/>
                </a:schemeClr>
              </a:solidFill>
              <a:cs typeface="Arial"/>
            </a:endParaRPr>
          </a:p>
          <a:p>
            <a:r>
              <a:rPr lang="en-US" sz="2800" dirty="0">
                <a:cs typeface="Arial"/>
              </a:rPr>
              <a:t>Dual Language Learners Initiative Quality Start Los Angeles: </a:t>
            </a:r>
            <a:r>
              <a:rPr lang="en-US" sz="2800" dirty="0">
                <a:solidFill>
                  <a:schemeClr val="accent4">
                    <a:lumMod val="40000"/>
                    <a:lumOff val="60000"/>
                  </a:schemeClr>
                </a:solidFill>
                <a:cs typeface="Arial"/>
                <a:hlinkClick r:id="rId6" tooltip="Quality Starts Los Angeles Dual Language Learners Initiative web page">
                  <a:extLst>
                    <a:ext uri="{A12FA001-AC4F-418D-AE19-62706E023703}">
                      <ahyp:hlinkClr xmlns:ahyp="http://schemas.microsoft.com/office/drawing/2018/hyperlinkcolor" val="tx"/>
                    </a:ext>
                  </a:extLst>
                </a:hlinkClick>
              </a:rPr>
              <a:t>https://qualitystartla.org/dual-language-learners-initiative/</a:t>
            </a:r>
            <a:endParaRPr lang="en-US" sz="2800" dirty="0"/>
          </a:p>
        </p:txBody>
      </p:sp>
      <p:sp>
        <p:nvSpPr>
          <p:cNvPr id="4" name="Slide Number Placeholder 3">
            <a:extLst>
              <a:ext uri="{FF2B5EF4-FFF2-40B4-BE49-F238E27FC236}">
                <a16:creationId xmlns:a16="http://schemas.microsoft.com/office/drawing/2014/main" id="{CACA450A-15BF-77FC-7E2E-EEFE5F6B1563}"/>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3921211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1780C-2005-B6D8-ADA8-B6BD6A20FCED}"/>
              </a:ext>
            </a:extLst>
          </p:cNvPr>
          <p:cNvSpPr>
            <a:spLocks noGrp="1"/>
          </p:cNvSpPr>
          <p:nvPr>
            <p:ph type="title"/>
          </p:nvPr>
        </p:nvSpPr>
        <p:spPr>
          <a:xfrm>
            <a:off x="0" y="376327"/>
            <a:ext cx="12192000" cy="1502308"/>
          </a:xfrm>
        </p:spPr>
        <p:txBody>
          <a:bodyPr/>
          <a:lstStyle/>
          <a:p>
            <a:r>
              <a:rPr lang="en-US" sz="3600" dirty="0">
                <a:solidFill>
                  <a:schemeClr val="bg1"/>
                </a:solidFill>
                <a:cs typeface="Arial"/>
              </a:rPr>
              <a:t>Highlights from DLL Webinar Series</a:t>
            </a:r>
            <a:br>
              <a:rPr lang="en-US" sz="3600" dirty="0">
                <a:solidFill>
                  <a:schemeClr val="bg1"/>
                </a:solidFill>
                <a:cs typeface="Arial"/>
              </a:rPr>
            </a:br>
            <a:r>
              <a:rPr lang="en-US" sz="3600" dirty="0">
                <a:solidFill>
                  <a:schemeClr val="bg1"/>
                </a:solidFill>
                <a:cs typeface="Arial"/>
              </a:rPr>
              <a:t> Parts One and Two</a:t>
            </a:r>
            <a:endParaRPr lang="en-US" dirty="0">
              <a:solidFill>
                <a:schemeClr val="bg1"/>
              </a:solidFill>
              <a:cs typeface="Arial"/>
            </a:endParaRPr>
          </a:p>
        </p:txBody>
      </p:sp>
      <p:sp>
        <p:nvSpPr>
          <p:cNvPr id="3" name="Content Placeholder 2">
            <a:extLst>
              <a:ext uri="{FF2B5EF4-FFF2-40B4-BE49-F238E27FC236}">
                <a16:creationId xmlns:a16="http://schemas.microsoft.com/office/drawing/2014/main" id="{7B9D169B-7E89-B852-C921-0FD7A57D79AB}"/>
              </a:ext>
            </a:extLst>
          </p:cNvPr>
          <p:cNvSpPr>
            <a:spLocks noGrp="1"/>
          </p:cNvSpPr>
          <p:nvPr>
            <p:ph idx="1"/>
          </p:nvPr>
        </p:nvSpPr>
        <p:spPr>
          <a:xfrm>
            <a:off x="152400" y="1882716"/>
            <a:ext cx="11887200" cy="4422866"/>
          </a:xfrm>
        </p:spPr>
        <p:txBody>
          <a:bodyPr vert="horz" lIns="91440" tIns="45720" rIns="91440" bIns="45720" rtlCol="0" anchor="t">
            <a:normAutofit/>
          </a:bodyPr>
          <a:lstStyle/>
          <a:p>
            <a:r>
              <a:rPr lang="en-US" sz="2800" dirty="0">
                <a:cs typeface="Arial"/>
              </a:rPr>
              <a:t>Video from Early Edge Co-Sponsors of Assembly Bill (AB) 1363</a:t>
            </a:r>
            <a:endParaRPr lang="en-US" dirty="0"/>
          </a:p>
          <a:p>
            <a:r>
              <a:rPr lang="en-US" sz="2800" dirty="0">
                <a:cs typeface="Arial"/>
              </a:rPr>
              <a:t>Policy and Procedures</a:t>
            </a:r>
          </a:p>
          <a:p>
            <a:r>
              <a:rPr lang="en-US" sz="2800" dirty="0">
                <a:cs typeface="Arial"/>
              </a:rPr>
              <a:t>Practitioner Perspective</a:t>
            </a:r>
          </a:p>
          <a:p>
            <a:r>
              <a:rPr lang="en-US" sz="2800" dirty="0">
                <a:cs typeface="Arial"/>
              </a:rPr>
              <a:t>Preschool Language Information System (PLIS)</a:t>
            </a:r>
          </a:p>
          <a:p>
            <a:r>
              <a:rPr lang="en-US" sz="2800" dirty="0">
                <a:cs typeface="Arial"/>
              </a:rPr>
              <a:t>DLL identification and PLIS frequently asked questions (FAQs)</a:t>
            </a:r>
          </a:p>
        </p:txBody>
      </p:sp>
      <p:sp>
        <p:nvSpPr>
          <p:cNvPr id="4" name="Slide Number Placeholder 3">
            <a:extLst>
              <a:ext uri="{FF2B5EF4-FFF2-40B4-BE49-F238E27FC236}">
                <a16:creationId xmlns:a16="http://schemas.microsoft.com/office/drawing/2014/main" id="{EE3DD9DB-85DF-99F1-B7EE-6156161CE505}"/>
              </a:ext>
            </a:extLst>
          </p:cNvPr>
          <p:cNvSpPr>
            <a:spLocks noGrp="1"/>
          </p:cNvSpPr>
          <p:nvPr>
            <p:ph type="sldNum" sz="quarter" idx="10"/>
          </p:nvPr>
        </p:nvSpPr>
        <p:spPr/>
        <p:txBody>
          <a:bodyPr/>
          <a:lstStyle/>
          <a:p>
            <a:fld id="{432ED76D-8188-4B28-B316-CD85396F47B0}" type="slidenum">
              <a:rPr lang="en-US" smtClean="0"/>
              <a:pPr/>
              <a:t>3</a:t>
            </a:fld>
            <a:endParaRPr lang="en-US"/>
          </a:p>
        </p:txBody>
      </p:sp>
    </p:spTree>
    <p:extLst>
      <p:ext uri="{BB962C8B-B14F-4D97-AF65-F5344CB8AC3E}">
        <p14:creationId xmlns:p14="http://schemas.microsoft.com/office/powerpoint/2010/main" val="3633482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AEA71-C780-E611-445E-9BA44D5BC340}"/>
              </a:ext>
            </a:extLst>
          </p:cNvPr>
          <p:cNvSpPr>
            <a:spLocks noGrp="1"/>
          </p:cNvSpPr>
          <p:nvPr>
            <p:ph type="title"/>
          </p:nvPr>
        </p:nvSpPr>
        <p:spPr/>
        <p:txBody>
          <a:bodyPr/>
          <a:lstStyle/>
          <a:p>
            <a:r>
              <a:rPr lang="en-US" dirty="0">
                <a:solidFill>
                  <a:schemeClr val="bg1"/>
                </a:solidFill>
              </a:rPr>
              <a:t>California English Learner Roadmap (1)</a:t>
            </a:r>
          </a:p>
        </p:txBody>
      </p:sp>
      <p:sp>
        <p:nvSpPr>
          <p:cNvPr id="3" name="Content Placeholder 2">
            <a:extLst>
              <a:ext uri="{FF2B5EF4-FFF2-40B4-BE49-F238E27FC236}">
                <a16:creationId xmlns:a16="http://schemas.microsoft.com/office/drawing/2014/main" id="{BEFEDE88-10F1-B9F2-2168-F9834AB8ECB4}"/>
              </a:ext>
            </a:extLst>
          </p:cNvPr>
          <p:cNvSpPr>
            <a:spLocks noGrp="1"/>
          </p:cNvSpPr>
          <p:nvPr>
            <p:ph idx="1"/>
          </p:nvPr>
        </p:nvSpPr>
        <p:spPr>
          <a:xfrm>
            <a:off x="152400" y="1638300"/>
            <a:ext cx="12039600" cy="4671376"/>
          </a:xfrm>
        </p:spPr>
        <p:txBody>
          <a:bodyPr>
            <a:normAutofit fontScale="77500" lnSpcReduction="20000"/>
          </a:bodyPr>
          <a:lstStyle/>
          <a:p>
            <a:pPr marL="0" indent="0">
              <a:lnSpc>
                <a:spcPct val="110000"/>
              </a:lnSpc>
              <a:buNone/>
            </a:pPr>
            <a:r>
              <a:rPr lang="en-US" dirty="0"/>
              <a:t>Long Description: A graphic depicting the four principles of the CDE California English Learner Roadmap Policy and the steps required to achieve each principle. The top of the graphic shows the title, California English Learner Roadmap; subtitle, Developing English Learner (EL) students’ linguistic and academic capacities is a shared responsibility of all educators across the system; and CDE seal. There are images of mountains and a yellow car driving on a road with the word road written in various languages, and a red sun. Each principle is depicted in a honeycomb shape on the left of the graphic with lanes that extend from each principle towards a pin on the far side of the graphic, which is connected by a dotted line to three roadmap goals, 21st Century Education, Multilingual Proficiency, and Meaningful Access. Each lane includes components that are associated with each of the principles. The principles and associated components are listed on the following slides. </a:t>
            </a:r>
          </a:p>
          <a:p>
            <a:pPr marL="0" indent="0">
              <a:buNone/>
            </a:pPr>
            <a:endParaRPr lang="en-US" dirty="0"/>
          </a:p>
        </p:txBody>
      </p:sp>
      <p:sp>
        <p:nvSpPr>
          <p:cNvPr id="4" name="Slide Number Placeholder 3">
            <a:extLst>
              <a:ext uri="{FF2B5EF4-FFF2-40B4-BE49-F238E27FC236}">
                <a16:creationId xmlns:a16="http://schemas.microsoft.com/office/drawing/2014/main" id="{19735766-2CF3-C21A-5DC2-8FE16FE9329A}"/>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215960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76D37-02F1-2C4A-3E30-814463255CB6}"/>
              </a:ext>
            </a:extLst>
          </p:cNvPr>
          <p:cNvSpPr>
            <a:spLocks noGrp="1"/>
          </p:cNvSpPr>
          <p:nvPr>
            <p:ph type="title"/>
          </p:nvPr>
        </p:nvSpPr>
        <p:spPr>
          <a:xfrm>
            <a:off x="152400" y="-120051"/>
            <a:ext cx="11887200" cy="1325563"/>
          </a:xfrm>
        </p:spPr>
        <p:txBody>
          <a:bodyPr/>
          <a:lstStyle/>
          <a:p>
            <a:r>
              <a:rPr lang="en-US" dirty="0">
                <a:solidFill>
                  <a:schemeClr val="bg1"/>
                </a:solidFill>
              </a:rPr>
              <a:t>California English Learner Roadmap (2)</a:t>
            </a:r>
          </a:p>
        </p:txBody>
      </p:sp>
      <p:sp>
        <p:nvSpPr>
          <p:cNvPr id="3" name="Content Placeholder 2">
            <a:extLst>
              <a:ext uri="{FF2B5EF4-FFF2-40B4-BE49-F238E27FC236}">
                <a16:creationId xmlns:a16="http://schemas.microsoft.com/office/drawing/2014/main" id="{014EEDAF-8260-2FF5-BA58-66D9AFBBAB5A}"/>
              </a:ext>
            </a:extLst>
          </p:cNvPr>
          <p:cNvSpPr>
            <a:spLocks noGrp="1"/>
          </p:cNvSpPr>
          <p:nvPr>
            <p:ph idx="1"/>
          </p:nvPr>
        </p:nvSpPr>
        <p:spPr>
          <a:xfrm>
            <a:off x="76199" y="962025"/>
            <a:ext cx="11887201" cy="5276850"/>
          </a:xfrm>
        </p:spPr>
        <p:txBody>
          <a:bodyPr>
            <a:normAutofit fontScale="85000" lnSpcReduction="20000"/>
          </a:bodyPr>
          <a:lstStyle/>
          <a:p>
            <a:r>
              <a:rPr lang="en-US" dirty="0"/>
              <a:t>Principle 1: Assets-Oriented and Needs-Responsive Schools</a:t>
            </a:r>
          </a:p>
          <a:p>
            <a:pPr lvl="1">
              <a:buFont typeface="Arial" panose="020B0604020202020204" pitchFamily="34" charset="0"/>
              <a:buChar char="•"/>
            </a:pPr>
            <a:r>
              <a:rPr lang="en-US" dirty="0"/>
              <a:t>School climate is inclusive and safe</a:t>
            </a:r>
          </a:p>
          <a:p>
            <a:pPr lvl="1">
              <a:buFont typeface="Arial" panose="020B0604020202020204" pitchFamily="34" charset="0"/>
              <a:buChar char="•"/>
            </a:pPr>
            <a:r>
              <a:rPr lang="en-US" dirty="0"/>
              <a:t>Educators collaborate to support ELs with disabilities</a:t>
            </a:r>
          </a:p>
          <a:p>
            <a:pPr lvl="1">
              <a:buFont typeface="Arial" panose="020B0604020202020204" pitchFamily="34" charset="0"/>
              <a:buChar char="•"/>
            </a:pPr>
            <a:r>
              <a:rPr lang="en-US" dirty="0"/>
              <a:t>Learning builds on linguistic and cultural assets</a:t>
            </a:r>
          </a:p>
          <a:p>
            <a:pPr lvl="1">
              <a:buFont typeface="Arial" panose="020B0604020202020204" pitchFamily="34" charset="0"/>
              <a:buChar char="•"/>
            </a:pPr>
            <a:r>
              <a:rPr lang="en-US" dirty="0"/>
              <a:t>Instruction is responsive</a:t>
            </a:r>
          </a:p>
          <a:p>
            <a:pPr lvl="1">
              <a:buFont typeface="Arial" panose="020B0604020202020204" pitchFamily="34" charset="0"/>
              <a:buChar char="•"/>
            </a:pPr>
            <a:r>
              <a:rPr lang="en-US" dirty="0"/>
              <a:t>Schools build strong partnerships with families</a:t>
            </a:r>
          </a:p>
          <a:p>
            <a:r>
              <a:rPr lang="en-US" dirty="0"/>
              <a:t>Principle 2: Intellectual Quality of Instruction and Meaningful Access</a:t>
            </a:r>
          </a:p>
          <a:p>
            <a:pPr lvl="1">
              <a:buFont typeface="Arial" panose="020B0604020202020204" pitchFamily="34" charset="0"/>
              <a:buChar char="•"/>
            </a:pPr>
            <a:r>
              <a:rPr lang="en-US" dirty="0"/>
              <a:t>EL students are provided language development program choices, including multilingual options</a:t>
            </a:r>
          </a:p>
          <a:p>
            <a:pPr lvl="1">
              <a:buFont typeface="Arial" panose="020B0604020202020204" pitchFamily="34" charset="0"/>
              <a:buChar char="•"/>
            </a:pPr>
            <a:r>
              <a:rPr lang="en-US" dirty="0"/>
              <a:t>Instruction is scaffolded</a:t>
            </a:r>
          </a:p>
          <a:p>
            <a:pPr lvl="1">
              <a:buFont typeface="Arial" panose="020B0604020202020204" pitchFamily="34" charset="0"/>
              <a:buChar char="•"/>
            </a:pPr>
            <a:r>
              <a:rPr lang="en-US" dirty="0"/>
              <a:t>Home language is used as a foundation</a:t>
            </a:r>
          </a:p>
          <a:p>
            <a:pPr lvl="1">
              <a:buFont typeface="Arial" panose="020B0604020202020204" pitchFamily="34" charset="0"/>
              <a:buChar char="•"/>
            </a:pPr>
            <a:r>
              <a:rPr lang="en-US" dirty="0"/>
              <a:t>Educators have high expectations for EL students</a:t>
            </a:r>
          </a:p>
          <a:p>
            <a:pPr lvl="1">
              <a:buFont typeface="Arial" panose="020B0604020202020204" pitchFamily="34" charset="0"/>
              <a:buChar char="•"/>
            </a:pPr>
            <a:r>
              <a:rPr lang="en-US" dirty="0"/>
              <a:t>EL students are provided access to full curriculum </a:t>
            </a:r>
          </a:p>
          <a:p>
            <a:pPr lvl="1">
              <a:buFont typeface="Arial" panose="020B0604020202020204" pitchFamily="34" charset="0"/>
              <a:buChar char="•"/>
            </a:pPr>
            <a:r>
              <a:rPr lang="en-US" dirty="0"/>
              <a:t>Instructional materials support intellectual engagement and language development</a:t>
            </a:r>
          </a:p>
          <a:p>
            <a:pPr lvl="1">
              <a:buFont typeface="Arial" panose="020B0604020202020204" pitchFamily="34" charset="0"/>
              <a:buChar char="•"/>
            </a:pPr>
            <a:r>
              <a:rPr lang="en-US" dirty="0"/>
              <a:t>Language development is integrated across curriculum </a:t>
            </a:r>
          </a:p>
          <a:p>
            <a:pPr marL="0" indent="0">
              <a:buNone/>
            </a:pPr>
            <a:endParaRPr lang="en-US" dirty="0"/>
          </a:p>
        </p:txBody>
      </p:sp>
      <p:sp>
        <p:nvSpPr>
          <p:cNvPr id="4" name="Slide Number Placeholder 3">
            <a:extLst>
              <a:ext uri="{FF2B5EF4-FFF2-40B4-BE49-F238E27FC236}">
                <a16:creationId xmlns:a16="http://schemas.microsoft.com/office/drawing/2014/main" id="{35A7EFEC-3056-6C74-F510-3D79AADEEA6E}"/>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98450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24F1-BC9B-F6B1-4066-65C0B7185C25}"/>
              </a:ext>
            </a:extLst>
          </p:cNvPr>
          <p:cNvSpPr>
            <a:spLocks noGrp="1"/>
          </p:cNvSpPr>
          <p:nvPr>
            <p:ph type="title"/>
          </p:nvPr>
        </p:nvSpPr>
        <p:spPr/>
        <p:txBody>
          <a:bodyPr/>
          <a:lstStyle/>
          <a:p>
            <a:r>
              <a:rPr lang="en-US" dirty="0">
                <a:solidFill>
                  <a:schemeClr val="bg1"/>
                </a:solidFill>
              </a:rPr>
              <a:t>California English Learner Roadmap (3)</a:t>
            </a:r>
          </a:p>
        </p:txBody>
      </p:sp>
      <p:sp>
        <p:nvSpPr>
          <p:cNvPr id="3" name="Content Placeholder 2">
            <a:extLst>
              <a:ext uri="{FF2B5EF4-FFF2-40B4-BE49-F238E27FC236}">
                <a16:creationId xmlns:a16="http://schemas.microsoft.com/office/drawing/2014/main" id="{C976B6B3-D2CE-AAC0-CB95-C38D0681941D}"/>
              </a:ext>
            </a:extLst>
          </p:cNvPr>
          <p:cNvSpPr>
            <a:spLocks noGrp="1"/>
          </p:cNvSpPr>
          <p:nvPr>
            <p:ph idx="1"/>
          </p:nvPr>
        </p:nvSpPr>
        <p:spPr/>
        <p:txBody>
          <a:bodyPr>
            <a:normAutofit/>
          </a:bodyPr>
          <a:lstStyle/>
          <a:p>
            <a:r>
              <a:rPr lang="en-US" sz="2800" dirty="0"/>
              <a:t>Principle 3: System Conditions that Support Effectiveness</a:t>
            </a:r>
          </a:p>
          <a:p>
            <a:pPr lvl="1">
              <a:buFont typeface="Arial" panose="020B0604020202020204" pitchFamily="34" charset="0"/>
              <a:buChar char="•"/>
            </a:pPr>
            <a:r>
              <a:rPr lang="en-US" sz="2400" dirty="0"/>
              <a:t>School system provides adequate resources to support EL needs</a:t>
            </a:r>
          </a:p>
          <a:p>
            <a:pPr lvl="1">
              <a:buFont typeface="Arial" panose="020B0604020202020204" pitchFamily="34" charset="0"/>
              <a:buChar char="•"/>
            </a:pPr>
            <a:r>
              <a:rPr lang="en-US" sz="2400" dirty="0"/>
              <a:t>Leadership is committed to EL achievement</a:t>
            </a:r>
          </a:p>
          <a:p>
            <a:pPr lvl="1">
              <a:buFont typeface="Arial" panose="020B0604020202020204" pitchFamily="34" charset="0"/>
              <a:buChar char="•"/>
            </a:pPr>
            <a:r>
              <a:rPr lang="en-US" sz="2400" dirty="0"/>
              <a:t>Capacity-building fosters system EL support</a:t>
            </a:r>
          </a:p>
          <a:p>
            <a:pPr lvl="1">
              <a:buFont typeface="Arial" panose="020B0604020202020204" pitchFamily="34" charset="0"/>
              <a:buChar char="•"/>
            </a:pPr>
            <a:r>
              <a:rPr lang="en-US" sz="2400" dirty="0"/>
              <a:t>Assessments are culturally and linguistically valid</a:t>
            </a:r>
          </a:p>
          <a:p>
            <a:r>
              <a:rPr lang="en-US" sz="2800" dirty="0"/>
              <a:t>Principle 4: Alignment and Articulation Within and Across Systems</a:t>
            </a:r>
          </a:p>
          <a:p>
            <a:pPr lvl="1">
              <a:buFont typeface="Arial" panose="020B0604020202020204" pitchFamily="34" charset="0"/>
              <a:buChar char="•"/>
            </a:pPr>
            <a:r>
              <a:rPr lang="en-US" sz="2400" dirty="0"/>
              <a:t>School system has a coherent  approach to EL learning</a:t>
            </a:r>
          </a:p>
          <a:p>
            <a:pPr lvl="1">
              <a:buFont typeface="Arial" panose="020B0604020202020204" pitchFamily="34" charset="0"/>
              <a:buChar char="•"/>
            </a:pPr>
            <a:r>
              <a:rPr lang="en-US" sz="2400" dirty="0"/>
              <a:t>Schools provide extra time and support for EL students</a:t>
            </a:r>
          </a:p>
          <a:p>
            <a:pPr lvl="1">
              <a:buFont typeface="Arial" panose="020B0604020202020204" pitchFamily="34" charset="0"/>
              <a:buChar char="•"/>
            </a:pPr>
            <a:r>
              <a:rPr lang="en-US" sz="2400" dirty="0"/>
              <a:t>Learning is aligned across grades and systems</a:t>
            </a:r>
          </a:p>
          <a:p>
            <a:pPr marL="0" indent="0">
              <a:buNone/>
            </a:pPr>
            <a:r>
              <a:rPr lang="en-US" sz="2800" dirty="0">
                <a:solidFill>
                  <a:schemeClr val="accent4">
                    <a:lumMod val="40000"/>
                    <a:lumOff val="60000"/>
                  </a:schemeClr>
                </a:solidFill>
                <a:hlinkClick r:id="rId2" action="ppaction://hlinksldjump">
                  <a:extLst>
                    <a:ext uri="{A12FA001-AC4F-418D-AE19-62706E023703}">
                      <ahyp:hlinkClr xmlns:ahyp="http://schemas.microsoft.com/office/drawing/2018/hyperlinkcolor" val="tx"/>
                    </a:ext>
                  </a:extLst>
                </a:hlinkClick>
              </a:rPr>
              <a:t>Back to figure</a:t>
            </a:r>
            <a:r>
              <a:rPr lang="en-US" sz="2800" dirty="0">
                <a:solidFill>
                  <a:schemeClr val="accent4">
                    <a:lumMod val="40000"/>
                    <a:lumOff val="60000"/>
                  </a:schemeClr>
                </a:solidFill>
              </a:rPr>
              <a:t>.</a:t>
            </a:r>
          </a:p>
        </p:txBody>
      </p:sp>
      <p:sp>
        <p:nvSpPr>
          <p:cNvPr id="4" name="Slide Number Placeholder 3">
            <a:extLst>
              <a:ext uri="{FF2B5EF4-FFF2-40B4-BE49-F238E27FC236}">
                <a16:creationId xmlns:a16="http://schemas.microsoft.com/office/drawing/2014/main" id="{B425DEC0-FF16-84C7-C325-E865914DDE52}"/>
              </a:ext>
            </a:extLst>
          </p:cNvPr>
          <p:cNvSpPr>
            <a:spLocks noGrp="1"/>
          </p:cNvSpPr>
          <p:nvPr>
            <p:ph type="sldNum" sz="quarter" idx="10"/>
          </p:nvPr>
        </p:nvSpPr>
        <p:spPr/>
        <p:txBody>
          <a:bodyPr/>
          <a:lstStyle/>
          <a:p>
            <a:fld id="{432ED76D-8188-4B28-B316-CD85396F47B0}" type="slidenum">
              <a:rPr lang="en-US" smtClean="0"/>
              <a:pPr/>
              <a:t>32</a:t>
            </a:fld>
            <a:endParaRPr lang="en-US"/>
          </a:p>
        </p:txBody>
      </p:sp>
    </p:spTree>
    <p:extLst>
      <p:ext uri="{BB962C8B-B14F-4D97-AF65-F5344CB8AC3E}">
        <p14:creationId xmlns:p14="http://schemas.microsoft.com/office/powerpoint/2010/main" val="231369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3675E-64DA-CFB2-D1C3-9C1B560FD40B}"/>
              </a:ext>
            </a:extLst>
          </p:cNvPr>
          <p:cNvSpPr>
            <a:spLocks noGrp="1"/>
          </p:cNvSpPr>
          <p:nvPr>
            <p:ph type="title"/>
          </p:nvPr>
        </p:nvSpPr>
        <p:spPr/>
        <p:txBody>
          <a:bodyPr/>
          <a:lstStyle/>
          <a:p>
            <a:r>
              <a:rPr lang="en-US" dirty="0">
                <a:solidFill>
                  <a:schemeClr val="tx1"/>
                </a:solidFill>
                <a:cs typeface="Arial"/>
              </a:rPr>
              <a:t>Dual Language Learners in California</a:t>
            </a:r>
            <a:endParaRPr lang="en-US" dirty="0">
              <a:solidFill>
                <a:schemeClr val="tx1"/>
              </a:solidFill>
            </a:endParaRPr>
          </a:p>
        </p:txBody>
      </p:sp>
      <p:sp>
        <p:nvSpPr>
          <p:cNvPr id="3" name="Content Placeholder 2">
            <a:extLst>
              <a:ext uri="{FF2B5EF4-FFF2-40B4-BE49-F238E27FC236}">
                <a16:creationId xmlns:a16="http://schemas.microsoft.com/office/drawing/2014/main" id="{C449EA16-6712-779C-2D62-94722D2FF087}"/>
              </a:ext>
            </a:extLst>
          </p:cNvPr>
          <p:cNvSpPr>
            <a:spLocks noGrp="1"/>
          </p:cNvSpPr>
          <p:nvPr>
            <p:ph idx="1"/>
          </p:nvPr>
        </p:nvSpPr>
        <p:spPr/>
        <p:txBody>
          <a:bodyPr vert="horz" lIns="91440" tIns="45720" rIns="91440" bIns="45720" rtlCol="0" anchor="t">
            <a:normAutofit/>
          </a:bodyPr>
          <a:lstStyle/>
          <a:p>
            <a:pPr marL="0" indent="0">
              <a:buNone/>
            </a:pPr>
            <a:r>
              <a:rPr lang="en-US" dirty="0">
                <a:cs typeface="Arial"/>
              </a:rPr>
              <a:t>According to the Migration Policy Institute (MPI) analysis from the U.S. Census Bureau's 2015–19 data, California is home to 1.7 million Dual Language Learners, who comprise 59% of all young children ages 0–5 in California.</a:t>
            </a:r>
          </a:p>
        </p:txBody>
      </p:sp>
      <p:sp>
        <p:nvSpPr>
          <p:cNvPr id="4" name="Slide Number Placeholder 3">
            <a:extLst>
              <a:ext uri="{FF2B5EF4-FFF2-40B4-BE49-F238E27FC236}">
                <a16:creationId xmlns:a16="http://schemas.microsoft.com/office/drawing/2014/main" id="{EC29B6DD-5758-76E0-FFE5-3E42AAC9B61E}"/>
              </a:ext>
            </a:extLst>
          </p:cNvPr>
          <p:cNvSpPr>
            <a:spLocks noGrp="1"/>
          </p:cNvSpPr>
          <p:nvPr>
            <p:ph type="sldNum" sz="quarter" idx="10"/>
          </p:nvPr>
        </p:nvSpPr>
        <p:spPr/>
        <p:txBody>
          <a:bodyPr/>
          <a:lstStyle/>
          <a:p>
            <a:fld id="{432ED76D-8188-4B28-B316-CD85396F47B0}" type="slidenum">
              <a:rPr lang="en-US" smtClean="0"/>
              <a:pPr/>
              <a:t>4</a:t>
            </a:fld>
            <a:endParaRPr lang="en-US"/>
          </a:p>
        </p:txBody>
      </p:sp>
    </p:spTree>
    <p:extLst>
      <p:ext uri="{BB962C8B-B14F-4D97-AF65-F5344CB8AC3E}">
        <p14:creationId xmlns:p14="http://schemas.microsoft.com/office/powerpoint/2010/main" val="940144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B9A82-C7FD-4100-9829-F12C3BF825C5}"/>
              </a:ext>
            </a:extLst>
          </p:cNvPr>
          <p:cNvSpPr>
            <a:spLocks noGrp="1"/>
          </p:cNvSpPr>
          <p:nvPr>
            <p:ph type="title"/>
          </p:nvPr>
        </p:nvSpPr>
        <p:spPr/>
        <p:txBody>
          <a:bodyPr/>
          <a:lstStyle/>
          <a:p>
            <a:r>
              <a:rPr lang="en-US" sz="4000" dirty="0">
                <a:solidFill>
                  <a:schemeClr val="tx1"/>
                </a:solidFill>
                <a:cs typeface="Arial"/>
              </a:rPr>
              <a:t>Top Non-English Languages Spoke in DLLs' Households in California, 2015–19</a:t>
            </a:r>
            <a:endParaRPr lang="en-US" dirty="0"/>
          </a:p>
        </p:txBody>
      </p:sp>
      <p:sp>
        <p:nvSpPr>
          <p:cNvPr id="4" name="Content Placeholder 3">
            <a:extLst>
              <a:ext uri="{FF2B5EF4-FFF2-40B4-BE49-F238E27FC236}">
                <a16:creationId xmlns:a16="http://schemas.microsoft.com/office/drawing/2014/main" id="{35E03D25-CD11-41C2-B5BC-C98A43B303FD}"/>
              </a:ext>
            </a:extLst>
          </p:cNvPr>
          <p:cNvSpPr>
            <a:spLocks noGrp="1"/>
          </p:cNvSpPr>
          <p:nvPr>
            <p:ph sz="quarter" idx="11"/>
          </p:nvPr>
        </p:nvSpPr>
        <p:spPr>
          <a:xfrm>
            <a:off x="447919" y="1714499"/>
            <a:ext cx="5445887" cy="4514285"/>
          </a:xfrm>
        </p:spPr>
        <p:txBody>
          <a:bodyPr>
            <a:normAutofit fontScale="85000" lnSpcReduction="20000"/>
          </a:bodyPr>
          <a:lstStyle/>
          <a:p>
            <a:pPr marL="0" indent="0">
              <a:lnSpc>
                <a:spcPct val="100000"/>
              </a:lnSpc>
              <a:spcAft>
                <a:spcPts val="600"/>
              </a:spcAft>
              <a:buNone/>
            </a:pPr>
            <a:r>
              <a:rPr lang="en-US" sz="3000" dirty="0">
                <a:cs typeface="Calibri"/>
              </a:rPr>
              <a:t>These languages include:</a:t>
            </a:r>
            <a:endParaRPr lang="en-US" sz="3000" dirty="0">
              <a:cs typeface="Arial" panose="020B0604020202020204"/>
            </a:endParaRPr>
          </a:p>
          <a:p>
            <a:pPr marL="171450" indent="-171450">
              <a:lnSpc>
                <a:spcPct val="100000"/>
              </a:lnSpc>
              <a:spcBef>
                <a:spcPts val="0"/>
              </a:spcBef>
              <a:spcAft>
                <a:spcPts val="600"/>
              </a:spcAft>
              <a:buFont typeface="Arial,Sans-Serif" panose="020B0604020202020204" pitchFamily="34" charset="0"/>
            </a:pPr>
            <a:r>
              <a:rPr lang="en-US" sz="3000" dirty="0">
                <a:cs typeface="Calibri"/>
              </a:rPr>
              <a:t>Spanish: 66%</a:t>
            </a:r>
          </a:p>
          <a:p>
            <a:pPr marL="171450" indent="-171450">
              <a:lnSpc>
                <a:spcPct val="100000"/>
              </a:lnSpc>
              <a:spcBef>
                <a:spcPts val="0"/>
              </a:spcBef>
              <a:spcAft>
                <a:spcPts val="600"/>
              </a:spcAft>
              <a:buFont typeface="Arial,Sans-Serif" panose="020B0604020202020204" pitchFamily="34" charset="0"/>
            </a:pPr>
            <a:r>
              <a:rPr lang="en-US" sz="3000" dirty="0">
                <a:cs typeface="Calibri"/>
              </a:rPr>
              <a:t>Chinese: 5%</a:t>
            </a:r>
          </a:p>
          <a:p>
            <a:pPr marL="171450" indent="-171450">
              <a:lnSpc>
                <a:spcPct val="100000"/>
              </a:lnSpc>
              <a:spcBef>
                <a:spcPts val="0"/>
              </a:spcBef>
              <a:spcAft>
                <a:spcPts val="600"/>
              </a:spcAft>
              <a:buFont typeface="Arial,Sans-Serif" panose="020B0604020202020204" pitchFamily="34" charset="0"/>
            </a:pPr>
            <a:r>
              <a:rPr lang="en-US" sz="3000" dirty="0">
                <a:cs typeface="Calibri"/>
              </a:rPr>
              <a:t>Tagalog: 3%</a:t>
            </a:r>
          </a:p>
          <a:p>
            <a:pPr marL="171450" indent="-171450">
              <a:lnSpc>
                <a:spcPct val="100000"/>
              </a:lnSpc>
              <a:spcBef>
                <a:spcPts val="0"/>
              </a:spcBef>
              <a:spcAft>
                <a:spcPts val="600"/>
              </a:spcAft>
              <a:buFont typeface="Arial,Sans-Serif" panose="020B0604020202020204" pitchFamily="34" charset="0"/>
            </a:pPr>
            <a:r>
              <a:rPr lang="en-US" sz="3000" dirty="0">
                <a:cs typeface="Calibri"/>
              </a:rPr>
              <a:t>Vietnamese: 2%</a:t>
            </a:r>
          </a:p>
          <a:p>
            <a:pPr marL="171450" indent="-171450">
              <a:lnSpc>
                <a:spcPct val="100000"/>
              </a:lnSpc>
              <a:spcBef>
                <a:spcPts val="0"/>
              </a:spcBef>
              <a:spcAft>
                <a:spcPts val="600"/>
              </a:spcAft>
              <a:buFont typeface="Arial,Sans-Serif" panose="020B0604020202020204" pitchFamily="34" charset="0"/>
            </a:pPr>
            <a:r>
              <a:rPr lang="en-US" sz="3000" dirty="0">
                <a:cs typeface="Calibri"/>
              </a:rPr>
              <a:t>Korean: 1%</a:t>
            </a:r>
          </a:p>
          <a:p>
            <a:pPr marL="171450" indent="-171450">
              <a:lnSpc>
                <a:spcPct val="100000"/>
              </a:lnSpc>
              <a:spcBef>
                <a:spcPts val="0"/>
              </a:spcBef>
              <a:spcAft>
                <a:spcPts val="600"/>
              </a:spcAft>
              <a:buFont typeface="Arial,Sans-Serif" panose="020B0604020202020204" pitchFamily="34" charset="0"/>
            </a:pPr>
            <a:r>
              <a:rPr lang="en-US" sz="3000" dirty="0">
                <a:cs typeface="Calibri"/>
              </a:rPr>
              <a:t>Hindi: 1%</a:t>
            </a:r>
          </a:p>
          <a:p>
            <a:pPr marL="171450" indent="-171450">
              <a:lnSpc>
                <a:spcPct val="100000"/>
              </a:lnSpc>
              <a:spcBef>
                <a:spcPts val="0"/>
              </a:spcBef>
              <a:spcAft>
                <a:spcPts val="600"/>
              </a:spcAft>
              <a:buFont typeface="Arial,Sans-Serif" panose="020B0604020202020204" pitchFamily="34" charset="0"/>
            </a:pPr>
            <a:r>
              <a:rPr lang="en-US" sz="3000" dirty="0">
                <a:cs typeface="Calibri"/>
              </a:rPr>
              <a:t>Arabic: 1%</a:t>
            </a:r>
          </a:p>
          <a:p>
            <a:pPr marL="171450" indent="-171450">
              <a:lnSpc>
                <a:spcPct val="100000"/>
              </a:lnSpc>
              <a:spcBef>
                <a:spcPts val="0"/>
              </a:spcBef>
              <a:spcAft>
                <a:spcPts val="600"/>
              </a:spcAft>
              <a:buFont typeface="Arial,Sans-Serif" panose="020B0604020202020204" pitchFamily="34" charset="0"/>
            </a:pPr>
            <a:r>
              <a:rPr lang="en-US" sz="3000" dirty="0">
                <a:cs typeface="Calibri"/>
              </a:rPr>
              <a:t>Russian: 1%</a:t>
            </a:r>
          </a:p>
          <a:p>
            <a:pPr marL="171450" indent="-171450">
              <a:lnSpc>
                <a:spcPct val="100000"/>
              </a:lnSpc>
              <a:spcBef>
                <a:spcPts val="0"/>
              </a:spcBef>
              <a:spcAft>
                <a:spcPts val="600"/>
              </a:spcAft>
              <a:buFont typeface="Arial,Sans-Serif" panose="020B0604020202020204" pitchFamily="34" charset="0"/>
            </a:pPr>
            <a:r>
              <a:rPr lang="en-US" sz="3000" dirty="0">
                <a:cs typeface="Calibri"/>
              </a:rPr>
              <a:t>Farsi or Persian: 1% </a:t>
            </a:r>
          </a:p>
          <a:p>
            <a:pPr marL="171450" indent="-171450">
              <a:lnSpc>
                <a:spcPct val="100000"/>
              </a:lnSpc>
              <a:spcBef>
                <a:spcPts val="0"/>
              </a:spcBef>
              <a:spcAft>
                <a:spcPts val="600"/>
              </a:spcAft>
              <a:buFont typeface="Arial,Sans-Serif" panose="020B0604020202020204" pitchFamily="34" charset="0"/>
            </a:pPr>
            <a:r>
              <a:rPr lang="en-US" sz="3000" dirty="0">
                <a:cs typeface="Calibri"/>
              </a:rPr>
              <a:t>Armenian: 1%</a:t>
            </a:r>
            <a:endParaRPr lang="en-US" sz="3000" dirty="0">
              <a:cs typeface="Arial"/>
            </a:endParaRPr>
          </a:p>
        </p:txBody>
      </p:sp>
      <p:pic>
        <p:nvPicPr>
          <p:cNvPr id="8" name="Content Placeholder 7" descr="Two young girls playing outside, one balancing on a wooden plank and the other staring at something outside of the frame.">
            <a:extLst>
              <a:ext uri="{FF2B5EF4-FFF2-40B4-BE49-F238E27FC236}">
                <a16:creationId xmlns:a16="http://schemas.microsoft.com/office/drawing/2014/main" id="{53721391-395C-4B19-99E0-1DD188F02059}"/>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6481083" y="1880627"/>
            <a:ext cx="5121814" cy="3420104"/>
          </a:xfrm>
        </p:spPr>
      </p:pic>
      <p:sp>
        <p:nvSpPr>
          <p:cNvPr id="6" name="Content Placeholder 5">
            <a:extLst>
              <a:ext uri="{FF2B5EF4-FFF2-40B4-BE49-F238E27FC236}">
                <a16:creationId xmlns:a16="http://schemas.microsoft.com/office/drawing/2014/main" id="{FAB7E180-17F1-4051-95CB-35E9CC23B414}"/>
              </a:ext>
            </a:extLst>
          </p:cNvPr>
          <p:cNvSpPr>
            <a:spLocks noGrp="1"/>
          </p:cNvSpPr>
          <p:nvPr>
            <p:ph sz="quarter" idx="13"/>
          </p:nvPr>
        </p:nvSpPr>
        <p:spPr>
          <a:xfrm>
            <a:off x="6735777" y="5404924"/>
            <a:ext cx="5008303" cy="628555"/>
          </a:xfrm>
        </p:spPr>
        <p:txBody>
          <a:bodyPr>
            <a:noAutofit/>
          </a:bodyPr>
          <a:lstStyle/>
          <a:p>
            <a:pPr marL="0" indent="0">
              <a:buNone/>
            </a:pPr>
            <a:r>
              <a:rPr lang="en-US" sz="2400" dirty="0"/>
              <a:t>Photo Credit: Lighthouse for Children CDC, Fresno, CA</a:t>
            </a:r>
          </a:p>
        </p:txBody>
      </p:sp>
      <p:sp>
        <p:nvSpPr>
          <p:cNvPr id="3" name="Slide Number Placeholder 2">
            <a:extLst>
              <a:ext uri="{FF2B5EF4-FFF2-40B4-BE49-F238E27FC236}">
                <a16:creationId xmlns:a16="http://schemas.microsoft.com/office/drawing/2014/main" id="{001A91E7-5A2D-4B1C-9EA9-DB7D8FE0CFE5}"/>
              </a:ext>
            </a:extLst>
          </p:cNvPr>
          <p:cNvSpPr>
            <a:spLocks noGrp="1"/>
          </p:cNvSpPr>
          <p:nvPr>
            <p:ph type="sldNum" sz="quarter" idx="10"/>
          </p:nvPr>
        </p:nvSpPr>
        <p:spPr/>
        <p:txBody>
          <a:bodyPr/>
          <a:lstStyle/>
          <a:p>
            <a:fld id="{432ED76D-8188-4B28-B316-CD85396F47B0}" type="slidenum">
              <a:rPr lang="en-US" smtClean="0"/>
              <a:pPr/>
              <a:t>5</a:t>
            </a:fld>
            <a:endParaRPr lang="en-US"/>
          </a:p>
        </p:txBody>
      </p:sp>
    </p:spTree>
    <p:extLst>
      <p:ext uri="{BB962C8B-B14F-4D97-AF65-F5344CB8AC3E}">
        <p14:creationId xmlns:p14="http://schemas.microsoft.com/office/powerpoint/2010/main" val="146923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CECE-43AC-5A9F-3DFE-0C8DB6BD870A}"/>
              </a:ext>
            </a:extLst>
          </p:cNvPr>
          <p:cNvSpPr>
            <a:spLocks noGrp="1"/>
          </p:cNvSpPr>
          <p:nvPr>
            <p:ph type="title"/>
          </p:nvPr>
        </p:nvSpPr>
        <p:spPr>
          <a:xfrm>
            <a:off x="152400" y="99024"/>
            <a:ext cx="11887200" cy="1325563"/>
          </a:xfrm>
        </p:spPr>
        <p:txBody>
          <a:bodyPr>
            <a:normAutofit/>
          </a:bodyPr>
          <a:lstStyle/>
          <a:p>
            <a:r>
              <a:rPr lang="en-US" sz="4000" dirty="0">
                <a:solidFill>
                  <a:schemeClr val="bg1"/>
                </a:solidFill>
              </a:rPr>
              <a:t>California English Learner Roadmap Policy</a:t>
            </a:r>
          </a:p>
        </p:txBody>
      </p:sp>
      <p:pic>
        <p:nvPicPr>
          <p:cNvPr id="8" name="Content Placeholder 7" descr="See long description on slide 30. ">
            <a:extLst>
              <a:ext uri="{FF2B5EF4-FFF2-40B4-BE49-F238E27FC236}">
                <a16:creationId xmlns:a16="http://schemas.microsoft.com/office/drawing/2014/main" id="{273F47D7-C256-0262-17BF-724735C0CAFC}"/>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393699" y="1200149"/>
            <a:ext cx="5648695" cy="4297364"/>
          </a:xfrm>
        </p:spPr>
      </p:pic>
      <p:sp>
        <p:nvSpPr>
          <p:cNvPr id="6" name="Content Placeholder 5">
            <a:extLst>
              <a:ext uri="{FF2B5EF4-FFF2-40B4-BE49-F238E27FC236}">
                <a16:creationId xmlns:a16="http://schemas.microsoft.com/office/drawing/2014/main" id="{18391A05-65D1-7DCB-7C33-083017EDC7AE}"/>
              </a:ext>
            </a:extLst>
          </p:cNvPr>
          <p:cNvSpPr>
            <a:spLocks noGrp="1"/>
          </p:cNvSpPr>
          <p:nvPr>
            <p:ph sz="quarter" idx="13"/>
          </p:nvPr>
        </p:nvSpPr>
        <p:spPr>
          <a:xfrm>
            <a:off x="704848" y="5516562"/>
            <a:ext cx="6610352" cy="636588"/>
          </a:xfrm>
        </p:spPr>
        <p:txBody>
          <a:bodyPr>
            <a:normAutofit fontScale="77500" lnSpcReduction="20000"/>
          </a:bodyPr>
          <a:lstStyle/>
          <a:p>
            <a:pPr marL="0" indent="0">
              <a:buNone/>
            </a:pPr>
            <a:r>
              <a:rPr lang="en-US" dirty="0">
                <a:solidFill>
                  <a:schemeClr val="accent4">
                    <a:lumMod val="40000"/>
                    <a:lumOff val="60000"/>
                  </a:schemeClr>
                </a:solidFill>
                <a:hlinkClick r:id="rId3" action="ppaction://hlinksldjump">
                  <a:extLst>
                    <a:ext uri="{A12FA001-AC4F-418D-AE19-62706E023703}">
                      <ahyp:hlinkClr xmlns:ahyp="http://schemas.microsoft.com/office/drawing/2018/hyperlinkcolor" val="tx"/>
                    </a:ext>
                  </a:extLst>
                </a:hlinkClick>
              </a:rPr>
              <a:t>Long description for English Learner Roadmap</a:t>
            </a:r>
            <a:endParaRPr lang="en-US" dirty="0">
              <a:solidFill>
                <a:schemeClr val="accent4">
                  <a:lumMod val="40000"/>
                  <a:lumOff val="60000"/>
                </a:schemeClr>
              </a:solidFill>
            </a:endParaRPr>
          </a:p>
        </p:txBody>
      </p:sp>
      <p:sp>
        <p:nvSpPr>
          <p:cNvPr id="5" name="Content Placeholder 4">
            <a:extLst>
              <a:ext uri="{FF2B5EF4-FFF2-40B4-BE49-F238E27FC236}">
                <a16:creationId xmlns:a16="http://schemas.microsoft.com/office/drawing/2014/main" id="{0FB24DA4-C482-EC42-DF3B-560CE860FDA7}"/>
              </a:ext>
            </a:extLst>
          </p:cNvPr>
          <p:cNvSpPr>
            <a:spLocks noGrp="1"/>
          </p:cNvSpPr>
          <p:nvPr>
            <p:ph sz="quarter" idx="12"/>
          </p:nvPr>
        </p:nvSpPr>
        <p:spPr>
          <a:xfrm>
            <a:off x="6350000" y="1749425"/>
            <a:ext cx="5476875" cy="3581400"/>
          </a:xfrm>
        </p:spPr>
        <p:txBody>
          <a:bodyPr>
            <a:normAutofit fontScale="77500" lnSpcReduction="20000"/>
          </a:bodyPr>
          <a:lstStyle/>
          <a:p>
            <a:pPr marL="0" indent="0">
              <a:lnSpc>
                <a:spcPct val="110000"/>
              </a:lnSpc>
              <a:buNone/>
            </a:pPr>
            <a:r>
              <a:rPr lang="en-US" dirty="0">
                <a:ea typeface="+mn-lt"/>
                <a:cs typeface="+mn-lt"/>
              </a:rPr>
              <a:t>Multilingual learners will “fully and meaningfully access and participate in a twenty-first century education from </a:t>
            </a:r>
            <a:r>
              <a:rPr lang="en-US" b="1" dirty="0">
                <a:ea typeface="+mn-lt"/>
                <a:cs typeface="+mn-lt"/>
              </a:rPr>
              <a:t>early childhood through grade twelve </a:t>
            </a:r>
            <a:r>
              <a:rPr lang="en-US" dirty="0">
                <a:ea typeface="+mn-lt"/>
                <a:cs typeface="+mn-lt"/>
              </a:rPr>
              <a:t>that results in their attaining high levels of English proficiency, mastery of grade level standards, and opportunities to develop proficiency in multiple languages.”</a:t>
            </a:r>
            <a:endParaRPr lang="en-US" dirty="0">
              <a:cs typeface="Arial" panose="020B0604020202020204"/>
            </a:endParaRPr>
          </a:p>
          <a:p>
            <a:pPr marL="0" indent="0">
              <a:buNone/>
            </a:pPr>
            <a:endParaRPr lang="en-US" dirty="0"/>
          </a:p>
        </p:txBody>
      </p:sp>
      <p:sp>
        <p:nvSpPr>
          <p:cNvPr id="3" name="Slide Number Placeholder 2">
            <a:extLst>
              <a:ext uri="{FF2B5EF4-FFF2-40B4-BE49-F238E27FC236}">
                <a16:creationId xmlns:a16="http://schemas.microsoft.com/office/drawing/2014/main" id="{820FB115-30A5-95BA-01AC-4B83D9C2C87D}"/>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232265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B9B2-80D2-4C02-8D4F-57B693C65210}"/>
              </a:ext>
            </a:extLst>
          </p:cNvPr>
          <p:cNvSpPr>
            <a:spLocks noGrp="1"/>
          </p:cNvSpPr>
          <p:nvPr>
            <p:ph type="title"/>
          </p:nvPr>
        </p:nvSpPr>
        <p:spPr>
          <a:xfrm>
            <a:off x="1508904" y="2516"/>
            <a:ext cx="8915400" cy="1325563"/>
          </a:xfrm>
        </p:spPr>
        <p:txBody>
          <a:bodyPr>
            <a:normAutofit/>
          </a:bodyPr>
          <a:lstStyle/>
          <a:p>
            <a:r>
              <a:rPr lang="en-US" sz="3200">
                <a:solidFill>
                  <a:schemeClr val="tx1"/>
                </a:solidFill>
              </a:rPr>
              <a:t>Dual Language Learner Policy in CSPP</a:t>
            </a:r>
            <a:endParaRPr lang="en-US">
              <a:solidFill>
                <a:schemeClr val="tx1"/>
              </a:solidFill>
            </a:endParaRPr>
          </a:p>
        </p:txBody>
      </p:sp>
      <p:sp>
        <p:nvSpPr>
          <p:cNvPr id="3" name="Subtitle 2">
            <a:extLst>
              <a:ext uri="{FF2B5EF4-FFF2-40B4-BE49-F238E27FC236}">
                <a16:creationId xmlns:a16="http://schemas.microsoft.com/office/drawing/2014/main" id="{4730257D-3124-4DFD-826E-F635DBD0CB72}"/>
              </a:ext>
            </a:extLst>
          </p:cNvPr>
          <p:cNvSpPr>
            <a:spLocks noGrp="1"/>
          </p:cNvSpPr>
          <p:nvPr>
            <p:ph idx="1"/>
          </p:nvPr>
        </p:nvSpPr>
        <p:spPr>
          <a:xfrm>
            <a:off x="272451" y="1422640"/>
            <a:ext cx="11647098" cy="4710413"/>
          </a:xfrm>
        </p:spPr>
        <p:txBody>
          <a:bodyPr vert="horz" lIns="91440" tIns="45720" rIns="91440" bIns="45720" rtlCol="0" anchor="t">
            <a:normAutofit/>
          </a:bodyPr>
          <a:lstStyle/>
          <a:p>
            <a:r>
              <a:rPr lang="en-US" sz="2800" dirty="0">
                <a:cs typeface="Arial"/>
              </a:rPr>
              <a:t>AB 1363 and Management Bulletin (MB) 23-03 can help to provide the following:</a:t>
            </a:r>
          </a:p>
          <a:p>
            <a:pPr lvl="1">
              <a:buFont typeface="Arial" panose="020B0604020202020204" pitchFamily="34" charset="0"/>
              <a:buChar char="•"/>
            </a:pPr>
            <a:r>
              <a:rPr lang="en-US" sz="2600" dirty="0">
                <a:cs typeface="Arial"/>
              </a:rPr>
              <a:t>Access to data on Dual Language Learners in the California State Preschool Program </a:t>
            </a:r>
          </a:p>
          <a:p>
            <a:pPr lvl="1">
              <a:buFont typeface="Arial" panose="020B0604020202020204" pitchFamily="34" charset="0"/>
              <a:buChar char="•"/>
            </a:pPr>
            <a:r>
              <a:rPr lang="en-US" sz="2600" dirty="0">
                <a:cs typeface="Arial"/>
              </a:rPr>
              <a:t>Proper identification to provide students with the support they need</a:t>
            </a:r>
          </a:p>
          <a:p>
            <a:pPr lvl="1">
              <a:buFont typeface="Arial" panose="020B0604020202020204" pitchFamily="34" charset="0"/>
              <a:buChar char="•"/>
            </a:pPr>
            <a:r>
              <a:rPr lang="en-US" sz="2600" dirty="0">
                <a:cs typeface="Arial"/>
              </a:rPr>
              <a:t>Allocate funding to provide programs with the support they need</a:t>
            </a:r>
          </a:p>
          <a:p>
            <a:pPr lvl="1">
              <a:buFont typeface="Arial" panose="020B0604020202020204" pitchFamily="34" charset="0"/>
              <a:buChar char="•"/>
            </a:pPr>
            <a:r>
              <a:rPr lang="en-US" sz="2600" dirty="0">
                <a:cs typeface="Arial"/>
              </a:rPr>
              <a:t>Provide data to make informed policy decisions on DLLs</a:t>
            </a:r>
          </a:p>
        </p:txBody>
      </p:sp>
      <p:sp>
        <p:nvSpPr>
          <p:cNvPr id="4" name="Slide Number Placeholder 3">
            <a:extLst>
              <a:ext uri="{FF2B5EF4-FFF2-40B4-BE49-F238E27FC236}">
                <a16:creationId xmlns:a16="http://schemas.microsoft.com/office/drawing/2014/main" id="{11553035-706F-418A-81DB-E85B4211553D}"/>
              </a:ext>
            </a:extLst>
          </p:cNvPr>
          <p:cNvSpPr>
            <a:spLocks noGrp="1"/>
          </p:cNvSpPr>
          <p:nvPr>
            <p:ph type="sldNum" sz="quarter" idx="10"/>
          </p:nvPr>
        </p:nvSpPr>
        <p:spPr/>
        <p:txBody>
          <a:bodyPr/>
          <a:lstStyle/>
          <a:p>
            <a:fld id="{7E1341B0-7904-4148-9082-6535FE1E4D20}" type="slidenum">
              <a:rPr lang="en-US" sz="2400" smtClean="0"/>
              <a:pPr/>
              <a:t>7</a:t>
            </a:fld>
            <a:endParaRPr lang="en-US" sz="2400" dirty="0"/>
          </a:p>
        </p:txBody>
      </p:sp>
    </p:spTree>
    <p:extLst>
      <p:ext uri="{BB962C8B-B14F-4D97-AF65-F5344CB8AC3E}">
        <p14:creationId xmlns:p14="http://schemas.microsoft.com/office/powerpoint/2010/main" val="27131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C715B-E508-4C89-B5D5-D7745404D7B6}"/>
              </a:ext>
            </a:extLst>
          </p:cNvPr>
          <p:cNvSpPr>
            <a:spLocks noGrp="1"/>
          </p:cNvSpPr>
          <p:nvPr>
            <p:ph type="title"/>
          </p:nvPr>
        </p:nvSpPr>
        <p:spPr/>
        <p:txBody>
          <a:bodyPr/>
          <a:lstStyle/>
          <a:p>
            <a:r>
              <a:rPr lang="en-US" dirty="0">
                <a:solidFill>
                  <a:schemeClr val="bg1"/>
                </a:solidFill>
                <a:cs typeface="Arial"/>
              </a:rPr>
              <a:t>Classroom Strategies for Supporting DLLs</a:t>
            </a:r>
            <a:endParaRPr lang="en-US" dirty="0"/>
          </a:p>
        </p:txBody>
      </p:sp>
      <p:pic>
        <p:nvPicPr>
          <p:cNvPr id="7" name="Content Placeholder 6" descr="A picture of the guest speaker, Katie Hardy.">
            <a:extLst>
              <a:ext uri="{FF2B5EF4-FFF2-40B4-BE49-F238E27FC236}">
                <a16:creationId xmlns:a16="http://schemas.microsoft.com/office/drawing/2014/main" id="{309C1652-339B-4273-82C8-337E161F49B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4912" y="1690687"/>
            <a:ext cx="3746500" cy="4305300"/>
          </a:xfrm>
        </p:spPr>
      </p:pic>
      <p:sp>
        <p:nvSpPr>
          <p:cNvPr id="4" name="Content Placeholder 3">
            <a:extLst>
              <a:ext uri="{FF2B5EF4-FFF2-40B4-BE49-F238E27FC236}">
                <a16:creationId xmlns:a16="http://schemas.microsoft.com/office/drawing/2014/main" id="{A3710E90-547C-40DB-9A4A-7012BC1E9971}"/>
              </a:ext>
            </a:extLst>
          </p:cNvPr>
          <p:cNvSpPr>
            <a:spLocks noGrp="1"/>
          </p:cNvSpPr>
          <p:nvPr>
            <p:ph sz="half" idx="2"/>
          </p:nvPr>
        </p:nvSpPr>
        <p:spPr>
          <a:xfrm>
            <a:off x="5475643" y="1638300"/>
            <a:ext cx="6563958" cy="4409804"/>
          </a:xfrm>
        </p:spPr>
        <p:txBody>
          <a:bodyPr/>
          <a:lstStyle/>
          <a:p>
            <a:pPr marL="0" indent="0">
              <a:buNone/>
            </a:pPr>
            <a:endParaRPr lang="en-US" dirty="0">
              <a:cs typeface="Arial"/>
            </a:endParaRPr>
          </a:p>
          <a:p>
            <a:pPr marL="0" indent="0">
              <a:buNone/>
            </a:pPr>
            <a:endParaRPr lang="en-US" dirty="0">
              <a:cs typeface="Arial"/>
            </a:endParaRPr>
          </a:p>
          <a:p>
            <a:pPr marL="0" indent="0">
              <a:buNone/>
            </a:pPr>
            <a:r>
              <a:rPr lang="en-US" sz="2800" dirty="0">
                <a:cs typeface="Arial"/>
              </a:rPr>
              <a:t>Katie Hardy, Early Childhood Education Specialist, Sacramento County Office of Education (SCOE)</a:t>
            </a:r>
          </a:p>
        </p:txBody>
      </p:sp>
      <p:sp>
        <p:nvSpPr>
          <p:cNvPr id="5" name="Slide Number Placeholder 4">
            <a:extLst>
              <a:ext uri="{FF2B5EF4-FFF2-40B4-BE49-F238E27FC236}">
                <a16:creationId xmlns:a16="http://schemas.microsoft.com/office/drawing/2014/main" id="{E5F716A5-95CD-4129-A2E2-A35511597265}"/>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372801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753F-7ADB-42E6-966D-1E854FA2F26E}"/>
              </a:ext>
            </a:extLst>
          </p:cNvPr>
          <p:cNvSpPr>
            <a:spLocks noGrp="1"/>
          </p:cNvSpPr>
          <p:nvPr>
            <p:ph type="title"/>
          </p:nvPr>
        </p:nvSpPr>
        <p:spPr/>
        <p:txBody>
          <a:bodyPr/>
          <a:lstStyle/>
          <a:p>
            <a:r>
              <a:rPr lang="en-US" sz="4000" dirty="0">
                <a:solidFill>
                  <a:schemeClr val="tx1"/>
                </a:solidFill>
                <a:cs typeface="Arial"/>
              </a:rPr>
              <a:t>Introduction: The Importance of Bilingualism</a:t>
            </a:r>
            <a:endParaRPr lang="en-US" dirty="0"/>
          </a:p>
        </p:txBody>
      </p:sp>
      <p:sp>
        <p:nvSpPr>
          <p:cNvPr id="3" name="Content Placeholder 2">
            <a:extLst>
              <a:ext uri="{FF2B5EF4-FFF2-40B4-BE49-F238E27FC236}">
                <a16:creationId xmlns:a16="http://schemas.microsoft.com/office/drawing/2014/main" id="{9533C182-0B6B-4CA9-9F12-B74EEAB192EB}"/>
              </a:ext>
            </a:extLst>
          </p:cNvPr>
          <p:cNvSpPr>
            <a:spLocks noGrp="1"/>
          </p:cNvSpPr>
          <p:nvPr>
            <p:ph idx="1"/>
          </p:nvPr>
        </p:nvSpPr>
        <p:spPr/>
        <p:txBody>
          <a:bodyPr>
            <a:normAutofit fontScale="92500" lnSpcReduction="20000"/>
          </a:bodyPr>
          <a:lstStyle/>
          <a:p>
            <a:pPr>
              <a:spcAft>
                <a:spcPts val="800"/>
              </a:spcAft>
            </a:pPr>
            <a:r>
              <a:rPr lang="en-US" dirty="0">
                <a:cs typeface="Arial"/>
              </a:rPr>
              <a:t>Benefits of bilingualism in early childhood are well-documented</a:t>
            </a:r>
          </a:p>
          <a:p>
            <a:pPr>
              <a:spcAft>
                <a:spcPts val="800"/>
              </a:spcAft>
            </a:pPr>
            <a:r>
              <a:rPr lang="en-US" dirty="0">
                <a:cs typeface="Arial"/>
              </a:rPr>
              <a:t>Increased cognitive flexibility, improved ability to plan and solve problems, and self-regulatory skills</a:t>
            </a:r>
          </a:p>
          <a:p>
            <a:pPr>
              <a:spcAft>
                <a:spcPts val="800"/>
              </a:spcAft>
            </a:pPr>
            <a:r>
              <a:rPr lang="en-US" dirty="0">
                <a:cs typeface="Arial"/>
              </a:rPr>
              <a:t>Prioritize remaining culturally sensitive, aware, and curious</a:t>
            </a:r>
          </a:p>
          <a:p>
            <a:pPr>
              <a:spcAft>
                <a:spcPts val="800"/>
              </a:spcAft>
            </a:pPr>
            <a:r>
              <a:rPr lang="en-US" dirty="0">
                <a:cs typeface="Arial"/>
              </a:rPr>
              <a:t>A strong foundation in home language supports the acquisition of a second language</a:t>
            </a:r>
          </a:p>
          <a:p>
            <a:pPr>
              <a:spcAft>
                <a:spcPts val="800"/>
              </a:spcAft>
            </a:pPr>
            <a:r>
              <a:rPr lang="en-US" dirty="0">
                <a:cs typeface="Arial"/>
              </a:rPr>
              <a:t>Remember, all young children are English language learners </a:t>
            </a:r>
          </a:p>
          <a:p>
            <a:pPr>
              <a:spcAft>
                <a:spcPts val="800"/>
              </a:spcAft>
            </a:pPr>
            <a:r>
              <a:rPr lang="en-US" dirty="0">
                <a:cs typeface="Arial"/>
              </a:rPr>
              <a:t>The strategies shared today are examples of practices that support all young children</a:t>
            </a:r>
            <a:endParaRPr lang="en-US" dirty="0"/>
          </a:p>
        </p:txBody>
      </p:sp>
      <p:sp>
        <p:nvSpPr>
          <p:cNvPr id="4" name="Slide Number Placeholder 3">
            <a:extLst>
              <a:ext uri="{FF2B5EF4-FFF2-40B4-BE49-F238E27FC236}">
                <a16:creationId xmlns:a16="http://schemas.microsoft.com/office/drawing/2014/main" id="{84CB9E05-B542-4A64-ADCB-16A6581E3699}"/>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4042697423"/>
      </p:ext>
    </p:extLst>
  </p:cSld>
  <p:clrMapOvr>
    <a:masterClrMapping/>
  </p:clrMapOvr>
</p:sld>
</file>

<file path=ppt/theme/theme1.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2022) 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8">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6a92aa00-d659-46d6-b4cf-e266ad63a1ef">
      <UserInfo>
        <DisplayName>Megan Jones</DisplayName>
        <AccountId>36</AccountId>
        <AccountType/>
      </UserInfo>
      <UserInfo>
        <DisplayName>EED Director's Office Members</DisplayName>
        <AccountId>1176</AccountId>
        <AccountType/>
      </UserInfo>
      <UserInfo>
        <DisplayName>Marcela Rodriguez</DisplayName>
        <AccountId>114</AccountId>
        <AccountType/>
      </UserInfo>
      <UserInfo>
        <DisplayName>Gustavo Gonzalez</DisplayName>
        <AccountId>1182</AccountId>
        <AccountType/>
      </UserInfo>
      <UserInfo>
        <DisplayName>Geqigula Dlamini</DisplayName>
        <AccountId>1184</AccountId>
        <AccountType/>
      </UserInfo>
      <UserInfo>
        <DisplayName>Alesha Moreno-Ramirez</DisplayName>
        <AccountId>1183</AccountId>
        <AccountType/>
      </UserInfo>
      <UserInfo>
        <DisplayName>Margaret Tom</DisplayName>
        <AccountId>1209</AccountId>
        <AccountType/>
      </UserInfo>
    </SharedWithUsers>
    <TaxCatchAll xmlns="6a92aa00-d659-46d6-b4cf-e266ad63a1ef" xsi:nil="true"/>
    <lcf76f155ced4ddcb4097134ff3c332f xmlns="d173ea53-e63a-4839-8c69-aececa15c404">
      <Terms xmlns="http://schemas.microsoft.com/office/infopath/2007/PartnerControls"/>
    </lcf76f155ced4ddcb4097134ff3c332f>
    <Person xmlns="d173ea53-e63a-4839-8c69-aececa15c404">
      <UserInfo>
        <DisplayName/>
        <AccountId xsi:nil="true"/>
        <AccountType/>
      </UserInfo>
    </Pers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16" ma:contentTypeDescription="Create a new document." ma:contentTypeScope="" ma:versionID="c73d264c616d78015b25f95697b426ca">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a4cf4383492d5108e39d9b27f0b1637f"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Per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Person" ma:index="23"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29A587-A652-4248-97DC-050A1AEC3B0E}">
  <ds:schemaRefs>
    <ds:schemaRef ds:uri="http://schemas.microsoft.com/sharepoint/v3/contenttype/forms"/>
  </ds:schemaRefs>
</ds:datastoreItem>
</file>

<file path=customXml/itemProps2.xml><?xml version="1.0" encoding="utf-8"?>
<ds:datastoreItem xmlns:ds="http://schemas.openxmlformats.org/officeDocument/2006/customXml" ds:itemID="{9F949279-F2A5-4E7F-A26D-DB448DF1D054}">
  <ds:schemaRefs>
    <ds:schemaRef ds:uri="http://schemas.microsoft.com/office/2006/documentManagement/types"/>
    <ds:schemaRef ds:uri="6a92aa00-d659-46d6-b4cf-e266ad63a1ef"/>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d173ea53-e63a-4839-8c69-aececa15c404"/>
    <ds:schemaRef ds:uri="http://www.w3.org/XML/1998/namespace"/>
    <ds:schemaRef ds:uri="http://purl.org/dc/dcmitype/"/>
  </ds:schemaRefs>
</ds:datastoreItem>
</file>

<file path=customXml/itemProps3.xml><?xml version="1.0" encoding="utf-8"?>
<ds:datastoreItem xmlns:ds="http://schemas.openxmlformats.org/officeDocument/2006/customXml" ds:itemID="{BAEA2AB1-4CC0-4B23-B710-B69A5B56A116}">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442</TotalTime>
  <Words>2054</Words>
  <Application>Microsoft Office PowerPoint</Application>
  <PresentationFormat>Widescreen</PresentationFormat>
  <Paragraphs>255</Paragraphs>
  <Slides>32</Slides>
  <Notes>16</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32</vt:i4>
      </vt:variant>
    </vt:vector>
  </HeadingPairs>
  <TitlesOfParts>
    <vt:vector size="56" baseType="lpstr">
      <vt:lpstr>Arial</vt:lpstr>
      <vt:lpstr>Arial,Sans-Serif</vt:lpstr>
      <vt:lpstr>Calibri</vt:lpstr>
      <vt:lpstr>Calibri Light</vt:lpstr>
      <vt:lpstr>Cambria</vt:lpstr>
      <vt:lpstr>Courier New</vt:lpstr>
      <vt:lpstr>Prompt Black</vt:lpstr>
      <vt:lpstr>Wingdings</vt:lpstr>
      <vt:lpstr>CDE Set 1</vt:lpstr>
      <vt:lpstr>CDE Set 2</vt:lpstr>
      <vt:lpstr>CDE Set 3</vt:lpstr>
      <vt:lpstr>CDE Set 4</vt:lpstr>
      <vt:lpstr>CDE Set 5</vt:lpstr>
      <vt:lpstr>CDE Set 6</vt:lpstr>
      <vt:lpstr>CDE Set 7</vt:lpstr>
      <vt:lpstr>CDE Set 8</vt:lpstr>
      <vt:lpstr>CDE Set 1</vt:lpstr>
      <vt:lpstr>CDE Set 1</vt:lpstr>
      <vt:lpstr>CDE Set 1</vt:lpstr>
      <vt:lpstr>CDE Set 1</vt:lpstr>
      <vt:lpstr>(2022) CDE Set 1</vt:lpstr>
      <vt:lpstr>CDE Set 1</vt:lpstr>
      <vt:lpstr>CDE Set 1</vt:lpstr>
      <vt:lpstr>Office Theme</vt:lpstr>
      <vt:lpstr>Supporting Dual Language Learners in California State Preschool Programs (CSPP)</vt:lpstr>
      <vt:lpstr>Webinar Overview</vt:lpstr>
      <vt:lpstr>Highlights from DLL Webinar Series  Parts One and Two</vt:lpstr>
      <vt:lpstr>Dual Language Learners in California</vt:lpstr>
      <vt:lpstr>Top Non-English Languages Spoke in DLLs' Households in California, 2015–19</vt:lpstr>
      <vt:lpstr>California English Learner Roadmap Policy</vt:lpstr>
      <vt:lpstr>Dual Language Learner Policy in CSPP</vt:lpstr>
      <vt:lpstr>Classroom Strategies for Supporting DLLs</vt:lpstr>
      <vt:lpstr>Introduction: The Importance of Bilingualism</vt:lpstr>
      <vt:lpstr>Desired Results Developmental Profile (DRDP) </vt:lpstr>
      <vt:lpstr>Classroom Strategies: Visual Supports (1)</vt:lpstr>
      <vt:lpstr>Classroom Strategies: Visual Supports (2)</vt:lpstr>
      <vt:lpstr>Lesson Planning to Increase Student Engagement (1)</vt:lpstr>
      <vt:lpstr>Lesson Planning to Increase Student Engagement (2)</vt:lpstr>
      <vt:lpstr>Family Engagement for Supporting DLLs</vt:lpstr>
      <vt:lpstr>Defining Family Engagement</vt:lpstr>
      <vt:lpstr>Benefits of Family Engagement</vt:lpstr>
      <vt:lpstr>Practical Strategies to Encourage Family Engagement</vt:lpstr>
      <vt:lpstr>Building Competency in Parents that Supports the Learning and Development of Their Children</vt:lpstr>
      <vt:lpstr>Parent or Partner: What's the Difference?</vt:lpstr>
      <vt:lpstr>DLL Support Webpage </vt:lpstr>
      <vt:lpstr>Panel Discussion</vt:lpstr>
      <vt:lpstr>Moderator Introduction</vt:lpstr>
      <vt:lpstr>Panelist Introductions</vt:lpstr>
      <vt:lpstr>Discussion Panel Questions (1)</vt:lpstr>
      <vt:lpstr>Discussion Panel Questions (2)</vt:lpstr>
      <vt:lpstr>Thank You</vt:lpstr>
      <vt:lpstr>Resources to Support Dual Language Learners (1)</vt:lpstr>
      <vt:lpstr>Resources to Support Dual Language Learners (2)</vt:lpstr>
      <vt:lpstr>California English Learner Roadmap (1)</vt:lpstr>
      <vt:lpstr>California English Learner Roadmap (2)</vt:lpstr>
      <vt:lpstr>California English Learner Roadmap (3)</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Language Learner Webinar Series Part Three - Contractor Information (CA Dept of Education)</dc:title>
  <dc:subject>Resources on Supporting Dual Language Learners in California State Preschool Programs.</dc:subject>
  <dc:creator>Valentina Ware</dc:creator>
  <cp:lastModifiedBy>Amira Elmallah</cp:lastModifiedBy>
  <cp:revision>34</cp:revision>
  <cp:lastPrinted>2021-02-10T21:52:07Z</cp:lastPrinted>
  <dcterms:created xsi:type="dcterms:W3CDTF">2020-08-25T03:09:04Z</dcterms:created>
  <dcterms:modified xsi:type="dcterms:W3CDTF">2023-06-21T00:09:58Z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