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6" r:id="rId4"/>
    <p:sldMasterId id="2147483739" r:id="rId5"/>
    <p:sldMasterId id="2147483782" r:id="rId6"/>
    <p:sldMasterId id="2147483661" r:id="rId7"/>
  </p:sldMasterIdLst>
  <p:notesMasterIdLst>
    <p:notesMasterId r:id="rId19"/>
  </p:notesMasterIdLst>
  <p:sldIdLst>
    <p:sldId id="258" r:id="rId8"/>
    <p:sldId id="595" r:id="rId9"/>
    <p:sldId id="596" r:id="rId10"/>
    <p:sldId id="597" r:id="rId11"/>
    <p:sldId id="598" r:id="rId12"/>
    <p:sldId id="600" r:id="rId13"/>
    <p:sldId id="599" r:id="rId14"/>
    <p:sldId id="601" r:id="rId15"/>
    <p:sldId id="602" r:id="rId16"/>
    <p:sldId id="603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386CB-D6FB-4F19-952D-356EEBF1E98B}" type="datetimeFigureOut">
              <a:t>4/2/2025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6E7D6-2E86-402D-9F32-6E72606BE3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5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8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B0E6A-073F-FFB8-5000-EB85539DD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E0DCF11-814B-8DA2-072A-77337E20BC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4F1F21-EAA1-B964-9613-A1F3872D46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AC473-6944-D1F4-523A-F15DBA492C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11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1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CD7E2-E71D-2E0F-B219-DF36B4CF9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308DC4-2E6F-E4F7-5BB1-E07B49BBBF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921F6B-ACAF-960A-DCA7-0C481A043B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E0F45-C978-E17D-03AA-560D96CCA9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3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DA6BD-755F-23BB-C887-E170E8163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EEA310-805C-5C35-468A-5999D89BF0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E84E78-2A97-30BA-234D-C4D7E67BC4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E0F47-EAB0-21B8-2A67-5EAF91FE2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72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800C7-F46A-79D0-ED2F-C590BD12E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3CA389-D3CA-4EDC-6F77-250AAA9186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69BC4B-224F-E20E-BC04-30CF7B897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815A3-0C4A-2556-2195-AEA3FBD7A2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07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AB662F-077E-6F79-F6EA-55CCBE8054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AFEA94-D520-F9DE-5984-BC795BB356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28D4D5-896B-5F13-9E0B-8F447D54E1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EAF73-8195-42FC-7AAC-65CDA40843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7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91F5A-0F27-D13A-A25C-EB87EDC1A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362944-99C2-64B7-BCF6-F9AFA9339E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C279CC-09FB-1D84-2F14-AF49A0887D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652B2-04C2-5C47-3B0B-F971E51EF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5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58B0C-545C-B8BD-3008-377D4B9D9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CA0AF7-89CE-0827-4BF5-D300FD49A4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DF78C3-4E62-EA12-4088-DF6E207D67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4D3D4-E44A-8922-10D6-7468968F00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80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CAA9E3-07A3-6814-1C5D-23B81C595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BE6436-52CC-D701-2919-35C84D3F16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DE9EA3-936B-7190-504A-13540B15A1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6AB7E-0138-FEF6-6D3F-A51A9014C4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19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AFD6E-A24E-36F0-3026-FF2CA7D4D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31FE8F-3D7B-D6A3-7886-AB2E48AD03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44BDED-9172-9CE5-C26A-FA2569B125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C9FD8-4464-A663-ACAB-1605CCF647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F6E7D6-2E86-402D-9F32-6E72606BE3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7157-E2D8-4A79-B927-A9CF00A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35E358-2197-48B2-9A26-4B6D1F40DA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9400" y="18399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0157CF-C48E-48AD-8925-20983337A9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24350" y="1839913"/>
            <a:ext cx="284003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5AE4EE2-60BD-4146-90ED-AD7B882E4F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89912" y="19923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60ECB-197D-4597-B97F-D5D29B013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D07944D-C9BC-4802-887A-2451CC20832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9094" y="3830881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8764562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E7C28D-135E-4B02-B4F1-7CDE15AF0DB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0822" y="1795550"/>
            <a:ext cx="11851178" cy="428936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2189E-7392-48F0-B5D7-BE45364960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64206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7157-E2D8-4A79-B927-A9CF00A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35E358-2197-48B2-9A26-4B6D1F40DA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9400" y="18399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0157CF-C48E-48AD-8925-20983337A9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24350" y="1839913"/>
            <a:ext cx="284003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5AE4EE2-60BD-4146-90ED-AD7B882E4F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89912" y="19923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60ECB-197D-4597-B97F-D5D29B013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D07944D-C9BC-4802-887A-2451CC20832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9094" y="3830881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876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2224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310198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70049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1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C7184D-C61D-4B79-BF46-66BFE5DB1C1D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87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7157-E2D8-4A79-B927-A9CF00A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35E358-2197-48B2-9A26-4B6D1F40DA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9400" y="18399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0157CF-C48E-48AD-8925-20983337A9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24350" y="1839913"/>
            <a:ext cx="284003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5AE4EE2-60BD-4146-90ED-AD7B882E4F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89912" y="19923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60ECB-197D-4597-B97F-D5D29B013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D07944D-C9BC-4802-887A-2451CC20832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9094" y="3830881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876456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1"/>
            <a:ext cx="11887200" cy="448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94452-BD1E-480D-83DF-78B1FFBA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2" r:id="rId5"/>
    <p:sldLayoutId id="2147483773" r:id="rId6"/>
    <p:sldLayoutId id="2147483774" r:id="rId7"/>
    <p:sldLayoutId id="2147483779" r:id="rId8"/>
    <p:sldLayoutId id="2147483766" r:id="rId9"/>
    <p:sldLayoutId id="2147483780" r:id="rId10"/>
    <p:sldLayoutId id="2147483767" r:id="rId11"/>
    <p:sldLayoutId id="2147483771" r:id="rId12"/>
    <p:sldLayoutId id="2147483781" r:id="rId13"/>
    <p:sldLayoutId id="2147483753" r:id="rId14"/>
    <p:sldLayoutId id="2147483687" r:id="rId15"/>
    <p:sldLayoutId id="2147483752" r:id="rId16"/>
    <p:sldLayoutId id="2147483688" r:id="rId17"/>
    <p:sldLayoutId id="2147483689" r:id="rId18"/>
    <p:sldLayoutId id="2147483745" r:id="rId19"/>
    <p:sldLayoutId id="2147483746" r:id="rId20"/>
    <p:sldLayoutId id="2147483751" r:id="rId21"/>
    <p:sldLayoutId id="2147483703" r:id="rId22"/>
    <p:sldLayoutId id="2147483690" r:id="rId23"/>
    <p:sldLayoutId id="2147483736" r:id="rId24"/>
    <p:sldLayoutId id="2147483691" r:id="rId25"/>
    <p:sldLayoutId id="2147483744" r:id="rId26"/>
    <p:sldLayoutId id="2147483692" r:id="rId27"/>
    <p:sldLayoutId id="2147483796" r:id="rId2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rgbClr val="99FF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1"/>
            <a:ext cx="11887200" cy="448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94452-BD1E-480D-83DF-78B1FFBA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rgbClr val="99FF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82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3EB5-52DB-3A87-4E5A-8BF18FC65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3835" y="778465"/>
            <a:ext cx="12415835" cy="132961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ea typeface="+mj-lt"/>
                <a:cs typeface="+mj-lt"/>
              </a:rPr>
              <a:t> California Preschool Data Collection</a:t>
            </a:r>
            <a:r>
              <a:rPr lang="en-US" sz="40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br>
              <a:rPr lang="en-US" sz="40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4000" dirty="0">
                <a:solidFill>
                  <a:schemeClr val="bg1"/>
                </a:solidFill>
                <a:ea typeface="+mj-lt"/>
                <a:cs typeface="+mj-lt"/>
              </a:rPr>
              <a:t>Learning The </a:t>
            </a:r>
            <a:r>
              <a:rPr lang="en-US" sz="3600" dirty="0">
                <a:solidFill>
                  <a:schemeClr val="bg1"/>
                </a:solidFill>
                <a:ea typeface="+mj-lt"/>
                <a:cs typeface="+mj-lt"/>
              </a:rPr>
              <a:t>Customer Service Portal</a:t>
            </a:r>
            <a:endParaRPr lang="en-US" sz="3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EDB00-97B2-E5B2-FB4A-CF57994B5B1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76891" y="2108075"/>
            <a:ext cx="10838218" cy="31718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9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900" b="1" dirty="0">
                <a:ea typeface="+mn-lt"/>
                <a:cs typeface="+mn-lt"/>
              </a:rPr>
              <a:t>Applied Data Research and Evaluation Office </a:t>
            </a:r>
            <a:endParaRPr lang="en-US" dirty="0"/>
          </a:p>
          <a:p>
            <a:pPr marL="0" indent="0" algn="ctr">
              <a:buNone/>
            </a:pPr>
            <a:r>
              <a:rPr lang="en-US" sz="2900" b="1" dirty="0">
                <a:ea typeface="+mn-lt"/>
                <a:cs typeface="+mn-lt"/>
              </a:rPr>
              <a:t>California Department of Education </a:t>
            </a:r>
            <a:endParaRPr lang="en-US" sz="29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023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0B7D08-3561-4E71-F1F6-24CC16D2A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5C3036B-8D04-AFC2-7213-501A4C48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CAPSDAC </a:t>
            </a:r>
            <a:r>
              <a:rPr lang="en-US" sz="3600">
                <a:solidFill>
                  <a:schemeClr val="bg1"/>
                </a:solidFill>
              </a:rPr>
              <a:t>Customer Support</a:t>
            </a:r>
            <a:endParaRPr lang="en-US" dirty="0"/>
          </a:p>
        </p:txBody>
      </p:sp>
      <p:pic>
        <p:nvPicPr>
          <p:cNvPr id="6" name="Content Placeholder 5" descr="Shows CAPSDAC Email notification with short description of the case, contact, and contact email.">
            <a:extLst>
              <a:ext uri="{FF2B5EF4-FFF2-40B4-BE49-F238E27FC236}">
                <a16:creationId xmlns:a16="http://schemas.microsoft.com/office/drawing/2014/main" id="{8944DB4A-CF76-3707-E0B4-92408E4E5C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5" y="1617761"/>
            <a:ext cx="4468081" cy="362247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23187E0-7EE2-D0CC-76F4-0801B43E5F54}"/>
              </a:ext>
            </a:extLst>
          </p:cNvPr>
          <p:cNvSpPr txBox="1"/>
          <p:nvPr/>
        </p:nvSpPr>
        <p:spPr>
          <a:xfrm>
            <a:off x="5082396" y="2216666"/>
            <a:ext cx="682657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Every time your case is updated by the CAPSDAC support team, you receive an email notification.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Email notifications can be replied to, and that reply will appear on your case.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This gives you two methods to stay updated and involved: email and the portal.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D2A7A-772B-7675-5730-389EE5F0BE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7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07F6-86D8-49A7-A2B3-B6853421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  <a:cs typeface="Arial"/>
              </a:rPr>
              <a:t>Thank you!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3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03358E-7B2A-0E32-E55D-F6A2A5661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30B5-E95E-8002-534E-AFC25829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cs typeface="Arial"/>
              </a:rPr>
              <a:t>Using the Customer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B145D-DD88-A7B0-B148-31404A5C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853766"/>
            <a:ext cx="11887200" cy="408804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/>
              <a:t>This section will guide you through the steps to create a new case using the Customer Portal.</a:t>
            </a:r>
          </a:p>
          <a:p>
            <a:pPr marL="0" indent="0">
              <a:buNone/>
            </a:pPr>
            <a:endParaRPr lang="en-US" sz="2400" dirty="0"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cs typeface="Arial"/>
              </a:rPr>
              <a:t>Steps covered in this section: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Arial"/>
              </a:rPr>
              <a:t>Accessing the customer portal.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Arial"/>
              </a:rPr>
              <a:t>Submitting a case in the customer portal.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Arial"/>
              </a:rPr>
              <a:t>Reviewing cases in the customer portal.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Arial"/>
              </a:rPr>
              <a:t>Commenting on cases in the customer portal.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cs typeface="Arial"/>
              </a:rPr>
              <a:t>Case functions at certain states.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C49BE-095E-2D86-1823-4DFD9F88A5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4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9067C8-8CE5-5EBA-246B-ED9663DDA1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6C6E-016F-29F4-6487-B610879D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75518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Submitting a Case Through the CAPSDAC Customer Portal</a:t>
            </a:r>
            <a:endParaRPr lang="en-US" sz="4000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7" name="Content Placeholder 6" descr="Image shows the CAPSDAC customer support portal.">
            <a:extLst>
              <a:ext uri="{FF2B5EF4-FFF2-40B4-BE49-F238E27FC236}">
                <a16:creationId xmlns:a16="http://schemas.microsoft.com/office/drawing/2014/main" id="{ABF94729-D60E-A7B9-FFF7-1C4E6B1A53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7" y="1501418"/>
            <a:ext cx="5469334" cy="2853299"/>
          </a:xfrm>
        </p:spPr>
      </p:pic>
      <p:pic>
        <p:nvPicPr>
          <p:cNvPr id="9" name="Content Placeholder 8" descr="This page shows the CAPSDAC &quot;Get Help&quot; form. ">
            <a:extLst>
              <a:ext uri="{FF2B5EF4-FFF2-40B4-BE49-F238E27FC236}">
                <a16:creationId xmlns:a16="http://schemas.microsoft.com/office/drawing/2014/main" id="{CC485814-0843-E529-C679-BAA7A87A21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251" y="1445530"/>
            <a:ext cx="5279162" cy="290918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29B9A8-CEB3-D190-FA0A-30DC5A18F4BF}"/>
              </a:ext>
            </a:extLst>
          </p:cNvPr>
          <p:cNvSpPr txBox="1"/>
          <p:nvPr/>
        </p:nvSpPr>
        <p:spPr>
          <a:xfrm>
            <a:off x="407882" y="4482784"/>
            <a:ext cx="12058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Navigate to the CAPSDAC Customer Service Portal.  </a:t>
            </a:r>
          </a:p>
          <a:p>
            <a:pPr marL="342900" indent="-342900">
              <a:buAutoNum type="arabicPeriod"/>
            </a:pPr>
            <a:r>
              <a:rPr lang="en-US" sz="2400" dirty="0"/>
              <a:t>Select “Get Help”.</a:t>
            </a:r>
          </a:p>
          <a:p>
            <a:pPr marL="342900" indent="-342900">
              <a:buAutoNum type="arabicPeriod"/>
            </a:pPr>
            <a:r>
              <a:rPr lang="en-US" sz="2400" dirty="0"/>
              <a:t>You will arrive on the “Request Assistance from the Support Team” page.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27C5E-17A5-40A1-F505-6CD13B6D81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8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6C770-50A0-6211-28B5-A12B743A03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B9C6-E370-99A7-0863-1DC10EF3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Accessing the Customer Portal and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Submitting a Case</a:t>
            </a:r>
            <a:endParaRPr lang="en-US" sz="4000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2" name="Content Placeholder 11" descr="Image shows if the issues has occurred before and what previous case you have opened with the current issue. ">
            <a:extLst>
              <a:ext uri="{FF2B5EF4-FFF2-40B4-BE49-F238E27FC236}">
                <a16:creationId xmlns:a16="http://schemas.microsoft.com/office/drawing/2014/main" id="{7330146A-54B9-A53F-3CC5-FE6ABB5FAB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73" y="1974718"/>
            <a:ext cx="5306165" cy="1276528"/>
          </a:xfrm>
        </p:spPr>
      </p:pic>
      <p:pic>
        <p:nvPicPr>
          <p:cNvPr id="15" name="Content Placeholder 14" descr="Image of &quot;Add attachments&quot; Icon">
            <a:extLst>
              <a:ext uri="{FF2B5EF4-FFF2-40B4-BE49-F238E27FC236}">
                <a16:creationId xmlns:a16="http://schemas.microsoft.com/office/drawing/2014/main" id="{E34EFD6E-942B-8C13-7FEB-CA9C2FF72A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371" y="2209629"/>
            <a:ext cx="3327662" cy="80670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765A5F-BB28-CD10-9E12-EBA3DF31022E}"/>
              </a:ext>
            </a:extLst>
          </p:cNvPr>
          <p:cNvSpPr txBox="1"/>
          <p:nvPr/>
        </p:nvSpPr>
        <p:spPr>
          <a:xfrm>
            <a:off x="461913" y="3541494"/>
            <a:ext cx="11359299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If this issue has occurred before, select Yes.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Enter / search for the previous case you opened.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Select “Submit” when finished</a:t>
            </a:r>
            <a:r>
              <a:rPr lang="en-US" sz="800" dirty="0"/>
              <a:t> </a:t>
            </a:r>
          </a:p>
          <a:p>
            <a:endParaRPr lang="en-US" sz="1200" dirty="0"/>
          </a:p>
          <a:p>
            <a:r>
              <a:rPr lang="en-US" sz="2400" b="1" dirty="0"/>
              <a:t>NOTE:</a:t>
            </a:r>
            <a:r>
              <a:rPr lang="en-US" sz="2400" dirty="0"/>
              <a:t> You can also add attachments by clicking the paper click icon next to “Add Attachments”.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1A50E-AAF6-C347-9105-50A5B6B4B5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1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35A46-C8E7-DACB-B505-7EC34DDFF0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7B07B-6D11-0027-802F-44C00C5C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Accessing the Customer Portal and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Submitting a Case (2)</a:t>
            </a:r>
            <a:endParaRPr lang="en-US" sz="4000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7" name="Content Placeholder 6" descr="ServiceNow Case View with Test Request and Comment Section">
            <a:extLst>
              <a:ext uri="{FF2B5EF4-FFF2-40B4-BE49-F238E27FC236}">
                <a16:creationId xmlns:a16="http://schemas.microsoft.com/office/drawing/2014/main" id="{04E23E06-8D90-E75C-F660-9ED4EC933A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820" y="1465071"/>
            <a:ext cx="5476613" cy="378554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BB4E0B3-495F-A920-402A-9ECDFF9C37E1}"/>
              </a:ext>
            </a:extLst>
          </p:cNvPr>
          <p:cNvSpPr txBox="1"/>
          <p:nvPr/>
        </p:nvSpPr>
        <p:spPr>
          <a:xfrm>
            <a:off x="336223" y="5231763"/>
            <a:ext cx="11519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“Attachments” shows any attachments you added and allows you to add more.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“Additional Details” shows all that you entered on the form.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4CA0E-1522-DB22-D6AA-50967DEBD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B94B16-6663-F174-219B-F44C615DC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B62C7AA-EA7E-3001-3F6C-FA3D84BE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Accessing the Customer Portal and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Submitting a Case (3)</a:t>
            </a:r>
            <a:endParaRPr lang="en-US" dirty="0"/>
          </a:p>
        </p:txBody>
      </p:sp>
      <p:pic>
        <p:nvPicPr>
          <p:cNvPr id="15" name="Content Placeholder 14" descr="CAPSDAC Customer Support case list showing multiple cases.">
            <a:extLst>
              <a:ext uri="{FF2B5EF4-FFF2-40B4-BE49-F238E27FC236}">
                <a16:creationId xmlns:a16="http://schemas.microsoft.com/office/drawing/2014/main" id="{1F7FCF91-E753-3A28-3F15-BFEC2894D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893" y="1411978"/>
            <a:ext cx="4986779" cy="3055367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09E612-FED7-FC6D-319F-74ABC734C452}"/>
              </a:ext>
            </a:extLst>
          </p:cNvPr>
          <p:cNvSpPr txBox="1"/>
          <p:nvPr/>
        </p:nvSpPr>
        <p:spPr>
          <a:xfrm>
            <a:off x="260808" y="4467345"/>
            <a:ext cx="1167038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Navigate to the CAPSDAC Customer Service Portal. 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Select “My Lists” located on the top left navigation bar to view your case lists and status.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A table view of ”All Cases” is visible.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496FB-0F7F-1041-4212-C8A19F3C17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2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0D23FA-DFF0-D585-9AA4-D210EC554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B1E8A744-42D3-D76B-1317-4DF48616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Accessing the Customer Portal and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Submitting a Case (4)</a:t>
            </a:r>
            <a:endParaRPr lang="en-US" dirty="0"/>
          </a:p>
        </p:txBody>
      </p:sp>
      <p:pic>
        <p:nvPicPr>
          <p:cNvPr id="15" name="Content Placeholder 14" descr="CAPSDAC Customer Support case list showing multiple cases.">
            <a:extLst>
              <a:ext uri="{FF2B5EF4-FFF2-40B4-BE49-F238E27FC236}">
                <a16:creationId xmlns:a16="http://schemas.microsoft.com/office/drawing/2014/main" id="{4CEEB801-4AA3-817C-3426-53C5791C31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895" y="1433077"/>
            <a:ext cx="4996205" cy="3058699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FFC0B0-3678-DA68-5D1B-0CD8EED06077}"/>
              </a:ext>
            </a:extLst>
          </p:cNvPr>
          <p:cNvSpPr txBox="1"/>
          <p:nvPr/>
        </p:nvSpPr>
        <p:spPr>
          <a:xfrm>
            <a:off x="152399" y="4453658"/>
            <a:ext cx="1188719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A table view of ”All Select a Case in the List of Cases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Review the case details in the Activity log and in Additional Details.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Provide an Update or Ask a Question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Note</a:t>
            </a:r>
            <a:r>
              <a:rPr lang="en-US" sz="2400" dirty="0"/>
              <a:t>: A history of additional comments will be displayed here.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0DCB8-14D0-57CC-3539-F444AE3C45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0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001AB-1462-8E44-D039-15D43BB68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42329-02F2-8DAB-2115-352BCD89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Submitting a Case Through the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CAPSDAC Customer Portal</a:t>
            </a:r>
            <a:endParaRPr lang="en-US" sz="4000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2" name="Content Placeholder 11" descr="&quot;CAPSDAC Customer Support Portal with Navigation Options for My Lists, Get Help, and Notifications.&quot;">
            <a:extLst>
              <a:ext uri="{FF2B5EF4-FFF2-40B4-BE49-F238E27FC236}">
                <a16:creationId xmlns:a16="http://schemas.microsoft.com/office/drawing/2014/main" id="{626EB896-6F27-6D51-D376-2B6FA385E6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40" y="1584677"/>
            <a:ext cx="4537650" cy="2177290"/>
          </a:xfrm>
        </p:spPr>
      </p:pic>
      <p:pic>
        <p:nvPicPr>
          <p:cNvPr id="14" name="Content Placeholder 13" descr="&quot;Notification Panel Displaying New Case Update with Link and Timestamp.&quot;">
            <a:extLst>
              <a:ext uri="{FF2B5EF4-FFF2-40B4-BE49-F238E27FC236}">
                <a16:creationId xmlns:a16="http://schemas.microsoft.com/office/drawing/2014/main" id="{35AB63AA-964B-8E40-9E3F-F6456F4EBB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106" y="1584677"/>
            <a:ext cx="4853213" cy="2182662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0C7E9A-1680-44F6-AB3E-710C970918A7}"/>
              </a:ext>
            </a:extLst>
          </p:cNvPr>
          <p:cNvSpPr txBox="1"/>
          <p:nvPr/>
        </p:nvSpPr>
        <p:spPr>
          <a:xfrm>
            <a:off x="245097" y="4066325"/>
            <a:ext cx="117175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If something on your case needs your urgent attention, the Notifications menu appears. The red circle shows how many cases need to be checked </a:t>
            </a:r>
          </a:p>
          <a:p>
            <a:pPr marL="342900" indent="-342900">
              <a:buAutoNum type="arabicPeriod"/>
            </a:pPr>
            <a:r>
              <a:rPr lang="en-US" sz="2400" dirty="0"/>
              <a:t>Clicking Notifications shows the list of cases requiring your attention.</a:t>
            </a:r>
          </a:p>
          <a:p>
            <a:pPr marL="342900" indent="-342900">
              <a:buAutoNum type="arabicPeriod"/>
            </a:pPr>
            <a:r>
              <a:rPr lang="en-US" sz="2400" dirty="0"/>
              <a:t>Clicking the case carries you to your case view where you can provide the information.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61E95-2BC5-613A-09D9-4CAB4CC6B9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3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9F2FB-FB5A-AB07-D7EF-E536E2C97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88185-73A0-64BA-0033-3C716AED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Submitting a Case Through the CAPSDAC Customer Portal (2)</a:t>
            </a:r>
            <a:endParaRPr lang="en-US" sz="4000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9" name="Content Placeholder 8" descr="Action Button with Close Case Option for a New Case in ServiceNow.">
            <a:extLst>
              <a:ext uri="{FF2B5EF4-FFF2-40B4-BE49-F238E27FC236}">
                <a16:creationId xmlns:a16="http://schemas.microsoft.com/office/drawing/2014/main" id="{CF38A1F6-BBD8-D040-9A62-784CA2F7162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19246"/>
            <a:ext cx="2724346" cy="2046718"/>
          </a:xfrm>
        </p:spPr>
      </p:pic>
      <p:pic>
        <p:nvPicPr>
          <p:cNvPr id="13" name="Content Placeholder 12" descr="Action Button with Accept or Reject Solution Options for a Resolved Case in ServiceNow.">
            <a:extLst>
              <a:ext uri="{FF2B5EF4-FFF2-40B4-BE49-F238E27FC236}">
                <a16:creationId xmlns:a16="http://schemas.microsoft.com/office/drawing/2014/main" id="{8B885965-AEDD-02E0-8B8A-E1D7444629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173" y="1419246"/>
            <a:ext cx="2724346" cy="2046718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38B3BE-4FC0-B17F-29FC-CB8FC7B9BE02}"/>
              </a:ext>
            </a:extLst>
          </p:cNvPr>
          <p:cNvSpPr txBox="1"/>
          <p:nvPr/>
        </p:nvSpPr>
        <p:spPr>
          <a:xfrm>
            <a:off x="16359" y="3429000"/>
            <a:ext cx="1209708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If your case doesn’t say State = Resolved, you can close your case before it’s resolved/solved.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If your case does say State = Resolved, you can accept or reject the solution.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Rejection the solution re-opens your case to re-worked.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Accepting the solution closes your case.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NOTE</a:t>
            </a:r>
            <a:r>
              <a:rPr lang="en-US" sz="2400" dirty="0"/>
              <a:t>: A closed case won’t allow you to update it. You will need to open a new case.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22A00-A359-F350-6A76-153AB9223E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43977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ustom 20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66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1">
  <a:themeElements>
    <a:clrScheme name="Custom 20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66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DE Set 2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2d4305-e1e6-456e-9903-a1add0845fed">
      <Terms xmlns="http://schemas.microsoft.com/office/infopath/2007/PartnerControls"/>
    </lcf76f155ced4ddcb4097134ff3c332f>
    <TaxCatchAll xmlns="315d45e7-c817-4d14-a7d0-63ad887d703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1333EDB0C58E4193D748EF5CC00FCF" ma:contentTypeVersion="14" ma:contentTypeDescription="Create a new document." ma:contentTypeScope="" ma:versionID="ba68e3b7e823b75efe8fbfa10087e114">
  <xsd:schema xmlns:xsd="http://www.w3.org/2001/XMLSchema" xmlns:xs="http://www.w3.org/2001/XMLSchema" xmlns:p="http://schemas.microsoft.com/office/2006/metadata/properties" xmlns:ns2="c12d4305-e1e6-456e-9903-a1add0845fed" xmlns:ns3="315d45e7-c817-4d14-a7d0-63ad887d7039" targetNamespace="http://schemas.microsoft.com/office/2006/metadata/properties" ma:root="true" ma:fieldsID="2921a6ce790ee4f4c845dde82ec9f9cd" ns2:_="" ns3:_="">
    <xsd:import namespace="c12d4305-e1e6-456e-9903-a1add0845fed"/>
    <xsd:import namespace="315d45e7-c817-4d14-a7d0-63ad887d70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d4305-e1e6-456e-9903-a1add0845f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2487d89-012e-44bc-975c-10dd49798f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d45e7-c817-4d14-a7d0-63ad887d7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34c8df8-35e2-4bd2-9838-bc0a4113e491}" ma:internalName="TaxCatchAll" ma:showField="CatchAllData" ma:web="315d45e7-c817-4d14-a7d0-63ad887d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077E76-0A87-46F5-B5A1-E7EE4500AF3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315d45e7-c817-4d14-a7d0-63ad887d7039"/>
    <ds:schemaRef ds:uri="c12d4305-e1e6-456e-9903-a1add0845fe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F0135F-4A65-45E3-AE0D-6573210E3D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2d4305-e1e6-456e-9903-a1add0845fed"/>
    <ds:schemaRef ds:uri="315d45e7-c817-4d14-a7d0-63ad887d70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FBEEC7-CB75-4A6E-894C-D7BA72A737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545</Words>
  <Application>Microsoft Office PowerPoint</Application>
  <PresentationFormat>Widescreen</PresentationFormat>
  <Paragraphs>70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CDE Set 1</vt:lpstr>
      <vt:lpstr>CDE Set 1</vt:lpstr>
      <vt:lpstr>CDE Set 1</vt:lpstr>
      <vt:lpstr>2_CDE Set 2</vt:lpstr>
      <vt:lpstr> California Preschool Data Collection  Learning The Customer Service Portal</vt:lpstr>
      <vt:lpstr>Using the Customer Portal</vt:lpstr>
      <vt:lpstr>Submitting a Case Through the CAPSDAC Customer Portal</vt:lpstr>
      <vt:lpstr>Accessing the Customer Portal and  Submitting a Case</vt:lpstr>
      <vt:lpstr>Accessing the Customer Portal and  Submitting a Case (2)</vt:lpstr>
      <vt:lpstr>Accessing the Customer Portal and  Submitting a Case (3)</vt:lpstr>
      <vt:lpstr>Accessing the Customer Portal and  Submitting a Case (4)</vt:lpstr>
      <vt:lpstr>Submitting a Case Through the  CAPSDAC Customer Portal</vt:lpstr>
      <vt:lpstr>Submitting a Case Through the CAPSDAC Customer Portal (2)</vt:lpstr>
      <vt:lpstr>CAPSDAC Customer Support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CAPSDAC Customer Portal Slides - Contractor Information (CA Dept of Education)</dc:title>
  <dc:subject>California Preschool Data Collection (CAPSDAC) Portal Training Slides.</dc:subject>
  <dc:creator/>
  <cp:lastModifiedBy/>
  <cp:revision>1</cp:revision>
  <dcterms:created xsi:type="dcterms:W3CDTF">2025-03-31T16:46:55Z</dcterms:created>
  <dcterms:modified xsi:type="dcterms:W3CDTF">2025-04-02T17:21:36Z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0x010100511333EDB0C58E4193D748EF5CC00FCF</vt:lpwstr>
  </property>
</Properties>
</file>