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697" r:id="rId4"/>
    <p:sldMasterId id="2147483709" r:id="rId5"/>
  </p:sldMasterIdLst>
  <p:notesMasterIdLst>
    <p:notesMasterId r:id="rId34"/>
  </p:notesMasterIdLst>
  <p:sldIdLst>
    <p:sldId id="256" r:id="rId6"/>
    <p:sldId id="257" r:id="rId7"/>
    <p:sldId id="258" r:id="rId8"/>
    <p:sldId id="286" r:id="rId9"/>
    <p:sldId id="287" r:id="rId10"/>
    <p:sldId id="264" r:id="rId11"/>
    <p:sldId id="261" r:id="rId12"/>
    <p:sldId id="263" r:id="rId13"/>
    <p:sldId id="288"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84" r:id="rId28"/>
    <p:sldId id="285" r:id="rId29"/>
    <p:sldId id="281" r:id="rId30"/>
    <p:sldId id="280" r:id="rId31"/>
    <p:sldId id="282" r:id="rId32"/>
    <p:sldId id="283"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94" autoAdjust="0"/>
    <p:restoredTop sz="63187" autoAdjust="0"/>
  </p:normalViewPr>
  <p:slideViewPr>
    <p:cSldViewPr snapToGrid="0">
      <p:cViewPr varScale="1">
        <p:scale>
          <a:sx n="40" d="100"/>
          <a:sy n="40" d="100"/>
        </p:scale>
        <p:origin x="1596" y="52"/>
      </p:cViewPr>
      <p:guideLst/>
    </p:cSldViewPr>
  </p:slideViewPr>
  <p:notesTextViewPr>
    <p:cViewPr>
      <p:scale>
        <a:sx n="1" d="1"/>
        <a:sy n="1" d="1"/>
      </p:scale>
      <p:origin x="0" y="0"/>
    </p:cViewPr>
  </p:notesTextViewPr>
  <p:notesViewPr>
    <p:cSldViewPr snapToGrid="0">
      <p:cViewPr varScale="1">
        <p:scale>
          <a:sx n="82" d="100"/>
          <a:sy n="82" d="100"/>
        </p:scale>
        <p:origin x="380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478D6F4-3CD8-4EEB-AA1B-120B97FE1C44}" type="datetimeFigureOut">
              <a:rPr lang="en-US" smtClean="0"/>
              <a:t>6/6/2024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1CDDF5F-6D49-4C9D-A2AB-858B43E3176E}" type="slidenum">
              <a:rPr lang="en-US" smtClean="0"/>
              <a:t>‹#›</a:t>
            </a:fld>
            <a:endParaRPr lang="en-US"/>
          </a:p>
        </p:txBody>
      </p:sp>
    </p:spTree>
    <p:extLst>
      <p:ext uri="{BB962C8B-B14F-4D97-AF65-F5344CB8AC3E}">
        <p14:creationId xmlns:p14="http://schemas.microsoft.com/office/powerpoint/2010/main" val="701464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1792288" y="327025"/>
            <a:ext cx="3438525" cy="19351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xfrm>
            <a:off x="483299" y="2306704"/>
            <a:ext cx="6056423" cy="64784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b="1" dirty="0">
                <a:latin typeface="Arial" panose="020B0604020202020204" pitchFamily="34" charset="0"/>
                <a:cs typeface="Arial" panose="020B0604020202020204" pitchFamily="34" charset="0"/>
              </a:rPr>
              <a:t>[Handouts</a:t>
            </a:r>
            <a:r>
              <a:rPr lang="en-US" altLang="en-US" sz="1400" b="1" baseline="0" dirty="0">
                <a:latin typeface="Arial" panose="020B0604020202020204" pitchFamily="34" charset="0"/>
                <a:cs typeface="Arial" panose="020B0604020202020204" pitchFamily="34" charset="0"/>
              </a:rPr>
              <a:t> required: either the CA EL Roadmap printable document or the CA EL Roadmap Policy. Both are available at https://www.cde.ca.gov/sp/ml/rmpolicy.asp. If using the CA EL Roadmap Policy, participants will also need access to internet-capable devices so that they can access the CA EL Roadmap elements at https://www.cde.ca.gov/sp/ml/rmprincipleone.asp. This information is included in the printable document so no separate handout is required if using that document. Finally, copies of the Self-Reflection available at https://www.cde.ca.gov/sp/ml/rmresources.asp are needed]</a:t>
            </a:r>
          </a:p>
          <a:p>
            <a:pPr eaLnBrk="1" hangingPunct="1">
              <a:spcBef>
                <a:spcPct val="0"/>
              </a:spcBef>
            </a:pPr>
            <a:endParaRPr lang="en-US" altLang="en-US" sz="800" b="1" baseline="0" dirty="0">
              <a:latin typeface="Arial" panose="020B0604020202020204" pitchFamily="34" charset="0"/>
              <a:cs typeface="Arial" panose="020B0604020202020204" pitchFamily="34" charset="0"/>
            </a:endParaRPr>
          </a:p>
          <a:p>
            <a:pPr eaLnBrk="1" hangingPunct="1">
              <a:spcBef>
                <a:spcPct val="0"/>
              </a:spcBef>
            </a:pPr>
            <a:r>
              <a:rPr lang="en-US" altLang="en-US" sz="1400" b="1" baseline="0" dirty="0">
                <a:latin typeface="Arial" panose="020B0604020202020204" pitchFamily="34" charset="0"/>
                <a:cs typeface="Arial" panose="020B0604020202020204" pitchFamily="34" charset="0"/>
              </a:rPr>
              <a:t>[Other needs: speakers and internet connection to play included videos. Chart paper and markers are recommended for group discussions]</a:t>
            </a:r>
          </a:p>
          <a:p>
            <a:pPr eaLnBrk="1" hangingPunct="1">
              <a:spcBef>
                <a:spcPct val="0"/>
              </a:spcBef>
            </a:pPr>
            <a:endParaRPr lang="en-US" altLang="en-US" sz="800" b="1" baseline="0" dirty="0">
              <a:latin typeface="Arial" panose="020B0604020202020204" pitchFamily="34" charset="0"/>
              <a:cs typeface="Arial" panose="020B0604020202020204" pitchFamily="34" charset="0"/>
            </a:endParaRPr>
          </a:p>
          <a:p>
            <a:pPr eaLnBrk="1" hangingPunct="1">
              <a:spcBef>
                <a:spcPct val="0"/>
              </a:spcBef>
            </a:pPr>
            <a:r>
              <a:rPr lang="en-US" altLang="en-US" sz="1400" b="1" baseline="0" dirty="0">
                <a:latin typeface="Arial" panose="020B0604020202020204" pitchFamily="34" charset="0"/>
                <a:cs typeface="Arial" panose="020B0604020202020204" pitchFamily="34" charset="0"/>
              </a:rPr>
              <a:t>[Total presentation time: 2 hours and 45 minutes. This presentation can be extended with optional embedded extensions indicated in presenter talking points if time allows]</a:t>
            </a:r>
          </a:p>
          <a:p>
            <a:pPr eaLnBrk="1" hangingPunct="1">
              <a:spcBef>
                <a:spcPct val="0"/>
              </a:spcBef>
            </a:pPr>
            <a:endParaRPr lang="en-US" altLang="en-US" sz="800" b="1" dirty="0">
              <a:latin typeface="Arial" panose="020B0604020202020204" pitchFamily="34" charset="0"/>
              <a:cs typeface="Arial" panose="020B0604020202020204" pitchFamily="34" charset="0"/>
            </a:endParaRPr>
          </a:p>
          <a:p>
            <a:pPr eaLnBrk="1" hangingPunct="1">
              <a:spcBef>
                <a:spcPct val="0"/>
              </a:spcBef>
            </a:pPr>
            <a:r>
              <a:rPr lang="en-US" altLang="en-US" sz="1400" b="1" dirty="0">
                <a:latin typeface="Arial" panose="020B0604020202020204" pitchFamily="34" charset="0"/>
                <a:cs typeface="Arial" panose="020B0604020202020204" pitchFamily="34" charset="0"/>
              </a:rPr>
              <a:t>[1 minute]</a:t>
            </a:r>
          </a:p>
          <a:p>
            <a:pPr marL="291179" indent="-291179">
              <a:spcBef>
                <a:spcPct val="0"/>
              </a:spcBef>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My name is</a:t>
            </a:r>
            <a:r>
              <a:rPr lang="en-US" altLang="en-US" sz="1400" b="1" dirty="0">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__________[name] and I am a ______________ [title] at __________ [affiliation].</a:t>
            </a:r>
          </a:p>
          <a:p>
            <a:pPr marL="291179" indent="-291179">
              <a:spcBef>
                <a:spcPct val="0"/>
              </a:spcBef>
              <a:buFont typeface="Arial" panose="020B0604020202020204" pitchFamily="34" charset="0"/>
              <a:buChar char="•"/>
            </a:pPr>
            <a:endParaRPr lang="en-US" altLang="en-US" sz="800" dirty="0">
              <a:latin typeface="Arial" panose="020B0604020202020204" pitchFamily="34" charset="0"/>
              <a:cs typeface="Arial" panose="020B0604020202020204" pitchFamily="34" charset="0"/>
            </a:endParaRPr>
          </a:p>
          <a:p>
            <a:pPr marL="291179" indent="-291179" defTabSz="949478">
              <a:spcBef>
                <a:spcPct val="0"/>
              </a:spcBef>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This presentation is titled, “Paving the Way for English Learners with the California English Learner Roadmap.” The information in this presentation comes from the English Learner Support Division at the California Department of Education, or CDE. </a:t>
            </a:r>
          </a:p>
          <a:p>
            <a:pPr marL="291179" indent="-291179">
              <a:spcBef>
                <a:spcPct val="0"/>
              </a:spcBef>
              <a:buFont typeface="Arial" panose="020B0604020202020204" pitchFamily="34" charset="0"/>
              <a:buChar char="•"/>
            </a:pPr>
            <a:endParaRPr lang="en-US" altLang="en-US" sz="800" dirty="0">
              <a:latin typeface="Arial" panose="020B0604020202020204" pitchFamily="34" charset="0"/>
              <a:cs typeface="Arial" panose="020B0604020202020204" pitchFamily="34" charset="0"/>
            </a:endParaRPr>
          </a:p>
          <a:p>
            <a:pPr marL="291179" indent="-291179">
              <a:spcBef>
                <a:spcPct val="0"/>
              </a:spcBef>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Today I will provide an overview of and updates on the California English Learner Roadmap. </a:t>
            </a:r>
          </a:p>
          <a:p>
            <a:pPr eaLnBrk="1" hangingPunct="1">
              <a:spcBef>
                <a:spcPct val="0"/>
              </a:spcBef>
            </a:pPr>
            <a:endParaRPr lang="en-US" altLang="en-US" sz="800" dirty="0">
              <a:latin typeface="Arial" panose="020B0604020202020204" pitchFamily="34" charset="0"/>
              <a:cs typeface="Arial" panose="020B0604020202020204" pitchFamily="34" charset="0"/>
            </a:endParaRPr>
          </a:p>
          <a:p>
            <a:pPr eaLnBrk="1" hangingPunct="1">
              <a:spcBef>
                <a:spcPct val="0"/>
              </a:spcBef>
            </a:pPr>
            <a:r>
              <a:rPr lang="en-US" altLang="en-US" sz="1400" b="1" dirty="0">
                <a:solidFill>
                  <a:srgbClr val="000000"/>
                </a:solidFill>
                <a:latin typeface="Arial" panose="020B0604020202020204" pitchFamily="34" charset="0"/>
                <a:cs typeface="Arial" panose="020B0604020202020204" pitchFamily="34" charset="0"/>
              </a:rPr>
              <a:t>[Click to advance to next slide]</a:t>
            </a:r>
          </a:p>
          <a:p>
            <a:pPr marL="301658" indent="-301658">
              <a:spcBef>
                <a:spcPct val="0"/>
              </a:spcBef>
            </a:pPr>
            <a:endParaRPr lang="en-US" altLang="en-US" sz="1400" dirty="0">
              <a:latin typeface="Arial" panose="020B0604020202020204" pitchFamily="34" charset="0"/>
              <a:cs typeface="Arial" panose="020B0604020202020204" pitchFamily="34" charset="0"/>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00579">
              <a:defRPr>
                <a:solidFill>
                  <a:schemeClr val="tx1"/>
                </a:solidFill>
                <a:latin typeface="Calibri" panose="020F0502020204030204" pitchFamily="34" charset="0"/>
              </a:defRPr>
            </a:lvl1pPr>
            <a:lvl2pPr marL="786287" indent="-301658" defTabSz="1000579">
              <a:defRPr>
                <a:solidFill>
                  <a:schemeClr val="tx1"/>
                </a:solidFill>
                <a:latin typeface="Calibri" panose="020F0502020204030204" pitchFamily="34" charset="0"/>
              </a:defRPr>
            </a:lvl2pPr>
            <a:lvl3pPr marL="1209924" indent="-240666" defTabSz="1000579">
              <a:defRPr>
                <a:solidFill>
                  <a:schemeClr val="tx1"/>
                </a:solidFill>
                <a:latin typeface="Calibri" panose="020F0502020204030204" pitchFamily="34" charset="0"/>
              </a:defRPr>
            </a:lvl3pPr>
            <a:lvl4pPr marL="1696202" indent="-240666" defTabSz="1000579">
              <a:defRPr>
                <a:solidFill>
                  <a:schemeClr val="tx1"/>
                </a:solidFill>
                <a:latin typeface="Calibri" panose="020F0502020204030204" pitchFamily="34" charset="0"/>
              </a:defRPr>
            </a:lvl4pPr>
            <a:lvl5pPr marL="2179182" indent="-240666" defTabSz="1000579">
              <a:defRPr>
                <a:solidFill>
                  <a:schemeClr val="tx1"/>
                </a:solidFill>
                <a:latin typeface="Calibri" panose="020F0502020204030204" pitchFamily="34" charset="0"/>
              </a:defRPr>
            </a:lvl5pPr>
            <a:lvl6pPr marL="2653921" indent="-240666" defTabSz="1000579" eaLnBrk="0" fontAlgn="base" hangingPunct="0">
              <a:spcBef>
                <a:spcPct val="0"/>
              </a:spcBef>
              <a:spcAft>
                <a:spcPct val="0"/>
              </a:spcAft>
              <a:defRPr>
                <a:solidFill>
                  <a:schemeClr val="tx1"/>
                </a:solidFill>
                <a:latin typeface="Calibri" panose="020F0502020204030204" pitchFamily="34" charset="0"/>
              </a:defRPr>
            </a:lvl6pPr>
            <a:lvl7pPr marL="3128659" indent="-240666" defTabSz="1000579" eaLnBrk="0" fontAlgn="base" hangingPunct="0">
              <a:spcBef>
                <a:spcPct val="0"/>
              </a:spcBef>
              <a:spcAft>
                <a:spcPct val="0"/>
              </a:spcAft>
              <a:defRPr>
                <a:solidFill>
                  <a:schemeClr val="tx1"/>
                </a:solidFill>
                <a:latin typeface="Calibri" panose="020F0502020204030204" pitchFamily="34" charset="0"/>
              </a:defRPr>
            </a:lvl7pPr>
            <a:lvl8pPr marL="3603398" indent="-240666" defTabSz="1000579" eaLnBrk="0" fontAlgn="base" hangingPunct="0">
              <a:spcBef>
                <a:spcPct val="0"/>
              </a:spcBef>
              <a:spcAft>
                <a:spcPct val="0"/>
              </a:spcAft>
              <a:defRPr>
                <a:solidFill>
                  <a:schemeClr val="tx1"/>
                </a:solidFill>
                <a:latin typeface="Calibri" panose="020F0502020204030204" pitchFamily="34" charset="0"/>
              </a:defRPr>
            </a:lvl8pPr>
            <a:lvl9pPr marL="4078137" indent="-240666" defTabSz="100057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CFEE579-CEA2-4E40-9811-7C6383BF7AEB}" type="slidenum">
              <a:rPr lang="en-US" altLang="en-US" smtClean="0">
                <a:solidFill>
                  <a:srgbClr val="000000"/>
                </a:solidFill>
              </a:rPr>
              <a:pPr fontAlgn="base">
                <a:spcBef>
                  <a:spcPct val="0"/>
                </a:spcBef>
                <a:spcAft>
                  <a:spcPct val="0"/>
                </a:spcAft>
              </a:pPr>
              <a:t>1</a:t>
            </a:fld>
            <a:endParaRPr lang="en-US" altLang="en-US">
              <a:solidFill>
                <a:srgbClr val="000000"/>
              </a:solidFill>
            </a:endParaRPr>
          </a:p>
        </p:txBody>
      </p:sp>
    </p:spTree>
    <p:extLst>
      <p:ext uri="{BB962C8B-B14F-4D97-AF65-F5344CB8AC3E}">
        <p14:creationId xmlns:p14="http://schemas.microsoft.com/office/powerpoint/2010/main" val="238894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1004527">
              <a:defRPr/>
            </a:pPr>
            <a:r>
              <a:rPr lang="en-US" altLang="en-US" sz="1400" b="1" dirty="0">
                <a:latin typeface="Arial" panose="020B0604020202020204" pitchFamily="34" charset="0"/>
                <a:cs typeface="Arial" panose="020B0604020202020204" pitchFamily="34" charset="0"/>
              </a:rPr>
              <a:t>[2 minutes]</a:t>
            </a:r>
          </a:p>
          <a:p>
            <a:pPr defTabSz="1004527">
              <a:defRPr/>
            </a:pPr>
            <a:r>
              <a:rPr lang="en-US" altLang="en-US" sz="1400" dirty="0">
                <a:solidFill>
                  <a:prstClr val="black"/>
                </a:solidFill>
                <a:latin typeface="Arial" panose="020B0604020202020204" pitchFamily="34" charset="0"/>
                <a:cs typeface="Arial" panose="020B0604020202020204" pitchFamily="34" charset="0"/>
              </a:rPr>
              <a:t>The </a:t>
            </a:r>
            <a:r>
              <a:rPr lang="en-US" altLang="en-US" sz="1400" i="1" dirty="0">
                <a:solidFill>
                  <a:prstClr val="black"/>
                </a:solidFill>
                <a:latin typeface="Arial" panose="020B0604020202020204" pitchFamily="34" charset="0"/>
                <a:cs typeface="Arial" panose="020B0604020202020204" pitchFamily="34" charset="0"/>
              </a:rPr>
              <a:t>California EL Roadmap </a:t>
            </a:r>
            <a:r>
              <a:rPr lang="en-US" altLang="en-US" sz="1400" dirty="0">
                <a:solidFill>
                  <a:prstClr val="black"/>
                </a:solidFill>
                <a:latin typeface="Arial" panose="020B0604020202020204" pitchFamily="34" charset="0"/>
                <a:cs typeface="Arial" panose="020B0604020202020204" pitchFamily="34" charset="0"/>
              </a:rPr>
              <a:t>articulates an inspirational and aspirational vision for educating English learners.</a:t>
            </a:r>
          </a:p>
          <a:p>
            <a:pPr defTabSz="1004527">
              <a:defRPr/>
            </a:pPr>
            <a:endParaRPr lang="en-US" altLang="en-US" sz="1400" dirty="0">
              <a:solidFill>
                <a:prstClr val="black"/>
              </a:solidFill>
              <a:latin typeface="Arial" panose="020B0604020202020204" pitchFamily="34" charset="0"/>
              <a:cs typeface="Arial" panose="020B0604020202020204" pitchFamily="34" charset="0"/>
            </a:endParaRPr>
          </a:p>
          <a:p>
            <a:pPr defTabSz="1004527">
              <a:defRPr/>
            </a:pPr>
            <a:r>
              <a:rPr lang="en-US" altLang="en-US" sz="1400" dirty="0">
                <a:solidFill>
                  <a:prstClr val="black"/>
                </a:solidFill>
                <a:latin typeface="Arial" panose="020B0604020202020204" pitchFamily="34" charset="0"/>
                <a:cs typeface="Arial" panose="020B0604020202020204" pitchFamily="34" charset="0"/>
              </a:rPr>
              <a:t>The vision is:</a:t>
            </a:r>
          </a:p>
          <a:p>
            <a:pPr defTabSz="1004527">
              <a:defRPr/>
            </a:pPr>
            <a:endParaRPr lang="en-US" altLang="en-US" sz="1400" dirty="0">
              <a:solidFill>
                <a:prstClr val="black"/>
              </a:solidFill>
              <a:latin typeface="Arial" panose="020B0604020202020204" pitchFamily="34" charset="0"/>
              <a:cs typeface="Arial" panose="020B0604020202020204" pitchFamily="34" charset="0"/>
            </a:endParaRPr>
          </a:p>
          <a:p>
            <a:pPr marL="313880" indent="-313880" defTabSz="1004527">
              <a:buFont typeface="Arial" panose="020B0604020202020204" pitchFamily="34" charset="0"/>
              <a:buChar char="•"/>
              <a:defRPr/>
            </a:pPr>
            <a:r>
              <a:rPr lang="en-US" altLang="en-US" sz="1400" dirty="0">
                <a:solidFill>
                  <a:prstClr val="black"/>
                </a:solidFill>
                <a:latin typeface="Arial" panose="020B0604020202020204" pitchFamily="34" charset="0"/>
                <a:cs typeface="Arial" panose="020B0604020202020204" pitchFamily="34" charset="0"/>
              </a:rPr>
              <a:t>“English learners fully and meaningfully access and participate in a twenty-first century education from early childhood through grade twelve that results in their attaining high levels of English proficiency, mastery of grade level standards, and opportunities to develop proficiency in multiple languages.”</a:t>
            </a:r>
          </a:p>
          <a:p>
            <a:pPr defTabSz="1004527">
              <a:defRPr/>
            </a:pPr>
            <a:endParaRPr lang="en-US" altLang="en-US" sz="1400" dirty="0">
              <a:solidFill>
                <a:prstClr val="black"/>
              </a:solidFill>
              <a:latin typeface="Arial" panose="020B0604020202020204" pitchFamily="34" charset="0"/>
              <a:cs typeface="Arial" panose="020B0604020202020204" pitchFamily="34" charset="0"/>
            </a:endParaRPr>
          </a:p>
          <a:p>
            <a:pPr defTabSz="1004527">
              <a:defRPr/>
            </a:pPr>
            <a:r>
              <a:rPr lang="en-US" altLang="en-US" sz="1400" b="1" dirty="0">
                <a:solidFill>
                  <a:prstClr val="black"/>
                </a:solidFill>
                <a:latin typeface="Arial" panose="020B0604020202020204" pitchFamily="34" charset="0"/>
                <a:cs typeface="Arial" panose="020B0604020202020204" pitchFamily="34" charset="0"/>
              </a:rPr>
              <a:t>[Click to advance to next slide]</a:t>
            </a:r>
          </a:p>
          <a:p>
            <a:pPr>
              <a:defRPr/>
            </a:pPr>
            <a:endParaRPr lang="en-US" dirty="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6287" indent="-301658">
              <a:defRPr>
                <a:solidFill>
                  <a:schemeClr val="tx1"/>
                </a:solidFill>
                <a:latin typeface="Calibri" panose="020F0502020204030204" pitchFamily="34" charset="0"/>
              </a:defRPr>
            </a:lvl2pPr>
            <a:lvl3pPr marL="1209924" indent="-240666">
              <a:defRPr>
                <a:solidFill>
                  <a:schemeClr val="tx1"/>
                </a:solidFill>
                <a:latin typeface="Calibri" panose="020F0502020204030204" pitchFamily="34" charset="0"/>
              </a:defRPr>
            </a:lvl3pPr>
            <a:lvl4pPr marL="1696202" indent="-240666">
              <a:defRPr>
                <a:solidFill>
                  <a:schemeClr val="tx1"/>
                </a:solidFill>
                <a:latin typeface="Calibri" panose="020F0502020204030204" pitchFamily="34" charset="0"/>
              </a:defRPr>
            </a:lvl4pPr>
            <a:lvl5pPr marL="2179182" indent="-240666">
              <a:defRPr>
                <a:solidFill>
                  <a:schemeClr val="tx1"/>
                </a:solidFill>
                <a:latin typeface="Calibri" panose="020F0502020204030204" pitchFamily="34" charset="0"/>
              </a:defRPr>
            </a:lvl5pPr>
            <a:lvl6pPr marL="2653921" indent="-240666" eaLnBrk="0" fontAlgn="base" hangingPunct="0">
              <a:spcBef>
                <a:spcPct val="0"/>
              </a:spcBef>
              <a:spcAft>
                <a:spcPct val="0"/>
              </a:spcAft>
              <a:defRPr>
                <a:solidFill>
                  <a:schemeClr val="tx1"/>
                </a:solidFill>
                <a:latin typeface="Calibri" panose="020F0502020204030204" pitchFamily="34" charset="0"/>
              </a:defRPr>
            </a:lvl6pPr>
            <a:lvl7pPr marL="3128659" indent="-240666" eaLnBrk="0" fontAlgn="base" hangingPunct="0">
              <a:spcBef>
                <a:spcPct val="0"/>
              </a:spcBef>
              <a:spcAft>
                <a:spcPct val="0"/>
              </a:spcAft>
              <a:defRPr>
                <a:solidFill>
                  <a:schemeClr val="tx1"/>
                </a:solidFill>
                <a:latin typeface="Calibri" panose="020F0502020204030204" pitchFamily="34" charset="0"/>
              </a:defRPr>
            </a:lvl7pPr>
            <a:lvl8pPr marL="3603398" indent="-240666" eaLnBrk="0" fontAlgn="base" hangingPunct="0">
              <a:spcBef>
                <a:spcPct val="0"/>
              </a:spcBef>
              <a:spcAft>
                <a:spcPct val="0"/>
              </a:spcAft>
              <a:defRPr>
                <a:solidFill>
                  <a:schemeClr val="tx1"/>
                </a:solidFill>
                <a:latin typeface="Calibri" panose="020F0502020204030204" pitchFamily="34" charset="0"/>
              </a:defRPr>
            </a:lvl8pPr>
            <a:lvl9pPr marL="4078137" indent="-24066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397B5B4-B332-469B-B1B4-9C509BA6E263}" type="slidenum">
              <a:rPr lang="en-US" altLang="en-US" smtClean="0">
                <a:solidFill>
                  <a:srgbClr val="000000"/>
                </a:solidFill>
              </a:rPr>
              <a:pPr fontAlgn="base">
                <a:spcBef>
                  <a:spcPct val="0"/>
                </a:spcBef>
                <a:spcAft>
                  <a:spcPct val="0"/>
                </a:spcAft>
              </a:pPr>
              <a:t>10</a:t>
            </a:fld>
            <a:endParaRPr lang="en-US" altLang="en-US">
              <a:solidFill>
                <a:srgbClr val="000000"/>
              </a:solidFill>
            </a:endParaRPr>
          </a:p>
        </p:txBody>
      </p:sp>
    </p:spTree>
    <p:extLst>
      <p:ext uri="{BB962C8B-B14F-4D97-AF65-F5344CB8AC3E}">
        <p14:creationId xmlns:p14="http://schemas.microsoft.com/office/powerpoint/2010/main" val="1149039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985901">
              <a:defRPr/>
            </a:pPr>
            <a:r>
              <a:rPr lang="en-US" altLang="en-US" sz="1400" b="1" dirty="0">
                <a:latin typeface="Arial" panose="020B0604020202020204" pitchFamily="34" charset="0"/>
                <a:cs typeface="Arial" panose="020B0604020202020204" pitchFamily="34" charset="0"/>
              </a:rPr>
              <a:t>[2 minutes]</a:t>
            </a:r>
          </a:p>
          <a:p>
            <a:pPr defTabSz="985901">
              <a:defRPr/>
            </a:pPr>
            <a:r>
              <a:rPr lang="en-US" altLang="en-US" sz="1400" dirty="0">
                <a:solidFill>
                  <a:prstClr val="black"/>
                </a:solidFill>
                <a:latin typeface="Arial" panose="020B0604020202020204" pitchFamily="34" charset="0"/>
                <a:cs typeface="Arial" panose="020B0604020202020204" pitchFamily="34" charset="0"/>
              </a:rPr>
              <a:t>The mission stated in the EL Roadmap Policy is: </a:t>
            </a:r>
          </a:p>
          <a:p>
            <a:pPr defTabSz="985901">
              <a:defRPr/>
            </a:pPr>
            <a:endParaRPr lang="en-US" altLang="en-US" sz="1400" dirty="0">
              <a:solidFill>
                <a:prstClr val="black"/>
              </a:solidFill>
              <a:latin typeface="Arial" panose="020B0604020202020204" pitchFamily="34" charset="0"/>
              <a:cs typeface="Arial" panose="020B0604020202020204" pitchFamily="34" charset="0"/>
            </a:endParaRPr>
          </a:p>
          <a:p>
            <a:pPr marL="308061" indent="-308061" defTabSz="985901">
              <a:buFont typeface="Arial" panose="020B0604020202020204" pitchFamily="34" charset="0"/>
              <a:buChar char="•"/>
              <a:defRPr/>
            </a:pPr>
            <a:r>
              <a:rPr lang="en-US" altLang="en-US" sz="1400" dirty="0">
                <a:solidFill>
                  <a:prstClr val="black"/>
                </a:solidFill>
                <a:latin typeface="Arial" panose="020B0604020202020204" pitchFamily="34" charset="0"/>
                <a:cs typeface="Arial" panose="020B0604020202020204" pitchFamily="34" charset="0"/>
              </a:rPr>
              <a:t>“California schools affirm, welcome, and respond to a diverse range of EL strengths, needs, and identities. California schools prepare graduates with the linguistic, academic, and social skills and competencies they require for college, career, and civic participation in a global, diverse, and multilingual world, thus ensuring a thriving future for California.”</a:t>
            </a:r>
          </a:p>
          <a:p>
            <a:pPr defTabSz="985901">
              <a:defRPr/>
            </a:pPr>
            <a:endParaRPr lang="en-US" altLang="en-US" sz="1400" dirty="0">
              <a:solidFill>
                <a:prstClr val="black"/>
              </a:solidFill>
              <a:latin typeface="Arial" panose="020B0604020202020204" pitchFamily="34" charset="0"/>
              <a:cs typeface="Arial" panose="020B0604020202020204" pitchFamily="34" charset="0"/>
            </a:endParaRPr>
          </a:p>
          <a:p>
            <a:pPr defTabSz="985901">
              <a:defRPr/>
            </a:pPr>
            <a:r>
              <a:rPr lang="en-US" altLang="en-US" sz="1400" b="1" dirty="0">
                <a:solidFill>
                  <a:prstClr val="black"/>
                </a:solidFill>
                <a:latin typeface="Arial" panose="020B0604020202020204" pitchFamily="34" charset="0"/>
                <a:cs typeface="Arial" panose="020B0604020202020204" pitchFamily="34" charset="0"/>
              </a:rPr>
              <a:t>[Click to advance to next slide]</a:t>
            </a:r>
          </a:p>
          <a:p>
            <a:pPr>
              <a:defRPr/>
            </a:pPr>
            <a:endParaRPr lang="en-US"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6108" indent="-302349">
              <a:defRPr>
                <a:solidFill>
                  <a:schemeClr val="tx1"/>
                </a:solidFill>
                <a:latin typeface="Calibri" panose="020F0502020204030204" pitchFamily="34" charset="0"/>
              </a:defRPr>
            </a:lvl2pPr>
            <a:lvl3pPr marL="1209397" indent="-241879">
              <a:defRPr>
                <a:solidFill>
                  <a:schemeClr val="tx1"/>
                </a:solidFill>
                <a:latin typeface="Calibri" panose="020F0502020204030204" pitchFamily="34" charset="0"/>
              </a:defRPr>
            </a:lvl3pPr>
            <a:lvl4pPr marL="1693155" indent="-241879">
              <a:defRPr>
                <a:solidFill>
                  <a:schemeClr val="tx1"/>
                </a:solidFill>
                <a:latin typeface="Calibri" panose="020F0502020204030204" pitchFamily="34" charset="0"/>
              </a:defRPr>
            </a:lvl4pPr>
            <a:lvl5pPr marL="2176914" indent="-241879">
              <a:defRPr>
                <a:solidFill>
                  <a:schemeClr val="tx1"/>
                </a:solidFill>
                <a:latin typeface="Calibri" panose="020F0502020204030204" pitchFamily="34" charset="0"/>
              </a:defRPr>
            </a:lvl5pPr>
            <a:lvl6pPr marL="2660672" indent="-241879" eaLnBrk="0" fontAlgn="base" hangingPunct="0">
              <a:spcBef>
                <a:spcPct val="0"/>
              </a:spcBef>
              <a:spcAft>
                <a:spcPct val="0"/>
              </a:spcAft>
              <a:defRPr>
                <a:solidFill>
                  <a:schemeClr val="tx1"/>
                </a:solidFill>
                <a:latin typeface="Calibri" panose="020F0502020204030204" pitchFamily="34" charset="0"/>
              </a:defRPr>
            </a:lvl6pPr>
            <a:lvl7pPr marL="3144431" indent="-241879" eaLnBrk="0" fontAlgn="base" hangingPunct="0">
              <a:spcBef>
                <a:spcPct val="0"/>
              </a:spcBef>
              <a:spcAft>
                <a:spcPct val="0"/>
              </a:spcAft>
              <a:defRPr>
                <a:solidFill>
                  <a:schemeClr val="tx1"/>
                </a:solidFill>
                <a:latin typeface="Calibri" panose="020F0502020204030204" pitchFamily="34" charset="0"/>
              </a:defRPr>
            </a:lvl7pPr>
            <a:lvl8pPr marL="3628190" indent="-241879" eaLnBrk="0" fontAlgn="base" hangingPunct="0">
              <a:spcBef>
                <a:spcPct val="0"/>
              </a:spcBef>
              <a:spcAft>
                <a:spcPct val="0"/>
              </a:spcAft>
              <a:defRPr>
                <a:solidFill>
                  <a:schemeClr val="tx1"/>
                </a:solidFill>
                <a:latin typeface="Calibri" panose="020F0502020204030204" pitchFamily="34" charset="0"/>
              </a:defRPr>
            </a:lvl8pPr>
            <a:lvl9pPr marL="4111949" indent="-24187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22E6285-3D2F-499C-8224-0C6FD53E70A8}" type="slidenum">
              <a:rPr lang="en-US" altLang="en-US" smtClean="0">
                <a:solidFill>
                  <a:prstClr val="black"/>
                </a:solidFill>
              </a:rPr>
              <a:pPr fontAlgn="base">
                <a:spcBef>
                  <a:spcPct val="0"/>
                </a:spcBef>
                <a:spcAft>
                  <a:spcPct val="0"/>
                </a:spcAft>
              </a:pPr>
              <a:t>11</a:t>
            </a:fld>
            <a:endParaRPr lang="en-US" altLang="en-US">
              <a:solidFill>
                <a:prstClr val="black"/>
              </a:solidFill>
            </a:endParaRPr>
          </a:p>
        </p:txBody>
      </p:sp>
    </p:spTree>
    <p:extLst>
      <p:ext uri="{BB962C8B-B14F-4D97-AF65-F5344CB8AC3E}">
        <p14:creationId xmlns:p14="http://schemas.microsoft.com/office/powerpoint/2010/main" val="844275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5961">
              <a:spcBef>
                <a:spcPct val="0"/>
              </a:spcBef>
              <a:defRPr/>
            </a:pPr>
            <a:r>
              <a:rPr lang="en-US" altLang="en-US" sz="1400" b="1" dirty="0">
                <a:latin typeface="Arial" panose="020B0604020202020204" pitchFamily="34" charset="0"/>
                <a:cs typeface="Arial" panose="020B0604020202020204" pitchFamily="34" charset="0"/>
              </a:rPr>
              <a:t>[2 minutes]</a:t>
            </a:r>
          </a:p>
          <a:p>
            <a:pPr defTabSz="965961">
              <a:spcBef>
                <a:spcPct val="0"/>
              </a:spcBef>
            </a:pPr>
            <a:r>
              <a:rPr lang="en-US" altLang="en-US" sz="1400" dirty="0">
                <a:solidFill>
                  <a:srgbClr val="000000"/>
                </a:solidFill>
                <a:latin typeface="Arial" panose="020B0604020202020204" pitchFamily="34" charset="0"/>
                <a:cs typeface="Arial" panose="020B0604020202020204" pitchFamily="34" charset="0"/>
              </a:rPr>
              <a:t>The four interrelated principles are:</a:t>
            </a:r>
          </a:p>
          <a:p>
            <a:pPr marL="291179" indent="-291179" defTabSz="965961">
              <a:spcBef>
                <a:spcPct val="0"/>
              </a:spcBef>
              <a:buFont typeface="Arial" panose="020B0604020202020204" pitchFamily="34" charset="0"/>
              <a:buChar char="•"/>
            </a:pPr>
            <a:r>
              <a:rPr lang="en-US" altLang="en-US" sz="1400" dirty="0">
                <a:solidFill>
                  <a:srgbClr val="000000"/>
                </a:solidFill>
                <a:latin typeface="Arial" panose="020B0604020202020204" pitchFamily="34" charset="0"/>
                <a:cs typeface="Arial" panose="020B0604020202020204" pitchFamily="34" charset="0"/>
              </a:rPr>
              <a:t>Principle One: Assets-Oriented and Needs-Responsive Schools,</a:t>
            </a:r>
          </a:p>
          <a:p>
            <a:pPr marL="291179" indent="-291179" defTabSz="965961">
              <a:spcBef>
                <a:spcPct val="0"/>
              </a:spcBef>
              <a:buFont typeface="Arial" panose="020B0604020202020204" pitchFamily="34" charset="0"/>
              <a:buChar char="•"/>
            </a:pPr>
            <a:endParaRPr lang="en-US" altLang="en-US" sz="1400" dirty="0">
              <a:solidFill>
                <a:srgbClr val="000000"/>
              </a:solidFill>
              <a:latin typeface="Arial" panose="020B0604020202020204" pitchFamily="34" charset="0"/>
              <a:cs typeface="Arial" panose="020B0604020202020204" pitchFamily="34" charset="0"/>
            </a:endParaRPr>
          </a:p>
          <a:p>
            <a:pPr marL="291179" indent="-291179" defTabSz="965961">
              <a:spcBef>
                <a:spcPct val="0"/>
              </a:spcBef>
              <a:buFont typeface="Arial" panose="020B0604020202020204" pitchFamily="34" charset="0"/>
              <a:buChar char="•"/>
            </a:pPr>
            <a:r>
              <a:rPr lang="en-US" altLang="en-US" sz="1400" dirty="0">
                <a:solidFill>
                  <a:srgbClr val="000000"/>
                </a:solidFill>
                <a:latin typeface="Arial" panose="020B0604020202020204" pitchFamily="34" charset="0"/>
                <a:cs typeface="Arial" panose="020B0604020202020204" pitchFamily="34" charset="0"/>
              </a:rPr>
              <a:t>Principle Two: Intellectual Quality of Instruction and Meaningful Access,</a:t>
            </a:r>
          </a:p>
          <a:p>
            <a:pPr marL="291179" indent="-291179" defTabSz="965961">
              <a:spcBef>
                <a:spcPct val="0"/>
              </a:spcBef>
              <a:buFont typeface="Arial" panose="020B0604020202020204" pitchFamily="34" charset="0"/>
              <a:buChar char="•"/>
            </a:pPr>
            <a:endParaRPr lang="en-US" altLang="en-US" sz="1400" dirty="0">
              <a:solidFill>
                <a:srgbClr val="000000"/>
              </a:solidFill>
              <a:latin typeface="Arial" panose="020B0604020202020204" pitchFamily="34" charset="0"/>
              <a:cs typeface="Arial" panose="020B0604020202020204" pitchFamily="34" charset="0"/>
            </a:endParaRPr>
          </a:p>
          <a:p>
            <a:pPr marL="291179" indent="-291179" defTabSz="965961">
              <a:spcBef>
                <a:spcPct val="0"/>
              </a:spcBef>
              <a:buFont typeface="Arial" panose="020B0604020202020204" pitchFamily="34" charset="0"/>
              <a:buChar char="•"/>
            </a:pPr>
            <a:r>
              <a:rPr lang="en-US" altLang="en-US" sz="1400" dirty="0">
                <a:solidFill>
                  <a:srgbClr val="000000"/>
                </a:solidFill>
                <a:latin typeface="Arial" panose="020B0604020202020204" pitchFamily="34" charset="0"/>
                <a:cs typeface="Arial" panose="020B0604020202020204" pitchFamily="34" charset="0"/>
              </a:rPr>
              <a:t>Principle Three: System Conditions that Support Effectiveness, and</a:t>
            </a:r>
          </a:p>
          <a:p>
            <a:pPr marL="291179" indent="-291179" defTabSz="965961">
              <a:spcBef>
                <a:spcPct val="0"/>
              </a:spcBef>
              <a:buFont typeface="Arial" panose="020B0604020202020204" pitchFamily="34" charset="0"/>
              <a:buChar char="•"/>
            </a:pPr>
            <a:endParaRPr lang="en-US" altLang="en-US" sz="1400" dirty="0">
              <a:solidFill>
                <a:srgbClr val="000000"/>
              </a:solidFill>
              <a:latin typeface="Arial" panose="020B0604020202020204" pitchFamily="34" charset="0"/>
              <a:cs typeface="Arial" panose="020B0604020202020204" pitchFamily="34" charset="0"/>
            </a:endParaRPr>
          </a:p>
          <a:p>
            <a:pPr marL="291179" indent="-291179" defTabSz="965961">
              <a:spcBef>
                <a:spcPct val="0"/>
              </a:spcBef>
              <a:buFont typeface="Arial" panose="020B0604020202020204" pitchFamily="34" charset="0"/>
              <a:buChar char="•"/>
            </a:pPr>
            <a:r>
              <a:rPr lang="en-US" altLang="en-US" sz="1400" dirty="0">
                <a:solidFill>
                  <a:srgbClr val="000000"/>
                </a:solidFill>
                <a:latin typeface="Arial" panose="020B0604020202020204" pitchFamily="34" charset="0"/>
                <a:cs typeface="Arial" panose="020B0604020202020204" pitchFamily="34" charset="0"/>
              </a:rPr>
              <a:t>Principle Four: Alignment and Articulation Within and Across Systems.</a:t>
            </a:r>
          </a:p>
          <a:p>
            <a:pPr defTabSz="965961">
              <a:spcBef>
                <a:spcPct val="0"/>
              </a:spcBef>
              <a:buFontTx/>
              <a:buChar char="•"/>
            </a:pPr>
            <a:endParaRPr lang="en-US" altLang="en-US" sz="1400" dirty="0">
              <a:solidFill>
                <a:srgbClr val="000000"/>
              </a:solidFill>
              <a:latin typeface="Arial" panose="020B0604020202020204" pitchFamily="34" charset="0"/>
              <a:cs typeface="Arial" panose="020B0604020202020204" pitchFamily="34" charset="0"/>
            </a:endParaRPr>
          </a:p>
          <a:p>
            <a:pPr defTabSz="965961">
              <a:spcBef>
                <a:spcPct val="0"/>
              </a:spcBef>
            </a:pPr>
            <a:r>
              <a:rPr lang="en-US" altLang="en-US" sz="1400" b="1" dirty="0">
                <a:solidFill>
                  <a:srgbClr val="000000"/>
                </a:solidFill>
                <a:latin typeface="Arial" panose="020B0604020202020204" pitchFamily="34" charset="0"/>
                <a:cs typeface="Arial" panose="020B0604020202020204" pitchFamily="34" charset="0"/>
              </a:rPr>
              <a:t>[Click to advance to next slide]</a:t>
            </a:r>
          </a:p>
          <a:p>
            <a:pPr defTabSz="965961">
              <a:spcBef>
                <a:spcPct val="0"/>
              </a:spcBef>
            </a:pPr>
            <a:endParaRPr lang="en-US" altLang="en-US" sz="1400" dirty="0">
              <a:solidFill>
                <a:srgbClr val="000000"/>
              </a:solidFill>
              <a:latin typeface="Arial" panose="020B0604020202020204" pitchFamily="34" charset="0"/>
              <a:cs typeface="Arial" panose="020B0604020202020204" pitchFamily="34" charset="0"/>
            </a:endParaRPr>
          </a:p>
          <a:p>
            <a:pPr defTabSz="965961">
              <a:spcBef>
                <a:spcPct val="0"/>
              </a:spcBef>
            </a:pPr>
            <a:endParaRPr lang="en-US" altLang="en-US" dirty="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1450" indent="-296711">
              <a:defRPr>
                <a:solidFill>
                  <a:schemeClr val="tx1"/>
                </a:solidFill>
                <a:latin typeface="Calibri" panose="020F0502020204030204" pitchFamily="34" charset="0"/>
              </a:defRPr>
            </a:lvl2pPr>
            <a:lvl3pPr marL="1186847" indent="-237369">
              <a:defRPr>
                <a:solidFill>
                  <a:schemeClr val="tx1"/>
                </a:solidFill>
                <a:latin typeface="Calibri" panose="020F0502020204030204" pitchFamily="34" charset="0"/>
              </a:defRPr>
            </a:lvl3pPr>
            <a:lvl4pPr marL="1661585" indent="-237369">
              <a:defRPr>
                <a:solidFill>
                  <a:schemeClr val="tx1"/>
                </a:solidFill>
                <a:latin typeface="Calibri" panose="020F0502020204030204" pitchFamily="34" charset="0"/>
              </a:defRPr>
            </a:lvl4pPr>
            <a:lvl5pPr marL="2136324" indent="-237369">
              <a:defRPr>
                <a:solidFill>
                  <a:schemeClr val="tx1"/>
                </a:solidFill>
                <a:latin typeface="Calibri" panose="020F0502020204030204" pitchFamily="34" charset="0"/>
              </a:defRPr>
            </a:lvl5pPr>
            <a:lvl6pPr marL="2611062" indent="-237369" eaLnBrk="0" fontAlgn="base" hangingPunct="0">
              <a:spcBef>
                <a:spcPct val="0"/>
              </a:spcBef>
              <a:spcAft>
                <a:spcPct val="0"/>
              </a:spcAft>
              <a:defRPr>
                <a:solidFill>
                  <a:schemeClr val="tx1"/>
                </a:solidFill>
                <a:latin typeface="Calibri" panose="020F0502020204030204" pitchFamily="34" charset="0"/>
              </a:defRPr>
            </a:lvl6pPr>
            <a:lvl7pPr marL="3085801" indent="-237369" eaLnBrk="0" fontAlgn="base" hangingPunct="0">
              <a:spcBef>
                <a:spcPct val="0"/>
              </a:spcBef>
              <a:spcAft>
                <a:spcPct val="0"/>
              </a:spcAft>
              <a:defRPr>
                <a:solidFill>
                  <a:schemeClr val="tx1"/>
                </a:solidFill>
                <a:latin typeface="Calibri" panose="020F0502020204030204" pitchFamily="34" charset="0"/>
              </a:defRPr>
            </a:lvl7pPr>
            <a:lvl8pPr marL="3560540" indent="-237369" eaLnBrk="0" fontAlgn="base" hangingPunct="0">
              <a:spcBef>
                <a:spcPct val="0"/>
              </a:spcBef>
              <a:spcAft>
                <a:spcPct val="0"/>
              </a:spcAft>
              <a:defRPr>
                <a:solidFill>
                  <a:schemeClr val="tx1"/>
                </a:solidFill>
                <a:latin typeface="Calibri" panose="020F0502020204030204" pitchFamily="34" charset="0"/>
              </a:defRPr>
            </a:lvl8pPr>
            <a:lvl9pPr marL="4035279" indent="-23736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C24E541-C345-4726-B1F8-AE8FFE1DB8F4}" type="slidenum">
              <a:rPr lang="en-US" altLang="en-US" smtClean="0">
                <a:solidFill>
                  <a:srgbClr val="000000"/>
                </a:solidFill>
              </a:rPr>
              <a:pPr fontAlgn="base">
                <a:spcBef>
                  <a:spcPct val="0"/>
                </a:spcBef>
                <a:spcAft>
                  <a:spcPct val="0"/>
                </a:spcAft>
              </a:pPr>
              <a:t>12</a:t>
            </a:fld>
            <a:endParaRPr lang="en-US" altLang="en-US">
              <a:solidFill>
                <a:srgbClr val="000000"/>
              </a:solidFill>
            </a:endParaRPr>
          </a:p>
        </p:txBody>
      </p:sp>
    </p:spTree>
    <p:extLst>
      <p:ext uri="{BB962C8B-B14F-4D97-AF65-F5344CB8AC3E}">
        <p14:creationId xmlns:p14="http://schemas.microsoft.com/office/powerpoint/2010/main" val="1682250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733425" y="322263"/>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xfrm>
            <a:off x="649001" y="3626399"/>
            <a:ext cx="5608320" cy="48410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5961">
              <a:spcBef>
                <a:spcPct val="0"/>
              </a:spcBef>
              <a:defRPr/>
            </a:pPr>
            <a:r>
              <a:rPr lang="en-US" altLang="en-US" sz="1400" b="1" dirty="0">
                <a:latin typeface="Arial" panose="020B0604020202020204" pitchFamily="34" charset="0"/>
                <a:cs typeface="Arial" panose="020B0604020202020204" pitchFamily="34" charset="0"/>
              </a:rPr>
              <a:t>[2 minutes]</a:t>
            </a:r>
          </a:p>
          <a:p>
            <a:pPr defTabSz="965961">
              <a:spcBef>
                <a:spcPct val="0"/>
              </a:spcBef>
              <a:defRPr/>
            </a:pPr>
            <a:endParaRPr lang="en-US" altLang="en-US" sz="1400" b="1" dirty="0">
              <a:latin typeface="Arial" panose="020B0604020202020204" pitchFamily="34" charset="0"/>
              <a:cs typeface="Arial" panose="020B0604020202020204" pitchFamily="34" charset="0"/>
            </a:endParaRPr>
          </a:p>
          <a:p>
            <a:pPr defTabSz="965961">
              <a:spcBef>
                <a:spcPct val="0"/>
              </a:spcBef>
              <a:defRPr/>
            </a:pPr>
            <a:r>
              <a:rPr lang="en-US" altLang="en-US" sz="1400" b="1" dirty="0">
                <a:latin typeface="Arial" panose="020B0604020202020204" pitchFamily="34" charset="0"/>
                <a:cs typeface="Arial" panose="020B0604020202020204" pitchFamily="34" charset="0"/>
              </a:rPr>
              <a:t>[If using the CA EL Roadmap document,</a:t>
            </a:r>
            <a:r>
              <a:rPr lang="en-US" altLang="en-US" sz="1400" b="1" baseline="0" dirty="0">
                <a:latin typeface="Arial" panose="020B0604020202020204" pitchFamily="34" charset="0"/>
                <a:cs typeface="Arial" panose="020B0604020202020204" pitchFamily="34" charset="0"/>
              </a:rPr>
              <a:t> point participants to where the principles are further broken down into elements in the Four Interrelated Principles section of the document. If using the policy, participants will need to access the elements online at https://www.cde.ca.gov/sp/ml/rmprincipleone.asp or you will need to print out the information available on the page for each principle]</a:t>
            </a:r>
          </a:p>
          <a:p>
            <a:pPr defTabSz="965961">
              <a:spcBef>
                <a:spcPct val="0"/>
              </a:spcBef>
              <a:defRPr/>
            </a:pPr>
            <a:endParaRPr lang="en-US" altLang="en-US" sz="1400" b="1" dirty="0">
              <a:latin typeface="Arial" panose="020B0604020202020204" pitchFamily="34" charset="0"/>
              <a:cs typeface="Arial" panose="020B0604020202020204" pitchFamily="34" charset="0"/>
            </a:endParaRPr>
          </a:p>
          <a:p>
            <a:pPr defTabSz="965961">
              <a:spcBef>
                <a:spcPct val="0"/>
              </a:spcBef>
            </a:pPr>
            <a:r>
              <a:rPr lang="en-US" altLang="en-US" sz="1400" dirty="0">
                <a:solidFill>
                  <a:srgbClr val="000000"/>
                </a:solidFill>
                <a:latin typeface="Arial" panose="020B0604020202020204" pitchFamily="34" charset="0"/>
                <a:cs typeface="Arial" panose="020B0604020202020204" pitchFamily="34" charset="0"/>
              </a:rPr>
              <a:t>The inspirational, aspirational vision of the </a:t>
            </a:r>
            <a:r>
              <a:rPr lang="en-US" altLang="en-US" sz="1400" i="1" dirty="0">
                <a:solidFill>
                  <a:srgbClr val="000000"/>
                </a:solidFill>
                <a:latin typeface="Arial" panose="020B0604020202020204" pitchFamily="34" charset="0"/>
                <a:cs typeface="Arial" panose="020B0604020202020204" pitchFamily="34" charset="0"/>
              </a:rPr>
              <a:t>CA EL Roadmap </a:t>
            </a:r>
            <a:r>
              <a:rPr lang="en-US" altLang="en-US" sz="1400" dirty="0">
                <a:solidFill>
                  <a:srgbClr val="000000"/>
                </a:solidFill>
                <a:latin typeface="Arial" panose="020B0604020202020204" pitchFamily="34" charset="0"/>
                <a:cs typeface="Arial" panose="020B0604020202020204" pitchFamily="34" charset="0"/>
              </a:rPr>
              <a:t>is broken down into four principles that together form the path that will make the vision a reality.</a:t>
            </a:r>
          </a:p>
          <a:p>
            <a:pPr defTabSz="965961">
              <a:spcBef>
                <a:spcPct val="0"/>
              </a:spcBef>
            </a:pPr>
            <a:endParaRPr lang="en-US" altLang="en-US" sz="1400" dirty="0">
              <a:solidFill>
                <a:srgbClr val="000000"/>
              </a:solidFill>
              <a:latin typeface="Arial" panose="020B0604020202020204" pitchFamily="34" charset="0"/>
              <a:cs typeface="Arial" panose="020B0604020202020204" pitchFamily="34" charset="0"/>
            </a:endParaRPr>
          </a:p>
          <a:p>
            <a:pPr defTabSz="965961">
              <a:spcBef>
                <a:spcPct val="0"/>
              </a:spcBef>
            </a:pPr>
            <a:r>
              <a:rPr lang="en-US" altLang="en-US" sz="1400" dirty="0">
                <a:solidFill>
                  <a:srgbClr val="000000"/>
                </a:solidFill>
                <a:latin typeface="Arial" panose="020B0604020202020204" pitchFamily="34" charset="0"/>
                <a:cs typeface="Arial" panose="020B0604020202020204" pitchFamily="34" charset="0"/>
              </a:rPr>
              <a:t>The </a:t>
            </a:r>
            <a:r>
              <a:rPr lang="en-US" altLang="en-US" sz="1400" i="1" dirty="0">
                <a:solidFill>
                  <a:srgbClr val="000000"/>
                </a:solidFill>
                <a:latin typeface="Arial" panose="020B0604020202020204" pitchFamily="34" charset="0"/>
                <a:cs typeface="Arial" panose="020B0604020202020204" pitchFamily="34" charset="0"/>
              </a:rPr>
              <a:t>CA EL Roadmap </a:t>
            </a:r>
            <a:r>
              <a:rPr lang="en-US" altLang="en-US" sz="1400" dirty="0">
                <a:solidFill>
                  <a:srgbClr val="000000"/>
                </a:solidFill>
                <a:latin typeface="Arial" panose="020B0604020202020204" pitchFamily="34" charset="0"/>
                <a:cs typeface="Arial" panose="020B0604020202020204" pitchFamily="34" charset="0"/>
              </a:rPr>
              <a:t>further breaks down the four principles into elements that make up each principle. The elements are the actionable steps that can be taken to implement the principle. </a:t>
            </a:r>
          </a:p>
          <a:p>
            <a:pPr defTabSz="965961">
              <a:spcBef>
                <a:spcPct val="0"/>
              </a:spcBef>
            </a:pPr>
            <a:endParaRPr lang="en-US" altLang="en-US" sz="1400" dirty="0">
              <a:solidFill>
                <a:srgbClr val="000000"/>
              </a:solidFill>
              <a:latin typeface="Arial" panose="020B0604020202020204" pitchFamily="34" charset="0"/>
              <a:cs typeface="Arial" panose="020B0604020202020204" pitchFamily="34" charset="0"/>
            </a:endParaRPr>
          </a:p>
          <a:p>
            <a:pPr defTabSz="965961">
              <a:spcBef>
                <a:spcPct val="0"/>
              </a:spcBef>
            </a:pPr>
            <a:r>
              <a:rPr lang="en-US" altLang="en-US" sz="1400" dirty="0">
                <a:solidFill>
                  <a:srgbClr val="000000"/>
                </a:solidFill>
                <a:latin typeface="Arial" panose="020B0604020202020204" pitchFamily="34" charset="0"/>
                <a:cs typeface="Arial" panose="020B0604020202020204" pitchFamily="34" charset="0"/>
              </a:rPr>
              <a:t>Together, the elements form the principle. </a:t>
            </a:r>
          </a:p>
          <a:p>
            <a:pPr defTabSz="965961">
              <a:spcBef>
                <a:spcPct val="0"/>
              </a:spcBef>
            </a:pPr>
            <a:endParaRPr lang="en-US" altLang="en-US" sz="1400" dirty="0">
              <a:solidFill>
                <a:srgbClr val="000000"/>
              </a:solidFill>
              <a:latin typeface="Arial" panose="020B0604020202020204" pitchFamily="34" charset="0"/>
              <a:cs typeface="Arial" panose="020B0604020202020204" pitchFamily="34" charset="0"/>
            </a:endParaRPr>
          </a:p>
          <a:p>
            <a:pPr defTabSz="965961">
              <a:spcBef>
                <a:spcPct val="0"/>
              </a:spcBef>
            </a:pPr>
            <a:r>
              <a:rPr lang="en-US" altLang="en-US" sz="1400" b="1" dirty="0">
                <a:solidFill>
                  <a:srgbClr val="000000"/>
                </a:solidFill>
                <a:latin typeface="Arial" panose="020B0604020202020204" pitchFamily="34" charset="0"/>
                <a:cs typeface="Arial" panose="020B0604020202020204" pitchFamily="34" charset="0"/>
              </a:rPr>
              <a:t>[Click to advance to next slide]</a:t>
            </a:r>
          </a:p>
          <a:p>
            <a:pPr defTabSz="965961">
              <a:spcBef>
                <a:spcPct val="0"/>
              </a:spcBef>
            </a:pPr>
            <a:endParaRPr lang="en-US" altLang="en-US" sz="1400" dirty="0">
              <a:solidFill>
                <a:srgbClr val="000000"/>
              </a:solidFill>
              <a:latin typeface="Arial" panose="020B0604020202020204" pitchFamily="34" charset="0"/>
              <a:cs typeface="Arial" panose="020B0604020202020204" pitchFamily="34" charset="0"/>
            </a:endParaRPr>
          </a:p>
          <a:p>
            <a:pPr defTabSz="965961">
              <a:spcBef>
                <a:spcPct val="0"/>
              </a:spcBef>
            </a:pPr>
            <a:endParaRPr lang="en-US" altLang="en-US" sz="1400" dirty="0">
              <a:latin typeface="Arial" panose="020B0604020202020204" pitchFamily="34" charset="0"/>
              <a:cs typeface="Arial" panose="020B0604020202020204" pitchFamily="34" charset="0"/>
            </a:endParaRP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4637" indent="-301658">
              <a:defRPr>
                <a:solidFill>
                  <a:schemeClr val="tx1"/>
                </a:solidFill>
                <a:latin typeface="Calibri" panose="020F0502020204030204" pitchFamily="34" charset="0"/>
              </a:defRPr>
            </a:lvl2pPr>
            <a:lvl3pPr marL="1208276" indent="-240666">
              <a:defRPr>
                <a:solidFill>
                  <a:schemeClr val="tx1"/>
                </a:solidFill>
                <a:latin typeface="Calibri" panose="020F0502020204030204" pitchFamily="34" charset="0"/>
              </a:defRPr>
            </a:lvl3pPr>
            <a:lvl4pPr marL="1692905" indent="-240666">
              <a:defRPr>
                <a:solidFill>
                  <a:schemeClr val="tx1"/>
                </a:solidFill>
                <a:latin typeface="Calibri" panose="020F0502020204030204" pitchFamily="34" charset="0"/>
              </a:defRPr>
            </a:lvl4pPr>
            <a:lvl5pPr marL="2175886" indent="-240666">
              <a:defRPr>
                <a:solidFill>
                  <a:schemeClr val="tx1"/>
                </a:solidFill>
                <a:latin typeface="Calibri" panose="020F0502020204030204" pitchFamily="34" charset="0"/>
              </a:defRPr>
            </a:lvl5pPr>
            <a:lvl6pPr marL="2650624" indent="-240666" eaLnBrk="0" fontAlgn="base" hangingPunct="0">
              <a:spcBef>
                <a:spcPct val="0"/>
              </a:spcBef>
              <a:spcAft>
                <a:spcPct val="0"/>
              </a:spcAft>
              <a:defRPr>
                <a:solidFill>
                  <a:schemeClr val="tx1"/>
                </a:solidFill>
                <a:latin typeface="Calibri" panose="020F0502020204030204" pitchFamily="34" charset="0"/>
              </a:defRPr>
            </a:lvl6pPr>
            <a:lvl7pPr marL="3125363" indent="-240666" eaLnBrk="0" fontAlgn="base" hangingPunct="0">
              <a:spcBef>
                <a:spcPct val="0"/>
              </a:spcBef>
              <a:spcAft>
                <a:spcPct val="0"/>
              </a:spcAft>
              <a:defRPr>
                <a:solidFill>
                  <a:schemeClr val="tx1"/>
                </a:solidFill>
                <a:latin typeface="Calibri" panose="020F0502020204030204" pitchFamily="34" charset="0"/>
              </a:defRPr>
            </a:lvl7pPr>
            <a:lvl8pPr marL="3600102" indent="-240666" eaLnBrk="0" fontAlgn="base" hangingPunct="0">
              <a:spcBef>
                <a:spcPct val="0"/>
              </a:spcBef>
              <a:spcAft>
                <a:spcPct val="0"/>
              </a:spcAft>
              <a:defRPr>
                <a:solidFill>
                  <a:schemeClr val="tx1"/>
                </a:solidFill>
                <a:latin typeface="Calibri" panose="020F0502020204030204" pitchFamily="34" charset="0"/>
              </a:defRPr>
            </a:lvl8pPr>
            <a:lvl9pPr marL="4074840" indent="-24066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E62CD65-B78E-463C-A20D-02DFDD779EFA}" type="slidenum">
              <a:rPr lang="en-US" altLang="en-US" smtClean="0">
                <a:solidFill>
                  <a:srgbClr val="000000"/>
                </a:solidFill>
              </a:rPr>
              <a:pPr fontAlgn="base">
                <a:spcBef>
                  <a:spcPct val="0"/>
                </a:spcBef>
                <a:spcAft>
                  <a:spcPct val="0"/>
                </a:spcAft>
              </a:pPr>
              <a:t>13</a:t>
            </a:fld>
            <a:endParaRPr lang="en-US" altLang="en-US">
              <a:solidFill>
                <a:srgbClr val="000000"/>
              </a:solidFill>
            </a:endParaRPr>
          </a:p>
        </p:txBody>
      </p:sp>
    </p:spTree>
    <p:extLst>
      <p:ext uri="{BB962C8B-B14F-4D97-AF65-F5344CB8AC3E}">
        <p14:creationId xmlns:p14="http://schemas.microsoft.com/office/powerpoint/2010/main" val="3687403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a:spcBef>
                <a:spcPct val="0"/>
              </a:spcBef>
              <a:defRPr/>
            </a:pPr>
            <a:r>
              <a:rPr lang="en-US" altLang="en-US" sz="1400" b="1" dirty="0">
                <a:latin typeface="Arial" panose="020B0604020202020204" pitchFamily="34" charset="0"/>
                <a:cs typeface="Arial" panose="020B0604020202020204" pitchFamily="34" charset="0"/>
              </a:rPr>
              <a:t>[5 minutes]</a:t>
            </a:r>
          </a:p>
          <a:p>
            <a:pPr eaLnBrk="1" hangingPunct="1">
              <a:spcBef>
                <a:spcPct val="0"/>
              </a:spcBef>
            </a:pPr>
            <a:r>
              <a:rPr lang="en-US" altLang="en-US" sz="1400" dirty="0">
                <a:latin typeface="Arial" panose="020B0604020202020204" pitchFamily="34" charset="0"/>
                <a:cs typeface="Arial" panose="020B0604020202020204" pitchFamily="34" charset="0"/>
              </a:rPr>
              <a:t>This video, created by the California Association for Bilingual Education, or CABE, provides an overview of the four interrelated EL Roadmap principles.</a:t>
            </a:r>
          </a:p>
          <a:p>
            <a:pPr eaLnBrk="1" hangingPunct="1">
              <a:spcBef>
                <a:spcPct val="0"/>
              </a:spcBef>
            </a:pPr>
            <a:endParaRPr lang="en-US" altLang="en-US" sz="1400" dirty="0">
              <a:latin typeface="Arial" panose="020B0604020202020204" pitchFamily="34" charset="0"/>
              <a:cs typeface="Arial" panose="020B0604020202020204" pitchFamily="34" charset="0"/>
            </a:endParaRPr>
          </a:p>
          <a:p>
            <a:pPr eaLnBrk="1" hangingPunct="1">
              <a:spcBef>
                <a:spcPct val="0"/>
              </a:spcBef>
            </a:pPr>
            <a:r>
              <a:rPr lang="en-US" altLang="en-US" sz="1400" dirty="0">
                <a:latin typeface="Arial" panose="020B0604020202020204" pitchFamily="34" charset="0"/>
                <a:cs typeface="Arial" panose="020B0604020202020204" pitchFamily="34" charset="0"/>
              </a:rPr>
              <a:t>Dr. Laurie Olsen, the co-chair of the EL Roadmap Workgroup, provides this information.</a:t>
            </a:r>
          </a:p>
          <a:p>
            <a:pPr eaLnBrk="1" hangingPunct="1">
              <a:spcBef>
                <a:spcPct val="0"/>
              </a:spcBef>
            </a:pPr>
            <a:endParaRPr lang="en-US" altLang="en-US" sz="1400" dirty="0">
              <a:latin typeface="Arial" panose="020B0604020202020204" pitchFamily="34" charset="0"/>
              <a:cs typeface="Arial" panose="020B0604020202020204" pitchFamily="34" charset="0"/>
            </a:endParaRPr>
          </a:p>
          <a:p>
            <a:pPr eaLnBrk="1" hangingPunct="1">
              <a:spcBef>
                <a:spcPct val="0"/>
              </a:spcBef>
            </a:pPr>
            <a:r>
              <a:rPr lang="en-US" altLang="en-US" sz="1400" b="1" dirty="0">
                <a:latin typeface="Arial" panose="020B0604020202020204" pitchFamily="34" charset="0"/>
                <a:cs typeface="Arial" panose="020B0604020202020204" pitchFamily="34" charset="0"/>
              </a:rPr>
              <a:t>[Play embedded video or play from YouTube at https://youtu.be/YXfmPRsEYMs?list=PLzAV3ARcMmw1l-hX2vpb6RSbDSYt8mvPE]</a:t>
            </a:r>
          </a:p>
          <a:p>
            <a:pPr eaLnBrk="1" hangingPunct="1">
              <a:spcBef>
                <a:spcPct val="0"/>
              </a:spcBef>
            </a:pPr>
            <a:endParaRPr lang="en-US" altLang="en-US" sz="1400" b="1" dirty="0">
              <a:latin typeface="Arial" panose="020B0604020202020204" pitchFamily="34" charset="0"/>
              <a:cs typeface="Arial" panose="020B0604020202020204" pitchFamily="34" charset="0"/>
            </a:endParaRPr>
          </a:p>
          <a:p>
            <a:pPr eaLnBrk="1" hangingPunct="1">
              <a:spcBef>
                <a:spcPct val="0"/>
              </a:spcBef>
            </a:pPr>
            <a:r>
              <a:rPr lang="en-US" altLang="en-US" sz="1400" b="1" dirty="0">
                <a:solidFill>
                  <a:srgbClr val="000000"/>
                </a:solidFill>
                <a:latin typeface="Arial" panose="020B0604020202020204" pitchFamily="34" charset="0"/>
                <a:cs typeface="Arial" panose="020B0604020202020204" pitchFamily="34" charset="0"/>
              </a:rPr>
              <a:t>[Click to advance to next slide]</a:t>
            </a:r>
          </a:p>
          <a:p>
            <a:pPr eaLnBrk="1" hangingPunct="1">
              <a:spcBef>
                <a:spcPct val="0"/>
              </a:spcBef>
            </a:pPr>
            <a:endParaRPr lang="en-US" altLang="en-US" sz="1400" b="1" dirty="0">
              <a:latin typeface="Arial" panose="020B0604020202020204" pitchFamily="34" charset="0"/>
              <a:cs typeface="Arial" panose="020B0604020202020204" pitchFamily="34" charset="0"/>
            </a:endParaRP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1450" indent="-296711">
              <a:defRPr>
                <a:solidFill>
                  <a:schemeClr val="tx1"/>
                </a:solidFill>
                <a:latin typeface="Calibri" panose="020F0502020204030204" pitchFamily="34" charset="0"/>
              </a:defRPr>
            </a:lvl2pPr>
            <a:lvl3pPr marL="1186847" indent="-237369">
              <a:defRPr>
                <a:solidFill>
                  <a:schemeClr val="tx1"/>
                </a:solidFill>
                <a:latin typeface="Calibri" panose="020F0502020204030204" pitchFamily="34" charset="0"/>
              </a:defRPr>
            </a:lvl3pPr>
            <a:lvl4pPr marL="1661585" indent="-237369">
              <a:defRPr>
                <a:solidFill>
                  <a:schemeClr val="tx1"/>
                </a:solidFill>
                <a:latin typeface="Calibri" panose="020F0502020204030204" pitchFamily="34" charset="0"/>
              </a:defRPr>
            </a:lvl4pPr>
            <a:lvl5pPr marL="2136324" indent="-237369">
              <a:defRPr>
                <a:solidFill>
                  <a:schemeClr val="tx1"/>
                </a:solidFill>
                <a:latin typeface="Calibri" panose="020F0502020204030204" pitchFamily="34" charset="0"/>
              </a:defRPr>
            </a:lvl5pPr>
            <a:lvl6pPr marL="2611062" indent="-237369" eaLnBrk="0" fontAlgn="base" hangingPunct="0">
              <a:spcBef>
                <a:spcPct val="0"/>
              </a:spcBef>
              <a:spcAft>
                <a:spcPct val="0"/>
              </a:spcAft>
              <a:defRPr>
                <a:solidFill>
                  <a:schemeClr val="tx1"/>
                </a:solidFill>
                <a:latin typeface="Calibri" panose="020F0502020204030204" pitchFamily="34" charset="0"/>
              </a:defRPr>
            </a:lvl6pPr>
            <a:lvl7pPr marL="3085801" indent="-237369" eaLnBrk="0" fontAlgn="base" hangingPunct="0">
              <a:spcBef>
                <a:spcPct val="0"/>
              </a:spcBef>
              <a:spcAft>
                <a:spcPct val="0"/>
              </a:spcAft>
              <a:defRPr>
                <a:solidFill>
                  <a:schemeClr val="tx1"/>
                </a:solidFill>
                <a:latin typeface="Calibri" panose="020F0502020204030204" pitchFamily="34" charset="0"/>
              </a:defRPr>
            </a:lvl7pPr>
            <a:lvl8pPr marL="3560540" indent="-237369" eaLnBrk="0" fontAlgn="base" hangingPunct="0">
              <a:spcBef>
                <a:spcPct val="0"/>
              </a:spcBef>
              <a:spcAft>
                <a:spcPct val="0"/>
              </a:spcAft>
              <a:defRPr>
                <a:solidFill>
                  <a:schemeClr val="tx1"/>
                </a:solidFill>
                <a:latin typeface="Calibri" panose="020F0502020204030204" pitchFamily="34" charset="0"/>
              </a:defRPr>
            </a:lvl8pPr>
            <a:lvl9pPr marL="4035279" indent="-23736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18F9363-B98B-42FC-AA5A-F1FE4042CC25}" type="slidenum">
              <a:rPr lang="en-US" altLang="en-US" smtClean="0">
                <a:solidFill>
                  <a:srgbClr val="000000"/>
                </a:solidFill>
              </a:rPr>
              <a:pPr fontAlgn="base">
                <a:spcBef>
                  <a:spcPct val="0"/>
                </a:spcBef>
                <a:spcAft>
                  <a:spcPct val="0"/>
                </a:spcAft>
              </a:pPr>
              <a:t>14</a:t>
            </a:fld>
            <a:endParaRPr lang="en-US" altLang="en-US">
              <a:solidFill>
                <a:srgbClr val="000000"/>
              </a:solidFill>
            </a:endParaRPr>
          </a:p>
        </p:txBody>
      </p:sp>
    </p:spTree>
    <p:extLst>
      <p:ext uri="{BB962C8B-B14F-4D97-AF65-F5344CB8AC3E}">
        <p14:creationId xmlns:p14="http://schemas.microsoft.com/office/powerpoint/2010/main" val="898357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168400" y="485775"/>
            <a:ext cx="5046663" cy="2838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2380" indent="-299884">
              <a:defRPr>
                <a:solidFill>
                  <a:schemeClr val="tx1"/>
                </a:solidFill>
                <a:latin typeface="Calibri" panose="020F0502020204030204" pitchFamily="34" charset="0"/>
              </a:defRPr>
            </a:lvl2pPr>
            <a:lvl3pPr marL="1204565" indent="-239574">
              <a:defRPr>
                <a:solidFill>
                  <a:schemeClr val="tx1"/>
                </a:solidFill>
                <a:latin typeface="Calibri" panose="020F0502020204030204" pitchFamily="34" charset="0"/>
              </a:defRPr>
            </a:lvl3pPr>
            <a:lvl4pPr marL="1687060" indent="-239574">
              <a:defRPr>
                <a:solidFill>
                  <a:schemeClr val="tx1"/>
                </a:solidFill>
                <a:latin typeface="Calibri" panose="020F0502020204030204" pitchFamily="34" charset="0"/>
              </a:defRPr>
            </a:lvl4pPr>
            <a:lvl5pPr marL="2167880" indent="-239574">
              <a:defRPr>
                <a:solidFill>
                  <a:schemeClr val="tx1"/>
                </a:solidFill>
                <a:latin typeface="Calibri" panose="020F0502020204030204" pitchFamily="34" charset="0"/>
              </a:defRPr>
            </a:lvl5pPr>
            <a:lvl6pPr marL="2650376" indent="-239574" eaLnBrk="0" fontAlgn="base" hangingPunct="0">
              <a:spcBef>
                <a:spcPct val="0"/>
              </a:spcBef>
              <a:spcAft>
                <a:spcPct val="0"/>
              </a:spcAft>
              <a:defRPr>
                <a:solidFill>
                  <a:schemeClr val="tx1"/>
                </a:solidFill>
                <a:latin typeface="Calibri" panose="020F0502020204030204" pitchFamily="34" charset="0"/>
              </a:defRPr>
            </a:lvl6pPr>
            <a:lvl7pPr marL="3132873" indent="-239574" eaLnBrk="0" fontAlgn="base" hangingPunct="0">
              <a:spcBef>
                <a:spcPct val="0"/>
              </a:spcBef>
              <a:spcAft>
                <a:spcPct val="0"/>
              </a:spcAft>
              <a:defRPr>
                <a:solidFill>
                  <a:schemeClr val="tx1"/>
                </a:solidFill>
                <a:latin typeface="Calibri" panose="020F0502020204030204" pitchFamily="34" charset="0"/>
              </a:defRPr>
            </a:lvl7pPr>
            <a:lvl8pPr marL="3615369" indent="-239574" eaLnBrk="0" fontAlgn="base" hangingPunct="0">
              <a:spcBef>
                <a:spcPct val="0"/>
              </a:spcBef>
              <a:spcAft>
                <a:spcPct val="0"/>
              </a:spcAft>
              <a:defRPr>
                <a:solidFill>
                  <a:schemeClr val="tx1"/>
                </a:solidFill>
                <a:latin typeface="Calibri" panose="020F0502020204030204" pitchFamily="34" charset="0"/>
              </a:defRPr>
            </a:lvl8pPr>
            <a:lvl9pPr marL="4097865" indent="-239574"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7B87829-0F85-4E6A-B98F-D34898D39EA5}" type="slidenum">
              <a:rPr lang="en-US" altLang="en-US" smtClean="0">
                <a:solidFill>
                  <a:srgbClr val="000000"/>
                </a:solidFill>
              </a:rPr>
              <a:pPr fontAlgn="base">
                <a:spcBef>
                  <a:spcPct val="0"/>
                </a:spcBef>
                <a:spcAft>
                  <a:spcPct val="0"/>
                </a:spcAft>
              </a:pPr>
              <a:t>15</a:t>
            </a:fld>
            <a:endParaRPr lang="en-US" altLang="en-US">
              <a:solidFill>
                <a:srgbClr val="000000"/>
              </a:solidFill>
            </a:endParaRPr>
          </a:p>
        </p:txBody>
      </p:sp>
      <p:sp>
        <p:nvSpPr>
          <p:cNvPr id="5" name="Notes Placeholder 4"/>
          <p:cNvSpPr>
            <a:spLocks noGrp="1"/>
          </p:cNvSpPr>
          <p:nvPr>
            <p:ph type="body" sz="quarter" idx="11"/>
          </p:nvPr>
        </p:nvSpPr>
        <p:spPr>
          <a:xfrm>
            <a:off x="525768" y="3425942"/>
            <a:ext cx="6189456" cy="5234390"/>
          </a:xfrm>
        </p:spPr>
        <p:txBody>
          <a:bodyPr/>
          <a:lstStyle/>
          <a:p>
            <a:pPr defTabSz="983223">
              <a:defRPr/>
            </a:pPr>
            <a:r>
              <a:rPr lang="en-US" altLang="en-US" sz="1400" b="1" dirty="0">
                <a:latin typeface="Arial" panose="020B0604020202020204" pitchFamily="34" charset="0"/>
                <a:cs typeface="Arial" panose="020B0604020202020204" pitchFamily="34" charset="0"/>
              </a:rPr>
              <a:t>[10 minutes]</a:t>
            </a:r>
          </a:p>
          <a:p>
            <a:pPr defTabSz="983223">
              <a:defRPr/>
            </a:pPr>
            <a:endParaRPr lang="en-US" altLang="en-US" sz="1400" b="1" dirty="0">
              <a:latin typeface="Arial" panose="020B0604020202020204" pitchFamily="34" charset="0"/>
              <a:cs typeface="Arial" panose="020B0604020202020204" pitchFamily="34" charset="0"/>
            </a:endParaRPr>
          </a:p>
          <a:p>
            <a:pPr defTabSz="983223">
              <a:defRPr/>
            </a:pPr>
            <a:r>
              <a:rPr lang="en-US" altLang="en-US" sz="1400" b="1" dirty="0">
                <a:latin typeface="Arial" panose="020B0604020202020204" pitchFamily="34" charset="0"/>
                <a:cs typeface="Arial" panose="020B0604020202020204" pitchFamily="34" charset="0"/>
              </a:rPr>
              <a:t>[To shorten the timeframe of this presentation, you can also have participants choose one principle to focus on for this activity or assign principles by table, rather than having all participants discuss all four principles]</a:t>
            </a:r>
          </a:p>
          <a:p>
            <a:pPr defTabSz="983223">
              <a:defRPr/>
            </a:pPr>
            <a:endParaRPr lang="en-US" altLang="en-US" sz="1400" b="1" dirty="0">
              <a:latin typeface="Arial" panose="020B0604020202020204" pitchFamily="34" charset="0"/>
              <a:cs typeface="Arial" panose="020B0604020202020204" pitchFamily="34" charset="0"/>
            </a:endParaRPr>
          </a:p>
          <a:p>
            <a:pPr defTabSz="983223">
              <a:defRPr/>
            </a:pPr>
            <a:r>
              <a:rPr lang="en-US" altLang="en-US"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The policy contains four principles.</a:t>
            </a:r>
          </a:p>
          <a:p>
            <a:pPr defTabSz="983223">
              <a:defRPr/>
            </a:pPr>
            <a:endParaRPr lang="en-US" altLang="en-US"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defTabSz="983223">
              <a:defRPr/>
            </a:pPr>
            <a:r>
              <a:rPr lang="en-US" altLang="en-US"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Principle one is: </a:t>
            </a:r>
            <a:endPar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marL="307257" indent="-307257" defTabSz="983223">
              <a:buFont typeface="Arial" panose="020B0604020202020204" pitchFamily="34" charset="0"/>
              <a:buChar char="•"/>
              <a:defRPr/>
            </a:pPr>
            <a:r>
              <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Pre-schools and schools are responsive to different EL strengths, needs, and identities and support the socio-emotional health and development of English learners. Programs value and build upon the cultural and linguistic assets students bring to their education in safe and affirming school climates. Educators value and build strong family, community, and school partnerships</a:t>
            </a:r>
          </a:p>
          <a:p>
            <a:pPr marL="307257" indent="-307257" defTabSz="983223">
              <a:buFont typeface="Arial" panose="020B0604020202020204" pitchFamily="34" charset="0"/>
              <a:buChar char="•"/>
              <a:defRPr/>
            </a:pPr>
            <a:endPar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marL="307257" indent="-307257" defTabSz="983223">
              <a:buFont typeface="Arial" panose="020B0604020202020204" pitchFamily="34" charset="0"/>
              <a:buChar char="•"/>
              <a:defRPr/>
            </a:pPr>
            <a:r>
              <a:rPr lang="en-US" sz="1400" dirty="0">
                <a:latin typeface="Arial" panose="020B0604020202020204" pitchFamily="34" charset="0"/>
                <a:cs typeface="Arial" panose="020B0604020202020204" pitchFamily="34" charset="0"/>
              </a:rPr>
              <a:t>Please look over the elements under principle one and briefly discuss:</a:t>
            </a:r>
          </a:p>
          <a:p>
            <a:pPr marL="780807" lvl="1" indent="-307257" defTabSz="983223">
              <a:buFont typeface="Arial" panose="020B0604020202020204" pitchFamily="34" charset="0"/>
              <a:buChar char="•"/>
              <a:defRPr/>
            </a:pPr>
            <a:r>
              <a:rPr lang="en-US" sz="1400" dirty="0">
                <a:latin typeface="Arial" panose="020B0604020202020204" pitchFamily="34" charset="0"/>
                <a:cs typeface="Arial" panose="020B0604020202020204" pitchFamily="34" charset="0"/>
              </a:rPr>
              <a:t>What would this principle look like in action at the classroom,</a:t>
            </a:r>
            <a:r>
              <a:rPr lang="en-US" sz="1400" baseline="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school, and district level? To what extent do you currently see it in action? What gaps or next steps do you see?</a:t>
            </a:r>
          </a:p>
          <a:p>
            <a:pPr defTabSz="983223">
              <a:defRPr/>
            </a:pPr>
            <a:endPar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defTabSz="983223">
              <a:defRPr/>
            </a:pPr>
            <a:r>
              <a:rPr lang="en-US" altLang="en-US" sz="1400" b="1"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[Click to advance to next slide]</a:t>
            </a:r>
          </a:p>
          <a:p>
            <a:pPr>
              <a:defRPr/>
            </a:pPr>
            <a:endParaRPr lang="en-US" dirty="0"/>
          </a:p>
        </p:txBody>
      </p:sp>
    </p:spTree>
    <p:extLst>
      <p:ext uri="{BB962C8B-B14F-4D97-AF65-F5344CB8AC3E}">
        <p14:creationId xmlns:p14="http://schemas.microsoft.com/office/powerpoint/2010/main" val="190452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1357313" y="417513"/>
            <a:ext cx="4675187" cy="26304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2380" indent="-299884">
              <a:defRPr>
                <a:solidFill>
                  <a:schemeClr val="tx1"/>
                </a:solidFill>
                <a:latin typeface="Calibri" panose="020F0502020204030204" pitchFamily="34" charset="0"/>
              </a:defRPr>
            </a:lvl2pPr>
            <a:lvl3pPr marL="1204565" indent="-239574">
              <a:defRPr>
                <a:solidFill>
                  <a:schemeClr val="tx1"/>
                </a:solidFill>
                <a:latin typeface="Calibri" panose="020F0502020204030204" pitchFamily="34" charset="0"/>
              </a:defRPr>
            </a:lvl3pPr>
            <a:lvl4pPr marL="1687060" indent="-239574">
              <a:defRPr>
                <a:solidFill>
                  <a:schemeClr val="tx1"/>
                </a:solidFill>
                <a:latin typeface="Calibri" panose="020F0502020204030204" pitchFamily="34" charset="0"/>
              </a:defRPr>
            </a:lvl4pPr>
            <a:lvl5pPr marL="2167880" indent="-239574">
              <a:defRPr>
                <a:solidFill>
                  <a:schemeClr val="tx1"/>
                </a:solidFill>
                <a:latin typeface="Calibri" panose="020F0502020204030204" pitchFamily="34" charset="0"/>
              </a:defRPr>
            </a:lvl5pPr>
            <a:lvl6pPr marL="2650376" indent="-239574" eaLnBrk="0" fontAlgn="base" hangingPunct="0">
              <a:spcBef>
                <a:spcPct val="0"/>
              </a:spcBef>
              <a:spcAft>
                <a:spcPct val="0"/>
              </a:spcAft>
              <a:defRPr>
                <a:solidFill>
                  <a:schemeClr val="tx1"/>
                </a:solidFill>
                <a:latin typeface="Calibri" panose="020F0502020204030204" pitchFamily="34" charset="0"/>
              </a:defRPr>
            </a:lvl6pPr>
            <a:lvl7pPr marL="3132873" indent="-239574" eaLnBrk="0" fontAlgn="base" hangingPunct="0">
              <a:spcBef>
                <a:spcPct val="0"/>
              </a:spcBef>
              <a:spcAft>
                <a:spcPct val="0"/>
              </a:spcAft>
              <a:defRPr>
                <a:solidFill>
                  <a:schemeClr val="tx1"/>
                </a:solidFill>
                <a:latin typeface="Calibri" panose="020F0502020204030204" pitchFamily="34" charset="0"/>
              </a:defRPr>
            </a:lvl7pPr>
            <a:lvl8pPr marL="3615369" indent="-239574" eaLnBrk="0" fontAlgn="base" hangingPunct="0">
              <a:spcBef>
                <a:spcPct val="0"/>
              </a:spcBef>
              <a:spcAft>
                <a:spcPct val="0"/>
              </a:spcAft>
              <a:defRPr>
                <a:solidFill>
                  <a:schemeClr val="tx1"/>
                </a:solidFill>
                <a:latin typeface="Calibri" panose="020F0502020204030204" pitchFamily="34" charset="0"/>
              </a:defRPr>
            </a:lvl8pPr>
            <a:lvl9pPr marL="4097865" indent="-239574"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F7F0BD3-37A5-4F22-8D2E-116C3231CD80}" type="slidenum">
              <a:rPr lang="en-US" altLang="en-US" smtClean="0">
                <a:solidFill>
                  <a:srgbClr val="000000"/>
                </a:solidFill>
              </a:rPr>
              <a:pPr fontAlgn="base">
                <a:spcBef>
                  <a:spcPct val="0"/>
                </a:spcBef>
                <a:spcAft>
                  <a:spcPct val="0"/>
                </a:spcAft>
              </a:pPr>
              <a:t>16</a:t>
            </a:fld>
            <a:endParaRPr lang="en-US" altLang="en-US">
              <a:solidFill>
                <a:srgbClr val="000000"/>
              </a:solidFill>
            </a:endParaRPr>
          </a:p>
        </p:txBody>
      </p:sp>
      <p:sp>
        <p:nvSpPr>
          <p:cNvPr id="5" name="Notes Placeholder 4"/>
          <p:cNvSpPr>
            <a:spLocks noGrp="1"/>
          </p:cNvSpPr>
          <p:nvPr>
            <p:ph type="body" sz="quarter" idx="11"/>
          </p:nvPr>
        </p:nvSpPr>
        <p:spPr>
          <a:xfrm>
            <a:off x="541153" y="3227266"/>
            <a:ext cx="6073509" cy="5555186"/>
          </a:xfrm>
        </p:spPr>
        <p:txBody>
          <a:bodyPr/>
          <a:lstStyle/>
          <a:p>
            <a:pPr defTabSz="983223">
              <a:defRPr/>
            </a:pPr>
            <a:r>
              <a:rPr lang="en-US" altLang="en-US" sz="1400" b="1" dirty="0">
                <a:latin typeface="Arial" panose="020B0604020202020204" pitchFamily="34" charset="0"/>
                <a:cs typeface="Arial" panose="020B0604020202020204" pitchFamily="34" charset="0"/>
              </a:rPr>
              <a:t>[10 minutes]</a:t>
            </a:r>
          </a:p>
          <a:p>
            <a:pPr defTabSz="983223">
              <a:defRPr/>
            </a:pPr>
            <a:endParaRPr lang="en-US" altLang="en-US" sz="1400" b="1" dirty="0">
              <a:latin typeface="Arial" panose="020B0604020202020204" pitchFamily="34" charset="0"/>
              <a:cs typeface="Arial" panose="020B0604020202020204" pitchFamily="34" charset="0"/>
            </a:endParaRPr>
          </a:p>
          <a:p>
            <a:pPr defTabSz="983223">
              <a:defRPr/>
            </a:pPr>
            <a:r>
              <a:rPr lang="en-US" altLang="en-US" sz="1400" b="1" dirty="0">
                <a:latin typeface="Arial" panose="020B0604020202020204" pitchFamily="34" charset="0"/>
                <a:cs typeface="Arial" panose="020B0604020202020204" pitchFamily="34" charset="0"/>
              </a:rPr>
              <a:t>[To shorten the timeframe of this presentation, you can also have participants choose one principle to focus on for this activity or assign principles by table, rather than having all participants discuss all four principles]</a:t>
            </a:r>
          </a:p>
          <a:p>
            <a:pPr defTabSz="983223">
              <a:defRPr/>
            </a:pPr>
            <a:endParaRPr lang="en-US" altLang="en-US" sz="1400" b="1" dirty="0">
              <a:latin typeface="Arial" panose="020B0604020202020204" pitchFamily="34" charset="0"/>
              <a:cs typeface="Arial" panose="020B0604020202020204" pitchFamily="34" charset="0"/>
            </a:endParaRPr>
          </a:p>
          <a:p>
            <a:pPr defTabSz="983223">
              <a:defRPr/>
            </a:pPr>
            <a:r>
              <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Principle two is:</a:t>
            </a:r>
          </a:p>
          <a:p>
            <a:pPr marL="307257" indent="-307257" defTabSz="983223">
              <a:buFont typeface="Arial" panose="020B0604020202020204" pitchFamily="34" charset="0"/>
              <a:buChar char="•"/>
              <a:defRPr/>
            </a:pPr>
            <a:r>
              <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English learners engage in intellectually rich, developmentally appropriate learning experiences that foster high levels of English proficiency. These experiences integrate language development, literacy, and content learning as well as provide access for comprehension and participation through native language instruction and scaffolding. English learners have meaningful access to a full standards-based and relevant curriculum and the opportunity to develop proficiency in English and other languages.</a:t>
            </a:r>
          </a:p>
          <a:p>
            <a:pPr marL="307257" indent="-307257" defTabSz="983223">
              <a:buFont typeface="Arial" panose="020B0604020202020204" pitchFamily="34" charset="0"/>
              <a:buChar char="•"/>
              <a:defRPr/>
            </a:pPr>
            <a:endPar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marL="307257" indent="-307257" defTabSz="983223">
              <a:buFont typeface="Arial" panose="020B0604020202020204" pitchFamily="34" charset="0"/>
              <a:buChar char="•"/>
              <a:defRPr/>
            </a:pPr>
            <a:r>
              <a:rPr lang="en-US" sz="1400" dirty="0">
                <a:latin typeface="Arial" panose="020B0604020202020204" pitchFamily="34" charset="0"/>
                <a:cs typeface="Arial" panose="020B0604020202020204" pitchFamily="34" charset="0"/>
              </a:rPr>
              <a:t>Please look over the elements under principle two and briefly discuss:</a:t>
            </a:r>
          </a:p>
          <a:p>
            <a:pPr marL="780807" lvl="1" indent="-307257" defTabSz="983223">
              <a:buFont typeface="Arial" panose="020B0604020202020204" pitchFamily="34" charset="0"/>
              <a:buChar char="•"/>
              <a:defRPr/>
            </a:pPr>
            <a:r>
              <a:rPr lang="en-US" sz="1400" dirty="0">
                <a:latin typeface="Arial" panose="020B0604020202020204" pitchFamily="34" charset="0"/>
                <a:cs typeface="Arial" panose="020B0604020202020204" pitchFamily="34" charset="0"/>
              </a:rPr>
              <a:t>What would this principle look like in action at the classroom,</a:t>
            </a:r>
            <a:r>
              <a:rPr lang="en-US" sz="1400" baseline="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school,</a:t>
            </a:r>
            <a:r>
              <a:rPr lang="en-US" sz="1400" baseline="0" dirty="0">
                <a:latin typeface="Arial" panose="020B0604020202020204" pitchFamily="34" charset="0"/>
                <a:cs typeface="Arial" panose="020B0604020202020204" pitchFamily="34" charset="0"/>
              </a:rPr>
              <a:t> and district </a:t>
            </a:r>
            <a:r>
              <a:rPr lang="en-US" sz="1400" dirty="0">
                <a:latin typeface="Arial" panose="020B0604020202020204" pitchFamily="34" charset="0"/>
                <a:cs typeface="Arial" panose="020B0604020202020204" pitchFamily="34" charset="0"/>
              </a:rPr>
              <a:t>level? To what extent do you currently see it in action? What gaps or next steps do you see?</a:t>
            </a:r>
          </a:p>
          <a:p>
            <a:pPr defTabSz="983223">
              <a:defRPr/>
            </a:pPr>
            <a:endParaRPr lang="en-US" altLang="en-US" sz="1400" i="1"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defTabSz="983223">
              <a:defRPr/>
            </a:pPr>
            <a:r>
              <a:rPr lang="en-US" altLang="en-US" sz="1400" b="1"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[Click to advance to next slide]</a:t>
            </a:r>
          </a:p>
          <a:p>
            <a:pPr>
              <a:defRPr/>
            </a:pPr>
            <a:endParaRPr lang="en-US" dirty="0"/>
          </a:p>
        </p:txBody>
      </p:sp>
    </p:spTree>
    <p:extLst>
      <p:ext uri="{BB962C8B-B14F-4D97-AF65-F5344CB8AC3E}">
        <p14:creationId xmlns:p14="http://schemas.microsoft.com/office/powerpoint/2010/main" val="840463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xfrm>
            <a:off x="1304925" y="449263"/>
            <a:ext cx="4848225" cy="2727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2380" indent="-299884">
              <a:defRPr>
                <a:solidFill>
                  <a:schemeClr val="tx1"/>
                </a:solidFill>
                <a:latin typeface="Calibri" panose="020F0502020204030204" pitchFamily="34" charset="0"/>
              </a:defRPr>
            </a:lvl2pPr>
            <a:lvl3pPr marL="1204565" indent="-239574">
              <a:defRPr>
                <a:solidFill>
                  <a:schemeClr val="tx1"/>
                </a:solidFill>
                <a:latin typeface="Calibri" panose="020F0502020204030204" pitchFamily="34" charset="0"/>
              </a:defRPr>
            </a:lvl3pPr>
            <a:lvl4pPr marL="1687060" indent="-239574">
              <a:defRPr>
                <a:solidFill>
                  <a:schemeClr val="tx1"/>
                </a:solidFill>
                <a:latin typeface="Calibri" panose="020F0502020204030204" pitchFamily="34" charset="0"/>
              </a:defRPr>
            </a:lvl4pPr>
            <a:lvl5pPr marL="2167880" indent="-239574">
              <a:defRPr>
                <a:solidFill>
                  <a:schemeClr val="tx1"/>
                </a:solidFill>
                <a:latin typeface="Calibri" panose="020F0502020204030204" pitchFamily="34" charset="0"/>
              </a:defRPr>
            </a:lvl5pPr>
            <a:lvl6pPr marL="2650376" indent="-239574" eaLnBrk="0" fontAlgn="base" hangingPunct="0">
              <a:spcBef>
                <a:spcPct val="0"/>
              </a:spcBef>
              <a:spcAft>
                <a:spcPct val="0"/>
              </a:spcAft>
              <a:defRPr>
                <a:solidFill>
                  <a:schemeClr val="tx1"/>
                </a:solidFill>
                <a:latin typeface="Calibri" panose="020F0502020204030204" pitchFamily="34" charset="0"/>
              </a:defRPr>
            </a:lvl6pPr>
            <a:lvl7pPr marL="3132873" indent="-239574" eaLnBrk="0" fontAlgn="base" hangingPunct="0">
              <a:spcBef>
                <a:spcPct val="0"/>
              </a:spcBef>
              <a:spcAft>
                <a:spcPct val="0"/>
              </a:spcAft>
              <a:defRPr>
                <a:solidFill>
                  <a:schemeClr val="tx1"/>
                </a:solidFill>
                <a:latin typeface="Calibri" panose="020F0502020204030204" pitchFamily="34" charset="0"/>
              </a:defRPr>
            </a:lvl7pPr>
            <a:lvl8pPr marL="3615369" indent="-239574" eaLnBrk="0" fontAlgn="base" hangingPunct="0">
              <a:spcBef>
                <a:spcPct val="0"/>
              </a:spcBef>
              <a:spcAft>
                <a:spcPct val="0"/>
              </a:spcAft>
              <a:defRPr>
                <a:solidFill>
                  <a:schemeClr val="tx1"/>
                </a:solidFill>
                <a:latin typeface="Calibri" panose="020F0502020204030204" pitchFamily="34" charset="0"/>
              </a:defRPr>
            </a:lvl8pPr>
            <a:lvl9pPr marL="4097865" indent="-239574"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3C00C75-2822-4E5C-9FA3-E3C7214059D3}" type="slidenum">
              <a:rPr lang="en-US" altLang="en-US" smtClean="0">
                <a:solidFill>
                  <a:srgbClr val="000000"/>
                </a:solidFill>
              </a:rPr>
              <a:pPr fontAlgn="base">
                <a:spcBef>
                  <a:spcPct val="0"/>
                </a:spcBef>
                <a:spcAft>
                  <a:spcPct val="0"/>
                </a:spcAft>
              </a:pPr>
              <a:t>17</a:t>
            </a:fld>
            <a:endParaRPr lang="en-US" altLang="en-US">
              <a:solidFill>
                <a:srgbClr val="000000"/>
              </a:solidFill>
            </a:endParaRPr>
          </a:p>
        </p:txBody>
      </p:sp>
      <p:sp>
        <p:nvSpPr>
          <p:cNvPr id="5" name="Notes Placeholder 4"/>
          <p:cNvSpPr>
            <a:spLocks noGrp="1"/>
          </p:cNvSpPr>
          <p:nvPr>
            <p:ph type="body" sz="quarter" idx="11"/>
          </p:nvPr>
        </p:nvSpPr>
        <p:spPr>
          <a:xfrm>
            <a:off x="491958" y="3302847"/>
            <a:ext cx="6084646" cy="5600534"/>
          </a:xfrm>
        </p:spPr>
        <p:txBody>
          <a:bodyPr/>
          <a:lstStyle/>
          <a:p>
            <a:pPr defTabSz="983223">
              <a:defRPr/>
            </a:pPr>
            <a:r>
              <a:rPr lang="en-US" altLang="en-US" sz="1400" b="1" dirty="0">
                <a:latin typeface="Arial" panose="020B0604020202020204" pitchFamily="34" charset="0"/>
                <a:cs typeface="Arial" panose="020B0604020202020204" pitchFamily="34" charset="0"/>
              </a:rPr>
              <a:t>[10 minutes]</a:t>
            </a:r>
          </a:p>
          <a:p>
            <a:pPr defTabSz="983223">
              <a:defRPr/>
            </a:pPr>
            <a:endParaRPr lang="en-US" altLang="en-US" sz="1400" b="1" dirty="0">
              <a:latin typeface="Arial" panose="020B0604020202020204" pitchFamily="34" charset="0"/>
              <a:cs typeface="Arial" panose="020B0604020202020204" pitchFamily="34" charset="0"/>
            </a:endParaRPr>
          </a:p>
          <a:p>
            <a:pPr defTabSz="983223">
              <a:defRPr/>
            </a:pPr>
            <a:r>
              <a:rPr lang="en-US" altLang="en-US" sz="1400" b="1" dirty="0">
                <a:latin typeface="Arial" panose="020B0604020202020204" pitchFamily="34" charset="0"/>
                <a:cs typeface="Arial" panose="020B0604020202020204" pitchFamily="34" charset="0"/>
              </a:rPr>
              <a:t>[To shorten the timeframe of this presentation, you can also have participants choose one principle to focus on for this activity or assign principles by table, rather than having all participants discuss all four principles]</a:t>
            </a:r>
          </a:p>
          <a:p>
            <a:pPr defTabSz="983223">
              <a:defRPr/>
            </a:pPr>
            <a:endParaRPr lang="en-US" altLang="en-US" sz="1400" b="1" dirty="0">
              <a:latin typeface="Arial" panose="020B0604020202020204" pitchFamily="34" charset="0"/>
              <a:cs typeface="Arial" panose="020B0604020202020204" pitchFamily="34" charset="0"/>
            </a:endParaRPr>
          </a:p>
          <a:p>
            <a:pPr defTabSz="983223">
              <a:defRPr/>
            </a:pPr>
            <a:r>
              <a:rPr lang="en-US" altLang="en-US" sz="14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Principle three is:</a:t>
            </a:r>
          </a:p>
          <a:p>
            <a:pPr marL="307257" indent="-307257" defTabSz="983223">
              <a:buFont typeface="Arial" panose="020B0604020202020204" pitchFamily="34" charset="0"/>
              <a:buChar char="•"/>
              <a:defRPr/>
            </a:pPr>
            <a:r>
              <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Each level of the school system (state, county, district, school, pre-school) has leaders and educators who are knowledgeable of and responsive to the strengths and needs of English learners and their communities, and who utilize valid assessment and other data systems that inform instruction and continuous improvement. Each level of the school system provides resources and tiered support to ensure strong programs and build the capacity of teachers and staff to leverage the strengths and meet the needs of English learners.</a:t>
            </a:r>
          </a:p>
          <a:p>
            <a:pPr marL="307257" indent="-307257" defTabSz="983223">
              <a:buFont typeface="Arial" panose="020B0604020202020204" pitchFamily="34" charset="0"/>
              <a:buChar char="•"/>
              <a:defRPr/>
            </a:pPr>
            <a:endPar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marL="307257" indent="-307257" defTabSz="983223">
              <a:buFont typeface="Arial" panose="020B0604020202020204" pitchFamily="34" charset="0"/>
              <a:buChar char="•"/>
              <a:defRPr/>
            </a:pPr>
            <a:r>
              <a:rPr lang="en-US" sz="1400" dirty="0">
                <a:latin typeface="Arial" panose="020B0604020202020204" pitchFamily="34" charset="0"/>
                <a:cs typeface="Arial" panose="020B0604020202020204" pitchFamily="34" charset="0"/>
              </a:rPr>
              <a:t>Please look over the elements under principle three and briefly discuss:</a:t>
            </a:r>
          </a:p>
          <a:p>
            <a:pPr marL="780807" lvl="1" indent="-307257" defTabSz="983223">
              <a:buFont typeface="Arial" panose="020B0604020202020204" pitchFamily="34" charset="0"/>
              <a:buChar char="•"/>
              <a:defRPr/>
            </a:pPr>
            <a:r>
              <a:rPr lang="en-US" sz="1400" dirty="0">
                <a:latin typeface="Arial" panose="020B0604020202020204" pitchFamily="34" charset="0"/>
                <a:cs typeface="Arial" panose="020B0604020202020204" pitchFamily="34" charset="0"/>
              </a:rPr>
              <a:t>What would this principle look like in action at the classroom,</a:t>
            </a:r>
            <a:r>
              <a:rPr lang="en-US" sz="1400" baseline="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school,</a:t>
            </a:r>
            <a:r>
              <a:rPr lang="en-US" sz="1400" baseline="0" dirty="0">
                <a:latin typeface="Arial" panose="020B0604020202020204" pitchFamily="34" charset="0"/>
                <a:cs typeface="Arial" panose="020B0604020202020204" pitchFamily="34" charset="0"/>
              </a:rPr>
              <a:t> and district </a:t>
            </a:r>
            <a:r>
              <a:rPr lang="en-US" sz="1400" dirty="0">
                <a:latin typeface="Arial" panose="020B0604020202020204" pitchFamily="34" charset="0"/>
                <a:cs typeface="Arial" panose="020B0604020202020204" pitchFamily="34" charset="0"/>
              </a:rPr>
              <a:t>level? To what extent do you currently see it in action? What gaps or next steps do you see?</a:t>
            </a:r>
          </a:p>
          <a:p>
            <a:pPr defTabSz="983223">
              <a:defRPr/>
            </a:pPr>
            <a:endPar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defTabSz="983223">
              <a:defRPr/>
            </a:pPr>
            <a:r>
              <a:rPr lang="en-US" altLang="en-US" sz="1400" b="1"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[Click to advance to next slide]</a:t>
            </a:r>
          </a:p>
          <a:p>
            <a:pPr>
              <a:defRPr/>
            </a:pPr>
            <a:endParaRPr lang="en-US" dirty="0"/>
          </a:p>
        </p:txBody>
      </p:sp>
    </p:spTree>
    <p:extLst>
      <p:ext uri="{BB962C8B-B14F-4D97-AF65-F5344CB8AC3E}">
        <p14:creationId xmlns:p14="http://schemas.microsoft.com/office/powerpoint/2010/main" val="3310771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1196975" y="319088"/>
            <a:ext cx="5035550" cy="2832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2380" indent="-299884">
              <a:defRPr>
                <a:solidFill>
                  <a:schemeClr val="tx1"/>
                </a:solidFill>
                <a:latin typeface="Calibri" panose="020F0502020204030204" pitchFamily="34" charset="0"/>
              </a:defRPr>
            </a:lvl2pPr>
            <a:lvl3pPr marL="1204565" indent="-239574">
              <a:defRPr>
                <a:solidFill>
                  <a:schemeClr val="tx1"/>
                </a:solidFill>
                <a:latin typeface="Calibri" panose="020F0502020204030204" pitchFamily="34" charset="0"/>
              </a:defRPr>
            </a:lvl3pPr>
            <a:lvl4pPr marL="1687060" indent="-239574">
              <a:defRPr>
                <a:solidFill>
                  <a:schemeClr val="tx1"/>
                </a:solidFill>
                <a:latin typeface="Calibri" panose="020F0502020204030204" pitchFamily="34" charset="0"/>
              </a:defRPr>
            </a:lvl4pPr>
            <a:lvl5pPr marL="2167880" indent="-239574">
              <a:defRPr>
                <a:solidFill>
                  <a:schemeClr val="tx1"/>
                </a:solidFill>
                <a:latin typeface="Calibri" panose="020F0502020204030204" pitchFamily="34" charset="0"/>
              </a:defRPr>
            </a:lvl5pPr>
            <a:lvl6pPr marL="2650376" indent="-239574" eaLnBrk="0" fontAlgn="base" hangingPunct="0">
              <a:spcBef>
                <a:spcPct val="0"/>
              </a:spcBef>
              <a:spcAft>
                <a:spcPct val="0"/>
              </a:spcAft>
              <a:defRPr>
                <a:solidFill>
                  <a:schemeClr val="tx1"/>
                </a:solidFill>
                <a:latin typeface="Calibri" panose="020F0502020204030204" pitchFamily="34" charset="0"/>
              </a:defRPr>
            </a:lvl6pPr>
            <a:lvl7pPr marL="3132873" indent="-239574" eaLnBrk="0" fontAlgn="base" hangingPunct="0">
              <a:spcBef>
                <a:spcPct val="0"/>
              </a:spcBef>
              <a:spcAft>
                <a:spcPct val="0"/>
              </a:spcAft>
              <a:defRPr>
                <a:solidFill>
                  <a:schemeClr val="tx1"/>
                </a:solidFill>
                <a:latin typeface="Calibri" panose="020F0502020204030204" pitchFamily="34" charset="0"/>
              </a:defRPr>
            </a:lvl7pPr>
            <a:lvl8pPr marL="3615369" indent="-239574" eaLnBrk="0" fontAlgn="base" hangingPunct="0">
              <a:spcBef>
                <a:spcPct val="0"/>
              </a:spcBef>
              <a:spcAft>
                <a:spcPct val="0"/>
              </a:spcAft>
              <a:defRPr>
                <a:solidFill>
                  <a:schemeClr val="tx1"/>
                </a:solidFill>
                <a:latin typeface="Calibri" panose="020F0502020204030204" pitchFamily="34" charset="0"/>
              </a:defRPr>
            </a:lvl8pPr>
            <a:lvl9pPr marL="4097865" indent="-239574"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E4C9B17-EED3-4343-B568-1819E5696D4B}" type="slidenum">
              <a:rPr lang="en-US" altLang="en-US" smtClean="0">
                <a:solidFill>
                  <a:srgbClr val="000000"/>
                </a:solidFill>
              </a:rPr>
              <a:pPr fontAlgn="base">
                <a:spcBef>
                  <a:spcPct val="0"/>
                </a:spcBef>
                <a:spcAft>
                  <a:spcPct val="0"/>
                </a:spcAft>
              </a:pPr>
              <a:t>18</a:t>
            </a:fld>
            <a:endParaRPr lang="en-US" altLang="en-US">
              <a:solidFill>
                <a:srgbClr val="000000"/>
              </a:solidFill>
            </a:endParaRPr>
          </a:p>
        </p:txBody>
      </p:sp>
      <p:sp>
        <p:nvSpPr>
          <p:cNvPr id="5" name="Notes Placeholder 4"/>
          <p:cNvSpPr>
            <a:spLocks noGrp="1"/>
          </p:cNvSpPr>
          <p:nvPr>
            <p:ph type="body" sz="quarter" idx="11"/>
          </p:nvPr>
        </p:nvSpPr>
        <p:spPr>
          <a:xfrm>
            <a:off x="528855" y="3275419"/>
            <a:ext cx="6104805" cy="5576031"/>
          </a:xfrm>
        </p:spPr>
        <p:txBody>
          <a:bodyPr/>
          <a:lstStyle/>
          <a:p>
            <a:pPr defTabSz="983223">
              <a:defRPr/>
            </a:pPr>
            <a:r>
              <a:rPr lang="en-US" altLang="en-US" sz="1400" b="1" dirty="0">
                <a:latin typeface="Arial" panose="020B0604020202020204" pitchFamily="34" charset="0"/>
                <a:cs typeface="Arial" panose="020B0604020202020204" pitchFamily="34" charset="0"/>
              </a:rPr>
              <a:t>[10 minutes]</a:t>
            </a:r>
          </a:p>
          <a:p>
            <a:pPr defTabSz="983223">
              <a:defRPr/>
            </a:pPr>
            <a:endParaRPr lang="en-US" altLang="en-US" sz="1400" b="1" dirty="0">
              <a:latin typeface="Arial" panose="020B0604020202020204" pitchFamily="34" charset="0"/>
              <a:cs typeface="Arial" panose="020B0604020202020204" pitchFamily="34" charset="0"/>
            </a:endParaRPr>
          </a:p>
          <a:p>
            <a:pPr defTabSz="983223">
              <a:defRPr/>
            </a:pPr>
            <a:r>
              <a:rPr lang="en-US" altLang="en-US" sz="1400" b="1" dirty="0">
                <a:latin typeface="Arial" panose="020B0604020202020204" pitchFamily="34" charset="0"/>
                <a:cs typeface="Arial" panose="020B0604020202020204" pitchFamily="34" charset="0"/>
              </a:rPr>
              <a:t>[To shorten the timeframe of this presentation, you can also have participants choose one principle to focus on for this activity or assign principles by table, rather than having all participants discuss all four principles]</a:t>
            </a:r>
          </a:p>
          <a:p>
            <a:pPr defTabSz="983223">
              <a:defRPr/>
            </a:pPr>
            <a:endParaRPr lang="en-US" altLang="en-US" sz="1400" b="1" dirty="0">
              <a:latin typeface="Arial" panose="020B0604020202020204" pitchFamily="34" charset="0"/>
              <a:cs typeface="Arial" panose="020B0604020202020204" pitchFamily="34" charset="0"/>
            </a:endParaRPr>
          </a:p>
          <a:p>
            <a:pPr defTabSz="983223">
              <a:defRPr/>
            </a:pPr>
            <a:r>
              <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Principle four is: </a:t>
            </a:r>
          </a:p>
          <a:p>
            <a:pPr marL="307257" indent="-307257" defTabSz="983223">
              <a:buFont typeface="Arial" panose="020B0604020202020204" pitchFamily="34" charset="0"/>
              <a:buChar char="•"/>
              <a:defRPr/>
            </a:pPr>
            <a:r>
              <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English learners experience a coherent, articulated, and aligned set of practices and pathways across grade levels and educational segments, beginning with a strong foundation in early childhood and appropriate identification of strengths and needs, continuing through to reclassification, graduation, higher education, and career opportunities. These pathways foster the skills, language(s), literacy, and knowledge students need for college- and career-readiness and participation in a global, diverse, multilingual twenty-first century world.</a:t>
            </a:r>
          </a:p>
          <a:p>
            <a:pPr marL="307257" indent="-307257" defTabSz="983223">
              <a:buFont typeface="Arial" panose="020B0604020202020204" pitchFamily="34" charset="0"/>
              <a:buChar char="•"/>
              <a:defRPr/>
            </a:pPr>
            <a:endPar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marL="307257" indent="-307257" defTabSz="983223">
              <a:buFont typeface="Arial" panose="020B0604020202020204" pitchFamily="34" charset="0"/>
              <a:buChar char="•"/>
              <a:defRPr/>
            </a:pPr>
            <a:r>
              <a:rPr lang="en-US" sz="1400" dirty="0">
                <a:latin typeface="Arial" panose="020B0604020202020204" pitchFamily="34" charset="0"/>
                <a:cs typeface="Arial" panose="020B0604020202020204" pitchFamily="34" charset="0"/>
              </a:rPr>
              <a:t>Please look over the elements under principle four and briefly discuss:</a:t>
            </a:r>
          </a:p>
          <a:p>
            <a:pPr marL="780807" lvl="1" indent="-307257" defTabSz="983223">
              <a:buFont typeface="Arial" panose="020B0604020202020204" pitchFamily="34" charset="0"/>
              <a:buChar char="•"/>
              <a:defRPr/>
            </a:pPr>
            <a:r>
              <a:rPr lang="en-US" sz="1400" dirty="0">
                <a:latin typeface="Arial" panose="020B0604020202020204" pitchFamily="34" charset="0"/>
                <a:cs typeface="Arial" panose="020B0604020202020204" pitchFamily="34" charset="0"/>
              </a:rPr>
              <a:t>What would this principle look like in action at the classroom,</a:t>
            </a:r>
            <a:r>
              <a:rPr lang="en-US" sz="1400" baseline="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school,</a:t>
            </a:r>
            <a:r>
              <a:rPr lang="en-US" sz="1400" baseline="0" dirty="0">
                <a:latin typeface="Arial" panose="020B0604020202020204" pitchFamily="34" charset="0"/>
                <a:cs typeface="Arial" panose="020B0604020202020204" pitchFamily="34" charset="0"/>
              </a:rPr>
              <a:t> and district </a:t>
            </a:r>
            <a:r>
              <a:rPr lang="en-US" sz="1400" dirty="0">
                <a:latin typeface="Arial" panose="020B0604020202020204" pitchFamily="34" charset="0"/>
                <a:cs typeface="Arial" panose="020B0604020202020204" pitchFamily="34" charset="0"/>
              </a:rPr>
              <a:t>level? To what extent do you currently see it in action? What gaps or next steps do you see?</a:t>
            </a:r>
          </a:p>
          <a:p>
            <a:pPr defTabSz="983223">
              <a:defRPr/>
            </a:pPr>
            <a:endParaRPr lang="en-US" altLang="en-US"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defTabSz="983223">
              <a:defRPr/>
            </a:pPr>
            <a:r>
              <a:rPr lang="en-US" altLang="en-US" sz="1400" b="1"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[Click to advance to next slide]</a:t>
            </a:r>
          </a:p>
          <a:p>
            <a:pPr>
              <a:defRPr/>
            </a:pPr>
            <a:endParaRPr lang="en-US" dirty="0"/>
          </a:p>
        </p:txBody>
      </p:sp>
    </p:spTree>
    <p:extLst>
      <p:ext uri="{BB962C8B-B14F-4D97-AF65-F5344CB8AC3E}">
        <p14:creationId xmlns:p14="http://schemas.microsoft.com/office/powerpoint/2010/main" val="3588236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90" name="Shape 94"/>
          <p:cNvSpPr>
            <a:spLocks noGrp="1" noRot="1" noChangeAspect="1" noTextEdit="1"/>
          </p:cNvSpPr>
          <p:nvPr>
            <p:ph type="sldImg" idx="2"/>
          </p:nvPr>
        </p:nvSpPr>
        <p:spPr>
          <a:xfrm>
            <a:off x="1839913" y="287338"/>
            <a:ext cx="4078287" cy="2293937"/>
          </a:xfrm>
          <a:noFill/>
          <a:ln w="9525">
            <a:miter lim="800000"/>
            <a:headEnd/>
            <a:tailEnd/>
          </a:ln>
        </p:spPr>
      </p:sp>
      <p:sp>
        <p:nvSpPr>
          <p:cNvPr id="95" name="Shape 95"/>
          <p:cNvSpPr txBox="1">
            <a:spLocks noGrp="1"/>
          </p:cNvSpPr>
          <p:nvPr>
            <p:ph type="body" idx="1"/>
          </p:nvPr>
        </p:nvSpPr>
        <p:spPr>
          <a:xfrm>
            <a:off x="786290" y="2679521"/>
            <a:ext cx="5860680" cy="6364886"/>
          </a:xfrm>
          <a:noFill/>
          <a:ln/>
        </p:spPr>
        <p:txBody>
          <a:bodyPr spcFirstLastPara="1">
            <a:noAutofit/>
          </a:bodyPr>
          <a:lstStyle/>
          <a:p>
            <a:pPr defTabSz="931774">
              <a:buClr>
                <a:schemeClr val="dk1"/>
              </a:buClr>
              <a:buSzPts val="1400"/>
              <a:defRPr/>
            </a:pPr>
            <a:r>
              <a:rPr lang="en-US" altLang="en-US" sz="1400" b="1" dirty="0">
                <a:latin typeface="Arial" panose="020B0604020202020204" pitchFamily="34" charset="0"/>
                <a:cs typeface="Arial" panose="020B0604020202020204" pitchFamily="34" charset="0"/>
              </a:rPr>
              <a:t>[5 minutes]</a:t>
            </a:r>
          </a:p>
          <a:p>
            <a:pPr marL="296681" indent="-296681">
              <a:buClr>
                <a:schemeClr val="dk1"/>
              </a:buClr>
              <a:buSzPts val="1400"/>
              <a:buFont typeface="Arial"/>
              <a:buChar char="•"/>
              <a:defRPr/>
            </a:pPr>
            <a:r>
              <a:rPr lang="en-US" sz="1400" dirty="0">
                <a:solidFill>
                  <a:schemeClr val="dk1"/>
                </a:solidFill>
                <a:latin typeface="Arial" panose="020B0604020202020204" pitchFamily="34" charset="0"/>
                <a:ea typeface="Calibri"/>
                <a:cs typeface="Arial" panose="020B0604020202020204" pitchFamily="34" charset="0"/>
                <a:sym typeface="Calibri"/>
              </a:rPr>
              <a:t>We will now take a chunk of time to look deeper into how your school and district’s current practices align with the principles and elements of the </a:t>
            </a:r>
            <a:r>
              <a:rPr lang="en-US" sz="1400" i="1" dirty="0">
                <a:solidFill>
                  <a:schemeClr val="dk1"/>
                </a:solidFill>
                <a:latin typeface="Arial" panose="020B0604020202020204" pitchFamily="34" charset="0"/>
                <a:ea typeface="Calibri"/>
                <a:cs typeface="Arial" panose="020B0604020202020204" pitchFamily="34" charset="0"/>
                <a:sym typeface="Calibri"/>
              </a:rPr>
              <a:t>CA EL Roadmap</a:t>
            </a:r>
            <a:r>
              <a:rPr lang="en-US" sz="1400" dirty="0">
                <a:solidFill>
                  <a:schemeClr val="dk1"/>
                </a:solidFill>
                <a:latin typeface="Arial" panose="020B0604020202020204" pitchFamily="34" charset="0"/>
                <a:ea typeface="Calibri"/>
                <a:cs typeface="Arial" panose="020B0604020202020204" pitchFamily="34" charset="0"/>
                <a:sym typeface="Calibri"/>
              </a:rPr>
              <a:t>. Part of the goal of this work is to identify areas of growth that can be addressed through the LCAP process.</a:t>
            </a:r>
            <a:endParaRPr sz="1400" dirty="0">
              <a:solidFill>
                <a:schemeClr val="dk1"/>
              </a:solidFill>
              <a:latin typeface="Arial" panose="020B0604020202020204" pitchFamily="34" charset="0"/>
              <a:ea typeface="Calibri"/>
              <a:cs typeface="Arial" panose="020B0604020202020204" pitchFamily="34" charset="0"/>
              <a:sym typeface="Calibri"/>
            </a:endParaRPr>
          </a:p>
          <a:p>
            <a:pPr marL="296681" indent="-204381">
              <a:buClr>
                <a:schemeClr val="dk1"/>
              </a:buClr>
              <a:buSzPts val="1400"/>
              <a:defRPr/>
            </a:pPr>
            <a:endParaRPr sz="1400" dirty="0">
              <a:solidFill>
                <a:schemeClr val="dk1"/>
              </a:solidFill>
              <a:latin typeface="Arial" panose="020B0604020202020204" pitchFamily="34" charset="0"/>
              <a:ea typeface="Calibri"/>
              <a:cs typeface="Arial" panose="020B0604020202020204" pitchFamily="34" charset="0"/>
              <a:sym typeface="Calibri"/>
            </a:endParaRPr>
          </a:p>
          <a:p>
            <a:pPr marL="296681" indent="-296681">
              <a:buClr>
                <a:schemeClr val="dk1"/>
              </a:buClr>
              <a:buSzPts val="1400"/>
              <a:buFont typeface="Arial"/>
              <a:buChar char="•"/>
              <a:defRPr/>
            </a:pPr>
            <a:r>
              <a:rPr lang="en-US" sz="1400" dirty="0">
                <a:solidFill>
                  <a:schemeClr val="dk1"/>
                </a:solidFill>
                <a:latin typeface="Arial" panose="020B0604020202020204" pitchFamily="34" charset="0"/>
                <a:ea typeface="Calibri"/>
                <a:cs typeface="Arial" panose="020B0604020202020204" pitchFamily="34" charset="0"/>
                <a:sym typeface="Calibri"/>
              </a:rPr>
              <a:t>This activity will provide you with an opportunity to engage in some dialogue as a team and identify any areas that might need improvement.</a:t>
            </a:r>
            <a:endParaRPr sz="1400" dirty="0">
              <a:solidFill>
                <a:schemeClr val="dk1"/>
              </a:solidFill>
              <a:latin typeface="Arial" panose="020B0604020202020204" pitchFamily="34" charset="0"/>
              <a:ea typeface="Calibri"/>
              <a:cs typeface="Arial" panose="020B0604020202020204" pitchFamily="34" charset="0"/>
              <a:sym typeface="Calibri"/>
            </a:endParaRPr>
          </a:p>
          <a:p>
            <a:pPr marL="296681" indent="-204381">
              <a:buClr>
                <a:schemeClr val="dk1"/>
              </a:buClr>
              <a:buSzPts val="1400"/>
              <a:defRPr/>
            </a:pPr>
            <a:endParaRPr sz="1400" dirty="0">
              <a:solidFill>
                <a:schemeClr val="dk1"/>
              </a:solidFill>
              <a:latin typeface="Arial" panose="020B0604020202020204" pitchFamily="34" charset="0"/>
              <a:ea typeface="Calibri"/>
              <a:cs typeface="Arial" panose="020B0604020202020204" pitchFamily="34" charset="0"/>
              <a:sym typeface="Calibri"/>
            </a:endParaRPr>
          </a:p>
          <a:p>
            <a:pPr marL="308028" indent="-308028">
              <a:buSzPts val="1400"/>
              <a:buFont typeface="Arial"/>
              <a:buChar char="•"/>
              <a:defRPr/>
            </a:pPr>
            <a:r>
              <a:rPr lang="en-US" sz="1400" dirty="0">
                <a:latin typeface="Arial" panose="020B0604020202020204" pitchFamily="34" charset="0"/>
                <a:cs typeface="Arial" panose="020B0604020202020204" pitchFamily="34" charset="0"/>
                <a:sym typeface="Arial"/>
              </a:rPr>
              <a:t>The Self-Reflection Rubric is a tool that is available to LEAs as part of the Web-based Resources. A copy of the rubric is also available as a handout. </a:t>
            </a:r>
            <a:endParaRPr sz="1400" dirty="0">
              <a:solidFill>
                <a:schemeClr val="dk1"/>
              </a:solidFill>
              <a:latin typeface="Arial" panose="020B0604020202020204" pitchFamily="34" charset="0"/>
              <a:ea typeface="Calibri"/>
              <a:cs typeface="Arial" panose="020B0604020202020204" pitchFamily="34" charset="0"/>
              <a:sym typeface="Calibri"/>
            </a:endParaRPr>
          </a:p>
          <a:p>
            <a:pPr>
              <a:buSzPts val="1400"/>
              <a:defRPr/>
            </a:pPr>
            <a:endParaRPr lang="en-US" sz="1400" dirty="0">
              <a:latin typeface="Arial" panose="020B0604020202020204" pitchFamily="34" charset="0"/>
              <a:cs typeface="Arial" panose="020B0604020202020204" pitchFamily="34" charset="0"/>
              <a:sym typeface="Arial"/>
            </a:endParaRPr>
          </a:p>
          <a:p>
            <a:pPr marL="251105" indent="-251105">
              <a:buSzPts val="1400"/>
              <a:buFont typeface="Arial"/>
              <a:buChar char="•"/>
              <a:defRPr/>
            </a:pPr>
            <a:r>
              <a:rPr lang="en-US" sz="1400" dirty="0">
                <a:latin typeface="Arial" panose="020B0604020202020204" pitchFamily="34" charset="0"/>
                <a:cs typeface="Arial" panose="020B0604020202020204" pitchFamily="34" charset="0"/>
                <a:sym typeface="Arial"/>
              </a:rPr>
              <a:t>This rubric allows schools, districts, and programs to identify strengths and weaknesses in their EL policies, programs, and practices. While the California School Dashboard provides a snapshot of how an LEA is doing, it does not provide the full story. This tool allows LEAs to dig deeper into their EL policies, programs, and practices and provides a starting point as LEAs engage in a continuous improvement cycle to better embrace and support English learners.</a:t>
            </a:r>
            <a:endParaRPr sz="1400" dirty="0">
              <a:latin typeface="Arial" panose="020B0604020202020204" pitchFamily="34" charset="0"/>
              <a:cs typeface="Arial" panose="020B0604020202020204" pitchFamily="34" charset="0"/>
              <a:sym typeface="Arial"/>
            </a:endParaRPr>
          </a:p>
          <a:p>
            <a:pPr>
              <a:buSzPts val="1400"/>
              <a:defRPr/>
            </a:pPr>
            <a:endParaRPr sz="1400" dirty="0">
              <a:latin typeface="Arial" panose="020B0604020202020204" pitchFamily="34" charset="0"/>
              <a:cs typeface="Arial" panose="020B0604020202020204" pitchFamily="34" charset="0"/>
              <a:sym typeface="Arial"/>
            </a:endParaRPr>
          </a:p>
          <a:p>
            <a:pPr>
              <a:buSzPts val="1400"/>
              <a:defRPr/>
            </a:pPr>
            <a:r>
              <a:rPr lang="en-US" sz="1400" b="1" dirty="0">
                <a:solidFill>
                  <a:schemeClr val="dk1"/>
                </a:solidFill>
                <a:latin typeface="Arial" panose="020B0604020202020204" pitchFamily="34" charset="0"/>
                <a:cs typeface="Arial" panose="020B0604020202020204" pitchFamily="34" charset="0"/>
                <a:sym typeface="Arial"/>
              </a:rPr>
              <a:t>[Click to advance to next slide]</a:t>
            </a:r>
            <a:endParaRPr sz="1400" dirty="0">
              <a:solidFill>
                <a:schemeClr val="dk1"/>
              </a:solidFill>
              <a:latin typeface="Arial" panose="020B0604020202020204" pitchFamily="34" charset="0"/>
              <a:ea typeface="Calibri"/>
              <a:cs typeface="Arial" panose="020B0604020202020204" pitchFamily="34" charset="0"/>
              <a:sym typeface="Calibri"/>
            </a:endParaRPr>
          </a:p>
          <a:p>
            <a:pPr>
              <a:buSzPts val="1400"/>
              <a:defRPr/>
            </a:pPr>
            <a:endParaRPr dirty="0">
              <a:sym typeface="Arial"/>
            </a:endParaRPr>
          </a:p>
        </p:txBody>
      </p:sp>
      <p:sp>
        <p:nvSpPr>
          <p:cNvPr id="12292" name="Shape 96"/>
          <p:cNvSpPr>
            <a:spLocks noGrp="1"/>
          </p:cNvSpPr>
          <p:nvPr>
            <p:ph type="sldNum" sz="quarter" idx="12"/>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69803" indent="-295064">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85199" indent="-235721">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59938" indent="-235721">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134676" indent="-235721">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609414" indent="-235721"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084153" indent="-235721"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558892" indent="-235721"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4033631" indent="-235721"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207CCDB6-3D0C-4299-8398-6FA86115C7C9}" type="slidenum">
              <a:rPr lang="en-US" altLang="en-US" sz="1200"/>
              <a:pPr/>
              <a:t>19</a:t>
            </a:fld>
            <a:endParaRPr lang="en-US" altLang="en-US" sz="1200"/>
          </a:p>
        </p:txBody>
      </p:sp>
    </p:spTree>
    <p:extLst>
      <p:ext uri="{BB962C8B-B14F-4D97-AF65-F5344CB8AC3E}">
        <p14:creationId xmlns:p14="http://schemas.microsoft.com/office/powerpoint/2010/main" val="1851371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731838" y="576263"/>
            <a:ext cx="5670550" cy="31892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82865" y="4057183"/>
            <a:ext cx="5732949" cy="4165974"/>
          </a:xfrm>
        </p:spPr>
        <p:txBody>
          <a:bodyPr/>
          <a:lstStyle/>
          <a:p>
            <a:pPr defTabSz="931774">
              <a:defRPr/>
            </a:pPr>
            <a:r>
              <a:rPr lang="en-US" altLang="en-US" sz="1400" b="1" dirty="0">
                <a:latin typeface="Arial" panose="020B0604020202020204" pitchFamily="34" charset="0"/>
                <a:cs typeface="Arial" panose="020B0604020202020204" pitchFamily="34" charset="0"/>
              </a:rPr>
              <a:t>[2 minutes]</a:t>
            </a:r>
          </a:p>
          <a:p>
            <a:pPr>
              <a:defRPr/>
            </a:pPr>
            <a:r>
              <a:rPr lang="en-US" sz="1400" dirty="0">
                <a:latin typeface="Arial" panose="020B0604020202020204" pitchFamily="34" charset="0"/>
                <a:cs typeface="Arial" panose="020B0604020202020204" pitchFamily="34" charset="0"/>
              </a:rPr>
              <a:t>The outcomes for this session are:</a:t>
            </a:r>
          </a:p>
          <a:p>
            <a:pPr marL="308061" indent="-308061">
              <a:buFont typeface="Arial" panose="020B0604020202020204" pitchFamily="34" charset="0"/>
              <a:buChar char="•"/>
              <a:defRPr/>
            </a:pPr>
            <a:r>
              <a:rPr lang="en-US" sz="1400" dirty="0">
                <a:latin typeface="Arial" panose="020B0604020202020204" pitchFamily="34" charset="0"/>
                <a:cs typeface="Arial" panose="020B0604020202020204" pitchFamily="34" charset="0"/>
              </a:rPr>
              <a:t>To understand the context of the English Learner, or EL, Roadmap Policy,</a:t>
            </a:r>
          </a:p>
          <a:p>
            <a:pPr>
              <a:defRPr/>
            </a:pPr>
            <a:endParaRPr lang="en-US" sz="1400" dirty="0">
              <a:latin typeface="Arial" panose="020B0604020202020204" pitchFamily="34" charset="0"/>
              <a:cs typeface="Arial" panose="020B0604020202020204" pitchFamily="34" charset="0"/>
            </a:endParaRPr>
          </a:p>
          <a:p>
            <a:pPr marL="308061" indent="-308061">
              <a:buFont typeface="Arial" panose="020B0604020202020204" pitchFamily="34" charset="0"/>
              <a:buChar char="•"/>
              <a:defRPr/>
            </a:pPr>
            <a:r>
              <a:rPr lang="en-US" sz="1400" dirty="0">
                <a:latin typeface="Arial" panose="020B0604020202020204" pitchFamily="34" charset="0"/>
                <a:cs typeface="Arial" panose="020B0604020202020204" pitchFamily="34" charset="0"/>
              </a:rPr>
              <a:t>To become familiar with the policy and its principles,</a:t>
            </a:r>
          </a:p>
          <a:p>
            <a:pPr>
              <a:defRPr/>
            </a:pPr>
            <a:endParaRPr lang="en-US" sz="1400" dirty="0">
              <a:latin typeface="Arial" panose="020B0604020202020204" pitchFamily="34" charset="0"/>
              <a:cs typeface="Arial" panose="020B0604020202020204" pitchFamily="34" charset="0"/>
            </a:endParaRPr>
          </a:p>
          <a:p>
            <a:pPr marL="308061" indent="-308061">
              <a:buFont typeface="Arial" panose="020B0604020202020204" pitchFamily="34" charset="0"/>
              <a:buChar char="•"/>
              <a:defRPr/>
            </a:pPr>
            <a:r>
              <a:rPr lang="en-US" sz="1400" dirty="0">
                <a:latin typeface="Arial" panose="020B0604020202020204" pitchFamily="34" charset="0"/>
                <a:cs typeface="Arial" panose="020B0604020202020204" pitchFamily="34" charset="0"/>
              </a:rPr>
              <a:t>To understand the development process, organization, and purpose of the Guidance Document and Web-based Resources,</a:t>
            </a:r>
          </a:p>
          <a:p>
            <a:pPr>
              <a:defRPr/>
            </a:pPr>
            <a:endParaRPr lang="en-US" sz="1400" dirty="0">
              <a:latin typeface="Arial" panose="020B0604020202020204" pitchFamily="34" charset="0"/>
              <a:cs typeface="Arial" panose="020B0604020202020204" pitchFamily="34" charset="0"/>
            </a:endParaRPr>
          </a:p>
          <a:p>
            <a:pPr marL="308061" indent="-308061">
              <a:buFont typeface="Arial" panose="020B0604020202020204" pitchFamily="34" charset="0"/>
              <a:buChar char="•"/>
              <a:defRPr/>
            </a:pPr>
            <a:r>
              <a:rPr lang="en-US" sz="1400" dirty="0">
                <a:latin typeface="Arial" panose="020B0604020202020204" pitchFamily="34" charset="0"/>
                <a:cs typeface="Arial" panose="020B0604020202020204" pitchFamily="34" charset="0"/>
              </a:rPr>
              <a:t>To reflect on your role in the implementation process and assess your classroom, grade level, and school’s progress and next steps, and</a:t>
            </a:r>
          </a:p>
          <a:p>
            <a:pPr marL="308061" indent="-308061">
              <a:buFont typeface="Arial" panose="020B0604020202020204" pitchFamily="34" charset="0"/>
              <a:buChar char="•"/>
              <a:defRPr/>
            </a:pPr>
            <a:endParaRPr lang="en-US" sz="1400" dirty="0">
              <a:latin typeface="Arial" panose="020B0604020202020204" pitchFamily="34" charset="0"/>
              <a:cs typeface="Arial" panose="020B0604020202020204" pitchFamily="34" charset="0"/>
            </a:endParaRPr>
          </a:p>
          <a:p>
            <a:pPr marL="308061" indent="-308061">
              <a:buFont typeface="Arial" panose="020B0604020202020204" pitchFamily="34" charset="0"/>
              <a:buChar char="•"/>
              <a:defRPr/>
            </a:pPr>
            <a:r>
              <a:rPr lang="en-US" sz="1400" dirty="0">
                <a:latin typeface="Arial" panose="020B0604020202020204" pitchFamily="34" charset="0"/>
                <a:cs typeface="Arial" panose="020B0604020202020204" pitchFamily="34" charset="0"/>
              </a:rPr>
              <a:t>To use the self-assessment rubric to identify areas of strength and areas for growth and generate an action plan based on the self-assessment.</a:t>
            </a:r>
          </a:p>
          <a:p>
            <a:pPr>
              <a:defRPr/>
            </a:pPr>
            <a:endParaRPr lang="en-US" sz="1400" dirty="0">
              <a:latin typeface="Arial" panose="020B0604020202020204" pitchFamily="34" charset="0"/>
              <a:cs typeface="Arial" panose="020B0604020202020204" pitchFamily="34" charset="0"/>
            </a:endParaRPr>
          </a:p>
          <a:p>
            <a:pPr>
              <a:defRPr/>
            </a:pPr>
            <a:r>
              <a:rPr lang="en-US" altLang="en-US" sz="1400" b="1" dirty="0">
                <a:latin typeface="Arial" panose="020B0604020202020204" pitchFamily="34" charset="0"/>
                <a:cs typeface="Arial" panose="020B0604020202020204" pitchFamily="34" charset="0"/>
              </a:rPr>
              <a:t>[Click to advance to next slide]</a:t>
            </a:r>
          </a:p>
          <a:p>
            <a:pPr>
              <a:defRPr/>
            </a:pPr>
            <a:endParaRPr lang="en-US" dirty="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6108" indent="-302349">
              <a:defRPr>
                <a:solidFill>
                  <a:schemeClr val="tx1"/>
                </a:solidFill>
                <a:latin typeface="Calibri" panose="020F0502020204030204" pitchFamily="34" charset="0"/>
              </a:defRPr>
            </a:lvl2pPr>
            <a:lvl3pPr marL="1209397" indent="-241879">
              <a:defRPr>
                <a:solidFill>
                  <a:schemeClr val="tx1"/>
                </a:solidFill>
                <a:latin typeface="Calibri" panose="020F0502020204030204" pitchFamily="34" charset="0"/>
              </a:defRPr>
            </a:lvl3pPr>
            <a:lvl4pPr marL="1693155" indent="-241879">
              <a:defRPr>
                <a:solidFill>
                  <a:schemeClr val="tx1"/>
                </a:solidFill>
                <a:latin typeface="Calibri" panose="020F0502020204030204" pitchFamily="34" charset="0"/>
              </a:defRPr>
            </a:lvl4pPr>
            <a:lvl5pPr marL="2176914" indent="-241879">
              <a:defRPr>
                <a:solidFill>
                  <a:schemeClr val="tx1"/>
                </a:solidFill>
                <a:latin typeface="Calibri" panose="020F0502020204030204" pitchFamily="34" charset="0"/>
              </a:defRPr>
            </a:lvl5pPr>
            <a:lvl6pPr marL="2660672" indent="-241879" eaLnBrk="0" fontAlgn="base" hangingPunct="0">
              <a:spcBef>
                <a:spcPct val="0"/>
              </a:spcBef>
              <a:spcAft>
                <a:spcPct val="0"/>
              </a:spcAft>
              <a:defRPr>
                <a:solidFill>
                  <a:schemeClr val="tx1"/>
                </a:solidFill>
                <a:latin typeface="Calibri" panose="020F0502020204030204" pitchFamily="34" charset="0"/>
              </a:defRPr>
            </a:lvl6pPr>
            <a:lvl7pPr marL="3144431" indent="-241879" eaLnBrk="0" fontAlgn="base" hangingPunct="0">
              <a:spcBef>
                <a:spcPct val="0"/>
              </a:spcBef>
              <a:spcAft>
                <a:spcPct val="0"/>
              </a:spcAft>
              <a:defRPr>
                <a:solidFill>
                  <a:schemeClr val="tx1"/>
                </a:solidFill>
                <a:latin typeface="Calibri" panose="020F0502020204030204" pitchFamily="34" charset="0"/>
              </a:defRPr>
            </a:lvl7pPr>
            <a:lvl8pPr marL="3628190" indent="-241879" eaLnBrk="0" fontAlgn="base" hangingPunct="0">
              <a:spcBef>
                <a:spcPct val="0"/>
              </a:spcBef>
              <a:spcAft>
                <a:spcPct val="0"/>
              </a:spcAft>
              <a:defRPr>
                <a:solidFill>
                  <a:schemeClr val="tx1"/>
                </a:solidFill>
                <a:latin typeface="Calibri" panose="020F0502020204030204" pitchFamily="34" charset="0"/>
              </a:defRPr>
            </a:lvl8pPr>
            <a:lvl9pPr marL="4111949" indent="-24187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A5C8129-C96C-466D-9166-43E2283E1940}" type="slidenum">
              <a:rPr lang="en-US" altLang="en-US" smtClean="0">
                <a:solidFill>
                  <a:prstClr val="black"/>
                </a:solidFill>
              </a:rPr>
              <a:pPr fontAlgn="base">
                <a:spcBef>
                  <a:spcPct val="0"/>
                </a:spcBef>
                <a:spcAft>
                  <a:spcPct val="0"/>
                </a:spcAft>
              </a:pPr>
              <a:t>2</a:t>
            </a:fld>
            <a:endParaRPr lang="en-US" altLang="en-US">
              <a:solidFill>
                <a:prstClr val="black"/>
              </a:solidFill>
            </a:endParaRPr>
          </a:p>
        </p:txBody>
      </p:sp>
    </p:spTree>
    <p:extLst>
      <p:ext uri="{BB962C8B-B14F-4D97-AF65-F5344CB8AC3E}">
        <p14:creationId xmlns:p14="http://schemas.microsoft.com/office/powerpoint/2010/main" val="1312892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Shape 103"/>
          <p:cNvSpPr>
            <a:spLocks noGrp="1" noRot="1" noChangeAspect="1" noTextEdit="1"/>
          </p:cNvSpPr>
          <p:nvPr>
            <p:ph type="sldImg" idx="2"/>
          </p:nvPr>
        </p:nvSpPr>
        <p:spPr>
          <a:noFill/>
          <a:ln>
            <a:headEnd/>
            <a:tailEnd/>
          </a:ln>
        </p:spPr>
      </p:sp>
      <p:sp>
        <p:nvSpPr>
          <p:cNvPr id="104" name="Shape 104"/>
          <p:cNvSpPr txBox="1">
            <a:spLocks noGrp="1"/>
          </p:cNvSpPr>
          <p:nvPr>
            <p:ph type="body" idx="1"/>
          </p:nvPr>
        </p:nvSpPr>
        <p:spPr>
          <a:xfrm>
            <a:off x="733208" y="4623937"/>
            <a:ext cx="5859021" cy="4175983"/>
          </a:xfrm>
          <a:noFill/>
          <a:ln/>
        </p:spPr>
        <p:txBody>
          <a:bodyPr spcFirstLastPara="1">
            <a:noAutofit/>
          </a:bodyPr>
          <a:lstStyle/>
          <a:p>
            <a:pPr defTabSz="931774">
              <a:buSzPts val="1400"/>
              <a:defRPr/>
            </a:pPr>
            <a:r>
              <a:rPr lang="en-US" altLang="en-US" sz="1400" b="1" dirty="0">
                <a:latin typeface="Arial" panose="020B0604020202020204" pitchFamily="34" charset="0"/>
                <a:cs typeface="Arial" panose="020B0604020202020204" pitchFamily="34" charset="0"/>
              </a:rPr>
              <a:t>[5 minutes]</a:t>
            </a:r>
          </a:p>
          <a:p>
            <a:pPr>
              <a:buSzPts val="1400"/>
              <a:defRPr/>
            </a:pPr>
            <a:r>
              <a:rPr lang="en-US" sz="1400" dirty="0">
                <a:solidFill>
                  <a:schemeClr val="dk1"/>
                </a:solidFill>
                <a:latin typeface="Arial" panose="020B0604020202020204" pitchFamily="34" charset="0"/>
                <a:ea typeface="Calibri"/>
                <a:cs typeface="Arial" panose="020B0604020202020204" pitchFamily="34" charset="0"/>
                <a:sym typeface="Calibri"/>
              </a:rPr>
              <a:t>You have the Self-Reflection Rubric as a handout. It is designed to look at each principle, element by element.</a:t>
            </a:r>
            <a:endParaRPr sz="1400" dirty="0">
              <a:solidFill>
                <a:schemeClr val="dk1"/>
              </a:solidFill>
              <a:latin typeface="Arial" panose="020B0604020202020204" pitchFamily="34" charset="0"/>
              <a:ea typeface="Calibri"/>
              <a:cs typeface="Arial" panose="020B0604020202020204" pitchFamily="34" charset="0"/>
              <a:sym typeface="Calibri"/>
            </a:endParaRPr>
          </a:p>
          <a:p>
            <a:pPr>
              <a:buSzPts val="1400"/>
              <a:defRPr/>
            </a:pPr>
            <a:endParaRPr sz="1400" dirty="0">
              <a:solidFill>
                <a:schemeClr val="dk1"/>
              </a:solidFill>
              <a:latin typeface="Arial" panose="020B0604020202020204" pitchFamily="34" charset="0"/>
              <a:ea typeface="Calibri"/>
              <a:cs typeface="Arial" panose="020B0604020202020204" pitchFamily="34" charset="0"/>
              <a:sym typeface="Calibri"/>
            </a:endParaRPr>
          </a:p>
          <a:p>
            <a:pPr>
              <a:buSzPts val="1400"/>
              <a:defRPr/>
            </a:pPr>
            <a:r>
              <a:rPr lang="en-US" sz="1400" dirty="0">
                <a:solidFill>
                  <a:schemeClr val="dk1"/>
                </a:solidFill>
                <a:latin typeface="Arial" panose="020B0604020202020204" pitchFamily="34" charset="0"/>
                <a:ea typeface="Calibri"/>
                <a:cs typeface="Arial" panose="020B0604020202020204" pitchFamily="34" charset="0"/>
                <a:sym typeface="Calibri"/>
              </a:rPr>
              <a:t>Take a moment to look at Principle 1, Element A.  Starting from the left, each element is followed by a description of the level of implementation for the element. </a:t>
            </a:r>
          </a:p>
          <a:p>
            <a:pPr>
              <a:buSzPts val="1400"/>
              <a:defRPr/>
            </a:pPr>
            <a:endParaRPr lang="en-US" sz="1400" dirty="0">
              <a:solidFill>
                <a:schemeClr val="dk1"/>
              </a:solidFill>
              <a:latin typeface="Arial" panose="020B0604020202020204" pitchFamily="34" charset="0"/>
              <a:ea typeface="Calibri"/>
              <a:cs typeface="Arial" panose="020B0604020202020204" pitchFamily="34" charset="0"/>
              <a:sym typeface="Calibri"/>
            </a:endParaRPr>
          </a:p>
          <a:p>
            <a:pPr>
              <a:buSzPts val="1400"/>
              <a:defRPr/>
            </a:pPr>
            <a:r>
              <a:rPr lang="en-US" sz="1400" dirty="0">
                <a:solidFill>
                  <a:schemeClr val="dk1"/>
                </a:solidFill>
                <a:latin typeface="Arial" panose="020B0604020202020204" pitchFamily="34" charset="0"/>
                <a:ea typeface="Calibri"/>
                <a:cs typeface="Arial" panose="020B0604020202020204" pitchFamily="34" charset="0"/>
                <a:sym typeface="Calibri"/>
              </a:rPr>
              <a:t>The levels of implementation are:</a:t>
            </a:r>
            <a:endParaRPr sz="1400" dirty="0">
              <a:solidFill>
                <a:schemeClr val="dk1"/>
              </a:solidFill>
              <a:latin typeface="Arial" panose="020B0604020202020204" pitchFamily="34" charset="0"/>
              <a:ea typeface="Calibri"/>
              <a:cs typeface="Arial" panose="020B0604020202020204" pitchFamily="34" charset="0"/>
              <a:sym typeface="Calibri"/>
            </a:endParaRPr>
          </a:p>
          <a:p>
            <a:pPr marL="178008" indent="-178008">
              <a:buClr>
                <a:schemeClr val="dk1"/>
              </a:buClr>
              <a:buSzPts val="1200"/>
              <a:buFont typeface="Arial"/>
              <a:buChar char="•"/>
              <a:defRPr/>
            </a:pPr>
            <a:r>
              <a:rPr lang="en-US" sz="1400" dirty="0">
                <a:solidFill>
                  <a:schemeClr val="dk1"/>
                </a:solidFill>
                <a:latin typeface="Arial" panose="020B0604020202020204" pitchFamily="34" charset="0"/>
                <a:ea typeface="Calibri"/>
                <a:cs typeface="Arial" panose="020B0604020202020204" pitchFamily="34" charset="0"/>
                <a:sym typeface="Calibri"/>
              </a:rPr>
              <a:t>1, meaning minimally or not at all responsive;</a:t>
            </a:r>
            <a:endParaRPr sz="1400" dirty="0">
              <a:solidFill>
                <a:schemeClr val="dk1"/>
              </a:solidFill>
              <a:latin typeface="Arial" panose="020B0604020202020204" pitchFamily="34" charset="0"/>
              <a:ea typeface="Calibri"/>
              <a:cs typeface="Arial" panose="020B0604020202020204" pitchFamily="34" charset="0"/>
              <a:sym typeface="Calibri"/>
            </a:endParaRPr>
          </a:p>
          <a:p>
            <a:pPr marL="178008" indent="-178008">
              <a:buClr>
                <a:schemeClr val="dk1"/>
              </a:buClr>
              <a:buSzPts val="1200"/>
              <a:buFont typeface="Arial"/>
              <a:buChar char="•"/>
              <a:defRPr/>
            </a:pPr>
            <a:r>
              <a:rPr lang="en-US" sz="1400" dirty="0">
                <a:solidFill>
                  <a:schemeClr val="dk1"/>
                </a:solidFill>
                <a:latin typeface="Arial" panose="020B0604020202020204" pitchFamily="34" charset="0"/>
                <a:ea typeface="Calibri"/>
                <a:cs typeface="Arial" panose="020B0604020202020204" pitchFamily="34" charset="0"/>
                <a:sym typeface="Calibri"/>
              </a:rPr>
              <a:t>2, meaning somewhat responsive;</a:t>
            </a:r>
            <a:endParaRPr sz="1400" dirty="0">
              <a:solidFill>
                <a:schemeClr val="dk1"/>
              </a:solidFill>
              <a:latin typeface="Arial" panose="020B0604020202020204" pitchFamily="34" charset="0"/>
              <a:ea typeface="Calibri"/>
              <a:cs typeface="Arial" panose="020B0604020202020204" pitchFamily="34" charset="0"/>
              <a:sym typeface="Calibri"/>
            </a:endParaRPr>
          </a:p>
          <a:p>
            <a:pPr marL="178008" indent="-178008">
              <a:buClr>
                <a:schemeClr val="dk1"/>
              </a:buClr>
              <a:buSzPts val="1200"/>
              <a:buFont typeface="Arial"/>
              <a:buChar char="•"/>
              <a:defRPr/>
            </a:pPr>
            <a:r>
              <a:rPr lang="en-US" sz="1400" dirty="0">
                <a:solidFill>
                  <a:schemeClr val="dk1"/>
                </a:solidFill>
                <a:latin typeface="Arial" panose="020B0604020202020204" pitchFamily="34" charset="0"/>
                <a:ea typeface="Calibri"/>
                <a:cs typeface="Arial" panose="020B0604020202020204" pitchFamily="34" charset="0"/>
                <a:sym typeface="Calibri"/>
              </a:rPr>
              <a:t>3, meaning responsive; or</a:t>
            </a:r>
            <a:endParaRPr sz="1400" dirty="0">
              <a:solidFill>
                <a:schemeClr val="dk1"/>
              </a:solidFill>
              <a:latin typeface="Arial" panose="020B0604020202020204" pitchFamily="34" charset="0"/>
              <a:ea typeface="Calibri"/>
              <a:cs typeface="Arial" panose="020B0604020202020204" pitchFamily="34" charset="0"/>
              <a:sym typeface="Calibri"/>
            </a:endParaRPr>
          </a:p>
          <a:p>
            <a:pPr marL="178008" indent="-178008">
              <a:buClr>
                <a:schemeClr val="dk1"/>
              </a:buClr>
              <a:buSzPts val="1200"/>
              <a:buFont typeface="Arial"/>
              <a:buChar char="•"/>
              <a:defRPr/>
            </a:pPr>
            <a:r>
              <a:rPr lang="en-US" sz="1400" dirty="0">
                <a:solidFill>
                  <a:schemeClr val="dk1"/>
                </a:solidFill>
                <a:latin typeface="Arial" panose="020B0604020202020204" pitchFamily="34" charset="0"/>
                <a:ea typeface="Calibri"/>
                <a:cs typeface="Arial" panose="020B0604020202020204" pitchFamily="34" charset="0"/>
                <a:sym typeface="Calibri"/>
              </a:rPr>
              <a:t>4, meaning very responsive.</a:t>
            </a:r>
            <a:endParaRPr sz="1400" dirty="0">
              <a:solidFill>
                <a:schemeClr val="dk1"/>
              </a:solidFill>
              <a:latin typeface="Arial" panose="020B0604020202020204" pitchFamily="34" charset="0"/>
              <a:ea typeface="Calibri"/>
              <a:cs typeface="Arial" panose="020B0604020202020204" pitchFamily="34" charset="0"/>
              <a:sym typeface="Calibri"/>
            </a:endParaRPr>
          </a:p>
          <a:p>
            <a:pPr marL="178008" indent="-98894">
              <a:buClr>
                <a:schemeClr val="dk1"/>
              </a:buClr>
              <a:buSzPts val="1200"/>
              <a:defRPr/>
            </a:pPr>
            <a:endParaRPr sz="1400" dirty="0">
              <a:solidFill>
                <a:schemeClr val="dk1"/>
              </a:solidFill>
              <a:latin typeface="Arial" panose="020B0604020202020204" pitchFamily="34" charset="0"/>
              <a:ea typeface="Calibri"/>
              <a:cs typeface="Arial" panose="020B0604020202020204" pitchFamily="34" charset="0"/>
              <a:sym typeface="Calibri"/>
            </a:endParaRPr>
          </a:p>
          <a:p>
            <a:pPr>
              <a:buClr>
                <a:schemeClr val="dk1"/>
              </a:buClr>
              <a:buSzPts val="1200"/>
              <a:defRPr/>
            </a:pPr>
            <a:r>
              <a:rPr lang="en-US" sz="1400" dirty="0">
                <a:solidFill>
                  <a:schemeClr val="dk1"/>
                </a:solidFill>
                <a:latin typeface="Arial" panose="020B0604020202020204" pitchFamily="34" charset="0"/>
                <a:ea typeface="Calibri"/>
                <a:cs typeface="Arial" panose="020B0604020202020204" pitchFamily="34" charset="0"/>
                <a:sym typeface="Calibri"/>
              </a:rPr>
              <a:t>The right side of the rubric includes a place to make notes on how each element connects to the goals and activities in the LCAP. </a:t>
            </a:r>
            <a:endParaRPr sz="1400" dirty="0">
              <a:solidFill>
                <a:schemeClr val="dk1"/>
              </a:solidFill>
              <a:latin typeface="Arial" panose="020B0604020202020204" pitchFamily="34" charset="0"/>
              <a:ea typeface="Calibri"/>
              <a:cs typeface="Arial" panose="020B0604020202020204" pitchFamily="34" charset="0"/>
              <a:sym typeface="Calibri"/>
            </a:endParaRPr>
          </a:p>
          <a:p>
            <a:pPr>
              <a:buClr>
                <a:schemeClr val="dk1"/>
              </a:buClr>
              <a:buSzPts val="1200"/>
              <a:defRPr/>
            </a:pPr>
            <a:endParaRPr sz="1400" dirty="0">
              <a:solidFill>
                <a:schemeClr val="dk1"/>
              </a:solidFill>
              <a:latin typeface="Arial" panose="020B0604020202020204" pitchFamily="34" charset="0"/>
              <a:ea typeface="Calibri"/>
              <a:cs typeface="Arial" panose="020B0604020202020204" pitchFamily="34" charset="0"/>
              <a:sym typeface="Calibri"/>
            </a:endParaRPr>
          </a:p>
          <a:p>
            <a:pPr>
              <a:buClr>
                <a:schemeClr val="dk1"/>
              </a:buClr>
              <a:buSzPts val="1200"/>
              <a:defRPr/>
            </a:pPr>
            <a:r>
              <a:rPr lang="en-US" sz="1400" b="1" dirty="0">
                <a:solidFill>
                  <a:schemeClr val="dk1"/>
                </a:solidFill>
                <a:latin typeface="Arial" panose="020B0604020202020204" pitchFamily="34" charset="0"/>
                <a:cs typeface="Arial" panose="020B0604020202020204" pitchFamily="34" charset="0"/>
                <a:sym typeface="Arial"/>
              </a:rPr>
              <a:t>[Click to advance to next slide]</a:t>
            </a:r>
            <a:endParaRPr sz="1400" dirty="0">
              <a:solidFill>
                <a:schemeClr val="dk1"/>
              </a:solidFill>
              <a:latin typeface="Arial" panose="020B0604020202020204" pitchFamily="34" charset="0"/>
              <a:ea typeface="Calibri"/>
              <a:cs typeface="Arial" panose="020B0604020202020204" pitchFamily="34" charset="0"/>
              <a:sym typeface="Calibri"/>
            </a:endParaRPr>
          </a:p>
          <a:p>
            <a:pPr>
              <a:buClr>
                <a:schemeClr val="dk1"/>
              </a:buClr>
              <a:buSzPts val="1200"/>
              <a:defRPr/>
            </a:pPr>
            <a:endParaRPr dirty="0">
              <a:solidFill>
                <a:schemeClr val="dk1"/>
              </a:solidFill>
              <a:latin typeface="Calibri"/>
              <a:ea typeface="Calibri"/>
              <a:cs typeface="Calibri"/>
              <a:sym typeface="Calibri"/>
            </a:endParaRPr>
          </a:p>
        </p:txBody>
      </p:sp>
      <p:sp>
        <p:nvSpPr>
          <p:cNvPr id="14340" name="Shape 105"/>
          <p:cNvSpPr>
            <a:spLocks noGrp="1"/>
          </p:cNvSpPr>
          <p:nvPr>
            <p:ph type="sldNum" sz="quarter" idx="12"/>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69803" indent="-295064">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85199" indent="-235721">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59938" indent="-235721">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134676" indent="-235721">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609414" indent="-235721"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084153" indent="-235721"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558892" indent="-235721"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4033631" indent="-235721"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25EFB17E-4C63-4D22-9B05-EFDF7BF591B1}" type="slidenum">
              <a:rPr lang="en-US" altLang="en-US" sz="1200">
                <a:latin typeface="Calibri" panose="020F0502020204030204" pitchFamily="34" charset="0"/>
                <a:cs typeface="Calibri" panose="020F0502020204030204" pitchFamily="34" charset="0"/>
                <a:sym typeface="Calibri" panose="020F0502020204030204" pitchFamily="34" charset="0"/>
              </a:rPr>
              <a:pPr/>
              <a:t>20</a:t>
            </a:fld>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4087504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Shape 111"/>
          <p:cNvSpPr>
            <a:spLocks noGrp="1" noRot="1" noChangeAspect="1" noTextEdit="1"/>
          </p:cNvSpPr>
          <p:nvPr>
            <p:ph type="sldImg" idx="2"/>
          </p:nvPr>
        </p:nvSpPr>
        <p:spPr>
          <a:xfrm>
            <a:off x="781050" y="579438"/>
            <a:ext cx="5762625" cy="3241675"/>
          </a:xfrm>
          <a:noFill/>
          <a:ln>
            <a:headEnd/>
            <a:tailEnd/>
          </a:ln>
        </p:spPr>
      </p:sp>
      <p:sp>
        <p:nvSpPr>
          <p:cNvPr id="16387" name="Shape 112"/>
          <p:cNvSpPr txBox="1">
            <a:spLocks noGrp="1"/>
          </p:cNvSpPr>
          <p:nvPr>
            <p:ph type="body" idx="1"/>
          </p:nvPr>
        </p:nvSpPr>
        <p:spPr>
          <a:xfrm>
            <a:off x="733208" y="4039792"/>
            <a:ext cx="5859021" cy="4901242"/>
          </a:xfrm>
          <a:noFill/>
          <a:ln/>
        </p:spPr>
        <p:txBody>
          <a:bodyPr/>
          <a:lstStyle/>
          <a:p>
            <a:pPr defTabSz="931774">
              <a:buSzPts val="1400"/>
              <a:defRPr/>
            </a:pPr>
            <a:r>
              <a:rPr lang="en-US" altLang="en-US" sz="1400" b="1" dirty="0">
                <a:latin typeface="Arial" panose="020B0604020202020204" pitchFamily="34" charset="0"/>
                <a:cs typeface="Arial" panose="020B0604020202020204" pitchFamily="34" charset="0"/>
              </a:rPr>
              <a:t>[12 minutes]</a:t>
            </a:r>
          </a:p>
          <a:p>
            <a:pPr defTabSz="931774">
              <a:buSzPts val="1400"/>
              <a:defRPr/>
            </a:pPr>
            <a:endParaRPr lang="en-US" altLang="en-US" sz="1400" b="1" dirty="0">
              <a:latin typeface="Arial" panose="020B0604020202020204" pitchFamily="34" charset="0"/>
              <a:cs typeface="Arial" panose="020B0604020202020204" pitchFamily="34" charset="0"/>
            </a:endParaRPr>
          </a:p>
          <a:p>
            <a:pPr defTabSz="931774">
              <a:buSzPts val="1400"/>
              <a:defRPr/>
            </a:pPr>
            <a:r>
              <a:rPr lang="en-US" altLang="en-US" sz="1400" b="1" dirty="0">
                <a:latin typeface="Arial" panose="020B0604020202020204" pitchFamily="34" charset="0"/>
                <a:cs typeface="Arial" panose="020B0604020202020204" pitchFamily="34" charset="0"/>
              </a:rPr>
              <a:t>[Assign a principle to each table or have tables choose one principle to focus on for this activity. For longer sessions, you can have participants look at multiple principles and extend this activity. Consider asking participants</a:t>
            </a:r>
            <a:r>
              <a:rPr lang="en-US" altLang="en-US" sz="1400" b="1" baseline="0" dirty="0">
                <a:latin typeface="Arial" panose="020B0604020202020204" pitchFamily="34" charset="0"/>
                <a:cs typeface="Arial" panose="020B0604020202020204" pitchFamily="34" charset="0"/>
              </a:rPr>
              <a:t> to focus on one of the example lenses provided—classroom, grade level, subject area or course team, school, or district.</a:t>
            </a:r>
            <a:r>
              <a:rPr lang="en-US" altLang="en-US" sz="1400" b="1" dirty="0">
                <a:latin typeface="Arial" panose="020B0604020202020204" pitchFamily="34" charset="0"/>
                <a:cs typeface="Arial" panose="020B0604020202020204" pitchFamily="34" charset="0"/>
              </a:rPr>
              <a:t>]</a:t>
            </a:r>
          </a:p>
          <a:p>
            <a:pPr defTabSz="931774">
              <a:buSzPts val="1400"/>
              <a:defRPr/>
            </a:pPr>
            <a:endParaRPr lang="en-US" altLang="en-US" sz="1400" b="1" dirty="0">
              <a:latin typeface="Arial" panose="020B0604020202020204" pitchFamily="34" charset="0"/>
              <a:cs typeface="Arial" panose="020B0604020202020204" pitchFamily="34" charset="0"/>
            </a:endParaRPr>
          </a:p>
          <a:p>
            <a:pPr>
              <a:buSzPts val="1400"/>
            </a:pPr>
            <a:r>
              <a:rPr lang="en-US" altLang="en-US" sz="1400" dirty="0">
                <a:latin typeface="Arial" panose="020B0604020202020204" pitchFamily="34" charset="0"/>
                <a:cs typeface="Calibri" panose="020F0502020204030204" pitchFamily="34" charset="0"/>
                <a:sym typeface="Calibri" panose="020F0502020204030204" pitchFamily="34" charset="0"/>
              </a:rPr>
              <a:t>In your team, please focus on one principle. </a:t>
            </a:r>
          </a:p>
          <a:p>
            <a:pPr>
              <a:buSzPts val="1400"/>
            </a:pPr>
            <a:endParaRPr lang="en-US" sz="1400" dirty="0">
              <a:latin typeface="Arial" panose="020B0604020202020204" pitchFamily="34" charset="0"/>
              <a:ea typeface="Arial"/>
              <a:cs typeface="Calibri" panose="020F0502020204030204" pitchFamily="34" charset="0"/>
              <a:sym typeface="Calibri" panose="020F0502020204030204" pitchFamily="34" charset="0"/>
            </a:endParaRPr>
          </a:p>
          <a:p>
            <a:pPr>
              <a:buSzPts val="1400"/>
            </a:pPr>
            <a:r>
              <a:rPr lang="en-US" sz="1400" dirty="0">
                <a:latin typeface="Arial"/>
                <a:ea typeface="Arial"/>
                <a:cs typeface="Arial"/>
                <a:sym typeface="Arial"/>
              </a:rPr>
              <a:t>Read through that entire section of the rubric, marking where you think your classroom, grade level, subject area or course team, school, and/or district is in each area from your perspective and role</a:t>
            </a:r>
          </a:p>
          <a:p>
            <a:pPr>
              <a:buSzPts val="1400"/>
            </a:pPr>
            <a:endParaRPr lang="en-US" altLang="en-US" sz="1400" dirty="0">
              <a:latin typeface="Arial" panose="020B0604020202020204" pitchFamily="34" charset="0"/>
              <a:cs typeface="Calibri" panose="020F0502020204030204" pitchFamily="34" charset="0"/>
              <a:sym typeface="Calibri" panose="020F0502020204030204" pitchFamily="34" charset="0"/>
            </a:endParaRPr>
          </a:p>
          <a:p>
            <a:pPr>
              <a:buSzPts val="1400"/>
            </a:pPr>
            <a:r>
              <a:rPr lang="en-US" altLang="en-US" sz="1400" dirty="0">
                <a:latin typeface="Arial" panose="020B0604020202020204" pitchFamily="34" charset="0"/>
                <a:cs typeface="Calibri" panose="020F0502020204030204" pitchFamily="34" charset="0"/>
                <a:sym typeface="Calibri" panose="020F0502020204030204" pitchFamily="34" charset="0"/>
              </a:rPr>
              <a:t>Be prepared to share.</a:t>
            </a:r>
          </a:p>
          <a:p>
            <a:pPr>
              <a:buSzPts val="1400"/>
            </a:pPr>
            <a:endParaRPr lang="en-US" altLang="en-US" sz="1400" dirty="0">
              <a:latin typeface="Arial" panose="020B0604020202020204" pitchFamily="34" charset="0"/>
              <a:cs typeface="Calibri" panose="020F0502020204030204" pitchFamily="34" charset="0"/>
              <a:sym typeface="Calibri" panose="020F0502020204030204" pitchFamily="34" charset="0"/>
            </a:endParaRPr>
          </a:p>
          <a:p>
            <a:pPr>
              <a:buSzPts val="1400"/>
            </a:pPr>
            <a:r>
              <a:rPr lang="en-US" altLang="en-US" sz="1400" b="1" dirty="0">
                <a:latin typeface="Arial" panose="020B0604020202020204" pitchFamily="34" charset="0"/>
                <a:cs typeface="Calibri" panose="020F0502020204030204" pitchFamily="34" charset="0"/>
                <a:sym typeface="Calibri" panose="020F0502020204030204" pitchFamily="34" charset="0"/>
              </a:rPr>
              <a:t>[Give groups 10 minutes to complete this task. The countdown timer begins with when you click to advance slide. It will turn red after 10 minutes.]</a:t>
            </a:r>
            <a:endParaRPr lang="en-US" altLang="en-US" sz="1400" dirty="0">
              <a:latin typeface="Arial" panose="020B0604020202020204" pitchFamily="34" charset="0"/>
              <a:cs typeface="Calibri" panose="020F0502020204030204" pitchFamily="34" charset="0"/>
              <a:sym typeface="Calibri" panose="020F0502020204030204" pitchFamily="34" charset="0"/>
            </a:endParaRPr>
          </a:p>
          <a:p>
            <a:pPr>
              <a:buSzPts val="1400"/>
            </a:pPr>
            <a:endParaRPr lang="en-US" altLang="en-US" sz="1400" b="1" dirty="0">
              <a:latin typeface="Arial" panose="020B0604020202020204" pitchFamily="34" charset="0"/>
              <a:cs typeface="Calibri" panose="020F0502020204030204" pitchFamily="34" charset="0"/>
              <a:sym typeface="Calibri" panose="020F0502020204030204" pitchFamily="34" charset="0"/>
            </a:endParaRPr>
          </a:p>
          <a:p>
            <a:pPr>
              <a:buSzPts val="1400"/>
            </a:pPr>
            <a:r>
              <a:rPr lang="en-US" altLang="en-US" sz="1400" b="1" dirty="0">
                <a:latin typeface="Arial" panose="020B0604020202020204" pitchFamily="34" charset="0"/>
                <a:cs typeface="Calibri" panose="020F0502020204030204" pitchFamily="34" charset="0"/>
                <a:sym typeface="Calibri" panose="020F0502020204030204" pitchFamily="34" charset="0"/>
              </a:rPr>
              <a:t>[Click to advance to the next slide]</a:t>
            </a:r>
            <a:endParaRPr lang="en-US" altLang="en-US" sz="1400" dirty="0">
              <a:latin typeface="Arial" panose="020B0604020202020204" pitchFamily="34" charset="0"/>
              <a:cs typeface="Calibri" panose="020F0502020204030204" pitchFamily="34" charset="0"/>
              <a:sym typeface="Calibri" panose="020F0502020204030204" pitchFamily="34" charset="0"/>
            </a:endParaRPr>
          </a:p>
          <a:p>
            <a:pPr>
              <a:buSzPts val="1400"/>
            </a:pPr>
            <a:endParaRPr lang="en-US" altLang="en-US" dirty="0">
              <a:latin typeface="Calibri" panose="020F0502020204030204" pitchFamily="34" charset="0"/>
              <a:cs typeface="Calibri" panose="020F0502020204030204" pitchFamily="34" charset="0"/>
              <a:sym typeface="Calibri" panose="020F0502020204030204" pitchFamily="34" charset="0"/>
            </a:endParaRPr>
          </a:p>
        </p:txBody>
      </p:sp>
      <p:sp>
        <p:nvSpPr>
          <p:cNvPr id="16388" name="Shape 113"/>
          <p:cNvSpPr>
            <a:spLocks noGrp="1"/>
          </p:cNvSpPr>
          <p:nvPr>
            <p:ph type="sldNum" sz="quarter" idx="12"/>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69803" indent="-295064">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85199" indent="-235721">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59938" indent="-235721">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134676" indent="-235721">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609414" indent="-235721"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084153" indent="-235721"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558892" indent="-235721"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4033631" indent="-235721"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B4839044-2D21-4EBC-9635-97FFE7153678}" type="slidenum">
              <a:rPr lang="en-US" altLang="en-US" sz="1200">
                <a:latin typeface="Calibri" panose="020F0502020204030204" pitchFamily="34" charset="0"/>
                <a:cs typeface="Calibri" panose="020F0502020204030204" pitchFamily="34" charset="0"/>
                <a:sym typeface="Calibri" panose="020F0502020204030204" pitchFamily="34" charset="0"/>
              </a:rPr>
              <a:pPr/>
              <a:t>21</a:t>
            </a:fld>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4945052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Shape 120"/>
          <p:cNvSpPr>
            <a:spLocks noGrp="1" noRot="1" noChangeAspect="1" noTextEdit="1"/>
          </p:cNvSpPr>
          <p:nvPr>
            <p:ph type="sldImg" idx="2"/>
          </p:nvPr>
        </p:nvSpPr>
        <p:spPr>
          <a:xfrm>
            <a:off x="1285875" y="441325"/>
            <a:ext cx="4614863" cy="2595563"/>
          </a:xfrm>
          <a:noFill/>
          <a:ln>
            <a:headEnd/>
            <a:tailEnd/>
          </a:ln>
        </p:spPr>
      </p:sp>
      <p:sp>
        <p:nvSpPr>
          <p:cNvPr id="18435" name="Shape 121"/>
          <p:cNvSpPr txBox="1">
            <a:spLocks noGrp="1"/>
          </p:cNvSpPr>
          <p:nvPr>
            <p:ph type="body" idx="1"/>
          </p:nvPr>
        </p:nvSpPr>
        <p:spPr>
          <a:xfrm>
            <a:off x="438615" y="3180350"/>
            <a:ext cx="6296722" cy="5525035"/>
          </a:xfrm>
          <a:noFill/>
          <a:ln/>
        </p:spPr>
        <p:txBody>
          <a:bodyPr/>
          <a:lstStyle/>
          <a:p>
            <a:pPr defTabSz="931774">
              <a:buSzPts val="1200"/>
              <a:defRPr/>
            </a:pPr>
            <a:r>
              <a:rPr lang="en-US" altLang="en-US" sz="1400" b="1" dirty="0">
                <a:latin typeface="Arial" panose="020B0604020202020204" pitchFamily="34" charset="0"/>
                <a:cs typeface="Arial" panose="020B0604020202020204" pitchFamily="34" charset="0"/>
              </a:rPr>
              <a:t>[12 minutes]</a:t>
            </a:r>
          </a:p>
          <a:p>
            <a:pPr>
              <a:buSzPts val="1200"/>
            </a:pPr>
            <a:endParaRPr lang="en-US" altLang="en-US" sz="1400" dirty="0">
              <a:latin typeface="Arial" panose="020B0604020202020204" pitchFamily="34" charset="0"/>
              <a:cs typeface="Calibri" panose="020F0502020204030204" pitchFamily="34" charset="0"/>
              <a:sym typeface="Calibri" panose="020F0502020204030204" pitchFamily="34" charset="0"/>
            </a:endParaRPr>
          </a:p>
          <a:p>
            <a:pPr defTabSz="931774">
              <a:buSzPts val="1200"/>
              <a:defRPr/>
            </a:pPr>
            <a:r>
              <a:rPr lang="en-US" altLang="en-US" sz="1400" b="1" dirty="0">
                <a:latin typeface="Arial" panose="020B0604020202020204" pitchFamily="34" charset="0"/>
                <a:cs typeface="Calibri" panose="020F0502020204030204" pitchFamily="34" charset="0"/>
                <a:sym typeface="Calibri" panose="020F0502020204030204" pitchFamily="34" charset="0"/>
              </a:rPr>
              <a:t>[Consider providing chart paper to participants for this activity]</a:t>
            </a:r>
          </a:p>
          <a:p>
            <a:pPr>
              <a:buSzPts val="1200"/>
            </a:pPr>
            <a:endParaRPr lang="en-US" altLang="en-US" sz="1400" dirty="0">
              <a:latin typeface="Arial" panose="020B0604020202020204" pitchFamily="34" charset="0"/>
              <a:cs typeface="Calibri" panose="020F0502020204030204" pitchFamily="34" charset="0"/>
              <a:sym typeface="Calibri" panose="020F0502020204030204" pitchFamily="34" charset="0"/>
            </a:endParaRPr>
          </a:p>
          <a:p>
            <a:pPr>
              <a:buSzPts val="1200"/>
            </a:pPr>
            <a:r>
              <a:rPr lang="en-US" altLang="en-US" sz="1400" dirty="0">
                <a:latin typeface="Arial" panose="020B0604020202020204" pitchFamily="34" charset="0"/>
                <a:cs typeface="Calibri" panose="020F0502020204030204" pitchFamily="34" charset="0"/>
                <a:sym typeface="Calibri" panose="020F0502020204030204" pitchFamily="34" charset="0"/>
              </a:rPr>
              <a:t>Now you will have 10 minutes total for team dialogue on your reflections for each principle and its elements. </a:t>
            </a:r>
          </a:p>
          <a:p>
            <a:pPr>
              <a:buSzPts val="1200"/>
            </a:pPr>
            <a:endParaRPr lang="en-US" altLang="en-US" sz="1400" dirty="0">
              <a:latin typeface="Arial" panose="020B0604020202020204" pitchFamily="34" charset="0"/>
              <a:cs typeface="Calibri" panose="020F0502020204030204" pitchFamily="34" charset="0"/>
              <a:sym typeface="Calibri" panose="020F0502020204030204" pitchFamily="34" charset="0"/>
            </a:endParaRPr>
          </a:p>
          <a:p>
            <a:pPr>
              <a:buSzPts val="1200"/>
            </a:pPr>
            <a:r>
              <a:rPr lang="en-US" altLang="en-US" sz="1400" dirty="0">
                <a:latin typeface="Arial" panose="020B0604020202020204" pitchFamily="34" charset="0"/>
                <a:cs typeface="Calibri" panose="020F0502020204030204" pitchFamily="34" charset="0"/>
                <a:sym typeface="Calibri" panose="020F0502020204030204" pitchFamily="34" charset="0"/>
              </a:rPr>
              <a:t>Please discuss your reflections</a:t>
            </a:r>
            <a:r>
              <a:rPr lang="en-US" altLang="en-US" sz="1400" baseline="0" dirty="0">
                <a:latin typeface="Arial" panose="020B0604020202020204" pitchFamily="34" charset="0"/>
                <a:cs typeface="Calibri" panose="020F0502020204030204" pitchFamily="34" charset="0"/>
                <a:sym typeface="Calibri" panose="020F0502020204030204" pitchFamily="34" charset="0"/>
              </a:rPr>
              <a:t> from your principle and corresponding elements with your table. </a:t>
            </a:r>
          </a:p>
          <a:p>
            <a:pPr>
              <a:buSzPts val="1200"/>
            </a:pPr>
            <a:endParaRPr lang="en-US" altLang="en-US" sz="1400" baseline="0" dirty="0">
              <a:latin typeface="Arial" panose="020B0604020202020204" pitchFamily="34" charset="0"/>
              <a:cs typeface="Calibri" panose="020F0502020204030204" pitchFamily="34" charset="0"/>
              <a:sym typeface="Calibri" panose="020F0502020204030204" pitchFamily="34" charset="0"/>
            </a:endParaRPr>
          </a:p>
          <a:p>
            <a:pPr>
              <a:buSzPts val="1200"/>
            </a:pPr>
            <a:r>
              <a:rPr lang="en-US" altLang="en-US" sz="1400" baseline="0" dirty="0">
                <a:latin typeface="Arial" panose="020B0604020202020204" pitchFamily="34" charset="0"/>
                <a:cs typeface="Calibri" panose="020F0502020204030204" pitchFamily="34" charset="0"/>
                <a:sym typeface="Calibri" panose="020F0502020204030204" pitchFamily="34" charset="0"/>
              </a:rPr>
              <a:t>Please discuss:</a:t>
            </a:r>
          </a:p>
          <a:p>
            <a:pPr marL="285750" indent="-285750" eaLnBrk="1" fontAlgn="auto" hangingPunct="1">
              <a:spcBef>
                <a:spcPts val="0"/>
              </a:spcBef>
              <a:buSzPts val="3200"/>
              <a:buFont typeface="Arial" panose="020B0604020202020204" pitchFamily="34" charset="0"/>
              <a:buChar char="•"/>
              <a:defRPr/>
            </a:pPr>
            <a:r>
              <a:rPr lang="en-US" sz="1400" dirty="0">
                <a:latin typeface="Arial" panose="020B0604020202020204" pitchFamily="34" charset="0"/>
                <a:cs typeface="Arial" panose="020B0604020202020204" pitchFamily="34" charset="0"/>
                <a:sym typeface="Arial"/>
              </a:rPr>
              <a:t>What did you notice when you were using this rubric about your classroom, grade level, subject area or course team, school, and/or district (discuss your observations about the level of the system on which you chose to focus)</a:t>
            </a:r>
          </a:p>
          <a:p>
            <a:pPr marL="0" indent="0" eaLnBrk="1" fontAlgn="auto" hangingPunct="1">
              <a:spcBef>
                <a:spcPts val="0"/>
              </a:spcBef>
              <a:buSzPts val="3200"/>
              <a:buFont typeface="Arial" panose="020B0604020202020204" pitchFamily="34" charset="0"/>
              <a:buNone/>
              <a:defRPr/>
            </a:pPr>
            <a:endParaRPr lang="en-US" sz="1400" dirty="0">
              <a:latin typeface="Arial" panose="020B0604020202020204" pitchFamily="34" charset="0"/>
              <a:cs typeface="Arial" panose="020B0604020202020204" pitchFamily="34" charset="0"/>
              <a:sym typeface="Arial"/>
            </a:endParaRPr>
          </a:p>
          <a:p>
            <a:pPr marL="285750" indent="-285750" eaLnBrk="1" fontAlgn="auto" hangingPunct="1">
              <a:spcBef>
                <a:spcPts val="0"/>
              </a:spcBef>
              <a:buSzPts val="3200"/>
              <a:buFont typeface="Arial" panose="020B0604020202020204" pitchFamily="34" charset="0"/>
              <a:buChar char="•"/>
              <a:defRPr/>
            </a:pPr>
            <a:r>
              <a:rPr lang="en-US" sz="1400" dirty="0">
                <a:latin typeface="Arial" panose="020B0604020202020204" pitchFamily="34" charset="0"/>
                <a:cs typeface="Arial" panose="020B0604020202020204" pitchFamily="34" charset="0"/>
                <a:sym typeface="Arial"/>
              </a:rPr>
              <a:t>How might you use this with colleagues?</a:t>
            </a:r>
          </a:p>
          <a:p>
            <a:pPr>
              <a:buSzPts val="1400"/>
            </a:pPr>
            <a:endParaRPr lang="en-US" altLang="en-US" sz="1400" b="1" dirty="0">
              <a:latin typeface="Arial" panose="020B0604020202020204" pitchFamily="34" charset="0"/>
              <a:cs typeface="Calibri" panose="020F0502020204030204" pitchFamily="34" charset="0"/>
              <a:sym typeface="Calibri" panose="020F0502020204030204" pitchFamily="34" charset="0"/>
            </a:endParaRPr>
          </a:p>
          <a:p>
            <a:pPr>
              <a:buSzPts val="1400"/>
            </a:pPr>
            <a:r>
              <a:rPr lang="en-US" altLang="en-US" sz="1400" b="1" dirty="0">
                <a:latin typeface="Arial" panose="020B0604020202020204" pitchFamily="34" charset="0"/>
                <a:cs typeface="Calibri" panose="020F0502020204030204" pitchFamily="34" charset="0"/>
                <a:sym typeface="Calibri" panose="020F0502020204030204" pitchFamily="34" charset="0"/>
              </a:rPr>
              <a:t>[Give teams 10 minutes to complete this task. The countdown timer begins with when you click to advance slide. It will turn red after 10 minutes.]</a:t>
            </a:r>
          </a:p>
          <a:p>
            <a:pPr>
              <a:buSzPts val="1400"/>
            </a:pPr>
            <a:endParaRPr lang="en-US" altLang="en-US" sz="1400" b="1" dirty="0">
              <a:latin typeface="Arial" panose="020B0604020202020204" pitchFamily="34" charset="0"/>
              <a:cs typeface="Calibri" panose="020F0502020204030204" pitchFamily="34" charset="0"/>
              <a:sym typeface="Calibri" panose="020F0502020204030204" pitchFamily="34" charset="0"/>
            </a:endParaRPr>
          </a:p>
          <a:p>
            <a:pPr>
              <a:buSzPts val="1400"/>
            </a:pPr>
            <a:r>
              <a:rPr lang="en-US" altLang="en-US" sz="1400" b="1" dirty="0">
                <a:latin typeface="Arial" panose="020B0604020202020204" pitchFamily="34" charset="0"/>
                <a:cs typeface="Calibri" panose="020F0502020204030204" pitchFamily="34" charset="0"/>
                <a:sym typeface="Calibri" panose="020F0502020204030204" pitchFamily="34" charset="0"/>
              </a:rPr>
              <a:t>[If time allows, ask tables to share out highlights from their discussions]</a:t>
            </a:r>
            <a:endParaRPr lang="en-US" altLang="en-US" sz="1400" dirty="0">
              <a:latin typeface="Arial" panose="020B0604020202020204" pitchFamily="34" charset="0"/>
              <a:cs typeface="Calibri" panose="020F0502020204030204" pitchFamily="34" charset="0"/>
              <a:sym typeface="Calibri" panose="020F0502020204030204" pitchFamily="34" charset="0"/>
            </a:endParaRPr>
          </a:p>
          <a:p>
            <a:endParaRPr lang="en-US" altLang="en-US" sz="1400" b="1" dirty="0">
              <a:latin typeface="Arial" panose="020B0604020202020204" pitchFamily="34" charset="0"/>
              <a:cs typeface="Calibri" panose="020F0502020204030204" pitchFamily="34" charset="0"/>
              <a:sym typeface="Calibri" panose="020F0502020204030204" pitchFamily="34" charset="0"/>
            </a:endParaRPr>
          </a:p>
          <a:p>
            <a:r>
              <a:rPr lang="en-US" altLang="en-US" sz="1400" b="1" dirty="0">
                <a:latin typeface="Arial" panose="020B0604020202020204" pitchFamily="34" charset="0"/>
                <a:cs typeface="Calibri" panose="020F0502020204030204" pitchFamily="34" charset="0"/>
                <a:sym typeface="Calibri" panose="020F0502020204030204" pitchFamily="34" charset="0"/>
              </a:rPr>
              <a:t>[Click to advance to next slide]</a:t>
            </a:r>
          </a:p>
          <a:p>
            <a:pPr>
              <a:buSzPts val="1200"/>
            </a:pPr>
            <a:endParaRPr lang="en-US" altLang="en-US" dirty="0">
              <a:latin typeface="Calibri" panose="020F0502020204030204" pitchFamily="34" charset="0"/>
              <a:cs typeface="Calibri" panose="020F0502020204030204" pitchFamily="34" charset="0"/>
              <a:sym typeface="Calibri" panose="020F0502020204030204" pitchFamily="34" charset="0"/>
            </a:endParaRPr>
          </a:p>
          <a:p>
            <a:pPr>
              <a:buSzPts val="1400"/>
            </a:pPr>
            <a:endParaRPr lang="en-US" altLang="en-US" dirty="0">
              <a:latin typeface="Calibri" panose="020F0502020204030204" pitchFamily="34" charset="0"/>
              <a:cs typeface="Calibri" panose="020F0502020204030204" pitchFamily="34" charset="0"/>
              <a:sym typeface="Calibri" panose="020F0502020204030204" pitchFamily="34" charset="0"/>
            </a:endParaRPr>
          </a:p>
        </p:txBody>
      </p:sp>
      <p:sp>
        <p:nvSpPr>
          <p:cNvPr id="18436" name="Shape 122"/>
          <p:cNvSpPr>
            <a:spLocks noGrp="1"/>
          </p:cNvSpPr>
          <p:nvPr>
            <p:ph type="sldNum" sz="quarter" idx="12"/>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69803" indent="-295064">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85199" indent="-235721">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59938" indent="-235721">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134676" indent="-235721">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609414" indent="-235721"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084153" indent="-235721"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558892" indent="-235721"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4033631" indent="-235721"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14FDC644-EAA4-41C5-87E9-DDDEE23863AF}" type="slidenum">
              <a:rPr lang="en-US" altLang="en-US" sz="1200">
                <a:latin typeface="Calibri" panose="020F0502020204030204" pitchFamily="34" charset="0"/>
                <a:cs typeface="Calibri" panose="020F0502020204030204" pitchFamily="34" charset="0"/>
                <a:sym typeface="Calibri" panose="020F0502020204030204" pitchFamily="34" charset="0"/>
              </a:rPr>
              <a:pPr/>
              <a:t>22</a:t>
            </a:fld>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8308560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2013" y="261938"/>
            <a:ext cx="3567112" cy="2006600"/>
          </a:xfrm>
        </p:spPr>
      </p:sp>
      <p:sp>
        <p:nvSpPr>
          <p:cNvPr id="3" name="Notes Placeholder 2"/>
          <p:cNvSpPr>
            <a:spLocks noGrp="1"/>
          </p:cNvSpPr>
          <p:nvPr>
            <p:ph type="body" idx="1"/>
          </p:nvPr>
        </p:nvSpPr>
        <p:spPr>
          <a:xfrm>
            <a:off x="546703" y="1983367"/>
            <a:ext cx="5921004" cy="6788925"/>
          </a:xfrm>
        </p:spPr>
        <p:txBody>
          <a:bodyPr/>
          <a:lstStyle/>
          <a:p>
            <a:pPr defTabSz="931774">
              <a:buSzPts val="1200"/>
              <a:defRPr/>
            </a:pPr>
            <a:r>
              <a:rPr lang="en-US" altLang="en-US" sz="1400" b="1" dirty="0">
                <a:latin typeface="Arial" panose="020B0604020202020204" pitchFamily="34" charset="0"/>
                <a:cs typeface="Arial" panose="020B0604020202020204" pitchFamily="34" charset="0"/>
              </a:rPr>
              <a:t>[15 minutes]</a:t>
            </a:r>
          </a:p>
          <a:p>
            <a:pPr>
              <a:buSzPts val="1200"/>
            </a:pPr>
            <a:endParaRPr lang="en-US" altLang="en-US" sz="800" dirty="0">
              <a:latin typeface="Arial" panose="020B0604020202020204" pitchFamily="34" charset="0"/>
              <a:cs typeface="Calibri" panose="020F0502020204030204" pitchFamily="34" charset="0"/>
              <a:sym typeface="Calibri" panose="020F0502020204030204" pitchFamily="34" charset="0"/>
            </a:endParaRPr>
          </a:p>
          <a:p>
            <a:pPr defTabSz="931774">
              <a:buSzPts val="1200"/>
              <a:defRPr/>
            </a:pPr>
            <a:r>
              <a:rPr lang="en-US" altLang="en-US" sz="1400" b="1" dirty="0">
                <a:latin typeface="Arial" panose="020B0604020202020204" pitchFamily="34" charset="0"/>
                <a:cs typeface="Calibri" panose="020F0502020204030204" pitchFamily="34" charset="0"/>
                <a:sym typeface="Calibri" panose="020F0502020204030204" pitchFamily="34" charset="0"/>
              </a:rPr>
              <a:t>[This activity</a:t>
            </a:r>
            <a:r>
              <a:rPr lang="en-US" altLang="en-US" sz="1400" b="1" baseline="0" dirty="0">
                <a:latin typeface="Arial" panose="020B0604020202020204" pitchFamily="34" charset="0"/>
                <a:cs typeface="Calibri" panose="020F0502020204030204" pitchFamily="34" charset="0"/>
                <a:sym typeface="Calibri" panose="020F0502020204030204" pitchFamily="34" charset="0"/>
              </a:rPr>
              <a:t> can be done individually or in table groups by grade level or subject area. If completing this activity in groups, consider providing chart paper for participants to create a T-Chart with their action plans, as pictured here. This activity can be extended for participants to discuss more priority areas or rotate through all four principles</a:t>
            </a:r>
            <a:r>
              <a:rPr lang="en-US" altLang="en-US" sz="1400" b="1" dirty="0">
                <a:latin typeface="Arial" panose="020B0604020202020204" pitchFamily="34" charset="0"/>
                <a:cs typeface="Calibri" panose="020F0502020204030204" pitchFamily="34" charset="0"/>
                <a:sym typeface="Calibri" panose="020F0502020204030204" pitchFamily="34" charset="0"/>
              </a:rPr>
              <a:t>]</a:t>
            </a:r>
          </a:p>
          <a:p>
            <a:pPr>
              <a:buSzPts val="1200"/>
            </a:pPr>
            <a:endParaRPr lang="en-US" altLang="en-US" sz="800" dirty="0">
              <a:latin typeface="Arial" panose="020B0604020202020204" pitchFamily="34" charset="0"/>
              <a:cs typeface="Calibri" panose="020F0502020204030204" pitchFamily="34" charset="0"/>
              <a:sym typeface="Calibri" panose="020F0502020204030204" pitchFamily="34" charset="0"/>
            </a:endParaRPr>
          </a:p>
          <a:p>
            <a:pPr marL="285750" indent="-285750">
              <a:buSzPts val="1200"/>
              <a:buFont typeface="Arial" panose="020B0604020202020204" pitchFamily="34" charset="0"/>
              <a:buChar char="•"/>
            </a:pPr>
            <a:r>
              <a:rPr lang="en-US" altLang="en-US" sz="1400" dirty="0">
                <a:latin typeface="Arial" panose="020B0604020202020204" pitchFamily="34" charset="0"/>
                <a:cs typeface="Calibri" panose="020F0502020204030204" pitchFamily="34" charset="0"/>
                <a:sym typeface="Calibri" panose="020F0502020204030204" pitchFamily="34" charset="0"/>
              </a:rPr>
              <a:t>Now you will have 10 minutes total for [team or individual] reflection</a:t>
            </a:r>
            <a:r>
              <a:rPr lang="en-US" altLang="en-US" sz="1400" baseline="0" dirty="0">
                <a:latin typeface="Arial" panose="020B0604020202020204" pitchFamily="34" charset="0"/>
                <a:cs typeface="Calibri" panose="020F0502020204030204" pitchFamily="34" charset="0"/>
                <a:sym typeface="Calibri" panose="020F0502020204030204" pitchFamily="34" charset="0"/>
              </a:rPr>
              <a:t> to develop an action plan</a:t>
            </a:r>
            <a:r>
              <a:rPr lang="en-US" altLang="en-US" sz="1400" dirty="0">
                <a:latin typeface="Arial" panose="020B0604020202020204" pitchFamily="34" charset="0"/>
                <a:cs typeface="Calibri" panose="020F0502020204030204" pitchFamily="34" charset="0"/>
                <a:sym typeface="Calibri" panose="020F0502020204030204" pitchFamily="34" charset="0"/>
              </a:rPr>
              <a:t>. </a:t>
            </a:r>
          </a:p>
          <a:p>
            <a:pPr marL="285750" indent="-285750">
              <a:buSzPts val="1200"/>
              <a:buFont typeface="Arial" panose="020B0604020202020204" pitchFamily="34" charset="0"/>
              <a:buChar char="•"/>
            </a:pPr>
            <a:endParaRPr lang="en-US" altLang="en-US" sz="800" dirty="0">
              <a:latin typeface="Arial" panose="020B0604020202020204" pitchFamily="34" charset="0"/>
              <a:cs typeface="Calibri" panose="020F0502020204030204" pitchFamily="34" charset="0"/>
              <a:sym typeface="Calibri" panose="020F0502020204030204" pitchFamily="34" charset="0"/>
            </a:endParaRPr>
          </a:p>
          <a:p>
            <a:pPr marL="285750" indent="-285750">
              <a:buSzPts val="1200"/>
              <a:buFont typeface="Arial" panose="020B0604020202020204" pitchFamily="34" charset="0"/>
              <a:buChar char="•"/>
            </a:pPr>
            <a:r>
              <a:rPr lang="en-US" altLang="en-US" sz="1400" dirty="0">
                <a:latin typeface="Arial" panose="020B0604020202020204" pitchFamily="34" charset="0"/>
                <a:cs typeface="Calibri" panose="020F0502020204030204" pitchFamily="34" charset="0"/>
                <a:sym typeface="Calibri" panose="020F0502020204030204" pitchFamily="34" charset="0"/>
              </a:rPr>
              <a:t>First,</a:t>
            </a:r>
            <a:r>
              <a:rPr lang="en-US" altLang="en-US" sz="1400" baseline="0" dirty="0">
                <a:latin typeface="Arial" panose="020B0604020202020204" pitchFamily="34" charset="0"/>
                <a:cs typeface="Calibri" panose="020F0502020204030204" pitchFamily="34" charset="0"/>
                <a:sym typeface="Calibri" panose="020F0502020204030204" pitchFamily="34" charset="0"/>
              </a:rPr>
              <a:t> consider w</a:t>
            </a:r>
            <a:r>
              <a:rPr lang="en-US" altLang="en-US" sz="1400" dirty="0">
                <a:latin typeface="Arial" panose="020B0604020202020204" pitchFamily="34" charset="0"/>
                <a:cs typeface="Calibri" panose="020F0502020204030204" pitchFamily="34" charset="0"/>
                <a:sym typeface="Calibri" panose="020F0502020204030204" pitchFamily="34" charset="0"/>
              </a:rPr>
              <a:t>hat needs you identified using the Self-Reflection Rubric. Choose one or two priority areas on which to focus.</a:t>
            </a:r>
          </a:p>
          <a:p>
            <a:pPr marL="285750" indent="-285750">
              <a:buSzPts val="1200"/>
              <a:buFont typeface="Arial" panose="020B0604020202020204" pitchFamily="34" charset="0"/>
              <a:buChar char="•"/>
            </a:pPr>
            <a:endParaRPr lang="en-US" altLang="en-US" sz="800" dirty="0">
              <a:latin typeface="Arial" panose="020B0604020202020204" pitchFamily="34" charset="0"/>
              <a:cs typeface="Calibri" panose="020F0502020204030204" pitchFamily="34" charset="0"/>
              <a:sym typeface="Calibri" panose="020F0502020204030204" pitchFamily="34" charset="0"/>
            </a:endParaRPr>
          </a:p>
          <a:p>
            <a:pPr marL="285750" indent="-285750">
              <a:buSzPts val="1200"/>
              <a:buFont typeface="Arial" panose="020B0604020202020204" pitchFamily="34" charset="0"/>
              <a:buChar char="•"/>
            </a:pPr>
            <a:r>
              <a:rPr lang="en-US" altLang="en-US" sz="1400" dirty="0">
                <a:latin typeface="Arial" panose="020B0604020202020204" pitchFamily="34" charset="0"/>
                <a:cs typeface="Calibri" panose="020F0502020204030204" pitchFamily="34" charset="0"/>
                <a:sym typeface="Calibri" panose="020F0502020204030204" pitchFamily="34" charset="0"/>
              </a:rPr>
              <a:t>Next, consider what actions you can take to move your classroom, grade level or course team, school, or district to the next level in these priority areas. Please</a:t>
            </a:r>
            <a:r>
              <a:rPr lang="en-US" altLang="en-US" sz="1400" baseline="0" dirty="0">
                <a:latin typeface="Arial" panose="020B0604020202020204" pitchFamily="34" charset="0"/>
                <a:cs typeface="Calibri" panose="020F0502020204030204" pitchFamily="34" charset="0"/>
                <a:sym typeface="Calibri" panose="020F0502020204030204" pitchFamily="34" charset="0"/>
              </a:rPr>
              <a:t> focus on one particular level, either your classroom, grade level or course team, school, or district. From that particular lens, what specific steps can you take? Consider actions, who you can talk to or work with, who you can engage in the process, and how you can engage others in this process. </a:t>
            </a:r>
          </a:p>
          <a:p>
            <a:pPr marL="285750" indent="-285750">
              <a:buSzPts val="1200"/>
              <a:buFont typeface="Arial" panose="020B0604020202020204" pitchFamily="34" charset="0"/>
              <a:buChar char="•"/>
            </a:pPr>
            <a:endParaRPr lang="en-US" altLang="en-US" sz="800" baseline="0" dirty="0">
              <a:latin typeface="Arial" panose="020B0604020202020204" pitchFamily="34" charset="0"/>
              <a:cs typeface="Calibri" panose="020F0502020204030204" pitchFamily="34" charset="0"/>
              <a:sym typeface="Calibri" panose="020F0502020204030204" pitchFamily="34" charset="0"/>
            </a:endParaRPr>
          </a:p>
          <a:p>
            <a:pPr marL="285750" indent="-285750">
              <a:buSzPts val="1200"/>
              <a:buFont typeface="Arial" panose="020B0604020202020204" pitchFamily="34" charset="0"/>
              <a:buChar char="•"/>
            </a:pPr>
            <a:r>
              <a:rPr lang="en-US" altLang="en-US" sz="1400" baseline="0" dirty="0">
                <a:latin typeface="Arial" panose="020B0604020202020204" pitchFamily="34" charset="0"/>
                <a:cs typeface="Calibri" panose="020F0502020204030204" pitchFamily="34" charset="0"/>
                <a:sym typeface="Calibri" panose="020F0502020204030204" pitchFamily="34" charset="0"/>
              </a:rPr>
              <a:t>The T-Chart pictured here can serve as a model of how to organize your ideas. </a:t>
            </a:r>
            <a:endParaRPr lang="en-US" altLang="en-US" sz="1400" dirty="0">
              <a:latin typeface="Arial" panose="020B0604020202020204" pitchFamily="34" charset="0"/>
              <a:cs typeface="Calibri" panose="020F0502020204030204" pitchFamily="34" charset="0"/>
              <a:sym typeface="Calibri" panose="020F0502020204030204" pitchFamily="34" charset="0"/>
            </a:endParaRPr>
          </a:p>
          <a:p>
            <a:pPr>
              <a:buSzPts val="1400"/>
            </a:pPr>
            <a:endParaRPr lang="en-US" altLang="en-US" sz="800" b="1" dirty="0">
              <a:latin typeface="Arial" panose="020B0604020202020204" pitchFamily="34" charset="0"/>
              <a:cs typeface="Calibri" panose="020F0502020204030204" pitchFamily="34" charset="0"/>
              <a:sym typeface="Calibri" panose="020F0502020204030204" pitchFamily="34" charset="0"/>
            </a:endParaRPr>
          </a:p>
          <a:p>
            <a:pPr>
              <a:buSzPts val="1400"/>
            </a:pPr>
            <a:r>
              <a:rPr lang="en-US" altLang="en-US" sz="1400" b="1" dirty="0">
                <a:latin typeface="Arial" panose="020B0604020202020204" pitchFamily="34" charset="0"/>
                <a:cs typeface="Calibri" panose="020F0502020204030204" pitchFamily="34" charset="0"/>
                <a:sym typeface="Calibri" panose="020F0502020204030204" pitchFamily="34" charset="0"/>
              </a:rPr>
              <a:t>[Give teams 10 minutes to complete this task. The countdown timer begins with when you click to advance slide. It will turn red after 10 minutes.]</a:t>
            </a:r>
          </a:p>
          <a:p>
            <a:pPr>
              <a:buSzPts val="1400"/>
            </a:pPr>
            <a:endParaRPr lang="en-US" altLang="en-US" sz="800" b="1" dirty="0">
              <a:latin typeface="Arial" panose="020B0604020202020204" pitchFamily="34" charset="0"/>
              <a:cs typeface="Calibri" panose="020F0502020204030204" pitchFamily="34" charset="0"/>
              <a:sym typeface="Calibri" panose="020F0502020204030204" pitchFamily="34" charset="0"/>
            </a:endParaRPr>
          </a:p>
          <a:p>
            <a:pPr>
              <a:buSzPts val="1400"/>
            </a:pPr>
            <a:r>
              <a:rPr lang="en-US" altLang="en-US" sz="1400" b="1" dirty="0">
                <a:latin typeface="Arial" panose="020B0604020202020204" pitchFamily="34" charset="0"/>
                <a:cs typeface="Calibri" panose="020F0502020204030204" pitchFamily="34" charset="0"/>
                <a:sym typeface="Calibri" panose="020F0502020204030204" pitchFamily="34" charset="0"/>
              </a:rPr>
              <a:t>[If time allows, ask tables to share out highlights from their discussions]</a:t>
            </a:r>
            <a:endParaRPr lang="en-US" altLang="en-US" sz="1400" dirty="0">
              <a:latin typeface="Arial" panose="020B0604020202020204" pitchFamily="34" charset="0"/>
              <a:cs typeface="Calibri" panose="020F0502020204030204" pitchFamily="34" charset="0"/>
              <a:sym typeface="Calibri" panose="020F0502020204030204" pitchFamily="34" charset="0"/>
            </a:endParaRPr>
          </a:p>
          <a:p>
            <a:endParaRPr lang="en-US" altLang="en-US" sz="800" b="1" dirty="0">
              <a:latin typeface="Arial" panose="020B0604020202020204" pitchFamily="34" charset="0"/>
              <a:cs typeface="Calibri" panose="020F0502020204030204" pitchFamily="34" charset="0"/>
              <a:sym typeface="Calibri" panose="020F0502020204030204" pitchFamily="34" charset="0"/>
            </a:endParaRPr>
          </a:p>
          <a:p>
            <a:r>
              <a:rPr lang="en-US" altLang="en-US" sz="1400" b="1" dirty="0">
                <a:latin typeface="Arial" panose="020B0604020202020204" pitchFamily="34" charset="0"/>
                <a:cs typeface="Calibri" panose="020F0502020204030204" pitchFamily="34" charset="0"/>
                <a:sym typeface="Calibri" panose="020F0502020204030204" pitchFamily="34" charset="0"/>
              </a:rPr>
              <a:t>[Click to advance to next slide]</a:t>
            </a:r>
          </a:p>
          <a:p>
            <a:pPr>
              <a:buSzPts val="1200"/>
            </a:pPr>
            <a:endParaRPr lang="en-US" altLang="en-US" dirty="0">
              <a:latin typeface="Calibri" panose="020F0502020204030204" pitchFamily="34" charset="0"/>
              <a:cs typeface="Calibri" panose="020F0502020204030204" pitchFamily="34" charset="0"/>
              <a:sym typeface="Calibri" panose="020F0502020204030204" pitchFamily="34" charset="0"/>
            </a:endParaRPr>
          </a:p>
          <a:p>
            <a:pPr>
              <a:buSzPts val="1400"/>
            </a:pPr>
            <a:endParaRPr lang="en-US" altLang="en-US" dirty="0">
              <a:latin typeface="Calibri" panose="020F0502020204030204" pitchFamily="34" charset="0"/>
              <a:cs typeface="Calibri" panose="020F0502020204030204" pitchFamily="34" charset="0"/>
              <a:sym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A1CDDF5F-6D49-4C9D-A2AB-858B43E3176E}" type="slidenum">
              <a:rPr lang="en-US" smtClean="0"/>
              <a:t>23</a:t>
            </a:fld>
            <a:endParaRPr lang="en-US"/>
          </a:p>
        </p:txBody>
      </p:sp>
    </p:spTree>
    <p:extLst>
      <p:ext uri="{BB962C8B-B14F-4D97-AF65-F5344CB8AC3E}">
        <p14:creationId xmlns:p14="http://schemas.microsoft.com/office/powerpoint/2010/main" val="13639400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544513"/>
            <a:ext cx="5575300" cy="3136900"/>
          </a:xfrm>
        </p:spPr>
      </p:sp>
      <p:sp>
        <p:nvSpPr>
          <p:cNvPr id="3" name="Notes Placeholder 2"/>
          <p:cNvSpPr>
            <a:spLocks noGrp="1"/>
          </p:cNvSpPr>
          <p:nvPr>
            <p:ph type="body" idx="1"/>
          </p:nvPr>
        </p:nvSpPr>
        <p:spPr>
          <a:xfrm>
            <a:off x="701040" y="3931199"/>
            <a:ext cx="5608320" cy="4558595"/>
          </a:xfrm>
        </p:spPr>
        <p:txBody>
          <a:bodyPr/>
          <a:lstStyle/>
          <a:p>
            <a:pPr defTabSz="931774">
              <a:buSzPts val="1200"/>
              <a:defRPr/>
            </a:pPr>
            <a:r>
              <a:rPr lang="en-US" altLang="en-US" sz="1400" b="1" dirty="0">
                <a:latin typeface="Arial" panose="020B0604020202020204" pitchFamily="34" charset="0"/>
                <a:cs typeface="Arial" panose="020B0604020202020204" pitchFamily="34" charset="0"/>
              </a:rPr>
              <a:t>[15 minutes]</a:t>
            </a:r>
          </a:p>
          <a:p>
            <a:pPr>
              <a:buSzPts val="1200"/>
            </a:pPr>
            <a:endParaRPr lang="en-US" altLang="en-US" sz="1400" dirty="0">
              <a:latin typeface="Arial" panose="020B0604020202020204" pitchFamily="34" charset="0"/>
              <a:cs typeface="Calibri" panose="020F0502020204030204" pitchFamily="34" charset="0"/>
              <a:sym typeface="Calibri" panose="020F0502020204030204" pitchFamily="34" charset="0"/>
            </a:endParaRPr>
          </a:p>
          <a:p>
            <a:pPr defTabSz="931774">
              <a:buSzPts val="1200"/>
              <a:defRPr/>
            </a:pPr>
            <a:r>
              <a:rPr lang="en-US" altLang="en-US" sz="1400" b="1" dirty="0">
                <a:latin typeface="Arial" panose="020B0604020202020204" pitchFamily="34" charset="0"/>
                <a:cs typeface="Calibri" panose="020F0502020204030204" pitchFamily="34" charset="0"/>
                <a:sym typeface="Calibri" panose="020F0502020204030204" pitchFamily="34" charset="0"/>
              </a:rPr>
              <a:t>[Consider giving participants time to brainstorm in small groups. Then, consider</a:t>
            </a:r>
            <a:r>
              <a:rPr lang="en-US" altLang="en-US" sz="1400" b="1" baseline="0" dirty="0">
                <a:latin typeface="Arial" panose="020B0604020202020204" pitchFamily="34" charset="0"/>
                <a:cs typeface="Calibri" panose="020F0502020204030204" pitchFamily="34" charset="0"/>
                <a:sym typeface="Calibri" panose="020F0502020204030204" pitchFamily="34" charset="0"/>
              </a:rPr>
              <a:t> taking notes on needs on chart paper as a whole-group share-out or have small groups record needs on chart paper</a:t>
            </a:r>
            <a:r>
              <a:rPr lang="en-US" altLang="en-US" sz="1400" b="1" dirty="0">
                <a:latin typeface="Arial" panose="020B0604020202020204" pitchFamily="34" charset="0"/>
                <a:cs typeface="Calibri" panose="020F0502020204030204" pitchFamily="34" charset="0"/>
                <a:sym typeface="Calibri" panose="020F0502020204030204" pitchFamily="34" charset="0"/>
              </a:rPr>
              <a:t>]</a:t>
            </a:r>
          </a:p>
          <a:p>
            <a:pPr>
              <a:buSzPts val="1200"/>
            </a:pPr>
            <a:endParaRPr lang="en-US" altLang="en-US" sz="1400" dirty="0">
              <a:latin typeface="Arial" panose="020B0604020202020204" pitchFamily="34" charset="0"/>
              <a:cs typeface="Calibri" panose="020F0502020204030204" pitchFamily="34" charset="0"/>
              <a:sym typeface="Calibri" panose="020F0502020204030204" pitchFamily="34" charset="0"/>
            </a:endParaRPr>
          </a:p>
          <a:p>
            <a:pPr marL="285750" indent="-285750">
              <a:buSzPts val="1200"/>
              <a:buFont typeface="Arial" panose="020B0604020202020204" pitchFamily="34" charset="0"/>
              <a:buChar char="•"/>
            </a:pPr>
            <a:r>
              <a:rPr lang="en-US" altLang="en-US" sz="1400" dirty="0">
                <a:latin typeface="Arial" panose="020B0604020202020204" pitchFamily="34" charset="0"/>
                <a:cs typeface="Calibri" panose="020F0502020204030204" pitchFamily="34" charset="0"/>
                <a:sym typeface="Calibri" panose="020F0502020204030204" pitchFamily="34" charset="0"/>
              </a:rPr>
              <a:t>Now you will have 10 minutes to brainstorm what you would need from administrators, the district, etc. in order to make your action plan a reality. </a:t>
            </a:r>
          </a:p>
          <a:p>
            <a:pPr>
              <a:buSzPts val="1400"/>
            </a:pPr>
            <a:endParaRPr lang="en-US" altLang="en-US" sz="1400" b="1" dirty="0">
              <a:latin typeface="Arial" panose="020B0604020202020204" pitchFamily="34" charset="0"/>
              <a:cs typeface="Calibri" panose="020F0502020204030204" pitchFamily="34" charset="0"/>
              <a:sym typeface="Calibri" panose="020F0502020204030204" pitchFamily="34" charset="0"/>
            </a:endParaRPr>
          </a:p>
          <a:p>
            <a:pPr>
              <a:buSzPts val="1400"/>
            </a:pPr>
            <a:r>
              <a:rPr lang="en-US" altLang="en-US" sz="1400" b="1" dirty="0">
                <a:latin typeface="Arial" panose="020B0604020202020204" pitchFamily="34" charset="0"/>
                <a:cs typeface="Calibri" panose="020F0502020204030204" pitchFamily="34" charset="0"/>
                <a:sym typeface="Calibri" panose="020F0502020204030204" pitchFamily="34" charset="0"/>
              </a:rPr>
              <a:t>[Give teams 10 minutes to complete this task. The countdown timer begins with when you click to advance slide. It will turn red after 10 minutes.]</a:t>
            </a:r>
          </a:p>
          <a:p>
            <a:pPr>
              <a:buSzPts val="1400"/>
            </a:pPr>
            <a:endParaRPr lang="en-US" altLang="en-US" sz="1400" b="1" dirty="0">
              <a:latin typeface="Arial" panose="020B0604020202020204" pitchFamily="34" charset="0"/>
              <a:cs typeface="Calibri" panose="020F0502020204030204" pitchFamily="34" charset="0"/>
              <a:sym typeface="Calibri" panose="020F0502020204030204" pitchFamily="34" charset="0"/>
            </a:endParaRPr>
          </a:p>
          <a:p>
            <a:pPr>
              <a:buSzPts val="1400"/>
            </a:pPr>
            <a:r>
              <a:rPr lang="en-US" altLang="en-US" sz="1400" b="1" dirty="0">
                <a:latin typeface="Arial" panose="020B0604020202020204" pitchFamily="34" charset="0"/>
                <a:cs typeface="Calibri" panose="020F0502020204030204" pitchFamily="34" charset="0"/>
                <a:sym typeface="Calibri" panose="020F0502020204030204" pitchFamily="34" charset="0"/>
              </a:rPr>
              <a:t>[Ask tables to share out highlights from their discussions. Ensure that these needs are recorded either</a:t>
            </a:r>
            <a:r>
              <a:rPr lang="en-US" altLang="en-US" sz="1400" b="1" baseline="0" dirty="0">
                <a:latin typeface="Arial" panose="020B0604020202020204" pitchFamily="34" charset="0"/>
                <a:cs typeface="Calibri" panose="020F0502020204030204" pitchFamily="34" charset="0"/>
                <a:sym typeface="Calibri" panose="020F0502020204030204" pitchFamily="34" charset="0"/>
              </a:rPr>
              <a:t> by facilitators or discussion groups</a:t>
            </a:r>
            <a:r>
              <a:rPr lang="en-US" altLang="en-US" sz="1400" b="1" dirty="0">
                <a:latin typeface="Arial" panose="020B0604020202020204" pitchFamily="34" charset="0"/>
                <a:cs typeface="Calibri" panose="020F0502020204030204" pitchFamily="34" charset="0"/>
                <a:sym typeface="Calibri" panose="020F0502020204030204" pitchFamily="34" charset="0"/>
              </a:rPr>
              <a:t>]</a:t>
            </a:r>
            <a:endParaRPr lang="en-US" altLang="en-US" sz="1400" dirty="0">
              <a:latin typeface="Arial" panose="020B0604020202020204" pitchFamily="34" charset="0"/>
              <a:cs typeface="Calibri" panose="020F0502020204030204" pitchFamily="34" charset="0"/>
              <a:sym typeface="Calibri" panose="020F0502020204030204" pitchFamily="34" charset="0"/>
            </a:endParaRPr>
          </a:p>
          <a:p>
            <a:endParaRPr lang="en-US" altLang="en-US" sz="1400" b="1" dirty="0">
              <a:latin typeface="Arial" panose="020B0604020202020204" pitchFamily="34" charset="0"/>
              <a:cs typeface="Calibri" panose="020F0502020204030204" pitchFamily="34" charset="0"/>
              <a:sym typeface="Calibri" panose="020F0502020204030204" pitchFamily="34" charset="0"/>
            </a:endParaRPr>
          </a:p>
          <a:p>
            <a:r>
              <a:rPr lang="en-US" altLang="en-US" sz="1400" b="1" dirty="0">
                <a:latin typeface="Arial" panose="020B0604020202020204" pitchFamily="34" charset="0"/>
                <a:cs typeface="Calibri" panose="020F0502020204030204" pitchFamily="34" charset="0"/>
                <a:sym typeface="Calibri" panose="020F0502020204030204" pitchFamily="34" charset="0"/>
              </a:rPr>
              <a:t>[Click to advance to next slide]</a:t>
            </a:r>
          </a:p>
          <a:p>
            <a:pPr>
              <a:buSzPts val="1200"/>
            </a:pPr>
            <a:endParaRPr lang="en-US" altLang="en-US" dirty="0">
              <a:latin typeface="Calibri" panose="020F0502020204030204" pitchFamily="34" charset="0"/>
              <a:cs typeface="Calibri" panose="020F0502020204030204" pitchFamily="34" charset="0"/>
              <a:sym typeface="Calibri" panose="020F0502020204030204" pitchFamily="34" charset="0"/>
            </a:endParaRPr>
          </a:p>
          <a:p>
            <a:pPr>
              <a:buSzPts val="1400"/>
            </a:pPr>
            <a:endParaRPr lang="en-US" altLang="en-US" dirty="0">
              <a:latin typeface="Calibri" panose="020F0502020204030204" pitchFamily="34" charset="0"/>
              <a:cs typeface="Calibri" panose="020F0502020204030204" pitchFamily="34" charset="0"/>
              <a:sym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A1CDDF5F-6D49-4C9D-A2AB-858B43E3176E}" type="slidenum">
              <a:rPr lang="en-US" smtClean="0"/>
              <a:t>24</a:t>
            </a:fld>
            <a:endParaRPr lang="en-US"/>
          </a:p>
        </p:txBody>
      </p:sp>
    </p:spTree>
    <p:extLst>
      <p:ext uri="{BB962C8B-B14F-4D97-AF65-F5344CB8AC3E}">
        <p14:creationId xmlns:p14="http://schemas.microsoft.com/office/powerpoint/2010/main" val="4391625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3588" y="803275"/>
            <a:ext cx="5670550" cy="3189288"/>
          </a:xfrm>
        </p:spPr>
      </p:sp>
      <p:sp>
        <p:nvSpPr>
          <p:cNvPr id="3" name="Notes Placeholder 2"/>
          <p:cNvSpPr>
            <a:spLocks noGrp="1"/>
          </p:cNvSpPr>
          <p:nvPr>
            <p:ph type="body" idx="1"/>
          </p:nvPr>
        </p:nvSpPr>
        <p:spPr>
          <a:xfrm>
            <a:off x="716619" y="4246134"/>
            <a:ext cx="5732949" cy="4206250"/>
          </a:xfrm>
        </p:spPr>
        <p:txBody>
          <a:bodyPr/>
          <a:lstStyle/>
          <a:p>
            <a:pPr defTabSz="931774">
              <a:defRPr/>
            </a:pPr>
            <a:r>
              <a:rPr lang="en-US" altLang="en-US" sz="1400" b="1" dirty="0">
                <a:latin typeface="Arial" panose="020B0604020202020204" pitchFamily="34" charset="0"/>
                <a:cs typeface="Arial" panose="020B0604020202020204" pitchFamily="34" charset="0"/>
              </a:rPr>
              <a:t>[3 minutes]</a:t>
            </a:r>
            <a:endParaRPr lang="en-US" sz="1400" dirty="0">
              <a:latin typeface="Arial" panose="020B0604020202020204" pitchFamily="34" charset="0"/>
              <a:cs typeface="Arial" panose="020B0604020202020204" pitchFamily="34" charset="0"/>
            </a:endParaRPr>
          </a:p>
          <a:p>
            <a:pPr marL="296711" indent="-296711">
              <a:buFont typeface="Arial" panose="020B0604020202020204" pitchFamily="34" charset="0"/>
              <a:buChar char="•"/>
            </a:pPr>
            <a:r>
              <a:rPr lang="en-US" sz="1400" dirty="0">
                <a:latin typeface="Arial" panose="020B0604020202020204" pitchFamily="34" charset="0"/>
                <a:cs typeface="Arial" panose="020B0604020202020204" pitchFamily="34" charset="0"/>
              </a:rPr>
              <a:t>There are many resources to support EL Roadmap implementation. </a:t>
            </a:r>
          </a:p>
          <a:p>
            <a:pPr marL="296711" indent="-296711">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96711" indent="-296711">
              <a:buFont typeface="Arial" panose="020B0604020202020204" pitchFamily="34" charset="0"/>
              <a:buChar char="•"/>
            </a:pPr>
            <a:r>
              <a:rPr lang="en-US" sz="1400" dirty="0">
                <a:latin typeface="Arial" panose="020B0604020202020204" pitchFamily="34" charset="0"/>
                <a:cs typeface="Arial" panose="020B0604020202020204" pitchFamily="34" charset="0"/>
              </a:rPr>
              <a:t>The CDE EL Roadmap web page, at https://www.cde.ca.gov/sp/ml/roadmap.asp, includes the EL Roadmap Policy, the EL Roadmap Guidance Document, information on and examples of each principle in action, the Self-Reflection Rubric, Frequently Asked Questions, the EL Roadmap Webinar, this presentation and others, and more.</a:t>
            </a:r>
          </a:p>
          <a:p>
            <a:pPr marL="296711" indent="-296711">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96711" indent="-296711">
              <a:buFont typeface="Arial" panose="020B0604020202020204" pitchFamily="34" charset="0"/>
              <a:buChar char="•"/>
            </a:pPr>
            <a:r>
              <a:rPr lang="en-US" sz="1400" dirty="0">
                <a:latin typeface="Arial" panose="020B0604020202020204" pitchFamily="34" charset="0"/>
                <a:cs typeface="Arial" panose="020B0604020202020204" pitchFamily="34" charset="0"/>
              </a:rPr>
              <a:t>Another resource is the California Association for Bilingual Education EL Roadmap videos at https://youtu.be/6_piqi-lBFw?list=PLzAV3ARcMmw1l-hX2vpb6RSbDSYt8mvPE. These videos include an Introduction and Overview video, a Four Principles video, and a Call to Action video. </a:t>
            </a:r>
          </a:p>
          <a:p>
            <a:endParaRPr lang="en-US" sz="1400" dirty="0">
              <a:latin typeface="Arial" panose="020B0604020202020204" pitchFamily="34" charset="0"/>
              <a:cs typeface="Arial" panose="020B0604020202020204" pitchFamily="34" charset="0"/>
            </a:endParaRPr>
          </a:p>
          <a:p>
            <a:pPr defTabSz="949478"/>
            <a:r>
              <a:rPr lang="en-US" altLang="en-US" sz="1400" b="1" dirty="0">
                <a:latin typeface="Arial" panose="020B0604020202020204" pitchFamily="34" charset="0"/>
                <a:ea typeface="MS PGothic" panose="020B0600070205080204" pitchFamily="34" charset="-128"/>
                <a:cs typeface="Arial" panose="020B0604020202020204" pitchFamily="34" charset="0"/>
              </a:rPr>
              <a:t>[Click to advance to next slide]</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977E29-8A78-4C35-891E-1BD6AA7FFBF5}"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1725668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xfrm>
            <a:off x="717550" y="6413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xfrm>
            <a:off x="701040" y="4094750"/>
            <a:ext cx="5608320" cy="41199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a:spcBef>
                <a:spcPct val="0"/>
              </a:spcBef>
              <a:defRPr/>
            </a:pPr>
            <a:r>
              <a:rPr lang="en-US" altLang="en-US" sz="1400" b="1" dirty="0">
                <a:latin typeface="Arial" panose="020B0604020202020204" pitchFamily="34" charset="0"/>
                <a:cs typeface="Arial" panose="020B0604020202020204" pitchFamily="34" charset="0"/>
              </a:rPr>
              <a:t>[4 minutes]</a:t>
            </a:r>
          </a:p>
          <a:p>
            <a:pPr eaLnBrk="1" hangingPunct="1">
              <a:spcBef>
                <a:spcPct val="0"/>
              </a:spcBef>
            </a:pPr>
            <a:r>
              <a:rPr lang="en-US" altLang="en-US" sz="1400" dirty="0">
                <a:latin typeface="Arial" panose="020B0604020202020204" pitchFamily="34" charset="0"/>
                <a:ea typeface="MS PGothic" panose="020B0600070205080204" pitchFamily="34" charset="-128"/>
                <a:cs typeface="Arial" panose="020B0604020202020204" pitchFamily="34" charset="0"/>
              </a:rPr>
              <a:t>To close this session, I will show a video clip that the Anaheim Union High School District Superintendent Michael Matsuda, a member of the EL Roadmap Workgroup, created with members of his staff and students from his district.</a:t>
            </a:r>
          </a:p>
          <a:p>
            <a:pPr eaLnBrk="1" hangingPunct="1">
              <a:spcBef>
                <a:spcPct val="0"/>
              </a:spcBef>
            </a:pPr>
            <a:endParaRPr lang="en-US" altLang="en-US" sz="1400" dirty="0">
              <a:latin typeface="Arial" panose="020B0604020202020204" pitchFamily="34" charset="0"/>
              <a:ea typeface="MS PGothic" panose="020B0600070205080204" pitchFamily="34" charset="-128"/>
              <a:cs typeface="Arial" panose="020B0604020202020204" pitchFamily="34" charset="0"/>
            </a:endParaRPr>
          </a:p>
          <a:p>
            <a:pPr eaLnBrk="1" hangingPunct="1">
              <a:spcBef>
                <a:spcPct val="0"/>
              </a:spcBef>
            </a:pPr>
            <a:r>
              <a:rPr lang="en-US" altLang="en-US" sz="1400" dirty="0">
                <a:latin typeface="Arial" panose="020B0604020202020204" pitchFamily="34" charset="0"/>
                <a:ea typeface="MS PGothic" panose="020B0600070205080204" pitchFamily="34" charset="-128"/>
                <a:cs typeface="Arial" panose="020B0604020202020204" pitchFamily="34" charset="0"/>
              </a:rPr>
              <a:t>Please enjoy this inspirational video.</a:t>
            </a:r>
          </a:p>
          <a:p>
            <a:pPr eaLnBrk="1" hangingPunct="1">
              <a:spcBef>
                <a:spcPct val="0"/>
              </a:spcBef>
            </a:pPr>
            <a:endParaRPr lang="en-US" altLang="en-US" sz="1400" dirty="0">
              <a:latin typeface="Arial" panose="020B0604020202020204" pitchFamily="34" charset="0"/>
              <a:ea typeface="MS PGothic" panose="020B0600070205080204" pitchFamily="34" charset="-128"/>
              <a:cs typeface="Arial" panose="020B0604020202020204" pitchFamily="34" charset="0"/>
            </a:endParaRPr>
          </a:p>
          <a:p>
            <a:pPr eaLnBrk="1" hangingPunct="1">
              <a:spcBef>
                <a:spcPct val="0"/>
              </a:spcBef>
            </a:pPr>
            <a:r>
              <a:rPr lang="en-US" altLang="en-US" sz="1400" b="1" dirty="0">
                <a:latin typeface="Arial" panose="020B0604020202020204" pitchFamily="34" charset="0"/>
                <a:ea typeface="MS PGothic" panose="020B0600070205080204" pitchFamily="34" charset="-128"/>
                <a:cs typeface="Arial" panose="020B0604020202020204" pitchFamily="34" charset="0"/>
              </a:rPr>
              <a:t>[Click to play video at https://www.youtube.com/watch?v=VtqJCB6ssGk&amp;feature=youtu.be]</a:t>
            </a:r>
          </a:p>
          <a:p>
            <a:pPr eaLnBrk="1" hangingPunct="1">
              <a:spcBef>
                <a:spcPct val="0"/>
              </a:spcBef>
            </a:pPr>
            <a:endParaRPr lang="en-US" altLang="en-US" sz="1400" b="1" dirty="0">
              <a:latin typeface="Arial" panose="020B0604020202020204" pitchFamily="34" charset="0"/>
              <a:ea typeface="MS PGothic" panose="020B0600070205080204" pitchFamily="34" charset="-128"/>
              <a:cs typeface="Arial" panose="020B0604020202020204" pitchFamily="34" charset="0"/>
            </a:endParaRPr>
          </a:p>
          <a:p>
            <a:pPr eaLnBrk="1" hangingPunct="1">
              <a:spcBef>
                <a:spcPct val="0"/>
              </a:spcBef>
            </a:pPr>
            <a:r>
              <a:rPr lang="en-US" altLang="en-US" sz="1400" b="0" dirty="0">
                <a:latin typeface="Arial" panose="020B0604020202020204" pitchFamily="34" charset="0"/>
                <a:ea typeface="MS PGothic" panose="020B0600070205080204" pitchFamily="34" charset="-128"/>
                <a:cs typeface="Arial" panose="020B0604020202020204" pitchFamily="34" charset="0"/>
              </a:rPr>
              <a:t>What would your students</a:t>
            </a:r>
            <a:r>
              <a:rPr lang="en-US" altLang="en-US" sz="1400" b="0" baseline="0" dirty="0">
                <a:latin typeface="Arial" panose="020B0604020202020204" pitchFamily="34" charset="0"/>
                <a:ea typeface="MS PGothic" panose="020B0600070205080204" pitchFamily="34" charset="-128"/>
                <a:cs typeface="Arial" panose="020B0604020202020204" pitchFamily="34" charset="0"/>
              </a:rPr>
              <a:t> say?</a:t>
            </a:r>
            <a:endParaRPr lang="en-US" altLang="en-US" sz="1400" b="0" dirty="0">
              <a:latin typeface="Arial" panose="020B0604020202020204" pitchFamily="34" charset="0"/>
              <a:ea typeface="MS PGothic" panose="020B0600070205080204" pitchFamily="34" charset="-128"/>
              <a:cs typeface="Arial" panose="020B0604020202020204" pitchFamily="34" charset="0"/>
            </a:endParaRPr>
          </a:p>
          <a:p>
            <a:pPr eaLnBrk="1" hangingPunct="1">
              <a:spcBef>
                <a:spcPct val="0"/>
              </a:spcBef>
            </a:pPr>
            <a:endParaRPr lang="en-US" altLang="en-US" sz="1400" dirty="0">
              <a:latin typeface="Arial" panose="020B0604020202020204" pitchFamily="34" charset="0"/>
              <a:ea typeface="MS PGothic" panose="020B0600070205080204" pitchFamily="34" charset="-128"/>
              <a:cs typeface="Arial" panose="020B0604020202020204" pitchFamily="34" charset="0"/>
            </a:endParaRPr>
          </a:p>
          <a:p>
            <a:pPr eaLnBrk="1" hangingPunct="1">
              <a:spcBef>
                <a:spcPct val="0"/>
              </a:spcBef>
            </a:pPr>
            <a:r>
              <a:rPr lang="en-US" altLang="en-US" sz="1400" b="1" dirty="0">
                <a:latin typeface="Arial" panose="020B0604020202020204" pitchFamily="34" charset="0"/>
                <a:ea typeface="MS PGothic" panose="020B0600070205080204" pitchFamily="34" charset="-128"/>
                <a:cs typeface="Arial" panose="020B0604020202020204" pitchFamily="34" charset="0"/>
              </a:rPr>
              <a:t>[If time allows, ask</a:t>
            </a:r>
            <a:r>
              <a:rPr lang="en-US" altLang="en-US" sz="1400" b="1" baseline="0" dirty="0">
                <a:latin typeface="Arial" panose="020B0604020202020204" pitchFamily="34" charset="0"/>
                <a:ea typeface="MS PGothic" panose="020B0600070205080204" pitchFamily="34" charset="-128"/>
                <a:cs typeface="Arial" panose="020B0604020202020204" pitchFamily="34" charset="0"/>
              </a:rPr>
              <a:t> participants to discuss this question]</a:t>
            </a:r>
          </a:p>
          <a:p>
            <a:pPr eaLnBrk="1" hangingPunct="1">
              <a:spcBef>
                <a:spcPct val="0"/>
              </a:spcBef>
            </a:pPr>
            <a:endParaRPr lang="en-US" altLang="en-US" sz="1400" dirty="0">
              <a:latin typeface="Arial" panose="020B0604020202020204" pitchFamily="34" charset="0"/>
              <a:ea typeface="MS PGothic" panose="020B0600070205080204" pitchFamily="34" charset="-128"/>
              <a:cs typeface="Arial" panose="020B0604020202020204" pitchFamily="34" charset="0"/>
            </a:endParaRPr>
          </a:p>
          <a:p>
            <a:pPr eaLnBrk="1" hangingPunct="1">
              <a:spcBef>
                <a:spcPct val="0"/>
              </a:spcBef>
            </a:pPr>
            <a:r>
              <a:rPr lang="en-US" altLang="en-US" sz="1400" b="1" dirty="0">
                <a:latin typeface="Arial" panose="020B0604020202020204" pitchFamily="34" charset="0"/>
                <a:ea typeface="MS PGothic" panose="020B0600070205080204" pitchFamily="34" charset="-128"/>
                <a:cs typeface="Arial" panose="020B0604020202020204" pitchFamily="34" charset="0"/>
              </a:rPr>
              <a:t>[Click to advance to next slide]</a:t>
            </a:r>
          </a:p>
          <a:p>
            <a:pPr eaLnBrk="1" hangingPunct="1">
              <a:spcBef>
                <a:spcPct val="0"/>
              </a:spcBef>
            </a:pPr>
            <a:endParaRPr lang="en-US" altLang="en-US" dirty="0">
              <a:ea typeface="MS PGothic" panose="020B0600070205080204" pitchFamily="34" charset="-128"/>
              <a:cs typeface="Arial" panose="020B0604020202020204" pitchFamily="34" charset="0"/>
            </a:endParaRP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97866" indent="-305709">
              <a:defRPr>
                <a:solidFill>
                  <a:schemeClr val="tx1"/>
                </a:solidFill>
                <a:latin typeface="Calibri" panose="020F0502020204030204" pitchFamily="34" charset="0"/>
              </a:defRPr>
            </a:lvl2pPr>
            <a:lvl3pPr marL="1229553" indent="-243560">
              <a:defRPr>
                <a:solidFill>
                  <a:schemeClr val="tx1"/>
                </a:solidFill>
                <a:latin typeface="Calibri" panose="020F0502020204030204" pitchFamily="34" charset="0"/>
              </a:defRPr>
            </a:lvl3pPr>
            <a:lvl4pPr marL="1723391" indent="-243560">
              <a:defRPr>
                <a:solidFill>
                  <a:schemeClr val="tx1"/>
                </a:solidFill>
                <a:latin typeface="Calibri" panose="020F0502020204030204" pitchFamily="34" charset="0"/>
              </a:defRPr>
            </a:lvl4pPr>
            <a:lvl5pPr marL="2215548" indent="-243560">
              <a:defRPr>
                <a:solidFill>
                  <a:schemeClr val="tx1"/>
                </a:solidFill>
                <a:latin typeface="Calibri" panose="020F0502020204030204" pitchFamily="34" charset="0"/>
              </a:defRPr>
            </a:lvl5pPr>
            <a:lvl6pPr marL="2699307" indent="-243560" eaLnBrk="0" fontAlgn="base" hangingPunct="0">
              <a:spcBef>
                <a:spcPct val="0"/>
              </a:spcBef>
              <a:spcAft>
                <a:spcPct val="0"/>
              </a:spcAft>
              <a:defRPr>
                <a:solidFill>
                  <a:schemeClr val="tx1"/>
                </a:solidFill>
                <a:latin typeface="Calibri" panose="020F0502020204030204" pitchFamily="34" charset="0"/>
              </a:defRPr>
            </a:lvl6pPr>
            <a:lvl7pPr marL="3183066" indent="-243560" eaLnBrk="0" fontAlgn="base" hangingPunct="0">
              <a:spcBef>
                <a:spcPct val="0"/>
              </a:spcBef>
              <a:spcAft>
                <a:spcPct val="0"/>
              </a:spcAft>
              <a:defRPr>
                <a:solidFill>
                  <a:schemeClr val="tx1"/>
                </a:solidFill>
                <a:latin typeface="Calibri" panose="020F0502020204030204" pitchFamily="34" charset="0"/>
              </a:defRPr>
            </a:lvl7pPr>
            <a:lvl8pPr marL="3666825" indent="-243560" eaLnBrk="0" fontAlgn="base" hangingPunct="0">
              <a:spcBef>
                <a:spcPct val="0"/>
              </a:spcBef>
              <a:spcAft>
                <a:spcPct val="0"/>
              </a:spcAft>
              <a:defRPr>
                <a:solidFill>
                  <a:schemeClr val="tx1"/>
                </a:solidFill>
                <a:latin typeface="Calibri" panose="020F0502020204030204" pitchFamily="34" charset="0"/>
              </a:defRPr>
            </a:lvl8pPr>
            <a:lvl9pPr marL="4150584" indent="-24356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068C29E-A937-4BD3-985C-E357886B5311}" type="slidenum">
              <a:rPr lang="en-US" altLang="en-US" smtClean="0">
                <a:solidFill>
                  <a:srgbClr val="000000"/>
                </a:solidFill>
                <a:latin typeface="Arial" panose="020B0604020202020204" pitchFamily="34" charset="0"/>
              </a:rPr>
              <a:pPr fontAlgn="base">
                <a:spcBef>
                  <a:spcPct val="0"/>
                </a:spcBef>
                <a:spcAft>
                  <a:spcPct val="0"/>
                </a:spcAft>
              </a:pPr>
              <a:t>26</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36281937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sz="1400" b="1" dirty="0">
                <a:latin typeface="Arial" panose="020B0604020202020204" pitchFamily="34" charset="0"/>
                <a:cs typeface="Arial" panose="020B0604020202020204" pitchFamily="34" charset="0"/>
              </a:rPr>
              <a:t>[1 minute]</a:t>
            </a:r>
          </a:p>
          <a:p>
            <a:r>
              <a:rPr lang="en-US" sz="1400" dirty="0">
                <a:latin typeface="Arial" panose="020B0604020202020204" pitchFamily="34" charset="0"/>
                <a:cs typeface="Arial" panose="020B0604020202020204" pitchFamily="34" charset="0"/>
              </a:rPr>
              <a:t>For further information about the EL Roadmap, contact the Language Policy and Leadership Office in the English Learner Support Division at the California Department of Education by phone at 916-319-0845 or by email at ELRoadmapProject@cde.ca.gov.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For information, updates, and resources from the English Learner Support Division, follow @</a:t>
            </a:r>
            <a:r>
              <a:rPr lang="en-US" sz="1400" dirty="0" err="1">
                <a:latin typeface="Arial" panose="020B0604020202020204" pitchFamily="34" charset="0"/>
                <a:cs typeface="Arial" panose="020B0604020202020204" pitchFamily="34" charset="0"/>
              </a:rPr>
              <a:t>MultilingualCA</a:t>
            </a:r>
            <a:r>
              <a:rPr lang="en-US" sz="1400" dirty="0">
                <a:latin typeface="Arial" panose="020B0604020202020204" pitchFamily="34" charset="0"/>
                <a:cs typeface="Arial" panose="020B0604020202020204" pitchFamily="34" charset="0"/>
              </a:rPr>
              <a:t> on Twitter. </a:t>
            </a:r>
          </a:p>
          <a:p>
            <a:endParaRPr lang="en-US" sz="1400" dirty="0">
              <a:latin typeface="Arial" panose="020B0604020202020204" pitchFamily="34" charset="0"/>
              <a:cs typeface="Arial" panose="020B0604020202020204" pitchFamily="34" charset="0"/>
            </a:endParaRPr>
          </a:p>
          <a:p>
            <a:pPr defTabSz="949478"/>
            <a:r>
              <a:rPr lang="en-US" altLang="en-US" sz="1400" b="1" dirty="0">
                <a:latin typeface="Arial" panose="020B0604020202020204" pitchFamily="34" charset="0"/>
                <a:ea typeface="MS PGothic" panose="020B0600070205080204" pitchFamily="34" charset="-128"/>
                <a:cs typeface="Arial" panose="020B0604020202020204" pitchFamily="34" charset="0"/>
              </a:rPr>
              <a:t>[Click to advance to next slide]</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977E29-8A78-4C35-891E-1BD6AA7FFBF5}"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5558379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spcBef>
                <a:spcPct val="0"/>
              </a:spcBef>
              <a:defRPr/>
            </a:pPr>
            <a:r>
              <a:rPr lang="en-US" altLang="en-US" sz="1400" b="1" dirty="0">
                <a:latin typeface="Arial" panose="020B0604020202020204" pitchFamily="34" charset="0"/>
                <a:cs typeface="Arial" panose="020B0604020202020204" pitchFamily="34" charset="0"/>
              </a:rPr>
              <a:t>[1 minute]</a:t>
            </a:r>
          </a:p>
          <a:p>
            <a:pPr marL="296680" indent="-296680">
              <a:spcBef>
                <a:spcPct val="0"/>
              </a:spcBef>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In conclusion, the EL Roadmap is ushering in a new era of education for English learners in the state of California that focuses on the whole child and emphasizes the importance of being bilingual, multilingual, and </a:t>
            </a:r>
            <a:r>
              <a:rPr lang="en-US" altLang="en-US" sz="1400" dirty="0" err="1">
                <a:latin typeface="Arial" panose="020B0604020202020204" pitchFamily="34" charset="0"/>
                <a:cs typeface="Arial" panose="020B0604020202020204" pitchFamily="34" charset="0"/>
              </a:rPr>
              <a:t>biliterate</a:t>
            </a:r>
            <a:r>
              <a:rPr lang="en-US" altLang="en-US" sz="1400" dirty="0">
                <a:latin typeface="Arial" panose="020B0604020202020204" pitchFamily="34" charset="0"/>
                <a:cs typeface="Arial" panose="020B0604020202020204" pitchFamily="34" charset="0"/>
              </a:rPr>
              <a:t> in our global society. </a:t>
            </a:r>
          </a:p>
          <a:p>
            <a:pPr eaLnBrk="1" hangingPunct="1">
              <a:spcBef>
                <a:spcPct val="0"/>
              </a:spcBef>
              <a:buFont typeface="Arial" panose="020B0604020202020204" pitchFamily="34" charset="0"/>
              <a:buNone/>
              <a:defRPr/>
            </a:pPr>
            <a:endParaRPr lang="en-US" altLang="en-US" sz="1400" dirty="0">
              <a:latin typeface="Arial" panose="020B0604020202020204" pitchFamily="34" charset="0"/>
              <a:cs typeface="Arial" panose="020B0604020202020204" pitchFamily="34" charset="0"/>
            </a:endParaRPr>
          </a:p>
          <a:p>
            <a:pPr marL="296680" indent="-296680">
              <a:spcBef>
                <a:spcPct val="0"/>
              </a:spcBef>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Keep your eyes open for observable changes in your community, schools, districts, county offices, and at the CDE.</a:t>
            </a:r>
          </a:p>
          <a:p>
            <a:pPr eaLnBrk="1" hangingPunct="1">
              <a:spcBef>
                <a:spcPct val="0"/>
              </a:spcBef>
              <a:defRPr/>
            </a:pPr>
            <a:endParaRPr lang="en-US" altLang="en-US" sz="1400" dirty="0">
              <a:latin typeface="Arial" panose="020B0604020202020204" pitchFamily="34" charset="0"/>
              <a:cs typeface="Arial" panose="020B0604020202020204" pitchFamily="34" charset="0"/>
            </a:endParaRPr>
          </a:p>
          <a:p>
            <a:pPr eaLnBrk="1" hangingPunct="1">
              <a:spcBef>
                <a:spcPct val="0"/>
              </a:spcBef>
              <a:defRPr/>
            </a:pPr>
            <a:r>
              <a:rPr lang="en-US" altLang="en-US" sz="1400" dirty="0">
                <a:latin typeface="Arial" panose="020B0604020202020204" pitchFamily="34" charset="0"/>
                <a:cs typeface="Arial" panose="020B0604020202020204" pitchFamily="34" charset="0"/>
              </a:rPr>
              <a:t>Thank you so much for coming. </a:t>
            </a:r>
          </a:p>
          <a:p>
            <a:endParaRPr lang="en-US" dirty="0"/>
          </a:p>
          <a:p>
            <a:r>
              <a:rPr lang="en-US" sz="1400" b="1" dirty="0">
                <a:latin typeface="Arial" panose="020B0604020202020204" pitchFamily="34" charset="0"/>
                <a:cs typeface="Arial" panose="020B0604020202020204" pitchFamily="34" charset="0"/>
              </a:rPr>
              <a:t>[End presentation]</a:t>
            </a:r>
          </a:p>
        </p:txBody>
      </p:sp>
      <p:sp>
        <p:nvSpPr>
          <p:cNvPr id="4" name="Slide Number Placeholder 3"/>
          <p:cNvSpPr>
            <a:spLocks noGrp="1"/>
          </p:cNvSpPr>
          <p:nvPr>
            <p:ph type="sldNum" sz="quarter" idx="10"/>
          </p:nvPr>
        </p:nvSpPr>
        <p:spPr/>
        <p:txBody>
          <a:bodyPr/>
          <a:lstStyle/>
          <a:p>
            <a:fld id="{1CE27A00-9ED4-434D-BC8A-5D31EFE24023}"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745779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fontAlgn="base">
              <a:spcBef>
                <a:spcPct val="0"/>
              </a:spcBef>
              <a:spcAft>
                <a:spcPct val="0"/>
              </a:spcAft>
              <a:defRPr/>
            </a:pPr>
            <a:r>
              <a:rPr lang="en-US" altLang="en-US" sz="1400" b="1" dirty="0">
                <a:latin typeface="Arial" panose="020B0604020202020204" pitchFamily="34" charset="0"/>
                <a:cs typeface="Arial" panose="020B0604020202020204" pitchFamily="34" charset="0"/>
              </a:rPr>
              <a:t>[6 minutes]</a:t>
            </a:r>
          </a:p>
          <a:p>
            <a:pPr marL="296680" indent="-296680" defTabSz="949478" fontAlgn="base">
              <a:spcBef>
                <a:spcPct val="0"/>
              </a:spcBef>
              <a:spcAft>
                <a:spcPct val="0"/>
              </a:spcAft>
              <a:buFont typeface="Arial" panose="020B0604020202020204" pitchFamily="34" charset="0"/>
              <a:buChar char="•"/>
              <a:defRPr/>
            </a:pPr>
            <a:r>
              <a:rPr lang="en-US" altLang="en-US" sz="1400" dirty="0">
                <a:solidFill>
                  <a:prstClr val="black"/>
                </a:solidFill>
                <a:latin typeface="Arial" panose="020B0604020202020204" pitchFamily="34" charset="0"/>
                <a:cs typeface="Arial" panose="020B0604020202020204" pitchFamily="34" charset="0"/>
              </a:rPr>
              <a:t>Please take a moment to introduce yourself to the other people at your table and discuss why learning about the EL Roadmap is important to your work.</a:t>
            </a:r>
          </a:p>
          <a:p>
            <a:pPr marL="181305" indent="-181305" defTabSz="949478" fontAlgn="base">
              <a:spcBef>
                <a:spcPct val="0"/>
              </a:spcBef>
              <a:spcAft>
                <a:spcPct val="0"/>
              </a:spcAft>
              <a:buFontTx/>
              <a:buChar char="•"/>
              <a:defRPr/>
            </a:pPr>
            <a:endParaRPr lang="en-US" altLang="en-US" sz="1400" dirty="0">
              <a:solidFill>
                <a:prstClr val="black"/>
              </a:solidFill>
              <a:latin typeface="Arial" panose="020B0604020202020204" pitchFamily="34" charset="0"/>
              <a:cs typeface="Arial" panose="020B0604020202020204" pitchFamily="34" charset="0"/>
            </a:endParaRPr>
          </a:p>
          <a:p>
            <a:pPr marL="181305" indent="-181305" defTabSz="949478" fontAlgn="base">
              <a:spcBef>
                <a:spcPct val="0"/>
              </a:spcBef>
              <a:spcAft>
                <a:spcPct val="0"/>
              </a:spcAft>
              <a:defRPr/>
            </a:pPr>
            <a:r>
              <a:rPr lang="en-US" altLang="en-US" sz="1400" b="1" dirty="0">
                <a:solidFill>
                  <a:prstClr val="black"/>
                </a:solidFill>
                <a:latin typeface="Arial" panose="020B0604020202020204" pitchFamily="34" charset="0"/>
                <a:cs typeface="Arial" panose="020B0604020202020204" pitchFamily="34" charset="0"/>
              </a:rPr>
              <a:t>[Click to advance to next slide]</a:t>
            </a:r>
          </a:p>
          <a:p>
            <a:endParaRPr lang="en-US" dirty="0"/>
          </a:p>
        </p:txBody>
      </p:sp>
      <p:sp>
        <p:nvSpPr>
          <p:cNvPr id="4" name="Slide Number Placeholder 3"/>
          <p:cNvSpPr>
            <a:spLocks noGrp="1"/>
          </p:cNvSpPr>
          <p:nvPr>
            <p:ph type="sldNum" sz="quarter" idx="10"/>
          </p:nvPr>
        </p:nvSpPr>
        <p:spPr/>
        <p:txBody>
          <a:bodyPr/>
          <a:lstStyle/>
          <a:p>
            <a:fld id="{1CE27A00-9ED4-434D-BC8A-5D31EFE24023}"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316559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390398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1" dirty="0">
                <a:latin typeface="Arial" panose="020B0604020202020204" pitchFamily="34" charset="0"/>
                <a:cs typeface="Arial" panose="020B0604020202020204" pitchFamily="34" charset="0"/>
              </a:rPr>
              <a:t>[3 minutes]</a:t>
            </a:r>
            <a:endParaRPr lang="en-US" altLang="en-US" sz="1400" b="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b="0" dirty="0">
                <a:latin typeface="Arial" panose="020B0604020202020204" pitchFamily="34" charset="0"/>
                <a:cs typeface="Arial" panose="020B0604020202020204" pitchFamily="34" charset="0"/>
              </a:rPr>
              <a:t>There are over 1.2 million English</a:t>
            </a:r>
            <a:r>
              <a:rPr lang="en-US" altLang="en-US" sz="1400" b="0" baseline="0" dirty="0">
                <a:latin typeface="Arial" panose="020B0604020202020204" pitchFamily="34" charset="0"/>
                <a:cs typeface="Arial" panose="020B0604020202020204" pitchFamily="34" charset="0"/>
              </a:rPr>
              <a:t> learners in California public schools.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400" b="0" baseline="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b="0" baseline="0" dirty="0">
                <a:latin typeface="Arial" panose="020B0604020202020204" pitchFamily="34" charset="0"/>
                <a:cs typeface="Arial" panose="020B0604020202020204" pitchFamily="34" charset="0"/>
              </a:rPr>
              <a:t>The EL Roadmap was created because it is essential to provide guidance to schools, districts, and counties on research-based approaches to support and embrace English learners.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400" b="0" baseline="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b="0" baseline="0" dirty="0">
                <a:latin typeface="Arial" panose="020B0604020202020204" pitchFamily="34" charset="0"/>
                <a:cs typeface="Arial" panose="020B0604020202020204" pitchFamily="34" charset="0"/>
              </a:rPr>
              <a:t>Another purpose behind the EL Roadmap is to ensure that all English learners have access to a twenty-first century education and feel welcome and supported at school.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400" b="0" baseline="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b="0" baseline="0" dirty="0">
                <a:latin typeface="Arial" panose="020B0604020202020204" pitchFamily="34" charset="0"/>
                <a:cs typeface="Arial" panose="020B0604020202020204" pitchFamily="34" charset="0"/>
              </a:rPr>
              <a:t>In addition to students, it is also essential to </a:t>
            </a:r>
            <a:r>
              <a:rPr lang="en-US" sz="1400" dirty="0">
                <a:latin typeface="Arial" panose="020B0604020202020204" pitchFamily="34" charset="0"/>
                <a:cs typeface="Arial" panose="020B0604020202020204" pitchFamily="34" charset="0"/>
              </a:rPr>
              <a:t>ensure that the parents of English learners are welcomed and embraced as assets to the school and district.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400" b="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400" b="1" dirty="0">
                <a:solidFill>
                  <a:prstClr val="black"/>
                </a:solidFill>
                <a:latin typeface="Arial" panose="020B0604020202020204" pitchFamily="34" charset="0"/>
                <a:cs typeface="Arial" panose="020B0604020202020204" pitchFamily="34" charset="0"/>
              </a:rPr>
              <a:t>[Click to advance to next slide]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400" b="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400" b="0" dirty="0">
              <a:latin typeface="Arial" panose="020B0604020202020204" pitchFamily="34" charset="0"/>
              <a:cs typeface="Arial" panose="020B0604020202020204" pitchFamily="34" charset="0"/>
            </a:endParaRPr>
          </a:p>
          <a:p>
            <a:endParaRPr lang="en-US" sz="1400" dirty="0"/>
          </a:p>
        </p:txBody>
      </p:sp>
      <p:sp>
        <p:nvSpPr>
          <p:cNvPr id="4" name="Slide Number Placeholder 3"/>
          <p:cNvSpPr>
            <a:spLocks noGrp="1"/>
          </p:cNvSpPr>
          <p:nvPr>
            <p:ph type="sldNum" sz="quarter" idx="10"/>
          </p:nvPr>
        </p:nvSpPr>
        <p:spPr/>
        <p:txBody>
          <a:bodyPr/>
          <a:lstStyle/>
          <a:p>
            <a:fld id="{09C82C26-CCA5-46CA-A6F8-BCBFADE9B10D}" type="slidenum">
              <a:rPr lang="en-US" smtClean="0"/>
              <a:t>4</a:t>
            </a:fld>
            <a:endParaRPr lang="en-US"/>
          </a:p>
        </p:txBody>
      </p:sp>
    </p:spTree>
    <p:extLst>
      <p:ext uri="{BB962C8B-B14F-4D97-AF65-F5344CB8AC3E}">
        <p14:creationId xmlns:p14="http://schemas.microsoft.com/office/powerpoint/2010/main" val="1702545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400" b="1" dirty="0">
                <a:latin typeface="Arial" panose="020B0604020202020204" pitchFamily="34" charset="0"/>
                <a:cs typeface="Arial" panose="020B0604020202020204" pitchFamily="34" charset="0"/>
              </a:rPr>
              <a:t>[3 minutes]</a:t>
            </a:r>
          </a:p>
          <a:p>
            <a:pPr marL="0" indent="0">
              <a:buFont typeface="Arial" panose="020B0604020202020204" pitchFamily="34" charset="0"/>
              <a:buNone/>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process of creating</a:t>
            </a:r>
            <a:r>
              <a:rPr lang="en-US" sz="1400" baseline="0" dirty="0">
                <a:latin typeface="Arial" panose="020B0604020202020204" pitchFamily="34" charset="0"/>
                <a:cs typeface="Arial" panose="020B0604020202020204" pitchFamily="34" charset="0"/>
              </a:rPr>
              <a:t> the EL Roadmap policy and guidance was collaborative and included a variety of stakeholders.</a:t>
            </a:r>
          </a:p>
          <a:p>
            <a:pPr marL="285750" indent="-285750">
              <a:buFont typeface="Arial" panose="020B0604020202020204" pitchFamily="34" charset="0"/>
              <a:buChar char="•"/>
            </a:pPr>
            <a:endParaRPr lang="en-US" sz="1400" baseline="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aseline="0" dirty="0">
                <a:latin typeface="Arial" panose="020B0604020202020204" pitchFamily="34" charset="0"/>
                <a:cs typeface="Arial" panose="020B0604020202020204" pitchFamily="34" charset="0"/>
              </a:rPr>
              <a:t>The EL Roadmap Workgroup met over two years to provide input and to assist in the development of the EL Roadmap Policy and associated guidance.</a:t>
            </a:r>
          </a:p>
          <a:p>
            <a:pPr marL="285750" indent="-285750">
              <a:buFont typeface="Arial" panose="020B0604020202020204" pitchFamily="34" charset="0"/>
              <a:buChar char="•"/>
            </a:pPr>
            <a:endParaRPr lang="en-US" sz="1400" baseline="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aseline="0" dirty="0">
                <a:latin typeface="Arial" panose="020B0604020202020204" pitchFamily="34" charset="0"/>
                <a:cs typeface="Arial" panose="020B0604020202020204" pitchFamily="34" charset="0"/>
              </a:rPr>
              <a:t>This group included teachers, parents, administrators, superintendents, County Offices of Education, districts, and advocacy organizations, among other representatives.</a:t>
            </a:r>
          </a:p>
          <a:p>
            <a:endParaRPr lang="en-US"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1" dirty="0">
                <a:solidFill>
                  <a:prstClr val="black"/>
                </a:solidFill>
                <a:latin typeface="Arial" panose="020B0604020202020204" pitchFamily="34" charset="0"/>
                <a:cs typeface="Arial" panose="020B0604020202020204" pitchFamily="34" charset="0"/>
              </a:rPr>
              <a:t>[Click to advance to next slide]</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9C82C26-CCA5-46CA-A6F8-BCBFADE9B10D}" type="slidenum">
              <a:rPr lang="en-US" smtClean="0"/>
              <a:t>5</a:t>
            </a:fld>
            <a:endParaRPr lang="en-US"/>
          </a:p>
        </p:txBody>
      </p:sp>
    </p:spTree>
    <p:extLst>
      <p:ext uri="{BB962C8B-B14F-4D97-AF65-F5344CB8AC3E}">
        <p14:creationId xmlns:p14="http://schemas.microsoft.com/office/powerpoint/2010/main" val="31073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1344613" y="414338"/>
            <a:ext cx="4667250" cy="2625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xfrm>
            <a:off x="854304" y="3221004"/>
            <a:ext cx="5620838" cy="53580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7518">
              <a:defRPr/>
            </a:pPr>
            <a:r>
              <a:rPr lang="en-US" altLang="en-US" sz="1400" b="1" dirty="0">
                <a:latin typeface="Arial" panose="020B0604020202020204" pitchFamily="34" charset="0"/>
                <a:cs typeface="Arial" panose="020B0604020202020204" pitchFamily="34" charset="0"/>
              </a:rPr>
              <a:t>[5 minutes]</a:t>
            </a:r>
          </a:p>
          <a:p>
            <a:pPr defTabSz="967518">
              <a:defRPr/>
            </a:pPr>
            <a:r>
              <a:rPr lang="en-US" altLang="en-US" sz="1400" dirty="0">
                <a:solidFill>
                  <a:prstClr val="black"/>
                </a:solidFill>
                <a:latin typeface="Arial" panose="020B0604020202020204" pitchFamily="34" charset="0"/>
                <a:cs typeface="Arial" panose="020B0604020202020204" pitchFamily="34" charset="0"/>
              </a:rPr>
              <a:t>When creating the </a:t>
            </a:r>
            <a:r>
              <a:rPr lang="en-US" altLang="en-US" sz="1400" i="1" dirty="0">
                <a:solidFill>
                  <a:prstClr val="black"/>
                </a:solidFill>
                <a:latin typeface="Arial" panose="020B0604020202020204" pitchFamily="34" charset="0"/>
                <a:cs typeface="Arial" panose="020B0604020202020204" pitchFamily="34" charset="0"/>
              </a:rPr>
              <a:t>California EL Roadmap, </a:t>
            </a:r>
            <a:r>
              <a:rPr lang="en-US" altLang="en-US" sz="1400" dirty="0">
                <a:solidFill>
                  <a:prstClr val="black"/>
                </a:solidFill>
                <a:latin typeface="Arial" panose="020B0604020202020204" pitchFamily="34" charset="0"/>
                <a:cs typeface="Arial" panose="020B0604020202020204" pitchFamily="34" charset="0"/>
              </a:rPr>
              <a:t>the process was informed by a variety of programs, priorities, and input.</a:t>
            </a:r>
          </a:p>
          <a:p>
            <a:pPr defTabSz="967518">
              <a:defRPr/>
            </a:pPr>
            <a:endParaRPr lang="en-US" altLang="en-US" sz="1400" dirty="0">
              <a:solidFill>
                <a:prstClr val="black"/>
              </a:solidFill>
              <a:latin typeface="Arial" panose="020B0604020202020204" pitchFamily="34" charset="0"/>
              <a:cs typeface="Arial" panose="020B0604020202020204" pitchFamily="34" charset="0"/>
            </a:endParaRPr>
          </a:p>
          <a:p>
            <a:pPr defTabSz="967518">
              <a:defRPr/>
            </a:pPr>
            <a:r>
              <a:rPr lang="en-US" altLang="en-US" sz="1400" dirty="0">
                <a:solidFill>
                  <a:prstClr val="black"/>
                </a:solidFill>
                <a:latin typeface="Arial" panose="020B0604020202020204" pitchFamily="34" charset="0"/>
                <a:cs typeface="Arial" panose="020B0604020202020204" pitchFamily="34" charset="0"/>
              </a:rPr>
              <a:t>The CDE and the writer took into account:</a:t>
            </a:r>
          </a:p>
          <a:p>
            <a:pPr marL="325956" indent="-325956" defTabSz="967518">
              <a:buFont typeface="Arial" panose="020B0604020202020204" pitchFamily="34" charset="0"/>
              <a:buChar char="•"/>
              <a:defRPr/>
            </a:pPr>
            <a:r>
              <a:rPr lang="en-US" altLang="en-US" sz="1400" dirty="0">
                <a:solidFill>
                  <a:prstClr val="black"/>
                </a:solidFill>
                <a:latin typeface="Arial" panose="020B0604020202020204" pitchFamily="34" charset="0"/>
                <a:cs typeface="Arial" panose="020B0604020202020204" pitchFamily="34" charset="0"/>
              </a:rPr>
              <a:t>The deliberations and input of the EL Roadmap Workgroup, a group of experienced educators and experts in their fields who contributed to this process, input from the field, and the legal foundations.</a:t>
            </a:r>
          </a:p>
          <a:p>
            <a:pPr defTabSz="967518">
              <a:defRPr/>
            </a:pPr>
            <a:endParaRPr lang="en-US" altLang="en-US" sz="1400" dirty="0">
              <a:solidFill>
                <a:prstClr val="black"/>
              </a:solidFill>
              <a:latin typeface="Arial" panose="020B0604020202020204" pitchFamily="34" charset="0"/>
              <a:cs typeface="Arial" panose="020B0604020202020204" pitchFamily="34" charset="0"/>
            </a:endParaRPr>
          </a:p>
          <a:p>
            <a:pPr defTabSz="967518">
              <a:defRPr/>
            </a:pPr>
            <a:r>
              <a:rPr lang="en-US" altLang="en-US" sz="1400" dirty="0">
                <a:solidFill>
                  <a:prstClr val="black"/>
                </a:solidFill>
                <a:latin typeface="Arial" panose="020B0604020202020204" pitchFamily="34" charset="0"/>
                <a:cs typeface="Arial" panose="020B0604020202020204" pitchFamily="34" charset="0"/>
              </a:rPr>
              <a:t>The EL Roadmap Policy was also built to be consistent with the initiatives put forward by Tom Torlakson, the State Superintendent of Public Instruction at the time, including:</a:t>
            </a:r>
          </a:p>
          <a:p>
            <a:pPr defTabSz="967518">
              <a:defRPr/>
            </a:pPr>
            <a:endParaRPr lang="en-US" altLang="en-US" sz="1400" dirty="0">
              <a:solidFill>
                <a:prstClr val="black"/>
              </a:solidFill>
              <a:latin typeface="Arial" panose="020B0604020202020204" pitchFamily="34" charset="0"/>
              <a:cs typeface="Arial" panose="020B0604020202020204" pitchFamily="34" charset="0"/>
            </a:endParaRPr>
          </a:p>
          <a:p>
            <a:pPr marL="308094" indent="-308094" defTabSz="967518">
              <a:buFont typeface="Arial" panose="020B0604020202020204" pitchFamily="34" charset="0"/>
              <a:buChar char="•"/>
              <a:defRPr/>
            </a:pPr>
            <a:r>
              <a:rPr lang="en-US" altLang="en-US" sz="1400" dirty="0">
                <a:solidFill>
                  <a:prstClr val="black"/>
                </a:solidFill>
                <a:latin typeface="Arial" panose="020B0604020202020204" pitchFamily="34" charset="0"/>
                <a:cs typeface="Arial" panose="020B0604020202020204" pitchFamily="34" charset="0"/>
              </a:rPr>
              <a:t>Global California 2030, the State Seal of Biliteracy, Blueprints 1.0 and 2.0, Greatness by Design, Integrating the CA ELD Standards into K–12 Mathematics and Science Teaching and Learning, the California ELD Standards, the ELA/ELD Framework, and the California Common Core State Standards.</a:t>
            </a:r>
          </a:p>
          <a:p>
            <a:pPr marL="308094" indent="-308094" defTabSz="967518">
              <a:buFont typeface="Arial" panose="020B0604020202020204" pitchFamily="34" charset="0"/>
              <a:buChar char="•"/>
              <a:defRPr/>
            </a:pPr>
            <a:endParaRPr lang="en-US" altLang="en-US" sz="1400" dirty="0">
              <a:solidFill>
                <a:prstClr val="black"/>
              </a:solidFill>
              <a:latin typeface="Arial" panose="020B0604020202020204" pitchFamily="34" charset="0"/>
              <a:cs typeface="Arial" panose="020B0604020202020204" pitchFamily="34" charset="0"/>
            </a:endParaRPr>
          </a:p>
          <a:p>
            <a:pPr defTabSz="967518">
              <a:defRPr/>
            </a:pPr>
            <a:r>
              <a:rPr lang="en-US" altLang="en-US" sz="1400" dirty="0">
                <a:solidFill>
                  <a:prstClr val="black"/>
                </a:solidFill>
                <a:latin typeface="Arial" panose="020B0604020202020204" pitchFamily="34" charset="0"/>
                <a:cs typeface="Arial" panose="020B0604020202020204" pitchFamily="34" charset="0"/>
              </a:rPr>
              <a:t>Taken together, this is the California Way. </a:t>
            </a:r>
          </a:p>
          <a:p>
            <a:pPr defTabSz="967518">
              <a:defRPr/>
            </a:pPr>
            <a:endParaRPr lang="en-US" altLang="en-US" sz="1400" b="1" dirty="0">
              <a:solidFill>
                <a:prstClr val="black"/>
              </a:solidFill>
              <a:latin typeface="Arial" panose="020B0604020202020204" pitchFamily="34" charset="0"/>
              <a:cs typeface="Arial" panose="020B0604020202020204" pitchFamily="34" charset="0"/>
            </a:endParaRPr>
          </a:p>
          <a:p>
            <a:pPr defTabSz="967518">
              <a:defRPr/>
            </a:pPr>
            <a:r>
              <a:rPr lang="en-US" altLang="en-US" sz="1400" b="1" dirty="0">
                <a:solidFill>
                  <a:prstClr val="black"/>
                </a:solidFill>
                <a:latin typeface="Arial" panose="020B0604020202020204" pitchFamily="34" charset="0"/>
                <a:cs typeface="Arial" panose="020B0604020202020204" pitchFamily="34" charset="0"/>
              </a:rPr>
              <a:t>[Click to advance to next slide]</a:t>
            </a:r>
          </a:p>
          <a:p>
            <a:pPr>
              <a:defRPr/>
            </a:pPr>
            <a:endParaRPr lang="en-US" altLang="en-US" dirty="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1450" indent="-296711">
              <a:defRPr>
                <a:solidFill>
                  <a:schemeClr val="tx1"/>
                </a:solidFill>
                <a:latin typeface="Calibri" panose="020F0502020204030204" pitchFamily="34" charset="0"/>
              </a:defRPr>
            </a:lvl2pPr>
            <a:lvl3pPr marL="1186847" indent="-237369">
              <a:defRPr>
                <a:solidFill>
                  <a:schemeClr val="tx1"/>
                </a:solidFill>
                <a:latin typeface="Calibri" panose="020F0502020204030204" pitchFamily="34" charset="0"/>
              </a:defRPr>
            </a:lvl3pPr>
            <a:lvl4pPr marL="1661585" indent="-237369">
              <a:defRPr>
                <a:solidFill>
                  <a:schemeClr val="tx1"/>
                </a:solidFill>
                <a:latin typeface="Calibri" panose="020F0502020204030204" pitchFamily="34" charset="0"/>
              </a:defRPr>
            </a:lvl4pPr>
            <a:lvl5pPr marL="2136324" indent="-237369">
              <a:defRPr>
                <a:solidFill>
                  <a:schemeClr val="tx1"/>
                </a:solidFill>
                <a:latin typeface="Calibri" panose="020F0502020204030204" pitchFamily="34" charset="0"/>
              </a:defRPr>
            </a:lvl5pPr>
            <a:lvl6pPr marL="2611062" indent="-237369" eaLnBrk="0" fontAlgn="base" hangingPunct="0">
              <a:spcBef>
                <a:spcPct val="0"/>
              </a:spcBef>
              <a:spcAft>
                <a:spcPct val="0"/>
              </a:spcAft>
              <a:defRPr>
                <a:solidFill>
                  <a:schemeClr val="tx1"/>
                </a:solidFill>
                <a:latin typeface="Calibri" panose="020F0502020204030204" pitchFamily="34" charset="0"/>
              </a:defRPr>
            </a:lvl6pPr>
            <a:lvl7pPr marL="3085801" indent="-237369" eaLnBrk="0" fontAlgn="base" hangingPunct="0">
              <a:spcBef>
                <a:spcPct val="0"/>
              </a:spcBef>
              <a:spcAft>
                <a:spcPct val="0"/>
              </a:spcAft>
              <a:defRPr>
                <a:solidFill>
                  <a:schemeClr val="tx1"/>
                </a:solidFill>
                <a:latin typeface="Calibri" panose="020F0502020204030204" pitchFamily="34" charset="0"/>
              </a:defRPr>
            </a:lvl7pPr>
            <a:lvl8pPr marL="3560540" indent="-237369" eaLnBrk="0" fontAlgn="base" hangingPunct="0">
              <a:spcBef>
                <a:spcPct val="0"/>
              </a:spcBef>
              <a:spcAft>
                <a:spcPct val="0"/>
              </a:spcAft>
              <a:defRPr>
                <a:solidFill>
                  <a:schemeClr val="tx1"/>
                </a:solidFill>
                <a:latin typeface="Calibri" panose="020F0502020204030204" pitchFamily="34" charset="0"/>
              </a:defRPr>
            </a:lvl8pPr>
            <a:lvl9pPr marL="4035279" indent="-23736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FDC77AD-55DC-46A3-8CE3-5A97ACC2DEAC}" type="slidenum">
              <a:rPr lang="en-US" altLang="en-US" smtClean="0">
                <a:solidFill>
                  <a:srgbClr val="000000"/>
                </a:solidFill>
              </a:rPr>
              <a:pPr fontAlgn="base">
                <a:spcBef>
                  <a:spcPct val="0"/>
                </a:spcBef>
                <a:spcAft>
                  <a:spcPct val="0"/>
                </a:spcAft>
              </a:pPr>
              <a:t>6</a:t>
            </a:fld>
            <a:endParaRPr lang="en-US" altLang="en-US">
              <a:solidFill>
                <a:srgbClr val="000000"/>
              </a:solidFill>
            </a:endParaRPr>
          </a:p>
        </p:txBody>
      </p:sp>
    </p:spTree>
    <p:extLst>
      <p:ext uri="{BB962C8B-B14F-4D97-AF65-F5344CB8AC3E}">
        <p14:creationId xmlns:p14="http://schemas.microsoft.com/office/powerpoint/2010/main" val="2699703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4749800" y="234950"/>
            <a:ext cx="1687513" cy="94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xfrm>
            <a:off x="249523" y="911497"/>
            <a:ext cx="6840671" cy="830273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7518">
              <a:defRPr/>
            </a:pPr>
            <a:r>
              <a:rPr lang="en-US" altLang="en-US" b="1" dirty="0">
                <a:latin typeface="Arial" panose="020B0604020202020204" pitchFamily="34" charset="0"/>
                <a:cs typeface="Arial" panose="020B0604020202020204" pitchFamily="34" charset="0"/>
              </a:rPr>
              <a:t>[6 minutes]</a:t>
            </a:r>
          </a:p>
          <a:p>
            <a:pPr defTabSz="967518">
              <a:defRPr/>
            </a:pPr>
            <a:r>
              <a:rPr lang="en-US" altLang="en-US" dirty="0">
                <a:solidFill>
                  <a:prstClr val="black"/>
                </a:solidFill>
                <a:latin typeface="Arial" panose="020B0604020202020204" pitchFamily="34" charset="0"/>
                <a:cs typeface="Arial" panose="020B0604020202020204" pitchFamily="34" charset="0"/>
              </a:rPr>
              <a:t>The development</a:t>
            </a:r>
            <a:r>
              <a:rPr lang="en-US" altLang="en-US" baseline="0" dirty="0">
                <a:solidFill>
                  <a:prstClr val="black"/>
                </a:solidFill>
                <a:latin typeface="Arial" panose="020B0604020202020204" pitchFamily="34" charset="0"/>
                <a:cs typeface="Arial" panose="020B0604020202020204" pitchFamily="34" charset="0"/>
              </a:rPr>
              <a:t> and approval of the EL Roadmap Policy was an important event in EL education; therefore, It is important to understand how this event fits into the history of EL education. </a:t>
            </a:r>
            <a:endParaRPr lang="en-US" altLang="en-US" dirty="0">
              <a:solidFill>
                <a:prstClr val="black"/>
              </a:solidFill>
              <a:latin typeface="Arial" panose="020B0604020202020204" pitchFamily="34" charset="0"/>
              <a:cs typeface="Arial" panose="020B0604020202020204" pitchFamily="34" charset="0"/>
            </a:endParaRPr>
          </a:p>
          <a:p>
            <a:pPr defTabSz="967518">
              <a:defRPr/>
            </a:pPr>
            <a:r>
              <a:rPr lang="en-US" altLang="en-US" dirty="0">
                <a:solidFill>
                  <a:prstClr val="black"/>
                </a:solidFill>
                <a:latin typeface="Arial" panose="020B0604020202020204" pitchFamily="34" charset="0"/>
                <a:cs typeface="Arial" panose="020B0604020202020204" pitchFamily="34" charset="0"/>
              </a:rPr>
              <a:t>This image shows a timeline of events in EL education.</a:t>
            </a:r>
          </a:p>
          <a:p>
            <a:pPr defTabSz="967518">
              <a:defRPr/>
            </a:pPr>
            <a:endParaRPr lang="en-US" altLang="en-US" sz="800" dirty="0">
              <a:solidFill>
                <a:prstClr val="black"/>
              </a:solidFill>
              <a:latin typeface="Arial" panose="020B0604020202020204" pitchFamily="34" charset="0"/>
              <a:cs typeface="Arial" panose="020B0604020202020204" pitchFamily="34" charset="0"/>
            </a:endParaRPr>
          </a:p>
          <a:p>
            <a:pPr defTabSz="967518">
              <a:defRPr/>
            </a:pPr>
            <a:r>
              <a:rPr lang="en-US" altLang="en-US" dirty="0">
                <a:solidFill>
                  <a:prstClr val="black"/>
                </a:solidFill>
                <a:latin typeface="Arial" panose="020B0604020202020204" pitchFamily="34" charset="0"/>
                <a:cs typeface="Arial" panose="020B0604020202020204" pitchFamily="34" charset="0"/>
              </a:rPr>
              <a:t>In 1974, the court case </a:t>
            </a:r>
            <a:r>
              <a:rPr lang="en-US" altLang="en-US" i="1" dirty="0">
                <a:solidFill>
                  <a:prstClr val="black"/>
                </a:solidFill>
                <a:latin typeface="Arial" panose="020B0604020202020204" pitchFamily="34" charset="0"/>
                <a:cs typeface="Arial" panose="020B0604020202020204" pitchFamily="34" charset="0"/>
              </a:rPr>
              <a:t>Lau v. Nichols </a:t>
            </a:r>
            <a:r>
              <a:rPr lang="en-US" altLang="en-US" dirty="0">
                <a:solidFill>
                  <a:prstClr val="black"/>
                </a:solidFill>
                <a:latin typeface="Arial" panose="020B0604020202020204" pitchFamily="34" charset="0"/>
                <a:cs typeface="Arial" panose="020B0604020202020204" pitchFamily="34" charset="0"/>
              </a:rPr>
              <a:t>established that not providing specific language support to English learners violated their civil rights. The 1974 decision paved the way for the 1976 California Bilingual-Bicultural Act, which made bilingual education a right for English learners. </a:t>
            </a:r>
          </a:p>
          <a:p>
            <a:pPr defTabSz="967518">
              <a:defRPr/>
            </a:pPr>
            <a:endParaRPr lang="en-US" altLang="en-US" sz="800" dirty="0">
              <a:solidFill>
                <a:prstClr val="black"/>
              </a:solidFill>
              <a:latin typeface="Arial" panose="020B0604020202020204" pitchFamily="34" charset="0"/>
              <a:cs typeface="Arial" panose="020B0604020202020204" pitchFamily="34" charset="0"/>
            </a:endParaRPr>
          </a:p>
          <a:p>
            <a:pPr defTabSz="967518">
              <a:defRPr/>
            </a:pPr>
            <a:r>
              <a:rPr lang="en-US" altLang="en-US" dirty="0">
                <a:solidFill>
                  <a:prstClr val="black"/>
                </a:solidFill>
                <a:latin typeface="Arial" panose="020B0604020202020204" pitchFamily="34" charset="0"/>
                <a:cs typeface="Arial" panose="020B0604020202020204" pitchFamily="34" charset="0"/>
              </a:rPr>
              <a:t>These two developments ushered in the era of building bilingual programs, practices, and supports. </a:t>
            </a:r>
          </a:p>
          <a:p>
            <a:pPr defTabSz="967518">
              <a:defRPr/>
            </a:pPr>
            <a:endParaRPr lang="en-US" altLang="en-US" sz="800" dirty="0">
              <a:solidFill>
                <a:prstClr val="black"/>
              </a:solidFill>
              <a:latin typeface="Arial" panose="020B0604020202020204" pitchFamily="34" charset="0"/>
              <a:cs typeface="Arial" panose="020B0604020202020204" pitchFamily="34" charset="0"/>
            </a:endParaRPr>
          </a:p>
          <a:p>
            <a:pPr defTabSz="967518">
              <a:defRPr/>
            </a:pPr>
            <a:r>
              <a:rPr lang="en-US" altLang="en-US" dirty="0">
                <a:solidFill>
                  <a:prstClr val="black"/>
                </a:solidFill>
                <a:latin typeface="Arial" panose="020B0604020202020204" pitchFamily="34" charset="0"/>
                <a:cs typeface="Arial" panose="020B0604020202020204" pitchFamily="34" charset="0"/>
              </a:rPr>
              <a:t>In 1981, the United States Court of Appeals, 5</a:t>
            </a:r>
            <a:r>
              <a:rPr lang="en-US" altLang="en-US" baseline="30000" dirty="0">
                <a:solidFill>
                  <a:prstClr val="black"/>
                </a:solidFill>
                <a:latin typeface="Arial" panose="020B0604020202020204" pitchFamily="34" charset="0"/>
                <a:cs typeface="Arial" panose="020B0604020202020204" pitchFamily="34" charset="0"/>
              </a:rPr>
              <a:t>th</a:t>
            </a:r>
            <a:r>
              <a:rPr lang="en-US" altLang="en-US" dirty="0">
                <a:solidFill>
                  <a:prstClr val="black"/>
                </a:solidFill>
                <a:latin typeface="Arial" panose="020B0604020202020204" pitchFamily="34" charset="0"/>
                <a:cs typeface="Arial" panose="020B0604020202020204" pitchFamily="34" charset="0"/>
              </a:rPr>
              <a:t> Circuit, heard an appeal and ruled in favor of the </a:t>
            </a:r>
            <a:r>
              <a:rPr lang="en-US" altLang="en-US" dirty="0" err="1">
                <a:solidFill>
                  <a:prstClr val="black"/>
                </a:solidFill>
                <a:latin typeface="Arial" panose="020B0604020202020204" pitchFamily="34" charset="0"/>
                <a:cs typeface="Arial" panose="020B0604020202020204" pitchFamily="34" charset="0"/>
              </a:rPr>
              <a:t>Castañedas</a:t>
            </a:r>
            <a:r>
              <a:rPr lang="en-US" altLang="en-US" dirty="0">
                <a:solidFill>
                  <a:prstClr val="black"/>
                </a:solidFill>
                <a:latin typeface="Arial" panose="020B0604020202020204" pitchFamily="34" charset="0"/>
                <a:cs typeface="Arial" panose="020B0604020202020204" pitchFamily="34" charset="0"/>
              </a:rPr>
              <a:t>, establishing a three pronged approach for assessing bilingual programs. The criteria are: </a:t>
            </a:r>
          </a:p>
          <a:p>
            <a:pPr marL="313948" indent="-313948" defTabSz="967518">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rPr>
              <a:t>The bilingual education program must be “based on sound educational theory,”</a:t>
            </a:r>
          </a:p>
          <a:p>
            <a:pPr marL="313948" indent="-313948" defTabSz="967518">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rPr>
              <a:t>The program must be “implemented effectively with resources for personnel, instructional materials, and space,” and </a:t>
            </a:r>
          </a:p>
          <a:p>
            <a:pPr marL="313948" indent="-313948" defTabSz="967518">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rPr>
              <a:t>After a trial period, the program must be proven effective in overcoming language barriers.</a:t>
            </a:r>
            <a:endParaRPr lang="en-US" altLang="en-US" dirty="0">
              <a:solidFill>
                <a:prstClr val="black"/>
              </a:solidFill>
              <a:latin typeface="Arial" panose="020B0604020202020204" pitchFamily="34" charset="0"/>
              <a:cs typeface="Arial" panose="020B0604020202020204" pitchFamily="34" charset="0"/>
            </a:endParaRPr>
          </a:p>
          <a:p>
            <a:pPr defTabSz="967518">
              <a:defRPr/>
            </a:pPr>
            <a:endParaRPr lang="en-US" altLang="en-US" sz="800" dirty="0">
              <a:solidFill>
                <a:prstClr val="black"/>
              </a:solidFill>
              <a:latin typeface="Arial" panose="020B0604020202020204" pitchFamily="34" charset="0"/>
              <a:cs typeface="Arial" panose="020B0604020202020204" pitchFamily="34" charset="0"/>
            </a:endParaRPr>
          </a:p>
          <a:p>
            <a:pPr defTabSz="967518">
              <a:defRPr/>
            </a:pPr>
            <a:r>
              <a:rPr lang="en-US" altLang="en-US" dirty="0">
                <a:solidFill>
                  <a:prstClr val="black"/>
                </a:solidFill>
                <a:latin typeface="Arial" panose="020B0604020202020204" pitchFamily="34" charset="0"/>
                <a:cs typeface="Arial" panose="020B0604020202020204" pitchFamily="34" charset="0"/>
              </a:rPr>
              <a:t>In the 1990s, pushback to bilingual education ushered in an era of English-only research, policy, and accountability. This culminated in 1998 with the passage of Proposition 227, also known as the English in Public Schools Initiative, which stated that instruction to English learners must be provided overwhelmingly in English.</a:t>
            </a:r>
          </a:p>
          <a:p>
            <a:pPr defTabSz="967518">
              <a:defRPr/>
            </a:pPr>
            <a:endParaRPr lang="en-US" altLang="en-US" sz="800" dirty="0">
              <a:solidFill>
                <a:prstClr val="black"/>
              </a:solidFill>
              <a:latin typeface="Arial" panose="020B0604020202020204" pitchFamily="34" charset="0"/>
              <a:cs typeface="Arial" panose="020B0604020202020204" pitchFamily="34" charset="0"/>
            </a:endParaRPr>
          </a:p>
          <a:p>
            <a:pPr defTabSz="967518">
              <a:defRPr/>
            </a:pPr>
            <a:r>
              <a:rPr lang="en-US" altLang="en-US" dirty="0">
                <a:solidFill>
                  <a:prstClr val="black"/>
                </a:solidFill>
                <a:latin typeface="Arial" panose="020B0604020202020204" pitchFamily="34" charset="0"/>
                <a:cs typeface="Arial" panose="020B0604020202020204" pitchFamily="34" charset="0"/>
              </a:rPr>
              <a:t>In 2001, No Child Left Behind came into effect and, along with Proposition 227, lead to English-only research, policy, and accountability. </a:t>
            </a:r>
          </a:p>
          <a:p>
            <a:pPr defTabSz="967518">
              <a:defRPr/>
            </a:pPr>
            <a:endParaRPr lang="en-US" altLang="en-US" sz="800" dirty="0">
              <a:solidFill>
                <a:prstClr val="black"/>
              </a:solidFill>
              <a:latin typeface="Arial" panose="020B0604020202020204" pitchFamily="34" charset="0"/>
              <a:cs typeface="Arial" panose="020B0604020202020204" pitchFamily="34" charset="0"/>
            </a:endParaRPr>
          </a:p>
          <a:p>
            <a:pPr defTabSz="967518">
              <a:defRPr/>
            </a:pPr>
            <a:r>
              <a:rPr lang="en-US" altLang="en-US" dirty="0">
                <a:solidFill>
                  <a:prstClr val="black"/>
                </a:solidFill>
                <a:latin typeface="Arial" panose="020B0604020202020204" pitchFamily="34" charset="0"/>
                <a:cs typeface="Arial" panose="020B0604020202020204" pitchFamily="34" charset="0"/>
              </a:rPr>
              <a:t>In 2006, the tide began to turn when the National Literacy Panel on Language Minority Children and Youth released its report, finding that literacy in the home language corresponds to literacy in English for English learners.</a:t>
            </a:r>
          </a:p>
          <a:p>
            <a:pPr defTabSz="967518">
              <a:defRPr/>
            </a:pPr>
            <a:endParaRPr lang="en-US" altLang="en-US" sz="800" dirty="0">
              <a:solidFill>
                <a:prstClr val="black"/>
              </a:solidFill>
              <a:latin typeface="Arial" panose="020B0604020202020204" pitchFamily="34" charset="0"/>
              <a:cs typeface="Arial" panose="020B0604020202020204" pitchFamily="34" charset="0"/>
            </a:endParaRPr>
          </a:p>
          <a:p>
            <a:pPr defTabSz="967518">
              <a:defRPr/>
            </a:pPr>
            <a:r>
              <a:rPr lang="en-US" altLang="en-US" dirty="0">
                <a:solidFill>
                  <a:prstClr val="black"/>
                </a:solidFill>
                <a:latin typeface="Arial" panose="020B0604020202020204" pitchFamily="34" charset="0"/>
                <a:cs typeface="Arial" panose="020B0604020202020204" pitchFamily="34" charset="0"/>
              </a:rPr>
              <a:t>In 2010, the California Common Core State Standards, or CCSS, were adopted. In 2012, the new English Language Development, or ELD, Standards and the State Seal of Biliteracy were both adopted. This was followed by the California English Language Arts, or ELA,/ELD Framework in 2014 and the Every Student Succeeds Act in 2015.</a:t>
            </a:r>
          </a:p>
          <a:p>
            <a:pPr defTabSz="967518">
              <a:defRPr/>
            </a:pPr>
            <a:endParaRPr lang="en-US" altLang="en-US" sz="800" dirty="0">
              <a:solidFill>
                <a:prstClr val="black"/>
              </a:solidFill>
              <a:latin typeface="Arial" panose="020B0604020202020204" pitchFamily="34" charset="0"/>
              <a:cs typeface="Arial" panose="020B0604020202020204" pitchFamily="34" charset="0"/>
            </a:endParaRPr>
          </a:p>
          <a:p>
            <a:pPr defTabSz="967518">
              <a:defRPr/>
            </a:pPr>
            <a:r>
              <a:rPr lang="en-US" altLang="en-US" dirty="0">
                <a:solidFill>
                  <a:prstClr val="black"/>
                </a:solidFill>
                <a:latin typeface="Arial" panose="020B0604020202020204" pitchFamily="34" charset="0"/>
                <a:cs typeface="Arial" panose="020B0604020202020204" pitchFamily="34" charset="0"/>
              </a:rPr>
              <a:t>In November of 2016, the California Education for a Global Economy, or California </a:t>
            </a:r>
            <a:r>
              <a:rPr lang="en-US" altLang="en-US" dirty="0" err="1">
                <a:solidFill>
                  <a:prstClr val="black"/>
                </a:solidFill>
                <a:latin typeface="Arial" panose="020B0604020202020204" pitchFamily="34" charset="0"/>
                <a:cs typeface="Arial" panose="020B0604020202020204" pitchFamily="34" charset="0"/>
              </a:rPr>
              <a:t>Ed.G.E</a:t>
            </a:r>
            <a:r>
              <a:rPr lang="en-US" altLang="en-US" dirty="0">
                <a:solidFill>
                  <a:prstClr val="black"/>
                </a:solidFill>
                <a:latin typeface="Arial" panose="020B0604020202020204" pitchFamily="34" charset="0"/>
                <a:cs typeface="Arial" panose="020B0604020202020204" pitchFamily="34" charset="0"/>
              </a:rPr>
              <a:t>., Initiative was passed by 73 percent of voters in California. This initiative repealed parts of </a:t>
            </a:r>
            <a:r>
              <a:rPr lang="en-US" altLang="en-US" i="1" dirty="0">
                <a:solidFill>
                  <a:prstClr val="black"/>
                </a:solidFill>
                <a:latin typeface="Arial" panose="020B0604020202020204" pitchFamily="34" charset="0"/>
                <a:cs typeface="Arial" panose="020B0604020202020204" pitchFamily="34" charset="0"/>
              </a:rPr>
              <a:t>Education Cod</a:t>
            </a:r>
            <a:r>
              <a:rPr lang="en-US" altLang="en-US" dirty="0">
                <a:solidFill>
                  <a:prstClr val="black"/>
                </a:solidFill>
                <a:latin typeface="Arial" panose="020B0604020202020204" pitchFamily="34" charset="0"/>
                <a:cs typeface="Arial" panose="020B0604020202020204" pitchFamily="34" charset="0"/>
              </a:rPr>
              <a:t>e established by Proposition 227, including the requirement that instruction for English learners must be overwhelmingly in English, thus making way for more multilingual programs. </a:t>
            </a:r>
          </a:p>
          <a:p>
            <a:pPr defTabSz="967518">
              <a:defRPr/>
            </a:pPr>
            <a:endParaRPr lang="en-US" altLang="en-US" sz="800" dirty="0">
              <a:solidFill>
                <a:prstClr val="black"/>
              </a:solidFill>
              <a:latin typeface="Arial" panose="020B0604020202020204" pitchFamily="34" charset="0"/>
              <a:cs typeface="Arial" panose="020B0604020202020204" pitchFamily="34" charset="0"/>
            </a:endParaRPr>
          </a:p>
          <a:p>
            <a:pPr defTabSz="967518">
              <a:defRPr/>
            </a:pPr>
            <a:r>
              <a:rPr lang="en-US" altLang="en-US" dirty="0">
                <a:solidFill>
                  <a:prstClr val="black"/>
                </a:solidFill>
                <a:latin typeface="Arial" panose="020B0604020202020204" pitchFamily="34" charset="0"/>
                <a:cs typeface="Arial" panose="020B0604020202020204" pitchFamily="34" charset="0"/>
              </a:rPr>
              <a:t>Finally, in 2017, the California EL Roadmap Policy was approved, which brings us to the present day when the California EL Roadmap guidance document is available and the policy is in its implementation phase. </a:t>
            </a:r>
          </a:p>
          <a:p>
            <a:pPr defTabSz="967518">
              <a:defRPr/>
            </a:pPr>
            <a:endParaRPr lang="en-US" altLang="en-US" sz="800" dirty="0">
              <a:solidFill>
                <a:prstClr val="black"/>
              </a:solidFill>
              <a:latin typeface="Arial" panose="020B0604020202020204" pitchFamily="34" charset="0"/>
              <a:cs typeface="Arial" panose="020B0604020202020204" pitchFamily="34" charset="0"/>
            </a:endParaRPr>
          </a:p>
          <a:p>
            <a:pPr defTabSz="967518">
              <a:defRPr/>
            </a:pPr>
            <a:r>
              <a:rPr lang="en-US" altLang="en-US" b="1" dirty="0">
                <a:solidFill>
                  <a:prstClr val="black"/>
                </a:solidFill>
                <a:latin typeface="Arial" panose="020B0604020202020204" pitchFamily="34" charset="0"/>
                <a:cs typeface="Arial" panose="020B0604020202020204" pitchFamily="34" charset="0"/>
              </a:rPr>
              <a:t>[Click to advance to next slide]</a:t>
            </a:r>
          </a:p>
          <a:p>
            <a:pPr>
              <a:defRPr/>
            </a:pPr>
            <a:endParaRPr lang="en-US" altLang="en-US" sz="1000" dirty="0">
              <a:latin typeface="Arial" panose="020B0604020202020204" pitchFamily="34" charset="0"/>
              <a:cs typeface="Arial" panose="020B0604020202020204" pitchFamily="34" charset="0"/>
            </a:endParaRPr>
          </a:p>
          <a:p>
            <a:pPr>
              <a:defRPr/>
            </a:pPr>
            <a:endParaRPr lang="en-US" altLang="en-US" sz="1000" dirty="0">
              <a:latin typeface="Arial" panose="020B0604020202020204" pitchFamily="34" charset="0"/>
              <a:cs typeface="Arial" panose="020B0604020202020204" pitchFamily="34" charset="0"/>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4637" indent="-301658">
              <a:defRPr>
                <a:solidFill>
                  <a:schemeClr val="tx1"/>
                </a:solidFill>
                <a:latin typeface="Calibri" panose="020F0502020204030204" pitchFamily="34" charset="0"/>
              </a:defRPr>
            </a:lvl2pPr>
            <a:lvl3pPr marL="1208276" indent="-240666">
              <a:defRPr>
                <a:solidFill>
                  <a:schemeClr val="tx1"/>
                </a:solidFill>
                <a:latin typeface="Calibri" panose="020F0502020204030204" pitchFamily="34" charset="0"/>
              </a:defRPr>
            </a:lvl3pPr>
            <a:lvl4pPr marL="1692905" indent="-240666">
              <a:defRPr>
                <a:solidFill>
                  <a:schemeClr val="tx1"/>
                </a:solidFill>
                <a:latin typeface="Calibri" panose="020F0502020204030204" pitchFamily="34" charset="0"/>
              </a:defRPr>
            </a:lvl4pPr>
            <a:lvl5pPr marL="2175886" indent="-240666">
              <a:defRPr>
                <a:solidFill>
                  <a:schemeClr val="tx1"/>
                </a:solidFill>
                <a:latin typeface="Calibri" panose="020F0502020204030204" pitchFamily="34" charset="0"/>
              </a:defRPr>
            </a:lvl5pPr>
            <a:lvl6pPr marL="2650624" indent="-240666" eaLnBrk="0" fontAlgn="base" hangingPunct="0">
              <a:spcBef>
                <a:spcPct val="0"/>
              </a:spcBef>
              <a:spcAft>
                <a:spcPct val="0"/>
              </a:spcAft>
              <a:defRPr>
                <a:solidFill>
                  <a:schemeClr val="tx1"/>
                </a:solidFill>
                <a:latin typeface="Calibri" panose="020F0502020204030204" pitchFamily="34" charset="0"/>
              </a:defRPr>
            </a:lvl6pPr>
            <a:lvl7pPr marL="3125363" indent="-240666" eaLnBrk="0" fontAlgn="base" hangingPunct="0">
              <a:spcBef>
                <a:spcPct val="0"/>
              </a:spcBef>
              <a:spcAft>
                <a:spcPct val="0"/>
              </a:spcAft>
              <a:defRPr>
                <a:solidFill>
                  <a:schemeClr val="tx1"/>
                </a:solidFill>
                <a:latin typeface="Calibri" panose="020F0502020204030204" pitchFamily="34" charset="0"/>
              </a:defRPr>
            </a:lvl7pPr>
            <a:lvl8pPr marL="3600102" indent="-240666" eaLnBrk="0" fontAlgn="base" hangingPunct="0">
              <a:spcBef>
                <a:spcPct val="0"/>
              </a:spcBef>
              <a:spcAft>
                <a:spcPct val="0"/>
              </a:spcAft>
              <a:defRPr>
                <a:solidFill>
                  <a:schemeClr val="tx1"/>
                </a:solidFill>
                <a:latin typeface="Calibri" panose="020F0502020204030204" pitchFamily="34" charset="0"/>
              </a:defRPr>
            </a:lvl8pPr>
            <a:lvl9pPr marL="4074840" indent="-24066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D0B1CD3-F2FC-4B21-96D7-1519864C60AD}" type="slidenum">
              <a:rPr lang="en-US" altLang="en-US" smtClean="0">
                <a:solidFill>
                  <a:srgbClr val="000000"/>
                </a:solidFill>
              </a:rPr>
              <a:pPr fontAlgn="base">
                <a:spcBef>
                  <a:spcPct val="0"/>
                </a:spcBef>
                <a:spcAft>
                  <a:spcPct val="0"/>
                </a:spcAft>
              </a:pPr>
              <a:t>7</a:t>
            </a:fld>
            <a:endParaRPr lang="en-US" altLang="en-US">
              <a:solidFill>
                <a:srgbClr val="000000"/>
              </a:solidFill>
            </a:endParaRPr>
          </a:p>
        </p:txBody>
      </p:sp>
    </p:spTree>
    <p:extLst>
      <p:ext uri="{BB962C8B-B14F-4D97-AF65-F5344CB8AC3E}">
        <p14:creationId xmlns:p14="http://schemas.microsoft.com/office/powerpoint/2010/main" val="3890319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647700" y="642938"/>
            <a:ext cx="5715000" cy="3214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xfrm>
            <a:off x="698373" y="4027109"/>
            <a:ext cx="5665256" cy="42173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1003875">
              <a:spcBef>
                <a:spcPct val="0"/>
              </a:spcBef>
              <a:defRPr/>
            </a:pPr>
            <a:r>
              <a:rPr lang="en-US" altLang="en-US" sz="1400" b="1" dirty="0">
                <a:latin typeface="Arial" panose="020B0604020202020204" pitchFamily="34" charset="0"/>
                <a:cs typeface="Arial" panose="020B0604020202020204" pitchFamily="34" charset="0"/>
              </a:rPr>
              <a:t>[3 minutes]</a:t>
            </a:r>
            <a:endParaRPr lang="en-US" altLang="en-US" sz="1400" dirty="0">
              <a:solidFill>
                <a:srgbClr val="000000"/>
              </a:solidFill>
              <a:latin typeface="Arial" panose="020B0604020202020204" pitchFamily="34" charset="0"/>
              <a:cs typeface="Arial" panose="020B0604020202020204" pitchFamily="34" charset="0"/>
            </a:endParaRPr>
          </a:p>
          <a:p>
            <a:pPr marL="313196" indent="-313196" defTabSz="1003875">
              <a:spcBef>
                <a:spcPct val="0"/>
              </a:spcBef>
              <a:buFontTx/>
              <a:buChar char="•"/>
            </a:pPr>
            <a:r>
              <a:rPr lang="en-US" altLang="en-US" sz="1400" dirty="0">
                <a:solidFill>
                  <a:srgbClr val="000000"/>
                </a:solidFill>
                <a:latin typeface="Arial" panose="020B0604020202020204" pitchFamily="34" charset="0"/>
                <a:cs typeface="Arial" panose="020B0604020202020204" pitchFamily="34" charset="0"/>
              </a:rPr>
              <a:t>The </a:t>
            </a:r>
            <a:r>
              <a:rPr lang="en-US" altLang="en-US" sz="1400" i="1" dirty="0">
                <a:solidFill>
                  <a:srgbClr val="000000"/>
                </a:solidFill>
                <a:latin typeface="Arial" panose="020B0604020202020204" pitchFamily="34" charset="0"/>
                <a:cs typeface="Arial" panose="020B0604020202020204" pitchFamily="34" charset="0"/>
              </a:rPr>
              <a:t>California English Learner Roadmap: Strengthening Comprehensive Policies, Programs, and Practices for English Learners,</a:t>
            </a:r>
            <a:r>
              <a:rPr lang="en-US" altLang="en-US" sz="1400" dirty="0">
                <a:solidFill>
                  <a:srgbClr val="000000"/>
                </a:solidFill>
                <a:latin typeface="Arial" panose="020B0604020202020204" pitchFamily="34" charset="0"/>
                <a:cs typeface="Arial" panose="020B0604020202020204" pitchFamily="34" charset="0"/>
              </a:rPr>
              <a:t> or </a:t>
            </a:r>
            <a:r>
              <a:rPr lang="en-US" altLang="en-US" sz="1400" i="1" dirty="0">
                <a:solidFill>
                  <a:srgbClr val="000000"/>
                </a:solidFill>
                <a:latin typeface="Arial" panose="020B0604020202020204" pitchFamily="34" charset="0"/>
                <a:cs typeface="Arial" panose="020B0604020202020204" pitchFamily="34" charset="0"/>
              </a:rPr>
              <a:t>CA EL Roadmap, </a:t>
            </a:r>
            <a:r>
              <a:rPr lang="en-US" altLang="en-US" sz="1400" dirty="0">
                <a:solidFill>
                  <a:srgbClr val="000000"/>
                </a:solidFill>
                <a:latin typeface="Arial" panose="020B0604020202020204" pitchFamily="34" charset="0"/>
                <a:cs typeface="Arial" panose="020B0604020202020204" pitchFamily="34" charset="0"/>
              </a:rPr>
              <a:t>is the product of the CA EL Roadmap project and includes the California State Board of Education EL Roadmap Policy, the Guidance Document, and the Web-based Resources. </a:t>
            </a:r>
          </a:p>
          <a:p>
            <a:pPr marL="313196" indent="-313196" defTabSz="1003875">
              <a:spcBef>
                <a:spcPct val="0"/>
              </a:spcBef>
              <a:buFontTx/>
              <a:buChar char="•"/>
            </a:pPr>
            <a:endParaRPr lang="en-US" altLang="en-US" sz="1400" i="1" dirty="0">
              <a:solidFill>
                <a:srgbClr val="000000"/>
              </a:solidFill>
              <a:latin typeface="Arial" panose="020B0604020202020204" pitchFamily="34" charset="0"/>
              <a:cs typeface="Arial" panose="020B0604020202020204" pitchFamily="34" charset="0"/>
            </a:endParaRPr>
          </a:p>
          <a:p>
            <a:pPr marL="313196" indent="-313196" defTabSz="1003875">
              <a:spcBef>
                <a:spcPct val="0"/>
              </a:spcBef>
              <a:buFontTx/>
              <a:buChar char="•"/>
            </a:pPr>
            <a:r>
              <a:rPr lang="en-US" altLang="en-US" sz="1400" i="0" dirty="0">
                <a:solidFill>
                  <a:srgbClr val="000000"/>
                </a:solidFill>
                <a:latin typeface="Arial" panose="020B0604020202020204" pitchFamily="34" charset="0"/>
                <a:cs typeface="Arial" panose="020B0604020202020204" pitchFamily="34" charset="0"/>
              </a:rPr>
              <a:t>This</a:t>
            </a:r>
            <a:r>
              <a:rPr lang="en-US" altLang="en-US" sz="1400" i="0" baseline="0" dirty="0">
                <a:solidFill>
                  <a:srgbClr val="000000"/>
                </a:solidFill>
                <a:latin typeface="Arial" panose="020B0604020202020204" pitchFamily="34" charset="0"/>
                <a:cs typeface="Arial" panose="020B0604020202020204" pitchFamily="34" charset="0"/>
              </a:rPr>
              <a:t> infographic is included in the </a:t>
            </a:r>
            <a:r>
              <a:rPr lang="en-US" altLang="en-US" sz="1400" i="1" baseline="0" dirty="0">
                <a:solidFill>
                  <a:srgbClr val="000000"/>
                </a:solidFill>
                <a:latin typeface="Arial" panose="020B0604020202020204" pitchFamily="34" charset="0"/>
                <a:cs typeface="Arial" panose="020B0604020202020204" pitchFamily="34" charset="0"/>
              </a:rPr>
              <a:t>CA EL Roadmap </a:t>
            </a:r>
            <a:r>
              <a:rPr lang="en-US" altLang="en-US" sz="1400" i="0" baseline="0" dirty="0">
                <a:solidFill>
                  <a:srgbClr val="000000"/>
                </a:solidFill>
                <a:latin typeface="Arial" panose="020B0604020202020204" pitchFamily="34" charset="0"/>
                <a:cs typeface="Arial" panose="020B0604020202020204" pitchFamily="34" charset="0"/>
              </a:rPr>
              <a:t>and shows a visual representation of the four principles that make up the policy and the end goal: twenty-first century education, multilingual proficiency, and meaningful access for English learners in California. </a:t>
            </a:r>
            <a:endParaRPr lang="en-US" altLang="en-US" sz="1400" i="0" dirty="0">
              <a:solidFill>
                <a:srgbClr val="000000"/>
              </a:solidFill>
              <a:latin typeface="Arial" panose="020B0604020202020204" pitchFamily="34" charset="0"/>
              <a:cs typeface="Arial" panose="020B0604020202020204" pitchFamily="34" charset="0"/>
            </a:endParaRPr>
          </a:p>
          <a:p>
            <a:pPr marL="313196" indent="-313196" defTabSz="1003875">
              <a:spcBef>
                <a:spcPct val="0"/>
              </a:spcBef>
            </a:pPr>
            <a:endParaRPr lang="en-US" altLang="en-US" sz="1400" dirty="0">
              <a:solidFill>
                <a:srgbClr val="000000"/>
              </a:solidFill>
              <a:latin typeface="Arial" panose="020B0604020202020204" pitchFamily="34" charset="0"/>
              <a:cs typeface="Arial" panose="020B0604020202020204" pitchFamily="34" charset="0"/>
            </a:endParaRPr>
          </a:p>
          <a:p>
            <a:pPr marL="313196" indent="-313196" defTabSz="1003875">
              <a:spcBef>
                <a:spcPct val="0"/>
              </a:spcBef>
            </a:pPr>
            <a:r>
              <a:rPr lang="en-US" altLang="en-US" sz="1400" b="1" dirty="0">
                <a:solidFill>
                  <a:srgbClr val="000000"/>
                </a:solidFill>
                <a:latin typeface="Arial" panose="020B0604020202020204" pitchFamily="34" charset="0"/>
                <a:cs typeface="Arial" panose="020B0604020202020204" pitchFamily="34" charset="0"/>
              </a:rPr>
              <a:t>[Click to advance to next slide]</a:t>
            </a:r>
          </a:p>
          <a:p>
            <a:pPr marL="313196" indent="-313196" defTabSz="1003875">
              <a:spcBef>
                <a:spcPct val="0"/>
              </a:spcBef>
            </a:pPr>
            <a:endParaRPr lang="en-US" altLang="en-US" dirty="0">
              <a:solidFill>
                <a:srgbClr val="000000"/>
              </a:solidFill>
              <a:latin typeface="Arial" panose="020B0604020202020204" pitchFamily="34" charset="0"/>
              <a:cs typeface="Arial" panose="020B0604020202020204" pitchFamily="34" charset="0"/>
            </a:endParaRPr>
          </a:p>
          <a:p>
            <a:pPr marL="313196" indent="-313196" defTabSz="1003875">
              <a:spcBef>
                <a:spcPct val="0"/>
              </a:spcBef>
            </a:pPr>
            <a:endParaRPr lang="en-US" altLang="en-US"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6287" indent="-301658">
              <a:defRPr>
                <a:solidFill>
                  <a:schemeClr val="tx1"/>
                </a:solidFill>
                <a:latin typeface="Calibri" panose="020F0502020204030204" pitchFamily="34" charset="0"/>
              </a:defRPr>
            </a:lvl2pPr>
            <a:lvl3pPr marL="1209924" indent="-240666">
              <a:defRPr>
                <a:solidFill>
                  <a:schemeClr val="tx1"/>
                </a:solidFill>
                <a:latin typeface="Calibri" panose="020F0502020204030204" pitchFamily="34" charset="0"/>
              </a:defRPr>
            </a:lvl3pPr>
            <a:lvl4pPr marL="1696202" indent="-240666">
              <a:defRPr>
                <a:solidFill>
                  <a:schemeClr val="tx1"/>
                </a:solidFill>
                <a:latin typeface="Calibri" panose="020F0502020204030204" pitchFamily="34" charset="0"/>
              </a:defRPr>
            </a:lvl4pPr>
            <a:lvl5pPr marL="2179182" indent="-240666">
              <a:defRPr>
                <a:solidFill>
                  <a:schemeClr val="tx1"/>
                </a:solidFill>
                <a:latin typeface="Calibri" panose="020F0502020204030204" pitchFamily="34" charset="0"/>
              </a:defRPr>
            </a:lvl5pPr>
            <a:lvl6pPr marL="2653921" indent="-240666" eaLnBrk="0" fontAlgn="base" hangingPunct="0">
              <a:spcBef>
                <a:spcPct val="0"/>
              </a:spcBef>
              <a:spcAft>
                <a:spcPct val="0"/>
              </a:spcAft>
              <a:defRPr>
                <a:solidFill>
                  <a:schemeClr val="tx1"/>
                </a:solidFill>
                <a:latin typeface="Calibri" panose="020F0502020204030204" pitchFamily="34" charset="0"/>
              </a:defRPr>
            </a:lvl6pPr>
            <a:lvl7pPr marL="3128659" indent="-240666" eaLnBrk="0" fontAlgn="base" hangingPunct="0">
              <a:spcBef>
                <a:spcPct val="0"/>
              </a:spcBef>
              <a:spcAft>
                <a:spcPct val="0"/>
              </a:spcAft>
              <a:defRPr>
                <a:solidFill>
                  <a:schemeClr val="tx1"/>
                </a:solidFill>
                <a:latin typeface="Calibri" panose="020F0502020204030204" pitchFamily="34" charset="0"/>
              </a:defRPr>
            </a:lvl7pPr>
            <a:lvl8pPr marL="3603398" indent="-240666" eaLnBrk="0" fontAlgn="base" hangingPunct="0">
              <a:spcBef>
                <a:spcPct val="0"/>
              </a:spcBef>
              <a:spcAft>
                <a:spcPct val="0"/>
              </a:spcAft>
              <a:defRPr>
                <a:solidFill>
                  <a:schemeClr val="tx1"/>
                </a:solidFill>
                <a:latin typeface="Calibri" panose="020F0502020204030204" pitchFamily="34" charset="0"/>
              </a:defRPr>
            </a:lvl8pPr>
            <a:lvl9pPr marL="4078137" indent="-24066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676DC3C-65A1-49C5-874E-39E45E213817}" type="slidenum">
              <a:rPr lang="en-US" altLang="en-US" smtClean="0">
                <a:solidFill>
                  <a:srgbClr val="000000"/>
                </a:solidFill>
              </a:rPr>
              <a:pPr fontAlgn="base">
                <a:spcBef>
                  <a:spcPct val="0"/>
                </a:spcBef>
                <a:spcAft>
                  <a:spcPct val="0"/>
                </a:spcAft>
              </a:pPr>
              <a:t>8</a:t>
            </a:fld>
            <a:endParaRPr lang="en-US" altLang="en-US">
              <a:solidFill>
                <a:srgbClr val="000000"/>
              </a:solidFill>
            </a:endParaRPr>
          </a:p>
        </p:txBody>
      </p:sp>
    </p:spTree>
    <p:extLst>
      <p:ext uri="{BB962C8B-B14F-4D97-AF65-F5344CB8AC3E}">
        <p14:creationId xmlns:p14="http://schemas.microsoft.com/office/powerpoint/2010/main" val="533785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4975" y="285750"/>
            <a:ext cx="3871913" cy="2178050"/>
          </a:xfrm>
        </p:spPr>
      </p:sp>
      <p:sp>
        <p:nvSpPr>
          <p:cNvPr id="3" name="Notes Placeholder 2"/>
          <p:cNvSpPr>
            <a:spLocks noGrp="1"/>
          </p:cNvSpPr>
          <p:nvPr>
            <p:ph type="body" idx="1"/>
          </p:nvPr>
        </p:nvSpPr>
        <p:spPr>
          <a:xfrm>
            <a:off x="249546" y="2166996"/>
            <a:ext cx="6301946" cy="6456614"/>
          </a:xfrm>
        </p:spPr>
        <p:txBody>
          <a:bodyPr/>
          <a:lstStyle/>
          <a:p>
            <a:pPr marL="0" marR="0" lvl="0" indent="0" algn="l" defTabSz="1003875"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 minutes]</a:t>
            </a:r>
          </a:p>
          <a:p>
            <a:pPr marL="0" marR="0" lvl="0" indent="0" algn="l" defTabSz="1003875" rtl="0" eaLnBrk="1" fontAlgn="auto" latinLnBrk="0" hangingPunct="1">
              <a:lnSpc>
                <a:spcPct val="100000"/>
              </a:lnSpc>
              <a:spcBef>
                <a:spcPct val="0"/>
              </a:spcBef>
              <a:spcAft>
                <a:spcPts val="0"/>
              </a:spcAft>
              <a:buClrTx/>
              <a:buSzTx/>
              <a:buFontTx/>
              <a:buNone/>
              <a:tabLst/>
              <a:defRPr/>
            </a:pPr>
            <a:endParaRPr kumimoji="0" lang="en-US" alt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1003875"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[Pass out copies of the CA EL Roadmap Guidance Document and point out the policy in the appendices. Or, if not using the document, hand out copies of the CA EL Roadmap Policy]</a:t>
            </a:r>
          </a:p>
          <a:p>
            <a:pPr marL="0" marR="0" lvl="0" indent="0" algn="l" defTabSz="1003875" rtl="0" eaLnBrk="1" fontAlgn="auto" latinLnBrk="0" hangingPunct="1">
              <a:lnSpc>
                <a:spcPct val="100000"/>
              </a:lnSpc>
              <a:spcBef>
                <a:spcPct val="0"/>
              </a:spcBef>
              <a:spcAft>
                <a:spcPts val="0"/>
              </a:spcAft>
              <a:buClrTx/>
              <a:buSzTx/>
              <a:buFontTx/>
              <a:buNone/>
              <a:tabLst/>
              <a:defRPr/>
            </a:pPr>
            <a:endParaRPr kumimoji="0" lang="en-US" alt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100387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CA EL Roadmap Policy is the State Board of Education’s direction for the state..</a:t>
            </a:r>
          </a:p>
          <a:p>
            <a:pPr marL="742950" marR="0" lvl="1" indent="-285750" algn="l" defTabSz="100387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means that schools and districts use the policy to implement their programs.</a:t>
            </a:r>
          </a:p>
          <a:p>
            <a:pPr marL="457200" marR="0" lvl="1" indent="0" algn="l" defTabSz="1003875"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100387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By statute, the State Board of Education is the governing and policy-making body of the CDE. Therefore, the CA EL Roadmap became policy when it was approved by the State Board of Education.</a:t>
            </a:r>
          </a:p>
          <a:p>
            <a:pPr marL="285750" marR="0" lvl="0" indent="-285750" algn="l" defTabSz="1003875"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100387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CA EL Roadmap document provides guidance on how to implement the policy.</a:t>
            </a:r>
          </a:p>
          <a:p>
            <a:pPr marL="742950" marR="0" lvl="1" indent="-285750" algn="l" defTabSz="100387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means that schools and districts may use this document to assist with implementation, but may make local decisions on how best to implement the policy.</a:t>
            </a:r>
          </a:p>
          <a:p>
            <a:pPr marL="457200" marR="0" lvl="1" indent="0" algn="l" defTabSz="1003875"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100387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CA EL Roadmap document provides actionable steps that schools and districts can take to implement the policy. It also includes Illustrative Case Examples from schools and districts that have policies, programs, and/or practices in place that demonstrate one or more of the CA EL Roadmap principles in action. This document also provides background on the research that informed the development of the policy and the history of EL education in California.</a:t>
            </a:r>
          </a:p>
          <a:p>
            <a:pPr marL="742950" marR="0" lvl="1" indent="-285750" algn="l" defTabSz="1003875"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13196" marR="0" lvl="0" indent="-313196" algn="l" defTabSz="1003875"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[Click to advance to next slide]</a:t>
            </a:r>
          </a:p>
          <a:p>
            <a:pPr marL="0" marR="0" lvl="0" indent="0" algn="l" defTabSz="1003875"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1003875"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09C82C26-CCA5-46CA-A6F8-BCBFADE9B10D}" type="slidenum">
              <a:rPr lang="en-US" smtClean="0"/>
              <a:t>9</a:t>
            </a:fld>
            <a:endParaRPr lang="en-US"/>
          </a:p>
        </p:txBody>
      </p:sp>
    </p:spTree>
    <p:extLst>
      <p:ext uri="{BB962C8B-B14F-4D97-AF65-F5344CB8AC3E}">
        <p14:creationId xmlns:p14="http://schemas.microsoft.com/office/powerpoint/2010/main" val="2267200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solidFill>
                  <a:prstClr val="black">
                    <a:tint val="75000"/>
                  </a:prstClr>
                </a:solidFill>
              </a:rPr>
              <a:t>ACS WASC ©2014</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8738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ACS WASC ©2014</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4301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ACS WASC ©2014</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13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11"/>
          <p:cNvSpPr>
            <a:spLocks noChangeArrowheads="1"/>
          </p:cNvSpPr>
          <p:nvPr userDrawn="1"/>
        </p:nvSpPr>
        <p:spPr bwMode="auto">
          <a:xfrm>
            <a:off x="0" y="-76200"/>
            <a:ext cx="12192000" cy="1447800"/>
          </a:xfrm>
          <a:prstGeom prst="rect">
            <a:avLst/>
          </a:prstGeom>
          <a:gradFill rotWithShape="1">
            <a:gsLst>
              <a:gs pos="0">
                <a:srgbClr val="FFFFCC"/>
              </a:gs>
              <a:gs pos="100000">
                <a:srgbClr val="FFFF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endParaRPr lang="en-US" altLang="en-US">
              <a:solidFill>
                <a:srgbClr val="000000"/>
              </a:solidFill>
            </a:endParaRPr>
          </a:p>
        </p:txBody>
      </p:sp>
      <p:sp>
        <p:nvSpPr>
          <p:cNvPr id="4" name="Rectangle 12"/>
          <p:cNvSpPr>
            <a:spLocks noChangeArrowheads="1"/>
          </p:cNvSpPr>
          <p:nvPr userDrawn="1"/>
        </p:nvSpPr>
        <p:spPr bwMode="auto">
          <a:xfrm>
            <a:off x="0" y="1252538"/>
            <a:ext cx="12192000" cy="1190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endParaRPr lang="en-US" altLang="en-US">
              <a:solidFill>
                <a:srgbClr val="000000"/>
              </a:solidFill>
            </a:endParaRPr>
          </a:p>
        </p:txBody>
      </p:sp>
      <p:pic>
        <p:nvPicPr>
          <p:cNvPr id="5" name="Picture 8" descr="Color-ppt3"/>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100" y="-127000"/>
            <a:ext cx="1906588"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2"/>
            <a:ext cx="10363200" cy="1470025"/>
          </a:xfrm>
        </p:spPr>
        <p:txBody>
          <a:bodyPr>
            <a:normAutofit/>
          </a:bodyPr>
          <a:lstStyle>
            <a:lvl1pPr>
              <a:defRPr sz="3600">
                <a:solidFill>
                  <a:srgbClr val="0033CC"/>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2972872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E6DE9B3A-B342-4CBE-AE30-0DF22323DDA1}" type="slidenum">
              <a:rPr lang="en-US"/>
              <a:pPr>
                <a:defRPr/>
              </a:pPr>
              <a:t>‹#›</a:t>
            </a:fld>
            <a:endParaRPr lang="en-US" dirty="0"/>
          </a:p>
        </p:txBody>
      </p:sp>
    </p:spTree>
    <p:extLst>
      <p:ext uri="{BB962C8B-B14F-4D97-AF65-F5344CB8AC3E}">
        <p14:creationId xmlns:p14="http://schemas.microsoft.com/office/powerpoint/2010/main" val="4053828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09C721E9-AB13-4A4F-9096-82A676B3BDA8}" type="slidenum">
              <a:rPr lang="en-US"/>
              <a:pPr>
                <a:defRPr/>
              </a:pPr>
              <a:t>‹#›</a:t>
            </a:fld>
            <a:endParaRPr lang="en-US" dirty="0"/>
          </a:p>
        </p:txBody>
      </p:sp>
    </p:spTree>
    <p:extLst>
      <p:ext uri="{BB962C8B-B14F-4D97-AF65-F5344CB8AC3E}">
        <p14:creationId xmlns:p14="http://schemas.microsoft.com/office/powerpoint/2010/main" val="2780486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1AC0A9F6-CE1D-44A2-90EC-7129C9559CF2}" type="slidenum">
              <a:rPr lang="en-US"/>
              <a:pPr>
                <a:defRPr/>
              </a:pPr>
              <a:t>‹#›</a:t>
            </a:fld>
            <a:endParaRPr lang="en-US" dirty="0"/>
          </a:p>
        </p:txBody>
      </p:sp>
    </p:spTree>
    <p:extLst>
      <p:ext uri="{BB962C8B-B14F-4D97-AF65-F5344CB8AC3E}">
        <p14:creationId xmlns:p14="http://schemas.microsoft.com/office/powerpoint/2010/main" val="3438459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91DBE8F9-D9F1-4DA6-B479-1E53BBB9E7F8}" type="slidenum">
              <a:rPr lang="en-US"/>
              <a:pPr>
                <a:defRPr/>
              </a:pPr>
              <a:t>‹#›</a:t>
            </a:fld>
            <a:endParaRPr lang="en-US" dirty="0"/>
          </a:p>
        </p:txBody>
      </p:sp>
    </p:spTree>
    <p:extLst>
      <p:ext uri="{BB962C8B-B14F-4D97-AF65-F5344CB8AC3E}">
        <p14:creationId xmlns:p14="http://schemas.microsoft.com/office/powerpoint/2010/main" val="1622184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8" name="Footer Placeholder 7"/>
          <p:cNvSpPr>
            <a:spLocks noGrp="1"/>
          </p:cNvSpPr>
          <p:nvPr>
            <p:ph type="ftr" sz="quarter" idx="11"/>
          </p:nvPr>
        </p:nvSpPr>
        <p:spPr/>
        <p:txBody>
          <a:bodyPr/>
          <a:lstStyle>
            <a:lvl1pPr defTabSz="685800">
              <a:defRPr/>
            </a:lvl1pPr>
          </a:lstStyle>
          <a:p>
            <a:pPr>
              <a:defRPr/>
            </a:pPr>
            <a:endParaRPr lang="en-US"/>
          </a:p>
        </p:txBody>
      </p:sp>
      <p:sp>
        <p:nvSpPr>
          <p:cNvPr id="9" name="Slide Number Placeholder 8"/>
          <p:cNvSpPr>
            <a:spLocks noGrp="1"/>
          </p:cNvSpPr>
          <p:nvPr>
            <p:ph type="sldNum" sz="quarter" idx="12"/>
          </p:nvPr>
        </p:nvSpPr>
        <p:spPr/>
        <p:txBody>
          <a:bodyPr/>
          <a:lstStyle>
            <a:lvl1pPr defTabSz="685800">
              <a:defRPr/>
            </a:lvl1pPr>
          </a:lstStyle>
          <a:p>
            <a:pPr>
              <a:defRPr/>
            </a:pPr>
            <a:fld id="{A3C7184D-C61D-4B79-BF46-66BFE5DB1C1D}" type="slidenum">
              <a:rPr lang="en-US"/>
              <a:pPr>
                <a:defRPr/>
              </a:pPr>
              <a:t>‹#›</a:t>
            </a:fld>
            <a:endParaRPr lang="en-US" dirty="0"/>
          </a:p>
        </p:txBody>
      </p:sp>
    </p:spTree>
    <p:extLst>
      <p:ext uri="{BB962C8B-B14F-4D97-AF65-F5344CB8AC3E}">
        <p14:creationId xmlns:p14="http://schemas.microsoft.com/office/powerpoint/2010/main" val="21303292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0" descr="California Department of Education seal."/>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3"/>
          <p:cNvSpPr>
            <a:spLocks noGrp="1"/>
          </p:cNvSpPr>
          <p:nvPr>
            <p:ph type="ftr" sz="quarter" idx="11"/>
          </p:nvPr>
        </p:nvSpPr>
        <p:spPr/>
        <p:txBody>
          <a:bodyPr/>
          <a:lstStyle>
            <a:lvl1pPr defTabSz="685800">
              <a:defRPr/>
            </a:lvl1pPr>
          </a:lstStyle>
          <a:p>
            <a:pPr>
              <a:defRPr/>
            </a:pPr>
            <a:endParaRPr lang="en-US"/>
          </a:p>
        </p:txBody>
      </p:sp>
      <p:sp>
        <p:nvSpPr>
          <p:cNvPr id="6" name="Slide Number Placeholder 4"/>
          <p:cNvSpPr>
            <a:spLocks noGrp="1"/>
          </p:cNvSpPr>
          <p:nvPr>
            <p:ph type="sldNum" sz="quarter" idx="12"/>
          </p:nvPr>
        </p:nvSpPr>
        <p:spPr/>
        <p:txBody>
          <a:bodyPr/>
          <a:lstStyle>
            <a:lvl1pPr defTabSz="685800">
              <a:defRPr/>
            </a:lvl1pPr>
          </a:lstStyle>
          <a:p>
            <a:pPr>
              <a:defRPr/>
            </a:pPr>
            <a:fld id="{6989A147-5827-461D-94DB-634BF1BEE192}" type="slidenum">
              <a:rPr lang="en-US"/>
              <a:pPr>
                <a:defRPr/>
              </a:pPr>
              <a:t>‹#›</a:t>
            </a:fld>
            <a:endParaRPr lang="en-US" dirty="0"/>
          </a:p>
        </p:txBody>
      </p:sp>
    </p:spTree>
    <p:extLst>
      <p:ext uri="{BB962C8B-B14F-4D97-AF65-F5344CB8AC3E}">
        <p14:creationId xmlns:p14="http://schemas.microsoft.com/office/powerpoint/2010/main" val="1905079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California Department of Education seal."/>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4" name="Footer Placeholder 2"/>
          <p:cNvSpPr>
            <a:spLocks noGrp="1"/>
          </p:cNvSpPr>
          <p:nvPr>
            <p:ph type="ftr" sz="quarter" idx="11"/>
          </p:nvPr>
        </p:nvSpPr>
        <p:spPr/>
        <p:txBody>
          <a:bodyPr/>
          <a:lstStyle>
            <a:lvl1pPr defTabSz="685800">
              <a:defRPr/>
            </a:lvl1pPr>
          </a:lstStyle>
          <a:p>
            <a:pPr>
              <a:defRPr/>
            </a:pPr>
            <a:endParaRPr lang="en-US"/>
          </a:p>
        </p:txBody>
      </p:sp>
      <p:sp>
        <p:nvSpPr>
          <p:cNvPr id="5" name="Slide Number Placeholder 3"/>
          <p:cNvSpPr>
            <a:spLocks noGrp="1"/>
          </p:cNvSpPr>
          <p:nvPr>
            <p:ph type="sldNum" sz="quarter" idx="12"/>
          </p:nvPr>
        </p:nvSpPr>
        <p:spPr/>
        <p:txBody>
          <a:bodyPr/>
          <a:lstStyle>
            <a:lvl1pPr defTabSz="685800">
              <a:defRPr/>
            </a:lvl1pPr>
          </a:lstStyle>
          <a:p>
            <a:pPr>
              <a:defRPr/>
            </a:pPr>
            <a:fld id="{2D117464-A3C3-4703-B328-9CD373A64B86}" type="slidenum">
              <a:rPr lang="en-US"/>
              <a:pPr>
                <a:defRPr/>
              </a:pPr>
              <a:t>‹#›</a:t>
            </a:fld>
            <a:endParaRPr lang="en-US" dirty="0"/>
          </a:p>
        </p:txBody>
      </p:sp>
    </p:spTree>
    <p:extLst>
      <p:ext uri="{BB962C8B-B14F-4D97-AF65-F5344CB8AC3E}">
        <p14:creationId xmlns:p14="http://schemas.microsoft.com/office/powerpoint/2010/main" val="3836381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ACS WASC ©2014</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112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9"/>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Tree>
    <p:extLst>
      <p:ext uri="{BB962C8B-B14F-4D97-AF65-F5344CB8AC3E}">
        <p14:creationId xmlns:p14="http://schemas.microsoft.com/office/powerpoint/2010/main" val="4079625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F948B250-D056-4B7C-9A13-D4A511F95266}" type="slidenum">
              <a:rPr lang="en-US"/>
              <a:pPr>
                <a:defRPr/>
              </a:pPr>
              <a:t>‹#›</a:t>
            </a:fld>
            <a:endParaRPr lang="en-US" dirty="0"/>
          </a:p>
        </p:txBody>
      </p:sp>
    </p:spTree>
    <p:extLst>
      <p:ext uri="{BB962C8B-B14F-4D97-AF65-F5344CB8AC3E}">
        <p14:creationId xmlns:p14="http://schemas.microsoft.com/office/powerpoint/2010/main" val="985178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B898E9FD-0A82-476D-A7A9-FCAB20A56401}" type="slidenum">
              <a:rPr lang="en-US"/>
              <a:pPr>
                <a:defRPr/>
              </a:pPr>
              <a:t>‹#›</a:t>
            </a:fld>
            <a:endParaRPr lang="en-US" dirty="0"/>
          </a:p>
        </p:txBody>
      </p:sp>
    </p:spTree>
    <p:extLst>
      <p:ext uri="{BB962C8B-B14F-4D97-AF65-F5344CB8AC3E}">
        <p14:creationId xmlns:p14="http://schemas.microsoft.com/office/powerpoint/2010/main" val="10904603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0E631272-5413-43AC-8224-3F729258AD66}" type="slidenum">
              <a:rPr lang="en-US"/>
              <a:pPr>
                <a:defRPr/>
              </a:pPr>
              <a:t>‹#›</a:t>
            </a:fld>
            <a:endParaRPr lang="en-US" dirty="0"/>
          </a:p>
        </p:txBody>
      </p:sp>
    </p:spTree>
    <p:extLst>
      <p:ext uri="{BB962C8B-B14F-4D97-AF65-F5344CB8AC3E}">
        <p14:creationId xmlns:p14="http://schemas.microsoft.com/office/powerpoint/2010/main" val="1052414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D6B4D49A-A89C-4B42-A6E1-037E2C019478}" type="slidenum">
              <a:rPr lang="en-US"/>
              <a:pPr>
                <a:defRPr/>
              </a:pPr>
              <a:t>‹#›</a:t>
            </a:fld>
            <a:endParaRPr lang="en-US" dirty="0"/>
          </a:p>
        </p:txBody>
      </p:sp>
    </p:spTree>
    <p:extLst>
      <p:ext uri="{BB962C8B-B14F-4D97-AF65-F5344CB8AC3E}">
        <p14:creationId xmlns:p14="http://schemas.microsoft.com/office/powerpoint/2010/main" val="20370223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32409817-102B-4032-97B2-0AD7BC9DA674}" type="slidenum">
              <a:rPr lang="en-US"/>
              <a:pPr>
                <a:defRPr/>
              </a:pPr>
              <a:t>‹#›</a:t>
            </a:fld>
            <a:endParaRPr lang="en-US" dirty="0"/>
          </a:p>
        </p:txBody>
      </p:sp>
    </p:spTree>
    <p:extLst>
      <p:ext uri="{BB962C8B-B14F-4D97-AF65-F5344CB8AC3E}">
        <p14:creationId xmlns:p14="http://schemas.microsoft.com/office/powerpoint/2010/main" val="824032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C8DD8DBA-1127-4F7C-8C0C-7CB7006D901F}" type="slidenum">
              <a:rPr lang="en-US"/>
              <a:pPr>
                <a:defRPr/>
              </a:pPr>
              <a:t>‹#›</a:t>
            </a:fld>
            <a:endParaRPr lang="en-US" dirty="0"/>
          </a:p>
        </p:txBody>
      </p:sp>
    </p:spTree>
    <p:extLst>
      <p:ext uri="{BB962C8B-B14F-4D97-AF65-F5344CB8AC3E}">
        <p14:creationId xmlns:p14="http://schemas.microsoft.com/office/powerpoint/2010/main" val="30822138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D34E82A0-682D-4CB0-AB0A-6D219A81A414}" type="slidenum">
              <a:rPr lang="en-US"/>
              <a:pPr>
                <a:defRPr/>
              </a:pPr>
              <a:t>‹#›</a:t>
            </a:fld>
            <a:endParaRPr lang="en-US" dirty="0"/>
          </a:p>
        </p:txBody>
      </p:sp>
    </p:spTree>
    <p:extLst>
      <p:ext uri="{BB962C8B-B14F-4D97-AF65-F5344CB8AC3E}">
        <p14:creationId xmlns:p14="http://schemas.microsoft.com/office/powerpoint/2010/main" val="24946213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8" name="Footer Placeholder 7"/>
          <p:cNvSpPr>
            <a:spLocks noGrp="1"/>
          </p:cNvSpPr>
          <p:nvPr>
            <p:ph type="ftr" sz="quarter" idx="11"/>
          </p:nvPr>
        </p:nvSpPr>
        <p:spPr/>
        <p:txBody>
          <a:bodyPr/>
          <a:lstStyle>
            <a:lvl1pPr defTabSz="685800">
              <a:defRPr/>
            </a:lvl1pPr>
          </a:lstStyle>
          <a:p>
            <a:pPr>
              <a:defRPr/>
            </a:pPr>
            <a:endParaRPr lang="en-US"/>
          </a:p>
        </p:txBody>
      </p:sp>
      <p:sp>
        <p:nvSpPr>
          <p:cNvPr id="9" name="Slide Number Placeholder 8"/>
          <p:cNvSpPr>
            <a:spLocks noGrp="1"/>
          </p:cNvSpPr>
          <p:nvPr>
            <p:ph type="sldNum" sz="quarter" idx="12"/>
          </p:nvPr>
        </p:nvSpPr>
        <p:spPr/>
        <p:txBody>
          <a:bodyPr/>
          <a:lstStyle>
            <a:lvl1pPr defTabSz="685800">
              <a:defRPr/>
            </a:lvl1pPr>
          </a:lstStyle>
          <a:p>
            <a:pPr>
              <a:defRPr/>
            </a:pPr>
            <a:fld id="{30BA8D8D-5DA0-470D-808C-2F9484D22E30}" type="slidenum">
              <a:rPr lang="en-US"/>
              <a:pPr>
                <a:defRPr/>
              </a:pPr>
              <a:t>‹#›</a:t>
            </a:fld>
            <a:endParaRPr lang="en-US" dirty="0"/>
          </a:p>
        </p:txBody>
      </p:sp>
    </p:spTree>
    <p:extLst>
      <p:ext uri="{BB962C8B-B14F-4D97-AF65-F5344CB8AC3E}">
        <p14:creationId xmlns:p14="http://schemas.microsoft.com/office/powerpoint/2010/main" val="36131812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0" descr="Color-ppt3"/>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3"/>
          <p:cNvSpPr>
            <a:spLocks noGrp="1"/>
          </p:cNvSpPr>
          <p:nvPr>
            <p:ph type="ftr" sz="quarter" idx="11"/>
          </p:nvPr>
        </p:nvSpPr>
        <p:spPr/>
        <p:txBody>
          <a:bodyPr/>
          <a:lstStyle>
            <a:lvl1pPr defTabSz="685800">
              <a:defRPr/>
            </a:lvl1pPr>
          </a:lstStyle>
          <a:p>
            <a:pPr>
              <a:defRPr/>
            </a:pPr>
            <a:endParaRPr lang="en-US"/>
          </a:p>
        </p:txBody>
      </p:sp>
      <p:sp>
        <p:nvSpPr>
          <p:cNvPr id="6" name="Slide Number Placeholder 4"/>
          <p:cNvSpPr>
            <a:spLocks noGrp="1"/>
          </p:cNvSpPr>
          <p:nvPr>
            <p:ph type="sldNum" sz="quarter" idx="12"/>
          </p:nvPr>
        </p:nvSpPr>
        <p:spPr/>
        <p:txBody>
          <a:bodyPr/>
          <a:lstStyle>
            <a:lvl1pPr defTabSz="685800">
              <a:defRPr/>
            </a:lvl1pPr>
          </a:lstStyle>
          <a:p>
            <a:pPr>
              <a:defRPr/>
            </a:pPr>
            <a:fld id="{7DD04062-8138-474A-9294-5883740F9E1A}" type="slidenum">
              <a:rPr lang="en-US"/>
              <a:pPr>
                <a:defRPr/>
              </a:pPr>
              <a:t>‹#›</a:t>
            </a:fld>
            <a:endParaRPr lang="en-US" dirty="0"/>
          </a:p>
        </p:txBody>
      </p:sp>
    </p:spTree>
    <p:extLst>
      <p:ext uri="{BB962C8B-B14F-4D97-AF65-F5344CB8AC3E}">
        <p14:creationId xmlns:p14="http://schemas.microsoft.com/office/powerpoint/2010/main" val="2676629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solidFill>
                  <a:prstClr val="black">
                    <a:tint val="75000"/>
                  </a:prstClr>
                </a:solidFill>
              </a:rPr>
              <a:t>ACS WASC ©2014</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6938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Color-ppt3"/>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4" name="Footer Placeholder 2"/>
          <p:cNvSpPr>
            <a:spLocks noGrp="1"/>
          </p:cNvSpPr>
          <p:nvPr>
            <p:ph type="ftr" sz="quarter" idx="11"/>
          </p:nvPr>
        </p:nvSpPr>
        <p:spPr/>
        <p:txBody>
          <a:bodyPr/>
          <a:lstStyle>
            <a:lvl1pPr defTabSz="685800">
              <a:defRPr/>
            </a:lvl1pPr>
          </a:lstStyle>
          <a:p>
            <a:pPr>
              <a:defRPr/>
            </a:pPr>
            <a:endParaRPr lang="en-US"/>
          </a:p>
        </p:txBody>
      </p:sp>
      <p:sp>
        <p:nvSpPr>
          <p:cNvPr id="5" name="Slide Number Placeholder 3"/>
          <p:cNvSpPr>
            <a:spLocks noGrp="1"/>
          </p:cNvSpPr>
          <p:nvPr>
            <p:ph type="sldNum" sz="quarter" idx="12"/>
          </p:nvPr>
        </p:nvSpPr>
        <p:spPr/>
        <p:txBody>
          <a:bodyPr/>
          <a:lstStyle>
            <a:lvl1pPr defTabSz="685800">
              <a:defRPr/>
            </a:lvl1pPr>
          </a:lstStyle>
          <a:p>
            <a:pPr>
              <a:defRPr/>
            </a:pPr>
            <a:fld id="{39DB3860-4EC1-43DB-B604-CB3A44DF949A}" type="slidenum">
              <a:rPr lang="en-US"/>
              <a:pPr>
                <a:defRPr/>
              </a:pPr>
              <a:t>‹#›</a:t>
            </a:fld>
            <a:endParaRPr lang="en-US" dirty="0"/>
          </a:p>
        </p:txBody>
      </p:sp>
    </p:spTree>
    <p:extLst>
      <p:ext uri="{BB962C8B-B14F-4D97-AF65-F5344CB8AC3E}">
        <p14:creationId xmlns:p14="http://schemas.microsoft.com/office/powerpoint/2010/main" val="30644718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9"/>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Tree>
    <p:extLst>
      <p:ext uri="{BB962C8B-B14F-4D97-AF65-F5344CB8AC3E}">
        <p14:creationId xmlns:p14="http://schemas.microsoft.com/office/powerpoint/2010/main" val="6215334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599F15FB-D2C4-46B6-9C79-5739234D3E01}" type="slidenum">
              <a:rPr lang="en-US"/>
              <a:pPr>
                <a:defRPr/>
              </a:pPr>
              <a:t>‹#›</a:t>
            </a:fld>
            <a:endParaRPr lang="en-US" dirty="0"/>
          </a:p>
        </p:txBody>
      </p:sp>
    </p:spTree>
    <p:extLst>
      <p:ext uri="{BB962C8B-B14F-4D97-AF65-F5344CB8AC3E}">
        <p14:creationId xmlns:p14="http://schemas.microsoft.com/office/powerpoint/2010/main" val="32953453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BE0B665C-4988-4454-A137-211CDF2F9F38}" type="slidenum">
              <a:rPr lang="en-US"/>
              <a:pPr>
                <a:defRPr/>
              </a:pPr>
              <a:t>‹#›</a:t>
            </a:fld>
            <a:endParaRPr lang="en-US" dirty="0"/>
          </a:p>
        </p:txBody>
      </p:sp>
    </p:spTree>
    <p:extLst>
      <p:ext uri="{BB962C8B-B14F-4D97-AF65-F5344CB8AC3E}">
        <p14:creationId xmlns:p14="http://schemas.microsoft.com/office/powerpoint/2010/main" val="39240868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4B8D51DC-2D9F-4AB3-87BF-97F81F5C1FC5}" type="slidenum">
              <a:rPr lang="en-US"/>
              <a:pPr>
                <a:defRPr/>
              </a:pPr>
              <a:t>‹#›</a:t>
            </a:fld>
            <a:endParaRPr lang="en-US" dirty="0"/>
          </a:p>
        </p:txBody>
      </p:sp>
    </p:spTree>
    <p:extLst>
      <p:ext uri="{BB962C8B-B14F-4D97-AF65-F5344CB8AC3E}">
        <p14:creationId xmlns:p14="http://schemas.microsoft.com/office/powerpoint/2010/main" val="11075741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2A09B9D1-8A5F-47D0-B588-03FBFD8ED285}" type="slidenum">
              <a:rPr lang="en-US"/>
              <a:pPr>
                <a:defRPr/>
              </a:pPr>
              <a:t>‹#›</a:t>
            </a:fld>
            <a:endParaRPr lang="en-US" dirty="0"/>
          </a:p>
        </p:txBody>
      </p:sp>
    </p:spTree>
    <p:extLst>
      <p:ext uri="{BB962C8B-B14F-4D97-AF65-F5344CB8AC3E}">
        <p14:creationId xmlns:p14="http://schemas.microsoft.com/office/powerpoint/2010/main" val="9327601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D77B0D6D-9892-4469-84CD-D7C79082817E}" type="slidenum">
              <a:rPr lang="en-US"/>
              <a:pPr>
                <a:defRPr/>
              </a:pPr>
              <a:t>‹#›</a:t>
            </a:fld>
            <a:endParaRPr lang="en-US" dirty="0"/>
          </a:p>
        </p:txBody>
      </p:sp>
    </p:spTree>
    <p:extLst>
      <p:ext uri="{BB962C8B-B14F-4D97-AF65-F5344CB8AC3E}">
        <p14:creationId xmlns:p14="http://schemas.microsoft.com/office/powerpoint/2010/main" val="42573991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734881F7-3882-4C23-B41A-9416453F5602}" type="slidenum">
              <a:rPr lang="en-US"/>
              <a:pPr>
                <a:defRPr/>
              </a:pPr>
              <a:t>‹#›</a:t>
            </a:fld>
            <a:endParaRPr lang="en-US" dirty="0"/>
          </a:p>
        </p:txBody>
      </p:sp>
    </p:spTree>
    <p:extLst>
      <p:ext uri="{BB962C8B-B14F-4D97-AF65-F5344CB8AC3E}">
        <p14:creationId xmlns:p14="http://schemas.microsoft.com/office/powerpoint/2010/main" val="13821398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vl1pPr>
          </a:lstStyle>
          <a:p>
            <a:pPr>
              <a:defRPr/>
            </a:pPr>
            <a:fld id="{FF195271-4AEF-4637-96BC-6F7F0E1C7316}" type="slidenum">
              <a:rPr lang="en-US"/>
              <a:pPr>
                <a:defRPr/>
              </a:pPr>
              <a:t>‹#›</a:t>
            </a:fld>
            <a:endParaRPr lang="en-US" dirty="0"/>
          </a:p>
        </p:txBody>
      </p:sp>
    </p:spTree>
    <p:extLst>
      <p:ext uri="{BB962C8B-B14F-4D97-AF65-F5344CB8AC3E}">
        <p14:creationId xmlns:p14="http://schemas.microsoft.com/office/powerpoint/2010/main" val="4056995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8" name="Footer Placeholder 7"/>
          <p:cNvSpPr>
            <a:spLocks noGrp="1"/>
          </p:cNvSpPr>
          <p:nvPr>
            <p:ph type="ftr" sz="quarter" idx="11"/>
          </p:nvPr>
        </p:nvSpPr>
        <p:spPr/>
        <p:txBody>
          <a:bodyPr/>
          <a:lstStyle>
            <a:lvl1pPr defTabSz="91440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a:defRPr/>
            </a:lvl1pPr>
          </a:lstStyle>
          <a:p>
            <a:pPr>
              <a:defRPr/>
            </a:pPr>
            <a:fld id="{C78BA2E7-C83C-4CD1-8D40-514BC65F0C3A}" type="slidenum">
              <a:rPr lang="en-US"/>
              <a:pPr>
                <a:defRPr/>
              </a:pPr>
              <a:t>‹#›</a:t>
            </a:fld>
            <a:endParaRPr lang="en-US" dirty="0"/>
          </a:p>
        </p:txBody>
      </p:sp>
    </p:spTree>
    <p:extLst>
      <p:ext uri="{BB962C8B-B14F-4D97-AF65-F5344CB8AC3E}">
        <p14:creationId xmlns:p14="http://schemas.microsoft.com/office/powerpoint/2010/main" val="3054665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solidFill>
                  <a:prstClr val="black">
                    <a:tint val="75000"/>
                  </a:prstClr>
                </a:solidFill>
              </a:rPr>
              <a:t>ACS WASC ©2014</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77668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0" descr="Color-ppt3"/>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3"/>
          <p:cNvSpPr>
            <a:spLocks noGrp="1"/>
          </p:cNvSpPr>
          <p:nvPr>
            <p:ph type="ftr" sz="quarter" idx="11"/>
          </p:nvPr>
        </p:nvSpPr>
        <p:spPr/>
        <p:txBody>
          <a:bodyPr/>
          <a:lstStyle>
            <a:lvl1pPr defTabSz="914400">
              <a:defRPr/>
            </a:lvl1pPr>
          </a:lstStyle>
          <a:p>
            <a:pPr>
              <a:defRPr/>
            </a:pPr>
            <a:endParaRPr lang="en-US"/>
          </a:p>
        </p:txBody>
      </p:sp>
      <p:sp>
        <p:nvSpPr>
          <p:cNvPr id="6" name="Slide Number Placeholder 4"/>
          <p:cNvSpPr>
            <a:spLocks noGrp="1"/>
          </p:cNvSpPr>
          <p:nvPr>
            <p:ph type="sldNum" sz="quarter" idx="12"/>
          </p:nvPr>
        </p:nvSpPr>
        <p:spPr/>
        <p:txBody>
          <a:bodyPr/>
          <a:lstStyle>
            <a:lvl1pPr defTabSz="914400">
              <a:defRPr/>
            </a:lvl1pPr>
          </a:lstStyle>
          <a:p>
            <a:pPr>
              <a:defRPr/>
            </a:pPr>
            <a:fld id="{0A4181A6-69C3-47C6-ACB7-82984D70995F}" type="slidenum">
              <a:rPr lang="en-US"/>
              <a:pPr>
                <a:defRPr/>
              </a:pPr>
              <a:t>‹#›</a:t>
            </a:fld>
            <a:endParaRPr lang="en-US" dirty="0"/>
          </a:p>
        </p:txBody>
      </p:sp>
    </p:spTree>
    <p:extLst>
      <p:ext uri="{BB962C8B-B14F-4D97-AF65-F5344CB8AC3E}">
        <p14:creationId xmlns:p14="http://schemas.microsoft.com/office/powerpoint/2010/main" val="3244154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Color-ppt3"/>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4" name="Footer Placeholder 2"/>
          <p:cNvSpPr>
            <a:spLocks noGrp="1"/>
          </p:cNvSpPr>
          <p:nvPr>
            <p:ph type="ftr" sz="quarter" idx="11"/>
          </p:nvPr>
        </p:nvSpPr>
        <p:spPr/>
        <p:txBody>
          <a:bodyPr/>
          <a:lstStyle>
            <a:lvl1pPr defTabSz="914400">
              <a:defRPr/>
            </a:lvl1pPr>
          </a:lstStyle>
          <a:p>
            <a:pPr>
              <a:defRPr/>
            </a:pPr>
            <a:endParaRPr lang="en-US"/>
          </a:p>
        </p:txBody>
      </p:sp>
      <p:sp>
        <p:nvSpPr>
          <p:cNvPr id="5" name="Slide Number Placeholder 3"/>
          <p:cNvSpPr>
            <a:spLocks noGrp="1"/>
          </p:cNvSpPr>
          <p:nvPr>
            <p:ph type="sldNum" sz="quarter" idx="12"/>
          </p:nvPr>
        </p:nvSpPr>
        <p:spPr/>
        <p:txBody>
          <a:bodyPr/>
          <a:lstStyle>
            <a:lvl1pPr defTabSz="914400">
              <a:defRPr/>
            </a:lvl1pPr>
          </a:lstStyle>
          <a:p>
            <a:pPr>
              <a:defRPr/>
            </a:pPr>
            <a:fld id="{C5AEB0DE-93F7-431C-89E5-D393EB22110B}" type="slidenum">
              <a:rPr lang="en-US"/>
              <a:pPr>
                <a:defRPr/>
              </a:pPr>
              <a:t>‹#›</a:t>
            </a:fld>
            <a:endParaRPr lang="en-US" dirty="0"/>
          </a:p>
        </p:txBody>
      </p:sp>
    </p:spTree>
    <p:extLst>
      <p:ext uri="{BB962C8B-B14F-4D97-AF65-F5344CB8AC3E}">
        <p14:creationId xmlns:p14="http://schemas.microsoft.com/office/powerpoint/2010/main" val="22845093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Tree>
    <p:extLst>
      <p:ext uri="{BB962C8B-B14F-4D97-AF65-F5344CB8AC3E}">
        <p14:creationId xmlns:p14="http://schemas.microsoft.com/office/powerpoint/2010/main" val="38098190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vl1pPr>
          </a:lstStyle>
          <a:p>
            <a:pPr>
              <a:defRPr/>
            </a:pPr>
            <a:fld id="{14A20509-FAEB-4EF2-B7FB-5557BBB3AECA}" type="slidenum">
              <a:rPr lang="en-US"/>
              <a:pPr>
                <a:defRPr/>
              </a:pPr>
              <a:t>‹#›</a:t>
            </a:fld>
            <a:endParaRPr lang="en-US" dirty="0"/>
          </a:p>
        </p:txBody>
      </p:sp>
    </p:spTree>
    <p:extLst>
      <p:ext uri="{BB962C8B-B14F-4D97-AF65-F5344CB8AC3E}">
        <p14:creationId xmlns:p14="http://schemas.microsoft.com/office/powerpoint/2010/main" val="29125001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3AFF20B4-CE49-4DE2-BC81-7E44692B38FF}" type="slidenum">
              <a:rPr lang="en-US"/>
              <a:pPr>
                <a:defRPr/>
              </a:pPr>
              <a:t>‹#›</a:t>
            </a:fld>
            <a:endParaRPr lang="en-US" dirty="0"/>
          </a:p>
        </p:txBody>
      </p:sp>
    </p:spTree>
    <p:extLst>
      <p:ext uri="{BB962C8B-B14F-4D97-AF65-F5344CB8AC3E}">
        <p14:creationId xmlns:p14="http://schemas.microsoft.com/office/powerpoint/2010/main" val="6557406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336C7C57-B8B7-48E5-A56D-EF75E75E28E9}" type="slidenum">
              <a:rPr lang="en-US"/>
              <a:pPr>
                <a:defRPr/>
              </a:pPr>
              <a:t>‹#›</a:t>
            </a:fld>
            <a:endParaRPr lang="en-US" dirty="0"/>
          </a:p>
        </p:txBody>
      </p:sp>
    </p:spTree>
    <p:extLst>
      <p:ext uri="{BB962C8B-B14F-4D97-AF65-F5344CB8AC3E}">
        <p14:creationId xmlns:p14="http://schemas.microsoft.com/office/powerpoint/2010/main" val="10716403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1DF8B9A7-A203-4633-8B40-2EB6B498DACA}" type="slidenum">
              <a:rPr lang="en-US"/>
              <a:pPr>
                <a:defRPr/>
              </a:pPr>
              <a:t>‹#›</a:t>
            </a:fld>
            <a:endParaRPr lang="en-US" dirty="0"/>
          </a:p>
        </p:txBody>
      </p:sp>
    </p:spTree>
    <p:extLst>
      <p:ext uri="{BB962C8B-B14F-4D97-AF65-F5344CB8AC3E}">
        <p14:creationId xmlns:p14="http://schemas.microsoft.com/office/powerpoint/2010/main" val="3530766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526C5673-BAB8-467B-9AEC-FD2BF2B6719D}" type="slidenum">
              <a:rPr lang="en-US"/>
              <a:pPr>
                <a:defRPr/>
              </a:pPr>
              <a:t>‹#›</a:t>
            </a:fld>
            <a:endParaRPr lang="en-US" dirty="0"/>
          </a:p>
        </p:txBody>
      </p:sp>
    </p:spTree>
    <p:extLst>
      <p:ext uri="{BB962C8B-B14F-4D97-AF65-F5344CB8AC3E}">
        <p14:creationId xmlns:p14="http://schemas.microsoft.com/office/powerpoint/2010/main" val="33906290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100E143D-6A3F-465B-AD1E-8B19EB9C5C33}" type="slidenum">
              <a:rPr lang="en-US"/>
              <a:pPr>
                <a:defRPr/>
              </a:pPr>
              <a:t>‹#›</a:t>
            </a:fld>
            <a:endParaRPr lang="en-US" dirty="0"/>
          </a:p>
        </p:txBody>
      </p:sp>
    </p:spTree>
    <p:extLst>
      <p:ext uri="{BB962C8B-B14F-4D97-AF65-F5344CB8AC3E}">
        <p14:creationId xmlns:p14="http://schemas.microsoft.com/office/powerpoint/2010/main" val="38296532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vl1pPr>
          </a:lstStyle>
          <a:p>
            <a:pPr>
              <a:defRPr/>
            </a:pPr>
            <a:fld id="{0255C2E1-897A-4E23-82AC-5A4568299DBB}" type="slidenum">
              <a:rPr lang="en-US"/>
              <a:pPr>
                <a:defRPr/>
              </a:pPr>
              <a:t>‹#›</a:t>
            </a:fld>
            <a:endParaRPr lang="en-US" dirty="0"/>
          </a:p>
        </p:txBody>
      </p:sp>
    </p:spTree>
    <p:extLst>
      <p:ext uri="{BB962C8B-B14F-4D97-AF65-F5344CB8AC3E}">
        <p14:creationId xmlns:p14="http://schemas.microsoft.com/office/powerpoint/2010/main" val="296941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solidFill>
                  <a:prstClr val="black">
                    <a:tint val="75000"/>
                  </a:prstClr>
                </a:solidFill>
              </a:rPr>
              <a:t>ACS WASC ©2014</a:t>
            </a: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91905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8" name="Footer Placeholder 7"/>
          <p:cNvSpPr>
            <a:spLocks noGrp="1"/>
          </p:cNvSpPr>
          <p:nvPr>
            <p:ph type="ftr" sz="quarter" idx="11"/>
          </p:nvPr>
        </p:nvSpPr>
        <p:spPr/>
        <p:txBody>
          <a:bodyPr/>
          <a:lstStyle>
            <a:lvl1pPr defTabSz="91440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a:defRPr/>
            </a:lvl1pPr>
          </a:lstStyle>
          <a:p>
            <a:pPr>
              <a:defRPr/>
            </a:pPr>
            <a:fld id="{7C6F4014-8CA6-4289-B1D4-2BB9D8595296}" type="slidenum">
              <a:rPr lang="en-US"/>
              <a:pPr>
                <a:defRPr/>
              </a:pPr>
              <a:t>‹#›</a:t>
            </a:fld>
            <a:endParaRPr lang="en-US" dirty="0"/>
          </a:p>
        </p:txBody>
      </p:sp>
    </p:spTree>
    <p:extLst>
      <p:ext uri="{BB962C8B-B14F-4D97-AF65-F5344CB8AC3E}">
        <p14:creationId xmlns:p14="http://schemas.microsoft.com/office/powerpoint/2010/main" val="18782449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0" descr="Color-ppt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3"/>
          <p:cNvSpPr>
            <a:spLocks noGrp="1"/>
          </p:cNvSpPr>
          <p:nvPr>
            <p:ph type="ftr" sz="quarter" idx="11"/>
          </p:nvPr>
        </p:nvSpPr>
        <p:spPr/>
        <p:txBody>
          <a:bodyPr/>
          <a:lstStyle>
            <a:lvl1pPr defTabSz="914400">
              <a:defRPr/>
            </a:lvl1pPr>
          </a:lstStyle>
          <a:p>
            <a:pPr>
              <a:defRPr/>
            </a:pPr>
            <a:endParaRPr lang="en-US"/>
          </a:p>
        </p:txBody>
      </p:sp>
      <p:sp>
        <p:nvSpPr>
          <p:cNvPr id="6" name="Slide Number Placeholder 4"/>
          <p:cNvSpPr>
            <a:spLocks noGrp="1"/>
          </p:cNvSpPr>
          <p:nvPr>
            <p:ph type="sldNum" sz="quarter" idx="12"/>
          </p:nvPr>
        </p:nvSpPr>
        <p:spPr/>
        <p:txBody>
          <a:bodyPr/>
          <a:lstStyle>
            <a:lvl1pPr defTabSz="914400">
              <a:defRPr/>
            </a:lvl1pPr>
          </a:lstStyle>
          <a:p>
            <a:pPr>
              <a:defRPr/>
            </a:pPr>
            <a:fld id="{BEF1C708-4D63-4306-AD22-602DD77E0A01}" type="slidenum">
              <a:rPr lang="en-US"/>
              <a:pPr>
                <a:defRPr/>
              </a:pPr>
              <a:t>‹#›</a:t>
            </a:fld>
            <a:endParaRPr lang="en-US" dirty="0"/>
          </a:p>
        </p:txBody>
      </p:sp>
    </p:spTree>
    <p:extLst>
      <p:ext uri="{BB962C8B-B14F-4D97-AF65-F5344CB8AC3E}">
        <p14:creationId xmlns:p14="http://schemas.microsoft.com/office/powerpoint/2010/main" val="17722332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Color-ppt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4" name="Footer Placeholder 2"/>
          <p:cNvSpPr>
            <a:spLocks noGrp="1"/>
          </p:cNvSpPr>
          <p:nvPr>
            <p:ph type="ftr" sz="quarter" idx="11"/>
          </p:nvPr>
        </p:nvSpPr>
        <p:spPr/>
        <p:txBody>
          <a:bodyPr/>
          <a:lstStyle>
            <a:lvl1pPr defTabSz="914400">
              <a:defRPr/>
            </a:lvl1pPr>
          </a:lstStyle>
          <a:p>
            <a:pPr>
              <a:defRPr/>
            </a:pPr>
            <a:endParaRPr lang="en-US"/>
          </a:p>
        </p:txBody>
      </p:sp>
      <p:sp>
        <p:nvSpPr>
          <p:cNvPr id="5" name="Slide Number Placeholder 3"/>
          <p:cNvSpPr>
            <a:spLocks noGrp="1"/>
          </p:cNvSpPr>
          <p:nvPr>
            <p:ph type="sldNum" sz="quarter" idx="12"/>
          </p:nvPr>
        </p:nvSpPr>
        <p:spPr/>
        <p:txBody>
          <a:bodyPr/>
          <a:lstStyle>
            <a:lvl1pPr defTabSz="914400">
              <a:defRPr/>
            </a:lvl1pPr>
          </a:lstStyle>
          <a:p>
            <a:pPr>
              <a:defRPr/>
            </a:pPr>
            <a:fld id="{AA222B47-07F9-4220-8F9E-DBA762B227C9}" type="slidenum">
              <a:rPr lang="en-US"/>
              <a:pPr>
                <a:defRPr/>
              </a:pPr>
              <a:t>‹#›</a:t>
            </a:fld>
            <a:endParaRPr lang="en-US" dirty="0"/>
          </a:p>
        </p:txBody>
      </p:sp>
    </p:spTree>
    <p:extLst>
      <p:ext uri="{BB962C8B-B14F-4D97-AF65-F5344CB8AC3E}">
        <p14:creationId xmlns:p14="http://schemas.microsoft.com/office/powerpoint/2010/main" val="809334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Tree>
    <p:extLst>
      <p:ext uri="{BB962C8B-B14F-4D97-AF65-F5344CB8AC3E}">
        <p14:creationId xmlns:p14="http://schemas.microsoft.com/office/powerpoint/2010/main" val="36550598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vl1pPr>
          </a:lstStyle>
          <a:p>
            <a:pPr>
              <a:defRPr/>
            </a:pPr>
            <a:fld id="{C0441E86-5530-4AEE-9F93-6A6A99A3E262}" type="slidenum">
              <a:rPr lang="en-US"/>
              <a:pPr>
                <a:defRPr/>
              </a:pPr>
              <a:t>‹#›</a:t>
            </a:fld>
            <a:endParaRPr lang="en-US" dirty="0"/>
          </a:p>
        </p:txBody>
      </p:sp>
    </p:spTree>
    <p:extLst>
      <p:ext uri="{BB962C8B-B14F-4D97-AF65-F5344CB8AC3E}">
        <p14:creationId xmlns:p14="http://schemas.microsoft.com/office/powerpoint/2010/main" val="29567842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25686CF4-F01A-40EF-89E1-B78C41064A2A}" type="slidenum">
              <a:rPr lang="en-US"/>
              <a:pPr>
                <a:defRPr/>
              </a:pPr>
              <a:t>‹#›</a:t>
            </a:fld>
            <a:endParaRPr lang="en-US" dirty="0"/>
          </a:p>
        </p:txBody>
      </p:sp>
    </p:spTree>
    <p:extLst>
      <p:ext uri="{BB962C8B-B14F-4D97-AF65-F5344CB8AC3E}">
        <p14:creationId xmlns:p14="http://schemas.microsoft.com/office/powerpoint/2010/main" val="26053011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26160C94-55BE-4EF3-993D-3FD10C2C52FB}" type="slidenum">
              <a:rPr lang="en-US"/>
              <a:pPr>
                <a:defRPr/>
              </a:pPr>
              <a:t>‹#›</a:t>
            </a:fld>
            <a:endParaRPr lang="en-US" dirty="0"/>
          </a:p>
        </p:txBody>
      </p:sp>
    </p:spTree>
    <p:extLst>
      <p:ext uri="{BB962C8B-B14F-4D97-AF65-F5344CB8AC3E}">
        <p14:creationId xmlns:p14="http://schemas.microsoft.com/office/powerpoint/2010/main" val="42578676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0638" y="0"/>
            <a:ext cx="10952162" cy="369888"/>
          </a:xfrm>
          <a:prstGeom prst="rect">
            <a:avLst/>
          </a:prstGeom>
          <a:gradFill rotWithShape="0">
            <a:gsLst>
              <a:gs pos="0">
                <a:srgbClr val="9C0600"/>
              </a:gs>
              <a:gs pos="25999">
                <a:srgbClr val="F1A05F"/>
              </a:gs>
              <a:gs pos="100000">
                <a:srgbClr val="FBDDA9"/>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endParaRPr lang="en-US" altLang="en-US">
              <a:solidFill>
                <a:srgbClr val="000000"/>
              </a:solidFill>
            </a:endParaRPr>
          </a:p>
        </p:txBody>
      </p:sp>
    </p:spTree>
    <p:extLst>
      <p:ext uri="{BB962C8B-B14F-4D97-AF65-F5344CB8AC3E}">
        <p14:creationId xmlns:p14="http://schemas.microsoft.com/office/powerpoint/2010/main" val="1999629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solidFill>
                  <a:prstClr val="black">
                    <a:tint val="75000"/>
                  </a:prstClr>
                </a:solidFill>
              </a:rPr>
              <a:t>ACS WASC ©2014</a:t>
            </a: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821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tint val="75000"/>
                  </a:prstClr>
                </a:solidFill>
              </a:rPr>
              <a:t>ACS WASC ©2014</a:t>
            </a: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4568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prstClr val="black">
                    <a:tint val="75000"/>
                  </a:prstClr>
                </a:solidFill>
              </a:rPr>
              <a:t>ACS WASC ©2014</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9166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prstClr val="black">
                    <a:tint val="75000"/>
                  </a:prstClr>
                </a:solidFill>
              </a:rPr>
              <a:t>ACS WASC ©2014</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3290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black">
                    <a:tint val="75000"/>
                  </a:prstClr>
                </a:solidFill>
              </a:rPr>
              <a:t>ACS WASC ©2014</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02409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2"/>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defTabSz="342900" eaLnBrk="1" fontAlgn="auto" hangingPunct="1">
              <a:spcBef>
                <a:spcPts val="0"/>
              </a:spcBef>
              <a:spcAft>
                <a:spcPts val="0"/>
              </a:spcAft>
              <a:defRPr sz="900">
                <a:solidFill>
                  <a:prstClr val="black">
                    <a:tint val="75000"/>
                  </a:prstClr>
                </a:solidFill>
                <a:latin typeface="+mn-lt"/>
              </a:defRPr>
            </a:lvl1pPr>
          </a:lstStyle>
          <a:p>
            <a:pPr>
              <a:defRPr/>
            </a:pPr>
            <a:r>
              <a:rPr lang="en-US"/>
              <a:t>ACS WASC ©2014</a:t>
            </a:r>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defTabSz="342900" eaLnBrk="1" fontAlgn="auto" hangingPunct="1">
              <a:spcBef>
                <a:spcPts val="0"/>
              </a:spcBef>
              <a:spcAft>
                <a:spcPts val="0"/>
              </a:spcAft>
              <a:defRPr sz="9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defTabSz="342900" eaLnBrk="1" fontAlgn="auto" hangingPunct="1">
              <a:spcBef>
                <a:spcPts val="0"/>
              </a:spcBef>
              <a:spcAft>
                <a:spcPts val="0"/>
              </a:spcAft>
              <a:defRPr sz="900">
                <a:solidFill>
                  <a:prstClr val="black">
                    <a:tint val="75000"/>
                  </a:prstClr>
                </a:solidFill>
                <a:latin typeface="+mn-lt"/>
              </a:defRPr>
            </a:lvl1pPr>
          </a:lstStyle>
          <a:p>
            <a:pPr>
              <a:defRPr/>
            </a:pPr>
            <a:fld id="{0E6709A4-13C4-4092-ACBD-45AEFE238EC6}" type="slidenum">
              <a:rPr lang="en-US"/>
              <a:pPr>
                <a:defRPr/>
              </a:pPr>
              <a:t>‹#›</a:t>
            </a:fld>
            <a:endParaRPr lang="en-US" dirty="0"/>
          </a:p>
        </p:txBody>
      </p:sp>
      <p:pic>
        <p:nvPicPr>
          <p:cNvPr id="2055" name="Picture 10" descr="California Department of Education seal."/>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257342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342900" rtl="0" eaLnBrk="0" fontAlgn="base" hangingPunct="0">
        <a:spcBef>
          <a:spcPct val="0"/>
        </a:spcBef>
        <a:spcAft>
          <a:spcPct val="0"/>
        </a:spcAft>
        <a:defRPr sz="3300" kern="1200">
          <a:solidFill>
            <a:schemeClr val="tx1"/>
          </a:solidFill>
          <a:latin typeface="+mj-lt"/>
          <a:ea typeface="+mj-ea"/>
          <a:cs typeface="+mj-cs"/>
        </a:defRPr>
      </a:lvl1pPr>
      <a:lvl2pPr algn="ctr" defTabSz="342900" rtl="0" eaLnBrk="0" fontAlgn="base" hangingPunct="0">
        <a:spcBef>
          <a:spcPct val="0"/>
        </a:spcBef>
        <a:spcAft>
          <a:spcPct val="0"/>
        </a:spcAft>
        <a:defRPr sz="3300">
          <a:solidFill>
            <a:schemeClr val="tx1"/>
          </a:solidFill>
          <a:latin typeface="Calibri" panose="020F0502020204030204" pitchFamily="34" charset="0"/>
        </a:defRPr>
      </a:lvl2pPr>
      <a:lvl3pPr algn="ctr" defTabSz="342900" rtl="0" eaLnBrk="0" fontAlgn="base" hangingPunct="0">
        <a:spcBef>
          <a:spcPct val="0"/>
        </a:spcBef>
        <a:spcAft>
          <a:spcPct val="0"/>
        </a:spcAft>
        <a:defRPr sz="3300">
          <a:solidFill>
            <a:schemeClr val="tx1"/>
          </a:solidFill>
          <a:latin typeface="Calibri" panose="020F0502020204030204" pitchFamily="34" charset="0"/>
        </a:defRPr>
      </a:lvl3pPr>
      <a:lvl4pPr algn="ctr" defTabSz="342900" rtl="0" eaLnBrk="0" fontAlgn="base" hangingPunct="0">
        <a:spcBef>
          <a:spcPct val="0"/>
        </a:spcBef>
        <a:spcAft>
          <a:spcPct val="0"/>
        </a:spcAft>
        <a:defRPr sz="3300">
          <a:solidFill>
            <a:schemeClr val="tx1"/>
          </a:solidFill>
          <a:latin typeface="Calibri" panose="020F0502020204030204" pitchFamily="34" charset="0"/>
        </a:defRPr>
      </a:lvl4pPr>
      <a:lvl5pPr algn="ctr" defTabSz="342900" rtl="0" eaLnBrk="0" fontAlgn="base" hangingPunct="0">
        <a:spcBef>
          <a:spcPct val="0"/>
        </a:spcBef>
        <a:spcAft>
          <a:spcPct val="0"/>
        </a:spcAft>
        <a:defRPr sz="3300">
          <a:solidFill>
            <a:schemeClr val="tx1"/>
          </a:solidFill>
          <a:latin typeface="Calibri" panose="020F0502020204030204" pitchFamily="34" charset="0"/>
        </a:defRPr>
      </a:lvl5pPr>
      <a:lvl6pPr marL="342900" algn="ctr" defTabSz="342900" rtl="0" fontAlgn="base">
        <a:spcBef>
          <a:spcPct val="0"/>
        </a:spcBef>
        <a:spcAft>
          <a:spcPct val="0"/>
        </a:spcAft>
        <a:defRPr sz="3300">
          <a:solidFill>
            <a:schemeClr val="tx1"/>
          </a:solidFill>
          <a:latin typeface="Calibri" panose="020F0502020204030204" pitchFamily="34" charset="0"/>
        </a:defRPr>
      </a:lvl6pPr>
      <a:lvl7pPr marL="685800" algn="ctr" defTabSz="342900" rtl="0" fontAlgn="base">
        <a:spcBef>
          <a:spcPct val="0"/>
        </a:spcBef>
        <a:spcAft>
          <a:spcPct val="0"/>
        </a:spcAft>
        <a:defRPr sz="3300">
          <a:solidFill>
            <a:schemeClr val="tx1"/>
          </a:solidFill>
          <a:latin typeface="Calibri" panose="020F0502020204030204" pitchFamily="34" charset="0"/>
        </a:defRPr>
      </a:lvl7pPr>
      <a:lvl8pPr marL="1028700" algn="ctr" defTabSz="342900" rtl="0" fontAlgn="base">
        <a:spcBef>
          <a:spcPct val="0"/>
        </a:spcBef>
        <a:spcAft>
          <a:spcPct val="0"/>
        </a:spcAft>
        <a:defRPr sz="3300">
          <a:solidFill>
            <a:schemeClr val="tx1"/>
          </a:solidFill>
          <a:latin typeface="Calibri" panose="020F0502020204030204" pitchFamily="34" charset="0"/>
        </a:defRPr>
      </a:lvl8pPr>
      <a:lvl9pPr marL="1371600" algn="ctr" defTabSz="342900"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defTabSz="342900" eaLnBrk="1" fontAlgn="auto" hangingPunct="1">
              <a:spcBef>
                <a:spcPts val="0"/>
              </a:spcBef>
              <a:spcAft>
                <a:spcPts val="0"/>
              </a:spcAft>
              <a:defRPr sz="900">
                <a:solidFill>
                  <a:prstClr val="black">
                    <a:tint val="75000"/>
                  </a:prstClr>
                </a:solidFill>
                <a:latin typeface="+mn-lt"/>
              </a:defRPr>
            </a:lvl1pPr>
          </a:lstStyle>
          <a:p>
            <a:pPr>
              <a:defRPr/>
            </a:pPr>
            <a:r>
              <a:rPr lang="en-US"/>
              <a:t>ACS WASC ©2014</a:t>
            </a:r>
            <a:endParaRPr lang="en-US"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defTabSz="342900" eaLnBrk="1" fontAlgn="auto" hangingPunct="1">
              <a:spcBef>
                <a:spcPts val="0"/>
              </a:spcBef>
              <a:spcAft>
                <a:spcPts val="0"/>
              </a:spcAft>
              <a:defRPr sz="9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defTabSz="342900" eaLnBrk="1" fontAlgn="auto" hangingPunct="1">
              <a:spcBef>
                <a:spcPts val="0"/>
              </a:spcBef>
              <a:spcAft>
                <a:spcPts val="0"/>
              </a:spcAft>
              <a:defRPr sz="900">
                <a:solidFill>
                  <a:prstClr val="black">
                    <a:tint val="75000"/>
                  </a:prstClr>
                </a:solidFill>
                <a:latin typeface="+mn-lt"/>
              </a:defRPr>
            </a:lvl1pPr>
          </a:lstStyle>
          <a:p>
            <a:pPr>
              <a:defRPr/>
            </a:pPr>
            <a:fld id="{B1D4CDD1-A081-448E-856D-D5F22F134454}" type="slidenum">
              <a:rPr lang="en-US"/>
              <a:pPr>
                <a:defRPr/>
              </a:pPr>
              <a:t>‹#›</a:t>
            </a:fld>
            <a:endParaRPr lang="en-US" dirty="0"/>
          </a:p>
        </p:txBody>
      </p:sp>
      <p:pic>
        <p:nvPicPr>
          <p:cNvPr id="4103" name="Picture 10" descr="Color-ppt3"/>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961475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ctr" defTabSz="342900" rtl="0" eaLnBrk="0" fontAlgn="base" hangingPunct="0">
        <a:spcBef>
          <a:spcPct val="0"/>
        </a:spcBef>
        <a:spcAft>
          <a:spcPct val="0"/>
        </a:spcAft>
        <a:defRPr sz="3300" kern="1200">
          <a:solidFill>
            <a:schemeClr val="tx1"/>
          </a:solidFill>
          <a:latin typeface="+mj-lt"/>
          <a:ea typeface="+mj-ea"/>
          <a:cs typeface="+mj-cs"/>
        </a:defRPr>
      </a:lvl1pPr>
      <a:lvl2pPr algn="ctr" defTabSz="342900" rtl="0" eaLnBrk="0" fontAlgn="base" hangingPunct="0">
        <a:spcBef>
          <a:spcPct val="0"/>
        </a:spcBef>
        <a:spcAft>
          <a:spcPct val="0"/>
        </a:spcAft>
        <a:defRPr sz="3300">
          <a:solidFill>
            <a:schemeClr val="tx1"/>
          </a:solidFill>
          <a:latin typeface="Calibri" panose="020F0502020204030204" pitchFamily="34" charset="0"/>
        </a:defRPr>
      </a:lvl2pPr>
      <a:lvl3pPr algn="ctr" defTabSz="342900" rtl="0" eaLnBrk="0" fontAlgn="base" hangingPunct="0">
        <a:spcBef>
          <a:spcPct val="0"/>
        </a:spcBef>
        <a:spcAft>
          <a:spcPct val="0"/>
        </a:spcAft>
        <a:defRPr sz="3300">
          <a:solidFill>
            <a:schemeClr val="tx1"/>
          </a:solidFill>
          <a:latin typeface="Calibri" panose="020F0502020204030204" pitchFamily="34" charset="0"/>
        </a:defRPr>
      </a:lvl3pPr>
      <a:lvl4pPr algn="ctr" defTabSz="342900" rtl="0" eaLnBrk="0" fontAlgn="base" hangingPunct="0">
        <a:spcBef>
          <a:spcPct val="0"/>
        </a:spcBef>
        <a:spcAft>
          <a:spcPct val="0"/>
        </a:spcAft>
        <a:defRPr sz="3300">
          <a:solidFill>
            <a:schemeClr val="tx1"/>
          </a:solidFill>
          <a:latin typeface="Calibri" panose="020F0502020204030204" pitchFamily="34" charset="0"/>
        </a:defRPr>
      </a:lvl4pPr>
      <a:lvl5pPr algn="ctr" defTabSz="342900" rtl="0" eaLnBrk="0" fontAlgn="base" hangingPunct="0">
        <a:spcBef>
          <a:spcPct val="0"/>
        </a:spcBef>
        <a:spcAft>
          <a:spcPct val="0"/>
        </a:spcAft>
        <a:defRPr sz="3300">
          <a:solidFill>
            <a:schemeClr val="tx1"/>
          </a:solidFill>
          <a:latin typeface="Calibri" panose="020F0502020204030204" pitchFamily="34" charset="0"/>
        </a:defRPr>
      </a:lvl5pPr>
      <a:lvl6pPr marL="342900" algn="ctr" defTabSz="342900" rtl="0" fontAlgn="base">
        <a:spcBef>
          <a:spcPct val="0"/>
        </a:spcBef>
        <a:spcAft>
          <a:spcPct val="0"/>
        </a:spcAft>
        <a:defRPr sz="3300">
          <a:solidFill>
            <a:schemeClr val="tx1"/>
          </a:solidFill>
          <a:latin typeface="Calibri" panose="020F0502020204030204" pitchFamily="34" charset="0"/>
        </a:defRPr>
      </a:lvl6pPr>
      <a:lvl7pPr marL="685800" algn="ctr" defTabSz="342900" rtl="0" fontAlgn="base">
        <a:spcBef>
          <a:spcPct val="0"/>
        </a:spcBef>
        <a:spcAft>
          <a:spcPct val="0"/>
        </a:spcAft>
        <a:defRPr sz="3300">
          <a:solidFill>
            <a:schemeClr val="tx1"/>
          </a:solidFill>
          <a:latin typeface="Calibri" panose="020F0502020204030204" pitchFamily="34" charset="0"/>
        </a:defRPr>
      </a:lvl7pPr>
      <a:lvl8pPr marL="1028700" algn="ctr" defTabSz="342900" rtl="0" fontAlgn="base">
        <a:spcBef>
          <a:spcPct val="0"/>
        </a:spcBef>
        <a:spcAft>
          <a:spcPct val="0"/>
        </a:spcAft>
        <a:defRPr sz="3300">
          <a:solidFill>
            <a:schemeClr val="tx1"/>
          </a:solidFill>
          <a:latin typeface="Calibri" panose="020F0502020204030204" pitchFamily="34" charset="0"/>
        </a:defRPr>
      </a:lvl8pPr>
      <a:lvl9pPr marL="1371600" algn="ctr" defTabSz="342900"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200">
                <a:solidFill>
                  <a:prstClr val="black">
                    <a:tint val="75000"/>
                  </a:prstClr>
                </a:solidFill>
                <a:latin typeface="+mn-lt"/>
              </a:defRPr>
            </a:lvl1pPr>
          </a:lstStyle>
          <a:p>
            <a:pPr>
              <a:defRPr/>
            </a:pPr>
            <a:r>
              <a:rPr lang="en-US"/>
              <a:t>ACS WASC ©2014</a:t>
            </a:r>
            <a:endParaRPr lang="en-US"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defTabSz="457200" eaLnBrk="1" fontAlgn="auto" hangingPunct="1">
              <a:spcBef>
                <a:spcPts val="0"/>
              </a:spcBef>
              <a:spcAft>
                <a:spcPts val="0"/>
              </a:spcAft>
              <a:defRPr sz="1200">
                <a:solidFill>
                  <a:prstClr val="black">
                    <a:tint val="75000"/>
                  </a:prstClr>
                </a:solidFill>
                <a:latin typeface="+mn-lt"/>
              </a:defRPr>
            </a:lvl1pPr>
          </a:lstStyle>
          <a:p>
            <a:pPr>
              <a:defRPr/>
            </a:pPr>
            <a:fld id="{E3259AB5-521F-493C-A424-924848D58DF8}" type="slidenum">
              <a:rPr lang="en-US"/>
              <a:pPr>
                <a:defRPr/>
              </a:pPr>
              <a:t>‹#›</a:t>
            </a:fld>
            <a:endParaRPr lang="en-US" dirty="0"/>
          </a:p>
        </p:txBody>
      </p:sp>
      <p:pic>
        <p:nvPicPr>
          <p:cNvPr id="2055" name="Picture 10" descr="Color-ppt3"/>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45249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200">
                <a:solidFill>
                  <a:prstClr val="black">
                    <a:tint val="75000"/>
                  </a:prstClr>
                </a:solidFill>
                <a:latin typeface="+mn-lt"/>
              </a:defRPr>
            </a:lvl1pPr>
          </a:lstStyle>
          <a:p>
            <a:pPr>
              <a:defRPr/>
            </a:pPr>
            <a:r>
              <a:rPr lang="en-US"/>
              <a:t>ACS WASC ©2014</a:t>
            </a:r>
            <a:endParaRPr lang="en-US"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defTabSz="457200" eaLnBrk="1" fontAlgn="auto" hangingPunct="1">
              <a:spcBef>
                <a:spcPts val="0"/>
              </a:spcBef>
              <a:spcAft>
                <a:spcPts val="0"/>
              </a:spcAft>
              <a:defRPr sz="1200">
                <a:solidFill>
                  <a:prstClr val="black">
                    <a:tint val="75000"/>
                  </a:prstClr>
                </a:solidFill>
                <a:latin typeface="+mn-lt"/>
              </a:defRPr>
            </a:lvl1pPr>
          </a:lstStyle>
          <a:p>
            <a:pPr>
              <a:defRPr/>
            </a:pPr>
            <a:fld id="{E28674D9-C52B-4108-8EE2-F0B63BB4EB4A}" type="slidenum">
              <a:rPr lang="en-US"/>
              <a:pPr>
                <a:defRPr/>
              </a:pPr>
              <a:t>‹#›</a:t>
            </a:fld>
            <a:endParaRPr lang="en-US" dirty="0"/>
          </a:p>
        </p:txBody>
      </p:sp>
      <p:pic>
        <p:nvPicPr>
          <p:cNvPr id="2055" name="Picture 10" descr="Color-ppt3"/>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625763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6.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hyperlink" Target="https://youtu.be/YXfmPRsEYMs?list=PLzAV3ARcMmw1l-hX2vpb6RSbDSYt8mvPE" TargetMode="External"/><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3" Type="http://schemas.openxmlformats.org/officeDocument/2006/relationships/hyperlink" Target="https://www.cde.ca.gov/sp/ml/roadmap.asp" TargetMode="External"/><Relationship Id="rId2" Type="http://schemas.openxmlformats.org/officeDocument/2006/relationships/notesSlide" Target="../notesSlides/notesSlide25.xml"/><Relationship Id="rId1" Type="http://schemas.openxmlformats.org/officeDocument/2006/relationships/slideLayout" Target="../slideLayouts/slideLayout36.xml"/><Relationship Id="rId4" Type="http://schemas.openxmlformats.org/officeDocument/2006/relationships/hyperlink" Target="https://youtu.be/6_piqi-lBFw?list=PLzAV3ARcMmw1l-hX2vpb6RSbDSYt8mvPE"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VtqJCB6ssGk&amp;feature=youtu.be" TargetMode="External"/><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hyperlink" Target="mailto:ELRoadmapProject@cde.ca.gov" TargetMode="External"/><Relationship Id="rId2" Type="http://schemas.openxmlformats.org/officeDocument/2006/relationships/notesSlide" Target="../notesSlides/notesSlide27.xml"/><Relationship Id="rId1" Type="http://schemas.openxmlformats.org/officeDocument/2006/relationships/slideLayout" Target="../slideLayouts/slideLayout3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63447"/>
            <a:ext cx="10363200" cy="1470025"/>
          </a:xfrm>
        </p:spPr>
        <p:txBody>
          <a:bodyPr>
            <a:normAutofit fontScale="90000"/>
          </a:bodyPr>
          <a:lstStyle/>
          <a:p>
            <a:pPr algn="ctr" eaLnBrk="1" hangingPunct="1">
              <a:defRPr/>
            </a:pPr>
            <a:r>
              <a:rPr lang="en-US" altLang="en-US" sz="4900" b="1" dirty="0">
                <a:solidFill>
                  <a:srgbClr val="002060"/>
                </a:solidFill>
                <a:ea typeface="+mn-ea"/>
              </a:rPr>
              <a:t>Paving the Way for English Learners with the California English Learner Roadmap</a:t>
            </a:r>
            <a:br>
              <a:rPr lang="en-US" altLang="en-US" sz="6000" i="1" dirty="0">
                <a:solidFill>
                  <a:srgbClr val="002060"/>
                </a:solidFill>
                <a:latin typeface="Calibri"/>
                <a:ea typeface="+mn-ea"/>
                <a:cs typeface="+mn-cs"/>
              </a:rPr>
            </a:br>
            <a:endParaRPr lang="en-US" dirty="0"/>
          </a:p>
        </p:txBody>
      </p:sp>
      <p:sp>
        <p:nvSpPr>
          <p:cNvPr id="5" name="TextBox 4"/>
          <p:cNvSpPr txBox="1"/>
          <p:nvPr/>
        </p:nvSpPr>
        <p:spPr>
          <a:xfrm>
            <a:off x="8427309" y="86028"/>
            <a:ext cx="3764692" cy="467428"/>
          </a:xfrm>
          <a:prstGeom prst="rect">
            <a:avLst/>
          </a:prstGeom>
          <a:noFill/>
        </p:spPr>
        <p:txBody>
          <a:bodyPr wrap="square" rtlCol="0">
            <a:spAutoFit/>
          </a:bodyPr>
          <a:lstStyle/>
          <a:p>
            <a:r>
              <a:rPr lang="en-US" sz="2400" dirty="0">
                <a:solidFill>
                  <a:srgbClr val="002060"/>
                </a:solidFill>
                <a:latin typeface="Arial" panose="020B0604020202020204" pitchFamily="34" charset="0"/>
                <a:cs typeface="Arial" panose="020B0604020202020204" pitchFamily="34" charset="0"/>
              </a:rPr>
              <a:t>Presentation for Teachers</a:t>
            </a:r>
          </a:p>
        </p:txBody>
      </p:sp>
      <p:sp>
        <p:nvSpPr>
          <p:cNvPr id="13" name="Title 4"/>
          <p:cNvSpPr txBox="1">
            <a:spLocks/>
          </p:cNvSpPr>
          <p:nvPr/>
        </p:nvSpPr>
        <p:spPr bwMode="auto">
          <a:xfrm>
            <a:off x="2209800" y="3655595"/>
            <a:ext cx="7772400" cy="1243013"/>
          </a:xfrm>
          <a:prstGeom prst="rect">
            <a:avLst/>
          </a:prstGeom>
          <a:noFill/>
          <a:ln w="9525">
            <a:noFill/>
            <a:miter lim="800000"/>
            <a:headEnd/>
            <a:tailEnd/>
          </a:ln>
        </p:spPr>
        <p:txBody>
          <a:bodyPr anchor="ctr">
            <a:normAutofit fontScale="75000" lnSpcReduction="20000"/>
          </a:bodyPr>
          <a:lstStyle>
            <a:lvl1pPr algn="ctr" rtl="0" eaLnBrk="0" fontAlgn="base" hangingPunct="0">
              <a:spcBef>
                <a:spcPct val="0"/>
              </a:spcBef>
              <a:spcAft>
                <a:spcPct val="0"/>
              </a:spcAft>
              <a:defRPr sz="3600" kern="1200">
                <a:solidFill>
                  <a:srgbClr val="0033CC"/>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ct val="120000"/>
              </a:lnSpc>
              <a:defRPr/>
            </a:pPr>
            <a:r>
              <a:rPr lang="en-US" sz="3200" b="1" dirty="0">
                <a:solidFill>
                  <a:srgbClr val="002060"/>
                </a:solidFill>
              </a:rPr>
              <a:t>California Department of Education (CDE)</a:t>
            </a:r>
          </a:p>
          <a:p>
            <a:pPr>
              <a:lnSpc>
                <a:spcPct val="120000"/>
              </a:lnSpc>
              <a:defRPr/>
            </a:pPr>
            <a:r>
              <a:rPr lang="en-US" sz="3200" b="1" dirty="0">
                <a:solidFill>
                  <a:srgbClr val="002060"/>
                </a:solidFill>
              </a:rPr>
              <a:t>English Learner Support Division</a:t>
            </a:r>
          </a:p>
          <a:p>
            <a:pPr>
              <a:lnSpc>
                <a:spcPct val="120000"/>
              </a:lnSpc>
              <a:defRPr/>
            </a:pPr>
            <a:r>
              <a:rPr lang="en-US" sz="3200" dirty="0">
                <a:solidFill>
                  <a:srgbClr val="002060"/>
                </a:solidFill>
              </a:rPr>
              <a:t>Updated February 2019</a:t>
            </a:r>
          </a:p>
        </p:txBody>
      </p:sp>
      <p:pic>
        <p:nvPicPr>
          <p:cNvPr id="40963" name="Picture 14" descr="Image of a car on a road leading to a pin marked, &quot;21st century education, multilingual proficiency, and meaningful access.&quot;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843463"/>
            <a:ext cx="12269788"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023868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US" altLang="en-US" b="1" dirty="0">
                <a:solidFill>
                  <a:srgbClr val="002060"/>
                </a:solidFill>
                <a:latin typeface="Arial" panose="020B0604020202020204" pitchFamily="34" charset="0"/>
                <a:cs typeface="Arial" panose="020B0604020202020204" pitchFamily="34" charset="0"/>
              </a:rPr>
              <a:t>Vision</a:t>
            </a:r>
          </a:p>
        </p:txBody>
      </p:sp>
      <p:sp>
        <p:nvSpPr>
          <p:cNvPr id="3" name="Content Placeholder 2"/>
          <p:cNvSpPr>
            <a:spLocks noGrp="1"/>
          </p:cNvSpPr>
          <p:nvPr>
            <p:ph sz="half" idx="1"/>
          </p:nvPr>
        </p:nvSpPr>
        <p:spPr>
          <a:xfrm>
            <a:off x="609600" y="1600200"/>
            <a:ext cx="5384800" cy="4525963"/>
          </a:xfrm>
        </p:spPr>
        <p:txBody>
          <a:bodyPr rtlCol="0">
            <a:normAutofit lnSpcReduction="10000"/>
          </a:bodyPr>
          <a:lstStyle/>
          <a:p>
            <a:pPr marL="0" indent="0" eaLnBrk="1" fontAlgn="auto" hangingPunct="1">
              <a:spcAft>
                <a:spcPts val="0"/>
              </a:spcAft>
              <a:buFont typeface="Arial"/>
              <a:buNone/>
              <a:defRPr/>
            </a:pPr>
            <a:r>
              <a:rPr lang="en-US" altLang="en-US" dirty="0">
                <a:latin typeface="Arial" panose="020B0604020202020204" pitchFamily="34" charset="0"/>
                <a:cs typeface="Arial" panose="020B0604020202020204" pitchFamily="34" charset="0"/>
              </a:rPr>
              <a:t>English learners fully and meaningfully access and participate in a twenty-first century education from early childhood through grade twelve that results in their attaining high levels of English proficiency, mastery of grade level standards, and opportunities to develop proficiency in multiple languages.</a:t>
            </a:r>
          </a:p>
          <a:p>
            <a:pPr eaLnBrk="1" fontAlgn="auto" hangingPunct="1">
              <a:spcAft>
                <a:spcPts val="0"/>
              </a:spcAft>
              <a:buFont typeface="Arial"/>
              <a:buChar char="•"/>
              <a:defRPr/>
            </a:pPr>
            <a:endParaRPr lang="en-US" dirty="0">
              <a:latin typeface="Arial" panose="020B0604020202020204" pitchFamily="34" charset="0"/>
              <a:cs typeface="Arial" panose="020B0604020202020204" pitchFamily="34" charset="0"/>
            </a:endParaRPr>
          </a:p>
        </p:txBody>
      </p:sp>
      <p:pic>
        <p:nvPicPr>
          <p:cNvPr id="73732" name="Picture 1" descr="Image of a road sign with the word &quot;vision.&qu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35688" y="1600200"/>
            <a:ext cx="5446712"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4A5A9D6D-D368-42C4-859F-82FC23E58C38}" type="slidenum">
              <a:rPr lang="en-US" altLang="en-US" sz="1200" smtClean="0">
                <a:solidFill>
                  <a:srgbClr val="898989"/>
                </a:solidFill>
              </a:rPr>
              <a:pPr fontAlgn="base">
                <a:spcBef>
                  <a:spcPct val="0"/>
                </a:spcBef>
                <a:spcAft>
                  <a:spcPct val="0"/>
                </a:spcAft>
                <a:buFontTx/>
                <a:buNone/>
              </a:pPr>
              <a:t>10</a:t>
            </a:fld>
            <a:endParaRPr lang="en-US" altLang="en-US" sz="1200">
              <a:solidFill>
                <a:srgbClr val="898989"/>
              </a:solidFill>
            </a:endParaRPr>
          </a:p>
        </p:txBody>
      </p:sp>
    </p:spTree>
    <p:extLst>
      <p:ext uri="{BB962C8B-B14F-4D97-AF65-F5344CB8AC3E}">
        <p14:creationId xmlns:p14="http://schemas.microsoft.com/office/powerpoint/2010/main" val="823317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4400" b="1" dirty="0">
                <a:solidFill>
                  <a:schemeClr val="tx2">
                    <a:lumMod val="75000"/>
                  </a:schemeClr>
                </a:solidFill>
                <a:latin typeface="Arial" panose="020B0604020202020204" pitchFamily="34" charset="0"/>
                <a:cs typeface="Arial" panose="020B0604020202020204" pitchFamily="34" charset="0"/>
              </a:rPr>
              <a:t>Mission</a:t>
            </a:r>
          </a:p>
        </p:txBody>
      </p:sp>
      <p:sp>
        <p:nvSpPr>
          <p:cNvPr id="6" name="Content Placeholder 5"/>
          <p:cNvSpPr>
            <a:spLocks noGrp="1"/>
          </p:cNvSpPr>
          <p:nvPr>
            <p:ph sz="half" idx="1"/>
          </p:nvPr>
        </p:nvSpPr>
        <p:spPr>
          <a:xfrm>
            <a:off x="938253" y="1641955"/>
            <a:ext cx="5963479" cy="4896959"/>
          </a:xfrm>
        </p:spPr>
        <p:txBody>
          <a:bodyPr rtlCol="0">
            <a:noAutofit/>
          </a:bodyPr>
          <a:lstStyle/>
          <a:p>
            <a:pPr marL="0" indent="0" eaLnBrk="1" fontAlgn="auto" hangingPunct="1">
              <a:spcAft>
                <a:spcPts val="0"/>
              </a:spcAft>
              <a:buNone/>
              <a:defRPr/>
            </a:pPr>
            <a:r>
              <a:rPr lang="en-US" altLang="en-US" sz="2800" dirty="0">
                <a:latin typeface="Arial" panose="020B0604020202020204" pitchFamily="34" charset="0"/>
                <a:cs typeface="Arial" panose="020B0604020202020204" pitchFamily="34" charset="0"/>
              </a:rPr>
              <a:t>California schools affirm, welcome, and respond to a diverse range of English learner strengths, needs, and identities. California schools prepare graduates with the linguistic, academic, and social skills and competencies they require for college, career and civic participation in a global, diverse, and multilingual world, thus ensuring a thriving future for California.</a:t>
            </a:r>
          </a:p>
          <a:p>
            <a:pPr eaLnBrk="1" fontAlgn="auto" hangingPunct="1">
              <a:spcAft>
                <a:spcPts val="0"/>
              </a:spcAft>
              <a:buFont typeface="Arial"/>
              <a:buChar char="•"/>
              <a:defRPr/>
            </a:pPr>
            <a:endParaRPr lang="en-US" sz="2800" dirty="0">
              <a:latin typeface="Arial" panose="020B0604020202020204" pitchFamily="34" charset="0"/>
              <a:cs typeface="Arial" panose="020B0604020202020204" pitchFamily="34" charset="0"/>
            </a:endParaRPr>
          </a:p>
        </p:txBody>
      </p:sp>
      <p:pic>
        <p:nvPicPr>
          <p:cNvPr id="49158" name="Picture 1" descr="This image shows a road sign with the word &quot;mission.&quot;"/>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046006" y="2251262"/>
            <a:ext cx="4869503" cy="2921993"/>
          </a:xfrm>
          <a:noFill/>
        </p:spPr>
      </p:pic>
      <p:sp>
        <p:nvSpPr>
          <p:cNvPr id="4915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DACA4578-1769-455B-860E-5743C2BD8BDC}" type="slidenum">
              <a:rPr lang="en-US" altLang="en-US" sz="900">
                <a:solidFill>
                  <a:srgbClr val="898989"/>
                </a:solidFill>
              </a:rPr>
              <a:pPr fontAlgn="base">
                <a:spcBef>
                  <a:spcPct val="0"/>
                </a:spcBef>
                <a:spcAft>
                  <a:spcPct val="0"/>
                </a:spcAft>
                <a:buFontTx/>
                <a:buNone/>
              </a:pPr>
              <a:t>11</a:t>
            </a:fld>
            <a:endParaRPr lang="en-US" altLang="en-US" sz="900" dirty="0">
              <a:solidFill>
                <a:srgbClr val="898989"/>
              </a:solidFill>
            </a:endParaRPr>
          </a:p>
        </p:txBody>
      </p:sp>
    </p:spTree>
    <p:extLst>
      <p:ext uri="{BB962C8B-B14F-4D97-AF65-F5344CB8AC3E}">
        <p14:creationId xmlns:p14="http://schemas.microsoft.com/office/powerpoint/2010/main" val="4271662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ltLang="en-US" b="1" dirty="0">
                <a:solidFill>
                  <a:srgbClr val="002060"/>
                </a:solidFill>
                <a:latin typeface="Arial" panose="020B0604020202020204" pitchFamily="34" charset="0"/>
                <a:cs typeface="Arial" panose="020B0604020202020204" pitchFamily="34" charset="0"/>
              </a:rPr>
              <a:t>Four Interrelated Principles</a:t>
            </a:r>
          </a:p>
        </p:txBody>
      </p:sp>
      <p:sp>
        <p:nvSpPr>
          <p:cNvPr id="3" name="Content Placeholder 2"/>
          <p:cNvSpPr>
            <a:spLocks noGrp="1"/>
          </p:cNvSpPr>
          <p:nvPr>
            <p:ph idx="1"/>
          </p:nvPr>
        </p:nvSpPr>
        <p:spPr/>
        <p:txBody>
          <a:bodyPr/>
          <a:lstStyle/>
          <a:p>
            <a:pPr>
              <a:defRPr/>
            </a:pPr>
            <a:r>
              <a:rPr lang="en-US" sz="2800" b="1" dirty="0">
                <a:latin typeface="Arial" panose="020B0604020202020204" pitchFamily="34" charset="0"/>
                <a:cs typeface="Arial" panose="020B0604020202020204" pitchFamily="34" charset="0"/>
              </a:rPr>
              <a:t>Principle One</a:t>
            </a:r>
            <a:r>
              <a:rPr lang="en-US" sz="2800" dirty="0">
                <a:latin typeface="Arial" panose="020B0604020202020204" pitchFamily="34" charset="0"/>
                <a:cs typeface="Arial" panose="020B0604020202020204" pitchFamily="34" charset="0"/>
              </a:rPr>
              <a:t>: Assets-Oriented and Needs-Responsive Schools</a:t>
            </a:r>
          </a:p>
          <a:p>
            <a:pPr marL="0" indent="0">
              <a:buFont typeface="Arial" panose="020B0604020202020204" pitchFamily="34" charset="0"/>
              <a:buNone/>
              <a:defRPr/>
            </a:pPr>
            <a:endParaRPr lang="en-US" sz="2800" dirty="0">
              <a:latin typeface="Arial" panose="020B0604020202020204" pitchFamily="34" charset="0"/>
              <a:cs typeface="Arial" panose="020B0604020202020204" pitchFamily="34" charset="0"/>
            </a:endParaRPr>
          </a:p>
          <a:p>
            <a:pPr>
              <a:defRPr/>
            </a:pPr>
            <a:r>
              <a:rPr lang="en-US" sz="2800" b="1" dirty="0">
                <a:latin typeface="Arial" panose="020B0604020202020204" pitchFamily="34" charset="0"/>
                <a:cs typeface="Arial" panose="020B0604020202020204" pitchFamily="34" charset="0"/>
              </a:rPr>
              <a:t>Principle Two</a:t>
            </a:r>
            <a:r>
              <a:rPr lang="en-US" sz="2800" dirty="0">
                <a:latin typeface="Arial" panose="020B0604020202020204" pitchFamily="34" charset="0"/>
                <a:cs typeface="Arial" panose="020B0604020202020204" pitchFamily="34" charset="0"/>
              </a:rPr>
              <a:t>: Intellectual Quality of Instruction and Meaningful Access</a:t>
            </a:r>
          </a:p>
          <a:p>
            <a:pPr marL="0" indent="0">
              <a:buFont typeface="Arial" panose="020B0604020202020204" pitchFamily="34" charset="0"/>
              <a:buNone/>
              <a:defRPr/>
            </a:pPr>
            <a:endParaRPr lang="en-US" sz="2800" dirty="0">
              <a:latin typeface="Arial" panose="020B0604020202020204" pitchFamily="34" charset="0"/>
              <a:cs typeface="Arial" panose="020B0604020202020204" pitchFamily="34" charset="0"/>
            </a:endParaRPr>
          </a:p>
          <a:p>
            <a:pPr>
              <a:defRPr/>
            </a:pPr>
            <a:r>
              <a:rPr lang="en-US" sz="2800" b="1" dirty="0">
                <a:latin typeface="Arial" panose="020B0604020202020204" pitchFamily="34" charset="0"/>
                <a:cs typeface="Arial" panose="020B0604020202020204" pitchFamily="34" charset="0"/>
              </a:rPr>
              <a:t>Principle Three</a:t>
            </a:r>
            <a:r>
              <a:rPr lang="en-US" sz="2800" dirty="0">
                <a:latin typeface="Arial" panose="020B0604020202020204" pitchFamily="34" charset="0"/>
                <a:cs typeface="Arial" panose="020B0604020202020204" pitchFamily="34" charset="0"/>
              </a:rPr>
              <a:t>: System Conditions that Support Effectiveness</a:t>
            </a:r>
          </a:p>
          <a:p>
            <a:pPr marL="0" indent="0">
              <a:buFont typeface="Arial" panose="020B0604020202020204" pitchFamily="34" charset="0"/>
              <a:buNone/>
              <a:defRPr/>
            </a:pPr>
            <a:endParaRPr lang="en-US" sz="2800" dirty="0">
              <a:latin typeface="Arial" panose="020B0604020202020204" pitchFamily="34" charset="0"/>
              <a:cs typeface="Arial" panose="020B0604020202020204" pitchFamily="34" charset="0"/>
            </a:endParaRPr>
          </a:p>
          <a:p>
            <a:pPr>
              <a:defRPr/>
            </a:pPr>
            <a:r>
              <a:rPr lang="en-US" sz="2800" b="1" dirty="0">
                <a:latin typeface="Arial" panose="020B0604020202020204" pitchFamily="34" charset="0"/>
                <a:cs typeface="Arial" panose="020B0604020202020204" pitchFamily="34" charset="0"/>
              </a:rPr>
              <a:t>Principle Four</a:t>
            </a:r>
            <a:r>
              <a:rPr lang="en-US" sz="2800" dirty="0">
                <a:latin typeface="Arial" panose="020B0604020202020204" pitchFamily="34" charset="0"/>
                <a:cs typeface="Arial" panose="020B0604020202020204" pitchFamily="34" charset="0"/>
              </a:rPr>
              <a:t>: Alignment and Articulation Within and Across Systems</a:t>
            </a:r>
            <a:br>
              <a:rPr lang="en-US" sz="2800" dirty="0">
                <a:latin typeface="Arial" panose="020B0604020202020204" pitchFamily="34" charset="0"/>
                <a:cs typeface="Arial" panose="020B0604020202020204" pitchFamily="34" charset="0"/>
              </a:rPr>
            </a:br>
            <a:br>
              <a:rPr lang="en-US" dirty="0"/>
            </a:br>
            <a:br>
              <a:rPr lang="en-US" dirty="0"/>
            </a:br>
            <a:endParaRPr lang="en-US" dirty="0"/>
          </a:p>
        </p:txBody>
      </p:sp>
      <p:sp>
        <p:nvSpPr>
          <p:cNvPr id="7578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470A050E-D4F6-4A3C-9072-639BACCD2BE4}" type="slidenum">
              <a:rPr lang="en-US" altLang="en-US" sz="1200" smtClean="0">
                <a:solidFill>
                  <a:srgbClr val="898989"/>
                </a:solidFill>
              </a:rPr>
              <a:pPr fontAlgn="base">
                <a:spcBef>
                  <a:spcPct val="0"/>
                </a:spcBef>
                <a:spcAft>
                  <a:spcPct val="0"/>
                </a:spcAft>
                <a:buFontTx/>
                <a:buNone/>
              </a:pPr>
              <a:t>12</a:t>
            </a:fld>
            <a:endParaRPr lang="en-US" altLang="en-US" sz="1200">
              <a:solidFill>
                <a:srgbClr val="898989"/>
              </a:solidFill>
            </a:endParaRPr>
          </a:p>
        </p:txBody>
      </p:sp>
    </p:spTree>
    <p:extLst>
      <p:ext uri="{BB962C8B-B14F-4D97-AF65-F5344CB8AC3E}">
        <p14:creationId xmlns:p14="http://schemas.microsoft.com/office/powerpoint/2010/main" val="92550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r>
              <a:rPr lang="en-US" altLang="en-US" b="1">
                <a:solidFill>
                  <a:srgbClr val="002060"/>
                </a:solidFill>
                <a:latin typeface="Arial" panose="020B0604020202020204" pitchFamily="34" charset="0"/>
                <a:cs typeface="Arial" panose="020B0604020202020204" pitchFamily="34" charset="0"/>
              </a:rPr>
              <a:t>Principles to Elements</a:t>
            </a:r>
          </a:p>
        </p:txBody>
      </p:sp>
      <p:pic>
        <p:nvPicPr>
          <p:cNvPr id="79875" name="Picture 6" descr="Image of steps with &quot;element&quot; written on each ste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128838"/>
            <a:ext cx="4729163" cy="472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1" name="Picture 9" descr="Image of a hiker who is about to walk up the &quot;element&quot; st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81113" y="4394200"/>
            <a:ext cx="204787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TextBox 7"/>
          <p:cNvSpPr txBox="1">
            <a:spLocks noChangeArrowheads="1"/>
          </p:cNvSpPr>
          <p:nvPr/>
        </p:nvSpPr>
        <p:spPr bwMode="auto">
          <a:xfrm>
            <a:off x="3751263" y="5191125"/>
            <a:ext cx="2403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3600" b="1">
                <a:solidFill>
                  <a:srgbClr val="000000"/>
                </a:solidFill>
                <a:latin typeface="Arial" panose="020B0604020202020204" pitchFamily="34" charset="0"/>
                <a:cs typeface="Arial" panose="020B0604020202020204" pitchFamily="34" charset="0"/>
              </a:rPr>
              <a:t>Element</a:t>
            </a:r>
          </a:p>
        </p:txBody>
      </p:sp>
      <p:sp>
        <p:nvSpPr>
          <p:cNvPr id="79877" name="TextBox 10"/>
          <p:cNvSpPr txBox="1">
            <a:spLocks noChangeArrowheads="1"/>
          </p:cNvSpPr>
          <p:nvPr/>
        </p:nvSpPr>
        <p:spPr bwMode="auto">
          <a:xfrm>
            <a:off x="4513263" y="4379913"/>
            <a:ext cx="2403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3600" b="1" dirty="0">
                <a:solidFill>
                  <a:srgbClr val="000000"/>
                </a:solidFill>
                <a:latin typeface="Arial" panose="020B0604020202020204" pitchFamily="34" charset="0"/>
                <a:cs typeface="Arial" panose="020B0604020202020204" pitchFamily="34" charset="0"/>
              </a:rPr>
              <a:t>Element</a:t>
            </a:r>
          </a:p>
        </p:txBody>
      </p:sp>
      <p:sp>
        <p:nvSpPr>
          <p:cNvPr id="79878" name="TextBox 11"/>
          <p:cNvSpPr txBox="1">
            <a:spLocks noChangeArrowheads="1"/>
          </p:cNvSpPr>
          <p:nvPr/>
        </p:nvSpPr>
        <p:spPr bwMode="auto">
          <a:xfrm>
            <a:off x="5338763" y="3522663"/>
            <a:ext cx="24018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3600" b="1">
                <a:solidFill>
                  <a:srgbClr val="000000"/>
                </a:solidFill>
                <a:latin typeface="Arial" panose="020B0604020202020204" pitchFamily="34" charset="0"/>
                <a:cs typeface="Arial" panose="020B0604020202020204" pitchFamily="34" charset="0"/>
              </a:rPr>
              <a:t>Element</a:t>
            </a:r>
          </a:p>
        </p:txBody>
      </p:sp>
      <p:sp>
        <p:nvSpPr>
          <p:cNvPr id="79879" name="TextBox 12"/>
          <p:cNvSpPr txBox="1">
            <a:spLocks noChangeArrowheads="1"/>
          </p:cNvSpPr>
          <p:nvPr/>
        </p:nvSpPr>
        <p:spPr bwMode="auto">
          <a:xfrm>
            <a:off x="6116638" y="2667000"/>
            <a:ext cx="24018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3600" b="1">
                <a:solidFill>
                  <a:srgbClr val="000000"/>
                </a:solidFill>
                <a:latin typeface="Arial" panose="020B0604020202020204" pitchFamily="34" charset="0"/>
                <a:cs typeface="Arial" panose="020B0604020202020204" pitchFamily="34" charset="0"/>
              </a:rPr>
              <a:t>Element</a:t>
            </a:r>
          </a:p>
        </p:txBody>
      </p:sp>
      <p:sp>
        <p:nvSpPr>
          <p:cNvPr id="79880" name="TextBox 13"/>
          <p:cNvSpPr txBox="1">
            <a:spLocks noChangeArrowheads="1"/>
          </p:cNvSpPr>
          <p:nvPr/>
        </p:nvSpPr>
        <p:spPr bwMode="auto">
          <a:xfrm>
            <a:off x="8467725" y="1806575"/>
            <a:ext cx="3114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3600" b="1">
                <a:solidFill>
                  <a:srgbClr val="C00000"/>
                </a:solidFill>
                <a:latin typeface="Arial" panose="020B0604020202020204" pitchFamily="34" charset="0"/>
                <a:cs typeface="Arial" panose="020B0604020202020204" pitchFamily="34" charset="0"/>
              </a:rPr>
              <a:t>PRINCIPLE</a:t>
            </a:r>
          </a:p>
        </p:txBody>
      </p:sp>
      <p:sp>
        <p:nvSpPr>
          <p:cNvPr id="79882" name="TextBox 1"/>
          <p:cNvSpPr txBox="1">
            <a:spLocks noChangeArrowheads="1"/>
          </p:cNvSpPr>
          <p:nvPr/>
        </p:nvSpPr>
        <p:spPr bwMode="auto">
          <a:xfrm rot="-2664608">
            <a:off x="5729288" y="4349750"/>
            <a:ext cx="518636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4000" b="1">
                <a:solidFill>
                  <a:srgbClr val="823500"/>
                </a:solidFill>
                <a:latin typeface="Arial" panose="020B0604020202020204" pitchFamily="34" charset="0"/>
                <a:cs typeface="Arial" panose="020B0604020202020204" pitchFamily="34" charset="0"/>
              </a:rPr>
              <a:t>Actionable Steps</a:t>
            </a:r>
          </a:p>
        </p:txBody>
      </p:sp>
      <p:sp>
        <p:nvSpPr>
          <p:cNvPr id="2" name="Slide Number Placeholder 1"/>
          <p:cNvSpPr>
            <a:spLocks noGrp="1"/>
          </p:cNvSpPr>
          <p:nvPr>
            <p:ph type="sldNum" sz="quarter" idx="12"/>
          </p:nvPr>
        </p:nvSpPr>
        <p:spPr/>
        <p:txBody>
          <a:bodyPr/>
          <a:lstStyle/>
          <a:p>
            <a:pPr>
              <a:defRPr/>
            </a:pPr>
            <a:fld id="{D77B0D6D-9892-4469-84CD-D7C79082817E}" type="slidenum">
              <a:rPr lang="en-US" smtClean="0"/>
              <a:pPr>
                <a:defRPr/>
              </a:pPr>
              <a:t>13</a:t>
            </a:fld>
            <a:endParaRPr lang="en-US" dirty="0"/>
          </a:p>
        </p:txBody>
      </p:sp>
    </p:spTree>
    <p:extLst>
      <p:ext uri="{BB962C8B-B14F-4D97-AF65-F5344CB8AC3E}">
        <p14:creationId xmlns:p14="http://schemas.microsoft.com/office/powerpoint/2010/main" val="4106670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n-US" b="1">
                <a:solidFill>
                  <a:srgbClr val="002060"/>
                </a:solidFill>
                <a:latin typeface="Arial" panose="020B0604020202020204" pitchFamily="34" charset="0"/>
                <a:cs typeface="Arial" panose="020B0604020202020204" pitchFamily="34" charset="0"/>
              </a:rPr>
              <a:t>The Four Principles</a:t>
            </a:r>
          </a:p>
        </p:txBody>
      </p:sp>
      <p:sp>
        <p:nvSpPr>
          <p:cNvPr id="7782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582E1B76-65A6-48C3-80AB-452D1BC64572}" type="slidenum">
              <a:rPr lang="en-US" altLang="en-US" sz="1200" smtClean="0">
                <a:solidFill>
                  <a:srgbClr val="898989"/>
                </a:solidFill>
              </a:rPr>
              <a:pPr fontAlgn="base">
                <a:spcBef>
                  <a:spcPct val="0"/>
                </a:spcBef>
                <a:spcAft>
                  <a:spcPct val="0"/>
                </a:spcAft>
                <a:buFontTx/>
                <a:buNone/>
              </a:pPr>
              <a:t>14</a:t>
            </a:fld>
            <a:endParaRPr lang="en-US" altLang="en-US" sz="1200">
              <a:solidFill>
                <a:srgbClr val="898989"/>
              </a:solidFill>
            </a:endParaRPr>
          </a:p>
        </p:txBody>
      </p:sp>
      <p:sp>
        <p:nvSpPr>
          <p:cNvPr id="2" name="Content Placeholder 1"/>
          <p:cNvSpPr>
            <a:spLocks noGrp="1"/>
          </p:cNvSpPr>
          <p:nvPr>
            <p:ph idx="1"/>
          </p:nvPr>
        </p:nvSpPr>
        <p:spPr>
          <a:xfrm>
            <a:off x="609600" y="2286000"/>
            <a:ext cx="10972800" cy="3840163"/>
          </a:xfrm>
        </p:spPr>
        <p:txBody>
          <a:bodyPr/>
          <a:lstStyle/>
          <a:p>
            <a:pPr marL="0" lvl="0" indent="0">
              <a:buNone/>
            </a:pPr>
            <a:r>
              <a:rPr lang="en-US" sz="2400" dirty="0">
                <a:solidFill>
                  <a:prstClr val="black"/>
                </a:solidFill>
                <a:latin typeface="Arial" panose="020B0604020202020204" pitchFamily="34" charset="0"/>
                <a:cs typeface="Arial" panose="020B0604020202020204" pitchFamily="34" charset="0"/>
              </a:rPr>
              <a:t>Video available at </a:t>
            </a:r>
            <a:r>
              <a:rPr lang="en-US" sz="2400" dirty="0">
                <a:solidFill>
                  <a:prstClr val="black"/>
                </a:solidFill>
                <a:latin typeface="Arial" panose="020B0604020202020204" pitchFamily="34" charset="0"/>
                <a:cs typeface="Arial" panose="020B0604020202020204" pitchFamily="34" charset="0"/>
                <a:hlinkClick r:id="rId3" tooltip="CABE EL Roadmap Four Principles Video"/>
              </a:rPr>
              <a:t>https://youtu.be/YXfmPRsEYMs?list=PLzAV3ARcMmw1l-hX2vpb6RSbDSYt8mvPE</a:t>
            </a:r>
            <a:r>
              <a:rPr lang="en-US" sz="2400" dirty="0">
                <a:solidFill>
                  <a:prstClr val="black"/>
                </a:solidFill>
                <a:latin typeface="Arial" panose="020B0604020202020204" pitchFamily="34" charset="0"/>
                <a:cs typeface="Arial" panose="020B0604020202020204" pitchFamily="34" charset="0"/>
              </a:rPr>
              <a:t> </a:t>
            </a:r>
            <a:endParaRPr lang="en-US" sz="2400" dirty="0">
              <a:solidFill>
                <a:prstClr val="black"/>
              </a:solidFill>
            </a:endParaRPr>
          </a:p>
          <a:p>
            <a:pPr marL="0" indent="0">
              <a:buNone/>
            </a:pPr>
            <a:r>
              <a:rPr lang="en-US" dirty="0"/>
              <a:t> </a:t>
            </a:r>
          </a:p>
        </p:txBody>
      </p:sp>
    </p:spTree>
    <p:extLst>
      <p:ext uri="{BB962C8B-B14F-4D97-AF65-F5344CB8AC3E}">
        <p14:creationId xmlns:p14="http://schemas.microsoft.com/office/powerpoint/2010/main" val="2573775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8938" y="457206"/>
            <a:ext cx="9963462" cy="1143000"/>
          </a:xfrm>
        </p:spPr>
        <p:txBody>
          <a:bodyPr rtlCol="0">
            <a:noAutofit/>
          </a:bodyPr>
          <a:lstStyle/>
          <a:p>
            <a:pPr eaLnBrk="1" fontAlgn="auto" hangingPunct="1">
              <a:spcAft>
                <a:spcPts val="0"/>
              </a:spcAft>
              <a:defRPr/>
            </a:pPr>
            <a:r>
              <a:rPr lang="en-US" sz="3600" b="1" dirty="0">
                <a:solidFill>
                  <a:schemeClr val="tx2">
                    <a:lumMod val="75000"/>
                  </a:schemeClr>
                </a:solidFill>
                <a:latin typeface="Arial" panose="020B0604020202020204" pitchFamily="34" charset="0"/>
                <a:cs typeface="Arial" panose="020B0604020202020204" pitchFamily="34" charset="0"/>
              </a:rPr>
              <a:t>Principle</a:t>
            </a:r>
            <a:r>
              <a:rPr lang="en-US" sz="3600" b="1" dirty="0">
                <a:solidFill>
                  <a:srgbClr val="002060"/>
                </a:solidFill>
                <a:latin typeface="Arial" panose="020B0604020202020204" pitchFamily="34" charset="0"/>
                <a:cs typeface="Arial" panose="020B0604020202020204" pitchFamily="34" charset="0"/>
              </a:rPr>
              <a:t> One: Assets-Oriented and Needs-Responsive Schools</a:t>
            </a:r>
            <a:br>
              <a:rPr lang="en-US" sz="3600" dirty="0">
                <a:solidFill>
                  <a:srgbClr val="002060"/>
                </a:solidFill>
                <a:latin typeface="Arial" panose="020B0604020202020204" pitchFamily="34" charset="0"/>
                <a:cs typeface="Arial" panose="020B0604020202020204" pitchFamily="34" charset="0"/>
              </a:rPr>
            </a:br>
            <a:endParaRPr lang="en-US" sz="3600" dirty="0">
              <a:solidFill>
                <a:srgbClr val="002060"/>
              </a:solidFill>
              <a:latin typeface="Arial" panose="020B0604020202020204" pitchFamily="34" charset="0"/>
              <a:cs typeface="Arial" panose="020B0604020202020204" pitchFamily="34" charset="0"/>
            </a:endParaRPr>
          </a:p>
        </p:txBody>
      </p:sp>
      <p:sp>
        <p:nvSpPr>
          <p:cNvPr id="77827" name="Content Placeholder 2"/>
          <p:cNvSpPr>
            <a:spLocks noGrp="1"/>
          </p:cNvSpPr>
          <p:nvPr>
            <p:ph sz="half" idx="1"/>
          </p:nvPr>
        </p:nvSpPr>
        <p:spPr>
          <a:xfrm>
            <a:off x="609600" y="1600206"/>
            <a:ext cx="5925672" cy="4997818"/>
          </a:xfrm>
        </p:spPr>
        <p:txBody>
          <a:bodyPr/>
          <a:lstStyle/>
          <a:p>
            <a:pPr marL="0" indent="0" eaLnBrk="1" hangingPunct="1">
              <a:spcBef>
                <a:spcPct val="0"/>
              </a:spcBef>
              <a:spcAft>
                <a:spcPts val="900"/>
              </a:spcAft>
              <a:buFont typeface="Arial" panose="020B0604020202020204" pitchFamily="34" charset="0"/>
              <a:buNone/>
            </a:pPr>
            <a:r>
              <a:rPr lang="en-US" altLang="en-US" dirty="0">
                <a:latin typeface="Arial" panose="020B0604020202020204" pitchFamily="34" charset="0"/>
                <a:cs typeface="Arial" panose="020B0604020202020204" pitchFamily="34" charset="0"/>
              </a:rPr>
              <a:t>Pre-schools and schools are responsive to different English learner strengths, needs, and identities and support the socio-emotional health and development of English learners. Programs value and build upon the cultural and linguistic assets students bring to their education in safe and affirming school climates. Educators value and build strong family, community, and school partnerships</a:t>
            </a:r>
            <a:r>
              <a:rPr lang="en-US" altLang="en-US" sz="2100" dirty="0">
                <a:latin typeface="Arial" panose="020B0604020202020204" pitchFamily="34" charset="0"/>
                <a:cs typeface="Arial" panose="020B0604020202020204" pitchFamily="34" charset="0"/>
              </a:rPr>
              <a:t>.</a:t>
            </a:r>
          </a:p>
          <a:p>
            <a:pPr marL="0" indent="0" eaLnBrk="1" hangingPunct="1">
              <a:buFont typeface="Arial" panose="020B0604020202020204" pitchFamily="34" charset="0"/>
              <a:buNone/>
            </a:pPr>
            <a:endParaRPr lang="en-US" altLang="en-US" dirty="0"/>
          </a:p>
        </p:txBody>
      </p:sp>
      <p:sp>
        <p:nvSpPr>
          <p:cNvPr id="3" name="Content Placeholder 2"/>
          <p:cNvSpPr>
            <a:spLocks noGrp="1"/>
          </p:cNvSpPr>
          <p:nvPr>
            <p:ph sz="half" idx="2"/>
          </p:nvPr>
        </p:nvSpPr>
        <p:spPr>
          <a:xfrm>
            <a:off x="6750424" y="1600206"/>
            <a:ext cx="4831976" cy="4525963"/>
          </a:xfrm>
        </p:spPr>
        <p:txBody>
          <a:bodyPr/>
          <a:lstStyle/>
          <a:p>
            <a:r>
              <a:rPr lang="en-US" dirty="0">
                <a:latin typeface="Arial" panose="020B0604020202020204" pitchFamily="34" charset="0"/>
                <a:cs typeface="Arial" panose="020B0604020202020204" pitchFamily="34" charset="0"/>
              </a:rPr>
              <a:t>Please </a:t>
            </a:r>
            <a:r>
              <a:rPr lang="en-US" b="1" dirty="0">
                <a:latin typeface="Arial" panose="020B0604020202020204" pitchFamily="34" charset="0"/>
                <a:cs typeface="Arial" panose="020B0604020202020204" pitchFamily="34" charset="0"/>
              </a:rPr>
              <a:t>look over the elements under principle one </a:t>
            </a:r>
            <a:r>
              <a:rPr lang="en-US" dirty="0">
                <a:latin typeface="Arial" panose="020B0604020202020204" pitchFamily="34" charset="0"/>
                <a:cs typeface="Arial" panose="020B0604020202020204" pitchFamily="34" charset="0"/>
              </a:rPr>
              <a:t>and briefly </a:t>
            </a:r>
            <a:r>
              <a:rPr lang="en-US" b="1" dirty="0">
                <a:latin typeface="Arial" panose="020B0604020202020204" pitchFamily="34" charset="0"/>
                <a:cs typeface="Arial" panose="020B0604020202020204" pitchFamily="34" charset="0"/>
              </a:rPr>
              <a:t>discuss:</a:t>
            </a:r>
          </a:p>
          <a:p>
            <a:r>
              <a:rPr lang="en-US" dirty="0">
                <a:latin typeface="Arial" panose="020B0604020202020204" pitchFamily="34" charset="0"/>
                <a:cs typeface="Arial" panose="020B0604020202020204" pitchFamily="34" charset="0"/>
              </a:rPr>
              <a:t>What would this principle look like in action at the classroom, school, and district level? To what extent do you currently see it in action? What gaps or next steps do you see?</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0255C2E1-897A-4E23-82AC-5A4568299DBB}" type="slidenum">
              <a:rPr lang="en-US" smtClean="0"/>
              <a:pPr>
                <a:defRPr/>
              </a:pPr>
              <a:t>15</a:t>
            </a:fld>
            <a:endParaRPr lang="en-US" dirty="0"/>
          </a:p>
        </p:txBody>
      </p:sp>
    </p:spTree>
    <p:extLst>
      <p:ext uri="{BB962C8B-B14F-4D97-AF65-F5344CB8AC3E}">
        <p14:creationId xmlns:p14="http://schemas.microsoft.com/office/powerpoint/2010/main" val="3680213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1768839" y="457206"/>
            <a:ext cx="9813561" cy="1143000"/>
          </a:xfrm>
        </p:spPr>
        <p:txBody>
          <a:bodyPr/>
          <a:lstStyle/>
          <a:p>
            <a:pPr eaLnBrk="1" hangingPunct="1"/>
            <a:r>
              <a:rPr lang="en-US" altLang="en-US" sz="3600" b="1" dirty="0">
                <a:solidFill>
                  <a:srgbClr val="002060"/>
                </a:solidFill>
                <a:latin typeface="Arial" panose="020B0604020202020204" pitchFamily="34" charset="0"/>
                <a:cs typeface="Arial" panose="020B0604020202020204" pitchFamily="34" charset="0"/>
              </a:rPr>
              <a:t>Principle Two: Intellectual Quality of Instruction and Meaningful Access</a:t>
            </a:r>
            <a:br>
              <a:rPr lang="en-US" altLang="en-US" sz="3600" dirty="0">
                <a:solidFill>
                  <a:srgbClr val="002060"/>
                </a:solidFill>
                <a:latin typeface="Arial" panose="020B0604020202020204" pitchFamily="34" charset="0"/>
                <a:cs typeface="Arial" panose="020B0604020202020204" pitchFamily="34" charset="0"/>
              </a:rPr>
            </a:br>
            <a:endParaRPr lang="en-US" altLang="en-US" sz="3600" dirty="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609599" y="1600206"/>
            <a:ext cx="5935663" cy="5040437"/>
          </a:xfrm>
        </p:spPr>
        <p:txBody>
          <a:bodyPr rtlCol="0">
            <a:normAutofit fontScale="92500" lnSpcReduction="20000"/>
          </a:bodyPr>
          <a:lstStyle/>
          <a:p>
            <a:pPr marL="0" indent="0" eaLnBrk="1" fontAlgn="auto" hangingPunct="1">
              <a:spcAft>
                <a:spcPts val="0"/>
              </a:spcAft>
              <a:buFont typeface="Arial"/>
              <a:buNone/>
              <a:defRPr/>
            </a:pPr>
            <a:r>
              <a:rPr lang="en-US" dirty="0">
                <a:latin typeface="Arial" panose="020B0604020202020204" pitchFamily="34" charset="0"/>
                <a:cs typeface="Arial" panose="020B0604020202020204" pitchFamily="34" charset="0"/>
              </a:rPr>
              <a:t>English learners engage in intellectually rich, developmentally appropriate learning experiences that foster high levels of English proficiency. These experiences integrate language development, literacy, and content learning as well as provide access for comprehension and participation through native language instruction and scaffolding. English learners have meaningful access to a full standards-based and relevant curriculum and the opportunity to develop proficiency in English and other languages.</a:t>
            </a:r>
            <a:endParaRPr lang="en-US" i="1" dirty="0">
              <a:solidFill>
                <a:prstClr val="black"/>
              </a:solidFill>
              <a:latin typeface="Arial" panose="020B0604020202020204" pitchFamily="34" charset="0"/>
              <a:cs typeface="Arial" panose="020B0604020202020204" pitchFamily="34" charset="0"/>
            </a:endParaRPr>
          </a:p>
          <a:p>
            <a:pPr marL="0" indent="0" eaLnBrk="1" fontAlgn="auto" hangingPunct="1">
              <a:spcAft>
                <a:spcPts val="0"/>
              </a:spcAft>
              <a:buFont typeface="Arial"/>
              <a:buNone/>
              <a:defRPr/>
            </a:pPr>
            <a:endParaRPr lang="en-US" dirty="0"/>
          </a:p>
        </p:txBody>
      </p:sp>
      <p:sp>
        <p:nvSpPr>
          <p:cNvPr id="2" name="Content Placeholder 1"/>
          <p:cNvSpPr>
            <a:spLocks noGrp="1"/>
          </p:cNvSpPr>
          <p:nvPr>
            <p:ph sz="half" idx="2"/>
          </p:nvPr>
        </p:nvSpPr>
        <p:spPr>
          <a:xfrm>
            <a:off x="6866965" y="1600206"/>
            <a:ext cx="5020235" cy="5257794"/>
          </a:xfrm>
        </p:spPr>
        <p:txBody>
          <a:bodyPr/>
          <a:lstStyle/>
          <a:p>
            <a:r>
              <a:rPr lang="en-US" dirty="0">
                <a:latin typeface="Arial" panose="020B0604020202020204" pitchFamily="34" charset="0"/>
                <a:cs typeface="Arial" panose="020B0604020202020204" pitchFamily="34" charset="0"/>
              </a:rPr>
              <a:t>Please </a:t>
            </a:r>
            <a:r>
              <a:rPr lang="en-US" b="1" dirty="0">
                <a:latin typeface="Arial" panose="020B0604020202020204" pitchFamily="34" charset="0"/>
                <a:cs typeface="Arial" panose="020B0604020202020204" pitchFamily="34" charset="0"/>
              </a:rPr>
              <a:t>look over the elements under principle two </a:t>
            </a:r>
            <a:r>
              <a:rPr lang="en-US" dirty="0">
                <a:latin typeface="Arial" panose="020B0604020202020204" pitchFamily="34" charset="0"/>
                <a:cs typeface="Arial" panose="020B0604020202020204" pitchFamily="34" charset="0"/>
              </a:rPr>
              <a:t>and briefly </a:t>
            </a:r>
            <a:r>
              <a:rPr lang="en-US" b="1" dirty="0">
                <a:latin typeface="Arial" panose="020B0604020202020204" pitchFamily="34" charset="0"/>
                <a:cs typeface="Arial" panose="020B0604020202020204" pitchFamily="34" charset="0"/>
              </a:rPr>
              <a:t>discuss:</a:t>
            </a:r>
          </a:p>
          <a:p>
            <a:r>
              <a:rPr lang="en-US" dirty="0">
                <a:latin typeface="Arial" panose="020B0604020202020204" pitchFamily="34" charset="0"/>
                <a:cs typeface="Arial" panose="020B0604020202020204" pitchFamily="34" charset="0"/>
              </a:rPr>
              <a:t>What would this principle look like in action at the classroom, school, and district level? To what extent do you currently see it in action? What gaps or next steps do you see?</a:t>
            </a:r>
          </a:p>
        </p:txBody>
      </p:sp>
      <p:sp>
        <p:nvSpPr>
          <p:cNvPr id="4" name="Slide Number Placeholder 3"/>
          <p:cNvSpPr>
            <a:spLocks noGrp="1"/>
          </p:cNvSpPr>
          <p:nvPr>
            <p:ph type="sldNum" sz="quarter" idx="12"/>
          </p:nvPr>
        </p:nvSpPr>
        <p:spPr/>
        <p:txBody>
          <a:bodyPr/>
          <a:lstStyle/>
          <a:p>
            <a:pPr>
              <a:defRPr/>
            </a:pPr>
            <a:fld id="{0255C2E1-897A-4E23-82AC-5A4568299DBB}" type="slidenum">
              <a:rPr lang="en-US" smtClean="0"/>
              <a:pPr>
                <a:defRPr/>
              </a:pPr>
              <a:t>16</a:t>
            </a:fld>
            <a:endParaRPr lang="en-US" dirty="0"/>
          </a:p>
        </p:txBody>
      </p:sp>
    </p:spTree>
    <p:extLst>
      <p:ext uri="{BB962C8B-B14F-4D97-AF65-F5344CB8AC3E}">
        <p14:creationId xmlns:p14="http://schemas.microsoft.com/office/powerpoint/2010/main" val="642372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r>
              <a:rPr lang="en-US" altLang="en-US" sz="3600" b="1">
                <a:solidFill>
                  <a:srgbClr val="002060"/>
                </a:solidFill>
                <a:latin typeface="Arial" panose="020B0604020202020204" pitchFamily="34" charset="0"/>
                <a:cs typeface="Arial" panose="020B0604020202020204" pitchFamily="34" charset="0"/>
              </a:rPr>
              <a:t>Principle Three: System Conditions </a:t>
            </a:r>
            <a:br>
              <a:rPr lang="en-US" altLang="en-US" sz="3600" b="1">
                <a:solidFill>
                  <a:srgbClr val="002060"/>
                </a:solidFill>
                <a:latin typeface="Arial" panose="020B0604020202020204" pitchFamily="34" charset="0"/>
                <a:cs typeface="Arial" panose="020B0604020202020204" pitchFamily="34" charset="0"/>
              </a:rPr>
            </a:br>
            <a:r>
              <a:rPr lang="en-US" altLang="en-US" sz="3600" b="1">
                <a:solidFill>
                  <a:srgbClr val="002060"/>
                </a:solidFill>
                <a:latin typeface="Arial" panose="020B0604020202020204" pitchFamily="34" charset="0"/>
                <a:cs typeface="Arial" panose="020B0604020202020204" pitchFamily="34" charset="0"/>
              </a:rPr>
              <a:t>that Support Effectiveness</a:t>
            </a:r>
            <a:br>
              <a:rPr lang="en-US" altLang="en-US" sz="3600">
                <a:solidFill>
                  <a:srgbClr val="002060"/>
                </a:solidFill>
                <a:latin typeface="Arial" panose="020B0604020202020204" pitchFamily="34" charset="0"/>
                <a:cs typeface="Arial" panose="020B0604020202020204" pitchFamily="34" charset="0"/>
              </a:rPr>
            </a:br>
            <a:endParaRPr lang="en-US" altLang="en-US" sz="3600">
              <a:solidFill>
                <a:srgbClr val="002060"/>
              </a:solidFill>
              <a:latin typeface="Arial" panose="020B0604020202020204" pitchFamily="34" charset="0"/>
              <a:cs typeface="Arial" panose="020B0604020202020204" pitchFamily="34" charset="0"/>
            </a:endParaRPr>
          </a:p>
        </p:txBody>
      </p:sp>
      <p:sp>
        <p:nvSpPr>
          <p:cNvPr id="81923" name="Content Placeholder 2"/>
          <p:cNvSpPr>
            <a:spLocks noGrp="1"/>
          </p:cNvSpPr>
          <p:nvPr>
            <p:ph sz="half" idx="1"/>
          </p:nvPr>
        </p:nvSpPr>
        <p:spPr>
          <a:xfrm>
            <a:off x="609600" y="1600206"/>
            <a:ext cx="6418729" cy="4525963"/>
          </a:xfrm>
        </p:spPr>
        <p:txBody>
          <a:bodyPr/>
          <a:lstStyle/>
          <a:p>
            <a:pPr marL="0" indent="0" eaLnBrk="1" hangingPunct="1">
              <a:lnSpc>
                <a:spcPct val="90000"/>
              </a:lnSpc>
              <a:spcBef>
                <a:spcPts val="750"/>
              </a:spcBef>
              <a:buFont typeface="Arial" panose="020B0604020202020204" pitchFamily="34" charset="0"/>
              <a:buNone/>
            </a:pPr>
            <a:r>
              <a:rPr lang="en-US" altLang="en-US" sz="2600" dirty="0">
                <a:latin typeface="Arial" panose="020B0604020202020204" pitchFamily="34" charset="0"/>
                <a:cs typeface="Arial" panose="020B0604020202020204" pitchFamily="34" charset="0"/>
              </a:rPr>
              <a:t>Each level of the school system (state, county, district, school, pre-school) has leaders and educators who are knowledgeable of and responsive to the strengths and needs of English learners and their communities, and who utilize valid assessment and other data systems that inform instruction and continuous improvement. Each level of the school system provides resources and tiered support to ensure strong programs and build the capacity of teachers and staff to leverage the strengths and meet the needs of English learners.</a:t>
            </a:r>
            <a:endParaRPr lang="en-US" altLang="en-US" sz="2600" dirty="0">
              <a:solidFill>
                <a:srgbClr val="000000"/>
              </a:solidFill>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pPr>
            <a:endParaRPr lang="en-US" altLang="en-US" dirty="0"/>
          </a:p>
        </p:txBody>
      </p:sp>
      <p:sp>
        <p:nvSpPr>
          <p:cNvPr id="2" name="Content Placeholder 1"/>
          <p:cNvSpPr>
            <a:spLocks noGrp="1"/>
          </p:cNvSpPr>
          <p:nvPr>
            <p:ph sz="half" idx="2"/>
          </p:nvPr>
        </p:nvSpPr>
        <p:spPr>
          <a:xfrm>
            <a:off x="7028329" y="1600206"/>
            <a:ext cx="4778189" cy="4525963"/>
          </a:xfrm>
        </p:spPr>
        <p:txBody>
          <a:bodyPr/>
          <a:lstStyle/>
          <a:p>
            <a:r>
              <a:rPr lang="en-US" dirty="0">
                <a:latin typeface="Arial" panose="020B0604020202020204" pitchFamily="34" charset="0"/>
                <a:cs typeface="Arial" panose="020B0604020202020204" pitchFamily="34" charset="0"/>
              </a:rPr>
              <a:t>Please </a:t>
            </a:r>
            <a:r>
              <a:rPr lang="en-US" b="1" dirty="0">
                <a:latin typeface="Arial" panose="020B0604020202020204" pitchFamily="34" charset="0"/>
                <a:cs typeface="Arial" panose="020B0604020202020204" pitchFamily="34" charset="0"/>
              </a:rPr>
              <a:t>look over the elements under principle three </a:t>
            </a:r>
            <a:r>
              <a:rPr lang="en-US" dirty="0">
                <a:latin typeface="Arial" panose="020B0604020202020204" pitchFamily="34" charset="0"/>
                <a:cs typeface="Arial" panose="020B0604020202020204" pitchFamily="34" charset="0"/>
              </a:rPr>
              <a:t>and briefly </a:t>
            </a:r>
            <a:r>
              <a:rPr lang="en-US" b="1" dirty="0">
                <a:latin typeface="Arial" panose="020B0604020202020204" pitchFamily="34" charset="0"/>
                <a:cs typeface="Arial" panose="020B0604020202020204" pitchFamily="34" charset="0"/>
              </a:rPr>
              <a:t>discuss:</a:t>
            </a:r>
          </a:p>
          <a:p>
            <a:r>
              <a:rPr lang="en-US" dirty="0">
                <a:latin typeface="Arial" panose="020B0604020202020204" pitchFamily="34" charset="0"/>
                <a:cs typeface="Arial" panose="020B0604020202020204" pitchFamily="34" charset="0"/>
              </a:rPr>
              <a:t>What would this principle look like in action at the classroom, school, and district level? To what extent do you currently see it in action? What gaps or next steps do you see?</a:t>
            </a:r>
          </a:p>
          <a:p>
            <a:endParaRPr lang="en-US" dirty="0"/>
          </a:p>
        </p:txBody>
      </p:sp>
      <p:sp>
        <p:nvSpPr>
          <p:cNvPr id="3" name="Slide Number Placeholder 2"/>
          <p:cNvSpPr>
            <a:spLocks noGrp="1"/>
          </p:cNvSpPr>
          <p:nvPr>
            <p:ph type="sldNum" sz="quarter" idx="12"/>
          </p:nvPr>
        </p:nvSpPr>
        <p:spPr/>
        <p:txBody>
          <a:bodyPr/>
          <a:lstStyle/>
          <a:p>
            <a:pPr>
              <a:defRPr/>
            </a:pPr>
            <a:fld id="{0255C2E1-897A-4E23-82AC-5A4568299DBB}" type="slidenum">
              <a:rPr lang="en-US" smtClean="0"/>
              <a:pPr>
                <a:defRPr/>
              </a:pPr>
              <a:t>17</a:t>
            </a:fld>
            <a:endParaRPr lang="en-US" dirty="0"/>
          </a:p>
        </p:txBody>
      </p:sp>
    </p:spTree>
    <p:extLst>
      <p:ext uri="{BB962C8B-B14F-4D97-AF65-F5344CB8AC3E}">
        <p14:creationId xmlns:p14="http://schemas.microsoft.com/office/powerpoint/2010/main" val="1169730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989350" y="457206"/>
            <a:ext cx="10593049" cy="1143000"/>
          </a:xfrm>
        </p:spPr>
        <p:txBody>
          <a:bodyPr/>
          <a:lstStyle/>
          <a:p>
            <a:pPr eaLnBrk="1" hangingPunct="1"/>
            <a:r>
              <a:rPr lang="en-US" altLang="en-US" sz="3600" b="1" dirty="0">
                <a:solidFill>
                  <a:srgbClr val="002060"/>
                </a:solidFill>
                <a:latin typeface="Arial" panose="020B0604020202020204" pitchFamily="34" charset="0"/>
                <a:cs typeface="Arial" panose="020B0604020202020204" pitchFamily="34" charset="0"/>
              </a:rPr>
              <a:t>Principle Four: Alignment and</a:t>
            </a:r>
            <a:br>
              <a:rPr lang="en-US" altLang="en-US" sz="3600" b="1" dirty="0">
                <a:solidFill>
                  <a:srgbClr val="002060"/>
                </a:solidFill>
                <a:latin typeface="Arial" panose="020B0604020202020204" pitchFamily="34" charset="0"/>
                <a:cs typeface="Arial" panose="020B0604020202020204" pitchFamily="34" charset="0"/>
              </a:rPr>
            </a:br>
            <a:r>
              <a:rPr lang="en-US" altLang="en-US" sz="3600" b="1" dirty="0">
                <a:solidFill>
                  <a:srgbClr val="002060"/>
                </a:solidFill>
                <a:latin typeface="Arial" panose="020B0604020202020204" pitchFamily="34" charset="0"/>
                <a:cs typeface="Arial" panose="020B0604020202020204" pitchFamily="34" charset="0"/>
              </a:rPr>
              <a:t> Articulation Within and Across Systems</a:t>
            </a:r>
            <a:br>
              <a:rPr lang="en-US" altLang="en-US" sz="3600" dirty="0">
                <a:solidFill>
                  <a:srgbClr val="002060"/>
                </a:solidFill>
                <a:latin typeface="Arial" panose="020B0604020202020204" pitchFamily="34" charset="0"/>
                <a:cs typeface="Arial" panose="020B0604020202020204" pitchFamily="34" charset="0"/>
              </a:rPr>
            </a:br>
            <a:endParaRPr lang="en-US" altLang="en-US" sz="3600" dirty="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609600" y="1600206"/>
            <a:ext cx="6338047" cy="5015747"/>
          </a:xfrm>
        </p:spPr>
        <p:txBody>
          <a:bodyPr rtlCol="0">
            <a:normAutofit fontScale="92500" lnSpcReduction="20000"/>
          </a:bodyPr>
          <a:lstStyle/>
          <a:p>
            <a:pPr marL="0" indent="0" eaLnBrk="1" fontAlgn="auto" hangingPunct="1">
              <a:spcAft>
                <a:spcPts val="0"/>
              </a:spcAft>
              <a:buFont typeface="Arial"/>
              <a:buNone/>
              <a:defRPr/>
            </a:pPr>
            <a:r>
              <a:rPr lang="en-US" altLang="en-US" dirty="0">
                <a:latin typeface="Arial" panose="020B0604020202020204" pitchFamily="34" charset="0"/>
                <a:cs typeface="Arial" panose="020B0604020202020204" pitchFamily="34" charset="0"/>
              </a:rPr>
              <a:t>English learners experience a coherent, articulated, and aligned set of practices and pathways across grade levels and educational segments, beginning with a strong foundation in early childhood and appropriate identification of strengths and needs, continuing through to reclassification, graduation, higher education, and career opportunities. These pathways foster the skills, language(s), literacy, and knowledge students need for college- and career-readiness and participation in a global, diverse, multilingual twenty-first century world.</a:t>
            </a:r>
          </a:p>
          <a:p>
            <a:pPr marL="0" indent="0" eaLnBrk="1" fontAlgn="auto" hangingPunct="1">
              <a:spcAft>
                <a:spcPts val="0"/>
              </a:spcAft>
              <a:buFont typeface="Arial"/>
              <a:buNone/>
              <a:defRPr/>
            </a:pPr>
            <a:endParaRPr lang="en-US" dirty="0"/>
          </a:p>
        </p:txBody>
      </p:sp>
      <p:sp>
        <p:nvSpPr>
          <p:cNvPr id="2" name="Content Placeholder 1"/>
          <p:cNvSpPr>
            <a:spLocks noGrp="1"/>
          </p:cNvSpPr>
          <p:nvPr>
            <p:ph sz="half" idx="2"/>
          </p:nvPr>
        </p:nvSpPr>
        <p:spPr>
          <a:xfrm>
            <a:off x="7216588" y="1600205"/>
            <a:ext cx="4745561" cy="4525963"/>
          </a:xfrm>
        </p:spPr>
        <p:txBody>
          <a:bodyPr/>
          <a:lstStyle/>
          <a:p>
            <a:r>
              <a:rPr lang="en-US" dirty="0">
                <a:latin typeface="Arial" panose="020B0604020202020204" pitchFamily="34" charset="0"/>
                <a:cs typeface="Arial" panose="020B0604020202020204" pitchFamily="34" charset="0"/>
              </a:rPr>
              <a:t>Please </a:t>
            </a:r>
            <a:r>
              <a:rPr lang="en-US" b="1" dirty="0">
                <a:latin typeface="Arial" panose="020B0604020202020204" pitchFamily="34" charset="0"/>
                <a:cs typeface="Arial" panose="020B0604020202020204" pitchFamily="34" charset="0"/>
              </a:rPr>
              <a:t>look over the elements under principle four </a:t>
            </a:r>
            <a:r>
              <a:rPr lang="en-US" dirty="0">
                <a:latin typeface="Arial" panose="020B0604020202020204" pitchFamily="34" charset="0"/>
                <a:cs typeface="Arial" panose="020B0604020202020204" pitchFamily="34" charset="0"/>
              </a:rPr>
              <a:t>and briefly </a:t>
            </a:r>
            <a:r>
              <a:rPr lang="en-US" b="1" dirty="0">
                <a:latin typeface="Arial" panose="020B0604020202020204" pitchFamily="34" charset="0"/>
                <a:cs typeface="Arial" panose="020B0604020202020204" pitchFamily="34" charset="0"/>
              </a:rPr>
              <a:t>discuss:</a:t>
            </a:r>
          </a:p>
          <a:p>
            <a:r>
              <a:rPr lang="en-US" dirty="0">
                <a:latin typeface="Arial" panose="020B0604020202020204" pitchFamily="34" charset="0"/>
                <a:cs typeface="Arial" panose="020B0604020202020204" pitchFamily="34" charset="0"/>
              </a:rPr>
              <a:t>What would this principle look like in action at the classroom, school, and district level? To what extent do you currently see it in action? What gaps or next steps do you see?</a:t>
            </a:r>
          </a:p>
          <a:p>
            <a:endParaRPr lang="en-US" dirty="0"/>
          </a:p>
        </p:txBody>
      </p:sp>
      <p:sp>
        <p:nvSpPr>
          <p:cNvPr id="4" name="Slide Number Placeholder 3"/>
          <p:cNvSpPr>
            <a:spLocks noGrp="1"/>
          </p:cNvSpPr>
          <p:nvPr>
            <p:ph type="sldNum" sz="quarter" idx="12"/>
          </p:nvPr>
        </p:nvSpPr>
        <p:spPr/>
        <p:txBody>
          <a:bodyPr/>
          <a:lstStyle/>
          <a:p>
            <a:pPr>
              <a:defRPr/>
            </a:pPr>
            <a:fld id="{0255C2E1-897A-4E23-82AC-5A4568299DBB}" type="slidenum">
              <a:rPr lang="en-US" smtClean="0"/>
              <a:pPr>
                <a:defRPr/>
              </a:pPr>
              <a:t>18</a:t>
            </a:fld>
            <a:endParaRPr lang="en-US" dirty="0"/>
          </a:p>
        </p:txBody>
      </p:sp>
    </p:spTree>
    <p:extLst>
      <p:ext uri="{BB962C8B-B14F-4D97-AF65-F5344CB8AC3E}">
        <p14:creationId xmlns:p14="http://schemas.microsoft.com/office/powerpoint/2010/main" val="3267618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txBox="1">
            <a:spLocks noGrp="1"/>
          </p:cNvSpPr>
          <p:nvPr>
            <p:ph type="title"/>
          </p:nvPr>
        </p:nvSpPr>
        <p:spPr/>
        <p:txBody>
          <a:bodyPr/>
          <a:lstStyle/>
          <a:p>
            <a:pPr eaLnBrk="1" hangingPunct="1">
              <a:spcBef>
                <a:spcPct val="0"/>
              </a:spcBef>
              <a:spcAft>
                <a:spcPct val="0"/>
              </a:spcAft>
            </a:pPr>
            <a:r>
              <a:rPr lang="en-US" altLang="en-US" b="1">
                <a:solidFill>
                  <a:srgbClr val="002060"/>
                </a:solidFill>
                <a:latin typeface="Arial" panose="020B0604020202020204" pitchFamily="34" charset="0"/>
                <a:cs typeface="Calibri" panose="020F0502020204030204" pitchFamily="34" charset="0"/>
                <a:sym typeface="Arial" panose="020B0604020202020204" pitchFamily="34" charset="0"/>
              </a:rPr>
              <a:t>Self-Reflection Rubric Purpose</a:t>
            </a:r>
            <a:endParaRPr lang="en-US" altLang="en-US">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1267" name="Shape 99"/>
          <p:cNvSpPr txBox="1">
            <a:spLocks noGrp="1"/>
          </p:cNvSpPr>
          <p:nvPr>
            <p:ph sz="half" idx="1"/>
          </p:nvPr>
        </p:nvSpPr>
        <p:spPr/>
        <p:txBody>
          <a:bodyPr/>
          <a:lstStyle/>
          <a:p>
            <a:pPr marL="0" indent="0" eaLnBrk="1" hangingPunct="1">
              <a:spcBef>
                <a:spcPct val="0"/>
              </a:spcBef>
              <a:buClr>
                <a:srgbClr val="000000"/>
              </a:buClr>
              <a:buSzPts val="2400"/>
              <a:buNone/>
            </a:pPr>
            <a:r>
              <a:rPr lang="en-US" altLang="en-US" sz="2400" b="1" dirty="0">
                <a:solidFill>
                  <a:srgbClr val="000000"/>
                </a:solidFill>
                <a:latin typeface="Arial" panose="020B0604020202020204" pitchFamily="34" charset="0"/>
                <a:cs typeface="Calibri" panose="020F0502020204030204" pitchFamily="34" charset="0"/>
                <a:sym typeface="Arial" panose="020B0604020202020204" pitchFamily="34" charset="0"/>
              </a:rPr>
              <a:t>Purpose: </a:t>
            </a:r>
            <a:r>
              <a:rPr lang="en-US" altLang="en-US" sz="2400" dirty="0">
                <a:solidFill>
                  <a:srgbClr val="000000"/>
                </a:solidFill>
                <a:latin typeface="Arial" panose="020B0604020202020204" pitchFamily="34" charset="0"/>
                <a:cs typeface="Calibri" panose="020F0502020204030204" pitchFamily="34" charset="0"/>
                <a:sym typeface="Arial" panose="020B0604020202020204" pitchFamily="34" charset="0"/>
              </a:rPr>
              <a:t>Schools, districts, and programs are able to reflect on their EL policies, programs, and practices based on a clearly outlined rubric for the purpose of guiding and prioritizing planning and improvement.</a:t>
            </a:r>
            <a:endParaRPr lang="en-US" altLang="en-US" dirty="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marL="0" indent="0" eaLnBrk="1" hangingPunct="1">
              <a:spcBef>
                <a:spcPts val="475"/>
              </a:spcBef>
              <a:buClr>
                <a:srgbClr val="000000"/>
              </a:buClr>
              <a:buSzPts val="2400"/>
              <a:buNone/>
            </a:pPr>
            <a:endParaRPr lang="en-US" altLang="en-US" sz="1000" dirty="0">
              <a:solidFill>
                <a:srgbClr val="000000"/>
              </a:solidFill>
              <a:latin typeface="Arial" panose="020B0604020202020204" pitchFamily="34" charset="0"/>
              <a:cs typeface="Calibri" panose="020F0502020204030204" pitchFamily="34" charset="0"/>
              <a:sym typeface="Arial" panose="020B0604020202020204" pitchFamily="34" charset="0"/>
            </a:endParaRPr>
          </a:p>
          <a:p>
            <a:pPr marL="0" indent="0" eaLnBrk="1" hangingPunct="1">
              <a:spcBef>
                <a:spcPts val="475"/>
              </a:spcBef>
              <a:buClr>
                <a:srgbClr val="000000"/>
              </a:buClr>
              <a:buSzPts val="2400"/>
              <a:buNone/>
            </a:pPr>
            <a:r>
              <a:rPr lang="en-US" altLang="en-US" sz="2400" dirty="0">
                <a:solidFill>
                  <a:srgbClr val="000000"/>
                </a:solidFill>
                <a:latin typeface="Arial" panose="020B0604020202020204" pitchFamily="34" charset="0"/>
                <a:cs typeface="Calibri" panose="020F0502020204030204" pitchFamily="34" charset="0"/>
                <a:sym typeface="Arial" panose="020B0604020202020204" pitchFamily="34" charset="0"/>
              </a:rPr>
              <a:t>Available on the </a:t>
            </a:r>
            <a:r>
              <a:rPr lang="en-US" altLang="en-US" sz="2400" dirty="0">
                <a:latin typeface="Arial" panose="020B0604020202020204" pitchFamily="34" charset="0"/>
                <a:cs typeface="Calibri" panose="020F0502020204030204" pitchFamily="34" charset="0"/>
                <a:sym typeface="Arial" panose="020B0604020202020204" pitchFamily="34" charset="0"/>
              </a:rPr>
              <a:t>CA EL Roadmap Resources web page as a handout.</a:t>
            </a:r>
            <a:endParaRPr lang="en-US" altLang="en-US" sz="2400" dirty="0">
              <a:solidFill>
                <a:srgbClr val="000000"/>
              </a:solidFill>
              <a:latin typeface="Arial" panose="020B0604020202020204" pitchFamily="34" charset="0"/>
              <a:cs typeface="Calibri" panose="020F0502020204030204" pitchFamily="34" charset="0"/>
              <a:sym typeface="Arial" panose="020B0604020202020204" pitchFamily="34" charset="0"/>
            </a:endParaRPr>
          </a:p>
        </p:txBody>
      </p:sp>
      <p:pic>
        <p:nvPicPr>
          <p:cNvPr id="3" name="Picture 2" descr="Image of the EL Roadmap Self-Reflection Rubric."/>
          <p:cNvPicPr>
            <a:picLocks noChangeAspect="1"/>
          </p:cNvPicPr>
          <p:nvPr/>
        </p:nvPicPr>
        <p:blipFill>
          <a:blip r:embed="rId3"/>
          <a:stretch>
            <a:fillRect/>
          </a:stretch>
        </p:blipFill>
        <p:spPr>
          <a:xfrm>
            <a:off x="6576392" y="2024104"/>
            <a:ext cx="4306888" cy="3341688"/>
          </a:xfrm>
          <a:prstGeom prst="rect">
            <a:avLst/>
          </a:prstGeom>
          <a:ln>
            <a:solidFill>
              <a:schemeClr val="tx1"/>
            </a:solid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pPr>
              <a:defRPr/>
            </a:pPr>
            <a:fld id="{FF195271-4AEF-4637-96BC-6F7F0E1C7316}" type="slidenum">
              <a:rPr lang="en-US" smtClean="0"/>
              <a:pPr>
                <a:defRPr/>
              </a:pPr>
              <a:t>19</a:t>
            </a:fld>
            <a:endParaRPr lang="en-US" dirty="0"/>
          </a:p>
        </p:txBody>
      </p:sp>
    </p:spTree>
    <p:extLst>
      <p:ext uri="{BB962C8B-B14F-4D97-AF65-F5344CB8AC3E}">
        <p14:creationId xmlns:p14="http://schemas.microsoft.com/office/powerpoint/2010/main" val="26157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a:solidFill>
                  <a:schemeClr val="tx2">
                    <a:lumMod val="75000"/>
                  </a:schemeClr>
                </a:solidFill>
                <a:latin typeface="Arial" panose="020B0604020202020204" pitchFamily="34" charset="0"/>
                <a:cs typeface="Arial" panose="020B0604020202020204" pitchFamily="34" charset="0"/>
              </a:rPr>
              <a:t>Outcomes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rtlCol="0">
            <a:normAutofit/>
          </a:bodyPr>
          <a:lstStyle/>
          <a:p>
            <a:pPr>
              <a:spcBef>
                <a:spcPts val="800"/>
              </a:spcBef>
            </a:pPr>
            <a:r>
              <a:rPr lang="en-US" dirty="0">
                <a:latin typeface="Arial" panose="020B0604020202020204" pitchFamily="34" charset="0"/>
              </a:rPr>
              <a:t>To understand the context of the English Learner (EL) Roadmap Policy</a:t>
            </a:r>
          </a:p>
          <a:p>
            <a:pPr marL="0" indent="0">
              <a:spcBef>
                <a:spcPts val="800"/>
              </a:spcBef>
              <a:buNone/>
            </a:pPr>
            <a:endParaRPr lang="en-US" sz="800" dirty="0">
              <a:latin typeface="Arial" panose="020B0604020202020204" pitchFamily="34" charset="0"/>
            </a:endParaRPr>
          </a:p>
          <a:p>
            <a:pPr>
              <a:spcBef>
                <a:spcPts val="800"/>
              </a:spcBef>
            </a:pPr>
            <a:r>
              <a:rPr lang="en-US" dirty="0">
                <a:latin typeface="Arial" panose="020B0604020202020204" pitchFamily="34" charset="0"/>
              </a:rPr>
              <a:t>To become familiar with the policy and its principles</a:t>
            </a:r>
          </a:p>
          <a:p>
            <a:pPr marL="0" indent="0">
              <a:spcBef>
                <a:spcPts val="800"/>
              </a:spcBef>
              <a:buNone/>
            </a:pPr>
            <a:endParaRPr lang="en-US" sz="800" dirty="0">
              <a:latin typeface="Arial" panose="020B0604020202020204" pitchFamily="34" charset="0"/>
            </a:endParaRPr>
          </a:p>
          <a:p>
            <a:pPr>
              <a:spcBef>
                <a:spcPts val="800"/>
              </a:spcBef>
            </a:pPr>
            <a:r>
              <a:rPr lang="en-US" dirty="0">
                <a:latin typeface="Arial" panose="020B0604020202020204" pitchFamily="34" charset="0"/>
              </a:rPr>
              <a:t>To understand the development process, organization, and purpose of the Guidance Document and Web-based Resources</a:t>
            </a:r>
          </a:p>
          <a:p>
            <a:pPr marL="0" indent="0">
              <a:spcBef>
                <a:spcPts val="800"/>
              </a:spcBef>
              <a:buNone/>
            </a:pPr>
            <a:endParaRPr lang="en-US" sz="800" dirty="0">
              <a:latin typeface="Arial" panose="020B0604020202020204" pitchFamily="34" charset="0"/>
            </a:endParaRPr>
          </a:p>
          <a:p>
            <a:pPr>
              <a:spcBef>
                <a:spcPts val="800"/>
              </a:spcBef>
            </a:pPr>
            <a:r>
              <a:rPr lang="en-US" dirty="0">
                <a:latin typeface="Arial" panose="020B0604020202020204" pitchFamily="34" charset="0"/>
              </a:rPr>
              <a:t>To reflect on your role in the implementation process and assess your classroom, grade level, and school’s progress and next steps</a:t>
            </a:r>
          </a:p>
          <a:p>
            <a:pPr>
              <a:spcBef>
                <a:spcPts val="800"/>
              </a:spcBef>
            </a:pPr>
            <a:endParaRPr lang="en-US" sz="800" dirty="0">
              <a:latin typeface="Arial" panose="020B0604020202020204" pitchFamily="34" charset="0"/>
            </a:endParaRPr>
          </a:p>
          <a:p>
            <a:pPr>
              <a:spcBef>
                <a:spcPts val="800"/>
              </a:spcBef>
            </a:pPr>
            <a:r>
              <a:rPr lang="en-US" dirty="0">
                <a:latin typeface="Arial" panose="020B0604020202020204" pitchFamily="34" charset="0"/>
              </a:rPr>
              <a:t>To use the self-assessment rubric to identify areas of strength and areas for growth and generate an action plan based on the self-assessment</a:t>
            </a:r>
          </a:p>
          <a:p>
            <a:pPr eaLnBrk="1" fontAlgn="auto" hangingPunct="1">
              <a:spcAft>
                <a:spcPts val="0"/>
              </a:spcAft>
              <a:buFont typeface="Arial"/>
              <a:buChar char="•"/>
              <a:defRPr/>
            </a:pPr>
            <a:endParaRPr lang="en-US" dirty="0"/>
          </a:p>
        </p:txBody>
      </p:sp>
      <p:sp>
        <p:nvSpPr>
          <p:cNvPr id="2048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35483CA6-E9B7-44CD-9C04-1A1CD0F1008F}" type="slidenum">
              <a:rPr lang="en-US" altLang="en-US" sz="900">
                <a:solidFill>
                  <a:srgbClr val="898989"/>
                </a:solidFill>
              </a:rPr>
              <a:pPr fontAlgn="base">
                <a:spcBef>
                  <a:spcPct val="0"/>
                </a:spcBef>
                <a:spcAft>
                  <a:spcPct val="0"/>
                </a:spcAft>
                <a:buFontTx/>
                <a:buNone/>
              </a:pPr>
              <a:t>2</a:t>
            </a:fld>
            <a:endParaRPr lang="en-US" altLang="en-US" sz="900">
              <a:solidFill>
                <a:srgbClr val="898989"/>
              </a:solidFill>
            </a:endParaRPr>
          </a:p>
        </p:txBody>
      </p:sp>
    </p:spTree>
    <p:extLst>
      <p:ext uri="{BB962C8B-B14F-4D97-AF65-F5344CB8AC3E}">
        <p14:creationId xmlns:p14="http://schemas.microsoft.com/office/powerpoint/2010/main" val="2884118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txBox="1">
            <a:spLocks noGrp="1"/>
          </p:cNvSpPr>
          <p:nvPr>
            <p:ph type="title"/>
          </p:nvPr>
        </p:nvSpPr>
        <p:spPr/>
        <p:txBody>
          <a:bodyPr/>
          <a:lstStyle/>
          <a:p>
            <a:pPr eaLnBrk="1" hangingPunct="1">
              <a:spcBef>
                <a:spcPct val="0"/>
              </a:spcBef>
              <a:spcAft>
                <a:spcPct val="0"/>
              </a:spcAft>
            </a:pPr>
            <a:r>
              <a:rPr lang="en-US" altLang="en-US" b="1">
                <a:solidFill>
                  <a:srgbClr val="002060"/>
                </a:solidFill>
                <a:latin typeface="Arial" panose="020B0604020202020204" pitchFamily="34" charset="0"/>
                <a:cs typeface="Calibri" panose="020F0502020204030204" pitchFamily="34" charset="0"/>
                <a:sym typeface="Calibri" panose="020F0502020204030204" pitchFamily="34" charset="0"/>
              </a:rPr>
              <a:t>Self-Reflection Rubric</a:t>
            </a:r>
          </a:p>
        </p:txBody>
      </p:sp>
      <p:pic>
        <p:nvPicPr>
          <p:cNvPr id="8" name="Shape 109" descr="Image of the Self-reflection Rubric. "/>
          <p:cNvPicPr preferRelativeResize="0"/>
          <p:nvPr/>
        </p:nvPicPr>
        <p:blipFill rotWithShape="1">
          <a:blip r:embed="rId3"/>
          <a:srcRect/>
          <a:stretch/>
        </p:blipFill>
        <p:spPr>
          <a:xfrm>
            <a:off x="2573338" y="1514475"/>
            <a:ext cx="7396162" cy="4914900"/>
          </a:xfrm>
          <a:prstGeom prst="rect">
            <a:avLst/>
          </a:prstGeom>
          <a:ln>
            <a:solidFill>
              <a:schemeClr val="tx1"/>
            </a:solid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pPr>
              <a:defRPr/>
            </a:pPr>
            <a:fld id="{D77B0D6D-9892-4469-84CD-D7C79082817E}" type="slidenum">
              <a:rPr lang="en-US" smtClean="0"/>
              <a:pPr>
                <a:defRPr/>
              </a:pPr>
              <a:t>20</a:t>
            </a:fld>
            <a:endParaRPr lang="en-US" dirty="0"/>
          </a:p>
        </p:txBody>
      </p:sp>
    </p:spTree>
    <p:extLst>
      <p:ext uri="{BB962C8B-B14F-4D97-AF65-F5344CB8AC3E}">
        <p14:creationId xmlns:p14="http://schemas.microsoft.com/office/powerpoint/2010/main" val="2656610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txBox="1">
            <a:spLocks noGrp="1"/>
          </p:cNvSpPr>
          <p:nvPr>
            <p:ph type="title"/>
          </p:nvPr>
        </p:nvSpPr>
        <p:spPr/>
        <p:txBody>
          <a:bodyPr/>
          <a:lstStyle/>
          <a:p>
            <a:pPr eaLnBrk="1" hangingPunct="1">
              <a:spcBef>
                <a:spcPct val="0"/>
              </a:spcBef>
              <a:spcAft>
                <a:spcPct val="0"/>
              </a:spcAft>
            </a:pPr>
            <a:r>
              <a:rPr lang="en-US" altLang="en-US" b="1">
                <a:solidFill>
                  <a:srgbClr val="002060"/>
                </a:solidFill>
                <a:latin typeface="Arial" panose="020B0604020202020204" pitchFamily="34" charset="0"/>
                <a:cs typeface="Calibri" panose="020F0502020204030204" pitchFamily="34" charset="0"/>
                <a:sym typeface="Arial" panose="020B0604020202020204" pitchFamily="34" charset="0"/>
              </a:rPr>
              <a:t>Self-Reflection Activity</a:t>
            </a:r>
            <a:endParaRPr lang="en-US" altLang="en-US">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16" name="Shape 116"/>
          <p:cNvSpPr txBox="1">
            <a:spLocks noGrp="1"/>
          </p:cNvSpPr>
          <p:nvPr>
            <p:ph type="body" idx="1"/>
          </p:nvPr>
        </p:nvSpPr>
        <p:spPr>
          <a:xfrm>
            <a:off x="2012374" y="1624013"/>
            <a:ext cx="6024721" cy="4525963"/>
          </a:xfrm>
        </p:spPr>
        <p:txBody>
          <a:bodyPr>
            <a:noAutofit/>
          </a:bodyPr>
          <a:lstStyle/>
          <a:p>
            <a:pPr marL="257175" indent="-53975" eaLnBrk="1" fontAlgn="auto" hangingPunct="1">
              <a:spcBef>
                <a:spcPts val="640"/>
              </a:spcBef>
              <a:buSzPts val="3200"/>
              <a:buNone/>
              <a:defRPr/>
            </a:pPr>
            <a:r>
              <a:rPr lang="en-US" sz="2400" b="1" dirty="0">
                <a:latin typeface="Arial"/>
                <a:ea typeface="Arial"/>
                <a:cs typeface="Arial"/>
                <a:sym typeface="Arial"/>
              </a:rPr>
              <a:t>In teams:</a:t>
            </a:r>
          </a:p>
          <a:p>
            <a:pPr marL="660400" indent="-457200" eaLnBrk="1" fontAlgn="auto" hangingPunct="1">
              <a:spcBef>
                <a:spcPts val="640"/>
              </a:spcBef>
              <a:buSzPts val="3200"/>
              <a:defRPr/>
            </a:pPr>
            <a:r>
              <a:rPr lang="en-US" sz="2400" dirty="0">
                <a:latin typeface="Arial"/>
                <a:ea typeface="Arial"/>
                <a:cs typeface="Arial"/>
                <a:sym typeface="Arial"/>
              </a:rPr>
              <a:t>Please focus on one principle</a:t>
            </a:r>
          </a:p>
          <a:p>
            <a:pPr marL="203200" indent="0" eaLnBrk="1" fontAlgn="auto" hangingPunct="1">
              <a:spcBef>
                <a:spcPts val="640"/>
              </a:spcBef>
              <a:buSzPts val="3200"/>
              <a:buNone/>
              <a:defRPr/>
            </a:pPr>
            <a:endParaRPr lang="en-US" sz="1000" dirty="0">
              <a:latin typeface="Arial"/>
              <a:ea typeface="Arial"/>
              <a:cs typeface="Arial"/>
              <a:sym typeface="Arial"/>
            </a:endParaRPr>
          </a:p>
          <a:p>
            <a:pPr marL="660400" indent="-457200" eaLnBrk="1" fontAlgn="auto" hangingPunct="1">
              <a:spcBef>
                <a:spcPts val="640"/>
              </a:spcBef>
              <a:buSzPts val="3200"/>
              <a:defRPr/>
            </a:pPr>
            <a:r>
              <a:rPr lang="en-US" sz="2400" dirty="0">
                <a:latin typeface="Arial"/>
                <a:ea typeface="Arial"/>
                <a:cs typeface="Arial"/>
                <a:sym typeface="Arial"/>
              </a:rPr>
              <a:t>Read through that entire section of the rubric, marking where you think your classroom, grade level, subject area or course team, school, and/or district is in each area from your perspective and role</a:t>
            </a:r>
          </a:p>
          <a:p>
            <a:pPr marL="203200" indent="0" eaLnBrk="1" fontAlgn="auto" hangingPunct="1">
              <a:spcBef>
                <a:spcPts val="640"/>
              </a:spcBef>
              <a:buSzPts val="3200"/>
              <a:buNone/>
              <a:defRPr/>
            </a:pPr>
            <a:endParaRPr lang="en-US" sz="1000" dirty="0">
              <a:latin typeface="Arial"/>
              <a:ea typeface="Arial"/>
              <a:cs typeface="Arial"/>
              <a:sym typeface="Arial"/>
            </a:endParaRPr>
          </a:p>
          <a:p>
            <a:pPr marL="660400" indent="-457200" eaLnBrk="1" fontAlgn="auto" hangingPunct="1">
              <a:spcBef>
                <a:spcPts val="640"/>
              </a:spcBef>
              <a:buSzPts val="3200"/>
              <a:defRPr/>
            </a:pPr>
            <a:r>
              <a:rPr lang="en-US" sz="2400" dirty="0">
                <a:latin typeface="Arial"/>
                <a:ea typeface="Arial"/>
                <a:cs typeface="Arial"/>
                <a:sym typeface="Arial"/>
              </a:rPr>
              <a:t>Be prepared to share</a:t>
            </a:r>
            <a:endParaRPr sz="2400" dirty="0">
              <a:latin typeface="Arial"/>
              <a:ea typeface="Arial"/>
              <a:cs typeface="Arial"/>
              <a:sym typeface="Arial"/>
            </a:endParaRPr>
          </a:p>
          <a:p>
            <a:pPr marL="257175" indent="-53975" eaLnBrk="1" fontAlgn="auto" hangingPunct="1">
              <a:spcBef>
                <a:spcPts val="640"/>
              </a:spcBef>
              <a:buSzPts val="3200"/>
              <a:buNone/>
              <a:defRPr/>
            </a:pPr>
            <a:endParaRPr sz="3200" dirty="0">
              <a:latin typeface="Arial"/>
              <a:ea typeface="Arial"/>
              <a:cs typeface="Arial"/>
              <a:sym typeface="Arial"/>
            </a:endParaRPr>
          </a:p>
          <a:p>
            <a:pPr marL="257175" indent="-53975" eaLnBrk="1" fontAlgn="auto" hangingPunct="1">
              <a:spcBef>
                <a:spcPts val="640"/>
              </a:spcBef>
              <a:buSzPts val="3200"/>
              <a:buNone/>
              <a:defRPr/>
            </a:pPr>
            <a:endParaRPr sz="3200" dirty="0">
              <a:latin typeface="Arial"/>
              <a:ea typeface="Arial"/>
              <a:cs typeface="Arial"/>
              <a:sym typeface="Arial"/>
            </a:endParaRPr>
          </a:p>
        </p:txBody>
      </p:sp>
      <p:pic>
        <p:nvPicPr>
          <p:cNvPr id="15364" name="Picture 7" descr="Image of lightbulbs with one lit u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54176" y="2358153"/>
            <a:ext cx="3432659" cy="257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onut 6" descr="10-minute timer:&#10;This is a donut shape that fades away to indicate the time remaining."/>
          <p:cNvSpPr/>
          <p:nvPr/>
        </p:nvSpPr>
        <p:spPr>
          <a:xfrm>
            <a:off x="83563" y="4367510"/>
            <a:ext cx="1724025" cy="1689100"/>
          </a:xfrm>
          <a:prstGeom prst="donut">
            <a:avLst>
              <a:gd name="adj" fmla="val 13546"/>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black"/>
              </a:solidFill>
            </a:endParaRPr>
          </a:p>
        </p:txBody>
      </p:sp>
      <p:sp>
        <p:nvSpPr>
          <p:cNvPr id="8" name="Donut 7" descr="15-minute timer:&#10;This is a donut shape that fades away to indicate the time remaining."/>
          <p:cNvSpPr/>
          <p:nvPr/>
        </p:nvSpPr>
        <p:spPr>
          <a:xfrm>
            <a:off x="83562" y="4367510"/>
            <a:ext cx="1724025" cy="1689100"/>
          </a:xfrm>
          <a:prstGeom prst="donut">
            <a:avLst>
              <a:gd name="adj" fmla="val 13546"/>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black"/>
              </a:solidFill>
            </a:endParaRPr>
          </a:p>
        </p:txBody>
      </p:sp>
      <p:sp>
        <p:nvSpPr>
          <p:cNvPr id="15369" name="TextBox 8" descr="This is floating text that labels the amount of time the timer is set for."/>
          <p:cNvSpPr txBox="1">
            <a:spLocks noChangeArrowheads="1"/>
          </p:cNvSpPr>
          <p:nvPr/>
        </p:nvSpPr>
        <p:spPr bwMode="auto">
          <a:xfrm>
            <a:off x="288350" y="4690939"/>
            <a:ext cx="13144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n-US" altLang="en-US" sz="2400" dirty="0"/>
              <a:t>10 minutes</a:t>
            </a:r>
          </a:p>
        </p:txBody>
      </p:sp>
      <p:sp>
        <p:nvSpPr>
          <p:cNvPr id="2" name="Slide Number Placeholder 1"/>
          <p:cNvSpPr>
            <a:spLocks noGrp="1"/>
          </p:cNvSpPr>
          <p:nvPr>
            <p:ph type="sldNum" sz="quarter" idx="12"/>
          </p:nvPr>
        </p:nvSpPr>
        <p:spPr/>
        <p:txBody>
          <a:bodyPr/>
          <a:lstStyle/>
          <a:p>
            <a:pPr>
              <a:defRPr/>
            </a:pPr>
            <a:fld id="{FF195271-4AEF-4637-96BC-6F7F0E1C7316}" type="slidenum">
              <a:rPr lang="en-US" smtClean="0"/>
              <a:pPr>
                <a:defRPr/>
              </a:pPr>
              <a:t>21</a:t>
            </a:fld>
            <a:endParaRPr lang="en-US" dirty="0"/>
          </a:p>
        </p:txBody>
      </p:sp>
    </p:spTree>
    <p:extLst>
      <p:ext uri="{BB962C8B-B14F-4D97-AF65-F5344CB8AC3E}">
        <p14:creationId xmlns:p14="http://schemas.microsoft.com/office/powerpoint/2010/main" val="16165257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xit" presetSubtype="1" fill="hold" nodeType="clickEffect">
                                  <p:stCondLst>
                                    <p:cond delay="0"/>
                                  </p:stCondLst>
                                  <p:childTnLst>
                                    <p:animEffect transition="out" filter="wheel(1)">
                                      <p:cBhvr>
                                        <p:cTn id="6" dur="600000"/>
                                        <p:tgtEl>
                                          <p:spTgt spid="8"/>
                                        </p:tgtEl>
                                      </p:cBhvr>
                                    </p:animEffect>
                                    <p:set>
                                      <p:cBhvr>
                                        <p:cTn id="7" dur="1" fill="hold">
                                          <p:stCondLst>
                                            <p:cond delay="599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txBox="1">
            <a:spLocks noGrp="1"/>
          </p:cNvSpPr>
          <p:nvPr>
            <p:ph type="title"/>
          </p:nvPr>
        </p:nvSpPr>
        <p:spPr/>
        <p:txBody>
          <a:bodyPr/>
          <a:lstStyle/>
          <a:p>
            <a:pPr eaLnBrk="1" hangingPunct="1">
              <a:spcBef>
                <a:spcPct val="0"/>
              </a:spcBef>
              <a:spcAft>
                <a:spcPct val="0"/>
              </a:spcAft>
            </a:pPr>
            <a:r>
              <a:rPr lang="en-US" altLang="en-US" b="1" dirty="0">
                <a:solidFill>
                  <a:srgbClr val="002060"/>
                </a:solidFill>
                <a:latin typeface="Arial" panose="020B0604020202020204" pitchFamily="34" charset="0"/>
                <a:cs typeface="Calibri" panose="020F0502020204030204" pitchFamily="34" charset="0"/>
                <a:sym typeface="Arial" panose="020B0604020202020204" pitchFamily="34" charset="0"/>
              </a:rPr>
              <a:t>Team Dialogue</a:t>
            </a:r>
            <a:endParaRPr lang="en-US" altLang="en-US" dirty="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25" name="Shape 125"/>
          <p:cNvSpPr txBox="1">
            <a:spLocks noGrp="1"/>
          </p:cNvSpPr>
          <p:nvPr>
            <p:ph type="body" idx="2"/>
          </p:nvPr>
        </p:nvSpPr>
        <p:spPr>
          <a:xfrm>
            <a:off x="2454442" y="1604212"/>
            <a:ext cx="8053137" cy="4090736"/>
          </a:xfrm>
        </p:spPr>
        <p:txBody>
          <a:bodyPr>
            <a:noAutofit/>
          </a:bodyPr>
          <a:lstStyle/>
          <a:p>
            <a:pPr marL="0" indent="0" eaLnBrk="1" fontAlgn="auto" hangingPunct="1">
              <a:spcBef>
                <a:spcPts val="0"/>
              </a:spcBef>
              <a:buSzPts val="3200"/>
              <a:buNone/>
              <a:defRPr/>
            </a:pPr>
            <a:r>
              <a:rPr lang="en-US" sz="2400" b="1" dirty="0">
                <a:latin typeface="Arial" panose="020B0604020202020204" pitchFamily="34" charset="0"/>
                <a:ea typeface="Arial"/>
                <a:cs typeface="Arial" panose="020B0604020202020204" pitchFamily="34" charset="0"/>
                <a:sym typeface="Arial"/>
              </a:rPr>
              <a:t>Discuss reflections from your principle and corresponding elements with your table</a:t>
            </a:r>
          </a:p>
          <a:p>
            <a:pPr marL="0" indent="0" eaLnBrk="1" fontAlgn="auto" hangingPunct="1">
              <a:spcBef>
                <a:spcPts val="0"/>
              </a:spcBef>
              <a:buSzPts val="3200"/>
              <a:buNone/>
              <a:defRPr/>
            </a:pPr>
            <a:endParaRPr lang="en-US" sz="800" b="1" dirty="0">
              <a:latin typeface="Arial" panose="020B0604020202020204" pitchFamily="34" charset="0"/>
              <a:ea typeface="Arial"/>
              <a:cs typeface="Arial" panose="020B0604020202020204" pitchFamily="34" charset="0"/>
              <a:sym typeface="Arial"/>
            </a:endParaRPr>
          </a:p>
          <a:p>
            <a:pPr marL="0" indent="0" eaLnBrk="1" fontAlgn="auto" hangingPunct="1">
              <a:spcBef>
                <a:spcPts val="0"/>
              </a:spcBef>
              <a:buSzPts val="3200"/>
              <a:buNone/>
              <a:defRPr/>
            </a:pPr>
            <a:endParaRPr lang="en-US" sz="1200" dirty="0">
              <a:latin typeface="Arial" panose="020B0604020202020204" pitchFamily="34" charset="0"/>
              <a:ea typeface="Arial"/>
              <a:cs typeface="Arial" panose="020B0604020202020204" pitchFamily="34" charset="0"/>
              <a:sym typeface="Arial"/>
            </a:endParaRPr>
          </a:p>
          <a:p>
            <a:pPr eaLnBrk="1" fontAlgn="auto" hangingPunct="1">
              <a:spcBef>
                <a:spcPts val="0"/>
              </a:spcBef>
              <a:buSzPts val="3200"/>
              <a:defRPr/>
            </a:pPr>
            <a:r>
              <a:rPr lang="en-US" sz="2400" dirty="0">
                <a:latin typeface="Arial" panose="020B0604020202020204" pitchFamily="34" charset="0"/>
                <a:cs typeface="Arial" panose="020B0604020202020204" pitchFamily="34" charset="0"/>
                <a:sym typeface="Arial"/>
              </a:rPr>
              <a:t>What did you notice when you were using this rubric about your classroom, grade level, subject area or course team, school, and/or district (discuss your observations about the level of the system on which you chose to focus)</a:t>
            </a:r>
          </a:p>
          <a:p>
            <a:pPr marL="0" indent="0" eaLnBrk="1" fontAlgn="auto" hangingPunct="1">
              <a:spcBef>
                <a:spcPts val="0"/>
              </a:spcBef>
              <a:buSzPts val="3200"/>
              <a:buNone/>
              <a:defRPr/>
            </a:pPr>
            <a:endParaRPr lang="en-US" sz="2400" dirty="0">
              <a:latin typeface="Arial" panose="020B0604020202020204" pitchFamily="34" charset="0"/>
              <a:cs typeface="Arial" panose="020B0604020202020204" pitchFamily="34" charset="0"/>
              <a:sym typeface="Arial"/>
            </a:endParaRPr>
          </a:p>
          <a:p>
            <a:pPr eaLnBrk="1" fontAlgn="auto" hangingPunct="1">
              <a:spcBef>
                <a:spcPts val="0"/>
              </a:spcBef>
              <a:buSzPts val="3200"/>
              <a:defRPr/>
            </a:pPr>
            <a:r>
              <a:rPr lang="en-US" sz="2400" dirty="0">
                <a:latin typeface="Arial" panose="020B0604020202020204" pitchFamily="34" charset="0"/>
                <a:cs typeface="Arial" panose="020B0604020202020204" pitchFamily="34" charset="0"/>
                <a:sym typeface="Arial"/>
              </a:rPr>
              <a:t>How might you use this with colleagues?</a:t>
            </a:r>
          </a:p>
          <a:p>
            <a:pPr eaLnBrk="1" fontAlgn="auto" hangingPunct="1">
              <a:spcBef>
                <a:spcPts val="0"/>
              </a:spcBef>
              <a:buSzPts val="3200"/>
              <a:defRPr/>
            </a:pPr>
            <a:endParaRPr lang="en-US" sz="2400" dirty="0">
              <a:latin typeface="Arial" panose="020B0604020202020204" pitchFamily="34" charset="0"/>
              <a:cs typeface="Arial" panose="020B0604020202020204" pitchFamily="34" charset="0"/>
              <a:sym typeface="Arial"/>
            </a:endParaRPr>
          </a:p>
          <a:p>
            <a:pPr marL="257175" indent="-123825" eaLnBrk="1" fontAlgn="auto" hangingPunct="1">
              <a:buNone/>
              <a:defRPr/>
            </a:pPr>
            <a:endParaRPr dirty="0"/>
          </a:p>
        </p:txBody>
      </p:sp>
      <p:sp>
        <p:nvSpPr>
          <p:cNvPr id="10" name="Donut 9" descr="15-minute timer:&#10;This is a donut shape that fades away to indicate the time remaining."/>
          <p:cNvSpPr/>
          <p:nvPr/>
        </p:nvSpPr>
        <p:spPr>
          <a:xfrm>
            <a:off x="406990" y="4945150"/>
            <a:ext cx="1724025" cy="1689100"/>
          </a:xfrm>
          <a:prstGeom prst="donut">
            <a:avLst>
              <a:gd name="adj" fmla="val 13546"/>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black"/>
              </a:solidFill>
            </a:endParaRPr>
          </a:p>
        </p:txBody>
      </p:sp>
      <p:sp>
        <p:nvSpPr>
          <p:cNvPr id="11" name="Donut 10" descr="15-minute timer:&#10;This is a donut shape that fades away to indicate the time remaining."/>
          <p:cNvSpPr/>
          <p:nvPr/>
        </p:nvSpPr>
        <p:spPr>
          <a:xfrm>
            <a:off x="406990" y="4945150"/>
            <a:ext cx="1724025" cy="1689100"/>
          </a:xfrm>
          <a:prstGeom prst="donut">
            <a:avLst>
              <a:gd name="adj" fmla="val 13546"/>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black"/>
              </a:solidFill>
            </a:endParaRPr>
          </a:p>
        </p:txBody>
      </p:sp>
      <p:sp>
        <p:nvSpPr>
          <p:cNvPr id="12" name="TextBox 8" descr="This is floating text that labels the amount of time the timer is set for."/>
          <p:cNvSpPr txBox="1">
            <a:spLocks noChangeArrowheads="1"/>
          </p:cNvSpPr>
          <p:nvPr/>
        </p:nvSpPr>
        <p:spPr bwMode="auto">
          <a:xfrm>
            <a:off x="611777" y="5268579"/>
            <a:ext cx="13144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n-US" altLang="en-US" sz="2400" dirty="0"/>
              <a:t>10 minutes</a:t>
            </a:r>
          </a:p>
        </p:txBody>
      </p:sp>
      <p:sp>
        <p:nvSpPr>
          <p:cNvPr id="2" name="Slide Number Placeholder 1"/>
          <p:cNvSpPr>
            <a:spLocks noGrp="1"/>
          </p:cNvSpPr>
          <p:nvPr>
            <p:ph type="sldNum" sz="quarter" idx="12"/>
          </p:nvPr>
        </p:nvSpPr>
        <p:spPr/>
        <p:txBody>
          <a:bodyPr/>
          <a:lstStyle/>
          <a:p>
            <a:pPr>
              <a:defRPr/>
            </a:pPr>
            <a:fld id="{FF195271-4AEF-4637-96BC-6F7F0E1C7316}" type="slidenum">
              <a:rPr lang="en-US" smtClean="0"/>
              <a:pPr>
                <a:defRPr/>
              </a:pPr>
              <a:t>22</a:t>
            </a:fld>
            <a:endParaRPr lang="en-US" dirty="0"/>
          </a:p>
        </p:txBody>
      </p:sp>
    </p:spTree>
    <p:extLst>
      <p:ext uri="{BB962C8B-B14F-4D97-AF65-F5344CB8AC3E}">
        <p14:creationId xmlns:p14="http://schemas.microsoft.com/office/powerpoint/2010/main" val="5068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600000"/>
                                        <p:tgtEl>
                                          <p:spTgt spid="11"/>
                                        </p:tgtEl>
                                      </p:cBhvr>
                                    </p:animEffect>
                                    <p:set>
                                      <p:cBhvr>
                                        <p:cTn id="7" dur="1" fill="hold">
                                          <p:stCondLst>
                                            <p:cond delay="599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002060"/>
                </a:solidFill>
                <a:latin typeface="Arial" panose="020B0604020202020204" pitchFamily="34" charset="0"/>
                <a:cs typeface="Calibri" panose="020F0502020204030204" pitchFamily="34" charset="0"/>
                <a:sym typeface="Arial" panose="020B0604020202020204" pitchFamily="34" charset="0"/>
              </a:rPr>
              <a:t>Action Plan</a:t>
            </a:r>
            <a:endParaRPr lang="en-US" dirty="0"/>
          </a:p>
        </p:txBody>
      </p:sp>
      <p:sp>
        <p:nvSpPr>
          <p:cNvPr id="3" name="Content Placeholder 2"/>
          <p:cNvSpPr>
            <a:spLocks noGrp="1"/>
          </p:cNvSpPr>
          <p:nvPr>
            <p:ph idx="1"/>
          </p:nvPr>
        </p:nvSpPr>
        <p:spPr>
          <a:xfrm>
            <a:off x="609600" y="1600200"/>
            <a:ext cx="10972800" cy="2786449"/>
          </a:xfrm>
        </p:spPr>
        <p:txBody>
          <a:bodyPr/>
          <a:lstStyle/>
          <a:p>
            <a:pPr marL="0" indent="0">
              <a:buNone/>
            </a:pPr>
            <a:r>
              <a:rPr lang="en-US" sz="2400" b="1" dirty="0">
                <a:latin typeface="Arial" panose="020B0604020202020204" pitchFamily="34" charset="0"/>
                <a:cs typeface="Arial" panose="020B0604020202020204" pitchFamily="34" charset="0"/>
              </a:rPr>
              <a:t>Create an action plan:</a:t>
            </a:r>
          </a:p>
          <a:p>
            <a:r>
              <a:rPr lang="en-US" sz="2400" dirty="0">
                <a:latin typeface="Arial" panose="020B0604020202020204" pitchFamily="34" charset="0"/>
                <a:cs typeface="Arial" panose="020B0604020202020204" pitchFamily="34" charset="0"/>
              </a:rPr>
              <a:t>What needs did you identify using the Self-Reflection Rubric? Choose one or two priority areas on which to focus.</a:t>
            </a:r>
          </a:p>
          <a:p>
            <a:pPr marL="0" indent="0">
              <a:buNone/>
            </a:pPr>
            <a:endParaRPr lang="en-US" sz="8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Next, consider what actions you can take to move your classroom, grade level or course team, school, or district (choose a level of the system to focus on) to the next level in these priority areas. </a:t>
            </a:r>
          </a:p>
        </p:txBody>
      </p:sp>
      <p:graphicFrame>
        <p:nvGraphicFramePr>
          <p:cNvPr id="5" name="Table 4" descr="This table is a sample of what an action plan can look like. The heading for column 1 is &quot;priority area&quot; and the hading for column 2 is &quot;steps to take.&quot; "/>
          <p:cNvGraphicFramePr>
            <a:graphicFrameLocks noGrp="1"/>
          </p:cNvGraphicFramePr>
          <p:nvPr>
            <p:extLst>
              <p:ext uri="{D42A27DB-BD31-4B8C-83A1-F6EECF244321}">
                <p14:modId xmlns:p14="http://schemas.microsoft.com/office/powerpoint/2010/main" val="4037895717"/>
              </p:ext>
            </p:extLst>
          </p:nvPr>
        </p:nvGraphicFramePr>
        <p:xfrm>
          <a:off x="197708" y="4258979"/>
          <a:ext cx="11553568" cy="2468880"/>
        </p:xfrm>
        <a:graphic>
          <a:graphicData uri="http://schemas.openxmlformats.org/drawingml/2006/table">
            <a:tbl>
              <a:tblPr firstRow="1" bandRow="1">
                <a:tableStyleId>{5C22544A-7EE6-4342-B048-85BDC9FD1C3A}</a:tableStyleId>
              </a:tblPr>
              <a:tblGrid>
                <a:gridCol w="2483708">
                  <a:extLst>
                    <a:ext uri="{9D8B030D-6E8A-4147-A177-3AD203B41FA5}">
                      <a16:colId xmlns:a16="http://schemas.microsoft.com/office/drawing/2014/main" val="20000"/>
                    </a:ext>
                  </a:extLst>
                </a:gridCol>
                <a:gridCol w="9069860">
                  <a:extLst>
                    <a:ext uri="{9D8B030D-6E8A-4147-A177-3AD203B41FA5}">
                      <a16:colId xmlns:a16="http://schemas.microsoft.com/office/drawing/2014/main" val="20001"/>
                    </a:ext>
                  </a:extLst>
                </a:gridCol>
              </a:tblGrid>
              <a:tr h="370840">
                <a:tc>
                  <a:txBody>
                    <a:bodyPr/>
                    <a:lstStyle/>
                    <a:p>
                      <a:r>
                        <a:rPr lang="en-US" sz="2400" dirty="0">
                          <a:latin typeface="Arial" panose="020B0604020202020204" pitchFamily="34" charset="0"/>
                          <a:cs typeface="Arial" panose="020B0604020202020204" pitchFamily="34" charset="0"/>
                        </a:rPr>
                        <a:t>Priority </a:t>
                      </a:r>
                      <a:r>
                        <a:rPr lang="en-US" sz="2400" baseline="0" dirty="0">
                          <a:latin typeface="Arial" panose="020B0604020202020204" pitchFamily="34" charset="0"/>
                          <a:cs typeface="Arial" panose="020B0604020202020204" pitchFamily="34" charset="0"/>
                        </a:rPr>
                        <a:t>Area</a:t>
                      </a:r>
                      <a:endParaRPr lang="en-US" sz="2400" dirty="0">
                        <a:latin typeface="Arial" panose="020B0604020202020204" pitchFamily="34" charset="0"/>
                        <a:cs typeface="Arial" panose="020B0604020202020204" pitchFamily="34" charset="0"/>
                      </a:endParaRPr>
                    </a:p>
                  </a:txBody>
                  <a:tcPr>
                    <a:solidFill>
                      <a:schemeClr val="accent1">
                        <a:lumMod val="50000"/>
                      </a:schemeClr>
                    </a:solidFill>
                  </a:tcPr>
                </a:tc>
                <a:tc>
                  <a:txBody>
                    <a:bodyPr/>
                    <a:lstStyle/>
                    <a:p>
                      <a:r>
                        <a:rPr lang="en-US" sz="2400" dirty="0">
                          <a:latin typeface="Arial" panose="020B0604020202020204" pitchFamily="34" charset="0"/>
                          <a:cs typeface="Arial" panose="020B0604020202020204" pitchFamily="34" charset="0"/>
                        </a:rPr>
                        <a:t>Steps to Take:</a:t>
                      </a:r>
                      <a:r>
                        <a:rPr lang="en-US" sz="2400" baseline="0" dirty="0">
                          <a:latin typeface="Arial" panose="020B0604020202020204" pitchFamily="34" charset="0"/>
                          <a:cs typeface="Arial" panose="020B0604020202020204" pitchFamily="34" charset="0"/>
                        </a:rPr>
                        <a:t> </a:t>
                      </a:r>
                      <a:r>
                        <a:rPr lang="en-US" sz="2400" b="0" baseline="0" dirty="0">
                          <a:latin typeface="Arial" panose="020B0604020202020204" pitchFamily="34" charset="0"/>
                          <a:cs typeface="Arial" panose="020B0604020202020204" pitchFamily="34" charset="0"/>
                        </a:rPr>
                        <a:t>What specific actions can you take? Who can you talk to or work with? Who can you engage in this process? How? </a:t>
                      </a:r>
                      <a:endParaRPr lang="en-US" sz="2400" b="0" dirty="0">
                        <a:latin typeface="Arial" panose="020B0604020202020204" pitchFamily="34" charset="0"/>
                        <a:cs typeface="Arial" panose="020B0604020202020204" pitchFamily="34" charset="0"/>
                      </a:endParaRPr>
                    </a:p>
                  </a:txBody>
                  <a:tcPr>
                    <a:solidFill>
                      <a:schemeClr val="accent1">
                        <a:lumMod val="50000"/>
                      </a:schemeClr>
                    </a:solidFill>
                  </a:tcPr>
                </a:tc>
                <a:extLst>
                  <a:ext uri="{0D108BD9-81ED-4DB2-BD59-A6C34878D82A}">
                    <a16:rowId xmlns:a16="http://schemas.microsoft.com/office/drawing/2014/main" val="10000"/>
                  </a:ext>
                </a:extLst>
              </a:tr>
              <a:tr h="370840">
                <a:tc>
                  <a:txBody>
                    <a:bodyPr/>
                    <a:lstStyle/>
                    <a:p>
                      <a:r>
                        <a:rPr lang="en-US" sz="2400" dirty="0">
                          <a:latin typeface="Arial" panose="020B0604020202020204" pitchFamily="34" charset="0"/>
                          <a:cs typeface="Arial" panose="020B0604020202020204" pitchFamily="34" charset="0"/>
                        </a:rPr>
                        <a:t>Priority Area #1:</a:t>
                      </a:r>
                    </a:p>
                  </a:txBody>
                  <a:tcPr/>
                </a:tc>
                <a:tc>
                  <a:txBody>
                    <a:bodyPr/>
                    <a:lstStyle/>
                    <a:p>
                      <a:r>
                        <a:rPr lang="en-US" sz="2400" dirty="0">
                          <a:latin typeface="Arial" panose="020B0604020202020204" pitchFamily="34" charset="0"/>
                          <a:cs typeface="Arial" panose="020B0604020202020204" pitchFamily="34" charset="0"/>
                        </a:rPr>
                        <a:t>Steps:</a:t>
                      </a:r>
                    </a:p>
                    <a:p>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r>
                        <a:rPr lang="en-US" sz="2400" dirty="0">
                          <a:latin typeface="Arial" panose="020B0604020202020204" pitchFamily="34" charset="0"/>
                          <a:cs typeface="Arial" panose="020B0604020202020204" pitchFamily="34" charset="0"/>
                        </a:rPr>
                        <a:t>Priority Area #2:</a:t>
                      </a:r>
                    </a:p>
                  </a:txBody>
                  <a:tcPr/>
                </a:tc>
                <a:tc>
                  <a:txBody>
                    <a:bodyPr/>
                    <a:lstStyle/>
                    <a:p>
                      <a:r>
                        <a:rPr lang="en-US" sz="2400" dirty="0">
                          <a:latin typeface="Arial" panose="020B0604020202020204" pitchFamily="34" charset="0"/>
                          <a:cs typeface="Arial" panose="020B0604020202020204" pitchFamily="34" charset="0"/>
                        </a:rPr>
                        <a:t>Steps: </a:t>
                      </a:r>
                    </a:p>
                    <a:p>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bl>
          </a:graphicData>
        </a:graphic>
      </p:graphicFrame>
      <p:sp>
        <p:nvSpPr>
          <p:cNvPr id="6" name="Donut 5" descr="15-minute timer:&#10;This is a donut shape that fades away to indicate the time remaining."/>
          <p:cNvSpPr/>
          <p:nvPr/>
        </p:nvSpPr>
        <p:spPr>
          <a:xfrm>
            <a:off x="9841508" y="126015"/>
            <a:ext cx="1724025" cy="1689100"/>
          </a:xfrm>
          <a:prstGeom prst="donut">
            <a:avLst>
              <a:gd name="adj" fmla="val 13546"/>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black"/>
              </a:solidFill>
            </a:endParaRPr>
          </a:p>
        </p:txBody>
      </p:sp>
      <p:sp>
        <p:nvSpPr>
          <p:cNvPr id="7" name="Donut 6" descr="15-minute timer:&#10;This is a donut shape that fades away to indicate the time remaining."/>
          <p:cNvSpPr/>
          <p:nvPr/>
        </p:nvSpPr>
        <p:spPr>
          <a:xfrm>
            <a:off x="9841507" y="126015"/>
            <a:ext cx="1724025" cy="1689100"/>
          </a:xfrm>
          <a:prstGeom prst="donut">
            <a:avLst>
              <a:gd name="adj" fmla="val 13546"/>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black"/>
              </a:solidFill>
            </a:endParaRPr>
          </a:p>
        </p:txBody>
      </p:sp>
      <p:sp>
        <p:nvSpPr>
          <p:cNvPr id="8" name="TextBox 8" descr="This is floating text that labels the amount of time the timer is set for."/>
          <p:cNvSpPr txBox="1">
            <a:spLocks noChangeArrowheads="1"/>
          </p:cNvSpPr>
          <p:nvPr/>
        </p:nvSpPr>
        <p:spPr bwMode="auto">
          <a:xfrm>
            <a:off x="10046295" y="449444"/>
            <a:ext cx="13144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n-US" altLang="en-US" sz="2400" dirty="0"/>
              <a:t>10 minutes</a:t>
            </a:r>
          </a:p>
        </p:txBody>
      </p:sp>
      <p:sp>
        <p:nvSpPr>
          <p:cNvPr id="4" name="Slide Number Placeholder 3"/>
          <p:cNvSpPr>
            <a:spLocks noGrp="1"/>
          </p:cNvSpPr>
          <p:nvPr>
            <p:ph type="sldNum" sz="quarter" idx="12"/>
          </p:nvPr>
        </p:nvSpPr>
        <p:spPr/>
        <p:txBody>
          <a:bodyPr/>
          <a:lstStyle/>
          <a:p>
            <a:pPr>
              <a:defRPr/>
            </a:pPr>
            <a:fld id="{D77B0D6D-9892-4469-84CD-D7C79082817E}" type="slidenum">
              <a:rPr lang="en-US" smtClean="0"/>
              <a:pPr>
                <a:defRPr/>
              </a:pPr>
              <a:t>23</a:t>
            </a:fld>
            <a:endParaRPr lang="en-US" dirty="0"/>
          </a:p>
        </p:txBody>
      </p:sp>
    </p:spTree>
    <p:extLst>
      <p:ext uri="{BB962C8B-B14F-4D97-AF65-F5344CB8AC3E}">
        <p14:creationId xmlns:p14="http://schemas.microsoft.com/office/powerpoint/2010/main" val="390749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600000"/>
                                        <p:tgtEl>
                                          <p:spTgt spid="7"/>
                                        </p:tgtEl>
                                      </p:cBhvr>
                                    </p:animEffect>
                                    <p:set>
                                      <p:cBhvr>
                                        <p:cTn id="7" dur="1" fill="hold">
                                          <p:stCondLst>
                                            <p:cond delay="599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002060"/>
                </a:solidFill>
                <a:latin typeface="Arial" panose="020B0604020202020204" pitchFamily="34" charset="0"/>
                <a:cs typeface="Calibri" panose="020F0502020204030204" pitchFamily="34" charset="0"/>
                <a:sym typeface="Arial" panose="020B0604020202020204" pitchFamily="34" charset="0"/>
              </a:rPr>
              <a:t>Action Plan: Needs</a:t>
            </a:r>
            <a:endParaRPr lang="en-US" dirty="0"/>
          </a:p>
        </p:txBody>
      </p:sp>
      <p:sp>
        <p:nvSpPr>
          <p:cNvPr id="3" name="Content Placeholder 2"/>
          <p:cNvSpPr>
            <a:spLocks noGrp="1"/>
          </p:cNvSpPr>
          <p:nvPr>
            <p:ph sz="half" idx="1"/>
          </p:nvPr>
        </p:nvSpPr>
        <p:spPr>
          <a:xfrm>
            <a:off x="609599" y="1600206"/>
            <a:ext cx="5754677" cy="4887091"/>
          </a:xfrm>
        </p:spPr>
        <p:txBody>
          <a:bodyPr/>
          <a:lstStyle/>
          <a:p>
            <a:pPr marL="0" indent="0">
              <a:buNone/>
            </a:pPr>
            <a:r>
              <a:rPr lang="en-US" sz="2800" b="1" dirty="0">
                <a:latin typeface="Arial" panose="020B0604020202020204" pitchFamily="34" charset="0"/>
                <a:cs typeface="Arial" panose="020B0604020202020204" pitchFamily="34" charset="0"/>
              </a:rPr>
              <a:t>Identify Needs:</a:t>
            </a:r>
          </a:p>
          <a:p>
            <a:r>
              <a:rPr lang="en-US" sz="2800" dirty="0">
                <a:latin typeface="Arial" panose="020B0604020202020204" pitchFamily="34" charset="0"/>
                <a:cs typeface="Arial" panose="020B0604020202020204" pitchFamily="34" charset="0"/>
              </a:rPr>
              <a:t>Now that you have an action plan, go back and look at the steps you identified. What do you need from administrators, the district, etc. in order to make this plan a reality? </a:t>
            </a:r>
          </a:p>
        </p:txBody>
      </p:sp>
      <p:pic>
        <p:nvPicPr>
          <p:cNvPr id="7" name="Content Placeholder 6" descr="Image of a road sign with &quot;help,&quot; &quot;tips,&quot; &quot;assistance,&quot; &quot;guidance,&quot; &quot;support,&quot; and &quot;advice&quot; written on it. "/>
          <p:cNvPicPr>
            <a:picLocks noGrp="1" noChangeAspect="1"/>
          </p:cNvPicPr>
          <p:nvPr>
            <p:ph sz="half" idx="2"/>
          </p:nvPr>
        </p:nvPicPr>
        <p:blipFill>
          <a:blip r:embed="rId3"/>
          <a:stretch>
            <a:fillRect/>
          </a:stretch>
        </p:blipFill>
        <p:spPr>
          <a:xfrm>
            <a:off x="6364277" y="1829207"/>
            <a:ext cx="5827723" cy="3199992"/>
          </a:xfrm>
          <a:prstGeom prst="rect">
            <a:avLst/>
          </a:prstGeom>
        </p:spPr>
      </p:pic>
      <p:sp>
        <p:nvSpPr>
          <p:cNvPr id="8" name="Donut 7" descr="10-minute timer:&#10;This is a donut shape that fades away to indicate the time remaining."/>
          <p:cNvSpPr/>
          <p:nvPr/>
        </p:nvSpPr>
        <p:spPr>
          <a:xfrm>
            <a:off x="406990" y="4945150"/>
            <a:ext cx="1724025" cy="1689100"/>
          </a:xfrm>
          <a:prstGeom prst="donut">
            <a:avLst>
              <a:gd name="adj" fmla="val 13546"/>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black"/>
              </a:solidFill>
            </a:endParaRPr>
          </a:p>
        </p:txBody>
      </p:sp>
      <p:sp>
        <p:nvSpPr>
          <p:cNvPr id="9" name="Donut 8" descr="10-minute timer:&#10;This is a donut shape that fades away to indicate the time remaining."/>
          <p:cNvSpPr/>
          <p:nvPr/>
        </p:nvSpPr>
        <p:spPr>
          <a:xfrm>
            <a:off x="406990" y="4945150"/>
            <a:ext cx="1724025" cy="1689100"/>
          </a:xfrm>
          <a:prstGeom prst="donut">
            <a:avLst>
              <a:gd name="adj" fmla="val 13546"/>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black"/>
              </a:solidFill>
            </a:endParaRPr>
          </a:p>
        </p:txBody>
      </p:sp>
      <p:sp>
        <p:nvSpPr>
          <p:cNvPr id="10" name="TextBox 8" descr="This is floating text that labels the amount of time the timer is set for."/>
          <p:cNvSpPr txBox="1">
            <a:spLocks noChangeArrowheads="1"/>
          </p:cNvSpPr>
          <p:nvPr/>
        </p:nvSpPr>
        <p:spPr bwMode="auto">
          <a:xfrm>
            <a:off x="611777" y="5268579"/>
            <a:ext cx="13144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n-US" altLang="en-US" sz="2400" dirty="0"/>
              <a:t>10 minutes</a:t>
            </a:r>
          </a:p>
        </p:txBody>
      </p:sp>
      <p:sp>
        <p:nvSpPr>
          <p:cNvPr id="4" name="Slide Number Placeholder 3"/>
          <p:cNvSpPr>
            <a:spLocks noGrp="1"/>
          </p:cNvSpPr>
          <p:nvPr>
            <p:ph type="sldNum" sz="quarter" idx="12"/>
          </p:nvPr>
        </p:nvSpPr>
        <p:spPr/>
        <p:txBody>
          <a:bodyPr/>
          <a:lstStyle/>
          <a:p>
            <a:pPr>
              <a:defRPr/>
            </a:pPr>
            <a:fld id="{D77B0D6D-9892-4469-84CD-D7C79082817E}" type="slidenum">
              <a:rPr lang="en-US" smtClean="0"/>
              <a:pPr>
                <a:defRPr/>
              </a:pPr>
              <a:t>24</a:t>
            </a:fld>
            <a:endParaRPr lang="en-US" dirty="0"/>
          </a:p>
        </p:txBody>
      </p:sp>
    </p:spTree>
    <p:extLst>
      <p:ext uri="{BB962C8B-B14F-4D97-AF65-F5344CB8AC3E}">
        <p14:creationId xmlns:p14="http://schemas.microsoft.com/office/powerpoint/2010/main" val="80041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600000"/>
                                        <p:tgtEl>
                                          <p:spTgt spid="9"/>
                                        </p:tgtEl>
                                      </p:cBhvr>
                                    </p:animEffect>
                                    <p:set>
                                      <p:cBhvr>
                                        <p:cTn id="7" dur="1" fill="hold">
                                          <p:stCondLst>
                                            <p:cond delay="59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002060"/>
                </a:solidFill>
                <a:latin typeface="Arial" panose="020B0604020202020204" pitchFamily="34" charset="0"/>
                <a:cs typeface="Calibri" panose="020F0502020204030204" pitchFamily="34" charset="0"/>
                <a:sym typeface="Arial" panose="020B0604020202020204" pitchFamily="34" charset="0"/>
              </a:rPr>
              <a:t>Resources</a:t>
            </a:r>
            <a:endParaRPr lang="en-US" dirty="0"/>
          </a:p>
        </p:txBody>
      </p:sp>
      <p:sp>
        <p:nvSpPr>
          <p:cNvPr id="3" name="Content Placeholder 2"/>
          <p:cNvSpPr>
            <a:spLocks noGrp="1"/>
          </p:cNvSpPr>
          <p:nvPr>
            <p:ph idx="1"/>
          </p:nvPr>
        </p:nvSpPr>
        <p:spPr>
          <a:xfrm>
            <a:off x="609600" y="1600200"/>
            <a:ext cx="10972800" cy="4756150"/>
          </a:xfrm>
        </p:spPr>
        <p:txBody>
          <a:bodyPr/>
          <a:lstStyle/>
          <a:p>
            <a:r>
              <a:rPr lang="en-US" sz="2800" dirty="0">
                <a:latin typeface="Arial" panose="020B0604020202020204" pitchFamily="34" charset="0"/>
                <a:cs typeface="Arial" panose="020B0604020202020204" pitchFamily="34" charset="0"/>
              </a:rPr>
              <a:t>CDE EL Roadmap web page at </a:t>
            </a:r>
            <a:r>
              <a:rPr lang="en-US" sz="2800" dirty="0">
                <a:latin typeface="Arial" panose="020B0604020202020204" pitchFamily="34" charset="0"/>
                <a:cs typeface="Arial" panose="020B0604020202020204" pitchFamily="34" charset="0"/>
                <a:hlinkClick r:id="rId3" tooltip="CDE EL Roadmap wab page"/>
              </a:rPr>
              <a:t>https://www.cde.ca.gov/sp/ml/roadmap.asp</a:t>
            </a:r>
            <a:endParaRPr lang="en-US" sz="2800"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Includes: the EL Roadmap Policy, the EL Roadmap Guidance Document, information on and examples of each principle in action, the                  Self-Reflection Rubric, Frequently Asked Questions, the EL Roadmap Webinar, this presentation and others, and more</a:t>
            </a:r>
          </a:p>
          <a:p>
            <a:pPr marL="457200" lvl="1" indent="0">
              <a:buNone/>
            </a:pPr>
            <a:endParaRPr lang="en-US" sz="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California Association for Bilingual Education EL Roadmap videos at </a:t>
            </a:r>
            <a:r>
              <a:rPr lang="en-US" sz="2800" dirty="0">
                <a:latin typeface="Arial" panose="020B0604020202020204" pitchFamily="34" charset="0"/>
                <a:cs typeface="Arial" panose="020B0604020202020204" pitchFamily="34" charset="0"/>
                <a:hlinkClick r:id="rId4" tooltip="CABE EL Roadmap Videos on YouTube"/>
              </a:rPr>
              <a:t>https://youtu.be/6_piqi-lBFw?list=PLzAV3ARcMmw1l-hX2vpb6RSbDSYt8mvPE</a:t>
            </a:r>
            <a:r>
              <a:rPr lang="en-US" sz="2800" dirty="0">
                <a:latin typeface="Arial" panose="020B0604020202020204" pitchFamily="34" charset="0"/>
                <a:cs typeface="Arial" panose="020B0604020202020204" pitchFamily="34" charset="0"/>
              </a:rPr>
              <a:t> </a:t>
            </a:r>
          </a:p>
          <a:p>
            <a:pPr lvl="1"/>
            <a:r>
              <a:rPr lang="en-US" sz="2400" dirty="0">
                <a:latin typeface="Arial" panose="020B0604020202020204" pitchFamily="34" charset="0"/>
                <a:cs typeface="Arial" panose="020B0604020202020204" pitchFamily="34" charset="0"/>
              </a:rPr>
              <a:t>Includes Introduction and Overview, Four Principles, and Call to Action videos</a:t>
            </a:r>
          </a:p>
        </p:txBody>
      </p:sp>
      <p:sp>
        <p:nvSpPr>
          <p:cNvPr id="5" name="Slide Number Placeholder 4"/>
          <p:cNvSpPr>
            <a:spLocks noGrp="1"/>
          </p:cNvSpPr>
          <p:nvPr>
            <p:ph type="sldNum" sz="quarter" idx="12"/>
          </p:nvPr>
        </p:nvSpPr>
        <p:spPr/>
        <p:txBody>
          <a:bodyPr/>
          <a:lstStyle/>
          <a:p>
            <a:pPr>
              <a:defRPr/>
            </a:pPr>
            <a:fld id="{D77B0D6D-9892-4469-84CD-D7C79082817E}" type="slidenum">
              <a:rPr lang="en-US" smtClean="0"/>
              <a:pPr>
                <a:defRPr/>
              </a:pPr>
              <a:t>25</a:t>
            </a:fld>
            <a:endParaRPr lang="en-US" dirty="0"/>
          </a:p>
        </p:txBody>
      </p:sp>
    </p:spTree>
    <p:extLst>
      <p:ext uri="{BB962C8B-B14F-4D97-AF65-F5344CB8AC3E}">
        <p14:creationId xmlns:p14="http://schemas.microsoft.com/office/powerpoint/2010/main" val="4076813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2458749" y="337096"/>
            <a:ext cx="8229600" cy="1143000"/>
          </a:xfrm>
        </p:spPr>
        <p:txBody>
          <a:bodyPr rtlCol="0">
            <a:normAutofit/>
          </a:bodyPr>
          <a:lstStyle/>
          <a:p>
            <a:pPr eaLnBrk="1" fontAlgn="auto" hangingPunct="1">
              <a:spcAft>
                <a:spcPts val="0"/>
              </a:spcAft>
              <a:defRPr/>
            </a:pPr>
            <a:r>
              <a:rPr lang="en-US" altLang="en-US" b="1" dirty="0">
                <a:solidFill>
                  <a:srgbClr val="002060"/>
                </a:solidFill>
                <a:latin typeface="Arial" panose="020B0604020202020204" pitchFamily="34" charset="0"/>
                <a:cs typeface="Arial" panose="020B0604020202020204" pitchFamily="34" charset="0"/>
              </a:rPr>
              <a:t>Anaheim Union High School District’s </a:t>
            </a:r>
            <a:br>
              <a:rPr lang="en-US" altLang="en-US" b="1" dirty="0">
                <a:solidFill>
                  <a:srgbClr val="002060"/>
                </a:solidFill>
                <a:latin typeface="Arial" panose="020B0604020202020204" pitchFamily="34" charset="0"/>
                <a:cs typeface="Arial" panose="020B0604020202020204" pitchFamily="34" charset="0"/>
              </a:rPr>
            </a:br>
            <a:r>
              <a:rPr lang="en-US" altLang="en-US" b="1" dirty="0">
                <a:solidFill>
                  <a:srgbClr val="002060"/>
                </a:solidFill>
                <a:latin typeface="Arial" panose="020B0604020202020204" pitchFamily="34" charset="0"/>
                <a:cs typeface="Arial" panose="020B0604020202020204" pitchFamily="34" charset="0"/>
              </a:rPr>
              <a:t>EL Roadmap Video</a:t>
            </a:r>
          </a:p>
        </p:txBody>
      </p:sp>
      <p:sp>
        <p:nvSpPr>
          <p:cNvPr id="4" name="Slide Number Placeholder 3"/>
          <p:cNvSpPr>
            <a:spLocks noGrp="1"/>
          </p:cNvSpPr>
          <p:nvPr>
            <p:ph type="sldNum" sz="quarter" idx="12"/>
          </p:nvPr>
        </p:nvSpPr>
        <p:spPr/>
        <p:txBody>
          <a:bodyPr/>
          <a:lstStyle/>
          <a:p>
            <a:pPr>
              <a:defRPr/>
            </a:pPr>
            <a:fld id="{09C721E9-AB13-4A4F-9096-82A676B3BDA8}" type="slidenum">
              <a:rPr lang="en-US" smtClean="0"/>
              <a:pPr>
                <a:defRPr/>
              </a:pPr>
              <a:t>26</a:t>
            </a:fld>
            <a:endParaRPr lang="en-US" dirty="0"/>
          </a:p>
        </p:txBody>
      </p:sp>
      <p:sp>
        <p:nvSpPr>
          <p:cNvPr id="3" name="Content Placeholder 2"/>
          <p:cNvSpPr>
            <a:spLocks noGrp="1"/>
          </p:cNvSpPr>
          <p:nvPr>
            <p:ph idx="1"/>
          </p:nvPr>
        </p:nvSpPr>
        <p:spPr>
          <a:xfrm>
            <a:off x="609600" y="1986197"/>
            <a:ext cx="10972800" cy="4139968"/>
          </a:xfrm>
        </p:spPr>
        <p:txBody>
          <a:bodyPr/>
          <a:lstStyle/>
          <a:p>
            <a:pPr marL="0" lvl="0" indent="0">
              <a:buNone/>
            </a:pPr>
            <a:r>
              <a:rPr lang="en-US" dirty="0">
                <a:solidFill>
                  <a:prstClr val="black"/>
                </a:solidFill>
                <a:latin typeface="Arial" panose="020B0604020202020204" pitchFamily="34" charset="0"/>
                <a:cs typeface="Arial" panose="020B0604020202020204" pitchFamily="34" charset="0"/>
              </a:rPr>
              <a:t>Video available at </a:t>
            </a:r>
            <a:r>
              <a:rPr lang="en-US" altLang="en-US" dirty="0">
                <a:solidFill>
                  <a:prstClr val="black"/>
                </a:solidFill>
                <a:latin typeface="Arial" panose="020B0604020202020204" pitchFamily="34" charset="0"/>
                <a:cs typeface="Arial" panose="020B0604020202020204" pitchFamily="34" charset="0"/>
                <a:hlinkClick r:id="rId3" tooltip="Anaheim Union High School District EL Roadmap Video"/>
              </a:rPr>
              <a:t>https://www.youtube.com/watch?v=VtqJCB6ssGk&amp;feature=youtu.be</a:t>
            </a:r>
            <a:r>
              <a:rPr lang="en-US" altLang="en-US" dirty="0">
                <a:solidFill>
                  <a:prstClr val="black"/>
                </a:solidFill>
                <a:latin typeface="Arial" panose="020B0604020202020204" pitchFamily="34" charset="0"/>
                <a:cs typeface="Arial" panose="020B0604020202020204" pitchFamily="34" charset="0"/>
              </a:rPr>
              <a:t> </a:t>
            </a:r>
            <a:endParaRPr lang="en-US" dirty="0">
              <a:solidFill>
                <a:prstClr val="black"/>
              </a:solidFill>
            </a:endParaRPr>
          </a:p>
          <a:p>
            <a:pPr marL="0" indent="0">
              <a:buNone/>
            </a:pPr>
            <a:endParaRPr lang="en-US" dirty="0"/>
          </a:p>
        </p:txBody>
      </p:sp>
    </p:spTree>
    <p:extLst>
      <p:ext uri="{BB962C8B-B14F-4D97-AF65-F5344CB8AC3E}">
        <p14:creationId xmlns:p14="http://schemas.microsoft.com/office/powerpoint/2010/main" val="3148673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002060"/>
                </a:solidFill>
                <a:latin typeface="Arial" panose="020B0604020202020204" pitchFamily="34" charset="0"/>
                <a:cs typeface="Calibri" panose="020F0502020204030204" pitchFamily="34" charset="0"/>
                <a:sym typeface="Arial" panose="020B0604020202020204" pitchFamily="34" charset="0"/>
              </a:rPr>
              <a:t>Contact Information</a:t>
            </a:r>
            <a:endParaRPr lang="en-US" dirty="0"/>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For further information about the EL Roadmap, contact the Language Policy and Leadership Office in the English Learner Support Division at the CDE</a:t>
            </a:r>
          </a:p>
          <a:p>
            <a:pPr lvl="1"/>
            <a:r>
              <a:rPr lang="en-US" dirty="0">
                <a:latin typeface="Arial" panose="020B0604020202020204" pitchFamily="34" charset="0"/>
                <a:cs typeface="Arial" panose="020B0604020202020204" pitchFamily="34" charset="0"/>
              </a:rPr>
              <a:t>Phone: 916-319-0845</a:t>
            </a:r>
          </a:p>
          <a:p>
            <a:pPr lvl="1"/>
            <a:r>
              <a:rPr lang="en-US" dirty="0">
                <a:latin typeface="Arial" panose="020B0604020202020204" pitchFamily="34" charset="0"/>
                <a:cs typeface="Arial" panose="020B0604020202020204" pitchFamily="34" charset="0"/>
              </a:rPr>
              <a:t>Email: </a:t>
            </a:r>
            <a:r>
              <a:rPr lang="en-US" dirty="0">
                <a:latin typeface="Arial" panose="020B0604020202020204" pitchFamily="34" charset="0"/>
                <a:cs typeface="Arial" panose="020B0604020202020204" pitchFamily="34" charset="0"/>
                <a:hlinkClick r:id="rId3"/>
              </a:rPr>
              <a:t>ELRoadmapProject@cde.ca.gov</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Follow the English Learner Support Division on Twitter: @</a:t>
            </a:r>
            <a:r>
              <a:rPr lang="en-US" dirty="0" err="1">
                <a:latin typeface="Arial" panose="020B0604020202020204" pitchFamily="34" charset="0"/>
                <a:cs typeface="Arial" panose="020B0604020202020204" pitchFamily="34" charset="0"/>
              </a:rPr>
              <a:t>MultilingualCA</a:t>
            </a:r>
            <a:r>
              <a:rPr lang="en-US" dirty="0">
                <a:latin typeface="Arial" panose="020B0604020202020204" pitchFamily="34" charset="0"/>
                <a:cs typeface="Arial" panose="020B0604020202020204" pitchFamily="34" charset="0"/>
              </a:rPr>
              <a:t>  </a:t>
            </a:r>
          </a:p>
          <a:p>
            <a:pPr marL="457200" lvl="1" indent="0">
              <a:buNone/>
            </a:pPr>
            <a:endParaRPr lang="en-US" dirty="0"/>
          </a:p>
          <a:p>
            <a:pPr marL="457200" lvl="1" indent="0">
              <a:buNone/>
            </a:pPr>
            <a:endParaRPr lang="en-US" dirty="0"/>
          </a:p>
        </p:txBody>
      </p:sp>
      <p:pic>
        <p:nvPicPr>
          <p:cNvPr id="2054" name="Picture 6" descr="Image result for twit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0958" y="5200496"/>
            <a:ext cx="1293180" cy="129318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Image result for ca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0643" y="5178147"/>
            <a:ext cx="1428347" cy="1428347"/>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Image result for emai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13760" y="5030541"/>
            <a:ext cx="3012799" cy="169093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a:defRPr/>
            </a:pPr>
            <a:fld id="{D77B0D6D-9892-4469-84CD-D7C79082817E}" type="slidenum">
              <a:rPr lang="en-US" smtClean="0"/>
              <a:pPr>
                <a:defRPr/>
              </a:pPr>
              <a:t>27</a:t>
            </a:fld>
            <a:endParaRPr lang="en-US" dirty="0"/>
          </a:p>
        </p:txBody>
      </p:sp>
    </p:spTree>
    <p:extLst>
      <p:ext uri="{BB962C8B-B14F-4D97-AF65-F5344CB8AC3E}">
        <p14:creationId xmlns:p14="http://schemas.microsoft.com/office/powerpoint/2010/main" val="2579747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latin typeface="Arial" panose="020B0604020202020204" pitchFamily="34" charset="0"/>
                <a:cs typeface="Arial" panose="020B0604020202020204" pitchFamily="34" charset="0"/>
              </a:rPr>
              <a:t>Thank you!</a:t>
            </a:r>
          </a:p>
        </p:txBody>
      </p:sp>
      <p:pic>
        <p:nvPicPr>
          <p:cNvPr id="6" name="Content Placeholder 5" descr="This image shows strips of colored paper with &quot;thank you&quot; written on them in a variety of languages."/>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06811" y="1613773"/>
            <a:ext cx="6598508" cy="4383883"/>
          </a:xfrm>
          <a:prstGeom prst="rect">
            <a:avLst/>
          </a:prstGeom>
          <a:ln>
            <a:noFill/>
          </a:ln>
          <a:effectLst>
            <a:softEdge rad="112500"/>
          </a:effectLst>
        </p:spPr>
      </p:pic>
      <p:sp>
        <p:nvSpPr>
          <p:cNvPr id="5" name="Slide Number Placeholder 4"/>
          <p:cNvSpPr>
            <a:spLocks noGrp="1"/>
          </p:cNvSpPr>
          <p:nvPr>
            <p:ph type="sldNum" sz="quarter" idx="12"/>
          </p:nvPr>
        </p:nvSpPr>
        <p:spPr/>
        <p:txBody>
          <a:bodyPr/>
          <a:lstStyle/>
          <a:p>
            <a:pPr>
              <a:defRPr/>
            </a:pPr>
            <a:fld id="{09C721E9-AB13-4A4F-9096-82A676B3BDA8}" type="slidenum">
              <a:rPr lang="en-US" smtClean="0"/>
              <a:pPr>
                <a:defRPr/>
              </a:pPr>
              <a:t>28</a:t>
            </a:fld>
            <a:endParaRPr lang="en-US" dirty="0"/>
          </a:p>
        </p:txBody>
      </p:sp>
    </p:spTree>
    <p:extLst>
      <p:ext uri="{BB962C8B-B14F-4D97-AF65-F5344CB8AC3E}">
        <p14:creationId xmlns:p14="http://schemas.microsoft.com/office/powerpoint/2010/main" val="2653434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latin typeface="Arial" panose="020B0604020202020204" pitchFamily="34" charset="0"/>
                <a:cs typeface="Arial" panose="020B0604020202020204" pitchFamily="34" charset="0"/>
              </a:rPr>
              <a:t>Welcome!</a:t>
            </a:r>
          </a:p>
        </p:txBody>
      </p:sp>
      <p:sp>
        <p:nvSpPr>
          <p:cNvPr id="3" name="Content Placeholder 2"/>
          <p:cNvSpPr>
            <a:spLocks noGrp="1"/>
          </p:cNvSpPr>
          <p:nvPr>
            <p:ph sz="half" idx="1"/>
          </p:nvPr>
        </p:nvSpPr>
        <p:spPr>
          <a:xfrm>
            <a:off x="609600" y="1911927"/>
            <a:ext cx="5384800" cy="4214242"/>
          </a:xfrm>
        </p:spPr>
        <p:txBody>
          <a:bodyPr/>
          <a:lstStyle/>
          <a:p>
            <a:pPr marL="0" indent="0">
              <a:buNone/>
              <a:defRPr/>
            </a:pPr>
            <a:r>
              <a:rPr lang="en-US" altLang="en-US" sz="2800" dirty="0">
                <a:latin typeface="Arial" panose="020B0604020202020204" pitchFamily="34" charset="0"/>
                <a:cs typeface="Arial" panose="020B0604020202020204" pitchFamily="34" charset="0"/>
              </a:rPr>
              <a:t>Please take a moment to share with your table group:</a:t>
            </a:r>
          </a:p>
          <a:p>
            <a:pPr marL="0" indent="0">
              <a:buNone/>
              <a:defRPr/>
            </a:pPr>
            <a:endParaRPr lang="en-US" altLang="en-US" sz="800" dirty="0">
              <a:latin typeface="Arial" panose="020B0604020202020204" pitchFamily="34" charset="0"/>
              <a:cs typeface="Arial" panose="020B0604020202020204" pitchFamily="34" charset="0"/>
            </a:endParaRPr>
          </a:p>
          <a:p>
            <a:pPr lvl="1">
              <a:defRPr/>
            </a:pPr>
            <a:r>
              <a:rPr lang="en-US" altLang="en-US" sz="2400" dirty="0">
                <a:latin typeface="Arial" panose="020B0604020202020204" pitchFamily="34" charset="0"/>
                <a:cs typeface="Arial" panose="020B0604020202020204" pitchFamily="34" charset="0"/>
              </a:rPr>
              <a:t>Your name and where and what you teach</a:t>
            </a:r>
          </a:p>
          <a:p>
            <a:pPr marL="457200" lvl="1" indent="0">
              <a:buNone/>
              <a:defRPr/>
            </a:pPr>
            <a:endParaRPr lang="en-US" altLang="en-US" sz="800" dirty="0">
              <a:latin typeface="Arial" panose="020B0604020202020204" pitchFamily="34" charset="0"/>
              <a:cs typeface="Arial" panose="020B0604020202020204" pitchFamily="34" charset="0"/>
            </a:endParaRPr>
          </a:p>
          <a:p>
            <a:pPr lvl="1">
              <a:defRPr/>
            </a:pPr>
            <a:r>
              <a:rPr lang="en-US" altLang="en-US" sz="2400" dirty="0">
                <a:latin typeface="Arial" panose="020B0604020202020204" pitchFamily="34" charset="0"/>
                <a:cs typeface="Arial" panose="020B0604020202020204" pitchFamily="34" charset="0"/>
              </a:rPr>
              <a:t>Why is learning about the EL Roadmap important to your work?</a:t>
            </a:r>
          </a:p>
          <a:p>
            <a:pPr marL="0" indent="0">
              <a:buNone/>
            </a:pPr>
            <a:endParaRPr lang="en-US" dirty="0">
              <a:latin typeface="Arial" panose="020B0604020202020204" pitchFamily="34" charset="0"/>
              <a:cs typeface="Arial" panose="020B0604020202020204" pitchFamily="34" charset="0"/>
            </a:endParaRPr>
          </a:p>
        </p:txBody>
      </p:sp>
      <p:pic>
        <p:nvPicPr>
          <p:cNvPr id="7" name="Content Placeholder 6" descr="This image shows several colorful, overlapping chat bubbles."/>
          <p:cNvPicPr>
            <a:picLocks noGrp="1" noChangeAspect="1"/>
          </p:cNvPicPr>
          <p:nvPr>
            <p:ph sz="half" idx="2"/>
          </p:nvPr>
        </p:nvPicPr>
        <p:blipFill>
          <a:blip r:embed="rId3"/>
          <a:stretch>
            <a:fillRect/>
          </a:stretch>
        </p:blipFill>
        <p:spPr>
          <a:xfrm>
            <a:off x="6421581" y="1911927"/>
            <a:ext cx="5454377" cy="3133679"/>
          </a:xfrm>
          <a:prstGeom prst="rect">
            <a:avLst/>
          </a:prstGeom>
        </p:spPr>
      </p:pic>
      <p:sp>
        <p:nvSpPr>
          <p:cNvPr id="5" name="Slide Number Placeholder 4"/>
          <p:cNvSpPr>
            <a:spLocks noGrp="1"/>
          </p:cNvSpPr>
          <p:nvPr>
            <p:ph type="sldNum" sz="quarter" idx="12"/>
          </p:nvPr>
        </p:nvSpPr>
        <p:spPr/>
        <p:txBody>
          <a:bodyPr/>
          <a:lstStyle/>
          <a:p>
            <a:pPr>
              <a:defRPr/>
            </a:pPr>
            <a:fld id="{09C721E9-AB13-4A4F-9096-82A676B3BDA8}" type="slidenum">
              <a:rPr lang="en-US" smtClean="0"/>
              <a:pPr>
                <a:defRPr/>
              </a:pPr>
              <a:t>3</a:t>
            </a:fld>
            <a:endParaRPr lang="en-US" dirty="0"/>
          </a:p>
        </p:txBody>
      </p:sp>
    </p:spTree>
    <p:extLst>
      <p:ext uri="{BB962C8B-B14F-4D97-AF65-F5344CB8AC3E}">
        <p14:creationId xmlns:p14="http://schemas.microsoft.com/office/powerpoint/2010/main" val="499584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002060"/>
                </a:solidFill>
                <a:latin typeface="Arial" panose="020B0604020202020204" pitchFamily="34" charset="0"/>
                <a:cs typeface="Arial" panose="020B0604020202020204" pitchFamily="34" charset="0"/>
              </a:rPr>
              <a:t>Why a Roadmap?</a:t>
            </a:r>
            <a:endParaRPr lang="en-US" dirty="0"/>
          </a:p>
        </p:txBody>
      </p:sp>
      <p:sp>
        <p:nvSpPr>
          <p:cNvPr id="3" name="Content Placeholder 2"/>
          <p:cNvSpPr>
            <a:spLocks noGrp="1"/>
          </p:cNvSpPr>
          <p:nvPr>
            <p:ph sz="half" idx="1"/>
          </p:nvPr>
        </p:nvSpPr>
        <p:spPr>
          <a:xfrm>
            <a:off x="609599" y="1830389"/>
            <a:ext cx="7232651" cy="4525963"/>
          </a:xfrm>
        </p:spPr>
        <p:txBody>
          <a:bodyPr/>
          <a:lstStyle/>
          <a:p>
            <a:r>
              <a:rPr lang="en-US" sz="2800" dirty="0">
                <a:latin typeface="Arial" panose="020B0604020202020204" pitchFamily="34" charset="0"/>
                <a:cs typeface="Arial" panose="020B0604020202020204" pitchFamily="34" charset="0"/>
              </a:rPr>
              <a:t>To provide guidance to schools, districts, and counties on research-based approaches to support and embrace English learners</a:t>
            </a:r>
          </a:p>
          <a:p>
            <a:pPr marL="0" indent="0">
              <a:buNone/>
            </a:pPr>
            <a:endParaRPr lang="en-US" sz="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To ensure that all English learners have access to a twenty-first century education and feel welcome and supported at school</a:t>
            </a:r>
          </a:p>
          <a:p>
            <a:pPr marL="0" indent="0">
              <a:buNone/>
            </a:pPr>
            <a:endParaRPr lang="en-US" sz="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To ensure that the parents of English learners are welcomed and embraced as assets to the school and district</a:t>
            </a:r>
          </a:p>
        </p:txBody>
      </p:sp>
      <p:sp>
        <p:nvSpPr>
          <p:cNvPr id="4" name="Slide Number Placeholder 3"/>
          <p:cNvSpPr>
            <a:spLocks noGrp="1"/>
          </p:cNvSpPr>
          <p:nvPr>
            <p:ph type="sldNum" sz="quarter" idx="12"/>
          </p:nvPr>
        </p:nvSpPr>
        <p:spPr/>
        <p:txBody>
          <a:bodyPr/>
          <a:lstStyle/>
          <a:p>
            <a:pPr>
              <a:defRPr/>
            </a:pPr>
            <a:fld id="{09C721E9-AB13-4A4F-9096-82A676B3BDA8}" type="slidenum">
              <a:rPr lang="en-US" smtClean="0"/>
              <a:pPr>
                <a:defRPr/>
              </a:pPr>
              <a:t>4</a:t>
            </a:fld>
            <a:endParaRPr lang="en-US" dirty="0"/>
          </a:p>
        </p:txBody>
      </p:sp>
      <p:pic>
        <p:nvPicPr>
          <p:cNvPr id="1026" name="Picture 2" descr="Image result for question mark sig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842250" y="2505870"/>
            <a:ext cx="3924300" cy="317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352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002060"/>
                </a:solidFill>
                <a:latin typeface="Arial" panose="020B0604020202020204" pitchFamily="34" charset="0"/>
                <a:cs typeface="Arial" panose="020B0604020202020204" pitchFamily="34" charset="0"/>
              </a:rPr>
              <a:t>How Was the Roadmap Created?</a:t>
            </a:r>
            <a:endParaRPr lang="en-US" dirty="0"/>
          </a:p>
        </p:txBody>
      </p:sp>
      <p:sp>
        <p:nvSpPr>
          <p:cNvPr id="3" name="Content Placeholder 2"/>
          <p:cNvSpPr>
            <a:spLocks noGrp="1"/>
          </p:cNvSpPr>
          <p:nvPr>
            <p:ph sz="half" idx="1"/>
          </p:nvPr>
        </p:nvSpPr>
        <p:spPr>
          <a:xfrm>
            <a:off x="609600" y="1600206"/>
            <a:ext cx="5865586" cy="4525963"/>
          </a:xfrm>
        </p:spPr>
        <p:txBody>
          <a:bodyPr/>
          <a:lstStyle/>
          <a:p>
            <a:r>
              <a:rPr lang="en-US" sz="2800" dirty="0">
                <a:latin typeface="Arial" panose="020B0604020202020204" pitchFamily="34" charset="0"/>
                <a:cs typeface="Arial" panose="020B0604020202020204" pitchFamily="34" charset="0"/>
              </a:rPr>
              <a:t>The EL Roadmap Workgroup</a:t>
            </a:r>
          </a:p>
          <a:p>
            <a:pPr lvl="1"/>
            <a:r>
              <a:rPr lang="en-US" sz="2800" dirty="0">
                <a:latin typeface="Arial" panose="020B0604020202020204" pitchFamily="34" charset="0"/>
                <a:cs typeface="Arial" panose="020B0604020202020204" pitchFamily="34" charset="0"/>
              </a:rPr>
              <a:t>Met over two years to provide input and to assist in the development of the EL Roadmap Policy and associated guidance</a:t>
            </a:r>
          </a:p>
          <a:p>
            <a:pPr marL="342900" lvl="1" indent="0">
              <a:buNone/>
            </a:pPr>
            <a:endParaRPr lang="en-US" sz="800"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Included teachers, parents, administrators, superintendents, County Offices of Education, districts, and advocacy organizations</a:t>
            </a:r>
          </a:p>
          <a:p>
            <a:pPr lvl="1"/>
            <a:endParaRPr lang="en-US" sz="2500" dirty="0">
              <a:latin typeface="Arial" panose="020B0604020202020204" pitchFamily="34" charset="0"/>
              <a:cs typeface="Arial" panose="020B0604020202020204" pitchFamily="34" charset="0"/>
            </a:endParaRPr>
          </a:p>
          <a:p>
            <a:pPr marL="342900" lvl="1" indent="0">
              <a:buNone/>
            </a:pPr>
            <a:endParaRPr lang="en-US" sz="2500" dirty="0">
              <a:latin typeface="Arial" panose="020B0604020202020204" pitchFamily="34" charset="0"/>
              <a:cs typeface="Arial" panose="020B0604020202020204" pitchFamily="34" charset="0"/>
            </a:endParaRPr>
          </a:p>
        </p:txBody>
      </p:sp>
      <p:pic>
        <p:nvPicPr>
          <p:cNvPr id="6" name="Content Placeholder 5" descr="This image shows multicolored hands together."/>
          <p:cNvPicPr>
            <a:picLocks noGrp="1" noChangeAspect="1"/>
          </p:cNvPicPr>
          <p:nvPr>
            <p:ph sz="half" idx="2"/>
          </p:nvPr>
        </p:nvPicPr>
        <p:blipFill>
          <a:blip r:embed="rId3"/>
          <a:stretch>
            <a:fillRect/>
          </a:stretch>
        </p:blipFill>
        <p:spPr>
          <a:xfrm>
            <a:off x="6475186" y="2071797"/>
            <a:ext cx="5384800" cy="3354168"/>
          </a:xfrm>
          <a:prstGeom prst="rect">
            <a:avLst/>
          </a:prstGeom>
        </p:spPr>
      </p:pic>
      <p:sp>
        <p:nvSpPr>
          <p:cNvPr id="4" name="Slide Number Placeholder 3"/>
          <p:cNvSpPr>
            <a:spLocks noGrp="1"/>
          </p:cNvSpPr>
          <p:nvPr>
            <p:ph type="sldNum" sz="quarter" idx="12"/>
          </p:nvPr>
        </p:nvSpPr>
        <p:spPr/>
        <p:txBody>
          <a:bodyPr/>
          <a:lstStyle/>
          <a:p>
            <a:pPr>
              <a:defRPr/>
            </a:pPr>
            <a:fld id="{09C721E9-AB13-4A4F-9096-82A676B3BDA8}" type="slidenum">
              <a:rPr lang="en-US" smtClean="0"/>
              <a:pPr>
                <a:defRPr/>
              </a:pPr>
              <a:t>5</a:t>
            </a:fld>
            <a:endParaRPr lang="en-US" dirty="0"/>
          </a:p>
        </p:txBody>
      </p:sp>
    </p:spTree>
    <p:extLst>
      <p:ext uri="{BB962C8B-B14F-4D97-AF65-F5344CB8AC3E}">
        <p14:creationId xmlns:p14="http://schemas.microsoft.com/office/powerpoint/2010/main" val="409513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914400" y="227013"/>
            <a:ext cx="10972800" cy="1143000"/>
          </a:xfrm>
        </p:spPr>
        <p:txBody>
          <a:bodyPr/>
          <a:lstStyle/>
          <a:p>
            <a:r>
              <a:rPr lang="en-US" altLang="en-US" b="1" dirty="0">
                <a:solidFill>
                  <a:srgbClr val="002060"/>
                </a:solidFill>
                <a:latin typeface="Arial" panose="020B0604020202020204" pitchFamily="34" charset="0"/>
                <a:cs typeface="Arial" panose="020B0604020202020204" pitchFamily="34" charset="0"/>
              </a:rPr>
              <a:t>The </a:t>
            </a:r>
            <a:r>
              <a:rPr lang="en-US" altLang="en-US" b="1" i="1" dirty="0">
                <a:solidFill>
                  <a:srgbClr val="002060"/>
                </a:solidFill>
                <a:latin typeface="Arial" panose="020B0604020202020204" pitchFamily="34" charset="0"/>
                <a:cs typeface="Arial" panose="020B0604020202020204" pitchFamily="34" charset="0"/>
              </a:rPr>
              <a:t>CA EL Roadmap </a:t>
            </a:r>
            <a:r>
              <a:rPr lang="en-US" altLang="en-US" b="1" dirty="0">
                <a:solidFill>
                  <a:srgbClr val="002060"/>
                </a:solidFill>
                <a:latin typeface="Arial" panose="020B0604020202020204" pitchFamily="34" charset="0"/>
                <a:cs typeface="Arial" panose="020B0604020202020204" pitchFamily="34" charset="0"/>
              </a:rPr>
              <a:t>and the California Way</a:t>
            </a:r>
            <a:endParaRPr lang="en-US" altLang="en-US" dirty="0"/>
          </a:p>
        </p:txBody>
      </p:sp>
      <p:pic>
        <p:nvPicPr>
          <p:cNvPr id="67587" name="Content Placeholder 4" descr="Image of a road with a sunset and the words &quot;The California Way&quot; on top of the imag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62388" y="2709863"/>
            <a:ext cx="4048125"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2" name="Picture 5" descr="Image of scale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5575" y="4373563"/>
            <a:ext cx="1639888"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3" name="TextBox 2" descr="This says &quot;Legal Foundations&quot; and is superimposed over the image of scales."/>
          <p:cNvSpPr txBox="1">
            <a:spLocks noChangeArrowheads="1"/>
          </p:cNvSpPr>
          <p:nvPr/>
        </p:nvSpPr>
        <p:spPr bwMode="auto">
          <a:xfrm>
            <a:off x="1131888" y="4084638"/>
            <a:ext cx="2201863"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0" fontAlgn="base" hangingPunct="0">
              <a:spcBef>
                <a:spcPct val="0"/>
              </a:spcBef>
              <a:spcAft>
                <a:spcPct val="0"/>
              </a:spcAft>
            </a:pPr>
            <a:r>
              <a:rPr lang="en-US" altLang="en-US" sz="2400" b="1" dirty="0">
                <a:solidFill>
                  <a:srgbClr val="000000"/>
                </a:solidFill>
                <a:latin typeface="Arial" panose="020B0604020202020204" pitchFamily="34" charset="0"/>
                <a:cs typeface="Arial" panose="020B0604020202020204" pitchFamily="34" charset="0"/>
              </a:rPr>
              <a:t>Legal Foundations</a:t>
            </a:r>
          </a:p>
          <a:p>
            <a:pPr algn="ctr" eaLnBrk="0" fontAlgn="base" hangingPunct="0">
              <a:spcBef>
                <a:spcPct val="0"/>
              </a:spcBef>
              <a:spcAft>
                <a:spcPct val="0"/>
              </a:spcAft>
            </a:pPr>
            <a:endParaRPr lang="en-US" altLang="en-US" sz="2000" b="1" dirty="0">
              <a:solidFill>
                <a:srgbClr val="000000"/>
              </a:solidFill>
              <a:latin typeface="Arial" panose="020B0604020202020204" pitchFamily="34" charset="0"/>
              <a:cs typeface="Arial" panose="020B0604020202020204" pitchFamily="34" charset="0"/>
            </a:endParaRPr>
          </a:p>
        </p:txBody>
      </p:sp>
      <p:pic>
        <p:nvPicPr>
          <p:cNvPr id="140294" name="Picture 14" descr="Image of people with speech bubble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00150" y="2881313"/>
            <a:ext cx="1558925"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5" name="TextBox 17" descr="This says &quot;Field Input&quot; and is superimposed over the image of people speaking."/>
          <p:cNvSpPr txBox="1">
            <a:spLocks noChangeArrowheads="1"/>
          </p:cNvSpPr>
          <p:nvPr/>
        </p:nvSpPr>
        <p:spPr bwMode="auto">
          <a:xfrm>
            <a:off x="1122363" y="2955925"/>
            <a:ext cx="17414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0" fontAlgn="base" hangingPunct="0">
              <a:spcBef>
                <a:spcPct val="0"/>
              </a:spcBef>
              <a:spcAft>
                <a:spcPct val="0"/>
              </a:spcAft>
            </a:pPr>
            <a:r>
              <a:rPr lang="en-US" altLang="en-US" sz="2400" b="1" dirty="0">
                <a:solidFill>
                  <a:srgbClr val="000000"/>
                </a:solidFill>
                <a:latin typeface="Arial" panose="020B0604020202020204" pitchFamily="34" charset="0"/>
                <a:cs typeface="Arial" panose="020B0604020202020204" pitchFamily="34" charset="0"/>
              </a:rPr>
              <a:t>Field Input</a:t>
            </a:r>
          </a:p>
          <a:p>
            <a:pPr algn="ctr" eaLnBrk="0" fontAlgn="base" hangingPunct="0">
              <a:spcBef>
                <a:spcPct val="0"/>
              </a:spcBef>
              <a:spcAft>
                <a:spcPct val="0"/>
              </a:spcAft>
            </a:pPr>
            <a:endParaRPr lang="en-US" altLang="en-US" sz="2000" b="1" dirty="0">
              <a:solidFill>
                <a:srgbClr val="000000"/>
              </a:solidFill>
              <a:latin typeface="Arial" panose="020B0604020202020204" pitchFamily="34" charset="0"/>
              <a:cs typeface="Arial" panose="020B0604020202020204" pitchFamily="34" charset="0"/>
            </a:endParaRPr>
          </a:p>
        </p:txBody>
      </p:sp>
      <p:pic>
        <p:nvPicPr>
          <p:cNvPr id="140296" name="Picture 1" descr="This image of the logo for Global California 2030."/>
          <p:cNvPicPr>
            <a:picLocks noChangeAspect="1"/>
          </p:cNvPicPr>
          <p:nvPr/>
        </p:nvPicPr>
        <p:blipFill>
          <a:blip r:embed="rId6">
            <a:extLst>
              <a:ext uri="{28A0092B-C50C-407E-A947-70E740481C1C}">
                <a14:useLocalDpi xmlns:a14="http://schemas.microsoft.com/office/drawing/2010/main" val="0"/>
              </a:ext>
            </a:extLst>
          </a:blip>
          <a:srcRect l="6917" t="5611" r="5827" b="14980"/>
          <a:stretch>
            <a:fillRect/>
          </a:stretch>
        </p:blipFill>
        <p:spPr bwMode="auto">
          <a:xfrm>
            <a:off x="2074863" y="1584325"/>
            <a:ext cx="1531937"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This image of the California State Seal of Biliterac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94100" y="1050925"/>
            <a:ext cx="159385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This image of the cover of the Superintendent's A Blueprint for Great Schools 1.0."/>
          <p:cNvPicPr>
            <a:picLocks noChangeAspect="1" noChangeArrowheads="1"/>
          </p:cNvPicPr>
          <p:nvPr/>
        </p:nvPicPr>
        <p:blipFill>
          <a:blip r:embed="rId8"/>
          <a:srcRect l="42468" t="16154" r="29167" b="25639"/>
          <a:stretch>
            <a:fillRect/>
          </a:stretch>
        </p:blipFill>
        <p:spPr bwMode="auto">
          <a:xfrm>
            <a:off x="5476875" y="1050925"/>
            <a:ext cx="1166813" cy="1504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Image of the cover of the Superintendent's A Blueprint for Great Schools 2.0."/>
          <p:cNvPicPr>
            <a:picLocks noChangeAspect="1" noChangeArrowheads="1"/>
          </p:cNvPicPr>
          <p:nvPr/>
        </p:nvPicPr>
        <p:blipFill>
          <a:blip r:embed="rId9"/>
          <a:srcRect l="30769" t="12308" r="31892" b="9486"/>
          <a:stretch>
            <a:fillRect/>
          </a:stretch>
        </p:blipFill>
        <p:spPr bwMode="auto">
          <a:xfrm>
            <a:off x="7346950" y="1139825"/>
            <a:ext cx="1041400" cy="1371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Image of the cover of the book Greatness by Design."/>
          <p:cNvPicPr>
            <a:picLocks noChangeAspect="1" noChangeArrowheads="1"/>
          </p:cNvPicPr>
          <p:nvPr/>
        </p:nvPicPr>
        <p:blipFill>
          <a:blip r:embed="rId10"/>
          <a:srcRect l="36685" t="27779" r="35236" b="14734"/>
          <a:stretch>
            <a:fillRect/>
          </a:stretch>
        </p:blipFill>
        <p:spPr bwMode="auto">
          <a:xfrm>
            <a:off x="8737600" y="1665288"/>
            <a:ext cx="1200150" cy="15033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Image of the cover of Integrating the CA ELD Standards into K-12 Mathematics and Science Teaching and Learning."/>
          <p:cNvPicPr>
            <a:picLocks noChangeAspect="1" noChangeArrowheads="1"/>
          </p:cNvPicPr>
          <p:nvPr/>
        </p:nvPicPr>
        <p:blipFill>
          <a:blip r:embed="rId11"/>
          <a:srcRect l="33060" t="16414" r="32744" b="12074"/>
          <a:stretch>
            <a:fillRect/>
          </a:stretch>
        </p:blipFill>
        <p:spPr bwMode="auto">
          <a:xfrm>
            <a:off x="9456738" y="3257550"/>
            <a:ext cx="1177925" cy="1504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Image of the cover of the California English Language Development Standards."/>
          <p:cNvPicPr>
            <a:picLocks noChangeAspect="1" noChangeArrowheads="1"/>
          </p:cNvPicPr>
          <p:nvPr/>
        </p:nvPicPr>
        <p:blipFill>
          <a:blip r:embed="rId12"/>
          <a:srcRect l="15865" t="12788" r="16827" b="4092"/>
          <a:stretch>
            <a:fillRect/>
          </a:stretch>
        </p:blipFill>
        <p:spPr bwMode="auto">
          <a:xfrm>
            <a:off x="8509000" y="4972050"/>
            <a:ext cx="1536700" cy="1174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Image of the cover of the English Langauge Arts/Englis Language Development Framework."/>
          <p:cNvPicPr>
            <a:picLocks noChangeAspect="1" noChangeArrowheads="1"/>
          </p:cNvPicPr>
          <p:nvPr/>
        </p:nvPicPr>
        <p:blipFill>
          <a:blip r:embed="rId13"/>
          <a:srcRect l="50623" t="22792" r="21956" b="20258"/>
          <a:stretch>
            <a:fillRect/>
          </a:stretch>
        </p:blipFill>
        <p:spPr bwMode="auto">
          <a:xfrm>
            <a:off x="7099300" y="5186363"/>
            <a:ext cx="1109663" cy="14303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Image of the cover of the California Common Core State Standards. "/>
          <p:cNvPicPr>
            <a:picLocks noChangeAspect="1" noChangeArrowheads="1"/>
          </p:cNvPicPr>
          <p:nvPr/>
        </p:nvPicPr>
        <p:blipFill>
          <a:blip r:embed="rId14"/>
          <a:srcRect l="29808" t="22563" r="16187" b="10513"/>
          <a:stretch>
            <a:fillRect/>
          </a:stretch>
        </p:blipFill>
        <p:spPr bwMode="auto">
          <a:xfrm>
            <a:off x="5187950" y="5292725"/>
            <a:ext cx="1511300" cy="1152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ELPAC logo"/>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992438" y="5478463"/>
            <a:ext cx="204628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60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685800">
              <a:defRPr>
                <a:solidFill>
                  <a:schemeClr val="tx1"/>
                </a:solidFill>
                <a:latin typeface="Calibri" panose="020F0502020204030204" pitchFamily="34" charset="0"/>
              </a:defRPr>
            </a:lvl1pPr>
            <a:lvl2pPr marL="742950" indent="-285750" defTabSz="685800">
              <a:defRPr>
                <a:solidFill>
                  <a:schemeClr val="tx1"/>
                </a:solidFill>
                <a:latin typeface="Calibri" panose="020F0502020204030204" pitchFamily="34" charset="0"/>
              </a:defRPr>
            </a:lvl2pPr>
            <a:lvl3pPr marL="1143000" indent="-228600" defTabSz="685800">
              <a:defRPr>
                <a:solidFill>
                  <a:schemeClr val="tx1"/>
                </a:solidFill>
                <a:latin typeface="Calibri" panose="020F0502020204030204" pitchFamily="34" charset="0"/>
              </a:defRPr>
            </a:lvl3pPr>
            <a:lvl4pPr marL="1600200" indent="-228600" defTabSz="685800">
              <a:defRPr>
                <a:solidFill>
                  <a:schemeClr val="tx1"/>
                </a:solidFill>
                <a:latin typeface="Calibri" panose="020F0502020204030204" pitchFamily="34" charset="0"/>
              </a:defRPr>
            </a:lvl4pPr>
            <a:lvl5pPr marL="2057400" indent="-228600" defTabSz="685800">
              <a:defRPr>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22EE90B-B6A7-469A-8059-22FC94F6E2FC}" type="slidenum">
              <a:rPr lang="en-US" altLang="en-US" smtClean="0">
                <a:solidFill>
                  <a:srgbClr val="898989"/>
                </a:solidFill>
              </a:rPr>
              <a:pPr fontAlgn="base">
                <a:spcBef>
                  <a:spcPct val="0"/>
                </a:spcBef>
                <a:spcAft>
                  <a:spcPct val="0"/>
                </a:spcAft>
              </a:pPr>
              <a:t>6</a:t>
            </a:fld>
            <a:endParaRPr lang="en-US" altLang="en-US">
              <a:solidFill>
                <a:srgbClr val="898989"/>
              </a:solidFill>
            </a:endParaRPr>
          </a:p>
        </p:txBody>
      </p:sp>
    </p:spTree>
    <p:extLst>
      <p:ext uri="{BB962C8B-B14F-4D97-AF65-F5344CB8AC3E}">
        <p14:creationId xmlns:p14="http://schemas.microsoft.com/office/powerpoint/2010/main" val="2735407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29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029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4029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029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029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3" grpId="0"/>
      <p:bldP spid="14029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914400" y="-92075"/>
            <a:ext cx="10979150" cy="1143000"/>
          </a:xfrm>
        </p:spPr>
        <p:txBody>
          <a:bodyPr/>
          <a:lstStyle/>
          <a:p>
            <a:r>
              <a:rPr lang="en-US" altLang="en-US" b="1" dirty="0">
                <a:solidFill>
                  <a:srgbClr val="002060"/>
                </a:solidFill>
                <a:latin typeface="Arial" panose="020B0604020202020204" pitchFamily="34" charset="0"/>
                <a:cs typeface="Arial" panose="020B0604020202020204" pitchFamily="34" charset="0"/>
              </a:rPr>
              <a:t>Historical Perspective</a:t>
            </a:r>
          </a:p>
        </p:txBody>
      </p:sp>
      <p:pic>
        <p:nvPicPr>
          <p:cNvPr id="63491" name="Picture 5" descr="Image of a timeline from 1974 to 20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 y="1430338"/>
            <a:ext cx="11420475"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TextBox 2"/>
          <p:cNvSpPr txBox="1">
            <a:spLocks noChangeArrowheads="1"/>
          </p:cNvSpPr>
          <p:nvPr/>
        </p:nvSpPr>
        <p:spPr bwMode="auto">
          <a:xfrm>
            <a:off x="125413" y="5389563"/>
            <a:ext cx="375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b="1" dirty="0">
                <a:solidFill>
                  <a:srgbClr val="214200"/>
                </a:solidFill>
                <a:latin typeface="Arial" panose="020B0604020202020204" pitchFamily="34" charset="0"/>
                <a:cs typeface="Arial" panose="020B0604020202020204" pitchFamily="34" charset="0"/>
              </a:rPr>
              <a:t>Era of building programs, practices, and approaches</a:t>
            </a:r>
          </a:p>
        </p:txBody>
      </p:sp>
      <p:sp>
        <p:nvSpPr>
          <p:cNvPr id="63493" name="TextBox 19"/>
          <p:cNvSpPr txBox="1">
            <a:spLocks noChangeArrowheads="1"/>
          </p:cNvSpPr>
          <p:nvPr/>
        </p:nvSpPr>
        <p:spPr bwMode="auto">
          <a:xfrm>
            <a:off x="20638" y="1995488"/>
            <a:ext cx="863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1974</a:t>
            </a:r>
          </a:p>
        </p:txBody>
      </p:sp>
      <p:sp>
        <p:nvSpPr>
          <p:cNvPr id="63494" name="TextBox 1"/>
          <p:cNvSpPr txBox="1">
            <a:spLocks noChangeArrowheads="1"/>
          </p:cNvSpPr>
          <p:nvPr/>
        </p:nvSpPr>
        <p:spPr bwMode="auto">
          <a:xfrm>
            <a:off x="20638" y="1636713"/>
            <a:ext cx="20966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Lau v. Nichols</a:t>
            </a:r>
          </a:p>
        </p:txBody>
      </p:sp>
      <p:sp>
        <p:nvSpPr>
          <p:cNvPr id="63495" name="TextBox 28"/>
          <p:cNvSpPr txBox="1">
            <a:spLocks noChangeArrowheads="1"/>
          </p:cNvSpPr>
          <p:nvPr/>
        </p:nvSpPr>
        <p:spPr bwMode="auto">
          <a:xfrm>
            <a:off x="404813" y="4086225"/>
            <a:ext cx="8636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1976</a:t>
            </a:r>
          </a:p>
        </p:txBody>
      </p:sp>
      <p:sp>
        <p:nvSpPr>
          <p:cNvPr id="63496" name="TextBox 2"/>
          <p:cNvSpPr txBox="1">
            <a:spLocks noChangeArrowheads="1"/>
          </p:cNvSpPr>
          <p:nvPr/>
        </p:nvSpPr>
        <p:spPr bwMode="auto">
          <a:xfrm>
            <a:off x="125413" y="4429125"/>
            <a:ext cx="196464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CA Bilingual-</a:t>
            </a:r>
          </a:p>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Bicultural Act</a:t>
            </a:r>
          </a:p>
        </p:txBody>
      </p:sp>
      <p:sp>
        <p:nvSpPr>
          <p:cNvPr id="63497" name="TextBox 28"/>
          <p:cNvSpPr txBox="1">
            <a:spLocks noChangeArrowheads="1"/>
          </p:cNvSpPr>
          <p:nvPr/>
        </p:nvSpPr>
        <p:spPr bwMode="auto">
          <a:xfrm>
            <a:off x="1422400" y="2786063"/>
            <a:ext cx="8636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1981</a:t>
            </a:r>
          </a:p>
        </p:txBody>
      </p:sp>
      <p:sp>
        <p:nvSpPr>
          <p:cNvPr id="63498" name="TextBox 2"/>
          <p:cNvSpPr txBox="1">
            <a:spLocks noChangeArrowheads="1"/>
          </p:cNvSpPr>
          <p:nvPr/>
        </p:nvSpPr>
        <p:spPr bwMode="auto">
          <a:xfrm>
            <a:off x="1385888" y="2136775"/>
            <a:ext cx="20462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err="1">
                <a:solidFill>
                  <a:srgbClr val="000000"/>
                </a:solidFill>
                <a:latin typeface="Arial" panose="020B0604020202020204" pitchFamily="34" charset="0"/>
                <a:cs typeface="Arial" panose="020B0604020202020204" pitchFamily="34" charset="0"/>
              </a:rPr>
              <a:t>Castañeda</a:t>
            </a:r>
            <a:r>
              <a:rPr lang="en-US" altLang="en-US" sz="2400" dirty="0">
                <a:solidFill>
                  <a:srgbClr val="000000"/>
                </a:solidFill>
                <a:latin typeface="Arial" panose="020B0604020202020204" pitchFamily="34" charset="0"/>
                <a:cs typeface="Arial" panose="020B0604020202020204" pitchFamily="34" charset="0"/>
              </a:rPr>
              <a:t> v. Pickard</a:t>
            </a:r>
          </a:p>
        </p:txBody>
      </p:sp>
      <p:sp>
        <p:nvSpPr>
          <p:cNvPr id="63500" name="TextBox 5"/>
          <p:cNvSpPr txBox="1">
            <a:spLocks noChangeArrowheads="1"/>
          </p:cNvSpPr>
          <p:nvPr/>
        </p:nvSpPr>
        <p:spPr bwMode="auto">
          <a:xfrm>
            <a:off x="4412126" y="1666839"/>
            <a:ext cx="10246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1990s</a:t>
            </a:r>
          </a:p>
        </p:txBody>
      </p:sp>
      <p:sp>
        <p:nvSpPr>
          <p:cNvPr id="63499" name="TextBox 54"/>
          <p:cNvSpPr txBox="1">
            <a:spLocks noChangeArrowheads="1"/>
          </p:cNvSpPr>
          <p:nvPr/>
        </p:nvSpPr>
        <p:spPr bwMode="auto">
          <a:xfrm>
            <a:off x="2411413" y="928688"/>
            <a:ext cx="44751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b="1" dirty="0">
                <a:solidFill>
                  <a:srgbClr val="C00000"/>
                </a:solidFill>
                <a:latin typeface="Arial" panose="020B0604020202020204" pitchFamily="34" charset="0"/>
                <a:cs typeface="Arial" panose="020B0604020202020204" pitchFamily="34" charset="0"/>
              </a:rPr>
              <a:t>Era of English-only research, policy, and accountability</a:t>
            </a:r>
          </a:p>
        </p:txBody>
      </p:sp>
      <p:sp>
        <p:nvSpPr>
          <p:cNvPr id="63501" name="TextBox 29"/>
          <p:cNvSpPr txBox="1">
            <a:spLocks noChangeArrowheads="1"/>
          </p:cNvSpPr>
          <p:nvPr/>
        </p:nvSpPr>
        <p:spPr bwMode="auto">
          <a:xfrm>
            <a:off x="4156240" y="4844623"/>
            <a:ext cx="863600" cy="461962"/>
          </a:xfrm>
          <a:prstGeom prst="rect">
            <a:avLst/>
          </a:prstGeom>
          <a:solidFill>
            <a:schemeClr val="bg1"/>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1998</a:t>
            </a:r>
          </a:p>
        </p:txBody>
      </p:sp>
      <p:sp>
        <p:nvSpPr>
          <p:cNvPr id="63502" name="TextBox 7"/>
          <p:cNvSpPr txBox="1">
            <a:spLocks noChangeArrowheads="1"/>
          </p:cNvSpPr>
          <p:nvPr/>
        </p:nvSpPr>
        <p:spPr bwMode="auto">
          <a:xfrm>
            <a:off x="3479800" y="5237163"/>
            <a:ext cx="17960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Proposition</a:t>
            </a:r>
          </a:p>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 227</a:t>
            </a:r>
          </a:p>
        </p:txBody>
      </p:sp>
      <p:sp>
        <p:nvSpPr>
          <p:cNvPr id="63503" name="TextBox 30"/>
          <p:cNvSpPr txBox="1">
            <a:spLocks noChangeArrowheads="1"/>
          </p:cNvSpPr>
          <p:nvPr/>
        </p:nvSpPr>
        <p:spPr bwMode="auto">
          <a:xfrm>
            <a:off x="6059488" y="4386263"/>
            <a:ext cx="86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2001</a:t>
            </a:r>
          </a:p>
        </p:txBody>
      </p:sp>
      <p:sp>
        <p:nvSpPr>
          <p:cNvPr id="63504" name="TextBox 16"/>
          <p:cNvSpPr txBox="1">
            <a:spLocks noChangeArrowheads="1"/>
          </p:cNvSpPr>
          <p:nvPr/>
        </p:nvSpPr>
        <p:spPr bwMode="auto">
          <a:xfrm>
            <a:off x="5199063" y="4743450"/>
            <a:ext cx="22367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No Child Left Behind </a:t>
            </a:r>
          </a:p>
        </p:txBody>
      </p:sp>
      <p:sp>
        <p:nvSpPr>
          <p:cNvPr id="63505" name="TextBox 34"/>
          <p:cNvSpPr txBox="1">
            <a:spLocks noChangeArrowheads="1"/>
          </p:cNvSpPr>
          <p:nvPr/>
        </p:nvSpPr>
        <p:spPr bwMode="auto">
          <a:xfrm>
            <a:off x="7637463" y="2898775"/>
            <a:ext cx="895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2006</a:t>
            </a:r>
          </a:p>
        </p:txBody>
      </p:sp>
      <p:sp>
        <p:nvSpPr>
          <p:cNvPr id="63506" name="TextBox 19"/>
          <p:cNvSpPr txBox="1">
            <a:spLocks noChangeArrowheads="1"/>
          </p:cNvSpPr>
          <p:nvPr/>
        </p:nvSpPr>
        <p:spPr bwMode="auto">
          <a:xfrm>
            <a:off x="5405631" y="1809750"/>
            <a:ext cx="386676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National Literacy Panel on </a:t>
            </a:r>
          </a:p>
          <a:p>
            <a:pPr algn="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Language Minority </a:t>
            </a:r>
          </a:p>
          <a:p>
            <a:pPr algn="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Children and Youth</a:t>
            </a:r>
          </a:p>
        </p:txBody>
      </p:sp>
      <p:sp>
        <p:nvSpPr>
          <p:cNvPr id="63507" name="TextBox 37"/>
          <p:cNvSpPr txBox="1">
            <a:spLocks noChangeArrowheads="1"/>
          </p:cNvSpPr>
          <p:nvPr/>
        </p:nvSpPr>
        <p:spPr bwMode="auto">
          <a:xfrm>
            <a:off x="8072152" y="3761719"/>
            <a:ext cx="9428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2010</a:t>
            </a:r>
          </a:p>
        </p:txBody>
      </p:sp>
      <p:sp>
        <p:nvSpPr>
          <p:cNvPr id="63508" name="TextBox 26"/>
          <p:cNvSpPr txBox="1">
            <a:spLocks noChangeArrowheads="1"/>
          </p:cNvSpPr>
          <p:nvPr/>
        </p:nvSpPr>
        <p:spPr bwMode="auto">
          <a:xfrm>
            <a:off x="6033832" y="4018360"/>
            <a:ext cx="340093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CA Common Core State Standards (CCSS)</a:t>
            </a:r>
          </a:p>
        </p:txBody>
      </p:sp>
      <p:sp>
        <p:nvSpPr>
          <p:cNvPr id="63509" name="TextBox 38"/>
          <p:cNvSpPr txBox="1">
            <a:spLocks noChangeArrowheads="1"/>
          </p:cNvSpPr>
          <p:nvPr/>
        </p:nvSpPr>
        <p:spPr bwMode="auto">
          <a:xfrm>
            <a:off x="8973385" y="1065212"/>
            <a:ext cx="86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2012</a:t>
            </a:r>
          </a:p>
        </p:txBody>
      </p:sp>
      <p:sp>
        <p:nvSpPr>
          <p:cNvPr id="63510" name="TextBox 29"/>
          <p:cNvSpPr txBox="1">
            <a:spLocks noChangeArrowheads="1"/>
          </p:cNvSpPr>
          <p:nvPr/>
        </p:nvSpPr>
        <p:spPr bwMode="auto">
          <a:xfrm>
            <a:off x="6756400" y="-19843"/>
            <a:ext cx="55324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New English Language Development (ELD) Standards Adopted</a:t>
            </a:r>
          </a:p>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CA State Seal of </a:t>
            </a:r>
            <a:r>
              <a:rPr lang="en-US" altLang="en-US" sz="2400" dirty="0" err="1">
                <a:solidFill>
                  <a:srgbClr val="000000"/>
                </a:solidFill>
                <a:latin typeface="Arial" panose="020B0604020202020204" pitchFamily="34" charset="0"/>
                <a:cs typeface="Arial" panose="020B0604020202020204" pitchFamily="34" charset="0"/>
              </a:rPr>
              <a:t>Biliteracy</a:t>
            </a:r>
            <a:r>
              <a:rPr lang="en-US" altLang="en-US" sz="2400" dirty="0">
                <a:solidFill>
                  <a:srgbClr val="000000"/>
                </a:solidFill>
                <a:latin typeface="Arial" panose="020B0604020202020204" pitchFamily="34" charset="0"/>
                <a:cs typeface="Arial" panose="020B0604020202020204" pitchFamily="34" charset="0"/>
              </a:rPr>
              <a:t> established</a:t>
            </a:r>
          </a:p>
        </p:txBody>
      </p:sp>
      <p:sp>
        <p:nvSpPr>
          <p:cNvPr id="63511" name="TextBox 23"/>
          <p:cNvSpPr txBox="1">
            <a:spLocks noChangeArrowheads="1"/>
          </p:cNvSpPr>
          <p:nvPr/>
        </p:nvSpPr>
        <p:spPr bwMode="auto">
          <a:xfrm>
            <a:off x="8169275" y="5345112"/>
            <a:ext cx="863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2014</a:t>
            </a:r>
          </a:p>
        </p:txBody>
      </p:sp>
      <p:sp>
        <p:nvSpPr>
          <p:cNvPr id="63512" name="TextBox 34"/>
          <p:cNvSpPr txBox="1">
            <a:spLocks noChangeArrowheads="1"/>
          </p:cNvSpPr>
          <p:nvPr/>
        </p:nvSpPr>
        <p:spPr bwMode="auto">
          <a:xfrm>
            <a:off x="5456992" y="5687412"/>
            <a:ext cx="45259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The CA English Language Arts/ ELD Framework is adopted</a:t>
            </a:r>
          </a:p>
        </p:txBody>
      </p:sp>
      <p:sp>
        <p:nvSpPr>
          <p:cNvPr id="63519" name="TextBox 38"/>
          <p:cNvSpPr txBox="1">
            <a:spLocks noChangeArrowheads="1"/>
          </p:cNvSpPr>
          <p:nvPr/>
        </p:nvSpPr>
        <p:spPr bwMode="auto">
          <a:xfrm>
            <a:off x="9982954" y="2991687"/>
            <a:ext cx="86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2015</a:t>
            </a:r>
          </a:p>
        </p:txBody>
      </p:sp>
      <p:sp>
        <p:nvSpPr>
          <p:cNvPr id="63520" name="TextBox 16"/>
          <p:cNvSpPr txBox="1">
            <a:spLocks noChangeArrowheads="1"/>
          </p:cNvSpPr>
          <p:nvPr/>
        </p:nvSpPr>
        <p:spPr bwMode="auto">
          <a:xfrm>
            <a:off x="9387585" y="1888182"/>
            <a:ext cx="1598806"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Every Student Succeeds Act</a:t>
            </a:r>
          </a:p>
        </p:txBody>
      </p:sp>
      <p:sp>
        <p:nvSpPr>
          <p:cNvPr id="63513" name="TextBox 38"/>
          <p:cNvSpPr txBox="1">
            <a:spLocks noChangeArrowheads="1"/>
          </p:cNvSpPr>
          <p:nvPr/>
        </p:nvSpPr>
        <p:spPr bwMode="auto">
          <a:xfrm>
            <a:off x="10186988" y="4276725"/>
            <a:ext cx="86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2016</a:t>
            </a:r>
          </a:p>
        </p:txBody>
      </p:sp>
      <p:sp>
        <p:nvSpPr>
          <p:cNvPr id="63514" name="TextBox 16"/>
          <p:cNvSpPr txBox="1">
            <a:spLocks noChangeArrowheads="1"/>
          </p:cNvSpPr>
          <p:nvPr/>
        </p:nvSpPr>
        <p:spPr bwMode="auto">
          <a:xfrm>
            <a:off x="9888538" y="4557713"/>
            <a:ext cx="24003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CA Education for a Global Economy Initiative (Proposition 58) passed</a:t>
            </a:r>
          </a:p>
        </p:txBody>
      </p:sp>
      <p:sp>
        <p:nvSpPr>
          <p:cNvPr id="63515" name="TextBox 26"/>
          <p:cNvSpPr txBox="1">
            <a:spLocks noChangeArrowheads="1"/>
          </p:cNvSpPr>
          <p:nvPr/>
        </p:nvSpPr>
        <p:spPr bwMode="auto">
          <a:xfrm>
            <a:off x="10907713" y="2654805"/>
            <a:ext cx="863600" cy="461963"/>
          </a:xfrm>
          <a:prstGeom prst="rect">
            <a:avLst/>
          </a:prstGeom>
          <a:solidFill>
            <a:schemeClr val="bg1"/>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2060"/>
                </a:solidFill>
                <a:latin typeface="Arial" panose="020B0604020202020204" pitchFamily="34" charset="0"/>
                <a:cs typeface="Arial" panose="020B0604020202020204" pitchFamily="34" charset="0"/>
              </a:rPr>
              <a:t>2017</a:t>
            </a:r>
          </a:p>
        </p:txBody>
      </p:sp>
      <p:sp>
        <p:nvSpPr>
          <p:cNvPr id="63516" name="TextBox 29"/>
          <p:cNvSpPr txBox="1">
            <a:spLocks noChangeArrowheads="1"/>
          </p:cNvSpPr>
          <p:nvPr/>
        </p:nvSpPr>
        <p:spPr bwMode="auto">
          <a:xfrm>
            <a:off x="10704161" y="1190802"/>
            <a:ext cx="15986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400" dirty="0">
                <a:solidFill>
                  <a:srgbClr val="000000"/>
                </a:solidFill>
                <a:latin typeface="Arial" panose="020B0604020202020204" pitchFamily="34" charset="0"/>
                <a:cs typeface="Arial" panose="020B0604020202020204" pitchFamily="34" charset="0"/>
              </a:rPr>
              <a:t>CA EL Roadmap Policy approved</a:t>
            </a:r>
          </a:p>
        </p:txBody>
      </p:sp>
      <p:sp>
        <p:nvSpPr>
          <p:cNvPr id="63517" name="Slide Number Placeholder 4"/>
          <p:cNvSpPr>
            <a:spLocks noGrp="1"/>
          </p:cNvSpPr>
          <p:nvPr>
            <p:ph type="sldNum" sz="quarter" idx="12"/>
          </p:nvPr>
        </p:nvSpPr>
        <p:spPr bwMode="auto">
          <a:xfrm>
            <a:off x="8723313" y="6329363"/>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DA65F5C1-0260-4C5E-B3ED-FA33DAEA3B15}" type="slidenum">
              <a:rPr lang="en-US" altLang="en-US" sz="1200" smtClean="0">
                <a:solidFill>
                  <a:srgbClr val="898989"/>
                </a:solidFill>
              </a:rPr>
              <a:pPr fontAlgn="base">
                <a:spcBef>
                  <a:spcPct val="0"/>
                </a:spcBef>
                <a:spcAft>
                  <a:spcPct val="0"/>
                </a:spcAft>
                <a:buFontTx/>
                <a:buNone/>
              </a:pPr>
              <a:t>7</a:t>
            </a:fld>
            <a:endParaRPr lang="en-US" altLang="en-US" sz="1200" dirty="0">
              <a:solidFill>
                <a:srgbClr val="898989"/>
              </a:solidFill>
            </a:endParaRPr>
          </a:p>
        </p:txBody>
      </p:sp>
    </p:spTree>
    <p:extLst>
      <p:ext uri="{BB962C8B-B14F-4D97-AF65-F5344CB8AC3E}">
        <p14:creationId xmlns:p14="http://schemas.microsoft.com/office/powerpoint/2010/main" val="437856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a:solidFill>
                  <a:schemeClr val="tx2">
                    <a:lumMod val="75000"/>
                  </a:schemeClr>
                </a:solidFill>
                <a:latin typeface="Arial" panose="020B0604020202020204" pitchFamily="34" charset="0"/>
                <a:cs typeface="Arial" panose="020B0604020202020204" pitchFamily="34" charset="0"/>
              </a:rPr>
              <a:t>The </a:t>
            </a:r>
            <a:r>
              <a:rPr lang="en-US" b="1" i="1" dirty="0">
                <a:solidFill>
                  <a:schemeClr val="tx2">
                    <a:lumMod val="75000"/>
                  </a:schemeClr>
                </a:solidFill>
                <a:latin typeface="Arial" panose="020B0604020202020204" pitchFamily="34" charset="0"/>
                <a:cs typeface="Arial" panose="020B0604020202020204" pitchFamily="34" charset="0"/>
              </a:rPr>
              <a:t>CA EL Roadmap </a:t>
            </a:r>
            <a:r>
              <a:rPr lang="en-US" b="1" dirty="0">
                <a:solidFill>
                  <a:schemeClr val="tx2">
                    <a:lumMod val="75000"/>
                  </a:schemeClr>
                </a:solidFill>
                <a:latin typeface="Arial" panose="020B0604020202020204" pitchFamily="34" charset="0"/>
                <a:cs typeface="Arial" panose="020B0604020202020204" pitchFamily="34" charset="0"/>
              </a:rPr>
              <a:t>Defined</a:t>
            </a:r>
          </a:p>
        </p:txBody>
      </p:sp>
      <p:sp>
        <p:nvSpPr>
          <p:cNvPr id="3" name="Content Placeholder 2"/>
          <p:cNvSpPr>
            <a:spLocks noGrp="1"/>
          </p:cNvSpPr>
          <p:nvPr>
            <p:ph sz="half" idx="1"/>
          </p:nvPr>
        </p:nvSpPr>
        <p:spPr>
          <a:xfrm>
            <a:off x="493712" y="1711518"/>
            <a:ext cx="6100763" cy="4552950"/>
          </a:xfrm>
        </p:spPr>
        <p:txBody>
          <a:bodyPr rtlCol="0">
            <a:normAutofit/>
          </a:bodyPr>
          <a:lstStyle/>
          <a:p>
            <a:pPr marL="0" indent="0" eaLnBrk="1" fontAlgn="auto" hangingPunct="1">
              <a:spcBef>
                <a:spcPct val="0"/>
              </a:spcBef>
              <a:spcAft>
                <a:spcPts val="0"/>
              </a:spcAft>
              <a:buFontTx/>
              <a:buNone/>
              <a:defRPr/>
            </a:pPr>
            <a:r>
              <a:rPr lang="en-US" altLang="en-US" sz="2800" dirty="0">
                <a:latin typeface="Arial" panose="020B0604020202020204" pitchFamily="34" charset="0"/>
                <a:cs typeface="Arial" panose="020B0604020202020204" pitchFamily="34" charset="0"/>
              </a:rPr>
              <a:t>The </a:t>
            </a:r>
            <a:r>
              <a:rPr lang="en-US" altLang="en-US" sz="2800" i="1" dirty="0">
                <a:latin typeface="Arial" panose="020B0604020202020204" pitchFamily="34" charset="0"/>
                <a:cs typeface="Arial" panose="020B0604020202020204" pitchFamily="34" charset="0"/>
              </a:rPr>
              <a:t>California English Learner Roadmap: Strengthening Comprehensive Educational Policies, Programs, and Practices for English Learners (CA EL Roadmap)</a:t>
            </a:r>
          </a:p>
          <a:p>
            <a:pPr marL="0" indent="0" eaLnBrk="1" fontAlgn="auto" hangingPunct="1">
              <a:spcBef>
                <a:spcPct val="0"/>
              </a:spcBef>
              <a:spcAft>
                <a:spcPts val="0"/>
              </a:spcAft>
              <a:buFontTx/>
              <a:buNone/>
              <a:defRPr/>
            </a:pPr>
            <a:endParaRPr lang="en-US" altLang="en-US" i="1" dirty="0">
              <a:latin typeface="Arial" panose="020B0604020202020204" pitchFamily="34" charset="0"/>
              <a:cs typeface="Arial" panose="020B0604020202020204" pitchFamily="34" charset="0"/>
            </a:endParaRPr>
          </a:p>
          <a:p>
            <a:pPr lvl="1" eaLnBrk="1" fontAlgn="auto" hangingPunct="1">
              <a:spcBef>
                <a:spcPct val="0"/>
              </a:spcBef>
              <a:spcAft>
                <a:spcPts val="0"/>
              </a:spcAft>
              <a:buFont typeface="Arial"/>
              <a:buChar char="–"/>
              <a:defRPr/>
            </a:pPr>
            <a:r>
              <a:rPr lang="en-US" altLang="en-US" sz="2800" dirty="0">
                <a:latin typeface="Arial" panose="020B0604020202020204" pitchFamily="34" charset="0"/>
                <a:cs typeface="Arial" panose="020B0604020202020204" pitchFamily="34" charset="0"/>
              </a:rPr>
              <a:t>State Board Policy</a:t>
            </a:r>
          </a:p>
          <a:p>
            <a:pPr lvl="1" eaLnBrk="1" fontAlgn="auto" hangingPunct="1">
              <a:spcBef>
                <a:spcPct val="0"/>
              </a:spcBef>
              <a:spcAft>
                <a:spcPts val="0"/>
              </a:spcAft>
              <a:buFont typeface="Arial"/>
              <a:buChar char="–"/>
              <a:defRPr/>
            </a:pPr>
            <a:r>
              <a:rPr lang="en-US" altLang="en-US" sz="2800" dirty="0">
                <a:latin typeface="Arial" panose="020B0604020202020204" pitchFamily="34" charset="0"/>
                <a:cs typeface="Arial" panose="020B0604020202020204" pitchFamily="34" charset="0"/>
              </a:rPr>
              <a:t>Guidance Document</a:t>
            </a:r>
          </a:p>
          <a:p>
            <a:pPr lvl="1" eaLnBrk="1" fontAlgn="auto" hangingPunct="1">
              <a:spcBef>
                <a:spcPct val="0"/>
              </a:spcBef>
              <a:spcAft>
                <a:spcPts val="0"/>
              </a:spcAft>
              <a:buFont typeface="Arial"/>
              <a:buChar char="–"/>
              <a:defRPr/>
            </a:pPr>
            <a:r>
              <a:rPr lang="en-US" altLang="en-US" sz="2800" dirty="0">
                <a:latin typeface="Arial" panose="020B0604020202020204" pitchFamily="34" charset="0"/>
                <a:cs typeface="Arial" panose="020B0604020202020204" pitchFamily="34" charset="0"/>
              </a:rPr>
              <a:t>Web-based Resources</a:t>
            </a:r>
          </a:p>
          <a:p>
            <a:pPr marL="0" indent="0" eaLnBrk="1" fontAlgn="auto" hangingPunct="1">
              <a:spcAft>
                <a:spcPts val="0"/>
              </a:spcAft>
              <a:buFontTx/>
              <a:buNone/>
              <a:defRPr/>
            </a:pPr>
            <a:endParaRPr lang="en-US" sz="1600"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endParaRPr lang="en-US" dirty="0">
              <a:latin typeface="Arial" panose="020B0604020202020204" pitchFamily="34" charset="0"/>
              <a:cs typeface="Arial" panose="020B0604020202020204" pitchFamily="34" charset="0"/>
            </a:endParaRPr>
          </a:p>
        </p:txBody>
      </p:sp>
      <p:pic>
        <p:nvPicPr>
          <p:cNvPr id="61444" name="Picture 3" descr="Image of EL Roadmap infographic with shortened principles and elements. Image of a car on a road leading to a pin marked &quot;21st century education, multilingula proficiency, and meaningful access.&qu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94475" y="1524000"/>
            <a:ext cx="5497513"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EF38C3DE-D6CB-4E64-84A3-95EE461804AB}" type="slidenum">
              <a:rPr lang="en-US" altLang="en-US" sz="1200" smtClean="0">
                <a:solidFill>
                  <a:srgbClr val="898989"/>
                </a:solidFill>
              </a:rPr>
              <a:pPr fontAlgn="base">
                <a:spcBef>
                  <a:spcPct val="0"/>
                </a:spcBef>
                <a:spcAft>
                  <a:spcPct val="0"/>
                </a:spcAft>
                <a:buFontTx/>
                <a:buNone/>
              </a:pPr>
              <a:t>8</a:t>
            </a:fld>
            <a:endParaRPr lang="en-US" altLang="en-US" sz="1200">
              <a:solidFill>
                <a:srgbClr val="898989"/>
              </a:solidFill>
            </a:endParaRPr>
          </a:p>
        </p:txBody>
      </p:sp>
    </p:spTree>
    <p:extLst>
      <p:ext uri="{BB962C8B-B14F-4D97-AF65-F5344CB8AC3E}">
        <p14:creationId xmlns:p14="http://schemas.microsoft.com/office/powerpoint/2010/main" val="450857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1923"/>
            <a:ext cx="10972800" cy="1143000"/>
          </a:xfrm>
        </p:spPr>
        <p:txBody>
          <a:bodyPr/>
          <a:lstStyle/>
          <a:p>
            <a:r>
              <a:rPr lang="en-US" b="1" dirty="0">
                <a:solidFill>
                  <a:schemeClr val="tx2">
                    <a:lumMod val="75000"/>
                  </a:schemeClr>
                </a:solidFill>
                <a:latin typeface="Arial" panose="020B0604020202020204" pitchFamily="34" charset="0"/>
                <a:cs typeface="Arial" panose="020B0604020202020204" pitchFamily="34" charset="0"/>
              </a:rPr>
              <a:t>The Policy vs. Guidance</a:t>
            </a:r>
            <a:endParaRPr lang="en-US" dirty="0"/>
          </a:p>
        </p:txBody>
      </p:sp>
      <p:sp>
        <p:nvSpPr>
          <p:cNvPr id="7" name="Text Placeholder 6"/>
          <p:cNvSpPr>
            <a:spLocks noGrp="1"/>
          </p:cNvSpPr>
          <p:nvPr>
            <p:ph type="body" idx="1"/>
          </p:nvPr>
        </p:nvSpPr>
        <p:spPr>
          <a:xfrm>
            <a:off x="1658713" y="1422397"/>
            <a:ext cx="5386917" cy="639762"/>
          </a:xfrm>
        </p:spPr>
        <p:txBody>
          <a:bodyPr/>
          <a:lstStyle/>
          <a:p>
            <a:r>
              <a:rPr lang="en-US" sz="2800" dirty="0">
                <a:latin typeface="Arial" panose="020B0604020202020204" pitchFamily="34" charset="0"/>
                <a:cs typeface="Arial" panose="020B0604020202020204" pitchFamily="34" charset="0"/>
              </a:rPr>
              <a:t>CA EL Roadmap Policy</a:t>
            </a:r>
          </a:p>
        </p:txBody>
      </p:sp>
      <p:sp>
        <p:nvSpPr>
          <p:cNvPr id="3" name="Content Placeholder 2"/>
          <p:cNvSpPr>
            <a:spLocks noGrp="1"/>
          </p:cNvSpPr>
          <p:nvPr>
            <p:ph sz="half" idx="2"/>
          </p:nvPr>
        </p:nvSpPr>
        <p:spPr>
          <a:xfrm>
            <a:off x="1536046" y="2174875"/>
            <a:ext cx="5386917" cy="3833814"/>
          </a:xfrm>
        </p:spPr>
        <p:txBody>
          <a:bodyPr/>
          <a:lstStyle/>
          <a:p>
            <a:r>
              <a:rPr lang="en-US" sz="2800" dirty="0">
                <a:latin typeface="Arial" panose="020B0604020202020204" pitchFamily="34" charset="0"/>
                <a:cs typeface="Arial" panose="020B0604020202020204" pitchFamily="34" charset="0"/>
              </a:rPr>
              <a:t>CA EL Roadmap Policy is the State Board of Education’s direction for the state.</a:t>
            </a:r>
          </a:p>
          <a:p>
            <a:pPr lvl="1"/>
            <a:r>
              <a:rPr lang="en-US" sz="2500" dirty="0">
                <a:latin typeface="Arial" panose="020B0604020202020204" pitchFamily="34" charset="0"/>
                <a:cs typeface="Arial" panose="020B0604020202020204" pitchFamily="34" charset="0"/>
              </a:rPr>
              <a:t>This means that schools and districts use the policy to implement their programs.</a:t>
            </a:r>
          </a:p>
          <a:p>
            <a:pPr marL="342900" lvl="1" indent="0">
              <a:buNone/>
            </a:pPr>
            <a:endParaRPr lang="en-US" sz="2500" dirty="0">
              <a:latin typeface="Arial" panose="020B0604020202020204" pitchFamily="34" charset="0"/>
              <a:cs typeface="Arial" panose="020B0604020202020204" pitchFamily="34" charset="0"/>
            </a:endParaRPr>
          </a:p>
        </p:txBody>
      </p:sp>
      <p:sp>
        <p:nvSpPr>
          <p:cNvPr id="8" name="Text Placeholder 7"/>
          <p:cNvSpPr>
            <a:spLocks noGrp="1"/>
          </p:cNvSpPr>
          <p:nvPr>
            <p:ph type="body" sz="quarter" idx="3"/>
          </p:nvPr>
        </p:nvSpPr>
        <p:spPr>
          <a:xfrm>
            <a:off x="6800295" y="1535113"/>
            <a:ext cx="4953739" cy="639762"/>
          </a:xfrm>
        </p:spPr>
        <p:txBody>
          <a:bodyPr/>
          <a:lstStyle/>
          <a:p>
            <a:r>
              <a:rPr lang="en-US" sz="2800" dirty="0">
                <a:latin typeface="Arial" panose="020B0604020202020204" pitchFamily="34" charset="0"/>
                <a:cs typeface="Arial" panose="020B0604020202020204" pitchFamily="34" charset="0"/>
              </a:rPr>
              <a:t>CA EL Roadmap Guidance Document </a:t>
            </a:r>
          </a:p>
        </p:txBody>
      </p:sp>
      <p:sp>
        <p:nvSpPr>
          <p:cNvPr id="9" name="Content Placeholder 8"/>
          <p:cNvSpPr>
            <a:spLocks noGrp="1"/>
          </p:cNvSpPr>
          <p:nvPr>
            <p:ph sz="quarter" idx="4"/>
          </p:nvPr>
        </p:nvSpPr>
        <p:spPr>
          <a:xfrm>
            <a:off x="6800295" y="2292349"/>
            <a:ext cx="4782111" cy="3833813"/>
          </a:xfrm>
        </p:spPr>
        <p:txBody>
          <a:bodyPr/>
          <a:lstStyle/>
          <a:p>
            <a:r>
              <a:rPr lang="en-US" sz="2800" dirty="0">
                <a:latin typeface="Arial" panose="020B0604020202020204" pitchFamily="34" charset="0"/>
                <a:cs typeface="Arial" panose="020B0604020202020204" pitchFamily="34" charset="0"/>
              </a:rPr>
              <a:t>The CA EL Roadmap guidance document provides guidance on how to implement the policy</a:t>
            </a:r>
          </a:p>
          <a:p>
            <a:pPr lvl="1"/>
            <a:r>
              <a:rPr lang="en-US" sz="2500" dirty="0">
                <a:latin typeface="Arial" panose="020B0604020202020204" pitchFamily="34" charset="0"/>
                <a:cs typeface="Arial" panose="020B0604020202020204" pitchFamily="34" charset="0"/>
              </a:rPr>
              <a:t>This means that schools and districts may use this document to assist with implementation, but may make local decisions on how best to implement the policy.</a:t>
            </a:r>
          </a:p>
          <a:p>
            <a:endParaRPr lang="en-US" dirty="0"/>
          </a:p>
        </p:txBody>
      </p:sp>
      <p:sp>
        <p:nvSpPr>
          <p:cNvPr id="4" name="Slide Number Placeholder 3"/>
          <p:cNvSpPr>
            <a:spLocks noGrp="1"/>
          </p:cNvSpPr>
          <p:nvPr>
            <p:ph type="sldNum" sz="quarter" idx="12"/>
          </p:nvPr>
        </p:nvSpPr>
        <p:spPr/>
        <p:txBody>
          <a:bodyPr/>
          <a:lstStyle/>
          <a:p>
            <a:pPr>
              <a:defRPr/>
            </a:pPr>
            <a:fld id="{09C721E9-AB13-4A4F-9096-82A676B3BDA8}" type="slidenum">
              <a:rPr lang="en-US" smtClean="0"/>
              <a:pPr>
                <a:defRPr/>
              </a:pPr>
              <a:t>9</a:t>
            </a:fld>
            <a:endParaRPr lang="en-US" dirty="0"/>
          </a:p>
        </p:txBody>
      </p:sp>
      <p:pic>
        <p:nvPicPr>
          <p:cNvPr id="5" name="Picture 2" descr="Logo of the State Board of Educ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43" y="4738489"/>
            <a:ext cx="2054009" cy="2054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69416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5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LSD-Region VII Best Results Presentation" id="{C2E2AC19-820C-41C1-8CC2-17C64A4E199C}" vid="{0D6B8567-B568-4A67-A806-E8C92F9A864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653</TotalTime>
  <Words>6110</Words>
  <Application>Microsoft Office PowerPoint</Application>
  <PresentationFormat>Widescreen</PresentationFormat>
  <Paragraphs>546</Paragraphs>
  <Slides>28</Slides>
  <Notes>28</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28</vt:i4>
      </vt:variant>
    </vt:vector>
  </HeadingPairs>
  <TitlesOfParts>
    <vt:vector size="37" baseType="lpstr">
      <vt:lpstr>MS PGothic</vt:lpstr>
      <vt:lpstr>Arial</vt:lpstr>
      <vt:lpstr>Calibri</vt:lpstr>
      <vt:lpstr>Calibri Light</vt:lpstr>
      <vt:lpstr>1_Office Theme</vt:lpstr>
      <vt:lpstr>Default Theme</vt:lpstr>
      <vt:lpstr>4_Default Theme</vt:lpstr>
      <vt:lpstr>5_Default Theme</vt:lpstr>
      <vt:lpstr>6_Default Theme</vt:lpstr>
      <vt:lpstr>Paving the Way for English Learners with the California English Learner Roadmap </vt:lpstr>
      <vt:lpstr>Outcomes</vt:lpstr>
      <vt:lpstr>Welcome!</vt:lpstr>
      <vt:lpstr>Why a Roadmap?</vt:lpstr>
      <vt:lpstr>How Was the Roadmap Created?</vt:lpstr>
      <vt:lpstr>The CA EL Roadmap and the California Way</vt:lpstr>
      <vt:lpstr>Historical Perspective</vt:lpstr>
      <vt:lpstr>The CA EL Roadmap Defined</vt:lpstr>
      <vt:lpstr>The Policy vs. Guidance</vt:lpstr>
      <vt:lpstr>Vision</vt:lpstr>
      <vt:lpstr>Mission</vt:lpstr>
      <vt:lpstr>Four Interrelated Principles</vt:lpstr>
      <vt:lpstr>Principles to Elements</vt:lpstr>
      <vt:lpstr>The Four Principles</vt:lpstr>
      <vt:lpstr>Principle One: Assets-Oriented and Needs-Responsive Schools </vt:lpstr>
      <vt:lpstr>Principle Two: Intellectual Quality of Instruction and Meaningful Access </vt:lpstr>
      <vt:lpstr>Principle Three: System Conditions  that Support Effectiveness </vt:lpstr>
      <vt:lpstr>Principle Four: Alignment and  Articulation Within and Across Systems </vt:lpstr>
      <vt:lpstr>Self-Reflection Rubric Purpose</vt:lpstr>
      <vt:lpstr>Self-Reflection Rubric</vt:lpstr>
      <vt:lpstr>Self-Reflection Activity</vt:lpstr>
      <vt:lpstr>Team Dialogue</vt:lpstr>
      <vt:lpstr>Action Plan</vt:lpstr>
      <vt:lpstr>Action Plan: Needs</vt:lpstr>
      <vt:lpstr>Resources</vt:lpstr>
      <vt:lpstr>Anaheim Union High School District’s  EL Roadmap Video</vt:lpstr>
      <vt:lpstr>Contact Information</vt:lpstr>
      <vt:lpstr>Thank you!</vt:lpstr>
    </vt:vector>
  </TitlesOfParts>
  <Company>CA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Roadmap Teacher Presentation - Multilingual Learners (CA Dept of Education)</dc:title>
  <dc:subject>English Learner Roadmap Teacher Presentation for implementation in the classroom.</dc:subject>
  <dc:creator>Gina Garcia-Smith</dc:creator>
  <cp:lastModifiedBy>Annie Abreu Park</cp:lastModifiedBy>
  <cp:revision>37</cp:revision>
  <cp:lastPrinted>2019-02-27T18:08:27Z</cp:lastPrinted>
  <dcterms:created xsi:type="dcterms:W3CDTF">2019-02-06T23:50:11Z</dcterms:created>
  <dcterms:modified xsi:type="dcterms:W3CDTF">2024-06-06T21:33:37Z</dcterms:modified>
</cp:coreProperties>
</file>