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 id="2147483702" r:id="rId2"/>
  </p:sldMasterIdLst>
  <p:notesMasterIdLst>
    <p:notesMasterId r:id="rId47"/>
  </p:notesMasterIdLst>
  <p:handoutMasterIdLst>
    <p:handoutMasterId r:id="rId48"/>
  </p:handoutMasterIdLst>
  <p:sldIdLst>
    <p:sldId id="306" r:id="rId3"/>
    <p:sldId id="326" r:id="rId4"/>
    <p:sldId id="421" r:id="rId5"/>
    <p:sldId id="742" r:id="rId6"/>
    <p:sldId id="736" r:id="rId7"/>
    <p:sldId id="327" r:id="rId8"/>
    <p:sldId id="741" r:id="rId9"/>
    <p:sldId id="329" r:id="rId10"/>
    <p:sldId id="433" r:id="rId11"/>
    <p:sldId id="437" r:id="rId12"/>
    <p:sldId id="436" r:id="rId13"/>
    <p:sldId id="438" r:id="rId14"/>
    <p:sldId id="439" r:id="rId15"/>
    <p:sldId id="435" r:id="rId16"/>
    <p:sldId id="557" r:id="rId17"/>
    <p:sldId id="399" r:id="rId18"/>
    <p:sldId id="752" r:id="rId19"/>
    <p:sldId id="753" r:id="rId20"/>
    <p:sldId id="441" r:id="rId21"/>
    <p:sldId id="443" r:id="rId22"/>
    <p:sldId id="432" r:id="rId23"/>
    <p:sldId id="442" r:id="rId24"/>
    <p:sldId id="334" r:id="rId25"/>
    <p:sldId id="335" r:id="rId26"/>
    <p:sldId id="336" r:id="rId27"/>
    <p:sldId id="731" r:id="rId28"/>
    <p:sldId id="743" r:id="rId29"/>
    <p:sldId id="744" r:id="rId30"/>
    <p:sldId id="745" r:id="rId31"/>
    <p:sldId id="732" r:id="rId32"/>
    <p:sldId id="746" r:id="rId33"/>
    <p:sldId id="747" r:id="rId34"/>
    <p:sldId id="733" r:id="rId35"/>
    <p:sldId id="748" r:id="rId36"/>
    <p:sldId id="749" r:id="rId37"/>
    <p:sldId id="750" r:id="rId38"/>
    <p:sldId id="751" r:id="rId39"/>
    <p:sldId id="428" r:id="rId40"/>
    <p:sldId id="738" r:id="rId41"/>
    <p:sldId id="429" r:id="rId42"/>
    <p:sldId id="364" r:id="rId43"/>
    <p:sldId id="440" r:id="rId44"/>
    <p:sldId id="431" r:id="rId45"/>
    <p:sldId id="739" r:id="rId46"/>
  </p:sldIdLst>
  <p:sldSz cx="12192000" cy="6858000"/>
  <p:notesSz cx="6858000" cy="1476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uthor" initials="A" lastIdx="0"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D0D"/>
    <a:srgbClr val="FF33CC"/>
    <a:srgbClr val="00FF00"/>
    <a:srgbClr val="FFFF00"/>
    <a:srgbClr val="FFFF66"/>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45"/>
    <p:restoredTop sz="93629" autoAdjust="0"/>
  </p:normalViewPr>
  <p:slideViewPr>
    <p:cSldViewPr snapToGrid="0">
      <p:cViewPr>
        <p:scale>
          <a:sx n="100" d="100"/>
          <a:sy n="100" d="100"/>
        </p:scale>
        <p:origin x="4974" y="43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2/2/2024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2/2/2024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a:t>
            </a:fld>
            <a:endParaRPr lang="en-US"/>
          </a:p>
        </p:txBody>
      </p:sp>
    </p:spTree>
    <p:extLst>
      <p:ext uri="{BB962C8B-B14F-4D97-AF65-F5344CB8AC3E}">
        <p14:creationId xmlns:p14="http://schemas.microsoft.com/office/powerpoint/2010/main" val="2027161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15</a:t>
            </a:fld>
            <a:endParaRPr lang="en-US"/>
          </a:p>
        </p:txBody>
      </p:sp>
    </p:spTree>
    <p:extLst>
      <p:ext uri="{BB962C8B-B14F-4D97-AF65-F5344CB8AC3E}">
        <p14:creationId xmlns:p14="http://schemas.microsoft.com/office/powerpoint/2010/main" val="4288188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2647999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19</a:t>
            </a:fld>
            <a:endParaRPr lang="en-US"/>
          </a:p>
        </p:txBody>
      </p:sp>
    </p:spTree>
    <p:extLst>
      <p:ext uri="{BB962C8B-B14F-4D97-AF65-F5344CB8AC3E}">
        <p14:creationId xmlns:p14="http://schemas.microsoft.com/office/powerpoint/2010/main" val="3315347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20</a:t>
            </a:fld>
            <a:endParaRPr lang="en-US"/>
          </a:p>
        </p:txBody>
      </p:sp>
    </p:spTree>
    <p:extLst>
      <p:ext uri="{BB962C8B-B14F-4D97-AF65-F5344CB8AC3E}">
        <p14:creationId xmlns:p14="http://schemas.microsoft.com/office/powerpoint/2010/main" val="2554270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41</a:t>
            </a:fld>
            <a:endParaRPr lang="en-US" dirty="0"/>
          </a:p>
        </p:txBody>
      </p:sp>
    </p:spTree>
    <p:extLst>
      <p:ext uri="{BB962C8B-B14F-4D97-AF65-F5344CB8AC3E}">
        <p14:creationId xmlns:p14="http://schemas.microsoft.com/office/powerpoint/2010/main" val="2291333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42</a:t>
            </a:fld>
            <a:endParaRPr lang="en-US"/>
          </a:p>
        </p:txBody>
      </p:sp>
    </p:spTree>
    <p:extLst>
      <p:ext uri="{BB962C8B-B14F-4D97-AF65-F5344CB8AC3E}">
        <p14:creationId xmlns:p14="http://schemas.microsoft.com/office/powerpoint/2010/main" val="2461918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43</a:t>
            </a:fld>
            <a:endParaRPr lang="en-US"/>
          </a:p>
        </p:txBody>
      </p:sp>
    </p:spTree>
    <p:extLst>
      <p:ext uri="{BB962C8B-B14F-4D97-AF65-F5344CB8AC3E}">
        <p14:creationId xmlns:p14="http://schemas.microsoft.com/office/powerpoint/2010/main" val="1525277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55321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56766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extLst>
      <p:ext uri="{BB962C8B-B14F-4D97-AF65-F5344CB8AC3E}">
        <p14:creationId xmlns:p14="http://schemas.microsoft.com/office/powerpoint/2010/main" val="254005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332913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2556638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157776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53288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414240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26676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726870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100000"/>
        </a:lnSpc>
        <a:spcBef>
          <a:spcPct val="0"/>
        </a:spcBef>
        <a:buNone/>
        <a:defRPr sz="4800" kern="1200" spc="-50" baseline="0">
          <a:solidFill>
            <a:schemeClr val="tx1"/>
          </a:solidFill>
          <a:latin typeface="+mj-lt"/>
          <a:ea typeface="+mj-ea"/>
          <a:cs typeface="+mj-cs"/>
        </a:defRPr>
      </a:lvl1pPr>
    </p:titleStyle>
    <p:bodyStyle>
      <a:lvl1pPr marL="176213" indent="-176213" algn="l" defTabSz="914400" rtl="0" eaLnBrk="1" latinLnBrk="0" hangingPunct="1">
        <a:lnSpc>
          <a:spcPct val="100000"/>
        </a:lnSpc>
        <a:spcBef>
          <a:spcPts val="1200"/>
        </a:spcBef>
        <a:spcAft>
          <a:spcPts val="200"/>
        </a:spcAft>
        <a:buClrTx/>
        <a:buSzPct val="100000"/>
        <a:buFont typeface="Arial" panose="020B0604020202020204" pitchFamily="34" charset="0"/>
        <a:buChar char="•"/>
        <a:defRPr sz="2400" kern="1200">
          <a:solidFill>
            <a:schemeClr val="tx1"/>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4192916817"/>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100000"/>
        </a:lnSpc>
        <a:spcBef>
          <a:spcPct val="0"/>
        </a:spcBef>
        <a:buNone/>
        <a:defRPr sz="4800" kern="1200" spc="-50" baseline="0">
          <a:solidFill>
            <a:schemeClr val="tx1"/>
          </a:solidFill>
          <a:latin typeface="+mj-lt"/>
          <a:ea typeface="+mj-ea"/>
          <a:cs typeface="+mj-cs"/>
        </a:defRPr>
      </a:lvl1pPr>
    </p:titleStyle>
    <p:bodyStyle>
      <a:lvl1pPr marL="176213" indent="-176213" algn="l" defTabSz="914400" rtl="0" eaLnBrk="1" latinLnBrk="0" hangingPunct="1">
        <a:lnSpc>
          <a:spcPct val="100000"/>
        </a:lnSpc>
        <a:spcBef>
          <a:spcPts val="1200"/>
        </a:spcBef>
        <a:spcAft>
          <a:spcPts val="200"/>
        </a:spcAft>
        <a:buClrTx/>
        <a:buSzPct val="100000"/>
        <a:buFont typeface="Arial" panose="020B0604020202020204" pitchFamily="34" charset="0"/>
        <a:buChar char="•"/>
        <a:defRPr sz="2400" kern="1200">
          <a:solidFill>
            <a:schemeClr val="tx1"/>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ca.gov/sp/hs/cy/documents/ehcyidstrategies.pptx" TargetMode="External"/><Relationship Id="rId2" Type="http://schemas.openxmlformats.org/officeDocument/2006/relationships/hyperlink" Target="https://www.cde.ca.gov/sp/hs/cy/" TargetMode="Externa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hyperlink" Target="https://www.cde.ca.gov/sp/hs/cy/documents/enrollhomelesschildyouth.pptx" TargetMode="Externa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https://www.cde.ca.gov/ds/sg/homelessyouth.asp"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hyperlink" Target="https://dq.cde.ca.gov/dataquest/" TargetMode="External"/><Relationship Id="rId4" Type="http://schemas.openxmlformats.org/officeDocument/2006/relationships/hyperlink" Target="https://www.cde.ca.gov/ds/ad/hdt.asp"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s://www.cde.ca.gov/sp/hs/cy/"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hyperlink" Target="https://www.cde.ca.gov/sp/hs/cy/documents/ehcycommunitycollaborate.pdf"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https://www.cde.ca.gov/sp/hs/hetac.asp" TargetMode="Externa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hyperlink" Target="mailto:Kottke_Jennifer@lacoe.edu" TargetMode="External"/><Relationship Id="rId2" Type="http://schemas.openxmlformats.org/officeDocument/2006/relationships/hyperlink" Target="mailto:achamberlain@cccoe.k12.ca.us" TargetMode="Externa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hyperlink" Target="mailto:Susanne.Terry@sdcoe.net"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hyperlink" Target="mailto:DClarke@cccoe.k12.ca.us" TargetMode="External"/><Relationship Id="rId2" Type="http://schemas.openxmlformats.org/officeDocument/2006/relationships/hyperlink" Target="mailto:AChamberlain@cccoe.k12.ca.us" TargetMode="External"/><Relationship Id="rId1" Type="http://schemas.openxmlformats.org/officeDocument/2006/relationships/slideLayout" Target="../slideLayouts/slideLayout14.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Kottke_Jennifer@lacoe.edu" TargetMode="Externa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Susanne.Terry@sdcoe.net" TargetMode="Externa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hyperlink" Target="https://www.cde.ca.gov/sp/hs/" TargetMode="Externa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3" Type="http://schemas.openxmlformats.org/officeDocument/2006/relationships/hyperlink" Target="https://www.cde.ca.gov/sp/hs/arphcyresourceguide.asp" TargetMode="External"/><Relationship Id="rId2" Type="http://schemas.openxmlformats.org/officeDocument/2006/relationships/hyperlink" Target="https://www.cde.ca.gov/sp/hs/arphcyassurances.asp" TargetMode="Externa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3" Type="http://schemas.openxmlformats.org/officeDocument/2006/relationships/hyperlink" Target="https://www.cde.ca.gov/sp/hs/cy/homelesslistserv.asp"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 Id="rId5" Type="http://schemas.openxmlformats.org/officeDocument/2006/relationships/hyperlink" Target="https://www.cde.ca.gov/sp/hs/documents/ehcycoeliaison.xlsx" TargetMode="External"/><Relationship Id="rId4" Type="http://schemas.openxmlformats.org/officeDocument/2006/relationships/hyperlink" Target="https://www.cde.ca.gov/sp/hs/documents/ehcylealiaisons.xlsx"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hyperlink" Target="mailto:HomelessED@cde.ca.gov" TargetMode="Externa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hyperlink" Target="https://nche.ed.gov/legislation/mckinney-vento/"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s://www.cde.ca.gov/sp/hs/cy/documents/guidanceforquestionnaire.docx" TargetMode="External"/><Relationship Id="rId2" Type="http://schemas.openxmlformats.org/officeDocument/2006/relationships/hyperlink" Target="https://www.cde.ca.gov/sp/hs/cy/documents/housingquestionnaire.pdf"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6000" dirty="0"/>
              <a:t>Back to School</a:t>
            </a:r>
            <a:br>
              <a:rPr lang="en-US" sz="6000" dirty="0"/>
            </a:br>
            <a:r>
              <a:rPr lang="en-US" sz="6000" dirty="0"/>
              <a:t>for Homeless </a:t>
            </a:r>
            <a:br>
              <a:rPr lang="en-US" sz="6000" dirty="0"/>
            </a:br>
            <a:r>
              <a:rPr lang="en-US" sz="6000" dirty="0"/>
              <a:t>Children and Youth</a:t>
            </a:r>
            <a:br>
              <a:rPr lang="en-US" sz="6000" dirty="0"/>
            </a:br>
            <a:endParaRPr lang="en-US" sz="3200" dirty="0"/>
          </a:p>
        </p:txBody>
      </p:sp>
      <p:sp>
        <p:nvSpPr>
          <p:cNvPr id="3" name="Subtitle 2"/>
          <p:cNvSpPr>
            <a:spLocks noGrp="1"/>
          </p:cNvSpPr>
          <p:nvPr>
            <p:ph type="subTitle" idx="1"/>
          </p:nvPr>
        </p:nvSpPr>
        <p:spPr>
          <a:xfrm>
            <a:off x="2485501" y="4455620"/>
            <a:ext cx="9155085" cy="1643427"/>
          </a:xfrm>
        </p:spPr>
        <p:txBody>
          <a:bodyPr>
            <a:noAutofit/>
          </a:bodyPr>
          <a:lstStyle/>
          <a:p>
            <a:pPr algn="ctr"/>
            <a:r>
              <a:rPr lang="en-US" cap="none" dirty="0">
                <a:solidFill>
                  <a:schemeClr val="tx1"/>
                </a:solidFill>
              </a:rPr>
              <a:t>August and September 2022</a:t>
            </a:r>
          </a:p>
          <a:p>
            <a:pPr algn="ctr"/>
            <a:r>
              <a:rPr lang="en-US" cap="none" dirty="0">
                <a:solidFill>
                  <a:schemeClr val="tx1"/>
                </a:solidFill>
              </a:rPr>
              <a:t>Integrated Student Support and Programs Office</a:t>
            </a:r>
          </a:p>
          <a:p>
            <a:pPr algn="ctr"/>
            <a:r>
              <a:rPr lang="en-US" cap="none" dirty="0">
                <a:solidFill>
                  <a:schemeClr val="tx1"/>
                </a:solidFill>
              </a:rPr>
              <a:t>California Department of Education</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640D-AE02-4211-AABF-E767A0436994}"/>
              </a:ext>
            </a:extLst>
          </p:cNvPr>
          <p:cNvSpPr>
            <a:spLocks noGrp="1"/>
          </p:cNvSpPr>
          <p:nvPr>
            <p:ph type="title"/>
          </p:nvPr>
        </p:nvSpPr>
        <p:spPr/>
        <p:txBody>
          <a:bodyPr/>
          <a:lstStyle/>
          <a:p>
            <a:r>
              <a:rPr lang="en-US" dirty="0"/>
              <a:t>Identification and Enrollment (2)</a:t>
            </a:r>
          </a:p>
        </p:txBody>
      </p:sp>
      <p:sp>
        <p:nvSpPr>
          <p:cNvPr id="3" name="Content Placeholder 2">
            <a:extLst>
              <a:ext uri="{FF2B5EF4-FFF2-40B4-BE49-F238E27FC236}">
                <a16:creationId xmlns:a16="http://schemas.microsoft.com/office/drawing/2014/main" id="{589008B7-EEE2-4C18-9306-CDE5EC43863F}"/>
              </a:ext>
            </a:extLst>
          </p:cNvPr>
          <p:cNvSpPr>
            <a:spLocks noGrp="1"/>
          </p:cNvSpPr>
          <p:nvPr>
            <p:ph idx="1"/>
          </p:nvPr>
        </p:nvSpPr>
        <p:spPr/>
        <p:txBody>
          <a:bodyPr>
            <a:noAutofit/>
          </a:bodyPr>
          <a:lstStyle/>
          <a:p>
            <a:pPr marL="233363" indent="-233363"/>
            <a:r>
              <a:rPr lang="en-US" dirty="0">
                <a:cs typeface="Arial"/>
              </a:rPr>
              <a:t>Making sure that educational rights are posted</a:t>
            </a:r>
          </a:p>
          <a:p>
            <a:pPr marL="441198" lvl="1" indent="-233363"/>
            <a:r>
              <a:rPr lang="en-US" dirty="0">
                <a:cs typeface="Arial"/>
              </a:rPr>
              <a:t>Find the “You Can Enroll in School” Poster on the CDE’s Homeless Education Resources web page: </a:t>
            </a:r>
            <a:r>
              <a:rPr lang="en-US" dirty="0">
                <a:cs typeface="Arial"/>
                <a:hlinkClick r:id="rId2" tooltip="Homeless Education Resources web page"/>
              </a:rPr>
              <a:t>https://www.cde.ca.gov/sp/hs/cy/</a:t>
            </a:r>
            <a:r>
              <a:rPr lang="en-US" dirty="0">
                <a:cs typeface="Arial"/>
              </a:rPr>
              <a:t>. </a:t>
            </a:r>
          </a:p>
          <a:p>
            <a:pPr marL="439738" lvl="1" indent="-204788">
              <a:spcBef>
                <a:spcPts val="1200"/>
              </a:spcBef>
              <a:spcAft>
                <a:spcPts val="200"/>
              </a:spcAft>
            </a:pPr>
            <a:r>
              <a:rPr lang="en-US" dirty="0">
                <a:solidFill>
                  <a:schemeClr val="tx1"/>
                </a:solidFill>
              </a:rPr>
              <a:t>Some of the locations should include schools, shelters, public libraries, and food pantries. </a:t>
            </a:r>
            <a:r>
              <a:rPr lang="en-US" dirty="0">
                <a:solidFill>
                  <a:schemeClr val="tx1"/>
                </a:solidFill>
                <a:cs typeface="Arial"/>
              </a:rPr>
              <a:t>Get creative where you post them and make sure that your contact information is on them!</a:t>
            </a:r>
          </a:p>
          <a:p>
            <a:pPr marL="233363" indent="-233363"/>
            <a:r>
              <a:rPr lang="en-US" i="1" dirty="0">
                <a:solidFill>
                  <a:schemeClr val="tx1"/>
                </a:solidFill>
                <a:cs typeface="Arial"/>
              </a:rPr>
              <a:t>Identification Strategies </a:t>
            </a:r>
            <a:r>
              <a:rPr lang="en-US" dirty="0">
                <a:solidFill>
                  <a:schemeClr val="tx1"/>
                </a:solidFill>
                <a:cs typeface="Arial"/>
              </a:rPr>
              <a:t>PPTX </a:t>
            </a:r>
            <a:r>
              <a:rPr lang="en-US" dirty="0">
                <a:cs typeface="Arial"/>
              </a:rPr>
              <a:t>on the CDE’s Homeless Education Resources web page:</a:t>
            </a:r>
            <a:r>
              <a:rPr lang="en-US" dirty="0">
                <a:solidFill>
                  <a:schemeClr val="tx1"/>
                </a:solidFill>
                <a:cs typeface="Arial"/>
              </a:rPr>
              <a:t> </a:t>
            </a:r>
            <a:r>
              <a:rPr lang="en-US" dirty="0">
                <a:cs typeface="Arial"/>
                <a:hlinkClick r:id="rId3" tooltip="Identification Strategies PowerPoint"/>
              </a:rPr>
              <a:t>https://www.cde.ca.gov/sp/hs/cy/documents/ehcyidstrategies.pptx</a:t>
            </a:r>
            <a:r>
              <a:rPr lang="en-US" dirty="0">
                <a:cs typeface="Arial"/>
              </a:rPr>
              <a:t> </a:t>
            </a:r>
            <a:endParaRPr lang="en-US" dirty="0">
              <a:solidFill>
                <a:schemeClr val="tx1"/>
              </a:solidFill>
              <a:cs typeface="Arial"/>
            </a:endParaRPr>
          </a:p>
        </p:txBody>
      </p:sp>
      <p:sp>
        <p:nvSpPr>
          <p:cNvPr id="5" name="Slide Number Placeholder 4">
            <a:extLst>
              <a:ext uri="{FF2B5EF4-FFF2-40B4-BE49-F238E27FC236}">
                <a16:creationId xmlns:a16="http://schemas.microsoft.com/office/drawing/2014/main" id="{648970FA-6B6D-4676-8426-48503CC7D5E7}"/>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3865220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640D-AE02-4211-AABF-E767A0436994}"/>
              </a:ext>
            </a:extLst>
          </p:cNvPr>
          <p:cNvSpPr>
            <a:spLocks noGrp="1"/>
          </p:cNvSpPr>
          <p:nvPr>
            <p:ph type="title"/>
          </p:nvPr>
        </p:nvSpPr>
        <p:spPr/>
        <p:txBody>
          <a:bodyPr/>
          <a:lstStyle/>
          <a:p>
            <a:r>
              <a:rPr lang="en-US" dirty="0"/>
              <a:t>Identification and Enrollment (3)</a:t>
            </a:r>
          </a:p>
        </p:txBody>
      </p:sp>
      <p:sp>
        <p:nvSpPr>
          <p:cNvPr id="3" name="Content Placeholder 2">
            <a:extLst>
              <a:ext uri="{FF2B5EF4-FFF2-40B4-BE49-F238E27FC236}">
                <a16:creationId xmlns:a16="http://schemas.microsoft.com/office/drawing/2014/main" id="{589008B7-EEE2-4C18-9306-CDE5EC43863F}"/>
              </a:ext>
            </a:extLst>
          </p:cNvPr>
          <p:cNvSpPr>
            <a:spLocks noGrp="1"/>
          </p:cNvSpPr>
          <p:nvPr>
            <p:ph idx="1"/>
          </p:nvPr>
        </p:nvSpPr>
        <p:spPr/>
        <p:txBody>
          <a:bodyPr>
            <a:noAutofit/>
          </a:bodyPr>
          <a:lstStyle/>
          <a:p>
            <a:pPr marL="233363" indent="-233363"/>
            <a:r>
              <a:rPr lang="en-US" dirty="0">
                <a:solidFill>
                  <a:schemeClr val="tx1"/>
                </a:solidFill>
                <a:cs typeface="Arial"/>
              </a:rPr>
              <a:t>Once you have identified them, you now need to enroll them, immediately, regardless of documentation. </a:t>
            </a:r>
          </a:p>
          <a:p>
            <a:pPr marL="233363" indent="-233363"/>
            <a:r>
              <a:rPr lang="en-US" altLang="en-US" dirty="0">
                <a:solidFill>
                  <a:srgbClr val="000000"/>
                </a:solidFill>
              </a:rPr>
              <a:t>Homeless students are not required to have all documents necessary for enrollment. This can include school records</a:t>
            </a:r>
            <a:r>
              <a:rPr lang="en-US" altLang="en-US" b="1" dirty="0">
                <a:solidFill>
                  <a:srgbClr val="000000"/>
                </a:solidFill>
              </a:rPr>
              <a:t>, </a:t>
            </a:r>
            <a:r>
              <a:rPr lang="en-US" altLang="en-US" dirty="0">
                <a:solidFill>
                  <a:srgbClr val="000000"/>
                </a:solidFill>
              </a:rPr>
              <a:t>health records</a:t>
            </a:r>
            <a:r>
              <a:rPr lang="en-US" altLang="en-US" b="1" dirty="0">
                <a:solidFill>
                  <a:srgbClr val="000000"/>
                </a:solidFill>
              </a:rPr>
              <a:t>, </a:t>
            </a:r>
            <a:r>
              <a:rPr lang="en-US" altLang="en-US" dirty="0">
                <a:solidFill>
                  <a:srgbClr val="000000"/>
                </a:solidFill>
              </a:rPr>
              <a:t>proof of residency, guardianship, or other documents.</a:t>
            </a:r>
          </a:p>
          <a:p>
            <a:pPr marL="233363" indent="-233363"/>
            <a:r>
              <a:rPr lang="en-US" altLang="en-US" i="1" dirty="0">
                <a:solidFill>
                  <a:srgbClr val="000000"/>
                </a:solidFill>
              </a:rPr>
              <a:t>Enrolling Homeless Children and Youth </a:t>
            </a:r>
            <a:r>
              <a:rPr lang="en-US" altLang="en-US" dirty="0">
                <a:solidFill>
                  <a:srgbClr val="000000"/>
                </a:solidFill>
              </a:rPr>
              <a:t>PPTX </a:t>
            </a:r>
            <a:r>
              <a:rPr lang="en-US" dirty="0">
                <a:cs typeface="Arial"/>
              </a:rPr>
              <a:t>on the CDE’s Homeless Education Resources web page:</a:t>
            </a:r>
            <a:r>
              <a:rPr lang="en-US" altLang="en-US" dirty="0">
                <a:solidFill>
                  <a:srgbClr val="000000"/>
                </a:solidFill>
              </a:rPr>
              <a:t> </a:t>
            </a:r>
            <a:r>
              <a:rPr lang="en-US" altLang="en-US" dirty="0">
                <a:solidFill>
                  <a:srgbClr val="000000"/>
                </a:solidFill>
                <a:hlinkClick r:id="rId2" tooltip="Enrolling Homeless Children and Youth PowerPoint Presentation"/>
              </a:rPr>
              <a:t>https://www.cde.ca.gov/sp/hs/cy/documents/enrollhomelesschildyouth.pptx</a:t>
            </a:r>
            <a:r>
              <a:rPr lang="en-US" altLang="en-US" dirty="0">
                <a:solidFill>
                  <a:srgbClr val="000000"/>
                </a:solidFill>
              </a:rPr>
              <a:t>.</a:t>
            </a:r>
            <a:endParaRPr lang="en-US" dirty="0">
              <a:cs typeface="Arial"/>
            </a:endParaRPr>
          </a:p>
        </p:txBody>
      </p:sp>
      <p:sp>
        <p:nvSpPr>
          <p:cNvPr id="5" name="Slide Number Placeholder 4">
            <a:extLst>
              <a:ext uri="{FF2B5EF4-FFF2-40B4-BE49-F238E27FC236}">
                <a16:creationId xmlns:a16="http://schemas.microsoft.com/office/drawing/2014/main" id="{648970FA-6B6D-4676-8426-48503CC7D5E7}"/>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3078653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640D-AE02-4211-AABF-E767A0436994}"/>
              </a:ext>
            </a:extLst>
          </p:cNvPr>
          <p:cNvSpPr>
            <a:spLocks noGrp="1"/>
          </p:cNvSpPr>
          <p:nvPr>
            <p:ph type="title"/>
          </p:nvPr>
        </p:nvSpPr>
        <p:spPr/>
        <p:txBody>
          <a:bodyPr/>
          <a:lstStyle/>
          <a:p>
            <a:r>
              <a:rPr lang="en-US" dirty="0"/>
              <a:t>Data Collection and Dates (1)</a:t>
            </a:r>
          </a:p>
        </p:txBody>
      </p:sp>
      <p:sp>
        <p:nvSpPr>
          <p:cNvPr id="3" name="Content Placeholder 2">
            <a:extLst>
              <a:ext uri="{FF2B5EF4-FFF2-40B4-BE49-F238E27FC236}">
                <a16:creationId xmlns:a16="http://schemas.microsoft.com/office/drawing/2014/main" id="{589008B7-EEE2-4C18-9306-CDE5EC43863F}"/>
              </a:ext>
            </a:extLst>
          </p:cNvPr>
          <p:cNvSpPr>
            <a:spLocks noGrp="1"/>
          </p:cNvSpPr>
          <p:nvPr>
            <p:ph idx="1"/>
          </p:nvPr>
        </p:nvSpPr>
        <p:spPr/>
        <p:txBody>
          <a:bodyPr>
            <a:noAutofit/>
          </a:bodyPr>
          <a:lstStyle/>
          <a:p>
            <a:pPr marL="228600" indent="-228600"/>
            <a:r>
              <a:rPr lang="en-US" dirty="0"/>
              <a:t>All LEAs are required to report the number of homeless students enrolled at any time during a school year through the CALPADS, annually. </a:t>
            </a:r>
          </a:p>
          <a:p>
            <a:pPr marL="228600" indent="-228600"/>
            <a:r>
              <a:rPr lang="en-US" altLang="en-US" dirty="0"/>
              <a:t>It is important to upload as often as an LEA can to ensure homeless students are identified and receive appropriate services.</a:t>
            </a:r>
          </a:p>
          <a:p>
            <a:pPr marL="228600" indent="-228600"/>
            <a:r>
              <a:rPr lang="en-US" altLang="en-US" dirty="0"/>
              <a:t>If a student is enrolled in school and identified as homeless in CALPADS on or before Census Day, the first Wednesday in October, they should be part of the </a:t>
            </a:r>
            <a:r>
              <a:rPr lang="en-US" dirty="0"/>
              <a:t>LEA-level reports 1.17 and 1.18.</a:t>
            </a:r>
            <a:endParaRPr lang="en-US" sz="3000" dirty="0">
              <a:cs typeface="Arial"/>
            </a:endParaRPr>
          </a:p>
        </p:txBody>
      </p:sp>
      <p:sp>
        <p:nvSpPr>
          <p:cNvPr id="5" name="Slide Number Placeholder 4">
            <a:extLst>
              <a:ext uri="{FF2B5EF4-FFF2-40B4-BE49-F238E27FC236}">
                <a16:creationId xmlns:a16="http://schemas.microsoft.com/office/drawing/2014/main" id="{648970FA-6B6D-4676-8426-48503CC7D5E7}"/>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1079460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640D-AE02-4211-AABF-E767A0436994}"/>
              </a:ext>
            </a:extLst>
          </p:cNvPr>
          <p:cNvSpPr>
            <a:spLocks noGrp="1"/>
          </p:cNvSpPr>
          <p:nvPr>
            <p:ph type="title"/>
          </p:nvPr>
        </p:nvSpPr>
        <p:spPr/>
        <p:txBody>
          <a:bodyPr/>
          <a:lstStyle/>
          <a:p>
            <a:r>
              <a:rPr lang="en-US" dirty="0"/>
              <a:t>Data Collection and Dates (2)</a:t>
            </a:r>
          </a:p>
        </p:txBody>
      </p:sp>
      <p:sp>
        <p:nvSpPr>
          <p:cNvPr id="3" name="Content Placeholder 2">
            <a:extLst>
              <a:ext uri="{FF2B5EF4-FFF2-40B4-BE49-F238E27FC236}">
                <a16:creationId xmlns:a16="http://schemas.microsoft.com/office/drawing/2014/main" id="{589008B7-EEE2-4C18-9306-CDE5EC43863F}"/>
              </a:ext>
            </a:extLst>
          </p:cNvPr>
          <p:cNvSpPr>
            <a:spLocks noGrp="1"/>
          </p:cNvSpPr>
          <p:nvPr>
            <p:ph idx="1"/>
          </p:nvPr>
        </p:nvSpPr>
        <p:spPr/>
        <p:txBody>
          <a:bodyPr>
            <a:noAutofit/>
          </a:bodyPr>
          <a:lstStyle/>
          <a:p>
            <a:pPr marL="228600" indent="-228600">
              <a:defRPr/>
            </a:pPr>
            <a:r>
              <a:rPr lang="en-US" altLang="en-US" dirty="0"/>
              <a:t>For EOY Homeless Counts – Homeless students are counted and certified in the EOY 2 submission Reports 5.4 and 5.5.</a:t>
            </a:r>
          </a:p>
          <a:p>
            <a:pPr marL="228600" indent="-228600">
              <a:defRPr/>
            </a:pPr>
            <a:r>
              <a:rPr lang="en-US" altLang="en-US" dirty="0"/>
              <a:t>Any student who was homeless at any point during the year will be counted in the EOY cumulative count of homeless students. </a:t>
            </a:r>
          </a:p>
          <a:p>
            <a:pPr marL="228600" indent="-228600">
              <a:defRPr/>
            </a:pPr>
            <a:r>
              <a:rPr lang="en-US" altLang="en-US" dirty="0"/>
              <a:t>The EOY data is a cumulative count whereas the Census Day data is a point-in-time count. Typically the EOY enrollment numbers are larger than the Census Day enrollment numbers.</a:t>
            </a:r>
            <a:endParaRPr lang="en-US" sz="3000" dirty="0">
              <a:cs typeface="Arial"/>
            </a:endParaRPr>
          </a:p>
        </p:txBody>
      </p:sp>
      <p:sp>
        <p:nvSpPr>
          <p:cNvPr id="5" name="Slide Number Placeholder 4">
            <a:extLst>
              <a:ext uri="{FF2B5EF4-FFF2-40B4-BE49-F238E27FC236}">
                <a16:creationId xmlns:a16="http://schemas.microsoft.com/office/drawing/2014/main" id="{648970FA-6B6D-4676-8426-48503CC7D5E7}"/>
              </a:ext>
            </a:extLst>
          </p:cNvPr>
          <p:cNvSpPr>
            <a:spLocks noGrp="1"/>
          </p:cNvSpPr>
          <p:nvPr>
            <p:ph type="sldNum" sz="quarter" idx="12"/>
          </p:nvPr>
        </p:nvSpPr>
        <p:spPr/>
        <p:txBody>
          <a:bodyPr/>
          <a:lstStyle/>
          <a:p>
            <a:fld id="{1E47FE53-EBF0-4DA7-9D9D-CC1C3A20F3CB}" type="slidenum">
              <a:rPr lang="en-US" smtClean="0"/>
              <a:t>13</a:t>
            </a:fld>
            <a:endParaRPr lang="en-US"/>
          </a:p>
        </p:txBody>
      </p:sp>
    </p:spTree>
    <p:extLst>
      <p:ext uri="{BB962C8B-B14F-4D97-AF65-F5344CB8AC3E}">
        <p14:creationId xmlns:p14="http://schemas.microsoft.com/office/powerpoint/2010/main" val="1995729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640D-AE02-4211-AABF-E767A0436994}"/>
              </a:ext>
            </a:extLst>
          </p:cNvPr>
          <p:cNvSpPr>
            <a:spLocks noGrp="1"/>
          </p:cNvSpPr>
          <p:nvPr>
            <p:ph type="title"/>
          </p:nvPr>
        </p:nvSpPr>
        <p:spPr/>
        <p:txBody>
          <a:bodyPr anchor="b"/>
          <a:lstStyle/>
          <a:p>
            <a:r>
              <a:rPr lang="en-US" dirty="0"/>
              <a:t>Data Collection and Dates (3)</a:t>
            </a:r>
          </a:p>
        </p:txBody>
      </p:sp>
      <p:graphicFrame>
        <p:nvGraphicFramePr>
          <p:cNvPr id="4" name="Content Placeholder 3">
            <a:extLst>
              <a:ext uri="{FF2B5EF4-FFF2-40B4-BE49-F238E27FC236}">
                <a16:creationId xmlns:a16="http://schemas.microsoft.com/office/drawing/2014/main" id="{7B0B68E7-C9CF-4EBC-BAC9-4A5E37C6B784}"/>
              </a:ext>
            </a:extLst>
          </p:cNvPr>
          <p:cNvGraphicFramePr>
            <a:graphicFrameLocks noGrp="1"/>
          </p:cNvGraphicFramePr>
          <p:nvPr>
            <p:ph idx="1"/>
            <p:extLst>
              <p:ext uri="{D42A27DB-BD31-4B8C-83A1-F6EECF244321}">
                <p14:modId xmlns:p14="http://schemas.microsoft.com/office/powerpoint/2010/main" val="2579606942"/>
              </p:ext>
            </p:extLst>
          </p:nvPr>
        </p:nvGraphicFramePr>
        <p:xfrm>
          <a:off x="163033" y="2176504"/>
          <a:ext cx="11865933" cy="3840480"/>
        </p:xfrm>
        <a:graphic>
          <a:graphicData uri="http://schemas.openxmlformats.org/drawingml/2006/table">
            <a:tbl>
              <a:tblPr firstRow="1" bandRow="1">
                <a:tableStyleId>{D27102A9-8310-4765-A935-A1911B00CA55}</a:tableStyleId>
              </a:tblPr>
              <a:tblGrid>
                <a:gridCol w="2828260">
                  <a:extLst>
                    <a:ext uri="{9D8B030D-6E8A-4147-A177-3AD203B41FA5}">
                      <a16:colId xmlns:a16="http://schemas.microsoft.com/office/drawing/2014/main" val="3270210306"/>
                    </a:ext>
                  </a:extLst>
                </a:gridCol>
                <a:gridCol w="4593265">
                  <a:extLst>
                    <a:ext uri="{9D8B030D-6E8A-4147-A177-3AD203B41FA5}">
                      <a16:colId xmlns:a16="http://schemas.microsoft.com/office/drawing/2014/main" val="3346773373"/>
                    </a:ext>
                  </a:extLst>
                </a:gridCol>
                <a:gridCol w="4444408">
                  <a:extLst>
                    <a:ext uri="{9D8B030D-6E8A-4147-A177-3AD203B41FA5}">
                      <a16:colId xmlns:a16="http://schemas.microsoft.com/office/drawing/2014/main" val="415998562"/>
                    </a:ext>
                  </a:extLst>
                </a:gridCol>
              </a:tblGrid>
              <a:tr h="548640">
                <a:tc>
                  <a:txBody>
                    <a:bodyPr/>
                    <a:lstStyle/>
                    <a:p>
                      <a:pPr algn="ctr"/>
                      <a:r>
                        <a:rPr lang="en-US" sz="2400" dirty="0"/>
                        <a:t>Data</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Census Day Data</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Cumulative Data</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2935273"/>
                  </a:ext>
                </a:extLst>
              </a:tr>
              <a:tr h="548640">
                <a:tc>
                  <a:txBody>
                    <a:bodyPr/>
                    <a:lstStyle/>
                    <a:p>
                      <a:pPr algn="ctr"/>
                      <a:r>
                        <a:rPr lang="en-US" sz="2400" dirty="0"/>
                        <a:t>Time-Frame</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First Wednesday in October</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July 1 </a:t>
                      </a:r>
                      <a:r>
                        <a:rPr lang="en-US" sz="1800" kern="1200" dirty="0">
                          <a:solidFill>
                            <a:schemeClr val="tx1"/>
                          </a:solidFill>
                          <a:effectLst/>
                          <a:latin typeface="+mn-lt"/>
                          <a:ea typeface="+mn-ea"/>
                          <a:cs typeface="+mn-cs"/>
                        </a:rPr>
                        <a:t>– </a:t>
                      </a:r>
                      <a:r>
                        <a:rPr lang="en-US" sz="2400" dirty="0"/>
                        <a:t>June 30</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4590696"/>
                  </a:ext>
                </a:extLst>
              </a:tr>
              <a:tr h="548640">
                <a:tc>
                  <a:txBody>
                    <a:bodyPr/>
                    <a:lstStyle/>
                    <a:p>
                      <a:pPr algn="ctr"/>
                      <a:r>
                        <a:rPr lang="en-US" sz="2400" dirty="0"/>
                        <a:t>Collection Type</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Point-in-Time</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Cumulative</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276477"/>
                  </a:ext>
                </a:extLst>
              </a:tr>
              <a:tr h="548640">
                <a:tc>
                  <a:txBody>
                    <a:bodyPr/>
                    <a:lstStyle/>
                    <a:p>
                      <a:pPr algn="ctr"/>
                      <a:r>
                        <a:rPr lang="en-US" sz="2400" dirty="0"/>
                        <a:t>Collection Name</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Census Day</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EOY 3</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17169"/>
                  </a:ext>
                </a:extLst>
              </a:tr>
              <a:tr h="548640">
                <a:tc>
                  <a:txBody>
                    <a:bodyPr/>
                    <a:lstStyle/>
                    <a:p>
                      <a:pPr algn="ctr"/>
                      <a:r>
                        <a:rPr lang="en-US" sz="2400" dirty="0"/>
                        <a:t>Resulting Report</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CALPADS Report 1.17 and 1.18</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CALPADS Reports 5.4 and 5.5</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5883450"/>
                  </a:ext>
                </a:extLst>
              </a:tr>
              <a:tr h="548640">
                <a:tc>
                  <a:txBody>
                    <a:bodyPr/>
                    <a:lstStyle/>
                    <a:p>
                      <a:pPr algn="ctr"/>
                      <a:r>
                        <a:rPr lang="en-US" sz="2400" dirty="0"/>
                        <a:t>Data Release</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March-April</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December-January</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7793951"/>
                  </a:ext>
                </a:extLst>
              </a:tr>
              <a:tr h="548640">
                <a:tc>
                  <a:txBody>
                    <a:bodyPr/>
                    <a:lstStyle/>
                    <a:p>
                      <a:pPr algn="ctr"/>
                      <a:r>
                        <a:rPr lang="en-US" sz="2400" dirty="0"/>
                        <a:t>Financial Impact</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LCFF and FRPM</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All Other Funding</a:t>
                      </a:r>
                    </a:p>
                  </a:txBody>
                  <a:tcPr marL="77621" marR="776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036825"/>
                  </a:ext>
                </a:extLst>
              </a:tr>
            </a:tbl>
          </a:graphicData>
        </a:graphic>
      </p:graphicFrame>
      <p:sp>
        <p:nvSpPr>
          <p:cNvPr id="5" name="Slide Number Placeholder 4">
            <a:extLst>
              <a:ext uri="{FF2B5EF4-FFF2-40B4-BE49-F238E27FC236}">
                <a16:creationId xmlns:a16="http://schemas.microsoft.com/office/drawing/2014/main" id="{648970FA-6B6D-4676-8426-48503CC7D5E7}"/>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326384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554E4-DCEA-410B-AE08-DEDE16215871}"/>
              </a:ext>
            </a:extLst>
          </p:cNvPr>
          <p:cNvSpPr>
            <a:spLocks noGrp="1"/>
          </p:cNvSpPr>
          <p:nvPr>
            <p:ph type="title"/>
          </p:nvPr>
        </p:nvSpPr>
        <p:spPr/>
        <p:txBody>
          <a:bodyPr anchor="b"/>
          <a:lstStyle/>
          <a:p>
            <a:r>
              <a:rPr lang="en-US" dirty="0"/>
              <a:t>Homeless Data Web Pages</a:t>
            </a:r>
          </a:p>
        </p:txBody>
      </p:sp>
      <p:sp>
        <p:nvSpPr>
          <p:cNvPr id="3" name="Content Placeholder 2">
            <a:extLst>
              <a:ext uri="{FF2B5EF4-FFF2-40B4-BE49-F238E27FC236}">
                <a16:creationId xmlns:a16="http://schemas.microsoft.com/office/drawing/2014/main" id="{3466C571-F3F7-4F90-8047-1CDACC6B3E40}"/>
              </a:ext>
            </a:extLst>
          </p:cNvPr>
          <p:cNvSpPr>
            <a:spLocks noGrp="1"/>
          </p:cNvSpPr>
          <p:nvPr>
            <p:ph idx="1"/>
          </p:nvPr>
        </p:nvSpPr>
        <p:spPr/>
        <p:txBody>
          <a:bodyPr/>
          <a:lstStyle/>
          <a:p>
            <a:pPr marL="233363" indent="-233363" fontAlgn="base"/>
            <a:r>
              <a:rPr lang="en-US" dirty="0"/>
              <a:t>Homeless Student Group on the CDE Homeless Youth in California Schools web page: ​</a:t>
            </a:r>
            <a:br>
              <a:rPr lang="en-US" dirty="0"/>
            </a:br>
            <a:r>
              <a:rPr lang="en-US" u="sng" dirty="0">
                <a:hlinkClick r:id="rId3" tooltip="Homeless Student Group Web Page"/>
              </a:rPr>
              <a:t>https://www.cde.ca.gov/ds/sg/homelessyouth.asp</a:t>
            </a:r>
            <a:r>
              <a:rPr lang="en-US" dirty="0"/>
              <a:t>​</a:t>
            </a:r>
          </a:p>
          <a:p>
            <a:pPr marL="233363" indent="-233363" fontAlgn="base"/>
            <a:r>
              <a:rPr lang="en-US" dirty="0"/>
              <a:t>Homeless Data Reports​ on the CDE Homeless Youth in California Schools web page: </a:t>
            </a:r>
            <a:br>
              <a:rPr lang="en-US" dirty="0"/>
            </a:br>
            <a:r>
              <a:rPr lang="en-US" u="sng" dirty="0">
                <a:hlinkClick r:id="rId4" tooltip="Homeless Data Report Web Page"/>
              </a:rPr>
              <a:t>https://www.cde.ca.gov/ds/ad/hdt.asp</a:t>
            </a:r>
            <a:r>
              <a:rPr lang="en-US" dirty="0"/>
              <a:t>​</a:t>
            </a:r>
          </a:p>
          <a:p>
            <a:pPr marL="233363" indent="-233363" fontAlgn="base"/>
            <a:r>
              <a:rPr lang="en-US" dirty="0"/>
              <a:t>The CDE’s DataQuest​ web page:</a:t>
            </a:r>
            <a:br>
              <a:rPr lang="en-US" dirty="0"/>
            </a:br>
            <a:r>
              <a:rPr lang="en-US" u="sng" dirty="0">
                <a:hlinkClick r:id="rId5" tooltip="DataQuest Web Page"/>
              </a:rPr>
              <a:t>https://dq.cde.ca.gov/dataquest/</a:t>
            </a:r>
            <a:endParaRPr lang="en-US" dirty="0"/>
          </a:p>
        </p:txBody>
      </p:sp>
      <p:sp>
        <p:nvSpPr>
          <p:cNvPr id="5" name="Slide Number Placeholder 4">
            <a:extLst>
              <a:ext uri="{FF2B5EF4-FFF2-40B4-BE49-F238E27FC236}">
                <a16:creationId xmlns:a16="http://schemas.microsoft.com/office/drawing/2014/main" id="{6A8900FA-5EB9-499A-99D7-859D015A4E3E}"/>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4253757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D6FC-6929-9E4C-BF13-2AF09F852833}"/>
              </a:ext>
            </a:extLst>
          </p:cNvPr>
          <p:cNvSpPr>
            <a:spLocks noGrp="1"/>
          </p:cNvSpPr>
          <p:nvPr>
            <p:ph type="title"/>
          </p:nvPr>
        </p:nvSpPr>
        <p:spPr/>
        <p:txBody>
          <a:bodyPr anchor="b">
            <a:normAutofit/>
          </a:bodyPr>
          <a:lstStyle/>
          <a:p>
            <a:r>
              <a:rPr lang="en-US" dirty="0"/>
              <a:t>Serving and Supporting (1)</a:t>
            </a:r>
          </a:p>
        </p:txBody>
      </p:sp>
      <p:sp>
        <p:nvSpPr>
          <p:cNvPr id="8" name="Content Placeholder 7">
            <a:extLst>
              <a:ext uri="{FF2B5EF4-FFF2-40B4-BE49-F238E27FC236}">
                <a16:creationId xmlns:a16="http://schemas.microsoft.com/office/drawing/2014/main" id="{F42347B2-BCB8-49D8-B152-35FC1BD59B43}"/>
              </a:ext>
            </a:extLst>
          </p:cNvPr>
          <p:cNvSpPr>
            <a:spLocks noGrp="1"/>
          </p:cNvSpPr>
          <p:nvPr>
            <p:ph idx="1"/>
          </p:nvPr>
        </p:nvSpPr>
        <p:spPr/>
        <p:txBody>
          <a:bodyPr>
            <a:normAutofit/>
          </a:bodyPr>
          <a:lstStyle/>
          <a:p>
            <a:pPr marL="228600" indent="-228600"/>
            <a:r>
              <a:rPr lang="en-US" dirty="0"/>
              <a:t>Homeless children, youth, and their families can be served and supported in a variety of ways and by a variety of agencies.</a:t>
            </a:r>
          </a:p>
          <a:p>
            <a:pPr marL="228600" indent="-228600"/>
            <a:r>
              <a:rPr lang="en-US" dirty="0"/>
              <a:t>They can be served and supported </a:t>
            </a:r>
            <a:r>
              <a:rPr lang="en-US" b="1" dirty="0"/>
              <a:t>directly</a:t>
            </a:r>
            <a:r>
              <a:rPr lang="en-US" dirty="0"/>
              <a:t> by accessing services such as educational services, referrals to community agencies, transportation, etc.</a:t>
            </a:r>
          </a:p>
          <a:p>
            <a:pPr marL="228600" indent="-228600"/>
            <a:r>
              <a:rPr lang="en-US" dirty="0"/>
              <a:t>They can be served and supported </a:t>
            </a:r>
            <a:r>
              <a:rPr lang="en-US" b="1" dirty="0"/>
              <a:t>indirectly</a:t>
            </a:r>
            <a:r>
              <a:rPr lang="en-US" dirty="0"/>
              <a:t> by providing professional development and technical assistance to various staff throughout the LEA. Training is essential for serving and supporting this population.</a:t>
            </a:r>
            <a:endParaRPr lang="en-US" sz="2600" dirty="0"/>
          </a:p>
        </p:txBody>
      </p:sp>
      <p:sp>
        <p:nvSpPr>
          <p:cNvPr id="10" name="Slide Number Placeholder 9">
            <a:extLst>
              <a:ext uri="{FF2B5EF4-FFF2-40B4-BE49-F238E27FC236}">
                <a16:creationId xmlns:a16="http://schemas.microsoft.com/office/drawing/2014/main" id="{BF2D80AB-9B24-4001-BB12-8A71E1C395F6}"/>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2999593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498CD-357A-4A67-8CA7-9BB6A1526CB2}"/>
              </a:ext>
            </a:extLst>
          </p:cNvPr>
          <p:cNvSpPr>
            <a:spLocks noGrp="1"/>
          </p:cNvSpPr>
          <p:nvPr>
            <p:ph type="title"/>
          </p:nvPr>
        </p:nvSpPr>
        <p:spPr/>
        <p:txBody>
          <a:bodyPr anchor="b"/>
          <a:lstStyle/>
          <a:p>
            <a:r>
              <a:rPr lang="en-US" dirty="0"/>
              <a:t>Training Modules (1)</a:t>
            </a:r>
          </a:p>
        </p:txBody>
      </p:sp>
      <p:sp>
        <p:nvSpPr>
          <p:cNvPr id="3" name="Content Placeholder 2">
            <a:extLst>
              <a:ext uri="{FF2B5EF4-FFF2-40B4-BE49-F238E27FC236}">
                <a16:creationId xmlns:a16="http://schemas.microsoft.com/office/drawing/2014/main" id="{34FA004C-1531-4F0C-B8FE-B4FECEB1DD60}"/>
              </a:ext>
            </a:extLst>
          </p:cNvPr>
          <p:cNvSpPr>
            <a:spLocks noGrp="1"/>
          </p:cNvSpPr>
          <p:nvPr>
            <p:ph idx="1"/>
          </p:nvPr>
        </p:nvSpPr>
        <p:spPr/>
        <p:txBody>
          <a:bodyPr numCol="2"/>
          <a:lstStyle/>
          <a:p>
            <a:pPr marL="457200" indent="-233363"/>
            <a:r>
              <a:rPr lang="en-US" dirty="0"/>
              <a:t>Homeless 101/Overview</a:t>
            </a:r>
          </a:p>
          <a:p>
            <a:pPr marL="457200" indent="-233363"/>
            <a:r>
              <a:rPr lang="en-US" dirty="0"/>
              <a:t>Teachers</a:t>
            </a:r>
          </a:p>
          <a:p>
            <a:pPr marL="457200" indent="-233363"/>
            <a:r>
              <a:rPr lang="en-US" dirty="0"/>
              <a:t>Registrars</a:t>
            </a:r>
          </a:p>
          <a:p>
            <a:pPr marL="457200" indent="-233363"/>
            <a:r>
              <a:rPr lang="en-US" dirty="0"/>
              <a:t>Administrators</a:t>
            </a:r>
          </a:p>
          <a:p>
            <a:pPr marL="457200" indent="-233363"/>
            <a:r>
              <a:rPr lang="en-US" dirty="0"/>
              <a:t>Counselors</a:t>
            </a:r>
          </a:p>
          <a:p>
            <a:pPr marL="457200" indent="-233363"/>
            <a:r>
              <a:rPr lang="en-US" dirty="0"/>
              <a:t>Data</a:t>
            </a:r>
          </a:p>
          <a:p>
            <a:pPr marL="457200" indent="-233363"/>
            <a:r>
              <a:rPr lang="en-US" dirty="0"/>
              <a:t>Community Collaborators</a:t>
            </a:r>
          </a:p>
          <a:p>
            <a:pPr marL="457200" indent="-233363"/>
            <a:r>
              <a:rPr lang="en-US" dirty="0"/>
              <a:t>Site Liaisons</a:t>
            </a:r>
          </a:p>
          <a:p>
            <a:pPr marL="457200" indent="-233363"/>
            <a:r>
              <a:rPr lang="en-US" dirty="0"/>
              <a:t>Health and Wellness</a:t>
            </a:r>
          </a:p>
          <a:p>
            <a:pPr marL="457200" indent="-233363"/>
            <a:r>
              <a:rPr lang="en-US" dirty="0"/>
              <a:t>Early Education</a:t>
            </a:r>
          </a:p>
          <a:p>
            <a:pPr marL="457200" indent="-233363"/>
            <a:r>
              <a:rPr lang="en-US" dirty="0"/>
              <a:t>Transportation</a:t>
            </a:r>
          </a:p>
          <a:p>
            <a:pPr marL="457200" indent="-233363"/>
            <a:r>
              <a:rPr lang="en-US" dirty="0"/>
              <a:t>Identification and Enrollment</a:t>
            </a:r>
          </a:p>
        </p:txBody>
      </p:sp>
      <p:sp>
        <p:nvSpPr>
          <p:cNvPr id="4" name="Slide Number Placeholder 3">
            <a:extLst>
              <a:ext uri="{FF2B5EF4-FFF2-40B4-BE49-F238E27FC236}">
                <a16:creationId xmlns:a16="http://schemas.microsoft.com/office/drawing/2014/main" id="{AC706A8F-54DD-4BFE-8C36-A3F796C8045F}"/>
              </a:ext>
            </a:extLst>
          </p:cNvPr>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1278805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4D9DC-1412-4A63-9CCB-760F1347112E}"/>
              </a:ext>
            </a:extLst>
          </p:cNvPr>
          <p:cNvSpPr>
            <a:spLocks noGrp="1"/>
          </p:cNvSpPr>
          <p:nvPr>
            <p:ph type="title"/>
          </p:nvPr>
        </p:nvSpPr>
        <p:spPr/>
        <p:txBody>
          <a:bodyPr anchor="b"/>
          <a:lstStyle/>
          <a:p>
            <a:r>
              <a:rPr lang="en-US" dirty="0"/>
              <a:t>Training Modules (2)</a:t>
            </a:r>
          </a:p>
        </p:txBody>
      </p:sp>
      <p:sp>
        <p:nvSpPr>
          <p:cNvPr id="3" name="Content Placeholder 2">
            <a:extLst>
              <a:ext uri="{FF2B5EF4-FFF2-40B4-BE49-F238E27FC236}">
                <a16:creationId xmlns:a16="http://schemas.microsoft.com/office/drawing/2014/main" id="{61B54D0B-BC35-45F4-9D05-E7DDFD5E3742}"/>
              </a:ext>
            </a:extLst>
          </p:cNvPr>
          <p:cNvSpPr>
            <a:spLocks noGrp="1"/>
          </p:cNvSpPr>
          <p:nvPr>
            <p:ph idx="1"/>
          </p:nvPr>
        </p:nvSpPr>
        <p:spPr/>
        <p:txBody>
          <a:bodyPr/>
          <a:lstStyle/>
          <a:p>
            <a:pPr marL="233363" indent="-233363"/>
            <a:r>
              <a:rPr lang="en-US" dirty="0"/>
              <a:t>These training modules are available on our </a:t>
            </a:r>
            <a:r>
              <a:rPr lang="en-US" i="1" dirty="0"/>
              <a:t>Resources for Homeless Children and Youth </a:t>
            </a:r>
            <a:r>
              <a:rPr lang="en-US" dirty="0"/>
              <a:t>website at </a:t>
            </a:r>
            <a:r>
              <a:rPr lang="en-US" dirty="0">
                <a:hlinkClick r:id="rId2" tooltip="Resources for Homeless Children and Youth Website"/>
              </a:rPr>
              <a:t>https://www.cde.ca.gov/sp/hs/cy/</a:t>
            </a:r>
            <a:r>
              <a:rPr lang="en-US" dirty="0"/>
              <a:t>.</a:t>
            </a:r>
          </a:p>
          <a:p>
            <a:pPr marL="233363" indent="-233363"/>
            <a:r>
              <a:rPr lang="en-US" dirty="0"/>
              <a:t>The intention is to have liaisons use these modules to assist them with the requirement to train other stakeholders within and outside the LEA.</a:t>
            </a:r>
          </a:p>
          <a:p>
            <a:pPr marL="233363" indent="-233363"/>
            <a:r>
              <a:rPr lang="en-US" dirty="0"/>
              <a:t>The more people that know about these requirements, the easier it is to serve and support homeless children, youth, and their families.</a:t>
            </a:r>
          </a:p>
        </p:txBody>
      </p:sp>
      <p:sp>
        <p:nvSpPr>
          <p:cNvPr id="4" name="Slide Number Placeholder 3">
            <a:extLst>
              <a:ext uri="{FF2B5EF4-FFF2-40B4-BE49-F238E27FC236}">
                <a16:creationId xmlns:a16="http://schemas.microsoft.com/office/drawing/2014/main" id="{6AC43BB5-2DB9-4A89-B2C5-6F71257775B0}"/>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4259745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D6FC-6929-9E4C-BF13-2AF09F852833}"/>
              </a:ext>
            </a:extLst>
          </p:cNvPr>
          <p:cNvSpPr>
            <a:spLocks noGrp="1"/>
          </p:cNvSpPr>
          <p:nvPr>
            <p:ph type="title"/>
          </p:nvPr>
        </p:nvSpPr>
        <p:spPr/>
        <p:txBody>
          <a:bodyPr anchor="b">
            <a:normAutofit/>
          </a:bodyPr>
          <a:lstStyle/>
          <a:p>
            <a:r>
              <a:rPr lang="en-US" dirty="0"/>
              <a:t>Serving and Supporting (2)</a:t>
            </a:r>
          </a:p>
        </p:txBody>
      </p:sp>
      <p:sp>
        <p:nvSpPr>
          <p:cNvPr id="8" name="Content Placeholder 7">
            <a:extLst>
              <a:ext uri="{FF2B5EF4-FFF2-40B4-BE49-F238E27FC236}">
                <a16:creationId xmlns:a16="http://schemas.microsoft.com/office/drawing/2014/main" id="{F42347B2-BCB8-49D8-B152-35FC1BD59B43}"/>
              </a:ext>
            </a:extLst>
          </p:cNvPr>
          <p:cNvSpPr>
            <a:spLocks noGrp="1"/>
          </p:cNvSpPr>
          <p:nvPr>
            <p:ph idx="1"/>
          </p:nvPr>
        </p:nvSpPr>
        <p:spPr/>
        <p:txBody>
          <a:bodyPr>
            <a:normAutofit/>
          </a:bodyPr>
          <a:lstStyle/>
          <a:p>
            <a:pPr marL="228600" indent="-228600"/>
            <a:r>
              <a:rPr lang="en-US" altLang="en-US" kern="0" dirty="0">
                <a:solidFill>
                  <a:srgbClr val="000000"/>
                </a:solidFill>
              </a:rPr>
              <a:t>Services and supports can be paid through various funding resources, such as:</a:t>
            </a:r>
          </a:p>
          <a:p>
            <a:pPr marL="457200" lvl="1" indent="-222250">
              <a:spcBef>
                <a:spcPts val="1200"/>
              </a:spcBef>
              <a:spcAft>
                <a:spcPts val="200"/>
              </a:spcAft>
            </a:pPr>
            <a:r>
              <a:rPr lang="en-US" altLang="en-US" kern="0" dirty="0">
                <a:solidFill>
                  <a:srgbClr val="000000"/>
                </a:solidFill>
              </a:rPr>
              <a:t>Title I, Part A funds </a:t>
            </a:r>
            <a:r>
              <a:rPr lang="en-US" dirty="0"/>
              <a:t>–</a:t>
            </a:r>
            <a:r>
              <a:rPr lang="en-US" altLang="en-US" kern="0" dirty="0">
                <a:solidFill>
                  <a:srgbClr val="000000"/>
                </a:solidFill>
              </a:rPr>
              <a:t> LEAs must reserve (set-aside) these funds necessary to provide homeless children services comparable to services to those children that are not homeless</a:t>
            </a:r>
          </a:p>
          <a:p>
            <a:pPr marL="457200" lvl="1" indent="-222250">
              <a:spcBef>
                <a:spcPts val="1200"/>
              </a:spcBef>
              <a:spcAft>
                <a:spcPts val="200"/>
              </a:spcAft>
            </a:pPr>
            <a:r>
              <a:rPr lang="en-US" altLang="en-US" kern="0" dirty="0">
                <a:solidFill>
                  <a:srgbClr val="000000"/>
                </a:solidFill>
              </a:rPr>
              <a:t>ARP-HCY funds </a:t>
            </a:r>
            <a:r>
              <a:rPr lang="en-US" dirty="0"/>
              <a:t>–</a:t>
            </a:r>
            <a:r>
              <a:rPr lang="en-US" altLang="en-US" kern="0" dirty="0">
                <a:solidFill>
                  <a:srgbClr val="000000"/>
                </a:solidFill>
              </a:rPr>
              <a:t> LEAs can use these funds for identification, wraparound services, and educational support</a:t>
            </a:r>
          </a:p>
        </p:txBody>
      </p:sp>
      <p:sp>
        <p:nvSpPr>
          <p:cNvPr id="10" name="Slide Number Placeholder 9">
            <a:extLst>
              <a:ext uri="{FF2B5EF4-FFF2-40B4-BE49-F238E27FC236}">
                <a16:creationId xmlns:a16="http://schemas.microsoft.com/office/drawing/2014/main" id="{BF2D80AB-9B24-4001-BB12-8A71E1C395F6}"/>
              </a:ext>
            </a:extLst>
          </p:cNvPr>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1601643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7EE1A-80DF-47DC-88A5-1320B0C3DCF9}"/>
              </a:ext>
            </a:extLst>
          </p:cNvPr>
          <p:cNvSpPr>
            <a:spLocks noGrp="1"/>
          </p:cNvSpPr>
          <p:nvPr>
            <p:ph type="title"/>
          </p:nvPr>
        </p:nvSpPr>
        <p:spPr/>
        <p:txBody>
          <a:bodyPr anchor="b"/>
          <a:lstStyle/>
          <a:p>
            <a:r>
              <a:rPr lang="en-US" dirty="0">
                <a:solidFill>
                  <a:schemeClr val="tx1"/>
                </a:solidFill>
              </a:rPr>
              <a:t>Presentation Outline</a:t>
            </a:r>
          </a:p>
        </p:txBody>
      </p:sp>
      <p:sp>
        <p:nvSpPr>
          <p:cNvPr id="3" name="Content Placeholder 2">
            <a:extLst>
              <a:ext uri="{FF2B5EF4-FFF2-40B4-BE49-F238E27FC236}">
                <a16:creationId xmlns:a16="http://schemas.microsoft.com/office/drawing/2014/main" id="{37D96108-6CDD-4367-85AC-B1940DF487B2}"/>
              </a:ext>
            </a:extLst>
          </p:cNvPr>
          <p:cNvSpPr>
            <a:spLocks noGrp="1"/>
          </p:cNvSpPr>
          <p:nvPr>
            <p:ph idx="1"/>
          </p:nvPr>
        </p:nvSpPr>
        <p:spPr/>
        <p:txBody>
          <a:bodyPr>
            <a:normAutofit/>
          </a:bodyPr>
          <a:lstStyle/>
          <a:p>
            <a:pPr marL="233363" indent="-233363"/>
            <a:r>
              <a:rPr lang="en-US" dirty="0"/>
              <a:t>Homeless Education Laws</a:t>
            </a:r>
          </a:p>
          <a:p>
            <a:pPr marL="233363" indent="-233363"/>
            <a:r>
              <a:rPr lang="en-US" dirty="0"/>
              <a:t>Identification and Enrollment</a:t>
            </a:r>
          </a:p>
          <a:p>
            <a:pPr marL="233363" indent="-233363"/>
            <a:r>
              <a:rPr lang="en-US" dirty="0"/>
              <a:t>Data Collection and Dates</a:t>
            </a:r>
          </a:p>
          <a:p>
            <a:pPr marL="233363" indent="-233363"/>
            <a:r>
              <a:rPr lang="en-US" dirty="0"/>
              <a:t>Serving and Supporting</a:t>
            </a:r>
          </a:p>
          <a:p>
            <a:pPr marL="233363" indent="-233363"/>
            <a:r>
              <a:rPr lang="en-US" dirty="0"/>
              <a:t>Statewide Support and </a:t>
            </a:r>
            <a:r>
              <a:rPr lang="en-US" dirty="0">
                <a:cs typeface="Arial"/>
              </a:rPr>
              <a:t>Homeless Education Technical Assistance Centers (HE TACs)</a:t>
            </a:r>
            <a:endParaRPr lang="en-US" dirty="0"/>
          </a:p>
          <a:p>
            <a:pPr marL="233363" indent="-233363"/>
            <a:r>
              <a:rPr lang="en-US" dirty="0"/>
              <a:t>Resources</a:t>
            </a:r>
          </a:p>
        </p:txBody>
      </p:sp>
      <p:sp>
        <p:nvSpPr>
          <p:cNvPr id="5" name="Slide Number Placeholder 4">
            <a:extLst>
              <a:ext uri="{FF2B5EF4-FFF2-40B4-BE49-F238E27FC236}">
                <a16:creationId xmlns:a16="http://schemas.microsoft.com/office/drawing/2014/main" id="{EE6C81F5-BEDB-44EA-B24C-B202A676EEAE}"/>
              </a:ext>
            </a:extLst>
          </p:cNvPr>
          <p:cNvSpPr>
            <a:spLocks noGrp="1"/>
          </p:cNvSpPr>
          <p:nvPr>
            <p:ph type="sldNum" sz="quarter" idx="12"/>
          </p:nvPr>
        </p:nvSpPr>
        <p:spPr/>
        <p:txBody>
          <a:bodyPr/>
          <a:lstStyle/>
          <a:p>
            <a:fld id="{1E47FE53-EBF0-4DA7-9D9D-CC1C3A20F3CB}" type="slidenum">
              <a:rPr lang="en-US" smtClean="0"/>
              <a:t>2</a:t>
            </a:fld>
            <a:endParaRPr lang="en-US"/>
          </a:p>
        </p:txBody>
      </p:sp>
    </p:spTree>
    <p:extLst>
      <p:ext uri="{BB962C8B-B14F-4D97-AF65-F5344CB8AC3E}">
        <p14:creationId xmlns:p14="http://schemas.microsoft.com/office/powerpoint/2010/main" val="4254548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D6FC-6929-9E4C-BF13-2AF09F852833}"/>
              </a:ext>
            </a:extLst>
          </p:cNvPr>
          <p:cNvSpPr>
            <a:spLocks noGrp="1"/>
          </p:cNvSpPr>
          <p:nvPr>
            <p:ph type="title"/>
          </p:nvPr>
        </p:nvSpPr>
        <p:spPr/>
        <p:txBody>
          <a:bodyPr anchor="b">
            <a:normAutofit/>
          </a:bodyPr>
          <a:lstStyle/>
          <a:p>
            <a:r>
              <a:rPr lang="en-US" dirty="0"/>
              <a:t>Serving and Supporting (3)</a:t>
            </a:r>
          </a:p>
        </p:txBody>
      </p:sp>
      <p:sp>
        <p:nvSpPr>
          <p:cNvPr id="8" name="Content Placeholder 7">
            <a:extLst>
              <a:ext uri="{FF2B5EF4-FFF2-40B4-BE49-F238E27FC236}">
                <a16:creationId xmlns:a16="http://schemas.microsoft.com/office/drawing/2014/main" id="{F42347B2-BCB8-49D8-B152-35FC1BD59B43}"/>
              </a:ext>
            </a:extLst>
          </p:cNvPr>
          <p:cNvSpPr>
            <a:spLocks noGrp="1"/>
          </p:cNvSpPr>
          <p:nvPr>
            <p:ph idx="1"/>
          </p:nvPr>
        </p:nvSpPr>
        <p:spPr/>
        <p:txBody>
          <a:bodyPr>
            <a:normAutofit/>
          </a:bodyPr>
          <a:lstStyle/>
          <a:p>
            <a:pPr marL="228600" indent="-228600"/>
            <a:r>
              <a:rPr lang="en-US" altLang="en-US" kern="0" dirty="0">
                <a:solidFill>
                  <a:srgbClr val="000000"/>
                </a:solidFill>
              </a:rPr>
              <a:t>Services and supports can be offered through a variety of collaborations and coordination:</a:t>
            </a:r>
          </a:p>
          <a:p>
            <a:pPr marL="457200" lvl="1" indent="-222250">
              <a:spcBef>
                <a:spcPts val="1200"/>
              </a:spcBef>
              <a:spcAft>
                <a:spcPts val="200"/>
              </a:spcAft>
            </a:pPr>
            <a:r>
              <a:rPr lang="en-US" altLang="en-US" kern="0" dirty="0">
                <a:solidFill>
                  <a:srgbClr val="000000"/>
                </a:solidFill>
              </a:rPr>
              <a:t>Internal programs </a:t>
            </a:r>
            <a:r>
              <a:rPr lang="en-US" dirty="0"/>
              <a:t>–</a:t>
            </a:r>
            <a:r>
              <a:rPr lang="en-US" altLang="en-US" kern="0" dirty="0">
                <a:solidFill>
                  <a:srgbClr val="000000"/>
                </a:solidFill>
              </a:rPr>
              <a:t> Title I, Special Education, Migrant Education, Transportation, Food Services, even Data</a:t>
            </a:r>
          </a:p>
          <a:p>
            <a:pPr marL="457200" lvl="1" indent="-222250">
              <a:spcBef>
                <a:spcPts val="1200"/>
              </a:spcBef>
              <a:spcAft>
                <a:spcPts val="200"/>
              </a:spcAft>
            </a:pPr>
            <a:r>
              <a:rPr lang="en-US" altLang="en-US" kern="0" dirty="0">
                <a:solidFill>
                  <a:srgbClr val="000000"/>
                </a:solidFill>
              </a:rPr>
              <a:t>External programs </a:t>
            </a:r>
            <a:r>
              <a:rPr lang="en-US" dirty="0"/>
              <a:t>–</a:t>
            </a:r>
            <a:r>
              <a:rPr lang="en-US" altLang="en-US" kern="0" dirty="0">
                <a:solidFill>
                  <a:srgbClr val="000000"/>
                </a:solidFill>
              </a:rPr>
              <a:t> faith-based agencies, community-based organizations, housing agencies, </a:t>
            </a:r>
            <a:r>
              <a:rPr lang="en-US" dirty="0"/>
              <a:t>etc.</a:t>
            </a:r>
          </a:p>
          <a:p>
            <a:pPr marL="457200" lvl="1" indent="-222250">
              <a:spcBef>
                <a:spcPts val="1200"/>
              </a:spcBef>
              <a:spcAft>
                <a:spcPts val="200"/>
              </a:spcAft>
            </a:pPr>
            <a:r>
              <a:rPr lang="en-US" i="1" dirty="0"/>
              <a:t>Collaboration with Community Partnerships </a:t>
            </a:r>
            <a:r>
              <a:rPr lang="en-US" dirty="0"/>
              <a:t>PPTX </a:t>
            </a:r>
            <a:r>
              <a:rPr lang="en-US" dirty="0">
                <a:cs typeface="Arial"/>
              </a:rPr>
              <a:t>on the CDE’s Homeless Education Resources web page:</a:t>
            </a:r>
            <a:r>
              <a:rPr lang="en-US" dirty="0"/>
              <a:t> </a:t>
            </a:r>
            <a:r>
              <a:rPr lang="en-US" dirty="0">
                <a:hlinkClick r:id="rId3" tooltip="Collaboration with Community Partnerships PowerPoint Presentation"/>
              </a:rPr>
              <a:t>https://www.cde.ca.gov/sp/hs/cy/documents/</a:t>
            </a:r>
            <a:br>
              <a:rPr lang="en-US" dirty="0">
                <a:hlinkClick r:id="rId3" tooltip="Collaboration with Community Partnerships PowerPoint Presentation"/>
              </a:rPr>
            </a:br>
            <a:r>
              <a:rPr lang="en-US" dirty="0">
                <a:hlinkClick r:id="rId3" tooltip="Collaboration with Community Partnerships PowerPoint Presentation"/>
              </a:rPr>
              <a:t>ehcycommunitycollaborate.pdf</a:t>
            </a:r>
            <a:r>
              <a:rPr lang="en-US" dirty="0"/>
              <a:t> </a:t>
            </a:r>
            <a:endParaRPr lang="en-US" altLang="en-US" kern="0" dirty="0">
              <a:solidFill>
                <a:srgbClr val="000000"/>
              </a:solidFill>
            </a:endParaRPr>
          </a:p>
        </p:txBody>
      </p:sp>
      <p:sp>
        <p:nvSpPr>
          <p:cNvPr id="10" name="Slide Number Placeholder 9">
            <a:extLst>
              <a:ext uri="{FF2B5EF4-FFF2-40B4-BE49-F238E27FC236}">
                <a16:creationId xmlns:a16="http://schemas.microsoft.com/office/drawing/2014/main" id="{BF2D80AB-9B24-4001-BB12-8A71E1C395F6}"/>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705751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6979-4742-4E09-8BEE-20D81848D7E3}"/>
              </a:ext>
            </a:extLst>
          </p:cNvPr>
          <p:cNvSpPr>
            <a:spLocks noGrp="1"/>
          </p:cNvSpPr>
          <p:nvPr>
            <p:ph type="title"/>
          </p:nvPr>
        </p:nvSpPr>
        <p:spPr/>
        <p:txBody>
          <a:bodyPr/>
          <a:lstStyle/>
          <a:p>
            <a:r>
              <a:rPr lang="en-US" dirty="0"/>
              <a:t>Statewide Support (1)</a:t>
            </a:r>
          </a:p>
        </p:txBody>
      </p:sp>
      <p:sp>
        <p:nvSpPr>
          <p:cNvPr id="3" name="Content Placeholder 2">
            <a:extLst>
              <a:ext uri="{FF2B5EF4-FFF2-40B4-BE49-F238E27FC236}">
                <a16:creationId xmlns:a16="http://schemas.microsoft.com/office/drawing/2014/main" id="{E46AAAAC-913A-4722-84D1-97DEB45DC88B}"/>
              </a:ext>
            </a:extLst>
          </p:cNvPr>
          <p:cNvSpPr>
            <a:spLocks noGrp="1"/>
          </p:cNvSpPr>
          <p:nvPr>
            <p:ph idx="1"/>
          </p:nvPr>
        </p:nvSpPr>
        <p:spPr/>
        <p:txBody>
          <a:bodyPr>
            <a:noAutofit/>
          </a:bodyPr>
          <a:lstStyle/>
          <a:p>
            <a:pPr marL="233363" indent="-233363"/>
            <a:r>
              <a:rPr lang="en-US" dirty="0"/>
              <a:t>Three COEs were selected to be HE TACs. Their role is to offer regional support to other COEs as well as conduct statewide activities.</a:t>
            </a:r>
          </a:p>
          <a:p>
            <a:pPr marL="233363" indent="-233363"/>
            <a:r>
              <a:rPr lang="en-US" dirty="0"/>
              <a:t>They will be developing and disseminating resources, offering professional development opportunities, and ensuring that LEAs have the capacity and tools required to implement EHCY provisions.</a:t>
            </a:r>
          </a:p>
          <a:p>
            <a:pPr marL="233363" indent="-233363"/>
            <a:r>
              <a:rPr lang="en-US" dirty="0"/>
              <a:t>The CDE’s HE TAC web page: </a:t>
            </a:r>
            <a:r>
              <a:rPr lang="en-US" dirty="0">
                <a:hlinkClick r:id="rId2" tooltip="Homeless Education Technical Assistance Centers Web Page"/>
              </a:rPr>
              <a:t>https://www.cde.ca.gov/sp/hs/hetac.asp</a:t>
            </a:r>
            <a:r>
              <a:rPr lang="en-US" dirty="0"/>
              <a:t>.</a:t>
            </a:r>
          </a:p>
        </p:txBody>
      </p:sp>
      <p:sp>
        <p:nvSpPr>
          <p:cNvPr id="6" name="Slide Number Placeholder 5">
            <a:extLst>
              <a:ext uri="{FF2B5EF4-FFF2-40B4-BE49-F238E27FC236}">
                <a16:creationId xmlns:a16="http://schemas.microsoft.com/office/drawing/2014/main" id="{894C8077-B0A2-44A2-9482-7ABAF60859EA}"/>
              </a:ext>
            </a:extLst>
          </p:cNvPr>
          <p:cNvSpPr>
            <a:spLocks noGrp="1"/>
          </p:cNvSpPr>
          <p:nvPr>
            <p:ph type="sldNum" sz="quarter" idx="12"/>
          </p:nvPr>
        </p:nvSpPr>
        <p:spPr/>
        <p:txBody>
          <a:bodyPr/>
          <a:lstStyle/>
          <a:p>
            <a:fld id="{1E47FE53-EBF0-4DA7-9D9D-CC1C3A20F3CB}" type="slidenum">
              <a:rPr lang="en-US" smtClean="0"/>
              <a:t>21</a:t>
            </a:fld>
            <a:endParaRPr lang="en-US"/>
          </a:p>
        </p:txBody>
      </p:sp>
    </p:spTree>
    <p:extLst>
      <p:ext uri="{BB962C8B-B14F-4D97-AF65-F5344CB8AC3E}">
        <p14:creationId xmlns:p14="http://schemas.microsoft.com/office/powerpoint/2010/main" val="395720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71169A2-3D78-48DB-8FB3-14E4D4AB3DF8}"/>
              </a:ext>
            </a:extLst>
          </p:cNvPr>
          <p:cNvSpPr>
            <a:spLocks noGrp="1"/>
          </p:cNvSpPr>
          <p:nvPr>
            <p:ph type="title"/>
          </p:nvPr>
        </p:nvSpPr>
        <p:spPr/>
        <p:txBody>
          <a:bodyPr anchor="b"/>
          <a:lstStyle/>
          <a:p>
            <a:r>
              <a:rPr lang="en-US" dirty="0"/>
              <a:t>Statewide Support (2)</a:t>
            </a:r>
          </a:p>
        </p:txBody>
      </p:sp>
      <p:graphicFrame>
        <p:nvGraphicFramePr>
          <p:cNvPr id="10" name="Content Placeholder 9">
            <a:extLst>
              <a:ext uri="{FF2B5EF4-FFF2-40B4-BE49-F238E27FC236}">
                <a16:creationId xmlns:a16="http://schemas.microsoft.com/office/drawing/2014/main" id="{16AD2881-231C-44BA-9655-889D0BB3DA5D}"/>
              </a:ext>
            </a:extLst>
          </p:cNvPr>
          <p:cNvGraphicFramePr>
            <a:graphicFrameLocks noGrp="1"/>
          </p:cNvGraphicFramePr>
          <p:nvPr>
            <p:ph idx="1"/>
            <p:extLst>
              <p:ext uri="{D42A27DB-BD31-4B8C-83A1-F6EECF244321}">
                <p14:modId xmlns:p14="http://schemas.microsoft.com/office/powerpoint/2010/main" val="4111411721"/>
              </p:ext>
            </p:extLst>
          </p:nvPr>
        </p:nvGraphicFramePr>
        <p:xfrm>
          <a:off x="1096963" y="1846263"/>
          <a:ext cx="10058400" cy="3992456"/>
        </p:xfrm>
        <a:graphic>
          <a:graphicData uri="http://schemas.openxmlformats.org/drawingml/2006/table">
            <a:tbl>
              <a:tblPr firstRow="1" bandRow="1">
                <a:tableStyleId>{D27102A9-8310-4765-A935-A1911B00CA55}</a:tableStyleId>
              </a:tblPr>
              <a:tblGrid>
                <a:gridCol w="2208445">
                  <a:extLst>
                    <a:ext uri="{9D8B030D-6E8A-4147-A177-3AD203B41FA5}">
                      <a16:colId xmlns:a16="http://schemas.microsoft.com/office/drawing/2014/main" val="3879040503"/>
                    </a:ext>
                  </a:extLst>
                </a:gridCol>
                <a:gridCol w="3289061">
                  <a:extLst>
                    <a:ext uri="{9D8B030D-6E8A-4147-A177-3AD203B41FA5}">
                      <a16:colId xmlns:a16="http://schemas.microsoft.com/office/drawing/2014/main" val="590217356"/>
                    </a:ext>
                  </a:extLst>
                </a:gridCol>
                <a:gridCol w="4560894">
                  <a:extLst>
                    <a:ext uri="{9D8B030D-6E8A-4147-A177-3AD203B41FA5}">
                      <a16:colId xmlns:a16="http://schemas.microsoft.com/office/drawing/2014/main" val="787103001"/>
                    </a:ext>
                  </a:extLst>
                </a:gridCol>
              </a:tblGrid>
              <a:tr h="1100668">
                <a:tc>
                  <a:txBody>
                    <a:bodyPr/>
                    <a:lstStyle/>
                    <a:p>
                      <a:pPr algn="ctr"/>
                      <a:r>
                        <a:rPr lang="en-US" sz="2800" b="1" u="none" dirty="0"/>
                        <a:t>County Office of Education</a:t>
                      </a:r>
                    </a:p>
                  </a:txBody>
                  <a:tcPr marL="77372" marR="773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u="none" dirty="0"/>
                        <a:t>Lead</a:t>
                      </a:r>
                    </a:p>
                  </a:txBody>
                  <a:tcPr marL="77372" marR="773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u="none" dirty="0"/>
                        <a:t>Contact</a:t>
                      </a:r>
                    </a:p>
                  </a:txBody>
                  <a:tcPr marL="77372" marR="773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3148286"/>
                  </a:ext>
                </a:extLst>
              </a:tr>
              <a:tr h="837988">
                <a:tc>
                  <a:txBody>
                    <a:bodyPr/>
                    <a:lstStyle/>
                    <a:p>
                      <a:pPr algn="ctr"/>
                      <a:r>
                        <a:rPr lang="en-US" sz="2800" dirty="0"/>
                        <a:t>Contra Costa</a:t>
                      </a:r>
                    </a:p>
                  </a:txBody>
                  <a:tcPr marL="77372" marR="773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Alejandra Chamberlain</a:t>
                      </a:r>
                    </a:p>
                  </a:txBody>
                  <a:tcPr marL="77372" marR="773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hlinkClick r:id="rId2"/>
                        </a:rPr>
                        <a:t>achamberlain@cccoe.k12.ca.us</a:t>
                      </a:r>
                      <a:endParaRPr lang="en-US" sz="2800" dirty="0"/>
                    </a:p>
                  </a:txBody>
                  <a:tcPr marL="77372" marR="773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5410748"/>
                  </a:ext>
                </a:extLst>
              </a:tr>
              <a:tr h="837988">
                <a:tc>
                  <a:txBody>
                    <a:bodyPr/>
                    <a:lstStyle/>
                    <a:p>
                      <a:pPr algn="ctr"/>
                      <a:r>
                        <a:rPr lang="en-US" sz="2800" dirty="0"/>
                        <a:t>Los Angeles</a:t>
                      </a:r>
                    </a:p>
                  </a:txBody>
                  <a:tcPr marL="77372" marR="773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Jennifer Kottke</a:t>
                      </a:r>
                    </a:p>
                  </a:txBody>
                  <a:tcPr marL="77372" marR="773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hlinkClick r:id="rId3"/>
                        </a:rPr>
                        <a:t>Kottke_Jennifer@lacoe.edu</a:t>
                      </a:r>
                      <a:endParaRPr lang="en-US" sz="2800" dirty="0"/>
                    </a:p>
                  </a:txBody>
                  <a:tcPr marL="77372" marR="773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8261988"/>
                  </a:ext>
                </a:extLst>
              </a:tr>
              <a:tr h="837988">
                <a:tc>
                  <a:txBody>
                    <a:bodyPr/>
                    <a:lstStyle/>
                    <a:p>
                      <a:pPr algn="ctr"/>
                      <a:r>
                        <a:rPr lang="en-US" sz="2800" dirty="0"/>
                        <a:t>San Diego</a:t>
                      </a:r>
                    </a:p>
                  </a:txBody>
                  <a:tcPr marL="77372" marR="773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Susanne Terry</a:t>
                      </a:r>
                    </a:p>
                  </a:txBody>
                  <a:tcPr marL="77372" marR="773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hlinkClick r:id="rId4"/>
                        </a:rPr>
                        <a:t>Susanne.Terry@sdcoe.net</a:t>
                      </a:r>
                      <a:r>
                        <a:rPr lang="en-US" sz="2800" dirty="0"/>
                        <a:t> </a:t>
                      </a:r>
                    </a:p>
                  </a:txBody>
                  <a:tcPr marL="77372" marR="773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0995863"/>
                  </a:ext>
                </a:extLst>
              </a:tr>
            </a:tbl>
          </a:graphicData>
        </a:graphic>
      </p:graphicFrame>
      <p:pic>
        <p:nvPicPr>
          <p:cNvPr id="5" name="Picture 4">
            <a:extLst>
              <a:ext uri="{FF2B5EF4-FFF2-40B4-BE49-F238E27FC236}">
                <a16:creationId xmlns:a16="http://schemas.microsoft.com/office/drawing/2014/main" id="{C05E7FDF-85BF-4587-8F6C-5AF4E42522E6}"/>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29613" y="130211"/>
            <a:ext cx="1450757" cy="1450757"/>
          </a:xfrm>
          <a:prstGeom prst="rect">
            <a:avLst/>
          </a:prstGeom>
        </p:spPr>
      </p:pic>
      <p:sp>
        <p:nvSpPr>
          <p:cNvPr id="2" name="Slide Number Placeholder 1">
            <a:extLst>
              <a:ext uri="{FF2B5EF4-FFF2-40B4-BE49-F238E27FC236}">
                <a16:creationId xmlns:a16="http://schemas.microsoft.com/office/drawing/2014/main" id="{42BA4E9B-9E61-4B40-BDF0-58483FD19C71}"/>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2338555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2ADB1-72FF-4570-A19B-E5E12F19DBD4}"/>
              </a:ext>
            </a:extLst>
          </p:cNvPr>
          <p:cNvSpPr>
            <a:spLocks noGrp="1"/>
          </p:cNvSpPr>
          <p:nvPr>
            <p:ph type="title"/>
          </p:nvPr>
        </p:nvSpPr>
        <p:spPr>
          <a:xfrm>
            <a:off x="288176" y="2175857"/>
            <a:ext cx="3507971" cy="2506286"/>
          </a:xfrm>
        </p:spPr>
        <p:txBody>
          <a:bodyPr anchor="ctr">
            <a:normAutofit/>
          </a:bodyPr>
          <a:lstStyle/>
          <a:p>
            <a:pPr algn="ctr"/>
            <a:r>
              <a:rPr lang="en-US" sz="4400" dirty="0"/>
              <a:t>Contra Costa</a:t>
            </a:r>
            <a:br>
              <a:rPr lang="en-US" sz="4400" dirty="0"/>
            </a:br>
            <a:r>
              <a:rPr lang="en-US" sz="4400" dirty="0"/>
              <a:t>HE TAC</a:t>
            </a:r>
            <a:br>
              <a:rPr lang="en-US" sz="4400" dirty="0"/>
            </a:br>
            <a:r>
              <a:rPr lang="en-US" sz="4400" dirty="0"/>
              <a:t>(25 Counties)</a:t>
            </a:r>
          </a:p>
        </p:txBody>
      </p:sp>
      <p:sp>
        <p:nvSpPr>
          <p:cNvPr id="6" name="Content Placeholder 5">
            <a:extLst>
              <a:ext uri="{FF2B5EF4-FFF2-40B4-BE49-F238E27FC236}">
                <a16:creationId xmlns:a16="http://schemas.microsoft.com/office/drawing/2014/main" id="{F6EACBE1-4BDB-4BD6-9D5B-29010CD66548}"/>
              </a:ext>
            </a:extLst>
          </p:cNvPr>
          <p:cNvSpPr>
            <a:spLocks noGrp="1"/>
          </p:cNvSpPr>
          <p:nvPr>
            <p:ph idx="1"/>
          </p:nvPr>
        </p:nvSpPr>
        <p:spPr/>
        <p:txBody>
          <a:bodyPr numCol="3" anchor="ctr">
            <a:normAutofit/>
          </a:bodyPr>
          <a:lstStyle/>
          <a:p>
            <a:pPr marL="233363" indent="-233363"/>
            <a:r>
              <a:rPr lang="en-US" dirty="0">
                <a:solidFill>
                  <a:schemeClr val="tx1"/>
                </a:solidFill>
              </a:rPr>
              <a:t>Alameda</a:t>
            </a:r>
          </a:p>
          <a:p>
            <a:pPr marL="233363" indent="-233363"/>
            <a:r>
              <a:rPr lang="en-US" dirty="0">
                <a:solidFill>
                  <a:schemeClr val="tx1"/>
                </a:solidFill>
              </a:rPr>
              <a:t>Alpine</a:t>
            </a:r>
          </a:p>
          <a:p>
            <a:pPr marL="233363" indent="-233363"/>
            <a:r>
              <a:rPr lang="en-US" dirty="0">
                <a:solidFill>
                  <a:schemeClr val="tx1"/>
                </a:solidFill>
              </a:rPr>
              <a:t>Amador</a:t>
            </a:r>
          </a:p>
          <a:p>
            <a:pPr marL="233363" indent="-233363"/>
            <a:r>
              <a:rPr lang="en-US" dirty="0">
                <a:solidFill>
                  <a:schemeClr val="tx1"/>
                </a:solidFill>
              </a:rPr>
              <a:t>Calaveras</a:t>
            </a:r>
          </a:p>
          <a:p>
            <a:pPr marL="233363" indent="-233363"/>
            <a:r>
              <a:rPr lang="en-US" dirty="0">
                <a:solidFill>
                  <a:schemeClr val="tx1"/>
                </a:solidFill>
              </a:rPr>
              <a:t>Colusa</a:t>
            </a:r>
          </a:p>
          <a:p>
            <a:pPr marL="233363" indent="-233363"/>
            <a:r>
              <a:rPr lang="en-US" dirty="0">
                <a:solidFill>
                  <a:schemeClr val="tx1"/>
                </a:solidFill>
              </a:rPr>
              <a:t>Contra Costa</a:t>
            </a:r>
          </a:p>
          <a:p>
            <a:pPr marL="233363" indent="-233363"/>
            <a:r>
              <a:rPr lang="en-US" dirty="0">
                <a:solidFill>
                  <a:schemeClr val="tx1"/>
                </a:solidFill>
              </a:rPr>
              <a:t>El Dorado</a:t>
            </a:r>
          </a:p>
          <a:p>
            <a:pPr marL="233363" indent="-233363"/>
            <a:r>
              <a:rPr lang="en-US" dirty="0">
                <a:solidFill>
                  <a:schemeClr val="tx1"/>
                </a:solidFill>
              </a:rPr>
              <a:t>Lake</a:t>
            </a:r>
          </a:p>
          <a:p>
            <a:pPr marL="233363" indent="-233363"/>
            <a:r>
              <a:rPr lang="en-US" dirty="0">
                <a:solidFill>
                  <a:schemeClr val="tx1"/>
                </a:solidFill>
              </a:rPr>
              <a:t>Marin</a:t>
            </a:r>
          </a:p>
          <a:p>
            <a:pPr marL="233363" indent="-233363"/>
            <a:r>
              <a:rPr lang="en-US" dirty="0">
                <a:solidFill>
                  <a:schemeClr val="tx1"/>
                </a:solidFill>
              </a:rPr>
              <a:t>Mendocino</a:t>
            </a:r>
          </a:p>
          <a:p>
            <a:pPr marL="233363" indent="-233363"/>
            <a:r>
              <a:rPr lang="en-US" dirty="0">
                <a:solidFill>
                  <a:schemeClr val="tx1"/>
                </a:solidFill>
              </a:rPr>
              <a:t>Napa</a:t>
            </a:r>
          </a:p>
          <a:p>
            <a:pPr marL="233363" indent="-233363"/>
            <a:r>
              <a:rPr lang="en-US" dirty="0">
                <a:solidFill>
                  <a:schemeClr val="tx1"/>
                </a:solidFill>
              </a:rPr>
              <a:t>Nevada</a:t>
            </a:r>
          </a:p>
          <a:p>
            <a:pPr marL="233363" indent="-233363"/>
            <a:r>
              <a:rPr lang="en-US" dirty="0">
                <a:solidFill>
                  <a:schemeClr val="tx1"/>
                </a:solidFill>
              </a:rPr>
              <a:t>Placer</a:t>
            </a:r>
          </a:p>
          <a:p>
            <a:pPr marL="233363" indent="-233363"/>
            <a:r>
              <a:rPr lang="en-US" dirty="0">
                <a:solidFill>
                  <a:schemeClr val="tx1"/>
                </a:solidFill>
              </a:rPr>
              <a:t>Sacramento</a:t>
            </a:r>
          </a:p>
          <a:p>
            <a:pPr marL="233363" indent="-233363"/>
            <a:r>
              <a:rPr lang="en-US" dirty="0">
                <a:solidFill>
                  <a:schemeClr val="tx1"/>
                </a:solidFill>
              </a:rPr>
              <a:t>San Francisco</a:t>
            </a:r>
          </a:p>
          <a:p>
            <a:pPr marL="233363" indent="-233363"/>
            <a:r>
              <a:rPr lang="en-US" dirty="0">
                <a:solidFill>
                  <a:schemeClr val="tx1"/>
                </a:solidFill>
              </a:rPr>
              <a:t>San Joaquin</a:t>
            </a:r>
          </a:p>
          <a:p>
            <a:pPr marL="233363" indent="-233363"/>
            <a:r>
              <a:rPr lang="en-US" dirty="0">
                <a:solidFill>
                  <a:schemeClr val="tx1"/>
                </a:solidFill>
              </a:rPr>
              <a:t>San Mateo</a:t>
            </a:r>
          </a:p>
          <a:p>
            <a:pPr marL="233363" indent="-233363"/>
            <a:r>
              <a:rPr lang="en-US" dirty="0">
                <a:solidFill>
                  <a:schemeClr val="tx1"/>
                </a:solidFill>
              </a:rPr>
              <a:t>Santa Clara</a:t>
            </a:r>
          </a:p>
          <a:p>
            <a:pPr marL="233363" indent="-233363"/>
            <a:r>
              <a:rPr lang="en-US" dirty="0">
                <a:solidFill>
                  <a:schemeClr val="tx1"/>
                </a:solidFill>
              </a:rPr>
              <a:t>Sierra</a:t>
            </a:r>
          </a:p>
          <a:p>
            <a:pPr marL="233363" indent="-233363"/>
            <a:r>
              <a:rPr lang="en-US" dirty="0">
                <a:solidFill>
                  <a:schemeClr val="tx1"/>
                </a:solidFill>
              </a:rPr>
              <a:t>Solano</a:t>
            </a:r>
          </a:p>
          <a:p>
            <a:pPr marL="233363" indent="-233363"/>
            <a:r>
              <a:rPr lang="en-US" dirty="0">
                <a:solidFill>
                  <a:schemeClr val="tx1"/>
                </a:solidFill>
              </a:rPr>
              <a:t>Sonoma</a:t>
            </a:r>
          </a:p>
          <a:p>
            <a:pPr marL="233363" indent="-233363"/>
            <a:r>
              <a:rPr lang="en-US" dirty="0">
                <a:solidFill>
                  <a:schemeClr val="tx1"/>
                </a:solidFill>
              </a:rPr>
              <a:t>Sutter</a:t>
            </a:r>
          </a:p>
          <a:p>
            <a:pPr marL="233363" indent="-233363"/>
            <a:r>
              <a:rPr lang="en-US" dirty="0">
                <a:solidFill>
                  <a:schemeClr val="tx1"/>
                </a:solidFill>
              </a:rPr>
              <a:t>Tuolumne</a:t>
            </a:r>
          </a:p>
          <a:p>
            <a:pPr marL="233363" indent="-233363"/>
            <a:r>
              <a:rPr lang="en-US" dirty="0">
                <a:solidFill>
                  <a:schemeClr val="tx1"/>
                </a:solidFill>
              </a:rPr>
              <a:t>Yolo</a:t>
            </a:r>
          </a:p>
          <a:p>
            <a:pPr marL="233363" indent="-233363"/>
            <a:r>
              <a:rPr lang="en-US" dirty="0">
                <a:solidFill>
                  <a:schemeClr val="tx1"/>
                </a:solidFill>
              </a:rPr>
              <a:t>Yuba</a:t>
            </a:r>
          </a:p>
        </p:txBody>
      </p:sp>
      <p:sp>
        <p:nvSpPr>
          <p:cNvPr id="4" name="Slide Number Placeholder 3">
            <a:extLst>
              <a:ext uri="{FF2B5EF4-FFF2-40B4-BE49-F238E27FC236}">
                <a16:creationId xmlns:a16="http://schemas.microsoft.com/office/drawing/2014/main" id="{1A6EC89F-5FAD-4861-97AB-E6201D1E6C90}"/>
              </a:ext>
            </a:extLst>
          </p:cNvPr>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4143287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2ADB1-72FF-4570-A19B-E5E12F19DBD4}"/>
              </a:ext>
            </a:extLst>
          </p:cNvPr>
          <p:cNvSpPr>
            <a:spLocks noGrp="1"/>
          </p:cNvSpPr>
          <p:nvPr>
            <p:ph type="title"/>
          </p:nvPr>
        </p:nvSpPr>
        <p:spPr>
          <a:xfrm>
            <a:off x="288176" y="2175857"/>
            <a:ext cx="3507971" cy="2506286"/>
          </a:xfrm>
        </p:spPr>
        <p:txBody>
          <a:bodyPr anchor="ctr">
            <a:normAutofit/>
          </a:bodyPr>
          <a:lstStyle/>
          <a:p>
            <a:pPr algn="ctr"/>
            <a:r>
              <a:rPr lang="en-US" sz="4400" dirty="0"/>
              <a:t>Los Angeles</a:t>
            </a:r>
            <a:br>
              <a:rPr lang="en-US" sz="4400" dirty="0"/>
            </a:br>
            <a:r>
              <a:rPr lang="en-US" sz="4400" dirty="0"/>
              <a:t>HE TAC</a:t>
            </a:r>
            <a:br>
              <a:rPr lang="en-US" sz="4400" dirty="0"/>
            </a:br>
            <a:r>
              <a:rPr lang="en-US" sz="4400" dirty="0"/>
              <a:t>(17 Counties)</a:t>
            </a:r>
          </a:p>
        </p:txBody>
      </p:sp>
      <p:sp>
        <p:nvSpPr>
          <p:cNvPr id="6" name="Content Placeholder 5">
            <a:extLst>
              <a:ext uri="{FF2B5EF4-FFF2-40B4-BE49-F238E27FC236}">
                <a16:creationId xmlns:a16="http://schemas.microsoft.com/office/drawing/2014/main" id="{F6EACBE1-4BDB-4BD6-9D5B-29010CD66548}"/>
              </a:ext>
            </a:extLst>
          </p:cNvPr>
          <p:cNvSpPr>
            <a:spLocks noGrp="1"/>
          </p:cNvSpPr>
          <p:nvPr>
            <p:ph idx="1"/>
          </p:nvPr>
        </p:nvSpPr>
        <p:spPr/>
        <p:txBody>
          <a:bodyPr numCol="2" anchor="ctr">
            <a:normAutofit/>
          </a:bodyPr>
          <a:lstStyle/>
          <a:p>
            <a:pPr marL="233363" indent="-233363"/>
            <a:r>
              <a:rPr lang="en-US" dirty="0">
                <a:solidFill>
                  <a:schemeClr val="tx1"/>
                </a:solidFill>
              </a:rPr>
              <a:t>Butte</a:t>
            </a:r>
          </a:p>
          <a:p>
            <a:pPr marL="233363" indent="-233363"/>
            <a:r>
              <a:rPr lang="en-US" dirty="0">
                <a:solidFill>
                  <a:schemeClr val="tx1"/>
                </a:solidFill>
              </a:rPr>
              <a:t>Del Norte</a:t>
            </a:r>
          </a:p>
          <a:p>
            <a:pPr marL="233363" indent="-233363"/>
            <a:r>
              <a:rPr lang="en-US" dirty="0">
                <a:solidFill>
                  <a:schemeClr val="tx1"/>
                </a:solidFill>
              </a:rPr>
              <a:t>Fresno</a:t>
            </a:r>
          </a:p>
          <a:p>
            <a:pPr marL="233363" indent="-233363"/>
            <a:r>
              <a:rPr lang="en-US" dirty="0">
                <a:solidFill>
                  <a:schemeClr val="tx1"/>
                </a:solidFill>
              </a:rPr>
              <a:t>Glenn</a:t>
            </a:r>
          </a:p>
          <a:p>
            <a:pPr marL="233363" indent="-233363"/>
            <a:r>
              <a:rPr lang="en-US" dirty="0">
                <a:solidFill>
                  <a:schemeClr val="tx1"/>
                </a:solidFill>
              </a:rPr>
              <a:t>Humboldt</a:t>
            </a:r>
          </a:p>
          <a:p>
            <a:pPr marL="233363" indent="-233363"/>
            <a:r>
              <a:rPr lang="en-US" dirty="0">
                <a:solidFill>
                  <a:schemeClr val="tx1"/>
                </a:solidFill>
              </a:rPr>
              <a:t>Kern</a:t>
            </a:r>
          </a:p>
          <a:p>
            <a:pPr marL="233363" indent="-233363"/>
            <a:r>
              <a:rPr lang="en-US" dirty="0">
                <a:solidFill>
                  <a:schemeClr val="tx1"/>
                </a:solidFill>
              </a:rPr>
              <a:t>Lassen</a:t>
            </a:r>
          </a:p>
          <a:p>
            <a:pPr marL="233363" indent="-233363"/>
            <a:r>
              <a:rPr lang="en-US" dirty="0">
                <a:solidFill>
                  <a:schemeClr val="tx1"/>
                </a:solidFill>
              </a:rPr>
              <a:t>Los Angeles</a:t>
            </a:r>
          </a:p>
          <a:p>
            <a:pPr marL="233363" indent="-233363"/>
            <a:r>
              <a:rPr lang="en-US" dirty="0">
                <a:solidFill>
                  <a:schemeClr val="tx1"/>
                </a:solidFill>
              </a:rPr>
              <a:t>Modoc</a:t>
            </a:r>
          </a:p>
          <a:p>
            <a:pPr marL="233363" indent="-233363"/>
            <a:r>
              <a:rPr lang="en-US" dirty="0">
                <a:solidFill>
                  <a:schemeClr val="tx1"/>
                </a:solidFill>
              </a:rPr>
              <a:t>Plumas</a:t>
            </a:r>
          </a:p>
          <a:p>
            <a:pPr marL="233363" indent="-233363"/>
            <a:r>
              <a:rPr lang="en-US" dirty="0">
                <a:solidFill>
                  <a:schemeClr val="tx1"/>
                </a:solidFill>
              </a:rPr>
              <a:t>San Luis Obispo</a:t>
            </a:r>
          </a:p>
          <a:p>
            <a:pPr marL="233363" indent="-233363"/>
            <a:r>
              <a:rPr lang="en-US" dirty="0">
                <a:solidFill>
                  <a:schemeClr val="tx1"/>
                </a:solidFill>
              </a:rPr>
              <a:t>Santa Barbara</a:t>
            </a:r>
          </a:p>
          <a:p>
            <a:pPr marL="233363" indent="-233363"/>
            <a:r>
              <a:rPr lang="en-US" dirty="0">
                <a:solidFill>
                  <a:schemeClr val="tx1"/>
                </a:solidFill>
              </a:rPr>
              <a:t>Shasta</a:t>
            </a:r>
          </a:p>
          <a:p>
            <a:pPr marL="233363" indent="-233363"/>
            <a:r>
              <a:rPr lang="en-US" dirty="0">
                <a:solidFill>
                  <a:schemeClr val="tx1"/>
                </a:solidFill>
              </a:rPr>
              <a:t>Siskiyou</a:t>
            </a:r>
          </a:p>
          <a:p>
            <a:pPr marL="233363" indent="-233363"/>
            <a:r>
              <a:rPr lang="en-US" dirty="0">
                <a:solidFill>
                  <a:schemeClr val="tx1"/>
                </a:solidFill>
              </a:rPr>
              <a:t>Tehama</a:t>
            </a:r>
          </a:p>
          <a:p>
            <a:pPr marL="233363" indent="-233363"/>
            <a:r>
              <a:rPr lang="en-US" dirty="0">
                <a:solidFill>
                  <a:schemeClr val="tx1"/>
                </a:solidFill>
              </a:rPr>
              <a:t>Trinity</a:t>
            </a:r>
          </a:p>
          <a:p>
            <a:pPr marL="233363" indent="-233363"/>
            <a:r>
              <a:rPr lang="en-US" dirty="0">
                <a:solidFill>
                  <a:schemeClr val="tx1"/>
                </a:solidFill>
              </a:rPr>
              <a:t>Ventura</a:t>
            </a:r>
          </a:p>
        </p:txBody>
      </p:sp>
      <p:sp>
        <p:nvSpPr>
          <p:cNvPr id="4" name="Slide Number Placeholder 3">
            <a:extLst>
              <a:ext uri="{FF2B5EF4-FFF2-40B4-BE49-F238E27FC236}">
                <a16:creationId xmlns:a16="http://schemas.microsoft.com/office/drawing/2014/main" id="{1A6EC89F-5FAD-4861-97AB-E6201D1E6C90}"/>
              </a:ext>
            </a:extLst>
          </p:cNvPr>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155992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2ADB1-72FF-4570-A19B-E5E12F19DBD4}"/>
              </a:ext>
            </a:extLst>
          </p:cNvPr>
          <p:cNvSpPr>
            <a:spLocks noGrp="1"/>
          </p:cNvSpPr>
          <p:nvPr>
            <p:ph type="title"/>
          </p:nvPr>
        </p:nvSpPr>
        <p:spPr>
          <a:xfrm>
            <a:off x="288176" y="2175857"/>
            <a:ext cx="3507971" cy="2506286"/>
          </a:xfrm>
        </p:spPr>
        <p:txBody>
          <a:bodyPr anchor="ctr">
            <a:normAutofit/>
          </a:bodyPr>
          <a:lstStyle/>
          <a:p>
            <a:pPr algn="ctr"/>
            <a:r>
              <a:rPr lang="en-US" sz="4400" dirty="0"/>
              <a:t>San Diego</a:t>
            </a:r>
            <a:br>
              <a:rPr lang="en-US" sz="4400" dirty="0"/>
            </a:br>
            <a:r>
              <a:rPr lang="en-US" sz="4400" dirty="0"/>
              <a:t>HE TAC</a:t>
            </a:r>
            <a:br>
              <a:rPr lang="en-US" sz="4400" dirty="0"/>
            </a:br>
            <a:r>
              <a:rPr lang="en-US" sz="4400" dirty="0"/>
              <a:t>(16 Counties)</a:t>
            </a:r>
          </a:p>
        </p:txBody>
      </p:sp>
      <p:sp>
        <p:nvSpPr>
          <p:cNvPr id="6" name="Content Placeholder 5">
            <a:extLst>
              <a:ext uri="{FF2B5EF4-FFF2-40B4-BE49-F238E27FC236}">
                <a16:creationId xmlns:a16="http://schemas.microsoft.com/office/drawing/2014/main" id="{F6EACBE1-4BDB-4BD6-9D5B-29010CD66548}"/>
              </a:ext>
            </a:extLst>
          </p:cNvPr>
          <p:cNvSpPr>
            <a:spLocks noGrp="1"/>
          </p:cNvSpPr>
          <p:nvPr>
            <p:ph idx="1"/>
          </p:nvPr>
        </p:nvSpPr>
        <p:spPr/>
        <p:txBody>
          <a:bodyPr numCol="2" anchor="ctr">
            <a:normAutofit/>
          </a:bodyPr>
          <a:lstStyle/>
          <a:p>
            <a:pPr marL="233363" indent="-233363"/>
            <a:r>
              <a:rPr lang="en-US" dirty="0">
                <a:solidFill>
                  <a:schemeClr val="tx1"/>
                </a:solidFill>
              </a:rPr>
              <a:t>Imperial</a:t>
            </a:r>
          </a:p>
          <a:p>
            <a:pPr marL="233363" indent="-233363"/>
            <a:r>
              <a:rPr lang="en-US" dirty="0">
                <a:solidFill>
                  <a:schemeClr val="tx1"/>
                </a:solidFill>
              </a:rPr>
              <a:t>Inyo</a:t>
            </a:r>
          </a:p>
          <a:p>
            <a:pPr marL="233363" indent="-233363"/>
            <a:r>
              <a:rPr lang="en-US" dirty="0">
                <a:solidFill>
                  <a:schemeClr val="tx1"/>
                </a:solidFill>
              </a:rPr>
              <a:t>Kings</a:t>
            </a:r>
          </a:p>
          <a:p>
            <a:pPr marL="233363" indent="-233363"/>
            <a:r>
              <a:rPr lang="en-US" dirty="0">
                <a:solidFill>
                  <a:schemeClr val="tx1"/>
                </a:solidFill>
              </a:rPr>
              <a:t>Madera</a:t>
            </a:r>
          </a:p>
          <a:p>
            <a:pPr marL="233363" indent="-233363"/>
            <a:r>
              <a:rPr lang="en-US" dirty="0">
                <a:solidFill>
                  <a:schemeClr val="tx1"/>
                </a:solidFill>
              </a:rPr>
              <a:t>Mariposa</a:t>
            </a:r>
          </a:p>
          <a:p>
            <a:pPr marL="233363" indent="-233363"/>
            <a:r>
              <a:rPr lang="en-US" dirty="0">
                <a:solidFill>
                  <a:schemeClr val="tx1"/>
                </a:solidFill>
              </a:rPr>
              <a:t>Merced</a:t>
            </a:r>
          </a:p>
          <a:p>
            <a:pPr marL="233363" indent="-233363"/>
            <a:r>
              <a:rPr lang="en-US" dirty="0">
                <a:solidFill>
                  <a:schemeClr val="tx1"/>
                </a:solidFill>
              </a:rPr>
              <a:t>Mono</a:t>
            </a:r>
          </a:p>
          <a:p>
            <a:pPr marL="233363" indent="-233363"/>
            <a:r>
              <a:rPr lang="en-US" dirty="0">
                <a:solidFill>
                  <a:schemeClr val="tx1"/>
                </a:solidFill>
              </a:rPr>
              <a:t>Monterey</a:t>
            </a:r>
          </a:p>
          <a:p>
            <a:pPr marL="233363" indent="-233363"/>
            <a:r>
              <a:rPr lang="en-US" dirty="0">
                <a:solidFill>
                  <a:schemeClr val="tx1"/>
                </a:solidFill>
              </a:rPr>
              <a:t>Orange</a:t>
            </a:r>
          </a:p>
          <a:p>
            <a:pPr marL="233363" indent="-233363"/>
            <a:r>
              <a:rPr lang="en-US" dirty="0">
                <a:solidFill>
                  <a:schemeClr val="tx1"/>
                </a:solidFill>
              </a:rPr>
              <a:t>Riverside</a:t>
            </a:r>
          </a:p>
          <a:p>
            <a:pPr marL="233363" indent="-233363"/>
            <a:r>
              <a:rPr lang="en-US" dirty="0">
                <a:solidFill>
                  <a:schemeClr val="tx1"/>
                </a:solidFill>
              </a:rPr>
              <a:t>San Benito</a:t>
            </a:r>
          </a:p>
          <a:p>
            <a:pPr marL="233363" indent="-233363"/>
            <a:r>
              <a:rPr lang="en-US" dirty="0">
                <a:solidFill>
                  <a:schemeClr val="tx1"/>
                </a:solidFill>
              </a:rPr>
              <a:t>San Bernardino</a:t>
            </a:r>
          </a:p>
          <a:p>
            <a:pPr marL="233363" indent="-233363"/>
            <a:r>
              <a:rPr lang="en-US" dirty="0">
                <a:solidFill>
                  <a:schemeClr val="tx1"/>
                </a:solidFill>
              </a:rPr>
              <a:t>San Diego</a:t>
            </a:r>
          </a:p>
          <a:p>
            <a:pPr marL="233363" indent="-233363"/>
            <a:r>
              <a:rPr lang="en-US" dirty="0">
                <a:solidFill>
                  <a:schemeClr val="tx1"/>
                </a:solidFill>
              </a:rPr>
              <a:t>Santa Cruz</a:t>
            </a:r>
          </a:p>
          <a:p>
            <a:pPr marL="233363" indent="-233363"/>
            <a:r>
              <a:rPr lang="en-US" dirty="0">
                <a:solidFill>
                  <a:schemeClr val="tx1"/>
                </a:solidFill>
              </a:rPr>
              <a:t>Stanislaus</a:t>
            </a:r>
          </a:p>
          <a:p>
            <a:pPr marL="233363" indent="-233363"/>
            <a:r>
              <a:rPr lang="en-US" dirty="0">
                <a:solidFill>
                  <a:schemeClr val="tx1"/>
                </a:solidFill>
              </a:rPr>
              <a:t>Tulare</a:t>
            </a:r>
          </a:p>
        </p:txBody>
      </p:sp>
      <p:sp>
        <p:nvSpPr>
          <p:cNvPr id="4" name="Slide Number Placeholder 3">
            <a:extLst>
              <a:ext uri="{FF2B5EF4-FFF2-40B4-BE49-F238E27FC236}">
                <a16:creationId xmlns:a16="http://schemas.microsoft.com/office/drawing/2014/main" id="{1A6EC89F-5FAD-4861-97AB-E6201D1E6C90}"/>
              </a:ext>
            </a:extLst>
          </p:cNvPr>
          <p:cNvSpPr>
            <a:spLocks noGrp="1"/>
          </p:cNvSpPr>
          <p:nvPr>
            <p:ph type="sldNum" sz="quarter" idx="12"/>
          </p:nvPr>
        </p:nvSpPr>
        <p:spPr/>
        <p:txBody>
          <a:bodyPr/>
          <a:lstStyle/>
          <a:p>
            <a:fld id="{1E47FE53-EBF0-4DA7-9D9D-CC1C3A20F3CB}" type="slidenum">
              <a:rPr lang="en-US" smtClean="0"/>
              <a:t>25</a:t>
            </a:fld>
            <a:endParaRPr lang="en-US" dirty="0"/>
          </a:p>
        </p:txBody>
      </p:sp>
    </p:spTree>
    <p:extLst>
      <p:ext uri="{BB962C8B-B14F-4D97-AF65-F5344CB8AC3E}">
        <p14:creationId xmlns:p14="http://schemas.microsoft.com/office/powerpoint/2010/main" val="11029621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6979-4742-4E09-8BEE-20D81848D7E3}"/>
              </a:ext>
            </a:extLst>
          </p:cNvPr>
          <p:cNvSpPr>
            <a:spLocks noGrp="1"/>
          </p:cNvSpPr>
          <p:nvPr>
            <p:ph type="title"/>
          </p:nvPr>
        </p:nvSpPr>
        <p:spPr/>
        <p:txBody>
          <a:bodyPr/>
          <a:lstStyle/>
          <a:p>
            <a:r>
              <a:rPr lang="en-US" dirty="0"/>
              <a:t>HE TAC – Contra Costa County (1)</a:t>
            </a:r>
          </a:p>
        </p:txBody>
      </p:sp>
      <p:sp>
        <p:nvSpPr>
          <p:cNvPr id="3" name="Content Placeholder 2">
            <a:extLst>
              <a:ext uri="{FF2B5EF4-FFF2-40B4-BE49-F238E27FC236}">
                <a16:creationId xmlns:a16="http://schemas.microsoft.com/office/drawing/2014/main" id="{E46AAAAC-913A-4722-84D1-97DEB45DC88B}"/>
              </a:ext>
            </a:extLst>
          </p:cNvPr>
          <p:cNvSpPr>
            <a:spLocks noGrp="1"/>
          </p:cNvSpPr>
          <p:nvPr>
            <p:ph idx="1"/>
          </p:nvPr>
        </p:nvSpPr>
        <p:spPr/>
        <p:txBody>
          <a:bodyPr>
            <a:noAutofit/>
          </a:bodyPr>
          <a:lstStyle/>
          <a:p>
            <a:pPr marL="233363" indent="-233363"/>
            <a:r>
              <a:rPr lang="en-US" dirty="0"/>
              <a:t>Introducing Alejandra Chamberlain, Youth Services Manager, and Denise Clarke, Youth Services Education Liaison II, for the Contra Costa County Office of Education</a:t>
            </a:r>
          </a:p>
          <a:p>
            <a:pPr marL="457200" lvl="1" indent="-228600">
              <a:spcBef>
                <a:spcPts val="1200"/>
              </a:spcBef>
              <a:spcAft>
                <a:spcPts val="200"/>
              </a:spcAft>
            </a:pPr>
            <a:r>
              <a:rPr lang="en-US" dirty="0"/>
              <a:t>Email at </a:t>
            </a:r>
            <a:r>
              <a:rPr lang="en-US" dirty="0">
                <a:hlinkClick r:id="rId2"/>
              </a:rPr>
              <a:t>AChamberlain@cccoe.k12.ca.us</a:t>
            </a:r>
            <a:endParaRPr lang="en-US" dirty="0"/>
          </a:p>
          <a:p>
            <a:pPr marL="457200" lvl="1" indent="-228600">
              <a:spcBef>
                <a:spcPts val="1200"/>
              </a:spcBef>
              <a:spcAft>
                <a:spcPts val="200"/>
              </a:spcAft>
            </a:pPr>
            <a:r>
              <a:rPr lang="en-US" dirty="0"/>
              <a:t>Email at </a:t>
            </a:r>
            <a:r>
              <a:rPr lang="en-US" dirty="0">
                <a:hlinkClick r:id="rId3"/>
              </a:rPr>
              <a:t>DClarke@cccoe.k12.ca.us</a:t>
            </a:r>
            <a:r>
              <a:rPr lang="en-US" dirty="0"/>
              <a:t> </a:t>
            </a:r>
          </a:p>
          <a:p>
            <a:pPr marL="0" lvl="0" indent="0">
              <a:buNone/>
            </a:pPr>
            <a:r>
              <a:rPr lang="en-US" b="1" dirty="0"/>
              <a:t>Statewide Activities:</a:t>
            </a:r>
            <a:endParaRPr lang="en-US" dirty="0"/>
          </a:p>
          <a:p>
            <a:pPr marL="228600" lvl="0" indent="-228600"/>
            <a:r>
              <a:rPr lang="en-US" dirty="0"/>
              <a:t>Coordinate statewide webinars </a:t>
            </a:r>
          </a:p>
          <a:p>
            <a:pPr marL="228600" lvl="0" indent="-228600"/>
            <a:r>
              <a:rPr lang="en-US" dirty="0"/>
              <a:t>Assist rural counties with issues they specifically face (includes </a:t>
            </a:r>
            <a:br>
              <a:rPr lang="en-US" dirty="0"/>
            </a:br>
            <a:r>
              <a:rPr lang="en-US" dirty="0"/>
              <a:t>trainings and communities of practice)</a:t>
            </a:r>
          </a:p>
        </p:txBody>
      </p:sp>
      <p:pic>
        <p:nvPicPr>
          <p:cNvPr id="5" name="Picture 4">
            <a:extLst>
              <a:ext uri="{FF2B5EF4-FFF2-40B4-BE49-F238E27FC236}">
                <a16:creationId xmlns:a16="http://schemas.microsoft.com/office/drawing/2014/main" id="{03AC1294-09BE-4CA6-8164-04886FF8428B}"/>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67015" y="4445154"/>
            <a:ext cx="1450757" cy="1450757"/>
          </a:xfrm>
          <a:prstGeom prst="rect">
            <a:avLst/>
          </a:prstGeom>
        </p:spPr>
      </p:pic>
      <p:sp>
        <p:nvSpPr>
          <p:cNvPr id="6" name="Slide Number Placeholder 5">
            <a:extLst>
              <a:ext uri="{FF2B5EF4-FFF2-40B4-BE49-F238E27FC236}">
                <a16:creationId xmlns:a16="http://schemas.microsoft.com/office/drawing/2014/main" id="{894C8077-B0A2-44A2-9482-7ABAF60859EA}"/>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3296753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6979-4742-4E09-8BEE-20D81848D7E3}"/>
              </a:ext>
            </a:extLst>
          </p:cNvPr>
          <p:cNvSpPr>
            <a:spLocks noGrp="1"/>
          </p:cNvSpPr>
          <p:nvPr>
            <p:ph type="title"/>
          </p:nvPr>
        </p:nvSpPr>
        <p:spPr/>
        <p:txBody>
          <a:bodyPr/>
          <a:lstStyle/>
          <a:p>
            <a:r>
              <a:rPr lang="en-US" dirty="0"/>
              <a:t>HE TAC – Contra Costa County (2)</a:t>
            </a:r>
          </a:p>
        </p:txBody>
      </p:sp>
      <p:sp>
        <p:nvSpPr>
          <p:cNvPr id="3" name="Content Placeholder 2">
            <a:extLst>
              <a:ext uri="{FF2B5EF4-FFF2-40B4-BE49-F238E27FC236}">
                <a16:creationId xmlns:a16="http://schemas.microsoft.com/office/drawing/2014/main" id="{E46AAAAC-913A-4722-84D1-97DEB45DC88B}"/>
              </a:ext>
            </a:extLst>
          </p:cNvPr>
          <p:cNvSpPr>
            <a:spLocks noGrp="1"/>
          </p:cNvSpPr>
          <p:nvPr>
            <p:ph idx="1"/>
          </p:nvPr>
        </p:nvSpPr>
        <p:spPr/>
        <p:txBody>
          <a:bodyPr>
            <a:noAutofit/>
          </a:bodyPr>
          <a:lstStyle/>
          <a:p>
            <a:pPr marL="0" lvl="0" indent="0">
              <a:buNone/>
            </a:pPr>
            <a:r>
              <a:rPr lang="en-US" b="1" dirty="0"/>
              <a:t>Regional Activities: </a:t>
            </a:r>
            <a:endParaRPr lang="en-US" dirty="0"/>
          </a:p>
          <a:p>
            <a:pPr marL="228600" lvl="0" indent="-228600"/>
            <a:r>
              <a:rPr lang="en-US" dirty="0"/>
              <a:t>Quarterly Regional Meetings</a:t>
            </a:r>
          </a:p>
          <a:p>
            <a:pPr marL="228600" lvl="0" indent="-228600"/>
            <a:r>
              <a:rPr lang="en-US" dirty="0"/>
              <a:t>Topic-specific share and learns throughout the year</a:t>
            </a:r>
          </a:p>
          <a:p>
            <a:pPr marL="228600" lvl="0" indent="-228600"/>
            <a:r>
              <a:rPr lang="en-US" dirty="0"/>
              <a:t>Technical Assistance and individual consultation to regional COEs</a:t>
            </a:r>
          </a:p>
          <a:p>
            <a:pPr marL="228600" lvl="0" indent="-228600"/>
            <a:r>
              <a:rPr lang="en-US" dirty="0"/>
              <a:t>Mini-grants to HE TAC-region COEs for targeted support of homeless students at community schools</a:t>
            </a:r>
          </a:p>
        </p:txBody>
      </p:sp>
      <p:sp>
        <p:nvSpPr>
          <p:cNvPr id="6" name="Slide Number Placeholder 5">
            <a:extLst>
              <a:ext uri="{FF2B5EF4-FFF2-40B4-BE49-F238E27FC236}">
                <a16:creationId xmlns:a16="http://schemas.microsoft.com/office/drawing/2014/main" id="{894C8077-B0A2-44A2-9482-7ABAF60859EA}"/>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2052949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6979-4742-4E09-8BEE-20D81848D7E3}"/>
              </a:ext>
            </a:extLst>
          </p:cNvPr>
          <p:cNvSpPr>
            <a:spLocks noGrp="1"/>
          </p:cNvSpPr>
          <p:nvPr>
            <p:ph type="title"/>
          </p:nvPr>
        </p:nvSpPr>
        <p:spPr/>
        <p:txBody>
          <a:bodyPr/>
          <a:lstStyle/>
          <a:p>
            <a:r>
              <a:rPr lang="en-US" dirty="0"/>
              <a:t>HE TAC – Contra Costa County (3)</a:t>
            </a:r>
          </a:p>
        </p:txBody>
      </p:sp>
      <p:sp>
        <p:nvSpPr>
          <p:cNvPr id="3" name="Content Placeholder 2">
            <a:extLst>
              <a:ext uri="{FF2B5EF4-FFF2-40B4-BE49-F238E27FC236}">
                <a16:creationId xmlns:a16="http://schemas.microsoft.com/office/drawing/2014/main" id="{E46AAAAC-913A-4722-84D1-97DEB45DC88B}"/>
              </a:ext>
            </a:extLst>
          </p:cNvPr>
          <p:cNvSpPr>
            <a:spLocks noGrp="1"/>
          </p:cNvSpPr>
          <p:nvPr>
            <p:ph idx="1"/>
          </p:nvPr>
        </p:nvSpPr>
        <p:spPr/>
        <p:txBody>
          <a:bodyPr>
            <a:noAutofit/>
          </a:bodyPr>
          <a:lstStyle/>
          <a:p>
            <a:pPr marL="0" indent="0">
              <a:buNone/>
            </a:pPr>
            <a:r>
              <a:rPr lang="en-US" b="1" dirty="0"/>
              <a:t>CBO Partnerships:</a:t>
            </a:r>
          </a:p>
          <a:p>
            <a:pPr marL="228600" lvl="0" indent="-228600"/>
            <a:r>
              <a:rPr lang="en-US" i="1" dirty="0"/>
              <a:t>Rainbow Community Center: </a:t>
            </a:r>
            <a:r>
              <a:rPr lang="en-US" dirty="0"/>
              <a:t>Focus on identification and support of Lesbian, Gay, Bisexual, Transgender, Queer, and Intersex (LGBTQI+) students experiencing homelessness, unaccompanied youth and youth voice</a:t>
            </a:r>
          </a:p>
          <a:p>
            <a:pPr marL="457200" lvl="1" indent="-228600">
              <a:spcBef>
                <a:spcPts val="1200"/>
              </a:spcBef>
              <a:spcAft>
                <a:spcPts val="200"/>
              </a:spcAft>
            </a:pPr>
            <a:r>
              <a:rPr lang="en-US" dirty="0"/>
              <a:t>Webinars to help COEs and LEAs understand the impact of marginalized intersections and identities for LGBTQI+ youth</a:t>
            </a:r>
          </a:p>
          <a:p>
            <a:pPr marL="457200" lvl="1" indent="-228600">
              <a:spcBef>
                <a:spcPts val="1200"/>
              </a:spcBef>
              <a:spcAft>
                <a:spcPts val="200"/>
              </a:spcAft>
            </a:pPr>
            <a:r>
              <a:rPr lang="en-US" dirty="0"/>
              <a:t>Developing and disseminating training materials for best practices for identifying and supporting LGBTQI+ youth</a:t>
            </a:r>
          </a:p>
        </p:txBody>
      </p:sp>
      <p:sp>
        <p:nvSpPr>
          <p:cNvPr id="6" name="Slide Number Placeholder 5">
            <a:extLst>
              <a:ext uri="{FF2B5EF4-FFF2-40B4-BE49-F238E27FC236}">
                <a16:creationId xmlns:a16="http://schemas.microsoft.com/office/drawing/2014/main" id="{894C8077-B0A2-44A2-9482-7ABAF60859EA}"/>
              </a:ext>
            </a:extLst>
          </p:cNvPr>
          <p:cNvSpPr>
            <a:spLocks noGrp="1"/>
          </p:cNvSpPr>
          <p:nvPr>
            <p:ph type="sldNum" sz="quarter" idx="12"/>
          </p:nvPr>
        </p:nvSpPr>
        <p:spPr/>
        <p:txBody>
          <a:bodyPr/>
          <a:lstStyle/>
          <a:p>
            <a:fld id="{1E47FE53-EBF0-4DA7-9D9D-CC1C3A20F3CB}" type="slidenum">
              <a:rPr lang="en-US" smtClean="0"/>
              <a:t>28</a:t>
            </a:fld>
            <a:endParaRPr lang="en-US"/>
          </a:p>
        </p:txBody>
      </p:sp>
    </p:spTree>
    <p:extLst>
      <p:ext uri="{BB962C8B-B14F-4D97-AF65-F5344CB8AC3E}">
        <p14:creationId xmlns:p14="http://schemas.microsoft.com/office/powerpoint/2010/main" val="848825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6979-4742-4E09-8BEE-20D81848D7E3}"/>
              </a:ext>
            </a:extLst>
          </p:cNvPr>
          <p:cNvSpPr>
            <a:spLocks noGrp="1"/>
          </p:cNvSpPr>
          <p:nvPr>
            <p:ph type="title"/>
          </p:nvPr>
        </p:nvSpPr>
        <p:spPr/>
        <p:txBody>
          <a:bodyPr/>
          <a:lstStyle/>
          <a:p>
            <a:r>
              <a:rPr lang="en-US" dirty="0"/>
              <a:t>HE TAC – Contra Costa County (4)</a:t>
            </a:r>
          </a:p>
        </p:txBody>
      </p:sp>
      <p:sp>
        <p:nvSpPr>
          <p:cNvPr id="3" name="Content Placeholder 2">
            <a:extLst>
              <a:ext uri="{FF2B5EF4-FFF2-40B4-BE49-F238E27FC236}">
                <a16:creationId xmlns:a16="http://schemas.microsoft.com/office/drawing/2014/main" id="{E46AAAAC-913A-4722-84D1-97DEB45DC88B}"/>
              </a:ext>
            </a:extLst>
          </p:cNvPr>
          <p:cNvSpPr>
            <a:spLocks noGrp="1"/>
          </p:cNvSpPr>
          <p:nvPr>
            <p:ph idx="1"/>
          </p:nvPr>
        </p:nvSpPr>
        <p:spPr/>
        <p:txBody>
          <a:bodyPr>
            <a:noAutofit/>
          </a:bodyPr>
          <a:lstStyle/>
          <a:p>
            <a:pPr marL="0" indent="0">
              <a:buNone/>
            </a:pPr>
            <a:r>
              <a:rPr lang="en-US" b="1" dirty="0"/>
              <a:t>CBO Partnerships:</a:t>
            </a:r>
          </a:p>
          <a:p>
            <a:pPr marL="228600" lvl="0" indent="-228600"/>
            <a:r>
              <a:rPr lang="en-US" i="1" dirty="0"/>
              <a:t>National Center for Youth Law: </a:t>
            </a:r>
            <a:r>
              <a:rPr lang="en-US" dirty="0"/>
              <a:t>Focus on support for students experiencing homelessness framed in the community schools model</a:t>
            </a:r>
          </a:p>
          <a:p>
            <a:pPr marL="457200" lvl="1" indent="-228600">
              <a:spcBef>
                <a:spcPts val="1200"/>
              </a:spcBef>
              <a:spcAft>
                <a:spcPts val="200"/>
              </a:spcAft>
            </a:pPr>
            <a:r>
              <a:rPr lang="en-US" dirty="0"/>
              <a:t>Webinars on identification strategies and student engagement</a:t>
            </a:r>
          </a:p>
          <a:p>
            <a:pPr marL="457200" lvl="1" indent="-228600">
              <a:spcBef>
                <a:spcPts val="1200"/>
              </a:spcBef>
              <a:spcAft>
                <a:spcPts val="200"/>
              </a:spcAft>
            </a:pPr>
            <a:r>
              <a:rPr lang="en-US" dirty="0"/>
              <a:t>Strategies and best practices to improve educational supports and coordination on behalf of youth experiencing homelessness</a:t>
            </a:r>
          </a:p>
        </p:txBody>
      </p:sp>
      <p:sp>
        <p:nvSpPr>
          <p:cNvPr id="6" name="Slide Number Placeholder 5">
            <a:extLst>
              <a:ext uri="{FF2B5EF4-FFF2-40B4-BE49-F238E27FC236}">
                <a16:creationId xmlns:a16="http://schemas.microsoft.com/office/drawing/2014/main" id="{894C8077-B0A2-44A2-9482-7ABAF60859EA}"/>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4240074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740DC-F8FA-4486-A4C6-2B295FEF4648}"/>
              </a:ext>
            </a:extLst>
          </p:cNvPr>
          <p:cNvSpPr>
            <a:spLocks noGrp="1"/>
          </p:cNvSpPr>
          <p:nvPr>
            <p:ph type="title"/>
          </p:nvPr>
        </p:nvSpPr>
        <p:spPr/>
        <p:txBody>
          <a:bodyPr/>
          <a:lstStyle/>
          <a:p>
            <a:r>
              <a:rPr lang="en-US" dirty="0"/>
              <a:t>Acronyms (1)</a:t>
            </a:r>
          </a:p>
        </p:txBody>
      </p:sp>
      <p:sp>
        <p:nvSpPr>
          <p:cNvPr id="3" name="Content Placeholder 2">
            <a:extLst>
              <a:ext uri="{FF2B5EF4-FFF2-40B4-BE49-F238E27FC236}">
                <a16:creationId xmlns:a16="http://schemas.microsoft.com/office/drawing/2014/main" id="{7951B022-663B-44D7-8C90-7D9ECA3617EA}"/>
              </a:ext>
            </a:extLst>
          </p:cNvPr>
          <p:cNvSpPr>
            <a:spLocks noGrp="1"/>
          </p:cNvSpPr>
          <p:nvPr>
            <p:ph idx="1"/>
          </p:nvPr>
        </p:nvSpPr>
        <p:spPr/>
        <p:txBody>
          <a:bodyPr>
            <a:noAutofit/>
          </a:bodyPr>
          <a:lstStyle/>
          <a:p>
            <a:pPr marL="233363" indent="-233363"/>
            <a:r>
              <a:rPr lang="en-US" dirty="0">
                <a:cs typeface="Arial"/>
              </a:rPr>
              <a:t>American Rescue Plan - Homeless Children and Youth (ARP-HCY)</a:t>
            </a:r>
          </a:p>
          <a:p>
            <a:pPr marL="233363" indent="-233363"/>
            <a:r>
              <a:rPr lang="en-US" dirty="0"/>
              <a:t>California Longitudinal Pupil Achievement Data System (CALPADS)</a:t>
            </a:r>
            <a:endParaRPr lang="en-US" dirty="0">
              <a:cs typeface="Arial"/>
            </a:endParaRPr>
          </a:p>
          <a:p>
            <a:pPr marL="233363" indent="-233363"/>
            <a:r>
              <a:rPr lang="en-US" dirty="0">
                <a:cs typeface="Arial"/>
              </a:rPr>
              <a:t>California Department of Education (CDE)</a:t>
            </a:r>
          </a:p>
          <a:p>
            <a:pPr marL="233363" indent="-233363"/>
            <a:r>
              <a:rPr lang="en-US" dirty="0">
                <a:cs typeface="Arial"/>
              </a:rPr>
              <a:t>Community-Based Organizations (CBOs)</a:t>
            </a:r>
          </a:p>
          <a:p>
            <a:pPr marL="233363" indent="-233363"/>
            <a:r>
              <a:rPr lang="en-US" dirty="0">
                <a:cs typeface="Arial"/>
              </a:rPr>
              <a:t>County Office of Education (COE)</a:t>
            </a:r>
          </a:p>
          <a:p>
            <a:pPr marL="233363" indent="-233363"/>
            <a:r>
              <a:rPr lang="en-US" dirty="0">
                <a:cs typeface="Arial"/>
              </a:rPr>
              <a:t>Education for Homeless Children and Youth (EHCY)</a:t>
            </a:r>
          </a:p>
        </p:txBody>
      </p:sp>
      <p:sp>
        <p:nvSpPr>
          <p:cNvPr id="5" name="Slide Number Placeholder 4">
            <a:extLst>
              <a:ext uri="{FF2B5EF4-FFF2-40B4-BE49-F238E27FC236}">
                <a16:creationId xmlns:a16="http://schemas.microsoft.com/office/drawing/2014/main" id="{653493BF-3FF1-4302-B685-CD9576BC77D2}"/>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1277365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6979-4742-4E09-8BEE-20D81848D7E3}"/>
              </a:ext>
            </a:extLst>
          </p:cNvPr>
          <p:cNvSpPr>
            <a:spLocks noGrp="1"/>
          </p:cNvSpPr>
          <p:nvPr>
            <p:ph type="title"/>
          </p:nvPr>
        </p:nvSpPr>
        <p:spPr/>
        <p:txBody>
          <a:bodyPr/>
          <a:lstStyle/>
          <a:p>
            <a:r>
              <a:rPr lang="en-US" dirty="0"/>
              <a:t>HE TAC – Los Angeles County (1)</a:t>
            </a:r>
          </a:p>
        </p:txBody>
      </p:sp>
      <p:sp>
        <p:nvSpPr>
          <p:cNvPr id="3" name="Content Placeholder 2">
            <a:extLst>
              <a:ext uri="{FF2B5EF4-FFF2-40B4-BE49-F238E27FC236}">
                <a16:creationId xmlns:a16="http://schemas.microsoft.com/office/drawing/2014/main" id="{E46AAAAC-913A-4722-84D1-97DEB45DC88B}"/>
              </a:ext>
            </a:extLst>
          </p:cNvPr>
          <p:cNvSpPr>
            <a:spLocks noGrp="1"/>
          </p:cNvSpPr>
          <p:nvPr>
            <p:ph idx="1"/>
          </p:nvPr>
        </p:nvSpPr>
        <p:spPr/>
        <p:txBody>
          <a:bodyPr>
            <a:noAutofit/>
          </a:bodyPr>
          <a:lstStyle/>
          <a:p>
            <a:pPr marL="233363" indent="-233363"/>
            <a:r>
              <a:rPr lang="en-US" dirty="0"/>
              <a:t>Introducing Jennifer Kottke, Homeless Coordinator and HE TAC Lead, for the Los Angeles County Office of Education</a:t>
            </a:r>
          </a:p>
          <a:p>
            <a:pPr marL="233363" indent="-233363"/>
            <a:r>
              <a:rPr lang="en-US" dirty="0"/>
              <a:t>Email at </a:t>
            </a:r>
            <a:r>
              <a:rPr lang="en-US" dirty="0">
                <a:hlinkClick r:id="rId2"/>
              </a:rPr>
              <a:t>Kottke_Jennifer@lacoe.edu</a:t>
            </a:r>
            <a:r>
              <a:rPr lang="en-US" dirty="0"/>
              <a:t> </a:t>
            </a:r>
          </a:p>
        </p:txBody>
      </p:sp>
      <p:pic>
        <p:nvPicPr>
          <p:cNvPr id="5" name="Picture 4">
            <a:extLst>
              <a:ext uri="{FF2B5EF4-FFF2-40B4-BE49-F238E27FC236}">
                <a16:creationId xmlns:a16="http://schemas.microsoft.com/office/drawing/2014/main" id="{7815F61D-43A0-41CE-93EC-2F68002B4497}"/>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01101" y="4608440"/>
            <a:ext cx="1450757" cy="1450757"/>
          </a:xfrm>
          <a:prstGeom prst="rect">
            <a:avLst/>
          </a:prstGeom>
        </p:spPr>
      </p:pic>
      <p:sp>
        <p:nvSpPr>
          <p:cNvPr id="6" name="Slide Number Placeholder 5">
            <a:extLst>
              <a:ext uri="{FF2B5EF4-FFF2-40B4-BE49-F238E27FC236}">
                <a16:creationId xmlns:a16="http://schemas.microsoft.com/office/drawing/2014/main" id="{894C8077-B0A2-44A2-9482-7ABAF60859EA}"/>
              </a:ext>
            </a:extLst>
          </p:cNvPr>
          <p:cNvSpPr>
            <a:spLocks noGrp="1"/>
          </p:cNvSpPr>
          <p:nvPr>
            <p:ph type="sldNum" sz="quarter" idx="12"/>
          </p:nvPr>
        </p:nvSpPr>
        <p:spPr/>
        <p:txBody>
          <a:bodyPr/>
          <a:lstStyle/>
          <a:p>
            <a:fld id="{1E47FE53-EBF0-4DA7-9D9D-CC1C3A20F3CB}" type="slidenum">
              <a:rPr lang="en-US" smtClean="0"/>
              <a:t>30</a:t>
            </a:fld>
            <a:endParaRPr lang="en-US"/>
          </a:p>
        </p:txBody>
      </p:sp>
    </p:spTree>
    <p:extLst>
      <p:ext uri="{BB962C8B-B14F-4D97-AF65-F5344CB8AC3E}">
        <p14:creationId xmlns:p14="http://schemas.microsoft.com/office/powerpoint/2010/main" val="27950611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6979-4742-4E09-8BEE-20D81848D7E3}"/>
              </a:ext>
            </a:extLst>
          </p:cNvPr>
          <p:cNvSpPr>
            <a:spLocks noGrp="1"/>
          </p:cNvSpPr>
          <p:nvPr>
            <p:ph type="title"/>
          </p:nvPr>
        </p:nvSpPr>
        <p:spPr/>
        <p:txBody>
          <a:bodyPr/>
          <a:lstStyle/>
          <a:p>
            <a:r>
              <a:rPr lang="en-US" dirty="0"/>
              <a:t>HE TAC – Los Angeles County (2)</a:t>
            </a:r>
          </a:p>
        </p:txBody>
      </p:sp>
      <p:sp>
        <p:nvSpPr>
          <p:cNvPr id="3" name="Content Placeholder 2">
            <a:extLst>
              <a:ext uri="{FF2B5EF4-FFF2-40B4-BE49-F238E27FC236}">
                <a16:creationId xmlns:a16="http://schemas.microsoft.com/office/drawing/2014/main" id="{E46AAAAC-913A-4722-84D1-97DEB45DC88B}"/>
              </a:ext>
            </a:extLst>
          </p:cNvPr>
          <p:cNvSpPr>
            <a:spLocks noGrp="1"/>
          </p:cNvSpPr>
          <p:nvPr>
            <p:ph idx="1"/>
          </p:nvPr>
        </p:nvSpPr>
        <p:spPr/>
        <p:txBody>
          <a:bodyPr>
            <a:noAutofit/>
          </a:bodyPr>
          <a:lstStyle/>
          <a:p>
            <a:pPr marL="0" indent="0">
              <a:buNone/>
            </a:pPr>
            <a:r>
              <a:rPr lang="en-US" b="1" dirty="0"/>
              <a:t>Statewide Activities:</a:t>
            </a:r>
          </a:p>
          <a:p>
            <a:pPr marL="228600" lvl="1" indent="-228600">
              <a:spcBef>
                <a:spcPts val="1200"/>
              </a:spcBef>
              <a:spcAft>
                <a:spcPts val="200"/>
              </a:spcAft>
              <a:buFont typeface="Arial" panose="020B0604020202020204" pitchFamily="34" charset="0"/>
              <a:buChar char="•"/>
            </a:pPr>
            <a:r>
              <a:rPr lang="en-US" dirty="0"/>
              <a:t>Conference Planning – more information to come</a:t>
            </a:r>
          </a:p>
          <a:p>
            <a:pPr marL="228600" lvl="1" indent="-228600">
              <a:spcBef>
                <a:spcPts val="1200"/>
              </a:spcBef>
              <a:spcAft>
                <a:spcPts val="200"/>
              </a:spcAft>
              <a:buFont typeface="Arial" panose="020B0604020202020204" pitchFamily="34" charset="0"/>
              <a:buChar char="•"/>
            </a:pPr>
            <a:r>
              <a:rPr lang="en-US" dirty="0"/>
              <a:t>Communities of Practice for rural communities as well as LBGTQ+ Students </a:t>
            </a:r>
          </a:p>
          <a:p>
            <a:pPr marL="0" indent="0">
              <a:buNone/>
            </a:pPr>
            <a:r>
              <a:rPr lang="en-US" b="1" dirty="0"/>
              <a:t>Regional Activities: </a:t>
            </a:r>
          </a:p>
          <a:p>
            <a:pPr marL="228600" indent="-228600"/>
            <a:r>
              <a:rPr lang="en-US" dirty="0"/>
              <a:t>Quarterly Regional Meetings</a:t>
            </a:r>
          </a:p>
          <a:p>
            <a:pPr marL="457200" lvl="1" indent="-228600">
              <a:spcBef>
                <a:spcPts val="1200"/>
              </a:spcBef>
              <a:spcAft>
                <a:spcPts val="200"/>
              </a:spcAft>
            </a:pPr>
            <a:r>
              <a:rPr lang="en-US" dirty="0"/>
              <a:t>Region #1 – Northern California</a:t>
            </a:r>
          </a:p>
          <a:p>
            <a:pPr marL="457200" lvl="1" indent="-228600">
              <a:spcBef>
                <a:spcPts val="1200"/>
              </a:spcBef>
              <a:spcAft>
                <a:spcPts val="200"/>
              </a:spcAft>
            </a:pPr>
            <a:r>
              <a:rPr lang="en-US" dirty="0"/>
              <a:t>Region #6 – Southern California (Geographic Lead Agencies Leads)</a:t>
            </a:r>
          </a:p>
        </p:txBody>
      </p:sp>
      <p:sp>
        <p:nvSpPr>
          <p:cNvPr id="6" name="Slide Number Placeholder 5">
            <a:extLst>
              <a:ext uri="{FF2B5EF4-FFF2-40B4-BE49-F238E27FC236}">
                <a16:creationId xmlns:a16="http://schemas.microsoft.com/office/drawing/2014/main" id="{894C8077-B0A2-44A2-9482-7ABAF60859EA}"/>
              </a:ext>
            </a:extLst>
          </p:cNvPr>
          <p:cNvSpPr>
            <a:spLocks noGrp="1"/>
          </p:cNvSpPr>
          <p:nvPr>
            <p:ph type="sldNum" sz="quarter" idx="12"/>
          </p:nvPr>
        </p:nvSpPr>
        <p:spPr/>
        <p:txBody>
          <a:bodyPr/>
          <a:lstStyle/>
          <a:p>
            <a:fld id="{1E47FE53-EBF0-4DA7-9D9D-CC1C3A20F3CB}" type="slidenum">
              <a:rPr lang="en-US" smtClean="0"/>
              <a:t>31</a:t>
            </a:fld>
            <a:endParaRPr lang="en-US"/>
          </a:p>
        </p:txBody>
      </p:sp>
    </p:spTree>
    <p:extLst>
      <p:ext uri="{BB962C8B-B14F-4D97-AF65-F5344CB8AC3E}">
        <p14:creationId xmlns:p14="http://schemas.microsoft.com/office/powerpoint/2010/main" val="1932020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6979-4742-4E09-8BEE-20D81848D7E3}"/>
              </a:ext>
            </a:extLst>
          </p:cNvPr>
          <p:cNvSpPr>
            <a:spLocks noGrp="1"/>
          </p:cNvSpPr>
          <p:nvPr>
            <p:ph type="title"/>
          </p:nvPr>
        </p:nvSpPr>
        <p:spPr/>
        <p:txBody>
          <a:bodyPr/>
          <a:lstStyle/>
          <a:p>
            <a:r>
              <a:rPr lang="en-US" dirty="0"/>
              <a:t>HE TAC – Los Angeles County (3)</a:t>
            </a:r>
          </a:p>
        </p:txBody>
      </p:sp>
      <p:sp>
        <p:nvSpPr>
          <p:cNvPr id="3" name="Content Placeholder 2">
            <a:extLst>
              <a:ext uri="{FF2B5EF4-FFF2-40B4-BE49-F238E27FC236}">
                <a16:creationId xmlns:a16="http://schemas.microsoft.com/office/drawing/2014/main" id="{E46AAAAC-913A-4722-84D1-97DEB45DC88B}"/>
              </a:ext>
            </a:extLst>
          </p:cNvPr>
          <p:cNvSpPr>
            <a:spLocks noGrp="1"/>
          </p:cNvSpPr>
          <p:nvPr>
            <p:ph idx="1"/>
          </p:nvPr>
        </p:nvSpPr>
        <p:spPr/>
        <p:txBody>
          <a:bodyPr>
            <a:noAutofit/>
          </a:bodyPr>
          <a:lstStyle/>
          <a:p>
            <a:pPr marL="0" indent="0">
              <a:buNone/>
            </a:pPr>
            <a:r>
              <a:rPr lang="en-US" b="1" dirty="0"/>
              <a:t>CBO Partnerships:</a:t>
            </a:r>
          </a:p>
          <a:p>
            <a:pPr marL="228600" indent="-228600"/>
            <a:r>
              <a:rPr lang="en-US" i="1" dirty="0"/>
              <a:t>SchoolHouse Connection: </a:t>
            </a:r>
            <a:r>
              <a:rPr lang="en-US" dirty="0"/>
              <a:t>Focus on statewide activities including statewide conference planning and logistics </a:t>
            </a:r>
          </a:p>
          <a:p>
            <a:pPr marL="228600" indent="-228600"/>
            <a:r>
              <a:rPr lang="en-US" i="1" dirty="0"/>
              <a:t>San Luis Obispo County Office of Education: </a:t>
            </a:r>
            <a:r>
              <a:rPr lang="en-US" dirty="0"/>
              <a:t>Support and focus on underserved rural populations of students experiencing homelessness – a balanced approach throughout the state</a:t>
            </a:r>
          </a:p>
          <a:p>
            <a:pPr marL="228600" indent="-228600"/>
            <a:r>
              <a:rPr lang="en-US" i="1" dirty="0"/>
              <a:t>LGBT Center: </a:t>
            </a:r>
            <a:r>
              <a:rPr lang="en-US" dirty="0"/>
              <a:t>Assist with training components and coaching opportunities to build understanding and awareness</a:t>
            </a:r>
            <a:endParaRPr lang="en-US" i="1" dirty="0"/>
          </a:p>
        </p:txBody>
      </p:sp>
      <p:sp>
        <p:nvSpPr>
          <p:cNvPr id="6" name="Slide Number Placeholder 5">
            <a:extLst>
              <a:ext uri="{FF2B5EF4-FFF2-40B4-BE49-F238E27FC236}">
                <a16:creationId xmlns:a16="http://schemas.microsoft.com/office/drawing/2014/main" id="{894C8077-B0A2-44A2-9482-7ABAF60859EA}"/>
              </a:ext>
            </a:extLst>
          </p:cNvPr>
          <p:cNvSpPr>
            <a:spLocks noGrp="1"/>
          </p:cNvSpPr>
          <p:nvPr>
            <p:ph type="sldNum" sz="quarter" idx="12"/>
          </p:nvPr>
        </p:nvSpPr>
        <p:spPr/>
        <p:txBody>
          <a:bodyPr/>
          <a:lstStyle/>
          <a:p>
            <a:fld id="{1E47FE53-EBF0-4DA7-9D9D-CC1C3A20F3CB}" type="slidenum">
              <a:rPr lang="en-US" smtClean="0"/>
              <a:t>32</a:t>
            </a:fld>
            <a:endParaRPr lang="en-US"/>
          </a:p>
        </p:txBody>
      </p:sp>
    </p:spTree>
    <p:extLst>
      <p:ext uri="{BB962C8B-B14F-4D97-AF65-F5344CB8AC3E}">
        <p14:creationId xmlns:p14="http://schemas.microsoft.com/office/powerpoint/2010/main" val="23280362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6979-4742-4E09-8BEE-20D81848D7E3}"/>
              </a:ext>
            </a:extLst>
          </p:cNvPr>
          <p:cNvSpPr>
            <a:spLocks noGrp="1"/>
          </p:cNvSpPr>
          <p:nvPr>
            <p:ph type="title"/>
          </p:nvPr>
        </p:nvSpPr>
        <p:spPr/>
        <p:txBody>
          <a:bodyPr/>
          <a:lstStyle/>
          <a:p>
            <a:r>
              <a:rPr lang="en-US" dirty="0"/>
              <a:t>HE TAC – San Diego County</a:t>
            </a:r>
          </a:p>
        </p:txBody>
      </p:sp>
      <p:sp>
        <p:nvSpPr>
          <p:cNvPr id="3" name="Content Placeholder 2">
            <a:extLst>
              <a:ext uri="{FF2B5EF4-FFF2-40B4-BE49-F238E27FC236}">
                <a16:creationId xmlns:a16="http://schemas.microsoft.com/office/drawing/2014/main" id="{E46AAAAC-913A-4722-84D1-97DEB45DC88B}"/>
              </a:ext>
            </a:extLst>
          </p:cNvPr>
          <p:cNvSpPr>
            <a:spLocks noGrp="1"/>
          </p:cNvSpPr>
          <p:nvPr>
            <p:ph idx="1"/>
          </p:nvPr>
        </p:nvSpPr>
        <p:spPr/>
        <p:txBody>
          <a:bodyPr>
            <a:noAutofit/>
          </a:bodyPr>
          <a:lstStyle/>
          <a:p>
            <a:pPr marL="233363" indent="-233363"/>
            <a:r>
              <a:rPr lang="en-US" dirty="0"/>
              <a:t>Introducing Susanne Terry, Homeless Coordinator and HE TAC Lead, for the San Diego County Office of Education</a:t>
            </a:r>
          </a:p>
          <a:p>
            <a:pPr marL="233363" indent="-233363"/>
            <a:r>
              <a:rPr lang="en-US" dirty="0"/>
              <a:t>Email at </a:t>
            </a:r>
            <a:r>
              <a:rPr lang="en-US" dirty="0">
                <a:hlinkClick r:id="rId2"/>
              </a:rPr>
              <a:t>Susanne.Terry@sdcoe.net</a:t>
            </a:r>
            <a:r>
              <a:rPr lang="en-US" dirty="0"/>
              <a:t> </a:t>
            </a:r>
          </a:p>
        </p:txBody>
      </p:sp>
      <p:pic>
        <p:nvPicPr>
          <p:cNvPr id="5" name="Picture 4">
            <a:extLst>
              <a:ext uri="{FF2B5EF4-FFF2-40B4-BE49-F238E27FC236}">
                <a16:creationId xmlns:a16="http://schemas.microsoft.com/office/drawing/2014/main" id="{103169F0-5E91-4205-95DD-8C5F9F8DDC2C}"/>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0621" y="4554011"/>
            <a:ext cx="1450757" cy="1450757"/>
          </a:xfrm>
          <a:prstGeom prst="rect">
            <a:avLst/>
          </a:prstGeom>
        </p:spPr>
      </p:pic>
      <p:sp>
        <p:nvSpPr>
          <p:cNvPr id="6" name="Slide Number Placeholder 5">
            <a:extLst>
              <a:ext uri="{FF2B5EF4-FFF2-40B4-BE49-F238E27FC236}">
                <a16:creationId xmlns:a16="http://schemas.microsoft.com/office/drawing/2014/main" id="{894C8077-B0A2-44A2-9482-7ABAF60859EA}"/>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1936807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6979-4742-4E09-8BEE-20D81848D7E3}"/>
              </a:ext>
            </a:extLst>
          </p:cNvPr>
          <p:cNvSpPr>
            <a:spLocks noGrp="1"/>
          </p:cNvSpPr>
          <p:nvPr>
            <p:ph type="title"/>
          </p:nvPr>
        </p:nvSpPr>
        <p:spPr/>
        <p:txBody>
          <a:bodyPr/>
          <a:lstStyle/>
          <a:p>
            <a:r>
              <a:rPr lang="en-US" dirty="0"/>
              <a:t>HE TAC – San Diego County (2)</a:t>
            </a:r>
          </a:p>
        </p:txBody>
      </p:sp>
      <p:sp>
        <p:nvSpPr>
          <p:cNvPr id="3" name="Content Placeholder 2">
            <a:extLst>
              <a:ext uri="{FF2B5EF4-FFF2-40B4-BE49-F238E27FC236}">
                <a16:creationId xmlns:a16="http://schemas.microsoft.com/office/drawing/2014/main" id="{E46AAAAC-913A-4722-84D1-97DEB45DC88B}"/>
              </a:ext>
            </a:extLst>
          </p:cNvPr>
          <p:cNvSpPr>
            <a:spLocks noGrp="1"/>
          </p:cNvSpPr>
          <p:nvPr>
            <p:ph idx="1"/>
          </p:nvPr>
        </p:nvSpPr>
        <p:spPr/>
        <p:txBody>
          <a:bodyPr>
            <a:noAutofit/>
          </a:bodyPr>
          <a:lstStyle/>
          <a:p>
            <a:pPr marL="0" indent="0">
              <a:buNone/>
            </a:pPr>
            <a:r>
              <a:rPr lang="en-US" b="1" dirty="0"/>
              <a:t>Statewide Activities:</a:t>
            </a:r>
          </a:p>
          <a:p>
            <a:pPr marL="228600" indent="-228600"/>
            <a:r>
              <a:rPr lang="en-US" dirty="0"/>
              <a:t>Website Resource Hub</a:t>
            </a:r>
          </a:p>
          <a:p>
            <a:pPr marL="457200" lvl="1" indent="-228600">
              <a:spcBef>
                <a:spcPts val="1200"/>
              </a:spcBef>
              <a:spcAft>
                <a:spcPts val="200"/>
              </a:spcAft>
            </a:pPr>
            <a:r>
              <a:rPr lang="en-US" dirty="0"/>
              <a:t>Launching very soon at hetac.org</a:t>
            </a:r>
          </a:p>
          <a:p>
            <a:pPr marL="457200" lvl="1" indent="-228600">
              <a:spcBef>
                <a:spcPts val="1200"/>
              </a:spcBef>
              <a:spcAft>
                <a:spcPts val="200"/>
              </a:spcAft>
            </a:pPr>
            <a:r>
              <a:rPr lang="en-US" dirty="0"/>
              <a:t>State and Federal statutes</a:t>
            </a:r>
          </a:p>
          <a:p>
            <a:pPr marL="457200" lvl="1" indent="-228600">
              <a:spcBef>
                <a:spcPts val="1200"/>
              </a:spcBef>
              <a:spcAft>
                <a:spcPts val="200"/>
              </a:spcAft>
            </a:pPr>
            <a:r>
              <a:rPr lang="en-US" dirty="0"/>
              <a:t>Resource topics</a:t>
            </a:r>
          </a:p>
          <a:p>
            <a:pPr marL="457200" lvl="1" indent="-228600">
              <a:spcBef>
                <a:spcPts val="1200"/>
              </a:spcBef>
              <a:spcAft>
                <a:spcPts val="200"/>
              </a:spcAft>
            </a:pPr>
            <a:r>
              <a:rPr lang="en-US" dirty="0"/>
              <a:t>Upcoming events</a:t>
            </a:r>
          </a:p>
          <a:p>
            <a:pPr marL="457200" lvl="1" indent="-228600">
              <a:spcBef>
                <a:spcPts val="1200"/>
              </a:spcBef>
              <a:spcAft>
                <a:spcPts val="200"/>
              </a:spcAft>
            </a:pPr>
            <a:r>
              <a:rPr lang="en-US" dirty="0"/>
              <a:t>Who to contact</a:t>
            </a:r>
          </a:p>
          <a:p>
            <a:pPr marL="457200" lvl="1" indent="-228600">
              <a:spcBef>
                <a:spcPts val="1200"/>
              </a:spcBef>
              <a:spcAft>
                <a:spcPts val="200"/>
              </a:spcAft>
            </a:pPr>
            <a:r>
              <a:rPr lang="en-US" dirty="0"/>
              <a:t>Get help</a:t>
            </a:r>
          </a:p>
        </p:txBody>
      </p:sp>
      <p:sp>
        <p:nvSpPr>
          <p:cNvPr id="6" name="Slide Number Placeholder 5">
            <a:extLst>
              <a:ext uri="{FF2B5EF4-FFF2-40B4-BE49-F238E27FC236}">
                <a16:creationId xmlns:a16="http://schemas.microsoft.com/office/drawing/2014/main" id="{894C8077-B0A2-44A2-9482-7ABAF60859EA}"/>
              </a:ext>
            </a:extLst>
          </p:cNvPr>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782405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6979-4742-4E09-8BEE-20D81848D7E3}"/>
              </a:ext>
            </a:extLst>
          </p:cNvPr>
          <p:cNvSpPr>
            <a:spLocks noGrp="1"/>
          </p:cNvSpPr>
          <p:nvPr>
            <p:ph type="title"/>
          </p:nvPr>
        </p:nvSpPr>
        <p:spPr/>
        <p:txBody>
          <a:bodyPr/>
          <a:lstStyle/>
          <a:p>
            <a:r>
              <a:rPr lang="en-US" dirty="0"/>
              <a:t>HE TAC – San Diego County (3)</a:t>
            </a:r>
          </a:p>
        </p:txBody>
      </p:sp>
      <p:sp>
        <p:nvSpPr>
          <p:cNvPr id="3" name="Content Placeholder 2">
            <a:extLst>
              <a:ext uri="{FF2B5EF4-FFF2-40B4-BE49-F238E27FC236}">
                <a16:creationId xmlns:a16="http://schemas.microsoft.com/office/drawing/2014/main" id="{E46AAAAC-913A-4722-84D1-97DEB45DC88B}"/>
              </a:ext>
            </a:extLst>
          </p:cNvPr>
          <p:cNvSpPr>
            <a:spLocks noGrp="1"/>
          </p:cNvSpPr>
          <p:nvPr>
            <p:ph idx="1"/>
          </p:nvPr>
        </p:nvSpPr>
        <p:spPr/>
        <p:txBody>
          <a:bodyPr>
            <a:noAutofit/>
          </a:bodyPr>
          <a:lstStyle/>
          <a:p>
            <a:pPr marL="228600" indent="-228600"/>
            <a:r>
              <a:rPr lang="en-US" dirty="0"/>
              <a:t>Develop resource documents, samples, and templates</a:t>
            </a:r>
          </a:p>
          <a:p>
            <a:pPr marL="228600" indent="-228600"/>
            <a:r>
              <a:rPr lang="en-US" dirty="0"/>
              <a:t>University of California, San Francisco conducting needs assessment and evaluation</a:t>
            </a:r>
          </a:p>
          <a:p>
            <a:pPr marL="0" indent="0">
              <a:buNone/>
            </a:pPr>
            <a:r>
              <a:rPr lang="en-US" b="1" dirty="0"/>
              <a:t>Regional Activities:</a:t>
            </a:r>
          </a:p>
          <a:p>
            <a:pPr marL="228600" indent="-228600"/>
            <a:r>
              <a:rPr lang="en-US" dirty="0"/>
              <a:t>Quarterly regional meetings</a:t>
            </a:r>
          </a:p>
          <a:p>
            <a:pPr marL="457200" lvl="1" indent="-228600">
              <a:spcBef>
                <a:spcPts val="1200"/>
              </a:spcBef>
              <a:spcAft>
                <a:spcPts val="200"/>
              </a:spcAft>
            </a:pPr>
            <a:r>
              <a:rPr lang="en-US" dirty="0"/>
              <a:t>COE spotlight</a:t>
            </a:r>
          </a:p>
          <a:p>
            <a:pPr marL="457200" lvl="1" indent="-228600">
              <a:spcBef>
                <a:spcPts val="1200"/>
              </a:spcBef>
              <a:spcAft>
                <a:spcPts val="200"/>
              </a:spcAft>
            </a:pPr>
            <a:r>
              <a:rPr lang="en-US" dirty="0"/>
              <a:t>State and Federal updates</a:t>
            </a:r>
          </a:p>
          <a:p>
            <a:pPr marL="457200" lvl="1" indent="-228600">
              <a:spcBef>
                <a:spcPts val="1200"/>
              </a:spcBef>
              <a:spcAft>
                <a:spcPts val="200"/>
              </a:spcAft>
            </a:pPr>
            <a:r>
              <a:rPr lang="en-US" dirty="0"/>
              <a:t>New resources</a:t>
            </a:r>
          </a:p>
        </p:txBody>
      </p:sp>
      <p:sp>
        <p:nvSpPr>
          <p:cNvPr id="6" name="Slide Number Placeholder 5">
            <a:extLst>
              <a:ext uri="{FF2B5EF4-FFF2-40B4-BE49-F238E27FC236}">
                <a16:creationId xmlns:a16="http://schemas.microsoft.com/office/drawing/2014/main" id="{894C8077-B0A2-44A2-9482-7ABAF60859EA}"/>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5045029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6979-4742-4E09-8BEE-20D81848D7E3}"/>
              </a:ext>
            </a:extLst>
          </p:cNvPr>
          <p:cNvSpPr>
            <a:spLocks noGrp="1"/>
          </p:cNvSpPr>
          <p:nvPr>
            <p:ph type="title"/>
          </p:nvPr>
        </p:nvSpPr>
        <p:spPr/>
        <p:txBody>
          <a:bodyPr/>
          <a:lstStyle/>
          <a:p>
            <a:r>
              <a:rPr lang="en-US" dirty="0"/>
              <a:t>HE TAC – San Diego County (4)</a:t>
            </a:r>
          </a:p>
        </p:txBody>
      </p:sp>
      <p:sp>
        <p:nvSpPr>
          <p:cNvPr id="3" name="Content Placeholder 2">
            <a:extLst>
              <a:ext uri="{FF2B5EF4-FFF2-40B4-BE49-F238E27FC236}">
                <a16:creationId xmlns:a16="http://schemas.microsoft.com/office/drawing/2014/main" id="{E46AAAAC-913A-4722-84D1-97DEB45DC88B}"/>
              </a:ext>
            </a:extLst>
          </p:cNvPr>
          <p:cNvSpPr>
            <a:spLocks noGrp="1"/>
          </p:cNvSpPr>
          <p:nvPr>
            <p:ph idx="1"/>
          </p:nvPr>
        </p:nvSpPr>
        <p:spPr/>
        <p:txBody>
          <a:bodyPr>
            <a:noAutofit/>
          </a:bodyPr>
          <a:lstStyle/>
          <a:p>
            <a:pPr marL="228600" indent="-228600"/>
            <a:r>
              <a:rPr lang="en-US" dirty="0"/>
              <a:t>Quarterly Share and Learns</a:t>
            </a:r>
          </a:p>
          <a:p>
            <a:pPr marL="457200" lvl="1" indent="-228600">
              <a:spcBef>
                <a:spcPts val="1200"/>
              </a:spcBef>
              <a:spcAft>
                <a:spcPts val="200"/>
              </a:spcAft>
            </a:pPr>
            <a:r>
              <a:rPr lang="en-US" dirty="0"/>
              <a:t>Topic focused - usually chosen at region meeting</a:t>
            </a:r>
          </a:p>
          <a:p>
            <a:pPr marL="457200" lvl="1" indent="-228600">
              <a:spcBef>
                <a:spcPts val="1200"/>
              </a:spcBef>
              <a:spcAft>
                <a:spcPts val="200"/>
              </a:spcAft>
            </a:pPr>
            <a:r>
              <a:rPr lang="en-US" dirty="0"/>
              <a:t>Sharing solutions and ideas - Crowdsourcing!</a:t>
            </a:r>
          </a:p>
          <a:p>
            <a:pPr marL="228600" indent="-228600"/>
            <a:r>
              <a:rPr lang="en-US" dirty="0"/>
              <a:t>Coming soon – mini-grants open to region for pilot projects</a:t>
            </a:r>
          </a:p>
          <a:p>
            <a:pPr marL="0" indent="0">
              <a:buNone/>
            </a:pPr>
            <a:r>
              <a:rPr lang="en-US" b="1" dirty="0"/>
              <a:t>CBO Partnerships:</a:t>
            </a:r>
          </a:p>
          <a:p>
            <a:pPr marL="228600" indent="-228600"/>
            <a:r>
              <a:rPr lang="en-US" i="1" dirty="0"/>
              <a:t>San Diego Youth Homelessness Consortium</a:t>
            </a:r>
          </a:p>
          <a:p>
            <a:pPr marL="457200" lvl="1" indent="-228600">
              <a:spcBef>
                <a:spcPts val="1200"/>
              </a:spcBef>
              <a:spcAft>
                <a:spcPts val="200"/>
              </a:spcAft>
            </a:pPr>
            <a:r>
              <a:rPr lang="en-US" dirty="0"/>
              <a:t>50+ member group </a:t>
            </a:r>
          </a:p>
          <a:p>
            <a:pPr marL="457200" lvl="1" indent="-228600">
              <a:spcBef>
                <a:spcPts val="1200"/>
              </a:spcBef>
              <a:spcAft>
                <a:spcPts val="200"/>
              </a:spcAft>
            </a:pPr>
            <a:r>
              <a:rPr lang="en-US" dirty="0"/>
              <a:t>Charter, Steering Committee</a:t>
            </a:r>
          </a:p>
        </p:txBody>
      </p:sp>
      <p:sp>
        <p:nvSpPr>
          <p:cNvPr id="6" name="Slide Number Placeholder 5">
            <a:extLst>
              <a:ext uri="{FF2B5EF4-FFF2-40B4-BE49-F238E27FC236}">
                <a16:creationId xmlns:a16="http://schemas.microsoft.com/office/drawing/2014/main" id="{894C8077-B0A2-44A2-9482-7ABAF60859EA}"/>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33584633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6979-4742-4E09-8BEE-20D81848D7E3}"/>
              </a:ext>
            </a:extLst>
          </p:cNvPr>
          <p:cNvSpPr>
            <a:spLocks noGrp="1"/>
          </p:cNvSpPr>
          <p:nvPr>
            <p:ph type="title"/>
          </p:nvPr>
        </p:nvSpPr>
        <p:spPr/>
        <p:txBody>
          <a:bodyPr/>
          <a:lstStyle/>
          <a:p>
            <a:r>
              <a:rPr lang="en-US" dirty="0"/>
              <a:t>HE TAC – San Diego County (5)</a:t>
            </a:r>
          </a:p>
        </p:txBody>
      </p:sp>
      <p:sp>
        <p:nvSpPr>
          <p:cNvPr id="3" name="Content Placeholder 2">
            <a:extLst>
              <a:ext uri="{FF2B5EF4-FFF2-40B4-BE49-F238E27FC236}">
                <a16:creationId xmlns:a16="http://schemas.microsoft.com/office/drawing/2014/main" id="{E46AAAAC-913A-4722-84D1-97DEB45DC88B}"/>
              </a:ext>
            </a:extLst>
          </p:cNvPr>
          <p:cNvSpPr>
            <a:spLocks noGrp="1"/>
          </p:cNvSpPr>
          <p:nvPr>
            <p:ph idx="1"/>
          </p:nvPr>
        </p:nvSpPr>
        <p:spPr/>
        <p:txBody>
          <a:bodyPr>
            <a:noAutofit/>
          </a:bodyPr>
          <a:lstStyle/>
          <a:p>
            <a:pPr marL="457200" lvl="1" indent="-228600">
              <a:spcBef>
                <a:spcPts val="1200"/>
              </a:spcBef>
              <a:spcAft>
                <a:spcPts val="200"/>
              </a:spcAft>
            </a:pPr>
            <a:r>
              <a:rPr lang="en-US" dirty="0"/>
              <a:t>Countywide impact on contracts, funding, and resource allocation</a:t>
            </a:r>
          </a:p>
          <a:p>
            <a:pPr marL="457200" lvl="1" indent="-228600">
              <a:spcBef>
                <a:spcPts val="1200"/>
              </a:spcBef>
              <a:spcAft>
                <a:spcPts val="200"/>
              </a:spcAft>
            </a:pPr>
            <a:r>
              <a:rPr lang="en-US" dirty="0"/>
              <a:t>Will focus on building and utilizing cross system collaborations</a:t>
            </a:r>
          </a:p>
          <a:p>
            <a:pPr marL="457200" lvl="1" indent="-228600">
              <a:spcBef>
                <a:spcPts val="1200"/>
              </a:spcBef>
              <a:spcAft>
                <a:spcPts val="200"/>
              </a:spcAft>
            </a:pPr>
            <a:r>
              <a:rPr lang="en-US" dirty="0"/>
              <a:t>Blueprint, templates, and support</a:t>
            </a:r>
          </a:p>
        </p:txBody>
      </p:sp>
      <p:sp>
        <p:nvSpPr>
          <p:cNvPr id="6" name="Slide Number Placeholder 5">
            <a:extLst>
              <a:ext uri="{FF2B5EF4-FFF2-40B4-BE49-F238E27FC236}">
                <a16:creationId xmlns:a16="http://schemas.microsoft.com/office/drawing/2014/main" id="{894C8077-B0A2-44A2-9482-7ABAF60859EA}"/>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38255746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F0EA1-29F4-4EC0-AB64-3DE8272FD3FF}"/>
              </a:ext>
            </a:extLst>
          </p:cNvPr>
          <p:cNvSpPr>
            <a:spLocks noGrp="1"/>
          </p:cNvSpPr>
          <p:nvPr>
            <p:ph type="title"/>
          </p:nvPr>
        </p:nvSpPr>
        <p:spPr/>
        <p:txBody>
          <a:bodyPr/>
          <a:lstStyle/>
          <a:p>
            <a:r>
              <a:rPr lang="en-US" altLang="en-US" dirty="0"/>
              <a:t>Resources (1)</a:t>
            </a:r>
            <a:endParaRPr lang="en-US" dirty="0"/>
          </a:p>
        </p:txBody>
      </p:sp>
      <p:sp>
        <p:nvSpPr>
          <p:cNvPr id="3" name="Content Placeholder 2">
            <a:extLst>
              <a:ext uri="{FF2B5EF4-FFF2-40B4-BE49-F238E27FC236}">
                <a16:creationId xmlns:a16="http://schemas.microsoft.com/office/drawing/2014/main" id="{DF96ACD6-A56A-4402-A3DA-BEDC85E2957F}"/>
              </a:ext>
            </a:extLst>
          </p:cNvPr>
          <p:cNvSpPr>
            <a:spLocks noGrp="1"/>
          </p:cNvSpPr>
          <p:nvPr>
            <p:ph idx="1"/>
          </p:nvPr>
        </p:nvSpPr>
        <p:spPr/>
        <p:txBody>
          <a:bodyPr>
            <a:noAutofit/>
          </a:bodyPr>
          <a:lstStyle/>
          <a:p>
            <a:pPr marL="228600" indent="-228600"/>
            <a:r>
              <a:rPr lang="en-US" altLang="en-US" dirty="0">
                <a:solidFill>
                  <a:srgbClr val="000000"/>
                </a:solidFill>
              </a:rPr>
              <a:t>General Homeless Education information can be found on the CDE’s Homeless </a:t>
            </a:r>
            <a:r>
              <a:rPr lang="en-US" altLang="en-US" dirty="0">
                <a:solidFill>
                  <a:schemeClr val="tx1"/>
                </a:solidFill>
              </a:rPr>
              <a:t>Education</a:t>
            </a:r>
            <a:r>
              <a:rPr lang="en-US" altLang="en-US" dirty="0">
                <a:solidFill>
                  <a:srgbClr val="000000"/>
                </a:solidFill>
              </a:rPr>
              <a:t> web page at</a:t>
            </a:r>
            <a:r>
              <a:rPr lang="en-US" altLang="en-US" dirty="0"/>
              <a:t> </a:t>
            </a:r>
            <a:r>
              <a:rPr lang="en-US" altLang="en-US" dirty="0">
                <a:solidFill>
                  <a:srgbClr val="002060"/>
                </a:solidFill>
                <a:hlinkClick r:id="rId2" tooltip="Homeless Education Web Page"/>
              </a:rPr>
              <a:t>https://www.cde.ca.gov/sp/hs/</a:t>
            </a:r>
            <a:r>
              <a:rPr lang="en-US" altLang="en-US" dirty="0">
                <a:solidFill>
                  <a:schemeClr val="tx1"/>
                </a:solidFill>
              </a:rPr>
              <a:t>. </a:t>
            </a:r>
          </a:p>
          <a:p>
            <a:pPr marL="228600" indent="-228600"/>
            <a:r>
              <a:rPr lang="en-US" altLang="en-US" dirty="0">
                <a:solidFill>
                  <a:schemeClr val="tx1"/>
                </a:solidFill>
              </a:rPr>
              <a:t>We are constantly updating resources and information, so please save it as one of your favorites and access it throughout the year.</a:t>
            </a:r>
          </a:p>
          <a:p>
            <a:pPr marL="228600" indent="-228600"/>
            <a:r>
              <a:rPr lang="en-US" altLang="en-US" dirty="0">
                <a:solidFill>
                  <a:schemeClr val="tx1"/>
                </a:solidFill>
              </a:rPr>
              <a:t>You can access a variety of materials, such as:</a:t>
            </a:r>
          </a:p>
          <a:p>
            <a:pPr marL="457200" lvl="1" indent="-222250">
              <a:spcBef>
                <a:spcPts val="1200"/>
              </a:spcBef>
              <a:spcAft>
                <a:spcPts val="200"/>
              </a:spcAft>
            </a:pPr>
            <a:r>
              <a:rPr lang="en-US" altLang="en-US" dirty="0">
                <a:solidFill>
                  <a:schemeClr val="tx1"/>
                </a:solidFill>
              </a:rPr>
              <a:t>All the </a:t>
            </a:r>
            <a:r>
              <a:rPr lang="en-US" altLang="en-US" dirty="0"/>
              <a:t>training modules</a:t>
            </a:r>
          </a:p>
          <a:p>
            <a:pPr marL="457200" lvl="1" indent="-222250">
              <a:spcBef>
                <a:spcPts val="1200"/>
              </a:spcBef>
              <a:spcAft>
                <a:spcPts val="200"/>
              </a:spcAft>
            </a:pPr>
            <a:r>
              <a:rPr lang="en-US" altLang="en-US" dirty="0"/>
              <a:t>Sample documents, such as the housing questionnaire, shared residency affidavit, transportation agreement, etc.</a:t>
            </a:r>
            <a:endParaRPr lang="en-US" dirty="0"/>
          </a:p>
        </p:txBody>
      </p:sp>
      <p:sp>
        <p:nvSpPr>
          <p:cNvPr id="5" name="Slide Number Placeholder 4">
            <a:extLst>
              <a:ext uri="{FF2B5EF4-FFF2-40B4-BE49-F238E27FC236}">
                <a16:creationId xmlns:a16="http://schemas.microsoft.com/office/drawing/2014/main" id="{CE779A56-F1FF-4181-AF17-3963ADC29561}"/>
              </a:ext>
            </a:extLst>
          </p:cNvPr>
          <p:cNvSpPr>
            <a:spLocks noGrp="1"/>
          </p:cNvSpPr>
          <p:nvPr>
            <p:ph type="sldNum" sz="quarter" idx="12"/>
          </p:nvPr>
        </p:nvSpPr>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29611776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F0EA1-29F4-4EC0-AB64-3DE8272FD3FF}"/>
              </a:ext>
            </a:extLst>
          </p:cNvPr>
          <p:cNvSpPr>
            <a:spLocks noGrp="1"/>
          </p:cNvSpPr>
          <p:nvPr>
            <p:ph type="title"/>
          </p:nvPr>
        </p:nvSpPr>
        <p:spPr/>
        <p:txBody>
          <a:bodyPr/>
          <a:lstStyle/>
          <a:p>
            <a:r>
              <a:rPr lang="en-US" altLang="en-US" dirty="0"/>
              <a:t>Resources (2)</a:t>
            </a:r>
            <a:endParaRPr lang="en-US" dirty="0"/>
          </a:p>
        </p:txBody>
      </p:sp>
      <p:sp>
        <p:nvSpPr>
          <p:cNvPr id="3" name="Content Placeholder 2">
            <a:extLst>
              <a:ext uri="{FF2B5EF4-FFF2-40B4-BE49-F238E27FC236}">
                <a16:creationId xmlns:a16="http://schemas.microsoft.com/office/drawing/2014/main" id="{DF96ACD6-A56A-4402-A3DA-BEDC85E2957F}"/>
              </a:ext>
            </a:extLst>
          </p:cNvPr>
          <p:cNvSpPr>
            <a:spLocks noGrp="1"/>
          </p:cNvSpPr>
          <p:nvPr>
            <p:ph idx="1"/>
          </p:nvPr>
        </p:nvSpPr>
        <p:spPr/>
        <p:txBody>
          <a:bodyPr>
            <a:noAutofit/>
          </a:bodyPr>
          <a:lstStyle/>
          <a:p>
            <a:pPr marL="457200" lvl="1" indent="-222250">
              <a:spcBef>
                <a:spcPts val="1200"/>
              </a:spcBef>
              <a:spcAft>
                <a:spcPts val="200"/>
              </a:spcAft>
            </a:pPr>
            <a:r>
              <a:rPr lang="en-US" altLang="en-US" dirty="0"/>
              <a:t>Letters regarding homeless education implementation and the dispute resolution process</a:t>
            </a:r>
          </a:p>
          <a:p>
            <a:pPr marL="457200" lvl="1" indent="-222250">
              <a:spcBef>
                <a:spcPts val="1200"/>
              </a:spcBef>
              <a:spcAft>
                <a:spcPts val="200"/>
              </a:spcAft>
            </a:pPr>
            <a:r>
              <a:rPr lang="en-US" altLang="en-US" i="1" dirty="0">
                <a:solidFill>
                  <a:schemeClr val="tx1"/>
                </a:solidFill>
              </a:rPr>
              <a:t>You Can Enroll in School</a:t>
            </a:r>
            <a:r>
              <a:rPr lang="en-US" altLang="en-US" dirty="0">
                <a:solidFill>
                  <a:schemeClr val="tx1"/>
                </a:solidFill>
              </a:rPr>
              <a:t> poster and all of its translations</a:t>
            </a:r>
          </a:p>
          <a:p>
            <a:pPr marL="457200" lvl="1" indent="-222250">
              <a:spcBef>
                <a:spcPts val="1200"/>
              </a:spcBef>
              <a:spcAft>
                <a:spcPts val="200"/>
              </a:spcAft>
            </a:pPr>
            <a:r>
              <a:rPr lang="en-US" altLang="en-US" dirty="0">
                <a:solidFill>
                  <a:schemeClr val="tx1"/>
                </a:solidFill>
              </a:rPr>
              <a:t>Title I resources and uses of funds</a:t>
            </a:r>
          </a:p>
          <a:p>
            <a:pPr marL="457200" lvl="1" indent="-222250">
              <a:spcBef>
                <a:spcPts val="1200"/>
              </a:spcBef>
              <a:spcAft>
                <a:spcPts val="200"/>
              </a:spcAft>
            </a:pPr>
            <a:r>
              <a:rPr lang="en-US" altLang="en-US" dirty="0">
                <a:solidFill>
                  <a:schemeClr val="tx1"/>
                </a:solidFill>
              </a:rPr>
              <a:t>Outside resources such as the National Center for Homeless Education, SchoolHouse Connection, and John Burton Advocates for Youth</a:t>
            </a:r>
            <a:endParaRPr lang="en-US" dirty="0"/>
          </a:p>
        </p:txBody>
      </p:sp>
      <p:sp>
        <p:nvSpPr>
          <p:cNvPr id="5" name="Slide Number Placeholder 4">
            <a:extLst>
              <a:ext uri="{FF2B5EF4-FFF2-40B4-BE49-F238E27FC236}">
                <a16:creationId xmlns:a16="http://schemas.microsoft.com/office/drawing/2014/main" id="{CE779A56-F1FF-4181-AF17-3963ADC29561}"/>
              </a:ext>
            </a:extLst>
          </p:cNvPr>
          <p:cNvSpPr>
            <a:spLocks noGrp="1"/>
          </p:cNvSpPr>
          <p:nvPr>
            <p:ph type="sldNum" sz="quarter" idx="12"/>
          </p:nvPr>
        </p:nvSpPr>
        <p:spPr/>
        <p:txBody>
          <a:bodyPr/>
          <a:lstStyle/>
          <a:p>
            <a:fld id="{1E47FE53-EBF0-4DA7-9D9D-CC1C3A20F3CB}" type="slidenum">
              <a:rPr lang="en-US" smtClean="0"/>
              <a:t>39</a:t>
            </a:fld>
            <a:endParaRPr lang="en-US"/>
          </a:p>
        </p:txBody>
      </p:sp>
    </p:spTree>
    <p:extLst>
      <p:ext uri="{BB962C8B-B14F-4D97-AF65-F5344CB8AC3E}">
        <p14:creationId xmlns:p14="http://schemas.microsoft.com/office/powerpoint/2010/main" val="305072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740DC-F8FA-4486-A4C6-2B295FEF4648}"/>
              </a:ext>
            </a:extLst>
          </p:cNvPr>
          <p:cNvSpPr>
            <a:spLocks noGrp="1"/>
          </p:cNvSpPr>
          <p:nvPr>
            <p:ph type="title"/>
          </p:nvPr>
        </p:nvSpPr>
        <p:spPr/>
        <p:txBody>
          <a:bodyPr/>
          <a:lstStyle/>
          <a:p>
            <a:r>
              <a:rPr lang="en-US" dirty="0"/>
              <a:t>Acronyms (2)</a:t>
            </a:r>
          </a:p>
        </p:txBody>
      </p:sp>
      <p:sp>
        <p:nvSpPr>
          <p:cNvPr id="3" name="Content Placeholder 2">
            <a:extLst>
              <a:ext uri="{FF2B5EF4-FFF2-40B4-BE49-F238E27FC236}">
                <a16:creationId xmlns:a16="http://schemas.microsoft.com/office/drawing/2014/main" id="{7951B022-663B-44D7-8C90-7D9ECA3617EA}"/>
              </a:ext>
            </a:extLst>
          </p:cNvPr>
          <p:cNvSpPr>
            <a:spLocks noGrp="1"/>
          </p:cNvSpPr>
          <p:nvPr>
            <p:ph idx="1"/>
          </p:nvPr>
        </p:nvSpPr>
        <p:spPr/>
        <p:txBody>
          <a:bodyPr>
            <a:noAutofit/>
          </a:bodyPr>
          <a:lstStyle/>
          <a:p>
            <a:pPr marL="233363" indent="-233363"/>
            <a:r>
              <a:rPr lang="en-US" dirty="0">
                <a:cs typeface="Arial"/>
              </a:rPr>
              <a:t>End-of-Year (EOY)</a:t>
            </a:r>
          </a:p>
          <a:p>
            <a:pPr marL="233363" indent="-233363"/>
            <a:r>
              <a:rPr lang="en-US" dirty="0"/>
              <a:t>Free or Reduced-Price Meals (FRPM)</a:t>
            </a:r>
            <a:endParaRPr lang="en-US" dirty="0">
              <a:cs typeface="Arial"/>
            </a:endParaRPr>
          </a:p>
          <a:p>
            <a:pPr marL="233363" indent="-233363"/>
            <a:r>
              <a:rPr lang="en-US" dirty="0">
                <a:cs typeface="Arial"/>
              </a:rPr>
              <a:t>Housing Questionnaire (HQ)</a:t>
            </a:r>
          </a:p>
          <a:p>
            <a:pPr marL="233363" indent="-233363"/>
            <a:r>
              <a:rPr lang="en-US" dirty="0"/>
              <a:t>Local Control Funding Formula</a:t>
            </a:r>
            <a:r>
              <a:rPr lang="en-US" b="1" dirty="0"/>
              <a:t> </a:t>
            </a:r>
            <a:r>
              <a:rPr lang="en-US" dirty="0"/>
              <a:t>(LCFF)</a:t>
            </a:r>
            <a:endParaRPr lang="en-US" dirty="0">
              <a:cs typeface="Arial"/>
            </a:endParaRPr>
          </a:p>
          <a:p>
            <a:pPr marL="233363" indent="-233363"/>
            <a:r>
              <a:rPr lang="en-US" dirty="0">
                <a:cs typeface="Arial"/>
              </a:rPr>
              <a:t>Local Educational Agency (LEA)</a:t>
            </a:r>
          </a:p>
          <a:p>
            <a:pPr marL="233363" indent="-233363"/>
            <a:r>
              <a:rPr lang="en-US" dirty="0">
                <a:cs typeface="Arial"/>
              </a:rPr>
              <a:t>PowerPoint (PPTX)</a:t>
            </a:r>
          </a:p>
        </p:txBody>
      </p:sp>
      <p:sp>
        <p:nvSpPr>
          <p:cNvPr id="5" name="Slide Number Placeholder 4">
            <a:extLst>
              <a:ext uri="{FF2B5EF4-FFF2-40B4-BE49-F238E27FC236}">
                <a16:creationId xmlns:a16="http://schemas.microsoft.com/office/drawing/2014/main" id="{653493BF-3FF1-4302-B685-CD9576BC77D2}"/>
              </a:ext>
            </a:extLst>
          </p:cNvPr>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4206359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6979-4742-4E09-8BEE-20D81848D7E3}"/>
              </a:ext>
            </a:extLst>
          </p:cNvPr>
          <p:cNvSpPr>
            <a:spLocks noGrp="1"/>
          </p:cNvSpPr>
          <p:nvPr>
            <p:ph type="title"/>
          </p:nvPr>
        </p:nvSpPr>
        <p:spPr/>
        <p:txBody>
          <a:bodyPr/>
          <a:lstStyle/>
          <a:p>
            <a:r>
              <a:rPr lang="en-US" dirty="0"/>
              <a:t>Resources (3)</a:t>
            </a:r>
          </a:p>
        </p:txBody>
      </p:sp>
      <p:sp>
        <p:nvSpPr>
          <p:cNvPr id="3" name="Content Placeholder 2">
            <a:extLst>
              <a:ext uri="{FF2B5EF4-FFF2-40B4-BE49-F238E27FC236}">
                <a16:creationId xmlns:a16="http://schemas.microsoft.com/office/drawing/2014/main" id="{E46AAAAC-913A-4722-84D1-97DEB45DC88B}"/>
              </a:ext>
            </a:extLst>
          </p:cNvPr>
          <p:cNvSpPr>
            <a:spLocks noGrp="1"/>
          </p:cNvSpPr>
          <p:nvPr>
            <p:ph idx="1"/>
          </p:nvPr>
        </p:nvSpPr>
        <p:spPr/>
        <p:txBody>
          <a:bodyPr>
            <a:noAutofit/>
          </a:bodyPr>
          <a:lstStyle/>
          <a:p>
            <a:pPr marL="231775" indent="-231775"/>
            <a:r>
              <a:rPr lang="en-US" dirty="0"/>
              <a:t>General ARP-HCY information can be found on the CDE’s ARP Elementary and Secondary School Emergency Relief HCY Fund website at </a:t>
            </a:r>
            <a:r>
              <a:rPr lang="en-US" dirty="0">
                <a:hlinkClick r:id="rId2" tooltip="American Rescue Plan (ARP) Elementary and Secondary School Emergency Relief (ESSER) Act of 2021 for the Homeless Children and Youth (HCY) Fund"/>
              </a:rPr>
              <a:t>https://www.cde.ca.gov/sp/hs/arphcyassurances.asp</a:t>
            </a:r>
            <a:endParaRPr lang="en-US" dirty="0"/>
          </a:p>
          <a:p>
            <a:pPr marL="231775" indent="-231775"/>
            <a:r>
              <a:rPr lang="en-US" dirty="0"/>
              <a:t>The ARP-HCY Resource Guide can be accessed at </a:t>
            </a:r>
            <a:r>
              <a:rPr lang="en-US" dirty="0">
                <a:hlinkClick r:id="rId3" tooltip="American Rescue Plan (ARP) Homeless Children and Youth (HCY) Resource Guide"/>
              </a:rPr>
              <a:t>https://www.cde.ca.gov/sp/hs/arphcyresourceguide.asp</a:t>
            </a:r>
            <a:endParaRPr lang="en-US" dirty="0"/>
          </a:p>
          <a:p>
            <a:pPr marL="461963" lvl="1" indent="-230188">
              <a:spcBef>
                <a:spcPts val="1200"/>
              </a:spcBef>
              <a:spcAft>
                <a:spcPts val="200"/>
              </a:spcAft>
            </a:pPr>
            <a:r>
              <a:rPr lang="en-US" dirty="0"/>
              <a:t>This is a guide on ways to spend these funds. </a:t>
            </a:r>
          </a:p>
        </p:txBody>
      </p:sp>
      <p:sp>
        <p:nvSpPr>
          <p:cNvPr id="5" name="Slide Number Placeholder 4">
            <a:extLst>
              <a:ext uri="{FF2B5EF4-FFF2-40B4-BE49-F238E27FC236}">
                <a16:creationId xmlns:a16="http://schemas.microsoft.com/office/drawing/2014/main" id="{67A03B6C-C6BC-4E79-82DE-426F2BE07BD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sz="105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05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8641266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82F4-A49A-4437-9833-7BA8DA39B24F}"/>
              </a:ext>
            </a:extLst>
          </p:cNvPr>
          <p:cNvSpPr>
            <a:spLocks noGrp="1"/>
          </p:cNvSpPr>
          <p:nvPr>
            <p:ph type="title"/>
          </p:nvPr>
        </p:nvSpPr>
        <p:spPr/>
        <p:txBody>
          <a:bodyPr anchor="b"/>
          <a:lstStyle/>
          <a:p>
            <a:r>
              <a:rPr lang="en-US" altLang="en-US" dirty="0"/>
              <a:t>Listserv and Liaisons</a:t>
            </a:r>
            <a:endParaRPr lang="en-US" dirty="0"/>
          </a:p>
        </p:txBody>
      </p:sp>
      <p:sp>
        <p:nvSpPr>
          <p:cNvPr id="3" name="Content Placeholder 2">
            <a:extLst>
              <a:ext uri="{FF2B5EF4-FFF2-40B4-BE49-F238E27FC236}">
                <a16:creationId xmlns:a16="http://schemas.microsoft.com/office/drawing/2014/main" id="{20121CB8-1047-4C02-B97A-C091165CDEC5}"/>
              </a:ext>
            </a:extLst>
          </p:cNvPr>
          <p:cNvSpPr>
            <a:spLocks noGrp="1"/>
          </p:cNvSpPr>
          <p:nvPr>
            <p:ph idx="1"/>
          </p:nvPr>
        </p:nvSpPr>
        <p:spPr/>
        <p:txBody>
          <a:bodyPr>
            <a:normAutofit/>
          </a:bodyPr>
          <a:lstStyle/>
          <a:p>
            <a:pPr marL="228600" lvl="0" indent="-228600" eaLnBrk="0" fontAlgn="base" hangingPunct="0">
              <a:buSzTx/>
              <a:buFontTx/>
              <a:buChar char="•"/>
            </a:pPr>
            <a:r>
              <a:rPr lang="en-US" altLang="en-US" dirty="0">
                <a:solidFill>
                  <a:srgbClr val="000000"/>
                </a:solidFill>
              </a:rPr>
              <a:t>Join the Homeless Children and Youth Resources Listserv at the CDE </a:t>
            </a:r>
            <a:r>
              <a:rPr lang="en-US" dirty="0">
                <a:solidFill>
                  <a:srgbClr val="000000"/>
                </a:solidFill>
              </a:rPr>
              <a:t>Homeless Education Resources Listserv web page at</a:t>
            </a:r>
            <a:r>
              <a:rPr lang="en-US" altLang="en-US" dirty="0">
                <a:solidFill>
                  <a:srgbClr val="000000"/>
                </a:solidFill>
              </a:rPr>
              <a:t> </a:t>
            </a:r>
            <a:r>
              <a:rPr lang="en-US" altLang="en-US" dirty="0">
                <a:solidFill>
                  <a:srgbClr val="000000"/>
                </a:solidFill>
                <a:hlinkClick r:id="rId3" tooltip="Homeless Education Listserv Website"/>
              </a:rPr>
              <a:t>https://www.cde.ca.gov/sp/hs/cy/homelesslistserv.asp</a:t>
            </a:r>
            <a:r>
              <a:rPr lang="en-US" altLang="en-US" dirty="0">
                <a:solidFill>
                  <a:srgbClr val="000000"/>
                </a:solidFill>
              </a:rPr>
              <a:t>. </a:t>
            </a:r>
          </a:p>
          <a:p>
            <a:pPr marL="228600" lvl="0" indent="-228600" eaLnBrk="0" fontAlgn="base" hangingPunct="0">
              <a:buSzTx/>
              <a:buFontTx/>
              <a:buChar char="•"/>
            </a:pPr>
            <a:r>
              <a:rPr lang="en-US" altLang="en-US" dirty="0">
                <a:solidFill>
                  <a:srgbClr val="000000"/>
                </a:solidFill>
              </a:rPr>
              <a:t>Find a list of liaisons on the CDE </a:t>
            </a:r>
            <a:r>
              <a:rPr lang="en-US" dirty="0">
                <a:solidFill>
                  <a:srgbClr val="000000"/>
                </a:solidFill>
              </a:rPr>
              <a:t>Homeless Education website at </a:t>
            </a:r>
            <a:r>
              <a:rPr lang="en-US" altLang="en-US" dirty="0">
                <a:solidFill>
                  <a:srgbClr val="000000"/>
                </a:solidFill>
                <a:hlinkClick r:id="rId4" tooltip="Homeless Liaison Contact List"/>
              </a:rPr>
              <a:t>https://www.cde.ca.gov/sp/hs/documents/ehcylealiaisons.xlsx</a:t>
            </a:r>
            <a:r>
              <a:rPr lang="en-US" altLang="en-US" dirty="0">
                <a:solidFill>
                  <a:srgbClr val="000000"/>
                </a:solidFill>
              </a:rPr>
              <a:t>. </a:t>
            </a:r>
          </a:p>
          <a:p>
            <a:pPr marL="228600" lvl="0" indent="-228600" eaLnBrk="0" fontAlgn="base" hangingPunct="0">
              <a:buSzTx/>
              <a:buFontTx/>
              <a:buChar char="•"/>
            </a:pPr>
            <a:r>
              <a:rPr lang="en-US" altLang="en-US" dirty="0">
                <a:solidFill>
                  <a:srgbClr val="000000"/>
                </a:solidFill>
              </a:rPr>
              <a:t>Find a list of the COE liaisons and their websites at </a:t>
            </a:r>
            <a:r>
              <a:rPr lang="en-US" altLang="en-US" dirty="0">
                <a:solidFill>
                  <a:srgbClr val="000000"/>
                </a:solidFill>
                <a:hlinkClick r:id="rId5" tooltip="Homeless Liaison List and Websites"/>
              </a:rPr>
              <a:t>https://www.cde.ca.gov/sp/hs/documents/ehcycoeliaison.xlsx</a:t>
            </a:r>
            <a:r>
              <a:rPr lang="en-US" altLang="en-US" dirty="0">
                <a:solidFill>
                  <a:srgbClr val="000000"/>
                </a:solidFill>
              </a:rPr>
              <a:t>. </a:t>
            </a:r>
          </a:p>
        </p:txBody>
      </p:sp>
      <p:sp>
        <p:nvSpPr>
          <p:cNvPr id="6" name="Slide Number Placeholder 5">
            <a:extLst>
              <a:ext uri="{FF2B5EF4-FFF2-40B4-BE49-F238E27FC236}">
                <a16:creationId xmlns:a16="http://schemas.microsoft.com/office/drawing/2014/main" id="{BC9A84DE-090C-423D-A900-2F19E8785B4D}"/>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41590331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D6FC-6929-9E4C-BF13-2AF09F852833}"/>
              </a:ext>
            </a:extLst>
          </p:cNvPr>
          <p:cNvSpPr>
            <a:spLocks noGrp="1"/>
          </p:cNvSpPr>
          <p:nvPr>
            <p:ph type="title"/>
          </p:nvPr>
        </p:nvSpPr>
        <p:spPr/>
        <p:txBody>
          <a:bodyPr anchor="b">
            <a:normAutofit/>
          </a:bodyPr>
          <a:lstStyle/>
          <a:p>
            <a:r>
              <a:rPr lang="en-US" dirty="0"/>
              <a:t>Food for Thought (1)</a:t>
            </a:r>
          </a:p>
        </p:txBody>
      </p:sp>
      <p:sp>
        <p:nvSpPr>
          <p:cNvPr id="8" name="Content Placeholder 7">
            <a:extLst>
              <a:ext uri="{FF2B5EF4-FFF2-40B4-BE49-F238E27FC236}">
                <a16:creationId xmlns:a16="http://schemas.microsoft.com/office/drawing/2014/main" id="{F42347B2-BCB8-49D8-B152-35FC1BD59B43}"/>
              </a:ext>
            </a:extLst>
          </p:cNvPr>
          <p:cNvSpPr>
            <a:spLocks noGrp="1"/>
          </p:cNvSpPr>
          <p:nvPr>
            <p:ph idx="1"/>
          </p:nvPr>
        </p:nvSpPr>
        <p:spPr/>
        <p:txBody>
          <a:bodyPr>
            <a:normAutofit/>
          </a:bodyPr>
          <a:lstStyle/>
          <a:p>
            <a:pPr marL="228600" indent="-228600"/>
            <a:r>
              <a:rPr lang="en-US" dirty="0"/>
              <a:t>Kindness is one of the greatest gifts you can bestow upon another, especially a child or youth experiencing homelessness.</a:t>
            </a:r>
          </a:p>
          <a:p>
            <a:pPr marL="228600" indent="-228600"/>
            <a:r>
              <a:rPr lang="en-US" dirty="0"/>
              <a:t>If someone is in need lend them a helping hand or at least lead them in the right direction.</a:t>
            </a:r>
          </a:p>
          <a:p>
            <a:pPr marL="228600" indent="-228600"/>
            <a:r>
              <a:rPr lang="en-US" dirty="0"/>
              <a:t>Do not wait for a thank you, but make sure you say it as often as you can.</a:t>
            </a:r>
          </a:p>
          <a:p>
            <a:pPr marL="228600" indent="-228600"/>
            <a:r>
              <a:rPr lang="en-US" dirty="0"/>
              <a:t>True kindness lies within the act of giving without the expectation of something in return.</a:t>
            </a:r>
          </a:p>
        </p:txBody>
      </p:sp>
      <p:sp>
        <p:nvSpPr>
          <p:cNvPr id="10" name="Slide Number Placeholder 9">
            <a:extLst>
              <a:ext uri="{FF2B5EF4-FFF2-40B4-BE49-F238E27FC236}">
                <a16:creationId xmlns:a16="http://schemas.microsoft.com/office/drawing/2014/main" id="{BF2D80AB-9B24-4001-BB12-8A71E1C395F6}"/>
              </a:ext>
            </a:extLst>
          </p:cNvPr>
          <p:cNvSpPr>
            <a:spLocks noGrp="1"/>
          </p:cNvSpPr>
          <p:nvPr>
            <p:ph type="sldNum" sz="quarter" idx="12"/>
          </p:nvPr>
        </p:nvSpPr>
        <p:spPr/>
        <p:txBody>
          <a:bodyPr/>
          <a:lstStyle/>
          <a:p>
            <a:fld id="{1E47FE53-EBF0-4DA7-9D9D-CC1C3A20F3CB}" type="slidenum">
              <a:rPr lang="en-US" smtClean="0"/>
              <a:t>42</a:t>
            </a:fld>
            <a:endParaRPr lang="en-US"/>
          </a:p>
        </p:txBody>
      </p:sp>
    </p:spTree>
    <p:extLst>
      <p:ext uri="{BB962C8B-B14F-4D97-AF65-F5344CB8AC3E}">
        <p14:creationId xmlns:p14="http://schemas.microsoft.com/office/powerpoint/2010/main" val="582543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D6FC-6929-9E4C-BF13-2AF09F852833}"/>
              </a:ext>
            </a:extLst>
          </p:cNvPr>
          <p:cNvSpPr>
            <a:spLocks noGrp="1"/>
          </p:cNvSpPr>
          <p:nvPr>
            <p:ph type="title"/>
          </p:nvPr>
        </p:nvSpPr>
        <p:spPr/>
        <p:txBody>
          <a:bodyPr anchor="b">
            <a:normAutofit/>
          </a:bodyPr>
          <a:lstStyle/>
          <a:p>
            <a:r>
              <a:rPr lang="en-US" dirty="0"/>
              <a:t>Food for Thought (2)</a:t>
            </a:r>
          </a:p>
        </p:txBody>
      </p:sp>
      <p:sp>
        <p:nvSpPr>
          <p:cNvPr id="8" name="Content Placeholder 7">
            <a:extLst>
              <a:ext uri="{FF2B5EF4-FFF2-40B4-BE49-F238E27FC236}">
                <a16:creationId xmlns:a16="http://schemas.microsoft.com/office/drawing/2014/main" id="{F42347B2-BCB8-49D8-B152-35FC1BD59B43}"/>
              </a:ext>
            </a:extLst>
          </p:cNvPr>
          <p:cNvSpPr>
            <a:spLocks noGrp="1"/>
          </p:cNvSpPr>
          <p:nvPr>
            <p:ph idx="1"/>
          </p:nvPr>
        </p:nvSpPr>
        <p:spPr/>
        <p:txBody>
          <a:bodyPr>
            <a:normAutofit/>
          </a:bodyPr>
          <a:lstStyle/>
          <a:p>
            <a:pPr marL="0" indent="0" algn="ctr">
              <a:lnSpc>
                <a:spcPct val="100000"/>
              </a:lnSpc>
              <a:buNone/>
            </a:pPr>
            <a:r>
              <a:rPr lang="en-US" dirty="0"/>
              <a:t>The single most important word is “We!”</a:t>
            </a:r>
          </a:p>
          <a:p>
            <a:pPr marL="0" indent="0" algn="ctr">
              <a:lnSpc>
                <a:spcPct val="100000"/>
              </a:lnSpc>
              <a:buNone/>
            </a:pPr>
            <a:r>
              <a:rPr lang="en-US" dirty="0"/>
              <a:t>We are not alone! We are in this together!</a:t>
            </a:r>
          </a:p>
          <a:p>
            <a:pPr marL="0" indent="0" algn="ctr">
              <a:lnSpc>
                <a:spcPct val="100000"/>
              </a:lnSpc>
              <a:buNone/>
            </a:pPr>
            <a:r>
              <a:rPr lang="en-US" dirty="0"/>
              <a:t>We rise by lifting others!</a:t>
            </a:r>
          </a:p>
          <a:p>
            <a:pPr marL="0" indent="0" algn="ctr">
              <a:lnSpc>
                <a:spcPct val="100000"/>
              </a:lnSpc>
              <a:buNone/>
            </a:pPr>
            <a:r>
              <a:rPr lang="en-US" dirty="0"/>
              <a:t>We are stronger together!</a:t>
            </a:r>
          </a:p>
          <a:p>
            <a:pPr marL="0" indent="0" algn="ctr">
              <a:lnSpc>
                <a:spcPct val="100000"/>
              </a:lnSpc>
              <a:buNone/>
            </a:pPr>
            <a:r>
              <a:rPr lang="en-US" dirty="0"/>
              <a:t>Alone we are smart, together we are brilliant!</a:t>
            </a:r>
          </a:p>
        </p:txBody>
      </p:sp>
      <p:sp>
        <p:nvSpPr>
          <p:cNvPr id="4" name="Slide Number Placeholder 3">
            <a:extLst>
              <a:ext uri="{FF2B5EF4-FFF2-40B4-BE49-F238E27FC236}">
                <a16:creationId xmlns:a16="http://schemas.microsoft.com/office/drawing/2014/main" id="{E1A90EF8-EC0F-4DC8-A093-037CFA08CDA3}"/>
              </a:ext>
            </a:extLst>
          </p:cNvPr>
          <p:cNvSpPr>
            <a:spLocks noGrp="1"/>
          </p:cNvSpPr>
          <p:nvPr>
            <p:ph type="sldNum" sz="quarter" idx="12"/>
          </p:nvPr>
        </p:nvSpPr>
        <p:spPr/>
        <p:txBody>
          <a:bodyPr/>
          <a:lstStyle/>
          <a:p>
            <a:fld id="{1E47FE53-EBF0-4DA7-9D9D-CC1C3A20F3CB}" type="slidenum">
              <a:rPr lang="en-US" smtClean="0"/>
              <a:t>43</a:t>
            </a:fld>
            <a:endParaRPr lang="en-US"/>
          </a:p>
        </p:txBody>
      </p:sp>
    </p:spTree>
    <p:extLst>
      <p:ext uri="{BB962C8B-B14F-4D97-AF65-F5344CB8AC3E}">
        <p14:creationId xmlns:p14="http://schemas.microsoft.com/office/powerpoint/2010/main" val="15787088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A3AE97-84B0-456A-8FE0-1B2C46FA9C78}"/>
              </a:ext>
            </a:extLst>
          </p:cNvPr>
          <p:cNvSpPr>
            <a:spLocks noGrp="1"/>
          </p:cNvSpPr>
          <p:nvPr>
            <p:ph type="title"/>
          </p:nvPr>
        </p:nvSpPr>
        <p:spPr>
          <a:xfrm>
            <a:off x="288176" y="2175857"/>
            <a:ext cx="3507971" cy="2506286"/>
          </a:xfrm>
        </p:spPr>
        <p:txBody>
          <a:bodyPr anchor="ctr">
            <a:normAutofit/>
          </a:bodyPr>
          <a:lstStyle/>
          <a:p>
            <a:pPr algn="ctr"/>
            <a:r>
              <a:rPr lang="en-US" sz="4800" dirty="0"/>
              <a:t>Thank you!!!</a:t>
            </a:r>
          </a:p>
        </p:txBody>
      </p:sp>
      <p:sp>
        <p:nvSpPr>
          <p:cNvPr id="6" name="Content Placeholder 5">
            <a:extLst>
              <a:ext uri="{FF2B5EF4-FFF2-40B4-BE49-F238E27FC236}">
                <a16:creationId xmlns:a16="http://schemas.microsoft.com/office/drawing/2014/main" id="{C8B6F60F-324E-47BF-AC0C-F1B5D9D3540E}"/>
              </a:ext>
            </a:extLst>
          </p:cNvPr>
          <p:cNvSpPr>
            <a:spLocks noGrp="1"/>
          </p:cNvSpPr>
          <p:nvPr>
            <p:ph idx="1"/>
          </p:nvPr>
        </p:nvSpPr>
        <p:spPr/>
        <p:txBody>
          <a:bodyPr>
            <a:normAutofit/>
          </a:bodyPr>
          <a:lstStyle/>
          <a:p>
            <a:pPr marL="0" indent="0" algn="ctr">
              <a:buNone/>
            </a:pPr>
            <a:r>
              <a:rPr lang="en-US" dirty="0"/>
              <a:t>In Partnership, the Homeless Education Program Team</a:t>
            </a:r>
          </a:p>
          <a:p>
            <a:pPr marL="234950" lvl="1" indent="0" algn="ctr">
              <a:spcBef>
                <a:spcPts val="1200"/>
              </a:spcBef>
              <a:spcAft>
                <a:spcPts val="200"/>
              </a:spcAft>
              <a:buNone/>
            </a:pPr>
            <a:r>
              <a:rPr lang="en-US" b="1" dirty="0"/>
              <a:t>Program Contacts</a:t>
            </a:r>
          </a:p>
          <a:p>
            <a:pPr marL="234950" lvl="1" indent="0" algn="ctr">
              <a:spcAft>
                <a:spcPts val="200"/>
              </a:spcAft>
              <a:buNone/>
            </a:pPr>
            <a:r>
              <a:rPr lang="en-US" dirty="0"/>
              <a:t>Karmina Barrales</a:t>
            </a:r>
          </a:p>
          <a:p>
            <a:pPr marL="234950" lvl="1" indent="0" algn="ctr">
              <a:spcAft>
                <a:spcPts val="200"/>
              </a:spcAft>
              <a:buNone/>
            </a:pPr>
            <a:r>
              <a:rPr lang="en-US" dirty="0"/>
              <a:t>Heidi Brahms</a:t>
            </a:r>
          </a:p>
          <a:p>
            <a:pPr marL="234950" lvl="1" indent="0" algn="ctr">
              <a:spcAft>
                <a:spcPts val="200"/>
              </a:spcAft>
              <a:buNone/>
            </a:pPr>
            <a:r>
              <a:rPr lang="en-US" dirty="0"/>
              <a:t>Jacqueline Matranga</a:t>
            </a:r>
          </a:p>
          <a:p>
            <a:pPr marL="234950" lvl="1" indent="0" algn="ctr">
              <a:spcAft>
                <a:spcPts val="200"/>
              </a:spcAft>
              <a:buNone/>
            </a:pPr>
            <a:r>
              <a:rPr lang="en-US" dirty="0"/>
              <a:t>Leanne Wheeler</a:t>
            </a:r>
          </a:p>
          <a:p>
            <a:pPr marL="234950" lvl="1" indent="0" algn="ctr">
              <a:spcBef>
                <a:spcPts val="1800"/>
              </a:spcBef>
              <a:spcAft>
                <a:spcPts val="200"/>
              </a:spcAft>
              <a:buNone/>
            </a:pPr>
            <a:r>
              <a:rPr lang="en-US" b="1" dirty="0"/>
              <a:t>Fiscal Contacts</a:t>
            </a:r>
          </a:p>
          <a:p>
            <a:pPr marL="0" indent="0" algn="ctr">
              <a:spcBef>
                <a:spcPts val="200"/>
              </a:spcBef>
              <a:buNone/>
            </a:pPr>
            <a:r>
              <a:rPr lang="en-US" dirty="0"/>
              <a:t>Cindy Rodriguez</a:t>
            </a:r>
          </a:p>
          <a:p>
            <a:pPr marL="0" indent="0" algn="ctr">
              <a:spcBef>
                <a:spcPts val="200"/>
              </a:spcBef>
              <a:buNone/>
            </a:pPr>
            <a:r>
              <a:rPr lang="en-US" dirty="0"/>
              <a:t>Jennifer Thao</a:t>
            </a:r>
          </a:p>
          <a:p>
            <a:pPr marL="0" indent="0" algn="ctr">
              <a:spcBef>
                <a:spcPts val="2400"/>
              </a:spcBef>
              <a:buNone/>
            </a:pPr>
            <a:r>
              <a:rPr lang="en-US" dirty="0"/>
              <a:t>General email at </a:t>
            </a:r>
            <a:r>
              <a:rPr lang="en-US" dirty="0">
                <a:hlinkClick r:id="rId2"/>
              </a:rPr>
              <a:t>HomelessED@cde.ca.gov</a:t>
            </a:r>
            <a:endParaRPr lang="en-US" dirty="0"/>
          </a:p>
        </p:txBody>
      </p:sp>
      <p:sp>
        <p:nvSpPr>
          <p:cNvPr id="4" name="Slide Number Placeholder 3">
            <a:extLst>
              <a:ext uri="{FF2B5EF4-FFF2-40B4-BE49-F238E27FC236}">
                <a16:creationId xmlns:a16="http://schemas.microsoft.com/office/drawing/2014/main" id="{3B7E1C7A-814D-4BA9-A18D-12D4D76087AD}"/>
              </a:ext>
            </a:extLst>
          </p:cNvPr>
          <p:cNvSpPr>
            <a:spLocks noGrp="1"/>
          </p:cNvSpPr>
          <p:nvPr>
            <p:ph type="sldNum" sz="quarter" idx="12"/>
          </p:nvPr>
        </p:nvSpPr>
        <p:spPr/>
        <p:txBody>
          <a:bodyPr/>
          <a:lstStyle/>
          <a:p>
            <a:fld id="{1E47FE53-EBF0-4DA7-9D9D-CC1C3A20F3CB}" type="slidenum">
              <a:rPr lang="en-US" smtClean="0"/>
              <a:t>44</a:t>
            </a:fld>
            <a:endParaRPr lang="en-US"/>
          </a:p>
        </p:txBody>
      </p:sp>
    </p:spTree>
    <p:extLst>
      <p:ext uri="{BB962C8B-B14F-4D97-AF65-F5344CB8AC3E}">
        <p14:creationId xmlns:p14="http://schemas.microsoft.com/office/powerpoint/2010/main" val="1531503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7B527-5F49-45FE-98E4-F49516111819}"/>
              </a:ext>
            </a:extLst>
          </p:cNvPr>
          <p:cNvSpPr>
            <a:spLocks noGrp="1"/>
          </p:cNvSpPr>
          <p:nvPr>
            <p:ph type="title"/>
          </p:nvPr>
        </p:nvSpPr>
        <p:spPr/>
        <p:txBody>
          <a:bodyPr/>
          <a:lstStyle/>
          <a:p>
            <a:r>
              <a:rPr lang="en-US" dirty="0"/>
              <a:t>McKinney-Vento Act</a:t>
            </a:r>
          </a:p>
        </p:txBody>
      </p:sp>
      <p:sp>
        <p:nvSpPr>
          <p:cNvPr id="3" name="Content Placeholder 2">
            <a:extLst>
              <a:ext uri="{FF2B5EF4-FFF2-40B4-BE49-F238E27FC236}">
                <a16:creationId xmlns:a16="http://schemas.microsoft.com/office/drawing/2014/main" id="{14DCBFF0-AB40-481D-A907-838189525412}"/>
              </a:ext>
            </a:extLst>
          </p:cNvPr>
          <p:cNvSpPr>
            <a:spLocks noGrp="1"/>
          </p:cNvSpPr>
          <p:nvPr>
            <p:ph idx="1"/>
          </p:nvPr>
        </p:nvSpPr>
        <p:spPr/>
        <p:txBody>
          <a:bodyPr>
            <a:noAutofit/>
          </a:bodyPr>
          <a:lstStyle/>
          <a:p>
            <a:pPr marL="233363" indent="-233363"/>
            <a:r>
              <a:rPr lang="en-US" dirty="0"/>
              <a:t>All LEAs are required to implement the provisions of the ECHY program under the McKinney-Vento Act.</a:t>
            </a:r>
          </a:p>
          <a:p>
            <a:pPr marL="233363" indent="-233363"/>
            <a:r>
              <a:rPr lang="en-US" dirty="0"/>
              <a:t>The McKinney-Vento Act was originally passed in 1987. It was reauthorized in 2001 when it became an unfunded mandate for all LEAs. It was reauthorized again in 2015. </a:t>
            </a:r>
          </a:p>
          <a:p>
            <a:pPr marL="233363" indent="-233363"/>
            <a:r>
              <a:rPr lang="en-US" dirty="0"/>
              <a:t>The complete legislation can be found at </a:t>
            </a:r>
            <a:r>
              <a:rPr lang="en-US" dirty="0">
                <a:hlinkClick r:id="rId2" tooltip="McKinney-Vento Legislation Website"/>
              </a:rPr>
              <a:t>https://nche.ed.gov/legislation/mckinney-vento/</a:t>
            </a:r>
            <a:r>
              <a:rPr lang="en-US" dirty="0"/>
              <a:t>. </a:t>
            </a:r>
          </a:p>
        </p:txBody>
      </p:sp>
      <p:sp>
        <p:nvSpPr>
          <p:cNvPr id="4" name="Slide Number Placeholder 3">
            <a:extLst>
              <a:ext uri="{FF2B5EF4-FFF2-40B4-BE49-F238E27FC236}">
                <a16:creationId xmlns:a16="http://schemas.microsoft.com/office/drawing/2014/main" id="{4EF334CA-5300-4D7B-B859-EB586C280247}"/>
              </a:ext>
            </a:extLst>
          </p:cNvPr>
          <p:cNvSpPr>
            <a:spLocks noGrp="1"/>
          </p:cNvSpPr>
          <p:nvPr>
            <p:ph type="sldNum" sz="quarter" idx="12"/>
          </p:nvPr>
        </p:nvSpPr>
        <p:spPr/>
        <p:txBody>
          <a:bodyPr/>
          <a:lstStyle/>
          <a:p>
            <a:fld id="{1E47FE53-EBF0-4DA7-9D9D-CC1C3A20F3CB}" type="slidenum">
              <a:rPr lang="en-US" smtClean="0"/>
              <a:t>5</a:t>
            </a:fld>
            <a:endParaRPr lang="en-US"/>
          </a:p>
        </p:txBody>
      </p:sp>
    </p:spTree>
    <p:extLst>
      <p:ext uri="{BB962C8B-B14F-4D97-AF65-F5344CB8AC3E}">
        <p14:creationId xmlns:p14="http://schemas.microsoft.com/office/powerpoint/2010/main" val="1559301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F0EA1-29F4-4EC0-AB64-3DE8272FD3FF}"/>
              </a:ext>
            </a:extLst>
          </p:cNvPr>
          <p:cNvSpPr>
            <a:spLocks noGrp="1"/>
          </p:cNvSpPr>
          <p:nvPr>
            <p:ph type="title"/>
          </p:nvPr>
        </p:nvSpPr>
        <p:spPr/>
        <p:txBody>
          <a:bodyPr/>
          <a:lstStyle/>
          <a:p>
            <a:r>
              <a:rPr lang="en-US" altLang="en-US" dirty="0"/>
              <a:t>EHCY Provisions</a:t>
            </a:r>
            <a:endParaRPr lang="en-US" dirty="0"/>
          </a:p>
        </p:txBody>
      </p:sp>
      <p:sp>
        <p:nvSpPr>
          <p:cNvPr id="3" name="Content Placeholder 2">
            <a:extLst>
              <a:ext uri="{FF2B5EF4-FFF2-40B4-BE49-F238E27FC236}">
                <a16:creationId xmlns:a16="http://schemas.microsoft.com/office/drawing/2014/main" id="{DF96ACD6-A56A-4402-A3DA-BEDC85E2957F}"/>
              </a:ext>
            </a:extLst>
          </p:cNvPr>
          <p:cNvSpPr>
            <a:spLocks noGrp="1"/>
          </p:cNvSpPr>
          <p:nvPr>
            <p:ph idx="1"/>
          </p:nvPr>
        </p:nvSpPr>
        <p:spPr/>
        <p:txBody>
          <a:bodyPr>
            <a:noAutofit/>
          </a:bodyPr>
          <a:lstStyle/>
          <a:p>
            <a:pPr marL="228600" indent="-228600" eaLnBrk="0" fontAlgn="base" hangingPunct="0">
              <a:buSzTx/>
              <a:buFontTx/>
              <a:buChar char="•"/>
              <a:defRPr/>
            </a:pPr>
            <a:r>
              <a:rPr lang="en-US" altLang="en-US" dirty="0">
                <a:solidFill>
                  <a:srgbClr val="000000"/>
                </a:solidFill>
              </a:rPr>
              <a:t>Some of those provisions include:</a:t>
            </a:r>
          </a:p>
          <a:p>
            <a:pPr marL="457200" lvl="1" indent="-222250" eaLnBrk="0" fontAlgn="base" hangingPunct="0">
              <a:spcBef>
                <a:spcPts val="1200"/>
              </a:spcBef>
              <a:spcAft>
                <a:spcPts val="200"/>
              </a:spcAft>
              <a:defRPr/>
            </a:pPr>
            <a:r>
              <a:rPr lang="en-US" altLang="en-US" dirty="0">
                <a:solidFill>
                  <a:srgbClr val="000000"/>
                </a:solidFill>
              </a:rPr>
              <a:t>Designating a local homeless liaison to ensure identification, enrollment, and success for homeless children and youth.</a:t>
            </a:r>
          </a:p>
          <a:p>
            <a:pPr marL="457200" lvl="1" indent="-222250" eaLnBrk="0" fontAlgn="base" hangingPunct="0">
              <a:spcBef>
                <a:spcPts val="1200"/>
              </a:spcBef>
              <a:spcAft>
                <a:spcPts val="200"/>
              </a:spcAft>
              <a:defRPr/>
            </a:pPr>
            <a:r>
              <a:rPr lang="en-US" altLang="en-US" kern="0" dirty="0">
                <a:solidFill>
                  <a:srgbClr val="000000"/>
                </a:solidFill>
              </a:rPr>
              <a:t>Providing stability, access, and support for academic success for homeless children and youth, including preschool-aged children.</a:t>
            </a:r>
          </a:p>
          <a:p>
            <a:pPr marL="457200" lvl="1" indent="-222250" eaLnBrk="0" fontAlgn="base" hangingPunct="0">
              <a:spcBef>
                <a:spcPts val="1200"/>
              </a:spcBef>
              <a:spcAft>
                <a:spcPts val="200"/>
              </a:spcAft>
              <a:defRPr/>
            </a:pPr>
            <a:r>
              <a:rPr lang="en-US" altLang="en-US" dirty="0">
                <a:solidFill>
                  <a:srgbClr val="000000"/>
                </a:solidFill>
              </a:rPr>
              <a:t>Working hand-in-hand with Title I, Part A, other federal education programs, as well as community agencies and service providers.</a:t>
            </a:r>
          </a:p>
        </p:txBody>
      </p:sp>
      <p:sp>
        <p:nvSpPr>
          <p:cNvPr id="5" name="Slide Number Placeholder 4">
            <a:extLst>
              <a:ext uri="{FF2B5EF4-FFF2-40B4-BE49-F238E27FC236}">
                <a16:creationId xmlns:a16="http://schemas.microsoft.com/office/drawing/2014/main" id="{976AC356-7736-4675-A33E-E9D097FC6111}"/>
              </a:ext>
            </a:extLst>
          </p:cNvPr>
          <p:cNvSpPr>
            <a:spLocks noGrp="1"/>
          </p:cNvSpPr>
          <p:nvPr>
            <p:ph type="sldNum" sz="quarter" idx="12"/>
          </p:nvPr>
        </p:nvSpPr>
        <p:spPr/>
        <p:txBody>
          <a:bodyPr/>
          <a:lstStyle/>
          <a:p>
            <a:fld id="{1E47FE53-EBF0-4DA7-9D9D-CC1C3A20F3CB}" type="slidenum">
              <a:rPr lang="en-US" smtClean="0"/>
              <a:t>6</a:t>
            </a:fld>
            <a:endParaRPr lang="en-US"/>
          </a:p>
        </p:txBody>
      </p:sp>
    </p:spTree>
    <p:extLst>
      <p:ext uri="{BB962C8B-B14F-4D97-AF65-F5344CB8AC3E}">
        <p14:creationId xmlns:p14="http://schemas.microsoft.com/office/powerpoint/2010/main" val="2385785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7B527-5F49-45FE-98E4-F49516111819}"/>
              </a:ext>
            </a:extLst>
          </p:cNvPr>
          <p:cNvSpPr>
            <a:spLocks noGrp="1"/>
          </p:cNvSpPr>
          <p:nvPr>
            <p:ph type="title"/>
          </p:nvPr>
        </p:nvSpPr>
        <p:spPr/>
        <p:txBody>
          <a:bodyPr/>
          <a:lstStyle/>
          <a:p>
            <a:r>
              <a:rPr lang="en-US" dirty="0"/>
              <a:t>EHCY Funding</a:t>
            </a:r>
          </a:p>
        </p:txBody>
      </p:sp>
      <p:sp>
        <p:nvSpPr>
          <p:cNvPr id="3" name="Content Placeholder 2">
            <a:extLst>
              <a:ext uri="{FF2B5EF4-FFF2-40B4-BE49-F238E27FC236}">
                <a16:creationId xmlns:a16="http://schemas.microsoft.com/office/drawing/2014/main" id="{14DCBFF0-AB40-481D-A907-838189525412}"/>
              </a:ext>
            </a:extLst>
          </p:cNvPr>
          <p:cNvSpPr>
            <a:spLocks noGrp="1"/>
          </p:cNvSpPr>
          <p:nvPr>
            <p:ph idx="1"/>
          </p:nvPr>
        </p:nvSpPr>
        <p:spPr/>
        <p:txBody>
          <a:bodyPr>
            <a:noAutofit/>
          </a:bodyPr>
          <a:lstStyle/>
          <a:p>
            <a:pPr marL="233363" indent="-233363"/>
            <a:r>
              <a:rPr lang="en-US" dirty="0"/>
              <a:t>The CDE allocation of EHCY funds is typically around $12 million, annually, and it is dispersed to LEAs through a competitive grant process. Currently, there are 121 LEAs that are receiving EHCY funds for the 2021−24 grant cycle.</a:t>
            </a:r>
          </a:p>
          <a:p>
            <a:pPr marL="233363" indent="-233363"/>
            <a:r>
              <a:rPr lang="en-US" dirty="0"/>
              <a:t>EHCY funds are made available to support all efforts to ensure that homeless children and youth are identified, enrolled, and have equal access to the same free appropriate public education, including public preschool education, as provided to other children and youth.</a:t>
            </a:r>
          </a:p>
        </p:txBody>
      </p:sp>
      <p:sp>
        <p:nvSpPr>
          <p:cNvPr id="4" name="Slide Number Placeholder 3">
            <a:extLst>
              <a:ext uri="{FF2B5EF4-FFF2-40B4-BE49-F238E27FC236}">
                <a16:creationId xmlns:a16="http://schemas.microsoft.com/office/drawing/2014/main" id="{4EF334CA-5300-4D7B-B859-EB586C280247}"/>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1583497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640D-AE02-4211-AABF-E767A0436994}"/>
              </a:ext>
            </a:extLst>
          </p:cNvPr>
          <p:cNvSpPr>
            <a:spLocks noGrp="1"/>
          </p:cNvSpPr>
          <p:nvPr>
            <p:ph type="title"/>
          </p:nvPr>
        </p:nvSpPr>
        <p:spPr/>
        <p:txBody>
          <a:bodyPr/>
          <a:lstStyle/>
          <a:p>
            <a:r>
              <a:rPr lang="en-US" altLang="en-US" dirty="0"/>
              <a:t>ARP-HCY </a:t>
            </a:r>
            <a:r>
              <a:rPr lang="en-US" dirty="0"/>
              <a:t>Funds</a:t>
            </a:r>
            <a:endParaRPr lang="en-US" strike="sngStrike" dirty="0"/>
          </a:p>
        </p:txBody>
      </p:sp>
      <p:sp>
        <p:nvSpPr>
          <p:cNvPr id="3" name="Content Placeholder 2">
            <a:extLst>
              <a:ext uri="{FF2B5EF4-FFF2-40B4-BE49-F238E27FC236}">
                <a16:creationId xmlns:a16="http://schemas.microsoft.com/office/drawing/2014/main" id="{589008B7-EEE2-4C18-9306-CDE5EC43863F}"/>
              </a:ext>
            </a:extLst>
          </p:cNvPr>
          <p:cNvSpPr>
            <a:spLocks noGrp="1"/>
          </p:cNvSpPr>
          <p:nvPr>
            <p:ph idx="1"/>
          </p:nvPr>
        </p:nvSpPr>
        <p:spPr/>
        <p:txBody>
          <a:bodyPr>
            <a:noAutofit/>
          </a:bodyPr>
          <a:lstStyle/>
          <a:p>
            <a:pPr marL="233363" indent="-233363"/>
            <a:r>
              <a:rPr lang="en-US" dirty="0">
                <a:cs typeface="Arial"/>
              </a:rPr>
              <a:t>The CDE allocation of the ARP-HCY was $98 million and has been</a:t>
            </a:r>
            <a:r>
              <a:rPr lang="en-US" dirty="0"/>
              <a:t> dispersed in two separate ways – ARP-HCY I and ARP-HCY II. ARP-HCY funds are to be used to:</a:t>
            </a:r>
          </a:p>
          <a:p>
            <a:pPr marL="439738" lvl="1" indent="-204788">
              <a:spcBef>
                <a:spcPts val="1200"/>
              </a:spcBef>
              <a:spcAft>
                <a:spcPts val="200"/>
              </a:spcAft>
            </a:pPr>
            <a:r>
              <a:rPr lang="en-US" dirty="0">
                <a:cs typeface="Arial"/>
              </a:rPr>
              <a:t>Identify homeless children and youth</a:t>
            </a:r>
          </a:p>
          <a:p>
            <a:pPr marL="439738" lvl="1" indent="-204788">
              <a:spcBef>
                <a:spcPts val="1200"/>
              </a:spcBef>
              <a:spcAft>
                <a:spcPts val="200"/>
              </a:spcAft>
            </a:pPr>
            <a:r>
              <a:rPr lang="en-US" dirty="0">
                <a:cs typeface="Arial"/>
              </a:rPr>
              <a:t>Provide comprehensive wraparound services in light of the impact of the Coronavirus pandemic</a:t>
            </a:r>
          </a:p>
          <a:p>
            <a:pPr marL="439738" lvl="1" indent="-204788">
              <a:spcBef>
                <a:spcPts val="1200"/>
              </a:spcBef>
              <a:spcAft>
                <a:spcPts val="200"/>
              </a:spcAft>
            </a:pPr>
            <a:r>
              <a:rPr lang="en-US" dirty="0">
                <a:cs typeface="Arial"/>
              </a:rPr>
              <a:t>Provide needed assistance to enable homeless children and youth to attend and participate fully in school activities</a:t>
            </a:r>
            <a:endParaRPr lang="en-US" dirty="0"/>
          </a:p>
        </p:txBody>
      </p:sp>
      <p:sp>
        <p:nvSpPr>
          <p:cNvPr id="5" name="Slide Number Placeholder 4">
            <a:extLst>
              <a:ext uri="{FF2B5EF4-FFF2-40B4-BE49-F238E27FC236}">
                <a16:creationId xmlns:a16="http://schemas.microsoft.com/office/drawing/2014/main" id="{648970FA-6B6D-4676-8426-48503CC7D5E7}"/>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1808514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640D-AE02-4211-AABF-E767A0436994}"/>
              </a:ext>
            </a:extLst>
          </p:cNvPr>
          <p:cNvSpPr>
            <a:spLocks noGrp="1"/>
          </p:cNvSpPr>
          <p:nvPr>
            <p:ph type="title"/>
          </p:nvPr>
        </p:nvSpPr>
        <p:spPr/>
        <p:txBody>
          <a:bodyPr/>
          <a:lstStyle/>
          <a:p>
            <a:r>
              <a:rPr lang="en-US" dirty="0"/>
              <a:t>Identification and Enrollment (1)</a:t>
            </a:r>
          </a:p>
        </p:txBody>
      </p:sp>
      <p:sp>
        <p:nvSpPr>
          <p:cNvPr id="3" name="Content Placeholder 2">
            <a:extLst>
              <a:ext uri="{FF2B5EF4-FFF2-40B4-BE49-F238E27FC236}">
                <a16:creationId xmlns:a16="http://schemas.microsoft.com/office/drawing/2014/main" id="{589008B7-EEE2-4C18-9306-CDE5EC43863F}"/>
              </a:ext>
            </a:extLst>
          </p:cNvPr>
          <p:cNvSpPr>
            <a:spLocks noGrp="1"/>
          </p:cNvSpPr>
          <p:nvPr>
            <p:ph idx="1"/>
          </p:nvPr>
        </p:nvSpPr>
        <p:spPr/>
        <p:txBody>
          <a:bodyPr>
            <a:noAutofit/>
          </a:bodyPr>
          <a:lstStyle/>
          <a:p>
            <a:pPr marL="233363" indent="-233363"/>
            <a:r>
              <a:rPr lang="en-US" dirty="0">
                <a:cs typeface="Arial"/>
              </a:rPr>
              <a:t>LEAs are required to identify, enroll immediately, and serve homeless children and youth.</a:t>
            </a:r>
          </a:p>
          <a:p>
            <a:pPr marL="233363" indent="-233363"/>
            <a:r>
              <a:rPr lang="en-US" dirty="0">
                <a:cs typeface="Arial"/>
              </a:rPr>
              <a:t>LEAs can identify through the initial registration process, along with a variety of other ways, such as:</a:t>
            </a:r>
          </a:p>
          <a:p>
            <a:pPr marL="439738" lvl="1" indent="-204788">
              <a:spcBef>
                <a:spcPts val="1200"/>
              </a:spcBef>
              <a:spcAft>
                <a:spcPts val="200"/>
              </a:spcAft>
            </a:pPr>
            <a:r>
              <a:rPr lang="en-US" dirty="0">
                <a:cs typeface="Arial"/>
              </a:rPr>
              <a:t>Using the CDE-developed HQ and its guidance at </a:t>
            </a:r>
            <a:r>
              <a:rPr lang="en-US" dirty="0">
                <a:cs typeface="Arial"/>
                <a:hlinkClick r:id="rId2" tooltip="Housing Questionnaire and Instructions"/>
              </a:rPr>
              <a:t>https://www.cde.ca.gov/sp/hs/cy/documents/housingquestionnaire.pdf</a:t>
            </a:r>
            <a:r>
              <a:rPr lang="en-US" dirty="0">
                <a:cs typeface="Arial"/>
              </a:rPr>
              <a:t> and </a:t>
            </a:r>
            <a:r>
              <a:rPr lang="en-US" dirty="0">
                <a:cs typeface="Arial"/>
                <a:hlinkClick r:id="rId3" tooltip="Housing Questionnaire and Guidance"/>
              </a:rPr>
              <a:t>https://www.cde.ca.gov/sp/hs/cy/documents/guidanceforquestionnaire.docx</a:t>
            </a:r>
            <a:r>
              <a:rPr lang="en-US" dirty="0">
                <a:cs typeface="Arial"/>
              </a:rPr>
              <a:t>. </a:t>
            </a:r>
          </a:p>
        </p:txBody>
      </p:sp>
      <p:sp>
        <p:nvSpPr>
          <p:cNvPr id="5" name="Slide Number Placeholder 4">
            <a:extLst>
              <a:ext uri="{FF2B5EF4-FFF2-40B4-BE49-F238E27FC236}">
                <a16:creationId xmlns:a16="http://schemas.microsoft.com/office/drawing/2014/main" id="{648970FA-6B6D-4676-8426-48503CC7D5E7}"/>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377143728"/>
      </p:ext>
    </p:extLst>
  </p:cSld>
  <p:clrMapOvr>
    <a:masterClrMapping/>
  </p:clrMapOvr>
</p:sld>
</file>

<file path=ppt/theme/theme1.xml><?xml version="1.0" encoding="utf-8"?>
<a:theme xmlns:a="http://schemas.openxmlformats.org/drawingml/2006/main" name="Retrospect">
  <a:themeElements>
    <a:clrScheme name="Custom 29">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Retrospect">
  <a:themeElements>
    <a:clrScheme name="Custom 23">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2815</Words>
  <Application>Microsoft Office PowerPoint</Application>
  <PresentationFormat>Widescreen</PresentationFormat>
  <Paragraphs>361</Paragraphs>
  <Slides>44</Slides>
  <Notes>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44</vt:i4>
      </vt:variant>
    </vt:vector>
  </HeadingPairs>
  <TitlesOfParts>
    <vt:vector size="48" baseType="lpstr">
      <vt:lpstr>Arial</vt:lpstr>
      <vt:lpstr>Calibri</vt:lpstr>
      <vt:lpstr>Retrospect</vt:lpstr>
      <vt:lpstr>1_Retrospect</vt:lpstr>
      <vt:lpstr>Back to School for Homeless  Children and Youth </vt:lpstr>
      <vt:lpstr>Presentation Outline</vt:lpstr>
      <vt:lpstr>Acronyms (1)</vt:lpstr>
      <vt:lpstr>Acronyms (2)</vt:lpstr>
      <vt:lpstr>McKinney-Vento Act</vt:lpstr>
      <vt:lpstr>EHCY Provisions</vt:lpstr>
      <vt:lpstr>EHCY Funding</vt:lpstr>
      <vt:lpstr>ARP-HCY Funds</vt:lpstr>
      <vt:lpstr>Identification and Enrollment (1)</vt:lpstr>
      <vt:lpstr>Identification and Enrollment (2)</vt:lpstr>
      <vt:lpstr>Identification and Enrollment (3)</vt:lpstr>
      <vt:lpstr>Data Collection and Dates (1)</vt:lpstr>
      <vt:lpstr>Data Collection and Dates (2)</vt:lpstr>
      <vt:lpstr>Data Collection and Dates (3)</vt:lpstr>
      <vt:lpstr>Homeless Data Web Pages</vt:lpstr>
      <vt:lpstr>Serving and Supporting (1)</vt:lpstr>
      <vt:lpstr>Training Modules (1)</vt:lpstr>
      <vt:lpstr>Training Modules (2)</vt:lpstr>
      <vt:lpstr>Serving and Supporting (2)</vt:lpstr>
      <vt:lpstr>Serving and Supporting (3)</vt:lpstr>
      <vt:lpstr>Statewide Support (1)</vt:lpstr>
      <vt:lpstr>Statewide Support (2)</vt:lpstr>
      <vt:lpstr>Contra Costa HE TAC (25 Counties)</vt:lpstr>
      <vt:lpstr>Los Angeles HE TAC (17 Counties)</vt:lpstr>
      <vt:lpstr>San Diego HE TAC (16 Counties)</vt:lpstr>
      <vt:lpstr>HE TAC – Contra Costa County (1)</vt:lpstr>
      <vt:lpstr>HE TAC – Contra Costa County (2)</vt:lpstr>
      <vt:lpstr>HE TAC – Contra Costa County (3)</vt:lpstr>
      <vt:lpstr>HE TAC – Contra Costa County (4)</vt:lpstr>
      <vt:lpstr>HE TAC – Los Angeles County (1)</vt:lpstr>
      <vt:lpstr>HE TAC – Los Angeles County (2)</vt:lpstr>
      <vt:lpstr>HE TAC – Los Angeles County (3)</vt:lpstr>
      <vt:lpstr>HE TAC – San Diego County</vt:lpstr>
      <vt:lpstr>HE TAC – San Diego County (2)</vt:lpstr>
      <vt:lpstr>HE TAC – San Diego County (3)</vt:lpstr>
      <vt:lpstr>HE TAC – San Diego County (4)</vt:lpstr>
      <vt:lpstr>HE TAC – San Diego County (5)</vt:lpstr>
      <vt:lpstr>Resources (1)</vt:lpstr>
      <vt:lpstr>Resources (2)</vt:lpstr>
      <vt:lpstr>Resources (3)</vt:lpstr>
      <vt:lpstr>Listserv and Liaisons</vt:lpstr>
      <vt:lpstr>Food for Thought (1)</vt:lpstr>
      <vt:lpstr>Food for Thought (2)</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School for Homeless Children and Youth - Homeless Education (CA Dept of Education)</dc:title>
  <dc:subject>This presentation addresses identification and enrollment for homeless children and youth, data collection, and support and services that are available to local educational agencies and students.</dc:subject>
  <dc:creator/>
  <cp:keywords/>
  <cp:lastModifiedBy/>
  <cp:revision>1</cp:revision>
  <dcterms:created xsi:type="dcterms:W3CDTF">2024-02-02T22:07:43Z</dcterms:created>
  <dcterms:modified xsi:type="dcterms:W3CDTF">2024-02-02T22:08:15Z</dcterms:modified>
</cp:coreProperties>
</file>