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65" r:id="rId2"/>
    <p:sldMasterId id="2147483670" r:id="rId3"/>
  </p:sldMasterIdLst>
  <p:notesMasterIdLst>
    <p:notesMasterId r:id="rId56"/>
  </p:notesMasterIdLst>
  <p:sldIdLst>
    <p:sldId id="256" r:id="rId4"/>
    <p:sldId id="266" r:id="rId5"/>
    <p:sldId id="390" r:id="rId6"/>
    <p:sldId id="267" r:id="rId7"/>
    <p:sldId id="268" r:id="rId8"/>
    <p:sldId id="270" r:id="rId9"/>
    <p:sldId id="933" r:id="rId10"/>
    <p:sldId id="375" r:id="rId11"/>
    <p:sldId id="391" r:id="rId12"/>
    <p:sldId id="934" r:id="rId13"/>
    <p:sldId id="271" r:id="rId14"/>
    <p:sldId id="935" r:id="rId15"/>
    <p:sldId id="936" r:id="rId16"/>
    <p:sldId id="937" r:id="rId17"/>
    <p:sldId id="379" r:id="rId18"/>
    <p:sldId id="941" r:id="rId19"/>
    <p:sldId id="949" r:id="rId20"/>
    <p:sldId id="939" r:id="rId21"/>
    <p:sldId id="940" r:id="rId22"/>
    <p:sldId id="380" r:id="rId23"/>
    <p:sldId id="947" r:id="rId24"/>
    <p:sldId id="378" r:id="rId25"/>
    <p:sldId id="377" r:id="rId26"/>
    <p:sldId id="279" r:id="rId27"/>
    <p:sldId id="381" r:id="rId28"/>
    <p:sldId id="374" r:id="rId29"/>
    <p:sldId id="382" r:id="rId30"/>
    <p:sldId id="389" r:id="rId31"/>
    <p:sldId id="285" r:id="rId32"/>
    <p:sldId id="286" r:id="rId33"/>
    <p:sldId id="943" r:id="rId34"/>
    <p:sldId id="282" r:id="rId35"/>
    <p:sldId id="283" r:id="rId36"/>
    <p:sldId id="292" r:id="rId37"/>
    <p:sldId id="392" r:id="rId38"/>
    <p:sldId id="290" r:id="rId39"/>
    <p:sldId id="942" r:id="rId40"/>
    <p:sldId id="385" r:id="rId41"/>
    <p:sldId id="287" r:id="rId42"/>
    <p:sldId id="295" r:id="rId43"/>
    <p:sldId id="387" r:id="rId44"/>
    <p:sldId id="393" r:id="rId45"/>
    <p:sldId id="293" r:id="rId46"/>
    <p:sldId id="369" r:id="rId47"/>
    <p:sldId id="371" r:id="rId48"/>
    <p:sldId id="388" r:id="rId49"/>
    <p:sldId id="948" r:id="rId50"/>
    <p:sldId id="370" r:id="rId51"/>
    <p:sldId id="288" r:id="rId52"/>
    <p:sldId id="952" r:id="rId53"/>
    <p:sldId id="951" r:id="rId54"/>
    <p:sldId id="950"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C4A6D"/>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85" autoAdjust="0"/>
  </p:normalViewPr>
  <p:slideViewPr>
    <p:cSldViewPr snapToGrid="0">
      <p:cViewPr>
        <p:scale>
          <a:sx n="100" d="100"/>
          <a:sy n="100" d="100"/>
        </p:scale>
        <p:origin x="3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7D73C1-F1C0-4958-A5D9-A2C0500A8886}" type="datetimeFigureOut">
              <a:rPr lang="en-US" smtClean="0"/>
              <a:t>6/12/2024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DE8EAA-D39F-41D3-8299-4B1CCCD34481}" type="slidenum">
              <a:rPr lang="en-US" smtClean="0"/>
              <a:t>‹#›</a:t>
            </a:fld>
            <a:endParaRPr lang="en-US"/>
          </a:p>
        </p:txBody>
      </p:sp>
    </p:spTree>
    <p:extLst>
      <p:ext uri="{BB962C8B-B14F-4D97-AF65-F5344CB8AC3E}">
        <p14:creationId xmlns:p14="http://schemas.microsoft.com/office/powerpoint/2010/main" val="3195292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mailto:SEAL@cde.ca.gov"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latin typeface="Arial" panose="020B0604020202020204" pitchFamily="34" charset="0"/>
                <a:cs typeface="Arial" panose="020B0604020202020204" pitchFamily="34" charset="0"/>
              </a:rPr>
              <a:t>[Slides for the CDE State Seal of Biliteracy, or SSB, webinar]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latin typeface="Arial" panose="020B0604020202020204" pitchFamily="34" charset="0"/>
                <a:cs typeface="Arial" panose="020B0604020202020204" pitchFamily="34" charset="0"/>
              </a:rPr>
              <a:t>[Complete presentation takes approximately 1 hour. Local educational agencies may choose to use all or a selection of these slides to inform district or school site staff, parents, students, and other interested parties about the SSB program.]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latin typeface="Arial" panose="020B0604020202020204" pitchFamily="34" charset="0"/>
                <a:cs typeface="Arial" panose="020B0604020202020204" pitchFamily="34" charset="0"/>
              </a:rPr>
              <a:t>[Provide welcome and begin presentation]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1</a:t>
            </a:fld>
            <a:endParaRPr lang="en-US"/>
          </a:p>
        </p:txBody>
      </p:sp>
    </p:spTree>
    <p:extLst>
      <p:ext uri="{BB962C8B-B14F-4D97-AF65-F5344CB8AC3E}">
        <p14:creationId xmlns:p14="http://schemas.microsoft.com/office/powerpoint/2010/main" val="1691099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many of you know, the requirements for the SSB have recently changed.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On October 7, 2023, Governor Newsom signed AB 370, which amends the SSB requirements starting with 2024 graduates.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information in this webinar will reflect the new requirements, which are effective on January 1, 2024. </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prstClr val="black"/>
                </a:solidFill>
                <a:latin typeface="Arial" panose="020B0604020202020204" pitchFamily="34" charset="0"/>
                <a:cs typeface="Arial" panose="020B0604020202020204" pitchFamily="34" charset="0"/>
              </a:rPr>
              <a:t>[Click to advance to next slide]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10</a:t>
            </a:fld>
            <a:endParaRPr lang="en-US"/>
          </a:p>
        </p:txBody>
      </p:sp>
    </p:spTree>
    <p:extLst>
      <p:ext uri="{BB962C8B-B14F-4D97-AF65-F5344CB8AC3E}">
        <p14:creationId xmlns:p14="http://schemas.microsoft.com/office/powerpoint/2010/main" val="979702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14207" eaLnBrk="1" hangingPunct="1">
              <a:spcBef>
                <a:spcPct val="0"/>
              </a:spcBef>
              <a:buFont typeface="Arial" panose="020B0604020202020204" pitchFamily="34" charset="0"/>
              <a:buChar char="•"/>
              <a:defRPr/>
            </a:pPr>
            <a:r>
              <a:rPr lang="en-US" altLang="en-US" sz="1200" dirty="0">
                <a:solidFill>
                  <a:prstClr val="black"/>
                </a:solidFill>
                <a:latin typeface="Arial" panose="020B0604020202020204" pitchFamily="34" charset="0"/>
                <a:cs typeface="Arial" panose="020B0604020202020204" pitchFamily="34" charset="0"/>
              </a:rPr>
              <a:t>To earn the SSB, students must demonstrate proficiency in English. The question is, how? </a:t>
            </a:r>
          </a:p>
          <a:p>
            <a:pPr defTabSz="914207" eaLnBrk="1" hangingPunct="1">
              <a:spcBef>
                <a:spcPct val="0"/>
              </a:spcBef>
              <a:defRPr/>
            </a:pPr>
            <a:endParaRPr lang="en-US" altLang="en-US" sz="1200" dirty="0">
              <a:solidFill>
                <a:prstClr val="black"/>
              </a:solidFill>
              <a:latin typeface="Arial" panose="020B0604020202020204" pitchFamily="34" charset="0"/>
              <a:cs typeface="Arial" panose="020B0604020202020204" pitchFamily="34" charset="0"/>
            </a:endParaRPr>
          </a:p>
          <a:p>
            <a:pPr marL="173002" indent="-173002" defTabSz="914207" eaLnBrk="1" hangingPunct="1">
              <a:spcBef>
                <a:spcPct val="0"/>
              </a:spcBef>
              <a:buFontTx/>
              <a:buChar char="•"/>
              <a:defRPr/>
            </a:pPr>
            <a:r>
              <a:rPr lang="en-US" altLang="en-US" sz="1200" dirty="0">
                <a:solidFill>
                  <a:prstClr val="black"/>
                </a:solidFill>
                <a:latin typeface="Arial" panose="020B0604020202020204" pitchFamily="34" charset="0"/>
                <a:cs typeface="Arial" panose="020B0604020202020204" pitchFamily="34" charset="0"/>
              </a:rPr>
              <a:t>Students must also demonstrate proficiency in another language to earn the SSB. Again, the question is, how?</a:t>
            </a:r>
          </a:p>
          <a:p>
            <a:pPr marL="173002" indent="-173002" defTabSz="914207" eaLnBrk="1" hangingPunct="1">
              <a:spcBef>
                <a:spcPct val="0"/>
              </a:spcBef>
              <a:buFontTx/>
              <a:buChar char="•"/>
              <a:defRPr/>
            </a:pPr>
            <a:endParaRPr lang="en-US" altLang="en-US" sz="1200" dirty="0">
              <a:solidFill>
                <a:prstClr val="black"/>
              </a:solidFill>
              <a:latin typeface="Arial" panose="020B0604020202020204" pitchFamily="34" charset="0"/>
              <a:cs typeface="Arial" panose="020B0604020202020204" pitchFamily="34" charset="0"/>
            </a:endParaRPr>
          </a:p>
          <a:p>
            <a:pPr marL="173002" indent="-173002" defTabSz="914207" eaLnBrk="1" hangingPunct="1">
              <a:spcBef>
                <a:spcPct val="0"/>
              </a:spcBef>
              <a:buFontTx/>
              <a:buChar char="•"/>
              <a:defRPr/>
            </a:pPr>
            <a:r>
              <a:rPr lang="en-US" altLang="en-US" sz="1200" dirty="0">
                <a:solidFill>
                  <a:prstClr val="black"/>
                </a:solidFill>
                <a:latin typeface="Arial" panose="020B0604020202020204" pitchFamily="34" charset="0"/>
                <a:cs typeface="Arial" panose="020B0604020202020204" pitchFamily="34" charset="0"/>
              </a:rPr>
              <a:t>Today, I will clarify the new requirements for demonstrating proficiency in English and one or more languages in addition to English for the SSB.</a:t>
            </a:r>
          </a:p>
          <a:p>
            <a:pPr defTabSz="914207" eaLnBrk="1" hangingPunct="1">
              <a:spcBef>
                <a:spcPct val="0"/>
              </a:spcBef>
              <a:defRPr/>
            </a:pPr>
            <a:endParaRPr lang="en-US" altLang="en-US" sz="1200" dirty="0">
              <a:solidFill>
                <a:prstClr val="black"/>
              </a:solidFill>
              <a:latin typeface="Arial" panose="020B0604020202020204" pitchFamily="34" charset="0"/>
              <a:cs typeface="Arial" panose="020B0604020202020204" pitchFamily="34" charset="0"/>
            </a:endParaRPr>
          </a:p>
          <a:p>
            <a:pPr marL="173002" indent="-173002" defTabSz="914207" eaLnBrk="1" hangingPunct="1">
              <a:spcBef>
                <a:spcPct val="0"/>
              </a:spcBef>
              <a:buFontTx/>
              <a:buChar char="•"/>
              <a:defRPr/>
            </a:pPr>
            <a:r>
              <a:rPr lang="en-US" altLang="en-US" sz="1200" dirty="0">
                <a:solidFill>
                  <a:prstClr val="black"/>
                </a:solidFill>
                <a:latin typeface="Arial" panose="020B0604020202020204" pitchFamily="34" charset="0"/>
                <a:cs typeface="Arial" panose="020B0604020202020204" pitchFamily="34" charset="0"/>
              </a:rPr>
              <a:t>The requirements are outlined in California </a:t>
            </a:r>
            <a:r>
              <a:rPr lang="en-US" altLang="en-US" sz="1200" i="1" dirty="0">
                <a:solidFill>
                  <a:prstClr val="black"/>
                </a:solidFill>
                <a:latin typeface="Arial" panose="020B0604020202020204" pitchFamily="34" charset="0"/>
                <a:cs typeface="Arial" panose="020B0604020202020204" pitchFamily="34" charset="0"/>
              </a:rPr>
              <a:t>Education Code</a:t>
            </a:r>
            <a:r>
              <a:rPr lang="en-US" altLang="en-US" sz="1200" dirty="0">
                <a:solidFill>
                  <a:prstClr val="black"/>
                </a:solidFill>
                <a:latin typeface="Arial" panose="020B0604020202020204" pitchFamily="34" charset="0"/>
                <a:cs typeface="Arial" panose="020B0604020202020204" pitchFamily="34" charset="0"/>
              </a:rPr>
              <a:t>, or </a:t>
            </a:r>
            <a:r>
              <a:rPr lang="en-US" altLang="en-US" sz="1200" i="1" dirty="0">
                <a:solidFill>
                  <a:prstClr val="black"/>
                </a:solidFill>
                <a:latin typeface="Arial" panose="020B0604020202020204" pitchFamily="34" charset="0"/>
                <a:cs typeface="Arial" panose="020B0604020202020204" pitchFamily="34" charset="0"/>
              </a:rPr>
              <a:t>EC,</a:t>
            </a:r>
            <a:r>
              <a:rPr lang="en-US" altLang="en-US" sz="1200" dirty="0">
                <a:solidFill>
                  <a:prstClr val="black"/>
                </a:solidFill>
                <a:latin typeface="Arial" panose="020B0604020202020204" pitchFamily="34" charset="0"/>
                <a:cs typeface="Arial" panose="020B0604020202020204" pitchFamily="34" charset="0"/>
              </a:rPr>
              <a:t> Section 51461</a:t>
            </a:r>
            <a:r>
              <a:rPr lang="en-US" altLang="en-US" dirty="0"/>
              <a:t>. I will go over the requirements in the law and some of the frequently asked questions, or FAQs.</a:t>
            </a:r>
            <a:endParaRPr lang="en-US" altLang="en-US" sz="1200" dirty="0">
              <a:solidFill>
                <a:prstClr val="black"/>
              </a:solidFill>
              <a:latin typeface="Arial" panose="020B0604020202020204" pitchFamily="34" charset="0"/>
              <a:cs typeface="Arial" panose="020B0604020202020204" pitchFamily="34" charset="0"/>
            </a:endParaRPr>
          </a:p>
          <a:p>
            <a:pPr marL="173002" indent="-173002" defTabSz="914207" eaLnBrk="1" hangingPunct="1">
              <a:spcBef>
                <a:spcPct val="0"/>
              </a:spcBef>
              <a:buFontTx/>
              <a:buChar char="•"/>
              <a:defRPr/>
            </a:pPr>
            <a:endParaRPr lang="en-US" altLang="en-US" sz="1200" dirty="0">
              <a:solidFill>
                <a:prstClr val="black"/>
              </a:solidFill>
              <a:latin typeface="Arial" panose="020B0604020202020204" pitchFamily="34" charset="0"/>
              <a:cs typeface="Arial" panose="020B0604020202020204" pitchFamily="34" charset="0"/>
            </a:endParaRPr>
          </a:p>
          <a:p>
            <a:pPr marL="173002" indent="-173002" defTabSz="914207" eaLnBrk="1" hangingPunct="1">
              <a:spcBef>
                <a:spcPct val="0"/>
              </a:spcBef>
              <a:defRPr/>
            </a:pPr>
            <a:r>
              <a:rPr lang="en-US" altLang="en-US" sz="1200" b="1" dirty="0">
                <a:solidFill>
                  <a:prstClr val="black"/>
                </a:solidFill>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11</a:t>
            </a:fld>
            <a:endParaRPr lang="en-US"/>
          </a:p>
        </p:txBody>
      </p:sp>
    </p:spTree>
    <p:extLst>
      <p:ext uri="{BB962C8B-B14F-4D97-AF65-F5344CB8AC3E}">
        <p14:creationId xmlns:p14="http://schemas.microsoft.com/office/powerpoint/2010/main" val="3639970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u="none" dirty="0"/>
              <a:t>Students may choose to demonstrate their proficiency in English for the SSB through either coursework or an assessment.</a:t>
            </a:r>
          </a:p>
          <a:p>
            <a:pPr marL="171450" indent="-171450">
              <a:buFont typeface="Arial" panose="020B0604020202020204" pitchFamily="34" charset="0"/>
              <a:buChar char="•"/>
            </a:pPr>
            <a:endParaRPr lang="en-US" u="none" dirty="0"/>
          </a:p>
          <a:p>
            <a:pPr marL="171450" indent="-171450">
              <a:buFont typeface="Arial" panose="020B0604020202020204" pitchFamily="34" charset="0"/>
              <a:buChar char="•"/>
            </a:pPr>
            <a:r>
              <a:rPr lang="en-US" u="none" dirty="0"/>
              <a:t>This slide includes an image of a classroom with high school students and a test with a pencil.</a:t>
            </a:r>
          </a:p>
          <a:p>
            <a:pPr marL="171450" indent="-171450">
              <a:buFont typeface="Arial" panose="020B0604020202020204" pitchFamily="34" charset="0"/>
              <a:buChar char="•"/>
            </a:pPr>
            <a:endParaRPr lang="en-US"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prstClr val="black"/>
                </a:solidFill>
                <a:latin typeface="Arial" panose="020B0604020202020204" pitchFamily="34" charset="0"/>
                <a:cs typeface="Arial" panose="020B0604020202020204" pitchFamily="34" charset="0"/>
              </a:rPr>
              <a:t>[Click to advance to next slide]</a:t>
            </a:r>
          </a:p>
          <a:p>
            <a:pPr marL="0" indent="0">
              <a:buFont typeface="Arial" panose="020B0604020202020204" pitchFamily="34" charset="0"/>
              <a:buNone/>
            </a:pPr>
            <a:endParaRPr lang="en-US" u="none" dirty="0"/>
          </a:p>
        </p:txBody>
      </p:sp>
      <p:sp>
        <p:nvSpPr>
          <p:cNvPr id="4" name="Slide Number Placeholder 3"/>
          <p:cNvSpPr>
            <a:spLocks noGrp="1"/>
          </p:cNvSpPr>
          <p:nvPr>
            <p:ph type="sldNum" sz="quarter" idx="5"/>
          </p:nvPr>
        </p:nvSpPr>
        <p:spPr/>
        <p:txBody>
          <a:bodyPr/>
          <a:lstStyle/>
          <a:p>
            <a:fld id="{B8DE8EAA-D39F-41D3-8299-4B1CCCD34481}" type="slidenum">
              <a:rPr lang="en-US" smtClean="0"/>
              <a:t>12</a:t>
            </a:fld>
            <a:endParaRPr lang="en-US"/>
          </a:p>
        </p:txBody>
      </p:sp>
    </p:spTree>
    <p:extLst>
      <p:ext uri="{BB962C8B-B14F-4D97-AF65-F5344CB8AC3E}">
        <p14:creationId xmlns:p14="http://schemas.microsoft.com/office/powerpoint/2010/main" val="2357445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demonstrate English proficiency though coursework, students must complete all English language arts, or ELA, requirements for graduation with an overall grade point average, or GPA, of 3.0 or above in those classes. </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Per</a:t>
            </a:r>
            <a:r>
              <a:rPr lang="en-US" i="1" dirty="0"/>
              <a:t> EC </a:t>
            </a:r>
            <a:r>
              <a:rPr lang="en-US" dirty="0"/>
              <a:t>Section 51461(a)(1)(A), ELA courses completed at a public higher education institution or an independent institution of higher education with a grade equivalent to a GPA of 3.0 or above may be used to satisfy one or more of the course requirements.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means that students can use courses taken through dual enrollment at a college or university while in high school towards the coursework option for demonstrating English proficiency.</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prstClr val="black"/>
                </a:solidFill>
                <a:latin typeface="Arial" panose="020B0604020202020204" pitchFamily="34" charset="0"/>
                <a:cs typeface="Arial" panose="020B0604020202020204" pitchFamily="34" charset="0"/>
              </a:rPr>
              <a:t>[Click to advance to next slide]</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13</a:t>
            </a:fld>
            <a:endParaRPr lang="en-US"/>
          </a:p>
        </p:txBody>
      </p:sp>
    </p:spTree>
    <p:extLst>
      <p:ext uri="{BB962C8B-B14F-4D97-AF65-F5344CB8AC3E}">
        <p14:creationId xmlns:p14="http://schemas.microsoft.com/office/powerpoint/2010/main" val="2012604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demonstrate proficiency in English, students may also choose one of the assessment options instead of coursework.</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These options are passing either:</a:t>
            </a:r>
          </a:p>
          <a:p>
            <a:pPr marL="628650" lvl="1" indent="-171450">
              <a:buFont typeface="Arial" panose="020B0604020202020204" pitchFamily="34" charset="0"/>
              <a:buChar char="•"/>
            </a:pPr>
            <a:r>
              <a:rPr lang="en-US" dirty="0"/>
              <a:t>The California Assessment of Student Performance and Progress, or CAASPP, for ELA, administered in grade 11, at or above the “standard met” level;</a:t>
            </a:r>
          </a:p>
          <a:p>
            <a:pPr marL="628650" lvl="1" indent="-171450">
              <a:buFont typeface="Arial" panose="020B0604020202020204" pitchFamily="34" charset="0"/>
              <a:buChar char="•"/>
            </a:pPr>
            <a:r>
              <a:rPr lang="en-US" dirty="0"/>
              <a:t>An English Advanced Placement, or AP, assessment with a score of 3 or higher;</a:t>
            </a:r>
          </a:p>
          <a:p>
            <a:pPr marL="628650" lvl="1" indent="-171450">
              <a:buFont typeface="Arial" panose="020B0604020202020204" pitchFamily="34" charset="0"/>
              <a:buChar char="•"/>
            </a:pPr>
            <a:r>
              <a:rPr lang="en-US" dirty="0"/>
              <a:t>An English International Baccalaureate, or IB, examination, with a score of 4 or higher; or</a:t>
            </a:r>
          </a:p>
          <a:p>
            <a:pPr marL="628650" lvl="1" indent="-171450">
              <a:buFont typeface="Arial" panose="020B0604020202020204" pitchFamily="34" charset="0"/>
              <a:buChar char="•"/>
            </a:pPr>
            <a:r>
              <a:rPr lang="en-US" dirty="0"/>
              <a:t>The Evidence-Based Reading and Writing section of the SAT with a score of 480 or higher.</a:t>
            </a:r>
          </a:p>
          <a:p>
            <a:pPr marL="457200" lvl="1"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These requirements are outlined in </a:t>
            </a:r>
            <a:r>
              <a:rPr lang="en-US" sz="1200" i="1" dirty="0"/>
              <a:t>EC</a:t>
            </a:r>
            <a:r>
              <a:rPr lang="en-US" sz="1200" dirty="0"/>
              <a:t> Section 51461(a)(1)(B)–(D)</a:t>
            </a:r>
            <a:endParaRPr lang="en-US" dirty="0"/>
          </a:p>
          <a:p>
            <a:pPr marL="457200" lvl="1"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slide includes a visual representation of each of the assessment options, represented by the logo of each assessment: the CAASPP, AP, IB, or SAT.</a:t>
            </a:r>
          </a:p>
          <a:p>
            <a:pPr marL="457200" lvl="1" indent="0">
              <a:buFont typeface="Arial" panose="020B0604020202020204" pitchFamily="34" charset="0"/>
              <a:buNone/>
            </a:pPr>
            <a:endParaRPr lang="en-US" dirty="0"/>
          </a:p>
          <a:p>
            <a:pPr marL="171450" lvl="0" indent="-171450">
              <a:buFont typeface="Arial" panose="020B0604020202020204" pitchFamily="34" charset="0"/>
              <a:buChar char="•"/>
            </a:pPr>
            <a:r>
              <a:rPr lang="en-US" dirty="0"/>
              <a:t>Again, students may choose either coursework or one of these assessments to demonstrate their proficiency in English and do not need both to earn the SSB.</a:t>
            </a:r>
          </a:p>
          <a:p>
            <a:pPr marL="0" lv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14</a:t>
            </a:fld>
            <a:endParaRPr lang="en-US"/>
          </a:p>
        </p:txBody>
      </p:sp>
    </p:spTree>
    <p:extLst>
      <p:ext uri="{BB962C8B-B14F-4D97-AF65-F5344CB8AC3E}">
        <p14:creationId xmlns:p14="http://schemas.microsoft.com/office/powerpoint/2010/main" val="2705869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 also wanted to share a couple of Frequently Asked Questions, or FAQs, that relate to the English proficiency requirements.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 highlighted FAQ regarding the CAASPP is:</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Is passing the CAASPP required to show proficiency in English?</a:t>
            </a:r>
          </a:p>
          <a:p>
            <a:pPr marL="457200" lvl="1" indent="0">
              <a:buFont typeface="Arial" panose="020B0604020202020204" pitchFamily="34" charset="0"/>
              <a:buNone/>
            </a:pPr>
            <a:endParaRPr lang="en-US" dirty="0"/>
          </a:p>
          <a:p>
            <a:pPr marL="628650" lvl="1" indent="-171450">
              <a:buFont typeface="Arial" panose="020B0604020202020204" pitchFamily="34" charset="0"/>
              <a:buChar char="•"/>
            </a:pPr>
            <a:r>
              <a:rPr lang="en-US" dirty="0"/>
              <a:t>No. The CAASPP is one of the options available to demonstrate proficiency in English for the SSB.</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is new, as the CAASPP was previously required for all students seeking the SSB.</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15</a:t>
            </a:fld>
            <a:endParaRPr lang="en-US"/>
          </a:p>
        </p:txBody>
      </p:sp>
    </p:spTree>
    <p:extLst>
      <p:ext uri="{BB962C8B-B14F-4D97-AF65-F5344CB8AC3E}">
        <p14:creationId xmlns:p14="http://schemas.microsoft.com/office/powerpoint/2010/main" val="423786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highlighted FAQ for the AP is:</a:t>
            </a:r>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Which AP exam may be used to demonstrate proficiency in English for the SSB?</a:t>
            </a:r>
          </a:p>
          <a:p>
            <a:pPr marL="628650" lvl="1" indent="-171450">
              <a:buFont typeface="Arial" panose="020B0604020202020204" pitchFamily="34" charset="0"/>
              <a:buChar char="•"/>
            </a:pPr>
            <a:r>
              <a:rPr lang="en-US" dirty="0"/>
              <a:t>Students may demonstrate their proficiency in English for the SSB with either the AP English Language and Composition, AP English Literature and Composition, or AP Seminar exam.</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16</a:t>
            </a:fld>
            <a:endParaRPr lang="en-US"/>
          </a:p>
        </p:txBody>
      </p:sp>
    </p:spTree>
    <p:extLst>
      <p:ext uri="{BB962C8B-B14F-4D97-AF65-F5344CB8AC3E}">
        <p14:creationId xmlns:p14="http://schemas.microsoft.com/office/powerpoint/2010/main" val="4114329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u="none" dirty="0"/>
              <a:t>Students may choose to demonstrate their proficiency in English for the SSB through either coursework or an assessment.</a:t>
            </a:r>
          </a:p>
          <a:p>
            <a:pPr marL="171450" indent="-171450">
              <a:buFont typeface="Arial" panose="020B0604020202020204" pitchFamily="34" charset="0"/>
              <a:buChar char="•"/>
            </a:pPr>
            <a:endParaRPr lang="en-US" u="none" dirty="0"/>
          </a:p>
          <a:p>
            <a:pPr marL="171450" indent="-171450">
              <a:buFont typeface="Arial" panose="020B0604020202020204" pitchFamily="34" charset="0"/>
              <a:buChar char="•"/>
            </a:pPr>
            <a:r>
              <a:rPr lang="en-US" u="none" dirty="0"/>
              <a:t>This slide includes an image of a classroom with high school students and a test with a pencil.</a:t>
            </a:r>
          </a:p>
          <a:p>
            <a:pPr marL="171450" indent="-171450">
              <a:buFont typeface="Arial" panose="020B0604020202020204" pitchFamily="34" charset="0"/>
              <a:buChar char="•"/>
            </a:pPr>
            <a:endParaRPr lang="en-US"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prstClr val="black"/>
                </a:solidFill>
                <a:latin typeface="Arial" panose="020B0604020202020204" pitchFamily="34" charset="0"/>
                <a:cs typeface="Arial" panose="020B0604020202020204" pitchFamily="34" charset="0"/>
              </a:rPr>
              <a:t>[Click to advance to next slide]</a:t>
            </a:r>
          </a:p>
          <a:p>
            <a:pPr marL="0" indent="0">
              <a:buFont typeface="Arial" panose="020B0604020202020204" pitchFamily="34" charset="0"/>
              <a:buNone/>
            </a:pPr>
            <a:endParaRPr lang="en-US" u="none" dirty="0"/>
          </a:p>
        </p:txBody>
      </p:sp>
      <p:sp>
        <p:nvSpPr>
          <p:cNvPr id="4" name="Slide Number Placeholder 3"/>
          <p:cNvSpPr>
            <a:spLocks noGrp="1"/>
          </p:cNvSpPr>
          <p:nvPr>
            <p:ph type="sldNum" sz="quarter" idx="5"/>
          </p:nvPr>
        </p:nvSpPr>
        <p:spPr/>
        <p:txBody>
          <a:bodyPr/>
          <a:lstStyle/>
          <a:p>
            <a:fld id="{B8DE8EAA-D39F-41D3-8299-4B1CCCD34481}" type="slidenum">
              <a:rPr lang="en-US" smtClean="0"/>
              <a:t>17</a:t>
            </a:fld>
            <a:endParaRPr lang="en-US"/>
          </a:p>
        </p:txBody>
      </p:sp>
    </p:spTree>
    <p:extLst>
      <p:ext uri="{BB962C8B-B14F-4D97-AF65-F5344CB8AC3E}">
        <p14:creationId xmlns:p14="http://schemas.microsoft.com/office/powerpoint/2010/main" val="861351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demonstrate proficiency in the second language though coursework, students must complete a four-year course of study of content in a world language at a high school or higher level with an overall GPA of 3.0 or above in that course of study.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addition, students must also demonstrate oral proficiency in the language comparable to that required to pass the AP, IB, or ACTFL Oral Proficiency Interview, or OPI.</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One or more courses in this course of study could be completed in another country in a language other than English or at a college or university through dual enrollment.</a:t>
            </a:r>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For either of these options, the school or district would need to verify the courses through a transcript.</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These requirements can be found in </a:t>
            </a:r>
            <a:r>
              <a:rPr lang="en-US" sz="1200" i="1" dirty="0"/>
              <a:t>EC</a:t>
            </a:r>
            <a:r>
              <a:rPr lang="en-US" sz="1200" dirty="0"/>
              <a:t> Section 51461(a)(2)(B).</a:t>
            </a:r>
          </a:p>
          <a:p>
            <a:pPr marL="171450" lvl="0" indent="-171450">
              <a:buFont typeface="Arial" panose="020B0604020202020204" pitchFamily="34" charset="0"/>
              <a:buChar char="•"/>
            </a:pPr>
            <a:endParaRPr lang="en-US" sz="1200" dirty="0"/>
          </a:p>
          <a:p>
            <a:pPr marL="171450" lvl="0" indent="-171450">
              <a:buFont typeface="Arial" panose="020B0604020202020204" pitchFamily="34" charset="0"/>
              <a:buChar char="•"/>
            </a:pPr>
            <a:r>
              <a:rPr lang="en-US" sz="1200" dirty="0"/>
              <a:t>This slides is accompanied by an image representing the two parts of the coursework option: a transcript representing the coursework and speech bubbles representing oral proficiency. </a:t>
            </a:r>
            <a:endParaRPr lang="en-US" dirty="0"/>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prstClr val="black"/>
                </a:solidFill>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18</a:t>
            </a:fld>
            <a:endParaRPr lang="en-US"/>
          </a:p>
        </p:txBody>
      </p:sp>
    </p:spTree>
    <p:extLst>
      <p:ext uri="{BB962C8B-B14F-4D97-AF65-F5344CB8AC3E}">
        <p14:creationId xmlns:p14="http://schemas.microsoft.com/office/powerpoint/2010/main" val="3736793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12813" eaLnBrk="1" hangingPunct="1">
              <a:spcBef>
                <a:spcPct val="0"/>
              </a:spcBef>
              <a:buFont typeface="Arial" panose="020B0604020202020204" pitchFamily="34" charset="0"/>
              <a:buChar char="•"/>
            </a:pPr>
            <a:r>
              <a:rPr lang="en-US" altLang="en-US" sz="1200" dirty="0">
                <a:solidFill>
                  <a:srgbClr val="000000"/>
                </a:solidFill>
                <a:latin typeface="Arial" panose="020B0604020202020204" pitchFamily="34" charset="0"/>
                <a:cs typeface="Arial" panose="020B0604020202020204" pitchFamily="34" charset="0"/>
              </a:rPr>
              <a:t>Students may also choose to demonstrate proficiency in the second language through an assessment.</a:t>
            </a:r>
          </a:p>
          <a:p>
            <a:pPr defTabSz="912813" eaLnBrk="1" hangingPunct="1">
              <a:spcBef>
                <a:spcPct val="0"/>
              </a:spcBef>
            </a:pPr>
            <a:endParaRPr lang="en-US" altLang="en-US" sz="1200" dirty="0">
              <a:solidFill>
                <a:srgbClr val="000000"/>
              </a:solidFill>
              <a:latin typeface="Arial" panose="020B0604020202020204" pitchFamily="34" charset="0"/>
              <a:cs typeface="Arial" panose="020B0604020202020204" pitchFamily="34" charset="0"/>
            </a:endParaRPr>
          </a:p>
          <a:p>
            <a:pPr marL="171450" indent="-171450" defTabSz="912813" eaLnBrk="1" hangingPunct="1">
              <a:spcBef>
                <a:spcPct val="0"/>
              </a:spcBef>
              <a:buFont typeface="Arial" panose="020B0604020202020204" pitchFamily="34" charset="0"/>
              <a:buChar char="•"/>
            </a:pPr>
            <a:r>
              <a:rPr lang="en-US" altLang="en-US" sz="1200" dirty="0">
                <a:solidFill>
                  <a:srgbClr val="000000"/>
                </a:solidFill>
                <a:latin typeface="Arial" panose="020B0604020202020204" pitchFamily="34" charset="0"/>
                <a:cs typeface="Arial" panose="020B0604020202020204" pitchFamily="34" charset="0"/>
              </a:rPr>
              <a:t>Per </a:t>
            </a:r>
            <a:r>
              <a:rPr lang="en-US" altLang="en-US" sz="1200" i="1" dirty="0">
                <a:solidFill>
                  <a:srgbClr val="000000"/>
                </a:solidFill>
                <a:latin typeface="Arial" panose="020B0604020202020204" pitchFamily="34" charset="0"/>
                <a:cs typeface="Arial" panose="020B0604020202020204" pitchFamily="34" charset="0"/>
              </a:rPr>
              <a:t>EC</a:t>
            </a:r>
            <a:r>
              <a:rPr lang="en-US" altLang="en-US" sz="1200" dirty="0">
                <a:solidFill>
                  <a:srgbClr val="000000"/>
                </a:solidFill>
                <a:latin typeface="Arial" panose="020B0604020202020204" pitchFamily="34" charset="0"/>
                <a:cs typeface="Arial" panose="020B0604020202020204" pitchFamily="34" charset="0"/>
              </a:rPr>
              <a:t> sections 51461(a)(2)(A) and (C), there are multiple assessment options. </a:t>
            </a:r>
          </a:p>
          <a:p>
            <a:pPr marL="171450" indent="-171450" defTabSz="912813" eaLnBrk="1" hangingPunct="1">
              <a:spcBef>
                <a:spcPct val="0"/>
              </a:spcBef>
              <a:buFont typeface="Arial" panose="020B0604020202020204" pitchFamily="34" charset="0"/>
              <a:buChar char="•"/>
            </a:pPr>
            <a:endParaRPr lang="en-US" altLang="en-US" sz="1200" dirty="0">
              <a:solidFill>
                <a:srgbClr val="000000"/>
              </a:solidFill>
              <a:latin typeface="Arial" panose="020B0604020202020204" pitchFamily="34" charset="0"/>
              <a:cs typeface="Arial" panose="020B0604020202020204" pitchFamily="34" charset="0"/>
            </a:endParaRPr>
          </a:p>
          <a:p>
            <a:pPr marL="171450" indent="-171450" defTabSz="912813" eaLnBrk="1" hangingPunct="1">
              <a:spcBef>
                <a:spcPct val="0"/>
              </a:spcBef>
              <a:buFont typeface="Arial" panose="020B0604020202020204" pitchFamily="34" charset="0"/>
              <a:buChar char="•"/>
            </a:pPr>
            <a:r>
              <a:rPr lang="en-US" altLang="en-US" sz="1200" dirty="0">
                <a:solidFill>
                  <a:srgbClr val="000000"/>
                </a:solidFill>
                <a:latin typeface="Arial" panose="020B0604020202020204" pitchFamily="34" charset="0"/>
                <a:cs typeface="Arial" panose="020B0604020202020204" pitchFamily="34" charset="0"/>
              </a:rPr>
              <a:t>They are, either:</a:t>
            </a:r>
          </a:p>
          <a:p>
            <a:endParaRPr lang="en-US" dirty="0"/>
          </a:p>
          <a:p>
            <a:pPr marL="628650" lvl="1" indent="-171450">
              <a:buFont typeface="Arial" panose="020B0604020202020204" pitchFamily="34" charset="0"/>
              <a:buChar char="•"/>
            </a:pPr>
            <a:r>
              <a:rPr lang="en-US" dirty="0"/>
              <a:t>Pass a world language AP examination with a score of 3 or higher;</a:t>
            </a:r>
          </a:p>
          <a:p>
            <a:pPr marL="628650" lvl="1" indent="-171450">
              <a:buFont typeface="Arial" panose="020B0604020202020204" pitchFamily="34" charset="0"/>
              <a:buChar char="•"/>
            </a:pPr>
            <a:r>
              <a:rPr lang="en-US" dirty="0"/>
              <a:t>Pass a world language IB examination with a score of 4 or higher;</a:t>
            </a:r>
          </a:p>
          <a:p>
            <a:pPr marL="628650" lvl="1" indent="-171450">
              <a:buFont typeface="Arial" panose="020B0604020202020204" pitchFamily="34" charset="0"/>
              <a:buChar char="•"/>
            </a:pPr>
            <a:r>
              <a:rPr lang="en-US" dirty="0"/>
              <a:t>Pass an ACTFL Writing Proficiency Test, or WPT, and OPI, with scores of intermediate mid or higher; or</a:t>
            </a:r>
          </a:p>
          <a:p>
            <a:pPr marL="628650" lvl="1" indent="-171450">
              <a:buFont typeface="Arial" panose="020B0604020202020204" pitchFamily="34" charset="0"/>
              <a:buChar char="•"/>
            </a:pPr>
            <a:r>
              <a:rPr lang="en-US" dirty="0"/>
              <a:t>Pass a locally-approved assessment in the world language that meets the rigor of a four-year high school course of study in the world language.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Students may choose one of these assessments from the options available at the school or district to demonstrate their proficiency in the second language.</a:t>
            </a:r>
          </a:p>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slide includes a visual representation of each of the assessment options, represented by the logo of each assessment: the AP, IB, ACTFL, or locally approved assessment (represented by an image of a test). </a:t>
            </a:r>
          </a:p>
          <a:p>
            <a:pPr defTabSz="912813" eaLnBrk="1" hangingPunct="1">
              <a:spcBef>
                <a:spcPct val="0"/>
              </a:spcBef>
            </a:pPr>
            <a:endParaRPr lang="en-US" altLang="en-US" sz="1200" b="1" dirty="0">
              <a:solidFill>
                <a:srgbClr val="000000"/>
              </a:solidFill>
              <a:latin typeface="Arial" panose="020B0604020202020204" pitchFamily="34" charset="0"/>
              <a:cs typeface="Arial" panose="020B0604020202020204" pitchFamily="34" charset="0"/>
            </a:endParaRPr>
          </a:p>
          <a:p>
            <a:pPr defTabSz="912813" eaLnBrk="1" hangingPunct="1">
              <a:spcBef>
                <a:spcPct val="0"/>
              </a:spcBef>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19</a:t>
            </a:fld>
            <a:endParaRPr lang="en-US"/>
          </a:p>
        </p:txBody>
      </p:sp>
    </p:spTree>
    <p:extLst>
      <p:ext uri="{BB962C8B-B14F-4D97-AF65-F5344CB8AC3E}">
        <p14:creationId xmlns:p14="http://schemas.microsoft.com/office/powerpoint/2010/main" val="136396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200" dirty="0">
                <a:latin typeface="Arial" panose="020B0604020202020204" pitchFamily="34" charset="0"/>
                <a:cs typeface="Arial" panose="020B0604020202020204" pitchFamily="34" charset="0"/>
              </a:rPr>
              <a:t>The outcomes for this webinar are to become familiar with:</a:t>
            </a:r>
          </a:p>
          <a:p>
            <a:pPr eaLnBrk="1" hangingPunct="1">
              <a:spcBef>
                <a:spcPct val="0"/>
              </a:spcBef>
              <a:buFontTx/>
              <a:buChar char="•"/>
            </a:pPr>
            <a:endParaRPr lang="en-US" alt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sz="1200" dirty="0">
                <a:latin typeface="Arial" panose="020B0604020202020204" pitchFamily="34" charset="0"/>
                <a:cs typeface="Arial" panose="020B0604020202020204" pitchFamily="34" charset="0"/>
              </a:rPr>
              <a:t>The SSB program’s purpose and importance;</a:t>
            </a:r>
          </a:p>
          <a:p>
            <a:pPr>
              <a:buFont typeface="Arial"/>
              <a:buChar char="•"/>
              <a:defRP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sz="1200" dirty="0">
                <a:latin typeface="Arial" panose="020B0604020202020204" pitchFamily="34" charset="0"/>
                <a:cs typeface="Arial" panose="020B0604020202020204" pitchFamily="34" charset="0"/>
              </a:rPr>
              <a:t>The newly updated requirements for earning the SSB;</a:t>
            </a:r>
          </a:p>
          <a:p>
            <a:pPr marL="171450" indent="-171450">
              <a:buFont typeface="Arial" panose="020B0604020202020204" pitchFamily="34" charset="0"/>
              <a:buChar char="•"/>
              <a:defRP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sz="1200" dirty="0">
                <a:latin typeface="Arial" panose="020B0604020202020204" pitchFamily="34" charset="0"/>
                <a:cs typeface="Arial" panose="020B0604020202020204" pitchFamily="34" charset="0"/>
              </a:rPr>
              <a:t>The process for tracking eligible students and keeping records;</a:t>
            </a:r>
          </a:p>
          <a:p>
            <a:pPr marL="171450" indent="-171450">
              <a:buFont typeface="Arial" panose="020B0604020202020204" pitchFamily="34" charset="0"/>
              <a:buChar char="•"/>
              <a:defRP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sz="1200" dirty="0">
                <a:latin typeface="Arial" panose="020B0604020202020204" pitchFamily="34" charset="0"/>
                <a:cs typeface="Arial" panose="020B0604020202020204" pitchFamily="34" charset="0"/>
              </a:rPr>
              <a:t>The process for requesting insignias;</a:t>
            </a:r>
          </a:p>
          <a:p>
            <a:pPr marL="171450" indent="-171450">
              <a:buFont typeface="Arial" panose="020B0604020202020204" pitchFamily="34" charset="0"/>
              <a:buChar char="•"/>
              <a:defRP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sz="1200" dirty="0">
                <a:latin typeface="Arial" panose="020B0604020202020204" pitchFamily="34" charset="0"/>
                <a:cs typeface="Arial" panose="020B0604020202020204" pitchFamily="34" charset="0"/>
              </a:rPr>
              <a:t>The available resources and where to find them; and</a:t>
            </a:r>
          </a:p>
          <a:p>
            <a:pPr marL="171450" indent="-171450">
              <a:buFont typeface="Arial" panose="020B0604020202020204" pitchFamily="34" charset="0"/>
              <a:buChar char="•"/>
              <a:defRP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US" sz="1200" dirty="0">
                <a:latin typeface="Arial" panose="020B0604020202020204" pitchFamily="34" charset="0"/>
                <a:cs typeface="Arial" panose="020B0604020202020204" pitchFamily="34" charset="0"/>
              </a:rPr>
              <a:t>Best practices for raising awareness, equity, and building a path to biliteracy,</a:t>
            </a:r>
          </a:p>
          <a:p>
            <a:pPr eaLnBrk="1" hangingPunct="1">
              <a:spcBef>
                <a:spcPct val="0"/>
              </a:spcBef>
              <a:buFontTx/>
              <a:buChar char="•"/>
            </a:pPr>
            <a:endParaRPr lang="en-US" altLang="en-US" sz="1200" dirty="0">
              <a:latin typeface="Arial" panose="020B0604020202020204" pitchFamily="34" charset="0"/>
              <a:cs typeface="Arial" panose="020B0604020202020204" pitchFamily="34" charset="0"/>
            </a:endParaRPr>
          </a:p>
          <a:p>
            <a:pPr eaLnBrk="1" hangingPunct="1">
              <a:spcBef>
                <a:spcPct val="0"/>
              </a:spcBef>
            </a:pPr>
            <a:r>
              <a:rPr lang="en-US" altLang="en-US" sz="1200" dirty="0">
                <a:latin typeface="Arial" panose="020B0604020202020204" pitchFamily="34" charset="0"/>
                <a:cs typeface="Arial" panose="020B0604020202020204" pitchFamily="34" charset="0"/>
              </a:rPr>
              <a:t>Participants should feel prepared to start an SSB program or to strengthen an existing SSB program after viewing this webinar. </a:t>
            </a:r>
          </a:p>
          <a:p>
            <a:pPr eaLnBrk="1" hangingPunct="1">
              <a:spcBef>
                <a:spcPct val="0"/>
              </a:spcBef>
              <a:buFontTx/>
              <a:buChar char="•"/>
            </a:pPr>
            <a:endParaRPr lang="en-US" altLang="en-US" sz="1200" dirty="0">
              <a:solidFill>
                <a:srgbClr val="000000"/>
              </a:solidFill>
              <a:latin typeface="Arial" panose="020B0604020202020204" pitchFamily="34" charset="0"/>
              <a:cs typeface="Arial" panose="020B0604020202020204" pitchFamily="34" charset="0"/>
            </a:endParaRPr>
          </a:p>
          <a:p>
            <a:pPr eaLnBrk="1" hangingPunct="1">
              <a:spcBef>
                <a:spcPct val="0"/>
              </a:spcBef>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8DE8EAA-D39F-41D3-8299-4B1CCCD34481}" type="slidenum">
              <a:rPr lang="en-US" smtClean="0"/>
              <a:t>2</a:t>
            </a:fld>
            <a:endParaRPr lang="en-US"/>
          </a:p>
        </p:txBody>
      </p:sp>
    </p:spTree>
    <p:extLst>
      <p:ext uri="{BB962C8B-B14F-4D97-AF65-F5344CB8AC3E}">
        <p14:creationId xmlns:p14="http://schemas.microsoft.com/office/powerpoint/2010/main" val="3056758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highlighted FAQ regarding assessment approval is:</a:t>
            </a:r>
          </a:p>
          <a:p>
            <a:pPr marL="0" indent="0">
              <a:buFont typeface="Arial" panose="020B0604020202020204" pitchFamily="34" charset="0"/>
              <a:buNone/>
            </a:pPr>
            <a:endParaRPr lang="en-US" dirty="0"/>
          </a:p>
          <a:p>
            <a:pPr marL="628650" lvl="1" indent="-171450">
              <a:buFont typeface="Arial" panose="020B0604020202020204" pitchFamily="34" charset="0"/>
              <a:buChar char="•"/>
            </a:pPr>
            <a:r>
              <a:rPr lang="en-US" dirty="0"/>
              <a:t>How can LEAs certify their locally approved assessments to determine proficiency in a world language other than English for the SSB?</a:t>
            </a:r>
          </a:p>
          <a:p>
            <a:pPr marL="457200" lvl="1" indent="0">
              <a:buFont typeface="Arial" panose="020B0604020202020204" pitchFamily="34" charset="0"/>
              <a:buNone/>
            </a:pPr>
            <a:endParaRPr lang="en-US" dirty="0"/>
          </a:p>
          <a:p>
            <a:pPr marL="628650" lvl="1" indent="-171450">
              <a:buFont typeface="Arial" panose="020B0604020202020204" pitchFamily="34" charset="0"/>
              <a:buChar char="•"/>
            </a:pPr>
            <a:r>
              <a:rPr lang="en-US" dirty="0"/>
              <a:t>An LEA must certify that any world language proficiency assessment(s) it uses, other than those specified in </a:t>
            </a:r>
            <a:r>
              <a:rPr lang="en-US" i="1" dirty="0"/>
              <a:t>EC</a:t>
            </a:r>
            <a:r>
              <a:rPr lang="en-US" dirty="0"/>
              <a:t> Section 51461(a)(2)(A), meet the rigor of a four-year high school course of study and, at a minimum, assess speaking, reading, and writing in the language at the proficient level or higher (</a:t>
            </a:r>
            <a:r>
              <a:rPr lang="en-US" i="1" dirty="0"/>
              <a:t>EC</a:t>
            </a:r>
            <a:r>
              <a:rPr lang="en-US" dirty="0"/>
              <a:t> Section 51461[a][2][C]). LEAs may certify locally approved assessments when submitting the online Insignia Request Form annually.</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There is a question on the form asking about any locally approved assessments.</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20</a:t>
            </a:fld>
            <a:endParaRPr lang="en-US"/>
          </a:p>
        </p:txBody>
      </p:sp>
    </p:spTree>
    <p:extLst>
      <p:ext uri="{BB962C8B-B14F-4D97-AF65-F5344CB8AC3E}">
        <p14:creationId xmlns:p14="http://schemas.microsoft.com/office/powerpoint/2010/main" val="3285087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Another highlighted FAQ regards local assessments:</a:t>
            </a:r>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Are there any assessments which districts have approved locally to assess world language proficiency in a language other than English for the SSB?</a:t>
            </a:r>
          </a:p>
          <a:p>
            <a:pPr marL="0" indent="0">
              <a:buFont typeface="Arial" panose="020B0604020202020204" pitchFamily="34" charset="0"/>
              <a:buNone/>
            </a:pPr>
            <a:endParaRPr lang="en-US" dirty="0"/>
          </a:p>
          <a:p>
            <a:pPr marL="628650" lvl="1" indent="-171450">
              <a:buFont typeface="Arial" panose="020B0604020202020204" pitchFamily="34" charset="0"/>
              <a:buChar char="•"/>
            </a:pPr>
            <a:r>
              <a:rPr lang="en-US" dirty="0"/>
              <a:t>A list of locally approved world language proficiency assessments that LEAs have certified meet the rigor of a four-year high school course of study in the world language and assess speaking, reading, and writing in the language at the proficient level or higher is posted on the CDE SSB web page under the “Assessments” tab.</a:t>
            </a:r>
          </a:p>
          <a:p>
            <a:pPr marL="457200" lvl="1" indent="0">
              <a:buFont typeface="Arial" panose="020B0604020202020204" pitchFamily="34" charset="0"/>
              <a:buNone/>
            </a:pPr>
            <a:endParaRPr lang="en-US" dirty="0"/>
          </a:p>
          <a:p>
            <a:pPr marL="628650" lvl="1" indent="-171450">
              <a:buFont typeface="Arial" panose="020B0604020202020204" pitchFamily="34" charset="0"/>
              <a:buChar char="•"/>
            </a:pPr>
            <a:r>
              <a:rPr lang="en-US" dirty="0"/>
              <a:t>This list is created from submissions to the Insignia Request Form and will be updated annually. </a:t>
            </a:r>
          </a:p>
          <a:p>
            <a:pPr marL="0" lv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pPr marL="0" lv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21</a:t>
            </a:fld>
            <a:endParaRPr lang="en-US"/>
          </a:p>
        </p:txBody>
      </p:sp>
    </p:spTree>
    <p:extLst>
      <p:ext uri="{BB962C8B-B14F-4D97-AF65-F5344CB8AC3E}">
        <p14:creationId xmlns:p14="http://schemas.microsoft.com/office/powerpoint/2010/main" val="4062253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Another highlighted FAQ regards world language coursework is:</a:t>
            </a:r>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If a student tests into a higher-level world language course and completes through year four of that language with a 3.0 GPA, would that student qualify for the SSB even if the student did not complete levels 1, 2, 3, and 4 in high school?</a:t>
            </a:r>
          </a:p>
          <a:p>
            <a:pPr marL="457200" lvl="1" indent="0">
              <a:buFont typeface="Arial" panose="020B0604020202020204" pitchFamily="34" charset="0"/>
              <a:buNone/>
            </a:pPr>
            <a:endParaRPr lang="en-US" dirty="0"/>
          </a:p>
          <a:p>
            <a:pPr marL="628650" lvl="1" indent="-171450">
              <a:buFont typeface="Arial" panose="020B0604020202020204" pitchFamily="34" charset="0"/>
              <a:buChar char="•"/>
            </a:pPr>
            <a:r>
              <a:rPr lang="en-US" dirty="0"/>
              <a:t>LEAs define the structure, organization, and successful completion of a four-year high school course of study in a world language. The LEA may establish comparable rigor scenarios for the "four-year high school course of study in a world language" consistent with EC Section 51461, including for students who place into higher level language courses. For example, if a student tests out of the first year of a four-year high school course of study or takes the first year of a four-year high school course of study while still in grade 8, but completes the rest of the four-year course, such student could qualify for the SSB provided they also satisfied the other criteria.</a:t>
            </a:r>
          </a:p>
          <a:p>
            <a:pPr marL="457200" lvl="1"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22</a:t>
            </a:fld>
            <a:endParaRPr lang="en-US"/>
          </a:p>
        </p:txBody>
      </p:sp>
    </p:spTree>
    <p:extLst>
      <p:ext uri="{BB962C8B-B14F-4D97-AF65-F5344CB8AC3E}">
        <p14:creationId xmlns:p14="http://schemas.microsoft.com/office/powerpoint/2010/main" val="2280565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final highlighted FAQ in this area focuses on oral proficiency.</a:t>
            </a:r>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How do LEAs assess oral proficiency for the SSB?</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It is a local decision how to assess oral proficiency, but in order to earn the seal students must meet this requirement. The assessment you choose or create must meet the rigor of the oral portion of an AP or IB exam or the ACTFL OPI (</a:t>
            </a:r>
            <a:r>
              <a:rPr lang="en-US" i="1" dirty="0"/>
              <a:t>EC </a:t>
            </a:r>
            <a:r>
              <a:rPr lang="en-US" dirty="0"/>
              <a:t>Section 51461[a][2][B]). </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The CDE is not asking LEAs to submit their oral proficiency assessments at this time but may do so in the future.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23</a:t>
            </a:fld>
            <a:endParaRPr lang="en-US"/>
          </a:p>
        </p:txBody>
      </p:sp>
    </p:spTree>
    <p:extLst>
      <p:ext uri="{BB962C8B-B14F-4D97-AF65-F5344CB8AC3E}">
        <p14:creationId xmlns:p14="http://schemas.microsoft.com/office/powerpoint/2010/main" val="4110742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The SSB can be awarded in any world language, including American Sign Language and indigenous languages. Students must demonstrate proficiency in all of the modalities of communication that exist in that language.</a:t>
            </a:r>
          </a:p>
          <a:p>
            <a:pPr marL="171450" indent="-171450" eaLnBrk="1" hangingPunct="1">
              <a:lnSpc>
                <a:spcPct val="107000"/>
              </a:lnSpc>
              <a:spcBef>
                <a:spcPct val="0"/>
              </a:spcBef>
              <a:spcAft>
                <a:spcPts val="1200"/>
              </a:spcAft>
              <a:buFont typeface="Arial" panose="020B0604020202020204" pitchFamily="34" charset="0"/>
              <a:buChar char="•"/>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indent="-171450" eaLnBrk="1" hangingPunct="1">
              <a:lnSpc>
                <a:spcPct val="107000"/>
              </a:lnSpc>
              <a:spcBef>
                <a:spcPct val="0"/>
              </a:spcBef>
              <a:spcAft>
                <a:spcPts val="1200"/>
              </a:spcAft>
              <a:buFont typeface="Arial" panose="020B0604020202020204" pitchFamily="34" charset="0"/>
              <a:buChar char="•"/>
            </a:pPr>
            <a:r>
              <a:rPr lang="en-US" altLang="en-US" sz="1200" i="1" dirty="0">
                <a:latin typeface="Arial" panose="020B0604020202020204" pitchFamily="34" charset="0"/>
                <a:ea typeface="Calibri" panose="020F0502020204030204" pitchFamily="34" charset="0"/>
                <a:cs typeface="Times New Roman" panose="02020603050405020304" pitchFamily="18" charset="0"/>
              </a:rPr>
              <a:t>EC </a:t>
            </a:r>
            <a:r>
              <a:rPr lang="en-US" altLang="en-US" sz="1200" dirty="0">
                <a:latin typeface="Arial" panose="020B0604020202020204" pitchFamily="34" charset="0"/>
                <a:ea typeface="Calibri" panose="020F0502020204030204" pitchFamily="34" charset="0"/>
                <a:cs typeface="Times New Roman" panose="02020603050405020304" pitchFamily="18" charset="0"/>
              </a:rPr>
              <a:t>Section 51461(a)(2)(C)(ii) states:</a:t>
            </a:r>
          </a:p>
          <a:p>
            <a:pPr eaLnBrk="1" hangingPunct="1">
              <a:lnSpc>
                <a:spcPct val="107000"/>
              </a:lnSpc>
              <a:spcBef>
                <a:spcPct val="0"/>
              </a:spcBef>
              <a:spcAft>
                <a:spcPts val="1200"/>
              </a:spcAft>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628650" lvl="1"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A </a:t>
            </a:r>
            <a:r>
              <a:rPr lang="en-US" altLang="en-US" sz="1200" b="0" dirty="0">
                <a:latin typeface="Arial" panose="020B0604020202020204" pitchFamily="34" charset="0"/>
                <a:ea typeface="Calibri" panose="020F0502020204030204" pitchFamily="34" charset="0"/>
                <a:cs typeface="Times New Roman" panose="02020603050405020304" pitchFamily="18" charset="0"/>
              </a:rPr>
              <a:t>pupil who seeks to qualify for the SSB through a language that is not characterized by listening, speaking, or reading, or for which there is no written system, shall pass an assessment on the modalities that characterize communication in that language at the proficient level or higher.</a:t>
            </a:r>
          </a:p>
          <a:p>
            <a:pPr lvl="1" eaLnBrk="1" hangingPunct="1">
              <a:lnSpc>
                <a:spcPct val="107000"/>
              </a:lnSpc>
              <a:spcBef>
                <a:spcPct val="0"/>
              </a:spcBef>
              <a:spcAft>
                <a:spcPts val="1200"/>
              </a:spcAft>
              <a:buFont typeface="Symbol" panose="05050102010706020507" pitchFamily="18" charset="2"/>
              <a:buNone/>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628650" lvl="1"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In other words, students should be assessed on all of the ways of communicating that exist in the language. For example, students who seek to qualify for the seal in a language that does not have a written system need only pass an assessment that assesses speaking and listening. </a:t>
            </a:r>
          </a:p>
          <a:p>
            <a:pPr eaLnBrk="1" hangingPunct="1">
              <a:spcBef>
                <a:spcPct val="0"/>
              </a:spcBef>
              <a:buFontTx/>
              <a:buChar char="•"/>
            </a:pPr>
            <a:endParaRPr lang="en-US" altLang="en-US"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eaLnBrk="1" hangingPunct="1">
              <a:spcBef>
                <a:spcPct val="0"/>
              </a:spcBef>
            </a:pPr>
            <a:r>
              <a:rPr lang="en-US" alt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[Click to advance to next slide]</a:t>
            </a:r>
          </a:p>
          <a:p>
            <a:pPr eaLnBrk="1" hangingPunct="1">
              <a:spcBef>
                <a:spcPct val="0"/>
              </a:spcBef>
            </a:pPr>
            <a:endParaRPr lang="en-US" altLang="en-US" dirty="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24</a:t>
            </a:fld>
            <a:endParaRPr lang="en-US"/>
          </a:p>
        </p:txBody>
      </p:sp>
    </p:spTree>
    <p:extLst>
      <p:ext uri="{BB962C8B-B14F-4D97-AF65-F5344CB8AC3E}">
        <p14:creationId xmlns:p14="http://schemas.microsoft.com/office/powerpoint/2010/main" val="3886059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addition to the other English proficiency requirements, there is also an additional requirement for students who are currently classified as English learners at the time they are seeking the SSB.</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Per</a:t>
            </a:r>
            <a:r>
              <a:rPr lang="en-US" i="1" dirty="0"/>
              <a:t> EC </a:t>
            </a:r>
            <a:r>
              <a:rPr lang="en-US" dirty="0"/>
              <a:t>Section 51461(b)(1), English learners must also attain on oral composite score of level 4 on the English Language Proficiency Assessments for California, or ELPAC, in addition to meeting all the other requirements for earning the SSB.</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ELPAC requirement only applies to students who are currently classified as English learners. If a student reclassified at any time prior to grade 12 when the SSB is being awarded, they do not need to meet this additional requirement.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slide includes an image of the ELPAC logo and a check mark labeled “meet all other requirements.”</a:t>
            </a:r>
            <a:br>
              <a:rPr lang="en-US" dirty="0"/>
            </a:br>
            <a:endParaRPr lang="en-US" dirty="0"/>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[Click to advance to next slide]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25</a:t>
            </a:fld>
            <a:endParaRPr lang="en-US"/>
          </a:p>
        </p:txBody>
      </p:sp>
    </p:spTree>
    <p:extLst>
      <p:ext uri="{BB962C8B-B14F-4D97-AF65-F5344CB8AC3E}">
        <p14:creationId xmlns:p14="http://schemas.microsoft.com/office/powerpoint/2010/main" val="16912183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final general FAQ for the requirements is:</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Can the SSB be awarded prior to grade 12? </a:t>
            </a:r>
          </a:p>
          <a:p>
            <a:pPr marL="457200" lvl="1" indent="0">
              <a:buFont typeface="Arial" panose="020B0604020202020204" pitchFamily="34" charset="0"/>
              <a:buNone/>
            </a:pPr>
            <a:endParaRPr lang="en-US" dirty="0"/>
          </a:p>
          <a:p>
            <a:pPr marL="628650" lvl="1" indent="-171450">
              <a:buFont typeface="Arial" panose="020B0604020202020204" pitchFamily="34" charset="0"/>
              <a:buChar char="•"/>
            </a:pPr>
            <a:r>
              <a:rPr lang="en-US" dirty="0"/>
              <a:t>Yes. If a student meets all the requirements in EC Section 51461 prior to grade 12, the SSB may be awarded to that student as soon as the requirements are met. If the requirements are met prior to grade 12, the LEA may note that the seal has been awarded on the transcript and wait to affix the gold embossed seal to the diploma until the diploma is awarded at graduation.</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[Click to advance to next slide]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26</a:t>
            </a:fld>
            <a:endParaRPr lang="en-US"/>
          </a:p>
        </p:txBody>
      </p:sp>
    </p:spTree>
    <p:extLst>
      <p:ext uri="{BB962C8B-B14F-4D97-AF65-F5344CB8AC3E}">
        <p14:creationId xmlns:p14="http://schemas.microsoft.com/office/powerpoint/2010/main" val="45295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This visual demonstrates the requirements and different options for earning the seal. This is a simplified version of the SSB requirements poster available under the “Resources” tab on the CDE SSB web page. The link to this web page is provided on the links document.</a:t>
            </a:r>
          </a:p>
          <a:p>
            <a:pPr marL="171450" indent="-171450" eaLnBrk="1" hangingPunct="1">
              <a:lnSpc>
                <a:spcPct val="107000"/>
              </a:lnSpc>
              <a:spcBef>
                <a:spcPct val="0"/>
              </a:spcBef>
              <a:spcAft>
                <a:spcPts val="1200"/>
              </a:spcAft>
              <a:buFont typeface="Arial" panose="020B0604020202020204" pitchFamily="34" charset="0"/>
              <a:buChar char="•"/>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7000"/>
              </a:lnSpc>
              <a:spcBef>
                <a:spcPct val="0"/>
              </a:spcBef>
              <a:spcAft>
                <a:spcPts val="1200"/>
              </a:spcAft>
              <a:buClrTx/>
              <a:buSzTx/>
              <a:buFont typeface="Arial" panose="020B0604020202020204" pitchFamily="34" charset="0"/>
              <a:buChar char="•"/>
              <a:tabLst/>
              <a:defRPr/>
            </a:pPr>
            <a:r>
              <a:rPr lang="en-US" altLang="en-US" sz="1200" dirty="0">
                <a:latin typeface="Arial" panose="020B0604020202020204" pitchFamily="34" charset="0"/>
                <a:ea typeface="Calibri" panose="020F0502020204030204" pitchFamily="34" charset="0"/>
                <a:cs typeface="Times New Roman" panose="02020603050405020304" pitchFamily="18" charset="0"/>
              </a:rPr>
              <a:t>Under the white heading, “English proficiency demonstrated by,” there are two subtitles, “coursework,” or “assessment (choose one).” As we discussed, the coursework option, represented here by a graduation cap and diploma, is all ELA courses required for graduation with a 3.0 GPA or above. As I mentioned, courses taken through dual enrollment at a college or university may also be used towards this requirement.</a:t>
            </a:r>
          </a:p>
          <a:p>
            <a:pPr marL="171450" indent="-171450" eaLnBrk="1" hangingPunct="1">
              <a:lnSpc>
                <a:spcPct val="107000"/>
              </a:lnSpc>
              <a:spcBef>
                <a:spcPct val="0"/>
              </a:spcBef>
              <a:spcAft>
                <a:spcPts val="1200"/>
              </a:spcAft>
              <a:buFont typeface="Arial" panose="020B0604020202020204" pitchFamily="34" charset="0"/>
              <a:buChar char="•"/>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Under “Assessments,” it shows the logo for each of the ELA assessment options: CAASPP, AP, IB, or SAT.</a:t>
            </a:r>
          </a:p>
          <a:p>
            <a:pPr eaLnBrk="1" hangingPunct="1">
              <a:lnSpc>
                <a:spcPct val="107000"/>
              </a:lnSpc>
              <a:spcBef>
                <a:spcPct val="0"/>
              </a:spcBef>
              <a:spcAft>
                <a:spcPts val="1200"/>
              </a:spcAft>
              <a:buFont typeface="Symbol" panose="05050102010706020507" pitchFamily="18" charset="2"/>
              <a:buChar char=""/>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Below that is the subheading, “If a student is currently designated as an English learner, also:” with an image of the ELPAC logo below. English learners must also demonstrate English proficiency by achieving an oral composite score of performance level four on the ELPAC.</a:t>
            </a:r>
          </a:p>
          <a:p>
            <a:pPr eaLnBrk="1" hangingPunct="1">
              <a:lnSpc>
                <a:spcPct val="107000"/>
              </a:lnSpc>
              <a:spcBef>
                <a:spcPct val="0"/>
              </a:spcBef>
              <a:spcAft>
                <a:spcPts val="1200"/>
              </a:spcAft>
              <a:buFont typeface="Symbol" panose="05050102010706020507" pitchFamily="18" charset="2"/>
              <a:buChar char=""/>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The next white heading says, “Second-language proficiency, demonstrated by:”</a:t>
            </a:r>
          </a:p>
          <a:p>
            <a:pPr marL="171450" indent="-171450" eaLnBrk="1" hangingPunct="1">
              <a:lnSpc>
                <a:spcPct val="107000"/>
              </a:lnSpc>
              <a:spcBef>
                <a:spcPct val="0"/>
              </a:spcBef>
              <a:spcAft>
                <a:spcPts val="1200"/>
              </a:spcAft>
              <a:buFont typeface="Arial" panose="020B0604020202020204" pitchFamily="34" charset="0"/>
              <a:buChar char="•"/>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Below that, are two subheadings that show the two options: “assessment (choose one)” or “coursework.”</a:t>
            </a:r>
          </a:p>
          <a:p>
            <a:pPr marL="171450" indent="-171450" eaLnBrk="1" hangingPunct="1">
              <a:lnSpc>
                <a:spcPct val="107000"/>
              </a:lnSpc>
              <a:spcBef>
                <a:spcPct val="0"/>
              </a:spcBef>
              <a:spcAft>
                <a:spcPts val="1200"/>
              </a:spcAft>
              <a:buFont typeface="Arial" panose="020B0604020202020204" pitchFamily="34" charset="0"/>
              <a:buChar char="•"/>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Below the “assessment” heading are the choices, each represented by the assessment logo: AP, IB, and ACTFL. Additionally, the option to use a locally approved assessment is represented by the image of a test with a pen. </a:t>
            </a:r>
          </a:p>
          <a:p>
            <a:pPr marL="171450" indent="-171450" eaLnBrk="1" hangingPunct="1">
              <a:lnSpc>
                <a:spcPct val="107000"/>
              </a:lnSpc>
              <a:spcBef>
                <a:spcPct val="0"/>
              </a:spcBef>
              <a:spcAft>
                <a:spcPts val="1200"/>
              </a:spcAft>
              <a:buFont typeface="Arial" panose="020B0604020202020204" pitchFamily="34" charset="0"/>
              <a:buChar char="•"/>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The other option for demonstrating second language proficiency is coursework. Below that heading is an image of a diploma and an image of speech bubbles.  To demonstrate proficiency through coursework, students may complete a four-year high school course of study in the language with a 3.0 GPA or above.  Students who seek to qualify for the seal through this method must also demonstrate oral proficiency in the language. As I mentioned, courses taken through dual enrollment at a college or university or in another country may also be used towards this requirement.</a:t>
            </a:r>
          </a:p>
          <a:p>
            <a:pPr marL="171450" indent="-171450" eaLnBrk="1" hangingPunct="1">
              <a:lnSpc>
                <a:spcPct val="107000"/>
              </a:lnSpc>
              <a:spcBef>
                <a:spcPct val="0"/>
              </a:spcBef>
              <a:spcAft>
                <a:spcPts val="1200"/>
              </a:spcAft>
              <a:buFont typeface="Arial" panose="020B0604020202020204" pitchFamily="34" charset="0"/>
              <a:buChar char="•"/>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Together, when a student demonstrates English proficiency and second language proficiency, they qualify for the SSB. This is demonstrated by the image of the SSB insignia next to the equation “English proficiency + second language proficiency = SSB insignia.” </a:t>
            </a:r>
          </a:p>
          <a:p>
            <a:pPr eaLnBrk="1" hangingPunct="1">
              <a:spcBef>
                <a:spcPct val="0"/>
              </a:spcBef>
            </a:pPr>
            <a:endParaRPr lang="en-US" altLang="en-US"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eaLnBrk="1" hangingPunct="1">
              <a:spcBef>
                <a:spcPct val="0"/>
              </a:spcBef>
            </a:pPr>
            <a:r>
              <a:rPr lang="en-US" alt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27</a:t>
            </a:fld>
            <a:endParaRPr lang="en-US"/>
          </a:p>
        </p:txBody>
      </p:sp>
    </p:spTree>
    <p:extLst>
      <p:ext uri="{BB962C8B-B14F-4D97-AF65-F5344CB8AC3E}">
        <p14:creationId xmlns:p14="http://schemas.microsoft.com/office/powerpoint/2010/main" val="2100177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prstClr val="black"/>
                </a:solidFill>
                <a:latin typeface="Arial" panose="020B0604020202020204" pitchFamily="34" charset="0"/>
                <a:cs typeface="Arial" panose="020B0604020202020204" pitchFamily="34" charset="0"/>
              </a:rPr>
              <a:t>[Please note, these are the state processes. When providing this presentation locally, it is recommended to include the site, district, or county process as applicable]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prstClr val="black"/>
                </a:solidFill>
                <a:latin typeface="Arial" panose="020B0604020202020204" pitchFamily="34" charset="0"/>
                <a:cs typeface="Arial" panose="020B0604020202020204" pitchFamily="34" charset="0"/>
              </a:rPr>
              <a:t>Next, I will go over logistics for participating in the SSB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prstClr val="black"/>
                </a:solidFill>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28</a:t>
            </a:fld>
            <a:endParaRPr lang="en-US"/>
          </a:p>
        </p:txBody>
      </p:sp>
    </p:spTree>
    <p:extLst>
      <p:ext uri="{BB962C8B-B14F-4D97-AF65-F5344CB8AC3E}">
        <p14:creationId xmlns:p14="http://schemas.microsoft.com/office/powerpoint/2010/main" val="9645602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07000"/>
              </a:lnSpc>
              <a:spcBef>
                <a:spcPct val="0"/>
              </a:spcBef>
              <a:spcAft>
                <a:spcPts val="1200"/>
              </a:spcAft>
            </a:pPr>
            <a:r>
              <a:rPr lang="en-US" altLang="en-US" sz="1200" dirty="0">
                <a:latin typeface="Arial" panose="020B0604020202020204" pitchFamily="34" charset="0"/>
                <a:ea typeface="Calibri" panose="020F0502020204030204" pitchFamily="34" charset="0"/>
                <a:cs typeface="Times New Roman" panose="02020603050405020304" pitchFamily="18" charset="0"/>
              </a:rPr>
              <a:t>A school district, county office of education, or direct-funded charter school must complete the Insignia Request Form to participate in the program and receive seals.  </a:t>
            </a:r>
          </a:p>
          <a:p>
            <a:pPr eaLnBrk="1" hangingPunct="1">
              <a:lnSpc>
                <a:spcPct val="107000"/>
              </a:lnSpc>
              <a:spcBef>
                <a:spcPct val="0"/>
              </a:spcBef>
              <a:spcAft>
                <a:spcPts val="1200"/>
              </a:spcAft>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eaLnBrk="1" hangingPunct="1">
              <a:lnSpc>
                <a:spcPct val="107000"/>
              </a:lnSpc>
              <a:spcBef>
                <a:spcPct val="0"/>
              </a:spcBef>
              <a:spcAft>
                <a:spcPts val="1200"/>
              </a:spcAft>
            </a:pPr>
            <a:r>
              <a:rPr lang="en-US" altLang="en-US" sz="1200" dirty="0">
                <a:latin typeface="Arial" panose="020B0604020202020204" pitchFamily="34" charset="0"/>
                <a:ea typeface="Calibri" panose="020F0502020204030204" pitchFamily="34" charset="0"/>
                <a:cs typeface="Times New Roman" panose="02020603050405020304" pitchFamily="18" charset="0"/>
              </a:rPr>
              <a:t>This form is for LEA use and cannot be submitted directly by parents or students. Instead, parents or students should contact the school or district for information about how to determine if they or their child is eligible for the seal.</a:t>
            </a:r>
          </a:p>
          <a:p>
            <a:pPr eaLnBrk="1" hangingPunct="1">
              <a:lnSpc>
                <a:spcPct val="107000"/>
              </a:lnSpc>
              <a:spcBef>
                <a:spcPct val="0"/>
              </a:spcBef>
              <a:spcAft>
                <a:spcPts val="1200"/>
              </a:spcAft>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The Insignia Request Form is an online form that can be found on the CDE SSB web page. The link to this page is available on the link document. The CDE is no longer accepting paper request forms.</a:t>
            </a:r>
          </a:p>
          <a:p>
            <a:pPr eaLnBrk="1" hangingPunct="1">
              <a:lnSpc>
                <a:spcPct val="107000"/>
              </a:lnSpc>
              <a:spcBef>
                <a:spcPct val="0"/>
              </a:spcBef>
              <a:spcAft>
                <a:spcPts val="1200"/>
              </a:spcAft>
              <a:buFont typeface="Symbol" panose="05050102010706020507" pitchFamily="18" charset="2"/>
              <a:buChar char=""/>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The CDE will process requests on an ongoing basis.</a:t>
            </a:r>
          </a:p>
          <a:p>
            <a:pPr eaLnBrk="1" hangingPunct="1">
              <a:lnSpc>
                <a:spcPct val="107000"/>
              </a:lnSpc>
              <a:spcBef>
                <a:spcPct val="0"/>
              </a:spcBef>
              <a:spcAft>
                <a:spcPts val="1200"/>
              </a:spcAft>
              <a:buFont typeface="Symbol" panose="05050102010706020507" pitchFamily="18" charset="2"/>
              <a:buChar char=""/>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There is no deadline for submitting; however, when applying, allow four weeks to process the order, mail the seals, and to affix the seals to diplomas or transcripts locally.</a:t>
            </a:r>
          </a:p>
          <a:p>
            <a:pPr marL="171450" indent="-171450" eaLnBrk="1" hangingPunct="1">
              <a:lnSpc>
                <a:spcPct val="107000"/>
              </a:lnSpc>
              <a:spcBef>
                <a:spcPct val="0"/>
              </a:spcBef>
              <a:spcAft>
                <a:spcPts val="1200"/>
              </a:spcAft>
              <a:buFont typeface="Arial" panose="020B0604020202020204" pitchFamily="34" charset="0"/>
              <a:buChar char="•"/>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You do not need to do anything in advance to let the CDE know you intend to participate in the SSB program. Submitting this form, usually in the spring once you have identified eligible students, is all that you need to do.</a:t>
            </a:r>
          </a:p>
          <a:p>
            <a:pPr eaLnBrk="1" hangingPunct="1">
              <a:spcBef>
                <a:spcPct val="0"/>
              </a:spcBef>
              <a:buFontTx/>
              <a:buChar char="•"/>
            </a:pPr>
            <a:endParaRPr lang="en-US" altLang="en-US"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eaLnBrk="1" hangingPunct="1">
              <a:spcBef>
                <a:spcPct val="0"/>
              </a:spcBef>
            </a:pPr>
            <a:r>
              <a:rPr lang="en-US" alt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[Click to advance to next slide]</a:t>
            </a:r>
          </a:p>
          <a:p>
            <a:pPr eaLnBrk="1" hangingPunct="1">
              <a:spcBef>
                <a:spcPct val="0"/>
              </a:spcBef>
            </a:pPr>
            <a:endParaRPr lang="en-US" altLang="en-US" dirty="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29</a:t>
            </a:fld>
            <a:endParaRPr lang="en-US"/>
          </a:p>
        </p:txBody>
      </p:sp>
    </p:spTree>
    <p:extLst>
      <p:ext uri="{BB962C8B-B14F-4D97-AF65-F5344CB8AC3E}">
        <p14:creationId xmlns:p14="http://schemas.microsoft.com/office/powerpoint/2010/main" val="3562862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 will provide an overview of the SSB program.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3</a:t>
            </a:fld>
            <a:endParaRPr lang="en-US"/>
          </a:p>
        </p:txBody>
      </p:sp>
    </p:spTree>
    <p:extLst>
      <p:ext uri="{BB962C8B-B14F-4D97-AF65-F5344CB8AC3E}">
        <p14:creationId xmlns:p14="http://schemas.microsoft.com/office/powerpoint/2010/main" val="30397148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eaLnBrk="1" hangingPunct="1">
              <a:lnSpc>
                <a:spcPct val="107000"/>
              </a:lnSpc>
              <a:spcBef>
                <a:spcPct val="0"/>
              </a:spcBef>
              <a:spcAft>
                <a:spcPts val="1200"/>
              </a:spcAft>
              <a:buFont typeface="Symbol" panose="05050102010706020507" pitchFamily="18" charset="2"/>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The online Insignia Request form can be completed by the District Superintendent, Charter School Administrator, or authorized designee.</a:t>
            </a:r>
          </a:p>
          <a:p>
            <a:pPr marL="342900" indent="-342900" eaLnBrk="1" hangingPunct="1">
              <a:lnSpc>
                <a:spcPct val="107000"/>
              </a:lnSpc>
              <a:spcBef>
                <a:spcPct val="0"/>
              </a:spcBef>
              <a:spcAft>
                <a:spcPts val="1200"/>
              </a:spcAft>
            </a:pPr>
            <a:r>
              <a:rPr lang="en-US" altLang="en-US" sz="1200" dirty="0">
                <a:latin typeface="Arial" panose="020B0604020202020204" pitchFamily="34" charset="0"/>
                <a:ea typeface="Calibri" panose="020F0502020204030204" pitchFamily="34" charset="0"/>
                <a:cs typeface="Times New Roman" panose="02020603050405020304" pitchFamily="18" charset="0"/>
              </a:rPr>
              <a:t> </a:t>
            </a:r>
          </a:p>
          <a:p>
            <a:pPr marL="342900" indent="-342900" eaLnBrk="1" hangingPunct="1">
              <a:lnSpc>
                <a:spcPct val="107000"/>
              </a:lnSpc>
              <a:spcBef>
                <a:spcPct val="0"/>
              </a:spcBef>
              <a:spcAft>
                <a:spcPts val="1200"/>
              </a:spcAft>
              <a:buFont typeface="Symbol" panose="05050102010706020507" pitchFamily="18" charset="2"/>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The CDE is requesting the role and contact information for the person requesting seals on the LEA’s behalf and the LEA details including the county; district; County-School-District, or CDS, code; and the names of the school(s) participating.</a:t>
            </a:r>
          </a:p>
          <a:p>
            <a:pPr marL="342900" indent="-342900" eaLnBrk="1" hangingPunct="1">
              <a:lnSpc>
                <a:spcPct val="107000"/>
              </a:lnSpc>
              <a:spcBef>
                <a:spcPct val="0"/>
              </a:spcBef>
              <a:spcAft>
                <a:spcPts val="1200"/>
              </a:spcAft>
            </a:pPr>
            <a:r>
              <a:rPr lang="en-US" altLang="en-US" sz="1200" dirty="0">
                <a:latin typeface="Arial" panose="020B0604020202020204" pitchFamily="34" charset="0"/>
                <a:ea typeface="Calibri" panose="020F0502020204030204" pitchFamily="34" charset="0"/>
                <a:cs typeface="Times New Roman" panose="02020603050405020304" pitchFamily="18" charset="0"/>
              </a:rPr>
              <a:t> </a:t>
            </a:r>
            <a:endParaRPr lang="en-US" altLang="en-US"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indent="-342900" eaLnBrk="1" hangingPunct="1">
              <a:spcBef>
                <a:spcPct val="0"/>
              </a:spcBef>
            </a:pPr>
            <a:r>
              <a:rPr lang="en-US" alt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[Click to advance to next slide]</a:t>
            </a:r>
          </a:p>
          <a:p>
            <a:pPr marL="342900" indent="-342900" eaLnBrk="1" hangingPunct="1">
              <a:spcBef>
                <a:spcPct val="0"/>
              </a:spcBef>
            </a:pPr>
            <a:endParaRPr lang="en-US" altLang="en-US" dirty="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30</a:t>
            </a:fld>
            <a:endParaRPr lang="en-US"/>
          </a:p>
        </p:txBody>
      </p:sp>
    </p:spTree>
    <p:extLst>
      <p:ext uri="{BB962C8B-B14F-4D97-AF65-F5344CB8AC3E}">
        <p14:creationId xmlns:p14="http://schemas.microsoft.com/office/powerpoint/2010/main" val="5234837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The CDE also requests the languages in which students qualified, the number of seals awarded in each language, and the number of students qualifying in more than one language.</a:t>
            </a:r>
          </a:p>
          <a:p>
            <a:pPr marL="342900" indent="-342900" eaLnBrk="1" hangingPunct="1">
              <a:lnSpc>
                <a:spcPct val="107000"/>
              </a:lnSpc>
              <a:spcBef>
                <a:spcPct val="0"/>
              </a:spcBef>
              <a:spcAft>
                <a:spcPts val="1200"/>
              </a:spcAft>
              <a:buFont typeface="Symbol" panose="05050102010706020507" pitchFamily="18" charset="2"/>
              <a:buChar char=""/>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342900" indent="-342900" eaLnBrk="1" hangingPunct="1">
              <a:lnSpc>
                <a:spcPct val="107000"/>
              </a:lnSpc>
              <a:spcBef>
                <a:spcPct val="0"/>
              </a:spcBef>
              <a:spcAft>
                <a:spcPts val="1200"/>
              </a:spcAft>
              <a:buFont typeface="Symbol" panose="05050102010706020507" pitchFamily="18" charset="2"/>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The CDE also requests the number of current or former English learners and students with individualized education programs, or IEPs, who qualified.</a:t>
            </a:r>
          </a:p>
          <a:p>
            <a:pPr marL="342900" indent="-342900" eaLnBrk="1" hangingPunct="1">
              <a:lnSpc>
                <a:spcPct val="107000"/>
              </a:lnSpc>
              <a:spcBef>
                <a:spcPct val="0"/>
              </a:spcBef>
              <a:spcAft>
                <a:spcPts val="1200"/>
              </a:spcAft>
              <a:buFont typeface="Symbol" panose="05050102010706020507" pitchFamily="18" charset="2"/>
              <a:buChar char=""/>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342900" indent="-342900" eaLnBrk="1" hangingPunct="1">
              <a:lnSpc>
                <a:spcPct val="107000"/>
              </a:lnSpc>
              <a:spcBef>
                <a:spcPct val="0"/>
              </a:spcBef>
              <a:spcAft>
                <a:spcPts val="1200"/>
              </a:spcAft>
              <a:buFont typeface="Symbol" panose="05050102010706020507" pitchFamily="18" charset="2"/>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Finally, the CDE requests that LEAs submit information about any assessments other than those named in </a:t>
            </a:r>
            <a:r>
              <a:rPr lang="en-US" sz="1200" i="1" dirty="0">
                <a:effectLst/>
                <a:latin typeface="+mj-lt"/>
                <a:ea typeface="Times New Roman" panose="02020603050405020304" pitchFamily="18" charset="0"/>
                <a:cs typeface="Arial" panose="020B0604020202020204" pitchFamily="34" charset="0"/>
              </a:rPr>
              <a:t>EC</a:t>
            </a:r>
            <a:r>
              <a:rPr lang="en-US" sz="1200" dirty="0">
                <a:effectLst/>
                <a:latin typeface="+mj-lt"/>
                <a:ea typeface="Times New Roman" panose="02020603050405020304" pitchFamily="18" charset="0"/>
                <a:cs typeface="Arial" panose="020B0604020202020204" pitchFamily="34" charset="0"/>
              </a:rPr>
              <a:t> Section 51461(a)(2)(A) that were used to assess proficiency in a world language other than English for the SSB. These are also known as locally approved world language proficiency assessments.</a:t>
            </a:r>
          </a:p>
          <a:p>
            <a:pPr marL="342900" indent="-342900" eaLnBrk="1" hangingPunct="1">
              <a:lnSpc>
                <a:spcPct val="107000"/>
              </a:lnSpc>
              <a:spcBef>
                <a:spcPct val="0"/>
              </a:spcBef>
              <a:spcAft>
                <a:spcPts val="1200"/>
              </a:spcAft>
              <a:buFont typeface="Symbol" panose="05050102010706020507" pitchFamily="18" charset="2"/>
              <a:buChar char=""/>
            </a:pPr>
            <a:endParaRPr lang="en-US" altLang="en-US" sz="1200" dirty="0">
              <a:effectLst/>
              <a:latin typeface="+mj-lt"/>
              <a:ea typeface="Calibri" panose="020F0502020204030204" pitchFamily="34" charset="0"/>
              <a:cs typeface="Arial" panose="020B0604020202020204" pitchFamily="34" charset="0"/>
            </a:endParaRPr>
          </a:p>
          <a:p>
            <a:pPr marL="800100" lvl="1" indent="-342900" eaLnBrk="1" hangingPunct="1">
              <a:lnSpc>
                <a:spcPct val="107000"/>
              </a:lnSpc>
              <a:spcBef>
                <a:spcPct val="0"/>
              </a:spcBef>
              <a:spcAft>
                <a:spcPts val="1200"/>
              </a:spcAft>
              <a:buFont typeface="Symbol" panose="05050102010706020507" pitchFamily="18" charset="2"/>
              <a:buChar char=""/>
            </a:pPr>
            <a:r>
              <a:rPr lang="en-US" altLang="en-US" sz="1200" dirty="0">
                <a:effectLst/>
                <a:latin typeface="+mj-lt"/>
                <a:ea typeface="Calibri" panose="020F0502020204030204" pitchFamily="34" charset="0"/>
                <a:cs typeface="Arial" panose="020B0604020202020204" pitchFamily="34" charset="0"/>
              </a:rPr>
              <a:t>The purpose of collecting this information is for the LEA to certify to the CDE that the assessment(s) used meet the criteria in the law. The CDE also uses this information to create the list of locally approved assessments annually.</a:t>
            </a: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342900" indent="-342900" eaLnBrk="1" hangingPunct="1">
              <a:lnSpc>
                <a:spcPct val="107000"/>
              </a:lnSpc>
              <a:spcBef>
                <a:spcPct val="0"/>
              </a:spcBef>
              <a:spcAft>
                <a:spcPts val="1200"/>
              </a:spcAft>
            </a:pPr>
            <a:r>
              <a:rPr lang="en-US" altLang="en-US" sz="1200" dirty="0">
                <a:latin typeface="Arial" panose="020B0604020202020204" pitchFamily="34" charset="0"/>
                <a:ea typeface="Calibri" panose="020F0502020204030204" pitchFamily="34" charset="0"/>
                <a:cs typeface="Times New Roman" panose="02020603050405020304" pitchFamily="18" charset="0"/>
              </a:rPr>
              <a:t> </a:t>
            </a:r>
          </a:p>
          <a:p>
            <a:pPr marL="342900" indent="-342900" eaLnBrk="1" hangingPunct="1">
              <a:lnSpc>
                <a:spcPct val="107000"/>
              </a:lnSpc>
              <a:spcBef>
                <a:spcPct val="0"/>
              </a:spcBef>
              <a:spcAft>
                <a:spcPts val="1200"/>
              </a:spcAft>
              <a:buFont typeface="Symbol" panose="05050102010706020507" pitchFamily="18" charset="2"/>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LEAs may fill out this form for a single school or may request seals for multiple schools in the same district with a single form. </a:t>
            </a:r>
          </a:p>
          <a:p>
            <a:pPr marL="342900" indent="-342900" eaLnBrk="1" hangingPunct="1">
              <a:spcBef>
                <a:spcPct val="0"/>
              </a:spcBef>
            </a:pPr>
            <a:endParaRPr lang="en-US" altLang="en-US"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indent="-342900" eaLnBrk="1" hangingPunct="1">
              <a:spcBef>
                <a:spcPct val="0"/>
              </a:spcBef>
            </a:pPr>
            <a:r>
              <a:rPr lang="en-US" alt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[Click to advance to next slide]</a:t>
            </a:r>
          </a:p>
          <a:p>
            <a:pPr marL="342900" indent="-342900" eaLnBrk="1" hangingPunct="1">
              <a:spcBef>
                <a:spcPct val="0"/>
              </a:spcBef>
            </a:pPr>
            <a:endParaRPr lang="en-US" altLang="en-US" dirty="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31</a:t>
            </a:fld>
            <a:endParaRPr lang="en-US"/>
          </a:p>
        </p:txBody>
      </p:sp>
    </p:spTree>
    <p:extLst>
      <p:ext uri="{BB962C8B-B14F-4D97-AF65-F5344CB8AC3E}">
        <p14:creationId xmlns:p14="http://schemas.microsoft.com/office/powerpoint/2010/main" val="29203303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07000"/>
              </a:lnSpc>
              <a:spcBef>
                <a:spcPct val="0"/>
              </a:spcBef>
              <a:spcAft>
                <a:spcPts val="1200"/>
              </a:spcAft>
            </a:pPr>
            <a:r>
              <a:rPr lang="en-US" altLang="en-US" sz="1200" dirty="0">
                <a:latin typeface="Arial" panose="020B0604020202020204" pitchFamily="34" charset="0"/>
                <a:ea typeface="Calibri" panose="020F0502020204030204" pitchFamily="34" charset="0"/>
                <a:cs typeface="Times New Roman" panose="02020603050405020304" pitchFamily="18" charset="0"/>
              </a:rPr>
              <a:t>It is important for LEAs to keep records of their SSB program</a:t>
            </a:r>
            <a:r>
              <a:rPr lang="en-US" altLang="en-US" sz="1200" i="1" dirty="0">
                <a:latin typeface="Arial" panose="020B0604020202020204" pitchFamily="34" charset="0"/>
                <a:ea typeface="Calibri" panose="020F0502020204030204" pitchFamily="34" charset="0"/>
                <a:cs typeface="Times New Roman" panose="02020603050405020304" pitchFamily="18" charset="0"/>
              </a:rPr>
              <a:t>. EC </a:t>
            </a:r>
            <a:r>
              <a:rPr lang="en-US" altLang="en-US" sz="1200" dirty="0">
                <a:latin typeface="Arial" panose="020B0604020202020204" pitchFamily="34" charset="0"/>
                <a:ea typeface="Calibri" panose="020F0502020204030204" pitchFamily="34" charset="0"/>
                <a:cs typeface="Times New Roman" panose="02020603050405020304" pitchFamily="18" charset="0"/>
              </a:rPr>
              <a:t>Section 51464 states that a school district that participates in the program under this article shall maintain appropriate records in order to identify pupils who have earned an SSB.</a:t>
            </a:r>
          </a:p>
          <a:p>
            <a:pPr eaLnBrk="1" hangingPunct="1">
              <a:lnSpc>
                <a:spcPct val="107000"/>
              </a:lnSpc>
              <a:spcBef>
                <a:spcPct val="0"/>
              </a:spcBef>
              <a:spcAft>
                <a:spcPts val="1200"/>
              </a:spcAft>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eaLnBrk="1" hangingPunct="1">
              <a:lnSpc>
                <a:spcPct val="107000"/>
              </a:lnSpc>
              <a:spcBef>
                <a:spcPct val="0"/>
              </a:spcBef>
              <a:spcAft>
                <a:spcPts val="1200"/>
              </a:spcAft>
            </a:pPr>
            <a:r>
              <a:rPr lang="en-US" altLang="en-US" sz="1200" dirty="0">
                <a:latin typeface="Arial" panose="020B0604020202020204" pitchFamily="34" charset="0"/>
                <a:ea typeface="Calibri" panose="020F0502020204030204" pitchFamily="34" charset="0"/>
                <a:cs typeface="Times New Roman" panose="02020603050405020304" pitchFamily="18" charset="0"/>
              </a:rPr>
              <a:t>Please keep records of:</a:t>
            </a:r>
          </a:p>
          <a:p>
            <a:pPr eaLnBrk="1" hangingPunct="1">
              <a:lnSpc>
                <a:spcPct val="107000"/>
              </a:lnSpc>
              <a:spcBef>
                <a:spcPct val="0"/>
              </a:spcBef>
              <a:spcAft>
                <a:spcPts val="1200"/>
              </a:spcAft>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Students who earn the seal,</a:t>
            </a:r>
          </a:p>
          <a:p>
            <a:pPr eaLnBrk="1" hangingPunct="1">
              <a:lnSpc>
                <a:spcPct val="107000"/>
              </a:lnSpc>
              <a:spcBef>
                <a:spcPct val="0"/>
              </a:spcBef>
              <a:spcAft>
                <a:spcPts val="1200"/>
              </a:spcAft>
              <a:buFont typeface="Symbol" panose="05050102010706020507" pitchFamily="18" charset="2"/>
              <a:buChar char=""/>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How they fulfilled the requirements,</a:t>
            </a:r>
          </a:p>
          <a:p>
            <a:pPr eaLnBrk="1" hangingPunct="1">
              <a:lnSpc>
                <a:spcPct val="107000"/>
              </a:lnSpc>
              <a:spcBef>
                <a:spcPct val="0"/>
              </a:spcBef>
              <a:spcAft>
                <a:spcPts val="1200"/>
              </a:spcAft>
              <a:buFont typeface="Symbol" panose="05050102010706020507" pitchFamily="18" charset="2"/>
              <a:buChar char=""/>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Locally-approved assessments that were used, and</a:t>
            </a:r>
          </a:p>
          <a:p>
            <a:pPr eaLnBrk="1" hangingPunct="1">
              <a:lnSpc>
                <a:spcPct val="107000"/>
              </a:lnSpc>
              <a:spcBef>
                <a:spcPct val="0"/>
              </a:spcBef>
              <a:spcAft>
                <a:spcPts val="1200"/>
              </a:spcAft>
              <a:buFont typeface="Symbol" panose="05050102010706020507" pitchFamily="18" charset="2"/>
              <a:buChar char=""/>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Oral proficiency assessments used for students qualifying through a four-year high school course of study in the language. </a:t>
            </a:r>
          </a:p>
          <a:p>
            <a:pPr eaLnBrk="1" hangingPunct="1">
              <a:lnSpc>
                <a:spcPct val="107000"/>
              </a:lnSpc>
              <a:spcBef>
                <a:spcPct val="0"/>
              </a:spcBef>
              <a:spcAft>
                <a:spcPts val="1200"/>
              </a:spcAft>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eaLnBrk="1" hangingPunct="1">
              <a:lnSpc>
                <a:spcPct val="107000"/>
              </a:lnSpc>
              <a:spcBef>
                <a:spcPct val="0"/>
              </a:spcBef>
              <a:spcAft>
                <a:spcPts val="1200"/>
              </a:spcAft>
            </a:pPr>
            <a:r>
              <a:rPr lang="en-US" altLang="en-US" sz="1200" dirty="0">
                <a:latin typeface="Arial" panose="020B0604020202020204" pitchFamily="34" charset="0"/>
                <a:ea typeface="Calibri" panose="020F0502020204030204" pitchFamily="34" charset="0"/>
                <a:cs typeface="Times New Roman" panose="02020603050405020304" pitchFamily="18" charset="0"/>
              </a:rPr>
              <a:t>Students may ask for verification that they earned the SSB from the school or district after graduation for higher education or employment, so having these records is important for students as well.</a:t>
            </a:r>
          </a:p>
          <a:p>
            <a:pPr eaLnBrk="1" hangingPunct="1">
              <a:spcBef>
                <a:spcPct val="0"/>
              </a:spcBef>
            </a:pPr>
            <a:endParaRPr lang="en-US" altLang="en-US" dirty="0">
              <a:solidFill>
                <a:srgbClr val="000000"/>
              </a:solidFill>
              <a:ea typeface="Calibri" panose="020F0502020204030204" pitchFamily="34" charset="0"/>
              <a:cs typeface="Times New Roman" panose="02020603050405020304" pitchFamily="18" charset="0"/>
            </a:endParaRPr>
          </a:p>
          <a:p>
            <a:pPr eaLnBrk="1" hangingPunct="1">
              <a:spcBef>
                <a:spcPct val="0"/>
              </a:spcBef>
            </a:pPr>
            <a:r>
              <a:rPr lang="en-US" alt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[Click to advance to next slide]</a:t>
            </a:r>
          </a:p>
          <a:p>
            <a:pPr eaLnBrk="1" hangingPunct="1">
              <a:spcBef>
                <a:spcPct val="0"/>
              </a:spcBef>
            </a:pPr>
            <a:endParaRPr lang="en-US" altLang="en-US" dirty="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32</a:t>
            </a:fld>
            <a:endParaRPr lang="en-US"/>
          </a:p>
        </p:txBody>
      </p:sp>
    </p:spTree>
    <p:extLst>
      <p:ext uri="{BB962C8B-B14F-4D97-AF65-F5344CB8AC3E}">
        <p14:creationId xmlns:p14="http://schemas.microsoft.com/office/powerpoint/2010/main" val="34856759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07000"/>
              </a:lnSpc>
              <a:spcBef>
                <a:spcPct val="0"/>
              </a:spcBef>
              <a:spcAft>
                <a:spcPts val="1200"/>
              </a:spcAft>
            </a:pPr>
            <a:r>
              <a:rPr lang="en-US" altLang="en-US" sz="1200" dirty="0">
                <a:latin typeface="Arial" panose="020B0604020202020204" pitchFamily="34" charset="0"/>
                <a:ea typeface="Calibri" panose="020F0502020204030204" pitchFamily="34" charset="0"/>
                <a:cs typeface="Times New Roman" panose="02020603050405020304" pitchFamily="18" charset="0"/>
              </a:rPr>
              <a:t>In order to facilitate the process of tracking eligible students, the CDE has provided interested parties with an eligibility tracker.</a:t>
            </a:r>
          </a:p>
          <a:p>
            <a:pPr eaLnBrk="1" hangingPunct="1">
              <a:lnSpc>
                <a:spcPct val="107000"/>
              </a:lnSpc>
              <a:spcBef>
                <a:spcPct val="0"/>
              </a:spcBef>
              <a:spcAft>
                <a:spcPts val="1200"/>
              </a:spcAft>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This is an optional resource that may be used or adapted as needed. This resource is for internal record keeping only. Please do not submit this form to the CDE but instead please use the online Insignia Request Form.</a:t>
            </a:r>
          </a:p>
          <a:p>
            <a:pPr eaLnBrk="1" hangingPunct="1">
              <a:lnSpc>
                <a:spcPct val="107000"/>
              </a:lnSpc>
              <a:spcBef>
                <a:spcPct val="0"/>
              </a:spcBef>
              <a:spcAft>
                <a:spcPts val="1200"/>
              </a:spcAft>
              <a:buFont typeface="Symbol" panose="05050102010706020507" pitchFamily="18" charset="2"/>
              <a:buChar char=""/>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It is available on the CDE SSB web page under the “Requirements” tab. The link to this web page is available on your link document.</a:t>
            </a:r>
          </a:p>
          <a:p>
            <a:pPr marL="171450" indent="-171450" eaLnBrk="1" hangingPunct="1">
              <a:lnSpc>
                <a:spcPct val="107000"/>
              </a:lnSpc>
              <a:spcBef>
                <a:spcPct val="0"/>
              </a:spcBef>
              <a:spcAft>
                <a:spcPts val="1200"/>
              </a:spcAft>
              <a:buFont typeface="Arial" panose="020B0604020202020204" pitchFamily="34" charset="0"/>
              <a:buChar char="•"/>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eaLnBrk="1" hangingPunct="1">
              <a:lnSpc>
                <a:spcPct val="107000"/>
              </a:lnSpc>
              <a:spcBef>
                <a:spcPct val="0"/>
              </a:spcBef>
              <a:spcAft>
                <a:spcPts val="1200"/>
              </a:spcAft>
            </a:pPr>
            <a:r>
              <a:rPr lang="en-US" altLang="en-US" sz="1400" dirty="0">
                <a:latin typeface="Arial" panose="020B0604020202020204" pitchFamily="34" charset="0"/>
                <a:ea typeface="Calibri" panose="020F0502020204030204" pitchFamily="34" charset="0"/>
                <a:cs typeface="Times New Roman" panose="02020603050405020304" pitchFamily="18" charset="0"/>
              </a:rPr>
              <a:t>The optional SSB Eligibility Tracker is formatted as pictured here. </a:t>
            </a:r>
          </a:p>
          <a:p>
            <a:pPr eaLnBrk="1" hangingPunct="1">
              <a:lnSpc>
                <a:spcPct val="107000"/>
              </a:lnSpc>
              <a:spcBef>
                <a:spcPct val="0"/>
              </a:spcBef>
              <a:spcAft>
                <a:spcPts val="1200"/>
              </a:spcAft>
            </a:pPr>
            <a:endParaRPr lang="en-US" altLang="en-US" sz="1400" dirty="0">
              <a:latin typeface="Arial" panose="020B0604020202020204" pitchFamily="34" charset="0"/>
              <a:ea typeface="Calibri" panose="020F0502020204030204" pitchFamily="34" charset="0"/>
              <a:cs typeface="Times New Roman" panose="02020603050405020304" pitchFamily="18" charset="0"/>
            </a:endParaRPr>
          </a:p>
          <a:p>
            <a:pPr marL="285750" indent="-285750" eaLnBrk="1" hangingPunct="1">
              <a:lnSpc>
                <a:spcPct val="107000"/>
              </a:lnSpc>
              <a:spcBef>
                <a:spcPct val="0"/>
              </a:spcBef>
              <a:spcAft>
                <a:spcPts val="1200"/>
              </a:spcAft>
              <a:buFont typeface="Arial" panose="020B0604020202020204" pitchFamily="34" charset="0"/>
              <a:buChar char="•"/>
            </a:pPr>
            <a:r>
              <a:rPr lang="en-US" altLang="en-US" sz="1400" dirty="0">
                <a:latin typeface="Arial" panose="020B0604020202020204" pitchFamily="34" charset="0"/>
                <a:ea typeface="Calibri" panose="020F0502020204030204" pitchFamily="34" charset="0"/>
                <a:cs typeface="Times New Roman" panose="02020603050405020304" pitchFamily="18" charset="0"/>
              </a:rPr>
              <a:t>It includes spaces to enter the school and district name and the graduation year.</a:t>
            </a:r>
          </a:p>
          <a:p>
            <a:pPr marL="285750" indent="-285750" eaLnBrk="1" hangingPunct="1">
              <a:lnSpc>
                <a:spcPct val="107000"/>
              </a:lnSpc>
              <a:spcBef>
                <a:spcPct val="0"/>
              </a:spcBef>
              <a:spcAft>
                <a:spcPts val="1200"/>
              </a:spcAft>
              <a:buFont typeface="Arial" panose="020B0604020202020204" pitchFamily="34" charset="0"/>
              <a:buChar char="•"/>
            </a:pPr>
            <a:endParaRPr lang="en-US" altLang="en-US" sz="1400" dirty="0">
              <a:latin typeface="Arial" panose="020B0604020202020204" pitchFamily="34" charset="0"/>
              <a:ea typeface="Calibri" panose="020F0502020204030204" pitchFamily="34" charset="0"/>
              <a:cs typeface="Times New Roman" panose="02020603050405020304" pitchFamily="18" charset="0"/>
            </a:endParaRPr>
          </a:p>
          <a:p>
            <a:pPr marL="285750" indent="-285750" eaLnBrk="1" hangingPunct="1">
              <a:lnSpc>
                <a:spcPct val="107000"/>
              </a:lnSpc>
              <a:spcBef>
                <a:spcPct val="0"/>
              </a:spcBef>
              <a:spcAft>
                <a:spcPts val="1200"/>
              </a:spcAft>
              <a:buFont typeface="Arial" panose="020B0604020202020204" pitchFamily="34" charset="0"/>
              <a:buChar char="•"/>
            </a:pPr>
            <a:r>
              <a:rPr lang="en-US" altLang="en-US" sz="1400" dirty="0">
                <a:latin typeface="Arial" panose="020B0604020202020204" pitchFamily="34" charset="0"/>
                <a:ea typeface="Calibri" panose="020F0502020204030204" pitchFamily="34" charset="0"/>
                <a:cs typeface="Times New Roman" panose="02020603050405020304" pitchFamily="18" charset="0"/>
              </a:rPr>
              <a:t>Below that, is a table with columns to enter the student’s name and how they fulfilled the requirements.</a:t>
            </a:r>
          </a:p>
          <a:p>
            <a:pPr marL="742950" lvl="1" indent="-285750" eaLnBrk="1" hangingPunct="1">
              <a:lnSpc>
                <a:spcPct val="107000"/>
              </a:lnSpc>
              <a:spcBef>
                <a:spcPct val="0"/>
              </a:spcBef>
              <a:spcAft>
                <a:spcPts val="1200"/>
              </a:spcAft>
              <a:buFont typeface="Arial" panose="020B0604020202020204" pitchFamily="34" charset="0"/>
              <a:buChar char="•"/>
            </a:pPr>
            <a:r>
              <a:rPr lang="en-US" altLang="en-US" sz="1400" dirty="0">
                <a:latin typeface="Arial" panose="020B0604020202020204" pitchFamily="34" charset="0"/>
                <a:ea typeface="Calibri" panose="020F0502020204030204" pitchFamily="34" charset="0"/>
                <a:cs typeface="Times New Roman" panose="02020603050405020304" pitchFamily="18" charset="0"/>
              </a:rPr>
              <a:t>It includes a space to list how they demonstrated English proficiency, the date they demonstrated English proficiency, how they demonstrated proficiency in a language other than English, the date they demonstrated proficiency, and the language(s) in which the student demonstrated proficiency in addition to English.</a:t>
            </a:r>
          </a:p>
          <a:p>
            <a:pPr marL="742950" lvl="1" indent="-285750" eaLnBrk="1" hangingPunct="1">
              <a:lnSpc>
                <a:spcPct val="107000"/>
              </a:lnSpc>
              <a:spcBef>
                <a:spcPct val="0"/>
              </a:spcBef>
              <a:spcAft>
                <a:spcPts val="1200"/>
              </a:spcAft>
              <a:buFont typeface="Arial" panose="020B0604020202020204" pitchFamily="34" charset="0"/>
              <a:buChar char="•"/>
            </a:pPr>
            <a:r>
              <a:rPr lang="en-US" altLang="en-US" sz="1400" dirty="0">
                <a:latin typeface="Arial" panose="020B0604020202020204" pitchFamily="34" charset="0"/>
                <a:ea typeface="Calibri" panose="020F0502020204030204" pitchFamily="34" charset="0"/>
                <a:cs typeface="Times New Roman" panose="02020603050405020304" pitchFamily="18" charset="0"/>
              </a:rPr>
              <a:t>It also includes an optional column to indicate when the student attained an oral language composite score of level 4 on the ELPAC.</a:t>
            </a:r>
          </a:p>
          <a:p>
            <a:pPr marL="742950" lvl="1" indent="-285750" eaLnBrk="1" hangingPunct="1">
              <a:lnSpc>
                <a:spcPct val="107000"/>
              </a:lnSpc>
              <a:spcBef>
                <a:spcPct val="0"/>
              </a:spcBef>
              <a:spcAft>
                <a:spcPts val="1200"/>
              </a:spcAft>
              <a:buFont typeface="Arial" panose="020B0604020202020204" pitchFamily="34" charset="0"/>
              <a:buChar char="•"/>
            </a:pPr>
            <a:r>
              <a:rPr lang="en-US" altLang="en-US" sz="1400" dirty="0">
                <a:latin typeface="Arial" panose="020B0604020202020204" pitchFamily="34" charset="0"/>
                <a:ea typeface="Calibri" panose="020F0502020204030204" pitchFamily="34" charset="0"/>
                <a:cs typeface="Times New Roman" panose="02020603050405020304" pitchFamily="18" charset="0"/>
              </a:rPr>
              <a:t>Finally, it includes a column to list when the SSB was awarded.</a:t>
            </a:r>
          </a:p>
          <a:p>
            <a:pPr marL="457200" lvl="1" indent="0" eaLnBrk="1" hangingPunct="1">
              <a:lnSpc>
                <a:spcPct val="107000"/>
              </a:lnSpc>
              <a:spcBef>
                <a:spcPct val="0"/>
              </a:spcBef>
              <a:spcAft>
                <a:spcPts val="1200"/>
              </a:spcAft>
              <a:buFont typeface="Arial" panose="020B0604020202020204" pitchFamily="34" charset="0"/>
              <a:buNone/>
            </a:pPr>
            <a:endParaRPr lang="en-US" altLang="en-US" sz="1400" dirty="0">
              <a:latin typeface="Arial" panose="020B0604020202020204" pitchFamily="34" charset="0"/>
              <a:ea typeface="Calibri" panose="020F0502020204030204" pitchFamily="34" charset="0"/>
              <a:cs typeface="Times New Roman" panose="02020603050405020304" pitchFamily="18" charset="0"/>
            </a:endParaRPr>
          </a:p>
          <a:p>
            <a:pPr marL="287338" lvl="0" indent="-285750" eaLnBrk="1" hangingPunct="1">
              <a:lnSpc>
                <a:spcPct val="107000"/>
              </a:lnSpc>
              <a:spcBef>
                <a:spcPct val="0"/>
              </a:spcBef>
              <a:spcAft>
                <a:spcPts val="1200"/>
              </a:spcAft>
              <a:buFont typeface="Times New Roman" panose="02020603050405020304" pitchFamily="18"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LEAs are welcome to use this template, adapt it, or create their own system for tracking students. Some districts have used an online form to enter information for students who have met the requirements. A district might have each school enter students who meet the requirements using this form and then use the information submitted to order insignias on behalf of all participating schools and to keep records.</a:t>
            </a:r>
          </a:p>
          <a:p>
            <a:pPr marL="1588" lvl="0" indent="0" eaLnBrk="1" hangingPunct="1">
              <a:lnSpc>
                <a:spcPct val="107000"/>
              </a:lnSpc>
              <a:spcBef>
                <a:spcPct val="0"/>
              </a:spcBef>
              <a:spcAft>
                <a:spcPts val="1200"/>
              </a:spcAft>
              <a:buFont typeface="Times New Roman" panose="02020603050405020304" pitchFamily="18" charset="0"/>
              <a:buNone/>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287338" lvl="0" indent="-285750" eaLnBrk="1" hangingPunct="1">
              <a:lnSpc>
                <a:spcPct val="107000"/>
              </a:lnSpc>
              <a:spcBef>
                <a:spcPct val="0"/>
              </a:spcBef>
              <a:spcAft>
                <a:spcPts val="1200"/>
              </a:spcAft>
              <a:buFont typeface="Times New Roman" panose="02020603050405020304" pitchFamily="18"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Again, how records are kept is a local decision.</a:t>
            </a:r>
          </a:p>
          <a:p>
            <a:pPr marL="171450" indent="-171450" eaLnBrk="1" hangingPunct="1">
              <a:lnSpc>
                <a:spcPct val="107000"/>
              </a:lnSpc>
              <a:spcBef>
                <a:spcPct val="0"/>
              </a:spcBef>
              <a:spcAft>
                <a:spcPts val="1200"/>
              </a:spcAft>
              <a:buFont typeface="Arial" panose="020B0604020202020204" pitchFamily="34" charset="0"/>
              <a:buChar char="•"/>
            </a:pPr>
            <a:endParaRPr lang="en-US" altLang="en-US"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eaLnBrk="1" hangingPunct="1">
              <a:spcBef>
                <a:spcPct val="0"/>
              </a:spcBef>
            </a:pPr>
            <a:r>
              <a:rPr lang="en-US" alt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[Click to advance to next slide]</a:t>
            </a:r>
          </a:p>
          <a:p>
            <a:pPr eaLnBrk="1" hangingPunct="1">
              <a:spcBef>
                <a:spcPct val="0"/>
              </a:spcBef>
            </a:pPr>
            <a:endParaRPr lang="en-US" altLang="en-US" dirty="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33</a:t>
            </a:fld>
            <a:endParaRPr lang="en-US"/>
          </a:p>
        </p:txBody>
      </p:sp>
    </p:spTree>
    <p:extLst>
      <p:ext uri="{BB962C8B-B14F-4D97-AF65-F5344CB8AC3E}">
        <p14:creationId xmlns:p14="http://schemas.microsoft.com/office/powerpoint/2010/main" val="24710584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SSB is also tracked using the California Longitudinal Pupil Achievement Data System, or CALPADS.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LEAs indicate which students earned the SSB when exiting students in CALPADS.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Starting in 2018, the SSB was incorporated as one of the options an LEA may select for the College/Career Indicator for high schools. Students who earned the SSB will be reflected in the California School Dashboard.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For more information on the California School Dashboard, visit the CDE California School Dashboard and System of Support web page. This link is available on your link document.</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[Click to advance to next slide]</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34</a:t>
            </a:fld>
            <a:endParaRPr lang="en-US"/>
          </a:p>
        </p:txBody>
      </p:sp>
    </p:spTree>
    <p:extLst>
      <p:ext uri="{BB962C8B-B14F-4D97-AF65-F5344CB8AC3E}">
        <p14:creationId xmlns:p14="http://schemas.microsoft.com/office/powerpoint/2010/main" val="7877681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Next, I will share some information and resources to ensure that the program is implemented equitably and that all students are aware of the SSB program.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35</a:t>
            </a:fld>
            <a:endParaRPr lang="en-US"/>
          </a:p>
        </p:txBody>
      </p:sp>
    </p:spTree>
    <p:extLst>
      <p:ext uri="{BB962C8B-B14F-4D97-AF65-F5344CB8AC3E}">
        <p14:creationId xmlns:p14="http://schemas.microsoft.com/office/powerpoint/2010/main" val="19356769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ensure equity, the SSB may be awarded in any language, including indigenous languages, languages that do not have a written system, and American Sign Language, or ASL.</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SSB should be available to all students, including students with IEPs, English learners, and students from other underserved populations, including migratory students and students experiencing homelessness.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For more information about supporting English learners with disabilities, please see the CDE </a:t>
            </a:r>
            <a:r>
              <a:rPr lang="en-US" i="1" dirty="0"/>
              <a:t>California Practitioners’ Guide for Educating English Learners with Disabilities. </a:t>
            </a:r>
            <a:r>
              <a:rPr lang="en-US" i="0" dirty="0"/>
              <a:t>The link is available on the link document. </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[Click to advance to next slide]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36</a:t>
            </a:fld>
            <a:endParaRPr lang="en-US"/>
          </a:p>
        </p:txBody>
      </p:sp>
    </p:spTree>
    <p:extLst>
      <p:ext uri="{BB962C8B-B14F-4D97-AF65-F5344CB8AC3E}">
        <p14:creationId xmlns:p14="http://schemas.microsoft.com/office/powerpoint/2010/main" val="1605067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 FAQ regarding students with disabilities is:</a:t>
            </a:r>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en-US" sz="1200" b="0" dirty="0"/>
              <a:t>Are the requirements for the SSB different for students who have an IEP?</a:t>
            </a:r>
          </a:p>
          <a:p>
            <a:pPr marL="628650" lvl="1" indent="-171450">
              <a:buFont typeface="Arial" panose="020B0604020202020204" pitchFamily="34" charset="0"/>
              <a:buChar char="•"/>
            </a:pPr>
            <a:endParaRPr lang="en-US" sz="1200" b="0" dirty="0"/>
          </a:p>
          <a:p>
            <a:pPr marL="628650" lvl="1" indent="-171450">
              <a:buFont typeface="Arial" panose="020B0604020202020204" pitchFamily="34" charset="0"/>
              <a:buChar char="•"/>
            </a:pPr>
            <a:r>
              <a:rPr lang="en-US" sz="1200" dirty="0"/>
              <a:t>For a student with an IEP, LEAs should defer to what is in the student’s IEP regarding testing. The decision to modify the SSB criteria would depend on the individual student and the decisions made by the student’s IEP team. The IEP team should review the student’s assessment plan and transition plan and determine what assessment(s) to use and what score on these assessments indicates proficiency in order to accurately measure the student’s biliteracy in light of the student’s IEP.</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[Click to advance to next slide]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37</a:t>
            </a:fld>
            <a:endParaRPr lang="en-US"/>
          </a:p>
        </p:txBody>
      </p:sp>
    </p:spTree>
    <p:extLst>
      <p:ext uri="{BB962C8B-B14F-4D97-AF65-F5344CB8AC3E}">
        <p14:creationId xmlns:p14="http://schemas.microsoft.com/office/powerpoint/2010/main" val="14793590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you are new to coordinating an SSB program or would like more resources and support, I would like to highlight the SSB Implementation Guide as a resource that can support you.</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SSB implementation Guide is available under the “Resources” tab on the SSB web page. The link to this page is on your link document.</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cover of this guide is pictured on the slide. The guide includes all the information needed to start or strengthen an SSB program including the criteria, ordering process, best practices, Self-Assessment Tool, and sample handbook and website language.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guide includes everything I referenced in today’s webinar and more.</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[Click to advance to next slide]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38</a:t>
            </a:fld>
            <a:endParaRPr lang="en-US"/>
          </a:p>
        </p:txBody>
      </p:sp>
    </p:spTree>
    <p:extLst>
      <p:ext uri="{BB962C8B-B14F-4D97-AF65-F5344CB8AC3E}">
        <p14:creationId xmlns:p14="http://schemas.microsoft.com/office/powerpoint/2010/main" val="27837887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eaLnBrk="1" hangingPunct="1">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Raising awareness with students, families, and educators is key to implementing a new or strengthening an existing SSB program. </a:t>
            </a:r>
          </a:p>
          <a:p>
            <a:pPr marL="285750" indent="-285750" eaLnBrk="1" hangingPunct="1">
              <a:spcBef>
                <a:spcPct val="0"/>
              </a:spcBef>
              <a:buFont typeface="Arial" panose="020B0604020202020204" pitchFamily="34" charset="0"/>
              <a:buChar char="•"/>
            </a:pPr>
            <a:endParaRPr lang="en-US" altLang="en-US" sz="1400" dirty="0">
              <a:solidFill>
                <a:srgbClr val="000000"/>
              </a:solidFill>
              <a:latin typeface="Arial" panose="020B0604020202020204" pitchFamily="34" charset="0"/>
              <a:cs typeface="Arial" panose="020B0604020202020204" pitchFamily="34" charset="0"/>
            </a:endParaRPr>
          </a:p>
          <a:p>
            <a:pPr marL="285750" indent="-285750" eaLnBrk="1" hangingPunct="1">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A variety of resources for raising awareness can be found on the CDE SSB web page under the “Resources” tab and also in the SSB Implementation Guide.</a:t>
            </a:r>
          </a:p>
          <a:p>
            <a:pPr marL="285750" indent="-285750" eaLnBrk="1" hangingPunct="1">
              <a:spcBef>
                <a:spcPct val="0"/>
              </a:spcBef>
              <a:buFont typeface="Arial" panose="020B0604020202020204" pitchFamily="34" charset="0"/>
              <a:buChar char="•"/>
            </a:pPr>
            <a:endParaRPr lang="en-US" altLang="en-US" sz="1400" dirty="0">
              <a:solidFill>
                <a:srgbClr val="000000"/>
              </a:solidFill>
              <a:latin typeface="Arial" panose="020B0604020202020204" pitchFamily="34" charset="0"/>
              <a:cs typeface="Arial" panose="020B0604020202020204" pitchFamily="34" charset="0"/>
            </a:endParaRPr>
          </a:p>
          <a:p>
            <a:pPr marL="285750" indent="-285750" eaLnBrk="1" hangingPunct="1">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It is important to share information about the SSB with students in grade 9 or before. Information should also be shared with their families. Share information early and often to ensure that students have time to prepare to meet the requirements.</a:t>
            </a:r>
          </a:p>
          <a:p>
            <a:pPr marL="285750" indent="-285750" eaLnBrk="1" hangingPunct="1">
              <a:spcBef>
                <a:spcPct val="0"/>
              </a:spcBef>
              <a:buFont typeface="Arial" panose="020B0604020202020204" pitchFamily="34" charset="0"/>
              <a:buChar char="•"/>
            </a:pPr>
            <a:endParaRPr lang="en-US" altLang="en-US" sz="1400" dirty="0">
              <a:solidFill>
                <a:srgbClr val="000000"/>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800" dirty="0">
                <a:effectLst/>
                <a:latin typeface="Segoe UI" panose="020B0502040204020203" pitchFamily="34" charset="0"/>
              </a:rPr>
              <a:t>High schools may consider communicating with local feeder middle schools to get students excited about the seal and help them understand the requirements and paths to meeting them when they register for high school courses. </a:t>
            </a:r>
            <a:endParaRPr lang="en-US" altLang="en-US" sz="1400" dirty="0">
              <a:solidFill>
                <a:srgbClr val="000000"/>
              </a:solidFill>
              <a:latin typeface="Arial" panose="020B0604020202020204" pitchFamily="34" charset="0"/>
              <a:cs typeface="Arial" panose="020B0604020202020204" pitchFamily="34" charset="0"/>
            </a:endParaRPr>
          </a:p>
          <a:p>
            <a:pPr marL="285750" indent="-285750" eaLnBrk="1" hangingPunct="1">
              <a:spcBef>
                <a:spcPct val="0"/>
              </a:spcBef>
              <a:buFont typeface="Arial" panose="020B0604020202020204" pitchFamily="34" charset="0"/>
              <a:buChar char="•"/>
            </a:pPr>
            <a:endParaRPr lang="en-US" altLang="en-US" sz="1400" dirty="0">
              <a:solidFill>
                <a:srgbClr val="000000"/>
              </a:solidFill>
              <a:latin typeface="Arial" panose="020B0604020202020204" pitchFamily="34" charset="0"/>
              <a:cs typeface="Arial" panose="020B0604020202020204" pitchFamily="34" charset="0"/>
            </a:endParaRPr>
          </a:p>
          <a:p>
            <a:pPr marL="285750" indent="-285750" eaLnBrk="1" hangingPunct="1">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Some of the resources available are:</a:t>
            </a:r>
          </a:p>
          <a:p>
            <a:pPr marL="685800" lvl="1" indent="-228600">
              <a:lnSpc>
                <a:spcPct val="90000"/>
              </a:lnSpc>
              <a:spcBef>
                <a:spcPts val="500"/>
              </a:spcBef>
              <a:buFont typeface="Arial" panose="020B0604020202020204" pitchFamily="34" charset="0"/>
              <a:buChar char="•"/>
            </a:pPr>
            <a:r>
              <a:rPr lang="en-US" sz="1400" dirty="0">
                <a:solidFill>
                  <a:srgbClr val="0C4A6D"/>
                </a:solidFill>
              </a:rPr>
              <a:t>A requirements flyer that can be shared with students, families, teachers, and counselors. Counselors can also use this flyer to help students track their progress;</a:t>
            </a:r>
          </a:p>
          <a:p>
            <a:pPr marL="685800" lvl="1" indent="-228600">
              <a:lnSpc>
                <a:spcPct val="90000"/>
              </a:lnSpc>
              <a:spcBef>
                <a:spcPts val="500"/>
              </a:spcBef>
              <a:buFont typeface="Arial" panose="020B0604020202020204" pitchFamily="34" charset="0"/>
              <a:buChar char="•"/>
            </a:pPr>
            <a:r>
              <a:rPr lang="en-US" sz="1400" dirty="0">
                <a:solidFill>
                  <a:srgbClr val="0C4A6D"/>
                </a:solidFill>
              </a:rPr>
              <a:t>A requirements poster that can be posted in world language and English language development, or ELD, classrooms, counselor’s offices, bulletin boards, etc.;</a:t>
            </a:r>
            <a:endParaRPr lang="en-US" sz="300" dirty="0">
              <a:solidFill>
                <a:srgbClr val="0C4A6D"/>
              </a:solidFill>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1400" dirty="0">
                <a:solidFill>
                  <a:srgbClr val="0C4A6D"/>
                </a:solidFill>
              </a:rPr>
              <a:t>A bookmark that can be provided to students;</a:t>
            </a:r>
          </a:p>
          <a:p>
            <a:pPr marL="685800" lvl="1" indent="-228600">
              <a:lnSpc>
                <a:spcPct val="90000"/>
              </a:lnSpc>
              <a:spcBef>
                <a:spcPts val="500"/>
              </a:spcBef>
              <a:buFont typeface="Arial" panose="020B0604020202020204" pitchFamily="34" charset="0"/>
              <a:buChar char="•"/>
            </a:pPr>
            <a:r>
              <a:rPr lang="en-US" sz="1400" dirty="0">
                <a:solidFill>
                  <a:srgbClr val="0C4A6D"/>
                </a:solidFill>
              </a:rPr>
              <a:t>This PowerPoint presentation which will be adapted for other audiences and posted to the website soon;</a:t>
            </a:r>
          </a:p>
          <a:p>
            <a:pPr marL="685800" lvl="1" indent="-228600">
              <a:lnSpc>
                <a:spcPct val="90000"/>
              </a:lnSpc>
              <a:spcBef>
                <a:spcPts val="500"/>
              </a:spcBef>
              <a:buFont typeface="Arial" panose="020B0604020202020204" pitchFamily="34" charset="0"/>
              <a:buChar char="•"/>
            </a:pPr>
            <a:r>
              <a:rPr lang="en-US" sz="1400" dirty="0">
                <a:solidFill>
                  <a:srgbClr val="0C4A6D"/>
                </a:solidFill>
              </a:rPr>
              <a:t>Sample handbook language, available in the SSB Implementation Guide, that LEAs can add to their handbooks; and</a:t>
            </a:r>
          </a:p>
          <a:p>
            <a:pPr marL="685800" lvl="1" indent="-228600">
              <a:lnSpc>
                <a:spcPct val="90000"/>
              </a:lnSpc>
              <a:spcBef>
                <a:spcPts val="500"/>
              </a:spcBef>
              <a:buFont typeface="Arial" panose="020B0604020202020204" pitchFamily="34" charset="0"/>
              <a:buChar char="•"/>
            </a:pPr>
            <a:r>
              <a:rPr lang="en-US" sz="1400" dirty="0">
                <a:solidFill>
                  <a:srgbClr val="0C4A6D"/>
                </a:solidFill>
              </a:rPr>
              <a:t>Sample website language, available in the SSB Implementation Guide, that LEAs can add to their websites.</a:t>
            </a:r>
          </a:p>
          <a:p>
            <a:pPr marL="457200" lvl="1" indent="0">
              <a:lnSpc>
                <a:spcPct val="90000"/>
              </a:lnSpc>
              <a:spcBef>
                <a:spcPts val="500"/>
              </a:spcBef>
              <a:buFont typeface="Arial" panose="020B0604020202020204" pitchFamily="34" charset="0"/>
              <a:buNone/>
            </a:pPr>
            <a:endParaRPr lang="en-US" sz="1400" dirty="0">
              <a:solidFill>
                <a:srgbClr val="0C4A6D"/>
              </a:solidFill>
            </a:endParaRPr>
          </a:p>
          <a:p>
            <a:pPr marL="228600" lvl="0" indent="-228600">
              <a:lnSpc>
                <a:spcPct val="90000"/>
              </a:lnSpc>
              <a:spcBef>
                <a:spcPts val="500"/>
              </a:spcBef>
              <a:buFont typeface="Arial" panose="020B0604020202020204" pitchFamily="34" charset="0"/>
              <a:buChar char="•"/>
            </a:pPr>
            <a:r>
              <a:rPr lang="en-US" altLang="en-US" sz="1400" dirty="0">
                <a:solidFill>
                  <a:srgbClr val="0C4A6D"/>
                </a:solidFill>
                <a:latin typeface="Arial" panose="020B0604020202020204" pitchFamily="34" charset="0"/>
                <a:cs typeface="Arial" panose="020B0604020202020204" pitchFamily="34" charset="0"/>
              </a:rPr>
              <a:t>The images of resources on this slide show the requirements flyer, the requirements poster, and the bookmark.</a:t>
            </a:r>
          </a:p>
          <a:p>
            <a:pPr marL="228600" lvl="0" indent="-228600">
              <a:lnSpc>
                <a:spcPct val="90000"/>
              </a:lnSpc>
              <a:spcBef>
                <a:spcPts val="500"/>
              </a:spcBef>
              <a:buFont typeface="Arial" panose="020B0604020202020204" pitchFamily="34" charset="0"/>
              <a:buChar char="•"/>
            </a:pPr>
            <a:endParaRPr lang="en-US" altLang="en-US" sz="1400" dirty="0">
              <a:solidFill>
                <a:srgbClr val="0C4A6D"/>
              </a:solidFill>
              <a:latin typeface="Arial" panose="020B0604020202020204" pitchFamily="34" charset="0"/>
              <a:cs typeface="Arial" panose="020B0604020202020204" pitchFamily="34" charset="0"/>
            </a:endParaRPr>
          </a:p>
          <a:p>
            <a:pPr marL="228600" lvl="0" indent="-228600">
              <a:lnSpc>
                <a:spcPct val="90000"/>
              </a:lnSpc>
              <a:spcBef>
                <a:spcPts val="500"/>
              </a:spcBef>
              <a:buFont typeface="Arial" panose="020B0604020202020204" pitchFamily="34" charset="0"/>
              <a:buChar char="•"/>
            </a:pPr>
            <a:r>
              <a:rPr lang="en-US" altLang="en-US" sz="1400" dirty="0">
                <a:solidFill>
                  <a:srgbClr val="0C4A6D"/>
                </a:solidFill>
                <a:latin typeface="Arial" panose="020B0604020202020204" pitchFamily="34" charset="0"/>
                <a:cs typeface="Arial" panose="020B0604020202020204" pitchFamily="34" charset="0"/>
              </a:rPr>
              <a:t>These resources are currently being translated and will be available in additional languages soon.</a:t>
            </a:r>
            <a:endParaRPr lang="en-US" altLang="en-US" sz="1400" dirty="0">
              <a:solidFill>
                <a:srgbClr val="000000"/>
              </a:solidFill>
              <a:latin typeface="Arial" panose="020B0604020202020204" pitchFamily="34" charset="0"/>
              <a:cs typeface="Arial" panose="020B0604020202020204" pitchFamily="34" charset="0"/>
            </a:endParaRPr>
          </a:p>
          <a:p>
            <a:pPr marL="285750" indent="-285750" eaLnBrk="1" hangingPunct="1">
              <a:spcBef>
                <a:spcPct val="0"/>
              </a:spcBef>
              <a:buFont typeface="Arial" panose="020B0604020202020204" pitchFamily="34" charset="0"/>
              <a:buChar char="•"/>
            </a:pPr>
            <a:endParaRPr lang="en-US" altLang="en-US" sz="1400" dirty="0">
              <a:solidFill>
                <a:srgbClr val="000000"/>
              </a:solidFill>
              <a:latin typeface="Arial" panose="020B0604020202020204" pitchFamily="34" charset="0"/>
              <a:cs typeface="Arial" panose="020B0604020202020204" pitchFamily="34" charset="0"/>
            </a:endParaRPr>
          </a:p>
          <a:p>
            <a:pPr eaLnBrk="1" hangingPunct="1">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eaLnBrk="1" hangingPunct="1">
              <a:spcBef>
                <a:spcPct val="0"/>
              </a:spcBef>
            </a:pPr>
            <a:endParaRPr lang="en-US" altLang="en-US" dirty="0"/>
          </a:p>
          <a:p>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39</a:t>
            </a:fld>
            <a:endParaRPr lang="en-US"/>
          </a:p>
        </p:txBody>
      </p:sp>
    </p:spTree>
    <p:extLst>
      <p:ext uri="{BB962C8B-B14F-4D97-AF65-F5344CB8AC3E}">
        <p14:creationId xmlns:p14="http://schemas.microsoft.com/office/powerpoint/2010/main" val="294518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200" dirty="0">
                <a:latin typeface="Arial" panose="020B0604020202020204" pitchFamily="34" charset="0"/>
                <a:cs typeface="Arial" panose="020B0604020202020204" pitchFamily="34" charset="0"/>
              </a:rPr>
              <a:t>What is the SSB?</a:t>
            </a:r>
          </a:p>
          <a:p>
            <a:pPr eaLnBrk="1" hangingPunct="1">
              <a:spcBef>
                <a:spcPct val="0"/>
              </a:spcBef>
            </a:pPr>
            <a:endParaRPr lang="en-US" altLang="en-US" sz="120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The SSB is a program that offers recognition by the State Superintendent of Public Instruction for graduating high school students who have attained a high level of proficiency in speaking, reading, and writing in one or more languages in addition to English.</a:t>
            </a:r>
          </a:p>
          <a:p>
            <a:pPr marL="171450" indent="-171450" eaLnBrk="1" hangingPunct="1">
              <a:spcBef>
                <a:spcPct val="0"/>
              </a:spcBef>
              <a:buFont typeface="Arial" panose="020B0604020202020204" pitchFamily="34" charset="0"/>
              <a:buChar char="•"/>
            </a:pPr>
            <a:endParaRPr lang="en-US" altLang="en-US" sz="120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This recognition is marked by a gold seal that can be affixed to the diploma or transcript of a graduating senior who has met all of the SSB eligibility requirements. The seal is pictured on this slide and shows the state of California and an open book.</a:t>
            </a:r>
          </a:p>
          <a:p>
            <a:pPr marL="171450" indent="-171450" eaLnBrk="1" hangingPunct="1">
              <a:spcBef>
                <a:spcPct val="0"/>
              </a:spcBef>
              <a:buFont typeface="Arial" panose="020B0604020202020204" pitchFamily="34" charset="0"/>
              <a:buChar char="•"/>
            </a:pPr>
            <a:endParaRPr lang="en-US" altLang="en-US" sz="120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The SSB is a free program. By law, no fee may be charged to students, schools, or districts to participate in the program.</a:t>
            </a:r>
          </a:p>
          <a:p>
            <a:pPr eaLnBrk="1" hangingPunct="1">
              <a:spcBef>
                <a:spcPct val="0"/>
              </a:spcBef>
            </a:pPr>
            <a:endParaRPr lang="en-US" altLang="en-US" sz="1200" dirty="0">
              <a:solidFill>
                <a:srgbClr val="000000"/>
              </a:solidFill>
              <a:latin typeface="Arial" panose="020B0604020202020204" pitchFamily="34" charset="0"/>
              <a:cs typeface="Arial" panose="020B0604020202020204" pitchFamily="34" charset="0"/>
            </a:endParaRPr>
          </a:p>
          <a:p>
            <a:pPr eaLnBrk="1" hangingPunct="1">
              <a:spcBef>
                <a:spcPct val="0"/>
              </a:spcBef>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4</a:t>
            </a:fld>
            <a:endParaRPr lang="en-US"/>
          </a:p>
        </p:txBody>
      </p:sp>
    </p:spTree>
    <p:extLst>
      <p:ext uri="{BB962C8B-B14F-4D97-AF65-F5344CB8AC3E}">
        <p14:creationId xmlns:p14="http://schemas.microsoft.com/office/powerpoint/2010/main" val="36398882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resources highlighted on the previous slide can be used to raise awareness.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Some of the opportunities to use these resources to raise awareness with families are:</a:t>
            </a:r>
          </a:p>
          <a:p>
            <a:pPr marL="628650" lvl="1" indent="-171450">
              <a:buFont typeface="Arial" panose="020B0604020202020204" pitchFamily="34" charset="0"/>
              <a:buChar char="•"/>
            </a:pPr>
            <a:r>
              <a:rPr lang="en-US" dirty="0"/>
              <a:t>Back to school nights;</a:t>
            </a:r>
          </a:p>
          <a:p>
            <a:pPr marL="628650" lvl="1" indent="-171450">
              <a:buFont typeface="Arial" panose="020B0604020202020204" pitchFamily="34" charset="0"/>
              <a:buChar char="•"/>
            </a:pPr>
            <a:r>
              <a:rPr lang="en-US" dirty="0"/>
              <a:t>Open houses;</a:t>
            </a:r>
          </a:p>
          <a:p>
            <a:pPr marL="628650" lvl="1" indent="-171450">
              <a:buFont typeface="Arial" panose="020B0604020202020204" pitchFamily="34" charset="0"/>
              <a:buChar char="•"/>
            </a:pPr>
            <a:r>
              <a:rPr lang="en-US" dirty="0"/>
              <a:t>The handbook;</a:t>
            </a:r>
          </a:p>
          <a:p>
            <a:pPr marL="628650" lvl="1" indent="-171450">
              <a:buFont typeface="Arial" panose="020B0604020202020204" pitchFamily="34" charset="0"/>
              <a:buChar char="•"/>
            </a:pPr>
            <a:r>
              <a:rPr lang="en-US" dirty="0"/>
              <a:t>Letters and emails;</a:t>
            </a:r>
          </a:p>
          <a:p>
            <a:pPr marL="628650" lvl="1" indent="-171450">
              <a:buFont typeface="Arial" panose="020B0604020202020204" pitchFamily="34" charset="0"/>
              <a:buChar char="•"/>
            </a:pPr>
            <a:r>
              <a:rPr lang="en-US" dirty="0"/>
              <a:t>School and district websites;</a:t>
            </a:r>
          </a:p>
          <a:p>
            <a:pPr marL="628650" lvl="1" indent="-171450">
              <a:buFont typeface="Arial" panose="020B0604020202020204" pitchFamily="34" charset="0"/>
              <a:buChar char="•"/>
            </a:pPr>
            <a:r>
              <a:rPr lang="en-US" dirty="0"/>
              <a:t>Social media;</a:t>
            </a:r>
          </a:p>
          <a:p>
            <a:pPr marL="628650" lvl="1" indent="-171450">
              <a:buFont typeface="Arial" panose="020B0604020202020204" pitchFamily="34" charset="0"/>
              <a:buChar char="•"/>
            </a:pPr>
            <a:r>
              <a:rPr lang="en-US" dirty="0"/>
              <a:t>English Learner Advisory Committee, or ELAC, District English Learner Advisory Committees, or DELAC, and other parent groups; and</a:t>
            </a:r>
          </a:p>
          <a:p>
            <a:pPr marL="628650" lvl="1" indent="-171450">
              <a:buFont typeface="Arial" panose="020B0604020202020204" pitchFamily="34" charset="0"/>
              <a:buChar char="•"/>
            </a:pPr>
            <a:r>
              <a:rPr lang="en-US" dirty="0"/>
              <a:t>Parent liaisons. </a:t>
            </a:r>
          </a:p>
          <a:p>
            <a:pPr marL="457200" lvl="1" indent="0">
              <a:buFont typeface="Arial" panose="020B0604020202020204" pitchFamily="34" charset="0"/>
              <a:buNone/>
            </a:pPr>
            <a:endParaRPr lang="en-US" dirty="0"/>
          </a:p>
          <a:p>
            <a:pPr marL="171450" indent="-171450">
              <a:buFont typeface="Arial" panose="020B0604020202020204" pitchFamily="34" charset="0"/>
              <a:buChar char="•"/>
            </a:pPr>
            <a:r>
              <a:rPr lang="en-US" dirty="0"/>
              <a:t>Some of the opportunities to use these resources to raise awareness with students are:</a:t>
            </a:r>
          </a:p>
          <a:p>
            <a:pPr marL="628650" lvl="1" indent="-171450">
              <a:buFont typeface="Arial" panose="020B0604020202020204" pitchFamily="34" charset="0"/>
              <a:buChar char="•"/>
            </a:pPr>
            <a:r>
              <a:rPr lang="en-US" dirty="0"/>
              <a:t>World language classes,</a:t>
            </a:r>
          </a:p>
          <a:p>
            <a:pPr marL="628650" lvl="1" indent="-171450">
              <a:buFont typeface="Arial" panose="020B0604020202020204" pitchFamily="34" charset="0"/>
              <a:buChar char="•"/>
            </a:pPr>
            <a:r>
              <a:rPr lang="en-US" dirty="0"/>
              <a:t>ELD classes,</a:t>
            </a:r>
          </a:p>
          <a:p>
            <a:pPr marL="628650" lvl="1" indent="-171450">
              <a:buFont typeface="Arial" panose="020B0604020202020204" pitchFamily="34" charset="0"/>
              <a:buChar char="•"/>
            </a:pPr>
            <a:r>
              <a:rPr lang="en-US" dirty="0"/>
              <a:t>ELA or home room classes,</a:t>
            </a:r>
          </a:p>
          <a:p>
            <a:pPr marL="628650" lvl="1" indent="-171450">
              <a:buFont typeface="Arial" panose="020B0604020202020204" pitchFamily="34" charset="0"/>
              <a:buChar char="•"/>
            </a:pPr>
            <a:r>
              <a:rPr lang="en-US" dirty="0"/>
              <a:t>Counseling appointments, and</a:t>
            </a:r>
          </a:p>
          <a:p>
            <a:pPr marL="628650" lvl="1" indent="-171450">
              <a:buFont typeface="Arial" panose="020B0604020202020204" pitchFamily="34" charset="0"/>
              <a:buChar char="•"/>
            </a:pPr>
            <a:r>
              <a:rPr lang="en-US" dirty="0"/>
              <a:t>Assemblies.</a:t>
            </a:r>
          </a:p>
          <a:p>
            <a:pPr marL="457200" lvl="1" indent="0">
              <a:buFont typeface="Arial" panose="020B0604020202020204" pitchFamily="34" charset="0"/>
              <a:buNone/>
            </a:pPr>
            <a:endParaRPr lang="en-US" dirty="0"/>
          </a:p>
          <a:p>
            <a:pPr marL="171450" lvl="0" indent="-171450">
              <a:buFont typeface="Arial" panose="020B0604020202020204" pitchFamily="34" charset="0"/>
              <a:buChar char="•"/>
            </a:pPr>
            <a:r>
              <a:rPr lang="en-US" dirty="0"/>
              <a:t>Again, information should be shared early and often to ensure that students and families are fully aware of the SSB program and its requirements.</a:t>
            </a:r>
          </a:p>
          <a:p>
            <a:pPr marL="171450" lvl="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pPr marL="0" lvl="0" indent="0">
              <a:buFont typeface="Arial" panose="020B0604020202020204" pitchFamily="34" charset="0"/>
              <a:buNone/>
            </a:pP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40</a:t>
            </a:fld>
            <a:endParaRPr lang="en-US"/>
          </a:p>
        </p:txBody>
      </p:sp>
    </p:spTree>
    <p:extLst>
      <p:ext uri="{BB962C8B-B14F-4D97-AF65-F5344CB8AC3E}">
        <p14:creationId xmlns:p14="http://schemas.microsoft.com/office/powerpoint/2010/main" val="18972221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Finally, I would like to highlight one tool from the SSB Implementation Guide: the Self-Assessment Tool.</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Self-Assessment Tool covers:</a:t>
            </a:r>
          </a:p>
          <a:p>
            <a:pPr marL="628650" lvl="1" indent="-171450">
              <a:buFont typeface="Arial" panose="020B0604020202020204" pitchFamily="34" charset="0"/>
              <a:buChar char="•"/>
            </a:pPr>
            <a:r>
              <a:rPr lang="en-US" dirty="0"/>
              <a:t>Raising awareness,</a:t>
            </a:r>
          </a:p>
          <a:p>
            <a:pPr marL="628650" lvl="1" indent="-171450">
              <a:buFont typeface="Arial" panose="020B0604020202020204" pitchFamily="34" charset="0"/>
              <a:buChar char="•"/>
            </a:pPr>
            <a:r>
              <a:rPr lang="en-US" dirty="0"/>
              <a:t>Processes, and</a:t>
            </a:r>
          </a:p>
          <a:p>
            <a:pPr marL="628650" lvl="1" indent="-171450">
              <a:buFont typeface="Arial" panose="020B0604020202020204" pitchFamily="34" charset="0"/>
              <a:buChar char="•"/>
            </a:pPr>
            <a:r>
              <a:rPr lang="en-US" dirty="0"/>
              <a:t>Creating paths to biliteracy.</a:t>
            </a:r>
          </a:p>
          <a:p>
            <a:pPr marL="457200" lvl="1" indent="0">
              <a:buFont typeface="Arial" panose="020B0604020202020204" pitchFamily="34" charset="0"/>
              <a:buNone/>
            </a:pPr>
            <a:endParaRPr lang="en-US" dirty="0"/>
          </a:p>
          <a:p>
            <a:pPr marL="171450" indent="-171450">
              <a:buFont typeface="Arial" panose="020B0604020202020204" pitchFamily="34" charset="0"/>
              <a:buChar char="•"/>
            </a:pPr>
            <a:r>
              <a:rPr lang="en-US" dirty="0"/>
              <a:t>This tool can be used for planning for new programs and to identify next steps for existing programs.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“Raising Awareness” section of the tool is pictured on this slide. It is a table that includes a column for actions with specific actions that an LEA can take to raise awareness (the text is too small to read in the image). Next to each action are columns labeled “fully implemented,” “partially implemented,” and “not yet.” These include space for LEAs to take notes of next steps or evidence.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 recommend using this tool with a school or district office staff to identify next steps and recommend ways to improve SSB programs and ensure all students have access to the SSB. If you come up with other ideas or practices that work well, please share them with me so I can continue to improve this resource!</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41</a:t>
            </a:fld>
            <a:endParaRPr lang="en-US"/>
          </a:p>
        </p:txBody>
      </p:sp>
    </p:spTree>
    <p:extLst>
      <p:ext uri="{BB962C8B-B14F-4D97-AF65-F5344CB8AC3E}">
        <p14:creationId xmlns:p14="http://schemas.microsoft.com/office/powerpoint/2010/main" val="29086728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final element I will cover today is creating paths to the biliteracy and the SSB. </a:t>
            </a:r>
          </a:p>
          <a:p>
            <a:pPr marL="0" indent="0">
              <a:buFont typeface="Arial" panose="020B0604020202020204" pitchFamily="34" charset="0"/>
              <a:buNone/>
            </a:pPr>
            <a:endParaRPr lang="en-US" altLang="en-US" sz="1200" b="1" dirty="0">
              <a:solidFill>
                <a:srgbClr val="00000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DE8EAA-D39F-41D3-8299-4B1CCCD344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08396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Biliteracy Pathway Recognition program was established in 2021.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purpose of this program is to recognize preschool, kindergarten, elementary, and middle school students who have demonstrated progress toward proficiency in speaking, listening, reading, and writing in one or more languages in addition to English.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Just as the SSB recognizes high school graduates who have achieved a high level of literacy in one or more languages in addition to English, this program provides recognition for students who are on the path to biliteracy at key segments along their educational journey.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slide includes an image of the Biliteracy Pathway Recognitions logo, which shows a path with a signpost and three speech bubbles above, one with a house, one with a road, and one with a school.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43</a:t>
            </a:fld>
            <a:endParaRPr lang="en-US"/>
          </a:p>
        </p:txBody>
      </p:sp>
    </p:spTree>
    <p:extLst>
      <p:ext uri="{BB962C8B-B14F-4D97-AF65-F5344CB8AC3E}">
        <p14:creationId xmlns:p14="http://schemas.microsoft.com/office/powerpoint/2010/main" val="18936905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The three Biliteracy Pathway Recognitions available are:</a:t>
            </a:r>
          </a:p>
          <a:p>
            <a:r>
              <a:rPr lang="en-US" sz="1400" dirty="0">
                <a:latin typeface="Arial" panose="020B0604020202020204" pitchFamily="34" charset="0"/>
                <a:cs typeface="Arial" panose="020B0604020202020204" pitchFamily="34" charset="0"/>
              </a:rPr>
              <a:t>1. The Biliteracy Program Participation Recognition (represented by an image of a school),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2. The Home Language Development Recognition (represented by an image of a house), and</a:t>
            </a:r>
          </a:p>
          <a:p>
            <a:r>
              <a:rPr lang="en-US" sz="1400" dirty="0">
                <a:latin typeface="Arial" panose="020B0604020202020204" pitchFamily="34" charset="0"/>
                <a:cs typeface="Arial" panose="020B0604020202020204" pitchFamily="34" charset="0"/>
              </a:rPr>
              <a:t>3. The Biliteracy Attainment Recognition (represented by an image of a road).</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LEAs may choose to award one or all of these recognitions. Since the requirements for the Biliteracy Pathway Recognitions are not established in law, the criteria are optional guidance and may be customized to fit the LEA’s program model(s) and the needs of students.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For more information on the Biliteracy Pathway Recognitions, please see the CDE Biliteracy Pathway Recognition web page. The link to this web page is available on your link doc.</a:t>
            </a:r>
          </a:p>
          <a:p>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6757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multiple paths to the State Seal of Biliteracy.</a:t>
            </a:r>
          </a:p>
          <a:p>
            <a:pPr marL="628650" lvl="1" indent="-171450">
              <a:buFont typeface="Arial" panose="020B0604020202020204" pitchFamily="34" charset="0"/>
              <a:buChar char="•"/>
            </a:pPr>
            <a:r>
              <a:rPr lang="en-US" dirty="0"/>
              <a:t>A student that has a home language other than or in addition to English may continue to develop that language to a high level of proficiency and earn the SSB.</a:t>
            </a:r>
          </a:p>
          <a:p>
            <a:pPr marL="628650" lvl="1" indent="-171450">
              <a:buFont typeface="Arial" panose="020B0604020202020204" pitchFamily="34" charset="0"/>
              <a:buChar char="•"/>
            </a:pPr>
            <a:r>
              <a:rPr lang="en-US" dirty="0"/>
              <a:t>A student may also choose to complete world language coursework in high school or through dual enrollment at a community college to earn the seal.</a:t>
            </a:r>
          </a:p>
          <a:p>
            <a:pPr marL="628650" lvl="1" indent="-171450">
              <a:buFont typeface="Arial" panose="020B0604020202020204" pitchFamily="34" charset="0"/>
              <a:buChar char="•"/>
            </a:pPr>
            <a:r>
              <a:rPr lang="en-US" dirty="0"/>
              <a:t>Students who graduate from an elementary or middle school multilingual program, such as dual language immersion, may place into higher level courses in that language or take a qualifying assessment to earn the seal.</a:t>
            </a:r>
          </a:p>
          <a:p>
            <a:pPr marL="628650" lvl="1" indent="-171450">
              <a:buFont typeface="Arial" panose="020B0604020202020204" pitchFamily="34" charset="0"/>
              <a:buChar char="•"/>
            </a:pPr>
            <a:r>
              <a:rPr lang="en-US" dirty="0"/>
              <a:t>Similarly, students who completed schooling abroad in another language may have very high proficiency in the language and may earn the seal through an assessment or the coursework they completed in the other country.</a:t>
            </a:r>
          </a:p>
          <a:p>
            <a:pPr marL="457200" lvl="1" indent="0">
              <a:buFont typeface="Arial" panose="020B0604020202020204" pitchFamily="34" charset="0"/>
              <a:buNone/>
            </a:pPr>
            <a:endParaRPr lang="en-US" dirty="0"/>
          </a:p>
          <a:p>
            <a:pPr marL="171450" indent="-171450">
              <a:buFont typeface="Arial" panose="020B0604020202020204" pitchFamily="34" charset="0"/>
              <a:buChar char="•"/>
            </a:pPr>
            <a:r>
              <a:rPr lang="en-US" dirty="0"/>
              <a:t>These are just a few of the many paths to earning the SSB.</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bookmark pictured on this slide shows the Biliteracy Pathway Recognitions as a path to the SSB, starting with preschool and culminating in the SSB in grade 12.  Recognitions may be awarded in preschool, elementary, and middle school to encourage students as they continue on the path to the SSB.</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This bookmark is available on the CDE Biliteracy Pathway Recognitions web page along with other information and resources. The link is available on your link doc.</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Alignment and articulation with elementary and middle schools that feed into the high school are vital to building a path to biliteracy from preschool through grade 12.</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High schools can work with elementary and middle schools to identify students who may already be on the path to biliteracy and ensure these students receive the information and encouragement they need to earn the SSB.</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It is especially important to reach out to English learners and other students who have a home language other than or in addition to English as these students are well on their way to biliteracy and may need encouragement to continue to develop the linguistic asset of the home language.</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45</a:t>
            </a:fld>
            <a:endParaRPr lang="en-US"/>
          </a:p>
        </p:txBody>
      </p:sp>
    </p:spTree>
    <p:extLst>
      <p:ext uri="{BB962C8B-B14F-4D97-AF65-F5344CB8AC3E}">
        <p14:creationId xmlns:p14="http://schemas.microsoft.com/office/powerpoint/2010/main" val="9902807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importance of creating paths to biliteracy is reinforced by the Global California 2030 Initiative.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initiative sets ambitious goals to expand multiliteracy, including:</a:t>
            </a:r>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By 2030: Half of all K–12 students participate in programs leading to proficiency in two or more languages, and</a:t>
            </a:r>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By 2040: Three out of four students earn the SSB.</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Global California 2030 Report articulates the goals of the initiative and is available as a PDF. The link is provided on your link doc.</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To meet these goals and others articulated in the report, California must establish well articulated paths to biliteracy beginning in preschool that connect at each educational segment through grade 12 and beyond. The Biliteracy Pathway Recognitions are a first step toward creating these paths.</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46</a:t>
            </a:fld>
            <a:endParaRPr lang="en-US"/>
          </a:p>
        </p:txBody>
      </p:sp>
    </p:spTree>
    <p:extLst>
      <p:ext uri="{BB962C8B-B14F-4D97-AF65-F5344CB8AC3E}">
        <p14:creationId xmlns:p14="http://schemas.microsoft.com/office/powerpoint/2010/main" val="17681886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[Optional time for questions and answers]</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47</a:t>
            </a:fld>
            <a:endParaRPr lang="en-US"/>
          </a:p>
        </p:txBody>
      </p:sp>
    </p:spTree>
    <p:extLst>
      <p:ext uri="{BB962C8B-B14F-4D97-AF65-F5344CB8AC3E}">
        <p14:creationId xmlns:p14="http://schemas.microsoft.com/office/powerpoint/2010/main" val="6922763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a reminder, the link document pictured on the slide is posted with the webinar recording on the CDE SSB web page at https://www.cde.ca.gov/sp/el/er/sealofbiliteracy.asp under the “Resources” tab.</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document has links to all the relevant resources that I referenced today.</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48</a:t>
            </a:fld>
            <a:endParaRPr lang="en-US"/>
          </a:p>
        </p:txBody>
      </p:sp>
    </p:spTree>
    <p:extLst>
      <p:ext uri="{BB962C8B-B14F-4D97-AF65-F5344CB8AC3E}">
        <p14:creationId xmlns:p14="http://schemas.microsoft.com/office/powerpoint/2010/main" val="23945143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lnSpc>
                <a:spcPct val="107000"/>
              </a:lnSpc>
              <a:spcBef>
                <a:spcPct val="0"/>
              </a:spcBef>
              <a:spcAft>
                <a:spcPts val="1200"/>
              </a:spcAft>
              <a:buFont typeface="Arial" panose="020B0604020202020204" pitchFamily="34" charset="0"/>
              <a:buNone/>
            </a:pPr>
            <a:r>
              <a:rPr lang="en-US" altLang="en-US" sz="1200" b="1" dirty="0">
                <a:latin typeface="Arial" panose="020B0604020202020204" pitchFamily="34" charset="0"/>
                <a:ea typeface="Calibri" panose="020F0502020204030204" pitchFamily="34" charset="0"/>
                <a:cs typeface="Times New Roman" panose="02020603050405020304" pitchFamily="18" charset="0"/>
              </a:rPr>
              <a:t>[Recommended to provide local SSB contact for the site or district as well]</a:t>
            </a:r>
          </a:p>
          <a:p>
            <a:pPr marL="0" indent="0" eaLnBrk="1" hangingPunct="1">
              <a:lnSpc>
                <a:spcPct val="107000"/>
              </a:lnSpc>
              <a:spcBef>
                <a:spcPct val="0"/>
              </a:spcBef>
              <a:spcAft>
                <a:spcPts val="1200"/>
              </a:spcAft>
              <a:buFont typeface="Arial" panose="020B0604020202020204" pitchFamily="34" charset="0"/>
              <a:buNone/>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Thank you for your interest in the SSB.</a:t>
            </a:r>
          </a:p>
          <a:p>
            <a:pPr marL="171450" indent="-171450" eaLnBrk="1" hangingPunct="1">
              <a:lnSpc>
                <a:spcPct val="107000"/>
              </a:lnSpc>
              <a:spcBef>
                <a:spcPct val="0"/>
              </a:spcBef>
              <a:spcAft>
                <a:spcPts val="1200"/>
              </a:spcAft>
              <a:buFont typeface="Arial" panose="020B0604020202020204" pitchFamily="34" charset="0"/>
              <a:buChar char="•"/>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This important program helps prepare students with twenty-first century skills, encourage the study of languages, affirm cultural and linguistic identities, and build bridges between communities.</a:t>
            </a:r>
          </a:p>
          <a:p>
            <a:pPr marL="171450" indent="-171450" eaLnBrk="1" hangingPunct="1">
              <a:lnSpc>
                <a:spcPct val="107000"/>
              </a:lnSpc>
              <a:spcBef>
                <a:spcPct val="0"/>
              </a:spcBef>
              <a:spcAft>
                <a:spcPts val="1200"/>
              </a:spcAft>
              <a:buFont typeface="Arial" panose="020B0604020202020204" pitchFamily="34" charset="0"/>
              <a:buChar char="•"/>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If you have any questions about the SSB, please contact Gina Garcia-Smith, Education Programs Consultant in the MSD at the CDE, by phone on her direct line at 916-319-0265 or through the main office at 916-319-0938.</a:t>
            </a:r>
          </a:p>
          <a:p>
            <a:pPr marL="171450" indent="-171450" eaLnBrk="1" hangingPunct="1">
              <a:lnSpc>
                <a:spcPct val="107000"/>
              </a:lnSpc>
              <a:spcBef>
                <a:spcPct val="0"/>
              </a:spcBef>
              <a:spcAft>
                <a:spcPts val="1200"/>
              </a:spcAft>
              <a:buFont typeface="Arial" panose="020B0604020202020204" pitchFamily="34" charset="0"/>
              <a:buChar char="•"/>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You can also reach Gina by email at </a:t>
            </a:r>
            <a:r>
              <a:rPr lang="en-US" altLang="en-US" sz="120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3"/>
              </a:rPr>
              <a:t>SEAL@cde.ca.gov</a:t>
            </a:r>
            <a:r>
              <a:rPr lang="en-US" altLang="en-US" sz="1200" dirty="0">
                <a:latin typeface="Arial" panose="020B0604020202020204" pitchFamily="34" charset="0"/>
                <a:ea typeface="Calibri" panose="020F0502020204030204" pitchFamily="34" charset="0"/>
                <a:cs typeface="Times New Roman" panose="02020603050405020304" pitchFamily="18" charset="0"/>
              </a:rPr>
              <a:t>.</a:t>
            </a:r>
          </a:p>
          <a:p>
            <a:pPr marL="171450" indent="-171450" eaLnBrk="1" hangingPunct="1">
              <a:lnSpc>
                <a:spcPct val="107000"/>
              </a:lnSpc>
              <a:spcBef>
                <a:spcPct val="0"/>
              </a:spcBef>
              <a:spcAft>
                <a:spcPts val="1200"/>
              </a:spcAft>
              <a:buFont typeface="Arial" panose="020B0604020202020204" pitchFamily="34" charset="0"/>
              <a:buChar char="•"/>
            </a:pPr>
            <a:endParaRPr lang="en-US" altLang="en-US" sz="1200" dirty="0">
              <a:latin typeface="Arial" panose="020B0604020202020204" pitchFamily="34" charset="0"/>
              <a:ea typeface="Calibri" panose="020F0502020204030204" pitchFamily="34" charset="0"/>
              <a:cs typeface="Times New Roman" panose="02020603050405020304" pitchFamily="18" charset="0"/>
            </a:endParaRPr>
          </a:p>
          <a:p>
            <a:pPr marL="171450" indent="-171450" eaLnBrk="1" hangingPunct="1">
              <a:lnSpc>
                <a:spcPct val="107000"/>
              </a:lnSpc>
              <a:spcBef>
                <a:spcPct val="0"/>
              </a:spcBef>
              <a:spcAft>
                <a:spcPts val="1200"/>
              </a:spcAft>
              <a:buFont typeface="Arial" panose="020B0604020202020204" pitchFamily="34" charset="0"/>
              <a:buChar char="•"/>
            </a:pPr>
            <a:r>
              <a:rPr lang="en-US" altLang="en-US" sz="1200" dirty="0">
                <a:latin typeface="Arial" panose="020B0604020202020204" pitchFamily="34" charset="0"/>
                <a:ea typeface="Calibri" panose="020F0502020204030204" pitchFamily="34" charset="0"/>
                <a:cs typeface="Times New Roman" panose="02020603050405020304" pitchFamily="18" charset="0"/>
              </a:rPr>
              <a:t>Thank you for your time. </a:t>
            </a:r>
          </a:p>
          <a:p>
            <a:pPr eaLnBrk="1" hangingPunct="1">
              <a:spcBef>
                <a:spcPct val="0"/>
              </a:spcBef>
            </a:pPr>
            <a:endParaRPr lang="en-US" altLang="en-US"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eaLnBrk="1" hangingPunct="1">
              <a:spcBef>
                <a:spcPct val="0"/>
              </a:spcBef>
            </a:pPr>
            <a:r>
              <a:rPr lang="en-US" altLang="en-US" sz="1200" b="1" dirty="0">
                <a:solidFill>
                  <a:srgbClr val="000000"/>
                </a:solidFill>
                <a:latin typeface="Arial" panose="020B0604020202020204" pitchFamily="34" charset="0"/>
                <a:ea typeface="Calibri" panose="020F0502020204030204" pitchFamily="34" charset="0"/>
                <a:cs typeface="Arial" panose="020B0604020202020204" pitchFamily="34" charset="0"/>
              </a:rPr>
              <a:t>[Click to advance to next slide]</a:t>
            </a:r>
          </a:p>
          <a:p>
            <a:pPr eaLnBrk="1" hangingPunct="1">
              <a:spcBef>
                <a:spcPct val="0"/>
              </a:spcBef>
            </a:pPr>
            <a:endParaRPr lang="en-US" altLang="en-US" dirty="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49</a:t>
            </a:fld>
            <a:endParaRPr lang="en-US"/>
          </a:p>
        </p:txBody>
      </p:sp>
    </p:spTree>
    <p:extLst>
      <p:ext uri="{BB962C8B-B14F-4D97-AF65-F5344CB8AC3E}">
        <p14:creationId xmlns:p14="http://schemas.microsoft.com/office/powerpoint/2010/main" val="2151913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buFontTx/>
              <a:buChar char="•"/>
            </a:pPr>
            <a:r>
              <a:rPr lang="en-US" altLang="en-US" sz="1200" dirty="0">
                <a:latin typeface="Arial" panose="020B0604020202020204" pitchFamily="34" charset="0"/>
                <a:cs typeface="Arial" panose="020B0604020202020204" pitchFamily="34" charset="0"/>
              </a:rPr>
              <a:t>The SSB was established for a variety of reasons, including to encourage and recognize biliteracy and multiliteracy and the study of languages.</a:t>
            </a:r>
          </a:p>
          <a:p>
            <a:pPr marL="171450" indent="-171450" eaLnBrk="1" hangingPunct="1">
              <a:spcBef>
                <a:spcPct val="0"/>
              </a:spcBef>
            </a:pPr>
            <a:endParaRPr lang="en-US" altLang="en-US" sz="1200" dirty="0">
              <a:latin typeface="Arial" panose="020B0604020202020204" pitchFamily="34" charset="0"/>
              <a:cs typeface="Arial" panose="020B0604020202020204" pitchFamily="34" charset="0"/>
            </a:endParaRPr>
          </a:p>
          <a:p>
            <a:pPr marL="171450" indent="-171450" eaLnBrk="1" hangingPunct="1">
              <a:spcBef>
                <a:spcPct val="0"/>
              </a:spcBef>
              <a:buFontTx/>
              <a:buChar char="•"/>
            </a:pPr>
            <a:r>
              <a:rPr lang="en-US" altLang="en-US" sz="1200" dirty="0">
                <a:latin typeface="Arial" panose="020B0604020202020204" pitchFamily="34" charset="0"/>
                <a:cs typeface="Arial" panose="020B0604020202020204" pitchFamily="34" charset="0"/>
              </a:rPr>
              <a:t>This program also provides a way for employers and colleges to identify students who have the twenty-first century skills of biliteracy or multiliteracy.</a:t>
            </a:r>
          </a:p>
          <a:p>
            <a:pPr marL="171450" indent="-171450" eaLnBrk="1" hangingPunct="1">
              <a:spcBef>
                <a:spcPct val="0"/>
              </a:spcBef>
            </a:pPr>
            <a:endParaRPr lang="en-US" altLang="en-US" sz="1200" dirty="0">
              <a:latin typeface="Arial" panose="020B0604020202020204" pitchFamily="34" charset="0"/>
              <a:cs typeface="Arial" panose="020B0604020202020204" pitchFamily="34" charset="0"/>
            </a:endParaRPr>
          </a:p>
          <a:p>
            <a:pPr marL="171450" indent="-171450" eaLnBrk="1" hangingPunct="1">
              <a:spcBef>
                <a:spcPct val="0"/>
              </a:spcBef>
              <a:buFontTx/>
              <a:buChar char="•"/>
            </a:pPr>
            <a:r>
              <a:rPr lang="en-US" altLang="en-US" sz="1200" dirty="0">
                <a:latin typeface="Arial" panose="020B0604020202020204" pitchFamily="34" charset="0"/>
                <a:cs typeface="Arial" panose="020B0604020202020204" pitchFamily="34" charset="0"/>
              </a:rPr>
              <a:t>Finally, this program fosters an inclusive environment that strengthens intergroup relations, embraces multiculturalism, and affirms the value of linguistic diversity in the community.</a:t>
            </a:r>
          </a:p>
          <a:p>
            <a:pPr marL="171450" indent="-171450" eaLnBrk="1" hangingPunct="1">
              <a:spcBef>
                <a:spcPct val="0"/>
              </a:spcBef>
              <a:buFontTx/>
              <a:buChar char="•"/>
            </a:pPr>
            <a:endParaRPr lang="en-US" altLang="en-US" sz="1200" dirty="0">
              <a:latin typeface="Arial" panose="020B0604020202020204" pitchFamily="34" charset="0"/>
              <a:cs typeface="Arial" panose="020B0604020202020204" pitchFamily="34" charset="0"/>
            </a:endParaRPr>
          </a:p>
          <a:p>
            <a:pPr marL="171450" indent="-171450" eaLnBrk="1" hangingPunct="1">
              <a:spcBef>
                <a:spcPct val="0"/>
              </a:spcBef>
              <a:buFontTx/>
              <a:buChar char="•"/>
            </a:pPr>
            <a:r>
              <a:rPr lang="en-US" altLang="en-US" sz="1200" dirty="0">
                <a:latin typeface="Arial" panose="020B0604020202020204" pitchFamily="34" charset="0"/>
                <a:cs typeface="Arial" panose="020B0604020202020204" pitchFamily="34" charset="0"/>
              </a:rPr>
              <a:t>The SSB’s purposes align with the vision of the English Learner Roadmap Policy, for </a:t>
            </a:r>
            <a:r>
              <a:rPr lang="en-US" b="0" i="0" dirty="0">
                <a:solidFill>
                  <a:srgbClr val="000000"/>
                </a:solidFill>
                <a:effectLst/>
                <a:latin typeface="Helvetica Neue"/>
              </a:rPr>
              <a:t>English learners to fully and meaningfully access and participate in a twenty-first century education from early childhood through grade twelve that results in their attaining high levels of English proficiency, mastery of grade level standards, and opportunities to develop proficiency in multiple languages.</a:t>
            </a:r>
          </a:p>
          <a:p>
            <a:pPr marL="171450" indent="-171450" eaLnBrk="1" hangingPunct="1">
              <a:spcBef>
                <a:spcPct val="0"/>
              </a:spcBef>
              <a:buFontTx/>
              <a:buChar char="•"/>
            </a:pPr>
            <a:endParaRPr lang="en-US" altLang="en-US" sz="1200" b="0" i="0" dirty="0">
              <a:solidFill>
                <a:srgbClr val="000000"/>
              </a:solidFill>
              <a:effectLst/>
              <a:latin typeface="Helvetica Neue"/>
              <a:cs typeface="Arial" panose="020B0604020202020204" pitchFamily="34" charset="0"/>
            </a:endParaRPr>
          </a:p>
          <a:p>
            <a:pPr marL="171450" indent="-171450" eaLnBrk="1" hangingPunct="1">
              <a:spcBef>
                <a:spcPct val="0"/>
              </a:spcBef>
              <a:buFontTx/>
              <a:buChar char="•"/>
            </a:pPr>
            <a:r>
              <a:rPr lang="en-US" altLang="en-US" sz="1200" b="0" i="0" dirty="0">
                <a:solidFill>
                  <a:srgbClr val="000000"/>
                </a:solidFill>
                <a:effectLst/>
                <a:latin typeface="Helvetica Neue"/>
                <a:cs typeface="Arial" panose="020B0604020202020204" pitchFamily="34" charset="0"/>
              </a:rPr>
              <a:t>English learners and other multilingual learners are already on the path to the State Seal of Biliteracy with their home languages. Ensuring these students have opportunities to develop the home language along with English is an important part of growing the SSB and celebrating California’s linguistic diversity. </a:t>
            </a:r>
            <a:endParaRPr lang="en-US" altLang="en-US" sz="1200" dirty="0">
              <a:latin typeface="Arial" panose="020B0604020202020204" pitchFamily="34" charset="0"/>
              <a:cs typeface="Arial" panose="020B0604020202020204" pitchFamily="34" charset="0"/>
            </a:endParaRPr>
          </a:p>
          <a:p>
            <a:pPr marL="171450" indent="-171450" eaLnBrk="1" hangingPunct="1">
              <a:spcBef>
                <a:spcPct val="0"/>
              </a:spcBef>
            </a:pPr>
            <a:endParaRPr lang="en-US" altLang="en-US" sz="1200" dirty="0">
              <a:solidFill>
                <a:srgbClr val="000000"/>
              </a:solidFill>
              <a:latin typeface="Arial" panose="020B0604020202020204" pitchFamily="34" charset="0"/>
              <a:cs typeface="Arial" panose="020B0604020202020204" pitchFamily="34" charset="0"/>
            </a:endParaRPr>
          </a:p>
          <a:p>
            <a:pPr marL="171450" indent="-171450" eaLnBrk="1" hangingPunct="1">
              <a:spcBef>
                <a:spcPct val="0"/>
              </a:spcBef>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5</a:t>
            </a:fld>
            <a:endParaRPr lang="en-US"/>
          </a:p>
        </p:txBody>
      </p:sp>
    </p:spTree>
    <p:extLst>
      <p:ext uri="{BB962C8B-B14F-4D97-AF65-F5344CB8AC3E}">
        <p14:creationId xmlns:p14="http://schemas.microsoft.com/office/powerpoint/2010/main" val="2745320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Many other states in the United States also have SSB programs.</a:t>
            </a:r>
          </a:p>
          <a:p>
            <a:pPr marL="171450" indent="-171450" eaLnBrk="1" hangingPunct="1">
              <a:spcBef>
                <a:spcPct val="0"/>
              </a:spcBef>
              <a:buFont typeface="Arial" panose="020B0604020202020204" pitchFamily="34" charset="0"/>
              <a:buChar char="•"/>
            </a:pPr>
            <a:endParaRPr lang="en-US" altLang="en-US" sz="120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In California, the SSB became effective on January 1, 2012, per Assembly Bill 815.</a:t>
            </a:r>
          </a:p>
          <a:p>
            <a:pPr marL="285750" indent="-285750" eaLnBrk="1" hangingPunct="1">
              <a:spcBef>
                <a:spcPct val="0"/>
              </a:spcBef>
              <a:buFont typeface="Arial" panose="020B0604020202020204" pitchFamily="34" charset="0"/>
              <a:buChar char="•"/>
            </a:pPr>
            <a:endParaRPr lang="en-US" altLang="en-US" sz="120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California was the first state to adopt an SSB program. Since then, 48 other states and the District of Columbia have followed suit.</a:t>
            </a:r>
          </a:p>
          <a:p>
            <a:pPr marL="285750" indent="-285750" eaLnBrk="1" hangingPunct="1">
              <a:spcBef>
                <a:spcPct val="0"/>
              </a:spcBef>
              <a:buFont typeface="Arial" panose="020B0604020202020204" pitchFamily="34" charset="0"/>
              <a:buChar char="•"/>
            </a:pPr>
            <a:endParaRPr lang="en-US" altLang="en-US" sz="120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This map, from the Californians Together Seal of Biliteracy website at http://sealofbiliteracy.org, shows the states in dark blue that have already adopted an SSB program. The map shows every state shaded in dark blue other than one state, South Dakota. South Dakota is shaded in peach, showing that it is currently in the early stages of developing an SSB program. This means that soon, every state will have an SSB program.</a:t>
            </a:r>
          </a:p>
          <a:p>
            <a:pPr marL="171450" indent="-171450" eaLnBrk="1" hangingPunct="1">
              <a:spcBef>
                <a:spcPct val="0"/>
              </a:spcBef>
              <a:buFont typeface="Arial" panose="020B0604020202020204" pitchFamily="34" charset="0"/>
              <a:buChar char="•"/>
            </a:pPr>
            <a:endParaRPr lang="en-US" altLang="en-US" sz="120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The nationwide focus on the State Seal of Biliteracy is further strengthened with the U.S. Department of Education’s Raise the Bar: Lead the World Initiative. One of this initiative’s three key focus areas is creating pathways for global engagement. This includes providing every student with a pathway to multilingualism.</a:t>
            </a:r>
          </a:p>
          <a:p>
            <a:pPr marL="171450" indent="-171450" eaLnBrk="1" hangingPunct="1">
              <a:spcBef>
                <a:spcPct val="0"/>
              </a:spcBef>
              <a:buFont typeface="Arial" panose="020B0604020202020204" pitchFamily="34" charset="0"/>
              <a:buChar char="•"/>
            </a:pPr>
            <a:endParaRPr lang="en-US" altLang="en-US" sz="1200"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en-US" altLang="en-US" sz="1200" dirty="0">
                <a:latin typeface="Arial" panose="020B0604020202020204" pitchFamily="34" charset="0"/>
                <a:cs typeface="Arial" panose="020B0604020202020204" pitchFamily="34" charset="0"/>
              </a:rPr>
              <a:t>The link to the Raise the Bar: Lead the World web page is available on the links doc. It is included under the heading “Partner Resources.” </a:t>
            </a:r>
          </a:p>
          <a:p>
            <a:pPr marL="285750" indent="-285750" eaLnBrk="1" hangingPunct="1">
              <a:spcBef>
                <a:spcPct val="0"/>
              </a:spcBef>
            </a:pPr>
            <a:endParaRPr lang="en-US" altLang="en-US" dirty="0">
              <a:solidFill>
                <a:srgbClr val="000000"/>
              </a:solidFill>
              <a:latin typeface="Arial" panose="020B0604020202020204" pitchFamily="34" charset="0"/>
              <a:cs typeface="Arial" panose="020B0604020202020204" pitchFamily="34" charset="0"/>
            </a:endParaRPr>
          </a:p>
          <a:p>
            <a:pPr marL="285750" indent="-285750" eaLnBrk="1" hangingPunct="1">
              <a:spcBef>
                <a:spcPct val="0"/>
              </a:spcBef>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6</a:t>
            </a:fld>
            <a:endParaRPr lang="en-US"/>
          </a:p>
        </p:txBody>
      </p:sp>
    </p:spTree>
    <p:extLst>
      <p:ext uri="{BB962C8B-B14F-4D97-AF65-F5344CB8AC3E}">
        <p14:creationId xmlns:p14="http://schemas.microsoft.com/office/powerpoint/2010/main" val="3567777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9413"/>
            <a:ext cx="5486400" cy="3086100"/>
          </a:xfrm>
        </p:spPr>
      </p:sp>
      <p:sp>
        <p:nvSpPr>
          <p:cNvPr id="3" name="Notes Placeholder 2"/>
          <p:cNvSpPr>
            <a:spLocks noGrp="1"/>
          </p:cNvSpPr>
          <p:nvPr>
            <p:ph type="body" idx="1"/>
          </p:nvPr>
        </p:nvSpPr>
        <p:spPr/>
        <p:txBody>
          <a:bodyPr/>
          <a:lstStyle/>
          <a:p>
            <a:pPr marL="290513" indent="-290513" eaLnBrk="1" hangingPunct="1">
              <a:spcBef>
                <a:spcPct val="0"/>
              </a:spcBef>
              <a:spcAft>
                <a:spcPts val="1200"/>
              </a:spcAft>
              <a:buFontTx/>
              <a:buChar char="•"/>
            </a:pPr>
            <a:r>
              <a:rPr lang="en-US" altLang="en-US" sz="1400" dirty="0">
                <a:latin typeface="Arial" panose="020B0604020202020204" pitchFamily="34" charset="0"/>
                <a:cs typeface="Arial" panose="020B0604020202020204" pitchFamily="34" charset="0"/>
              </a:rPr>
              <a:t>The blue bars in this graph show the growth in the number of seals awarded annually since the program was established.  </a:t>
            </a:r>
          </a:p>
          <a:p>
            <a:pPr marL="290513" indent="-290513" eaLnBrk="1" hangingPunct="1">
              <a:spcBef>
                <a:spcPct val="0"/>
              </a:spcBef>
              <a:spcAft>
                <a:spcPts val="1200"/>
              </a:spcAft>
              <a:buFontTx/>
              <a:buChar char="•"/>
            </a:pPr>
            <a:endParaRPr lang="en-US" altLang="en-US" sz="1400" dirty="0">
              <a:latin typeface="Arial" panose="020B0604020202020204" pitchFamily="34" charset="0"/>
              <a:cs typeface="Arial" panose="020B0604020202020204" pitchFamily="34" charset="0"/>
            </a:endParaRPr>
          </a:p>
          <a:p>
            <a:pPr marL="290195" marR="0" lvl="0" indent="-290195" algn="l" defTabSz="914400" rtl="0" eaLnBrk="1" fontAlgn="auto" latinLnBrk="0" hangingPunct="1">
              <a:lnSpc>
                <a:spcPct val="100000"/>
              </a:lnSpc>
              <a:spcBef>
                <a:spcPct val="0"/>
              </a:spcBef>
              <a:spcAft>
                <a:spcPts val="1200"/>
              </a:spcAft>
              <a:buClrTx/>
              <a:buSzTx/>
              <a:buFontTx/>
              <a:buChar char="•"/>
              <a:tabLst/>
              <a:defRPr/>
            </a:pPr>
            <a:r>
              <a:rPr lang="en-US" altLang="en-US" sz="1400" dirty="0">
                <a:latin typeface="Arial"/>
                <a:cs typeface="Arial"/>
              </a:rPr>
              <a:t>In the 2012-13 school year, 10,685 seals were awarded. In 2013-14, 23,941 seals were awarded. In 2014-15, 32,766. In 2015-16, 39,741. In 2016-17, 46,380. In 2017-18, 55,214. In 2018-19, 57,486. In 2019-20, 65,622. In 2020-21, 72,593. Finally, in 2021-22 we saw a decline in the number of seals awarded for the first time, to 57,518. This past year, we saw an increase again, to 59,703. </a:t>
            </a:r>
          </a:p>
          <a:p>
            <a:pPr marL="290195" marR="0" lvl="0" indent="-290195" algn="l" defTabSz="914400" rtl="0" eaLnBrk="1" fontAlgn="auto" latinLnBrk="0" hangingPunct="1">
              <a:lnSpc>
                <a:spcPct val="100000"/>
              </a:lnSpc>
              <a:spcBef>
                <a:spcPct val="0"/>
              </a:spcBef>
              <a:spcAft>
                <a:spcPts val="1200"/>
              </a:spcAft>
              <a:buClrTx/>
              <a:buSzTx/>
              <a:buFontTx/>
              <a:buChar char="•"/>
              <a:tabLst/>
              <a:defRPr/>
            </a:pPr>
            <a:endParaRPr lang="en-US" altLang="en-US" sz="1400" dirty="0">
              <a:latin typeface="Arial"/>
              <a:cs typeface="Arial"/>
            </a:endParaRPr>
          </a:p>
          <a:p>
            <a:pPr marL="290195" indent="-290195" eaLnBrk="1" hangingPunct="1">
              <a:spcBef>
                <a:spcPct val="0"/>
              </a:spcBef>
              <a:spcAft>
                <a:spcPts val="1200"/>
              </a:spcAft>
              <a:buFontTx/>
              <a:buChar char="•"/>
            </a:pPr>
            <a:r>
              <a:rPr lang="en-US" altLang="en-US" sz="1400" dirty="0">
                <a:latin typeface="Arial"/>
                <a:cs typeface="Arial"/>
              </a:rPr>
              <a:t>The top two rows in the bar graph, shaded in orange, show the goals from the Global CA 2030 Initiative. </a:t>
            </a:r>
          </a:p>
          <a:p>
            <a:pPr marL="290195" indent="-290195" eaLnBrk="1" hangingPunct="1">
              <a:spcBef>
                <a:spcPct val="0"/>
              </a:spcBef>
              <a:spcAft>
                <a:spcPts val="1200"/>
              </a:spcAft>
              <a:buFontTx/>
              <a:buChar char="•"/>
            </a:pPr>
            <a:endParaRPr lang="en-US" altLang="en-US" sz="1400" dirty="0">
              <a:latin typeface="Arial"/>
              <a:cs typeface="Arial"/>
            </a:endParaRPr>
          </a:p>
          <a:p>
            <a:pPr marL="290195" indent="-290195" eaLnBrk="1" hangingPunct="1">
              <a:spcBef>
                <a:spcPct val="0"/>
              </a:spcBef>
              <a:spcAft>
                <a:spcPts val="1200"/>
              </a:spcAft>
              <a:buFontTx/>
              <a:buChar char="•"/>
            </a:pPr>
            <a:r>
              <a:rPr lang="en-US" altLang="en-US" sz="1400" dirty="0">
                <a:latin typeface="Arial"/>
                <a:cs typeface="Arial"/>
              </a:rPr>
              <a:t>To stay on track with the goals set forth in the Global California 2030 initiative, we will need to work hard from now until 2025 to achieve the target of 125,000 seals in 2024-25, and ultimately 175,000 seals by 2030.</a:t>
            </a:r>
          </a:p>
          <a:p>
            <a:pPr marL="290195" indent="-290195" eaLnBrk="1" hangingPunct="1">
              <a:spcBef>
                <a:spcPct val="0"/>
              </a:spcBef>
              <a:spcAft>
                <a:spcPts val="1200"/>
              </a:spcAft>
              <a:buFontTx/>
              <a:buChar char="•"/>
            </a:pPr>
            <a:endParaRPr lang="en-US" altLang="en-US" sz="1400" dirty="0">
              <a:latin typeface="Arial"/>
              <a:cs typeface="Arial"/>
            </a:endParaRPr>
          </a:p>
          <a:p>
            <a:pPr marL="290513" indent="-290513" eaLnBrk="1" hangingPunct="1">
              <a:spcBef>
                <a:spcPct val="0"/>
              </a:spcBef>
              <a:spcAft>
                <a:spcPts val="1200"/>
              </a:spcAft>
              <a:buFontTx/>
              <a:buChar char="•"/>
            </a:pPr>
            <a:r>
              <a:rPr lang="en-US" altLang="en-US" sz="1400" dirty="0">
                <a:latin typeface="Arial" panose="020B0604020202020204" pitchFamily="34" charset="0"/>
                <a:cs typeface="Arial" panose="020B0604020202020204" pitchFamily="34" charset="0"/>
              </a:rPr>
              <a:t>The mission of Global California 2030 is to equip students with the world language skills to fully engage with the diverse cultures and heritages of California and the world, while also preparing them to succeed in the global economy. </a:t>
            </a:r>
          </a:p>
          <a:p>
            <a:pPr marL="290513" indent="-290513" eaLnBrk="1" hangingPunct="1">
              <a:spcBef>
                <a:spcPct val="0"/>
              </a:spcBef>
              <a:spcAft>
                <a:spcPts val="1200"/>
              </a:spcAft>
              <a:buFontTx/>
              <a:buChar char="•"/>
            </a:pPr>
            <a:endParaRPr lang="en-US" altLang="en-US" sz="1400" dirty="0">
              <a:latin typeface="Arial" panose="020B0604020202020204" pitchFamily="34" charset="0"/>
              <a:cs typeface="Arial" panose="020B0604020202020204" pitchFamily="34" charset="0"/>
            </a:endParaRPr>
          </a:p>
          <a:p>
            <a:pPr marL="290513" marR="0" lvl="0" indent="-290513" algn="l" defTabSz="914400" rtl="0" eaLnBrk="1" fontAlgn="auto" latinLnBrk="0" hangingPunct="1">
              <a:lnSpc>
                <a:spcPct val="100000"/>
              </a:lnSpc>
              <a:spcBef>
                <a:spcPct val="0"/>
              </a:spcBef>
              <a:spcAft>
                <a:spcPts val="1200"/>
              </a:spcAft>
              <a:buClrTx/>
              <a:buSzTx/>
              <a:buFontTx/>
              <a:buChar char="•"/>
              <a:tabLst/>
              <a:defRPr/>
            </a:pPr>
            <a:r>
              <a:rPr lang="en-US" altLang="en-US" sz="1400" dirty="0">
                <a:latin typeface="Arial" panose="020B0604020202020204" pitchFamily="34" charset="0"/>
                <a:cs typeface="Arial" panose="020B0604020202020204" pitchFamily="34" charset="0"/>
              </a:rPr>
              <a:t>Please see the link on your links document for the Global California 2030 Report, which provides additional information about these goals.</a:t>
            </a:r>
          </a:p>
          <a:p>
            <a:pPr marL="290513" indent="-290513" eaLnBrk="1" hangingPunct="1">
              <a:spcBef>
                <a:spcPct val="0"/>
              </a:spcBef>
              <a:spcAft>
                <a:spcPts val="1200"/>
              </a:spcAft>
              <a:buFontTx/>
              <a:buChar char="•"/>
            </a:pPr>
            <a:endParaRPr lang="en-US" altLang="en-US" sz="1400" dirty="0">
              <a:latin typeface="Arial" panose="020B0604020202020204" pitchFamily="34" charset="0"/>
              <a:cs typeface="Arial" panose="020B0604020202020204" pitchFamily="34" charset="0"/>
            </a:endParaRPr>
          </a:p>
          <a:p>
            <a:pPr marL="290513" indent="-290513" eaLnBrk="1" hangingPunct="1">
              <a:spcBef>
                <a:spcPct val="0"/>
              </a:spcBef>
              <a:spcAft>
                <a:spcPts val="1200"/>
              </a:spcAft>
              <a:buFontTx/>
              <a:buChar char="•"/>
            </a:pPr>
            <a:r>
              <a:rPr lang="en-US" altLang="en-US" sz="1400" dirty="0">
                <a:latin typeface="Arial" panose="020B0604020202020204" pitchFamily="34" charset="0"/>
                <a:cs typeface="Arial" panose="020B0604020202020204" pitchFamily="34" charset="0"/>
              </a:rPr>
              <a:t>A total of 521,649  SSBs have been awarded in California since the program was established. That translates into a lot of students who are equipped with biliteracy or multiliteracy, contributing to their communities and to the economy.</a:t>
            </a:r>
          </a:p>
          <a:p>
            <a:pPr marL="290513" indent="-290513" eaLnBrk="1" hangingPunct="1">
              <a:spcBef>
                <a:spcPct val="0"/>
              </a:spcBef>
              <a:spcAft>
                <a:spcPts val="1200"/>
              </a:spcAft>
              <a:buFontTx/>
              <a:buChar char="•"/>
            </a:pPr>
            <a:endParaRPr lang="en-US" altLang="en-US" sz="1400" dirty="0">
              <a:latin typeface="Arial" panose="020B0604020202020204" pitchFamily="34" charset="0"/>
              <a:cs typeface="Arial" panose="020B0604020202020204" pitchFamily="34" charset="0"/>
            </a:endParaRPr>
          </a:p>
          <a:p>
            <a:pPr marL="290513" indent="-290513" eaLnBrk="1" hangingPunct="1">
              <a:spcBef>
                <a:spcPct val="0"/>
              </a:spcBef>
              <a:spcAft>
                <a:spcPts val="1200"/>
              </a:spcAft>
              <a:buFontTx/>
              <a:buChar char="•"/>
            </a:pPr>
            <a:r>
              <a:rPr lang="en-US" altLang="en-US" sz="1400" dirty="0">
                <a:latin typeface="Arial" panose="020B0604020202020204" pitchFamily="34" charset="0"/>
                <a:cs typeface="Arial" panose="020B0604020202020204" pitchFamily="34" charset="0"/>
              </a:rPr>
              <a:t>While these numbers are exciting, it was disappointing to see the decline during the 2021-22 school year. The decline during 2021-22 is most likely attributable to the COVID-19 pandemic. However, it is an important call to action to ensure that all California students and families are aware of the SSB and its requirements and that all students, but especially those who bring the asset of a home language other than or in addition to English to California schools, have the opportunity to develop biliteracy or multiliteracy.</a:t>
            </a:r>
          </a:p>
          <a:p>
            <a:pPr marL="290513" indent="-290513" eaLnBrk="1" hangingPunct="1">
              <a:spcBef>
                <a:spcPct val="0"/>
              </a:spcBef>
              <a:spcAft>
                <a:spcPts val="1200"/>
              </a:spcAft>
              <a:buFontTx/>
              <a:buChar char="•"/>
            </a:pPr>
            <a:endParaRPr lang="en-US" altLang="en-US" sz="1400" dirty="0">
              <a:latin typeface="Arial" panose="020B0604020202020204" pitchFamily="34" charset="0"/>
              <a:cs typeface="Arial" panose="020B0604020202020204" pitchFamily="34" charset="0"/>
            </a:endParaRPr>
          </a:p>
          <a:p>
            <a:pPr>
              <a:spcBef>
                <a:spcPct val="0"/>
              </a:spcBef>
              <a:spcAft>
                <a:spcPts val="1200"/>
              </a:spcAft>
            </a:pPr>
            <a:r>
              <a:rPr lang="en-US" altLang="en-US" sz="1400" b="1" dirty="0">
                <a:latin typeface="Arial" panose="020B0604020202020204" pitchFamily="34" charset="0"/>
                <a:cs typeface="Arial" panose="020B0604020202020204" pitchFamily="34" charset="0"/>
              </a:rPr>
              <a:t>[Click to advance to next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138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addition to general participation numbers, local participation data is also available.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data is posted annually each fall on the CDE SSB web page under the “Participation Data” tab. The link to this web page is also available on your links doc.</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data is posted in an Excel spreadsheet.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first tab includes statewide data organized by county.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Each subsequent tab provides a county’s data. The data on each county tab is organized by LEA.</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spreadsheet can be a valuable resource when starting an SSB program since you can find out which other LEAs offer the SSB in your county or in nearby counties and can collaborate with them when establishing a program.</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solidFill>
                  <a:srgbClr val="000000"/>
                </a:solidFill>
                <a:latin typeface="Arial" panose="020B0604020202020204" pitchFamily="34" charset="0"/>
                <a:cs typeface="Arial" panose="020B0604020202020204" pitchFamily="34" charset="0"/>
              </a:rPr>
              <a:t>[Click to advance to next slide]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8</a:t>
            </a:fld>
            <a:endParaRPr lang="en-US"/>
          </a:p>
        </p:txBody>
      </p:sp>
    </p:spTree>
    <p:extLst>
      <p:ext uri="{BB962C8B-B14F-4D97-AF65-F5344CB8AC3E}">
        <p14:creationId xmlns:p14="http://schemas.microsoft.com/office/powerpoint/2010/main" val="3573559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prstClr val="black"/>
                </a:solidFill>
                <a:latin typeface="Arial" panose="020B0604020202020204" pitchFamily="34" charset="0"/>
                <a:cs typeface="Arial" panose="020B0604020202020204" pitchFamily="34" charset="0"/>
              </a:rPr>
              <a:t>Next, I will provide an overview of the SSB requirements.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prstClr val="black"/>
                </a:solidFill>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5"/>
          </p:nvPr>
        </p:nvSpPr>
        <p:spPr/>
        <p:txBody>
          <a:bodyPr/>
          <a:lstStyle/>
          <a:p>
            <a:fld id="{B8DE8EAA-D39F-41D3-8299-4B1CCCD34481}" type="slidenum">
              <a:rPr lang="en-US" smtClean="0"/>
              <a:t>9</a:t>
            </a:fld>
            <a:endParaRPr lang="en-US"/>
          </a:p>
        </p:txBody>
      </p:sp>
    </p:spTree>
    <p:extLst>
      <p:ext uri="{BB962C8B-B14F-4D97-AF65-F5344CB8AC3E}">
        <p14:creationId xmlns:p14="http://schemas.microsoft.com/office/powerpoint/2010/main" val="41960255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935835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lnSpc>
                <a:spcPct val="100000"/>
              </a:lnSpc>
              <a:spcAft>
                <a:spcPts val="1200"/>
              </a:spcAft>
              <a:defRPr sz="2800"/>
            </a:lvl1pPr>
            <a:lvl2pPr>
              <a:lnSpc>
                <a:spcPct val="100000"/>
              </a:lnSpc>
              <a:spcAft>
                <a:spcPts val="1200"/>
              </a:spcAft>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45566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003940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49940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321235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392827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1531902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821867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70221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1"/>
            <a:ext cx="5852160" cy="1325562"/>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1325563"/>
          </a:xfrm>
        </p:spPr>
        <p:txBody>
          <a:bodyPr/>
          <a:lstStyle/>
          <a:p>
            <a:pPr lvl="0"/>
            <a:r>
              <a:rPr lang="en-US" dirty="0"/>
              <a:t>Click to edit Master text styles</a:t>
            </a:r>
          </a:p>
          <a:p>
            <a:pPr lvl="1"/>
            <a:r>
              <a:rPr lang="en-US" dirty="0"/>
              <a:t>Second level</a:t>
            </a:r>
          </a:p>
        </p:txBody>
      </p:sp>
      <p:sp>
        <p:nvSpPr>
          <p:cNvPr id="6" name="Content Placeholder 5">
            <a:extLst>
              <a:ext uri="{FF2B5EF4-FFF2-40B4-BE49-F238E27FC236}">
                <a16:creationId xmlns:a16="http://schemas.microsoft.com/office/drawing/2014/main" id="{40AAC515-A4DE-8223-F431-EBC08F6D4F52}"/>
              </a:ext>
            </a:extLst>
          </p:cNvPr>
          <p:cNvSpPr>
            <a:spLocks noGrp="1"/>
          </p:cNvSpPr>
          <p:nvPr>
            <p:ph sz="quarter" idx="10"/>
          </p:nvPr>
        </p:nvSpPr>
        <p:spPr>
          <a:xfrm>
            <a:off x="266700" y="3072803"/>
            <a:ext cx="5613400" cy="3397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C62818FC-623E-E616-7900-50FB273D6955}"/>
              </a:ext>
            </a:extLst>
          </p:cNvPr>
          <p:cNvSpPr>
            <a:spLocks noGrp="1"/>
          </p:cNvSpPr>
          <p:nvPr>
            <p:ph sz="quarter" idx="11"/>
          </p:nvPr>
        </p:nvSpPr>
        <p:spPr>
          <a:xfrm>
            <a:off x="6187440" y="3072799"/>
            <a:ext cx="5613400" cy="33978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3694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89423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normAutofit/>
          </a:bodyPr>
          <a:lstStyle>
            <a:lvl1pPr algn="ctr">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353944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7554825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1713007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6909851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Lst>
  <p:txStyles>
    <p:titleStyle>
      <a:lvl1pPr algn="ctr" defTabSz="914400" rtl="0" eaLnBrk="1" latinLnBrk="0" hangingPunct="1">
        <a:lnSpc>
          <a:spcPct val="90000"/>
        </a:lnSpc>
        <a:spcBef>
          <a:spcPct val="0"/>
        </a:spcBef>
        <a:buNone/>
        <a:defRPr sz="3600" b="1" kern="1200">
          <a:solidFill>
            <a:srgbClr val="0C4A6D"/>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2800" kern="1200">
          <a:solidFill>
            <a:srgbClr val="0C4A6D"/>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Courier New" panose="02070309020205020404" pitchFamily="49" charset="0"/>
        <a:buChar char="o"/>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e.ca.gov/sp/ml/sealofbiliteracy.asp" TargetMode="External"/><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hyperlink" Target="https://www.cde.ca.gov/sp/ml/sealofbiliteracy.asp"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mailto:SEAL@cde.ca.gov"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ealofbiliteracy.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F287B-3956-4411-90CB-C098D6858A2F}"/>
              </a:ext>
            </a:extLst>
          </p:cNvPr>
          <p:cNvSpPr>
            <a:spLocks noGrp="1"/>
          </p:cNvSpPr>
          <p:nvPr>
            <p:ph type="ctrTitle"/>
          </p:nvPr>
        </p:nvSpPr>
        <p:spPr>
          <a:xfrm>
            <a:off x="1701232" y="985837"/>
            <a:ext cx="9153525" cy="2986088"/>
          </a:xfrm>
        </p:spPr>
        <p:txBody>
          <a:bodyPr>
            <a:normAutofit fontScale="9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The California State Seal of Biliteracy</a:t>
            </a:r>
            <a:br>
              <a:rPr lang="en-US" dirty="0"/>
            </a:br>
            <a:b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b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Multilingual Support Division</a:t>
            </a:r>
            <a:b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b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California Department of Education</a:t>
            </a:r>
            <a:b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b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November 8, 2023</a:t>
            </a:r>
            <a:endParaRPr lang="en-US" dirty="0"/>
          </a:p>
        </p:txBody>
      </p:sp>
    </p:spTree>
    <p:extLst>
      <p:ext uri="{BB962C8B-B14F-4D97-AF65-F5344CB8AC3E}">
        <p14:creationId xmlns:p14="http://schemas.microsoft.com/office/powerpoint/2010/main" val="3682906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1E09-0364-D543-7F31-2BF350B61A5C}"/>
              </a:ext>
            </a:extLst>
          </p:cNvPr>
          <p:cNvSpPr>
            <a:spLocks noGrp="1"/>
          </p:cNvSpPr>
          <p:nvPr>
            <p:ph type="title"/>
          </p:nvPr>
        </p:nvSpPr>
        <p:spPr/>
        <p:txBody>
          <a:bodyPr/>
          <a:lstStyle/>
          <a:p>
            <a:r>
              <a:rPr lang="en-US" dirty="0"/>
              <a:t>Assembly Bill 370</a:t>
            </a:r>
          </a:p>
        </p:txBody>
      </p:sp>
      <p:sp>
        <p:nvSpPr>
          <p:cNvPr id="3" name="Content Placeholder 2">
            <a:extLst>
              <a:ext uri="{FF2B5EF4-FFF2-40B4-BE49-F238E27FC236}">
                <a16:creationId xmlns:a16="http://schemas.microsoft.com/office/drawing/2014/main" id="{42FCFDC1-73E9-43AD-D3D4-2C0BB6AF95CE}"/>
              </a:ext>
            </a:extLst>
          </p:cNvPr>
          <p:cNvSpPr>
            <a:spLocks noGrp="1"/>
          </p:cNvSpPr>
          <p:nvPr>
            <p:ph sz="half" idx="1"/>
          </p:nvPr>
        </p:nvSpPr>
        <p:spPr/>
        <p:txBody>
          <a:bodyPr>
            <a:normAutofit fontScale="40000" lnSpcReduction="20000"/>
          </a:bodyPr>
          <a:lstStyle/>
          <a:p>
            <a:r>
              <a:rPr lang="en-US" sz="2800" dirty="0"/>
              <a:t>Signed by Governor Newsom on October 7, 2023.</a:t>
            </a:r>
          </a:p>
          <a:p>
            <a:pPr marL="0" indent="0">
              <a:buNone/>
            </a:pPr>
            <a:endParaRPr lang="en-US" sz="2800" dirty="0"/>
          </a:p>
          <a:p>
            <a:r>
              <a:rPr lang="en-US" sz="2800" dirty="0"/>
              <a:t>Amends the requirements for earning the SSB, starting with 2024 graduates.</a:t>
            </a:r>
          </a:p>
          <a:p>
            <a:endParaRPr lang="en-US" sz="2800" dirty="0"/>
          </a:p>
          <a:p>
            <a:pPr marL="0" indent="0">
              <a:buNone/>
            </a:pPr>
            <a:r>
              <a:rPr lang="en-US" sz="2800" dirty="0"/>
              <a:t>All information in this webinar will reflect the new requirements, effective January 1, 2024. </a:t>
            </a:r>
          </a:p>
        </p:txBody>
      </p:sp>
      <p:pic>
        <p:nvPicPr>
          <p:cNvPr id="7" name="Content Placeholder 6" descr="Image of the California state Capitol at sunset">
            <a:extLst>
              <a:ext uri="{FF2B5EF4-FFF2-40B4-BE49-F238E27FC236}">
                <a16:creationId xmlns:a16="http://schemas.microsoft.com/office/drawing/2014/main" id="{139D9A8A-2F25-3320-3654-3CE224F40CD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0" y="1910782"/>
            <a:ext cx="5851525" cy="3901910"/>
          </a:xfrm>
        </p:spPr>
      </p:pic>
    </p:spTree>
    <p:extLst>
      <p:ext uri="{BB962C8B-B14F-4D97-AF65-F5344CB8AC3E}">
        <p14:creationId xmlns:p14="http://schemas.microsoft.com/office/powerpoint/2010/main" val="4238065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FBEB7-3157-477A-B85A-A646BDD7CDE0}"/>
              </a:ext>
            </a:extLst>
          </p:cNvPr>
          <p:cNvSpPr>
            <a:spLocks noGrp="1"/>
          </p:cNvSpPr>
          <p:nvPr>
            <p:ph type="title"/>
          </p:nvPr>
        </p:nvSpPr>
        <p:spPr/>
        <p:txBody>
          <a:bodyPr/>
          <a:lstStyle/>
          <a:p>
            <a:r>
              <a:rPr lang="en-US" altLang="en-US" dirty="0"/>
              <a:t>Overall Requirements</a:t>
            </a:r>
            <a:endParaRPr lang="en-US" dirty="0"/>
          </a:p>
        </p:txBody>
      </p:sp>
      <p:sp>
        <p:nvSpPr>
          <p:cNvPr id="3" name="Content Placeholder 2">
            <a:extLst>
              <a:ext uri="{FF2B5EF4-FFF2-40B4-BE49-F238E27FC236}">
                <a16:creationId xmlns:a16="http://schemas.microsoft.com/office/drawing/2014/main" id="{4762F332-0981-4DF2-ACCE-ECA555119F3A}"/>
              </a:ext>
            </a:extLst>
          </p:cNvPr>
          <p:cNvSpPr>
            <a:spLocks noGrp="1"/>
          </p:cNvSpPr>
          <p:nvPr>
            <p:ph sz="half" idx="1"/>
          </p:nvPr>
        </p:nvSpPr>
        <p:spPr>
          <a:xfrm>
            <a:off x="152400" y="1638300"/>
            <a:ext cx="6053528" cy="5015901"/>
          </a:xfrm>
        </p:spPr>
        <p:txBody>
          <a:bodyPr>
            <a:normAutofit fontScale="92500" lnSpcReduction="10000"/>
          </a:bodyPr>
          <a:lstStyle/>
          <a:p>
            <a:r>
              <a:rPr lang="en-US" altLang="en-US" dirty="0"/>
              <a:t>Demonstrate English proficiency</a:t>
            </a:r>
          </a:p>
          <a:p>
            <a:pPr lvl="1"/>
            <a:r>
              <a:rPr lang="en-US" altLang="en-US" dirty="0"/>
              <a:t>How?</a:t>
            </a:r>
          </a:p>
          <a:p>
            <a:pPr lvl="1"/>
            <a:endParaRPr lang="en-US" altLang="en-US" dirty="0"/>
          </a:p>
          <a:p>
            <a:r>
              <a:rPr lang="en-US" altLang="en-US" dirty="0"/>
              <a:t>Demonstrate proficiency in another language in addition to English</a:t>
            </a:r>
          </a:p>
          <a:p>
            <a:pPr lvl="1"/>
            <a:r>
              <a:rPr lang="en-US" altLang="en-US" dirty="0"/>
              <a:t>How?</a:t>
            </a:r>
          </a:p>
          <a:p>
            <a:pPr marL="0" indent="0">
              <a:buNone/>
            </a:pPr>
            <a:endParaRPr lang="en-US" dirty="0"/>
          </a:p>
          <a:p>
            <a:pPr marL="0" indent="0">
              <a:buNone/>
            </a:pPr>
            <a:r>
              <a:rPr lang="en-US" dirty="0"/>
              <a:t>Requirements are established in California </a:t>
            </a:r>
            <a:r>
              <a:rPr lang="en-US" altLang="en-US" i="1" dirty="0"/>
              <a:t>Education Code </a:t>
            </a:r>
            <a:r>
              <a:rPr lang="en-US" altLang="en-US" dirty="0"/>
              <a:t>(</a:t>
            </a:r>
            <a:r>
              <a:rPr lang="en-US" altLang="en-US" i="1" dirty="0"/>
              <a:t>EC</a:t>
            </a:r>
            <a:r>
              <a:rPr lang="en-US" altLang="en-US" dirty="0"/>
              <a:t>) Section 51461. </a:t>
            </a:r>
            <a:endParaRPr lang="en-US" dirty="0"/>
          </a:p>
        </p:txBody>
      </p:sp>
      <p:pic>
        <p:nvPicPr>
          <p:cNvPr id="7" name="Content Placeholder 6" descr="A light bulb and a question mark drawn on a blue background.">
            <a:extLst>
              <a:ext uri="{FF2B5EF4-FFF2-40B4-BE49-F238E27FC236}">
                <a16:creationId xmlns:a16="http://schemas.microsoft.com/office/drawing/2014/main" id="{825DA6B7-524C-9E38-6EDE-11B65380BCF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62188" y="2004683"/>
            <a:ext cx="5353396" cy="3114502"/>
          </a:xfrm>
        </p:spPr>
      </p:pic>
    </p:spTree>
    <p:extLst>
      <p:ext uri="{BB962C8B-B14F-4D97-AF65-F5344CB8AC3E}">
        <p14:creationId xmlns:p14="http://schemas.microsoft.com/office/powerpoint/2010/main" val="1226197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DCADE-1F65-3B40-2D61-0AFE548C747A}"/>
              </a:ext>
            </a:extLst>
          </p:cNvPr>
          <p:cNvSpPr>
            <a:spLocks noGrp="1"/>
          </p:cNvSpPr>
          <p:nvPr>
            <p:ph type="title"/>
          </p:nvPr>
        </p:nvSpPr>
        <p:spPr/>
        <p:txBody>
          <a:bodyPr/>
          <a:lstStyle/>
          <a:p>
            <a:pPr>
              <a:spcAft>
                <a:spcPts val="600"/>
              </a:spcAft>
            </a:pPr>
            <a:r>
              <a:rPr lang="en-US" dirty="0"/>
              <a:t>English Proficiency Requirements</a:t>
            </a:r>
            <a:br>
              <a:rPr lang="en-US" dirty="0"/>
            </a:br>
            <a:r>
              <a:rPr lang="en-US" dirty="0"/>
              <a:t>Choose Either:</a:t>
            </a:r>
          </a:p>
        </p:txBody>
      </p:sp>
      <p:sp>
        <p:nvSpPr>
          <p:cNvPr id="3" name="Content Placeholder 2">
            <a:extLst>
              <a:ext uri="{FF2B5EF4-FFF2-40B4-BE49-F238E27FC236}">
                <a16:creationId xmlns:a16="http://schemas.microsoft.com/office/drawing/2014/main" id="{94D3A159-4E62-9680-9828-96D8858D0C44}"/>
              </a:ext>
            </a:extLst>
          </p:cNvPr>
          <p:cNvSpPr>
            <a:spLocks noGrp="1"/>
          </p:cNvSpPr>
          <p:nvPr>
            <p:ph sz="half" idx="1"/>
          </p:nvPr>
        </p:nvSpPr>
        <p:spPr>
          <a:xfrm>
            <a:off x="1918740" y="1638301"/>
            <a:ext cx="9622523" cy="1325562"/>
          </a:xfrm>
        </p:spPr>
        <p:txBody>
          <a:bodyPr/>
          <a:lstStyle/>
          <a:p>
            <a:pPr marL="0" indent="0" algn="just">
              <a:buNone/>
            </a:pPr>
            <a:r>
              <a:rPr lang="en-US" dirty="0"/>
              <a:t>Coursework		OR		Assessment</a:t>
            </a:r>
          </a:p>
          <a:p>
            <a:pPr marL="0" indent="0" algn="ctr">
              <a:buNone/>
            </a:pPr>
            <a:endParaRPr lang="en-US" dirty="0"/>
          </a:p>
        </p:txBody>
      </p:sp>
      <p:pic>
        <p:nvPicPr>
          <p:cNvPr id="15" name="Content Placeholder 14" descr="A group of people sitting at tables in a classroom.">
            <a:extLst>
              <a:ext uri="{FF2B5EF4-FFF2-40B4-BE49-F238E27FC236}">
                <a16:creationId xmlns:a16="http://schemas.microsoft.com/office/drawing/2014/main" id="{1BE2319B-2692-04F1-E53B-E4B1528497F6}"/>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650737" y="2548744"/>
            <a:ext cx="5094558" cy="3397250"/>
          </a:xfrm>
        </p:spPr>
      </p:pic>
      <p:pic>
        <p:nvPicPr>
          <p:cNvPr id="17" name="Content Placeholder 16" descr="A pencil on a test sheet.">
            <a:extLst>
              <a:ext uri="{FF2B5EF4-FFF2-40B4-BE49-F238E27FC236}">
                <a16:creationId xmlns:a16="http://schemas.microsoft.com/office/drawing/2014/main" id="{392AE113-DA26-7116-3FE7-E24F0035E0E6}"/>
              </a:ext>
            </a:extLst>
          </p:cNvPr>
          <p:cNvPicPr>
            <a:picLocks noGrp="1" noChangeAspect="1"/>
          </p:cNvPicPr>
          <p:nvPr>
            <p:ph sz="quarter" idx="11"/>
          </p:nvPr>
        </p:nvPicPr>
        <p:blipFill>
          <a:blip r:embed="rId4">
            <a:extLst>
              <a:ext uri="{28A0092B-C50C-407E-A947-70E740481C1C}">
                <a14:useLocalDpi xmlns:a14="http://schemas.microsoft.com/office/drawing/2010/main" val="0"/>
              </a:ext>
            </a:extLst>
          </a:blip>
          <a:stretch>
            <a:fillRect/>
          </a:stretch>
        </p:blipFill>
        <p:spPr>
          <a:xfrm>
            <a:off x="6223431" y="2548744"/>
            <a:ext cx="5092981" cy="3397250"/>
          </a:xfrm>
        </p:spPr>
      </p:pic>
    </p:spTree>
    <p:extLst>
      <p:ext uri="{BB962C8B-B14F-4D97-AF65-F5344CB8AC3E}">
        <p14:creationId xmlns:p14="http://schemas.microsoft.com/office/powerpoint/2010/main" val="2094905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00468-50CD-23FF-D674-D28C952EFE68}"/>
              </a:ext>
            </a:extLst>
          </p:cNvPr>
          <p:cNvSpPr>
            <a:spLocks noGrp="1"/>
          </p:cNvSpPr>
          <p:nvPr>
            <p:ph type="title"/>
          </p:nvPr>
        </p:nvSpPr>
        <p:spPr/>
        <p:txBody>
          <a:bodyPr/>
          <a:lstStyle/>
          <a:p>
            <a:r>
              <a:rPr lang="en-US" dirty="0"/>
              <a:t>English Proficiency </a:t>
            </a:r>
            <a:br>
              <a:rPr lang="en-US" dirty="0"/>
            </a:br>
            <a:r>
              <a:rPr lang="en-US" b="1" dirty="0"/>
              <a:t>Coursework Options:</a:t>
            </a:r>
          </a:p>
        </p:txBody>
      </p:sp>
      <p:sp>
        <p:nvSpPr>
          <p:cNvPr id="3" name="Content Placeholder 2">
            <a:extLst>
              <a:ext uri="{FF2B5EF4-FFF2-40B4-BE49-F238E27FC236}">
                <a16:creationId xmlns:a16="http://schemas.microsoft.com/office/drawing/2014/main" id="{D47A8C36-D6A6-3B2F-9902-2F01578BEA0F}"/>
              </a:ext>
            </a:extLst>
          </p:cNvPr>
          <p:cNvSpPr>
            <a:spLocks noGrp="1"/>
          </p:cNvSpPr>
          <p:nvPr>
            <p:ph idx="1"/>
          </p:nvPr>
        </p:nvSpPr>
        <p:spPr/>
        <p:txBody>
          <a:bodyPr/>
          <a:lstStyle/>
          <a:p>
            <a:r>
              <a:rPr lang="en-US" dirty="0"/>
              <a:t>Completion of all </a:t>
            </a:r>
            <a:r>
              <a:rPr lang="en-US" b="1" dirty="0"/>
              <a:t>English language arts (ELA) requirements for graduation</a:t>
            </a:r>
            <a:r>
              <a:rPr lang="en-US" dirty="0"/>
              <a:t> with an overall </a:t>
            </a:r>
            <a:r>
              <a:rPr lang="en-US" b="1" dirty="0"/>
              <a:t>grade point average (GPA) of 3.0 </a:t>
            </a:r>
            <a:r>
              <a:rPr lang="en-US" dirty="0"/>
              <a:t>or above in those classes. </a:t>
            </a:r>
          </a:p>
          <a:p>
            <a:pPr lvl="1"/>
            <a:r>
              <a:rPr lang="en-US" dirty="0"/>
              <a:t>Completion of one or more ELA courses at a public higher education institution or an independent institution of higher education…with a grade equivalent to a GPA of 3.0 or above may be used to satisfy one or more course requirements.</a:t>
            </a:r>
          </a:p>
          <a:p>
            <a:pPr lvl="1"/>
            <a:endParaRPr lang="en-US" dirty="0"/>
          </a:p>
          <a:p>
            <a:pPr marL="457200" lvl="1" indent="0">
              <a:buNone/>
            </a:pPr>
            <a:r>
              <a:rPr lang="en-US" dirty="0"/>
              <a:t>(</a:t>
            </a:r>
            <a:r>
              <a:rPr lang="en-US" i="1" dirty="0"/>
              <a:t>EC</a:t>
            </a:r>
            <a:r>
              <a:rPr lang="en-US" dirty="0"/>
              <a:t> Section 51461[a][1][A])</a:t>
            </a:r>
          </a:p>
        </p:txBody>
      </p:sp>
    </p:spTree>
    <p:extLst>
      <p:ext uri="{BB962C8B-B14F-4D97-AF65-F5344CB8AC3E}">
        <p14:creationId xmlns:p14="http://schemas.microsoft.com/office/powerpoint/2010/main" val="784616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00468-50CD-23FF-D674-D28C952EFE68}"/>
              </a:ext>
            </a:extLst>
          </p:cNvPr>
          <p:cNvSpPr>
            <a:spLocks noGrp="1"/>
          </p:cNvSpPr>
          <p:nvPr>
            <p:ph type="title"/>
          </p:nvPr>
        </p:nvSpPr>
        <p:spPr/>
        <p:txBody>
          <a:bodyPr>
            <a:normAutofit/>
          </a:bodyPr>
          <a:lstStyle/>
          <a:p>
            <a:r>
              <a:rPr lang="en-US" dirty="0"/>
              <a:t>English Proficiency</a:t>
            </a:r>
            <a:br>
              <a:rPr lang="en-US" dirty="0"/>
            </a:br>
            <a:r>
              <a:rPr lang="en-US" b="1" dirty="0"/>
              <a:t>Assessment Options </a:t>
            </a:r>
            <a:r>
              <a:rPr lang="en-US" dirty="0"/>
              <a:t>(Choose One):</a:t>
            </a:r>
          </a:p>
        </p:txBody>
      </p:sp>
      <p:sp>
        <p:nvSpPr>
          <p:cNvPr id="3" name="Content Placeholder 2">
            <a:extLst>
              <a:ext uri="{FF2B5EF4-FFF2-40B4-BE49-F238E27FC236}">
                <a16:creationId xmlns:a16="http://schemas.microsoft.com/office/drawing/2014/main" id="{D47A8C36-D6A6-3B2F-9902-2F01578BEA0F}"/>
              </a:ext>
            </a:extLst>
          </p:cNvPr>
          <p:cNvSpPr>
            <a:spLocks noGrp="1"/>
          </p:cNvSpPr>
          <p:nvPr>
            <p:ph sz="half" idx="1"/>
          </p:nvPr>
        </p:nvSpPr>
        <p:spPr>
          <a:xfrm>
            <a:off x="152399" y="1638300"/>
            <a:ext cx="8721777" cy="5015901"/>
          </a:xfrm>
        </p:spPr>
        <p:txBody>
          <a:bodyPr>
            <a:normAutofit lnSpcReduction="10000"/>
          </a:bodyPr>
          <a:lstStyle/>
          <a:p>
            <a:pPr>
              <a:spcAft>
                <a:spcPts val="1200"/>
              </a:spcAft>
            </a:pPr>
            <a:r>
              <a:rPr lang="en-US" sz="2800" dirty="0"/>
              <a:t>California Assessment of Student Performance and Progress (CAASPP) ELA, administered in grade 11, at or above “standard met” level;</a:t>
            </a:r>
          </a:p>
          <a:p>
            <a:pPr>
              <a:spcAft>
                <a:spcPts val="1200"/>
              </a:spcAft>
            </a:pPr>
            <a:r>
              <a:rPr lang="en-US" sz="2800" dirty="0"/>
              <a:t>English Advanced Placement (AP) with a score of 3 or higher;</a:t>
            </a:r>
          </a:p>
          <a:p>
            <a:pPr>
              <a:spcAft>
                <a:spcPts val="1200"/>
              </a:spcAft>
            </a:pPr>
            <a:r>
              <a:rPr lang="en-US" sz="2800" dirty="0"/>
              <a:t>English International Baccalaureate (IB) examination with a score of 4 or higher; or</a:t>
            </a:r>
          </a:p>
          <a:p>
            <a:pPr>
              <a:spcAft>
                <a:spcPts val="1200"/>
              </a:spcAft>
            </a:pPr>
            <a:r>
              <a:rPr lang="en-US" sz="2800" dirty="0"/>
              <a:t>Evidence-Based Reading and Writing section of the SAT with a score of 480 or higher.</a:t>
            </a:r>
          </a:p>
          <a:p>
            <a:pPr marL="0" indent="0">
              <a:buNone/>
            </a:pPr>
            <a:r>
              <a:rPr lang="en-US" sz="2800" dirty="0"/>
              <a:t>(</a:t>
            </a:r>
            <a:r>
              <a:rPr lang="en-US" sz="2800" i="1" dirty="0"/>
              <a:t>EC</a:t>
            </a:r>
            <a:r>
              <a:rPr lang="en-US" sz="2800" dirty="0"/>
              <a:t> Section 51461[a][1][B]–[D])</a:t>
            </a:r>
          </a:p>
          <a:p>
            <a:pPr marL="0" indent="0">
              <a:buNone/>
            </a:pPr>
            <a:endParaRPr lang="en-US" dirty="0"/>
          </a:p>
        </p:txBody>
      </p:sp>
      <p:pic>
        <p:nvPicPr>
          <p:cNvPr id="6" name="Content Placeholder 5" descr="Image of the logos for the CAASPP, AP, IB, and SAT with &quot;OR&quot; between each.">
            <a:extLst>
              <a:ext uri="{FF2B5EF4-FFF2-40B4-BE49-F238E27FC236}">
                <a16:creationId xmlns:a16="http://schemas.microsoft.com/office/drawing/2014/main" id="{030CF26F-13AB-EF25-9900-A616ADEFC42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524322" y="1510624"/>
            <a:ext cx="2057143" cy="4933333"/>
          </a:xfrm>
        </p:spPr>
      </p:pic>
    </p:spTree>
    <p:extLst>
      <p:ext uri="{BB962C8B-B14F-4D97-AF65-F5344CB8AC3E}">
        <p14:creationId xmlns:p14="http://schemas.microsoft.com/office/powerpoint/2010/main" val="2922939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02993-98B3-48A8-80B2-A4061630711B}"/>
              </a:ext>
            </a:extLst>
          </p:cNvPr>
          <p:cNvSpPr>
            <a:spLocks noGrp="1"/>
          </p:cNvSpPr>
          <p:nvPr>
            <p:ph type="title"/>
          </p:nvPr>
        </p:nvSpPr>
        <p:spPr>
          <a:xfrm>
            <a:off x="304800" y="296154"/>
            <a:ext cx="11887200" cy="1325563"/>
          </a:xfrm>
        </p:spPr>
        <p:txBody>
          <a:bodyPr/>
          <a:lstStyle/>
          <a:p>
            <a:r>
              <a:rPr lang="en-US" dirty="0"/>
              <a:t>Highlighted Frequently Asked Question </a:t>
            </a:r>
            <a:br>
              <a:rPr lang="en-US" dirty="0"/>
            </a:br>
            <a:r>
              <a:rPr lang="en-US" dirty="0"/>
              <a:t>(FAQ): CAASPP</a:t>
            </a:r>
          </a:p>
        </p:txBody>
      </p:sp>
      <p:sp>
        <p:nvSpPr>
          <p:cNvPr id="3" name="Content Placeholder 2">
            <a:extLst>
              <a:ext uri="{FF2B5EF4-FFF2-40B4-BE49-F238E27FC236}">
                <a16:creationId xmlns:a16="http://schemas.microsoft.com/office/drawing/2014/main" id="{CB720F46-6E94-4780-8C6A-7BE445F40026}"/>
              </a:ext>
            </a:extLst>
          </p:cNvPr>
          <p:cNvSpPr>
            <a:spLocks noGrp="1"/>
          </p:cNvSpPr>
          <p:nvPr>
            <p:ph idx="1"/>
          </p:nvPr>
        </p:nvSpPr>
        <p:spPr>
          <a:xfrm>
            <a:off x="152400" y="1760460"/>
            <a:ext cx="11887200" cy="5328638"/>
          </a:xfrm>
        </p:spPr>
        <p:txBody>
          <a:bodyPr>
            <a:noAutofit/>
          </a:bodyPr>
          <a:lstStyle/>
          <a:p>
            <a:pPr marL="0" indent="0">
              <a:lnSpc>
                <a:spcPct val="100000"/>
              </a:lnSpc>
              <a:buNone/>
            </a:pPr>
            <a:r>
              <a:rPr lang="en-US" b="1" dirty="0"/>
              <a:t>Is passing the CAASPP required to show proficiency in English?</a:t>
            </a:r>
          </a:p>
          <a:p>
            <a:pPr marL="0" indent="0">
              <a:lnSpc>
                <a:spcPct val="100000"/>
              </a:lnSpc>
              <a:buNone/>
            </a:pPr>
            <a:r>
              <a:rPr lang="en-US" dirty="0"/>
              <a:t>No. The CAASPP is one of the options available to demonstrate proficiency in English for the </a:t>
            </a:r>
            <a:r>
              <a:rPr lang="en-US" dirty="0" err="1"/>
              <a:t>SSB</a:t>
            </a:r>
            <a:r>
              <a:rPr lang="en-US" dirty="0"/>
              <a:t>.</a:t>
            </a:r>
          </a:p>
        </p:txBody>
      </p:sp>
    </p:spTree>
    <p:extLst>
      <p:ext uri="{BB962C8B-B14F-4D97-AF65-F5344CB8AC3E}">
        <p14:creationId xmlns:p14="http://schemas.microsoft.com/office/powerpoint/2010/main" val="1186909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02993-98B3-48A8-80B2-A4061630711B}"/>
              </a:ext>
            </a:extLst>
          </p:cNvPr>
          <p:cNvSpPr>
            <a:spLocks noGrp="1"/>
          </p:cNvSpPr>
          <p:nvPr>
            <p:ph type="title"/>
          </p:nvPr>
        </p:nvSpPr>
        <p:spPr>
          <a:xfrm>
            <a:off x="152400" y="114300"/>
            <a:ext cx="11887200" cy="1325563"/>
          </a:xfrm>
        </p:spPr>
        <p:txBody>
          <a:bodyPr/>
          <a:lstStyle/>
          <a:p>
            <a:r>
              <a:rPr lang="en-US" dirty="0"/>
              <a:t>Highlighted FAQ: AP</a:t>
            </a:r>
          </a:p>
        </p:txBody>
      </p:sp>
      <p:sp>
        <p:nvSpPr>
          <p:cNvPr id="3" name="Content Placeholder 2">
            <a:extLst>
              <a:ext uri="{FF2B5EF4-FFF2-40B4-BE49-F238E27FC236}">
                <a16:creationId xmlns:a16="http://schemas.microsoft.com/office/drawing/2014/main" id="{CB720F46-6E94-4780-8C6A-7BE445F40026}"/>
              </a:ext>
            </a:extLst>
          </p:cNvPr>
          <p:cNvSpPr>
            <a:spLocks noGrp="1"/>
          </p:cNvSpPr>
          <p:nvPr>
            <p:ph idx="1"/>
          </p:nvPr>
        </p:nvSpPr>
        <p:spPr>
          <a:xfrm>
            <a:off x="152400" y="1546955"/>
            <a:ext cx="11887200" cy="5107246"/>
          </a:xfrm>
        </p:spPr>
        <p:txBody>
          <a:bodyPr>
            <a:noAutofit/>
          </a:bodyPr>
          <a:lstStyle/>
          <a:p>
            <a:pPr marL="0" indent="0">
              <a:lnSpc>
                <a:spcPct val="100000"/>
              </a:lnSpc>
              <a:buNone/>
            </a:pPr>
            <a:r>
              <a:rPr lang="en-US" b="1" dirty="0"/>
              <a:t>Which AP exam may be used to demonstrate proficiency in English for the SSB?</a:t>
            </a:r>
          </a:p>
          <a:p>
            <a:pPr marL="0" indent="0">
              <a:lnSpc>
                <a:spcPct val="100000"/>
              </a:lnSpc>
              <a:buNone/>
            </a:pPr>
            <a:r>
              <a:rPr lang="en-US" dirty="0"/>
              <a:t>Students may demonstrate their proficiency in English for the SSB with either the AP English Language and Composition, AP English Literature and Composition, or AP Seminar exam.</a:t>
            </a:r>
          </a:p>
        </p:txBody>
      </p:sp>
    </p:spTree>
    <p:extLst>
      <p:ext uri="{BB962C8B-B14F-4D97-AF65-F5344CB8AC3E}">
        <p14:creationId xmlns:p14="http://schemas.microsoft.com/office/powerpoint/2010/main" val="1742278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DCADE-1F65-3B40-2D61-0AFE548C747A}"/>
              </a:ext>
            </a:extLst>
          </p:cNvPr>
          <p:cNvSpPr>
            <a:spLocks noGrp="1"/>
          </p:cNvSpPr>
          <p:nvPr>
            <p:ph type="title"/>
          </p:nvPr>
        </p:nvSpPr>
        <p:spPr/>
        <p:txBody>
          <a:bodyPr/>
          <a:lstStyle/>
          <a:p>
            <a:pPr>
              <a:spcAft>
                <a:spcPts val="600"/>
              </a:spcAft>
            </a:pPr>
            <a:r>
              <a:rPr lang="en-US" dirty="0"/>
              <a:t>Second Language Proficiency Requirements</a:t>
            </a:r>
            <a:br>
              <a:rPr lang="en-US" dirty="0"/>
            </a:br>
            <a:r>
              <a:rPr lang="en-US" dirty="0"/>
              <a:t>Choose Either:</a:t>
            </a:r>
          </a:p>
        </p:txBody>
      </p:sp>
      <p:sp>
        <p:nvSpPr>
          <p:cNvPr id="3" name="Content Placeholder 2">
            <a:extLst>
              <a:ext uri="{FF2B5EF4-FFF2-40B4-BE49-F238E27FC236}">
                <a16:creationId xmlns:a16="http://schemas.microsoft.com/office/drawing/2014/main" id="{94D3A159-4E62-9680-9828-96D8858D0C44}"/>
              </a:ext>
            </a:extLst>
          </p:cNvPr>
          <p:cNvSpPr>
            <a:spLocks noGrp="1"/>
          </p:cNvSpPr>
          <p:nvPr>
            <p:ph sz="half" idx="1"/>
          </p:nvPr>
        </p:nvSpPr>
        <p:spPr>
          <a:xfrm>
            <a:off x="1918740" y="1638301"/>
            <a:ext cx="9622523" cy="1325562"/>
          </a:xfrm>
        </p:spPr>
        <p:txBody>
          <a:bodyPr/>
          <a:lstStyle/>
          <a:p>
            <a:pPr marL="0" indent="0" algn="just">
              <a:buNone/>
            </a:pPr>
            <a:r>
              <a:rPr lang="en-US" dirty="0"/>
              <a:t>Coursework		OR		Assessment</a:t>
            </a:r>
          </a:p>
          <a:p>
            <a:pPr marL="0" indent="0" algn="ctr">
              <a:buNone/>
            </a:pPr>
            <a:endParaRPr lang="en-US" dirty="0"/>
          </a:p>
        </p:txBody>
      </p:sp>
      <p:pic>
        <p:nvPicPr>
          <p:cNvPr id="15" name="Content Placeholder 14" descr="A group of people sitting at tables in a classroom.">
            <a:extLst>
              <a:ext uri="{FF2B5EF4-FFF2-40B4-BE49-F238E27FC236}">
                <a16:creationId xmlns:a16="http://schemas.microsoft.com/office/drawing/2014/main" id="{1BE2319B-2692-04F1-E53B-E4B1528497F6}"/>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650737" y="2548744"/>
            <a:ext cx="5094558" cy="3397250"/>
          </a:xfrm>
        </p:spPr>
      </p:pic>
      <p:pic>
        <p:nvPicPr>
          <p:cNvPr id="17" name="Content Placeholder 16" descr="A pencil on a test sheet.">
            <a:extLst>
              <a:ext uri="{FF2B5EF4-FFF2-40B4-BE49-F238E27FC236}">
                <a16:creationId xmlns:a16="http://schemas.microsoft.com/office/drawing/2014/main" id="{392AE113-DA26-7116-3FE7-E24F0035E0E6}"/>
              </a:ext>
            </a:extLst>
          </p:cNvPr>
          <p:cNvPicPr>
            <a:picLocks noGrp="1" noChangeAspect="1"/>
          </p:cNvPicPr>
          <p:nvPr>
            <p:ph sz="quarter" idx="11"/>
          </p:nvPr>
        </p:nvPicPr>
        <p:blipFill>
          <a:blip r:embed="rId4">
            <a:extLst>
              <a:ext uri="{28A0092B-C50C-407E-A947-70E740481C1C}">
                <a14:useLocalDpi xmlns:a14="http://schemas.microsoft.com/office/drawing/2010/main" val="0"/>
              </a:ext>
            </a:extLst>
          </a:blip>
          <a:stretch>
            <a:fillRect/>
          </a:stretch>
        </p:blipFill>
        <p:spPr>
          <a:xfrm>
            <a:off x="6223431" y="2548744"/>
            <a:ext cx="5092981" cy="3397250"/>
          </a:xfrm>
        </p:spPr>
      </p:pic>
    </p:spTree>
    <p:extLst>
      <p:ext uri="{BB962C8B-B14F-4D97-AF65-F5344CB8AC3E}">
        <p14:creationId xmlns:p14="http://schemas.microsoft.com/office/powerpoint/2010/main" val="2304720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00468-50CD-23FF-D674-D28C952EFE68}"/>
              </a:ext>
            </a:extLst>
          </p:cNvPr>
          <p:cNvSpPr>
            <a:spLocks noGrp="1"/>
          </p:cNvSpPr>
          <p:nvPr>
            <p:ph type="title"/>
          </p:nvPr>
        </p:nvSpPr>
        <p:spPr/>
        <p:txBody>
          <a:bodyPr/>
          <a:lstStyle/>
          <a:p>
            <a:r>
              <a:rPr lang="en-US" dirty="0"/>
              <a:t>Second Language Proficiency</a:t>
            </a:r>
            <a:br>
              <a:rPr lang="en-US" dirty="0"/>
            </a:br>
            <a:r>
              <a:rPr lang="en-US" b="1" dirty="0"/>
              <a:t>Coursework Options:</a:t>
            </a:r>
          </a:p>
        </p:txBody>
      </p:sp>
      <p:sp>
        <p:nvSpPr>
          <p:cNvPr id="3" name="Content Placeholder 2">
            <a:extLst>
              <a:ext uri="{FF2B5EF4-FFF2-40B4-BE49-F238E27FC236}">
                <a16:creationId xmlns:a16="http://schemas.microsoft.com/office/drawing/2014/main" id="{D47A8C36-D6A6-3B2F-9902-2F01578BEA0F}"/>
              </a:ext>
            </a:extLst>
          </p:cNvPr>
          <p:cNvSpPr>
            <a:spLocks noGrp="1"/>
          </p:cNvSpPr>
          <p:nvPr>
            <p:ph sz="half" idx="1"/>
          </p:nvPr>
        </p:nvSpPr>
        <p:spPr>
          <a:xfrm>
            <a:off x="152400" y="1638300"/>
            <a:ext cx="8257082" cy="5015901"/>
          </a:xfrm>
        </p:spPr>
        <p:txBody>
          <a:bodyPr>
            <a:normAutofit fontScale="85000" lnSpcReduction="20000"/>
          </a:bodyPr>
          <a:lstStyle/>
          <a:p>
            <a:pPr>
              <a:lnSpc>
                <a:spcPct val="110000"/>
              </a:lnSpc>
              <a:spcBef>
                <a:spcPts val="0"/>
              </a:spcBef>
              <a:spcAft>
                <a:spcPts val="600"/>
              </a:spcAft>
            </a:pPr>
            <a:r>
              <a:rPr lang="en-US" sz="2800" dirty="0"/>
              <a:t>Successful completion of a </a:t>
            </a:r>
            <a:r>
              <a:rPr lang="en-US" sz="2800" b="1" dirty="0"/>
              <a:t>four-year course of study </a:t>
            </a:r>
            <a:r>
              <a:rPr lang="en-US" sz="2800" dirty="0"/>
              <a:t>of content in a world language at a high school or higher level  attaining an overall </a:t>
            </a:r>
            <a:r>
              <a:rPr lang="en-US" sz="2800" b="1" dirty="0"/>
              <a:t>GPA of 3.0 </a:t>
            </a:r>
            <a:r>
              <a:rPr lang="en-US" sz="2800" dirty="0"/>
              <a:t>or above in that course of study, and </a:t>
            </a:r>
            <a:r>
              <a:rPr lang="en-US" sz="2800" b="1" dirty="0"/>
              <a:t>oral proficiency</a:t>
            </a:r>
            <a:r>
              <a:rPr lang="en-US" sz="2800" dirty="0"/>
              <a:t> in the language comparable to that required to pass the AP, IB, or ACTFL Oral Proficiency Interview (OPI). </a:t>
            </a:r>
          </a:p>
          <a:p>
            <a:pPr lvl="1">
              <a:lnSpc>
                <a:spcPct val="110000"/>
              </a:lnSpc>
              <a:spcBef>
                <a:spcPts val="0"/>
              </a:spcBef>
              <a:spcAft>
                <a:spcPts val="600"/>
              </a:spcAft>
            </a:pPr>
            <a:r>
              <a:rPr lang="en-US" dirty="0"/>
              <a:t>Course of study could include:</a:t>
            </a:r>
          </a:p>
          <a:p>
            <a:pPr lvl="2">
              <a:lnSpc>
                <a:spcPct val="110000"/>
              </a:lnSpc>
              <a:spcBef>
                <a:spcPts val="0"/>
              </a:spcBef>
              <a:spcAft>
                <a:spcPts val="600"/>
              </a:spcAft>
            </a:pPr>
            <a:r>
              <a:rPr lang="en-US" sz="2800" dirty="0">
                <a:solidFill>
                  <a:srgbClr val="0C4A6D"/>
                </a:solidFill>
              </a:rPr>
              <a:t>Courses completed in another country in a language other than English </a:t>
            </a:r>
          </a:p>
          <a:p>
            <a:pPr marL="914400" lvl="2" indent="0">
              <a:lnSpc>
                <a:spcPct val="110000"/>
              </a:lnSpc>
              <a:spcBef>
                <a:spcPts val="0"/>
              </a:spcBef>
              <a:spcAft>
                <a:spcPts val="600"/>
              </a:spcAft>
              <a:buNone/>
            </a:pPr>
            <a:endParaRPr lang="en-US" sz="900" dirty="0">
              <a:solidFill>
                <a:srgbClr val="0C4A6D"/>
              </a:solidFill>
            </a:endParaRPr>
          </a:p>
          <a:p>
            <a:pPr lvl="2">
              <a:lnSpc>
                <a:spcPct val="110000"/>
              </a:lnSpc>
              <a:spcBef>
                <a:spcPts val="0"/>
              </a:spcBef>
              <a:spcAft>
                <a:spcPts val="600"/>
              </a:spcAft>
            </a:pPr>
            <a:r>
              <a:rPr lang="en-US" sz="2800" dirty="0">
                <a:solidFill>
                  <a:srgbClr val="0C4A6D"/>
                </a:solidFill>
              </a:rPr>
              <a:t>Courses completed at a college or university through dual enrollment</a:t>
            </a:r>
          </a:p>
          <a:p>
            <a:pPr marL="914400" lvl="2" indent="0">
              <a:lnSpc>
                <a:spcPct val="110000"/>
              </a:lnSpc>
              <a:spcBef>
                <a:spcPts val="0"/>
              </a:spcBef>
              <a:spcAft>
                <a:spcPts val="600"/>
              </a:spcAft>
              <a:buNone/>
            </a:pPr>
            <a:endParaRPr lang="en-US" sz="900" dirty="0">
              <a:solidFill>
                <a:srgbClr val="0C4A6D"/>
              </a:solidFill>
            </a:endParaRPr>
          </a:p>
          <a:p>
            <a:pPr marL="0" indent="0">
              <a:lnSpc>
                <a:spcPct val="110000"/>
              </a:lnSpc>
              <a:spcBef>
                <a:spcPts val="0"/>
              </a:spcBef>
              <a:spcAft>
                <a:spcPts val="600"/>
              </a:spcAft>
              <a:buNone/>
            </a:pPr>
            <a:r>
              <a:rPr lang="en-US" sz="2800" dirty="0"/>
              <a:t>(</a:t>
            </a:r>
            <a:r>
              <a:rPr lang="en-US" sz="2800" i="1" dirty="0"/>
              <a:t>EC</a:t>
            </a:r>
            <a:r>
              <a:rPr lang="en-US" sz="2800" dirty="0"/>
              <a:t> Section 51461[a][2][B])</a:t>
            </a:r>
            <a:endParaRPr lang="en-US" sz="2800" dirty="0">
              <a:solidFill>
                <a:srgbClr val="0C4A6D"/>
              </a:solidFill>
            </a:endParaRPr>
          </a:p>
        </p:txBody>
      </p:sp>
      <p:pic>
        <p:nvPicPr>
          <p:cNvPr id="7" name="Content Placeholder 6" descr="A drawing of a certificate and a speech bubble.">
            <a:extLst>
              <a:ext uri="{FF2B5EF4-FFF2-40B4-BE49-F238E27FC236}">
                <a16:creationId xmlns:a16="http://schemas.microsoft.com/office/drawing/2014/main" id="{7BD58A46-0131-07D7-78A9-73C18CE943D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553455" y="1825416"/>
            <a:ext cx="3009524" cy="3742857"/>
          </a:xfrm>
        </p:spPr>
      </p:pic>
    </p:spTree>
    <p:extLst>
      <p:ext uri="{BB962C8B-B14F-4D97-AF65-F5344CB8AC3E}">
        <p14:creationId xmlns:p14="http://schemas.microsoft.com/office/powerpoint/2010/main" val="4078938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00468-50CD-23FF-D674-D28C952EFE68}"/>
              </a:ext>
            </a:extLst>
          </p:cNvPr>
          <p:cNvSpPr>
            <a:spLocks noGrp="1"/>
          </p:cNvSpPr>
          <p:nvPr>
            <p:ph type="title"/>
          </p:nvPr>
        </p:nvSpPr>
        <p:spPr/>
        <p:txBody>
          <a:bodyPr/>
          <a:lstStyle/>
          <a:p>
            <a:r>
              <a:rPr lang="en-US" dirty="0"/>
              <a:t>Second Language Proficiency</a:t>
            </a:r>
            <a:br>
              <a:rPr lang="en-US" dirty="0"/>
            </a:br>
            <a:r>
              <a:rPr lang="en-US" b="1" dirty="0"/>
              <a:t>Assessment Options </a:t>
            </a:r>
            <a:r>
              <a:rPr lang="en-US" dirty="0"/>
              <a:t>(Choose One):</a:t>
            </a:r>
          </a:p>
        </p:txBody>
      </p:sp>
      <p:sp>
        <p:nvSpPr>
          <p:cNvPr id="3" name="Content Placeholder 2">
            <a:extLst>
              <a:ext uri="{FF2B5EF4-FFF2-40B4-BE49-F238E27FC236}">
                <a16:creationId xmlns:a16="http://schemas.microsoft.com/office/drawing/2014/main" id="{D47A8C36-D6A6-3B2F-9902-2F01578BEA0F}"/>
              </a:ext>
            </a:extLst>
          </p:cNvPr>
          <p:cNvSpPr>
            <a:spLocks noGrp="1"/>
          </p:cNvSpPr>
          <p:nvPr>
            <p:ph sz="half" idx="1"/>
          </p:nvPr>
        </p:nvSpPr>
        <p:spPr>
          <a:xfrm>
            <a:off x="152399" y="1548360"/>
            <a:ext cx="9453433" cy="5015901"/>
          </a:xfrm>
        </p:spPr>
        <p:txBody>
          <a:bodyPr>
            <a:normAutofit/>
          </a:bodyPr>
          <a:lstStyle/>
          <a:p>
            <a:pPr>
              <a:spcAft>
                <a:spcPts val="1200"/>
              </a:spcAft>
            </a:pPr>
            <a:r>
              <a:rPr lang="en-US" sz="2800" dirty="0"/>
              <a:t>World language AP examination with a score of 3 or higher;</a:t>
            </a:r>
          </a:p>
          <a:p>
            <a:pPr>
              <a:spcAft>
                <a:spcPts val="1200"/>
              </a:spcAft>
            </a:pPr>
            <a:r>
              <a:rPr lang="en-US" sz="2800" dirty="0"/>
              <a:t>World language IB examination with a score of 4 or higher;</a:t>
            </a:r>
          </a:p>
          <a:p>
            <a:pPr>
              <a:spcAft>
                <a:spcPts val="1200"/>
              </a:spcAft>
            </a:pPr>
            <a:r>
              <a:rPr lang="en-US" sz="2800" dirty="0"/>
              <a:t>ACTFL Writing Proficiency Test (WPT) and </a:t>
            </a:r>
            <a:r>
              <a:rPr lang="en-US" sz="2800" dirty="0" err="1"/>
              <a:t>OPI</a:t>
            </a:r>
            <a:r>
              <a:rPr lang="en-US" sz="2800" dirty="0"/>
              <a:t> with scores of intermediate mid or higher; or</a:t>
            </a:r>
          </a:p>
          <a:p>
            <a:pPr>
              <a:spcAft>
                <a:spcPts val="1200"/>
              </a:spcAft>
            </a:pPr>
            <a:r>
              <a:rPr lang="en-US" sz="2800" dirty="0"/>
              <a:t>Locally approved assessment in the language that meets the rigor of a four-year high school course of study in the world language.</a:t>
            </a:r>
          </a:p>
          <a:p>
            <a:pPr marL="0" indent="0">
              <a:buNone/>
            </a:pPr>
            <a:r>
              <a:rPr lang="en-US" sz="2800" dirty="0"/>
              <a:t>(</a:t>
            </a:r>
            <a:r>
              <a:rPr lang="en-US" sz="2800" i="1" dirty="0"/>
              <a:t>EC</a:t>
            </a:r>
            <a:r>
              <a:rPr lang="en-US" sz="2800" dirty="0"/>
              <a:t> Section 51461[a][2][A] and [C]).</a:t>
            </a:r>
          </a:p>
          <a:p>
            <a:endParaRPr lang="en-US" dirty="0"/>
          </a:p>
        </p:txBody>
      </p:sp>
      <p:pic>
        <p:nvPicPr>
          <p:cNvPr id="6" name="Content Placeholder 5" descr="Image of the AP, IB, and ACTFL logos and a checklist with &quot;locally approved assessment&quot; written below it. &quot;OR&quot; is written between each logo.">
            <a:extLst>
              <a:ext uri="{FF2B5EF4-FFF2-40B4-BE49-F238E27FC236}">
                <a16:creationId xmlns:a16="http://schemas.microsoft.com/office/drawing/2014/main" id="{3ED309ED-C55F-F7F2-D4E7-04079A18CC8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741764" y="1529362"/>
            <a:ext cx="2161905" cy="4828571"/>
          </a:xfrm>
        </p:spPr>
      </p:pic>
    </p:spTree>
    <p:extLst>
      <p:ext uri="{BB962C8B-B14F-4D97-AF65-F5344CB8AC3E}">
        <p14:creationId xmlns:p14="http://schemas.microsoft.com/office/powerpoint/2010/main" val="2661305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49AB2-006E-4D7D-A495-99FE5B83A700}"/>
              </a:ext>
            </a:extLst>
          </p:cNvPr>
          <p:cNvSpPr>
            <a:spLocks noGrp="1"/>
          </p:cNvSpPr>
          <p:nvPr>
            <p:ph type="title"/>
          </p:nvPr>
        </p:nvSpPr>
        <p:spPr/>
        <p:txBody>
          <a:bodyPr/>
          <a:lstStyle/>
          <a:p>
            <a:r>
              <a:rPr lang="en-US" dirty="0"/>
              <a:t>Webinar Outcomes</a:t>
            </a:r>
          </a:p>
        </p:txBody>
      </p:sp>
      <p:sp>
        <p:nvSpPr>
          <p:cNvPr id="3" name="Content Placeholder 2">
            <a:extLst>
              <a:ext uri="{FF2B5EF4-FFF2-40B4-BE49-F238E27FC236}">
                <a16:creationId xmlns:a16="http://schemas.microsoft.com/office/drawing/2014/main" id="{29F500D2-5553-4B2D-A117-EBE180168783}"/>
              </a:ext>
            </a:extLst>
          </p:cNvPr>
          <p:cNvSpPr>
            <a:spLocks noGrp="1"/>
          </p:cNvSpPr>
          <p:nvPr>
            <p:ph idx="1"/>
          </p:nvPr>
        </p:nvSpPr>
        <p:spPr/>
        <p:txBody>
          <a:bodyPr>
            <a:normAutofit lnSpcReduction="10000"/>
          </a:bodyPr>
          <a:lstStyle/>
          <a:p>
            <a:pPr marL="0" indent="0">
              <a:buNone/>
              <a:defRPr/>
            </a:pPr>
            <a:r>
              <a:rPr lang="en-US" sz="2800" dirty="0"/>
              <a:t>To become familiar with:</a:t>
            </a:r>
          </a:p>
          <a:p>
            <a:pPr>
              <a:defRPr/>
            </a:pPr>
            <a:r>
              <a:rPr lang="en-US" sz="2800" dirty="0"/>
              <a:t>The State Seal of Biliteracy (SSB) program’s purpose and importance</a:t>
            </a:r>
          </a:p>
          <a:p>
            <a:pPr>
              <a:buFont typeface="Arial"/>
              <a:buChar char="•"/>
              <a:defRPr/>
            </a:pPr>
            <a:endParaRPr lang="en-US" sz="800" dirty="0"/>
          </a:p>
          <a:p>
            <a:pPr>
              <a:defRPr/>
            </a:pPr>
            <a:r>
              <a:rPr lang="en-US" sz="2800" dirty="0"/>
              <a:t>The newly updated requirements for earning the SSB</a:t>
            </a:r>
          </a:p>
          <a:p>
            <a:pPr marL="0" indent="0">
              <a:buNone/>
              <a:defRPr/>
            </a:pPr>
            <a:endParaRPr lang="en-US" sz="800" dirty="0"/>
          </a:p>
          <a:p>
            <a:pPr>
              <a:defRPr/>
            </a:pPr>
            <a:r>
              <a:rPr lang="en-US" sz="2800" dirty="0"/>
              <a:t>The process for tracking eligible students and keeping records</a:t>
            </a:r>
          </a:p>
          <a:p>
            <a:pPr marL="0" indent="0">
              <a:buNone/>
              <a:defRPr/>
            </a:pPr>
            <a:endParaRPr lang="en-US" sz="800" dirty="0"/>
          </a:p>
          <a:p>
            <a:pPr>
              <a:defRPr/>
            </a:pPr>
            <a:r>
              <a:rPr lang="en-US" sz="2800" dirty="0"/>
              <a:t>The process for requesting insignias</a:t>
            </a:r>
          </a:p>
          <a:p>
            <a:pPr marL="0" indent="0">
              <a:buNone/>
              <a:defRPr/>
            </a:pPr>
            <a:endParaRPr lang="en-US" sz="800" dirty="0"/>
          </a:p>
          <a:p>
            <a:pPr>
              <a:defRPr/>
            </a:pPr>
            <a:r>
              <a:rPr lang="en-US" sz="2800" dirty="0"/>
              <a:t>The available resources and where to find them</a:t>
            </a:r>
          </a:p>
          <a:p>
            <a:pPr marL="0" indent="0">
              <a:buNone/>
              <a:defRPr/>
            </a:pPr>
            <a:endParaRPr lang="en-US" sz="800" dirty="0"/>
          </a:p>
          <a:p>
            <a:pPr>
              <a:defRPr/>
            </a:pPr>
            <a:r>
              <a:rPr lang="en-US" sz="2800" dirty="0"/>
              <a:t>Best practices for raising awareness, equity, and building a path to biliteracy</a:t>
            </a:r>
          </a:p>
        </p:txBody>
      </p:sp>
    </p:spTree>
    <p:extLst>
      <p:ext uri="{BB962C8B-B14F-4D97-AF65-F5344CB8AC3E}">
        <p14:creationId xmlns:p14="http://schemas.microsoft.com/office/powerpoint/2010/main" val="3014600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02993-98B3-48A8-80B2-A4061630711B}"/>
              </a:ext>
            </a:extLst>
          </p:cNvPr>
          <p:cNvSpPr>
            <a:spLocks noGrp="1"/>
          </p:cNvSpPr>
          <p:nvPr>
            <p:ph type="title"/>
          </p:nvPr>
        </p:nvSpPr>
        <p:spPr/>
        <p:txBody>
          <a:bodyPr/>
          <a:lstStyle/>
          <a:p>
            <a:r>
              <a:rPr lang="en-US" dirty="0"/>
              <a:t>Highlighted FAQ: </a:t>
            </a:r>
            <a:br>
              <a:rPr lang="en-US" dirty="0"/>
            </a:br>
            <a:r>
              <a:rPr lang="en-US" dirty="0"/>
              <a:t>Assessment Approval</a:t>
            </a:r>
          </a:p>
        </p:txBody>
      </p:sp>
      <p:sp>
        <p:nvSpPr>
          <p:cNvPr id="3" name="Content Placeholder 2">
            <a:extLst>
              <a:ext uri="{FF2B5EF4-FFF2-40B4-BE49-F238E27FC236}">
                <a16:creationId xmlns:a16="http://schemas.microsoft.com/office/drawing/2014/main" id="{CB720F46-6E94-4780-8C6A-7BE445F40026}"/>
              </a:ext>
            </a:extLst>
          </p:cNvPr>
          <p:cNvSpPr>
            <a:spLocks noGrp="1"/>
          </p:cNvSpPr>
          <p:nvPr>
            <p:ph idx="1"/>
          </p:nvPr>
        </p:nvSpPr>
        <p:spPr>
          <a:xfrm>
            <a:off x="304800" y="1482974"/>
            <a:ext cx="11734800" cy="5015901"/>
          </a:xfrm>
        </p:spPr>
        <p:txBody>
          <a:bodyPr>
            <a:normAutofit fontScale="92500" lnSpcReduction="10000"/>
          </a:bodyPr>
          <a:lstStyle/>
          <a:p>
            <a:pPr marL="0" indent="0">
              <a:lnSpc>
                <a:spcPct val="110000"/>
              </a:lnSpc>
              <a:buNone/>
            </a:pPr>
            <a:r>
              <a:rPr lang="en-US" b="1" dirty="0"/>
              <a:t>How can LEAs certify their locally approved assessments to determine proficiency in a world language other than English for the SSB?</a:t>
            </a:r>
          </a:p>
          <a:p>
            <a:pPr marL="0" indent="0">
              <a:lnSpc>
                <a:spcPct val="110000"/>
              </a:lnSpc>
              <a:buNone/>
            </a:pPr>
            <a:r>
              <a:rPr lang="en-US" sz="3200" dirty="0">
                <a:effectLst/>
                <a:latin typeface="Arial" panose="020B0604020202020204" pitchFamily="34" charset="0"/>
                <a:ea typeface="Calibri" panose="020F0502020204030204" pitchFamily="34" charset="0"/>
              </a:rPr>
              <a:t>An LEA must certify that any world language proficiency assessment(s) it uses, other than those specified in </a:t>
            </a:r>
            <a:r>
              <a:rPr lang="en-US" sz="3200" i="1" dirty="0">
                <a:effectLst/>
                <a:latin typeface="Arial" panose="020B0604020202020204" pitchFamily="34" charset="0"/>
                <a:ea typeface="Calibri" panose="020F0502020204030204" pitchFamily="34" charset="0"/>
              </a:rPr>
              <a:t>EC</a:t>
            </a:r>
            <a:r>
              <a:rPr lang="en-US" sz="3200" dirty="0">
                <a:effectLst/>
                <a:latin typeface="Arial" panose="020B0604020202020204" pitchFamily="34" charset="0"/>
                <a:ea typeface="Calibri" panose="020F0502020204030204" pitchFamily="34" charset="0"/>
              </a:rPr>
              <a:t> Section 51461(a)(2)(A), meet the rigor of a four-year high school course of study and, at a minimum, assess speaking, reading, and writing in the language at the proficient level or higher (</a:t>
            </a:r>
            <a:r>
              <a:rPr lang="en-US" sz="3200" i="1" dirty="0">
                <a:effectLst/>
                <a:latin typeface="Arial" panose="020B0604020202020204" pitchFamily="34" charset="0"/>
                <a:ea typeface="Calibri" panose="020F0502020204030204" pitchFamily="34" charset="0"/>
              </a:rPr>
              <a:t>EC</a:t>
            </a:r>
            <a:r>
              <a:rPr lang="en-US" sz="3200" dirty="0">
                <a:effectLst/>
                <a:latin typeface="Arial" panose="020B0604020202020204" pitchFamily="34" charset="0"/>
                <a:ea typeface="Calibri" panose="020F0502020204030204" pitchFamily="34" charset="0"/>
              </a:rPr>
              <a:t> Section 51461[a][2][C]). LEAs may certify locally approved assessments when submitting the online Insignia Request Form annually.</a:t>
            </a:r>
            <a:endParaRPr lang="en-US" dirty="0"/>
          </a:p>
        </p:txBody>
      </p:sp>
    </p:spTree>
    <p:extLst>
      <p:ext uri="{BB962C8B-B14F-4D97-AF65-F5344CB8AC3E}">
        <p14:creationId xmlns:p14="http://schemas.microsoft.com/office/powerpoint/2010/main" val="1026883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75C0F-3E5A-C384-A7E6-F28D01357B2D}"/>
              </a:ext>
            </a:extLst>
          </p:cNvPr>
          <p:cNvSpPr>
            <a:spLocks noGrp="1"/>
          </p:cNvSpPr>
          <p:nvPr>
            <p:ph type="title"/>
          </p:nvPr>
        </p:nvSpPr>
        <p:spPr/>
        <p:txBody>
          <a:bodyPr/>
          <a:lstStyle/>
          <a:p>
            <a:r>
              <a:rPr lang="en-US" dirty="0"/>
              <a:t>Highlighted FAQ: Local Assessments</a:t>
            </a:r>
          </a:p>
        </p:txBody>
      </p:sp>
      <p:sp>
        <p:nvSpPr>
          <p:cNvPr id="3" name="Content Placeholder 2">
            <a:extLst>
              <a:ext uri="{FF2B5EF4-FFF2-40B4-BE49-F238E27FC236}">
                <a16:creationId xmlns:a16="http://schemas.microsoft.com/office/drawing/2014/main" id="{A9EF87CA-C235-4787-E618-E2BFAF38ED68}"/>
              </a:ext>
            </a:extLst>
          </p:cNvPr>
          <p:cNvSpPr>
            <a:spLocks noGrp="1"/>
          </p:cNvSpPr>
          <p:nvPr>
            <p:ph idx="1"/>
          </p:nvPr>
        </p:nvSpPr>
        <p:spPr/>
        <p:txBody>
          <a:bodyPr/>
          <a:lstStyle/>
          <a:p>
            <a:pPr marL="0" indent="0">
              <a:buNone/>
            </a:pPr>
            <a:r>
              <a:rPr lang="en-US" b="1" dirty="0"/>
              <a:t>Are there any assessments which districts have approved locally to assess world language proficiency in a language other than English for the SSB?</a:t>
            </a:r>
          </a:p>
          <a:p>
            <a:pPr marL="0" indent="0">
              <a:buNone/>
            </a:pPr>
            <a:r>
              <a:rPr lang="en-US" dirty="0"/>
              <a:t>A list of locally approved world language proficiency assessments that LEAs have certified meet the rigor of a four-year high school course of study in the world language and assess speaking, reading, and writing in the language at the proficient level or higher is posted on the CDE SSB web page under the “Assessments” tab.</a:t>
            </a:r>
          </a:p>
        </p:txBody>
      </p:sp>
    </p:spTree>
    <p:extLst>
      <p:ext uri="{BB962C8B-B14F-4D97-AF65-F5344CB8AC3E}">
        <p14:creationId xmlns:p14="http://schemas.microsoft.com/office/powerpoint/2010/main" val="2049758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02993-98B3-48A8-80B2-A4061630711B}"/>
              </a:ext>
            </a:extLst>
          </p:cNvPr>
          <p:cNvSpPr>
            <a:spLocks noGrp="1"/>
          </p:cNvSpPr>
          <p:nvPr>
            <p:ph type="title"/>
          </p:nvPr>
        </p:nvSpPr>
        <p:spPr>
          <a:xfrm>
            <a:off x="2196789" y="203799"/>
            <a:ext cx="8452625" cy="1325563"/>
          </a:xfrm>
        </p:spPr>
        <p:txBody>
          <a:bodyPr/>
          <a:lstStyle/>
          <a:p>
            <a:r>
              <a:rPr lang="en-US" dirty="0"/>
              <a:t>Highlighted FAQ: World Language Coursework</a:t>
            </a:r>
          </a:p>
        </p:txBody>
      </p:sp>
      <p:sp>
        <p:nvSpPr>
          <p:cNvPr id="3" name="Content Placeholder 2">
            <a:extLst>
              <a:ext uri="{FF2B5EF4-FFF2-40B4-BE49-F238E27FC236}">
                <a16:creationId xmlns:a16="http://schemas.microsoft.com/office/drawing/2014/main" id="{CB720F46-6E94-4780-8C6A-7BE445F40026}"/>
              </a:ext>
            </a:extLst>
          </p:cNvPr>
          <p:cNvSpPr>
            <a:spLocks noGrp="1"/>
          </p:cNvSpPr>
          <p:nvPr>
            <p:ph idx="1"/>
          </p:nvPr>
        </p:nvSpPr>
        <p:spPr>
          <a:xfrm>
            <a:off x="152400" y="1773044"/>
            <a:ext cx="11887200" cy="4881157"/>
          </a:xfrm>
        </p:spPr>
        <p:txBody>
          <a:bodyPr>
            <a:normAutofit/>
          </a:bodyPr>
          <a:lstStyle/>
          <a:p>
            <a:pPr marL="0" indent="0">
              <a:buNone/>
            </a:pPr>
            <a:r>
              <a:rPr lang="en-US" sz="2600" b="1" dirty="0"/>
              <a:t>If a student tests into a higher-level world language course and completes through year four of that language with a 3.0 GPA, would that student qualify for the SSB even if the student did not complete levels 1, 2, 3, and 4 in high school?</a:t>
            </a:r>
          </a:p>
          <a:p>
            <a:pPr marL="0" indent="0">
              <a:buNone/>
            </a:pPr>
            <a:r>
              <a:rPr lang="en-US" sz="2600" dirty="0"/>
              <a:t>LEAs define the structure, organization, and successful completion of a four-year high school course of study in a world language. The LEA may establish comparable rigor scenarios for the "four-year high school course of study in a world language" consistent with </a:t>
            </a:r>
            <a:r>
              <a:rPr lang="en-US" sz="2600" i="1" dirty="0"/>
              <a:t>EC</a:t>
            </a:r>
            <a:r>
              <a:rPr lang="en-US" sz="2600" dirty="0"/>
              <a:t> Section 51461, including for students who place into higher level language courses. For example, if a student tests out of the first year of a four-year high school course of study or takes the first year of a four-year high school course of study while still in grade 8, but completes the rest of the four-year course, such student could qualify for the SSB provided they also satisfied the other criteria.</a:t>
            </a:r>
          </a:p>
        </p:txBody>
      </p:sp>
    </p:spTree>
    <p:extLst>
      <p:ext uri="{BB962C8B-B14F-4D97-AF65-F5344CB8AC3E}">
        <p14:creationId xmlns:p14="http://schemas.microsoft.com/office/powerpoint/2010/main" val="4147548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02993-98B3-48A8-80B2-A4061630711B}"/>
              </a:ext>
            </a:extLst>
          </p:cNvPr>
          <p:cNvSpPr>
            <a:spLocks noGrp="1"/>
          </p:cNvSpPr>
          <p:nvPr>
            <p:ph type="title"/>
          </p:nvPr>
        </p:nvSpPr>
        <p:spPr/>
        <p:txBody>
          <a:bodyPr/>
          <a:lstStyle/>
          <a:p>
            <a:r>
              <a:rPr lang="en-US" dirty="0"/>
              <a:t>Highlighted FAQ: Oral Proficiency</a:t>
            </a:r>
          </a:p>
        </p:txBody>
      </p:sp>
      <p:sp>
        <p:nvSpPr>
          <p:cNvPr id="3" name="Content Placeholder 2">
            <a:extLst>
              <a:ext uri="{FF2B5EF4-FFF2-40B4-BE49-F238E27FC236}">
                <a16:creationId xmlns:a16="http://schemas.microsoft.com/office/drawing/2014/main" id="{CB720F46-6E94-4780-8C6A-7BE445F40026}"/>
              </a:ext>
            </a:extLst>
          </p:cNvPr>
          <p:cNvSpPr>
            <a:spLocks noGrp="1"/>
          </p:cNvSpPr>
          <p:nvPr>
            <p:ph idx="1"/>
          </p:nvPr>
        </p:nvSpPr>
        <p:spPr/>
        <p:txBody>
          <a:bodyPr/>
          <a:lstStyle/>
          <a:p>
            <a:pPr marL="0" indent="0">
              <a:buNone/>
            </a:pPr>
            <a:r>
              <a:rPr lang="en-US" b="1" dirty="0"/>
              <a:t>How do LEAs assess oral proficiency for the SSB?</a:t>
            </a:r>
          </a:p>
          <a:p>
            <a:pPr marL="0" indent="0">
              <a:buNone/>
            </a:pPr>
            <a:r>
              <a:rPr lang="en-US" dirty="0"/>
              <a:t>It is a local decision how to assess oral proficiency, but in order to earn the seal students must meet this requirement. The assessment you choose or create must meet the rigor of the oral portion of an AP or IB exam or the ACTFL OPI (</a:t>
            </a:r>
            <a:r>
              <a:rPr lang="en-US" i="1" dirty="0"/>
              <a:t>EC</a:t>
            </a:r>
            <a:r>
              <a:rPr lang="en-US" dirty="0"/>
              <a:t> Section 51461[a][2][B]). </a:t>
            </a:r>
          </a:p>
          <a:p>
            <a:pPr marL="0" indent="0">
              <a:buNone/>
            </a:pPr>
            <a:endParaRPr lang="en-US" dirty="0"/>
          </a:p>
          <a:p>
            <a:pPr marL="0" indent="0">
              <a:buNone/>
            </a:pPr>
            <a:r>
              <a:rPr lang="en-US" dirty="0"/>
              <a:t>The CDE is not asking LEAs to submit their oral proficiency assessments at this time but may do so in the future. </a:t>
            </a:r>
          </a:p>
          <a:p>
            <a:pPr marL="0" indent="0">
              <a:buNone/>
            </a:pPr>
            <a:endParaRPr lang="en-US" dirty="0"/>
          </a:p>
        </p:txBody>
      </p:sp>
    </p:spTree>
    <p:extLst>
      <p:ext uri="{BB962C8B-B14F-4D97-AF65-F5344CB8AC3E}">
        <p14:creationId xmlns:p14="http://schemas.microsoft.com/office/powerpoint/2010/main" val="2844092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37836-FFA4-416F-B74B-EE949A547DFE}"/>
              </a:ext>
            </a:extLst>
          </p:cNvPr>
          <p:cNvSpPr>
            <a:spLocks noGrp="1"/>
          </p:cNvSpPr>
          <p:nvPr>
            <p:ph type="title"/>
          </p:nvPr>
        </p:nvSpPr>
        <p:spPr/>
        <p:txBody>
          <a:bodyPr/>
          <a:lstStyle/>
          <a:p>
            <a:r>
              <a:rPr lang="en-US" dirty="0"/>
              <a:t>Assessment: Modalities of Communication</a:t>
            </a:r>
          </a:p>
        </p:txBody>
      </p:sp>
      <p:sp>
        <p:nvSpPr>
          <p:cNvPr id="3" name="Content Placeholder 2">
            <a:extLst>
              <a:ext uri="{FF2B5EF4-FFF2-40B4-BE49-F238E27FC236}">
                <a16:creationId xmlns:a16="http://schemas.microsoft.com/office/drawing/2014/main" id="{3AA11A13-8AAB-42F9-922B-720334AD311B}"/>
              </a:ext>
            </a:extLst>
          </p:cNvPr>
          <p:cNvSpPr>
            <a:spLocks noGrp="1"/>
          </p:cNvSpPr>
          <p:nvPr>
            <p:ph sz="half" idx="1"/>
          </p:nvPr>
        </p:nvSpPr>
        <p:spPr>
          <a:xfrm>
            <a:off x="152400" y="1638300"/>
            <a:ext cx="11887200" cy="3272421"/>
          </a:xfrm>
        </p:spPr>
        <p:txBody>
          <a:bodyPr/>
          <a:lstStyle/>
          <a:p>
            <a:r>
              <a:rPr lang="en-US" altLang="en-US" sz="2800" dirty="0"/>
              <a:t>A pupil who seeks to qualify for the SSB through a language that is not characterized by listening, speaking, or reading, or for which there is no written system, shall </a:t>
            </a:r>
            <a:r>
              <a:rPr lang="en-US" altLang="en-US" sz="2800" b="1" dirty="0"/>
              <a:t>pass an assessment on the modalities that characterize communication in that language </a:t>
            </a:r>
            <a:r>
              <a:rPr lang="en-US" altLang="en-US" sz="2800" dirty="0"/>
              <a:t>at the proficient level or higher </a:t>
            </a:r>
            <a:r>
              <a:rPr lang="en-US" sz="2800" dirty="0"/>
              <a:t>(</a:t>
            </a:r>
            <a:r>
              <a:rPr lang="en-US" sz="2800" i="1" dirty="0"/>
              <a:t>EC</a:t>
            </a:r>
            <a:r>
              <a:rPr lang="en-US" sz="2800" dirty="0"/>
              <a:t> Section 51461[a][2][C][ii]).</a:t>
            </a:r>
          </a:p>
          <a:p>
            <a:endParaRPr lang="en-US" altLang="en-US" sz="2800" dirty="0"/>
          </a:p>
          <a:p>
            <a:pPr marL="0" indent="0">
              <a:buNone/>
            </a:pPr>
            <a:endParaRPr lang="en-US" dirty="0"/>
          </a:p>
        </p:txBody>
      </p:sp>
      <p:pic>
        <p:nvPicPr>
          <p:cNvPr id="7" name="Content Placeholder 6" descr="Image shows drawings of a ear (listening), a mouth (speaking), an eye (reading), and a hand (writing).">
            <a:extLst>
              <a:ext uri="{FF2B5EF4-FFF2-40B4-BE49-F238E27FC236}">
                <a16:creationId xmlns:a16="http://schemas.microsoft.com/office/drawing/2014/main" id="{79EAFA8C-0FCA-397A-9A97-65274629519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436352" y="4263029"/>
            <a:ext cx="7319296" cy="1913342"/>
          </a:xfrm>
        </p:spPr>
      </p:pic>
    </p:spTree>
    <p:extLst>
      <p:ext uri="{BB962C8B-B14F-4D97-AF65-F5344CB8AC3E}">
        <p14:creationId xmlns:p14="http://schemas.microsoft.com/office/powerpoint/2010/main" val="888681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01B68-68D4-4D47-AA0E-39C55B848887}"/>
              </a:ext>
            </a:extLst>
          </p:cNvPr>
          <p:cNvSpPr>
            <a:spLocks noGrp="1"/>
          </p:cNvSpPr>
          <p:nvPr>
            <p:ph type="title"/>
          </p:nvPr>
        </p:nvSpPr>
        <p:spPr/>
        <p:txBody>
          <a:bodyPr>
            <a:normAutofit/>
          </a:bodyPr>
          <a:lstStyle/>
          <a:p>
            <a:r>
              <a:rPr lang="en-US" altLang="en-US" dirty="0"/>
              <a:t>English Proficiency Requirements for </a:t>
            </a:r>
            <a:br>
              <a:rPr lang="en-US" altLang="en-US" dirty="0"/>
            </a:br>
            <a:r>
              <a:rPr lang="en-US" altLang="en-US" dirty="0"/>
              <a:t>English Learners</a:t>
            </a:r>
            <a:endParaRPr lang="en-US" dirty="0"/>
          </a:p>
        </p:txBody>
      </p:sp>
      <p:sp>
        <p:nvSpPr>
          <p:cNvPr id="3" name="Content Placeholder 2">
            <a:extLst>
              <a:ext uri="{FF2B5EF4-FFF2-40B4-BE49-F238E27FC236}">
                <a16:creationId xmlns:a16="http://schemas.microsoft.com/office/drawing/2014/main" id="{34457DB5-316A-404F-A5E0-1942E0A8565E}"/>
              </a:ext>
            </a:extLst>
          </p:cNvPr>
          <p:cNvSpPr>
            <a:spLocks noGrp="1"/>
          </p:cNvSpPr>
          <p:nvPr>
            <p:ph sz="half" idx="1"/>
          </p:nvPr>
        </p:nvSpPr>
        <p:spPr>
          <a:xfrm>
            <a:off x="152399" y="1638300"/>
            <a:ext cx="8167141" cy="5015901"/>
          </a:xfrm>
        </p:spPr>
        <p:txBody>
          <a:bodyPr>
            <a:normAutofit/>
          </a:bodyPr>
          <a:lstStyle/>
          <a:p>
            <a:r>
              <a:rPr lang="en-US" dirty="0"/>
              <a:t>Attain on </a:t>
            </a:r>
            <a:r>
              <a:rPr lang="en-US" b="1" dirty="0"/>
              <a:t>oral composite score of level 4 </a:t>
            </a:r>
            <a:r>
              <a:rPr lang="en-US" dirty="0"/>
              <a:t>on the English Language Proficiency Assessments for California (ELPAC)       </a:t>
            </a:r>
          </a:p>
          <a:p>
            <a:r>
              <a:rPr lang="en-US" dirty="0"/>
              <a:t>(</a:t>
            </a:r>
            <a:r>
              <a:rPr lang="en-US" i="1" dirty="0"/>
              <a:t>EC</a:t>
            </a:r>
            <a:r>
              <a:rPr lang="en-US" dirty="0"/>
              <a:t> Section 51461[b][1])</a:t>
            </a:r>
          </a:p>
          <a:p>
            <a:pPr marL="0" indent="0">
              <a:buNone/>
            </a:pPr>
            <a:endParaRPr lang="en-US" sz="2400" dirty="0"/>
          </a:p>
          <a:p>
            <a:pPr marL="0" indent="0" algn="ctr">
              <a:buNone/>
            </a:pPr>
            <a:r>
              <a:rPr lang="en-US" b="1" dirty="0"/>
              <a:t>AND</a:t>
            </a:r>
            <a:r>
              <a:rPr lang="en-US" dirty="0"/>
              <a:t> </a:t>
            </a:r>
          </a:p>
          <a:p>
            <a:pPr marL="0" indent="0">
              <a:buNone/>
            </a:pPr>
            <a:endParaRPr lang="en-US" sz="2400" dirty="0"/>
          </a:p>
          <a:p>
            <a:r>
              <a:rPr lang="en-US" dirty="0"/>
              <a:t>Meet all other requirements for earning the seal (</a:t>
            </a:r>
            <a:r>
              <a:rPr lang="en-US" i="1" dirty="0"/>
              <a:t>EC</a:t>
            </a:r>
            <a:r>
              <a:rPr lang="en-US" dirty="0"/>
              <a:t> Section 51461[b][2])</a:t>
            </a:r>
          </a:p>
          <a:p>
            <a:pPr marL="0" indent="0">
              <a:buNone/>
            </a:pPr>
            <a:endParaRPr lang="en-US" dirty="0"/>
          </a:p>
          <a:p>
            <a:endParaRPr lang="en-US" dirty="0"/>
          </a:p>
          <a:p>
            <a:endParaRPr lang="en-US" dirty="0"/>
          </a:p>
        </p:txBody>
      </p:sp>
      <p:pic>
        <p:nvPicPr>
          <p:cNvPr id="6" name="Content Placeholder 5" descr="Image of the ELPAC logo and a check mark with &quot;meet all other SSB requirements&quot; below it.">
            <a:extLst>
              <a:ext uri="{FF2B5EF4-FFF2-40B4-BE49-F238E27FC236}">
                <a16:creationId xmlns:a16="http://schemas.microsoft.com/office/drawing/2014/main" id="{97E13BBC-BFDD-659C-3DF3-1DD2419A462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588367" y="1846747"/>
            <a:ext cx="3209524" cy="4000000"/>
          </a:xfrm>
        </p:spPr>
      </p:pic>
    </p:spTree>
    <p:extLst>
      <p:ext uri="{BB962C8B-B14F-4D97-AF65-F5344CB8AC3E}">
        <p14:creationId xmlns:p14="http://schemas.microsoft.com/office/powerpoint/2010/main" val="1627873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EB29F-E3E3-499C-97F8-0DF25B0A1843}"/>
              </a:ext>
            </a:extLst>
          </p:cNvPr>
          <p:cNvSpPr>
            <a:spLocks noGrp="1"/>
          </p:cNvSpPr>
          <p:nvPr>
            <p:ph type="title"/>
          </p:nvPr>
        </p:nvSpPr>
        <p:spPr/>
        <p:txBody>
          <a:bodyPr/>
          <a:lstStyle/>
          <a:p>
            <a:r>
              <a:rPr lang="en-US" dirty="0"/>
              <a:t>Highlighted FAQ: Requirements</a:t>
            </a:r>
          </a:p>
        </p:txBody>
      </p:sp>
      <p:sp>
        <p:nvSpPr>
          <p:cNvPr id="3" name="Content Placeholder 2">
            <a:extLst>
              <a:ext uri="{FF2B5EF4-FFF2-40B4-BE49-F238E27FC236}">
                <a16:creationId xmlns:a16="http://schemas.microsoft.com/office/drawing/2014/main" id="{824DEB0D-7613-4692-8BCF-E580088D7350}"/>
              </a:ext>
            </a:extLst>
          </p:cNvPr>
          <p:cNvSpPr>
            <a:spLocks noGrp="1"/>
          </p:cNvSpPr>
          <p:nvPr>
            <p:ph idx="1"/>
          </p:nvPr>
        </p:nvSpPr>
        <p:spPr/>
        <p:txBody>
          <a:bodyPr/>
          <a:lstStyle/>
          <a:p>
            <a:pPr marL="0" indent="0">
              <a:buNone/>
            </a:pPr>
            <a:r>
              <a:rPr lang="en-US" b="1" dirty="0"/>
              <a:t>Can the SSB be awarded prior to grade 12?</a:t>
            </a:r>
          </a:p>
          <a:p>
            <a:pPr marL="0" indent="0">
              <a:buNone/>
            </a:pPr>
            <a:r>
              <a:rPr lang="en-US" dirty="0"/>
              <a:t>Yes. If a student meets all the requirements in </a:t>
            </a:r>
            <a:r>
              <a:rPr lang="en-US" i="1" dirty="0"/>
              <a:t>EC</a:t>
            </a:r>
            <a:r>
              <a:rPr lang="en-US" dirty="0"/>
              <a:t> Section 51461 prior to grade 12, the SSB may be awarded to that student as soon as the requirements are met. If the requirements are met prior to grade 12, the LEA may note that the seal has been awarded on the transcript and wait to affix the gold embossed seal to the diploma until the diploma is awarded at graduation.</a:t>
            </a:r>
          </a:p>
        </p:txBody>
      </p:sp>
    </p:spTree>
    <p:extLst>
      <p:ext uri="{BB962C8B-B14F-4D97-AF65-F5344CB8AC3E}">
        <p14:creationId xmlns:p14="http://schemas.microsoft.com/office/powerpoint/2010/main" val="3753302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F0BDE-3D3F-4958-BA34-F9231CAEF2D1}"/>
              </a:ext>
            </a:extLst>
          </p:cNvPr>
          <p:cNvSpPr>
            <a:spLocks noGrp="1"/>
          </p:cNvSpPr>
          <p:nvPr>
            <p:ph type="title"/>
          </p:nvPr>
        </p:nvSpPr>
        <p:spPr/>
        <p:txBody>
          <a:bodyPr/>
          <a:lstStyle/>
          <a:p>
            <a:r>
              <a:rPr lang="en-US" dirty="0"/>
              <a:t>Requirements Review</a:t>
            </a:r>
          </a:p>
        </p:txBody>
      </p:sp>
      <p:sp>
        <p:nvSpPr>
          <p:cNvPr id="8" name="Content Placeholder 2" descr="SSB visual shows “English proficiency demonstrated by,” there are two subtitles, “coursework,” or “assessment (choose one).” Under coursework is a graduation cap and scroll. Under &quot;assessment&quot; is the CAASPP, AP, IB, and SAT logos, each with &quot;OR&quot; between them. Below the cap is &quot;If a student is currently designated as an English learner, Also: and the ELPAC logo. Below &quot;second language proficiency, demonstrated by:&quot; it says &quot;assessment (choose one)&quot; or &quot;coursework.&quot; Under &quot;Assessment is the AP, IB, and ACTFL logos and a checklist icon, each with &quot;or&quot; between them. Below &quot;coursework&quot; is a diploma and speech bubbles.">
            <a:extLst>
              <a:ext uri="{FF2B5EF4-FFF2-40B4-BE49-F238E27FC236}">
                <a16:creationId xmlns:a16="http://schemas.microsoft.com/office/drawing/2014/main" id="{3C80046A-006B-5B45-6D75-5451AF31CF8B}"/>
              </a:ext>
            </a:extLst>
          </p:cNvPr>
          <p:cNvSpPr txBox="1">
            <a:spLocks/>
          </p:cNvSpPr>
          <p:nvPr/>
        </p:nvSpPr>
        <p:spPr>
          <a:xfrm>
            <a:off x="362261" y="2164837"/>
            <a:ext cx="3818668" cy="252832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400" b="1" dirty="0"/>
              <a:t>Requirements poster </a:t>
            </a:r>
            <a:r>
              <a:rPr lang="en-US" sz="2400" dirty="0"/>
              <a:t>available under the “Resources” tab on the CDE SSB web page at </a:t>
            </a:r>
            <a:r>
              <a:rPr lang="en-US" sz="2400" dirty="0">
                <a:hlinkClick r:id="rId3"/>
              </a:rPr>
              <a:t>https://www.cde.ca.gov/sp/ml/sealofbiliteracy.asp</a:t>
            </a:r>
            <a:r>
              <a:rPr lang="en-US" sz="2400" dirty="0"/>
              <a:t>. </a:t>
            </a:r>
            <a:endParaRPr lang="en-US" dirty="0"/>
          </a:p>
        </p:txBody>
      </p:sp>
      <p:pic>
        <p:nvPicPr>
          <p:cNvPr id="7" name="Content Placeholder 6" descr="Requirements poster for the SSB. Long description available on Slide 51.">
            <a:extLst>
              <a:ext uri="{FF2B5EF4-FFF2-40B4-BE49-F238E27FC236}">
                <a16:creationId xmlns:a16="http://schemas.microsoft.com/office/drawing/2014/main" id="{0A58351E-8C14-E051-3CD5-F4E49F159182}"/>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420969" y="1072039"/>
            <a:ext cx="7408770" cy="5433692"/>
          </a:xfrm>
        </p:spPr>
      </p:pic>
    </p:spTree>
    <p:extLst>
      <p:ext uri="{BB962C8B-B14F-4D97-AF65-F5344CB8AC3E}">
        <p14:creationId xmlns:p14="http://schemas.microsoft.com/office/powerpoint/2010/main" val="4264568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B30421-9A8D-42CA-91E5-A358332414BB}"/>
              </a:ext>
            </a:extLst>
          </p:cNvPr>
          <p:cNvSpPr>
            <a:spLocks noGrp="1"/>
          </p:cNvSpPr>
          <p:nvPr>
            <p:ph type="title"/>
          </p:nvPr>
        </p:nvSpPr>
        <p:spPr>
          <a:xfrm>
            <a:off x="152400" y="2478369"/>
            <a:ext cx="11887200" cy="1325563"/>
          </a:xfrm>
        </p:spPr>
        <p:txBody>
          <a:bodyPr>
            <a:normAutofit/>
          </a:bodyPr>
          <a:lstStyle/>
          <a:p>
            <a:r>
              <a:rPr lang="en-US" sz="6000" dirty="0"/>
              <a:t>Logistics</a:t>
            </a:r>
          </a:p>
        </p:txBody>
      </p:sp>
    </p:spTree>
    <p:extLst>
      <p:ext uri="{BB962C8B-B14F-4D97-AF65-F5344CB8AC3E}">
        <p14:creationId xmlns:p14="http://schemas.microsoft.com/office/powerpoint/2010/main" val="905713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EB4DF-58F0-492F-A050-4978ED049D13}"/>
              </a:ext>
            </a:extLst>
          </p:cNvPr>
          <p:cNvSpPr>
            <a:spLocks noGrp="1"/>
          </p:cNvSpPr>
          <p:nvPr>
            <p:ph type="title"/>
          </p:nvPr>
        </p:nvSpPr>
        <p:spPr/>
        <p:txBody>
          <a:bodyPr/>
          <a:lstStyle/>
          <a:p>
            <a:r>
              <a:rPr lang="en-US" dirty="0"/>
              <a:t>Requesting Seals</a:t>
            </a:r>
          </a:p>
        </p:txBody>
      </p:sp>
      <p:sp>
        <p:nvSpPr>
          <p:cNvPr id="3" name="Content Placeholder 2">
            <a:extLst>
              <a:ext uri="{FF2B5EF4-FFF2-40B4-BE49-F238E27FC236}">
                <a16:creationId xmlns:a16="http://schemas.microsoft.com/office/drawing/2014/main" id="{5EA84B01-9EA0-44B5-A3B7-B8086124907C}"/>
              </a:ext>
            </a:extLst>
          </p:cNvPr>
          <p:cNvSpPr>
            <a:spLocks noGrp="1"/>
          </p:cNvSpPr>
          <p:nvPr>
            <p:ph idx="1"/>
          </p:nvPr>
        </p:nvSpPr>
        <p:spPr/>
        <p:txBody>
          <a:bodyPr>
            <a:normAutofit/>
          </a:bodyPr>
          <a:lstStyle/>
          <a:p>
            <a:pPr marL="0" indent="0">
              <a:buNone/>
              <a:defRPr/>
            </a:pPr>
            <a:r>
              <a:rPr lang="en-US" sz="2800" dirty="0"/>
              <a:t>A school district, county office of education, or direct-funded charter school must submit the number of eligible students to the CDE on the Insignia Request Form to receive seals.</a:t>
            </a:r>
          </a:p>
          <a:p>
            <a:pPr marL="0" indent="0">
              <a:buNone/>
              <a:defRPr/>
            </a:pPr>
            <a:endParaRPr lang="en-US" sz="900" dirty="0"/>
          </a:p>
          <a:p>
            <a:pPr>
              <a:buFont typeface="Arial"/>
              <a:buChar char="•"/>
              <a:defRPr/>
            </a:pPr>
            <a:r>
              <a:rPr lang="en-US" sz="2800" dirty="0"/>
              <a:t>The online Insignia Request Form is available on the CDE SSB web page under the “Forms” tab.</a:t>
            </a:r>
          </a:p>
          <a:p>
            <a:pPr>
              <a:buFont typeface="Arial"/>
              <a:buChar char="•"/>
              <a:defRPr/>
            </a:pPr>
            <a:endParaRPr lang="en-US" sz="900" dirty="0"/>
          </a:p>
          <a:p>
            <a:pPr>
              <a:buFont typeface="Arial"/>
              <a:buChar char="•"/>
              <a:defRPr/>
            </a:pPr>
            <a:r>
              <a:rPr lang="en-US" sz="2800" dirty="0"/>
              <a:t>No deadline; requests processed on an ongoing basis</a:t>
            </a:r>
          </a:p>
          <a:p>
            <a:pPr>
              <a:buFont typeface="Arial"/>
              <a:buChar char="•"/>
              <a:defRPr/>
            </a:pPr>
            <a:endParaRPr lang="en-US" sz="900" dirty="0"/>
          </a:p>
          <a:p>
            <a:pPr>
              <a:buFont typeface="Arial"/>
              <a:buChar char="•"/>
              <a:defRPr/>
            </a:pPr>
            <a:r>
              <a:rPr lang="en-US" sz="2800" dirty="0"/>
              <a:t>Allow four weeks to process order, mail seals, and locally affix seals to diplomas or transcripts</a:t>
            </a:r>
          </a:p>
          <a:p>
            <a:pPr>
              <a:buFont typeface="Arial"/>
              <a:buChar char="•"/>
              <a:defRPr/>
            </a:pPr>
            <a:endParaRPr lang="en-US" dirty="0"/>
          </a:p>
          <a:p>
            <a:pPr marL="0" indent="0">
              <a:buNone/>
            </a:pPr>
            <a:endParaRPr lang="en-US" dirty="0"/>
          </a:p>
        </p:txBody>
      </p:sp>
    </p:spTree>
    <p:extLst>
      <p:ext uri="{BB962C8B-B14F-4D97-AF65-F5344CB8AC3E}">
        <p14:creationId xmlns:p14="http://schemas.microsoft.com/office/powerpoint/2010/main" val="837838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B30421-9A8D-42CA-91E5-A358332414BB}"/>
              </a:ext>
            </a:extLst>
          </p:cNvPr>
          <p:cNvSpPr>
            <a:spLocks noGrp="1"/>
          </p:cNvSpPr>
          <p:nvPr>
            <p:ph type="title"/>
          </p:nvPr>
        </p:nvSpPr>
        <p:spPr>
          <a:xfrm>
            <a:off x="152400" y="2478369"/>
            <a:ext cx="11887200" cy="1325563"/>
          </a:xfrm>
        </p:spPr>
        <p:txBody>
          <a:bodyPr>
            <a:normAutofit/>
          </a:bodyPr>
          <a:lstStyle/>
          <a:p>
            <a:r>
              <a:rPr lang="en-US" sz="7200" dirty="0"/>
              <a:t>Overview</a:t>
            </a:r>
          </a:p>
        </p:txBody>
      </p:sp>
    </p:spTree>
    <p:extLst>
      <p:ext uri="{BB962C8B-B14F-4D97-AF65-F5344CB8AC3E}">
        <p14:creationId xmlns:p14="http://schemas.microsoft.com/office/powerpoint/2010/main" val="721358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D6A9E-4113-448F-ABCE-9B1FD1F23D19}"/>
              </a:ext>
            </a:extLst>
          </p:cNvPr>
          <p:cNvSpPr>
            <a:spLocks noGrp="1"/>
          </p:cNvSpPr>
          <p:nvPr>
            <p:ph type="title"/>
          </p:nvPr>
        </p:nvSpPr>
        <p:spPr>
          <a:xfrm>
            <a:off x="152400" y="-27705"/>
            <a:ext cx="11887200" cy="1325563"/>
          </a:xfrm>
        </p:spPr>
        <p:txBody>
          <a:bodyPr/>
          <a:lstStyle/>
          <a:p>
            <a:r>
              <a:rPr lang="en-US" dirty="0"/>
              <a:t>Insignia Request Form</a:t>
            </a:r>
          </a:p>
        </p:txBody>
      </p:sp>
      <p:sp>
        <p:nvSpPr>
          <p:cNvPr id="3" name="Content Placeholder 2">
            <a:extLst>
              <a:ext uri="{FF2B5EF4-FFF2-40B4-BE49-F238E27FC236}">
                <a16:creationId xmlns:a16="http://schemas.microsoft.com/office/drawing/2014/main" id="{6742E1AD-C487-46FD-A882-375270BE4578}"/>
              </a:ext>
            </a:extLst>
          </p:cNvPr>
          <p:cNvSpPr>
            <a:spLocks noGrp="1"/>
          </p:cNvSpPr>
          <p:nvPr>
            <p:ph idx="1"/>
          </p:nvPr>
        </p:nvSpPr>
        <p:spPr>
          <a:xfrm>
            <a:off x="152400" y="938982"/>
            <a:ext cx="11887200" cy="5919018"/>
          </a:xfrm>
        </p:spPr>
        <p:txBody>
          <a:bodyPr>
            <a:normAutofit/>
          </a:bodyPr>
          <a:lstStyle/>
          <a:p>
            <a:pPr marL="0" indent="0">
              <a:lnSpc>
                <a:spcPct val="120000"/>
              </a:lnSpc>
              <a:buNone/>
              <a:defRPr/>
            </a:pPr>
            <a:r>
              <a:rPr lang="en-US" b="1" dirty="0"/>
              <a:t>Information Requested:</a:t>
            </a:r>
          </a:p>
          <a:p>
            <a:pPr>
              <a:lnSpc>
                <a:spcPct val="120000"/>
              </a:lnSpc>
              <a:buFont typeface="Arial"/>
              <a:buChar char="•"/>
              <a:defRPr/>
            </a:pPr>
            <a:r>
              <a:rPr lang="en-US" dirty="0"/>
              <a:t>Role of individual completing the form</a:t>
            </a:r>
          </a:p>
          <a:p>
            <a:pPr>
              <a:lnSpc>
                <a:spcPct val="120000"/>
              </a:lnSpc>
              <a:buFont typeface="Arial"/>
              <a:buChar char="•"/>
              <a:defRPr/>
            </a:pPr>
            <a:r>
              <a:rPr lang="en-US" dirty="0"/>
              <a:t>Contact information </a:t>
            </a:r>
          </a:p>
          <a:p>
            <a:pPr>
              <a:lnSpc>
                <a:spcPct val="120000"/>
              </a:lnSpc>
              <a:buFont typeface="Arial"/>
              <a:buChar char="•"/>
              <a:defRPr/>
            </a:pPr>
            <a:r>
              <a:rPr lang="en-US" dirty="0"/>
              <a:t>Form type (new, corrected, or additional)</a:t>
            </a:r>
          </a:p>
          <a:p>
            <a:pPr>
              <a:lnSpc>
                <a:spcPct val="120000"/>
              </a:lnSpc>
              <a:buFont typeface="Arial"/>
              <a:buChar char="•"/>
              <a:defRPr/>
            </a:pPr>
            <a:r>
              <a:rPr lang="en-US" dirty="0"/>
              <a:t>LEA details </a:t>
            </a:r>
          </a:p>
          <a:p>
            <a:pPr lvl="1">
              <a:lnSpc>
                <a:spcPct val="120000"/>
              </a:lnSpc>
              <a:buFont typeface="Arial"/>
              <a:buChar char="•"/>
              <a:defRPr/>
            </a:pPr>
            <a:r>
              <a:rPr lang="en-US" dirty="0"/>
              <a:t>County</a:t>
            </a:r>
          </a:p>
          <a:p>
            <a:pPr lvl="1">
              <a:lnSpc>
                <a:spcPct val="120000"/>
              </a:lnSpc>
              <a:buFont typeface="Arial"/>
              <a:buChar char="•"/>
              <a:defRPr/>
            </a:pPr>
            <a:r>
              <a:rPr lang="en-US" dirty="0"/>
              <a:t>District</a:t>
            </a:r>
          </a:p>
          <a:p>
            <a:pPr lvl="1">
              <a:lnSpc>
                <a:spcPct val="120000"/>
              </a:lnSpc>
              <a:buFont typeface="Arial"/>
              <a:buChar char="•"/>
              <a:defRPr/>
            </a:pPr>
            <a:r>
              <a:rPr lang="en-US" dirty="0"/>
              <a:t>County-District-School (CDS) code</a:t>
            </a:r>
          </a:p>
          <a:p>
            <a:pPr lvl="1">
              <a:lnSpc>
                <a:spcPct val="120000"/>
              </a:lnSpc>
              <a:buFont typeface="Arial"/>
              <a:buChar char="•"/>
              <a:defRPr/>
            </a:pPr>
            <a:r>
              <a:rPr lang="en-US" dirty="0"/>
              <a:t>Names of school(s) participating</a:t>
            </a:r>
          </a:p>
        </p:txBody>
      </p:sp>
    </p:spTree>
    <p:extLst>
      <p:ext uri="{BB962C8B-B14F-4D97-AF65-F5344CB8AC3E}">
        <p14:creationId xmlns:p14="http://schemas.microsoft.com/office/powerpoint/2010/main" val="2124238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D6A9E-4113-448F-ABCE-9B1FD1F23D19}"/>
              </a:ext>
            </a:extLst>
          </p:cNvPr>
          <p:cNvSpPr>
            <a:spLocks noGrp="1"/>
          </p:cNvSpPr>
          <p:nvPr>
            <p:ph type="title"/>
          </p:nvPr>
        </p:nvSpPr>
        <p:spPr>
          <a:xfrm>
            <a:off x="152400" y="-27705"/>
            <a:ext cx="11887200" cy="1325563"/>
          </a:xfrm>
        </p:spPr>
        <p:txBody>
          <a:bodyPr/>
          <a:lstStyle/>
          <a:p>
            <a:r>
              <a:rPr lang="en-US" dirty="0"/>
              <a:t>Insignia Request Form (2)</a:t>
            </a:r>
          </a:p>
        </p:txBody>
      </p:sp>
      <p:sp>
        <p:nvSpPr>
          <p:cNvPr id="3" name="Content Placeholder 2">
            <a:extLst>
              <a:ext uri="{FF2B5EF4-FFF2-40B4-BE49-F238E27FC236}">
                <a16:creationId xmlns:a16="http://schemas.microsoft.com/office/drawing/2014/main" id="{6742E1AD-C487-46FD-A882-375270BE4578}"/>
              </a:ext>
            </a:extLst>
          </p:cNvPr>
          <p:cNvSpPr>
            <a:spLocks noGrp="1"/>
          </p:cNvSpPr>
          <p:nvPr>
            <p:ph idx="1"/>
          </p:nvPr>
        </p:nvSpPr>
        <p:spPr>
          <a:xfrm>
            <a:off x="152400" y="938982"/>
            <a:ext cx="11887200" cy="5919018"/>
          </a:xfrm>
        </p:spPr>
        <p:txBody>
          <a:bodyPr>
            <a:normAutofit lnSpcReduction="10000"/>
          </a:bodyPr>
          <a:lstStyle/>
          <a:p>
            <a:pPr marL="0" indent="0">
              <a:lnSpc>
                <a:spcPct val="120000"/>
              </a:lnSpc>
              <a:buNone/>
              <a:defRPr/>
            </a:pPr>
            <a:r>
              <a:rPr lang="en-US" sz="2800" b="1" dirty="0">
                <a:latin typeface="+mj-lt"/>
              </a:rPr>
              <a:t>Information Requested (continued):</a:t>
            </a:r>
          </a:p>
          <a:p>
            <a:pPr>
              <a:lnSpc>
                <a:spcPct val="120000"/>
              </a:lnSpc>
              <a:buFont typeface="Arial"/>
              <a:buChar char="•"/>
              <a:defRPr/>
            </a:pPr>
            <a:r>
              <a:rPr lang="en-US" sz="2800" dirty="0">
                <a:latin typeface="+mj-lt"/>
              </a:rPr>
              <a:t>Language(s) in which the seal is being awarded and number of seals awarded per language</a:t>
            </a:r>
          </a:p>
          <a:p>
            <a:pPr>
              <a:lnSpc>
                <a:spcPct val="120000"/>
              </a:lnSpc>
              <a:buFont typeface="Arial"/>
              <a:buChar char="•"/>
              <a:defRPr/>
            </a:pPr>
            <a:r>
              <a:rPr lang="en-US" sz="2800" dirty="0">
                <a:latin typeface="+mj-lt"/>
              </a:rPr>
              <a:t>Number of students qualifying for more than one SSB</a:t>
            </a:r>
          </a:p>
          <a:p>
            <a:pPr>
              <a:lnSpc>
                <a:spcPct val="120000"/>
              </a:lnSpc>
              <a:buFont typeface="Arial"/>
              <a:buChar char="•"/>
              <a:defRPr/>
            </a:pPr>
            <a:r>
              <a:rPr lang="en-US" sz="2800" dirty="0">
                <a:latin typeface="+mj-lt"/>
              </a:rPr>
              <a:t>Number of current and former English learners qualifying</a:t>
            </a:r>
          </a:p>
          <a:p>
            <a:pPr>
              <a:lnSpc>
                <a:spcPct val="120000"/>
              </a:lnSpc>
              <a:buFont typeface="Arial"/>
              <a:buChar char="•"/>
              <a:defRPr/>
            </a:pPr>
            <a:r>
              <a:rPr lang="en-US" sz="2800" dirty="0">
                <a:latin typeface="+mj-lt"/>
              </a:rPr>
              <a:t>Number of students with an individualized education program (IEP) earning the SSB</a:t>
            </a:r>
          </a:p>
          <a:p>
            <a:pPr>
              <a:lnSpc>
                <a:spcPct val="120000"/>
              </a:lnSpc>
              <a:buFont typeface="Arial"/>
              <a:buChar char="•"/>
              <a:defRPr/>
            </a:pPr>
            <a:r>
              <a:rPr lang="en-US" sz="2800" dirty="0">
                <a:effectLst/>
                <a:latin typeface="+mj-lt"/>
                <a:ea typeface="Times New Roman" panose="02020603050405020304" pitchFamily="18" charset="0"/>
                <a:cs typeface="Arial" panose="020B0604020202020204" pitchFamily="34" charset="0"/>
              </a:rPr>
              <a:t>Any assessments other than those named in </a:t>
            </a:r>
            <a:r>
              <a:rPr lang="en-US" sz="2800" i="1" dirty="0">
                <a:effectLst/>
                <a:latin typeface="+mj-lt"/>
                <a:ea typeface="Times New Roman" panose="02020603050405020304" pitchFamily="18" charset="0"/>
                <a:cs typeface="Arial" panose="020B0604020202020204" pitchFamily="34" charset="0"/>
              </a:rPr>
              <a:t>EC</a:t>
            </a:r>
            <a:r>
              <a:rPr lang="en-US" sz="2800" dirty="0">
                <a:effectLst/>
                <a:latin typeface="+mj-lt"/>
                <a:ea typeface="Times New Roman" panose="02020603050405020304" pitchFamily="18" charset="0"/>
                <a:cs typeface="Arial" panose="020B0604020202020204" pitchFamily="34" charset="0"/>
              </a:rPr>
              <a:t> Section 51461(a)(2)(A) that were used to assess proficiency in a world language other than English for the SSB (locally approved world language proficiency assessments)</a:t>
            </a:r>
            <a:endParaRPr lang="en-US" sz="2800"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3718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05773-6FC9-4C55-A455-967B4475A135}"/>
              </a:ext>
            </a:extLst>
          </p:cNvPr>
          <p:cNvSpPr>
            <a:spLocks noGrp="1"/>
          </p:cNvSpPr>
          <p:nvPr>
            <p:ph type="title"/>
          </p:nvPr>
        </p:nvSpPr>
        <p:spPr/>
        <p:txBody>
          <a:bodyPr/>
          <a:lstStyle/>
          <a:p>
            <a:r>
              <a:rPr lang="en-US" altLang="en-US" dirty="0"/>
              <a:t>Record Keeping</a:t>
            </a:r>
            <a:endParaRPr lang="en-US" dirty="0"/>
          </a:p>
        </p:txBody>
      </p:sp>
      <p:sp>
        <p:nvSpPr>
          <p:cNvPr id="3" name="Content Placeholder 2">
            <a:extLst>
              <a:ext uri="{FF2B5EF4-FFF2-40B4-BE49-F238E27FC236}">
                <a16:creationId xmlns:a16="http://schemas.microsoft.com/office/drawing/2014/main" id="{EFD1709E-BD8D-4E50-A760-F109C66CB0E3}"/>
              </a:ext>
            </a:extLst>
          </p:cNvPr>
          <p:cNvSpPr>
            <a:spLocks noGrp="1"/>
          </p:cNvSpPr>
          <p:nvPr>
            <p:ph sz="half" idx="1"/>
          </p:nvPr>
        </p:nvSpPr>
        <p:spPr>
          <a:xfrm>
            <a:off x="152400" y="1409076"/>
            <a:ext cx="7372662" cy="5245126"/>
          </a:xfrm>
        </p:spPr>
        <p:txBody>
          <a:bodyPr>
            <a:normAutofit lnSpcReduction="10000"/>
          </a:bodyPr>
          <a:lstStyle/>
          <a:p>
            <a:pPr marL="0" indent="0">
              <a:buNone/>
              <a:defRPr/>
            </a:pPr>
            <a:r>
              <a:rPr lang="en-US" b="1" dirty="0"/>
              <a:t>Keep Records Of: </a:t>
            </a:r>
          </a:p>
          <a:p>
            <a:pPr marL="0" indent="0">
              <a:buNone/>
              <a:defRPr/>
            </a:pPr>
            <a:endParaRPr lang="en-US" sz="800" b="1" dirty="0"/>
          </a:p>
          <a:p>
            <a:pPr>
              <a:buFont typeface="Arial"/>
              <a:buChar char="•"/>
              <a:defRPr/>
            </a:pPr>
            <a:r>
              <a:rPr lang="en-US" dirty="0"/>
              <a:t>Students who earn the seal</a:t>
            </a:r>
          </a:p>
          <a:p>
            <a:pPr marL="0" indent="0">
              <a:buNone/>
              <a:defRPr/>
            </a:pPr>
            <a:endParaRPr lang="en-US" sz="800" dirty="0"/>
          </a:p>
          <a:p>
            <a:pPr>
              <a:buFont typeface="Arial"/>
              <a:buChar char="•"/>
              <a:defRPr/>
            </a:pPr>
            <a:r>
              <a:rPr lang="en-US" dirty="0"/>
              <a:t>How they fulfilled the requirements</a:t>
            </a:r>
          </a:p>
          <a:p>
            <a:pPr>
              <a:buFont typeface="Arial"/>
              <a:buChar char="•"/>
              <a:defRPr/>
            </a:pPr>
            <a:endParaRPr lang="en-US" sz="800" dirty="0"/>
          </a:p>
          <a:p>
            <a:pPr>
              <a:buFont typeface="Arial"/>
              <a:buChar char="•"/>
              <a:defRPr/>
            </a:pPr>
            <a:r>
              <a:rPr lang="en-US" dirty="0"/>
              <a:t>Locally-approved assessments used</a:t>
            </a:r>
          </a:p>
          <a:p>
            <a:pPr marL="457200" lvl="1" indent="0">
              <a:buNone/>
              <a:defRPr/>
            </a:pPr>
            <a:endParaRPr lang="en-US" sz="800" dirty="0"/>
          </a:p>
          <a:p>
            <a:pPr>
              <a:buFont typeface="Arial"/>
              <a:buChar char="•"/>
              <a:defRPr/>
            </a:pPr>
            <a:r>
              <a:rPr lang="en-US" dirty="0"/>
              <a:t>Oral proficiency assessments used</a:t>
            </a:r>
          </a:p>
          <a:p>
            <a:pPr lvl="1">
              <a:buFont typeface="Arial"/>
              <a:buChar char="–"/>
              <a:defRPr/>
            </a:pPr>
            <a:r>
              <a:rPr lang="en-US" dirty="0"/>
              <a:t>For students qualifying through a four-year high school course of study in the language</a:t>
            </a:r>
          </a:p>
          <a:p>
            <a:pPr marL="0" indent="0">
              <a:buNone/>
            </a:pPr>
            <a:endParaRPr lang="en-US" dirty="0"/>
          </a:p>
        </p:txBody>
      </p:sp>
      <p:pic>
        <p:nvPicPr>
          <p:cNvPr id="7" name="Content Placeholder 6" descr="A row of dice with check marks on them.">
            <a:extLst>
              <a:ext uri="{FF2B5EF4-FFF2-40B4-BE49-F238E27FC236}">
                <a16:creationId xmlns:a16="http://schemas.microsoft.com/office/drawing/2014/main" id="{26E019D0-D536-DC3E-233F-9433C6B29D5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935678" y="1638300"/>
            <a:ext cx="3915295" cy="4461164"/>
          </a:xfrm>
        </p:spPr>
      </p:pic>
    </p:spTree>
    <p:extLst>
      <p:ext uri="{BB962C8B-B14F-4D97-AF65-F5344CB8AC3E}">
        <p14:creationId xmlns:p14="http://schemas.microsoft.com/office/powerpoint/2010/main" val="2872848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DA452-C542-4158-BAF9-4A1380B841A3}"/>
              </a:ext>
            </a:extLst>
          </p:cNvPr>
          <p:cNvSpPr>
            <a:spLocks noGrp="1"/>
          </p:cNvSpPr>
          <p:nvPr>
            <p:ph type="title"/>
          </p:nvPr>
        </p:nvSpPr>
        <p:spPr/>
        <p:txBody>
          <a:bodyPr/>
          <a:lstStyle/>
          <a:p>
            <a:r>
              <a:rPr lang="en-US" altLang="en-US" dirty="0"/>
              <a:t>Record Keeping (2)</a:t>
            </a:r>
            <a:endParaRPr lang="en-US" dirty="0"/>
          </a:p>
        </p:txBody>
      </p:sp>
      <p:sp>
        <p:nvSpPr>
          <p:cNvPr id="3" name="Content Placeholder 2">
            <a:extLst>
              <a:ext uri="{FF2B5EF4-FFF2-40B4-BE49-F238E27FC236}">
                <a16:creationId xmlns:a16="http://schemas.microsoft.com/office/drawing/2014/main" id="{A78C0855-320B-440F-BE7C-125A2C111B62}"/>
              </a:ext>
            </a:extLst>
          </p:cNvPr>
          <p:cNvSpPr>
            <a:spLocks noGrp="1"/>
          </p:cNvSpPr>
          <p:nvPr>
            <p:ph sz="half" idx="1"/>
          </p:nvPr>
        </p:nvSpPr>
        <p:spPr>
          <a:xfrm>
            <a:off x="152400" y="1173605"/>
            <a:ext cx="11887200" cy="1914369"/>
          </a:xfrm>
        </p:spPr>
        <p:txBody>
          <a:bodyPr>
            <a:normAutofit/>
          </a:bodyPr>
          <a:lstStyle/>
          <a:p>
            <a:pPr marL="0" indent="0">
              <a:buNone/>
              <a:defRPr/>
            </a:pPr>
            <a:r>
              <a:rPr lang="en-US" b="1" dirty="0"/>
              <a:t>Optional Resource:</a:t>
            </a:r>
          </a:p>
          <a:p>
            <a:pPr>
              <a:buFont typeface="Arial"/>
              <a:buChar char="•"/>
              <a:defRPr/>
            </a:pPr>
            <a:r>
              <a:rPr lang="en-US" dirty="0"/>
              <a:t>SSB Eligibility Tracker available on the CDE SSB web page under the “Requirements” tab.</a:t>
            </a:r>
          </a:p>
          <a:p>
            <a:pPr marL="0" indent="0">
              <a:buNone/>
            </a:pPr>
            <a:endParaRPr lang="en-US" dirty="0"/>
          </a:p>
        </p:txBody>
      </p:sp>
      <p:pic>
        <p:nvPicPr>
          <p:cNvPr id="7" name="Content Placeholder 6" descr="Screenshot of the SSB Eligibility Tracker. Long description available on Slide 52.">
            <a:extLst>
              <a:ext uri="{FF2B5EF4-FFF2-40B4-BE49-F238E27FC236}">
                <a16:creationId xmlns:a16="http://schemas.microsoft.com/office/drawing/2014/main" id="{14D58F5B-7FD2-6B6E-169B-4F01EB1E994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 y="2758190"/>
            <a:ext cx="12039600" cy="4099810"/>
          </a:xfrm>
        </p:spPr>
      </p:pic>
    </p:spTree>
    <p:extLst>
      <p:ext uri="{BB962C8B-B14F-4D97-AF65-F5344CB8AC3E}">
        <p14:creationId xmlns:p14="http://schemas.microsoft.com/office/powerpoint/2010/main" val="2079143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238B3-64F1-4147-B76C-6C3F98D1911E}"/>
              </a:ext>
            </a:extLst>
          </p:cNvPr>
          <p:cNvSpPr>
            <a:spLocks noGrp="1"/>
          </p:cNvSpPr>
          <p:nvPr>
            <p:ph type="title"/>
          </p:nvPr>
        </p:nvSpPr>
        <p:spPr/>
        <p:txBody>
          <a:bodyPr/>
          <a:lstStyle/>
          <a:p>
            <a:r>
              <a:rPr lang="en-US" dirty="0"/>
              <a:t>The SSB and the California Longitudinal Pupil Achievement Data System</a:t>
            </a:r>
          </a:p>
        </p:txBody>
      </p:sp>
      <p:sp>
        <p:nvSpPr>
          <p:cNvPr id="3" name="Content Placeholder 2">
            <a:extLst>
              <a:ext uri="{FF2B5EF4-FFF2-40B4-BE49-F238E27FC236}">
                <a16:creationId xmlns:a16="http://schemas.microsoft.com/office/drawing/2014/main" id="{EDF87771-D261-4225-9E7D-452DBF76C21C}"/>
              </a:ext>
            </a:extLst>
          </p:cNvPr>
          <p:cNvSpPr>
            <a:spLocks noGrp="1"/>
          </p:cNvSpPr>
          <p:nvPr>
            <p:ph sz="half" idx="1"/>
          </p:nvPr>
        </p:nvSpPr>
        <p:spPr>
          <a:xfrm>
            <a:off x="152399" y="1638301"/>
            <a:ext cx="11887200" cy="3473346"/>
          </a:xfrm>
        </p:spPr>
        <p:txBody>
          <a:bodyPr>
            <a:normAutofit/>
          </a:bodyPr>
          <a:lstStyle/>
          <a:p>
            <a:r>
              <a:rPr lang="en-US" sz="2800" dirty="0"/>
              <a:t>LEAs indicate which students earned the SSB when exiting students in the California Longitudinal Pupil Achievement Data System.</a:t>
            </a:r>
          </a:p>
          <a:p>
            <a:pPr marL="0" indent="0">
              <a:buNone/>
            </a:pPr>
            <a:endParaRPr lang="en-US" sz="2800" dirty="0"/>
          </a:p>
          <a:p>
            <a:r>
              <a:rPr lang="en-US" sz="2800" dirty="0"/>
              <a:t>Starting in 2018, the SSB was incorporated as one of the options an LEA may select for the College/Career Indicator for high schools. Students who earned the SSB will be reflected in the California School Dashboard.</a:t>
            </a:r>
          </a:p>
        </p:txBody>
      </p:sp>
      <p:pic>
        <p:nvPicPr>
          <p:cNvPr id="7" name="Content Placeholder 6" descr="California School Dashboard logo. It shows a color dashboard with a pencil pointing at green.">
            <a:extLst>
              <a:ext uri="{FF2B5EF4-FFF2-40B4-BE49-F238E27FC236}">
                <a16:creationId xmlns:a16="http://schemas.microsoft.com/office/drawing/2014/main" id="{DCB7155D-4134-FE1F-E1DE-644CEFCF56B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781101" y="5370987"/>
            <a:ext cx="4629796" cy="1028844"/>
          </a:xfrm>
        </p:spPr>
      </p:pic>
    </p:spTree>
    <p:extLst>
      <p:ext uri="{BB962C8B-B14F-4D97-AF65-F5344CB8AC3E}">
        <p14:creationId xmlns:p14="http://schemas.microsoft.com/office/powerpoint/2010/main" val="4225537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B30421-9A8D-42CA-91E5-A358332414BB}"/>
              </a:ext>
            </a:extLst>
          </p:cNvPr>
          <p:cNvSpPr>
            <a:spLocks noGrp="1"/>
          </p:cNvSpPr>
          <p:nvPr>
            <p:ph type="title"/>
          </p:nvPr>
        </p:nvSpPr>
        <p:spPr>
          <a:xfrm>
            <a:off x="0" y="2478369"/>
            <a:ext cx="12039600" cy="1325563"/>
          </a:xfrm>
        </p:spPr>
        <p:txBody>
          <a:bodyPr>
            <a:normAutofit/>
          </a:bodyPr>
          <a:lstStyle/>
          <a:p>
            <a:r>
              <a:rPr lang="en-US" sz="6000" dirty="0"/>
              <a:t>Equity and Raising Awareness</a:t>
            </a:r>
          </a:p>
        </p:txBody>
      </p:sp>
    </p:spTree>
    <p:extLst>
      <p:ext uri="{BB962C8B-B14F-4D97-AF65-F5344CB8AC3E}">
        <p14:creationId xmlns:p14="http://schemas.microsoft.com/office/powerpoint/2010/main" val="3472298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44E17-9EA6-4924-BE56-890B01C48B7A}"/>
              </a:ext>
            </a:extLst>
          </p:cNvPr>
          <p:cNvSpPr>
            <a:spLocks noGrp="1"/>
          </p:cNvSpPr>
          <p:nvPr>
            <p:ph type="title"/>
          </p:nvPr>
        </p:nvSpPr>
        <p:spPr/>
        <p:txBody>
          <a:bodyPr/>
          <a:lstStyle/>
          <a:p>
            <a:r>
              <a:rPr lang="en-US" dirty="0"/>
              <a:t>Equity</a:t>
            </a:r>
          </a:p>
        </p:txBody>
      </p:sp>
      <p:sp>
        <p:nvSpPr>
          <p:cNvPr id="3" name="Content Placeholder 2">
            <a:extLst>
              <a:ext uri="{FF2B5EF4-FFF2-40B4-BE49-F238E27FC236}">
                <a16:creationId xmlns:a16="http://schemas.microsoft.com/office/drawing/2014/main" id="{C0870207-307E-4771-A180-0EF6D766BB52}"/>
              </a:ext>
            </a:extLst>
          </p:cNvPr>
          <p:cNvSpPr>
            <a:spLocks noGrp="1"/>
          </p:cNvSpPr>
          <p:nvPr>
            <p:ph idx="1"/>
          </p:nvPr>
        </p:nvSpPr>
        <p:spPr/>
        <p:txBody>
          <a:bodyPr>
            <a:normAutofit/>
          </a:bodyPr>
          <a:lstStyle/>
          <a:p>
            <a:r>
              <a:rPr lang="en-US" dirty="0"/>
              <a:t>The SSB may be awarded in any language, including indigenous languages, languages that do not have a written system, and American Sign Language (ASL).</a:t>
            </a:r>
          </a:p>
          <a:p>
            <a:pPr marL="0" indent="0">
              <a:buNone/>
            </a:pPr>
            <a:endParaRPr lang="en-US" sz="800" dirty="0"/>
          </a:p>
          <a:p>
            <a:r>
              <a:rPr lang="en-US" dirty="0"/>
              <a:t>The SSB should be available to all students, including students with </a:t>
            </a:r>
            <a:r>
              <a:rPr lang="en-US" dirty="0" err="1"/>
              <a:t>IEPs</a:t>
            </a:r>
            <a:r>
              <a:rPr lang="en-US" dirty="0"/>
              <a:t>, English learners, and students from other underserved populations.</a:t>
            </a:r>
          </a:p>
          <a:p>
            <a:pPr marL="0" indent="0">
              <a:buNone/>
            </a:pPr>
            <a:endParaRPr lang="en-US" sz="900" dirty="0"/>
          </a:p>
          <a:p>
            <a:r>
              <a:rPr lang="en-US" dirty="0"/>
              <a:t>See the CDE </a:t>
            </a:r>
            <a:r>
              <a:rPr lang="en-US" i="1" dirty="0"/>
              <a:t>California Practitioners’ Guide for Educating English Learners with Disabilities.</a:t>
            </a:r>
            <a:endParaRPr lang="en-US" sz="900" dirty="0"/>
          </a:p>
        </p:txBody>
      </p:sp>
    </p:spTree>
    <p:extLst>
      <p:ext uri="{BB962C8B-B14F-4D97-AF65-F5344CB8AC3E}">
        <p14:creationId xmlns:p14="http://schemas.microsoft.com/office/powerpoint/2010/main" val="10239775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EB29F-E3E3-499C-97F8-0DF25B0A1843}"/>
              </a:ext>
            </a:extLst>
          </p:cNvPr>
          <p:cNvSpPr>
            <a:spLocks noGrp="1"/>
          </p:cNvSpPr>
          <p:nvPr>
            <p:ph type="title"/>
          </p:nvPr>
        </p:nvSpPr>
        <p:spPr>
          <a:xfrm>
            <a:off x="2323171" y="326462"/>
            <a:ext cx="7545658" cy="1325563"/>
          </a:xfrm>
        </p:spPr>
        <p:txBody>
          <a:bodyPr/>
          <a:lstStyle/>
          <a:p>
            <a:r>
              <a:rPr lang="en-US" dirty="0"/>
              <a:t>Highlighted FAQ: Students with Disabilities</a:t>
            </a:r>
          </a:p>
        </p:txBody>
      </p:sp>
      <p:sp>
        <p:nvSpPr>
          <p:cNvPr id="3" name="Content Placeholder 2">
            <a:extLst>
              <a:ext uri="{FF2B5EF4-FFF2-40B4-BE49-F238E27FC236}">
                <a16:creationId xmlns:a16="http://schemas.microsoft.com/office/drawing/2014/main" id="{824DEB0D-7613-4692-8BCF-E580088D7350}"/>
              </a:ext>
            </a:extLst>
          </p:cNvPr>
          <p:cNvSpPr>
            <a:spLocks noGrp="1"/>
          </p:cNvSpPr>
          <p:nvPr>
            <p:ph idx="1"/>
          </p:nvPr>
        </p:nvSpPr>
        <p:spPr>
          <a:xfrm>
            <a:off x="608875" y="1757688"/>
            <a:ext cx="11203858" cy="4791947"/>
          </a:xfrm>
        </p:spPr>
        <p:txBody>
          <a:bodyPr>
            <a:normAutofit/>
          </a:bodyPr>
          <a:lstStyle/>
          <a:p>
            <a:pPr marL="0" indent="0">
              <a:buNone/>
            </a:pPr>
            <a:r>
              <a:rPr lang="en-US" sz="2800" b="1" dirty="0"/>
              <a:t>Are the requirements for the SSB different for students who have an </a:t>
            </a:r>
            <a:r>
              <a:rPr lang="en-US" sz="2800" b="1" dirty="0" err="1"/>
              <a:t>IEP</a:t>
            </a:r>
            <a:r>
              <a:rPr lang="en-US" sz="2800" b="1" dirty="0"/>
              <a:t>?</a:t>
            </a:r>
          </a:p>
          <a:p>
            <a:pPr marL="0" indent="0">
              <a:buNone/>
            </a:pPr>
            <a:r>
              <a:rPr lang="en-US" sz="2800" dirty="0"/>
              <a:t>For a student with an IEP, LEAs should defer to what is in the student’s IEP regarding testing. The decision to modify the SSB criteria would depend on the individual student and the decisions made by the student’s IEP team. The IEP team should review the student’s assessment plan and transition plan and determine what assessment(s) to use and what score on these assessments indicates proficiency in order to accurately measure the student’s biliteracy in light of the student’s IEP.</a:t>
            </a:r>
          </a:p>
        </p:txBody>
      </p:sp>
    </p:spTree>
    <p:extLst>
      <p:ext uri="{BB962C8B-B14F-4D97-AF65-F5344CB8AC3E}">
        <p14:creationId xmlns:p14="http://schemas.microsoft.com/office/powerpoint/2010/main" val="37777911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2DB6D-B6EE-42D7-AF56-64FF4FC0625E}"/>
              </a:ext>
            </a:extLst>
          </p:cNvPr>
          <p:cNvSpPr>
            <a:spLocks noGrp="1"/>
          </p:cNvSpPr>
          <p:nvPr>
            <p:ph type="title"/>
          </p:nvPr>
        </p:nvSpPr>
        <p:spPr/>
        <p:txBody>
          <a:bodyPr/>
          <a:lstStyle/>
          <a:p>
            <a:r>
              <a:rPr lang="en-US" dirty="0"/>
              <a:t>Highlighted Resource: </a:t>
            </a:r>
            <a:br>
              <a:rPr lang="en-US" dirty="0"/>
            </a:br>
            <a:r>
              <a:rPr lang="en-US" dirty="0"/>
              <a:t>SSB Implementation Guide</a:t>
            </a:r>
          </a:p>
        </p:txBody>
      </p:sp>
      <p:sp>
        <p:nvSpPr>
          <p:cNvPr id="3" name="Content Placeholder 2">
            <a:extLst>
              <a:ext uri="{FF2B5EF4-FFF2-40B4-BE49-F238E27FC236}">
                <a16:creationId xmlns:a16="http://schemas.microsoft.com/office/drawing/2014/main" id="{E843433D-702C-49A5-BD9A-7496F0434C55}"/>
              </a:ext>
            </a:extLst>
          </p:cNvPr>
          <p:cNvSpPr>
            <a:spLocks noGrp="1"/>
          </p:cNvSpPr>
          <p:nvPr>
            <p:ph sz="half" idx="1"/>
          </p:nvPr>
        </p:nvSpPr>
        <p:spPr>
          <a:xfrm>
            <a:off x="152399" y="1638300"/>
            <a:ext cx="8077415" cy="5015901"/>
          </a:xfrm>
        </p:spPr>
        <p:txBody>
          <a:bodyPr>
            <a:normAutofit/>
          </a:bodyPr>
          <a:lstStyle/>
          <a:p>
            <a:pPr>
              <a:spcBef>
                <a:spcPts val="0"/>
              </a:spcBef>
              <a:spcAft>
                <a:spcPts val="600"/>
              </a:spcAft>
            </a:pPr>
            <a:r>
              <a:rPr lang="en-US" dirty="0"/>
              <a:t>Available under the “Resources” tab on the CDE SSB web page.</a:t>
            </a:r>
          </a:p>
          <a:p>
            <a:pPr>
              <a:spcBef>
                <a:spcPts val="0"/>
              </a:spcBef>
              <a:spcAft>
                <a:spcPts val="600"/>
              </a:spcAft>
            </a:pPr>
            <a:r>
              <a:rPr lang="en-US" dirty="0"/>
              <a:t>Includes all the information needed to start or strengthen an SSB program:</a:t>
            </a:r>
          </a:p>
          <a:p>
            <a:pPr lvl="1">
              <a:spcBef>
                <a:spcPts val="0"/>
              </a:spcBef>
              <a:spcAft>
                <a:spcPts val="600"/>
              </a:spcAft>
            </a:pPr>
            <a:r>
              <a:rPr lang="en-US" dirty="0"/>
              <a:t>Criteria</a:t>
            </a:r>
          </a:p>
          <a:p>
            <a:pPr lvl="1">
              <a:spcBef>
                <a:spcPts val="0"/>
              </a:spcBef>
              <a:spcAft>
                <a:spcPts val="600"/>
              </a:spcAft>
            </a:pPr>
            <a:r>
              <a:rPr lang="en-US" dirty="0"/>
              <a:t>Ordering process</a:t>
            </a:r>
          </a:p>
          <a:p>
            <a:pPr lvl="1">
              <a:spcBef>
                <a:spcPts val="0"/>
              </a:spcBef>
              <a:spcAft>
                <a:spcPts val="600"/>
              </a:spcAft>
            </a:pPr>
            <a:r>
              <a:rPr lang="en-US" dirty="0"/>
              <a:t>Best practices</a:t>
            </a:r>
          </a:p>
          <a:p>
            <a:pPr lvl="1">
              <a:spcBef>
                <a:spcPts val="0"/>
              </a:spcBef>
              <a:spcAft>
                <a:spcPts val="600"/>
              </a:spcAft>
            </a:pPr>
            <a:r>
              <a:rPr lang="en-US" dirty="0"/>
              <a:t>Self-Assessment Tool</a:t>
            </a:r>
          </a:p>
          <a:p>
            <a:pPr lvl="1">
              <a:spcBef>
                <a:spcPts val="0"/>
              </a:spcBef>
              <a:spcAft>
                <a:spcPts val="600"/>
              </a:spcAft>
            </a:pPr>
            <a:r>
              <a:rPr lang="en-US" dirty="0"/>
              <a:t>Sample handbook and website language</a:t>
            </a:r>
          </a:p>
        </p:txBody>
      </p:sp>
      <p:pic>
        <p:nvPicPr>
          <p:cNvPr id="7" name="Content Placeholder 6" descr="Cover of the SSB Implementation Guide showing the CDE logo and the SSB insignia.">
            <a:extLst>
              <a:ext uri="{FF2B5EF4-FFF2-40B4-BE49-F238E27FC236}">
                <a16:creationId xmlns:a16="http://schemas.microsoft.com/office/drawing/2014/main" id="{BCF0D95E-78CD-4086-71B7-BD1E6C4C615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229815" y="1529362"/>
            <a:ext cx="3962185" cy="5016500"/>
          </a:xfrm>
        </p:spPr>
      </p:pic>
    </p:spTree>
    <p:extLst>
      <p:ext uri="{BB962C8B-B14F-4D97-AF65-F5344CB8AC3E}">
        <p14:creationId xmlns:p14="http://schemas.microsoft.com/office/powerpoint/2010/main" val="29238623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AB875-3480-4513-B3BE-1264F72E7851}"/>
              </a:ext>
            </a:extLst>
          </p:cNvPr>
          <p:cNvSpPr>
            <a:spLocks noGrp="1"/>
          </p:cNvSpPr>
          <p:nvPr>
            <p:ph type="title"/>
          </p:nvPr>
        </p:nvSpPr>
        <p:spPr/>
        <p:txBody>
          <a:bodyPr/>
          <a:lstStyle/>
          <a:p>
            <a:r>
              <a:rPr lang="en-US" dirty="0"/>
              <a:t>Raising Awareness Resources</a:t>
            </a:r>
          </a:p>
        </p:txBody>
      </p:sp>
      <p:sp>
        <p:nvSpPr>
          <p:cNvPr id="3" name="Content Placeholder 2">
            <a:extLst>
              <a:ext uri="{FF2B5EF4-FFF2-40B4-BE49-F238E27FC236}">
                <a16:creationId xmlns:a16="http://schemas.microsoft.com/office/drawing/2014/main" id="{60FDAE80-8B07-4143-957F-D84EAA52836E}"/>
              </a:ext>
            </a:extLst>
          </p:cNvPr>
          <p:cNvSpPr>
            <a:spLocks noGrp="1"/>
          </p:cNvSpPr>
          <p:nvPr>
            <p:ph sz="half" idx="1"/>
          </p:nvPr>
        </p:nvSpPr>
        <p:spPr>
          <a:xfrm>
            <a:off x="152399" y="1638300"/>
            <a:ext cx="7882329" cy="1790699"/>
          </a:xfrm>
        </p:spPr>
        <p:txBody>
          <a:bodyPr>
            <a:normAutofit fontScale="92500" lnSpcReduction="10000"/>
          </a:bodyPr>
          <a:lstStyle/>
          <a:p>
            <a:pPr marL="0" indent="0">
              <a:buNone/>
              <a:defRPr/>
            </a:pPr>
            <a:r>
              <a:rPr lang="en-US" sz="2800" dirty="0"/>
              <a:t>Share information with students and families in grade 9 or before</a:t>
            </a:r>
          </a:p>
          <a:p>
            <a:pPr marL="0" indent="0">
              <a:buNone/>
              <a:defRPr/>
            </a:pPr>
            <a:endParaRPr lang="en-US" sz="900" dirty="0"/>
          </a:p>
          <a:p>
            <a:pPr marL="0" indent="0">
              <a:buNone/>
              <a:defRPr/>
            </a:pPr>
            <a:r>
              <a:rPr lang="en-US" sz="2800" dirty="0"/>
              <a:t>Available on the CDE SSB web page under the “Resources” tab</a:t>
            </a:r>
            <a:endParaRPr lang="en-US" sz="900" dirty="0"/>
          </a:p>
          <a:p>
            <a:pPr marL="0" indent="0">
              <a:buNone/>
              <a:defRPr/>
            </a:pPr>
            <a:endParaRPr lang="en-US" dirty="0"/>
          </a:p>
          <a:p>
            <a:pPr marL="0" indent="0">
              <a:buNone/>
            </a:pPr>
            <a:endParaRPr lang="en-US" dirty="0"/>
          </a:p>
        </p:txBody>
      </p:sp>
      <p:sp>
        <p:nvSpPr>
          <p:cNvPr id="10" name="Content Placeholder 9">
            <a:extLst>
              <a:ext uri="{FF2B5EF4-FFF2-40B4-BE49-F238E27FC236}">
                <a16:creationId xmlns:a16="http://schemas.microsoft.com/office/drawing/2014/main" id="{0E256E96-63BF-100B-7FFA-F55C5BDCA5BA}"/>
              </a:ext>
            </a:extLst>
          </p:cNvPr>
          <p:cNvSpPr>
            <a:spLocks noGrp="1"/>
          </p:cNvSpPr>
          <p:nvPr>
            <p:ph sz="quarter" idx="10"/>
          </p:nvPr>
        </p:nvSpPr>
        <p:spPr>
          <a:xfrm>
            <a:off x="-153025" y="3346814"/>
            <a:ext cx="10151465" cy="3397848"/>
          </a:xfrm>
        </p:spPr>
        <p:txBody>
          <a:bodyPr>
            <a:normAutofit/>
          </a:body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C4A6D"/>
                </a:solidFill>
                <a:effectLst/>
                <a:uLnTx/>
                <a:uFillTx/>
                <a:latin typeface="Arial" panose="020B0604020202020204"/>
                <a:ea typeface="+mn-ea"/>
                <a:cs typeface="+mn-cs"/>
              </a:rPr>
              <a:t>Requirements flyer (translations coming soon)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C4A6D"/>
                </a:solidFill>
                <a:effectLst/>
                <a:uLnTx/>
                <a:uFillTx/>
                <a:latin typeface="Arial" panose="020B0604020202020204"/>
                <a:ea typeface="+mn-ea"/>
                <a:cs typeface="+mn-cs"/>
              </a:rPr>
              <a:t>Requirements poster (translations coming soon)</a:t>
            </a:r>
            <a:endParaRPr kumimoji="0" lang="en-US" sz="800" b="0" i="0" u="none" strike="noStrike" kern="1200" cap="none" spc="0" normalizeH="0" baseline="0" noProof="0" dirty="0">
              <a:ln>
                <a:noFill/>
              </a:ln>
              <a:solidFill>
                <a:srgbClr val="0C4A6D"/>
              </a:solidFill>
              <a:effectLst/>
              <a:uLnTx/>
              <a:uFillTx/>
              <a:latin typeface="Arial" panose="020B060402020202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C4A6D"/>
                </a:solidFill>
                <a:effectLst/>
                <a:uLnTx/>
                <a:uFillTx/>
                <a:latin typeface="Arial" panose="020B0604020202020204"/>
                <a:ea typeface="+mn-ea"/>
                <a:cs typeface="+mn-cs"/>
              </a:rPr>
              <a:t>Bookmark (translations coming soon)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C4A6D"/>
                </a:solidFill>
                <a:effectLst/>
                <a:uLnTx/>
                <a:uFillTx/>
                <a:latin typeface="Arial" panose="020B0604020202020204"/>
                <a:ea typeface="+mn-ea"/>
                <a:cs typeface="+mn-cs"/>
              </a:rPr>
              <a:t>PowerPoint Presentation (coming soon)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C4A6D"/>
                </a:solidFill>
                <a:effectLst/>
                <a:uLnTx/>
                <a:uFillTx/>
                <a:latin typeface="Arial" panose="020B0604020202020204"/>
                <a:ea typeface="+mn-ea"/>
                <a:cs typeface="+mn-cs"/>
              </a:rPr>
              <a:t>Flyer (translations coming soon)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C4A6D"/>
                </a:solidFill>
                <a:effectLst/>
                <a:uLnTx/>
                <a:uFillTx/>
                <a:latin typeface="Arial" panose="020B0604020202020204"/>
                <a:ea typeface="+mn-ea"/>
                <a:cs typeface="+mn-cs"/>
              </a:rPr>
              <a:t>Sample handbook language (in the SSB Implementation Guide)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C4A6D"/>
                </a:solidFill>
                <a:effectLst/>
                <a:uLnTx/>
                <a:uFillTx/>
                <a:latin typeface="Arial" panose="020B0604020202020204"/>
                <a:ea typeface="+mn-ea"/>
                <a:cs typeface="+mn-cs"/>
              </a:rPr>
              <a:t>Sample website language (in the SSB Implementation Guide)</a:t>
            </a:r>
          </a:p>
          <a:p>
            <a:endParaRPr lang="en-US" dirty="0"/>
          </a:p>
        </p:txBody>
      </p:sp>
      <p:pic>
        <p:nvPicPr>
          <p:cNvPr id="13" name="Content Placeholder 12" descr="Images of the SSB requirements flyer, the SSB poster, and the SSB bookmark. All information included in these have been shared in throughout this presentation.">
            <a:extLst>
              <a:ext uri="{FF2B5EF4-FFF2-40B4-BE49-F238E27FC236}">
                <a16:creationId xmlns:a16="http://schemas.microsoft.com/office/drawing/2014/main" id="{97657172-9C14-7A1C-D028-57E413414CE7}"/>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7419241" y="1822449"/>
            <a:ext cx="4772759" cy="3397250"/>
          </a:xfrm>
        </p:spPr>
      </p:pic>
    </p:spTree>
    <p:extLst>
      <p:ext uri="{BB962C8B-B14F-4D97-AF65-F5344CB8AC3E}">
        <p14:creationId xmlns:p14="http://schemas.microsoft.com/office/powerpoint/2010/main" val="3529373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4E95C-6A94-4360-A7DE-40999534E57A}"/>
              </a:ext>
            </a:extLst>
          </p:cNvPr>
          <p:cNvSpPr>
            <a:spLocks noGrp="1"/>
          </p:cNvSpPr>
          <p:nvPr>
            <p:ph type="title"/>
          </p:nvPr>
        </p:nvSpPr>
        <p:spPr/>
        <p:txBody>
          <a:bodyPr/>
          <a:lstStyle/>
          <a:p>
            <a:r>
              <a:rPr lang="en-US" altLang="en-US" dirty="0"/>
              <a:t>What is the State Seal of Biliteracy?</a:t>
            </a:r>
            <a:endParaRPr lang="en-US" dirty="0"/>
          </a:p>
        </p:txBody>
      </p:sp>
      <p:sp>
        <p:nvSpPr>
          <p:cNvPr id="3" name="Content Placeholder 2">
            <a:extLst>
              <a:ext uri="{FF2B5EF4-FFF2-40B4-BE49-F238E27FC236}">
                <a16:creationId xmlns:a16="http://schemas.microsoft.com/office/drawing/2014/main" id="{05757E17-F62D-4068-80E6-6428A806B2B7}"/>
              </a:ext>
            </a:extLst>
          </p:cNvPr>
          <p:cNvSpPr>
            <a:spLocks noGrp="1"/>
          </p:cNvSpPr>
          <p:nvPr>
            <p:ph sz="half" idx="1"/>
          </p:nvPr>
        </p:nvSpPr>
        <p:spPr/>
        <p:txBody>
          <a:bodyPr>
            <a:normAutofit fontScale="47500" lnSpcReduction="20000"/>
          </a:bodyPr>
          <a:lstStyle/>
          <a:p>
            <a:pPr>
              <a:buFont typeface="Arial"/>
              <a:buChar char="•"/>
              <a:defRPr/>
            </a:pPr>
            <a:r>
              <a:rPr lang="en-US" sz="2800" dirty="0"/>
              <a:t>Recognition by the State Superintendent of Public Instruction for graduating high school students who have attained a high level of proficiency in speaking, reading, and writing in one or more languages in addition to English</a:t>
            </a:r>
          </a:p>
          <a:p>
            <a:pPr marL="0" indent="0">
              <a:buNone/>
              <a:defRPr/>
            </a:pPr>
            <a:endParaRPr lang="en-US" sz="1400" dirty="0"/>
          </a:p>
          <a:p>
            <a:pPr>
              <a:buFont typeface="Arial"/>
              <a:buChar char="•"/>
              <a:defRPr/>
            </a:pPr>
            <a:r>
              <a:rPr lang="en-US" sz="2800" dirty="0"/>
              <a:t>A free program for students, schools, and districts available to public schools, direct-funded charter schools, and county offices of education </a:t>
            </a:r>
          </a:p>
          <a:p>
            <a:endParaRPr lang="en-US" dirty="0"/>
          </a:p>
        </p:txBody>
      </p:sp>
      <p:pic>
        <p:nvPicPr>
          <p:cNvPr id="6" name="Content Placeholder 5" descr="California State Seal of Biliteracy logo">
            <a:extLst>
              <a:ext uri="{FF2B5EF4-FFF2-40B4-BE49-F238E27FC236}">
                <a16:creationId xmlns:a16="http://schemas.microsoft.com/office/drawing/2014/main" id="{C444D745-6905-C3C6-CBEB-8CE948A7D91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61942" y="1638300"/>
            <a:ext cx="4275190" cy="4275190"/>
          </a:xfrm>
        </p:spPr>
      </p:pic>
    </p:spTree>
    <p:extLst>
      <p:ext uri="{BB962C8B-B14F-4D97-AF65-F5344CB8AC3E}">
        <p14:creationId xmlns:p14="http://schemas.microsoft.com/office/powerpoint/2010/main" val="3408001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C14C90-24D8-4610-8422-8B31495156F2}"/>
              </a:ext>
            </a:extLst>
          </p:cNvPr>
          <p:cNvSpPr>
            <a:spLocks noGrp="1"/>
          </p:cNvSpPr>
          <p:nvPr>
            <p:ph type="title"/>
          </p:nvPr>
        </p:nvSpPr>
        <p:spPr>
          <a:xfrm>
            <a:off x="152400" y="101057"/>
            <a:ext cx="11887200" cy="1325563"/>
          </a:xfrm>
        </p:spPr>
        <p:txBody>
          <a:bodyPr/>
          <a:lstStyle/>
          <a:p>
            <a:r>
              <a:rPr lang="en-US" dirty="0"/>
              <a:t>Ways to Raise Awareness</a:t>
            </a:r>
          </a:p>
        </p:txBody>
      </p:sp>
      <p:sp>
        <p:nvSpPr>
          <p:cNvPr id="5" name="Content Placeholder 4">
            <a:extLst>
              <a:ext uri="{FF2B5EF4-FFF2-40B4-BE49-F238E27FC236}">
                <a16:creationId xmlns:a16="http://schemas.microsoft.com/office/drawing/2014/main" id="{240FD067-BFF4-4C62-8664-35BE5DD4B80F}"/>
              </a:ext>
            </a:extLst>
          </p:cNvPr>
          <p:cNvSpPr>
            <a:spLocks noGrp="1"/>
          </p:cNvSpPr>
          <p:nvPr>
            <p:ph sz="half" idx="1"/>
          </p:nvPr>
        </p:nvSpPr>
        <p:spPr>
          <a:xfrm>
            <a:off x="335280" y="1171253"/>
            <a:ext cx="5852160" cy="5482947"/>
          </a:xfrm>
        </p:spPr>
        <p:txBody>
          <a:bodyPr>
            <a:normAutofit fontScale="77500" lnSpcReduction="20000"/>
          </a:bodyPr>
          <a:lstStyle/>
          <a:p>
            <a:pPr marL="0" indent="0">
              <a:lnSpc>
                <a:spcPct val="110000"/>
              </a:lnSpc>
              <a:buNone/>
            </a:pPr>
            <a:r>
              <a:rPr lang="en-US" dirty="0"/>
              <a:t>With </a:t>
            </a:r>
            <a:r>
              <a:rPr lang="en-US" b="1" dirty="0"/>
              <a:t>Families</a:t>
            </a:r>
            <a:r>
              <a:rPr lang="en-US" dirty="0"/>
              <a:t>:</a:t>
            </a:r>
          </a:p>
          <a:p>
            <a:pPr>
              <a:lnSpc>
                <a:spcPct val="110000"/>
              </a:lnSpc>
            </a:pPr>
            <a:r>
              <a:rPr lang="en-US" dirty="0"/>
              <a:t>Back to school nights</a:t>
            </a:r>
          </a:p>
          <a:p>
            <a:pPr>
              <a:lnSpc>
                <a:spcPct val="110000"/>
              </a:lnSpc>
            </a:pPr>
            <a:r>
              <a:rPr lang="en-US" dirty="0"/>
              <a:t>Open houses</a:t>
            </a:r>
          </a:p>
          <a:p>
            <a:pPr>
              <a:lnSpc>
                <a:spcPct val="110000"/>
              </a:lnSpc>
            </a:pPr>
            <a:r>
              <a:rPr lang="en-US" dirty="0"/>
              <a:t>Handbook</a:t>
            </a:r>
          </a:p>
          <a:p>
            <a:pPr>
              <a:lnSpc>
                <a:spcPct val="110000"/>
              </a:lnSpc>
            </a:pPr>
            <a:r>
              <a:rPr lang="en-US" dirty="0"/>
              <a:t>Letters and emails</a:t>
            </a:r>
          </a:p>
          <a:p>
            <a:pPr>
              <a:lnSpc>
                <a:spcPct val="110000"/>
              </a:lnSpc>
            </a:pPr>
            <a:r>
              <a:rPr lang="en-US" dirty="0"/>
              <a:t>School and district websites</a:t>
            </a:r>
          </a:p>
          <a:p>
            <a:pPr>
              <a:lnSpc>
                <a:spcPct val="110000"/>
              </a:lnSpc>
            </a:pPr>
            <a:r>
              <a:rPr lang="en-US" dirty="0"/>
              <a:t>Social media</a:t>
            </a:r>
          </a:p>
          <a:p>
            <a:pPr>
              <a:lnSpc>
                <a:spcPct val="110000"/>
              </a:lnSpc>
            </a:pPr>
            <a:r>
              <a:rPr lang="en-US" dirty="0"/>
              <a:t>English Learner Advisory Committee (ELAC), District English Learner Advisory Committee (DELAC), and other parent groups</a:t>
            </a:r>
          </a:p>
          <a:p>
            <a:pPr>
              <a:lnSpc>
                <a:spcPct val="110000"/>
              </a:lnSpc>
            </a:pPr>
            <a:r>
              <a:rPr lang="en-US" dirty="0"/>
              <a:t>Parent liaison </a:t>
            </a:r>
          </a:p>
          <a:p>
            <a:pPr lvl="1"/>
            <a:endParaRPr lang="en-US" dirty="0"/>
          </a:p>
          <a:p>
            <a:pPr marL="0" indent="0">
              <a:buNone/>
            </a:pPr>
            <a:endParaRPr lang="en-US" dirty="0"/>
          </a:p>
        </p:txBody>
      </p:sp>
      <p:sp>
        <p:nvSpPr>
          <p:cNvPr id="6" name="Content Placeholder 5">
            <a:extLst>
              <a:ext uri="{FF2B5EF4-FFF2-40B4-BE49-F238E27FC236}">
                <a16:creationId xmlns:a16="http://schemas.microsoft.com/office/drawing/2014/main" id="{EF53CBAE-D72D-4048-B836-4017094A5831}"/>
              </a:ext>
            </a:extLst>
          </p:cNvPr>
          <p:cNvSpPr>
            <a:spLocks noGrp="1"/>
          </p:cNvSpPr>
          <p:nvPr>
            <p:ph sz="half" idx="2"/>
          </p:nvPr>
        </p:nvSpPr>
        <p:spPr>
          <a:xfrm>
            <a:off x="6187440" y="1171253"/>
            <a:ext cx="5852160" cy="5482947"/>
          </a:xfrm>
        </p:spPr>
        <p:txBody>
          <a:bodyPr>
            <a:normAutofit/>
          </a:bodyPr>
          <a:lstStyle/>
          <a:p>
            <a:pPr marL="0" indent="0">
              <a:lnSpc>
                <a:spcPct val="110000"/>
              </a:lnSpc>
              <a:buNone/>
            </a:pPr>
            <a:r>
              <a:rPr lang="en-US" dirty="0"/>
              <a:t>With </a:t>
            </a:r>
            <a:r>
              <a:rPr lang="en-US" b="1" dirty="0"/>
              <a:t>Students</a:t>
            </a:r>
            <a:r>
              <a:rPr lang="en-US" dirty="0"/>
              <a:t>:</a:t>
            </a:r>
          </a:p>
          <a:p>
            <a:pPr>
              <a:lnSpc>
                <a:spcPct val="110000"/>
              </a:lnSpc>
            </a:pPr>
            <a:r>
              <a:rPr lang="en-US" dirty="0"/>
              <a:t>World language classes</a:t>
            </a:r>
          </a:p>
          <a:p>
            <a:pPr>
              <a:lnSpc>
                <a:spcPct val="110000"/>
              </a:lnSpc>
            </a:pPr>
            <a:r>
              <a:rPr lang="en-US" dirty="0"/>
              <a:t>English language development classes</a:t>
            </a:r>
          </a:p>
          <a:p>
            <a:pPr>
              <a:lnSpc>
                <a:spcPct val="110000"/>
              </a:lnSpc>
            </a:pPr>
            <a:r>
              <a:rPr lang="en-US" dirty="0"/>
              <a:t>ELA or home room classes</a:t>
            </a:r>
          </a:p>
          <a:p>
            <a:pPr>
              <a:lnSpc>
                <a:spcPct val="110000"/>
              </a:lnSpc>
            </a:pPr>
            <a:r>
              <a:rPr lang="en-US" dirty="0"/>
              <a:t>Counseling appointments</a:t>
            </a:r>
          </a:p>
          <a:p>
            <a:pPr>
              <a:lnSpc>
                <a:spcPct val="110000"/>
              </a:lnSpc>
            </a:pPr>
            <a:r>
              <a:rPr lang="en-US" dirty="0"/>
              <a:t>Assemblies </a:t>
            </a:r>
          </a:p>
        </p:txBody>
      </p:sp>
    </p:spTree>
    <p:extLst>
      <p:ext uri="{BB962C8B-B14F-4D97-AF65-F5344CB8AC3E}">
        <p14:creationId xmlns:p14="http://schemas.microsoft.com/office/powerpoint/2010/main" val="19057771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2DB6D-B6EE-42D7-AF56-64FF4FC0625E}"/>
              </a:ext>
            </a:extLst>
          </p:cNvPr>
          <p:cNvSpPr>
            <a:spLocks noGrp="1"/>
          </p:cNvSpPr>
          <p:nvPr>
            <p:ph type="title"/>
          </p:nvPr>
        </p:nvSpPr>
        <p:spPr/>
        <p:txBody>
          <a:bodyPr/>
          <a:lstStyle/>
          <a:p>
            <a:r>
              <a:rPr lang="en-US" dirty="0"/>
              <a:t>Highlighted Resource: </a:t>
            </a:r>
            <a:br>
              <a:rPr lang="en-US" dirty="0"/>
            </a:br>
            <a:r>
              <a:rPr lang="en-US" dirty="0"/>
              <a:t>Self-Assessment Tool</a:t>
            </a:r>
          </a:p>
        </p:txBody>
      </p:sp>
      <p:sp>
        <p:nvSpPr>
          <p:cNvPr id="3" name="Content Placeholder 2" descr="Image of the Self-Assessment tool, page 19 from the SSB implementation guide. It shows the subtitle &quot;Raising Awareness Self-Assessment&quot; and a table below with columns marked &quot;action,&quot; &quot;fully implemented,&quot; &quot;Partially implemented,&quot; and &quot;not yet.&quot; under the action is text that is too small to read in the image and there is space for notes in the other columns.">
            <a:extLst>
              <a:ext uri="{FF2B5EF4-FFF2-40B4-BE49-F238E27FC236}">
                <a16:creationId xmlns:a16="http://schemas.microsoft.com/office/drawing/2014/main" id="{E843433D-702C-49A5-BD9A-7496F0434C55}"/>
              </a:ext>
            </a:extLst>
          </p:cNvPr>
          <p:cNvSpPr>
            <a:spLocks noGrp="1"/>
          </p:cNvSpPr>
          <p:nvPr>
            <p:ph sz="half" idx="1"/>
          </p:nvPr>
        </p:nvSpPr>
        <p:spPr>
          <a:xfrm>
            <a:off x="152400" y="1638300"/>
            <a:ext cx="8257082" cy="5015901"/>
          </a:xfrm>
        </p:spPr>
        <p:txBody>
          <a:bodyPr/>
          <a:lstStyle/>
          <a:p>
            <a:r>
              <a:rPr lang="en-US" dirty="0"/>
              <a:t>Available in the SSB Implementation Guide</a:t>
            </a:r>
          </a:p>
          <a:p>
            <a:r>
              <a:rPr lang="en-US" dirty="0"/>
              <a:t>The Self-Assessment Tool covers:</a:t>
            </a:r>
          </a:p>
          <a:p>
            <a:pPr lvl="1"/>
            <a:r>
              <a:rPr lang="en-US" dirty="0"/>
              <a:t>Raising awareness</a:t>
            </a:r>
          </a:p>
          <a:p>
            <a:pPr lvl="1"/>
            <a:r>
              <a:rPr lang="en-US" dirty="0"/>
              <a:t>Processes</a:t>
            </a:r>
          </a:p>
          <a:p>
            <a:pPr lvl="1"/>
            <a:r>
              <a:rPr lang="en-US" dirty="0"/>
              <a:t>Creating paths to biliteracy</a:t>
            </a:r>
          </a:p>
          <a:p>
            <a:r>
              <a:rPr lang="en-US" dirty="0"/>
              <a:t>Can be used for planning for new programs and to identify next steps for existing programs</a:t>
            </a:r>
          </a:p>
        </p:txBody>
      </p:sp>
      <p:pic>
        <p:nvPicPr>
          <p:cNvPr id="7" name="Content Placeholder 6" descr="Screenshot of Self-Assessment tool page 19 of SSB Implementation Guide with subtitle &quot;Raising Awareness Self-Assessment&quot; and a table below with columns marked &quot;action,&quot; &quot;fully implemented,&quot; &quot;Partially implemented,&quot; and &quot;not yet.&quot;">
            <a:extLst>
              <a:ext uri="{FF2B5EF4-FFF2-40B4-BE49-F238E27FC236}">
                <a16:creationId xmlns:a16="http://schemas.microsoft.com/office/drawing/2014/main" id="{DC0004D3-3368-173A-3155-B5EFD1DB18F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152858" y="1529362"/>
            <a:ext cx="3886742" cy="4867954"/>
          </a:xfrm>
        </p:spPr>
      </p:pic>
    </p:spTree>
    <p:extLst>
      <p:ext uri="{BB962C8B-B14F-4D97-AF65-F5344CB8AC3E}">
        <p14:creationId xmlns:p14="http://schemas.microsoft.com/office/powerpoint/2010/main" val="4226470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B30421-9A8D-42CA-91E5-A358332414BB}"/>
              </a:ext>
            </a:extLst>
          </p:cNvPr>
          <p:cNvSpPr>
            <a:spLocks noGrp="1"/>
          </p:cNvSpPr>
          <p:nvPr>
            <p:ph type="title"/>
          </p:nvPr>
        </p:nvSpPr>
        <p:spPr>
          <a:xfrm>
            <a:off x="0" y="2478369"/>
            <a:ext cx="12039600" cy="1325563"/>
          </a:xfrm>
        </p:spPr>
        <p:txBody>
          <a:bodyPr>
            <a:normAutofit fontScale="90000"/>
          </a:bodyPr>
          <a:lstStyle/>
          <a:p>
            <a:r>
              <a:rPr lang="en-US" sz="6000" dirty="0"/>
              <a:t>Creating Paths to the Biliteracy and the SSB</a:t>
            </a:r>
          </a:p>
        </p:txBody>
      </p:sp>
    </p:spTree>
    <p:extLst>
      <p:ext uri="{BB962C8B-B14F-4D97-AF65-F5344CB8AC3E}">
        <p14:creationId xmlns:p14="http://schemas.microsoft.com/office/powerpoint/2010/main" val="17801723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C8D63-D4E8-4224-AF92-71D2DCAC23A0}"/>
              </a:ext>
            </a:extLst>
          </p:cNvPr>
          <p:cNvSpPr>
            <a:spLocks noGrp="1"/>
          </p:cNvSpPr>
          <p:nvPr>
            <p:ph type="title"/>
          </p:nvPr>
        </p:nvSpPr>
        <p:spPr/>
        <p:txBody>
          <a:bodyPr/>
          <a:lstStyle/>
          <a:p>
            <a:r>
              <a:rPr lang="en-US" dirty="0"/>
              <a:t>Biliteracy Pathway Recognitions</a:t>
            </a:r>
          </a:p>
        </p:txBody>
      </p:sp>
      <p:sp>
        <p:nvSpPr>
          <p:cNvPr id="3" name="Content Placeholder 2" descr="This is the Biliteracy Pathway Recognitions logo. It shows a path with a signpost pointing in many directions and a pin at the end of the road. Above the title of the program are three speech bubbles. One contains the picture of a house, one of a road, and one of a school.">
            <a:extLst>
              <a:ext uri="{FF2B5EF4-FFF2-40B4-BE49-F238E27FC236}">
                <a16:creationId xmlns:a16="http://schemas.microsoft.com/office/drawing/2014/main" id="{63AC65AD-EED0-453F-9971-FB26EE6ED6B2}"/>
              </a:ext>
            </a:extLst>
          </p:cNvPr>
          <p:cNvSpPr>
            <a:spLocks noGrp="1"/>
          </p:cNvSpPr>
          <p:nvPr>
            <p:ph sz="half" idx="1"/>
          </p:nvPr>
        </p:nvSpPr>
        <p:spPr>
          <a:xfrm>
            <a:off x="152400" y="2033225"/>
            <a:ext cx="6575321" cy="3683208"/>
          </a:xfrm>
        </p:spPr>
        <p:txBody>
          <a:bodyPr/>
          <a:lstStyle/>
          <a:p>
            <a:pPr marL="0" indent="0">
              <a:buNone/>
            </a:pPr>
            <a:r>
              <a:rPr lang="en-US" b="1" dirty="0"/>
              <a:t>Purpose: </a:t>
            </a:r>
            <a:r>
              <a:rPr lang="en-US" dirty="0"/>
              <a:t>To recognize preschool, kindergarten, elementary, and middle school students who have demonstrated progress toward proficiency in speaking, listening, reading, and writing in one or more languages in addition to English.</a:t>
            </a:r>
          </a:p>
        </p:txBody>
      </p:sp>
      <p:pic>
        <p:nvPicPr>
          <p:cNvPr id="7" name="Content Placeholder 6" descr="Biliteracy Pathway Recognitions logo: a path, a signpost pointing in many directions and a pin at the end of a road. At the top are three speech bubbles. One picture of a house, one a road, and one a school.">
            <a:extLst>
              <a:ext uri="{FF2B5EF4-FFF2-40B4-BE49-F238E27FC236}">
                <a16:creationId xmlns:a16="http://schemas.microsoft.com/office/drawing/2014/main" id="{39A0C4F3-ABFD-1877-E04E-35365038E3F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78598" y="1529362"/>
            <a:ext cx="4810125" cy="4810125"/>
          </a:xfrm>
        </p:spPr>
      </p:pic>
    </p:spTree>
    <p:extLst>
      <p:ext uri="{BB962C8B-B14F-4D97-AF65-F5344CB8AC3E}">
        <p14:creationId xmlns:p14="http://schemas.microsoft.com/office/powerpoint/2010/main" val="39822992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A3293-2012-4648-9B7E-D1E5A22DA8C5}"/>
              </a:ext>
            </a:extLst>
          </p:cNvPr>
          <p:cNvSpPr>
            <a:spLocks noGrp="1"/>
          </p:cNvSpPr>
          <p:nvPr>
            <p:ph type="title"/>
          </p:nvPr>
        </p:nvSpPr>
        <p:spPr/>
        <p:txBody>
          <a:bodyPr/>
          <a:lstStyle/>
          <a:p>
            <a:r>
              <a:rPr lang="en-US" dirty="0"/>
              <a:t>Three Biliteracy Pathway Recognitions</a:t>
            </a:r>
          </a:p>
        </p:txBody>
      </p:sp>
      <p:sp>
        <p:nvSpPr>
          <p:cNvPr id="3" name="Content Placeholder 2">
            <a:extLst>
              <a:ext uri="{FF2B5EF4-FFF2-40B4-BE49-F238E27FC236}">
                <a16:creationId xmlns:a16="http://schemas.microsoft.com/office/drawing/2014/main" id="{20C7101E-B0BC-4C65-B126-DDEB15AC6FB1}"/>
              </a:ext>
            </a:extLst>
          </p:cNvPr>
          <p:cNvSpPr>
            <a:spLocks noGrp="1"/>
          </p:cNvSpPr>
          <p:nvPr>
            <p:ph idx="1"/>
          </p:nvPr>
        </p:nvSpPr>
        <p:spPr>
          <a:xfrm>
            <a:off x="152400" y="1638300"/>
            <a:ext cx="11887200" cy="746681"/>
          </a:xfrm>
        </p:spPr>
        <p:txBody>
          <a:bodyPr/>
          <a:lstStyle/>
          <a:p>
            <a:pPr marL="0" indent="0">
              <a:buNone/>
            </a:pPr>
            <a:r>
              <a:rPr lang="en-US" dirty="0"/>
              <a:t>The three Biliteracy Pathway Recognitions available are:</a:t>
            </a:r>
          </a:p>
          <a:p>
            <a:pPr marL="0" indent="0">
              <a:buNone/>
            </a:pPr>
            <a:endParaRPr lang="en-US" dirty="0"/>
          </a:p>
        </p:txBody>
      </p:sp>
      <p:sp>
        <p:nvSpPr>
          <p:cNvPr id="5" name="TextBox 4">
            <a:extLst>
              <a:ext uri="{FF2B5EF4-FFF2-40B4-BE49-F238E27FC236}">
                <a16:creationId xmlns:a16="http://schemas.microsoft.com/office/drawing/2014/main" id="{01ACB2B5-F814-4BDF-B283-18EF97059113}"/>
              </a:ext>
            </a:extLst>
          </p:cNvPr>
          <p:cNvSpPr txBox="1"/>
          <p:nvPr/>
        </p:nvSpPr>
        <p:spPr>
          <a:xfrm>
            <a:off x="1359031" y="2602964"/>
            <a:ext cx="11068639" cy="2911566"/>
          </a:xfrm>
          <a:prstGeom prst="rect">
            <a:avLst/>
          </a:prstGeom>
          <a:noFill/>
        </p:spPr>
        <p:txBody>
          <a:bodyPr wrap="square" rtlCol="0">
            <a:spAutoFit/>
          </a:body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3200" b="0" i="0" u="none" strike="noStrike" kern="1200" cap="none" spc="0" normalizeH="0" baseline="0" noProof="0" dirty="0">
                <a:ln>
                  <a:noFill/>
                </a:ln>
                <a:solidFill>
                  <a:srgbClr val="0C4A6D"/>
                </a:solidFill>
                <a:effectLst/>
                <a:uLnTx/>
                <a:uFillTx/>
                <a:latin typeface="Arial" panose="020B0604020202020204"/>
                <a:ea typeface="+mn-ea"/>
                <a:cs typeface="+mn-cs"/>
              </a:rPr>
              <a:t>The </a:t>
            </a:r>
            <a:r>
              <a:rPr kumimoji="0" lang="en-US" sz="3200" b="1" i="0" u="none" strike="noStrike" kern="1200" cap="none" spc="0" normalizeH="0" baseline="0" noProof="0" dirty="0">
                <a:ln>
                  <a:noFill/>
                </a:ln>
                <a:solidFill>
                  <a:srgbClr val="0C4A6D"/>
                </a:solidFill>
                <a:effectLst/>
                <a:uLnTx/>
                <a:uFillTx/>
                <a:latin typeface="Arial" panose="020B0604020202020204"/>
                <a:ea typeface="+mn-ea"/>
                <a:cs typeface="+mn-cs"/>
              </a:rPr>
              <a:t>Biliteracy Program Participation Recognition</a:t>
            </a:r>
            <a:r>
              <a:rPr kumimoji="0" lang="en-US" sz="3200" b="0" i="0" u="none" strike="noStrike" kern="1200" cap="none" spc="0" normalizeH="0" baseline="0" noProof="0" dirty="0">
                <a:ln>
                  <a:noFill/>
                </a:ln>
                <a:solidFill>
                  <a:srgbClr val="0C4A6D"/>
                </a:solidFill>
                <a:effectLst/>
                <a:uLnTx/>
                <a:uFillTx/>
                <a:latin typeface="Arial" panose="020B0604020202020204"/>
                <a:ea typeface="+mn-ea"/>
                <a:cs typeface="+mn-cs"/>
              </a:rPr>
              <a:t>;</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800" b="0" i="0" u="none" strike="noStrike" kern="1200" cap="none" spc="0" normalizeH="0" baseline="0" noProof="0" dirty="0">
              <a:ln>
                <a:noFill/>
              </a:ln>
              <a:solidFill>
                <a:srgbClr val="0C4A6D"/>
              </a:solidFill>
              <a:effectLst/>
              <a:uLnTx/>
              <a:uFillTx/>
              <a:latin typeface="Arial" panose="020B0604020202020204"/>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800" b="0" i="0" u="none" strike="noStrike" kern="1200" cap="none" spc="0" normalizeH="0" baseline="0" noProof="0" dirty="0">
              <a:ln>
                <a:noFill/>
              </a:ln>
              <a:solidFill>
                <a:srgbClr val="0C4A6D"/>
              </a:solidFill>
              <a:effectLst/>
              <a:uLnTx/>
              <a:uFillTx/>
              <a:latin typeface="Arial" panose="020B0604020202020204"/>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3200" b="0" i="0" u="none" strike="noStrike" kern="1200" cap="none" spc="0" normalizeH="0" baseline="0" noProof="0" dirty="0">
                <a:ln>
                  <a:noFill/>
                </a:ln>
                <a:solidFill>
                  <a:srgbClr val="0C4A6D"/>
                </a:solidFill>
                <a:effectLst/>
                <a:uLnTx/>
                <a:uFillTx/>
                <a:latin typeface="Arial" panose="020B0604020202020204"/>
                <a:ea typeface="+mn-ea"/>
                <a:cs typeface="+mn-cs"/>
              </a:rPr>
              <a:t>The </a:t>
            </a:r>
            <a:r>
              <a:rPr kumimoji="0" lang="en-US" sz="3200" b="1" i="0" u="none" strike="noStrike" kern="1200" cap="none" spc="0" normalizeH="0" baseline="0" noProof="0" dirty="0">
                <a:ln>
                  <a:noFill/>
                </a:ln>
                <a:solidFill>
                  <a:srgbClr val="0C4A6D"/>
                </a:solidFill>
                <a:effectLst/>
                <a:uLnTx/>
                <a:uFillTx/>
                <a:latin typeface="Arial" panose="020B0604020202020204"/>
                <a:ea typeface="+mn-ea"/>
                <a:cs typeface="+mn-cs"/>
              </a:rPr>
              <a:t>Home Language Development Recognition</a:t>
            </a:r>
            <a:r>
              <a:rPr kumimoji="0" lang="en-US" sz="3200" b="0" i="0" u="none" strike="noStrike" kern="1200" cap="none" spc="0" normalizeH="0" baseline="0" noProof="0" dirty="0">
                <a:ln>
                  <a:noFill/>
                </a:ln>
                <a:solidFill>
                  <a:srgbClr val="0C4A6D"/>
                </a:solidFill>
                <a:effectLst/>
                <a:uLnTx/>
                <a:uFillTx/>
                <a:latin typeface="Arial" panose="020B0604020202020204"/>
                <a:ea typeface="+mn-ea"/>
                <a:cs typeface="+mn-cs"/>
              </a:rPr>
              <a:t>; and</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800" b="0" i="0" u="none" strike="noStrike" kern="1200" cap="none" spc="0" normalizeH="0" baseline="0" noProof="0" dirty="0">
              <a:ln>
                <a:noFill/>
              </a:ln>
              <a:solidFill>
                <a:srgbClr val="0C4A6D"/>
              </a:solidFill>
              <a:effectLst/>
              <a:uLnTx/>
              <a:uFillTx/>
              <a:latin typeface="Arial" panose="020B0604020202020204"/>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800" b="0" i="0" u="none" strike="noStrike" kern="1200" cap="none" spc="0" normalizeH="0" baseline="0" noProof="0" dirty="0">
              <a:ln>
                <a:noFill/>
              </a:ln>
              <a:solidFill>
                <a:srgbClr val="0C4A6D"/>
              </a:solidFill>
              <a:effectLst/>
              <a:uLnTx/>
              <a:uFillTx/>
              <a:latin typeface="Arial" panose="020B0604020202020204"/>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3200" b="0" i="0" u="none" strike="noStrike" kern="1200" cap="none" spc="0" normalizeH="0" baseline="0" noProof="0" dirty="0">
                <a:ln>
                  <a:noFill/>
                </a:ln>
                <a:solidFill>
                  <a:srgbClr val="0C4A6D"/>
                </a:solidFill>
                <a:effectLst/>
                <a:uLnTx/>
                <a:uFillTx/>
                <a:latin typeface="Arial" panose="020B0604020202020204"/>
                <a:ea typeface="+mn-ea"/>
                <a:cs typeface="+mn-cs"/>
              </a:rPr>
              <a:t>The </a:t>
            </a:r>
            <a:r>
              <a:rPr kumimoji="0" lang="en-US" sz="3200" b="1" i="0" u="none" strike="noStrike" kern="1200" cap="none" spc="0" normalizeH="0" baseline="0" noProof="0" dirty="0">
                <a:ln>
                  <a:noFill/>
                </a:ln>
                <a:solidFill>
                  <a:srgbClr val="0C4A6D"/>
                </a:solidFill>
                <a:effectLst/>
                <a:uLnTx/>
                <a:uFillTx/>
                <a:latin typeface="Arial" panose="020B0604020202020204"/>
                <a:ea typeface="+mn-ea"/>
                <a:cs typeface="+mn-cs"/>
              </a:rPr>
              <a:t>Biliteracy Attainment Recognition</a:t>
            </a:r>
            <a:r>
              <a:rPr kumimoji="0" lang="en-US" sz="3200" b="0" i="0" u="none" strike="noStrike" kern="1200" cap="none" spc="0" normalizeH="0" baseline="0" noProof="0" dirty="0">
                <a:ln>
                  <a:noFill/>
                </a:ln>
                <a:solidFill>
                  <a:srgbClr val="0C4A6D"/>
                </a:solidFill>
                <a:effectLst/>
                <a:uLnTx/>
                <a:uFillTx/>
                <a:latin typeface="Arial" panose="020B06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Content Placeholder 2">
            <a:extLst>
              <a:ext uri="{FF2B5EF4-FFF2-40B4-BE49-F238E27FC236}">
                <a16:creationId xmlns:a16="http://schemas.microsoft.com/office/drawing/2014/main" id="{F10F7118-FD32-4467-8AD9-E3171B23D62E}"/>
              </a:ext>
            </a:extLst>
          </p:cNvPr>
          <p:cNvSpPr txBox="1">
            <a:spLocks/>
          </p:cNvSpPr>
          <p:nvPr/>
        </p:nvSpPr>
        <p:spPr>
          <a:xfrm>
            <a:off x="285648" y="6010520"/>
            <a:ext cx="11814250" cy="999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2800" dirty="0"/>
              <a:t>More information on the CDE Biliteracy Pathway Recognitions web page</a:t>
            </a:r>
          </a:p>
          <a:p>
            <a:pPr marL="0" indent="0">
              <a:lnSpc>
                <a:spcPct val="110000"/>
              </a:lnSpc>
              <a:buFont typeface="Arial" panose="020B0604020202020204" pitchFamily="34" charset="0"/>
              <a:buNone/>
            </a:pPr>
            <a:endParaRPr lang="en-US" dirty="0"/>
          </a:p>
        </p:txBody>
      </p:sp>
    </p:spTree>
    <p:extLst>
      <p:ext uri="{BB962C8B-B14F-4D97-AF65-F5344CB8AC3E}">
        <p14:creationId xmlns:p14="http://schemas.microsoft.com/office/powerpoint/2010/main" val="18485073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EBF78-6E45-43A0-BA4A-74D132D809DB}"/>
              </a:ext>
            </a:extLst>
          </p:cNvPr>
          <p:cNvSpPr>
            <a:spLocks noGrp="1"/>
          </p:cNvSpPr>
          <p:nvPr>
            <p:ph type="title"/>
          </p:nvPr>
        </p:nvSpPr>
        <p:spPr/>
        <p:txBody>
          <a:bodyPr/>
          <a:lstStyle/>
          <a:p>
            <a:r>
              <a:rPr lang="en-US"/>
              <a:t>Creating Paths </a:t>
            </a:r>
            <a:r>
              <a:rPr lang="en-US" dirty="0"/>
              <a:t>to Biliteracy</a:t>
            </a:r>
          </a:p>
        </p:txBody>
      </p:sp>
      <p:sp>
        <p:nvSpPr>
          <p:cNvPr id="5" name="Content Placeholder 2" descr="Image of the Paths to Biliteracy bookmark. It shows a path to the SSB, staring with preschool and culminating in the SSB in grade 12.  Recognitions may be awarded in preschool, elementary, and middle school to encourage students as they continue on the path to the SSB.">
            <a:extLst>
              <a:ext uri="{FF2B5EF4-FFF2-40B4-BE49-F238E27FC236}">
                <a16:creationId xmlns:a16="http://schemas.microsoft.com/office/drawing/2014/main" id="{5D01289D-DDB5-4857-8184-12FBBD051C70}"/>
              </a:ext>
            </a:extLst>
          </p:cNvPr>
          <p:cNvSpPr txBox="1">
            <a:spLocks/>
          </p:cNvSpPr>
          <p:nvPr/>
        </p:nvSpPr>
        <p:spPr>
          <a:xfrm>
            <a:off x="277400" y="1353490"/>
            <a:ext cx="9333203" cy="50159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Multiple paths to biliteracy</a:t>
            </a:r>
          </a:p>
          <a:p>
            <a:pPr lvl="1"/>
            <a:r>
              <a:rPr lang="en-US" dirty="0"/>
              <a:t>Home language proficiency</a:t>
            </a:r>
          </a:p>
          <a:p>
            <a:pPr lvl="1"/>
            <a:r>
              <a:rPr lang="en-US" dirty="0"/>
              <a:t>World language coursework</a:t>
            </a:r>
          </a:p>
          <a:p>
            <a:pPr lvl="1"/>
            <a:r>
              <a:rPr lang="en-US" dirty="0"/>
              <a:t>Multilingual program (dual language immersion, etc.)</a:t>
            </a:r>
          </a:p>
          <a:p>
            <a:pPr lvl="1"/>
            <a:r>
              <a:rPr lang="en-US" dirty="0"/>
              <a:t>Schooling abroad</a:t>
            </a:r>
          </a:p>
          <a:p>
            <a:pPr lvl="1"/>
            <a:r>
              <a:rPr lang="en-US" dirty="0"/>
              <a:t>Many more</a:t>
            </a:r>
          </a:p>
          <a:p>
            <a:pPr lvl="1"/>
            <a:endParaRPr lang="en-US" dirty="0"/>
          </a:p>
          <a:p>
            <a:r>
              <a:rPr lang="en-US" dirty="0"/>
              <a:t>Alignment and articulation with elementary and middle schools that feed into the high school (path from preschool–grade 12)</a:t>
            </a:r>
          </a:p>
          <a:p>
            <a:pPr lvl="1"/>
            <a:endParaRPr lang="en-US" dirty="0"/>
          </a:p>
        </p:txBody>
      </p:sp>
      <p:pic>
        <p:nvPicPr>
          <p:cNvPr id="10" name="Content Placeholder 9" descr="Screenshot of the Paths to Biliteracy bookmark. Shows path to the SSB, starting at preschool and ending in grade 12. Recognitions may be awarded to encourage students as they continue on the path to the SSB.">
            <a:extLst>
              <a:ext uri="{FF2B5EF4-FFF2-40B4-BE49-F238E27FC236}">
                <a16:creationId xmlns:a16="http://schemas.microsoft.com/office/drawing/2014/main" id="{F04D3C1E-F060-FC43-D855-47E6941715A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610604" y="1233565"/>
            <a:ext cx="2303995" cy="5016500"/>
          </a:xfrm>
        </p:spPr>
      </p:pic>
    </p:spTree>
    <p:extLst>
      <p:ext uri="{BB962C8B-B14F-4D97-AF65-F5344CB8AC3E}">
        <p14:creationId xmlns:p14="http://schemas.microsoft.com/office/powerpoint/2010/main" val="32705194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2BB88-D49A-4BF5-B471-6A85FA927DD6}"/>
              </a:ext>
            </a:extLst>
          </p:cNvPr>
          <p:cNvSpPr>
            <a:spLocks noGrp="1"/>
          </p:cNvSpPr>
          <p:nvPr>
            <p:ph type="title"/>
          </p:nvPr>
        </p:nvSpPr>
        <p:spPr/>
        <p:txBody>
          <a:bodyPr/>
          <a:lstStyle/>
          <a:p>
            <a:r>
              <a:rPr lang="en-US" dirty="0"/>
              <a:t>Global California 2030 Initiative</a:t>
            </a:r>
          </a:p>
        </p:txBody>
      </p:sp>
      <p:sp>
        <p:nvSpPr>
          <p:cNvPr id="3" name="Content Placeholder 2">
            <a:extLst>
              <a:ext uri="{FF2B5EF4-FFF2-40B4-BE49-F238E27FC236}">
                <a16:creationId xmlns:a16="http://schemas.microsoft.com/office/drawing/2014/main" id="{8B34D00F-E4C9-40AA-8919-93E6B66FA6B3}"/>
              </a:ext>
            </a:extLst>
          </p:cNvPr>
          <p:cNvSpPr>
            <a:spLocks noGrp="1"/>
          </p:cNvSpPr>
          <p:nvPr>
            <p:ph sz="half" idx="1"/>
          </p:nvPr>
        </p:nvSpPr>
        <p:spPr>
          <a:xfrm>
            <a:off x="152399" y="1638300"/>
            <a:ext cx="7597515" cy="5015901"/>
          </a:xfrm>
        </p:spPr>
        <p:txBody>
          <a:bodyPr>
            <a:normAutofit/>
          </a:bodyPr>
          <a:lstStyle/>
          <a:p>
            <a:pPr>
              <a:spcBef>
                <a:spcPts val="0"/>
              </a:spcBef>
              <a:spcAft>
                <a:spcPts val="600"/>
              </a:spcAft>
            </a:pPr>
            <a:r>
              <a:rPr lang="en-US" dirty="0"/>
              <a:t>Sets ambitious goals to expand multiliteracy:</a:t>
            </a:r>
          </a:p>
          <a:p>
            <a:pPr marL="0" indent="0">
              <a:spcBef>
                <a:spcPts val="0"/>
              </a:spcBef>
              <a:spcAft>
                <a:spcPts val="600"/>
              </a:spcAft>
              <a:buNone/>
            </a:pPr>
            <a:endParaRPr lang="en-US" sz="900" dirty="0"/>
          </a:p>
          <a:p>
            <a:pPr lvl="1">
              <a:spcBef>
                <a:spcPts val="0"/>
              </a:spcBef>
              <a:spcAft>
                <a:spcPts val="600"/>
              </a:spcAft>
            </a:pPr>
            <a:r>
              <a:rPr lang="en-US" b="1" dirty="0"/>
              <a:t>By 2030: </a:t>
            </a:r>
            <a:r>
              <a:rPr lang="en-US" dirty="0"/>
              <a:t>Half of all K–12 students participate in programs leading to proficiency in two or more languages</a:t>
            </a:r>
          </a:p>
          <a:p>
            <a:pPr marL="457200" lvl="1" indent="0">
              <a:spcBef>
                <a:spcPts val="0"/>
              </a:spcBef>
              <a:spcAft>
                <a:spcPts val="600"/>
              </a:spcAft>
              <a:buNone/>
            </a:pPr>
            <a:endParaRPr lang="en-US" sz="800" dirty="0"/>
          </a:p>
          <a:p>
            <a:pPr lvl="1">
              <a:spcBef>
                <a:spcPts val="0"/>
              </a:spcBef>
              <a:spcAft>
                <a:spcPts val="600"/>
              </a:spcAft>
            </a:pPr>
            <a:r>
              <a:rPr lang="en-US" b="1" dirty="0"/>
              <a:t>By 2040: </a:t>
            </a:r>
            <a:r>
              <a:rPr lang="en-US" dirty="0"/>
              <a:t>Three out of four students earn the SSB</a:t>
            </a:r>
          </a:p>
          <a:p>
            <a:pPr marL="457200" lvl="1" indent="0">
              <a:spcBef>
                <a:spcPts val="0"/>
              </a:spcBef>
              <a:spcAft>
                <a:spcPts val="600"/>
              </a:spcAft>
              <a:buNone/>
            </a:pPr>
            <a:endParaRPr lang="en-US" sz="800" dirty="0"/>
          </a:p>
          <a:p>
            <a:pPr>
              <a:spcBef>
                <a:spcPts val="0"/>
              </a:spcBef>
              <a:spcAft>
                <a:spcPts val="600"/>
              </a:spcAft>
            </a:pPr>
            <a:r>
              <a:rPr lang="en-US" dirty="0"/>
              <a:t>Global California 2030 Report</a:t>
            </a:r>
          </a:p>
        </p:txBody>
      </p:sp>
      <p:pic>
        <p:nvPicPr>
          <p:cNvPr id="7" name="Content Placeholder 6" descr="Image of the cover of the Global California 2030 Report. It is a green book with an image of a group of teenage students gathered around a table.">
            <a:extLst>
              <a:ext uri="{FF2B5EF4-FFF2-40B4-BE49-F238E27FC236}">
                <a16:creationId xmlns:a16="http://schemas.microsoft.com/office/drawing/2014/main" id="{BC73DE63-677D-5EE6-76A7-89FEA15735E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077806" y="1548357"/>
            <a:ext cx="3961794" cy="5016500"/>
          </a:xfrm>
        </p:spPr>
      </p:pic>
    </p:spTree>
    <p:extLst>
      <p:ext uri="{BB962C8B-B14F-4D97-AF65-F5344CB8AC3E}">
        <p14:creationId xmlns:p14="http://schemas.microsoft.com/office/powerpoint/2010/main" val="10448043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ED082-4450-E71F-D8F6-EA98CC4B6889}"/>
              </a:ext>
            </a:extLst>
          </p:cNvPr>
          <p:cNvSpPr>
            <a:spLocks noGrp="1"/>
          </p:cNvSpPr>
          <p:nvPr>
            <p:ph type="title"/>
          </p:nvPr>
        </p:nvSpPr>
        <p:spPr/>
        <p:txBody>
          <a:bodyPr/>
          <a:lstStyle/>
          <a:p>
            <a:r>
              <a:rPr lang="en-US" dirty="0"/>
              <a:t>Questions and Answers</a:t>
            </a:r>
          </a:p>
        </p:txBody>
      </p:sp>
      <p:pic>
        <p:nvPicPr>
          <p:cNvPr id="4" name="Content Placeholder 3" descr="A light bulb and a question mark drawn on a blue background&#10;">
            <a:extLst>
              <a:ext uri="{FF2B5EF4-FFF2-40B4-BE49-F238E27FC236}">
                <a16:creationId xmlns:a16="http://schemas.microsoft.com/office/drawing/2014/main" id="{C1679378-1FE0-4C5E-A416-A7AF5E148C4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84850" y="1387578"/>
            <a:ext cx="8622299" cy="5016500"/>
          </a:xfrm>
          <a:prstGeom prst="rect">
            <a:avLst/>
          </a:prstGeom>
        </p:spPr>
      </p:pic>
    </p:spTree>
    <p:extLst>
      <p:ext uri="{BB962C8B-B14F-4D97-AF65-F5344CB8AC3E}">
        <p14:creationId xmlns:p14="http://schemas.microsoft.com/office/powerpoint/2010/main" val="11058644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004CC-895C-425B-9523-E034B25B66B3}"/>
              </a:ext>
            </a:extLst>
          </p:cNvPr>
          <p:cNvSpPr>
            <a:spLocks noGrp="1"/>
          </p:cNvSpPr>
          <p:nvPr>
            <p:ph type="title"/>
          </p:nvPr>
        </p:nvSpPr>
        <p:spPr/>
        <p:txBody>
          <a:bodyPr/>
          <a:lstStyle/>
          <a:p>
            <a:r>
              <a:rPr lang="en-US" dirty="0"/>
              <a:t>Resources</a:t>
            </a:r>
          </a:p>
        </p:txBody>
      </p:sp>
      <p:pic>
        <p:nvPicPr>
          <p:cNvPr id="10" name="Content Placeholder 5" descr="Screenshot of the State Seal of Biliteracy webinar links document. It includes links to the webinar slides, CDE SSB web page, and other CDE resources.">
            <a:extLst>
              <a:ext uri="{FF2B5EF4-FFF2-40B4-BE49-F238E27FC236}">
                <a16:creationId xmlns:a16="http://schemas.microsoft.com/office/drawing/2014/main" id="{64BA86A3-B665-9D66-9308-5B5933EAA8ED}"/>
              </a:ext>
            </a:extLst>
          </p:cNvPr>
          <p:cNvPicPr>
            <a:picLocks noGrp="1" noChangeAspect="1"/>
          </p:cNvPicPr>
          <p:nvPr>
            <p:ph sz="half" idx="1"/>
          </p:nvPr>
        </p:nvPicPr>
        <p:blipFill>
          <a:blip r:embed="rId3"/>
          <a:stretch>
            <a:fillRect/>
          </a:stretch>
        </p:blipFill>
        <p:spPr>
          <a:xfrm>
            <a:off x="908938" y="1328334"/>
            <a:ext cx="3873500" cy="5016500"/>
          </a:xfrm>
          <a:prstGeom prst="rect">
            <a:avLst/>
          </a:prstGeom>
          <a:ln>
            <a:noFill/>
          </a:ln>
          <a:effectLst>
            <a:outerShdw blurRad="292100" dist="139700" dir="2700000" algn="tl" rotWithShape="0">
              <a:srgbClr val="333333">
                <a:alpha val="65000"/>
              </a:srgbClr>
            </a:outerShdw>
          </a:effectLst>
        </p:spPr>
      </p:pic>
      <p:sp>
        <p:nvSpPr>
          <p:cNvPr id="7" name="Content Placeholder 6">
            <a:extLst>
              <a:ext uri="{FF2B5EF4-FFF2-40B4-BE49-F238E27FC236}">
                <a16:creationId xmlns:a16="http://schemas.microsoft.com/office/drawing/2014/main" id="{FA44574D-5381-66BF-6593-6E7B4C4FDB8A}"/>
              </a:ext>
            </a:extLst>
          </p:cNvPr>
          <p:cNvSpPr>
            <a:spLocks noGrp="1"/>
          </p:cNvSpPr>
          <p:nvPr>
            <p:ph sz="half" idx="2"/>
          </p:nvPr>
        </p:nvSpPr>
        <p:spPr>
          <a:xfrm>
            <a:off x="5538976" y="1638299"/>
            <a:ext cx="6500624" cy="3188534"/>
          </a:xfrm>
        </p:spPr>
        <p:txBody>
          <a:bodyPr>
            <a:normAutofit fontScale="92500" lnSpcReduction="10000"/>
          </a:bodyPr>
          <a:lstStyle/>
          <a:p>
            <a:pPr marL="0" indent="0">
              <a:buNone/>
            </a:pPr>
            <a:r>
              <a:rPr lang="en-US" dirty="0"/>
              <a:t>State Seal of Biliteracy webinar link document:</a:t>
            </a:r>
          </a:p>
          <a:p>
            <a:r>
              <a:rPr lang="en-US" dirty="0"/>
              <a:t>Posted with webinar slides (recorded webinar) on the CDE SSB web page at </a:t>
            </a:r>
            <a:r>
              <a:rPr lang="en-US" dirty="0">
                <a:hlinkClick r:id="rId4"/>
              </a:rPr>
              <a:t>https://www.cde.ca.gov/sp/ml/</a:t>
            </a:r>
            <a:br>
              <a:rPr lang="en-US" dirty="0">
                <a:hlinkClick r:id="rId4"/>
              </a:rPr>
            </a:br>
            <a:r>
              <a:rPr lang="en-US" dirty="0">
                <a:hlinkClick r:id="rId4"/>
              </a:rPr>
              <a:t>sealofbiliteracy.asp </a:t>
            </a:r>
            <a:r>
              <a:rPr lang="en-US" dirty="0"/>
              <a:t>under the “Resources” tab</a:t>
            </a:r>
          </a:p>
        </p:txBody>
      </p:sp>
    </p:spTree>
    <p:extLst>
      <p:ext uri="{BB962C8B-B14F-4D97-AF65-F5344CB8AC3E}">
        <p14:creationId xmlns:p14="http://schemas.microsoft.com/office/powerpoint/2010/main" val="7236553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FE168-21C1-4B9B-AEAA-29D5E7C99CCD}"/>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C03FC260-D806-45D5-90D3-64BE3BCF3685}"/>
              </a:ext>
            </a:extLst>
          </p:cNvPr>
          <p:cNvSpPr>
            <a:spLocks noGrp="1"/>
          </p:cNvSpPr>
          <p:nvPr>
            <p:ph sz="half" idx="1"/>
          </p:nvPr>
        </p:nvSpPr>
        <p:spPr>
          <a:xfrm>
            <a:off x="1753849" y="1817315"/>
            <a:ext cx="9069049" cy="4908691"/>
          </a:xfrm>
        </p:spPr>
        <p:txBody>
          <a:bodyPr>
            <a:normAutofit/>
          </a:bodyPr>
          <a:lstStyle/>
          <a:p>
            <a:pPr marL="0" indent="0" algn="ctr">
              <a:buNone/>
            </a:pPr>
            <a:r>
              <a:rPr lang="en-US" b="1" dirty="0"/>
              <a:t>Gina Garcia-Smith</a:t>
            </a:r>
          </a:p>
          <a:p>
            <a:pPr marL="0" indent="0" algn="ctr">
              <a:buNone/>
            </a:pPr>
            <a:r>
              <a:rPr lang="en-US" dirty="0"/>
              <a:t>Education Programs Consultant</a:t>
            </a:r>
          </a:p>
          <a:p>
            <a:pPr marL="0" indent="0" algn="ctr">
              <a:buNone/>
            </a:pPr>
            <a:r>
              <a:rPr lang="en-US" dirty="0"/>
              <a:t>Multilingual Support Division (MSD), California Department of Education (CDE)</a:t>
            </a:r>
          </a:p>
          <a:p>
            <a:pPr marL="0" indent="0" algn="ctr">
              <a:buNone/>
            </a:pPr>
            <a:endParaRPr lang="en-US" dirty="0"/>
          </a:p>
          <a:p>
            <a:pPr marL="0" indent="0" algn="ctr">
              <a:buNone/>
            </a:pPr>
            <a:r>
              <a:rPr lang="en-US" dirty="0">
                <a:hlinkClick r:id="rId3"/>
              </a:rPr>
              <a:t>SEAL@cde.ca.gov</a:t>
            </a:r>
            <a:r>
              <a:rPr lang="en-US" dirty="0"/>
              <a:t> </a:t>
            </a:r>
          </a:p>
          <a:p>
            <a:pPr marL="0" indent="0" algn="ctr">
              <a:buNone/>
            </a:pPr>
            <a:r>
              <a:rPr lang="en-US" dirty="0"/>
              <a:t>916-319-0265 (direct line)</a:t>
            </a:r>
          </a:p>
          <a:p>
            <a:pPr marL="0" indent="0" algn="ctr">
              <a:buNone/>
            </a:pPr>
            <a:r>
              <a:rPr lang="en-US" dirty="0"/>
              <a:t>916-319-0938 (MSD main line)</a:t>
            </a:r>
          </a:p>
          <a:p>
            <a:pPr marL="0" indent="0">
              <a:buNone/>
            </a:pPr>
            <a:endParaRPr lang="en-US" dirty="0"/>
          </a:p>
        </p:txBody>
      </p:sp>
      <p:pic>
        <p:nvPicPr>
          <p:cNvPr id="12" name="Content Placeholder 11" descr="Image of the California State Seal of Biliteracy insignia. It is a gold seal showing the state of California and an open book.">
            <a:extLst>
              <a:ext uri="{FF2B5EF4-FFF2-40B4-BE49-F238E27FC236}">
                <a16:creationId xmlns:a16="http://schemas.microsoft.com/office/drawing/2014/main" id="{FF2F0C92-5BD5-1B3B-02A6-28006DF3B36B}"/>
              </a:ext>
            </a:extLst>
          </p:cNvPr>
          <p:cNvPicPr>
            <a:picLocks noGrp="1" noChangeAspect="1"/>
          </p:cNvPicPr>
          <p:nvPr>
            <p:ph sz="quarter" idx="10"/>
          </p:nvPr>
        </p:nvPicPr>
        <p:blipFill>
          <a:blip r:embed="rId4">
            <a:extLst>
              <a:ext uri="{28A0092B-C50C-407E-A947-70E740481C1C}">
                <a14:useLocalDpi xmlns:a14="http://schemas.microsoft.com/office/drawing/2010/main" val="0"/>
              </a:ext>
            </a:extLst>
          </a:blip>
          <a:stretch>
            <a:fillRect/>
          </a:stretch>
        </p:blipFill>
        <p:spPr>
          <a:xfrm>
            <a:off x="615512" y="311873"/>
            <a:ext cx="2651990" cy="2651990"/>
          </a:xfrm>
        </p:spPr>
      </p:pic>
      <p:pic>
        <p:nvPicPr>
          <p:cNvPr id="10" name="Content Placeholder 9" descr="Biliteracy Pathway Recognitions logo: a path, a signpost pointing in many directions and a pin at the end of a road. At the top are three speech bubbles. One picture of a house, one a road, and one a school.">
            <a:extLst>
              <a:ext uri="{FF2B5EF4-FFF2-40B4-BE49-F238E27FC236}">
                <a16:creationId xmlns:a16="http://schemas.microsoft.com/office/drawing/2014/main" id="{C73A9FE6-C55D-DED9-BD37-F5FC7E117F24}"/>
              </a:ext>
            </a:extLst>
          </p:cNvPr>
          <p:cNvPicPr>
            <a:picLocks noGrp="1" noChangeAspect="1"/>
          </p:cNvPicPr>
          <p:nvPr>
            <p:ph sz="quarter" idx="11"/>
          </p:nvPr>
        </p:nvPicPr>
        <p:blipFill>
          <a:blip r:embed="rId5">
            <a:extLst>
              <a:ext uri="{28A0092B-C50C-407E-A947-70E740481C1C}">
                <a14:useLocalDpi xmlns:a14="http://schemas.microsoft.com/office/drawing/2010/main" val="0"/>
              </a:ext>
            </a:extLst>
          </a:blip>
          <a:stretch>
            <a:fillRect/>
          </a:stretch>
        </p:blipFill>
        <p:spPr>
          <a:xfrm>
            <a:off x="9034593" y="360675"/>
            <a:ext cx="2603188" cy="2603188"/>
          </a:xfrm>
        </p:spPr>
      </p:pic>
    </p:spTree>
    <p:extLst>
      <p:ext uri="{BB962C8B-B14F-4D97-AF65-F5344CB8AC3E}">
        <p14:creationId xmlns:p14="http://schemas.microsoft.com/office/powerpoint/2010/main" val="3050185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03A35-01D4-42D3-8735-F5379798D822}"/>
              </a:ext>
            </a:extLst>
          </p:cNvPr>
          <p:cNvSpPr>
            <a:spLocks noGrp="1"/>
          </p:cNvSpPr>
          <p:nvPr>
            <p:ph type="title"/>
          </p:nvPr>
        </p:nvSpPr>
        <p:spPr/>
        <p:txBody>
          <a:bodyPr/>
          <a:lstStyle/>
          <a:p>
            <a:r>
              <a:rPr lang="en-US" altLang="en-US" dirty="0"/>
              <a:t>Purpose of the State Seal of Biliteracy</a:t>
            </a:r>
            <a:endParaRPr lang="en-US" dirty="0"/>
          </a:p>
        </p:txBody>
      </p:sp>
      <p:sp>
        <p:nvSpPr>
          <p:cNvPr id="3" name="Content Placeholder 2">
            <a:extLst>
              <a:ext uri="{FF2B5EF4-FFF2-40B4-BE49-F238E27FC236}">
                <a16:creationId xmlns:a16="http://schemas.microsoft.com/office/drawing/2014/main" id="{780DF367-DE16-48F3-80EB-F0E8CC90B078}"/>
              </a:ext>
            </a:extLst>
          </p:cNvPr>
          <p:cNvSpPr>
            <a:spLocks noGrp="1"/>
          </p:cNvSpPr>
          <p:nvPr>
            <p:ph idx="1"/>
          </p:nvPr>
        </p:nvSpPr>
        <p:spPr>
          <a:xfrm>
            <a:off x="152400" y="1638300"/>
            <a:ext cx="11803626" cy="5015901"/>
          </a:xfrm>
        </p:spPr>
        <p:txBody>
          <a:bodyPr>
            <a:normAutofit/>
          </a:bodyPr>
          <a:lstStyle/>
          <a:p>
            <a:pPr>
              <a:spcAft>
                <a:spcPts val="600"/>
              </a:spcAft>
              <a:buFont typeface="Arial"/>
              <a:buChar char="•"/>
              <a:defRPr/>
            </a:pPr>
            <a:r>
              <a:rPr lang="en-US" altLang="en-US" sz="2400" dirty="0"/>
              <a:t>Recognize high school graduates who are biliterate or multiliterate</a:t>
            </a:r>
          </a:p>
          <a:p>
            <a:pPr>
              <a:spcAft>
                <a:spcPts val="600"/>
              </a:spcAft>
              <a:buFont typeface="Arial"/>
              <a:buChar char="•"/>
              <a:defRPr/>
            </a:pPr>
            <a:r>
              <a:rPr lang="en-US" altLang="en-US" sz="2400" dirty="0"/>
              <a:t>Encourage pupils to study languages</a:t>
            </a:r>
          </a:p>
          <a:p>
            <a:pPr>
              <a:spcAft>
                <a:spcPts val="600"/>
              </a:spcAft>
              <a:buFont typeface="Arial"/>
              <a:buChar char="•"/>
              <a:defRPr/>
            </a:pPr>
            <a:r>
              <a:rPr lang="en-US" altLang="en-US" sz="2400" dirty="0"/>
              <a:t>Provide employers and colleges with a method to identify people with language and biliteracy skills</a:t>
            </a:r>
          </a:p>
          <a:p>
            <a:pPr>
              <a:spcAft>
                <a:spcPts val="600"/>
              </a:spcAft>
              <a:buFont typeface="Arial"/>
              <a:buChar char="•"/>
              <a:defRPr/>
            </a:pPr>
            <a:r>
              <a:rPr lang="en-US" altLang="en-US" sz="2400" dirty="0"/>
              <a:t>Strengthen intergroup relationships</a:t>
            </a:r>
          </a:p>
          <a:p>
            <a:pPr>
              <a:spcAft>
                <a:spcPts val="600"/>
              </a:spcAft>
              <a:buFont typeface="Arial"/>
              <a:buChar char="•"/>
              <a:defRPr/>
            </a:pPr>
            <a:r>
              <a:rPr lang="en-US" altLang="en-US" sz="2400" dirty="0"/>
              <a:t>Affirm the value of diversity and honor the multiple cultures and languages of a community</a:t>
            </a:r>
          </a:p>
          <a:p>
            <a:endParaRPr lang="en-US" dirty="0"/>
          </a:p>
        </p:txBody>
      </p:sp>
    </p:spTree>
    <p:extLst>
      <p:ext uri="{BB962C8B-B14F-4D97-AF65-F5344CB8AC3E}">
        <p14:creationId xmlns:p14="http://schemas.microsoft.com/office/powerpoint/2010/main" val="42717629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CBF1C-EE5E-BACE-1AEA-8671E6EFD025}"/>
              </a:ext>
            </a:extLst>
          </p:cNvPr>
          <p:cNvSpPr>
            <a:spLocks noGrp="1"/>
          </p:cNvSpPr>
          <p:nvPr>
            <p:ph type="title"/>
          </p:nvPr>
        </p:nvSpPr>
        <p:spPr/>
        <p:txBody>
          <a:bodyPr/>
          <a:lstStyle/>
          <a:p>
            <a:r>
              <a:rPr lang="en-US" dirty="0"/>
              <a:t>Long Description for Slide 7 </a:t>
            </a:r>
          </a:p>
        </p:txBody>
      </p:sp>
      <p:sp>
        <p:nvSpPr>
          <p:cNvPr id="4" name="Content Placeholder 3">
            <a:extLst>
              <a:ext uri="{FF2B5EF4-FFF2-40B4-BE49-F238E27FC236}">
                <a16:creationId xmlns:a16="http://schemas.microsoft.com/office/drawing/2014/main" id="{06968105-E3E6-544F-1C4E-54E315385A47}"/>
              </a:ext>
            </a:extLst>
          </p:cNvPr>
          <p:cNvSpPr>
            <a:spLocks noGrp="1"/>
          </p:cNvSpPr>
          <p:nvPr>
            <p:ph sz="half" idx="2"/>
          </p:nvPr>
        </p:nvSpPr>
        <p:spPr>
          <a:xfrm>
            <a:off x="450952" y="1447617"/>
            <a:ext cx="11556168" cy="1055740"/>
          </a:xfrm>
        </p:spPr>
        <p:txBody>
          <a:bodyPr>
            <a:noAutofit/>
          </a:bodyPr>
          <a:lstStyle/>
          <a:p>
            <a:r>
              <a:rPr lang="en-US" dirty="0">
                <a:effectLst/>
                <a:latin typeface="Arial" panose="020B0604020202020204" pitchFamily="34" charset="0"/>
                <a:ea typeface="Aptos" panose="020B0004020202020204" pitchFamily="34" charset="0"/>
                <a:cs typeface="Times New Roman" panose="02020603050405020304" pitchFamily="18" charset="0"/>
              </a:rPr>
              <a:t>This bar graph shows the growth in the number of SSBs awarded by school year.</a:t>
            </a:r>
          </a:p>
          <a:p>
            <a:endParaRPr lang="en-US" dirty="0"/>
          </a:p>
        </p:txBody>
      </p:sp>
      <p:sp>
        <p:nvSpPr>
          <p:cNvPr id="3" name="Content Placeholder 2">
            <a:extLst>
              <a:ext uri="{FF2B5EF4-FFF2-40B4-BE49-F238E27FC236}">
                <a16:creationId xmlns:a16="http://schemas.microsoft.com/office/drawing/2014/main" id="{4C7CCC89-500A-95E0-5350-1C78302CF2AC}"/>
              </a:ext>
            </a:extLst>
          </p:cNvPr>
          <p:cNvSpPr>
            <a:spLocks noGrp="1"/>
          </p:cNvSpPr>
          <p:nvPr>
            <p:ph sz="half" idx="1"/>
          </p:nvPr>
        </p:nvSpPr>
        <p:spPr>
          <a:xfrm>
            <a:off x="2308485" y="2773180"/>
            <a:ext cx="7929797" cy="2953063"/>
          </a:xfrm>
        </p:spPr>
        <p:txBody>
          <a:bodyPr numCol="2">
            <a:normAutofit fontScale="70000" lnSpcReduction="20000"/>
          </a:bodyPr>
          <a:lstStyle/>
          <a:p>
            <a:pPr marL="571500" indent="-571500" algn="just">
              <a:spcBef>
                <a:spcPts val="0"/>
              </a:spcBef>
              <a:spcAft>
                <a:spcPts val="1200"/>
              </a:spcAft>
              <a:buFont typeface="Arial" panose="020B0604020202020204" pitchFamily="34" charset="0"/>
              <a:buChar char="•"/>
            </a:pPr>
            <a:r>
              <a:rPr lang="en-US" sz="3600" dirty="0">
                <a:effectLst/>
                <a:latin typeface="Arial" panose="020B0604020202020204" pitchFamily="34" charset="0"/>
                <a:ea typeface="Aptos" panose="020B0004020202020204" pitchFamily="34" charset="0"/>
                <a:cs typeface="Times New Roman" panose="02020603050405020304" pitchFamily="18" charset="0"/>
              </a:rPr>
              <a:t>2012-13: 10,685 </a:t>
            </a:r>
          </a:p>
          <a:p>
            <a:pPr marL="571500" indent="-571500" algn="just">
              <a:spcBef>
                <a:spcPts val="0"/>
              </a:spcBef>
              <a:spcAft>
                <a:spcPts val="1200"/>
              </a:spcAft>
              <a:buFont typeface="Arial" panose="020B0604020202020204" pitchFamily="34" charset="0"/>
              <a:buChar char="•"/>
            </a:pPr>
            <a:r>
              <a:rPr lang="en-US" sz="3600" dirty="0">
                <a:effectLst/>
                <a:latin typeface="Arial" panose="020B0604020202020204" pitchFamily="34" charset="0"/>
                <a:ea typeface="Aptos" panose="020B0004020202020204" pitchFamily="34" charset="0"/>
                <a:cs typeface="Times New Roman" panose="02020603050405020304" pitchFamily="18" charset="0"/>
              </a:rPr>
              <a:t>2013-14: 23,941 </a:t>
            </a:r>
          </a:p>
          <a:p>
            <a:pPr marL="571500" indent="-571500" algn="just">
              <a:spcBef>
                <a:spcPts val="0"/>
              </a:spcBef>
              <a:spcAft>
                <a:spcPts val="1200"/>
              </a:spcAft>
              <a:buFont typeface="Arial" panose="020B0604020202020204" pitchFamily="34" charset="0"/>
              <a:buChar char="•"/>
            </a:pPr>
            <a:r>
              <a:rPr lang="en-US" sz="3600" dirty="0">
                <a:effectLst/>
                <a:latin typeface="Arial" panose="020B0604020202020204" pitchFamily="34" charset="0"/>
                <a:ea typeface="Aptos" panose="020B0004020202020204" pitchFamily="34" charset="0"/>
                <a:cs typeface="Times New Roman" panose="02020603050405020304" pitchFamily="18" charset="0"/>
              </a:rPr>
              <a:t>2014-15: 32,766 </a:t>
            </a:r>
          </a:p>
          <a:p>
            <a:pPr marL="571500" indent="-571500" algn="just">
              <a:spcBef>
                <a:spcPts val="0"/>
              </a:spcBef>
              <a:spcAft>
                <a:spcPts val="1200"/>
              </a:spcAft>
              <a:buFont typeface="Arial" panose="020B0604020202020204" pitchFamily="34" charset="0"/>
              <a:buChar char="•"/>
            </a:pPr>
            <a:r>
              <a:rPr lang="en-US" sz="3600" dirty="0">
                <a:effectLst/>
                <a:latin typeface="Arial" panose="020B0604020202020204" pitchFamily="34" charset="0"/>
                <a:ea typeface="Aptos" panose="020B0004020202020204" pitchFamily="34" charset="0"/>
                <a:cs typeface="Times New Roman" panose="02020603050405020304" pitchFamily="18" charset="0"/>
              </a:rPr>
              <a:t>2015-16: 39,741 </a:t>
            </a:r>
          </a:p>
          <a:p>
            <a:pPr marL="571500" indent="-571500" algn="just">
              <a:spcBef>
                <a:spcPts val="0"/>
              </a:spcBef>
              <a:spcAft>
                <a:spcPts val="1200"/>
              </a:spcAft>
              <a:buFont typeface="Arial" panose="020B0604020202020204" pitchFamily="34" charset="0"/>
              <a:buChar char="•"/>
            </a:pPr>
            <a:r>
              <a:rPr lang="en-US" sz="3600" dirty="0">
                <a:effectLst/>
                <a:latin typeface="Arial" panose="020B0604020202020204" pitchFamily="34" charset="0"/>
                <a:ea typeface="Aptos" panose="020B0004020202020204" pitchFamily="34" charset="0"/>
                <a:cs typeface="Times New Roman" panose="02020603050405020304" pitchFamily="18" charset="0"/>
              </a:rPr>
              <a:t>2016-17: 46,380 </a:t>
            </a:r>
          </a:p>
          <a:p>
            <a:pPr marL="571500" indent="-571500" algn="just">
              <a:spcBef>
                <a:spcPts val="0"/>
              </a:spcBef>
              <a:spcAft>
                <a:spcPts val="1200"/>
              </a:spcAft>
              <a:buFont typeface="Arial" panose="020B0604020202020204" pitchFamily="34" charset="0"/>
              <a:buChar char="•"/>
            </a:pPr>
            <a:r>
              <a:rPr lang="en-US" sz="3600" dirty="0">
                <a:effectLst/>
                <a:latin typeface="Arial" panose="020B0604020202020204" pitchFamily="34" charset="0"/>
                <a:ea typeface="Aptos" panose="020B0004020202020204" pitchFamily="34" charset="0"/>
                <a:cs typeface="Times New Roman" panose="02020603050405020304" pitchFamily="18" charset="0"/>
              </a:rPr>
              <a:t>2017-18: 55,214</a:t>
            </a:r>
          </a:p>
          <a:p>
            <a:pPr marL="571500" indent="-571500" algn="just">
              <a:spcBef>
                <a:spcPts val="0"/>
              </a:spcBef>
              <a:spcAft>
                <a:spcPts val="1200"/>
              </a:spcAft>
              <a:buFont typeface="Arial" panose="020B0604020202020204" pitchFamily="34" charset="0"/>
              <a:buChar char="•"/>
            </a:pPr>
            <a:r>
              <a:rPr lang="en-US" sz="3600" dirty="0">
                <a:effectLst/>
                <a:latin typeface="Arial" panose="020B0604020202020204" pitchFamily="34" charset="0"/>
                <a:ea typeface="Aptos" panose="020B0004020202020204" pitchFamily="34" charset="0"/>
                <a:cs typeface="Times New Roman" panose="02020603050405020304" pitchFamily="18" charset="0"/>
              </a:rPr>
              <a:t>2018-19: 57,486 </a:t>
            </a:r>
          </a:p>
          <a:p>
            <a:pPr marL="571500" indent="-571500" algn="just">
              <a:spcBef>
                <a:spcPts val="0"/>
              </a:spcBef>
              <a:spcAft>
                <a:spcPts val="1200"/>
              </a:spcAft>
              <a:buFont typeface="Arial" panose="020B0604020202020204" pitchFamily="34" charset="0"/>
              <a:buChar char="•"/>
            </a:pPr>
            <a:r>
              <a:rPr lang="en-US" sz="3600" dirty="0">
                <a:effectLst/>
                <a:latin typeface="Arial" panose="020B0604020202020204" pitchFamily="34" charset="0"/>
                <a:ea typeface="Aptos" panose="020B0004020202020204" pitchFamily="34" charset="0"/>
                <a:cs typeface="Times New Roman" panose="02020603050405020304" pitchFamily="18" charset="0"/>
              </a:rPr>
              <a:t>2019-20: 65,622</a:t>
            </a:r>
          </a:p>
          <a:p>
            <a:pPr marL="571500" indent="-571500" algn="just">
              <a:spcBef>
                <a:spcPts val="0"/>
              </a:spcBef>
              <a:spcAft>
                <a:spcPts val="1200"/>
              </a:spcAft>
              <a:buFont typeface="Arial" panose="020B0604020202020204" pitchFamily="34" charset="0"/>
              <a:buChar char="•"/>
            </a:pPr>
            <a:r>
              <a:rPr lang="en-US" sz="3600" dirty="0">
                <a:effectLst/>
                <a:latin typeface="Arial" panose="020B0604020202020204" pitchFamily="34" charset="0"/>
                <a:ea typeface="Aptos" panose="020B0004020202020204" pitchFamily="34" charset="0"/>
                <a:cs typeface="Times New Roman" panose="02020603050405020304" pitchFamily="18" charset="0"/>
              </a:rPr>
              <a:t>2020-21: 2,593</a:t>
            </a:r>
          </a:p>
          <a:p>
            <a:pPr marL="571500" indent="-571500" algn="just">
              <a:spcBef>
                <a:spcPts val="0"/>
              </a:spcBef>
              <a:spcAft>
                <a:spcPts val="1200"/>
              </a:spcAft>
              <a:buFont typeface="Arial" panose="020B0604020202020204" pitchFamily="34" charset="0"/>
              <a:buChar char="•"/>
            </a:pPr>
            <a:r>
              <a:rPr lang="en-US" sz="3600" dirty="0">
                <a:effectLst/>
                <a:latin typeface="Arial" panose="020B0604020202020204" pitchFamily="34" charset="0"/>
                <a:ea typeface="Aptos" panose="020B0004020202020204" pitchFamily="34" charset="0"/>
                <a:cs typeface="Times New Roman" panose="02020603050405020304" pitchFamily="18" charset="0"/>
              </a:rPr>
              <a:t>2021-22: 57,518 </a:t>
            </a:r>
          </a:p>
          <a:p>
            <a:pPr marL="571500" indent="-571500" algn="just">
              <a:spcBef>
                <a:spcPts val="0"/>
              </a:spcBef>
              <a:spcAft>
                <a:spcPts val="1200"/>
              </a:spcAft>
              <a:buFont typeface="Arial" panose="020B0604020202020204" pitchFamily="34" charset="0"/>
              <a:buChar char="•"/>
            </a:pPr>
            <a:r>
              <a:rPr lang="en-US" sz="3600" dirty="0">
                <a:effectLst/>
                <a:latin typeface="Arial" panose="020B0604020202020204" pitchFamily="34" charset="0"/>
                <a:ea typeface="Aptos" panose="020B0004020202020204" pitchFamily="34" charset="0"/>
                <a:cs typeface="Times New Roman" panose="02020603050405020304" pitchFamily="18" charset="0"/>
              </a:rPr>
              <a:t>2022-23: 59,703</a:t>
            </a:r>
          </a:p>
          <a:p>
            <a:pPr algn="just"/>
            <a:endParaRPr lang="en-US" dirty="0"/>
          </a:p>
        </p:txBody>
      </p:sp>
    </p:spTree>
    <p:extLst>
      <p:ext uri="{BB962C8B-B14F-4D97-AF65-F5344CB8AC3E}">
        <p14:creationId xmlns:p14="http://schemas.microsoft.com/office/powerpoint/2010/main" val="11057250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E1EF6-AC0C-7629-3631-3CEC084A9117}"/>
              </a:ext>
            </a:extLst>
          </p:cNvPr>
          <p:cNvSpPr>
            <a:spLocks noGrp="1"/>
          </p:cNvSpPr>
          <p:nvPr>
            <p:ph type="title"/>
          </p:nvPr>
        </p:nvSpPr>
        <p:spPr/>
        <p:txBody>
          <a:bodyPr/>
          <a:lstStyle/>
          <a:p>
            <a:r>
              <a:rPr lang="en-US" dirty="0"/>
              <a:t>Long Description for Slide 27</a:t>
            </a:r>
          </a:p>
        </p:txBody>
      </p:sp>
      <p:sp>
        <p:nvSpPr>
          <p:cNvPr id="3" name="Content Placeholder 2">
            <a:extLst>
              <a:ext uri="{FF2B5EF4-FFF2-40B4-BE49-F238E27FC236}">
                <a16:creationId xmlns:a16="http://schemas.microsoft.com/office/drawing/2014/main" id="{746355C7-56D1-231A-2C82-384D14587293}"/>
              </a:ext>
            </a:extLst>
          </p:cNvPr>
          <p:cNvSpPr>
            <a:spLocks noGrp="1"/>
          </p:cNvSpPr>
          <p:nvPr>
            <p:ph idx="1"/>
          </p:nvPr>
        </p:nvSpPr>
        <p:spPr>
          <a:xfrm>
            <a:off x="299803" y="1638300"/>
            <a:ext cx="11617378" cy="5015901"/>
          </a:xfrm>
        </p:spPr>
        <p:txBody>
          <a:bodyPr/>
          <a:lstStyle/>
          <a:p>
            <a:pPr marL="0" indent="0">
              <a:buNone/>
            </a:pPr>
            <a:r>
              <a:rPr lang="en-US" sz="3200" kern="0" dirty="0">
                <a:effectLst/>
                <a:latin typeface="Arial" panose="020B0604020202020204" pitchFamily="34" charset="0"/>
                <a:ea typeface="Aptos" panose="020B0004020202020204" pitchFamily="34" charset="0"/>
                <a:cs typeface="Times New Roman" panose="02020603050405020304" pitchFamily="18" charset="0"/>
              </a:rPr>
              <a:t>SSB visual shows “English proficiency demonstrated by,” there are two subtitles, “coursework,” or “assessment (choose one).” Under coursework is a graduation cap and scroll. Under "assessment" is the CAASPP, AP, IB, and SAT logos, each with "OR" between them. Below the cap is "If a student is currently designated as an English learner, Also: and the ELPAC logo. Below "second language proficiency, demonstrated by:" it says "assessment (choose one)" or "coursework." Under "Assessment is the AP, IB, and ACTFL logos and a checklist icon, each with "or" between them. Below "coursework" is a diploma and speech bubbles.</a:t>
            </a:r>
            <a:endParaRPr lang="en-US" dirty="0"/>
          </a:p>
        </p:txBody>
      </p:sp>
    </p:spTree>
    <p:extLst>
      <p:ext uri="{BB962C8B-B14F-4D97-AF65-F5344CB8AC3E}">
        <p14:creationId xmlns:p14="http://schemas.microsoft.com/office/powerpoint/2010/main" val="29353000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06451-EC4D-176C-2B47-31DADEAC3B0B}"/>
              </a:ext>
            </a:extLst>
          </p:cNvPr>
          <p:cNvSpPr>
            <a:spLocks noGrp="1"/>
          </p:cNvSpPr>
          <p:nvPr>
            <p:ph type="title"/>
          </p:nvPr>
        </p:nvSpPr>
        <p:spPr/>
        <p:txBody>
          <a:bodyPr/>
          <a:lstStyle/>
          <a:p>
            <a:r>
              <a:rPr lang="en-US" dirty="0"/>
              <a:t>Long Description for Slide 33</a:t>
            </a:r>
          </a:p>
        </p:txBody>
      </p:sp>
      <p:sp>
        <p:nvSpPr>
          <p:cNvPr id="4" name="Content Placeholder 3">
            <a:extLst>
              <a:ext uri="{FF2B5EF4-FFF2-40B4-BE49-F238E27FC236}">
                <a16:creationId xmlns:a16="http://schemas.microsoft.com/office/drawing/2014/main" id="{11225F4A-9A7C-8425-13E6-ED82AE4637A0}"/>
              </a:ext>
            </a:extLst>
          </p:cNvPr>
          <p:cNvSpPr>
            <a:spLocks noGrp="1"/>
          </p:cNvSpPr>
          <p:nvPr>
            <p:ph sz="half" idx="2"/>
          </p:nvPr>
        </p:nvSpPr>
        <p:spPr>
          <a:xfrm>
            <a:off x="494674" y="1638299"/>
            <a:ext cx="11152683" cy="4837452"/>
          </a:xfrm>
        </p:spPr>
        <p:txBody>
          <a:bodyPr/>
          <a:lstStyle/>
          <a:p>
            <a:pPr marL="0" marR="0" indent="0">
              <a:spcBef>
                <a:spcPts val="0"/>
              </a:spcBef>
              <a:spcAft>
                <a:spcPts val="1200"/>
              </a:spcAft>
              <a:buNone/>
            </a:pPr>
            <a:r>
              <a:rPr lang="en-US" dirty="0">
                <a:latin typeface="Arial" panose="020B0604020202020204" pitchFamily="34" charset="0"/>
                <a:ea typeface="Aptos" panose="020B0004020202020204" pitchFamily="34" charset="0"/>
                <a:cs typeface="Times New Roman" panose="02020603050405020304" pitchFamily="18" charset="0"/>
              </a:rPr>
              <a:t>Screenshot</a:t>
            </a:r>
            <a:r>
              <a:rPr lang="en-US" sz="3200" dirty="0">
                <a:effectLst/>
                <a:latin typeface="Arial" panose="020B0604020202020204" pitchFamily="34" charset="0"/>
                <a:ea typeface="Aptos" panose="020B0004020202020204" pitchFamily="34" charset="0"/>
                <a:cs typeface="Times New Roman" panose="02020603050405020304" pitchFamily="18" charset="0"/>
              </a:rPr>
              <a:t> of the SSB Eligibility Tracker. It is an excel spreadsheet and includes space for the school name, district name, and graduation year. Below are columns to fill out for student last name, student first name, method of demonstrating English proficiency and date, method of demonstrating proficiency in a language other than English and date, language(s) in which student demonstrated proficiency, if student is current English learner date they achieved oral composite score of 4 on ELPAC, and date SSB was awarded.</a:t>
            </a:r>
          </a:p>
          <a:p>
            <a:endParaRPr lang="en-US" dirty="0"/>
          </a:p>
        </p:txBody>
      </p:sp>
    </p:spTree>
    <p:extLst>
      <p:ext uri="{BB962C8B-B14F-4D97-AF65-F5344CB8AC3E}">
        <p14:creationId xmlns:p14="http://schemas.microsoft.com/office/powerpoint/2010/main" val="237195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39C98-4EA1-47F6-8AC7-106DD06C999A}"/>
              </a:ext>
            </a:extLst>
          </p:cNvPr>
          <p:cNvSpPr>
            <a:spLocks noGrp="1"/>
          </p:cNvSpPr>
          <p:nvPr>
            <p:ph type="title"/>
          </p:nvPr>
        </p:nvSpPr>
        <p:spPr/>
        <p:txBody>
          <a:bodyPr/>
          <a:lstStyle/>
          <a:p>
            <a:r>
              <a:rPr lang="en-US" dirty="0"/>
              <a:t>SSB Programs in the United States </a:t>
            </a:r>
          </a:p>
        </p:txBody>
      </p:sp>
      <p:sp>
        <p:nvSpPr>
          <p:cNvPr id="3" name="Content Placeholder 2">
            <a:extLst>
              <a:ext uri="{FF2B5EF4-FFF2-40B4-BE49-F238E27FC236}">
                <a16:creationId xmlns:a16="http://schemas.microsoft.com/office/drawing/2014/main" id="{953ABA12-8659-4E84-8715-9A63FBC3530B}"/>
              </a:ext>
            </a:extLst>
          </p:cNvPr>
          <p:cNvSpPr>
            <a:spLocks noGrp="1"/>
          </p:cNvSpPr>
          <p:nvPr>
            <p:ph sz="half" idx="1"/>
          </p:nvPr>
        </p:nvSpPr>
        <p:spPr/>
        <p:txBody>
          <a:bodyPr>
            <a:normAutofit fontScale="47500" lnSpcReduction="20000"/>
          </a:bodyPr>
          <a:lstStyle/>
          <a:p>
            <a:pPr>
              <a:spcBef>
                <a:spcPts val="0"/>
              </a:spcBef>
              <a:buFont typeface="Arial"/>
              <a:buChar char="•"/>
              <a:defRPr/>
            </a:pPr>
            <a:r>
              <a:rPr lang="en-US" dirty="0"/>
              <a:t>Became effective January 1, 2012, per Assembly Bill 815.</a:t>
            </a:r>
          </a:p>
          <a:p>
            <a:pPr marL="0" indent="0">
              <a:spcBef>
                <a:spcPts val="0"/>
              </a:spcBef>
              <a:buNone/>
              <a:defRPr/>
            </a:pPr>
            <a:endParaRPr lang="en-US" dirty="0"/>
          </a:p>
          <a:p>
            <a:pPr>
              <a:spcBef>
                <a:spcPts val="0"/>
              </a:spcBef>
              <a:buFont typeface="Arial"/>
              <a:buChar char="•"/>
              <a:defRPr/>
            </a:pPr>
            <a:r>
              <a:rPr lang="en-US" dirty="0"/>
              <a:t>California was the first state to adopt the SSB.</a:t>
            </a:r>
          </a:p>
          <a:p>
            <a:pPr>
              <a:spcBef>
                <a:spcPts val="0"/>
              </a:spcBef>
              <a:buFont typeface="Arial"/>
              <a:buChar char="•"/>
              <a:defRPr/>
            </a:pPr>
            <a:endParaRPr lang="en-US" dirty="0"/>
          </a:p>
          <a:p>
            <a:pPr>
              <a:spcBef>
                <a:spcPts val="0"/>
              </a:spcBef>
              <a:buFont typeface="Arial"/>
              <a:buChar char="•"/>
              <a:defRPr/>
            </a:pPr>
            <a:r>
              <a:rPr lang="en-US" dirty="0"/>
              <a:t>As of 2023, every state has an SSB program except for South Dakota, which is in the process of establishing one.</a:t>
            </a:r>
          </a:p>
          <a:p>
            <a:pPr marL="0" indent="0">
              <a:spcBef>
                <a:spcPts val="0"/>
              </a:spcBef>
              <a:buNone/>
              <a:defRPr/>
            </a:pPr>
            <a:endParaRPr lang="en-US" dirty="0"/>
          </a:p>
          <a:p>
            <a:endParaRPr lang="en-US" dirty="0"/>
          </a:p>
        </p:txBody>
      </p:sp>
      <p:pic>
        <p:nvPicPr>
          <p:cNvPr id="14" name="Content Placeholder 13" descr="United States map showing all state have an approved state seal except for South Dakota.">
            <a:extLst>
              <a:ext uri="{FF2B5EF4-FFF2-40B4-BE49-F238E27FC236}">
                <a16:creationId xmlns:a16="http://schemas.microsoft.com/office/drawing/2014/main" id="{CBE2E74D-ADD6-7842-FD69-578771948BC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66417" y="1529362"/>
            <a:ext cx="5066215" cy="3576638"/>
          </a:xfrm>
        </p:spPr>
      </p:pic>
      <p:sp>
        <p:nvSpPr>
          <p:cNvPr id="15" name="Content Placeholder 2">
            <a:extLst>
              <a:ext uri="{FF2B5EF4-FFF2-40B4-BE49-F238E27FC236}">
                <a16:creationId xmlns:a16="http://schemas.microsoft.com/office/drawing/2014/main" id="{D990CD47-E155-E9D5-EAB9-49D0758EB700}"/>
              </a:ext>
            </a:extLst>
          </p:cNvPr>
          <p:cNvSpPr txBox="1">
            <a:spLocks/>
          </p:cNvSpPr>
          <p:nvPr/>
        </p:nvSpPr>
        <p:spPr>
          <a:xfrm>
            <a:off x="6669901" y="4929188"/>
            <a:ext cx="5066215"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defRPr/>
            </a:pPr>
            <a:r>
              <a:rPr lang="en-US" sz="2400" dirty="0"/>
              <a:t>Image from Californians Together Seal of Biliteracy website at  </a:t>
            </a:r>
            <a:r>
              <a:rPr lang="en-US" sz="2400" dirty="0">
                <a:hlinkClick r:id="rId4" tooltip="Californians Together Seal of Biliteracy website"/>
              </a:rPr>
              <a:t>http://sealofbiliteracy.org </a:t>
            </a:r>
            <a:endParaRPr lang="en-US" sz="2400" dirty="0"/>
          </a:p>
          <a:p>
            <a:pPr>
              <a:spcBef>
                <a:spcPts val="0"/>
              </a:spcBef>
              <a:buFont typeface="Arial"/>
              <a:buChar char="•"/>
              <a:defRPr/>
            </a:pPr>
            <a:endParaRPr lang="en-US" dirty="0"/>
          </a:p>
          <a:p>
            <a:endParaRPr lang="en-US" dirty="0"/>
          </a:p>
        </p:txBody>
      </p:sp>
    </p:spTree>
    <p:extLst>
      <p:ext uri="{BB962C8B-B14F-4D97-AF65-F5344CB8AC3E}">
        <p14:creationId xmlns:p14="http://schemas.microsoft.com/office/powerpoint/2010/main" val="106673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9273A-7F8A-491A-85D8-C8CC94BA7729}"/>
              </a:ext>
            </a:extLst>
          </p:cNvPr>
          <p:cNvSpPr>
            <a:spLocks noGrp="1"/>
          </p:cNvSpPr>
          <p:nvPr>
            <p:ph type="title"/>
          </p:nvPr>
        </p:nvSpPr>
        <p:spPr/>
        <p:txBody>
          <a:bodyPr/>
          <a:lstStyle/>
          <a:p>
            <a:r>
              <a:rPr lang="en-US" b="0" dirty="0"/>
              <a:t>SSB Growth by Year</a:t>
            </a:r>
          </a:p>
        </p:txBody>
      </p:sp>
      <p:sp>
        <p:nvSpPr>
          <p:cNvPr id="3" name="Content Placeholder 2">
            <a:extLst>
              <a:ext uri="{FF2B5EF4-FFF2-40B4-BE49-F238E27FC236}">
                <a16:creationId xmlns:a16="http://schemas.microsoft.com/office/drawing/2014/main" id="{3FBEE957-3C5B-418B-963F-53D45D7CDB3B}"/>
              </a:ext>
            </a:extLst>
          </p:cNvPr>
          <p:cNvSpPr>
            <a:spLocks noGrp="1"/>
          </p:cNvSpPr>
          <p:nvPr>
            <p:ph sz="half" idx="1"/>
          </p:nvPr>
        </p:nvSpPr>
        <p:spPr>
          <a:xfrm>
            <a:off x="659566" y="5827279"/>
            <a:ext cx="10897849" cy="826921"/>
          </a:xfrm>
        </p:spPr>
        <p:txBody>
          <a:bodyPr>
            <a:normAutofit/>
          </a:bodyPr>
          <a:lstStyle/>
          <a:p>
            <a:r>
              <a:rPr lang="en-US" dirty="0"/>
              <a:t>Total seals awarded since the program was established: </a:t>
            </a:r>
            <a:r>
              <a:rPr lang="en-US" b="1" dirty="0"/>
              <a:t>521,649</a:t>
            </a:r>
          </a:p>
        </p:txBody>
      </p:sp>
      <p:pic>
        <p:nvPicPr>
          <p:cNvPr id="6" name="Content Placeholder 5" descr="This bar graph shows the growth in the number of SSBs awarded by school year.&#10;Long description available on Slide 50.">
            <a:extLst>
              <a:ext uri="{FF2B5EF4-FFF2-40B4-BE49-F238E27FC236}">
                <a16:creationId xmlns:a16="http://schemas.microsoft.com/office/drawing/2014/main" id="{6F8DB3C7-431D-E0B0-D680-0A0816ED413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828800" y="1180620"/>
            <a:ext cx="8035459" cy="4530631"/>
          </a:xfrm>
        </p:spPr>
      </p:pic>
    </p:spTree>
    <p:extLst>
      <p:ext uri="{BB962C8B-B14F-4D97-AF65-F5344CB8AC3E}">
        <p14:creationId xmlns:p14="http://schemas.microsoft.com/office/powerpoint/2010/main" val="3394706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EFE5E-E1F2-4C06-B73B-CEE0B18FDA70}"/>
              </a:ext>
            </a:extLst>
          </p:cNvPr>
          <p:cNvSpPr>
            <a:spLocks noGrp="1"/>
          </p:cNvSpPr>
          <p:nvPr>
            <p:ph type="title"/>
          </p:nvPr>
        </p:nvSpPr>
        <p:spPr/>
        <p:txBody>
          <a:bodyPr/>
          <a:lstStyle/>
          <a:p>
            <a:r>
              <a:rPr lang="en-US" dirty="0"/>
              <a:t>Local Participation Data</a:t>
            </a:r>
          </a:p>
        </p:txBody>
      </p:sp>
      <p:sp>
        <p:nvSpPr>
          <p:cNvPr id="3" name="Content Placeholder 2">
            <a:extLst>
              <a:ext uri="{FF2B5EF4-FFF2-40B4-BE49-F238E27FC236}">
                <a16:creationId xmlns:a16="http://schemas.microsoft.com/office/drawing/2014/main" id="{B601167F-18C2-4CCB-AC39-5EF21C298E4C}"/>
              </a:ext>
            </a:extLst>
          </p:cNvPr>
          <p:cNvSpPr>
            <a:spLocks noGrp="1"/>
          </p:cNvSpPr>
          <p:nvPr>
            <p:ph idx="1"/>
          </p:nvPr>
        </p:nvSpPr>
        <p:spPr>
          <a:xfrm>
            <a:off x="221226" y="1451150"/>
            <a:ext cx="11887200" cy="5015901"/>
          </a:xfrm>
        </p:spPr>
        <p:txBody>
          <a:bodyPr/>
          <a:lstStyle/>
          <a:p>
            <a:pPr marL="0" indent="0">
              <a:buNone/>
            </a:pPr>
            <a:r>
              <a:rPr lang="en-US" dirty="0"/>
              <a:t>Data </a:t>
            </a:r>
            <a:r>
              <a:rPr lang="en-US" b="1" dirty="0"/>
              <a:t>posted annually </a:t>
            </a:r>
            <a:r>
              <a:rPr lang="en-US" dirty="0"/>
              <a:t>in the fall on the California Department of Education (CDE) SSB web page under the “Participation Data” tab. </a:t>
            </a:r>
          </a:p>
          <a:p>
            <a:pPr marL="0" indent="0">
              <a:buNone/>
            </a:pPr>
            <a:endParaRPr lang="en-US" dirty="0"/>
          </a:p>
          <a:p>
            <a:pPr marL="0" indent="0">
              <a:buNone/>
            </a:pPr>
            <a:r>
              <a:rPr lang="en-US" b="1" dirty="0"/>
              <a:t>Excel spreadsheet:</a:t>
            </a:r>
          </a:p>
          <a:p>
            <a:r>
              <a:rPr lang="en-US" b="1" dirty="0"/>
              <a:t>First tab: </a:t>
            </a:r>
            <a:r>
              <a:rPr lang="en-US" dirty="0"/>
              <a:t>statewide data by county</a:t>
            </a:r>
          </a:p>
          <a:p>
            <a:r>
              <a:rPr lang="en-US" b="1" dirty="0"/>
              <a:t>Subsequent tabs: </a:t>
            </a:r>
            <a:r>
              <a:rPr lang="en-US" dirty="0"/>
              <a:t>each county’s data (organized by local educational agency [LEA])</a:t>
            </a:r>
          </a:p>
          <a:p>
            <a:pPr marL="0" indent="0">
              <a:buNone/>
            </a:pPr>
            <a:endParaRPr lang="en-US" dirty="0"/>
          </a:p>
        </p:txBody>
      </p:sp>
    </p:spTree>
    <p:extLst>
      <p:ext uri="{BB962C8B-B14F-4D97-AF65-F5344CB8AC3E}">
        <p14:creationId xmlns:p14="http://schemas.microsoft.com/office/powerpoint/2010/main" val="4111437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B30421-9A8D-42CA-91E5-A358332414BB}"/>
              </a:ext>
            </a:extLst>
          </p:cNvPr>
          <p:cNvSpPr>
            <a:spLocks noGrp="1"/>
          </p:cNvSpPr>
          <p:nvPr>
            <p:ph type="title"/>
          </p:nvPr>
        </p:nvSpPr>
        <p:spPr>
          <a:xfrm>
            <a:off x="0" y="2478369"/>
            <a:ext cx="12039600" cy="1325563"/>
          </a:xfrm>
        </p:spPr>
        <p:txBody>
          <a:bodyPr>
            <a:normAutofit/>
          </a:bodyPr>
          <a:lstStyle/>
          <a:p>
            <a:r>
              <a:rPr lang="en-US" sz="6000" dirty="0"/>
              <a:t>Requirements</a:t>
            </a:r>
          </a:p>
        </p:txBody>
      </p:sp>
    </p:spTree>
    <p:extLst>
      <p:ext uri="{BB962C8B-B14F-4D97-AF65-F5344CB8AC3E}">
        <p14:creationId xmlns:p14="http://schemas.microsoft.com/office/powerpoint/2010/main" val="1275581151"/>
      </p:ext>
    </p:extLst>
  </p:cSld>
  <p:clrMapOvr>
    <a:masterClrMapping/>
  </p:clrMapOvr>
</p:sld>
</file>

<file path=ppt/theme/theme1.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9998</Words>
  <Application>Microsoft Office PowerPoint</Application>
  <PresentationFormat>Widescreen</PresentationFormat>
  <Paragraphs>824</Paragraphs>
  <Slides>52</Slides>
  <Notes>49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52</vt:i4>
      </vt:variant>
    </vt:vector>
  </HeadingPairs>
  <TitlesOfParts>
    <vt:vector size="62" baseType="lpstr">
      <vt:lpstr>Arial</vt:lpstr>
      <vt:lpstr>Calibri</vt:lpstr>
      <vt:lpstr>Courier New</vt:lpstr>
      <vt:lpstr>Helvetica Neue</vt:lpstr>
      <vt:lpstr>Segoe UI</vt:lpstr>
      <vt:lpstr>Symbol</vt:lpstr>
      <vt:lpstr>Times New Roman</vt:lpstr>
      <vt:lpstr>CDE Set 1</vt:lpstr>
      <vt:lpstr>CDE Set 2</vt:lpstr>
      <vt:lpstr>1_CDE Set 2</vt:lpstr>
      <vt:lpstr>The California State Seal of Biliteracy  Multilingual Support Division California Department of Education  November 8, 2023</vt:lpstr>
      <vt:lpstr>Webinar Outcomes</vt:lpstr>
      <vt:lpstr>Overview</vt:lpstr>
      <vt:lpstr>What is the State Seal of Biliteracy?</vt:lpstr>
      <vt:lpstr>Purpose of the State Seal of Biliteracy</vt:lpstr>
      <vt:lpstr>SSB Programs in the United States </vt:lpstr>
      <vt:lpstr>SSB Growth by Year</vt:lpstr>
      <vt:lpstr>Local Participation Data</vt:lpstr>
      <vt:lpstr>Requirements</vt:lpstr>
      <vt:lpstr>Assembly Bill 370</vt:lpstr>
      <vt:lpstr>Overall Requirements</vt:lpstr>
      <vt:lpstr>English Proficiency Requirements Choose Either:</vt:lpstr>
      <vt:lpstr>English Proficiency  Coursework Options:</vt:lpstr>
      <vt:lpstr>English Proficiency Assessment Options (Choose One):</vt:lpstr>
      <vt:lpstr>Highlighted Frequently Asked Question  (FAQ): CAASPP</vt:lpstr>
      <vt:lpstr>Highlighted FAQ: AP</vt:lpstr>
      <vt:lpstr>Second Language Proficiency Requirements Choose Either:</vt:lpstr>
      <vt:lpstr>Second Language Proficiency Coursework Options:</vt:lpstr>
      <vt:lpstr>Second Language Proficiency Assessment Options (Choose One):</vt:lpstr>
      <vt:lpstr>Highlighted FAQ:  Assessment Approval</vt:lpstr>
      <vt:lpstr>Highlighted FAQ: Local Assessments</vt:lpstr>
      <vt:lpstr>Highlighted FAQ: World Language Coursework</vt:lpstr>
      <vt:lpstr>Highlighted FAQ: Oral Proficiency</vt:lpstr>
      <vt:lpstr>Assessment: Modalities of Communication</vt:lpstr>
      <vt:lpstr>English Proficiency Requirements for  English Learners</vt:lpstr>
      <vt:lpstr>Highlighted FAQ: Requirements</vt:lpstr>
      <vt:lpstr>Requirements Review</vt:lpstr>
      <vt:lpstr>Logistics</vt:lpstr>
      <vt:lpstr>Requesting Seals</vt:lpstr>
      <vt:lpstr>Insignia Request Form</vt:lpstr>
      <vt:lpstr>Insignia Request Form (2)</vt:lpstr>
      <vt:lpstr>Record Keeping</vt:lpstr>
      <vt:lpstr>Record Keeping (2)</vt:lpstr>
      <vt:lpstr>The SSB and the California Longitudinal Pupil Achievement Data System</vt:lpstr>
      <vt:lpstr>Equity and Raising Awareness</vt:lpstr>
      <vt:lpstr>Equity</vt:lpstr>
      <vt:lpstr>Highlighted FAQ: Students with Disabilities</vt:lpstr>
      <vt:lpstr>Highlighted Resource:  SSB Implementation Guide</vt:lpstr>
      <vt:lpstr>Raising Awareness Resources</vt:lpstr>
      <vt:lpstr>Ways to Raise Awareness</vt:lpstr>
      <vt:lpstr>Highlighted Resource:  Self-Assessment Tool</vt:lpstr>
      <vt:lpstr>Creating Paths to the Biliteracy and the SSB</vt:lpstr>
      <vt:lpstr>Biliteracy Pathway Recognitions</vt:lpstr>
      <vt:lpstr>Three Biliteracy Pathway Recognitions</vt:lpstr>
      <vt:lpstr>Creating Paths to Biliteracy</vt:lpstr>
      <vt:lpstr>Global California 2030 Initiative</vt:lpstr>
      <vt:lpstr>Questions and Answers</vt:lpstr>
      <vt:lpstr>Resources</vt:lpstr>
      <vt:lpstr>Thank You</vt:lpstr>
      <vt:lpstr>Long Description for Slide 7 </vt:lpstr>
      <vt:lpstr>Long Description for Slide 27</vt:lpstr>
      <vt:lpstr>Long Description for Slide 33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SSB Webinar - Multilingual Learners (CA Dept of Education)</dc:title>
  <dc:subject>State Seal of Biliteracy Webinar recorded on November 8, 2023.</dc:subject>
  <dc:creator/>
  <cp:lastModifiedBy/>
  <cp:revision>1</cp:revision>
  <dcterms:created xsi:type="dcterms:W3CDTF">2024-06-13T00:30:42Z</dcterms:created>
  <dcterms:modified xsi:type="dcterms:W3CDTF">2024-06-13T00:33:18Z</dcterms:modified>
</cp:coreProperties>
</file>