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42"/>
  </p:notesMasterIdLst>
  <p:sldIdLst>
    <p:sldId id="256" r:id="rId2"/>
    <p:sldId id="268" r:id="rId3"/>
    <p:sldId id="311" r:id="rId4"/>
    <p:sldId id="312" r:id="rId5"/>
    <p:sldId id="313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4" r:id="rId38"/>
    <p:sldId id="305" r:id="rId39"/>
    <p:sldId id="306" r:id="rId40"/>
    <p:sldId id="314" r:id="rId41"/>
  </p:sldIdLst>
  <p:sldSz cx="12192000" cy="6858000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ivKLxXmntKTifa+hDGXCnoAJO/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33" autoAdjust="0"/>
  </p:normalViewPr>
  <p:slideViewPr>
    <p:cSldViewPr snapToGrid="0">
      <p:cViewPr varScale="1">
        <p:scale>
          <a:sx n="99" d="100"/>
          <a:sy n="99" d="100"/>
        </p:scale>
        <p:origin x="23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56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15"/>
          <p:cNvGrpSpPr/>
          <p:nvPr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34" name="Google Shape;34;p15"/>
            <p:cNvSpPr/>
            <p:nvPr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5"/>
            <p:cNvSpPr/>
            <p:nvPr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36;p15"/>
          <p:cNvGrpSpPr/>
          <p:nvPr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37" name="Google Shape;37;p15" descr="The official seal of the California Department of Education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Google Shape;38;p15"/>
            <p:cNvSpPr txBox="1"/>
            <p:nvPr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rgbClr val="0C4A6D"/>
                  </a:solidFill>
                  <a:latin typeface="Arial"/>
                  <a:ea typeface="Arial"/>
                  <a:cs typeface="Arial"/>
                  <a:sym typeface="Arial"/>
                </a:rPr>
                <a:t>CALIFORNIA DEPARTMENT OF EDUCATION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rgbClr val="0C4A6D"/>
                  </a:solidFill>
                  <a:latin typeface="Arial"/>
                  <a:ea typeface="Arial"/>
                  <a:cs typeface="Arial"/>
                  <a:sym typeface="Arial"/>
                </a:rPr>
                <a:t>Tony Thurmond, State Superintendent of Public Instruction</a:t>
              </a:r>
              <a:endParaRPr/>
            </a:p>
          </p:txBody>
        </p:sp>
      </p:grpSp>
      <p:sp>
        <p:nvSpPr>
          <p:cNvPr id="39" name="Google Shape;39;p15"/>
          <p:cNvSpPr txBox="1">
            <a:spLocks noGrp="1"/>
          </p:cNvSpPr>
          <p:nvPr>
            <p:ph type="ctrTitle"/>
          </p:nvPr>
        </p:nvSpPr>
        <p:spPr>
          <a:xfrm>
            <a:off x="1524000" y="2514600"/>
            <a:ext cx="9144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A6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A6D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4A6D"/>
              </a:buClr>
              <a:buSzPts val="2800"/>
              <a:buChar char="•"/>
              <a:defRPr sz="2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7D08C-4FE9-4F46-8AFE-C85670237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79276-28FF-496F-BA1C-E9E9A1934D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" y="1528763"/>
            <a:ext cx="11887200" cy="51260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DA04FD4-8708-42B5-A58D-AD92B04908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49713" y="4154488"/>
            <a:ext cx="4075112" cy="23907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04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Content Pictur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A6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A6D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4A6D"/>
              </a:buClr>
              <a:buSzPts val="2800"/>
              <a:buChar char="•"/>
              <a:defRPr sz="2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10B638-45C0-4F75-8426-8DAD90C51F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400" y="4023360"/>
            <a:ext cx="4850674" cy="26308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DA1F2B-359E-4760-B1CE-82B7CA458E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8000" y="4062413"/>
            <a:ext cx="5181600" cy="25923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8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Pictur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A6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10B638-45C0-4F75-8426-8DAD90C51F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57189" y="2189978"/>
            <a:ext cx="4222750" cy="22447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9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F7AC4-7A40-4480-B49B-91770C15E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FEE13E0-2D4A-43E7-9BCD-0D21997109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02138" y="1528763"/>
            <a:ext cx="2835275" cy="2311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A81342C-F968-4459-BE16-2D4CF10EC2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06550" y="4154488"/>
            <a:ext cx="3344863" cy="250031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1883F91-BAE1-438D-B37C-459AE9CCB3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30975" y="4049713"/>
            <a:ext cx="3344863" cy="26050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7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/>
          <p:nvPr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ap="flat" cmpd="sng">
            <a:solidFill>
              <a:srgbClr val="ED8B6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A6D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C4A6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A6D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C4A6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4A6D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C4A6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9" r:id="rId3"/>
    <p:sldLayoutId id="2147483656" r:id="rId4"/>
    <p:sldLayoutId id="2147483657" r:id="rId5"/>
    <p:sldLayoutId id="214748365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aap.ca.gov/audit-guide/" TargetMode="External"/><Relationship Id="rId2" Type="http://schemas.openxmlformats.org/officeDocument/2006/relationships/hyperlink" Target="https://www.cde.ca.gov/eo/in/independentstudy202122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e.ca.gov/ci/gs/hs/ccspp.asp" TargetMode="External"/><Relationship Id="rId5" Type="http://schemas.openxmlformats.org/officeDocument/2006/relationships/hyperlink" Target="https://www.cde.ca.gov/ta/ac/cm/covid19faq.asp" TargetMode="External"/><Relationship Id="rId4" Type="http://schemas.openxmlformats.org/officeDocument/2006/relationships/hyperlink" Target="https://www.cde.ca.gov/re/lc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eo/ce/wc/willamsmonitoring.asp" TargetMode="External"/><Relationship Id="rId2" Type="http://schemas.openxmlformats.org/officeDocument/2006/relationships/hyperlink" Target="https://lao.ca.gov/Publications/Report/449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ginfo.legislature.ca.gov/faces/billTextClient.xhtml?bill_id=202120220AB824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us02web.zoom.us/meeting/register/tZIkd-Cvpz8oHNT3rn2WIbapHf4PK00tSB5V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CASI@cde.ca.gov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mfairley@sccoe.org" TargetMode="External"/><Relationship Id="rId7" Type="http://schemas.openxmlformats.org/officeDocument/2006/relationships/hyperlink" Target="mailto:ssharma@sccoe.org" TargetMode="External"/><Relationship Id="rId2" Type="http://schemas.openxmlformats.org/officeDocument/2006/relationships/hyperlink" Target="mailto:jfallon@sccoe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tapia@sccoe.org" TargetMode="External"/><Relationship Id="rId5" Type="http://schemas.openxmlformats.org/officeDocument/2006/relationships/hyperlink" Target="mailto:jaguirre@sccoe.org" TargetMode="External"/><Relationship Id="rId4" Type="http://schemas.openxmlformats.org/officeDocument/2006/relationships/hyperlink" Target="mailto:mjohnson@sccoe.or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tom.hutton@calauthorizers.org" TargetMode="External"/><Relationship Id="rId2" Type="http://schemas.openxmlformats.org/officeDocument/2006/relationships/hyperlink" Target="mailto:kimberly.waitecooper@calauthorizers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ebi.deal@calauthorizers.org" TargetMode="External"/><Relationship Id="rId4" Type="http://schemas.openxmlformats.org/officeDocument/2006/relationships/hyperlink" Target="mailto:david.patterson@calauthorizers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sp/ch/casicommlist.asp" TargetMode="External"/><Relationship Id="rId2" Type="http://schemas.openxmlformats.org/officeDocument/2006/relationships/hyperlink" Target="https://www.cde.ca.gov/sp/ch/casi.as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ASI@cde.ca.gov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>
            <a:off x="1524000" y="2514600"/>
            <a:ext cx="9144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dirty="0"/>
              <a:t>Charter Authorizer Support Initiative (CASI) Statewide Informational Meeting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3B4F4-489C-4F58-AAE9-3C41DBE0E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Charter Chats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26BAD-1DB0-4370-B919-55A954E40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529362"/>
            <a:ext cx="11887200" cy="5124839"/>
          </a:xfrm>
        </p:spPr>
        <p:txBody>
          <a:bodyPr/>
          <a:lstStyle/>
          <a:p>
            <a:r>
              <a:rPr lang="en-US" dirty="0"/>
              <a:t>Monthly Virtual Meetings</a:t>
            </a:r>
          </a:p>
          <a:p>
            <a:r>
              <a:rPr lang="en-US" dirty="0"/>
              <a:t>Statewide</a:t>
            </a:r>
          </a:p>
          <a:p>
            <a:r>
              <a:rPr lang="en-US" dirty="0"/>
              <a:t>Central Updates and Hot Topics from the field</a:t>
            </a:r>
          </a:p>
          <a:p>
            <a:r>
              <a:rPr lang="en-US" dirty="0"/>
              <a:t>Regional Breakout Groups: check-in between Quarterly Meetings</a:t>
            </a:r>
          </a:p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812083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E6273-B540-4970-953B-8BD80DDB9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Charter Authorizing and Oversight 101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59150-DABA-400C-B761-719EEB845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529362"/>
            <a:ext cx="11887200" cy="5124839"/>
          </a:xfrm>
        </p:spPr>
        <p:txBody>
          <a:bodyPr/>
          <a:lstStyle/>
          <a:p>
            <a:r>
              <a:rPr lang="en-US" dirty="0"/>
              <a:t>Designed for new and current authorizers and anyone in the oversight role of charter schools</a:t>
            </a:r>
          </a:p>
          <a:p>
            <a:r>
              <a:rPr lang="en-US" dirty="0"/>
              <a:t>Special workshop delivered at existing conferences (e.g., SSDA, CCAP, California Association of School Business Officials [CASBO], California School Boards Association [CSBA], etc.) to provide overview, guidance, and information on charter authorizing and oversight best practices; length may vary by conference</a:t>
            </a:r>
          </a:p>
          <a:p>
            <a:r>
              <a:rPr lang="en-US" dirty="0"/>
              <a:t>Connects to the Regional Hub and Charter Chat meetings</a:t>
            </a:r>
          </a:p>
        </p:txBody>
      </p:sp>
    </p:spTree>
    <p:extLst>
      <p:ext uri="{BB962C8B-B14F-4D97-AF65-F5344CB8AC3E}">
        <p14:creationId xmlns:p14="http://schemas.microsoft.com/office/powerpoint/2010/main" val="3987847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85C3F-849C-413D-B84E-563817B2F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Survey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9B1BA-AC35-4800-B7E1-04A83356CF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Needs based: Where is help needed most?</a:t>
            </a:r>
          </a:p>
          <a:p>
            <a:r>
              <a:rPr lang="en-US" dirty="0"/>
              <a:t>Helps guide planning for the coming year</a:t>
            </a:r>
          </a:p>
          <a:p>
            <a:r>
              <a:rPr lang="en-US" dirty="0"/>
              <a:t>Helps gauge progress on adoption of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2661257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FB631-74D1-46AD-A079-652EAEEFB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857AD-8BB3-4FEF-BD1C-3CAF3EE5F0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en-US" dirty="0"/>
              <a:t>Which CASI events are you most likely to participate in?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Quarterly Regional Hub Meetings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Monthly Charter Chats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As needed Charter Authorizing and Oversight 101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Annual Survey</a:t>
            </a:r>
          </a:p>
        </p:txBody>
      </p:sp>
    </p:spTree>
    <p:extLst>
      <p:ext uri="{BB962C8B-B14F-4D97-AF65-F5344CB8AC3E}">
        <p14:creationId xmlns:p14="http://schemas.microsoft.com/office/powerpoint/2010/main" val="4021607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B4FBD-8F08-41B3-9C39-77779FCD7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Topics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44533-A6D0-4B3C-8A7C-ABE37E9EE1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Audit Guide</a:t>
            </a:r>
          </a:p>
          <a:p>
            <a:r>
              <a:rPr lang="en-US" dirty="0"/>
              <a:t>Independent Study</a:t>
            </a:r>
          </a:p>
          <a:p>
            <a:r>
              <a:rPr lang="en-US" dirty="0"/>
              <a:t>Local Control and Accountability Plan (LCAP)</a:t>
            </a:r>
          </a:p>
          <a:p>
            <a:r>
              <a:rPr lang="en-US" dirty="0"/>
              <a:t>California School Dashboard</a:t>
            </a:r>
          </a:p>
          <a:p>
            <a:r>
              <a:rPr lang="en-US" dirty="0"/>
              <a:t>Community Schools</a:t>
            </a:r>
          </a:p>
          <a:p>
            <a:r>
              <a:rPr lang="en-US" dirty="0"/>
              <a:t>Current Legislation</a:t>
            </a:r>
          </a:p>
          <a:p>
            <a:r>
              <a:rPr lang="en-US" dirty="0"/>
              <a:t>Williams Act</a:t>
            </a:r>
          </a:p>
          <a:p>
            <a:r>
              <a:rPr lang="en-US" dirty="0"/>
              <a:t>Student Board Members</a:t>
            </a:r>
          </a:p>
        </p:txBody>
      </p:sp>
    </p:spTree>
    <p:extLst>
      <p:ext uri="{BB962C8B-B14F-4D97-AF65-F5344CB8AC3E}">
        <p14:creationId xmlns:p14="http://schemas.microsoft.com/office/powerpoint/2010/main" val="3889385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DBCB5-C15E-42C6-89D0-7E182D3DC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Topics Instructions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613D69-CFC6-433F-869D-39FC75370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game will be played using the chat feature to create a “waterfall”</a:t>
            </a:r>
          </a:p>
          <a:p>
            <a:r>
              <a:rPr lang="en-US" dirty="0"/>
              <a:t>Each question will have four possible answers</a:t>
            </a:r>
          </a:p>
          <a:p>
            <a:r>
              <a:rPr lang="en-US" dirty="0"/>
              <a:t>Type your answer into the chat, BUT DO NOT HIT “ENTER”</a:t>
            </a:r>
          </a:p>
          <a:p>
            <a:r>
              <a:rPr lang="en-US" dirty="0"/>
              <a:t>On command, hit “enter” and the answers will “waterfall” into the chat</a:t>
            </a:r>
          </a:p>
          <a:p>
            <a:r>
              <a:rPr lang="en-US" dirty="0"/>
              <a:t>After the waterfall, CASI team members will discuss the answers</a:t>
            </a:r>
          </a:p>
        </p:txBody>
      </p:sp>
    </p:spTree>
    <p:extLst>
      <p:ext uri="{BB962C8B-B14F-4D97-AF65-F5344CB8AC3E}">
        <p14:creationId xmlns:p14="http://schemas.microsoft.com/office/powerpoint/2010/main" val="3975977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74C58-EE6C-459C-9549-EB2EA7A1C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Question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7DA7B-6C0E-4C33-A3A2-9711CF8B25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 algn="ctr">
              <a:buNone/>
            </a:pPr>
            <a:r>
              <a:rPr lang="en-US" b="1" dirty="0"/>
              <a:t>What does the acronym CASI stand for?</a:t>
            </a:r>
          </a:p>
          <a:p>
            <a:pPr marL="25400" indent="0" algn="ctr">
              <a:buNone/>
            </a:pPr>
            <a:endParaRPr lang="en-US" sz="2000" b="1" dirty="0"/>
          </a:p>
          <a:p>
            <a:pPr marL="539750" indent="-514350">
              <a:buFont typeface="+mj-lt"/>
              <a:buAutoNum type="alphaUcPeriod"/>
            </a:pPr>
            <a:r>
              <a:rPr lang="en-US" dirty="0"/>
              <a:t>Confused Authorizers Seeking Inspiration</a:t>
            </a:r>
          </a:p>
          <a:p>
            <a:pPr marL="539750" indent="-514350">
              <a:buFont typeface="+mj-lt"/>
              <a:buAutoNum type="alphaUcPeriod"/>
            </a:pPr>
            <a:r>
              <a:rPr lang="en-US" dirty="0"/>
              <a:t>Charter Accountability and Systems Information</a:t>
            </a:r>
          </a:p>
          <a:p>
            <a:pPr marL="539750" indent="-514350">
              <a:buFont typeface="+mj-lt"/>
              <a:buAutoNum type="alphaUcPeriod"/>
            </a:pPr>
            <a:r>
              <a:rPr lang="en-US" dirty="0"/>
              <a:t>Charter Authorizer Support Initiative</a:t>
            </a:r>
          </a:p>
          <a:p>
            <a:pPr marL="539750" indent="-514350">
              <a:buFont typeface="+mj-lt"/>
              <a:buAutoNum type="alphaUcPeriod"/>
            </a:pPr>
            <a:r>
              <a:rPr lang="en-US" dirty="0"/>
              <a:t>California Authorizing Structured Intuitively</a:t>
            </a:r>
          </a:p>
          <a:p>
            <a:pPr marL="539750" indent="-51435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843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7C11D-1842-4BCA-8137-C92B0FF73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A7337-058A-425E-9B41-440A77BED7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9750" indent="-514350">
              <a:buFont typeface="+mj-lt"/>
              <a:buAutoNum type="alphaUcPeriod" startAt="3"/>
            </a:pPr>
            <a:r>
              <a:rPr lang="en-US" dirty="0"/>
              <a:t>Charter Authorizer Support Initiative</a:t>
            </a:r>
          </a:p>
        </p:txBody>
      </p:sp>
    </p:spTree>
    <p:extLst>
      <p:ext uri="{BB962C8B-B14F-4D97-AF65-F5344CB8AC3E}">
        <p14:creationId xmlns:p14="http://schemas.microsoft.com/office/powerpoint/2010/main" val="1154804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5EC26-D4EE-453E-BC1C-42832C5FF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B4FDA-2410-4F44-B7DA-E888A7D31B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 algn="ctr">
              <a:buNone/>
            </a:pPr>
            <a:r>
              <a:rPr lang="en-US" b="1" dirty="0"/>
              <a:t>When was the deadline for a charter school to submit its audit for the 2020–21 school year?</a:t>
            </a:r>
          </a:p>
          <a:p>
            <a:pPr marL="25400" indent="0" algn="ctr">
              <a:buNone/>
            </a:pPr>
            <a:endParaRPr lang="en-US" sz="2000" b="1" dirty="0"/>
          </a:p>
          <a:p>
            <a:pPr marL="539750" indent="-514350">
              <a:buFont typeface="+mj-lt"/>
              <a:buAutoNum type="alphaUcPeriod"/>
            </a:pPr>
            <a:r>
              <a:rPr lang="en-US" dirty="0"/>
              <a:t>December 15, 2020</a:t>
            </a:r>
          </a:p>
          <a:p>
            <a:pPr marL="539750" indent="-514350">
              <a:buFont typeface="+mj-lt"/>
              <a:buAutoNum type="alphaUcPeriod"/>
            </a:pPr>
            <a:r>
              <a:rPr lang="en-US" dirty="0"/>
              <a:t>April 15, 2021</a:t>
            </a:r>
          </a:p>
          <a:p>
            <a:pPr marL="539750" indent="-514350">
              <a:buFont typeface="+mj-lt"/>
              <a:buAutoNum type="alphaUcPeriod"/>
            </a:pPr>
            <a:r>
              <a:rPr lang="en-US" dirty="0"/>
              <a:t>December 15, 2021</a:t>
            </a:r>
          </a:p>
          <a:p>
            <a:pPr marL="539750" indent="-514350">
              <a:buFont typeface="+mj-lt"/>
              <a:buAutoNum type="alphaUcPeriod"/>
            </a:pPr>
            <a:r>
              <a:rPr lang="en-US" dirty="0"/>
              <a:t>January 31, 2022</a:t>
            </a:r>
          </a:p>
          <a:p>
            <a:pPr marL="254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803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5FA40-1806-42C8-B6D3-08C349CA9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#1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C4788-7741-4EEE-962E-9A7610FF1E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9750" indent="-514350">
              <a:buFont typeface="+mj-lt"/>
              <a:buAutoNum type="alphaUcPeriod" startAt="4"/>
            </a:pPr>
            <a:r>
              <a:rPr lang="en-US" dirty="0"/>
              <a:t>January 31, 2022</a:t>
            </a:r>
          </a:p>
        </p:txBody>
      </p:sp>
    </p:spTree>
    <p:extLst>
      <p:ext uri="{BB962C8B-B14F-4D97-AF65-F5344CB8AC3E}">
        <p14:creationId xmlns:p14="http://schemas.microsoft.com/office/powerpoint/2010/main" val="1412369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F1441-FDA9-4B4F-9568-52448F151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E1F44-1F9B-4F1C-ACA3-6571DCDB26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Stephanie Farland, Director of the Charter Schools Division, California Department of Education (CDE)</a:t>
            </a:r>
          </a:p>
          <a:p>
            <a:r>
              <a:rPr lang="en-US" dirty="0"/>
              <a:t>Alison Ball, Education Programs Consultant</a:t>
            </a:r>
            <a:br>
              <a:rPr lang="en-US" dirty="0"/>
            </a:br>
            <a:r>
              <a:rPr lang="en-US" dirty="0"/>
              <a:t>Grant Manager, Public Charter Schools Grant Program (PCSGP), CDE</a:t>
            </a:r>
          </a:p>
        </p:txBody>
      </p:sp>
    </p:spTree>
    <p:extLst>
      <p:ext uri="{BB962C8B-B14F-4D97-AF65-F5344CB8AC3E}">
        <p14:creationId xmlns:p14="http://schemas.microsoft.com/office/powerpoint/2010/main" val="936768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2F5D7-2210-4BB8-90EC-66A081C3C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C3D0E-EE6D-493A-AE0E-976823933F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 algn="ctr">
              <a:buNone/>
            </a:pPr>
            <a:r>
              <a:rPr lang="en-US" b="1" dirty="0"/>
              <a:t>At what point does a charter school need to offer daily synchronous instruction opportunities to a student?</a:t>
            </a:r>
          </a:p>
          <a:p>
            <a:pPr marL="25400" indent="0" algn="ctr">
              <a:buNone/>
            </a:pPr>
            <a:endParaRPr lang="en-US" sz="2000" b="1" dirty="0"/>
          </a:p>
          <a:p>
            <a:pPr marL="539750" indent="-514350">
              <a:buFont typeface="+mj-lt"/>
              <a:buAutoNum type="alphaUcPeriod"/>
            </a:pPr>
            <a:r>
              <a:rPr lang="en-US" dirty="0"/>
              <a:t>0 days; Charter schools do not have to offer independent study</a:t>
            </a:r>
          </a:p>
          <a:p>
            <a:pPr marL="539750" indent="-514350">
              <a:buFont typeface="+mj-lt"/>
              <a:buAutoNum type="alphaUcPeriod"/>
            </a:pPr>
            <a:r>
              <a:rPr lang="en-US" dirty="0"/>
              <a:t>15 days</a:t>
            </a:r>
          </a:p>
          <a:p>
            <a:pPr marL="539750" indent="-514350">
              <a:buFont typeface="+mj-lt"/>
              <a:buAutoNum type="alphaUcPeriod"/>
            </a:pPr>
            <a:r>
              <a:rPr lang="en-US" dirty="0"/>
              <a:t>14 days</a:t>
            </a:r>
          </a:p>
          <a:p>
            <a:pPr marL="539750" indent="-514350">
              <a:buFont typeface="+mj-lt"/>
              <a:buAutoNum type="alphaUcPeriod"/>
            </a:pPr>
            <a:r>
              <a:rPr lang="en-US" dirty="0"/>
              <a:t>Depends on the grade level of the student</a:t>
            </a:r>
          </a:p>
        </p:txBody>
      </p:sp>
    </p:spTree>
    <p:extLst>
      <p:ext uri="{BB962C8B-B14F-4D97-AF65-F5344CB8AC3E}">
        <p14:creationId xmlns:p14="http://schemas.microsoft.com/office/powerpoint/2010/main" val="3367214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86718-A89B-4ADD-86D3-045724005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#2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73053-AA55-4DAC-8218-05828FE1F0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9750" indent="-514350">
              <a:buFont typeface="+mj-lt"/>
              <a:buAutoNum type="alphaUcPeriod" startAt="2"/>
            </a:pPr>
            <a:r>
              <a:rPr lang="en-US" dirty="0"/>
              <a:t>15 days</a:t>
            </a:r>
          </a:p>
          <a:p>
            <a:pPr marL="25400" indent="0">
              <a:buNone/>
            </a:pPr>
            <a:endParaRPr lang="en-US" sz="2000" dirty="0"/>
          </a:p>
          <a:p>
            <a:pPr marL="25400" indent="0">
              <a:buNone/>
            </a:pPr>
            <a:r>
              <a:rPr lang="en-US" dirty="0"/>
              <a:t>On day 15 (cumulative, not consecutive), the school must offer: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Daily synchronous instruction to transitional kindergarten (TK) through third grade students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Daily interactions and weekly synchronous instruction to fourth to eighth grade students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At least weekly synchronous instruction to ninth through twelfth grade students</a:t>
            </a:r>
          </a:p>
          <a:p>
            <a:pPr marL="5080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21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D4079-AD17-4E07-A78A-3861D4E4D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87C96-8129-4315-8193-585B7CE60F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 algn="ctr">
              <a:buNone/>
            </a:pPr>
            <a:r>
              <a:rPr lang="en-US" b="1" dirty="0"/>
              <a:t>Which items are required for the Supplement for the Annual Update for the 2021–22 LCAP?</a:t>
            </a:r>
          </a:p>
          <a:p>
            <a:pPr marL="25400" indent="0" algn="ctr">
              <a:buNone/>
            </a:pPr>
            <a:endParaRPr lang="en-US" sz="2000" dirty="0"/>
          </a:p>
          <a:p>
            <a:pPr marL="482600" indent="-457200">
              <a:buFont typeface="+mj-lt"/>
              <a:buAutoNum type="alphaUcPeriod"/>
            </a:pPr>
            <a:r>
              <a:rPr lang="en-US" dirty="0"/>
              <a:t>Mid-year expenditure and implementation data on key actions in the 2021</a:t>
            </a:r>
            <a:r>
              <a:rPr lang="en-US" b="1" dirty="0"/>
              <a:t>–</a:t>
            </a:r>
            <a:r>
              <a:rPr lang="en-US" dirty="0"/>
              <a:t>22 LCAP</a:t>
            </a:r>
          </a:p>
          <a:p>
            <a:pPr marL="482600" indent="-457200">
              <a:buFont typeface="+mj-lt"/>
              <a:buAutoNum type="alphaUcPeriod"/>
            </a:pPr>
            <a:r>
              <a:rPr lang="en-US" dirty="0"/>
              <a:t>Mid-year outcome data related to the 2021</a:t>
            </a:r>
            <a:r>
              <a:rPr lang="en-US" b="1" dirty="0"/>
              <a:t>–</a:t>
            </a:r>
            <a:r>
              <a:rPr lang="en-US" dirty="0"/>
              <a:t>22 LCAP metrics</a:t>
            </a:r>
          </a:p>
          <a:p>
            <a:pPr marL="482600" indent="-457200">
              <a:buFont typeface="+mj-lt"/>
              <a:buAutoNum type="alphaUcPeriod"/>
            </a:pPr>
            <a:r>
              <a:rPr lang="en-US" dirty="0"/>
              <a:t>Board approval by February 28</a:t>
            </a:r>
          </a:p>
          <a:p>
            <a:pPr marL="482600" indent="-457200">
              <a:buFont typeface="+mj-lt"/>
              <a:buAutoNum type="alphaUcPeriod"/>
            </a:pPr>
            <a:r>
              <a:rPr lang="en-US" dirty="0"/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1200303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BF927-BAE4-4C35-ACE9-15BC054A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#3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A44EC-F6F5-4CF6-A38A-7C081C0D19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9750" indent="-514350">
              <a:buFont typeface="+mj-lt"/>
              <a:buAutoNum type="alphaUcPeriod" startAt="2"/>
            </a:pPr>
            <a:r>
              <a:rPr lang="en-US" dirty="0"/>
              <a:t>Mid-year outcome data related to the 2021</a:t>
            </a:r>
            <a:r>
              <a:rPr lang="en-US" b="1" dirty="0"/>
              <a:t>–</a:t>
            </a:r>
            <a:r>
              <a:rPr lang="en-US" dirty="0"/>
              <a:t>22 LCAP metrics</a:t>
            </a:r>
          </a:p>
        </p:txBody>
      </p:sp>
    </p:spTree>
    <p:extLst>
      <p:ext uri="{BB962C8B-B14F-4D97-AF65-F5344CB8AC3E}">
        <p14:creationId xmlns:p14="http://schemas.microsoft.com/office/powerpoint/2010/main" val="3499748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9A3E0-857D-4D1A-98BC-C2E641016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69E77-6263-41B8-A3F0-3907B9CFE0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 algn="ctr">
              <a:buNone/>
            </a:pPr>
            <a:r>
              <a:rPr lang="en-US" b="1" dirty="0"/>
              <a:t>What information will be shared for the </a:t>
            </a:r>
            <a:br>
              <a:rPr lang="en-US" b="1" dirty="0"/>
            </a:br>
            <a:r>
              <a:rPr lang="en-US" b="1" dirty="0"/>
              <a:t>2021–22 California Dashboard?</a:t>
            </a:r>
          </a:p>
          <a:p>
            <a:pPr marL="25400" indent="0">
              <a:buNone/>
            </a:pPr>
            <a:endParaRPr lang="en-US" sz="2000" dirty="0"/>
          </a:p>
          <a:p>
            <a:pPr marL="539750" indent="-514350">
              <a:buFont typeface="+mj-lt"/>
              <a:buAutoNum type="alphaUcPeriod"/>
            </a:pPr>
            <a:r>
              <a:rPr lang="en-US" dirty="0"/>
              <a:t>Just demographic information; we are still dealing with COVID</a:t>
            </a:r>
          </a:p>
          <a:p>
            <a:pPr marL="539750" indent="-514350">
              <a:buFont typeface="+mj-lt"/>
              <a:buAutoNum type="alphaUcPeriod"/>
            </a:pPr>
            <a:r>
              <a:rPr lang="en-US" dirty="0"/>
              <a:t>Demographics and local indicators</a:t>
            </a:r>
          </a:p>
          <a:p>
            <a:pPr marL="539750" indent="-514350">
              <a:buFont typeface="+mj-lt"/>
              <a:buAutoNum type="alphaUcPeriod"/>
            </a:pPr>
            <a:r>
              <a:rPr lang="en-US" dirty="0"/>
              <a:t>Demographics, local indicators, and status for valid and reliable data</a:t>
            </a:r>
          </a:p>
          <a:p>
            <a:pPr marL="539750" indent="-514350">
              <a:buFont typeface="+mj-lt"/>
              <a:buAutoNum type="alphaUcPeriod"/>
            </a:pPr>
            <a:r>
              <a:rPr lang="en-US" dirty="0"/>
              <a:t>Demographics, local indicators, status and change</a:t>
            </a:r>
          </a:p>
        </p:txBody>
      </p:sp>
    </p:spTree>
    <p:extLst>
      <p:ext uri="{BB962C8B-B14F-4D97-AF65-F5344CB8AC3E}">
        <p14:creationId xmlns:p14="http://schemas.microsoft.com/office/powerpoint/2010/main" val="3045502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2B821-030E-4EFF-B1A7-CC7D06E58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#4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AF7FF-E61B-4EC2-BCB8-590F9F183B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9750" indent="-514350">
              <a:buFont typeface="+mj-lt"/>
              <a:buAutoNum type="alphaUcPeriod" startAt="3"/>
            </a:pPr>
            <a:r>
              <a:rPr lang="en-US" dirty="0"/>
              <a:t>Demographics, local indicators, and status for valid and reliable data</a:t>
            </a:r>
          </a:p>
        </p:txBody>
      </p:sp>
    </p:spTree>
    <p:extLst>
      <p:ext uri="{BB962C8B-B14F-4D97-AF65-F5344CB8AC3E}">
        <p14:creationId xmlns:p14="http://schemas.microsoft.com/office/powerpoint/2010/main" val="2473540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2A14A-8504-458A-B965-381497AC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6B368-E0A5-40A8-8973-B6373401E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529362"/>
            <a:ext cx="11887200" cy="5124839"/>
          </a:xfrm>
        </p:spPr>
        <p:txBody>
          <a:bodyPr/>
          <a:lstStyle/>
          <a:p>
            <a:pPr marL="25400" indent="0" algn="ctr">
              <a:buNone/>
            </a:pPr>
            <a:r>
              <a:rPr lang="en-US" b="1" dirty="0"/>
              <a:t>In what ways may becoming a community school impact a charter school?</a:t>
            </a:r>
          </a:p>
          <a:p>
            <a:pPr marL="539750" indent="-514350">
              <a:buFont typeface="+mj-lt"/>
              <a:buAutoNum type="alphaUcPeriod"/>
            </a:pPr>
            <a:r>
              <a:rPr lang="en-US" dirty="0"/>
              <a:t>The amount of space needed and the usage of space at the school facility</a:t>
            </a:r>
          </a:p>
          <a:p>
            <a:pPr marL="539750" indent="-514350">
              <a:buFont typeface="+mj-lt"/>
              <a:buAutoNum type="alphaUcPeriod"/>
            </a:pPr>
            <a:r>
              <a:rPr lang="en-US" dirty="0"/>
              <a:t>The amount and intensity of the interaction with mental health providers</a:t>
            </a:r>
          </a:p>
          <a:p>
            <a:pPr marL="539750" indent="-514350">
              <a:buFont typeface="+mj-lt"/>
              <a:buAutoNum type="alphaUcPeriod"/>
            </a:pPr>
            <a:r>
              <a:rPr lang="en-US" dirty="0"/>
              <a:t>The financial plan for continuation of services after grant funding is exhausted</a:t>
            </a:r>
          </a:p>
          <a:p>
            <a:pPr marL="539750" indent="-514350">
              <a:buFont typeface="+mj-lt"/>
              <a:buAutoNum type="alphaUcPeriod"/>
            </a:pPr>
            <a:r>
              <a:rPr lang="en-US" dirty="0"/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2911977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A99EF-3583-46DC-9271-E9209EBEB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#5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12725A-7E59-4CF0-85F1-989AEEE569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9750" indent="-514350">
              <a:buFont typeface="+mj-lt"/>
              <a:buAutoNum type="alphaUcPeriod" startAt="4"/>
            </a:pPr>
            <a:r>
              <a:rPr lang="en-US" dirty="0"/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3130805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CC46-2186-4147-906D-E56DBC18F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5D525-7DF5-4833-A14C-6CE2BEF6B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325880"/>
            <a:ext cx="11887200" cy="5328321"/>
          </a:xfrm>
        </p:spPr>
        <p:txBody>
          <a:bodyPr/>
          <a:lstStyle/>
          <a:p>
            <a:pPr marL="25400" indent="0" algn="ctr">
              <a:buNone/>
            </a:pPr>
            <a:r>
              <a:rPr lang="en-US" b="1" dirty="0"/>
              <a:t>Which legislative proposals currently are in motion in Sacramento?</a:t>
            </a:r>
          </a:p>
          <a:p>
            <a:pPr marL="539750" indent="-514350">
              <a:buFont typeface="+mj-lt"/>
              <a:buAutoNum type="alphaUcPeriod"/>
            </a:pPr>
            <a:r>
              <a:rPr lang="en-US" dirty="0"/>
              <a:t>New requirements for financial oversight of </a:t>
            </a:r>
            <a:r>
              <a:rPr lang="en-US" dirty="0" err="1"/>
              <a:t>nonclassroom</a:t>
            </a:r>
            <a:r>
              <a:rPr lang="en-US" dirty="0"/>
              <a:t>-based charter schools</a:t>
            </a:r>
          </a:p>
          <a:p>
            <a:pPr marL="539750" indent="-514350">
              <a:buFont typeface="+mj-lt"/>
              <a:buAutoNum type="alphaUcPeriod"/>
            </a:pPr>
            <a:r>
              <a:rPr lang="en-US" dirty="0"/>
              <a:t>A two-year hiatus for small districts from having to consider charter petitions, to allow more time for pandemic recovery</a:t>
            </a:r>
          </a:p>
          <a:p>
            <a:pPr marL="539750" indent="-514350">
              <a:buFont typeface="+mj-lt"/>
              <a:buAutoNum type="alphaUcPeriod"/>
            </a:pPr>
            <a:r>
              <a:rPr lang="en-US" dirty="0"/>
              <a:t>Proposed changes to special education funding formulas related to local educational agencies (LEAs) and special education local plan areas (SELPAs)</a:t>
            </a:r>
          </a:p>
          <a:p>
            <a:pPr marL="539750" indent="-514350">
              <a:buFont typeface="+mj-lt"/>
              <a:buAutoNum type="alphaUcPeriod"/>
            </a:pPr>
            <a:r>
              <a:rPr lang="en-US" dirty="0"/>
              <a:t>A and C</a:t>
            </a:r>
          </a:p>
        </p:txBody>
      </p:sp>
    </p:spTree>
    <p:extLst>
      <p:ext uri="{BB962C8B-B14F-4D97-AF65-F5344CB8AC3E}">
        <p14:creationId xmlns:p14="http://schemas.microsoft.com/office/powerpoint/2010/main" val="672825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5BEF2-4230-4B68-BF75-95B2551F8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#6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2050E-3161-4A4D-97C9-A8A56181FE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9750" indent="-514350">
              <a:buFont typeface="+mj-lt"/>
              <a:buAutoNum type="alphaUcPeriod" startAt="3"/>
            </a:pPr>
            <a:r>
              <a:rPr lang="en-US" dirty="0"/>
              <a:t>Proposed changes to special education funding formulas related to LEAs and SELPAs</a:t>
            </a:r>
          </a:p>
          <a:p>
            <a:pPr marL="25400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Governor’s budget would calculate funding to SELPAs with reference to member LEAs’ enrollment changes over recent years, not SELPA’s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New requirements for </a:t>
            </a:r>
            <a:r>
              <a:rPr lang="en-US" dirty="0" err="1"/>
              <a:t>nonclassroom</a:t>
            </a:r>
            <a:r>
              <a:rPr lang="en-US" dirty="0"/>
              <a:t>-based schools are on back burner</a:t>
            </a:r>
          </a:p>
        </p:txBody>
      </p:sp>
    </p:spTree>
    <p:extLst>
      <p:ext uri="{BB962C8B-B14F-4D97-AF65-F5344CB8AC3E}">
        <p14:creationId xmlns:p14="http://schemas.microsoft.com/office/powerpoint/2010/main" val="4005372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5DE4E-924A-4DDE-A6B4-FD77E82A2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Charter Authorizer Support Initiative (CASI)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F0D60-7522-4D96-B782-4A6B0316B3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 algn="ctr">
              <a:buNone/>
            </a:pPr>
            <a:r>
              <a:rPr lang="en-US" dirty="0"/>
              <a:t>Under the PCSGP Charter School Authorizer (CSA) Technical Assistance Provider (TAP) Grant, the CDE selected two </a:t>
            </a:r>
            <a:br>
              <a:rPr lang="en-US" dirty="0"/>
            </a:br>
            <a:r>
              <a:rPr lang="en-US" dirty="0"/>
              <a:t>sub-grantees: California Charter Authorizing Professionals (CCAP) and the Santa Clara County Office of Education (SCCOE), to provide technical assistance to charter school authorizers across the state.</a:t>
            </a:r>
          </a:p>
          <a:p>
            <a:pPr marL="25400" indent="0" algn="ctr">
              <a:buNone/>
            </a:pPr>
            <a:endParaRPr lang="en-US" dirty="0"/>
          </a:p>
        </p:txBody>
      </p:sp>
      <p:pic>
        <p:nvPicPr>
          <p:cNvPr id="7" name="Picture Placeholder 6" descr="California Charter Authorizing Professionals logo">
            <a:extLst>
              <a:ext uri="{FF2B5EF4-FFF2-40B4-BE49-F238E27FC236}">
                <a16:creationId xmlns:a16="http://schemas.microsoft.com/office/drawing/2014/main" id="{0F31C426-F9EA-433B-8AA0-084C7C42654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072726" y="4558470"/>
            <a:ext cx="4836559" cy="1610022"/>
          </a:xfrm>
        </p:spPr>
      </p:pic>
      <p:pic>
        <p:nvPicPr>
          <p:cNvPr id="9" name="Picture Placeholder 8" descr="Santa Clara County Office of Education logo">
            <a:extLst>
              <a:ext uri="{FF2B5EF4-FFF2-40B4-BE49-F238E27FC236}">
                <a16:creationId xmlns:a16="http://schemas.microsoft.com/office/drawing/2014/main" id="{8B93D500-065E-41CE-B0AB-659AB002BA5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tretch>
            <a:fillRect/>
          </a:stretch>
        </p:blipFill>
        <p:spPr>
          <a:xfrm>
            <a:off x="6683189" y="4558470"/>
            <a:ext cx="4341956" cy="1610022"/>
          </a:xfrm>
        </p:spPr>
      </p:pic>
    </p:spTree>
    <p:extLst>
      <p:ext uri="{BB962C8B-B14F-4D97-AF65-F5344CB8AC3E}">
        <p14:creationId xmlns:p14="http://schemas.microsoft.com/office/powerpoint/2010/main" val="321126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9AB18-1FCE-460D-88F7-3B67606F8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043A2-93DC-4F1D-B35E-53B8D8120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344168"/>
            <a:ext cx="11887200" cy="5310033"/>
          </a:xfrm>
        </p:spPr>
        <p:txBody>
          <a:bodyPr/>
          <a:lstStyle/>
          <a:p>
            <a:pPr marL="25400" indent="0" algn="ctr">
              <a:buNone/>
            </a:pPr>
            <a:r>
              <a:rPr lang="en-US" b="1" dirty="0"/>
              <a:t>Which charter schools will be identified for </a:t>
            </a:r>
            <a:br>
              <a:rPr lang="en-US" b="1" dirty="0"/>
            </a:br>
            <a:r>
              <a:rPr lang="en-US" b="1" dirty="0"/>
              <a:t>Williams monitoring?</a:t>
            </a:r>
          </a:p>
          <a:p>
            <a:pPr marL="539750" indent="-514350">
              <a:buFont typeface="+mj-lt"/>
              <a:buAutoNum type="alphaUcPeriod"/>
            </a:pPr>
            <a:r>
              <a:rPr lang="en-US" dirty="0"/>
              <a:t>Charter schools are not subject to the Williams Settlement</a:t>
            </a:r>
          </a:p>
          <a:p>
            <a:pPr marL="539750" indent="-514350">
              <a:buFont typeface="+mj-lt"/>
              <a:buAutoNum type="alphaUcPeriod"/>
            </a:pPr>
            <a:r>
              <a:rPr lang="en-US" dirty="0"/>
              <a:t>Charter schools identified for Comprehensive Support and Improvement (CSI) or Additional Targeted Support and Improvement (ATSI)</a:t>
            </a:r>
          </a:p>
          <a:p>
            <a:pPr marL="539750" indent="-514350">
              <a:buFont typeface="+mj-lt"/>
              <a:buAutoNum type="alphaUcPeriod"/>
            </a:pPr>
            <a:r>
              <a:rPr lang="en-US" dirty="0"/>
              <a:t>Charter schools in which 15 percent or more of the teachers do not possess a valid and clear or preliminary teaching credential</a:t>
            </a:r>
          </a:p>
          <a:p>
            <a:pPr marL="539750" indent="-514350">
              <a:buFont typeface="+mj-lt"/>
              <a:buAutoNum type="alphaUcPeriod"/>
            </a:pPr>
            <a:r>
              <a:rPr lang="en-US" dirty="0"/>
              <a:t>B and C</a:t>
            </a:r>
          </a:p>
        </p:txBody>
      </p:sp>
    </p:spTree>
    <p:extLst>
      <p:ext uri="{BB962C8B-B14F-4D97-AF65-F5344CB8AC3E}">
        <p14:creationId xmlns:p14="http://schemas.microsoft.com/office/powerpoint/2010/main" val="837481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2E119-6C72-4805-B31C-30159D7C3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#7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B0998-7195-4554-9CC8-D2372672E6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9750" indent="-514350">
              <a:buFont typeface="+mj-lt"/>
              <a:buAutoNum type="alphaUcPeriod" startAt="4"/>
            </a:pPr>
            <a:r>
              <a:rPr lang="en-US" dirty="0"/>
              <a:t>B and C</a:t>
            </a:r>
          </a:p>
        </p:txBody>
      </p:sp>
    </p:spTree>
    <p:extLst>
      <p:ext uri="{BB962C8B-B14F-4D97-AF65-F5344CB8AC3E}">
        <p14:creationId xmlns:p14="http://schemas.microsoft.com/office/powerpoint/2010/main" val="2981625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53153-CE7F-43E6-8907-B1134B775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#8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4C36B-759B-4C2C-A6B0-02E060462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426464"/>
            <a:ext cx="11887200" cy="5227737"/>
          </a:xfrm>
        </p:spPr>
        <p:txBody>
          <a:bodyPr/>
          <a:lstStyle/>
          <a:p>
            <a:pPr marL="25400" indent="0" algn="ctr">
              <a:buNone/>
            </a:pPr>
            <a:r>
              <a:rPr lang="en-US" b="1" dirty="0"/>
              <a:t>Under </a:t>
            </a:r>
            <a:r>
              <a:rPr lang="en-US" b="1" i="1" dirty="0"/>
              <a:t>Education Code </a:t>
            </a:r>
            <a:r>
              <a:rPr lang="en-US" b="1" dirty="0"/>
              <a:t>47604.2, what are the requirements for a student to be considered for appointment to a charter school board?</a:t>
            </a:r>
          </a:p>
          <a:p>
            <a:pPr marL="539750" indent="-514350">
              <a:buFont typeface="+mj-lt"/>
              <a:buAutoNum type="alphaUcPeriod"/>
            </a:pPr>
            <a:r>
              <a:rPr lang="en-US" dirty="0"/>
              <a:t>A petition for representation must be filed with 500 student signatures or the signatures of 10 percent of the student body</a:t>
            </a:r>
          </a:p>
          <a:p>
            <a:pPr marL="539750" indent="-514350">
              <a:buFont typeface="+mj-lt"/>
              <a:buAutoNum type="alphaUcPeriod"/>
            </a:pPr>
            <a:r>
              <a:rPr lang="en-US" dirty="0"/>
              <a:t>Be a high school student who attends the charter school or one of the charter schools managed by the board</a:t>
            </a:r>
          </a:p>
          <a:p>
            <a:pPr marL="539750" indent="-514350">
              <a:buFont typeface="+mj-lt"/>
              <a:buAutoNum type="alphaUcPeriod"/>
            </a:pPr>
            <a:r>
              <a:rPr lang="en-US" dirty="0"/>
              <a:t>May be under 18 years of age</a:t>
            </a:r>
          </a:p>
          <a:p>
            <a:pPr marL="539750" indent="-514350">
              <a:buFont typeface="+mj-lt"/>
              <a:buAutoNum type="alphaUcPeriod"/>
            </a:pPr>
            <a:r>
              <a:rPr lang="en-US" dirty="0"/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29150169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DDE88-A3F6-4D10-8F69-797181408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#8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AAF09-1009-4300-8B41-9D9B0E7890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9750" indent="-514350">
              <a:buFont typeface="+mj-lt"/>
              <a:buAutoNum type="alphaUcPeriod" startAt="4"/>
            </a:pPr>
            <a:r>
              <a:rPr lang="en-US" dirty="0"/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10940010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8E56-D27D-4808-AA8F-E888CF83D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E6F54-F52A-4EF0-84CF-6762EDF7A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421176"/>
            <a:ext cx="11887200" cy="5233025"/>
          </a:xfrm>
        </p:spPr>
        <p:txBody>
          <a:bodyPr/>
          <a:lstStyle/>
          <a:p>
            <a:r>
              <a:rPr lang="en-US" dirty="0"/>
              <a:t>Independent Study </a:t>
            </a:r>
            <a:r>
              <a:rPr lang="en-US" dirty="0">
                <a:hlinkClick r:id="rId2" tooltip="Independent Study"/>
              </a:rPr>
              <a:t>https://www.cde.ca.gov/eo/in/independentstudy202122.asp</a:t>
            </a:r>
            <a:endParaRPr lang="en-US" dirty="0"/>
          </a:p>
          <a:p>
            <a:r>
              <a:rPr lang="en-US" dirty="0"/>
              <a:t>Audit Guide </a:t>
            </a:r>
            <a:r>
              <a:rPr lang="en-US" dirty="0">
                <a:hlinkClick r:id="rId3" tooltip="Education Audit Appeals Panel Audit Guide"/>
              </a:rPr>
              <a:t>https://eaap.ca.gov/audit-guide/</a:t>
            </a:r>
            <a:endParaRPr lang="en-US" dirty="0"/>
          </a:p>
          <a:p>
            <a:r>
              <a:rPr lang="en-US" dirty="0"/>
              <a:t>Local Control and Accountability Plan </a:t>
            </a:r>
            <a:r>
              <a:rPr lang="en-US" dirty="0">
                <a:hlinkClick r:id="rId4" tooltip="Local Control and Accountability Plan"/>
              </a:rPr>
              <a:t>https://www.cde.ca.gov/re/lc/</a:t>
            </a:r>
            <a:endParaRPr lang="en-US" dirty="0"/>
          </a:p>
          <a:p>
            <a:r>
              <a:rPr lang="en-US" dirty="0"/>
              <a:t>CA School Dashboard (COVID-19 Accountability) </a:t>
            </a:r>
            <a:r>
              <a:rPr lang="en-US" dirty="0">
                <a:hlinkClick r:id="rId5" tooltip="California School Dashboard COVID-19 Accountability "/>
              </a:rPr>
              <a:t>https://www.cde.ca.gov/ta/ac/cm/covid19faq.asp</a:t>
            </a:r>
            <a:endParaRPr lang="en-US" dirty="0"/>
          </a:p>
          <a:p>
            <a:r>
              <a:rPr lang="en-US" dirty="0"/>
              <a:t>CA Community Schools Partnership Program </a:t>
            </a:r>
            <a:r>
              <a:rPr lang="en-US" dirty="0">
                <a:hlinkClick r:id="rId6" tooltip="California Community Schools Partnership Program "/>
              </a:rPr>
              <a:t>https://www.cde.ca.gov/ci/gs/hs/ccspp.asp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5683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9EC6D-16AE-4D89-9239-89C917354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405E0-4061-4249-B915-41433FD3DE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Legislation (2022–23 Budget) </a:t>
            </a:r>
            <a:r>
              <a:rPr lang="en-US" dirty="0">
                <a:hlinkClick r:id="rId2" tooltip="2022–23 Budget Special Education Proposals"/>
              </a:rPr>
              <a:t>https://lao.ca.gov/Publications/Report/4494</a:t>
            </a:r>
            <a:endParaRPr lang="en-US" dirty="0"/>
          </a:p>
          <a:p>
            <a:r>
              <a:rPr lang="en-US" dirty="0"/>
              <a:t>Williams Monitoring </a:t>
            </a:r>
            <a:r>
              <a:rPr lang="en-US" dirty="0">
                <a:hlinkClick r:id="rId3" tooltip="Williams Case Monitoring"/>
              </a:rPr>
              <a:t>https://www.cde.ca.gov/eo/ce/wc/willamsmonitoring.asp</a:t>
            </a:r>
            <a:endParaRPr lang="en-US" dirty="0"/>
          </a:p>
          <a:p>
            <a:r>
              <a:rPr lang="en-US" dirty="0"/>
              <a:t>Student Board Members </a:t>
            </a:r>
            <a:r>
              <a:rPr lang="en-US" dirty="0">
                <a:hlinkClick r:id="rId4" tooltip="Assembly Bill 824"/>
              </a:rPr>
              <a:t>https://leginfo.legislature.ca.gov/faces/billTextClient.xhtml?bill_id=202120220AB824</a:t>
            </a:r>
            <a:endParaRPr lang="en-US" dirty="0"/>
          </a:p>
          <a:p>
            <a:pPr marL="254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1494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E7B79-D945-4A12-A59A-2102B5D47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Events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CB00E-01F5-4F5D-AD88-EBBD6970A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395664"/>
            <a:ext cx="11887200" cy="5258538"/>
          </a:xfrm>
        </p:spPr>
        <p:txBody>
          <a:bodyPr/>
          <a:lstStyle/>
          <a:p>
            <a:r>
              <a:rPr lang="en-US" dirty="0"/>
              <a:t>Authorizer Needs Survey</a:t>
            </a:r>
          </a:p>
          <a:p>
            <a:r>
              <a:rPr lang="en-US" dirty="0"/>
              <a:t>Charter Authorizing &amp; Oversight 101</a:t>
            </a:r>
          </a:p>
          <a:p>
            <a:pPr lvl="1"/>
            <a:r>
              <a:rPr lang="en-US" dirty="0"/>
              <a:t>CASI Workshop @ SSDA, March 7 @ 1:50 p.m.</a:t>
            </a:r>
          </a:p>
          <a:p>
            <a:pPr lvl="1"/>
            <a:r>
              <a:rPr lang="en-US" dirty="0"/>
              <a:t>CASI Pre-Conference @ CCAP, June 24, 2022, 9 a.m. to 5 p.m.</a:t>
            </a:r>
          </a:p>
          <a:p>
            <a:r>
              <a:rPr lang="en-US" dirty="0"/>
              <a:t>CASI Technical Assistance @ SSDA, March 6–7</a:t>
            </a:r>
          </a:p>
          <a:p>
            <a:r>
              <a:rPr lang="en-US" dirty="0"/>
              <a:t>Monthly Charter Chats beginning March 30 @ 10 a.m.</a:t>
            </a:r>
          </a:p>
          <a:p>
            <a:pPr lvl="1"/>
            <a:r>
              <a:rPr lang="en-US" dirty="0"/>
              <a:t>Register at </a:t>
            </a:r>
            <a:r>
              <a:rPr lang="en-US" dirty="0">
                <a:hlinkClick r:id="rId2" tooltip="CASI Charter Chats Zoom Registration Link"/>
              </a:rPr>
              <a:t>https://us02web.zoom.us/meeting/register/tZIkd-Cvpz8oHNT3rn2WIbapHf4PK00tSB5V</a:t>
            </a:r>
            <a:r>
              <a:rPr lang="en-US" dirty="0"/>
              <a:t> </a:t>
            </a:r>
          </a:p>
          <a:p>
            <a:r>
              <a:rPr lang="en-US" dirty="0"/>
              <a:t>Quarterly Regional Hub Meetings beginning April 2022</a:t>
            </a:r>
          </a:p>
        </p:txBody>
      </p:sp>
    </p:spTree>
    <p:extLst>
      <p:ext uri="{BB962C8B-B14F-4D97-AF65-F5344CB8AC3E}">
        <p14:creationId xmlns:p14="http://schemas.microsoft.com/office/powerpoint/2010/main" val="5698894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C45DA-CD85-4BAC-AB15-E0C81F0DF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671B4-3035-4787-95F9-77D9A6593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 algn="ctr">
              <a:buNone/>
            </a:pPr>
            <a:r>
              <a:rPr lang="en-US" sz="4800" dirty="0"/>
              <a:t>Charter Authorizer Support Initiative</a:t>
            </a:r>
          </a:p>
          <a:p>
            <a:pPr marL="25400" indent="0" algn="ctr">
              <a:buNone/>
            </a:pPr>
            <a:endParaRPr lang="en-US" sz="4800" dirty="0"/>
          </a:p>
          <a:p>
            <a:pPr marL="25400" indent="0" algn="ctr">
              <a:buNone/>
            </a:pPr>
            <a:r>
              <a:rPr lang="en-US" sz="4800" dirty="0">
                <a:hlinkClick r:id="rId2"/>
              </a:rPr>
              <a:t>CASI@cde.ca.gov</a:t>
            </a:r>
            <a:endParaRPr lang="en-US" sz="4800" dirty="0"/>
          </a:p>
          <a:p>
            <a:pPr marL="25400" indent="0" algn="ctr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541950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AEA18-BAD1-4C9A-BF35-E2DBD3BDF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SCCOE Contacts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E756E-618E-4B0A-BA04-8FD041A77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420010"/>
            <a:ext cx="11887200" cy="5234192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Justin Fallon, Admin. Assistant IV, 408-453-3600, </a:t>
            </a:r>
            <a:r>
              <a:rPr lang="en-US" dirty="0">
                <a:hlinkClick r:id="rId2"/>
              </a:rPr>
              <a:t>jfallon@sccoe.org</a:t>
            </a:r>
            <a:endParaRPr lang="en-US" dirty="0"/>
          </a:p>
          <a:p>
            <a:pPr lvl="0" indent="-457200">
              <a:buFont typeface="Arial" panose="020B0604020202020204" pitchFamily="34" charset="0"/>
              <a:buChar char="•"/>
            </a:pPr>
            <a:r>
              <a:rPr lang="en-US" dirty="0" err="1"/>
              <a:t>Mefula</a:t>
            </a:r>
            <a:r>
              <a:rPr lang="en-US" dirty="0"/>
              <a:t> Fairley, Director, 408-453-3605,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mfairley@sccoe.org</a:t>
            </a:r>
            <a:endParaRPr lang="en-US" dirty="0"/>
          </a:p>
          <a:p>
            <a:pPr lvl="0" indent="-457200">
              <a:buFont typeface="Arial" panose="020B0604020202020204" pitchFamily="34" charset="0"/>
              <a:buChar char="•"/>
            </a:pPr>
            <a:r>
              <a:rPr lang="en-US" dirty="0"/>
              <a:t>Dr. Michelle Johnson, Associate Director, 408-453-3602,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mjohnson@sccoe.org</a:t>
            </a:r>
            <a:r>
              <a:rPr lang="en-US" dirty="0"/>
              <a:t> </a:t>
            </a:r>
          </a:p>
          <a:p>
            <a:pPr lvl="0" indent="-457200">
              <a:buFont typeface="Arial" panose="020B0604020202020204" pitchFamily="34" charset="0"/>
              <a:buChar char="•"/>
            </a:pPr>
            <a:r>
              <a:rPr lang="en-US" dirty="0"/>
              <a:t>Dr. Julie Aguirre, Administrator, 408-453-3608, 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jaguirre@sccoe.org</a:t>
            </a:r>
            <a:endParaRPr lang="en-US" dirty="0"/>
          </a:p>
          <a:p>
            <a:pPr lvl="0" indent="-457200">
              <a:buFont typeface="Arial" panose="020B0604020202020204" pitchFamily="34" charset="0"/>
              <a:buChar char="•"/>
            </a:pPr>
            <a:r>
              <a:rPr lang="en-US" dirty="0"/>
              <a:t>Cynthia Tapia, Fiscal Administrator, 408-453-3604, </a:t>
            </a:r>
            <a:r>
              <a:rPr lang="en-US" u="sng" dirty="0">
                <a:solidFill>
                  <a:schemeClr val="hlink"/>
                </a:solidFill>
                <a:hlinkClick r:id="rId6"/>
              </a:rPr>
              <a:t>ctapia@sccoe.org</a:t>
            </a:r>
            <a:endParaRPr lang="en-US" dirty="0"/>
          </a:p>
          <a:p>
            <a:pPr lvl="0" indent="-457200">
              <a:buFont typeface="Arial" panose="020B0604020202020204" pitchFamily="34" charset="0"/>
              <a:buChar char="•"/>
            </a:pPr>
            <a:r>
              <a:rPr lang="en-US" dirty="0" err="1"/>
              <a:t>Shallu</a:t>
            </a:r>
            <a:r>
              <a:rPr lang="en-US" dirty="0"/>
              <a:t> Sharma, Fiscal Administrator, 408-453-3609, </a:t>
            </a:r>
            <a:r>
              <a:rPr lang="en-US" u="sng" dirty="0">
                <a:solidFill>
                  <a:schemeClr val="hlink"/>
                </a:solidFill>
                <a:hlinkClick r:id="rId7"/>
              </a:rPr>
              <a:t>ssharma@sccoe.org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5507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85BFB-8678-42D0-82CA-8E53672A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CCAP Contacts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2C1CF-F2FD-46F9-8A12-9B89D16C78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hlink"/>
                </a:solidFill>
              </a:rPr>
              <a:t>Kimberly Waite-Cooper, Project Support, 916-244-3520 x111, </a:t>
            </a:r>
            <a:r>
              <a:rPr lang="en-US" u="sng" dirty="0">
                <a:solidFill>
                  <a:schemeClr val="hlink"/>
                </a:solidFill>
                <a:hlinkClick r:id="rId2"/>
              </a:rPr>
              <a:t>kimberly.waitecooper@calauthorizers.org</a:t>
            </a:r>
            <a:r>
              <a:rPr lang="en-US" dirty="0">
                <a:solidFill>
                  <a:schemeClr val="hlink"/>
                </a:solidFill>
              </a:rPr>
              <a:t> </a:t>
            </a:r>
          </a:p>
          <a:p>
            <a:pPr lvl="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hlink"/>
                </a:solidFill>
              </a:rPr>
              <a:t>Tom Hutton, Executive Director, 916-244-3520 x101,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tom.hutton@calauthorizers.org</a:t>
            </a:r>
            <a:r>
              <a:rPr lang="en-US" dirty="0">
                <a:solidFill>
                  <a:schemeClr val="hlink"/>
                </a:solidFill>
              </a:rPr>
              <a:t> </a:t>
            </a:r>
          </a:p>
          <a:p>
            <a:pPr lvl="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hlink"/>
                </a:solidFill>
              </a:rPr>
              <a:t>Dr. David Patterson, President, Board of Directors, 916-801-2454,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david.patterson@calauthorizers.org</a:t>
            </a:r>
            <a:endParaRPr lang="en-US" dirty="0">
              <a:solidFill>
                <a:schemeClr val="hlink"/>
              </a:solidFill>
            </a:endParaRPr>
          </a:p>
          <a:p>
            <a:pPr lvl="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hlink"/>
                </a:solidFill>
              </a:rPr>
              <a:t>Debi Deal, Treasurer, 310-422-2242, 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debi.deal@calauthorizers.org</a:t>
            </a:r>
            <a:endParaRPr lang="en-US" dirty="0">
              <a:solidFill>
                <a:schemeClr val="hlin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006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586F8-33D6-49C1-BF57-2DD7A449D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 Charter Authorizing Professionals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295B8-066F-40ED-9EB7-295957E577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Tom Hutton, Executive Director</a:t>
            </a:r>
          </a:p>
          <a:p>
            <a:r>
              <a:rPr lang="en-US" dirty="0"/>
              <a:t>David Patterson, Board President</a:t>
            </a:r>
          </a:p>
          <a:p>
            <a:r>
              <a:rPr lang="en-US" dirty="0"/>
              <a:t>Debi Deal, Treasurer</a:t>
            </a:r>
          </a:p>
          <a:p>
            <a:r>
              <a:rPr lang="en-US" dirty="0"/>
              <a:t>Kim Waite-Cooper, Project Support</a:t>
            </a:r>
          </a:p>
          <a:p>
            <a:pPr marL="25400" indent="0">
              <a:buNone/>
            </a:pPr>
            <a:endParaRPr lang="en-US" dirty="0"/>
          </a:p>
        </p:txBody>
      </p:sp>
      <p:pic>
        <p:nvPicPr>
          <p:cNvPr id="6" name="Picture Placeholder 5" descr="California Charter Authorizer Authorizing Professionals logo">
            <a:extLst>
              <a:ext uri="{FF2B5EF4-FFF2-40B4-BE49-F238E27FC236}">
                <a16:creationId xmlns:a16="http://schemas.microsoft.com/office/drawing/2014/main" id="{C9EC00C5-22D8-47B7-858B-83BF07EDF97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2544399" y="4091781"/>
            <a:ext cx="6909576" cy="2300100"/>
          </a:xfrm>
        </p:spPr>
      </p:pic>
    </p:spTree>
    <p:extLst>
      <p:ext uri="{BB962C8B-B14F-4D97-AF65-F5344CB8AC3E}">
        <p14:creationId xmlns:p14="http://schemas.microsoft.com/office/powerpoint/2010/main" val="1888790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83963-A3C0-4FAC-99A8-D3571160A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7" name="Picture Placeholder 6" descr="California Department of Education Seal">
            <a:extLst>
              <a:ext uri="{FF2B5EF4-FFF2-40B4-BE49-F238E27FC236}">
                <a16:creationId xmlns:a16="http://schemas.microsoft.com/office/drawing/2014/main" id="{C63AC364-CB5A-4830-A0E1-F5B92F1261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4931575" y="1527151"/>
            <a:ext cx="2328850" cy="2343497"/>
          </a:xfrm>
        </p:spPr>
      </p:pic>
      <p:pic>
        <p:nvPicPr>
          <p:cNvPr id="9" name="Picture Placeholder 8" descr="California Charter Authorizing Professionals">
            <a:extLst>
              <a:ext uri="{FF2B5EF4-FFF2-40B4-BE49-F238E27FC236}">
                <a16:creationId xmlns:a16="http://schemas.microsoft.com/office/drawing/2014/main" id="{9F2B9A1D-C533-42D3-A16A-5AF52202BEE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tretch>
            <a:fillRect/>
          </a:stretch>
        </p:blipFill>
        <p:spPr>
          <a:xfrm>
            <a:off x="619178" y="4310195"/>
            <a:ext cx="5039857" cy="1677697"/>
          </a:xfrm>
        </p:spPr>
      </p:pic>
      <p:pic>
        <p:nvPicPr>
          <p:cNvPr id="11" name="Picture Placeholder 10" descr="Santa Clara County Office of Education logo">
            <a:extLst>
              <a:ext uri="{FF2B5EF4-FFF2-40B4-BE49-F238E27FC236}">
                <a16:creationId xmlns:a16="http://schemas.microsoft.com/office/drawing/2014/main" id="{FAF74E34-7979-43B8-B185-636D48E6338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tretch>
            <a:fillRect/>
          </a:stretch>
        </p:blipFill>
        <p:spPr>
          <a:xfrm>
            <a:off x="5971736" y="4089316"/>
            <a:ext cx="4944377" cy="1833404"/>
          </a:xfrm>
        </p:spPr>
      </p:pic>
    </p:spTree>
    <p:extLst>
      <p:ext uri="{BB962C8B-B14F-4D97-AF65-F5344CB8AC3E}">
        <p14:creationId xmlns:p14="http://schemas.microsoft.com/office/powerpoint/2010/main" val="2089119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8CF6B-A42C-4B96-822F-C23BDEA8C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Santa Clara County Office of Education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4AC6A-124C-4EC2-B253-7E73BD417C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Mefula</a:t>
            </a:r>
            <a:r>
              <a:rPr lang="en-US" dirty="0"/>
              <a:t> Fairley, Director</a:t>
            </a:r>
          </a:p>
          <a:p>
            <a:r>
              <a:rPr lang="en-US" dirty="0"/>
              <a:t>Michelle Johnson, Associate Director</a:t>
            </a:r>
          </a:p>
          <a:p>
            <a:r>
              <a:rPr lang="en-US" dirty="0"/>
              <a:t>Julie Aguirre, Administrator</a:t>
            </a:r>
          </a:p>
          <a:p>
            <a:r>
              <a:rPr lang="en-US" dirty="0" err="1"/>
              <a:t>Shallu</a:t>
            </a:r>
            <a:r>
              <a:rPr lang="en-US" dirty="0"/>
              <a:t> Sharma, Fiscal Administrator</a:t>
            </a:r>
          </a:p>
          <a:p>
            <a:r>
              <a:rPr lang="en-US" dirty="0"/>
              <a:t>Cynthia Tapia, Fiscal Administrator</a:t>
            </a:r>
          </a:p>
        </p:txBody>
      </p:sp>
      <p:pic>
        <p:nvPicPr>
          <p:cNvPr id="6" name="Picture Placeholder 5" descr="Santa Clara County Office of Education logo">
            <a:extLst>
              <a:ext uri="{FF2B5EF4-FFF2-40B4-BE49-F238E27FC236}">
                <a16:creationId xmlns:a16="http://schemas.microsoft.com/office/drawing/2014/main" id="{48F4B8BA-510A-4FFB-9780-8F5B66EC64A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3389374" y="4519113"/>
            <a:ext cx="5219650" cy="1935476"/>
          </a:xfrm>
        </p:spPr>
      </p:pic>
    </p:spTree>
    <p:extLst>
      <p:ext uri="{BB962C8B-B14F-4D97-AF65-F5344CB8AC3E}">
        <p14:creationId xmlns:p14="http://schemas.microsoft.com/office/powerpoint/2010/main" val="866750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E696A-0270-4FE6-9B1E-61F31CDBB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CASI Mission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782A9-724E-4B57-A8D2-ABC5BAAD45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support California’s charter school authorizers in ensuring charters are serving students well and meeting the requirements of law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Special emphasis on Rural and Small Authorizer Networking</a:t>
            </a:r>
          </a:p>
        </p:txBody>
      </p:sp>
    </p:spTree>
    <p:extLst>
      <p:ext uri="{BB962C8B-B14F-4D97-AF65-F5344CB8AC3E}">
        <p14:creationId xmlns:p14="http://schemas.microsoft.com/office/powerpoint/2010/main" val="1929112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57DF9-F155-4F6D-9896-CB920EE82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with CASI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67306-B5EF-4B34-A0ED-957608DF94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out the CASI website at </a:t>
            </a:r>
            <a:r>
              <a:rPr lang="en-US" dirty="0">
                <a:hlinkClick r:id="rId2" tooltip="Charter Authorizer Support Initiative"/>
              </a:rPr>
              <a:t>https://www.cde.ca.gov/sp/ch/casi.asp</a:t>
            </a:r>
            <a:endParaRPr lang="en-US" dirty="0"/>
          </a:p>
          <a:p>
            <a:r>
              <a:rPr lang="en-US" dirty="0"/>
              <a:t>Sign up for the CASI listserv at </a:t>
            </a:r>
            <a:r>
              <a:rPr lang="en-US" dirty="0">
                <a:hlinkClick r:id="rId3" tooltip="Charter Authorizer Support Initative Listserv"/>
              </a:rPr>
              <a:t>https://www.cde.ca.gov/sp/ch/casicommlist.asp</a:t>
            </a:r>
            <a:endParaRPr lang="en-US" dirty="0"/>
          </a:p>
          <a:p>
            <a:r>
              <a:rPr lang="en-US" dirty="0"/>
              <a:t>Email CASI at </a:t>
            </a:r>
            <a:r>
              <a:rPr lang="en-US" dirty="0">
                <a:hlinkClick r:id="rId4"/>
              </a:rPr>
              <a:t>CASI@cde.ca.gov</a:t>
            </a:r>
            <a:r>
              <a:rPr lang="en-US" dirty="0"/>
              <a:t> </a:t>
            </a:r>
          </a:p>
          <a:p>
            <a:pPr marL="254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759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9CA1B-42E7-4B1A-B7FA-E01C39AAD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Hubs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1EF14-9281-4479-8FB8-CF0DD51289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Quarterly Hybrid Meetings hosted by partner county offices of education (COEs)</a:t>
            </a:r>
          </a:p>
          <a:p>
            <a:r>
              <a:rPr lang="en-US" dirty="0"/>
              <a:t>North, Central, and South Regions</a:t>
            </a:r>
          </a:p>
          <a:p>
            <a:r>
              <a:rPr lang="en-US" dirty="0"/>
              <a:t>Trainings, Networking, and Updates</a:t>
            </a:r>
          </a:p>
          <a:p>
            <a:r>
              <a:rPr lang="en-US" dirty="0"/>
              <a:t>Additional support partners: </a:t>
            </a:r>
          </a:p>
          <a:p>
            <a:pPr lvl="1"/>
            <a:r>
              <a:rPr lang="en-US" dirty="0"/>
              <a:t>Small School Districts’ Association (SSDA)</a:t>
            </a:r>
          </a:p>
          <a:p>
            <a:pPr lvl="1"/>
            <a:r>
              <a:rPr lang="en-US" dirty="0"/>
              <a:t>Fiscal Crisis &amp; Management Assistance Team (FCMAT)</a:t>
            </a:r>
          </a:p>
        </p:txBody>
      </p:sp>
    </p:spTree>
    <p:extLst>
      <p:ext uri="{BB962C8B-B14F-4D97-AF65-F5344CB8AC3E}">
        <p14:creationId xmlns:p14="http://schemas.microsoft.com/office/powerpoint/2010/main" val="944341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0E937-A294-45D7-A8A7-B889DF046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 Regional Hub Partners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C23676-55A6-4CD6-A0E9-8428C9A8F2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Far North: Redding (Shasta COE)</a:t>
            </a:r>
          </a:p>
          <a:p>
            <a:r>
              <a:rPr lang="en-US" dirty="0"/>
              <a:t>Northeast: Placerville (El Dorado COE), Yuba City (Sutter COE)</a:t>
            </a:r>
          </a:p>
          <a:p>
            <a:r>
              <a:rPr lang="en-US" dirty="0"/>
              <a:t>Northwest: Pleasant Hill (Contra Costa COE)</a:t>
            </a:r>
          </a:p>
          <a:p>
            <a:r>
              <a:rPr lang="en-US" dirty="0"/>
              <a:t>Central/East: Mammoth Lakes (Mono COE)</a:t>
            </a:r>
          </a:p>
          <a:p>
            <a:r>
              <a:rPr lang="en-US" dirty="0"/>
              <a:t>South: Riverside (Riverside COE), Los Angeles (LACOE)</a:t>
            </a:r>
          </a:p>
          <a:p>
            <a:pPr marL="25400" indent="0" algn="ctr">
              <a:buNone/>
            </a:pPr>
            <a:r>
              <a:rPr lang="en-US" sz="4000" dirty="0"/>
              <a:t>And more to come!</a:t>
            </a:r>
          </a:p>
        </p:txBody>
      </p:sp>
    </p:spTree>
    <p:extLst>
      <p:ext uri="{BB962C8B-B14F-4D97-AF65-F5344CB8AC3E}">
        <p14:creationId xmlns:p14="http://schemas.microsoft.com/office/powerpoint/2010/main" val="3847406737"/>
      </p:ext>
    </p:extLst>
  </p:cSld>
  <p:clrMapOvr>
    <a:masterClrMapping/>
  </p:clrMapOvr>
</p:sld>
</file>

<file path=ppt/theme/theme1.xml><?xml version="1.0" encoding="utf-8"?>
<a:theme xmlns:a="http://schemas.openxmlformats.org/drawingml/2006/main" name="CDE Set 2">
  <a:themeElements>
    <a:clrScheme name="CDE Set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C4A6D"/>
      </a:hlink>
      <a:folHlink>
        <a:srgbClr val="0C4A6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1871</TotalTime>
  <Words>1676</Words>
  <Application>Microsoft Office PowerPoint</Application>
  <PresentationFormat>Widescreen</PresentationFormat>
  <Paragraphs>194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CDE Set 2</vt:lpstr>
      <vt:lpstr>Charter Authorizer Support Initiative (CASI) Statewide Informational Meeting </vt:lpstr>
      <vt:lpstr>Introductions</vt:lpstr>
      <vt:lpstr>Charter Authorizer Support Initiative (CASI)</vt:lpstr>
      <vt:lpstr>California Charter Authorizing Professionals</vt:lpstr>
      <vt:lpstr>Santa Clara County Office of Education</vt:lpstr>
      <vt:lpstr>CASI Mission</vt:lpstr>
      <vt:lpstr>Connect with CASI</vt:lpstr>
      <vt:lpstr>Regional Hubs</vt:lpstr>
      <vt:lpstr>COE Regional Hub Partners</vt:lpstr>
      <vt:lpstr>Charter Chats</vt:lpstr>
      <vt:lpstr>Charter Authorizing and Oversight 101</vt:lpstr>
      <vt:lpstr>Annual Survey</vt:lpstr>
      <vt:lpstr>Poll</vt:lpstr>
      <vt:lpstr>Hot Topics</vt:lpstr>
      <vt:lpstr>Hot Topics Instructions</vt:lpstr>
      <vt:lpstr>Practice Question</vt:lpstr>
      <vt:lpstr>Answer</vt:lpstr>
      <vt:lpstr>Question #1</vt:lpstr>
      <vt:lpstr>Answer #1</vt:lpstr>
      <vt:lpstr>Question #2</vt:lpstr>
      <vt:lpstr>Answer #2</vt:lpstr>
      <vt:lpstr>Question #3</vt:lpstr>
      <vt:lpstr>Answer #3</vt:lpstr>
      <vt:lpstr>Question #4</vt:lpstr>
      <vt:lpstr>Answer #4</vt:lpstr>
      <vt:lpstr>Question #5</vt:lpstr>
      <vt:lpstr>Answer #5</vt:lpstr>
      <vt:lpstr>Question #6</vt:lpstr>
      <vt:lpstr>Answer #6</vt:lpstr>
      <vt:lpstr>Question #7</vt:lpstr>
      <vt:lpstr>Answer #7</vt:lpstr>
      <vt:lpstr>Question #8</vt:lpstr>
      <vt:lpstr>Answer #8</vt:lpstr>
      <vt:lpstr>Resources</vt:lpstr>
      <vt:lpstr>Resources (continued)</vt:lpstr>
      <vt:lpstr>Upcoming Events</vt:lpstr>
      <vt:lpstr>Contact Us</vt:lpstr>
      <vt:lpstr>SCCOE Contacts</vt:lpstr>
      <vt:lpstr>CCAP Contacts</vt:lpstr>
      <vt:lpstr>Thank You!</vt:lpstr>
    </vt:vector>
  </TitlesOfParts>
  <Company>California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CASI Statewide Informational Meeting - Charter Schools Division (CA Dept of Education)</dc:title>
  <dc:subject>Charter Authorizer Support Initiative (CASI) Statewide Informational Meeting February 2022.</dc:subject>
  <dc:creator/>
  <cp:lastModifiedBy>Shauna Rodriguez</cp:lastModifiedBy>
  <cp:revision>49</cp:revision>
  <dcterms:created xsi:type="dcterms:W3CDTF">2020-08-25T03:09:04Z</dcterms:created>
  <dcterms:modified xsi:type="dcterms:W3CDTF">2022-03-09T17:56:55Z</dcterms:modified>
</cp:coreProperties>
</file>