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97" r:id="rId3"/>
  </p:sldMasterIdLst>
  <p:notesMasterIdLst>
    <p:notesMasterId r:id="rId25"/>
  </p:notesMasterIdLst>
  <p:sldIdLst>
    <p:sldId id="256" r:id="rId4"/>
    <p:sldId id="257" r:id="rId5"/>
    <p:sldId id="258" r:id="rId6"/>
    <p:sldId id="278" r:id="rId7"/>
    <p:sldId id="280" r:id="rId8"/>
    <p:sldId id="263" r:id="rId9"/>
    <p:sldId id="284" r:id="rId10"/>
    <p:sldId id="265" r:id="rId11"/>
    <p:sldId id="282" r:id="rId12"/>
    <p:sldId id="281" r:id="rId13"/>
    <p:sldId id="267" r:id="rId14"/>
    <p:sldId id="268" r:id="rId15"/>
    <p:sldId id="269" r:id="rId16"/>
    <p:sldId id="270" r:id="rId17"/>
    <p:sldId id="271" r:id="rId18"/>
    <p:sldId id="277" r:id="rId19"/>
    <p:sldId id="272" r:id="rId20"/>
    <p:sldId id="274" r:id="rId21"/>
    <p:sldId id="273" r:id="rId22"/>
    <p:sldId id="283" r:id="rId23"/>
    <p:sldId id="276"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55969" autoAdjust="0"/>
  </p:normalViewPr>
  <p:slideViewPr>
    <p:cSldViewPr snapToGrid="0">
      <p:cViewPr varScale="1">
        <p:scale>
          <a:sx n="36" d="100"/>
          <a:sy n="36" d="100"/>
        </p:scale>
        <p:origin x="1856" y="36"/>
      </p:cViewPr>
      <p:guideLst/>
    </p:cSldViewPr>
  </p:slideViewPr>
  <p:notesTextViewPr>
    <p:cViewPr>
      <p:scale>
        <a:sx n="1" d="1"/>
        <a:sy n="1" d="1"/>
      </p:scale>
      <p:origin x="0" y="0"/>
    </p:cViewPr>
  </p:notesTextViewPr>
  <p:notesViewPr>
    <p:cSldViewPr snapToGrid="0">
      <p:cViewPr varScale="1">
        <p:scale>
          <a:sx n="86" d="100"/>
          <a:sy n="86" d="100"/>
        </p:scale>
        <p:origin x="310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0F2A0F7-492C-4CC9-95F9-7F06AC0EDFA6}" type="datetimeFigureOut">
              <a:rPr lang="en-US" smtClean="0"/>
              <a:t>6/6/2024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9C82C26-CCA5-46CA-A6F8-BCBFADE9B10D}" type="slidenum">
              <a:rPr lang="en-US" smtClean="0"/>
              <a:t>‹#›</a:t>
            </a:fld>
            <a:endParaRPr lang="en-US"/>
          </a:p>
        </p:txBody>
      </p:sp>
    </p:spTree>
    <p:extLst>
      <p:ext uri="{BB962C8B-B14F-4D97-AF65-F5344CB8AC3E}">
        <p14:creationId xmlns:p14="http://schemas.microsoft.com/office/powerpoint/2010/main" val="1095703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2028825" y="255588"/>
            <a:ext cx="3052763" cy="171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437510" y="2069892"/>
            <a:ext cx="6379937" cy="669496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b="1" dirty="0">
                <a:latin typeface="Arial" panose="020B0604020202020204" pitchFamily="34" charset="0"/>
                <a:cs typeface="Arial" panose="020B0604020202020204" pitchFamily="34" charset="0"/>
              </a:rPr>
              <a:t>[Handouts</a:t>
            </a:r>
            <a:r>
              <a:rPr lang="en-US" altLang="en-US" sz="1400" b="1" baseline="0" dirty="0">
                <a:latin typeface="Arial" panose="020B0604020202020204" pitchFamily="34" charset="0"/>
                <a:cs typeface="Arial" panose="020B0604020202020204" pitchFamily="34" charset="0"/>
              </a:rPr>
              <a:t> required: either the CA EL Roadmap printable document or the CA EL Roadmap Policy. Both are available at https://www.cde.ca.gov/sp/ml/elroadmappolicy.asp. If using the CA EL Roadmap Policy, you will also need copies of the Crosswalk to the Local Control and Accountability Plan available at </a:t>
            </a:r>
            <a:r>
              <a:rPr lang="en-US" altLang="en-US" sz="1400" b="1" baseline="0" dirty="0">
                <a:highlight>
                  <a:srgbClr val="FFFF00"/>
                </a:highlight>
                <a:latin typeface="Arial" panose="020B0604020202020204" pitchFamily="34" charset="0"/>
                <a:cs typeface="Arial" panose="020B0604020202020204" pitchFamily="34" charset="0"/>
              </a:rPr>
              <a:t>https://www.cde.ca.gov/sp/ml/roadmaptolcap.asp </a:t>
            </a:r>
            <a:r>
              <a:rPr lang="en-US" altLang="en-US" sz="1400" b="1" baseline="0" dirty="0">
                <a:latin typeface="Arial" panose="020B0604020202020204" pitchFamily="34" charset="0"/>
                <a:cs typeface="Arial" panose="020B0604020202020204" pitchFamily="34" charset="0"/>
              </a:rPr>
              <a:t>and access to internet-capable devices so that participants can access the CA EL Roadmap elements at https://www.cde.ca.gov/sp/ml/rmprincipleone.asp. This information is included in the printable document so no separate handout is required if using that document]</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[Other needs: speakers and internet connection to play included videos. Chart paper and markers are recommended for group discussions]</a:t>
            </a:r>
          </a:p>
          <a:p>
            <a:pPr eaLnBrk="1" hangingPunct="1">
              <a:spcBef>
                <a:spcPct val="0"/>
              </a:spcBef>
            </a:pPr>
            <a:endParaRPr lang="en-US" altLang="en-US" sz="800" b="1" baseline="0" dirty="0">
              <a:latin typeface="Arial" panose="020B0604020202020204" pitchFamily="34" charset="0"/>
              <a:cs typeface="Arial" panose="020B0604020202020204" pitchFamily="34" charset="0"/>
            </a:endParaRPr>
          </a:p>
          <a:p>
            <a:pPr eaLnBrk="1" hangingPunct="1">
              <a:spcBef>
                <a:spcPct val="0"/>
              </a:spcBef>
            </a:pPr>
            <a:r>
              <a:rPr lang="en-US" altLang="en-US" sz="1400" b="1" baseline="0" dirty="0">
                <a:latin typeface="Arial" panose="020B0604020202020204" pitchFamily="34" charset="0"/>
                <a:cs typeface="Arial" panose="020B0604020202020204" pitchFamily="34" charset="0"/>
              </a:rPr>
              <a:t>[Total presentation time: 1 hour and 45 minutes or more. This presentation can be extended with optional embedded extensions indicated in presenter talking points if time allows]</a:t>
            </a:r>
          </a:p>
          <a:p>
            <a:pPr eaLnBrk="1" hangingPunct="1">
              <a:spcBef>
                <a:spcPct val="0"/>
              </a:spcBef>
            </a:pPr>
            <a:endParaRPr lang="en-US" altLang="en-US" sz="800" b="1"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[1 minute]</a:t>
            </a: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My name is</a:t>
            </a:r>
            <a:r>
              <a:rPr lang="en-US" altLang="en-US" sz="1400" b="1" dirty="0">
                <a:latin typeface="Arial" panose="020B0604020202020204" pitchFamily="34" charset="0"/>
                <a:cs typeface="Arial" panose="020B0604020202020204" pitchFamily="34" charset="0"/>
              </a:rPr>
              <a:t> </a:t>
            </a:r>
            <a:r>
              <a:rPr lang="en-US" altLang="en-US" sz="1400" dirty="0">
                <a:latin typeface="Arial" panose="020B0604020202020204" pitchFamily="34" charset="0"/>
                <a:cs typeface="Arial" panose="020B0604020202020204" pitchFamily="34" charset="0"/>
              </a:rPr>
              <a:t>__________[name] and I am a ______________ [title] at __________ [affiliation].</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defTabSz="949478">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This presentation is titled, “Paving the Way for English Learners with the California English Learner Roadmap.” The information in this presentation comes from the English Learner Support Division at the California Department of Education, or CDE. </a:t>
            </a:r>
          </a:p>
          <a:p>
            <a:pPr marL="291179" indent="-291179">
              <a:spcBef>
                <a:spcPct val="0"/>
              </a:spcBef>
              <a:buFont typeface="Arial" panose="020B0604020202020204" pitchFamily="34" charset="0"/>
              <a:buChar char="•"/>
            </a:pPr>
            <a:endParaRPr lang="en-US" altLang="en-US" sz="800" dirty="0">
              <a:latin typeface="Arial" panose="020B0604020202020204" pitchFamily="34" charset="0"/>
              <a:cs typeface="Arial" panose="020B0604020202020204" pitchFamily="34" charset="0"/>
            </a:endParaRPr>
          </a:p>
          <a:p>
            <a:pPr marL="291179" indent="-291179">
              <a:spcBef>
                <a:spcPct val="0"/>
              </a:spcBef>
              <a:buFont typeface="Arial" panose="020B0604020202020204" pitchFamily="34" charset="0"/>
              <a:buChar char="•"/>
            </a:pPr>
            <a:r>
              <a:rPr lang="en-US" altLang="en-US" sz="1400" dirty="0">
                <a:latin typeface="Arial" panose="020B0604020202020204" pitchFamily="34" charset="0"/>
                <a:cs typeface="Arial" panose="020B0604020202020204" pitchFamily="34" charset="0"/>
              </a:rPr>
              <a:t>Today I will provide an overview of and updates on the California English Learner Roadmap, with a focus on the parent role in implementing the English Learner</a:t>
            </a:r>
            <a:r>
              <a:rPr lang="en-US" altLang="en-US" sz="1400" baseline="0" dirty="0">
                <a:latin typeface="Arial" panose="020B0604020202020204" pitchFamily="34" charset="0"/>
                <a:cs typeface="Arial" panose="020B0604020202020204" pitchFamily="34" charset="0"/>
              </a:rPr>
              <a:t> Roadmap Policy</a:t>
            </a:r>
            <a:r>
              <a:rPr lang="en-US" altLang="en-US" sz="1400" dirty="0">
                <a:latin typeface="Arial" panose="020B0604020202020204" pitchFamily="34" charset="0"/>
                <a:cs typeface="Arial" panose="020B0604020202020204" pitchFamily="34" charset="0"/>
              </a:rPr>
              <a:t>. </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01658" indent="-301658">
              <a:spcBef>
                <a:spcPct val="0"/>
              </a:spcBef>
            </a:pPr>
            <a:endParaRPr lang="en-US" altLang="en-US" sz="14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000579">
              <a:defRPr>
                <a:solidFill>
                  <a:schemeClr val="tx1"/>
                </a:solidFill>
                <a:latin typeface="Calibri" panose="020F0502020204030204" pitchFamily="34" charset="0"/>
              </a:defRPr>
            </a:lvl1pPr>
            <a:lvl2pPr marL="786287" indent="-301658" defTabSz="1000579">
              <a:defRPr>
                <a:solidFill>
                  <a:schemeClr val="tx1"/>
                </a:solidFill>
                <a:latin typeface="Calibri" panose="020F0502020204030204" pitchFamily="34" charset="0"/>
              </a:defRPr>
            </a:lvl2pPr>
            <a:lvl3pPr marL="1209924" indent="-240666" defTabSz="1000579">
              <a:defRPr>
                <a:solidFill>
                  <a:schemeClr val="tx1"/>
                </a:solidFill>
                <a:latin typeface="Calibri" panose="020F0502020204030204" pitchFamily="34" charset="0"/>
              </a:defRPr>
            </a:lvl3pPr>
            <a:lvl4pPr marL="1696202" indent="-240666" defTabSz="1000579">
              <a:defRPr>
                <a:solidFill>
                  <a:schemeClr val="tx1"/>
                </a:solidFill>
                <a:latin typeface="Calibri" panose="020F0502020204030204" pitchFamily="34" charset="0"/>
              </a:defRPr>
            </a:lvl4pPr>
            <a:lvl5pPr marL="2179182" indent="-240666" defTabSz="1000579">
              <a:defRPr>
                <a:solidFill>
                  <a:schemeClr val="tx1"/>
                </a:solidFill>
                <a:latin typeface="Calibri" panose="020F0502020204030204" pitchFamily="34" charset="0"/>
              </a:defRPr>
            </a:lvl5pPr>
            <a:lvl6pPr marL="2653921" indent="-240666" defTabSz="1000579" eaLnBrk="0" fontAlgn="base" hangingPunct="0">
              <a:spcBef>
                <a:spcPct val="0"/>
              </a:spcBef>
              <a:spcAft>
                <a:spcPct val="0"/>
              </a:spcAft>
              <a:defRPr>
                <a:solidFill>
                  <a:schemeClr val="tx1"/>
                </a:solidFill>
                <a:latin typeface="Calibri" panose="020F0502020204030204" pitchFamily="34" charset="0"/>
              </a:defRPr>
            </a:lvl6pPr>
            <a:lvl7pPr marL="3128659" indent="-240666" defTabSz="1000579" eaLnBrk="0" fontAlgn="base" hangingPunct="0">
              <a:spcBef>
                <a:spcPct val="0"/>
              </a:spcBef>
              <a:spcAft>
                <a:spcPct val="0"/>
              </a:spcAft>
              <a:defRPr>
                <a:solidFill>
                  <a:schemeClr val="tx1"/>
                </a:solidFill>
                <a:latin typeface="Calibri" panose="020F0502020204030204" pitchFamily="34" charset="0"/>
              </a:defRPr>
            </a:lvl7pPr>
            <a:lvl8pPr marL="3603398" indent="-240666" defTabSz="1000579" eaLnBrk="0" fontAlgn="base" hangingPunct="0">
              <a:spcBef>
                <a:spcPct val="0"/>
              </a:spcBef>
              <a:spcAft>
                <a:spcPct val="0"/>
              </a:spcAft>
              <a:defRPr>
                <a:solidFill>
                  <a:schemeClr val="tx1"/>
                </a:solidFill>
                <a:latin typeface="Calibri" panose="020F0502020204030204" pitchFamily="34" charset="0"/>
              </a:defRPr>
            </a:lvl8pPr>
            <a:lvl9pPr marL="4078137" indent="-240666" defTabSz="10005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CFEE579-CEA2-4E40-9811-7C6383BF7AEB}" type="slidenum">
              <a:rPr lang="en-US" altLang="en-US" smtClean="0">
                <a:solidFill>
                  <a:srgbClr val="000000"/>
                </a:solidFill>
              </a:rPr>
              <a:pPr fontAlgn="base">
                <a:spcBef>
                  <a:spcPct val="0"/>
                </a:spcBef>
                <a:spcAft>
                  <a:spcPct val="0"/>
                </a:spcAft>
              </a:pPr>
              <a:t>1</a:t>
            </a:fld>
            <a:endParaRPr lang="en-US" altLang="en-US">
              <a:solidFill>
                <a:srgbClr val="000000"/>
              </a:solidFill>
            </a:endParaRPr>
          </a:p>
        </p:txBody>
      </p:sp>
    </p:spTree>
    <p:extLst>
      <p:ext uri="{BB962C8B-B14F-4D97-AF65-F5344CB8AC3E}">
        <p14:creationId xmlns:p14="http://schemas.microsoft.com/office/powerpoint/2010/main" val="493213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[10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Please discuss: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[Give</a:t>
            </a:r>
            <a:r>
              <a:rPr lang="en-US" sz="1400" b="1" baseline="0" dirty="0">
                <a:latin typeface="Arial" panose="020B0604020202020204" pitchFamily="34" charset="0"/>
                <a:cs typeface="Arial" panose="020B0604020202020204" pitchFamily="34" charset="0"/>
              </a:rPr>
              <a:t> participants time to discuss and share out responses as time allows]</a:t>
            </a:r>
          </a:p>
          <a:p>
            <a:pPr marL="0" indent="0">
              <a:buFont typeface="Arial" panose="020B0604020202020204" pitchFamily="34" charset="0"/>
              <a:buNone/>
            </a:pPr>
            <a:endParaRPr lang="en-US" sz="1400" b="1" baseline="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baseline="0" dirty="0">
                <a:latin typeface="Arial" panose="020B0604020202020204" pitchFamily="34" charset="0"/>
                <a:cs typeface="Arial" panose="020B0604020202020204" pitchFamily="34" charset="0"/>
              </a:rPr>
              <a:t>[Consider recording responses using chart paper or having groups record their own responses]</a:t>
            </a:r>
            <a:endParaRPr lang="en-US" sz="1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10</a:t>
            </a:fld>
            <a:endParaRPr lang="en-US"/>
          </a:p>
        </p:txBody>
      </p:sp>
    </p:spTree>
    <p:extLst>
      <p:ext uri="{BB962C8B-B14F-4D97-AF65-F5344CB8AC3E}">
        <p14:creationId xmlns:p14="http://schemas.microsoft.com/office/powerpoint/2010/main" val="62468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four interrelated principles are:</a:t>
            </a: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One: Assets-Oriented and Needs-Responsive Schools,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Two: Intellectual Quality of Instruction and Meaningful Access,</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Three: System Conditions that Support Effectiveness, and</a:t>
            </a:r>
          </a:p>
          <a:p>
            <a:pPr marL="291179" indent="-291179" defTabSz="965961">
              <a:spcBef>
                <a:spcPct val="0"/>
              </a:spcBef>
              <a:buFont typeface="Arial" panose="020B0604020202020204" pitchFamily="34" charset="0"/>
              <a:buChar char="•"/>
            </a:pPr>
            <a:endParaRPr lang="en-US" altLang="en-US" sz="1400" dirty="0">
              <a:solidFill>
                <a:srgbClr val="000000"/>
              </a:solidFill>
              <a:latin typeface="Arial" panose="020B0604020202020204" pitchFamily="34" charset="0"/>
              <a:cs typeface="Arial" panose="020B0604020202020204" pitchFamily="34" charset="0"/>
            </a:endParaRPr>
          </a:p>
          <a:p>
            <a:pPr marL="291179" indent="-291179" defTabSz="965961">
              <a:spcBef>
                <a:spcPct val="0"/>
              </a:spcBef>
              <a:buFont typeface="Arial" panose="020B0604020202020204" pitchFamily="34" charset="0"/>
              <a:buChar char="•"/>
            </a:pPr>
            <a:r>
              <a:rPr lang="en-US" altLang="en-US" sz="1400" dirty="0">
                <a:solidFill>
                  <a:srgbClr val="000000"/>
                </a:solidFill>
                <a:latin typeface="Arial" panose="020B0604020202020204" pitchFamily="34" charset="0"/>
                <a:cs typeface="Arial" panose="020B0604020202020204" pitchFamily="34" charset="0"/>
              </a:rPr>
              <a:t>Principle Four: Alignment and Articulation Within and Across Systems.</a:t>
            </a:r>
          </a:p>
          <a:p>
            <a:pPr defTabSz="965961">
              <a:spcBef>
                <a:spcPct val="0"/>
              </a:spcBef>
              <a:buFontTx/>
              <a:buChar char="•"/>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C24E541-C345-4726-B1F8-AE8FFE1DB8F4}" type="slidenum">
              <a:rPr lang="en-US" altLang="en-US" smtClean="0">
                <a:solidFill>
                  <a:srgbClr val="000000"/>
                </a:solidFill>
              </a:rPr>
              <a:pPr fontAlgn="base">
                <a:spcBef>
                  <a:spcPct val="0"/>
                </a:spcBef>
                <a:spcAft>
                  <a:spcPct val="0"/>
                </a:spcAft>
              </a:pPr>
              <a:t>11</a:t>
            </a:fld>
            <a:endParaRPr lang="en-US" altLang="en-US">
              <a:solidFill>
                <a:srgbClr val="000000"/>
              </a:solidFill>
            </a:endParaRPr>
          </a:p>
        </p:txBody>
      </p:sp>
    </p:spTree>
    <p:extLst>
      <p:ext uri="{BB962C8B-B14F-4D97-AF65-F5344CB8AC3E}">
        <p14:creationId xmlns:p14="http://schemas.microsoft.com/office/powerpoint/2010/main" val="2696386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717550" y="358775"/>
            <a:ext cx="5575300" cy="3136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040" y="3648701"/>
            <a:ext cx="5608320" cy="49377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961">
              <a:spcBef>
                <a:spcPct val="0"/>
              </a:spcBef>
              <a:defRPr/>
            </a:pPr>
            <a:r>
              <a:rPr lang="en-US" altLang="en-US" sz="1400" b="1" dirty="0">
                <a:latin typeface="Arial" panose="020B0604020202020204" pitchFamily="34" charset="0"/>
                <a:cs typeface="Arial" panose="020B0604020202020204" pitchFamily="34" charset="0"/>
              </a:rPr>
              <a:t>[2 minutes]</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marL="0" marR="0" lvl="0" indent="0" algn="l" defTabSz="965961" rtl="0" eaLnBrk="1" fontAlgn="auto" latinLnBrk="0" hangingPunct="1">
              <a:lnSpc>
                <a:spcPct val="100000"/>
              </a:lnSpc>
              <a:spcBef>
                <a:spcPct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[If using the CA EL Roadmap document,</a:t>
            </a:r>
            <a:r>
              <a:rPr lang="en-US" altLang="en-US" sz="1400" b="1" baseline="0" dirty="0">
                <a:latin typeface="Arial" panose="020B0604020202020204" pitchFamily="34" charset="0"/>
                <a:cs typeface="Arial" panose="020B0604020202020204" pitchFamily="34" charset="0"/>
              </a:rPr>
              <a:t> point participants to where the principles are further broken down into elements in the Four Interrelated Principles section of the document. If using the policy, participants will need to access the elements online at https://www.cde.ca.gov/sp/ml/rmprincipleone.asp or you will need to print out the information available on the page for each principle]</a:t>
            </a:r>
          </a:p>
          <a:p>
            <a:pPr defTabSz="965961">
              <a:spcBef>
                <a:spcPct val="0"/>
              </a:spcBef>
              <a:defRPr/>
            </a:pPr>
            <a:endParaRPr lang="en-US" altLang="en-US" sz="1400" b="1" dirty="0">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inspirational, aspirational vision of 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broken down into four principles that together form the path that will make the vision a reality.</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further breaks down the four principles into elements that make up each principle. The elements are the actionable steps that can be taken to implement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dirty="0">
                <a:solidFill>
                  <a:srgbClr val="000000"/>
                </a:solidFill>
                <a:latin typeface="Arial" panose="020B0604020202020204" pitchFamily="34" charset="0"/>
                <a:cs typeface="Arial" panose="020B0604020202020204" pitchFamily="34" charset="0"/>
              </a:rPr>
              <a:t>Together, the elements form the principle. </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defTabSz="965961">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defTabSz="965961">
              <a:spcBef>
                <a:spcPct val="0"/>
              </a:spcBef>
            </a:pPr>
            <a:endParaRPr lang="en-US" altLang="en-US" sz="1400" dirty="0">
              <a:latin typeface="Arial" panose="020B0604020202020204" pitchFamily="34" charset="0"/>
              <a:cs typeface="Arial" panose="020B0604020202020204" pitchFamily="34" charset="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4637" indent="-301658">
              <a:defRPr>
                <a:solidFill>
                  <a:schemeClr val="tx1"/>
                </a:solidFill>
                <a:latin typeface="Calibri" panose="020F0502020204030204" pitchFamily="34" charset="0"/>
              </a:defRPr>
            </a:lvl2pPr>
            <a:lvl3pPr marL="1208276" indent="-240666">
              <a:defRPr>
                <a:solidFill>
                  <a:schemeClr val="tx1"/>
                </a:solidFill>
                <a:latin typeface="Calibri" panose="020F0502020204030204" pitchFamily="34" charset="0"/>
              </a:defRPr>
            </a:lvl3pPr>
            <a:lvl4pPr marL="1692905" indent="-240666">
              <a:defRPr>
                <a:solidFill>
                  <a:schemeClr val="tx1"/>
                </a:solidFill>
                <a:latin typeface="Calibri" panose="020F0502020204030204" pitchFamily="34" charset="0"/>
              </a:defRPr>
            </a:lvl4pPr>
            <a:lvl5pPr marL="2175886" indent="-240666">
              <a:defRPr>
                <a:solidFill>
                  <a:schemeClr val="tx1"/>
                </a:solidFill>
                <a:latin typeface="Calibri" panose="020F0502020204030204" pitchFamily="34" charset="0"/>
              </a:defRPr>
            </a:lvl5pPr>
            <a:lvl6pPr marL="2650624" indent="-240666" eaLnBrk="0" fontAlgn="base" hangingPunct="0">
              <a:spcBef>
                <a:spcPct val="0"/>
              </a:spcBef>
              <a:spcAft>
                <a:spcPct val="0"/>
              </a:spcAft>
              <a:defRPr>
                <a:solidFill>
                  <a:schemeClr val="tx1"/>
                </a:solidFill>
                <a:latin typeface="Calibri" panose="020F0502020204030204" pitchFamily="34" charset="0"/>
              </a:defRPr>
            </a:lvl6pPr>
            <a:lvl7pPr marL="3125363" indent="-240666" eaLnBrk="0" fontAlgn="base" hangingPunct="0">
              <a:spcBef>
                <a:spcPct val="0"/>
              </a:spcBef>
              <a:spcAft>
                <a:spcPct val="0"/>
              </a:spcAft>
              <a:defRPr>
                <a:solidFill>
                  <a:schemeClr val="tx1"/>
                </a:solidFill>
                <a:latin typeface="Calibri" panose="020F0502020204030204" pitchFamily="34" charset="0"/>
              </a:defRPr>
            </a:lvl7pPr>
            <a:lvl8pPr marL="3600102" indent="-240666" eaLnBrk="0" fontAlgn="base" hangingPunct="0">
              <a:spcBef>
                <a:spcPct val="0"/>
              </a:spcBef>
              <a:spcAft>
                <a:spcPct val="0"/>
              </a:spcAft>
              <a:defRPr>
                <a:solidFill>
                  <a:schemeClr val="tx1"/>
                </a:solidFill>
                <a:latin typeface="Calibri" panose="020F0502020204030204" pitchFamily="34" charset="0"/>
              </a:defRPr>
            </a:lvl8pPr>
            <a:lvl9pPr marL="4074840"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E62CD65-B78E-463C-A20D-02DFDD779EFA}" type="slidenum">
              <a:rPr lang="en-US" altLang="en-US" smtClean="0">
                <a:solidFill>
                  <a:srgbClr val="000000"/>
                </a:solidFill>
              </a:rPr>
              <a:pPr fontAlgn="base">
                <a:spcBef>
                  <a:spcPct val="0"/>
                </a:spcBef>
                <a:spcAft>
                  <a:spcPct val="0"/>
                </a:spcAft>
              </a:pPr>
              <a:t>12</a:t>
            </a:fld>
            <a:endParaRPr lang="en-US" altLang="en-US">
              <a:solidFill>
                <a:srgbClr val="000000"/>
              </a:solidFill>
            </a:endParaRPr>
          </a:p>
        </p:txBody>
      </p:sp>
    </p:spTree>
    <p:extLst>
      <p:ext uri="{BB962C8B-B14F-4D97-AF65-F5344CB8AC3E}">
        <p14:creationId xmlns:p14="http://schemas.microsoft.com/office/powerpoint/2010/main" val="14037717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[5 minutes]</a:t>
            </a:r>
          </a:p>
          <a:p>
            <a:pPr eaLnBrk="1" hangingPunct="1">
              <a:spcBef>
                <a:spcPct val="0"/>
              </a:spcBef>
            </a:pPr>
            <a:r>
              <a:rPr lang="en-US" altLang="en-US" sz="1400" dirty="0">
                <a:latin typeface="Arial" panose="020B0604020202020204" pitchFamily="34" charset="0"/>
                <a:cs typeface="Arial" panose="020B0604020202020204" pitchFamily="34" charset="0"/>
              </a:rPr>
              <a:t>This video, created by the California Association for Bilingual Education, or CABE, provides an overview of the four interrelated CA EL Roadmap principles.</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dirty="0">
                <a:latin typeface="Arial" panose="020B0604020202020204" pitchFamily="34" charset="0"/>
                <a:cs typeface="Arial" panose="020B0604020202020204" pitchFamily="34" charset="0"/>
              </a:rPr>
              <a:t>Dr. Laurie Olsen, the co-chair of the CA EL Roadmap Workgroup, provides this information.</a:t>
            </a:r>
          </a:p>
          <a:p>
            <a:pPr eaLnBrk="1" hangingPunct="1">
              <a:spcBef>
                <a:spcPct val="0"/>
              </a:spcBef>
            </a:pPr>
            <a:endParaRPr lang="en-US" altLang="en-US" sz="1400" dirty="0">
              <a:latin typeface="Arial" panose="020B0604020202020204" pitchFamily="34" charset="0"/>
              <a:cs typeface="Arial" panose="020B0604020202020204" pitchFamily="34" charset="0"/>
            </a:endParaRPr>
          </a:p>
          <a:p>
            <a:pPr eaLnBrk="1" hangingPunct="1">
              <a:spcBef>
                <a:spcPct val="0"/>
              </a:spcBef>
            </a:pPr>
            <a:r>
              <a:rPr lang="en-US" altLang="en-US" sz="1400" b="1" dirty="0">
                <a:latin typeface="Arial" panose="020B0604020202020204" pitchFamily="34" charset="0"/>
                <a:cs typeface="Arial" panose="020B0604020202020204" pitchFamily="34" charset="0"/>
              </a:rPr>
              <a:t>[Play embedded video or play from YouTube at https://youtu.be/YXfmPRsEYMs?list=PLzAV3ARcMmw1l-hX2vpb6RSbDSYt8mvPE]</a:t>
            </a:r>
          </a:p>
          <a:p>
            <a:pPr eaLnBrk="1" hangingPunct="1">
              <a:spcBef>
                <a:spcPct val="0"/>
              </a:spcBef>
            </a:pPr>
            <a:endParaRPr lang="en-US" altLang="en-US" sz="1400" b="1" dirty="0">
              <a:latin typeface="Arial" panose="020B0604020202020204" pitchFamily="34" charset="0"/>
              <a:cs typeface="Arial" panose="020B0604020202020204" pitchFamily="34" charset="0"/>
            </a:endParaRPr>
          </a:p>
          <a:p>
            <a:pPr eaLnBrk="1" hangingPunct="1">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eaLnBrk="1" hangingPunct="1">
              <a:spcBef>
                <a:spcPct val="0"/>
              </a:spcBef>
            </a:pPr>
            <a:endParaRPr lang="en-US" altLang="en-US" sz="1400"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71450" indent="-296711">
              <a:defRPr>
                <a:solidFill>
                  <a:schemeClr val="tx1"/>
                </a:solidFill>
                <a:latin typeface="Calibri" panose="020F0502020204030204" pitchFamily="34" charset="0"/>
              </a:defRPr>
            </a:lvl2pPr>
            <a:lvl3pPr marL="1186847" indent="-237369">
              <a:defRPr>
                <a:solidFill>
                  <a:schemeClr val="tx1"/>
                </a:solidFill>
                <a:latin typeface="Calibri" panose="020F0502020204030204" pitchFamily="34" charset="0"/>
              </a:defRPr>
            </a:lvl3pPr>
            <a:lvl4pPr marL="1661585" indent="-237369">
              <a:defRPr>
                <a:solidFill>
                  <a:schemeClr val="tx1"/>
                </a:solidFill>
                <a:latin typeface="Calibri" panose="020F0502020204030204" pitchFamily="34" charset="0"/>
              </a:defRPr>
            </a:lvl4pPr>
            <a:lvl5pPr marL="2136324" indent="-237369">
              <a:defRPr>
                <a:solidFill>
                  <a:schemeClr val="tx1"/>
                </a:solidFill>
                <a:latin typeface="Calibri" panose="020F0502020204030204" pitchFamily="34" charset="0"/>
              </a:defRPr>
            </a:lvl5pPr>
            <a:lvl6pPr marL="2611062" indent="-237369" eaLnBrk="0" fontAlgn="base" hangingPunct="0">
              <a:spcBef>
                <a:spcPct val="0"/>
              </a:spcBef>
              <a:spcAft>
                <a:spcPct val="0"/>
              </a:spcAft>
              <a:defRPr>
                <a:solidFill>
                  <a:schemeClr val="tx1"/>
                </a:solidFill>
                <a:latin typeface="Calibri" panose="020F0502020204030204" pitchFamily="34" charset="0"/>
              </a:defRPr>
            </a:lvl6pPr>
            <a:lvl7pPr marL="3085801" indent="-237369" eaLnBrk="0" fontAlgn="base" hangingPunct="0">
              <a:spcBef>
                <a:spcPct val="0"/>
              </a:spcBef>
              <a:spcAft>
                <a:spcPct val="0"/>
              </a:spcAft>
              <a:defRPr>
                <a:solidFill>
                  <a:schemeClr val="tx1"/>
                </a:solidFill>
                <a:latin typeface="Calibri" panose="020F0502020204030204" pitchFamily="34" charset="0"/>
              </a:defRPr>
            </a:lvl7pPr>
            <a:lvl8pPr marL="3560540" indent="-237369" eaLnBrk="0" fontAlgn="base" hangingPunct="0">
              <a:spcBef>
                <a:spcPct val="0"/>
              </a:spcBef>
              <a:spcAft>
                <a:spcPct val="0"/>
              </a:spcAft>
              <a:defRPr>
                <a:solidFill>
                  <a:schemeClr val="tx1"/>
                </a:solidFill>
                <a:latin typeface="Calibri" panose="020F0502020204030204" pitchFamily="34" charset="0"/>
              </a:defRPr>
            </a:lvl8pPr>
            <a:lvl9pPr marL="4035279" indent="-23736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8F9363-B98B-42FC-AA5A-F1FE4042CC25}" type="slidenum">
              <a:rPr lang="en-US" altLang="en-US" smtClean="0">
                <a:solidFill>
                  <a:srgbClr val="000000"/>
                </a:solidFill>
              </a:rPr>
              <a:pPr fontAlgn="base">
                <a:spcBef>
                  <a:spcPct val="0"/>
                </a:spcBef>
                <a:spcAft>
                  <a:spcPct val="0"/>
                </a:spcAft>
              </a:pPr>
              <a:t>13</a:t>
            </a:fld>
            <a:endParaRPr lang="en-US" altLang="en-US">
              <a:solidFill>
                <a:srgbClr val="000000"/>
              </a:solidFill>
            </a:endParaRPr>
          </a:p>
        </p:txBody>
      </p:sp>
    </p:spTree>
    <p:extLst>
      <p:ext uri="{BB962C8B-B14F-4D97-AF65-F5344CB8AC3E}">
        <p14:creationId xmlns:p14="http://schemas.microsoft.com/office/powerpoint/2010/main" val="249451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889125" y="388938"/>
            <a:ext cx="3422650" cy="19256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35915" y="2571653"/>
            <a:ext cx="5608320" cy="5962746"/>
          </a:xfrm>
        </p:spPr>
        <p:txBody>
          <a:bodyPr/>
          <a:lstStyle/>
          <a:p>
            <a:pPr defTabSz="931774">
              <a:defRPr/>
            </a:pPr>
            <a:r>
              <a:rPr lang="en-US" altLang="en-US" sz="1400" b="1" dirty="0">
                <a:latin typeface="Arial" panose="020B0604020202020204" pitchFamily="34" charset="0"/>
                <a:cs typeface="Arial" panose="020B0604020202020204" pitchFamily="34" charset="0"/>
              </a:rPr>
              <a:t>[15 minutes]</a:t>
            </a:r>
          </a:p>
          <a:p>
            <a:pPr>
              <a:defRPr/>
            </a:pPr>
            <a:r>
              <a:rPr lang="en-US" sz="1400" dirty="0">
                <a:latin typeface="Arial" panose="020B0604020202020204" pitchFamily="34" charset="0"/>
                <a:cs typeface="Arial" panose="020B0604020202020204" pitchFamily="34" charset="0"/>
              </a:rPr>
              <a:t>Using the CA EL Roadmap document or accessing the information</a:t>
            </a:r>
            <a:r>
              <a:rPr lang="en-US" sz="1400" baseline="0" dirty="0">
                <a:latin typeface="Arial" panose="020B0604020202020204" pitchFamily="34" charset="0"/>
                <a:cs typeface="Arial" panose="020B0604020202020204" pitchFamily="34" charset="0"/>
              </a:rPr>
              <a:t> on each principle and its elements at https://www.cde.ca.gov/sp/ml/rmprincipleone.asp using a device</a:t>
            </a:r>
            <a:r>
              <a:rPr lang="en-US" sz="1400" dirty="0">
                <a:latin typeface="Arial" panose="020B0604020202020204" pitchFamily="34" charset="0"/>
                <a:cs typeface="Arial" panose="020B0604020202020204" pitchFamily="34" charset="0"/>
              </a:rPr>
              <a:t>, please look over the principle and consider:</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Are there any key phrases that resonate with you?</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Look over the principle’s elements. What stands out to your from the elements? </a:t>
            </a:r>
          </a:p>
          <a:p>
            <a:pPr marL="0" indent="0">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do you see as areas for growth to better implement this principle in your child’s classroom, school, and/or district?</a:t>
            </a:r>
          </a:p>
          <a:p>
            <a:pPr marL="296711" indent="-296711">
              <a:buFont typeface="Arial" panose="020B0604020202020204" pitchFamily="34" charset="0"/>
              <a:buChar char="•"/>
              <a:defRPr/>
            </a:pPr>
            <a:endParaRPr lang="en-US" sz="800" dirty="0">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[For extended</a:t>
            </a:r>
            <a:r>
              <a:rPr lang="en-US" altLang="en-US" sz="1400" b="1" baseline="0" dirty="0">
                <a:solidFill>
                  <a:prstClr val="black"/>
                </a:solidFill>
                <a:latin typeface="Arial" panose="020B0604020202020204" pitchFamily="34" charset="0"/>
                <a:cs typeface="Arial" panose="020B0604020202020204" pitchFamily="34" charset="0"/>
              </a:rPr>
              <a:t> timeframes, ask participants to rotate through all four principles]</a:t>
            </a:r>
          </a:p>
          <a:p>
            <a:pPr defTabSz="931774">
              <a:defRPr/>
            </a:pPr>
            <a:endParaRPr lang="en-US" altLang="en-US" sz="800" b="1" baseline="0" dirty="0">
              <a:solidFill>
                <a:prstClr val="black"/>
              </a:solidFill>
              <a:latin typeface="Arial" panose="020B0604020202020204" pitchFamily="34" charset="0"/>
              <a:cs typeface="Arial" panose="020B0604020202020204" pitchFamily="34" charset="0"/>
            </a:endParaRPr>
          </a:p>
          <a:p>
            <a:pPr marL="0" marR="0" lvl="0" indent="0" algn="l" defTabSz="931774" rtl="0" eaLnBrk="1" fontAlgn="auto" latinLnBrk="0" hangingPunct="1">
              <a:lnSpc>
                <a:spcPct val="100000"/>
              </a:lnSpc>
              <a:spcBef>
                <a:spcPts val="0"/>
              </a:spcBef>
              <a:spcAft>
                <a:spcPts val="0"/>
              </a:spcAft>
              <a:buClrTx/>
              <a:buSzTx/>
              <a:buFontTx/>
              <a:buNone/>
              <a:tabLst/>
              <a:defRPr/>
            </a:pPr>
            <a:r>
              <a:rPr lang="en-US" sz="1400" b="1" baseline="0" dirty="0">
                <a:latin typeface="Arial" panose="020B0604020202020204" pitchFamily="34" charset="0"/>
                <a:cs typeface="Arial" panose="020B0604020202020204" pitchFamily="34" charset="0"/>
              </a:rPr>
              <a:t>[Consider recording responses using chart paper or having groups record their own responses. If rotating to each principle, each group could add ideas to a shared chart paper for each principle]</a:t>
            </a:r>
            <a:endParaRPr lang="en-US" altLang="en-US" sz="1400" b="1" baseline="0" dirty="0">
              <a:solidFill>
                <a:prstClr val="black"/>
              </a:solidFill>
              <a:latin typeface="Arial" panose="020B0604020202020204" pitchFamily="34" charset="0"/>
              <a:cs typeface="Arial" panose="020B0604020202020204" pitchFamily="34" charset="0"/>
            </a:endParaRPr>
          </a:p>
          <a:p>
            <a:pPr defTabSz="931774">
              <a:defRPr/>
            </a:pPr>
            <a:endParaRPr lang="en-US" altLang="en-US" sz="8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8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pPr>
              <a:defRPr/>
            </a:pPr>
            <a:endParaRPr lang="en-US" sz="800" dirty="0">
              <a:latin typeface="Arial" panose="020B0604020202020204" pitchFamily="34" charset="0"/>
              <a:cs typeface="Arial" panose="020B0604020202020204" pitchFamily="34" charset="0"/>
            </a:endParaRPr>
          </a:p>
          <a:p>
            <a:pPr>
              <a:defRPr/>
            </a:pPr>
            <a:r>
              <a:rPr lang="en-US" altLang="en-US" sz="14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[Click to advance to next slide]</a:t>
            </a:r>
          </a:p>
          <a:p>
            <a:pPr>
              <a:defRPr/>
            </a:pPr>
            <a:endParaRPr lang="en-US" sz="1400" dirty="0">
              <a:latin typeface="Arial" panose="020B0604020202020204" pitchFamily="34" charset="0"/>
              <a:cs typeface="Arial" panose="020B0604020202020204" pitchFamily="34" charset="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7066" indent="-291179">
              <a:defRPr>
                <a:solidFill>
                  <a:schemeClr val="tx1"/>
                </a:solidFill>
                <a:latin typeface="Calibri" panose="020F0502020204030204" pitchFamily="34" charset="0"/>
              </a:defRPr>
            </a:lvl2pPr>
            <a:lvl3pPr marL="1164717" indent="-232943">
              <a:defRPr>
                <a:solidFill>
                  <a:schemeClr val="tx1"/>
                </a:solidFill>
                <a:latin typeface="Calibri" panose="020F0502020204030204" pitchFamily="34" charset="0"/>
              </a:defRPr>
            </a:lvl3pPr>
            <a:lvl4pPr marL="1630604" indent="-232943">
              <a:defRPr>
                <a:solidFill>
                  <a:schemeClr val="tx1"/>
                </a:solidFill>
                <a:latin typeface="Calibri" panose="020F0502020204030204" pitchFamily="34" charset="0"/>
              </a:defRPr>
            </a:lvl4pPr>
            <a:lvl5pPr marL="2096491" indent="-232943">
              <a:defRPr>
                <a:solidFill>
                  <a:schemeClr val="tx1"/>
                </a:solidFill>
                <a:latin typeface="Calibri" panose="020F0502020204030204" pitchFamily="34" charset="0"/>
              </a:defRPr>
            </a:lvl5pPr>
            <a:lvl6pPr marL="2562377" indent="-232943" eaLnBrk="0" fontAlgn="base" hangingPunct="0">
              <a:spcBef>
                <a:spcPct val="0"/>
              </a:spcBef>
              <a:spcAft>
                <a:spcPct val="0"/>
              </a:spcAft>
              <a:defRPr>
                <a:solidFill>
                  <a:schemeClr val="tx1"/>
                </a:solidFill>
                <a:latin typeface="Calibri" panose="020F0502020204030204" pitchFamily="34" charset="0"/>
              </a:defRPr>
            </a:lvl6pPr>
            <a:lvl7pPr marL="3028264" indent="-232943" eaLnBrk="0" fontAlgn="base" hangingPunct="0">
              <a:spcBef>
                <a:spcPct val="0"/>
              </a:spcBef>
              <a:spcAft>
                <a:spcPct val="0"/>
              </a:spcAft>
              <a:defRPr>
                <a:solidFill>
                  <a:schemeClr val="tx1"/>
                </a:solidFill>
                <a:latin typeface="Calibri" panose="020F0502020204030204" pitchFamily="34" charset="0"/>
              </a:defRPr>
            </a:lvl7pPr>
            <a:lvl8pPr marL="3494151" indent="-232943" eaLnBrk="0" fontAlgn="base" hangingPunct="0">
              <a:spcBef>
                <a:spcPct val="0"/>
              </a:spcBef>
              <a:spcAft>
                <a:spcPct val="0"/>
              </a:spcAft>
              <a:defRPr>
                <a:solidFill>
                  <a:schemeClr val="tx1"/>
                </a:solidFill>
                <a:latin typeface="Calibri" panose="020F0502020204030204" pitchFamily="34" charset="0"/>
              </a:defRPr>
            </a:lvl8pPr>
            <a:lvl9pPr marL="3960038" indent="-232943"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1A09125-D69F-48A3-8BBD-0BF62D17E0FB}" type="slidenum">
              <a:rPr lang="en-US" altLang="en-US" smtClean="0">
                <a:solidFill>
                  <a:srgbClr val="000000"/>
                </a:solidFill>
              </a:rPr>
              <a:pPr fontAlgn="base">
                <a:spcBef>
                  <a:spcPct val="0"/>
                </a:spcBef>
                <a:spcAft>
                  <a:spcPct val="0"/>
                </a:spcAft>
              </a:pPr>
              <a:t>14</a:t>
            </a:fld>
            <a:endParaRPr lang="en-US" altLang="en-US">
              <a:solidFill>
                <a:srgbClr val="000000"/>
              </a:solidFill>
            </a:endParaRPr>
          </a:p>
        </p:txBody>
      </p:sp>
    </p:spTree>
    <p:extLst>
      <p:ext uri="{BB962C8B-B14F-4D97-AF65-F5344CB8AC3E}">
        <p14:creationId xmlns:p14="http://schemas.microsoft.com/office/powerpoint/2010/main" val="4153541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2312988" y="276225"/>
            <a:ext cx="2751137" cy="1547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496705" y="1676691"/>
            <a:ext cx="6123183" cy="702869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defRPr/>
            </a:pPr>
            <a:r>
              <a:rPr lang="en-US" altLang="en-US" b="1" dirty="0">
                <a:latin typeface="Arial" panose="020B0604020202020204" pitchFamily="34" charset="0"/>
                <a:cs typeface="Arial" panose="020B0604020202020204" pitchFamily="34" charset="0"/>
              </a:rPr>
              <a:t>[6 minutes]</a:t>
            </a:r>
          </a:p>
          <a:p>
            <a:pPr defTabSz="931774">
              <a:defRPr/>
            </a:pPr>
            <a:endParaRPr lang="en-US" altLang="en-US" b="1" dirty="0">
              <a:latin typeface="Arial" panose="020B0604020202020204" pitchFamily="34" charset="0"/>
              <a:cs typeface="Arial" panose="020B0604020202020204" pitchFamily="34" charset="0"/>
            </a:endParaRPr>
          </a:p>
          <a:p>
            <a:pPr defTabSz="931774">
              <a:defRPr/>
            </a:pPr>
            <a:r>
              <a:rPr lang="en-US" altLang="en-US" b="1" dirty="0">
                <a:latin typeface="Arial" panose="020B0604020202020204" pitchFamily="34" charset="0"/>
                <a:cs typeface="Arial" panose="020B0604020202020204" pitchFamily="34" charset="0"/>
              </a:rPr>
              <a:t>[Direct</a:t>
            </a:r>
            <a:r>
              <a:rPr lang="en-US" altLang="en-US" b="1" baseline="0" dirty="0">
                <a:latin typeface="Arial" panose="020B0604020202020204" pitchFamily="34" charset="0"/>
                <a:cs typeface="Arial" panose="020B0604020202020204" pitchFamily="34" charset="0"/>
              </a:rPr>
              <a:t> participants to the Crosswalk to LCAP in the CA EL Roadmap Guidance Document or, if not using the document, pass out copies of the Crosswalk to LCAP available at https://www.cde.ca.gov/sp/ml/roadmaptolcap.asp]</a:t>
            </a:r>
          </a:p>
          <a:p>
            <a:pPr defTabSz="931774">
              <a:defRPr/>
            </a:pPr>
            <a:endParaRPr lang="en-US" altLang="en-US" b="1"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Now, we will discuss how this policy affects local educational agencies’, or LEAs’, LCAPs.</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LEAs must write an LCAP that addresses the LCAP state priorities. </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LCAP is intended as a comprehensive planning tool to support student outcomes and is an important component of the local control funding formula, or LCFF. Under the LCFF, all LEAs including school districts, county offices of education, and charter schools are required to prepare an LCAP, which describes how they intend to meet annual goals for all pupils, with specific activities to address state and local priorities identified pursuant to California </a:t>
            </a:r>
            <a:r>
              <a:rPr lang="en-US" altLang="en-US" i="1" dirty="0">
                <a:latin typeface="Arial" panose="020B0604020202020204" pitchFamily="34" charset="0"/>
                <a:cs typeface="Arial" panose="020B0604020202020204" pitchFamily="34" charset="0"/>
              </a:rPr>
              <a:t>Education Code</a:t>
            </a:r>
            <a:r>
              <a:rPr lang="en-US" altLang="en-US" dirty="0">
                <a:latin typeface="Arial" panose="020B0604020202020204" pitchFamily="34" charset="0"/>
                <a:cs typeface="Arial" panose="020B0604020202020204" pitchFamily="34" charset="0"/>
              </a:rPr>
              <a:t>, or </a:t>
            </a:r>
            <a:r>
              <a:rPr lang="en-US" altLang="en-US" i="1" dirty="0">
                <a:latin typeface="Arial" panose="020B0604020202020204" pitchFamily="34" charset="0"/>
                <a:cs typeface="Arial" panose="020B0604020202020204" pitchFamily="34" charset="0"/>
              </a:rPr>
              <a:t>EC</a:t>
            </a:r>
            <a:r>
              <a:rPr lang="en-US" altLang="en-US" dirty="0">
                <a:latin typeface="Arial" panose="020B0604020202020204" pitchFamily="34" charset="0"/>
                <a:cs typeface="Arial" panose="020B0604020202020204" pitchFamily="34" charset="0"/>
              </a:rPr>
              <a:t>, sections 52060(d), 52066(d), and 47605.</a:t>
            </a:r>
          </a:p>
          <a:p>
            <a:pPr marL="296680" indent="-296680">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School districts and county offices of education are required to consult with the parent advisory committee, the English learner parent advisory committee, as applicable, as well as parents, students, teachers, principals, administrators, other school personnel, local bargaining units, and the local community in accordance with </a:t>
            </a:r>
            <a:r>
              <a:rPr lang="en-US" altLang="en-US" i="1" dirty="0">
                <a:latin typeface="Arial" panose="020B0604020202020204" pitchFamily="34" charset="0"/>
                <a:cs typeface="Arial" panose="020B0604020202020204" pitchFamily="34" charset="0"/>
              </a:rPr>
              <a:t>EC</a:t>
            </a:r>
            <a:r>
              <a:rPr lang="en-US" altLang="en-US" dirty="0">
                <a:latin typeface="Arial" panose="020B0604020202020204" pitchFamily="34" charset="0"/>
                <a:cs typeface="Arial" panose="020B0604020202020204" pitchFamily="34" charset="0"/>
              </a:rPr>
              <a:t> sections 52060(g) and 52066(g).</a:t>
            </a:r>
          </a:p>
          <a:p>
            <a:pPr marL="296680" indent="-296680" defTabSz="931774">
              <a:buFont typeface="Arial" panose="020B0604020202020204" pitchFamily="34" charset="0"/>
              <a:buChar char="•"/>
              <a:defRPr/>
            </a:pPr>
            <a:endParaRPr lang="en-US" altLang="en-US" dirty="0">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Therefore, parent input is an important part of the LCAP development process.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The Crosswalk to LCAP is a document that helps LEAs address the principles and elements of the CA</a:t>
            </a:r>
            <a:r>
              <a:rPr lang="en-US" altLang="en-US" baseline="0" dirty="0">
                <a:latin typeface="Arial" panose="020B0604020202020204" pitchFamily="34" charset="0"/>
                <a:cs typeface="Arial" panose="020B0604020202020204" pitchFamily="34" charset="0"/>
              </a:rPr>
              <a:t> E</a:t>
            </a:r>
            <a:r>
              <a:rPr lang="en-US" altLang="en-US" dirty="0">
                <a:latin typeface="Arial" panose="020B0604020202020204" pitchFamily="34" charset="0"/>
                <a:cs typeface="Arial" panose="020B0604020202020204" pitchFamily="34" charset="0"/>
              </a:rPr>
              <a:t>L Roadmap policy while simultaneously addressing these state priorities. </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marL="296680" indent="-296680">
              <a:buFont typeface="Arial" panose="020B0604020202020204" pitchFamily="34" charset="0"/>
              <a:buChar char="•"/>
              <a:defRPr/>
            </a:pPr>
            <a:r>
              <a:rPr lang="en-US" altLang="en-US" dirty="0">
                <a:latin typeface="Arial" panose="020B0604020202020204" pitchFamily="34" charset="0"/>
                <a:cs typeface="Arial" panose="020B0604020202020204" pitchFamily="34" charset="0"/>
              </a:rPr>
              <a:t>Please take a moment to look over the Crosswalk to LCAP, either in the </a:t>
            </a:r>
            <a:r>
              <a:rPr lang="en-US" altLang="en-US" i="1" dirty="0">
                <a:latin typeface="Arial" panose="020B0604020202020204" pitchFamily="34" charset="0"/>
                <a:cs typeface="Arial" panose="020B0604020202020204" pitchFamily="34" charset="0"/>
              </a:rPr>
              <a:t>CA EL Roadmap </a:t>
            </a:r>
            <a:r>
              <a:rPr lang="en-US" altLang="en-US" dirty="0">
                <a:latin typeface="Arial" panose="020B0604020202020204" pitchFamily="34" charset="0"/>
                <a:cs typeface="Arial" panose="020B0604020202020204" pitchFamily="34" charset="0"/>
              </a:rPr>
              <a:t>or online.</a:t>
            </a:r>
          </a:p>
          <a:p>
            <a:pPr>
              <a:buFont typeface="Arial" panose="020B0604020202020204" pitchFamily="34" charset="0"/>
              <a:buNone/>
              <a:defRPr/>
            </a:pPr>
            <a:endParaRPr lang="en-US" altLang="en-US"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[Give participants a minute to look over the Crosswalk to LCAP handout]</a:t>
            </a:r>
          </a:p>
          <a:p>
            <a:pPr>
              <a:buFont typeface="Arial" panose="020B0604020202020204" pitchFamily="34" charset="0"/>
              <a:buNone/>
              <a:defRPr/>
            </a:pPr>
            <a:endParaRPr lang="en-US" altLang="en-US"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altLang="en-US" b="1" dirty="0">
                <a:latin typeface="Arial" panose="020B0604020202020204" pitchFamily="34" charset="0"/>
                <a:cs typeface="Arial" panose="020B0604020202020204" pitchFamily="34" charset="0"/>
              </a:rPr>
              <a:t>[Click to advance to next slide]</a:t>
            </a:r>
          </a:p>
          <a:p>
            <a:pPr>
              <a:defRPr/>
            </a:pPr>
            <a:endParaRPr lang="en-US" altLang="en-US" b="1" dirty="0">
              <a:latin typeface="Arial" panose="020B0604020202020204" pitchFamily="34" charset="0"/>
              <a:cs typeface="Arial" panose="020B0604020202020204" pitchFamily="34"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4430E0D-F079-419C-86DD-23E69BFA0E19}" type="slidenum">
              <a:rPr lang="en-US" altLang="en-US" smtClean="0">
                <a:solidFill>
                  <a:prstClr val="black"/>
                </a:solidFill>
                <a:latin typeface="Arial" panose="020B0604020202020204" pitchFamily="34" charset="0"/>
              </a:rPr>
              <a:pPr fontAlgn="base">
                <a:spcBef>
                  <a:spcPct val="0"/>
                </a:spcBef>
                <a:spcAft>
                  <a:spcPct val="0"/>
                </a:spcAft>
              </a:pPr>
              <a:t>15</a:t>
            </a:fld>
            <a:endParaRPr lang="en-US" altLang="en-US">
              <a:solidFill>
                <a:prstClr val="black"/>
              </a:solidFill>
              <a:latin typeface="Arial" panose="020B0604020202020204" pitchFamily="34" charset="0"/>
            </a:endParaRPr>
          </a:p>
        </p:txBody>
      </p:sp>
    </p:spTree>
    <p:extLst>
      <p:ext uri="{BB962C8B-B14F-4D97-AF65-F5344CB8AC3E}">
        <p14:creationId xmlns:p14="http://schemas.microsoft.com/office/powerpoint/2010/main" val="253506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112547"/>
          </a:xfrm>
        </p:spPr>
        <p:txBody>
          <a:bodyPr/>
          <a:lstStyle/>
          <a:p>
            <a:pPr defTabSz="931774">
              <a:defRPr/>
            </a:pPr>
            <a:r>
              <a:rPr lang="en-US" altLang="en-US" sz="1400" b="1" dirty="0">
                <a:latin typeface="Arial" panose="020B0604020202020204" pitchFamily="34" charset="0"/>
                <a:cs typeface="Arial" panose="020B0604020202020204" pitchFamily="34" charset="0"/>
              </a:rPr>
              <a:t>[12 minutes]</a:t>
            </a:r>
          </a:p>
          <a:p>
            <a:pPr defTabSz="931774">
              <a:defRPr/>
            </a:pPr>
            <a:r>
              <a:rPr lang="en-US" altLang="en-US" sz="1400" dirty="0">
                <a:solidFill>
                  <a:prstClr val="black"/>
                </a:solidFill>
                <a:latin typeface="Arial" panose="020B0604020202020204" pitchFamily="34" charset="0"/>
                <a:cs typeface="Arial" panose="020B0604020202020204" pitchFamily="34" charset="0"/>
              </a:rPr>
              <a:t>Now, please look over the Crosswalk to LCAP and the CA EL Roadmap principles and elements and discuss:</a:t>
            </a:r>
          </a:p>
          <a:p>
            <a:pPr defTabSz="931774">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296680" indent="-296680" defTabSz="931774">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How do these principles and elements fit within the LCAP? Which LCAP priorities do they correspond with? </a:t>
            </a:r>
          </a:p>
          <a:p>
            <a:pPr marL="296680" indent="-296680" defTabSz="931774">
              <a:buFont typeface="Arial" panose="020B0604020202020204" pitchFamily="34" charset="0"/>
              <a:buChar char="•"/>
              <a:defRPr/>
            </a:pPr>
            <a:endParaRPr lang="en-US" altLang="en-US" sz="140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p>
          <a:p>
            <a:endParaRPr lang="en-US" dirty="0"/>
          </a:p>
          <a:p>
            <a:pPr defTabSz="931774">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t>16</a:t>
            </a:fld>
            <a:endParaRPr lang="en-US"/>
          </a:p>
        </p:txBody>
      </p:sp>
    </p:spTree>
    <p:extLst>
      <p:ext uri="{BB962C8B-B14F-4D97-AF65-F5344CB8AC3E}">
        <p14:creationId xmlns:p14="http://schemas.microsoft.com/office/powerpoint/2010/main" val="415154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3388"/>
            <a:ext cx="5765800" cy="3243262"/>
          </a:xfrm>
        </p:spPr>
      </p:sp>
      <p:sp>
        <p:nvSpPr>
          <p:cNvPr id="3" name="Notes Placeholder 2"/>
          <p:cNvSpPr>
            <a:spLocks noGrp="1"/>
          </p:cNvSpPr>
          <p:nvPr>
            <p:ph type="body" idx="1"/>
          </p:nvPr>
        </p:nvSpPr>
        <p:spPr>
          <a:xfrm>
            <a:off x="732544" y="3972889"/>
            <a:ext cx="5860348" cy="4648266"/>
          </a:xfrm>
        </p:spPr>
        <p:txBody>
          <a:bodyPr/>
          <a:lstStyle/>
          <a:p>
            <a:pPr defTabSz="931774">
              <a:defRPr/>
            </a:pPr>
            <a:r>
              <a:rPr lang="en-US" altLang="en-US" sz="1400" b="1" dirty="0">
                <a:latin typeface="Arial" panose="020B0604020202020204" pitchFamily="34" charset="0"/>
                <a:cs typeface="Arial" panose="020B0604020202020204" pitchFamily="34" charset="0"/>
              </a:rPr>
              <a:t>[10 minutes]</a:t>
            </a:r>
          </a:p>
          <a:p>
            <a:pPr>
              <a:defRPr/>
            </a:pPr>
            <a:r>
              <a:rPr lang="en-US" sz="1400" dirty="0">
                <a:latin typeface="Arial" panose="020B0604020202020204" pitchFamily="34" charset="0"/>
                <a:cs typeface="Arial" panose="020B0604020202020204" pitchFamily="34" charset="0"/>
              </a:rPr>
              <a:t>Please discuss with your table:</a:t>
            </a:r>
          </a:p>
          <a:p>
            <a:pP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marL="643894" lvl="1"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CA EL Roadmap Policy, principles, elements, Web-based Resources, and Guidance Document</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What might your role be in sharing the </a:t>
            </a:r>
            <a:r>
              <a:rPr lang="en-US" sz="1400" i="1" dirty="0">
                <a:latin typeface="Arial" panose="020B0604020202020204" pitchFamily="34" charset="0"/>
                <a:cs typeface="Arial" panose="020B0604020202020204" pitchFamily="34" charset="0"/>
              </a:rPr>
              <a:t>CA EL Roadmap </a:t>
            </a:r>
            <a:r>
              <a:rPr lang="en-US" sz="1400" dirty="0">
                <a:latin typeface="Arial" panose="020B0604020202020204" pitchFamily="34" charset="0"/>
                <a:cs typeface="Arial" panose="020B0604020202020204" pitchFamily="34" charset="0"/>
              </a:rPr>
              <a:t>with other parents?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178007" indent="-178007">
              <a:buFont typeface="Arial" panose="020B0604020202020204" pitchFamily="34" charset="0"/>
              <a:buChar char="•"/>
              <a:defRPr/>
            </a:pPr>
            <a:r>
              <a:rPr lang="en-US" sz="1400" dirty="0">
                <a:latin typeface="Arial" panose="020B0604020202020204" pitchFamily="34" charset="0"/>
                <a:cs typeface="Arial" panose="020B0604020202020204" pitchFamily="34" charset="0"/>
              </a:rPr>
              <a:t>How can the CA </a:t>
            </a:r>
            <a:r>
              <a:rPr lang="en-US" sz="1400" i="1" dirty="0">
                <a:latin typeface="Arial" panose="020B0604020202020204" pitchFamily="34" charset="0"/>
                <a:cs typeface="Arial" panose="020B0604020202020204" pitchFamily="34" charset="0"/>
              </a:rPr>
              <a:t>EL Roadmap </a:t>
            </a:r>
            <a:r>
              <a:rPr lang="en-US" sz="1400" dirty="0">
                <a:latin typeface="Arial" panose="020B0604020202020204" pitchFamily="34" charset="0"/>
                <a:cs typeface="Arial" panose="020B0604020202020204" pitchFamily="34" charset="0"/>
              </a:rPr>
              <a:t>inform district decisions, LCAP development, and EL policy? What role can parents, students, and the community play in this process?</a:t>
            </a:r>
          </a:p>
          <a:p>
            <a:pPr marL="178007" indent="-178007">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[Give time for participants to discuss in small groups]</a:t>
            </a:r>
          </a:p>
          <a:p>
            <a:pPr>
              <a:buFont typeface="Arial" panose="020B0604020202020204" pitchFamily="34" charset="0"/>
              <a:buNone/>
              <a:defRPr/>
            </a:pPr>
            <a:endParaRPr lang="en-US" sz="1400" b="1" dirty="0">
              <a:latin typeface="Arial" panose="020B0604020202020204" pitchFamily="34" charset="0"/>
              <a:cs typeface="Arial" panose="020B0604020202020204" pitchFamily="34" charset="0"/>
            </a:endParaRPr>
          </a:p>
          <a:p>
            <a:pPr>
              <a:buFont typeface="Arial" panose="020B0604020202020204" pitchFamily="34" charset="0"/>
              <a:buNone/>
              <a:defRPr/>
            </a:pPr>
            <a:r>
              <a:rPr lang="en-US" sz="1400" b="1" dirty="0">
                <a:latin typeface="Arial" panose="020B0604020202020204" pitchFamily="34" charset="0"/>
                <a:cs typeface="Arial" panose="020B0604020202020204" pitchFamily="34" charset="0"/>
              </a:rPr>
              <a:t>[Share out responses as time allows]</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784558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469900"/>
            <a:ext cx="4518025" cy="2541588"/>
          </a:xfrm>
        </p:spPr>
      </p:sp>
      <p:sp>
        <p:nvSpPr>
          <p:cNvPr id="3" name="Notes Placeholder 2"/>
          <p:cNvSpPr>
            <a:spLocks noGrp="1"/>
          </p:cNvSpPr>
          <p:nvPr>
            <p:ph type="body" idx="1"/>
          </p:nvPr>
        </p:nvSpPr>
        <p:spPr>
          <a:xfrm>
            <a:off x="715118" y="3269950"/>
            <a:ext cx="5732949" cy="5256211"/>
          </a:xfrm>
        </p:spPr>
        <p:txBody>
          <a:bodyPr/>
          <a:lstStyle/>
          <a:p>
            <a:pPr defTabSz="931774">
              <a:defRPr/>
            </a:pPr>
            <a:r>
              <a:rPr lang="en-US" altLang="en-US" sz="1400" b="1" dirty="0">
                <a:latin typeface="Arial" panose="020B0604020202020204" pitchFamily="34" charset="0"/>
                <a:cs typeface="Arial" panose="020B0604020202020204" pitchFamily="34" charset="0"/>
              </a:rPr>
              <a:t>[4 minutes]</a:t>
            </a: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There are many resources to support CA EL Roadmap implementation.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The CDE EL Roadmap web page, at https://www.cde.ca.gov/sp/ml/roadmap, includes the CA EL Roadmap Policy, the CA EL Roadmap Guidance Document, information on and examples of each principle in action, the Self-Reflection Rubric, Frequently Asked Questions, the EL Roadmap Webinar, this presentation and others, and more.</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296711" indent="-296711">
              <a:buFont typeface="Arial" panose="020B0604020202020204" pitchFamily="34" charset="0"/>
              <a:buChar char="•"/>
            </a:pPr>
            <a:r>
              <a:rPr lang="en-US" sz="1400" dirty="0">
                <a:latin typeface="Arial" panose="020B0604020202020204" pitchFamily="34" charset="0"/>
                <a:cs typeface="Arial" panose="020B0604020202020204" pitchFamily="34" charset="0"/>
              </a:rPr>
              <a:t>Another resource is the California Association for Bilingual Education EL Roadmap videos at https://youtu.be/6_piqi-lBFw?list=PLzAV3ARcMmw1l-hX2vpb6RSbDSYt8mvPE. These videos include an Introduction and Overview video, a Four Principles video, and a Call to Action video. </a:t>
            </a:r>
          </a:p>
          <a:p>
            <a:pPr marL="296711" indent="-296711">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sz="1400" b="1" dirty="0">
                <a:latin typeface="Arial" panose="020B0604020202020204" pitchFamily="34" charset="0"/>
                <a:cs typeface="Arial" panose="020B0604020202020204" pitchFamily="34" charset="0"/>
              </a:rPr>
              <a:t>[For</a:t>
            </a:r>
            <a:r>
              <a:rPr lang="en-US" sz="1400" b="1" baseline="0" dirty="0">
                <a:latin typeface="Arial" panose="020B0604020202020204" pitchFamily="34" charset="0"/>
                <a:cs typeface="Arial" panose="020B0604020202020204" pitchFamily="34" charset="0"/>
              </a:rPr>
              <a:t> extended timeframes, give participants time to explore the Web-based Resources and discuss resources that might be useful for local implementation]</a:t>
            </a:r>
            <a:endParaRPr lang="en-US" sz="1400" b="1"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8310052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774">
              <a:spcBef>
                <a:spcPct val="0"/>
              </a:spcBef>
              <a:defRPr/>
            </a:pPr>
            <a:r>
              <a:rPr lang="en-US" altLang="en-US" sz="1400" b="1" dirty="0">
                <a:latin typeface="Arial" panose="020B0604020202020204" pitchFamily="34" charset="0"/>
                <a:cs typeface="Arial" panose="020B0604020202020204" pitchFamily="34" charset="0"/>
              </a:rPr>
              <a:t>[4 minutes]</a:t>
            </a: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To close this session, I will show a video clip that the Anaheim Union High School District Superintendent Michael Matsuda, a member of the CA EL Roadmap Workgroup, created with members of his staff and students from his district.</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dirty="0">
                <a:latin typeface="Arial" panose="020B0604020202020204" pitchFamily="34" charset="0"/>
                <a:ea typeface="MS PGothic" panose="020B0600070205080204" pitchFamily="34" charset="-128"/>
                <a:cs typeface="Arial" panose="020B0604020202020204" pitchFamily="34" charset="0"/>
              </a:rPr>
              <a:t>Please enjoy this inspirational video.</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play video at https://www.youtube.com/watch?v=VtqJCB6ssGk&amp;feature=youtu.be]</a:t>
            </a:r>
          </a:p>
          <a:p>
            <a:pPr eaLnBrk="1" hangingPunct="1">
              <a:spcBef>
                <a:spcPct val="0"/>
              </a:spcBef>
            </a:pPr>
            <a:endParaRPr lang="en-US" altLang="en-US" sz="1400" dirty="0">
              <a:latin typeface="Arial" panose="020B0604020202020204" pitchFamily="34" charset="0"/>
              <a:ea typeface="MS PGothic" panose="020B0600070205080204" pitchFamily="34" charset="-128"/>
              <a:cs typeface="Arial" panose="020B0604020202020204" pitchFamily="34" charset="0"/>
            </a:endParaRPr>
          </a:p>
          <a:p>
            <a:pPr eaLnBrk="1" hangingPunct="1">
              <a:spcBef>
                <a:spcPct val="0"/>
              </a:spcBef>
            </a:pPr>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pPr eaLnBrk="1" hangingPunct="1">
              <a:spcBef>
                <a:spcPct val="0"/>
              </a:spcBef>
            </a:pPr>
            <a:endParaRPr lang="en-US" altLang="en-US" dirty="0">
              <a:ea typeface="MS PGothic" panose="020B0600070205080204" pitchFamily="34" charset="-128"/>
              <a:cs typeface="Arial" panose="020B0604020202020204"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97866" indent="-305709">
              <a:defRPr>
                <a:solidFill>
                  <a:schemeClr val="tx1"/>
                </a:solidFill>
                <a:latin typeface="Calibri" panose="020F0502020204030204" pitchFamily="34" charset="0"/>
              </a:defRPr>
            </a:lvl2pPr>
            <a:lvl3pPr marL="1229553" indent="-243560">
              <a:defRPr>
                <a:solidFill>
                  <a:schemeClr val="tx1"/>
                </a:solidFill>
                <a:latin typeface="Calibri" panose="020F0502020204030204" pitchFamily="34" charset="0"/>
              </a:defRPr>
            </a:lvl3pPr>
            <a:lvl4pPr marL="1723391" indent="-243560">
              <a:defRPr>
                <a:solidFill>
                  <a:schemeClr val="tx1"/>
                </a:solidFill>
                <a:latin typeface="Calibri" panose="020F0502020204030204" pitchFamily="34" charset="0"/>
              </a:defRPr>
            </a:lvl4pPr>
            <a:lvl5pPr marL="2215548" indent="-243560">
              <a:defRPr>
                <a:solidFill>
                  <a:schemeClr val="tx1"/>
                </a:solidFill>
                <a:latin typeface="Calibri" panose="020F0502020204030204" pitchFamily="34" charset="0"/>
              </a:defRPr>
            </a:lvl5pPr>
            <a:lvl6pPr marL="2699307" indent="-243560" eaLnBrk="0" fontAlgn="base" hangingPunct="0">
              <a:spcBef>
                <a:spcPct val="0"/>
              </a:spcBef>
              <a:spcAft>
                <a:spcPct val="0"/>
              </a:spcAft>
              <a:defRPr>
                <a:solidFill>
                  <a:schemeClr val="tx1"/>
                </a:solidFill>
                <a:latin typeface="Calibri" panose="020F0502020204030204" pitchFamily="34" charset="0"/>
              </a:defRPr>
            </a:lvl6pPr>
            <a:lvl7pPr marL="3183066" indent="-243560" eaLnBrk="0" fontAlgn="base" hangingPunct="0">
              <a:spcBef>
                <a:spcPct val="0"/>
              </a:spcBef>
              <a:spcAft>
                <a:spcPct val="0"/>
              </a:spcAft>
              <a:defRPr>
                <a:solidFill>
                  <a:schemeClr val="tx1"/>
                </a:solidFill>
                <a:latin typeface="Calibri" panose="020F0502020204030204" pitchFamily="34" charset="0"/>
              </a:defRPr>
            </a:lvl7pPr>
            <a:lvl8pPr marL="3666825" indent="-243560" eaLnBrk="0" fontAlgn="base" hangingPunct="0">
              <a:spcBef>
                <a:spcPct val="0"/>
              </a:spcBef>
              <a:spcAft>
                <a:spcPct val="0"/>
              </a:spcAft>
              <a:defRPr>
                <a:solidFill>
                  <a:schemeClr val="tx1"/>
                </a:solidFill>
                <a:latin typeface="Calibri" panose="020F0502020204030204" pitchFamily="34" charset="0"/>
              </a:defRPr>
            </a:lvl8pPr>
            <a:lvl9pPr marL="4150584" indent="-24356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068C29E-A937-4BD3-985C-E357886B5311}" type="slidenum">
              <a:rPr lang="en-US" altLang="en-US" smtClean="0">
                <a:solidFill>
                  <a:srgbClr val="000000"/>
                </a:solidFill>
                <a:latin typeface="Arial" panose="020B0604020202020204" pitchFamily="34" charset="0"/>
              </a:rPr>
              <a:pPr fontAlgn="base">
                <a:spcBef>
                  <a:spcPct val="0"/>
                </a:spcBef>
                <a:spcAft>
                  <a:spcPct val="0"/>
                </a:spcAft>
              </a:pPr>
              <a:t>19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636526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31838" y="576263"/>
            <a:ext cx="5670550" cy="31892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682865" y="4057183"/>
            <a:ext cx="5732949" cy="4165974"/>
          </a:xfrm>
        </p:spPr>
        <p:txBody>
          <a:bodyPr/>
          <a:lstStyle/>
          <a:p>
            <a:pPr defTabSz="931774">
              <a:defRPr/>
            </a:pPr>
            <a:r>
              <a:rPr lang="en-US" altLang="en-US" sz="1400" b="1" dirty="0">
                <a:latin typeface="Arial" panose="020B0604020202020204" pitchFamily="34" charset="0"/>
                <a:cs typeface="Arial" panose="020B0604020202020204" pitchFamily="34" charset="0"/>
              </a:rPr>
              <a:t>[2 minutes]</a:t>
            </a:r>
          </a:p>
          <a:p>
            <a:pPr>
              <a:defRPr/>
            </a:pPr>
            <a:r>
              <a:rPr lang="en-US" sz="1400" dirty="0">
                <a:latin typeface="Arial" panose="020B0604020202020204" pitchFamily="34" charset="0"/>
                <a:cs typeface="Arial" panose="020B0604020202020204" pitchFamily="34" charset="0"/>
              </a:rPr>
              <a:t>The outcomes for this session are:</a:t>
            </a: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context of the English Learner, or EL, Roadmap Policy,</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become familiar with the policy and its principles,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the development process, organization, and purpose of the Guidance Document and Web-based Resources,</a:t>
            </a:r>
          </a:p>
          <a:p>
            <a:pP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reflect on your role in helping your child’s school implement the EL Roadmap Policy, and</a:t>
            </a:r>
          </a:p>
          <a:p>
            <a:pPr marL="308061" indent="-308061">
              <a:buFont typeface="Arial" panose="020B0604020202020204" pitchFamily="34" charset="0"/>
              <a:buChar char="•"/>
              <a:defRPr/>
            </a:pPr>
            <a:endParaRPr lang="en-US" sz="1400" dirty="0">
              <a:latin typeface="Arial" panose="020B0604020202020204" pitchFamily="34" charset="0"/>
              <a:cs typeface="Arial" panose="020B0604020202020204" pitchFamily="34" charset="0"/>
            </a:endParaRPr>
          </a:p>
          <a:p>
            <a:pPr marL="308061" indent="-308061">
              <a:buFont typeface="Arial" panose="020B0604020202020204" pitchFamily="34" charset="0"/>
              <a:buChar char="•"/>
              <a:defRPr/>
            </a:pPr>
            <a:r>
              <a:rPr lang="en-US" sz="1400" dirty="0">
                <a:latin typeface="Arial" panose="020B0604020202020204" pitchFamily="34" charset="0"/>
                <a:cs typeface="Arial" panose="020B0604020202020204" pitchFamily="34" charset="0"/>
              </a:rPr>
              <a:t>To understand how parents can get involved in the Local Control and Accountability Plan,</a:t>
            </a:r>
            <a:r>
              <a:rPr lang="en-US" sz="1400" baseline="0" dirty="0">
                <a:latin typeface="Arial" panose="020B0604020202020204" pitchFamily="34" charset="0"/>
                <a:cs typeface="Arial" panose="020B0604020202020204" pitchFamily="34" charset="0"/>
              </a:rPr>
              <a:t> or </a:t>
            </a:r>
            <a:r>
              <a:rPr lang="en-US" sz="1400" dirty="0">
                <a:latin typeface="Arial" panose="020B0604020202020204" pitchFamily="34" charset="0"/>
                <a:cs typeface="Arial" panose="020B0604020202020204" pitchFamily="34" charset="0"/>
              </a:rPr>
              <a:t>LCAP, process. </a:t>
            </a:r>
          </a:p>
          <a:p>
            <a:pPr>
              <a:defRPr/>
            </a:pPr>
            <a:endParaRPr lang="en-US" sz="1400" dirty="0">
              <a:latin typeface="Arial" panose="020B0604020202020204" pitchFamily="34" charset="0"/>
              <a:cs typeface="Arial" panose="020B0604020202020204" pitchFamily="34" charset="0"/>
            </a:endParaRPr>
          </a:p>
          <a:p>
            <a:pPr>
              <a:defRPr/>
            </a:pPr>
            <a:r>
              <a:rPr lang="en-US" altLang="en-US" sz="1400" b="1" dirty="0">
                <a:latin typeface="Arial" panose="020B0604020202020204" pitchFamily="34" charset="0"/>
                <a:cs typeface="Arial" panose="020B0604020202020204" pitchFamily="34" charset="0"/>
              </a:rPr>
              <a:t>[Click to advance to next slide]</a:t>
            </a:r>
          </a:p>
          <a:p>
            <a:pPr>
              <a:defRPr/>
            </a:pPr>
            <a:endParaRPr lang="en-US" dirty="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5C8129-C96C-466D-9166-43E2283E1940}" type="slidenum">
              <a:rPr lang="en-US" altLang="en-US" smtClean="0">
                <a:solidFill>
                  <a:prstClr val="black"/>
                </a:solidFill>
              </a:rPr>
              <a:pPr fontAlgn="base">
                <a:spcBef>
                  <a:spcPct val="0"/>
                </a:spcBef>
                <a:spcAft>
                  <a:spcPct val="0"/>
                </a:spcAft>
              </a:pPr>
              <a:t>2</a:t>
            </a:fld>
            <a:endParaRPr lang="en-US" altLang="en-US">
              <a:solidFill>
                <a:prstClr val="black"/>
              </a:solidFill>
            </a:endParaRPr>
          </a:p>
        </p:txBody>
      </p:sp>
    </p:spTree>
    <p:extLst>
      <p:ext uri="{BB962C8B-B14F-4D97-AF65-F5344CB8AC3E}">
        <p14:creationId xmlns:p14="http://schemas.microsoft.com/office/powerpoint/2010/main" val="955380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ltLang="en-US" sz="1400" b="1" dirty="0">
                <a:latin typeface="Arial" panose="020B0604020202020204" pitchFamily="34" charset="0"/>
                <a:cs typeface="Arial" panose="020B0604020202020204" pitchFamily="34" charset="0"/>
              </a:rPr>
              <a:t>[1 minute]</a:t>
            </a:r>
          </a:p>
          <a:p>
            <a:r>
              <a:rPr lang="en-US" sz="1400"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California Department of Education by phone at 916-319-0845 or by email at ELRoadmapProject@cde.ca.gov. </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For information, updates, and resources from the English Learner Support Division, follow @</a:t>
            </a:r>
            <a:r>
              <a:rPr lang="en-US" sz="1400" dirty="0" err="1">
                <a:latin typeface="Arial" panose="020B0604020202020204" pitchFamily="34" charset="0"/>
                <a:cs typeface="Arial" panose="020B0604020202020204" pitchFamily="34" charset="0"/>
              </a:rPr>
              <a:t>MultilingualCA</a:t>
            </a:r>
            <a:r>
              <a:rPr lang="en-US" sz="1400" dirty="0">
                <a:latin typeface="Arial" panose="020B0604020202020204" pitchFamily="34" charset="0"/>
                <a:cs typeface="Arial" panose="020B0604020202020204" pitchFamily="34" charset="0"/>
              </a:rPr>
              <a:t> on Twitter. </a:t>
            </a:r>
          </a:p>
          <a:p>
            <a:endParaRPr lang="en-US" sz="1400" dirty="0">
              <a:latin typeface="Arial" panose="020B0604020202020204" pitchFamily="34" charset="0"/>
              <a:cs typeface="Arial" panose="020B0604020202020204" pitchFamily="34" charset="0"/>
            </a:endParaRPr>
          </a:p>
          <a:p>
            <a:pPr defTabSz="949478"/>
            <a:r>
              <a:rPr lang="en-US" altLang="en-US" sz="1400" b="1" dirty="0">
                <a:latin typeface="Arial" panose="020B0604020202020204" pitchFamily="34" charset="0"/>
                <a:ea typeface="MS PGothic" panose="020B0600070205080204" pitchFamily="34" charset="-128"/>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0977E29-8A78-4C35-891E-1BD6AA7FFBF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3972591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spcBef>
                <a:spcPct val="0"/>
              </a:spcBef>
              <a:defRPr/>
            </a:pPr>
            <a:r>
              <a:rPr lang="en-US" altLang="en-US" sz="1400" b="1" dirty="0">
                <a:latin typeface="Arial" panose="020B0604020202020204" pitchFamily="34" charset="0"/>
                <a:cs typeface="Arial" panose="020B0604020202020204" pitchFamily="34" charset="0"/>
              </a:rPr>
              <a:t>[1 minute]</a:t>
            </a: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In conclusion, the CA EL Roadmap is ushering in a new era of education for English learners in the state of California that focuses on the whole child and emphasizes the importance of being bilingual, multilingual, and </a:t>
            </a:r>
            <a:r>
              <a:rPr lang="en-US" altLang="en-US" sz="1400" dirty="0" err="1">
                <a:latin typeface="Arial" panose="020B0604020202020204" pitchFamily="34" charset="0"/>
                <a:cs typeface="Arial" panose="020B0604020202020204" pitchFamily="34" charset="0"/>
              </a:rPr>
              <a:t>biliterate</a:t>
            </a:r>
            <a:r>
              <a:rPr lang="en-US" altLang="en-US" sz="1400" dirty="0">
                <a:latin typeface="Arial" panose="020B0604020202020204" pitchFamily="34" charset="0"/>
                <a:cs typeface="Arial" panose="020B0604020202020204" pitchFamily="34" charset="0"/>
              </a:rPr>
              <a:t> in our global society. </a:t>
            </a:r>
          </a:p>
          <a:p>
            <a:pPr eaLnBrk="1" hangingPunct="1">
              <a:spcBef>
                <a:spcPct val="0"/>
              </a:spcBef>
              <a:buFont typeface="Arial" panose="020B0604020202020204" pitchFamily="34" charset="0"/>
              <a:buNone/>
              <a:defRPr/>
            </a:pPr>
            <a:endParaRPr lang="en-US" altLang="en-US" sz="1400" dirty="0">
              <a:latin typeface="Arial" panose="020B0604020202020204" pitchFamily="34" charset="0"/>
              <a:cs typeface="Arial" panose="020B0604020202020204" pitchFamily="34" charset="0"/>
            </a:endParaRPr>
          </a:p>
          <a:p>
            <a:pPr marL="296680" indent="-296680">
              <a:spcBef>
                <a:spcPct val="0"/>
              </a:spcBef>
              <a:buFont typeface="Arial" panose="020B0604020202020204" pitchFamily="34" charset="0"/>
              <a:buChar char="•"/>
              <a:defRPr/>
            </a:pPr>
            <a:r>
              <a:rPr lang="en-US" altLang="en-US" sz="1400" dirty="0">
                <a:latin typeface="Arial" panose="020B0604020202020204" pitchFamily="34" charset="0"/>
                <a:cs typeface="Arial" panose="020B0604020202020204" pitchFamily="34" charset="0"/>
              </a:rPr>
              <a:t>Keep your eyes open for observable changes in your community, schools, districts, county offices, and at the CDE.</a:t>
            </a:r>
          </a:p>
          <a:p>
            <a:pPr eaLnBrk="1" hangingPunct="1">
              <a:spcBef>
                <a:spcPct val="0"/>
              </a:spcBef>
              <a:defRPr/>
            </a:pPr>
            <a:endParaRPr lang="en-US" altLang="en-US" sz="1400" dirty="0">
              <a:latin typeface="Arial" panose="020B0604020202020204" pitchFamily="34" charset="0"/>
              <a:cs typeface="Arial" panose="020B0604020202020204" pitchFamily="34" charset="0"/>
            </a:endParaRPr>
          </a:p>
          <a:p>
            <a:pPr eaLnBrk="1" hangingPunct="1">
              <a:spcBef>
                <a:spcPct val="0"/>
              </a:spcBef>
              <a:defRPr/>
            </a:pPr>
            <a:r>
              <a:rPr lang="en-US" altLang="en-US" sz="1400" dirty="0">
                <a:latin typeface="Arial" panose="020B0604020202020204" pitchFamily="34" charset="0"/>
                <a:cs typeface="Arial" panose="020B0604020202020204" pitchFamily="34" charset="0"/>
              </a:rPr>
              <a:t>Thank you so much for coming. </a:t>
            </a:r>
          </a:p>
          <a:p>
            <a:endParaRPr lang="en-US" dirty="0"/>
          </a:p>
          <a:p>
            <a:r>
              <a:rPr lang="en-US" sz="1400" b="1" dirty="0">
                <a:latin typeface="Arial" panose="020B0604020202020204" pitchFamily="34" charset="0"/>
                <a:cs typeface="Arial" panose="020B0604020202020204" pitchFamily="34" charset="0"/>
              </a:rPr>
              <a:t>[End presentation]</a:t>
            </a:r>
          </a:p>
        </p:txBody>
      </p:sp>
      <p:sp>
        <p:nvSpPr>
          <p:cNvPr id="4" name="Slide Number Placeholder 3"/>
          <p:cNvSpPr>
            <a:spLocks noGrp="1"/>
          </p:cNvSpPr>
          <p:nvPr>
            <p:ph type="sldNum" sz="quarter" idx="10"/>
          </p:nvPr>
        </p:nvSpPr>
        <p:spPr/>
        <p:txBody>
          <a:bodyPr/>
          <a:lstStyle/>
          <a:p>
            <a:fld id="{1CE27A00-9ED4-434D-BC8A-5D31EFE24023}"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388777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fontAlgn="base">
              <a:spcBef>
                <a:spcPct val="0"/>
              </a:spcBef>
              <a:spcAft>
                <a:spcPct val="0"/>
              </a:spcAft>
              <a:defRPr/>
            </a:pPr>
            <a:r>
              <a:rPr lang="en-US" altLang="en-US" sz="1400" b="1" dirty="0">
                <a:latin typeface="Arial" panose="020B0604020202020204" pitchFamily="34" charset="0"/>
                <a:cs typeface="Arial" panose="020B0604020202020204" pitchFamily="34" charset="0"/>
              </a:rPr>
              <a:t>[6 minutes]</a:t>
            </a:r>
          </a:p>
          <a:p>
            <a:pPr marL="296680" indent="-296680" defTabSz="949478" fontAlgn="base">
              <a:spcBef>
                <a:spcPct val="0"/>
              </a:spcBef>
              <a:spcAft>
                <a:spcPct val="0"/>
              </a:spcAft>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Please take a moment to introduce yourself to the other people at your table. Please share your name and your child’s, or</a:t>
            </a:r>
            <a:r>
              <a:rPr lang="en-US" altLang="en-US" sz="1400" baseline="0" dirty="0">
                <a:solidFill>
                  <a:prstClr val="black"/>
                </a:solidFill>
                <a:latin typeface="Arial" panose="020B0604020202020204" pitchFamily="34" charset="0"/>
                <a:cs typeface="Arial" panose="020B0604020202020204" pitchFamily="34" charset="0"/>
              </a:rPr>
              <a:t> children’s,</a:t>
            </a:r>
            <a:r>
              <a:rPr lang="en-US" altLang="en-US" sz="1400" dirty="0">
                <a:solidFill>
                  <a:prstClr val="black"/>
                </a:solidFill>
                <a:latin typeface="Arial" panose="020B0604020202020204" pitchFamily="34" charset="0"/>
                <a:cs typeface="Arial" panose="020B0604020202020204" pitchFamily="34" charset="0"/>
              </a:rPr>
              <a:t> grade. Then,</a:t>
            </a:r>
            <a:r>
              <a:rPr lang="en-US" altLang="en-US" sz="1400" baseline="0" dirty="0">
                <a:solidFill>
                  <a:prstClr val="black"/>
                </a:solidFill>
                <a:latin typeface="Arial" panose="020B0604020202020204" pitchFamily="34" charset="0"/>
                <a:cs typeface="Arial" panose="020B0604020202020204" pitchFamily="34" charset="0"/>
              </a:rPr>
              <a:t> please discuss whether or not you have heard about the EL Roadmap and, if so, what you have heard and, if not, what you hope to learn today.</a:t>
            </a:r>
          </a:p>
          <a:p>
            <a:pPr marL="296680" indent="-296680" defTabSz="949478" fontAlgn="base">
              <a:spcBef>
                <a:spcPct val="0"/>
              </a:spcBef>
              <a:spcAft>
                <a:spcPct val="0"/>
              </a:spcAft>
              <a:buFont typeface="Arial" panose="020B0604020202020204" pitchFamily="34" charset="0"/>
              <a:buChar char="•"/>
              <a:defRPr/>
            </a:pPr>
            <a:endParaRPr lang="en-US" altLang="en-US" sz="1400" baseline="0"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[Give participants a few minutes to discuss]</a:t>
            </a:r>
          </a:p>
          <a:p>
            <a:pPr defTabSz="931774">
              <a:defRPr/>
            </a:pPr>
            <a:endParaRPr lang="en-US" altLang="en-US" sz="1400" b="1" dirty="0">
              <a:solidFill>
                <a:prstClr val="black"/>
              </a:solidFill>
              <a:latin typeface="Arial" panose="020B0604020202020204" pitchFamily="34" charset="0"/>
              <a:cs typeface="Arial" panose="020B0604020202020204" pitchFamily="34" charset="0"/>
            </a:endParaRPr>
          </a:p>
          <a:p>
            <a:pPr defTabSz="931774">
              <a:defRPr/>
            </a:pPr>
            <a:r>
              <a:rPr lang="en-US" altLang="en-US" sz="1400" b="1" dirty="0">
                <a:solidFill>
                  <a:prstClr val="black"/>
                </a:solidFill>
                <a:latin typeface="Arial" panose="020B0604020202020204" pitchFamily="34" charset="0"/>
                <a:cs typeface="Arial" panose="020B0604020202020204" pitchFamily="34" charset="0"/>
              </a:rPr>
              <a:t>[Share out responses as time allows]</a:t>
            </a: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buFontTx/>
              <a:buChar char="•"/>
              <a:defRPr/>
            </a:pPr>
            <a:endParaRPr lang="en-US" altLang="en-US" sz="1400" dirty="0">
              <a:solidFill>
                <a:prstClr val="black"/>
              </a:solidFill>
              <a:latin typeface="Arial" panose="020B0604020202020204" pitchFamily="34" charset="0"/>
              <a:cs typeface="Arial" panose="020B0604020202020204" pitchFamily="34" charset="0"/>
            </a:endParaRPr>
          </a:p>
          <a:p>
            <a:pPr marL="181305" indent="-181305" defTabSz="949478" fontAlgn="base">
              <a:spcBef>
                <a:spcPct val="0"/>
              </a:spcBef>
              <a:spcAft>
                <a:spcPct val="0"/>
              </a:spcAf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dirty="0"/>
          </a:p>
        </p:txBody>
      </p:sp>
      <p:sp>
        <p:nvSpPr>
          <p:cNvPr id="4" name="Slide Number Placeholder 3"/>
          <p:cNvSpPr>
            <a:spLocks noGrp="1"/>
          </p:cNvSpPr>
          <p:nvPr>
            <p:ph type="sldNum" sz="quarter" idx="10"/>
          </p:nvPr>
        </p:nvSpPr>
        <p:spPr/>
        <p:txBody>
          <a:bodyPr/>
          <a:lstStyle/>
          <a:p>
            <a:fld id="{1CE27A00-9ED4-434D-BC8A-5D31EFE24023}" type="slidenum">
              <a:rPr lang="en-US">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2152438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390398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latin typeface="Arial" panose="020B0604020202020204" pitchFamily="34" charset="0"/>
                <a:cs typeface="Arial" panose="020B0604020202020204" pitchFamily="34" charset="0"/>
              </a:rPr>
              <a:t>[3 minutes]</a:t>
            </a:r>
            <a:endParaRPr lang="en-US" altLang="en-US" sz="1400" b="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dirty="0">
                <a:latin typeface="Arial" panose="020B0604020202020204" pitchFamily="34" charset="0"/>
                <a:cs typeface="Arial" panose="020B0604020202020204" pitchFamily="34" charset="0"/>
              </a:rPr>
              <a:t>There are over 1.2 million English</a:t>
            </a:r>
            <a:r>
              <a:rPr lang="en-US" altLang="en-US" sz="1400" b="0" baseline="0" dirty="0">
                <a:latin typeface="Arial" panose="020B0604020202020204" pitchFamily="34" charset="0"/>
                <a:cs typeface="Arial" panose="020B0604020202020204" pitchFamily="34" charset="0"/>
              </a:rPr>
              <a:t> learners in California public schools.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The EL Roadmap was created because it is essential to provide guidance to schools, districts, and counties on research-based approaches to support and embrace English learners.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Another purpose behind the EL Roadmap is to ensure that all English learners have access to a twenty-first century education and feel welcome and supported at school.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400" b="0" baseline="0" dirty="0">
                <a:latin typeface="Arial" panose="020B0604020202020204" pitchFamily="34" charset="0"/>
                <a:cs typeface="Arial" panose="020B0604020202020204" pitchFamily="34" charset="0"/>
              </a:rPr>
              <a:t>In addition to students, it is also essential to </a:t>
            </a:r>
            <a:r>
              <a:rPr lang="en-US" sz="1400" dirty="0">
                <a:latin typeface="Arial" panose="020B0604020202020204" pitchFamily="34" charset="0"/>
                <a:cs typeface="Arial" panose="020B0604020202020204" pitchFamily="34" charset="0"/>
              </a:rPr>
              <a:t>ensure that the parents of English learners are welcomed and embraced as assets to the school and district.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400" b="0"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400" b="0" dirty="0">
              <a:latin typeface="Arial" panose="020B0604020202020204" pitchFamily="34" charset="0"/>
              <a:cs typeface="Arial" panose="020B0604020202020204" pitchFamily="34" charset="0"/>
            </a:endParaRPr>
          </a:p>
          <a:p>
            <a:endParaRPr lang="en-US" sz="1400" dirty="0"/>
          </a:p>
        </p:txBody>
      </p:sp>
      <p:sp>
        <p:nvSpPr>
          <p:cNvPr id="4" name="Slide Number Placeholder 3"/>
          <p:cNvSpPr>
            <a:spLocks noGrp="1"/>
          </p:cNvSpPr>
          <p:nvPr>
            <p:ph type="sldNum" sz="quarter" idx="10"/>
          </p:nvPr>
        </p:nvSpPr>
        <p:spPr/>
        <p:txBody>
          <a:bodyPr/>
          <a:lstStyle/>
          <a:p>
            <a:fld id="{09C82C26-CCA5-46CA-A6F8-BCBFADE9B10D}" type="slidenum">
              <a:rPr lang="en-US" smtClean="0"/>
              <a:t>4</a:t>
            </a:fld>
            <a:endParaRPr lang="en-US"/>
          </a:p>
        </p:txBody>
      </p:sp>
    </p:spTree>
    <p:extLst>
      <p:ext uri="{BB962C8B-B14F-4D97-AF65-F5344CB8AC3E}">
        <p14:creationId xmlns:p14="http://schemas.microsoft.com/office/powerpoint/2010/main" val="1997851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400" b="1" dirty="0">
                <a:latin typeface="Arial" panose="020B0604020202020204" pitchFamily="34" charset="0"/>
                <a:cs typeface="Arial" panose="020B0604020202020204" pitchFamily="34" charset="0"/>
              </a:rPr>
              <a:t>[3 minutes]</a:t>
            </a:r>
          </a:p>
          <a:p>
            <a:pPr marL="0" indent="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 process of creating</a:t>
            </a:r>
            <a:r>
              <a:rPr lang="en-US" sz="1400" baseline="0" dirty="0">
                <a:latin typeface="Arial" panose="020B0604020202020204" pitchFamily="34" charset="0"/>
                <a:cs typeface="Arial" panose="020B0604020202020204" pitchFamily="34" charset="0"/>
              </a:rPr>
              <a:t> the EL Roadmap policy and guidance was collaborative and included a variety of stakeholders.</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The EL Roadmap Workgroup met over two years to provide input and to assist in the development of the EL Roadmap Policy and associated guidance.</a:t>
            </a:r>
          </a:p>
          <a:p>
            <a:pPr marL="285750" indent="-285750">
              <a:buFont typeface="Arial" panose="020B0604020202020204" pitchFamily="34" charset="0"/>
              <a:buChar char="•"/>
            </a:pPr>
            <a:endParaRPr lang="en-US" sz="1400" baseline="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aseline="0" dirty="0">
                <a:latin typeface="Arial" panose="020B0604020202020204" pitchFamily="34" charset="0"/>
                <a:cs typeface="Arial" panose="020B0604020202020204" pitchFamily="34" charset="0"/>
              </a:rPr>
              <a:t>This group included teachers, parents, administrators, superintendents, County Offices of Education, districts, and advocacy organizations, among other representatives.</a:t>
            </a:r>
          </a:p>
          <a:p>
            <a:endParaRPr lang="en-US" sz="14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9C82C26-CCA5-46CA-A6F8-BCBFADE9B10D}" type="slidenum">
              <a:rPr lang="en-US" smtClean="0"/>
              <a:t>5</a:t>
            </a:fld>
            <a:endParaRPr lang="en-US"/>
          </a:p>
        </p:txBody>
      </p:sp>
    </p:spTree>
    <p:extLst>
      <p:ext uri="{BB962C8B-B14F-4D97-AF65-F5344CB8AC3E}">
        <p14:creationId xmlns:p14="http://schemas.microsoft.com/office/powerpoint/2010/main" val="3979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698500" y="819150"/>
            <a:ext cx="5572125" cy="31353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98373" y="4348385"/>
            <a:ext cx="5470652" cy="39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1003875">
              <a:spcBef>
                <a:spcPct val="0"/>
              </a:spcBef>
              <a:defRPr/>
            </a:pPr>
            <a:r>
              <a:rPr lang="en-US" altLang="en-US" sz="1400" b="1" dirty="0">
                <a:latin typeface="Arial" panose="020B0604020202020204" pitchFamily="34" charset="0"/>
                <a:cs typeface="Arial" panose="020B0604020202020204" pitchFamily="34" charset="0"/>
              </a:rPr>
              <a:t>[3 minutes]</a:t>
            </a: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dirty="0">
                <a:solidFill>
                  <a:srgbClr val="000000"/>
                </a:solidFill>
                <a:latin typeface="Arial" panose="020B0604020202020204" pitchFamily="34" charset="0"/>
                <a:cs typeface="Arial" panose="020B0604020202020204" pitchFamily="34" charset="0"/>
              </a:rPr>
              <a:t>The </a:t>
            </a:r>
            <a:r>
              <a:rPr lang="en-US" altLang="en-US" sz="1400" i="1" dirty="0">
                <a:solidFill>
                  <a:srgbClr val="000000"/>
                </a:solidFill>
                <a:latin typeface="Arial" panose="020B0604020202020204" pitchFamily="34" charset="0"/>
                <a:cs typeface="Arial" panose="020B0604020202020204" pitchFamily="34" charset="0"/>
              </a:rPr>
              <a:t>California English Learner Roadmap: Strengthening Comprehensive Policies, Programs, and Practices for English Learners,</a:t>
            </a:r>
            <a:r>
              <a:rPr lang="en-US" altLang="en-US" sz="1400" dirty="0">
                <a:solidFill>
                  <a:srgbClr val="000000"/>
                </a:solidFill>
                <a:latin typeface="Arial" panose="020B0604020202020204" pitchFamily="34" charset="0"/>
                <a:cs typeface="Arial" panose="020B0604020202020204" pitchFamily="34" charset="0"/>
              </a:rPr>
              <a:t> or </a:t>
            </a:r>
            <a:r>
              <a:rPr lang="en-US" altLang="en-US" sz="1400" i="1" dirty="0">
                <a:solidFill>
                  <a:srgbClr val="000000"/>
                </a:solidFill>
                <a:latin typeface="Arial" panose="020B0604020202020204" pitchFamily="34" charset="0"/>
                <a:cs typeface="Arial" panose="020B0604020202020204" pitchFamily="34" charset="0"/>
              </a:rPr>
              <a:t>CA EL Roadmap, </a:t>
            </a:r>
            <a:r>
              <a:rPr lang="en-US" altLang="en-US" sz="1400" dirty="0">
                <a:solidFill>
                  <a:srgbClr val="000000"/>
                </a:solidFill>
                <a:latin typeface="Arial" panose="020B0604020202020204" pitchFamily="34" charset="0"/>
                <a:cs typeface="Arial" panose="020B0604020202020204" pitchFamily="34" charset="0"/>
              </a:rPr>
              <a:t>is the product of the CA EL Roadmap project and includes the California State Board of Education EL Roadmap Policy, the Guidance Document, and the Web-based Resources. </a:t>
            </a:r>
          </a:p>
          <a:p>
            <a:pPr marL="313196" indent="-313196" defTabSz="1003875">
              <a:spcBef>
                <a:spcPct val="0"/>
              </a:spcBef>
              <a:buFontTx/>
              <a:buChar char="•"/>
            </a:pPr>
            <a:endParaRPr lang="en-US" altLang="en-US" sz="1400" i="1"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buFontTx/>
              <a:buChar char="•"/>
            </a:pPr>
            <a:r>
              <a:rPr lang="en-US" altLang="en-US" sz="1400" i="0" dirty="0">
                <a:solidFill>
                  <a:srgbClr val="000000"/>
                </a:solidFill>
                <a:latin typeface="Arial" panose="020B0604020202020204" pitchFamily="34" charset="0"/>
                <a:cs typeface="Arial" panose="020B0604020202020204" pitchFamily="34" charset="0"/>
              </a:rPr>
              <a:t>This</a:t>
            </a:r>
            <a:r>
              <a:rPr lang="en-US" altLang="en-US" sz="1400" i="0" baseline="0" dirty="0">
                <a:solidFill>
                  <a:srgbClr val="000000"/>
                </a:solidFill>
                <a:latin typeface="Arial" panose="020B0604020202020204" pitchFamily="34" charset="0"/>
                <a:cs typeface="Arial" panose="020B0604020202020204" pitchFamily="34" charset="0"/>
              </a:rPr>
              <a:t> infographic is included in the </a:t>
            </a:r>
            <a:r>
              <a:rPr lang="en-US" altLang="en-US" sz="1400" i="1" baseline="0" dirty="0">
                <a:solidFill>
                  <a:srgbClr val="000000"/>
                </a:solidFill>
                <a:latin typeface="Arial" panose="020B0604020202020204" pitchFamily="34" charset="0"/>
                <a:cs typeface="Arial" panose="020B0604020202020204" pitchFamily="34" charset="0"/>
              </a:rPr>
              <a:t>CA EL Roadmap </a:t>
            </a:r>
            <a:r>
              <a:rPr lang="en-US" altLang="en-US" sz="1400" i="0" baseline="0" dirty="0">
                <a:solidFill>
                  <a:srgbClr val="000000"/>
                </a:solidFill>
                <a:latin typeface="Arial" panose="020B0604020202020204" pitchFamily="34" charset="0"/>
                <a:cs typeface="Arial" panose="020B0604020202020204" pitchFamily="34" charset="0"/>
              </a:rPr>
              <a:t>and shows a visual representation of the four principles that make up the policy and the end goal: twenty-first century education, multilingual proficiency, and meaningful access for English learners in California. </a:t>
            </a:r>
            <a:endParaRPr lang="en-US" altLang="en-US" sz="1400" i="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sz="1400"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r>
              <a:rPr lang="en-US" altLang="en-US" sz="1400" b="1" dirty="0">
                <a:solidFill>
                  <a:srgbClr val="000000"/>
                </a:solidFill>
                <a:latin typeface="Arial" panose="020B0604020202020204" pitchFamily="34" charset="0"/>
                <a:cs typeface="Arial" panose="020B0604020202020204" pitchFamily="34" charset="0"/>
              </a:rPr>
              <a:t>[Click to advance to next slide]</a:t>
            </a: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solidFill>
                <a:srgbClr val="000000"/>
              </a:solidFill>
              <a:latin typeface="Arial" panose="020B0604020202020204" pitchFamily="34" charset="0"/>
              <a:cs typeface="Arial" panose="020B0604020202020204" pitchFamily="34" charset="0"/>
            </a:endParaRPr>
          </a:p>
          <a:p>
            <a:pPr marL="313196" indent="-313196" defTabSz="1003875">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676DC3C-65A1-49C5-874E-39E45E213817}" type="slidenum">
              <a:rPr lang="en-US" altLang="en-US" smtClean="0">
                <a:solidFill>
                  <a:srgbClr val="000000"/>
                </a:solidFill>
              </a:rPr>
              <a:pPr fontAlgn="base">
                <a:spcBef>
                  <a:spcPct val="0"/>
                </a:spcBef>
                <a:spcAft>
                  <a:spcPct val="0"/>
                </a:spcAft>
              </a:pPr>
              <a:t>6</a:t>
            </a:fld>
            <a:endParaRPr lang="en-US" altLang="en-US">
              <a:solidFill>
                <a:srgbClr val="000000"/>
              </a:solidFill>
            </a:endParaRPr>
          </a:p>
        </p:txBody>
      </p:sp>
    </p:spTree>
    <p:extLst>
      <p:ext uri="{BB962C8B-B14F-4D97-AF65-F5344CB8AC3E}">
        <p14:creationId xmlns:p14="http://schemas.microsoft.com/office/powerpoint/2010/main" val="157215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04975" y="285750"/>
            <a:ext cx="3871913" cy="2178050"/>
          </a:xfrm>
        </p:spPr>
      </p:sp>
      <p:sp>
        <p:nvSpPr>
          <p:cNvPr id="3" name="Notes Placeholder 2"/>
          <p:cNvSpPr>
            <a:spLocks noGrp="1"/>
          </p:cNvSpPr>
          <p:nvPr>
            <p:ph type="body" idx="1"/>
          </p:nvPr>
        </p:nvSpPr>
        <p:spPr>
          <a:xfrm>
            <a:off x="249546" y="2166996"/>
            <a:ext cx="6301946" cy="6456614"/>
          </a:xfrm>
        </p:spPr>
        <p:txBody>
          <a:bodyPr/>
          <a:lstStyle/>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 minutes]</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[Pass out copies of the CA EL Roadmap Guidance Document and point out the policy in the appendices. Or, if not using the document, hand out copies of the CA EL Roadmap Policy]</a:t>
            </a: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Policy is the State Board of Education’s direction for the state..</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use the policy to implement their programs.</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By statute, the State Board of Education is the governing and policy-making body of the CDE. Therefore, the CA EL Roadmap became policy when it was approved by the State Board of Education.</a:t>
            </a: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guidance on how to implement the policy.</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means that schools and districts may use this document to assist with implementation, but may make local decisions on how best to implement the policy.</a:t>
            </a:r>
          </a:p>
          <a:p>
            <a:pPr marL="457200" marR="0" lvl="1"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 EL Roadmap document provides actionable steps that schools and districts can take to implement the policy. It also includes Illustrative Case Examples from schools and districts that have policies, programs, and/or practices in place that demonstrate one or more of the CA EL Roadmap principles in action. This document also provides background on the research that informed the development of the policy and the history of EL education in California.</a:t>
            </a:r>
          </a:p>
          <a:p>
            <a:pPr marL="742950" marR="0" lvl="1" indent="-285750" algn="l" defTabSz="1003875"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13196" marR="0" lvl="0" indent="-313196" algn="l" defTabSz="1003875"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[Click to advance to next slide]</a:t>
            </a:r>
          </a:p>
          <a:p>
            <a:pPr marL="0" marR="0" lvl="0" indent="0" algn="l" defTabSz="1003875"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1003875" rtl="0" eaLnBrk="1" fontAlgn="auto" latinLnBrk="0" hangingPunct="1">
              <a:lnSpc>
                <a:spcPct val="100000"/>
              </a:lnSpc>
              <a:spcBef>
                <a:spcPct val="0"/>
              </a:spcBef>
              <a:spcAft>
                <a:spcPts val="0"/>
              </a:spcAft>
              <a:buClrTx/>
              <a:buSzTx/>
              <a:buFontTx/>
              <a:buNone/>
              <a:tabLst/>
              <a:defRPr/>
            </a:pPr>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9C82C26-CCA5-46CA-A6F8-BCBFADE9B10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827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1004527">
              <a:defRPr/>
            </a:pPr>
            <a:r>
              <a:rPr lang="en-US" altLang="en-US" sz="1400" b="1" dirty="0">
                <a:latin typeface="Arial" panose="020B0604020202020204" pitchFamily="34" charset="0"/>
                <a:cs typeface="Arial" panose="020B0604020202020204" pitchFamily="34" charset="0"/>
              </a:rPr>
              <a:t>[2 minutes]</a:t>
            </a:r>
          </a:p>
          <a:p>
            <a:pPr defTabSz="1004527">
              <a:defRPr/>
            </a:pPr>
            <a:r>
              <a:rPr lang="en-US" altLang="en-US" sz="1400" dirty="0">
                <a:solidFill>
                  <a:prstClr val="black"/>
                </a:solidFill>
                <a:latin typeface="Arial" panose="020B0604020202020204" pitchFamily="34" charset="0"/>
                <a:cs typeface="Arial" panose="020B0604020202020204" pitchFamily="34" charset="0"/>
              </a:rPr>
              <a:t>The </a:t>
            </a:r>
            <a:r>
              <a:rPr lang="en-US" altLang="en-US" sz="1400" i="1" dirty="0">
                <a:solidFill>
                  <a:prstClr val="black"/>
                </a:solidFill>
                <a:latin typeface="Arial" panose="020B0604020202020204" pitchFamily="34" charset="0"/>
                <a:cs typeface="Arial" panose="020B0604020202020204" pitchFamily="34" charset="0"/>
              </a:rPr>
              <a:t>CA EL Roadmap </a:t>
            </a:r>
            <a:r>
              <a:rPr lang="en-US" altLang="en-US" sz="1400" dirty="0">
                <a:solidFill>
                  <a:prstClr val="black"/>
                </a:solidFill>
                <a:latin typeface="Arial" panose="020B0604020202020204" pitchFamily="34" charset="0"/>
                <a:cs typeface="Arial" panose="020B0604020202020204" pitchFamily="34" charset="0"/>
              </a:rPr>
              <a:t>articulates an inspirational and aspirational vision for educating English learners.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dirty="0">
                <a:solidFill>
                  <a:prstClr val="black"/>
                </a:solidFill>
                <a:latin typeface="Arial" panose="020B0604020202020204" pitchFamily="34" charset="0"/>
                <a:cs typeface="Arial" panose="020B0604020202020204" pitchFamily="34" charset="0"/>
              </a:rPr>
              <a:t>The vision is: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marL="313880" indent="-313880" defTabSz="1004527">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defTabSz="1004527">
              <a:defRPr/>
            </a:pPr>
            <a:endParaRPr lang="en-US" altLang="en-US" sz="1400" dirty="0">
              <a:solidFill>
                <a:prstClr val="black"/>
              </a:solidFill>
              <a:latin typeface="Arial" panose="020B0604020202020204" pitchFamily="34" charset="0"/>
              <a:cs typeface="Arial" panose="020B0604020202020204" pitchFamily="34" charset="0"/>
            </a:endParaRPr>
          </a:p>
          <a:p>
            <a:pPr defTabSz="1004527">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287" indent="-301658">
              <a:defRPr>
                <a:solidFill>
                  <a:schemeClr val="tx1"/>
                </a:solidFill>
                <a:latin typeface="Calibri" panose="020F0502020204030204" pitchFamily="34" charset="0"/>
              </a:defRPr>
            </a:lvl2pPr>
            <a:lvl3pPr marL="1209924" indent="-240666">
              <a:defRPr>
                <a:solidFill>
                  <a:schemeClr val="tx1"/>
                </a:solidFill>
                <a:latin typeface="Calibri" panose="020F0502020204030204" pitchFamily="34" charset="0"/>
              </a:defRPr>
            </a:lvl3pPr>
            <a:lvl4pPr marL="1696202" indent="-240666">
              <a:defRPr>
                <a:solidFill>
                  <a:schemeClr val="tx1"/>
                </a:solidFill>
                <a:latin typeface="Calibri" panose="020F0502020204030204" pitchFamily="34" charset="0"/>
              </a:defRPr>
            </a:lvl4pPr>
            <a:lvl5pPr marL="2179182" indent="-240666">
              <a:defRPr>
                <a:solidFill>
                  <a:schemeClr val="tx1"/>
                </a:solidFill>
                <a:latin typeface="Calibri" panose="020F0502020204030204" pitchFamily="34" charset="0"/>
              </a:defRPr>
            </a:lvl5pPr>
            <a:lvl6pPr marL="2653921" indent="-240666" eaLnBrk="0" fontAlgn="base" hangingPunct="0">
              <a:spcBef>
                <a:spcPct val="0"/>
              </a:spcBef>
              <a:spcAft>
                <a:spcPct val="0"/>
              </a:spcAft>
              <a:defRPr>
                <a:solidFill>
                  <a:schemeClr val="tx1"/>
                </a:solidFill>
                <a:latin typeface="Calibri" panose="020F0502020204030204" pitchFamily="34" charset="0"/>
              </a:defRPr>
            </a:lvl6pPr>
            <a:lvl7pPr marL="3128659" indent="-240666" eaLnBrk="0" fontAlgn="base" hangingPunct="0">
              <a:spcBef>
                <a:spcPct val="0"/>
              </a:spcBef>
              <a:spcAft>
                <a:spcPct val="0"/>
              </a:spcAft>
              <a:defRPr>
                <a:solidFill>
                  <a:schemeClr val="tx1"/>
                </a:solidFill>
                <a:latin typeface="Calibri" panose="020F0502020204030204" pitchFamily="34" charset="0"/>
              </a:defRPr>
            </a:lvl7pPr>
            <a:lvl8pPr marL="3603398" indent="-240666" eaLnBrk="0" fontAlgn="base" hangingPunct="0">
              <a:spcBef>
                <a:spcPct val="0"/>
              </a:spcBef>
              <a:spcAft>
                <a:spcPct val="0"/>
              </a:spcAft>
              <a:defRPr>
                <a:solidFill>
                  <a:schemeClr val="tx1"/>
                </a:solidFill>
                <a:latin typeface="Calibri" panose="020F0502020204030204" pitchFamily="34" charset="0"/>
              </a:defRPr>
            </a:lvl8pPr>
            <a:lvl9pPr marL="4078137" indent="-240666"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397B5B4-B332-469B-B1B4-9C509BA6E263}" type="slidenum">
              <a:rPr lang="en-US" altLang="en-US" smtClean="0">
                <a:solidFill>
                  <a:srgbClr val="000000"/>
                </a:solidFill>
              </a:rPr>
              <a:pPr fontAlgn="base">
                <a:spcBef>
                  <a:spcPct val="0"/>
                </a:spcBef>
                <a:spcAft>
                  <a:spcPct val="0"/>
                </a:spcAft>
              </a:pPr>
              <a:t>8</a:t>
            </a:fld>
            <a:endParaRPr lang="en-US" altLang="en-US">
              <a:solidFill>
                <a:srgbClr val="000000"/>
              </a:solidFill>
            </a:endParaRPr>
          </a:p>
        </p:txBody>
      </p:sp>
    </p:spTree>
    <p:extLst>
      <p:ext uri="{BB962C8B-B14F-4D97-AF65-F5344CB8AC3E}">
        <p14:creationId xmlns:p14="http://schemas.microsoft.com/office/powerpoint/2010/main" val="79716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85901">
              <a:defRPr/>
            </a:pPr>
            <a:r>
              <a:rPr lang="en-US" altLang="en-US" sz="1400" b="1" dirty="0">
                <a:latin typeface="Arial" panose="020B0604020202020204" pitchFamily="34" charset="0"/>
                <a:cs typeface="Arial" panose="020B0604020202020204" pitchFamily="34" charset="0"/>
              </a:rPr>
              <a:t>[2 minutes]</a:t>
            </a:r>
          </a:p>
          <a:p>
            <a:pPr defTabSz="985901">
              <a:defRPr/>
            </a:pPr>
            <a:r>
              <a:rPr lang="en-US" altLang="en-US" sz="1400" dirty="0">
                <a:solidFill>
                  <a:prstClr val="black"/>
                </a:solidFill>
                <a:latin typeface="Arial" panose="020B0604020202020204" pitchFamily="34" charset="0"/>
                <a:cs typeface="Arial" panose="020B0604020202020204" pitchFamily="34" charset="0"/>
              </a:rPr>
              <a:t>The mission stated in the EL Roadmap Policy is: </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marL="308061" indent="-308061" defTabSz="985901">
              <a:buFont typeface="Arial" panose="020B0604020202020204" pitchFamily="34" charset="0"/>
              <a:buChar char="•"/>
              <a:defRPr/>
            </a:pPr>
            <a:r>
              <a:rPr lang="en-US" altLang="en-US" sz="1400" dirty="0">
                <a:solidFill>
                  <a:prstClr val="black"/>
                </a:solidFill>
                <a:latin typeface="Arial" panose="020B0604020202020204" pitchFamily="34" charset="0"/>
                <a:cs typeface="Arial" panose="020B0604020202020204" pitchFamily="34" charset="0"/>
              </a:rPr>
              <a:t>“California schools affirm, welcome, and respond to a diverse range of EL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defTabSz="985901">
              <a:defRPr/>
            </a:pPr>
            <a:endParaRPr lang="en-US" altLang="en-US" sz="1400" dirty="0">
              <a:solidFill>
                <a:prstClr val="black"/>
              </a:solidFill>
              <a:latin typeface="Arial" panose="020B0604020202020204" pitchFamily="34" charset="0"/>
              <a:cs typeface="Arial" panose="020B0604020202020204" pitchFamily="34" charset="0"/>
            </a:endParaRPr>
          </a:p>
          <a:p>
            <a:pPr defTabSz="985901">
              <a:defRPr/>
            </a:pPr>
            <a:r>
              <a:rPr lang="en-US" altLang="en-US" sz="1400" b="1" dirty="0">
                <a:solidFill>
                  <a:prstClr val="black"/>
                </a:solidFill>
                <a:latin typeface="Arial" panose="020B0604020202020204" pitchFamily="34" charset="0"/>
                <a:cs typeface="Arial" panose="020B0604020202020204" pitchFamily="34" charset="0"/>
              </a:rPr>
              <a:t>[Click to advance to next slide]</a:t>
            </a:r>
          </a:p>
          <a:p>
            <a:pPr>
              <a:defRPr/>
            </a:pPr>
            <a:endParaRPr 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86108" indent="-302349">
              <a:defRPr>
                <a:solidFill>
                  <a:schemeClr val="tx1"/>
                </a:solidFill>
                <a:latin typeface="Calibri" panose="020F0502020204030204" pitchFamily="34" charset="0"/>
              </a:defRPr>
            </a:lvl2pPr>
            <a:lvl3pPr marL="1209397" indent="-241879">
              <a:defRPr>
                <a:solidFill>
                  <a:schemeClr val="tx1"/>
                </a:solidFill>
                <a:latin typeface="Calibri" panose="020F0502020204030204" pitchFamily="34" charset="0"/>
              </a:defRPr>
            </a:lvl3pPr>
            <a:lvl4pPr marL="1693155" indent="-241879">
              <a:defRPr>
                <a:solidFill>
                  <a:schemeClr val="tx1"/>
                </a:solidFill>
                <a:latin typeface="Calibri" panose="020F0502020204030204" pitchFamily="34" charset="0"/>
              </a:defRPr>
            </a:lvl4pPr>
            <a:lvl5pPr marL="2176914" indent="-241879">
              <a:defRPr>
                <a:solidFill>
                  <a:schemeClr val="tx1"/>
                </a:solidFill>
                <a:latin typeface="Calibri" panose="020F0502020204030204" pitchFamily="34" charset="0"/>
              </a:defRPr>
            </a:lvl5pPr>
            <a:lvl6pPr marL="2660672" indent="-241879" eaLnBrk="0" fontAlgn="base" hangingPunct="0">
              <a:spcBef>
                <a:spcPct val="0"/>
              </a:spcBef>
              <a:spcAft>
                <a:spcPct val="0"/>
              </a:spcAft>
              <a:defRPr>
                <a:solidFill>
                  <a:schemeClr val="tx1"/>
                </a:solidFill>
                <a:latin typeface="Calibri" panose="020F0502020204030204" pitchFamily="34" charset="0"/>
              </a:defRPr>
            </a:lvl6pPr>
            <a:lvl7pPr marL="3144431" indent="-241879" eaLnBrk="0" fontAlgn="base" hangingPunct="0">
              <a:spcBef>
                <a:spcPct val="0"/>
              </a:spcBef>
              <a:spcAft>
                <a:spcPct val="0"/>
              </a:spcAft>
              <a:defRPr>
                <a:solidFill>
                  <a:schemeClr val="tx1"/>
                </a:solidFill>
                <a:latin typeface="Calibri" panose="020F0502020204030204" pitchFamily="34" charset="0"/>
              </a:defRPr>
            </a:lvl7pPr>
            <a:lvl8pPr marL="3628190" indent="-241879" eaLnBrk="0" fontAlgn="base" hangingPunct="0">
              <a:spcBef>
                <a:spcPct val="0"/>
              </a:spcBef>
              <a:spcAft>
                <a:spcPct val="0"/>
              </a:spcAft>
              <a:defRPr>
                <a:solidFill>
                  <a:schemeClr val="tx1"/>
                </a:solidFill>
                <a:latin typeface="Calibri" panose="020F0502020204030204" pitchFamily="34" charset="0"/>
              </a:defRPr>
            </a:lvl8pPr>
            <a:lvl9pPr marL="4111949" indent="-241879"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22E6285-3D2F-499C-8224-0C6FD53E70A8}" type="slidenum">
              <a:rPr lang="en-US" altLang="en-US" smtClean="0">
                <a:solidFill>
                  <a:prstClr val="black"/>
                </a:solidFill>
              </a:rPr>
              <a:pPr fontAlgn="base">
                <a:spcBef>
                  <a:spcPct val="0"/>
                </a:spcBef>
                <a:spcAft>
                  <a:spcPct val="0"/>
                </a:spcAft>
              </a:pPr>
              <a:t>9</a:t>
            </a:fld>
            <a:endParaRPr lang="en-US" altLang="en-US">
              <a:solidFill>
                <a:prstClr val="black"/>
              </a:solidFill>
            </a:endParaRPr>
          </a:p>
        </p:txBody>
      </p:sp>
    </p:spTree>
    <p:extLst>
      <p:ext uri="{BB962C8B-B14F-4D97-AF65-F5344CB8AC3E}">
        <p14:creationId xmlns:p14="http://schemas.microsoft.com/office/powerpoint/2010/main" val="308732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741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114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695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11"/>
          <p:cNvSpPr>
            <a:spLocks noChangeArrowheads="1"/>
          </p:cNvSpPr>
          <p:nvPr userDrawn="1"/>
        </p:nvSpPr>
        <p:spPr bwMode="auto">
          <a:xfrm>
            <a:off x="0" y="-76200"/>
            <a:ext cx="12192000" cy="1447800"/>
          </a:xfrm>
          <a:prstGeom prst="rect">
            <a:avLst/>
          </a:prstGeom>
          <a:gradFill rotWithShape="1">
            <a:gsLst>
              <a:gs pos="0">
                <a:srgbClr val="FFFFCC"/>
              </a:gs>
              <a:gs pos="100000">
                <a:srgbClr val="FFFFFF"/>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sp>
        <p:nvSpPr>
          <p:cNvPr id="4" name="Rectangle 12"/>
          <p:cNvSpPr>
            <a:spLocks noChangeArrowheads="1"/>
          </p:cNvSpPr>
          <p:nvPr userDrawn="1"/>
        </p:nvSpPr>
        <p:spPr bwMode="auto">
          <a:xfrm>
            <a:off x="0" y="1252538"/>
            <a:ext cx="12192000" cy="11906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endParaRPr lang="en-US" altLang="en-US">
              <a:solidFill>
                <a:srgbClr val="000000"/>
              </a:solidFill>
            </a:endParaRPr>
          </a:p>
        </p:txBody>
      </p:sp>
      <p:pic>
        <p:nvPicPr>
          <p:cNvPr id="5" name="Picture 8"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5100" y="-127000"/>
            <a:ext cx="1906588"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2"/>
            <a:ext cx="10363200" cy="1470025"/>
          </a:xfrm>
        </p:spPr>
        <p:txBody>
          <a:bodyPr>
            <a:normAutofit/>
          </a:bodyPr>
          <a:lstStyle>
            <a:lvl1pPr>
              <a:defRPr sz="3600">
                <a:solidFill>
                  <a:srgbClr val="0033CC"/>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746778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E6DE9B3A-B342-4CBE-AE30-0DF22323DDA1}" type="slidenum">
              <a:rPr lang="en-US"/>
              <a:pPr>
                <a:defRPr/>
              </a:pPr>
              <a:t>‹#›</a:t>
            </a:fld>
            <a:endParaRPr lang="en-US" dirty="0"/>
          </a:p>
        </p:txBody>
      </p:sp>
    </p:spTree>
    <p:extLst>
      <p:ext uri="{BB962C8B-B14F-4D97-AF65-F5344CB8AC3E}">
        <p14:creationId xmlns:p14="http://schemas.microsoft.com/office/powerpoint/2010/main" val="71734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9C721E9-AB13-4A4F-9096-82A676B3BDA8}" type="slidenum">
              <a:rPr lang="en-US"/>
              <a:pPr>
                <a:defRPr/>
              </a:pPr>
              <a:t>‹#›</a:t>
            </a:fld>
            <a:endParaRPr lang="en-US" dirty="0"/>
          </a:p>
        </p:txBody>
      </p:sp>
    </p:spTree>
    <p:extLst>
      <p:ext uri="{BB962C8B-B14F-4D97-AF65-F5344CB8AC3E}">
        <p14:creationId xmlns:p14="http://schemas.microsoft.com/office/powerpoint/2010/main" val="1392316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9"/>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1AC0A9F6-CE1D-44A2-90EC-7129C9559CF2}" type="slidenum">
              <a:rPr lang="en-US"/>
              <a:pPr>
                <a:defRPr/>
              </a:pPr>
              <a:t>‹#›</a:t>
            </a:fld>
            <a:endParaRPr lang="en-US" dirty="0"/>
          </a:p>
        </p:txBody>
      </p:sp>
    </p:spTree>
    <p:extLst>
      <p:ext uri="{BB962C8B-B14F-4D97-AF65-F5344CB8AC3E}">
        <p14:creationId xmlns:p14="http://schemas.microsoft.com/office/powerpoint/2010/main" val="805390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91DBE8F9-D9F1-4DA6-B479-1E53BBB9E7F8}" type="slidenum">
              <a:rPr lang="en-US"/>
              <a:pPr>
                <a:defRPr/>
              </a:pPr>
              <a:t>‹#›</a:t>
            </a:fld>
            <a:endParaRPr lang="en-US" dirty="0"/>
          </a:p>
        </p:txBody>
      </p:sp>
    </p:spTree>
    <p:extLst>
      <p:ext uri="{BB962C8B-B14F-4D97-AF65-F5344CB8AC3E}">
        <p14:creationId xmlns:p14="http://schemas.microsoft.com/office/powerpoint/2010/main" val="18258773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685800">
              <a:defRPr/>
            </a:lvl1pPr>
          </a:lstStyle>
          <a:p>
            <a:pPr>
              <a:defRPr/>
            </a:pPr>
            <a:endParaRPr lang="en-US"/>
          </a:p>
        </p:txBody>
      </p:sp>
      <p:sp>
        <p:nvSpPr>
          <p:cNvPr id="9" name="Slide Number Placeholder 8"/>
          <p:cNvSpPr>
            <a:spLocks noGrp="1"/>
          </p:cNvSpPr>
          <p:nvPr>
            <p:ph type="sldNum" sz="quarter" idx="12"/>
          </p:nvPr>
        </p:nvSpPr>
        <p:spPr/>
        <p:txBody>
          <a:bodyPr/>
          <a:lstStyle>
            <a:lvl1pPr defTabSz="685800">
              <a:defRPr/>
            </a:lvl1pPr>
          </a:lstStyle>
          <a:p>
            <a:pPr>
              <a:defRPr/>
            </a:pPr>
            <a:fld id="{A3C7184D-C61D-4B79-BF46-66BFE5DB1C1D}" type="slidenum">
              <a:rPr lang="en-US"/>
              <a:pPr>
                <a:defRPr/>
              </a:pPr>
              <a:t>‹#›</a:t>
            </a:fld>
            <a:endParaRPr lang="en-US" dirty="0"/>
          </a:p>
        </p:txBody>
      </p:sp>
    </p:spTree>
    <p:extLst>
      <p:ext uri="{BB962C8B-B14F-4D97-AF65-F5344CB8AC3E}">
        <p14:creationId xmlns:p14="http://schemas.microsoft.com/office/powerpoint/2010/main" val="27646667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685800">
              <a:defRPr/>
            </a:lvl1pPr>
          </a:lstStyle>
          <a:p>
            <a:pPr>
              <a:defRPr/>
            </a:pPr>
            <a:endParaRPr lang="en-US"/>
          </a:p>
        </p:txBody>
      </p:sp>
      <p:sp>
        <p:nvSpPr>
          <p:cNvPr id="6" name="Slide Number Placeholder 4"/>
          <p:cNvSpPr>
            <a:spLocks noGrp="1"/>
          </p:cNvSpPr>
          <p:nvPr>
            <p:ph type="sldNum" sz="quarter" idx="12"/>
          </p:nvPr>
        </p:nvSpPr>
        <p:spPr/>
        <p:txBody>
          <a:bodyPr/>
          <a:lstStyle>
            <a:lvl1pPr defTabSz="685800">
              <a:defRPr/>
            </a:lvl1pPr>
          </a:lstStyle>
          <a:p>
            <a:pPr>
              <a:defRPr/>
            </a:pPr>
            <a:fld id="{6989A147-5827-461D-94DB-634BF1BEE192}" type="slidenum">
              <a:rPr lang="en-US"/>
              <a:pPr>
                <a:defRPr/>
              </a:pPr>
              <a:t>‹#›</a:t>
            </a:fld>
            <a:endParaRPr lang="en-US" dirty="0"/>
          </a:p>
        </p:txBody>
      </p:sp>
    </p:spTree>
    <p:extLst>
      <p:ext uri="{BB962C8B-B14F-4D97-AF65-F5344CB8AC3E}">
        <p14:creationId xmlns:p14="http://schemas.microsoft.com/office/powerpoint/2010/main" val="1714151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alifornia Department of Education seal."/>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685800">
              <a:defRPr/>
            </a:lvl1pPr>
          </a:lstStyle>
          <a:p>
            <a:pPr>
              <a:defRPr/>
            </a:pPr>
            <a:endParaRPr lang="en-US"/>
          </a:p>
        </p:txBody>
      </p:sp>
      <p:sp>
        <p:nvSpPr>
          <p:cNvPr id="5" name="Slide Number Placeholder 3"/>
          <p:cNvSpPr>
            <a:spLocks noGrp="1"/>
          </p:cNvSpPr>
          <p:nvPr>
            <p:ph type="sldNum" sz="quarter" idx="12"/>
          </p:nvPr>
        </p:nvSpPr>
        <p:spPr/>
        <p:txBody>
          <a:bodyPr/>
          <a:lstStyle>
            <a:lvl1pPr defTabSz="685800">
              <a:defRPr/>
            </a:lvl1pPr>
          </a:lstStyle>
          <a:p>
            <a:pPr>
              <a:defRPr/>
            </a:pPr>
            <a:fld id="{2D117464-A3C3-4703-B328-9CD373A64B86}" type="slidenum">
              <a:rPr lang="en-US"/>
              <a:pPr>
                <a:defRPr/>
              </a:pPr>
              <a:t>‹#›</a:t>
            </a:fld>
            <a:endParaRPr lang="en-US" dirty="0"/>
          </a:p>
        </p:txBody>
      </p:sp>
    </p:spTree>
    <p:extLst>
      <p:ext uri="{BB962C8B-B14F-4D97-AF65-F5344CB8AC3E}">
        <p14:creationId xmlns:p14="http://schemas.microsoft.com/office/powerpoint/2010/main" val="882674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564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9"/>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Tree>
    <p:extLst>
      <p:ext uri="{BB962C8B-B14F-4D97-AF65-F5344CB8AC3E}">
        <p14:creationId xmlns:p14="http://schemas.microsoft.com/office/powerpoint/2010/main" val="619889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685800">
              <a:defRPr/>
            </a:lvl1pPr>
          </a:lstStyle>
          <a:p>
            <a:pPr>
              <a:defRPr/>
            </a:pPr>
            <a:endParaRPr lang="en-US"/>
          </a:p>
        </p:txBody>
      </p:sp>
      <p:sp>
        <p:nvSpPr>
          <p:cNvPr id="7" name="Slide Number Placeholder 6"/>
          <p:cNvSpPr>
            <a:spLocks noGrp="1"/>
          </p:cNvSpPr>
          <p:nvPr>
            <p:ph type="sldNum" sz="quarter" idx="12"/>
          </p:nvPr>
        </p:nvSpPr>
        <p:spPr/>
        <p:txBody>
          <a:bodyPr/>
          <a:lstStyle>
            <a:lvl1pPr defTabSz="685800">
              <a:defRPr/>
            </a:lvl1pPr>
          </a:lstStyle>
          <a:p>
            <a:pPr>
              <a:defRPr/>
            </a:pPr>
            <a:fld id="{F948B250-D056-4B7C-9A13-D4A511F95266}" type="slidenum">
              <a:rPr lang="en-US"/>
              <a:pPr>
                <a:defRPr/>
              </a:pPr>
              <a:t>‹#›</a:t>
            </a:fld>
            <a:endParaRPr lang="en-US" dirty="0"/>
          </a:p>
        </p:txBody>
      </p:sp>
    </p:spTree>
    <p:extLst>
      <p:ext uri="{BB962C8B-B14F-4D97-AF65-F5344CB8AC3E}">
        <p14:creationId xmlns:p14="http://schemas.microsoft.com/office/powerpoint/2010/main" val="157434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B898E9FD-0A82-476D-A7A9-FCAB20A56401}" type="slidenum">
              <a:rPr lang="en-US"/>
              <a:pPr>
                <a:defRPr/>
              </a:pPr>
              <a:t>‹#›</a:t>
            </a:fld>
            <a:endParaRPr lang="en-US" dirty="0"/>
          </a:p>
        </p:txBody>
      </p:sp>
    </p:spTree>
    <p:extLst>
      <p:ext uri="{BB962C8B-B14F-4D97-AF65-F5344CB8AC3E}">
        <p14:creationId xmlns:p14="http://schemas.microsoft.com/office/powerpoint/2010/main" val="15445356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7"/>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7"/>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6858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685800">
              <a:defRPr/>
            </a:lvl1pPr>
          </a:lstStyle>
          <a:p>
            <a:pPr>
              <a:defRPr/>
            </a:pPr>
            <a:endParaRPr lang="en-US"/>
          </a:p>
        </p:txBody>
      </p:sp>
      <p:sp>
        <p:nvSpPr>
          <p:cNvPr id="6" name="Slide Number Placeholder 5"/>
          <p:cNvSpPr>
            <a:spLocks noGrp="1"/>
          </p:cNvSpPr>
          <p:nvPr>
            <p:ph type="sldNum" sz="quarter" idx="12"/>
          </p:nvPr>
        </p:nvSpPr>
        <p:spPr/>
        <p:txBody>
          <a:bodyPr/>
          <a:lstStyle>
            <a:lvl1pPr defTabSz="685800">
              <a:defRPr/>
            </a:lvl1pPr>
          </a:lstStyle>
          <a:p>
            <a:pPr>
              <a:defRPr/>
            </a:pPr>
            <a:fld id="{0E631272-5413-43AC-8224-3F729258AD66}" type="slidenum">
              <a:rPr lang="en-US"/>
              <a:pPr>
                <a:defRPr/>
              </a:pPr>
              <a:t>‹#›</a:t>
            </a:fld>
            <a:endParaRPr lang="en-US" dirty="0"/>
          </a:p>
        </p:txBody>
      </p:sp>
    </p:spTree>
    <p:extLst>
      <p:ext uri="{BB962C8B-B14F-4D97-AF65-F5344CB8AC3E}">
        <p14:creationId xmlns:p14="http://schemas.microsoft.com/office/powerpoint/2010/main" val="23635413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2A09B9D1-8A5F-47D0-B588-03FBFD8ED285}" type="slidenum">
              <a:rPr lang="en-US"/>
              <a:pPr>
                <a:defRPr/>
              </a:pPr>
              <a:t>‹#›</a:t>
            </a:fld>
            <a:endParaRPr lang="en-US" dirty="0"/>
          </a:p>
        </p:txBody>
      </p:sp>
    </p:spTree>
    <p:extLst>
      <p:ext uri="{BB962C8B-B14F-4D97-AF65-F5344CB8AC3E}">
        <p14:creationId xmlns:p14="http://schemas.microsoft.com/office/powerpoint/2010/main" val="13901045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D77B0D6D-9892-4469-84CD-D7C79082817E}" type="slidenum">
              <a:rPr lang="en-US"/>
              <a:pPr>
                <a:defRPr/>
              </a:pPr>
              <a:t>‹#›</a:t>
            </a:fld>
            <a:endParaRPr lang="en-US" dirty="0"/>
          </a:p>
        </p:txBody>
      </p:sp>
    </p:spTree>
    <p:extLst>
      <p:ext uri="{BB962C8B-B14F-4D97-AF65-F5344CB8AC3E}">
        <p14:creationId xmlns:p14="http://schemas.microsoft.com/office/powerpoint/2010/main" val="40977878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34881F7-3882-4C23-B41A-9416453F5602}" type="slidenum">
              <a:rPr lang="en-US"/>
              <a:pPr>
                <a:defRPr/>
              </a:pPr>
              <a:t>‹#›</a:t>
            </a:fld>
            <a:endParaRPr lang="en-US" dirty="0"/>
          </a:p>
        </p:txBody>
      </p:sp>
    </p:spTree>
    <p:extLst>
      <p:ext uri="{BB962C8B-B14F-4D97-AF65-F5344CB8AC3E}">
        <p14:creationId xmlns:p14="http://schemas.microsoft.com/office/powerpoint/2010/main" val="11599312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FF195271-4AEF-4637-96BC-6F7F0E1C7316}" type="slidenum">
              <a:rPr lang="en-US"/>
              <a:pPr>
                <a:defRPr/>
              </a:pPr>
              <a:t>‹#›</a:t>
            </a:fld>
            <a:endParaRPr lang="en-US" dirty="0"/>
          </a:p>
        </p:txBody>
      </p:sp>
    </p:spTree>
    <p:extLst>
      <p:ext uri="{BB962C8B-B14F-4D97-AF65-F5344CB8AC3E}">
        <p14:creationId xmlns:p14="http://schemas.microsoft.com/office/powerpoint/2010/main" val="30562566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a:defRPr/>
            </a:lvl1pPr>
          </a:lstStyle>
          <a:p>
            <a:pPr>
              <a:defRPr/>
            </a:pPr>
            <a:fld id="{C78BA2E7-C83C-4CD1-8D40-514BC65F0C3A}" type="slidenum">
              <a:rPr lang="en-US"/>
              <a:pPr>
                <a:defRPr/>
              </a:pPr>
              <a:t>‹#›</a:t>
            </a:fld>
            <a:endParaRPr lang="en-US" dirty="0"/>
          </a:p>
        </p:txBody>
      </p:sp>
    </p:spTree>
    <p:extLst>
      <p:ext uri="{BB962C8B-B14F-4D97-AF65-F5344CB8AC3E}">
        <p14:creationId xmlns:p14="http://schemas.microsoft.com/office/powerpoint/2010/main" val="506358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3"/>
          <p:cNvSpPr>
            <a:spLocks noGrp="1"/>
          </p:cNvSpPr>
          <p:nvPr>
            <p:ph type="ftr" sz="quarter" idx="11"/>
          </p:nvPr>
        </p:nvSpPr>
        <p:spPr/>
        <p:txBody>
          <a:bodyPr/>
          <a:lstStyle>
            <a:lvl1pPr defTabSz="914400">
              <a:defRPr/>
            </a:lvl1pPr>
          </a:lstStyle>
          <a:p>
            <a:pPr>
              <a:defRPr/>
            </a:pPr>
            <a:endParaRPr lang="en-US"/>
          </a:p>
        </p:txBody>
      </p:sp>
      <p:sp>
        <p:nvSpPr>
          <p:cNvPr id="6" name="Slide Number Placeholder 4"/>
          <p:cNvSpPr>
            <a:spLocks noGrp="1"/>
          </p:cNvSpPr>
          <p:nvPr>
            <p:ph type="sldNum" sz="quarter" idx="12"/>
          </p:nvPr>
        </p:nvSpPr>
        <p:spPr/>
        <p:txBody>
          <a:bodyPr/>
          <a:lstStyle>
            <a:lvl1pPr defTabSz="914400">
              <a:defRPr/>
            </a:lvl1pPr>
          </a:lstStyle>
          <a:p>
            <a:pPr>
              <a:defRPr/>
            </a:pPr>
            <a:fld id="{0A4181A6-69C3-47C6-ACB7-82984D70995F}" type="slidenum">
              <a:rPr lang="en-US"/>
              <a:pPr>
                <a:defRPr/>
              </a:pPr>
              <a:t>‹#›</a:t>
            </a:fld>
            <a:endParaRPr lang="en-US" dirty="0"/>
          </a:p>
        </p:txBody>
      </p:sp>
    </p:spTree>
    <p:extLst>
      <p:ext uri="{BB962C8B-B14F-4D97-AF65-F5344CB8AC3E}">
        <p14:creationId xmlns:p14="http://schemas.microsoft.com/office/powerpoint/2010/main" val="4113466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solidFill>
                  <a:prstClr val="black">
                    <a:tint val="75000"/>
                  </a:prstClr>
                </a:solidFill>
              </a:rPr>
              <a:t>ACS WASC ©2014</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066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0" descr="Color-ppt3"/>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4" name="Footer Placeholder 2"/>
          <p:cNvSpPr>
            <a:spLocks noGrp="1"/>
          </p:cNvSpPr>
          <p:nvPr>
            <p:ph type="ftr" sz="quarter" idx="11"/>
          </p:nvPr>
        </p:nvSpPr>
        <p:spPr/>
        <p:txBody>
          <a:bodyPr/>
          <a:lstStyle>
            <a:lvl1pPr defTabSz="914400">
              <a:defRPr/>
            </a:lvl1pPr>
          </a:lstStyle>
          <a:p>
            <a:pPr>
              <a:defRPr/>
            </a:pPr>
            <a:endParaRPr lang="en-US"/>
          </a:p>
        </p:txBody>
      </p:sp>
      <p:sp>
        <p:nvSpPr>
          <p:cNvPr id="5" name="Slide Number Placeholder 3"/>
          <p:cNvSpPr>
            <a:spLocks noGrp="1"/>
          </p:cNvSpPr>
          <p:nvPr>
            <p:ph type="sldNum" sz="quarter" idx="12"/>
          </p:nvPr>
        </p:nvSpPr>
        <p:spPr/>
        <p:txBody>
          <a:bodyPr/>
          <a:lstStyle>
            <a:lvl1pPr defTabSz="914400">
              <a:defRPr/>
            </a:lvl1pPr>
          </a:lstStyle>
          <a:p>
            <a:pPr>
              <a:defRPr/>
            </a:pPr>
            <a:fld id="{C5AEB0DE-93F7-431C-89E5-D393EB22110B}" type="slidenum">
              <a:rPr lang="en-US"/>
              <a:pPr>
                <a:defRPr/>
              </a:pPr>
              <a:t>‹#›</a:t>
            </a:fld>
            <a:endParaRPr lang="en-US" dirty="0"/>
          </a:p>
        </p:txBody>
      </p:sp>
    </p:spTree>
    <p:extLst>
      <p:ext uri="{BB962C8B-B14F-4D97-AF65-F5344CB8AC3E}">
        <p14:creationId xmlns:p14="http://schemas.microsoft.com/office/powerpoint/2010/main" val="32951679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1709413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a:defRPr/>
            </a:lvl1pPr>
          </a:lstStyle>
          <a:p>
            <a:pPr>
              <a:defRPr/>
            </a:pPr>
            <a:fld id="{14A20509-FAEB-4EF2-B7FB-5557BBB3AECA}" type="slidenum">
              <a:rPr lang="en-US"/>
              <a:pPr>
                <a:defRPr/>
              </a:pPr>
              <a:t>‹#›</a:t>
            </a:fld>
            <a:endParaRPr lang="en-US" dirty="0"/>
          </a:p>
        </p:txBody>
      </p:sp>
    </p:spTree>
    <p:extLst>
      <p:ext uri="{BB962C8B-B14F-4D97-AF65-F5344CB8AC3E}">
        <p14:creationId xmlns:p14="http://schemas.microsoft.com/office/powerpoint/2010/main" val="4802363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AFF20B4-CE49-4DE2-BC81-7E44692B38FF}" type="slidenum">
              <a:rPr lang="en-US"/>
              <a:pPr>
                <a:defRPr/>
              </a:pPr>
              <a:t>‹#›</a:t>
            </a:fld>
            <a:endParaRPr lang="en-US" dirty="0"/>
          </a:p>
        </p:txBody>
      </p:sp>
    </p:spTree>
    <p:extLst>
      <p:ext uri="{BB962C8B-B14F-4D97-AF65-F5344CB8AC3E}">
        <p14:creationId xmlns:p14="http://schemas.microsoft.com/office/powerpoint/2010/main" val="3296271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4400">
              <a:defRPr/>
            </a:lvl1pPr>
          </a:lstStyle>
          <a:p>
            <a:pPr>
              <a:defRPr/>
            </a:pPr>
            <a:r>
              <a:rPr lang="en-US"/>
              <a:t>ACS WASC ©2014</a:t>
            </a:r>
            <a:endParaRPr lang="en-US" dirty="0"/>
          </a:p>
        </p:txBody>
      </p:sp>
      <p:sp>
        <p:nvSpPr>
          <p:cNvPr id="5" name="Footer Placeholder 4"/>
          <p:cNvSpPr>
            <a:spLocks noGrp="1"/>
          </p:cNvSpPr>
          <p:nvPr>
            <p:ph type="ftr" sz="quarter" idx="11"/>
          </p:nvPr>
        </p:nvSpPr>
        <p:spPr/>
        <p:txBody>
          <a:bodyPr/>
          <a:lstStyle>
            <a:lvl1pPr defTabSz="914400">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336C7C57-B8B7-48E5-A56D-EF75E75E28E9}" type="slidenum">
              <a:rPr lang="en-US"/>
              <a:pPr>
                <a:defRPr/>
              </a:pPr>
              <a:t>‹#›</a:t>
            </a:fld>
            <a:endParaRPr lang="en-US" dirty="0"/>
          </a:p>
        </p:txBody>
      </p:sp>
    </p:spTree>
    <p:extLst>
      <p:ext uri="{BB962C8B-B14F-4D97-AF65-F5344CB8AC3E}">
        <p14:creationId xmlns:p14="http://schemas.microsoft.com/office/powerpoint/2010/main" val="272247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549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solidFill>
                  <a:prstClr val="black">
                    <a:tint val="75000"/>
                  </a:prstClr>
                </a:solidFill>
              </a:rPr>
              <a:t>ACS WASC ©2014</a:t>
            </a: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297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solidFill>
                  <a:prstClr val="black">
                    <a:tint val="75000"/>
                  </a:prstClr>
                </a:solidFill>
              </a:rPr>
              <a:t>ACS WASC ©2014</a:t>
            </a: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78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tint val="75000"/>
                  </a:prstClr>
                </a:solidFill>
              </a:rPr>
              <a:t>ACS WASC ©2014</a:t>
            </a: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33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606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solidFill>
                  <a:prstClr val="black">
                    <a:tint val="75000"/>
                  </a:prstClr>
                </a:solidFill>
              </a:rPr>
              <a:t>ACS WASC ©2014</a:t>
            </a: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66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rPr>
              <a:t>ACS WASC ©2014</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2EEEC8-1ECC-4FE6-8D36-D5F986763EE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13497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2"/>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defTabSz="342900" eaLnBrk="1" fontAlgn="auto" hangingPunct="1">
              <a:spcBef>
                <a:spcPts val="0"/>
              </a:spcBef>
              <a:spcAft>
                <a:spcPts val="0"/>
              </a:spcAft>
              <a:defRPr sz="9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defTabSz="342900" eaLnBrk="1" fontAlgn="auto" hangingPunct="1">
              <a:spcBef>
                <a:spcPts val="0"/>
              </a:spcBef>
              <a:spcAft>
                <a:spcPts val="0"/>
              </a:spcAft>
              <a:defRPr sz="9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defTabSz="342900" eaLnBrk="1" fontAlgn="auto" hangingPunct="1">
              <a:spcBef>
                <a:spcPts val="0"/>
              </a:spcBef>
              <a:spcAft>
                <a:spcPts val="0"/>
              </a:spcAft>
              <a:defRPr sz="900">
                <a:solidFill>
                  <a:prstClr val="black">
                    <a:tint val="75000"/>
                  </a:prstClr>
                </a:solidFill>
                <a:latin typeface="+mn-lt"/>
              </a:defRPr>
            </a:lvl1pPr>
          </a:lstStyle>
          <a:p>
            <a:pPr>
              <a:defRPr/>
            </a:pPr>
            <a:fld id="{0E6709A4-13C4-4092-ACBD-45AEFE238EC6}" type="slidenum">
              <a:rPr lang="en-US"/>
              <a:pPr>
                <a:defRPr/>
              </a:pPr>
              <a:t>‹#›</a:t>
            </a:fld>
            <a:endParaRPr lang="en-US" dirty="0"/>
          </a:p>
        </p:txBody>
      </p:sp>
      <p:pic>
        <p:nvPicPr>
          <p:cNvPr id="2055" name="Picture 10" descr="California Department of Education seal."/>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4" y="155577"/>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93269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342900" rtl="0" eaLnBrk="0" fontAlgn="base" hangingPunct="0">
        <a:spcBef>
          <a:spcPct val="0"/>
        </a:spcBef>
        <a:spcAft>
          <a:spcPct val="0"/>
        </a:spcAft>
        <a:defRPr sz="3300" kern="1200">
          <a:solidFill>
            <a:schemeClr val="tx1"/>
          </a:solidFill>
          <a:latin typeface="+mj-lt"/>
          <a:ea typeface="+mj-ea"/>
          <a:cs typeface="+mj-cs"/>
        </a:defRPr>
      </a:lvl1pPr>
      <a:lvl2pPr algn="ctr" defTabSz="342900" rtl="0" eaLnBrk="0" fontAlgn="base" hangingPunct="0">
        <a:spcBef>
          <a:spcPct val="0"/>
        </a:spcBef>
        <a:spcAft>
          <a:spcPct val="0"/>
        </a:spcAft>
        <a:defRPr sz="3300">
          <a:solidFill>
            <a:schemeClr val="tx1"/>
          </a:solidFill>
          <a:latin typeface="Calibri" panose="020F0502020204030204" pitchFamily="34" charset="0"/>
        </a:defRPr>
      </a:lvl2pPr>
      <a:lvl3pPr algn="ctr" defTabSz="342900" rtl="0" eaLnBrk="0" fontAlgn="base" hangingPunct="0">
        <a:spcBef>
          <a:spcPct val="0"/>
        </a:spcBef>
        <a:spcAft>
          <a:spcPct val="0"/>
        </a:spcAft>
        <a:defRPr sz="3300">
          <a:solidFill>
            <a:schemeClr val="tx1"/>
          </a:solidFill>
          <a:latin typeface="Calibri" panose="020F0502020204030204" pitchFamily="34" charset="0"/>
        </a:defRPr>
      </a:lvl3pPr>
      <a:lvl4pPr algn="ctr" defTabSz="342900" rtl="0" eaLnBrk="0" fontAlgn="base" hangingPunct="0">
        <a:spcBef>
          <a:spcPct val="0"/>
        </a:spcBef>
        <a:spcAft>
          <a:spcPct val="0"/>
        </a:spcAft>
        <a:defRPr sz="3300">
          <a:solidFill>
            <a:schemeClr val="tx1"/>
          </a:solidFill>
          <a:latin typeface="Calibri" panose="020F0502020204030204" pitchFamily="34" charset="0"/>
        </a:defRPr>
      </a:lvl4pPr>
      <a:lvl5pPr algn="ctr" defTabSz="342900" rtl="0" eaLnBrk="0" fontAlgn="base" hangingPunct="0">
        <a:spcBef>
          <a:spcPct val="0"/>
        </a:spcBef>
        <a:spcAft>
          <a:spcPct val="0"/>
        </a:spcAft>
        <a:defRPr sz="3300">
          <a:solidFill>
            <a:schemeClr val="tx1"/>
          </a:solidFill>
          <a:latin typeface="Calibri" panose="020F0502020204030204" pitchFamily="34" charset="0"/>
        </a:defRPr>
      </a:lvl5pPr>
      <a:lvl6pPr marL="342900" algn="ctr" defTabSz="342900" rtl="0" fontAlgn="base">
        <a:spcBef>
          <a:spcPct val="0"/>
        </a:spcBef>
        <a:spcAft>
          <a:spcPct val="0"/>
        </a:spcAft>
        <a:defRPr sz="3300">
          <a:solidFill>
            <a:schemeClr val="tx1"/>
          </a:solidFill>
          <a:latin typeface="Calibri" panose="020F0502020204030204" pitchFamily="34" charset="0"/>
        </a:defRPr>
      </a:lvl6pPr>
      <a:lvl7pPr marL="685800" algn="ctr" defTabSz="342900" rtl="0" fontAlgn="base">
        <a:spcBef>
          <a:spcPct val="0"/>
        </a:spcBef>
        <a:spcAft>
          <a:spcPct val="0"/>
        </a:spcAft>
        <a:defRPr sz="3300">
          <a:solidFill>
            <a:schemeClr val="tx1"/>
          </a:solidFill>
          <a:latin typeface="Calibri" panose="020F0502020204030204" pitchFamily="34" charset="0"/>
        </a:defRPr>
      </a:lvl7pPr>
      <a:lvl8pPr marL="1028700" algn="ctr" defTabSz="342900" rtl="0" fontAlgn="base">
        <a:spcBef>
          <a:spcPct val="0"/>
        </a:spcBef>
        <a:spcAft>
          <a:spcPct val="0"/>
        </a:spcAft>
        <a:defRPr sz="3300">
          <a:solidFill>
            <a:schemeClr val="tx1"/>
          </a:solidFill>
          <a:latin typeface="Calibri" panose="020F0502020204030204" pitchFamily="34" charset="0"/>
        </a:defRPr>
      </a:lvl8pPr>
      <a:lvl9pPr marL="1371600" algn="ctr" defTabSz="342900"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defTabSz="3429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defTabSz="3429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defTabSz="34290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defTabSz="342900"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defTabSz="457200" eaLnBrk="1" fontAlgn="auto" hangingPunct="1">
              <a:spcBef>
                <a:spcPts val="0"/>
              </a:spcBef>
              <a:spcAft>
                <a:spcPts val="0"/>
              </a:spcAft>
              <a:defRPr sz="1200">
                <a:solidFill>
                  <a:prstClr val="black">
                    <a:tint val="75000"/>
                  </a:prstClr>
                </a:solidFill>
                <a:latin typeface="+mn-lt"/>
              </a:defRPr>
            </a:lvl1pPr>
          </a:lstStyle>
          <a:p>
            <a:pPr>
              <a:defRPr/>
            </a:pPr>
            <a:r>
              <a:rPr lang="en-US"/>
              <a:t>ACS WASC ©2014</a:t>
            </a:r>
            <a:endParaRPr lang="en-US" dirty="0"/>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defTabSz="457200" eaLnBrk="1" fontAlgn="auto" hangingPunct="1">
              <a:spcBef>
                <a:spcPts val="0"/>
              </a:spcBef>
              <a:spcAft>
                <a:spcPts val="0"/>
              </a:spcAft>
              <a:defRPr sz="1200">
                <a:solidFill>
                  <a:prstClr val="black">
                    <a:tint val="75000"/>
                  </a:prst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defTabSz="457200" eaLnBrk="1" fontAlgn="auto" hangingPunct="1">
              <a:spcBef>
                <a:spcPts val="0"/>
              </a:spcBef>
              <a:spcAft>
                <a:spcPts val="0"/>
              </a:spcAft>
              <a:defRPr sz="1200">
                <a:solidFill>
                  <a:prstClr val="black">
                    <a:tint val="75000"/>
                  </a:prstClr>
                </a:solidFill>
                <a:latin typeface="+mn-lt"/>
              </a:defRPr>
            </a:lvl1pPr>
          </a:lstStyle>
          <a:p>
            <a:pPr>
              <a:defRPr/>
            </a:pPr>
            <a:fld id="{E3259AB5-521F-493C-A424-924848D58DF8}" type="slidenum">
              <a:rPr lang="en-US"/>
              <a:pPr>
                <a:defRPr/>
              </a:pPr>
              <a:t>‹#›</a:t>
            </a:fld>
            <a:endParaRPr lang="en-US" dirty="0"/>
          </a:p>
        </p:txBody>
      </p:sp>
      <p:pic>
        <p:nvPicPr>
          <p:cNvPr id="2055" name="Picture 10" descr="Color-ppt3"/>
          <p:cNvPicPr>
            <a:picLocks noChangeAspect="1" noChangeArrowheads="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1763" y="155575"/>
            <a:ext cx="1951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895299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anose="020F0502020204030204" pitchFamily="34"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defRPr>
      </a:lvl5pPr>
      <a:lvl6pPr marL="457200" algn="ctr" defTabSz="457200" rtl="0" fontAlgn="base">
        <a:spcBef>
          <a:spcPct val="0"/>
        </a:spcBef>
        <a:spcAft>
          <a:spcPct val="0"/>
        </a:spcAft>
        <a:defRPr sz="4400">
          <a:solidFill>
            <a:schemeClr val="tx1"/>
          </a:solidFill>
          <a:latin typeface="Calibri" panose="020F0502020204030204" pitchFamily="34" charset="0"/>
        </a:defRPr>
      </a:lvl6pPr>
      <a:lvl7pPr marL="914400" algn="ctr" defTabSz="457200" rtl="0" fontAlgn="base">
        <a:spcBef>
          <a:spcPct val="0"/>
        </a:spcBef>
        <a:spcAft>
          <a:spcPct val="0"/>
        </a:spcAft>
        <a:defRPr sz="4400">
          <a:solidFill>
            <a:schemeClr val="tx1"/>
          </a:solidFill>
          <a:latin typeface="Calibri" panose="020F0502020204030204" pitchFamily="34" charset="0"/>
        </a:defRPr>
      </a:lvl7pPr>
      <a:lvl8pPr marL="1371600" algn="ctr" defTabSz="457200" rtl="0" fontAlgn="base">
        <a:spcBef>
          <a:spcPct val="0"/>
        </a:spcBef>
        <a:spcAft>
          <a:spcPct val="0"/>
        </a:spcAft>
        <a:defRPr sz="4400">
          <a:solidFill>
            <a:schemeClr val="tx1"/>
          </a:solidFill>
          <a:latin typeface="Calibri" panose="020F0502020204030204" pitchFamily="34" charset="0"/>
        </a:defRPr>
      </a:lvl8pPr>
      <a:lvl9pPr marL="1828800" algn="ctr" defTabSz="457200"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youtu.be/YXfmPRsEYMs?list=PLzAV3ARcMmw1l-hX2vpb6RSbDSYt8mvPE" TargetMode="External"/><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ca.gov/sp/ml/rmresources.asp" TargetMode="External"/><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ca.gov/sp/ml/roadmap" TargetMode="External"/><Relationship Id="rId2" Type="http://schemas.openxmlformats.org/officeDocument/2006/relationships/notesSlide" Target="../notesSlides/notesSlide18.xml"/><Relationship Id="rId1" Type="http://schemas.openxmlformats.org/officeDocument/2006/relationships/slideLayout" Target="../slideLayouts/slideLayout25.xml"/><Relationship Id="rId4" Type="http://schemas.openxmlformats.org/officeDocument/2006/relationships/hyperlink" Target="https://youtu.be/6_piqi-lBFw?list=PLzAV3ARcMmw1l-hX2vpb6RSbDSYt8mvP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VtqJCB6ssGk&amp;feature=youtu.be" TargetMode="External"/><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mailto:ELRoadmapProject@cde.ca.gov" TargetMode="External"/><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63447"/>
            <a:ext cx="10363200" cy="1470025"/>
          </a:xfrm>
        </p:spPr>
        <p:txBody>
          <a:bodyPr>
            <a:normAutofit fontScale="90000"/>
          </a:bodyPr>
          <a:lstStyle/>
          <a:p>
            <a:pPr algn="ctr" eaLnBrk="1" hangingPunct="1">
              <a:defRPr/>
            </a:pPr>
            <a:r>
              <a:rPr lang="en-US" altLang="en-US" sz="4900" b="1" dirty="0">
                <a:solidFill>
                  <a:srgbClr val="002060"/>
                </a:solidFill>
                <a:ea typeface="+mn-ea"/>
              </a:rPr>
              <a:t>Paving the Way for English Learners with the California English Learner Roadmap</a:t>
            </a:r>
            <a:br>
              <a:rPr lang="en-US" altLang="en-US" sz="6000" i="1" dirty="0">
                <a:solidFill>
                  <a:srgbClr val="002060"/>
                </a:solidFill>
                <a:latin typeface="Calibri"/>
                <a:ea typeface="+mn-ea"/>
                <a:cs typeface="+mn-cs"/>
              </a:rPr>
            </a:br>
            <a:endParaRPr lang="en-US" dirty="0"/>
          </a:p>
        </p:txBody>
      </p:sp>
      <p:sp>
        <p:nvSpPr>
          <p:cNvPr id="13" name="Title 4"/>
          <p:cNvSpPr txBox="1">
            <a:spLocks/>
          </p:cNvSpPr>
          <p:nvPr/>
        </p:nvSpPr>
        <p:spPr bwMode="auto">
          <a:xfrm>
            <a:off x="2209800" y="3655595"/>
            <a:ext cx="7772400" cy="1243013"/>
          </a:xfrm>
          <a:prstGeom prst="rect">
            <a:avLst/>
          </a:prstGeom>
          <a:noFill/>
          <a:ln w="9525">
            <a:noFill/>
            <a:miter lim="800000"/>
            <a:headEnd/>
            <a:tailEnd/>
          </a:ln>
        </p:spPr>
        <p:txBody>
          <a:bodyPr anchor="ctr">
            <a:normAutofit fontScale="75000" lnSpcReduction="20000"/>
          </a:bodyPr>
          <a:lstStyle>
            <a:lvl1pPr algn="ctr" rtl="0" eaLnBrk="0" fontAlgn="base" hangingPunct="0">
              <a:spcBef>
                <a:spcPct val="0"/>
              </a:spcBef>
              <a:spcAft>
                <a:spcPct val="0"/>
              </a:spcAft>
              <a:defRPr sz="3600" kern="1200">
                <a:solidFill>
                  <a:srgbClr val="0033CC"/>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120000"/>
              </a:lnSpc>
              <a:defRPr/>
            </a:pPr>
            <a:r>
              <a:rPr lang="en-US" sz="3200" b="1" dirty="0">
                <a:solidFill>
                  <a:srgbClr val="002060"/>
                </a:solidFill>
              </a:rPr>
              <a:t>California Department of Education (CDE)</a:t>
            </a:r>
          </a:p>
          <a:p>
            <a:pPr>
              <a:lnSpc>
                <a:spcPct val="120000"/>
              </a:lnSpc>
              <a:defRPr/>
            </a:pPr>
            <a:r>
              <a:rPr lang="en-US" sz="3200" b="1" dirty="0">
                <a:solidFill>
                  <a:srgbClr val="002060"/>
                </a:solidFill>
              </a:rPr>
              <a:t>English Learner Support Division</a:t>
            </a:r>
          </a:p>
          <a:p>
            <a:pPr>
              <a:lnSpc>
                <a:spcPct val="120000"/>
              </a:lnSpc>
              <a:defRPr/>
            </a:pPr>
            <a:r>
              <a:rPr lang="en-US" sz="3200" dirty="0">
                <a:solidFill>
                  <a:srgbClr val="002060"/>
                </a:solidFill>
              </a:rPr>
              <a:t>Updated February 2019</a:t>
            </a:r>
          </a:p>
        </p:txBody>
      </p:sp>
      <p:pic>
        <p:nvPicPr>
          <p:cNvPr id="40963" name="Picture 14" descr="This image shows a car on a road leading to a pin marked, &quot;21st century education, multilingual proficiency, and meaningful access.&quot;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843463"/>
            <a:ext cx="12269788"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486885" y="91791"/>
            <a:ext cx="3705115" cy="461665"/>
          </a:xfrm>
          <a:prstGeom prst="rect">
            <a:avLst/>
          </a:prstGeom>
          <a:noFill/>
        </p:spPr>
        <p:txBody>
          <a:bodyPr wrap="square" rtlCol="0">
            <a:spAutoFit/>
          </a:bodyPr>
          <a:lstStyle/>
          <a:p>
            <a:r>
              <a:rPr lang="en-US" sz="2400" dirty="0">
                <a:solidFill>
                  <a:srgbClr val="002060"/>
                </a:solidFill>
                <a:latin typeface="Arial" panose="020B0604020202020204" pitchFamily="34" charset="0"/>
                <a:cs typeface="Arial" panose="020B0604020202020204" pitchFamily="34" charset="0"/>
              </a:rPr>
              <a:t>Presentation for Parents</a:t>
            </a:r>
          </a:p>
        </p:txBody>
      </p:sp>
    </p:spTree>
    <p:extLst>
      <p:ext uri="{BB962C8B-B14F-4D97-AF65-F5344CB8AC3E}">
        <p14:creationId xmlns:p14="http://schemas.microsoft.com/office/powerpoint/2010/main" val="3596459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4143" y="294709"/>
            <a:ext cx="10972800" cy="1143000"/>
          </a:xfrm>
        </p:spPr>
        <p:txBody>
          <a:bodyPr/>
          <a:lstStyle/>
          <a:p>
            <a:r>
              <a:rPr lang="en-US" sz="4400" b="1" dirty="0">
                <a:solidFill>
                  <a:srgbClr val="1F497D">
                    <a:lumMod val="75000"/>
                  </a:srgbClr>
                </a:solidFill>
                <a:latin typeface="Arial" panose="020B0604020202020204" pitchFamily="34" charset="0"/>
                <a:cs typeface="Arial" panose="020B0604020202020204" pitchFamily="34" charset="0"/>
              </a:rPr>
              <a:t>Vision and Mission Discussion</a:t>
            </a:r>
            <a:endParaRPr lang="en-US" dirty="0"/>
          </a:p>
        </p:txBody>
      </p:sp>
      <p:sp>
        <p:nvSpPr>
          <p:cNvPr id="3" name="Content Placeholder 2"/>
          <p:cNvSpPr>
            <a:spLocks noGrp="1"/>
          </p:cNvSpPr>
          <p:nvPr>
            <p:ph sz="half" idx="1"/>
          </p:nvPr>
        </p:nvSpPr>
        <p:spPr>
          <a:xfrm>
            <a:off x="609600" y="1830389"/>
            <a:ext cx="6383928" cy="4525963"/>
          </a:xfrm>
        </p:spPr>
        <p:txBody>
          <a:bodyPr/>
          <a:lstStyle/>
          <a:p>
            <a:r>
              <a:rPr lang="en-US" sz="2800" b="1" dirty="0">
                <a:latin typeface="Arial" panose="020B0604020202020204" pitchFamily="34" charset="0"/>
                <a:cs typeface="Arial" panose="020B0604020202020204" pitchFamily="34" charset="0"/>
              </a:rPr>
              <a:t>Please discuss:</a:t>
            </a:r>
          </a:p>
          <a:p>
            <a:pPr lvl="1"/>
            <a:r>
              <a:rPr lang="en-US" sz="2800" dirty="0">
                <a:latin typeface="Arial" panose="020B0604020202020204" pitchFamily="34" charset="0"/>
                <a:cs typeface="Arial" panose="020B0604020202020204" pitchFamily="34" charset="0"/>
              </a:rPr>
              <a:t>To what extent do you see the CA EL Roadmap vision and mission in action in your child’s classroom, school, and/or district?</a:t>
            </a:r>
          </a:p>
          <a:p>
            <a:pPr marL="342900" lvl="1" indent="0">
              <a:buNone/>
            </a:pPr>
            <a:endParaRPr lang="en-US" sz="2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What do you see as the next steps to make this vision and mission a reality in your child’s classroom, school, and/or district? </a:t>
            </a:r>
          </a:p>
        </p:txBody>
      </p:sp>
      <p:pic>
        <p:nvPicPr>
          <p:cNvPr id="6" name="Content Placeholder 5" descr="This image shows people with speech bubbles over them."/>
          <p:cNvPicPr>
            <a:picLocks noGrp="1" noChangeAspect="1"/>
          </p:cNvPicPr>
          <p:nvPr>
            <p:ph sz="half" idx="2"/>
          </p:nvPr>
        </p:nvPicPr>
        <p:blipFill>
          <a:blip r:embed="rId3"/>
          <a:stretch>
            <a:fillRect/>
          </a:stretch>
        </p:blipFill>
        <p:spPr>
          <a:xfrm>
            <a:off x="6993528" y="2188029"/>
            <a:ext cx="4588872" cy="2868045"/>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10</a:t>
            </a:fld>
            <a:endParaRPr lang="en-US" dirty="0"/>
          </a:p>
        </p:txBody>
      </p:sp>
    </p:spTree>
    <p:extLst>
      <p:ext uri="{BB962C8B-B14F-4D97-AF65-F5344CB8AC3E}">
        <p14:creationId xmlns:p14="http://schemas.microsoft.com/office/powerpoint/2010/main" val="1880057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Four Interrelated Principles</a:t>
            </a:r>
          </a:p>
        </p:txBody>
      </p:sp>
      <p:sp>
        <p:nvSpPr>
          <p:cNvPr id="3" name="Content Placeholder 2"/>
          <p:cNvSpPr>
            <a:spLocks noGrp="1"/>
          </p:cNvSpPr>
          <p:nvPr>
            <p:ph idx="1"/>
          </p:nvPr>
        </p:nvSpPr>
        <p:spPr/>
        <p:txBody>
          <a:bodyPr/>
          <a:lstStyle/>
          <a:p>
            <a:pPr>
              <a:defRPr/>
            </a:pPr>
            <a:r>
              <a:rPr lang="en-US" sz="2800" b="1" dirty="0">
                <a:latin typeface="Arial" panose="020B0604020202020204" pitchFamily="34" charset="0"/>
                <a:cs typeface="Arial" panose="020B0604020202020204" pitchFamily="34" charset="0"/>
              </a:rPr>
              <a:t>Principle One</a:t>
            </a:r>
            <a:r>
              <a:rPr lang="en-US" sz="2800" dirty="0">
                <a:latin typeface="Arial" panose="020B0604020202020204" pitchFamily="34" charset="0"/>
                <a:cs typeface="Arial" panose="020B0604020202020204" pitchFamily="34" charset="0"/>
              </a:rPr>
              <a:t>: Assets-Oriented and Needs-Responsive Schools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Two</a:t>
            </a:r>
            <a:r>
              <a:rPr lang="en-US" sz="2800" dirty="0">
                <a:latin typeface="Arial" panose="020B0604020202020204" pitchFamily="34" charset="0"/>
                <a:cs typeface="Arial" panose="020B0604020202020204" pitchFamily="34" charset="0"/>
              </a:rPr>
              <a:t>: Intellectual Quality of Instruction and Meaningful Access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Three</a:t>
            </a:r>
            <a:r>
              <a:rPr lang="en-US" sz="2800" dirty="0">
                <a:latin typeface="Arial" panose="020B0604020202020204" pitchFamily="34" charset="0"/>
                <a:cs typeface="Arial" panose="020B0604020202020204" pitchFamily="34" charset="0"/>
              </a:rPr>
              <a:t>: System Conditions that Support Effectiveness</a:t>
            </a:r>
          </a:p>
          <a:p>
            <a:pPr marL="0" indent="0">
              <a:buFont typeface="Arial" panose="020B0604020202020204" pitchFamily="34" charset="0"/>
              <a:buNone/>
              <a:defRPr/>
            </a:pPr>
            <a:endParaRPr lang="en-US" sz="2800" dirty="0">
              <a:latin typeface="Arial" panose="020B0604020202020204" pitchFamily="34" charset="0"/>
              <a:cs typeface="Arial" panose="020B0604020202020204" pitchFamily="34" charset="0"/>
            </a:endParaRPr>
          </a:p>
          <a:p>
            <a:pPr>
              <a:defRPr/>
            </a:pPr>
            <a:r>
              <a:rPr lang="en-US" sz="2800" b="1" dirty="0">
                <a:latin typeface="Arial" panose="020B0604020202020204" pitchFamily="34" charset="0"/>
                <a:cs typeface="Arial" panose="020B0604020202020204" pitchFamily="34" charset="0"/>
              </a:rPr>
              <a:t>Principle Four</a:t>
            </a:r>
            <a:r>
              <a:rPr lang="en-US" sz="2800" dirty="0">
                <a:latin typeface="Arial" panose="020B0604020202020204" pitchFamily="34" charset="0"/>
                <a:cs typeface="Arial" panose="020B0604020202020204" pitchFamily="34" charset="0"/>
              </a:rPr>
              <a:t>: Alignment and Articulation Within and Across Systems</a:t>
            </a:r>
            <a:br>
              <a:rPr lang="en-US" sz="2800" dirty="0">
                <a:latin typeface="Arial" panose="020B0604020202020204" pitchFamily="34" charset="0"/>
                <a:cs typeface="Arial" panose="020B0604020202020204" pitchFamily="34" charset="0"/>
              </a:rPr>
            </a:br>
            <a:br>
              <a:rPr lang="en-US" dirty="0"/>
            </a:br>
            <a:br>
              <a:rPr lang="en-US" dirty="0"/>
            </a:br>
            <a:endParaRPr lang="en-US" dirty="0"/>
          </a:p>
        </p:txBody>
      </p:sp>
      <p:sp>
        <p:nvSpPr>
          <p:cNvPr id="757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70A050E-D4F6-4A3C-9072-639BACCD2BE4}" type="slidenum">
              <a:rPr lang="en-US" altLang="en-US" sz="1200" smtClean="0">
                <a:solidFill>
                  <a:srgbClr val="898989"/>
                </a:solidFill>
              </a:rPr>
              <a:pPr fontAlgn="base">
                <a:spcBef>
                  <a:spcPct val="0"/>
                </a:spcBef>
                <a:spcAft>
                  <a:spcPct val="0"/>
                </a:spcAft>
                <a:buFontTx/>
                <a:buNone/>
              </a:pPr>
              <a:t>11</a:t>
            </a:fld>
            <a:endParaRPr lang="en-US" altLang="en-US" sz="1200">
              <a:solidFill>
                <a:srgbClr val="898989"/>
              </a:solidFill>
            </a:endParaRPr>
          </a:p>
        </p:txBody>
      </p:sp>
    </p:spTree>
    <p:extLst>
      <p:ext uri="{BB962C8B-B14F-4D97-AF65-F5344CB8AC3E}">
        <p14:creationId xmlns:p14="http://schemas.microsoft.com/office/powerpoint/2010/main" val="101260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Principles to Elements</a:t>
            </a:r>
          </a:p>
        </p:txBody>
      </p:sp>
      <p:pic>
        <p:nvPicPr>
          <p:cNvPr id="79875" name="Picture 6" descr="Image of steps with &quot;element&quot; written on each step."/>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128838"/>
            <a:ext cx="4729163" cy="472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1" name="Picture 9" descr="Image of a hiker who is about to walk up the &quot;element&quot; st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1113" y="4394200"/>
            <a:ext cx="2047875"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TextBox 7"/>
          <p:cNvSpPr txBox="1">
            <a:spLocks noChangeArrowheads="1"/>
          </p:cNvSpPr>
          <p:nvPr/>
        </p:nvSpPr>
        <p:spPr bwMode="auto">
          <a:xfrm>
            <a:off x="3751263" y="5191125"/>
            <a:ext cx="240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7" name="TextBox 10"/>
          <p:cNvSpPr txBox="1">
            <a:spLocks noChangeArrowheads="1"/>
          </p:cNvSpPr>
          <p:nvPr/>
        </p:nvSpPr>
        <p:spPr bwMode="auto">
          <a:xfrm>
            <a:off x="4513263" y="4379913"/>
            <a:ext cx="24034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dirty="0">
                <a:solidFill>
                  <a:srgbClr val="000000"/>
                </a:solidFill>
                <a:latin typeface="Arial" panose="020B0604020202020204" pitchFamily="34" charset="0"/>
                <a:cs typeface="Arial" panose="020B0604020202020204" pitchFamily="34" charset="0"/>
              </a:rPr>
              <a:t>Element</a:t>
            </a:r>
          </a:p>
        </p:txBody>
      </p:sp>
      <p:sp>
        <p:nvSpPr>
          <p:cNvPr id="79878" name="TextBox 11"/>
          <p:cNvSpPr txBox="1">
            <a:spLocks noChangeArrowheads="1"/>
          </p:cNvSpPr>
          <p:nvPr/>
        </p:nvSpPr>
        <p:spPr bwMode="auto">
          <a:xfrm>
            <a:off x="5338763" y="3522663"/>
            <a:ext cx="2401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79" name="TextBox 12"/>
          <p:cNvSpPr txBox="1">
            <a:spLocks noChangeArrowheads="1"/>
          </p:cNvSpPr>
          <p:nvPr/>
        </p:nvSpPr>
        <p:spPr bwMode="auto">
          <a:xfrm>
            <a:off x="6116638" y="2667000"/>
            <a:ext cx="24018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000000"/>
                </a:solidFill>
                <a:latin typeface="Arial" panose="020B0604020202020204" pitchFamily="34" charset="0"/>
                <a:cs typeface="Arial" panose="020B0604020202020204" pitchFamily="34" charset="0"/>
              </a:rPr>
              <a:t>Element</a:t>
            </a:r>
          </a:p>
        </p:txBody>
      </p:sp>
      <p:sp>
        <p:nvSpPr>
          <p:cNvPr id="79880" name="TextBox 13"/>
          <p:cNvSpPr txBox="1">
            <a:spLocks noChangeArrowheads="1"/>
          </p:cNvSpPr>
          <p:nvPr/>
        </p:nvSpPr>
        <p:spPr bwMode="auto">
          <a:xfrm>
            <a:off x="8467725" y="1806575"/>
            <a:ext cx="3114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3600" b="1">
                <a:solidFill>
                  <a:srgbClr val="C00000"/>
                </a:solidFill>
                <a:latin typeface="Arial" panose="020B0604020202020204" pitchFamily="34" charset="0"/>
                <a:cs typeface="Arial" panose="020B0604020202020204" pitchFamily="34" charset="0"/>
              </a:rPr>
              <a:t>PRINCIPLE</a:t>
            </a:r>
          </a:p>
        </p:txBody>
      </p:sp>
      <p:sp>
        <p:nvSpPr>
          <p:cNvPr id="79882" name="TextBox 1"/>
          <p:cNvSpPr txBox="1">
            <a:spLocks noChangeArrowheads="1"/>
          </p:cNvSpPr>
          <p:nvPr/>
        </p:nvSpPr>
        <p:spPr bwMode="auto">
          <a:xfrm rot="-2664608">
            <a:off x="5729288" y="4349750"/>
            <a:ext cx="5186362"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0"/>
              </a:spcBef>
              <a:spcAft>
                <a:spcPct val="0"/>
              </a:spcAft>
              <a:buFontTx/>
              <a:buNone/>
            </a:pPr>
            <a:r>
              <a:rPr lang="en-US" altLang="en-US" sz="4000" b="1">
                <a:solidFill>
                  <a:srgbClr val="823500"/>
                </a:solidFill>
                <a:latin typeface="Arial" panose="020B0604020202020204" pitchFamily="34" charset="0"/>
                <a:cs typeface="Arial" panose="020B0604020202020204" pitchFamily="34" charset="0"/>
              </a:rPr>
              <a:t>Actionable Steps</a:t>
            </a:r>
          </a:p>
        </p:txBody>
      </p:sp>
      <p:sp>
        <p:nvSpPr>
          <p:cNvPr id="2" name="Slide Number Placeholder 1"/>
          <p:cNvSpPr>
            <a:spLocks noGrp="1"/>
          </p:cNvSpPr>
          <p:nvPr>
            <p:ph type="sldNum" sz="quarter" idx="12"/>
          </p:nvPr>
        </p:nvSpPr>
        <p:spPr/>
        <p:txBody>
          <a:bodyPr/>
          <a:lstStyle/>
          <a:p>
            <a:pPr>
              <a:defRPr/>
            </a:pPr>
            <a:fld id="{D77B0D6D-9892-4469-84CD-D7C79082817E}" type="slidenum">
              <a:rPr lang="en-US" smtClean="0"/>
              <a:pPr>
                <a:defRPr/>
              </a:pPr>
              <a:t>12</a:t>
            </a:fld>
            <a:endParaRPr lang="en-US" dirty="0"/>
          </a:p>
        </p:txBody>
      </p:sp>
    </p:spTree>
    <p:extLst>
      <p:ext uri="{BB962C8B-B14F-4D97-AF65-F5344CB8AC3E}">
        <p14:creationId xmlns:p14="http://schemas.microsoft.com/office/powerpoint/2010/main" val="1762152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b="1">
                <a:solidFill>
                  <a:srgbClr val="002060"/>
                </a:solidFill>
                <a:latin typeface="Arial" panose="020B0604020202020204" pitchFamily="34" charset="0"/>
                <a:cs typeface="Arial" panose="020B0604020202020204" pitchFamily="34" charset="0"/>
              </a:rPr>
              <a:t>The Four Principles</a:t>
            </a:r>
          </a:p>
        </p:txBody>
      </p:sp>
      <p:sp>
        <p:nvSpPr>
          <p:cNvPr id="7782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582E1B76-65A6-48C3-80AB-452D1BC64572}" type="slidenum">
              <a:rPr lang="en-US" altLang="en-US" sz="1200" smtClean="0">
                <a:solidFill>
                  <a:srgbClr val="898989"/>
                </a:solidFill>
              </a:rPr>
              <a:pPr fontAlgn="base">
                <a:spcBef>
                  <a:spcPct val="0"/>
                </a:spcBef>
                <a:spcAft>
                  <a:spcPct val="0"/>
                </a:spcAft>
                <a:buFontTx/>
                <a:buNone/>
              </a:pPr>
              <a:t>13</a:t>
            </a:fld>
            <a:endParaRPr lang="en-US" altLang="en-US" sz="1200">
              <a:solidFill>
                <a:srgbClr val="898989"/>
              </a:solidFill>
            </a:endParaRPr>
          </a:p>
        </p:txBody>
      </p:sp>
      <p:sp>
        <p:nvSpPr>
          <p:cNvPr id="2" name="Content Placeholder 1"/>
          <p:cNvSpPr>
            <a:spLocks noGrp="1"/>
          </p:cNvSpPr>
          <p:nvPr>
            <p:ph idx="1"/>
          </p:nvPr>
        </p:nvSpPr>
        <p:spPr>
          <a:xfrm>
            <a:off x="609600" y="2246050"/>
            <a:ext cx="10972800" cy="3880113"/>
          </a:xfrm>
        </p:spPr>
        <p:txBody>
          <a:bodyPr/>
          <a:lstStyle/>
          <a:p>
            <a:pPr marL="0" lvl="0" indent="0">
              <a:buNone/>
            </a:pPr>
            <a:r>
              <a:rPr lang="en-US" sz="2400" dirty="0">
                <a:solidFill>
                  <a:prstClr val="black"/>
                </a:solidFill>
                <a:latin typeface="Arial" panose="020B0604020202020204" pitchFamily="34" charset="0"/>
                <a:cs typeface="Arial" panose="020B0604020202020204" pitchFamily="34" charset="0"/>
              </a:rPr>
              <a:t>Video available at </a:t>
            </a:r>
            <a:r>
              <a:rPr lang="en-US" sz="2400" dirty="0">
                <a:solidFill>
                  <a:prstClr val="black"/>
                </a:solidFill>
                <a:latin typeface="Arial" panose="020B0604020202020204" pitchFamily="34" charset="0"/>
                <a:cs typeface="Arial" panose="020B0604020202020204" pitchFamily="34" charset="0"/>
                <a:hlinkClick r:id="rId3" tooltip="CABE EL Roadmap Four Principles Video"/>
              </a:rPr>
              <a:t>https://youtu.be/YXfmPRsEYMs?list=PLzAV3ARcMmw1l-hX2vpb6RSbDSYt8mvPE</a:t>
            </a:r>
            <a:r>
              <a:rPr lang="en-US" sz="2400" dirty="0">
                <a:solidFill>
                  <a:prstClr val="black"/>
                </a:solidFill>
                <a:latin typeface="Arial" panose="020B0604020202020204" pitchFamily="34" charset="0"/>
                <a:cs typeface="Arial" panose="020B0604020202020204" pitchFamily="34" charset="0"/>
              </a:rPr>
              <a:t> </a:t>
            </a:r>
            <a:endParaRPr lang="en-US" sz="2400" dirty="0">
              <a:solidFill>
                <a:prstClr val="black"/>
              </a:solidFill>
            </a:endParaRPr>
          </a:p>
          <a:p>
            <a:pPr marL="0" indent="0">
              <a:buNone/>
            </a:pPr>
            <a:endParaRPr lang="en-US" dirty="0"/>
          </a:p>
        </p:txBody>
      </p:sp>
    </p:spTree>
    <p:extLst>
      <p:ext uri="{BB962C8B-B14F-4D97-AF65-F5344CB8AC3E}">
        <p14:creationId xmlns:p14="http://schemas.microsoft.com/office/powerpoint/2010/main" val="4136556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altLang="en-US" b="1">
                <a:solidFill>
                  <a:srgbClr val="002060"/>
                </a:solidFill>
                <a:latin typeface="Arial" panose="020B0604020202020204" pitchFamily="34" charset="0"/>
                <a:cs typeface="Arial" panose="020B0604020202020204" pitchFamily="34" charset="0"/>
              </a:rPr>
              <a:t>Choose One Principle</a:t>
            </a:r>
            <a:endParaRPr lang="en-US" altLang="en-US">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0"/>
            <a:ext cx="6477000" cy="5257800"/>
          </a:xfrm>
        </p:spPr>
        <p:txBody>
          <a:bodyPr/>
          <a:lstStyle/>
          <a:p>
            <a:pPr eaLnBrk="1" hangingPunct="1">
              <a:defRPr/>
            </a:pPr>
            <a:r>
              <a:rPr lang="en-US" sz="2600" dirty="0">
                <a:latin typeface="Arial" panose="020B0604020202020204" pitchFamily="34" charset="0"/>
                <a:cs typeface="Arial" panose="020B0604020202020204" pitchFamily="34" charset="0"/>
              </a:rPr>
              <a:t>Are there any key phrases that resonate with you?</a:t>
            </a:r>
          </a:p>
          <a:p>
            <a:pPr marL="0" indent="0" eaLnBrk="1" hangingPunct="1">
              <a:buFont typeface="Arial" panose="020B0604020202020204" pitchFamily="34" charset="0"/>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Look over the principle’s elements. What stands out to your from the elements?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To what extent do you see this principle and its elements in action in your child’s classroom, school, and/or district? </a:t>
            </a:r>
          </a:p>
          <a:p>
            <a:pPr marL="0" indent="0" eaLnBrk="1" hangingPunct="1">
              <a:buNone/>
              <a:defRPr/>
            </a:pPr>
            <a:endParaRPr lang="en-US" sz="800" dirty="0">
              <a:latin typeface="Arial" panose="020B0604020202020204" pitchFamily="34" charset="0"/>
              <a:cs typeface="Arial" panose="020B0604020202020204" pitchFamily="34" charset="0"/>
            </a:endParaRPr>
          </a:p>
          <a:p>
            <a:pPr eaLnBrk="1" hangingPunct="1">
              <a:defRPr/>
            </a:pPr>
            <a:r>
              <a:rPr lang="en-US" sz="2600" dirty="0">
                <a:latin typeface="Arial" panose="020B0604020202020204" pitchFamily="34" charset="0"/>
                <a:cs typeface="Arial" panose="020B0604020202020204" pitchFamily="34" charset="0"/>
              </a:rPr>
              <a:t>What do you see as areas for growth to better implement this principle in your child’s classroom, school, and/or district?</a:t>
            </a:r>
          </a:p>
        </p:txBody>
      </p:sp>
      <p:pic>
        <p:nvPicPr>
          <p:cNvPr id="81924" name="Picture 4" descr="This image shows a group of children."/>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400616" y="2383971"/>
            <a:ext cx="4508356" cy="2537279"/>
          </a:xfrm>
        </p:spPr>
      </p:pic>
      <p:sp>
        <p:nvSpPr>
          <p:cNvPr id="8192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B0D0A82-5485-42AC-8E0B-5AA9F14A3721}" type="slidenum">
              <a:rPr lang="en-US" altLang="en-US" sz="1200" smtClean="0">
                <a:solidFill>
                  <a:srgbClr val="898989"/>
                </a:solidFill>
              </a:rPr>
              <a:pPr fontAlgn="base">
                <a:spcBef>
                  <a:spcPct val="0"/>
                </a:spcBef>
                <a:spcAft>
                  <a:spcPct val="0"/>
                </a:spcAft>
                <a:buFontTx/>
                <a:buNone/>
              </a:pPr>
              <a:t>14</a:t>
            </a:fld>
            <a:endParaRPr lang="en-US" altLang="en-US" sz="1200" dirty="0">
              <a:solidFill>
                <a:srgbClr val="898989"/>
              </a:solidFill>
            </a:endParaRPr>
          </a:p>
        </p:txBody>
      </p:sp>
      <p:sp>
        <p:nvSpPr>
          <p:cNvPr id="81926" name="Footer Placeholder 3" hidden="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endParaRPr lang="en-US" altLang="en-US" sz="1200">
              <a:solidFill>
                <a:srgbClr val="898989"/>
              </a:solidFill>
            </a:endParaRPr>
          </a:p>
        </p:txBody>
      </p:sp>
    </p:spTree>
    <p:extLst>
      <p:ext uri="{BB962C8B-B14F-4D97-AF65-F5344CB8AC3E}">
        <p14:creationId xmlns:p14="http://schemas.microsoft.com/office/powerpoint/2010/main" val="74000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descr="Image of "/>
          <p:cNvSpPr>
            <a:spLocks noGrp="1"/>
          </p:cNvSpPr>
          <p:nvPr>
            <p:ph type="title"/>
          </p:nvPr>
        </p:nvSpPr>
        <p:spPr>
          <a:xfrm>
            <a:off x="2255843" y="274638"/>
            <a:ext cx="8229600" cy="1143000"/>
          </a:xfrm>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Local Control Accountability Plan</a:t>
            </a:r>
          </a:p>
        </p:txBody>
      </p:sp>
      <p:sp>
        <p:nvSpPr>
          <p:cNvPr id="3" name="Content Placeholder 2"/>
          <p:cNvSpPr>
            <a:spLocks noGrp="1"/>
          </p:cNvSpPr>
          <p:nvPr>
            <p:ph sz="half" idx="1"/>
          </p:nvPr>
        </p:nvSpPr>
        <p:spPr>
          <a:xfrm>
            <a:off x="239675" y="1624013"/>
            <a:ext cx="8754449" cy="4525963"/>
          </a:xfrm>
        </p:spPr>
        <p:txBody>
          <a:bodyPr rtlCol="0">
            <a:noAutofit/>
          </a:bodyPr>
          <a:lstStyle/>
          <a:p>
            <a:pPr>
              <a:defRPr/>
            </a:pPr>
            <a:r>
              <a:rPr lang="en-US" sz="2400" dirty="0">
                <a:latin typeface="Arial" panose="020B0604020202020204" pitchFamily="34" charset="0"/>
                <a:cs typeface="Arial" panose="020B0604020202020204" pitchFamily="34" charset="0"/>
              </a:rPr>
              <a:t>Local educational agencies (LEAs) must write an LCAP</a:t>
            </a:r>
          </a:p>
          <a:p>
            <a:pPr marL="0" indent="0">
              <a:buNone/>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School districts and county offices of education are required to consult with the </a:t>
            </a:r>
            <a:r>
              <a:rPr lang="en-US" sz="2400" b="1" dirty="0">
                <a:latin typeface="Arial" panose="020B0604020202020204" pitchFamily="34" charset="0"/>
                <a:cs typeface="Arial" panose="020B0604020202020204" pitchFamily="34" charset="0"/>
              </a:rPr>
              <a:t>parent advisory committee</a:t>
            </a:r>
            <a:r>
              <a:rPr lang="en-US" sz="2400" dirty="0">
                <a:latin typeface="Arial" panose="020B0604020202020204" pitchFamily="34" charset="0"/>
                <a:cs typeface="Arial" panose="020B0604020202020204" pitchFamily="34" charset="0"/>
              </a:rPr>
              <a:t>, </a:t>
            </a:r>
            <a:r>
              <a:rPr lang="en-US" sz="2400" b="1" dirty="0">
                <a:latin typeface="Arial" panose="020B0604020202020204" pitchFamily="34" charset="0"/>
                <a:cs typeface="Arial" panose="020B0604020202020204" pitchFamily="34" charset="0"/>
              </a:rPr>
              <a:t>the English learner parent advisory committee</a:t>
            </a:r>
            <a:r>
              <a:rPr lang="en-US" sz="2400" dirty="0">
                <a:latin typeface="Arial" panose="020B0604020202020204" pitchFamily="34" charset="0"/>
                <a:cs typeface="Arial" panose="020B0604020202020204" pitchFamily="34" charset="0"/>
              </a:rPr>
              <a:t>, as applicable, as well as </a:t>
            </a:r>
            <a:r>
              <a:rPr lang="en-US" sz="2400" b="1" dirty="0">
                <a:latin typeface="Arial" panose="020B0604020202020204" pitchFamily="34" charset="0"/>
                <a:cs typeface="Arial" panose="020B0604020202020204" pitchFamily="34" charset="0"/>
              </a:rPr>
              <a:t>parents, students</a:t>
            </a:r>
            <a:r>
              <a:rPr lang="en-US" sz="2400" dirty="0">
                <a:latin typeface="Arial" panose="020B0604020202020204" pitchFamily="34" charset="0"/>
                <a:cs typeface="Arial" panose="020B0604020202020204" pitchFamily="34" charset="0"/>
              </a:rPr>
              <a:t>, teachers, principals, administrators, other school personnel, local bargaining units, and the local community in accordance with California </a:t>
            </a:r>
            <a:r>
              <a:rPr lang="en-US" sz="2400" i="1" dirty="0">
                <a:latin typeface="Arial" panose="020B0604020202020204" pitchFamily="34" charset="0"/>
                <a:cs typeface="Arial" panose="020B0604020202020204" pitchFamily="34" charset="0"/>
              </a:rPr>
              <a:t>Education Code (EC)</a:t>
            </a:r>
            <a:r>
              <a:rPr lang="en-US" sz="2400" dirty="0">
                <a:latin typeface="Arial" panose="020B0604020202020204" pitchFamily="34" charset="0"/>
                <a:cs typeface="Arial" panose="020B0604020202020204" pitchFamily="34" charset="0"/>
              </a:rPr>
              <a:t> sections 52060(g) and 52066(g).</a:t>
            </a:r>
          </a:p>
          <a:p>
            <a:pPr>
              <a:defRPr/>
            </a:pPr>
            <a:endParaRPr lang="en-US" sz="8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See handout</a:t>
            </a:r>
          </a:p>
          <a:p>
            <a:pPr marL="0" indent="0" eaLnBrk="1" fontAlgn="auto" hangingPunct="1">
              <a:spcAft>
                <a:spcPts val="0"/>
              </a:spcAft>
              <a:buNone/>
              <a:defRPr/>
            </a:pPr>
            <a:endParaRPr lang="en-US" sz="8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r>
              <a:rPr lang="en-US" sz="2400" dirty="0">
                <a:latin typeface="Arial" panose="020B0604020202020204" pitchFamily="34" charset="0"/>
                <a:cs typeface="Arial" panose="020B0604020202020204" pitchFamily="34" charset="0"/>
              </a:rPr>
              <a:t>Available at </a:t>
            </a:r>
            <a:r>
              <a:rPr lang="en-US" sz="2400" dirty="0">
                <a:latin typeface="Arial" panose="020B0604020202020204" pitchFamily="34" charset="0"/>
                <a:cs typeface="Arial" panose="020B0604020202020204" pitchFamily="34" charset="0"/>
                <a:hlinkClick r:id="rId3" tooltip="EL Roadmap From Principles to Priorities Web page"/>
              </a:rPr>
              <a:t>https://www.cde.ca.gov/sp/ml/rmresources.asp</a:t>
            </a:r>
            <a:r>
              <a:rPr lang="en-US" sz="2400" dirty="0">
                <a:latin typeface="Arial" panose="020B0604020202020204" pitchFamily="34" charset="0"/>
                <a:cs typeface="Arial" panose="020B0604020202020204" pitchFamily="34" charset="0"/>
              </a:rPr>
              <a:t>.</a:t>
            </a:r>
          </a:p>
        </p:txBody>
      </p:sp>
      <p:pic>
        <p:nvPicPr>
          <p:cNvPr id="4" name="Content Placeholder 3" descr="Image of the Crosswalk of the CA EL Roadmap Principles and Elements to the LCFF and LCAP. "/>
          <p:cNvPicPr>
            <a:picLocks noGrp="1" noChangeAspect="1"/>
          </p:cNvPicPr>
          <p:nvPr>
            <p:ph sz="half" idx="2"/>
          </p:nvPr>
        </p:nvPicPr>
        <p:blipFill>
          <a:blip r:embed="rId4"/>
          <a:stretch>
            <a:fillRect/>
          </a:stretch>
        </p:blipFill>
        <p:spPr>
          <a:xfrm>
            <a:off x="8994124" y="1624013"/>
            <a:ext cx="2982638" cy="3706857"/>
          </a:xfrm>
          <a:prstGeom prst="rect">
            <a:avLst/>
          </a:prstGeom>
        </p:spPr>
      </p:pic>
      <p:sp>
        <p:nvSpPr>
          <p:cNvPr id="7782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281EEB0C-C40F-4F69-B91B-0D9A2A316AA5}" type="slidenum">
              <a:rPr lang="en-US" altLang="en-US" sz="1050">
                <a:solidFill>
                  <a:srgbClr val="000000"/>
                </a:solidFill>
                <a:latin typeface="Arial" panose="020B0604020202020204" pitchFamily="34" charset="0"/>
              </a:rPr>
              <a:pPr fontAlgn="base">
                <a:spcBef>
                  <a:spcPct val="0"/>
                </a:spcBef>
                <a:spcAft>
                  <a:spcPct val="0"/>
                </a:spcAft>
                <a:buFontTx/>
                <a:buNone/>
              </a:pPr>
              <a:t>15</a:t>
            </a:fld>
            <a:endParaRPr lang="en-US" altLang="en-US" sz="1050">
              <a:solidFill>
                <a:srgbClr val="000000"/>
              </a:solidFill>
              <a:latin typeface="Arial" panose="020B0604020202020204" pitchFamily="34" charset="0"/>
            </a:endParaRPr>
          </a:p>
        </p:txBody>
      </p:sp>
    </p:spTree>
    <p:extLst>
      <p:ext uri="{BB962C8B-B14F-4D97-AF65-F5344CB8AC3E}">
        <p14:creationId xmlns:p14="http://schemas.microsoft.com/office/powerpoint/2010/main" val="291016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58" y="274638"/>
            <a:ext cx="9975542" cy="1143000"/>
          </a:xfrm>
        </p:spPr>
        <p:txBody>
          <a:bodyPr/>
          <a:lstStyle/>
          <a:p>
            <a:r>
              <a:rPr lang="en-US" altLang="en-US" b="1" dirty="0">
                <a:solidFill>
                  <a:srgbClr val="002060"/>
                </a:solidFill>
                <a:latin typeface="Arial" panose="020B0604020202020204" pitchFamily="34" charset="0"/>
                <a:cs typeface="Arial" panose="020B0604020202020204" pitchFamily="34" charset="0"/>
              </a:rPr>
              <a:t>Local Control Accountability Plan Discussion</a:t>
            </a:r>
            <a:endParaRPr lang="en-US" dirty="0"/>
          </a:p>
        </p:txBody>
      </p:sp>
      <p:sp>
        <p:nvSpPr>
          <p:cNvPr id="5" name="Content Placeholder 4"/>
          <p:cNvSpPr>
            <a:spLocks noGrp="1"/>
          </p:cNvSpPr>
          <p:nvPr>
            <p:ph sz="half" idx="1"/>
          </p:nvPr>
        </p:nvSpPr>
        <p:spPr>
          <a:xfrm>
            <a:off x="609600" y="1600206"/>
            <a:ext cx="6963052" cy="4525963"/>
          </a:xfrm>
        </p:spPr>
        <p:txBody>
          <a:bodyPr/>
          <a:lstStyle/>
          <a:p>
            <a:pPr marL="0" indent="0">
              <a:buNone/>
            </a:pPr>
            <a:r>
              <a:rPr lang="en-US" sz="2400" dirty="0">
                <a:latin typeface="Arial" panose="020B0604020202020204" pitchFamily="34" charset="0"/>
                <a:cs typeface="Arial" panose="020B0604020202020204" pitchFamily="34" charset="0"/>
              </a:rPr>
              <a:t>Please look over the Crosswalk to LCAP and the CA EL Roadmap principles and elements and discuss:</a:t>
            </a:r>
          </a:p>
          <a:p>
            <a:r>
              <a:rPr lang="en-US" sz="2400" dirty="0">
                <a:latin typeface="Arial" panose="020B0604020202020204" pitchFamily="34" charset="0"/>
                <a:cs typeface="Arial" panose="020B0604020202020204" pitchFamily="34" charset="0"/>
              </a:rPr>
              <a:t>Based on your experience as a parent, which CA EL Roadmap principles and elements would you recommend your child’s school district focus on in LCAP development? Use the identified areas for growth from your discussion of the principles to inform your choices.</a:t>
            </a:r>
          </a:p>
          <a:p>
            <a:pPr marL="0" indent="0">
              <a:buNone/>
            </a:pPr>
            <a:endParaRPr lang="en-US" sz="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 do these principles and elements fit within the LCAP? Which LCAP priorities do they correspond with? </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16</a:t>
            </a:fld>
            <a:endParaRPr lang="en-US" dirty="0"/>
          </a:p>
        </p:txBody>
      </p:sp>
      <p:pic>
        <p:nvPicPr>
          <p:cNvPr id="7" name="Content Placeholder 3" descr="Image of the Crosswalk of the CA EL Roadmap Principles and Elements to the LCFF and LCAP. "/>
          <p:cNvPicPr>
            <a:picLocks noGrp="1" noChangeAspect="1"/>
          </p:cNvPicPr>
          <p:nvPr>
            <p:ph sz="half" idx="2"/>
          </p:nvPr>
        </p:nvPicPr>
        <p:blipFill>
          <a:blip r:embed="rId3"/>
          <a:stretch>
            <a:fillRect/>
          </a:stretch>
        </p:blipFill>
        <p:spPr>
          <a:xfrm>
            <a:off x="7805990" y="1538056"/>
            <a:ext cx="3641713" cy="4525963"/>
          </a:xfrm>
          <a:prstGeom prst="rect">
            <a:avLst/>
          </a:prstGeom>
        </p:spPr>
      </p:pic>
    </p:spTree>
    <p:extLst>
      <p:ext uri="{BB962C8B-B14F-4D97-AF65-F5344CB8AC3E}">
        <p14:creationId xmlns:p14="http://schemas.microsoft.com/office/powerpoint/2010/main" val="2983341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Closing Discussion</a:t>
            </a:r>
            <a:endParaRPr lang="en-US"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a:xfrm>
            <a:off x="609600" y="1600206"/>
            <a:ext cx="7097486" cy="4525963"/>
          </a:xfrm>
        </p:spPr>
        <p:txBody>
          <a:bodyPr/>
          <a:lstStyle/>
          <a:p>
            <a:pPr>
              <a:defRPr/>
            </a:pPr>
            <a:r>
              <a:rPr lang="en-US" altLang="en-US" sz="2400" dirty="0">
                <a:latin typeface="Arial" panose="020B0604020202020204" pitchFamily="34" charset="0"/>
                <a:cs typeface="Arial" panose="020B0604020202020204" pitchFamily="34" charset="0"/>
              </a:rPr>
              <a:t>What are the implications for what we discussed today for your child’s classroom, school, district, or county office?</a:t>
            </a:r>
          </a:p>
          <a:p>
            <a:pPr lvl="1">
              <a:defRPr/>
            </a:pPr>
            <a:r>
              <a:rPr lang="en-US" altLang="en-US" sz="2400" dirty="0">
                <a:latin typeface="Arial" panose="020B0604020202020204" pitchFamily="34" charset="0"/>
                <a:cs typeface="Arial" panose="020B0604020202020204" pitchFamily="34" charset="0"/>
              </a:rPr>
              <a:t>CA EL Roadmap Policy, principles, elements, Web-based Resources, and Guidance Document</a:t>
            </a:r>
          </a:p>
          <a:p>
            <a:pPr marL="457200" lvl="1"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What might your role be in sharing the </a:t>
            </a:r>
            <a:r>
              <a:rPr lang="en-US" altLang="en-US" sz="2400" i="1" dirty="0">
                <a:latin typeface="Arial" panose="020B0604020202020204" pitchFamily="34" charset="0"/>
                <a:cs typeface="Arial" panose="020B0604020202020204" pitchFamily="34" charset="0"/>
              </a:rPr>
              <a:t>CA EL Roadmap </a:t>
            </a:r>
            <a:r>
              <a:rPr lang="en-US" altLang="en-US" sz="2400" dirty="0">
                <a:latin typeface="Arial" panose="020B0604020202020204" pitchFamily="34" charset="0"/>
                <a:cs typeface="Arial" panose="020B0604020202020204" pitchFamily="34" charset="0"/>
              </a:rPr>
              <a:t>with other parents?</a:t>
            </a:r>
          </a:p>
          <a:p>
            <a:pPr marL="0" indent="0">
              <a:buNone/>
              <a:defRPr/>
            </a:pPr>
            <a:endParaRPr lang="en-US" altLang="en-US" sz="8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How can the </a:t>
            </a:r>
            <a:r>
              <a:rPr lang="en-US" altLang="en-US" sz="2400" i="1" dirty="0">
                <a:latin typeface="Arial" panose="020B0604020202020204" pitchFamily="34" charset="0"/>
                <a:cs typeface="Arial" panose="020B0604020202020204" pitchFamily="34" charset="0"/>
              </a:rPr>
              <a:t>CA EL Roadmap </a:t>
            </a:r>
            <a:r>
              <a:rPr lang="en-US" altLang="en-US" sz="2400" dirty="0">
                <a:latin typeface="Arial" panose="020B0604020202020204" pitchFamily="34" charset="0"/>
                <a:cs typeface="Arial" panose="020B0604020202020204" pitchFamily="34" charset="0"/>
              </a:rPr>
              <a:t>inform district decisions, LCAP development, and EL policy? What role can parents, students, and the community play in this process?</a:t>
            </a:r>
          </a:p>
          <a:p>
            <a:endParaRPr lang="en-US" sz="2400" dirty="0"/>
          </a:p>
        </p:txBody>
      </p:sp>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17</a:t>
            </a:fld>
            <a:endParaRPr lang="en-US" dirty="0"/>
          </a:p>
        </p:txBody>
      </p:sp>
      <p:pic>
        <p:nvPicPr>
          <p:cNvPr id="2050" name="Picture 2" descr="This image shows two speech bubbles, one with a question mark and the other with a lightbulb.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623981" y="2648094"/>
            <a:ext cx="4568019" cy="2430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37500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Resources</a:t>
            </a:r>
            <a:endParaRPr lang="en-US" dirty="0"/>
          </a:p>
        </p:txBody>
      </p:sp>
      <p:sp>
        <p:nvSpPr>
          <p:cNvPr id="3" name="Content Placeholder 2"/>
          <p:cNvSpPr>
            <a:spLocks noGrp="1"/>
          </p:cNvSpPr>
          <p:nvPr>
            <p:ph idx="1"/>
          </p:nvPr>
        </p:nvSpPr>
        <p:spPr>
          <a:xfrm>
            <a:off x="609600" y="1600200"/>
            <a:ext cx="10972800" cy="4756150"/>
          </a:xfrm>
        </p:spPr>
        <p:txBody>
          <a:bodyPr/>
          <a:lstStyle/>
          <a:p>
            <a:r>
              <a:rPr lang="en-US" sz="2800" dirty="0">
                <a:latin typeface="Arial" panose="020B0604020202020204" pitchFamily="34" charset="0"/>
                <a:cs typeface="Arial" panose="020B0604020202020204" pitchFamily="34" charset="0"/>
              </a:rPr>
              <a:t>CDE EL Roadmap web page at </a:t>
            </a:r>
            <a:r>
              <a:rPr lang="en-US" sz="2800" dirty="0">
                <a:latin typeface="Arial" panose="020B0604020202020204" pitchFamily="34" charset="0"/>
                <a:cs typeface="Arial" panose="020B0604020202020204" pitchFamily="34" charset="0"/>
                <a:hlinkClick r:id="rId3" tooltip="CDE EL Roadmap wab page"/>
              </a:rPr>
              <a:t>https://www.cde.ca.gov/sp/ml/roadmap</a:t>
            </a:r>
            <a:endParaRPr lang="en-US" sz="28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Includes: the CA EL Roadmap Policy, the CA EL Roadmap Guidance Document, information on and examples of each principle in action, the                  Self-Reflection Rubric, Frequently Asked Questions, the CA EL Roadmap Webinar, this presentation and others, and more</a:t>
            </a:r>
          </a:p>
          <a:p>
            <a:pPr marL="457200" lvl="1"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California Association for Bilingual Education EL Roadmap videos at </a:t>
            </a:r>
            <a:r>
              <a:rPr lang="en-US" sz="2800" dirty="0">
                <a:latin typeface="Arial" panose="020B0604020202020204" pitchFamily="34" charset="0"/>
                <a:cs typeface="Arial" panose="020B0604020202020204" pitchFamily="34" charset="0"/>
                <a:hlinkClick r:id="rId4" tooltip="CABE EL Roadmap Videos on YouTube"/>
              </a:rPr>
              <a:t>https://youtu.be/6_piqi-lBFw?list=PLzAV3ARcMmw1l-hX2vpb6RSbDSYt8mvPE</a:t>
            </a:r>
            <a:r>
              <a:rPr lang="en-US" sz="2800" dirty="0">
                <a:latin typeface="Arial" panose="020B0604020202020204" pitchFamily="34" charset="0"/>
                <a:cs typeface="Arial" panose="020B0604020202020204" pitchFamily="34" charset="0"/>
              </a:rPr>
              <a:t> </a:t>
            </a:r>
          </a:p>
          <a:p>
            <a:pPr lvl="1"/>
            <a:r>
              <a:rPr lang="en-US" sz="2400" dirty="0">
                <a:latin typeface="Arial" panose="020B0604020202020204" pitchFamily="34" charset="0"/>
                <a:cs typeface="Arial" panose="020B0604020202020204" pitchFamily="34" charset="0"/>
              </a:rPr>
              <a:t>Includes Introduction and Overview, Four Principles, and Call to Action videos</a:t>
            </a:r>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18</a:t>
            </a:fld>
            <a:endParaRPr lang="en-US" dirty="0"/>
          </a:p>
        </p:txBody>
      </p:sp>
    </p:spTree>
    <p:extLst>
      <p:ext uri="{BB962C8B-B14F-4D97-AF65-F5344CB8AC3E}">
        <p14:creationId xmlns:p14="http://schemas.microsoft.com/office/powerpoint/2010/main" val="15128413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2245685" y="310463"/>
            <a:ext cx="8229600" cy="1143000"/>
          </a:xfrm>
        </p:spPr>
        <p:txBody>
          <a:bodyPr rtlCol="0">
            <a:normAutofit/>
          </a:bodyPr>
          <a:lstStyle/>
          <a:p>
            <a:pPr eaLnBrk="1" fontAlgn="auto" hangingPunct="1">
              <a:spcAft>
                <a:spcPts val="0"/>
              </a:spcAft>
              <a:defRPr/>
            </a:pPr>
            <a:r>
              <a:rPr lang="en-US" altLang="en-US" b="1" dirty="0">
                <a:solidFill>
                  <a:srgbClr val="002060"/>
                </a:solidFill>
                <a:latin typeface="Arial" panose="020B0604020202020204" pitchFamily="34" charset="0"/>
                <a:cs typeface="Arial" panose="020B0604020202020204" pitchFamily="34" charset="0"/>
              </a:rPr>
              <a:t>Anaheim Union High School District’s </a:t>
            </a:r>
            <a:br>
              <a:rPr lang="en-US" altLang="en-US" b="1" dirty="0">
                <a:solidFill>
                  <a:srgbClr val="002060"/>
                </a:solidFill>
                <a:latin typeface="Arial" panose="020B0604020202020204" pitchFamily="34" charset="0"/>
                <a:cs typeface="Arial" panose="020B0604020202020204" pitchFamily="34" charset="0"/>
              </a:rPr>
            </a:br>
            <a:r>
              <a:rPr lang="en-US" altLang="en-US" b="1" dirty="0">
                <a:solidFill>
                  <a:srgbClr val="002060"/>
                </a:solidFill>
                <a:latin typeface="Arial" panose="020B0604020202020204" pitchFamily="34" charset="0"/>
                <a:cs typeface="Arial" panose="020B0604020202020204" pitchFamily="34" charset="0"/>
              </a:rPr>
              <a:t>CA EL Roadmap Video</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19</a:t>
            </a:fld>
            <a:endParaRPr lang="en-US" dirty="0"/>
          </a:p>
        </p:txBody>
      </p:sp>
      <p:sp>
        <p:nvSpPr>
          <p:cNvPr id="3" name="Content Placeholder 2"/>
          <p:cNvSpPr>
            <a:spLocks noGrp="1"/>
          </p:cNvSpPr>
          <p:nvPr>
            <p:ph idx="1"/>
          </p:nvPr>
        </p:nvSpPr>
        <p:spPr>
          <a:xfrm>
            <a:off x="609600" y="2263806"/>
            <a:ext cx="10972800" cy="3862359"/>
          </a:xfrm>
        </p:spPr>
        <p:txBody>
          <a:bodyPr/>
          <a:lstStyle/>
          <a:p>
            <a:pPr marL="0" lvl="0" indent="0">
              <a:buNone/>
            </a:pPr>
            <a:r>
              <a:rPr lang="en-US" dirty="0">
                <a:solidFill>
                  <a:prstClr val="black"/>
                </a:solidFill>
                <a:latin typeface="Arial" panose="020B0604020202020204" pitchFamily="34" charset="0"/>
                <a:cs typeface="Arial" panose="020B0604020202020204" pitchFamily="34" charset="0"/>
              </a:rPr>
              <a:t>Video available at </a:t>
            </a:r>
            <a:r>
              <a:rPr lang="en-US" altLang="en-US" dirty="0">
                <a:solidFill>
                  <a:prstClr val="black"/>
                </a:solidFill>
                <a:latin typeface="Arial" panose="020B0604020202020204" pitchFamily="34" charset="0"/>
                <a:cs typeface="Arial" panose="020B0604020202020204" pitchFamily="34" charset="0"/>
                <a:hlinkClick r:id="rId3" tooltip="Anaheim Union High School District EL Roadmap Video"/>
              </a:rPr>
              <a:t>https://www.youtube.com/watch?v=VtqJCB6ssGk&amp;feature=youtu.be</a:t>
            </a:r>
            <a:r>
              <a:rPr lang="en-US" altLang="en-US" dirty="0">
                <a:solidFill>
                  <a:prstClr val="black"/>
                </a:solidFill>
                <a:latin typeface="Arial" panose="020B0604020202020204" pitchFamily="34" charset="0"/>
                <a:cs typeface="Arial" panose="020B0604020202020204" pitchFamily="34" charset="0"/>
              </a:rPr>
              <a:t> </a:t>
            </a:r>
            <a:endParaRPr lang="en-US" dirty="0">
              <a:solidFill>
                <a:prstClr val="black"/>
              </a:solidFill>
            </a:endParaRPr>
          </a:p>
          <a:p>
            <a:pPr marL="0" indent="0">
              <a:buNone/>
            </a:pPr>
            <a:endParaRPr lang="en-US" dirty="0"/>
          </a:p>
        </p:txBody>
      </p:sp>
    </p:spTree>
    <p:extLst>
      <p:ext uri="{BB962C8B-B14F-4D97-AF65-F5344CB8AC3E}">
        <p14:creationId xmlns:p14="http://schemas.microsoft.com/office/powerpoint/2010/main" val="9314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Outcomes</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rtlCol="0">
            <a:normAutofit/>
          </a:bodyPr>
          <a:lstStyle/>
          <a:p>
            <a:pPr>
              <a:spcBef>
                <a:spcPts val="800"/>
              </a:spcBef>
            </a:pPr>
            <a:r>
              <a:rPr lang="en-US" dirty="0">
                <a:latin typeface="Arial" panose="020B0604020202020204" pitchFamily="34" charset="0"/>
              </a:rPr>
              <a:t>To understand the context of the English Learner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become familiar with the policy and its principles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the development process, organization, and purpose of the Guidance Document and Web-based Resources</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reflect on your role in helping your child’s school implement the EL Roadmap Policy</a:t>
            </a:r>
          </a:p>
          <a:p>
            <a:pPr marL="0" indent="0">
              <a:spcBef>
                <a:spcPts val="800"/>
              </a:spcBef>
              <a:buNone/>
            </a:pPr>
            <a:endParaRPr lang="en-US" sz="800" dirty="0">
              <a:latin typeface="Arial" panose="020B0604020202020204" pitchFamily="34" charset="0"/>
            </a:endParaRPr>
          </a:p>
          <a:p>
            <a:pPr>
              <a:spcBef>
                <a:spcPts val="800"/>
              </a:spcBef>
            </a:pPr>
            <a:r>
              <a:rPr lang="en-US" dirty="0">
                <a:latin typeface="Arial" panose="020B0604020202020204" pitchFamily="34" charset="0"/>
              </a:rPr>
              <a:t>To understand how parents can get involved in the Local Control and Accountability Plan (LCAP) process </a:t>
            </a:r>
          </a:p>
          <a:p>
            <a:pPr marL="0" indent="0">
              <a:spcBef>
                <a:spcPts val="800"/>
              </a:spcBef>
              <a:buNone/>
            </a:pPr>
            <a:endParaRPr lang="en-US" sz="800" dirty="0">
              <a:latin typeface="Arial" panose="020B0604020202020204" pitchFamily="34" charset="0"/>
            </a:endParaRPr>
          </a:p>
          <a:p>
            <a:pPr marL="0" indent="0" eaLnBrk="1" fontAlgn="auto" hangingPunct="1">
              <a:spcAft>
                <a:spcPts val="0"/>
              </a:spcAft>
              <a:buNone/>
              <a:defRPr/>
            </a:pPr>
            <a:endParaRPr lang="en-US" dirty="0"/>
          </a:p>
        </p:txBody>
      </p:sp>
      <p:sp>
        <p:nvSpPr>
          <p:cNvPr id="2048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35483CA6-E9B7-44CD-9C04-1A1CD0F1008F}" type="slidenum">
              <a:rPr lang="en-US" altLang="en-US" sz="900">
                <a:solidFill>
                  <a:srgbClr val="898989"/>
                </a:solidFill>
              </a:rPr>
              <a:pPr fontAlgn="base">
                <a:spcBef>
                  <a:spcPct val="0"/>
                </a:spcBef>
                <a:spcAft>
                  <a:spcPct val="0"/>
                </a:spcAft>
                <a:buFontTx/>
                <a:buNone/>
              </a:pPr>
              <a:t>2</a:t>
            </a:fld>
            <a:endParaRPr lang="en-US" altLang="en-US" sz="900">
              <a:solidFill>
                <a:srgbClr val="898989"/>
              </a:solidFill>
            </a:endParaRPr>
          </a:p>
        </p:txBody>
      </p:sp>
    </p:spTree>
    <p:extLst>
      <p:ext uri="{BB962C8B-B14F-4D97-AF65-F5344CB8AC3E}">
        <p14:creationId xmlns:p14="http://schemas.microsoft.com/office/powerpoint/2010/main" val="372548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Calibri" panose="020F0502020204030204" pitchFamily="34" charset="0"/>
                <a:sym typeface="Arial" panose="020B0604020202020204" pitchFamily="34" charset="0"/>
              </a:rPr>
              <a:t>Contact Information</a:t>
            </a:r>
            <a:endParaRPr lang="en-US" dirty="0"/>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For further information about the EL Roadmap, contact the Language Policy and Leadership Office in the English Learner Support Division at the CDE</a:t>
            </a:r>
          </a:p>
          <a:p>
            <a:pPr lvl="1"/>
            <a:r>
              <a:rPr lang="en-US" dirty="0">
                <a:latin typeface="Arial" panose="020B0604020202020204" pitchFamily="34" charset="0"/>
                <a:cs typeface="Arial" panose="020B0604020202020204" pitchFamily="34" charset="0"/>
              </a:rPr>
              <a:t>Phone: 916-319-0845</a:t>
            </a:r>
          </a:p>
          <a:p>
            <a:pPr lvl="1"/>
            <a:r>
              <a:rPr lang="en-US"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3"/>
              </a:rPr>
              <a:t>ELRoadmapProject@cde.ca.gov</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Follow the English Learner Support Division on Twitter: @</a:t>
            </a:r>
            <a:r>
              <a:rPr lang="en-US" dirty="0" err="1">
                <a:latin typeface="Arial" panose="020B0604020202020204" pitchFamily="34" charset="0"/>
                <a:cs typeface="Arial" panose="020B0604020202020204" pitchFamily="34" charset="0"/>
              </a:rPr>
              <a:t>MultilingualCA</a:t>
            </a:r>
            <a:r>
              <a:rPr lang="en-US" dirty="0">
                <a:latin typeface="Arial" panose="020B0604020202020204" pitchFamily="34" charset="0"/>
                <a:cs typeface="Arial" panose="020B0604020202020204" pitchFamily="34" charset="0"/>
              </a:rPr>
              <a:t>  </a:t>
            </a:r>
          </a:p>
          <a:p>
            <a:pPr marL="457200" lvl="1" indent="0">
              <a:buNone/>
            </a:pPr>
            <a:endParaRPr lang="en-US" dirty="0"/>
          </a:p>
          <a:p>
            <a:pPr marL="457200" lvl="1" indent="0">
              <a:buNone/>
            </a:pPr>
            <a:endParaRPr lang="en-US" dirty="0"/>
          </a:p>
        </p:txBody>
      </p:sp>
      <p:sp>
        <p:nvSpPr>
          <p:cNvPr id="5" name="Slide Number Placeholder 4"/>
          <p:cNvSpPr>
            <a:spLocks noGrp="1"/>
          </p:cNvSpPr>
          <p:nvPr>
            <p:ph type="sldNum" sz="quarter" idx="12"/>
          </p:nvPr>
        </p:nvSpPr>
        <p:spPr/>
        <p:txBody>
          <a:bodyPr/>
          <a:lstStyle/>
          <a:p>
            <a:pPr>
              <a:defRPr/>
            </a:pPr>
            <a:fld id="{D77B0D6D-9892-4469-84CD-D7C79082817E}" type="slidenum">
              <a:rPr lang="en-US" smtClean="0"/>
              <a:pPr>
                <a:defRPr/>
              </a:pPr>
              <a:t>20</a:t>
            </a:fld>
            <a:endParaRPr lang="en-US" dirty="0"/>
          </a:p>
        </p:txBody>
      </p:sp>
      <p:pic>
        <p:nvPicPr>
          <p:cNvPr id="2054" name="Picture 6" descr="Image for twit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40958" y="5200496"/>
            <a:ext cx="1293180" cy="129318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for cal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0643" y="5178147"/>
            <a:ext cx="1428347" cy="1428347"/>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for emai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3760" y="5030541"/>
            <a:ext cx="3012799" cy="1690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25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Thank you!</a:t>
            </a:r>
          </a:p>
        </p:txBody>
      </p:sp>
      <p:pic>
        <p:nvPicPr>
          <p:cNvPr id="6" name="Content Placeholder 5" descr="This image shows strips of colored paper with &quot;thank you&quot; written on them in a variety of languages."/>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06811" y="1613773"/>
            <a:ext cx="6598508" cy="4383883"/>
          </a:xfrm>
          <a:prstGeom prst="rect">
            <a:avLst/>
          </a:prstGeom>
          <a:ln>
            <a:noFill/>
          </a:ln>
          <a:effectLst>
            <a:softEdge rad="112500"/>
          </a:effectLst>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21</a:t>
            </a:fld>
            <a:endParaRPr lang="en-US" dirty="0"/>
          </a:p>
        </p:txBody>
      </p:sp>
    </p:spTree>
    <p:extLst>
      <p:ext uri="{BB962C8B-B14F-4D97-AF65-F5344CB8AC3E}">
        <p14:creationId xmlns:p14="http://schemas.microsoft.com/office/powerpoint/2010/main" val="3845337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2060"/>
                </a:solidFill>
                <a:latin typeface="Arial" panose="020B0604020202020204" pitchFamily="34" charset="0"/>
                <a:cs typeface="Arial" panose="020B0604020202020204" pitchFamily="34" charset="0"/>
              </a:rPr>
              <a:t>Welcome!</a:t>
            </a:r>
          </a:p>
        </p:txBody>
      </p:sp>
      <p:sp>
        <p:nvSpPr>
          <p:cNvPr id="3" name="Content Placeholder 2"/>
          <p:cNvSpPr>
            <a:spLocks noGrp="1"/>
          </p:cNvSpPr>
          <p:nvPr>
            <p:ph sz="half" idx="1"/>
          </p:nvPr>
        </p:nvSpPr>
        <p:spPr>
          <a:xfrm>
            <a:off x="609600" y="1911927"/>
            <a:ext cx="6297386" cy="4214242"/>
          </a:xfrm>
        </p:spPr>
        <p:txBody>
          <a:bodyPr/>
          <a:lstStyle/>
          <a:p>
            <a:pPr marL="0" indent="0">
              <a:buNone/>
              <a:defRPr/>
            </a:pPr>
            <a:r>
              <a:rPr lang="en-US" altLang="en-US" sz="2800" dirty="0">
                <a:latin typeface="Arial" panose="020B0604020202020204" pitchFamily="34" charset="0"/>
                <a:cs typeface="Arial" panose="020B0604020202020204" pitchFamily="34" charset="0"/>
              </a:rPr>
              <a:t>Please take a moment to share with your table group:</a:t>
            </a:r>
          </a:p>
          <a:p>
            <a:pPr marL="0"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Your name and your child’s grade </a:t>
            </a:r>
          </a:p>
          <a:p>
            <a:pPr marL="457200" lvl="1" indent="0">
              <a:buNone/>
              <a:defRPr/>
            </a:pPr>
            <a:endParaRPr lang="en-US" altLang="en-US" sz="800" dirty="0">
              <a:latin typeface="Arial" panose="020B0604020202020204" pitchFamily="34" charset="0"/>
              <a:cs typeface="Arial" panose="020B0604020202020204" pitchFamily="34" charset="0"/>
            </a:endParaRPr>
          </a:p>
          <a:p>
            <a:pPr lvl="1">
              <a:defRPr/>
            </a:pPr>
            <a:r>
              <a:rPr lang="en-US" altLang="en-US" sz="2800" dirty="0">
                <a:latin typeface="Arial" panose="020B0604020202020204" pitchFamily="34" charset="0"/>
                <a:cs typeface="Arial" panose="020B0604020202020204" pitchFamily="34" charset="0"/>
              </a:rPr>
              <a:t>Have you heard about the EL Roadmap? </a:t>
            </a:r>
          </a:p>
          <a:p>
            <a:pPr lvl="2">
              <a:defRPr/>
            </a:pPr>
            <a:r>
              <a:rPr lang="en-US" altLang="en-US" sz="2800" dirty="0">
                <a:latin typeface="Arial" panose="020B0604020202020204" pitchFamily="34" charset="0"/>
                <a:cs typeface="Arial" panose="020B0604020202020204" pitchFamily="34" charset="0"/>
              </a:rPr>
              <a:t>If yes, what have you heard?</a:t>
            </a:r>
          </a:p>
          <a:p>
            <a:pPr marL="685800" lvl="2" indent="0">
              <a:buNone/>
              <a:defRPr/>
            </a:pPr>
            <a:endParaRPr lang="en-US" altLang="en-US" sz="800" dirty="0">
              <a:latin typeface="Arial" panose="020B0604020202020204" pitchFamily="34" charset="0"/>
              <a:cs typeface="Arial" panose="020B0604020202020204" pitchFamily="34" charset="0"/>
            </a:endParaRPr>
          </a:p>
          <a:p>
            <a:pPr lvl="2">
              <a:defRPr/>
            </a:pPr>
            <a:r>
              <a:rPr lang="en-US" altLang="en-US" sz="2800" dirty="0">
                <a:latin typeface="Arial" panose="020B0604020202020204" pitchFamily="34" charset="0"/>
                <a:cs typeface="Arial" panose="020B0604020202020204" pitchFamily="34" charset="0"/>
              </a:rPr>
              <a:t>If no, what do you hope to learn today?</a:t>
            </a:r>
          </a:p>
          <a:p>
            <a:pPr marL="0" indent="0">
              <a:buNone/>
            </a:pPr>
            <a:endParaRPr lang="en-US" dirty="0">
              <a:latin typeface="Arial" panose="020B0604020202020204" pitchFamily="34" charset="0"/>
              <a:cs typeface="Arial" panose="020B0604020202020204" pitchFamily="34" charset="0"/>
            </a:endParaRPr>
          </a:p>
        </p:txBody>
      </p:sp>
      <p:pic>
        <p:nvPicPr>
          <p:cNvPr id="7" name="Content Placeholder 6" descr="This image shows several colorful, overlapping chat bubbles."/>
          <p:cNvPicPr>
            <a:picLocks noGrp="1" noChangeAspect="1"/>
          </p:cNvPicPr>
          <p:nvPr>
            <p:ph sz="half" idx="2"/>
          </p:nvPr>
        </p:nvPicPr>
        <p:blipFill>
          <a:blip r:embed="rId3"/>
          <a:stretch>
            <a:fillRect/>
          </a:stretch>
        </p:blipFill>
        <p:spPr>
          <a:xfrm>
            <a:off x="6653187" y="2205841"/>
            <a:ext cx="5255430" cy="3019379"/>
          </a:xfrm>
          <a:prstGeom prst="rect">
            <a:avLst/>
          </a:prstGeom>
        </p:spPr>
      </p:pic>
      <p:sp>
        <p:nvSpPr>
          <p:cNvPr id="5" name="Slide Number Placeholder 4"/>
          <p:cNvSpPr>
            <a:spLocks noGrp="1"/>
          </p:cNvSpPr>
          <p:nvPr>
            <p:ph type="sldNum" sz="quarter" idx="12"/>
          </p:nvPr>
        </p:nvSpPr>
        <p:spPr/>
        <p:txBody>
          <a:bodyPr/>
          <a:lstStyle/>
          <a:p>
            <a:pPr>
              <a:defRPr/>
            </a:pPr>
            <a:fld id="{09C721E9-AB13-4A4F-9096-82A676B3BDA8}" type="slidenum">
              <a:rPr lang="en-US" smtClean="0"/>
              <a:pPr>
                <a:defRPr/>
              </a:pPr>
              <a:t>3</a:t>
            </a:fld>
            <a:endParaRPr lang="en-US" dirty="0"/>
          </a:p>
        </p:txBody>
      </p:sp>
    </p:spTree>
    <p:extLst>
      <p:ext uri="{BB962C8B-B14F-4D97-AF65-F5344CB8AC3E}">
        <p14:creationId xmlns:p14="http://schemas.microsoft.com/office/powerpoint/2010/main" val="1217000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Why a Roadmap?</a:t>
            </a:r>
            <a:endParaRPr lang="en-US" dirty="0"/>
          </a:p>
        </p:txBody>
      </p:sp>
      <p:sp>
        <p:nvSpPr>
          <p:cNvPr id="3" name="Content Placeholder 2"/>
          <p:cNvSpPr>
            <a:spLocks noGrp="1"/>
          </p:cNvSpPr>
          <p:nvPr>
            <p:ph sz="half" idx="1"/>
          </p:nvPr>
        </p:nvSpPr>
        <p:spPr>
          <a:xfrm>
            <a:off x="609599" y="1830389"/>
            <a:ext cx="7232651" cy="4525963"/>
          </a:xfrm>
        </p:spPr>
        <p:txBody>
          <a:bodyPr/>
          <a:lstStyle/>
          <a:p>
            <a:r>
              <a:rPr lang="en-US" sz="2800" dirty="0">
                <a:latin typeface="Arial" panose="020B0604020202020204" pitchFamily="34" charset="0"/>
                <a:cs typeface="Arial" panose="020B0604020202020204" pitchFamily="34" charset="0"/>
              </a:rPr>
              <a:t>To provide guidance to schools, districts, and counties on research-based approaches to support and embrace English learners</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all English learners have access to a twenty-first century education and feel welcome and supported at school</a:t>
            </a:r>
          </a:p>
          <a:p>
            <a:pPr marL="0" indent="0">
              <a:buNone/>
            </a:pPr>
            <a:endParaRPr lang="en-US" sz="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To ensure that the parents of English learners are welcomed and embraced as assets to the school and district</a:t>
            </a:r>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4</a:t>
            </a:fld>
            <a:endParaRPr lang="en-US" dirty="0"/>
          </a:p>
        </p:txBody>
      </p:sp>
      <p:pic>
        <p:nvPicPr>
          <p:cNvPr id="1026" name="Picture 2" descr="Image result for question mark sig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842250" y="2505870"/>
            <a:ext cx="39243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64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solidFill>
                  <a:srgbClr val="002060"/>
                </a:solidFill>
                <a:latin typeface="Arial" panose="020B0604020202020204" pitchFamily="34" charset="0"/>
                <a:cs typeface="Arial" panose="020B0604020202020204" pitchFamily="34" charset="0"/>
              </a:rPr>
              <a:t>How Was the Roadmap Created?</a:t>
            </a:r>
            <a:endParaRPr lang="en-US" dirty="0"/>
          </a:p>
        </p:txBody>
      </p:sp>
      <p:sp>
        <p:nvSpPr>
          <p:cNvPr id="3" name="Content Placeholder 2"/>
          <p:cNvSpPr>
            <a:spLocks noGrp="1"/>
          </p:cNvSpPr>
          <p:nvPr>
            <p:ph sz="half" idx="1"/>
          </p:nvPr>
        </p:nvSpPr>
        <p:spPr>
          <a:xfrm>
            <a:off x="609600" y="1600206"/>
            <a:ext cx="5865586" cy="4525963"/>
          </a:xfrm>
        </p:spPr>
        <p:txBody>
          <a:bodyPr/>
          <a:lstStyle/>
          <a:p>
            <a:r>
              <a:rPr lang="en-US" sz="2800" dirty="0">
                <a:latin typeface="Arial" panose="020B0604020202020204" pitchFamily="34" charset="0"/>
                <a:cs typeface="Arial" panose="020B0604020202020204" pitchFamily="34" charset="0"/>
              </a:rPr>
              <a:t>The EL Roadmap Workgroup</a:t>
            </a:r>
          </a:p>
          <a:p>
            <a:pPr lvl="1"/>
            <a:r>
              <a:rPr lang="en-US" sz="2800" dirty="0">
                <a:latin typeface="Arial" panose="020B0604020202020204" pitchFamily="34" charset="0"/>
                <a:cs typeface="Arial" panose="020B0604020202020204" pitchFamily="34" charset="0"/>
              </a:rPr>
              <a:t>Met over two years to provide input and to assist in the development of the EL Roadmap Policy and associated guidance</a:t>
            </a:r>
          </a:p>
          <a:p>
            <a:pPr marL="342900" lvl="1" indent="0">
              <a:buNone/>
            </a:pPr>
            <a:endParaRPr lang="en-US" sz="800"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Included teachers, parents, administrators, superintendents, County Offices of Education, districts, and advocacy organizations</a:t>
            </a:r>
          </a:p>
          <a:p>
            <a:pPr lvl="1"/>
            <a:endParaRPr lang="en-US" sz="2500" dirty="0">
              <a:latin typeface="Arial" panose="020B0604020202020204" pitchFamily="34" charset="0"/>
              <a:cs typeface="Arial" panose="020B0604020202020204" pitchFamily="34" charset="0"/>
            </a:endParaRPr>
          </a:p>
          <a:p>
            <a:pPr marL="342900" lvl="1" indent="0">
              <a:buNone/>
            </a:pPr>
            <a:endParaRPr lang="en-US" sz="2500" dirty="0">
              <a:latin typeface="Arial" panose="020B0604020202020204" pitchFamily="34" charset="0"/>
              <a:cs typeface="Arial" panose="020B0604020202020204" pitchFamily="34" charset="0"/>
            </a:endParaRPr>
          </a:p>
        </p:txBody>
      </p:sp>
      <p:pic>
        <p:nvPicPr>
          <p:cNvPr id="6" name="Content Placeholder 5" descr="This image shows multicolored hands together."/>
          <p:cNvPicPr>
            <a:picLocks noGrp="1" noChangeAspect="1"/>
          </p:cNvPicPr>
          <p:nvPr>
            <p:ph sz="half" idx="2"/>
          </p:nvPr>
        </p:nvPicPr>
        <p:blipFill>
          <a:blip r:embed="rId3"/>
          <a:stretch>
            <a:fillRect/>
          </a:stretch>
        </p:blipFill>
        <p:spPr>
          <a:xfrm>
            <a:off x="6475186" y="2071797"/>
            <a:ext cx="5384800" cy="3354168"/>
          </a:xfrm>
          <a:prstGeom prst="rect">
            <a:avLst/>
          </a:prstGeom>
        </p:spPr>
      </p:pic>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5</a:t>
            </a:fld>
            <a:endParaRPr lang="en-US" dirty="0"/>
          </a:p>
        </p:txBody>
      </p:sp>
    </p:spTree>
    <p:extLst>
      <p:ext uri="{BB962C8B-B14F-4D97-AF65-F5344CB8AC3E}">
        <p14:creationId xmlns:p14="http://schemas.microsoft.com/office/powerpoint/2010/main" val="1596996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b="1" dirty="0">
                <a:solidFill>
                  <a:schemeClr val="tx2">
                    <a:lumMod val="75000"/>
                  </a:schemeClr>
                </a:solidFill>
                <a:latin typeface="Arial" panose="020B0604020202020204" pitchFamily="34" charset="0"/>
                <a:cs typeface="Arial" panose="020B0604020202020204" pitchFamily="34" charset="0"/>
              </a:rPr>
              <a:t>The </a:t>
            </a:r>
            <a:r>
              <a:rPr lang="en-US" b="1" i="1" dirty="0">
                <a:solidFill>
                  <a:schemeClr val="tx2">
                    <a:lumMod val="75000"/>
                  </a:schemeClr>
                </a:solidFill>
                <a:latin typeface="Arial" panose="020B0604020202020204" pitchFamily="34" charset="0"/>
                <a:cs typeface="Arial" panose="020B0604020202020204" pitchFamily="34" charset="0"/>
              </a:rPr>
              <a:t>CA EL Roadmap </a:t>
            </a:r>
            <a:r>
              <a:rPr lang="en-US" b="1" dirty="0">
                <a:solidFill>
                  <a:schemeClr val="tx2">
                    <a:lumMod val="75000"/>
                  </a:schemeClr>
                </a:solidFill>
                <a:latin typeface="Arial" panose="020B0604020202020204" pitchFamily="34" charset="0"/>
                <a:cs typeface="Arial" panose="020B0604020202020204" pitchFamily="34" charset="0"/>
              </a:rPr>
              <a:t>Defined</a:t>
            </a:r>
          </a:p>
        </p:txBody>
      </p:sp>
      <p:sp>
        <p:nvSpPr>
          <p:cNvPr id="3" name="Content Placeholder 2"/>
          <p:cNvSpPr>
            <a:spLocks noGrp="1"/>
          </p:cNvSpPr>
          <p:nvPr>
            <p:ph sz="half" idx="1"/>
          </p:nvPr>
        </p:nvSpPr>
        <p:spPr>
          <a:xfrm>
            <a:off x="493712" y="1711518"/>
            <a:ext cx="6100763" cy="4552950"/>
          </a:xfrm>
        </p:spPr>
        <p:txBody>
          <a:bodyPr rtlCol="0">
            <a:normAutofit/>
          </a:bodyPr>
          <a:lstStyle/>
          <a:p>
            <a:pPr marL="0" indent="0" eaLnBrk="1" fontAlgn="auto" hangingPunct="1">
              <a:spcBef>
                <a:spcPct val="0"/>
              </a:spcBef>
              <a:spcAft>
                <a:spcPts val="0"/>
              </a:spcAft>
              <a:buFontTx/>
              <a:buNone/>
              <a:defRPr/>
            </a:pPr>
            <a:r>
              <a:rPr lang="en-US" altLang="en-US" sz="2800" dirty="0">
                <a:latin typeface="Arial" panose="020B0604020202020204" pitchFamily="34" charset="0"/>
                <a:cs typeface="Arial" panose="020B0604020202020204" pitchFamily="34" charset="0"/>
              </a:rPr>
              <a:t>The </a:t>
            </a:r>
            <a:r>
              <a:rPr lang="en-US" altLang="en-US" sz="2800" i="1" dirty="0">
                <a:latin typeface="Arial" panose="020B0604020202020204" pitchFamily="34" charset="0"/>
                <a:cs typeface="Arial" panose="020B0604020202020204" pitchFamily="34" charset="0"/>
              </a:rPr>
              <a:t>California English Learner Roadmap: Strengthening Comprehensive Educational Policies, Programs, and Practices for English Learners (CA EL Roadmap)</a:t>
            </a:r>
          </a:p>
          <a:p>
            <a:pPr marL="0" indent="0" eaLnBrk="1" fontAlgn="auto" hangingPunct="1">
              <a:spcBef>
                <a:spcPct val="0"/>
              </a:spcBef>
              <a:spcAft>
                <a:spcPts val="0"/>
              </a:spcAft>
              <a:buFontTx/>
              <a:buNone/>
              <a:defRPr/>
            </a:pPr>
            <a:endParaRPr lang="en-US" altLang="en-US" i="1" dirty="0">
              <a:latin typeface="Arial" panose="020B0604020202020204" pitchFamily="34" charset="0"/>
              <a:cs typeface="Arial" panose="020B0604020202020204" pitchFamily="34" charset="0"/>
            </a:endParaRP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State Board Policy</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Guidance Document</a:t>
            </a:r>
          </a:p>
          <a:p>
            <a:pPr lvl="1" eaLnBrk="1" fontAlgn="auto" hangingPunct="1">
              <a:spcBef>
                <a:spcPct val="0"/>
              </a:spcBef>
              <a:spcAft>
                <a:spcPts val="0"/>
              </a:spcAft>
              <a:buFont typeface="Arial"/>
              <a:buChar char="–"/>
              <a:defRPr/>
            </a:pPr>
            <a:r>
              <a:rPr lang="en-US" altLang="en-US" sz="2800" dirty="0">
                <a:latin typeface="Arial" panose="020B0604020202020204" pitchFamily="34" charset="0"/>
                <a:cs typeface="Arial" panose="020B0604020202020204" pitchFamily="34" charset="0"/>
              </a:rPr>
              <a:t>Web-based Resources</a:t>
            </a:r>
          </a:p>
          <a:p>
            <a:pPr marL="0" indent="0" eaLnBrk="1" fontAlgn="auto" hangingPunct="1">
              <a:spcAft>
                <a:spcPts val="0"/>
              </a:spcAft>
              <a:buFontTx/>
              <a:buNone/>
              <a:defRPr/>
            </a:pPr>
            <a:endParaRPr lang="en-US" sz="1600" dirty="0">
              <a:latin typeface="Arial" panose="020B0604020202020204" pitchFamily="34" charset="0"/>
              <a:cs typeface="Arial" panose="020B0604020202020204" pitchFamily="34" charset="0"/>
            </a:endParaRP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61444" name="Picture 3" descr="Image of the EL Roadmap infographic with the principles and elements. Image shows a car on a road leading toward a pin marked &quot;21st century education, multilingula proficiency, and meaningful access.&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1524000"/>
            <a:ext cx="5497513" cy="421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EF38C3DE-D6CB-4E64-84A3-95EE461804AB}" type="slidenum">
              <a:rPr lang="en-US" altLang="en-US" sz="1200" smtClean="0">
                <a:solidFill>
                  <a:srgbClr val="898989"/>
                </a:solidFill>
              </a:rPr>
              <a:pPr fontAlgn="base">
                <a:spcBef>
                  <a:spcPct val="0"/>
                </a:spcBef>
                <a:spcAft>
                  <a:spcPct val="0"/>
                </a:spcAft>
                <a:buFontTx/>
                <a:buNone/>
              </a:pPr>
              <a:t>6</a:t>
            </a:fld>
            <a:endParaRPr lang="en-US" altLang="en-US" sz="1200">
              <a:solidFill>
                <a:srgbClr val="898989"/>
              </a:solidFill>
            </a:endParaRPr>
          </a:p>
        </p:txBody>
      </p:sp>
    </p:spTree>
    <p:extLst>
      <p:ext uri="{BB962C8B-B14F-4D97-AF65-F5344CB8AC3E}">
        <p14:creationId xmlns:p14="http://schemas.microsoft.com/office/powerpoint/2010/main" val="1987353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1923"/>
            <a:ext cx="10972800" cy="1143000"/>
          </a:xfrm>
        </p:spPr>
        <p:txBody>
          <a:bodyPr/>
          <a:lstStyle/>
          <a:p>
            <a:r>
              <a:rPr lang="en-US" b="1" dirty="0">
                <a:solidFill>
                  <a:schemeClr val="tx2">
                    <a:lumMod val="75000"/>
                  </a:schemeClr>
                </a:solidFill>
                <a:latin typeface="Arial" panose="020B0604020202020204" pitchFamily="34" charset="0"/>
                <a:cs typeface="Arial" panose="020B0604020202020204" pitchFamily="34" charset="0"/>
              </a:rPr>
              <a:t>The Policy vs. Guidance</a:t>
            </a:r>
            <a:endParaRPr lang="en-US" dirty="0"/>
          </a:p>
        </p:txBody>
      </p:sp>
      <p:sp>
        <p:nvSpPr>
          <p:cNvPr id="7" name="Text Placeholder 6"/>
          <p:cNvSpPr>
            <a:spLocks noGrp="1"/>
          </p:cNvSpPr>
          <p:nvPr>
            <p:ph type="body" idx="1"/>
          </p:nvPr>
        </p:nvSpPr>
        <p:spPr>
          <a:xfrm>
            <a:off x="1658713" y="1422397"/>
            <a:ext cx="5386917" cy="639762"/>
          </a:xfrm>
        </p:spPr>
        <p:txBody>
          <a:bodyPr/>
          <a:lstStyle/>
          <a:p>
            <a:r>
              <a:rPr lang="en-US" sz="2800" dirty="0">
                <a:latin typeface="Arial" panose="020B0604020202020204" pitchFamily="34" charset="0"/>
                <a:cs typeface="Arial" panose="020B0604020202020204" pitchFamily="34" charset="0"/>
              </a:rPr>
              <a:t>CA EL Roadmap Policy</a:t>
            </a:r>
          </a:p>
        </p:txBody>
      </p:sp>
      <p:sp>
        <p:nvSpPr>
          <p:cNvPr id="3" name="Content Placeholder 2"/>
          <p:cNvSpPr>
            <a:spLocks noGrp="1"/>
          </p:cNvSpPr>
          <p:nvPr>
            <p:ph sz="half" idx="2"/>
          </p:nvPr>
        </p:nvSpPr>
        <p:spPr>
          <a:xfrm>
            <a:off x="1536046" y="2174875"/>
            <a:ext cx="5386917" cy="3833814"/>
          </a:xfrm>
        </p:spPr>
        <p:txBody>
          <a:bodyPr/>
          <a:lstStyle/>
          <a:p>
            <a:r>
              <a:rPr lang="en-US" sz="2800" dirty="0">
                <a:latin typeface="Arial" panose="020B0604020202020204" pitchFamily="34" charset="0"/>
                <a:cs typeface="Arial" panose="020B0604020202020204" pitchFamily="34" charset="0"/>
              </a:rPr>
              <a:t>CA EL Roadmap Policy is the State Board of Education’s direction for the state.</a:t>
            </a:r>
          </a:p>
          <a:p>
            <a:pPr lvl="1"/>
            <a:r>
              <a:rPr lang="en-US" sz="2500" dirty="0">
                <a:latin typeface="Arial" panose="020B0604020202020204" pitchFamily="34" charset="0"/>
                <a:cs typeface="Arial" panose="020B0604020202020204" pitchFamily="34" charset="0"/>
              </a:rPr>
              <a:t>This means that schools and districts use the policy to implement their programs.</a:t>
            </a:r>
          </a:p>
          <a:p>
            <a:pPr marL="342900" lvl="1" indent="0">
              <a:buNone/>
            </a:pPr>
            <a:endParaRPr lang="en-US" sz="2500" dirty="0">
              <a:latin typeface="Arial" panose="020B0604020202020204" pitchFamily="34" charset="0"/>
              <a:cs typeface="Arial" panose="020B0604020202020204" pitchFamily="34" charset="0"/>
            </a:endParaRPr>
          </a:p>
        </p:txBody>
      </p:sp>
      <p:sp>
        <p:nvSpPr>
          <p:cNvPr id="8" name="Text Placeholder 7"/>
          <p:cNvSpPr>
            <a:spLocks noGrp="1"/>
          </p:cNvSpPr>
          <p:nvPr>
            <p:ph type="body" sz="quarter" idx="3"/>
          </p:nvPr>
        </p:nvSpPr>
        <p:spPr>
          <a:xfrm>
            <a:off x="6800295" y="1535113"/>
            <a:ext cx="4953739" cy="639762"/>
          </a:xfrm>
        </p:spPr>
        <p:txBody>
          <a:bodyPr/>
          <a:lstStyle/>
          <a:p>
            <a:r>
              <a:rPr lang="en-US" sz="2800" dirty="0">
                <a:latin typeface="Arial" panose="020B0604020202020204" pitchFamily="34" charset="0"/>
                <a:cs typeface="Arial" panose="020B0604020202020204" pitchFamily="34" charset="0"/>
              </a:rPr>
              <a:t>CA EL Roadmap Guidance Document </a:t>
            </a:r>
          </a:p>
        </p:txBody>
      </p:sp>
      <p:sp>
        <p:nvSpPr>
          <p:cNvPr id="9" name="Content Placeholder 8"/>
          <p:cNvSpPr>
            <a:spLocks noGrp="1"/>
          </p:cNvSpPr>
          <p:nvPr>
            <p:ph sz="quarter" idx="4"/>
          </p:nvPr>
        </p:nvSpPr>
        <p:spPr>
          <a:xfrm>
            <a:off x="6800295" y="2292349"/>
            <a:ext cx="4782111" cy="3833813"/>
          </a:xfrm>
        </p:spPr>
        <p:txBody>
          <a:bodyPr/>
          <a:lstStyle/>
          <a:p>
            <a:r>
              <a:rPr lang="en-US" sz="2800" dirty="0">
                <a:latin typeface="Arial" panose="020B0604020202020204" pitchFamily="34" charset="0"/>
                <a:cs typeface="Arial" panose="020B0604020202020204" pitchFamily="34" charset="0"/>
              </a:rPr>
              <a:t>The CA EL Roadmap guidance document provides guidance on how to implement the policy</a:t>
            </a:r>
          </a:p>
          <a:p>
            <a:pPr lvl="1"/>
            <a:r>
              <a:rPr lang="en-US" sz="2500" dirty="0">
                <a:latin typeface="Arial" panose="020B0604020202020204" pitchFamily="34" charset="0"/>
                <a:cs typeface="Arial" panose="020B0604020202020204" pitchFamily="34" charset="0"/>
              </a:rPr>
              <a:t>This means that schools and districts may use this document to assist with implementation, but may make local decisions on how best to implement the policy.</a:t>
            </a:r>
          </a:p>
          <a:p>
            <a:endParaRPr lang="en-US" dirty="0"/>
          </a:p>
        </p:txBody>
      </p:sp>
      <p:sp>
        <p:nvSpPr>
          <p:cNvPr id="4" name="Slide Number Placeholder 3"/>
          <p:cNvSpPr>
            <a:spLocks noGrp="1"/>
          </p:cNvSpPr>
          <p:nvPr>
            <p:ph type="sldNum" sz="quarter" idx="12"/>
          </p:nvPr>
        </p:nvSpPr>
        <p:spPr/>
        <p:txBody>
          <a:bodyPr/>
          <a:lstStyle/>
          <a:p>
            <a:pPr>
              <a:defRPr/>
            </a:pPr>
            <a:fld id="{09C721E9-AB13-4A4F-9096-82A676B3BDA8}" type="slidenum">
              <a:rPr lang="en-US" smtClean="0"/>
              <a:pPr>
                <a:defRPr/>
              </a:pPr>
              <a:t>7</a:t>
            </a:fld>
            <a:endParaRPr lang="en-US" dirty="0"/>
          </a:p>
        </p:txBody>
      </p:sp>
      <p:pic>
        <p:nvPicPr>
          <p:cNvPr id="5" name="Picture 2" descr="Image of the California State Board of Educ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43" y="4738489"/>
            <a:ext cx="2054009" cy="2054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944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b="1" dirty="0">
                <a:solidFill>
                  <a:srgbClr val="002060"/>
                </a:solidFill>
                <a:latin typeface="Arial" panose="020B0604020202020204" pitchFamily="34" charset="0"/>
                <a:cs typeface="Arial" panose="020B0604020202020204" pitchFamily="34" charset="0"/>
              </a:rPr>
              <a:t>Vision</a:t>
            </a:r>
          </a:p>
        </p:txBody>
      </p:sp>
      <p:sp>
        <p:nvSpPr>
          <p:cNvPr id="3" name="Content Placeholder 2"/>
          <p:cNvSpPr>
            <a:spLocks noGrp="1"/>
          </p:cNvSpPr>
          <p:nvPr>
            <p:ph sz="half" idx="1"/>
          </p:nvPr>
        </p:nvSpPr>
        <p:spPr>
          <a:xfrm>
            <a:off x="609600" y="1600200"/>
            <a:ext cx="5384800" cy="4525963"/>
          </a:xfrm>
        </p:spPr>
        <p:txBody>
          <a:bodyPr rtlCol="0">
            <a:normAutofit lnSpcReduction="10000"/>
          </a:bodyPr>
          <a:lstStyle/>
          <a:p>
            <a:pPr marL="0" indent="0" eaLnBrk="1" fontAlgn="auto" hangingPunct="1">
              <a:spcAft>
                <a:spcPts val="0"/>
              </a:spcAft>
              <a:buFont typeface="Arial"/>
              <a:buNone/>
              <a:defRPr/>
            </a:pPr>
            <a:r>
              <a:rPr lang="en-US" altLang="en-US" dirty="0">
                <a:latin typeface="Arial" panose="020B0604020202020204" pitchFamily="34" charset="0"/>
                <a:cs typeface="Arial" panose="020B0604020202020204" pitchFamily="34" charset="0"/>
              </a:rPr>
              <a:t>English learners fully and meaningfully access and participate in a twenty-first century education from early childhood through grade twelve that results in their attaining high levels of English proficiency, mastery of grade level standards, and opportunities to develop proficiency in multiple languages.</a:t>
            </a:r>
          </a:p>
          <a:p>
            <a:pPr eaLnBrk="1" fontAlgn="auto" hangingPunct="1">
              <a:spcAft>
                <a:spcPts val="0"/>
              </a:spcAft>
              <a:buFont typeface="Arial"/>
              <a:buChar char="•"/>
              <a:defRPr/>
            </a:pPr>
            <a:endParaRPr lang="en-US" dirty="0">
              <a:latin typeface="Arial" panose="020B0604020202020204" pitchFamily="34" charset="0"/>
              <a:cs typeface="Arial" panose="020B0604020202020204" pitchFamily="34" charset="0"/>
            </a:endParaRPr>
          </a:p>
        </p:txBody>
      </p:sp>
      <p:pic>
        <p:nvPicPr>
          <p:cNvPr id="73732" name="Picture 1" descr="Image of a road sign with the word &quot;vision.&quot;"/>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5688" y="1600200"/>
            <a:ext cx="5446712"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4A5A9D6D-D368-42C4-859F-82FC23E58C38}" type="slidenum">
              <a:rPr lang="en-US" altLang="en-US" sz="1200" smtClean="0">
                <a:solidFill>
                  <a:srgbClr val="898989"/>
                </a:solidFill>
              </a:rPr>
              <a:pPr fontAlgn="base">
                <a:spcBef>
                  <a:spcPct val="0"/>
                </a:spcBef>
                <a:spcAft>
                  <a:spcPct val="0"/>
                </a:spcAft>
                <a:buFontTx/>
                <a:buNone/>
              </a:pPr>
              <a:t>8</a:t>
            </a:fld>
            <a:endParaRPr lang="en-US" altLang="en-US" sz="1200">
              <a:solidFill>
                <a:srgbClr val="898989"/>
              </a:solidFill>
            </a:endParaRPr>
          </a:p>
        </p:txBody>
      </p:sp>
    </p:spTree>
    <p:extLst>
      <p:ext uri="{BB962C8B-B14F-4D97-AF65-F5344CB8AC3E}">
        <p14:creationId xmlns:p14="http://schemas.microsoft.com/office/powerpoint/2010/main" val="952900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400" b="1" dirty="0">
                <a:solidFill>
                  <a:schemeClr val="tx2">
                    <a:lumMod val="75000"/>
                  </a:schemeClr>
                </a:solidFill>
                <a:latin typeface="Arial" panose="020B0604020202020204" pitchFamily="34" charset="0"/>
                <a:cs typeface="Arial" panose="020B0604020202020204" pitchFamily="34" charset="0"/>
              </a:rPr>
              <a:t>Mission</a:t>
            </a:r>
          </a:p>
        </p:txBody>
      </p:sp>
      <p:sp>
        <p:nvSpPr>
          <p:cNvPr id="6" name="Content Placeholder 5"/>
          <p:cNvSpPr>
            <a:spLocks noGrp="1"/>
          </p:cNvSpPr>
          <p:nvPr>
            <p:ph sz="half" idx="1"/>
          </p:nvPr>
        </p:nvSpPr>
        <p:spPr>
          <a:xfrm>
            <a:off x="938253" y="1641955"/>
            <a:ext cx="5963479" cy="4896959"/>
          </a:xfrm>
        </p:spPr>
        <p:txBody>
          <a:bodyPr rtlCol="0">
            <a:noAutofit/>
          </a:bodyPr>
          <a:lstStyle/>
          <a:p>
            <a:pPr marL="0" indent="0" eaLnBrk="1" fontAlgn="auto" hangingPunct="1">
              <a:spcAft>
                <a:spcPts val="0"/>
              </a:spcAft>
              <a:buNone/>
              <a:defRPr/>
            </a:pPr>
            <a:r>
              <a:rPr lang="en-US" altLang="en-US" sz="2800" dirty="0">
                <a:latin typeface="Arial" panose="020B0604020202020204" pitchFamily="34" charset="0"/>
                <a:cs typeface="Arial" panose="020B0604020202020204" pitchFamily="34" charset="0"/>
              </a:rPr>
              <a:t>California schools affirm, welcome, and respond to a diverse range of English learner strengths, needs, and identities. California schools prepare graduates with the linguistic, academic, and social skills and competencies they require for college, career and civic participation in a global, diverse, and multilingual world, thus ensuring a thriving future for California.</a:t>
            </a:r>
          </a:p>
          <a:p>
            <a:pPr eaLnBrk="1" fontAlgn="auto" hangingPunct="1">
              <a:spcAft>
                <a:spcPts val="0"/>
              </a:spcAft>
              <a:buFont typeface="Arial"/>
              <a:buChar char="•"/>
              <a:defRPr/>
            </a:pPr>
            <a:endParaRPr lang="en-US" sz="2800" dirty="0">
              <a:latin typeface="Arial" panose="020B0604020202020204" pitchFamily="34" charset="0"/>
              <a:cs typeface="Arial" panose="020B0604020202020204" pitchFamily="34" charset="0"/>
            </a:endParaRPr>
          </a:p>
        </p:txBody>
      </p:sp>
      <p:pic>
        <p:nvPicPr>
          <p:cNvPr id="49158" name="Picture 1" descr="This image shows a road sign with the word &quot;mission.&quot;"/>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046006" y="2251262"/>
            <a:ext cx="4869503" cy="2921993"/>
          </a:xfrm>
          <a:noFill/>
        </p:spPr>
      </p:pic>
      <p:sp>
        <p:nvSpPr>
          <p:cNvPr id="4915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fontAlgn="base">
              <a:spcBef>
                <a:spcPct val="0"/>
              </a:spcBef>
              <a:spcAft>
                <a:spcPct val="0"/>
              </a:spcAft>
              <a:buFontTx/>
              <a:buNone/>
            </a:pPr>
            <a:fld id="{DACA4578-1769-455B-860E-5743C2BD8BDC}" type="slidenum">
              <a:rPr lang="en-US" altLang="en-US" sz="900">
                <a:solidFill>
                  <a:srgbClr val="898989"/>
                </a:solidFill>
              </a:rPr>
              <a:pPr fontAlgn="base">
                <a:spcBef>
                  <a:spcPct val="0"/>
                </a:spcBef>
                <a:spcAft>
                  <a:spcPct val="0"/>
                </a:spcAft>
                <a:buFontTx/>
                <a:buNone/>
              </a:pPr>
              <a:t>9</a:t>
            </a:fld>
            <a:endParaRPr lang="en-US" altLang="en-US" sz="900" dirty="0">
              <a:solidFill>
                <a:srgbClr val="898989"/>
              </a:solidFill>
            </a:endParaRPr>
          </a:p>
        </p:txBody>
      </p:sp>
    </p:spTree>
    <p:extLst>
      <p:ext uri="{BB962C8B-B14F-4D97-AF65-F5344CB8AC3E}">
        <p14:creationId xmlns:p14="http://schemas.microsoft.com/office/powerpoint/2010/main" val="286376662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3967</Words>
  <Application>Microsoft Office PowerPoint</Application>
  <PresentationFormat>Widescreen</PresentationFormat>
  <Paragraphs>390</Paragraphs>
  <Slides>21</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MS PGothic</vt:lpstr>
      <vt:lpstr>Arial</vt:lpstr>
      <vt:lpstr>Calibri</vt:lpstr>
      <vt:lpstr>Calibri Light</vt:lpstr>
      <vt:lpstr>1_Office Theme</vt:lpstr>
      <vt:lpstr>Default Theme</vt:lpstr>
      <vt:lpstr>5_Default Theme</vt:lpstr>
      <vt:lpstr>Paving the Way for English Learners with the California English Learner Roadmap </vt:lpstr>
      <vt:lpstr>Outcomes</vt:lpstr>
      <vt:lpstr>Welcome!</vt:lpstr>
      <vt:lpstr>Why a Roadmap?</vt:lpstr>
      <vt:lpstr>How Was the Roadmap Created?</vt:lpstr>
      <vt:lpstr>The CA EL Roadmap Defined</vt:lpstr>
      <vt:lpstr>The Policy vs. Guidance</vt:lpstr>
      <vt:lpstr>Vision</vt:lpstr>
      <vt:lpstr>Mission</vt:lpstr>
      <vt:lpstr>Vision and Mission Discussion</vt:lpstr>
      <vt:lpstr>Four Interrelated Principles</vt:lpstr>
      <vt:lpstr>Principles to Elements</vt:lpstr>
      <vt:lpstr>The Four Principles</vt:lpstr>
      <vt:lpstr>Choose One Principle</vt:lpstr>
      <vt:lpstr>Local Control Accountability Plan</vt:lpstr>
      <vt:lpstr>Local Control Accountability Plan Discussion</vt:lpstr>
      <vt:lpstr>Closing Discussion</vt:lpstr>
      <vt:lpstr>Resources</vt:lpstr>
      <vt:lpstr>Anaheim Union High School District’s  CA EL Roadmap Video</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Roadmap Parent Presentation - Multilingual Learners (CA Dept of Education)</dc:title>
  <dc:subject>English Learner Roadmap Parent Presentation to engage them in the implementation process.</dc:subject>
  <dc:creator>Gina Garcia-Smith</dc:creator>
  <cp:lastModifiedBy>Annie Abreu Park</cp:lastModifiedBy>
  <cp:revision>73</cp:revision>
  <cp:lastPrinted>2019-02-27T18:06:19Z</cp:lastPrinted>
  <dcterms:created xsi:type="dcterms:W3CDTF">2019-02-07T00:19:23Z</dcterms:created>
  <dcterms:modified xsi:type="dcterms:W3CDTF">2024-06-06T18:34:17Z</dcterms:modified>
</cp:coreProperties>
</file>