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 id="2147483702" r:id="rId5"/>
  </p:sldMasterIdLst>
  <p:notesMasterIdLst>
    <p:notesMasterId r:id="rId17"/>
  </p:notesMasterIdLst>
  <p:handoutMasterIdLst>
    <p:handoutMasterId r:id="rId18"/>
  </p:handoutMasterIdLst>
  <p:sldIdLst>
    <p:sldId id="306" r:id="rId6"/>
    <p:sldId id="305" r:id="rId7"/>
    <p:sldId id="410" r:id="rId8"/>
    <p:sldId id="412" r:id="rId9"/>
    <p:sldId id="420" r:id="rId10"/>
    <p:sldId id="413" r:id="rId11"/>
    <p:sldId id="414" r:id="rId12"/>
    <p:sldId id="415" r:id="rId13"/>
    <p:sldId id="416" r:id="rId14"/>
    <p:sldId id="417" r:id="rId15"/>
    <p:sldId id="41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6590DA-EE57-7B55-5CFE-061D65662E4C}" name="Elena Fajardo" initials="EF" userId="S::efajardo@cde.ca.gov::193c02dc-2bf9-4330-9379-60f2b23ee5c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a Najera-Kunsemiller" initials="CN" lastIdx="7" clrIdx="0">
    <p:extLst>
      <p:ext uri="{19B8F6BF-5375-455C-9EA6-DF929625EA0E}">
        <p15:presenceInfo xmlns:p15="http://schemas.microsoft.com/office/powerpoint/2012/main" userId="S-1-5-21-2608872058-1432505909-2668327341-21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4" autoAdjust="0"/>
    <p:restoredTop sz="75556" autoAdjust="0"/>
  </p:normalViewPr>
  <p:slideViewPr>
    <p:cSldViewPr snapToGrid="0">
      <p:cViewPr varScale="1">
        <p:scale>
          <a:sx n="48" d="100"/>
          <a:sy n="48" d="100"/>
        </p:scale>
        <p:origin x="1364" y="44"/>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6/6/2024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6/6/2024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de.ca.gov/sp/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four criteria local educational agencies, or LEAs, should continue using to establish reclassification policies and procedures are defined and described in great detail, including considerations and resources specific to each criterion, on the California Department of Education, or CDE, Reclassification web page at https://www.cde.ca.gov/sp/ml/reclassification.asp. </a:t>
            </a:r>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dirty="0"/>
          </a:p>
        </p:txBody>
      </p:sp>
    </p:spTree>
    <p:extLst>
      <p:ext uri="{BB962C8B-B14F-4D97-AF65-F5344CB8AC3E}">
        <p14:creationId xmlns:p14="http://schemas.microsoft.com/office/powerpoint/2010/main" val="3593446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dirty="0"/>
          </a:p>
        </p:txBody>
      </p:sp>
    </p:spTree>
    <p:extLst>
      <p:ext uri="{BB962C8B-B14F-4D97-AF65-F5344CB8AC3E}">
        <p14:creationId xmlns:p14="http://schemas.microsoft.com/office/powerpoint/2010/main" val="4142656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Reclassification Rainbow reminds us that, to determine student eligibility for reclassification, each criterion must be met.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dirty="0"/>
          </a:p>
        </p:txBody>
      </p:sp>
    </p:spTree>
    <p:extLst>
      <p:ext uri="{BB962C8B-B14F-4D97-AF65-F5344CB8AC3E}">
        <p14:creationId xmlns:p14="http://schemas.microsoft.com/office/powerpoint/2010/main" val="39541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1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ELPAC Overall Performance Level, or PL, 4 is the statewide standardized </a:t>
            </a:r>
            <a:r>
              <a:rPr lang="en-US" sz="1200" dirty="0"/>
              <a:t>English Language Proficiency ,</a:t>
            </a: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or ELP, criterion for students assessed with the Summative ELPAC. All students with an English Language </a:t>
            </a:r>
            <a:r>
              <a:rPr lang="en-US" sz="1200" dirty="0"/>
              <a:t>Proficiency Assessments for California, or </a:t>
            </a: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ELPAC,  score of Overall PL 4 are eligible to be considered for reclassification in conjunction with other locally determined reclassification criteria. Some English learners with unique needs, or dually-identified students, may need specific considerations on this criterion once all necessary and specific supports based on the dually identified students’ unique needs have been exhausted. </a:t>
            </a:r>
          </a:p>
          <a:p>
            <a:pPr marL="914400" marR="0">
              <a:lnSpc>
                <a:spcPct val="107000"/>
              </a:lnSpc>
              <a:spcBef>
                <a:spcPts val="0"/>
              </a:spcBef>
              <a:spcAft>
                <a:spcPts val="1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dirty="0"/>
          </a:p>
        </p:txBody>
      </p:sp>
    </p:spTree>
    <p:extLst>
      <p:ext uri="{BB962C8B-B14F-4D97-AF65-F5344CB8AC3E}">
        <p14:creationId xmlns:p14="http://schemas.microsoft.com/office/powerpoint/2010/main" val="3224755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1200"/>
              </a:spcAft>
            </a:pPr>
            <a:r>
              <a:rPr lang="en-US" sz="1200" dirty="0">
                <a:solidFill>
                  <a:srgbClr val="000000"/>
                </a:solidFill>
                <a:effectLst/>
                <a:latin typeface="Arial"/>
                <a:ea typeface="Times New Roman" panose="02020603050405020304" pitchFamily="18" charset="0"/>
                <a:cs typeface="Arial"/>
              </a:rPr>
              <a:t> </a:t>
            </a:r>
            <a:r>
              <a:rPr lang="en-US" sz="3200" dirty="0">
                <a:solidFill>
                  <a:srgbClr val="000000"/>
                </a:solidFill>
                <a:ea typeface="Times New Roman" panose="02020603050405020304" pitchFamily="18" charset="0"/>
                <a:cs typeface="Calibri"/>
              </a:rPr>
              <a:t>The Summative Alternate ELPAC is the state ELP test for students with significant cognitive disabilities and LEAs may use Summative Alternate ELPAC Level 3 (Fluent English Proficient) as the alternate ELP criterion. </a:t>
            </a:r>
          </a:p>
          <a:p>
            <a:pPr marL="657860" lvl="1" indent="-457200">
              <a:lnSpc>
                <a:spcPct val="107000"/>
              </a:lnSpc>
              <a:spcBef>
                <a:spcPts val="0"/>
              </a:spcBef>
              <a:spcAft>
                <a:spcPts val="1200"/>
              </a:spcAft>
              <a:buFont typeface="Arial" panose="020B0604020202020204" pitchFamily="34" charset="0"/>
              <a:buChar char="•"/>
            </a:pPr>
            <a:r>
              <a:rPr lang="en-US" sz="2800" dirty="0">
                <a:solidFill>
                  <a:srgbClr val="000000"/>
                </a:solidFill>
                <a:ea typeface="Times New Roman" panose="02020603050405020304" pitchFamily="18" charset="0"/>
                <a:cs typeface="Times New Roman"/>
              </a:rPr>
              <a:t>Identified by local IEP teams, qualifying students with the most significant cognitive disabilities with a Summative Alternate ELPAC Overall PL 3 (Fluent English Proficient) are eligible to be considered for reclassification, in conjunction with the other three locally determined required reclassification criteria.</a:t>
            </a:r>
          </a:p>
          <a:p>
            <a:pPr marL="914400" marR="0">
              <a:lnSpc>
                <a:spcPct val="107000"/>
              </a:lnSpc>
              <a:spcBef>
                <a:spcPts val="0"/>
              </a:spcBef>
              <a:spcAft>
                <a:spcPts val="12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dirty="0"/>
          </a:p>
        </p:txBody>
      </p:sp>
    </p:spTree>
    <p:extLst>
      <p:ext uri="{BB962C8B-B14F-4D97-AF65-F5344CB8AC3E}">
        <p14:creationId xmlns:p14="http://schemas.microsoft.com/office/powerpoint/2010/main" val="2410909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LEAs may determine local processes and measures used to meet Criteria 2 through 4. </a:t>
            </a:r>
            <a:r>
              <a:rPr lang="en-US" sz="1200" dirty="0"/>
              <a:t>Teacher evaluation, including a review of the pupil's curriculum mastery, remains locally determined.</a:t>
            </a:r>
            <a:r>
              <a:rPr lang="en-US" sz="1200" dirty="0">
                <a:solidFill>
                  <a:srgbClr val="000000"/>
                </a:solidFill>
                <a:ea typeface="Times New Roman" panose="02020603050405020304" pitchFamily="18" charset="0"/>
                <a:cs typeface="Times New Roman" panose="02020603050405020304" pitchFamily="18"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LEAs can adopt or create a process for collecting teacher feedback that is short and focuses on support and mastery in the current school year. </a:t>
            </a:r>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dirty="0"/>
          </a:p>
        </p:txBody>
      </p:sp>
    </p:spTree>
    <p:extLst>
      <p:ext uri="{BB962C8B-B14F-4D97-AF65-F5344CB8AC3E}">
        <p14:creationId xmlns:p14="http://schemas.microsoft.com/office/powerpoint/2010/main" val="377719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LEAs may determine local processes and measures used to meet Criteria 2 through 4. </a:t>
            </a:r>
            <a:r>
              <a:rPr lang="en-US" sz="1200" dirty="0"/>
              <a:t>Teacher evaluation, including a review of the pupil's curriculum mastery, remains locally determined.</a:t>
            </a:r>
            <a:r>
              <a:rPr lang="en-US" sz="1200" dirty="0">
                <a:solidFill>
                  <a:srgbClr val="000000"/>
                </a:solidFill>
                <a:ea typeface="Times New Roman" panose="02020603050405020304" pitchFamily="18" charset="0"/>
                <a:cs typeface="Times New Roman" panose="02020603050405020304" pitchFamily="18"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LEAs can adopt or create a process for collecting teacher feedback that is short and focuses on support and mastery in the current school year. </a:t>
            </a:r>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dirty="0"/>
          </a:p>
        </p:txBody>
      </p:sp>
    </p:spTree>
    <p:extLst>
      <p:ext uri="{BB962C8B-B14F-4D97-AF65-F5344CB8AC3E}">
        <p14:creationId xmlns:p14="http://schemas.microsoft.com/office/powerpoint/2010/main" val="3788584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1200"/>
              </a:spcAft>
              <a:buClrTx/>
              <a:buSzTx/>
              <a:buFont typeface="Symbol" panose="05050102010706020507" pitchFamily="18" charset="2"/>
              <a:buNone/>
              <a:tabLst/>
              <a:defRPr/>
            </a:pPr>
            <a:r>
              <a:rPr lang="en-US" sz="1200" dirty="0"/>
              <a:t>Comparison of EL performance to the performance of native English speakers of the same age in basic skills remains locally determined.</a:t>
            </a:r>
          </a:p>
          <a:p>
            <a:pPr marL="0" marR="0" lvl="0" indent="0">
              <a:lnSpc>
                <a:spcPct val="107000"/>
              </a:lnSpc>
              <a:spcBef>
                <a:spcPts val="0"/>
              </a:spcBef>
              <a:spcAft>
                <a:spcPts val="1200"/>
              </a:spcAft>
              <a:buFont typeface="Symbol" panose="05050102010706020507" pitchFamily="18" charset="2"/>
              <a:buNone/>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1200"/>
              </a:spcAft>
              <a:buFont typeface="Symbol" panose="05050102010706020507" pitchFamily="18" charset="2"/>
              <a:buNone/>
            </a:pPr>
            <a:r>
              <a:rPr lang="en-US" sz="1200" dirty="0">
                <a:effectLst/>
                <a:latin typeface="Arial" panose="020B0604020202020204" pitchFamily="34" charset="0"/>
                <a:ea typeface="Calibri" panose="020F0502020204030204" pitchFamily="34" charset="0"/>
                <a:cs typeface="Arial" panose="020B0604020202020204" pitchFamily="34" charset="0"/>
              </a:rPr>
              <a:t>For all grade levels, LEAs can use the most recent local assessments or the Smarter Balanced Summative English language arts assessment, and the California Alternate Assessments for ELA.</a:t>
            </a:r>
          </a:p>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Guidance can be found on the CDE Reclassification web page at </a:t>
            </a:r>
            <a:r>
              <a:rPr lang="en-US" sz="12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https://www.cde.ca.gov/sp/ml/</a:t>
            </a:r>
            <a:r>
              <a:rPr lang="en-US" sz="1200" u="sng" dirty="0">
                <a:solidFill>
                  <a:srgbClr val="0563C1"/>
                </a:solidFill>
                <a:effectLst/>
                <a:latin typeface="Arial" panose="020B0604020202020204" pitchFamily="34" charset="0"/>
                <a:ea typeface="Calibri" panose="020F0502020204030204" pitchFamily="34" charset="0"/>
                <a:cs typeface="Arial" panose="020B0604020202020204" pitchFamily="34" charset="0"/>
              </a:rPr>
              <a:t>reclassification.asp</a:t>
            </a:r>
            <a:r>
              <a:rPr lang="en-US" sz="1200" dirty="0">
                <a:effectLst/>
                <a:latin typeface="Arial" panose="020B0604020202020204" pitchFamily="34" charset="0"/>
                <a:ea typeface="Calibri" panose="020F050202020403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dirty="0"/>
          </a:p>
        </p:txBody>
      </p:sp>
    </p:spTree>
    <p:extLst>
      <p:ext uri="{BB962C8B-B14F-4D97-AF65-F5344CB8AC3E}">
        <p14:creationId xmlns:p14="http://schemas.microsoft.com/office/powerpoint/2010/main" val="2842305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LEAs should keep in mind the laws and regulations on this slide when developing the LEA’s local criteria for reclassification.</a:t>
            </a:r>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dirty="0"/>
          </a:p>
        </p:txBody>
      </p:sp>
    </p:spTree>
    <p:extLst>
      <p:ext uri="{BB962C8B-B14F-4D97-AF65-F5344CB8AC3E}">
        <p14:creationId xmlns:p14="http://schemas.microsoft.com/office/powerpoint/2010/main" val="255607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definitions of related terms on this slide may be helpful when  LEAs establish the empirical range of performance in basic skills while locally setting  determinizations for criterion 4.</a:t>
            </a:r>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dirty="0"/>
          </a:p>
        </p:txBody>
      </p:sp>
    </p:spTree>
    <p:extLst>
      <p:ext uri="{BB962C8B-B14F-4D97-AF65-F5344CB8AC3E}">
        <p14:creationId xmlns:p14="http://schemas.microsoft.com/office/powerpoint/2010/main" val="735789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6/6/2024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D4257AD-90F9-4636-AD93-EC01DBF603ED}" type="slidenum">
              <a:rPr lang="en-US" smtClean="0"/>
              <a:pPr/>
              <a:t>‹#›</a:t>
            </a:fld>
            <a:endParaRPr lang="en-US" dirty="0"/>
          </a:p>
        </p:txBody>
      </p:sp>
      <p:sp>
        <p:nvSpPr>
          <p:cNvPr id="5" name="Title 1"/>
          <p:cNvSpPr>
            <a:spLocks noGrp="1"/>
          </p:cNvSpPr>
          <p:nvPr>
            <p:ph type="ctrTitle"/>
          </p:nvPr>
        </p:nvSpPr>
        <p:spPr>
          <a:xfrm>
            <a:off x="231645" y="1188779"/>
            <a:ext cx="11618976" cy="2048256"/>
          </a:xfrm>
        </p:spPr>
        <p:txBody>
          <a:bodyPr anchor="ctr">
            <a:normAutofit/>
          </a:bodyPr>
          <a:lstStyle>
            <a:lvl1pPr algn="ctr">
              <a:defRPr sz="4400" baseline="0"/>
            </a:lvl1pPr>
          </a:lstStyle>
          <a:p>
            <a:r>
              <a:rPr lang="en-US" dirty="0"/>
              <a:t>Click to edit Master title style</a:t>
            </a:r>
          </a:p>
        </p:txBody>
      </p:sp>
      <p:sp>
        <p:nvSpPr>
          <p:cNvPr id="6" name="Subtitle 2"/>
          <p:cNvSpPr>
            <a:spLocks noGrp="1"/>
          </p:cNvSpPr>
          <p:nvPr>
            <p:ph type="subTitle" idx="1"/>
          </p:nvPr>
        </p:nvSpPr>
        <p:spPr>
          <a:xfrm>
            <a:off x="231645" y="3784539"/>
            <a:ext cx="11618976" cy="2029968"/>
          </a:xfrm>
        </p:spPr>
        <p:txBody>
          <a:bodyPr>
            <a:norm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7" name="Straight Connector 6"/>
          <p:cNvCxnSpPr/>
          <p:nvPr userDrawn="1"/>
        </p:nvCxnSpPr>
        <p:spPr>
          <a:xfrm flipV="1">
            <a:off x="287217" y="3488497"/>
            <a:ext cx="11563404" cy="21466"/>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baseline="0" dirty="0">
                <a:solidFill>
                  <a:srgbClr val="000066"/>
                </a:solidFill>
                <a:latin typeface="Arial" panose="020B0604020202020204" pitchFamily="34" charset="0"/>
                <a:cs typeface="Arial" panose="020B0604020202020204" pitchFamily="34" charset="0"/>
              </a:rPr>
              <a:t>TONY THURMOND</a:t>
            </a:r>
          </a:p>
          <a:p>
            <a:r>
              <a:rPr lang="en-US" sz="1200" b="1" dirty="0">
                <a:solidFill>
                  <a:srgbClr val="000066"/>
                </a:solidFill>
                <a:latin typeface="Arial" panose="020B0604020202020204" pitchFamily="34" charset="0"/>
                <a:cs typeface="Arial" panose="020B0604020202020204" pitchFamily="34" charset="0"/>
              </a:rPr>
              <a:t>State</a:t>
            </a:r>
            <a:r>
              <a:rPr lang="en-US" sz="1200" b="1" baseline="0" dirty="0">
                <a:solidFill>
                  <a:srgbClr val="000066"/>
                </a:solidFill>
                <a:latin typeface="Arial" panose="020B0604020202020204" pitchFamily="34" charset="0"/>
                <a:cs typeface="Arial" panose="020B0604020202020204" pitchFamily="34" charset="0"/>
              </a:rPr>
              <a:t> Superintendent of Public Instruction</a:t>
            </a:r>
            <a:endParaRPr lang="en-US" sz="1200" b="1" dirty="0">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31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000">
              <a:schemeClr val="accent1">
                <a:lumMod val="5000"/>
                <a:lumOff val="95000"/>
              </a:schemeClr>
            </a:gs>
            <a:gs pos="57000">
              <a:schemeClr val="accent1">
                <a:lumMod val="45000"/>
                <a:lumOff val="55000"/>
              </a:schemeClr>
            </a:gs>
            <a:gs pos="77000">
              <a:schemeClr val="accent1">
                <a:lumMod val="45000"/>
                <a:lumOff val="55000"/>
              </a:schemeClr>
            </a:gs>
            <a:gs pos="8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dirty="0"/>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pPr/>
              <a:t>‹#›</a:t>
            </a:fld>
            <a:endParaRPr lang="en-US" dirty="0"/>
          </a:p>
        </p:txBody>
      </p:sp>
    </p:spTree>
    <p:extLst>
      <p:ext uri="{BB962C8B-B14F-4D97-AF65-F5344CB8AC3E}">
        <p14:creationId xmlns:p14="http://schemas.microsoft.com/office/powerpoint/2010/main" val="4009106847"/>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LPLO@cde.ca.gov"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sp/ml/reclassification.asp"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8169" y="1757934"/>
            <a:ext cx="8729748" cy="1787652"/>
          </a:xfrm>
        </p:spPr>
        <p:txBody>
          <a:bodyPr>
            <a:noAutofit/>
          </a:bodyPr>
          <a:lstStyle/>
          <a:p>
            <a:pPr algn="ctr"/>
            <a:r>
              <a:rPr lang="en-US" sz="5400" dirty="0"/>
              <a:t>Following the Reclassification Rainbow</a:t>
            </a:r>
          </a:p>
        </p:txBody>
      </p:sp>
      <p:sp>
        <p:nvSpPr>
          <p:cNvPr id="3" name="Subtitle 2"/>
          <p:cNvSpPr>
            <a:spLocks noGrp="1"/>
          </p:cNvSpPr>
          <p:nvPr>
            <p:ph type="subTitle" idx="1"/>
          </p:nvPr>
        </p:nvSpPr>
        <p:spPr/>
        <p:txBody>
          <a:bodyPr>
            <a:normAutofit/>
          </a:bodyPr>
          <a:lstStyle/>
          <a:p>
            <a:pPr>
              <a:spcBef>
                <a:spcPts val="600"/>
              </a:spcBef>
              <a:spcAft>
                <a:spcPts val="0"/>
              </a:spcAft>
            </a:pPr>
            <a:r>
              <a:rPr lang="en-US" dirty="0"/>
              <a:t>Multilingual Support Division</a:t>
            </a:r>
          </a:p>
          <a:p>
            <a:pPr>
              <a:spcBef>
                <a:spcPts val="600"/>
              </a:spcBef>
              <a:spcAft>
                <a:spcPts val="0"/>
              </a:spcAft>
            </a:pPr>
            <a:r>
              <a:rPr lang="en-US" dirty="0"/>
              <a:t>California Department of education (CDE)</a:t>
            </a:r>
          </a:p>
          <a:p>
            <a:endParaRPr lang="en-US" dirty="0"/>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4370"/>
            <a:ext cx="10058400" cy="1337310"/>
          </a:xfrm>
        </p:spPr>
        <p:txBody>
          <a:bodyPr>
            <a:normAutofit fontScale="90000"/>
          </a:bodyPr>
          <a:lstStyle/>
          <a:p>
            <a:br>
              <a:rPr lang="en-US" dirty="0"/>
            </a:br>
            <a:r>
              <a:rPr lang="en-US" dirty="0"/>
              <a:t>Helpful Related Terms for Criterion 4</a:t>
            </a:r>
            <a:br>
              <a:rPr lang="en-US" dirty="0"/>
            </a:br>
            <a:endParaRPr lang="en-US" dirty="0"/>
          </a:p>
        </p:txBody>
      </p:sp>
      <p:sp>
        <p:nvSpPr>
          <p:cNvPr id="3" name="Content Placeholder 2"/>
          <p:cNvSpPr>
            <a:spLocks noGrp="1"/>
          </p:cNvSpPr>
          <p:nvPr>
            <p:ph idx="1"/>
          </p:nvPr>
        </p:nvSpPr>
        <p:spPr>
          <a:xfrm>
            <a:off x="651510" y="1865948"/>
            <a:ext cx="10650855" cy="4735913"/>
          </a:xfrm>
        </p:spPr>
        <p:txBody>
          <a:bodyPr>
            <a:normAutofit/>
          </a:bodyPr>
          <a:lstStyle/>
          <a:p>
            <a:pPr marL="550735" lvl="1" indent="-342900">
              <a:spcBef>
                <a:spcPts val="0"/>
              </a:spcBef>
              <a:spcAft>
                <a:spcPts val="600"/>
              </a:spcAft>
              <a:buFont typeface="Arial" panose="020B0604020202020204" pitchFamily="34" charset="0"/>
              <a:buChar char="•"/>
            </a:pPr>
            <a:r>
              <a:rPr lang="en-US" b="1" dirty="0"/>
              <a:t>Performance in basic skills: </a:t>
            </a:r>
            <a:r>
              <a:rPr lang="en-US" dirty="0"/>
              <a:t>The score and/or performance level resulting from a recent administration of an objective assessment of basic skills in English (e.g., Smarter Balanced Assessment Consortium English language arts (ELA) scores, California Alternate Assessments for ELA, district benchmarks, or other assessments identified by the LEA). </a:t>
            </a:r>
          </a:p>
          <a:p>
            <a:pPr marL="550735" lvl="1" indent="-342900">
              <a:spcBef>
                <a:spcPts val="0"/>
              </a:spcBef>
              <a:spcAft>
                <a:spcPts val="600"/>
              </a:spcAft>
              <a:buFont typeface="Arial" panose="020B0604020202020204" pitchFamily="34" charset="0"/>
              <a:buChar char="•"/>
            </a:pPr>
            <a:r>
              <a:rPr lang="en-US" b="1" dirty="0"/>
              <a:t>Range of performance in basic skills: </a:t>
            </a:r>
            <a:r>
              <a:rPr lang="en-US" dirty="0"/>
              <a:t>A range of scores on the assessment of basic skills in English that corresponds to a performance level or a range within a performance level. </a:t>
            </a:r>
          </a:p>
          <a:p>
            <a:pPr marL="550735" lvl="1" indent="-342900">
              <a:buFont typeface="Arial" panose="020B0604020202020204" pitchFamily="34" charset="0"/>
              <a:buChar char="•"/>
            </a:pPr>
            <a:r>
              <a:rPr lang="en-US" b="1" dirty="0"/>
              <a:t>Students of the same age: </a:t>
            </a:r>
            <a:r>
              <a:rPr lang="en-US" dirty="0"/>
              <a:t>English-proficient students who are enrolled in the same grade as the student who is being considered for reclassification.</a:t>
            </a:r>
          </a:p>
        </p:txBody>
      </p:sp>
      <p:sp>
        <p:nvSpPr>
          <p:cNvPr id="4" name="Slide Number Placeholder 3"/>
          <p:cNvSpPr>
            <a:spLocks noGrp="1"/>
          </p:cNvSpPr>
          <p:nvPr>
            <p:ph type="sldNum" sz="quarter" idx="12"/>
          </p:nvPr>
        </p:nvSpPr>
        <p:spPr/>
        <p:txBody>
          <a:bodyPr/>
          <a:lstStyle/>
          <a:p>
            <a:fld id="{1E47FE53-EBF0-4DA7-9D9D-CC1C3A20F3CB}" type="slidenum">
              <a:rPr lang="en-US" smtClean="0"/>
              <a:t>10</a:t>
            </a:fld>
            <a:endParaRPr lang="en-US" dirty="0"/>
          </a:p>
        </p:txBody>
      </p:sp>
    </p:spTree>
    <p:extLst>
      <p:ext uri="{BB962C8B-B14F-4D97-AF65-F5344CB8AC3E}">
        <p14:creationId xmlns:p14="http://schemas.microsoft.com/office/powerpoint/2010/main" val="359526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95934-BDE8-4FC6-95EB-2BEA19542C06}"/>
              </a:ext>
            </a:extLst>
          </p:cNvPr>
          <p:cNvSpPr>
            <a:spLocks noGrp="1"/>
          </p:cNvSpPr>
          <p:nvPr>
            <p:ph type="title"/>
          </p:nvPr>
        </p:nvSpPr>
        <p:spPr/>
        <p:txBody>
          <a:bodyPr/>
          <a:lstStyle/>
          <a:p>
            <a:r>
              <a:rPr lang="en-US" dirty="0"/>
              <a:t>Questions or Comments?</a:t>
            </a:r>
          </a:p>
        </p:txBody>
      </p:sp>
      <p:sp>
        <p:nvSpPr>
          <p:cNvPr id="3" name="Content Placeholder 2">
            <a:extLst>
              <a:ext uri="{FF2B5EF4-FFF2-40B4-BE49-F238E27FC236}">
                <a16:creationId xmlns:a16="http://schemas.microsoft.com/office/drawing/2014/main" id="{CF7EE2BB-4AA0-4103-9C3B-D33311A8654F}"/>
              </a:ext>
            </a:extLst>
          </p:cNvPr>
          <p:cNvSpPr>
            <a:spLocks noGrp="1"/>
          </p:cNvSpPr>
          <p:nvPr>
            <p:ph sz="half" idx="1"/>
          </p:nvPr>
        </p:nvSpPr>
        <p:spPr>
          <a:xfrm>
            <a:off x="1097278" y="1845733"/>
            <a:ext cx="10040376" cy="4388811"/>
          </a:xfrm>
        </p:spPr>
        <p:txBody>
          <a:bodyPr>
            <a:normAutofit/>
          </a:bodyPr>
          <a:lstStyle/>
          <a:p>
            <a:pPr marL="0" indent="0" algn="ctr">
              <a:buNone/>
            </a:pPr>
            <a:r>
              <a:rPr lang="en-US" b="1" dirty="0">
                <a:solidFill>
                  <a:srgbClr val="000000"/>
                </a:solidFill>
              </a:rPr>
              <a:t>Please email to: </a:t>
            </a:r>
            <a:r>
              <a:rPr lang="en-US" dirty="0">
                <a:solidFill>
                  <a:srgbClr val="0070C0"/>
                </a:solidFill>
                <a:hlinkClick r:id="rId3">
                  <a:extLst>
                    <a:ext uri="{A12FA001-AC4F-418D-AE19-62706E023703}">
                      <ahyp:hlinkClr xmlns:ahyp="http://schemas.microsoft.com/office/drawing/2018/hyperlinkcolor" val="tx"/>
                    </a:ext>
                  </a:extLst>
                </a:hlinkClick>
              </a:rPr>
              <a:t>LPLO@cde.ca.gov</a:t>
            </a:r>
            <a:r>
              <a:rPr lang="en-US" dirty="0">
                <a:solidFill>
                  <a:srgbClr val="0070C0"/>
                </a:solidFill>
              </a:rPr>
              <a:t> </a:t>
            </a:r>
          </a:p>
          <a:p>
            <a:pPr marL="0" indent="0">
              <a:buNone/>
            </a:pPr>
            <a:endParaRPr lang="en-US" dirty="0">
              <a:solidFill>
                <a:srgbClr val="000000"/>
              </a:solidFill>
            </a:endParaRPr>
          </a:p>
          <a:p>
            <a:pPr marL="0" indent="0">
              <a:buNone/>
            </a:pPr>
            <a:endParaRPr lang="en-US" dirty="0">
              <a:solidFill>
                <a:srgbClr val="000000"/>
              </a:solidFill>
            </a:endParaRPr>
          </a:p>
          <a:p>
            <a:pPr marL="0" lvl="0" indent="0" algn="ctr">
              <a:lnSpc>
                <a:spcPct val="100000"/>
              </a:lnSpc>
              <a:spcBef>
                <a:spcPts val="0"/>
              </a:spcBef>
              <a:spcAft>
                <a:spcPts val="0"/>
              </a:spcAft>
              <a:buNone/>
              <a:defRPr/>
            </a:pPr>
            <a:r>
              <a:rPr lang="en-US" dirty="0">
                <a:solidFill>
                  <a:srgbClr val="000000"/>
                </a:solidFill>
              </a:rPr>
              <a:t>Language Policy and Leadership Office</a:t>
            </a:r>
          </a:p>
          <a:p>
            <a:pPr marL="0" lvl="0" indent="0" algn="ctr">
              <a:lnSpc>
                <a:spcPct val="100000"/>
              </a:lnSpc>
              <a:spcBef>
                <a:spcPts val="0"/>
              </a:spcBef>
              <a:spcAft>
                <a:spcPts val="0"/>
              </a:spcAft>
              <a:buNone/>
              <a:defRPr/>
            </a:pPr>
            <a:r>
              <a:rPr lang="en-US" dirty="0">
                <a:solidFill>
                  <a:srgbClr val="000000"/>
                </a:solidFill>
              </a:rPr>
              <a:t>Multilingual Support Division, CDE</a:t>
            </a:r>
          </a:p>
          <a:p>
            <a:endParaRPr lang="en-US" dirty="0"/>
          </a:p>
        </p:txBody>
      </p:sp>
      <p:sp>
        <p:nvSpPr>
          <p:cNvPr id="4" name="Slide Number Placeholder 3">
            <a:extLst>
              <a:ext uri="{FF2B5EF4-FFF2-40B4-BE49-F238E27FC236}">
                <a16:creationId xmlns:a16="http://schemas.microsoft.com/office/drawing/2014/main" id="{898232AC-1FAA-4E47-A65A-71A21269F9E8}"/>
              </a:ext>
            </a:extLst>
          </p:cNvPr>
          <p:cNvSpPr>
            <a:spLocks noGrp="1"/>
          </p:cNvSpPr>
          <p:nvPr>
            <p:ph type="sldNum" sz="quarter" idx="12"/>
          </p:nvPr>
        </p:nvSpPr>
        <p:spPr/>
        <p:txBody>
          <a:bodyPr/>
          <a:lstStyle/>
          <a:p>
            <a:fld id="{1E47FE53-EBF0-4DA7-9D9D-CC1C3A20F3CB}" type="slidenum">
              <a:rPr lang="en-US" smtClean="0"/>
              <a:t>11</a:t>
            </a:fld>
            <a:endParaRPr lang="en-US" dirty="0"/>
          </a:p>
        </p:txBody>
      </p:sp>
    </p:spTree>
    <p:extLst>
      <p:ext uri="{BB962C8B-B14F-4D97-AF65-F5344CB8AC3E}">
        <p14:creationId xmlns:p14="http://schemas.microsoft.com/office/powerpoint/2010/main" val="356580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8261"/>
            <a:ext cx="10058400" cy="1073567"/>
          </a:xfrm>
        </p:spPr>
        <p:txBody>
          <a:bodyPr/>
          <a:lstStyle/>
          <a:p>
            <a:r>
              <a:rPr lang="en-US" dirty="0"/>
              <a:t>Reclassification Criteria</a:t>
            </a:r>
          </a:p>
        </p:txBody>
      </p:sp>
      <p:sp>
        <p:nvSpPr>
          <p:cNvPr id="3" name="Content Placeholder 2"/>
          <p:cNvSpPr>
            <a:spLocks noGrp="1"/>
          </p:cNvSpPr>
          <p:nvPr>
            <p:ph idx="1"/>
          </p:nvPr>
        </p:nvSpPr>
        <p:spPr>
          <a:xfrm>
            <a:off x="982980" y="1976583"/>
            <a:ext cx="10058400" cy="4034790"/>
          </a:xfrm>
        </p:spPr>
        <p:txBody>
          <a:bodyPr>
            <a:normAutofit lnSpcReduction="10000"/>
          </a:bodyPr>
          <a:lstStyle/>
          <a:p>
            <a:pPr marL="0" indent="0">
              <a:buNone/>
            </a:pPr>
            <a:r>
              <a:rPr lang="en-US" dirty="0"/>
              <a:t>The English learner (EL) reclassification criteria set forth in California </a:t>
            </a:r>
            <a:r>
              <a:rPr lang="en-US" i="1" dirty="0"/>
              <a:t>Education Code </a:t>
            </a:r>
            <a:r>
              <a:rPr lang="en-US" dirty="0"/>
              <a:t>(</a:t>
            </a:r>
            <a:r>
              <a:rPr lang="en-US" i="1" dirty="0"/>
              <a:t>EC</a:t>
            </a:r>
            <a:r>
              <a:rPr lang="en-US" dirty="0"/>
              <a:t>) Section 313 remains unchanged and are available on the CDE Reclassification web page at </a:t>
            </a:r>
            <a:r>
              <a:rPr lang="en-US" dirty="0">
                <a:solidFill>
                  <a:srgbClr val="0070C0"/>
                </a:solidFill>
                <a:hlinkClick r:id="rId3" tooltip="CDE Reclassification web page"/>
              </a:rPr>
              <a:t>https://www.cde.ca.gov/sp/ml/reclassification.asp</a:t>
            </a:r>
            <a:r>
              <a:rPr lang="en-US" dirty="0">
                <a:solidFill>
                  <a:schemeClr val="tx1"/>
                </a:solidFill>
              </a:rPr>
              <a:t>:</a:t>
            </a:r>
            <a:r>
              <a:rPr lang="en-US" dirty="0">
                <a:solidFill>
                  <a:srgbClr val="0070C0"/>
                </a:solidFill>
              </a:rPr>
              <a:t> </a:t>
            </a:r>
          </a:p>
          <a:p>
            <a:r>
              <a:rPr lang="en-US" sz="2400" dirty="0"/>
              <a:t>  Criterion 1: Assessment of English Language Proficiency (ELP)</a:t>
            </a:r>
          </a:p>
          <a:p>
            <a:pPr lvl="4"/>
            <a:r>
              <a:rPr lang="en-US" sz="2000" dirty="0"/>
              <a:t>Summative English Language Proficiency Assessments for California (ELPAC) </a:t>
            </a:r>
          </a:p>
          <a:p>
            <a:pPr lvl="4"/>
            <a:r>
              <a:rPr lang="en-US" sz="2000" dirty="0"/>
              <a:t>Summative Alternate ELPAC</a:t>
            </a:r>
          </a:p>
          <a:p>
            <a:r>
              <a:rPr lang="en-US" sz="2400" dirty="0"/>
              <a:t>  Criterion 2: Teacher Evaluation </a:t>
            </a:r>
          </a:p>
          <a:p>
            <a:r>
              <a:rPr lang="en-US" sz="2400" dirty="0"/>
              <a:t>  Criterion 3: Parent Consultation</a:t>
            </a:r>
          </a:p>
          <a:p>
            <a:r>
              <a:rPr lang="en-US" sz="2400" dirty="0"/>
              <a:t>  Criterion 4: Basic Skills Relative to English Proficient Students</a:t>
            </a:r>
          </a:p>
        </p:txBody>
      </p:sp>
      <p:sp>
        <p:nvSpPr>
          <p:cNvPr id="4" name="Slide Number Placeholder 3"/>
          <p:cNvSpPr>
            <a:spLocks noGrp="1"/>
          </p:cNvSpPr>
          <p:nvPr>
            <p:ph type="sldNum" sz="quarter" idx="12"/>
          </p:nvPr>
        </p:nvSpPr>
        <p:spPr/>
        <p:txBody>
          <a:bodyPr/>
          <a:lstStyle/>
          <a:p>
            <a:fld id="{1E47FE53-EBF0-4DA7-9D9D-CC1C3A20F3CB}" type="slidenum">
              <a:rPr lang="en-US" smtClean="0"/>
              <a:t>2</a:t>
            </a:fld>
            <a:endParaRPr lang="en-US" dirty="0"/>
          </a:p>
        </p:txBody>
      </p:sp>
    </p:spTree>
    <p:extLst>
      <p:ext uri="{BB962C8B-B14F-4D97-AF65-F5344CB8AC3E}">
        <p14:creationId xmlns:p14="http://schemas.microsoft.com/office/powerpoint/2010/main" val="337134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D8D42-6B31-4540-8742-655682052F52}"/>
              </a:ext>
            </a:extLst>
          </p:cNvPr>
          <p:cNvSpPr>
            <a:spLocks noGrp="1"/>
          </p:cNvSpPr>
          <p:nvPr>
            <p:ph type="title"/>
          </p:nvPr>
        </p:nvSpPr>
        <p:spPr/>
        <p:txBody>
          <a:bodyPr>
            <a:normAutofit fontScale="90000"/>
          </a:bodyPr>
          <a:lstStyle/>
          <a:p>
            <a:pPr algn="ctr">
              <a:lnSpc>
                <a:spcPct val="100000"/>
              </a:lnSpc>
              <a:spcBef>
                <a:spcPts val="0"/>
              </a:spcBef>
              <a:spcAft>
                <a:spcPts val="1200"/>
              </a:spcAft>
              <a:buSzPct val="100000"/>
            </a:pPr>
            <a:br>
              <a:rPr lang="en-US" dirty="0"/>
            </a:br>
            <a:r>
              <a:rPr lang="en-US" dirty="0"/>
              <a:t> </a:t>
            </a:r>
            <a:br>
              <a:rPr lang="en-US" dirty="0"/>
            </a:br>
            <a:r>
              <a:rPr lang="en-US" b="1" dirty="0">
                <a:solidFill>
                  <a:srgbClr val="000000"/>
                </a:solidFill>
              </a:rPr>
              <a:t>Reclassification Rainbow</a:t>
            </a:r>
            <a:br>
              <a:rPr lang="en-US" b="1" dirty="0">
                <a:solidFill>
                  <a:srgbClr val="000000">
                    <a:lumMod val="75000"/>
                    <a:lumOff val="25000"/>
                  </a:srgbClr>
                </a:solidFill>
              </a:rPr>
            </a:br>
            <a:r>
              <a:rPr lang="en-US" sz="3600" dirty="0">
                <a:solidFill>
                  <a:srgbClr val="000000"/>
                </a:solidFill>
              </a:rPr>
              <a:t>Each criterion must be met by each student to be eligible</a:t>
            </a:r>
            <a:endParaRPr lang="en-US" sz="3600" dirty="0">
              <a:cs typeface="Arial"/>
            </a:endParaRPr>
          </a:p>
        </p:txBody>
      </p:sp>
      <p:pic>
        <p:nvPicPr>
          <p:cNvPr id="10" name="Content Placeholder 9" descr="Criterion 1 is ELPAC Overall PL4 &amp; Alternate ELPAC Overall PL3. Criterions 2-4 are locally determined &amp; described in slides 6-8. Each criterion must be met for every eligible student.">
            <a:extLst>
              <a:ext uri="{FF2B5EF4-FFF2-40B4-BE49-F238E27FC236}">
                <a16:creationId xmlns:a16="http://schemas.microsoft.com/office/drawing/2014/main" id="{1EC1D297-6ECA-9684-8169-97B3F7DF0946}"/>
              </a:ext>
            </a:extLst>
          </p:cNvPr>
          <p:cNvPicPr>
            <a:picLocks noGrp="1" noChangeAspect="1"/>
          </p:cNvPicPr>
          <p:nvPr>
            <p:ph idx="1"/>
          </p:nvPr>
        </p:nvPicPr>
        <p:blipFill>
          <a:blip r:embed="rId3"/>
          <a:stretch>
            <a:fillRect/>
          </a:stretch>
        </p:blipFill>
        <p:spPr>
          <a:xfrm>
            <a:off x="1097279" y="1590805"/>
            <a:ext cx="10163619" cy="4747365"/>
          </a:xfrm>
          <a:prstGeom prst="rect">
            <a:avLst/>
          </a:prstGeom>
        </p:spPr>
      </p:pic>
      <p:sp>
        <p:nvSpPr>
          <p:cNvPr id="4" name="Slide Number Placeholder 3">
            <a:extLst>
              <a:ext uri="{FF2B5EF4-FFF2-40B4-BE49-F238E27FC236}">
                <a16:creationId xmlns:a16="http://schemas.microsoft.com/office/drawing/2014/main" id="{29D08671-4F3F-44CC-9AF9-A2962142ABE5}"/>
              </a:ext>
            </a:extLst>
          </p:cNvPr>
          <p:cNvSpPr>
            <a:spLocks noGrp="1"/>
          </p:cNvSpPr>
          <p:nvPr>
            <p:ph type="sldNum" sz="quarter" idx="12"/>
          </p:nvPr>
        </p:nvSpPr>
        <p:spPr/>
        <p:txBody>
          <a:bodyPr/>
          <a:lstStyle/>
          <a:p>
            <a:fld id="{1E47FE53-EBF0-4DA7-9D9D-CC1C3A20F3CB}" type="slidenum">
              <a:rPr lang="en-US" smtClean="0"/>
              <a:t>3</a:t>
            </a:fld>
            <a:endParaRPr lang="en-US" dirty="0"/>
          </a:p>
        </p:txBody>
      </p:sp>
    </p:spTree>
    <p:extLst>
      <p:ext uri="{BB962C8B-B14F-4D97-AF65-F5344CB8AC3E}">
        <p14:creationId xmlns:p14="http://schemas.microsoft.com/office/powerpoint/2010/main" val="286731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280" y="296943"/>
            <a:ext cx="10858500" cy="1444488"/>
          </a:xfrm>
        </p:spPr>
        <p:txBody>
          <a:bodyPr>
            <a:normAutofit fontScale="90000"/>
          </a:bodyPr>
          <a:lstStyle/>
          <a:p>
            <a:r>
              <a:rPr lang="en-US" sz="4400" dirty="0"/>
              <a:t>Criterion 1: Assessment of English Language Proficiency</a:t>
            </a:r>
            <a:r>
              <a:rPr lang="en-US" sz="4400" dirty="0">
                <a:solidFill>
                  <a:srgbClr val="000000">
                    <a:lumMod val="75000"/>
                    <a:lumOff val="25000"/>
                  </a:srgbClr>
                </a:solidFill>
              </a:rPr>
              <a:t> with Summative ELPAC</a:t>
            </a:r>
            <a:endParaRPr lang="en-US" dirty="0"/>
          </a:p>
        </p:txBody>
      </p:sp>
      <p:sp>
        <p:nvSpPr>
          <p:cNvPr id="3" name="Content Placeholder 2"/>
          <p:cNvSpPr>
            <a:spLocks noGrp="1"/>
          </p:cNvSpPr>
          <p:nvPr>
            <p:ph idx="1"/>
          </p:nvPr>
        </p:nvSpPr>
        <p:spPr>
          <a:xfrm>
            <a:off x="852280" y="1815548"/>
            <a:ext cx="10672970" cy="4640580"/>
          </a:xfrm>
        </p:spPr>
        <p:txBody>
          <a:bodyPr vert="horz" lIns="45720" tIns="45720" rIns="45720" bIns="45720" rtlCol="0" anchor="t">
            <a:normAutofit fontScale="55000" lnSpcReduction="20000"/>
          </a:bodyPr>
          <a:lstStyle/>
          <a:p>
            <a:pPr marL="0" indent="0">
              <a:lnSpc>
                <a:spcPct val="107000"/>
              </a:lnSpc>
              <a:spcBef>
                <a:spcPts val="0"/>
              </a:spcBef>
              <a:spcAft>
                <a:spcPts val="1200"/>
              </a:spcAft>
              <a:buNone/>
            </a:pPr>
            <a:r>
              <a:rPr lang="en-US" sz="5100" dirty="0">
                <a:solidFill>
                  <a:srgbClr val="000000"/>
                </a:solidFill>
                <a:ea typeface="Times New Roman" panose="02020603050405020304" pitchFamily="18" charset="0"/>
                <a:cs typeface="Times New Roman"/>
              </a:rPr>
              <a:t>Local educational agencies (LEAs) use ELPAC Overall Performance Level (PL) 4 as the statewide standardized ELP criterion for students assessed with the Summative ELPAC. </a:t>
            </a:r>
            <a:endParaRPr lang="en-US" sz="5100" dirty="0">
              <a:solidFill>
                <a:srgbClr val="000000"/>
              </a:solidFill>
              <a:ea typeface="Times New Roman" panose="02020603050405020304" pitchFamily="18" charset="0"/>
              <a:cs typeface="Times New Roman" panose="02020603050405020304" pitchFamily="18" charset="0"/>
            </a:endParaRPr>
          </a:p>
          <a:p>
            <a:pPr marL="657860" lvl="1" indent="-457200">
              <a:lnSpc>
                <a:spcPct val="107000"/>
              </a:lnSpc>
              <a:spcBef>
                <a:spcPts val="0"/>
              </a:spcBef>
              <a:spcAft>
                <a:spcPts val="1200"/>
              </a:spcAft>
              <a:buFont typeface="Arial" panose="020B0604020202020204" pitchFamily="34" charset="0"/>
              <a:buChar char="•"/>
            </a:pPr>
            <a:r>
              <a:rPr lang="en-US" sz="5100" dirty="0">
                <a:solidFill>
                  <a:srgbClr val="000000"/>
                </a:solidFill>
                <a:ea typeface="Times New Roman" panose="02020603050405020304" pitchFamily="18" charset="0"/>
                <a:cs typeface="Times New Roman"/>
              </a:rPr>
              <a:t>All students (assessed with the Summative ELPAC) with a score of Overall PL 4 are eligible for reclassification in conjunction with other required locally-determined reclassification criteria.</a:t>
            </a:r>
          </a:p>
          <a:p>
            <a:pPr marL="657860" lvl="1" indent="-457200">
              <a:lnSpc>
                <a:spcPct val="107000"/>
              </a:lnSpc>
              <a:spcBef>
                <a:spcPts val="0"/>
              </a:spcBef>
              <a:spcAft>
                <a:spcPts val="1200"/>
              </a:spcAft>
              <a:buFont typeface="Arial" panose="020B0604020202020204" pitchFamily="34" charset="0"/>
              <a:buChar char="•"/>
            </a:pPr>
            <a:r>
              <a:rPr lang="en-US" sz="5100" dirty="0">
                <a:solidFill>
                  <a:srgbClr val="000000"/>
                </a:solidFill>
                <a:ea typeface="Times New Roman" panose="02020603050405020304" pitchFamily="18" charset="0"/>
                <a:cs typeface="Times New Roman"/>
              </a:rPr>
              <a:t>Some dually-identified English learners may need specific considerations on this criterion once all necessary and specific supports, based on a student's unique needs and the special education services, have been exhausted. </a:t>
            </a:r>
            <a:endParaRPr lang="en-US" sz="5100"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4</a:t>
            </a:fld>
            <a:endParaRPr lang="en-US" dirty="0"/>
          </a:p>
        </p:txBody>
      </p:sp>
    </p:spTree>
    <p:extLst>
      <p:ext uri="{BB962C8B-B14F-4D97-AF65-F5344CB8AC3E}">
        <p14:creationId xmlns:p14="http://schemas.microsoft.com/office/powerpoint/2010/main" val="106370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309463"/>
            <a:ext cx="10858500" cy="1850807"/>
          </a:xfrm>
        </p:spPr>
        <p:txBody>
          <a:bodyPr>
            <a:normAutofit fontScale="90000"/>
          </a:bodyPr>
          <a:lstStyle/>
          <a:p>
            <a:r>
              <a:rPr lang="en-US" sz="4900" dirty="0"/>
              <a:t>Criterion 1: Assessment of </a:t>
            </a:r>
            <a:r>
              <a:rPr lang="en-US" sz="4900" dirty="0" err="1"/>
              <a:t>ELP</a:t>
            </a:r>
            <a:r>
              <a:rPr lang="en-US" sz="4900" dirty="0"/>
              <a:t> with Summative Alternate ELPAC</a:t>
            </a:r>
            <a:br>
              <a:rPr lang="en-US" dirty="0"/>
            </a:br>
            <a:endParaRPr lang="en-US" dirty="0"/>
          </a:p>
        </p:txBody>
      </p:sp>
      <p:sp>
        <p:nvSpPr>
          <p:cNvPr id="3" name="Content Placeholder 2"/>
          <p:cNvSpPr>
            <a:spLocks noGrp="1"/>
          </p:cNvSpPr>
          <p:nvPr>
            <p:ph idx="1"/>
          </p:nvPr>
        </p:nvSpPr>
        <p:spPr>
          <a:xfrm>
            <a:off x="666750" y="1724453"/>
            <a:ext cx="10858500" cy="4671060"/>
          </a:xfrm>
        </p:spPr>
        <p:txBody>
          <a:bodyPr vert="horz" lIns="45720" tIns="45720" rIns="45720" bIns="45720" rtlCol="0" anchor="t">
            <a:normAutofit/>
          </a:bodyPr>
          <a:lstStyle/>
          <a:p>
            <a:pPr marL="0" indent="0">
              <a:lnSpc>
                <a:spcPct val="107000"/>
              </a:lnSpc>
              <a:spcBef>
                <a:spcPts val="0"/>
              </a:spcBef>
              <a:spcAft>
                <a:spcPts val="1200"/>
              </a:spcAft>
              <a:buNone/>
            </a:pPr>
            <a:r>
              <a:rPr lang="en-US" sz="3200" dirty="0">
                <a:solidFill>
                  <a:srgbClr val="000000"/>
                </a:solidFill>
                <a:ea typeface="Times New Roman" panose="02020603050405020304" pitchFamily="18" charset="0"/>
                <a:cs typeface="Times New Roman"/>
              </a:rPr>
              <a:t>LEAs shall use Alternate ELPAC Overall PL 3 (Fluent English Proficient) as the alternate ELP criterion for students assessed with the Summative Alternate ELPAC. </a:t>
            </a:r>
            <a:endParaRPr lang="en-US" sz="3200" dirty="0">
              <a:solidFill>
                <a:srgbClr val="000000"/>
              </a:solidFill>
              <a:ea typeface="Times New Roman" panose="02020603050405020304" pitchFamily="18" charset="0"/>
              <a:cs typeface="Times New Roman" panose="02020603050405020304" pitchFamily="18" charset="0"/>
            </a:endParaRPr>
          </a:p>
          <a:p>
            <a:pPr marL="657860" lvl="1" indent="-457200">
              <a:lnSpc>
                <a:spcPct val="107000"/>
              </a:lnSpc>
              <a:spcBef>
                <a:spcPts val="0"/>
              </a:spcBef>
              <a:spcAft>
                <a:spcPts val="1200"/>
              </a:spcAft>
              <a:buFont typeface="Arial" panose="020B0604020202020204" pitchFamily="34" charset="0"/>
              <a:buChar char="•"/>
            </a:pPr>
            <a:r>
              <a:rPr kumimoji="0" lang="en-US" sz="28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Times New Roman"/>
              </a:rPr>
              <a:t>Identified by local IEP teams, qualifying students with the most significant cognitive disabilities with a Summative Alternate ELPAC Overall PL 3 (Fluent English Proficient) are eligible to be considered for reclassification, in conjunction with the other three locally determined required reclassification criteria</a:t>
            </a:r>
            <a:r>
              <a:rPr lang="en-US" sz="2800" dirty="0">
                <a:solidFill>
                  <a:srgbClr val="000000"/>
                </a:solidFill>
                <a:ea typeface="Times New Roman" panose="02020603050405020304" pitchFamily="18" charset="0"/>
                <a:cs typeface="Times New Roman"/>
              </a:rPr>
              <a:t>.</a:t>
            </a:r>
          </a:p>
          <a:p>
            <a:pPr marL="0" indent="0">
              <a:buNone/>
            </a:pP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5</a:t>
            </a:fld>
            <a:endParaRPr lang="en-US" dirty="0"/>
          </a:p>
        </p:txBody>
      </p:sp>
    </p:spTree>
    <p:extLst>
      <p:ext uri="{BB962C8B-B14F-4D97-AF65-F5344CB8AC3E}">
        <p14:creationId xmlns:p14="http://schemas.microsoft.com/office/powerpoint/2010/main" val="350292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254" y="731520"/>
            <a:ext cx="10058400" cy="1451610"/>
          </a:xfrm>
        </p:spPr>
        <p:txBody>
          <a:bodyPr>
            <a:normAutofit fontScale="90000"/>
          </a:bodyPr>
          <a:lstStyle/>
          <a:p>
            <a:br>
              <a:rPr lang="en-US" dirty="0"/>
            </a:br>
            <a:r>
              <a:rPr lang="en-US" dirty="0"/>
              <a:t>Criterion 2: Teacher Evaluation </a:t>
            </a:r>
            <a:br>
              <a:rPr lang="en-US" dirty="0"/>
            </a:br>
            <a:endParaRPr lang="en-US" dirty="0"/>
          </a:p>
        </p:txBody>
      </p:sp>
      <p:sp>
        <p:nvSpPr>
          <p:cNvPr id="3" name="Content Placeholder 2"/>
          <p:cNvSpPr>
            <a:spLocks noGrp="1"/>
          </p:cNvSpPr>
          <p:nvPr>
            <p:ph idx="1"/>
          </p:nvPr>
        </p:nvSpPr>
        <p:spPr>
          <a:xfrm>
            <a:off x="1054346" y="2103120"/>
            <a:ext cx="10058400" cy="3726180"/>
          </a:xfrm>
        </p:spPr>
        <p:txBody>
          <a:bodyPr vert="horz" lIns="45720" tIns="45720" rIns="45720" bIns="45720" rtlCol="0" anchor="t">
            <a:normAutofit/>
          </a:bodyPr>
          <a:lstStyle/>
          <a:p>
            <a:pPr marL="0" indent="0">
              <a:lnSpc>
                <a:spcPct val="97000"/>
              </a:lnSpc>
              <a:spcBef>
                <a:spcPts val="0"/>
              </a:spcBef>
              <a:spcAft>
                <a:spcPts val="1200"/>
              </a:spcAft>
              <a:buNone/>
            </a:pPr>
            <a:r>
              <a:rPr lang="en-US" sz="3000" dirty="0"/>
              <a:t>Teacher evaluation, including a review of the pupil's curriculum mastery, remains locally determined.</a:t>
            </a:r>
            <a:r>
              <a:rPr lang="en-US" sz="3000" dirty="0">
                <a:solidFill>
                  <a:srgbClr val="000000"/>
                </a:solidFill>
                <a:ea typeface="Times New Roman" panose="02020603050405020304" pitchFamily="18" charset="0"/>
                <a:cs typeface="Times New Roman" panose="02020603050405020304" pitchFamily="18" charset="0"/>
              </a:rPr>
              <a:t> </a:t>
            </a:r>
          </a:p>
          <a:p>
            <a:pPr marL="657860" lvl="1" indent="-457200">
              <a:lnSpc>
                <a:spcPct val="100000"/>
              </a:lnSpc>
              <a:buFont typeface="Arial" panose="020B0604020202020204" pitchFamily="34" charset="0"/>
              <a:buChar char="•"/>
            </a:pPr>
            <a:r>
              <a:rPr kumimoji="0" lang="en-US" sz="2800" b="0" i="0" u="none" strike="noStrike" kern="1200" cap="none" spc="0" normalizeH="0" baseline="0" noProof="0" dirty="0">
                <a:ln>
                  <a:noFill/>
                </a:ln>
                <a:solidFill>
                  <a:srgbClr val="000000">
                    <a:lumMod val="75000"/>
                    <a:lumOff val="25000"/>
                  </a:srgbClr>
                </a:solidFill>
                <a:effectLst/>
                <a:uLnTx/>
                <a:uFillTx/>
                <a:latin typeface="Arial"/>
                <a:ea typeface="+mn-ea"/>
                <a:cs typeface="+mn-cs"/>
              </a:rPr>
              <a:t>Teacher evaluation is not to be interpreted as teacher opinion and should be based on data as well as the LEA’s locally-established process for soliciting teacher evaluation</a:t>
            </a:r>
            <a:r>
              <a:rPr lang="en-US" sz="2600" dirty="0"/>
              <a:t>.</a:t>
            </a:r>
            <a:endParaRPr lang="en-US" sz="2600" dirty="0">
              <a:cs typeface="Arial"/>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6</a:t>
            </a:fld>
            <a:endParaRPr lang="en-US" dirty="0"/>
          </a:p>
        </p:txBody>
      </p:sp>
    </p:spTree>
    <p:extLst>
      <p:ext uri="{BB962C8B-B14F-4D97-AF65-F5344CB8AC3E}">
        <p14:creationId xmlns:p14="http://schemas.microsoft.com/office/powerpoint/2010/main" val="24688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254" y="674370"/>
            <a:ext cx="10058400" cy="1337310"/>
          </a:xfrm>
        </p:spPr>
        <p:txBody>
          <a:bodyPr>
            <a:normAutofit fontScale="90000"/>
          </a:bodyPr>
          <a:lstStyle/>
          <a:p>
            <a:br>
              <a:rPr lang="en-US" dirty="0"/>
            </a:br>
            <a:r>
              <a:rPr lang="en-US" dirty="0"/>
              <a:t>Criterion 3: Parent Consultation</a:t>
            </a:r>
            <a:br>
              <a:rPr lang="en-US" dirty="0"/>
            </a:br>
            <a:endParaRPr lang="en-US" dirty="0"/>
          </a:p>
        </p:txBody>
      </p:sp>
      <p:sp>
        <p:nvSpPr>
          <p:cNvPr id="3" name="Content Placeholder 2"/>
          <p:cNvSpPr>
            <a:spLocks noGrp="1"/>
          </p:cNvSpPr>
          <p:nvPr>
            <p:ph idx="1"/>
          </p:nvPr>
        </p:nvSpPr>
        <p:spPr>
          <a:xfrm>
            <a:off x="982980" y="1874520"/>
            <a:ext cx="10058400" cy="4309110"/>
          </a:xfrm>
        </p:spPr>
        <p:txBody>
          <a:bodyPr vert="horz" lIns="45720" tIns="45720" rIns="45720" bIns="45720" rtlCol="0" anchor="t">
            <a:normAutofit/>
          </a:bodyPr>
          <a:lstStyle/>
          <a:p>
            <a:pPr marL="0" indent="0">
              <a:spcBef>
                <a:spcPts val="0"/>
              </a:spcBef>
              <a:spcAft>
                <a:spcPts val="1200"/>
              </a:spcAft>
              <a:buNone/>
            </a:pPr>
            <a:r>
              <a:rPr lang="en-US" sz="3000" dirty="0"/>
              <a:t>This criterion remains locally determined. </a:t>
            </a:r>
          </a:p>
          <a:p>
            <a:pPr marL="657860" lvl="1" indent="-457200">
              <a:buFont typeface="Arial" panose="020B0604020202020204" pitchFamily="34" charset="0"/>
              <a:buChar char="•"/>
            </a:pPr>
            <a:r>
              <a:rPr lang="en-US" sz="2600" dirty="0"/>
              <a:t>LEAs can consult with families of all students who are being considered for reclassification in-person, by phone, school platforms, or other available technology to discuss eligibility for reclassification. </a:t>
            </a:r>
            <a:endParaRPr lang="en-US" sz="2600" dirty="0">
              <a:cs typeface="Arial"/>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7</a:t>
            </a:fld>
            <a:endParaRPr lang="en-US" dirty="0"/>
          </a:p>
        </p:txBody>
      </p:sp>
    </p:spTree>
    <p:extLst>
      <p:ext uri="{BB962C8B-B14F-4D97-AF65-F5344CB8AC3E}">
        <p14:creationId xmlns:p14="http://schemas.microsoft.com/office/powerpoint/2010/main" val="222094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845820"/>
            <a:ext cx="10337554" cy="1337310"/>
          </a:xfrm>
        </p:spPr>
        <p:txBody>
          <a:bodyPr>
            <a:normAutofit fontScale="90000"/>
          </a:bodyPr>
          <a:lstStyle/>
          <a:p>
            <a:br>
              <a:rPr lang="en-US" dirty="0"/>
            </a:br>
            <a:r>
              <a:rPr lang="en-US" dirty="0"/>
              <a:t>Criterion 4: Basic Skills Relative to English Proficient Students</a:t>
            </a:r>
            <a:br>
              <a:rPr lang="en-US" dirty="0"/>
            </a:br>
            <a:endParaRPr lang="en-US" dirty="0"/>
          </a:p>
        </p:txBody>
      </p:sp>
      <p:sp>
        <p:nvSpPr>
          <p:cNvPr id="3" name="Content Placeholder 2"/>
          <p:cNvSpPr>
            <a:spLocks noGrp="1"/>
          </p:cNvSpPr>
          <p:nvPr>
            <p:ph idx="1"/>
          </p:nvPr>
        </p:nvSpPr>
        <p:spPr>
          <a:xfrm>
            <a:off x="800100" y="1828800"/>
            <a:ext cx="10645140" cy="4446270"/>
          </a:xfrm>
        </p:spPr>
        <p:txBody>
          <a:bodyPr vert="horz" lIns="45720" tIns="45720" rIns="45720" bIns="45720" rtlCol="0" anchor="t">
            <a:normAutofit/>
          </a:bodyPr>
          <a:lstStyle/>
          <a:p>
            <a:pPr marL="0" indent="0">
              <a:spcAft>
                <a:spcPts val="1200"/>
              </a:spcAft>
              <a:buNone/>
            </a:pPr>
            <a:r>
              <a:rPr lang="en-US" sz="3000" dirty="0"/>
              <a:t>Comparison of EL performance to performance of native English speakers of the same age in basic skills remains locally determined.</a:t>
            </a:r>
          </a:p>
          <a:p>
            <a:pPr marL="657860" lvl="1" indent="-457200">
              <a:spcAft>
                <a:spcPts val="1200"/>
              </a:spcAft>
              <a:buFont typeface="Arial" panose="020B0604020202020204" pitchFamily="34" charset="0"/>
              <a:buChar char="•"/>
            </a:pPr>
            <a:r>
              <a:rPr lang="en-US" sz="2600" dirty="0"/>
              <a:t>Demonstrates whether the pupil is sufficiently proficient in English to participate effectively in a curriculum designed for pupils of the same age whose native language is English, </a:t>
            </a:r>
            <a:r>
              <a:rPr lang="fr-FR" sz="2600" i="1" dirty="0"/>
              <a:t>EC </a:t>
            </a:r>
            <a:r>
              <a:rPr lang="fr-FR" sz="2600" dirty="0"/>
              <a:t>Section 313(f)(4).</a:t>
            </a:r>
            <a:r>
              <a:rPr lang="en-US" sz="2600" dirty="0"/>
              <a:t> </a:t>
            </a:r>
            <a:endParaRPr lang="en-US" sz="2600" dirty="0">
              <a:cs typeface="Arial"/>
            </a:endParaRPr>
          </a:p>
          <a:p>
            <a:pPr marL="657860" lvl="1" indent="-457200">
              <a:spcAft>
                <a:spcPts val="1200"/>
              </a:spcAft>
              <a:buFont typeface="Arial" panose="020B0604020202020204" pitchFamily="34" charset="0"/>
              <a:buChar char="•"/>
            </a:pPr>
            <a:r>
              <a:rPr lang="en-US" sz="2600" dirty="0"/>
              <a:t>The LEA establishes the empirical range of performance in basic skills when setting the criteria for reclassification and considers the overall achievement goals set for all students.</a:t>
            </a:r>
            <a:endParaRPr lang="en-US" sz="2600" dirty="0">
              <a:cs typeface="Arial"/>
            </a:endParaRPr>
          </a:p>
          <a:p>
            <a:pPr marL="0" indent="0">
              <a:buNone/>
            </a:pP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8</a:t>
            </a:fld>
            <a:endParaRPr lang="en-US" dirty="0"/>
          </a:p>
        </p:txBody>
      </p:sp>
    </p:spTree>
    <p:extLst>
      <p:ext uri="{BB962C8B-B14F-4D97-AF65-F5344CB8AC3E}">
        <p14:creationId xmlns:p14="http://schemas.microsoft.com/office/powerpoint/2010/main" val="273112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48640"/>
            <a:ext cx="10058400" cy="1337310"/>
          </a:xfrm>
        </p:spPr>
        <p:txBody>
          <a:bodyPr>
            <a:normAutofit fontScale="90000"/>
          </a:bodyPr>
          <a:lstStyle/>
          <a:p>
            <a:br>
              <a:rPr lang="en-US" dirty="0"/>
            </a:br>
            <a:r>
              <a:rPr lang="en-US" dirty="0"/>
              <a:t>Laws and Regulations for Criterion 4</a:t>
            </a:r>
            <a:br>
              <a:rPr lang="en-US" dirty="0"/>
            </a:br>
            <a:endParaRPr lang="en-US" dirty="0"/>
          </a:p>
        </p:txBody>
      </p:sp>
      <p:sp>
        <p:nvSpPr>
          <p:cNvPr id="3" name="Content Placeholder 2"/>
          <p:cNvSpPr>
            <a:spLocks noGrp="1"/>
          </p:cNvSpPr>
          <p:nvPr>
            <p:ph idx="1"/>
          </p:nvPr>
        </p:nvSpPr>
        <p:spPr>
          <a:xfrm>
            <a:off x="889635" y="1771650"/>
            <a:ext cx="10412730" cy="4730198"/>
          </a:xfrm>
        </p:spPr>
        <p:txBody>
          <a:bodyPr>
            <a:noAutofit/>
          </a:bodyPr>
          <a:lstStyle/>
          <a:p>
            <a:r>
              <a:rPr lang="en-US" sz="3000" i="1" dirty="0"/>
              <a:t>EC</a:t>
            </a:r>
            <a:r>
              <a:rPr lang="en-US" sz="3000" dirty="0"/>
              <a:t> Section 313(f)(4) calls for a comparison of EL performance in basic skills to an empirically established range of performance in basic skills of English proficient students of the same age.</a:t>
            </a:r>
          </a:p>
          <a:p>
            <a:r>
              <a:rPr lang="en-US" sz="3000" dirty="0"/>
              <a:t>Title 5 </a:t>
            </a:r>
            <a:r>
              <a:rPr lang="en-US" sz="3000" i="1" dirty="0"/>
              <a:t>California Code of Regulations </a:t>
            </a:r>
            <a:r>
              <a:rPr lang="en-US" sz="3000" dirty="0"/>
              <a:t>(5 </a:t>
            </a:r>
            <a:r>
              <a:rPr lang="en-US" sz="3000" i="1" dirty="0"/>
              <a:t>CCR</a:t>
            </a:r>
            <a:r>
              <a:rPr lang="en-US" sz="3000" dirty="0"/>
              <a:t>) sections 11303 (Reclassification) and 11308 (c)(6) (Advisory Committee) specify that any local reclassification criteria must be reviewed by a school district committee on programs and services for English learner students, such as the District EL Advisory Committee.</a:t>
            </a:r>
          </a:p>
        </p:txBody>
      </p:sp>
      <p:sp>
        <p:nvSpPr>
          <p:cNvPr id="4" name="Slide Number Placeholder 3"/>
          <p:cNvSpPr>
            <a:spLocks noGrp="1"/>
          </p:cNvSpPr>
          <p:nvPr>
            <p:ph type="sldNum" sz="quarter" idx="12"/>
          </p:nvPr>
        </p:nvSpPr>
        <p:spPr/>
        <p:txBody>
          <a:bodyPr/>
          <a:lstStyle/>
          <a:p>
            <a:fld id="{1E47FE53-EBF0-4DA7-9D9D-CC1C3A20F3CB}" type="slidenum">
              <a:rPr lang="en-US" smtClean="0"/>
              <a:t>9</a:t>
            </a:fld>
            <a:endParaRPr lang="en-US" dirty="0"/>
          </a:p>
        </p:txBody>
      </p:sp>
    </p:spTree>
    <p:extLst>
      <p:ext uri="{BB962C8B-B14F-4D97-AF65-F5344CB8AC3E}">
        <p14:creationId xmlns:p14="http://schemas.microsoft.com/office/powerpoint/2010/main" val="1078873012"/>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2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BA2F52-3D79-4D5A-A2A8-7BFEC56B3DB1}" vid="{0910FCBC-4697-4EA1-A885-45ECC6C50C8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11" ma:contentTypeDescription="Create a new document." ma:contentTypeScope="" ma:versionID="fdbcb853a2ac2f41911235bbf8d6c080">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4847465b78d02a3256b493783eaeac8d"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99722A-84CF-4819-BD19-A4F168111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246543-708C-4564-9F58-EFDBB3E7BA87}">
  <ds:schemaRefs>
    <ds:schemaRef ds:uri="http://schemas.microsoft.com/sharepoint/v3/contenttype/forms"/>
  </ds:schemaRefs>
</ds:datastoreItem>
</file>

<file path=customXml/itemProps3.xml><?xml version="1.0" encoding="utf-8"?>
<ds:datastoreItem xmlns:ds="http://schemas.openxmlformats.org/officeDocument/2006/customXml" ds:itemID="{96B4787C-D8AA-418C-9CC0-68849F1E7D01}">
  <ds:schemaRefs>
    <ds:schemaRef ds:uri="http://purl.org/dc/terms/"/>
    <ds:schemaRef ds:uri="f89dec18-d0c2-45d2-8a15-31051f2519f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aae30ff-d7bc-47e3-882e-cd3423d00d62"/>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8449</TotalTime>
  <Words>1304</Words>
  <Application>Microsoft Office PowerPoint</Application>
  <PresentationFormat>Widescreen</PresentationFormat>
  <Paragraphs>80</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Symbol</vt:lpstr>
      <vt:lpstr>Times New Roman</vt:lpstr>
      <vt:lpstr>Retrospect</vt:lpstr>
      <vt:lpstr>2_AAU Slide Master</vt:lpstr>
      <vt:lpstr>Following the Reclassification Rainbow</vt:lpstr>
      <vt:lpstr>Reclassification Criteria</vt:lpstr>
      <vt:lpstr>   Reclassification Rainbow Each criterion must be met by each student to be eligible</vt:lpstr>
      <vt:lpstr>Criterion 1: Assessment of English Language Proficiency with Summative ELPAC</vt:lpstr>
      <vt:lpstr>Criterion 1: Assessment of ELP with Summative Alternate ELPAC </vt:lpstr>
      <vt:lpstr> Criterion 2: Teacher Evaluation  </vt:lpstr>
      <vt:lpstr> Criterion 3: Parent Consultation </vt:lpstr>
      <vt:lpstr> Criterion 4: Basic Skills Relative to English Proficient Students </vt:lpstr>
      <vt:lpstr> Laws and Regulations for Criterion 4 </vt:lpstr>
      <vt:lpstr> Helpful Related Terms for Criterion 4 </vt:lpstr>
      <vt:lpstr>Questions or Comments?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Reclassification Rainbow Presentation - Multilingual Learners (CA Dept of Education)</dc:title>
  <dc:subject>Presentation titled Following the Reclassification Rainbow to support local educational agencies and parent with the reclassification process.</dc:subject>
  <dc:creator>Joshua Strong</dc:creator>
  <cp:lastModifiedBy>Annie Abreu Park</cp:lastModifiedBy>
  <cp:revision>404</cp:revision>
  <cp:lastPrinted>2016-11-14T18:06:51Z</cp:lastPrinted>
  <dcterms:created xsi:type="dcterms:W3CDTF">2016-11-08T21:28:02Z</dcterms:created>
  <dcterms:modified xsi:type="dcterms:W3CDTF">2024-06-06T22:32:43Z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