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2.xml" ContentType="application/vnd.openxmlformats-officedocument.presentationml.tags+xml"/>
  <Override PartName="/ppt/notesSlides/notesSlide4.xml" ContentType="application/vnd.openxmlformats-officedocument.presentationml.notesSlide+xml"/>
  <Override PartName="/ppt/tags/tag13.xml" ContentType="application/vnd.openxmlformats-officedocument.presentationml.tags+xml"/>
  <Override PartName="/ppt/notesSlides/notesSlide5.xml" ContentType="application/vnd.openxmlformats-officedocument.presentationml.notesSlide+xml"/>
  <Override PartName="/ppt/tags/tag14.xml" ContentType="application/vnd.openxmlformats-officedocument.presentationml.tags+xml"/>
  <Override PartName="/ppt/notesSlides/notesSlide6.xml" ContentType="application/vnd.openxmlformats-officedocument.presentationml.notesSlide+xml"/>
  <Override PartName="/ppt/tags/tag15.xml" ContentType="application/vnd.openxmlformats-officedocument.presentationml.tags+xml"/>
  <Override PartName="/ppt/notesSlides/notesSlide7.xml" ContentType="application/vnd.openxmlformats-officedocument.presentationml.notesSlide+xml"/>
  <Override PartName="/ppt/tags/tag16.xml" ContentType="application/vnd.openxmlformats-officedocument.presentationml.tags+xml"/>
  <Override PartName="/ppt/notesSlides/notesSlide8.xml" ContentType="application/vnd.openxmlformats-officedocument.presentationml.notesSlide+xml"/>
  <Override PartName="/ppt/tags/tag17.xml" ContentType="application/vnd.openxmlformats-officedocument.presentationml.tags+xml"/>
  <Override PartName="/ppt/notesSlides/notesSlide9.xml" ContentType="application/vnd.openxmlformats-officedocument.presentationml.notesSlide+xml"/>
  <Override PartName="/ppt/tags/tag18.xml" ContentType="application/vnd.openxmlformats-officedocument.presentationml.tags+xml"/>
  <Override PartName="/ppt/notesSlides/notesSlide10.xml" ContentType="application/vnd.openxmlformats-officedocument.presentationml.notesSlide+xml"/>
  <Override PartName="/ppt/tags/tag19.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0.xml" ContentType="application/vnd.openxmlformats-officedocument.presentationml.tags+xml"/>
  <Override PartName="/ppt/notesSlides/notesSlide13.xml" ContentType="application/vnd.openxmlformats-officedocument.presentationml.notesSlide+xml"/>
  <Override PartName="/ppt/tags/tag21.xml" ContentType="application/vnd.openxmlformats-officedocument.presentationml.tags+xml"/>
  <Override PartName="/ppt/notesSlides/notesSlide14.xml" ContentType="application/vnd.openxmlformats-officedocument.presentationml.notesSlide+xml"/>
  <Override PartName="/ppt/tags/tag2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3.xml" ContentType="application/vnd.openxmlformats-officedocument.presentationml.tags+xml"/>
  <Override PartName="/ppt/notesSlides/notesSlide17.xml" ContentType="application/vnd.openxmlformats-officedocument.presentationml.notesSlide+xml"/>
  <Override PartName="/ppt/tags/tag24.xml" ContentType="application/vnd.openxmlformats-officedocument.presentationml.tags+xml"/>
  <Override PartName="/ppt/notesSlides/notesSlide18.xml" ContentType="application/vnd.openxmlformats-officedocument.presentationml.notesSlide+xml"/>
  <Override PartName="/ppt/tags/tag25.xml" ContentType="application/vnd.openxmlformats-officedocument.presentationml.tags+xml"/>
  <Override PartName="/ppt/notesSlides/notesSlide19.xml" ContentType="application/vnd.openxmlformats-officedocument.presentationml.notesSlide+xml"/>
  <Override PartName="/ppt/tags/tag26.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7.xml" ContentType="application/vnd.openxmlformats-officedocument.presentationml.tags+xml"/>
  <Override PartName="/ppt/notesSlides/notesSlide24.xml" ContentType="application/vnd.openxmlformats-officedocument.presentationml.notesSlide+xml"/>
  <Override PartName="/ppt/tags/tag28.xml" ContentType="application/vnd.openxmlformats-officedocument.presentationml.tags+xml"/>
  <Override PartName="/ppt/notesSlides/notesSlide25.xml" ContentType="application/vnd.openxmlformats-officedocument.presentationml.notesSlide+xml"/>
  <Override PartName="/ppt/tags/tag29.xml" ContentType="application/vnd.openxmlformats-officedocument.presentationml.tags+xml"/>
  <Override PartName="/ppt/notesSlides/notesSlide26.xml" ContentType="application/vnd.openxmlformats-officedocument.presentationml.notesSlide+xml"/>
  <Override PartName="/ppt/tags/tag30.xml" ContentType="application/vnd.openxmlformats-officedocument.presentationml.tags+xml"/>
  <Override PartName="/ppt/notesSlides/notesSlide27.xml" ContentType="application/vnd.openxmlformats-officedocument.presentationml.notesSlide+xml"/>
  <Override PartName="/ppt/tags/tag31.xml" ContentType="application/vnd.openxmlformats-officedocument.presentationml.tags+xml"/>
  <Override PartName="/ppt/notesSlides/notesSlide28.xml" ContentType="application/vnd.openxmlformats-officedocument.presentationml.notesSlide+xml"/>
  <Override PartName="/ppt/tags/tag32.xml" ContentType="application/vnd.openxmlformats-officedocument.presentationml.tags+xml"/>
  <Override PartName="/ppt/notesSlides/notesSlide29.xml" ContentType="application/vnd.openxmlformats-officedocument.presentationml.notesSlide+xml"/>
  <Override PartName="/ppt/tags/tag33.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6" r:id="rId5"/>
  </p:sldMasterIdLst>
  <p:notesMasterIdLst>
    <p:notesMasterId r:id="rId38"/>
  </p:notesMasterIdLst>
  <p:handoutMasterIdLst>
    <p:handoutMasterId r:id="rId39"/>
  </p:handoutMasterIdLst>
  <p:sldIdLst>
    <p:sldId id="283" r:id="rId6"/>
    <p:sldId id="284" r:id="rId7"/>
    <p:sldId id="292" r:id="rId8"/>
    <p:sldId id="285" r:id="rId9"/>
    <p:sldId id="286" r:id="rId10"/>
    <p:sldId id="260" r:id="rId11"/>
    <p:sldId id="276" r:id="rId12"/>
    <p:sldId id="261" r:id="rId13"/>
    <p:sldId id="288" r:id="rId14"/>
    <p:sldId id="267" r:id="rId15"/>
    <p:sldId id="272" r:id="rId16"/>
    <p:sldId id="311" r:id="rId17"/>
    <p:sldId id="287" r:id="rId18"/>
    <p:sldId id="282" r:id="rId19"/>
    <p:sldId id="262" r:id="rId20"/>
    <p:sldId id="312" r:id="rId21"/>
    <p:sldId id="305" r:id="rId22"/>
    <p:sldId id="306" r:id="rId23"/>
    <p:sldId id="307" r:id="rId24"/>
    <p:sldId id="308" r:id="rId25"/>
    <p:sldId id="314" r:id="rId26"/>
    <p:sldId id="315" r:id="rId27"/>
    <p:sldId id="310" r:id="rId28"/>
    <p:sldId id="294" r:id="rId29"/>
    <p:sldId id="304" r:id="rId30"/>
    <p:sldId id="295" r:id="rId31"/>
    <p:sldId id="293" r:id="rId32"/>
    <p:sldId id="296" r:id="rId33"/>
    <p:sldId id="264" r:id="rId34"/>
    <p:sldId id="303" r:id="rId35"/>
    <p:sldId id="297" r:id="rId36"/>
    <p:sldId id="316" r:id="rId37"/>
  </p:sldIdLst>
  <p:sldSz cx="12192000" cy="6858000"/>
  <p:notesSz cx="6858000" cy="1857375"/>
  <p:custDataLst>
    <p:tags r:id="rId4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55" userDrawn="1">
          <p15:clr>
            <a:srgbClr val="A4A3A4"/>
          </p15:clr>
        </p15:guide>
        <p15:guide id="2" pos="531" userDrawn="1">
          <p15:clr>
            <a:srgbClr val="A4A3A4"/>
          </p15:clr>
        </p15:guide>
      </p15:sldGuideLst>
    </p:ext>
    <p:ext uri="{2D200454-40CA-4A62-9FC3-DE9A4176ACB9}">
      <p15:notesGuideLst xmlns:p15="http://schemas.microsoft.com/office/powerpoint/2012/main">
        <p15:guide id="1" orient="horz" pos="2924" userDrawn="1">
          <p15:clr>
            <a:srgbClr val="A4A3A4"/>
          </p15:clr>
        </p15:guide>
        <p15:guide id="2" pos="220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Carla Najera-Kunsemiller" initials="CN" lastIdx="20" clrIdx="6">
    <p:extLst>
      <p:ext uri="{19B8F6BF-5375-455C-9EA6-DF929625EA0E}">
        <p15:presenceInfo xmlns:p15="http://schemas.microsoft.com/office/powerpoint/2012/main" userId="S::cnajerakunsemiller@cde.ca.gov::c7b77773-ba28-4e40-b9f1-cd897667b3f9" providerId="AD"/>
      </p:ext>
    </p:extLst>
  </p:cmAuthor>
  <p:cmAuthor id="1" name="Rachel Perry" initials="RP" lastIdx="1" clrIdx="0">
    <p:extLst>
      <p:ext uri="{19B8F6BF-5375-455C-9EA6-DF929625EA0E}">
        <p15:presenceInfo xmlns:p15="http://schemas.microsoft.com/office/powerpoint/2012/main" userId="Rachel Perry" providerId="None"/>
      </p:ext>
    </p:extLst>
  </p:cmAuthor>
  <p:cmAuthor id="8" name="Traci Albee" initials="TA" lastIdx="9" clrIdx="7">
    <p:extLst>
      <p:ext uri="{19B8F6BF-5375-455C-9EA6-DF929625EA0E}">
        <p15:presenceInfo xmlns:p15="http://schemas.microsoft.com/office/powerpoint/2012/main" userId="S::talbee@cde.ca.gov::2aecde90-49f1-419b-a4db-f86507d1c32a" providerId="AD"/>
      </p:ext>
    </p:extLst>
  </p:cmAuthor>
  <p:cmAuthor id="2" name="Kasia Faughn" initials="KF" lastIdx="36" clrIdx="1">
    <p:extLst>
      <p:ext uri="{19B8F6BF-5375-455C-9EA6-DF929625EA0E}">
        <p15:presenceInfo xmlns:p15="http://schemas.microsoft.com/office/powerpoint/2012/main" userId="S-1-5-21-796845957-287218729-725345543-24084" providerId="AD"/>
      </p:ext>
    </p:extLst>
  </p:cmAuthor>
  <p:cmAuthor id="9" name="Melissa Stockbridge" initials="MS" lastIdx="19" clrIdx="8">
    <p:extLst>
      <p:ext uri="{19B8F6BF-5375-455C-9EA6-DF929625EA0E}">
        <p15:presenceInfo xmlns:p15="http://schemas.microsoft.com/office/powerpoint/2012/main" userId="S::mstockbridge@scoe.net::257833ce-694c-4fff-8f09-99d2c0a7a03d" providerId="AD"/>
      </p:ext>
    </p:extLst>
  </p:cmAuthor>
  <p:cmAuthor id="3" name="Rachel Perry" initials="RP [2]" lastIdx="16" clrIdx="2">
    <p:extLst>
      <p:ext uri="{19B8F6BF-5375-455C-9EA6-DF929625EA0E}">
        <p15:presenceInfo xmlns:p15="http://schemas.microsoft.com/office/powerpoint/2012/main" userId="S-1-5-21-796845957-287218729-725345543-14588" providerId="AD"/>
      </p:ext>
    </p:extLst>
  </p:cmAuthor>
  <p:cmAuthor id="10" name="Barron, Marques L" initials="BML" lastIdx="2" clrIdx="9">
    <p:extLst>
      <p:ext uri="{19B8F6BF-5375-455C-9EA6-DF929625EA0E}">
        <p15:presenceInfo xmlns:p15="http://schemas.microsoft.com/office/powerpoint/2012/main" userId="S::mbarron@ets.org::d018cdec-d76b-4758-9e13-044c52d61d1f" providerId="AD"/>
      </p:ext>
    </p:extLst>
  </p:cmAuthor>
  <p:cmAuthor id="4" name="April Santos" initials="AS" lastIdx="13" clrIdx="3">
    <p:extLst>
      <p:ext uri="{19B8F6BF-5375-455C-9EA6-DF929625EA0E}">
        <p15:presenceInfo xmlns:p15="http://schemas.microsoft.com/office/powerpoint/2012/main" userId="S-1-5-21-796845957-287218729-725345543-25330" providerId="AD"/>
      </p:ext>
    </p:extLst>
  </p:cmAuthor>
  <p:cmAuthor id="5" name="Deborah Baumgartner" initials="DB" lastIdx="7" clrIdx="4">
    <p:extLst>
      <p:ext uri="{19B8F6BF-5375-455C-9EA6-DF929625EA0E}">
        <p15:presenceInfo xmlns:p15="http://schemas.microsoft.com/office/powerpoint/2012/main" userId="S-1-5-21-2608872058-1432505909-2668327341-16103" providerId="AD"/>
      </p:ext>
    </p:extLst>
  </p:cmAuthor>
  <p:cmAuthor id="6" name="Donna Rico" initials="DR" lastIdx="8" clrIdx="5">
    <p:extLst>
      <p:ext uri="{19B8F6BF-5375-455C-9EA6-DF929625EA0E}">
        <p15:presenceInfo xmlns:p15="http://schemas.microsoft.com/office/powerpoint/2012/main" userId="S::drico@cde.ca.gov::8cdbe8ea-a37f-44cf-8ce9-3a1501ba2c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273F"/>
    <a:srgbClr val="144182"/>
    <a:srgbClr val="174C99"/>
    <a:srgbClr val="11376F"/>
    <a:srgbClr val="FFFFFF"/>
    <a:srgbClr val="3D6AA1"/>
    <a:srgbClr val="E9EFF7"/>
    <a:srgbClr val="71A640"/>
    <a:srgbClr val="F8F9FA"/>
    <a:srgbClr val="D0D5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71860E-368C-45CE-83D7-8993A565E515}" v="1" dt="2020-06-15T17:07:34.186"/>
    <p1510:client id="{81FC6C09-3C14-4F17-ADE9-6FD84769B333}" v="2" dt="2020-06-14T15:16:30.947"/>
    <p1510:client id="{8320EC0A-A976-49A0-802F-A41D2D03237A}" v="1" dt="2020-06-15T16:10:38.520"/>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060" autoAdjust="0"/>
  </p:normalViewPr>
  <p:slideViewPr>
    <p:cSldViewPr snapToGrid="0">
      <p:cViewPr varScale="1">
        <p:scale>
          <a:sx n="42" d="100"/>
          <a:sy n="42" d="100"/>
        </p:scale>
        <p:origin x="1580" y="36"/>
      </p:cViewPr>
      <p:guideLst>
        <p:guide orient="horz" pos="1255"/>
        <p:guide pos="531"/>
      </p:guideLst>
    </p:cSldViewPr>
  </p:slideViewPr>
  <p:notesTextViewPr>
    <p:cViewPr>
      <p:scale>
        <a:sx n="1" d="1"/>
        <a:sy n="1" d="1"/>
      </p:scale>
      <p:origin x="0" y="0"/>
    </p:cViewPr>
  </p:notesTextViewPr>
  <p:notesViewPr>
    <p:cSldViewPr snapToGrid="0">
      <p:cViewPr>
        <p:scale>
          <a:sx n="1" d="2"/>
          <a:sy n="1" d="2"/>
        </p:scale>
        <p:origin x="0" y="0"/>
      </p:cViewPr>
      <p:guideLst>
        <p:guide orient="horz" pos="2924"/>
        <p:guide pos="220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tags" Target="tags/tag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3" tIns="46477" rIns="92953" bIns="46477" rtlCol="0"/>
          <a:lstStyle>
            <a:lvl1pPr algn="l">
              <a:defRPr sz="1200"/>
            </a:lvl1pPr>
          </a:lstStyle>
          <a:p>
            <a:endParaRPr lang="en-US"/>
          </a:p>
        </p:txBody>
      </p:sp>
      <p:sp>
        <p:nvSpPr>
          <p:cNvPr id="3" name="Date Placeholder 2"/>
          <p:cNvSpPr>
            <a:spLocks noGrp="1"/>
          </p:cNvSpPr>
          <p:nvPr>
            <p:ph type="dt" sz="quarter" idx="1"/>
          </p:nvPr>
        </p:nvSpPr>
        <p:spPr>
          <a:xfrm>
            <a:off x="3956551" y="0"/>
            <a:ext cx="3026833" cy="464185"/>
          </a:xfrm>
          <a:prstGeom prst="rect">
            <a:avLst/>
          </a:prstGeom>
        </p:spPr>
        <p:txBody>
          <a:bodyPr vert="horz" lIns="92953" tIns="46477" rIns="92953" bIns="46477" rtlCol="0"/>
          <a:lstStyle>
            <a:lvl1pPr algn="r">
              <a:defRPr sz="1200"/>
            </a:lvl1pPr>
          </a:lstStyle>
          <a:p>
            <a:fld id="{E8AE7495-FD6E-4148-8988-5AF3A1186E45}" type="datetimeFigureOut">
              <a:rPr lang="en-US" smtClean="0"/>
              <a:pPr/>
              <a:t>1/20/2023</a:t>
            </a:fld>
            <a:endParaRPr lang="en-US"/>
          </a:p>
        </p:txBody>
      </p:sp>
      <p:sp>
        <p:nvSpPr>
          <p:cNvPr id="4" name="Footer Placeholder 3"/>
          <p:cNvSpPr>
            <a:spLocks noGrp="1"/>
          </p:cNvSpPr>
          <p:nvPr>
            <p:ph type="ftr" sz="quarter" idx="2"/>
          </p:nvPr>
        </p:nvSpPr>
        <p:spPr>
          <a:xfrm>
            <a:off x="0" y="8817904"/>
            <a:ext cx="3026833" cy="464185"/>
          </a:xfrm>
          <a:prstGeom prst="rect">
            <a:avLst/>
          </a:prstGeom>
        </p:spPr>
        <p:txBody>
          <a:bodyPr vert="horz" lIns="92953" tIns="46477" rIns="92953" bIns="46477" rtlCol="0" anchor="b"/>
          <a:lstStyle>
            <a:lvl1pPr algn="l">
              <a:defRPr sz="1200"/>
            </a:lvl1pPr>
          </a:lstStyle>
          <a:p>
            <a:endParaRPr lang="en-US"/>
          </a:p>
        </p:txBody>
      </p:sp>
      <p:sp>
        <p:nvSpPr>
          <p:cNvPr id="5" name="Slide Number Placeholder 4"/>
          <p:cNvSpPr>
            <a:spLocks noGrp="1"/>
          </p:cNvSpPr>
          <p:nvPr>
            <p:ph type="sldNum" sz="quarter" idx="3"/>
          </p:nvPr>
        </p:nvSpPr>
        <p:spPr>
          <a:xfrm>
            <a:off x="3956551" y="8817904"/>
            <a:ext cx="3026833" cy="464185"/>
          </a:xfrm>
          <a:prstGeom prst="rect">
            <a:avLst/>
          </a:prstGeom>
        </p:spPr>
        <p:txBody>
          <a:bodyPr vert="horz" lIns="92953" tIns="46477" rIns="92953" bIns="46477" rtlCol="0" anchor="b"/>
          <a:lstStyle>
            <a:lvl1pPr algn="r">
              <a:defRPr sz="1200"/>
            </a:lvl1pPr>
          </a:lstStyle>
          <a:p>
            <a:fld id="{C77F373C-F0E0-4CD8-9181-312DCA039FDA}" type="slidenum">
              <a:rPr lang="en-US" smtClean="0"/>
              <a:pPr/>
              <a:t>‹#›</a:t>
            </a:fld>
            <a:endParaRPr lang="en-US"/>
          </a:p>
        </p:txBody>
      </p:sp>
    </p:spTree>
    <p:extLst>
      <p:ext uri="{BB962C8B-B14F-4D97-AF65-F5344CB8AC3E}">
        <p14:creationId xmlns:p14="http://schemas.microsoft.com/office/powerpoint/2010/main" val="22459563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3" tIns="46477" rIns="92953" bIns="46477" rtlCol="0"/>
          <a:lstStyle>
            <a:lvl1pPr algn="l">
              <a:defRPr sz="1200"/>
            </a:lvl1pPr>
          </a:lstStyle>
          <a:p>
            <a:endParaRPr lang="en-US"/>
          </a:p>
        </p:txBody>
      </p:sp>
      <p:sp>
        <p:nvSpPr>
          <p:cNvPr id="3" name="Date Placeholder 2"/>
          <p:cNvSpPr>
            <a:spLocks noGrp="1"/>
          </p:cNvSpPr>
          <p:nvPr>
            <p:ph type="dt" idx="1"/>
          </p:nvPr>
        </p:nvSpPr>
        <p:spPr>
          <a:xfrm>
            <a:off x="3956551" y="0"/>
            <a:ext cx="3026833" cy="464185"/>
          </a:xfrm>
          <a:prstGeom prst="rect">
            <a:avLst/>
          </a:prstGeom>
        </p:spPr>
        <p:txBody>
          <a:bodyPr vert="horz" lIns="92953" tIns="46477" rIns="92953" bIns="46477" rtlCol="0"/>
          <a:lstStyle>
            <a:lvl1pPr algn="r">
              <a:defRPr sz="1200"/>
            </a:lvl1pPr>
          </a:lstStyle>
          <a:p>
            <a:fld id="{74812545-5050-4626-BB70-3CAB98A03EEB}" type="datetimeFigureOut">
              <a:rPr lang="en-US" smtClean="0"/>
              <a:pPr/>
              <a:t>1/20/2023</a:t>
            </a:fld>
            <a:endParaRPr lang="en-US"/>
          </a:p>
        </p:txBody>
      </p:sp>
      <p:sp>
        <p:nvSpPr>
          <p:cNvPr id="4" name="Slide Image Placeholder 3"/>
          <p:cNvSpPr>
            <a:spLocks noGrp="1" noRot="1" noChangeAspect="1"/>
          </p:cNvSpPr>
          <p:nvPr>
            <p:ph type="sldImg" idx="2"/>
          </p:nvPr>
        </p:nvSpPr>
        <p:spPr>
          <a:xfrm>
            <a:off x="398463" y="695325"/>
            <a:ext cx="6188075" cy="3481388"/>
          </a:xfrm>
          <a:prstGeom prst="rect">
            <a:avLst/>
          </a:prstGeom>
          <a:noFill/>
          <a:ln w="12700">
            <a:solidFill>
              <a:prstClr val="black"/>
            </a:solidFill>
          </a:ln>
        </p:spPr>
        <p:txBody>
          <a:bodyPr vert="horz" lIns="92953" tIns="46477" rIns="92953" bIns="46477" rtlCol="0" anchor="ctr"/>
          <a:lstStyle/>
          <a:p>
            <a:endParaRPr lang="en-US"/>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3" tIns="46477" rIns="92953" bIns="4647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4"/>
            <a:ext cx="3026833" cy="464185"/>
          </a:xfrm>
          <a:prstGeom prst="rect">
            <a:avLst/>
          </a:prstGeom>
        </p:spPr>
        <p:txBody>
          <a:bodyPr vert="horz" lIns="92953" tIns="46477" rIns="92953" bIns="46477" rtlCol="0" anchor="b"/>
          <a:lstStyle>
            <a:lvl1pPr algn="l">
              <a:defRPr sz="1200"/>
            </a:lvl1pPr>
          </a:lstStyle>
          <a:p>
            <a:endParaRPr lang="en-US"/>
          </a:p>
        </p:txBody>
      </p:sp>
      <p:sp>
        <p:nvSpPr>
          <p:cNvPr id="7" name="Slide Number Placeholder 6"/>
          <p:cNvSpPr>
            <a:spLocks noGrp="1"/>
          </p:cNvSpPr>
          <p:nvPr>
            <p:ph type="sldNum" sz="quarter" idx="5"/>
          </p:nvPr>
        </p:nvSpPr>
        <p:spPr>
          <a:xfrm>
            <a:off x="3956551" y="8817904"/>
            <a:ext cx="3026833" cy="464185"/>
          </a:xfrm>
          <a:prstGeom prst="rect">
            <a:avLst/>
          </a:prstGeom>
        </p:spPr>
        <p:txBody>
          <a:bodyPr vert="horz" lIns="92953" tIns="46477" rIns="92953" bIns="46477" rtlCol="0" anchor="b"/>
          <a:lstStyle>
            <a:lvl1pPr algn="r">
              <a:defRPr sz="1200"/>
            </a:lvl1pPr>
          </a:lstStyle>
          <a:p>
            <a:fld id="{6C078B8E-2430-48E3-947F-D4E74CBF0628}" type="slidenum">
              <a:rPr lang="en-US" smtClean="0"/>
              <a:pPr/>
              <a:t>‹#›</a:t>
            </a:fld>
            <a:endParaRPr lang="en-US"/>
          </a:p>
        </p:txBody>
      </p:sp>
    </p:spTree>
    <p:extLst>
      <p:ext uri="{BB962C8B-B14F-4D97-AF65-F5344CB8AC3E}">
        <p14:creationId xmlns:p14="http://schemas.microsoft.com/office/powerpoint/2010/main" val="1554051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078B8E-2430-48E3-947F-D4E74CBF0628}" type="slidenum">
              <a:rPr lang="en-US" smtClean="0"/>
              <a:pPr/>
              <a:t>1</a:t>
            </a:fld>
            <a:endParaRPr lang="en-US"/>
          </a:p>
        </p:txBody>
      </p:sp>
    </p:spTree>
    <p:extLst>
      <p:ext uri="{BB962C8B-B14F-4D97-AF65-F5344CB8AC3E}">
        <p14:creationId xmlns:p14="http://schemas.microsoft.com/office/powerpoint/2010/main" val="259408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039" indent="-171039">
              <a:buFont typeface="Arial" panose="020B0604020202020204" pitchFamily="34" charset="0"/>
              <a:buChar char="•"/>
            </a:pPr>
            <a:r>
              <a:rPr lang="en-US" baseline="0"/>
              <a:t>Let’s start with the “why”.</a:t>
            </a:r>
          </a:p>
          <a:p>
            <a:pPr marL="171039" indent="-171039">
              <a:buFont typeface="Arial" panose="020B0604020202020204" pitchFamily="34" charset="0"/>
              <a:buChar char="•"/>
            </a:pPr>
            <a:r>
              <a:rPr lang="en-US" baseline="0"/>
              <a:t>The Initial ELPAC is used to identify students as being either an English learner (EL) or an IFEP, which stands for initially fluent English proficient. </a:t>
            </a:r>
          </a:p>
          <a:p>
            <a:pPr marL="170815" indent="-170815" defTabSz="912205">
              <a:buFont typeface="Arial" panose="020B0604020202020204" pitchFamily="34" charset="0"/>
              <a:buChar char="•"/>
              <a:defRPr/>
            </a:pPr>
            <a:r>
              <a:rPr lang="en-US"/>
              <a:t>The Summative ELPAC is given annually</a:t>
            </a:r>
            <a:r>
              <a:rPr lang="en-US" baseline="0"/>
              <a:t> to all EL students </a:t>
            </a:r>
            <a:r>
              <a:rPr lang="en-US"/>
              <a:t>to measure how well they are progressing with English development </a:t>
            </a:r>
            <a:r>
              <a:rPr lang="en-US">
                <a:solidFill>
                  <a:srgbClr val="FF0000"/>
                </a:solidFill>
              </a:rPr>
              <a:t>proficiency </a:t>
            </a:r>
            <a:r>
              <a:rPr lang="en-US"/>
              <a:t>in each of the four domains. </a:t>
            </a:r>
            <a:endParaRPr lang="en-US">
              <a:cs typeface="Calibri"/>
            </a:endParaRPr>
          </a:p>
          <a:p>
            <a:pPr marL="171039" indent="-171039" defTabSz="912205">
              <a:buFont typeface="Arial" panose="020B0604020202020204" pitchFamily="34" charset="0"/>
              <a:buChar char="•"/>
              <a:defRPr/>
            </a:pPr>
            <a:r>
              <a:rPr lang="en-US"/>
              <a:t>Identifying students and monitoring their progress annually is important so these students can receive the supports they need to do well in school and have access to the full curriculum.</a:t>
            </a:r>
          </a:p>
          <a:p>
            <a:pPr marL="171039" indent="-171039">
              <a:buFont typeface="Arial" panose="020B0604020202020204" pitchFamily="34" charset="0"/>
              <a:buChar char="•"/>
            </a:pPr>
            <a:endParaRPr lang="en-US" baseline="0"/>
          </a:p>
          <a:p>
            <a:pPr marL="627141" lvl="1" indent="-171039">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fld id="{6C078B8E-2430-48E3-947F-D4E74CBF0628}" type="slidenum">
              <a:rPr lang="en-US" smtClean="0"/>
              <a:pPr/>
              <a:t>10</a:t>
            </a:fld>
            <a:endParaRPr lang="en-US"/>
          </a:p>
        </p:txBody>
      </p:sp>
    </p:spTree>
    <p:extLst>
      <p:ext uri="{BB962C8B-B14F-4D97-AF65-F5344CB8AC3E}">
        <p14:creationId xmlns:p14="http://schemas.microsoft.com/office/powerpoint/2010/main" val="451315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0815" indent="-170815" defTabSz="912205">
              <a:buFont typeface="Arial" panose="020B0604020202020204" pitchFamily="34" charset="0"/>
              <a:buChar char="•"/>
              <a:defRPr/>
            </a:pPr>
            <a:r>
              <a:rPr lang="en-US" baseline="0"/>
              <a:t>The Initial Assessment is given only once during a student’s time in the California public school system to students if their home language survey indicates a language other than English. The Initial ELPAC is </a:t>
            </a:r>
            <a:r>
              <a:rPr lang="en-US"/>
              <a:t>given within 30 days of when the student is enrolled at the school.</a:t>
            </a:r>
          </a:p>
          <a:p>
            <a:pPr marL="627141" lvl="1" indent="-171039">
              <a:buFont typeface="Arial" panose="020B0604020202020204" pitchFamily="34" charset="0"/>
              <a:buChar char="•"/>
            </a:pPr>
            <a:r>
              <a:rPr lang="en-US"/>
              <a:t>It’s important to understand that students may not have to take this part</a:t>
            </a:r>
            <a:r>
              <a:rPr lang="en-US" baseline="0"/>
              <a:t> of the ELPAC. </a:t>
            </a:r>
          </a:p>
          <a:p>
            <a:pPr marL="626745" lvl="1" indent="-170815" defTabSz="912205">
              <a:buFont typeface="Arial" panose="020B0604020202020204" pitchFamily="34" charset="0"/>
              <a:buChar char="•"/>
              <a:defRPr/>
            </a:pPr>
            <a:r>
              <a:rPr lang="en-US">
                <a:solidFill>
                  <a:srgbClr val="FF0000"/>
                </a:solidFill>
              </a:rPr>
              <a:t>LEAs should check CALPADS, the student information system, or students' cumulative files to determine whether or not the student has already been assessed with the Initial ELPAC or Summative ELPAC.</a:t>
            </a:r>
            <a:endParaRPr lang="en-US" baseline="0">
              <a:solidFill>
                <a:srgbClr val="FF0000"/>
              </a:solidFill>
              <a:cs typeface="Calibri"/>
            </a:endParaRPr>
          </a:p>
          <a:p>
            <a:pPr marL="171039" indent="-171039">
              <a:buFont typeface="Arial" panose="020B0604020202020204" pitchFamily="34" charset="0"/>
              <a:buChar char="•"/>
            </a:pPr>
            <a:endParaRPr lang="en-US"/>
          </a:p>
          <a:p>
            <a:pPr marL="170815" indent="-170815">
              <a:buFont typeface="Arial" panose="020B0604020202020204" pitchFamily="34" charset="0"/>
              <a:buChar char="•"/>
            </a:pPr>
            <a:r>
              <a:rPr lang="en-US"/>
              <a:t>The Summative ELPAC is given only to students who have previously been identified as an </a:t>
            </a:r>
            <a:r>
              <a:rPr lang="en-US">
                <a:solidFill>
                  <a:srgbClr val="FF0000"/>
                </a:solidFill>
              </a:rPr>
              <a:t>English learner student </a:t>
            </a:r>
            <a:r>
              <a:rPr lang="en-US"/>
              <a:t>based upon the Initial Assessment results, (either the CELDT Initial or the Initial ELPAC),</a:t>
            </a:r>
            <a:r>
              <a:rPr lang="en-US" baseline="0"/>
              <a:t> </a:t>
            </a:r>
            <a:r>
              <a:rPr lang="en-US"/>
              <a:t>until students are reclassified as English proficient.</a:t>
            </a:r>
            <a:endParaRPr lang="en-US">
              <a:cs typeface="Calibri"/>
            </a:endParaRPr>
          </a:p>
          <a:p>
            <a:pPr marL="170815" indent="-170815">
              <a:buFont typeface="Arial" panose="020B0604020202020204" pitchFamily="34" charset="0"/>
              <a:buChar char="•"/>
            </a:pPr>
            <a:r>
              <a:rPr lang="en-US"/>
              <a:t>The results are used as one of four criteria to determine if the student is ready to be reclassified as fluent English proficient, to help inform proper educational placement, and to report progress.</a:t>
            </a:r>
            <a:r>
              <a:rPr lang="en-US">
                <a:solidFill>
                  <a:srgbClr val="FF0000"/>
                </a:solidFill>
              </a:rPr>
              <a:t> </a:t>
            </a:r>
            <a:endParaRPr lang="en-US">
              <a:solidFill>
                <a:srgbClr val="FF0000"/>
              </a:solidFill>
              <a:cs typeface="Calibri"/>
            </a:endParaRPr>
          </a:p>
        </p:txBody>
      </p:sp>
      <p:sp>
        <p:nvSpPr>
          <p:cNvPr id="4" name="Slide Number Placeholder 3"/>
          <p:cNvSpPr>
            <a:spLocks noGrp="1"/>
          </p:cNvSpPr>
          <p:nvPr>
            <p:ph type="sldNum" sz="quarter" idx="10"/>
          </p:nvPr>
        </p:nvSpPr>
        <p:spPr/>
        <p:txBody>
          <a:bodyPr/>
          <a:lstStyle/>
          <a:p>
            <a:fld id="{6C078B8E-2430-48E3-947F-D4E74CBF0628}" type="slidenum">
              <a:rPr lang="en-US" smtClean="0"/>
              <a:pPr/>
              <a:t>11</a:t>
            </a:fld>
            <a:endParaRPr lang="en-US"/>
          </a:p>
        </p:txBody>
      </p:sp>
    </p:spTree>
    <p:extLst>
      <p:ext uri="{BB962C8B-B14F-4D97-AF65-F5344CB8AC3E}">
        <p14:creationId xmlns:p14="http://schemas.microsoft.com/office/powerpoint/2010/main" val="2019086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sym typeface="Wingdings"/>
              </a:rPr>
              <a:t>[to remove blur, double click on the image</a:t>
            </a:r>
            <a:r>
              <a:rPr lang="en-US" b="1" baseline="0">
                <a:sym typeface="Wingdings"/>
              </a:rPr>
              <a:t>, click the Artistic effects button, select remove effects]</a:t>
            </a:r>
            <a:endParaRPr lang="en-US"/>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As discussed in the precious slide, the home language survey is what indicates if a student needs to be administered the Initial ELPAC assessment.  </a:t>
            </a:r>
          </a:p>
          <a:p>
            <a:pPr marL="171450" indent="-171450">
              <a:buFont typeface="Arial" panose="020B0604020202020204" pitchFamily="34" charset="0"/>
              <a:buChar char="•"/>
            </a:pPr>
            <a:r>
              <a:rPr lang="en-US"/>
              <a:t>If a language other than English is indicated,</a:t>
            </a:r>
            <a:r>
              <a:rPr lang="en-US" baseline="0"/>
              <a:t> it becomes a basis administration of the Initial ELPAC.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This survey is given only once when a student enrolls</a:t>
            </a:r>
            <a:r>
              <a:rPr lang="en-US" baseline="0"/>
              <a:t> in a CA public school for the very first time and is given by the </a:t>
            </a:r>
            <a:r>
              <a:rPr lang="en-US"/>
              <a:t>school or LEA.</a:t>
            </a:r>
          </a:p>
          <a:p>
            <a:pPr marL="171450" indent="-171450">
              <a:buFont typeface="Arial" panose="020B0604020202020204" pitchFamily="34" charset="0"/>
              <a:buChar char="•"/>
            </a:pPr>
            <a:endParaRPr lang="en-US" baseline="0"/>
          </a:p>
          <a:p>
            <a:endParaRPr lang="en-US"/>
          </a:p>
        </p:txBody>
      </p:sp>
      <p:sp>
        <p:nvSpPr>
          <p:cNvPr id="4" name="Slide Number Placeholder 3"/>
          <p:cNvSpPr>
            <a:spLocks noGrp="1"/>
          </p:cNvSpPr>
          <p:nvPr>
            <p:ph type="sldNum" sz="quarter" idx="10"/>
          </p:nvPr>
        </p:nvSpPr>
        <p:spPr/>
        <p:txBody>
          <a:bodyPr/>
          <a:lstStyle/>
          <a:p>
            <a:fld id="{6C078B8E-2430-48E3-947F-D4E74CBF0628}" type="slidenum">
              <a:rPr lang="en-US" smtClean="0"/>
              <a:pPr/>
              <a:t>12</a:t>
            </a:fld>
            <a:endParaRPr lang="en-US"/>
          </a:p>
        </p:txBody>
      </p:sp>
    </p:spTree>
    <p:extLst>
      <p:ext uri="{BB962C8B-B14F-4D97-AF65-F5344CB8AC3E}">
        <p14:creationId xmlns:p14="http://schemas.microsoft.com/office/powerpoint/2010/main" val="1050168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815" indent="-170815" defTabSz="912205">
              <a:buFont typeface="Arial" panose="020B0604020202020204" pitchFamily="34" charset="0"/>
              <a:buChar char="•"/>
              <a:defRPr/>
            </a:pPr>
            <a:r>
              <a:rPr lang="en-US" baseline="0"/>
              <a:t>The Initial ELPAC is given in </a:t>
            </a:r>
            <a:r>
              <a:rPr lang="en-US"/>
              <a:t>kindergarten </a:t>
            </a:r>
            <a:r>
              <a:rPr lang="en-US" baseline="0"/>
              <a:t>and grades 1, 2, 3–5, 6–8, and 9–12.</a:t>
            </a:r>
            <a:r>
              <a:rPr lang="en-US"/>
              <a:t> </a:t>
            </a:r>
            <a:r>
              <a:rPr lang="en-US" baseline="0"/>
              <a:t> This will be a computer-based assessment</a:t>
            </a:r>
            <a:r>
              <a:rPr lang="en-US"/>
              <a:t> </a:t>
            </a:r>
            <a:r>
              <a:rPr lang="en-US">
                <a:solidFill>
                  <a:srgbClr val="FF0000"/>
                </a:solidFill>
              </a:rPr>
              <a:t>beginning on August 20, 2020.</a:t>
            </a:r>
            <a:endParaRPr lang="en-US"/>
          </a:p>
          <a:p>
            <a:pPr marL="170815" indent="-170815" defTabSz="912205">
              <a:buFont typeface="Arial" panose="020B0604020202020204" pitchFamily="34" charset="0"/>
              <a:buChar char="•"/>
              <a:defRPr/>
            </a:pPr>
            <a:r>
              <a:rPr lang="en-US" baseline="0"/>
              <a:t>The Summative ELPAC is given in </a:t>
            </a:r>
            <a:r>
              <a:rPr lang="en-US"/>
              <a:t>kindergarten </a:t>
            </a:r>
            <a:r>
              <a:rPr lang="en-US" baseline="0"/>
              <a:t>and grades 1, 2, 3–5, 6–8, 9–10, and 11–12. This is also primarily a computer-based assessment.</a:t>
            </a:r>
            <a:r>
              <a:rPr lang="en-US"/>
              <a:t>  </a:t>
            </a:r>
            <a:endParaRPr lang="en-US" baseline="0">
              <a:cs typeface="Calibri"/>
            </a:endParaRPr>
          </a:p>
          <a:p>
            <a:pPr marL="170815" indent="-170815" defTabSz="912205">
              <a:buFont typeface="Arial" panose="020B0604020202020204" pitchFamily="34" charset="0"/>
              <a:buChar char="•"/>
              <a:defRPr/>
            </a:pPr>
            <a:r>
              <a:rPr lang="en-US" baseline="0"/>
              <a:t>In kindergarten through grade 2, all domains are administered individually. However, </a:t>
            </a:r>
            <a:r>
              <a:rPr lang="en-US" sz="1200" kern="1200">
                <a:solidFill>
                  <a:schemeClr val="tx1"/>
                </a:solidFill>
                <a:latin typeface="+mn-lt"/>
                <a:ea typeface="+mn-ea"/>
                <a:cs typeface="+mn-cs"/>
              </a:rPr>
              <a:t>K-2 writing can be given in a small group up to 10 students.  </a:t>
            </a:r>
            <a:r>
              <a:rPr lang="en-US" baseline="0"/>
              <a:t>In grades 3–12, the test is administered in groups, exclusive of speaking, which is assessed one-on-one.</a:t>
            </a:r>
            <a:endParaRPr lang="en-US" baseline="0">
              <a:cs typeface="Calibri"/>
            </a:endParaRPr>
          </a:p>
          <a:p>
            <a:pPr marL="171039" indent="-171039">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fld id="{6C078B8E-2430-48E3-947F-D4E74CBF0628}" type="slidenum">
              <a:rPr lang="en-US" smtClean="0"/>
              <a:pPr/>
              <a:t>13</a:t>
            </a:fld>
            <a:endParaRPr lang="en-US"/>
          </a:p>
        </p:txBody>
      </p:sp>
    </p:spTree>
    <p:extLst>
      <p:ext uri="{BB962C8B-B14F-4D97-AF65-F5344CB8AC3E}">
        <p14:creationId xmlns:p14="http://schemas.microsoft.com/office/powerpoint/2010/main" val="5073883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039" indent="-171039" defTabSz="912205">
              <a:buFont typeface="Arial" panose="020B0604020202020204" pitchFamily="34" charset="0"/>
              <a:buChar char="•"/>
              <a:defRPr/>
            </a:pPr>
            <a:r>
              <a:rPr lang="en-US" baseline="0"/>
              <a:t>The Initial ELPAC is administered anytime throughout the year when a student, whose primary language is not English, enrolls in a U.S. school for the first time.</a:t>
            </a:r>
          </a:p>
          <a:p>
            <a:pPr marL="171039" indent="-171039">
              <a:buFont typeface="Arial" panose="020B0604020202020204" pitchFamily="34" charset="0"/>
              <a:buChar char="•"/>
            </a:pPr>
            <a:r>
              <a:rPr lang="en-US"/>
              <a:t>The Summative</a:t>
            </a:r>
            <a:r>
              <a:rPr lang="en-US" baseline="0"/>
              <a:t> ELPAC is </a:t>
            </a:r>
            <a:r>
              <a:rPr lang="en-US"/>
              <a:t>given each spring between February 1 and May 31.</a:t>
            </a:r>
          </a:p>
          <a:p>
            <a:pPr marL="171039" indent="-171039">
              <a:buFont typeface="Arial" panose="020B0604020202020204" pitchFamily="34" charset="0"/>
              <a:buChar char="•"/>
            </a:pPr>
            <a:r>
              <a:rPr lang="en-US"/>
              <a:t>(Tentative) Due to regulation changes stemmed from COVID-19, the CDE is planning an administration of an optional Summative ELPAC in fall 2020 for reclassification</a:t>
            </a:r>
            <a:r>
              <a:rPr lang="en-US" baseline="0"/>
              <a:t> purposes</a:t>
            </a:r>
            <a:r>
              <a:rPr lang="en-US"/>
              <a:t>.  </a:t>
            </a:r>
          </a:p>
        </p:txBody>
      </p:sp>
      <p:sp>
        <p:nvSpPr>
          <p:cNvPr id="4" name="Slide Number Placeholder 3"/>
          <p:cNvSpPr>
            <a:spLocks noGrp="1"/>
          </p:cNvSpPr>
          <p:nvPr>
            <p:ph type="sldNum" sz="quarter" idx="10"/>
          </p:nvPr>
        </p:nvSpPr>
        <p:spPr/>
        <p:txBody>
          <a:bodyPr/>
          <a:lstStyle/>
          <a:p>
            <a:fld id="{6C078B8E-2430-48E3-947F-D4E74CBF0628}" type="slidenum">
              <a:rPr lang="en-US" smtClean="0"/>
              <a:pPr/>
              <a:t>14</a:t>
            </a:fld>
            <a:endParaRPr lang="en-US"/>
          </a:p>
        </p:txBody>
      </p:sp>
    </p:spTree>
    <p:extLst>
      <p:ext uri="{BB962C8B-B14F-4D97-AF65-F5344CB8AC3E}">
        <p14:creationId xmlns:p14="http://schemas.microsoft.com/office/powerpoint/2010/main" val="16019133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039" marR="0" lvl="0" indent="-171039" algn="l" defTabSz="91220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sym typeface="Wingdings"/>
              </a:rPr>
              <a:t>[to remove blur, double click on the image</a:t>
            </a:r>
            <a:r>
              <a:rPr lang="en-US" b="1" baseline="0" dirty="0">
                <a:sym typeface="Wingdings"/>
              </a:rPr>
              <a:t>, click the Artistic effects button, select remove effects]</a:t>
            </a:r>
            <a:endParaRPr lang="en-US" dirty="0"/>
          </a:p>
          <a:p>
            <a:pPr marL="171039" indent="-171039" defTabSz="912205">
              <a:buFont typeface="Arial" panose="020B0604020202020204" pitchFamily="34" charset="0"/>
              <a:buChar char="•"/>
              <a:defRPr/>
            </a:pPr>
            <a:endParaRPr lang="en-US" dirty="0"/>
          </a:p>
          <a:p>
            <a:pPr marL="171039" indent="-171039" defTabSz="912205">
              <a:buFont typeface="Arial" panose="020B0604020202020204" pitchFamily="34" charset="0"/>
              <a:buChar char="•"/>
              <a:defRPr/>
            </a:pPr>
            <a:r>
              <a:rPr lang="en-US" dirty="0"/>
              <a:t>Students who take the </a:t>
            </a:r>
            <a:r>
              <a:rPr lang="en-US" b="1" dirty="0"/>
              <a:t>Initial ELPAC </a:t>
            </a:r>
            <a:r>
              <a:rPr lang="en-US" dirty="0"/>
              <a:t>will also receive a student score report.</a:t>
            </a:r>
          </a:p>
          <a:p>
            <a:pPr marL="171039" indent="-171039" defTabSz="912205">
              <a:buFont typeface="Arial" panose="020B0604020202020204" pitchFamily="34" charset="0"/>
              <a:buChar char="•"/>
              <a:defRPr/>
            </a:pPr>
            <a:r>
              <a:rPr lang="en-US" dirty="0"/>
              <a:t>Because</a:t>
            </a:r>
            <a:r>
              <a:rPr lang="en-US" baseline="0" dirty="0"/>
              <a:t> the ELPAC Initial is a shorter assessment, slightly less information is provided due to the validity and reliability of scores based on few assessment items.</a:t>
            </a:r>
          </a:p>
          <a:p>
            <a:pPr marL="171039" indent="-171039" defTabSz="912205">
              <a:buFont typeface="Arial" panose="020B0604020202020204" pitchFamily="34" charset="0"/>
              <a:buChar char="•"/>
              <a:defRPr/>
            </a:pPr>
            <a:r>
              <a:rPr lang="en-US" baseline="0" dirty="0"/>
              <a:t>For the ELPAC Initial, students will receive information about their overall score in one of three levels (compared to four levels for the Summative Assessment). </a:t>
            </a:r>
          </a:p>
          <a:p>
            <a:pPr marL="171039" indent="-171039" defTabSz="912205">
              <a:buFont typeface="Arial" panose="020B0604020202020204" pitchFamily="34" charset="0"/>
              <a:buChar char="•"/>
              <a:defRPr/>
            </a:pPr>
            <a:r>
              <a:rPr lang="en-US" baseline="0" dirty="0"/>
              <a:t>Students will also receive scores and performance levels for oral and written language at three levels.</a:t>
            </a:r>
            <a:endParaRPr lang="en-US" dirty="0"/>
          </a:p>
          <a:p>
            <a:pPr marL="627141" lvl="1" indent="-171039">
              <a:buFont typeface="Arial" panose="020B0604020202020204" pitchFamily="34" charset="0"/>
              <a:buChar char="•"/>
            </a:pPr>
            <a:endParaRPr lang="en-US" baseline="0" dirty="0">
              <a:sym typeface="Wingdings"/>
            </a:endParaRPr>
          </a:p>
        </p:txBody>
      </p:sp>
      <p:sp>
        <p:nvSpPr>
          <p:cNvPr id="4" name="Slide Number Placeholder 3"/>
          <p:cNvSpPr>
            <a:spLocks noGrp="1"/>
          </p:cNvSpPr>
          <p:nvPr>
            <p:ph type="sldNum" sz="quarter" idx="10"/>
          </p:nvPr>
        </p:nvSpPr>
        <p:spPr/>
        <p:txBody>
          <a:bodyPr/>
          <a:lstStyle/>
          <a:p>
            <a:fld id="{6C078B8E-2430-48E3-947F-D4E74CBF0628}" type="slidenum">
              <a:rPr lang="en-US" smtClean="0"/>
              <a:pPr/>
              <a:t>15</a:t>
            </a:fld>
            <a:endParaRPr lang="en-US"/>
          </a:p>
        </p:txBody>
      </p:sp>
    </p:spTree>
    <p:extLst>
      <p:ext uri="{BB962C8B-B14F-4D97-AF65-F5344CB8AC3E}">
        <p14:creationId xmlns:p14="http://schemas.microsoft.com/office/powerpoint/2010/main" val="15703598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173319" marR="0" lvl="0" indent="-17331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sym typeface="Wingdings"/>
              </a:rPr>
              <a:t>[to remove blur, double click on the image</a:t>
            </a:r>
            <a:r>
              <a:rPr lang="en-US" b="1" baseline="0" dirty="0">
                <a:sym typeface="Wingdings"/>
              </a:rPr>
              <a:t>, click the Artistic effects button, select remove effects]</a:t>
            </a:r>
            <a:endParaRPr lang="en-US" dirty="0"/>
          </a:p>
          <a:p>
            <a:pPr marL="173319" marR="0" lvl="0" indent="-17331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3319" marR="0" lvl="0" indent="-17331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Schools will receive Summative ELPAC student score reports between March and August.  </a:t>
            </a:r>
            <a:r>
              <a:rPr lang="en-US" sz="1200" kern="1200" dirty="0">
                <a:solidFill>
                  <a:schemeClr val="tx1"/>
                </a:solidFill>
                <a:latin typeface="+mn-lt"/>
                <a:ea typeface="+mn-ea"/>
                <a:cs typeface="+mn-cs"/>
              </a:rPr>
              <a:t>LEAs receive a file electronically and they can either make the SSRs available to parents electronically, print them, or order SSRs from the contractor. ETS no longer prints them and sends them to LEAs.</a:t>
            </a:r>
          </a:p>
          <a:p>
            <a:pPr marL="173319" indent="-173319">
              <a:buFont typeface="Arial" panose="020B0604020202020204" pitchFamily="34" charset="0"/>
              <a:buChar char="•"/>
            </a:pPr>
            <a:r>
              <a:rPr lang="en-US" baseline="0" dirty="0"/>
              <a:t>Student score reports will be sent 6-8 weeks after the tests are received by the testing vendor.</a:t>
            </a:r>
            <a:endParaRPr lang="en-US" b="1" baseline="0" dirty="0"/>
          </a:p>
          <a:p>
            <a:pPr marL="170815" indent="-170815">
              <a:buFont typeface="Arial" panose="020B0604020202020204" pitchFamily="34" charset="0"/>
              <a:buChar char="•"/>
            </a:pPr>
            <a:r>
              <a:rPr lang="en-US" dirty="0"/>
              <a:t>Each</a:t>
            </a:r>
            <a:r>
              <a:rPr lang="en-US" baseline="0" dirty="0"/>
              <a:t> Student Score Report will provide parents specific information about how their child </a:t>
            </a:r>
            <a:r>
              <a:rPr lang="en-US" dirty="0">
                <a:solidFill>
                  <a:srgbClr val="FF0000"/>
                </a:solidFill>
              </a:rPr>
              <a:t>performed </a:t>
            </a:r>
            <a:r>
              <a:rPr lang="en-US" dirty="0"/>
              <a:t>on </a:t>
            </a:r>
            <a:r>
              <a:rPr lang="en-US" baseline="0" dirty="0"/>
              <a:t>the Summative ELPAC.</a:t>
            </a:r>
            <a:r>
              <a:rPr lang="en-US" dirty="0"/>
              <a:t> </a:t>
            </a:r>
          </a:p>
          <a:p>
            <a:pPr marL="170815" indent="-170815">
              <a:buFont typeface="Arial" panose="020B0604020202020204" pitchFamily="34" charset="0"/>
              <a:buChar char="•"/>
            </a:pPr>
            <a:r>
              <a:rPr lang="en-US" baseline="0" dirty="0"/>
              <a:t>Students will receive scores and performance levels for oral and written language at four levels compared to three for the ELPAC Initial.</a:t>
            </a:r>
            <a:endParaRPr lang="en-US" baseline="0" dirty="0">
              <a:cs typeface="Calibri"/>
            </a:endParaRPr>
          </a:p>
          <a:p>
            <a:pPr marL="171039" indent="-171039">
              <a:buFont typeface="Arial" panose="020B0604020202020204" pitchFamily="34" charset="0"/>
              <a:buChar char="•"/>
            </a:pPr>
            <a:r>
              <a:rPr lang="en-US" b="1" baseline="0" dirty="0"/>
              <a:t>Summative ELPAC Score </a:t>
            </a:r>
            <a:r>
              <a:rPr lang="en-US" baseline="0" dirty="0"/>
              <a:t>reports will show:</a:t>
            </a:r>
          </a:p>
          <a:p>
            <a:pPr marL="627141" lvl="1" indent="-171039">
              <a:buFont typeface="Arial" panose="020B0604020202020204" pitchFamily="34" charset="0"/>
              <a:buChar char="•"/>
            </a:pPr>
            <a:r>
              <a:rPr lang="en-US" baseline="0" dirty="0"/>
              <a:t>Overall Score and Level, which is the total number of points received by the student on this test.</a:t>
            </a:r>
          </a:p>
          <a:p>
            <a:pPr marL="626745" lvl="1" indent="-170815">
              <a:buFont typeface="Arial" panose="020B0604020202020204" pitchFamily="34" charset="0"/>
              <a:buChar char="•"/>
            </a:pPr>
            <a:r>
              <a:rPr lang="en-US" baseline="0" dirty="0">
                <a:sym typeface="Wingdings"/>
              </a:rPr>
              <a:t>Oral Language </a:t>
            </a:r>
            <a:r>
              <a:rPr lang="en-US" dirty="0">
                <a:solidFill>
                  <a:srgbClr val="FF0000"/>
                </a:solidFill>
                <a:sym typeface="Wingdings"/>
              </a:rPr>
              <a:t>Composite </a:t>
            </a:r>
            <a:r>
              <a:rPr lang="en-US" dirty="0">
                <a:sym typeface="Wingdings"/>
              </a:rPr>
              <a:t>and </a:t>
            </a:r>
            <a:r>
              <a:rPr lang="en-US" baseline="0" dirty="0">
                <a:sym typeface="Wingdings"/>
              </a:rPr>
              <a:t>Written Language </a:t>
            </a:r>
            <a:r>
              <a:rPr lang="en-US" dirty="0">
                <a:solidFill>
                  <a:srgbClr val="FF0000"/>
                </a:solidFill>
                <a:sym typeface="Wingdings"/>
              </a:rPr>
              <a:t>Composite </a:t>
            </a:r>
            <a:r>
              <a:rPr lang="en-US" dirty="0">
                <a:sym typeface="Wingdings"/>
              </a:rPr>
              <a:t>score</a:t>
            </a:r>
            <a:r>
              <a:rPr lang="en-US" baseline="0" dirty="0">
                <a:sym typeface="Wingdings"/>
              </a:rPr>
              <a:t> and level.</a:t>
            </a:r>
            <a:r>
              <a:rPr lang="en-US" dirty="0">
                <a:sym typeface="Wingdings"/>
              </a:rPr>
              <a:t> </a:t>
            </a:r>
            <a:endParaRPr lang="en-US" baseline="0" dirty="0">
              <a:cs typeface="Calibri"/>
            </a:endParaRPr>
          </a:p>
          <a:p>
            <a:pPr marL="1082675" lvl="2" indent="-170815">
              <a:buFont typeface="Arial" panose="020B0604020202020204" pitchFamily="34" charset="0"/>
              <a:buChar char="•"/>
            </a:pPr>
            <a:r>
              <a:rPr lang="en-US" baseline="0" dirty="0">
                <a:sym typeface="Wingdings"/>
              </a:rPr>
              <a:t>Oral Language </a:t>
            </a:r>
            <a:r>
              <a:rPr lang="en-US" dirty="0">
                <a:solidFill>
                  <a:srgbClr val="FF0000"/>
                </a:solidFill>
                <a:sym typeface="Wingdings"/>
              </a:rPr>
              <a:t>Composite </a:t>
            </a:r>
            <a:r>
              <a:rPr lang="en-US" dirty="0">
                <a:sym typeface="Wingdings"/>
              </a:rPr>
              <a:t>is</a:t>
            </a:r>
            <a:r>
              <a:rPr lang="en-US" baseline="0" dirty="0">
                <a:sym typeface="Wingdings"/>
              </a:rPr>
              <a:t> </a:t>
            </a:r>
            <a:r>
              <a:rPr lang="en-US" dirty="0">
                <a:solidFill>
                  <a:srgbClr val="FF0000"/>
                </a:solidFill>
                <a:sym typeface="Wingdings"/>
              </a:rPr>
              <a:t>comprised of </a:t>
            </a:r>
            <a:r>
              <a:rPr lang="en-US" dirty="0">
                <a:sym typeface="Wingdings"/>
              </a:rPr>
              <a:t>speaking</a:t>
            </a:r>
            <a:r>
              <a:rPr lang="en-US" baseline="0" dirty="0">
                <a:sym typeface="Wingdings"/>
              </a:rPr>
              <a:t> and listening</a:t>
            </a:r>
            <a:endParaRPr lang="en-US" baseline="0" dirty="0">
              <a:cs typeface="Calibri"/>
            </a:endParaRPr>
          </a:p>
          <a:p>
            <a:pPr marL="1082675" lvl="2" indent="-170815">
              <a:buFont typeface="Arial" panose="020B0604020202020204" pitchFamily="34" charset="0"/>
              <a:buChar char="•"/>
            </a:pPr>
            <a:r>
              <a:rPr lang="en-US" baseline="0" dirty="0">
                <a:sym typeface="Wingdings"/>
              </a:rPr>
              <a:t>Written Language </a:t>
            </a:r>
            <a:r>
              <a:rPr lang="en-US" dirty="0">
                <a:solidFill>
                  <a:srgbClr val="FF0000"/>
                </a:solidFill>
                <a:sym typeface="Wingdings"/>
              </a:rPr>
              <a:t>Composite </a:t>
            </a:r>
            <a:r>
              <a:rPr lang="en-US" dirty="0">
                <a:sym typeface="Wingdings"/>
              </a:rPr>
              <a:t>is</a:t>
            </a:r>
            <a:r>
              <a:rPr lang="en-US" baseline="0" dirty="0">
                <a:sym typeface="Wingdings"/>
              </a:rPr>
              <a:t> </a:t>
            </a:r>
            <a:r>
              <a:rPr lang="en-US" dirty="0">
                <a:solidFill>
                  <a:srgbClr val="FF0000"/>
                </a:solidFill>
                <a:sym typeface="Wingdings"/>
              </a:rPr>
              <a:t>comprised of </a:t>
            </a:r>
            <a:r>
              <a:rPr lang="en-US" dirty="0">
                <a:sym typeface="Wingdings"/>
              </a:rPr>
              <a:t>reading</a:t>
            </a:r>
            <a:r>
              <a:rPr lang="en-US" baseline="0" dirty="0">
                <a:sym typeface="Wingdings"/>
              </a:rPr>
              <a:t> and writing</a:t>
            </a:r>
            <a:endParaRPr lang="en-US" baseline="0" dirty="0">
              <a:cs typeface="Calibri"/>
            </a:endParaRPr>
          </a:p>
          <a:p>
            <a:pPr marL="626745" lvl="1" indent="-170815">
              <a:buFont typeface="Arial" panose="020B0604020202020204" pitchFamily="34" charset="0"/>
              <a:buChar char="•"/>
            </a:pPr>
            <a:r>
              <a:rPr lang="en-US" baseline="0" dirty="0">
                <a:sym typeface="Wingdings"/>
              </a:rPr>
              <a:t>This gives you information on where student strengths and </a:t>
            </a:r>
            <a:r>
              <a:rPr lang="en-US" dirty="0">
                <a:sym typeface="Wingdings"/>
              </a:rPr>
              <a:t> </a:t>
            </a:r>
            <a:r>
              <a:rPr lang="en-US" dirty="0">
                <a:solidFill>
                  <a:srgbClr val="FF0000"/>
                </a:solidFill>
                <a:sym typeface="Wingdings"/>
              </a:rPr>
              <a:t>challenges </a:t>
            </a:r>
            <a:r>
              <a:rPr lang="en-US" dirty="0">
                <a:sym typeface="Wingdings"/>
              </a:rPr>
              <a:t>are</a:t>
            </a:r>
            <a:r>
              <a:rPr lang="en-US" baseline="0" dirty="0">
                <a:sym typeface="Wingdings"/>
              </a:rPr>
              <a:t> in the English language and where they might need additional support.</a:t>
            </a:r>
            <a:r>
              <a:rPr lang="en-US" dirty="0">
                <a:sym typeface="Wingdings"/>
              </a:rPr>
              <a:t> </a:t>
            </a:r>
            <a:endParaRPr lang="en-US" baseline="0" dirty="0">
              <a:cs typeface="Calibri"/>
            </a:endParaRPr>
          </a:p>
          <a:p>
            <a:pPr marL="626745" lvl="1" indent="-170815" defTabSz="912205">
              <a:buFont typeface="Arial" panose="020B0604020202020204" pitchFamily="34" charset="0"/>
              <a:buChar char="•"/>
              <a:defRPr/>
            </a:pPr>
            <a:r>
              <a:rPr lang="en-US" dirty="0">
                <a:sym typeface="Wingdings"/>
              </a:rPr>
              <a:t>And finally</a:t>
            </a:r>
            <a:r>
              <a:rPr lang="en-US" baseline="0" dirty="0">
                <a:sym typeface="Wingdings"/>
              </a:rPr>
              <a:t> you will see a </a:t>
            </a:r>
            <a:r>
              <a:rPr lang="en-US" dirty="0">
                <a:solidFill>
                  <a:srgbClr val="FF0000"/>
                </a:solidFill>
                <a:sym typeface="Wingdings"/>
              </a:rPr>
              <a:t>Beginning, Somewhat/Moderately, or Well Developed</a:t>
            </a:r>
            <a:r>
              <a:rPr lang="en-US" dirty="0">
                <a:sym typeface="Wingdings"/>
              </a:rPr>
              <a:t> </a:t>
            </a:r>
            <a:r>
              <a:rPr lang="en-US" baseline="0" dirty="0">
                <a:sym typeface="Wingdings"/>
              </a:rPr>
              <a:t>assigned to each domain:</a:t>
            </a:r>
            <a:r>
              <a:rPr lang="en-US" dirty="0">
                <a:sym typeface="Wingdings"/>
              </a:rPr>
              <a:t> </a:t>
            </a:r>
            <a:r>
              <a:rPr lang="en-US" baseline="0" dirty="0">
                <a:sym typeface="Wingdings"/>
              </a:rPr>
              <a:t> listening, speaking, reading, and writing.</a:t>
            </a:r>
            <a:r>
              <a:rPr lang="en-US" dirty="0">
                <a:sym typeface="Wingdings"/>
              </a:rPr>
              <a:t> </a:t>
            </a:r>
          </a:p>
          <a:p>
            <a:pPr marL="169545" lvl="0" indent="-170815" defTabSz="912205">
              <a:buFont typeface="Arial" panose="020B0604020202020204" pitchFamily="34" charset="0"/>
              <a:buChar char="•"/>
              <a:defRPr/>
            </a:pPr>
            <a:endParaRPr lang="en-US" baseline="0" dirty="0">
              <a:cs typeface="Calibri"/>
            </a:endParaRPr>
          </a:p>
          <a:p>
            <a:endParaRPr lang="en-US" dirty="0"/>
          </a:p>
        </p:txBody>
      </p:sp>
      <p:sp>
        <p:nvSpPr>
          <p:cNvPr id="4" name="Slide Number Placeholder 3"/>
          <p:cNvSpPr>
            <a:spLocks noGrp="1"/>
          </p:cNvSpPr>
          <p:nvPr>
            <p:ph type="sldNum" sz="quarter" idx="5"/>
          </p:nvPr>
        </p:nvSpPr>
        <p:spPr/>
        <p:txBody>
          <a:bodyPr/>
          <a:lstStyle/>
          <a:p>
            <a:fld id="{6C078B8E-2430-48E3-947F-D4E74CBF0628}" type="slidenum">
              <a:rPr lang="en-US" smtClean="0"/>
              <a:pPr/>
              <a:t>16</a:t>
            </a:fld>
            <a:endParaRPr lang="en-US"/>
          </a:p>
        </p:txBody>
      </p:sp>
    </p:spTree>
    <p:extLst>
      <p:ext uri="{BB962C8B-B14F-4D97-AF65-F5344CB8AC3E}">
        <p14:creationId xmlns:p14="http://schemas.microsoft.com/office/powerpoint/2010/main" val="1742508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5325"/>
            <a:ext cx="6188075" cy="3481388"/>
          </a:xfrm>
        </p:spPr>
      </p:sp>
      <p:sp>
        <p:nvSpPr>
          <p:cNvPr id="3" name="Notes Placeholder 2"/>
          <p:cNvSpPr>
            <a:spLocks noGrp="1"/>
          </p:cNvSpPr>
          <p:nvPr>
            <p:ph type="body" idx="1"/>
          </p:nvPr>
        </p:nvSpPr>
        <p:spPr/>
        <p:txBody>
          <a:bodyPr>
            <a:normAutofit/>
          </a:bodyPr>
          <a:lstStyle/>
          <a:p>
            <a:pPr marL="171039" marR="0" lvl="0" indent="-17103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The Alternate ELPAC is designed for students with the most significant cognitive disabilities. Students are eligible only if an alternate assessment is indicated in their active individualized education program (IEP) by the IEP team.</a:t>
            </a:r>
          </a:p>
          <a:p>
            <a:pPr marL="171039" indent="-171039">
              <a:buFont typeface="Arial" panose="020B0604020202020204" pitchFamily="34" charset="0"/>
              <a:buChar char="•"/>
            </a:pPr>
            <a:r>
              <a:rPr lang="en-US" b="1"/>
              <a:t>There’s a both an </a:t>
            </a:r>
            <a:r>
              <a:rPr lang="en-US" b="1" baseline="0"/>
              <a:t>Initial </a:t>
            </a:r>
            <a:r>
              <a:rPr lang="en-US" b="1"/>
              <a:t>Alternate</a:t>
            </a:r>
            <a:r>
              <a:rPr lang="en-US" b="1" baseline="0"/>
              <a:t> and a Summative Alternate ELPAC available to this population of students.</a:t>
            </a:r>
            <a:endParaRPr lang="en-US" b="1"/>
          </a:p>
        </p:txBody>
      </p:sp>
      <p:sp>
        <p:nvSpPr>
          <p:cNvPr id="4" name="Slide Number Placeholder 3"/>
          <p:cNvSpPr>
            <a:spLocks noGrp="1"/>
          </p:cNvSpPr>
          <p:nvPr>
            <p:ph type="sldNum" sz="quarter" idx="10"/>
          </p:nvPr>
        </p:nvSpPr>
        <p:spPr/>
        <p:txBody>
          <a:bodyPr/>
          <a:lstStyle/>
          <a:p>
            <a:fld id="{6C078B8E-2430-48E3-947F-D4E74CBF0628}" type="slidenum">
              <a:rPr lang="en-US" smtClean="0"/>
              <a:pPr/>
              <a:t>17</a:t>
            </a:fld>
            <a:endParaRPr lang="en-US"/>
          </a:p>
        </p:txBody>
      </p:sp>
    </p:spTree>
    <p:extLst>
      <p:ext uri="{BB962C8B-B14F-4D97-AF65-F5344CB8AC3E}">
        <p14:creationId xmlns:p14="http://schemas.microsoft.com/office/powerpoint/2010/main" val="1053878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The purpose of the Alternate ELPAC is twofold: the Initial Alternate ELPAC will provide information to determine a student’s initial classification as an English learner (EL) or as Initial Fluent English proficient (IFEP).</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Summative Alternate ELPAC will provide information on EL student’s annual progress toward ELP and support decisions for students </a:t>
            </a:r>
            <a:r>
              <a:rPr lang="en-US" dirty="0"/>
              <a:t>who are eligible to</a:t>
            </a:r>
            <a:r>
              <a:rPr lang="en-US" sz="1200" kern="1200" dirty="0">
                <a:solidFill>
                  <a:schemeClr val="tx1"/>
                </a:solidFill>
                <a:effectLst/>
                <a:latin typeface="+mn-lt"/>
                <a:ea typeface="+mn-ea"/>
                <a:cs typeface="+mn-cs"/>
              </a:rPr>
              <a:t> be Reclassified Fluent English proficient (RFEP</a:t>
            </a:r>
            <a:r>
              <a:rPr lang="en-US" dirty="0"/>
              <a:t>) </a:t>
            </a:r>
            <a:r>
              <a:rPr lang="en-US" dirty="0">
                <a:solidFill>
                  <a:srgbClr val="FF0000"/>
                </a:solidFill>
              </a:rPr>
              <a:t>or to continue receiving services if the reclassification criteria was not met</a:t>
            </a:r>
            <a:r>
              <a:rPr lang="en-US" dirty="0"/>
              <a:t>.</a:t>
            </a:r>
            <a:endParaRPr lang="en-US" sz="1200" kern="1200" dirty="0">
              <a:solidFill>
                <a:schemeClr val="tx1"/>
              </a:solidFill>
              <a:effectLst/>
              <a:latin typeface="+mn-lt"/>
              <a:cs typeface="Calibri"/>
            </a:endParaRPr>
          </a:p>
          <a:p>
            <a:pPr marL="171039" indent="-171039">
              <a:buFont typeface="Arial" panose="020B0604020202020204" pitchFamily="34" charset="0"/>
              <a:buChar char="•"/>
            </a:pPr>
            <a:endParaRPr lang="en-US" baseline="0" dirty="0"/>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alternate ELPAC helps determine a student's ELP despite their significant cognitive disability and ensures a student's disability doesn't get in the way of demonstrating their language proficiency.</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Some of the benefits of this assessment include allowing your child to demonstrate their level of English proficiency while taking into consideration the student’s cognitive disabilities, helping the school provide services and assistance targeted to the student’s individual needs, and providing you, the educator, with an annual report of your child’s progress in English proficiency.</a:t>
            </a:r>
          </a:p>
          <a:p>
            <a:pPr marL="171450" indent="-171450">
              <a:buFont typeface="Arial" panose="020B0604020202020204" pitchFamily="34" charset="0"/>
              <a:buChar char="•"/>
            </a:pPr>
            <a:endParaRPr lang="en-US" sz="1200" kern="1200" dirty="0">
              <a:solidFill>
                <a:schemeClr val="tx1"/>
              </a:solidFill>
              <a:effectLst/>
              <a:latin typeface="+mn-lt"/>
              <a:cs typeface="Calibri"/>
            </a:endParaRPr>
          </a:p>
          <a:p>
            <a:pPr marL="171039" indent="-171039">
              <a:buFont typeface="Arial" panose="020B0604020202020204" pitchFamily="34" charset="0"/>
              <a:buChar char="•"/>
            </a:pPr>
            <a:endParaRPr lang="en-US" baseline="0" dirty="0"/>
          </a:p>
          <a:p>
            <a:pPr marL="627141" lvl="1" indent="-171039">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C078B8E-2430-48E3-947F-D4E74CBF0628}" type="slidenum">
              <a:rPr lang="en-US" smtClean="0"/>
              <a:pPr/>
              <a:t>18</a:t>
            </a:fld>
            <a:endParaRPr lang="en-US"/>
          </a:p>
        </p:txBody>
      </p:sp>
    </p:spTree>
    <p:extLst>
      <p:ext uri="{BB962C8B-B14F-4D97-AF65-F5344CB8AC3E}">
        <p14:creationId xmlns:p14="http://schemas.microsoft.com/office/powerpoint/2010/main" val="12776162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0815" indent="-170815" defTabSz="912205">
              <a:buFont typeface="Arial" panose="020B0604020202020204" pitchFamily="34" charset="0"/>
              <a:buChar char="•"/>
              <a:defRPr/>
            </a:pPr>
            <a:r>
              <a:rPr lang="en-US"/>
              <a:t>Students are eligible to take the Initial Alternate ELPAC if their IEP specifically states that they should take the Alternate ELP assessment AND their Home Language Survey indicates a language other than English.</a:t>
            </a:r>
          </a:p>
          <a:p>
            <a:pPr marL="170815" indent="-170815" defTabSz="912205">
              <a:buFont typeface="Arial" panose="020B0604020202020204" pitchFamily="34" charset="0"/>
              <a:buChar char="•"/>
              <a:defRPr/>
            </a:pPr>
            <a:r>
              <a:rPr lang="en-US" sz="1200" kern="1200">
                <a:solidFill>
                  <a:schemeClr val="tx1"/>
                </a:solidFill>
                <a:effectLst/>
                <a:latin typeface="+mn-lt"/>
                <a:ea typeface="+mn-ea"/>
                <a:cs typeface="+mn-cs"/>
              </a:rPr>
              <a:t>The Initial Alternate ELPAC will be administered to all eligible students in kindergarten through twelve, ages three through twenty-one, whose primary language is a language other than English.</a:t>
            </a:r>
            <a:r>
              <a:rPr lang="en-US"/>
              <a:t> </a:t>
            </a:r>
            <a:endParaRPr lang="en-US" sz="1200" kern="1200">
              <a:solidFill>
                <a:schemeClr val="tx1"/>
              </a:solidFill>
              <a:effectLst/>
              <a:latin typeface="+mn-lt"/>
              <a:cs typeface="Calibri"/>
            </a:endParaRPr>
          </a:p>
          <a:p>
            <a:pPr marL="170815" marR="0" lvl="0" indent="-170815" algn="l" defTabSz="91220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a:solidFill>
                <a:schemeClr val="tx1"/>
              </a:solidFill>
              <a:effectLst/>
              <a:latin typeface="+mn-lt"/>
              <a:ea typeface="+mn-ea"/>
              <a:cs typeface="+mn-cs"/>
            </a:endParaRPr>
          </a:p>
          <a:p>
            <a:pPr marL="170815" indent="-170815" defTabSz="912205">
              <a:buFont typeface="Arial" panose="020B0604020202020204" pitchFamily="34" charset="0"/>
              <a:buChar char="•"/>
              <a:defRPr/>
            </a:pPr>
            <a:r>
              <a:rPr lang="en-US" sz="1200" kern="1200">
                <a:solidFill>
                  <a:schemeClr val="tx1"/>
                </a:solidFill>
                <a:effectLst/>
                <a:latin typeface="+mn-lt"/>
                <a:ea typeface="+mn-ea"/>
                <a:cs typeface="+mn-cs"/>
              </a:rPr>
              <a:t>If the student is then classified as EL</a:t>
            </a:r>
            <a:r>
              <a:rPr lang="en-US"/>
              <a:t> using the regular Initial ELPAC</a:t>
            </a:r>
            <a:r>
              <a:rPr lang="en-US" sz="1200" kern="1200">
                <a:solidFill>
                  <a:schemeClr val="tx1"/>
                </a:solidFill>
                <a:effectLst/>
                <a:latin typeface="+mn-lt"/>
                <a:ea typeface="+mn-ea"/>
                <a:cs typeface="+mn-cs"/>
              </a:rPr>
              <a:t>, and later determined eligible for an </a:t>
            </a:r>
            <a:r>
              <a:rPr lang="en-US"/>
              <a:t>alternate</a:t>
            </a:r>
            <a:r>
              <a:rPr lang="en-US" sz="1200" kern="1200">
                <a:solidFill>
                  <a:schemeClr val="tx1"/>
                </a:solidFill>
                <a:effectLst/>
                <a:latin typeface="+mn-lt"/>
                <a:ea typeface="+mn-ea"/>
                <a:cs typeface="+mn-cs"/>
              </a:rPr>
              <a:t> </a:t>
            </a:r>
            <a:r>
              <a:rPr lang="en-US"/>
              <a:t>ELP assessment</a:t>
            </a:r>
            <a:r>
              <a:rPr lang="en-US" sz="1200" kern="1200">
                <a:solidFill>
                  <a:schemeClr val="tx1"/>
                </a:solidFill>
                <a:effectLst/>
                <a:latin typeface="+mn-lt"/>
                <a:ea typeface="+mn-ea"/>
                <a:cs typeface="+mn-cs"/>
              </a:rPr>
              <a:t>, and it is listed in the student’s IEP, the student </a:t>
            </a:r>
            <a:r>
              <a:rPr lang="en-US"/>
              <a:t>will</a:t>
            </a:r>
            <a:r>
              <a:rPr lang="en-US" sz="1200" kern="1200">
                <a:solidFill>
                  <a:schemeClr val="tx1"/>
                </a:solidFill>
                <a:effectLst/>
                <a:latin typeface="+mn-lt"/>
                <a:ea typeface="+mn-ea"/>
                <a:cs typeface="+mn-cs"/>
              </a:rPr>
              <a:t> be administered the Summative Alternate ELPAC.</a:t>
            </a:r>
            <a:r>
              <a:rPr lang="en-US"/>
              <a:t> </a:t>
            </a:r>
            <a:endParaRPr lang="en-US" sz="1200" kern="1200">
              <a:solidFill>
                <a:schemeClr val="tx1"/>
              </a:solidFill>
              <a:effectLst/>
              <a:latin typeface="+mn-lt"/>
              <a:cs typeface="Calibri"/>
            </a:endParaRPr>
          </a:p>
          <a:p>
            <a:pPr marL="170815" marR="0" lvl="0" indent="-170815" algn="l" defTabSz="91220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LEAs are required to administer the Summative Alternate ELPAC annually to students identified as ELs until they are RFEP.</a:t>
            </a:r>
          </a:p>
          <a:p>
            <a:pPr marL="170815" indent="-170815" defTabSz="912205">
              <a:buFont typeface="Arial" panose="020B0604020202020204" pitchFamily="34" charset="0"/>
              <a:buChar char="•"/>
              <a:defRPr/>
            </a:pPr>
            <a:endParaRPr lang="en-US">
              <a:solidFill>
                <a:srgbClr val="FF0000"/>
              </a:solidFill>
              <a:cs typeface="Calibri"/>
            </a:endParaRPr>
          </a:p>
        </p:txBody>
      </p:sp>
      <p:sp>
        <p:nvSpPr>
          <p:cNvPr id="4" name="Slide Number Placeholder 3"/>
          <p:cNvSpPr>
            <a:spLocks noGrp="1"/>
          </p:cNvSpPr>
          <p:nvPr>
            <p:ph type="sldNum" sz="quarter" idx="10"/>
          </p:nvPr>
        </p:nvSpPr>
        <p:spPr/>
        <p:txBody>
          <a:bodyPr/>
          <a:lstStyle/>
          <a:p>
            <a:fld id="{6C078B8E-2430-48E3-947F-D4E74CBF0628}" type="slidenum">
              <a:rPr lang="en-US" smtClean="0"/>
              <a:pPr/>
              <a:t>19</a:t>
            </a:fld>
            <a:endParaRPr lang="en-US"/>
          </a:p>
        </p:txBody>
      </p:sp>
    </p:spTree>
    <p:extLst>
      <p:ext uri="{BB962C8B-B14F-4D97-AF65-F5344CB8AC3E}">
        <p14:creationId xmlns:p14="http://schemas.microsoft.com/office/powerpoint/2010/main" val="124677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5325"/>
            <a:ext cx="6188075" cy="3481388"/>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C078B8E-2430-48E3-947F-D4E74CBF0628}" type="slidenum">
              <a:rPr lang="en-US" smtClean="0"/>
              <a:pPr/>
              <a:t>2</a:t>
            </a:fld>
            <a:endParaRPr lang="en-US"/>
          </a:p>
        </p:txBody>
      </p:sp>
    </p:spTree>
    <p:extLst>
      <p:ext uri="{BB962C8B-B14F-4D97-AF65-F5344CB8AC3E}">
        <p14:creationId xmlns:p14="http://schemas.microsoft.com/office/powerpoint/2010/main" val="33041779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a:solidFill>
                  <a:schemeClr val="tx1"/>
                </a:solidFill>
                <a:effectLst/>
                <a:latin typeface="+mn-lt"/>
                <a:ea typeface="+mn-ea"/>
                <a:cs typeface="+mn-cs"/>
              </a:rPr>
              <a:t>This is a computer-based assessment administered one-on-one by a Test Examiner who is familiar with the student and their needs.</a:t>
            </a:r>
            <a:r>
              <a:rPr lang="en-US"/>
              <a:t> </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The student will interact with a trained test examiner who will collect and record responses</a:t>
            </a:r>
            <a:r>
              <a:rPr lang="en-US"/>
              <a:t> </a:t>
            </a:r>
            <a:r>
              <a:rPr lang="en-US">
                <a:solidFill>
                  <a:srgbClr val="FF0000"/>
                </a:solidFill>
              </a:rPr>
              <a:t>in the test delivery system</a:t>
            </a:r>
            <a:r>
              <a:rPr lang="en-US" sz="1200" kern="1200">
                <a:solidFill>
                  <a:schemeClr val="tx1"/>
                </a:solidFill>
                <a:effectLst/>
                <a:latin typeface="+mn-lt"/>
                <a:ea typeface="+mn-ea"/>
                <a:cs typeface="+mn-cs"/>
              </a:rPr>
              <a:t>.</a:t>
            </a:r>
            <a:r>
              <a:rPr lang="en-US"/>
              <a:t> </a:t>
            </a:r>
            <a:endParaRPr lang="en-US" sz="1200" kern="1200">
              <a:solidFill>
                <a:schemeClr val="tx1"/>
              </a:solidFill>
              <a:effectLst/>
              <a:latin typeface="+mn-lt"/>
              <a:cs typeface="Calibri"/>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The Alternate ELPAC is untimed; test items will be administered to the student over the course of one or more testing sessions, as needed, for the student to complete </a:t>
            </a:r>
            <a:r>
              <a:rPr lang="en-US">
                <a:solidFill>
                  <a:srgbClr val="FF0000"/>
                </a:solidFill>
              </a:rPr>
              <a:t>the English</a:t>
            </a:r>
            <a:r>
              <a:rPr lang="en-US"/>
              <a:t> </a:t>
            </a:r>
            <a:r>
              <a:rPr lang="en-US" sz="1200" kern="1200">
                <a:solidFill>
                  <a:schemeClr val="tx1"/>
                </a:solidFill>
                <a:effectLst/>
                <a:latin typeface="+mn-lt"/>
                <a:ea typeface="+mn-ea"/>
                <a:cs typeface="+mn-cs"/>
              </a:rPr>
              <a:t>proficiency assessment.</a:t>
            </a:r>
            <a:endParaRPr lang="en-US" sz="1200" kern="1200">
              <a:solidFill>
                <a:schemeClr val="tx1"/>
              </a:solidFill>
              <a:effectLst/>
              <a:latin typeface="+mn-lt"/>
              <a:cs typeface="Calibri"/>
            </a:endParaRPr>
          </a:p>
          <a:p>
            <a:pPr marL="171039" indent="-171039">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fld id="{6C078B8E-2430-48E3-947F-D4E74CBF0628}" type="slidenum">
              <a:rPr lang="en-US" smtClean="0"/>
              <a:pPr/>
              <a:t>20</a:t>
            </a:fld>
            <a:endParaRPr lang="en-US"/>
          </a:p>
        </p:txBody>
      </p:sp>
    </p:spTree>
    <p:extLst>
      <p:ext uri="{BB962C8B-B14F-4D97-AF65-F5344CB8AC3E}">
        <p14:creationId xmlns:p14="http://schemas.microsoft.com/office/powerpoint/2010/main" val="13010383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Alternate ELPAC Field Test will be conducted January 12 through February 16, 2021.</a:t>
            </a:r>
          </a:p>
          <a:p>
            <a:pPr marL="171450" indent="-171450">
              <a:buFont typeface="Arial" panose="020B0604020202020204" pitchFamily="34" charset="0"/>
              <a:buChar char="•"/>
            </a:pPr>
            <a:r>
              <a:rPr lang="en-US"/>
              <a:t>This is a Census operational field test which means it is not optional.</a:t>
            </a:r>
            <a:endParaRPr lang="en-US">
              <a:cs typeface="Calibri"/>
            </a:endParaRPr>
          </a:p>
          <a:p>
            <a:pPr marL="171450" indent="-171450">
              <a:buFont typeface="Arial" panose="020B0604020202020204" pitchFamily="34" charset="0"/>
              <a:buChar char="•"/>
            </a:pPr>
            <a:r>
              <a:rPr lang="en-US"/>
              <a:t>Every student with</a:t>
            </a:r>
            <a:r>
              <a:rPr lang="en-US" baseline="0"/>
              <a:t> significant cognitive disabilities with an indicated need to take alternate assessments on their IEP will be administered the Alternate ELPAC operational Field Test. </a:t>
            </a:r>
          </a:p>
          <a:p>
            <a:pPr marL="171450" indent="-171450">
              <a:buFont typeface="Arial" panose="020B0604020202020204" pitchFamily="34" charset="0"/>
              <a:buChar char="•"/>
            </a:pPr>
            <a:r>
              <a:rPr lang="en-US" baseline="0"/>
              <a:t>IEP teams and school need to start planning for this (holding IEP meetings, talking to parents, etc.) This is the first time there is a statewide Alternate ELPAC assessment available and will take place of all local alternate assessments for English language proficiency.  </a:t>
            </a:r>
            <a:endParaRPr lang="en-US"/>
          </a:p>
        </p:txBody>
      </p:sp>
      <p:sp>
        <p:nvSpPr>
          <p:cNvPr id="4" name="Slide Number Placeholder 3"/>
          <p:cNvSpPr>
            <a:spLocks noGrp="1"/>
          </p:cNvSpPr>
          <p:nvPr>
            <p:ph type="sldNum" sz="quarter" idx="10"/>
          </p:nvPr>
        </p:nvSpPr>
        <p:spPr/>
        <p:txBody>
          <a:bodyPr/>
          <a:lstStyle/>
          <a:p>
            <a:fld id="{6C078B8E-2430-48E3-947F-D4E74CBF0628}" type="slidenum">
              <a:rPr lang="en-US" smtClean="0"/>
              <a:pPr/>
              <a:t>21</a:t>
            </a:fld>
            <a:endParaRPr lang="en-US"/>
          </a:p>
        </p:txBody>
      </p:sp>
    </p:spTree>
    <p:extLst>
      <p:ext uri="{BB962C8B-B14F-4D97-AF65-F5344CB8AC3E}">
        <p14:creationId xmlns:p14="http://schemas.microsoft.com/office/powerpoint/2010/main" val="35535612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window for the Alternate ELPAC is the same as the regular ELPAC.  </a:t>
            </a:r>
          </a:p>
          <a:p>
            <a:pPr marL="171450" indent="-171450">
              <a:buFont typeface="Arial" panose="020B0604020202020204" pitchFamily="34" charset="0"/>
              <a:buChar char="•"/>
            </a:pPr>
            <a:r>
              <a:rPr lang="en-US"/>
              <a:t>The Initial window spans from  July 1 – June 30.</a:t>
            </a:r>
          </a:p>
          <a:p>
            <a:pPr marL="171450" indent="-171450">
              <a:buFont typeface="Arial" panose="020B0604020202020204" pitchFamily="34" charset="0"/>
              <a:buChar char="•"/>
            </a:pPr>
            <a:r>
              <a:rPr lang="en-US"/>
              <a:t>The Summative window spans from February 1 – May 31.</a:t>
            </a:r>
          </a:p>
        </p:txBody>
      </p:sp>
      <p:sp>
        <p:nvSpPr>
          <p:cNvPr id="4" name="Slide Number Placeholder 3"/>
          <p:cNvSpPr>
            <a:spLocks noGrp="1"/>
          </p:cNvSpPr>
          <p:nvPr>
            <p:ph type="sldNum" sz="quarter" idx="10"/>
          </p:nvPr>
        </p:nvSpPr>
        <p:spPr/>
        <p:txBody>
          <a:bodyPr/>
          <a:lstStyle/>
          <a:p>
            <a:fld id="{6C078B8E-2430-48E3-947F-D4E74CBF0628}" type="slidenum">
              <a:rPr lang="en-US" smtClean="0"/>
              <a:pPr/>
              <a:t>22</a:t>
            </a:fld>
            <a:endParaRPr lang="en-US"/>
          </a:p>
        </p:txBody>
      </p:sp>
    </p:spTree>
    <p:extLst>
      <p:ext uri="{BB962C8B-B14F-4D97-AF65-F5344CB8AC3E}">
        <p14:creationId xmlns:p14="http://schemas.microsoft.com/office/powerpoint/2010/main" val="8357213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we briefly mentioned earlier, </a:t>
            </a:r>
            <a:r>
              <a:rPr lang="en-US" sz="1200" b="0" i="0" kern="1200" dirty="0">
                <a:solidFill>
                  <a:schemeClr val="tx1"/>
                </a:solidFill>
                <a:effectLst/>
                <a:latin typeface="+mn-lt"/>
                <a:ea typeface="+mn-ea"/>
                <a:cs typeface="+mn-cs"/>
              </a:rPr>
              <a:t>reclassification is the process whereby a student is reclassified from an English learner to RFEP.</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There are criteria that must be met to determine if a student has sufficient English proficiency to be reclassified as a fluent English speaker.</a:t>
            </a:r>
          </a:p>
          <a:p>
            <a:pPr marL="457200" lvl="1" indent="0">
              <a:buFont typeface="Arial" panose="020B0604020202020204" pitchFamily="34" charset="0"/>
              <a:buNone/>
            </a:pPr>
            <a:endParaRPr lang="en-US" baseline="0" dirty="0">
              <a:sym typeface="Wingdings"/>
            </a:endParaRPr>
          </a:p>
          <a:p>
            <a:pPr marL="171450" lvl="0" indent="-171450">
              <a:buFont typeface="Arial" panose="020B0604020202020204" pitchFamily="34" charset="0"/>
              <a:buChar char="•"/>
            </a:pPr>
            <a:r>
              <a:rPr lang="en-US" baseline="0" dirty="0">
                <a:sym typeface="Wingdings"/>
              </a:rPr>
              <a:t> F</a:t>
            </a:r>
            <a:r>
              <a:rPr lang="en-US" dirty="0">
                <a:solidFill>
                  <a:srgbClr val="FF0000"/>
                </a:solidFill>
              </a:rPr>
              <a:t>or more information about reclassification, please go to the CDE Reclassification web page.</a:t>
            </a:r>
            <a:endParaRPr lang="en-US" dirty="0"/>
          </a:p>
        </p:txBody>
      </p:sp>
      <p:sp>
        <p:nvSpPr>
          <p:cNvPr id="4" name="Slide Number Placeholder 3"/>
          <p:cNvSpPr>
            <a:spLocks noGrp="1"/>
          </p:cNvSpPr>
          <p:nvPr>
            <p:ph type="sldNum" sz="quarter" idx="5"/>
          </p:nvPr>
        </p:nvSpPr>
        <p:spPr/>
        <p:txBody>
          <a:bodyPr/>
          <a:lstStyle/>
          <a:p>
            <a:fld id="{6C078B8E-2430-48E3-947F-D4E74CBF0628}" type="slidenum">
              <a:rPr lang="en-US" smtClean="0"/>
              <a:pPr/>
              <a:t>23</a:t>
            </a:fld>
            <a:endParaRPr lang="en-US"/>
          </a:p>
        </p:txBody>
      </p:sp>
    </p:spTree>
    <p:extLst>
      <p:ext uri="{BB962C8B-B14F-4D97-AF65-F5344CB8AC3E}">
        <p14:creationId xmlns:p14="http://schemas.microsoft.com/office/powerpoint/2010/main" val="1488692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039" indent="-171039">
              <a:buFont typeface="Arial" panose="020B0604020202020204" pitchFamily="34" charset="0"/>
              <a:buChar char="•"/>
            </a:pPr>
            <a:r>
              <a:rPr lang="en-US"/>
              <a:t>So now that you have a better understanding of the ELPAC assessment, we would like to provide some resources that can help support students through their English Learner development.  </a:t>
            </a:r>
          </a:p>
          <a:p>
            <a:pPr marL="171039" indent="-171039">
              <a:buFont typeface="Arial" panose="020B0604020202020204" pitchFamily="34" charset="0"/>
              <a:buChar char="•"/>
            </a:pPr>
            <a:endParaRPr lang="en-US"/>
          </a:p>
          <a:p>
            <a:pPr marL="171039" indent="-171039">
              <a:buFont typeface="Arial" panose="020B0604020202020204" pitchFamily="34" charset="0"/>
              <a:buChar char="•"/>
            </a:pPr>
            <a:r>
              <a:rPr lang="en-US"/>
              <a:t>A helpful resource can be found on the </a:t>
            </a:r>
            <a:r>
              <a:rPr lang="en-US" baseline="0"/>
              <a:t>Available Resource webpage on the CDE website.</a:t>
            </a:r>
          </a:p>
          <a:p>
            <a:pPr marL="171039" indent="-171039">
              <a:buFont typeface="Arial" panose="020B0604020202020204" pitchFamily="34" charset="0"/>
              <a:buChar char="•"/>
            </a:pPr>
            <a:endParaRPr lang="en-US" baseline="0"/>
          </a:p>
          <a:p>
            <a:pPr marL="171039" indent="-171039">
              <a:buFont typeface="Arial" panose="020B0604020202020204" pitchFamily="34" charset="0"/>
              <a:buChar char="•"/>
            </a:pPr>
            <a:r>
              <a:rPr lang="en-US" baseline="0"/>
              <a:t>There is an Available Resource page for each assessment.</a:t>
            </a:r>
          </a:p>
          <a:p>
            <a:pPr marL="171039" indent="-171039">
              <a:buFont typeface="Arial" panose="020B0604020202020204" pitchFamily="34" charset="0"/>
              <a:buChar char="•"/>
            </a:pPr>
            <a:endParaRPr lang="en-US" baseline="0"/>
          </a:p>
          <a:p>
            <a:pPr marL="171039" indent="-171039">
              <a:buFont typeface="Arial" panose="020B0604020202020204" pitchFamily="34" charset="0"/>
              <a:buChar char="•"/>
            </a:pPr>
            <a:r>
              <a:rPr lang="en-US" baseline="0"/>
              <a:t>Here you can find links to multiple resources associated with the administration of the ELPAC.</a:t>
            </a:r>
          </a:p>
          <a:p>
            <a:pPr marL="171039" indent="-171039">
              <a:buFont typeface="Arial" panose="020B0604020202020204" pitchFamily="34" charset="0"/>
              <a:buChar char="•"/>
            </a:pPr>
            <a:endParaRPr lang="en-US" baseline="0"/>
          </a:p>
          <a:p>
            <a:pPr marL="171039" indent="-171039">
              <a:buFont typeface="Arial" panose="020B0604020202020204" pitchFamily="34" charset="0"/>
              <a:buChar char="•"/>
            </a:pPr>
            <a:r>
              <a:rPr lang="en-US" baseline="0"/>
              <a:t>They are updated annually and are a great starting point if you want to learn more about the assessments. </a:t>
            </a:r>
            <a:endParaRPr lang="en-US"/>
          </a:p>
        </p:txBody>
      </p:sp>
      <p:sp>
        <p:nvSpPr>
          <p:cNvPr id="4" name="Slide Number Placeholder 3"/>
          <p:cNvSpPr>
            <a:spLocks noGrp="1"/>
          </p:cNvSpPr>
          <p:nvPr>
            <p:ph type="sldNum" sz="quarter" idx="10"/>
          </p:nvPr>
        </p:nvSpPr>
        <p:spPr/>
        <p:txBody>
          <a:bodyPr/>
          <a:lstStyle/>
          <a:p>
            <a:fld id="{6C078B8E-2430-48E3-947F-D4E74CBF0628}" type="slidenum">
              <a:rPr lang="en-US" smtClean="0"/>
              <a:pPr/>
              <a:t>24</a:t>
            </a:fld>
            <a:endParaRPr lang="en-US"/>
          </a:p>
        </p:txBody>
      </p:sp>
    </p:spTree>
    <p:extLst>
      <p:ext uri="{BB962C8B-B14F-4D97-AF65-F5344CB8AC3E}">
        <p14:creationId xmlns:p14="http://schemas.microsoft.com/office/powerpoint/2010/main" val="19421209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039" indent="-171039">
              <a:buFont typeface="Arial" panose="020B0604020202020204" pitchFamily="34" charset="0"/>
              <a:buChar char="•"/>
            </a:pPr>
            <a:r>
              <a:rPr lang="en-US"/>
              <a:t>The computer-based ELPAC Overview Video is another valuable resource.</a:t>
            </a:r>
          </a:p>
          <a:p>
            <a:pPr marL="171039" indent="-171039">
              <a:buFont typeface="Arial" panose="020B0604020202020204" pitchFamily="34" charset="0"/>
              <a:buChar char="•"/>
            </a:pPr>
            <a:endParaRPr lang="en-US"/>
          </a:p>
          <a:p>
            <a:pPr marL="171039" indent="-171039">
              <a:buFont typeface="Arial" panose="020B0604020202020204" pitchFamily="34" charset="0"/>
              <a:buChar char="•"/>
            </a:pPr>
            <a:r>
              <a:rPr lang="en-US"/>
              <a:t>This video provides information about the ELPAC including, why the ELPAC is important, the domains included in the assessment, accessibility, and other significant aspects to the administration of the ELPAC assessment. </a:t>
            </a:r>
          </a:p>
        </p:txBody>
      </p:sp>
      <p:sp>
        <p:nvSpPr>
          <p:cNvPr id="4" name="Slide Number Placeholder 3"/>
          <p:cNvSpPr>
            <a:spLocks noGrp="1"/>
          </p:cNvSpPr>
          <p:nvPr>
            <p:ph type="sldNum" sz="quarter" idx="10"/>
          </p:nvPr>
        </p:nvSpPr>
        <p:spPr/>
        <p:txBody>
          <a:bodyPr/>
          <a:lstStyle/>
          <a:p>
            <a:fld id="{6C078B8E-2430-48E3-947F-D4E74CBF0628}" type="slidenum">
              <a:rPr lang="en-US" smtClean="0"/>
              <a:pPr/>
              <a:t>25</a:t>
            </a:fld>
            <a:endParaRPr lang="en-US"/>
          </a:p>
        </p:txBody>
      </p:sp>
    </p:spTree>
    <p:extLst>
      <p:ext uri="{BB962C8B-B14F-4D97-AF65-F5344CB8AC3E}">
        <p14:creationId xmlns:p14="http://schemas.microsoft.com/office/powerpoint/2010/main" val="23230763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039" indent="-171039">
              <a:buFont typeface="Arial" panose="020B0604020202020204" pitchFamily="34" charset="0"/>
              <a:buChar char="•"/>
            </a:pPr>
            <a:r>
              <a:rPr lang="en-US"/>
              <a:t>If you want to know even more, as I’m sure you do, here is another helpful resource for you:</a:t>
            </a:r>
            <a:r>
              <a:rPr lang="en-US" baseline="0"/>
              <a:t> </a:t>
            </a:r>
            <a:r>
              <a:rPr lang="en-US"/>
              <a:t>Training Test</a:t>
            </a:r>
            <a:r>
              <a:rPr lang="en-US" baseline="0"/>
              <a:t> Flyers. </a:t>
            </a:r>
          </a:p>
          <a:p>
            <a:pPr marL="171039" indent="-171039">
              <a:buFont typeface="Arial" panose="020B0604020202020204" pitchFamily="34" charset="0"/>
              <a:buChar char="•"/>
            </a:pPr>
            <a:endParaRPr lang="en-US" baseline="0"/>
          </a:p>
          <a:p>
            <a:pPr marL="171039" indent="-171039">
              <a:buFont typeface="Arial" panose="020B0604020202020204" pitchFamily="34" charset="0"/>
              <a:buChar char="•"/>
            </a:pPr>
            <a:r>
              <a:rPr lang="en-US" baseline="0"/>
              <a:t>As you can see both of these flyers are for the ELPAC but the one on the left is geared towards educators and the one on the right towards parents.</a:t>
            </a:r>
          </a:p>
          <a:p>
            <a:pPr marL="171039" indent="-171039">
              <a:buFont typeface="Arial" panose="020B0604020202020204" pitchFamily="34" charset="0"/>
              <a:buChar char="•"/>
            </a:pPr>
            <a:endParaRPr lang="en-US" baseline="0"/>
          </a:p>
          <a:p>
            <a:pPr marL="171039" indent="-171039">
              <a:buFont typeface="Arial" panose="020B0604020202020204" pitchFamily="34" charset="0"/>
              <a:buChar char="•"/>
            </a:pPr>
            <a:r>
              <a:rPr lang="en-US" baseline="0"/>
              <a:t>The practice tests are free and available to anybody who wants to use them, no special login required. </a:t>
            </a:r>
          </a:p>
          <a:p>
            <a:pPr marL="171039" indent="-171039">
              <a:buFont typeface="Arial" panose="020B0604020202020204" pitchFamily="34" charset="0"/>
              <a:buChar char="•"/>
            </a:pPr>
            <a:endParaRPr lang="en-US" baseline="0"/>
          </a:p>
          <a:p>
            <a:pPr marL="171039" indent="-171039" defTabSz="912205">
              <a:buFont typeface="Arial" panose="020B0604020202020204" pitchFamily="34" charset="0"/>
              <a:buChar char="•"/>
              <a:defRPr/>
            </a:pPr>
            <a:r>
              <a:rPr lang="en-US"/>
              <a:t>Practice tests allow students to become familiar with the items on the ELPAC and what is asked of the student.</a:t>
            </a:r>
            <a:endParaRPr lang="en-US" baseline="0"/>
          </a:p>
          <a:p>
            <a:pPr marL="171039" indent="-171039">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fld id="{6C078B8E-2430-48E3-947F-D4E74CBF0628}" type="slidenum">
              <a:rPr lang="en-US" smtClean="0"/>
              <a:pPr/>
              <a:t>26</a:t>
            </a:fld>
            <a:endParaRPr lang="en-US"/>
          </a:p>
        </p:txBody>
      </p:sp>
    </p:spTree>
    <p:extLst>
      <p:ext uri="{BB962C8B-B14F-4D97-AF65-F5344CB8AC3E}">
        <p14:creationId xmlns:p14="http://schemas.microsoft.com/office/powerpoint/2010/main" val="5518305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039" marR="0" lvl="0" indent="-17103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sym typeface="Wingdings"/>
              </a:rPr>
              <a:t>[to remove blur, double click on the image</a:t>
            </a:r>
            <a:r>
              <a:rPr lang="en-US" b="1" baseline="0">
                <a:sym typeface="Wingdings"/>
              </a:rPr>
              <a:t>, click the Artistic effects button, select remove effects]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171039" indent="-171039">
              <a:buFont typeface="Arial" panose="020B0604020202020204" pitchFamily="34" charset="0"/>
              <a:buChar char="•"/>
            </a:pPr>
            <a:r>
              <a:rPr lang="en-US"/>
              <a:t>Let’s talk for a moment about the handouts</a:t>
            </a:r>
            <a:r>
              <a:rPr lang="en-US" baseline="0"/>
              <a:t> you picked up at the beginning of this session. </a:t>
            </a:r>
          </a:p>
          <a:p>
            <a:pPr marL="171039" indent="-171039">
              <a:buFont typeface="Arial" panose="020B0604020202020204" pitchFamily="34" charset="0"/>
              <a:buChar char="•"/>
            </a:pPr>
            <a:r>
              <a:rPr lang="en-US" baseline="0"/>
              <a:t>You will find them helpful in learning more about the ELPAC and communicating the pertinent information with families of your students. </a:t>
            </a:r>
          </a:p>
          <a:p>
            <a:pPr marL="171039" indent="-171039">
              <a:buFont typeface="Arial" panose="020B0604020202020204" pitchFamily="34" charset="0"/>
              <a:buChar char="•"/>
            </a:pPr>
            <a:r>
              <a:rPr lang="en-US" baseline="0"/>
              <a:t>The first one I wanted to mention is a series of documents called Assessment Fact Sheets. What you see here are two assessment fact sheets:</a:t>
            </a:r>
          </a:p>
          <a:p>
            <a:pPr marL="627141" lvl="1" indent="-171039">
              <a:buFont typeface="Arial" panose="020B0604020202020204" pitchFamily="34" charset="0"/>
              <a:buChar char="•"/>
            </a:pPr>
            <a:r>
              <a:rPr lang="en-US" baseline="0"/>
              <a:t>One for the Initial ELPAC</a:t>
            </a:r>
          </a:p>
          <a:p>
            <a:pPr marL="627141" lvl="1" indent="-171039">
              <a:buFont typeface="Arial" panose="020B0604020202020204" pitchFamily="34" charset="0"/>
              <a:buChar char="•"/>
            </a:pPr>
            <a:r>
              <a:rPr lang="en-US" baseline="0"/>
              <a:t>And one for the Summative ELPAC</a:t>
            </a:r>
          </a:p>
          <a:p>
            <a:pPr marL="171039" indent="-171039">
              <a:buFont typeface="Arial" panose="020B0604020202020204" pitchFamily="34" charset="0"/>
              <a:buChar char="•"/>
            </a:pPr>
            <a:r>
              <a:rPr lang="en-US" baseline="0"/>
              <a:t>You may use these to learn general information about the what?, why?, who?, how?, and when? of the different parts of the ELPAC. </a:t>
            </a:r>
          </a:p>
          <a:p>
            <a:pPr marL="171039" indent="-171039">
              <a:buFont typeface="Arial" panose="020B0604020202020204" pitchFamily="34" charset="0"/>
              <a:buChar char="•"/>
            </a:pPr>
            <a:r>
              <a:rPr lang="en-US" baseline="0"/>
              <a:t>These documents are updated annually so they represent the most current information available and contain links to CDE web pages where you can find more information about each assessment. </a:t>
            </a:r>
            <a:endParaRPr lang="en-US"/>
          </a:p>
          <a:p>
            <a:endParaRPr lang="en-US"/>
          </a:p>
        </p:txBody>
      </p:sp>
      <p:sp>
        <p:nvSpPr>
          <p:cNvPr id="4" name="Slide Number Placeholder 3"/>
          <p:cNvSpPr>
            <a:spLocks noGrp="1"/>
          </p:cNvSpPr>
          <p:nvPr>
            <p:ph type="sldNum" sz="quarter" idx="10"/>
          </p:nvPr>
        </p:nvSpPr>
        <p:spPr/>
        <p:txBody>
          <a:bodyPr/>
          <a:lstStyle/>
          <a:p>
            <a:fld id="{6C078B8E-2430-48E3-947F-D4E74CBF0628}" type="slidenum">
              <a:rPr lang="en-US" smtClean="0"/>
              <a:pPr/>
              <a:t>27</a:t>
            </a:fld>
            <a:endParaRPr lang="en-US"/>
          </a:p>
        </p:txBody>
      </p:sp>
    </p:spTree>
    <p:extLst>
      <p:ext uri="{BB962C8B-B14F-4D97-AF65-F5344CB8AC3E}">
        <p14:creationId xmlns:p14="http://schemas.microsoft.com/office/powerpoint/2010/main" val="630242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039" marR="0" lvl="0" indent="-171039" algn="l" defTabSz="91220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sym typeface="Wingdings"/>
              </a:rPr>
              <a:t>[to remove blur, double click on the image</a:t>
            </a:r>
            <a:r>
              <a:rPr lang="en-US" b="1" baseline="0">
                <a:sym typeface="Wingdings"/>
              </a:rPr>
              <a:t>, click the Artistic effects button, select remove effects]</a:t>
            </a:r>
            <a:endParaRPr lang="en-US"/>
          </a:p>
          <a:p>
            <a:pPr marL="171039" indent="-171039" defTabSz="912205">
              <a:buFont typeface="Arial" panose="020B0604020202020204" pitchFamily="34" charset="0"/>
              <a:buChar char="•"/>
              <a:defRPr/>
            </a:pPr>
            <a:endParaRPr lang="en-US"/>
          </a:p>
          <a:p>
            <a:pPr marL="171039" indent="-171039" defTabSz="912205">
              <a:buFont typeface="Arial" panose="020B0604020202020204" pitchFamily="34" charset="0"/>
              <a:buChar char="•"/>
              <a:defRPr/>
            </a:pPr>
            <a:r>
              <a:rPr lang="en-US"/>
              <a:t>Next you have the Parent Guides to Understanding. </a:t>
            </a:r>
          </a:p>
          <a:p>
            <a:pPr marL="171039" indent="-171039" defTabSz="912205">
              <a:buFont typeface="Arial" panose="020B0604020202020204" pitchFamily="34" charset="0"/>
              <a:buChar char="•"/>
              <a:defRPr/>
            </a:pPr>
            <a:endParaRPr lang="en-US"/>
          </a:p>
          <a:p>
            <a:pPr marL="171039" indent="-171039" defTabSz="912205">
              <a:buFont typeface="Arial" panose="020B0604020202020204" pitchFamily="34" charset="0"/>
              <a:buChar char="•"/>
              <a:defRPr/>
            </a:pPr>
            <a:r>
              <a:rPr lang="en-US"/>
              <a:t>This also covers the basics of who?, what?, when?, why?, and how? of the ELPAC</a:t>
            </a:r>
          </a:p>
          <a:p>
            <a:pPr marL="171039" indent="-171039" defTabSz="912205">
              <a:buFont typeface="Arial" panose="020B0604020202020204" pitchFamily="34" charset="0"/>
              <a:buChar char="•"/>
              <a:defRPr/>
            </a:pPr>
            <a:endParaRPr lang="en-US"/>
          </a:p>
          <a:p>
            <a:pPr marL="171039" indent="-171039" defTabSz="912205">
              <a:buFont typeface="Arial" panose="020B0604020202020204" pitchFamily="34" charset="0"/>
              <a:buChar char="•"/>
              <a:defRPr/>
            </a:pPr>
            <a:r>
              <a:rPr lang="en-US"/>
              <a:t>It provides information in a more parent-friendly language and are available on the CDE website in the top seven languages spoken in California. </a:t>
            </a:r>
          </a:p>
          <a:p>
            <a:pPr marL="171039" indent="-171039" defTabSz="912205">
              <a:buFont typeface="Arial" panose="020B0604020202020204" pitchFamily="34" charset="0"/>
              <a:buChar char="•"/>
              <a:defRPr/>
            </a:pPr>
            <a:endParaRPr lang="en-US"/>
          </a:p>
          <a:p>
            <a:pPr marL="171039" indent="-171039" defTabSz="912205">
              <a:buFont typeface="Arial" panose="020B0604020202020204" pitchFamily="34" charset="0"/>
              <a:buChar char="•"/>
              <a:defRPr/>
            </a:pPr>
            <a:r>
              <a:rPr lang="en-US"/>
              <a:t>These handouts would be great to provide to parents at the parent/teacher conference or even at the back-to-school night.</a:t>
            </a:r>
          </a:p>
          <a:p>
            <a:endParaRPr lang="en-US"/>
          </a:p>
        </p:txBody>
      </p:sp>
      <p:sp>
        <p:nvSpPr>
          <p:cNvPr id="4" name="Slide Number Placeholder 3"/>
          <p:cNvSpPr>
            <a:spLocks noGrp="1"/>
          </p:cNvSpPr>
          <p:nvPr>
            <p:ph type="sldNum" sz="quarter" idx="10"/>
          </p:nvPr>
        </p:nvSpPr>
        <p:spPr/>
        <p:txBody>
          <a:bodyPr/>
          <a:lstStyle/>
          <a:p>
            <a:fld id="{6C078B8E-2430-48E3-947F-D4E74CBF0628}" type="slidenum">
              <a:rPr lang="en-US" smtClean="0"/>
              <a:pPr/>
              <a:t>28</a:t>
            </a:fld>
            <a:endParaRPr lang="en-US"/>
          </a:p>
        </p:txBody>
      </p:sp>
    </p:spTree>
    <p:extLst>
      <p:ext uri="{BB962C8B-B14F-4D97-AF65-F5344CB8AC3E}">
        <p14:creationId xmlns:p14="http://schemas.microsoft.com/office/powerpoint/2010/main" val="37202737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039" indent="-171039">
              <a:buFont typeface="Arial" panose="020B0604020202020204" pitchFamily="34" charset="0"/>
              <a:buChar char="•"/>
            </a:pPr>
            <a:r>
              <a:rPr lang="en-US"/>
              <a:t>We would</a:t>
            </a:r>
            <a:r>
              <a:rPr lang="en-US" baseline="0"/>
              <a:t> also like to call out the things parents would like to know about their child’s progress in school. When you talk to parents about their student’s ELPAC scores or classroom progress, you can focus on:</a:t>
            </a:r>
            <a:endParaRPr lang="en-US"/>
          </a:p>
          <a:p>
            <a:pPr marL="627141" lvl="1" indent="-171039">
              <a:buFont typeface="Arial" panose="020B0604020202020204" pitchFamily="34" charset="0"/>
              <a:buChar char="•"/>
            </a:pPr>
            <a:r>
              <a:rPr lang="en-US"/>
              <a:t>Where their </a:t>
            </a:r>
            <a:r>
              <a:rPr lang="en-US" baseline="0"/>
              <a:t>child is doing well?</a:t>
            </a:r>
            <a:endParaRPr lang="en-US"/>
          </a:p>
          <a:p>
            <a:pPr marL="627141" lvl="1" indent="-171039">
              <a:buFont typeface="Arial" panose="020B0604020202020204" pitchFamily="34" charset="0"/>
              <a:buChar char="•"/>
            </a:pPr>
            <a:r>
              <a:rPr lang="en-US"/>
              <a:t>Where their child might need some extra support?</a:t>
            </a:r>
          </a:p>
          <a:p>
            <a:pPr marL="627141" lvl="1" indent="-171039">
              <a:buFont typeface="Arial" panose="020B0604020202020204" pitchFamily="34" charset="0"/>
              <a:buChar char="•"/>
            </a:pPr>
            <a:r>
              <a:rPr lang="en-US"/>
              <a:t>Who will provide that extra support?</a:t>
            </a:r>
          </a:p>
          <a:p>
            <a:pPr marL="627141" lvl="1" indent="-171039">
              <a:buFont typeface="Arial" panose="020B0604020202020204" pitchFamily="34" charset="0"/>
              <a:buChar char="•"/>
            </a:pPr>
            <a:r>
              <a:rPr lang="en-US"/>
              <a:t>How can they and other family members help at home?</a:t>
            </a:r>
          </a:p>
        </p:txBody>
      </p:sp>
      <p:sp>
        <p:nvSpPr>
          <p:cNvPr id="4" name="Slide Number Placeholder 3"/>
          <p:cNvSpPr>
            <a:spLocks noGrp="1"/>
          </p:cNvSpPr>
          <p:nvPr>
            <p:ph type="sldNum" sz="quarter" idx="10"/>
          </p:nvPr>
        </p:nvSpPr>
        <p:spPr/>
        <p:txBody>
          <a:bodyPr/>
          <a:lstStyle/>
          <a:p>
            <a:fld id="{6C078B8E-2430-48E3-947F-D4E74CBF0628}" type="slidenum">
              <a:rPr lang="en-US" smtClean="0"/>
              <a:pPr/>
              <a:t>29</a:t>
            </a:fld>
            <a:endParaRPr lang="en-US"/>
          </a:p>
        </p:txBody>
      </p:sp>
    </p:spTree>
    <p:extLst>
      <p:ext uri="{BB962C8B-B14F-4D97-AF65-F5344CB8AC3E}">
        <p14:creationId xmlns:p14="http://schemas.microsoft.com/office/powerpoint/2010/main" val="3078483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fld id="{6C078B8E-2430-48E3-947F-D4E74CBF0628}" type="slidenum">
              <a:rPr lang="en-US" smtClean="0"/>
              <a:pPr/>
              <a:t>3</a:t>
            </a:fld>
            <a:endParaRPr lang="en-US"/>
          </a:p>
        </p:txBody>
      </p:sp>
    </p:spTree>
    <p:extLst>
      <p:ext uri="{BB962C8B-B14F-4D97-AF65-F5344CB8AC3E}">
        <p14:creationId xmlns:p14="http://schemas.microsoft.com/office/powerpoint/2010/main" val="33195323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628650" lvl="1" indent="-171450">
              <a:buFont typeface="Arial" panose="020B0604020202020204" pitchFamily="34" charset="0"/>
              <a:buChar char="•"/>
            </a:pPr>
            <a:endParaRPr lang="en-US" baseline="0"/>
          </a:p>
          <a:p>
            <a:pPr marL="171450" lvl="0" indent="-171450">
              <a:buFont typeface="Arial" panose="020B0604020202020204" pitchFamily="34" charset="0"/>
              <a:buChar char="•"/>
            </a:pPr>
            <a:r>
              <a:rPr lang="en-US" baseline="0"/>
              <a:t>Once these conversations occur, it may be helpful to provide parents with these great resources for the CAASPP and ELPAC.</a:t>
            </a:r>
          </a:p>
          <a:p>
            <a:pPr marL="171450" lvl="0" indent="-171450">
              <a:buFont typeface="Arial" panose="020B0604020202020204" pitchFamily="34" charset="0"/>
              <a:buChar char="•"/>
            </a:pPr>
            <a:endParaRPr lang="en-US" baseline="0"/>
          </a:p>
          <a:p>
            <a:pPr marL="171450" lvl="0" indent="-171450">
              <a:buFont typeface="Arial" panose="020B0604020202020204" pitchFamily="34" charset="0"/>
              <a:buChar char="•"/>
            </a:pPr>
            <a:r>
              <a:rPr lang="en-US" baseline="0"/>
              <a:t>Both websites are available in both English and Spanish and include a wealth of resources to help parents understand their child’s student assessment scores and what steps they can take to help their child progress in their learning. </a:t>
            </a:r>
          </a:p>
        </p:txBody>
      </p:sp>
      <p:sp>
        <p:nvSpPr>
          <p:cNvPr id="4" name="Slide Number Placeholder 3"/>
          <p:cNvSpPr>
            <a:spLocks noGrp="1"/>
          </p:cNvSpPr>
          <p:nvPr>
            <p:ph type="sldNum" sz="quarter" idx="10"/>
          </p:nvPr>
        </p:nvSpPr>
        <p:spPr/>
        <p:txBody>
          <a:bodyPr/>
          <a:lstStyle/>
          <a:p>
            <a:fld id="{6C078B8E-2430-48E3-947F-D4E74CBF0628}" type="slidenum">
              <a:rPr lang="en-US" smtClean="0"/>
              <a:pPr/>
              <a:t>30</a:t>
            </a:fld>
            <a:endParaRPr lang="en-US"/>
          </a:p>
        </p:txBody>
      </p:sp>
    </p:spTree>
    <p:extLst>
      <p:ext uri="{BB962C8B-B14F-4D97-AF65-F5344CB8AC3E}">
        <p14:creationId xmlns:p14="http://schemas.microsoft.com/office/powerpoint/2010/main" val="16125028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039" indent="-171039" defTabSz="912205">
              <a:buFont typeface="Arial" panose="020B0604020202020204" pitchFamily="34" charset="0"/>
              <a:buChar char="•"/>
              <a:defRPr/>
            </a:pPr>
            <a:r>
              <a:rPr lang="en-US" dirty="0"/>
              <a:t>We have reached the end of this presentation. </a:t>
            </a:r>
          </a:p>
          <a:p>
            <a:pPr marL="171039" indent="-171039" defTabSz="912205">
              <a:buFont typeface="Arial" panose="020B0604020202020204" pitchFamily="34" charset="0"/>
              <a:buChar char="•"/>
              <a:defRPr/>
            </a:pPr>
            <a:r>
              <a:rPr lang="en-US" dirty="0"/>
              <a:t>Are there any questions I can answer? </a:t>
            </a:r>
          </a:p>
          <a:p>
            <a:pPr marL="171039" indent="-171039" defTabSz="912205">
              <a:buFont typeface="Arial" panose="020B0604020202020204" pitchFamily="34" charset="0"/>
              <a:buChar char="•"/>
              <a:defRPr/>
            </a:pPr>
            <a:r>
              <a:rPr lang="en-US" dirty="0"/>
              <a:t>Thank you!  </a:t>
            </a:r>
          </a:p>
        </p:txBody>
      </p:sp>
      <p:sp>
        <p:nvSpPr>
          <p:cNvPr id="4" name="Slide Number Placeholder 3"/>
          <p:cNvSpPr>
            <a:spLocks noGrp="1"/>
          </p:cNvSpPr>
          <p:nvPr>
            <p:ph type="sldNum" sz="quarter" idx="10"/>
          </p:nvPr>
        </p:nvSpPr>
        <p:spPr/>
        <p:txBody>
          <a:bodyPr/>
          <a:lstStyle/>
          <a:p>
            <a:fld id="{6C078B8E-2430-48E3-947F-D4E74CBF0628}" type="slidenum">
              <a:rPr lang="en-US" smtClean="0"/>
              <a:pPr/>
              <a:t>31</a:t>
            </a:fld>
            <a:endParaRPr lang="en-US"/>
          </a:p>
        </p:txBody>
      </p:sp>
    </p:spTree>
    <p:extLst>
      <p:ext uri="{BB962C8B-B14F-4D97-AF65-F5344CB8AC3E}">
        <p14:creationId xmlns:p14="http://schemas.microsoft.com/office/powerpoint/2010/main" val="3399875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078B8E-2430-48E3-947F-D4E74CBF0628}" type="slidenum">
              <a:rPr lang="en-US" smtClean="0"/>
              <a:pPr/>
              <a:t>4</a:t>
            </a:fld>
            <a:endParaRPr lang="en-US"/>
          </a:p>
        </p:txBody>
      </p:sp>
    </p:spTree>
    <p:extLst>
      <p:ext uri="{BB962C8B-B14F-4D97-AF65-F5344CB8AC3E}">
        <p14:creationId xmlns:p14="http://schemas.microsoft.com/office/powerpoint/2010/main" val="2256279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078B8E-2430-48E3-947F-D4E74CBF0628}" type="slidenum">
              <a:rPr lang="en-US" smtClean="0"/>
              <a:pPr/>
              <a:t>5</a:t>
            </a:fld>
            <a:endParaRPr lang="en-US"/>
          </a:p>
        </p:txBody>
      </p:sp>
    </p:spTree>
    <p:extLst>
      <p:ext uri="{BB962C8B-B14F-4D97-AF65-F5344CB8AC3E}">
        <p14:creationId xmlns:p14="http://schemas.microsoft.com/office/powerpoint/2010/main" val="1360222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039" indent="-171039">
              <a:buFont typeface="Arial" panose="020B0604020202020204" pitchFamily="34" charset="0"/>
              <a:buChar char="•"/>
            </a:pPr>
            <a:r>
              <a:rPr lang="en-US"/>
              <a:t>Today I will be reviewing one of the ways that we measure how well our students here at [insert school name] whose primary language is not English are learning English</a:t>
            </a:r>
            <a:r>
              <a:rPr lang="en-US" baseline="0"/>
              <a:t> </a:t>
            </a:r>
            <a:r>
              <a:rPr lang="en-US"/>
              <a:t>and what we do with that information.</a:t>
            </a:r>
          </a:p>
          <a:p>
            <a:pPr marL="171039" indent="-171039">
              <a:buFont typeface="Arial" panose="020B0604020202020204" pitchFamily="34" charset="0"/>
              <a:buChar char="•"/>
            </a:pPr>
            <a:endParaRPr lang="en-US"/>
          </a:p>
          <a:p>
            <a:pPr marL="171039" indent="-171039">
              <a:buFont typeface="Arial" panose="020B0604020202020204" pitchFamily="34" charset="0"/>
              <a:buChar char="•"/>
            </a:pPr>
            <a:r>
              <a:rPr lang="en-US"/>
              <a:t>I’ll also talk to you about important ways that you can work in partnership with your student’s family to ensure their success.</a:t>
            </a:r>
          </a:p>
          <a:p>
            <a:pPr marL="171039" indent="-171039">
              <a:buFont typeface="Arial" panose="020B0604020202020204" pitchFamily="34" charset="0"/>
              <a:buChar char="•"/>
            </a:pPr>
            <a:endParaRPr lang="en-US"/>
          </a:p>
          <a:p>
            <a:pPr marL="171039" indent="-171039">
              <a:buFont typeface="Arial" panose="020B0604020202020204" pitchFamily="34" charset="0"/>
              <a:buChar char="•"/>
            </a:pPr>
            <a:r>
              <a:rPr lang="en-US"/>
              <a:t>Let’s get started!</a:t>
            </a:r>
          </a:p>
          <a:p>
            <a:endParaRPr lang="en-US"/>
          </a:p>
        </p:txBody>
      </p:sp>
      <p:sp>
        <p:nvSpPr>
          <p:cNvPr id="4" name="Slide Number Placeholder 3"/>
          <p:cNvSpPr>
            <a:spLocks noGrp="1"/>
          </p:cNvSpPr>
          <p:nvPr>
            <p:ph type="sldNum" sz="quarter" idx="10"/>
          </p:nvPr>
        </p:nvSpPr>
        <p:spPr/>
        <p:txBody>
          <a:bodyPr/>
          <a:lstStyle/>
          <a:p>
            <a:fld id="{6C078B8E-2430-48E3-947F-D4E74CBF0628}" type="slidenum">
              <a:rPr lang="en-US" smtClean="0"/>
              <a:pPr/>
              <a:t>6</a:t>
            </a:fld>
            <a:endParaRPr lang="en-US"/>
          </a:p>
        </p:txBody>
      </p:sp>
    </p:spTree>
    <p:extLst>
      <p:ext uri="{BB962C8B-B14F-4D97-AF65-F5344CB8AC3E}">
        <p14:creationId xmlns:p14="http://schemas.microsoft.com/office/powerpoint/2010/main" val="4026244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039" indent="-171039">
              <a:buFont typeface="Arial" panose="020B0604020202020204" pitchFamily="34" charset="0"/>
              <a:buChar char="•"/>
            </a:pPr>
            <a:r>
              <a:rPr lang="en-US" b="0"/>
              <a:t>Please</a:t>
            </a:r>
            <a:r>
              <a:rPr lang="en-US" b="0" baseline="0"/>
              <a:t> take a moment to review the learning goals for today.</a:t>
            </a:r>
          </a:p>
          <a:p>
            <a:pPr marL="171039" indent="-171039">
              <a:buFont typeface="Arial" panose="020B0604020202020204" pitchFamily="34" charset="0"/>
              <a:buChar char="•"/>
            </a:pPr>
            <a:r>
              <a:rPr lang="en-US" b="0" baseline="0"/>
              <a:t>We will</a:t>
            </a:r>
          </a:p>
          <a:p>
            <a:pPr marL="627141" lvl="1" indent="-171039">
              <a:buFont typeface="Arial" panose="020B0604020202020204" pitchFamily="34" charset="0"/>
              <a:buChar char="•"/>
            </a:pPr>
            <a:r>
              <a:rPr lang="en-US" b="0"/>
              <a:t>Give a description of why the ELPAC is given</a:t>
            </a:r>
          </a:p>
          <a:p>
            <a:pPr marL="627141" lvl="1" indent="-171039">
              <a:buFont typeface="Arial" panose="020B0604020202020204" pitchFamily="34" charset="0"/>
              <a:buChar char="•"/>
            </a:pPr>
            <a:r>
              <a:rPr lang="en-US" b="0"/>
              <a:t>Review the test administration for the ELPAC</a:t>
            </a:r>
          </a:p>
          <a:p>
            <a:pPr marL="627141" lvl="1" indent="-171039">
              <a:buFont typeface="Arial" panose="020B0604020202020204" pitchFamily="34" charset="0"/>
              <a:buChar char="•"/>
            </a:pPr>
            <a:r>
              <a:rPr lang="en-US" b="0"/>
              <a:t>Review information on how test results are reported</a:t>
            </a:r>
          </a:p>
          <a:p>
            <a:pPr marL="627141" lvl="1" indent="-171039">
              <a:buFont typeface="Arial" panose="020B0604020202020204" pitchFamily="34" charset="0"/>
              <a:buChar char="•"/>
            </a:pPr>
            <a:r>
              <a:rPr lang="en-US" b="0"/>
              <a:t>Understand</a:t>
            </a:r>
            <a:r>
              <a:rPr lang="en-US" b="0" baseline="0"/>
              <a:t> what </a:t>
            </a:r>
            <a:r>
              <a:rPr lang="en-US" b="0"/>
              <a:t>resources are available for families related to the ELPAC</a:t>
            </a:r>
          </a:p>
          <a:p>
            <a:pPr marL="627141" lvl="1" indent="-171039">
              <a:buFont typeface="Arial" panose="020B0604020202020204" pitchFamily="34" charset="0"/>
              <a:buChar char="•"/>
            </a:pPr>
            <a:r>
              <a:rPr lang="en-US" b="0"/>
              <a:t>Provide information regarding the Alternate ELPAC.</a:t>
            </a:r>
          </a:p>
          <a:p>
            <a:pPr marL="627141" lvl="1" indent="-171039">
              <a:buFont typeface="Arial" panose="020B0604020202020204" pitchFamily="34" charset="0"/>
              <a:buChar char="•"/>
            </a:pPr>
            <a:endParaRPr lang="en-US" b="0"/>
          </a:p>
        </p:txBody>
      </p:sp>
      <p:sp>
        <p:nvSpPr>
          <p:cNvPr id="4" name="Slide Number Placeholder 3"/>
          <p:cNvSpPr>
            <a:spLocks noGrp="1"/>
          </p:cNvSpPr>
          <p:nvPr>
            <p:ph type="sldNum" sz="quarter" idx="10"/>
          </p:nvPr>
        </p:nvSpPr>
        <p:spPr/>
        <p:txBody>
          <a:bodyPr/>
          <a:lstStyle/>
          <a:p>
            <a:fld id="{6C078B8E-2430-48E3-947F-D4E74CBF0628}" type="slidenum">
              <a:rPr lang="en-US" smtClean="0"/>
              <a:pPr/>
              <a:t>7</a:t>
            </a:fld>
            <a:endParaRPr lang="en-US"/>
          </a:p>
        </p:txBody>
      </p:sp>
    </p:spTree>
    <p:extLst>
      <p:ext uri="{BB962C8B-B14F-4D97-AF65-F5344CB8AC3E}">
        <p14:creationId xmlns:p14="http://schemas.microsoft.com/office/powerpoint/2010/main" val="2069066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5325"/>
            <a:ext cx="6188075" cy="3481388"/>
          </a:xfrm>
        </p:spPr>
      </p:sp>
      <p:sp>
        <p:nvSpPr>
          <p:cNvPr id="3" name="Notes Placeholder 2"/>
          <p:cNvSpPr>
            <a:spLocks noGrp="1"/>
          </p:cNvSpPr>
          <p:nvPr>
            <p:ph type="body" idx="1"/>
          </p:nvPr>
        </p:nvSpPr>
        <p:spPr/>
        <p:txBody>
          <a:bodyPr>
            <a:normAutofit/>
          </a:bodyPr>
          <a:lstStyle/>
          <a:p>
            <a:pPr marL="171039" indent="-171039">
              <a:buFont typeface="Arial" panose="020B0604020202020204" pitchFamily="34" charset="0"/>
              <a:buChar char="•"/>
            </a:pPr>
            <a:r>
              <a:rPr lang="en-US"/>
              <a:t>Let’s spend the next few minutes talking</a:t>
            </a:r>
            <a:r>
              <a:rPr lang="en-US" baseline="0"/>
              <a:t> about the ELPAC. </a:t>
            </a:r>
          </a:p>
          <a:p>
            <a:pPr marL="171039" indent="-171039">
              <a:buFont typeface="Arial" panose="020B0604020202020204" pitchFamily="34" charset="0"/>
              <a:buChar char="•"/>
            </a:pPr>
            <a:r>
              <a:rPr lang="en-US"/>
              <a:t>The ELPAC is</a:t>
            </a:r>
            <a:r>
              <a:rPr lang="en-US" baseline="0"/>
              <a:t> part of the statewide assessment system. </a:t>
            </a:r>
          </a:p>
          <a:p>
            <a:pPr marL="171039" indent="-171039">
              <a:buFont typeface="Arial" panose="020B0604020202020204" pitchFamily="34" charset="0"/>
              <a:buChar char="•"/>
            </a:pPr>
            <a:r>
              <a:rPr lang="en-US"/>
              <a:t>The ELPAC is California’s assessment that is used to determine the English language proficiency of students whose primary language is not English. </a:t>
            </a:r>
          </a:p>
          <a:p>
            <a:pPr marL="171039" indent="-171039">
              <a:buFont typeface="Arial" panose="020B0604020202020204" pitchFamily="34" charset="0"/>
              <a:buChar char="•"/>
            </a:pPr>
            <a:r>
              <a:rPr lang="en-US"/>
              <a:t>The ELPAC is aligned with the 2012 California English Language Development Standards. </a:t>
            </a:r>
          </a:p>
          <a:p>
            <a:pPr marL="171039" indent="-171039">
              <a:buFont typeface="Arial" panose="020B0604020202020204" pitchFamily="34" charset="0"/>
              <a:buChar char="•"/>
            </a:pPr>
            <a:r>
              <a:rPr lang="en-US"/>
              <a:t>The information from this test is used to decide how much, and what type, of support</a:t>
            </a:r>
            <a:r>
              <a:rPr lang="en-US" baseline="0"/>
              <a:t> we need to provide for EL students to help them succeed in school.</a:t>
            </a:r>
            <a:endParaRPr lang="en-US" b="1" baseline="0"/>
          </a:p>
          <a:p>
            <a:pPr marL="170815" indent="-170815">
              <a:buFont typeface="Arial" panose="020B0604020202020204" pitchFamily="34" charset="0"/>
              <a:buChar char="•"/>
            </a:pPr>
            <a:r>
              <a:rPr lang="en-US"/>
              <a:t>The ELPAC tests students in four different</a:t>
            </a:r>
            <a:r>
              <a:rPr lang="en-US" baseline="0"/>
              <a:t> areas, called domains</a:t>
            </a:r>
            <a:r>
              <a:rPr lang="en-US" strike="noStrike" baseline="0"/>
              <a:t>. </a:t>
            </a:r>
            <a:r>
              <a:rPr lang="en-US" baseline="0"/>
              <a:t>Listening, Speaking, Reading, and Writing in English.</a:t>
            </a:r>
            <a:endParaRPr lang="en-US" baseline="0">
              <a:cs typeface="Calibri"/>
            </a:endParaRPr>
          </a:p>
          <a:p>
            <a:pPr marL="171039" indent="-171039">
              <a:buFont typeface="Arial" panose="020B0604020202020204" pitchFamily="34" charset="0"/>
              <a:buChar char="•"/>
            </a:pPr>
            <a:r>
              <a:rPr lang="en-US" baseline="0"/>
              <a:t>Let’s talk briefly about what your student might be asked to do in each domain.  </a:t>
            </a:r>
          </a:p>
          <a:p>
            <a:pPr marL="627141" lvl="1" indent="-171039">
              <a:buFont typeface="Arial" panose="020B0604020202020204" pitchFamily="34" charset="0"/>
              <a:buChar char="•"/>
            </a:pPr>
            <a:r>
              <a:rPr lang="en-US" baseline="0"/>
              <a:t>For listening students might be asked to listen to a story and then answer some questions.</a:t>
            </a:r>
          </a:p>
          <a:p>
            <a:pPr marL="627141" lvl="1" indent="-171039">
              <a:buFont typeface="Arial" panose="020B0604020202020204" pitchFamily="34" charset="0"/>
              <a:buChar char="•"/>
            </a:pPr>
            <a:r>
              <a:rPr lang="en-US" baseline="0"/>
              <a:t>For speaking, students might be asked to talk about a scene they are shown with pictures.</a:t>
            </a:r>
          </a:p>
          <a:p>
            <a:pPr marL="627141" lvl="1" indent="-171039">
              <a:buFont typeface="Arial" panose="020B0604020202020204" pitchFamily="34" charset="0"/>
              <a:buChar char="•"/>
            </a:pPr>
            <a:r>
              <a:rPr lang="en-US" baseline="0"/>
              <a:t>For reading, students might be asked to read a short story and then answer a multiple-choice question.</a:t>
            </a:r>
          </a:p>
          <a:p>
            <a:pPr marL="627141" lvl="1" indent="-171039">
              <a:buFont typeface="Arial" panose="020B0604020202020204" pitchFamily="34" charset="0"/>
              <a:buChar char="•"/>
            </a:pPr>
            <a:r>
              <a:rPr lang="en-US" baseline="0"/>
              <a:t>For writing, students might be asked to describe a picture they are shown.</a:t>
            </a:r>
            <a:endParaRPr lang="en-US"/>
          </a:p>
          <a:p>
            <a:pPr marL="171039" indent="-171039">
              <a:buFont typeface="Arial" panose="020B0604020202020204" pitchFamily="34" charset="0"/>
              <a:buChar char="•"/>
            </a:pPr>
            <a:endParaRPr lang="en-US" b="1"/>
          </a:p>
        </p:txBody>
      </p:sp>
      <p:sp>
        <p:nvSpPr>
          <p:cNvPr id="4" name="Slide Number Placeholder 3"/>
          <p:cNvSpPr>
            <a:spLocks noGrp="1"/>
          </p:cNvSpPr>
          <p:nvPr>
            <p:ph type="sldNum" sz="quarter" idx="10"/>
          </p:nvPr>
        </p:nvSpPr>
        <p:spPr/>
        <p:txBody>
          <a:bodyPr/>
          <a:lstStyle/>
          <a:p>
            <a:fld id="{6C078B8E-2430-48E3-947F-D4E74CBF0628}" type="slidenum">
              <a:rPr lang="en-US" smtClean="0"/>
              <a:pPr/>
              <a:t>8</a:t>
            </a:fld>
            <a:endParaRPr lang="en-US"/>
          </a:p>
        </p:txBody>
      </p:sp>
    </p:spTree>
    <p:extLst>
      <p:ext uri="{BB962C8B-B14F-4D97-AF65-F5344CB8AC3E}">
        <p14:creationId xmlns:p14="http://schemas.microsoft.com/office/powerpoint/2010/main" val="3947915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039" indent="-171039">
              <a:buFont typeface="Arial" panose="020B0604020202020204" pitchFamily="34" charset="0"/>
              <a:buChar char="•"/>
            </a:pPr>
            <a:r>
              <a:rPr lang="en-US"/>
              <a:t>The ELPAC consists of two separate assessments</a:t>
            </a:r>
            <a:r>
              <a:rPr lang="en-US" baseline="0"/>
              <a:t> – the ELPAC Initial Assessment and the ELPAC Summative Assessment. </a:t>
            </a:r>
          </a:p>
          <a:p>
            <a:pPr marL="171039" indent="-171039">
              <a:buFont typeface="Arial" panose="020B0604020202020204" pitchFamily="34" charset="0"/>
              <a:buChar char="•"/>
            </a:pPr>
            <a:r>
              <a:rPr lang="en-US" baseline="0"/>
              <a:t>Let’s talk more specifically about each of these assessments.</a:t>
            </a:r>
          </a:p>
        </p:txBody>
      </p:sp>
      <p:sp>
        <p:nvSpPr>
          <p:cNvPr id="4" name="Slide Number Placeholder 3"/>
          <p:cNvSpPr>
            <a:spLocks noGrp="1"/>
          </p:cNvSpPr>
          <p:nvPr>
            <p:ph type="sldNum" sz="quarter" idx="10"/>
          </p:nvPr>
        </p:nvSpPr>
        <p:spPr/>
        <p:txBody>
          <a:bodyPr/>
          <a:lstStyle/>
          <a:p>
            <a:fld id="{6C078B8E-2430-48E3-947F-D4E74CBF0628}" type="slidenum">
              <a:rPr lang="en-US" smtClean="0"/>
              <a:pPr/>
              <a:t>9</a:t>
            </a:fld>
            <a:endParaRPr lang="en-US"/>
          </a:p>
        </p:txBody>
      </p:sp>
    </p:spTree>
    <p:extLst>
      <p:ext uri="{BB962C8B-B14F-4D97-AF65-F5344CB8AC3E}">
        <p14:creationId xmlns:p14="http://schemas.microsoft.com/office/powerpoint/2010/main" val="23960617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58556"/>
            <a:ext cx="10972800" cy="1330582"/>
          </a:xfrm>
        </p:spPr>
        <p:txBody>
          <a:bodyPr/>
          <a:lstStyle>
            <a:lvl1pPr>
              <a:defRPr>
                <a:solidFill>
                  <a:srgbClr val="10273F"/>
                </a:solidFill>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rgbClr val="11376F"/>
                </a:solidFill>
                <a:latin typeface="Arial" pitchFamily="34" charset="0"/>
                <a:cs typeface="Arial" pitchFamily="34" charset="0"/>
              </a:defRPr>
            </a:lvl1pPr>
            <a:lvl2pPr>
              <a:defRPr>
                <a:solidFill>
                  <a:srgbClr val="11376F"/>
                </a:solidFill>
                <a:latin typeface="Arial" pitchFamily="34" charset="0"/>
                <a:cs typeface="Arial" pitchFamily="34" charset="0"/>
              </a:defRPr>
            </a:lvl2pPr>
            <a:lvl3pPr>
              <a:defRPr>
                <a:solidFill>
                  <a:srgbClr val="11376F"/>
                </a:solidFill>
                <a:latin typeface="Arial" pitchFamily="34" charset="0"/>
                <a:cs typeface="Arial" pitchFamily="34" charset="0"/>
              </a:defRPr>
            </a:lvl3pPr>
            <a:lvl4pPr>
              <a:defRPr>
                <a:solidFill>
                  <a:srgbClr val="11376F"/>
                </a:solidFill>
                <a:latin typeface="Arial" pitchFamily="34" charset="0"/>
                <a:cs typeface="Arial" pitchFamily="34" charset="0"/>
              </a:defRPr>
            </a:lvl4pPr>
            <a:lvl5pPr>
              <a:defRPr>
                <a:solidFill>
                  <a:srgbClr val="11376F"/>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609600" y="1989138"/>
            <a:ext cx="10972800" cy="1588"/>
          </a:xfrm>
          <a:prstGeom prst="line">
            <a:avLst/>
          </a:prstGeom>
          <a:ln>
            <a:solidFill>
              <a:srgbClr val="78AF44"/>
            </a:solidFill>
          </a:ln>
          <a:effectLst/>
        </p:spPr>
        <p:style>
          <a:lnRef idx="2">
            <a:schemeClr val="accent1"/>
          </a:lnRef>
          <a:fillRef idx="0">
            <a:schemeClr val="accent1"/>
          </a:fillRef>
          <a:effectRef idx="1">
            <a:schemeClr val="accent1"/>
          </a:effectRef>
          <a:fontRef idx="minor">
            <a:schemeClr val="tx1"/>
          </a:fontRef>
        </p:style>
      </p:cxnSp>
    </p:spTree>
    <p:custDataLst>
      <p:tags r:id="rId1"/>
    </p:custData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A4BFF39-A1B3-495C-8165-55BFCE77E110}" type="datetimeFigureOut">
              <a:rPr lang="en-US" smtClean="0"/>
              <a:t>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46003B-8C35-437B-96D0-A0A85B256F47}" type="slidenum">
              <a:rPr lang="en-US" smtClean="0"/>
              <a:t>‹#›</a:t>
            </a:fld>
            <a:endParaRPr lang="en-US"/>
          </a:p>
        </p:txBody>
      </p:sp>
    </p:spTree>
    <p:custDataLst>
      <p:tags r:id="rId1"/>
    </p:custDataLst>
    <p:extLst>
      <p:ext uri="{BB962C8B-B14F-4D97-AF65-F5344CB8AC3E}">
        <p14:creationId xmlns:p14="http://schemas.microsoft.com/office/powerpoint/2010/main" val="873663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4BFF39-A1B3-495C-8165-55BFCE77E110}" type="datetimeFigureOut">
              <a:rPr lang="en-US" smtClean="0"/>
              <a:t>1/20/2023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46003B-8C35-437B-96D0-A0A85B256F47}" type="slidenum">
              <a:rPr lang="en-US" smtClean="0"/>
              <a:t>‹#›</a:t>
            </a:fld>
            <a:endParaRPr lang="en-US"/>
          </a:p>
        </p:txBody>
      </p:sp>
    </p:spTree>
    <p:custDataLst>
      <p:tags r:id="rId1"/>
    </p:custDataLst>
    <p:extLst>
      <p:ext uri="{BB962C8B-B14F-4D97-AF65-F5344CB8AC3E}">
        <p14:creationId xmlns:p14="http://schemas.microsoft.com/office/powerpoint/2010/main" val="8793450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346964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45940" y="1825625"/>
            <a:ext cx="350012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4BFF39-A1B3-495C-8165-55BFCE77E110}" type="datetimeFigureOut">
              <a:rPr lang="en-US" smtClean="0"/>
              <a:t>1/20/2023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46003B-8C35-437B-96D0-A0A85B256F47}" type="slidenum">
              <a:rPr lang="en-US" smtClean="0"/>
              <a:t>‹#›</a:t>
            </a:fld>
            <a:endParaRPr lang="en-US"/>
          </a:p>
        </p:txBody>
      </p:sp>
      <p:sp>
        <p:nvSpPr>
          <p:cNvPr id="9" name="Content Placeholder 8"/>
          <p:cNvSpPr>
            <a:spLocks noGrp="1"/>
          </p:cNvSpPr>
          <p:nvPr>
            <p:ph sz="quarter" idx="13"/>
          </p:nvPr>
        </p:nvSpPr>
        <p:spPr>
          <a:xfrm>
            <a:off x="7884160" y="1825625"/>
            <a:ext cx="3470275" cy="43068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542838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4BFF39-A1B3-495C-8165-55BFCE77E110}" type="datetimeFigureOut">
              <a:rPr lang="en-US" smtClean="0"/>
              <a:t>1/20/2023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46003B-8C35-437B-96D0-A0A85B256F47}" type="slidenum">
              <a:rPr lang="en-US" smtClean="0"/>
              <a:t>‹#›</a:t>
            </a:fld>
            <a:endParaRPr lang="en-US"/>
          </a:p>
        </p:txBody>
      </p:sp>
    </p:spTree>
    <p:custDataLst>
      <p:tags r:id="rId1"/>
    </p:custDataLst>
    <p:extLst>
      <p:ext uri="{BB962C8B-B14F-4D97-AF65-F5344CB8AC3E}">
        <p14:creationId xmlns:p14="http://schemas.microsoft.com/office/powerpoint/2010/main" val="16994027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4BFF39-A1B3-495C-8165-55BFCE77E110}" type="datetimeFigureOut">
              <a:rPr lang="en-US" smtClean="0"/>
              <a:t>1/20/2023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46003B-8C35-437B-96D0-A0A85B256F47}" type="slidenum">
              <a:rPr lang="en-US" smtClean="0"/>
              <a:t>‹#›</a:t>
            </a:fld>
            <a:endParaRPr lang="en-US"/>
          </a:p>
        </p:txBody>
      </p:sp>
    </p:spTree>
    <p:extLst>
      <p:ext uri="{BB962C8B-B14F-4D97-AF65-F5344CB8AC3E}">
        <p14:creationId xmlns:p14="http://schemas.microsoft.com/office/powerpoint/2010/main" val="13336668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4BFF39-A1B3-495C-8165-55BFCE77E110}" type="datetimeFigureOut">
              <a:rPr lang="en-US" smtClean="0"/>
              <a:t>1/20/2023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46003B-8C35-437B-96D0-A0A85B256F47}" type="slidenum">
              <a:rPr lang="en-US" smtClean="0"/>
              <a:t>‹#›</a:t>
            </a:fld>
            <a:endParaRPr lang="en-US"/>
          </a:p>
        </p:txBody>
      </p:sp>
    </p:spTree>
    <p:extLst>
      <p:ext uri="{BB962C8B-B14F-4D97-AF65-F5344CB8AC3E}">
        <p14:creationId xmlns:p14="http://schemas.microsoft.com/office/powerpoint/2010/main" val="3004117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A4BFF39-A1B3-495C-8165-55BFCE77E110}" type="datetimeFigureOut">
              <a:rPr lang="en-US" smtClean="0"/>
              <a:t>1/20/2023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46003B-8C35-437B-96D0-A0A85B256F47}" type="slidenum">
              <a:rPr lang="en-US" smtClean="0"/>
              <a:t>‹#›</a:t>
            </a:fld>
            <a:endParaRPr lang="en-US"/>
          </a:p>
        </p:txBody>
      </p:sp>
    </p:spTree>
    <p:extLst>
      <p:ext uri="{BB962C8B-B14F-4D97-AF65-F5344CB8AC3E}">
        <p14:creationId xmlns:p14="http://schemas.microsoft.com/office/powerpoint/2010/main" val="17630612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A4BFF39-A1B3-495C-8165-55BFCE77E110}" type="datetimeFigureOut">
              <a:rPr lang="en-US" smtClean="0"/>
              <a:t>1/20/2023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46003B-8C35-437B-96D0-A0A85B256F47}" type="slidenum">
              <a:rPr lang="en-US" smtClean="0"/>
              <a:t>‹#›</a:t>
            </a:fld>
            <a:endParaRPr lang="en-US"/>
          </a:p>
        </p:txBody>
      </p:sp>
    </p:spTree>
    <p:extLst>
      <p:ext uri="{BB962C8B-B14F-4D97-AF65-F5344CB8AC3E}">
        <p14:creationId xmlns:p14="http://schemas.microsoft.com/office/powerpoint/2010/main" val="3148950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4BFF39-A1B3-495C-8165-55BFCE77E110}" type="datetimeFigureOut">
              <a:rPr lang="en-US" smtClean="0"/>
              <a:t>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46003B-8C35-437B-96D0-A0A85B256F47}" type="slidenum">
              <a:rPr lang="en-US" smtClean="0"/>
              <a:t>‹#›</a:t>
            </a:fld>
            <a:endParaRPr lang="en-US"/>
          </a:p>
        </p:txBody>
      </p:sp>
    </p:spTree>
    <p:extLst>
      <p:ext uri="{BB962C8B-B14F-4D97-AF65-F5344CB8AC3E}">
        <p14:creationId xmlns:p14="http://schemas.microsoft.com/office/powerpoint/2010/main" val="26379181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4BFF39-A1B3-495C-8165-55BFCE77E110}" type="datetimeFigureOut">
              <a:rPr lang="en-US" smtClean="0"/>
              <a:t>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46003B-8C35-437B-96D0-A0A85B256F47}" type="slidenum">
              <a:rPr lang="en-US" smtClean="0"/>
              <a:t>‹#›</a:t>
            </a:fld>
            <a:endParaRPr lang="en-US"/>
          </a:p>
        </p:txBody>
      </p:sp>
    </p:spTree>
    <p:extLst>
      <p:ext uri="{BB962C8B-B14F-4D97-AF65-F5344CB8AC3E}">
        <p14:creationId xmlns:p14="http://schemas.microsoft.com/office/powerpoint/2010/main" val="1975565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raph and Table Layout">
    <p:spTree>
      <p:nvGrpSpPr>
        <p:cNvPr id="1" name=""/>
        <p:cNvGrpSpPr/>
        <p:nvPr/>
      </p:nvGrpSpPr>
      <p:grpSpPr>
        <a:xfrm>
          <a:off x="0" y="0"/>
          <a:ext cx="0" cy="0"/>
          <a:chOff x="0" y="0"/>
          <a:chExt cx="0" cy="0"/>
        </a:xfrm>
      </p:grpSpPr>
      <p:sp>
        <p:nvSpPr>
          <p:cNvPr id="2" name="Title 1"/>
          <p:cNvSpPr>
            <a:spLocks noGrp="1"/>
          </p:cNvSpPr>
          <p:nvPr>
            <p:ph type="title"/>
          </p:nvPr>
        </p:nvSpPr>
        <p:spPr>
          <a:xfrm>
            <a:off x="726018" y="548640"/>
            <a:ext cx="10739967" cy="566738"/>
          </a:xfrm>
        </p:spPr>
        <p:txBody>
          <a:bodyPr anchor="b">
            <a:noAutofit/>
          </a:bodyPr>
          <a:lstStyle>
            <a:lvl1pPr algn="l">
              <a:defRPr sz="4000" b="1">
                <a:solidFill>
                  <a:srgbClr val="11376F"/>
                </a:solidFill>
                <a:latin typeface="Arial" pitchFamily="34" charset="0"/>
                <a:cs typeface="Arial" pitchFamily="34" charset="0"/>
              </a:defRPr>
            </a:lvl1pPr>
          </a:lstStyle>
          <a:p>
            <a:r>
              <a:rPr lang="en-US"/>
              <a:t>Click to edit Master title style</a:t>
            </a:r>
          </a:p>
        </p:txBody>
      </p:sp>
      <p:cxnSp>
        <p:nvCxnSpPr>
          <p:cNvPr id="8" name="Straight Connector 7"/>
          <p:cNvCxnSpPr/>
          <p:nvPr userDrawn="1"/>
        </p:nvCxnSpPr>
        <p:spPr>
          <a:xfrm>
            <a:off x="726018" y="1141620"/>
            <a:ext cx="10739965" cy="0"/>
          </a:xfrm>
          <a:prstGeom prst="line">
            <a:avLst/>
          </a:prstGeom>
          <a:ln>
            <a:solidFill>
              <a:srgbClr val="9BC872"/>
            </a:solidFill>
          </a:ln>
          <a:effectLst/>
        </p:spPr>
        <p:style>
          <a:lnRef idx="2">
            <a:schemeClr val="accent1"/>
          </a:lnRef>
          <a:fillRef idx="0">
            <a:schemeClr val="accent1"/>
          </a:fillRef>
          <a:effectRef idx="1">
            <a:schemeClr val="accent1"/>
          </a:effectRef>
          <a:fontRef idx="minor">
            <a:schemeClr val="tx1"/>
          </a:fontRef>
        </p:style>
      </p:cxnSp>
      <p:sp>
        <p:nvSpPr>
          <p:cNvPr id="6" name="Content Placeholder 2"/>
          <p:cNvSpPr>
            <a:spLocks noGrp="1"/>
          </p:cNvSpPr>
          <p:nvPr>
            <p:ph idx="1"/>
          </p:nvPr>
        </p:nvSpPr>
        <p:spPr>
          <a:xfrm>
            <a:off x="609600" y="1441342"/>
            <a:ext cx="10972800" cy="4684822"/>
          </a:xfrm>
        </p:spPr>
        <p:txBody>
          <a:bodyPr/>
          <a:lstStyle>
            <a:lvl1pPr>
              <a:defRPr>
                <a:solidFill>
                  <a:srgbClr val="11376F"/>
                </a:solidFill>
              </a:defRPr>
            </a:lvl1pPr>
            <a:lvl2pPr>
              <a:defRPr>
                <a:solidFill>
                  <a:srgbClr val="11376F"/>
                </a:solidFill>
              </a:defRPr>
            </a:lvl2pPr>
            <a:lvl3pPr>
              <a:defRPr>
                <a:solidFill>
                  <a:srgbClr val="11376F"/>
                </a:solidFill>
              </a:defRPr>
            </a:lvl3pPr>
            <a:lvl4pPr>
              <a:defRPr>
                <a:solidFill>
                  <a:srgbClr val="11376F"/>
                </a:solidFill>
              </a:defRPr>
            </a:lvl4pPr>
            <a:lvl5pPr>
              <a:defRPr>
                <a:solidFill>
                  <a:srgbClr val="11376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Graph and Table Layout">
    <p:spTree>
      <p:nvGrpSpPr>
        <p:cNvPr id="1" name=""/>
        <p:cNvGrpSpPr/>
        <p:nvPr/>
      </p:nvGrpSpPr>
      <p:grpSpPr>
        <a:xfrm>
          <a:off x="0" y="0"/>
          <a:ext cx="0" cy="0"/>
          <a:chOff x="0" y="0"/>
          <a:chExt cx="0" cy="0"/>
        </a:xfrm>
      </p:grpSpPr>
      <p:sp>
        <p:nvSpPr>
          <p:cNvPr id="2" name="Title 1"/>
          <p:cNvSpPr>
            <a:spLocks noGrp="1"/>
          </p:cNvSpPr>
          <p:nvPr>
            <p:ph type="title"/>
          </p:nvPr>
        </p:nvSpPr>
        <p:spPr>
          <a:xfrm>
            <a:off x="726018" y="548640"/>
            <a:ext cx="10739967" cy="566738"/>
          </a:xfrm>
        </p:spPr>
        <p:txBody>
          <a:bodyPr anchor="b">
            <a:noAutofit/>
          </a:bodyPr>
          <a:lstStyle>
            <a:lvl1pPr algn="l">
              <a:defRPr sz="4000" b="1">
                <a:solidFill>
                  <a:srgbClr val="11376F"/>
                </a:solidFill>
                <a:latin typeface="Arial" pitchFamily="34" charset="0"/>
                <a:cs typeface="Arial" pitchFamily="34" charset="0"/>
              </a:defRPr>
            </a:lvl1pPr>
          </a:lstStyle>
          <a:p>
            <a:r>
              <a:rPr lang="en-US"/>
              <a:t>Click to edit Master title style</a:t>
            </a:r>
          </a:p>
        </p:txBody>
      </p:sp>
      <p:cxnSp>
        <p:nvCxnSpPr>
          <p:cNvPr id="8" name="Straight Connector 7"/>
          <p:cNvCxnSpPr/>
          <p:nvPr userDrawn="1"/>
        </p:nvCxnSpPr>
        <p:spPr>
          <a:xfrm>
            <a:off x="726018" y="1141620"/>
            <a:ext cx="10739965" cy="0"/>
          </a:xfrm>
          <a:prstGeom prst="line">
            <a:avLst/>
          </a:prstGeom>
          <a:ln>
            <a:solidFill>
              <a:srgbClr val="9BC872"/>
            </a:solidFill>
          </a:ln>
          <a:effectLst/>
        </p:spPr>
        <p:style>
          <a:lnRef idx="2">
            <a:schemeClr val="accent1"/>
          </a:lnRef>
          <a:fillRef idx="0">
            <a:schemeClr val="accent1"/>
          </a:fillRef>
          <a:effectRef idx="1">
            <a:schemeClr val="accent1"/>
          </a:effectRef>
          <a:fontRef idx="minor">
            <a:schemeClr val="tx1"/>
          </a:fontRef>
        </p:style>
      </p:cxnSp>
      <p:sp>
        <p:nvSpPr>
          <p:cNvPr id="6" name="Content Placeholder 2"/>
          <p:cNvSpPr>
            <a:spLocks noGrp="1"/>
          </p:cNvSpPr>
          <p:nvPr>
            <p:ph idx="1"/>
          </p:nvPr>
        </p:nvSpPr>
        <p:spPr>
          <a:xfrm>
            <a:off x="609600" y="1441342"/>
            <a:ext cx="10972800" cy="4684822"/>
          </a:xfrm>
        </p:spPr>
        <p:txBody>
          <a:bodyPr/>
          <a:lstStyle>
            <a:lvl1pPr>
              <a:defRPr>
                <a:solidFill>
                  <a:srgbClr val="11376F"/>
                </a:solidFill>
              </a:defRPr>
            </a:lvl1pPr>
            <a:lvl2pPr>
              <a:defRPr>
                <a:solidFill>
                  <a:srgbClr val="11376F"/>
                </a:solidFill>
              </a:defRPr>
            </a:lvl2pPr>
            <a:lvl3pPr>
              <a:defRPr>
                <a:solidFill>
                  <a:srgbClr val="11376F"/>
                </a:solidFill>
              </a:defRPr>
            </a:lvl3pPr>
            <a:lvl4pPr>
              <a:defRPr>
                <a:solidFill>
                  <a:srgbClr val="11376F"/>
                </a:solidFill>
              </a:defRPr>
            </a:lvl4pPr>
            <a:lvl5pPr>
              <a:defRPr>
                <a:solidFill>
                  <a:srgbClr val="11376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1410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33370" y="658556"/>
            <a:ext cx="10725263" cy="1208344"/>
          </a:xfrm>
        </p:spPr>
        <p:txBody>
          <a:bodyPr/>
          <a:lstStyle>
            <a:lvl1pPr>
              <a:defRPr>
                <a:solidFill>
                  <a:srgbClr val="10273F"/>
                </a:solidFill>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sz="half" idx="1"/>
          </p:nvPr>
        </p:nvSpPr>
        <p:spPr>
          <a:xfrm>
            <a:off x="733369" y="2304947"/>
            <a:ext cx="5137264" cy="3821216"/>
          </a:xfrm>
        </p:spPr>
        <p:txBody>
          <a:bodyPr/>
          <a:lstStyle>
            <a:lvl1pPr marL="0" indent="0">
              <a:defRPr sz="2600">
                <a:solidFill>
                  <a:srgbClr val="11376F"/>
                </a:solidFill>
                <a:latin typeface="Arial" pitchFamily="34" charset="0"/>
                <a:cs typeface="Arial" pitchFamily="34" charset="0"/>
              </a:defRPr>
            </a:lvl1pPr>
            <a:lvl2pPr>
              <a:defRPr sz="2400">
                <a:solidFill>
                  <a:srgbClr val="11376F"/>
                </a:solidFill>
                <a:latin typeface="Arial" pitchFamily="34" charset="0"/>
                <a:cs typeface="Arial" pitchFamily="34" charset="0"/>
              </a:defRPr>
            </a:lvl2pPr>
            <a:lvl3pPr>
              <a:defRPr sz="2000">
                <a:solidFill>
                  <a:srgbClr val="11376F"/>
                </a:solidFill>
                <a:latin typeface="Arial" pitchFamily="34" charset="0"/>
                <a:cs typeface="Arial" pitchFamily="34" charset="0"/>
              </a:defRPr>
            </a:lvl3pPr>
            <a:lvl4pPr>
              <a:defRPr sz="1800">
                <a:solidFill>
                  <a:srgbClr val="11376F"/>
                </a:solidFill>
                <a:latin typeface="Arial" pitchFamily="34" charset="0"/>
                <a:cs typeface="Arial" pitchFamily="34" charset="0"/>
              </a:defRPr>
            </a:lvl4pPr>
            <a:lvl5pPr>
              <a:defRPr sz="1800">
                <a:solidFill>
                  <a:srgbClr val="11376F"/>
                </a:solidFill>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609600" y="1989138"/>
            <a:ext cx="10972800" cy="1588"/>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2"/>
          <p:cNvSpPr>
            <a:spLocks noGrp="1"/>
          </p:cNvSpPr>
          <p:nvPr>
            <p:ph sz="half" idx="10"/>
          </p:nvPr>
        </p:nvSpPr>
        <p:spPr>
          <a:xfrm>
            <a:off x="6309907" y="2304947"/>
            <a:ext cx="5137264" cy="3821216"/>
          </a:xfrm>
        </p:spPr>
        <p:txBody>
          <a:bodyPr/>
          <a:lstStyle>
            <a:lvl1pPr marL="0" indent="0">
              <a:defRPr sz="2600">
                <a:solidFill>
                  <a:srgbClr val="11376F"/>
                </a:solidFill>
                <a:latin typeface="Arial" pitchFamily="34" charset="0"/>
                <a:cs typeface="Arial" pitchFamily="34" charset="0"/>
              </a:defRPr>
            </a:lvl1pPr>
            <a:lvl2pPr>
              <a:defRPr sz="2400">
                <a:solidFill>
                  <a:srgbClr val="11376F"/>
                </a:solidFill>
                <a:latin typeface="Arial" pitchFamily="34" charset="0"/>
                <a:cs typeface="Arial" pitchFamily="34" charset="0"/>
              </a:defRPr>
            </a:lvl2pPr>
            <a:lvl3pPr>
              <a:defRPr sz="2000">
                <a:solidFill>
                  <a:srgbClr val="11376F"/>
                </a:solidFill>
                <a:latin typeface="Arial" pitchFamily="34" charset="0"/>
                <a:cs typeface="Arial" pitchFamily="34" charset="0"/>
              </a:defRPr>
            </a:lvl3pPr>
            <a:lvl4pPr>
              <a:defRPr sz="1800">
                <a:solidFill>
                  <a:srgbClr val="11376F"/>
                </a:solidFill>
                <a:latin typeface="Arial" pitchFamily="34" charset="0"/>
                <a:cs typeface="Arial" pitchFamily="34" charset="0"/>
              </a:defRPr>
            </a:lvl4pPr>
            <a:lvl5pPr>
              <a:defRPr sz="1800">
                <a:solidFill>
                  <a:srgbClr val="11376F"/>
                </a:solidFill>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Title 1"/>
          <p:cNvSpPr>
            <a:spLocks noGrp="1"/>
          </p:cNvSpPr>
          <p:nvPr>
            <p:ph type="title"/>
          </p:nvPr>
        </p:nvSpPr>
        <p:spPr>
          <a:xfrm>
            <a:off x="726018" y="548640"/>
            <a:ext cx="10739967" cy="566738"/>
          </a:xfrm>
        </p:spPr>
        <p:txBody>
          <a:bodyPr anchor="b">
            <a:noAutofit/>
          </a:bodyPr>
          <a:lstStyle>
            <a:lvl1pPr algn="l">
              <a:defRPr sz="4000" b="1">
                <a:solidFill>
                  <a:srgbClr val="174C99"/>
                </a:solidFill>
                <a:latin typeface="Arial" pitchFamily="34" charset="0"/>
                <a:cs typeface="Arial" pitchFamily="34" charset="0"/>
              </a:defRPr>
            </a:lvl1pPr>
          </a:lstStyle>
          <a:p>
            <a:r>
              <a:rPr lang="en-US"/>
              <a:t>Click to edit Master title style</a:t>
            </a:r>
          </a:p>
        </p:txBody>
      </p:sp>
      <p:cxnSp>
        <p:nvCxnSpPr>
          <p:cNvPr id="4" name="Straight Connector 3"/>
          <p:cNvCxnSpPr/>
          <p:nvPr userDrawn="1"/>
        </p:nvCxnSpPr>
        <p:spPr>
          <a:xfrm>
            <a:off x="726018" y="1141620"/>
            <a:ext cx="10739965" cy="0"/>
          </a:xfrm>
          <a:prstGeom prst="line">
            <a:avLst/>
          </a:prstGeom>
          <a:ln>
            <a:solidFill>
              <a:srgbClr val="78AF44"/>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57137" y="1954696"/>
            <a:ext cx="10725263" cy="1330582"/>
          </a:xfrm>
        </p:spPr>
        <p:txBody>
          <a:bodyPr/>
          <a:lstStyle/>
          <a:p>
            <a:r>
              <a:rPr lang="en-US"/>
              <a:t>Click to edit Master title style</a:t>
            </a:r>
          </a:p>
        </p:txBody>
      </p:sp>
      <p:pic>
        <p:nvPicPr>
          <p:cNvPr id="3" name="Picture 2"/>
          <p:cNvPicPr>
            <a:picLocks noChangeAspect="1"/>
          </p:cNvPicPr>
          <p:nvPr userDrawn="1"/>
        </p:nvPicPr>
        <p:blipFill>
          <a:blip r:embed="rId2"/>
          <a:stretch>
            <a:fillRect/>
          </a:stretch>
        </p:blipFill>
        <p:spPr>
          <a:xfrm>
            <a:off x="857136" y="3922834"/>
            <a:ext cx="10762405" cy="24386"/>
          </a:xfrm>
          <a:prstGeom prst="rect">
            <a:avLst/>
          </a:prstGeom>
        </p:spPr>
      </p:pic>
    </p:spTree>
    <p:extLst>
      <p:ext uri="{BB962C8B-B14F-4D97-AF65-F5344CB8AC3E}">
        <p14:creationId xmlns:p14="http://schemas.microsoft.com/office/powerpoint/2010/main" val="1274189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Section Divider">
    <p:spTree>
      <p:nvGrpSpPr>
        <p:cNvPr id="1" name=""/>
        <p:cNvGrpSpPr/>
        <p:nvPr/>
      </p:nvGrpSpPr>
      <p:grpSpPr>
        <a:xfrm>
          <a:off x="0" y="0"/>
          <a:ext cx="0" cy="0"/>
          <a:chOff x="0" y="0"/>
          <a:chExt cx="0" cy="0"/>
        </a:xfrm>
      </p:grpSpPr>
      <p:cxnSp>
        <p:nvCxnSpPr>
          <p:cNvPr id="3" name="Straight Connector 2"/>
          <p:cNvCxnSpPr/>
          <p:nvPr/>
        </p:nvCxnSpPr>
        <p:spPr>
          <a:xfrm>
            <a:off x="831851" y="3175000"/>
            <a:ext cx="10515600" cy="0"/>
          </a:xfrm>
          <a:prstGeom prst="line">
            <a:avLst/>
          </a:prstGeom>
          <a:ln w="38100">
            <a:solidFill>
              <a:srgbClr val="107138"/>
            </a:solidFill>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ctrTitle"/>
          </p:nvPr>
        </p:nvSpPr>
        <p:spPr>
          <a:xfrm>
            <a:off x="914400" y="1303800"/>
            <a:ext cx="10363200" cy="1668001"/>
          </a:xfrm>
        </p:spPr>
        <p:txBody>
          <a:bodyPr anchor="b">
            <a:normAutofit/>
          </a:bodyPr>
          <a:lstStyle>
            <a:lvl1pPr algn="l">
              <a:defRPr sz="3800" b="1" i="0">
                <a:solidFill>
                  <a:srgbClr val="3C3558"/>
                </a:solidFill>
                <a:latin typeface="Arial" charset="0"/>
                <a:ea typeface="Arial" charset="0"/>
                <a:cs typeface="Arial" charset="0"/>
              </a:defRPr>
            </a:lvl1pPr>
          </a:lstStyle>
          <a:p>
            <a:r>
              <a:rPr lang="en-US"/>
              <a:t>Click to edit Master title style</a:t>
            </a:r>
          </a:p>
        </p:txBody>
      </p:sp>
      <p:sp>
        <p:nvSpPr>
          <p:cNvPr id="4" name="Footer Placeholder 4"/>
          <p:cNvSpPr>
            <a:spLocks noGrp="1"/>
          </p:cNvSpPr>
          <p:nvPr>
            <p:ph type="ftr" sz="quarter" idx="10"/>
          </p:nvPr>
        </p:nvSpPr>
        <p:spPr>
          <a:xfrm>
            <a:off x="838200" y="6319839"/>
            <a:ext cx="6781800" cy="365125"/>
          </a:xfrm>
        </p:spPr>
        <p:txBody>
          <a:bodyPr/>
          <a:lstStyle>
            <a:lvl1pPr algn="l">
              <a:defRPr sz="1200" b="0" i="0">
                <a:solidFill>
                  <a:schemeClr val="bg1">
                    <a:lumMod val="50000"/>
                  </a:schemeClr>
                </a:solidFill>
                <a:latin typeface="Arial" charset="0"/>
                <a:ea typeface="Arial" charset="0"/>
                <a:cs typeface="Arial" charset="0"/>
              </a:defRPr>
            </a:lvl1pPr>
          </a:lstStyle>
          <a:p>
            <a:r>
              <a:rPr lang="en-US"/>
              <a:t>Analyzing Summative Assessment Results to  Inform Teaching and Learning</a:t>
            </a:r>
          </a:p>
        </p:txBody>
      </p:sp>
      <p:sp>
        <p:nvSpPr>
          <p:cNvPr id="5" name="Slide Number Placeholder 5"/>
          <p:cNvSpPr>
            <a:spLocks noGrp="1"/>
          </p:cNvSpPr>
          <p:nvPr>
            <p:ph type="sldNum" sz="quarter" idx="11"/>
          </p:nvPr>
        </p:nvSpPr>
        <p:spPr/>
        <p:txBody>
          <a:bodyPr/>
          <a:lstStyle>
            <a:lvl1pPr algn="ctr">
              <a:defRPr/>
            </a:lvl1pPr>
          </a:lstStyle>
          <a:p>
            <a:pPr algn="l"/>
            <a:fld id="{456BF192-0992-504C-A44D-CD28F44FCF18}" type="slidenum">
              <a:rPr lang="en-US" smtClean="0"/>
              <a:pPr algn="l"/>
              <a:t>‹#›</a:t>
            </a:fld>
            <a:endParaRPr lang="en-US"/>
          </a:p>
        </p:txBody>
      </p:sp>
    </p:spTree>
    <p:extLst>
      <p:ext uri="{BB962C8B-B14F-4D97-AF65-F5344CB8AC3E}">
        <p14:creationId xmlns:p14="http://schemas.microsoft.com/office/powerpoint/2010/main" val="22550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A4BFF39-A1B3-495C-8165-55BFCE77E110}" type="datetimeFigureOut">
              <a:rPr lang="en-US" smtClean="0"/>
              <a:t>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46003B-8C35-437B-96D0-A0A85B256F47}" type="slidenum">
              <a:rPr lang="en-US" smtClean="0"/>
              <a:t>‹#›</a:t>
            </a:fld>
            <a:endParaRPr lang="en-US"/>
          </a:p>
        </p:txBody>
      </p:sp>
    </p:spTree>
    <p:extLst>
      <p:ext uri="{BB962C8B-B14F-4D97-AF65-F5344CB8AC3E}">
        <p14:creationId xmlns:p14="http://schemas.microsoft.com/office/powerpoint/2010/main" val="3490239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accent5">
                    <a:lumMod val="50000"/>
                  </a:schemeClr>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A4BFF39-A1B3-495C-8165-55BFCE77E110}" type="datetimeFigureOut">
              <a:rPr lang="en-US" smtClean="0"/>
              <a:t>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46003B-8C35-437B-96D0-A0A85B256F47}" type="slidenum">
              <a:rPr lang="en-US" smtClean="0"/>
              <a:t>‹#›</a:t>
            </a:fld>
            <a:endParaRPr lang="en-US"/>
          </a:p>
        </p:txBody>
      </p:sp>
    </p:spTree>
    <p:custDataLst>
      <p:tags r:id="rId1"/>
    </p:custDataLst>
    <p:extLst>
      <p:ext uri="{BB962C8B-B14F-4D97-AF65-F5344CB8AC3E}">
        <p14:creationId xmlns:p14="http://schemas.microsoft.com/office/powerpoint/2010/main" val="4294374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4BFF39-A1B3-495C-8165-55BFCE77E110}" type="datetimeFigureOut">
              <a:rPr lang="en-US" smtClean="0"/>
              <a:t>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46003B-8C35-437B-96D0-A0A85B256F47}" type="slidenum">
              <a:rPr lang="en-US" smtClean="0"/>
              <a:t>‹#›</a:t>
            </a:fld>
            <a:endParaRPr lang="en-US"/>
          </a:p>
        </p:txBody>
      </p:sp>
    </p:spTree>
    <p:custDataLst>
      <p:tags r:id="rId1"/>
    </p:custDataLst>
    <p:extLst>
      <p:ext uri="{BB962C8B-B14F-4D97-AF65-F5344CB8AC3E}">
        <p14:creationId xmlns:p14="http://schemas.microsoft.com/office/powerpoint/2010/main" val="2167442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tags" Target="../tags/tag3.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rgbClr val="D4D9DE"/>
            </a:gs>
            <a:gs pos="50000">
              <a:srgbClr val="FFFFFF"/>
            </a:gs>
          </a:gsLst>
          <a:lin ang="27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7137" y="658556"/>
            <a:ext cx="10725263" cy="1330582"/>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3083605" y="2273588"/>
            <a:ext cx="8498795" cy="3852576"/>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Tree>
  </p:cSld>
  <p:clrMap bg1="lt1" tx1="dk1" bg2="lt2" tx2="dk2" accent1="accent1" accent2="accent2" accent3="accent3" accent4="accent4" accent5="accent5" accent6="accent6" hlink="hlink" folHlink="folHlink"/>
  <p:sldLayoutIdLst>
    <p:sldLayoutId id="2147483650" r:id="rId1"/>
    <p:sldLayoutId id="2147483668" r:id="rId2"/>
    <p:sldLayoutId id="2147483652" r:id="rId3"/>
    <p:sldLayoutId id="2147483671" r:id="rId4"/>
    <p:sldLayoutId id="2147483672" r:id="rId5"/>
    <p:sldLayoutId id="2147483674" r:id="rId6"/>
    <p:sldLayoutId id="2147483675" r:id="rId7"/>
  </p:sldLayoutIdLst>
  <p:txStyles>
    <p:titleStyle>
      <a:lvl1pPr algn="l" defTabSz="457200" rtl="0" eaLnBrk="1" latinLnBrk="0" hangingPunct="1">
        <a:spcBef>
          <a:spcPct val="0"/>
        </a:spcBef>
        <a:buNone/>
        <a:tabLst/>
        <a:defRPr sz="3600" kern="1200">
          <a:solidFill>
            <a:srgbClr val="10273F"/>
          </a:solidFill>
          <a:latin typeface="Arial" pitchFamily="34" charset="0"/>
          <a:ea typeface="+mj-ea"/>
          <a:cs typeface="Arial" pitchFamily="34" charset="0"/>
        </a:defRPr>
      </a:lvl1pPr>
    </p:titleStyle>
    <p:bodyStyle>
      <a:lvl1pPr marL="342900" indent="-342900" algn="l" defTabSz="457200" rtl="0" eaLnBrk="1" latinLnBrk="0" hangingPunct="1">
        <a:spcBef>
          <a:spcPct val="20000"/>
        </a:spcBef>
        <a:buFont typeface="Arial"/>
        <a:buNone/>
        <a:defRPr sz="2800" kern="1200">
          <a:solidFill>
            <a:srgbClr val="11376F"/>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2400" kern="1200">
          <a:solidFill>
            <a:srgbClr val="11376F"/>
          </a:solidFill>
          <a:latin typeface="Arial" pitchFamily="34" charset="0"/>
          <a:ea typeface="+mn-ea"/>
          <a:cs typeface="Arial" pitchFamily="34" charset="0"/>
        </a:defRPr>
      </a:lvl2pPr>
      <a:lvl3pPr marL="1143000" indent="-228600" algn="l" defTabSz="457200" rtl="0" eaLnBrk="1" latinLnBrk="0" hangingPunct="1">
        <a:spcBef>
          <a:spcPct val="20000"/>
        </a:spcBef>
        <a:buSzPct val="90000"/>
        <a:buFont typeface="Lucida Grande CE"/>
        <a:buChar char="»"/>
        <a:defRPr sz="2000" kern="1200">
          <a:solidFill>
            <a:srgbClr val="11376F"/>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1800" kern="1200">
          <a:solidFill>
            <a:srgbClr val="11376F"/>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38200" y="1825625"/>
            <a:ext cx="10515599"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4BFF39-A1B3-495C-8165-55BFCE77E110}" type="datetimeFigureOut">
              <a:rPr lang="en-US" smtClean="0"/>
              <a:t>1/20/2023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46003B-8C35-437B-96D0-A0A85B256F47}" type="slidenum">
              <a:rPr lang="en-US" smtClean="0"/>
              <a:t>‹#›</a:t>
            </a:fld>
            <a:endParaRPr lang="en-US"/>
          </a:p>
        </p:txBody>
      </p:sp>
    </p:spTree>
    <p:custDataLst>
      <p:tags r:id="rId15"/>
    </p:custDataLst>
    <p:extLst>
      <p:ext uri="{BB962C8B-B14F-4D97-AF65-F5344CB8AC3E}">
        <p14:creationId xmlns:p14="http://schemas.microsoft.com/office/powerpoint/2010/main" val="304939698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9"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txStyles>
    <p:titleStyle>
      <a:lvl1pPr algn="l" defTabSz="914400" rtl="0" eaLnBrk="1" latinLnBrk="0" hangingPunct="1">
        <a:lnSpc>
          <a:spcPct val="90000"/>
        </a:lnSpc>
        <a:spcBef>
          <a:spcPct val="0"/>
        </a:spcBef>
        <a:buNone/>
        <a:defRPr sz="8000" kern="1200">
          <a:solidFill>
            <a:schemeClr val="accent5">
              <a:lumMod val="50000"/>
            </a:schemeClr>
          </a:solidFill>
          <a:latin typeface="Britannic Bold" panose="020B09030607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tags" Target="../tags/tag10.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18.xml"/><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19.xml"/><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hyperlink" Target="https://www.cde.ca.gov/ta/cr/elforms.asp" TargetMode="External"/><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microsoft.com/office/2007/relationships/hdphoto" Target="../media/hdphoto1.wdp"/><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1.xml"/><Relationship Id="rId1" Type="http://schemas.openxmlformats.org/officeDocument/2006/relationships/tags" Target="../tags/tag20.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tags" Target="../tags/tag2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microsoft.com/office/2007/relationships/hdphoto" Target="../media/hdphoto3.wdp"/><Relationship Id="rId2" Type="http://schemas.openxmlformats.org/officeDocument/2006/relationships/slideLayout" Target="../slideLayouts/slideLayout12.xml"/><Relationship Id="rId1" Type="http://schemas.openxmlformats.org/officeDocument/2006/relationships/tags" Target="../tags/tag22.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14.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1.xml"/><Relationship Id="rId1" Type="http://schemas.openxmlformats.org/officeDocument/2006/relationships/tags" Target="../tags/tag23.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ags" Target="../tags/tag24.xml"/><Relationship Id="rId5" Type="http://schemas.openxmlformats.org/officeDocument/2006/relationships/image" Target="../media/image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tags" Target="../tags/tag25.xml"/><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xml"/><Relationship Id="rId1" Type="http://schemas.openxmlformats.org/officeDocument/2006/relationships/tags" Target="../tags/tag1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9.xml"/><Relationship Id="rId1" Type="http://schemas.openxmlformats.org/officeDocument/2006/relationships/tags" Target="../tags/tag26.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hyperlink" Target="https://www.cde.ca.gov/sp/el/rd/" TargetMode="External"/><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1.xml"/><Relationship Id="rId1" Type="http://schemas.openxmlformats.org/officeDocument/2006/relationships/tags" Target="../tags/tag27.xml"/><Relationship Id="rId5" Type="http://schemas.openxmlformats.org/officeDocument/2006/relationships/image" Target="../media/image18.png"/><Relationship Id="rId4" Type="http://schemas.openxmlformats.org/officeDocument/2006/relationships/hyperlink" Target="https://www.elpac.org/resources/available-resources-elpac/" TargetMode="Externa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1.xml"/><Relationship Id="rId1" Type="http://schemas.openxmlformats.org/officeDocument/2006/relationships/tags" Target="../tags/tag28.xml"/><Relationship Id="rId5" Type="http://schemas.openxmlformats.org/officeDocument/2006/relationships/hyperlink" Target="https://www.elpac.org/resources/videos/" TargetMode="Externa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microsoft.com/office/2007/relationships/hdphoto" Target="../media/hdphoto7.wdp"/><Relationship Id="rId2" Type="http://schemas.openxmlformats.org/officeDocument/2006/relationships/slideLayout" Target="../slideLayouts/slideLayout11.xml"/><Relationship Id="rId1" Type="http://schemas.openxmlformats.org/officeDocument/2006/relationships/tags" Target="../tags/tag29.xml"/><Relationship Id="rId6" Type="http://schemas.openxmlformats.org/officeDocument/2006/relationships/image" Target="../media/image21.png"/><Relationship Id="rId5" Type="http://schemas.microsoft.com/office/2007/relationships/hdphoto" Target="../media/hdphoto6.wdp"/><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microsoft.com/office/2007/relationships/hdphoto" Target="../media/hdphoto9.wdp"/><Relationship Id="rId2" Type="http://schemas.openxmlformats.org/officeDocument/2006/relationships/slideLayout" Target="../slideLayouts/slideLayout11.xml"/><Relationship Id="rId1" Type="http://schemas.openxmlformats.org/officeDocument/2006/relationships/tags" Target="../tags/tag30.xml"/><Relationship Id="rId6" Type="http://schemas.openxmlformats.org/officeDocument/2006/relationships/image" Target="../media/image23.png"/><Relationship Id="rId5" Type="http://schemas.microsoft.com/office/2007/relationships/hdphoto" Target="../media/hdphoto8.wdp"/><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microsoft.com/office/2007/relationships/hdphoto" Target="../media/hdphoto11.wdp"/><Relationship Id="rId2" Type="http://schemas.openxmlformats.org/officeDocument/2006/relationships/slideLayout" Target="../slideLayouts/slideLayout11.xml"/><Relationship Id="rId1" Type="http://schemas.openxmlformats.org/officeDocument/2006/relationships/tags" Target="../tags/tag31.xml"/><Relationship Id="rId6" Type="http://schemas.openxmlformats.org/officeDocument/2006/relationships/image" Target="../media/image25.png"/><Relationship Id="rId5" Type="http://schemas.microsoft.com/office/2007/relationships/hdphoto" Target="../media/hdphoto10.wdp"/><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1.xml"/><Relationship Id="rId1" Type="http://schemas.openxmlformats.org/officeDocument/2006/relationships/tags" Target="../tags/tag32.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hyperlink" Target="https://www.cde.ca.gov/ta/tg/ca/assessmentfactsheets.asp"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hyperlink" Target="https://www.cde.ca.gov/ta/tg/ca/parentguidetounderstand.asp" TargetMode="External"/><Relationship Id="rId4" Type="http://schemas.openxmlformats.org/officeDocument/2006/relationships/hyperlink" Target="https://www.cde.ca.gov/ta/tg/ep/" TargetMode="Externa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1.xml"/><Relationship Id="rId1" Type="http://schemas.openxmlformats.org/officeDocument/2006/relationships/tags" Target="../tags/tag33.xml"/><Relationship Id="rId6" Type="http://schemas.openxmlformats.org/officeDocument/2006/relationships/image" Target="../media/image27.png"/><Relationship Id="rId5" Type="http://schemas.openxmlformats.org/officeDocument/2006/relationships/hyperlink" Target="https://elpac.startingsmarter.org/" TargetMode="External"/><Relationship Id="rId4" Type="http://schemas.openxmlformats.org/officeDocument/2006/relationships/hyperlink" Target="https://ca.startingsmarter.or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xml"/><Relationship Id="rId1" Type="http://schemas.openxmlformats.org/officeDocument/2006/relationships/tags" Target="../tags/tag1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xml"/><Relationship Id="rId1" Type="http://schemas.openxmlformats.org/officeDocument/2006/relationships/tags" Target="../tags/tag1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tags" Target="../tags/tag1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xml"/><Relationship Id="rId1" Type="http://schemas.openxmlformats.org/officeDocument/2006/relationships/tags" Target="../tags/tag15.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1.xml"/><Relationship Id="rId1" Type="http://schemas.openxmlformats.org/officeDocument/2006/relationships/tags" Target="../tags/tag16.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9.xml"/><Relationship Id="rId1" Type="http://schemas.openxmlformats.org/officeDocument/2006/relationships/tags" Target="../tags/tag17.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92956" y="365125"/>
            <a:ext cx="10744200" cy="6235700"/>
          </a:xfrm>
        </p:spPr>
        <p:txBody>
          <a:bodyPr/>
          <a:lstStyle/>
          <a:p>
            <a:pPr algn="ctr"/>
            <a:r>
              <a:rPr lang="en-US" sz="6000" b="0"/>
              <a:t>A Site Administrator’s Guide: </a:t>
            </a:r>
            <a:br>
              <a:rPr lang="en-US" sz="6000" b="0"/>
            </a:br>
            <a:br>
              <a:rPr lang="en-US" sz="6000" b="0"/>
            </a:br>
            <a:r>
              <a:rPr lang="en-US" sz="8800"/>
              <a:t>Talking to Educators </a:t>
            </a:r>
            <a:br>
              <a:rPr lang="en-US" sz="6000"/>
            </a:br>
            <a:br>
              <a:rPr lang="en-US" sz="6000"/>
            </a:br>
            <a:r>
              <a:rPr lang="en-US" sz="6000"/>
              <a:t>About the English Language Proficiency Assessments for California (ELPAC)</a:t>
            </a:r>
          </a:p>
        </p:txBody>
      </p:sp>
    </p:spTree>
    <p:custDataLst>
      <p:tags r:id="rId1"/>
    </p:custDataLst>
    <p:extLst>
      <p:ext uri="{BB962C8B-B14F-4D97-AF65-F5344CB8AC3E}">
        <p14:creationId xmlns:p14="http://schemas.microsoft.com/office/powerpoint/2010/main" val="769237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a:t>Why:</a:t>
            </a:r>
          </a:p>
        </p:txBody>
      </p:sp>
      <p:sp>
        <p:nvSpPr>
          <p:cNvPr id="3" name="Text Placeholder 2"/>
          <p:cNvSpPr>
            <a:spLocks noGrp="1"/>
          </p:cNvSpPr>
          <p:nvPr>
            <p:ph type="body" idx="1"/>
          </p:nvPr>
        </p:nvSpPr>
        <p:spPr/>
        <p:txBody>
          <a:bodyPr>
            <a:normAutofit/>
          </a:bodyPr>
          <a:lstStyle/>
          <a:p>
            <a:pPr algn="ctr"/>
            <a:r>
              <a:rPr lang="en-US" sz="3200"/>
              <a:t>Initial ELPAC</a:t>
            </a:r>
          </a:p>
        </p:txBody>
      </p:sp>
      <p:sp>
        <p:nvSpPr>
          <p:cNvPr id="5" name="Text Placeholder 4"/>
          <p:cNvSpPr>
            <a:spLocks noGrp="1"/>
          </p:cNvSpPr>
          <p:nvPr>
            <p:ph type="body" sz="quarter" idx="3"/>
          </p:nvPr>
        </p:nvSpPr>
        <p:spPr/>
        <p:txBody>
          <a:bodyPr>
            <a:normAutofit/>
          </a:bodyPr>
          <a:lstStyle/>
          <a:p>
            <a:pPr algn="ctr"/>
            <a:r>
              <a:rPr lang="en-US" sz="3200"/>
              <a:t>Summative ELPAC</a:t>
            </a:r>
          </a:p>
        </p:txBody>
      </p:sp>
      <p:pic>
        <p:nvPicPr>
          <p:cNvPr id="8" name="Content Placeholder 7" descr="The Summative ELPAC leads to reclassification."/>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6384373" y="2743614"/>
            <a:ext cx="4758841" cy="3684588"/>
          </a:xfrm>
        </p:spPr>
      </p:pic>
      <p:pic>
        <p:nvPicPr>
          <p:cNvPr id="6" name="Content Placeholder 5" descr="The Initial ELPAC is used to identify students as English learners or IFEP "/>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964829" y="2745518"/>
            <a:ext cx="4907705" cy="3680779"/>
          </a:xfrm>
        </p:spPr>
      </p:pic>
    </p:spTree>
    <p:custDataLst>
      <p:tags r:id="rId1"/>
    </p:custDataLst>
    <p:extLst>
      <p:ext uri="{BB962C8B-B14F-4D97-AF65-F5344CB8AC3E}">
        <p14:creationId xmlns:p14="http://schemas.microsoft.com/office/powerpoint/2010/main" val="3220093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a:t>Who:</a:t>
            </a:r>
          </a:p>
        </p:txBody>
      </p:sp>
      <p:sp>
        <p:nvSpPr>
          <p:cNvPr id="3" name="Text Placeholder 2"/>
          <p:cNvSpPr>
            <a:spLocks noGrp="1"/>
          </p:cNvSpPr>
          <p:nvPr>
            <p:ph type="body" idx="1"/>
          </p:nvPr>
        </p:nvSpPr>
        <p:spPr/>
        <p:txBody>
          <a:bodyPr>
            <a:normAutofit/>
          </a:bodyPr>
          <a:lstStyle/>
          <a:p>
            <a:pPr algn="ctr"/>
            <a:r>
              <a:rPr lang="en-US" sz="3200"/>
              <a:t>Initial ELPAC</a:t>
            </a:r>
          </a:p>
        </p:txBody>
      </p:sp>
      <p:sp>
        <p:nvSpPr>
          <p:cNvPr id="7" name="Text Placeholder 6"/>
          <p:cNvSpPr>
            <a:spLocks noGrp="1"/>
          </p:cNvSpPr>
          <p:nvPr>
            <p:ph type="body" sz="quarter" idx="3"/>
          </p:nvPr>
        </p:nvSpPr>
        <p:spPr/>
        <p:txBody>
          <a:bodyPr>
            <a:normAutofit/>
          </a:bodyPr>
          <a:lstStyle/>
          <a:p>
            <a:pPr algn="ctr"/>
            <a:r>
              <a:rPr lang="en-US" sz="3200"/>
              <a:t>Summative ELPAC</a:t>
            </a:r>
          </a:p>
        </p:txBody>
      </p:sp>
      <p:pic>
        <p:nvPicPr>
          <p:cNvPr id="12" name="Content Placeholder 11" descr="The Initial ELPAC is only given to students once, if their home language survey indicates a language other than English"/>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2061934" y="2700997"/>
            <a:ext cx="3061399" cy="4157003"/>
          </a:xfrm>
        </p:spPr>
      </p:pic>
      <p:pic>
        <p:nvPicPr>
          <p:cNvPr id="17" name="Content Placeholder 16" descr="The Summative ELPAC is given annually to English learners until they are reclassified as English proficient."/>
          <p:cNvPicPr>
            <a:picLocks noGrp="1" noChangeAspect="1"/>
          </p:cNvPicPr>
          <p:nvPr>
            <p:ph sz="quarter" idx="4"/>
          </p:nvPr>
        </p:nvPicPr>
        <p:blipFill>
          <a:blip r:embed="rId5">
            <a:extLst>
              <a:ext uri="{28A0092B-C50C-407E-A947-70E740481C1C}">
                <a14:useLocalDpi xmlns:a14="http://schemas.microsoft.com/office/drawing/2010/main" val="0"/>
              </a:ext>
            </a:extLst>
          </a:blip>
          <a:stretch>
            <a:fillRect/>
          </a:stretch>
        </p:blipFill>
        <p:spPr>
          <a:xfrm>
            <a:off x="6883384" y="2700997"/>
            <a:ext cx="3760820" cy="3684588"/>
          </a:xfrm>
        </p:spPr>
      </p:pic>
    </p:spTree>
    <p:custDataLst>
      <p:tags r:id="rId1"/>
    </p:custDataLst>
    <p:extLst>
      <p:ext uri="{BB962C8B-B14F-4D97-AF65-F5344CB8AC3E}">
        <p14:creationId xmlns:p14="http://schemas.microsoft.com/office/powerpoint/2010/main" val="1150240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949247" cy="1325563"/>
          </a:xfrm>
        </p:spPr>
        <p:txBody>
          <a:bodyPr/>
          <a:lstStyle/>
          <a:p>
            <a:r>
              <a:rPr lang="en-US"/>
              <a:t>Home Language Survey</a:t>
            </a:r>
          </a:p>
        </p:txBody>
      </p:sp>
      <p:sp>
        <p:nvSpPr>
          <p:cNvPr id="3" name="Content Placeholder 2"/>
          <p:cNvSpPr>
            <a:spLocks noGrp="1"/>
          </p:cNvSpPr>
          <p:nvPr>
            <p:ph sz="half" idx="1"/>
          </p:nvPr>
        </p:nvSpPr>
        <p:spPr>
          <a:xfrm>
            <a:off x="978821" y="5536305"/>
            <a:ext cx="10234353" cy="956570"/>
          </a:xfrm>
        </p:spPr>
        <p:txBody>
          <a:bodyPr/>
          <a:lstStyle/>
          <a:p>
            <a:pPr marL="0" indent="0" algn="ctr">
              <a:buNone/>
            </a:pPr>
            <a:r>
              <a:rPr lang="en-US" dirty="0">
                <a:hlinkClick r:id="rId3"/>
              </a:rPr>
              <a:t>English Learner Forms - Compliance Monitoring (CA Dept of Education)</a:t>
            </a:r>
            <a:endParaRPr lang="en-US" dirty="0"/>
          </a:p>
        </p:txBody>
      </p:sp>
      <p:pic>
        <p:nvPicPr>
          <p:cNvPr id="5" name="Content Placeholder 4" descr="Screen capture displaying a preview of the Home Language Survey">
            <a:extLst>
              <a:ext uri="{FF2B5EF4-FFF2-40B4-BE49-F238E27FC236}">
                <a16:creationId xmlns:a16="http://schemas.microsoft.com/office/drawing/2014/main" id="{821BA90D-76A7-4FEB-80EE-2178F1667DC5}"/>
              </a:ext>
            </a:extLst>
          </p:cNvPr>
          <p:cNvPicPr>
            <a:picLocks noGrp="1" noChangeAspect="1"/>
          </p:cNvPicPr>
          <p:nvPr>
            <p:ph sz="half" idx="2"/>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3903171" y="1858432"/>
            <a:ext cx="4385658" cy="33952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649793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dirty="0"/>
              <a:t>How:</a:t>
            </a:r>
          </a:p>
        </p:txBody>
      </p:sp>
      <p:pic>
        <p:nvPicPr>
          <p:cNvPr id="3" name="Content Placeholder 2" descr="Both Initial and Summative ELPAC assessments are paper-pencil tests."/>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838200" y="2191385"/>
            <a:ext cx="3996640" cy="4401062"/>
          </a:xfrm>
        </p:spPr>
      </p:pic>
      <p:sp>
        <p:nvSpPr>
          <p:cNvPr id="7" name="Content Placeholder 6"/>
          <p:cNvSpPr>
            <a:spLocks noGrp="1"/>
          </p:cNvSpPr>
          <p:nvPr>
            <p:ph sz="half" idx="2"/>
          </p:nvPr>
        </p:nvSpPr>
        <p:spPr>
          <a:xfrm>
            <a:off x="6172200" y="2447778"/>
            <a:ext cx="5181600" cy="2813540"/>
          </a:xfrm>
        </p:spPr>
        <p:txBody>
          <a:bodyPr/>
          <a:lstStyle/>
          <a:p>
            <a:pPr marL="0" indent="0" algn="ctr">
              <a:buNone/>
            </a:pPr>
            <a:r>
              <a:rPr lang="en-US" sz="3600" b="1" dirty="0"/>
              <a:t>Initial</a:t>
            </a:r>
            <a:r>
              <a:rPr lang="en-US" dirty="0"/>
              <a:t>:</a:t>
            </a:r>
          </a:p>
          <a:p>
            <a:pPr marL="0" indent="0" algn="ctr">
              <a:buNone/>
            </a:pPr>
            <a:r>
              <a:rPr lang="en-US" dirty="0"/>
              <a:t>K, 1, 2, 3–5, 6–8, 9–12</a:t>
            </a:r>
          </a:p>
          <a:p>
            <a:pPr marL="0" indent="0" algn="ctr">
              <a:buNone/>
            </a:pPr>
            <a:endParaRPr lang="en-US" dirty="0"/>
          </a:p>
          <a:p>
            <a:pPr marL="0" indent="0" algn="ctr">
              <a:buNone/>
            </a:pPr>
            <a:r>
              <a:rPr lang="en-US" sz="3600" b="1" dirty="0"/>
              <a:t>Summative:</a:t>
            </a:r>
          </a:p>
          <a:p>
            <a:pPr marL="0" indent="0" algn="ctr">
              <a:buNone/>
            </a:pPr>
            <a:r>
              <a:rPr lang="en-US" dirty="0"/>
              <a:t>K, 1, 2, 3–5, 6–8, 9–10, 11–12</a:t>
            </a:r>
          </a:p>
          <a:p>
            <a:endParaRPr lang="en-US" dirty="0"/>
          </a:p>
        </p:txBody>
      </p:sp>
    </p:spTree>
    <p:custDataLst>
      <p:tags r:id="rId1"/>
    </p:custDataLst>
    <p:extLst>
      <p:ext uri="{BB962C8B-B14F-4D97-AF65-F5344CB8AC3E}">
        <p14:creationId xmlns:p14="http://schemas.microsoft.com/office/powerpoint/2010/main" val="10398868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a:t>When:</a:t>
            </a:r>
          </a:p>
        </p:txBody>
      </p:sp>
      <p:sp>
        <p:nvSpPr>
          <p:cNvPr id="4" name="Content Placeholder 3"/>
          <p:cNvSpPr>
            <a:spLocks noGrp="1"/>
          </p:cNvSpPr>
          <p:nvPr>
            <p:ph sz="half" idx="1"/>
          </p:nvPr>
        </p:nvSpPr>
        <p:spPr>
          <a:xfrm>
            <a:off x="838200" y="2313305"/>
            <a:ext cx="10515600" cy="2421255"/>
          </a:xfrm>
          <a:solidFill>
            <a:srgbClr val="10273F"/>
          </a:solidFill>
        </p:spPr>
        <p:txBody>
          <a:bodyPr anchor="ctr" anchorCtr="0">
            <a:normAutofit/>
          </a:bodyPr>
          <a:lstStyle/>
          <a:p>
            <a:pPr marL="0" indent="0" algn="ctr">
              <a:buNone/>
            </a:pPr>
            <a:r>
              <a:rPr lang="en-US" b="1">
                <a:solidFill>
                  <a:schemeClr val="bg1"/>
                </a:solidFill>
              </a:rPr>
              <a:t>Initial ELPAC</a:t>
            </a:r>
          </a:p>
          <a:p>
            <a:pPr marL="0" indent="0" algn="ctr">
              <a:buNone/>
            </a:pPr>
            <a:r>
              <a:rPr lang="en-US" b="1">
                <a:solidFill>
                  <a:schemeClr val="bg1"/>
                </a:solidFill>
              </a:rPr>
              <a:t>July 1 – June 30</a:t>
            </a:r>
          </a:p>
        </p:txBody>
      </p:sp>
      <p:sp>
        <p:nvSpPr>
          <p:cNvPr id="5" name="Content Placeholder 4"/>
          <p:cNvSpPr>
            <a:spLocks noGrp="1"/>
          </p:cNvSpPr>
          <p:nvPr>
            <p:ph sz="half" idx="2"/>
          </p:nvPr>
        </p:nvSpPr>
        <p:spPr>
          <a:xfrm>
            <a:off x="7132320" y="4139088"/>
            <a:ext cx="3921760" cy="1560513"/>
          </a:xfrm>
          <a:solidFill>
            <a:schemeClr val="accent4">
              <a:lumMod val="40000"/>
              <a:lumOff val="60000"/>
            </a:schemeClr>
          </a:solidFill>
        </p:spPr>
        <p:txBody>
          <a:bodyPr anchor="ctr" anchorCtr="0">
            <a:normAutofit/>
          </a:bodyPr>
          <a:lstStyle/>
          <a:p>
            <a:pPr marL="0" indent="0" algn="ctr">
              <a:buNone/>
            </a:pPr>
            <a:r>
              <a:rPr lang="en-US" b="1" dirty="0"/>
              <a:t>Summative ELPAC</a:t>
            </a:r>
          </a:p>
          <a:p>
            <a:pPr marL="0" indent="0" algn="ctr">
              <a:buNone/>
            </a:pPr>
            <a:r>
              <a:rPr lang="en-US" b="1" dirty="0"/>
              <a:t>Feb 1 – May 31</a:t>
            </a:r>
          </a:p>
        </p:txBody>
      </p:sp>
      <p:sp>
        <p:nvSpPr>
          <p:cNvPr id="3" name="Content Placeholder 2"/>
          <p:cNvSpPr>
            <a:spLocks noGrp="1"/>
          </p:cNvSpPr>
          <p:nvPr>
            <p:ph sz="quarter" idx="13"/>
          </p:nvPr>
        </p:nvSpPr>
        <p:spPr>
          <a:xfrm>
            <a:off x="1137920" y="4139088"/>
            <a:ext cx="5181600" cy="1560513"/>
          </a:xfrm>
          <a:solidFill>
            <a:schemeClr val="accent4">
              <a:lumMod val="40000"/>
              <a:lumOff val="60000"/>
            </a:schemeClr>
          </a:solidFill>
        </p:spPr>
        <p:txBody>
          <a:bodyPr vert="horz" lIns="91440" tIns="45720" rIns="91440" bIns="45720" rtlCol="0" anchor="ctr" anchorCtr="0">
            <a:normAutofit/>
          </a:bodyPr>
          <a:lstStyle/>
          <a:p>
            <a:pPr marL="0" indent="0" algn="ctr">
              <a:buNone/>
            </a:pPr>
            <a:r>
              <a:rPr lang="en-US" b="1" dirty="0"/>
              <a:t>Optional Summative ELPAC</a:t>
            </a:r>
          </a:p>
          <a:p>
            <a:pPr marL="0" indent="0" algn="ctr">
              <a:buNone/>
            </a:pPr>
            <a:r>
              <a:rPr lang="en-US" b="1" dirty="0"/>
              <a:t>August 20 – October 30</a:t>
            </a:r>
          </a:p>
        </p:txBody>
      </p:sp>
    </p:spTree>
    <p:custDataLst>
      <p:tags r:id="rId1"/>
    </p:custDataLst>
    <p:extLst>
      <p:ext uri="{BB962C8B-B14F-4D97-AF65-F5344CB8AC3E}">
        <p14:creationId xmlns:p14="http://schemas.microsoft.com/office/powerpoint/2010/main" val="16865807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6600" dirty="0"/>
              <a:t>Initial ELPAC Student Score Report (SSR)</a:t>
            </a:r>
          </a:p>
        </p:txBody>
      </p:sp>
      <p:sp>
        <p:nvSpPr>
          <p:cNvPr id="2" name="Content Placeholder 1"/>
          <p:cNvSpPr>
            <a:spLocks noGrp="1"/>
          </p:cNvSpPr>
          <p:nvPr>
            <p:ph sz="half" idx="2"/>
          </p:nvPr>
        </p:nvSpPr>
        <p:spPr>
          <a:xfrm>
            <a:off x="6217920" y="2409190"/>
            <a:ext cx="5506720" cy="3546041"/>
          </a:xfrm>
        </p:spPr>
        <p:txBody>
          <a:bodyPr anchor="ctr">
            <a:noAutofit/>
          </a:bodyPr>
          <a:lstStyle/>
          <a:p>
            <a:pPr marL="0" indent="0">
              <a:lnSpc>
                <a:spcPct val="150000"/>
              </a:lnSpc>
              <a:spcBef>
                <a:spcPts val="0"/>
              </a:spcBef>
              <a:buNone/>
            </a:pPr>
            <a:r>
              <a:rPr lang="en-US" sz="3200" dirty="0"/>
              <a:t>Initial</a:t>
            </a:r>
          </a:p>
          <a:p>
            <a:pPr marL="0" lvl="1" indent="-280988">
              <a:lnSpc>
                <a:spcPct val="150000"/>
              </a:lnSpc>
              <a:spcBef>
                <a:spcPts val="0"/>
              </a:spcBef>
            </a:pPr>
            <a:r>
              <a:rPr lang="en-US" sz="3200" dirty="0"/>
              <a:t>Overall Score / Level (1</a:t>
            </a:r>
            <a:r>
              <a:rPr lang="en-US" sz="3200" dirty="0">
                <a:latin typeface="Gill Sans MT" panose="020B0502020104020203" pitchFamily="34" charset="0"/>
              </a:rPr>
              <a:t>–</a:t>
            </a:r>
            <a:r>
              <a:rPr lang="en-US" sz="3200" dirty="0"/>
              <a:t>3)</a:t>
            </a:r>
          </a:p>
          <a:p>
            <a:pPr marL="0" lvl="1" indent="-280988">
              <a:lnSpc>
                <a:spcPct val="150000"/>
              </a:lnSpc>
              <a:spcBef>
                <a:spcPts val="0"/>
              </a:spcBef>
            </a:pPr>
            <a:r>
              <a:rPr lang="en-US" sz="3200" dirty="0"/>
              <a:t>Oral Score / Level (1</a:t>
            </a:r>
            <a:r>
              <a:rPr lang="en-US" sz="3200" dirty="0">
                <a:latin typeface="Gill Sans MT" panose="020B0502020104020203" pitchFamily="34" charset="0"/>
              </a:rPr>
              <a:t>–</a:t>
            </a:r>
            <a:r>
              <a:rPr lang="en-US" sz="3200" dirty="0"/>
              <a:t>3)</a:t>
            </a:r>
          </a:p>
          <a:p>
            <a:pPr marL="0" lvl="1" indent="-280988">
              <a:lnSpc>
                <a:spcPct val="150000"/>
              </a:lnSpc>
              <a:spcBef>
                <a:spcPts val="0"/>
              </a:spcBef>
            </a:pPr>
            <a:r>
              <a:rPr lang="en-US" sz="3200" dirty="0"/>
              <a:t>Written Score / Level (1</a:t>
            </a:r>
            <a:r>
              <a:rPr lang="en-US" sz="3200" dirty="0">
                <a:latin typeface="Gill Sans MT" panose="020B0502020104020203" pitchFamily="34" charset="0"/>
              </a:rPr>
              <a:t>–</a:t>
            </a:r>
            <a:r>
              <a:rPr lang="en-US" sz="3200" dirty="0"/>
              <a:t>3)</a:t>
            </a:r>
          </a:p>
        </p:txBody>
      </p:sp>
      <p:pic>
        <p:nvPicPr>
          <p:cNvPr id="9" name="Content Placeholder 8" descr="Screen capture displaying a preview of a sample Initial ELPAC score report."/>
          <p:cNvPicPr>
            <a:picLocks noGrp="1" noChangeAspect="1"/>
          </p:cNvPicPr>
          <p:nvPr>
            <p:ph sz="quarter" idx="13"/>
          </p:nvPr>
        </p:nvPicPr>
        <p:blipFill>
          <a:blip r:embed="rId4">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tretch>
            <a:fillRect/>
          </a:stretch>
        </p:blipFill>
        <p:spPr>
          <a:xfrm>
            <a:off x="2986460" y="3159125"/>
            <a:ext cx="2486035" cy="3232351"/>
          </a:xfrm>
          <a:effectLst>
            <a:outerShdw blurRad="50800" dist="38100" dir="2700000" algn="tl" rotWithShape="0">
              <a:prstClr val="black">
                <a:alpha val="40000"/>
              </a:prstClr>
            </a:outerShdw>
          </a:effectLst>
        </p:spPr>
      </p:pic>
      <p:pic>
        <p:nvPicPr>
          <p:cNvPr id="8" name="Content Placeholder 7" descr="Screen capture displaying a preview of a sample Initial ELPAC score report."/>
          <p:cNvPicPr>
            <a:picLocks noGrp="1" noChangeAspect="1"/>
          </p:cNvPicPr>
          <p:nvPr>
            <p:ph sz="half" idx="1"/>
          </p:nvPr>
        </p:nvPicPr>
        <p:blipFill>
          <a:blip r:embed="rId6">
            <a:extLst>
              <a:ext uri="{BEBA8EAE-BF5A-486C-A8C5-ECC9F3942E4B}">
                <a14:imgProps xmlns:a14="http://schemas.microsoft.com/office/drawing/2010/main">
                  <a14:imgLayer r:embed="rId7">
                    <a14:imgEffect>
                      <a14:artisticBlur/>
                    </a14:imgEffect>
                  </a14:imgLayer>
                </a14:imgProps>
              </a:ext>
              <a:ext uri="{28A0092B-C50C-407E-A947-70E740481C1C}">
                <a14:useLocalDpi xmlns:a14="http://schemas.microsoft.com/office/drawing/2010/main" val="0"/>
              </a:ext>
            </a:extLst>
          </a:blip>
          <a:stretch>
            <a:fillRect/>
          </a:stretch>
        </p:blipFill>
        <p:spPr>
          <a:xfrm>
            <a:off x="1677887" y="2409190"/>
            <a:ext cx="2551590" cy="3232351"/>
          </a:xfr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1621507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dirty="0"/>
              <a:t>Summative ELPAC Student Score Report (SSR)</a:t>
            </a:r>
          </a:p>
        </p:txBody>
      </p:sp>
      <p:sp>
        <p:nvSpPr>
          <p:cNvPr id="4" name="Content Placeholder 3">
            <a:extLst>
              <a:ext uri="{FF2B5EF4-FFF2-40B4-BE49-F238E27FC236}">
                <a16:creationId xmlns:a16="http://schemas.microsoft.com/office/drawing/2014/main" id="{B5E26AB4-27AB-4996-BF9C-ADDF821A9938}"/>
              </a:ext>
            </a:extLst>
          </p:cNvPr>
          <p:cNvSpPr>
            <a:spLocks noGrp="1"/>
          </p:cNvSpPr>
          <p:nvPr>
            <p:ph sz="half" idx="1"/>
          </p:nvPr>
        </p:nvSpPr>
        <p:spPr>
          <a:xfrm>
            <a:off x="614680" y="2348196"/>
            <a:ext cx="5725160" cy="3779521"/>
          </a:xfrm>
        </p:spPr>
        <p:txBody>
          <a:bodyPr>
            <a:noAutofit/>
          </a:bodyPr>
          <a:lstStyle/>
          <a:p>
            <a:pPr marL="0" indent="0">
              <a:lnSpc>
                <a:spcPct val="150000"/>
              </a:lnSpc>
              <a:buNone/>
            </a:pPr>
            <a:r>
              <a:rPr lang="en-US" sz="3200" dirty="0"/>
              <a:t>Summative</a:t>
            </a:r>
          </a:p>
          <a:p>
            <a:pPr lvl="1">
              <a:lnSpc>
                <a:spcPct val="150000"/>
              </a:lnSpc>
            </a:pPr>
            <a:r>
              <a:rPr lang="en-US" sz="3200" dirty="0"/>
              <a:t>Overall Score / Level (1</a:t>
            </a:r>
            <a:r>
              <a:rPr lang="en-US" sz="3200" dirty="0">
                <a:latin typeface="Gill Sans MT" panose="020B0502020104020203" pitchFamily="34" charset="0"/>
              </a:rPr>
              <a:t>–</a:t>
            </a:r>
            <a:r>
              <a:rPr lang="en-US" sz="3200" dirty="0"/>
              <a:t>4)</a:t>
            </a:r>
          </a:p>
          <a:p>
            <a:pPr lvl="1">
              <a:lnSpc>
                <a:spcPct val="150000"/>
              </a:lnSpc>
            </a:pPr>
            <a:r>
              <a:rPr lang="en-US" sz="3200" dirty="0"/>
              <a:t>Oral Score / Level (1</a:t>
            </a:r>
            <a:r>
              <a:rPr lang="en-US" sz="3200" dirty="0">
                <a:latin typeface="Gill Sans MT" panose="020B0502020104020203" pitchFamily="34" charset="0"/>
              </a:rPr>
              <a:t>–</a:t>
            </a:r>
            <a:r>
              <a:rPr lang="en-US" sz="3200" dirty="0"/>
              <a:t>4)</a:t>
            </a:r>
          </a:p>
          <a:p>
            <a:pPr lvl="1">
              <a:lnSpc>
                <a:spcPct val="150000"/>
              </a:lnSpc>
            </a:pPr>
            <a:r>
              <a:rPr lang="en-US" sz="3200" dirty="0"/>
              <a:t>Written Score / Level (1</a:t>
            </a:r>
            <a:r>
              <a:rPr lang="en-US" sz="3200" dirty="0">
                <a:latin typeface="Gill Sans MT" panose="020B0502020104020203" pitchFamily="34" charset="0"/>
              </a:rPr>
              <a:t>–</a:t>
            </a:r>
            <a:r>
              <a:rPr lang="en-US" sz="3200" dirty="0"/>
              <a:t>4)</a:t>
            </a:r>
          </a:p>
          <a:p>
            <a:pPr lvl="1">
              <a:lnSpc>
                <a:spcPct val="150000"/>
              </a:lnSpc>
            </a:pPr>
            <a:r>
              <a:rPr lang="en-US" sz="3200" dirty="0"/>
              <a:t>Domain Level (1</a:t>
            </a:r>
            <a:r>
              <a:rPr lang="en-US" sz="3200" dirty="0">
                <a:latin typeface="Gill Sans MT" panose="020B0502020104020203" pitchFamily="34" charset="0"/>
              </a:rPr>
              <a:t>–</a:t>
            </a:r>
            <a:r>
              <a:rPr lang="en-US" sz="3200" dirty="0"/>
              <a:t>3)</a:t>
            </a:r>
          </a:p>
        </p:txBody>
      </p:sp>
      <p:pic>
        <p:nvPicPr>
          <p:cNvPr id="10" name="Content Placeholder 9" descr="Screen capture displaying a preview of a sample Summative ELPAC score report."/>
          <p:cNvPicPr>
            <a:picLocks noGrp="1" noChangeAspect="1"/>
          </p:cNvPicPr>
          <p:nvPr>
            <p:ph sz="quarter" idx="13"/>
          </p:nvPr>
        </p:nvPicPr>
        <p:blipFill>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tretch>
            <a:fillRect/>
          </a:stretch>
        </p:blipFill>
        <p:spPr>
          <a:xfrm>
            <a:off x="8666211" y="2820825"/>
            <a:ext cx="2687589" cy="3478057"/>
          </a:xfrm>
          <a:effectLst>
            <a:outerShdw blurRad="50800" dist="38100" dir="2700000" algn="tl" rotWithShape="0">
              <a:prstClr val="black">
                <a:alpha val="40000"/>
              </a:prstClr>
            </a:outerShdw>
          </a:effectLst>
        </p:spPr>
      </p:pic>
      <p:pic>
        <p:nvPicPr>
          <p:cNvPr id="9" name="Content Placeholder 8" descr="Screen capture displaying a preview of a sample Summative ELPAC score report."/>
          <p:cNvPicPr>
            <a:picLocks noGrp="1" noChangeAspect="1"/>
          </p:cNvPicPr>
          <p:nvPr>
            <p:ph sz="half" idx="2"/>
          </p:nvPr>
        </p:nvPicPr>
        <p:blipFill>
          <a:blip r:embed="rId5">
            <a:extLst>
              <a:ext uri="{BEBA8EAE-BF5A-486C-A8C5-ECC9F3942E4B}">
                <a14:imgProps xmlns:a14="http://schemas.microsoft.com/office/drawing/2010/main">
                  <a14:imgLayer r:embed="rId6">
                    <a14:imgEffect>
                      <a14:artisticBlur/>
                    </a14:imgEffect>
                  </a14:imgLayer>
                </a14:imgProps>
              </a:ext>
              <a:ext uri="{28A0092B-C50C-407E-A947-70E740481C1C}">
                <a14:useLocalDpi xmlns:a14="http://schemas.microsoft.com/office/drawing/2010/main" val="0"/>
              </a:ext>
            </a:extLst>
          </a:blip>
          <a:stretch>
            <a:fillRect/>
          </a:stretch>
        </p:blipFill>
        <p:spPr>
          <a:xfrm>
            <a:off x="6779690" y="2348196"/>
            <a:ext cx="2677049" cy="348332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917557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a:t>Alternate ELPAC - What: </a:t>
            </a:r>
          </a:p>
        </p:txBody>
      </p:sp>
      <p:sp>
        <p:nvSpPr>
          <p:cNvPr id="3" name="Content Placeholder 2"/>
          <p:cNvSpPr>
            <a:spLocks noGrp="1"/>
          </p:cNvSpPr>
          <p:nvPr>
            <p:ph sz="half" idx="2"/>
          </p:nvPr>
        </p:nvSpPr>
        <p:spPr>
          <a:xfrm>
            <a:off x="1195754" y="2278966"/>
            <a:ext cx="10158046" cy="1722328"/>
          </a:xfrm>
        </p:spPr>
        <p:txBody>
          <a:bodyPr>
            <a:normAutofit fontScale="92500" lnSpcReduction="10000"/>
          </a:bodyPr>
          <a:lstStyle/>
          <a:p>
            <a:pPr marL="0" indent="0" algn="ctr">
              <a:buNone/>
            </a:pPr>
            <a:r>
              <a:rPr lang="en-US" sz="3600" dirty="0"/>
              <a:t>The Alternate ELPAC measures the student’s English language proficiency through their expressive (speaking/writing) and receptive (reading/listening) communication</a:t>
            </a:r>
            <a:r>
              <a:rPr lang="en-US" dirty="0"/>
              <a:t>.   </a:t>
            </a:r>
            <a:endParaRPr lang="en-US" sz="3600" dirty="0"/>
          </a:p>
        </p:txBody>
      </p:sp>
      <p:pic>
        <p:nvPicPr>
          <p:cNvPr id="5" name="Content Placeholder 4" descr="Expressive (speaking/writing) and receptive (reading/listening) communication."/>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887433" y="4001294"/>
            <a:ext cx="8417134" cy="2527114"/>
          </a:xfrm>
        </p:spPr>
      </p:pic>
    </p:spTree>
    <p:custDataLst>
      <p:tags r:id="rId1"/>
    </p:custDataLst>
    <p:extLst>
      <p:ext uri="{BB962C8B-B14F-4D97-AF65-F5344CB8AC3E}">
        <p14:creationId xmlns:p14="http://schemas.microsoft.com/office/powerpoint/2010/main" val="40348382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a:t>Alternate ELPAC - Why:</a:t>
            </a:r>
          </a:p>
        </p:txBody>
      </p:sp>
      <p:sp>
        <p:nvSpPr>
          <p:cNvPr id="3" name="Text Placeholder 2"/>
          <p:cNvSpPr>
            <a:spLocks noGrp="1"/>
          </p:cNvSpPr>
          <p:nvPr>
            <p:ph type="body" idx="1"/>
          </p:nvPr>
        </p:nvSpPr>
        <p:spPr/>
        <p:txBody>
          <a:bodyPr>
            <a:normAutofit/>
          </a:bodyPr>
          <a:lstStyle/>
          <a:p>
            <a:pPr algn="ctr"/>
            <a:r>
              <a:rPr lang="en-US" sz="3200"/>
              <a:t>Initial Alternate ELPAC</a:t>
            </a:r>
          </a:p>
        </p:txBody>
      </p:sp>
      <p:sp>
        <p:nvSpPr>
          <p:cNvPr id="5" name="Text Placeholder 4"/>
          <p:cNvSpPr>
            <a:spLocks noGrp="1"/>
          </p:cNvSpPr>
          <p:nvPr>
            <p:ph type="body" sz="quarter" idx="3"/>
          </p:nvPr>
        </p:nvSpPr>
        <p:spPr/>
        <p:txBody>
          <a:bodyPr>
            <a:normAutofit fontScale="92500" lnSpcReduction="10000"/>
          </a:bodyPr>
          <a:lstStyle/>
          <a:p>
            <a:pPr algn="ctr"/>
            <a:r>
              <a:rPr lang="en-US" sz="3200"/>
              <a:t>Summative Alternate ELPAC</a:t>
            </a:r>
          </a:p>
        </p:txBody>
      </p:sp>
      <p:pic>
        <p:nvPicPr>
          <p:cNvPr id="8" name="Content Placeholder 7" descr="The Summative ELPAC leads to reclassification."/>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6384373" y="2743614"/>
            <a:ext cx="4758841" cy="3684588"/>
          </a:xfrm>
        </p:spPr>
      </p:pic>
      <p:pic>
        <p:nvPicPr>
          <p:cNvPr id="6" name="Content Placeholder 5" descr="The Initial ELPAC is used to identify students as English learners or IFEP "/>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964829" y="2745518"/>
            <a:ext cx="4907705" cy="3680779"/>
          </a:xfrm>
        </p:spPr>
      </p:pic>
    </p:spTree>
    <p:custDataLst>
      <p:tags r:id="rId1"/>
    </p:custDataLst>
    <p:extLst>
      <p:ext uri="{BB962C8B-B14F-4D97-AF65-F5344CB8AC3E}">
        <p14:creationId xmlns:p14="http://schemas.microsoft.com/office/powerpoint/2010/main" val="8699015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a:t>Alternate ELPAC - Who:</a:t>
            </a:r>
          </a:p>
        </p:txBody>
      </p:sp>
      <p:sp>
        <p:nvSpPr>
          <p:cNvPr id="3" name="Text Placeholder 2"/>
          <p:cNvSpPr>
            <a:spLocks noGrp="1"/>
          </p:cNvSpPr>
          <p:nvPr>
            <p:ph type="body" idx="1"/>
          </p:nvPr>
        </p:nvSpPr>
        <p:spPr/>
        <p:txBody>
          <a:bodyPr>
            <a:normAutofit/>
          </a:bodyPr>
          <a:lstStyle/>
          <a:p>
            <a:pPr algn="ctr"/>
            <a:r>
              <a:rPr lang="en-US" sz="3200"/>
              <a:t>Initial ELPAC</a:t>
            </a:r>
          </a:p>
        </p:txBody>
      </p:sp>
      <p:sp>
        <p:nvSpPr>
          <p:cNvPr id="7" name="Text Placeholder 6"/>
          <p:cNvSpPr>
            <a:spLocks noGrp="1"/>
          </p:cNvSpPr>
          <p:nvPr>
            <p:ph type="body" sz="quarter" idx="3"/>
          </p:nvPr>
        </p:nvSpPr>
        <p:spPr/>
        <p:txBody>
          <a:bodyPr>
            <a:normAutofit/>
          </a:bodyPr>
          <a:lstStyle/>
          <a:p>
            <a:pPr algn="ctr"/>
            <a:r>
              <a:rPr lang="en-US" sz="3200"/>
              <a:t>Summative ELPAC</a:t>
            </a:r>
          </a:p>
        </p:txBody>
      </p:sp>
      <p:pic>
        <p:nvPicPr>
          <p:cNvPr id="12" name="Content Placeholder 11" descr="The Initial ELPAC is only given to students once, if their home language survey indicates a language other than English"/>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2061934" y="2700997"/>
            <a:ext cx="3061399" cy="4157003"/>
          </a:xfrm>
        </p:spPr>
      </p:pic>
      <p:pic>
        <p:nvPicPr>
          <p:cNvPr id="17" name="Content Placeholder 16" descr="The Summative ELPAC is given annually to English learners until they are reclassified as English proficient."/>
          <p:cNvPicPr>
            <a:picLocks noGrp="1" noChangeAspect="1"/>
          </p:cNvPicPr>
          <p:nvPr>
            <p:ph sz="quarter" idx="4"/>
          </p:nvPr>
        </p:nvPicPr>
        <p:blipFill>
          <a:blip r:embed="rId5">
            <a:extLst>
              <a:ext uri="{28A0092B-C50C-407E-A947-70E740481C1C}">
                <a14:useLocalDpi xmlns:a14="http://schemas.microsoft.com/office/drawing/2010/main" val="0"/>
              </a:ext>
            </a:extLst>
          </a:blip>
          <a:stretch>
            <a:fillRect/>
          </a:stretch>
        </p:blipFill>
        <p:spPr>
          <a:xfrm>
            <a:off x="6883384" y="2700997"/>
            <a:ext cx="3760820" cy="3684588"/>
          </a:xfrm>
        </p:spPr>
      </p:pic>
    </p:spTree>
    <p:custDataLst>
      <p:tags r:id="rId1"/>
    </p:custDataLst>
    <p:extLst>
      <p:ext uri="{BB962C8B-B14F-4D97-AF65-F5344CB8AC3E}">
        <p14:creationId xmlns:p14="http://schemas.microsoft.com/office/powerpoint/2010/main" val="8398661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7200"/>
              <a:t>Intent of This Deck</a:t>
            </a:r>
          </a:p>
        </p:txBody>
      </p:sp>
      <p:sp>
        <p:nvSpPr>
          <p:cNvPr id="5" name="Content Placeholder 4"/>
          <p:cNvSpPr>
            <a:spLocks noGrp="1"/>
          </p:cNvSpPr>
          <p:nvPr>
            <p:ph idx="1"/>
          </p:nvPr>
        </p:nvSpPr>
        <p:spPr/>
        <p:txBody>
          <a:bodyPr>
            <a:noAutofit/>
          </a:bodyPr>
          <a:lstStyle/>
          <a:p>
            <a:pPr marL="457200" lvl="1" indent="0">
              <a:buNone/>
            </a:pPr>
            <a:r>
              <a:rPr lang="en-US" sz="2800" dirty="0"/>
              <a:t>This slide deck is intended for use by site administrators to provide information to </a:t>
            </a:r>
            <a:r>
              <a:rPr lang="en-US" sz="3600" dirty="0">
                <a:solidFill>
                  <a:schemeClr val="accent5">
                    <a:lumMod val="50000"/>
                  </a:schemeClr>
                </a:solidFill>
                <a:latin typeface="Britannic Bold" panose="020B0903060703020204" pitchFamily="34" charset="0"/>
                <a:ea typeface="+mj-ea"/>
                <a:cs typeface="+mj-cs"/>
              </a:rPr>
              <a:t>Educators</a:t>
            </a:r>
            <a:r>
              <a:rPr lang="en-US" sz="2800" dirty="0"/>
              <a:t> about the ELPAC. It includes:</a:t>
            </a:r>
            <a:br>
              <a:rPr lang="en-US" sz="2800" dirty="0"/>
            </a:br>
            <a:endParaRPr lang="en-US" sz="2800" dirty="0"/>
          </a:p>
          <a:p>
            <a:pPr lvl="2"/>
            <a:r>
              <a:rPr lang="en-US" sz="2400" dirty="0"/>
              <a:t>A description of why the ELPAC is given</a:t>
            </a:r>
          </a:p>
          <a:p>
            <a:pPr lvl="2"/>
            <a:r>
              <a:rPr lang="en-US" sz="2400" dirty="0"/>
              <a:t>Information on who takes the ELPAC</a:t>
            </a:r>
          </a:p>
          <a:p>
            <a:pPr lvl="2"/>
            <a:r>
              <a:rPr lang="en-US" sz="2400" dirty="0"/>
              <a:t>An overview of test administration for the ELPAC</a:t>
            </a:r>
          </a:p>
          <a:p>
            <a:pPr lvl="2"/>
            <a:r>
              <a:rPr lang="en-US" sz="2400" dirty="0"/>
              <a:t>Information on how test results are reported</a:t>
            </a:r>
          </a:p>
          <a:p>
            <a:pPr lvl="2"/>
            <a:r>
              <a:rPr lang="en-US" sz="2400" dirty="0"/>
              <a:t>Available resources for families related to the ELPAC</a:t>
            </a:r>
          </a:p>
        </p:txBody>
      </p:sp>
    </p:spTree>
    <p:custDataLst>
      <p:tags r:id="rId1"/>
    </p:custDataLst>
    <p:extLst>
      <p:ext uri="{BB962C8B-B14F-4D97-AF65-F5344CB8AC3E}">
        <p14:creationId xmlns:p14="http://schemas.microsoft.com/office/powerpoint/2010/main" val="3159783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a:t>Alternate ELPAC - How:</a:t>
            </a:r>
          </a:p>
        </p:txBody>
      </p:sp>
      <p:pic>
        <p:nvPicPr>
          <p:cNvPr id="3" name="Content Placeholder 2" descr="Both Initial and Summative ELPAC assessments are paper-pencil tests."/>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018674" y="1903091"/>
            <a:ext cx="4154651" cy="4575062"/>
          </a:xfrm>
        </p:spPr>
      </p:pic>
    </p:spTree>
    <p:custDataLst>
      <p:tags r:id="rId1"/>
    </p:custDataLst>
    <p:extLst>
      <p:ext uri="{BB962C8B-B14F-4D97-AF65-F5344CB8AC3E}">
        <p14:creationId xmlns:p14="http://schemas.microsoft.com/office/powerpoint/2010/main" val="27657678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902587"/>
          </a:xfrm>
        </p:spPr>
        <p:txBody>
          <a:bodyPr/>
          <a:lstStyle/>
          <a:p>
            <a:r>
              <a:rPr lang="en-US" sz="6600" dirty="0"/>
              <a:t>Alternate ELPAC – When (1)</a:t>
            </a:r>
          </a:p>
        </p:txBody>
      </p:sp>
      <p:pic>
        <p:nvPicPr>
          <p:cNvPr id="7" name="Content Placeholder 6" descr="Graphic illustration depicting a calendar.">
            <a:extLst>
              <a:ext uri="{FF2B5EF4-FFF2-40B4-BE49-F238E27FC236}">
                <a16:creationId xmlns:a16="http://schemas.microsoft.com/office/drawing/2014/main" id="{8F693420-6E76-4B20-B139-BF5B24A7D139}"/>
              </a:ext>
            </a:extLst>
          </p:cNvPr>
          <p:cNvPicPr>
            <a:picLocks noGrp="1" noChangeAspect="1"/>
          </p:cNvPicPr>
          <p:nvPr>
            <p:ph idx="1"/>
          </p:nvPr>
        </p:nvPicPr>
        <p:blipFill>
          <a:blip r:embed="rId3"/>
          <a:stretch>
            <a:fillRect/>
          </a:stretch>
        </p:blipFill>
        <p:spPr>
          <a:xfrm>
            <a:off x="4279486" y="2019642"/>
            <a:ext cx="3633028" cy="3963303"/>
          </a:xfrm>
        </p:spPr>
      </p:pic>
    </p:spTree>
    <p:extLst>
      <p:ext uri="{BB962C8B-B14F-4D97-AF65-F5344CB8AC3E}">
        <p14:creationId xmlns:p14="http://schemas.microsoft.com/office/powerpoint/2010/main" val="5273260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dirty="0"/>
              <a:t>Alternate ELPAC – When (2)</a:t>
            </a:r>
          </a:p>
        </p:txBody>
      </p:sp>
      <p:sp>
        <p:nvSpPr>
          <p:cNvPr id="5" name="Content Placeholder 4"/>
          <p:cNvSpPr>
            <a:spLocks noGrp="1"/>
          </p:cNvSpPr>
          <p:nvPr>
            <p:ph sz="half" idx="2"/>
          </p:nvPr>
        </p:nvSpPr>
        <p:spPr>
          <a:xfrm>
            <a:off x="838200" y="2843616"/>
            <a:ext cx="10515600" cy="2071832"/>
          </a:xfrm>
          <a:solidFill>
            <a:srgbClr val="10273F"/>
          </a:solidFill>
        </p:spPr>
        <p:txBody>
          <a:bodyPr anchor="ctr"/>
          <a:lstStyle/>
          <a:p>
            <a:pPr marL="0" indent="0" algn="ctr">
              <a:buNone/>
            </a:pPr>
            <a:r>
              <a:rPr lang="en-US" b="1" dirty="0">
                <a:solidFill>
                  <a:schemeClr val="bg1">
                    <a:lumMod val="95000"/>
                  </a:schemeClr>
                </a:solidFill>
              </a:rPr>
              <a:t>Initial ELPAC</a:t>
            </a:r>
          </a:p>
          <a:p>
            <a:pPr marL="0" indent="0" algn="ctr">
              <a:buNone/>
            </a:pPr>
            <a:r>
              <a:rPr lang="en-US" b="1" dirty="0">
                <a:solidFill>
                  <a:schemeClr val="bg1">
                    <a:lumMod val="95000"/>
                  </a:schemeClr>
                </a:solidFill>
              </a:rPr>
              <a:t>July 1 – June 30</a:t>
            </a:r>
          </a:p>
        </p:txBody>
      </p:sp>
      <p:sp>
        <p:nvSpPr>
          <p:cNvPr id="8" name="Content Placeholder 4">
            <a:extLst>
              <a:ext uri="{FF2B5EF4-FFF2-40B4-BE49-F238E27FC236}">
                <a16:creationId xmlns:a16="http://schemas.microsoft.com/office/drawing/2014/main" id="{95A4FE17-76ED-4FA2-AB2F-FE30F7A1C393}"/>
              </a:ext>
            </a:extLst>
          </p:cNvPr>
          <p:cNvSpPr>
            <a:spLocks noGrp="1"/>
          </p:cNvSpPr>
          <p:nvPr>
            <p:ph sz="half" idx="1"/>
          </p:nvPr>
        </p:nvSpPr>
        <p:spPr>
          <a:xfrm>
            <a:off x="6446520" y="4644952"/>
            <a:ext cx="4262120" cy="1459057"/>
          </a:xfrm>
          <a:solidFill>
            <a:schemeClr val="accent4">
              <a:lumMod val="40000"/>
              <a:lumOff val="60000"/>
            </a:schemeClr>
          </a:solidFill>
        </p:spPr>
        <p:txBody>
          <a:bodyPr anchor="ctr" anchorCtr="0"/>
          <a:lstStyle/>
          <a:p>
            <a:pPr marL="0" indent="0" algn="ctr">
              <a:buNone/>
            </a:pPr>
            <a:r>
              <a:rPr lang="en-US" b="1"/>
              <a:t>Summative ELPAC</a:t>
            </a:r>
          </a:p>
          <a:p>
            <a:pPr marL="0" indent="0" algn="ctr">
              <a:buNone/>
            </a:pPr>
            <a:r>
              <a:rPr lang="en-US" b="1"/>
              <a:t>Feb 1 – May 31</a:t>
            </a:r>
          </a:p>
        </p:txBody>
      </p:sp>
    </p:spTree>
    <p:extLst>
      <p:ext uri="{BB962C8B-B14F-4D97-AF65-F5344CB8AC3E}">
        <p14:creationId xmlns:p14="http://schemas.microsoft.com/office/powerpoint/2010/main" val="3575183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Reclassification</a:t>
            </a:r>
          </a:p>
        </p:txBody>
      </p:sp>
      <p:sp>
        <p:nvSpPr>
          <p:cNvPr id="4" name="Content Placeholder 3">
            <a:extLst>
              <a:ext uri="{FF2B5EF4-FFF2-40B4-BE49-F238E27FC236}">
                <a16:creationId xmlns:a16="http://schemas.microsoft.com/office/drawing/2014/main" id="{993CA873-706B-4B31-92C6-3D21406FF03C}"/>
              </a:ext>
            </a:extLst>
          </p:cNvPr>
          <p:cNvSpPr>
            <a:spLocks noGrp="1"/>
          </p:cNvSpPr>
          <p:nvPr>
            <p:ph sz="half" idx="1"/>
          </p:nvPr>
        </p:nvSpPr>
        <p:spPr>
          <a:xfrm>
            <a:off x="838200" y="5815056"/>
            <a:ext cx="10515600" cy="723814"/>
          </a:xfrm>
        </p:spPr>
        <p:txBody>
          <a:bodyPr/>
          <a:lstStyle/>
          <a:p>
            <a:pPr marL="0" indent="0" algn="ctr">
              <a:buNone/>
            </a:pPr>
            <a:r>
              <a:rPr lang="en-US" dirty="0">
                <a:hlinkClick r:id="rId3" tooltip="Reclassification Web Page"/>
              </a:rPr>
              <a:t>https://www.cde.ca.gov/sp/el/rd/</a:t>
            </a:r>
            <a:endParaRPr lang="en-US" dirty="0"/>
          </a:p>
        </p:txBody>
      </p:sp>
      <p:pic>
        <p:nvPicPr>
          <p:cNvPr id="7" name="Content Placeholder 6" descr="Graphic illustration depicting a group of students, smiling, jumping up while holding books.">
            <a:extLst>
              <a:ext uri="{FF2B5EF4-FFF2-40B4-BE49-F238E27FC236}">
                <a16:creationId xmlns:a16="http://schemas.microsoft.com/office/drawing/2014/main" id="{79E3EADD-BCA0-4136-B7C5-FE2D9500AA85}"/>
              </a:ext>
            </a:extLst>
          </p:cNvPr>
          <p:cNvPicPr>
            <a:picLocks noGrp="1" noChangeAspect="1"/>
          </p:cNvPicPr>
          <p:nvPr>
            <p:ph sz="half" idx="2"/>
          </p:nvPr>
        </p:nvPicPr>
        <p:blipFill>
          <a:blip r:embed="rId4"/>
          <a:srcRect/>
          <a:stretch/>
        </p:blipFill>
        <p:spPr>
          <a:xfrm>
            <a:off x="2636331" y="1690688"/>
            <a:ext cx="6919337" cy="4036278"/>
          </a:xfrm>
        </p:spPr>
      </p:pic>
    </p:spTree>
    <p:extLst>
      <p:ext uri="{BB962C8B-B14F-4D97-AF65-F5344CB8AC3E}">
        <p14:creationId xmlns:p14="http://schemas.microsoft.com/office/powerpoint/2010/main" val="31871063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a:t>Resources for Teachers</a:t>
            </a:r>
            <a:br>
              <a:rPr lang="en-US" sz="7200"/>
            </a:br>
            <a:r>
              <a:rPr lang="en-US" sz="6000"/>
              <a:t>Available Resources Website</a:t>
            </a:r>
            <a:endParaRPr lang="en-US" sz="6600"/>
          </a:p>
        </p:txBody>
      </p:sp>
      <p:sp>
        <p:nvSpPr>
          <p:cNvPr id="5" name="Content Placeholder 4">
            <a:extLst>
              <a:ext uri="{FF2B5EF4-FFF2-40B4-BE49-F238E27FC236}">
                <a16:creationId xmlns:a16="http://schemas.microsoft.com/office/drawing/2014/main" id="{2D5BC7A2-5659-41E9-BB5C-6EE6C3BC8217}"/>
              </a:ext>
            </a:extLst>
          </p:cNvPr>
          <p:cNvSpPr>
            <a:spLocks noGrp="1"/>
          </p:cNvSpPr>
          <p:nvPr>
            <p:ph sz="half" idx="1"/>
          </p:nvPr>
        </p:nvSpPr>
        <p:spPr>
          <a:xfrm>
            <a:off x="838200" y="5486428"/>
            <a:ext cx="10515600" cy="1006447"/>
          </a:xfrm>
        </p:spPr>
        <p:txBody>
          <a:bodyPr/>
          <a:lstStyle/>
          <a:p>
            <a:pPr marL="0" indent="0" algn="ctr">
              <a:buNone/>
            </a:pPr>
            <a:r>
              <a:rPr lang="en-US" dirty="0">
                <a:hlinkClick r:id="rId4" tooltip="ELPAC Available Resources Web Page"/>
              </a:rPr>
              <a:t>https://www.elpac.org/resources/available-resources-elpac/</a:t>
            </a:r>
            <a:endParaRPr lang="en-US" dirty="0"/>
          </a:p>
        </p:txBody>
      </p:sp>
      <p:pic>
        <p:nvPicPr>
          <p:cNvPr id="6" name="Content Placeholder 5" descr="A close up of a logo&#10;&#10;Description automatically generated">
            <a:extLst>
              <a:ext uri="{FF2B5EF4-FFF2-40B4-BE49-F238E27FC236}">
                <a16:creationId xmlns:a16="http://schemas.microsoft.com/office/drawing/2014/main" id="{59949A99-663C-41D3-B45A-9529B270A95B}"/>
              </a:ext>
            </a:extLst>
          </p:cNvPr>
          <p:cNvPicPr>
            <a:picLocks noGrp="1" noChangeAspect="1"/>
          </p:cNvPicPr>
          <p:nvPr>
            <p:ph sz="half" idx="2"/>
          </p:nvPr>
        </p:nvPicPr>
        <p:blipFill>
          <a:blip r:embed="rId5"/>
          <a:stretch>
            <a:fillRect/>
          </a:stretch>
        </p:blipFill>
        <p:spPr>
          <a:xfrm>
            <a:off x="2889354" y="2787572"/>
            <a:ext cx="6010955" cy="2186761"/>
          </a:xfrm>
        </p:spPr>
      </p:pic>
    </p:spTree>
    <p:custDataLst>
      <p:tags r:id="rId1"/>
    </p:custDataLst>
    <p:extLst>
      <p:ext uri="{BB962C8B-B14F-4D97-AF65-F5344CB8AC3E}">
        <p14:creationId xmlns:p14="http://schemas.microsoft.com/office/powerpoint/2010/main" val="22061271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699865" cy="2030603"/>
          </a:xfrm>
        </p:spPr>
        <p:txBody>
          <a:bodyPr/>
          <a:lstStyle/>
          <a:p>
            <a:r>
              <a:rPr lang="en-US" sz="7200"/>
              <a:t>For Parents and Teachers</a:t>
            </a:r>
            <a:br>
              <a:rPr lang="en-US" sz="7200"/>
            </a:br>
            <a:r>
              <a:rPr lang="en-US" sz="6000"/>
              <a:t>ELPAC Overview Video in English and Spanish</a:t>
            </a:r>
            <a:endParaRPr lang="en-US" sz="6600"/>
          </a:p>
        </p:txBody>
      </p:sp>
      <p:pic>
        <p:nvPicPr>
          <p:cNvPr id="6" name="Content Placeholder 5" descr="Screen capture displaying a preview of a video that reads &quot;Welcome to this overview of the Computer-Based English Language Proficiency Assessments for California, or ELPAC&quot; with the ELPAC logo.">
            <a:extLst>
              <a:ext uri="{FF2B5EF4-FFF2-40B4-BE49-F238E27FC236}">
                <a16:creationId xmlns:a16="http://schemas.microsoft.com/office/drawing/2014/main" id="{3EC83653-8030-4203-912C-0C25D3E9D85E}"/>
              </a:ext>
            </a:extLst>
          </p:cNvPr>
          <p:cNvPicPr>
            <a:picLocks noGrp="1" noChangeAspect="1"/>
          </p:cNvPicPr>
          <p:nvPr>
            <p:ph sz="half" idx="1"/>
          </p:nvPr>
        </p:nvPicPr>
        <p:blipFill>
          <a:blip r:embed="rId4"/>
          <a:stretch>
            <a:fillRect/>
          </a:stretch>
        </p:blipFill>
        <p:spPr>
          <a:xfrm>
            <a:off x="3622876" y="2875689"/>
            <a:ext cx="5130510" cy="3135312"/>
          </a:xfrm>
          <a:prstGeom prst="rect">
            <a:avLst/>
          </a:prstGeom>
        </p:spPr>
      </p:pic>
      <p:sp>
        <p:nvSpPr>
          <p:cNvPr id="5" name="Content Placeholder 4">
            <a:extLst>
              <a:ext uri="{FF2B5EF4-FFF2-40B4-BE49-F238E27FC236}">
                <a16:creationId xmlns:a16="http://schemas.microsoft.com/office/drawing/2014/main" id="{87FF2549-031E-4ECB-B92F-DF6CF09794BF}"/>
              </a:ext>
            </a:extLst>
          </p:cNvPr>
          <p:cNvSpPr>
            <a:spLocks noGrp="1"/>
          </p:cNvSpPr>
          <p:nvPr>
            <p:ph sz="half" idx="2"/>
          </p:nvPr>
        </p:nvSpPr>
        <p:spPr>
          <a:xfrm>
            <a:off x="1133083" y="6193881"/>
            <a:ext cx="9925833" cy="765719"/>
          </a:xfrm>
        </p:spPr>
        <p:txBody>
          <a:bodyPr>
            <a:normAutofit/>
          </a:bodyPr>
          <a:lstStyle/>
          <a:p>
            <a:pPr marL="0" indent="0" algn="ctr">
              <a:buNone/>
            </a:pPr>
            <a:r>
              <a:rPr lang="en-US" dirty="0">
                <a:hlinkClick r:id="rId5" tooltip="ELPAC Video Resources Web Page"/>
              </a:rPr>
              <a:t>https://www.elpac.org/resources/videos/</a:t>
            </a:r>
            <a:endParaRPr lang="en-US" dirty="0"/>
          </a:p>
        </p:txBody>
      </p:sp>
    </p:spTree>
    <p:custDataLst>
      <p:tags r:id="rId1"/>
    </p:custDataLst>
    <p:extLst>
      <p:ext uri="{BB962C8B-B14F-4D97-AF65-F5344CB8AC3E}">
        <p14:creationId xmlns:p14="http://schemas.microsoft.com/office/powerpoint/2010/main" val="11520538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544029"/>
            <a:ext cx="10882745" cy="1325563"/>
          </a:xfrm>
        </p:spPr>
        <p:txBody>
          <a:bodyPr/>
          <a:lstStyle/>
          <a:p>
            <a:r>
              <a:rPr lang="en-US" sz="7200"/>
              <a:t>For Parents and Teachers</a:t>
            </a:r>
            <a:br>
              <a:rPr lang="en-US" sz="7200"/>
            </a:br>
            <a:r>
              <a:rPr lang="en-US" sz="6000"/>
              <a:t>Practice Test Flyers</a:t>
            </a:r>
          </a:p>
        </p:txBody>
      </p:sp>
      <p:pic>
        <p:nvPicPr>
          <p:cNvPr id="7" name="Content Placeholder 6" descr="Screen capture displaying a preview of the &quot;ELPAC Practice Tests Now Available&quot; flyer."/>
          <p:cNvPicPr>
            <a:picLocks noGrp="1" noChangeAspect="1"/>
          </p:cNvPicPr>
          <p:nvPr>
            <p:ph sz="half" idx="1"/>
          </p:nvPr>
        </p:nvPicPr>
        <p:blipFill>
          <a:blip r:embed="rId4">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tretch>
            <a:fillRect/>
          </a:stretch>
        </p:blipFill>
        <p:spPr>
          <a:xfrm>
            <a:off x="2587266" y="2484782"/>
            <a:ext cx="3023429" cy="3904451"/>
          </a:xfrm>
          <a:prstGeom prst="rect">
            <a:avLst/>
          </a:prstGeom>
          <a:ln>
            <a:noFill/>
          </a:ln>
          <a:effectLst>
            <a:outerShdw blurRad="292100" dist="139700" dir="2700000" algn="tl" rotWithShape="0">
              <a:srgbClr val="333333">
                <a:alpha val="65000"/>
              </a:srgbClr>
            </a:outerShdw>
          </a:effectLst>
        </p:spPr>
      </p:pic>
      <p:pic>
        <p:nvPicPr>
          <p:cNvPr id="4" name="Content Placeholder 3" descr="Screen capture displaying a preview of the &quot;Take an ELPAC Practice Test&quot; flyer."/>
          <p:cNvPicPr>
            <a:picLocks noGrp="1" noChangeAspect="1"/>
          </p:cNvPicPr>
          <p:nvPr>
            <p:ph sz="half" idx="2"/>
          </p:nvPr>
        </p:nvPicPr>
        <p:blipFill>
          <a:blip r:embed="rId6">
            <a:extLst>
              <a:ext uri="{BEBA8EAE-BF5A-486C-A8C5-ECC9F3942E4B}">
                <a14:imgProps xmlns:a14="http://schemas.microsoft.com/office/drawing/2010/main">
                  <a14:imgLayer r:embed="rId7">
                    <a14:imgEffect>
                      <a14:artisticBlur/>
                    </a14:imgEffect>
                  </a14:imgLayer>
                </a14:imgProps>
              </a:ext>
              <a:ext uri="{28A0092B-C50C-407E-A947-70E740481C1C}">
                <a14:useLocalDpi xmlns:a14="http://schemas.microsoft.com/office/drawing/2010/main" val="0"/>
              </a:ext>
            </a:extLst>
          </a:blip>
          <a:stretch>
            <a:fillRect/>
          </a:stretch>
        </p:blipFill>
        <p:spPr>
          <a:xfrm>
            <a:off x="6679000" y="2484782"/>
            <a:ext cx="3045593" cy="3904451"/>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340384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762691"/>
            <a:ext cx="10515600" cy="1325563"/>
          </a:xfrm>
        </p:spPr>
        <p:txBody>
          <a:bodyPr/>
          <a:lstStyle/>
          <a:p>
            <a:r>
              <a:rPr lang="en-US" sz="7200"/>
              <a:t>Information for Parents</a:t>
            </a:r>
            <a:br>
              <a:rPr lang="en-US" sz="7200"/>
            </a:br>
            <a:r>
              <a:rPr lang="en-US" sz="6000"/>
              <a:t>Assessment Fact Sheets</a:t>
            </a:r>
            <a:endParaRPr lang="en-US" sz="6600"/>
          </a:p>
        </p:txBody>
      </p:sp>
      <p:pic>
        <p:nvPicPr>
          <p:cNvPr id="4" name="Content Placeholder 3" descr="Screen capture displaying a preview of the Initial ELPAC Assessment Fact Sheet."/>
          <p:cNvPicPr>
            <a:picLocks noGrp="1" noChangeAspect="1"/>
          </p:cNvPicPr>
          <p:nvPr>
            <p:ph sz="half" idx="1"/>
          </p:nvPr>
        </p:nvPicPr>
        <p:blipFill>
          <a:blip r:embed="rId4">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tretch>
            <a:fillRect/>
          </a:stretch>
        </p:blipFill>
        <p:spPr>
          <a:xfrm>
            <a:off x="2926939" y="2822713"/>
            <a:ext cx="2692241" cy="3500496"/>
          </a:xfrm>
          <a:prstGeom prst="rect">
            <a:avLst/>
          </a:prstGeom>
          <a:ln>
            <a:noFill/>
          </a:ln>
          <a:effectLst>
            <a:outerShdw blurRad="292100" dist="139700" dir="2700000" algn="tl" rotWithShape="0">
              <a:srgbClr val="333333">
                <a:alpha val="65000"/>
              </a:srgbClr>
            </a:outerShdw>
          </a:effectLst>
        </p:spPr>
      </p:pic>
      <p:pic>
        <p:nvPicPr>
          <p:cNvPr id="8" name="Content Placeholder 7" descr="Screen capture displaying a preview of the Summative ELPAC Assessment Fact Sheet."/>
          <p:cNvPicPr>
            <a:picLocks noGrp="1" noChangeAspect="1"/>
          </p:cNvPicPr>
          <p:nvPr>
            <p:ph sz="half" idx="2"/>
          </p:nvPr>
        </p:nvPicPr>
        <p:blipFill>
          <a:blip r:embed="rId6">
            <a:extLst>
              <a:ext uri="{BEBA8EAE-BF5A-486C-A8C5-ECC9F3942E4B}">
                <a14:imgProps xmlns:a14="http://schemas.microsoft.com/office/drawing/2010/main">
                  <a14:imgLayer r:embed="rId7">
                    <a14:imgEffect>
                      <a14:artisticBlur/>
                    </a14:imgEffect>
                  </a14:imgLayer>
                </a14:imgProps>
              </a:ext>
              <a:ext uri="{28A0092B-C50C-407E-A947-70E740481C1C}">
                <a14:useLocalDpi xmlns:a14="http://schemas.microsoft.com/office/drawing/2010/main" val="0"/>
              </a:ext>
            </a:extLst>
          </a:blip>
          <a:stretch>
            <a:fillRect/>
          </a:stretch>
        </p:blipFill>
        <p:spPr>
          <a:xfrm>
            <a:off x="6828389" y="2822713"/>
            <a:ext cx="2695149" cy="3500496"/>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2436403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63908"/>
            <a:ext cx="10515600" cy="1325563"/>
          </a:xfrm>
        </p:spPr>
        <p:txBody>
          <a:bodyPr/>
          <a:lstStyle/>
          <a:p>
            <a:r>
              <a:rPr lang="en-US" sz="7200"/>
              <a:t>Information for Parents</a:t>
            </a:r>
            <a:br>
              <a:rPr lang="en-US"/>
            </a:br>
            <a:r>
              <a:rPr lang="en-US" sz="5400"/>
              <a:t>Parent Guides to Understanding</a:t>
            </a:r>
            <a:endParaRPr lang="en-US"/>
          </a:p>
        </p:txBody>
      </p:sp>
      <p:pic>
        <p:nvPicPr>
          <p:cNvPr id="7" name="Content Placeholder 6" descr="Screen capture displaying a preview of the first page of the Parent Guide to Understanding the ELPAC document."/>
          <p:cNvPicPr>
            <a:picLocks noGrp="1" noChangeAspect="1"/>
          </p:cNvPicPr>
          <p:nvPr>
            <p:ph sz="half" idx="1"/>
          </p:nvPr>
        </p:nvPicPr>
        <p:blipFill>
          <a:blip r:embed="rId4">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tretch>
            <a:fillRect/>
          </a:stretch>
        </p:blipFill>
        <p:spPr>
          <a:xfrm>
            <a:off x="2623983" y="2458483"/>
            <a:ext cx="3038906" cy="3955243"/>
          </a:xfrm>
          <a:prstGeom prst="rect">
            <a:avLst/>
          </a:prstGeom>
          <a:ln>
            <a:noFill/>
          </a:ln>
          <a:effectLst>
            <a:outerShdw blurRad="292100" dist="139700" dir="2700000" algn="tl" rotWithShape="0">
              <a:srgbClr val="333333">
                <a:alpha val="65000"/>
              </a:srgbClr>
            </a:outerShdw>
          </a:effectLst>
        </p:spPr>
      </p:pic>
      <p:pic>
        <p:nvPicPr>
          <p:cNvPr id="8" name="Content Placeholder 7" descr="Screen capture displaying a preview of the second page of the Parent Guide to Understanding the ELPAC document."/>
          <p:cNvPicPr>
            <a:picLocks noGrp="1" noChangeAspect="1"/>
          </p:cNvPicPr>
          <p:nvPr>
            <p:ph sz="half" idx="2"/>
          </p:nvPr>
        </p:nvPicPr>
        <p:blipFill>
          <a:blip r:embed="rId6">
            <a:extLst>
              <a:ext uri="{BEBA8EAE-BF5A-486C-A8C5-ECC9F3942E4B}">
                <a14:imgProps xmlns:a14="http://schemas.microsoft.com/office/drawing/2010/main">
                  <a14:imgLayer r:embed="rId7">
                    <a14:imgEffect>
                      <a14:artisticBlur/>
                    </a14:imgEffect>
                  </a14:imgLayer>
                </a14:imgProps>
              </a:ext>
              <a:ext uri="{28A0092B-C50C-407E-A947-70E740481C1C}">
                <a14:useLocalDpi xmlns:a14="http://schemas.microsoft.com/office/drawing/2010/main" val="0"/>
              </a:ext>
            </a:extLst>
          </a:blip>
          <a:stretch>
            <a:fillRect/>
          </a:stretch>
        </p:blipFill>
        <p:spPr>
          <a:xfrm>
            <a:off x="6466399" y="2458483"/>
            <a:ext cx="3009568" cy="3955243"/>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6988195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7200"/>
              <a:t>Family Engagement</a:t>
            </a:r>
          </a:p>
        </p:txBody>
      </p:sp>
      <p:pic>
        <p:nvPicPr>
          <p:cNvPr id="8" name="Content Placeholder 7" descr="Graphic illustration depicting a teacher reaching out to shake the hand of a parent."/>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3581400" y="2258392"/>
            <a:ext cx="5181600" cy="3485803"/>
          </a:xfrm>
        </p:spPr>
      </p:pic>
    </p:spTree>
    <p:custDataLst>
      <p:tags r:id="rId1"/>
    </p:custDataLst>
    <p:extLst>
      <p:ext uri="{BB962C8B-B14F-4D97-AF65-F5344CB8AC3E}">
        <p14:creationId xmlns:p14="http://schemas.microsoft.com/office/powerpoint/2010/main" val="659928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736" y="365125"/>
            <a:ext cx="11503478" cy="1325563"/>
          </a:xfrm>
        </p:spPr>
        <p:txBody>
          <a:bodyPr/>
          <a:lstStyle/>
          <a:p>
            <a:r>
              <a:rPr lang="en-US"/>
              <a:t>Recommended Handouts</a:t>
            </a:r>
          </a:p>
        </p:txBody>
      </p:sp>
      <p:sp>
        <p:nvSpPr>
          <p:cNvPr id="3" name="Content Placeholder 2"/>
          <p:cNvSpPr>
            <a:spLocks noGrp="1"/>
          </p:cNvSpPr>
          <p:nvPr>
            <p:ph idx="1"/>
          </p:nvPr>
        </p:nvSpPr>
        <p:spPr>
          <a:xfrm>
            <a:off x="838200" y="1825624"/>
            <a:ext cx="10515599" cy="4811939"/>
          </a:xfrm>
        </p:spPr>
        <p:txBody>
          <a:bodyPr>
            <a:normAutofit/>
          </a:bodyPr>
          <a:lstStyle/>
          <a:p>
            <a:r>
              <a:rPr lang="en-US" dirty="0">
                <a:sym typeface="Wingdings"/>
              </a:rPr>
              <a:t>Fact Sheet</a:t>
            </a:r>
          </a:p>
          <a:p>
            <a:pPr lvl="1"/>
            <a:r>
              <a:rPr lang="en-US" sz="2800" dirty="0">
                <a:hlinkClick r:id="rId3" tooltip="Assessment Fact Sheet Web Page"/>
              </a:rPr>
              <a:t>https://www.cde.ca.gov/ta/tg/ca/assessmentfactsheets.asp</a:t>
            </a:r>
            <a:endParaRPr lang="en-US" sz="2800" dirty="0"/>
          </a:p>
          <a:p>
            <a:r>
              <a:rPr lang="en-US" dirty="0"/>
              <a:t>Take an ELPAC Practice Test with Your child</a:t>
            </a:r>
          </a:p>
          <a:p>
            <a:pPr lvl="1"/>
            <a:r>
              <a:rPr lang="en-US" sz="2800" dirty="0">
                <a:hlinkClick r:id="rId4" tooltip="CDE ELPAC Web Page"/>
              </a:rPr>
              <a:t>https://www.cde.ca.gov/ta/tg/ep/</a:t>
            </a:r>
            <a:endParaRPr lang="en-US" sz="2800" dirty="0"/>
          </a:p>
          <a:p>
            <a:r>
              <a:rPr lang="en-US" dirty="0"/>
              <a:t>Parent Guide to Understanding</a:t>
            </a:r>
          </a:p>
          <a:p>
            <a:pPr lvl="1"/>
            <a:r>
              <a:rPr lang="en-US" sz="2800" dirty="0">
                <a:hlinkClick r:id="rId5" tooltip="Parent Guide to Understanding Web Page"/>
              </a:rPr>
              <a:t>https://www.cde.ca.gov/ta/tg/ca/parentguidetounderstand.asp</a:t>
            </a:r>
            <a:endParaRPr lang="en-US" sz="2800" dirty="0"/>
          </a:p>
        </p:txBody>
      </p:sp>
    </p:spTree>
    <p:extLst>
      <p:ext uri="{BB962C8B-B14F-4D97-AF65-F5344CB8AC3E}">
        <p14:creationId xmlns:p14="http://schemas.microsoft.com/office/powerpoint/2010/main" val="39414398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7200"/>
              <a:t>Starting Smarter</a:t>
            </a:r>
          </a:p>
        </p:txBody>
      </p:sp>
      <p:sp>
        <p:nvSpPr>
          <p:cNvPr id="3" name="Slide Content"/>
          <p:cNvSpPr>
            <a:spLocks noGrp="1"/>
          </p:cNvSpPr>
          <p:nvPr>
            <p:ph sz="half" idx="1"/>
          </p:nvPr>
        </p:nvSpPr>
        <p:spPr>
          <a:xfrm>
            <a:off x="838200" y="1825624"/>
            <a:ext cx="5847413" cy="3615805"/>
          </a:xfrm>
        </p:spPr>
        <p:txBody>
          <a:bodyPr anchor="ctr">
            <a:normAutofit/>
          </a:bodyPr>
          <a:lstStyle/>
          <a:p>
            <a:pPr marL="0" indent="0" algn="ctr">
              <a:buNone/>
            </a:pPr>
            <a:r>
              <a:rPr lang="en-US">
                <a:hlinkClick r:id="rId4" tooltip="https://ca.startingsmarter.org/"/>
              </a:rPr>
              <a:t>https://ca.startingsmarter.org/</a:t>
            </a:r>
            <a:r>
              <a:rPr lang="en-US"/>
              <a:t> </a:t>
            </a:r>
          </a:p>
          <a:p>
            <a:pPr marL="0" indent="0" algn="ctr">
              <a:buNone/>
            </a:pPr>
            <a:endParaRPr lang="en-US"/>
          </a:p>
          <a:p>
            <a:pPr marL="0" indent="0" algn="ctr">
              <a:buNone/>
            </a:pPr>
            <a:r>
              <a:rPr lang="en-US">
                <a:hlinkClick r:id="rId5" tooltip="https://elpac.startingsmarter.org/"/>
              </a:rPr>
              <a:t>https://elpac.startingsmarter.org/</a:t>
            </a:r>
            <a:endParaRPr lang="en-US"/>
          </a:p>
        </p:txBody>
      </p:sp>
      <p:pic>
        <p:nvPicPr>
          <p:cNvPr id="6" name="Content Placeholder 5" descr="A picture containing game&#10;&#10;Description automatically generated">
            <a:extLst>
              <a:ext uri="{FF2B5EF4-FFF2-40B4-BE49-F238E27FC236}">
                <a16:creationId xmlns:a16="http://schemas.microsoft.com/office/drawing/2014/main" id="{13EE06FA-E852-416E-A203-FB1F54729E01}"/>
              </a:ext>
            </a:extLst>
          </p:cNvPr>
          <p:cNvPicPr>
            <a:picLocks noGrp="1" noChangeAspect="1"/>
          </p:cNvPicPr>
          <p:nvPr>
            <p:ph sz="half" idx="2"/>
          </p:nvPr>
        </p:nvPicPr>
        <p:blipFill>
          <a:blip r:embed="rId6"/>
          <a:stretch>
            <a:fillRect/>
          </a:stretch>
        </p:blipFill>
        <p:spPr>
          <a:xfrm>
            <a:off x="6972011" y="1690688"/>
            <a:ext cx="4255535" cy="4170466"/>
          </a:xfrm>
        </p:spPr>
      </p:pic>
    </p:spTree>
    <p:custDataLst>
      <p:tags r:id="rId1"/>
    </p:custDataLst>
    <p:extLst>
      <p:ext uri="{BB962C8B-B14F-4D97-AF65-F5344CB8AC3E}">
        <p14:creationId xmlns:p14="http://schemas.microsoft.com/office/powerpoint/2010/main" val="26597466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a:t>Questions?</a:t>
            </a:r>
          </a:p>
        </p:txBody>
      </p:sp>
      <p:pic>
        <p:nvPicPr>
          <p:cNvPr id="4" name="Content Placeholder 3" descr="Q &amp; A"/>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26340" y="1825625"/>
            <a:ext cx="7339320" cy="5190638"/>
          </a:xfrm>
        </p:spPr>
      </p:pic>
    </p:spTree>
    <p:extLst>
      <p:ext uri="{BB962C8B-B14F-4D97-AF65-F5344CB8AC3E}">
        <p14:creationId xmlns:p14="http://schemas.microsoft.com/office/powerpoint/2010/main" val="20899345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946280"/>
            <a:ext cx="10515600" cy="1325563"/>
          </a:xfrm>
        </p:spPr>
        <p:txBody>
          <a:bodyPr/>
          <a:lstStyle/>
          <a:p>
            <a:pPr algn="ctr"/>
            <a:r>
              <a:rPr lang="en-US" sz="2400" b="0" dirty="0">
                <a:solidFill>
                  <a:schemeClr val="tx1"/>
                </a:solidFill>
                <a:latin typeface="+mj-lt"/>
              </a:rPr>
              <a:t>Posted by the California Department of Education | June 2020</a:t>
            </a:r>
          </a:p>
        </p:txBody>
      </p:sp>
    </p:spTree>
    <p:extLst>
      <p:ext uri="{BB962C8B-B14F-4D97-AF65-F5344CB8AC3E}">
        <p14:creationId xmlns:p14="http://schemas.microsoft.com/office/powerpoint/2010/main" val="1351621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a:t>How to Use This Deck (1)</a:t>
            </a:r>
          </a:p>
        </p:txBody>
      </p:sp>
      <p:sp>
        <p:nvSpPr>
          <p:cNvPr id="3" name="Content Placeholder 2"/>
          <p:cNvSpPr>
            <a:spLocks noGrp="1"/>
          </p:cNvSpPr>
          <p:nvPr>
            <p:ph idx="1"/>
          </p:nvPr>
        </p:nvSpPr>
        <p:spPr>
          <a:xfrm>
            <a:off x="838200" y="1690687"/>
            <a:ext cx="10515600" cy="4749869"/>
          </a:xfrm>
        </p:spPr>
        <p:txBody>
          <a:bodyPr>
            <a:noAutofit/>
          </a:bodyPr>
          <a:lstStyle/>
          <a:p>
            <a:pPr marL="0" indent="0">
              <a:buNone/>
            </a:pPr>
            <a:r>
              <a:rPr lang="en-US" sz="3200"/>
              <a:t>This deck has been created for you to customize and edit as needed:</a:t>
            </a:r>
          </a:p>
          <a:p>
            <a:pPr lvl="1"/>
            <a:r>
              <a:rPr lang="en-US" sz="2800"/>
              <a:t>Choose the slides you want to use.</a:t>
            </a:r>
          </a:p>
          <a:p>
            <a:pPr lvl="3">
              <a:buFont typeface="Calibri" panose="020F0502020204030204" pitchFamily="34" charset="0"/>
              <a:buChar char="−"/>
            </a:pPr>
            <a:r>
              <a:rPr lang="en-US" sz="2400"/>
              <a:t>Select the “View” tab, and then select “Normal.”</a:t>
            </a:r>
          </a:p>
          <a:p>
            <a:pPr lvl="3">
              <a:buFont typeface="Calibri" panose="020F0502020204030204" pitchFamily="34" charset="0"/>
              <a:buChar char="−"/>
            </a:pPr>
            <a:r>
              <a:rPr lang="en-US" sz="2400"/>
              <a:t>In the slide list on left, right-click on the slide you do not want and select “Hide Slide” at the bottom of the menu.</a:t>
            </a:r>
          </a:p>
          <a:p>
            <a:pPr lvl="1"/>
            <a:r>
              <a:rPr lang="en-US" sz="2800"/>
              <a:t>Add your school’s logo and change colors.</a:t>
            </a:r>
          </a:p>
          <a:p>
            <a:pPr lvl="1"/>
            <a:r>
              <a:rPr lang="en-US" sz="2800"/>
              <a:t>Change wording for your audience−you know your audience best! </a:t>
            </a:r>
          </a:p>
          <a:p>
            <a:pPr lvl="1"/>
            <a:r>
              <a:rPr lang="en-US" sz="2800"/>
              <a:t>Talking points are provided in the “Notes” section that can be customized to your audience.</a:t>
            </a:r>
            <a:endParaRPr lang="en-US" sz="3200"/>
          </a:p>
          <a:p>
            <a:endParaRPr lang="en-US" sz="3200"/>
          </a:p>
        </p:txBody>
      </p:sp>
    </p:spTree>
    <p:custDataLst>
      <p:tags r:id="rId1"/>
    </p:custDataLst>
    <p:extLst>
      <p:ext uri="{BB962C8B-B14F-4D97-AF65-F5344CB8AC3E}">
        <p14:creationId xmlns:p14="http://schemas.microsoft.com/office/powerpoint/2010/main" val="3786202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a:t>How to Use This Deck (2)</a:t>
            </a:r>
          </a:p>
        </p:txBody>
      </p:sp>
      <p:sp>
        <p:nvSpPr>
          <p:cNvPr id="3" name="Content Placeholder 2"/>
          <p:cNvSpPr>
            <a:spLocks noGrp="1"/>
          </p:cNvSpPr>
          <p:nvPr>
            <p:ph idx="1"/>
          </p:nvPr>
        </p:nvSpPr>
        <p:spPr>
          <a:xfrm>
            <a:off x="838200" y="1690688"/>
            <a:ext cx="10515600" cy="4351338"/>
          </a:xfrm>
        </p:spPr>
        <p:txBody>
          <a:bodyPr>
            <a:noAutofit/>
          </a:bodyPr>
          <a:lstStyle/>
          <a:p>
            <a:pPr lvl="1"/>
            <a:r>
              <a:rPr lang="en-US"/>
              <a:t>Change color scheme.</a:t>
            </a:r>
          </a:p>
          <a:p>
            <a:pPr lvl="3">
              <a:buFont typeface="Calibri" panose="020F0502020204030204" pitchFamily="34" charset="0"/>
              <a:buChar char="−"/>
            </a:pPr>
            <a:r>
              <a:rPr lang="en-US" sz="2400"/>
              <a:t>Select “View” tab, </a:t>
            </a:r>
            <a:r>
              <a:rPr lang="en-US" sz="2400">
                <a:sym typeface="Wingdings 3"/>
              </a:rPr>
              <a:t>and then “</a:t>
            </a:r>
            <a:r>
              <a:rPr lang="en-US" sz="2400">
                <a:sym typeface="Wingdings" pitchFamily="2" charset="2"/>
              </a:rPr>
              <a:t>Slide Master.” </a:t>
            </a:r>
          </a:p>
          <a:p>
            <a:pPr lvl="4">
              <a:buFont typeface="Courier New" panose="02070309020205020404" pitchFamily="49" charset="0"/>
              <a:buChar char="o"/>
            </a:pPr>
            <a:r>
              <a:rPr lang="en-US" sz="2400">
                <a:sym typeface="Wingdings" pitchFamily="2" charset="2"/>
              </a:rPr>
              <a:t>For titles, select slide </a:t>
            </a:r>
            <a:r>
              <a:rPr lang="en-US" sz="2400">
                <a:sym typeface="Wingdings 3"/>
              </a:rPr>
              <a:t>─</a:t>
            </a:r>
            <a:r>
              <a:rPr lang="en-US" sz="2400">
                <a:sym typeface="Wingdings" pitchFamily="2" charset="2"/>
              </a:rPr>
              <a:t> highlight header text </a:t>
            </a:r>
            <a:r>
              <a:rPr lang="en-US" sz="2400">
                <a:sym typeface="Wingdings 3"/>
              </a:rPr>
              <a:t>─</a:t>
            </a:r>
            <a:r>
              <a:rPr lang="en-US" sz="2400">
                <a:sym typeface="Wingdings" pitchFamily="2" charset="2"/>
              </a:rPr>
              <a:t> select “Home” tab </a:t>
            </a:r>
            <a:r>
              <a:rPr lang="en-US" sz="2400">
                <a:sym typeface="Wingdings 3"/>
              </a:rPr>
              <a:t>─</a:t>
            </a:r>
            <a:r>
              <a:rPr lang="en-US" sz="2400">
                <a:sym typeface="Wingdings" pitchFamily="2" charset="2"/>
              </a:rPr>
              <a:t> choose text color </a:t>
            </a:r>
            <a:r>
              <a:rPr lang="en-US" sz="2400">
                <a:sym typeface="Wingdings 3"/>
              </a:rPr>
              <a:t>─</a:t>
            </a:r>
            <a:r>
              <a:rPr lang="en-US" sz="2400">
                <a:sym typeface="Wingdings" pitchFamily="2" charset="2"/>
              </a:rPr>
              <a:t> return to “View” tab.</a:t>
            </a:r>
          </a:p>
          <a:p>
            <a:pPr lvl="4">
              <a:buFont typeface="Courier New" panose="02070309020205020404" pitchFamily="49" charset="0"/>
              <a:buChar char="o"/>
            </a:pPr>
            <a:r>
              <a:rPr lang="en-US" sz="2400">
                <a:sym typeface="Wingdings" pitchFamily="2" charset="2"/>
              </a:rPr>
              <a:t>For the body, select slide </a:t>
            </a:r>
            <a:r>
              <a:rPr lang="en-US" sz="2400">
                <a:sym typeface="Wingdings 3"/>
              </a:rPr>
              <a:t>─</a:t>
            </a:r>
            <a:r>
              <a:rPr lang="en-US" sz="2400">
                <a:sym typeface="Wingdings" pitchFamily="2" charset="2"/>
              </a:rPr>
              <a:t> highlight body text </a:t>
            </a:r>
            <a:r>
              <a:rPr lang="en-US" sz="2400">
                <a:sym typeface="Wingdings 3"/>
              </a:rPr>
              <a:t>─</a:t>
            </a:r>
            <a:r>
              <a:rPr lang="en-US" sz="2400">
                <a:sym typeface="Wingdings" pitchFamily="2" charset="2"/>
              </a:rPr>
              <a:t> select “Home” tab </a:t>
            </a:r>
            <a:r>
              <a:rPr lang="en-US" sz="2400">
                <a:sym typeface="Wingdings 3"/>
              </a:rPr>
              <a:t>─</a:t>
            </a:r>
            <a:r>
              <a:rPr lang="en-US" sz="2400">
                <a:sym typeface="Wingdings" pitchFamily="2" charset="2"/>
              </a:rPr>
              <a:t> choose text color </a:t>
            </a:r>
            <a:r>
              <a:rPr lang="en-US" sz="2400">
                <a:sym typeface="Wingdings 3"/>
              </a:rPr>
              <a:t>─</a:t>
            </a:r>
            <a:r>
              <a:rPr lang="en-US" sz="2400">
                <a:sym typeface="Wingdings" pitchFamily="2" charset="2"/>
              </a:rPr>
              <a:t> return to “View” tab.</a:t>
            </a:r>
          </a:p>
          <a:p>
            <a:pPr lvl="4">
              <a:buFont typeface="Courier New" panose="02070309020205020404" pitchFamily="49" charset="0"/>
              <a:buChar char="o"/>
            </a:pPr>
            <a:r>
              <a:rPr lang="en-US" sz="2400">
                <a:sym typeface="Wingdings" pitchFamily="2" charset="2"/>
              </a:rPr>
              <a:t>For the green line, select slide </a:t>
            </a:r>
            <a:r>
              <a:rPr lang="en-US" sz="2400">
                <a:sym typeface="Wingdings 3"/>
              </a:rPr>
              <a:t>─</a:t>
            </a:r>
            <a:r>
              <a:rPr lang="en-US" sz="2400">
                <a:sym typeface="Wingdings" pitchFamily="2" charset="2"/>
              </a:rPr>
              <a:t> highlight line</a:t>
            </a:r>
            <a:r>
              <a:rPr lang="en-US" sz="2400">
                <a:sym typeface="Wingdings 3"/>
              </a:rPr>
              <a:t> ─</a:t>
            </a:r>
            <a:r>
              <a:rPr lang="en-US" sz="2400">
                <a:sym typeface="Wingdings" pitchFamily="2" charset="2"/>
              </a:rPr>
              <a:t> select “Home” tab </a:t>
            </a:r>
            <a:r>
              <a:rPr lang="en-US" sz="2400">
                <a:sym typeface="Wingdings 3"/>
              </a:rPr>
              <a:t>─</a:t>
            </a:r>
            <a:r>
              <a:rPr lang="en-US" sz="2400">
                <a:sym typeface="Wingdings" pitchFamily="2" charset="2"/>
              </a:rPr>
              <a:t> select “Shape Outline” </a:t>
            </a:r>
            <a:r>
              <a:rPr lang="en-US" sz="2400">
                <a:sym typeface="Wingdings 3"/>
              </a:rPr>
              <a:t>─</a:t>
            </a:r>
            <a:r>
              <a:rPr lang="en-US" sz="2400">
                <a:sym typeface="Wingdings" pitchFamily="2" charset="2"/>
              </a:rPr>
              <a:t> choose color </a:t>
            </a:r>
            <a:r>
              <a:rPr lang="en-US" sz="2400">
                <a:sym typeface="Wingdings 3"/>
              </a:rPr>
              <a:t>─</a:t>
            </a:r>
            <a:r>
              <a:rPr lang="en-US" sz="2400">
                <a:sym typeface="Wingdings" pitchFamily="2" charset="2"/>
              </a:rPr>
              <a:t> return to “View” tab.</a:t>
            </a:r>
          </a:p>
          <a:p>
            <a:pPr lvl="4">
              <a:buFont typeface="Courier New" panose="02070309020205020404" pitchFamily="49" charset="0"/>
              <a:buChar char="o"/>
            </a:pPr>
            <a:r>
              <a:rPr lang="en-US" sz="2400">
                <a:sym typeface="Wingdings" pitchFamily="2" charset="2"/>
              </a:rPr>
              <a:t>When all changes are made</a:t>
            </a:r>
            <a:r>
              <a:rPr lang="en-US" sz="2400">
                <a:sym typeface="Wingdings 3"/>
              </a:rPr>
              <a:t> ─</a:t>
            </a:r>
            <a:r>
              <a:rPr lang="en-US" sz="2400">
                <a:sym typeface="Wingdings" pitchFamily="2" charset="2"/>
              </a:rPr>
              <a:t> select “Slide Master” tab </a:t>
            </a:r>
            <a:r>
              <a:rPr lang="en-US" sz="2400">
                <a:sym typeface="Wingdings 3"/>
              </a:rPr>
              <a:t>─</a:t>
            </a:r>
            <a:r>
              <a:rPr lang="en-US" sz="2400">
                <a:sym typeface="Wingdings" pitchFamily="2" charset="2"/>
              </a:rPr>
              <a:t> select “Close Master View.”</a:t>
            </a:r>
          </a:p>
          <a:p>
            <a:pPr lvl="1"/>
            <a:r>
              <a:rPr lang="en-US">
                <a:sym typeface="Wingdings" pitchFamily="2" charset="2"/>
              </a:rPr>
              <a:t>The changes should apply to all slides in the deck.  </a:t>
            </a:r>
          </a:p>
        </p:txBody>
      </p:sp>
    </p:spTree>
    <p:custDataLst>
      <p:tags r:id="rId1"/>
    </p:custDataLst>
    <p:extLst>
      <p:ext uri="{BB962C8B-B14F-4D97-AF65-F5344CB8AC3E}">
        <p14:creationId xmlns:p14="http://schemas.microsoft.com/office/powerpoint/2010/main" val="48191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26609" y="877128"/>
            <a:ext cx="11943471" cy="4032497"/>
          </a:xfrm>
        </p:spPr>
        <p:txBody>
          <a:bodyPr>
            <a:noAutofit/>
          </a:bodyPr>
          <a:lstStyle/>
          <a:p>
            <a:r>
              <a:rPr lang="en-US" b="1"/>
              <a:t>Understanding the English Language Proficiency Assessments for California (ELPAC)</a:t>
            </a:r>
            <a:br>
              <a:rPr lang="en-US" b="1"/>
            </a:br>
            <a:r>
              <a:rPr lang="en-US" sz="8800" b="1"/>
              <a:t>For Educators</a:t>
            </a:r>
          </a:p>
        </p:txBody>
      </p:sp>
      <p:sp>
        <p:nvSpPr>
          <p:cNvPr id="7" name="Subtitle 6"/>
          <p:cNvSpPr>
            <a:spLocks noGrp="1"/>
          </p:cNvSpPr>
          <p:nvPr>
            <p:ph type="subTitle" idx="1"/>
          </p:nvPr>
        </p:nvSpPr>
        <p:spPr>
          <a:xfrm>
            <a:off x="1526344" y="5220643"/>
            <a:ext cx="9144000" cy="1037682"/>
          </a:xfrm>
        </p:spPr>
        <p:txBody>
          <a:bodyPr>
            <a:noAutofit/>
          </a:bodyPr>
          <a:lstStyle/>
          <a:p>
            <a:r>
              <a:rPr lang="en-US"/>
              <a:t>[Add School Logo Here if Desired]</a:t>
            </a:r>
            <a:br>
              <a:rPr lang="en-US"/>
            </a:br>
            <a:endParaRPr lang="en-US"/>
          </a:p>
          <a:p>
            <a:r>
              <a:rPr lang="en-US"/>
              <a:t>[Add School Motto Here if Desired]</a:t>
            </a:r>
          </a:p>
        </p:txBody>
      </p:sp>
    </p:spTree>
    <p:custDataLst>
      <p:tags r:id="rId1"/>
    </p:custDataLst>
    <p:extLst>
      <p:ext uri="{BB962C8B-B14F-4D97-AF65-F5344CB8AC3E}">
        <p14:creationId xmlns:p14="http://schemas.microsoft.com/office/powerpoint/2010/main" val="2182145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a:t>Goals For This Session</a:t>
            </a:r>
          </a:p>
        </p:txBody>
      </p:sp>
      <p:pic>
        <p:nvPicPr>
          <p:cNvPr id="10" name="Content Placeholder 9" descr="Graphic illustration depicting a target with an arrow in the cente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838200" y="2121265"/>
            <a:ext cx="3861680" cy="3760057"/>
          </a:xfrm>
        </p:spPr>
      </p:pic>
      <p:sp>
        <p:nvSpPr>
          <p:cNvPr id="9" name="Content Placeholder 8"/>
          <p:cNvSpPr>
            <a:spLocks noGrp="1"/>
          </p:cNvSpPr>
          <p:nvPr>
            <p:ph sz="half" idx="2"/>
          </p:nvPr>
        </p:nvSpPr>
        <p:spPr>
          <a:xfrm>
            <a:off x="5515896" y="1825625"/>
            <a:ext cx="5837903" cy="4351338"/>
          </a:xfrm>
        </p:spPr>
        <p:txBody>
          <a:bodyPr anchor="ctr" anchorCtr="0">
            <a:normAutofit/>
          </a:bodyPr>
          <a:lstStyle/>
          <a:p>
            <a:r>
              <a:rPr lang="en-US"/>
              <a:t>Provide the purpose of the ELPAC</a:t>
            </a:r>
          </a:p>
          <a:p>
            <a:r>
              <a:rPr lang="en-US"/>
              <a:t>Explore the ELPAC test administration</a:t>
            </a:r>
          </a:p>
          <a:p>
            <a:r>
              <a:rPr lang="en-US"/>
              <a:t>Discuss test results</a:t>
            </a:r>
          </a:p>
          <a:p>
            <a:r>
              <a:rPr lang="en-US"/>
              <a:t>Provide available resources</a:t>
            </a:r>
          </a:p>
          <a:p>
            <a:r>
              <a:rPr lang="en-US"/>
              <a:t>Provide an overview of the Alternate ELPAC</a:t>
            </a:r>
          </a:p>
        </p:txBody>
      </p:sp>
    </p:spTree>
    <p:custDataLst>
      <p:tags r:id="rId1"/>
    </p:custDataLst>
    <p:extLst>
      <p:ext uri="{BB962C8B-B14F-4D97-AF65-F5344CB8AC3E}">
        <p14:creationId xmlns:p14="http://schemas.microsoft.com/office/powerpoint/2010/main" val="4286336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a:t>What:</a:t>
            </a:r>
          </a:p>
        </p:txBody>
      </p:sp>
      <p:sp>
        <p:nvSpPr>
          <p:cNvPr id="3" name="Content Placeholder 2"/>
          <p:cNvSpPr>
            <a:spLocks noGrp="1"/>
          </p:cNvSpPr>
          <p:nvPr>
            <p:ph sz="half" idx="2"/>
          </p:nvPr>
        </p:nvSpPr>
        <p:spPr>
          <a:xfrm>
            <a:off x="1195754" y="2278966"/>
            <a:ext cx="10158046" cy="1722328"/>
          </a:xfrm>
        </p:spPr>
        <p:txBody>
          <a:bodyPr>
            <a:normAutofit/>
          </a:bodyPr>
          <a:lstStyle/>
          <a:p>
            <a:pPr marL="0" indent="0" algn="ctr">
              <a:buNone/>
            </a:pPr>
            <a:r>
              <a:rPr lang="en-US" sz="3600"/>
              <a:t>The ELPAC measures the understanding and production of English when it is not the student’s primary language.</a:t>
            </a:r>
          </a:p>
        </p:txBody>
      </p:sp>
      <p:pic>
        <p:nvPicPr>
          <p:cNvPr id="4" name="Content Placeholder 3" descr="Listening, Speaking, Reading, and Writing "/>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141795" y="4001294"/>
            <a:ext cx="9908409" cy="2418147"/>
          </a:xfrm>
        </p:spPr>
      </p:pic>
    </p:spTree>
    <p:custDataLst>
      <p:tags r:id="rId1"/>
    </p:custDataLst>
    <p:extLst>
      <p:ext uri="{BB962C8B-B14F-4D97-AF65-F5344CB8AC3E}">
        <p14:creationId xmlns:p14="http://schemas.microsoft.com/office/powerpoint/2010/main" val="4227529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a:t>Two Assessments</a:t>
            </a:r>
          </a:p>
        </p:txBody>
      </p:sp>
      <p:pic>
        <p:nvPicPr>
          <p:cNvPr id="10" name="Content Placeholder 5" descr="Summative and Initial ELPAC.">
            <a:extLst>
              <a:ext uri="{FF2B5EF4-FFF2-40B4-BE49-F238E27FC236}">
                <a16:creationId xmlns:a16="http://schemas.microsoft.com/office/drawing/2014/main" id="{0E0EC5AB-F0AA-4D6B-8106-AD7B65BBA48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613101" y="1825625"/>
            <a:ext cx="6965797" cy="4351338"/>
          </a:xfrm>
        </p:spPr>
      </p:pic>
    </p:spTree>
    <p:custDataLst>
      <p:tags r:id="rId1"/>
    </p:custDataLst>
    <p:extLst>
      <p:ext uri="{BB962C8B-B14F-4D97-AF65-F5344CB8AC3E}">
        <p14:creationId xmlns:p14="http://schemas.microsoft.com/office/powerpoint/2010/main" val="13125253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3RZl5Osb"/>
  <p:tag name="ARTICULATE_DESIGN_ID_WESTED-POWERPOINT-TEMPLATE" val="lqJCGnH6"/>
  <p:tag name="ARTICULATE_SLIDE_COUNT" val="2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WestEd-Powerpoint-Template">
  <a:themeElements>
    <a:clrScheme name="Custom 1">
      <a:dk1>
        <a:srgbClr val="586B7A"/>
      </a:dk1>
      <a:lt1>
        <a:srgbClr val="D8E6E8"/>
      </a:lt1>
      <a:dk2>
        <a:srgbClr val="2B447D"/>
      </a:dk2>
      <a:lt2>
        <a:srgbClr val="EEECE1"/>
      </a:lt2>
      <a:accent1>
        <a:srgbClr val="4F81BD"/>
      </a:accent1>
      <a:accent2>
        <a:srgbClr val="5D9B97"/>
      </a:accent2>
      <a:accent3>
        <a:srgbClr val="93B255"/>
      </a:accent3>
      <a:accent4>
        <a:srgbClr val="4CA269"/>
      </a:accent4>
      <a:accent5>
        <a:srgbClr val="A0A477"/>
      </a:accent5>
      <a:accent6>
        <a:srgbClr val="C39337"/>
      </a:accent6>
      <a:hlink>
        <a:srgbClr val="00005E"/>
      </a:hlink>
      <a:folHlink>
        <a:srgbClr val="0B805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Custom 7">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00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534ED83EA0B5E468033F72E96A6CA4D" ma:contentTypeVersion="12" ma:contentTypeDescription="Create a new document." ma:contentTypeScope="" ma:versionID="21298aee450e05a11fa4a702e6c1f46f">
  <xsd:schema xmlns:xsd="http://www.w3.org/2001/XMLSchema" xmlns:xs="http://www.w3.org/2001/XMLSchema" xmlns:p="http://schemas.microsoft.com/office/2006/metadata/properties" xmlns:ns2="f89dec18-d0c2-45d2-8a15-31051f2519f8" xmlns:ns3="1aae30ff-d7bc-47e3-882e-cd3423d00d62" targetNamespace="http://schemas.microsoft.com/office/2006/metadata/properties" ma:root="true" ma:fieldsID="27b27b7a4fe3f7a5709fe257c7a21363" ns2:_="" ns3:_="">
    <xsd:import namespace="f89dec18-d0c2-45d2-8a15-31051f2519f8"/>
    <xsd:import namespace="1aae30ff-d7bc-47e3-882e-cd3423d00d6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STATU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9dec18-d0c2-45d2-8a15-31051f2519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STATUS" ma:index="12" nillable="true" ma:displayName="STATUS" ma:format="Dropdown" ma:internalName="STATUS">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aae30ff-d7bc-47e3-882e-cd3423d00d6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f89dec18-d0c2-45d2-8a15-31051f2519f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02FDF66-E36C-4499-8E0A-335360F152D6}">
  <ds:schemaRefs>
    <ds:schemaRef ds:uri="1aae30ff-d7bc-47e3-882e-cd3423d00d62"/>
    <ds:schemaRef ds:uri="f89dec18-d0c2-45d2-8a15-31051f2519f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89D14FC-D617-4FFB-B70B-7467543EF7D4}">
  <ds:schemaRefs>
    <ds:schemaRef ds:uri="1aae30ff-d7bc-47e3-882e-cd3423d00d62"/>
    <ds:schemaRef ds:uri="http://schemas.microsoft.com/office/2006/documentManagement/types"/>
    <ds:schemaRef ds:uri="http://purl.org/dc/terms/"/>
    <ds:schemaRef ds:uri="f89dec18-d0c2-45d2-8a15-31051f2519f8"/>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593D28A-917A-41E7-AF75-2E8B77E7EAB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67</TotalTime>
  <Words>3436</Words>
  <Application>Microsoft Office PowerPoint</Application>
  <PresentationFormat>Widescreen</PresentationFormat>
  <Paragraphs>280</Paragraphs>
  <Slides>32</Slides>
  <Notes>31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32</vt:i4>
      </vt:variant>
    </vt:vector>
  </HeadingPairs>
  <TitlesOfParts>
    <vt:vector size="43" baseType="lpstr">
      <vt:lpstr>Arial</vt:lpstr>
      <vt:lpstr>Britannic Bold</vt:lpstr>
      <vt:lpstr>Calibri</vt:lpstr>
      <vt:lpstr>Century Gothic</vt:lpstr>
      <vt:lpstr>Courier New</vt:lpstr>
      <vt:lpstr>Gill Sans MT</vt:lpstr>
      <vt:lpstr>Lucida Grande CE</vt:lpstr>
      <vt:lpstr>Wingdings</vt:lpstr>
      <vt:lpstr>Wingdings 3</vt:lpstr>
      <vt:lpstr>WestEd-Powerpoint-Template</vt:lpstr>
      <vt:lpstr>Office Theme</vt:lpstr>
      <vt:lpstr>A Site Administrator’s Guide:   Talking to Educators   About the English Language Proficiency Assessments for California (ELPAC)</vt:lpstr>
      <vt:lpstr>Intent of This Deck</vt:lpstr>
      <vt:lpstr>Recommended Handouts</vt:lpstr>
      <vt:lpstr>How to Use This Deck (1)</vt:lpstr>
      <vt:lpstr>How to Use This Deck (2)</vt:lpstr>
      <vt:lpstr>Understanding the English Language Proficiency Assessments for California (ELPAC) For Educators</vt:lpstr>
      <vt:lpstr>Goals For This Session</vt:lpstr>
      <vt:lpstr>What:</vt:lpstr>
      <vt:lpstr>Two Assessments</vt:lpstr>
      <vt:lpstr>Why:</vt:lpstr>
      <vt:lpstr>Who:</vt:lpstr>
      <vt:lpstr>Home Language Survey</vt:lpstr>
      <vt:lpstr>How:</vt:lpstr>
      <vt:lpstr>When:</vt:lpstr>
      <vt:lpstr>Initial ELPAC Student Score Report (SSR)</vt:lpstr>
      <vt:lpstr>Summative ELPAC Student Score Report (SSR)</vt:lpstr>
      <vt:lpstr>Alternate ELPAC - What: </vt:lpstr>
      <vt:lpstr>Alternate ELPAC - Why:</vt:lpstr>
      <vt:lpstr>Alternate ELPAC - Who:</vt:lpstr>
      <vt:lpstr>Alternate ELPAC - How:</vt:lpstr>
      <vt:lpstr>Alternate ELPAC – When (1)</vt:lpstr>
      <vt:lpstr>Alternate ELPAC – When (2)</vt:lpstr>
      <vt:lpstr>Reclassification</vt:lpstr>
      <vt:lpstr>Resources for Teachers Available Resources Website</vt:lpstr>
      <vt:lpstr>For Parents and Teachers ELPAC Overview Video in English and Spanish</vt:lpstr>
      <vt:lpstr>For Parents and Teachers Practice Test Flyers</vt:lpstr>
      <vt:lpstr>Information for Parents Assessment Fact Sheets</vt:lpstr>
      <vt:lpstr>Information for Parents Parent Guides to Understanding</vt:lpstr>
      <vt:lpstr>Family Engagement</vt:lpstr>
      <vt:lpstr>Starting Smarter</vt:lpstr>
      <vt:lpstr>Questions?</vt:lpstr>
      <vt:lpstr>Posted by the California Department of Education | June 2020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Talking to Educators About the ELPAC - ELPAC (CA Dept of Education)</dc:title>
  <dc:subject>This powerpoint presentation is intended to be customized and distributed as a means of informing educators about the English Language Proficiency Assessments for California (ELPAC).</dc:subject>
  <dc:creator>Annie Abreu Park</dc:creator>
  <cp:lastModifiedBy>Annie Abreu Park</cp:lastModifiedBy>
  <cp:revision>2</cp:revision>
  <cp:lastPrinted>2018-09-24T22:51:57Z</cp:lastPrinted>
  <dcterms:created xsi:type="dcterms:W3CDTF">2015-03-16T04:11:08Z</dcterms:created>
  <dcterms:modified xsi:type="dcterms:W3CDTF">2023-01-21T00:17:46Z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548B26D1-49EC-4DDA-9CA1-DEA02BDC749A</vt:lpwstr>
  </property>
  <property fmtid="{D5CDD505-2E9C-101B-9397-08002B2CF9AE}" pid="3" name="ArticulatePath">
    <vt:lpwstr>PPT for Understanding Summative Results v 7-18-17</vt:lpwstr>
  </property>
  <property fmtid="{D5CDD505-2E9C-101B-9397-08002B2CF9AE}" pid="4" name="Language">
    <vt:lpwstr>English</vt:lpwstr>
  </property>
  <property fmtid="{D5CDD505-2E9C-101B-9397-08002B2CF9AE}" pid="5" name="ContentTypeId">
    <vt:lpwstr>0x0101003534ED83EA0B5E468033F72E96A6CA4D</vt:lpwstr>
  </property>
</Properties>
</file>