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4.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5.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6.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54" r:id="rId1"/>
    <p:sldMasterId id="2147483659" r:id="rId2"/>
    <p:sldMasterId id="2147483648" r:id="rId3"/>
    <p:sldMasterId id="2147483664" r:id="rId4"/>
    <p:sldMasterId id="2147483671" r:id="rId5"/>
    <p:sldMasterId id="2147483676" r:id="rId6"/>
    <p:sldMasterId id="2147483681" r:id="rId7"/>
  </p:sldMasterIdLst>
  <p:notesMasterIdLst>
    <p:notesMasterId r:id="rId80"/>
  </p:notesMasterIdLst>
  <p:handoutMasterIdLst>
    <p:handoutMasterId r:id="rId81"/>
  </p:handoutMasterIdLst>
  <p:sldIdLst>
    <p:sldId id="256" r:id="rId8"/>
    <p:sldId id="292" r:id="rId9"/>
    <p:sldId id="293" r:id="rId10"/>
    <p:sldId id="294" r:id="rId11"/>
    <p:sldId id="267" r:id="rId12"/>
    <p:sldId id="268" r:id="rId13"/>
    <p:sldId id="269" r:id="rId14"/>
    <p:sldId id="342"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343" r:id="rId33"/>
    <p:sldId id="289" r:id="rId34"/>
    <p:sldId id="290" r:id="rId35"/>
    <p:sldId id="291" r:id="rId36"/>
    <p:sldId id="295" r:id="rId37"/>
    <p:sldId id="296" r:id="rId38"/>
    <p:sldId id="297" r:id="rId39"/>
    <p:sldId id="298" r:id="rId40"/>
    <p:sldId id="299" r:id="rId41"/>
    <p:sldId id="300" r:id="rId42"/>
    <p:sldId id="301" r:id="rId43"/>
    <p:sldId id="302" r:id="rId44"/>
    <p:sldId id="303" r:id="rId45"/>
    <p:sldId id="304" r:id="rId46"/>
    <p:sldId id="305" r:id="rId47"/>
    <p:sldId id="306" r:id="rId48"/>
    <p:sldId id="307" r:id="rId49"/>
    <p:sldId id="338" r:id="rId50"/>
    <p:sldId id="310" r:id="rId51"/>
    <p:sldId id="311" r:id="rId52"/>
    <p:sldId id="309" r:id="rId53"/>
    <p:sldId id="312" r:id="rId54"/>
    <p:sldId id="313" r:id="rId55"/>
    <p:sldId id="314" r:id="rId56"/>
    <p:sldId id="315" r:id="rId57"/>
    <p:sldId id="316" r:id="rId58"/>
    <p:sldId id="317" r:id="rId59"/>
    <p:sldId id="339" r:id="rId60"/>
    <p:sldId id="319" r:id="rId61"/>
    <p:sldId id="320" r:id="rId62"/>
    <p:sldId id="321" r:id="rId63"/>
    <p:sldId id="322" r:id="rId64"/>
    <p:sldId id="323" r:id="rId65"/>
    <p:sldId id="324" r:id="rId66"/>
    <p:sldId id="325" r:id="rId67"/>
    <p:sldId id="326" r:id="rId68"/>
    <p:sldId id="327" r:id="rId69"/>
    <p:sldId id="328" r:id="rId70"/>
    <p:sldId id="260" r:id="rId71"/>
    <p:sldId id="329" r:id="rId72"/>
    <p:sldId id="331" r:id="rId73"/>
    <p:sldId id="341" r:id="rId74"/>
    <p:sldId id="333" r:id="rId75"/>
    <p:sldId id="334" r:id="rId76"/>
    <p:sldId id="335" r:id="rId77"/>
    <p:sldId id="336" r:id="rId78"/>
    <p:sldId id="340" r:id="rId7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ain section" id="{C5DD8868-E94A-425A-8966-049D789E9544}">
          <p14:sldIdLst>
            <p14:sldId id="256"/>
            <p14:sldId id="292"/>
            <p14:sldId id="293"/>
            <p14:sldId id="294"/>
            <p14:sldId id="267"/>
            <p14:sldId id="268"/>
            <p14:sldId id="269"/>
            <p14:sldId id="342"/>
            <p14:sldId id="271"/>
            <p14:sldId id="272"/>
            <p14:sldId id="273"/>
            <p14:sldId id="274"/>
            <p14:sldId id="275"/>
            <p14:sldId id="276"/>
            <p14:sldId id="277"/>
            <p14:sldId id="278"/>
            <p14:sldId id="279"/>
            <p14:sldId id="280"/>
            <p14:sldId id="281"/>
            <p14:sldId id="282"/>
            <p14:sldId id="283"/>
            <p14:sldId id="284"/>
            <p14:sldId id="285"/>
            <p14:sldId id="286"/>
            <p14:sldId id="287"/>
            <p14:sldId id="343"/>
            <p14:sldId id="289"/>
            <p14:sldId id="290"/>
            <p14:sldId id="291"/>
            <p14:sldId id="295"/>
            <p14:sldId id="296"/>
            <p14:sldId id="297"/>
            <p14:sldId id="298"/>
            <p14:sldId id="299"/>
            <p14:sldId id="300"/>
            <p14:sldId id="301"/>
            <p14:sldId id="302"/>
            <p14:sldId id="303"/>
            <p14:sldId id="304"/>
            <p14:sldId id="305"/>
            <p14:sldId id="306"/>
            <p14:sldId id="307"/>
            <p14:sldId id="338"/>
            <p14:sldId id="310"/>
            <p14:sldId id="311"/>
            <p14:sldId id="309"/>
            <p14:sldId id="312"/>
            <p14:sldId id="313"/>
            <p14:sldId id="314"/>
            <p14:sldId id="315"/>
            <p14:sldId id="316"/>
            <p14:sldId id="317"/>
            <p14:sldId id="339"/>
            <p14:sldId id="319"/>
            <p14:sldId id="320"/>
            <p14:sldId id="321"/>
            <p14:sldId id="322"/>
            <p14:sldId id="323"/>
            <p14:sldId id="324"/>
            <p14:sldId id="325"/>
            <p14:sldId id="326"/>
            <p14:sldId id="327"/>
            <p14:sldId id="328"/>
            <p14:sldId id="260"/>
            <p14:sldId id="329"/>
            <p14:sldId id="331"/>
            <p14:sldId id="341"/>
            <p14:sldId id="333"/>
            <p14:sldId id="334"/>
            <p14:sldId id="335"/>
            <p14:sldId id="336"/>
            <p14:sldId id="340"/>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38CFF"/>
    <a:srgbClr val="00B4B0"/>
    <a:srgbClr val="6699FF"/>
    <a:srgbClr val="9900FF"/>
    <a:srgbClr val="9933FF"/>
    <a:srgbClr val="26BCAE"/>
    <a:srgbClr val="40D8CA"/>
    <a:srgbClr val="33CCCC"/>
    <a:srgbClr val="0C4A6D"/>
    <a:srgbClr val="ED8B6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891" autoAdjust="0"/>
    <p:restoredTop sz="86467" autoAdjust="0"/>
  </p:normalViewPr>
  <p:slideViewPr>
    <p:cSldViewPr snapToGrid="0">
      <p:cViewPr varScale="1">
        <p:scale>
          <a:sx n="93" d="100"/>
          <a:sy n="93" d="100"/>
        </p:scale>
        <p:origin x="876" y="8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7634"/>
    </p:cViewPr>
  </p:sorterViewPr>
  <p:notesViewPr>
    <p:cSldViewPr snapToGrid="0">
      <p:cViewPr varScale="1">
        <p:scale>
          <a:sx n="87" d="100"/>
          <a:sy n="87" d="100"/>
        </p:scale>
        <p:origin x="2988"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openxmlformats.org/officeDocument/2006/relationships/slide" Target="slides/slide56.xml"/><Relationship Id="rId68" Type="http://schemas.openxmlformats.org/officeDocument/2006/relationships/slide" Target="slides/slide61.xml"/><Relationship Id="rId76" Type="http://schemas.openxmlformats.org/officeDocument/2006/relationships/slide" Target="slides/slide69.xml"/><Relationship Id="rId84" Type="http://schemas.openxmlformats.org/officeDocument/2006/relationships/theme" Target="theme/theme1.xml"/><Relationship Id="rId7" Type="http://schemas.openxmlformats.org/officeDocument/2006/relationships/slideMaster" Target="slideMasters/slideMaster7.xml"/><Relationship Id="rId71" Type="http://schemas.openxmlformats.org/officeDocument/2006/relationships/slide" Target="slides/slide64.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slide" Target="slides/slide59.xml"/><Relationship Id="rId74" Type="http://schemas.openxmlformats.org/officeDocument/2006/relationships/slide" Target="slides/slide67.xml"/><Relationship Id="rId79" Type="http://schemas.openxmlformats.org/officeDocument/2006/relationships/slide" Target="slides/slide72.xml"/><Relationship Id="rId5" Type="http://schemas.openxmlformats.org/officeDocument/2006/relationships/slideMaster" Target="slideMasters/slideMaster5.xml"/><Relationship Id="rId61" Type="http://schemas.openxmlformats.org/officeDocument/2006/relationships/slide" Target="slides/slide54.xml"/><Relationship Id="rId82" Type="http://schemas.openxmlformats.org/officeDocument/2006/relationships/presProps" Target="presProps.xml"/><Relationship Id="rId19" Type="http://schemas.openxmlformats.org/officeDocument/2006/relationships/slide" Target="slides/slide12.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slide" Target="slides/slide62.xml"/><Relationship Id="rId77" Type="http://schemas.openxmlformats.org/officeDocument/2006/relationships/slide" Target="slides/slide70.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80" Type="http://schemas.openxmlformats.org/officeDocument/2006/relationships/notesMaster" Target="notesMasters/notesMaster1.xml"/><Relationship Id="rId85"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slide" Target="slides/slide63.xml"/><Relationship Id="rId75" Type="http://schemas.openxmlformats.org/officeDocument/2006/relationships/slide" Target="slides/slide68.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slide" Target="slides/slide66.xml"/><Relationship Id="rId78" Type="http://schemas.openxmlformats.org/officeDocument/2006/relationships/slide" Target="slides/slide71.xml"/><Relationship Id="rId81"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CBA1980-273B-4E3B-899D-91CD5098A84D}"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6A0225C0-FF84-47F5-A13C-B42F85934BB7}">
      <dgm:prSet phldrT="[Text]"/>
      <dgm:spPr>
        <a:solidFill>
          <a:schemeClr val="accent2">
            <a:lumMod val="75000"/>
          </a:schemeClr>
        </a:solidFill>
      </dgm:spPr>
      <dgm:t>
        <a:bodyPr/>
        <a:lstStyle/>
        <a:p>
          <a:r>
            <a:rPr lang="en-US" dirty="0"/>
            <a:t>Group Students</a:t>
          </a:r>
        </a:p>
      </dgm:t>
    </dgm:pt>
    <dgm:pt modelId="{E397E90F-4309-4F0A-91BF-15EE7C949497}" type="parTrans" cxnId="{F7E0980C-6B7B-4133-8CCE-2E4A94003611}">
      <dgm:prSet/>
      <dgm:spPr/>
      <dgm:t>
        <a:bodyPr/>
        <a:lstStyle/>
        <a:p>
          <a:endParaRPr lang="en-US"/>
        </a:p>
      </dgm:t>
    </dgm:pt>
    <dgm:pt modelId="{F73E2558-CE3F-42B4-A6E1-CDFC8491A08C}" type="sibTrans" cxnId="{F7E0980C-6B7B-4133-8CCE-2E4A94003611}">
      <dgm:prSet/>
      <dgm:spPr/>
      <dgm:t>
        <a:bodyPr/>
        <a:lstStyle/>
        <a:p>
          <a:endParaRPr lang="en-US"/>
        </a:p>
      </dgm:t>
    </dgm:pt>
    <dgm:pt modelId="{2F0372F7-8B36-436C-A78F-AB85EEB1B9A5}" type="pres">
      <dgm:prSet presAssocID="{1CBA1980-273B-4E3B-899D-91CD5098A84D}" presName="diagram" presStyleCnt="0">
        <dgm:presLayoutVars>
          <dgm:dir/>
          <dgm:resizeHandles val="exact"/>
        </dgm:presLayoutVars>
      </dgm:prSet>
      <dgm:spPr/>
    </dgm:pt>
    <dgm:pt modelId="{284B7061-2941-4869-AFD3-ED12F10BD742}" type="pres">
      <dgm:prSet presAssocID="{6A0225C0-FF84-47F5-A13C-B42F85934BB7}" presName="node" presStyleLbl="node1" presStyleIdx="0" presStyleCnt="1" custScaleX="56374">
        <dgm:presLayoutVars>
          <dgm:bulletEnabled val="1"/>
        </dgm:presLayoutVars>
      </dgm:prSet>
      <dgm:spPr/>
    </dgm:pt>
  </dgm:ptLst>
  <dgm:cxnLst>
    <dgm:cxn modelId="{98B81700-6248-4CE5-921A-CC8693A26B01}" type="presOf" srcId="{1CBA1980-273B-4E3B-899D-91CD5098A84D}" destId="{2F0372F7-8B36-436C-A78F-AB85EEB1B9A5}" srcOrd="0" destOrd="0" presId="urn:microsoft.com/office/officeart/2005/8/layout/default"/>
    <dgm:cxn modelId="{F7E0980C-6B7B-4133-8CCE-2E4A94003611}" srcId="{1CBA1980-273B-4E3B-899D-91CD5098A84D}" destId="{6A0225C0-FF84-47F5-A13C-B42F85934BB7}" srcOrd="0" destOrd="0" parTransId="{E397E90F-4309-4F0A-91BF-15EE7C949497}" sibTransId="{F73E2558-CE3F-42B4-A6E1-CDFC8491A08C}"/>
    <dgm:cxn modelId="{3AF8EAEF-9843-471F-919F-0378EE5CC351}" type="presOf" srcId="{6A0225C0-FF84-47F5-A13C-B42F85934BB7}" destId="{284B7061-2941-4869-AFD3-ED12F10BD742}" srcOrd="0" destOrd="0" presId="urn:microsoft.com/office/officeart/2005/8/layout/default"/>
    <dgm:cxn modelId="{CEDDBE13-A935-405A-B944-4C45606CAAF8}" type="presParOf" srcId="{2F0372F7-8B36-436C-A78F-AB85EEB1B9A5}" destId="{284B7061-2941-4869-AFD3-ED12F10BD742}" srcOrd="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A74B4D0-EB66-49C7-92AA-8AAE0386DE60}" type="doc">
      <dgm:prSet loTypeId="urn:microsoft.com/office/officeart/2005/8/layout/hProcess6" loCatId="process" qsTypeId="urn:microsoft.com/office/officeart/2005/8/quickstyle/simple1" qsCatId="simple" csTypeId="urn:microsoft.com/office/officeart/2005/8/colors/accent1_2" csCatId="accent1" phldr="1"/>
      <dgm:spPr/>
      <dgm:t>
        <a:bodyPr/>
        <a:lstStyle/>
        <a:p>
          <a:endParaRPr lang="en-US"/>
        </a:p>
      </dgm:t>
    </dgm:pt>
    <dgm:pt modelId="{E71DDB10-37DD-447B-90FD-D25870CDBA05}">
      <dgm:prSet phldrT="[Text]"/>
      <dgm:spPr/>
      <dgm:t>
        <a:bodyPr/>
        <a:lstStyle/>
        <a:p>
          <a:pPr>
            <a:buNone/>
          </a:pPr>
          <a:r>
            <a:rPr lang="en-US" dirty="0"/>
            <a:t>Proudly serving the community of Rancho Cucamonga, California</a:t>
          </a:r>
        </a:p>
      </dgm:t>
      <dgm:extLst>
        <a:ext uri="{E40237B7-FDA0-4F09-8148-C483321AD2D9}">
          <dgm14:cNvPr xmlns:dgm14="http://schemas.microsoft.com/office/drawing/2010/diagram" id="0" name="" descr="Proudly serving the community of Rancho Cucamonga, California,"/>
        </a:ext>
      </dgm:extLst>
    </dgm:pt>
    <dgm:pt modelId="{4024C407-D857-431A-9752-047F116FE151}" type="parTrans" cxnId="{3E183D99-9BF4-4AB7-9540-EDCA99C24B12}">
      <dgm:prSet/>
      <dgm:spPr/>
      <dgm:t>
        <a:bodyPr/>
        <a:lstStyle/>
        <a:p>
          <a:endParaRPr lang="en-US"/>
        </a:p>
      </dgm:t>
    </dgm:pt>
    <dgm:pt modelId="{F601C228-A648-49B7-ABBE-CDC6AE03B1F4}" type="sibTrans" cxnId="{3E183D99-9BF4-4AB7-9540-EDCA99C24B12}">
      <dgm:prSet/>
      <dgm:spPr/>
      <dgm:t>
        <a:bodyPr/>
        <a:lstStyle/>
        <a:p>
          <a:endParaRPr lang="en-US"/>
        </a:p>
      </dgm:t>
    </dgm:pt>
    <dgm:pt modelId="{AF225406-07F8-440E-99CF-A5A2F110A899}">
      <dgm:prSet phldrT="[Text]"/>
      <dgm:spPr/>
      <dgm:t>
        <a:bodyPr/>
        <a:lstStyle/>
        <a:p>
          <a:pPr>
            <a:buChar char="•"/>
          </a:pPr>
          <a:r>
            <a:rPr lang="en-US" dirty="0">
              <a:latin typeface="+mn-lt"/>
            </a:rPr>
            <a:t>4358 students </a:t>
          </a:r>
          <a:endParaRPr lang="en-US" dirty="0"/>
        </a:p>
      </dgm:t>
      <dgm:extLst>
        <a:ext uri="{E40237B7-FDA0-4F09-8148-C483321AD2D9}">
          <dgm14:cNvPr xmlns:dgm14="http://schemas.microsoft.com/office/drawing/2010/diagram" id="0" name="" descr="4358 students &#10;TK – 8th &#10;5 elementary schools&#10;2 middle schools&#10;Students matriculate  to Chaffey Joint Union High School District"/>
        </a:ext>
      </dgm:extLst>
    </dgm:pt>
    <dgm:pt modelId="{B5E59E09-43E8-45CB-89B1-A16B2396778D}" type="parTrans" cxnId="{4EC5CE7E-BE74-4CE5-B9E8-EE573B9EE8C1}">
      <dgm:prSet/>
      <dgm:spPr/>
      <dgm:t>
        <a:bodyPr/>
        <a:lstStyle/>
        <a:p>
          <a:endParaRPr lang="en-US"/>
        </a:p>
      </dgm:t>
    </dgm:pt>
    <dgm:pt modelId="{3215D8C4-9189-47C1-AF06-306628BA3B62}" type="sibTrans" cxnId="{4EC5CE7E-BE74-4CE5-B9E8-EE573B9EE8C1}">
      <dgm:prSet/>
      <dgm:spPr/>
      <dgm:t>
        <a:bodyPr/>
        <a:lstStyle/>
        <a:p>
          <a:endParaRPr lang="en-US"/>
        </a:p>
      </dgm:t>
    </dgm:pt>
    <dgm:pt modelId="{E83800A7-84EC-4E1F-A35F-4BF2A8956224}">
      <dgm:prSet/>
      <dgm:spPr/>
      <dgm:t>
        <a:bodyPr/>
        <a:lstStyle/>
        <a:p>
          <a:r>
            <a:rPr lang="en-US" dirty="0">
              <a:latin typeface="+mn-lt"/>
            </a:rPr>
            <a:t>TK – 8th </a:t>
          </a:r>
        </a:p>
      </dgm:t>
    </dgm:pt>
    <dgm:pt modelId="{7701C14A-4DB2-4A6C-A153-3E9E551E1DD6}" type="parTrans" cxnId="{800D0ADA-5CF9-4A0E-984E-993A2DFBBD69}">
      <dgm:prSet/>
      <dgm:spPr/>
      <dgm:t>
        <a:bodyPr/>
        <a:lstStyle/>
        <a:p>
          <a:endParaRPr lang="en-US"/>
        </a:p>
      </dgm:t>
    </dgm:pt>
    <dgm:pt modelId="{689D9A67-D57E-4ADB-BD62-97FFA19259EF}" type="sibTrans" cxnId="{800D0ADA-5CF9-4A0E-984E-993A2DFBBD69}">
      <dgm:prSet/>
      <dgm:spPr/>
      <dgm:t>
        <a:bodyPr/>
        <a:lstStyle/>
        <a:p>
          <a:endParaRPr lang="en-US"/>
        </a:p>
      </dgm:t>
    </dgm:pt>
    <dgm:pt modelId="{F8894FDD-BEF9-4281-9F0D-5E4EE4B303E1}">
      <dgm:prSet/>
      <dgm:spPr/>
      <dgm:t>
        <a:bodyPr/>
        <a:lstStyle/>
        <a:p>
          <a:r>
            <a:rPr lang="en-US" dirty="0">
              <a:latin typeface="+mn-lt"/>
            </a:rPr>
            <a:t>5 elementary schools</a:t>
          </a:r>
        </a:p>
      </dgm:t>
    </dgm:pt>
    <dgm:pt modelId="{393BA32B-9850-46B6-95AC-D1BF03932778}" type="parTrans" cxnId="{15527431-1180-45A3-AB55-203D7C6086E9}">
      <dgm:prSet/>
      <dgm:spPr/>
      <dgm:t>
        <a:bodyPr/>
        <a:lstStyle/>
        <a:p>
          <a:endParaRPr lang="en-US"/>
        </a:p>
      </dgm:t>
    </dgm:pt>
    <dgm:pt modelId="{60B70AC5-FE7C-4F4F-A923-0966AD04F848}" type="sibTrans" cxnId="{15527431-1180-45A3-AB55-203D7C6086E9}">
      <dgm:prSet/>
      <dgm:spPr/>
      <dgm:t>
        <a:bodyPr/>
        <a:lstStyle/>
        <a:p>
          <a:endParaRPr lang="en-US"/>
        </a:p>
      </dgm:t>
    </dgm:pt>
    <dgm:pt modelId="{B8314173-9606-4277-8BE7-A0FE4759F671}">
      <dgm:prSet/>
      <dgm:spPr/>
      <dgm:t>
        <a:bodyPr/>
        <a:lstStyle/>
        <a:p>
          <a:r>
            <a:rPr lang="en-US" dirty="0">
              <a:latin typeface="+mn-lt"/>
            </a:rPr>
            <a:t>2 middle schools</a:t>
          </a:r>
        </a:p>
      </dgm:t>
    </dgm:pt>
    <dgm:pt modelId="{F23B752C-D499-4286-9838-85126FE6949E}" type="parTrans" cxnId="{832F4A9D-35C3-437A-A634-592FBCE7FE1F}">
      <dgm:prSet/>
      <dgm:spPr/>
      <dgm:t>
        <a:bodyPr/>
        <a:lstStyle/>
        <a:p>
          <a:endParaRPr lang="en-US"/>
        </a:p>
      </dgm:t>
    </dgm:pt>
    <dgm:pt modelId="{5490F9B0-E922-47A3-BC23-C0584FC901BA}" type="sibTrans" cxnId="{832F4A9D-35C3-437A-A634-592FBCE7FE1F}">
      <dgm:prSet/>
      <dgm:spPr/>
      <dgm:t>
        <a:bodyPr/>
        <a:lstStyle/>
        <a:p>
          <a:endParaRPr lang="en-US"/>
        </a:p>
      </dgm:t>
    </dgm:pt>
    <dgm:pt modelId="{4ED99D86-20F1-4727-9B0B-244F014CC880}">
      <dgm:prSet/>
      <dgm:spPr/>
      <dgm:t>
        <a:bodyPr/>
        <a:lstStyle/>
        <a:p>
          <a:r>
            <a:rPr lang="en-US" dirty="0">
              <a:latin typeface="+mn-lt"/>
            </a:rPr>
            <a:t>Students matriculate  to Chaffey Joint Union High School District</a:t>
          </a:r>
        </a:p>
      </dgm:t>
    </dgm:pt>
    <dgm:pt modelId="{49C1836D-BF7D-4418-B36E-A02CF4917448}" type="parTrans" cxnId="{DF857A44-BAD6-4A53-92C6-9EF8365349BF}">
      <dgm:prSet/>
      <dgm:spPr/>
      <dgm:t>
        <a:bodyPr/>
        <a:lstStyle/>
        <a:p>
          <a:endParaRPr lang="en-US"/>
        </a:p>
      </dgm:t>
    </dgm:pt>
    <dgm:pt modelId="{D5179195-AE22-4A34-94EE-BB7D75C044DE}" type="sibTrans" cxnId="{DF857A44-BAD6-4A53-92C6-9EF8365349BF}">
      <dgm:prSet/>
      <dgm:spPr/>
      <dgm:t>
        <a:bodyPr/>
        <a:lstStyle/>
        <a:p>
          <a:endParaRPr lang="en-US"/>
        </a:p>
      </dgm:t>
    </dgm:pt>
    <dgm:pt modelId="{6256D2DE-34C7-4BAA-BDD6-0CA5252F38F5}" type="pres">
      <dgm:prSet presAssocID="{CA74B4D0-EB66-49C7-92AA-8AAE0386DE60}" presName="theList" presStyleCnt="0">
        <dgm:presLayoutVars>
          <dgm:dir/>
          <dgm:animLvl val="lvl"/>
          <dgm:resizeHandles val="exact"/>
        </dgm:presLayoutVars>
      </dgm:prSet>
      <dgm:spPr/>
    </dgm:pt>
    <dgm:pt modelId="{8A0CD505-3A2D-4680-BF65-A12845A50191}" type="pres">
      <dgm:prSet presAssocID="{E71DDB10-37DD-447B-90FD-D25870CDBA05}" presName="compNode" presStyleCnt="0"/>
      <dgm:spPr/>
    </dgm:pt>
    <dgm:pt modelId="{C4817398-4D6B-462F-9FCA-84DC1DA296E9}" type="pres">
      <dgm:prSet presAssocID="{E71DDB10-37DD-447B-90FD-D25870CDBA05}" presName="noGeometry" presStyleCnt="0"/>
      <dgm:spPr/>
    </dgm:pt>
    <dgm:pt modelId="{EE2309DC-A71F-428D-B413-DB81F21274FF}" type="pres">
      <dgm:prSet presAssocID="{E71DDB10-37DD-447B-90FD-D25870CDBA05}" presName="childTextVisible" presStyleLbl="bgAccFollowNode1" presStyleIdx="0" presStyleCnt="1" custScaleX="158416" custScaleY="129150" custLinFactNeighborX="1416" custLinFactNeighborY="30298">
        <dgm:presLayoutVars>
          <dgm:bulletEnabled val="1"/>
        </dgm:presLayoutVars>
      </dgm:prSet>
      <dgm:spPr/>
    </dgm:pt>
    <dgm:pt modelId="{B6BD5EF8-17A5-45FF-B100-AE5529C42F92}" type="pres">
      <dgm:prSet presAssocID="{E71DDB10-37DD-447B-90FD-D25870CDBA05}" presName="childTextHidden" presStyleLbl="bgAccFollowNode1" presStyleIdx="0" presStyleCnt="1"/>
      <dgm:spPr/>
    </dgm:pt>
    <dgm:pt modelId="{83F3DD3D-362B-4382-9844-A41DEEB612E5}" type="pres">
      <dgm:prSet presAssocID="{E71DDB10-37DD-447B-90FD-D25870CDBA05}" presName="parentText" presStyleLbl="node1" presStyleIdx="0" presStyleCnt="1" custScaleX="153311" custScaleY="140925" custLinFactNeighborX="4751" custLinFactNeighborY="-90239">
        <dgm:presLayoutVars>
          <dgm:chMax val="1"/>
          <dgm:bulletEnabled val="1"/>
        </dgm:presLayoutVars>
      </dgm:prSet>
      <dgm:spPr/>
    </dgm:pt>
  </dgm:ptLst>
  <dgm:cxnLst>
    <dgm:cxn modelId="{15527431-1180-45A3-AB55-203D7C6086E9}" srcId="{E71DDB10-37DD-447B-90FD-D25870CDBA05}" destId="{F8894FDD-BEF9-4281-9F0D-5E4EE4B303E1}" srcOrd="2" destOrd="0" parTransId="{393BA32B-9850-46B6-95AC-D1BF03932778}" sibTransId="{60B70AC5-FE7C-4F4F-A923-0966AD04F848}"/>
    <dgm:cxn modelId="{FB5E0536-2771-4516-BBAE-7B4EA9B49A97}" type="presOf" srcId="{F8894FDD-BEF9-4281-9F0D-5E4EE4B303E1}" destId="{EE2309DC-A71F-428D-B413-DB81F21274FF}" srcOrd="0" destOrd="2" presId="urn:microsoft.com/office/officeart/2005/8/layout/hProcess6"/>
    <dgm:cxn modelId="{840A1162-D519-4A6D-BD08-1B1EAD5CC9E5}" type="presOf" srcId="{F8894FDD-BEF9-4281-9F0D-5E4EE4B303E1}" destId="{B6BD5EF8-17A5-45FF-B100-AE5529C42F92}" srcOrd="1" destOrd="2" presId="urn:microsoft.com/office/officeart/2005/8/layout/hProcess6"/>
    <dgm:cxn modelId="{DF857A44-BAD6-4A53-92C6-9EF8365349BF}" srcId="{E71DDB10-37DD-447B-90FD-D25870CDBA05}" destId="{4ED99D86-20F1-4727-9B0B-244F014CC880}" srcOrd="4" destOrd="0" parTransId="{49C1836D-BF7D-4418-B36E-A02CF4917448}" sibTransId="{D5179195-AE22-4A34-94EE-BB7D75C044DE}"/>
    <dgm:cxn modelId="{D55FA556-9F2E-4177-89B6-773A7BF9B624}" type="presOf" srcId="{CA74B4D0-EB66-49C7-92AA-8AAE0386DE60}" destId="{6256D2DE-34C7-4BAA-BDD6-0CA5252F38F5}" srcOrd="0" destOrd="0" presId="urn:microsoft.com/office/officeart/2005/8/layout/hProcess6"/>
    <dgm:cxn modelId="{4EC5CE7E-BE74-4CE5-B9E8-EE573B9EE8C1}" srcId="{E71DDB10-37DD-447B-90FD-D25870CDBA05}" destId="{AF225406-07F8-440E-99CF-A5A2F110A899}" srcOrd="0" destOrd="0" parTransId="{B5E59E09-43E8-45CB-89B1-A16B2396778D}" sibTransId="{3215D8C4-9189-47C1-AF06-306628BA3B62}"/>
    <dgm:cxn modelId="{4E930790-3CDD-47DC-AAB2-101FC1DFAAB0}" type="presOf" srcId="{E83800A7-84EC-4E1F-A35F-4BF2A8956224}" destId="{EE2309DC-A71F-428D-B413-DB81F21274FF}" srcOrd="0" destOrd="1" presId="urn:microsoft.com/office/officeart/2005/8/layout/hProcess6"/>
    <dgm:cxn modelId="{3E183D99-9BF4-4AB7-9540-EDCA99C24B12}" srcId="{CA74B4D0-EB66-49C7-92AA-8AAE0386DE60}" destId="{E71DDB10-37DD-447B-90FD-D25870CDBA05}" srcOrd="0" destOrd="0" parTransId="{4024C407-D857-431A-9752-047F116FE151}" sibTransId="{F601C228-A648-49B7-ABBE-CDC6AE03B1F4}"/>
    <dgm:cxn modelId="{832F4A9D-35C3-437A-A634-592FBCE7FE1F}" srcId="{E71DDB10-37DD-447B-90FD-D25870CDBA05}" destId="{B8314173-9606-4277-8BE7-A0FE4759F671}" srcOrd="3" destOrd="0" parTransId="{F23B752C-D499-4286-9838-85126FE6949E}" sibTransId="{5490F9B0-E922-47A3-BC23-C0584FC901BA}"/>
    <dgm:cxn modelId="{B24B05AB-62DC-42B2-98DD-C055FCC895B2}" type="presOf" srcId="{AF225406-07F8-440E-99CF-A5A2F110A899}" destId="{EE2309DC-A71F-428D-B413-DB81F21274FF}" srcOrd="0" destOrd="0" presId="urn:microsoft.com/office/officeart/2005/8/layout/hProcess6"/>
    <dgm:cxn modelId="{40163EB0-7C08-4397-9384-142A1DA830B0}" type="presOf" srcId="{4ED99D86-20F1-4727-9B0B-244F014CC880}" destId="{EE2309DC-A71F-428D-B413-DB81F21274FF}" srcOrd="0" destOrd="4" presId="urn:microsoft.com/office/officeart/2005/8/layout/hProcess6"/>
    <dgm:cxn modelId="{8241C8BF-93BF-4718-B3EE-378822F92370}" type="presOf" srcId="{4ED99D86-20F1-4727-9B0B-244F014CC880}" destId="{B6BD5EF8-17A5-45FF-B100-AE5529C42F92}" srcOrd="1" destOrd="4" presId="urn:microsoft.com/office/officeart/2005/8/layout/hProcess6"/>
    <dgm:cxn modelId="{0934E2CB-2629-4ACA-9EFA-48BCDD92FCE9}" type="presOf" srcId="{E71DDB10-37DD-447B-90FD-D25870CDBA05}" destId="{83F3DD3D-362B-4382-9844-A41DEEB612E5}" srcOrd="0" destOrd="0" presId="urn:microsoft.com/office/officeart/2005/8/layout/hProcess6"/>
    <dgm:cxn modelId="{E4B699CC-CAF1-435F-9E02-419BBE252237}" type="presOf" srcId="{B8314173-9606-4277-8BE7-A0FE4759F671}" destId="{B6BD5EF8-17A5-45FF-B100-AE5529C42F92}" srcOrd="1" destOrd="3" presId="urn:microsoft.com/office/officeart/2005/8/layout/hProcess6"/>
    <dgm:cxn modelId="{BB12F0D1-A280-418D-B976-6A027B348151}" type="presOf" srcId="{AF225406-07F8-440E-99CF-A5A2F110A899}" destId="{B6BD5EF8-17A5-45FF-B100-AE5529C42F92}" srcOrd="1" destOrd="0" presId="urn:microsoft.com/office/officeart/2005/8/layout/hProcess6"/>
    <dgm:cxn modelId="{800D0ADA-5CF9-4A0E-984E-993A2DFBBD69}" srcId="{E71DDB10-37DD-447B-90FD-D25870CDBA05}" destId="{E83800A7-84EC-4E1F-A35F-4BF2A8956224}" srcOrd="1" destOrd="0" parTransId="{7701C14A-4DB2-4A6C-A153-3E9E551E1DD6}" sibTransId="{689D9A67-D57E-4ADB-BD62-97FFA19259EF}"/>
    <dgm:cxn modelId="{96F2CAE4-6F09-4DFE-A218-9FC6CC5B13D6}" type="presOf" srcId="{B8314173-9606-4277-8BE7-A0FE4759F671}" destId="{EE2309DC-A71F-428D-B413-DB81F21274FF}" srcOrd="0" destOrd="3" presId="urn:microsoft.com/office/officeart/2005/8/layout/hProcess6"/>
    <dgm:cxn modelId="{801E8BEA-44CF-404F-9485-4B2E813A8D75}" type="presOf" srcId="{E83800A7-84EC-4E1F-A35F-4BF2A8956224}" destId="{B6BD5EF8-17A5-45FF-B100-AE5529C42F92}" srcOrd="1" destOrd="1" presId="urn:microsoft.com/office/officeart/2005/8/layout/hProcess6"/>
    <dgm:cxn modelId="{429A83FC-74D1-4913-A958-799C8254B312}" type="presParOf" srcId="{6256D2DE-34C7-4BAA-BDD6-0CA5252F38F5}" destId="{8A0CD505-3A2D-4680-BF65-A12845A50191}" srcOrd="0" destOrd="0" presId="urn:microsoft.com/office/officeart/2005/8/layout/hProcess6"/>
    <dgm:cxn modelId="{1525CA27-1A24-4223-BFD7-ECCE3A4FDC34}" type="presParOf" srcId="{8A0CD505-3A2D-4680-BF65-A12845A50191}" destId="{C4817398-4D6B-462F-9FCA-84DC1DA296E9}" srcOrd="0" destOrd="0" presId="urn:microsoft.com/office/officeart/2005/8/layout/hProcess6"/>
    <dgm:cxn modelId="{87B5CA51-B9BC-489E-A6DB-FE632AF1BE46}" type="presParOf" srcId="{8A0CD505-3A2D-4680-BF65-A12845A50191}" destId="{EE2309DC-A71F-428D-B413-DB81F21274FF}" srcOrd="1" destOrd="0" presId="urn:microsoft.com/office/officeart/2005/8/layout/hProcess6"/>
    <dgm:cxn modelId="{85ED6D86-15CA-4461-96D2-2D6C4302E6CA}" type="presParOf" srcId="{8A0CD505-3A2D-4680-BF65-A12845A50191}" destId="{B6BD5EF8-17A5-45FF-B100-AE5529C42F92}" srcOrd="2" destOrd="0" presId="urn:microsoft.com/office/officeart/2005/8/layout/hProcess6"/>
    <dgm:cxn modelId="{F23DB4F5-C801-40B6-BCAE-456CCF81FFE6}" type="presParOf" srcId="{8A0CD505-3A2D-4680-BF65-A12845A50191}" destId="{83F3DD3D-362B-4382-9844-A41DEEB612E5}" srcOrd="3" destOrd="0" presId="urn:microsoft.com/office/officeart/2005/8/layout/hProcess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4B7061-2941-4869-AFD3-ED12F10BD742}">
      <dsp:nvSpPr>
        <dsp:cNvPr id="0" name=""/>
        <dsp:cNvSpPr/>
      </dsp:nvSpPr>
      <dsp:spPr>
        <a:xfrm>
          <a:off x="1012018" y="393297"/>
          <a:ext cx="2615483" cy="2783712"/>
        </a:xfrm>
        <a:prstGeom prst="rect">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171450" rIns="171450" bIns="171450" numCol="1" spcCol="1270" anchor="ctr" anchorCtr="0">
          <a:noAutofit/>
        </a:bodyPr>
        <a:lstStyle/>
        <a:p>
          <a:pPr marL="0" lvl="0" indent="0" algn="ctr" defTabSz="2000250">
            <a:lnSpc>
              <a:spcPct val="90000"/>
            </a:lnSpc>
            <a:spcBef>
              <a:spcPct val="0"/>
            </a:spcBef>
            <a:spcAft>
              <a:spcPct val="35000"/>
            </a:spcAft>
            <a:buNone/>
          </a:pPr>
          <a:r>
            <a:rPr lang="en-US" sz="4500" kern="1200" dirty="0"/>
            <a:t>Group Students</a:t>
          </a:r>
        </a:p>
      </dsp:txBody>
      <dsp:txXfrm>
        <a:off x="1012018" y="393297"/>
        <a:ext cx="2615483" cy="278371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2309DC-A71F-428D-B413-DB81F21274FF}">
      <dsp:nvSpPr>
        <dsp:cNvPr id="0" name=""/>
        <dsp:cNvSpPr/>
      </dsp:nvSpPr>
      <dsp:spPr>
        <a:xfrm>
          <a:off x="318766" y="1934227"/>
          <a:ext cx="5535041" cy="3944484"/>
        </a:xfrm>
        <a:prstGeom prst="rightArrow">
          <a:avLst>
            <a:gd name="adj1" fmla="val 70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13335" rIns="26670" bIns="13335" numCol="1" spcCol="1270" anchor="ctr" anchorCtr="0">
          <a:noAutofit/>
        </a:bodyPr>
        <a:lstStyle/>
        <a:p>
          <a:pPr marL="228600" lvl="1" indent="-228600" algn="l" defTabSz="933450">
            <a:lnSpc>
              <a:spcPct val="90000"/>
            </a:lnSpc>
            <a:spcBef>
              <a:spcPct val="0"/>
            </a:spcBef>
            <a:spcAft>
              <a:spcPct val="15000"/>
            </a:spcAft>
            <a:buChar char="•"/>
          </a:pPr>
          <a:r>
            <a:rPr lang="en-US" sz="2100" kern="1200" dirty="0">
              <a:latin typeface="+mn-lt"/>
            </a:rPr>
            <a:t>4358 students </a:t>
          </a:r>
          <a:endParaRPr lang="en-US" sz="2100" kern="1200" dirty="0"/>
        </a:p>
        <a:p>
          <a:pPr marL="228600" lvl="1" indent="-228600" algn="l" defTabSz="933450">
            <a:lnSpc>
              <a:spcPct val="90000"/>
            </a:lnSpc>
            <a:spcBef>
              <a:spcPct val="0"/>
            </a:spcBef>
            <a:spcAft>
              <a:spcPct val="15000"/>
            </a:spcAft>
            <a:buChar char="•"/>
          </a:pPr>
          <a:r>
            <a:rPr lang="en-US" sz="2100" kern="1200" dirty="0">
              <a:latin typeface="+mn-lt"/>
            </a:rPr>
            <a:t>TK – 8th </a:t>
          </a:r>
        </a:p>
        <a:p>
          <a:pPr marL="228600" lvl="1" indent="-228600" algn="l" defTabSz="933450">
            <a:lnSpc>
              <a:spcPct val="90000"/>
            </a:lnSpc>
            <a:spcBef>
              <a:spcPct val="0"/>
            </a:spcBef>
            <a:spcAft>
              <a:spcPct val="15000"/>
            </a:spcAft>
            <a:buChar char="•"/>
          </a:pPr>
          <a:r>
            <a:rPr lang="en-US" sz="2100" kern="1200" dirty="0">
              <a:latin typeface="+mn-lt"/>
            </a:rPr>
            <a:t>5 elementary schools</a:t>
          </a:r>
        </a:p>
        <a:p>
          <a:pPr marL="228600" lvl="1" indent="-228600" algn="l" defTabSz="933450">
            <a:lnSpc>
              <a:spcPct val="90000"/>
            </a:lnSpc>
            <a:spcBef>
              <a:spcPct val="0"/>
            </a:spcBef>
            <a:spcAft>
              <a:spcPct val="15000"/>
            </a:spcAft>
            <a:buChar char="•"/>
          </a:pPr>
          <a:r>
            <a:rPr lang="en-US" sz="2100" kern="1200" dirty="0">
              <a:latin typeface="+mn-lt"/>
            </a:rPr>
            <a:t>2 middle schools</a:t>
          </a:r>
        </a:p>
        <a:p>
          <a:pPr marL="228600" lvl="1" indent="-228600" algn="l" defTabSz="933450">
            <a:lnSpc>
              <a:spcPct val="90000"/>
            </a:lnSpc>
            <a:spcBef>
              <a:spcPct val="0"/>
            </a:spcBef>
            <a:spcAft>
              <a:spcPct val="15000"/>
            </a:spcAft>
            <a:buChar char="•"/>
          </a:pPr>
          <a:r>
            <a:rPr lang="en-US" sz="2100" kern="1200" dirty="0">
              <a:latin typeface="+mn-lt"/>
            </a:rPr>
            <a:t>Students matriculate  to Chaffey Joint Union High School District</a:t>
          </a:r>
        </a:p>
      </dsp:txBody>
      <dsp:txXfrm>
        <a:off x="1702526" y="2525900"/>
        <a:ext cx="2770712" cy="2761138"/>
      </dsp:txXfrm>
    </dsp:sp>
    <dsp:sp modelId="{83F3DD3D-362B-4382-9844-A41DEEB612E5}">
      <dsp:nvSpPr>
        <dsp:cNvPr id="0" name=""/>
        <dsp:cNvSpPr/>
      </dsp:nvSpPr>
      <dsp:spPr>
        <a:xfrm>
          <a:off x="83061" y="173663"/>
          <a:ext cx="2678336" cy="246195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kern="1200" dirty="0"/>
            <a:t>Proudly serving the community of Rancho Cucamonga, California</a:t>
          </a:r>
        </a:p>
      </dsp:txBody>
      <dsp:txXfrm>
        <a:off x="475294" y="534208"/>
        <a:ext cx="1893870" cy="1740863"/>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E931343-2F6C-4EC9-9DC2-9270877BDB4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B7EEC52-11A2-463D-8A0E-792EF2BC214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A08BE69-669F-416A-93EF-12E394687B13}" type="datetimeFigureOut">
              <a:rPr lang="en-US" smtClean="0"/>
              <a:t>4/15/2025</a:t>
            </a:fld>
            <a:endParaRPr lang="en-US"/>
          </a:p>
        </p:txBody>
      </p:sp>
      <p:sp>
        <p:nvSpPr>
          <p:cNvPr id="4" name="Footer Placeholder 3">
            <a:extLst>
              <a:ext uri="{FF2B5EF4-FFF2-40B4-BE49-F238E27FC236}">
                <a16:creationId xmlns:a16="http://schemas.microsoft.com/office/drawing/2014/main" id="{CA2C21C6-577A-414D-80D9-7CC98EBCB7A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8581264-43C8-4B2A-8249-E8564476D45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8F29019-704D-4805-9B43-8A1089A67E53}" type="slidenum">
              <a:rPr lang="en-US" smtClean="0"/>
              <a:t>‹#›</a:t>
            </a:fld>
            <a:endParaRPr lang="en-US"/>
          </a:p>
        </p:txBody>
      </p:sp>
    </p:spTree>
    <p:extLst>
      <p:ext uri="{BB962C8B-B14F-4D97-AF65-F5344CB8AC3E}">
        <p14:creationId xmlns:p14="http://schemas.microsoft.com/office/powerpoint/2010/main" val="35074621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110321-FE7C-41D5-A6A6-9361CA1AFD5B}" type="datetimeFigureOut">
              <a:rPr lang="en-US" smtClean="0"/>
              <a:t>4/15/2025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52AC79-A108-4FDF-A0BE-96CEB0D6FF0B}" type="slidenum">
              <a:rPr lang="en-US" smtClean="0"/>
              <a:t>‹#›</a:t>
            </a:fld>
            <a:endParaRPr lang="en-US"/>
          </a:p>
        </p:txBody>
      </p:sp>
    </p:spTree>
    <p:extLst>
      <p:ext uri="{BB962C8B-B14F-4D97-AF65-F5344CB8AC3E}">
        <p14:creationId xmlns:p14="http://schemas.microsoft.com/office/powerpoint/2010/main" val="20428694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kern="100" dirty="0">
                <a:effectLst/>
                <a:latin typeface="Arial" panose="020B0604020202020204" pitchFamily="34" charset="0"/>
                <a:ea typeface="Calibri" panose="020F0502020204030204" pitchFamily="34" charset="0"/>
                <a:cs typeface="Times New Roman" panose="02020603050405020304" pitchFamily="18" charset="0"/>
              </a:rPr>
              <a:t>Thanks Bonnie. So let’s start by reviewing the California Multi-tiered System of Support (MTSS) Framework. This framework calls for providing academic support at the Universal, Supplemental, and Intensified levels. </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b="1" kern="100" dirty="0">
              <a:effectLst/>
              <a:latin typeface="Arial" panose="020B0604020202020204" pitchFamily="34" charset="0"/>
              <a:ea typeface="Calibri" panose="020F0502020204030204" pitchFamily="34" charset="0"/>
              <a:cs typeface="Times New Roman" panose="02020603050405020304" pitchFamily="18" charset="0"/>
            </a:endParaRP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1" kern="100" dirty="0">
                <a:effectLst/>
                <a:latin typeface="Arial" panose="020B0604020202020204" pitchFamily="34" charset="0"/>
                <a:ea typeface="Calibri" panose="020F0502020204030204" pitchFamily="34" charset="0"/>
                <a:cs typeface="Times New Roman" panose="02020603050405020304" pitchFamily="18" charset="0"/>
              </a:rPr>
              <a:t>Universal</a:t>
            </a:r>
            <a:r>
              <a:rPr lang="en-US" sz="1200" kern="100" dirty="0">
                <a:effectLst/>
                <a:latin typeface="Arial" panose="020B0604020202020204" pitchFamily="34" charset="0"/>
                <a:ea typeface="Calibri" panose="020F0502020204030204" pitchFamily="34" charset="0"/>
                <a:cs typeface="Times New Roman" panose="02020603050405020304" pitchFamily="18" charset="0"/>
              </a:rPr>
              <a:t> support includes differentiated instruction that is provided to all students. </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b="1" kern="100" dirty="0">
              <a:effectLst/>
              <a:latin typeface="Arial" panose="020B0604020202020204" pitchFamily="34" charset="0"/>
              <a:ea typeface="Calibri" panose="020F0502020204030204" pitchFamily="34" charset="0"/>
              <a:cs typeface="Times New Roman" panose="02020603050405020304" pitchFamily="18" charset="0"/>
            </a:endParaRP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1" kern="100" dirty="0">
                <a:effectLst/>
                <a:latin typeface="Arial" panose="020B0604020202020204" pitchFamily="34" charset="0"/>
                <a:ea typeface="Calibri" panose="020F0502020204030204" pitchFamily="34" charset="0"/>
                <a:cs typeface="Times New Roman" panose="02020603050405020304" pitchFamily="18" charset="0"/>
              </a:rPr>
              <a:t>Supplemental </a:t>
            </a:r>
            <a:r>
              <a:rPr lang="en-US" sz="1200" kern="100" dirty="0">
                <a:effectLst/>
                <a:latin typeface="Arial" panose="020B0604020202020204" pitchFamily="34" charset="0"/>
                <a:ea typeface="Calibri" panose="020F0502020204030204" pitchFamily="34" charset="0"/>
                <a:cs typeface="Times New Roman" panose="02020603050405020304" pitchFamily="18" charset="0"/>
              </a:rPr>
              <a:t>support is provided to some students. </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b="1" kern="100" dirty="0">
              <a:effectLst/>
              <a:latin typeface="Arial" panose="020B0604020202020204" pitchFamily="34" charset="0"/>
              <a:ea typeface="Calibri" panose="020F0502020204030204" pitchFamily="34" charset="0"/>
              <a:cs typeface="Times New Roman" panose="02020603050405020304" pitchFamily="18" charset="0"/>
            </a:endParaRP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1" kern="100" dirty="0">
                <a:effectLst/>
                <a:latin typeface="Arial" panose="020B0604020202020204" pitchFamily="34" charset="0"/>
                <a:ea typeface="Calibri" panose="020F0502020204030204" pitchFamily="34" charset="0"/>
                <a:cs typeface="Times New Roman" panose="02020603050405020304" pitchFamily="18" charset="0"/>
              </a:rPr>
              <a:t>Intensified</a:t>
            </a:r>
            <a:r>
              <a:rPr lang="en-US" sz="1200" kern="100" dirty="0">
                <a:effectLst/>
                <a:latin typeface="Arial" panose="020B0604020202020204" pitchFamily="34" charset="0"/>
                <a:ea typeface="Calibri" panose="020F0502020204030204" pitchFamily="34" charset="0"/>
                <a:cs typeface="Times New Roman" panose="02020603050405020304" pitchFamily="18" charset="0"/>
              </a:rPr>
              <a:t> support is provided to a few students and includes targeted intervention.</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12</a:t>
            </a:fld>
            <a:endParaRPr lang="en-US"/>
          </a:p>
        </p:txBody>
      </p:sp>
    </p:spTree>
    <p:extLst>
      <p:ext uri="{BB962C8B-B14F-4D97-AF65-F5344CB8AC3E}">
        <p14:creationId xmlns:p14="http://schemas.microsoft.com/office/powerpoint/2010/main" val="37228200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16A979-7608-46A3-156E-12BC2E674A1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ECF8A38-38DC-917F-FD8F-4A540FDC860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600EDB-8BAF-2F2A-09DB-9298AF708E14}"/>
              </a:ext>
            </a:extLst>
          </p:cNvPr>
          <p:cNvSpPr>
            <a:spLocks noGrp="1"/>
          </p:cNvSpPr>
          <p:nvPr>
            <p:ph type="body" idx="1"/>
          </p:nvPr>
        </p:nvSpPr>
        <p:spPr/>
        <p:txBody>
          <a:bodyPr/>
          <a:lstStyle/>
          <a:p>
            <a:endParaRPr lang="en-US" sz="1800" dirty="0">
              <a:latin typeface="+mn-lt"/>
            </a:endParaRPr>
          </a:p>
          <a:p>
            <a:endParaRPr lang="en-US" dirty="0"/>
          </a:p>
        </p:txBody>
      </p:sp>
      <p:sp>
        <p:nvSpPr>
          <p:cNvPr id="4" name="Slide Number Placeholder 3">
            <a:extLst>
              <a:ext uri="{FF2B5EF4-FFF2-40B4-BE49-F238E27FC236}">
                <a16:creationId xmlns:a16="http://schemas.microsoft.com/office/drawing/2014/main" id="{63034AD0-1217-0560-8383-13E4555E36D2}"/>
              </a:ext>
            </a:extLst>
          </p:cNvPr>
          <p:cNvSpPr>
            <a:spLocks noGrp="1"/>
          </p:cNvSpPr>
          <p:nvPr>
            <p:ph type="sldNum" sz="quarter" idx="5"/>
          </p:nvPr>
        </p:nvSpPr>
        <p:spPr/>
        <p:txBody>
          <a:bodyPr/>
          <a:lstStyle/>
          <a:p>
            <a:fld id="{0852AC79-A108-4FDF-A0BE-96CEB0D6FF0B}" type="slidenum">
              <a:rPr lang="en-US" smtClean="0"/>
              <a:t>39</a:t>
            </a:fld>
            <a:endParaRPr lang="en-US"/>
          </a:p>
        </p:txBody>
      </p:sp>
    </p:spTree>
    <p:extLst>
      <p:ext uri="{BB962C8B-B14F-4D97-AF65-F5344CB8AC3E}">
        <p14:creationId xmlns:p14="http://schemas.microsoft.com/office/powerpoint/2010/main" val="26524614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1" indent="0">
              <a:lnSpc>
                <a:spcPct val="107000"/>
              </a:lnSpc>
              <a:buFont typeface="+mj-lt"/>
              <a:buNone/>
            </a:pPr>
            <a:r>
              <a:rPr lang="en-US" sz="1200" kern="100" dirty="0">
                <a:effectLst/>
                <a:latin typeface="Arial" panose="020B0604020202020204" pitchFamily="34" charset="0"/>
                <a:ea typeface="Calibri" panose="020F0502020204030204" pitchFamily="34" charset="0"/>
                <a:cs typeface="Times New Roman" panose="02020603050405020304" pitchFamily="18" charset="0"/>
              </a:rPr>
              <a:t>Universal screening for reading difficulties plays an essential role within this MTSS framework.</a:t>
            </a:r>
          </a:p>
          <a:p>
            <a:pPr marL="457200" marR="0" lvl="1" indent="0">
              <a:lnSpc>
                <a:spcPct val="107000"/>
              </a:lnSpc>
              <a:buFont typeface="+mj-lt"/>
              <a:buNone/>
            </a:pP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lvl="1" indent="0">
              <a:lnSpc>
                <a:spcPct val="107000"/>
              </a:lnSpc>
              <a:buFont typeface="+mj-lt"/>
              <a:buNone/>
            </a:pPr>
            <a:r>
              <a:rPr lang="en-US" sz="1200" kern="100" dirty="0">
                <a:effectLst/>
                <a:latin typeface="Arial" panose="020B0604020202020204" pitchFamily="34" charset="0"/>
                <a:ea typeface="Calibri" panose="020F0502020204030204" pitchFamily="34" charset="0"/>
                <a:cs typeface="Times New Roman" panose="02020603050405020304" pitchFamily="18" charset="0"/>
              </a:rPr>
              <a:t>When reading difficulties are identified early, through screening, it enables intervention to be delivered as soon as possible, which research demonstrates is </a:t>
            </a:r>
            <a:r>
              <a:rPr lang="en-US" sz="1200" b="1" kern="100" dirty="0">
                <a:effectLst/>
                <a:latin typeface="Arial" panose="020B0604020202020204" pitchFamily="34" charset="0"/>
                <a:ea typeface="Calibri" panose="020F0502020204030204" pitchFamily="34" charset="0"/>
                <a:cs typeface="Times New Roman" panose="02020603050405020304" pitchFamily="18" charset="0"/>
              </a:rPr>
              <a:t>much</a:t>
            </a:r>
            <a:r>
              <a:rPr lang="en-US" sz="1200" kern="100" dirty="0">
                <a:effectLst/>
                <a:latin typeface="Arial" panose="020B0604020202020204" pitchFamily="34" charset="0"/>
                <a:ea typeface="Calibri" panose="020F0502020204030204" pitchFamily="34" charset="0"/>
                <a:cs typeface="Times New Roman" panose="02020603050405020304" pitchFamily="18" charset="0"/>
              </a:rPr>
              <a:t> more effective and efficient than later remediation. (Good, Kaminski, Simmons, &amp; </a:t>
            </a:r>
            <a:r>
              <a:rPr lang="en-US" sz="1200" kern="100" dirty="0" err="1">
                <a:effectLst/>
                <a:latin typeface="Arial" panose="020B0604020202020204" pitchFamily="34" charset="0"/>
                <a:ea typeface="Calibri" panose="020F0502020204030204" pitchFamily="34" charset="0"/>
                <a:cs typeface="Times New Roman" panose="02020603050405020304" pitchFamily="18" charset="0"/>
              </a:rPr>
              <a:t>Kame’enui</a:t>
            </a:r>
            <a:r>
              <a:rPr lang="en-US" sz="1200" kern="100" dirty="0">
                <a:effectLst/>
                <a:latin typeface="Arial" panose="020B0604020202020204" pitchFamily="34" charset="0"/>
                <a:ea typeface="Calibri" panose="020F0502020204030204" pitchFamily="34" charset="0"/>
                <a:cs typeface="Times New Roman" panose="02020603050405020304" pitchFamily="18" charset="0"/>
              </a:rPr>
              <a:t>, 2001; Juel, 1988; </a:t>
            </a:r>
            <a:r>
              <a:rPr lang="en-US" sz="1200" kern="100" dirty="0" err="1">
                <a:effectLst/>
                <a:latin typeface="Arial" panose="020B0604020202020204" pitchFamily="34" charset="0"/>
                <a:ea typeface="Calibri" panose="020F0502020204030204" pitchFamily="34" charset="0"/>
                <a:cs typeface="Times New Roman" panose="02020603050405020304" pitchFamily="18" charset="0"/>
              </a:rPr>
              <a:t>Shaywitz</a:t>
            </a:r>
            <a:r>
              <a:rPr lang="en-US" sz="1200" kern="100" dirty="0">
                <a:effectLst/>
                <a:latin typeface="Arial" panose="020B0604020202020204" pitchFamily="34" charset="0"/>
                <a:ea typeface="Calibri" panose="020F0502020204030204" pitchFamily="34" charset="0"/>
                <a:cs typeface="Times New Roman" panose="02020603050405020304" pitchFamily="18" charset="0"/>
              </a:rPr>
              <a:t>, Escobar, </a:t>
            </a:r>
            <a:r>
              <a:rPr lang="en-US" sz="1200" kern="100" dirty="0" err="1">
                <a:effectLst/>
                <a:latin typeface="Arial" panose="020B0604020202020204" pitchFamily="34" charset="0"/>
                <a:ea typeface="Calibri" panose="020F0502020204030204" pitchFamily="34" charset="0"/>
                <a:cs typeface="Times New Roman" panose="02020603050405020304" pitchFamily="18" charset="0"/>
              </a:rPr>
              <a:t>Shaywitz</a:t>
            </a:r>
            <a:r>
              <a:rPr lang="en-US" sz="1200" kern="100" dirty="0">
                <a:effectLst/>
                <a:latin typeface="Arial" panose="020B0604020202020204" pitchFamily="34" charset="0"/>
                <a:ea typeface="Calibri" panose="020F0502020204030204" pitchFamily="34" charset="0"/>
                <a:cs typeface="Times New Roman" panose="02020603050405020304" pitchFamily="18" charset="0"/>
              </a:rPr>
              <a:t>, Fletcher, &amp; Makuch, 1992; Torgesen, 2000; Torgesen et al., 2001)</a:t>
            </a:r>
          </a:p>
          <a:p>
            <a:pPr marL="457200" marR="0" lvl="1" indent="0">
              <a:lnSpc>
                <a:spcPct val="107000"/>
              </a:lnSpc>
              <a:buFont typeface="+mj-lt"/>
              <a:buNone/>
            </a:pP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lvl="1" indent="0">
              <a:lnSpc>
                <a:spcPct val="107000"/>
              </a:lnSpc>
              <a:buFont typeface="+mj-lt"/>
              <a:buNone/>
            </a:pPr>
            <a:r>
              <a:rPr lang="en-US" sz="1200" kern="100" dirty="0">
                <a:effectLst/>
                <a:latin typeface="Arial" panose="020B0604020202020204" pitchFamily="34" charset="0"/>
                <a:ea typeface="Calibri" panose="020F0502020204030204" pitchFamily="34" charset="0"/>
                <a:cs typeface="Times New Roman" panose="02020603050405020304" pitchFamily="18" charset="0"/>
              </a:rPr>
              <a:t>Most struggling readers do not “catch up” with their peers without well-designed intervention. Instead, the opposite occurs. Weak readers fall further behind over time. (Torgesen, 2000; Torgesen et al., 2001). </a:t>
            </a:r>
          </a:p>
          <a:p>
            <a:pPr marL="457200" marR="0" lvl="1" indent="0">
              <a:lnSpc>
                <a:spcPct val="107000"/>
              </a:lnSpc>
              <a:buFont typeface="+mj-lt"/>
              <a:buNone/>
            </a:pPr>
            <a:endParaRPr lang="en-US" sz="1200" kern="100" dirty="0">
              <a:effectLst/>
              <a:latin typeface="Arial" panose="020B0604020202020204" pitchFamily="34" charset="0"/>
              <a:ea typeface="Calibri" panose="020F0502020204030204" pitchFamily="34" charset="0"/>
              <a:cs typeface="Times New Roman" panose="02020603050405020304" pitchFamily="18" charset="0"/>
            </a:endParaRPr>
          </a:p>
          <a:p>
            <a:pPr marL="457200" marR="0" lvl="1" indent="0">
              <a:lnSpc>
                <a:spcPct val="107000"/>
              </a:lnSpc>
              <a:buFont typeface="+mj-lt"/>
              <a:buNone/>
            </a:pPr>
            <a:r>
              <a:rPr lang="en-US" sz="1200" kern="100" dirty="0">
                <a:effectLst/>
                <a:latin typeface="Arial" panose="020B0604020202020204" pitchFamily="34" charset="0"/>
                <a:ea typeface="Calibri" panose="020F0502020204030204" pitchFamily="34" charset="0"/>
                <a:cs typeface="Times New Roman" panose="02020603050405020304" pitchFamily="18" charset="0"/>
              </a:rPr>
              <a:t>And reading interventions that start after second grade are less likely to be effective than earlier intervention and they need to be implemented more frequently and over a longer period of time. (Adams, 1990; Good, Simmons, &amp; </a:t>
            </a:r>
            <a:r>
              <a:rPr lang="en-US" sz="1200" kern="100" dirty="0" err="1">
                <a:effectLst/>
                <a:latin typeface="Arial" panose="020B0604020202020204" pitchFamily="34" charset="0"/>
                <a:ea typeface="Calibri" panose="020F0502020204030204" pitchFamily="34" charset="0"/>
                <a:cs typeface="Times New Roman" panose="02020603050405020304" pitchFamily="18" charset="0"/>
              </a:rPr>
              <a:t>Kame’enui</a:t>
            </a:r>
            <a:r>
              <a:rPr lang="en-US" sz="1200" kern="100" dirty="0">
                <a:effectLst/>
                <a:latin typeface="Arial" panose="020B0604020202020204" pitchFamily="34" charset="0"/>
                <a:ea typeface="Calibri" panose="020F0502020204030204" pitchFamily="34" charset="0"/>
                <a:cs typeface="Times New Roman" panose="02020603050405020304" pitchFamily="18" charset="0"/>
              </a:rPr>
              <a:t>, 2001; Snow, Burns, &amp; Griffin, 1998; Stanovich, 1986; Torgesen, 2000; Torgesen et al., 2001).</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13</a:t>
            </a:fld>
            <a:endParaRPr lang="en-US"/>
          </a:p>
        </p:txBody>
      </p:sp>
    </p:spTree>
    <p:extLst>
      <p:ext uri="{BB962C8B-B14F-4D97-AF65-F5344CB8AC3E}">
        <p14:creationId xmlns:p14="http://schemas.microsoft.com/office/powerpoint/2010/main" val="38711602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1" indent="0">
              <a:lnSpc>
                <a:spcPct val="107000"/>
              </a:lnSpc>
              <a:buFont typeface="+mj-lt"/>
              <a:buNone/>
            </a:pPr>
            <a:r>
              <a:rPr lang="en-US" sz="1200" kern="100" dirty="0">
                <a:effectLst/>
                <a:latin typeface="Arial" panose="020B0604020202020204" pitchFamily="34" charset="0"/>
                <a:ea typeface="Calibri" panose="020F0502020204030204" pitchFamily="34" charset="0"/>
                <a:cs typeface="Times New Roman" panose="02020603050405020304" pitchFamily="18" charset="0"/>
              </a:rPr>
              <a:t>California’s literacy guidance documents emphasize the importance of universal screening within an MTSS framework</a:t>
            </a:r>
          </a:p>
          <a:p>
            <a:pPr marL="457200" marR="0" lvl="1" indent="0">
              <a:lnSpc>
                <a:spcPct val="107000"/>
              </a:lnSpc>
              <a:buFont typeface="+mj-lt"/>
              <a:buNone/>
            </a:pPr>
            <a:endParaRPr lang="en-US" sz="1200" kern="100" dirty="0">
              <a:effectLst/>
              <a:latin typeface="Arial" panose="020B0604020202020204" pitchFamily="34" charset="0"/>
              <a:ea typeface="Calibri" panose="020F0502020204030204" pitchFamily="34" charset="0"/>
              <a:cs typeface="Times New Roman" panose="02020603050405020304" pitchFamily="18" charset="0"/>
            </a:endParaRPr>
          </a:p>
          <a:p>
            <a:pPr marL="457200" marR="0" lvl="1" indent="0" algn="l" defTabSz="914400" rtl="0" eaLnBrk="1" fontAlgn="auto" latinLnBrk="0" hangingPunct="1">
              <a:lnSpc>
                <a:spcPct val="107000"/>
              </a:lnSpc>
              <a:spcBef>
                <a:spcPts val="0"/>
              </a:spcBef>
              <a:spcAft>
                <a:spcPts val="0"/>
              </a:spcAft>
              <a:buClr>
                <a:srgbClr val="000000"/>
              </a:buClr>
              <a:buSzPts val="1400"/>
              <a:buFont typeface="+mj-lt"/>
              <a:buNone/>
              <a:tabLst/>
              <a:defRPr/>
            </a:pPr>
            <a:r>
              <a:rPr lang="en-US" sz="1200" kern="100" dirty="0">
                <a:effectLst/>
                <a:latin typeface="Arial" panose="020B0604020202020204" pitchFamily="34" charset="0"/>
                <a:ea typeface="Calibri" panose="020F0502020204030204" pitchFamily="34" charset="0"/>
                <a:cs typeface="Times New Roman" panose="02020603050405020304" pitchFamily="18" charset="0"/>
              </a:rPr>
              <a:t>You can see here that the ELA/ELD Framework cites </a:t>
            </a:r>
            <a:r>
              <a:rPr lang="en-US" sz="1200" b="1" i="0" kern="100" dirty="0">
                <a:effectLst/>
                <a:latin typeface="Arial" panose="020B0604020202020204" pitchFamily="34" charset="0"/>
                <a:ea typeface="Calibri" panose="020F0502020204030204" pitchFamily="34" charset="0"/>
                <a:cs typeface="Times New Roman" panose="02020603050405020304" pitchFamily="18" charset="0"/>
              </a:rPr>
              <a:t>universal screening </a:t>
            </a:r>
            <a:r>
              <a:rPr lang="en-US" sz="1200" b="0" i="0" kern="100" dirty="0">
                <a:effectLst/>
                <a:latin typeface="Arial" panose="020B0604020202020204" pitchFamily="34" charset="0"/>
                <a:ea typeface="Calibri" panose="020F0502020204030204" pitchFamily="34" charset="0"/>
                <a:cs typeface="Times New Roman" panose="02020603050405020304" pitchFamily="18" charset="0"/>
              </a:rPr>
              <a:t>as one of the </a:t>
            </a:r>
            <a:r>
              <a:rPr lang="en-US" sz="1200" i="0" kern="100" dirty="0">
                <a:effectLst/>
                <a:latin typeface="Arial" panose="020B0604020202020204" pitchFamily="34" charset="0"/>
                <a:ea typeface="Calibri" panose="020F0502020204030204" pitchFamily="34" charset="0"/>
                <a:cs typeface="Times New Roman" panose="02020603050405020304" pitchFamily="18" charset="0"/>
              </a:rPr>
              <a:t>foundational structures of MTSS and notes its role in making sure all students benefit from core instruction.</a:t>
            </a:r>
            <a:endParaRPr lang="en-US" sz="1200" i="0" dirty="0"/>
          </a:p>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14</a:t>
            </a:fld>
            <a:endParaRPr lang="en-US"/>
          </a:p>
        </p:txBody>
      </p:sp>
    </p:spTree>
    <p:extLst>
      <p:ext uri="{BB962C8B-B14F-4D97-AF65-F5344CB8AC3E}">
        <p14:creationId xmlns:p14="http://schemas.microsoft.com/office/powerpoint/2010/main" val="22467874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marR="0" lvl="2" indent="0">
              <a:lnSpc>
                <a:spcPct val="107000"/>
              </a:lnSpc>
              <a:buFont typeface="+mj-lt"/>
              <a:buNone/>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The ELA/ELD Framework goes on to states that-</a:t>
            </a:r>
          </a:p>
          <a:p>
            <a:pPr marL="914400" marR="0" lvl="2" indent="0">
              <a:lnSpc>
                <a:spcPct val="107000"/>
              </a:lnSpc>
              <a:spcAft>
                <a:spcPts val="800"/>
              </a:spcAft>
              <a:buFont typeface="+mj-lt"/>
              <a:buNone/>
            </a:pPr>
            <a:endParaRPr lang="en-US" sz="1200" i="1" kern="100" dirty="0">
              <a:effectLst/>
              <a:latin typeface="Arial" panose="020B0604020202020204" pitchFamily="34" charset="0"/>
              <a:ea typeface="Calibri" panose="020F0502020204030204" pitchFamily="34" charset="0"/>
              <a:cs typeface="Times New Roman" panose="02020603050405020304" pitchFamily="18" charset="0"/>
            </a:endParaRPr>
          </a:p>
          <a:p>
            <a:pPr marL="914400" marR="0" lvl="2" indent="0">
              <a:lnSpc>
                <a:spcPct val="107000"/>
              </a:lnSpc>
              <a:spcAft>
                <a:spcPts val="800"/>
              </a:spcAft>
              <a:buFont typeface="+mj-lt"/>
              <a:buNone/>
            </a:pPr>
            <a:r>
              <a:rPr lang="en-US" sz="1200" i="1" kern="100" dirty="0">
                <a:effectLst/>
                <a:latin typeface="Arial" panose="020B0604020202020204" pitchFamily="34" charset="0"/>
                <a:ea typeface="Calibri" panose="020F0502020204030204" pitchFamily="34" charset="0"/>
                <a:cs typeface="Times New Roman" panose="02020603050405020304" pitchFamily="18" charset="0"/>
              </a:rPr>
              <a:t>Tier 1 instruction should result in no less than 80% of students achieving grade-level expectations. If less than 80% succeed in Tier 1 instruction, schools should engage in close examination of the curriculum and teaching practices and make appropriate adjustments.</a:t>
            </a:r>
            <a:r>
              <a:rPr lang="en-US" sz="1200" kern="100" dirty="0">
                <a:effectLst/>
                <a:latin typeface="Arial" panose="020B0604020202020204" pitchFamily="34" charset="0"/>
                <a:ea typeface="Calibri" panose="020F0502020204030204" pitchFamily="34" charset="0"/>
                <a:cs typeface="Times New Roman" panose="02020603050405020304" pitchFamily="18" charset="0"/>
              </a:rPr>
              <a:t> (ELA/ ELD Framework, 2014, Ch. 9, p. 913)</a:t>
            </a:r>
          </a:p>
          <a:p>
            <a:pPr marL="914400" marR="0" lvl="2" indent="0">
              <a:lnSpc>
                <a:spcPct val="107000"/>
              </a:lnSpc>
              <a:spcAft>
                <a:spcPts val="800"/>
              </a:spcAft>
              <a:buFont typeface="+mj-lt"/>
              <a:buNone/>
            </a:pPr>
            <a:endParaRPr lang="en-US" sz="1200" kern="100" dirty="0">
              <a:effectLst/>
              <a:latin typeface="Arial" panose="020B0604020202020204" pitchFamily="34" charset="0"/>
              <a:ea typeface="Calibri" panose="020F0502020204030204" pitchFamily="34" charset="0"/>
              <a:cs typeface="Times New Roman" panose="02020603050405020304" pitchFamily="18" charset="0"/>
            </a:endParaRPr>
          </a:p>
          <a:p>
            <a:pPr marL="914400" marR="0" lvl="2" indent="0">
              <a:lnSpc>
                <a:spcPct val="107000"/>
              </a:lnSpc>
              <a:spcAft>
                <a:spcPts val="800"/>
              </a:spcAft>
              <a:buFont typeface="+mj-lt"/>
              <a:buNone/>
            </a:pPr>
            <a:r>
              <a:rPr lang="en-US" sz="1200" kern="100" dirty="0">
                <a:effectLst/>
                <a:latin typeface="Arial" panose="020B0604020202020204" pitchFamily="34" charset="0"/>
                <a:ea typeface="Calibri" panose="020F0502020204030204" pitchFamily="34" charset="0"/>
                <a:cs typeface="Times New Roman" panose="02020603050405020304" pitchFamily="18" charset="0"/>
              </a:rPr>
              <a:t>Universal screening provides valuable data to help determine the effectiveness of core literacy instruction, which can inform adjustments to curriculum and instruction.</a:t>
            </a:r>
          </a:p>
          <a:p>
            <a:pPr marL="914400" marR="0" lvl="2" indent="0">
              <a:lnSpc>
                <a:spcPct val="107000"/>
              </a:lnSpc>
              <a:buFont typeface="+mj-lt"/>
              <a:buNone/>
            </a:pPr>
            <a:endParaRPr lang="en-US" sz="1200" kern="100" dirty="0">
              <a:effectLst/>
              <a:latin typeface="Arial" panose="020B0604020202020204" pitchFamily="34" charset="0"/>
              <a:ea typeface="Calibri" panose="020F0502020204030204" pitchFamily="34" charset="0"/>
              <a:cs typeface="Times New Roman" panose="02020603050405020304" pitchFamily="18" charset="0"/>
            </a:endParaRPr>
          </a:p>
          <a:p>
            <a:pPr marL="914400" marR="0" lvl="2" indent="0">
              <a:lnSpc>
                <a:spcPct val="107000"/>
              </a:lnSpc>
              <a:buFont typeface="+mj-lt"/>
              <a:buNone/>
            </a:pPr>
            <a:r>
              <a:rPr lang="en-US" sz="1200" kern="100" dirty="0">
                <a:effectLst/>
                <a:latin typeface="Arial" panose="020B0604020202020204" pitchFamily="34" charset="0"/>
                <a:ea typeface="Calibri" panose="020F0502020204030204" pitchFamily="34" charset="0"/>
                <a:cs typeface="Times New Roman" panose="02020603050405020304" pitchFamily="18" charset="0"/>
              </a:rPr>
              <a:t>Universal screening also provides valuable information to the systems that support students with reading difficulties. For example, screening data informs effective grouping for Supplemental and Intensified intervention. After initial screening, staff can examine the data and group students for intervention based on the specific skills they need to work on and the level of support the students need.</a:t>
            </a:r>
          </a:p>
          <a:p>
            <a:pPr marL="914400" marR="0" lvl="2" indent="0">
              <a:lnSpc>
                <a:spcPct val="107000"/>
              </a:lnSpc>
              <a:buFont typeface="+mj-lt"/>
              <a:buNone/>
            </a:pPr>
            <a:endParaRPr lang="en-US" sz="1200" kern="100" dirty="0">
              <a:effectLst/>
              <a:latin typeface="Arial" panose="020B0604020202020204" pitchFamily="34" charset="0"/>
              <a:ea typeface="Calibri" panose="020F0502020204030204" pitchFamily="34" charset="0"/>
              <a:cs typeface="Times New Roman" panose="02020603050405020304" pitchFamily="18" charset="0"/>
            </a:endParaRPr>
          </a:p>
          <a:p>
            <a:pPr marL="914400" marR="0" lvl="2" indent="0" algn="l" defTabSz="914400" rtl="0" eaLnBrk="1" fontAlgn="auto" latinLnBrk="0" hangingPunct="1">
              <a:lnSpc>
                <a:spcPct val="107000"/>
              </a:lnSpc>
              <a:spcBef>
                <a:spcPts val="0"/>
              </a:spcBef>
              <a:spcAft>
                <a:spcPts val="0"/>
              </a:spcAft>
              <a:buClr>
                <a:srgbClr val="000000"/>
              </a:buClr>
              <a:buSzPts val="1400"/>
              <a:buFont typeface="+mj-lt"/>
              <a:buNone/>
              <a:tabLst/>
              <a:defRPr/>
            </a:pPr>
            <a:r>
              <a:rPr lang="en-US" sz="1200" kern="100" dirty="0">
                <a:effectLst/>
                <a:latin typeface="Arial" panose="020B0604020202020204" pitchFamily="34" charset="0"/>
                <a:ea typeface="Calibri" panose="020F0502020204030204" pitchFamily="34" charset="0"/>
                <a:cs typeface="Times New Roman" panose="02020603050405020304" pitchFamily="18" charset="0"/>
              </a:rPr>
              <a:t>Screening data can also provide information on the effectiveness of Universal “first” instruction at the class, school, and district level by enabling “apples to apples” comparisons, </a:t>
            </a:r>
            <a:r>
              <a:rPr lang="en-US" sz="1200" dirty="0">
                <a:effectLst/>
                <a:highlight>
                  <a:srgbClr val="FFFF00"/>
                </a:highlight>
                <a:latin typeface="Arial" panose="020B0604020202020204" pitchFamily="34" charset="0"/>
                <a:ea typeface="Calibri" panose="020F0502020204030204" pitchFamily="34" charset="0"/>
              </a:rPr>
              <a:t>if for example, all schools in a district are using the same screening instrument.</a:t>
            </a:r>
            <a:r>
              <a:rPr lang="en-US" sz="1200" kern="100" dirty="0">
                <a:effectLst/>
                <a:latin typeface="Arial" panose="020B0604020202020204" pitchFamily="34" charset="0"/>
                <a:ea typeface="Calibri" panose="020F0502020204030204" pitchFamily="34" charset="0"/>
                <a:cs typeface="Times New Roman" panose="02020603050405020304" pitchFamily="18" charset="0"/>
              </a:rPr>
              <a:t> And this data can be used to direct resources at the student, class, and school level.</a:t>
            </a: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  When you have data from the same assessment for all elementary schools in a district, or all K-2 classes in a school, this information helps leadership to direct resources in an efficient, equitable way.</a:t>
            </a:r>
          </a:p>
          <a:p>
            <a:pPr marL="914400" marR="0" lvl="2" indent="0">
              <a:lnSpc>
                <a:spcPct val="107000"/>
              </a:lnSpc>
              <a:buFont typeface="+mj-lt"/>
              <a:buNone/>
            </a:pP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914400" marR="0" lvl="2" indent="0">
              <a:lnSpc>
                <a:spcPct val="107000"/>
              </a:lnSpc>
              <a:spcAft>
                <a:spcPts val="800"/>
              </a:spcAft>
              <a:buFont typeface="+mj-lt"/>
              <a:buNone/>
            </a:pPr>
            <a:endParaRPr lang="en-US" sz="1200" kern="100" dirty="0">
              <a:effectLst/>
              <a:latin typeface="Arial" panose="020B060402020202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15</a:t>
            </a:fld>
            <a:endParaRPr lang="en-US"/>
          </a:p>
        </p:txBody>
      </p:sp>
    </p:spTree>
    <p:extLst>
      <p:ext uri="{BB962C8B-B14F-4D97-AF65-F5344CB8AC3E}">
        <p14:creationId xmlns:p14="http://schemas.microsoft.com/office/powerpoint/2010/main" val="11198712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Let’s quickly review the basic steps of the screening process-</a:t>
            </a:r>
          </a:p>
          <a:p>
            <a:endParaRPr lang="en-US" sz="1200" dirty="0"/>
          </a:p>
          <a:p>
            <a:pPr>
              <a:buFont typeface="Arial" panose="020B0604020202020204" pitchFamily="34" charset="0"/>
              <a:buChar char="•"/>
            </a:pPr>
            <a:r>
              <a:rPr lang="en-US" sz="1200" dirty="0"/>
              <a:t>selecting an approved screener that is appropriate for your local context</a:t>
            </a:r>
          </a:p>
          <a:p>
            <a:pPr>
              <a:buFont typeface="Arial" panose="020B0604020202020204" pitchFamily="34" charset="0"/>
              <a:buChar char="•"/>
            </a:pPr>
            <a:r>
              <a:rPr lang="en-US" sz="1200" dirty="0"/>
              <a:t>training staff to administer the screener</a:t>
            </a:r>
          </a:p>
          <a:p>
            <a:pPr>
              <a:buFont typeface="Arial" panose="020B0604020202020204" pitchFamily="34" charset="0"/>
              <a:buChar char="•"/>
            </a:pPr>
            <a:r>
              <a:rPr lang="en-US" sz="1200" dirty="0"/>
              <a:t>screening all K-2 students</a:t>
            </a:r>
          </a:p>
          <a:p>
            <a:pPr>
              <a:buFont typeface="Arial" panose="020B0604020202020204" pitchFamily="34" charset="0"/>
              <a:buChar char="•"/>
            </a:pPr>
            <a:r>
              <a:rPr lang="en-US" sz="1200" dirty="0"/>
              <a:t>meeting in teams to analyze the data and make grouping and instructional decisions</a:t>
            </a:r>
          </a:p>
          <a:p>
            <a:pPr>
              <a:buFont typeface="Arial" panose="020B0604020202020204" pitchFamily="34" charset="0"/>
              <a:buChar char="•"/>
            </a:pPr>
            <a:r>
              <a:rPr lang="en-US" sz="1200" dirty="0"/>
              <a:t>beginning intervention</a:t>
            </a:r>
          </a:p>
          <a:p>
            <a:pPr>
              <a:buFont typeface="Arial" panose="020B0604020202020204" pitchFamily="34" charset="0"/>
              <a:buChar char="•"/>
            </a:pPr>
            <a:r>
              <a:rPr lang="en-US" sz="1200" dirty="0"/>
              <a:t>And always keeping families updated on student performance</a:t>
            </a:r>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16</a:t>
            </a:fld>
            <a:endParaRPr lang="en-US"/>
          </a:p>
        </p:txBody>
      </p:sp>
    </p:spTree>
    <p:extLst>
      <p:ext uri="{BB962C8B-B14F-4D97-AF65-F5344CB8AC3E}">
        <p14:creationId xmlns:p14="http://schemas.microsoft.com/office/powerpoint/2010/main" val="40663640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marL="457200" marR="0" lvl="1" indent="0">
              <a:lnSpc>
                <a:spcPct val="107000"/>
              </a:lnSpc>
              <a:buFont typeface="+mj-lt"/>
              <a:buNone/>
            </a:pPr>
            <a:r>
              <a:rPr lang="en-US" sz="1800" kern="100" dirty="0">
                <a:effectLst/>
                <a:latin typeface="+mn-lt"/>
                <a:ea typeface="Calibri" panose="020F0502020204030204" pitchFamily="34" charset="0"/>
                <a:cs typeface="Times New Roman" panose="02020603050405020304" pitchFamily="18" charset="0"/>
              </a:rPr>
              <a:t>It’s important to highlight that screening for risk of reading difficulties is not an evaluation for a learning disability or eligibility for special education.</a:t>
            </a:r>
          </a:p>
          <a:p>
            <a:pPr marL="457200" marR="0" lvl="1" indent="0">
              <a:lnSpc>
                <a:spcPct val="107000"/>
              </a:lnSpc>
              <a:buFont typeface="+mj-lt"/>
              <a:buNone/>
            </a:pPr>
            <a:endParaRPr lang="en-US" sz="1800" kern="100" dirty="0">
              <a:effectLst/>
              <a:latin typeface="+mn-lt"/>
              <a:ea typeface="Calibri" panose="020F0502020204030204" pitchFamily="34" charset="0"/>
              <a:cs typeface="Times New Roman" panose="02020603050405020304" pitchFamily="18" charset="0"/>
            </a:endParaRPr>
          </a:p>
          <a:p>
            <a:pPr marL="457200" marR="0" lvl="1" indent="0">
              <a:lnSpc>
                <a:spcPct val="107000"/>
              </a:lnSpc>
              <a:buFont typeface="+mj-lt"/>
              <a:buNone/>
            </a:pPr>
            <a:r>
              <a:rPr lang="en-US" sz="1800" kern="100" dirty="0">
                <a:effectLst/>
                <a:latin typeface="+mn-lt"/>
                <a:ea typeface="Calibri" panose="020F0502020204030204" pitchFamily="34" charset="0"/>
                <a:cs typeface="Times New Roman" panose="02020603050405020304" pitchFamily="18" charset="0"/>
              </a:rPr>
              <a:t>Screenings should be brief and efficient. The purpose is to identify students who are at risk of struggling to learn to read. Evaluation to identify students with specific learning disabilities in reading, or dyslexia, requires more comprehensive and elaborate procedures. </a:t>
            </a:r>
          </a:p>
          <a:p>
            <a:pPr marL="457200" marR="0" lvl="1" indent="0">
              <a:lnSpc>
                <a:spcPct val="107000"/>
              </a:lnSpc>
              <a:buFont typeface="+mj-lt"/>
              <a:buNone/>
            </a:pPr>
            <a:endParaRPr lang="en-US" sz="1800" kern="100" dirty="0">
              <a:effectLst/>
              <a:latin typeface="+mn-lt"/>
              <a:ea typeface="Calibri" panose="020F0502020204030204" pitchFamily="34" charset="0"/>
              <a:cs typeface="Times New Roman" panose="02020603050405020304" pitchFamily="18" charset="0"/>
            </a:endParaRPr>
          </a:p>
          <a:p>
            <a:pPr marL="457200" marR="0" lvl="1" indent="0">
              <a:lnSpc>
                <a:spcPct val="107000"/>
              </a:lnSpc>
              <a:buFont typeface="+mj-lt"/>
              <a:buNone/>
            </a:pPr>
            <a:r>
              <a:rPr lang="en-US" sz="1800" kern="100" dirty="0">
                <a:effectLst/>
                <a:latin typeface="+mn-lt"/>
                <a:ea typeface="Calibri" panose="020F0502020204030204" pitchFamily="34" charset="0"/>
                <a:cs typeface="Times New Roman" panose="02020603050405020304" pitchFamily="18" charset="0"/>
              </a:rPr>
              <a:t>Often the difference between a “struggling reader” and a student with dyslexia, or a learning disability in reading, is their differential response to research-aligned instruction and intervention. </a:t>
            </a:r>
          </a:p>
          <a:p>
            <a:pPr marL="457200" marR="0" lvl="1" indent="0">
              <a:lnSpc>
                <a:spcPct val="107000"/>
              </a:lnSpc>
              <a:buFont typeface="+mj-lt"/>
              <a:buNone/>
            </a:pPr>
            <a:endParaRPr lang="en-US" sz="1800" kern="100" dirty="0">
              <a:effectLst/>
              <a:latin typeface="+mn-lt"/>
              <a:ea typeface="Calibri" panose="020F0502020204030204" pitchFamily="34" charset="0"/>
              <a:cs typeface="Times New Roman" panose="02020603050405020304" pitchFamily="18" charset="0"/>
            </a:endParaRPr>
          </a:p>
          <a:p>
            <a:pPr marL="457200" marR="0" lvl="1" indent="0">
              <a:lnSpc>
                <a:spcPct val="107000"/>
              </a:lnSpc>
              <a:spcAft>
                <a:spcPts val="800"/>
              </a:spcAft>
              <a:buFont typeface="+mj-lt"/>
              <a:buNone/>
            </a:pPr>
            <a:r>
              <a:rPr lang="en-US" sz="1800" kern="100" dirty="0">
                <a:effectLst/>
                <a:latin typeface="+mn-lt"/>
                <a:ea typeface="Calibri" panose="020F0502020204030204" pitchFamily="34" charset="0"/>
                <a:cs typeface="Times New Roman" panose="02020603050405020304" pitchFamily="18" charset="0"/>
              </a:rPr>
              <a:t>Many students who are flagged as at-risk for reading difficulties through screening will respond well to first instruction and/or intervention in general education. Some struggling readers will not make adequate progress with these first lines of support. This lack of progress is a good indicator that the student may have the hallmarks of a learning disability. These are students that should be referred for more comprehensive evaluation. </a:t>
            </a:r>
          </a:p>
          <a:p>
            <a:pPr marL="457200" marR="0" lvl="1" indent="0">
              <a:lnSpc>
                <a:spcPct val="107000"/>
              </a:lnSpc>
              <a:spcAft>
                <a:spcPts val="800"/>
              </a:spcAft>
              <a:buFont typeface="+mj-lt"/>
              <a:buNone/>
            </a:pPr>
            <a:endParaRPr lang="en-US" sz="1800" kern="100" dirty="0">
              <a:effectLst/>
              <a:latin typeface="+mn-lt"/>
              <a:ea typeface="Calibri" panose="020F0502020204030204" pitchFamily="34" charset="0"/>
              <a:cs typeface="Times New Roman" panose="02020603050405020304" pitchFamily="18" charset="0"/>
            </a:endParaRPr>
          </a:p>
          <a:p>
            <a:pPr marL="457200" marR="0" lvl="1" indent="0">
              <a:lnSpc>
                <a:spcPct val="107000"/>
              </a:lnSpc>
              <a:spcAft>
                <a:spcPts val="800"/>
              </a:spcAft>
              <a:buFont typeface="+mj-lt"/>
              <a:buNone/>
            </a:pPr>
            <a:r>
              <a:rPr lang="en-US" sz="1800" kern="100" dirty="0">
                <a:effectLst/>
                <a:latin typeface="+mn-lt"/>
                <a:ea typeface="Calibri" panose="020F0502020204030204" pitchFamily="34" charset="0"/>
                <a:cs typeface="Times New Roman" panose="02020603050405020304" pitchFamily="18" charset="0"/>
              </a:rPr>
              <a:t>And now I’m going to hand it over to Daniel Silberstein, from CDE’s Diagnostic Center-North, who will provide more information on assessments and intervention.</a:t>
            </a:r>
          </a:p>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17</a:t>
            </a:fld>
            <a:endParaRPr lang="en-US"/>
          </a:p>
        </p:txBody>
      </p:sp>
    </p:spTree>
    <p:extLst>
      <p:ext uri="{BB962C8B-B14F-4D97-AF65-F5344CB8AC3E}">
        <p14:creationId xmlns:p14="http://schemas.microsoft.com/office/powerpoint/2010/main" val="29813384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Universal Language example</a:t>
            </a:r>
          </a:p>
          <a:p>
            <a:r>
              <a:rPr lang="en-US" dirty="0"/>
              <a:t>Supplemental phonological example</a:t>
            </a:r>
          </a:p>
          <a:p>
            <a:r>
              <a:rPr lang="en-US" dirty="0"/>
              <a:t>Orthographic intensive example</a:t>
            </a:r>
          </a:p>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30</a:t>
            </a:fld>
            <a:endParaRPr lang="en-US"/>
          </a:p>
        </p:txBody>
      </p:sp>
    </p:spTree>
    <p:extLst>
      <p:ext uri="{BB962C8B-B14F-4D97-AF65-F5344CB8AC3E}">
        <p14:creationId xmlns:p14="http://schemas.microsoft.com/office/powerpoint/2010/main" val="8781185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mn-lt"/>
              </a:rPr>
              <a:t>Best first instruction is the foundation of effective MTSS. To fully leverage universal screening data, it is important that this instruction provided within a MTSS framework, aligns with the research on effective literacy instruction. In 2021, Senate Bill (SB) 488 was passed and resulted in the development of new Literacy Program Standard 7: Effective Literacy Instruction for All Students, which specifies that this research-aligned literacy instruction includes direct, systematic, and explicit instruction that covers phonological awareness, including phonemic awareness; phonics, spelling, and word recognition; decoding and encoding; morphological awareness; and text reading fluency, including accuracy, prosody, and rate.</a:t>
            </a:r>
          </a:p>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36</a:t>
            </a:fld>
            <a:endParaRPr lang="en-US"/>
          </a:p>
        </p:txBody>
      </p:sp>
    </p:spTree>
    <p:extLst>
      <p:ext uri="{BB962C8B-B14F-4D97-AF65-F5344CB8AC3E}">
        <p14:creationId xmlns:p14="http://schemas.microsoft.com/office/powerpoint/2010/main" val="6233623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18C537-9387-6C03-57A1-A7F9B6BB71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5DDA202-6E6D-B754-6144-D52581C1DCB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9BDFED5-ED56-044E-2456-0ED69D2DBB0E}"/>
              </a:ext>
            </a:extLst>
          </p:cNvPr>
          <p:cNvSpPr>
            <a:spLocks noGrp="1"/>
          </p:cNvSpPr>
          <p:nvPr>
            <p:ph type="body" idx="1"/>
          </p:nvPr>
        </p:nvSpPr>
        <p:spPr/>
        <p:txBody>
          <a:bodyPr/>
          <a:lstStyle/>
          <a:p>
            <a:r>
              <a:rPr lang="en-US" sz="1800" dirty="0">
                <a:latin typeface="+mn-lt"/>
              </a:rPr>
              <a:t>It is also essential that best first instruction comprehensively addresses-</a:t>
            </a:r>
          </a:p>
          <a:p>
            <a:pPr lvl="1">
              <a:lnSpc>
                <a:spcPct val="150000"/>
              </a:lnSpc>
              <a:buFont typeface="Wingdings" panose="05000000000000000000" pitchFamily="2" charset="2"/>
              <a:buChar char="v"/>
            </a:pPr>
            <a:r>
              <a:rPr lang="en-US" sz="1800" dirty="0">
                <a:latin typeface="+mn-lt"/>
              </a:rPr>
              <a:t>meaning making</a:t>
            </a:r>
          </a:p>
          <a:p>
            <a:pPr lvl="1">
              <a:lnSpc>
                <a:spcPct val="150000"/>
              </a:lnSpc>
              <a:buFont typeface="Wingdings" panose="05000000000000000000" pitchFamily="2" charset="2"/>
              <a:buChar char="v"/>
            </a:pPr>
            <a:r>
              <a:rPr lang="en-US" sz="1800" dirty="0">
                <a:latin typeface="+mn-lt"/>
              </a:rPr>
              <a:t>language development</a:t>
            </a:r>
          </a:p>
          <a:p>
            <a:pPr lvl="1">
              <a:lnSpc>
                <a:spcPct val="150000"/>
              </a:lnSpc>
              <a:buFont typeface="Wingdings" panose="05000000000000000000" pitchFamily="2" charset="2"/>
              <a:buChar char="v"/>
            </a:pPr>
            <a:r>
              <a:rPr lang="en-US" sz="1800" dirty="0">
                <a:latin typeface="+mn-lt"/>
              </a:rPr>
              <a:t>effective expression</a:t>
            </a:r>
          </a:p>
          <a:p>
            <a:pPr lvl="1">
              <a:lnSpc>
                <a:spcPct val="150000"/>
              </a:lnSpc>
              <a:buFont typeface="Wingdings" panose="05000000000000000000" pitchFamily="2" charset="2"/>
              <a:buChar char="v"/>
            </a:pPr>
            <a:r>
              <a:rPr lang="en-US" sz="1800" dirty="0">
                <a:latin typeface="+mn-lt"/>
              </a:rPr>
              <a:t>content knowledge</a:t>
            </a:r>
          </a:p>
          <a:p>
            <a:pPr lvl="1">
              <a:lnSpc>
                <a:spcPct val="150000"/>
              </a:lnSpc>
              <a:buFont typeface="Wingdings" panose="05000000000000000000" pitchFamily="2" charset="2"/>
              <a:buChar char="v"/>
            </a:pPr>
            <a:r>
              <a:rPr lang="en-US" sz="1800" dirty="0">
                <a:latin typeface="+mn-lt"/>
              </a:rPr>
              <a:t>And integrated and designated ELD</a:t>
            </a:r>
          </a:p>
          <a:p>
            <a:endParaRPr lang="en-US" sz="1800" dirty="0">
              <a:latin typeface="+mn-lt"/>
            </a:endParaRPr>
          </a:p>
          <a:p>
            <a:r>
              <a:rPr lang="en-US" sz="1800" dirty="0">
                <a:latin typeface="+mn-lt"/>
              </a:rPr>
              <a:t>Now our guests from Central School District are going talk about the relationship between screening and effective first instruction in their district.</a:t>
            </a:r>
          </a:p>
          <a:p>
            <a:endParaRPr lang="en-US" dirty="0"/>
          </a:p>
        </p:txBody>
      </p:sp>
      <p:sp>
        <p:nvSpPr>
          <p:cNvPr id="4" name="Slide Number Placeholder 3">
            <a:extLst>
              <a:ext uri="{FF2B5EF4-FFF2-40B4-BE49-F238E27FC236}">
                <a16:creationId xmlns:a16="http://schemas.microsoft.com/office/drawing/2014/main" id="{BCFB587B-1EF0-76D7-E4EA-0C6634BF1560}"/>
              </a:ext>
            </a:extLst>
          </p:cNvPr>
          <p:cNvSpPr>
            <a:spLocks noGrp="1"/>
          </p:cNvSpPr>
          <p:nvPr>
            <p:ph type="sldNum" sz="quarter" idx="5"/>
          </p:nvPr>
        </p:nvSpPr>
        <p:spPr/>
        <p:txBody>
          <a:bodyPr/>
          <a:lstStyle/>
          <a:p>
            <a:fld id="{0852AC79-A108-4FDF-A0BE-96CEB0D6FF0B}" type="slidenum">
              <a:rPr lang="en-US" smtClean="0"/>
              <a:t>37</a:t>
            </a:fld>
            <a:endParaRPr lang="en-US"/>
          </a:p>
        </p:txBody>
      </p:sp>
    </p:spTree>
    <p:extLst>
      <p:ext uri="{BB962C8B-B14F-4D97-AF65-F5344CB8AC3E}">
        <p14:creationId xmlns:p14="http://schemas.microsoft.com/office/powerpoint/2010/main" val="31828962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1514475" y="5057774"/>
            <a:ext cx="10677525" cy="409576"/>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341319" y="3900876"/>
            <a:ext cx="2355839" cy="2380379"/>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3500437" y="5705051"/>
            <a:ext cx="8477250" cy="830997"/>
          </a:xfrm>
          <a:prstGeom prst="rect">
            <a:avLst/>
          </a:prstGeom>
          <a:noFill/>
        </p:spPr>
        <p:txBody>
          <a:bodyPr wrap="square" rtlCol="0">
            <a:spAutoFit/>
          </a:bodyPr>
          <a:lstStyle/>
          <a:p>
            <a:pPr algn="r"/>
            <a:r>
              <a:rPr lang="en-US" sz="2400" b="1" dirty="0">
                <a:solidFill>
                  <a:schemeClr val="bg1"/>
                </a:solidFill>
                <a:latin typeface="Arial" panose="020B0604020202020204" pitchFamily="34" charset="0"/>
                <a:cs typeface="Arial" panose="020B0604020202020204" pitchFamily="34" charset="0"/>
              </a:rPr>
              <a:t>CALIFORNIA DEPARTMENT OF EDUCATION</a:t>
            </a:r>
          </a:p>
          <a:p>
            <a:pPr algn="r"/>
            <a:r>
              <a:rPr lang="en-US" sz="2400" dirty="0">
                <a:solidFill>
                  <a:schemeClr val="bg1"/>
                </a:solidFill>
                <a:latin typeface="Arial" panose="020B0604020202020204" pitchFamily="34" charset="0"/>
                <a:cs typeface="Arial" panose="020B0604020202020204" pitchFamily="34" charset="0"/>
              </a:rPr>
              <a:t>Tony Thurmond, State Superintendent of Public Instruction</a:t>
            </a:r>
          </a:p>
        </p:txBody>
      </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2867816" y="1390650"/>
            <a:ext cx="9153525" cy="3347821"/>
          </a:xfrm>
        </p:spPr>
        <p:txBody>
          <a:bodyPr anchor="ctr"/>
          <a:lstStyle>
            <a:lvl1pPr algn="ctr">
              <a:defRPr sz="60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0540484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AAFBB1-D53E-BD86-1385-09C751E9D9C8}"/>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8747950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dirty="0"/>
              <a:t>Click to edit Master text styles</a:t>
            </a:r>
          </a:p>
          <a:p>
            <a:pPr lvl="1"/>
            <a:r>
              <a:rPr lang="en-US" dirty="0"/>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5165479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dirty="0"/>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a:stretch>
            <a:fillRect/>
          </a:stretch>
        </p:blipFill>
        <p:spPr>
          <a:xfrm>
            <a:off x="5048152" y="2810668"/>
            <a:ext cx="2095696" cy="2117527"/>
          </a:xfrm>
          <a:prstGeom prst="rect">
            <a:avLst/>
          </a:prstGeom>
        </p:spPr>
      </p:pic>
    </p:spTree>
    <p:extLst>
      <p:ext uri="{BB962C8B-B14F-4D97-AF65-F5344CB8AC3E}">
        <p14:creationId xmlns:p14="http://schemas.microsoft.com/office/powerpoint/2010/main" val="11310539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5437290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dirty="0"/>
              <a:t>Click to edit Master text styles</a:t>
            </a:r>
          </a:p>
          <a:p>
            <a:pPr lvl="1"/>
            <a:r>
              <a:rPr lang="en-US" dirty="0"/>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2321883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dirty="0"/>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a:stretch>
            <a:fillRect/>
          </a:stretch>
        </p:blipFill>
        <p:spPr>
          <a:xfrm>
            <a:off x="5048152" y="2810668"/>
            <a:ext cx="2095696" cy="2117527"/>
          </a:xfrm>
          <a:prstGeom prst="rect">
            <a:avLst/>
          </a:prstGeom>
        </p:spPr>
      </p:pic>
    </p:spTree>
    <p:extLst>
      <p:ext uri="{BB962C8B-B14F-4D97-AF65-F5344CB8AC3E}">
        <p14:creationId xmlns:p14="http://schemas.microsoft.com/office/powerpoint/2010/main" val="29054589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6125077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dirty="0"/>
              <a:t>Click to edit Master text styles</a:t>
            </a:r>
          </a:p>
          <a:p>
            <a:pPr lvl="1"/>
            <a:r>
              <a:rPr lang="en-US" dirty="0"/>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1548731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dirty="0"/>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a:stretch>
            <a:fillRect/>
          </a:stretch>
        </p:blipFill>
        <p:spPr>
          <a:xfrm>
            <a:off x="5048152" y="2810668"/>
            <a:ext cx="2095696" cy="2117527"/>
          </a:xfrm>
          <a:prstGeom prst="rect">
            <a:avLst/>
          </a:prstGeom>
        </p:spPr>
      </p:pic>
    </p:spTree>
    <p:extLst>
      <p:ext uri="{BB962C8B-B14F-4D97-AF65-F5344CB8AC3E}">
        <p14:creationId xmlns:p14="http://schemas.microsoft.com/office/powerpoint/2010/main" val="13454200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5308046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6907964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dirty="0"/>
              <a:t>Click to edit Master text styles</a:t>
            </a:r>
          </a:p>
          <a:p>
            <a:pPr lvl="1"/>
            <a:r>
              <a:rPr lang="en-US" dirty="0"/>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0759337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dirty="0"/>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a:stretch>
            <a:fillRect/>
          </a:stretch>
        </p:blipFill>
        <p:spPr>
          <a:xfrm>
            <a:off x="5048152" y="2810668"/>
            <a:ext cx="2095696" cy="2117527"/>
          </a:xfrm>
          <a:prstGeom prst="rect">
            <a:avLst/>
          </a:prstGeom>
        </p:spPr>
      </p:pic>
    </p:spTree>
    <p:extLst>
      <p:ext uri="{BB962C8B-B14F-4D97-AF65-F5344CB8AC3E}">
        <p14:creationId xmlns:p14="http://schemas.microsoft.com/office/powerpoint/2010/main" val="18340923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9972466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dirty="0"/>
              <a:t>Click to edit Master text styles</a:t>
            </a:r>
          </a:p>
          <a:p>
            <a:pPr lvl="1"/>
            <a:r>
              <a:rPr lang="en-US" dirty="0"/>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9160447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dirty="0"/>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a:stretch>
            <a:fillRect/>
          </a:stretch>
        </p:blipFill>
        <p:spPr>
          <a:xfrm>
            <a:off x="5048152" y="2810668"/>
            <a:ext cx="2095696" cy="2117527"/>
          </a:xfrm>
          <a:prstGeom prst="rect">
            <a:avLst/>
          </a:prstGeom>
        </p:spPr>
      </p:pic>
    </p:spTree>
    <p:extLst>
      <p:ext uri="{BB962C8B-B14F-4D97-AF65-F5344CB8AC3E}">
        <p14:creationId xmlns:p14="http://schemas.microsoft.com/office/powerpoint/2010/main" val="103347162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4233966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dirty="0"/>
              <a:t>Click to edit Master text styles</a:t>
            </a:r>
          </a:p>
          <a:p>
            <a:pPr lvl="1"/>
            <a:r>
              <a:rPr lang="en-US" dirty="0"/>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45116879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dirty="0"/>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a:stretch>
            <a:fillRect/>
          </a:stretch>
        </p:blipFill>
        <p:spPr>
          <a:xfrm>
            <a:off x="5048152" y="2810668"/>
            <a:ext cx="2095696" cy="2117527"/>
          </a:xfrm>
          <a:prstGeom prst="rect">
            <a:avLst/>
          </a:prstGeom>
        </p:spPr>
      </p:pic>
    </p:spTree>
    <p:extLst>
      <p:ext uri="{BB962C8B-B14F-4D97-AF65-F5344CB8AC3E}">
        <p14:creationId xmlns:p14="http://schemas.microsoft.com/office/powerpoint/2010/main" val="5363009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D5B3D4-6DC9-93BB-0931-D57683B8A67F}"/>
              </a:ext>
            </a:extLst>
          </p:cNvPr>
          <p:cNvSpPr>
            <a:spLocks noGrp="1"/>
          </p:cNvSpPr>
          <p:nvPr>
            <p:ph type="title"/>
          </p:nvPr>
        </p:nvSpPr>
        <p:spPr/>
        <p:txBody>
          <a:bodyPr/>
          <a:lstStyle/>
          <a:p>
            <a:r>
              <a:rPr lang="en-US"/>
              <a:t>Click to edit Master title style</a:t>
            </a:r>
          </a:p>
        </p:txBody>
      </p:sp>
      <p:sp>
        <p:nvSpPr>
          <p:cNvPr id="4" name="Content Placeholder 3">
            <a:extLst>
              <a:ext uri="{FF2B5EF4-FFF2-40B4-BE49-F238E27FC236}">
                <a16:creationId xmlns:a16="http://schemas.microsoft.com/office/drawing/2014/main" id="{AB8C14C9-D5D6-451C-2671-C9FEFE5FD664}"/>
              </a:ext>
            </a:extLst>
          </p:cNvPr>
          <p:cNvSpPr>
            <a:spLocks noGrp="1"/>
          </p:cNvSpPr>
          <p:nvPr>
            <p:ph sz="quarter" idx="10"/>
          </p:nvPr>
        </p:nvSpPr>
        <p:spPr>
          <a:xfrm>
            <a:off x="152400" y="1528763"/>
            <a:ext cx="11887200" cy="19002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a:extLst>
              <a:ext uri="{FF2B5EF4-FFF2-40B4-BE49-F238E27FC236}">
                <a16:creationId xmlns:a16="http://schemas.microsoft.com/office/drawing/2014/main" id="{0506CBEB-BFDD-3F49-D730-FD4CEB454112}"/>
              </a:ext>
            </a:extLst>
          </p:cNvPr>
          <p:cNvSpPr>
            <a:spLocks noGrp="1"/>
          </p:cNvSpPr>
          <p:nvPr>
            <p:ph sz="quarter" idx="11"/>
          </p:nvPr>
        </p:nvSpPr>
        <p:spPr>
          <a:xfrm>
            <a:off x="277813" y="3519488"/>
            <a:ext cx="3032125" cy="9826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7">
            <a:extLst>
              <a:ext uri="{FF2B5EF4-FFF2-40B4-BE49-F238E27FC236}">
                <a16:creationId xmlns:a16="http://schemas.microsoft.com/office/drawing/2014/main" id="{602709F7-D72D-516F-26CF-E9D695C4FC1A}"/>
              </a:ext>
            </a:extLst>
          </p:cNvPr>
          <p:cNvSpPr>
            <a:spLocks noGrp="1"/>
          </p:cNvSpPr>
          <p:nvPr>
            <p:ph sz="quarter" idx="12"/>
          </p:nvPr>
        </p:nvSpPr>
        <p:spPr>
          <a:xfrm>
            <a:off x="3506788" y="3519488"/>
            <a:ext cx="2673350" cy="9826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9">
            <a:extLst>
              <a:ext uri="{FF2B5EF4-FFF2-40B4-BE49-F238E27FC236}">
                <a16:creationId xmlns:a16="http://schemas.microsoft.com/office/drawing/2014/main" id="{0E8FDAD7-FF0F-B39B-39BD-04215AE23692}"/>
              </a:ext>
            </a:extLst>
          </p:cNvPr>
          <p:cNvSpPr>
            <a:spLocks noGrp="1"/>
          </p:cNvSpPr>
          <p:nvPr>
            <p:ph sz="quarter" idx="13"/>
          </p:nvPr>
        </p:nvSpPr>
        <p:spPr>
          <a:xfrm>
            <a:off x="6376988" y="3519488"/>
            <a:ext cx="2824162" cy="9826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1">
            <a:extLst>
              <a:ext uri="{FF2B5EF4-FFF2-40B4-BE49-F238E27FC236}">
                <a16:creationId xmlns:a16="http://schemas.microsoft.com/office/drawing/2014/main" id="{D6EE8A77-0539-1DF6-14A3-639705EB4B7E}"/>
              </a:ext>
            </a:extLst>
          </p:cNvPr>
          <p:cNvSpPr>
            <a:spLocks noGrp="1"/>
          </p:cNvSpPr>
          <p:nvPr>
            <p:ph sz="quarter" idx="14"/>
          </p:nvPr>
        </p:nvSpPr>
        <p:spPr>
          <a:xfrm>
            <a:off x="277813" y="4849813"/>
            <a:ext cx="3032125" cy="1181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13">
            <a:extLst>
              <a:ext uri="{FF2B5EF4-FFF2-40B4-BE49-F238E27FC236}">
                <a16:creationId xmlns:a16="http://schemas.microsoft.com/office/drawing/2014/main" id="{AC6D20E2-1414-57DD-1A32-8EB419FE83C2}"/>
              </a:ext>
            </a:extLst>
          </p:cNvPr>
          <p:cNvSpPr>
            <a:spLocks noGrp="1"/>
          </p:cNvSpPr>
          <p:nvPr>
            <p:ph sz="quarter" idx="15"/>
          </p:nvPr>
        </p:nvSpPr>
        <p:spPr>
          <a:xfrm>
            <a:off x="3506788" y="4849813"/>
            <a:ext cx="2673350" cy="1181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15">
            <a:extLst>
              <a:ext uri="{FF2B5EF4-FFF2-40B4-BE49-F238E27FC236}">
                <a16:creationId xmlns:a16="http://schemas.microsoft.com/office/drawing/2014/main" id="{35A65F89-DED2-643F-AB86-1BECE0415BDA}"/>
              </a:ext>
            </a:extLst>
          </p:cNvPr>
          <p:cNvSpPr>
            <a:spLocks noGrp="1"/>
          </p:cNvSpPr>
          <p:nvPr>
            <p:ph sz="quarter" idx="16"/>
          </p:nvPr>
        </p:nvSpPr>
        <p:spPr>
          <a:xfrm>
            <a:off x="6376988" y="4849813"/>
            <a:ext cx="2824162" cy="13303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014393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1"/>
            <a:ext cx="5852160" cy="1862546"/>
          </a:xfrm>
        </p:spPr>
        <p:txBody>
          <a:bodyPr/>
          <a:lstStyle/>
          <a:p>
            <a:pPr lvl="0"/>
            <a:r>
              <a:rPr lang="en-US" dirty="0"/>
              <a:t>Click to edit Master text styles</a:t>
            </a:r>
          </a:p>
          <a:p>
            <a:pPr lvl="1"/>
            <a:r>
              <a:rPr lang="en-US" dirty="0"/>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300"/>
            <a:ext cx="5852160" cy="1862546"/>
          </a:xfrm>
        </p:spPr>
        <p:txBody>
          <a:bodyPr/>
          <a:lstStyle/>
          <a:p>
            <a:pPr lvl="0"/>
            <a:r>
              <a:rPr lang="en-US" dirty="0"/>
              <a:t>Click to edit Master text styles</a:t>
            </a:r>
          </a:p>
          <a:p>
            <a:pPr lvl="1"/>
            <a:r>
              <a:rPr lang="en-US" dirty="0"/>
              <a:t>Second level</a:t>
            </a:r>
          </a:p>
        </p:txBody>
      </p:sp>
      <p:sp>
        <p:nvSpPr>
          <p:cNvPr id="6" name="Content Placeholder 5">
            <a:extLst>
              <a:ext uri="{FF2B5EF4-FFF2-40B4-BE49-F238E27FC236}">
                <a16:creationId xmlns:a16="http://schemas.microsoft.com/office/drawing/2014/main" id="{2BA5CA5E-9822-715D-5C72-D8C14E31F57B}"/>
              </a:ext>
            </a:extLst>
          </p:cNvPr>
          <p:cNvSpPr>
            <a:spLocks noGrp="1"/>
          </p:cNvSpPr>
          <p:nvPr>
            <p:ph sz="quarter" idx="10"/>
          </p:nvPr>
        </p:nvSpPr>
        <p:spPr>
          <a:xfrm>
            <a:off x="152400" y="5537200"/>
            <a:ext cx="11887200" cy="8810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6">
            <a:extLst>
              <a:ext uri="{FF2B5EF4-FFF2-40B4-BE49-F238E27FC236}">
                <a16:creationId xmlns:a16="http://schemas.microsoft.com/office/drawing/2014/main" id="{4AF4393F-DC82-CF8F-1E58-07826617275D}"/>
              </a:ext>
            </a:extLst>
          </p:cNvPr>
          <p:cNvSpPr>
            <a:spLocks noGrp="1"/>
          </p:cNvSpPr>
          <p:nvPr>
            <p:ph sz="quarter" idx="11"/>
          </p:nvPr>
        </p:nvSpPr>
        <p:spPr>
          <a:xfrm>
            <a:off x="152400" y="3597275"/>
            <a:ext cx="5852160" cy="16970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8">
            <a:extLst>
              <a:ext uri="{FF2B5EF4-FFF2-40B4-BE49-F238E27FC236}">
                <a16:creationId xmlns:a16="http://schemas.microsoft.com/office/drawing/2014/main" id="{46DD2EC1-7EB3-80D1-1EE4-73D561E36107}"/>
              </a:ext>
            </a:extLst>
          </p:cNvPr>
          <p:cNvSpPr>
            <a:spLocks noGrp="1"/>
          </p:cNvSpPr>
          <p:nvPr>
            <p:ph sz="quarter" idx="12"/>
          </p:nvPr>
        </p:nvSpPr>
        <p:spPr>
          <a:xfrm>
            <a:off x="6187440" y="3597275"/>
            <a:ext cx="5852160" cy="16970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96593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a:xfrm>
            <a:off x="152400" y="203799"/>
            <a:ext cx="6940609" cy="1325563"/>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6940608" cy="4420668"/>
          </a:xfrm>
        </p:spPr>
        <p:txBody>
          <a:bodyPr/>
          <a:lstStyle/>
          <a:p>
            <a:pPr lvl="0"/>
            <a:r>
              <a:rPr lang="en-US" dirty="0"/>
              <a:t>Click to edit Master text styles</a:t>
            </a:r>
          </a:p>
          <a:p>
            <a:pPr lvl="1"/>
            <a:r>
              <a:rPr lang="en-US" dirty="0"/>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7187012" y="203799"/>
            <a:ext cx="4852587" cy="5855168"/>
          </a:xfrm>
        </p:spPr>
        <p:txBody>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948691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32449"/>
            <a:ext cx="11887200" cy="1325563"/>
          </a:xfrm>
        </p:spPr>
        <p:txBody>
          <a:bodyPr/>
          <a:lstStyle/>
          <a:p>
            <a:r>
              <a:rPr lang="en-US" dirty="0"/>
              <a:t>Click to edit Master title style</a:t>
            </a:r>
          </a:p>
        </p:txBody>
      </p:sp>
      <p:pic>
        <p:nvPicPr>
          <p:cNvPr id="3" name="Picture 2" descr="The official seal of the California Department of Education">
            <a:extLst>
              <a:ext uri="{FF2B5EF4-FFF2-40B4-BE49-F238E27FC236}">
                <a16:creationId xmlns:a16="http://schemas.microsoft.com/office/drawing/2014/main" id="{9327F4AD-5BBF-43C4-AF18-70C77C96173A}"/>
              </a:ext>
            </a:extLst>
          </p:cNvPr>
          <p:cNvPicPr>
            <a:picLocks noChangeAspect="1"/>
          </p:cNvPicPr>
          <p:nvPr userDrawn="1"/>
        </p:nvPicPr>
        <p:blipFill>
          <a:blip r:embed="rId2"/>
          <a:stretch>
            <a:fillRect/>
          </a:stretch>
        </p:blipFill>
        <p:spPr>
          <a:xfrm>
            <a:off x="4918081" y="2448361"/>
            <a:ext cx="2355839" cy="2380379"/>
          </a:xfrm>
          <a:prstGeom prst="rect">
            <a:avLst/>
          </a:prstGeom>
        </p:spPr>
      </p:pic>
    </p:spTree>
    <p:extLst>
      <p:ext uri="{BB962C8B-B14F-4D97-AF65-F5344CB8AC3E}">
        <p14:creationId xmlns:p14="http://schemas.microsoft.com/office/powerpoint/2010/main" val="25269915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32449"/>
            <a:ext cx="11887200" cy="1325563"/>
          </a:xfrm>
        </p:spPr>
        <p:txBody>
          <a:bodyPr/>
          <a:lstStyle/>
          <a:p>
            <a:r>
              <a:rPr lang="en-US" dirty="0"/>
              <a:t>Click to edit Master title style</a:t>
            </a:r>
          </a:p>
        </p:txBody>
      </p:sp>
      <p:pic>
        <p:nvPicPr>
          <p:cNvPr id="3" name="Picture 2" descr="The official seal of the California Department of Education">
            <a:extLst>
              <a:ext uri="{FF2B5EF4-FFF2-40B4-BE49-F238E27FC236}">
                <a16:creationId xmlns:a16="http://schemas.microsoft.com/office/drawing/2014/main" id="{9327F4AD-5BBF-43C4-AF18-70C77C96173A}"/>
              </a:ext>
            </a:extLst>
          </p:cNvPr>
          <p:cNvPicPr>
            <a:picLocks noChangeAspect="1"/>
          </p:cNvPicPr>
          <p:nvPr userDrawn="1"/>
        </p:nvPicPr>
        <p:blipFill>
          <a:blip r:embed="rId2"/>
          <a:stretch>
            <a:fillRect/>
          </a:stretch>
        </p:blipFill>
        <p:spPr>
          <a:xfrm>
            <a:off x="4918081" y="2448361"/>
            <a:ext cx="2355839" cy="2380379"/>
          </a:xfrm>
          <a:prstGeom prst="rect">
            <a:avLst/>
          </a:prstGeom>
        </p:spPr>
      </p:pic>
    </p:spTree>
    <p:extLst>
      <p:ext uri="{BB962C8B-B14F-4D97-AF65-F5344CB8AC3E}">
        <p14:creationId xmlns:p14="http://schemas.microsoft.com/office/powerpoint/2010/main" val="459878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CC35A081-3005-4A0A-8613-6F350DD754D9}"/>
              </a:ext>
            </a:extLst>
          </p:cNvPr>
          <p:cNvGrpSpPr/>
          <p:nvPr userDrawn="1"/>
        </p:nvGrpSpPr>
        <p:grpSpPr>
          <a:xfrm>
            <a:off x="0" y="990600"/>
            <a:ext cx="12192000" cy="4645492"/>
            <a:chOff x="0" y="990600"/>
            <a:chExt cx="12192000" cy="4645492"/>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0" y="990600"/>
              <a:ext cx="12191999" cy="4462612"/>
            </a:xfrm>
            <a:prstGeom prst="rect">
              <a:avLst/>
            </a:prstGeom>
            <a:solidFill>
              <a:srgbClr val="0C4A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3158AE10-268E-471E-AD35-10FC854F29EF}"/>
                </a:ext>
              </a:extLst>
            </p:cNvPr>
            <p:cNvSpPr>
              <a:spLocks/>
            </p:cNvSpPr>
            <p:nvPr userDrawn="1"/>
          </p:nvSpPr>
          <p:spPr>
            <a:xfrm>
              <a:off x="1" y="5453212"/>
              <a:ext cx="12191999" cy="182880"/>
            </a:xfrm>
            <a:prstGeom prst="rect">
              <a:avLst/>
            </a:prstGeom>
            <a:solidFill>
              <a:srgbClr val="ED8B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4BACA4FE-73B4-4E69-9F95-2126EED44CD0}"/>
              </a:ext>
            </a:extLst>
          </p:cNvPr>
          <p:cNvGrpSpPr/>
          <p:nvPr userDrawn="1"/>
        </p:nvGrpSpPr>
        <p:grpSpPr>
          <a:xfrm>
            <a:off x="152397" y="161925"/>
            <a:ext cx="11887200" cy="6462519"/>
            <a:chOff x="152397" y="161925"/>
            <a:chExt cx="11887200" cy="6462519"/>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5276651" y="161925"/>
              <a:ext cx="1638692" cy="1655762"/>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152397" y="5793447"/>
              <a:ext cx="11887200" cy="830997"/>
            </a:xfrm>
            <a:prstGeom prst="rect">
              <a:avLst/>
            </a:prstGeom>
            <a:noFill/>
          </p:spPr>
          <p:txBody>
            <a:bodyPr wrap="square" rtlCol="0">
              <a:spAutoFit/>
            </a:bodyPr>
            <a:lstStyle/>
            <a:p>
              <a:pPr algn="ctr"/>
              <a:r>
                <a:rPr lang="en-US" sz="2400" b="1" dirty="0">
                  <a:solidFill>
                    <a:srgbClr val="0C4A6D"/>
                  </a:solidFill>
                  <a:latin typeface="Arial" panose="020B0604020202020204" pitchFamily="34" charset="0"/>
                  <a:cs typeface="Arial" panose="020B0604020202020204" pitchFamily="34" charset="0"/>
                </a:rPr>
                <a:t>CALIFORNIA DEPARTMENT OF EDUCATION</a:t>
              </a:r>
            </a:p>
            <a:p>
              <a:pPr algn="ctr"/>
              <a:r>
                <a:rPr lang="en-US" sz="2400" dirty="0">
                  <a:solidFill>
                    <a:srgbClr val="0C4A6D"/>
                  </a:solidFill>
                  <a:latin typeface="Arial" panose="020B0604020202020204" pitchFamily="34" charset="0"/>
                  <a:cs typeface="Arial" panose="020B0604020202020204" pitchFamily="34" charset="0"/>
                </a:rPr>
                <a:t>Tony Thurmond, State Superintendent of Public Instruction</a:t>
              </a:r>
            </a:p>
          </p:txBody>
        </p:sp>
      </p:gr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1524000" y="2514600"/>
            <a:ext cx="9144000" cy="1828800"/>
          </a:xfrm>
        </p:spPr>
        <p:txBody>
          <a:bodyPr anchor="ctr"/>
          <a:lstStyle>
            <a:lvl1pPr algn="ctr">
              <a:defRPr sz="60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6838869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2515705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theme" Target="../theme/theme2.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slideLayout" Target="../slideLayouts/slideLayout20.xml"/><Relationship Id="rId1" Type="http://schemas.openxmlformats.org/officeDocument/2006/relationships/slideLayout" Target="../slideLayouts/slideLayout19.xml"/><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slideLayout" Target="../slideLayouts/slideLayout23.xml"/><Relationship Id="rId1" Type="http://schemas.openxmlformats.org/officeDocument/2006/relationships/slideLayout" Target="../slideLayouts/slideLayout22.xml"/><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27.xml"/><Relationship Id="rId2" Type="http://schemas.openxmlformats.org/officeDocument/2006/relationships/slideLayout" Target="../slideLayouts/slideLayout26.xml"/><Relationship Id="rId1" Type="http://schemas.openxmlformats.org/officeDocument/2006/relationships/slideLayout" Target="../slideLayouts/slideLayout25.xml"/><Relationship Id="rId4" Type="http://schemas.openxmlformats.org/officeDocument/2006/relationships/theme" Target="../theme/theme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28EC11-7AAC-4049-9A83-CF2265C43055}"/>
              </a:ext>
            </a:extLst>
          </p:cNvPr>
          <p:cNvSpPr/>
          <p:nvPr userDrawn="1"/>
        </p:nvSpPr>
        <p:spPr>
          <a:xfrm rot="5400000">
            <a:off x="5730240" y="396240"/>
            <a:ext cx="731520" cy="12191998"/>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273882459"/>
      </p:ext>
    </p:extLst>
  </p:cSld>
  <p:clrMap bg1="lt1" tx1="dk1" bg2="lt2" tx2="dk2" accent1="accent1" accent2="accent2" accent3="accent3" accent4="accent4" accent5="accent5" accent6="accent6" hlink="hlink" folHlink="folHlink"/>
  <p:sldLayoutIdLst>
    <p:sldLayoutId id="2147483655" r:id="rId1"/>
    <p:sldLayoutId id="2147483656" r:id="rId2"/>
    <p:sldLayoutId id="2147483688" r:id="rId3"/>
    <p:sldLayoutId id="2147483657" r:id="rId4"/>
    <p:sldLayoutId id="2147483687" r:id="rId5"/>
    <p:sldLayoutId id="2147483658" r:id="rId6"/>
    <p:sldLayoutId id="2147483686" r:id="rId7"/>
  </p:sldLayoutIdLst>
  <p:txStyles>
    <p:title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152400" y="203800"/>
            <a:ext cx="11887200" cy="6450401"/>
          </a:xfrm>
          <a:prstGeom prst="rect">
            <a:avLst/>
          </a:prstGeom>
          <a:noFill/>
          <a:ln w="25400" cmpd="sng">
            <a:solidFill>
              <a:srgbClr val="ED8B6F"/>
            </a:solid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402199638"/>
      </p:ext>
    </p:extLst>
  </p:cSld>
  <p:clrMap bg1="lt1" tx1="dk1" bg2="lt2" tx2="dk2" accent1="accent1" accent2="accent2" accent3="accent3" accent4="accent4" accent5="accent5" accent6="accent6" hlink="hlink" folHlink="folHlink"/>
  <p:sldLayoutIdLst>
    <p:sldLayoutId id="2147483669" r:id="rId1"/>
    <p:sldLayoutId id="2147483661" r:id="rId2"/>
    <p:sldLayoutId id="2147483670" r:id="rId3"/>
    <p:sldLayoutId id="2147483662" r:id="rId4"/>
    <p:sldLayoutId id="2147483663" r:id="rId5"/>
  </p:sldLayoutIdLst>
  <p:txStyles>
    <p:titleStyle>
      <a:lvl1pPr algn="ctr" defTabSz="914400" rtl="0" eaLnBrk="1" latinLnBrk="0" hangingPunct="1">
        <a:lnSpc>
          <a:spcPct val="90000"/>
        </a:lnSpc>
        <a:spcBef>
          <a:spcPct val="0"/>
        </a:spcBef>
        <a:buNone/>
        <a:defRPr sz="4400" kern="1200">
          <a:solidFill>
            <a:srgbClr val="0C4A6D"/>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C4A6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rgbClr val="0C4A6D"/>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152400" y="203800"/>
            <a:ext cx="11887200" cy="6450401"/>
          </a:xfrm>
          <a:prstGeom prst="rect">
            <a:avLst/>
          </a:prstGeom>
          <a:noFill/>
          <a:ln w="25400" cmpd="sng">
            <a:solidFill>
              <a:srgbClr val="ED8B6F"/>
            </a:solid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877708683"/>
      </p:ext>
    </p:extLst>
  </p:cSld>
  <p:clrMap bg1="lt1" tx1="dk1" bg2="lt2" tx2="dk2" accent1="accent1" accent2="accent2" accent3="accent3" accent4="accent4" accent5="accent5" accent6="accent6" hlink="hlink" folHlink="folHlink"/>
  <p:sldLayoutIdLst>
    <p:sldLayoutId id="2147483650" r:id="rId1"/>
    <p:sldLayoutId id="2147483652" r:id="rId2"/>
    <p:sldLayoutId id="2147483653" r:id="rId3"/>
  </p:sldLayoutIdLst>
  <p:txStyles>
    <p:title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0" y="0"/>
            <a:ext cx="152400" cy="6858000"/>
          </a:xfrm>
          <a:prstGeom prst="rect">
            <a:avLst/>
          </a:prstGeom>
          <a:solidFill>
            <a:srgbClr val="ED8B6F"/>
          </a:solidFill>
          <a:ln w="25400" cmpd="sng">
            <a:no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956017735"/>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Lst>
  <p:txStyles>
    <p:titleStyle>
      <a:lvl1pPr algn="ctr" defTabSz="914400" rtl="0" eaLnBrk="1" latinLnBrk="0" hangingPunct="1">
        <a:lnSpc>
          <a:spcPct val="90000"/>
        </a:lnSpc>
        <a:spcBef>
          <a:spcPct val="0"/>
        </a:spcBef>
        <a:buNone/>
        <a:defRPr sz="4400" kern="1200">
          <a:solidFill>
            <a:srgbClr val="0C4A6D"/>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C4A6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rgbClr val="0C4A6D"/>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12039600" y="0"/>
            <a:ext cx="152400" cy="6858000"/>
          </a:xfrm>
          <a:prstGeom prst="rect">
            <a:avLst/>
          </a:prstGeom>
          <a:solidFill>
            <a:srgbClr val="ED8B6F"/>
          </a:solidFill>
          <a:ln w="25400" cmpd="sng">
            <a:no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2939691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Lst>
  <p:txStyles>
    <p:title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1" y="6654200"/>
            <a:ext cx="12192000" cy="203799"/>
          </a:xfrm>
          <a:prstGeom prst="rect">
            <a:avLst/>
          </a:prstGeom>
          <a:solidFill>
            <a:srgbClr val="ED8B6F"/>
          </a:solidFill>
          <a:ln w="25400" cmpd="sng">
            <a:no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498434747"/>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Lst>
  <p:txStyles>
    <p:titleStyle>
      <a:lvl1pPr algn="ctr" defTabSz="914400" rtl="0" eaLnBrk="1" latinLnBrk="0" hangingPunct="1">
        <a:lnSpc>
          <a:spcPct val="90000"/>
        </a:lnSpc>
        <a:spcBef>
          <a:spcPct val="0"/>
        </a:spcBef>
        <a:buNone/>
        <a:defRPr sz="4400" kern="1200">
          <a:solidFill>
            <a:srgbClr val="0C4A6D"/>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C4A6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rgbClr val="0C4A6D"/>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1" y="6654200"/>
            <a:ext cx="12192000" cy="203799"/>
          </a:xfrm>
          <a:prstGeom prst="rect">
            <a:avLst/>
          </a:prstGeom>
          <a:solidFill>
            <a:srgbClr val="ED8B6F"/>
          </a:solidFill>
          <a:ln w="25400" cmpd="sng">
            <a:no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599010289"/>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Lst>
  <p:txStyles>
    <p:title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cde.ca.gov/ci/cl/" TargetMode="External"/><Relationship Id="rId2" Type="http://schemas.openxmlformats.org/officeDocument/2006/relationships/hyperlink" Target="https://tinyurl.com/cdescreenerwebseries" TargetMode="Externa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hyperlink" Target="https://tinyurl.com/cdescreenerwebseries" TargetMode="External"/><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9.jpg"/><Relationship Id="rId4" Type="http://schemas.openxmlformats.org/officeDocument/2006/relationships/image" Target="../media/image8.png"/></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9.jpg"/><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slide" Target="slide65.xml"/><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slide" Target="slide68.xml"/><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slideLayout" Target="../slideLayouts/slideLayout3.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5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3" Type="http://schemas.openxmlformats.org/officeDocument/2006/relationships/hyperlink" Target="mailto:bogarcia@cde.ca.gov" TargetMode="External"/><Relationship Id="rId2" Type="http://schemas.openxmlformats.org/officeDocument/2006/relationships/image" Target="../media/image3.png"/><Relationship Id="rId1" Type="http://schemas.openxmlformats.org/officeDocument/2006/relationships/slideLayout" Target="../slideLayouts/slideLayout4.xml"/><Relationship Id="rId5" Type="http://schemas.openxmlformats.org/officeDocument/2006/relationships/hyperlink" Target="mailto:nbrynelson@cde.ca.gov" TargetMode="External"/><Relationship Id="rId4" Type="http://schemas.openxmlformats.org/officeDocument/2006/relationships/image" Target="../media/image2.png"/></Relationships>
</file>

<file path=ppt/slides/_rels/slide63.xml.rels><?xml version="1.0" encoding="UTF-8" standalone="yes"?>
<Relationships xmlns="http://schemas.openxmlformats.org/package/2006/relationships"><Relationship Id="rId3" Type="http://schemas.openxmlformats.org/officeDocument/2006/relationships/hyperlink" Target="mailto:rgifford@cde.ca.gov" TargetMode="External"/><Relationship Id="rId2" Type="http://schemas.openxmlformats.org/officeDocument/2006/relationships/image" Target="../media/image4.jpg"/><Relationship Id="rId1" Type="http://schemas.openxmlformats.org/officeDocument/2006/relationships/slideLayout" Target="../slideLayouts/slideLayout4.xml"/><Relationship Id="rId5" Type="http://schemas.openxmlformats.org/officeDocument/2006/relationships/hyperlink" Target="mailto:dsilberstein@dcn-cde.ca.gov" TargetMode="External"/><Relationship Id="rId4" Type="http://schemas.openxmlformats.org/officeDocument/2006/relationships/image" Target="../media/image5.jp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slide" Target="slide43.xml"/><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slide" Target="slide53.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1F287B-3956-4411-90CB-C098D6858A2F}"/>
              </a:ext>
            </a:extLst>
          </p:cNvPr>
          <p:cNvSpPr>
            <a:spLocks noGrp="1"/>
          </p:cNvSpPr>
          <p:nvPr>
            <p:ph type="ctrTitle"/>
          </p:nvPr>
        </p:nvSpPr>
        <p:spPr>
          <a:xfrm>
            <a:off x="842682" y="556932"/>
            <a:ext cx="10703859" cy="5160962"/>
          </a:xfrm>
        </p:spPr>
        <p:txBody>
          <a:bodyPr>
            <a:normAutofit/>
          </a:bodyPr>
          <a:lstStyle/>
          <a:p>
            <a:r>
              <a:rPr lang="en-US" sz="5000" dirty="0"/>
              <a:t>Role of Screening in a Multi-Tiered System of Support</a:t>
            </a:r>
            <a:br>
              <a:rPr lang="en-US" sz="5000" dirty="0"/>
            </a:br>
            <a:br>
              <a:rPr lang="en-US" sz="5000" dirty="0"/>
            </a:br>
            <a:r>
              <a:rPr lang="en-US" sz="3200" dirty="0"/>
              <a:t>February 12, 2025</a:t>
            </a:r>
            <a:br>
              <a:rPr lang="en-US" sz="3200" dirty="0"/>
            </a:br>
            <a:br>
              <a:rPr lang="en-US" sz="3200" dirty="0"/>
            </a:br>
            <a:br>
              <a:rPr lang="en-US" sz="3200" dirty="0"/>
            </a:br>
            <a:r>
              <a:rPr lang="en-US" sz="2400" dirty="0"/>
              <a:t>This presentation contains slide notes.</a:t>
            </a:r>
          </a:p>
        </p:txBody>
      </p:sp>
    </p:spTree>
    <p:extLst>
      <p:ext uri="{BB962C8B-B14F-4D97-AF65-F5344CB8AC3E}">
        <p14:creationId xmlns:p14="http://schemas.microsoft.com/office/powerpoint/2010/main" val="36829061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95B6BA-EF24-08C8-4C72-F6199EE8260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A7E75CF-28B7-C560-1C32-64589A9AFDF0}"/>
              </a:ext>
            </a:extLst>
          </p:cNvPr>
          <p:cNvSpPr>
            <a:spLocks noGrp="1"/>
          </p:cNvSpPr>
          <p:nvPr>
            <p:ph type="title"/>
          </p:nvPr>
        </p:nvSpPr>
        <p:spPr/>
        <p:txBody>
          <a:bodyPr/>
          <a:lstStyle/>
          <a:p>
            <a:r>
              <a:rPr lang="en-US" sz="4400" dirty="0"/>
              <a:t>California Literacy Screening Resources</a:t>
            </a:r>
            <a:endParaRPr lang="en-US" dirty="0"/>
          </a:p>
        </p:txBody>
      </p:sp>
      <p:sp>
        <p:nvSpPr>
          <p:cNvPr id="4" name="Content Placeholder 3">
            <a:extLst>
              <a:ext uri="{FF2B5EF4-FFF2-40B4-BE49-F238E27FC236}">
                <a16:creationId xmlns:a16="http://schemas.microsoft.com/office/drawing/2014/main" id="{ABEE4CA4-F4D3-B139-69E8-E1B0E0C86C0B}"/>
              </a:ext>
            </a:extLst>
          </p:cNvPr>
          <p:cNvSpPr>
            <a:spLocks noGrp="1"/>
          </p:cNvSpPr>
          <p:nvPr>
            <p:ph sz="half" idx="1"/>
          </p:nvPr>
        </p:nvSpPr>
        <p:spPr>
          <a:xfrm>
            <a:off x="152400" y="1261642"/>
            <a:ext cx="5852160" cy="4275558"/>
          </a:xfrm>
        </p:spPr>
        <p:txBody>
          <a:bodyPr>
            <a:normAutofit fontScale="92500" lnSpcReduction="20000"/>
          </a:bodyPr>
          <a:lstStyle/>
          <a:p>
            <a:pPr marL="285750" lvl="0" indent="-285750" fontAlgn="base">
              <a:lnSpc>
                <a:spcPct val="100000"/>
              </a:lnSpc>
              <a:spcBef>
                <a:spcPts val="0"/>
              </a:spcBef>
              <a:spcAft>
                <a:spcPts val="1200"/>
              </a:spcAft>
              <a:buClr>
                <a:schemeClr val="bg1"/>
              </a:buClr>
              <a:buFont typeface="Arial" panose="020B0604020202020204" pitchFamily="34" charset="0"/>
              <a:buChar char="•"/>
            </a:pPr>
            <a:r>
              <a:rPr lang="en-US" sz="2600" dirty="0">
                <a:solidFill>
                  <a:schemeClr val="bg1"/>
                </a:solidFill>
              </a:rPr>
              <a:t>Screening Instruments &amp; Information Overviews</a:t>
            </a:r>
          </a:p>
          <a:p>
            <a:pPr marL="285750" lvl="0" indent="-285750" fontAlgn="base">
              <a:lnSpc>
                <a:spcPct val="100000"/>
              </a:lnSpc>
              <a:spcBef>
                <a:spcPts val="0"/>
              </a:spcBef>
              <a:spcAft>
                <a:spcPts val="1200"/>
              </a:spcAft>
              <a:buClr>
                <a:schemeClr val="bg1"/>
              </a:buClr>
              <a:buFont typeface="Arial" panose="020B0604020202020204" pitchFamily="34" charset="0"/>
              <a:buChar char="•"/>
            </a:pPr>
            <a:r>
              <a:rPr lang="en-US" sz="2600" dirty="0">
                <a:solidFill>
                  <a:schemeClr val="bg1"/>
                </a:solidFill>
              </a:rPr>
              <a:t>Communication &amp; Resources </a:t>
            </a:r>
          </a:p>
          <a:p>
            <a:pPr marL="685800" lvl="1" indent="-228600" fontAlgn="base">
              <a:lnSpc>
                <a:spcPct val="100000"/>
              </a:lnSpc>
              <a:spcBef>
                <a:spcPts val="0"/>
              </a:spcBef>
              <a:spcAft>
                <a:spcPts val="1200"/>
              </a:spcAft>
              <a:buClr>
                <a:schemeClr val="bg1"/>
              </a:buClr>
              <a:buFont typeface="Arial" panose="020B0604020202020204" pitchFamily="34" charset="0"/>
              <a:buChar char="•"/>
            </a:pPr>
            <a:r>
              <a:rPr lang="en-US" sz="2600" dirty="0">
                <a:solidFill>
                  <a:schemeClr val="bg1"/>
                </a:solidFill>
              </a:rPr>
              <a:t>Frequently Asked Questions</a:t>
            </a:r>
          </a:p>
          <a:p>
            <a:pPr marL="685800" lvl="1" indent="-228600" fontAlgn="base">
              <a:lnSpc>
                <a:spcPct val="100000"/>
              </a:lnSpc>
              <a:spcBef>
                <a:spcPts val="0"/>
              </a:spcBef>
              <a:spcAft>
                <a:spcPts val="1200"/>
              </a:spcAft>
              <a:buClr>
                <a:schemeClr val="bg1"/>
              </a:buClr>
              <a:buFont typeface="Arial" panose="020B0604020202020204" pitchFamily="34" charset="0"/>
              <a:buChar char="•"/>
            </a:pPr>
            <a:r>
              <a:rPr lang="en-US" sz="2600" dirty="0">
                <a:solidFill>
                  <a:schemeClr val="bg1"/>
                </a:solidFill>
              </a:rPr>
              <a:t>Letters to the Field</a:t>
            </a:r>
          </a:p>
          <a:p>
            <a:pPr marL="685800" marR="0" lvl="1" indent="-228600" algn="l" defTabSz="914400" rtl="0" eaLnBrk="1" fontAlgn="base" latinLnBrk="0" hangingPunct="1">
              <a:lnSpc>
                <a:spcPct val="100000"/>
              </a:lnSpc>
              <a:spcBef>
                <a:spcPts val="0"/>
              </a:spcBef>
              <a:spcAft>
                <a:spcPts val="1200"/>
              </a:spcAft>
              <a:buClr>
                <a:schemeClr val="bg1"/>
              </a:buClr>
              <a:buSzTx/>
              <a:buFont typeface="Arial" panose="020B0604020202020204" pitchFamily="34" charset="0"/>
              <a:buChar char="•"/>
              <a:tabLst/>
              <a:defRPr/>
            </a:pPr>
            <a:r>
              <a:rPr lang="en-US" sz="2600" kern="1200" dirty="0">
                <a:solidFill>
                  <a:schemeClr val="bg1"/>
                </a:solidFill>
                <a:latin typeface="+mn-lt"/>
                <a:ea typeface="+mn-ea"/>
                <a:cs typeface="+mn-cs"/>
              </a:rPr>
              <a:t>“Adoption Toolkit” (Curricular &amp; Improvement Support Committee, CA County Superintendents)</a:t>
            </a:r>
          </a:p>
          <a:p>
            <a:pPr marL="685800" marR="0" lvl="1" indent="-228600" algn="l" defTabSz="914400" rtl="0" eaLnBrk="1" fontAlgn="base" latinLnBrk="0" hangingPunct="1">
              <a:lnSpc>
                <a:spcPct val="100000"/>
              </a:lnSpc>
              <a:spcBef>
                <a:spcPts val="0"/>
              </a:spcBef>
              <a:spcAft>
                <a:spcPts val="1200"/>
              </a:spcAft>
              <a:buClr>
                <a:schemeClr val="bg1"/>
              </a:buClr>
              <a:buSzTx/>
              <a:buFont typeface="Arial" panose="020B0604020202020204" pitchFamily="34" charset="0"/>
              <a:buChar char="•"/>
              <a:tabLst/>
              <a:defRPr/>
            </a:pPr>
            <a:r>
              <a:rPr lang="en-US" sz="2600" dirty="0">
                <a:solidFill>
                  <a:schemeClr val="bg1"/>
                </a:solidFill>
              </a:rPr>
              <a:t>Literacy Screening Professional Development Funding 2024–25</a:t>
            </a:r>
            <a:endParaRPr lang="en-US" sz="2600" kern="1200" dirty="0">
              <a:solidFill>
                <a:schemeClr val="bg1"/>
              </a:solidFill>
              <a:latin typeface="+mn-lt"/>
              <a:ea typeface="+mn-ea"/>
              <a:cs typeface="+mn-cs"/>
            </a:endParaRPr>
          </a:p>
          <a:p>
            <a:pPr marL="685800" marR="0" lvl="1" indent="-387350" algn="l" rtl="0">
              <a:lnSpc>
                <a:spcPct val="100000"/>
              </a:lnSpc>
              <a:spcBef>
                <a:spcPts val="0"/>
              </a:spcBef>
              <a:spcAft>
                <a:spcPts val="2400"/>
              </a:spcAft>
              <a:buSzPts val="2500"/>
              <a:buChar char="•"/>
            </a:pPr>
            <a:endParaRPr lang="en-US" sz="2600" dirty="0"/>
          </a:p>
        </p:txBody>
      </p:sp>
      <p:sp>
        <p:nvSpPr>
          <p:cNvPr id="2" name="Content Placeholder 1">
            <a:extLst>
              <a:ext uri="{FF2B5EF4-FFF2-40B4-BE49-F238E27FC236}">
                <a16:creationId xmlns:a16="http://schemas.microsoft.com/office/drawing/2014/main" id="{641FB039-58E6-1A84-C439-84D862D00792}"/>
              </a:ext>
            </a:extLst>
          </p:cNvPr>
          <p:cNvSpPr>
            <a:spLocks noGrp="1"/>
          </p:cNvSpPr>
          <p:nvPr>
            <p:ph sz="half" idx="2"/>
          </p:nvPr>
        </p:nvSpPr>
        <p:spPr>
          <a:xfrm>
            <a:off x="6187440" y="1261642"/>
            <a:ext cx="5852160" cy="4803492"/>
          </a:xfrm>
        </p:spPr>
        <p:txBody>
          <a:bodyPr>
            <a:normAutofit/>
          </a:bodyPr>
          <a:lstStyle/>
          <a:p>
            <a:pPr marL="285750" lvl="0" indent="-285750" algn="l" defTabSz="914400" rtl="0" eaLnBrk="1" fontAlgn="base" latinLnBrk="0" hangingPunct="1">
              <a:lnSpc>
                <a:spcPct val="100000"/>
              </a:lnSpc>
              <a:spcBef>
                <a:spcPts val="0"/>
              </a:spcBef>
              <a:spcAft>
                <a:spcPts val="1200"/>
              </a:spcAft>
              <a:buClr>
                <a:schemeClr val="bg1"/>
              </a:buClr>
              <a:buFont typeface="Arial" panose="020B0604020202020204" pitchFamily="34" charset="0"/>
              <a:buChar char="•"/>
            </a:pPr>
            <a:r>
              <a:rPr lang="en-US" sz="2400" kern="1200" dirty="0">
                <a:solidFill>
                  <a:schemeClr val="bg1"/>
                </a:solidFill>
                <a:latin typeface="+mn-lt"/>
                <a:ea typeface="+mn-ea"/>
                <a:cs typeface="+mn-cs"/>
              </a:rPr>
              <a:t>Policy</a:t>
            </a:r>
          </a:p>
          <a:p>
            <a:pPr marL="685800" lvl="1" indent="-228600" algn="l" defTabSz="914400" rtl="0" eaLnBrk="1" fontAlgn="base" latinLnBrk="0" hangingPunct="1">
              <a:lnSpc>
                <a:spcPct val="100000"/>
              </a:lnSpc>
              <a:spcBef>
                <a:spcPts val="0"/>
              </a:spcBef>
              <a:spcAft>
                <a:spcPts val="1200"/>
              </a:spcAft>
              <a:buClr>
                <a:schemeClr val="bg1"/>
              </a:buClr>
              <a:buFont typeface="Arial" panose="020B0604020202020204" pitchFamily="34" charset="0"/>
              <a:buChar char="•"/>
            </a:pPr>
            <a:r>
              <a:rPr lang="en-US" sz="2400" i="1" kern="1200" dirty="0">
                <a:solidFill>
                  <a:schemeClr val="bg1"/>
                </a:solidFill>
                <a:latin typeface="+mn-lt"/>
                <a:ea typeface="+mn-ea"/>
                <a:cs typeface="+mn-cs"/>
              </a:rPr>
              <a:t>Education Code </a:t>
            </a:r>
            <a:r>
              <a:rPr lang="en-US" sz="2400" kern="1200" dirty="0">
                <a:solidFill>
                  <a:schemeClr val="bg1"/>
                </a:solidFill>
                <a:latin typeface="+mn-lt"/>
                <a:ea typeface="+mn-ea"/>
                <a:cs typeface="+mn-cs"/>
              </a:rPr>
              <a:t>Section 53008</a:t>
            </a:r>
          </a:p>
          <a:p>
            <a:pPr marL="685800" lvl="1" indent="-228600" algn="l" defTabSz="914400" rtl="0" eaLnBrk="1" fontAlgn="base" latinLnBrk="0" hangingPunct="1">
              <a:lnSpc>
                <a:spcPct val="100000"/>
              </a:lnSpc>
              <a:spcBef>
                <a:spcPts val="0"/>
              </a:spcBef>
              <a:spcAft>
                <a:spcPts val="1200"/>
              </a:spcAft>
              <a:buClr>
                <a:schemeClr val="bg1"/>
              </a:buClr>
              <a:buFont typeface="Arial" panose="020B0604020202020204" pitchFamily="34" charset="0"/>
              <a:buChar char="•"/>
            </a:pPr>
            <a:r>
              <a:rPr lang="en-US" sz="2400" kern="1200" dirty="0">
                <a:solidFill>
                  <a:schemeClr val="bg1"/>
                </a:solidFill>
                <a:latin typeface="+mn-lt"/>
                <a:ea typeface="+mn-ea"/>
                <a:cs typeface="+mn-cs"/>
              </a:rPr>
              <a:t>Reading Difficulties Risk Screener Selection Panel </a:t>
            </a:r>
          </a:p>
          <a:p>
            <a:pPr marL="685800" lvl="1" indent="-228600" algn="l" defTabSz="914400" rtl="0" eaLnBrk="1" fontAlgn="base" latinLnBrk="0" hangingPunct="1">
              <a:lnSpc>
                <a:spcPct val="100000"/>
              </a:lnSpc>
              <a:spcBef>
                <a:spcPts val="0"/>
              </a:spcBef>
              <a:spcAft>
                <a:spcPts val="1200"/>
              </a:spcAft>
              <a:buClr>
                <a:schemeClr val="bg1"/>
              </a:buClr>
              <a:buFont typeface="Arial" panose="020B0604020202020204" pitchFamily="34" charset="0"/>
              <a:buChar char="•"/>
            </a:pPr>
            <a:r>
              <a:rPr lang="en-US" sz="2400" kern="1200" dirty="0">
                <a:solidFill>
                  <a:schemeClr val="bg1"/>
                </a:solidFill>
                <a:latin typeface="+mn-lt"/>
                <a:ea typeface="+mn-ea"/>
                <a:cs typeface="+mn-cs"/>
              </a:rPr>
              <a:t>California Dyslexia Guidelines</a:t>
            </a:r>
            <a:endParaRPr lang="en-US" sz="2400" dirty="0">
              <a:solidFill>
                <a:schemeClr val="bg1"/>
              </a:solidFill>
            </a:endParaRPr>
          </a:p>
          <a:p>
            <a:pPr marL="342900" indent="-342900" algn="l">
              <a:spcBef>
                <a:spcPts val="0"/>
              </a:spcBef>
              <a:spcAft>
                <a:spcPts val="1200"/>
              </a:spcAft>
              <a:buClr>
                <a:schemeClr val="bg1"/>
              </a:buClr>
              <a:buFont typeface="Arial" panose="020B0604020202020204" pitchFamily="34" charset="0"/>
              <a:buChar char="•"/>
            </a:pPr>
            <a:r>
              <a:rPr lang="en-US" sz="2400" dirty="0">
                <a:solidFill>
                  <a:schemeClr val="bg1"/>
                </a:solidFill>
              </a:rPr>
              <a:t>Announcements &amp; Webinars tabs will include future and archived webinars </a:t>
            </a:r>
          </a:p>
          <a:p>
            <a:pPr marL="342900" indent="-342900" algn="l">
              <a:spcBef>
                <a:spcPts val="0"/>
              </a:spcBef>
              <a:spcAft>
                <a:spcPts val="1200"/>
              </a:spcAft>
              <a:buClr>
                <a:schemeClr val="bg1"/>
              </a:buClr>
              <a:buFont typeface="Arial" panose="020B0604020202020204" pitchFamily="34" charset="0"/>
              <a:buChar char="•"/>
            </a:pPr>
            <a:r>
              <a:rPr lang="en-US" sz="2400" dirty="0">
                <a:solidFill>
                  <a:schemeClr val="bg1"/>
                </a:solidFill>
              </a:rPr>
              <a:t>See Padlet for all resources </a:t>
            </a:r>
            <a:r>
              <a:rPr lang="en-US" sz="2400" u="sng" kern="1200" dirty="0">
                <a:solidFill>
                  <a:schemeClr val="accent4">
                    <a:lumMod val="40000"/>
                    <a:lumOff val="60000"/>
                  </a:schemeClr>
                </a:solidFill>
                <a:effectLst/>
                <a:latin typeface="+mn-lt"/>
                <a:ea typeface="+mn-ea"/>
                <a:cs typeface="+mn-cs"/>
                <a:hlinkClick r:id="rId2" tooltip="Webinar 1 Padlet">
                  <a:extLst>
                    <a:ext uri="{A12FA001-AC4F-418D-AE19-62706E023703}">
                      <ahyp:hlinkClr xmlns:ahyp="http://schemas.microsoft.com/office/drawing/2018/hyperlinkcolor" val="tx"/>
                    </a:ext>
                  </a:extLst>
                </a:hlinkClick>
              </a:rPr>
              <a:t>https://tinyurl.com/cdescreenerwebseries</a:t>
            </a:r>
            <a:endParaRPr lang="en-US" sz="2400" u="none" dirty="0">
              <a:solidFill>
                <a:schemeClr val="accent4">
                  <a:lumMod val="40000"/>
                  <a:lumOff val="60000"/>
                </a:schemeClr>
              </a:solidFill>
            </a:endParaRPr>
          </a:p>
          <a:p>
            <a:endParaRPr lang="en-US" dirty="0"/>
          </a:p>
        </p:txBody>
      </p:sp>
      <p:sp>
        <p:nvSpPr>
          <p:cNvPr id="5" name="Content Placeholder 4">
            <a:extLst>
              <a:ext uri="{FF2B5EF4-FFF2-40B4-BE49-F238E27FC236}">
                <a16:creationId xmlns:a16="http://schemas.microsoft.com/office/drawing/2014/main" id="{65BF72E6-350C-3BF6-B0FF-79313B8B9F17}"/>
              </a:ext>
            </a:extLst>
          </p:cNvPr>
          <p:cNvSpPr>
            <a:spLocks noGrp="1"/>
          </p:cNvSpPr>
          <p:nvPr>
            <p:ph sz="quarter" idx="10"/>
          </p:nvPr>
        </p:nvSpPr>
        <p:spPr/>
        <p:txBody>
          <a:bodyPr>
            <a:normAutofit/>
          </a:bodyPr>
          <a:lstStyle/>
          <a:p>
            <a:pPr marL="0" indent="0" algn="r" fontAlgn="base">
              <a:lnSpc>
                <a:spcPct val="100000"/>
              </a:lnSpc>
              <a:spcBef>
                <a:spcPts val="0"/>
              </a:spcBef>
              <a:spcAft>
                <a:spcPts val="600"/>
              </a:spcAft>
              <a:buNone/>
            </a:pPr>
            <a:r>
              <a:rPr lang="en-US" sz="2400" dirty="0">
                <a:solidFill>
                  <a:schemeClr val="accent4">
                    <a:lumMod val="40000"/>
                    <a:lumOff val="60000"/>
                  </a:schemeClr>
                </a:solidFill>
                <a:hlinkClick r:id="rId3" tooltip="CDE CA Literacy Web Page">
                  <a:extLst>
                    <a:ext uri="{A12FA001-AC4F-418D-AE19-62706E023703}">
                      <ahyp:hlinkClr xmlns:ahyp="http://schemas.microsoft.com/office/drawing/2018/hyperlinkcolor" val="tx"/>
                    </a:ext>
                  </a:extLst>
                </a:hlinkClick>
              </a:rPr>
              <a:t>www.cde.ca.gov/ci/cl/</a:t>
            </a:r>
            <a:endParaRPr lang="en-US" sz="2400" dirty="0">
              <a:solidFill>
                <a:schemeClr val="accent4">
                  <a:lumMod val="40000"/>
                  <a:lumOff val="60000"/>
                </a:schemeClr>
              </a:solidFill>
            </a:endParaRPr>
          </a:p>
        </p:txBody>
      </p:sp>
    </p:spTree>
    <p:extLst>
      <p:ext uri="{BB962C8B-B14F-4D97-AF65-F5344CB8AC3E}">
        <p14:creationId xmlns:p14="http://schemas.microsoft.com/office/powerpoint/2010/main" val="20270792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ACFE4E-8E5A-A05B-D63E-042117E41672}"/>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E4FA929-DBD4-3D1A-0F27-324351EDDCBC}"/>
              </a:ext>
            </a:extLst>
          </p:cNvPr>
          <p:cNvSpPr>
            <a:spLocks noGrp="1"/>
          </p:cNvSpPr>
          <p:nvPr>
            <p:ph type="title"/>
          </p:nvPr>
        </p:nvSpPr>
        <p:spPr>
          <a:xfrm>
            <a:off x="152400" y="203799"/>
            <a:ext cx="11878235" cy="958085"/>
          </a:xfrm>
        </p:spPr>
        <p:txBody>
          <a:bodyPr/>
          <a:lstStyle/>
          <a:p>
            <a:r>
              <a:rPr lang="en-US" dirty="0"/>
              <a:t>Webinar Padlet</a:t>
            </a:r>
          </a:p>
        </p:txBody>
      </p:sp>
      <p:pic>
        <p:nvPicPr>
          <p:cNvPr id="6" name="Content Placeholder 5" descr="Screenshot of the padlet fot the Screening for Risk of Difficulties series.">
            <a:extLst>
              <a:ext uri="{FF2B5EF4-FFF2-40B4-BE49-F238E27FC236}">
                <a16:creationId xmlns:a16="http://schemas.microsoft.com/office/drawing/2014/main" id="{B2843E46-8982-B716-1598-1E9AC804E4E4}"/>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640543" y="951717"/>
            <a:ext cx="9232153" cy="5492317"/>
          </a:xfrm>
        </p:spPr>
      </p:pic>
      <p:sp>
        <p:nvSpPr>
          <p:cNvPr id="2" name="Content Placeholder 1">
            <a:extLst>
              <a:ext uri="{FF2B5EF4-FFF2-40B4-BE49-F238E27FC236}">
                <a16:creationId xmlns:a16="http://schemas.microsoft.com/office/drawing/2014/main" id="{C0DE604F-B344-545C-C2F5-1732FAD22491}"/>
              </a:ext>
            </a:extLst>
          </p:cNvPr>
          <p:cNvSpPr>
            <a:spLocks noGrp="1"/>
          </p:cNvSpPr>
          <p:nvPr>
            <p:ph sz="half" idx="2"/>
          </p:nvPr>
        </p:nvSpPr>
        <p:spPr>
          <a:xfrm>
            <a:off x="5154708" y="5267736"/>
            <a:ext cx="5717988" cy="1105048"/>
          </a:xfrm>
        </p:spPr>
        <p:txBody>
          <a:bodyPr>
            <a:normAutofit fontScale="70000" lnSpcReduction="20000"/>
          </a:bodyPr>
          <a:lstStyle/>
          <a:p>
            <a:pPr marL="0" indent="0" algn="r">
              <a:buNone/>
            </a:pPr>
            <a:r>
              <a:rPr lang="en-US" sz="4800" dirty="0">
                <a:solidFill>
                  <a:schemeClr val="tx1"/>
                </a:solidFill>
              </a:rPr>
              <a:t>Webinar Padlet</a:t>
            </a:r>
          </a:p>
          <a:p>
            <a:pPr marL="0" indent="0" algn="r">
              <a:buNone/>
            </a:pPr>
            <a:r>
              <a:rPr lang="en-US" sz="3400" dirty="0">
                <a:solidFill>
                  <a:schemeClr val="accent1">
                    <a:lumMod val="75000"/>
                  </a:schemeClr>
                </a:solidFill>
                <a:hlinkClick r:id="rId3" tooltip="Webinar Padlet: Screening for Risk of Reading Difficulties Series">
                  <a:extLst>
                    <a:ext uri="{A12FA001-AC4F-418D-AE19-62706E023703}">
                      <ahyp:hlinkClr xmlns:ahyp="http://schemas.microsoft.com/office/drawing/2018/hyperlinkcolor" val="tx"/>
                    </a:ext>
                  </a:extLst>
                </a:hlinkClick>
              </a:rPr>
              <a:t>https://tinyurl.com/cdescreenerwebseries</a:t>
            </a:r>
            <a:r>
              <a:rPr lang="en-US" sz="3400" dirty="0">
                <a:solidFill>
                  <a:schemeClr val="accent1">
                    <a:lumMod val="75000"/>
                  </a:schemeClr>
                </a:solidFill>
              </a:rPr>
              <a:t> </a:t>
            </a:r>
          </a:p>
          <a:p>
            <a:endParaRPr lang="en-US" dirty="0"/>
          </a:p>
        </p:txBody>
      </p:sp>
    </p:spTree>
    <p:extLst>
      <p:ext uri="{BB962C8B-B14F-4D97-AF65-F5344CB8AC3E}">
        <p14:creationId xmlns:p14="http://schemas.microsoft.com/office/powerpoint/2010/main" val="37547542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411B2F-03F2-3BF6-6BAA-C91CD227FF7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C4FF23E-BBA3-BC98-07E4-DC82F1968BB2}"/>
              </a:ext>
            </a:extLst>
          </p:cNvPr>
          <p:cNvSpPr>
            <a:spLocks noGrp="1"/>
          </p:cNvSpPr>
          <p:nvPr>
            <p:ph type="title"/>
          </p:nvPr>
        </p:nvSpPr>
        <p:spPr>
          <a:xfrm>
            <a:off x="152401" y="203799"/>
            <a:ext cx="5226424" cy="5668083"/>
          </a:xfrm>
        </p:spPr>
        <p:txBody>
          <a:bodyPr/>
          <a:lstStyle/>
          <a:p>
            <a:r>
              <a:rPr lang="en-US" sz="4400" dirty="0"/>
              <a:t>California MTSS Continuum of Support</a:t>
            </a:r>
            <a:br>
              <a:rPr lang="en-US" sz="3600" dirty="0"/>
            </a:br>
            <a:endParaRPr lang="en-US" dirty="0"/>
          </a:p>
        </p:txBody>
      </p:sp>
      <p:pic>
        <p:nvPicPr>
          <p:cNvPr id="10" name="Content Placeholder 9" descr="California MTSS Continuum of Support image showing Universal Supports for All Students, Supplemental Supports for Some Students, and Intensified Supports for Few Students">
            <a:extLst>
              <a:ext uri="{FF2B5EF4-FFF2-40B4-BE49-F238E27FC236}">
                <a16:creationId xmlns:a16="http://schemas.microsoft.com/office/drawing/2014/main" id="{9D1E5F01-EADF-2096-3874-8CF47B9C91FB}"/>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222707" y="581688"/>
            <a:ext cx="6515435" cy="5099312"/>
          </a:xfrm>
        </p:spPr>
      </p:pic>
    </p:spTree>
    <p:extLst>
      <p:ext uri="{BB962C8B-B14F-4D97-AF65-F5344CB8AC3E}">
        <p14:creationId xmlns:p14="http://schemas.microsoft.com/office/powerpoint/2010/main" val="28987345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C3F47C-C482-D71E-DE1F-356F6643086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9F4343D-BEC6-167F-D363-B6D7C2855C19}"/>
              </a:ext>
            </a:extLst>
          </p:cNvPr>
          <p:cNvSpPr>
            <a:spLocks noGrp="1"/>
          </p:cNvSpPr>
          <p:nvPr>
            <p:ph type="title"/>
          </p:nvPr>
        </p:nvSpPr>
        <p:spPr/>
        <p:txBody>
          <a:bodyPr/>
          <a:lstStyle/>
          <a:p>
            <a:r>
              <a:rPr lang="en-US" dirty="0"/>
              <a:t>Role of Universal Screening Within the MTSS Framework (1)</a:t>
            </a:r>
          </a:p>
        </p:txBody>
      </p:sp>
      <p:sp>
        <p:nvSpPr>
          <p:cNvPr id="4" name="Content Placeholder 3">
            <a:extLst>
              <a:ext uri="{FF2B5EF4-FFF2-40B4-BE49-F238E27FC236}">
                <a16:creationId xmlns:a16="http://schemas.microsoft.com/office/drawing/2014/main" id="{E89F1DD8-54F6-8F3F-8CB1-34CEB1FC79AE}"/>
              </a:ext>
            </a:extLst>
          </p:cNvPr>
          <p:cNvSpPr>
            <a:spLocks noGrp="1"/>
          </p:cNvSpPr>
          <p:nvPr>
            <p:ph idx="1"/>
          </p:nvPr>
        </p:nvSpPr>
        <p:spPr>
          <a:xfrm>
            <a:off x="152400" y="1452282"/>
            <a:ext cx="11887200" cy="5201919"/>
          </a:xfrm>
        </p:spPr>
        <p:txBody>
          <a:bodyPr>
            <a:normAutofit/>
          </a:bodyPr>
          <a:lstStyle/>
          <a:p>
            <a:pPr>
              <a:lnSpc>
                <a:spcPct val="150000"/>
              </a:lnSpc>
            </a:pPr>
            <a:r>
              <a:rPr lang="en-US" sz="2400" dirty="0"/>
              <a:t>Early identification of reading difficulties</a:t>
            </a:r>
          </a:p>
          <a:p>
            <a:pPr lvl="1">
              <a:lnSpc>
                <a:spcPct val="150000"/>
              </a:lnSpc>
            </a:pPr>
            <a:r>
              <a:rPr lang="en-US" sz="2400" dirty="0">
                <a:effectLst/>
                <a:latin typeface="Arial" panose="020B0604020202020204" pitchFamily="34" charset="0"/>
                <a:ea typeface="Calibri" panose="020F0502020204030204" pitchFamily="34" charset="0"/>
              </a:rPr>
              <a:t>much more effective than later remediation</a:t>
            </a:r>
          </a:p>
          <a:p>
            <a:pPr lvl="1">
              <a:lnSpc>
                <a:spcPct val="150000"/>
              </a:lnSpc>
            </a:pPr>
            <a:r>
              <a:rPr lang="en-US" sz="2400" dirty="0">
                <a:effectLst/>
                <a:latin typeface="Arial" panose="020B0604020202020204" pitchFamily="34" charset="0"/>
                <a:ea typeface="Calibri" panose="020F0502020204030204" pitchFamily="34" charset="0"/>
              </a:rPr>
              <a:t>most struggling readers do not “cat</a:t>
            </a:r>
            <a:r>
              <a:rPr lang="en-US" sz="2400" dirty="0">
                <a:latin typeface="Arial" panose="020B0604020202020204" pitchFamily="34" charset="0"/>
                <a:ea typeface="Calibri" panose="020F0502020204030204" pitchFamily="34" charset="0"/>
              </a:rPr>
              <a:t>ch up” to peers without well-designed intervention</a:t>
            </a:r>
          </a:p>
          <a:p>
            <a:pPr lvl="1">
              <a:lnSpc>
                <a:spcPct val="150000"/>
              </a:lnSpc>
            </a:pPr>
            <a:r>
              <a:rPr lang="en-US" sz="2400" dirty="0">
                <a:latin typeface="Arial" panose="020B0604020202020204" pitchFamily="34" charset="0"/>
                <a:ea typeface="Calibri" panose="020F0502020204030204" pitchFamily="34" charset="0"/>
              </a:rPr>
              <a:t>Intervention after 2</a:t>
            </a:r>
            <a:r>
              <a:rPr lang="en-US" sz="2400" baseline="30000" dirty="0">
                <a:latin typeface="Arial" panose="020B0604020202020204" pitchFamily="34" charset="0"/>
                <a:ea typeface="Calibri" panose="020F0502020204030204" pitchFamily="34" charset="0"/>
              </a:rPr>
              <a:t>nd</a:t>
            </a:r>
            <a:r>
              <a:rPr lang="en-US" sz="2400" dirty="0">
                <a:latin typeface="Arial" panose="020B0604020202020204" pitchFamily="34" charset="0"/>
                <a:ea typeface="Calibri" panose="020F0502020204030204" pitchFamily="34" charset="0"/>
              </a:rPr>
              <a:t> grade less likely to be effective and needs to be implemented more frequently and for a longer period of time</a:t>
            </a:r>
          </a:p>
          <a:p>
            <a:pPr marL="685800" marR="0" lvl="1" indent="-387350" algn="l" rtl="0">
              <a:lnSpc>
                <a:spcPct val="100000"/>
              </a:lnSpc>
              <a:spcBef>
                <a:spcPts val="0"/>
              </a:spcBef>
              <a:spcAft>
                <a:spcPts val="2400"/>
              </a:spcAft>
              <a:buSzPts val="2500"/>
              <a:buChar char="•"/>
            </a:pPr>
            <a:endParaRPr lang="en-US" sz="2600" dirty="0"/>
          </a:p>
        </p:txBody>
      </p:sp>
    </p:spTree>
    <p:extLst>
      <p:ext uri="{BB962C8B-B14F-4D97-AF65-F5344CB8AC3E}">
        <p14:creationId xmlns:p14="http://schemas.microsoft.com/office/powerpoint/2010/main" val="20161700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4E5C9C-C165-630C-D7A4-DB2AD9E546F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4CEC379-7CBE-FBAD-D514-20613A8D0A8E}"/>
              </a:ext>
            </a:extLst>
          </p:cNvPr>
          <p:cNvSpPr>
            <a:spLocks noGrp="1"/>
          </p:cNvSpPr>
          <p:nvPr>
            <p:ph type="title"/>
          </p:nvPr>
        </p:nvSpPr>
        <p:spPr/>
        <p:txBody>
          <a:bodyPr/>
          <a:lstStyle/>
          <a:p>
            <a:r>
              <a:rPr lang="en-US" dirty="0"/>
              <a:t>Role of Universal Screening Within the MTSS Framework (2)</a:t>
            </a:r>
          </a:p>
        </p:txBody>
      </p:sp>
      <p:sp>
        <p:nvSpPr>
          <p:cNvPr id="4" name="Content Placeholder 3">
            <a:extLst>
              <a:ext uri="{FF2B5EF4-FFF2-40B4-BE49-F238E27FC236}">
                <a16:creationId xmlns:a16="http://schemas.microsoft.com/office/drawing/2014/main" id="{ADF7B160-61EE-6824-D554-59B8AD753981}"/>
              </a:ext>
            </a:extLst>
          </p:cNvPr>
          <p:cNvSpPr>
            <a:spLocks noGrp="1"/>
          </p:cNvSpPr>
          <p:nvPr>
            <p:ph sz="half" idx="1"/>
          </p:nvPr>
        </p:nvSpPr>
        <p:spPr>
          <a:xfrm>
            <a:off x="152400" y="1638300"/>
            <a:ext cx="2832847" cy="4466665"/>
          </a:xfrm>
        </p:spPr>
        <p:txBody>
          <a:bodyPr>
            <a:normAutofit lnSpcReduction="10000"/>
          </a:bodyPr>
          <a:lstStyle/>
          <a:p>
            <a:pPr marL="25400" indent="0">
              <a:lnSpc>
                <a:spcPct val="150000"/>
              </a:lnSpc>
              <a:buNone/>
            </a:pPr>
            <a:r>
              <a:rPr lang="en-US" sz="2400" dirty="0"/>
              <a:t>California’s literacy guidance documents emphasize importance of universal screening within an MTSS framework</a:t>
            </a:r>
          </a:p>
          <a:p>
            <a:pPr marL="685800" marR="0" lvl="1" indent="-387350" algn="l" rtl="0">
              <a:lnSpc>
                <a:spcPct val="100000"/>
              </a:lnSpc>
              <a:spcBef>
                <a:spcPts val="0"/>
              </a:spcBef>
              <a:spcAft>
                <a:spcPts val="2400"/>
              </a:spcAft>
              <a:buSzPts val="2500"/>
              <a:buChar char="•"/>
            </a:pPr>
            <a:endParaRPr lang="en-US" sz="2600" dirty="0"/>
          </a:p>
        </p:txBody>
      </p:sp>
      <p:sp>
        <p:nvSpPr>
          <p:cNvPr id="2" name="Content Placeholder 1">
            <a:extLst>
              <a:ext uri="{FF2B5EF4-FFF2-40B4-BE49-F238E27FC236}">
                <a16:creationId xmlns:a16="http://schemas.microsoft.com/office/drawing/2014/main" id="{ACB28398-52CB-7AB6-EB88-97F5B2EF6C17}"/>
              </a:ext>
            </a:extLst>
          </p:cNvPr>
          <p:cNvSpPr>
            <a:spLocks noGrp="1"/>
          </p:cNvSpPr>
          <p:nvPr>
            <p:ph sz="half" idx="2"/>
          </p:nvPr>
        </p:nvSpPr>
        <p:spPr>
          <a:xfrm>
            <a:off x="3083859" y="1638299"/>
            <a:ext cx="8955741" cy="4466666"/>
          </a:xfrm>
        </p:spPr>
        <p:txBody>
          <a:bodyPr>
            <a:noAutofit/>
          </a:bodyPr>
          <a:lstStyle/>
          <a:p>
            <a:pPr marL="25400" indent="0">
              <a:lnSpc>
                <a:spcPct val="150000"/>
              </a:lnSpc>
              <a:buNone/>
            </a:pPr>
            <a:r>
              <a:rPr lang="en-US" sz="2200" i="1" dirty="0"/>
              <a:t>The foundational structures of MTSS include high-quality core instruction using UDL principles and appropriate supports, strategies, and accommodations. In addition, assessment processes and progress monitoring are employed to allow for a data-based, problem-solving approach to instructional decision-making … </a:t>
            </a:r>
            <a:r>
              <a:rPr lang="en-US" sz="2200" b="1" i="1" dirty="0"/>
              <a:t>Valid universal screenings that identify students’ progress toward identified goals are reliably administered to ensure that all students benefit from core instruction. </a:t>
            </a:r>
            <a:r>
              <a:rPr lang="en-US" sz="2200" dirty="0"/>
              <a:t> (ELA/ ELD Framework, 2014, Ch. 9, p. 913)</a:t>
            </a:r>
          </a:p>
        </p:txBody>
      </p:sp>
    </p:spTree>
    <p:extLst>
      <p:ext uri="{BB962C8B-B14F-4D97-AF65-F5344CB8AC3E}">
        <p14:creationId xmlns:p14="http://schemas.microsoft.com/office/powerpoint/2010/main" val="38705677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6600D0-E7A6-6853-EC6E-29E69658E707}"/>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73A1045-016D-D736-497D-AF869B5D3688}"/>
              </a:ext>
            </a:extLst>
          </p:cNvPr>
          <p:cNvSpPr>
            <a:spLocks noGrp="1"/>
          </p:cNvSpPr>
          <p:nvPr>
            <p:ph type="title"/>
          </p:nvPr>
        </p:nvSpPr>
        <p:spPr/>
        <p:txBody>
          <a:bodyPr/>
          <a:lstStyle/>
          <a:p>
            <a:r>
              <a:rPr lang="en-US" dirty="0"/>
              <a:t>Role of Universal Screening Within the MTSS Framework (3)</a:t>
            </a:r>
          </a:p>
        </p:txBody>
      </p:sp>
      <p:sp>
        <p:nvSpPr>
          <p:cNvPr id="4" name="Content Placeholder 3">
            <a:extLst>
              <a:ext uri="{FF2B5EF4-FFF2-40B4-BE49-F238E27FC236}">
                <a16:creationId xmlns:a16="http://schemas.microsoft.com/office/drawing/2014/main" id="{05C15843-6BDD-FFA7-95C7-BE1DBDA48AEE}"/>
              </a:ext>
            </a:extLst>
          </p:cNvPr>
          <p:cNvSpPr>
            <a:spLocks noGrp="1"/>
          </p:cNvSpPr>
          <p:nvPr>
            <p:ph sz="half" idx="1"/>
          </p:nvPr>
        </p:nvSpPr>
        <p:spPr>
          <a:xfrm>
            <a:off x="152400" y="1638300"/>
            <a:ext cx="5852160" cy="4125891"/>
          </a:xfrm>
        </p:spPr>
        <p:txBody>
          <a:bodyPr>
            <a:normAutofit/>
          </a:bodyPr>
          <a:lstStyle/>
          <a:p>
            <a:pPr>
              <a:lnSpc>
                <a:spcPct val="150000"/>
              </a:lnSpc>
            </a:pPr>
            <a:r>
              <a:rPr lang="en-US" sz="2400" dirty="0"/>
              <a:t>Universal screening </a:t>
            </a:r>
            <a:r>
              <a:rPr lang="en-US" sz="2400" dirty="0">
                <a:effectLst/>
                <a:latin typeface="Arial" panose="020B0604020202020204" pitchFamily="34" charset="0"/>
                <a:ea typeface="Calibri" panose="020F0502020204030204" pitchFamily="34" charset="0"/>
              </a:rPr>
              <a:t>informs grouping for Supplemental and Intensified intervention</a:t>
            </a:r>
          </a:p>
          <a:p>
            <a:pPr>
              <a:lnSpc>
                <a:spcPct val="150000"/>
              </a:lnSpc>
            </a:pPr>
            <a:r>
              <a:rPr lang="en-US" sz="2400" dirty="0">
                <a:effectLst/>
                <a:latin typeface="Arial" panose="020B0604020202020204" pitchFamily="34" charset="0"/>
                <a:ea typeface="Calibri" panose="020F0502020204030204" pitchFamily="34" charset="0"/>
              </a:rPr>
              <a:t>Provides information on the effectiveness of Universal “first” instruction at the class, school, and district level </a:t>
            </a:r>
          </a:p>
          <a:p>
            <a:pPr marL="685800" marR="0" lvl="1" indent="-387350" algn="l" rtl="0">
              <a:lnSpc>
                <a:spcPct val="100000"/>
              </a:lnSpc>
              <a:spcBef>
                <a:spcPts val="0"/>
              </a:spcBef>
              <a:spcAft>
                <a:spcPts val="2400"/>
              </a:spcAft>
              <a:buSzPts val="2500"/>
              <a:buChar char="•"/>
            </a:pPr>
            <a:endParaRPr lang="en-US" sz="2600" dirty="0"/>
          </a:p>
        </p:txBody>
      </p:sp>
      <p:sp>
        <p:nvSpPr>
          <p:cNvPr id="2" name="Content Placeholder 1">
            <a:extLst>
              <a:ext uri="{FF2B5EF4-FFF2-40B4-BE49-F238E27FC236}">
                <a16:creationId xmlns:a16="http://schemas.microsoft.com/office/drawing/2014/main" id="{AFB726F5-49EF-B1C7-5451-A9ACD055E75D}"/>
              </a:ext>
            </a:extLst>
          </p:cNvPr>
          <p:cNvSpPr>
            <a:spLocks noGrp="1"/>
          </p:cNvSpPr>
          <p:nvPr>
            <p:ph sz="half" idx="2"/>
          </p:nvPr>
        </p:nvSpPr>
        <p:spPr>
          <a:xfrm>
            <a:off x="6187440" y="1638299"/>
            <a:ext cx="5852160" cy="4438409"/>
          </a:xfrm>
        </p:spPr>
        <p:txBody>
          <a:bodyPr>
            <a:noAutofit/>
          </a:bodyPr>
          <a:lstStyle/>
          <a:p>
            <a:pPr marL="25400" indent="0">
              <a:lnSpc>
                <a:spcPct val="150000"/>
              </a:lnSpc>
              <a:buNone/>
            </a:pPr>
            <a:r>
              <a:rPr lang="en-US" sz="2400" i="1" dirty="0"/>
              <a:t>Tier 1 instruction should result in no less than 80% of students achieving grade-level expectations. If less than 80% succeed in Tier 1 instruction, schools should engage in close examination of the curriculum and teaching practices and make appropriate adjustments.</a:t>
            </a:r>
            <a:r>
              <a:rPr lang="en-US" sz="2400" dirty="0"/>
              <a:t> (ELA/ ELD Framework, 2014, Ch. 9, p. 913)</a:t>
            </a:r>
          </a:p>
          <a:p>
            <a:pPr marL="25400" indent="0">
              <a:lnSpc>
                <a:spcPct val="150000"/>
              </a:lnSpc>
              <a:buNone/>
            </a:pPr>
            <a:endParaRPr lang="en-US" sz="2100" dirty="0"/>
          </a:p>
        </p:txBody>
      </p:sp>
    </p:spTree>
    <p:extLst>
      <p:ext uri="{BB962C8B-B14F-4D97-AF65-F5344CB8AC3E}">
        <p14:creationId xmlns:p14="http://schemas.microsoft.com/office/powerpoint/2010/main" val="34595561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E72786-04E5-945A-6C2E-B41CBED583A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1DC0293B-264F-1961-0F80-A093FA4A254D}"/>
              </a:ext>
            </a:extLst>
          </p:cNvPr>
          <p:cNvSpPr>
            <a:spLocks noGrp="1"/>
          </p:cNvSpPr>
          <p:nvPr>
            <p:ph type="title"/>
          </p:nvPr>
        </p:nvSpPr>
        <p:spPr/>
        <p:txBody>
          <a:bodyPr/>
          <a:lstStyle/>
          <a:p>
            <a:r>
              <a:rPr lang="en-US" dirty="0"/>
              <a:t>Brief Overview of Screening Process </a:t>
            </a:r>
          </a:p>
        </p:txBody>
      </p:sp>
      <p:sp>
        <p:nvSpPr>
          <p:cNvPr id="4" name="Content Placeholder 3">
            <a:extLst>
              <a:ext uri="{FF2B5EF4-FFF2-40B4-BE49-F238E27FC236}">
                <a16:creationId xmlns:a16="http://schemas.microsoft.com/office/drawing/2014/main" id="{E98BC85C-BEC5-3074-CB4B-725D8D849506}"/>
              </a:ext>
            </a:extLst>
          </p:cNvPr>
          <p:cNvSpPr>
            <a:spLocks noGrp="1"/>
          </p:cNvSpPr>
          <p:nvPr>
            <p:ph idx="1"/>
          </p:nvPr>
        </p:nvSpPr>
        <p:spPr>
          <a:xfrm>
            <a:off x="152400" y="1452283"/>
            <a:ext cx="11887200" cy="4786472"/>
          </a:xfrm>
        </p:spPr>
        <p:txBody>
          <a:bodyPr>
            <a:normAutofit lnSpcReduction="10000"/>
          </a:bodyPr>
          <a:lstStyle/>
          <a:p>
            <a:pPr>
              <a:lnSpc>
                <a:spcPct val="100000"/>
              </a:lnSpc>
              <a:spcBef>
                <a:spcPts val="0"/>
              </a:spcBef>
              <a:spcAft>
                <a:spcPts val="1200"/>
              </a:spcAft>
            </a:pPr>
            <a:r>
              <a:rPr lang="en-US" sz="2400" dirty="0"/>
              <a:t>Select screening instrument from the list of approved assessments through a process that takes into account the local context (see RDRS Toolkit)</a:t>
            </a:r>
          </a:p>
          <a:p>
            <a:pPr>
              <a:lnSpc>
                <a:spcPct val="100000"/>
              </a:lnSpc>
              <a:spcBef>
                <a:spcPts val="0"/>
              </a:spcBef>
              <a:spcAft>
                <a:spcPts val="1200"/>
              </a:spcAft>
            </a:pPr>
            <a:r>
              <a:rPr lang="en-US" sz="2400" dirty="0"/>
              <a:t>Provide staff professional development</a:t>
            </a:r>
          </a:p>
          <a:p>
            <a:pPr>
              <a:lnSpc>
                <a:spcPct val="100000"/>
              </a:lnSpc>
              <a:spcBef>
                <a:spcPts val="0"/>
              </a:spcBef>
              <a:spcAft>
                <a:spcPts val="1200"/>
              </a:spcAft>
            </a:pPr>
            <a:r>
              <a:rPr lang="en-US" sz="2400" dirty="0"/>
              <a:t>Conduct screening for all K-2 students  </a:t>
            </a:r>
          </a:p>
          <a:p>
            <a:pPr>
              <a:lnSpc>
                <a:spcPct val="100000"/>
              </a:lnSpc>
              <a:spcBef>
                <a:spcPts val="0"/>
              </a:spcBef>
              <a:spcAft>
                <a:spcPts val="1200"/>
              </a:spcAft>
            </a:pPr>
            <a:r>
              <a:rPr lang="en-US" sz="2400" dirty="0"/>
              <a:t>Hold grade level team meetings to analyze the data and make grouping and instructional decisions</a:t>
            </a:r>
          </a:p>
          <a:p>
            <a:pPr>
              <a:lnSpc>
                <a:spcPct val="100000"/>
              </a:lnSpc>
              <a:spcBef>
                <a:spcPts val="0"/>
              </a:spcBef>
              <a:spcAft>
                <a:spcPts val="1200"/>
              </a:spcAft>
            </a:pPr>
            <a:r>
              <a:rPr lang="en-US" sz="2400" dirty="0"/>
              <a:t>Begin intervention</a:t>
            </a:r>
          </a:p>
          <a:p>
            <a:pPr>
              <a:lnSpc>
                <a:spcPct val="100000"/>
              </a:lnSpc>
              <a:spcBef>
                <a:spcPts val="0"/>
              </a:spcBef>
              <a:spcAft>
                <a:spcPts val="1200"/>
              </a:spcAft>
            </a:pPr>
            <a:r>
              <a:rPr lang="en-US" sz="2400" dirty="0"/>
              <a:t>Engage parents/families and keep them updated on student performance</a:t>
            </a:r>
          </a:p>
          <a:p>
            <a:pPr marL="298450" marR="0" lvl="1" indent="0" algn="l" rtl="0">
              <a:lnSpc>
                <a:spcPct val="100000"/>
              </a:lnSpc>
              <a:spcBef>
                <a:spcPts val="0"/>
              </a:spcBef>
              <a:spcAft>
                <a:spcPts val="2400"/>
              </a:spcAft>
              <a:buSzPts val="2500"/>
              <a:buNone/>
            </a:pPr>
            <a:br>
              <a:rPr lang="en-US" sz="2600" dirty="0"/>
            </a:br>
            <a:br>
              <a:rPr lang="en-US" sz="2600" dirty="0"/>
            </a:br>
            <a:endParaRPr lang="en-US" sz="2600" dirty="0"/>
          </a:p>
        </p:txBody>
      </p:sp>
    </p:spTree>
    <p:extLst>
      <p:ext uri="{BB962C8B-B14F-4D97-AF65-F5344CB8AC3E}">
        <p14:creationId xmlns:p14="http://schemas.microsoft.com/office/powerpoint/2010/main" val="38092748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C21386-C24B-FB31-2ACB-FB9FAB248962}"/>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F87F1E7-FAA2-6256-1671-4ED7727C8379}"/>
              </a:ext>
            </a:extLst>
          </p:cNvPr>
          <p:cNvSpPr>
            <a:spLocks noGrp="1"/>
          </p:cNvSpPr>
          <p:nvPr>
            <p:ph type="title"/>
          </p:nvPr>
        </p:nvSpPr>
        <p:spPr/>
        <p:txBody>
          <a:bodyPr/>
          <a:lstStyle/>
          <a:p>
            <a:r>
              <a:rPr lang="en-US" dirty="0"/>
              <a:t>Screening is Not an Evaluation for Special Education Eligibility</a:t>
            </a:r>
          </a:p>
        </p:txBody>
      </p:sp>
      <p:sp>
        <p:nvSpPr>
          <p:cNvPr id="4" name="Content Placeholder 3">
            <a:extLst>
              <a:ext uri="{FF2B5EF4-FFF2-40B4-BE49-F238E27FC236}">
                <a16:creationId xmlns:a16="http://schemas.microsoft.com/office/drawing/2014/main" id="{0C1C702B-8BFC-35A4-2E70-8786E57B25DF}"/>
              </a:ext>
            </a:extLst>
          </p:cNvPr>
          <p:cNvSpPr>
            <a:spLocks noGrp="1"/>
          </p:cNvSpPr>
          <p:nvPr>
            <p:ph idx="1"/>
          </p:nvPr>
        </p:nvSpPr>
        <p:spPr>
          <a:xfrm>
            <a:off x="152400" y="1452283"/>
            <a:ext cx="11887200" cy="4612852"/>
          </a:xfrm>
        </p:spPr>
        <p:txBody>
          <a:bodyPr>
            <a:normAutofit/>
          </a:bodyPr>
          <a:lstStyle/>
          <a:p>
            <a:pPr>
              <a:lnSpc>
                <a:spcPct val="160000"/>
              </a:lnSpc>
              <a:spcBef>
                <a:spcPts val="0"/>
              </a:spcBef>
              <a:spcAft>
                <a:spcPts val="1200"/>
              </a:spcAft>
            </a:pPr>
            <a:r>
              <a:rPr lang="en-US" sz="2400" dirty="0"/>
              <a:t>Screenings should be brief and efficient</a:t>
            </a:r>
          </a:p>
          <a:p>
            <a:pPr>
              <a:lnSpc>
                <a:spcPct val="160000"/>
              </a:lnSpc>
              <a:spcBef>
                <a:spcPts val="0"/>
              </a:spcBef>
              <a:spcAft>
                <a:spcPts val="1200"/>
              </a:spcAft>
            </a:pPr>
            <a:r>
              <a:rPr lang="en-US" sz="2400" kern="100" dirty="0">
                <a:effectLst/>
                <a:latin typeface="Arial" panose="020B0604020202020204" pitchFamily="34" charset="0"/>
                <a:ea typeface="Calibri" panose="020F0502020204030204" pitchFamily="34" charset="0"/>
                <a:cs typeface="Times New Roman" panose="02020603050405020304" pitchFamily="18" charset="0"/>
              </a:rPr>
              <a:t>Struggling readers, students with dyslexia, </a:t>
            </a:r>
            <a:r>
              <a:rPr lang="en-US" sz="2400" kern="100" dirty="0">
                <a:latin typeface="Arial" panose="020B0604020202020204" pitchFamily="34" charset="0"/>
                <a:ea typeface="Calibri" panose="020F0502020204030204" pitchFamily="34" charset="0"/>
                <a:cs typeface="Times New Roman" panose="02020603050405020304" pitchFamily="18" charset="0"/>
              </a:rPr>
              <a:t>and/</a:t>
            </a:r>
            <a:r>
              <a:rPr lang="en-US" sz="2400" kern="100" dirty="0">
                <a:effectLst/>
                <a:latin typeface="Arial" panose="020B0604020202020204" pitchFamily="34" charset="0"/>
                <a:ea typeface="Calibri" panose="020F0502020204030204" pitchFamily="34" charset="0"/>
                <a:cs typeface="Times New Roman" panose="02020603050405020304" pitchFamily="18" charset="0"/>
              </a:rPr>
              <a:t>or </a:t>
            </a:r>
            <a:r>
              <a:rPr lang="en-US" sz="2400" kern="100" dirty="0">
                <a:latin typeface="Arial" panose="020B0604020202020204" pitchFamily="34" charset="0"/>
                <a:ea typeface="Calibri" panose="020F0502020204030204" pitchFamily="34" charset="0"/>
                <a:cs typeface="Times New Roman" panose="02020603050405020304" pitchFamily="18" charset="0"/>
              </a:rPr>
              <a:t>students with a</a:t>
            </a:r>
            <a:r>
              <a:rPr lang="en-US" sz="2400" kern="100" dirty="0">
                <a:effectLst/>
                <a:latin typeface="Arial" panose="020B0604020202020204" pitchFamily="34" charset="0"/>
                <a:ea typeface="Calibri" panose="020F0502020204030204" pitchFamily="34" charset="0"/>
                <a:cs typeface="Times New Roman" panose="02020603050405020304" pitchFamily="18" charset="0"/>
              </a:rPr>
              <a:t> learning difficulty might experience differential response to instruction</a:t>
            </a:r>
          </a:p>
          <a:p>
            <a:pPr>
              <a:lnSpc>
                <a:spcPct val="160000"/>
              </a:lnSpc>
              <a:spcBef>
                <a:spcPts val="0"/>
              </a:spcBef>
              <a:spcAft>
                <a:spcPts val="1200"/>
              </a:spcAft>
            </a:pPr>
            <a:r>
              <a:rPr lang="en-US" sz="2400" dirty="0">
                <a:effectLst/>
                <a:latin typeface="Arial" panose="020B0604020202020204" pitchFamily="34" charset="0"/>
                <a:ea typeface="Calibri" panose="020F0502020204030204" pitchFamily="34" charset="0"/>
              </a:rPr>
              <a:t>Many students who are flagged as at-risk for reading difficulties through screening will respond well to first instruction and/or intervention in general education</a:t>
            </a:r>
            <a:endParaRPr lang="en-US" sz="2400" dirty="0"/>
          </a:p>
        </p:txBody>
      </p:sp>
    </p:spTree>
    <p:extLst>
      <p:ext uri="{BB962C8B-B14F-4D97-AF65-F5344CB8AC3E}">
        <p14:creationId xmlns:p14="http://schemas.microsoft.com/office/powerpoint/2010/main" val="15876491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17C75C-5FEB-0CE0-BB4D-E8D90AF29BB9}"/>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5A2D5A0C-811B-168A-A94C-6295E72744F9}"/>
              </a:ext>
            </a:extLst>
          </p:cNvPr>
          <p:cNvSpPr>
            <a:spLocks noGrp="1"/>
          </p:cNvSpPr>
          <p:nvPr>
            <p:ph type="title"/>
          </p:nvPr>
        </p:nvSpPr>
        <p:spPr/>
        <p:txBody>
          <a:bodyPr/>
          <a:lstStyle/>
          <a:p>
            <a:r>
              <a:rPr lang="en-US" dirty="0"/>
              <a:t>Types of Assessment in MTSS</a:t>
            </a:r>
          </a:p>
        </p:txBody>
      </p:sp>
      <p:sp>
        <p:nvSpPr>
          <p:cNvPr id="4" name="Content Placeholder 3">
            <a:extLst>
              <a:ext uri="{FF2B5EF4-FFF2-40B4-BE49-F238E27FC236}">
                <a16:creationId xmlns:a16="http://schemas.microsoft.com/office/drawing/2014/main" id="{35A3F0CB-3087-93C6-259A-B2AFAA504055}"/>
              </a:ext>
            </a:extLst>
          </p:cNvPr>
          <p:cNvSpPr>
            <a:spLocks noGrp="1"/>
          </p:cNvSpPr>
          <p:nvPr>
            <p:ph idx="1"/>
          </p:nvPr>
        </p:nvSpPr>
        <p:spPr>
          <a:xfrm>
            <a:off x="152400" y="1452282"/>
            <a:ext cx="11887200" cy="5201919"/>
          </a:xfrm>
        </p:spPr>
        <p:txBody>
          <a:bodyPr>
            <a:normAutofit/>
          </a:bodyPr>
          <a:lstStyle/>
          <a:p>
            <a:r>
              <a:rPr lang="en-US" dirty="0"/>
              <a:t>Screening</a:t>
            </a:r>
          </a:p>
          <a:p>
            <a:r>
              <a:rPr lang="en-US" dirty="0"/>
              <a:t>Informal Diagnostic </a:t>
            </a:r>
          </a:p>
          <a:p>
            <a:r>
              <a:rPr lang="en-US" dirty="0"/>
              <a:t>Progress Monitoring</a:t>
            </a:r>
          </a:p>
          <a:p>
            <a:r>
              <a:rPr lang="en-US" dirty="0"/>
              <a:t>Benchmark</a:t>
            </a:r>
          </a:p>
          <a:p>
            <a:r>
              <a:rPr lang="en-US" dirty="0"/>
              <a:t>Summative</a:t>
            </a:r>
          </a:p>
          <a:p>
            <a:r>
              <a:rPr lang="en-US" dirty="0"/>
              <a:t>Psycho-Educational Evaluation</a:t>
            </a:r>
          </a:p>
          <a:p>
            <a:pPr marL="685800" marR="0" lvl="1" indent="-387350" algn="l" rtl="0">
              <a:lnSpc>
                <a:spcPct val="100000"/>
              </a:lnSpc>
              <a:spcBef>
                <a:spcPts val="0"/>
              </a:spcBef>
              <a:spcAft>
                <a:spcPts val="2400"/>
              </a:spcAft>
              <a:buSzPts val="2500"/>
              <a:buChar char="•"/>
            </a:pPr>
            <a:endParaRPr lang="en-US" sz="2600" dirty="0"/>
          </a:p>
        </p:txBody>
      </p:sp>
    </p:spTree>
    <p:extLst>
      <p:ext uri="{BB962C8B-B14F-4D97-AF65-F5344CB8AC3E}">
        <p14:creationId xmlns:p14="http://schemas.microsoft.com/office/powerpoint/2010/main" val="28655120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982C79-768F-83B0-A4C0-BA6B0ABDB60E}"/>
            </a:ext>
          </a:extLst>
        </p:cNvPr>
        <p:cNvGrpSpPr/>
        <p:nvPr/>
      </p:nvGrpSpPr>
      <p:grpSpPr>
        <a:xfrm>
          <a:off x="0" y="0"/>
          <a:ext cx="0" cy="0"/>
          <a:chOff x="0" y="0"/>
          <a:chExt cx="0" cy="0"/>
        </a:xfrm>
      </p:grpSpPr>
      <p:sp>
        <p:nvSpPr>
          <p:cNvPr id="2" name="Title 3">
            <a:extLst>
              <a:ext uri="{FF2B5EF4-FFF2-40B4-BE49-F238E27FC236}">
                <a16:creationId xmlns:a16="http://schemas.microsoft.com/office/drawing/2014/main" id="{3314923E-1639-2C53-6B1B-566DA841F514}"/>
              </a:ext>
            </a:extLst>
          </p:cNvPr>
          <p:cNvSpPr txBox="1">
            <a:spLocks noGrp="1"/>
          </p:cNvSpPr>
          <p:nvPr>
            <p:ph type="title" idx="4294967295"/>
          </p:nvPr>
        </p:nvSpPr>
        <p:spPr>
          <a:xfrm>
            <a:off x="699193" y="1201271"/>
            <a:ext cx="3821171" cy="1999101"/>
          </a:xfrm>
          <a:prstGeom prst="roundRect">
            <a:avLst/>
          </a:prstGeom>
          <a:solidFill>
            <a:srgbClr val="0070C0"/>
          </a:solid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schemeClr val="bg1"/>
                </a:solidFill>
                <a:effectLst/>
                <a:uLnTx/>
                <a:uFillTx/>
                <a:latin typeface="Arial" panose="020B0604020202020204" pitchFamily="34" charset="0"/>
                <a:ea typeface="+mj-ea"/>
                <a:cs typeface="Arial" panose="020B0604020202020204" pitchFamily="34" charset="0"/>
              </a:rPr>
              <a:t>Screening (1)</a:t>
            </a:r>
            <a:endParaRPr kumimoji="0" lang="en-US" sz="4000" b="0" i="0" u="none" strike="noStrike" kern="1200" cap="none" spc="0" normalizeH="0" baseline="0" noProof="0" dirty="0">
              <a:ln>
                <a:noFill/>
              </a:ln>
              <a:solidFill>
                <a:schemeClr val="accent5"/>
              </a:solidFill>
              <a:effectLst/>
              <a:uLnTx/>
              <a:uFillTx/>
              <a:latin typeface="Arial" panose="020B0604020202020204" pitchFamily="34" charset="0"/>
              <a:ea typeface="+mj-ea"/>
              <a:cs typeface="Arial" panose="020B0604020202020204" pitchFamily="34" charset="0"/>
            </a:endParaRPr>
          </a:p>
        </p:txBody>
      </p:sp>
      <p:sp>
        <p:nvSpPr>
          <p:cNvPr id="4" name="Content Placeholder 3">
            <a:extLst>
              <a:ext uri="{FF2B5EF4-FFF2-40B4-BE49-F238E27FC236}">
                <a16:creationId xmlns:a16="http://schemas.microsoft.com/office/drawing/2014/main" id="{558CE4E8-6093-B18E-44F4-23568A1D93CD}"/>
              </a:ext>
            </a:extLst>
          </p:cNvPr>
          <p:cNvSpPr>
            <a:spLocks noGrp="1"/>
          </p:cNvSpPr>
          <p:nvPr>
            <p:ph idx="1"/>
          </p:nvPr>
        </p:nvSpPr>
        <p:spPr>
          <a:xfrm>
            <a:off x="5298140" y="1201271"/>
            <a:ext cx="6499412" cy="4805083"/>
          </a:xfrm>
        </p:spPr>
        <p:txBody>
          <a:bodyPr>
            <a:normAutofit/>
          </a:bodyPr>
          <a:lstStyle/>
          <a:p>
            <a:pPr>
              <a:lnSpc>
                <a:spcPct val="100000"/>
              </a:lnSpc>
            </a:pPr>
            <a:r>
              <a:rPr kumimoji="0" lang="en-US" altLang="ko-KR" sz="3200" b="0" i="0" u="none" strike="noStrike" kern="1200" cap="none" spc="0" normalizeH="0" baseline="0" noProof="0" dirty="0">
                <a:ln>
                  <a:noFill/>
                </a:ln>
                <a:effectLst/>
                <a:uLnTx/>
                <a:uFillTx/>
                <a:latin typeface="Arial" panose="020B0604020202020204" pitchFamily="34" charset="0"/>
                <a:cs typeface="Arial" panose="020B0604020202020204" pitchFamily="34" charset="0"/>
              </a:rPr>
              <a:t>Conduct the </a:t>
            </a:r>
            <a:r>
              <a:rPr kumimoji="0" lang="en-US" altLang="ko-KR" sz="3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Reading Difficulties Risk Screening </a:t>
            </a:r>
            <a:r>
              <a:rPr kumimoji="0" lang="en-US" altLang="ko-KR" sz="3200" b="0" i="0" u="none" strike="noStrike" kern="1200" cap="none" spc="0" normalizeH="0" baseline="0" noProof="0" dirty="0">
                <a:ln>
                  <a:noFill/>
                </a:ln>
                <a:effectLst/>
                <a:uLnTx/>
                <a:uFillTx/>
                <a:latin typeface="Arial" panose="020B0604020202020204" pitchFamily="34" charset="0"/>
                <a:cs typeface="Arial" panose="020B0604020202020204" pitchFamily="34" charset="0"/>
              </a:rPr>
              <a:t>using approved screening tools</a:t>
            </a:r>
            <a:endParaRPr lang="en-US" sz="3200" dirty="0">
              <a:latin typeface="Arial" panose="020B0604020202020204" pitchFamily="34" charset="0"/>
              <a:cs typeface="Arial" panose="020B0604020202020204" pitchFamily="34" charset="0"/>
            </a:endParaRPr>
          </a:p>
          <a:p>
            <a:pPr lvl="0">
              <a:lnSpc>
                <a:spcPct val="100000"/>
              </a:lnSpc>
            </a:pPr>
            <a:r>
              <a:rPr lang="en-US" sz="3200" dirty="0">
                <a:latin typeface="Arial" panose="020B0604020202020204" pitchFamily="34" charset="0"/>
                <a:cs typeface="Arial" panose="020B0604020202020204" pitchFamily="34" charset="0"/>
              </a:rPr>
              <a:t>Analyze data</a:t>
            </a:r>
          </a:p>
          <a:p>
            <a:pPr lvl="0">
              <a:lnSpc>
                <a:spcPct val="100000"/>
              </a:lnSpc>
            </a:pPr>
            <a:r>
              <a:rPr lang="en-US" sz="3200" dirty="0">
                <a:latin typeface="Arial" panose="020B0604020202020204" pitchFamily="34" charset="0"/>
                <a:cs typeface="Arial" panose="020B0604020202020204" pitchFamily="34" charset="0"/>
              </a:rPr>
              <a:t>Determine student level of risk.</a:t>
            </a:r>
          </a:p>
          <a:p>
            <a:pPr lvl="0">
              <a:lnSpc>
                <a:spcPct val="100000"/>
              </a:lnSpc>
            </a:pPr>
            <a:r>
              <a:rPr lang="en-US" sz="3200" dirty="0">
                <a:latin typeface="Arial" panose="020B0604020202020204" pitchFamily="34" charset="0"/>
                <a:cs typeface="Arial" panose="020B0604020202020204" pitchFamily="34" charset="0"/>
              </a:rPr>
              <a:t>Screening cannot be used for high stakes determinations. </a:t>
            </a:r>
          </a:p>
          <a:p>
            <a:pPr marL="685800" marR="0" lvl="1" indent="-387350" algn="l" rtl="0">
              <a:lnSpc>
                <a:spcPct val="100000"/>
              </a:lnSpc>
              <a:spcBef>
                <a:spcPts val="0"/>
              </a:spcBef>
              <a:spcAft>
                <a:spcPts val="2400"/>
              </a:spcAft>
              <a:buSzPts val="2500"/>
              <a:buChar char="•"/>
            </a:pPr>
            <a:endParaRPr lang="en-US" sz="2600" dirty="0"/>
          </a:p>
        </p:txBody>
      </p:sp>
    </p:spTree>
    <p:extLst>
      <p:ext uri="{BB962C8B-B14F-4D97-AF65-F5344CB8AC3E}">
        <p14:creationId xmlns:p14="http://schemas.microsoft.com/office/powerpoint/2010/main" val="1138337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9E0951-C340-F731-2EF4-66477AE024F7}"/>
              </a:ext>
            </a:extLst>
          </p:cNvPr>
          <p:cNvSpPr>
            <a:spLocks noGrp="1"/>
          </p:cNvSpPr>
          <p:nvPr>
            <p:ph type="title"/>
          </p:nvPr>
        </p:nvSpPr>
        <p:spPr/>
        <p:txBody>
          <a:bodyPr/>
          <a:lstStyle/>
          <a:p>
            <a:r>
              <a:rPr lang="en-US" dirty="0"/>
              <a:t>Welcome</a:t>
            </a:r>
          </a:p>
        </p:txBody>
      </p:sp>
      <p:pic>
        <p:nvPicPr>
          <p:cNvPr id="9" name="Content Placeholder 8" descr="Photo of Nancy Brynelson">
            <a:extLst>
              <a:ext uri="{FF2B5EF4-FFF2-40B4-BE49-F238E27FC236}">
                <a16:creationId xmlns:a16="http://schemas.microsoft.com/office/drawing/2014/main" id="{A28FB23E-2F42-4CD2-A2FA-DC06C70D0B0A}"/>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945341" y="1705275"/>
            <a:ext cx="2051547" cy="2828067"/>
          </a:xfrm>
        </p:spPr>
      </p:pic>
      <p:sp>
        <p:nvSpPr>
          <p:cNvPr id="6" name="Content Placeholder 5">
            <a:extLst>
              <a:ext uri="{FF2B5EF4-FFF2-40B4-BE49-F238E27FC236}">
                <a16:creationId xmlns:a16="http://schemas.microsoft.com/office/drawing/2014/main" id="{B4DD2771-1F28-A340-06EB-F6EDCFB1D22C}"/>
              </a:ext>
            </a:extLst>
          </p:cNvPr>
          <p:cNvSpPr>
            <a:spLocks noGrp="1"/>
          </p:cNvSpPr>
          <p:nvPr>
            <p:ph sz="quarter" idx="11"/>
          </p:nvPr>
        </p:nvSpPr>
        <p:spPr>
          <a:xfrm>
            <a:off x="152400" y="4598894"/>
            <a:ext cx="5852160" cy="695418"/>
          </a:xfrm>
        </p:spPr>
        <p:txBody>
          <a:bodyPr/>
          <a:lstStyle/>
          <a:p>
            <a:pPr marL="0" indent="0" algn="ctr">
              <a:buNone/>
            </a:pPr>
            <a:r>
              <a:rPr lang="en-US" dirty="0"/>
              <a:t>Nancy Brynelson</a:t>
            </a:r>
          </a:p>
        </p:txBody>
      </p:sp>
      <p:pic>
        <p:nvPicPr>
          <p:cNvPr id="11" name="Content Placeholder 10" descr="Photo of Dr. Bonnie Garcia">
            <a:extLst>
              <a:ext uri="{FF2B5EF4-FFF2-40B4-BE49-F238E27FC236}">
                <a16:creationId xmlns:a16="http://schemas.microsoft.com/office/drawing/2014/main" id="{4C6BD85D-2FC0-939D-5172-1C25C4169CB7}"/>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8002738" y="1742009"/>
            <a:ext cx="2029193" cy="2791333"/>
          </a:xfrm>
        </p:spPr>
      </p:pic>
      <p:sp>
        <p:nvSpPr>
          <p:cNvPr id="7" name="Content Placeholder 6">
            <a:extLst>
              <a:ext uri="{FF2B5EF4-FFF2-40B4-BE49-F238E27FC236}">
                <a16:creationId xmlns:a16="http://schemas.microsoft.com/office/drawing/2014/main" id="{2E042660-786B-2A17-618A-DAC55496EC22}"/>
              </a:ext>
            </a:extLst>
          </p:cNvPr>
          <p:cNvSpPr>
            <a:spLocks noGrp="1"/>
          </p:cNvSpPr>
          <p:nvPr>
            <p:ph sz="quarter" idx="12"/>
          </p:nvPr>
        </p:nvSpPr>
        <p:spPr>
          <a:xfrm>
            <a:off x="6187440" y="4598893"/>
            <a:ext cx="5852160" cy="695419"/>
          </a:xfrm>
        </p:spPr>
        <p:txBody>
          <a:bodyPr/>
          <a:lstStyle/>
          <a:p>
            <a:pPr marL="0" indent="0" algn="ctr">
              <a:buNone/>
            </a:pPr>
            <a:r>
              <a:rPr lang="en-US" dirty="0"/>
              <a:t>Dr. Bonnie Garcia</a:t>
            </a:r>
          </a:p>
        </p:txBody>
      </p:sp>
      <p:sp>
        <p:nvSpPr>
          <p:cNvPr id="5" name="Content Placeholder 4">
            <a:extLst>
              <a:ext uri="{FF2B5EF4-FFF2-40B4-BE49-F238E27FC236}">
                <a16:creationId xmlns:a16="http://schemas.microsoft.com/office/drawing/2014/main" id="{69246D5C-10E1-BDDF-1C39-E83D5F41AAFC}"/>
              </a:ext>
            </a:extLst>
          </p:cNvPr>
          <p:cNvSpPr>
            <a:spLocks noGrp="1"/>
          </p:cNvSpPr>
          <p:nvPr>
            <p:ph sz="quarter" idx="10"/>
          </p:nvPr>
        </p:nvSpPr>
        <p:spPr>
          <a:xfrm>
            <a:off x="152400" y="5438850"/>
            <a:ext cx="11887200" cy="979414"/>
          </a:xfrm>
        </p:spPr>
        <p:txBody>
          <a:bodyPr/>
          <a:lstStyle/>
          <a:p>
            <a:pPr marL="0" indent="0" algn="ctr">
              <a:buNone/>
            </a:pPr>
            <a:r>
              <a:rPr lang="en-US" dirty="0"/>
              <a:t>Statewide Literacy Co-Directors</a:t>
            </a:r>
          </a:p>
        </p:txBody>
      </p:sp>
    </p:spTree>
    <p:extLst>
      <p:ext uri="{BB962C8B-B14F-4D97-AF65-F5344CB8AC3E}">
        <p14:creationId xmlns:p14="http://schemas.microsoft.com/office/powerpoint/2010/main" val="8503548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B8B8FB-283A-46B8-DF11-E76B7D24D0F9}"/>
            </a:ext>
          </a:extLst>
        </p:cNvPr>
        <p:cNvGrpSpPr/>
        <p:nvPr/>
      </p:nvGrpSpPr>
      <p:grpSpPr>
        <a:xfrm>
          <a:off x="0" y="0"/>
          <a:ext cx="0" cy="0"/>
          <a:chOff x="0" y="0"/>
          <a:chExt cx="0" cy="0"/>
        </a:xfrm>
      </p:grpSpPr>
      <p:sp>
        <p:nvSpPr>
          <p:cNvPr id="2" name="Title 3">
            <a:extLst>
              <a:ext uri="{FF2B5EF4-FFF2-40B4-BE49-F238E27FC236}">
                <a16:creationId xmlns:a16="http://schemas.microsoft.com/office/drawing/2014/main" id="{C12DA58B-0B00-014A-C6B1-457AFC695063}"/>
              </a:ext>
            </a:extLst>
          </p:cNvPr>
          <p:cNvSpPr txBox="1">
            <a:spLocks noGrp="1"/>
          </p:cNvSpPr>
          <p:nvPr>
            <p:ph type="title" idx="4294967295"/>
          </p:nvPr>
        </p:nvSpPr>
        <p:spPr>
          <a:xfrm>
            <a:off x="699193" y="1201271"/>
            <a:ext cx="3821171" cy="1999101"/>
          </a:xfrm>
          <a:prstGeom prst="roundRect">
            <a:avLst/>
          </a:prstGeom>
          <a:solidFill>
            <a:srgbClr val="0070C0"/>
          </a:solid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schemeClr val="bg1"/>
                </a:solidFill>
                <a:effectLst/>
                <a:uLnTx/>
                <a:uFillTx/>
                <a:latin typeface="Arial" panose="020B0604020202020204" pitchFamily="34" charset="0"/>
                <a:ea typeface="+mj-ea"/>
                <a:cs typeface="Arial" panose="020B0604020202020204" pitchFamily="34" charset="0"/>
              </a:rPr>
              <a:t>Screening (2)</a:t>
            </a:r>
            <a:endParaRPr kumimoji="0" lang="en-US" sz="4000" b="0" i="0" u="none" strike="noStrike" kern="1200" cap="none" spc="0" normalizeH="0" baseline="0" noProof="0" dirty="0">
              <a:ln>
                <a:noFill/>
              </a:ln>
              <a:solidFill>
                <a:schemeClr val="accent5"/>
              </a:solidFill>
              <a:effectLst/>
              <a:uLnTx/>
              <a:uFillTx/>
              <a:latin typeface="Arial" panose="020B0604020202020204" pitchFamily="34" charset="0"/>
              <a:ea typeface="+mj-ea"/>
              <a:cs typeface="Arial" panose="020B0604020202020204" pitchFamily="34" charset="0"/>
            </a:endParaRPr>
          </a:p>
        </p:txBody>
      </p:sp>
      <p:sp>
        <p:nvSpPr>
          <p:cNvPr id="4" name="Content Placeholder 3">
            <a:extLst>
              <a:ext uri="{FF2B5EF4-FFF2-40B4-BE49-F238E27FC236}">
                <a16:creationId xmlns:a16="http://schemas.microsoft.com/office/drawing/2014/main" id="{FE39F3FF-978F-83AF-271C-E58FE03BCD85}"/>
              </a:ext>
            </a:extLst>
          </p:cNvPr>
          <p:cNvSpPr>
            <a:spLocks noGrp="1"/>
          </p:cNvSpPr>
          <p:nvPr>
            <p:ph idx="1"/>
          </p:nvPr>
        </p:nvSpPr>
        <p:spPr>
          <a:xfrm>
            <a:off x="5298140" y="1201271"/>
            <a:ext cx="6499412" cy="4805083"/>
          </a:xfrm>
        </p:spPr>
        <p:txBody>
          <a:bodyPr>
            <a:normAutofit/>
          </a:bodyPr>
          <a:lstStyle/>
          <a:p>
            <a:pPr lvl="0">
              <a:buClr>
                <a:srgbClr val="FFFFFF"/>
              </a:buClr>
              <a:buSzPts val="1800"/>
              <a:buFontTx/>
              <a:buNone/>
            </a:pPr>
            <a:r>
              <a:rPr kumimoji="0" lang="en-US" b="0" i="0" u="none" strike="noStrike" cap="none" spc="-150" normalizeH="0" baseline="0" noProof="0" dirty="0">
                <a:ln/>
                <a:effectLst/>
                <a:uLnTx/>
                <a:uFillTx/>
                <a:latin typeface="Arial" panose="020B0604020202020204" pitchFamily="34" charset="0"/>
                <a:ea typeface="+mn-ea"/>
                <a:cs typeface="Arial" panose="020B0604020202020204" pitchFamily="34" charset="0"/>
                <a:sym typeface="Arial"/>
              </a:rPr>
              <a:t>“</a:t>
            </a:r>
            <a:r>
              <a:rPr kumimoji="0" lang="en-US" b="1" i="0" u="none" strike="noStrike" cap="none" spc="-150" normalizeH="0" baseline="0" noProof="0" dirty="0">
                <a:ln/>
                <a:effectLst/>
                <a:uLnTx/>
                <a:uFillTx/>
                <a:latin typeface="Arial" panose="020B0604020202020204" pitchFamily="34" charset="0"/>
                <a:ea typeface="+mn-ea"/>
                <a:cs typeface="Arial" panose="020B0604020202020204" pitchFamily="34" charset="0"/>
                <a:sym typeface="Arial"/>
              </a:rPr>
              <a:t>Universal screening </a:t>
            </a:r>
            <a:r>
              <a:rPr kumimoji="0" lang="en-US" b="0" i="0" u="none" strike="noStrike" cap="none" spc="-150" normalizeH="0" baseline="0" noProof="0" dirty="0">
                <a:ln/>
                <a:effectLst/>
                <a:uLnTx/>
                <a:uFillTx/>
                <a:latin typeface="Arial" panose="020B0604020202020204" pitchFamily="34" charset="0"/>
                <a:ea typeface="+mn-ea"/>
                <a:cs typeface="Arial" panose="020B0604020202020204" pitchFamily="34" charset="0"/>
                <a:sym typeface="Arial"/>
              </a:rPr>
              <a:t>is a critical first step in identifying students who may be at risk of experiencing difficulty with reading and who may need more instruction. </a:t>
            </a:r>
          </a:p>
          <a:p>
            <a:pPr lvl="0">
              <a:buClr>
                <a:srgbClr val="FFFFFF"/>
              </a:buClr>
              <a:buSzPts val="1800"/>
              <a:buFontTx/>
              <a:buNone/>
            </a:pPr>
            <a:r>
              <a:rPr kumimoji="0" lang="en-US" b="0" i="0" u="none" strike="noStrike" cap="none" spc="-150" normalizeH="0" baseline="0" noProof="0" dirty="0">
                <a:ln/>
                <a:effectLst/>
                <a:uLnTx/>
                <a:uFillTx/>
                <a:latin typeface="Arial" panose="020B0604020202020204" pitchFamily="34" charset="0"/>
                <a:ea typeface="+mn-ea"/>
                <a:cs typeface="Arial" panose="020B0604020202020204" pitchFamily="34" charset="0"/>
                <a:sym typeface="Arial"/>
              </a:rPr>
              <a:t>Universal screening consists of brief assessments on target skills that are highly predictive of future outcomes.”</a:t>
            </a:r>
            <a:br>
              <a:rPr kumimoji="0" lang="en-US" b="0" i="0" u="none" strike="noStrike" cap="none" spc="-150" normalizeH="0" baseline="0" noProof="0" dirty="0">
                <a:ln/>
                <a:effectLst/>
                <a:uLnTx/>
                <a:uFillTx/>
                <a:latin typeface="Arial" panose="020B0604020202020204" pitchFamily="34" charset="0"/>
                <a:ea typeface="+mn-ea"/>
                <a:cs typeface="Arial" panose="020B0604020202020204" pitchFamily="34" charset="0"/>
                <a:sym typeface="Arial"/>
              </a:rPr>
            </a:br>
            <a:endParaRPr kumimoji="0" lang="en-US" b="0" i="0" u="none" strike="noStrike" cap="none" spc="-150" normalizeH="0" baseline="0" noProof="0" dirty="0">
              <a:ln/>
              <a:effectLst/>
              <a:uLnTx/>
              <a:uFillTx/>
              <a:latin typeface="Arial" panose="020B0604020202020204" pitchFamily="34" charset="0"/>
              <a:ea typeface="+mn-ea"/>
              <a:cs typeface="Arial" panose="020B0604020202020204" pitchFamily="34" charset="0"/>
              <a:sym typeface="Arial"/>
            </a:endParaRPr>
          </a:p>
          <a:p>
            <a:pPr lvl="0" algn="r">
              <a:buClr>
                <a:srgbClr val="FFFFFF"/>
              </a:buClr>
              <a:buSzPts val="1800"/>
              <a:buFontTx/>
              <a:buNone/>
            </a:pPr>
            <a:r>
              <a:rPr lang="en-US" sz="3000" dirty="0">
                <a:latin typeface="Arial" panose="020B0604020202020204" pitchFamily="34" charset="0"/>
                <a:cs typeface="Arial" panose="020B0604020202020204" pitchFamily="34" charset="0"/>
              </a:rPr>
              <a:t>-ELA/ELD Framework P. 859</a:t>
            </a:r>
          </a:p>
          <a:p>
            <a:pPr marL="685800" marR="0" lvl="1" indent="-387350" algn="l" rtl="0">
              <a:lnSpc>
                <a:spcPct val="100000"/>
              </a:lnSpc>
              <a:spcBef>
                <a:spcPts val="0"/>
              </a:spcBef>
              <a:spcAft>
                <a:spcPts val="2400"/>
              </a:spcAft>
              <a:buSzPts val="2500"/>
              <a:buChar char="•"/>
            </a:pPr>
            <a:endParaRPr lang="en-US" sz="2600" dirty="0"/>
          </a:p>
        </p:txBody>
      </p:sp>
    </p:spTree>
    <p:extLst>
      <p:ext uri="{BB962C8B-B14F-4D97-AF65-F5344CB8AC3E}">
        <p14:creationId xmlns:p14="http://schemas.microsoft.com/office/powerpoint/2010/main" val="34896027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6DC06D-16C1-0DFD-62FE-659DF9D54D85}"/>
            </a:ext>
          </a:extLst>
        </p:cNvPr>
        <p:cNvGrpSpPr/>
        <p:nvPr/>
      </p:nvGrpSpPr>
      <p:grpSpPr>
        <a:xfrm>
          <a:off x="0" y="0"/>
          <a:ext cx="0" cy="0"/>
          <a:chOff x="0" y="0"/>
          <a:chExt cx="0" cy="0"/>
        </a:xfrm>
      </p:grpSpPr>
      <p:sp>
        <p:nvSpPr>
          <p:cNvPr id="2" name="Title 3">
            <a:extLst>
              <a:ext uri="{FF2B5EF4-FFF2-40B4-BE49-F238E27FC236}">
                <a16:creationId xmlns:a16="http://schemas.microsoft.com/office/drawing/2014/main" id="{A3B0C120-7528-1ABE-9113-2DE63447C91C}"/>
              </a:ext>
            </a:extLst>
          </p:cNvPr>
          <p:cNvSpPr txBox="1">
            <a:spLocks noGrp="1"/>
          </p:cNvSpPr>
          <p:nvPr>
            <p:ph type="title" idx="4294967295"/>
          </p:nvPr>
        </p:nvSpPr>
        <p:spPr>
          <a:xfrm>
            <a:off x="699193" y="1201271"/>
            <a:ext cx="3821171" cy="1999101"/>
          </a:xfrm>
          <a:prstGeom prst="roundRect">
            <a:avLst/>
          </a:prstGeom>
          <a:solidFill>
            <a:srgbClr val="0070C0"/>
          </a:solid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schemeClr val="bg1"/>
                </a:solidFill>
                <a:effectLst/>
                <a:uLnTx/>
                <a:uFillTx/>
                <a:latin typeface="Arial" panose="020B0604020202020204" pitchFamily="34" charset="0"/>
                <a:ea typeface="+mj-ea"/>
                <a:cs typeface="Arial" panose="020B0604020202020204" pitchFamily="34" charset="0"/>
              </a:rPr>
              <a:t>Informal Diagnostic</a:t>
            </a:r>
            <a:endParaRPr kumimoji="0" lang="en-US" sz="4000" b="0" i="0" u="none" strike="noStrike" kern="1200" cap="none" spc="0" normalizeH="0" baseline="0" noProof="0" dirty="0">
              <a:ln>
                <a:noFill/>
              </a:ln>
              <a:solidFill>
                <a:schemeClr val="accent5"/>
              </a:solidFill>
              <a:effectLst/>
              <a:uLnTx/>
              <a:uFillTx/>
              <a:latin typeface="Arial" panose="020B0604020202020204" pitchFamily="34" charset="0"/>
              <a:ea typeface="+mj-ea"/>
              <a:cs typeface="Arial" panose="020B0604020202020204" pitchFamily="34" charset="0"/>
            </a:endParaRPr>
          </a:p>
        </p:txBody>
      </p:sp>
      <p:sp>
        <p:nvSpPr>
          <p:cNvPr id="4" name="Content Placeholder 3">
            <a:extLst>
              <a:ext uri="{FF2B5EF4-FFF2-40B4-BE49-F238E27FC236}">
                <a16:creationId xmlns:a16="http://schemas.microsoft.com/office/drawing/2014/main" id="{5BB255A2-EEC3-3DDA-D43B-13C626969F99}"/>
              </a:ext>
            </a:extLst>
          </p:cNvPr>
          <p:cNvSpPr>
            <a:spLocks noGrp="1"/>
          </p:cNvSpPr>
          <p:nvPr>
            <p:ph idx="1"/>
          </p:nvPr>
        </p:nvSpPr>
        <p:spPr>
          <a:xfrm>
            <a:off x="5298140" y="1201271"/>
            <a:ext cx="6499412" cy="4805083"/>
          </a:xfrm>
        </p:spPr>
        <p:txBody>
          <a:bodyPr>
            <a:normAutofit/>
          </a:bodyPr>
          <a:lstStyle/>
          <a:p>
            <a:pPr lvl="0">
              <a:buClr>
                <a:srgbClr val="FFFFFF"/>
              </a:buClr>
              <a:buSzPts val="1800"/>
              <a:buFontTx/>
              <a:buNone/>
            </a:pPr>
            <a:r>
              <a:rPr kumimoji="0" lang="en-US" b="0" i="0" u="none" strike="noStrike" cap="none" spc="-150" normalizeH="0" baseline="0" noProof="0" dirty="0">
                <a:ln/>
                <a:effectLst/>
                <a:uLnTx/>
                <a:uFillTx/>
                <a:latin typeface="Arial" panose="020B0604020202020204" pitchFamily="34" charset="0"/>
                <a:ea typeface="+mn-ea"/>
                <a:cs typeface="Arial" panose="020B0604020202020204" pitchFamily="34" charset="0"/>
                <a:sym typeface="Arial"/>
              </a:rPr>
              <a:t>“</a:t>
            </a:r>
            <a:r>
              <a:rPr kumimoji="0" lang="en-US" b="1" i="0" u="none" strike="noStrike" cap="none" spc="-150" normalizeH="0" baseline="0" noProof="0" dirty="0">
                <a:ln/>
                <a:effectLst/>
                <a:uLnTx/>
                <a:uFillTx/>
                <a:latin typeface="Arial" panose="020B0604020202020204" pitchFamily="34" charset="0"/>
                <a:ea typeface="+mn-ea"/>
                <a:cs typeface="Arial" panose="020B0604020202020204" pitchFamily="34" charset="0"/>
                <a:sym typeface="Arial"/>
              </a:rPr>
              <a:t>Universal screening </a:t>
            </a:r>
            <a:r>
              <a:rPr kumimoji="0" lang="en-US" b="0" i="0" u="none" strike="noStrike" cap="none" spc="-150" normalizeH="0" baseline="0" noProof="0" dirty="0">
                <a:ln/>
                <a:effectLst/>
                <a:uLnTx/>
                <a:uFillTx/>
                <a:latin typeface="Arial" panose="020B0604020202020204" pitchFamily="34" charset="0"/>
                <a:ea typeface="+mn-ea"/>
                <a:cs typeface="Arial" panose="020B0604020202020204" pitchFamily="34" charset="0"/>
                <a:sym typeface="Arial"/>
              </a:rPr>
              <a:t>is a critical first step in identifying students who may be at risk of experiencing difficulty with reading and who may need more instruction. </a:t>
            </a:r>
          </a:p>
          <a:p>
            <a:pPr lvl="0">
              <a:buClr>
                <a:srgbClr val="FFFFFF"/>
              </a:buClr>
              <a:buSzPts val="1800"/>
              <a:buFontTx/>
              <a:buNone/>
            </a:pPr>
            <a:r>
              <a:rPr kumimoji="0" lang="en-US" b="0" i="0" u="none" strike="noStrike" cap="none" spc="-150" normalizeH="0" baseline="0" noProof="0" dirty="0">
                <a:ln/>
                <a:effectLst/>
                <a:uLnTx/>
                <a:uFillTx/>
                <a:latin typeface="Arial" panose="020B0604020202020204" pitchFamily="34" charset="0"/>
                <a:ea typeface="+mn-ea"/>
                <a:cs typeface="Arial" panose="020B0604020202020204" pitchFamily="34" charset="0"/>
                <a:sym typeface="Arial"/>
              </a:rPr>
              <a:t>Universal screening consists of brief assessments on target skills that are highly predictive of future outcomes.”</a:t>
            </a:r>
            <a:br>
              <a:rPr kumimoji="0" lang="en-US" b="0" i="0" u="none" strike="noStrike" cap="none" spc="-150" normalizeH="0" baseline="0" noProof="0" dirty="0">
                <a:ln/>
                <a:effectLst/>
                <a:uLnTx/>
                <a:uFillTx/>
                <a:latin typeface="Arial" panose="020B0604020202020204" pitchFamily="34" charset="0"/>
                <a:ea typeface="+mn-ea"/>
                <a:cs typeface="Arial" panose="020B0604020202020204" pitchFamily="34" charset="0"/>
                <a:sym typeface="Arial"/>
              </a:rPr>
            </a:br>
            <a:endParaRPr kumimoji="0" lang="en-US" b="0" i="0" u="none" strike="noStrike" cap="none" spc="-150" normalizeH="0" baseline="0" noProof="0" dirty="0">
              <a:ln/>
              <a:effectLst/>
              <a:uLnTx/>
              <a:uFillTx/>
              <a:latin typeface="Arial" panose="020B0604020202020204" pitchFamily="34" charset="0"/>
              <a:ea typeface="+mn-ea"/>
              <a:cs typeface="Arial" panose="020B0604020202020204" pitchFamily="34" charset="0"/>
              <a:sym typeface="Arial"/>
            </a:endParaRPr>
          </a:p>
          <a:p>
            <a:pPr lvl="0" algn="r">
              <a:buClr>
                <a:srgbClr val="FFFFFF"/>
              </a:buClr>
              <a:buSzPts val="1800"/>
              <a:buFontTx/>
              <a:buNone/>
            </a:pPr>
            <a:r>
              <a:rPr lang="en-US" sz="3000" dirty="0">
                <a:latin typeface="Arial" panose="020B0604020202020204" pitchFamily="34" charset="0"/>
                <a:cs typeface="Arial" panose="020B0604020202020204" pitchFamily="34" charset="0"/>
              </a:rPr>
              <a:t>-ELA/ELD Framework P. 859</a:t>
            </a:r>
          </a:p>
          <a:p>
            <a:pPr marL="685800" marR="0" lvl="1" indent="-387350" algn="l" rtl="0">
              <a:lnSpc>
                <a:spcPct val="100000"/>
              </a:lnSpc>
              <a:spcBef>
                <a:spcPts val="0"/>
              </a:spcBef>
              <a:spcAft>
                <a:spcPts val="2400"/>
              </a:spcAft>
              <a:buSzPts val="2500"/>
              <a:buChar char="•"/>
            </a:pPr>
            <a:endParaRPr lang="en-US" sz="2600" dirty="0"/>
          </a:p>
        </p:txBody>
      </p:sp>
    </p:spTree>
    <p:extLst>
      <p:ext uri="{BB962C8B-B14F-4D97-AF65-F5344CB8AC3E}">
        <p14:creationId xmlns:p14="http://schemas.microsoft.com/office/powerpoint/2010/main" val="37874348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6542A1-B45A-A06A-B9DE-81A0CE43B6EC}"/>
            </a:ext>
          </a:extLst>
        </p:cNvPr>
        <p:cNvGrpSpPr/>
        <p:nvPr/>
      </p:nvGrpSpPr>
      <p:grpSpPr>
        <a:xfrm>
          <a:off x="0" y="0"/>
          <a:ext cx="0" cy="0"/>
          <a:chOff x="0" y="0"/>
          <a:chExt cx="0" cy="0"/>
        </a:xfrm>
      </p:grpSpPr>
      <p:sp>
        <p:nvSpPr>
          <p:cNvPr id="2" name="Title 3">
            <a:extLst>
              <a:ext uri="{FF2B5EF4-FFF2-40B4-BE49-F238E27FC236}">
                <a16:creationId xmlns:a16="http://schemas.microsoft.com/office/drawing/2014/main" id="{00D4BA75-28FA-EA9D-3EF6-55E106BBF550}"/>
              </a:ext>
            </a:extLst>
          </p:cNvPr>
          <p:cNvSpPr txBox="1">
            <a:spLocks noGrp="1"/>
          </p:cNvSpPr>
          <p:nvPr>
            <p:ph type="title" idx="4294967295"/>
          </p:nvPr>
        </p:nvSpPr>
        <p:spPr>
          <a:xfrm>
            <a:off x="699193" y="1201271"/>
            <a:ext cx="3821171" cy="1999101"/>
          </a:xfrm>
          <a:prstGeom prst="roundRect">
            <a:avLst/>
          </a:prstGeom>
          <a:solidFill>
            <a:srgbClr val="9900FF"/>
          </a:solid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schemeClr val="bg1"/>
                </a:solidFill>
                <a:effectLst/>
                <a:uLnTx/>
                <a:uFillTx/>
                <a:latin typeface="Arial" panose="020B0604020202020204" pitchFamily="34" charset="0"/>
                <a:ea typeface="+mj-ea"/>
                <a:cs typeface="Arial" panose="020B0604020202020204" pitchFamily="34" charset="0"/>
              </a:rPr>
              <a:t>Progress Monitoring (1)</a:t>
            </a:r>
            <a:endParaRPr kumimoji="0" lang="en-US" sz="4000" b="0" i="0" u="none" strike="noStrike" kern="1200" cap="none" spc="0" normalizeH="0" baseline="0" noProof="0" dirty="0">
              <a:ln>
                <a:noFill/>
              </a:ln>
              <a:solidFill>
                <a:schemeClr val="accent5"/>
              </a:solidFill>
              <a:effectLst/>
              <a:uLnTx/>
              <a:uFillTx/>
              <a:latin typeface="Arial" panose="020B0604020202020204" pitchFamily="34" charset="0"/>
              <a:ea typeface="+mj-ea"/>
              <a:cs typeface="Arial" panose="020B0604020202020204" pitchFamily="34" charset="0"/>
            </a:endParaRPr>
          </a:p>
        </p:txBody>
      </p:sp>
      <p:sp>
        <p:nvSpPr>
          <p:cNvPr id="4" name="Content Placeholder 3">
            <a:extLst>
              <a:ext uri="{FF2B5EF4-FFF2-40B4-BE49-F238E27FC236}">
                <a16:creationId xmlns:a16="http://schemas.microsoft.com/office/drawing/2014/main" id="{C00F460B-4842-E150-7A33-F0817D1F9653}"/>
              </a:ext>
            </a:extLst>
          </p:cNvPr>
          <p:cNvSpPr>
            <a:spLocks noGrp="1"/>
          </p:cNvSpPr>
          <p:nvPr>
            <p:ph idx="1"/>
          </p:nvPr>
        </p:nvSpPr>
        <p:spPr>
          <a:xfrm>
            <a:off x="5298140" y="1201271"/>
            <a:ext cx="6499412" cy="4805083"/>
          </a:xfrm>
        </p:spPr>
        <p:txBody>
          <a:bodyPr>
            <a:normAutofit lnSpcReduction="10000"/>
          </a:bodyPr>
          <a:lstStyle/>
          <a:p>
            <a:r>
              <a:rPr kumimoji="0" lang="en-US" sz="3200" b="0" i="0" u="none" strike="noStrike" kern="1200" cap="none" spc="0" normalizeH="0" baseline="0" noProof="0" dirty="0">
                <a:ln>
                  <a:noFill/>
                </a:ln>
                <a:effectLst/>
                <a:uLnTx/>
                <a:uFillTx/>
                <a:latin typeface="Arial"/>
                <a:cs typeface="+mn-cs"/>
              </a:rPr>
              <a:t>Ongoing in Universal classrooms or Supplemental and Intensive intervention programs </a:t>
            </a:r>
          </a:p>
          <a:p>
            <a:pPr lvl="0">
              <a:lnSpc>
                <a:spcPct val="100000"/>
              </a:lnSpc>
            </a:pPr>
            <a:r>
              <a:rPr lang="en-US" sz="3200" dirty="0">
                <a:latin typeface="Arial" panose="020B0604020202020204" pitchFamily="34" charset="0"/>
                <a:cs typeface="Arial" panose="020B0604020202020204" pitchFamily="34" charset="0"/>
              </a:rPr>
              <a:t>Analyze data</a:t>
            </a:r>
          </a:p>
          <a:p>
            <a:pPr lvl="0">
              <a:lnSpc>
                <a:spcPct val="100000"/>
              </a:lnSpc>
            </a:pPr>
            <a:r>
              <a:rPr kumimoji="0" lang="en-US" altLang="ko-KR" sz="3200" b="0" i="0" u="none" strike="noStrike" cap="none" spc="0" normalizeH="0" baseline="0" noProof="0" dirty="0">
                <a:ln/>
                <a:effectLst/>
                <a:uLnTx/>
                <a:uFillTx/>
                <a:latin typeface="Arial" panose="020B0604020202020204" pitchFamily="34" charset="0"/>
                <a:cs typeface="Arial" panose="020B0604020202020204" pitchFamily="34" charset="0"/>
              </a:rPr>
              <a:t>Provide quality Universal instruction for students at risk for reading difficulties. </a:t>
            </a:r>
            <a:endParaRPr lang="en-US" sz="3200" b="0" dirty="0">
              <a:latin typeface="Arial" panose="020B0604020202020204" pitchFamily="34" charset="0"/>
              <a:cs typeface="Arial" panose="020B0604020202020204" pitchFamily="34" charset="0"/>
            </a:endParaRPr>
          </a:p>
          <a:p>
            <a:pPr lvl="0">
              <a:lnSpc>
                <a:spcPct val="100000"/>
              </a:lnSpc>
            </a:pPr>
            <a:r>
              <a:rPr kumimoji="0" lang="en-US" altLang="ko-KR" sz="3200" b="0" i="0" u="none" strike="noStrike" cap="none" spc="0" normalizeH="0" baseline="0" noProof="0" dirty="0">
                <a:ln/>
                <a:effectLst/>
                <a:uLnTx/>
                <a:uFillTx/>
                <a:latin typeface="Arial" panose="020B0604020202020204" pitchFamily="34" charset="0"/>
                <a:cs typeface="Arial" panose="020B0604020202020204" pitchFamily="34" charset="0"/>
              </a:rPr>
              <a:t>Some students may need targeted Supplemental or Intensive small group instruction.</a:t>
            </a:r>
          </a:p>
          <a:p>
            <a:pPr marL="685800" marR="0" lvl="1" indent="-387350" algn="l" rtl="0">
              <a:lnSpc>
                <a:spcPct val="100000"/>
              </a:lnSpc>
              <a:spcBef>
                <a:spcPts val="0"/>
              </a:spcBef>
              <a:spcAft>
                <a:spcPts val="2400"/>
              </a:spcAft>
              <a:buSzPts val="2500"/>
              <a:buChar char="•"/>
            </a:pPr>
            <a:endParaRPr lang="en-US" sz="2600" dirty="0"/>
          </a:p>
        </p:txBody>
      </p:sp>
    </p:spTree>
    <p:extLst>
      <p:ext uri="{BB962C8B-B14F-4D97-AF65-F5344CB8AC3E}">
        <p14:creationId xmlns:p14="http://schemas.microsoft.com/office/powerpoint/2010/main" val="14466077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3322E1-B794-9C46-40D4-34F3B66358BE}"/>
            </a:ext>
          </a:extLst>
        </p:cNvPr>
        <p:cNvGrpSpPr/>
        <p:nvPr/>
      </p:nvGrpSpPr>
      <p:grpSpPr>
        <a:xfrm>
          <a:off x="0" y="0"/>
          <a:ext cx="0" cy="0"/>
          <a:chOff x="0" y="0"/>
          <a:chExt cx="0" cy="0"/>
        </a:xfrm>
      </p:grpSpPr>
      <p:sp>
        <p:nvSpPr>
          <p:cNvPr id="2" name="Title 3">
            <a:extLst>
              <a:ext uri="{FF2B5EF4-FFF2-40B4-BE49-F238E27FC236}">
                <a16:creationId xmlns:a16="http://schemas.microsoft.com/office/drawing/2014/main" id="{F9177600-C65D-4759-B869-D3CB5D55AB36}"/>
              </a:ext>
            </a:extLst>
          </p:cNvPr>
          <p:cNvSpPr txBox="1">
            <a:spLocks noGrp="1"/>
          </p:cNvSpPr>
          <p:nvPr>
            <p:ph type="title" idx="4294967295"/>
          </p:nvPr>
        </p:nvSpPr>
        <p:spPr>
          <a:xfrm>
            <a:off x="699193" y="1201271"/>
            <a:ext cx="3821171" cy="1999101"/>
          </a:xfrm>
          <a:prstGeom prst="roundRect">
            <a:avLst/>
          </a:prstGeom>
          <a:solidFill>
            <a:srgbClr val="9900FF"/>
          </a:solid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schemeClr val="bg1"/>
                </a:solidFill>
                <a:effectLst/>
                <a:uLnTx/>
                <a:uFillTx/>
                <a:latin typeface="Arial" panose="020B0604020202020204" pitchFamily="34" charset="0"/>
                <a:ea typeface="+mj-ea"/>
                <a:cs typeface="Arial" panose="020B0604020202020204" pitchFamily="34" charset="0"/>
              </a:rPr>
              <a:t>Progress Monitoring (2)</a:t>
            </a:r>
            <a:endParaRPr kumimoji="0" lang="en-US" sz="4000" b="0" i="0" u="none" strike="noStrike" kern="1200" cap="none" spc="0" normalizeH="0" baseline="0" noProof="0" dirty="0">
              <a:ln>
                <a:noFill/>
              </a:ln>
              <a:solidFill>
                <a:schemeClr val="accent5"/>
              </a:solidFill>
              <a:effectLst/>
              <a:uLnTx/>
              <a:uFillTx/>
              <a:latin typeface="Arial" panose="020B0604020202020204" pitchFamily="34" charset="0"/>
              <a:ea typeface="+mj-ea"/>
              <a:cs typeface="Arial" panose="020B0604020202020204" pitchFamily="34" charset="0"/>
            </a:endParaRPr>
          </a:p>
        </p:txBody>
      </p:sp>
      <p:sp>
        <p:nvSpPr>
          <p:cNvPr id="4" name="Content Placeholder 3">
            <a:extLst>
              <a:ext uri="{FF2B5EF4-FFF2-40B4-BE49-F238E27FC236}">
                <a16:creationId xmlns:a16="http://schemas.microsoft.com/office/drawing/2014/main" id="{09FAC53F-93E6-F742-1EC6-081CDDB0167F}"/>
              </a:ext>
            </a:extLst>
          </p:cNvPr>
          <p:cNvSpPr>
            <a:spLocks noGrp="1"/>
          </p:cNvSpPr>
          <p:nvPr>
            <p:ph idx="1"/>
          </p:nvPr>
        </p:nvSpPr>
        <p:spPr>
          <a:xfrm>
            <a:off x="5298140" y="1201271"/>
            <a:ext cx="6499412" cy="4805083"/>
          </a:xfrm>
        </p:spPr>
        <p:txBody>
          <a:bodyPr>
            <a:normAutofit/>
          </a:bodyPr>
          <a:lstStyle/>
          <a:p>
            <a:pPr lvl="0" algn="l"/>
            <a:r>
              <a:rPr kumimoji="0" lang="en-US" b="0" i="0" u="none" strike="noStrike" cap="none" spc="0" normalizeH="0" baseline="0" noProof="0" dirty="0">
                <a:ln/>
                <a:effectLst/>
                <a:uLnTx/>
                <a:uFillTx/>
                <a:latin typeface="Arial" panose="020B0604020202020204" pitchFamily="34" charset="0"/>
                <a:ea typeface="+mn-ea"/>
                <a:cs typeface="Arial" panose="020B0604020202020204" pitchFamily="34" charset="0"/>
                <a:sym typeface="Arial"/>
              </a:rPr>
              <a:t>“</a:t>
            </a:r>
            <a:r>
              <a:rPr kumimoji="0" lang="en-US" b="1" i="0" u="none" strike="noStrike" cap="none" spc="0" normalizeH="0" baseline="0" noProof="0" dirty="0">
                <a:ln/>
                <a:effectLst/>
                <a:uLnTx/>
                <a:uFillTx/>
                <a:latin typeface="Arial" panose="020B0604020202020204" pitchFamily="34" charset="0"/>
                <a:ea typeface="+mn-ea"/>
                <a:cs typeface="Arial" panose="020B0604020202020204" pitchFamily="34" charset="0"/>
                <a:sym typeface="Arial"/>
              </a:rPr>
              <a:t>Progress monitoring </a:t>
            </a:r>
            <a:r>
              <a:rPr kumimoji="0" lang="en-US" b="0" i="0" u="none" strike="noStrike" cap="none" spc="0" normalizeH="0" baseline="0" noProof="0" dirty="0">
                <a:ln/>
                <a:effectLst/>
                <a:uLnTx/>
                <a:uFillTx/>
                <a:latin typeface="Arial" panose="020B0604020202020204" pitchFamily="34" charset="0"/>
                <a:ea typeface="+mn-ea"/>
                <a:cs typeface="Arial" panose="020B0604020202020204" pitchFamily="34" charset="0"/>
                <a:sym typeface="Arial"/>
              </a:rPr>
              <a:t>… is the practice of assessing students’ academic performance on a regular basis … to determine whether students are profiting appropriately from the instructional program, including the curriculum…”</a:t>
            </a:r>
            <a:br>
              <a:rPr kumimoji="0" lang="en-US" b="0" i="0" u="none" strike="noStrike" cap="none" spc="0" normalizeH="0" baseline="0" noProof="0" dirty="0">
                <a:ln/>
                <a:effectLst/>
                <a:uLnTx/>
                <a:uFillTx/>
                <a:latin typeface="Arial" panose="020B0604020202020204" pitchFamily="34" charset="0"/>
                <a:ea typeface="+mn-ea"/>
                <a:cs typeface="Arial" panose="020B0604020202020204" pitchFamily="34" charset="0"/>
                <a:sym typeface="Arial"/>
              </a:rPr>
            </a:br>
            <a:endParaRPr kumimoji="0" lang="en-US" b="0" i="0" u="none" strike="noStrike" cap="none" spc="0" normalizeH="0" baseline="0" noProof="0" dirty="0">
              <a:ln/>
              <a:effectLst/>
              <a:uLnTx/>
              <a:uFillTx/>
              <a:latin typeface="Arial" panose="020B0604020202020204" pitchFamily="34" charset="0"/>
              <a:ea typeface="+mn-ea"/>
              <a:cs typeface="Arial" panose="020B0604020202020204" pitchFamily="34" charset="0"/>
              <a:sym typeface="Arial"/>
            </a:endParaRPr>
          </a:p>
          <a:p>
            <a:pPr marL="0" lvl="0" indent="0" algn="r">
              <a:buNone/>
            </a:pPr>
            <a:r>
              <a:rPr kumimoji="0" lang="en-US" sz="3000" b="0" i="0" u="none" strike="noStrike" cap="none" spc="0" normalizeH="0" baseline="0" noProof="0" dirty="0">
                <a:ln/>
                <a:effectLst/>
                <a:uLnTx/>
                <a:uFillTx/>
                <a:latin typeface="Arial" panose="020B0604020202020204" pitchFamily="34" charset="0"/>
                <a:ea typeface="+mn-ea"/>
                <a:cs typeface="Arial" panose="020B0604020202020204" pitchFamily="34" charset="0"/>
                <a:sym typeface="Arial"/>
              </a:rPr>
              <a:t>- ELA/ELD Framework P. 860</a:t>
            </a:r>
          </a:p>
          <a:p>
            <a:pPr marL="685800" marR="0" lvl="1" indent="-387350" algn="l" rtl="0">
              <a:lnSpc>
                <a:spcPct val="100000"/>
              </a:lnSpc>
              <a:spcBef>
                <a:spcPts val="0"/>
              </a:spcBef>
              <a:spcAft>
                <a:spcPts val="2400"/>
              </a:spcAft>
              <a:buSzPts val="2500"/>
              <a:buChar char="•"/>
            </a:pPr>
            <a:endParaRPr lang="en-US" sz="2600" dirty="0"/>
          </a:p>
        </p:txBody>
      </p:sp>
    </p:spTree>
    <p:extLst>
      <p:ext uri="{BB962C8B-B14F-4D97-AF65-F5344CB8AC3E}">
        <p14:creationId xmlns:p14="http://schemas.microsoft.com/office/powerpoint/2010/main" val="10000510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B392EE-A996-5C22-31F4-F684528CB8CD}"/>
            </a:ext>
          </a:extLst>
        </p:cNvPr>
        <p:cNvGrpSpPr/>
        <p:nvPr/>
      </p:nvGrpSpPr>
      <p:grpSpPr>
        <a:xfrm>
          <a:off x="0" y="0"/>
          <a:ext cx="0" cy="0"/>
          <a:chOff x="0" y="0"/>
          <a:chExt cx="0" cy="0"/>
        </a:xfrm>
      </p:grpSpPr>
      <p:sp>
        <p:nvSpPr>
          <p:cNvPr id="2" name="Title 3">
            <a:extLst>
              <a:ext uri="{FF2B5EF4-FFF2-40B4-BE49-F238E27FC236}">
                <a16:creationId xmlns:a16="http://schemas.microsoft.com/office/drawing/2014/main" id="{CF83E894-420D-41D5-830C-B39F51EC4DFD}"/>
              </a:ext>
            </a:extLst>
          </p:cNvPr>
          <p:cNvSpPr txBox="1">
            <a:spLocks noGrp="1"/>
          </p:cNvSpPr>
          <p:nvPr>
            <p:ph type="title" idx="4294967295"/>
          </p:nvPr>
        </p:nvSpPr>
        <p:spPr>
          <a:xfrm>
            <a:off x="699193" y="1201271"/>
            <a:ext cx="3821171" cy="1999101"/>
          </a:xfrm>
          <a:prstGeom prst="roundRect">
            <a:avLst/>
          </a:prstGeom>
          <a:solidFill>
            <a:srgbClr val="538CFF"/>
          </a:solid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schemeClr val="bg1"/>
                </a:solidFill>
                <a:effectLst/>
                <a:uLnTx/>
                <a:uFillTx/>
                <a:latin typeface="Arial" panose="020B0604020202020204" pitchFamily="34" charset="0"/>
                <a:ea typeface="+mj-ea"/>
                <a:cs typeface="Arial" panose="020B0604020202020204" pitchFamily="34" charset="0"/>
              </a:rPr>
              <a:t>Benchmark</a:t>
            </a:r>
            <a:endParaRPr kumimoji="0" lang="en-US" sz="4000" b="0" i="0" u="none" strike="noStrike" kern="1200" cap="none" spc="0" normalizeH="0" baseline="0" noProof="0" dirty="0">
              <a:ln>
                <a:noFill/>
              </a:ln>
              <a:solidFill>
                <a:schemeClr val="accent5"/>
              </a:solidFill>
              <a:effectLst/>
              <a:uLnTx/>
              <a:uFillTx/>
              <a:latin typeface="Arial" panose="020B0604020202020204" pitchFamily="34" charset="0"/>
              <a:ea typeface="+mj-ea"/>
              <a:cs typeface="Arial" panose="020B0604020202020204" pitchFamily="34" charset="0"/>
            </a:endParaRPr>
          </a:p>
        </p:txBody>
      </p:sp>
      <p:sp>
        <p:nvSpPr>
          <p:cNvPr id="4" name="Content Placeholder 3">
            <a:extLst>
              <a:ext uri="{FF2B5EF4-FFF2-40B4-BE49-F238E27FC236}">
                <a16:creationId xmlns:a16="http://schemas.microsoft.com/office/drawing/2014/main" id="{B01944EF-C806-84FE-1F47-F522F2D5A17E}"/>
              </a:ext>
            </a:extLst>
          </p:cNvPr>
          <p:cNvSpPr>
            <a:spLocks noGrp="1"/>
          </p:cNvSpPr>
          <p:nvPr>
            <p:ph idx="1"/>
          </p:nvPr>
        </p:nvSpPr>
        <p:spPr>
          <a:xfrm>
            <a:off x="5298140" y="1201271"/>
            <a:ext cx="6499412" cy="4805083"/>
          </a:xfrm>
        </p:spPr>
        <p:txBody>
          <a:bodyPr>
            <a:normAutofit/>
          </a:bodyPr>
          <a:lstStyle/>
          <a:p>
            <a:pPr>
              <a:lnSpc>
                <a:spcPct val="100000"/>
              </a:lnSpc>
            </a:pPr>
            <a:r>
              <a:rPr lang="en-US" sz="3200" dirty="0">
                <a:solidFill>
                  <a:schemeClr val="bg1"/>
                </a:solidFill>
              </a:rPr>
              <a:t>Analyze data</a:t>
            </a:r>
          </a:p>
          <a:p>
            <a:pPr>
              <a:lnSpc>
                <a:spcPct val="100000"/>
              </a:lnSpc>
            </a:pPr>
            <a:r>
              <a:rPr kumimoji="0" lang="en-US" altLang="ko-KR" sz="3200" b="0" i="0" u="none" strike="noStrike" kern="1200" cap="none" spc="0" normalizeH="0" baseline="0" noProof="0" dirty="0">
                <a:ln>
                  <a:noFill/>
                </a:ln>
                <a:solidFill>
                  <a:schemeClr val="bg1"/>
                </a:solidFill>
                <a:effectLst/>
                <a:uLnTx/>
                <a:uFillTx/>
                <a:latin typeface="Arial"/>
                <a:cs typeface="Arial" pitchFamily="34" charset="0"/>
              </a:rPr>
              <a:t>Conduct LEA adopted</a:t>
            </a:r>
          </a:p>
          <a:p>
            <a:pPr indent="-457200">
              <a:lnSpc>
                <a:spcPct val="100000"/>
              </a:lnSpc>
              <a:spcBef>
                <a:spcPts val="0"/>
              </a:spcBef>
              <a:buClrTx/>
              <a:buSzTx/>
              <a:defRPr/>
            </a:pPr>
            <a:r>
              <a:rPr kumimoji="0" lang="en-US" altLang="ko-KR" sz="3200" b="0" i="0" u="none" strike="noStrike" kern="1200" cap="none" spc="0" normalizeH="0" baseline="0" noProof="0" dirty="0">
                <a:ln>
                  <a:noFill/>
                </a:ln>
                <a:solidFill>
                  <a:schemeClr val="bg1"/>
                </a:solidFill>
                <a:effectLst/>
                <a:uLnTx/>
                <a:uFillTx/>
                <a:latin typeface="Arial"/>
                <a:cs typeface="Arial" pitchFamily="34" charset="0"/>
              </a:rPr>
              <a:t>Benchmark Assessment  </a:t>
            </a:r>
            <a:endParaRPr kumimoji="0" lang="ko-KR" altLang="en-US" sz="3200" b="0" i="0" u="none" strike="noStrike" kern="1200" cap="none" spc="0" normalizeH="0" baseline="0" noProof="0" dirty="0">
              <a:ln>
                <a:noFill/>
              </a:ln>
              <a:solidFill>
                <a:schemeClr val="bg1"/>
              </a:solidFill>
              <a:effectLst/>
              <a:uLnTx/>
              <a:uFillTx/>
              <a:latin typeface="Arial"/>
              <a:cs typeface="Arial" pitchFamily="34" charset="0"/>
            </a:endParaRPr>
          </a:p>
          <a:p>
            <a:pPr>
              <a:lnSpc>
                <a:spcPct val="100000"/>
              </a:lnSpc>
            </a:pPr>
            <a:r>
              <a:rPr kumimoji="0" lang="en-US" sz="3200" b="0" i="0" u="none" strike="noStrike" cap="none" spc="0" normalizeH="0" baseline="0" noProof="0" dirty="0">
                <a:ln>
                  <a:noFill/>
                </a:ln>
                <a:solidFill>
                  <a:schemeClr val="bg1"/>
                </a:solidFill>
                <a:effectLst/>
                <a:uLnTx/>
                <a:uFillTx/>
                <a:latin typeface="+mn-lt"/>
                <a:cs typeface="+mn-cs"/>
              </a:rPr>
              <a:t>Benchmark assessment assesses </a:t>
            </a:r>
            <a:r>
              <a:rPr lang="en-US" sz="3200" b="0" dirty="0">
                <a:solidFill>
                  <a:schemeClr val="bg1"/>
                </a:solidFill>
                <a:latin typeface="+mn-lt"/>
                <a:cs typeface="+mn-cs"/>
              </a:rPr>
              <a:t>mastery of ELA standards. </a:t>
            </a:r>
          </a:p>
          <a:p>
            <a:pPr>
              <a:lnSpc>
                <a:spcPct val="100000"/>
              </a:lnSpc>
            </a:pPr>
            <a:r>
              <a:rPr kumimoji="0" lang="en-US" sz="3200" b="0" i="0" u="none" strike="noStrike" cap="none" spc="0" normalizeH="0" baseline="0" noProof="0" dirty="0">
                <a:ln>
                  <a:noFill/>
                </a:ln>
                <a:solidFill>
                  <a:schemeClr val="bg1"/>
                </a:solidFill>
                <a:effectLst/>
                <a:uLnTx/>
                <a:uFillTx/>
                <a:latin typeface="+mn-lt"/>
                <a:cs typeface="+mn-cs"/>
              </a:rPr>
              <a:t>Results help drive instruction.</a:t>
            </a:r>
            <a:endParaRPr kumimoji="0" lang="en-US" altLang="ko-KR" sz="3200" b="0" i="0" u="none" strike="noStrike" cap="none" spc="0" normalizeH="0" baseline="0" noProof="0" dirty="0">
              <a:ln/>
              <a:solidFill>
                <a:schemeClr val="bg1"/>
              </a:solidFill>
              <a:effectLst/>
              <a:uLnTx/>
              <a:uFillTx/>
              <a:latin typeface="+mn-lt"/>
              <a:cs typeface="Arial"/>
            </a:endParaRPr>
          </a:p>
          <a:p>
            <a:pPr marL="685800" marR="0" lvl="1" indent="-387350" algn="l" rtl="0">
              <a:lnSpc>
                <a:spcPct val="100000"/>
              </a:lnSpc>
              <a:spcBef>
                <a:spcPts val="0"/>
              </a:spcBef>
              <a:spcAft>
                <a:spcPts val="2400"/>
              </a:spcAft>
              <a:buSzPts val="2500"/>
              <a:buChar char="•"/>
            </a:pPr>
            <a:endParaRPr lang="en-US" sz="2600" dirty="0"/>
          </a:p>
        </p:txBody>
      </p:sp>
    </p:spTree>
    <p:extLst>
      <p:ext uri="{BB962C8B-B14F-4D97-AF65-F5344CB8AC3E}">
        <p14:creationId xmlns:p14="http://schemas.microsoft.com/office/powerpoint/2010/main" val="5498554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AD7037-2D8E-7D5A-01CF-755F91533BBE}"/>
            </a:ext>
          </a:extLst>
        </p:cNvPr>
        <p:cNvGrpSpPr/>
        <p:nvPr/>
      </p:nvGrpSpPr>
      <p:grpSpPr>
        <a:xfrm>
          <a:off x="0" y="0"/>
          <a:ext cx="0" cy="0"/>
          <a:chOff x="0" y="0"/>
          <a:chExt cx="0" cy="0"/>
        </a:xfrm>
      </p:grpSpPr>
      <p:sp>
        <p:nvSpPr>
          <p:cNvPr id="2" name="Title 3">
            <a:extLst>
              <a:ext uri="{FF2B5EF4-FFF2-40B4-BE49-F238E27FC236}">
                <a16:creationId xmlns:a16="http://schemas.microsoft.com/office/drawing/2014/main" id="{F36E0C16-BE47-3E32-A6D2-46C5F4D40980}"/>
              </a:ext>
            </a:extLst>
          </p:cNvPr>
          <p:cNvSpPr txBox="1">
            <a:spLocks noGrp="1"/>
          </p:cNvSpPr>
          <p:nvPr>
            <p:ph type="title" idx="4294967295"/>
          </p:nvPr>
        </p:nvSpPr>
        <p:spPr>
          <a:xfrm>
            <a:off x="699193" y="1201271"/>
            <a:ext cx="3821171" cy="1999101"/>
          </a:xfrm>
          <a:prstGeom prst="roundRect">
            <a:avLst/>
          </a:prstGeom>
          <a:solidFill>
            <a:srgbClr val="0070C0"/>
          </a:solid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schemeClr val="bg1"/>
                </a:solidFill>
                <a:effectLst/>
                <a:uLnTx/>
                <a:uFillTx/>
                <a:latin typeface="Arial" panose="020B0604020202020204" pitchFamily="34" charset="0"/>
                <a:ea typeface="+mj-ea"/>
                <a:cs typeface="Arial" panose="020B0604020202020204" pitchFamily="34" charset="0"/>
              </a:rPr>
              <a:t>Summative</a:t>
            </a:r>
          </a:p>
        </p:txBody>
      </p:sp>
      <p:sp>
        <p:nvSpPr>
          <p:cNvPr id="4" name="Content Placeholder 3">
            <a:extLst>
              <a:ext uri="{FF2B5EF4-FFF2-40B4-BE49-F238E27FC236}">
                <a16:creationId xmlns:a16="http://schemas.microsoft.com/office/drawing/2014/main" id="{35A9E085-500C-6CB2-59B2-C569C08EDF13}"/>
              </a:ext>
            </a:extLst>
          </p:cNvPr>
          <p:cNvSpPr>
            <a:spLocks noGrp="1"/>
          </p:cNvSpPr>
          <p:nvPr>
            <p:ph idx="1"/>
          </p:nvPr>
        </p:nvSpPr>
        <p:spPr>
          <a:xfrm>
            <a:off x="5298140" y="1201271"/>
            <a:ext cx="6499412" cy="4805083"/>
          </a:xfrm>
        </p:spPr>
        <p:txBody>
          <a:bodyPr>
            <a:normAutofit/>
          </a:bodyPr>
          <a:lstStyle/>
          <a:p>
            <a:pPr>
              <a:lnSpc>
                <a:spcPct val="100000"/>
              </a:lnSpc>
            </a:pPr>
            <a:r>
              <a:rPr kumimoji="0" lang="en-US" sz="3200" b="0" i="0" u="none" strike="noStrike" kern="1200" cap="none" spc="0" normalizeH="0" baseline="0" noProof="0" dirty="0">
                <a:ln>
                  <a:noFill/>
                </a:ln>
                <a:solidFill>
                  <a:schemeClr val="bg1"/>
                </a:solidFill>
                <a:effectLst/>
                <a:uLnTx/>
                <a:uFillTx/>
                <a:latin typeface="Arial"/>
                <a:cs typeface="+mn-cs"/>
              </a:rPr>
              <a:t>Conduct LEA adopted Summative Assessment</a:t>
            </a:r>
          </a:p>
          <a:p>
            <a:pPr lvl="0">
              <a:lnSpc>
                <a:spcPct val="100000"/>
              </a:lnSpc>
            </a:pPr>
            <a:r>
              <a:rPr lang="en-US" sz="3200" dirty="0">
                <a:solidFill>
                  <a:schemeClr val="bg1"/>
                </a:solidFill>
                <a:latin typeface="Arial"/>
                <a:cs typeface="Arial"/>
              </a:rPr>
              <a:t>Analyze data</a:t>
            </a:r>
          </a:p>
          <a:p>
            <a:pPr lvl="0">
              <a:lnSpc>
                <a:spcPct val="100000"/>
              </a:lnSpc>
            </a:pPr>
            <a:r>
              <a:rPr lang="en-US" sz="3200" b="0" dirty="0">
                <a:solidFill>
                  <a:schemeClr val="bg1"/>
                </a:solidFill>
                <a:latin typeface="Arial"/>
                <a:cs typeface="Arial"/>
              </a:rPr>
              <a:t>Consider the intensity of the Supplemental instruction. </a:t>
            </a:r>
          </a:p>
          <a:p>
            <a:pPr lvl="0">
              <a:lnSpc>
                <a:spcPct val="100000"/>
              </a:lnSpc>
            </a:pPr>
            <a:r>
              <a:rPr kumimoji="0" lang="en-US" sz="3200" b="0" i="0" u="none" strike="noStrike" cap="none" spc="0" normalizeH="0" baseline="0" noProof="0" dirty="0">
                <a:ln>
                  <a:noFill/>
                </a:ln>
                <a:solidFill>
                  <a:schemeClr val="bg1"/>
                </a:solidFill>
                <a:effectLst/>
                <a:uLnTx/>
                <a:uFillTx/>
                <a:latin typeface="Arial"/>
                <a:cs typeface="Arial"/>
              </a:rPr>
              <a:t>Consider next steps if student has not made adequate progress.</a:t>
            </a:r>
            <a:endParaRPr lang="en-US" sz="3200" b="0" dirty="0">
              <a:solidFill>
                <a:schemeClr val="bg1"/>
              </a:solidFill>
              <a:latin typeface="Arial"/>
              <a:cs typeface="Arial"/>
            </a:endParaRPr>
          </a:p>
          <a:p>
            <a:pPr marL="685800" marR="0" lvl="1" indent="-387350" algn="l" rtl="0">
              <a:lnSpc>
                <a:spcPct val="100000"/>
              </a:lnSpc>
              <a:spcBef>
                <a:spcPts val="0"/>
              </a:spcBef>
              <a:spcAft>
                <a:spcPts val="2400"/>
              </a:spcAft>
              <a:buSzPts val="2500"/>
              <a:buChar char="•"/>
            </a:pPr>
            <a:endParaRPr lang="en-US" sz="2600" dirty="0"/>
          </a:p>
        </p:txBody>
      </p:sp>
    </p:spTree>
    <p:extLst>
      <p:ext uri="{BB962C8B-B14F-4D97-AF65-F5344CB8AC3E}">
        <p14:creationId xmlns:p14="http://schemas.microsoft.com/office/powerpoint/2010/main" val="32514382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3">
            <a:extLst>
              <a:ext uri="{FF2B5EF4-FFF2-40B4-BE49-F238E27FC236}">
                <a16:creationId xmlns:a16="http://schemas.microsoft.com/office/drawing/2014/main" id="{4B9942B9-CB8A-17D0-303D-8183204C2EA5}"/>
              </a:ext>
            </a:extLst>
          </p:cNvPr>
          <p:cNvSpPr txBox="1">
            <a:spLocks noGrp="1"/>
          </p:cNvSpPr>
          <p:nvPr>
            <p:ph type="title"/>
          </p:nvPr>
        </p:nvSpPr>
        <p:spPr>
          <a:xfrm>
            <a:off x="898613" y="812799"/>
            <a:ext cx="3978010" cy="1999660"/>
          </a:xfrm>
          <a:prstGeom prst="roundRect">
            <a:avLst/>
          </a:prstGeom>
          <a:solidFill>
            <a:srgbClr val="538CFF"/>
          </a:solid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schemeClr val="bg1"/>
                </a:solidFill>
                <a:effectLst/>
                <a:uLnTx/>
                <a:uFillTx/>
                <a:latin typeface="Arial" panose="020B0604020202020204" pitchFamily="34" charset="0"/>
                <a:ea typeface="+mj-ea"/>
                <a:cs typeface="Arial" panose="020B0604020202020204" pitchFamily="34" charset="0"/>
              </a:rPr>
              <a:t>Benchmark -  </a:t>
            </a:r>
          </a:p>
        </p:txBody>
      </p:sp>
      <p:sp>
        <p:nvSpPr>
          <p:cNvPr id="6" name="Content Placeholder 5">
            <a:extLst>
              <a:ext uri="{FF2B5EF4-FFF2-40B4-BE49-F238E27FC236}">
                <a16:creationId xmlns:a16="http://schemas.microsoft.com/office/drawing/2014/main" id="{85F275D4-E705-CE70-F1FA-AFAF7873B8C5}"/>
              </a:ext>
            </a:extLst>
          </p:cNvPr>
          <p:cNvSpPr>
            <a:spLocks noGrp="1"/>
          </p:cNvSpPr>
          <p:nvPr>
            <p:ph sz="half" idx="2"/>
          </p:nvPr>
        </p:nvSpPr>
        <p:spPr>
          <a:xfrm>
            <a:off x="5283200" y="203799"/>
            <a:ext cx="6756399" cy="5855168"/>
          </a:xfrm>
        </p:spPr>
        <p:txBody>
          <a:bodyPr>
            <a:normAutofit/>
          </a:bodyPr>
          <a:lstStyle/>
          <a:p>
            <a:pPr marL="0" lvl="0" indent="0" algn="l">
              <a:buNone/>
            </a:pPr>
            <a:r>
              <a:rPr kumimoji="0" lang="en-US" sz="3000" b="0" i="0" u="none" strike="noStrike" kern="1400" cap="none" spc="30" normalizeH="0" noProof="0" dirty="0">
                <a:ln/>
                <a:effectLst/>
                <a:uLnTx/>
                <a:uFillTx/>
                <a:latin typeface="Arial" panose="020B0604020202020204" pitchFamily="34" charset="0"/>
                <a:ea typeface="+mn-ea"/>
                <a:cs typeface="Arial" panose="020B0604020202020204" pitchFamily="34" charset="0"/>
              </a:rPr>
              <a:t>“</a:t>
            </a:r>
            <a:r>
              <a:rPr kumimoji="0" lang="en-US" sz="3000" b="1" i="0" u="none" strike="noStrike" kern="1400" cap="none" spc="30" normalizeH="0" noProof="0" dirty="0">
                <a:ln/>
                <a:effectLst/>
                <a:uLnTx/>
                <a:uFillTx/>
                <a:latin typeface="Arial" panose="020B0604020202020204" pitchFamily="34" charset="0"/>
                <a:ea typeface="+mn-ea"/>
                <a:cs typeface="Arial" panose="020B0604020202020204" pitchFamily="34" charset="0"/>
              </a:rPr>
              <a:t>Interim/Benchmark/Summative </a:t>
            </a:r>
            <a:r>
              <a:rPr kumimoji="0" lang="en-US" sz="3000" b="0" i="0" u="none" strike="noStrike" kern="1400" cap="none" spc="30" normalizeH="0" noProof="0" dirty="0">
                <a:ln/>
                <a:effectLst/>
                <a:uLnTx/>
                <a:uFillTx/>
                <a:latin typeface="Arial" panose="020B0604020202020204" pitchFamily="34" charset="0"/>
                <a:ea typeface="+mn-ea"/>
                <a:cs typeface="Arial" panose="020B0604020202020204" pitchFamily="34" charset="0"/>
              </a:rPr>
              <a:t>assessments are generally used for summative purposes-evaluation what has been learned-although they may be used for formative purposes if they inform decisions that teachers and instructional leaders make…. regarding curricula, instructional programs and practices, professional learning to improve future student learning.”</a:t>
            </a:r>
          </a:p>
          <a:p>
            <a:pPr marL="0" lvl="0" indent="0" algn="l">
              <a:buNone/>
            </a:pPr>
            <a:br>
              <a:rPr kumimoji="0" lang="en-US" sz="3000" b="0" i="0" u="none" strike="noStrike" kern="1400" cap="none" spc="0" normalizeH="0" noProof="0" dirty="0">
                <a:ln/>
                <a:effectLst/>
                <a:uLnTx/>
                <a:uFillTx/>
                <a:latin typeface="Arial" panose="020B0604020202020204" pitchFamily="34" charset="0"/>
                <a:ea typeface="+mn-ea"/>
                <a:cs typeface="Arial" panose="020B0604020202020204" pitchFamily="34" charset="0"/>
              </a:rPr>
            </a:br>
            <a:r>
              <a:rPr kumimoji="0" lang="en-US" sz="3000" b="0" i="0" u="none" strike="noStrike" kern="1400" cap="none" spc="0" normalizeH="0" noProof="0" dirty="0">
                <a:ln/>
                <a:effectLst/>
                <a:uLnTx/>
                <a:uFillTx/>
                <a:latin typeface="Arial" panose="020B0604020202020204" pitchFamily="34" charset="0"/>
                <a:ea typeface="+mn-ea"/>
                <a:cs typeface="Arial" panose="020B0604020202020204" pitchFamily="34" charset="0"/>
              </a:rPr>
              <a:t>-ELA/ELD Framework, p. 826</a:t>
            </a:r>
          </a:p>
          <a:p>
            <a:pPr marL="0" indent="0">
              <a:buNone/>
            </a:pPr>
            <a:endParaRPr lang="en-US" dirty="0"/>
          </a:p>
        </p:txBody>
      </p:sp>
      <p:pic>
        <p:nvPicPr>
          <p:cNvPr id="10" name="Content Placeholder 9" descr="Summative">
            <a:extLst>
              <a:ext uri="{FF2B5EF4-FFF2-40B4-BE49-F238E27FC236}">
                <a16:creationId xmlns:a16="http://schemas.microsoft.com/office/drawing/2014/main" id="{E27EFCD9-B464-9CD4-7FFA-8AD415EB3F1C}"/>
              </a:ext>
            </a:extLst>
          </p:cNvPr>
          <p:cNvPicPr>
            <a:picLocks noGrp="1" noChangeAspect="1"/>
          </p:cNvPicPr>
          <p:nvPr>
            <p:ph sz="half" idx="1"/>
          </p:nvPr>
        </p:nvPicPr>
        <p:blipFill>
          <a:blip r:embed="rId2"/>
          <a:stretch>
            <a:fillRect/>
          </a:stretch>
        </p:blipFill>
        <p:spPr>
          <a:xfrm>
            <a:off x="898613" y="2812459"/>
            <a:ext cx="3978010" cy="1999661"/>
          </a:xfrm>
          <a:prstGeom prst="rect">
            <a:avLst/>
          </a:prstGeom>
        </p:spPr>
      </p:pic>
    </p:spTree>
    <p:extLst>
      <p:ext uri="{BB962C8B-B14F-4D97-AF65-F5344CB8AC3E}">
        <p14:creationId xmlns:p14="http://schemas.microsoft.com/office/powerpoint/2010/main" val="29903777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F588CA-D3EE-3229-922F-4E85758BA84C}"/>
            </a:ext>
          </a:extLst>
        </p:cNvPr>
        <p:cNvGrpSpPr/>
        <p:nvPr/>
      </p:nvGrpSpPr>
      <p:grpSpPr>
        <a:xfrm>
          <a:off x="0" y="0"/>
          <a:ext cx="0" cy="0"/>
          <a:chOff x="0" y="0"/>
          <a:chExt cx="0" cy="0"/>
        </a:xfrm>
      </p:grpSpPr>
      <p:sp>
        <p:nvSpPr>
          <p:cNvPr id="2" name="Title 3">
            <a:extLst>
              <a:ext uri="{FF2B5EF4-FFF2-40B4-BE49-F238E27FC236}">
                <a16:creationId xmlns:a16="http://schemas.microsoft.com/office/drawing/2014/main" id="{CF797C04-D089-6D45-A222-7FC7A43F1C31}"/>
              </a:ext>
            </a:extLst>
          </p:cNvPr>
          <p:cNvSpPr txBox="1">
            <a:spLocks noGrp="1"/>
          </p:cNvSpPr>
          <p:nvPr>
            <p:ph type="title" idx="4294967295"/>
          </p:nvPr>
        </p:nvSpPr>
        <p:spPr>
          <a:xfrm>
            <a:off x="699193" y="1201271"/>
            <a:ext cx="3821171" cy="1999101"/>
          </a:xfrm>
          <a:prstGeom prst="roundRect">
            <a:avLst/>
          </a:prstGeom>
          <a:solidFill>
            <a:srgbClr val="0070C0"/>
          </a:solid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schemeClr val="bg1"/>
                </a:solidFill>
                <a:effectLst/>
                <a:uLnTx/>
                <a:uFillTx/>
                <a:latin typeface="Arial" panose="020B0604020202020204" pitchFamily="34" charset="0"/>
                <a:ea typeface="+mj-ea"/>
                <a:cs typeface="Arial" panose="020B0604020202020204" pitchFamily="34" charset="0"/>
              </a:rPr>
              <a:t>Psycho-Educational Evaluation (1)</a:t>
            </a:r>
          </a:p>
        </p:txBody>
      </p:sp>
      <p:sp>
        <p:nvSpPr>
          <p:cNvPr id="4" name="Content Placeholder 3">
            <a:extLst>
              <a:ext uri="{FF2B5EF4-FFF2-40B4-BE49-F238E27FC236}">
                <a16:creationId xmlns:a16="http://schemas.microsoft.com/office/drawing/2014/main" id="{81B1CF5D-27EF-4387-C4BB-205E15FA0116}"/>
              </a:ext>
            </a:extLst>
          </p:cNvPr>
          <p:cNvSpPr>
            <a:spLocks noGrp="1"/>
          </p:cNvSpPr>
          <p:nvPr>
            <p:ph idx="1"/>
          </p:nvPr>
        </p:nvSpPr>
        <p:spPr>
          <a:xfrm>
            <a:off x="5298140" y="1201271"/>
            <a:ext cx="6499412" cy="4805083"/>
          </a:xfrm>
        </p:spPr>
        <p:txBody>
          <a:bodyPr>
            <a:normAutofit/>
          </a:bodyPr>
          <a:lstStyle/>
          <a:p>
            <a:pPr lvl="0">
              <a:lnSpc>
                <a:spcPct val="100000"/>
              </a:lnSpc>
            </a:pPr>
            <a:r>
              <a:rPr lang="en-US" sz="3200" dirty="0">
                <a:solidFill>
                  <a:schemeClr val="bg1"/>
                </a:solidFill>
                <a:latin typeface="Arial"/>
                <a:cs typeface="Arial"/>
              </a:rPr>
              <a:t>Formal assessments conducted by school psychologist, educational specialists, and service providers.</a:t>
            </a:r>
            <a:endParaRPr lang="en-US" sz="3200" b="0" dirty="0">
              <a:solidFill>
                <a:schemeClr val="bg1"/>
              </a:solidFill>
              <a:latin typeface="Arial" panose="020B0604020202020204" pitchFamily="34" charset="0"/>
              <a:cs typeface="Arial" panose="020B0604020202020204" pitchFamily="34" charset="0"/>
            </a:endParaRPr>
          </a:p>
          <a:p>
            <a:pPr lvl="0">
              <a:lnSpc>
                <a:spcPct val="100000"/>
              </a:lnSpc>
            </a:pPr>
            <a:r>
              <a:rPr kumimoji="0" lang="en-US" sz="3200" b="0" i="0" u="none" strike="noStrike" cap="none" spc="0" normalizeH="0" baseline="0" noProof="0" dirty="0">
                <a:ln>
                  <a:noFill/>
                </a:ln>
                <a:solidFill>
                  <a:schemeClr val="bg1"/>
                </a:solidFill>
                <a:effectLst/>
                <a:uLnTx/>
                <a:uFillTx/>
                <a:latin typeface="Arial"/>
                <a:cs typeface="+mn-cs"/>
              </a:rPr>
              <a:t>Formal diagnostic assessments can help determine placement and education related services. </a:t>
            </a:r>
          </a:p>
          <a:p>
            <a:pPr marL="685800" marR="0" lvl="1" indent="-387350" algn="l" rtl="0">
              <a:lnSpc>
                <a:spcPct val="100000"/>
              </a:lnSpc>
              <a:spcBef>
                <a:spcPts val="0"/>
              </a:spcBef>
              <a:spcAft>
                <a:spcPts val="2400"/>
              </a:spcAft>
              <a:buSzPts val="2500"/>
              <a:buChar char="•"/>
            </a:pPr>
            <a:endParaRPr lang="en-US" sz="2600" dirty="0"/>
          </a:p>
        </p:txBody>
      </p:sp>
    </p:spTree>
    <p:extLst>
      <p:ext uri="{BB962C8B-B14F-4D97-AF65-F5344CB8AC3E}">
        <p14:creationId xmlns:p14="http://schemas.microsoft.com/office/powerpoint/2010/main" val="31367803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E9E51E-7737-A4A8-622A-8B78841E1E6C}"/>
            </a:ext>
          </a:extLst>
        </p:cNvPr>
        <p:cNvGrpSpPr/>
        <p:nvPr/>
      </p:nvGrpSpPr>
      <p:grpSpPr>
        <a:xfrm>
          <a:off x="0" y="0"/>
          <a:ext cx="0" cy="0"/>
          <a:chOff x="0" y="0"/>
          <a:chExt cx="0" cy="0"/>
        </a:xfrm>
      </p:grpSpPr>
      <p:sp>
        <p:nvSpPr>
          <p:cNvPr id="2" name="Title 3">
            <a:extLst>
              <a:ext uri="{FF2B5EF4-FFF2-40B4-BE49-F238E27FC236}">
                <a16:creationId xmlns:a16="http://schemas.microsoft.com/office/drawing/2014/main" id="{301C96D8-49BB-8ACF-6F22-6AA028651C66}"/>
              </a:ext>
            </a:extLst>
          </p:cNvPr>
          <p:cNvSpPr txBox="1">
            <a:spLocks noGrp="1"/>
          </p:cNvSpPr>
          <p:nvPr>
            <p:ph type="title" idx="4294967295"/>
          </p:nvPr>
        </p:nvSpPr>
        <p:spPr>
          <a:xfrm>
            <a:off x="699193" y="1201271"/>
            <a:ext cx="3821171" cy="1999101"/>
          </a:xfrm>
          <a:prstGeom prst="roundRect">
            <a:avLst/>
          </a:prstGeom>
          <a:solidFill>
            <a:srgbClr val="0070C0"/>
          </a:solid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schemeClr val="bg1"/>
                </a:solidFill>
                <a:effectLst/>
                <a:uLnTx/>
                <a:uFillTx/>
                <a:latin typeface="Arial" panose="020B0604020202020204" pitchFamily="34" charset="0"/>
                <a:ea typeface="+mj-ea"/>
                <a:cs typeface="Arial" panose="020B0604020202020204" pitchFamily="34" charset="0"/>
              </a:rPr>
              <a:t>Psycho-Educational Evaluation (2)</a:t>
            </a:r>
          </a:p>
        </p:txBody>
      </p:sp>
      <p:sp>
        <p:nvSpPr>
          <p:cNvPr id="4" name="Content Placeholder 3">
            <a:extLst>
              <a:ext uri="{FF2B5EF4-FFF2-40B4-BE49-F238E27FC236}">
                <a16:creationId xmlns:a16="http://schemas.microsoft.com/office/drawing/2014/main" id="{344D2B53-6D5A-B026-F40B-508B58FB6505}"/>
              </a:ext>
            </a:extLst>
          </p:cNvPr>
          <p:cNvSpPr>
            <a:spLocks noGrp="1"/>
          </p:cNvSpPr>
          <p:nvPr>
            <p:ph idx="1"/>
          </p:nvPr>
        </p:nvSpPr>
        <p:spPr>
          <a:xfrm>
            <a:off x="5298140" y="1201271"/>
            <a:ext cx="6499412" cy="4805083"/>
          </a:xfrm>
        </p:spPr>
        <p:txBody>
          <a:bodyPr>
            <a:normAutofit/>
          </a:bodyPr>
          <a:lstStyle/>
          <a:p>
            <a:pPr lvl="0" algn="l"/>
            <a:r>
              <a:rPr kumimoji="0" lang="en-US" sz="3200" b="0" i="0" u="none" strike="noStrike" cap="none" spc="0" normalizeH="0" baseline="0" noProof="0" dirty="0">
                <a:ln/>
                <a:effectLst/>
                <a:uLnTx/>
                <a:uFillTx/>
                <a:latin typeface="Arial"/>
                <a:ea typeface="+mn-ea"/>
                <a:cs typeface="Arial"/>
              </a:rPr>
              <a:t>“ </a:t>
            </a:r>
            <a:r>
              <a:rPr kumimoji="0" lang="en-US" sz="3200" b="1" i="0" u="none" strike="noStrike" cap="none" spc="0" normalizeH="0" baseline="0" noProof="0" dirty="0">
                <a:ln/>
                <a:effectLst/>
                <a:uLnTx/>
                <a:uFillTx/>
                <a:latin typeface="Arial"/>
                <a:ea typeface="+mn-ea"/>
                <a:cs typeface="Arial"/>
              </a:rPr>
              <a:t>[Psycho-educational assessments] </a:t>
            </a:r>
            <a:r>
              <a:rPr lang="en-US" sz="3200" dirty="0">
                <a:latin typeface="Arial"/>
                <a:cs typeface="Arial"/>
              </a:rPr>
              <a:t>gather data through observation, interviews, and formal and informal testing. Assessments are initially conducted with individual students (with parental consent) to determine whether the student may need special education.” </a:t>
            </a:r>
          </a:p>
          <a:p>
            <a:pPr lvl="0" algn="l"/>
            <a:r>
              <a:rPr lang="en-US" sz="3200" dirty="0">
                <a:latin typeface="Arial"/>
                <a:cs typeface="Arial"/>
              </a:rPr>
              <a:t>-CA Dyslexia Guidelines P. 43</a:t>
            </a:r>
          </a:p>
          <a:p>
            <a:pPr marL="685800" marR="0" lvl="1" indent="-387350" algn="l" rtl="0">
              <a:lnSpc>
                <a:spcPct val="100000"/>
              </a:lnSpc>
              <a:spcBef>
                <a:spcPts val="0"/>
              </a:spcBef>
              <a:spcAft>
                <a:spcPts val="2400"/>
              </a:spcAft>
              <a:buSzPts val="2500"/>
              <a:buChar char="•"/>
            </a:pPr>
            <a:endParaRPr lang="en-US" sz="2600" dirty="0"/>
          </a:p>
        </p:txBody>
      </p:sp>
    </p:spTree>
    <p:extLst>
      <p:ext uri="{BB962C8B-B14F-4D97-AF65-F5344CB8AC3E}">
        <p14:creationId xmlns:p14="http://schemas.microsoft.com/office/powerpoint/2010/main" val="18797573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3FA05E-D355-9E23-A030-60FC901ECF9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778EB95-8060-E9F0-234D-E9A81148B42D}"/>
              </a:ext>
            </a:extLst>
          </p:cNvPr>
          <p:cNvSpPr>
            <a:spLocks noGrp="1"/>
          </p:cNvSpPr>
          <p:nvPr>
            <p:ph type="title"/>
          </p:nvPr>
        </p:nvSpPr>
        <p:spPr/>
        <p:txBody>
          <a:bodyPr/>
          <a:lstStyle/>
          <a:p>
            <a:r>
              <a:rPr lang="en-US" b="1" dirty="0"/>
              <a:t>Designing Intervention (1)</a:t>
            </a:r>
            <a:endParaRPr lang="en-US" dirty="0"/>
          </a:p>
        </p:txBody>
      </p:sp>
      <p:sp>
        <p:nvSpPr>
          <p:cNvPr id="4" name="Content Placeholder 3">
            <a:extLst>
              <a:ext uri="{FF2B5EF4-FFF2-40B4-BE49-F238E27FC236}">
                <a16:creationId xmlns:a16="http://schemas.microsoft.com/office/drawing/2014/main" id="{8542803C-66FB-9E59-B8E0-4215F7545B5B}"/>
              </a:ext>
            </a:extLst>
          </p:cNvPr>
          <p:cNvSpPr>
            <a:spLocks noGrp="1"/>
          </p:cNvSpPr>
          <p:nvPr>
            <p:ph idx="1"/>
          </p:nvPr>
        </p:nvSpPr>
        <p:spPr>
          <a:xfrm>
            <a:off x="152400" y="1452282"/>
            <a:ext cx="11887200" cy="5201919"/>
          </a:xfrm>
        </p:spPr>
        <p:txBody>
          <a:bodyPr>
            <a:normAutofit/>
          </a:bodyPr>
          <a:lstStyle/>
          <a:p>
            <a:pPr>
              <a:lnSpc>
                <a:spcPct val="150000"/>
              </a:lnSpc>
            </a:pPr>
            <a:r>
              <a:rPr lang="en-US" dirty="0"/>
              <a:t>Screening</a:t>
            </a:r>
          </a:p>
          <a:p>
            <a:pPr>
              <a:lnSpc>
                <a:spcPct val="150000"/>
              </a:lnSpc>
            </a:pPr>
            <a:r>
              <a:rPr lang="en-US" dirty="0"/>
              <a:t>Group Students</a:t>
            </a:r>
          </a:p>
          <a:p>
            <a:pPr>
              <a:lnSpc>
                <a:spcPct val="150000"/>
              </a:lnSpc>
            </a:pPr>
            <a:r>
              <a:rPr lang="en-US" dirty="0"/>
              <a:t>Supplemental Support</a:t>
            </a:r>
          </a:p>
          <a:p>
            <a:pPr>
              <a:lnSpc>
                <a:spcPct val="150000"/>
              </a:lnSpc>
            </a:pPr>
            <a:r>
              <a:rPr lang="en-US" dirty="0"/>
              <a:t>Intensive Support</a:t>
            </a:r>
            <a:endParaRPr lang="en-US" sz="2600" dirty="0"/>
          </a:p>
        </p:txBody>
      </p:sp>
    </p:spTree>
    <p:extLst>
      <p:ext uri="{BB962C8B-B14F-4D97-AF65-F5344CB8AC3E}">
        <p14:creationId xmlns:p14="http://schemas.microsoft.com/office/powerpoint/2010/main" val="35803812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29F7CC-E3F1-6C6D-D8CB-99D10E49881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8465232-6D94-AC0F-8877-427DB79B0268}"/>
              </a:ext>
            </a:extLst>
          </p:cNvPr>
          <p:cNvSpPr>
            <a:spLocks noGrp="1"/>
          </p:cNvSpPr>
          <p:nvPr>
            <p:ph type="title"/>
          </p:nvPr>
        </p:nvSpPr>
        <p:spPr/>
        <p:txBody>
          <a:bodyPr/>
          <a:lstStyle/>
          <a:p>
            <a:r>
              <a:rPr lang="en-US" dirty="0"/>
              <a:t>Webinar Presenters</a:t>
            </a:r>
          </a:p>
        </p:txBody>
      </p:sp>
      <p:pic>
        <p:nvPicPr>
          <p:cNvPr id="9" name="Content Placeholder 8" descr="Photo of Richard Gifford">
            <a:extLst>
              <a:ext uri="{FF2B5EF4-FFF2-40B4-BE49-F238E27FC236}">
                <a16:creationId xmlns:a16="http://schemas.microsoft.com/office/drawing/2014/main" id="{169B2E1C-D780-BA7B-B488-A65C116D5A1E}"/>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rcRect/>
          <a:stretch/>
        </p:blipFill>
        <p:spPr>
          <a:xfrm>
            <a:off x="1945341" y="1705275"/>
            <a:ext cx="2051547" cy="2828067"/>
          </a:xfrm>
        </p:spPr>
      </p:pic>
      <p:sp>
        <p:nvSpPr>
          <p:cNvPr id="6" name="Content Placeholder 5">
            <a:extLst>
              <a:ext uri="{FF2B5EF4-FFF2-40B4-BE49-F238E27FC236}">
                <a16:creationId xmlns:a16="http://schemas.microsoft.com/office/drawing/2014/main" id="{1FF60FA0-0520-99EB-87A5-DEA73B4C652F}"/>
              </a:ext>
            </a:extLst>
          </p:cNvPr>
          <p:cNvSpPr>
            <a:spLocks noGrp="1"/>
          </p:cNvSpPr>
          <p:nvPr>
            <p:ph sz="quarter" idx="11"/>
          </p:nvPr>
        </p:nvSpPr>
        <p:spPr>
          <a:xfrm>
            <a:off x="152400" y="4598893"/>
            <a:ext cx="5852160" cy="1030941"/>
          </a:xfrm>
        </p:spPr>
        <p:txBody>
          <a:bodyPr>
            <a:normAutofit fontScale="92500" lnSpcReduction="10000"/>
          </a:bodyPr>
          <a:lstStyle/>
          <a:p>
            <a:pPr marL="0" indent="0" algn="ctr">
              <a:buNone/>
            </a:pPr>
            <a:r>
              <a:rPr lang="en-US" dirty="0"/>
              <a:t>Richard Gifford</a:t>
            </a:r>
          </a:p>
          <a:p>
            <a:pPr marL="0" indent="0" algn="ctr">
              <a:buNone/>
            </a:pPr>
            <a:r>
              <a:rPr lang="en-US" dirty="0"/>
              <a:t>Education Programs Consultant</a:t>
            </a:r>
          </a:p>
        </p:txBody>
      </p:sp>
      <p:pic>
        <p:nvPicPr>
          <p:cNvPr id="11" name="Content Placeholder 10" descr="Photo of Daniel Silberstein">
            <a:extLst>
              <a:ext uri="{FF2B5EF4-FFF2-40B4-BE49-F238E27FC236}">
                <a16:creationId xmlns:a16="http://schemas.microsoft.com/office/drawing/2014/main" id="{E532F254-80C0-ED2A-24F8-F0D034BB51E9}"/>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rcRect/>
          <a:stretch/>
        </p:blipFill>
        <p:spPr>
          <a:xfrm>
            <a:off x="7836049" y="1742009"/>
            <a:ext cx="2554941" cy="2791333"/>
          </a:xfrm>
        </p:spPr>
      </p:pic>
      <p:sp>
        <p:nvSpPr>
          <p:cNvPr id="7" name="Content Placeholder 6">
            <a:extLst>
              <a:ext uri="{FF2B5EF4-FFF2-40B4-BE49-F238E27FC236}">
                <a16:creationId xmlns:a16="http://schemas.microsoft.com/office/drawing/2014/main" id="{9E8934F1-4ACD-80ED-E920-F7F68812AF2F}"/>
              </a:ext>
            </a:extLst>
          </p:cNvPr>
          <p:cNvSpPr>
            <a:spLocks noGrp="1"/>
          </p:cNvSpPr>
          <p:nvPr>
            <p:ph sz="quarter" idx="12"/>
          </p:nvPr>
        </p:nvSpPr>
        <p:spPr>
          <a:xfrm>
            <a:off x="6187440" y="4598893"/>
            <a:ext cx="5852160" cy="1030941"/>
          </a:xfrm>
        </p:spPr>
        <p:txBody>
          <a:bodyPr>
            <a:normAutofit lnSpcReduction="10000"/>
          </a:bodyPr>
          <a:lstStyle/>
          <a:p>
            <a:pPr marL="0" indent="0" algn="ctr">
              <a:buNone/>
            </a:pPr>
            <a:r>
              <a:rPr lang="en-US" sz="3000" dirty="0"/>
              <a:t>Daniel Silberstein</a:t>
            </a:r>
          </a:p>
          <a:p>
            <a:pPr marL="0" indent="0" algn="ctr">
              <a:buNone/>
            </a:pPr>
            <a:r>
              <a:rPr lang="en-US" sz="3000" dirty="0"/>
              <a:t>Educational Specialist</a:t>
            </a:r>
          </a:p>
          <a:p>
            <a:pPr marL="0" indent="0" algn="ctr">
              <a:buNone/>
            </a:pPr>
            <a:endParaRPr lang="en-US" dirty="0"/>
          </a:p>
        </p:txBody>
      </p:sp>
    </p:spTree>
    <p:extLst>
      <p:ext uri="{BB962C8B-B14F-4D97-AF65-F5344CB8AC3E}">
        <p14:creationId xmlns:p14="http://schemas.microsoft.com/office/powerpoint/2010/main" val="30846369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A4F199-8331-8DDD-C030-267462C551B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5A2D81FC-4099-8B4E-37B3-B7A3A6859D40}"/>
              </a:ext>
            </a:extLst>
          </p:cNvPr>
          <p:cNvSpPr>
            <a:spLocks noGrp="1"/>
          </p:cNvSpPr>
          <p:nvPr>
            <p:ph type="title"/>
          </p:nvPr>
        </p:nvSpPr>
        <p:spPr>
          <a:xfrm>
            <a:off x="152400" y="203799"/>
            <a:ext cx="11711651" cy="1325563"/>
          </a:xfrm>
        </p:spPr>
        <p:txBody>
          <a:bodyPr/>
          <a:lstStyle/>
          <a:p>
            <a:r>
              <a:rPr lang="en-US" b="1" dirty="0"/>
              <a:t>Designing Intervention (2)</a:t>
            </a:r>
            <a:endParaRPr lang="en-US" dirty="0"/>
          </a:p>
        </p:txBody>
      </p:sp>
      <p:graphicFrame>
        <p:nvGraphicFramePr>
          <p:cNvPr id="5" name="Content Placeholder 4" descr="Group Students">
            <a:extLst>
              <a:ext uri="{FF2B5EF4-FFF2-40B4-BE49-F238E27FC236}">
                <a16:creationId xmlns:a16="http://schemas.microsoft.com/office/drawing/2014/main" id="{4FF581BD-64A1-3AEB-4328-E7AE2C4DCB77}"/>
              </a:ext>
            </a:extLst>
          </p:cNvPr>
          <p:cNvGraphicFramePr>
            <a:graphicFrameLocks noGrp="1"/>
          </p:cNvGraphicFramePr>
          <p:nvPr>
            <p:ph sz="half" idx="1"/>
            <p:extLst>
              <p:ext uri="{D42A27DB-BD31-4B8C-83A1-F6EECF244321}">
                <p14:modId xmlns:p14="http://schemas.microsoft.com/office/powerpoint/2010/main" val="2589111954"/>
              </p:ext>
            </p:extLst>
          </p:nvPr>
        </p:nvGraphicFramePr>
        <p:xfrm>
          <a:off x="152400" y="1638300"/>
          <a:ext cx="4639520" cy="35703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Content Placeholder 1">
            <a:extLst>
              <a:ext uri="{FF2B5EF4-FFF2-40B4-BE49-F238E27FC236}">
                <a16:creationId xmlns:a16="http://schemas.microsoft.com/office/drawing/2014/main" id="{3AE84E55-10C8-EB3A-3C0F-39B35943F050}"/>
              </a:ext>
            </a:extLst>
          </p:cNvPr>
          <p:cNvSpPr>
            <a:spLocks noGrp="1"/>
          </p:cNvSpPr>
          <p:nvPr>
            <p:ph sz="half" idx="2"/>
          </p:nvPr>
        </p:nvSpPr>
        <p:spPr>
          <a:xfrm>
            <a:off x="4791920" y="1529362"/>
            <a:ext cx="7247680" cy="4778841"/>
          </a:xfrm>
        </p:spPr>
        <p:txBody>
          <a:bodyPr>
            <a:normAutofit lnSpcReduction="10000"/>
          </a:bodyPr>
          <a:lstStyle/>
          <a:p>
            <a:pPr lvl="0"/>
            <a:r>
              <a:rPr lang="en-US" sz="3200" dirty="0"/>
              <a:t>Language</a:t>
            </a:r>
            <a:r>
              <a:rPr lang="en-US" sz="3200" baseline="0" dirty="0"/>
              <a:t> Skills</a:t>
            </a:r>
            <a:endParaRPr lang="en-US" sz="3200" dirty="0"/>
          </a:p>
          <a:p>
            <a:pPr lvl="0"/>
            <a:r>
              <a:rPr lang="en-US" sz="3200" dirty="0"/>
              <a:t>Phonological Processing</a:t>
            </a:r>
          </a:p>
          <a:p>
            <a:pPr lvl="0"/>
            <a:r>
              <a:rPr lang="en-US" sz="3200" dirty="0"/>
              <a:t>Orthographical Processing</a:t>
            </a:r>
          </a:p>
          <a:p>
            <a:pPr lvl="0"/>
            <a:r>
              <a:rPr lang="en-US" sz="3200" dirty="0"/>
              <a:t>Executive Functioning Skills</a:t>
            </a:r>
          </a:p>
          <a:p>
            <a:pPr lvl="0"/>
            <a:r>
              <a:rPr lang="en-US" sz="3200" dirty="0"/>
              <a:t>Exposure to Instruction</a:t>
            </a:r>
          </a:p>
          <a:p>
            <a:pPr lvl="0"/>
            <a:r>
              <a:rPr lang="en-US" sz="3200" dirty="0"/>
              <a:t>Vision / Hearing </a:t>
            </a:r>
          </a:p>
          <a:p>
            <a:pPr lvl="0"/>
            <a:r>
              <a:rPr lang="en-US" sz="3200" dirty="0"/>
              <a:t>Motivation and Social Emotional factors</a:t>
            </a:r>
          </a:p>
          <a:p>
            <a:pPr lvl="0"/>
            <a:r>
              <a:rPr lang="en-US" sz="3200" dirty="0"/>
              <a:t>Others</a:t>
            </a:r>
            <a:endParaRPr lang="en-US" dirty="0"/>
          </a:p>
          <a:p>
            <a:pPr lvl="0"/>
            <a:endParaRPr lang="en-US" sz="3200" dirty="0"/>
          </a:p>
          <a:p>
            <a:pPr lvl="0"/>
            <a:endParaRPr lang="en-US" sz="3200" dirty="0"/>
          </a:p>
        </p:txBody>
      </p:sp>
    </p:spTree>
    <p:extLst>
      <p:ext uri="{BB962C8B-B14F-4D97-AF65-F5344CB8AC3E}">
        <p14:creationId xmlns:p14="http://schemas.microsoft.com/office/powerpoint/2010/main" val="35935610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7E30E4-3123-444D-9DC6-75EBE3EBCCF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C21B8EC5-C7C0-A99E-348B-9D058545DBAB}"/>
              </a:ext>
            </a:extLst>
          </p:cNvPr>
          <p:cNvSpPr>
            <a:spLocks noGrp="1"/>
          </p:cNvSpPr>
          <p:nvPr>
            <p:ph type="title"/>
          </p:nvPr>
        </p:nvSpPr>
        <p:spPr/>
        <p:txBody>
          <a:bodyPr/>
          <a:lstStyle/>
          <a:p>
            <a:r>
              <a:rPr lang="en-US" b="1" dirty="0"/>
              <a:t>Designing Intervention (3)</a:t>
            </a:r>
            <a:endParaRPr lang="en-US" dirty="0"/>
          </a:p>
        </p:txBody>
      </p:sp>
      <p:sp>
        <p:nvSpPr>
          <p:cNvPr id="4" name="Content Placeholder 3">
            <a:extLst>
              <a:ext uri="{FF2B5EF4-FFF2-40B4-BE49-F238E27FC236}">
                <a16:creationId xmlns:a16="http://schemas.microsoft.com/office/drawing/2014/main" id="{2CA68C1C-5A45-CE88-2E38-3E004886BBC3}"/>
              </a:ext>
            </a:extLst>
          </p:cNvPr>
          <p:cNvSpPr>
            <a:spLocks noGrp="1"/>
          </p:cNvSpPr>
          <p:nvPr>
            <p:ph idx="1"/>
          </p:nvPr>
        </p:nvSpPr>
        <p:spPr>
          <a:xfrm>
            <a:off x="152400" y="1452282"/>
            <a:ext cx="11887200" cy="5201919"/>
          </a:xfrm>
        </p:spPr>
        <p:txBody>
          <a:bodyPr>
            <a:normAutofit/>
          </a:bodyPr>
          <a:lstStyle/>
          <a:p>
            <a:pPr lvl="0">
              <a:buClrTx/>
              <a:buSzTx/>
              <a:buFontTx/>
              <a:buNone/>
            </a:pPr>
            <a:r>
              <a:rPr kumimoji="0" lang="en-US" b="0" i="0" u="none" strike="noStrike" cap="none" spc="0" normalizeH="0" baseline="0" noProof="0" dirty="0">
                <a:effectLst/>
                <a:uLnTx/>
                <a:uFillTx/>
                <a:latin typeface="Arial" panose="020B0604020202020204" pitchFamily="34" charset="0"/>
                <a:ea typeface="Verdana"/>
                <a:cs typeface="Arial" panose="020B0604020202020204" pitchFamily="34" charset="0"/>
              </a:rPr>
              <a:t>“Results from a screening instrument shall be used as part of a broader process that further evaluates pupil needs and progress, identifies supports for classroom instruction, enables targeted individual intervention as needed, and allows for further diagnosis if concerns do not resolve.”</a:t>
            </a:r>
          </a:p>
          <a:p>
            <a:pPr lvl="0">
              <a:buClrTx/>
              <a:buSzTx/>
              <a:buFontTx/>
              <a:buNone/>
            </a:pPr>
            <a:r>
              <a:rPr lang="en-US" b="0" i="0" dirty="0"/>
              <a:t>– </a:t>
            </a:r>
            <a:r>
              <a:rPr lang="en-US" b="0" i="1" dirty="0"/>
              <a:t>EC</a:t>
            </a:r>
            <a:r>
              <a:rPr lang="en-US" b="0" i="0" dirty="0"/>
              <a:t> Sec. 53008 (l)</a:t>
            </a:r>
            <a:endParaRPr lang="en-US" dirty="0"/>
          </a:p>
        </p:txBody>
      </p:sp>
    </p:spTree>
    <p:extLst>
      <p:ext uri="{BB962C8B-B14F-4D97-AF65-F5344CB8AC3E}">
        <p14:creationId xmlns:p14="http://schemas.microsoft.com/office/powerpoint/2010/main" val="40595484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F0706D-B633-7B79-28B6-DA8AE9F9A47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362F871-D52A-B796-0DDA-1207EDE50C68}"/>
              </a:ext>
            </a:extLst>
          </p:cNvPr>
          <p:cNvSpPr>
            <a:spLocks noGrp="1"/>
          </p:cNvSpPr>
          <p:nvPr>
            <p:ph type="title"/>
          </p:nvPr>
        </p:nvSpPr>
        <p:spPr/>
        <p:txBody>
          <a:bodyPr/>
          <a:lstStyle/>
          <a:p>
            <a:r>
              <a:rPr lang="en-US" b="1" dirty="0"/>
              <a:t>Designing Intervention (4)</a:t>
            </a:r>
            <a:endParaRPr lang="en-US" dirty="0"/>
          </a:p>
        </p:txBody>
      </p:sp>
      <p:sp>
        <p:nvSpPr>
          <p:cNvPr id="4" name="Content Placeholder 3">
            <a:extLst>
              <a:ext uri="{FF2B5EF4-FFF2-40B4-BE49-F238E27FC236}">
                <a16:creationId xmlns:a16="http://schemas.microsoft.com/office/drawing/2014/main" id="{773D606F-9633-3336-ABA6-8758382DD58D}"/>
              </a:ext>
            </a:extLst>
          </p:cNvPr>
          <p:cNvSpPr>
            <a:spLocks noGrp="1"/>
          </p:cNvSpPr>
          <p:nvPr>
            <p:ph idx="1"/>
          </p:nvPr>
        </p:nvSpPr>
        <p:spPr>
          <a:xfrm>
            <a:off x="152400" y="1452282"/>
            <a:ext cx="11887200" cy="5201919"/>
          </a:xfrm>
        </p:spPr>
        <p:txBody>
          <a:bodyPr>
            <a:normAutofit/>
          </a:bodyPr>
          <a:lstStyle/>
          <a:p>
            <a:r>
              <a:rPr kumimoji="0" lang="en-US" b="0" i="0" u="none" strike="noStrike" cap="none" spc="0" normalizeH="0" baseline="0" noProof="0" dirty="0">
                <a:effectLst/>
                <a:uLnTx/>
                <a:uFillTx/>
                <a:latin typeface="Arial"/>
                <a:ea typeface="Verdana"/>
                <a:cs typeface="Arial"/>
              </a:rPr>
              <a:t>If a pupil is identified as being at risk of having reading difficulties after being screened, the local educational agency shall provide the pupil with supports and services, appropriate to the specific challenges identified by the screening instrument and other pertinent information about the pupil, which may include, among other supports and services, any of the following:</a:t>
            </a:r>
            <a:endParaRPr lang="en-US" dirty="0">
              <a:latin typeface="Arial"/>
              <a:cs typeface="Arial"/>
            </a:endParaRPr>
          </a:p>
        </p:txBody>
      </p:sp>
    </p:spTree>
    <p:extLst>
      <p:ext uri="{BB962C8B-B14F-4D97-AF65-F5344CB8AC3E}">
        <p14:creationId xmlns:p14="http://schemas.microsoft.com/office/powerpoint/2010/main" val="7439844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3F44EC-0F6F-EBAE-C31E-F32CA51F108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51D6075E-A153-BEC8-72A1-2A05BC783F12}"/>
              </a:ext>
            </a:extLst>
          </p:cNvPr>
          <p:cNvSpPr>
            <a:spLocks noGrp="1"/>
          </p:cNvSpPr>
          <p:nvPr>
            <p:ph type="title"/>
          </p:nvPr>
        </p:nvSpPr>
        <p:spPr/>
        <p:txBody>
          <a:bodyPr/>
          <a:lstStyle/>
          <a:p>
            <a:r>
              <a:rPr lang="en-US" b="1" dirty="0"/>
              <a:t>Designing Intervention (5)</a:t>
            </a:r>
            <a:endParaRPr lang="en-US" dirty="0"/>
          </a:p>
        </p:txBody>
      </p:sp>
      <p:sp>
        <p:nvSpPr>
          <p:cNvPr id="4" name="Content Placeholder 3">
            <a:extLst>
              <a:ext uri="{FF2B5EF4-FFF2-40B4-BE49-F238E27FC236}">
                <a16:creationId xmlns:a16="http://schemas.microsoft.com/office/drawing/2014/main" id="{AE42A6BF-BCD2-8499-E438-9F68ACEB3927}"/>
              </a:ext>
            </a:extLst>
          </p:cNvPr>
          <p:cNvSpPr>
            <a:spLocks noGrp="1"/>
          </p:cNvSpPr>
          <p:nvPr>
            <p:ph idx="1"/>
          </p:nvPr>
        </p:nvSpPr>
        <p:spPr>
          <a:xfrm>
            <a:off x="152400" y="1452282"/>
            <a:ext cx="11887200" cy="5201919"/>
          </a:xfrm>
        </p:spPr>
        <p:txBody>
          <a:bodyPr>
            <a:normAutofit/>
          </a:bodyPr>
          <a:lstStyle/>
          <a:p>
            <a:pPr lvl="0">
              <a:spcBef>
                <a:spcPts val="2400"/>
              </a:spcBef>
            </a:pPr>
            <a:r>
              <a:rPr lang="en-US" b="0" i="0" dirty="0"/>
              <a:t>Evidence-based literacy instruction focused on the pupil’s specific needs.</a:t>
            </a:r>
            <a:endParaRPr lang="en-US" dirty="0"/>
          </a:p>
          <a:p>
            <a:pPr lvl="0">
              <a:spcBef>
                <a:spcPts val="2400"/>
              </a:spcBef>
            </a:pPr>
            <a:r>
              <a:rPr lang="en-US" b="0" i="0" dirty="0"/>
              <a:t>Progress monitoring.</a:t>
            </a:r>
            <a:endParaRPr lang="en-US" dirty="0"/>
          </a:p>
          <a:p>
            <a:pPr lvl="0">
              <a:spcBef>
                <a:spcPts val="2400"/>
              </a:spcBef>
            </a:pPr>
            <a:r>
              <a:rPr lang="en-US" b="0" i="0" dirty="0"/>
              <a:t>One-on-one or small group tutoring.</a:t>
            </a:r>
            <a:endParaRPr lang="en-US" dirty="0"/>
          </a:p>
          <a:p>
            <a:pPr lvl="0">
              <a:spcBef>
                <a:spcPts val="2400"/>
              </a:spcBef>
            </a:pPr>
            <a:r>
              <a:rPr lang="en-US" b="0" i="0" dirty="0"/>
              <a:t>Further evaluation or diagnostic assessment.</a:t>
            </a:r>
            <a:endParaRPr lang="en-US" dirty="0"/>
          </a:p>
        </p:txBody>
      </p:sp>
    </p:spTree>
    <p:extLst>
      <p:ext uri="{BB962C8B-B14F-4D97-AF65-F5344CB8AC3E}">
        <p14:creationId xmlns:p14="http://schemas.microsoft.com/office/powerpoint/2010/main" val="9266182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57A38D-ABF6-81B4-67B0-B15AA25EDC63}"/>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349A018-8CBB-5EDD-6748-E55D66AF773F}"/>
              </a:ext>
            </a:extLst>
          </p:cNvPr>
          <p:cNvSpPr>
            <a:spLocks noGrp="1"/>
          </p:cNvSpPr>
          <p:nvPr>
            <p:ph type="title"/>
          </p:nvPr>
        </p:nvSpPr>
        <p:spPr/>
        <p:txBody>
          <a:bodyPr/>
          <a:lstStyle/>
          <a:p>
            <a:r>
              <a:rPr lang="en-US" b="1" dirty="0"/>
              <a:t>Supplemental Support</a:t>
            </a:r>
            <a:endParaRPr lang="en-US" dirty="0"/>
          </a:p>
        </p:txBody>
      </p:sp>
      <p:sp>
        <p:nvSpPr>
          <p:cNvPr id="4" name="Content Placeholder 3">
            <a:extLst>
              <a:ext uri="{FF2B5EF4-FFF2-40B4-BE49-F238E27FC236}">
                <a16:creationId xmlns:a16="http://schemas.microsoft.com/office/drawing/2014/main" id="{06933549-F5E0-284A-9977-3B7C3C1CA447}"/>
              </a:ext>
            </a:extLst>
          </p:cNvPr>
          <p:cNvSpPr>
            <a:spLocks noGrp="1"/>
          </p:cNvSpPr>
          <p:nvPr>
            <p:ph idx="1"/>
          </p:nvPr>
        </p:nvSpPr>
        <p:spPr>
          <a:xfrm>
            <a:off x="152400" y="1452282"/>
            <a:ext cx="11887200" cy="5201919"/>
          </a:xfrm>
        </p:spPr>
        <p:txBody>
          <a:bodyPr>
            <a:normAutofit/>
          </a:bodyPr>
          <a:lstStyle/>
          <a:p>
            <a:pPr lvl="0"/>
            <a:r>
              <a:rPr lang="en-US" b="1" dirty="0"/>
              <a:t>Targeted Supplemental Small-Group Intervention</a:t>
            </a:r>
            <a:r>
              <a:rPr lang="en-US" dirty="0"/>
              <a:t>-</a:t>
            </a:r>
          </a:p>
          <a:p>
            <a:pPr lvl="1"/>
            <a:r>
              <a:rPr lang="en-US" dirty="0"/>
              <a:t>Students with targeted skill needs in the areas of reading, spelling, and writing</a:t>
            </a:r>
            <a:r>
              <a:rPr lang="en-US" dirty="0">
                <a:latin typeface="Aptos Display" panose="02110004020202020204"/>
              </a:rPr>
              <a:t> </a:t>
            </a:r>
            <a:r>
              <a:rPr lang="en-US" dirty="0"/>
              <a:t>receive more intensive instruction—for example, small-group instruction in up to three of the foundational reading skills, in addition to core curriculum instruction (National Association of Elementary School Principals 2011). </a:t>
            </a:r>
          </a:p>
          <a:p>
            <a:pPr lvl="1"/>
            <a:endParaRPr lang="en-US" dirty="0"/>
          </a:p>
          <a:p>
            <a:pPr lvl="1"/>
            <a:r>
              <a:rPr lang="en-US" dirty="0"/>
              <a:t>The ideal educator-to-student ratio is one educator to five students. These students are then assessed in targeted areas one to two times a week with materials that are at their instructional level. </a:t>
            </a:r>
          </a:p>
          <a:p>
            <a:pPr lvl="0" algn="r"/>
            <a:r>
              <a:rPr lang="en-US" sz="2800" dirty="0">
                <a:latin typeface="Aptos Display" panose="02110004020202020204"/>
              </a:rPr>
              <a:t>-</a:t>
            </a:r>
            <a:r>
              <a:rPr lang="en-US" sz="2800" dirty="0"/>
              <a:t>CA Dyslexia Guidelines P. 48 </a:t>
            </a:r>
          </a:p>
        </p:txBody>
      </p:sp>
    </p:spTree>
    <p:extLst>
      <p:ext uri="{BB962C8B-B14F-4D97-AF65-F5344CB8AC3E}">
        <p14:creationId xmlns:p14="http://schemas.microsoft.com/office/powerpoint/2010/main" val="40153403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3BC7A4-A360-9006-6165-BDEDF2461F39}"/>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0F1C36B-2EB4-855D-D74A-EC61509E7D9B}"/>
              </a:ext>
            </a:extLst>
          </p:cNvPr>
          <p:cNvSpPr>
            <a:spLocks noGrp="1"/>
          </p:cNvSpPr>
          <p:nvPr>
            <p:ph type="title"/>
          </p:nvPr>
        </p:nvSpPr>
        <p:spPr/>
        <p:txBody>
          <a:bodyPr/>
          <a:lstStyle/>
          <a:p>
            <a:r>
              <a:rPr lang="en-US" b="1" dirty="0"/>
              <a:t>Intensive Support</a:t>
            </a:r>
            <a:endParaRPr lang="en-US" dirty="0"/>
          </a:p>
        </p:txBody>
      </p:sp>
      <p:sp>
        <p:nvSpPr>
          <p:cNvPr id="4" name="Content Placeholder 3">
            <a:extLst>
              <a:ext uri="{FF2B5EF4-FFF2-40B4-BE49-F238E27FC236}">
                <a16:creationId xmlns:a16="http://schemas.microsoft.com/office/drawing/2014/main" id="{BFA05A0C-2738-4E1E-4A5B-75235A43964A}"/>
              </a:ext>
            </a:extLst>
          </p:cNvPr>
          <p:cNvSpPr>
            <a:spLocks noGrp="1"/>
          </p:cNvSpPr>
          <p:nvPr>
            <p:ph idx="1"/>
          </p:nvPr>
        </p:nvSpPr>
        <p:spPr>
          <a:xfrm>
            <a:off x="152400" y="1452282"/>
            <a:ext cx="11887200" cy="5201919"/>
          </a:xfrm>
        </p:spPr>
        <p:txBody>
          <a:bodyPr>
            <a:normAutofit/>
          </a:bodyPr>
          <a:lstStyle/>
          <a:p>
            <a:pPr lvl="0"/>
            <a:r>
              <a:rPr lang="en-US" b="1" dirty="0"/>
              <a:t>Intervention with Intensified Support </a:t>
            </a:r>
            <a:endParaRPr lang="en-US" dirty="0"/>
          </a:p>
          <a:p>
            <a:pPr lvl="1"/>
            <a:r>
              <a:rPr lang="en-US" dirty="0"/>
              <a:t>Students with the most intensive needs receive even more intensive instruction (e.g., instruction that focuses on fewer skills and provides extended daily sessions in addition to core curriculum instruction</a:t>
            </a:r>
            <a:r>
              <a:rPr lang="en-US" dirty="0">
                <a:latin typeface="Aptos Display" panose="02110004020202020204"/>
              </a:rPr>
              <a:t>).</a:t>
            </a:r>
            <a:r>
              <a:rPr lang="en-US" dirty="0"/>
              <a:t> </a:t>
            </a:r>
            <a:endParaRPr lang="en-US" dirty="0">
              <a:latin typeface="Aptos Display" panose="02110004020202020204"/>
            </a:endParaRPr>
          </a:p>
          <a:p>
            <a:pPr lvl="1"/>
            <a:r>
              <a:rPr lang="en-US" dirty="0">
                <a:latin typeface="Aptos Display" panose="02110004020202020204"/>
              </a:rPr>
              <a:t>The</a:t>
            </a:r>
            <a:r>
              <a:rPr lang="en-US" dirty="0"/>
              <a:t> continuous monitoring of the data in reading, writing, and spelling helps school teams to determine whether students are responding to the instruction and intervention provided. Students who are not showing growth may require instructional adjustments beyond the core curriculum and may need special education services.</a:t>
            </a:r>
          </a:p>
          <a:p>
            <a:pPr marL="25400" lvl="0" indent="0" algn="r">
              <a:buNone/>
            </a:pPr>
            <a:r>
              <a:rPr lang="en-US" dirty="0"/>
              <a:t>- CA Dyslexia Guideline P. 48</a:t>
            </a:r>
          </a:p>
          <a:p>
            <a:pPr lvl="0" algn="r"/>
            <a:endParaRPr lang="en-US" sz="2800" dirty="0"/>
          </a:p>
        </p:txBody>
      </p:sp>
    </p:spTree>
    <p:extLst>
      <p:ext uri="{BB962C8B-B14F-4D97-AF65-F5344CB8AC3E}">
        <p14:creationId xmlns:p14="http://schemas.microsoft.com/office/powerpoint/2010/main" val="39482036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DF948F-46A0-3C75-19F6-F646C8045D4B}"/>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1E80D84-67F6-83E0-ED34-2078DC798A9A}"/>
              </a:ext>
            </a:extLst>
          </p:cNvPr>
          <p:cNvSpPr>
            <a:spLocks noGrp="1"/>
          </p:cNvSpPr>
          <p:nvPr>
            <p:ph type="title"/>
          </p:nvPr>
        </p:nvSpPr>
        <p:spPr/>
        <p:txBody>
          <a:bodyPr/>
          <a:lstStyle/>
          <a:p>
            <a:r>
              <a:rPr lang="en-US" b="1" dirty="0"/>
              <a:t>Best First Instruction (1)</a:t>
            </a:r>
            <a:endParaRPr lang="en-US" dirty="0"/>
          </a:p>
        </p:txBody>
      </p:sp>
      <p:sp>
        <p:nvSpPr>
          <p:cNvPr id="4" name="Content Placeholder 3">
            <a:extLst>
              <a:ext uri="{FF2B5EF4-FFF2-40B4-BE49-F238E27FC236}">
                <a16:creationId xmlns:a16="http://schemas.microsoft.com/office/drawing/2014/main" id="{FDBCD9B2-F3AD-0590-24BD-2064837A60B3}"/>
              </a:ext>
            </a:extLst>
          </p:cNvPr>
          <p:cNvSpPr>
            <a:spLocks noGrp="1"/>
          </p:cNvSpPr>
          <p:nvPr>
            <p:ph idx="1"/>
          </p:nvPr>
        </p:nvSpPr>
        <p:spPr>
          <a:xfrm>
            <a:off x="152400" y="1452282"/>
            <a:ext cx="11887200" cy="5201919"/>
          </a:xfrm>
        </p:spPr>
        <p:txBody>
          <a:bodyPr>
            <a:normAutofit lnSpcReduction="10000"/>
          </a:bodyPr>
          <a:lstStyle/>
          <a:p>
            <a:pPr>
              <a:lnSpc>
                <a:spcPct val="100000"/>
              </a:lnSpc>
              <a:spcAft>
                <a:spcPts val="1800"/>
              </a:spcAft>
            </a:pPr>
            <a:r>
              <a:rPr lang="en-US" sz="2400" dirty="0"/>
              <a:t>Essential that all support provided through MTSS aligns with the research on effective literacy instruction. Description of effective first instruction in grades K-2</a:t>
            </a:r>
          </a:p>
          <a:p>
            <a:pPr>
              <a:lnSpc>
                <a:spcPct val="100000"/>
              </a:lnSpc>
              <a:spcAft>
                <a:spcPts val="1200"/>
              </a:spcAft>
            </a:pPr>
            <a:r>
              <a:rPr lang="en-US" sz="2400" dirty="0"/>
              <a:t>New Literacy Program Standard 7: Effective Literacy Instruction for All Students, specifies that research-aligned literacy instruction includes direct, systematic, and explicit instruction that covers:  </a:t>
            </a:r>
          </a:p>
          <a:p>
            <a:pPr lvl="1">
              <a:lnSpc>
                <a:spcPct val="100000"/>
              </a:lnSpc>
              <a:buFont typeface="Wingdings" panose="05000000000000000000" pitchFamily="2" charset="2"/>
              <a:buChar char="v"/>
            </a:pPr>
            <a:r>
              <a:rPr lang="en-US" sz="2400" dirty="0"/>
              <a:t>phonological awareness/phonemic awareness</a:t>
            </a:r>
          </a:p>
          <a:p>
            <a:pPr lvl="1">
              <a:lnSpc>
                <a:spcPct val="100000"/>
              </a:lnSpc>
              <a:buFont typeface="Wingdings" panose="05000000000000000000" pitchFamily="2" charset="2"/>
              <a:buChar char="v"/>
            </a:pPr>
            <a:r>
              <a:rPr lang="en-US" sz="2400" dirty="0"/>
              <a:t>phonics, spelling, and word recognition</a:t>
            </a:r>
          </a:p>
          <a:p>
            <a:pPr lvl="1">
              <a:lnSpc>
                <a:spcPct val="100000"/>
              </a:lnSpc>
              <a:buFont typeface="Wingdings" panose="05000000000000000000" pitchFamily="2" charset="2"/>
              <a:buChar char="v"/>
            </a:pPr>
            <a:r>
              <a:rPr lang="en-US" sz="2400" dirty="0"/>
              <a:t>decoding and encoding</a:t>
            </a:r>
          </a:p>
          <a:p>
            <a:pPr lvl="1">
              <a:lnSpc>
                <a:spcPct val="100000"/>
              </a:lnSpc>
              <a:buFont typeface="Wingdings" panose="05000000000000000000" pitchFamily="2" charset="2"/>
              <a:buChar char="v"/>
            </a:pPr>
            <a:r>
              <a:rPr lang="en-US" sz="2400" dirty="0"/>
              <a:t>morphological awareness</a:t>
            </a:r>
          </a:p>
          <a:p>
            <a:pPr lvl="1">
              <a:lnSpc>
                <a:spcPct val="100000"/>
              </a:lnSpc>
              <a:buFont typeface="Wingdings" panose="05000000000000000000" pitchFamily="2" charset="2"/>
              <a:buChar char="v"/>
            </a:pPr>
            <a:r>
              <a:rPr lang="en-US" sz="2400" dirty="0"/>
              <a:t>text reading fluency, including accuracy, prosody, and rate</a:t>
            </a:r>
            <a:br>
              <a:rPr lang="en-US" sz="2400" dirty="0"/>
            </a:br>
            <a:br>
              <a:rPr lang="en-US" sz="2400" dirty="0"/>
            </a:br>
            <a:br>
              <a:rPr lang="en-US" sz="2400" dirty="0"/>
            </a:br>
            <a:endParaRPr lang="en-US" sz="2400" dirty="0"/>
          </a:p>
          <a:p>
            <a:pPr lvl="0" algn="r"/>
            <a:endParaRPr lang="en-US" sz="2800" dirty="0"/>
          </a:p>
        </p:txBody>
      </p:sp>
    </p:spTree>
    <p:extLst>
      <p:ext uri="{BB962C8B-B14F-4D97-AF65-F5344CB8AC3E}">
        <p14:creationId xmlns:p14="http://schemas.microsoft.com/office/powerpoint/2010/main" val="36560005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D7E695-B1E0-8198-EFD3-21BFDFC40D6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B1A39581-B2F9-9080-83F4-7B45F4940306}"/>
              </a:ext>
            </a:extLst>
          </p:cNvPr>
          <p:cNvSpPr>
            <a:spLocks noGrp="1"/>
          </p:cNvSpPr>
          <p:nvPr>
            <p:ph type="title"/>
          </p:nvPr>
        </p:nvSpPr>
        <p:spPr/>
        <p:txBody>
          <a:bodyPr/>
          <a:lstStyle/>
          <a:p>
            <a:r>
              <a:rPr lang="en-US" b="1" dirty="0"/>
              <a:t>Best First Instruction (2)</a:t>
            </a:r>
            <a:endParaRPr lang="en-US" dirty="0"/>
          </a:p>
        </p:txBody>
      </p:sp>
      <p:sp>
        <p:nvSpPr>
          <p:cNvPr id="4" name="Content Placeholder 3">
            <a:extLst>
              <a:ext uri="{FF2B5EF4-FFF2-40B4-BE49-F238E27FC236}">
                <a16:creationId xmlns:a16="http://schemas.microsoft.com/office/drawing/2014/main" id="{24A42F19-4F86-39E8-46FB-CF5FD268AAF7}"/>
              </a:ext>
            </a:extLst>
          </p:cNvPr>
          <p:cNvSpPr>
            <a:spLocks noGrp="1"/>
          </p:cNvSpPr>
          <p:nvPr>
            <p:ph idx="1"/>
          </p:nvPr>
        </p:nvSpPr>
        <p:spPr>
          <a:xfrm>
            <a:off x="152400" y="1452282"/>
            <a:ext cx="11887200" cy="5201919"/>
          </a:xfrm>
        </p:spPr>
        <p:txBody>
          <a:bodyPr>
            <a:normAutofit/>
          </a:bodyPr>
          <a:lstStyle/>
          <a:p>
            <a:pPr>
              <a:lnSpc>
                <a:spcPct val="150000"/>
              </a:lnSpc>
            </a:pPr>
            <a:r>
              <a:rPr lang="en-US" sz="2400" dirty="0"/>
              <a:t>Research-aligned literacy Instruction should also comprehensively address:</a:t>
            </a:r>
          </a:p>
          <a:p>
            <a:pPr lvl="1">
              <a:lnSpc>
                <a:spcPct val="150000"/>
              </a:lnSpc>
              <a:buFont typeface="Wingdings" panose="05000000000000000000" pitchFamily="2" charset="2"/>
              <a:buChar char="v"/>
            </a:pPr>
            <a:r>
              <a:rPr lang="en-US" sz="2400" dirty="0"/>
              <a:t>meaning making</a:t>
            </a:r>
          </a:p>
          <a:p>
            <a:pPr lvl="1">
              <a:lnSpc>
                <a:spcPct val="150000"/>
              </a:lnSpc>
              <a:buFont typeface="Wingdings" panose="05000000000000000000" pitchFamily="2" charset="2"/>
              <a:buChar char="v"/>
            </a:pPr>
            <a:r>
              <a:rPr lang="en-US" sz="2400" dirty="0"/>
              <a:t>language development</a:t>
            </a:r>
          </a:p>
          <a:p>
            <a:pPr lvl="1">
              <a:lnSpc>
                <a:spcPct val="150000"/>
              </a:lnSpc>
              <a:buFont typeface="Wingdings" panose="05000000000000000000" pitchFamily="2" charset="2"/>
              <a:buChar char="v"/>
            </a:pPr>
            <a:r>
              <a:rPr lang="en-US" sz="2400" dirty="0"/>
              <a:t>effective expression</a:t>
            </a:r>
          </a:p>
          <a:p>
            <a:pPr lvl="1">
              <a:lnSpc>
                <a:spcPct val="150000"/>
              </a:lnSpc>
              <a:buFont typeface="Wingdings" panose="05000000000000000000" pitchFamily="2" charset="2"/>
              <a:buChar char="v"/>
            </a:pPr>
            <a:r>
              <a:rPr lang="en-US" sz="2400" dirty="0"/>
              <a:t>content knowledge</a:t>
            </a:r>
          </a:p>
          <a:p>
            <a:pPr lvl="1">
              <a:lnSpc>
                <a:spcPct val="150000"/>
              </a:lnSpc>
              <a:buFont typeface="Wingdings" panose="05000000000000000000" pitchFamily="2" charset="2"/>
              <a:buChar char="v"/>
            </a:pPr>
            <a:r>
              <a:rPr lang="en-US" sz="2400" dirty="0"/>
              <a:t>integrated/designated ELD</a:t>
            </a:r>
          </a:p>
          <a:p>
            <a:pPr lvl="0" algn="r"/>
            <a:endParaRPr lang="en-US" sz="2800" dirty="0"/>
          </a:p>
        </p:txBody>
      </p:sp>
    </p:spTree>
    <p:extLst>
      <p:ext uri="{BB962C8B-B14F-4D97-AF65-F5344CB8AC3E}">
        <p14:creationId xmlns:p14="http://schemas.microsoft.com/office/powerpoint/2010/main" val="4959958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3EFA20-85A4-BE28-4200-CE917C74E90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A193FD5-88BC-D221-9CBF-F1724CDB91BC}"/>
              </a:ext>
            </a:extLst>
          </p:cNvPr>
          <p:cNvSpPr>
            <a:spLocks noGrp="1"/>
          </p:cNvSpPr>
          <p:nvPr>
            <p:ph type="title"/>
          </p:nvPr>
        </p:nvSpPr>
        <p:spPr>
          <a:xfrm>
            <a:off x="152400" y="203799"/>
            <a:ext cx="11887200" cy="1205485"/>
          </a:xfrm>
        </p:spPr>
        <p:txBody>
          <a:bodyPr>
            <a:normAutofit fontScale="90000"/>
          </a:bodyPr>
          <a:lstStyle/>
          <a:p>
            <a:r>
              <a:rPr lang="en-US" dirty="0"/>
              <a:t>Effective First Instruction within the </a:t>
            </a:r>
            <a:br>
              <a:rPr lang="en-US" dirty="0"/>
            </a:br>
            <a:r>
              <a:rPr lang="en-US" dirty="0"/>
              <a:t>MTSS Framework</a:t>
            </a:r>
          </a:p>
        </p:txBody>
      </p:sp>
      <p:sp>
        <p:nvSpPr>
          <p:cNvPr id="6" name="Content Placeholder 5">
            <a:extLst>
              <a:ext uri="{FF2B5EF4-FFF2-40B4-BE49-F238E27FC236}">
                <a16:creationId xmlns:a16="http://schemas.microsoft.com/office/drawing/2014/main" id="{3A9AB7B3-1FDE-C50E-800C-CF243834FD2C}"/>
              </a:ext>
            </a:extLst>
          </p:cNvPr>
          <p:cNvSpPr>
            <a:spLocks noGrp="1"/>
          </p:cNvSpPr>
          <p:nvPr>
            <p:ph sz="quarter" idx="11"/>
          </p:nvPr>
        </p:nvSpPr>
        <p:spPr>
          <a:xfrm>
            <a:off x="92993" y="1596619"/>
            <a:ext cx="2364388" cy="2130727"/>
          </a:xfrm>
        </p:spPr>
        <p:txBody>
          <a:bodyPr>
            <a:normAutofit/>
          </a:bodyPr>
          <a:lstStyle/>
          <a:p>
            <a:pPr marL="0" indent="0">
              <a:buNone/>
            </a:pPr>
            <a:r>
              <a:rPr lang="en-US" b="1" dirty="0"/>
              <a:t>Lizette Diaz</a:t>
            </a:r>
          </a:p>
          <a:p>
            <a:pPr marL="0" indent="0">
              <a:buNone/>
            </a:pPr>
            <a:r>
              <a:rPr lang="en-US" sz="2400" dirty="0"/>
              <a:t>Assistant</a:t>
            </a:r>
            <a:br>
              <a:rPr lang="en-US" sz="2400" dirty="0"/>
            </a:br>
            <a:r>
              <a:rPr lang="en-US" sz="2400" dirty="0"/>
              <a:t>Superintendent</a:t>
            </a:r>
          </a:p>
        </p:txBody>
      </p:sp>
      <p:pic>
        <p:nvPicPr>
          <p:cNvPr id="9" name="Content Placeholder 8" descr="Photo of Lizette Diaz">
            <a:extLst>
              <a:ext uri="{FF2B5EF4-FFF2-40B4-BE49-F238E27FC236}">
                <a16:creationId xmlns:a16="http://schemas.microsoft.com/office/drawing/2014/main" id="{3D8BFA2A-82D2-8375-B041-1F5EC6F9CF9F}"/>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rcRect/>
          <a:stretch/>
        </p:blipFill>
        <p:spPr>
          <a:xfrm>
            <a:off x="2531500" y="1324027"/>
            <a:ext cx="1739047" cy="2403319"/>
          </a:xfrm>
        </p:spPr>
      </p:pic>
      <p:sp>
        <p:nvSpPr>
          <p:cNvPr id="3" name="Content Placeholder 2">
            <a:extLst>
              <a:ext uri="{FF2B5EF4-FFF2-40B4-BE49-F238E27FC236}">
                <a16:creationId xmlns:a16="http://schemas.microsoft.com/office/drawing/2014/main" id="{9FA00B65-1E45-1A5D-E1BD-819116B0DB20}"/>
              </a:ext>
            </a:extLst>
          </p:cNvPr>
          <p:cNvSpPr>
            <a:spLocks noGrp="1"/>
          </p:cNvSpPr>
          <p:nvPr>
            <p:ph sz="quarter" idx="10"/>
          </p:nvPr>
        </p:nvSpPr>
        <p:spPr>
          <a:xfrm>
            <a:off x="4935798" y="1541371"/>
            <a:ext cx="2320404" cy="2185975"/>
          </a:xfrm>
        </p:spPr>
        <p:txBody>
          <a:bodyPr>
            <a:normAutofit fontScale="92500" lnSpcReduction="10000"/>
          </a:bodyPr>
          <a:lstStyle/>
          <a:p>
            <a:pPr marL="0" indent="0">
              <a:buNone/>
            </a:pPr>
            <a:r>
              <a:rPr lang="en-US" b="1" dirty="0"/>
              <a:t>Kimberly</a:t>
            </a:r>
            <a:br>
              <a:rPr lang="en-US" dirty="0"/>
            </a:br>
            <a:r>
              <a:rPr lang="en-US" b="1" dirty="0"/>
              <a:t>Bliss</a:t>
            </a:r>
            <a:br>
              <a:rPr lang="en-US" b="1" dirty="0"/>
            </a:br>
            <a:r>
              <a:rPr lang="en-US" sz="2600" dirty="0"/>
              <a:t>Educational Services Program</a:t>
            </a:r>
            <a:br>
              <a:rPr lang="en-US" sz="2600" dirty="0"/>
            </a:br>
            <a:r>
              <a:rPr lang="en-US" sz="2600" dirty="0"/>
              <a:t>Coordinator</a:t>
            </a:r>
          </a:p>
        </p:txBody>
      </p:sp>
      <p:pic>
        <p:nvPicPr>
          <p:cNvPr id="15" name="Content Placeholder 14" descr="Photo of Kimberly Bliss">
            <a:extLst>
              <a:ext uri="{FF2B5EF4-FFF2-40B4-BE49-F238E27FC236}">
                <a16:creationId xmlns:a16="http://schemas.microsoft.com/office/drawing/2014/main" id="{9001CE33-60F2-41E6-6D4C-AF38653E66E9}"/>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036373" y="1469692"/>
            <a:ext cx="1820093" cy="2389741"/>
          </a:xfrm>
        </p:spPr>
      </p:pic>
      <p:sp>
        <p:nvSpPr>
          <p:cNvPr id="17" name="Content Placeholder 6">
            <a:extLst>
              <a:ext uri="{FF2B5EF4-FFF2-40B4-BE49-F238E27FC236}">
                <a16:creationId xmlns:a16="http://schemas.microsoft.com/office/drawing/2014/main" id="{1EA0327C-E7F8-5225-5937-D901AA839D8E}"/>
              </a:ext>
            </a:extLst>
          </p:cNvPr>
          <p:cNvSpPr txBox="1">
            <a:spLocks/>
          </p:cNvSpPr>
          <p:nvPr/>
        </p:nvSpPr>
        <p:spPr>
          <a:xfrm>
            <a:off x="152400" y="3859433"/>
            <a:ext cx="2304981" cy="2119970"/>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000" b="1" dirty="0"/>
              <a:t>Jennifer</a:t>
            </a:r>
          </a:p>
          <a:p>
            <a:pPr marL="0" indent="0">
              <a:buFont typeface="Arial" panose="020B0604020202020204" pitchFamily="34" charset="0"/>
              <a:buNone/>
            </a:pPr>
            <a:r>
              <a:rPr lang="en-US" sz="3000" b="1" dirty="0"/>
              <a:t>Tamayo-Dopp</a:t>
            </a:r>
          </a:p>
          <a:p>
            <a:pPr marL="0" indent="0">
              <a:buFont typeface="Arial" panose="020B0604020202020204" pitchFamily="34" charset="0"/>
              <a:buNone/>
            </a:pPr>
            <a:r>
              <a:rPr lang="en-US" sz="2600" dirty="0"/>
              <a:t>Special Assignment</a:t>
            </a:r>
          </a:p>
          <a:p>
            <a:pPr marL="0" indent="0">
              <a:buFont typeface="Arial" panose="020B0604020202020204" pitchFamily="34" charset="0"/>
              <a:buNone/>
            </a:pPr>
            <a:endParaRPr lang="en-US" dirty="0"/>
          </a:p>
        </p:txBody>
      </p:sp>
      <p:pic>
        <p:nvPicPr>
          <p:cNvPr id="5" name="Content Placeholder 8" descr="Photo of Jennifer Tamayo-Dopp">
            <a:extLst>
              <a:ext uri="{FF2B5EF4-FFF2-40B4-BE49-F238E27FC236}">
                <a16:creationId xmlns:a16="http://schemas.microsoft.com/office/drawing/2014/main" id="{36E68CDE-F3E7-56C3-FBF5-650178D61E8D}"/>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558005" y="3801560"/>
            <a:ext cx="1739047" cy="2350431"/>
          </a:xfrm>
          <a:prstGeom prst="rect">
            <a:avLst/>
          </a:prstGeom>
        </p:spPr>
      </p:pic>
      <p:sp>
        <p:nvSpPr>
          <p:cNvPr id="7" name="Content Placeholder 6">
            <a:extLst>
              <a:ext uri="{FF2B5EF4-FFF2-40B4-BE49-F238E27FC236}">
                <a16:creationId xmlns:a16="http://schemas.microsoft.com/office/drawing/2014/main" id="{1B9886AB-AAA3-0CDA-101D-897820050C8B}"/>
              </a:ext>
            </a:extLst>
          </p:cNvPr>
          <p:cNvSpPr>
            <a:spLocks noGrp="1"/>
          </p:cNvSpPr>
          <p:nvPr>
            <p:ph sz="quarter" idx="12"/>
          </p:nvPr>
        </p:nvSpPr>
        <p:spPr>
          <a:xfrm>
            <a:off x="4930469" y="3801559"/>
            <a:ext cx="2101937" cy="2186525"/>
          </a:xfrm>
        </p:spPr>
        <p:txBody>
          <a:bodyPr>
            <a:normAutofit/>
          </a:bodyPr>
          <a:lstStyle/>
          <a:p>
            <a:pPr marL="0" indent="0">
              <a:buNone/>
            </a:pPr>
            <a:r>
              <a:rPr lang="en-US" sz="3000" b="1" dirty="0"/>
              <a:t>Katie Calamusa</a:t>
            </a:r>
          </a:p>
          <a:p>
            <a:pPr marL="0" indent="0">
              <a:buNone/>
            </a:pPr>
            <a:r>
              <a:rPr lang="en-US" sz="2600" dirty="0"/>
              <a:t>Teacher on Special</a:t>
            </a:r>
            <a:br>
              <a:rPr lang="en-US" sz="2600" dirty="0"/>
            </a:br>
            <a:r>
              <a:rPr lang="en-US" sz="2600" dirty="0"/>
              <a:t>Assignment</a:t>
            </a:r>
          </a:p>
          <a:p>
            <a:pPr marL="0" indent="0" algn="ctr">
              <a:buNone/>
            </a:pPr>
            <a:endParaRPr lang="en-US" dirty="0"/>
          </a:p>
        </p:txBody>
      </p:sp>
      <p:pic>
        <p:nvPicPr>
          <p:cNvPr id="13" name="Content Placeholder 8" descr="Photo of Katie Calamusa">
            <a:extLst>
              <a:ext uri="{FF2B5EF4-FFF2-40B4-BE49-F238E27FC236}">
                <a16:creationId xmlns:a16="http://schemas.microsoft.com/office/drawing/2014/main" id="{928335EA-38CB-99BA-B7EE-2AA2A304BF00}"/>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7133030" y="3801560"/>
            <a:ext cx="1622812" cy="2186525"/>
          </a:xfrm>
          <a:prstGeom prst="rect">
            <a:avLst/>
          </a:prstGeom>
        </p:spPr>
      </p:pic>
      <p:pic>
        <p:nvPicPr>
          <p:cNvPr id="16" name="Content Placeholder 8" descr="Central School District logo with pencil and flaming torch">
            <a:extLst>
              <a:ext uri="{FF2B5EF4-FFF2-40B4-BE49-F238E27FC236}">
                <a16:creationId xmlns:a16="http://schemas.microsoft.com/office/drawing/2014/main" id="{7DF2CA58-8A24-089D-B90E-DE3F691DE93A}"/>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8949063" y="1324027"/>
            <a:ext cx="3090537" cy="2200258"/>
          </a:xfrm>
          <a:prstGeom prst="rect">
            <a:avLst/>
          </a:prstGeom>
        </p:spPr>
      </p:pic>
    </p:spTree>
    <p:extLst>
      <p:ext uri="{BB962C8B-B14F-4D97-AF65-F5344CB8AC3E}">
        <p14:creationId xmlns:p14="http://schemas.microsoft.com/office/powerpoint/2010/main" val="181386294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7ECDC1-26F9-C28B-42D2-3EDC878B315A}"/>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79D8607-00B5-3DA5-A917-D43C51449E88}"/>
              </a:ext>
            </a:extLst>
          </p:cNvPr>
          <p:cNvSpPr>
            <a:spLocks noGrp="1"/>
          </p:cNvSpPr>
          <p:nvPr>
            <p:ph type="title"/>
          </p:nvPr>
        </p:nvSpPr>
        <p:spPr>
          <a:xfrm>
            <a:off x="152400" y="203800"/>
            <a:ext cx="11887200" cy="858882"/>
          </a:xfrm>
        </p:spPr>
        <p:txBody>
          <a:bodyPr/>
          <a:lstStyle/>
          <a:p>
            <a:r>
              <a:rPr lang="en-US" dirty="0"/>
              <a:t>Central School District</a:t>
            </a:r>
          </a:p>
        </p:txBody>
      </p:sp>
      <p:graphicFrame>
        <p:nvGraphicFramePr>
          <p:cNvPr id="8" name="Content Placeholder 7" descr="Proudly serving Rancho Cucamonga, CA&#10;4358 students &#10;TK – 8th &#10;5 elementary schools&#10;2 middle schools&#10;Students matriculate  to Chaffey Joint Union High School District">
            <a:extLst>
              <a:ext uri="{FF2B5EF4-FFF2-40B4-BE49-F238E27FC236}">
                <a16:creationId xmlns:a16="http://schemas.microsoft.com/office/drawing/2014/main" id="{C381F63D-08F4-5407-FFF4-5E9CA1C56854}"/>
              </a:ext>
            </a:extLst>
          </p:cNvPr>
          <p:cNvGraphicFramePr>
            <a:graphicFrameLocks noGrp="1"/>
          </p:cNvGraphicFramePr>
          <p:nvPr>
            <p:ph sz="half" idx="1"/>
            <p:extLst>
              <p:ext uri="{D42A27DB-BD31-4B8C-83A1-F6EECF244321}">
                <p14:modId xmlns:p14="http://schemas.microsoft.com/office/powerpoint/2010/main" val="414395127"/>
              </p:ext>
            </p:extLst>
          </p:nvPr>
        </p:nvGraphicFramePr>
        <p:xfrm>
          <a:off x="345988" y="577473"/>
          <a:ext cx="5853808" cy="59622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Content Placeholder 1">
            <a:extLst>
              <a:ext uri="{FF2B5EF4-FFF2-40B4-BE49-F238E27FC236}">
                <a16:creationId xmlns:a16="http://schemas.microsoft.com/office/drawing/2014/main" id="{3AFDAF7E-3223-488F-AF14-B16B05F13EBD}"/>
              </a:ext>
            </a:extLst>
          </p:cNvPr>
          <p:cNvSpPr>
            <a:spLocks noGrp="1"/>
          </p:cNvSpPr>
          <p:nvPr>
            <p:ph sz="half" idx="2"/>
          </p:nvPr>
        </p:nvSpPr>
        <p:spPr>
          <a:xfrm>
            <a:off x="6586150" y="1062682"/>
            <a:ext cx="5453449" cy="5477014"/>
          </a:xfrm>
          <a:solidFill>
            <a:schemeClr val="bg2"/>
          </a:solidFill>
        </p:spPr>
        <p:txBody>
          <a:bodyPr>
            <a:normAutofit fontScale="77500" lnSpcReduction="20000"/>
          </a:bodyPr>
          <a:lstStyle/>
          <a:p>
            <a:pPr marL="742950" lvl="1" indent="-285750">
              <a:lnSpc>
                <a:spcPct val="150000"/>
              </a:lnSpc>
              <a:spcBef>
                <a:spcPts val="0"/>
              </a:spcBef>
            </a:pPr>
            <a:r>
              <a:rPr lang="en-US" sz="3200" dirty="0">
                <a:solidFill>
                  <a:schemeClr val="tx1"/>
                </a:solidFill>
                <a:cs typeface="Arial"/>
              </a:rPr>
              <a:t>72.5% Low Socio-Economic</a:t>
            </a:r>
            <a:endParaRPr lang="en-US" sz="3200" dirty="0">
              <a:solidFill>
                <a:schemeClr val="tx1"/>
              </a:solidFill>
              <a:ea typeface="Calibri"/>
              <a:cs typeface="Arial"/>
            </a:endParaRPr>
          </a:p>
          <a:p>
            <a:pPr marL="742950" lvl="1" indent="-285750">
              <a:lnSpc>
                <a:spcPct val="150000"/>
              </a:lnSpc>
              <a:spcBef>
                <a:spcPts val="0"/>
              </a:spcBef>
            </a:pPr>
            <a:r>
              <a:rPr lang="en-US" sz="3200" dirty="0">
                <a:solidFill>
                  <a:schemeClr val="tx1"/>
                </a:solidFill>
                <a:cs typeface="Arial"/>
              </a:rPr>
              <a:t>12.4% English learner</a:t>
            </a:r>
            <a:endParaRPr lang="en-US" sz="3200" dirty="0">
              <a:solidFill>
                <a:schemeClr val="tx1"/>
              </a:solidFill>
              <a:ea typeface="Calibri"/>
              <a:cs typeface="Arial"/>
            </a:endParaRPr>
          </a:p>
          <a:p>
            <a:pPr marL="742950" lvl="1" indent="-285750">
              <a:lnSpc>
                <a:spcPct val="150000"/>
              </a:lnSpc>
              <a:spcBef>
                <a:spcPts val="0"/>
              </a:spcBef>
            </a:pPr>
            <a:r>
              <a:rPr lang="en-US" sz="3200" dirty="0">
                <a:solidFill>
                  <a:schemeClr val="tx1"/>
                </a:solidFill>
                <a:cs typeface="Arial"/>
              </a:rPr>
              <a:t>0.5% Foster Youth</a:t>
            </a:r>
            <a:endParaRPr lang="en-US" sz="3200" dirty="0">
              <a:solidFill>
                <a:schemeClr val="tx1"/>
              </a:solidFill>
              <a:ea typeface="Calibri"/>
              <a:cs typeface="Arial"/>
            </a:endParaRPr>
          </a:p>
          <a:p>
            <a:pPr marL="742950" lvl="1" indent="-285750">
              <a:lnSpc>
                <a:spcPct val="150000"/>
              </a:lnSpc>
              <a:spcBef>
                <a:spcPts val="0"/>
              </a:spcBef>
            </a:pPr>
            <a:r>
              <a:rPr lang="en-US" sz="3200" dirty="0">
                <a:solidFill>
                  <a:schemeClr val="tx1"/>
                </a:solidFill>
                <a:cs typeface="Arial"/>
              </a:rPr>
              <a:t>2.3% Homeless</a:t>
            </a:r>
            <a:endParaRPr lang="en-US" sz="3200" dirty="0">
              <a:solidFill>
                <a:schemeClr val="tx1"/>
              </a:solidFill>
              <a:ea typeface="Calibri"/>
              <a:cs typeface="Arial"/>
            </a:endParaRPr>
          </a:p>
          <a:p>
            <a:pPr marL="742950" lvl="1" indent="-285750">
              <a:lnSpc>
                <a:spcPct val="150000"/>
              </a:lnSpc>
              <a:spcBef>
                <a:spcPts val="0"/>
              </a:spcBef>
            </a:pPr>
            <a:r>
              <a:rPr lang="en-US" sz="3200" dirty="0">
                <a:solidFill>
                  <a:schemeClr val="tx1"/>
                </a:solidFill>
                <a:cs typeface="Arial"/>
              </a:rPr>
              <a:t>16.0% Students with Disabilities</a:t>
            </a:r>
            <a:endParaRPr lang="en-US" sz="3200" dirty="0">
              <a:solidFill>
                <a:schemeClr val="tx1"/>
              </a:solidFill>
              <a:ea typeface="Calibri"/>
              <a:cs typeface="Arial"/>
            </a:endParaRPr>
          </a:p>
          <a:p>
            <a:pPr marL="742950" lvl="1" indent="-285750">
              <a:lnSpc>
                <a:spcPct val="150000"/>
              </a:lnSpc>
              <a:spcBef>
                <a:spcPts val="0"/>
              </a:spcBef>
            </a:pPr>
            <a:r>
              <a:rPr lang="en-US" sz="3200" dirty="0">
                <a:solidFill>
                  <a:schemeClr val="tx1"/>
                </a:solidFill>
                <a:cs typeface="Arial"/>
              </a:rPr>
              <a:t>57% Hispanic</a:t>
            </a:r>
            <a:endParaRPr lang="en-US" sz="3200" dirty="0">
              <a:solidFill>
                <a:schemeClr val="tx1"/>
              </a:solidFill>
              <a:ea typeface="Calibri"/>
              <a:cs typeface="Arial"/>
            </a:endParaRPr>
          </a:p>
          <a:p>
            <a:pPr marL="742950" lvl="1" indent="-285750">
              <a:lnSpc>
                <a:spcPct val="150000"/>
              </a:lnSpc>
              <a:spcBef>
                <a:spcPts val="0"/>
              </a:spcBef>
            </a:pPr>
            <a:r>
              <a:rPr lang="en-US" sz="3200" dirty="0">
                <a:solidFill>
                  <a:schemeClr val="tx1"/>
                </a:solidFill>
                <a:cs typeface="Arial"/>
              </a:rPr>
              <a:t>15% White</a:t>
            </a:r>
            <a:endParaRPr lang="en-US" sz="3200" dirty="0">
              <a:solidFill>
                <a:schemeClr val="tx1"/>
              </a:solidFill>
              <a:ea typeface="Calibri"/>
              <a:cs typeface="Arial"/>
            </a:endParaRPr>
          </a:p>
          <a:p>
            <a:pPr marL="742950" lvl="1" indent="-285750">
              <a:lnSpc>
                <a:spcPct val="150000"/>
              </a:lnSpc>
              <a:spcBef>
                <a:spcPts val="0"/>
              </a:spcBef>
            </a:pPr>
            <a:r>
              <a:rPr lang="en-US" sz="3200" dirty="0">
                <a:solidFill>
                  <a:schemeClr val="tx1"/>
                </a:solidFill>
                <a:cs typeface="Arial"/>
              </a:rPr>
              <a:t>11.3% African-American</a:t>
            </a:r>
            <a:endParaRPr lang="en-US" sz="3200" dirty="0">
              <a:solidFill>
                <a:schemeClr val="tx1"/>
              </a:solidFill>
              <a:ea typeface="Calibri"/>
              <a:cs typeface="Arial"/>
            </a:endParaRPr>
          </a:p>
          <a:p>
            <a:pPr marL="742950" lvl="1" indent="-285750">
              <a:lnSpc>
                <a:spcPct val="150000"/>
              </a:lnSpc>
              <a:spcBef>
                <a:spcPts val="0"/>
              </a:spcBef>
            </a:pPr>
            <a:r>
              <a:rPr lang="en-US" sz="3200" dirty="0">
                <a:solidFill>
                  <a:schemeClr val="tx1"/>
                </a:solidFill>
                <a:cs typeface="Arial"/>
              </a:rPr>
              <a:t>7.6% Asian</a:t>
            </a:r>
            <a:endParaRPr lang="en-US" sz="3200" dirty="0">
              <a:solidFill>
                <a:schemeClr val="tx1"/>
              </a:solidFill>
              <a:ea typeface="Calibri"/>
              <a:cs typeface="Arial"/>
            </a:endParaRPr>
          </a:p>
          <a:p>
            <a:pPr marL="742950" lvl="1" indent="-285750">
              <a:lnSpc>
                <a:spcPct val="150000"/>
              </a:lnSpc>
              <a:spcBef>
                <a:spcPts val="0"/>
              </a:spcBef>
            </a:pPr>
            <a:r>
              <a:rPr lang="en-US" sz="3200" dirty="0">
                <a:solidFill>
                  <a:schemeClr val="tx1"/>
                </a:solidFill>
                <a:cs typeface="Arial"/>
              </a:rPr>
              <a:t>7.5% other ethnicities</a:t>
            </a:r>
            <a:endParaRPr lang="en-US" dirty="0"/>
          </a:p>
        </p:txBody>
      </p:sp>
    </p:spTree>
    <p:extLst>
      <p:ext uri="{BB962C8B-B14F-4D97-AF65-F5344CB8AC3E}">
        <p14:creationId xmlns:p14="http://schemas.microsoft.com/office/powerpoint/2010/main" val="31307326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BC5D0D-FDCF-F588-2C18-C955ED00DB6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D26B596-5C6A-7042-DF25-614B6A4796FA}"/>
              </a:ext>
            </a:extLst>
          </p:cNvPr>
          <p:cNvSpPr>
            <a:spLocks noGrp="1"/>
          </p:cNvSpPr>
          <p:nvPr>
            <p:ph type="title"/>
          </p:nvPr>
        </p:nvSpPr>
        <p:spPr/>
        <p:txBody>
          <a:bodyPr/>
          <a:lstStyle/>
          <a:p>
            <a:r>
              <a:rPr lang="en-US" dirty="0"/>
              <a:t>Special Guests</a:t>
            </a:r>
          </a:p>
        </p:txBody>
      </p:sp>
      <p:sp>
        <p:nvSpPr>
          <p:cNvPr id="6" name="Content Placeholder 5">
            <a:extLst>
              <a:ext uri="{FF2B5EF4-FFF2-40B4-BE49-F238E27FC236}">
                <a16:creationId xmlns:a16="http://schemas.microsoft.com/office/drawing/2014/main" id="{B05D226C-5C83-9969-22EE-254765C962E5}"/>
              </a:ext>
            </a:extLst>
          </p:cNvPr>
          <p:cNvSpPr>
            <a:spLocks noGrp="1"/>
          </p:cNvSpPr>
          <p:nvPr>
            <p:ph sz="quarter" idx="11"/>
          </p:nvPr>
        </p:nvSpPr>
        <p:spPr>
          <a:xfrm>
            <a:off x="92993" y="1596619"/>
            <a:ext cx="2364388" cy="2130727"/>
          </a:xfrm>
        </p:spPr>
        <p:txBody>
          <a:bodyPr>
            <a:normAutofit/>
          </a:bodyPr>
          <a:lstStyle/>
          <a:p>
            <a:pPr marL="0" indent="0">
              <a:buNone/>
            </a:pPr>
            <a:r>
              <a:rPr lang="en-US" b="1" dirty="0"/>
              <a:t>Lizette Diaz</a:t>
            </a:r>
          </a:p>
          <a:p>
            <a:pPr marL="0" indent="0">
              <a:buNone/>
            </a:pPr>
            <a:r>
              <a:rPr lang="en-US" sz="2400" dirty="0"/>
              <a:t>Assistant</a:t>
            </a:r>
            <a:br>
              <a:rPr lang="en-US" sz="2400" dirty="0"/>
            </a:br>
            <a:r>
              <a:rPr lang="en-US" sz="2400" dirty="0"/>
              <a:t>Superintendent</a:t>
            </a:r>
          </a:p>
        </p:txBody>
      </p:sp>
      <p:pic>
        <p:nvPicPr>
          <p:cNvPr id="9" name="Content Placeholder 8" descr="Photo of Lizette Diaz">
            <a:extLst>
              <a:ext uri="{FF2B5EF4-FFF2-40B4-BE49-F238E27FC236}">
                <a16:creationId xmlns:a16="http://schemas.microsoft.com/office/drawing/2014/main" id="{29330835-2AB7-E58A-AB97-8A049680DB98}"/>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rcRect/>
          <a:stretch/>
        </p:blipFill>
        <p:spPr>
          <a:xfrm>
            <a:off x="2531500" y="1324027"/>
            <a:ext cx="1739047" cy="2403319"/>
          </a:xfrm>
        </p:spPr>
      </p:pic>
      <p:sp>
        <p:nvSpPr>
          <p:cNvPr id="3" name="Content Placeholder 2">
            <a:extLst>
              <a:ext uri="{FF2B5EF4-FFF2-40B4-BE49-F238E27FC236}">
                <a16:creationId xmlns:a16="http://schemas.microsoft.com/office/drawing/2014/main" id="{4F544C1E-3813-3267-F0F7-431DBB337F74}"/>
              </a:ext>
            </a:extLst>
          </p:cNvPr>
          <p:cNvSpPr>
            <a:spLocks noGrp="1"/>
          </p:cNvSpPr>
          <p:nvPr>
            <p:ph sz="quarter" idx="10"/>
          </p:nvPr>
        </p:nvSpPr>
        <p:spPr>
          <a:xfrm>
            <a:off x="4935798" y="1541371"/>
            <a:ext cx="2320404" cy="2185975"/>
          </a:xfrm>
        </p:spPr>
        <p:txBody>
          <a:bodyPr>
            <a:normAutofit fontScale="92500" lnSpcReduction="10000"/>
          </a:bodyPr>
          <a:lstStyle/>
          <a:p>
            <a:pPr marL="0" indent="0">
              <a:buNone/>
            </a:pPr>
            <a:r>
              <a:rPr lang="en-US" b="1" dirty="0"/>
              <a:t>Kimberly</a:t>
            </a:r>
            <a:br>
              <a:rPr lang="en-US" dirty="0"/>
            </a:br>
            <a:r>
              <a:rPr lang="en-US" b="1" dirty="0"/>
              <a:t>Bliss</a:t>
            </a:r>
            <a:br>
              <a:rPr lang="en-US" b="1" dirty="0"/>
            </a:br>
            <a:r>
              <a:rPr lang="en-US" sz="2600" dirty="0"/>
              <a:t>Educational Services Program</a:t>
            </a:r>
            <a:br>
              <a:rPr lang="en-US" sz="2600" dirty="0"/>
            </a:br>
            <a:r>
              <a:rPr lang="en-US" sz="2600" dirty="0"/>
              <a:t>Coordinator</a:t>
            </a:r>
          </a:p>
        </p:txBody>
      </p:sp>
      <p:pic>
        <p:nvPicPr>
          <p:cNvPr id="15" name="Content Placeholder 14" descr="Photo of Kimberly Bliss">
            <a:extLst>
              <a:ext uri="{FF2B5EF4-FFF2-40B4-BE49-F238E27FC236}">
                <a16:creationId xmlns:a16="http://schemas.microsoft.com/office/drawing/2014/main" id="{3E0975A7-0143-BCE2-D3D7-FC6BE1DBDC57}"/>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036373" y="1469692"/>
            <a:ext cx="1820093" cy="2389741"/>
          </a:xfrm>
        </p:spPr>
      </p:pic>
      <p:sp>
        <p:nvSpPr>
          <p:cNvPr id="17" name="Content Placeholder 6">
            <a:extLst>
              <a:ext uri="{FF2B5EF4-FFF2-40B4-BE49-F238E27FC236}">
                <a16:creationId xmlns:a16="http://schemas.microsoft.com/office/drawing/2014/main" id="{E26431F6-73ED-B8DA-D129-26D664AD841D}"/>
              </a:ext>
            </a:extLst>
          </p:cNvPr>
          <p:cNvSpPr txBox="1">
            <a:spLocks/>
          </p:cNvSpPr>
          <p:nvPr/>
        </p:nvSpPr>
        <p:spPr>
          <a:xfrm>
            <a:off x="152400" y="3859433"/>
            <a:ext cx="2304981" cy="2119970"/>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000" b="1" dirty="0"/>
              <a:t>Jennifer</a:t>
            </a:r>
          </a:p>
          <a:p>
            <a:pPr marL="0" indent="0">
              <a:buFont typeface="Arial" panose="020B0604020202020204" pitchFamily="34" charset="0"/>
              <a:buNone/>
            </a:pPr>
            <a:r>
              <a:rPr lang="en-US" sz="3000" b="1" dirty="0"/>
              <a:t>Tamayo-Dopp</a:t>
            </a:r>
          </a:p>
          <a:p>
            <a:pPr marL="0" indent="0">
              <a:buFont typeface="Arial" panose="020B0604020202020204" pitchFamily="34" charset="0"/>
              <a:buNone/>
            </a:pPr>
            <a:r>
              <a:rPr lang="en-US" sz="2600" dirty="0"/>
              <a:t>Special Assignment</a:t>
            </a:r>
          </a:p>
          <a:p>
            <a:pPr marL="0" indent="0">
              <a:buFont typeface="Arial" panose="020B0604020202020204" pitchFamily="34" charset="0"/>
              <a:buNone/>
            </a:pPr>
            <a:endParaRPr lang="en-US" dirty="0"/>
          </a:p>
        </p:txBody>
      </p:sp>
      <p:pic>
        <p:nvPicPr>
          <p:cNvPr id="5" name="Content Placeholder 8" descr="Photo of Jennifer Tamayo-Dopp">
            <a:extLst>
              <a:ext uri="{FF2B5EF4-FFF2-40B4-BE49-F238E27FC236}">
                <a16:creationId xmlns:a16="http://schemas.microsoft.com/office/drawing/2014/main" id="{DC124F5E-CABA-9832-AE9E-01DC605D2992}"/>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558005" y="3801560"/>
            <a:ext cx="1739047" cy="2350431"/>
          </a:xfrm>
          <a:prstGeom prst="rect">
            <a:avLst/>
          </a:prstGeom>
        </p:spPr>
      </p:pic>
      <p:sp>
        <p:nvSpPr>
          <p:cNvPr id="7" name="Content Placeholder 6">
            <a:extLst>
              <a:ext uri="{FF2B5EF4-FFF2-40B4-BE49-F238E27FC236}">
                <a16:creationId xmlns:a16="http://schemas.microsoft.com/office/drawing/2014/main" id="{E610419C-0F46-BDE7-6FEC-5B0F9E82A6D8}"/>
              </a:ext>
            </a:extLst>
          </p:cNvPr>
          <p:cNvSpPr>
            <a:spLocks noGrp="1"/>
          </p:cNvSpPr>
          <p:nvPr>
            <p:ph sz="quarter" idx="12"/>
          </p:nvPr>
        </p:nvSpPr>
        <p:spPr>
          <a:xfrm>
            <a:off x="4930469" y="3801559"/>
            <a:ext cx="2101937" cy="2186525"/>
          </a:xfrm>
        </p:spPr>
        <p:txBody>
          <a:bodyPr>
            <a:normAutofit/>
          </a:bodyPr>
          <a:lstStyle/>
          <a:p>
            <a:pPr marL="0" indent="0">
              <a:buNone/>
            </a:pPr>
            <a:r>
              <a:rPr lang="en-US" sz="3000" b="1" dirty="0"/>
              <a:t>Katie Calamusa</a:t>
            </a:r>
          </a:p>
          <a:p>
            <a:pPr marL="0" indent="0">
              <a:buNone/>
            </a:pPr>
            <a:r>
              <a:rPr lang="en-US" sz="2600" dirty="0"/>
              <a:t>Teacher on Special</a:t>
            </a:r>
            <a:br>
              <a:rPr lang="en-US" sz="2600" dirty="0"/>
            </a:br>
            <a:r>
              <a:rPr lang="en-US" sz="2600" dirty="0"/>
              <a:t>Assignment</a:t>
            </a:r>
          </a:p>
          <a:p>
            <a:pPr marL="0" indent="0" algn="ctr">
              <a:buNone/>
            </a:pPr>
            <a:endParaRPr lang="en-US" dirty="0"/>
          </a:p>
        </p:txBody>
      </p:sp>
      <p:pic>
        <p:nvPicPr>
          <p:cNvPr id="13" name="Content Placeholder 8" descr="Photo of Katie Calamusa">
            <a:extLst>
              <a:ext uri="{FF2B5EF4-FFF2-40B4-BE49-F238E27FC236}">
                <a16:creationId xmlns:a16="http://schemas.microsoft.com/office/drawing/2014/main" id="{C623CC12-ACB8-D619-261D-DEF8B2A632A8}"/>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7133030" y="3801560"/>
            <a:ext cx="1622812" cy="2186525"/>
          </a:xfrm>
          <a:prstGeom prst="rect">
            <a:avLst/>
          </a:prstGeom>
        </p:spPr>
      </p:pic>
      <p:pic>
        <p:nvPicPr>
          <p:cNvPr id="16" name="Content Placeholder 8" descr="Central School District logo with pencil and flaming torch">
            <a:extLst>
              <a:ext uri="{FF2B5EF4-FFF2-40B4-BE49-F238E27FC236}">
                <a16:creationId xmlns:a16="http://schemas.microsoft.com/office/drawing/2014/main" id="{5E3D1302-EAF3-6727-4EA3-FFD9510A5556}"/>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8949063" y="1324027"/>
            <a:ext cx="3090537" cy="2200258"/>
          </a:xfrm>
          <a:prstGeom prst="rect">
            <a:avLst/>
          </a:prstGeom>
        </p:spPr>
      </p:pic>
    </p:spTree>
    <p:extLst>
      <p:ext uri="{BB962C8B-B14F-4D97-AF65-F5344CB8AC3E}">
        <p14:creationId xmlns:p14="http://schemas.microsoft.com/office/powerpoint/2010/main" val="413232491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AF7484E-F8F3-CA49-E062-E2DE4A8E1CD8}"/>
              </a:ext>
            </a:extLst>
          </p:cNvPr>
          <p:cNvSpPr>
            <a:spLocks noGrp="1"/>
          </p:cNvSpPr>
          <p:nvPr>
            <p:ph type="title"/>
          </p:nvPr>
        </p:nvSpPr>
        <p:spPr>
          <a:xfrm>
            <a:off x="6993282" y="226083"/>
            <a:ext cx="4946591" cy="2192161"/>
          </a:xfrm>
        </p:spPr>
        <p:txBody>
          <a:bodyPr/>
          <a:lstStyle/>
          <a:p>
            <a:r>
              <a:rPr lang="en-US" sz="4400" dirty="0">
                <a:effectLst>
                  <a:outerShdw blurRad="50800" dist="38100" dir="2700000" algn="tl" rotWithShape="0">
                    <a:prstClr val="black">
                      <a:alpha val="40000"/>
                    </a:prstClr>
                  </a:outerShdw>
                </a:effectLst>
                <a:ea typeface="Calibri"/>
                <a:cs typeface="Calibri"/>
              </a:rPr>
              <a:t>CSD MTSS </a:t>
            </a:r>
            <a:br>
              <a:rPr lang="en-US" sz="4400" dirty="0">
                <a:effectLst>
                  <a:outerShdw blurRad="50800" dist="38100" dir="2700000" algn="tl" rotWithShape="0">
                    <a:prstClr val="black">
                      <a:alpha val="40000"/>
                    </a:prstClr>
                  </a:outerShdw>
                </a:effectLst>
                <a:ea typeface="Calibri"/>
                <a:cs typeface="Calibri"/>
              </a:rPr>
            </a:br>
            <a:r>
              <a:rPr lang="en-US" sz="4400" dirty="0">
                <a:effectLst>
                  <a:outerShdw blurRad="50800" dist="38100" dir="2700000" algn="tl" rotWithShape="0">
                    <a:prstClr val="black">
                      <a:alpha val="40000"/>
                    </a:prstClr>
                  </a:outerShdw>
                </a:effectLst>
                <a:ea typeface="Calibri"/>
                <a:cs typeface="Calibri"/>
              </a:rPr>
              <a:t>LCAP Goals</a:t>
            </a:r>
            <a:endParaRPr lang="en-US" dirty="0"/>
          </a:p>
        </p:txBody>
      </p:sp>
      <p:sp>
        <p:nvSpPr>
          <p:cNvPr id="5" name="Content Placeholder 4">
            <a:extLst>
              <a:ext uri="{FF2B5EF4-FFF2-40B4-BE49-F238E27FC236}">
                <a16:creationId xmlns:a16="http://schemas.microsoft.com/office/drawing/2014/main" id="{6CB0C60D-25A4-DF2F-8867-185C5B2A7C8F}"/>
              </a:ext>
            </a:extLst>
          </p:cNvPr>
          <p:cNvSpPr>
            <a:spLocks noGrp="1"/>
          </p:cNvSpPr>
          <p:nvPr>
            <p:ph sz="half" idx="1"/>
          </p:nvPr>
        </p:nvSpPr>
        <p:spPr>
          <a:xfrm>
            <a:off x="152400" y="405114"/>
            <a:ext cx="6688238" cy="5653854"/>
          </a:xfrm>
        </p:spPr>
        <p:txBody>
          <a:bodyPr>
            <a:normAutofit fontScale="70000" lnSpcReduction="20000"/>
          </a:bodyPr>
          <a:lstStyle/>
          <a:p>
            <a:pPr marL="0" indent="0">
              <a:lnSpc>
                <a:spcPct val="120000"/>
              </a:lnSpc>
              <a:buNone/>
            </a:pPr>
            <a:r>
              <a:rPr lang="en-US" sz="3400" b="1" dirty="0">
                <a:latin typeface="+mj-lt"/>
                <a:ea typeface="Calibri"/>
                <a:cs typeface="Calibri"/>
              </a:rPr>
              <a:t>LCAP Goal 1 –</a:t>
            </a:r>
            <a:r>
              <a:rPr lang="en-US" sz="3400" dirty="0">
                <a:latin typeface="+mj-lt"/>
                <a:ea typeface="Calibri"/>
                <a:cs typeface="Calibri"/>
              </a:rPr>
              <a:t> </a:t>
            </a:r>
          </a:p>
          <a:p>
            <a:pPr marL="0" indent="0">
              <a:lnSpc>
                <a:spcPct val="120000"/>
              </a:lnSpc>
              <a:buNone/>
            </a:pPr>
            <a:r>
              <a:rPr lang="en-US" sz="3400" dirty="0">
                <a:latin typeface="+mj-lt"/>
                <a:ea typeface="Calibri"/>
                <a:cs typeface="Calibri"/>
              </a:rPr>
              <a:t>All students will access a Multi-Tiered System of Support to make achievement on state content standards</a:t>
            </a:r>
            <a:r>
              <a:rPr lang="en-US" sz="3400" b="1" dirty="0">
                <a:latin typeface="+mj-lt"/>
                <a:ea typeface="Calibri"/>
                <a:cs typeface="Calibri"/>
              </a:rPr>
              <a:t> </a:t>
            </a:r>
            <a:r>
              <a:rPr lang="en-US" sz="3400" dirty="0">
                <a:latin typeface="+mj-lt"/>
                <a:ea typeface="Calibri"/>
                <a:cs typeface="Calibri"/>
              </a:rPr>
              <a:t>to be future ready and English learners will demonstrate progress on English language proficiency.</a:t>
            </a:r>
          </a:p>
          <a:p>
            <a:pPr marL="0" indent="0">
              <a:lnSpc>
                <a:spcPct val="120000"/>
              </a:lnSpc>
              <a:buNone/>
            </a:pPr>
            <a:endParaRPr lang="en-US" sz="3400" dirty="0">
              <a:latin typeface="+mj-lt"/>
              <a:ea typeface="Calibri"/>
              <a:cs typeface="Calibri"/>
            </a:endParaRPr>
          </a:p>
          <a:p>
            <a:pPr marL="0" indent="0">
              <a:lnSpc>
                <a:spcPct val="120000"/>
              </a:lnSpc>
              <a:buNone/>
            </a:pPr>
            <a:endParaRPr lang="en-US" sz="3400" dirty="0">
              <a:latin typeface="+mj-lt"/>
              <a:ea typeface="Calibri"/>
              <a:cs typeface="Calibri"/>
            </a:endParaRPr>
          </a:p>
          <a:p>
            <a:pPr marL="0" indent="0">
              <a:lnSpc>
                <a:spcPct val="120000"/>
              </a:lnSpc>
              <a:buNone/>
            </a:pPr>
            <a:r>
              <a:rPr lang="en-US" sz="3400" b="1" dirty="0">
                <a:latin typeface="+mj-lt"/>
                <a:ea typeface="Calibri"/>
                <a:cs typeface="Calibri"/>
              </a:rPr>
              <a:t>LCAP Goal 2 – </a:t>
            </a:r>
            <a:endParaRPr lang="en-US" sz="3400" dirty="0">
              <a:latin typeface="+mj-lt"/>
              <a:ea typeface="Calibri"/>
              <a:cs typeface="Calibri"/>
            </a:endParaRPr>
          </a:p>
          <a:p>
            <a:pPr marL="0" indent="0">
              <a:lnSpc>
                <a:spcPct val="120000"/>
              </a:lnSpc>
              <a:buNone/>
            </a:pPr>
            <a:r>
              <a:rPr lang="en-US" sz="3400" dirty="0">
                <a:latin typeface="+mj-lt"/>
                <a:ea typeface="Calibri"/>
                <a:cs typeface="Calibri"/>
              </a:rPr>
              <a:t>All students will access a Multi-Tiered System of Support to ensure social-emotional wellness within a positive learning environment.</a:t>
            </a:r>
          </a:p>
          <a:p>
            <a:pPr marL="0" indent="0">
              <a:buNone/>
            </a:pPr>
            <a:endParaRPr lang="en-US" dirty="0"/>
          </a:p>
        </p:txBody>
      </p:sp>
      <p:pic>
        <p:nvPicPr>
          <p:cNvPr id="8" name="Content Placeholder 7" descr="Central School District Office">
            <a:extLst>
              <a:ext uri="{FF2B5EF4-FFF2-40B4-BE49-F238E27FC236}">
                <a16:creationId xmlns:a16="http://schemas.microsoft.com/office/drawing/2014/main" id="{222C0BFD-C8FB-75A9-2D54-C49581D97A0F}"/>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093008" y="2418244"/>
            <a:ext cx="4846865" cy="3439411"/>
          </a:xfrm>
        </p:spPr>
      </p:pic>
    </p:spTree>
    <p:extLst>
      <p:ext uri="{BB962C8B-B14F-4D97-AF65-F5344CB8AC3E}">
        <p14:creationId xmlns:p14="http://schemas.microsoft.com/office/powerpoint/2010/main" val="250296684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F181A9E-4114-D41D-7000-1EF0B751ED81}"/>
              </a:ext>
            </a:extLst>
          </p:cNvPr>
          <p:cNvSpPr>
            <a:spLocks noGrp="1"/>
          </p:cNvSpPr>
          <p:nvPr>
            <p:ph type="title"/>
          </p:nvPr>
        </p:nvSpPr>
        <p:spPr/>
        <p:txBody>
          <a:bodyPr>
            <a:normAutofit/>
          </a:bodyPr>
          <a:lstStyle/>
          <a:p>
            <a:r>
              <a:rPr lang="en-US" sz="6000" b="1" dirty="0"/>
              <a:t>ASSESSMENTS</a:t>
            </a:r>
          </a:p>
        </p:txBody>
      </p:sp>
      <p:pic>
        <p:nvPicPr>
          <p:cNvPr id="7" name="Content Placeholder 6" descr="Central School District logo with pencit with torch and flames">
            <a:extLst>
              <a:ext uri="{FF2B5EF4-FFF2-40B4-BE49-F238E27FC236}">
                <a16:creationId xmlns:a16="http://schemas.microsoft.com/office/drawing/2014/main" id="{F8D0A5F9-718C-CF9C-006B-7DF792BBE43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59364" y="1680638"/>
            <a:ext cx="5673271" cy="4038995"/>
          </a:xfrm>
        </p:spPr>
      </p:pic>
    </p:spTree>
    <p:extLst>
      <p:ext uri="{BB962C8B-B14F-4D97-AF65-F5344CB8AC3E}">
        <p14:creationId xmlns:p14="http://schemas.microsoft.com/office/powerpoint/2010/main" val="404457519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1C7A1CA-097F-546F-CA42-230D9DE4BE6F}"/>
              </a:ext>
            </a:extLst>
          </p:cNvPr>
          <p:cNvSpPr>
            <a:spLocks noGrp="1"/>
          </p:cNvSpPr>
          <p:nvPr>
            <p:ph type="title"/>
          </p:nvPr>
        </p:nvSpPr>
        <p:spPr>
          <a:xfrm>
            <a:off x="152400" y="81024"/>
            <a:ext cx="9702800" cy="1053296"/>
          </a:xfrm>
        </p:spPr>
        <p:txBody>
          <a:bodyPr/>
          <a:lstStyle/>
          <a:p>
            <a:r>
              <a:rPr lang="en-US" dirty="0"/>
              <a:t>CSD Early Literacy Assessments</a:t>
            </a:r>
          </a:p>
        </p:txBody>
      </p:sp>
      <p:pic>
        <p:nvPicPr>
          <p:cNvPr id="8" name="Content Placeholder 7" descr="Central School District logo with a pencil with torch with flames">
            <a:extLst>
              <a:ext uri="{FF2B5EF4-FFF2-40B4-BE49-F238E27FC236}">
                <a16:creationId xmlns:a16="http://schemas.microsoft.com/office/drawing/2014/main" id="{219E8C52-967F-183A-70CA-F638507E06E5}"/>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0475089" y="36909"/>
            <a:ext cx="1344678" cy="957323"/>
          </a:xfrm>
        </p:spPr>
      </p:pic>
      <p:graphicFrame>
        <p:nvGraphicFramePr>
          <p:cNvPr id="9" name="Content Placeholder 8">
            <a:extLst>
              <a:ext uri="{FF2B5EF4-FFF2-40B4-BE49-F238E27FC236}">
                <a16:creationId xmlns:a16="http://schemas.microsoft.com/office/drawing/2014/main" id="{006EFC58-0B9F-5B55-CA17-9B0C2A6EE8A6}"/>
              </a:ext>
            </a:extLst>
          </p:cNvPr>
          <p:cNvGraphicFramePr>
            <a:graphicFrameLocks noGrp="1"/>
          </p:cNvGraphicFramePr>
          <p:nvPr>
            <p:ph sz="half" idx="1"/>
            <p:extLst>
              <p:ext uri="{D42A27DB-BD31-4B8C-83A1-F6EECF244321}">
                <p14:modId xmlns:p14="http://schemas.microsoft.com/office/powerpoint/2010/main" val="3812278879"/>
              </p:ext>
            </p:extLst>
          </p:nvPr>
        </p:nvGraphicFramePr>
        <p:xfrm>
          <a:off x="152400" y="1134320"/>
          <a:ext cx="11840988" cy="5489100"/>
        </p:xfrm>
        <a:graphic>
          <a:graphicData uri="http://schemas.openxmlformats.org/drawingml/2006/table">
            <a:tbl>
              <a:tblPr firstRow="1" bandRow="1">
                <a:tableStyleId>{5C22544A-7EE6-4342-B048-85BDC9FD1C3A}</a:tableStyleId>
              </a:tblPr>
              <a:tblGrid>
                <a:gridCol w="3946996">
                  <a:extLst>
                    <a:ext uri="{9D8B030D-6E8A-4147-A177-3AD203B41FA5}">
                      <a16:colId xmlns:a16="http://schemas.microsoft.com/office/drawing/2014/main" val="3668962140"/>
                    </a:ext>
                  </a:extLst>
                </a:gridCol>
                <a:gridCol w="3946996">
                  <a:extLst>
                    <a:ext uri="{9D8B030D-6E8A-4147-A177-3AD203B41FA5}">
                      <a16:colId xmlns:a16="http://schemas.microsoft.com/office/drawing/2014/main" val="90499677"/>
                    </a:ext>
                  </a:extLst>
                </a:gridCol>
                <a:gridCol w="3946996">
                  <a:extLst>
                    <a:ext uri="{9D8B030D-6E8A-4147-A177-3AD203B41FA5}">
                      <a16:colId xmlns:a16="http://schemas.microsoft.com/office/drawing/2014/main" val="2035810727"/>
                    </a:ext>
                  </a:extLst>
                </a:gridCol>
              </a:tblGrid>
              <a:tr h="520860">
                <a:tc>
                  <a:txBody>
                    <a:bodyPr/>
                    <a:lstStyle/>
                    <a:p>
                      <a:pPr algn="ctr"/>
                      <a:r>
                        <a:rPr lang="en-US" sz="2400" dirty="0">
                          <a:solidFill>
                            <a:schemeClr val="accent1">
                              <a:lumMod val="75000"/>
                            </a:schemeClr>
                          </a:solidFill>
                        </a:rPr>
                        <a:t>Kindergarten</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r>
                        <a:rPr lang="en-US" sz="2400" dirty="0">
                          <a:solidFill>
                            <a:schemeClr val="accent1">
                              <a:lumMod val="75000"/>
                            </a:schemeClr>
                          </a:solidFill>
                        </a:rPr>
                        <a:t>1</a:t>
                      </a:r>
                      <a:r>
                        <a:rPr lang="en-US" sz="2400" baseline="30000" dirty="0">
                          <a:solidFill>
                            <a:schemeClr val="accent1">
                              <a:lumMod val="75000"/>
                            </a:schemeClr>
                          </a:solidFill>
                        </a:rPr>
                        <a:t>st</a:t>
                      </a:r>
                      <a:r>
                        <a:rPr lang="en-US" sz="2400" dirty="0">
                          <a:solidFill>
                            <a:schemeClr val="accent1">
                              <a:lumMod val="75000"/>
                            </a:schemeClr>
                          </a:solidFill>
                        </a:rPr>
                        <a:t> Grade</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r>
                        <a:rPr lang="en-US" sz="2400" dirty="0">
                          <a:solidFill>
                            <a:schemeClr val="accent1">
                              <a:lumMod val="75000"/>
                            </a:schemeClr>
                          </a:solidFill>
                        </a:rPr>
                        <a:t>2</a:t>
                      </a:r>
                      <a:r>
                        <a:rPr lang="en-US" sz="2400" baseline="30000" dirty="0">
                          <a:solidFill>
                            <a:schemeClr val="accent1">
                              <a:lumMod val="75000"/>
                            </a:schemeClr>
                          </a:solidFill>
                        </a:rPr>
                        <a:t>nd</a:t>
                      </a:r>
                      <a:r>
                        <a:rPr lang="en-US" sz="2400" dirty="0">
                          <a:solidFill>
                            <a:schemeClr val="accent1">
                              <a:lumMod val="75000"/>
                            </a:schemeClr>
                          </a:solidFill>
                        </a:rPr>
                        <a:t> Grade</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25021967"/>
                  </a:ext>
                </a:extLst>
              </a:tr>
              <a:tr h="2390171">
                <a:tc>
                  <a:txBody>
                    <a:bodyPr/>
                    <a:lstStyle/>
                    <a:p>
                      <a:pPr algn="l"/>
                      <a:r>
                        <a:rPr lang="en-US" sz="2000" b="1" dirty="0" err="1">
                          <a:solidFill>
                            <a:schemeClr val="bg1"/>
                          </a:solidFill>
                        </a:rPr>
                        <a:t>mClass</a:t>
                      </a:r>
                      <a:r>
                        <a:rPr lang="en-US" sz="2000" b="1" dirty="0">
                          <a:solidFill>
                            <a:schemeClr val="bg1"/>
                          </a:solidFill>
                        </a:rPr>
                        <a:t> DIBELS</a:t>
                      </a:r>
                    </a:p>
                    <a:p>
                      <a:pPr algn="ctr"/>
                      <a:endParaRPr lang="en-US" sz="2000" dirty="0">
                        <a:solidFill>
                          <a:schemeClr val="bg1"/>
                        </a:solidFill>
                      </a:endParaRPr>
                    </a:p>
                    <a:p>
                      <a:pPr algn="l"/>
                      <a:r>
                        <a:rPr lang="en-US" sz="2000" b="1" dirty="0">
                          <a:solidFill>
                            <a:schemeClr val="bg1"/>
                          </a:solidFill>
                        </a:rPr>
                        <a:t>ESGI Foundational Skills</a:t>
                      </a:r>
                    </a:p>
                    <a:p>
                      <a:pPr algn="l"/>
                      <a:r>
                        <a:rPr lang="en-US" sz="2000" dirty="0">
                          <a:solidFill>
                            <a:schemeClr val="bg1"/>
                          </a:solidFill>
                        </a:rPr>
                        <a:t>Letter Naming, Letter/Sound Correspondence, Irregular Word Reading</a:t>
                      </a:r>
                    </a:p>
                    <a:p>
                      <a:pPr algn="l"/>
                      <a:endParaRPr lang="en-US" sz="2000" dirty="0">
                        <a:solidFill>
                          <a:schemeClr val="bg1"/>
                        </a:solidFill>
                      </a:endParaRPr>
                    </a:p>
                    <a:p>
                      <a:pPr algn="l"/>
                      <a:r>
                        <a:rPr lang="en-US" sz="2000" b="1" dirty="0">
                          <a:solidFill>
                            <a:schemeClr val="bg1"/>
                          </a:solidFill>
                        </a:rPr>
                        <a:t>Phonological Awareness Skills Test (PAST)</a:t>
                      </a:r>
                    </a:p>
                    <a:p>
                      <a:pPr algn="l"/>
                      <a:r>
                        <a:rPr lang="en-US" sz="2000" dirty="0">
                          <a:solidFill>
                            <a:schemeClr val="bg1"/>
                          </a:solidFill>
                        </a:rPr>
                        <a:t>Concept of Spoken Word, Rhyming, Syllables, Phoneme Isolation, Phoneme Blending, Phoneme Segmentation</a:t>
                      </a:r>
                    </a:p>
                    <a:p>
                      <a:pPr algn="l"/>
                      <a:endParaRPr lang="en-US" sz="2400"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schemeClr val="bg1"/>
                          </a:solidFill>
                          <a:effectLst/>
                          <a:uLnTx/>
                          <a:uFillTx/>
                          <a:latin typeface="+mn-lt"/>
                          <a:ea typeface="+mn-ea"/>
                          <a:cs typeface="Arial" panose="020B0604020202020204" pitchFamily="34" charset="0"/>
                        </a:rPr>
                        <a:t>mClass</a:t>
                      </a:r>
                      <a:r>
                        <a:rPr kumimoji="0" lang="en-US" sz="2000" b="1" i="0" u="none" strike="noStrike" kern="1200" cap="none" spc="0" normalizeH="0" baseline="0" noProof="0" dirty="0">
                          <a:ln>
                            <a:noFill/>
                          </a:ln>
                          <a:solidFill>
                            <a:schemeClr val="bg1"/>
                          </a:solidFill>
                          <a:effectLst/>
                          <a:uLnTx/>
                          <a:uFillTx/>
                          <a:latin typeface="+mn-lt"/>
                          <a:ea typeface="+mn-ea"/>
                          <a:cs typeface="Arial" panose="020B0604020202020204" pitchFamily="34" charset="0"/>
                        </a:rPr>
                        <a:t> DIBELS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chemeClr val="bg1"/>
                        </a:solidFill>
                        <a:effectLst/>
                        <a:uLnTx/>
                        <a:uFillTx/>
                        <a:latin typeface="+mn-lt"/>
                        <a:ea typeface="+mn-ea"/>
                        <a:cs typeface="+mn-cs"/>
                      </a:endParaRPr>
                    </a:p>
                    <a:p>
                      <a:pPr algn="l"/>
                      <a:r>
                        <a:rPr lang="en-US" sz="2000" b="1" kern="1200" dirty="0">
                          <a:solidFill>
                            <a:schemeClr val="bg1"/>
                          </a:solidFill>
                          <a:latin typeface="+mn-lt"/>
                          <a:ea typeface="+mn-ea"/>
                          <a:cs typeface="+mn-cs"/>
                        </a:rPr>
                        <a:t>Phonological Awareness Skills Test</a:t>
                      </a:r>
                    </a:p>
                    <a:p>
                      <a:pPr algn="l"/>
                      <a:r>
                        <a:rPr lang="en-US" sz="2000" b="1" kern="1200" dirty="0">
                          <a:solidFill>
                            <a:schemeClr val="bg1"/>
                          </a:solidFill>
                          <a:latin typeface="+mn-lt"/>
                          <a:ea typeface="+mn-ea"/>
                          <a:cs typeface="+mn-cs"/>
                        </a:rPr>
                        <a:t>(PAST)</a:t>
                      </a:r>
                    </a:p>
                    <a:p>
                      <a:pPr algn="l"/>
                      <a:r>
                        <a:rPr lang="en-US" sz="2000" kern="1200" dirty="0">
                          <a:solidFill>
                            <a:schemeClr val="bg1"/>
                          </a:solidFill>
                          <a:latin typeface="+mn-lt"/>
                          <a:ea typeface="+mn-ea"/>
                          <a:cs typeface="+mn-cs"/>
                        </a:rPr>
                        <a:t>(Reassess skills not mastered in K) Phoneme Deletion, Phoneme Addition, Phoneme Substitution</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chemeClr val="bg1"/>
                        </a:solidFill>
                        <a:effectLst/>
                        <a:uLnTx/>
                        <a:uFillTx/>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bg1"/>
                          </a:solidFill>
                          <a:effectLst/>
                          <a:uLnTx/>
                          <a:uFillTx/>
                          <a:latin typeface="+mn-lt"/>
                          <a:ea typeface="+mn-ea"/>
                          <a:cs typeface="+mn-cs"/>
                        </a:rPr>
                        <a:t>IMSE Level 1 Assessments</a:t>
                      </a:r>
                      <a:endParaRPr kumimoji="0" lang="en-US" sz="2000" b="0" i="0" u="none" strike="noStrike" kern="1200" cap="none" spc="0" normalizeH="0" baseline="0" noProof="0" dirty="0">
                        <a:ln>
                          <a:noFill/>
                        </a:ln>
                        <a:solidFill>
                          <a:schemeClr val="bg1"/>
                        </a:solidFill>
                        <a:effectLst/>
                        <a:uLnTx/>
                        <a:uFillTx/>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bg1"/>
                          </a:solidFill>
                          <a:effectLst/>
                          <a:uLnTx/>
                          <a:uFillTx/>
                          <a:latin typeface="+mn-lt"/>
                          <a:ea typeface="+mn-ea"/>
                          <a:cs typeface="+mn-cs"/>
                        </a:rPr>
                        <a:t>Word Decoding and Encoding (phonetic and irregular), Sentence Decoding and Encoding, Writing Sounds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chemeClr val="bg1"/>
                        </a:solidFill>
                        <a:effectLst/>
                        <a:uLnTx/>
                        <a:uFillTx/>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2000" b="1" kern="1200" dirty="0">
                          <a:solidFill>
                            <a:schemeClr val="bg1"/>
                          </a:solidFill>
                          <a:latin typeface="+mn-lt"/>
                          <a:ea typeface="+mn-ea"/>
                          <a:cs typeface="+mn-cs"/>
                        </a:rPr>
                        <a:t>Star Reading </a:t>
                      </a:r>
                      <a:r>
                        <a:rPr lang="en-US" sz="2000" b="0" kern="1200" dirty="0">
                          <a:solidFill>
                            <a:schemeClr val="bg1"/>
                          </a:solidFill>
                          <a:latin typeface="+mn-lt"/>
                          <a:ea typeface="+mn-ea"/>
                          <a:cs typeface="+mn-cs"/>
                        </a:rPr>
                        <a:t>(optional in Tri 1/2)</a:t>
                      </a:r>
                      <a:endParaRPr lang="en-US" sz="2000" b="1" kern="1200" dirty="0">
                        <a:solidFill>
                          <a:schemeClr val="bg1"/>
                        </a:solidFill>
                        <a:latin typeface="+mn-lt"/>
                        <a:ea typeface="+mn-ea"/>
                        <a:cs typeface="+mn-cs"/>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schemeClr val="bg1"/>
                          </a:solidFill>
                          <a:effectLst/>
                          <a:uLnTx/>
                          <a:uFillTx/>
                          <a:latin typeface="Arial" panose="020B0604020202020204" pitchFamily="34" charset="0"/>
                          <a:ea typeface="+mn-ea"/>
                          <a:cs typeface="Arial" panose="020B0604020202020204" pitchFamily="34" charset="0"/>
                        </a:rPr>
                        <a:t>mClass</a:t>
                      </a:r>
                      <a:r>
                        <a:rPr kumimoji="0" lang="en-US" sz="20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 DIBELS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chemeClr val="bg1"/>
                        </a:solidFill>
                        <a:effectLst/>
                        <a:uLnTx/>
                        <a:uFillTx/>
                        <a:latin typeface="Calibri"/>
                        <a:ea typeface="+mn-ea"/>
                        <a:cs typeface="+mn-cs"/>
                      </a:endParaRPr>
                    </a:p>
                    <a:p>
                      <a:pPr algn="l"/>
                      <a:r>
                        <a:rPr lang="en-US" sz="2000" b="1" dirty="0">
                          <a:solidFill>
                            <a:schemeClr val="bg1"/>
                          </a:solidFill>
                        </a:rPr>
                        <a:t>Phonological Awareness Skills Test</a:t>
                      </a:r>
                    </a:p>
                    <a:p>
                      <a:pPr algn="l"/>
                      <a:r>
                        <a:rPr lang="en-US" sz="2000" b="1" dirty="0">
                          <a:solidFill>
                            <a:schemeClr val="bg1"/>
                          </a:solidFill>
                        </a:rPr>
                        <a:t>(PAST)</a:t>
                      </a:r>
                    </a:p>
                    <a:p>
                      <a:pPr algn="l"/>
                      <a:r>
                        <a:rPr lang="en-US" sz="2000" dirty="0">
                          <a:solidFill>
                            <a:schemeClr val="bg1"/>
                          </a:solidFill>
                        </a:rPr>
                        <a:t>(Reassess skills not mastered in K-1)</a:t>
                      </a:r>
                    </a:p>
                    <a:p>
                      <a:pPr algn="l"/>
                      <a:endParaRPr kumimoji="0" lang="en-US" sz="2000" b="0" i="0" u="none" strike="noStrike" kern="1200" cap="none" spc="0" normalizeH="0" baseline="0" noProof="0" dirty="0">
                        <a:ln>
                          <a:noFill/>
                        </a:ln>
                        <a:solidFill>
                          <a:schemeClr val="bg1"/>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bg1"/>
                          </a:solidFill>
                          <a:effectLst/>
                          <a:uLnTx/>
                          <a:uFillTx/>
                          <a:latin typeface="+mn-lt"/>
                          <a:ea typeface="+mn-ea"/>
                          <a:cs typeface="+mn-cs"/>
                        </a:rPr>
                        <a:t>IMSE Level 2 Assessments</a:t>
                      </a:r>
                      <a:endParaRPr kumimoji="0" lang="en-US" sz="2000" b="0" i="0" u="none" strike="noStrike" kern="1200" cap="none" spc="0" normalizeH="0" baseline="0" noProof="0" dirty="0">
                        <a:ln>
                          <a:noFill/>
                        </a:ln>
                        <a:solidFill>
                          <a:schemeClr val="bg1"/>
                        </a:solidFill>
                        <a:effectLst/>
                        <a:uLnTx/>
                        <a:uFillTx/>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bg1"/>
                          </a:solidFill>
                          <a:effectLst/>
                          <a:uLnTx/>
                          <a:uFillTx/>
                          <a:latin typeface="+mn-lt"/>
                          <a:ea typeface="+mn-ea"/>
                          <a:cs typeface="+mn-cs"/>
                        </a:rPr>
                        <a:t>Word Decoding and Encoding (phonetic and irregular), Sentence Decoding and Encoding, Writing Sounds</a:t>
                      </a:r>
                    </a:p>
                    <a:p>
                      <a:pPr algn="l"/>
                      <a:endParaRPr kumimoji="0" lang="en-US" sz="2000" b="0" i="0" u="none" strike="noStrike" kern="1200" cap="none" spc="0" normalizeH="0" baseline="0" noProof="0" dirty="0">
                        <a:ln>
                          <a:noFill/>
                        </a:ln>
                        <a:solidFill>
                          <a:schemeClr val="bg1"/>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2000" b="1" dirty="0">
                          <a:solidFill>
                            <a:schemeClr val="bg1"/>
                          </a:solidFill>
                        </a:rPr>
                        <a:t>Star Reading </a:t>
                      </a:r>
                      <a:r>
                        <a:rPr lang="en-US" sz="2000" b="0" dirty="0">
                          <a:solidFill>
                            <a:schemeClr val="bg1"/>
                          </a:solidFill>
                        </a:rPr>
                        <a:t>(optional in Tri 1/2)</a:t>
                      </a:r>
                      <a:endParaRPr lang="en-US" sz="2000" b="1" dirty="0">
                        <a:solidFill>
                          <a:schemeClr val="bg1"/>
                        </a:solidFill>
                      </a:endParaRPr>
                    </a:p>
                    <a:p>
                      <a:pPr algn="l"/>
                      <a:endParaRPr lang="en-US" sz="2000"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11576269"/>
                  </a:ext>
                </a:extLst>
              </a:tr>
            </a:tbl>
          </a:graphicData>
        </a:graphic>
      </p:graphicFrame>
    </p:spTree>
    <p:extLst>
      <p:ext uri="{BB962C8B-B14F-4D97-AF65-F5344CB8AC3E}">
        <p14:creationId xmlns:p14="http://schemas.microsoft.com/office/powerpoint/2010/main" val="357444615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D2BBFA-7AC2-0DCB-B546-FC23CAAFE92E}"/>
              </a:ext>
            </a:extLst>
          </p:cNvPr>
          <p:cNvSpPr>
            <a:spLocks noGrp="1"/>
          </p:cNvSpPr>
          <p:nvPr>
            <p:ph type="title"/>
          </p:nvPr>
        </p:nvSpPr>
        <p:spPr/>
        <p:txBody>
          <a:bodyPr/>
          <a:lstStyle/>
          <a:p>
            <a:r>
              <a:rPr lang="en-US" dirty="0"/>
              <a:t>K-2 Assessment Timeline</a:t>
            </a:r>
          </a:p>
        </p:txBody>
      </p:sp>
      <p:pic>
        <p:nvPicPr>
          <p:cNvPr id="8" name="Content Placeholder 7" descr="K-2 Assessment Timeline image. See alternative text image description on link to Slide 65 below image.&#10;">
            <a:extLst>
              <a:ext uri="{FF2B5EF4-FFF2-40B4-BE49-F238E27FC236}">
                <a16:creationId xmlns:a16="http://schemas.microsoft.com/office/drawing/2014/main" id="{B83B6713-C2C4-F60E-C349-8FEBEACF1A8C}"/>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947529" y="1310247"/>
            <a:ext cx="10035209" cy="4868144"/>
          </a:xfrm>
        </p:spPr>
      </p:pic>
      <p:sp>
        <p:nvSpPr>
          <p:cNvPr id="6" name="Content Placeholder 5">
            <a:extLst>
              <a:ext uri="{FF2B5EF4-FFF2-40B4-BE49-F238E27FC236}">
                <a16:creationId xmlns:a16="http://schemas.microsoft.com/office/drawing/2014/main" id="{27C13CD9-1B2E-1D4E-1868-543EF1C2F2F4}"/>
              </a:ext>
            </a:extLst>
          </p:cNvPr>
          <p:cNvSpPr>
            <a:spLocks noGrp="1"/>
          </p:cNvSpPr>
          <p:nvPr>
            <p:ph sz="half" idx="2"/>
          </p:nvPr>
        </p:nvSpPr>
        <p:spPr>
          <a:xfrm>
            <a:off x="7225748" y="6178391"/>
            <a:ext cx="4813852" cy="550400"/>
          </a:xfrm>
        </p:spPr>
        <p:txBody>
          <a:bodyPr>
            <a:normAutofit/>
          </a:bodyPr>
          <a:lstStyle/>
          <a:p>
            <a:pPr marL="0" indent="0">
              <a:buNone/>
            </a:pPr>
            <a:r>
              <a:rPr lang="en-US" sz="2400" dirty="0">
                <a:solidFill>
                  <a:schemeClr val="accent4">
                    <a:lumMod val="40000"/>
                    <a:lumOff val="60000"/>
                  </a:schemeClr>
                </a:solidFill>
                <a:hlinkClick r:id="rId3" action="ppaction://hlinksldjump" tooltip="Alternative text image description for K-2 Assessment Timeline">
                  <a:extLst>
                    <a:ext uri="{A12FA001-AC4F-418D-AE19-62706E023703}">
                      <ahyp:hlinkClr xmlns:ahyp="http://schemas.microsoft.com/office/drawing/2018/hyperlinkcolor" val="tx"/>
                    </a:ext>
                  </a:extLst>
                </a:hlinkClick>
              </a:rPr>
              <a:t>Alternative text image description</a:t>
            </a:r>
            <a:endParaRPr lang="en-US" sz="2400" dirty="0">
              <a:solidFill>
                <a:schemeClr val="accent4">
                  <a:lumMod val="40000"/>
                  <a:lumOff val="60000"/>
                </a:schemeClr>
              </a:solidFill>
            </a:endParaRPr>
          </a:p>
        </p:txBody>
      </p:sp>
    </p:spTree>
    <p:extLst>
      <p:ext uri="{BB962C8B-B14F-4D97-AF65-F5344CB8AC3E}">
        <p14:creationId xmlns:p14="http://schemas.microsoft.com/office/powerpoint/2010/main" val="120953209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2A40D3-F895-523D-0251-D2C10718CC54}"/>
              </a:ext>
            </a:extLst>
          </p:cNvPr>
          <p:cNvSpPr>
            <a:spLocks noGrp="1"/>
          </p:cNvSpPr>
          <p:nvPr>
            <p:ph type="title"/>
          </p:nvPr>
        </p:nvSpPr>
        <p:spPr>
          <a:xfrm>
            <a:off x="152400" y="203799"/>
            <a:ext cx="11619053" cy="1325563"/>
          </a:xfrm>
        </p:spPr>
        <p:txBody>
          <a:bodyPr/>
          <a:lstStyle/>
          <a:p>
            <a:r>
              <a:rPr lang="en-US" dirty="0"/>
              <a:t>Teacher Testimonial (1)</a:t>
            </a:r>
          </a:p>
        </p:txBody>
      </p:sp>
      <p:pic>
        <p:nvPicPr>
          <p:cNvPr id="8" name="Content Placeholder 7" descr="A teacher helping a student with their classwork.">
            <a:extLst>
              <a:ext uri="{FF2B5EF4-FFF2-40B4-BE49-F238E27FC236}">
                <a16:creationId xmlns:a16="http://schemas.microsoft.com/office/drawing/2014/main" id="{940658F4-2690-7186-FED4-5F035286A690}"/>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931825" y="1328833"/>
            <a:ext cx="4253633" cy="4783221"/>
          </a:xfrm>
        </p:spPr>
      </p:pic>
      <p:sp>
        <p:nvSpPr>
          <p:cNvPr id="6" name="Content Placeholder 5">
            <a:extLst>
              <a:ext uri="{FF2B5EF4-FFF2-40B4-BE49-F238E27FC236}">
                <a16:creationId xmlns:a16="http://schemas.microsoft.com/office/drawing/2014/main" id="{D10CA97E-2BE6-BC7E-3824-1E83F2D49C01}"/>
              </a:ext>
            </a:extLst>
          </p:cNvPr>
          <p:cNvSpPr>
            <a:spLocks noGrp="1"/>
          </p:cNvSpPr>
          <p:nvPr>
            <p:ph sz="half" idx="2"/>
          </p:nvPr>
        </p:nvSpPr>
        <p:spPr>
          <a:xfrm>
            <a:off x="6096000" y="1423685"/>
            <a:ext cx="5943599" cy="4635281"/>
          </a:xfrm>
        </p:spPr>
        <p:txBody>
          <a:bodyPr/>
          <a:lstStyle/>
          <a:p>
            <a:pPr marL="0" marR="0" lvl="0" indent="0" algn="l" defTabSz="914400" rtl="0" eaLnBrk="1" fontAlgn="auto" latinLnBrk="0" hangingPunct="1">
              <a:lnSpc>
                <a:spcPct val="100000"/>
              </a:lnSpc>
              <a:spcBef>
                <a:spcPts val="0"/>
              </a:spcBef>
              <a:spcAft>
                <a:spcPts val="600"/>
              </a:spcAft>
              <a:buClr>
                <a:srgbClr val="000000"/>
              </a:buClr>
              <a:buSzTx/>
              <a:buFont typeface="Arial"/>
              <a:buNone/>
              <a:tabLst/>
              <a:defRPr/>
            </a:pPr>
            <a:r>
              <a:rPr kumimoji="0" lang="en-US" sz="3200" b="0" i="0" u="none" strike="noStrike" kern="0" cap="none" spc="0" normalizeH="0" baseline="0" noProof="0" dirty="0">
                <a:ln>
                  <a:noFill/>
                </a:ln>
                <a:solidFill>
                  <a:schemeClr val="bg1"/>
                </a:solidFill>
                <a:effectLst/>
                <a:uLnTx/>
                <a:uFillTx/>
                <a:latin typeface="Arial"/>
                <a:ea typeface="Arial"/>
                <a:cs typeface="Arial"/>
                <a:sym typeface="Arial"/>
              </a:rPr>
              <a:t>“I have been using structured literacy in my classroom for the last few years.  Using the DIBELS Benchmark Assessments helps me determine which students may be in need of intervention or additional support.”</a:t>
            </a:r>
          </a:p>
          <a:p>
            <a:pPr marL="0" marR="0" lvl="0" indent="0" algn="l" defTabSz="914400" rtl="0" eaLnBrk="1" fontAlgn="auto" latinLnBrk="0" hangingPunct="1">
              <a:lnSpc>
                <a:spcPct val="100000"/>
              </a:lnSpc>
              <a:spcBef>
                <a:spcPts val="0"/>
              </a:spcBef>
              <a:spcAft>
                <a:spcPts val="600"/>
              </a:spcAft>
              <a:buClr>
                <a:srgbClr val="000000"/>
              </a:buClr>
              <a:buSzTx/>
              <a:buFont typeface="Arial"/>
              <a:buNone/>
              <a:tabLst/>
              <a:defRPr/>
            </a:pPr>
            <a:r>
              <a:rPr kumimoji="0" lang="en-US" sz="3200" b="0" i="0" u="none" strike="noStrike" kern="0" cap="none" spc="0" normalizeH="0" baseline="0" noProof="0" dirty="0">
                <a:ln>
                  <a:noFill/>
                </a:ln>
                <a:solidFill>
                  <a:schemeClr val="bg1"/>
                </a:solidFill>
                <a:effectLst/>
                <a:uLnTx/>
                <a:uFillTx/>
                <a:latin typeface="Arial"/>
                <a:ea typeface="Arial"/>
                <a:cs typeface="Arial"/>
                <a:sym typeface="Arial"/>
              </a:rPr>
              <a:t>- CSD Teacher</a:t>
            </a:r>
            <a:endParaRPr lang="en-US" dirty="0"/>
          </a:p>
        </p:txBody>
      </p:sp>
    </p:spTree>
    <p:extLst>
      <p:ext uri="{BB962C8B-B14F-4D97-AF65-F5344CB8AC3E}">
        <p14:creationId xmlns:p14="http://schemas.microsoft.com/office/powerpoint/2010/main" val="27498794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20C7D3-749F-AC6F-3317-1076041092A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EF6A399-E5E0-EC8D-F8FB-3AE403026F04}"/>
              </a:ext>
            </a:extLst>
          </p:cNvPr>
          <p:cNvSpPr>
            <a:spLocks noGrp="1"/>
          </p:cNvSpPr>
          <p:nvPr>
            <p:ph type="title"/>
          </p:nvPr>
        </p:nvSpPr>
        <p:spPr>
          <a:xfrm>
            <a:off x="152400" y="574189"/>
            <a:ext cx="11887200" cy="1325563"/>
          </a:xfrm>
        </p:spPr>
        <p:txBody>
          <a:bodyPr>
            <a:normAutofit fontScale="90000"/>
          </a:bodyPr>
          <a:lstStyle/>
          <a:p>
            <a:r>
              <a:rPr lang="en-US" sz="6000" b="1" dirty="0"/>
              <a:t>PROFESSIONAL LEARNING COMMUNITIES</a:t>
            </a:r>
          </a:p>
        </p:txBody>
      </p:sp>
      <p:pic>
        <p:nvPicPr>
          <p:cNvPr id="7" name="Content Placeholder 6" descr="Central School District logo with pencit with torch and flames">
            <a:extLst>
              <a:ext uri="{FF2B5EF4-FFF2-40B4-BE49-F238E27FC236}">
                <a16:creationId xmlns:a16="http://schemas.microsoft.com/office/drawing/2014/main" id="{9DEA3A76-8717-66D2-3917-5D77E6B98A4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715472" y="2305186"/>
            <a:ext cx="4761056" cy="3389558"/>
          </a:xfrm>
        </p:spPr>
      </p:pic>
    </p:spTree>
    <p:extLst>
      <p:ext uri="{BB962C8B-B14F-4D97-AF65-F5344CB8AC3E}">
        <p14:creationId xmlns:p14="http://schemas.microsoft.com/office/powerpoint/2010/main" val="39823413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81E143-BF39-C1FD-56FD-AD975D5C0E93}"/>
              </a:ext>
            </a:extLst>
          </p:cNvPr>
          <p:cNvSpPr>
            <a:spLocks noGrp="1"/>
          </p:cNvSpPr>
          <p:nvPr>
            <p:ph type="title"/>
          </p:nvPr>
        </p:nvSpPr>
        <p:spPr>
          <a:xfrm>
            <a:off x="152400" y="203799"/>
            <a:ext cx="4940461" cy="1325563"/>
          </a:xfrm>
        </p:spPr>
        <p:txBody>
          <a:bodyPr/>
          <a:lstStyle/>
          <a:p>
            <a:r>
              <a:rPr kumimoji="0" lang="en-US" sz="4400" b="0" i="0" u="none" strike="noStrike" kern="1200" cap="none" spc="0" normalizeH="0" baseline="0" noProof="0" dirty="0">
                <a:ln>
                  <a:noFill/>
                </a:ln>
                <a:solidFill>
                  <a:schemeClr val="bg1"/>
                </a:solidFill>
                <a:effectLst>
                  <a:outerShdw blurRad="50800" dist="38100" dir="2700000" algn="tl" rotWithShape="0">
                    <a:prstClr val="black">
                      <a:alpha val="40000"/>
                    </a:prstClr>
                  </a:outerShdw>
                </a:effectLst>
                <a:uLnTx/>
                <a:uFillTx/>
                <a:latin typeface="+mj-lt"/>
                <a:ea typeface="+mj-ea"/>
                <a:cs typeface="+mj-cs"/>
                <a:sym typeface="Arial"/>
              </a:rPr>
              <a:t>District PLC/PE Schedule</a:t>
            </a:r>
            <a:endParaRPr lang="en-US" dirty="0"/>
          </a:p>
        </p:txBody>
      </p:sp>
      <p:sp>
        <p:nvSpPr>
          <p:cNvPr id="5" name="Content Placeholder 4">
            <a:extLst>
              <a:ext uri="{FF2B5EF4-FFF2-40B4-BE49-F238E27FC236}">
                <a16:creationId xmlns:a16="http://schemas.microsoft.com/office/drawing/2014/main" id="{7DCFC1DB-7EDE-4166-3DF0-97B958CD15E5}"/>
              </a:ext>
            </a:extLst>
          </p:cNvPr>
          <p:cNvSpPr>
            <a:spLocks noGrp="1"/>
          </p:cNvSpPr>
          <p:nvPr>
            <p:ph sz="half" idx="1"/>
          </p:nvPr>
        </p:nvSpPr>
        <p:spPr>
          <a:xfrm>
            <a:off x="152400" y="2013994"/>
            <a:ext cx="5090932" cy="4044973"/>
          </a:xfrm>
        </p:spPr>
        <p:txBody>
          <a:bodyPr>
            <a:normAutofit lnSpcReduction="10000"/>
          </a:bodyPr>
          <a:lstStyle/>
          <a:p>
            <a:pPr defTabSz="914400">
              <a:lnSpc>
                <a:spcPct val="90000"/>
              </a:lnSpc>
              <a:spcAft>
                <a:spcPts val="450"/>
              </a:spcAft>
            </a:pPr>
            <a:r>
              <a:rPr lang="en-US" sz="3200" dirty="0">
                <a:solidFill>
                  <a:schemeClr val="bg1"/>
                </a:solidFill>
              </a:rPr>
              <a:t>Weekly PLC</a:t>
            </a:r>
            <a:endParaRPr lang="en-US" sz="3200" dirty="0">
              <a:solidFill>
                <a:schemeClr val="bg1"/>
              </a:solidFill>
              <a:ea typeface="Calibri"/>
              <a:cs typeface="Calibri"/>
            </a:endParaRPr>
          </a:p>
          <a:p>
            <a:pPr marL="114300" indent="-342900" defTabSz="914400">
              <a:lnSpc>
                <a:spcPct val="90000"/>
              </a:lnSpc>
              <a:spcAft>
                <a:spcPts val="450"/>
              </a:spcAft>
              <a:buClr>
                <a:schemeClr val="bg1"/>
              </a:buClr>
              <a:buFont typeface="Arial" panose="020B0604020202020204" pitchFamily="34" charset="0"/>
              <a:buChar char="•"/>
            </a:pPr>
            <a:r>
              <a:rPr lang="en-US" sz="3200" dirty="0">
                <a:solidFill>
                  <a:schemeClr val="bg1"/>
                </a:solidFill>
              </a:rPr>
              <a:t>PE teachers relieve grade level teams for weekly PLC time</a:t>
            </a:r>
            <a:endParaRPr lang="en-US" sz="3200" dirty="0">
              <a:solidFill>
                <a:schemeClr val="bg1"/>
              </a:solidFill>
              <a:ea typeface="Calibri"/>
              <a:cs typeface="Calibri"/>
            </a:endParaRPr>
          </a:p>
          <a:p>
            <a:pPr marL="114300" indent="-342900" defTabSz="914400">
              <a:lnSpc>
                <a:spcPct val="90000"/>
              </a:lnSpc>
              <a:spcAft>
                <a:spcPts val="450"/>
              </a:spcAft>
              <a:buClr>
                <a:schemeClr val="bg1"/>
              </a:buClr>
              <a:buFont typeface="Arial" panose="020B0604020202020204" pitchFamily="34" charset="0"/>
              <a:buChar char="•"/>
            </a:pPr>
            <a:r>
              <a:rPr lang="en-US" sz="3200" dirty="0">
                <a:solidFill>
                  <a:schemeClr val="bg1"/>
                </a:solidFill>
              </a:rPr>
              <a:t>Data talks with grade level, site admin, site intervention team</a:t>
            </a:r>
            <a:endParaRPr lang="en-US" sz="3200" dirty="0">
              <a:solidFill>
                <a:schemeClr val="bg1"/>
              </a:solidFill>
              <a:ea typeface="Calibri"/>
              <a:cs typeface="Calibri"/>
            </a:endParaRPr>
          </a:p>
          <a:p>
            <a:pPr marL="114300" indent="-342900" defTabSz="914400">
              <a:lnSpc>
                <a:spcPct val="90000"/>
              </a:lnSpc>
              <a:spcAft>
                <a:spcPts val="450"/>
              </a:spcAft>
              <a:buClr>
                <a:schemeClr val="bg1"/>
              </a:buClr>
              <a:buFont typeface="Arial" panose="020B0604020202020204" pitchFamily="34" charset="0"/>
              <a:buChar char="•"/>
            </a:pPr>
            <a:r>
              <a:rPr lang="en-US" sz="3200" dirty="0">
                <a:solidFill>
                  <a:schemeClr val="bg1"/>
                </a:solidFill>
              </a:rPr>
              <a:t>Adjust tiered instruction</a:t>
            </a:r>
            <a:endParaRPr lang="en-US" sz="3200" dirty="0">
              <a:solidFill>
                <a:schemeClr val="bg1"/>
              </a:solidFill>
              <a:ea typeface="Calibri"/>
              <a:cs typeface="Calibri"/>
            </a:endParaRPr>
          </a:p>
          <a:p>
            <a:endParaRPr lang="en-US" dirty="0"/>
          </a:p>
        </p:txBody>
      </p:sp>
      <p:pic>
        <p:nvPicPr>
          <p:cNvPr id="8" name="Content Placeholder 7" descr="Central School District Professional Learning PE Schedule">
            <a:extLst>
              <a:ext uri="{FF2B5EF4-FFF2-40B4-BE49-F238E27FC236}">
                <a16:creationId xmlns:a16="http://schemas.microsoft.com/office/drawing/2014/main" id="{33A7EDC6-B55B-CC87-00A3-FB5BA5D628E4}"/>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329585" y="725946"/>
            <a:ext cx="6392167" cy="4810796"/>
          </a:xfrm>
        </p:spPr>
      </p:pic>
    </p:spTree>
    <p:extLst>
      <p:ext uri="{BB962C8B-B14F-4D97-AF65-F5344CB8AC3E}">
        <p14:creationId xmlns:p14="http://schemas.microsoft.com/office/powerpoint/2010/main" val="21201323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3C8EBCE-F82B-33E8-1D51-DE403E92FF77}"/>
              </a:ext>
            </a:extLst>
          </p:cNvPr>
          <p:cNvSpPr>
            <a:spLocks noGrp="1"/>
          </p:cNvSpPr>
          <p:nvPr>
            <p:ph type="title"/>
          </p:nvPr>
        </p:nvSpPr>
        <p:spPr>
          <a:xfrm>
            <a:off x="152397" y="203799"/>
            <a:ext cx="11887200" cy="1325563"/>
          </a:xfrm>
        </p:spPr>
        <p:txBody>
          <a:bodyPr/>
          <a:lstStyle/>
          <a:p>
            <a:r>
              <a:rPr lang="en-US" dirty="0"/>
              <a:t>The Assessment-Instruction Connection</a:t>
            </a:r>
            <a:br>
              <a:rPr lang="en-US" dirty="0"/>
            </a:br>
            <a:endParaRPr lang="en-US" dirty="0"/>
          </a:p>
        </p:txBody>
      </p:sp>
      <p:graphicFrame>
        <p:nvGraphicFramePr>
          <p:cNvPr id="10" name="Content Placeholder 9">
            <a:extLst>
              <a:ext uri="{FF2B5EF4-FFF2-40B4-BE49-F238E27FC236}">
                <a16:creationId xmlns:a16="http://schemas.microsoft.com/office/drawing/2014/main" id="{84671CDE-FB1C-1021-622F-ED57967AF580}"/>
              </a:ext>
            </a:extLst>
          </p:cNvPr>
          <p:cNvGraphicFramePr>
            <a:graphicFrameLocks noGrp="1"/>
          </p:cNvGraphicFramePr>
          <p:nvPr>
            <p:ph sz="half" idx="1"/>
            <p:extLst>
              <p:ext uri="{D42A27DB-BD31-4B8C-83A1-F6EECF244321}">
                <p14:modId xmlns:p14="http://schemas.microsoft.com/office/powerpoint/2010/main" val="726302489"/>
              </p:ext>
            </p:extLst>
          </p:nvPr>
        </p:nvGraphicFramePr>
        <p:xfrm>
          <a:off x="152399" y="1261642"/>
          <a:ext cx="11887198" cy="4841419"/>
        </p:xfrm>
        <a:graphic>
          <a:graphicData uri="http://schemas.openxmlformats.org/drawingml/2006/table">
            <a:tbl>
              <a:tblPr firstRow="1" bandRow="1">
                <a:tableStyleId>{5C22544A-7EE6-4342-B048-85BDC9FD1C3A}</a:tableStyleId>
              </a:tblPr>
              <a:tblGrid>
                <a:gridCol w="3979763">
                  <a:extLst>
                    <a:ext uri="{9D8B030D-6E8A-4147-A177-3AD203B41FA5}">
                      <a16:colId xmlns:a16="http://schemas.microsoft.com/office/drawing/2014/main" val="1291308063"/>
                    </a:ext>
                  </a:extLst>
                </a:gridCol>
                <a:gridCol w="7907435">
                  <a:extLst>
                    <a:ext uri="{9D8B030D-6E8A-4147-A177-3AD203B41FA5}">
                      <a16:colId xmlns:a16="http://schemas.microsoft.com/office/drawing/2014/main" val="420526125"/>
                    </a:ext>
                  </a:extLst>
                </a:gridCol>
              </a:tblGrid>
              <a:tr h="7946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0" dirty="0" err="1">
                          <a:solidFill>
                            <a:schemeClr val="accent1">
                              <a:lumMod val="75000"/>
                            </a:schemeClr>
                          </a:solidFill>
                        </a:rPr>
                        <a:t>mClass</a:t>
                      </a:r>
                      <a:r>
                        <a:rPr lang="en-US" sz="2400" b="0" dirty="0">
                          <a:solidFill>
                            <a:schemeClr val="accent1">
                              <a:lumMod val="75000"/>
                            </a:schemeClr>
                          </a:solidFill>
                        </a:rPr>
                        <a:t> DIBELS Subtest</a:t>
                      </a:r>
                    </a:p>
                    <a:p>
                      <a:endParaRPr lang="en-US"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r>
                        <a:rPr lang="en-US" sz="2800" b="0" dirty="0">
                          <a:solidFill>
                            <a:schemeClr val="accent1">
                              <a:lumMod val="75000"/>
                            </a:schemeClr>
                          </a:solidFill>
                        </a:rPr>
                        <a:t>Instruction</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262431168"/>
                  </a:ext>
                </a:extLst>
              </a:tr>
              <a:tr h="788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kern="1200" dirty="0">
                          <a:solidFill>
                            <a:schemeClr val="bg1"/>
                          </a:solidFill>
                          <a:latin typeface="+mn-lt"/>
                          <a:ea typeface="+mn-ea"/>
                          <a:cs typeface="+mn-cs"/>
                        </a:rPr>
                        <a:t>Letter Naming Fluency</a:t>
                      </a:r>
                    </a:p>
                    <a:p>
                      <a:endParaRPr lang="en-US" sz="2400"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bg1"/>
                          </a:solidFill>
                          <a:effectLst/>
                          <a:uLnTx/>
                          <a:uFillTx/>
                          <a:latin typeface="+mn-lt"/>
                          <a:ea typeface="+mn-ea"/>
                          <a:cs typeface="+mn-cs"/>
                        </a:rPr>
                        <a:t>OG Visual Drill with Phoneme/Grapheme Cards</a:t>
                      </a:r>
                    </a:p>
                    <a:p>
                      <a:endParaRPr lang="en-US" sz="2400"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5390078"/>
                  </a:ext>
                </a:extLst>
              </a:tr>
              <a:tr h="788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kern="1200" dirty="0">
                          <a:solidFill>
                            <a:schemeClr val="bg1"/>
                          </a:solidFill>
                          <a:latin typeface="+mn-lt"/>
                          <a:ea typeface="+mn-ea"/>
                          <a:cs typeface="+mn-cs"/>
                        </a:rPr>
                        <a:t>Phoneme Segmentation Fluency</a:t>
                      </a:r>
                      <a:endParaRPr lang="en-US" sz="2400"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bg1"/>
                          </a:solidFill>
                          <a:effectLst/>
                          <a:uLnTx/>
                          <a:uFillTx/>
                          <a:latin typeface="+mn-lt"/>
                          <a:ea typeface="+mn-ea"/>
                          <a:cs typeface="+mn-cs"/>
                        </a:rPr>
                        <a:t>Heggerty Phonemic Awareness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bg1"/>
                          </a:solidFill>
                          <a:effectLst/>
                          <a:uLnTx/>
                          <a:uFillTx/>
                          <a:latin typeface="+mn-lt"/>
                          <a:ea typeface="+mn-ea"/>
                          <a:cs typeface="+mn-cs"/>
                        </a:rPr>
                        <a:t>OG Word Dictation – Pound and Tap Routine</a:t>
                      </a:r>
                      <a:endParaRPr lang="en-US" sz="2400"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70370646"/>
                  </a:ext>
                </a:extLst>
              </a:tr>
              <a:tr h="788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kern="1200" dirty="0">
                          <a:solidFill>
                            <a:schemeClr val="bg1"/>
                          </a:solidFill>
                          <a:latin typeface="+mn-lt"/>
                          <a:ea typeface="+mn-ea"/>
                          <a:cs typeface="+mn-cs"/>
                        </a:rPr>
                        <a:t>Word Reading Fluency</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bg1"/>
                          </a:solidFill>
                          <a:effectLst/>
                          <a:uLnTx/>
                          <a:uFillTx/>
                          <a:latin typeface="+mn-lt"/>
                          <a:ea typeface="+mn-ea"/>
                          <a:cs typeface="+mn-cs"/>
                        </a:rPr>
                        <a:t>OG Blending Board Drill and Red Word Instruction</a:t>
                      </a:r>
                      <a:endParaRPr lang="en-US" sz="2400"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3904833"/>
                  </a:ext>
                </a:extLst>
              </a:tr>
              <a:tr h="788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kern="1200" dirty="0">
                          <a:solidFill>
                            <a:schemeClr val="bg1"/>
                          </a:solidFill>
                          <a:latin typeface="+mn-lt"/>
                          <a:ea typeface="+mn-ea"/>
                          <a:cs typeface="+mn-cs"/>
                        </a:rPr>
                        <a:t>Oral Reading Fluency</a:t>
                      </a:r>
                      <a:endParaRPr lang="en-US" sz="2400"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bg1"/>
                          </a:solidFill>
                          <a:effectLst/>
                          <a:uLnTx/>
                          <a:uFillTx/>
                          <a:latin typeface="+mn-lt"/>
                          <a:ea typeface="+mn-ea"/>
                          <a:cs typeface="+mn-cs"/>
                        </a:rPr>
                        <a:t>OG Decodable Readers</a:t>
                      </a:r>
                      <a:endParaRPr lang="en-US" sz="2400"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55884478"/>
                  </a:ext>
                </a:extLst>
              </a:tr>
              <a:tr h="788931">
                <a:tc>
                  <a:txBody>
                    <a:bodyPr/>
                    <a:lstStyle/>
                    <a:p>
                      <a:r>
                        <a:rPr lang="en-US" sz="2400" kern="1200" dirty="0">
                          <a:solidFill>
                            <a:schemeClr val="bg1"/>
                          </a:solidFill>
                          <a:latin typeface="+mn-lt"/>
                          <a:ea typeface="+mn-ea"/>
                          <a:cs typeface="+mn-cs"/>
                        </a:rPr>
                        <a:t>Maze</a:t>
                      </a:r>
                      <a:endParaRPr lang="en-US" sz="2400"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bg1"/>
                          </a:solidFill>
                          <a:effectLst/>
                          <a:uLnTx/>
                          <a:uFillTx/>
                          <a:latin typeface="+mn-lt"/>
                          <a:ea typeface="+mn-ea"/>
                          <a:cs typeface="+mn-cs"/>
                        </a:rPr>
                        <a:t>OG Decodables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bg1"/>
                          </a:solidFill>
                          <a:effectLst/>
                          <a:uLnTx/>
                          <a:uFillTx/>
                          <a:latin typeface="+mn-lt"/>
                          <a:ea typeface="+mn-ea"/>
                          <a:cs typeface="+mn-cs"/>
                        </a:rPr>
                        <a:t>Journeys Anchor Texts</a:t>
                      </a:r>
                      <a:endParaRPr lang="en-US" sz="2400"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02547293"/>
                  </a:ext>
                </a:extLst>
              </a:tr>
            </a:tbl>
          </a:graphicData>
        </a:graphic>
      </p:graphicFrame>
      <p:pic>
        <p:nvPicPr>
          <p:cNvPr id="18" name="Content Placeholder 17" descr="A person writing on a piece of paper">
            <a:extLst>
              <a:ext uri="{FF2B5EF4-FFF2-40B4-BE49-F238E27FC236}">
                <a16:creationId xmlns:a16="http://schemas.microsoft.com/office/drawing/2014/main" id="{0CA58F88-B310-C335-2F4B-070BF7AF720D}"/>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rcRect/>
          <a:stretch/>
        </p:blipFill>
        <p:spPr>
          <a:xfrm rot="253464">
            <a:off x="10376254" y="947925"/>
            <a:ext cx="1525497" cy="1162872"/>
          </a:xfrm>
          <a:prstGeom prst="rect">
            <a:avLst/>
          </a:prstGeom>
        </p:spPr>
      </p:pic>
      <p:pic>
        <p:nvPicPr>
          <p:cNvPr id="12" name="Content Placeholder 11" descr="Letter cards spelling out &quot;gull&quot;">
            <a:extLst>
              <a:ext uri="{FF2B5EF4-FFF2-40B4-BE49-F238E27FC236}">
                <a16:creationId xmlns:a16="http://schemas.microsoft.com/office/drawing/2014/main" id="{4403596D-D479-C3AC-88AF-548762455111}"/>
              </a:ext>
            </a:extLst>
          </p:cNvPr>
          <p:cNvPicPr>
            <a:picLocks noGrp="1" noChangeAspect="1"/>
          </p:cNvPicPr>
          <p:nvPr>
            <p:ph sz="quarter" idx="12"/>
          </p:nvPr>
        </p:nvPicPr>
        <p:blipFill>
          <a:blip r:embed="rId3">
            <a:extLst>
              <a:ext uri="{28A0092B-C50C-407E-A947-70E740481C1C}">
                <a14:useLocalDpi xmlns:a14="http://schemas.microsoft.com/office/drawing/2010/main" val="0"/>
              </a:ext>
            </a:extLst>
          </a:blip>
          <a:stretch>
            <a:fillRect/>
          </a:stretch>
        </p:blipFill>
        <p:spPr>
          <a:xfrm>
            <a:off x="8530542" y="4519518"/>
            <a:ext cx="3109785" cy="2134683"/>
          </a:xfrm>
        </p:spPr>
      </p:pic>
    </p:spTree>
    <p:extLst>
      <p:ext uri="{BB962C8B-B14F-4D97-AF65-F5344CB8AC3E}">
        <p14:creationId xmlns:p14="http://schemas.microsoft.com/office/powerpoint/2010/main" val="32057583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0EF28CD-325A-062B-8E18-43C5AB38A687}"/>
              </a:ext>
            </a:extLst>
          </p:cNvPr>
          <p:cNvSpPr>
            <a:spLocks noGrp="1"/>
          </p:cNvSpPr>
          <p:nvPr>
            <p:ph type="title"/>
          </p:nvPr>
        </p:nvSpPr>
        <p:spPr/>
        <p:txBody>
          <a:bodyPr/>
          <a:lstStyle/>
          <a:p>
            <a:r>
              <a:rPr lang="en-US" dirty="0">
                <a:effectLst>
                  <a:outerShdw blurRad="50800" dist="38100" dir="2700000" algn="tl" rotWithShape="0">
                    <a:prstClr val="black">
                      <a:alpha val="40000"/>
                    </a:prstClr>
                  </a:outerShdw>
                </a:effectLst>
              </a:rPr>
              <a:t>Grouping Students for Intervention</a:t>
            </a:r>
            <a:endParaRPr lang="en-US" dirty="0"/>
          </a:p>
        </p:txBody>
      </p:sp>
      <p:sp>
        <p:nvSpPr>
          <p:cNvPr id="8" name="Content Placeholder 7">
            <a:extLst>
              <a:ext uri="{FF2B5EF4-FFF2-40B4-BE49-F238E27FC236}">
                <a16:creationId xmlns:a16="http://schemas.microsoft.com/office/drawing/2014/main" id="{C8BAA1B9-F8F2-3019-CBA4-7C6A04530BA5}"/>
              </a:ext>
            </a:extLst>
          </p:cNvPr>
          <p:cNvSpPr>
            <a:spLocks noGrp="1"/>
          </p:cNvSpPr>
          <p:nvPr>
            <p:ph sz="quarter" idx="11"/>
          </p:nvPr>
        </p:nvSpPr>
        <p:spPr>
          <a:xfrm>
            <a:off x="152399" y="1638300"/>
            <a:ext cx="6572491" cy="4356100"/>
          </a:xfrm>
        </p:spPr>
        <p:txBody>
          <a:bodyPr>
            <a:normAutofit lnSpcReduction="10000"/>
          </a:bodyPr>
          <a:lstStyle/>
          <a:p>
            <a:pPr marL="0" indent="0">
              <a:buNone/>
            </a:pPr>
            <a:r>
              <a:rPr lang="en-US" dirty="0">
                <a:ea typeface="Calibri"/>
                <a:cs typeface="Calibri"/>
              </a:rPr>
              <a:t>In-Class Grouping Decisions</a:t>
            </a:r>
            <a:endParaRPr lang="en-US" dirty="0"/>
          </a:p>
          <a:p>
            <a:pPr marL="457200" indent="-457200"/>
            <a:r>
              <a:rPr lang="en-US" dirty="0">
                <a:ea typeface="Calibri"/>
                <a:cs typeface="Calibri"/>
              </a:rPr>
              <a:t>Weekly Professional Learning Community (PLC) meetings with grade level, site admin and Intervention Coordinator</a:t>
            </a:r>
          </a:p>
          <a:p>
            <a:pPr marL="457200" indent="-457200"/>
            <a:r>
              <a:rPr lang="en-US" dirty="0">
                <a:ea typeface="Calibri"/>
                <a:cs typeface="Calibri"/>
              </a:rPr>
              <a:t>Multiple measures</a:t>
            </a:r>
          </a:p>
          <a:p>
            <a:pPr marL="971550" lvl="1" indent="-342900">
              <a:buFont typeface="Courier New"/>
              <a:buChar char="o"/>
            </a:pPr>
            <a:r>
              <a:rPr lang="en-US" dirty="0">
                <a:ea typeface="Calibri"/>
                <a:cs typeface="Calibri"/>
              </a:rPr>
              <a:t>DIBELS, PAST, STAR, OG+, common formative assessments</a:t>
            </a:r>
          </a:p>
          <a:p>
            <a:pPr marL="628650" indent="-457200"/>
            <a:r>
              <a:rPr lang="en-US" dirty="0">
                <a:ea typeface="Calibri"/>
                <a:cs typeface="Calibri"/>
              </a:rPr>
              <a:t>CSD Assessment calendar with PLC discussion dates</a:t>
            </a:r>
          </a:p>
          <a:p>
            <a:endParaRPr lang="en-US" dirty="0"/>
          </a:p>
        </p:txBody>
      </p:sp>
      <p:graphicFrame>
        <p:nvGraphicFramePr>
          <p:cNvPr id="10" name="Content Placeholder 9">
            <a:extLst>
              <a:ext uri="{FF2B5EF4-FFF2-40B4-BE49-F238E27FC236}">
                <a16:creationId xmlns:a16="http://schemas.microsoft.com/office/drawing/2014/main" id="{76DAD667-0702-BAD1-4D49-5EBE4131F031}"/>
              </a:ext>
            </a:extLst>
          </p:cNvPr>
          <p:cNvGraphicFramePr>
            <a:graphicFrameLocks noGrp="1"/>
          </p:cNvGraphicFramePr>
          <p:nvPr>
            <p:ph sz="half" idx="2"/>
            <p:extLst>
              <p:ext uri="{D42A27DB-BD31-4B8C-83A1-F6EECF244321}">
                <p14:modId xmlns:p14="http://schemas.microsoft.com/office/powerpoint/2010/main" val="2720786250"/>
              </p:ext>
            </p:extLst>
          </p:nvPr>
        </p:nvGraphicFramePr>
        <p:xfrm>
          <a:off x="7083707" y="1638300"/>
          <a:ext cx="4955894" cy="2651760"/>
        </p:xfrm>
        <a:graphic>
          <a:graphicData uri="http://schemas.openxmlformats.org/drawingml/2006/table">
            <a:tbl>
              <a:tblPr firstRow="1" bandRow="1">
                <a:tableStyleId>{5C22544A-7EE6-4342-B048-85BDC9FD1C3A}</a:tableStyleId>
              </a:tblPr>
              <a:tblGrid>
                <a:gridCol w="4955894">
                  <a:extLst>
                    <a:ext uri="{9D8B030D-6E8A-4147-A177-3AD203B41FA5}">
                      <a16:colId xmlns:a16="http://schemas.microsoft.com/office/drawing/2014/main" val="585904785"/>
                    </a:ext>
                  </a:extLst>
                </a:gridCol>
              </a:tblGrid>
              <a:tr h="370840">
                <a:tc>
                  <a:txBody>
                    <a:bodyPr/>
                    <a:lstStyle/>
                    <a:p>
                      <a:pPr algn="ctr"/>
                      <a:r>
                        <a:rPr lang="en-US" sz="3600" dirty="0">
                          <a:solidFill>
                            <a:schemeClr val="tx2">
                              <a:lumMod val="50000"/>
                            </a:schemeClr>
                          </a:solidFill>
                        </a:rPr>
                        <a:t>1</a:t>
                      </a:r>
                      <a:r>
                        <a:rPr lang="en-US" sz="3600" baseline="30000" dirty="0">
                          <a:solidFill>
                            <a:schemeClr val="tx2">
                              <a:lumMod val="50000"/>
                            </a:schemeClr>
                          </a:solidFill>
                        </a:rPr>
                        <a:t>st</a:t>
                      </a:r>
                      <a:r>
                        <a:rPr lang="en-US" sz="3600" dirty="0">
                          <a:solidFill>
                            <a:schemeClr val="tx2">
                              <a:lumMod val="50000"/>
                            </a:schemeClr>
                          </a:solidFill>
                        </a:rPr>
                        <a:t> Grade</a:t>
                      </a:r>
                    </a:p>
                  </a:txBody>
                  <a:tcPr>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11170344"/>
                  </a:ext>
                </a:extLst>
              </a:tr>
              <a:tr h="3708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400" b="1" dirty="0"/>
                        <a:t>Assessment     </a:t>
                      </a:r>
                      <a:r>
                        <a:rPr lang="en-US" sz="2400" dirty="0"/>
                        <a:t>PAST (Items 1-12)</a:t>
                      </a:r>
                    </a:p>
                    <a:p>
                      <a:pPr lvl="0">
                        <a:buNone/>
                      </a:pPr>
                      <a:r>
                        <a:rPr lang="en-US" sz="2400" b="0" dirty="0"/>
                        <a:t>10/14-10/25       </a:t>
                      </a:r>
                    </a:p>
                    <a:p>
                      <a:endParaRPr lang="en-US" sz="2400"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5465422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t>PLC date          </a:t>
                      </a:r>
                      <a:r>
                        <a:rPr lang="en-US" sz="2400" dirty="0"/>
                        <a:t>Week of 10/28/24</a:t>
                      </a:r>
                    </a:p>
                    <a:p>
                      <a:endParaRPr lang="en-US" sz="2400"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06523784"/>
                  </a:ext>
                </a:extLst>
              </a:tr>
            </a:tbl>
          </a:graphicData>
        </a:graphic>
      </p:graphicFrame>
    </p:spTree>
    <p:extLst>
      <p:ext uri="{BB962C8B-B14F-4D97-AF65-F5344CB8AC3E}">
        <p14:creationId xmlns:p14="http://schemas.microsoft.com/office/powerpoint/2010/main" val="276406214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4BD2EA-B6B6-9444-3ECB-02EFAD4F7C3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873F091-F562-B673-16AE-D365B2293D01}"/>
              </a:ext>
            </a:extLst>
          </p:cNvPr>
          <p:cNvSpPr>
            <a:spLocks noGrp="1"/>
          </p:cNvSpPr>
          <p:nvPr>
            <p:ph type="title"/>
          </p:nvPr>
        </p:nvSpPr>
        <p:spPr>
          <a:xfrm>
            <a:off x="152400" y="203799"/>
            <a:ext cx="6931307" cy="1325563"/>
          </a:xfrm>
        </p:spPr>
        <p:txBody>
          <a:bodyPr/>
          <a:lstStyle/>
          <a:p>
            <a:r>
              <a:rPr lang="en-US" dirty="0">
                <a:effectLst>
                  <a:outerShdw blurRad="50800" dist="38100" dir="2700000" algn="tl" rotWithShape="0">
                    <a:prstClr val="black">
                      <a:alpha val="40000"/>
                    </a:prstClr>
                  </a:outerShdw>
                </a:effectLst>
              </a:rPr>
              <a:t>Grouping Students for School-wide Intervention</a:t>
            </a:r>
            <a:endParaRPr lang="en-US" dirty="0"/>
          </a:p>
        </p:txBody>
      </p:sp>
      <p:sp>
        <p:nvSpPr>
          <p:cNvPr id="8" name="Content Placeholder 7">
            <a:extLst>
              <a:ext uri="{FF2B5EF4-FFF2-40B4-BE49-F238E27FC236}">
                <a16:creationId xmlns:a16="http://schemas.microsoft.com/office/drawing/2014/main" id="{D9270670-8470-4133-87A1-D0439FF2630D}"/>
              </a:ext>
            </a:extLst>
          </p:cNvPr>
          <p:cNvSpPr>
            <a:spLocks noGrp="1"/>
          </p:cNvSpPr>
          <p:nvPr>
            <p:ph sz="quarter" idx="11"/>
          </p:nvPr>
        </p:nvSpPr>
        <p:spPr>
          <a:xfrm>
            <a:off x="152399" y="1638300"/>
            <a:ext cx="6572491" cy="4356100"/>
          </a:xfrm>
        </p:spPr>
        <p:txBody>
          <a:bodyPr>
            <a:normAutofit/>
          </a:bodyPr>
          <a:lstStyle/>
          <a:p>
            <a:pPr marL="0" indent="0">
              <a:buNone/>
            </a:pPr>
            <a:r>
              <a:rPr lang="en-US" dirty="0">
                <a:ea typeface="Calibri"/>
                <a:cs typeface="Calibri"/>
              </a:rPr>
              <a:t>School-wide Grouping Decisions</a:t>
            </a:r>
          </a:p>
          <a:p>
            <a:pPr marL="457200"/>
            <a:r>
              <a:rPr lang="en-US" sz="2800" dirty="0">
                <a:ea typeface="Calibri"/>
                <a:cs typeface="Calibri"/>
              </a:rPr>
              <a:t>PLC data chats based on CSD assessment calendar inform school-wide tiered support</a:t>
            </a:r>
          </a:p>
          <a:p>
            <a:pPr marL="457200"/>
            <a:r>
              <a:rPr lang="en-US" sz="2800" dirty="0">
                <a:ea typeface="Calibri"/>
                <a:cs typeface="Calibri"/>
              </a:rPr>
              <a:t>DIBELS Screener</a:t>
            </a:r>
          </a:p>
          <a:p>
            <a:pPr marL="857250" lvl="1" indent="-457200">
              <a:buFont typeface="Courier New"/>
              <a:buChar char="o"/>
            </a:pPr>
            <a:r>
              <a:rPr lang="en-US" sz="2400" dirty="0">
                <a:ea typeface="Calibri"/>
                <a:cs typeface="Calibri"/>
              </a:rPr>
              <a:t>At-risk students</a:t>
            </a:r>
          </a:p>
          <a:p>
            <a:pPr marL="857250" lvl="1" indent="-457200">
              <a:buFont typeface="Courier New"/>
              <a:buChar char="o"/>
            </a:pPr>
            <a:r>
              <a:rPr lang="en-US" sz="2400" dirty="0">
                <a:ea typeface="Calibri"/>
                <a:cs typeface="Calibri"/>
              </a:rPr>
              <a:t>Diagnostic phonics screeners</a:t>
            </a:r>
          </a:p>
          <a:p>
            <a:pPr marL="457200"/>
            <a:r>
              <a:rPr lang="en-US" sz="2800" dirty="0">
                <a:ea typeface="Calibri"/>
                <a:cs typeface="Calibri"/>
              </a:rPr>
              <a:t>Intervention groups collect data in a systematic, on-going basis</a:t>
            </a:r>
          </a:p>
          <a:p>
            <a:endParaRPr lang="en-US" dirty="0"/>
          </a:p>
        </p:txBody>
      </p:sp>
      <p:pic>
        <p:nvPicPr>
          <p:cNvPr id="6" name="Content Placeholder 5" descr="A group of teachers sitting around tables.&#10;">
            <a:extLst>
              <a:ext uri="{FF2B5EF4-FFF2-40B4-BE49-F238E27FC236}">
                <a16:creationId xmlns:a16="http://schemas.microsoft.com/office/drawing/2014/main" id="{5414B0BC-156D-89C4-95FB-59C1A7DF5999}"/>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188200" y="203799"/>
            <a:ext cx="4419555" cy="6070819"/>
          </a:xfrm>
        </p:spPr>
      </p:pic>
    </p:spTree>
    <p:extLst>
      <p:ext uri="{BB962C8B-B14F-4D97-AF65-F5344CB8AC3E}">
        <p14:creationId xmlns:p14="http://schemas.microsoft.com/office/powerpoint/2010/main" val="18852399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32782FA-41EE-C774-4C7B-A680E8BDD459}"/>
              </a:ext>
            </a:extLst>
          </p:cNvPr>
          <p:cNvSpPr>
            <a:spLocks noGrp="1"/>
          </p:cNvSpPr>
          <p:nvPr>
            <p:ph type="title"/>
          </p:nvPr>
        </p:nvSpPr>
        <p:spPr/>
        <p:txBody>
          <a:bodyPr/>
          <a:lstStyle/>
          <a:p>
            <a:r>
              <a:rPr lang="en-US" sz="4400" dirty="0"/>
              <a:t>Screening for Risk of Reading Difficulties </a:t>
            </a:r>
            <a:br>
              <a:rPr lang="en-US" sz="4400" dirty="0"/>
            </a:br>
            <a:r>
              <a:rPr lang="en-US" sz="4400" dirty="0"/>
              <a:t>Webinars Series 2025 </a:t>
            </a:r>
            <a:endParaRPr lang="en-US" dirty="0"/>
          </a:p>
        </p:txBody>
      </p:sp>
      <p:sp>
        <p:nvSpPr>
          <p:cNvPr id="4" name="Content Placeholder 3">
            <a:extLst>
              <a:ext uri="{FF2B5EF4-FFF2-40B4-BE49-F238E27FC236}">
                <a16:creationId xmlns:a16="http://schemas.microsoft.com/office/drawing/2014/main" id="{EC27CF05-7CA0-B7EA-BD20-6F9C61A4E098}"/>
              </a:ext>
            </a:extLst>
          </p:cNvPr>
          <p:cNvSpPr>
            <a:spLocks noGrp="1"/>
          </p:cNvSpPr>
          <p:nvPr>
            <p:ph idx="1"/>
          </p:nvPr>
        </p:nvSpPr>
        <p:spPr/>
        <p:txBody>
          <a:bodyPr/>
          <a:lstStyle/>
          <a:p>
            <a:pPr>
              <a:lnSpc>
                <a:spcPct val="100000"/>
              </a:lnSpc>
              <a:spcBef>
                <a:spcPts val="0"/>
              </a:spcBef>
              <a:spcAft>
                <a:spcPts val="2400"/>
              </a:spcAft>
              <a:buFont typeface="Arial" panose="020B0604020202020204" pitchFamily="34" charset="0"/>
              <a:buChar char="•"/>
            </a:pPr>
            <a:r>
              <a:rPr lang="en-US" sz="2800" dirty="0">
                <a:effectLst/>
              </a:rPr>
              <a:t>January 21, 2025 – Overview of Screening Requirements</a:t>
            </a:r>
            <a:endParaRPr lang="en-US" sz="2800" dirty="0"/>
          </a:p>
          <a:p>
            <a:pPr>
              <a:lnSpc>
                <a:spcPct val="100000"/>
              </a:lnSpc>
              <a:spcBef>
                <a:spcPts val="0"/>
              </a:spcBef>
              <a:buFont typeface="Arial" panose="020B0604020202020204" pitchFamily="34" charset="0"/>
              <a:buChar char="•"/>
            </a:pPr>
            <a:r>
              <a:rPr lang="en-US" sz="2800" dirty="0">
                <a:effectLst/>
              </a:rPr>
              <a:t>February 12, 2025 – Role of Screening in a Multi-Tiered System of </a:t>
            </a:r>
          </a:p>
          <a:p>
            <a:pPr marL="114300" indent="0">
              <a:lnSpc>
                <a:spcPct val="100000"/>
              </a:lnSpc>
              <a:spcBef>
                <a:spcPts val="0"/>
              </a:spcBef>
              <a:spcAft>
                <a:spcPts val="2400"/>
              </a:spcAft>
              <a:buNone/>
            </a:pPr>
            <a:r>
              <a:rPr lang="en-US" sz="2800" dirty="0"/>
              <a:t>				  </a:t>
            </a:r>
            <a:r>
              <a:rPr lang="en-US" sz="2800" dirty="0">
                <a:effectLst/>
              </a:rPr>
              <a:t>Support</a:t>
            </a:r>
            <a:endParaRPr lang="en-US" sz="2800" dirty="0"/>
          </a:p>
          <a:p>
            <a:pPr>
              <a:lnSpc>
                <a:spcPct val="100000"/>
              </a:lnSpc>
              <a:spcBef>
                <a:spcPts val="0"/>
              </a:spcBef>
              <a:spcAft>
                <a:spcPts val="2400"/>
              </a:spcAft>
              <a:buFont typeface="Arial" panose="020B0604020202020204" pitchFamily="34" charset="0"/>
              <a:buChar char="•"/>
            </a:pPr>
            <a:r>
              <a:rPr lang="en-US" sz="2800" dirty="0">
                <a:effectLst/>
              </a:rPr>
              <a:t>March 4, 2025  </a:t>
            </a:r>
            <a:r>
              <a:rPr lang="en-US" sz="2800" dirty="0"/>
              <a:t>– Screening Multilingual Students</a:t>
            </a:r>
          </a:p>
          <a:p>
            <a:pPr>
              <a:lnSpc>
                <a:spcPct val="100000"/>
              </a:lnSpc>
              <a:spcBef>
                <a:spcPts val="0"/>
              </a:spcBef>
              <a:spcAft>
                <a:spcPts val="2400"/>
              </a:spcAft>
              <a:buFont typeface="Arial" panose="020B0604020202020204" pitchFamily="34" charset="0"/>
              <a:buChar char="•"/>
            </a:pPr>
            <a:r>
              <a:rPr lang="en-US" sz="2800" dirty="0">
                <a:effectLst/>
              </a:rPr>
              <a:t>March 25, 2025 – </a:t>
            </a:r>
            <a:r>
              <a:rPr lang="en-US" sz="2800" dirty="0"/>
              <a:t>Addressing Reading Difficulties</a:t>
            </a:r>
          </a:p>
          <a:p>
            <a:endParaRPr lang="en-US" dirty="0"/>
          </a:p>
        </p:txBody>
      </p:sp>
    </p:spTree>
    <p:extLst>
      <p:ext uri="{BB962C8B-B14F-4D97-AF65-F5344CB8AC3E}">
        <p14:creationId xmlns:p14="http://schemas.microsoft.com/office/powerpoint/2010/main" val="292560944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4A56C8A-CA43-414E-9672-1B7336670F09}"/>
              </a:ext>
            </a:extLst>
          </p:cNvPr>
          <p:cNvSpPr>
            <a:spLocks noGrp="1"/>
          </p:cNvSpPr>
          <p:nvPr>
            <p:ph type="title"/>
          </p:nvPr>
        </p:nvSpPr>
        <p:spPr/>
        <p:txBody>
          <a:bodyPr/>
          <a:lstStyle/>
          <a:p>
            <a:r>
              <a:rPr lang="en-US" dirty="0">
                <a:effectLst>
                  <a:outerShdw blurRad="50800" dist="38100" dir="2700000" algn="tl" rotWithShape="0">
                    <a:prstClr val="black">
                      <a:alpha val="40000"/>
                    </a:prstClr>
                  </a:outerShdw>
                </a:effectLst>
              </a:rPr>
              <a:t>Progress Monitoring and Regrouping</a:t>
            </a:r>
            <a:endParaRPr lang="en-US" dirty="0"/>
          </a:p>
        </p:txBody>
      </p:sp>
      <p:sp>
        <p:nvSpPr>
          <p:cNvPr id="5" name="Content Placeholder 4">
            <a:extLst>
              <a:ext uri="{FF2B5EF4-FFF2-40B4-BE49-F238E27FC236}">
                <a16:creationId xmlns:a16="http://schemas.microsoft.com/office/drawing/2014/main" id="{0B4A6B13-93AB-F417-51E9-FAA919094C5E}"/>
              </a:ext>
            </a:extLst>
          </p:cNvPr>
          <p:cNvSpPr>
            <a:spLocks noGrp="1"/>
          </p:cNvSpPr>
          <p:nvPr>
            <p:ph idx="1"/>
          </p:nvPr>
        </p:nvSpPr>
        <p:spPr/>
        <p:txBody>
          <a:bodyPr/>
          <a:lstStyle/>
          <a:p>
            <a:pPr marL="0" indent="0">
              <a:buNone/>
            </a:pPr>
            <a:r>
              <a:rPr lang="en-US" dirty="0">
                <a:ea typeface="Calibri"/>
                <a:cs typeface="Calibri"/>
              </a:rPr>
              <a:t>In-class and school-wide intervention decisions are made regularly during the weekly PLCs.</a:t>
            </a:r>
            <a:endParaRPr lang="en-US" dirty="0"/>
          </a:p>
          <a:p>
            <a:r>
              <a:rPr lang="en-US" sz="3200" dirty="0">
                <a:ea typeface="Calibri"/>
                <a:cs typeface="Calibri"/>
              </a:rPr>
              <a:t>DIBELS, PAST, OG+, STAR</a:t>
            </a:r>
          </a:p>
          <a:p>
            <a:r>
              <a:rPr lang="en-US" sz="3200" dirty="0">
                <a:ea typeface="Calibri"/>
                <a:cs typeface="Calibri"/>
              </a:rPr>
              <a:t>BOY: school-wide baseline</a:t>
            </a:r>
          </a:p>
          <a:p>
            <a:r>
              <a:rPr lang="en-US" sz="3200" dirty="0">
                <a:ea typeface="Calibri"/>
                <a:cs typeface="Calibri"/>
              </a:rPr>
              <a:t>Comprehensive progress monitoring cycles every 6 – 8 weeks</a:t>
            </a:r>
          </a:p>
          <a:p>
            <a:r>
              <a:rPr lang="en-US" sz="3200" dirty="0">
                <a:ea typeface="Calibri"/>
                <a:cs typeface="Calibri"/>
              </a:rPr>
              <a:t>EOY: tracking growth and plan for following academic year</a:t>
            </a:r>
          </a:p>
          <a:p>
            <a:pPr marL="0" indent="0">
              <a:buNone/>
            </a:pPr>
            <a:endParaRPr lang="en-US" dirty="0"/>
          </a:p>
        </p:txBody>
      </p:sp>
    </p:spTree>
    <p:extLst>
      <p:ext uri="{BB962C8B-B14F-4D97-AF65-F5344CB8AC3E}">
        <p14:creationId xmlns:p14="http://schemas.microsoft.com/office/powerpoint/2010/main" val="265491985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8A8809-9350-506F-4060-936971F1FA0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7813C21-8DD1-932C-F141-09A976535E47}"/>
              </a:ext>
              <a:ext uri="{C183D7F6-B498-43B3-948B-1728B52AA6E4}">
                <adec:decorative xmlns:adec="http://schemas.microsoft.com/office/drawing/2017/decorative" val="0"/>
              </a:ext>
            </a:extLst>
          </p:cNvPr>
          <p:cNvSpPr>
            <a:spLocks noGrp="1"/>
          </p:cNvSpPr>
          <p:nvPr>
            <p:ph type="title"/>
          </p:nvPr>
        </p:nvSpPr>
        <p:spPr>
          <a:xfrm>
            <a:off x="152400" y="203799"/>
            <a:ext cx="11619053" cy="1325563"/>
          </a:xfrm>
        </p:spPr>
        <p:txBody>
          <a:bodyPr/>
          <a:lstStyle/>
          <a:p>
            <a:r>
              <a:rPr lang="en-US" dirty="0"/>
              <a:t>Teacher Testimonial (2)</a:t>
            </a:r>
          </a:p>
        </p:txBody>
      </p:sp>
      <p:sp>
        <p:nvSpPr>
          <p:cNvPr id="6" name="Content Placeholder 5">
            <a:extLst>
              <a:ext uri="{FF2B5EF4-FFF2-40B4-BE49-F238E27FC236}">
                <a16:creationId xmlns:a16="http://schemas.microsoft.com/office/drawing/2014/main" id="{F2385022-7878-5F52-C41A-DB486D9E964B}"/>
              </a:ext>
            </a:extLst>
          </p:cNvPr>
          <p:cNvSpPr>
            <a:spLocks noGrp="1"/>
          </p:cNvSpPr>
          <p:nvPr>
            <p:ph sz="half" idx="2"/>
          </p:nvPr>
        </p:nvSpPr>
        <p:spPr>
          <a:xfrm>
            <a:off x="452410" y="1381422"/>
            <a:ext cx="5943599" cy="4783221"/>
          </a:xfrm>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0" cap="none" spc="0" normalizeH="0" baseline="0" noProof="0" dirty="0">
                <a:ln>
                  <a:noFill/>
                </a:ln>
                <a:solidFill>
                  <a:schemeClr val="bg1"/>
                </a:solidFill>
                <a:effectLst/>
                <a:uLnTx/>
                <a:uFillTx/>
                <a:latin typeface="+mj-lt"/>
                <a:ea typeface="Calibri"/>
                <a:cs typeface="Calibri"/>
                <a:sym typeface="Arial"/>
              </a:rPr>
              <a:t>“Using DIBELS and our structured literacy assessments has been a game changer for providing the targeted small group instruction that some of our most struggling students need and it's making a huge difference for our students.”</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0" cap="none" spc="0" normalizeH="0" baseline="0" noProof="0" dirty="0">
                <a:ln>
                  <a:noFill/>
                </a:ln>
                <a:solidFill>
                  <a:schemeClr val="bg1"/>
                </a:solidFill>
                <a:effectLst/>
                <a:uLnTx/>
                <a:uFillTx/>
                <a:latin typeface="+mj-lt"/>
                <a:ea typeface="Arial"/>
                <a:cs typeface="Calibri"/>
                <a:sym typeface="Arial"/>
              </a:rPr>
              <a:t>- CSD Intervention Teacher</a:t>
            </a:r>
            <a:endParaRPr lang="en-US" dirty="0"/>
          </a:p>
        </p:txBody>
      </p:sp>
      <p:pic>
        <p:nvPicPr>
          <p:cNvPr id="8" name="Content Placeholder 7" descr="Teacher sitting at table with group of students.">
            <a:extLst>
              <a:ext uri="{FF2B5EF4-FFF2-40B4-BE49-F238E27FC236}">
                <a16:creationId xmlns:a16="http://schemas.microsoft.com/office/drawing/2014/main" id="{ECEBD199-ACDD-575E-1045-B5798849C905}"/>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rcRect/>
          <a:stretch/>
        </p:blipFill>
        <p:spPr>
          <a:xfrm>
            <a:off x="6696019" y="1264328"/>
            <a:ext cx="4059497" cy="5124838"/>
          </a:xfrm>
        </p:spPr>
      </p:pic>
    </p:spTree>
    <p:extLst>
      <p:ext uri="{BB962C8B-B14F-4D97-AF65-F5344CB8AC3E}">
        <p14:creationId xmlns:p14="http://schemas.microsoft.com/office/powerpoint/2010/main" val="158308743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1CA9CB-E9CD-9953-622A-9DF67D7F386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CDC6397-7EBC-EF3E-C8A6-EF56CD580B58}"/>
              </a:ext>
            </a:extLst>
          </p:cNvPr>
          <p:cNvSpPr>
            <a:spLocks noGrp="1"/>
          </p:cNvSpPr>
          <p:nvPr>
            <p:ph type="title"/>
          </p:nvPr>
        </p:nvSpPr>
        <p:spPr>
          <a:xfrm>
            <a:off x="152400" y="574189"/>
            <a:ext cx="11887200" cy="1325563"/>
          </a:xfrm>
        </p:spPr>
        <p:txBody>
          <a:bodyPr>
            <a:normAutofit/>
          </a:bodyPr>
          <a:lstStyle/>
          <a:p>
            <a:r>
              <a:rPr lang="en-US" sz="6000" b="1" dirty="0"/>
              <a:t>INSTRUCTION</a:t>
            </a:r>
          </a:p>
        </p:txBody>
      </p:sp>
      <p:pic>
        <p:nvPicPr>
          <p:cNvPr id="7" name="Content Placeholder 6" descr="Central School District logo with pencit with torch and flames">
            <a:extLst>
              <a:ext uri="{FF2B5EF4-FFF2-40B4-BE49-F238E27FC236}">
                <a16:creationId xmlns:a16="http://schemas.microsoft.com/office/drawing/2014/main" id="{2B1D870A-7CE8-3EB2-EEEA-A1965AB94C2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715472" y="2305186"/>
            <a:ext cx="4761056" cy="3389558"/>
          </a:xfrm>
        </p:spPr>
      </p:pic>
    </p:spTree>
    <p:extLst>
      <p:ext uri="{BB962C8B-B14F-4D97-AF65-F5344CB8AC3E}">
        <p14:creationId xmlns:p14="http://schemas.microsoft.com/office/powerpoint/2010/main" val="410648167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668BA50-D05A-AD9A-320C-8E339F5E32CE}"/>
              </a:ext>
            </a:extLst>
          </p:cNvPr>
          <p:cNvSpPr>
            <a:spLocks noGrp="1"/>
          </p:cNvSpPr>
          <p:nvPr>
            <p:ph type="title"/>
          </p:nvPr>
        </p:nvSpPr>
        <p:spPr>
          <a:xfrm>
            <a:off x="152400" y="203799"/>
            <a:ext cx="11897138" cy="1325563"/>
          </a:xfrm>
        </p:spPr>
        <p:txBody>
          <a:bodyPr/>
          <a:lstStyle/>
          <a:p>
            <a:r>
              <a:rPr lang="en-US" dirty="0"/>
              <a:t>MTSS Framework for Early Literacy</a:t>
            </a:r>
          </a:p>
        </p:txBody>
      </p:sp>
      <p:pic>
        <p:nvPicPr>
          <p:cNvPr id="8" name="Content Placeholder 7" descr="MTSS Framework for Early Literacry image. See alternative text image description on link to Slide 68 below image.">
            <a:extLst>
              <a:ext uri="{FF2B5EF4-FFF2-40B4-BE49-F238E27FC236}">
                <a16:creationId xmlns:a16="http://schemas.microsoft.com/office/drawing/2014/main" id="{51B21AB1-94D6-606C-0BB4-9353A7A88902}"/>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641797" y="1240733"/>
            <a:ext cx="8908405" cy="5010978"/>
          </a:xfrm>
        </p:spPr>
      </p:pic>
      <p:sp>
        <p:nvSpPr>
          <p:cNvPr id="6" name="Content Placeholder 5">
            <a:extLst>
              <a:ext uri="{FF2B5EF4-FFF2-40B4-BE49-F238E27FC236}">
                <a16:creationId xmlns:a16="http://schemas.microsoft.com/office/drawing/2014/main" id="{06BA73CF-68F9-B4FB-20E4-F473E9AEA1D4}"/>
              </a:ext>
            </a:extLst>
          </p:cNvPr>
          <p:cNvSpPr>
            <a:spLocks noGrp="1"/>
          </p:cNvSpPr>
          <p:nvPr>
            <p:ph sz="half" idx="2"/>
          </p:nvPr>
        </p:nvSpPr>
        <p:spPr>
          <a:xfrm>
            <a:off x="7196951" y="6271587"/>
            <a:ext cx="4852587" cy="463237"/>
          </a:xfrm>
        </p:spPr>
        <p:txBody>
          <a:bodyPr>
            <a:normAutofit/>
          </a:bodyPr>
          <a:lstStyle/>
          <a:p>
            <a:pPr marL="0" indent="0">
              <a:buNone/>
            </a:pPr>
            <a:r>
              <a:rPr lang="en-US" sz="2400" dirty="0">
                <a:solidFill>
                  <a:schemeClr val="accent4">
                    <a:lumMod val="40000"/>
                    <a:lumOff val="60000"/>
                  </a:schemeClr>
                </a:solidFill>
                <a:hlinkClick r:id="rId3" action="ppaction://hlinksldjump">
                  <a:extLst>
                    <a:ext uri="{A12FA001-AC4F-418D-AE19-62706E023703}">
                      <ahyp:hlinkClr xmlns:ahyp="http://schemas.microsoft.com/office/drawing/2018/hyperlinkcolor" val="tx"/>
                    </a:ext>
                  </a:extLst>
                </a:hlinkClick>
              </a:rPr>
              <a:t>Alternative text image description</a:t>
            </a:r>
            <a:endParaRPr lang="en-US" sz="2400" dirty="0">
              <a:solidFill>
                <a:schemeClr val="accent4">
                  <a:lumMod val="40000"/>
                  <a:lumOff val="60000"/>
                </a:schemeClr>
              </a:solidFill>
            </a:endParaRPr>
          </a:p>
        </p:txBody>
      </p:sp>
    </p:spTree>
    <p:extLst>
      <p:ext uri="{BB962C8B-B14F-4D97-AF65-F5344CB8AC3E}">
        <p14:creationId xmlns:p14="http://schemas.microsoft.com/office/powerpoint/2010/main" val="322628201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582D6BF-E90D-D470-7471-C6BF1439D4DD}"/>
              </a:ext>
            </a:extLst>
          </p:cNvPr>
          <p:cNvSpPr>
            <a:spLocks noGrp="1"/>
          </p:cNvSpPr>
          <p:nvPr>
            <p:ph type="title"/>
          </p:nvPr>
        </p:nvSpPr>
        <p:spPr>
          <a:xfrm>
            <a:off x="152400" y="203800"/>
            <a:ext cx="11887200" cy="1057842"/>
          </a:xfrm>
        </p:spPr>
        <p:txBody>
          <a:bodyPr/>
          <a:lstStyle/>
          <a:p>
            <a:r>
              <a:rPr lang="en-US" dirty="0">
                <a:effectLst>
                  <a:outerShdw blurRad="50800" dist="38100" dir="2700000" algn="tl" rotWithShape="0">
                    <a:prstClr val="black">
                      <a:alpha val="40000"/>
                    </a:prstClr>
                  </a:outerShdw>
                </a:effectLst>
              </a:rPr>
              <a:t>Supporting Effective First Instruction</a:t>
            </a:r>
            <a:endParaRPr lang="en-US" dirty="0"/>
          </a:p>
        </p:txBody>
      </p:sp>
      <p:sp>
        <p:nvSpPr>
          <p:cNvPr id="5" name="Content Placeholder 4">
            <a:extLst>
              <a:ext uri="{FF2B5EF4-FFF2-40B4-BE49-F238E27FC236}">
                <a16:creationId xmlns:a16="http://schemas.microsoft.com/office/drawing/2014/main" id="{3C5C5B56-9E1E-E0B3-5625-6FAA9C20EBEF}"/>
              </a:ext>
            </a:extLst>
          </p:cNvPr>
          <p:cNvSpPr>
            <a:spLocks noGrp="1"/>
          </p:cNvSpPr>
          <p:nvPr>
            <p:ph sz="half" idx="1"/>
          </p:nvPr>
        </p:nvSpPr>
        <p:spPr>
          <a:xfrm>
            <a:off x="152400" y="1261642"/>
            <a:ext cx="7000754" cy="4808957"/>
          </a:xfrm>
        </p:spPr>
        <p:txBody>
          <a:bodyPr>
            <a:normAutofit fontScale="85000" lnSpcReduction="20000"/>
          </a:bodyPr>
          <a:lstStyle/>
          <a:p>
            <a:pPr marL="0" indent="0">
              <a:buNone/>
            </a:pPr>
            <a:r>
              <a:rPr lang="en-US" sz="4200" dirty="0">
                <a:ea typeface="Calibri"/>
                <a:cs typeface="Calibri"/>
              </a:rPr>
              <a:t>Transition to Structured Literacy</a:t>
            </a:r>
          </a:p>
          <a:p>
            <a:r>
              <a:rPr lang="en-US" sz="3300" dirty="0">
                <a:ea typeface="Calibri"/>
                <a:cs typeface="Calibri"/>
              </a:rPr>
              <a:t>Importance of structured, systematic phonics instruction</a:t>
            </a:r>
          </a:p>
          <a:p>
            <a:r>
              <a:rPr lang="en-US" sz="3300" dirty="0">
                <a:ea typeface="Calibri"/>
                <a:cs typeface="Calibri"/>
              </a:rPr>
              <a:t>All K-2 teachers trained in IMSE OG Comprehensive +</a:t>
            </a:r>
          </a:p>
          <a:p>
            <a:pPr lvl="1">
              <a:buFont typeface="Courier New" panose="02070309020205020404" pitchFamily="49" charset="0"/>
              <a:buChar char="o"/>
            </a:pPr>
            <a:r>
              <a:rPr lang="en-US" sz="3100" dirty="0">
                <a:ea typeface="Calibri"/>
                <a:cs typeface="Calibri"/>
              </a:rPr>
              <a:t>30-hour training: phonemic awareness, phonics, and fluency</a:t>
            </a:r>
          </a:p>
          <a:p>
            <a:pPr lvl="1">
              <a:buFont typeface="Courier New" panose="02070309020205020404" pitchFamily="49" charset="0"/>
              <a:buChar char="o"/>
            </a:pPr>
            <a:r>
              <a:rPr lang="en-US" sz="3100" dirty="0">
                <a:ea typeface="Calibri"/>
                <a:cs typeface="Calibri"/>
              </a:rPr>
              <a:t>Multi-sensory routines support visual, auditory, and kinesthetic learning modalities</a:t>
            </a:r>
          </a:p>
          <a:p>
            <a:pPr>
              <a:buFont typeface="Arial" panose="020B0604020202020204" pitchFamily="34" charset="0"/>
              <a:buChar char="•"/>
            </a:pPr>
            <a:r>
              <a:rPr lang="en-US" sz="3300" dirty="0">
                <a:ea typeface="Calibri"/>
                <a:cs typeface="Calibri"/>
              </a:rPr>
              <a:t>90-minute ELA block, 5 days/week in K-2</a:t>
            </a:r>
          </a:p>
          <a:p>
            <a:r>
              <a:rPr lang="en-US" sz="3300" dirty="0">
                <a:ea typeface="Calibri"/>
                <a:cs typeface="Calibri"/>
              </a:rPr>
              <a:t>Ongoing professional development and coaching support</a:t>
            </a:r>
          </a:p>
        </p:txBody>
      </p:sp>
      <p:pic>
        <p:nvPicPr>
          <p:cNvPr id="11" name="Content Placeholder 10" descr="A group of children sitting on the floor in a classroom with a teacher at the front.">
            <a:extLst>
              <a:ext uri="{FF2B5EF4-FFF2-40B4-BE49-F238E27FC236}">
                <a16:creationId xmlns:a16="http://schemas.microsoft.com/office/drawing/2014/main" id="{4054443B-D341-C62C-DBB5-AEB228FC7C6A}"/>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8091509" y="1043632"/>
            <a:ext cx="3215598" cy="2771654"/>
          </a:xfrm>
        </p:spPr>
      </p:pic>
      <p:pic>
        <p:nvPicPr>
          <p:cNvPr id="13" name="Content Placeholder 12" descr="A child fingerpainting on a tray.">
            <a:extLst>
              <a:ext uri="{FF2B5EF4-FFF2-40B4-BE49-F238E27FC236}">
                <a16:creationId xmlns:a16="http://schemas.microsoft.com/office/drawing/2014/main" id="{F59C2A82-CFF1-F0DE-F26E-D2E058A0F858}"/>
              </a:ext>
            </a:extLst>
          </p:cNvPr>
          <p:cNvPicPr>
            <a:picLocks noGrp="1" noChangeAspect="1"/>
          </p:cNvPicPr>
          <p:nvPr>
            <p:ph sz="quarter" idx="12"/>
          </p:nvPr>
        </p:nvPicPr>
        <p:blipFill>
          <a:blip r:embed="rId3">
            <a:extLst>
              <a:ext uri="{28A0092B-C50C-407E-A947-70E740481C1C}">
                <a14:useLocalDpi xmlns:a14="http://schemas.microsoft.com/office/drawing/2010/main" val="0"/>
              </a:ext>
            </a:extLst>
          </a:blip>
          <a:stretch>
            <a:fillRect/>
          </a:stretch>
        </p:blipFill>
        <p:spPr>
          <a:xfrm>
            <a:off x="9091866" y="3305259"/>
            <a:ext cx="2581487" cy="2509109"/>
          </a:xfrm>
        </p:spPr>
      </p:pic>
    </p:spTree>
    <p:extLst>
      <p:ext uri="{BB962C8B-B14F-4D97-AF65-F5344CB8AC3E}">
        <p14:creationId xmlns:p14="http://schemas.microsoft.com/office/powerpoint/2010/main" val="180019944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6F2827E-CCF6-5A97-BBA2-5803536BF350}"/>
              </a:ext>
            </a:extLst>
          </p:cNvPr>
          <p:cNvSpPr>
            <a:spLocks noGrp="1"/>
          </p:cNvSpPr>
          <p:nvPr>
            <p:ph type="title"/>
          </p:nvPr>
        </p:nvSpPr>
        <p:spPr>
          <a:xfrm>
            <a:off x="152400" y="1"/>
            <a:ext cx="11887200" cy="914399"/>
          </a:xfrm>
        </p:spPr>
        <p:txBody>
          <a:bodyPr/>
          <a:lstStyle/>
          <a:p>
            <a:r>
              <a:rPr lang="en-US" dirty="0"/>
              <a:t>K-2 Structured Literacy Instruction</a:t>
            </a:r>
          </a:p>
        </p:txBody>
      </p:sp>
      <p:pic>
        <p:nvPicPr>
          <p:cNvPr id="13" name="Content Placeholder 12" descr="Icons for Phonemic Awareness, Phonics, Fluency, Vocabulary, and Comprehension">
            <a:extLst>
              <a:ext uri="{FF2B5EF4-FFF2-40B4-BE49-F238E27FC236}">
                <a16:creationId xmlns:a16="http://schemas.microsoft.com/office/drawing/2014/main" id="{6491212C-D09D-58A9-70DC-4BDF882CF9B3}"/>
              </a:ext>
            </a:extLst>
          </p:cNvPr>
          <p:cNvPicPr>
            <a:picLocks noGrp="1" noChangeAspect="1"/>
          </p:cNvPicPr>
          <p:nvPr>
            <p:ph sz="quarter" idx="10"/>
          </p:nvPr>
        </p:nvPicPr>
        <p:blipFill>
          <a:blip r:embed="rId2">
            <a:extLst>
              <a:ext uri="{28A0092B-C50C-407E-A947-70E740481C1C}">
                <a14:useLocalDpi xmlns:a14="http://schemas.microsoft.com/office/drawing/2010/main" val="0"/>
              </a:ext>
            </a:extLst>
          </a:blip>
          <a:stretch>
            <a:fillRect/>
          </a:stretch>
        </p:blipFill>
        <p:spPr>
          <a:xfrm>
            <a:off x="152400" y="1021979"/>
            <a:ext cx="11887200" cy="1758668"/>
          </a:xfrm>
        </p:spPr>
      </p:pic>
      <p:pic>
        <p:nvPicPr>
          <p:cNvPr id="15" name="Content Placeholder 14" descr="Heggerty Phonemic Awareness">
            <a:extLst>
              <a:ext uri="{FF2B5EF4-FFF2-40B4-BE49-F238E27FC236}">
                <a16:creationId xmlns:a16="http://schemas.microsoft.com/office/drawing/2014/main" id="{BF37E0EF-801B-E3E0-F8AF-2E2733EC6BB6}"/>
              </a:ext>
            </a:extLst>
          </p:cNvPr>
          <p:cNvPicPr>
            <a:picLocks noGrp="1" noChangeAspect="1"/>
          </p:cNvPicPr>
          <p:nvPr>
            <p:ph sz="quarter" idx="11"/>
          </p:nvPr>
        </p:nvPicPr>
        <p:blipFill>
          <a:blip r:embed="rId3">
            <a:extLst>
              <a:ext uri="{28A0092B-C50C-407E-A947-70E740481C1C}">
                <a14:useLocalDpi xmlns:a14="http://schemas.microsoft.com/office/drawing/2010/main" val="0"/>
              </a:ext>
            </a:extLst>
          </a:blip>
          <a:srcRect/>
          <a:stretch/>
        </p:blipFill>
        <p:spPr>
          <a:xfrm>
            <a:off x="152400" y="2690978"/>
            <a:ext cx="2432882" cy="828510"/>
          </a:xfrm>
        </p:spPr>
      </p:pic>
      <p:pic>
        <p:nvPicPr>
          <p:cNvPr id="17" name="Content Placeholder 16" descr="Otron-Gillingham Comprehensive + Institute for mutli-sensory education">
            <a:extLst>
              <a:ext uri="{FF2B5EF4-FFF2-40B4-BE49-F238E27FC236}">
                <a16:creationId xmlns:a16="http://schemas.microsoft.com/office/drawing/2014/main" id="{4D0E274F-7C65-E380-1DA8-E8B090B49806}"/>
              </a:ext>
            </a:extLst>
          </p:cNvPr>
          <p:cNvPicPr>
            <a:picLocks noGrp="1" noChangeAspect="1"/>
          </p:cNvPicPr>
          <p:nvPr>
            <p:ph sz="quarter" idx="12"/>
          </p:nvPr>
        </p:nvPicPr>
        <p:blipFill>
          <a:blip r:embed="rId4">
            <a:extLst>
              <a:ext uri="{28A0092B-C50C-407E-A947-70E740481C1C}">
                <a14:useLocalDpi xmlns:a14="http://schemas.microsoft.com/office/drawing/2010/main" val="0"/>
              </a:ext>
            </a:extLst>
          </a:blip>
          <a:stretch>
            <a:fillRect/>
          </a:stretch>
        </p:blipFill>
        <p:spPr>
          <a:xfrm>
            <a:off x="152400" y="3540707"/>
            <a:ext cx="11887200" cy="759249"/>
          </a:xfrm>
        </p:spPr>
      </p:pic>
      <p:pic>
        <p:nvPicPr>
          <p:cNvPr id="19" name="Content Placeholder 18" descr="HMH Journeys 2017">
            <a:extLst>
              <a:ext uri="{FF2B5EF4-FFF2-40B4-BE49-F238E27FC236}">
                <a16:creationId xmlns:a16="http://schemas.microsoft.com/office/drawing/2014/main" id="{3285DE8C-84A8-D8DF-4CD1-2AAFC601B496}"/>
              </a:ext>
            </a:extLst>
          </p:cNvPr>
          <p:cNvPicPr>
            <a:picLocks noGrp="1" noChangeAspect="1"/>
          </p:cNvPicPr>
          <p:nvPr>
            <p:ph sz="quarter" idx="13"/>
          </p:nvPr>
        </p:nvPicPr>
        <p:blipFill>
          <a:blip r:embed="rId5">
            <a:extLst>
              <a:ext uri="{28A0092B-C50C-407E-A947-70E740481C1C}">
                <a14:useLocalDpi xmlns:a14="http://schemas.microsoft.com/office/drawing/2010/main" val="0"/>
              </a:ext>
            </a:extLst>
          </a:blip>
          <a:stretch>
            <a:fillRect/>
          </a:stretch>
        </p:blipFill>
        <p:spPr>
          <a:xfrm>
            <a:off x="5069711" y="4299956"/>
            <a:ext cx="6969889" cy="850778"/>
          </a:xfrm>
        </p:spPr>
      </p:pic>
      <p:pic>
        <p:nvPicPr>
          <p:cNvPr id="21" name="Content Placeholder 20" descr="Developing Decoders Decodable Readers">
            <a:extLst>
              <a:ext uri="{FF2B5EF4-FFF2-40B4-BE49-F238E27FC236}">
                <a16:creationId xmlns:a16="http://schemas.microsoft.com/office/drawing/2014/main" id="{F51AAF37-1BB0-906C-49B5-50C5FAE03526}"/>
              </a:ext>
            </a:extLst>
          </p:cNvPr>
          <p:cNvPicPr>
            <a:picLocks noGrp="1" noChangeAspect="1"/>
          </p:cNvPicPr>
          <p:nvPr>
            <p:ph sz="quarter" idx="15"/>
          </p:nvPr>
        </p:nvPicPr>
        <p:blipFill>
          <a:blip r:embed="rId6">
            <a:extLst>
              <a:ext uri="{28A0092B-C50C-407E-A947-70E740481C1C}">
                <a14:useLocalDpi xmlns:a14="http://schemas.microsoft.com/office/drawing/2010/main" val="0"/>
              </a:ext>
            </a:extLst>
          </a:blip>
          <a:srcRect/>
          <a:stretch/>
        </p:blipFill>
        <p:spPr>
          <a:xfrm>
            <a:off x="5069711" y="5071243"/>
            <a:ext cx="2455049" cy="764778"/>
          </a:xfrm>
        </p:spPr>
      </p:pic>
      <p:pic>
        <p:nvPicPr>
          <p:cNvPr id="23" name="Content Placeholder 22" descr="Quality Children's Literature Books">
            <a:extLst>
              <a:ext uri="{FF2B5EF4-FFF2-40B4-BE49-F238E27FC236}">
                <a16:creationId xmlns:a16="http://schemas.microsoft.com/office/drawing/2014/main" id="{02D7CB92-3217-F8D4-043D-EC1851FDAE6B}"/>
              </a:ext>
            </a:extLst>
          </p:cNvPr>
          <p:cNvPicPr>
            <a:picLocks noGrp="1" noChangeAspect="1"/>
          </p:cNvPicPr>
          <p:nvPr>
            <p:ph sz="quarter" idx="16"/>
          </p:nvPr>
        </p:nvPicPr>
        <p:blipFill>
          <a:blip r:embed="rId7">
            <a:extLst>
              <a:ext uri="{28A0092B-C50C-407E-A947-70E740481C1C}">
                <a14:useLocalDpi xmlns:a14="http://schemas.microsoft.com/office/drawing/2010/main" val="0"/>
              </a:ext>
            </a:extLst>
          </a:blip>
          <a:srcRect/>
          <a:stretch/>
        </p:blipFill>
        <p:spPr>
          <a:xfrm>
            <a:off x="7448846" y="5654194"/>
            <a:ext cx="4565588" cy="668951"/>
          </a:xfrm>
        </p:spPr>
      </p:pic>
    </p:spTree>
    <p:extLst>
      <p:ext uri="{BB962C8B-B14F-4D97-AF65-F5344CB8AC3E}">
        <p14:creationId xmlns:p14="http://schemas.microsoft.com/office/powerpoint/2010/main" val="169174923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FD9E689-6BA5-6E68-E13D-2E79F5C41B64}"/>
              </a:ext>
            </a:extLst>
          </p:cNvPr>
          <p:cNvSpPr>
            <a:spLocks noGrp="1"/>
          </p:cNvSpPr>
          <p:nvPr>
            <p:ph type="title"/>
          </p:nvPr>
        </p:nvSpPr>
        <p:spPr>
          <a:xfrm>
            <a:off x="152400" y="203799"/>
            <a:ext cx="4199681" cy="1325563"/>
          </a:xfrm>
        </p:spPr>
        <p:txBody>
          <a:bodyPr/>
          <a:lstStyle/>
          <a:p>
            <a:r>
              <a:rPr lang="en-US" dirty="0"/>
              <a:t>Tier Support Schedule</a:t>
            </a:r>
          </a:p>
        </p:txBody>
      </p:sp>
      <p:sp>
        <p:nvSpPr>
          <p:cNvPr id="5" name="Content Placeholder 4">
            <a:extLst>
              <a:ext uri="{FF2B5EF4-FFF2-40B4-BE49-F238E27FC236}">
                <a16:creationId xmlns:a16="http://schemas.microsoft.com/office/drawing/2014/main" id="{B99E0E84-72C0-935C-2CF1-A3BD76D64ECD}"/>
              </a:ext>
            </a:extLst>
          </p:cNvPr>
          <p:cNvSpPr>
            <a:spLocks noGrp="1"/>
          </p:cNvSpPr>
          <p:nvPr>
            <p:ph sz="half" idx="1"/>
          </p:nvPr>
        </p:nvSpPr>
        <p:spPr>
          <a:xfrm>
            <a:off x="152400" y="1638300"/>
            <a:ext cx="4431175" cy="4420668"/>
          </a:xfrm>
        </p:spPr>
        <p:txBody>
          <a:bodyPr/>
          <a:lstStyle/>
          <a:p>
            <a:pPr marL="457200" indent="-457200" defTabSz="914400">
              <a:lnSpc>
                <a:spcPct val="90000"/>
              </a:lnSpc>
              <a:spcAft>
                <a:spcPts val="450"/>
              </a:spcAft>
              <a:buClr>
                <a:schemeClr val="bg1"/>
              </a:buClr>
              <a:buFont typeface="Arial" panose="020B0604020202020204" pitchFamily="34" charset="0"/>
              <a:buChar char="•"/>
            </a:pPr>
            <a:r>
              <a:rPr lang="en-US" sz="2800" dirty="0">
                <a:solidFill>
                  <a:schemeClr val="bg1"/>
                </a:solidFill>
              </a:rPr>
              <a:t>Push in/Pull out Support</a:t>
            </a:r>
            <a:endParaRPr lang="en-US" sz="2800" dirty="0">
              <a:solidFill>
                <a:schemeClr val="bg1"/>
              </a:solidFill>
              <a:ea typeface="Calibri"/>
              <a:cs typeface="Calibri"/>
            </a:endParaRPr>
          </a:p>
          <a:p>
            <a:pPr marL="457200" indent="-457200" defTabSz="914400">
              <a:lnSpc>
                <a:spcPct val="90000"/>
              </a:lnSpc>
              <a:spcAft>
                <a:spcPts val="450"/>
              </a:spcAft>
              <a:buClr>
                <a:schemeClr val="bg1"/>
              </a:buClr>
              <a:buFont typeface="Arial" panose="020B0604020202020204" pitchFamily="34" charset="0"/>
              <a:buChar char="•"/>
            </a:pPr>
            <a:r>
              <a:rPr lang="en-US" sz="2800" dirty="0">
                <a:solidFill>
                  <a:schemeClr val="bg1"/>
                </a:solidFill>
              </a:rPr>
              <a:t>2 Extended Instruction Teachers (part time)</a:t>
            </a:r>
            <a:endParaRPr lang="en-US" sz="2800" dirty="0">
              <a:solidFill>
                <a:schemeClr val="bg1"/>
              </a:solidFill>
              <a:ea typeface="Calibri"/>
              <a:cs typeface="Calibri"/>
            </a:endParaRPr>
          </a:p>
          <a:p>
            <a:pPr marL="457200" indent="-457200" defTabSz="914400">
              <a:lnSpc>
                <a:spcPct val="90000"/>
              </a:lnSpc>
              <a:spcAft>
                <a:spcPts val="450"/>
              </a:spcAft>
              <a:buClr>
                <a:schemeClr val="bg1"/>
              </a:buClr>
              <a:buFont typeface="Arial" panose="020B0604020202020204" pitchFamily="34" charset="0"/>
              <a:buChar char="•"/>
            </a:pPr>
            <a:r>
              <a:rPr lang="en-US" sz="2800" dirty="0">
                <a:solidFill>
                  <a:schemeClr val="bg1"/>
                </a:solidFill>
              </a:rPr>
              <a:t>2 Intervention teachers</a:t>
            </a:r>
            <a:endParaRPr lang="en-US" sz="2800" dirty="0">
              <a:solidFill>
                <a:schemeClr val="bg1"/>
              </a:solidFill>
              <a:ea typeface="Calibri"/>
              <a:cs typeface="Calibri"/>
            </a:endParaRPr>
          </a:p>
          <a:p>
            <a:pPr marL="457200" indent="-457200" defTabSz="914400">
              <a:lnSpc>
                <a:spcPct val="90000"/>
              </a:lnSpc>
              <a:spcAft>
                <a:spcPts val="450"/>
              </a:spcAft>
              <a:buClr>
                <a:schemeClr val="bg1"/>
              </a:buClr>
              <a:buFont typeface="Arial" panose="020B0604020202020204" pitchFamily="34" charset="0"/>
              <a:buChar char="•"/>
            </a:pPr>
            <a:r>
              <a:rPr lang="en-US" sz="2800" dirty="0">
                <a:solidFill>
                  <a:schemeClr val="bg1"/>
                </a:solidFill>
              </a:rPr>
              <a:t>3 paraeducators</a:t>
            </a:r>
            <a:endParaRPr lang="en-US" sz="2800" dirty="0">
              <a:solidFill>
                <a:schemeClr val="bg1"/>
              </a:solidFill>
              <a:ea typeface="Calibri"/>
              <a:cs typeface="Calibri"/>
            </a:endParaRPr>
          </a:p>
          <a:p>
            <a:endParaRPr lang="en-US" dirty="0"/>
          </a:p>
        </p:txBody>
      </p:sp>
      <p:pic>
        <p:nvPicPr>
          <p:cNvPr id="8" name="Content Placeholder 7" descr="2024-2025 Intervention &amp; Support Schedule  showing teachers, classroom assignments, and times">
            <a:extLst>
              <a:ext uri="{FF2B5EF4-FFF2-40B4-BE49-F238E27FC236}">
                <a16:creationId xmlns:a16="http://schemas.microsoft.com/office/drawing/2014/main" id="{860691B9-79B5-1701-9DBB-EFB5A09D93EC}"/>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625468" y="899782"/>
            <a:ext cx="7268589" cy="4734586"/>
          </a:xfrm>
        </p:spPr>
      </p:pic>
    </p:spTree>
    <p:extLst>
      <p:ext uri="{BB962C8B-B14F-4D97-AF65-F5344CB8AC3E}">
        <p14:creationId xmlns:p14="http://schemas.microsoft.com/office/powerpoint/2010/main" val="312336397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532D455-CC77-4956-92FC-117C36E5CFF6}"/>
              </a:ext>
            </a:extLst>
          </p:cNvPr>
          <p:cNvSpPr>
            <a:spLocks noGrp="1"/>
          </p:cNvSpPr>
          <p:nvPr>
            <p:ph type="title"/>
          </p:nvPr>
        </p:nvSpPr>
        <p:spPr/>
        <p:txBody>
          <a:bodyPr/>
          <a:lstStyle/>
          <a:p>
            <a:r>
              <a:rPr lang="en-US" dirty="0">
                <a:effectLst>
                  <a:outerShdw blurRad="50800" dist="38100" dir="2700000" algn="tl" rotWithShape="0">
                    <a:prstClr val="black">
                      <a:alpha val="40000"/>
                    </a:prstClr>
                  </a:outerShdw>
                </a:effectLst>
              </a:rPr>
              <a:t>Structure of Tier 2 and Tier 3 Interventions</a:t>
            </a:r>
            <a:endParaRPr lang="en-US" dirty="0"/>
          </a:p>
        </p:txBody>
      </p:sp>
      <p:sp>
        <p:nvSpPr>
          <p:cNvPr id="5" name="Content Placeholder 4">
            <a:extLst>
              <a:ext uri="{FF2B5EF4-FFF2-40B4-BE49-F238E27FC236}">
                <a16:creationId xmlns:a16="http://schemas.microsoft.com/office/drawing/2014/main" id="{36A5460B-DD09-B0E6-E922-FB6DF5540353}"/>
              </a:ext>
            </a:extLst>
          </p:cNvPr>
          <p:cNvSpPr>
            <a:spLocks noGrp="1"/>
          </p:cNvSpPr>
          <p:nvPr>
            <p:ph sz="half" idx="1"/>
          </p:nvPr>
        </p:nvSpPr>
        <p:spPr>
          <a:xfrm>
            <a:off x="356938" y="1529362"/>
            <a:ext cx="6561221" cy="4419599"/>
          </a:xfrm>
        </p:spPr>
        <p:txBody>
          <a:bodyPr/>
          <a:lstStyle/>
          <a:p>
            <a:pPr marL="457200" indent="-457200"/>
            <a:r>
              <a:rPr lang="en-US" dirty="0">
                <a:ea typeface="Calibri"/>
                <a:cs typeface="Calibri"/>
              </a:rPr>
              <a:t>All tiered intervention is based on data from DIBELS and progress monitoring data.</a:t>
            </a:r>
          </a:p>
          <a:p>
            <a:pPr marL="457200" indent="-457200"/>
            <a:r>
              <a:rPr lang="en-US" dirty="0">
                <a:ea typeface="Calibri"/>
                <a:cs typeface="Calibri"/>
              </a:rPr>
              <a:t>All intervention is systematic, explicit, direct, multi-sensory instruction.</a:t>
            </a:r>
          </a:p>
          <a:p>
            <a:pPr marL="457200" indent="-457200"/>
            <a:r>
              <a:rPr lang="en-US" dirty="0">
                <a:ea typeface="Calibri"/>
                <a:cs typeface="Calibri"/>
              </a:rPr>
              <a:t>Increases in intensity and frequency based on student need </a:t>
            </a:r>
          </a:p>
          <a:p>
            <a:endParaRPr lang="en-US" dirty="0"/>
          </a:p>
        </p:txBody>
      </p:sp>
      <p:pic>
        <p:nvPicPr>
          <p:cNvPr id="14" name="Content Placeholder 13" descr="A child fingertracing">
            <a:extLst>
              <a:ext uri="{FF2B5EF4-FFF2-40B4-BE49-F238E27FC236}">
                <a16:creationId xmlns:a16="http://schemas.microsoft.com/office/drawing/2014/main" id="{3A605E3C-C1F4-FAE6-43FD-5C32E6236924}"/>
              </a:ext>
            </a:extLst>
          </p:cNvPr>
          <p:cNvPicPr>
            <a:picLocks noGrp="1" noChangeAspect="1"/>
          </p:cNvPicPr>
          <p:nvPr>
            <p:ph sz="quarter" idx="12"/>
          </p:nvPr>
        </p:nvPicPr>
        <p:blipFill>
          <a:blip r:embed="rId2">
            <a:extLst>
              <a:ext uri="{28A0092B-C50C-407E-A947-70E740481C1C}">
                <a14:useLocalDpi xmlns:a14="http://schemas.microsoft.com/office/drawing/2010/main" val="0"/>
              </a:ext>
            </a:extLst>
          </a:blip>
          <a:stretch>
            <a:fillRect/>
          </a:stretch>
        </p:blipFill>
        <p:spPr>
          <a:xfrm>
            <a:off x="8278943" y="1128773"/>
            <a:ext cx="3343562" cy="2884816"/>
          </a:xfrm>
        </p:spPr>
      </p:pic>
      <p:pic>
        <p:nvPicPr>
          <p:cNvPr id="12" name="Content Placeholder 11" descr="Children fingerpainting in trays.">
            <a:extLst>
              <a:ext uri="{FF2B5EF4-FFF2-40B4-BE49-F238E27FC236}">
                <a16:creationId xmlns:a16="http://schemas.microsoft.com/office/drawing/2014/main" id="{1148EAA4-5ACB-593C-3878-3041CCD7FB36}"/>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rcRect/>
          <a:stretch/>
        </p:blipFill>
        <p:spPr>
          <a:xfrm>
            <a:off x="7700820" y="3429000"/>
            <a:ext cx="3910262" cy="3045036"/>
          </a:xfrm>
        </p:spPr>
      </p:pic>
    </p:spTree>
    <p:extLst>
      <p:ext uri="{BB962C8B-B14F-4D97-AF65-F5344CB8AC3E}">
        <p14:creationId xmlns:p14="http://schemas.microsoft.com/office/powerpoint/2010/main" val="251278406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FD39F47-3DB0-8CDE-4163-BC99E13BB7CF}"/>
              </a:ext>
            </a:extLst>
          </p:cNvPr>
          <p:cNvSpPr>
            <a:spLocks noGrp="1"/>
          </p:cNvSpPr>
          <p:nvPr>
            <p:ph type="title"/>
          </p:nvPr>
        </p:nvSpPr>
        <p:spPr/>
        <p:txBody>
          <a:bodyPr/>
          <a:lstStyle/>
          <a:p>
            <a:r>
              <a:rPr lang="en-US" dirty="0"/>
              <a:t>Where We Started</a:t>
            </a:r>
          </a:p>
        </p:txBody>
      </p:sp>
      <p:sp>
        <p:nvSpPr>
          <p:cNvPr id="5" name="Content Placeholder 4">
            <a:extLst>
              <a:ext uri="{FF2B5EF4-FFF2-40B4-BE49-F238E27FC236}">
                <a16:creationId xmlns:a16="http://schemas.microsoft.com/office/drawing/2014/main" id="{42D918F8-A1C6-4D6C-E6CA-5E8F3FA767B7}"/>
              </a:ext>
            </a:extLst>
          </p:cNvPr>
          <p:cNvSpPr>
            <a:spLocks noGrp="1"/>
          </p:cNvSpPr>
          <p:nvPr>
            <p:ph sz="half" idx="1"/>
          </p:nvPr>
        </p:nvSpPr>
        <p:spPr>
          <a:xfrm>
            <a:off x="152400" y="1307939"/>
            <a:ext cx="6468319" cy="4751029"/>
          </a:xfrm>
        </p:spPr>
        <p:txBody>
          <a:bodyPr>
            <a:normAutofit fontScale="92500" lnSpcReduction="20000"/>
          </a:bodyPr>
          <a:lstStyle/>
          <a:p>
            <a:pPr marL="457200" indent="-457200"/>
            <a:r>
              <a:rPr lang="en-US" sz="3200" dirty="0"/>
              <a:t>How are we implementing evidence-based literacy instruction?</a:t>
            </a:r>
            <a:endParaRPr lang="en-US" sz="3200" dirty="0">
              <a:ea typeface="Calibri"/>
              <a:cs typeface="Calibri"/>
            </a:endParaRPr>
          </a:p>
          <a:p>
            <a:pPr marL="457200" indent="-457200"/>
            <a:r>
              <a:rPr lang="en-US" sz="3200" dirty="0">
                <a:ea typeface="Calibri"/>
                <a:cs typeface="Calibri"/>
              </a:rPr>
              <a:t>What screener will we be using, and how will we support school site administration of the screener?</a:t>
            </a:r>
          </a:p>
          <a:p>
            <a:pPr marL="457200" indent="-457200"/>
            <a:r>
              <a:rPr lang="en-US" sz="3200" dirty="0">
                <a:ea typeface="Calibri"/>
                <a:cs typeface="Calibri"/>
              </a:rPr>
              <a:t>When will PLC discussions regarding screener data happen? How will teachers be supported with at-risk students?</a:t>
            </a:r>
          </a:p>
          <a:p>
            <a:pPr marL="457200" indent="-457200"/>
            <a:r>
              <a:rPr lang="en-US" sz="3200" dirty="0">
                <a:ea typeface="Calibri"/>
                <a:cs typeface="Calibri"/>
              </a:rPr>
              <a:t>How will at-risk students be monitored?</a:t>
            </a:r>
            <a:endParaRPr lang="en-US" dirty="0"/>
          </a:p>
        </p:txBody>
      </p:sp>
      <p:pic>
        <p:nvPicPr>
          <p:cNvPr id="8" name="Content Placeholder 7" descr="Stairs with icons from top to bottom of a checkmark, a bullseye, a gear, a magnifying glass and a lightbulb.">
            <a:extLst>
              <a:ext uri="{FF2B5EF4-FFF2-40B4-BE49-F238E27FC236}">
                <a16:creationId xmlns:a16="http://schemas.microsoft.com/office/drawing/2014/main" id="{8C1AC7FE-8017-6BDB-0226-B9E114D9D15D}"/>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093009" y="801655"/>
            <a:ext cx="4210880" cy="4715117"/>
          </a:xfrm>
        </p:spPr>
      </p:pic>
    </p:spTree>
    <p:extLst>
      <p:ext uri="{BB962C8B-B14F-4D97-AF65-F5344CB8AC3E}">
        <p14:creationId xmlns:p14="http://schemas.microsoft.com/office/powerpoint/2010/main" val="37792542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ED1F4A5-453B-EE69-1633-AF844BF07DA8}"/>
              </a:ext>
            </a:extLst>
          </p:cNvPr>
          <p:cNvSpPr>
            <a:spLocks noGrp="1"/>
          </p:cNvSpPr>
          <p:nvPr>
            <p:ph type="title"/>
          </p:nvPr>
        </p:nvSpPr>
        <p:spPr>
          <a:xfrm>
            <a:off x="152400" y="203799"/>
            <a:ext cx="11887200" cy="942095"/>
          </a:xfrm>
        </p:spPr>
        <p:txBody>
          <a:bodyPr/>
          <a:lstStyle/>
          <a:p>
            <a:r>
              <a:rPr lang="en-US" dirty="0"/>
              <a:t>Summary</a:t>
            </a:r>
          </a:p>
        </p:txBody>
      </p:sp>
      <p:sp>
        <p:nvSpPr>
          <p:cNvPr id="5" name="Content Placeholder 4">
            <a:extLst>
              <a:ext uri="{FF2B5EF4-FFF2-40B4-BE49-F238E27FC236}">
                <a16:creationId xmlns:a16="http://schemas.microsoft.com/office/drawing/2014/main" id="{2AEEEE9F-ACA5-6B5D-6394-174F81F1769B}"/>
              </a:ext>
            </a:extLst>
          </p:cNvPr>
          <p:cNvSpPr>
            <a:spLocks noGrp="1"/>
          </p:cNvSpPr>
          <p:nvPr>
            <p:ph idx="1"/>
          </p:nvPr>
        </p:nvSpPr>
        <p:spPr>
          <a:xfrm>
            <a:off x="152400" y="1145894"/>
            <a:ext cx="11887200" cy="5508308"/>
          </a:xfrm>
        </p:spPr>
        <p:txBody>
          <a:bodyPr>
            <a:normAutofit lnSpcReduction="10000"/>
          </a:bodyPr>
          <a:lstStyle/>
          <a:p>
            <a:pPr marL="457200" indent="-457200"/>
            <a:r>
              <a:rPr lang="en-US" dirty="0"/>
              <a:t>Key Takeaways:</a:t>
            </a:r>
            <a:endParaRPr lang="en-US" dirty="0">
              <a:ea typeface="Calibri"/>
              <a:cs typeface="Calibri"/>
            </a:endParaRPr>
          </a:p>
          <a:p>
            <a:pPr marL="857250" lvl="1" indent="-457200">
              <a:buFont typeface="Courier New"/>
              <a:buChar char="o"/>
            </a:pPr>
            <a:r>
              <a:rPr lang="en-US" dirty="0"/>
              <a:t>Implement evidence-based foundational literacy instruction in all tiers.</a:t>
            </a:r>
            <a:endParaRPr lang="en-US" dirty="0">
              <a:ea typeface="Calibri"/>
              <a:cs typeface="Calibri"/>
            </a:endParaRPr>
          </a:p>
          <a:p>
            <a:pPr marL="857250" lvl="1" indent="-457200">
              <a:buFont typeface="Courier New"/>
              <a:buChar char="o"/>
            </a:pPr>
            <a:r>
              <a:rPr lang="en-US" dirty="0"/>
              <a:t>Use a reading screener to identify at risk students.</a:t>
            </a:r>
            <a:endParaRPr lang="en-US" dirty="0">
              <a:ea typeface="Calibri"/>
              <a:cs typeface="Calibri"/>
            </a:endParaRPr>
          </a:p>
          <a:p>
            <a:pPr marL="1257300" lvl="2" indent="-457200">
              <a:buClr>
                <a:schemeClr val="bg1"/>
              </a:buClr>
              <a:buFont typeface="Wingdings"/>
              <a:buChar char="§"/>
            </a:pPr>
            <a:r>
              <a:rPr lang="en-US" sz="2800" dirty="0">
                <a:solidFill>
                  <a:schemeClr val="bg1"/>
                </a:solidFill>
                <a:ea typeface="Calibri"/>
                <a:cs typeface="Calibri"/>
              </a:rPr>
              <a:t>Calendar and plan for assessment administration.</a:t>
            </a:r>
          </a:p>
          <a:p>
            <a:pPr marL="1257300" lvl="2" indent="-457200">
              <a:buClr>
                <a:schemeClr val="bg1"/>
              </a:buClr>
              <a:buFont typeface="Wingdings"/>
              <a:buChar char="§"/>
            </a:pPr>
            <a:r>
              <a:rPr lang="en-US" sz="2800" dirty="0">
                <a:solidFill>
                  <a:schemeClr val="bg1"/>
                </a:solidFill>
                <a:ea typeface="Calibri"/>
                <a:cs typeface="Calibri"/>
              </a:rPr>
              <a:t>Use Lectura with Spanish-speaking English learners</a:t>
            </a:r>
          </a:p>
          <a:p>
            <a:pPr marL="1257300" lvl="2" indent="-457200">
              <a:buClr>
                <a:schemeClr val="bg1"/>
              </a:buClr>
              <a:buFont typeface="Wingdings"/>
              <a:buChar char="§"/>
            </a:pPr>
            <a:r>
              <a:rPr lang="en-US" sz="2800" dirty="0">
                <a:solidFill>
                  <a:schemeClr val="bg1"/>
                </a:solidFill>
                <a:ea typeface="Calibri"/>
                <a:cs typeface="Calibri"/>
              </a:rPr>
              <a:t>Challenge: Determine screening process for non-Spanish-speaking English learners</a:t>
            </a:r>
          </a:p>
          <a:p>
            <a:pPr marL="857250" lvl="1" indent="-457200">
              <a:buFont typeface="Courier New"/>
              <a:buChar char="o"/>
            </a:pPr>
            <a:r>
              <a:rPr lang="en-US" dirty="0">
                <a:ea typeface="Calibri"/>
                <a:cs typeface="Calibri"/>
              </a:rPr>
              <a:t>Use PLC cycle, data talks, and additional diagnostic assessments to develop an action plan to address at-risk student needs and group for intervention.</a:t>
            </a:r>
          </a:p>
          <a:p>
            <a:pPr marL="857250" lvl="1" indent="-457200">
              <a:buFont typeface="Courier New"/>
              <a:buChar char="o"/>
            </a:pPr>
            <a:r>
              <a:rPr lang="en-US" dirty="0"/>
              <a:t>Continuously progress monitor to determine student response to intervention.</a:t>
            </a:r>
            <a:endParaRPr lang="en-US" dirty="0">
              <a:ea typeface="Calibri"/>
              <a:cs typeface="Calibri"/>
            </a:endParaRPr>
          </a:p>
          <a:p>
            <a:endParaRPr lang="en-US" dirty="0"/>
          </a:p>
        </p:txBody>
      </p:sp>
    </p:spTree>
    <p:extLst>
      <p:ext uri="{BB962C8B-B14F-4D97-AF65-F5344CB8AC3E}">
        <p14:creationId xmlns:p14="http://schemas.microsoft.com/office/powerpoint/2010/main" val="31295493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C6BDC4-FB04-A78A-8EDE-04820B4887B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7C2667C-8CC3-DB0C-1B52-C02195E8D293}"/>
              </a:ext>
            </a:extLst>
          </p:cNvPr>
          <p:cNvSpPr>
            <a:spLocks noGrp="1"/>
          </p:cNvSpPr>
          <p:nvPr>
            <p:ph type="title"/>
          </p:nvPr>
        </p:nvSpPr>
        <p:spPr/>
        <p:txBody>
          <a:bodyPr/>
          <a:lstStyle/>
          <a:p>
            <a:r>
              <a:rPr lang="en-US" dirty="0"/>
              <a:t>Agenda</a:t>
            </a:r>
          </a:p>
        </p:txBody>
      </p:sp>
      <p:sp>
        <p:nvSpPr>
          <p:cNvPr id="4" name="Content Placeholder 3">
            <a:extLst>
              <a:ext uri="{FF2B5EF4-FFF2-40B4-BE49-F238E27FC236}">
                <a16:creationId xmlns:a16="http://schemas.microsoft.com/office/drawing/2014/main" id="{A2A7F488-57D1-50FD-D369-4E3574EB608D}"/>
              </a:ext>
            </a:extLst>
          </p:cNvPr>
          <p:cNvSpPr>
            <a:spLocks noGrp="1"/>
          </p:cNvSpPr>
          <p:nvPr>
            <p:ph idx="1"/>
          </p:nvPr>
        </p:nvSpPr>
        <p:spPr>
          <a:xfrm>
            <a:off x="152400" y="1452282"/>
            <a:ext cx="11887200" cy="5201919"/>
          </a:xfrm>
        </p:spPr>
        <p:txBody>
          <a:bodyPr>
            <a:normAutofit/>
          </a:bodyPr>
          <a:lstStyle/>
          <a:p>
            <a:pPr marL="685800" marR="0" lvl="1" indent="-387350" algn="l" rtl="0">
              <a:lnSpc>
                <a:spcPct val="100000"/>
              </a:lnSpc>
              <a:spcBef>
                <a:spcPts val="0"/>
              </a:spcBef>
              <a:spcAft>
                <a:spcPts val="2400"/>
              </a:spcAft>
              <a:buSzPts val="2500"/>
              <a:buChar char="•"/>
            </a:pPr>
            <a:r>
              <a:rPr lang="en-US" sz="2600" dirty="0"/>
              <a:t>Welcome </a:t>
            </a:r>
          </a:p>
          <a:p>
            <a:pPr marL="685800" marR="0" lvl="1" indent="-387350" algn="l" rtl="0">
              <a:lnSpc>
                <a:spcPct val="100000"/>
              </a:lnSpc>
              <a:spcBef>
                <a:spcPts val="0"/>
              </a:spcBef>
              <a:spcAft>
                <a:spcPts val="2400"/>
              </a:spcAft>
              <a:buSzPts val="2500"/>
              <a:buChar char="•"/>
            </a:pPr>
            <a:r>
              <a:rPr lang="en-US" sz="2600" dirty="0"/>
              <a:t>Brief Overview of Screening Legislation </a:t>
            </a:r>
          </a:p>
          <a:p>
            <a:pPr marL="685800" marR="0" lvl="1" indent="-387350" algn="l" rtl="0">
              <a:lnSpc>
                <a:spcPct val="100000"/>
              </a:lnSpc>
              <a:spcBef>
                <a:spcPts val="0"/>
              </a:spcBef>
              <a:spcAft>
                <a:spcPts val="2400"/>
              </a:spcAft>
              <a:buSzPts val="2500"/>
              <a:buChar char="•"/>
            </a:pPr>
            <a:r>
              <a:rPr lang="en-US" sz="2600" dirty="0"/>
              <a:t>Screening within MTSS </a:t>
            </a:r>
          </a:p>
          <a:p>
            <a:pPr marL="685800" marR="0" lvl="1" indent="-387350" algn="l" rtl="0">
              <a:lnSpc>
                <a:spcPct val="100000"/>
              </a:lnSpc>
              <a:spcBef>
                <a:spcPts val="0"/>
              </a:spcBef>
              <a:spcAft>
                <a:spcPts val="2400"/>
              </a:spcAft>
              <a:buSzPts val="2500"/>
              <a:buChar char="•"/>
            </a:pPr>
            <a:r>
              <a:rPr lang="en-US" sz="2600" dirty="0"/>
              <a:t>Types of Assessments within MTSS </a:t>
            </a:r>
          </a:p>
          <a:p>
            <a:pPr marL="685800" marR="0" lvl="1" indent="-387350" algn="l" rtl="0">
              <a:lnSpc>
                <a:spcPct val="100000"/>
              </a:lnSpc>
              <a:spcBef>
                <a:spcPts val="0"/>
              </a:spcBef>
              <a:spcAft>
                <a:spcPts val="2400"/>
              </a:spcAft>
              <a:buSzPts val="2500"/>
              <a:buChar char="•"/>
            </a:pPr>
            <a:r>
              <a:rPr lang="en-US" sz="2600" dirty="0"/>
              <a:t>Central School District - Effective First Instruction Within MTSS </a:t>
            </a:r>
          </a:p>
          <a:p>
            <a:pPr marL="685800" marR="0" lvl="1" indent="-387350" algn="l" rtl="0">
              <a:lnSpc>
                <a:spcPct val="100000"/>
              </a:lnSpc>
              <a:spcBef>
                <a:spcPts val="0"/>
              </a:spcBef>
              <a:spcAft>
                <a:spcPts val="2400"/>
              </a:spcAft>
              <a:buSzPts val="2500"/>
              <a:buChar char="•"/>
            </a:pPr>
            <a:r>
              <a:rPr lang="en-US" sz="2600" dirty="0"/>
              <a:t>Q&amp;A </a:t>
            </a:r>
          </a:p>
          <a:p>
            <a:pPr marL="685800" marR="0" lvl="1" indent="-387350" algn="l" rtl="0">
              <a:lnSpc>
                <a:spcPct val="100000"/>
              </a:lnSpc>
              <a:spcBef>
                <a:spcPts val="0"/>
              </a:spcBef>
              <a:spcAft>
                <a:spcPts val="2400"/>
              </a:spcAft>
              <a:buSzPts val="2500"/>
              <a:buChar char="•"/>
            </a:pPr>
            <a:r>
              <a:rPr lang="en-US" sz="2600" dirty="0"/>
              <a:t>Closing</a:t>
            </a:r>
          </a:p>
        </p:txBody>
      </p:sp>
    </p:spTree>
    <p:extLst>
      <p:ext uri="{BB962C8B-B14F-4D97-AF65-F5344CB8AC3E}">
        <p14:creationId xmlns:p14="http://schemas.microsoft.com/office/powerpoint/2010/main" val="203756711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179A0B-B74B-5DE3-5CE0-20EF41FED705}"/>
              </a:ext>
            </a:extLst>
          </p:cNvPr>
          <p:cNvSpPr>
            <a:spLocks noGrp="1"/>
          </p:cNvSpPr>
          <p:nvPr>
            <p:ph type="title"/>
          </p:nvPr>
        </p:nvSpPr>
        <p:spPr/>
        <p:txBody>
          <a:bodyPr/>
          <a:lstStyle/>
          <a:p>
            <a:r>
              <a:rPr lang="en-US" dirty="0"/>
              <a:t>Questions and Answers</a:t>
            </a:r>
          </a:p>
        </p:txBody>
      </p:sp>
    </p:spTree>
    <p:extLst>
      <p:ext uri="{BB962C8B-B14F-4D97-AF65-F5344CB8AC3E}">
        <p14:creationId xmlns:p14="http://schemas.microsoft.com/office/powerpoint/2010/main" val="176444910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E382A5-BBA5-B6B4-D064-5226E0A7BB8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443A5A7-53F9-CFCB-2FA9-7CA365852BEB}"/>
              </a:ext>
            </a:extLst>
          </p:cNvPr>
          <p:cNvSpPr>
            <a:spLocks noGrp="1"/>
          </p:cNvSpPr>
          <p:nvPr>
            <p:ph type="title"/>
          </p:nvPr>
        </p:nvSpPr>
        <p:spPr/>
        <p:txBody>
          <a:bodyPr/>
          <a:lstStyle/>
          <a:p>
            <a:r>
              <a:rPr lang="en-US" dirty="0"/>
              <a:t>Closing</a:t>
            </a:r>
          </a:p>
        </p:txBody>
      </p:sp>
    </p:spTree>
    <p:extLst>
      <p:ext uri="{BB962C8B-B14F-4D97-AF65-F5344CB8AC3E}">
        <p14:creationId xmlns:p14="http://schemas.microsoft.com/office/powerpoint/2010/main" val="32941914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EB489D-36DC-8BF8-94EC-FB44FB08962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53DF37D-E18C-092A-0C59-083FEC9F83F8}"/>
              </a:ext>
            </a:extLst>
          </p:cNvPr>
          <p:cNvSpPr>
            <a:spLocks noGrp="1"/>
          </p:cNvSpPr>
          <p:nvPr>
            <p:ph type="title"/>
          </p:nvPr>
        </p:nvSpPr>
        <p:spPr/>
        <p:txBody>
          <a:bodyPr/>
          <a:lstStyle/>
          <a:p>
            <a:r>
              <a:rPr lang="en-US" dirty="0"/>
              <a:t>Contacts (1)</a:t>
            </a:r>
          </a:p>
        </p:txBody>
      </p:sp>
      <p:pic>
        <p:nvPicPr>
          <p:cNvPr id="9" name="Content Placeholder 8" descr="Dr. Bonnie Garcia">
            <a:extLst>
              <a:ext uri="{FF2B5EF4-FFF2-40B4-BE49-F238E27FC236}">
                <a16:creationId xmlns:a16="http://schemas.microsoft.com/office/drawing/2014/main" id="{84117571-ACF1-FB49-6A4A-9D5F7AE8A30A}"/>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rcRect/>
          <a:stretch/>
        </p:blipFill>
        <p:spPr>
          <a:xfrm>
            <a:off x="1968490" y="1415908"/>
            <a:ext cx="2051547" cy="2828067"/>
          </a:xfrm>
        </p:spPr>
      </p:pic>
      <p:sp>
        <p:nvSpPr>
          <p:cNvPr id="6" name="Content Placeholder 5">
            <a:extLst>
              <a:ext uri="{FF2B5EF4-FFF2-40B4-BE49-F238E27FC236}">
                <a16:creationId xmlns:a16="http://schemas.microsoft.com/office/drawing/2014/main" id="{CCA6C8A2-8A52-9DB2-13D8-6CFDE98B987C}"/>
              </a:ext>
            </a:extLst>
          </p:cNvPr>
          <p:cNvSpPr>
            <a:spLocks noGrp="1"/>
          </p:cNvSpPr>
          <p:nvPr>
            <p:ph sz="quarter" idx="11"/>
          </p:nvPr>
        </p:nvSpPr>
        <p:spPr>
          <a:xfrm>
            <a:off x="152400" y="4375231"/>
            <a:ext cx="5852160" cy="1643604"/>
          </a:xfrm>
        </p:spPr>
        <p:txBody>
          <a:bodyPr>
            <a:normAutofit fontScale="85000" lnSpcReduction="20000"/>
          </a:bodyPr>
          <a:lstStyle/>
          <a:p>
            <a:pPr marL="0" indent="0" algn="ctr">
              <a:buNone/>
            </a:pPr>
            <a:r>
              <a:rPr lang="en-US" dirty="0"/>
              <a:t>Dr. Bonnie Garcia</a:t>
            </a:r>
          </a:p>
          <a:p>
            <a:pPr marL="0" indent="0" algn="ctr">
              <a:buNone/>
            </a:pPr>
            <a:r>
              <a:rPr lang="en-US" dirty="0"/>
              <a:t>Statewide Literacy Co-Director</a:t>
            </a:r>
          </a:p>
          <a:p>
            <a:pPr marL="0" indent="0" algn="ctr">
              <a:buNone/>
            </a:pPr>
            <a:r>
              <a:rPr lang="en-US" dirty="0">
                <a:solidFill>
                  <a:schemeClr val="accent4">
                    <a:lumMod val="40000"/>
                    <a:lumOff val="60000"/>
                  </a:schemeClr>
                </a:solidFill>
                <a:hlinkClick r:id="rId3">
                  <a:extLst>
                    <a:ext uri="{A12FA001-AC4F-418D-AE19-62706E023703}">
                      <ahyp:hlinkClr xmlns:ahyp="http://schemas.microsoft.com/office/drawing/2018/hyperlinkcolor" val="tx"/>
                    </a:ext>
                  </a:extLst>
                </a:hlinkClick>
              </a:rPr>
              <a:t>bogarcia@cde.ca.gov</a:t>
            </a:r>
            <a:r>
              <a:rPr lang="en-US" dirty="0">
                <a:solidFill>
                  <a:schemeClr val="accent4">
                    <a:lumMod val="40000"/>
                    <a:lumOff val="60000"/>
                  </a:schemeClr>
                </a:solidFill>
              </a:rPr>
              <a:t> </a:t>
            </a:r>
          </a:p>
          <a:p>
            <a:pPr marL="0" indent="0" algn="ctr">
              <a:buNone/>
            </a:pPr>
            <a:r>
              <a:rPr lang="en-US" dirty="0"/>
              <a:t>916-445-7098</a:t>
            </a:r>
          </a:p>
        </p:txBody>
      </p:sp>
      <p:pic>
        <p:nvPicPr>
          <p:cNvPr id="11" name="Content Placeholder 10" descr="Nancy Brynelson">
            <a:extLst>
              <a:ext uri="{FF2B5EF4-FFF2-40B4-BE49-F238E27FC236}">
                <a16:creationId xmlns:a16="http://schemas.microsoft.com/office/drawing/2014/main" id="{926FA4B9-36DD-65A0-C900-5853439CCD63}"/>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rcRect/>
          <a:stretch/>
        </p:blipFill>
        <p:spPr>
          <a:xfrm>
            <a:off x="7956439" y="1452642"/>
            <a:ext cx="2029193" cy="2791333"/>
          </a:xfrm>
        </p:spPr>
      </p:pic>
      <p:sp>
        <p:nvSpPr>
          <p:cNvPr id="7" name="Content Placeholder 6">
            <a:extLst>
              <a:ext uri="{FF2B5EF4-FFF2-40B4-BE49-F238E27FC236}">
                <a16:creationId xmlns:a16="http://schemas.microsoft.com/office/drawing/2014/main" id="{F2F01F8D-73B2-8723-B5A0-4C7059E19CE5}"/>
              </a:ext>
            </a:extLst>
          </p:cNvPr>
          <p:cNvSpPr>
            <a:spLocks noGrp="1"/>
          </p:cNvSpPr>
          <p:nvPr>
            <p:ph sz="quarter" idx="12"/>
          </p:nvPr>
        </p:nvSpPr>
        <p:spPr>
          <a:xfrm>
            <a:off x="6187440" y="4375231"/>
            <a:ext cx="5852160" cy="1736202"/>
          </a:xfrm>
        </p:spPr>
        <p:txBody>
          <a:bodyPr>
            <a:normAutofit fontScale="85000" lnSpcReduction="20000"/>
          </a:bodyPr>
          <a:lstStyle/>
          <a:p>
            <a:pPr marL="0" indent="0" algn="ctr">
              <a:buNone/>
            </a:pPr>
            <a:r>
              <a:rPr lang="en-US" dirty="0"/>
              <a:t>Nancy Brynelson</a:t>
            </a:r>
          </a:p>
          <a:p>
            <a:pPr marL="0" indent="0" algn="ctr">
              <a:buNone/>
            </a:pPr>
            <a:r>
              <a:rPr lang="en-US" dirty="0"/>
              <a:t>Statewide Literacy Co-Director</a:t>
            </a:r>
          </a:p>
          <a:p>
            <a:pPr marL="0" indent="0" algn="ctr">
              <a:buNone/>
            </a:pPr>
            <a:r>
              <a:rPr lang="en-US" dirty="0">
                <a:solidFill>
                  <a:schemeClr val="accent4">
                    <a:lumMod val="40000"/>
                    <a:lumOff val="60000"/>
                  </a:schemeClr>
                </a:solidFill>
                <a:hlinkClick r:id="rId5">
                  <a:extLst>
                    <a:ext uri="{A12FA001-AC4F-418D-AE19-62706E023703}">
                      <ahyp:hlinkClr xmlns:ahyp="http://schemas.microsoft.com/office/drawing/2018/hyperlinkcolor" val="tx"/>
                    </a:ext>
                  </a:extLst>
                </a:hlinkClick>
              </a:rPr>
              <a:t>nbrynelson@cde.ca.gov</a:t>
            </a:r>
            <a:endParaRPr lang="en-US" dirty="0">
              <a:solidFill>
                <a:schemeClr val="accent4">
                  <a:lumMod val="40000"/>
                  <a:lumOff val="60000"/>
                </a:schemeClr>
              </a:solidFill>
            </a:endParaRPr>
          </a:p>
          <a:p>
            <a:pPr marL="0" indent="0" algn="ctr">
              <a:buNone/>
            </a:pPr>
            <a:r>
              <a:rPr lang="en-US" dirty="0"/>
              <a:t>916-445-2426</a:t>
            </a:r>
          </a:p>
          <a:p>
            <a:pPr marL="0" indent="0" algn="ctr">
              <a:buNone/>
            </a:pPr>
            <a:endParaRPr lang="en-US" dirty="0"/>
          </a:p>
        </p:txBody>
      </p:sp>
    </p:spTree>
    <p:extLst>
      <p:ext uri="{BB962C8B-B14F-4D97-AF65-F5344CB8AC3E}">
        <p14:creationId xmlns:p14="http://schemas.microsoft.com/office/powerpoint/2010/main" val="379503587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9F5144-F255-9B35-5AC4-836D21276E9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DC9E93C-7072-0D0E-8855-7BC6D72A7702}"/>
              </a:ext>
            </a:extLst>
          </p:cNvPr>
          <p:cNvSpPr>
            <a:spLocks noGrp="1"/>
          </p:cNvSpPr>
          <p:nvPr>
            <p:ph type="title"/>
          </p:nvPr>
        </p:nvSpPr>
        <p:spPr>
          <a:xfrm>
            <a:off x="152400" y="203800"/>
            <a:ext cx="11887200" cy="1030942"/>
          </a:xfrm>
        </p:spPr>
        <p:txBody>
          <a:bodyPr/>
          <a:lstStyle/>
          <a:p>
            <a:r>
              <a:rPr lang="en-US" dirty="0"/>
              <a:t>Contacts (2)</a:t>
            </a:r>
          </a:p>
        </p:txBody>
      </p:sp>
      <p:pic>
        <p:nvPicPr>
          <p:cNvPr id="9" name="Content Placeholder 8" descr="Photo of Richard Gifford">
            <a:extLst>
              <a:ext uri="{FF2B5EF4-FFF2-40B4-BE49-F238E27FC236}">
                <a16:creationId xmlns:a16="http://schemas.microsoft.com/office/drawing/2014/main" id="{C9F66E1D-B323-A8A1-F835-1E5E19A3D939}"/>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rcRect/>
          <a:stretch/>
        </p:blipFill>
        <p:spPr>
          <a:xfrm>
            <a:off x="2052706" y="1234742"/>
            <a:ext cx="2051547" cy="2828067"/>
          </a:xfrm>
        </p:spPr>
      </p:pic>
      <p:sp>
        <p:nvSpPr>
          <p:cNvPr id="6" name="Content Placeholder 5">
            <a:extLst>
              <a:ext uri="{FF2B5EF4-FFF2-40B4-BE49-F238E27FC236}">
                <a16:creationId xmlns:a16="http://schemas.microsoft.com/office/drawing/2014/main" id="{EE19C128-1204-00DE-C1C7-F7BB0FCAEF9B}"/>
              </a:ext>
            </a:extLst>
          </p:cNvPr>
          <p:cNvSpPr>
            <a:spLocks noGrp="1"/>
          </p:cNvSpPr>
          <p:nvPr>
            <p:ph sz="quarter" idx="11"/>
          </p:nvPr>
        </p:nvSpPr>
        <p:spPr>
          <a:xfrm>
            <a:off x="152400" y="4062809"/>
            <a:ext cx="5852160" cy="2025475"/>
          </a:xfrm>
        </p:spPr>
        <p:txBody>
          <a:bodyPr>
            <a:normAutofit/>
          </a:bodyPr>
          <a:lstStyle/>
          <a:p>
            <a:pPr marL="0" indent="0" algn="ctr">
              <a:buNone/>
            </a:pPr>
            <a:r>
              <a:rPr lang="en-US" sz="2700" dirty="0"/>
              <a:t>Richard Gifford</a:t>
            </a:r>
          </a:p>
          <a:p>
            <a:pPr marL="0" indent="0" algn="ctr">
              <a:buNone/>
            </a:pPr>
            <a:r>
              <a:rPr lang="en-US" sz="2700" dirty="0"/>
              <a:t>Education Programs Consultant</a:t>
            </a:r>
          </a:p>
          <a:p>
            <a:pPr marL="0" indent="0" algn="ctr">
              <a:buNone/>
            </a:pPr>
            <a:r>
              <a:rPr lang="en-US" sz="2700" dirty="0">
                <a:solidFill>
                  <a:schemeClr val="accent4">
                    <a:lumMod val="40000"/>
                    <a:lumOff val="60000"/>
                  </a:schemeClr>
                </a:solidFill>
                <a:hlinkClick r:id="rId3">
                  <a:extLst>
                    <a:ext uri="{A12FA001-AC4F-418D-AE19-62706E023703}">
                      <ahyp:hlinkClr xmlns:ahyp="http://schemas.microsoft.com/office/drawing/2018/hyperlinkcolor" val="tx"/>
                    </a:ext>
                  </a:extLst>
                </a:hlinkClick>
              </a:rPr>
              <a:t>rgifford@cde.ca.gov</a:t>
            </a:r>
            <a:endParaRPr lang="en-US" sz="2700" dirty="0">
              <a:solidFill>
                <a:schemeClr val="accent4">
                  <a:lumMod val="40000"/>
                  <a:lumOff val="60000"/>
                </a:schemeClr>
              </a:solidFill>
            </a:endParaRPr>
          </a:p>
          <a:p>
            <a:pPr marL="0" indent="0" algn="ctr">
              <a:buNone/>
            </a:pPr>
            <a:r>
              <a:rPr lang="en-US" sz="2700" dirty="0"/>
              <a:t>916-319-0959</a:t>
            </a:r>
          </a:p>
        </p:txBody>
      </p:sp>
      <p:pic>
        <p:nvPicPr>
          <p:cNvPr id="11" name="Content Placeholder 10" descr="Photo of Daniel Silberstein">
            <a:extLst>
              <a:ext uri="{FF2B5EF4-FFF2-40B4-BE49-F238E27FC236}">
                <a16:creationId xmlns:a16="http://schemas.microsoft.com/office/drawing/2014/main" id="{F5E06D3A-C450-4355-A85F-7E302E3C6ECF}"/>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rcRect/>
          <a:stretch/>
        </p:blipFill>
        <p:spPr>
          <a:xfrm>
            <a:off x="7836049" y="1271476"/>
            <a:ext cx="2554941" cy="2791333"/>
          </a:xfrm>
        </p:spPr>
      </p:pic>
      <p:sp>
        <p:nvSpPr>
          <p:cNvPr id="7" name="Content Placeholder 6">
            <a:extLst>
              <a:ext uri="{FF2B5EF4-FFF2-40B4-BE49-F238E27FC236}">
                <a16:creationId xmlns:a16="http://schemas.microsoft.com/office/drawing/2014/main" id="{DED95821-6C29-057F-5052-D8846E96D8FD}"/>
              </a:ext>
            </a:extLst>
          </p:cNvPr>
          <p:cNvSpPr>
            <a:spLocks noGrp="1"/>
          </p:cNvSpPr>
          <p:nvPr>
            <p:ph sz="quarter" idx="12"/>
          </p:nvPr>
        </p:nvSpPr>
        <p:spPr>
          <a:xfrm>
            <a:off x="6187440" y="4099543"/>
            <a:ext cx="5852160" cy="1988741"/>
          </a:xfrm>
        </p:spPr>
        <p:txBody>
          <a:bodyPr>
            <a:normAutofit/>
          </a:bodyPr>
          <a:lstStyle/>
          <a:p>
            <a:pPr marL="0" indent="0" algn="ctr">
              <a:buNone/>
            </a:pPr>
            <a:r>
              <a:rPr lang="en-US" sz="2700" dirty="0"/>
              <a:t>Daniel Silberstein</a:t>
            </a:r>
          </a:p>
          <a:p>
            <a:pPr marL="0" indent="0" algn="ctr">
              <a:buNone/>
            </a:pPr>
            <a:r>
              <a:rPr lang="en-US" sz="2700" dirty="0"/>
              <a:t>Educational Specialist</a:t>
            </a:r>
          </a:p>
          <a:p>
            <a:pPr marL="0" indent="0" algn="ctr">
              <a:buNone/>
            </a:pPr>
            <a:r>
              <a:rPr lang="en-US" sz="2700" dirty="0">
                <a:solidFill>
                  <a:schemeClr val="accent4">
                    <a:lumMod val="40000"/>
                    <a:lumOff val="60000"/>
                  </a:schemeClr>
                </a:solidFill>
                <a:hlinkClick r:id="rId5">
                  <a:extLst>
                    <a:ext uri="{A12FA001-AC4F-418D-AE19-62706E023703}">
                      <ahyp:hlinkClr xmlns:ahyp="http://schemas.microsoft.com/office/drawing/2018/hyperlinkcolor" val="tx"/>
                    </a:ext>
                  </a:extLst>
                </a:hlinkClick>
              </a:rPr>
              <a:t>dsilberstein@dcn-cde.ca.gov</a:t>
            </a:r>
            <a:endParaRPr lang="en-US" sz="2700" dirty="0">
              <a:solidFill>
                <a:schemeClr val="accent4">
                  <a:lumMod val="40000"/>
                  <a:lumOff val="60000"/>
                </a:schemeClr>
              </a:solidFill>
            </a:endParaRPr>
          </a:p>
          <a:p>
            <a:pPr marL="0" indent="0" algn="ctr">
              <a:buNone/>
            </a:pPr>
            <a:endParaRPr lang="en-US" sz="3000" dirty="0">
              <a:solidFill>
                <a:schemeClr val="accent4">
                  <a:lumMod val="40000"/>
                  <a:lumOff val="60000"/>
                </a:schemeClr>
              </a:solidFill>
            </a:endParaRPr>
          </a:p>
          <a:p>
            <a:pPr marL="0" indent="0" algn="ctr">
              <a:buNone/>
            </a:pPr>
            <a:endParaRPr lang="en-US" dirty="0"/>
          </a:p>
        </p:txBody>
      </p:sp>
    </p:spTree>
    <p:extLst>
      <p:ext uri="{BB962C8B-B14F-4D97-AF65-F5344CB8AC3E}">
        <p14:creationId xmlns:p14="http://schemas.microsoft.com/office/powerpoint/2010/main" val="258812211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A08C66-6E45-412D-8D6F-2383C4BAA0DB}"/>
              </a:ext>
            </a:extLst>
          </p:cNvPr>
          <p:cNvSpPr>
            <a:spLocks noGrp="1"/>
          </p:cNvSpPr>
          <p:nvPr>
            <p:ph type="ctrTitle"/>
          </p:nvPr>
        </p:nvSpPr>
        <p:spPr/>
        <p:txBody>
          <a:bodyPr/>
          <a:lstStyle/>
          <a:p>
            <a:r>
              <a:rPr lang="en-US" dirty="0"/>
              <a:t>Thank you!</a:t>
            </a:r>
          </a:p>
        </p:txBody>
      </p:sp>
    </p:spTree>
    <p:extLst>
      <p:ext uri="{BB962C8B-B14F-4D97-AF65-F5344CB8AC3E}">
        <p14:creationId xmlns:p14="http://schemas.microsoft.com/office/powerpoint/2010/main" val="98968271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DBD8A40-0621-476A-F8FD-57F561B71C52}"/>
              </a:ext>
            </a:extLst>
          </p:cNvPr>
          <p:cNvSpPr>
            <a:spLocks noGrp="1"/>
          </p:cNvSpPr>
          <p:nvPr>
            <p:ph type="title"/>
          </p:nvPr>
        </p:nvSpPr>
        <p:spPr/>
        <p:txBody>
          <a:bodyPr>
            <a:normAutofit/>
          </a:bodyPr>
          <a:lstStyle/>
          <a:p>
            <a:r>
              <a:rPr lang="en-US" sz="4200" dirty="0"/>
              <a:t>K-2 Assessment Timeline Image Description (1)</a:t>
            </a:r>
          </a:p>
        </p:txBody>
      </p:sp>
      <p:sp>
        <p:nvSpPr>
          <p:cNvPr id="5" name="Content Placeholder 4">
            <a:extLst>
              <a:ext uri="{FF2B5EF4-FFF2-40B4-BE49-F238E27FC236}">
                <a16:creationId xmlns:a16="http://schemas.microsoft.com/office/drawing/2014/main" id="{786F8D17-0291-8186-31F8-3E4A82F9A7DA}"/>
              </a:ext>
            </a:extLst>
          </p:cNvPr>
          <p:cNvSpPr>
            <a:spLocks noGrp="1"/>
          </p:cNvSpPr>
          <p:nvPr>
            <p:ph idx="1"/>
          </p:nvPr>
        </p:nvSpPr>
        <p:spPr/>
        <p:txBody>
          <a:bodyPr>
            <a:normAutofit lnSpcReduction="10000"/>
          </a:bodyPr>
          <a:lstStyle/>
          <a:p>
            <a:pPr marL="0" marR="0">
              <a:lnSpc>
                <a:spcPct val="107000"/>
              </a:lnSpc>
              <a:spcAft>
                <a:spcPts val="800"/>
              </a:spcAft>
              <a:buNone/>
            </a:pPr>
            <a:r>
              <a:rPr lang="en-US" sz="2400" b="1" kern="100" dirty="0">
                <a:effectLst/>
                <a:latin typeface="Arial" panose="020B0604020202020204" pitchFamily="34" charset="0"/>
                <a:ea typeface="Aptos" panose="020B0004020202020204" pitchFamily="34" charset="0"/>
                <a:cs typeface="Times New Roman" panose="02020603050405020304" pitchFamily="18" charset="0"/>
              </a:rPr>
              <a:t>Description:</a:t>
            </a:r>
            <a:r>
              <a:rPr lang="en-US" sz="2400" kern="100" dirty="0">
                <a:effectLst/>
                <a:latin typeface="Arial" panose="020B0604020202020204" pitchFamily="34" charset="0"/>
                <a:ea typeface="Aptos" panose="020B0004020202020204" pitchFamily="34" charset="0"/>
                <a:cs typeface="Times New Roman" panose="02020603050405020304" pitchFamily="18" charset="0"/>
              </a:rPr>
              <a:t> This diagram illustrates a timeline of reading assessments administered throughout the school year (August to April/May) for students in grades K-2. It shows the progression of assessments used for baseline data collection and progress monitoring.</a:t>
            </a:r>
          </a:p>
          <a:p>
            <a:pPr marL="0" marR="0">
              <a:lnSpc>
                <a:spcPct val="107000"/>
              </a:lnSpc>
              <a:spcAft>
                <a:spcPts val="800"/>
              </a:spcAft>
              <a:buNone/>
            </a:pPr>
            <a:r>
              <a:rPr lang="en-US" sz="2400" b="1" kern="100" dirty="0">
                <a:effectLst/>
                <a:latin typeface="Arial" panose="020B0604020202020204" pitchFamily="34" charset="0"/>
                <a:ea typeface="Aptos" panose="020B0004020202020204" pitchFamily="34" charset="0"/>
                <a:cs typeface="Times New Roman" panose="02020603050405020304" pitchFamily="18" charset="0"/>
              </a:rPr>
              <a:t>Timeline:</a:t>
            </a:r>
            <a:endParaRPr lang="en-US" sz="2400" kern="100" dirty="0">
              <a:effectLst/>
              <a:latin typeface="Arial" panose="020B0604020202020204" pitchFamily="34" charset="0"/>
              <a:ea typeface="Aptos" panose="020B0004020202020204" pitchFamily="34" charset="0"/>
              <a:cs typeface="Times New Roman" panose="02020603050405020304" pitchFamily="18" charset="0"/>
            </a:endParaRPr>
          </a:p>
          <a:p>
            <a:pPr marL="342900" marR="0" lvl="0" indent="-342900">
              <a:lnSpc>
                <a:spcPct val="107000"/>
              </a:lnSpc>
              <a:spcAft>
                <a:spcPts val="800"/>
              </a:spcAft>
              <a:buSzPts val="1000"/>
              <a:buFont typeface="Symbol" panose="05050102010706020507" pitchFamily="18" charset="2"/>
              <a:buChar char=""/>
              <a:tabLst>
                <a:tab pos="457200" algn="l"/>
              </a:tabLst>
            </a:pPr>
            <a:r>
              <a:rPr lang="en-US" sz="2400" b="1" kern="100" dirty="0">
                <a:effectLst/>
                <a:latin typeface="Arial" panose="020B0604020202020204" pitchFamily="34" charset="0"/>
                <a:ea typeface="Aptos" panose="020B0004020202020204" pitchFamily="34" charset="0"/>
                <a:cs typeface="Times New Roman" panose="02020603050405020304" pitchFamily="18" charset="0"/>
              </a:rPr>
              <a:t>August (BOY):</a:t>
            </a:r>
            <a:r>
              <a:rPr lang="en-US" sz="2400" kern="100" dirty="0">
                <a:effectLst/>
                <a:latin typeface="Arial" panose="020B0604020202020204" pitchFamily="34" charset="0"/>
                <a:ea typeface="Aptos" panose="020B0004020202020204" pitchFamily="34" charset="0"/>
                <a:cs typeface="Times New Roman" panose="02020603050405020304" pitchFamily="18" charset="0"/>
              </a:rPr>
              <a:t> Initial assessments include </a:t>
            </a:r>
            <a:r>
              <a:rPr lang="en-US" sz="2400" kern="100" dirty="0" err="1">
                <a:effectLst/>
                <a:latin typeface="Arial" panose="020B0604020202020204" pitchFamily="34" charset="0"/>
                <a:ea typeface="Aptos" panose="020B0004020202020204" pitchFamily="34" charset="0"/>
                <a:cs typeface="Times New Roman" panose="02020603050405020304" pitchFamily="18" charset="0"/>
              </a:rPr>
              <a:t>mClass</a:t>
            </a:r>
            <a:r>
              <a:rPr lang="en-US" sz="2400" kern="100" dirty="0">
                <a:effectLst/>
                <a:latin typeface="Arial" panose="020B0604020202020204" pitchFamily="34" charset="0"/>
                <a:ea typeface="Aptos" panose="020B0004020202020204" pitchFamily="34" charset="0"/>
                <a:cs typeface="Times New Roman" panose="02020603050405020304" pitchFamily="18" charset="0"/>
              </a:rPr>
              <a:t> DIBELS/Lectura (K-2), ESGI Foundational Skills (K), and IMSE Initial (1-2). This is marked as "Baseline Data" with a blue triangle pointing to this stage.</a:t>
            </a:r>
          </a:p>
          <a:p>
            <a:pPr marL="342900" marR="0" lvl="0" indent="-342900">
              <a:lnSpc>
                <a:spcPct val="107000"/>
              </a:lnSpc>
              <a:spcAft>
                <a:spcPts val="800"/>
              </a:spcAft>
              <a:buSzPts val="1000"/>
              <a:buFont typeface="Symbol" panose="05050102010706020507" pitchFamily="18" charset="2"/>
              <a:buChar char=""/>
              <a:tabLst>
                <a:tab pos="457200" algn="l"/>
              </a:tabLst>
            </a:pPr>
            <a:r>
              <a:rPr lang="en-US" sz="2400" b="1" kern="100" dirty="0">
                <a:effectLst/>
                <a:latin typeface="Arial" panose="020B0604020202020204" pitchFamily="34" charset="0"/>
                <a:ea typeface="Aptos" panose="020B0004020202020204" pitchFamily="34" charset="0"/>
                <a:cs typeface="Times New Roman" panose="02020603050405020304" pitchFamily="18" charset="0"/>
              </a:rPr>
              <a:t>October (TRI 1):</a:t>
            </a:r>
            <a:r>
              <a:rPr lang="en-US" sz="2400" kern="100" dirty="0">
                <a:effectLst/>
                <a:latin typeface="Arial" panose="020B0604020202020204" pitchFamily="34" charset="0"/>
                <a:ea typeface="Aptos" panose="020B0004020202020204" pitchFamily="34" charset="0"/>
                <a:cs typeface="Times New Roman" panose="02020603050405020304" pitchFamily="18" charset="0"/>
              </a:rPr>
              <a:t> Assessments include </a:t>
            </a:r>
            <a:r>
              <a:rPr lang="en-US" sz="2400" kern="100" dirty="0" err="1">
                <a:effectLst/>
                <a:latin typeface="Arial" panose="020B0604020202020204" pitchFamily="34" charset="0"/>
                <a:ea typeface="Aptos" panose="020B0004020202020204" pitchFamily="34" charset="0"/>
                <a:cs typeface="Times New Roman" panose="02020603050405020304" pitchFamily="18" charset="0"/>
              </a:rPr>
              <a:t>mClass</a:t>
            </a:r>
            <a:r>
              <a:rPr lang="en-US" sz="2400" kern="100" dirty="0">
                <a:effectLst/>
                <a:latin typeface="Arial" panose="020B0604020202020204" pitchFamily="34" charset="0"/>
                <a:ea typeface="Aptos" panose="020B0004020202020204" pitchFamily="34" charset="0"/>
                <a:cs typeface="Times New Roman" panose="02020603050405020304" pitchFamily="18" charset="0"/>
              </a:rPr>
              <a:t> DIBELS/Lectura (K-2), ESGI Foundational Skills (K)</a:t>
            </a:r>
            <a:r>
              <a:rPr lang="en-US" sz="2400" i="1" kern="100" dirty="0">
                <a:effectLst/>
                <a:latin typeface="Arial" panose="020B0604020202020204" pitchFamily="34" charset="0"/>
                <a:ea typeface="Aptos" panose="020B0004020202020204" pitchFamily="34" charset="0"/>
                <a:cs typeface="Times New Roman" panose="02020603050405020304" pitchFamily="18" charset="0"/>
              </a:rPr>
              <a:t>, PAST (K-2)</a:t>
            </a:r>
            <a:r>
              <a:rPr lang="en-US" sz="2400" kern="100" dirty="0">
                <a:effectLst/>
                <a:latin typeface="Arial" panose="020B0604020202020204" pitchFamily="34" charset="0"/>
                <a:ea typeface="Aptos" panose="020B0004020202020204" pitchFamily="34" charset="0"/>
                <a:cs typeface="Times New Roman" panose="02020603050405020304" pitchFamily="18" charset="0"/>
              </a:rPr>
              <a:t>, and STAR Reading (1-2)*. An orange line connects August to October.</a:t>
            </a:r>
          </a:p>
          <a:p>
            <a:endParaRPr lang="en-US" dirty="0"/>
          </a:p>
        </p:txBody>
      </p:sp>
    </p:spTree>
    <p:extLst>
      <p:ext uri="{BB962C8B-B14F-4D97-AF65-F5344CB8AC3E}">
        <p14:creationId xmlns:p14="http://schemas.microsoft.com/office/powerpoint/2010/main" val="209616684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C2C181-4476-D368-02DE-F76F9FEB2C6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5746521-0F2F-4CB3-B452-91D6B547D59B}"/>
              </a:ext>
            </a:extLst>
          </p:cNvPr>
          <p:cNvSpPr>
            <a:spLocks noGrp="1"/>
          </p:cNvSpPr>
          <p:nvPr>
            <p:ph type="title"/>
          </p:nvPr>
        </p:nvSpPr>
        <p:spPr/>
        <p:txBody>
          <a:bodyPr>
            <a:normAutofit/>
          </a:bodyPr>
          <a:lstStyle/>
          <a:p>
            <a:r>
              <a:rPr lang="en-US" sz="4200" dirty="0"/>
              <a:t>K-2 Assessment Timeline Image Description (2)</a:t>
            </a:r>
          </a:p>
        </p:txBody>
      </p:sp>
      <p:sp>
        <p:nvSpPr>
          <p:cNvPr id="5" name="Content Placeholder 4">
            <a:extLst>
              <a:ext uri="{FF2B5EF4-FFF2-40B4-BE49-F238E27FC236}">
                <a16:creationId xmlns:a16="http://schemas.microsoft.com/office/drawing/2014/main" id="{1A429E2F-B782-E20F-C27A-85AFE43FDBB6}"/>
              </a:ext>
            </a:extLst>
          </p:cNvPr>
          <p:cNvSpPr>
            <a:spLocks noGrp="1"/>
          </p:cNvSpPr>
          <p:nvPr>
            <p:ph idx="1"/>
          </p:nvPr>
        </p:nvSpPr>
        <p:spPr/>
        <p:txBody>
          <a:bodyPr>
            <a:normAutofit/>
          </a:bodyPr>
          <a:lstStyle/>
          <a:p>
            <a:pPr marL="342900" marR="0" lvl="0" indent="-342900">
              <a:lnSpc>
                <a:spcPct val="107000"/>
              </a:lnSpc>
              <a:spcAft>
                <a:spcPts val="800"/>
              </a:spcAft>
              <a:buSzPts val="1000"/>
              <a:buFont typeface="Symbol" panose="05050102010706020507" pitchFamily="18" charset="2"/>
              <a:buChar char=""/>
              <a:tabLst>
                <a:tab pos="457200" algn="l"/>
              </a:tabLst>
            </a:pPr>
            <a:r>
              <a:rPr lang="en-US" sz="2400" b="1" kern="100" dirty="0">
                <a:effectLst/>
                <a:latin typeface="Arial" panose="020B0604020202020204" pitchFamily="34" charset="0"/>
                <a:ea typeface="Aptos" panose="020B0004020202020204" pitchFamily="34" charset="0"/>
                <a:cs typeface="Times New Roman" panose="02020603050405020304" pitchFamily="18" charset="0"/>
              </a:rPr>
              <a:t>December/January (MOY):</a:t>
            </a:r>
            <a:r>
              <a:rPr lang="en-US" sz="2400" kern="100" dirty="0">
                <a:effectLst/>
                <a:latin typeface="Arial" panose="020B0604020202020204" pitchFamily="34" charset="0"/>
                <a:ea typeface="Aptos" panose="020B0004020202020204" pitchFamily="34" charset="0"/>
                <a:cs typeface="Times New Roman" panose="02020603050405020304" pitchFamily="18" charset="0"/>
              </a:rPr>
              <a:t> Mid-year assessments include </a:t>
            </a:r>
            <a:r>
              <a:rPr lang="en-US" sz="2400" kern="100" dirty="0" err="1">
                <a:effectLst/>
                <a:latin typeface="Arial" panose="020B0604020202020204" pitchFamily="34" charset="0"/>
                <a:ea typeface="Aptos" panose="020B0004020202020204" pitchFamily="34" charset="0"/>
                <a:cs typeface="Times New Roman" panose="02020603050405020304" pitchFamily="18" charset="0"/>
              </a:rPr>
              <a:t>mClass</a:t>
            </a:r>
            <a:r>
              <a:rPr lang="en-US" sz="2400" kern="100" dirty="0">
                <a:effectLst/>
                <a:latin typeface="Arial" panose="020B0604020202020204" pitchFamily="34" charset="0"/>
                <a:ea typeface="Aptos" panose="020B0004020202020204" pitchFamily="34" charset="0"/>
                <a:cs typeface="Times New Roman" panose="02020603050405020304" pitchFamily="18" charset="0"/>
              </a:rPr>
              <a:t> DIBELS/Lectura (K-2) and IMSE Midterm (1-2). A green line connects October to December/January.</a:t>
            </a:r>
          </a:p>
          <a:p>
            <a:pPr marL="342900" marR="0" lvl="0" indent="-342900">
              <a:lnSpc>
                <a:spcPct val="107000"/>
              </a:lnSpc>
              <a:spcAft>
                <a:spcPts val="800"/>
              </a:spcAft>
              <a:buSzPts val="1000"/>
              <a:buFont typeface="Symbol" panose="05050102010706020507" pitchFamily="18" charset="2"/>
              <a:buChar char=""/>
              <a:tabLst>
                <a:tab pos="457200" algn="l"/>
              </a:tabLst>
            </a:pPr>
            <a:r>
              <a:rPr lang="en-US" sz="2400" b="1" kern="100" dirty="0">
                <a:effectLst/>
                <a:latin typeface="Arial" panose="020B0604020202020204" pitchFamily="34" charset="0"/>
                <a:ea typeface="Aptos" panose="020B0004020202020204" pitchFamily="34" charset="0"/>
                <a:cs typeface="Times New Roman" panose="02020603050405020304" pitchFamily="18" charset="0"/>
              </a:rPr>
              <a:t>February (TRI 2):</a:t>
            </a:r>
            <a:r>
              <a:rPr lang="en-US" sz="2400" kern="100" dirty="0">
                <a:effectLst/>
                <a:latin typeface="Arial" panose="020B0604020202020204" pitchFamily="34" charset="0"/>
                <a:ea typeface="Aptos" panose="020B0004020202020204" pitchFamily="34" charset="0"/>
                <a:cs typeface="Times New Roman" panose="02020603050405020304" pitchFamily="18" charset="0"/>
              </a:rPr>
              <a:t> Assessments include ESGI Foundational Skills (K)</a:t>
            </a:r>
            <a:r>
              <a:rPr lang="en-US" sz="2400" i="1" kern="100" dirty="0">
                <a:effectLst/>
                <a:latin typeface="Arial" panose="020B0604020202020204" pitchFamily="34" charset="0"/>
                <a:ea typeface="Aptos" panose="020B0004020202020204" pitchFamily="34" charset="0"/>
                <a:cs typeface="Times New Roman" panose="02020603050405020304" pitchFamily="18" charset="0"/>
              </a:rPr>
              <a:t>, PAST (K-2)</a:t>
            </a:r>
            <a:r>
              <a:rPr lang="en-US" sz="2400" kern="100" dirty="0">
                <a:effectLst/>
                <a:latin typeface="Arial" panose="020B0604020202020204" pitchFamily="34" charset="0"/>
                <a:ea typeface="Aptos" panose="020B0004020202020204" pitchFamily="34" charset="0"/>
                <a:cs typeface="Times New Roman" panose="02020603050405020304" pitchFamily="18" charset="0"/>
              </a:rPr>
              <a:t>, and STAR Reading (1-2)*. A purple line connects December/January to February.</a:t>
            </a:r>
          </a:p>
          <a:p>
            <a:pPr marL="342900" marR="0" lvl="0" indent="-342900">
              <a:lnSpc>
                <a:spcPct val="107000"/>
              </a:lnSpc>
              <a:spcAft>
                <a:spcPts val="800"/>
              </a:spcAft>
              <a:buSzPts val="1000"/>
              <a:buFont typeface="Symbol" panose="05050102010706020507" pitchFamily="18" charset="2"/>
              <a:buChar char=""/>
              <a:tabLst>
                <a:tab pos="457200" algn="l"/>
              </a:tabLst>
            </a:pPr>
            <a:r>
              <a:rPr lang="en-US" sz="2400" b="1" kern="100" dirty="0">
                <a:effectLst/>
                <a:latin typeface="Arial" panose="020B0604020202020204" pitchFamily="34" charset="0"/>
                <a:ea typeface="Aptos" panose="020B0004020202020204" pitchFamily="34" charset="0"/>
                <a:cs typeface="Times New Roman" panose="02020603050405020304" pitchFamily="18" charset="0"/>
              </a:rPr>
              <a:t>April/May (EOY/TRI 3):</a:t>
            </a:r>
            <a:r>
              <a:rPr lang="en-US" sz="2400" kern="100" dirty="0">
                <a:effectLst/>
                <a:latin typeface="Arial" panose="020B0604020202020204" pitchFamily="34" charset="0"/>
                <a:ea typeface="Aptos" panose="020B0004020202020204" pitchFamily="34" charset="0"/>
                <a:cs typeface="Times New Roman" panose="02020603050405020304" pitchFamily="18" charset="0"/>
              </a:rPr>
              <a:t> Final assessments include </a:t>
            </a:r>
            <a:r>
              <a:rPr lang="en-US" sz="2400" kern="100" dirty="0" err="1">
                <a:effectLst/>
                <a:latin typeface="Arial" panose="020B0604020202020204" pitchFamily="34" charset="0"/>
                <a:ea typeface="Aptos" panose="020B0004020202020204" pitchFamily="34" charset="0"/>
                <a:cs typeface="Times New Roman" panose="02020603050405020304" pitchFamily="18" charset="0"/>
              </a:rPr>
              <a:t>mClass</a:t>
            </a:r>
            <a:r>
              <a:rPr lang="en-US" sz="2400" kern="100" dirty="0">
                <a:effectLst/>
                <a:latin typeface="Arial" panose="020B0604020202020204" pitchFamily="34" charset="0"/>
                <a:ea typeface="Aptos" panose="020B0004020202020204" pitchFamily="34" charset="0"/>
                <a:cs typeface="Times New Roman" panose="02020603050405020304" pitchFamily="18" charset="0"/>
              </a:rPr>
              <a:t> DIBELS/Lectura (K-2), ESGI Foundational Skills (K)</a:t>
            </a:r>
            <a:r>
              <a:rPr lang="en-US" sz="2400" i="1" kern="100" dirty="0">
                <a:effectLst/>
                <a:latin typeface="Arial" panose="020B0604020202020204" pitchFamily="34" charset="0"/>
                <a:ea typeface="Aptos" panose="020B0004020202020204" pitchFamily="34" charset="0"/>
                <a:cs typeface="Times New Roman" panose="02020603050405020304" pitchFamily="18" charset="0"/>
              </a:rPr>
              <a:t>, PAST (K-2)</a:t>
            </a:r>
            <a:r>
              <a:rPr lang="en-US" sz="2400" kern="100" dirty="0">
                <a:effectLst/>
                <a:latin typeface="Arial" panose="020B0604020202020204" pitchFamily="34" charset="0"/>
                <a:ea typeface="Aptos" panose="020B0004020202020204" pitchFamily="34" charset="0"/>
                <a:cs typeface="Times New Roman" panose="02020603050405020304" pitchFamily="18" charset="0"/>
              </a:rPr>
              <a:t>, IMSE Final (1-2), and STAR Reading (1-2). An orange line connects February to April/May.</a:t>
            </a:r>
          </a:p>
          <a:p>
            <a:endParaRPr lang="en-US" dirty="0"/>
          </a:p>
        </p:txBody>
      </p:sp>
    </p:spTree>
    <p:extLst>
      <p:ext uri="{BB962C8B-B14F-4D97-AF65-F5344CB8AC3E}">
        <p14:creationId xmlns:p14="http://schemas.microsoft.com/office/powerpoint/2010/main" val="22820374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F98BC34-65BF-496F-6EA6-9E927284DF0D}"/>
              </a:ext>
            </a:extLst>
          </p:cNvPr>
          <p:cNvSpPr>
            <a:spLocks noGrp="1"/>
          </p:cNvSpPr>
          <p:nvPr>
            <p:ph type="title"/>
          </p:nvPr>
        </p:nvSpPr>
        <p:spPr>
          <a:xfrm>
            <a:off x="152400" y="203799"/>
            <a:ext cx="11893826" cy="1325563"/>
          </a:xfrm>
        </p:spPr>
        <p:txBody>
          <a:bodyPr>
            <a:normAutofit/>
          </a:bodyPr>
          <a:lstStyle/>
          <a:p>
            <a:r>
              <a:rPr lang="en-US" sz="3400" dirty="0"/>
              <a:t>K-2 Assessment Timeline Image Description (3)</a:t>
            </a:r>
          </a:p>
        </p:txBody>
      </p:sp>
      <p:sp>
        <p:nvSpPr>
          <p:cNvPr id="5" name="Content Placeholder 4">
            <a:extLst>
              <a:ext uri="{FF2B5EF4-FFF2-40B4-BE49-F238E27FC236}">
                <a16:creationId xmlns:a16="http://schemas.microsoft.com/office/drawing/2014/main" id="{B3E6D65F-48A6-839D-B8AA-5F8A0C590455}"/>
              </a:ext>
            </a:extLst>
          </p:cNvPr>
          <p:cNvSpPr>
            <a:spLocks noGrp="1"/>
          </p:cNvSpPr>
          <p:nvPr>
            <p:ph sz="half" idx="1"/>
          </p:nvPr>
        </p:nvSpPr>
        <p:spPr>
          <a:xfrm>
            <a:off x="152400" y="1638300"/>
            <a:ext cx="11893826" cy="4420668"/>
          </a:xfrm>
        </p:spPr>
        <p:txBody>
          <a:bodyPr>
            <a:normAutofit/>
          </a:bodyPr>
          <a:lstStyle/>
          <a:p>
            <a:pPr marL="0" marR="0">
              <a:lnSpc>
                <a:spcPct val="107000"/>
              </a:lnSpc>
              <a:spcAft>
                <a:spcPts val="800"/>
              </a:spcAft>
              <a:buNone/>
            </a:pPr>
            <a:r>
              <a:rPr lang="en-US" sz="2600" b="1" kern="100" dirty="0">
                <a:effectLst/>
                <a:latin typeface="Arial" panose="020B0604020202020204" pitchFamily="34" charset="0"/>
                <a:ea typeface="Aptos" panose="020B0004020202020204" pitchFamily="34" charset="0"/>
                <a:cs typeface="Times New Roman" panose="02020603050405020304" pitchFamily="18" charset="0"/>
              </a:rPr>
              <a:t>Key:</a:t>
            </a:r>
            <a:endParaRPr lang="en-US" sz="2600" kern="100" dirty="0">
              <a:effectLst/>
              <a:latin typeface="Arial" panose="020B0604020202020204" pitchFamily="34" charset="0"/>
              <a:ea typeface="Aptos" panose="020B0004020202020204" pitchFamily="34" charset="0"/>
              <a:cs typeface="Times New Roman" panose="02020603050405020304" pitchFamily="18" charset="0"/>
            </a:endParaRPr>
          </a:p>
          <a:p>
            <a:pPr marL="342900" marR="0" lvl="0" indent="-342900">
              <a:lnSpc>
                <a:spcPct val="107000"/>
              </a:lnSpc>
              <a:spcAft>
                <a:spcPts val="800"/>
              </a:spcAft>
              <a:buSzPts val="1000"/>
              <a:buFont typeface="Symbol" panose="05050102010706020507" pitchFamily="18" charset="2"/>
              <a:buChar char=""/>
              <a:tabLst>
                <a:tab pos="457200" algn="l"/>
              </a:tabLst>
            </a:pPr>
            <a:r>
              <a:rPr lang="en-US" sz="2600" kern="100" dirty="0">
                <a:effectLst/>
                <a:latin typeface="Arial" panose="020B0604020202020204" pitchFamily="34" charset="0"/>
                <a:ea typeface="Aptos" panose="020B0004020202020204" pitchFamily="34" charset="0"/>
                <a:cs typeface="Times New Roman" panose="02020603050405020304" pitchFamily="18" charset="0"/>
              </a:rPr>
              <a:t>Assessments marked with an asterisk (*) are used for "Progress Monitoring as Needed," indicated by a red starburst.</a:t>
            </a:r>
          </a:p>
          <a:p>
            <a:pPr marL="0" marR="0">
              <a:lnSpc>
                <a:spcPct val="107000"/>
              </a:lnSpc>
              <a:spcAft>
                <a:spcPts val="800"/>
              </a:spcAft>
            </a:pPr>
            <a:r>
              <a:rPr lang="en-US" sz="2600" b="1" kern="100" dirty="0">
                <a:effectLst/>
                <a:latin typeface="Arial" panose="020B0604020202020204" pitchFamily="34" charset="0"/>
                <a:ea typeface="Aptos" panose="020B0004020202020204" pitchFamily="34" charset="0"/>
                <a:cs typeface="Times New Roman" panose="02020603050405020304" pitchFamily="18" charset="0"/>
              </a:rPr>
              <a:t>Overall Visual:</a:t>
            </a:r>
            <a:r>
              <a:rPr lang="en-US" sz="2600" kern="100" dirty="0">
                <a:effectLst/>
                <a:latin typeface="Arial" panose="020B0604020202020204" pitchFamily="34" charset="0"/>
                <a:ea typeface="Aptos" panose="020B0004020202020204" pitchFamily="34" charset="0"/>
                <a:cs typeface="Times New Roman" panose="02020603050405020304" pitchFamily="18" charset="0"/>
              </a:rPr>
              <a:t> The diagram uses colored circles to represent different time points in the school year, connected by lines to show the progression. The assessments administered at each point are listed above or below the corresponding circle. The title and key elements are clearly labeled on the right side of the diagram.</a:t>
            </a:r>
          </a:p>
          <a:p>
            <a:pPr marL="0" indent="0">
              <a:buNone/>
            </a:pPr>
            <a:endParaRPr lang="en-US" dirty="0"/>
          </a:p>
        </p:txBody>
      </p:sp>
      <p:sp>
        <p:nvSpPr>
          <p:cNvPr id="6" name="Content Placeholder 5">
            <a:extLst>
              <a:ext uri="{FF2B5EF4-FFF2-40B4-BE49-F238E27FC236}">
                <a16:creationId xmlns:a16="http://schemas.microsoft.com/office/drawing/2014/main" id="{4A761272-EC52-220D-F732-5E00FF3269B7}"/>
              </a:ext>
            </a:extLst>
          </p:cNvPr>
          <p:cNvSpPr>
            <a:spLocks noGrp="1"/>
          </p:cNvSpPr>
          <p:nvPr>
            <p:ph sz="half" idx="2"/>
          </p:nvPr>
        </p:nvSpPr>
        <p:spPr>
          <a:xfrm>
            <a:off x="6301409" y="6271591"/>
            <a:ext cx="5744817" cy="453296"/>
          </a:xfrm>
        </p:spPr>
        <p:txBody>
          <a:bodyPr>
            <a:normAutofit/>
          </a:bodyPr>
          <a:lstStyle/>
          <a:p>
            <a:pPr marL="0" indent="0">
              <a:buNone/>
            </a:pPr>
            <a:r>
              <a:rPr lang="en-US" sz="2400" dirty="0">
                <a:solidFill>
                  <a:schemeClr val="accent4">
                    <a:lumMod val="40000"/>
                    <a:lumOff val="60000"/>
                  </a:schemeClr>
                </a:solidFill>
                <a:hlinkClick r:id="rId2" action="ppaction://hlinksldjump">
                  <a:extLst>
                    <a:ext uri="{A12FA001-AC4F-418D-AE19-62706E023703}">
                      <ahyp:hlinkClr xmlns:ahyp="http://schemas.microsoft.com/office/drawing/2018/hyperlinkcolor" val="tx"/>
                    </a:ext>
                  </a:extLst>
                </a:hlinkClick>
              </a:rPr>
              <a:t>Return to K-2 Assessment Timeline Slide</a:t>
            </a:r>
            <a:endParaRPr lang="en-US" sz="2400" dirty="0">
              <a:solidFill>
                <a:schemeClr val="accent4">
                  <a:lumMod val="40000"/>
                  <a:lumOff val="60000"/>
                </a:schemeClr>
              </a:solidFill>
            </a:endParaRPr>
          </a:p>
        </p:txBody>
      </p:sp>
    </p:spTree>
    <p:extLst>
      <p:ext uri="{BB962C8B-B14F-4D97-AF65-F5344CB8AC3E}">
        <p14:creationId xmlns:p14="http://schemas.microsoft.com/office/powerpoint/2010/main" val="168196657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F843C7-1AAE-6CEE-E701-894751A721D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3C6B0F0-48F9-881D-CC4F-B2C453D35DB3}"/>
              </a:ext>
            </a:extLst>
          </p:cNvPr>
          <p:cNvSpPr>
            <a:spLocks noGrp="1"/>
          </p:cNvSpPr>
          <p:nvPr>
            <p:ph type="title"/>
          </p:nvPr>
        </p:nvSpPr>
        <p:spPr/>
        <p:txBody>
          <a:bodyPr>
            <a:normAutofit/>
          </a:bodyPr>
          <a:lstStyle/>
          <a:p>
            <a:r>
              <a:rPr lang="en-US" sz="3400" dirty="0"/>
              <a:t>MTSS Framework for Early Literacy Image Description (1)</a:t>
            </a:r>
          </a:p>
        </p:txBody>
      </p:sp>
      <p:sp>
        <p:nvSpPr>
          <p:cNvPr id="5" name="Content Placeholder 4">
            <a:extLst>
              <a:ext uri="{FF2B5EF4-FFF2-40B4-BE49-F238E27FC236}">
                <a16:creationId xmlns:a16="http://schemas.microsoft.com/office/drawing/2014/main" id="{7067C14F-8650-0EAB-FC6E-79723F7E3DF9}"/>
              </a:ext>
            </a:extLst>
          </p:cNvPr>
          <p:cNvSpPr>
            <a:spLocks noGrp="1"/>
          </p:cNvSpPr>
          <p:nvPr>
            <p:ph idx="1"/>
          </p:nvPr>
        </p:nvSpPr>
        <p:spPr/>
        <p:txBody>
          <a:bodyPr>
            <a:normAutofit/>
          </a:bodyPr>
          <a:lstStyle/>
          <a:p>
            <a:pPr marL="0" marR="0">
              <a:lnSpc>
                <a:spcPct val="107000"/>
              </a:lnSpc>
              <a:spcAft>
                <a:spcPts val="800"/>
              </a:spcAft>
              <a:buNone/>
            </a:pPr>
            <a:r>
              <a:rPr lang="en-US" sz="2400" b="1" kern="100" dirty="0">
                <a:effectLst/>
                <a:latin typeface="Arial" panose="020B0604020202020204" pitchFamily="34" charset="0"/>
                <a:ea typeface="Aptos" panose="020B0004020202020204" pitchFamily="34" charset="0"/>
                <a:cs typeface="Times New Roman" panose="02020603050405020304" pitchFamily="18" charset="0"/>
              </a:rPr>
              <a:t>Description:</a:t>
            </a:r>
            <a:r>
              <a:rPr lang="en-US" sz="2400" kern="100" dirty="0">
                <a:effectLst/>
                <a:latin typeface="Arial" panose="020B0604020202020204" pitchFamily="34" charset="0"/>
                <a:ea typeface="Aptos" panose="020B0004020202020204" pitchFamily="34" charset="0"/>
                <a:cs typeface="Times New Roman" panose="02020603050405020304" pitchFamily="18" charset="0"/>
              </a:rPr>
              <a:t> This diagram illustrates a Multi-Tiered System of Supports (MTSS) model, represented as a triangle divided into three tiers. The pyramid visually demonstrates the increasing intensity of support and decreasing number of students as one moves from Tier 1 at the base to Tier 3 at the apex.</a:t>
            </a:r>
          </a:p>
          <a:p>
            <a:pPr marL="0" marR="0">
              <a:lnSpc>
                <a:spcPct val="107000"/>
              </a:lnSpc>
              <a:spcAft>
                <a:spcPts val="800"/>
              </a:spcAft>
              <a:buNone/>
            </a:pPr>
            <a:r>
              <a:rPr lang="en-US" sz="2400" b="1" kern="100" dirty="0">
                <a:effectLst/>
                <a:latin typeface="Arial" panose="020B0604020202020204" pitchFamily="34" charset="0"/>
                <a:ea typeface="Aptos" panose="020B0004020202020204" pitchFamily="34" charset="0"/>
                <a:cs typeface="Times New Roman" panose="02020603050405020304" pitchFamily="18" charset="0"/>
              </a:rPr>
              <a:t>Tier 1 (Base of the Pyramid - Light Purple):</a:t>
            </a:r>
            <a:endParaRPr lang="en-US" sz="2400" kern="100" dirty="0">
              <a:effectLst/>
              <a:latin typeface="Arial" panose="020B0604020202020204" pitchFamily="34" charset="0"/>
              <a:ea typeface="Aptos" panose="020B0004020202020204" pitchFamily="34" charset="0"/>
              <a:cs typeface="Times New Roman" panose="02020603050405020304" pitchFamily="18" charset="0"/>
            </a:endParaRPr>
          </a:p>
          <a:p>
            <a:pPr marL="342900" marR="0" lvl="0" indent="-342900">
              <a:lnSpc>
                <a:spcPct val="107000"/>
              </a:lnSpc>
              <a:spcAft>
                <a:spcPts val="800"/>
              </a:spcAft>
              <a:buSzPts val="1000"/>
              <a:buFont typeface="Symbol" panose="05050102010706020507" pitchFamily="18" charset="2"/>
              <a:buChar char=""/>
              <a:tabLst>
                <a:tab pos="457200" algn="l"/>
              </a:tabLst>
            </a:pPr>
            <a:r>
              <a:rPr lang="en-US" sz="2400" b="1" kern="100" dirty="0">
                <a:effectLst/>
                <a:latin typeface="Arial" panose="020B0604020202020204" pitchFamily="34" charset="0"/>
                <a:ea typeface="Aptos" panose="020B0004020202020204" pitchFamily="34" charset="0"/>
                <a:cs typeface="Times New Roman" panose="02020603050405020304" pitchFamily="18" charset="0"/>
              </a:rPr>
              <a:t>Instructional Delivery:</a:t>
            </a:r>
            <a:r>
              <a:rPr lang="en-US" sz="2400" kern="100" dirty="0">
                <a:effectLst/>
                <a:latin typeface="Arial" panose="020B0604020202020204" pitchFamily="34" charset="0"/>
                <a:ea typeface="Aptos" panose="020B0004020202020204" pitchFamily="34" charset="0"/>
                <a:cs typeface="Times New Roman" panose="02020603050405020304" pitchFamily="18" charset="0"/>
              </a:rPr>
              <a:t> Whole or small group instruction based on grade-level scope and sequence.</a:t>
            </a:r>
          </a:p>
          <a:p>
            <a:pPr marL="342900" marR="0" lvl="0" indent="-342900">
              <a:lnSpc>
                <a:spcPct val="107000"/>
              </a:lnSpc>
              <a:spcAft>
                <a:spcPts val="800"/>
              </a:spcAft>
              <a:buSzPts val="1000"/>
              <a:buFont typeface="Symbol" panose="05050102010706020507" pitchFamily="18" charset="2"/>
              <a:buChar char=""/>
              <a:tabLst>
                <a:tab pos="457200" algn="l"/>
              </a:tabLst>
            </a:pPr>
            <a:r>
              <a:rPr lang="en-US" sz="2400" b="1" kern="100" dirty="0">
                <a:effectLst/>
                <a:latin typeface="Arial" panose="020B0604020202020204" pitchFamily="34" charset="0"/>
                <a:ea typeface="Aptos" panose="020B0004020202020204" pitchFamily="34" charset="0"/>
                <a:cs typeface="Times New Roman" panose="02020603050405020304" pitchFamily="18" charset="0"/>
              </a:rPr>
              <a:t>Personnel:</a:t>
            </a:r>
            <a:r>
              <a:rPr lang="en-US" sz="2400" kern="100" dirty="0">
                <a:effectLst/>
                <a:latin typeface="Arial" panose="020B0604020202020204" pitchFamily="34" charset="0"/>
                <a:ea typeface="Aptos" panose="020B0004020202020204" pitchFamily="34" charset="0"/>
                <a:cs typeface="Times New Roman" panose="02020603050405020304" pitchFamily="18" charset="0"/>
              </a:rPr>
              <a:t> Primarily the classroom teacher, with potential in-class support from extended instruction teachers, intervention teachers/coordinators, and paraeducators.</a:t>
            </a:r>
          </a:p>
          <a:p>
            <a:endParaRPr lang="en-US" dirty="0"/>
          </a:p>
        </p:txBody>
      </p:sp>
    </p:spTree>
    <p:extLst>
      <p:ext uri="{BB962C8B-B14F-4D97-AF65-F5344CB8AC3E}">
        <p14:creationId xmlns:p14="http://schemas.microsoft.com/office/powerpoint/2010/main" val="294755289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7D945A-F64C-558A-7F27-6FB71258F2F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C946F8A-ECF6-8A20-C440-6843127174A4}"/>
              </a:ext>
            </a:extLst>
          </p:cNvPr>
          <p:cNvSpPr>
            <a:spLocks noGrp="1"/>
          </p:cNvSpPr>
          <p:nvPr>
            <p:ph type="title"/>
          </p:nvPr>
        </p:nvSpPr>
        <p:spPr/>
        <p:txBody>
          <a:bodyPr>
            <a:normAutofit/>
          </a:bodyPr>
          <a:lstStyle/>
          <a:p>
            <a:r>
              <a:rPr lang="en-US" sz="3400" dirty="0"/>
              <a:t>MTSS Framework for Early Literacy Image Description (2)</a:t>
            </a:r>
          </a:p>
        </p:txBody>
      </p:sp>
      <p:sp>
        <p:nvSpPr>
          <p:cNvPr id="5" name="Content Placeholder 4">
            <a:extLst>
              <a:ext uri="{FF2B5EF4-FFF2-40B4-BE49-F238E27FC236}">
                <a16:creationId xmlns:a16="http://schemas.microsoft.com/office/drawing/2014/main" id="{003F0E76-0F9B-D7E0-6640-77A9058CE609}"/>
              </a:ext>
            </a:extLst>
          </p:cNvPr>
          <p:cNvSpPr>
            <a:spLocks noGrp="1"/>
          </p:cNvSpPr>
          <p:nvPr>
            <p:ph idx="1"/>
          </p:nvPr>
        </p:nvSpPr>
        <p:spPr/>
        <p:txBody>
          <a:bodyPr>
            <a:normAutofit/>
          </a:bodyPr>
          <a:lstStyle/>
          <a:p>
            <a:pPr marL="342900" marR="0" lvl="0" indent="-342900">
              <a:lnSpc>
                <a:spcPct val="107000"/>
              </a:lnSpc>
              <a:spcAft>
                <a:spcPts val="800"/>
              </a:spcAft>
              <a:buSzPts val="1000"/>
              <a:buFont typeface="Symbol" panose="05050102010706020507" pitchFamily="18" charset="2"/>
              <a:buChar char=""/>
              <a:tabLst>
                <a:tab pos="457200" algn="l"/>
              </a:tabLst>
            </a:pPr>
            <a:r>
              <a:rPr lang="en-US" sz="2400" kern="100" dirty="0">
                <a:effectLst/>
                <a:latin typeface="Arial" panose="020B0604020202020204" pitchFamily="34" charset="0"/>
                <a:ea typeface="Aptos" panose="020B0004020202020204" pitchFamily="34" charset="0"/>
                <a:cs typeface="Times New Roman" panose="02020603050405020304" pitchFamily="18" charset="0"/>
              </a:rPr>
              <a:t>This tier represents instruction for all students and is labeled "T1".</a:t>
            </a:r>
          </a:p>
          <a:p>
            <a:pPr marL="0" marR="0">
              <a:lnSpc>
                <a:spcPct val="107000"/>
              </a:lnSpc>
              <a:spcAft>
                <a:spcPts val="800"/>
              </a:spcAft>
              <a:buNone/>
            </a:pPr>
            <a:r>
              <a:rPr lang="en-US" sz="2400" b="1" kern="100" dirty="0">
                <a:effectLst/>
                <a:latin typeface="Arial" panose="020B0604020202020204" pitchFamily="34" charset="0"/>
                <a:ea typeface="Aptos" panose="020B0004020202020204" pitchFamily="34" charset="0"/>
                <a:cs typeface="Times New Roman" panose="02020603050405020304" pitchFamily="18" charset="0"/>
              </a:rPr>
              <a:t>Tier 2 (Middle Section of the Pyramid - Pink):</a:t>
            </a:r>
            <a:endParaRPr lang="en-US" sz="2400" kern="100" dirty="0">
              <a:effectLst/>
              <a:latin typeface="Arial" panose="020B0604020202020204" pitchFamily="34" charset="0"/>
              <a:ea typeface="Aptos" panose="020B0004020202020204" pitchFamily="34" charset="0"/>
              <a:cs typeface="Times New Roman" panose="02020603050405020304" pitchFamily="18" charset="0"/>
            </a:endParaRPr>
          </a:p>
          <a:p>
            <a:pPr marL="342900" marR="0" lvl="0" indent="-342900">
              <a:lnSpc>
                <a:spcPct val="107000"/>
              </a:lnSpc>
              <a:spcAft>
                <a:spcPts val="800"/>
              </a:spcAft>
              <a:buSzPts val="1000"/>
              <a:buFont typeface="Symbol" panose="05050102010706020507" pitchFamily="18" charset="2"/>
              <a:buChar char=""/>
              <a:tabLst>
                <a:tab pos="457200" algn="l"/>
              </a:tabLst>
            </a:pPr>
            <a:r>
              <a:rPr lang="en-US" sz="2400" b="1" kern="100" dirty="0">
                <a:effectLst/>
                <a:latin typeface="Arial" panose="020B0604020202020204" pitchFamily="34" charset="0"/>
                <a:ea typeface="Aptos" panose="020B0004020202020204" pitchFamily="34" charset="0"/>
                <a:cs typeface="Times New Roman" panose="02020603050405020304" pitchFamily="18" charset="0"/>
              </a:rPr>
              <a:t>Instructional Delivery:</a:t>
            </a:r>
            <a:r>
              <a:rPr lang="en-US" sz="2400" kern="100" dirty="0">
                <a:effectLst/>
                <a:latin typeface="Arial" panose="020B0604020202020204" pitchFamily="34" charset="0"/>
                <a:ea typeface="Aptos" panose="020B0004020202020204" pitchFamily="34" charset="0"/>
                <a:cs typeface="Times New Roman" panose="02020603050405020304" pitchFamily="18" charset="0"/>
              </a:rPr>
              <a:t> Targeted small group instruction.</a:t>
            </a:r>
          </a:p>
          <a:p>
            <a:pPr marL="342900" marR="0" lvl="0" indent="-342900">
              <a:lnSpc>
                <a:spcPct val="107000"/>
              </a:lnSpc>
              <a:spcAft>
                <a:spcPts val="800"/>
              </a:spcAft>
              <a:buSzPts val="1000"/>
              <a:buFont typeface="Symbol" panose="05050102010706020507" pitchFamily="18" charset="2"/>
              <a:buChar char=""/>
              <a:tabLst>
                <a:tab pos="457200" algn="l"/>
              </a:tabLst>
            </a:pPr>
            <a:r>
              <a:rPr lang="en-US" sz="2400" b="1" kern="100" dirty="0">
                <a:effectLst/>
                <a:latin typeface="Arial" panose="020B0604020202020204" pitchFamily="34" charset="0"/>
                <a:ea typeface="Aptos" panose="020B0004020202020204" pitchFamily="34" charset="0"/>
                <a:cs typeface="Times New Roman" panose="02020603050405020304" pitchFamily="18" charset="0"/>
              </a:rPr>
              <a:t>Personnel:</a:t>
            </a:r>
            <a:r>
              <a:rPr lang="en-US" sz="2400" kern="100" dirty="0">
                <a:effectLst/>
                <a:latin typeface="Arial" panose="020B0604020202020204" pitchFamily="34" charset="0"/>
                <a:ea typeface="Aptos" panose="020B0004020202020204" pitchFamily="34" charset="0"/>
                <a:cs typeface="Times New Roman" panose="02020603050405020304" pitchFamily="18" charset="0"/>
              </a:rPr>
              <a:t> Extended instruction teacher and/or intervention teacher/coordinator.</a:t>
            </a:r>
          </a:p>
          <a:p>
            <a:pPr marL="342900" marR="0" lvl="0" indent="-342900">
              <a:lnSpc>
                <a:spcPct val="107000"/>
              </a:lnSpc>
              <a:spcAft>
                <a:spcPts val="800"/>
              </a:spcAft>
              <a:buSzPts val="1000"/>
              <a:buFont typeface="Symbol" panose="05050102010706020507" pitchFamily="18" charset="2"/>
              <a:buChar char=""/>
              <a:tabLst>
                <a:tab pos="457200" algn="l"/>
              </a:tabLst>
            </a:pPr>
            <a:r>
              <a:rPr lang="en-US" sz="2400" kern="100" dirty="0">
                <a:effectLst/>
                <a:latin typeface="Arial" panose="020B0604020202020204" pitchFamily="34" charset="0"/>
                <a:ea typeface="Aptos" panose="020B0004020202020204" pitchFamily="34" charset="0"/>
                <a:cs typeface="Times New Roman" panose="02020603050405020304" pitchFamily="18" charset="0"/>
              </a:rPr>
              <a:t>This tier represents targeted support for some students and is labeled "T2".</a:t>
            </a:r>
          </a:p>
          <a:p>
            <a:pPr marL="0" marR="0">
              <a:lnSpc>
                <a:spcPct val="107000"/>
              </a:lnSpc>
              <a:spcAft>
                <a:spcPts val="800"/>
              </a:spcAft>
              <a:buNone/>
            </a:pPr>
            <a:r>
              <a:rPr lang="en-US" sz="2400" b="1" kern="100" dirty="0">
                <a:effectLst/>
                <a:latin typeface="Arial" panose="020B0604020202020204" pitchFamily="34" charset="0"/>
                <a:ea typeface="Aptos" panose="020B0004020202020204" pitchFamily="34" charset="0"/>
                <a:cs typeface="Times New Roman" panose="02020603050405020304" pitchFamily="18" charset="0"/>
              </a:rPr>
              <a:t>Tier 3 (Apex of the Pyramid - Teal):</a:t>
            </a:r>
            <a:endParaRPr lang="en-US" sz="2400" kern="100" dirty="0">
              <a:effectLst/>
              <a:latin typeface="Arial" panose="020B0604020202020204" pitchFamily="34" charset="0"/>
              <a:ea typeface="Aptos" panose="020B0004020202020204" pitchFamily="34" charset="0"/>
              <a:cs typeface="Times New Roman" panose="02020603050405020304" pitchFamily="18" charset="0"/>
            </a:endParaRPr>
          </a:p>
          <a:p>
            <a:pPr marL="342900" marR="0" lvl="0" indent="-342900">
              <a:lnSpc>
                <a:spcPct val="107000"/>
              </a:lnSpc>
              <a:spcAft>
                <a:spcPts val="800"/>
              </a:spcAft>
              <a:buSzPts val="1000"/>
              <a:buFont typeface="Symbol" panose="05050102010706020507" pitchFamily="18" charset="2"/>
              <a:buChar char=""/>
              <a:tabLst>
                <a:tab pos="457200" algn="l"/>
              </a:tabLst>
            </a:pPr>
            <a:r>
              <a:rPr lang="en-US" sz="2400" b="1" kern="100" dirty="0">
                <a:effectLst/>
                <a:latin typeface="Arial" panose="020B0604020202020204" pitchFamily="34" charset="0"/>
                <a:ea typeface="Aptos" panose="020B0004020202020204" pitchFamily="34" charset="0"/>
                <a:cs typeface="Times New Roman" panose="02020603050405020304" pitchFamily="18" charset="0"/>
              </a:rPr>
              <a:t>Instructional Delivery:</a:t>
            </a:r>
            <a:r>
              <a:rPr lang="en-US" sz="2400" kern="100" dirty="0">
                <a:effectLst/>
                <a:latin typeface="Arial" panose="020B0604020202020204" pitchFamily="34" charset="0"/>
                <a:ea typeface="Aptos" panose="020B0004020202020204" pitchFamily="34" charset="0"/>
                <a:cs typeface="Times New Roman" panose="02020603050405020304" pitchFamily="18" charset="0"/>
              </a:rPr>
              <a:t> Targeted individualized or small group instruction.</a:t>
            </a:r>
          </a:p>
          <a:p>
            <a:pPr marL="0" indent="0">
              <a:buNone/>
            </a:pPr>
            <a:endParaRPr lang="en-US" dirty="0"/>
          </a:p>
        </p:txBody>
      </p:sp>
    </p:spTree>
    <p:extLst>
      <p:ext uri="{BB962C8B-B14F-4D97-AF65-F5344CB8AC3E}">
        <p14:creationId xmlns:p14="http://schemas.microsoft.com/office/powerpoint/2010/main" val="13526574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DB03A0-CCD4-96F9-07FD-E8B26FB05C0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93D77EA-1D89-B96F-6E85-E535D07D1910}"/>
              </a:ext>
            </a:extLst>
          </p:cNvPr>
          <p:cNvSpPr>
            <a:spLocks noGrp="1"/>
          </p:cNvSpPr>
          <p:nvPr>
            <p:ph type="title"/>
          </p:nvPr>
        </p:nvSpPr>
        <p:spPr/>
        <p:txBody>
          <a:bodyPr/>
          <a:lstStyle/>
          <a:p>
            <a:r>
              <a:rPr lang="en-US" dirty="0"/>
              <a:t>Brief Overview of Screening Legislation (1)</a:t>
            </a:r>
          </a:p>
        </p:txBody>
      </p:sp>
      <p:sp>
        <p:nvSpPr>
          <p:cNvPr id="4" name="Content Placeholder 3">
            <a:extLst>
              <a:ext uri="{FF2B5EF4-FFF2-40B4-BE49-F238E27FC236}">
                <a16:creationId xmlns:a16="http://schemas.microsoft.com/office/drawing/2014/main" id="{8F38BA90-2CFD-19D8-1E5F-0945770BA771}"/>
              </a:ext>
            </a:extLst>
          </p:cNvPr>
          <p:cNvSpPr>
            <a:spLocks noGrp="1"/>
          </p:cNvSpPr>
          <p:nvPr>
            <p:ph idx="1"/>
          </p:nvPr>
        </p:nvSpPr>
        <p:spPr>
          <a:xfrm>
            <a:off x="152400" y="1452282"/>
            <a:ext cx="11887200" cy="5201919"/>
          </a:xfrm>
        </p:spPr>
        <p:txBody>
          <a:bodyPr>
            <a:normAutofit/>
          </a:bodyPr>
          <a:lstStyle/>
          <a:p>
            <a:pPr>
              <a:lnSpc>
                <a:spcPct val="150000"/>
              </a:lnSpc>
            </a:pPr>
            <a:r>
              <a:rPr lang="en-US" sz="2800" dirty="0"/>
              <a:t>SB 114 of 2023 (K-12 Education Budget Trailer Bill) established </a:t>
            </a:r>
            <a:r>
              <a:rPr lang="en-US" sz="2800" i="1" dirty="0"/>
              <a:t>Education Code </a:t>
            </a:r>
            <a:r>
              <a:rPr lang="en-US" sz="2800" dirty="0"/>
              <a:t>(</a:t>
            </a:r>
            <a:r>
              <a:rPr lang="en-US" sz="2800" i="1" dirty="0"/>
              <a:t>EC</a:t>
            </a:r>
            <a:r>
              <a:rPr lang="en-US" sz="2800" dirty="0"/>
              <a:t>) Section 53008</a:t>
            </a:r>
          </a:p>
          <a:p>
            <a:pPr>
              <a:lnSpc>
                <a:spcPct val="150000"/>
              </a:lnSpc>
            </a:pPr>
            <a:r>
              <a:rPr lang="en-US" sz="2800" dirty="0"/>
              <a:t>Requires all local educational agencies (LEAs) to screen each kindergarten, 1st grade, and 2nd grade student for risk of reading difficulties beginning in the 2025-26 school year</a:t>
            </a:r>
          </a:p>
          <a:p>
            <a:pPr>
              <a:lnSpc>
                <a:spcPct val="150000"/>
              </a:lnSpc>
            </a:pPr>
            <a:r>
              <a:rPr lang="en-US" sz="2800" dirty="0"/>
              <a:t>Panel of experts selected by the State Board of Education to identified appropriate instruments for screening December 16, 2024.</a:t>
            </a:r>
          </a:p>
          <a:p>
            <a:pPr marL="685800" marR="0" lvl="1" indent="-387350" algn="l" rtl="0">
              <a:lnSpc>
                <a:spcPct val="100000"/>
              </a:lnSpc>
              <a:spcBef>
                <a:spcPts val="0"/>
              </a:spcBef>
              <a:spcAft>
                <a:spcPts val="2400"/>
              </a:spcAft>
              <a:buSzPts val="2500"/>
              <a:buChar char="•"/>
            </a:pPr>
            <a:endParaRPr lang="en-US" sz="2600" dirty="0"/>
          </a:p>
        </p:txBody>
      </p:sp>
    </p:spTree>
    <p:extLst>
      <p:ext uri="{BB962C8B-B14F-4D97-AF65-F5344CB8AC3E}">
        <p14:creationId xmlns:p14="http://schemas.microsoft.com/office/powerpoint/2010/main" val="151428738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EF8681-F906-2153-FDF4-5C7C6688C03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A3DC20E-C4F1-E2EF-F10D-107BEDCDE271}"/>
              </a:ext>
            </a:extLst>
          </p:cNvPr>
          <p:cNvSpPr>
            <a:spLocks noGrp="1"/>
          </p:cNvSpPr>
          <p:nvPr>
            <p:ph type="title"/>
          </p:nvPr>
        </p:nvSpPr>
        <p:spPr/>
        <p:txBody>
          <a:bodyPr>
            <a:normAutofit/>
          </a:bodyPr>
          <a:lstStyle/>
          <a:p>
            <a:r>
              <a:rPr lang="en-US" sz="3400" dirty="0"/>
              <a:t>MTSS Framework for Early Literacy Image Description (3)</a:t>
            </a:r>
          </a:p>
        </p:txBody>
      </p:sp>
      <p:sp>
        <p:nvSpPr>
          <p:cNvPr id="5" name="Content Placeholder 4">
            <a:extLst>
              <a:ext uri="{FF2B5EF4-FFF2-40B4-BE49-F238E27FC236}">
                <a16:creationId xmlns:a16="http://schemas.microsoft.com/office/drawing/2014/main" id="{16BEC972-861E-A194-84C4-C7A0F83DC8FC}"/>
              </a:ext>
            </a:extLst>
          </p:cNvPr>
          <p:cNvSpPr>
            <a:spLocks noGrp="1"/>
          </p:cNvSpPr>
          <p:nvPr>
            <p:ph idx="1"/>
          </p:nvPr>
        </p:nvSpPr>
        <p:spPr/>
        <p:txBody>
          <a:bodyPr>
            <a:normAutofit/>
          </a:bodyPr>
          <a:lstStyle/>
          <a:p>
            <a:pPr marL="342900" marR="0" lvl="0" indent="-342900">
              <a:lnSpc>
                <a:spcPct val="107000"/>
              </a:lnSpc>
              <a:spcAft>
                <a:spcPts val="800"/>
              </a:spcAft>
              <a:buSzPts val="1000"/>
              <a:buFont typeface="Symbol" panose="05050102010706020507" pitchFamily="18" charset="2"/>
              <a:buChar char=""/>
              <a:tabLst>
                <a:tab pos="457200" algn="l"/>
              </a:tabLst>
            </a:pPr>
            <a:r>
              <a:rPr lang="en-US" sz="2400" b="1" kern="100" dirty="0">
                <a:effectLst/>
                <a:latin typeface="Arial" panose="020B0604020202020204" pitchFamily="34" charset="0"/>
                <a:ea typeface="Aptos" panose="020B0004020202020204" pitchFamily="34" charset="0"/>
                <a:cs typeface="Times New Roman" panose="02020603050405020304" pitchFamily="18" charset="0"/>
              </a:rPr>
              <a:t>Personnel:</a:t>
            </a:r>
            <a:r>
              <a:rPr lang="en-US" sz="2400" kern="100" dirty="0">
                <a:effectLst/>
                <a:latin typeface="Arial" panose="020B0604020202020204" pitchFamily="34" charset="0"/>
                <a:ea typeface="Aptos" panose="020B0004020202020204" pitchFamily="34" charset="0"/>
                <a:cs typeface="Times New Roman" panose="02020603050405020304" pitchFamily="18" charset="0"/>
              </a:rPr>
              <a:t> Extended instruction teacher and/or intervention teacher/coordinator.</a:t>
            </a:r>
          </a:p>
          <a:p>
            <a:pPr marL="342900" marR="0" lvl="0" indent="-342900">
              <a:lnSpc>
                <a:spcPct val="107000"/>
              </a:lnSpc>
              <a:spcAft>
                <a:spcPts val="800"/>
              </a:spcAft>
              <a:buSzPts val="1000"/>
              <a:buFont typeface="Symbol" panose="05050102010706020507" pitchFamily="18" charset="2"/>
              <a:buChar char=""/>
              <a:tabLst>
                <a:tab pos="457200" algn="l"/>
              </a:tabLst>
            </a:pPr>
            <a:r>
              <a:rPr lang="en-US" sz="2400" kern="100" dirty="0">
                <a:effectLst/>
                <a:latin typeface="Arial" panose="020B0604020202020204" pitchFamily="34" charset="0"/>
                <a:ea typeface="Aptos" panose="020B0004020202020204" pitchFamily="34" charset="0"/>
                <a:cs typeface="Times New Roman" panose="02020603050405020304" pitchFamily="18" charset="0"/>
              </a:rPr>
              <a:t>This tier represents intensive support for a few students and is labeled "T3".</a:t>
            </a:r>
          </a:p>
          <a:p>
            <a:pPr marL="0" marR="0">
              <a:lnSpc>
                <a:spcPct val="107000"/>
              </a:lnSpc>
              <a:spcAft>
                <a:spcPts val="800"/>
              </a:spcAft>
              <a:buNone/>
            </a:pPr>
            <a:r>
              <a:rPr lang="en-US" sz="2400" b="1" kern="100" dirty="0">
                <a:effectLst/>
                <a:latin typeface="Arial" panose="020B0604020202020204" pitchFamily="34" charset="0"/>
                <a:ea typeface="Aptos" panose="020B0004020202020204" pitchFamily="34" charset="0"/>
                <a:cs typeface="Times New Roman" panose="02020603050405020304" pitchFamily="18" charset="0"/>
              </a:rPr>
              <a:t>Arrows and Labels:</a:t>
            </a:r>
            <a:endParaRPr lang="en-US" sz="2400" kern="100" dirty="0">
              <a:effectLst/>
              <a:latin typeface="Arial" panose="020B0604020202020204" pitchFamily="34" charset="0"/>
              <a:ea typeface="Aptos" panose="020B0004020202020204" pitchFamily="34" charset="0"/>
              <a:cs typeface="Times New Roman" panose="02020603050405020304" pitchFamily="18" charset="0"/>
            </a:endParaRPr>
          </a:p>
          <a:p>
            <a:pPr marL="342900" marR="0" lvl="0" indent="-342900">
              <a:lnSpc>
                <a:spcPct val="107000"/>
              </a:lnSpc>
              <a:spcAft>
                <a:spcPts val="800"/>
              </a:spcAft>
              <a:buSzPts val="1000"/>
              <a:buFont typeface="Symbol" panose="05050102010706020507" pitchFamily="18" charset="2"/>
              <a:buChar char=""/>
              <a:tabLst>
                <a:tab pos="457200" algn="l"/>
              </a:tabLst>
            </a:pPr>
            <a:r>
              <a:rPr lang="en-US" sz="2400" kern="100" dirty="0">
                <a:effectLst/>
                <a:latin typeface="Arial" panose="020B0604020202020204" pitchFamily="34" charset="0"/>
                <a:ea typeface="Aptos" panose="020B0004020202020204" pitchFamily="34" charset="0"/>
                <a:cs typeface="Times New Roman" panose="02020603050405020304" pitchFamily="18" charset="0"/>
              </a:rPr>
              <a:t>A vertical arrow on the left side of the pyramid points upwards and is labeled "Increased Frequency and Intensity".</a:t>
            </a:r>
          </a:p>
          <a:p>
            <a:pPr marL="342900" marR="0" lvl="0" indent="-342900">
              <a:lnSpc>
                <a:spcPct val="107000"/>
              </a:lnSpc>
              <a:spcAft>
                <a:spcPts val="800"/>
              </a:spcAft>
              <a:buSzPts val="1000"/>
              <a:buFont typeface="Symbol" panose="05050102010706020507" pitchFamily="18" charset="2"/>
              <a:buChar char=""/>
              <a:tabLst>
                <a:tab pos="457200" algn="l"/>
              </a:tabLst>
            </a:pPr>
            <a:r>
              <a:rPr lang="en-US" sz="2400" kern="100" dirty="0">
                <a:effectLst/>
                <a:latin typeface="Arial" panose="020B0604020202020204" pitchFamily="34" charset="0"/>
                <a:ea typeface="Aptos" panose="020B0004020202020204" pitchFamily="34" charset="0"/>
                <a:cs typeface="Times New Roman" panose="02020603050405020304" pitchFamily="18" charset="0"/>
              </a:rPr>
              <a:t>A diagonal arrow on the right side of the pyramid points upwards and is labeled "Decreased Number of Students".</a:t>
            </a:r>
          </a:p>
          <a:p>
            <a:pPr marL="0" indent="0">
              <a:buNone/>
            </a:pPr>
            <a:endParaRPr lang="en-US" dirty="0"/>
          </a:p>
        </p:txBody>
      </p:sp>
    </p:spTree>
    <p:extLst>
      <p:ext uri="{BB962C8B-B14F-4D97-AF65-F5344CB8AC3E}">
        <p14:creationId xmlns:p14="http://schemas.microsoft.com/office/powerpoint/2010/main" val="211852905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DFD254-6704-65A8-080F-FF59C8D3C9A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325D2F1-6F12-59EE-EA31-908347021EDF}"/>
              </a:ext>
            </a:extLst>
          </p:cNvPr>
          <p:cNvSpPr>
            <a:spLocks noGrp="1"/>
          </p:cNvSpPr>
          <p:nvPr>
            <p:ph type="title"/>
          </p:nvPr>
        </p:nvSpPr>
        <p:spPr/>
        <p:txBody>
          <a:bodyPr>
            <a:normAutofit/>
          </a:bodyPr>
          <a:lstStyle/>
          <a:p>
            <a:r>
              <a:rPr lang="en-US" sz="3400" dirty="0"/>
              <a:t>MTSS Framework for Early Literacy Image Description (4)</a:t>
            </a:r>
          </a:p>
        </p:txBody>
      </p:sp>
      <p:sp>
        <p:nvSpPr>
          <p:cNvPr id="5" name="Content Placeholder 4">
            <a:extLst>
              <a:ext uri="{FF2B5EF4-FFF2-40B4-BE49-F238E27FC236}">
                <a16:creationId xmlns:a16="http://schemas.microsoft.com/office/drawing/2014/main" id="{060BE356-6513-315B-8A79-7A9962C34D55}"/>
              </a:ext>
            </a:extLst>
          </p:cNvPr>
          <p:cNvSpPr>
            <a:spLocks noGrp="1"/>
          </p:cNvSpPr>
          <p:nvPr>
            <p:ph idx="1"/>
          </p:nvPr>
        </p:nvSpPr>
        <p:spPr/>
        <p:txBody>
          <a:bodyPr>
            <a:normAutofit/>
          </a:bodyPr>
          <a:lstStyle/>
          <a:p>
            <a:pPr marL="0" marR="0">
              <a:lnSpc>
                <a:spcPct val="107000"/>
              </a:lnSpc>
              <a:spcAft>
                <a:spcPts val="800"/>
              </a:spcAft>
              <a:buNone/>
            </a:pPr>
            <a:r>
              <a:rPr lang="en-US" sz="2400" b="1" kern="100" dirty="0">
                <a:effectLst/>
                <a:latin typeface="Arial" panose="020B0604020202020204" pitchFamily="34" charset="0"/>
                <a:ea typeface="Aptos" panose="020B0004020202020204" pitchFamily="34" charset="0"/>
                <a:cs typeface="Times New Roman" panose="02020603050405020304" pitchFamily="18" charset="0"/>
              </a:rPr>
              <a:t>Important Notes (Left Side of the Diagram):</a:t>
            </a:r>
            <a:endParaRPr lang="en-US" sz="2400" kern="100" dirty="0">
              <a:effectLst/>
              <a:latin typeface="Arial" panose="020B0604020202020204" pitchFamily="34" charset="0"/>
              <a:ea typeface="Aptos" panose="020B0004020202020204" pitchFamily="34" charset="0"/>
              <a:cs typeface="Times New Roman" panose="02020603050405020304" pitchFamily="18" charset="0"/>
            </a:endParaRPr>
          </a:p>
          <a:p>
            <a:pPr marL="342900" marR="0" lvl="0" indent="-342900">
              <a:lnSpc>
                <a:spcPct val="107000"/>
              </a:lnSpc>
              <a:spcAft>
                <a:spcPts val="800"/>
              </a:spcAft>
              <a:buSzPts val="1000"/>
              <a:buFont typeface="Symbol" panose="05050102010706020507" pitchFamily="18" charset="2"/>
              <a:buChar char=""/>
              <a:tabLst>
                <a:tab pos="457200" algn="l"/>
              </a:tabLst>
            </a:pPr>
            <a:r>
              <a:rPr lang="en-US" sz="2400" kern="100" dirty="0">
                <a:effectLst/>
                <a:latin typeface="Arial" panose="020B0604020202020204" pitchFamily="34" charset="0"/>
                <a:ea typeface="Aptos" panose="020B0004020202020204" pitchFamily="34" charset="0"/>
                <a:cs typeface="Times New Roman" panose="02020603050405020304" pitchFamily="18" charset="0"/>
              </a:rPr>
              <a:t>"Tier 1 instruction should remain in place for all students, including those receiving intervention support. Tier 2 and Tier 3 interventions are designed to supplement core instruction rather than replace it."</a:t>
            </a:r>
          </a:p>
          <a:p>
            <a:pPr marL="342900" marR="0" lvl="0" indent="-342900">
              <a:lnSpc>
                <a:spcPct val="107000"/>
              </a:lnSpc>
              <a:spcAft>
                <a:spcPts val="800"/>
              </a:spcAft>
              <a:buSzPts val="1000"/>
              <a:buFont typeface="Symbol" panose="05050102010706020507" pitchFamily="18" charset="2"/>
              <a:buChar char=""/>
              <a:tabLst>
                <a:tab pos="457200" algn="l"/>
              </a:tabLst>
            </a:pPr>
            <a:r>
              <a:rPr lang="en-US" sz="2400" kern="100" dirty="0">
                <a:effectLst/>
                <a:latin typeface="Arial" panose="020B0604020202020204" pitchFamily="34" charset="0"/>
                <a:ea typeface="Aptos" panose="020B0004020202020204" pitchFamily="34" charset="0"/>
                <a:cs typeface="Times New Roman" panose="02020603050405020304" pitchFamily="18" charset="0"/>
              </a:rPr>
              <a:t>"Program Resources for All Tiers: IMSE OG +, Journeys, Heggerty Phonemic Awareness Curriculum"</a:t>
            </a:r>
          </a:p>
          <a:p>
            <a:pPr marL="342900" marR="0" lvl="0" indent="-342900">
              <a:lnSpc>
                <a:spcPct val="107000"/>
              </a:lnSpc>
              <a:spcAft>
                <a:spcPts val="800"/>
              </a:spcAft>
              <a:buSzPts val="1000"/>
              <a:buFont typeface="Symbol" panose="05050102010706020507" pitchFamily="18" charset="2"/>
              <a:buChar char=""/>
              <a:tabLst>
                <a:tab pos="457200" algn="l"/>
              </a:tabLst>
            </a:pPr>
            <a:r>
              <a:rPr lang="en-US" sz="2400" kern="100" dirty="0">
                <a:effectLst/>
                <a:latin typeface="Arial" panose="020B0604020202020204" pitchFamily="34" charset="0"/>
                <a:ea typeface="Aptos" panose="020B0004020202020204" pitchFamily="34" charset="0"/>
                <a:cs typeface="Times New Roman" panose="02020603050405020304" pitchFamily="18" charset="0"/>
              </a:rPr>
              <a:t>"Tier 1: On grade level"</a:t>
            </a:r>
          </a:p>
          <a:p>
            <a:pPr marL="342900" marR="0" lvl="0" indent="-342900">
              <a:lnSpc>
                <a:spcPct val="107000"/>
              </a:lnSpc>
              <a:spcAft>
                <a:spcPts val="800"/>
              </a:spcAft>
              <a:buSzPts val="1000"/>
              <a:buFont typeface="Symbol" panose="05050102010706020507" pitchFamily="18" charset="2"/>
              <a:buChar char=""/>
              <a:tabLst>
                <a:tab pos="457200" algn="l"/>
              </a:tabLst>
            </a:pPr>
            <a:r>
              <a:rPr lang="en-US" sz="2400" kern="100" dirty="0">
                <a:effectLst/>
                <a:latin typeface="Arial" panose="020B0604020202020204" pitchFamily="34" charset="0"/>
                <a:ea typeface="Aptos" panose="020B0004020202020204" pitchFamily="34" charset="0"/>
                <a:cs typeface="Times New Roman" panose="02020603050405020304" pitchFamily="18" charset="0"/>
              </a:rPr>
              <a:t>"Tier 2/3: Targeting student needs"</a:t>
            </a:r>
          </a:p>
          <a:p>
            <a:pPr marL="0" indent="0">
              <a:buNone/>
            </a:pPr>
            <a:endParaRPr lang="en-US" dirty="0"/>
          </a:p>
        </p:txBody>
      </p:sp>
    </p:spTree>
    <p:extLst>
      <p:ext uri="{BB962C8B-B14F-4D97-AF65-F5344CB8AC3E}">
        <p14:creationId xmlns:p14="http://schemas.microsoft.com/office/powerpoint/2010/main" val="393652131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A93DD08-A999-1BC5-1B6D-A035E29580A9}"/>
              </a:ext>
            </a:extLst>
          </p:cNvPr>
          <p:cNvSpPr>
            <a:spLocks noGrp="1"/>
          </p:cNvSpPr>
          <p:nvPr>
            <p:ph type="title"/>
          </p:nvPr>
        </p:nvSpPr>
        <p:spPr>
          <a:xfrm>
            <a:off x="152400" y="203799"/>
            <a:ext cx="11887200" cy="1325563"/>
          </a:xfrm>
        </p:spPr>
        <p:txBody>
          <a:bodyPr>
            <a:normAutofit/>
          </a:bodyPr>
          <a:lstStyle/>
          <a:p>
            <a:r>
              <a:rPr lang="en-US" sz="3400" dirty="0"/>
              <a:t>MTSS Framework for Early Literacy Image Description (5)</a:t>
            </a:r>
          </a:p>
        </p:txBody>
      </p:sp>
      <p:sp>
        <p:nvSpPr>
          <p:cNvPr id="5" name="Content Placeholder 4">
            <a:extLst>
              <a:ext uri="{FF2B5EF4-FFF2-40B4-BE49-F238E27FC236}">
                <a16:creationId xmlns:a16="http://schemas.microsoft.com/office/drawing/2014/main" id="{18CDFADE-B08D-CC7C-E180-D4015E59C3B2}"/>
              </a:ext>
            </a:extLst>
          </p:cNvPr>
          <p:cNvSpPr>
            <a:spLocks noGrp="1"/>
          </p:cNvSpPr>
          <p:nvPr>
            <p:ph sz="half" idx="1"/>
          </p:nvPr>
        </p:nvSpPr>
        <p:spPr>
          <a:xfrm>
            <a:off x="152399" y="1638300"/>
            <a:ext cx="11887201" cy="4420668"/>
          </a:xfrm>
        </p:spPr>
        <p:txBody>
          <a:bodyPr/>
          <a:lstStyle/>
          <a:p>
            <a:pPr marL="0" indent="0">
              <a:buNone/>
            </a:pPr>
            <a:r>
              <a:rPr lang="en-US" sz="2400" b="1" kern="100" dirty="0">
                <a:effectLst/>
                <a:latin typeface="Arial" panose="020B0604020202020204" pitchFamily="34" charset="0"/>
                <a:ea typeface="Aptos" panose="020B0004020202020204" pitchFamily="34" charset="0"/>
                <a:cs typeface="Times New Roman" panose="02020603050405020304" pitchFamily="18" charset="0"/>
              </a:rPr>
              <a:t>Overall Visual:</a:t>
            </a:r>
            <a:r>
              <a:rPr lang="en-US" sz="2400" kern="100" dirty="0">
                <a:effectLst/>
                <a:latin typeface="Arial" panose="020B0604020202020204" pitchFamily="34" charset="0"/>
                <a:ea typeface="Aptos" panose="020B0004020202020204" pitchFamily="34" charset="0"/>
                <a:cs typeface="Times New Roman" panose="02020603050405020304" pitchFamily="18" charset="0"/>
              </a:rPr>
              <a:t> The triangular shape emphasizes that Tier 1 serves the majority of students with general education, while Tiers 2 and 3 provide increasingly specialized and intensive support to smaller groups of students with specific needs. The arrows clearly indicate the relationship between the intensity of support, the frequency of intervention, and the number of students receiving that level of support.</a:t>
            </a:r>
          </a:p>
          <a:p>
            <a:endParaRPr lang="en-US" dirty="0"/>
          </a:p>
        </p:txBody>
      </p:sp>
      <p:sp>
        <p:nvSpPr>
          <p:cNvPr id="6" name="Content Placeholder 5">
            <a:extLst>
              <a:ext uri="{FF2B5EF4-FFF2-40B4-BE49-F238E27FC236}">
                <a16:creationId xmlns:a16="http://schemas.microsoft.com/office/drawing/2014/main" id="{F423E3B0-1FBE-93C2-ED7C-50A87E2FB6E3}"/>
              </a:ext>
            </a:extLst>
          </p:cNvPr>
          <p:cNvSpPr>
            <a:spLocks noGrp="1"/>
          </p:cNvSpPr>
          <p:nvPr>
            <p:ph sz="half" idx="2"/>
          </p:nvPr>
        </p:nvSpPr>
        <p:spPr>
          <a:xfrm>
            <a:off x="4721087" y="6271592"/>
            <a:ext cx="7470913" cy="502994"/>
          </a:xfrm>
        </p:spPr>
        <p:txBody>
          <a:bodyPr>
            <a:normAutofit/>
          </a:bodyPr>
          <a:lstStyle/>
          <a:p>
            <a:pPr marL="0" indent="0">
              <a:buNone/>
            </a:pPr>
            <a:r>
              <a:rPr lang="en-US" sz="2400" dirty="0">
                <a:solidFill>
                  <a:schemeClr val="accent4">
                    <a:lumMod val="40000"/>
                    <a:lumOff val="60000"/>
                  </a:schemeClr>
                </a:solidFill>
                <a:hlinkClick r:id="rId2" action="ppaction://hlinksldjump">
                  <a:extLst>
                    <a:ext uri="{A12FA001-AC4F-418D-AE19-62706E023703}">
                      <ahyp:hlinkClr xmlns:ahyp="http://schemas.microsoft.com/office/drawing/2018/hyperlinkcolor" val="tx"/>
                    </a:ext>
                  </a:extLst>
                </a:hlinkClick>
              </a:rPr>
              <a:t>Return to MTSS Framework for Early Literacy Slide</a:t>
            </a:r>
            <a:endParaRPr lang="en-US" sz="2400" dirty="0">
              <a:solidFill>
                <a:schemeClr val="accent4">
                  <a:lumMod val="40000"/>
                  <a:lumOff val="60000"/>
                </a:schemeClr>
              </a:solidFill>
            </a:endParaRPr>
          </a:p>
        </p:txBody>
      </p:sp>
    </p:spTree>
    <p:extLst>
      <p:ext uri="{BB962C8B-B14F-4D97-AF65-F5344CB8AC3E}">
        <p14:creationId xmlns:p14="http://schemas.microsoft.com/office/powerpoint/2010/main" val="26037823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3860FCF-276B-0470-0922-57297EBA2EEE}"/>
              </a:ext>
            </a:extLst>
          </p:cNvPr>
          <p:cNvSpPr>
            <a:spLocks noGrp="1"/>
          </p:cNvSpPr>
          <p:nvPr>
            <p:ph type="title"/>
          </p:nvPr>
        </p:nvSpPr>
        <p:spPr>
          <a:xfrm>
            <a:off x="152400" y="203800"/>
            <a:ext cx="11887198" cy="965244"/>
          </a:xfrm>
        </p:spPr>
        <p:txBody>
          <a:bodyPr>
            <a:normAutofit/>
          </a:bodyPr>
          <a:lstStyle/>
          <a:p>
            <a:r>
              <a:rPr lang="en-US" sz="4000" dirty="0"/>
              <a:t>Approved Screening Instruments</a:t>
            </a:r>
          </a:p>
        </p:txBody>
      </p:sp>
      <p:graphicFrame>
        <p:nvGraphicFramePr>
          <p:cNvPr id="7" name="Content Placeholder 6">
            <a:extLst>
              <a:ext uri="{FF2B5EF4-FFF2-40B4-BE49-F238E27FC236}">
                <a16:creationId xmlns:a16="http://schemas.microsoft.com/office/drawing/2014/main" id="{0766BF44-6C56-1ABA-67A9-1A7A7EFBA291}"/>
              </a:ext>
            </a:extLst>
          </p:cNvPr>
          <p:cNvGraphicFramePr>
            <a:graphicFrameLocks noGrp="1"/>
          </p:cNvGraphicFramePr>
          <p:nvPr>
            <p:ph sz="half" idx="1"/>
            <p:extLst>
              <p:ext uri="{D42A27DB-BD31-4B8C-83A1-F6EECF244321}">
                <p14:modId xmlns:p14="http://schemas.microsoft.com/office/powerpoint/2010/main" val="494490066"/>
              </p:ext>
            </p:extLst>
          </p:nvPr>
        </p:nvGraphicFramePr>
        <p:xfrm>
          <a:off x="152401" y="1360266"/>
          <a:ext cx="11887197" cy="4137468"/>
        </p:xfrm>
        <a:graphic>
          <a:graphicData uri="http://schemas.openxmlformats.org/drawingml/2006/table">
            <a:tbl>
              <a:tblPr firstRow="1" bandRow="1">
                <a:tableStyleId>{5C22544A-7EE6-4342-B048-85BDC9FD1C3A}</a:tableStyleId>
              </a:tblPr>
              <a:tblGrid>
                <a:gridCol w="3962399">
                  <a:extLst>
                    <a:ext uri="{9D8B030D-6E8A-4147-A177-3AD203B41FA5}">
                      <a16:colId xmlns:a16="http://schemas.microsoft.com/office/drawing/2014/main" val="3438513177"/>
                    </a:ext>
                  </a:extLst>
                </a:gridCol>
                <a:gridCol w="3962399">
                  <a:extLst>
                    <a:ext uri="{9D8B030D-6E8A-4147-A177-3AD203B41FA5}">
                      <a16:colId xmlns:a16="http://schemas.microsoft.com/office/drawing/2014/main" val="2889690546"/>
                    </a:ext>
                  </a:extLst>
                </a:gridCol>
                <a:gridCol w="3962399">
                  <a:extLst>
                    <a:ext uri="{9D8B030D-6E8A-4147-A177-3AD203B41FA5}">
                      <a16:colId xmlns:a16="http://schemas.microsoft.com/office/drawing/2014/main" val="3344618121"/>
                    </a:ext>
                  </a:extLst>
                </a:gridCol>
              </a:tblGrid>
              <a:tr h="479868">
                <a:tc>
                  <a:txBody>
                    <a:bodyPr/>
                    <a:lstStyle/>
                    <a:p>
                      <a:pPr algn="ctr"/>
                      <a:r>
                        <a:rPr lang="en-US" sz="2400" dirty="0">
                          <a:solidFill>
                            <a:schemeClr val="tx1"/>
                          </a:solidFill>
                        </a:rPr>
                        <a:t>Title</a:t>
                      </a:r>
                    </a:p>
                  </a:txBody>
                  <a:tcPr>
                    <a:solidFill>
                      <a:schemeClr val="bg2">
                        <a:lumMod val="90000"/>
                      </a:schemeClr>
                    </a:solidFill>
                  </a:tcPr>
                </a:tc>
                <a:tc>
                  <a:txBody>
                    <a:bodyPr/>
                    <a:lstStyle/>
                    <a:p>
                      <a:pPr algn="ctr"/>
                      <a:r>
                        <a:rPr lang="en-US" sz="2400" dirty="0">
                          <a:solidFill>
                            <a:schemeClr val="tx1"/>
                          </a:solidFill>
                        </a:rPr>
                        <a:t>Grade Levels</a:t>
                      </a:r>
                    </a:p>
                  </a:txBody>
                  <a:tcPr>
                    <a:solidFill>
                      <a:schemeClr val="bg2">
                        <a:lumMod val="90000"/>
                      </a:schemeClr>
                    </a:solidFill>
                  </a:tcPr>
                </a:tc>
                <a:tc>
                  <a:txBody>
                    <a:bodyPr/>
                    <a:lstStyle/>
                    <a:p>
                      <a:pPr algn="ctr"/>
                      <a:r>
                        <a:rPr lang="en-US" sz="2400" dirty="0">
                          <a:solidFill>
                            <a:schemeClr val="tx1"/>
                          </a:solidFill>
                        </a:rPr>
                        <a:t>Languages</a:t>
                      </a:r>
                    </a:p>
                  </a:txBody>
                  <a:tcPr>
                    <a:solidFill>
                      <a:schemeClr val="bg2">
                        <a:lumMod val="90000"/>
                      </a:schemeClr>
                    </a:solidFill>
                  </a:tcPr>
                </a:tc>
                <a:extLst>
                  <a:ext uri="{0D108BD9-81ED-4DB2-BD59-A6C34878D82A}">
                    <a16:rowId xmlns:a16="http://schemas.microsoft.com/office/drawing/2014/main" val="435601075"/>
                  </a:ext>
                </a:extLst>
              </a:tr>
              <a:tr h="73721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schemeClr val="bg1"/>
                          </a:solidFill>
                          <a:effectLst/>
                        </a:rPr>
                        <a:t>Amira</a:t>
                      </a:r>
                    </a:p>
                    <a:p>
                      <a:endParaRPr lang="en-US" sz="2400" dirty="0"/>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schemeClr val="bg1"/>
                          </a:solidFill>
                          <a:effectLst/>
                        </a:rPr>
                        <a:t>Kindergarten, Grade One, and Grade Two</a:t>
                      </a:r>
                      <a:endParaRPr lang="en-US" sz="2400" dirty="0"/>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schemeClr val="bg1"/>
                          </a:solidFill>
                          <a:effectLst/>
                        </a:rPr>
                        <a:t>English and Spanish</a:t>
                      </a:r>
                    </a:p>
                    <a:p>
                      <a:endParaRPr lang="en-US" sz="2400" dirty="0"/>
                    </a:p>
                  </a:txBody>
                  <a:tcPr>
                    <a:noFill/>
                  </a:tcPr>
                </a:tc>
                <a:extLst>
                  <a:ext uri="{0D108BD9-81ED-4DB2-BD59-A6C34878D82A}">
                    <a16:rowId xmlns:a16="http://schemas.microsoft.com/office/drawing/2014/main" val="2537092374"/>
                  </a:ext>
                </a:extLst>
              </a:tr>
              <a:tr h="73721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err="1">
                          <a:solidFill>
                            <a:schemeClr val="bg1"/>
                          </a:solidFill>
                          <a:effectLst/>
                        </a:rPr>
                        <a:t>mCLASS</a:t>
                      </a:r>
                      <a:r>
                        <a:rPr lang="en-US" sz="2400" dirty="0">
                          <a:solidFill>
                            <a:schemeClr val="bg1"/>
                          </a:solidFill>
                          <a:effectLst/>
                        </a:rPr>
                        <a:t> with DIBELS Edition 8 and </a:t>
                      </a:r>
                      <a:r>
                        <a:rPr lang="en-US" sz="2400" dirty="0" err="1">
                          <a:solidFill>
                            <a:schemeClr val="bg1"/>
                          </a:solidFill>
                          <a:effectLst/>
                        </a:rPr>
                        <a:t>mCLASS</a:t>
                      </a:r>
                      <a:r>
                        <a:rPr lang="en-US" sz="2400" dirty="0">
                          <a:solidFill>
                            <a:schemeClr val="bg1"/>
                          </a:solidFill>
                          <a:effectLst/>
                        </a:rPr>
                        <a:t> Lectura</a:t>
                      </a:r>
                      <a:endParaRPr lang="en-US" sz="2400" dirty="0"/>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schemeClr val="bg1"/>
                          </a:solidFill>
                          <a:effectLst/>
                        </a:rPr>
                        <a:t>Kindergarten, Grade One, and Grade Two</a:t>
                      </a:r>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schemeClr val="bg1"/>
                          </a:solidFill>
                          <a:effectLst/>
                        </a:rPr>
                        <a:t>English and Spanish</a:t>
                      </a:r>
                    </a:p>
                    <a:p>
                      <a:endParaRPr lang="en-US" sz="2400" dirty="0"/>
                    </a:p>
                  </a:txBody>
                  <a:tcPr>
                    <a:noFill/>
                  </a:tcPr>
                </a:tc>
                <a:extLst>
                  <a:ext uri="{0D108BD9-81ED-4DB2-BD59-A6C34878D82A}">
                    <a16:rowId xmlns:a16="http://schemas.microsoft.com/office/drawing/2014/main" val="4050775469"/>
                  </a:ext>
                </a:extLst>
              </a:tr>
              <a:tr h="73721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schemeClr val="bg1"/>
                          </a:solidFill>
                          <a:effectLst/>
                        </a:rPr>
                        <a:t>Multitudes</a:t>
                      </a:r>
                    </a:p>
                    <a:p>
                      <a:endParaRPr lang="en-US" sz="2400" dirty="0"/>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schemeClr val="bg1"/>
                          </a:solidFill>
                          <a:effectLst/>
                        </a:rPr>
                        <a:t>Kindergarten, Grade One, and Grade Two</a:t>
                      </a:r>
                      <a:endParaRPr lang="en-US" sz="2400" dirty="0"/>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schemeClr val="bg1"/>
                          </a:solidFill>
                          <a:effectLst/>
                        </a:rPr>
                        <a:t>English and Spanish</a:t>
                      </a:r>
                    </a:p>
                    <a:p>
                      <a:endParaRPr lang="en-US" sz="2400" dirty="0"/>
                    </a:p>
                  </a:txBody>
                  <a:tcPr>
                    <a:noFill/>
                  </a:tcPr>
                </a:tc>
                <a:extLst>
                  <a:ext uri="{0D108BD9-81ED-4DB2-BD59-A6C34878D82A}">
                    <a16:rowId xmlns:a16="http://schemas.microsoft.com/office/drawing/2014/main" val="2790703849"/>
                  </a:ext>
                </a:extLst>
              </a:tr>
              <a:tr h="73721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schemeClr val="bg1"/>
                          </a:solidFill>
                          <a:effectLst/>
                        </a:rPr>
                        <a:t>Rapid Online Assessment of Reading (ROAR)</a:t>
                      </a:r>
                      <a:endParaRPr lang="en-US" sz="2400" dirty="0"/>
                    </a:p>
                  </a:txBody>
                  <a:tcPr>
                    <a:noFill/>
                  </a:tcPr>
                </a:tc>
                <a:tc>
                  <a:txBody>
                    <a:bodyPr/>
                    <a:lstStyle/>
                    <a:p>
                      <a:pPr fontAlgn="t"/>
                      <a:r>
                        <a:rPr lang="en-US" sz="2400" dirty="0">
                          <a:solidFill>
                            <a:schemeClr val="bg1"/>
                          </a:solidFill>
                          <a:effectLst/>
                        </a:rPr>
                        <a:t>Grade One and Grade Two</a:t>
                      </a:r>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schemeClr val="bg1"/>
                          </a:solidFill>
                          <a:effectLst/>
                        </a:rPr>
                        <a:t>English only</a:t>
                      </a:r>
                    </a:p>
                    <a:p>
                      <a:endParaRPr lang="en-US" sz="2400" dirty="0"/>
                    </a:p>
                  </a:txBody>
                  <a:tcPr>
                    <a:noFill/>
                  </a:tcPr>
                </a:tc>
                <a:extLst>
                  <a:ext uri="{0D108BD9-81ED-4DB2-BD59-A6C34878D82A}">
                    <a16:rowId xmlns:a16="http://schemas.microsoft.com/office/drawing/2014/main" val="160556570"/>
                  </a:ext>
                </a:extLst>
              </a:tr>
            </a:tbl>
          </a:graphicData>
        </a:graphic>
      </p:graphicFrame>
      <p:sp>
        <p:nvSpPr>
          <p:cNvPr id="6" name="Content Placeholder 5">
            <a:extLst>
              <a:ext uri="{FF2B5EF4-FFF2-40B4-BE49-F238E27FC236}">
                <a16:creationId xmlns:a16="http://schemas.microsoft.com/office/drawing/2014/main" id="{525C2DD3-54EC-564B-B4EC-35B35715BF20}"/>
              </a:ext>
            </a:extLst>
          </p:cNvPr>
          <p:cNvSpPr>
            <a:spLocks noGrp="1"/>
          </p:cNvSpPr>
          <p:nvPr>
            <p:ph sz="half" idx="2"/>
          </p:nvPr>
        </p:nvSpPr>
        <p:spPr>
          <a:xfrm>
            <a:off x="506391" y="5772299"/>
            <a:ext cx="11179215" cy="514694"/>
          </a:xfrm>
        </p:spPr>
        <p:txBody>
          <a:bodyPr>
            <a:normAutofit fontScale="77500" lnSpcReduction="20000"/>
          </a:bodyPr>
          <a:lstStyle/>
          <a:p>
            <a:pPr marL="0" indent="0">
              <a:buNone/>
            </a:pPr>
            <a:r>
              <a:rPr lang="en-US" sz="3200" b="1" dirty="0"/>
              <a:t>Information overviews are available on the California Literacy web page.</a:t>
            </a:r>
          </a:p>
          <a:p>
            <a:pPr marL="0" indent="0">
              <a:buNone/>
            </a:pPr>
            <a:endParaRPr lang="en-US" dirty="0"/>
          </a:p>
        </p:txBody>
      </p:sp>
    </p:spTree>
    <p:extLst>
      <p:ext uri="{BB962C8B-B14F-4D97-AF65-F5344CB8AC3E}">
        <p14:creationId xmlns:p14="http://schemas.microsoft.com/office/powerpoint/2010/main" val="41080234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FECFE4-50E1-8E03-F0D4-9D0A1044628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33FBD5F-7579-FDE0-1BB6-920659117C56}"/>
              </a:ext>
            </a:extLst>
          </p:cNvPr>
          <p:cNvSpPr>
            <a:spLocks noGrp="1"/>
          </p:cNvSpPr>
          <p:nvPr>
            <p:ph type="title"/>
          </p:nvPr>
        </p:nvSpPr>
        <p:spPr/>
        <p:txBody>
          <a:bodyPr/>
          <a:lstStyle/>
          <a:p>
            <a:r>
              <a:rPr lang="en-US" dirty="0"/>
              <a:t>Brief Overview of Screening Legislation (2)</a:t>
            </a:r>
          </a:p>
        </p:txBody>
      </p:sp>
      <p:sp>
        <p:nvSpPr>
          <p:cNvPr id="4" name="Content Placeholder 3">
            <a:extLst>
              <a:ext uri="{FF2B5EF4-FFF2-40B4-BE49-F238E27FC236}">
                <a16:creationId xmlns:a16="http://schemas.microsoft.com/office/drawing/2014/main" id="{D0EA6A1A-95A0-4C11-75E5-AFC714C68A9D}"/>
              </a:ext>
            </a:extLst>
          </p:cNvPr>
          <p:cNvSpPr>
            <a:spLocks noGrp="1"/>
          </p:cNvSpPr>
          <p:nvPr>
            <p:ph idx="1"/>
          </p:nvPr>
        </p:nvSpPr>
        <p:spPr>
          <a:xfrm>
            <a:off x="152400" y="1452282"/>
            <a:ext cx="11887200" cy="5201919"/>
          </a:xfrm>
        </p:spPr>
        <p:txBody>
          <a:bodyPr>
            <a:normAutofit/>
          </a:bodyPr>
          <a:lstStyle/>
          <a:p>
            <a:pPr>
              <a:lnSpc>
                <a:spcPct val="110000"/>
              </a:lnSpc>
              <a:spcBef>
                <a:spcPts val="600"/>
              </a:spcBef>
              <a:spcAft>
                <a:spcPts val="600"/>
              </a:spcAft>
            </a:pPr>
            <a:r>
              <a:rPr lang="en-US" sz="2800" dirty="0">
                <a:solidFill>
                  <a:schemeClr val="bg1"/>
                </a:solidFill>
              </a:rPr>
              <a:t>Timelines</a:t>
            </a:r>
          </a:p>
          <a:p>
            <a:pPr>
              <a:lnSpc>
                <a:spcPct val="110000"/>
              </a:lnSpc>
              <a:spcBef>
                <a:spcPts val="600"/>
              </a:spcBef>
              <a:spcAft>
                <a:spcPts val="600"/>
              </a:spcAft>
            </a:pPr>
            <a:r>
              <a:rPr lang="en-US" sz="2600" dirty="0">
                <a:solidFill>
                  <a:schemeClr val="bg1"/>
                </a:solidFill>
              </a:rPr>
              <a:t>Other Requirements</a:t>
            </a:r>
          </a:p>
          <a:p>
            <a:pPr lvl="1">
              <a:lnSpc>
                <a:spcPct val="110000"/>
              </a:lnSpc>
              <a:spcBef>
                <a:spcPts val="300"/>
              </a:spcBef>
              <a:spcAft>
                <a:spcPts val="600"/>
              </a:spcAft>
              <a:buClr>
                <a:schemeClr val="bg1"/>
              </a:buClr>
            </a:pPr>
            <a:r>
              <a:rPr lang="en-US" sz="2600" dirty="0">
                <a:solidFill>
                  <a:schemeClr val="bg1"/>
                </a:solidFill>
              </a:rPr>
              <a:t>Assessing Multilingual Learners</a:t>
            </a:r>
          </a:p>
          <a:p>
            <a:pPr lvl="1">
              <a:lnSpc>
                <a:spcPct val="110000"/>
              </a:lnSpc>
              <a:spcBef>
                <a:spcPts val="300"/>
              </a:spcBef>
              <a:spcAft>
                <a:spcPts val="600"/>
              </a:spcAft>
              <a:buClr>
                <a:schemeClr val="bg1"/>
              </a:buClr>
            </a:pPr>
            <a:r>
              <a:rPr lang="en-US" sz="2600" dirty="0">
                <a:solidFill>
                  <a:schemeClr val="bg1"/>
                </a:solidFill>
              </a:rPr>
              <a:t>Opt-outs &amp; Exemptions</a:t>
            </a:r>
          </a:p>
          <a:p>
            <a:pPr lvl="1">
              <a:lnSpc>
                <a:spcPct val="110000"/>
              </a:lnSpc>
              <a:spcBef>
                <a:spcPts val="300"/>
              </a:spcBef>
              <a:spcAft>
                <a:spcPts val="600"/>
              </a:spcAft>
              <a:buClr>
                <a:schemeClr val="bg1"/>
              </a:buClr>
            </a:pPr>
            <a:r>
              <a:rPr lang="en-US" sz="2600" dirty="0">
                <a:solidFill>
                  <a:schemeClr val="bg1"/>
                </a:solidFill>
              </a:rPr>
              <a:t>Supports &amp; Services for Students Identified as Being at Risk</a:t>
            </a:r>
          </a:p>
          <a:p>
            <a:pPr lvl="1">
              <a:lnSpc>
                <a:spcPct val="110000"/>
              </a:lnSpc>
              <a:spcBef>
                <a:spcPts val="300"/>
              </a:spcBef>
              <a:spcAft>
                <a:spcPts val="600"/>
              </a:spcAft>
              <a:buClr>
                <a:schemeClr val="bg1"/>
              </a:buClr>
            </a:pPr>
            <a:r>
              <a:rPr lang="en-US" sz="2600" dirty="0">
                <a:solidFill>
                  <a:schemeClr val="bg1"/>
                </a:solidFill>
              </a:rPr>
              <a:t>Unacceptable Uses Of Screening Results</a:t>
            </a:r>
          </a:p>
          <a:p>
            <a:pPr marL="685800" marR="0" lvl="1" indent="-387350" algn="l" rtl="0">
              <a:lnSpc>
                <a:spcPct val="100000"/>
              </a:lnSpc>
              <a:spcBef>
                <a:spcPts val="0"/>
              </a:spcBef>
              <a:spcAft>
                <a:spcPts val="2400"/>
              </a:spcAft>
              <a:buSzPts val="2500"/>
              <a:buChar char="•"/>
            </a:pPr>
            <a:endParaRPr lang="en-US" sz="2600" dirty="0"/>
          </a:p>
        </p:txBody>
      </p:sp>
    </p:spTree>
    <p:extLst>
      <p:ext uri="{BB962C8B-B14F-4D97-AF65-F5344CB8AC3E}">
        <p14:creationId xmlns:p14="http://schemas.microsoft.com/office/powerpoint/2010/main" val="1719778383"/>
      </p:ext>
    </p:extLst>
  </p:cSld>
  <p:clrMapOvr>
    <a:masterClrMapping/>
  </p:clrMapOvr>
</p:sld>
</file>

<file path=ppt/theme/theme1.xml><?xml version="1.0" encoding="utf-8"?>
<a:theme xmlns:a="http://schemas.openxmlformats.org/drawingml/2006/main" name="CDE Set 1">
  <a:themeElements>
    <a:clrScheme name="CDE Set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FFFFFF"/>
      </a:hlink>
      <a:folHlink>
        <a:srgbClr val="FFFF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DE Set 2">
  <a:themeElements>
    <a:clrScheme name="CDE Set 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C4A6D"/>
      </a:hlink>
      <a:folHlink>
        <a:srgbClr val="0C4A6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DE Set 3">
  <a:themeElements>
    <a:clrScheme name="Custom 6">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FFFFFF"/>
      </a:hlink>
      <a:folHlink>
        <a:srgbClr val="FFFF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DE Set 4">
  <a:themeElements>
    <a:clrScheme name="CDE Set 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C4A6D"/>
      </a:hlink>
      <a:folHlink>
        <a:srgbClr val="0C4A6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CDE Set 5">
  <a:themeElements>
    <a:clrScheme name="Custom 6">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FFFFFF"/>
      </a:hlink>
      <a:folHlink>
        <a:srgbClr val="FFFF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CDE Set 6">
  <a:themeElements>
    <a:clrScheme name="CDE Set 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C4A6D"/>
      </a:hlink>
      <a:folHlink>
        <a:srgbClr val="0C4A6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CDE Set 7">
  <a:themeElements>
    <a:clrScheme name="CDE Set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FFFFFF"/>
      </a:hlink>
      <a:folHlink>
        <a:srgbClr val="FFFF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4610</Words>
  <Application>Microsoft Office PowerPoint</Application>
  <PresentationFormat>Widescreen</PresentationFormat>
  <Paragraphs>483</Paragraphs>
  <Slides>72</Slides>
  <Notes>10</Notes>
  <HiddenSlides>0</HiddenSlides>
  <MMClips>0</MMClips>
  <ScaleCrop>false</ScaleCrop>
  <HeadingPairs>
    <vt:vector size="6" baseType="variant">
      <vt:variant>
        <vt:lpstr>Fonts Used</vt:lpstr>
      </vt:variant>
      <vt:variant>
        <vt:i4>6</vt:i4>
      </vt:variant>
      <vt:variant>
        <vt:lpstr>Theme</vt:lpstr>
      </vt:variant>
      <vt:variant>
        <vt:i4>7</vt:i4>
      </vt:variant>
      <vt:variant>
        <vt:lpstr>Slide Titles</vt:lpstr>
      </vt:variant>
      <vt:variant>
        <vt:i4>72</vt:i4>
      </vt:variant>
    </vt:vector>
  </HeadingPairs>
  <TitlesOfParts>
    <vt:vector size="85" baseType="lpstr">
      <vt:lpstr>Aptos Display</vt:lpstr>
      <vt:lpstr>Arial</vt:lpstr>
      <vt:lpstr>Calibri</vt:lpstr>
      <vt:lpstr>Courier New</vt:lpstr>
      <vt:lpstr>Symbol</vt:lpstr>
      <vt:lpstr>Wingdings</vt:lpstr>
      <vt:lpstr>CDE Set 1</vt:lpstr>
      <vt:lpstr>CDE Set 2</vt:lpstr>
      <vt:lpstr>CDE Set 3</vt:lpstr>
      <vt:lpstr>CDE Set 4</vt:lpstr>
      <vt:lpstr>CDE Set 5</vt:lpstr>
      <vt:lpstr>CDE Set 6</vt:lpstr>
      <vt:lpstr>CDE Set 7</vt:lpstr>
      <vt:lpstr>Role of Screening in a Multi-Tiered System of Support  February 12, 2025   This presentation contains slide notes.</vt:lpstr>
      <vt:lpstr>Welcome</vt:lpstr>
      <vt:lpstr>Webinar Presenters</vt:lpstr>
      <vt:lpstr>Special Guests</vt:lpstr>
      <vt:lpstr>Screening for Risk of Reading Difficulties  Webinars Series 2025 </vt:lpstr>
      <vt:lpstr>Agenda</vt:lpstr>
      <vt:lpstr>Brief Overview of Screening Legislation (1)</vt:lpstr>
      <vt:lpstr>Approved Screening Instruments</vt:lpstr>
      <vt:lpstr>Brief Overview of Screening Legislation (2)</vt:lpstr>
      <vt:lpstr>California Literacy Screening Resources</vt:lpstr>
      <vt:lpstr>Webinar Padlet</vt:lpstr>
      <vt:lpstr>California MTSS Continuum of Support </vt:lpstr>
      <vt:lpstr>Role of Universal Screening Within the MTSS Framework (1)</vt:lpstr>
      <vt:lpstr>Role of Universal Screening Within the MTSS Framework (2)</vt:lpstr>
      <vt:lpstr>Role of Universal Screening Within the MTSS Framework (3)</vt:lpstr>
      <vt:lpstr>Brief Overview of Screening Process </vt:lpstr>
      <vt:lpstr>Screening is Not an Evaluation for Special Education Eligibility</vt:lpstr>
      <vt:lpstr>Types of Assessment in MTSS</vt:lpstr>
      <vt:lpstr>Screening (1)</vt:lpstr>
      <vt:lpstr>Screening (2)</vt:lpstr>
      <vt:lpstr>Informal Diagnostic</vt:lpstr>
      <vt:lpstr>Progress Monitoring (1)</vt:lpstr>
      <vt:lpstr>Progress Monitoring (2)</vt:lpstr>
      <vt:lpstr>Benchmark</vt:lpstr>
      <vt:lpstr>Summative</vt:lpstr>
      <vt:lpstr>Benchmark -  </vt:lpstr>
      <vt:lpstr>Psycho-Educational Evaluation (1)</vt:lpstr>
      <vt:lpstr>Psycho-Educational Evaluation (2)</vt:lpstr>
      <vt:lpstr>Designing Intervention (1)</vt:lpstr>
      <vt:lpstr>Designing Intervention (2)</vt:lpstr>
      <vt:lpstr>Designing Intervention (3)</vt:lpstr>
      <vt:lpstr>Designing Intervention (4)</vt:lpstr>
      <vt:lpstr>Designing Intervention (5)</vt:lpstr>
      <vt:lpstr>Supplemental Support</vt:lpstr>
      <vt:lpstr>Intensive Support</vt:lpstr>
      <vt:lpstr>Best First Instruction (1)</vt:lpstr>
      <vt:lpstr>Best First Instruction (2)</vt:lpstr>
      <vt:lpstr>Effective First Instruction within the  MTSS Framework</vt:lpstr>
      <vt:lpstr>Central School District</vt:lpstr>
      <vt:lpstr>CSD MTSS  LCAP Goals</vt:lpstr>
      <vt:lpstr>ASSESSMENTS</vt:lpstr>
      <vt:lpstr>CSD Early Literacy Assessments</vt:lpstr>
      <vt:lpstr>K-2 Assessment Timeline</vt:lpstr>
      <vt:lpstr>Teacher Testimonial (1)</vt:lpstr>
      <vt:lpstr>PROFESSIONAL LEARNING COMMUNITIES</vt:lpstr>
      <vt:lpstr>District PLC/PE Schedule</vt:lpstr>
      <vt:lpstr>The Assessment-Instruction Connection </vt:lpstr>
      <vt:lpstr>Grouping Students for Intervention</vt:lpstr>
      <vt:lpstr>Grouping Students for School-wide Intervention</vt:lpstr>
      <vt:lpstr>Progress Monitoring and Regrouping</vt:lpstr>
      <vt:lpstr>Teacher Testimonial (2)</vt:lpstr>
      <vt:lpstr>INSTRUCTION</vt:lpstr>
      <vt:lpstr>MTSS Framework for Early Literacy</vt:lpstr>
      <vt:lpstr>Supporting Effective First Instruction</vt:lpstr>
      <vt:lpstr>K-2 Structured Literacy Instruction</vt:lpstr>
      <vt:lpstr>Tier Support Schedule</vt:lpstr>
      <vt:lpstr>Structure of Tier 2 and Tier 3 Interventions</vt:lpstr>
      <vt:lpstr>Where We Started</vt:lpstr>
      <vt:lpstr>Summary</vt:lpstr>
      <vt:lpstr>Questions and Answers</vt:lpstr>
      <vt:lpstr>Closing</vt:lpstr>
      <vt:lpstr>Contacts (1)</vt:lpstr>
      <vt:lpstr>Contacts (2)</vt:lpstr>
      <vt:lpstr>Thank you!</vt:lpstr>
      <vt:lpstr>K-2 Assessment Timeline Image Description (1)</vt:lpstr>
      <vt:lpstr>K-2 Assessment Timeline Image Description (2)</vt:lpstr>
      <vt:lpstr>K-2 Assessment Timeline Image Description (3)</vt:lpstr>
      <vt:lpstr>MTSS Framework for Early Literacy Image Description (1)</vt:lpstr>
      <vt:lpstr>MTSS Framework for Early Literacy Image Description (2)</vt:lpstr>
      <vt:lpstr>MTSS Framework for Early Literacy Image Description (3)</vt:lpstr>
      <vt:lpstr>MTSS Framework for Early Literacy Image Description (4)</vt:lpstr>
      <vt:lpstr>MTSS Framework for Early Literacy Image Description (5)</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SRRD Webinar Presentation 2 - California Literacy (CA Dept of Education)</dc:title>
  <dc:subject>Screening for Risk of Reading Difficulties Session 2 webinar powerpoint presentation.</dc:subject>
  <dc:creator/>
  <cp:lastModifiedBy/>
  <cp:revision>1</cp:revision>
  <dcterms:created xsi:type="dcterms:W3CDTF">2025-04-08T18:13:27Z</dcterms:created>
  <dcterms:modified xsi:type="dcterms:W3CDTF">2025-04-15T20:22:35Z</dcterms:modified>
</cp:coreProperties>
</file>