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9" r:id="rId1"/>
  </p:sldMasterIdLst>
  <p:notesMasterIdLst>
    <p:notesMasterId r:id="rId69"/>
  </p:notesMasterIdLst>
  <p:handoutMasterIdLst>
    <p:handoutMasterId r:id="rId70"/>
  </p:handoutMasterIdLst>
  <p:sldIdLst>
    <p:sldId id="484" r:id="rId2"/>
    <p:sldId id="709" r:id="rId3"/>
    <p:sldId id="659" r:id="rId4"/>
    <p:sldId id="660" r:id="rId5"/>
    <p:sldId id="507" r:id="rId6"/>
    <p:sldId id="687" r:id="rId7"/>
    <p:sldId id="661" r:id="rId8"/>
    <p:sldId id="688" r:id="rId9"/>
    <p:sldId id="657" r:id="rId10"/>
    <p:sldId id="672" r:id="rId11"/>
    <p:sldId id="665" r:id="rId12"/>
    <p:sldId id="668" r:id="rId13"/>
    <p:sldId id="710" r:id="rId14"/>
    <p:sldId id="742" r:id="rId15"/>
    <p:sldId id="741" r:id="rId16"/>
    <p:sldId id="711" r:id="rId17"/>
    <p:sldId id="642" r:id="rId18"/>
    <p:sldId id="643" r:id="rId19"/>
    <p:sldId id="644" r:id="rId20"/>
    <p:sldId id="646" r:id="rId21"/>
    <p:sldId id="654" r:id="rId22"/>
    <p:sldId id="689" r:id="rId23"/>
    <p:sldId id="712" r:id="rId24"/>
    <p:sldId id="675" r:id="rId25"/>
    <p:sldId id="713" r:id="rId26"/>
    <p:sldId id="714" r:id="rId27"/>
    <p:sldId id="715" r:id="rId28"/>
    <p:sldId id="548" r:id="rId29"/>
    <p:sldId id="549" r:id="rId30"/>
    <p:sldId id="716" r:id="rId31"/>
    <p:sldId id="717" r:id="rId32"/>
    <p:sldId id="718" r:id="rId33"/>
    <p:sldId id="719" r:id="rId34"/>
    <p:sldId id="563" r:id="rId35"/>
    <p:sldId id="648" r:id="rId36"/>
    <p:sldId id="650" r:id="rId37"/>
    <p:sldId id="633" r:id="rId38"/>
    <p:sldId id="649" r:id="rId39"/>
    <p:sldId id="651" r:id="rId40"/>
    <p:sldId id="681" r:id="rId41"/>
    <p:sldId id="634" r:id="rId42"/>
    <p:sldId id="720" r:id="rId43"/>
    <p:sldId id="721" r:id="rId44"/>
    <p:sldId id="722" r:id="rId45"/>
    <p:sldId id="723" r:id="rId46"/>
    <p:sldId id="547" r:id="rId47"/>
    <p:sldId id="724" r:id="rId48"/>
    <p:sldId id="725" r:id="rId49"/>
    <p:sldId id="726" r:id="rId50"/>
    <p:sldId id="652" r:id="rId51"/>
    <p:sldId id="727" r:id="rId52"/>
    <p:sldId id="728" r:id="rId53"/>
    <p:sldId id="729" r:id="rId54"/>
    <p:sldId id="730" r:id="rId55"/>
    <p:sldId id="731" r:id="rId56"/>
    <p:sldId id="705" r:id="rId57"/>
    <p:sldId id="732" r:id="rId58"/>
    <p:sldId id="733" r:id="rId59"/>
    <p:sldId id="734" r:id="rId60"/>
    <p:sldId id="735" r:id="rId61"/>
    <p:sldId id="736" r:id="rId62"/>
    <p:sldId id="640" r:id="rId63"/>
    <p:sldId id="737" r:id="rId64"/>
    <p:sldId id="738" r:id="rId65"/>
    <p:sldId id="624" r:id="rId66"/>
    <p:sldId id="708" r:id="rId67"/>
    <p:sldId id="739" r:id="rId68"/>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8637A"/>
    <a:srgbClr val="114454"/>
    <a:srgbClr val="FFFF00"/>
    <a:srgbClr val="FFFF66"/>
    <a:srgbClr val="FF9D0D"/>
    <a:srgbClr val="99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87976" autoAdjust="0"/>
  </p:normalViewPr>
  <p:slideViewPr>
    <p:cSldViewPr snapToGrid="0">
      <p:cViewPr varScale="1">
        <p:scale>
          <a:sx n="108" d="100"/>
          <a:sy n="108" d="100"/>
        </p:scale>
        <p:origin x="1104" y="77"/>
      </p:cViewPr>
      <p:guideLst>
        <p:guide orient="horz" pos="2160"/>
        <p:guide pos="3840"/>
      </p:guideLst>
    </p:cSldViewPr>
  </p:slideViewPr>
  <p:outlineViewPr>
    <p:cViewPr>
      <p:scale>
        <a:sx n="33" d="100"/>
        <a:sy n="33" d="100"/>
      </p:scale>
      <p:origin x="0" y="-4776"/>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microsoft.com/office/2018/10/relationships/authors" Target="authors.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DB7CBA-8FB1-4216-AF96-74550129B046}"/>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AD0CC39-5341-471A-8794-B1EA155A2C0A}"/>
              </a:ext>
            </a:extLst>
          </p:cNvPr>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D867AD67-9BBC-4553-B6CB-E561240106AD}" type="datetimeFigureOut">
              <a:rPr lang="en-US"/>
              <a:pPr>
                <a:defRPr/>
              </a:pPr>
              <a:t>6/6/2024</a:t>
            </a:fld>
            <a:endParaRPr lang="en-US"/>
          </a:p>
        </p:txBody>
      </p:sp>
      <p:sp>
        <p:nvSpPr>
          <p:cNvPr id="4" name="Footer Placeholder 3">
            <a:extLst>
              <a:ext uri="{FF2B5EF4-FFF2-40B4-BE49-F238E27FC236}">
                <a16:creationId xmlns:a16="http://schemas.microsoft.com/office/drawing/2014/main" id="{F62B988A-97F9-4524-8EEF-22E6CC312FAD}"/>
              </a:ext>
            </a:extLst>
          </p:cNvPr>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A752084E-2B88-4821-BF84-668B3F966BF4}"/>
              </a:ext>
            </a:extLst>
          </p:cNvPr>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C8278FB8-3C65-4CA2-8A1C-660AEA58BDF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6B7B96-D356-4CBA-80B2-6BC313174258}"/>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5B1CE50-FDD6-4501-B23E-4C0EB3C8A957}"/>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244CD8F1-08C2-414F-9B65-270EEF9F34FE}" type="datetimeFigureOut">
              <a:rPr lang="en-US"/>
              <a:pPr>
                <a:defRPr/>
              </a:pPr>
              <a:t>6/6/2024</a:t>
            </a:fld>
            <a:endParaRPr lang="en-US"/>
          </a:p>
        </p:txBody>
      </p:sp>
      <p:sp>
        <p:nvSpPr>
          <p:cNvPr id="4" name="Slide Image Placeholder 3">
            <a:extLst>
              <a:ext uri="{FF2B5EF4-FFF2-40B4-BE49-F238E27FC236}">
                <a16:creationId xmlns:a16="http://schemas.microsoft.com/office/drawing/2014/main" id="{F4FFE410-9BE3-47EA-B1F0-F4C238CD4653}"/>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ACFF1247-9FC2-46C0-86DE-C37F62C9BDD9}"/>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0224BF7-47F2-41F3-A8B1-6EF48A49106B}"/>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D03FB7B4-8CFC-4D5A-A51D-7F23CEDC78F6}"/>
              </a:ext>
            </a:extLst>
          </p:cNvPr>
          <p:cNvSpPr>
            <a:spLocks noGrp="1"/>
          </p:cNvSpPr>
          <p:nvPr>
            <p:ph type="sldNum" sz="quarter" idx="5"/>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304A2215-1BF1-42D8-B0E0-23F63889CAEC}" type="slidenum">
              <a:rPr lang="en-US" altLang="en-US"/>
              <a:pPr/>
              <a:t>‹#›</a:t>
            </a:fld>
            <a:endParaRPr lang="en-US" altLang="en-US"/>
          </a:p>
        </p:txBody>
      </p:sp>
    </p:spTree>
    <p:extLst>
      <p:ext uri="{BB962C8B-B14F-4D97-AF65-F5344CB8AC3E}">
        <p14:creationId xmlns:p14="http://schemas.microsoft.com/office/powerpoint/2010/main" val="1249718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oese.ed.gov/resources/oese-technical-assistance-centers/state-support-network/resources/initial-contact-letter-intent-participat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oese.ed.gov/resources/oese-technical-assistance-centers/state-support-network/resources/initial-contact-letter-intent-participat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urldefense.com/v3/__https:/padlet.com/shannond3/equitable-services-federal-program-resources-fb2wuwti5lf09l57__;!!KlnUNGHvdQ!9RYWAlkIsRd5UcDHkqDLElj29WumSXkGXUEFHLKkLq5jKhAqyVoca41-L3TEbIdfG_1Ch_f2ivbXNkd6tnHVbA$"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oese.ed.gov/resources/oese-technical-assistance-centers/state-support-network/resources/initial-contact-letter-intent-participat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oese.ed.gov/resources/oese-technical-assistance-centers/state-support-network/resources/initial-contact-letter-intent-participat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cde.ca.gov/pd/ti/tiiapscalculation.asp"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padlet.com/shannond3/equitable-services-federal-program-resources-fb2wuwti5lf09l57"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padlet.com/shannond3/equitable-services-federal-program-resources-fb2wuwti5lf09l57"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padlet.com/shannond3/equitable-services-federal-program-resources-fb2wuwti5lf09l57"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padlet.com/shannond3/equitable-services-federal-program-resources-fb2wuwti5lf09l57/wish/2882751202"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padlet.com/shannond3/equitable-services-federal-program-resources-fb2wuwti5lf09l57/wish/2882751202"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padlet.com/shannond3/equitable-services-federal-program-resources-fb2wuwti5lf09l57/wish/2855125713"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cde.ca.gov/SchoolDirectory/active-or-pending-schools/2" TargetMode="External"/><Relationship Id="rId2" Type="http://schemas.openxmlformats.org/officeDocument/2006/relationships/slide" Target="../slides/slide42.xml"/><Relationship Id="rId1" Type="http://schemas.openxmlformats.org/officeDocument/2006/relationships/notesMaster" Target="../notesMasters/notesMaster1.xml"/><Relationship Id="rId5" Type="http://schemas.openxmlformats.org/officeDocument/2006/relationships/hyperlink" Target="mailto:privateschools@cde.ca.gov" TargetMode="External"/><Relationship Id="rId4" Type="http://schemas.openxmlformats.org/officeDocument/2006/relationships/hyperlink" Target="http://leginfo.legislature.ca.gov/faces/codes_displaySection.xhtml?sectionNum=33190.&amp;lawCode=EDC"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cde.ca.gov/sp/sw/t1/ombudsmaneqservices.asp"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s://www.cde.ca.gov/sp/sw/t1/documents/npsconsultationtemps.docx"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padlet.com/shannond3/equitable-services-federal-program-resources-fb2wuwti5lf09l57"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mailto:titleII@cde.ca.gov"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2.ed.gov/about/inits/ed/non-public-education/files/esea-titleviii-guidance-2023.pdf"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2.ed.gov/about/inits/ed/non-public-education/files/esea-titleviii-guidance-2023.pdf"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cde.ca.gov/pd/ti/documents/sei0607fpmpresentation.pptx" TargetMode="External"/><Relationship Id="rId2" Type="http://schemas.openxmlformats.org/officeDocument/2006/relationships/slide" Target="../slides/slide61.xml"/><Relationship Id="rId1" Type="http://schemas.openxmlformats.org/officeDocument/2006/relationships/notesMaster" Target="../notesMasters/notesMaster1.xml"/><Relationship Id="rId4" Type="http://schemas.openxmlformats.org/officeDocument/2006/relationships/hyperlink" Target="mailto:TitleII@cde.ca.gov" TargetMode="Externa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padlet.com/shannond3/equitable-services-federal-program-resources-fb2wuwti5lf09l57"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mailto:join-title-1@mlist.cde.ca.gov" TargetMode="External"/><Relationship Id="rId2" Type="http://schemas.openxmlformats.org/officeDocument/2006/relationships/slide" Target="../slides/slide65.xml"/><Relationship Id="rId1" Type="http://schemas.openxmlformats.org/officeDocument/2006/relationships/notesMaster" Target="../notesMasters/notesMaster1.xml"/><Relationship Id="rId4" Type="http://schemas.openxmlformats.org/officeDocument/2006/relationships/hyperlink" Target="https://educationspeakersnetwork.com/capspd24/" TargetMode="Externa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www.capspdnow.com/" TargetMode="External"/><Relationship Id="rId7" Type="http://schemas.openxmlformats.org/officeDocument/2006/relationships/hyperlink" Target="https://www.facebook.com/CAEducation" TargetMode="External"/><Relationship Id="rId2" Type="http://schemas.openxmlformats.org/officeDocument/2006/relationships/slide" Target="../slides/slide66.xml"/><Relationship Id="rId1" Type="http://schemas.openxmlformats.org/officeDocument/2006/relationships/notesMaster" Target="../notesMasters/notesMaster1.xml"/><Relationship Id="rId6" Type="http://schemas.openxmlformats.org/officeDocument/2006/relationships/hyperlink" Target="https://www.cde.ca.gov/sp/ps/privateschools.asp" TargetMode="External"/><Relationship Id="rId5" Type="http://schemas.openxmlformats.org/officeDocument/2006/relationships/hyperlink" Target="https://www.cde.ca.gov/sp/ps/psfaq.asp" TargetMode="External"/><Relationship Id="rId4" Type="http://schemas.openxmlformats.org/officeDocument/2006/relationships/hyperlink" Target="mailto:join-private-school-professional-development@mlist.cde.ca.gov" TargetMode="External"/></Relationships>
</file>

<file path=ppt/notesSlides/_rels/notesSlide67.xml.rels><?xml version="1.0" encoding="UTF-8" standalone="yes"?>
<Relationships xmlns="http://schemas.openxmlformats.org/package/2006/relationships"><Relationship Id="rId8" Type="http://schemas.openxmlformats.org/officeDocument/2006/relationships/hyperlink" Target="https://www2.ed.gov/about/inits/ed/non-public-education/files/esea-titleviii-guidance-2023.pdf" TargetMode="External"/><Relationship Id="rId3" Type="http://schemas.openxmlformats.org/officeDocument/2006/relationships/hyperlink" Target="https://www.cde.ca.gov/pd/ti/" TargetMode="External"/><Relationship Id="rId7" Type="http://schemas.openxmlformats.org/officeDocument/2006/relationships/hyperlink" Target="mailto:SHanna@cde.ca.gov" TargetMode="External"/><Relationship Id="rId2" Type="http://schemas.openxmlformats.org/officeDocument/2006/relationships/slide" Target="../slides/slide67.xml"/><Relationship Id="rId1" Type="http://schemas.openxmlformats.org/officeDocument/2006/relationships/notesMaster" Target="../notesMasters/notesMaster1.xml"/><Relationship Id="rId6" Type="http://schemas.openxmlformats.org/officeDocument/2006/relationships/hyperlink" Target="https://www.cde.ca.gov/sp/sw/t1/ombudsmaneqservices.asp" TargetMode="External"/><Relationship Id="rId5" Type="http://schemas.openxmlformats.org/officeDocument/2006/relationships/hyperlink" Target="mailto:join-Title-II@mlist.cde.ca.gov" TargetMode="External"/><Relationship Id="rId4" Type="http://schemas.openxmlformats.org/officeDocument/2006/relationships/hyperlink" Target="mailto:TitleII@cde.ca.gov"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latin typeface="Arial" panose="020B0604020202020204" pitchFamily="34" charset="0"/>
                <a:cs typeface="Arial" panose="020B0604020202020204" pitchFamily="34" charset="0"/>
              </a:rPr>
              <a:t>Welcome and thank you for joining us today for this Supporting Effective Instruction (SEI)/Title II, Part A District-Level Equitable Services Webinar. I am Terri Battenburg, a California Department of Education (CDE) Title II/SEI Reviewer, here with my colleague, Janet Abdelsayed </a:t>
            </a:r>
            <a:r>
              <a:rPr lang="en-US" sz="1200" b="0" i="0" u="none" strike="noStrike" dirty="0">
                <a:solidFill>
                  <a:srgbClr val="000000"/>
                </a:solidFill>
                <a:effectLst/>
                <a:latin typeface="Arial" panose="020B0604020202020204" pitchFamily="34" charset="0"/>
                <a:cs typeface="Arial" panose="020B0604020202020204" pitchFamily="34" charset="0"/>
              </a:rPr>
              <a:t>and Jill Johnson</a:t>
            </a:r>
            <a:r>
              <a:rPr lang="en-US" sz="1200" b="0" dirty="0">
                <a:latin typeface="Arial" panose="020B0604020202020204" pitchFamily="34" charset="0"/>
                <a:cs typeface="Arial" panose="020B0604020202020204" pitchFamily="34" charset="0"/>
              </a:rPr>
              <a:t>. We are very pleased that Debby Shannon and Christine Chapman from Bakersfield City School District (BCSD) are also presenting with us today. They will be sharing insights, resources and best practices from the perspective of a public school district. </a:t>
            </a:r>
          </a:p>
          <a:p>
            <a:endParaRPr lang="en-US" sz="1200" b="0" dirty="0">
              <a:latin typeface="Arial" panose="020B0604020202020204" pitchFamily="34" charset="0"/>
              <a:cs typeface="Arial" panose="020B0604020202020204" pitchFamily="34" charset="0"/>
            </a:endParaRPr>
          </a:p>
          <a:p>
            <a:r>
              <a:rPr lang="en-US" sz="1200" b="0" dirty="0">
                <a:latin typeface="Arial" panose="020B0604020202020204" pitchFamily="34" charset="0"/>
                <a:cs typeface="Arial" panose="020B0604020202020204" pitchFamily="34" charset="0"/>
              </a:rPr>
              <a:t>The Zoom resource link for the presentation slides and access to links that will also be provided in the chat. Please submit any questions to the chat. We will be pausing throughout the presentations for questions and to share resources. </a:t>
            </a:r>
          </a:p>
          <a:p>
            <a:endParaRPr lang="en-US" sz="1200" b="0" dirty="0">
              <a:latin typeface="Arial" panose="020B0604020202020204" pitchFamily="34" charset="0"/>
              <a:cs typeface="Arial" panose="020B0604020202020204" pitchFamily="34" charset="0"/>
            </a:endParaRPr>
          </a:p>
          <a:p>
            <a:r>
              <a:rPr lang="en-US" sz="1200" b="0" dirty="0">
                <a:latin typeface="Arial" panose="020B0604020202020204" pitchFamily="34" charset="0"/>
                <a:cs typeface="Arial" panose="020B0604020202020204" pitchFamily="34" charset="0"/>
              </a:rPr>
              <a:t>Contact information will be shared at the end of the presentation.</a:t>
            </a:r>
          </a:p>
          <a:p>
            <a:endParaRPr lang="en-US" sz="1200" b="0" dirty="0">
              <a:latin typeface="Arial" panose="020B0604020202020204" pitchFamily="34" charset="0"/>
              <a:cs typeface="Arial" panose="020B0604020202020204" pitchFamily="34" charset="0"/>
            </a:endParaRPr>
          </a:p>
          <a:p>
            <a:r>
              <a:rPr lang="en-US" sz="1200" dirty="0">
                <a:effectLst/>
                <a:latin typeface="Arial" panose="020B0604020202020204" pitchFamily="34" charset="0"/>
                <a:cs typeface="Arial" panose="020B0604020202020204" pitchFamily="34" charset="0"/>
              </a:rPr>
              <a:t>The content of this presentation is intended to provide general information about the Title II, Part A program. The shared best practices and recommendations are non-binding. LEAs should contact their counsel for legal advice.</a:t>
            </a:r>
            <a:endParaRPr lang="en-US" sz="1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a:t>
            </a:fld>
            <a:endParaRPr lang="en-US" altLang="en-US"/>
          </a:p>
        </p:txBody>
      </p:sp>
    </p:spTree>
    <p:extLst>
      <p:ext uri="{BB962C8B-B14F-4D97-AF65-F5344CB8AC3E}">
        <p14:creationId xmlns:p14="http://schemas.microsoft.com/office/powerpoint/2010/main" val="3163955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Evidence Requests for SEI 08-Federal Program Monitoring (FPM)</a:t>
            </a:r>
          </a:p>
          <a:p>
            <a:pPr marL="342900" marR="0" lvl="0" indent="-3429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a:pPr>
            <a:r>
              <a:rPr lang="en-US" sz="1200" dirty="0"/>
              <a:t>Intent to Participate: </a:t>
            </a:r>
            <a:r>
              <a:rPr lang="en-US" sz="1200" kern="1200" dirty="0">
                <a:solidFill>
                  <a:schemeClr val="tx1"/>
                </a:solidFill>
                <a:effectLst/>
                <a:latin typeface="+mn-lt"/>
                <a:ea typeface="+mn-ea"/>
                <a:cs typeface="+mn-cs"/>
              </a:rPr>
              <a:t>Dated communication to private schools regarding eligibility for Title I, Title II, Title III, or Title IV services. T</a:t>
            </a:r>
            <a:r>
              <a:rPr lang="en-US" sz="1200" dirty="0"/>
              <a:t>he notice of eligibility and intent letter/form is often one document.</a:t>
            </a:r>
          </a:p>
          <a:p>
            <a:pPr marL="342900" marR="0" lvl="0" indent="-3429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a:pPr>
            <a:r>
              <a:rPr lang="en-US" sz="1200" dirty="0"/>
              <a:t>Consultation with Private Schools: </a:t>
            </a:r>
            <a:r>
              <a:rPr lang="en-US" sz="1200" kern="1200" dirty="0">
                <a:solidFill>
                  <a:schemeClr val="tx1"/>
                </a:solidFill>
                <a:effectLst/>
                <a:latin typeface="+mn-lt"/>
                <a:ea typeface="+mn-ea"/>
                <a:cs typeface="+mn-cs"/>
              </a:rPr>
              <a:t>Documentation of how the LEA consulted with private schools regarding participation in federal programs </a:t>
            </a:r>
            <a:endParaRPr lang="en-US" sz="900" b="0" i="0" dirty="0">
              <a:solidFill>
                <a:srgbClr val="000000"/>
              </a:solidFill>
              <a:effectLst/>
            </a:endParaRPr>
          </a:p>
          <a:p>
            <a:pPr marL="342900" marR="0" lvl="0" indent="-3429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a:pPr>
            <a:r>
              <a:rPr lang="en-US" sz="1200" dirty="0"/>
              <a:t>Private School Affirmation: </a:t>
            </a:r>
            <a:r>
              <a:rPr lang="en-US" sz="1200" kern="1200" dirty="0">
                <a:solidFill>
                  <a:schemeClr val="tx1"/>
                </a:solidFill>
                <a:effectLst/>
                <a:latin typeface="+mn-lt"/>
                <a:ea typeface="+mn-ea"/>
                <a:cs typeface="+mn-cs"/>
              </a:rPr>
              <a:t>A written document signed and dated by private school officials that the required consultation has occurred</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10</a:t>
            </a:fld>
            <a:endParaRPr lang="en-US" altLang="en-US"/>
          </a:p>
        </p:txBody>
      </p:sp>
    </p:spTree>
    <p:extLst>
      <p:ext uri="{BB962C8B-B14F-4D97-AF65-F5344CB8AC3E}">
        <p14:creationId xmlns:p14="http://schemas.microsoft.com/office/powerpoint/2010/main" val="1075120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Private</a:t>
            </a:r>
            <a:r>
              <a:rPr lang="en-US" baseline="0" dirty="0"/>
              <a:t> Schools assist in the process by:</a:t>
            </a:r>
          </a:p>
          <a:p>
            <a:pPr marL="228051" indent="-228051" defTabSz="912205">
              <a:buFont typeface="+mj-lt"/>
              <a:buAutoNum type="arabicPeriod"/>
              <a:defRPr/>
            </a:pPr>
            <a:r>
              <a:rPr lang="en-US" dirty="0"/>
              <a:t>Actively participating in the entire consultation process;</a:t>
            </a:r>
          </a:p>
          <a:p>
            <a:pPr marL="228051" marR="0" lvl="0" indent="-228051" algn="l" defTabSz="912205" rtl="0" eaLnBrk="0" fontAlgn="base" latinLnBrk="0" hangingPunct="0">
              <a:lnSpc>
                <a:spcPct val="100000"/>
              </a:lnSpc>
              <a:spcBef>
                <a:spcPct val="30000"/>
              </a:spcBef>
              <a:spcAft>
                <a:spcPct val="0"/>
              </a:spcAft>
              <a:buClrTx/>
              <a:buSzTx/>
              <a:buFont typeface="+mj-lt"/>
              <a:buAutoNum type="arabicPeriod"/>
              <a:tabLst/>
              <a:defRPr/>
            </a:pPr>
            <a:r>
              <a:rPr lang="en-US" dirty="0"/>
              <a:t>Responding to the LEAs request for information in a timely manner by attending to reasonable deadlines (this may include the LEAs internal controls for reimbursements, travel, expenditure approvals, etc.)</a:t>
            </a:r>
          </a:p>
          <a:p>
            <a:pPr marL="228051" indent="-228051" defTabSz="912205">
              <a:buFont typeface="+mj-lt"/>
              <a:buAutoNum type="arabicPeriod"/>
              <a:defRPr/>
            </a:pPr>
            <a:r>
              <a:rPr lang="en-US" dirty="0"/>
              <a:t>Providing data about the needs of students and educators in accordance with the program’s requirements; and</a:t>
            </a:r>
          </a:p>
          <a:p>
            <a:pPr marL="228051" indent="-228051" defTabSz="912205">
              <a:buFont typeface="+mj-lt"/>
              <a:buAutoNum type="arabicPeriod"/>
              <a:defRPr/>
            </a:pPr>
            <a:r>
              <a:rPr lang="en-US" dirty="0"/>
              <a:t>Assessing the effectiveness of services</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11</a:t>
            </a:fld>
            <a:endParaRPr lang="en-US" altLang="en-US"/>
          </a:p>
        </p:txBody>
      </p:sp>
    </p:spTree>
    <p:extLst>
      <p:ext uri="{BB962C8B-B14F-4D97-AF65-F5344CB8AC3E}">
        <p14:creationId xmlns:p14="http://schemas.microsoft.com/office/powerpoint/2010/main" val="1631070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LEAs are required under the ESSA to offer eligible children attending non-public (private) elementary and secondary schools and their teachers' services or other benefits, such as, professional development, that are equitable to those provided to eligible public-school teachers.</a:t>
            </a:r>
          </a:p>
          <a:p>
            <a:endParaRPr lang="en-US" dirty="0"/>
          </a:p>
          <a:p>
            <a:r>
              <a:rPr lang="en-US" dirty="0"/>
              <a:t>Eligibility/Intent to Participate letters must be sent annually to private schools informing them of equitable services.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12</a:t>
            </a:fld>
            <a:endParaRPr lang="en-US" altLang="en-US"/>
          </a:p>
        </p:txBody>
      </p:sp>
    </p:spTree>
    <p:extLst>
      <p:ext uri="{BB962C8B-B14F-4D97-AF65-F5344CB8AC3E}">
        <p14:creationId xmlns:p14="http://schemas.microsoft.com/office/powerpoint/2010/main" val="1631261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Intent to Participate Template.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An “Intent to Participate” form is a document that LEAs send annually to private school officials to determine their interest in participating in Title II equitable services. The form might include a brief description of the programs for which equitable services are available as well as a list of allowable activities, services, and benefits. Some LEAs send this form by registered mail in order to document receipt of the form by private school officials. An LEA might also send such form by email with read receipt. </a:t>
            </a:r>
          </a:p>
          <a:p>
            <a:endParaRPr lang="en-US"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Arial" panose="020B0604020202020204" pitchFamily="34" charset="0"/>
                <a:cs typeface="Arial" panose="020B0604020202020204" pitchFamily="34" charset="0"/>
              </a:rPr>
              <a:t>BCSD’s letter is based on the sample provided by the Department of Education Office of Elementary and Secondary Education (OESE). BCSD has versions of this letter to send to private schools that change slightly for the first versus third communication attempt. </a:t>
            </a:r>
            <a:r>
              <a:rPr lang="en-US" sz="1200" cap="none" dirty="0">
                <a:latin typeface="Arial" panose="020B0604020202020204" pitchFamily="34" charset="0"/>
                <a:cs typeface="Arial" panose="020B0604020202020204" pitchFamily="34" charset="0"/>
                <a:hlinkClick r:id="rId3"/>
              </a:rPr>
              <a:t>https://oese.ed.gov/resources/oese-technical-assistance-centers/state-support-network/resources/initial-contact-letter-intent-participate/</a:t>
            </a:r>
            <a:r>
              <a:rPr lang="en-US" sz="1200" cap="none"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13</a:t>
            </a:fld>
            <a:endParaRPr lang="en-US" altLang="en-US"/>
          </a:p>
        </p:txBody>
      </p:sp>
    </p:spTree>
    <p:extLst>
      <p:ext uri="{BB962C8B-B14F-4D97-AF65-F5344CB8AC3E}">
        <p14:creationId xmlns:p14="http://schemas.microsoft.com/office/powerpoint/2010/main" val="2653134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Intent to Participate Template.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An “Intent to Participate” form is a document that LEAs send annually to private school officials to determine their interest in participating in Title II equitable services. The form might include a brief description of the programs for which equitable services are available as well as a list of allowable activities, services, and benefits. Some LEAs send this form by registered mail in order to document receipt of the form by private school officials. An LEA might also send such form by email with read receipt. </a:t>
            </a:r>
          </a:p>
          <a:p>
            <a:endParaRPr lang="en-US"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Arial" panose="020B0604020202020204" pitchFamily="34" charset="0"/>
                <a:cs typeface="Arial" panose="020B0604020202020204" pitchFamily="34" charset="0"/>
              </a:rPr>
              <a:t>BCSD’s letter is based on the sample provided by the Department of Education Office of Elementary and Secondary Education (OESE). BCSD has versions of this letter to send to private schools that change slightly for the first versus third communication attempt. </a:t>
            </a:r>
            <a:r>
              <a:rPr lang="en-US" sz="1200" cap="none" dirty="0">
                <a:latin typeface="Arial" panose="020B0604020202020204" pitchFamily="34" charset="0"/>
                <a:cs typeface="Arial" panose="020B0604020202020204" pitchFamily="34" charset="0"/>
                <a:hlinkClick r:id="rId3"/>
              </a:rPr>
              <a:t>https://oese.ed.gov/resources/oese-technical-assistance-centers/state-support-network/resources/initial-contact-letter-intent-participate/</a:t>
            </a:r>
            <a:r>
              <a:rPr lang="en-US" sz="1200" cap="none"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14</a:t>
            </a:fld>
            <a:endParaRPr lang="en-US" altLang="en-US"/>
          </a:p>
        </p:txBody>
      </p:sp>
    </p:spTree>
    <p:extLst>
      <p:ext uri="{BB962C8B-B14F-4D97-AF65-F5344CB8AC3E}">
        <p14:creationId xmlns:p14="http://schemas.microsoft.com/office/powerpoint/2010/main" val="3373630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An intent form is located on BCSD’s Padlet web page: </a:t>
            </a:r>
            <a:r>
              <a:rPr lang="en-US" sz="1200" u="sng"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https://padlet.com/shannond3/equitable-services-federal-program-resources-fb2wuwti5lf09l57</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15</a:t>
            </a:fld>
            <a:endParaRPr lang="en-US" altLang="en-US"/>
          </a:p>
        </p:txBody>
      </p:sp>
    </p:spTree>
    <p:extLst>
      <p:ext uri="{BB962C8B-B14F-4D97-AF65-F5344CB8AC3E}">
        <p14:creationId xmlns:p14="http://schemas.microsoft.com/office/powerpoint/2010/main" val="272309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slide is the Private School Intent to Participate response page from the OESE’s sample. </a:t>
            </a:r>
            <a:r>
              <a:rPr lang="en-US" sz="1200" cap="none" dirty="0">
                <a:hlinkClick r:id="rId3"/>
              </a:rPr>
              <a:t>https://oese.ed.gov/resources/oese-technical-assistance-centers/state-support-network/resources/initial-contact-letter-intent-participate/</a:t>
            </a:r>
            <a:r>
              <a:rPr lang="en-US" sz="1200" cap="none" dirty="0"/>
              <a:t> </a:t>
            </a:r>
            <a:r>
              <a:rPr lang="en-US" sz="1200" dirty="0">
                <a:solidFill>
                  <a:srgbClr val="000000"/>
                </a:solidFill>
                <a:effectLst/>
                <a:latin typeface="Arial" panose="020B0604020202020204" pitchFamily="34" charset="0"/>
                <a:ea typeface="Times New Roman" panose="02020603050405020304" pitchFamily="18" charset="0"/>
              </a:rPr>
              <a:t> </a:t>
            </a:r>
            <a:endParaRPr lang="en-US" sz="1200" dirty="0">
              <a:solidFill>
                <a:srgbClr val="00000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 </a:t>
            </a:r>
            <a:endParaRPr lang="en-US" sz="1200" dirty="0">
              <a:solidFill>
                <a:srgbClr val="000000"/>
              </a:solidFill>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16</a:t>
            </a:fld>
            <a:endParaRPr lang="en-US" altLang="en-US"/>
          </a:p>
        </p:txBody>
      </p:sp>
    </p:spTree>
    <p:extLst>
      <p:ext uri="{BB962C8B-B14F-4D97-AF65-F5344CB8AC3E}">
        <p14:creationId xmlns:p14="http://schemas.microsoft.com/office/powerpoint/2010/main" val="2498384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intent to participate form should include the current program descriptions. We encourage LEAs to update their equitable services forms if they still include previous No child Left Behind language or do not include program descriptions.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For your convenience, the next few slides include the current program descriptions. These descriptions can also be found as part of the OESE’s sample. </a:t>
            </a:r>
            <a:r>
              <a:rPr lang="en-US" sz="1200" cap="none" dirty="0">
                <a:hlinkClick r:id="rId3"/>
              </a:rPr>
              <a:t>https://oese.ed.gov/resources/oese-technical-assistance-centers/state-support-network/resources/initial-contact-letter-intent-participate/</a:t>
            </a:r>
            <a:r>
              <a:rPr lang="en-US" sz="1200" cap="none" dirty="0"/>
              <a:t> </a:t>
            </a:r>
            <a:endParaRPr lang="en-US"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17</a:t>
            </a:fld>
            <a:endParaRPr lang="en-US" altLang="en-US"/>
          </a:p>
        </p:txBody>
      </p:sp>
    </p:spTree>
    <p:extLst>
      <p:ext uri="{BB962C8B-B14F-4D97-AF65-F5344CB8AC3E}">
        <p14:creationId xmlns:p14="http://schemas.microsoft.com/office/powerpoint/2010/main" val="1626055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B1F1C-882B-6277-1892-2A9DAAEDB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3939A1-D3E2-6486-6293-E09015A8C0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BCA750-5044-D0EE-3F63-C5673CFDE298}"/>
              </a:ext>
            </a:extLst>
          </p:cNvPr>
          <p:cNvSpPr>
            <a:spLocks noGrp="1"/>
          </p:cNvSpPr>
          <p:nvPr>
            <p:ph type="body" idx="1"/>
          </p:nvPr>
        </p:nvSpPr>
        <p:spPr/>
        <p:txBody>
          <a:bodyPr/>
          <a:lstStyle/>
          <a:p>
            <a:r>
              <a:rPr lang="en-US" dirty="0"/>
              <a:t>Continuation of program descriptions.</a:t>
            </a:r>
          </a:p>
        </p:txBody>
      </p:sp>
      <p:sp>
        <p:nvSpPr>
          <p:cNvPr id="4" name="Slide Number Placeholder 3">
            <a:extLst>
              <a:ext uri="{FF2B5EF4-FFF2-40B4-BE49-F238E27FC236}">
                <a16:creationId xmlns:a16="http://schemas.microsoft.com/office/drawing/2014/main" id="{9B1DB502-D1DA-7A71-9A03-5A2C9E6110B3}"/>
              </a:ext>
            </a:extLst>
          </p:cNvPr>
          <p:cNvSpPr>
            <a:spLocks noGrp="1"/>
          </p:cNvSpPr>
          <p:nvPr>
            <p:ph type="sldNum" sz="quarter" idx="5"/>
          </p:nvPr>
        </p:nvSpPr>
        <p:spPr/>
        <p:txBody>
          <a:bodyPr/>
          <a:lstStyle/>
          <a:p>
            <a:fld id="{304A2215-1BF1-42D8-B0E0-23F63889CAEC}" type="slidenum">
              <a:rPr lang="en-US" altLang="en-US" smtClean="0"/>
              <a:pPr/>
              <a:t>18</a:t>
            </a:fld>
            <a:endParaRPr lang="en-US" altLang="en-US"/>
          </a:p>
        </p:txBody>
      </p:sp>
    </p:spTree>
    <p:extLst>
      <p:ext uri="{BB962C8B-B14F-4D97-AF65-F5344CB8AC3E}">
        <p14:creationId xmlns:p14="http://schemas.microsoft.com/office/powerpoint/2010/main" val="3185467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AA110-8D13-934D-C047-E8B0BC880D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1C9316-812A-3E0C-162D-7B9A9C4FD5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C31442-2512-F261-BFFF-1DAEA3B932BB}"/>
              </a:ext>
            </a:extLst>
          </p:cNvPr>
          <p:cNvSpPr>
            <a:spLocks noGrp="1"/>
          </p:cNvSpPr>
          <p:nvPr>
            <p:ph type="body" idx="1"/>
          </p:nvPr>
        </p:nvSpPr>
        <p:spPr/>
        <p:txBody>
          <a:bodyPr/>
          <a:lstStyle/>
          <a:p>
            <a:r>
              <a:rPr lang="en-US" dirty="0"/>
              <a:t>Continuation of program descriptions</a:t>
            </a:r>
          </a:p>
        </p:txBody>
      </p:sp>
      <p:sp>
        <p:nvSpPr>
          <p:cNvPr id="4" name="Slide Number Placeholder 3">
            <a:extLst>
              <a:ext uri="{FF2B5EF4-FFF2-40B4-BE49-F238E27FC236}">
                <a16:creationId xmlns:a16="http://schemas.microsoft.com/office/drawing/2014/main" id="{6EEF8629-789F-C913-FE5B-33621AB639DE}"/>
              </a:ext>
            </a:extLst>
          </p:cNvPr>
          <p:cNvSpPr>
            <a:spLocks noGrp="1"/>
          </p:cNvSpPr>
          <p:nvPr>
            <p:ph type="sldNum" sz="quarter" idx="5"/>
          </p:nvPr>
        </p:nvSpPr>
        <p:spPr/>
        <p:txBody>
          <a:bodyPr/>
          <a:lstStyle/>
          <a:p>
            <a:fld id="{304A2215-1BF1-42D8-B0E0-23F63889CAEC}" type="slidenum">
              <a:rPr lang="en-US" altLang="en-US" smtClean="0"/>
              <a:pPr/>
              <a:t>19</a:t>
            </a:fld>
            <a:endParaRPr lang="en-US" altLang="en-US"/>
          </a:p>
        </p:txBody>
      </p:sp>
    </p:spTree>
    <p:extLst>
      <p:ext uri="{BB962C8B-B14F-4D97-AF65-F5344CB8AC3E}">
        <p14:creationId xmlns:p14="http://schemas.microsoft.com/office/powerpoint/2010/main" val="3094056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800"/>
              </a:spcAft>
              <a:buFont typeface="Arial" panose="020B0604020202020204" pitchFamily="34" charset="0"/>
              <a:buNone/>
            </a:pPr>
            <a:r>
              <a:rPr lang="en-US" sz="1200" dirty="0">
                <a:latin typeface="Arial" panose="020B0604020202020204" pitchFamily="34" charset="0"/>
                <a:cs typeface="Arial" panose="020B0604020202020204" pitchFamily="34" charset="0"/>
              </a:rPr>
              <a:t>Agenda</a:t>
            </a:r>
          </a:p>
          <a:p>
            <a:pPr marL="285750" indent="-285750" eaLnBrk="1" hangingPunct="1">
              <a:spcAft>
                <a:spcPts val="1200"/>
              </a:spcAft>
              <a:buClr>
                <a:schemeClr val="accent1"/>
              </a:buClr>
              <a:buFont typeface="Calibri" panose="020F050202020403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Title II, Part A requirements for SEI 08: Private School Participation, Consultation, and Local Educational Agency (LEA) Control of Funds</a:t>
            </a:r>
          </a:p>
          <a:p>
            <a:pPr marL="285750" indent="-285750" eaLnBrk="1" hangingPunct="1">
              <a:spcAft>
                <a:spcPts val="1200"/>
              </a:spcAft>
              <a:buClr>
                <a:schemeClr val="accent1"/>
              </a:buClr>
              <a:buFont typeface="Calibri" panose="020F050202020403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Samples of the dated notice of eligibility/intent to participate, consultation, and affirmation documents</a:t>
            </a:r>
          </a:p>
          <a:p>
            <a:pPr marL="285750" indent="-285750" eaLnBrk="1" hangingPunct="1">
              <a:spcAft>
                <a:spcPts val="1200"/>
              </a:spcAft>
              <a:buClr>
                <a:schemeClr val="accent1"/>
              </a:buClr>
              <a:buFont typeface="Calibri" panose="020F050202020403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BCSD Best Practices</a:t>
            </a:r>
          </a:p>
          <a:p>
            <a:pPr marL="285750" indent="-285750" eaLnBrk="1" hangingPunct="1">
              <a:spcAft>
                <a:spcPts val="1200"/>
              </a:spcAft>
              <a:buClr>
                <a:schemeClr val="accent1"/>
              </a:buClr>
              <a:buFont typeface="Calibri" panose="020F050202020403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Title II, Part A Use of Funds</a:t>
            </a:r>
          </a:p>
          <a:p>
            <a:pPr marL="285750" indent="-285750" eaLnBrk="1" hangingPunct="1">
              <a:spcAft>
                <a:spcPts val="1200"/>
              </a:spcAft>
              <a:buClr>
                <a:schemeClr val="accent1"/>
              </a:buClr>
              <a:buFont typeface="Calibri" panose="020F050202020403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Questions and answers</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a:t>
            </a:fld>
            <a:endParaRPr lang="en-US" altLang="en-US"/>
          </a:p>
        </p:txBody>
      </p:sp>
    </p:spTree>
    <p:extLst>
      <p:ext uri="{BB962C8B-B14F-4D97-AF65-F5344CB8AC3E}">
        <p14:creationId xmlns:p14="http://schemas.microsoft.com/office/powerpoint/2010/main" val="3088099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95242-D44A-FB60-6A07-C22F1B3EA3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C3017C-61F7-10E3-F410-154E572813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E3A4CF-AEB1-8233-3DC1-7A82B5468323}"/>
              </a:ext>
            </a:extLst>
          </p:cNvPr>
          <p:cNvSpPr>
            <a:spLocks noGrp="1"/>
          </p:cNvSpPr>
          <p:nvPr>
            <p:ph type="body" idx="1"/>
          </p:nvPr>
        </p:nvSpPr>
        <p:spPr/>
        <p:txBody>
          <a:bodyPr/>
          <a:lstStyle/>
          <a:p>
            <a:r>
              <a:rPr lang="en-US" dirty="0"/>
              <a:t>Program Descriptions continued</a:t>
            </a:r>
          </a:p>
        </p:txBody>
      </p:sp>
      <p:sp>
        <p:nvSpPr>
          <p:cNvPr id="4" name="Slide Number Placeholder 3">
            <a:extLst>
              <a:ext uri="{FF2B5EF4-FFF2-40B4-BE49-F238E27FC236}">
                <a16:creationId xmlns:a16="http://schemas.microsoft.com/office/drawing/2014/main" id="{F54650B2-AB06-47E2-212E-A0E6B8F60AE9}"/>
              </a:ext>
            </a:extLst>
          </p:cNvPr>
          <p:cNvSpPr>
            <a:spLocks noGrp="1"/>
          </p:cNvSpPr>
          <p:nvPr>
            <p:ph type="sldNum" sz="quarter" idx="5"/>
          </p:nvPr>
        </p:nvSpPr>
        <p:spPr/>
        <p:txBody>
          <a:bodyPr/>
          <a:lstStyle/>
          <a:p>
            <a:fld id="{304A2215-1BF1-42D8-B0E0-23F63889CAEC}" type="slidenum">
              <a:rPr lang="en-US" altLang="en-US" smtClean="0"/>
              <a:pPr/>
              <a:t>20</a:t>
            </a:fld>
            <a:endParaRPr lang="en-US" altLang="en-US"/>
          </a:p>
        </p:txBody>
      </p:sp>
    </p:spTree>
    <p:extLst>
      <p:ext uri="{BB962C8B-B14F-4D97-AF65-F5344CB8AC3E}">
        <p14:creationId xmlns:p14="http://schemas.microsoft.com/office/powerpoint/2010/main" val="1161716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3FB6B-9A1D-0B5C-7586-9237555A5E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579679-984E-EDD0-143A-4226D86566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2D6AFA-31C4-11CB-1144-BE2CB570B78B}"/>
              </a:ext>
            </a:extLst>
          </p:cNvPr>
          <p:cNvSpPr>
            <a:spLocks noGrp="1"/>
          </p:cNvSpPr>
          <p:nvPr>
            <p:ph type="body" idx="1"/>
          </p:nvPr>
        </p:nvSpPr>
        <p:spPr/>
        <p:txBody>
          <a:bodyPr/>
          <a:lstStyle/>
          <a:p>
            <a:r>
              <a:rPr lang="en-US" dirty="0"/>
              <a:t>Final slide of program descriptions</a:t>
            </a:r>
          </a:p>
        </p:txBody>
      </p:sp>
      <p:sp>
        <p:nvSpPr>
          <p:cNvPr id="4" name="Slide Number Placeholder 3">
            <a:extLst>
              <a:ext uri="{FF2B5EF4-FFF2-40B4-BE49-F238E27FC236}">
                <a16:creationId xmlns:a16="http://schemas.microsoft.com/office/drawing/2014/main" id="{14A8267B-80E1-6C7C-4190-C0CBCC8D0BBC}"/>
              </a:ext>
            </a:extLst>
          </p:cNvPr>
          <p:cNvSpPr>
            <a:spLocks noGrp="1"/>
          </p:cNvSpPr>
          <p:nvPr>
            <p:ph type="sldNum" sz="quarter" idx="5"/>
          </p:nvPr>
        </p:nvSpPr>
        <p:spPr/>
        <p:txBody>
          <a:bodyPr/>
          <a:lstStyle/>
          <a:p>
            <a:fld id="{304A2215-1BF1-42D8-B0E0-23F63889CAEC}" type="slidenum">
              <a:rPr lang="en-US" altLang="en-US" smtClean="0"/>
              <a:pPr/>
              <a:t>21</a:t>
            </a:fld>
            <a:endParaRPr lang="en-US" altLang="en-US"/>
          </a:p>
        </p:txBody>
      </p:sp>
    </p:spTree>
    <p:extLst>
      <p:ext uri="{BB962C8B-B14F-4D97-AF65-F5344CB8AC3E}">
        <p14:creationId xmlns:p14="http://schemas.microsoft.com/office/powerpoint/2010/main" val="1482354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Question</a:t>
            </a:r>
            <a:r>
              <a:rPr lang="en-US" dirty="0"/>
              <a:t>: </a:t>
            </a:r>
            <a:r>
              <a:rPr lang="en-US" sz="1200" dirty="0">
                <a:cs typeface="Arial"/>
              </a:rPr>
              <a:t>What if no response is received from a private school?</a:t>
            </a:r>
          </a:p>
          <a:p>
            <a:pPr marL="0" indent="0">
              <a:buNone/>
            </a:pPr>
            <a:endParaRPr lang="en-US" dirty="0"/>
          </a:p>
          <a:p>
            <a:pPr marL="0" indent="0">
              <a:buNone/>
            </a:pPr>
            <a:r>
              <a:rPr lang="en-US" b="1" dirty="0"/>
              <a:t>Answer: </a:t>
            </a:r>
            <a:r>
              <a:rPr lang="en-US" dirty="0"/>
              <a:t>An LEA must be able to demonstrate that it made a good faith effort to contact all private schools within the LEA boundaries. Document your due diligence. You may send a registered letter with receipt required, follow up with a phone call, or send a follow up email. The LEA should attempt to acquire documentation from the private school that they are not interested in participating.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22</a:t>
            </a:fld>
            <a:endParaRPr lang="en-US" altLang="en-US"/>
          </a:p>
        </p:txBody>
      </p:sp>
    </p:spTree>
    <p:extLst>
      <p:ext uri="{BB962C8B-B14F-4D97-AF65-F5344CB8AC3E}">
        <p14:creationId xmlns:p14="http://schemas.microsoft.com/office/powerpoint/2010/main" val="3505422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spcBef>
                <a:spcPts val="0"/>
              </a:spcBef>
              <a:spcAft>
                <a:spcPts val="1200"/>
              </a:spcAft>
              <a:buNone/>
            </a:pPr>
            <a:r>
              <a:rPr lang="en-US" b="1" dirty="0"/>
              <a:t>Question: </a:t>
            </a:r>
            <a:r>
              <a:rPr lang="en-US" dirty="0">
                <a:solidFill>
                  <a:schemeClr val="tx1"/>
                </a:solidFill>
                <a:effectLst/>
                <a:latin typeface="Arial" panose="020B0604020202020204" pitchFamily="34" charset="0"/>
                <a:ea typeface="Yu Gothic Light" panose="020B0300000000000000" pitchFamily="34" charset="-128"/>
                <a:cs typeface="Times New Roman" panose="02020603050405020304" pitchFamily="18" charset="0"/>
              </a:rPr>
              <a:t>Should an LEA contact non-public school officials every year even if the non-public school officials have declined services in the past? </a:t>
            </a:r>
          </a:p>
          <a:p>
            <a:pPr marL="0" indent="0" algn="just">
              <a:lnSpc>
                <a:spcPct val="100000"/>
              </a:lnSpc>
              <a:spcBef>
                <a:spcPts val="0"/>
              </a:spcBef>
              <a:spcAft>
                <a:spcPts val="1200"/>
              </a:spcAft>
              <a:buNone/>
            </a:pPr>
            <a:r>
              <a:rPr lang="en-US" b="1" dirty="0"/>
              <a:t>Answer:</a:t>
            </a:r>
            <a:r>
              <a:rPr lang="en-US" dirty="0"/>
              <a:t> </a:t>
            </a:r>
            <a:r>
              <a:rPr lang="en-US" b="1" dirty="0">
                <a:latin typeface="Arial" panose="020B0604020202020204" pitchFamily="34" charset="0"/>
                <a:ea typeface="Calibri" panose="020F0502020204030204" pitchFamily="34" charset="0"/>
              </a:rPr>
              <a:t>Yes</a:t>
            </a:r>
            <a:r>
              <a:rPr lang="en-US" dirty="0">
                <a:latin typeface="Arial" panose="020B0604020202020204" pitchFamily="34" charset="0"/>
                <a:ea typeface="Calibri" panose="020F0502020204030204" pitchFamily="34" charset="0"/>
              </a:rPr>
              <a:t>, on an annual basis the LEA must contact non-public school officials and inquire as to whether the non-public school students and teachers will participate in the ESEA programs available to them.</a:t>
            </a:r>
          </a:p>
          <a:p>
            <a:pPr marL="0" indent="0" algn="just">
              <a:lnSpc>
                <a:spcPct val="100000"/>
              </a:lnSpc>
              <a:spcBef>
                <a:spcPts val="0"/>
              </a:spcBef>
              <a:spcAft>
                <a:spcPts val="1200"/>
              </a:spcAft>
              <a:buNone/>
            </a:pPr>
            <a:endParaRPr lang="en-US" b="1" dirty="0">
              <a:latin typeface="Arial" panose="020B0604020202020204" pitchFamily="34" charset="0"/>
            </a:endParaRPr>
          </a:p>
          <a:p>
            <a:pPr marL="0" indent="0" algn="just">
              <a:lnSpc>
                <a:spcPct val="100000"/>
              </a:lnSpc>
              <a:spcBef>
                <a:spcPts val="0"/>
              </a:spcBef>
              <a:spcAft>
                <a:spcPts val="1200"/>
              </a:spcAft>
              <a:buNone/>
            </a:pPr>
            <a:r>
              <a:rPr lang="en-US" b="0" dirty="0">
                <a:latin typeface="Arial" panose="020B0604020202020204" pitchFamily="34" charset="0"/>
              </a:rPr>
              <a:t>Participation by the private school is voluntary.</a:t>
            </a:r>
            <a:endParaRPr lang="en-US" b="0"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23</a:t>
            </a:fld>
            <a:endParaRPr lang="en-US" altLang="en-US"/>
          </a:p>
        </p:txBody>
      </p:sp>
    </p:spTree>
    <p:extLst>
      <p:ext uri="{BB962C8B-B14F-4D97-AF65-F5344CB8AC3E}">
        <p14:creationId xmlns:p14="http://schemas.microsoft.com/office/powerpoint/2010/main" val="1524598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of Eligibility/Intent to Participate Best Practices</a:t>
            </a:r>
          </a:p>
          <a:p>
            <a:r>
              <a:rPr lang="en-US" dirty="0"/>
              <a:t>The LEA should:</a:t>
            </a:r>
          </a:p>
          <a:p>
            <a:pPr marL="171450" indent="-171450">
              <a:buFont typeface="Arial" panose="020B0604020202020204" pitchFamily="34" charset="0"/>
              <a:buChar char="•"/>
            </a:pPr>
            <a:r>
              <a:rPr lang="en-US" dirty="0"/>
              <a:t>send (email, mail, etc.) the eligibility/intent letter to eligible private schools no later than spring before the next fiscal year begins</a:t>
            </a:r>
          </a:p>
          <a:p>
            <a:pPr marL="171450" indent="-171450">
              <a:buFont typeface="Arial" panose="020B0604020202020204" pitchFamily="34" charset="0"/>
              <a:buChar char="•"/>
            </a:pPr>
            <a:r>
              <a:rPr lang="en-US" dirty="0"/>
              <a:t>provide a deadline that includes adequate time for private school response</a:t>
            </a:r>
          </a:p>
          <a:p>
            <a:pPr marL="171450" indent="-171450">
              <a:buFont typeface="Arial" panose="020B0604020202020204" pitchFamily="34" charset="0"/>
              <a:buChar char="•"/>
            </a:pPr>
            <a:r>
              <a:rPr lang="en-US" dirty="0"/>
              <a:t>identify potential consequences for not meeting the deadline</a:t>
            </a:r>
          </a:p>
          <a:p>
            <a:pPr marL="171450" indent="-171450">
              <a:buFont typeface="Arial" panose="020B0604020202020204" pitchFamily="34" charset="0"/>
              <a:buChar char="•"/>
            </a:pPr>
            <a:r>
              <a:rPr lang="en-US" dirty="0"/>
              <a:t>send reminders of the response deadline, and</a:t>
            </a:r>
          </a:p>
          <a:p>
            <a:pPr marL="171450" indent="-171450">
              <a:buFont typeface="Arial" panose="020B0604020202020204" pitchFamily="34" charset="0"/>
              <a:buChar char="•"/>
            </a:pPr>
            <a:r>
              <a:rPr lang="en-US" dirty="0"/>
              <a:t>maintain records of all attempts to communicate with the private school </a:t>
            </a:r>
          </a:p>
          <a:p>
            <a:endParaRPr lang="en-US" dirty="0"/>
          </a:p>
          <a:p>
            <a:r>
              <a:rPr lang="en-US" dirty="0"/>
              <a:t>BCSD- Debby and Christine will speak through these practices or answer questions.</a:t>
            </a:r>
          </a:p>
          <a:p>
            <a:r>
              <a:rPr lang="en-US" dirty="0"/>
              <a:t>https://padlet.com/shannond3/equitable-services-federal-program-resources-fb2wuwti5lf09l57</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24</a:t>
            </a:fld>
            <a:endParaRPr lang="en-US" altLang="en-US"/>
          </a:p>
        </p:txBody>
      </p:sp>
    </p:spTree>
    <p:extLst>
      <p:ext uri="{BB962C8B-B14F-4D97-AF65-F5344CB8AC3E}">
        <p14:creationId xmlns:p14="http://schemas.microsoft.com/office/powerpoint/2010/main" val="3297127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If a Private school chooses to participate in Title II, Part A equitable services, further consultation will be necessary to outline program requirements and to agree upon the design of a viable program.</a:t>
            </a:r>
          </a:p>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25</a:t>
            </a:fld>
            <a:endParaRPr lang="en-US" altLang="en-US"/>
          </a:p>
        </p:txBody>
      </p:sp>
    </p:spTree>
    <p:extLst>
      <p:ext uri="{BB962C8B-B14F-4D97-AF65-F5344CB8AC3E}">
        <p14:creationId xmlns:p14="http://schemas.microsoft.com/office/powerpoint/2010/main" val="19519928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Equitable services calculation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district determines the amount of funds available for Title II, Part A equitable services for private school teachers and other educational personnel by calculating, on a per-pupil basis, the amount available for all public and private school students enrolled in participating private elementary and secondary schools in areas served by the district (regardless of a student’s residency), taking into consideration the number and needs of the children, their teachers and other educational personnel to be served.</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26</a:t>
            </a:fld>
            <a:endParaRPr lang="en-US" altLang="en-US"/>
          </a:p>
        </p:txBody>
      </p:sp>
    </p:spTree>
    <p:extLst>
      <p:ext uri="{BB962C8B-B14F-4D97-AF65-F5344CB8AC3E}">
        <p14:creationId xmlns:p14="http://schemas.microsoft.com/office/powerpoint/2010/main" val="32266761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Calculation document can be downloaded from the CDE Title II, Part A – Calculating Equitable Services web page: </a:t>
            </a:r>
            <a:r>
              <a:rPr lang="en-US" sz="1200" dirty="0">
                <a:hlinkClick r:id="rId3"/>
              </a:rPr>
              <a:t>https://www.cde.ca.gov/pd/ti/tiiapscalculation.asp</a:t>
            </a:r>
            <a:r>
              <a:rPr lang="en-US" sz="1200" dirty="0"/>
              <a:t> </a:t>
            </a:r>
          </a:p>
          <a:p>
            <a:endParaRPr lang="en-US" sz="1200" dirty="0"/>
          </a:p>
          <a:p>
            <a:r>
              <a:rPr lang="en-US" sz="1200" dirty="0"/>
              <a:t>During a FPM review LEAs may need to submit evidence of the equitable service calculation.</a:t>
            </a:r>
          </a:p>
          <a:p>
            <a:endParaRPr lang="en-US" sz="1200" dirty="0"/>
          </a:p>
          <a:p>
            <a:r>
              <a:rPr lang="en-US" sz="1200" dirty="0"/>
              <a:t>Please note that the LEA is responsible for verifying the enrollment for participating private schools. LEAs should keep documentation of this verification.</a:t>
            </a:r>
          </a:p>
          <a:p>
            <a:endParaRPr lang="en-US" sz="1200" dirty="0"/>
          </a:p>
          <a:p>
            <a:endParaRPr lang="en-US" sz="1200"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27</a:t>
            </a:fld>
            <a:endParaRPr lang="en-US" altLang="en-US"/>
          </a:p>
        </p:txBody>
      </p:sp>
    </p:spTree>
    <p:extLst>
      <p:ext uri="{BB962C8B-B14F-4D97-AF65-F5344CB8AC3E}">
        <p14:creationId xmlns:p14="http://schemas.microsoft.com/office/powerpoint/2010/main" val="2783450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200"/>
              </a:spcAft>
              <a:buNone/>
            </a:pPr>
            <a:r>
              <a:rPr lang="en-US" dirty="0"/>
              <a:t>Calculating Proportion of Funds Question</a:t>
            </a:r>
          </a:p>
          <a:p>
            <a:pPr marL="0" indent="0">
              <a:lnSpc>
                <a:spcPct val="100000"/>
              </a:lnSpc>
              <a:spcBef>
                <a:spcPts val="0"/>
              </a:spcBef>
              <a:spcAft>
                <a:spcPts val="1200"/>
              </a:spcAft>
              <a:buNone/>
            </a:pPr>
            <a:endParaRPr lang="en-US" sz="1200" b="1" i="0" u="none" strike="noStrike" baseline="0" dirty="0">
              <a:solidFill>
                <a:srgbClr val="000000"/>
              </a:solidFill>
            </a:endParaRPr>
          </a:p>
          <a:p>
            <a:pPr marL="0" indent="0">
              <a:lnSpc>
                <a:spcPct val="100000"/>
              </a:lnSpc>
              <a:spcBef>
                <a:spcPts val="0"/>
              </a:spcBef>
              <a:spcAft>
                <a:spcPts val="1200"/>
              </a:spcAft>
              <a:buNone/>
            </a:pPr>
            <a:r>
              <a:rPr lang="en-US" sz="1200" b="1" i="0" u="none" strike="noStrike" baseline="0" dirty="0">
                <a:solidFill>
                  <a:srgbClr val="000000"/>
                </a:solidFill>
              </a:rPr>
              <a:t>Question: </a:t>
            </a:r>
            <a:r>
              <a:rPr lang="en-US" sz="1200" i="0" u="none" strike="noStrike" baseline="0" dirty="0">
                <a:solidFill>
                  <a:srgbClr val="000000"/>
                </a:solidFill>
              </a:rPr>
              <a:t>How are administrative costs and other costs of providing services to public and private school children determined? </a:t>
            </a:r>
          </a:p>
          <a:p>
            <a:pPr marL="0" marR="0" indent="0">
              <a:spcBef>
                <a:spcPts val="0"/>
              </a:spcBef>
              <a:spcAft>
                <a:spcPts val="0"/>
              </a:spcAft>
              <a:buNone/>
            </a:pPr>
            <a:r>
              <a:rPr lang="en-US" sz="1200" b="1" i="0" u="none" strike="noStrike" baseline="0" dirty="0">
                <a:solidFill>
                  <a:srgbClr val="000000"/>
                </a:solidFill>
              </a:rPr>
              <a:t>Answer: </a:t>
            </a:r>
            <a:r>
              <a:rPr lang="en-US" sz="1200" b="0" i="0" u="none" strike="noStrike" baseline="0" dirty="0">
                <a:solidFill>
                  <a:srgbClr val="000000"/>
                </a:solidFill>
              </a:rPr>
              <a:t>An LEA reserves funds for administrative costs, including indirect costs, from a program’s total allocation (off the top) before the LEA determines the allocation for services and benefits for public and private school children and educators. Funds reserved cover administrative costs of both the public and private school components of the program. </a:t>
            </a:r>
            <a:r>
              <a:rPr lang="en-US" sz="1200" dirty="0">
                <a:effectLst/>
                <a:latin typeface="Arial" panose="020B0604020202020204" pitchFamily="34" charset="0"/>
                <a:ea typeface="Calibri" panose="020F0502020204030204" pitchFamily="34" charset="0"/>
                <a:cs typeface="Times New Roman" panose="02020603050405020304" pitchFamily="18" charset="0"/>
              </a:rPr>
              <a:t>No maximum amounts are specified for administrative cost in the </a:t>
            </a:r>
            <a:r>
              <a:rPr lang="en-US" b="0" i="0" dirty="0">
                <a:solidFill>
                  <a:srgbClr val="000000"/>
                </a:solidFill>
                <a:effectLst/>
                <a:latin typeface="Helvetica Neue"/>
              </a:rPr>
              <a:t>Elementary and Secondary Education Act</a:t>
            </a:r>
            <a:r>
              <a:rPr lang="en-US" sz="1200" dirty="0">
                <a:effectLst/>
                <a:latin typeface="Arial" panose="020B0604020202020204" pitchFamily="34" charset="0"/>
                <a:ea typeface="Calibri" panose="020F0502020204030204" pitchFamily="34" charset="0"/>
                <a:cs typeface="Times New Roman" panose="02020603050405020304" pitchFamily="18" charset="0"/>
              </a:rPr>
              <a:t> (ESEA) for Title II, Part A. The maximum that can be consolidated is what is reasonable and necessary for the proper and efficient administration of both the public and private school programs.</a:t>
            </a:r>
          </a:p>
          <a:p>
            <a:pPr marL="0" marR="0" indent="0">
              <a:spcBef>
                <a:spcPts val="0"/>
              </a:spcBef>
              <a:spcAft>
                <a:spcPts val="0"/>
              </a:spcAft>
              <a:buNone/>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28</a:t>
            </a:fld>
            <a:endParaRPr lang="en-US" altLang="en-US"/>
          </a:p>
        </p:txBody>
      </p:sp>
    </p:spTree>
    <p:extLst>
      <p:ext uri="{BB962C8B-B14F-4D97-AF65-F5344CB8AC3E}">
        <p14:creationId xmlns:p14="http://schemas.microsoft.com/office/powerpoint/2010/main" val="3800372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200"/>
              </a:spcAft>
              <a:buNone/>
            </a:pPr>
            <a:r>
              <a:rPr lang="en-US" sz="1200" b="0" i="0" u="none" strike="noStrike" baseline="0" dirty="0">
                <a:solidFill>
                  <a:srgbClr val="000000"/>
                </a:solidFill>
              </a:rPr>
              <a:t>Here is another </a:t>
            </a:r>
            <a:r>
              <a:rPr lang="en-US" b="0" dirty="0"/>
              <a:t>Calculating Proportion of Funds Question.</a:t>
            </a:r>
          </a:p>
          <a:p>
            <a:pPr marL="0" indent="0">
              <a:lnSpc>
                <a:spcPct val="100000"/>
              </a:lnSpc>
              <a:spcBef>
                <a:spcPts val="0"/>
              </a:spcBef>
              <a:spcAft>
                <a:spcPts val="1200"/>
              </a:spcAft>
              <a:buNone/>
            </a:pPr>
            <a:endParaRPr lang="en-US" sz="1200" b="1" i="0" u="none" strike="noStrike" baseline="0" dirty="0">
              <a:solidFill>
                <a:srgbClr val="000000"/>
              </a:solidFill>
            </a:endParaRPr>
          </a:p>
          <a:p>
            <a:pPr marL="0" indent="0">
              <a:lnSpc>
                <a:spcPct val="100000"/>
              </a:lnSpc>
              <a:spcBef>
                <a:spcPts val="0"/>
              </a:spcBef>
              <a:spcAft>
                <a:spcPts val="1200"/>
              </a:spcAft>
              <a:buNone/>
            </a:pPr>
            <a:r>
              <a:rPr lang="en-US" sz="1200" b="1" i="0" u="none" strike="noStrike" baseline="0" dirty="0">
                <a:solidFill>
                  <a:srgbClr val="000000"/>
                </a:solidFill>
              </a:rPr>
              <a:t>Question: </a:t>
            </a:r>
            <a:r>
              <a:rPr lang="en-US" sz="1200" i="0" u="none" strike="noStrike" baseline="0" dirty="0">
                <a:solidFill>
                  <a:srgbClr val="000000"/>
                </a:solidFill>
              </a:rPr>
              <a:t>When calculating the amount of funding available for providing equitable services, what year’s data (i.e., total enrollment or number of eligible children) does an LEA use? </a:t>
            </a:r>
          </a:p>
          <a:p>
            <a:pPr marL="0" indent="0">
              <a:lnSpc>
                <a:spcPct val="100000"/>
              </a:lnSpc>
              <a:spcBef>
                <a:spcPts val="0"/>
              </a:spcBef>
              <a:spcAft>
                <a:spcPts val="1200"/>
              </a:spcAft>
              <a:buNone/>
            </a:pPr>
            <a:r>
              <a:rPr lang="en-US" sz="1200" b="1" dirty="0">
                <a:solidFill>
                  <a:srgbClr val="000000"/>
                </a:solidFill>
              </a:rPr>
              <a:t>Answer</a:t>
            </a:r>
            <a:r>
              <a:rPr lang="en-US" sz="1200" b="0" dirty="0">
                <a:solidFill>
                  <a:srgbClr val="000000"/>
                </a:solidFill>
              </a:rPr>
              <a:t>: </a:t>
            </a:r>
            <a:r>
              <a:rPr lang="en-US" sz="1200" b="0" i="0" u="none" strike="noStrike" baseline="0" dirty="0">
                <a:solidFill>
                  <a:srgbClr val="000000"/>
                </a:solidFill>
              </a:rPr>
              <a:t>Generally, an LEA will calculate the per-pupil funding for equitable services based on public and private school data from the previous school year in order that timely consultation can occur. To ensure that this calculation is accurate, it is necessary that an LEA use data for private schools and public schools from the same school year. For example, during consultation for services for school year 2023-2024, the LEA might use enrollment data from the 2022-2023 school year. </a:t>
            </a:r>
          </a:p>
          <a:p>
            <a:pPr marL="0" indent="0">
              <a:lnSpc>
                <a:spcPct val="100000"/>
              </a:lnSpc>
              <a:spcBef>
                <a:spcPts val="0"/>
              </a:spcBef>
              <a:spcAft>
                <a:spcPts val="1200"/>
              </a:spcAft>
              <a:buNone/>
            </a:pPr>
            <a:endParaRPr lang="en-US" sz="1200" b="0" i="0" u="none" strike="noStrike" baseline="0" dirty="0">
              <a:solidFill>
                <a:srgbClr val="000000"/>
              </a:solidFill>
            </a:endParaRPr>
          </a:p>
          <a:p>
            <a:pPr marL="0" indent="0">
              <a:lnSpc>
                <a:spcPct val="100000"/>
              </a:lnSpc>
              <a:spcBef>
                <a:spcPts val="0"/>
              </a:spcBef>
              <a:spcAft>
                <a:spcPts val="1200"/>
              </a:spcAft>
              <a:buNone/>
            </a:pPr>
            <a:endParaRPr lang="en-US" sz="1200" b="0" i="0" u="none" strike="noStrike" baseline="0"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29</a:t>
            </a:fld>
            <a:endParaRPr lang="en-US" altLang="en-US"/>
          </a:p>
        </p:txBody>
      </p:sp>
    </p:spTree>
    <p:extLst>
      <p:ext uri="{BB962C8B-B14F-4D97-AF65-F5344CB8AC3E}">
        <p14:creationId xmlns:p14="http://schemas.microsoft.com/office/powerpoint/2010/main" val="934165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a:t>
            </a:fld>
            <a:endParaRPr lang="en-US" altLang="en-US"/>
          </a:p>
        </p:txBody>
      </p:sp>
    </p:spTree>
    <p:extLst>
      <p:ext uri="{BB962C8B-B14F-4D97-AF65-F5344CB8AC3E}">
        <p14:creationId xmlns:p14="http://schemas.microsoft.com/office/powerpoint/2010/main" val="7573493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consultation required shall occur before the agency, consortium, or entity makes any decision that affects the opportunities of eligible private school children, teachers, and other educational personnel to participate in programs under this chapter and shall continue throughout the implementation and assessment of activities under this section. (20 </a:t>
            </a:r>
            <a:r>
              <a:rPr lang="en-US" i="1" cap="all" dirty="0"/>
              <a:t>U.S.C.</a:t>
            </a:r>
            <a:r>
              <a:rPr lang="en-US" dirty="0"/>
              <a:t> Section 7881[c][3]).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30</a:t>
            </a:fld>
            <a:endParaRPr lang="en-US" altLang="en-US"/>
          </a:p>
        </p:txBody>
      </p:sp>
    </p:spTree>
    <p:extLst>
      <p:ext uri="{BB962C8B-B14F-4D97-AF65-F5344CB8AC3E}">
        <p14:creationId xmlns:p14="http://schemas.microsoft.com/office/powerpoint/2010/main" val="35808400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cs typeface="Calibri"/>
              </a:rPr>
              <a:t>During the consultation, the LEA and private school must address:</a:t>
            </a:r>
          </a:p>
          <a:p>
            <a:pPr marL="628650" lvl="1" indent="-171450" fontAlgn="base">
              <a:buFont typeface="Arial" panose="020B0604020202020204" pitchFamily="34" charset="0"/>
              <a:buChar char="•"/>
            </a:pPr>
            <a:r>
              <a:rPr lang="en-US" dirty="0"/>
              <a:t>How the children’s needs will be identified; </a:t>
            </a:r>
          </a:p>
          <a:p>
            <a:pPr marL="628650" lvl="1" indent="-171450" fontAlgn="base">
              <a:buFont typeface="Arial" panose="020B0604020202020204" pitchFamily="34" charset="0"/>
              <a:buChar char="•"/>
            </a:pPr>
            <a:r>
              <a:rPr lang="en-US" dirty="0"/>
              <a:t>What services will be offered; </a:t>
            </a:r>
          </a:p>
          <a:p>
            <a:pPr marL="628650" lvl="1" indent="-171450" fontAlgn="base">
              <a:buFont typeface="Arial" panose="020B0604020202020204" pitchFamily="34" charset="0"/>
              <a:buChar char="•"/>
            </a:pPr>
            <a:r>
              <a:rPr lang="en-US" dirty="0"/>
              <a:t>How, where, and by whom the services will be provided; </a:t>
            </a:r>
          </a:p>
          <a:p>
            <a:pPr marL="628650" lvl="1" indent="-171450" fontAlgn="base">
              <a:buFont typeface="Arial" panose="020B0604020202020204" pitchFamily="34" charset="0"/>
              <a:buChar char="•"/>
            </a:pPr>
            <a:r>
              <a:rPr lang="en-US" dirty="0"/>
              <a:t>How the services will be assessed and how the results of the assessment will be used to improve those services;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31</a:t>
            </a:fld>
            <a:endParaRPr lang="en-US" altLang="en-US"/>
          </a:p>
        </p:txBody>
      </p:sp>
    </p:spTree>
    <p:extLst>
      <p:ext uri="{BB962C8B-B14F-4D97-AF65-F5344CB8AC3E}">
        <p14:creationId xmlns:p14="http://schemas.microsoft.com/office/powerpoint/2010/main" val="19494581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cs typeface="Calibri"/>
              </a:rPr>
              <a:t>Continued from the previous slide</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cs typeface="Calibri"/>
              </a:rPr>
              <a:t>During the consultation, the LEA and private school must address:</a:t>
            </a:r>
          </a:p>
          <a:p>
            <a:pPr marL="628650" lvl="1" indent="-171450" fontAlgn="base">
              <a:buFont typeface="Arial" panose="020B0604020202020204" pitchFamily="34" charset="0"/>
              <a:buChar char="•"/>
            </a:pPr>
            <a:r>
              <a:rPr lang="en-US" dirty="0"/>
              <a:t>The size and scope of the equitable services to be provided to the eligible private school children, teachers, and other educational personnel, the amount of funds available for those services, and how that amount is determined</a:t>
            </a:r>
          </a:p>
          <a:p>
            <a:pPr marL="628650" lvl="1" indent="-171450" fontAlgn="base">
              <a:buFont typeface="Arial" panose="020B0604020202020204" pitchFamily="34" charset="0"/>
              <a:buChar char="•"/>
            </a:pPr>
            <a:r>
              <a:rPr lang="en-US" dirty="0"/>
              <a:t>Delivery of services, including a thorough consideration and analysis of the views of the private school officials on the provision of services through potential third-party providers</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32</a:t>
            </a:fld>
            <a:endParaRPr lang="en-US" altLang="en-US"/>
          </a:p>
        </p:txBody>
      </p:sp>
    </p:spTree>
    <p:extLst>
      <p:ext uri="{BB962C8B-B14F-4D97-AF65-F5344CB8AC3E}">
        <p14:creationId xmlns:p14="http://schemas.microsoft.com/office/powerpoint/2010/main" val="6723070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1200"/>
              </a:spcAft>
              <a:buNone/>
            </a:pPr>
            <a:r>
              <a:rPr lang="en-US" sz="1200" dirty="0">
                <a:effectLst/>
                <a:latin typeface="Arial" panose="020B0604020202020204" pitchFamily="34" charset="0"/>
                <a:ea typeface="Calibri" panose="020F0502020204030204" pitchFamily="34" charset="0"/>
                <a:cs typeface="Times New Roman" panose="02020603050405020304" pitchFamily="18" charset="0"/>
              </a:rPr>
              <a:t>Consultation with Private School Evidence Request</a:t>
            </a:r>
          </a:p>
          <a:p>
            <a:pPr marL="0" marR="0" indent="0">
              <a:spcBef>
                <a:spcPts val="0"/>
              </a:spcBef>
              <a:spcAft>
                <a:spcPts val="1200"/>
              </a:spcAft>
              <a:buNone/>
            </a:pPr>
            <a:r>
              <a:rPr lang="en-US" sz="1200" dirty="0">
                <a:effectLst/>
                <a:latin typeface="Arial" panose="020B0604020202020204" pitchFamily="34" charset="0"/>
                <a:ea typeface="Calibri" panose="020F0502020204030204" pitchFamily="34" charset="0"/>
                <a:cs typeface="Times New Roman" panose="02020603050405020304" pitchFamily="18" charset="0"/>
              </a:rPr>
              <a:t>Description:  Documents that show how the LEA consulted with private schools regarding participation in federal programs. Examples include public notices, letters, agendas, sign-in sheets, meeting minutes, emails, or affirmation of consultation with appropriate private school officials.</a:t>
            </a:r>
          </a:p>
          <a:p>
            <a:pPr marL="0" marR="0" indent="0">
              <a:spcBef>
                <a:spcPts val="0"/>
              </a:spcBef>
              <a:spcAft>
                <a:spcPts val="1200"/>
              </a:spcAft>
              <a:buNone/>
            </a:pPr>
            <a:r>
              <a:rPr lang="en-US" sz="1200" dirty="0">
                <a:effectLst/>
                <a:latin typeface="Arial" panose="020B0604020202020204" pitchFamily="34" charset="0"/>
                <a:ea typeface="Calibri" panose="020F0502020204030204" pitchFamily="34" charset="0"/>
                <a:cs typeface="Times New Roman" panose="02020603050405020304" pitchFamily="18" charset="0"/>
              </a:rPr>
              <a:t>Item Instructions:  Submit evidence of private school consultation that include private school equitable service plan, agendas, minutes, presentations, equitable service allocation, emails, and other consultation communication. </a:t>
            </a:r>
          </a:p>
          <a:p>
            <a:pPr marL="0" marR="0" indent="0">
              <a:spcBef>
                <a:spcPts val="0"/>
              </a:spcBef>
              <a:spcAft>
                <a:spcPts val="1200"/>
              </a:spcAft>
              <a:buNone/>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ts val="0"/>
              </a:spcBef>
              <a:spcAft>
                <a:spcPts val="1200"/>
              </a:spcAft>
              <a:buClrTx/>
              <a:buSzTx/>
              <a:buFontTx/>
              <a:buNone/>
              <a:tabLst/>
              <a:defRPr/>
            </a:pPr>
            <a:r>
              <a:rPr lang="en-US" dirty="0">
                <a:cs typeface="Arial"/>
              </a:rPr>
              <a:t>Please note that LEAs are responsible for documenting the justification of equitable service expenses charged to Title II that aligns with the plan to best meet the identified needs of private school students and staff.</a:t>
            </a:r>
          </a:p>
          <a:p>
            <a:pPr marL="0" marR="0" indent="0">
              <a:spcBef>
                <a:spcPts val="0"/>
              </a:spcBef>
              <a:spcAft>
                <a:spcPts val="1200"/>
              </a:spcAft>
              <a:buNone/>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33</a:t>
            </a:fld>
            <a:endParaRPr lang="en-US" altLang="en-US"/>
          </a:p>
        </p:txBody>
      </p:sp>
    </p:spTree>
    <p:extLst>
      <p:ext uri="{BB962C8B-B14F-4D97-AF65-F5344CB8AC3E}">
        <p14:creationId xmlns:p14="http://schemas.microsoft.com/office/powerpoint/2010/main" val="39928569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Here is an example of a LEA’s Private School Consultation Plan forms. These documents record the communication about consultation topics, indicate the participating programs, provide allocation amounts, contain a budget, and include the final allocation with affirmation of the consultation.</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Location of this document: BCSD’s Padlet web page, CDE Title II Equitable Services Webinar Column, Consultation Example-Other State document, page 5</a:t>
            </a:r>
          </a:p>
          <a:p>
            <a:pPr marL="0" indent="0" eaLnBrk="1" fontAlgn="auto" hangingPunct="1">
              <a:lnSpc>
                <a:spcPct val="100000"/>
              </a:lnSpc>
              <a:spcBef>
                <a:spcPts val="0"/>
              </a:spcBef>
              <a:spcAft>
                <a:spcPts val="1200"/>
              </a:spcAft>
              <a:buSzTx/>
              <a:buNone/>
              <a:defRPr/>
            </a:pPr>
            <a:r>
              <a:rPr lang="en-US" sz="1200" u="sng"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tooltip="BCSD’s Padlet web page"/>
              </a:rPr>
              <a:t>https://padlet.com/shannond3/equitable-services-federal-program-resources-fb2wuwti5lf09l57</a:t>
            </a:r>
            <a:endParaRPr lang="en-US" sz="1200" u="sng" dirty="0">
              <a:solidFill>
                <a:srgbClr val="467886"/>
              </a:solidFill>
              <a:effectLst/>
              <a:latin typeface="Arial" panose="020B06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34</a:t>
            </a:fld>
            <a:endParaRPr lang="en-US" altLang="en-US"/>
          </a:p>
        </p:txBody>
      </p:sp>
    </p:spTree>
    <p:extLst>
      <p:ext uri="{BB962C8B-B14F-4D97-AF65-F5344CB8AC3E}">
        <p14:creationId xmlns:p14="http://schemas.microsoft.com/office/powerpoint/2010/main" val="29678865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009DD-4DF8-478C-AFA8-139F2B531D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5F4477-A395-47BB-0321-FEEEFD8C7F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55899B-5704-262F-A081-AE6E62378ED1}"/>
              </a:ext>
            </a:extLst>
          </p:cNvPr>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Here is an example of a LEA’s Private School Consultation Plan forms. These documents record the communication about consultation topics, indicate the participating programs, provide allocation amounts, contain a budget, and include the final allocation with affirmation of the consultation.</a:t>
            </a:r>
          </a:p>
          <a:p>
            <a:endParaRPr lang="en-US" sz="1200" dirty="0">
              <a:latin typeface="Arial" panose="020B0604020202020204" pitchFamily="34" charset="0"/>
              <a:cs typeface="Arial" panose="020B0604020202020204" pitchFamily="34" charset="0"/>
            </a:endParaRPr>
          </a:p>
          <a:p>
            <a:pPr marL="0" indent="0">
              <a:buNone/>
            </a:pPr>
            <a:r>
              <a:rPr lang="en-US" sz="1200" dirty="0">
                <a:effectLst/>
                <a:latin typeface="Arial" panose="020B0604020202020204" pitchFamily="34" charset="0"/>
                <a:cs typeface="Arial" panose="020B0604020202020204" pitchFamily="34" charset="0"/>
              </a:rPr>
              <a:t>Location of this document: BCSD’s Padlet web page, CDE Title II Equitable Services Webinar Column, Consultation Example-Other State document, page 6</a:t>
            </a:r>
          </a:p>
          <a:p>
            <a:pPr marL="0" indent="0">
              <a:buNone/>
            </a:pPr>
            <a:r>
              <a:rPr lang="en-US" sz="1200" dirty="0">
                <a:effectLst/>
                <a:latin typeface="Arial" panose="020B0604020202020204" pitchFamily="34" charset="0"/>
                <a:cs typeface="Arial" panose="020B0604020202020204" pitchFamily="34" charset="0"/>
                <a:hlinkClick r:id="rId3"/>
              </a:rPr>
              <a:t>https://padlet.com/shannond3/equitable-services-federal-program-resources-fb2wuwti5lf09l57</a:t>
            </a:r>
            <a:r>
              <a:rPr lang="en-US" sz="1200" dirty="0">
                <a:effectLst/>
                <a:latin typeface="Arial" panose="020B0604020202020204" pitchFamily="34" charset="0"/>
                <a:cs typeface="Arial" panose="020B0604020202020204" pitchFamily="34" charset="0"/>
              </a:rPr>
              <a:t> </a:t>
            </a:r>
          </a:p>
          <a:p>
            <a:pPr marL="0" indent="0">
              <a:buNone/>
            </a:pPr>
            <a:endParaRPr lang="en-US" sz="1200" dirty="0">
              <a:effectLs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6749484-AE87-61D9-632C-61A2ED19CEA6}"/>
              </a:ext>
            </a:extLst>
          </p:cNvPr>
          <p:cNvSpPr>
            <a:spLocks noGrp="1"/>
          </p:cNvSpPr>
          <p:nvPr>
            <p:ph type="sldNum" sz="quarter" idx="5"/>
          </p:nvPr>
        </p:nvSpPr>
        <p:spPr/>
        <p:txBody>
          <a:bodyPr/>
          <a:lstStyle/>
          <a:p>
            <a:fld id="{304A2215-1BF1-42D8-B0E0-23F63889CAEC}" type="slidenum">
              <a:rPr lang="en-US" altLang="en-US" smtClean="0"/>
              <a:pPr/>
              <a:t>35</a:t>
            </a:fld>
            <a:endParaRPr lang="en-US" altLang="en-US"/>
          </a:p>
        </p:txBody>
      </p:sp>
    </p:spTree>
    <p:extLst>
      <p:ext uri="{BB962C8B-B14F-4D97-AF65-F5344CB8AC3E}">
        <p14:creationId xmlns:p14="http://schemas.microsoft.com/office/powerpoint/2010/main" val="38954674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95E40-1283-25A5-10BE-50DBFB1B89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214E9B-AD84-13EF-628F-101CF7DB9A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3649A1-0E8B-F0B7-AA30-676554CE3792}"/>
              </a:ext>
            </a:extLst>
          </p:cNvPr>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This is another example of a Consultation for Services plan that includes all programs.</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Location of this document: BCSD’s Padlet web page, CDE Title II Equitable Services Webinar Column, Consultation Example-Other State document, page 6</a:t>
            </a:r>
          </a:p>
          <a:p>
            <a:pPr marL="0" indent="0">
              <a:buNone/>
            </a:pPr>
            <a:r>
              <a:rPr lang="en-US" sz="1200" dirty="0">
                <a:effectLst/>
                <a:latin typeface="Arial" panose="020B0604020202020204" pitchFamily="34" charset="0"/>
                <a:cs typeface="Arial" panose="020B0604020202020204" pitchFamily="34" charset="0"/>
                <a:hlinkClick r:id="rId3"/>
              </a:rPr>
              <a:t>https://padlet.com/shannond3/equitable-services-federal-program-resources-fb2wuwti5lf09l57</a:t>
            </a:r>
            <a:r>
              <a:rPr lang="en-US" sz="1200" dirty="0">
                <a:effectLst/>
                <a:latin typeface="Arial" panose="020B0604020202020204" pitchFamily="34" charset="0"/>
                <a:cs typeface="Arial" panose="020B0604020202020204" pitchFamily="34" charset="0"/>
              </a:rPr>
              <a:t> </a:t>
            </a:r>
          </a:p>
          <a:p>
            <a:pPr marL="0" indent="0">
              <a:buNone/>
            </a:pPr>
            <a:endParaRPr lang="en-US" sz="1200" dirty="0">
              <a:effectLs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2544544-1B9D-AA5E-7753-9ED7CA457D6A}"/>
              </a:ext>
            </a:extLst>
          </p:cNvPr>
          <p:cNvSpPr>
            <a:spLocks noGrp="1"/>
          </p:cNvSpPr>
          <p:nvPr>
            <p:ph type="sldNum" sz="quarter" idx="5"/>
          </p:nvPr>
        </p:nvSpPr>
        <p:spPr/>
        <p:txBody>
          <a:bodyPr/>
          <a:lstStyle/>
          <a:p>
            <a:fld id="{304A2215-1BF1-42D8-B0E0-23F63889CAEC}" type="slidenum">
              <a:rPr lang="en-US" altLang="en-US" smtClean="0"/>
              <a:pPr/>
              <a:t>36</a:t>
            </a:fld>
            <a:endParaRPr lang="en-US" altLang="en-US"/>
          </a:p>
        </p:txBody>
      </p:sp>
    </p:spTree>
    <p:extLst>
      <p:ext uri="{BB962C8B-B14F-4D97-AF65-F5344CB8AC3E}">
        <p14:creationId xmlns:p14="http://schemas.microsoft.com/office/powerpoint/2010/main" val="9875201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slide 21 from BCSD’s Private School Annual Consultation Equitable Services presentation. This part of the educational plan focuses on documenting the needs of the private school’s students and staff.</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Annual Private School Meeting slides are on BCSD’s Padlet: </a:t>
            </a:r>
            <a:r>
              <a:rPr lang="en-US" sz="1200" dirty="0">
                <a:hlinkClick r:id="rId3"/>
              </a:rPr>
              <a:t>https://padlet.com/shannond3/equitable-services-federal-program-resources-fb2wuwti5lf09l57/wish/2882751202</a:t>
            </a:r>
            <a:r>
              <a:rPr lang="en-US" sz="1200"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Comprehensive Needs Assessment sample can be found on page 41 of BCSD’s 2024-25 Private School Handbook. </a:t>
            </a:r>
            <a:r>
              <a:rPr lang="en-US" sz="1200" dirty="0">
                <a:hlinkClick r:id="rId3"/>
              </a:rPr>
              <a:t>https://padlet.com/shannond3/equitable-services-federal-program-resources-fb2wuwti5lf09l57</a:t>
            </a:r>
            <a:r>
              <a:rPr lang="en-US" sz="1200" dirty="0"/>
              <a:t> Download also available on page 1 (Table of Contents). </a:t>
            </a:r>
            <a:endParaRPr lang="en-US" dirty="0"/>
          </a:p>
          <a:p>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u="none" dirty="0"/>
              <a:t>Description of slide picture: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Educational Plan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Comprehensive Needs Assessment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All Schools must complete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COMPREHENSIVE NEEDS ASSESSMENT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ACADEMIC DATA &amp; ANALYSIS- Required for ALL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 Describe the needs assessment used to determine the needs of the parents, students, and teachers? (academic assessments, survey results, course offerings, professional development schedules, etc.)</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 What are the findings from the needs assessment?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 List and prioritize your needs.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SOCIAL EMOTIONAL DATA &amp; ANALYSIS- Required for Title IV</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 Describe the needs assessment used to determine the needs of the parents, students, and teachers? (survey results, disciplinary records, course offerings, professional development schedules, etc.)</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 What are the findings from the needs assessment?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 List and prioritize your needs.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PROFESSIONAL LEARNING- Required for Title II</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 Describe the needs assessment used to determine the needs of the parents, students, and teachers?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 What are the findings from the needs assessment?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 Identify your teacher’s professional development needs based on needs assessment results and as related to improving students academic achievement?</a:t>
            </a:r>
          </a:p>
          <a:p>
            <a:endParaRPr lang="en-US"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37</a:t>
            </a:fld>
            <a:endParaRPr lang="en-US" altLang="en-US"/>
          </a:p>
        </p:txBody>
      </p:sp>
    </p:spTree>
    <p:extLst>
      <p:ext uri="{BB962C8B-B14F-4D97-AF65-F5344CB8AC3E}">
        <p14:creationId xmlns:p14="http://schemas.microsoft.com/office/powerpoint/2010/main" val="38806989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F7F65-954F-9871-FC96-A1169B4E92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178E59-D2FB-2994-52FD-B47548FD94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E73175-77A0-6C03-FEAB-9E3DCC115EDA}"/>
              </a:ext>
            </a:extLst>
          </p:cNvPr>
          <p:cNvSpPr>
            <a:spLocks noGrp="1"/>
          </p:cNvSpPr>
          <p:nvPr>
            <p:ph type="body" idx="1"/>
          </p:nvPr>
        </p:nvSpPr>
        <p:spPr/>
        <p:txBody>
          <a:bodyPr/>
          <a:lstStyle/>
          <a:p>
            <a:r>
              <a:rPr lang="en-US" dirty="0"/>
              <a:t>This is another slide from BCSD’s Private School Annual Consultation Equitable Services presentation. This part of the educational plan focuses on the action plan as tied to goals.</a:t>
            </a:r>
          </a:p>
          <a:p>
            <a:endParaRPr lang="en-US" dirty="0"/>
          </a:p>
          <a:p>
            <a:r>
              <a:rPr lang="en-US" dirty="0"/>
              <a:t>This is a slide 22 from BCSD’s Private School Annual Consultation Equitable Services presentation. This part of the educational plan focuses on documenting the needs of the private school’s students and staff.</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Annual Private School Meeting slides are on BCSD’s Padlet: </a:t>
            </a:r>
            <a:r>
              <a:rPr lang="en-US" sz="1200" dirty="0">
                <a:hlinkClick r:id="rId3"/>
              </a:rPr>
              <a:t>https://padlet.com/shannond3/equitable-services-federal-program-resources-fb2wuwti5lf09l57/wish/2882751202</a:t>
            </a:r>
            <a:r>
              <a:rPr lang="en-US" sz="1200"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Comprehensive Needs Assessment sample can be found on page 41 of BCSD’s 2024-25 Private School Handbook. </a:t>
            </a:r>
            <a:r>
              <a:rPr lang="en-US" sz="1200" dirty="0">
                <a:hlinkClick r:id="rId3"/>
              </a:rPr>
              <a:t>https://padlet.com/shannond3/equitable-services-federal-program-resources-fb2wuwti5lf09l57</a:t>
            </a:r>
            <a:r>
              <a:rPr lang="en-US" sz="1200" dirty="0"/>
              <a:t> Download also available on page 1 (Table of Contents).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u="sng"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u="none" dirty="0"/>
              <a:t>Description of slide picture: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Educational Plan</a:t>
            </a:r>
          </a:p>
          <a:p>
            <a:r>
              <a:rPr lang="en-US" b="1" dirty="0"/>
              <a:t>Action Plan</a:t>
            </a:r>
          </a:p>
          <a:p>
            <a:endParaRPr lang="en-US" dirty="0"/>
          </a:p>
          <a:p>
            <a:r>
              <a:rPr lang="en-US" dirty="0"/>
              <a:t>Allocation, Goals, Objective, &amp; Planned Actions</a:t>
            </a:r>
          </a:p>
          <a:p>
            <a:endParaRPr lang="en-US" dirty="0"/>
          </a:p>
          <a:p>
            <a:r>
              <a:rPr lang="en-US" dirty="0"/>
              <a:t>Title II, Part A Allocation</a:t>
            </a:r>
          </a:p>
          <a:p>
            <a:endParaRPr lang="en-US" dirty="0"/>
          </a:p>
          <a:p>
            <a:r>
              <a:rPr lang="en-US" dirty="0"/>
              <a:t>Goal #1: What desired result do you want to achieve? Specify below.</a:t>
            </a:r>
          </a:p>
          <a:p>
            <a:endParaRPr lang="en-US" dirty="0"/>
          </a:p>
          <a:p>
            <a:r>
              <a:rPr lang="en-US" dirty="0"/>
              <a:t>Objective: Describe the specific actions that must be taken to accomplish the goal. Specify below.</a:t>
            </a:r>
          </a:p>
          <a:p>
            <a:endParaRPr lang="en-US" dirty="0"/>
          </a:p>
          <a:p>
            <a:r>
              <a:rPr lang="en-US" dirty="0"/>
              <a:t>• Program/Service/Activity</a:t>
            </a:r>
          </a:p>
          <a:p>
            <a:r>
              <a:rPr lang="en-US" dirty="0"/>
              <a:t>• Timeline</a:t>
            </a:r>
          </a:p>
          <a:p>
            <a:r>
              <a:rPr lang="en-US" dirty="0"/>
              <a:t>• Funding Source</a:t>
            </a:r>
          </a:p>
          <a:p>
            <a:r>
              <a:rPr lang="en-US" dirty="0"/>
              <a:t>• Resources (Type)</a:t>
            </a:r>
          </a:p>
          <a:p>
            <a:r>
              <a:rPr lang="en-US" dirty="0"/>
              <a:t>• Estimated Cost</a:t>
            </a:r>
          </a:p>
          <a:p>
            <a:endParaRPr lang="en-US" dirty="0"/>
          </a:p>
          <a:p>
            <a:r>
              <a:rPr lang="en-US" dirty="0"/>
              <a:t>Goal #2: What desired result do you want to achieve? Specify below.</a:t>
            </a:r>
          </a:p>
          <a:p>
            <a:endParaRPr lang="en-US" dirty="0"/>
          </a:p>
          <a:p>
            <a:r>
              <a:rPr lang="en-US" dirty="0"/>
              <a:t>Objective: Describe the specific actions that must be taken to accomplish the goal. Specify below.</a:t>
            </a:r>
          </a:p>
          <a:p>
            <a:endParaRPr lang="en-US" dirty="0"/>
          </a:p>
          <a:p>
            <a:r>
              <a:rPr lang="en-US" dirty="0"/>
              <a:t>• Program/Service/Activity</a:t>
            </a:r>
          </a:p>
          <a:p>
            <a:r>
              <a:rPr lang="en-US" dirty="0"/>
              <a:t>• Timeline</a:t>
            </a:r>
          </a:p>
          <a:p>
            <a:r>
              <a:rPr lang="en-US" dirty="0"/>
              <a:t>• Funding Source</a:t>
            </a:r>
          </a:p>
          <a:p>
            <a:r>
              <a:rPr lang="en-US" dirty="0"/>
              <a:t>• Resources (Type)</a:t>
            </a:r>
          </a:p>
          <a:p>
            <a:r>
              <a:rPr lang="en-US" dirty="0"/>
              <a:t>• Estimated Cost</a:t>
            </a:r>
          </a:p>
          <a:p>
            <a:endParaRPr lang="en-US" dirty="0"/>
          </a:p>
          <a:p>
            <a:r>
              <a:rPr lang="en-US" dirty="0"/>
              <a:t>Evaluation of Program and Reflection (Completed in May of Each Year)</a:t>
            </a:r>
          </a:p>
          <a:p>
            <a:r>
              <a:rPr lang="en-US" dirty="0"/>
              <a:t>• Describe the overall implementation of the strategies/activities and the overall effectiveness of the strategies/activities to achieve your goal? </a:t>
            </a:r>
          </a:p>
          <a:p>
            <a:r>
              <a:rPr lang="en-US" dirty="0"/>
              <a:t>• Briefly describe any major differences between the intended implementation and the budgeted expenditures to implement the strategies/activities to meet  the goal. </a:t>
            </a:r>
          </a:p>
          <a:p>
            <a:r>
              <a:rPr lang="en-US" dirty="0"/>
              <a:t>• What are your next steps in terms of this strategy/activity?</a:t>
            </a:r>
          </a:p>
          <a:p>
            <a:endParaRPr lang="en-US" dirty="0"/>
          </a:p>
          <a:p>
            <a:r>
              <a:rPr lang="en-US" dirty="0"/>
              <a:t>Copy and paste for additional Goals, Objectives and Planned Actions as needed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p:txBody>
      </p:sp>
      <p:sp>
        <p:nvSpPr>
          <p:cNvPr id="4" name="Slide Number Placeholder 3">
            <a:extLst>
              <a:ext uri="{FF2B5EF4-FFF2-40B4-BE49-F238E27FC236}">
                <a16:creationId xmlns:a16="http://schemas.microsoft.com/office/drawing/2014/main" id="{34982552-26AA-9007-666E-49D14FED00B4}"/>
              </a:ext>
            </a:extLst>
          </p:cNvPr>
          <p:cNvSpPr>
            <a:spLocks noGrp="1"/>
          </p:cNvSpPr>
          <p:nvPr>
            <p:ph type="sldNum" sz="quarter" idx="5"/>
          </p:nvPr>
        </p:nvSpPr>
        <p:spPr/>
        <p:txBody>
          <a:bodyPr/>
          <a:lstStyle/>
          <a:p>
            <a:fld id="{304A2215-1BF1-42D8-B0E0-23F63889CAEC}" type="slidenum">
              <a:rPr lang="en-US" altLang="en-US" smtClean="0"/>
              <a:pPr/>
              <a:t>38</a:t>
            </a:fld>
            <a:endParaRPr lang="en-US" altLang="en-US"/>
          </a:p>
        </p:txBody>
      </p:sp>
    </p:spTree>
    <p:extLst>
      <p:ext uri="{BB962C8B-B14F-4D97-AF65-F5344CB8AC3E}">
        <p14:creationId xmlns:p14="http://schemas.microsoft.com/office/powerpoint/2010/main" val="6306251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9172F-93B0-8033-F45D-B432209C80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C464BB-13C9-67A0-DCA9-4C4372B4F0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2F9180-8723-C0DA-8B63-260743167AE6}"/>
              </a:ext>
            </a:extLst>
          </p:cNvPr>
          <p:cNvSpPr>
            <a:spLocks noGrp="1"/>
          </p:cNvSpPr>
          <p:nvPr>
            <p:ph type="body" idx="1"/>
          </p:nvPr>
        </p:nvSpPr>
        <p:spPr/>
        <p:txBody>
          <a:bodyPr/>
          <a:lstStyle/>
          <a:p>
            <a:r>
              <a:rPr lang="en-US" dirty="0"/>
              <a:t>This is an example of a BCSD private school Title II Action Plan.</a:t>
            </a:r>
          </a:p>
          <a:p>
            <a:endParaRPr lang="en-US" dirty="0"/>
          </a:p>
          <a:p>
            <a:r>
              <a:rPr lang="en-US" dirty="0"/>
              <a:t>Includes:</a:t>
            </a:r>
          </a:p>
          <a:p>
            <a:r>
              <a:rPr lang="en-US" dirty="0"/>
              <a:t>Title II, Part A Allocation</a:t>
            </a:r>
          </a:p>
          <a:p>
            <a:r>
              <a:rPr lang="en-US" dirty="0"/>
              <a:t>Goal #1</a:t>
            </a:r>
          </a:p>
          <a:p>
            <a:r>
              <a:rPr lang="en-US" dirty="0"/>
              <a:t>Objective</a:t>
            </a:r>
          </a:p>
          <a:p>
            <a:r>
              <a:rPr lang="en-US" dirty="0"/>
              <a:t>Table that includes: </a:t>
            </a:r>
          </a:p>
          <a:p>
            <a:r>
              <a:rPr lang="en-US" dirty="0"/>
              <a:t>Program/Service/Activity, Timeline, Funding Source, Resources (Type), Estimated Cost.</a:t>
            </a:r>
            <a:br>
              <a:rPr lang="en-US" dirty="0"/>
            </a:br>
            <a:endParaRPr lang="en-US" dirty="0"/>
          </a:p>
          <a:p>
            <a:endParaRPr lang="en-US" dirty="0"/>
          </a:p>
        </p:txBody>
      </p:sp>
      <p:sp>
        <p:nvSpPr>
          <p:cNvPr id="4" name="Slide Number Placeholder 3">
            <a:extLst>
              <a:ext uri="{FF2B5EF4-FFF2-40B4-BE49-F238E27FC236}">
                <a16:creationId xmlns:a16="http://schemas.microsoft.com/office/drawing/2014/main" id="{C6E71C55-98BA-8694-AFD8-96CB59F06F01}"/>
              </a:ext>
            </a:extLst>
          </p:cNvPr>
          <p:cNvSpPr>
            <a:spLocks noGrp="1"/>
          </p:cNvSpPr>
          <p:nvPr>
            <p:ph type="sldNum" sz="quarter" idx="5"/>
          </p:nvPr>
        </p:nvSpPr>
        <p:spPr/>
        <p:txBody>
          <a:bodyPr/>
          <a:lstStyle/>
          <a:p>
            <a:fld id="{304A2215-1BF1-42D8-B0E0-23F63889CAEC}" type="slidenum">
              <a:rPr lang="en-US" altLang="en-US" smtClean="0"/>
              <a:pPr/>
              <a:t>39</a:t>
            </a:fld>
            <a:endParaRPr lang="en-US" altLang="en-US"/>
          </a:p>
        </p:txBody>
      </p:sp>
    </p:spTree>
    <p:extLst>
      <p:ext uri="{BB962C8B-B14F-4D97-AF65-F5344CB8AC3E}">
        <p14:creationId xmlns:p14="http://schemas.microsoft.com/office/powerpoint/2010/main" val="3687510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a:t>
            </a:fld>
            <a:endParaRPr lang="en-US" altLang="en-US"/>
          </a:p>
        </p:txBody>
      </p:sp>
    </p:spTree>
    <p:extLst>
      <p:ext uri="{BB962C8B-B14F-4D97-AF65-F5344CB8AC3E}">
        <p14:creationId xmlns:p14="http://schemas.microsoft.com/office/powerpoint/2010/main" val="3358877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BCSD Private Schools Equitable Services Handbook Table of Contents:</a:t>
            </a:r>
          </a:p>
          <a:p>
            <a:pPr marL="171450" indent="-171450">
              <a:buFont typeface="Arial" panose="020B0604020202020204" pitchFamily="34" charset="0"/>
              <a:buChar char="•"/>
            </a:pPr>
            <a:r>
              <a:rPr lang="en-US" dirty="0"/>
              <a:t>Who to Call </a:t>
            </a:r>
          </a:p>
          <a:p>
            <a:pPr marL="171450" indent="-171450">
              <a:buFont typeface="Arial" panose="020B0604020202020204" pitchFamily="34" charset="0"/>
              <a:buChar char="•"/>
            </a:pPr>
            <a:r>
              <a:rPr lang="en-US" dirty="0"/>
              <a:t>Important Dates</a:t>
            </a:r>
          </a:p>
          <a:p>
            <a:pPr marL="171450" indent="-171450">
              <a:buFont typeface="Arial" panose="020B0604020202020204" pitchFamily="34" charset="0"/>
              <a:buChar char="•"/>
            </a:pPr>
            <a:r>
              <a:rPr lang="en-US" dirty="0"/>
              <a:t>Conference and Travel</a:t>
            </a:r>
          </a:p>
          <a:p>
            <a:pPr marL="171450" indent="-171450">
              <a:buFont typeface="Arial" panose="020B0604020202020204" pitchFamily="34" charset="0"/>
              <a:buChar char="•"/>
            </a:pPr>
            <a:r>
              <a:rPr lang="en-US" dirty="0"/>
              <a:t>Reimbursement Information</a:t>
            </a:r>
          </a:p>
          <a:p>
            <a:pPr marL="171450" indent="-171450">
              <a:buFont typeface="Arial" panose="020B0604020202020204" pitchFamily="34" charset="0"/>
              <a:buChar char="•"/>
            </a:pPr>
            <a:r>
              <a:rPr lang="en-US" dirty="0"/>
              <a:t>Board Meeting Dates</a:t>
            </a:r>
          </a:p>
          <a:p>
            <a:pPr marL="171450" indent="-171450">
              <a:buFont typeface="Arial" panose="020B0604020202020204" pitchFamily="34" charset="0"/>
              <a:buChar char="•"/>
            </a:pPr>
            <a:r>
              <a:rPr lang="en-US" dirty="0"/>
              <a:t>Consultants</a:t>
            </a:r>
          </a:p>
          <a:p>
            <a:pPr marL="171450" indent="-171450">
              <a:buFont typeface="Arial" panose="020B0604020202020204" pitchFamily="34" charset="0"/>
              <a:buChar char="•"/>
            </a:pPr>
            <a:r>
              <a:rPr lang="en-US" dirty="0"/>
              <a:t>Consultant Services Forms</a:t>
            </a:r>
          </a:p>
          <a:p>
            <a:pPr marL="171450" indent="-171450">
              <a:buFont typeface="Arial" panose="020B0604020202020204" pitchFamily="34" charset="0"/>
              <a:buChar char="•"/>
            </a:pPr>
            <a:r>
              <a:rPr lang="en-US" dirty="0"/>
              <a:t>Purchasing Procedures and Guidelines</a:t>
            </a:r>
          </a:p>
          <a:p>
            <a:pPr marL="171450" indent="-171450">
              <a:buFont typeface="Arial" panose="020B0604020202020204" pitchFamily="34" charset="0"/>
              <a:buChar char="•"/>
            </a:pPr>
            <a:r>
              <a:rPr lang="en-US" dirty="0"/>
              <a:t>Extra Time for Teachers attending PD</a:t>
            </a:r>
          </a:p>
          <a:p>
            <a:pPr marL="171450" indent="-171450">
              <a:buFont typeface="Arial" panose="020B0604020202020204" pitchFamily="34" charset="0"/>
              <a:buChar char="•"/>
            </a:pPr>
            <a:r>
              <a:rPr lang="en-US" dirty="0"/>
              <a:t>Equitable Services Education Plan Template</a:t>
            </a:r>
          </a:p>
          <a:p>
            <a:endParaRPr lang="en-US" dirty="0"/>
          </a:p>
          <a:p>
            <a:r>
              <a:rPr lang="en-US" dirty="0"/>
              <a:t>Debby and Christine share the handbook table of contents and possibly highlight one section as an example.</a:t>
            </a:r>
          </a:p>
          <a:p>
            <a:r>
              <a:rPr lang="en-US" dirty="0">
                <a:solidFill>
                  <a:srgbClr val="0000FF"/>
                </a:solidFill>
              </a:rPr>
              <a:t>https://padlet.com/shannond3/equitable-services-federal-program-resources-fb2wuwti5lf09l57/wish/2855125713</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40</a:t>
            </a:fld>
            <a:endParaRPr lang="en-US" altLang="en-US"/>
          </a:p>
        </p:txBody>
      </p:sp>
    </p:spTree>
    <p:extLst>
      <p:ext uri="{BB962C8B-B14F-4D97-AF65-F5344CB8AC3E}">
        <p14:creationId xmlns:p14="http://schemas.microsoft.com/office/powerpoint/2010/main" val="1073834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BCSD’s timeline from page 3 of their 2024-25 Private School Handbook. (Located on page 3 on the handbook).</a:t>
            </a:r>
          </a:p>
          <a:p>
            <a:pPr marL="0" indent="0">
              <a:buNone/>
            </a:pPr>
            <a:r>
              <a:rPr lang="en-US" sz="1200" dirty="0">
                <a:hlinkClick r:id="rId3"/>
              </a:rPr>
              <a:t>https://padlet.com/shannond3/equitable-services-federal-program-resources-fb2wuwti5lf09l57/wish/2855125713</a:t>
            </a:r>
            <a:r>
              <a:rPr lang="en-US" sz="1200" dirty="0"/>
              <a:t> </a:t>
            </a:r>
          </a:p>
          <a:p>
            <a:endParaRPr lang="en-US" dirty="0"/>
          </a:p>
          <a:p>
            <a:r>
              <a:rPr lang="en-US" dirty="0"/>
              <a:t>2/9/24: Letter of Intent emailed to Private Schools</a:t>
            </a:r>
          </a:p>
          <a:p>
            <a:r>
              <a:rPr lang="en-US" dirty="0"/>
              <a:t>2/29/24: 10:00 am: Annual Federal Programs Equitable Services Meeting</a:t>
            </a:r>
          </a:p>
          <a:p>
            <a:r>
              <a:rPr lang="en-US" dirty="0"/>
              <a:t>3/15/24: Documentation Deadline for Private School. Reach out to Program Administrator to schedule consultation.</a:t>
            </a:r>
          </a:p>
          <a:p>
            <a:r>
              <a:rPr lang="en-US" dirty="0"/>
              <a:t>5/24/24: Educational Plan deadline for June 25, 2024 Board Approval</a:t>
            </a:r>
          </a:p>
          <a:p>
            <a:r>
              <a:rPr lang="en-US" dirty="0"/>
              <a:t>7/1/24: Begin implementation of 2024-2025 services.</a:t>
            </a:r>
          </a:p>
          <a:p>
            <a:r>
              <a:rPr lang="en-US" dirty="0"/>
              <a:t>10/11/24: Educational Plan Deadline for November 12, 2024 Board Approval</a:t>
            </a:r>
          </a:p>
          <a:p>
            <a:r>
              <a:rPr lang="en-US" dirty="0"/>
              <a:t>2/xx/25: Date Announced in TAB Purchase Requisition Deadline</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41</a:t>
            </a:fld>
            <a:endParaRPr lang="en-US" altLang="en-US"/>
          </a:p>
        </p:txBody>
      </p:sp>
    </p:spTree>
    <p:extLst>
      <p:ext uri="{BB962C8B-B14F-4D97-AF65-F5344CB8AC3E}">
        <p14:creationId xmlns:p14="http://schemas.microsoft.com/office/powerpoint/2010/main" val="24532790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spcBef>
                <a:spcPts val="0"/>
              </a:spcBef>
              <a:spcAft>
                <a:spcPts val="0"/>
              </a:spcAft>
            </a:pPr>
            <a:r>
              <a:rPr lang="en-US" sz="1200" b="0" i="0" u="none" strike="noStrike" kern="1200" dirty="0">
                <a:solidFill>
                  <a:srgbClr val="FFFFFF"/>
                </a:solidFill>
                <a:effectLst/>
                <a:latin typeface="Arial" panose="020B0604020202020204" pitchFamily="34" charset="0"/>
                <a:cs typeface="Arial" panose="020B0604020202020204" pitchFamily="34" charset="0"/>
              </a:rPr>
              <a:t>Here is more information about each stage of the consultation timeline </a:t>
            </a:r>
          </a:p>
          <a:p>
            <a:pPr marL="0" algn="l" rtl="0" eaLnBrk="1" fontAlgn="t" latinLnBrk="0" hangingPunct="1">
              <a:spcBef>
                <a:spcPts val="0"/>
              </a:spcBef>
              <a:spcAft>
                <a:spcPts val="0"/>
              </a:spcAft>
            </a:pPr>
            <a:r>
              <a:rPr lang="en-US" sz="1200" b="0" i="0" u="none" strike="noStrike" kern="1200" dirty="0">
                <a:solidFill>
                  <a:srgbClr val="FFFFFF"/>
                </a:solidFill>
                <a:effectLst/>
                <a:latin typeface="Arial" panose="020B0604020202020204" pitchFamily="34" charset="0"/>
                <a:cs typeface="Arial" panose="020B0604020202020204" pitchFamily="34" charset="0"/>
              </a:rPr>
              <a:t>Summer</a:t>
            </a:r>
            <a:r>
              <a:rPr lang="en-US" sz="1200" b="0" i="0" u="none" strike="noStrike" kern="1200" dirty="0">
                <a:solidFill>
                  <a:schemeClr val="tx1"/>
                </a:solidFill>
                <a:effectLst/>
                <a:latin typeface="Arial" panose="020B0604020202020204" pitchFamily="34" charset="0"/>
                <a:cs typeface="Arial" panose="020B0604020202020204" pitchFamily="34" charset="0"/>
              </a:rPr>
              <a:t>-</a:t>
            </a:r>
            <a:r>
              <a:rPr lang="en-US" sz="1200" b="0" i="0" u="none" strike="noStrike" kern="1200" dirty="0">
                <a:solidFill>
                  <a:srgbClr val="000000"/>
                </a:solidFill>
                <a:effectLst/>
                <a:latin typeface="Arial" panose="020B0604020202020204" pitchFamily="34" charset="0"/>
                <a:cs typeface="Arial" panose="020B0604020202020204" pitchFamily="34" charset="0"/>
              </a:rPr>
              <a:t>Prepare to begin programs/services for private school(s) </a:t>
            </a:r>
            <a:endParaRPr lang="en-US" sz="1200" b="0" i="0" u="none" strike="noStrike" dirty="0">
              <a:effectLst/>
              <a:latin typeface="Arial" panose="020B0604020202020204" pitchFamily="34" charset="0"/>
              <a:cs typeface="Arial" panose="020B0604020202020204" pitchFamily="34" charset="0"/>
            </a:endParaRPr>
          </a:p>
          <a:p>
            <a:pPr marL="0" algn="l" rtl="0" eaLnBrk="1" fontAlgn="t"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cs typeface="Arial" panose="020B0604020202020204" pitchFamily="34" charset="0"/>
              </a:rPr>
              <a:t>September</a:t>
            </a:r>
            <a:r>
              <a:rPr lang="en-US" sz="1200" b="0" i="0" u="none" strike="noStrike" kern="1200" dirty="0">
                <a:solidFill>
                  <a:schemeClr val="tx1"/>
                </a:solidFill>
                <a:effectLst/>
                <a:latin typeface="Arial" panose="020B0604020202020204" pitchFamily="34" charset="0"/>
                <a:cs typeface="Arial" panose="020B0604020202020204" pitchFamily="34" charset="0"/>
              </a:rPr>
              <a:t>-</a:t>
            </a:r>
            <a:r>
              <a:rPr lang="en-US" sz="1200" b="0" i="0" u="none" strike="noStrike" kern="1200" dirty="0">
                <a:solidFill>
                  <a:srgbClr val="000000"/>
                </a:solidFill>
                <a:effectLst/>
                <a:latin typeface="Arial" panose="020B0604020202020204" pitchFamily="34" charset="0"/>
                <a:cs typeface="Arial" panose="020B0604020202020204" pitchFamily="34" charset="0"/>
              </a:rPr>
              <a:t>Begin delivering programs/services for private schools.</a:t>
            </a:r>
            <a:r>
              <a:rPr lang="en-US" sz="1200" b="0" i="0" u="none" strike="noStrike" kern="1200" dirty="0">
                <a:solidFill>
                  <a:schemeClr val="tx1"/>
                </a:solidFill>
                <a:effectLst/>
                <a:latin typeface="Arial" panose="020B0604020202020204" pitchFamily="34" charset="0"/>
                <a:cs typeface="Arial" panose="020B0604020202020204" pitchFamily="34" charset="0"/>
              </a:rPr>
              <a:t> </a:t>
            </a:r>
            <a:r>
              <a:rPr lang="en-US" sz="1200" b="0" i="0" u="none" strike="noStrike" kern="1200" dirty="0">
                <a:solidFill>
                  <a:srgbClr val="000000"/>
                </a:solidFill>
                <a:effectLst/>
                <a:latin typeface="Arial" panose="020B0604020202020204" pitchFamily="34" charset="0"/>
                <a:cs typeface="Arial" panose="020B0604020202020204" pitchFamily="34" charset="0"/>
              </a:rPr>
              <a:t>Consult with private school officials about </a:t>
            </a:r>
            <a:r>
              <a:rPr lang="en-US" sz="1200" b="0" i="1" u="none" strike="noStrike" kern="1200" dirty="0">
                <a:solidFill>
                  <a:srgbClr val="000000"/>
                </a:solidFill>
                <a:effectLst/>
                <a:latin typeface="Arial" panose="020B0604020202020204" pitchFamily="34" charset="0"/>
                <a:cs typeface="Arial" panose="020B0604020202020204" pitchFamily="34" charset="0"/>
              </a:rPr>
              <a:t>current</a:t>
            </a:r>
            <a:r>
              <a:rPr lang="en-US" sz="1200" b="0" i="0" u="none" strike="noStrike" kern="1200" dirty="0">
                <a:solidFill>
                  <a:srgbClr val="000000"/>
                </a:solidFill>
                <a:effectLst/>
                <a:latin typeface="Arial" panose="020B0604020202020204" pitchFamily="34" charset="0"/>
                <a:cs typeface="Arial" panose="020B0604020202020204" pitchFamily="34" charset="0"/>
              </a:rPr>
              <a:t> programs/services, modify as necessary.</a:t>
            </a:r>
            <a:endParaRPr lang="en-US" sz="1200" b="0" i="0" u="none" strike="noStrike" dirty="0">
              <a:effectLst/>
              <a:latin typeface="Arial" panose="020B0604020202020204" pitchFamily="34" charset="0"/>
              <a:cs typeface="Arial" panose="020B0604020202020204" pitchFamily="34" charset="0"/>
            </a:endParaRPr>
          </a:p>
          <a:p>
            <a:pPr marL="0" algn="l" rtl="0" eaLnBrk="1" fontAlgn="t"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cs typeface="Arial" panose="020B0604020202020204" pitchFamily="34" charset="0"/>
              </a:rPr>
              <a:t>January – February</a:t>
            </a:r>
            <a:r>
              <a:rPr lang="en-US" sz="1200" b="0" i="0" u="none" strike="noStrike" kern="1200" dirty="0">
                <a:solidFill>
                  <a:schemeClr val="tx1"/>
                </a:solidFill>
                <a:effectLst/>
                <a:latin typeface="Arial" panose="020B0604020202020204" pitchFamily="34" charset="0"/>
                <a:cs typeface="Arial" panose="020B0604020202020204" pitchFamily="34" charset="0"/>
              </a:rPr>
              <a:t>- </a:t>
            </a:r>
            <a:r>
              <a:rPr lang="en-US" sz="1200" b="0" i="0" u="none" strike="noStrike" kern="1200" dirty="0">
                <a:solidFill>
                  <a:srgbClr val="000000"/>
                </a:solidFill>
                <a:effectLst/>
                <a:latin typeface="Arial" panose="020B0604020202020204" pitchFamily="34" charset="0"/>
                <a:cs typeface="Arial" panose="020B0604020202020204" pitchFamily="34" charset="0"/>
              </a:rPr>
              <a:t>Continue consultation with private school officials about </a:t>
            </a:r>
            <a:r>
              <a:rPr lang="en-US" sz="1200" b="0" i="1" u="none" strike="noStrike" kern="1200" dirty="0">
                <a:solidFill>
                  <a:srgbClr val="000000"/>
                </a:solidFill>
                <a:effectLst/>
                <a:latin typeface="Arial" panose="020B0604020202020204" pitchFamily="34" charset="0"/>
                <a:cs typeface="Arial" panose="020B0604020202020204" pitchFamily="34" charset="0"/>
              </a:rPr>
              <a:t>current</a:t>
            </a:r>
            <a:r>
              <a:rPr lang="en-US" sz="1200" b="0" i="0" u="none" strike="noStrike" kern="1200" dirty="0">
                <a:solidFill>
                  <a:srgbClr val="000000"/>
                </a:solidFill>
                <a:effectLst/>
                <a:latin typeface="Arial" panose="020B0604020202020204" pitchFamily="34" charset="0"/>
                <a:cs typeface="Arial" panose="020B0604020202020204" pitchFamily="34" charset="0"/>
              </a:rPr>
              <a:t> programs/services and modify, as necessary.</a:t>
            </a:r>
            <a:endParaRPr lang="en-US" sz="1200" b="0" i="0" u="none" strike="noStrike" dirty="0">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Arial" panose="020B0604020202020204" pitchFamily="34" charset="0"/>
                <a:cs typeface="Arial" panose="020B0604020202020204" pitchFamily="34" charset="0"/>
              </a:rPr>
              <a:t>Check </a:t>
            </a:r>
            <a:r>
              <a:rPr lang="en-US" sz="1200" dirty="0">
                <a:solidFill>
                  <a:schemeClr val="tx1"/>
                </a:solidFill>
                <a:latin typeface="Arial" panose="020B0604020202020204" pitchFamily="34" charset="0"/>
                <a:cs typeface="Arial" panose="020B0604020202020204" pitchFamily="34" charset="0"/>
                <a:hlinkClick r:id="rId3" tooltip="School Directory Results web page "/>
              </a:rPr>
              <a:t>https://www.cde.ca.gov/SchoolDirectory/active-or-pending-schools/2</a:t>
            </a:r>
            <a:r>
              <a:rPr lang="en-US" sz="1200" dirty="0">
                <a:solidFill>
                  <a:schemeClr val="tx1"/>
                </a:solidFill>
                <a:latin typeface="Arial" panose="020B0604020202020204" pitchFamily="34" charset="0"/>
                <a:cs typeface="Arial" panose="020B0604020202020204" pitchFamily="34" charset="0"/>
              </a:rPr>
              <a:t> </a:t>
            </a:r>
            <a:r>
              <a:rPr lang="en-US" sz="1200" b="0" i="0" u="none" strike="noStrike" kern="1200" dirty="0">
                <a:solidFill>
                  <a:schemeClr val="tx1"/>
                </a:solidFill>
                <a:effectLst/>
                <a:latin typeface="Arial" panose="020B0604020202020204" pitchFamily="34" charset="0"/>
                <a:cs typeface="Arial" panose="020B0604020202020204" pitchFamily="34" charset="0"/>
              </a:rPr>
              <a:t> </a:t>
            </a:r>
            <a:r>
              <a:rPr lang="en-US" sz="1200" b="0" i="0" u="none" strike="noStrike" kern="1200" dirty="0">
                <a:solidFill>
                  <a:srgbClr val="000000"/>
                </a:solidFill>
                <a:effectLst/>
                <a:latin typeface="Arial" panose="020B0604020202020204" pitchFamily="34" charset="0"/>
                <a:cs typeface="Arial" panose="020B0604020202020204" pitchFamily="34" charset="0"/>
              </a:rPr>
              <a:t>to identify private schools within district for </a:t>
            </a:r>
            <a:r>
              <a:rPr lang="en-US" sz="1200" b="0" i="1" u="none" strike="noStrike" kern="1200" dirty="0">
                <a:solidFill>
                  <a:srgbClr val="000000"/>
                </a:solidFill>
                <a:effectLst/>
                <a:latin typeface="Arial" panose="020B0604020202020204" pitchFamily="34" charset="0"/>
                <a:cs typeface="Arial" panose="020B0604020202020204" pitchFamily="34" charset="0"/>
              </a:rPr>
              <a:t>next</a:t>
            </a:r>
            <a:r>
              <a:rPr lang="en-US" sz="1200" b="0" i="0" u="none" strike="noStrike" kern="1200" dirty="0">
                <a:solidFill>
                  <a:srgbClr val="000000"/>
                </a:solidFill>
                <a:effectLst/>
                <a:latin typeface="Arial" panose="020B0604020202020204" pitchFamily="34" charset="0"/>
                <a:cs typeface="Arial" panose="020B0604020202020204" pitchFamily="34" charset="0"/>
              </a:rPr>
              <a:t> school year.</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200" b="0" i="0" u="none" strike="noStrike" kern="1200" dirty="0">
              <a:solidFill>
                <a:srgbClr val="000000"/>
              </a:solidFill>
              <a:effectLst/>
              <a:latin typeface="Arial" panose="020B0604020202020204" pitchFamily="34" charset="0"/>
              <a:cs typeface="Arial" panose="020B0604020202020204" pitchFamily="34" charset="0"/>
            </a:endParaRPr>
          </a:p>
          <a:p>
            <a:pPr algn="l"/>
            <a:r>
              <a:rPr lang="en-US" sz="1200" b="1" i="0" dirty="0">
                <a:solidFill>
                  <a:srgbClr val="BC8312"/>
                </a:solidFill>
                <a:effectLst/>
                <a:latin typeface="Arial" panose="020B0604020202020204" pitchFamily="34" charset="0"/>
                <a:cs typeface="Arial" panose="020B0604020202020204" pitchFamily="34" charset="0"/>
              </a:rPr>
              <a:t>Disclaimer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dirty="0">
                <a:solidFill>
                  <a:srgbClr val="000000"/>
                </a:solidFill>
                <a:effectLst/>
                <a:latin typeface="Arial" panose="020B0604020202020204" pitchFamily="34" charset="0"/>
                <a:cs typeface="Arial" panose="020B0604020202020204" pitchFamily="34" charset="0"/>
              </a:rPr>
              <a:t>California law, California </a:t>
            </a:r>
            <a:r>
              <a:rPr lang="en-US" sz="1200" b="0" i="1" dirty="0">
                <a:solidFill>
                  <a:srgbClr val="000000"/>
                </a:solidFill>
                <a:effectLst/>
                <a:latin typeface="Arial" panose="020B0604020202020204" pitchFamily="34" charset="0"/>
                <a:cs typeface="Arial" panose="020B0604020202020204" pitchFamily="34" charset="0"/>
              </a:rPr>
              <a:t>Education Code </a:t>
            </a:r>
            <a:r>
              <a:rPr lang="en-US" sz="1200" b="0" i="0" dirty="0">
                <a:solidFill>
                  <a:srgbClr val="000000"/>
                </a:solidFill>
                <a:effectLst/>
                <a:latin typeface="Arial" panose="020B0604020202020204" pitchFamily="34" charset="0"/>
                <a:cs typeface="Arial" panose="020B0604020202020204" pitchFamily="34" charset="0"/>
              </a:rPr>
              <a:t>Section 33190:  </a:t>
            </a:r>
            <a:r>
              <a:rPr lang="en-US" sz="1200"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4"/>
              </a:rPr>
              <a:t>http://leginfo.legislature.ca.gov/faces/codes_displaySection.xhtml?sectionNum=33190.&amp;lawCode=EDC</a:t>
            </a:r>
            <a:r>
              <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dirty="0">
                <a:solidFill>
                  <a:srgbClr val="000000"/>
                </a:solidFill>
                <a:effectLst/>
                <a:latin typeface="Arial" panose="020B0604020202020204" pitchFamily="34" charset="0"/>
                <a:cs typeface="Arial" panose="020B0604020202020204" pitchFamily="34" charset="0"/>
              </a:rPr>
              <a:t>requires private schools offering or conducting instruction at the elementary or secondary level to annually file an affidavit with the CDE.</a:t>
            </a:r>
          </a:p>
          <a:p>
            <a:pPr algn="l"/>
            <a:r>
              <a:rPr lang="en-US" sz="1200" b="0" i="0" dirty="0">
                <a:solidFill>
                  <a:srgbClr val="000000"/>
                </a:solidFill>
                <a:effectLst/>
                <a:latin typeface="Arial" panose="020B0604020202020204" pitchFamily="34" charset="0"/>
                <a:cs typeface="Arial" panose="020B0604020202020204" pitchFamily="34" charset="0"/>
              </a:rPr>
              <a:t>Inclusion of a school in the above data reports and files should not be interpreted as meaning that the State of California, the State Superintendent of Public Instruction (SSPI), the State Board of Education, CDE, or any other agency has made any evaluation, approval, or endorsement of any school listed.</a:t>
            </a:r>
          </a:p>
          <a:p>
            <a:pPr algn="l"/>
            <a:r>
              <a:rPr lang="en-US" sz="1200" b="1" i="0" dirty="0">
                <a:solidFill>
                  <a:srgbClr val="006699"/>
                </a:solidFill>
                <a:effectLst/>
                <a:latin typeface="Arial" panose="020B0604020202020204" pitchFamily="34" charset="0"/>
                <a:cs typeface="Arial" panose="020B0604020202020204" pitchFamily="34" charset="0"/>
              </a:rPr>
              <a:t>Questions:   Private School Data | </a:t>
            </a:r>
            <a:r>
              <a:rPr lang="en-US" sz="1200" b="1" i="0" u="sng" dirty="0">
                <a:solidFill>
                  <a:srgbClr val="006699"/>
                </a:solidFill>
                <a:effectLst/>
                <a:latin typeface="Arial" panose="020B0604020202020204" pitchFamily="34" charset="0"/>
                <a:cs typeface="Arial" panose="020B0604020202020204" pitchFamily="34" charset="0"/>
                <a:hlinkClick r:id="rId5"/>
              </a:rPr>
              <a:t>privateschools@cde.ca.gov</a:t>
            </a:r>
            <a:r>
              <a:rPr lang="en-US" sz="1200" b="1" i="0" dirty="0">
                <a:solidFill>
                  <a:srgbClr val="006699"/>
                </a:solidFill>
                <a:effectLst/>
                <a:latin typeface="Arial" panose="020B0604020202020204" pitchFamily="34" charset="0"/>
                <a:cs typeface="Arial" panose="020B0604020202020204" pitchFamily="34" charset="0"/>
              </a:rPr>
              <a:t> | 916-319-0317</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42</a:t>
            </a:fld>
            <a:endParaRPr lang="en-US" altLang="en-US"/>
          </a:p>
        </p:txBody>
      </p:sp>
    </p:spTree>
    <p:extLst>
      <p:ext uri="{BB962C8B-B14F-4D97-AF65-F5344CB8AC3E}">
        <p14:creationId xmlns:p14="http://schemas.microsoft.com/office/powerpoint/2010/main" val="1209003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spcBef>
                <a:spcPts val="0"/>
              </a:spcBef>
              <a:spcAft>
                <a:spcPts val="0"/>
              </a:spcAft>
            </a:pPr>
            <a:r>
              <a:rPr lang="en-US" sz="1200" b="0" i="0" u="none" strike="noStrike" kern="1200" dirty="0">
                <a:solidFill>
                  <a:srgbClr val="FFFFFF"/>
                </a:solidFill>
                <a:effectLst/>
                <a:latin typeface="Arial" panose="020B0604020202020204" pitchFamily="34" charset="0"/>
              </a:rPr>
              <a:t>Consultation Timeline Continued</a:t>
            </a:r>
          </a:p>
          <a:p>
            <a:pPr marL="0" algn="l" rtl="0" eaLnBrk="1" fontAlgn="t" latinLnBrk="0" hangingPunct="1">
              <a:spcBef>
                <a:spcPts val="0"/>
              </a:spcBef>
              <a:spcAft>
                <a:spcPts val="0"/>
              </a:spcAft>
            </a:pPr>
            <a:r>
              <a:rPr lang="en-US" sz="1200" b="0" i="0" u="none" strike="noStrike" kern="1200" dirty="0">
                <a:solidFill>
                  <a:srgbClr val="FFFFFF"/>
                </a:solidFill>
                <a:effectLst/>
                <a:latin typeface="Arial" panose="020B0604020202020204" pitchFamily="34" charset="0"/>
              </a:rPr>
              <a:t>February</a:t>
            </a:r>
            <a:r>
              <a:rPr lang="en-US" sz="1200" b="0" i="0" u="none" strike="noStrike" kern="1200" dirty="0">
                <a:solidFill>
                  <a:schemeClr val="tx1"/>
                </a:solidFill>
                <a:effectLst/>
                <a:latin typeface="Arial" panose="020B0604020202020204" pitchFamily="34" charset="0"/>
              </a:rPr>
              <a:t>- </a:t>
            </a:r>
            <a:r>
              <a:rPr lang="en-US" sz="1200" b="0" i="0" u="none" strike="noStrike" kern="1200" dirty="0">
                <a:solidFill>
                  <a:srgbClr val="000000"/>
                </a:solidFill>
                <a:effectLst/>
                <a:latin typeface="Arial" panose="020B0604020202020204" pitchFamily="34" charset="0"/>
              </a:rPr>
              <a:t>Prepare for private school consultation meetings for </a:t>
            </a:r>
            <a:r>
              <a:rPr lang="en-US" sz="1200" b="0" i="1" u="none" strike="noStrike" kern="1200" dirty="0">
                <a:solidFill>
                  <a:srgbClr val="000000"/>
                </a:solidFill>
                <a:effectLst/>
                <a:latin typeface="Arial" panose="020B0604020202020204" pitchFamily="34" charset="0"/>
              </a:rPr>
              <a:t>next</a:t>
            </a:r>
            <a:r>
              <a:rPr lang="en-US" sz="1200" b="0" i="0" u="none" strike="noStrike" kern="1200" dirty="0">
                <a:solidFill>
                  <a:srgbClr val="000000"/>
                </a:solidFill>
                <a:effectLst/>
                <a:latin typeface="Arial" panose="020B0604020202020204" pitchFamily="34" charset="0"/>
              </a:rPr>
              <a:t> year’s services.</a:t>
            </a:r>
            <a:r>
              <a:rPr lang="en-US" sz="1200" b="0" i="0" u="none" strike="noStrike" kern="1200" dirty="0">
                <a:solidFill>
                  <a:schemeClr val="tx1"/>
                </a:solidFill>
                <a:effectLst/>
                <a:latin typeface="Arial" panose="020B0604020202020204" pitchFamily="34" charset="0"/>
              </a:rPr>
              <a:t> </a:t>
            </a:r>
            <a:r>
              <a:rPr lang="en-US" sz="1200" b="0" i="0" u="none" strike="noStrike" kern="1200" dirty="0">
                <a:solidFill>
                  <a:srgbClr val="000000"/>
                </a:solidFill>
                <a:effectLst/>
                <a:latin typeface="Arial" panose="020B0604020202020204" pitchFamily="34" charset="0"/>
              </a:rPr>
              <a:t>Evaluate programs, services, and budgets for </a:t>
            </a:r>
            <a:r>
              <a:rPr lang="en-US" sz="1200" b="0" i="1" u="none" strike="noStrike" kern="1200" dirty="0">
                <a:solidFill>
                  <a:srgbClr val="000000"/>
                </a:solidFill>
                <a:effectLst/>
                <a:latin typeface="Arial" panose="020B0604020202020204" pitchFamily="34" charset="0"/>
              </a:rPr>
              <a:t>current</a:t>
            </a:r>
            <a:r>
              <a:rPr lang="en-US" sz="1200" b="0" i="0" u="none" strike="noStrike" kern="1200" dirty="0">
                <a:solidFill>
                  <a:srgbClr val="000000"/>
                </a:solidFill>
                <a:effectLst/>
                <a:latin typeface="Arial" panose="020B0604020202020204" pitchFamily="34" charset="0"/>
              </a:rPr>
              <a:t> year and make suggestions for modifying programs.</a:t>
            </a:r>
            <a:r>
              <a:rPr lang="en-US" sz="1200" b="0" i="0" u="none" strike="noStrike" kern="1200" dirty="0">
                <a:solidFill>
                  <a:schemeClr val="tx1"/>
                </a:solidFill>
                <a:effectLst/>
                <a:latin typeface="Arial" panose="020B0604020202020204" pitchFamily="34" charset="0"/>
              </a:rPr>
              <a:t> </a:t>
            </a:r>
            <a:r>
              <a:rPr lang="en-US" sz="1200" b="0" i="0" u="none" strike="noStrike" kern="1200" dirty="0">
                <a:solidFill>
                  <a:srgbClr val="000000"/>
                </a:solidFill>
                <a:effectLst/>
                <a:latin typeface="Arial" panose="020B0604020202020204" pitchFamily="34" charset="0"/>
              </a:rPr>
              <a:t>For </a:t>
            </a:r>
            <a:r>
              <a:rPr lang="en-US" sz="1200" b="0" i="1" u="none" strike="noStrike" kern="1200" dirty="0">
                <a:solidFill>
                  <a:srgbClr val="000000"/>
                </a:solidFill>
                <a:effectLst/>
                <a:latin typeface="Arial" panose="020B0604020202020204" pitchFamily="34" charset="0"/>
              </a:rPr>
              <a:t>next</a:t>
            </a:r>
            <a:r>
              <a:rPr lang="en-US" sz="1200" b="0" i="0" u="none" strike="noStrike" kern="1200" dirty="0">
                <a:solidFill>
                  <a:srgbClr val="000000"/>
                </a:solidFill>
                <a:effectLst/>
                <a:latin typeface="Arial" panose="020B0604020202020204" pitchFamily="34" charset="0"/>
              </a:rPr>
              <a:t> year’s services, provide private officials with notice of eligibility planning documents, and “Intent to Participate” forms.</a:t>
            </a:r>
            <a:endParaRPr lang="en-US" sz="1200" b="0" i="0" u="none" strike="noStrike"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43</a:t>
            </a:fld>
            <a:endParaRPr lang="en-US" altLang="en-US"/>
          </a:p>
        </p:txBody>
      </p:sp>
    </p:spTree>
    <p:extLst>
      <p:ext uri="{BB962C8B-B14F-4D97-AF65-F5344CB8AC3E}">
        <p14:creationId xmlns:p14="http://schemas.microsoft.com/office/powerpoint/2010/main" val="40999375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spcBef>
                <a:spcPts val="0"/>
              </a:spcBef>
              <a:spcAft>
                <a:spcPts val="0"/>
              </a:spcAft>
            </a:pPr>
            <a:r>
              <a:rPr lang="en-US" sz="1200" b="0" i="0" u="none" strike="noStrike" kern="1200" dirty="0">
                <a:solidFill>
                  <a:srgbClr val="FFFFFF"/>
                </a:solidFill>
                <a:effectLst/>
                <a:latin typeface="Arial" panose="020B0604020202020204" pitchFamily="34" charset="0"/>
              </a:rPr>
              <a:t>Consultation Timeline Continued</a:t>
            </a:r>
          </a:p>
          <a:p>
            <a:pPr marL="0" algn="l" rtl="0" eaLnBrk="1" fontAlgn="t" latinLnBrk="0" hangingPunct="1">
              <a:spcBef>
                <a:spcPts val="0"/>
              </a:spcBef>
              <a:spcAft>
                <a:spcPts val="0"/>
              </a:spcAft>
            </a:pPr>
            <a:r>
              <a:rPr lang="en-US" sz="1200" b="0" i="0" u="none" strike="noStrike" kern="1200" dirty="0">
                <a:solidFill>
                  <a:srgbClr val="FFFFFF"/>
                </a:solidFill>
                <a:effectLst/>
                <a:latin typeface="Arial" panose="020B0604020202020204" pitchFamily="34" charset="0"/>
              </a:rPr>
              <a:t>March – April</a:t>
            </a:r>
            <a:r>
              <a:rPr lang="en-US" sz="1200" b="0" i="0" u="none" strike="noStrike" kern="1200" dirty="0">
                <a:solidFill>
                  <a:schemeClr val="tx1"/>
                </a:solidFill>
                <a:effectLst/>
                <a:latin typeface="Arial" panose="020B0604020202020204" pitchFamily="34" charset="0"/>
              </a:rPr>
              <a:t>- </a:t>
            </a:r>
            <a:r>
              <a:rPr lang="en-US" sz="1200" b="0" i="0" u="none" strike="noStrike" kern="1200" dirty="0">
                <a:solidFill>
                  <a:srgbClr val="000000"/>
                </a:solidFill>
                <a:effectLst/>
                <a:latin typeface="Arial" panose="020B0604020202020204" pitchFamily="34" charset="0"/>
              </a:rPr>
              <a:t>Conduct consultation meetings, provide overview of available programs, and services for </a:t>
            </a:r>
            <a:r>
              <a:rPr lang="en-US" sz="1200" b="0" i="1" u="none" strike="noStrike" kern="1200" dirty="0">
                <a:solidFill>
                  <a:srgbClr val="000000"/>
                </a:solidFill>
                <a:effectLst/>
                <a:latin typeface="Arial" panose="020B0604020202020204" pitchFamily="34" charset="0"/>
              </a:rPr>
              <a:t>next</a:t>
            </a:r>
            <a:r>
              <a:rPr lang="en-US" sz="1200" b="0" i="0" u="none" strike="noStrike" kern="1200" dirty="0">
                <a:solidFill>
                  <a:srgbClr val="000000"/>
                </a:solidFill>
                <a:effectLst/>
                <a:latin typeface="Arial" panose="020B0604020202020204" pitchFamily="34" charset="0"/>
              </a:rPr>
              <a:t> year.</a:t>
            </a:r>
            <a:r>
              <a:rPr lang="en-US" sz="1200" b="0" i="0" u="none" strike="noStrike" kern="1200" dirty="0">
                <a:solidFill>
                  <a:schemeClr val="tx1"/>
                </a:solidFill>
                <a:effectLst/>
                <a:latin typeface="Arial" panose="020B0604020202020204" pitchFamily="34" charset="0"/>
              </a:rPr>
              <a:t> </a:t>
            </a:r>
            <a:r>
              <a:rPr lang="en-US" sz="1200" b="0" i="0" u="none" strike="noStrike" kern="1200" dirty="0">
                <a:solidFill>
                  <a:srgbClr val="000000"/>
                </a:solidFill>
                <a:effectLst/>
                <a:latin typeface="Arial" panose="020B0604020202020204" pitchFamily="34" charset="0"/>
              </a:rPr>
              <a:t>Consult with private school officials to identify needs based on data, establish priorities for </a:t>
            </a:r>
            <a:r>
              <a:rPr lang="en-US" sz="1200" b="0" i="1" u="none" strike="noStrike" kern="1200" dirty="0">
                <a:solidFill>
                  <a:srgbClr val="000000"/>
                </a:solidFill>
                <a:effectLst/>
                <a:latin typeface="Arial" panose="020B0604020202020204" pitchFamily="34" charset="0"/>
              </a:rPr>
              <a:t>next</a:t>
            </a:r>
            <a:r>
              <a:rPr lang="en-US" sz="1200" b="0" i="0" u="none" strike="noStrike" kern="1200" dirty="0">
                <a:solidFill>
                  <a:srgbClr val="000000"/>
                </a:solidFill>
                <a:effectLst/>
                <a:latin typeface="Arial" panose="020B0604020202020204" pitchFamily="34" charset="0"/>
              </a:rPr>
              <a:t> school year, discuss services and estimated funding figures, design programs.</a:t>
            </a:r>
            <a:endParaRPr lang="en-US" sz="12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May</a:t>
            </a:r>
            <a:r>
              <a:rPr lang="en-US" sz="1200" b="0" i="0" u="none" strike="noStrike" kern="1200" dirty="0">
                <a:solidFill>
                  <a:schemeClr val="tx1"/>
                </a:solidFill>
                <a:effectLst/>
                <a:latin typeface="Arial" panose="020B0604020202020204" pitchFamily="34" charset="0"/>
              </a:rPr>
              <a:t>- </a:t>
            </a:r>
            <a:r>
              <a:rPr lang="en-US" sz="1200" b="0" i="0" u="none" strike="noStrike" kern="1200" dirty="0">
                <a:solidFill>
                  <a:srgbClr val="000000"/>
                </a:solidFill>
                <a:effectLst/>
                <a:latin typeface="Arial" panose="020B0604020202020204" pitchFamily="34" charset="0"/>
              </a:rPr>
              <a:t>Projected Consolidated Application and Reporting System (CARS) spring release of the Consolidated Application (</a:t>
            </a:r>
            <a:r>
              <a:rPr lang="en-US" sz="1200" b="0" i="0" u="none" strike="noStrike" kern="1200" dirty="0" err="1">
                <a:solidFill>
                  <a:srgbClr val="000000"/>
                </a:solidFill>
                <a:effectLst/>
                <a:latin typeface="Arial" panose="020B0604020202020204" pitchFamily="34" charset="0"/>
              </a:rPr>
              <a:t>ConApp</a:t>
            </a:r>
            <a:r>
              <a:rPr lang="en-US" sz="1200" b="0" i="0" u="none" strike="noStrike" kern="1200" dirty="0">
                <a:solidFill>
                  <a:srgbClr val="000000"/>
                </a:solidFill>
                <a:effectLst/>
                <a:latin typeface="Arial" panose="020B0604020202020204" pitchFamily="34" charset="0"/>
              </a:rPr>
              <a:t>) in May will list nonprofit private school in district on “Other ESEA Nonprofit Private School Participation” page.</a:t>
            </a:r>
            <a:endParaRPr lang="en-US" sz="1200" b="0" i="0" u="none" strike="noStrike"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44</a:t>
            </a:fld>
            <a:endParaRPr lang="en-US" altLang="en-US"/>
          </a:p>
        </p:txBody>
      </p:sp>
    </p:spTree>
    <p:extLst>
      <p:ext uri="{BB962C8B-B14F-4D97-AF65-F5344CB8AC3E}">
        <p14:creationId xmlns:p14="http://schemas.microsoft.com/office/powerpoint/2010/main" val="28393359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spcBef>
                <a:spcPts val="0"/>
              </a:spcBef>
              <a:spcAft>
                <a:spcPts val="0"/>
              </a:spcAft>
            </a:pPr>
            <a:r>
              <a:rPr lang="en-US" sz="1200" b="0" i="0" u="none" strike="noStrike" kern="1200" dirty="0">
                <a:solidFill>
                  <a:srgbClr val="FFFFFF"/>
                </a:solidFill>
                <a:effectLst/>
                <a:latin typeface="Arial" panose="020B0604020202020204" pitchFamily="34" charset="0"/>
              </a:rPr>
              <a:t>Continued Consultation Timeline</a:t>
            </a:r>
          </a:p>
          <a:p>
            <a:pPr marL="0" algn="l" rtl="0" eaLnBrk="1" fontAlgn="t" latinLnBrk="0" hangingPunct="1">
              <a:spcBef>
                <a:spcPts val="0"/>
              </a:spcBef>
              <a:spcAft>
                <a:spcPts val="0"/>
              </a:spcAft>
            </a:pPr>
            <a:r>
              <a:rPr lang="en-US" sz="1200" b="0" i="0" u="none" strike="noStrike" kern="1200" dirty="0">
                <a:solidFill>
                  <a:srgbClr val="FFFFFF"/>
                </a:solidFill>
                <a:effectLst/>
                <a:latin typeface="Arial" panose="020B0604020202020204" pitchFamily="34" charset="0"/>
              </a:rPr>
              <a:t>June</a:t>
            </a:r>
            <a:r>
              <a:rPr lang="en-US" sz="1200" b="0" i="0" u="none" strike="noStrike" kern="1200" dirty="0">
                <a:solidFill>
                  <a:schemeClr val="tx1"/>
                </a:solidFill>
                <a:effectLst/>
                <a:latin typeface="Arial" panose="020B0604020202020204" pitchFamily="34" charset="0"/>
              </a:rPr>
              <a:t>- </a:t>
            </a:r>
            <a:r>
              <a:rPr lang="en-US" sz="1200" b="0" i="0" u="none" strike="noStrike" kern="1200" dirty="0" err="1">
                <a:solidFill>
                  <a:srgbClr val="000000"/>
                </a:solidFill>
                <a:effectLst/>
                <a:latin typeface="Arial" panose="020B0604020202020204" pitchFamily="34" charset="0"/>
              </a:rPr>
              <a:t>ConApp</a:t>
            </a:r>
            <a:r>
              <a:rPr lang="en-US" sz="1200" b="0" i="0" u="none" strike="noStrike" kern="1200" dirty="0">
                <a:solidFill>
                  <a:srgbClr val="000000"/>
                </a:solidFill>
                <a:effectLst/>
                <a:latin typeface="Arial" panose="020B0604020202020204" pitchFamily="34" charset="0"/>
              </a:rPr>
              <a:t> due June 30 will include completed “Other ESEA Nonprofit Private School Participation” page.</a:t>
            </a:r>
            <a:endParaRPr lang="en-US" sz="12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Finalize actions related to programs and services for </a:t>
            </a:r>
            <a:r>
              <a:rPr lang="en-US" sz="1200" b="0" i="1" u="none" strike="noStrike" kern="1200" dirty="0">
                <a:solidFill>
                  <a:srgbClr val="000000"/>
                </a:solidFill>
                <a:effectLst/>
                <a:latin typeface="Arial" panose="020B0604020202020204" pitchFamily="34" charset="0"/>
              </a:rPr>
              <a:t>next</a:t>
            </a:r>
            <a:r>
              <a:rPr lang="en-US" sz="1200" b="0" i="0" u="none" strike="noStrike" kern="1200" dirty="0">
                <a:solidFill>
                  <a:srgbClr val="000000"/>
                </a:solidFill>
                <a:effectLst/>
                <a:latin typeface="Arial" panose="020B0604020202020204" pitchFamily="34" charset="0"/>
              </a:rPr>
              <a:t> school year.</a:t>
            </a:r>
            <a:endParaRPr lang="en-US" sz="1200" b="0" i="0" u="none" strike="noStrike" dirty="0">
              <a:effectLst/>
              <a:latin typeface="Arial" panose="020B0604020202020204" pitchFamily="34" charset="0"/>
            </a:endParaRPr>
          </a:p>
          <a:p>
            <a:endParaRPr lang="en-US" dirty="0"/>
          </a:p>
          <a:p>
            <a:r>
              <a:rPr lang="en-US" dirty="0"/>
              <a:t>Remember that consultation is ongoing.</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45</a:t>
            </a:fld>
            <a:endParaRPr lang="en-US" altLang="en-US"/>
          </a:p>
        </p:txBody>
      </p:sp>
    </p:spTree>
    <p:extLst>
      <p:ext uri="{BB962C8B-B14F-4D97-AF65-F5344CB8AC3E}">
        <p14:creationId xmlns:p14="http://schemas.microsoft.com/office/powerpoint/2010/main" val="27188738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best practice, the LEA should keep documentation of the entire equitable services process with each private school:</a:t>
            </a:r>
          </a:p>
          <a:p>
            <a:endParaRPr lang="en-US" dirty="0"/>
          </a:p>
          <a:p>
            <a:pPr marL="0" indent="0">
              <a:lnSpc>
                <a:spcPct val="100000"/>
              </a:lnSpc>
              <a:spcBef>
                <a:spcPts val="0"/>
              </a:spcBef>
              <a:spcAft>
                <a:spcPts val="1200"/>
              </a:spcAft>
              <a:buNone/>
            </a:pPr>
            <a:r>
              <a:rPr lang="en-US" sz="1200" dirty="0">
                <a:ea typeface="+mn-lt"/>
                <a:cs typeface="+mn-lt"/>
              </a:rPr>
              <a:t>Evidence should document that the LEA:</a:t>
            </a:r>
          </a:p>
          <a:p>
            <a:pPr marL="0" indent="0">
              <a:lnSpc>
                <a:spcPct val="100000"/>
              </a:lnSpc>
              <a:spcBef>
                <a:spcPts val="0"/>
              </a:spcBef>
              <a:spcAft>
                <a:spcPts val="1200"/>
              </a:spcAft>
              <a:buNone/>
            </a:pPr>
            <a:r>
              <a:rPr lang="en-US" dirty="0">
                <a:ea typeface="+mn-lt"/>
                <a:cs typeface="+mn-lt"/>
              </a:rPr>
              <a:t>• </a:t>
            </a:r>
            <a:r>
              <a:rPr lang="en-US" sz="1200" dirty="0">
                <a:ea typeface="+mn-lt"/>
                <a:cs typeface="+mn-lt"/>
              </a:rPr>
              <a:t>Engaged in timely consultation, allowing for meaningful discussion between the LEA and appropriate private school officials regarding services and other benefits; </a:t>
            </a:r>
          </a:p>
          <a:p>
            <a:pPr marL="0" indent="0">
              <a:lnSpc>
                <a:spcPct val="100000"/>
              </a:lnSpc>
              <a:spcBef>
                <a:spcPts val="0"/>
              </a:spcBef>
              <a:spcAft>
                <a:spcPts val="1200"/>
              </a:spcAft>
              <a:buNone/>
            </a:pPr>
            <a:r>
              <a:rPr lang="en-US" sz="1200" dirty="0">
                <a:ea typeface="+mn-lt"/>
                <a:cs typeface="+mn-lt"/>
              </a:rPr>
              <a:t>• Identified the needs of private school students and educators; </a:t>
            </a:r>
          </a:p>
          <a:p>
            <a:pPr marL="0" indent="0">
              <a:lnSpc>
                <a:spcPct val="100000"/>
              </a:lnSpc>
              <a:spcBef>
                <a:spcPts val="0"/>
              </a:spcBef>
              <a:spcAft>
                <a:spcPts val="1200"/>
              </a:spcAft>
              <a:buNone/>
            </a:pPr>
            <a:r>
              <a:rPr lang="en-US" sz="1200" dirty="0">
                <a:ea typeface="+mn-lt"/>
                <a:cs typeface="+mn-lt"/>
              </a:rPr>
              <a:t>• Allocated a per-pupil amount of funds for services to eligible private school staff;</a:t>
            </a:r>
          </a:p>
          <a:p>
            <a:pPr marL="0" indent="0">
              <a:lnSpc>
                <a:spcPct val="100000"/>
              </a:lnSpc>
              <a:spcBef>
                <a:spcPts val="0"/>
              </a:spcBef>
              <a:spcAft>
                <a:spcPts val="1200"/>
              </a:spcAft>
              <a:buNone/>
            </a:pPr>
            <a:r>
              <a:rPr lang="en-US" sz="1200" dirty="0">
                <a:ea typeface="+mn-lt"/>
                <a:cs typeface="+mn-lt"/>
              </a:rPr>
              <a:t>• Evaluated programs and services for effectiveness; and </a:t>
            </a:r>
          </a:p>
          <a:p>
            <a:pPr marL="0" indent="0">
              <a:lnSpc>
                <a:spcPct val="100000"/>
              </a:lnSpc>
              <a:spcBef>
                <a:spcPts val="0"/>
              </a:spcBef>
              <a:spcAft>
                <a:spcPts val="1200"/>
              </a:spcAft>
              <a:buNone/>
            </a:pPr>
            <a:r>
              <a:rPr lang="en-US" sz="1200" dirty="0">
                <a:ea typeface="+mn-lt"/>
                <a:cs typeface="+mn-lt"/>
              </a:rPr>
              <a:t>• Adequately addressed problems and formal complaints raised by private school officials</a:t>
            </a:r>
          </a:p>
          <a:p>
            <a:pPr marL="0" indent="0">
              <a:lnSpc>
                <a:spcPct val="100000"/>
              </a:lnSpc>
              <a:spcBef>
                <a:spcPts val="0"/>
              </a:spcBef>
              <a:spcAft>
                <a:spcPts val="1200"/>
              </a:spcAft>
              <a:buNone/>
            </a:pPr>
            <a:endParaRPr lang="en-US" sz="1200" dirty="0">
              <a:ea typeface="+mn-lt"/>
              <a:cs typeface="+mn-lt"/>
            </a:endParaRPr>
          </a:p>
          <a:p>
            <a:pPr marL="0" indent="0">
              <a:lnSpc>
                <a:spcPct val="100000"/>
              </a:lnSpc>
              <a:spcBef>
                <a:spcPts val="0"/>
              </a:spcBef>
              <a:spcAft>
                <a:spcPts val="1200"/>
              </a:spcAft>
              <a:buNone/>
            </a:pPr>
            <a:endParaRPr lang="en-US" sz="1200" dirty="0">
              <a:cs typeface="Arial"/>
            </a:endParaRPr>
          </a:p>
          <a:p>
            <a:endParaRPr lang="en-US"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46</a:t>
            </a:fld>
            <a:endParaRPr lang="en-US" altLang="en-US"/>
          </a:p>
        </p:txBody>
      </p:sp>
    </p:spTree>
    <p:extLst>
      <p:ext uri="{BB962C8B-B14F-4D97-AF65-F5344CB8AC3E}">
        <p14:creationId xmlns:p14="http://schemas.microsoft.com/office/powerpoint/2010/main" val="18823400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Affirmation of Consultation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Each LEA shall maintain in the agency’s records, and provide to the state educational agency involved, a written affirmation signed by officials of each participating private school that the meaningful consultation required by this section has occurred. The written affirmation shall provide the option for private school officials to indicate such officials’ belief that timely and meaningful consultation has not occurred or that the program design is not equitable with respect to eligible private school children. </a:t>
            </a:r>
            <a:br>
              <a:rPr lang="en-US" sz="1200" dirty="0"/>
            </a:br>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47</a:t>
            </a:fld>
            <a:endParaRPr lang="en-US" altLang="en-US"/>
          </a:p>
        </p:txBody>
      </p:sp>
    </p:spTree>
    <p:extLst>
      <p:ext uri="{BB962C8B-B14F-4D97-AF65-F5344CB8AC3E}">
        <p14:creationId xmlns:p14="http://schemas.microsoft.com/office/powerpoint/2010/main" val="12347147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7000"/>
              </a:lnSpc>
              <a:spcBef>
                <a:spcPts val="0"/>
              </a:spcBef>
              <a:spcAft>
                <a:spcPts val="800"/>
              </a:spcAft>
              <a:buClrTx/>
              <a:buSzTx/>
              <a:buFontTx/>
              <a:buNone/>
              <a:tabLst/>
              <a:defRPr/>
            </a:pPr>
            <a:r>
              <a:rPr lang="en-US" sz="1200" kern="100" dirty="0">
                <a:effectLst/>
                <a:latin typeface="Arial" panose="020B0604020202020204" pitchFamily="34" charset="0"/>
                <a:ea typeface="Aptos" panose="020B0004020202020204" pitchFamily="34" charset="0"/>
                <a:cs typeface="Arial" panose="020B0604020202020204" pitchFamily="34" charset="0"/>
              </a:rPr>
              <a:t>An Affirmation of Confirmation template can be found on the CDE Equitable Services Ombudsman web page. </a:t>
            </a:r>
            <a:r>
              <a:rPr lang="en-US" sz="1200" u="sng" kern="100"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https://www.cde.ca.gov/sp/sw/t1/ombudsmaneqservices.asp</a:t>
            </a:r>
            <a:endParaRPr lang="en-US" sz="1200" u="sng" kern="100" dirty="0">
              <a:solidFill>
                <a:srgbClr val="467886"/>
              </a:solidFill>
              <a:effectLst/>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0" fontAlgn="base" latinLnBrk="0" hangingPunct="0">
              <a:lnSpc>
                <a:spcPct val="107000"/>
              </a:lnSpc>
              <a:spcBef>
                <a:spcPts val="0"/>
              </a:spcBef>
              <a:spcAft>
                <a:spcPts val="800"/>
              </a:spcAft>
              <a:buClrTx/>
              <a:buSzTx/>
              <a:buFontTx/>
              <a:buNone/>
              <a:tabLst/>
              <a:defRPr/>
            </a:pPr>
            <a:r>
              <a:rPr lang="en-US" sz="1200" u="none" kern="100" dirty="0">
                <a:solidFill>
                  <a:srgbClr val="467886"/>
                </a:solidFill>
                <a:effectLst/>
                <a:latin typeface="Arial" panose="020B0604020202020204" pitchFamily="34" charset="0"/>
                <a:ea typeface="Aptos" panose="020B0004020202020204" pitchFamily="34" charset="0"/>
                <a:cs typeface="Arial" panose="020B0604020202020204" pitchFamily="34" charset="0"/>
              </a:rPr>
              <a:t>Can be found under Resources section, “Nonprofit Private School Consultation Sample Templates (DOCX)”. </a:t>
            </a:r>
          </a:p>
          <a:p>
            <a:pPr marL="0" marR="0" lvl="0" indent="0" algn="l" defTabSz="914400" rtl="0" eaLnBrk="0" fontAlgn="base" latinLnBrk="0" hangingPunct="0">
              <a:lnSpc>
                <a:spcPct val="107000"/>
              </a:lnSpc>
              <a:spcBef>
                <a:spcPts val="0"/>
              </a:spcBef>
              <a:spcAft>
                <a:spcPts val="800"/>
              </a:spcAft>
              <a:buClrTx/>
              <a:buSzTx/>
              <a:buFontTx/>
              <a:buNone/>
              <a:tabLst/>
              <a:defRPr/>
            </a:pPr>
            <a:endParaRPr lang="en-US" sz="1200" u="none" kern="100" dirty="0">
              <a:solidFill>
                <a:srgbClr val="467886"/>
              </a:solidFill>
              <a:effectLst/>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0" fontAlgn="base" latinLnBrk="0" hangingPunct="0">
              <a:lnSpc>
                <a:spcPct val="107000"/>
              </a:lnSpc>
              <a:spcBef>
                <a:spcPts val="0"/>
              </a:spcBef>
              <a:spcAft>
                <a:spcPts val="800"/>
              </a:spcAft>
              <a:buClrTx/>
              <a:buSzTx/>
              <a:buFontTx/>
              <a:buNone/>
              <a:tabLst/>
              <a:defRPr/>
            </a:pPr>
            <a:r>
              <a:rPr lang="en-US" sz="1200" u="none" kern="100" dirty="0">
                <a:solidFill>
                  <a:srgbClr val="467886"/>
                </a:solidFill>
                <a:effectLst/>
                <a:latin typeface="Arial" panose="020B0604020202020204" pitchFamily="34" charset="0"/>
                <a:ea typeface="Aptos" panose="020B0004020202020204" pitchFamily="34" charset="0"/>
                <a:cs typeface="Arial" panose="020B0604020202020204" pitchFamily="34" charset="0"/>
              </a:rPr>
              <a:t>Direct Link: Located on page 4 of the Nonprofit Private School Consultation Sample Templates.</a:t>
            </a:r>
            <a:br>
              <a:rPr lang="en-US" sz="1200" u="none" kern="100" dirty="0">
                <a:solidFill>
                  <a:srgbClr val="467886"/>
                </a:solidFill>
                <a:effectLst/>
                <a:latin typeface="Arial" panose="020B0604020202020204" pitchFamily="34" charset="0"/>
                <a:ea typeface="Aptos" panose="020B0004020202020204" pitchFamily="34" charset="0"/>
                <a:cs typeface="Arial" panose="020B0604020202020204" pitchFamily="34" charset="0"/>
              </a:rPr>
            </a:br>
            <a:r>
              <a:rPr lang="en-US" sz="1200" u="sng" dirty="0">
                <a:solidFill>
                  <a:srgbClr val="0000FF"/>
                </a:solidFill>
                <a:effectLst/>
                <a:latin typeface="Arial" panose="020B0604020202020204" pitchFamily="34" charset="0"/>
                <a:ea typeface="Aptos" panose="020B0004020202020204" pitchFamily="34" charset="0"/>
                <a:cs typeface="Arial" panose="020B0604020202020204" pitchFamily="34" charset="0"/>
                <a:hlinkClick r:id="rId4"/>
              </a:rPr>
              <a:t>https://www.cde.ca.gov/sp/sw/t1/documents/npsconsultationtemps.docx</a:t>
            </a:r>
            <a:r>
              <a:rPr lang="en-US" sz="1200" u="sng" dirty="0">
                <a:effectLst/>
                <a:latin typeface="Arial" panose="020B0604020202020204" pitchFamily="34" charset="0"/>
                <a:ea typeface="Aptos" panose="020B0004020202020204" pitchFamily="34" charset="0"/>
                <a:cs typeface="Arial" panose="020B0604020202020204" pitchFamily="34" charset="0"/>
              </a:rPr>
              <a:t> </a:t>
            </a:r>
          </a:p>
          <a:p>
            <a:pPr marL="0" marR="0" lvl="0" indent="0" algn="l" defTabSz="914400" rtl="0" eaLnBrk="0" fontAlgn="base" latinLnBrk="0" hangingPunct="0">
              <a:lnSpc>
                <a:spcPct val="107000"/>
              </a:lnSpc>
              <a:spcBef>
                <a:spcPts val="0"/>
              </a:spcBef>
              <a:spcAft>
                <a:spcPts val="800"/>
              </a:spcAft>
              <a:buClrTx/>
              <a:buSzTx/>
              <a:buFontTx/>
              <a:buNone/>
              <a:tabLst/>
              <a:defRPr/>
            </a:pPr>
            <a:endParaRPr lang="en-US" sz="1200" u="sng" dirty="0">
              <a:effectLst/>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0" fontAlgn="base" latinLnBrk="0" hangingPunct="0">
              <a:lnSpc>
                <a:spcPct val="107000"/>
              </a:lnSpc>
              <a:spcBef>
                <a:spcPts val="0"/>
              </a:spcBef>
              <a:spcAft>
                <a:spcPts val="800"/>
              </a:spcAft>
              <a:buClrTx/>
              <a:buSzTx/>
              <a:buFontTx/>
              <a:buNone/>
              <a:tabLst/>
              <a:defRPr/>
            </a:pPr>
            <a:endParaRPr lang="en-US" sz="1200" u="sng" dirty="0">
              <a:effectLst/>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0" fontAlgn="base" latinLnBrk="0" hangingPunct="0">
              <a:lnSpc>
                <a:spcPct val="107000"/>
              </a:lnSpc>
              <a:spcBef>
                <a:spcPts val="0"/>
              </a:spcBef>
              <a:spcAft>
                <a:spcPts val="800"/>
              </a:spcAft>
              <a:buClrTx/>
              <a:buSzTx/>
              <a:buFontTx/>
              <a:buNone/>
              <a:tabLst/>
              <a:defRPr/>
            </a:pPr>
            <a:r>
              <a:rPr lang="en-US" sz="1200" u="sng" kern="100" dirty="0">
                <a:solidFill>
                  <a:srgbClr val="467886"/>
                </a:solidFill>
                <a:effectLst/>
                <a:latin typeface="Arial" panose="020B0604020202020204" pitchFamily="34" charset="0"/>
                <a:cs typeface="Arial" panose="020B0604020202020204" pitchFamily="34" charset="0"/>
              </a:rPr>
              <a:t>Description of slide picture:</a:t>
            </a:r>
          </a:p>
          <a:p>
            <a:pPr marL="0" marR="0" lvl="0" indent="0" algn="l" defTabSz="914400" rtl="0" eaLnBrk="0" fontAlgn="base" latinLnBrk="0" hangingPunct="0">
              <a:lnSpc>
                <a:spcPct val="107000"/>
              </a:lnSpc>
              <a:spcBef>
                <a:spcPts val="0"/>
              </a:spcBef>
              <a:spcAft>
                <a:spcPts val="800"/>
              </a:spcAft>
              <a:buClrTx/>
              <a:buSzTx/>
              <a:buFontTx/>
              <a:buNone/>
              <a:tabLst/>
              <a:defRPr/>
            </a:pPr>
            <a:endParaRPr lang="en-US" sz="1200" u="sng" kern="100" dirty="0">
              <a:solidFill>
                <a:srgbClr val="467886"/>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US" sz="1200" b="1" kern="100" dirty="0">
                <a:effectLst/>
                <a:latin typeface="Arial" panose="020B0604020202020204" pitchFamily="34" charset="0"/>
                <a:ea typeface="Aptos" panose="020B0004020202020204" pitchFamily="34" charset="0"/>
                <a:cs typeface="Arial" panose="020B0604020202020204" pitchFamily="34" charset="0"/>
              </a:rPr>
              <a:t>AFFIRMATION OF CONSULTATION WITH NONPROFIT PRIVATE SCHOOL OFFICIALS</a:t>
            </a:r>
          </a:p>
          <a:p>
            <a:pPr marL="0" marR="0">
              <a:lnSpc>
                <a:spcPct val="107000"/>
              </a:lnSpc>
              <a:spcBef>
                <a:spcPts val="0"/>
              </a:spcBef>
              <a:spcAft>
                <a:spcPts val="0"/>
              </a:spcAft>
            </a:pPr>
            <a:r>
              <a:rPr lang="en-US" sz="1200" kern="100" dirty="0">
                <a:effectLst/>
                <a:latin typeface="Arial" panose="020B0604020202020204" pitchFamily="34" charset="0"/>
                <a:ea typeface="Aptos" panose="020B0004020202020204" pitchFamily="34" charset="0"/>
                <a:cs typeface="Arial" panose="020B0604020202020204" pitchFamily="34" charset="0"/>
              </a:rPr>
              <a:t>SAMPLE TEMPLATE</a:t>
            </a:r>
          </a:p>
          <a:p>
            <a:pPr marL="0" marR="0">
              <a:lnSpc>
                <a:spcPct val="107000"/>
              </a:lnSpc>
              <a:spcBef>
                <a:spcPts val="0"/>
              </a:spcBef>
              <a:spcAft>
                <a:spcPts val="0"/>
              </a:spcAft>
            </a:pPr>
            <a:r>
              <a:rPr lang="en-US" sz="1200" kern="100" dirty="0">
                <a:effectLst/>
                <a:latin typeface="Arial" panose="020B0604020202020204" pitchFamily="34" charset="0"/>
                <a:ea typeface="Aptos" panose="020B0004020202020204" pitchFamily="34" charset="0"/>
                <a:cs typeface="Arial" panose="020B0604020202020204" pitchFamily="34" charset="0"/>
              </a:rPr>
              <a:t>[Enter School Year]</a:t>
            </a:r>
          </a:p>
          <a:p>
            <a:pPr marL="0" marR="0">
              <a:lnSpc>
                <a:spcPct val="107000"/>
              </a:lnSpc>
              <a:spcBef>
                <a:spcPts val="0"/>
              </a:spcBef>
              <a:spcAft>
                <a:spcPts val="0"/>
              </a:spcAft>
            </a:pPr>
            <a:r>
              <a:rPr lang="en-US" sz="1200" kern="100" dirty="0">
                <a:effectLst/>
                <a:latin typeface="Arial" panose="020B0604020202020204" pitchFamily="34" charset="0"/>
                <a:ea typeface="Aptos" panose="020B0004020202020204" pitchFamily="34" charset="0"/>
                <a:cs typeface="Arial" panose="020B0604020202020204" pitchFamily="34" charset="0"/>
              </a:rPr>
              <a:t> </a:t>
            </a:r>
          </a:p>
          <a:p>
            <a:pPr marL="0" marR="0">
              <a:lnSpc>
                <a:spcPct val="107000"/>
              </a:lnSpc>
              <a:spcBef>
                <a:spcPts val="0"/>
              </a:spcBef>
              <a:spcAft>
                <a:spcPts val="0"/>
              </a:spcAft>
            </a:pPr>
            <a:r>
              <a:rPr lang="en-US" sz="1200" kern="100" dirty="0">
                <a:effectLst/>
                <a:latin typeface="Arial" panose="020B0604020202020204" pitchFamily="34" charset="0"/>
                <a:ea typeface="Aptos" panose="020B0004020202020204" pitchFamily="34" charset="0"/>
                <a:cs typeface="Arial" panose="020B0604020202020204" pitchFamily="34" charset="0"/>
              </a:rPr>
              <a:t>The educational services and other benefits provided for nonprofit private school children, teachers, and other educational personnel under sections 1117 and 8501 of the Every Student Succeed Act (ESSA), require that timely and meaningful consultation occur between the local education agency (LEA) and nonprofit private school officials prior to any decision that affects the opportunities of eligible private school children, teachers, and other educational personnel to participate in programs under this Act, and shall continue throughout the implementation and assessment of activities under this section.</a:t>
            </a:r>
          </a:p>
          <a:p>
            <a:pPr marL="0" marR="0">
              <a:lnSpc>
                <a:spcPct val="107000"/>
              </a:lnSpc>
              <a:spcBef>
                <a:spcPts val="0"/>
              </a:spcBef>
              <a:spcAft>
                <a:spcPts val="0"/>
              </a:spcAft>
            </a:pPr>
            <a:r>
              <a:rPr lang="en-US" sz="1200" kern="100" dirty="0">
                <a:effectLst/>
                <a:latin typeface="Arial" panose="020B0604020202020204" pitchFamily="34" charset="0"/>
                <a:ea typeface="Aptos" panose="020B0004020202020204" pitchFamily="34" charset="0"/>
                <a:cs typeface="Arial" panose="020B0604020202020204" pitchFamily="34" charset="0"/>
              </a:rPr>
              <a:t> </a:t>
            </a:r>
          </a:p>
          <a:p>
            <a:pPr marL="0" marR="0">
              <a:lnSpc>
                <a:spcPct val="107000"/>
              </a:lnSpc>
              <a:spcBef>
                <a:spcPts val="0"/>
              </a:spcBef>
              <a:spcAft>
                <a:spcPts val="0"/>
              </a:spcAft>
            </a:pPr>
            <a:r>
              <a:rPr lang="en-US" sz="1200" kern="100" dirty="0">
                <a:effectLst/>
                <a:latin typeface="Arial" panose="020B0604020202020204" pitchFamily="34" charset="0"/>
                <a:ea typeface="Aptos" panose="020B0004020202020204" pitchFamily="34" charset="0"/>
                <a:cs typeface="Arial" panose="020B0604020202020204" pitchFamily="34" charset="0"/>
              </a:rPr>
              <a:t>This affirmation applies to (select all that apply):</a:t>
            </a:r>
          </a:p>
          <a:p>
            <a:pPr marL="0" marR="0">
              <a:lnSpc>
                <a:spcPct val="107000"/>
              </a:lnSpc>
              <a:spcBef>
                <a:spcPts val="0"/>
              </a:spcBef>
              <a:spcAft>
                <a:spcPts val="0"/>
              </a:spcAft>
            </a:pPr>
            <a:r>
              <a:rPr lang="en-US" sz="1200" kern="100" dirty="0">
                <a:effectLst/>
                <a:latin typeface="Arial" panose="020B0604020202020204" pitchFamily="34" charset="0"/>
                <a:ea typeface="Aptos" panose="020B0004020202020204" pitchFamily="34" charset="0"/>
                <a:cs typeface="Arial" panose="020B0604020202020204" pitchFamily="34" charset="0"/>
              </a:rPr>
              <a:t>[Check if applicable] Title I, Part A </a:t>
            </a:r>
          </a:p>
          <a:p>
            <a:pPr marL="0" marR="0">
              <a:lnSpc>
                <a:spcPct val="107000"/>
              </a:lnSpc>
              <a:spcBef>
                <a:spcPts val="0"/>
              </a:spcBef>
              <a:spcAft>
                <a:spcPts val="0"/>
              </a:spcAft>
            </a:pPr>
            <a:r>
              <a:rPr lang="en-US" sz="1200" kern="100" dirty="0">
                <a:effectLst/>
                <a:latin typeface="Arial" panose="020B0604020202020204" pitchFamily="34" charset="0"/>
                <a:ea typeface="Aptos" panose="020B0004020202020204" pitchFamily="34" charset="0"/>
                <a:cs typeface="Arial" panose="020B0604020202020204" pitchFamily="34" charset="0"/>
              </a:rPr>
              <a:t>[Check if applicable] Title I, Part C </a:t>
            </a:r>
          </a:p>
          <a:p>
            <a:pPr marL="0" marR="0">
              <a:lnSpc>
                <a:spcPct val="107000"/>
              </a:lnSpc>
              <a:spcBef>
                <a:spcPts val="0"/>
              </a:spcBef>
              <a:spcAft>
                <a:spcPts val="0"/>
              </a:spcAft>
            </a:pPr>
            <a:r>
              <a:rPr lang="en-US" sz="1200" kern="100" dirty="0">
                <a:effectLst/>
                <a:latin typeface="Arial" panose="020B0604020202020204" pitchFamily="34" charset="0"/>
                <a:ea typeface="Aptos" panose="020B0004020202020204" pitchFamily="34" charset="0"/>
                <a:cs typeface="Arial" panose="020B0604020202020204" pitchFamily="34" charset="0"/>
              </a:rPr>
              <a:t>[Check if applicable] Title II, Part A </a:t>
            </a:r>
          </a:p>
          <a:p>
            <a:pPr marL="0" marR="0">
              <a:lnSpc>
                <a:spcPct val="107000"/>
              </a:lnSpc>
              <a:spcBef>
                <a:spcPts val="0"/>
              </a:spcBef>
              <a:spcAft>
                <a:spcPts val="0"/>
              </a:spcAft>
            </a:pPr>
            <a:r>
              <a:rPr lang="en-US" sz="1200" kern="100" dirty="0">
                <a:effectLst/>
                <a:latin typeface="Arial" panose="020B0604020202020204" pitchFamily="34" charset="0"/>
                <a:ea typeface="Aptos" panose="020B0004020202020204" pitchFamily="34" charset="0"/>
                <a:cs typeface="Arial" panose="020B0604020202020204" pitchFamily="34" charset="0"/>
              </a:rPr>
              <a:t>[Check if applicable] Title III, Part A </a:t>
            </a:r>
          </a:p>
          <a:p>
            <a:pPr marL="0" marR="0">
              <a:lnSpc>
                <a:spcPct val="107000"/>
              </a:lnSpc>
              <a:spcBef>
                <a:spcPts val="0"/>
              </a:spcBef>
              <a:spcAft>
                <a:spcPts val="0"/>
              </a:spcAft>
            </a:pPr>
            <a:r>
              <a:rPr lang="en-US" sz="1200" kern="100" dirty="0">
                <a:effectLst/>
                <a:latin typeface="Arial" panose="020B0604020202020204" pitchFamily="34" charset="0"/>
                <a:ea typeface="Aptos" panose="020B0004020202020204" pitchFamily="34" charset="0"/>
                <a:cs typeface="Arial" panose="020B0604020202020204" pitchFamily="34" charset="0"/>
              </a:rPr>
              <a:t>[Check if applicable] Title IV, Part A </a:t>
            </a:r>
          </a:p>
          <a:p>
            <a:pPr marL="0" marR="0">
              <a:lnSpc>
                <a:spcPct val="107000"/>
              </a:lnSpc>
              <a:spcBef>
                <a:spcPts val="0"/>
              </a:spcBef>
              <a:spcAft>
                <a:spcPts val="0"/>
              </a:spcAft>
            </a:pPr>
            <a:r>
              <a:rPr lang="en-US" sz="1200" kern="100" dirty="0">
                <a:effectLst/>
                <a:latin typeface="Arial" panose="020B0604020202020204" pitchFamily="34" charset="0"/>
                <a:ea typeface="Aptos" panose="020B0004020202020204" pitchFamily="34" charset="0"/>
                <a:cs typeface="Arial" panose="020B0604020202020204" pitchFamily="34" charset="0"/>
              </a:rPr>
              <a:t>[Check if applicable] Title IV, Part B </a:t>
            </a:r>
          </a:p>
          <a:p>
            <a:pPr marL="0" marR="0">
              <a:lnSpc>
                <a:spcPct val="107000"/>
              </a:lnSpc>
              <a:spcBef>
                <a:spcPts val="0"/>
              </a:spcBef>
              <a:spcAft>
                <a:spcPts val="0"/>
              </a:spcAft>
            </a:pPr>
            <a:r>
              <a:rPr lang="en-US" sz="1200" kern="100" dirty="0">
                <a:effectLst/>
                <a:latin typeface="Arial" panose="020B0604020202020204" pitchFamily="34" charset="0"/>
                <a:ea typeface="Aptos" panose="020B0004020202020204" pitchFamily="34" charset="0"/>
                <a:cs typeface="Arial" panose="020B0604020202020204" pitchFamily="34" charset="0"/>
              </a:rPr>
              <a:t>[Check if applicable] Section 4631, with regard to Project SERV.</a:t>
            </a:r>
          </a:p>
          <a:p>
            <a:pPr marL="0" marR="0">
              <a:lnSpc>
                <a:spcPct val="107000"/>
              </a:lnSpc>
              <a:spcBef>
                <a:spcPts val="0"/>
              </a:spcBef>
              <a:spcAft>
                <a:spcPts val="0"/>
              </a:spcAft>
            </a:pPr>
            <a:r>
              <a:rPr lang="en-US" sz="1200" kern="100" dirty="0">
                <a:effectLst/>
                <a:latin typeface="Arial" panose="020B0604020202020204" pitchFamily="34" charset="0"/>
                <a:ea typeface="Aptos" panose="020B0004020202020204" pitchFamily="34" charset="0"/>
                <a:cs typeface="Arial" panose="020B0604020202020204" pitchFamily="34" charset="0"/>
              </a:rPr>
              <a:t> </a:t>
            </a:r>
          </a:p>
          <a:p>
            <a:pPr marL="0" marR="0">
              <a:lnSpc>
                <a:spcPct val="107000"/>
              </a:lnSpc>
              <a:spcBef>
                <a:spcPts val="0"/>
              </a:spcBef>
              <a:spcAft>
                <a:spcPts val="0"/>
              </a:spcAft>
            </a:pPr>
            <a:r>
              <a:rPr lang="en-US" sz="1200" kern="100" dirty="0">
                <a:effectLst/>
                <a:latin typeface="Arial" panose="020B0604020202020204" pitchFamily="34" charset="0"/>
                <a:ea typeface="Aptos" panose="020B0004020202020204" pitchFamily="34" charset="0"/>
                <a:cs typeface="Arial" panose="020B0604020202020204" pitchFamily="34" charset="0"/>
              </a:rPr>
              <a:t>For items listed below, please indicate if the consultation topic is applicable or not applicable to Title I, Part A and/or All Titles.</a:t>
            </a:r>
          </a:p>
          <a:p>
            <a:pPr marL="0" marR="0">
              <a:lnSpc>
                <a:spcPct val="107000"/>
              </a:lnSpc>
              <a:spcBef>
                <a:spcPts val="0"/>
              </a:spcBef>
              <a:spcAft>
                <a:spcPts val="0"/>
              </a:spcAft>
            </a:pPr>
            <a:r>
              <a:rPr lang="en-US" sz="1200" kern="100" dirty="0">
                <a:effectLst/>
                <a:latin typeface="Arial" panose="020B0604020202020204" pitchFamily="34" charset="0"/>
                <a:ea typeface="Aptos" panose="020B0004020202020204" pitchFamily="34" charset="0"/>
                <a:cs typeface="Arial" panose="020B0604020202020204" pitchFamily="34" charset="0"/>
              </a:rPr>
              <a:t> </a:t>
            </a:r>
          </a:p>
          <a:p>
            <a:pPr marL="0" marR="0">
              <a:lnSpc>
                <a:spcPct val="107000"/>
              </a:lnSpc>
              <a:spcBef>
                <a:spcPts val="0"/>
              </a:spcBef>
              <a:spcAft>
                <a:spcPts val="0"/>
              </a:spcAft>
            </a:pPr>
            <a:r>
              <a:rPr lang="en-US" sz="1200" kern="100" dirty="0">
                <a:effectLst/>
                <a:latin typeface="Arial" panose="020B0604020202020204" pitchFamily="34" charset="0"/>
                <a:ea typeface="Aptos" panose="020B0004020202020204" pitchFamily="34" charset="0"/>
                <a:cs typeface="Arial" panose="020B0604020202020204" pitchFamily="34" charset="0"/>
              </a:rPr>
              <a:t>The following topics must be discussed during the ongoing consultation:</a:t>
            </a:r>
          </a:p>
          <a:p>
            <a:pPr marL="0" marR="0" lvl="0" indent="0" algn="l" defTabSz="914400" rtl="0" eaLnBrk="0" fontAlgn="base" latinLnBrk="0" hangingPunct="0">
              <a:lnSpc>
                <a:spcPct val="107000"/>
              </a:lnSpc>
              <a:spcBef>
                <a:spcPts val="0"/>
              </a:spcBef>
              <a:spcAft>
                <a:spcPts val="800"/>
              </a:spcAft>
              <a:buClrTx/>
              <a:buSzTx/>
              <a:buFontTx/>
              <a:buNone/>
              <a:tabLst/>
              <a:defRPr/>
            </a:pPr>
            <a:r>
              <a:rPr lang="en-US" sz="1200" u="none" kern="100" dirty="0">
                <a:solidFill>
                  <a:srgbClr val="467886"/>
                </a:solidFill>
                <a:effectLst/>
                <a:latin typeface="Arial" panose="020B0604020202020204" pitchFamily="34" charset="0"/>
                <a:cs typeface="Arial" panose="020B0604020202020204" pitchFamily="34" charset="0"/>
              </a:rPr>
              <a:t>• How the LEA will identify the needs of eligible private school children.</a:t>
            </a:r>
          </a:p>
          <a:p>
            <a:pPr marL="0" marR="0" lvl="0" indent="0" algn="l" defTabSz="914400" rtl="0" eaLnBrk="0" fontAlgn="base" latinLnBrk="0" hangingPunct="0">
              <a:lnSpc>
                <a:spcPct val="107000"/>
              </a:lnSpc>
              <a:spcBef>
                <a:spcPts val="0"/>
              </a:spcBef>
              <a:spcAft>
                <a:spcPts val="800"/>
              </a:spcAft>
              <a:buClrTx/>
              <a:buSzTx/>
              <a:buFontTx/>
              <a:buNone/>
              <a:tabLst/>
              <a:defRPr/>
            </a:pPr>
            <a:r>
              <a:rPr lang="en-US" sz="1200" u="none" kern="100" dirty="0">
                <a:solidFill>
                  <a:srgbClr val="467886"/>
                </a:solidFill>
                <a:effectLst/>
                <a:latin typeface="Arial" panose="020B0604020202020204" pitchFamily="34" charset="0"/>
                <a:cs typeface="Arial" panose="020B0604020202020204" pitchFamily="34" charset="0"/>
              </a:rPr>
              <a:t>• What services the LEA will offer to eligible private school children, teachers, and families.</a:t>
            </a:r>
          </a:p>
          <a:p>
            <a:pPr marL="0" marR="0" lvl="0" indent="0" algn="l" defTabSz="914400" rtl="0" eaLnBrk="0" fontAlgn="base" latinLnBrk="0" hangingPunct="0">
              <a:lnSpc>
                <a:spcPct val="107000"/>
              </a:lnSpc>
              <a:spcBef>
                <a:spcPts val="0"/>
              </a:spcBef>
              <a:spcAft>
                <a:spcPts val="800"/>
              </a:spcAft>
              <a:buClrTx/>
              <a:buSzTx/>
              <a:buFontTx/>
              <a:buNone/>
              <a:tabLst/>
              <a:defRPr/>
            </a:pPr>
            <a:r>
              <a:rPr lang="en-US" sz="1200" u="none" kern="100" dirty="0">
                <a:solidFill>
                  <a:srgbClr val="467886"/>
                </a:solidFill>
                <a:effectLst/>
                <a:latin typeface="Arial" panose="020B0604020202020204" pitchFamily="34" charset="0"/>
                <a:cs typeface="Arial" panose="020B0604020202020204" pitchFamily="34" charset="0"/>
              </a:rPr>
              <a:t>• How, where, and by whom the services will be provided.</a:t>
            </a:r>
          </a:p>
          <a:p>
            <a:pPr marL="0" marR="0" lvl="0" indent="0" algn="l" defTabSz="914400" rtl="0" eaLnBrk="0" fontAlgn="base" latinLnBrk="0" hangingPunct="0">
              <a:lnSpc>
                <a:spcPct val="107000"/>
              </a:lnSpc>
              <a:spcBef>
                <a:spcPts val="0"/>
              </a:spcBef>
              <a:spcAft>
                <a:spcPts val="800"/>
              </a:spcAft>
              <a:buClrTx/>
              <a:buSzTx/>
              <a:buFontTx/>
              <a:buNone/>
              <a:tabLst/>
              <a:defRPr/>
            </a:pPr>
            <a:r>
              <a:rPr lang="en-US" sz="1200" u="none" kern="100" dirty="0">
                <a:solidFill>
                  <a:srgbClr val="467886"/>
                </a:solidFill>
                <a:effectLst/>
                <a:latin typeface="Arial" panose="020B0604020202020204" pitchFamily="34" charset="0"/>
                <a:cs typeface="Arial" panose="020B0604020202020204" pitchFamily="34" charset="0"/>
              </a:rPr>
              <a:t>• How the services will be academically assessed and how the results of that assessment will be used to improve those services.</a:t>
            </a:r>
          </a:p>
          <a:p>
            <a:pPr marL="0" marR="0" lvl="0" indent="0" algn="l" defTabSz="914400" rtl="0" eaLnBrk="0" fontAlgn="base" latinLnBrk="0" hangingPunct="0">
              <a:lnSpc>
                <a:spcPct val="107000"/>
              </a:lnSpc>
              <a:spcBef>
                <a:spcPts val="0"/>
              </a:spcBef>
              <a:spcAft>
                <a:spcPts val="800"/>
              </a:spcAft>
              <a:buClrTx/>
              <a:buSzTx/>
              <a:buFontTx/>
              <a:buNone/>
              <a:tabLst/>
              <a:defRPr/>
            </a:pPr>
            <a:r>
              <a:rPr lang="en-US" sz="1200" u="none" kern="100" dirty="0">
                <a:solidFill>
                  <a:srgbClr val="467886"/>
                </a:solidFill>
                <a:effectLst/>
                <a:latin typeface="Arial" panose="020B0604020202020204" pitchFamily="34" charset="0"/>
                <a:cs typeface="Arial" panose="020B0604020202020204" pitchFamily="34" charset="0"/>
              </a:rPr>
              <a:t>• The size and scope of the equitable services that the LEA will provide to eligible private school children and the proportion of funds that will be allocated to provide these services.</a:t>
            </a:r>
          </a:p>
          <a:p>
            <a:pPr marL="0" marR="0" lvl="0" indent="0" algn="l" defTabSz="914400" rtl="0" eaLnBrk="0" fontAlgn="base" latinLnBrk="0" hangingPunct="0">
              <a:lnSpc>
                <a:spcPct val="107000"/>
              </a:lnSpc>
              <a:spcBef>
                <a:spcPts val="0"/>
              </a:spcBef>
              <a:spcAft>
                <a:spcPts val="800"/>
              </a:spcAft>
              <a:buClrTx/>
              <a:buSzTx/>
              <a:buFontTx/>
              <a:buNone/>
              <a:tabLst/>
              <a:defRPr/>
            </a:pPr>
            <a:r>
              <a:rPr lang="en-US" sz="1200" u="none" kern="100" dirty="0">
                <a:solidFill>
                  <a:srgbClr val="467886"/>
                </a:solidFill>
                <a:effectLst/>
                <a:latin typeface="Arial" panose="020B0604020202020204" pitchFamily="34" charset="0"/>
                <a:cs typeface="Arial" panose="020B0604020202020204" pitchFamily="34" charset="0"/>
              </a:rPr>
              <a:t>• The method or sources of data that the LEA will use to determine the number children from low income families residing in participating public school attendance areas who attend private schools.</a:t>
            </a:r>
          </a:p>
          <a:p>
            <a:pPr marL="0" marR="0" lvl="0" indent="0" algn="l" defTabSz="914400" rtl="0" eaLnBrk="0" fontAlgn="base" latinLnBrk="0" hangingPunct="0">
              <a:lnSpc>
                <a:spcPct val="107000"/>
              </a:lnSpc>
              <a:spcBef>
                <a:spcPts val="0"/>
              </a:spcBef>
              <a:spcAft>
                <a:spcPts val="800"/>
              </a:spcAft>
              <a:buClrTx/>
              <a:buSzTx/>
              <a:buFontTx/>
              <a:buNone/>
              <a:tabLst/>
              <a:defRPr/>
            </a:pPr>
            <a:r>
              <a:rPr lang="en-US" sz="1200" u="none" kern="100" dirty="0">
                <a:solidFill>
                  <a:srgbClr val="467886"/>
                </a:solidFill>
                <a:effectLst/>
                <a:latin typeface="Arial" panose="020B0604020202020204" pitchFamily="34" charset="0"/>
                <a:cs typeface="Arial" panose="020B0604020202020204" pitchFamily="34" charset="0"/>
              </a:rPr>
              <a:t>• How and when the agency will make decisions about the delivery of services to such children, including a thorough consideration and analysis of the views of the private school officials on the provision of services through a contract with potential third-party providers.</a:t>
            </a:r>
          </a:p>
          <a:p>
            <a:pPr marL="0" marR="0" lvl="0" indent="0" algn="l" defTabSz="914400" rtl="0" eaLnBrk="0" fontAlgn="base" latinLnBrk="0" hangingPunct="0">
              <a:lnSpc>
                <a:spcPct val="107000"/>
              </a:lnSpc>
              <a:spcBef>
                <a:spcPts val="0"/>
              </a:spcBef>
              <a:spcAft>
                <a:spcPts val="800"/>
              </a:spcAft>
              <a:buClrTx/>
              <a:buSzTx/>
              <a:buFontTx/>
              <a:buNone/>
              <a:tabLst/>
              <a:defRPr/>
            </a:pPr>
            <a:r>
              <a:rPr lang="en-US" sz="1200" u="none" kern="100" dirty="0">
                <a:solidFill>
                  <a:srgbClr val="467886"/>
                </a:solidFill>
                <a:effectLst/>
                <a:latin typeface="Arial" panose="020B0604020202020204" pitchFamily="34" charset="0"/>
                <a:cs typeface="Arial" panose="020B0604020202020204" pitchFamily="34" charset="0"/>
              </a:rPr>
              <a:t>• How and when the LEA will make decisions about the delivery of services. </a:t>
            </a:r>
          </a:p>
          <a:p>
            <a:pPr marL="0" marR="0" lvl="0" indent="0" algn="l" defTabSz="914400" rtl="0" eaLnBrk="0" fontAlgn="base" latinLnBrk="0" hangingPunct="0">
              <a:lnSpc>
                <a:spcPct val="107000"/>
              </a:lnSpc>
              <a:spcBef>
                <a:spcPts val="0"/>
              </a:spcBef>
              <a:spcAft>
                <a:spcPts val="800"/>
              </a:spcAft>
              <a:buClrTx/>
              <a:buSzTx/>
              <a:buFontTx/>
              <a:buNone/>
              <a:tabLst/>
              <a:defRPr/>
            </a:pPr>
            <a:r>
              <a:rPr lang="en-US" sz="1200" u="none" kern="100" dirty="0">
                <a:solidFill>
                  <a:srgbClr val="467886"/>
                </a:solidFill>
                <a:effectLst/>
                <a:latin typeface="Arial" panose="020B0604020202020204" pitchFamily="34" charset="0"/>
                <a:cs typeface="Arial" panose="020B0604020202020204" pitchFamily="34" charset="0"/>
              </a:rPr>
              <a:t>• If the LEA disagrees with the views of the private school officials on the provisions of services through a contract, the LEA must provide the private schools the reasons in writing why the LEA chooses not to use a contractor.</a:t>
            </a:r>
          </a:p>
          <a:p>
            <a:pPr marL="0" marR="0" lvl="0" indent="0" algn="l" defTabSz="914400" rtl="0" eaLnBrk="0" fontAlgn="base" latinLnBrk="0" hangingPunct="0">
              <a:lnSpc>
                <a:spcPct val="107000"/>
              </a:lnSpc>
              <a:spcBef>
                <a:spcPts val="0"/>
              </a:spcBef>
              <a:spcAft>
                <a:spcPts val="800"/>
              </a:spcAft>
              <a:buClrTx/>
              <a:buSzTx/>
              <a:buFontTx/>
              <a:buNone/>
              <a:tabLst/>
              <a:defRPr/>
            </a:pPr>
            <a:r>
              <a:rPr lang="en-US" sz="1200" u="none" kern="100" dirty="0">
                <a:solidFill>
                  <a:srgbClr val="467886"/>
                </a:solidFill>
                <a:effectLst/>
                <a:latin typeface="Arial" panose="020B0604020202020204" pitchFamily="34" charset="0"/>
                <a:cs typeface="Arial" panose="020B0604020202020204" pitchFamily="34" charset="0"/>
              </a:rPr>
              <a:t>• Whether the agency shall provide services directly or through a separate government agency, consortium, entity, or third-party contractor.</a:t>
            </a:r>
          </a:p>
          <a:p>
            <a:pPr marL="0" marR="0" lvl="0" indent="0" algn="l" defTabSz="914400" rtl="0" eaLnBrk="0" fontAlgn="base" latinLnBrk="0" hangingPunct="0">
              <a:lnSpc>
                <a:spcPct val="107000"/>
              </a:lnSpc>
              <a:spcBef>
                <a:spcPts val="0"/>
              </a:spcBef>
              <a:spcAft>
                <a:spcPts val="800"/>
              </a:spcAft>
              <a:buClrTx/>
              <a:buSzTx/>
              <a:buFontTx/>
              <a:buNone/>
              <a:tabLst/>
              <a:defRPr/>
            </a:pPr>
            <a:r>
              <a:rPr lang="en-US" sz="1200" u="none" kern="100" dirty="0">
                <a:solidFill>
                  <a:srgbClr val="467886"/>
                </a:solidFill>
                <a:effectLst/>
                <a:latin typeface="Arial" panose="020B0604020202020204" pitchFamily="34" charset="0"/>
                <a:cs typeface="Arial" panose="020B0604020202020204" pitchFamily="34" charset="0"/>
              </a:rPr>
              <a:t>• Whether to provide equitable services to eligible private school children by creating a pool or pools of funds; or on a school by school basis.</a:t>
            </a:r>
          </a:p>
          <a:p>
            <a:pPr marL="0" marR="0" lvl="0" indent="0" algn="l" defTabSz="914400" rtl="0" eaLnBrk="0" fontAlgn="base" latinLnBrk="0" hangingPunct="0">
              <a:lnSpc>
                <a:spcPct val="107000"/>
              </a:lnSpc>
              <a:spcBef>
                <a:spcPts val="0"/>
              </a:spcBef>
              <a:spcAft>
                <a:spcPts val="800"/>
              </a:spcAft>
              <a:buClrTx/>
              <a:buSzTx/>
              <a:buFontTx/>
              <a:buNone/>
              <a:tabLst/>
              <a:defRPr/>
            </a:pPr>
            <a:r>
              <a:rPr lang="en-US" sz="1200" u="none" kern="100" dirty="0">
                <a:solidFill>
                  <a:srgbClr val="467886"/>
                </a:solidFill>
                <a:effectLst/>
                <a:latin typeface="Arial" panose="020B0604020202020204" pitchFamily="34" charset="0"/>
                <a:cs typeface="Arial" panose="020B0604020202020204" pitchFamily="34" charset="0"/>
              </a:rPr>
              <a:t>• When, including the approximate time of day, services will be provided.</a:t>
            </a:r>
          </a:p>
          <a:p>
            <a:pPr marL="0" marR="0" lvl="0" indent="0" algn="l" defTabSz="914400" rtl="0" eaLnBrk="0" fontAlgn="base" latinLnBrk="0" hangingPunct="0">
              <a:lnSpc>
                <a:spcPct val="107000"/>
              </a:lnSpc>
              <a:spcBef>
                <a:spcPts val="0"/>
              </a:spcBef>
              <a:spcAft>
                <a:spcPts val="800"/>
              </a:spcAft>
              <a:buClrTx/>
              <a:buSzTx/>
              <a:buFontTx/>
              <a:buNone/>
              <a:tabLst/>
              <a:defRPr/>
            </a:pPr>
            <a:r>
              <a:rPr lang="en-US" sz="1200" u="none" kern="100" dirty="0">
                <a:solidFill>
                  <a:srgbClr val="467886"/>
                </a:solidFill>
                <a:effectLst/>
                <a:latin typeface="Arial" panose="020B0604020202020204" pitchFamily="34" charset="0"/>
                <a:cs typeface="Arial" panose="020B0604020202020204" pitchFamily="34" charset="0"/>
              </a:rPr>
              <a:t>• Whether to consolidate and use funds provided in coordination with eligible funds available for services to private school children under applicable programs.</a:t>
            </a:r>
          </a:p>
          <a:p>
            <a:pPr marL="0" marR="0" lvl="0" indent="0" algn="l" defTabSz="914400" rtl="0" eaLnBrk="0" fontAlgn="base" latinLnBrk="0" hangingPunct="0">
              <a:lnSpc>
                <a:spcPct val="107000"/>
              </a:lnSpc>
              <a:spcBef>
                <a:spcPts val="0"/>
              </a:spcBef>
              <a:spcAft>
                <a:spcPts val="800"/>
              </a:spcAft>
              <a:buClrTx/>
              <a:buSzTx/>
              <a:buFontTx/>
              <a:buNone/>
              <a:tabLst/>
              <a:defRPr/>
            </a:pPr>
            <a:endParaRPr lang="en-US" sz="1200" dirty="0">
              <a:effectLst/>
              <a:latin typeface="Arial" panose="020B06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48</a:t>
            </a:fld>
            <a:endParaRPr lang="en-US" altLang="en-US"/>
          </a:p>
        </p:txBody>
      </p:sp>
    </p:spTree>
    <p:extLst>
      <p:ext uri="{BB962C8B-B14F-4D97-AF65-F5344CB8AC3E}">
        <p14:creationId xmlns:p14="http://schemas.microsoft.com/office/powerpoint/2010/main" val="1324320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A written document signed and dated by private school officials that the required consultation has occurred.</a:t>
            </a:r>
          </a:p>
          <a:p>
            <a:r>
              <a:rPr lang="en-US" dirty="0"/>
              <a:t>Item Instructions: Submit the signed and dated Title II, Part A equitable services private school affirmation documents regarding consultation.</a:t>
            </a:r>
          </a:p>
          <a:p>
            <a:endParaRPr lang="en-US" dirty="0"/>
          </a:p>
          <a:p>
            <a:r>
              <a:rPr lang="en-US" dirty="0"/>
              <a:t>Two issues we find during FPM reviews is a lack of signed and dated affirmation form or the forms are signed prior to consultation occurring. The affirmation form must be signed by the private school official after consultation begins.</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49</a:t>
            </a:fld>
            <a:endParaRPr lang="en-US" altLang="en-US"/>
          </a:p>
        </p:txBody>
      </p:sp>
    </p:spTree>
    <p:extLst>
      <p:ext uri="{BB962C8B-B14F-4D97-AF65-F5344CB8AC3E}">
        <p14:creationId xmlns:p14="http://schemas.microsoft.com/office/powerpoint/2010/main" val="3714979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spcBef>
                <a:spcPts val="0"/>
              </a:spcBef>
              <a:spcAft>
                <a:spcPts val="1200"/>
              </a:spcAft>
              <a:buFont typeface="Arial" panose="020B0604020202020204" pitchFamily="34" charset="0"/>
              <a:buNone/>
            </a:pPr>
            <a:r>
              <a:rPr lang="en-US" sz="1200" dirty="0"/>
              <a:t>Let’s first review the purpose of Title II, Part A which is to:</a:t>
            </a:r>
          </a:p>
          <a:p>
            <a:pPr marL="171450" lvl="0" indent="-171450">
              <a:lnSpc>
                <a:spcPct val="100000"/>
              </a:lnSpc>
              <a:spcBef>
                <a:spcPts val="0"/>
              </a:spcBef>
              <a:spcAft>
                <a:spcPts val="1200"/>
              </a:spcAft>
              <a:buFont typeface="Arial" panose="020B0604020202020204" pitchFamily="34" charset="0"/>
              <a:buChar char="•"/>
            </a:pPr>
            <a:r>
              <a:rPr lang="en-US" sz="1200" dirty="0"/>
              <a:t>Increase student achievement consistent with the challenging state academic standards</a:t>
            </a:r>
          </a:p>
          <a:p>
            <a:pPr marL="171450" lvl="0" indent="-171450">
              <a:lnSpc>
                <a:spcPct val="100000"/>
              </a:lnSpc>
              <a:spcBef>
                <a:spcPts val="0"/>
              </a:spcBef>
              <a:spcAft>
                <a:spcPts val="1200"/>
              </a:spcAft>
              <a:buFont typeface="Arial" panose="020B0604020202020204" pitchFamily="34" charset="0"/>
              <a:buChar char="•"/>
            </a:pPr>
            <a:r>
              <a:rPr lang="en-US" sz="1200" dirty="0"/>
              <a:t>Improve  the quality and effectiveness of teachers, principals, and other school leaders</a:t>
            </a:r>
          </a:p>
          <a:p>
            <a:pPr marL="171450" lvl="0" indent="-171450">
              <a:lnSpc>
                <a:spcPct val="100000"/>
              </a:lnSpc>
              <a:spcBef>
                <a:spcPts val="0"/>
              </a:spcBef>
              <a:spcAft>
                <a:spcPts val="1200"/>
              </a:spcAft>
              <a:buFont typeface="Arial" panose="020B0604020202020204" pitchFamily="34" charset="0"/>
              <a:buChar char="•"/>
            </a:pPr>
            <a:r>
              <a:rPr lang="en-US" sz="1200" dirty="0"/>
              <a:t>Increase the number of teachers, principals, and other school leaders who are effective in improving student academic achievement in schools</a:t>
            </a:r>
          </a:p>
          <a:p>
            <a:pPr marL="171450" lvl="0" indent="-171450">
              <a:lnSpc>
                <a:spcPct val="100000"/>
              </a:lnSpc>
              <a:spcBef>
                <a:spcPts val="0"/>
              </a:spcBef>
              <a:spcAft>
                <a:spcPts val="1200"/>
              </a:spcAft>
              <a:buFont typeface="Arial" panose="020B0604020202020204" pitchFamily="34" charset="0"/>
              <a:buChar char="•"/>
            </a:pPr>
            <a:r>
              <a:rPr lang="en-US" sz="1200" dirty="0"/>
              <a:t>Provide low-income and minority students greater access to effective teachers, principals, and other school leaders</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a:t>
            </a:fld>
            <a:endParaRPr lang="en-US" altLang="en-US"/>
          </a:p>
        </p:txBody>
      </p:sp>
    </p:spTree>
    <p:extLst>
      <p:ext uri="{BB962C8B-B14F-4D97-AF65-F5344CB8AC3E}">
        <p14:creationId xmlns:p14="http://schemas.microsoft.com/office/powerpoint/2010/main" val="35058755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8E011-F217-1DD0-57B3-8ECFDB5F6F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B45B4B-C14A-037B-D24F-B7108DAA62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F7C1F0-33D8-9938-848B-490607EB4ADB}"/>
              </a:ext>
            </a:extLst>
          </p:cNvPr>
          <p:cNvSpPr>
            <a:spLocks noGrp="1"/>
          </p:cNvSpPr>
          <p:nvPr>
            <p:ph type="body" idx="1"/>
          </p:nvPr>
        </p:nvSpPr>
        <p:spPr/>
        <p:txBody>
          <a:bodyPr/>
          <a:lstStyle/>
          <a:p>
            <a:r>
              <a:rPr lang="en-US" dirty="0"/>
              <a:t>An example of a BCSD private school affirmation of consultation. </a:t>
            </a:r>
          </a:p>
          <a:p>
            <a:endParaRPr lang="en-US" dirty="0"/>
          </a:p>
          <a:p>
            <a:r>
              <a:rPr lang="en-US" dirty="0"/>
              <a:t>BCSD, Debby and Christine, share best practice to have private school official sign each time information is updated during ongoing consultation.</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example </a:t>
            </a:r>
            <a:r>
              <a:rPr lang="en-US" sz="1200" dirty="0"/>
              <a:t>a BCSD private school affirmation of consultation is </a:t>
            </a:r>
            <a:r>
              <a:rPr lang="en-US" dirty="0"/>
              <a:t>on page 5 of BCSD Letter of Intent document in Padlet: </a:t>
            </a:r>
            <a:r>
              <a:rPr lang="en-US" sz="1200" dirty="0">
                <a:hlinkClick r:id="rId3"/>
              </a:rPr>
              <a:t>https://padlet.com/shannond3/equitable-services-federal-program-resources-fb2wuwti5lf09l57</a:t>
            </a:r>
            <a:endParaRPr lang="en-US" sz="1200" dirty="0"/>
          </a:p>
        </p:txBody>
      </p:sp>
      <p:sp>
        <p:nvSpPr>
          <p:cNvPr id="4" name="Slide Number Placeholder 3">
            <a:extLst>
              <a:ext uri="{FF2B5EF4-FFF2-40B4-BE49-F238E27FC236}">
                <a16:creationId xmlns:a16="http://schemas.microsoft.com/office/drawing/2014/main" id="{41DD83B0-D8C9-8576-B4C8-6C93D4D37D98}"/>
              </a:ext>
            </a:extLst>
          </p:cNvPr>
          <p:cNvSpPr>
            <a:spLocks noGrp="1"/>
          </p:cNvSpPr>
          <p:nvPr>
            <p:ph type="sldNum" sz="quarter" idx="5"/>
          </p:nvPr>
        </p:nvSpPr>
        <p:spPr/>
        <p:txBody>
          <a:bodyPr/>
          <a:lstStyle/>
          <a:p>
            <a:fld id="{304A2215-1BF1-42D8-B0E0-23F63889CAEC}" type="slidenum">
              <a:rPr lang="en-US" altLang="en-US" smtClean="0"/>
              <a:pPr/>
              <a:t>50</a:t>
            </a:fld>
            <a:endParaRPr lang="en-US" altLang="en-US"/>
          </a:p>
        </p:txBody>
      </p:sp>
    </p:spTree>
    <p:extLst>
      <p:ext uri="{BB962C8B-B14F-4D97-AF65-F5344CB8AC3E}">
        <p14:creationId xmlns:p14="http://schemas.microsoft.com/office/powerpoint/2010/main" val="26568305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a typeface="+mn-lt"/>
                <a:cs typeface="+mn-lt"/>
              </a:rPr>
              <a:t>Question: </a:t>
            </a:r>
            <a:r>
              <a:rPr lang="en-US" sz="1200" dirty="0">
                <a:ea typeface="+mn-lt"/>
                <a:cs typeface="+mn-lt"/>
              </a:rPr>
              <a:t>May a private school request that unused/unobligated Title funds be carried over to the following fiscal year? </a:t>
            </a:r>
          </a:p>
          <a:p>
            <a:endParaRPr lang="en-US" sz="1200" dirty="0">
              <a:ea typeface="+mn-lt"/>
              <a:cs typeface="+mn-lt"/>
            </a:endParaRPr>
          </a:p>
          <a:p>
            <a:r>
              <a:rPr lang="en-US" sz="1200" b="1" dirty="0">
                <a:ea typeface="+mn-lt"/>
                <a:cs typeface="+mn-lt"/>
              </a:rPr>
              <a:t>Answer: </a:t>
            </a:r>
            <a:r>
              <a:rPr lang="en-US" sz="1200" dirty="0">
                <a:ea typeface="+mn-lt"/>
                <a:cs typeface="+mn-lt"/>
              </a:rPr>
              <a:t>If an LEA is providing equitable services as required and meeting the obligation of funds requirement in ESEA section 1117(a)(4)(B), it should not have carryover funds. Please contact our office at </a:t>
            </a:r>
            <a:r>
              <a:rPr lang="en-US" sz="1200" dirty="0">
                <a:ea typeface="+mn-lt"/>
                <a:cs typeface="+mn-lt"/>
                <a:hlinkClick r:id="rId3"/>
              </a:rPr>
              <a:t>titleII@cde.ca.gov</a:t>
            </a:r>
            <a:r>
              <a:rPr lang="en-US" sz="1200" dirty="0">
                <a:ea typeface="+mn-lt"/>
                <a:cs typeface="+mn-lt"/>
              </a:rPr>
              <a:t> if there are extenuating circumstances.</a:t>
            </a:r>
            <a:endParaRPr lang="en-US" sz="1200" dirty="0">
              <a:cs typeface="Arial"/>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51</a:t>
            </a:fld>
            <a:endParaRPr lang="en-US" altLang="en-US"/>
          </a:p>
        </p:txBody>
      </p:sp>
    </p:spTree>
    <p:extLst>
      <p:ext uri="{BB962C8B-B14F-4D97-AF65-F5344CB8AC3E}">
        <p14:creationId xmlns:p14="http://schemas.microsoft.com/office/powerpoint/2010/main" val="32982277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Obligation of funds allocated to an LEA for educational services and other benefits to eligible private school children shall be obligated in the fiscal year for which the funds are received by the agency.</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52</a:t>
            </a:fld>
            <a:endParaRPr lang="en-US" altLang="en-US"/>
          </a:p>
        </p:txBody>
      </p:sp>
    </p:spTree>
    <p:extLst>
      <p:ext uri="{BB962C8B-B14F-4D97-AF65-F5344CB8AC3E}">
        <p14:creationId xmlns:p14="http://schemas.microsoft.com/office/powerpoint/2010/main" val="24551840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Question: </a:t>
            </a:r>
            <a:r>
              <a:rPr lang="en-US" b="0" dirty="0"/>
              <a:t>May a </a:t>
            </a:r>
            <a:r>
              <a:rPr lang="en-US" dirty="0"/>
              <a:t>LEA directly reimburse a Private School?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Answer: No. </a:t>
            </a:r>
            <a:r>
              <a:rPr lang="en-US" sz="1200" dirty="0"/>
              <a:t>The</a:t>
            </a:r>
            <a:r>
              <a:rPr lang="en-US" sz="1200" b="1" dirty="0"/>
              <a:t> </a:t>
            </a:r>
            <a:r>
              <a:rPr lang="en-US" sz="1200" dirty="0"/>
              <a:t>LEA shall administer and maintain control of funds used to provide Title II services to private schools. </a:t>
            </a:r>
            <a:r>
              <a:rPr lang="en-US" sz="1200" b="0" i="0" u="none" strike="noStrike" baseline="0" dirty="0">
                <a:solidFill>
                  <a:srgbClr val="000000"/>
                </a:solidFill>
              </a:rPr>
              <a:t>An LEA may pay the provider directly or reimburse an individual private school teacher or other staff for professional development that the LEA has pre-approved after timely and meaningful consultation.</a:t>
            </a:r>
            <a:r>
              <a:rPr lang="en-US" sz="1050" b="0" i="0" u="none" strike="noStrike" baseline="0" dirty="0">
                <a:solidFill>
                  <a:srgbClr val="000000"/>
                </a:solidFill>
                <a:latin typeface="Times New Roman" panose="02020603050405020304" pitchFamily="18" charset="0"/>
              </a:rPr>
              <a:t> </a:t>
            </a:r>
            <a:r>
              <a:rPr lang="en-US" sz="1200" dirty="0"/>
              <a:t>The LEA should provide their policies and procedures for approvals, reimbursements, and travel during consultation. A private school employee who acts as an officer of the private school may not be reimbursed for school staff equitable services.</a:t>
            </a:r>
            <a:endParaRPr lang="en-US" sz="1200" dirty="0">
              <a:cs typeface="Arial"/>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53</a:t>
            </a:fld>
            <a:endParaRPr lang="en-US" altLang="en-US"/>
          </a:p>
        </p:txBody>
      </p:sp>
    </p:spTree>
    <p:extLst>
      <p:ext uri="{BB962C8B-B14F-4D97-AF65-F5344CB8AC3E}">
        <p14:creationId xmlns:p14="http://schemas.microsoft.com/office/powerpoint/2010/main" val="13151696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fontAlgn="base">
              <a:buNone/>
            </a:pPr>
            <a:r>
              <a:rPr lang="en-US" sz="2800" dirty="0">
                <a:cs typeface="Calibri"/>
              </a:rPr>
              <a:t>Control of Funds</a:t>
            </a:r>
          </a:p>
          <a:p>
            <a:pPr marL="0" lvl="1" indent="0" fontAlgn="base">
              <a:buNone/>
            </a:pPr>
            <a:endParaRPr lang="en-US" sz="2800" dirty="0"/>
          </a:p>
          <a:p>
            <a:pPr marL="0" lvl="1" indent="0" fontAlgn="base">
              <a:buNone/>
            </a:pPr>
            <a:r>
              <a:rPr lang="en-US" sz="2800" dirty="0"/>
              <a:t>LEA shall administer and maintain control of funds used to provide Title II services to private schools. </a:t>
            </a:r>
          </a:p>
          <a:p>
            <a:pPr marL="0" lvl="1" indent="0" fontAlgn="base">
              <a:buNone/>
            </a:pPr>
            <a:endParaRPr lang="en-US" sz="2800" dirty="0"/>
          </a:p>
          <a:p>
            <a:pPr marL="0" lvl="1" indent="0" fontAlgn="base">
              <a:buNone/>
            </a:pPr>
            <a:r>
              <a:rPr lang="en-US" dirty="0"/>
              <a:t>During an FPM review, a Title II expenditure sample will be created which may include equitable services expenses and requires backup documentation (invoices, contracts, forms, agendas, attendance records, presentation slides, participant feedback, consultation plans, etc.) to justify the expense to the Title II program.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54</a:t>
            </a:fld>
            <a:endParaRPr lang="en-US" altLang="en-US"/>
          </a:p>
        </p:txBody>
      </p:sp>
    </p:spTree>
    <p:extLst>
      <p:ext uri="{BB962C8B-B14F-4D97-AF65-F5344CB8AC3E}">
        <p14:creationId xmlns:p14="http://schemas.microsoft.com/office/powerpoint/2010/main" val="24772322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Question: </a:t>
            </a:r>
            <a:r>
              <a:rPr lang="en-US" sz="1200" dirty="0"/>
              <a:t>Must the professional development (PD) program for private school teachers be the same as the PD program for public school teachers?</a:t>
            </a:r>
          </a:p>
          <a:p>
            <a:pPr marL="0" indent="0">
              <a:buNone/>
            </a:pPr>
            <a:endParaRPr lang="en-US" b="1" dirty="0"/>
          </a:p>
          <a:p>
            <a:pPr marL="0" indent="0">
              <a:buNone/>
            </a:pPr>
            <a:r>
              <a:rPr lang="en-US" b="1" dirty="0"/>
              <a:t>Answer: No. </a:t>
            </a:r>
            <a:r>
              <a:rPr lang="en-US" dirty="0"/>
              <a:t>Districts must assess the needs of private school teachers in designing the professional development program for private school teachers. If the PD needs of the private school teachers are different from those of public school teachers, the district, in consultation with private school representatives, should develop a separate program.</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55</a:t>
            </a:fld>
            <a:endParaRPr lang="en-US" altLang="en-US"/>
          </a:p>
        </p:txBody>
      </p:sp>
    </p:spTree>
    <p:extLst>
      <p:ext uri="{BB962C8B-B14F-4D97-AF65-F5344CB8AC3E}">
        <p14:creationId xmlns:p14="http://schemas.microsoft.com/office/powerpoint/2010/main" val="14231372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00000"/>
                </a:solidFill>
                <a:effectLst/>
                <a:latin typeface="Arial"/>
                <a:cs typeface="Arial"/>
              </a:rPr>
              <a:t>Before we review more frequently asked questions, let’s review the </a:t>
            </a:r>
            <a:r>
              <a:rPr lang="en-US" sz="1200" b="0" i="0" u="none" strike="noStrike" dirty="0">
                <a:solidFill>
                  <a:srgbClr val="000000"/>
                </a:solidFill>
                <a:effectLst/>
                <a:latin typeface="Arial"/>
                <a:cs typeface="Arial"/>
              </a:rPr>
              <a:t>ESSA definition of PD. </a:t>
            </a:r>
          </a:p>
          <a:p>
            <a:endParaRPr lang="en-US" sz="1200" b="0" i="0" u="none" strike="noStrike" dirty="0">
              <a:solidFill>
                <a:srgbClr val="000000"/>
              </a:solidFill>
              <a:effectLst/>
              <a:latin typeface="Arial"/>
              <a:cs typeface="Arial"/>
            </a:endParaRPr>
          </a:p>
          <a:p>
            <a:r>
              <a:rPr lang="en-US" sz="1200" b="0" i="0" u="none" strike="noStrike" dirty="0">
                <a:solidFill>
                  <a:srgbClr val="000000"/>
                </a:solidFill>
                <a:effectLst/>
                <a:latin typeface="Arial"/>
                <a:cs typeface="Arial"/>
              </a:rPr>
              <a:t>ESSA defines PD as activities that are sustained, intensive, collaborative, job-embedded, data-driven, personalized or based on information from an evaluation and support system, and classroom-focused. </a:t>
            </a:r>
            <a:r>
              <a:rPr lang="en-US" sz="1200" b="0" i="0" dirty="0">
                <a:solidFill>
                  <a:srgbClr val="000000"/>
                </a:solidFill>
                <a:effectLst/>
                <a:latin typeface="Arial"/>
                <a:cs typeface="Arial"/>
              </a:rPr>
              <a:t>​</a:t>
            </a:r>
            <a:endParaRPr lang="en-US" sz="1200" b="0" i="0" dirty="0">
              <a:solidFill>
                <a:srgbClr val="444444"/>
              </a:solidFill>
              <a:effectLst/>
              <a:latin typeface="Arial"/>
              <a:cs typeface="Arial"/>
            </a:endParaRPr>
          </a:p>
          <a:p>
            <a:pPr algn="l" rtl="0" fontAlgn="base"/>
            <a:r>
              <a:rPr lang="en-US" sz="1200" b="0" i="0" dirty="0">
                <a:solidFill>
                  <a:srgbClr val="000000"/>
                </a:solidFill>
                <a:effectLst/>
                <a:latin typeface="Arial" panose="020B0604020202020204" pitchFamily="34" charset="0"/>
                <a:cs typeface="Arial" panose="020B0604020202020204" pitchFamily="34" charset="0"/>
              </a:rPr>
              <a:t>​</a:t>
            </a:r>
            <a:endParaRPr lang="en-US" sz="1200" b="0" i="0" dirty="0">
              <a:solidFill>
                <a:srgbClr val="444444"/>
              </a:solidFill>
              <a:effectLst/>
              <a:latin typeface="Arial" panose="020B0604020202020204" pitchFamily="34" charset="0"/>
              <a:cs typeface="Arial" panose="020B0604020202020204" pitchFamily="34" charset="0"/>
            </a:endParaRPr>
          </a:p>
          <a:p>
            <a:pPr algn="l" rtl="0" fontAlgn="base"/>
            <a:r>
              <a:rPr lang="en-US" sz="1200" b="0" i="0" u="none" strike="noStrike" dirty="0">
                <a:solidFill>
                  <a:srgbClr val="000000"/>
                </a:solidFill>
                <a:effectLst/>
                <a:latin typeface="Arial" panose="020B0604020202020204" pitchFamily="34" charset="0"/>
                <a:cs typeface="Arial" panose="020B0604020202020204" pitchFamily="34" charset="0"/>
              </a:rPr>
              <a:t>This does not include PD that stands alone and does not connect to a larger schoolwide or individualized plan.</a:t>
            </a:r>
          </a:p>
          <a:p>
            <a:pPr algn="l" rtl="0" fontAlgn="base"/>
            <a:endParaRPr lang="en-US" sz="1200"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56</a:t>
            </a:fld>
            <a:endParaRPr lang="en-US" altLang="en-US"/>
          </a:p>
        </p:txBody>
      </p:sp>
    </p:spTree>
    <p:extLst>
      <p:ext uri="{BB962C8B-B14F-4D97-AF65-F5344CB8AC3E}">
        <p14:creationId xmlns:p14="http://schemas.microsoft.com/office/powerpoint/2010/main" val="12619422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latin typeface="Arial" panose="020B0604020202020204" pitchFamily="34" charset="0"/>
                <a:cs typeface="Arial" panose="020B0604020202020204" pitchFamily="34" charset="0"/>
              </a:rPr>
              <a:t>Question: </a:t>
            </a:r>
            <a:r>
              <a:rPr lang="en-US" sz="1200" dirty="0">
                <a:latin typeface="Arial" panose="020B0604020202020204" pitchFamily="34" charset="0"/>
                <a:cs typeface="Arial" panose="020B0604020202020204" pitchFamily="34" charset="0"/>
              </a:rPr>
              <a:t>May funds be used for private school teachers to attend a conference hosted by a religious organization?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latin typeface="Arial" panose="020B0604020202020204" pitchFamily="34" charset="0"/>
                <a:cs typeface="Arial" panose="020B0604020202020204" pitchFamily="34" charset="0"/>
              </a:rPr>
              <a:t>Answer: Maybe.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Title II, Part A equitable services must be secular, neutral, and non-ideological. </a:t>
            </a:r>
            <a:r>
              <a:rPr lang="en-US" sz="1200" dirty="0">
                <a:effectLst/>
                <a:latin typeface="Arial" panose="020B0604020202020204" pitchFamily="34" charset="0"/>
                <a:ea typeface="Calibri" panose="020F0502020204030204" pitchFamily="34" charset="0"/>
                <a:cs typeface="Arial" panose="020B0604020202020204" pitchFamily="34" charset="0"/>
              </a:rPr>
              <a:t>Title II, Part A funds may be expended to pay for the portion of the costs of the conference that, as determined by the LEA, represent the secular PD in which the teacher participated. In this case, the LEA would pay or reimburse the teacher for the secular portion of their attendance at the conference. The PD must be part of the plan created between the LEA and private school during consultation reflecting the identified needs. LEA travel and reimbursement policies and procedures should be shared during consultation.</a:t>
            </a:r>
          </a:p>
          <a:p>
            <a:pPr marL="0" indent="0">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kern="100" dirty="0">
                <a:effectLst/>
                <a:latin typeface="Arial" panose="020B0604020202020204" pitchFamily="34" charset="0"/>
                <a:ea typeface="Aptos" panose="020B0004020202020204" pitchFamily="34" charset="0"/>
                <a:cs typeface="Arial" panose="020B0604020202020204" pitchFamily="34" charset="0"/>
              </a:rPr>
              <a:t>Title VIII, Part F of the ESEA Equitable Services Non-Regulatory Guidance 2023 (PDF)</a:t>
            </a:r>
          </a:p>
          <a:p>
            <a:pPr marL="0" marR="0">
              <a:lnSpc>
                <a:spcPct val="107000"/>
              </a:lnSpc>
              <a:spcBef>
                <a:spcPts val="0"/>
              </a:spcBef>
              <a:spcAft>
                <a:spcPts val="800"/>
              </a:spcAft>
            </a:pPr>
            <a:r>
              <a:rPr lang="en-US" sz="1200" u="sng" kern="100"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https://www2.ed.gov/about/inits/ed/non-public-education/files/esea-titleviii-guidance-2023.pdf</a:t>
            </a:r>
            <a:r>
              <a:rPr lang="en-US" sz="1200" kern="100" dirty="0">
                <a:effectLst/>
                <a:latin typeface="Arial" panose="020B0604020202020204" pitchFamily="34" charset="0"/>
                <a:ea typeface="Aptos" panose="020B00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57</a:t>
            </a:fld>
            <a:endParaRPr lang="en-US" altLang="en-US"/>
          </a:p>
        </p:txBody>
      </p:sp>
    </p:spTree>
    <p:extLst>
      <p:ext uri="{BB962C8B-B14F-4D97-AF65-F5344CB8AC3E}">
        <p14:creationId xmlns:p14="http://schemas.microsoft.com/office/powerpoint/2010/main" val="6334747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latin typeface="Arial" panose="020B0604020202020204" pitchFamily="34" charset="0"/>
                <a:cs typeface="Arial" panose="020B0604020202020204" pitchFamily="34" charset="0"/>
              </a:rPr>
              <a:t>Question: </a:t>
            </a:r>
            <a:r>
              <a:rPr lang="en-US" sz="1200" dirty="0">
                <a:latin typeface="Arial" panose="020B0604020202020204" pitchFamily="34" charset="0"/>
                <a:cs typeface="Arial" panose="020B0604020202020204" pitchFamily="34" charset="0"/>
              </a:rPr>
              <a:t>May funds be used for private school teachers to attend a conference hosted by a religious organization?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latin typeface="Arial" panose="020B0604020202020204" pitchFamily="34" charset="0"/>
                <a:cs typeface="Arial" panose="020B0604020202020204" pitchFamily="34" charset="0"/>
              </a:rPr>
              <a:t>Answer: Maybe.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Title II, Part A equitable services must be secular, neutral, and non-ideological. </a:t>
            </a:r>
            <a:r>
              <a:rPr lang="en-US" sz="1200" dirty="0">
                <a:effectLst/>
                <a:latin typeface="Arial" panose="020B0604020202020204" pitchFamily="34" charset="0"/>
                <a:ea typeface="Calibri" panose="020F0502020204030204" pitchFamily="34" charset="0"/>
                <a:cs typeface="Arial" panose="020B0604020202020204" pitchFamily="34" charset="0"/>
              </a:rPr>
              <a:t>Title II, Part A funds may be expended to pay for the portion of the costs of the conference that, as determined by the LEA, represent the secular PD in which the teacher participated. In this case, the LEA would pay or reimburse the teacher for the secular portion of their attendance at the conference. The PD must be part of the plan created between the LEA and private school during consultation reflecting the identified needs. LEA travel and reimbursement policies and procedures should be shared during  consultation.</a:t>
            </a:r>
          </a:p>
          <a:p>
            <a:pPr marL="0" indent="0">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kern="100" dirty="0">
                <a:effectLst/>
                <a:latin typeface="Arial" panose="020B0604020202020204" pitchFamily="34" charset="0"/>
                <a:ea typeface="Aptos" panose="020B0004020202020204" pitchFamily="34" charset="0"/>
                <a:cs typeface="Arial" panose="020B0604020202020204" pitchFamily="34" charset="0"/>
              </a:rPr>
              <a:t>Title VIII, Part F of the ESEA Equitable Services Non-Regulatory Guidance 2023 (PDF)</a:t>
            </a:r>
          </a:p>
          <a:p>
            <a:pPr marL="0" marR="0">
              <a:lnSpc>
                <a:spcPct val="107000"/>
              </a:lnSpc>
              <a:spcBef>
                <a:spcPts val="0"/>
              </a:spcBef>
              <a:spcAft>
                <a:spcPts val="800"/>
              </a:spcAft>
            </a:pPr>
            <a:r>
              <a:rPr lang="en-US" sz="1200" u="sng" kern="100"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https://www2.ed.gov/about/inits/ed/non-public-education/files/esea-titleviii-guidance-2023.pdf</a:t>
            </a:r>
            <a:r>
              <a:rPr lang="en-US" sz="1200" kern="100" dirty="0">
                <a:effectLst/>
                <a:latin typeface="Arial" panose="020B0604020202020204" pitchFamily="34" charset="0"/>
                <a:ea typeface="Aptos" panose="020B00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58</a:t>
            </a:fld>
            <a:endParaRPr lang="en-US" altLang="en-US"/>
          </a:p>
        </p:txBody>
      </p:sp>
    </p:spTree>
    <p:extLst>
      <p:ext uri="{BB962C8B-B14F-4D97-AF65-F5344CB8AC3E}">
        <p14:creationId xmlns:p14="http://schemas.microsoft.com/office/powerpoint/2010/main" val="14458091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200"/>
              </a:spcAft>
              <a:buNone/>
            </a:pPr>
            <a:r>
              <a:rPr lang="en-US" sz="1200" b="1" dirty="0"/>
              <a:t>Question: </a:t>
            </a:r>
            <a:r>
              <a:rPr lang="en-US" sz="1200" dirty="0"/>
              <a:t>May Title II, Part A funds be used to pay for advanced degrees for private school teachers or administrators?</a:t>
            </a:r>
          </a:p>
          <a:p>
            <a:pPr marL="0" indent="0">
              <a:lnSpc>
                <a:spcPct val="100000"/>
              </a:lnSpc>
              <a:spcBef>
                <a:spcPts val="0"/>
              </a:spcBef>
              <a:spcAft>
                <a:spcPts val="1200"/>
              </a:spcAft>
              <a:buNone/>
            </a:pPr>
            <a:r>
              <a:rPr lang="en-US" sz="1200" b="1" dirty="0"/>
              <a:t>Answer</a:t>
            </a:r>
            <a:r>
              <a:rPr lang="en-US" sz="1200" dirty="0"/>
              <a:t>: </a:t>
            </a:r>
            <a:r>
              <a:rPr lang="en-US" sz="1200" dirty="0">
                <a:effectLst/>
                <a:latin typeface="Arial" panose="020B0604020202020204" pitchFamily="34" charset="0"/>
                <a:ea typeface="Calibri" panose="020F0502020204030204" pitchFamily="34" charset="0"/>
                <a:cs typeface="Times New Roman" panose="02020603050405020304" pitchFamily="18" charset="0"/>
              </a:rPr>
              <a:t>Title II, Part A equitable services funds may pay for courses leading to degrees or advanced credential if these courses are aligned with private school identified needs, allowable under Title II, considered reasonable and necessary to carry out the purposes of the program, discussed during consultation and approved by the LEA.</a:t>
            </a:r>
            <a:r>
              <a:rPr lang="en-US" sz="1200" dirty="0">
                <a:latin typeface="Arial" panose="020B0604020202020204" pitchFamily="34" charset="0"/>
                <a:ea typeface="Calibri" panose="020F0502020204030204" pitchFamily="34" charset="0"/>
                <a:cs typeface="Times New Roman" panose="02020603050405020304" pitchFamily="18" charset="0"/>
              </a:rPr>
              <a:t> Each course should be evaluated separately.</a:t>
            </a:r>
            <a:r>
              <a:rPr lang="en-US" sz="1200" dirty="0">
                <a:effectLst/>
                <a:latin typeface="Arial" panose="020B0604020202020204" pitchFamily="34" charset="0"/>
                <a:ea typeface="Calibri" panose="020F0502020204030204" pitchFamily="34" charset="0"/>
                <a:cs typeface="Times New Roman" panose="02020603050405020304" pitchFamily="18" charset="0"/>
              </a:rPr>
              <a:t> Example of these courses could be teacher or administrative credential courses.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59</a:t>
            </a:fld>
            <a:endParaRPr lang="en-US" altLang="en-US"/>
          </a:p>
        </p:txBody>
      </p:sp>
    </p:spTree>
    <p:extLst>
      <p:ext uri="{BB962C8B-B14F-4D97-AF65-F5344CB8AC3E}">
        <p14:creationId xmlns:p14="http://schemas.microsoft.com/office/powerpoint/2010/main" val="1864640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latin typeface="Arial"/>
                <a:cs typeface="Arial"/>
              </a:rPr>
              <a:t>The Every Student Succeeds Act (</a:t>
            </a:r>
            <a:r>
              <a:rPr lang="en-US" dirty="0">
                <a:latin typeface="Arial"/>
                <a:cs typeface="Arial"/>
              </a:rPr>
              <a:t>ESSA) definition of the term “school leader” means a principal, assistant principal, or other individual who is:</a:t>
            </a:r>
          </a:p>
          <a:p>
            <a:pPr marL="0" indent="0">
              <a:buNone/>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An employee or officer of an elementary school or secondary school, LEA, or other entity operating an elementary school or secondary school; and</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Responsible for the daily instructional leadership and managerial operations in the elementary school or secondary school building. </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dirty="0">
                <a:latin typeface="Arial" panose="020B0604020202020204" pitchFamily="34" charset="0"/>
                <a:cs typeface="Arial" panose="020B0604020202020204" pitchFamily="34" charset="0"/>
              </a:rPr>
              <a:t>[Positions that fall outside the purpose of Title II, Part A are counselors, activity directors, business officers, and translators.]</a:t>
            </a:r>
            <a:endParaRPr lang="en-US" dirty="0"/>
          </a:p>
          <a:p>
            <a:pPr lvl="1"/>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6</a:t>
            </a:fld>
            <a:endParaRPr lang="en-US" altLang="en-US"/>
          </a:p>
        </p:txBody>
      </p:sp>
    </p:spTree>
    <p:extLst>
      <p:ext uri="{BB962C8B-B14F-4D97-AF65-F5344CB8AC3E}">
        <p14:creationId xmlns:p14="http://schemas.microsoft.com/office/powerpoint/2010/main" val="17430987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200"/>
              </a:spcAft>
              <a:buNone/>
            </a:pPr>
            <a:r>
              <a:rPr lang="en-US" sz="1200" b="1" dirty="0"/>
              <a:t>Question: </a:t>
            </a:r>
            <a:r>
              <a:rPr lang="en-US" sz="1200" dirty="0"/>
              <a:t>May Title II, Part A funds be used to pay for advanced degrees for private school teachers or administrators?</a:t>
            </a:r>
          </a:p>
          <a:p>
            <a:pPr marL="0" indent="0">
              <a:lnSpc>
                <a:spcPct val="100000"/>
              </a:lnSpc>
              <a:spcBef>
                <a:spcPts val="0"/>
              </a:spcBef>
              <a:spcAft>
                <a:spcPts val="1200"/>
              </a:spcAft>
              <a:buNone/>
            </a:pPr>
            <a:r>
              <a:rPr lang="en-US" sz="1200" b="1" dirty="0"/>
              <a:t>Answer</a:t>
            </a:r>
            <a:r>
              <a:rPr lang="en-US" sz="1200" dirty="0"/>
              <a:t>: </a:t>
            </a:r>
            <a:r>
              <a:rPr lang="en-US" sz="1200" dirty="0">
                <a:effectLst/>
                <a:latin typeface="Arial" panose="020B0604020202020204" pitchFamily="34" charset="0"/>
                <a:ea typeface="Calibri" panose="020F0502020204030204" pitchFamily="34" charset="0"/>
                <a:cs typeface="Times New Roman" panose="02020603050405020304" pitchFamily="18" charset="0"/>
              </a:rPr>
              <a:t>Title II, Part A equitable services funds may pay for courses leading to degrees or advanced credential if these courses are aligned with private school identified needs, allowable under Title II, considered reasonable and necessary to carry out the purposes of the program, discussed during consultation and approved by the LEA.</a:t>
            </a:r>
            <a:r>
              <a:rPr lang="en-US" sz="1200" dirty="0">
                <a:latin typeface="Arial" panose="020B0604020202020204" pitchFamily="34" charset="0"/>
                <a:ea typeface="Calibri" panose="020F0502020204030204" pitchFamily="34" charset="0"/>
                <a:cs typeface="Times New Roman" panose="02020603050405020304" pitchFamily="18" charset="0"/>
              </a:rPr>
              <a:t> Each course should be evaluated separately.</a:t>
            </a:r>
            <a:r>
              <a:rPr lang="en-US" sz="1200" dirty="0">
                <a:effectLst/>
                <a:latin typeface="Arial" panose="020B0604020202020204" pitchFamily="34" charset="0"/>
                <a:ea typeface="Calibri" panose="020F0502020204030204" pitchFamily="34" charset="0"/>
                <a:cs typeface="Times New Roman" panose="02020603050405020304" pitchFamily="18" charset="0"/>
              </a:rPr>
              <a:t> Example of these courses could be teacher or administrative credential courses.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60</a:t>
            </a:fld>
            <a:endParaRPr lang="en-US" altLang="en-US"/>
          </a:p>
        </p:txBody>
      </p:sp>
    </p:spTree>
    <p:extLst>
      <p:ext uri="{BB962C8B-B14F-4D97-AF65-F5344CB8AC3E}">
        <p14:creationId xmlns:p14="http://schemas.microsoft.com/office/powerpoint/2010/main" val="11108298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latin typeface="Arial" panose="020B0604020202020204" pitchFamily="34" charset="0"/>
                <a:cs typeface="Arial" panose="020B0604020202020204" pitchFamily="34" charset="0"/>
              </a:rPr>
              <a:t>Question: </a:t>
            </a:r>
            <a:r>
              <a:rPr lang="en-US" sz="1200" dirty="0">
                <a:latin typeface="Arial" panose="020B0604020202020204" pitchFamily="34" charset="0"/>
                <a:cs typeface="Arial" panose="020B0604020202020204" pitchFamily="34" charset="0"/>
              </a:rPr>
              <a:t>May funds be used to pay for substitute teachers who replace teachers from private schools while they attend professional development activities?</a:t>
            </a:r>
            <a:br>
              <a:rPr lang="en-US" sz="1200" dirty="0">
                <a:latin typeface="Arial" panose="020B0604020202020204" pitchFamily="34" charset="0"/>
                <a:cs typeface="Arial" panose="020B0604020202020204" pitchFamily="34" charset="0"/>
              </a:rPr>
            </a:br>
            <a:endParaRPr lang="en-US" sz="1200" b="1" dirty="0">
              <a:latin typeface="Arial" panose="020B0604020202020204" pitchFamily="34" charset="0"/>
              <a:cs typeface="Arial" panose="020B0604020202020204" pitchFamily="34" charset="0"/>
            </a:endParaRPr>
          </a:p>
          <a:p>
            <a:pPr marL="0" indent="0">
              <a:buNone/>
            </a:pPr>
            <a:r>
              <a:rPr lang="en-US" sz="1200" b="1" dirty="0">
                <a:latin typeface="Arial" panose="020B0604020202020204" pitchFamily="34" charset="0"/>
                <a:cs typeface="Arial" panose="020B0604020202020204" pitchFamily="34" charset="0"/>
              </a:rPr>
              <a:t>Answer: No. </a:t>
            </a:r>
            <a:r>
              <a:rPr lang="en-US" sz="1200" dirty="0">
                <a:latin typeface="Arial" panose="020B0604020202020204" pitchFamily="34" charset="0"/>
                <a:cs typeface="Arial" panose="020B0604020202020204" pitchFamily="34" charset="0"/>
              </a:rPr>
              <a:t>The Title II, Part A program does not authorize payments to private schools to be used for hiring substitute teachers.</a:t>
            </a:r>
          </a:p>
          <a:p>
            <a:pPr marL="0" indent="0">
              <a:buNone/>
            </a:pPr>
            <a:endParaRPr lang="en-US" sz="1200" dirty="0">
              <a:latin typeface="Arial" panose="020B0604020202020204" pitchFamily="34" charset="0"/>
              <a:cs typeface="Arial" panose="020B0604020202020204" pitchFamily="34" charset="0"/>
            </a:endParaRPr>
          </a:p>
          <a:p>
            <a:pPr marL="0" marR="0" eaLnBrk="0" fontAlgn="base" hangingPunct="0">
              <a:spcBef>
                <a:spcPts val="43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 more information about Title II, Part A Use of Funds please view the SEI 06: Use of Funds presentation </a:t>
            </a:r>
            <a:r>
              <a:rPr lang="en-US" sz="1200"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3"/>
              </a:rPr>
              <a:t>https://www.cde.ca.gov/pd/ti/documents/sei0607fpmpresentation.pptx</a:t>
            </a:r>
            <a:r>
              <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or contact our office at </a:t>
            </a:r>
            <a:r>
              <a:rPr lang="en-US" sz="1200"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4"/>
              </a:rPr>
              <a:t>TitleII@cde.ca.gov</a:t>
            </a:r>
            <a:r>
              <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61</a:t>
            </a:fld>
            <a:endParaRPr lang="en-US" altLang="en-US"/>
          </a:p>
        </p:txBody>
      </p:sp>
    </p:spTree>
    <p:extLst>
      <p:ext uri="{BB962C8B-B14F-4D97-AF65-F5344CB8AC3E}">
        <p14:creationId xmlns:p14="http://schemas.microsoft.com/office/powerpoint/2010/main" val="35142546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Internal Controls Reminders</a:t>
            </a:r>
          </a:p>
          <a:p>
            <a:r>
              <a:rPr lang="en-US" sz="1200" dirty="0"/>
              <a:t>The LEA must maintain control of funds</a:t>
            </a:r>
          </a:p>
          <a:p>
            <a:pPr lvl="1"/>
            <a:r>
              <a:rPr lang="en-US" sz="1200" dirty="0"/>
              <a:t>The LEA holds and supervises contracts with PD vendors/providers</a:t>
            </a:r>
          </a:p>
          <a:p>
            <a:pPr lvl="1"/>
            <a:r>
              <a:rPr lang="en-US" sz="1200" dirty="0"/>
              <a:t>No payment may be made to private school</a:t>
            </a:r>
          </a:p>
          <a:p>
            <a:r>
              <a:rPr lang="en-US" sz="1200" dirty="0"/>
              <a:t>Travel costs and reimbursements must follow the LEA’s procedures and should be shared during consultation with private schools</a:t>
            </a:r>
          </a:p>
          <a:p>
            <a:r>
              <a:rPr lang="en-US" sz="1200" dirty="0"/>
              <a:t>Funds must be obligated in the fiscal year received</a:t>
            </a:r>
          </a:p>
          <a:p>
            <a:r>
              <a:rPr lang="en-US" sz="1200" dirty="0"/>
              <a:t>The LEA must maintain documentation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62</a:t>
            </a:fld>
            <a:endParaRPr lang="en-US" altLang="en-US"/>
          </a:p>
        </p:txBody>
      </p:sp>
    </p:spTree>
    <p:extLst>
      <p:ext uri="{BB962C8B-B14F-4D97-AF65-F5344CB8AC3E}">
        <p14:creationId xmlns:p14="http://schemas.microsoft.com/office/powerpoint/2010/main" val="11016371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Aft>
                <a:spcPts val="1200"/>
              </a:spcAft>
              <a:buNone/>
            </a:pPr>
            <a:r>
              <a:rPr lang="en-US" sz="1200" dirty="0">
                <a:cs typeface="Arial" panose="020B0604020202020204"/>
              </a:rPr>
              <a:t>Here is a list of best practices from BCSD. Our next slide will highlight an example of the fourth bullet: tracking documents.</a:t>
            </a:r>
          </a:p>
          <a:p>
            <a:pPr marL="171450" indent="-171450">
              <a:lnSpc>
                <a:spcPct val="100000"/>
              </a:lnSpc>
              <a:spcAft>
                <a:spcPts val="1200"/>
              </a:spcAft>
              <a:buFont typeface="Arial" panose="020B0604020202020204" pitchFamily="34" charset="0"/>
              <a:buChar char="•"/>
            </a:pPr>
            <a:r>
              <a:rPr lang="en-US" sz="1200" dirty="0">
                <a:cs typeface="Arial" panose="020B0604020202020204"/>
              </a:rPr>
              <a:t>Timeline with reasonable deadlines</a:t>
            </a:r>
          </a:p>
          <a:p>
            <a:pPr marL="171450" indent="-171450">
              <a:lnSpc>
                <a:spcPct val="100000"/>
              </a:lnSpc>
              <a:spcAft>
                <a:spcPts val="1200"/>
              </a:spcAft>
              <a:buFont typeface="Arial" panose="020B0604020202020204" pitchFamily="34" charset="0"/>
              <a:buChar char="•"/>
            </a:pPr>
            <a:r>
              <a:rPr lang="en-US" sz="1200" dirty="0">
                <a:cs typeface="Arial" panose="020B0604020202020204"/>
              </a:rPr>
              <a:t>Initial Consultation Meeting Presentation</a:t>
            </a:r>
          </a:p>
          <a:p>
            <a:pPr marL="171450" indent="-171450">
              <a:lnSpc>
                <a:spcPct val="100000"/>
              </a:lnSpc>
              <a:spcAft>
                <a:spcPts val="1200"/>
              </a:spcAft>
              <a:buFont typeface="Arial" panose="020B0604020202020204" pitchFamily="34" charset="0"/>
              <a:buChar char="•"/>
            </a:pPr>
            <a:r>
              <a:rPr lang="en-US" sz="1200" dirty="0">
                <a:cs typeface="Arial" panose="020B0604020202020204"/>
              </a:rPr>
              <a:t>Handbook with overview of district’s internal controls</a:t>
            </a:r>
          </a:p>
          <a:p>
            <a:pPr marL="171450" indent="-171450">
              <a:lnSpc>
                <a:spcPct val="100000"/>
              </a:lnSpc>
              <a:spcAft>
                <a:spcPts val="1200"/>
              </a:spcAft>
              <a:buFont typeface="Arial" panose="020B0604020202020204" pitchFamily="34" charset="0"/>
              <a:buChar char="•"/>
            </a:pPr>
            <a:r>
              <a:rPr lang="en-US" sz="1200" dirty="0">
                <a:cs typeface="Arial" panose="020B0604020202020204"/>
              </a:rPr>
              <a:t>Tracking documents</a:t>
            </a:r>
          </a:p>
          <a:p>
            <a:pPr marL="171450" indent="-171450">
              <a:lnSpc>
                <a:spcPct val="100000"/>
              </a:lnSpc>
              <a:spcAft>
                <a:spcPts val="1200"/>
              </a:spcAft>
              <a:buFont typeface="Arial" panose="020B0604020202020204" pitchFamily="34" charset="0"/>
              <a:buChar char="•"/>
            </a:pPr>
            <a:r>
              <a:rPr lang="en-US" sz="1200" dirty="0">
                <a:cs typeface="Arial" panose="020B0604020202020204"/>
              </a:rPr>
              <a:t>Ongoing communication/consultation </a:t>
            </a:r>
          </a:p>
          <a:p>
            <a:pPr marL="171450" indent="-171450">
              <a:lnSpc>
                <a:spcPct val="100000"/>
              </a:lnSpc>
              <a:spcAft>
                <a:spcPts val="1200"/>
              </a:spcAft>
              <a:buFont typeface="Arial" panose="020B0604020202020204" pitchFamily="34" charset="0"/>
              <a:buChar char="•"/>
            </a:pPr>
            <a:r>
              <a:rPr lang="en-US" sz="1200" dirty="0">
                <a:cs typeface="Arial" panose="020B0604020202020204"/>
              </a:rPr>
              <a:t>Reflections/yearly updates to process</a:t>
            </a:r>
          </a:p>
          <a:p>
            <a:pPr marL="171450" indent="-171450">
              <a:lnSpc>
                <a:spcPct val="100000"/>
              </a:lnSpc>
              <a:spcAft>
                <a:spcPts val="1200"/>
              </a:spcAft>
              <a:buFont typeface="Arial" panose="020B0604020202020204" pitchFamily="34" charset="0"/>
              <a:buChar char="•"/>
            </a:pPr>
            <a:r>
              <a:rPr lang="en-US" sz="1200" dirty="0">
                <a:cs typeface="Arial" panose="020B0604020202020204"/>
              </a:rPr>
              <a:t>Documentation of the process</a:t>
            </a:r>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63</a:t>
            </a:fld>
            <a:endParaRPr lang="en-US" altLang="en-US"/>
          </a:p>
        </p:txBody>
      </p:sp>
    </p:spTree>
    <p:extLst>
      <p:ext uri="{BB962C8B-B14F-4D97-AF65-F5344CB8AC3E}">
        <p14:creationId xmlns:p14="http://schemas.microsoft.com/office/powerpoint/2010/main" val="20165240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eaLnBrk="0" fontAlgn="base" hangingPunct="0">
              <a:spcBef>
                <a:spcPts val="43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Debby and Christine will explain this Title II tracking document or show more tracking document examples from the </a:t>
            </a:r>
            <a:r>
              <a:rPr lang="en-US" sz="1200" kern="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padlet</a:t>
            </a:r>
            <a:r>
              <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0" marR="0" eaLnBrk="0" fontAlgn="base" hangingPunct="0">
              <a:spcBef>
                <a:spcPts val="43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BCSD Tracking Document example is located under the LEA Outreach Organization section of the Padlet: </a:t>
            </a:r>
            <a:r>
              <a:rPr lang="en-US" sz="1200"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3"/>
              </a:rPr>
              <a:t>https://padlet.com/shannond3/equitable-services-federal-program-resources-fb2wuwti5lf09l57</a:t>
            </a:r>
            <a:r>
              <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64</a:t>
            </a:fld>
            <a:endParaRPr lang="en-US" altLang="en-US"/>
          </a:p>
        </p:txBody>
      </p:sp>
    </p:spTree>
    <p:extLst>
      <p:ext uri="{BB962C8B-B14F-4D97-AF65-F5344CB8AC3E}">
        <p14:creationId xmlns:p14="http://schemas.microsoft.com/office/powerpoint/2010/main" val="40599856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hope you will join us for the upcoming Statewide Equitable Services webinar on Tuesday, April 18, 2024. This presentation will include all programs and provide information about Title II State-Level Equitable Services (next slide for more information). Please make sure you are on the Title I listserv by sending a blank email to </a:t>
            </a:r>
            <a:r>
              <a:rPr lang="en-US" sz="1800" u="sng" dirty="0">
                <a:solidFill>
                  <a:srgbClr val="467886"/>
                </a:solidFill>
                <a:effectLst/>
                <a:latin typeface="Arial" panose="020B0604020202020204" pitchFamily="34" charset="0"/>
                <a:ea typeface="Aptos" panose="020B0004020202020204" pitchFamily="34" charset="0"/>
                <a:hlinkClick r:id="rId3"/>
              </a:rPr>
              <a:t>join-title-1@mlist.cde.ca.gov</a:t>
            </a:r>
            <a:r>
              <a:rPr lang="en-US" dirty="0"/>
              <a:t> to receive the registration link.</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For private school officials, we encourage you to attend two sessions at the Fifth Annual California Private School Professional Development (CAPSPD) Conference August 1-2, 2024 </a:t>
            </a:r>
            <a:r>
              <a:rPr lang="en-US" sz="1200" dirty="0">
                <a:solidFill>
                  <a:schemeClr val="tx1">
                    <a:lumMod val="75000"/>
                    <a:lumOff val="25000"/>
                  </a:schemeClr>
                </a:solidFill>
                <a:hlinkClick r:id="rId4"/>
              </a:rPr>
              <a:t>https://educationspeakersnetwork.com/capspd24/</a:t>
            </a:r>
            <a:r>
              <a:rPr lang="en-US" sz="1200" dirty="0">
                <a:solidFill>
                  <a:schemeClr val="tx1">
                    <a:lumMod val="75000"/>
                    <a:lumOff val="25000"/>
                  </a:schemeClr>
                </a:solidFill>
              </a:rPr>
              <a:t>. </a:t>
            </a:r>
            <a:r>
              <a:rPr lang="en-US" dirty="0"/>
              <a:t>Sylvia Hanna, the CDE Ombudsperson, and I will each present a session about equitable services.</a:t>
            </a:r>
          </a:p>
          <a:p>
            <a:endParaRPr lang="en-US"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65</a:t>
            </a:fld>
            <a:endParaRPr lang="en-US" altLang="en-US"/>
          </a:p>
        </p:txBody>
      </p:sp>
    </p:spTree>
    <p:extLst>
      <p:ext uri="{BB962C8B-B14F-4D97-AF65-F5344CB8AC3E}">
        <p14:creationId xmlns:p14="http://schemas.microsoft.com/office/powerpoint/2010/main" val="32876010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2C307-AFEC-637E-E1CD-8E6AB4E164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1479D8-0C39-2352-3F4D-B112925F94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D996DF-0922-5A53-A0A6-9DC2569BBA87}"/>
              </a:ext>
            </a:extLst>
          </p:cNvPr>
          <p:cNvSpPr>
            <a:spLocks noGrp="1"/>
          </p:cNvSpPr>
          <p:nvPr>
            <p:ph type="body" idx="1"/>
          </p:nvPr>
        </p:nvSpPr>
        <p:spPr/>
        <p:txBody>
          <a:bodyPr/>
          <a:lstStyle/>
          <a:p>
            <a:r>
              <a:rPr lang="en-US" dirty="0"/>
              <a:t>Title II, Part A State-Level Equitable Services</a:t>
            </a:r>
          </a:p>
          <a:p>
            <a:endParaRPr lang="en-US" dirty="0"/>
          </a:p>
          <a:p>
            <a:pPr marL="0" marR="0">
              <a:spcBef>
                <a:spcPts val="0"/>
              </a:spcBef>
              <a:spcAft>
                <a:spcPts val="0"/>
              </a:spcAft>
            </a:pPr>
            <a:r>
              <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rPr>
              <a:t>Learning Management System:  </a:t>
            </a:r>
            <a:r>
              <a:rPr lang="en-US" sz="1200" u="sng" dirty="0">
                <a:solidFill>
                  <a:srgbClr val="000000"/>
                </a:solidFill>
                <a:effectLst/>
                <a:latin typeface="Arial" panose="020B0604020202020204" pitchFamily="34" charset="0"/>
                <a:ea typeface="Aptos" panose="020B0004020202020204" pitchFamily="34" charset="0"/>
                <a:cs typeface="Arial" panose="020B0604020202020204" pitchFamily="34" charset="0"/>
                <a:hlinkClick r:id="rId3"/>
              </a:rPr>
              <a:t>www.capspdnow.com</a:t>
            </a:r>
            <a:endPar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0" marR="0">
              <a:spcBef>
                <a:spcPts val="0"/>
              </a:spcBef>
              <a:spcAft>
                <a:spcPts val="0"/>
              </a:spcAft>
            </a:pPr>
            <a:r>
              <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p>
          <a:p>
            <a:pPr marL="0" marR="0">
              <a:spcBef>
                <a:spcPts val="0"/>
              </a:spcBef>
              <a:spcAft>
                <a:spcPts val="0"/>
              </a:spcAft>
            </a:pPr>
            <a:r>
              <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rPr>
              <a:t>Listserv:  </a:t>
            </a:r>
            <a:r>
              <a:rPr lang="en-US" sz="1200" i="1" dirty="0">
                <a:solidFill>
                  <a:srgbClr val="000000"/>
                </a:solidFill>
                <a:effectLst/>
                <a:latin typeface="Arial" panose="020B0604020202020204" pitchFamily="34" charset="0"/>
                <a:ea typeface="Aptos" panose="020B0004020202020204" pitchFamily="34" charset="0"/>
                <a:cs typeface="Arial" panose="020B0604020202020204" pitchFamily="34" charset="0"/>
              </a:rPr>
              <a:t>to join our listserv send a blank email to:</a:t>
            </a:r>
            <a:r>
              <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1200" u="sng" dirty="0">
                <a:solidFill>
                  <a:srgbClr val="000000"/>
                </a:solidFill>
                <a:effectLst/>
                <a:latin typeface="Arial" panose="020B0604020202020204" pitchFamily="34" charset="0"/>
                <a:ea typeface="Aptos" panose="020B0004020202020204" pitchFamily="34" charset="0"/>
                <a:cs typeface="Arial" panose="020B0604020202020204" pitchFamily="34" charset="0"/>
                <a:hlinkClick r:id="rId4"/>
              </a:rPr>
              <a:t>join-private-school-professional-development@mlist.cde.ca.gov</a:t>
            </a:r>
            <a:endPar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0" marR="0">
              <a:spcBef>
                <a:spcPts val="0"/>
              </a:spcBef>
              <a:spcAft>
                <a:spcPts val="0"/>
              </a:spcAft>
            </a:pPr>
            <a:r>
              <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p>
          <a:p>
            <a:pPr marL="0" marR="0">
              <a:spcBef>
                <a:spcPts val="0"/>
              </a:spcBef>
              <a:spcAft>
                <a:spcPts val="0"/>
              </a:spcAft>
            </a:pPr>
            <a:r>
              <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rPr>
              <a:t>CDE Private School Pages: </a:t>
            </a:r>
            <a:r>
              <a:rPr lang="en-US" sz="1200" u="sng" dirty="0">
                <a:solidFill>
                  <a:srgbClr val="000000"/>
                </a:solidFill>
                <a:effectLst/>
                <a:latin typeface="Arial" panose="020B0604020202020204" pitchFamily="34" charset="0"/>
                <a:ea typeface="Aptos" panose="020B0004020202020204" pitchFamily="34" charset="0"/>
                <a:cs typeface="Arial" panose="020B0604020202020204" pitchFamily="34" charset="0"/>
                <a:hlinkClick r:id="rId5"/>
              </a:rPr>
              <a:t>https://www.cde.ca.gov/sp/ps/psfaq.asp</a:t>
            </a:r>
            <a:endPar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0" marR="0">
              <a:spcBef>
                <a:spcPts val="0"/>
              </a:spcBef>
              <a:spcAft>
                <a:spcPts val="0"/>
              </a:spcAft>
            </a:pPr>
            <a:r>
              <a:rPr lang="en-US" sz="1200" u="sng" dirty="0">
                <a:solidFill>
                  <a:srgbClr val="000000"/>
                </a:solidFill>
                <a:effectLst/>
                <a:latin typeface="Arial" panose="020B0604020202020204" pitchFamily="34" charset="0"/>
                <a:ea typeface="Aptos" panose="020B0004020202020204" pitchFamily="34" charset="0"/>
                <a:cs typeface="Arial" panose="020B0604020202020204" pitchFamily="34" charset="0"/>
                <a:hlinkClick r:id="rId6"/>
              </a:rPr>
              <a:t>https://www.cde.ca.gov/sp/ps/privateschools.asp</a:t>
            </a:r>
            <a:endPar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0" marR="0">
              <a:spcBef>
                <a:spcPts val="0"/>
              </a:spcBef>
              <a:spcAft>
                <a:spcPts val="0"/>
              </a:spcAft>
            </a:pPr>
            <a:r>
              <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p>
          <a:p>
            <a:pPr marL="0" marR="0">
              <a:spcBef>
                <a:spcPts val="0"/>
              </a:spcBef>
              <a:spcAft>
                <a:spcPts val="0"/>
              </a:spcAft>
            </a:pPr>
            <a:r>
              <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rPr>
              <a:t>CA Private School Facebook page:  </a:t>
            </a:r>
            <a:r>
              <a:rPr lang="en-US" sz="1200" u="sng" dirty="0">
                <a:solidFill>
                  <a:srgbClr val="000000"/>
                </a:solidFill>
                <a:effectLst/>
                <a:latin typeface="Arial" panose="020B0604020202020204" pitchFamily="34" charset="0"/>
                <a:ea typeface="Aptos" panose="020B0004020202020204" pitchFamily="34" charset="0"/>
                <a:cs typeface="Arial" panose="020B0604020202020204" pitchFamily="34" charset="0"/>
                <a:hlinkClick r:id="rId7"/>
              </a:rPr>
              <a:t>https://www.facebook.com/CAEducation</a:t>
            </a:r>
            <a:endPar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D88A2C61-6AC1-6E54-AB27-5DC1A1F4CD49}"/>
              </a:ext>
            </a:extLst>
          </p:cNvPr>
          <p:cNvSpPr>
            <a:spLocks noGrp="1"/>
          </p:cNvSpPr>
          <p:nvPr>
            <p:ph type="sldNum" sz="quarter" idx="5"/>
          </p:nvPr>
        </p:nvSpPr>
        <p:spPr/>
        <p:txBody>
          <a:bodyPr/>
          <a:lstStyle/>
          <a:p>
            <a:fld id="{304A2215-1BF1-42D8-B0E0-23F63889CAEC}" type="slidenum">
              <a:rPr lang="en-US" altLang="en-US" smtClean="0"/>
              <a:pPr/>
              <a:t>66</a:t>
            </a:fld>
            <a:endParaRPr lang="en-US" altLang="en-US"/>
          </a:p>
        </p:txBody>
      </p:sp>
    </p:spTree>
    <p:extLst>
      <p:ext uri="{BB962C8B-B14F-4D97-AF65-F5344CB8AC3E}">
        <p14:creationId xmlns:p14="http://schemas.microsoft.com/office/powerpoint/2010/main" val="25720550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spcBef>
                <a:spcPts val="0"/>
              </a:spcBef>
              <a:spcAft>
                <a:spcPts val="1800"/>
              </a:spcAft>
              <a:buNone/>
            </a:pPr>
            <a:r>
              <a:rPr lang="en-US" sz="1200" b="1" dirty="0"/>
              <a:t>Resources and Contacts</a:t>
            </a:r>
          </a:p>
          <a:p>
            <a:pPr marL="0" indent="0" algn="l">
              <a:lnSpc>
                <a:spcPct val="100000"/>
              </a:lnSpc>
              <a:spcBef>
                <a:spcPts val="0"/>
              </a:spcBef>
              <a:spcAft>
                <a:spcPts val="1200"/>
              </a:spcAft>
              <a:buNone/>
            </a:pPr>
            <a:r>
              <a:rPr lang="en-US" sz="1200" b="1" dirty="0"/>
              <a:t>Title II web page: </a:t>
            </a:r>
            <a:r>
              <a:rPr lang="en-US" sz="1200" dirty="0">
                <a:hlinkClick r:id="rId3"/>
              </a:rPr>
              <a:t>https://www.cde.ca.gov/pd/ti/</a:t>
            </a:r>
            <a:endParaRPr lang="en-US" sz="1200" dirty="0"/>
          </a:p>
          <a:p>
            <a:pPr marL="0" indent="0" algn="l">
              <a:lnSpc>
                <a:spcPct val="100000"/>
              </a:lnSpc>
              <a:spcBef>
                <a:spcPts val="0"/>
              </a:spcBef>
              <a:spcAft>
                <a:spcPts val="1200"/>
              </a:spcAft>
              <a:buNone/>
            </a:pPr>
            <a:r>
              <a:rPr lang="en-US" sz="1200" b="1" dirty="0"/>
              <a:t>Title II Email: </a:t>
            </a:r>
            <a:r>
              <a:rPr lang="en-US" sz="1200" dirty="0">
                <a:hlinkClick r:id="rId4"/>
              </a:rPr>
              <a:t>TitleII@cde.ca.gov</a:t>
            </a:r>
            <a:r>
              <a:rPr lang="en-US" sz="1200" b="1" dirty="0">
                <a:cs typeface="Arial"/>
              </a:rPr>
              <a:t> </a:t>
            </a:r>
          </a:p>
          <a:p>
            <a:pPr marL="0" indent="0" algn="l">
              <a:lnSpc>
                <a:spcPct val="100000"/>
              </a:lnSpc>
              <a:spcBef>
                <a:spcPts val="0"/>
              </a:spcBef>
              <a:spcAft>
                <a:spcPts val="1200"/>
              </a:spcAft>
              <a:buNone/>
            </a:pPr>
            <a:r>
              <a:rPr lang="en-US" sz="1200" b="1" dirty="0">
                <a:cs typeface="Arial"/>
              </a:rPr>
              <a:t>Title II listserv: </a:t>
            </a:r>
            <a:r>
              <a:rPr lang="en-US" sz="1200" dirty="0">
                <a:cs typeface="Arial"/>
              </a:rPr>
              <a:t>Send a blank email to </a:t>
            </a:r>
            <a:r>
              <a:rPr lang="en-US" sz="1200" dirty="0">
                <a:hlinkClick r:id="rId5"/>
              </a:rPr>
              <a:t>join-Title-II@mlist.cde.ca.gov</a:t>
            </a:r>
            <a:endParaRPr lang="en-US" sz="1200" dirty="0"/>
          </a:p>
          <a:p>
            <a:pPr marL="0" indent="0" algn="l">
              <a:lnSpc>
                <a:spcPct val="100000"/>
              </a:lnSpc>
              <a:spcBef>
                <a:spcPts val="0"/>
              </a:spcBef>
              <a:spcAft>
                <a:spcPts val="1200"/>
              </a:spcAft>
              <a:buNone/>
            </a:pPr>
            <a:endParaRPr lang="en-US" sz="1200" b="1" dirty="0"/>
          </a:p>
          <a:p>
            <a:pPr marL="0" indent="0" algn="l">
              <a:lnSpc>
                <a:spcPct val="100000"/>
              </a:lnSpc>
              <a:spcBef>
                <a:spcPts val="0"/>
              </a:spcBef>
              <a:spcAft>
                <a:spcPts val="1200"/>
              </a:spcAft>
              <a:buNone/>
            </a:pPr>
            <a:r>
              <a:rPr lang="en-US" sz="1200" b="1" dirty="0"/>
              <a:t>Equitable Services Ombudsman </a:t>
            </a:r>
          </a:p>
          <a:p>
            <a:pPr marL="0" marR="0" lvl="0" indent="0" algn="l" defTabSz="914400" rtl="0" eaLnBrk="0" fontAlgn="base" latinLnBrk="0" hangingPunct="0">
              <a:lnSpc>
                <a:spcPct val="100000"/>
              </a:lnSpc>
              <a:spcBef>
                <a:spcPts val="0"/>
              </a:spcBef>
              <a:spcAft>
                <a:spcPts val="1200"/>
              </a:spcAft>
              <a:buClrTx/>
              <a:buSzTx/>
              <a:buFontTx/>
              <a:buNone/>
              <a:tabLst/>
              <a:defRPr/>
            </a:pPr>
            <a:r>
              <a:rPr lang="en-US" sz="1200" dirty="0">
                <a:hlinkClick r:id="rId6"/>
              </a:rPr>
              <a:t>https://www.cde.ca.gov/sp/sw/t1/ombudsmaneqservices.asp</a:t>
            </a:r>
            <a:r>
              <a:rPr lang="en-US" sz="1200" dirty="0"/>
              <a:t> </a:t>
            </a:r>
          </a:p>
          <a:p>
            <a:pPr marL="0" indent="0" algn="l">
              <a:lnSpc>
                <a:spcPct val="100000"/>
              </a:lnSpc>
              <a:spcBef>
                <a:spcPts val="0"/>
              </a:spcBef>
              <a:spcAft>
                <a:spcPts val="1200"/>
              </a:spcAft>
              <a:buNone/>
            </a:pPr>
            <a:r>
              <a:rPr lang="en-US" sz="1200" dirty="0"/>
              <a:t>Sylvia Hanna, </a:t>
            </a:r>
            <a:r>
              <a:rPr lang="en-US" sz="1200" u="sng" dirty="0">
                <a:hlinkClick r:id="rId7"/>
              </a:rPr>
              <a:t>SHanna@cde.ca.gov</a:t>
            </a:r>
            <a:endParaRPr lang="en-US" sz="1200" u="sng" dirty="0"/>
          </a:p>
          <a:p>
            <a:pPr marL="0" indent="0" algn="l">
              <a:lnSpc>
                <a:spcPct val="100000"/>
              </a:lnSpc>
              <a:spcBef>
                <a:spcPts val="0"/>
              </a:spcBef>
              <a:spcAft>
                <a:spcPts val="1200"/>
              </a:spcAft>
              <a:buNone/>
            </a:pPr>
            <a:endParaRPr lang="en-US" sz="1200" b="1" dirty="0"/>
          </a:p>
          <a:p>
            <a:pPr marL="0" indent="0" algn="l">
              <a:lnSpc>
                <a:spcPct val="100000"/>
              </a:lnSpc>
              <a:spcBef>
                <a:spcPts val="0"/>
              </a:spcBef>
              <a:spcAft>
                <a:spcPts val="1200"/>
              </a:spcAft>
              <a:buNone/>
            </a:pPr>
            <a:r>
              <a:rPr lang="en-US" sz="1200" b="1" dirty="0"/>
              <a:t>United States Department of Education</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Title VIII, Part F of the ESEA Equitable Services Non-Regulatory Guidance 2023 (PDF)</a:t>
            </a:r>
          </a:p>
          <a:p>
            <a:pPr marL="0" marR="0">
              <a:lnSpc>
                <a:spcPct val="107000"/>
              </a:lnSpc>
              <a:spcBef>
                <a:spcPts val="0"/>
              </a:spcBef>
              <a:spcAft>
                <a:spcPts val="800"/>
              </a:spcAft>
            </a:pP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8"/>
              </a:rPr>
              <a:t>https://www2.ed.gov/about/inits/ed/non-public-education/files/esea-titleviii-guidance-2023.pdf</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indent="0" algn="l">
              <a:lnSpc>
                <a:spcPct val="100000"/>
              </a:lnSpc>
              <a:spcBef>
                <a:spcPts val="0"/>
              </a:spcBef>
              <a:spcAft>
                <a:spcPts val="1600"/>
              </a:spcAft>
              <a:buNone/>
            </a:pPr>
            <a:r>
              <a:rPr lang="en-US" sz="1200" dirty="0"/>
              <a:t>Title II, Part A is section H of this document.</a:t>
            </a:r>
            <a:endParaRPr lang="en-US" sz="1200" dirty="0">
              <a:cs typeface="Arial"/>
            </a:endParaRPr>
          </a:p>
          <a:p>
            <a:endParaRPr lang="en-US" dirty="0"/>
          </a:p>
          <a:p>
            <a:r>
              <a:rPr lang="en-US" dirty="0"/>
              <a:t>Thank you!</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67</a:t>
            </a:fld>
            <a:endParaRPr lang="en-US" altLang="en-US"/>
          </a:p>
        </p:txBody>
      </p:sp>
    </p:spTree>
    <p:extLst>
      <p:ext uri="{BB962C8B-B14F-4D97-AF65-F5344CB8AC3E}">
        <p14:creationId xmlns:p14="http://schemas.microsoft.com/office/powerpoint/2010/main" val="1216560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effectLst/>
                <a:latin typeface="Arial" panose="020B0604020202020204" pitchFamily="34" charset="0"/>
                <a:ea typeface="Arial" panose="020B0604020202020204" pitchFamily="34" charset="0"/>
                <a:cs typeface="Times New Roman" panose="02020603050405020304" pitchFamily="18" charset="0"/>
              </a:rPr>
              <a:t>LEAs shall, after timely and meaningful consultation, provide educational services to eligible children and their teachers on an equitable basis. Educational services or other benefits, including materials and equipment, provided under this section, shall be secular, neutral, and nonideological. </a:t>
            </a:r>
          </a:p>
          <a:p>
            <a:pPr marL="0" indent="0" algn="r">
              <a:buNone/>
            </a:pPr>
            <a:endParaRPr lang="en-US" dirty="0">
              <a:effectLst/>
              <a:latin typeface="Arial" panose="020B0604020202020204" pitchFamily="34" charset="0"/>
              <a:ea typeface="Arial" panose="020B0604020202020204" pitchFamily="34" charset="0"/>
              <a:cs typeface="Times New Roman" panose="02020603050405020304" pitchFamily="18" charset="0"/>
            </a:endParaRPr>
          </a:p>
          <a:p>
            <a:r>
              <a:rPr lang="en-US" dirty="0"/>
              <a:t>[Please note that equipment is not an allowable use of Title II funds.]</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7</a:t>
            </a:fld>
            <a:endParaRPr lang="en-US" altLang="en-US"/>
          </a:p>
        </p:txBody>
      </p:sp>
    </p:spTree>
    <p:extLst>
      <p:ext uri="{BB962C8B-B14F-4D97-AF65-F5344CB8AC3E}">
        <p14:creationId xmlns:p14="http://schemas.microsoft.com/office/powerpoint/2010/main" val="443413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pc="-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Title II, Part A Eligibility for Services</a:t>
            </a:r>
          </a:p>
          <a:p>
            <a:r>
              <a:rPr lang="en-US" dirty="0"/>
              <a:t>Based on the number of eligible students who are enrolled in private elementary and secondary schools in the geographical areas served by the LEA</a:t>
            </a:r>
          </a:p>
          <a:p>
            <a:r>
              <a:rPr lang="en-US" dirty="0"/>
              <a:t>Only available to nonprofit private schools within the LEA boundaries</a:t>
            </a:r>
          </a:p>
          <a:p>
            <a:pPr marL="0" indent="0">
              <a:buNone/>
            </a:pPr>
            <a:r>
              <a:rPr lang="en-US" kern="1200" dirty="0">
                <a:solidFill>
                  <a:srgbClr val="404040"/>
                </a:solidFill>
                <a:effectLst/>
                <a:latin typeface="+mj-lt"/>
                <a:ea typeface="Times New Roman" panose="02020603050405020304" pitchFamily="18" charset="0"/>
                <a:cs typeface="Times New Roman" panose="02020603050405020304" pitchFamily="18" charset="0"/>
              </a:rPr>
              <a:t>The district is responsible for verifying eligibility (location and nonprofit status) and the enrollment of participating private schools.</a:t>
            </a:r>
            <a:endParaRPr lang="en-US" kern="100" dirty="0">
              <a:effectLst/>
              <a:latin typeface="+mj-lt"/>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8</a:t>
            </a:fld>
            <a:endParaRPr lang="en-US" altLang="en-US"/>
          </a:p>
        </p:txBody>
      </p:sp>
    </p:spTree>
    <p:extLst>
      <p:ext uri="{BB962C8B-B14F-4D97-AF65-F5344CB8AC3E}">
        <p14:creationId xmlns:p14="http://schemas.microsoft.com/office/powerpoint/2010/main" val="2218479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the LEA’s responsibilities:</a:t>
            </a:r>
          </a:p>
          <a:p>
            <a:pPr marL="171450" lvl="0" indent="-171450" rtl="0">
              <a:buFont typeface="Arial" panose="020B0604020202020204" pitchFamily="34" charset="0"/>
              <a:buChar char="•"/>
            </a:pPr>
            <a:r>
              <a:rPr lang="en-US" dirty="0"/>
              <a:t>Send the Intent to Participate/Eligibility Letter to private schools</a:t>
            </a:r>
          </a:p>
          <a:p>
            <a:pPr marL="171450" lvl="0" indent="-171450" rtl="0">
              <a:buFont typeface="Arial" panose="020B0604020202020204" pitchFamily="34" charset="0"/>
              <a:buChar char="•"/>
            </a:pPr>
            <a:r>
              <a:rPr lang="en-US" dirty="0"/>
              <a:t>Consultation: Create a plan with private school; ongoing</a:t>
            </a:r>
          </a:p>
          <a:p>
            <a:pPr marL="171450" lvl="0" indent="-171450" rtl="0">
              <a:buFont typeface="Arial" panose="020B0604020202020204" pitchFamily="34" charset="0"/>
              <a:buChar char="•"/>
            </a:pPr>
            <a:r>
              <a:rPr lang="en-US" dirty="0"/>
              <a:t>Signed and Dated Affirmation</a:t>
            </a:r>
          </a:p>
          <a:p>
            <a:pPr marL="171450" lvl="0" indent="-171450">
              <a:buFont typeface="Arial" panose="020B0604020202020204" pitchFamily="34" charset="0"/>
              <a:buChar char="•"/>
            </a:pPr>
            <a:r>
              <a:rPr lang="en-US" dirty="0"/>
              <a:t>Provide equitable services to eligible students and staff</a:t>
            </a:r>
          </a:p>
          <a:p>
            <a:pPr marL="171450" lvl="0" indent="-171450">
              <a:buFont typeface="Arial" panose="020B0604020202020204" pitchFamily="34" charset="0"/>
              <a:buChar char="•"/>
            </a:pPr>
            <a:r>
              <a:rPr lang="en-US" dirty="0"/>
              <a:t>Ongoing consultation as needed</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9</a:t>
            </a:fld>
            <a:endParaRPr lang="en-US" altLang="en-US"/>
          </a:p>
        </p:txBody>
      </p:sp>
    </p:spTree>
    <p:extLst>
      <p:ext uri="{BB962C8B-B14F-4D97-AF65-F5344CB8AC3E}">
        <p14:creationId xmlns:p14="http://schemas.microsoft.com/office/powerpoint/2010/main" val="30072719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50C68-7EED-47D2-BE60-509DABB7FC1F}"/>
              </a:ext>
            </a:extLst>
          </p:cNvPr>
          <p:cNvSpPr/>
          <p:nvPr/>
        </p:nvSpPr>
        <p:spPr>
          <a:xfrm>
            <a:off x="3175" y="6418263"/>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6FB54651-3102-469E-83ED-2D31A737108B}"/>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0097E5D6-AC0D-4B0D-B02D-7B26950D99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1277C01-ADC5-42CC-B5BD-528FACFE1ED6}"/>
              </a:ext>
            </a:extLst>
          </p:cNvPr>
          <p:cNvSpPr/>
          <p:nvPr/>
        </p:nvSpPr>
        <p:spPr>
          <a:xfrm>
            <a:off x="0" y="63515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5">
            <a:extLst>
              <a:ext uri="{FF2B5EF4-FFF2-40B4-BE49-F238E27FC236}">
                <a16:creationId xmlns:a16="http://schemas.microsoft.com/office/drawing/2014/main" id="{F61CD05C-E122-42B9-BA41-89D97C40A748}"/>
              </a:ext>
            </a:extLst>
          </p:cNvPr>
          <p:cNvSpPr>
            <a:spLocks noChangeArrowheads="1"/>
          </p:cNvSpPr>
          <p:nvPr userDrawn="1"/>
        </p:nvSpPr>
        <p:spPr bwMode="auto">
          <a:xfrm>
            <a:off x="1096963" y="6505575"/>
            <a:ext cx="99869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US" altLang="en-US" sz="1100" b="1" dirty="0">
                <a:solidFill>
                  <a:schemeClr val="bg1"/>
                </a:solidFill>
              </a:rPr>
              <a:t>Tony Thurmond, </a:t>
            </a:r>
            <a:r>
              <a:rPr lang="en-US" altLang="en-US" sz="1100" dirty="0">
                <a:solidFill>
                  <a:schemeClr val="bg1"/>
                </a:solidFill>
              </a:rPr>
              <a:t>State Superintendent of Public Instruction				        California Department of Education</a:t>
            </a:r>
            <a:endParaRPr lang="en-US" altLang="en-US" sz="1200" b="1" dirty="0">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706342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6963" y="304590"/>
            <a:ext cx="10058400" cy="1449387"/>
          </a:xfrm>
        </p:spPr>
        <p:txBody>
          <a:bodyPr/>
          <a:lstStyle/>
          <a:p>
            <a:r>
              <a:rPr lang="en-US" dirty="0"/>
              <a:t>Click to edit Master title style</a:t>
            </a:r>
          </a:p>
        </p:txBody>
      </p:sp>
      <p:sp>
        <p:nvSpPr>
          <p:cNvPr id="3" name="Date Placeholder 3">
            <a:extLst>
              <a:ext uri="{FF2B5EF4-FFF2-40B4-BE49-F238E27FC236}">
                <a16:creationId xmlns:a16="http://schemas.microsoft.com/office/drawing/2014/main" id="{0F712069-A5ED-419C-8045-EDF1DAE95B81}"/>
              </a:ext>
            </a:extLst>
          </p:cNvPr>
          <p:cNvSpPr>
            <a:spLocks noGrp="1"/>
          </p:cNvSpPr>
          <p:nvPr>
            <p:ph type="dt" sz="half" idx="10"/>
          </p:nvPr>
        </p:nvSpPr>
        <p:spPr/>
        <p:txBody>
          <a:bodyPr/>
          <a:lstStyle>
            <a:lvl1pPr>
              <a:defRPr/>
            </a:lvl1pPr>
          </a:lstStyle>
          <a:p>
            <a:pPr>
              <a:defRPr/>
            </a:pPr>
            <a:fld id="{C0BE6C6F-6F05-40A5-A7BE-A52703239F5E}" type="datetime1">
              <a:rPr lang="en-US"/>
              <a:pPr>
                <a:defRPr/>
              </a:pPr>
              <a:t>6/6/2024</a:t>
            </a:fld>
            <a:endParaRPr lang="en-US"/>
          </a:p>
        </p:txBody>
      </p:sp>
      <p:sp>
        <p:nvSpPr>
          <p:cNvPr id="4" name="Footer Placeholder 4">
            <a:extLst>
              <a:ext uri="{FF2B5EF4-FFF2-40B4-BE49-F238E27FC236}">
                <a16:creationId xmlns:a16="http://schemas.microsoft.com/office/drawing/2014/main" id="{C3BDB2EF-BCF6-46ED-BF6B-C12A62E3429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DC11AEE-E514-494C-ACF3-76AA7B7A7009}"/>
              </a:ext>
            </a:extLst>
          </p:cNvPr>
          <p:cNvSpPr>
            <a:spLocks noGrp="1"/>
          </p:cNvSpPr>
          <p:nvPr>
            <p:ph type="sldNum" sz="quarter" idx="12"/>
          </p:nvPr>
        </p:nvSpPr>
        <p:spPr/>
        <p:txBody>
          <a:bodyPr/>
          <a:lstStyle>
            <a:lvl1pPr>
              <a:defRPr/>
            </a:lvl1pPr>
          </a:lstStyle>
          <a:p>
            <a:fld id="{E0992538-8C1F-431F-A22E-68D7CB0E9938}" type="slidenum">
              <a:rPr lang="en-US" altLang="en-US"/>
              <a:pPr/>
              <a:t>‹#›</a:t>
            </a:fld>
            <a:endParaRPr lang="en-US" altLang="en-US"/>
          </a:p>
        </p:txBody>
      </p:sp>
    </p:spTree>
    <p:extLst>
      <p:ext uri="{BB962C8B-B14F-4D97-AF65-F5344CB8AC3E}">
        <p14:creationId xmlns:p14="http://schemas.microsoft.com/office/powerpoint/2010/main" val="2050634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6318B4-D44D-41E1-8EEB-4ADF2A05EC19}"/>
              </a:ext>
            </a:extLst>
          </p:cNvPr>
          <p:cNvSpPr/>
          <p:nvPr/>
        </p:nvSpPr>
        <p:spPr>
          <a:xfrm>
            <a:off x="0" y="0"/>
            <a:ext cx="40513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4D6FC62-5B63-47B1-9A42-D417C603F77F}"/>
              </a:ext>
            </a:extLst>
          </p:cNvPr>
          <p:cNvSpPr/>
          <p:nvPr/>
        </p:nvSpPr>
        <p:spPr>
          <a:xfrm>
            <a:off x="4040188" y="0"/>
            <a:ext cx="63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2633" y="374073"/>
            <a:ext cx="3507971" cy="2506286"/>
          </a:xfrm>
        </p:spPr>
        <p:txBody>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272741" y="374073"/>
            <a:ext cx="7631083" cy="5931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6/6/2024</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a:p>
        </p:txBody>
      </p:sp>
    </p:spTree>
    <p:extLst>
      <p:ext uri="{BB962C8B-B14F-4D97-AF65-F5344CB8AC3E}">
        <p14:creationId xmlns:p14="http://schemas.microsoft.com/office/powerpoint/2010/main" val="3493757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E0FAFF1-912E-E7C4-E258-F54FCE683C03}"/>
              </a:ext>
            </a:extLst>
          </p:cNvPr>
          <p:cNvSpPr>
            <a:spLocks noGrp="1"/>
          </p:cNvSpPr>
          <p:nvPr>
            <p:ph type="title"/>
          </p:nvPr>
        </p:nvSpPr>
        <p:spPr>
          <a:xfrm>
            <a:off x="4485736" y="351841"/>
            <a:ext cx="7418088" cy="1175975"/>
          </a:xfrm>
        </p:spPr>
        <p:txBody>
          <a:bodyPr/>
          <a:lstStyle>
            <a:lvl1pPr>
              <a:defRPr sz="3600" b="0">
                <a:solidFill>
                  <a:schemeClr val="tx1"/>
                </a:solidFill>
              </a:defRPr>
            </a:lvl1pPr>
          </a:lstStyle>
          <a:p>
            <a:r>
              <a:rPr lang="en-US" dirty="0"/>
              <a:t>Click to edit Master title style</a:t>
            </a:r>
          </a:p>
        </p:txBody>
      </p:sp>
      <p:cxnSp>
        <p:nvCxnSpPr>
          <p:cNvPr id="12" name="Straight Connector 11">
            <a:extLst>
              <a:ext uri="{FF2B5EF4-FFF2-40B4-BE49-F238E27FC236}">
                <a16:creationId xmlns:a16="http://schemas.microsoft.com/office/drawing/2014/main" id="{245796D4-CAE6-01D7-3EF2-75FFCB7EE206}"/>
              </a:ext>
            </a:extLst>
          </p:cNvPr>
          <p:cNvCxnSpPr>
            <a:cxnSpLocks/>
          </p:cNvCxnSpPr>
          <p:nvPr userDrawn="1"/>
        </p:nvCxnSpPr>
        <p:spPr>
          <a:xfrm>
            <a:off x="4485736" y="1527816"/>
            <a:ext cx="7418088" cy="1"/>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 y="0"/>
            <a:ext cx="4304580" cy="685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a:extLst>
              <a:ext uri="{FF2B5EF4-FFF2-40B4-BE49-F238E27FC236}">
                <a16:creationId xmlns:a16="http://schemas.microsoft.com/office/drawing/2014/main" id="{BFC20102-D7B8-7109-0129-0BB77816B730}"/>
              </a:ext>
            </a:extLst>
          </p:cNvPr>
          <p:cNvSpPr>
            <a:spLocks noGrp="1"/>
          </p:cNvSpPr>
          <p:nvPr>
            <p:ph idx="13"/>
          </p:nvPr>
        </p:nvSpPr>
        <p:spPr>
          <a:xfrm>
            <a:off x="4485736" y="1681215"/>
            <a:ext cx="7456756" cy="46230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6/6/2024</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a:p>
        </p:txBody>
      </p:sp>
    </p:spTree>
    <p:extLst>
      <p:ext uri="{BB962C8B-B14F-4D97-AF65-F5344CB8AC3E}">
        <p14:creationId xmlns:p14="http://schemas.microsoft.com/office/powerpoint/2010/main" val="3271090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4020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851742-04BE-44CC-B8F6-755C2CDEB1DE}"/>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D9AEE75C-7A5F-497D-9163-074BFCD8921E}"/>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AD1259A7-925C-49FB-8EA9-0ADD4E6BA18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D20F31DE-B4A2-4421-8FDA-5F0CAFD93247}"/>
              </a:ext>
            </a:extLst>
          </p:cNvPr>
          <p:cNvPicPr>
            <a:picLocks noChangeAspect="1"/>
          </p:cNvPicPr>
          <p:nvPr userDrawn="1"/>
        </p:nvPicPr>
        <p:blipFill>
          <a:blip r:embed="rId3">
            <a:extLst>
              <a:ext uri="{28A0092B-C50C-407E-A947-70E740481C1C}">
                <a14:useLocalDpi xmlns:a14="http://schemas.microsoft.com/office/drawing/2010/main" val="0"/>
              </a:ext>
            </a:extLst>
          </a:blip>
          <a:srcRect l="4675"/>
          <a:stretch>
            <a:fillRect/>
          </a:stretch>
        </p:blipFill>
        <p:spPr bwMode="auto">
          <a:xfrm>
            <a:off x="441325" y="5686425"/>
            <a:ext cx="33321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512BBAD-FD20-4D88-B4E9-710F832472DC}"/>
              </a:ext>
            </a:extLst>
          </p:cNvPr>
          <p:cNvSpPr/>
          <p:nvPr/>
        </p:nvSpPr>
        <p:spPr>
          <a:xfrm>
            <a:off x="0" y="6342063"/>
            <a:ext cx="12188825" cy="65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16">
            <a:extLst>
              <a:ext uri="{FF2B5EF4-FFF2-40B4-BE49-F238E27FC236}">
                <a16:creationId xmlns:a16="http://schemas.microsoft.com/office/drawing/2014/main" id="{9432F4BD-BD0E-4A89-BB32-B3528DA5DB64}"/>
              </a:ext>
            </a:extLst>
          </p:cNvPr>
          <p:cNvSpPr>
            <a:spLocks noChangeArrowheads="1"/>
          </p:cNvSpPr>
          <p:nvPr userDrawn="1"/>
        </p:nvSpPr>
        <p:spPr bwMode="auto">
          <a:xfrm>
            <a:off x="441325" y="6499225"/>
            <a:ext cx="10642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800"/>
              </a:spcBef>
              <a:defRPr/>
            </a:pPr>
            <a:r>
              <a:rPr lang="en-US" altLang="en-US" sz="1100">
                <a:solidFill>
                  <a:schemeClr val="bg1"/>
                </a:solidFill>
              </a:rPr>
              <a:t>Tony Thurmond, State Superintendent of Public Instruction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80862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6D2700-53E8-456A-BE0D-7B2DADE4A107}"/>
              </a:ext>
            </a:extLst>
          </p:cNvPr>
          <p:cNvSpPr/>
          <p:nvPr userDrawn="1"/>
        </p:nvSpPr>
        <p:spPr>
          <a:xfrm>
            <a:off x="0" y="0"/>
            <a:ext cx="1885950" cy="6334125"/>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C2EDDDA0-CA22-4A9C-975C-BE7019D4CB3F}"/>
              </a:ext>
            </a:extLst>
          </p:cNvPr>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662F9DD5-675F-4553-B49F-72F199985E35}"/>
              </a:ext>
            </a:extLst>
          </p:cNvPr>
          <p:cNvCxnSpPr/>
          <p:nvPr/>
        </p:nvCxnSpPr>
        <p:spPr>
          <a:xfrm>
            <a:off x="2576513" y="4343400"/>
            <a:ext cx="89884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8A8CD85A-7425-4FA8-91EB-F8B1732444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0F5B073-FBF5-4234-A135-C8C2469A36AA}"/>
              </a:ext>
            </a:extLst>
          </p:cNvPr>
          <p:cNvSpPr/>
          <p:nvPr/>
        </p:nvSpPr>
        <p:spPr>
          <a:xfrm>
            <a:off x="0" y="6334125"/>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11" descr="Official Seal of the California Department of Education">
            <a:extLst>
              <a:ext uri="{FF2B5EF4-FFF2-40B4-BE49-F238E27FC236}">
                <a16:creationId xmlns:a16="http://schemas.microsoft.com/office/drawing/2014/main" id="{F245BFBF-F344-434E-98F4-4F0DA70BD67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425" y="7588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a:extLst>
              <a:ext uri="{FF2B5EF4-FFF2-40B4-BE49-F238E27FC236}">
                <a16:creationId xmlns:a16="http://schemas.microsoft.com/office/drawing/2014/main" id="{2BB197E7-EDE1-4971-B750-6B44C1AF1217}"/>
              </a:ext>
            </a:extLst>
          </p:cNvPr>
          <p:cNvSpPr>
            <a:spLocks noChangeArrowheads="1"/>
          </p:cNvSpPr>
          <p:nvPr userDrawn="1"/>
        </p:nvSpPr>
        <p:spPr bwMode="auto">
          <a:xfrm>
            <a:off x="101600" y="2298700"/>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2" name="Title 1"/>
          <p:cNvSpPr>
            <a:spLocks noGrp="1"/>
          </p:cNvSpPr>
          <p:nvPr>
            <p:ph type="ctrTitle"/>
          </p:nvPr>
        </p:nvSpPr>
        <p:spPr>
          <a:xfrm>
            <a:off x="2485502" y="758952"/>
            <a:ext cx="9152313"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3508000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4A311-ADEE-47EF-AF87-D7898D903CEF}"/>
              </a:ext>
            </a:extLst>
          </p:cNvPr>
          <p:cNvSpPr>
            <a:spLocks noGrp="1"/>
          </p:cNvSpPr>
          <p:nvPr>
            <p:ph type="dt" sz="half" idx="10"/>
          </p:nvPr>
        </p:nvSpPr>
        <p:spPr/>
        <p:txBody>
          <a:bodyPr/>
          <a:lstStyle>
            <a:lvl1pPr>
              <a:defRPr/>
            </a:lvl1pPr>
          </a:lstStyle>
          <a:p>
            <a:pPr>
              <a:defRPr/>
            </a:pPr>
            <a:fld id="{15E981A8-91E5-4491-807B-7D88A1C21648}" type="datetime1">
              <a:rPr lang="en-US"/>
              <a:pPr>
                <a:defRPr/>
              </a:pPr>
              <a:t>6/6/2024</a:t>
            </a:fld>
            <a:endParaRPr lang="en-US"/>
          </a:p>
        </p:txBody>
      </p:sp>
      <p:sp>
        <p:nvSpPr>
          <p:cNvPr id="5" name="Footer Placeholder 4">
            <a:extLst>
              <a:ext uri="{FF2B5EF4-FFF2-40B4-BE49-F238E27FC236}">
                <a16:creationId xmlns:a16="http://schemas.microsoft.com/office/drawing/2014/main" id="{787D3202-9AF8-4C30-8711-14BC64ADEA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61D4B-39D2-44F1-A8FF-063D24D1044C}"/>
              </a:ext>
            </a:extLst>
          </p:cNvPr>
          <p:cNvSpPr>
            <a:spLocks noGrp="1"/>
          </p:cNvSpPr>
          <p:nvPr>
            <p:ph type="sldNum" sz="quarter" idx="12"/>
          </p:nvPr>
        </p:nvSpPr>
        <p:spPr>
          <a:xfrm>
            <a:off x="9825038" y="6456363"/>
            <a:ext cx="1312862" cy="365125"/>
          </a:xfrm>
        </p:spPr>
        <p:txBody>
          <a:bodyPr/>
          <a:lstStyle>
            <a:lvl1pPr>
              <a:defRPr/>
            </a:lvl1pPr>
          </a:lstStyle>
          <a:p>
            <a:fld id="{4E637404-0BCF-4192-AEAE-F6A882F231C4}" type="slidenum">
              <a:rPr lang="en-US" altLang="en-US"/>
              <a:pPr/>
              <a:t>‹#›</a:t>
            </a:fld>
            <a:endParaRPr lang="en-US" altLang="en-US"/>
          </a:p>
        </p:txBody>
      </p:sp>
    </p:spTree>
    <p:extLst>
      <p:ext uri="{BB962C8B-B14F-4D97-AF65-F5344CB8AC3E}">
        <p14:creationId xmlns:p14="http://schemas.microsoft.com/office/powerpoint/2010/main" val="333166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F194CC-1D3C-497A-9519-E0B7613C0B93}"/>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A1FE0658-4571-4E98-98B9-EA112BBC4D2D}"/>
              </a:ext>
            </a:extLst>
          </p:cNvPr>
          <p:cNvSpPr/>
          <p:nvPr/>
        </p:nvSpPr>
        <p:spPr>
          <a:xfrm>
            <a:off x="0" y="63261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D703D2E5-0300-456C-BFE5-047C2EE79FC0}"/>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1BF9B2BC-D604-47BF-BCBA-52CFC52F1C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FB625D70-2E13-4E7B-848E-34F476084CD4}"/>
              </a:ext>
            </a:extLst>
          </p:cNvPr>
          <p:cNvSpPr>
            <a:spLocks noGrp="1"/>
          </p:cNvSpPr>
          <p:nvPr>
            <p:ph type="dt" sz="half" idx="10"/>
          </p:nvPr>
        </p:nvSpPr>
        <p:spPr/>
        <p:txBody>
          <a:bodyPr/>
          <a:lstStyle>
            <a:lvl1pPr>
              <a:defRPr/>
            </a:lvl1pPr>
          </a:lstStyle>
          <a:p>
            <a:pPr>
              <a:defRPr/>
            </a:pPr>
            <a:fld id="{ACD36073-7F29-4783-B129-B0D95059D523}" type="datetime1">
              <a:rPr lang="en-US"/>
              <a:pPr>
                <a:defRPr/>
              </a:pPr>
              <a:t>6/6/2024</a:t>
            </a:fld>
            <a:endParaRPr lang="en-US"/>
          </a:p>
        </p:txBody>
      </p:sp>
      <p:sp>
        <p:nvSpPr>
          <p:cNvPr id="9" name="Footer Placeholder 4">
            <a:extLst>
              <a:ext uri="{FF2B5EF4-FFF2-40B4-BE49-F238E27FC236}">
                <a16:creationId xmlns:a16="http://schemas.microsoft.com/office/drawing/2014/main" id="{B67E9CA8-8AB6-4D13-9D22-D3699EC9DCA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7CD03111-A3E2-43EC-9441-CD98419884A3}"/>
              </a:ext>
            </a:extLst>
          </p:cNvPr>
          <p:cNvSpPr>
            <a:spLocks noGrp="1"/>
          </p:cNvSpPr>
          <p:nvPr>
            <p:ph type="sldNum" sz="quarter" idx="12"/>
          </p:nvPr>
        </p:nvSpPr>
        <p:spPr/>
        <p:txBody>
          <a:bodyPr/>
          <a:lstStyle>
            <a:lvl1pPr>
              <a:defRPr/>
            </a:lvl1pPr>
          </a:lstStyle>
          <a:p>
            <a:fld id="{7CFAF50B-9EBD-4137-9B36-5A5A6C1154CC}" type="slidenum">
              <a:rPr lang="en-US" altLang="en-US"/>
              <a:pPr/>
              <a:t>‹#›</a:t>
            </a:fld>
            <a:endParaRPr lang="en-US" altLang="en-US"/>
          </a:p>
        </p:txBody>
      </p:sp>
    </p:spTree>
    <p:extLst>
      <p:ext uri="{BB962C8B-B14F-4D97-AF65-F5344CB8AC3E}">
        <p14:creationId xmlns:p14="http://schemas.microsoft.com/office/powerpoint/2010/main" val="347870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3"/>
            <a:ext cx="4937760" cy="4388811"/>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4"/>
            <a:ext cx="4937760" cy="4388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F9FB14-C4F1-46F9-80E7-B9DBDB95563F}"/>
              </a:ext>
            </a:extLst>
          </p:cNvPr>
          <p:cNvSpPr>
            <a:spLocks noGrp="1"/>
          </p:cNvSpPr>
          <p:nvPr>
            <p:ph type="dt" sz="half" idx="10"/>
          </p:nvPr>
        </p:nvSpPr>
        <p:spPr/>
        <p:txBody>
          <a:bodyPr/>
          <a:lstStyle>
            <a:lvl1pPr>
              <a:defRPr/>
            </a:lvl1pPr>
          </a:lstStyle>
          <a:p>
            <a:pPr>
              <a:defRPr/>
            </a:pPr>
            <a:fld id="{6AD589DE-1D23-4154-AB24-3A77D9603C35}" type="datetime1">
              <a:rPr lang="en-US"/>
              <a:pPr>
                <a:defRPr/>
              </a:pPr>
              <a:t>6/6/2024</a:t>
            </a:fld>
            <a:endParaRPr lang="en-US"/>
          </a:p>
        </p:txBody>
      </p:sp>
      <p:sp>
        <p:nvSpPr>
          <p:cNvPr id="6" name="Footer Placeholder 4">
            <a:extLst>
              <a:ext uri="{FF2B5EF4-FFF2-40B4-BE49-F238E27FC236}">
                <a16:creationId xmlns:a16="http://schemas.microsoft.com/office/drawing/2014/main" id="{39B784CD-FFA0-43F2-B943-4B7962C424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E8003-8CE6-441E-BA01-0721D74F82C0}"/>
              </a:ext>
            </a:extLst>
          </p:cNvPr>
          <p:cNvSpPr>
            <a:spLocks noGrp="1"/>
          </p:cNvSpPr>
          <p:nvPr>
            <p:ph type="sldNum" sz="quarter" idx="12"/>
          </p:nvPr>
        </p:nvSpPr>
        <p:spPr/>
        <p:txBody>
          <a:bodyPr/>
          <a:lstStyle>
            <a:lvl1pPr>
              <a:defRPr/>
            </a:lvl1pPr>
          </a:lstStyle>
          <a:p>
            <a:fld id="{0560CF5E-9218-46D4-A0AE-B5C073203588}" type="slidenum">
              <a:rPr lang="en-US" altLang="en-US"/>
              <a:pPr/>
              <a:t>‹#›</a:t>
            </a:fld>
            <a:endParaRPr lang="en-US" altLang="en-US"/>
          </a:p>
        </p:txBody>
      </p:sp>
    </p:spTree>
    <p:extLst>
      <p:ext uri="{BB962C8B-B14F-4D97-AF65-F5344CB8AC3E}">
        <p14:creationId xmlns:p14="http://schemas.microsoft.com/office/powerpoint/2010/main" val="3518240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10058402" cy="2144375"/>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1097278" y="4098483"/>
            <a:ext cx="10058402" cy="21443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a:extLst>
              <a:ext uri="{FF2B5EF4-FFF2-40B4-BE49-F238E27FC236}">
                <a16:creationId xmlns:a16="http://schemas.microsoft.com/office/drawing/2014/main" id="{80EBFFC6-3556-408E-AC00-E9D2D8D74F01}"/>
              </a:ext>
            </a:extLst>
          </p:cNvPr>
          <p:cNvSpPr>
            <a:spLocks noGrp="1"/>
          </p:cNvSpPr>
          <p:nvPr>
            <p:ph type="dt" sz="half" idx="10"/>
          </p:nvPr>
        </p:nvSpPr>
        <p:spPr/>
        <p:txBody>
          <a:bodyPr/>
          <a:lstStyle>
            <a:lvl1pPr>
              <a:defRPr/>
            </a:lvl1pPr>
          </a:lstStyle>
          <a:p>
            <a:pPr>
              <a:defRPr/>
            </a:pPr>
            <a:fld id="{606C9720-3113-4235-8581-8BEEB5D1E889}" type="datetime1">
              <a:rPr lang="en-US"/>
              <a:pPr>
                <a:defRPr/>
              </a:pPr>
              <a:t>6/6/2024</a:t>
            </a:fld>
            <a:endParaRPr lang="en-US"/>
          </a:p>
        </p:txBody>
      </p:sp>
      <p:sp>
        <p:nvSpPr>
          <p:cNvPr id="6" name="Footer Placeholder 4">
            <a:extLst>
              <a:ext uri="{FF2B5EF4-FFF2-40B4-BE49-F238E27FC236}">
                <a16:creationId xmlns:a16="http://schemas.microsoft.com/office/drawing/2014/main" id="{5F5DC885-B364-499B-9C4E-C3854A617F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4073D0-53C7-45D2-9510-99F586AD6B46}"/>
              </a:ext>
            </a:extLst>
          </p:cNvPr>
          <p:cNvSpPr>
            <a:spLocks noGrp="1"/>
          </p:cNvSpPr>
          <p:nvPr>
            <p:ph type="sldNum" sz="quarter" idx="12"/>
          </p:nvPr>
        </p:nvSpPr>
        <p:spPr/>
        <p:txBody>
          <a:bodyPr/>
          <a:lstStyle>
            <a:lvl1pPr>
              <a:defRPr/>
            </a:lvl1pPr>
          </a:lstStyle>
          <a:p>
            <a:fld id="{D7869434-AF86-4081-9855-15F8C7A21A7E}" type="slidenum">
              <a:rPr lang="en-US" altLang="en-US"/>
              <a:pPr/>
              <a:t>‹#›</a:t>
            </a:fld>
            <a:endParaRPr lang="en-US" altLang="en-US"/>
          </a:p>
        </p:txBody>
      </p:sp>
    </p:spTree>
    <p:extLst>
      <p:ext uri="{BB962C8B-B14F-4D97-AF65-F5344CB8AC3E}">
        <p14:creationId xmlns:p14="http://schemas.microsoft.com/office/powerpoint/2010/main" val="937282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E7E63CF-8F3B-4C30-9C00-78F0D111DA03}"/>
              </a:ext>
            </a:extLst>
          </p:cNvPr>
          <p:cNvSpPr>
            <a:spLocks noGrp="1"/>
          </p:cNvSpPr>
          <p:nvPr>
            <p:ph type="dt" sz="half" idx="10"/>
          </p:nvPr>
        </p:nvSpPr>
        <p:spPr/>
        <p:txBody>
          <a:bodyPr/>
          <a:lstStyle>
            <a:lvl1pPr>
              <a:defRPr/>
            </a:lvl1pPr>
          </a:lstStyle>
          <a:p>
            <a:pPr>
              <a:defRPr/>
            </a:pPr>
            <a:fld id="{802EEDF6-43A4-4ED2-B191-CF324E9C084D}" type="datetime1">
              <a:rPr lang="en-US"/>
              <a:pPr>
                <a:defRPr/>
              </a:pPr>
              <a:t>6/6/2024</a:t>
            </a:fld>
            <a:endParaRPr lang="en-US"/>
          </a:p>
        </p:txBody>
      </p:sp>
      <p:sp>
        <p:nvSpPr>
          <p:cNvPr id="8" name="Footer Placeholder 4">
            <a:extLst>
              <a:ext uri="{FF2B5EF4-FFF2-40B4-BE49-F238E27FC236}">
                <a16:creationId xmlns:a16="http://schemas.microsoft.com/office/drawing/2014/main" id="{ED8AC113-979F-4EDC-8190-056D363599C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C8839DC-EAB8-4EB2-B902-EF8790053658}"/>
              </a:ext>
            </a:extLst>
          </p:cNvPr>
          <p:cNvSpPr>
            <a:spLocks noGrp="1"/>
          </p:cNvSpPr>
          <p:nvPr>
            <p:ph type="sldNum" sz="quarter" idx="12"/>
          </p:nvPr>
        </p:nvSpPr>
        <p:spPr/>
        <p:txBody>
          <a:bodyPr/>
          <a:lstStyle>
            <a:lvl1pPr>
              <a:defRPr/>
            </a:lvl1pPr>
          </a:lstStyle>
          <a:p>
            <a:fld id="{17AF7A2B-343F-48E0-93E4-6FA14D015882}" type="slidenum">
              <a:rPr lang="en-US" altLang="en-US"/>
              <a:pPr/>
              <a:t>‹#›</a:t>
            </a:fld>
            <a:endParaRPr lang="en-US" altLang="en-US"/>
          </a:p>
        </p:txBody>
      </p:sp>
    </p:spTree>
    <p:extLst>
      <p:ext uri="{BB962C8B-B14F-4D97-AF65-F5344CB8AC3E}">
        <p14:creationId xmlns:p14="http://schemas.microsoft.com/office/powerpoint/2010/main" val="704009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C55B8-B1AD-961F-D57B-D35E25B89A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599B76-C112-33DD-801C-6C0B3B74379C}"/>
              </a:ext>
            </a:extLst>
          </p:cNvPr>
          <p:cNvSpPr>
            <a:spLocks noGrp="1"/>
          </p:cNvSpPr>
          <p:nvPr>
            <p:ph type="dt" sz="half" idx="10"/>
          </p:nvPr>
        </p:nvSpPr>
        <p:spPr/>
        <p:txBody>
          <a:bodyPr/>
          <a:lstStyle/>
          <a:p>
            <a:pPr>
              <a:defRPr/>
            </a:pPr>
            <a:fld id="{2750CDC1-944D-48FD-91A9-13A256572382}" type="datetime1">
              <a:rPr lang="en-US" smtClean="0"/>
              <a:pPr>
                <a:defRPr/>
              </a:pPr>
              <a:t>6/6/2024</a:t>
            </a:fld>
            <a:endParaRPr lang="en-US"/>
          </a:p>
        </p:txBody>
      </p:sp>
      <p:sp>
        <p:nvSpPr>
          <p:cNvPr id="4" name="Footer Placeholder 3">
            <a:extLst>
              <a:ext uri="{FF2B5EF4-FFF2-40B4-BE49-F238E27FC236}">
                <a16:creationId xmlns:a16="http://schemas.microsoft.com/office/drawing/2014/main" id="{B42D255C-4CAA-BA35-F604-C559817652B2}"/>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6A0D6D1F-C4F6-7F9B-54DF-B93223BB3F63}"/>
              </a:ext>
            </a:extLst>
          </p:cNvPr>
          <p:cNvSpPr>
            <a:spLocks noGrp="1"/>
          </p:cNvSpPr>
          <p:nvPr>
            <p:ph type="sldNum" sz="quarter" idx="12"/>
          </p:nvPr>
        </p:nvSpPr>
        <p:spPr/>
        <p:txBody>
          <a:bodyPr/>
          <a:lstStyle/>
          <a:p>
            <a:fld id="{656B5D5F-D17C-47AF-ABAD-5B5AC67F55FA}" type="slidenum">
              <a:rPr lang="en-US" altLang="en-US" smtClean="0"/>
              <a:pPr/>
              <a:t>‹#›</a:t>
            </a:fld>
            <a:endParaRPr lang="en-US" altLang="en-US"/>
          </a:p>
        </p:txBody>
      </p:sp>
      <p:sp>
        <p:nvSpPr>
          <p:cNvPr id="7" name="Content Placeholder 6">
            <a:extLst>
              <a:ext uri="{FF2B5EF4-FFF2-40B4-BE49-F238E27FC236}">
                <a16:creationId xmlns:a16="http://schemas.microsoft.com/office/drawing/2014/main" id="{911270C4-A5B8-84E6-8F7E-8101578E2312}"/>
              </a:ext>
            </a:extLst>
          </p:cNvPr>
          <p:cNvSpPr>
            <a:spLocks noGrp="1"/>
          </p:cNvSpPr>
          <p:nvPr>
            <p:ph sz="quarter" idx="13"/>
          </p:nvPr>
        </p:nvSpPr>
        <p:spPr>
          <a:xfrm>
            <a:off x="1096963" y="2239963"/>
            <a:ext cx="1619250" cy="639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92BFC7BA-6F7E-8DCF-5C44-0430C5E85FB2}"/>
              </a:ext>
            </a:extLst>
          </p:cNvPr>
          <p:cNvSpPr>
            <a:spLocks noGrp="1"/>
          </p:cNvSpPr>
          <p:nvPr>
            <p:ph sz="quarter" idx="14"/>
          </p:nvPr>
        </p:nvSpPr>
        <p:spPr>
          <a:xfrm>
            <a:off x="7302691" y="2072482"/>
            <a:ext cx="1619250" cy="639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6">
            <a:extLst>
              <a:ext uri="{FF2B5EF4-FFF2-40B4-BE49-F238E27FC236}">
                <a16:creationId xmlns:a16="http://schemas.microsoft.com/office/drawing/2014/main" id="{F6CEA9D3-23CC-B4AE-96E8-64786AE6B7D7}"/>
              </a:ext>
            </a:extLst>
          </p:cNvPr>
          <p:cNvSpPr>
            <a:spLocks noGrp="1"/>
          </p:cNvSpPr>
          <p:nvPr>
            <p:ph sz="quarter" idx="15"/>
          </p:nvPr>
        </p:nvSpPr>
        <p:spPr>
          <a:xfrm>
            <a:off x="9256459" y="2072482"/>
            <a:ext cx="1619250" cy="639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a:extLst>
              <a:ext uri="{FF2B5EF4-FFF2-40B4-BE49-F238E27FC236}">
                <a16:creationId xmlns:a16="http://schemas.microsoft.com/office/drawing/2014/main" id="{4E53FE4B-674F-4858-2A30-A87FBE1F97C3}"/>
              </a:ext>
            </a:extLst>
          </p:cNvPr>
          <p:cNvSpPr>
            <a:spLocks noGrp="1"/>
          </p:cNvSpPr>
          <p:nvPr>
            <p:ph sz="quarter" idx="16"/>
          </p:nvPr>
        </p:nvSpPr>
        <p:spPr>
          <a:xfrm>
            <a:off x="2876550" y="2239963"/>
            <a:ext cx="1619250" cy="639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6">
            <a:extLst>
              <a:ext uri="{FF2B5EF4-FFF2-40B4-BE49-F238E27FC236}">
                <a16:creationId xmlns:a16="http://schemas.microsoft.com/office/drawing/2014/main" id="{39B64879-2809-C126-B5BB-C15F55C14B64}"/>
              </a:ext>
            </a:extLst>
          </p:cNvPr>
          <p:cNvSpPr>
            <a:spLocks noGrp="1"/>
          </p:cNvSpPr>
          <p:nvPr>
            <p:ph sz="quarter" idx="17"/>
          </p:nvPr>
        </p:nvSpPr>
        <p:spPr>
          <a:xfrm>
            <a:off x="2992819" y="4076876"/>
            <a:ext cx="1619250" cy="639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6">
            <a:extLst>
              <a:ext uri="{FF2B5EF4-FFF2-40B4-BE49-F238E27FC236}">
                <a16:creationId xmlns:a16="http://schemas.microsoft.com/office/drawing/2014/main" id="{132441BA-3AD0-FDF2-4941-4E10EE1A0CB3}"/>
              </a:ext>
            </a:extLst>
          </p:cNvPr>
          <p:cNvSpPr>
            <a:spLocks noGrp="1"/>
          </p:cNvSpPr>
          <p:nvPr>
            <p:ph sz="quarter" idx="18"/>
          </p:nvPr>
        </p:nvSpPr>
        <p:spPr>
          <a:xfrm>
            <a:off x="5177156" y="2333975"/>
            <a:ext cx="1619250" cy="639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6">
            <a:extLst>
              <a:ext uri="{FF2B5EF4-FFF2-40B4-BE49-F238E27FC236}">
                <a16:creationId xmlns:a16="http://schemas.microsoft.com/office/drawing/2014/main" id="{8D5BFFE5-77E9-4F1E-38B7-595990090E5E}"/>
              </a:ext>
            </a:extLst>
          </p:cNvPr>
          <p:cNvSpPr>
            <a:spLocks noGrp="1"/>
          </p:cNvSpPr>
          <p:nvPr>
            <p:ph sz="quarter" idx="19"/>
          </p:nvPr>
        </p:nvSpPr>
        <p:spPr>
          <a:xfrm>
            <a:off x="5286375" y="4272360"/>
            <a:ext cx="1619250" cy="639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2499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98FBB3-1652-4595-A1FB-AD0E4104B7AA}"/>
              </a:ext>
            </a:extLst>
          </p:cNvPr>
          <p:cNvSpPr/>
          <p:nvPr/>
        </p:nvSpPr>
        <p:spPr>
          <a:xfrm>
            <a:off x="0" y="6408738"/>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FB114A5E-C1F4-49FE-A492-03E1E2A69F4F}"/>
              </a:ext>
            </a:extLst>
          </p:cNvPr>
          <p:cNvSpPr/>
          <p:nvPr/>
        </p:nvSpPr>
        <p:spPr>
          <a:xfrm>
            <a:off x="0" y="6334125"/>
            <a:ext cx="12192000" cy="66675"/>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7F9CED64-87E8-4B08-80AC-C4B874EB7A93}"/>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p>
        </p:txBody>
      </p:sp>
      <p:sp>
        <p:nvSpPr>
          <p:cNvPr id="1029" name="Text Placeholder 2">
            <a:extLst>
              <a:ext uri="{FF2B5EF4-FFF2-40B4-BE49-F238E27FC236}">
                <a16:creationId xmlns:a16="http://schemas.microsoft.com/office/drawing/2014/main" id="{2311E49F-59D8-4855-BCE7-8D884ADD8F1D}"/>
              </a:ext>
            </a:extLst>
          </p:cNvPr>
          <p:cNvSpPr>
            <a:spLocks noGrp="1"/>
          </p:cNvSpPr>
          <p:nvPr>
            <p:ph type="body" idx="1"/>
          </p:nvPr>
        </p:nvSpPr>
        <p:spPr bwMode="auto">
          <a:xfrm>
            <a:off x="1096963" y="1846263"/>
            <a:ext cx="10058400"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6F71718-B7C0-4D49-9F88-42F259614DCF}"/>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2750CDC1-944D-48FD-91A9-13A256572382}" type="datetime1">
              <a:rPr lang="en-US"/>
              <a:pPr>
                <a:defRPr/>
              </a:pPr>
              <a:t>6/6/2024</a:t>
            </a:fld>
            <a:endParaRPr lang="en-US"/>
          </a:p>
        </p:txBody>
      </p:sp>
      <p:sp>
        <p:nvSpPr>
          <p:cNvPr id="5" name="Footer Placeholder 4">
            <a:extLst>
              <a:ext uri="{FF2B5EF4-FFF2-40B4-BE49-F238E27FC236}">
                <a16:creationId xmlns:a16="http://schemas.microsoft.com/office/drawing/2014/main" id="{1BD3A675-9AF8-4727-B626-55EF9928D913}"/>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B8CE547-10E2-4C61-986A-F3336E0CE7CB}"/>
              </a:ext>
            </a:extLst>
          </p:cNvPr>
          <p:cNvSpPr>
            <a:spLocks noGrp="1"/>
          </p:cNvSpPr>
          <p:nvPr>
            <p:ph type="sldNum" sz="quarter" idx="4"/>
          </p:nvPr>
        </p:nvSpPr>
        <p:spPr>
          <a:xfrm>
            <a:off x="9825038" y="6430963"/>
            <a:ext cx="13128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656B5D5F-D17C-47AF-ABAD-5B5AC67F55FA}" type="slidenum">
              <a:rPr lang="en-US" altLang="en-US"/>
              <a:pPr/>
              <a:t>‹#›</a:t>
            </a:fld>
            <a:endParaRPr lang="en-US" altLang="en-US"/>
          </a:p>
        </p:txBody>
      </p:sp>
      <p:cxnSp>
        <p:nvCxnSpPr>
          <p:cNvPr id="10" name="Straight Connector 9">
            <a:extLst>
              <a:ext uri="{FF2B5EF4-FFF2-40B4-BE49-F238E27FC236}">
                <a16:creationId xmlns:a16="http://schemas.microsoft.com/office/drawing/2014/main" id="{55B45C62-4BFC-432D-AE64-2A6647190813}"/>
              </a:ext>
            </a:extLst>
          </p:cNvPr>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4" name="Picture 10" descr="The Seal of the California Department of Education">
            <a:extLst>
              <a:ext uri="{FF2B5EF4-FFF2-40B4-BE49-F238E27FC236}">
                <a16:creationId xmlns:a16="http://schemas.microsoft.com/office/drawing/2014/main" id="{11544655-2B1A-497E-9E4A-B6AC62C2A80C}"/>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69" r:id="rId6"/>
    <p:sldLayoutId id="2147483770" r:id="rId7"/>
    <p:sldLayoutId id="2147483771" r:id="rId8"/>
    <p:sldLayoutId id="2147483781" r:id="rId9"/>
    <p:sldLayoutId id="2147483772" r:id="rId10"/>
    <p:sldLayoutId id="2147483778" r:id="rId11"/>
    <p:sldLayoutId id="2147483780" r:id="rId12"/>
    <p:sldLayoutId id="2147483779" r:id="rId13"/>
  </p:sldLayoutIdLst>
  <p:hf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Arial" panose="020B0604020202020204" pitchFamily="34" charset="0"/>
        </a:defRPr>
      </a:lvl2pPr>
      <a:lvl3pPr algn="l" rtl="0" eaLnBrk="0" fontAlgn="base" hangingPunct="0">
        <a:lnSpc>
          <a:spcPct val="85000"/>
        </a:lnSpc>
        <a:spcBef>
          <a:spcPct val="0"/>
        </a:spcBef>
        <a:spcAft>
          <a:spcPct val="0"/>
        </a:spcAft>
        <a:defRPr sz="4800">
          <a:solidFill>
            <a:srgbClr val="404040"/>
          </a:solidFill>
          <a:latin typeface="Arial" panose="020B0604020202020204" pitchFamily="34" charset="0"/>
        </a:defRPr>
      </a:lvl3pPr>
      <a:lvl4pPr algn="l" rtl="0" eaLnBrk="0" fontAlgn="base" hangingPunct="0">
        <a:lnSpc>
          <a:spcPct val="85000"/>
        </a:lnSpc>
        <a:spcBef>
          <a:spcPct val="0"/>
        </a:spcBef>
        <a:spcAft>
          <a:spcPct val="0"/>
        </a:spcAft>
        <a:defRPr sz="4800">
          <a:solidFill>
            <a:srgbClr val="404040"/>
          </a:solidFill>
          <a:latin typeface="Arial" panose="020B0604020202020204" pitchFamily="34" charset="0"/>
        </a:defRPr>
      </a:lvl4pPr>
      <a:lvl5pPr algn="l" rtl="0" eaLnBrk="0" fontAlgn="base" hangingPunct="0">
        <a:lnSpc>
          <a:spcPct val="85000"/>
        </a:lnSpc>
        <a:spcBef>
          <a:spcPct val="0"/>
        </a:spcBef>
        <a:spcAft>
          <a:spcPct val="0"/>
        </a:spcAft>
        <a:defRPr sz="4800">
          <a:solidFill>
            <a:srgbClr val="404040"/>
          </a:solidFill>
          <a:latin typeface="Arial" panose="020B0604020202020204" pitchFamily="34" charset="0"/>
        </a:defRPr>
      </a:lvl5pPr>
      <a:lvl6pPr marL="457200" algn="l" rtl="0" fontAlgn="base">
        <a:lnSpc>
          <a:spcPct val="85000"/>
        </a:lnSpc>
        <a:spcBef>
          <a:spcPct val="0"/>
        </a:spcBef>
        <a:spcAft>
          <a:spcPct val="0"/>
        </a:spcAft>
        <a:defRPr sz="4800">
          <a:solidFill>
            <a:srgbClr val="404040"/>
          </a:solidFill>
          <a:latin typeface="Arial" panose="020B0604020202020204" pitchFamily="34" charset="0"/>
        </a:defRPr>
      </a:lvl6pPr>
      <a:lvl7pPr marL="914400" algn="l" rtl="0" fontAlgn="base">
        <a:lnSpc>
          <a:spcPct val="85000"/>
        </a:lnSpc>
        <a:spcBef>
          <a:spcPct val="0"/>
        </a:spcBef>
        <a:spcAft>
          <a:spcPct val="0"/>
        </a:spcAft>
        <a:defRPr sz="4800">
          <a:solidFill>
            <a:srgbClr val="404040"/>
          </a:solidFill>
          <a:latin typeface="Arial" panose="020B0604020202020204" pitchFamily="34" charset="0"/>
        </a:defRPr>
      </a:lvl7pPr>
      <a:lvl8pPr marL="1371600" algn="l" rtl="0" fontAlgn="base">
        <a:lnSpc>
          <a:spcPct val="85000"/>
        </a:lnSpc>
        <a:spcBef>
          <a:spcPct val="0"/>
        </a:spcBef>
        <a:spcAft>
          <a:spcPct val="0"/>
        </a:spcAft>
        <a:defRPr sz="4800">
          <a:solidFill>
            <a:srgbClr val="404040"/>
          </a:solidFill>
          <a:latin typeface="Arial" panose="020B0604020202020204" pitchFamily="34" charset="0"/>
        </a:defRPr>
      </a:lvl8pPr>
      <a:lvl9pPr marL="1828800" algn="l" rtl="0" fontAlgn="base">
        <a:lnSpc>
          <a:spcPct val="85000"/>
        </a:lnSpc>
        <a:spcBef>
          <a:spcPct val="0"/>
        </a:spcBef>
        <a:spcAft>
          <a:spcPct val="0"/>
        </a:spcAft>
        <a:defRPr sz="4800">
          <a:solidFill>
            <a:srgbClr val="404040"/>
          </a:solidFill>
          <a:latin typeface="Arial" panose="020B0604020202020204" pitchFamily="34" charset="0"/>
        </a:defRPr>
      </a:lvl9pPr>
    </p:titleStyle>
    <p:bodyStyle>
      <a:lvl1pPr marL="176213" indent="-176213" algn="l" rtl="0" eaLnBrk="0" fontAlgn="base" hangingPunct="0">
        <a:lnSpc>
          <a:spcPct val="90000"/>
        </a:lnSpc>
        <a:spcBef>
          <a:spcPts val="1200"/>
        </a:spcBef>
        <a:spcAft>
          <a:spcPts val="200"/>
        </a:spcAft>
        <a:buSzPct val="100000"/>
        <a:buFont typeface="Arial" panose="020B0604020202020204" pitchFamily="34" charset="0"/>
        <a:buChar char="•"/>
        <a:defRPr sz="28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hyperlink" Target="https://oese.ed.gov/resources/oese-technical-assistance-centers/state-support-network/resources/initial-contact-letter-intent-participate/" TargetMode="Externa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s://padlet.com/shannond3/equitable-services-federal-program-resources-fb2wuwti5lf09l57" TargetMode="Externa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s://oese.ed.gov/resources/oese-technical-assistance-centers/state-support-network/resources/initial-contact-letter-intent-participate/"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5.sv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hyperlink" Target="https://www.cde.ca.gov/pd/ti/tiiapscalculation.asp"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hyperlink" Target="https://padlet.com/shannond3/equitable-services-federal-program-resources-fb2wuwti5lf09l57"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hyperlink" Target="https://padlet.com/shannond3/equitable-services-federal-program-resources-fb2wuwti5lf09l57"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hyperlink" Target="https://padlet.com/shannond3/equitable-services-federal-program-resources-fb2wuwti5lf09l57"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hyperlink" Target="https://padlet.com/shannond3/equitable-services-federal-program-resources-fb2wuwti5lf09l57/wish/2882751202" TargetMode="Externa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hyperlink" Target="https://padlet.com/shannond3/equitable-services-federal-program-resources-fb2wuwti5lf09l57/wish/2882751202" TargetMode="Externa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hyperlink" Target="https://padlet.com/shannond3/equitable-services-federal-program-resources-fb2wuwti5lf09l57/wish/2855125713"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cde.ca.gov/SchoolDirectory/active-or-pending-schools/2"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8.xml"/><Relationship Id="rId1" Type="http://schemas.openxmlformats.org/officeDocument/2006/relationships/slideLayout" Target="../slideLayouts/slideLayout6.xml"/><Relationship Id="rId5" Type="http://schemas.openxmlformats.org/officeDocument/2006/relationships/hyperlink" Target="https://www.cde.ca.gov/sp/sw/t1/documents/npsconsultationtemps.docx" TargetMode="External"/><Relationship Id="rId4" Type="http://schemas.openxmlformats.org/officeDocument/2006/relationships/hyperlink" Target="https://www.cde.ca.gov/sp/sw/t1/ombudsmaneqservices.asp"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6.xml"/><Relationship Id="rId5" Type="http://schemas.openxmlformats.org/officeDocument/2006/relationships/hyperlink" Target="https://padlet.com/shannond3/equitable-services-federal-program-resources-fb2wuwti5lf09l57" TargetMode="External"/><Relationship Id="rId4" Type="http://schemas.openxmlformats.org/officeDocument/2006/relationships/image" Target="../media/image26.png"/></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hyperlink" Target="mailto:titleII@cde.ca.gov"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29.sv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6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6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5.xml"/><Relationship Id="rId1" Type="http://schemas.openxmlformats.org/officeDocument/2006/relationships/slideLayout" Target="../slideLayouts/slideLayout11.xml"/><Relationship Id="rId4" Type="http://schemas.openxmlformats.org/officeDocument/2006/relationships/hyperlink" Target="https://educationspeakersnetwork.com/capspd24/" TargetMode="External"/></Relationships>
</file>

<file path=ppt/slides/_rels/slide66.xml.rels><?xml version="1.0" encoding="UTF-8" standalone="yes"?>
<Relationships xmlns="http://schemas.openxmlformats.org/package/2006/relationships"><Relationship Id="rId8" Type="http://schemas.openxmlformats.org/officeDocument/2006/relationships/hyperlink" Target="https://www.facebook.com/CAEducation" TargetMode="External"/><Relationship Id="rId3" Type="http://schemas.openxmlformats.org/officeDocument/2006/relationships/image" Target="../media/image35.jpeg"/><Relationship Id="rId7" Type="http://schemas.openxmlformats.org/officeDocument/2006/relationships/hyperlink" Target="https://www.cde.ca.gov/sp/ps/privateschools.asp" TargetMode="External"/><Relationship Id="rId2" Type="http://schemas.openxmlformats.org/officeDocument/2006/relationships/notesSlide" Target="../notesSlides/notesSlide66.xml"/><Relationship Id="rId1" Type="http://schemas.openxmlformats.org/officeDocument/2006/relationships/slideLayout" Target="../slideLayouts/slideLayout12.xml"/><Relationship Id="rId6" Type="http://schemas.openxmlformats.org/officeDocument/2006/relationships/hyperlink" Target="https://www.cde.ca.gov/sp/ps/psfaq.asp" TargetMode="External"/><Relationship Id="rId5" Type="http://schemas.openxmlformats.org/officeDocument/2006/relationships/hyperlink" Target="mailto:join-private-school-professional-development@mlist.cde.ca.gov" TargetMode="External"/><Relationship Id="rId4" Type="http://schemas.openxmlformats.org/officeDocument/2006/relationships/hyperlink" Target="http://www.capspdnow.com/"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s://www2.ed.gov/about/inits/ed/non-public-education/files/esea-titleviii-guidance-2023.pdf" TargetMode="External"/><Relationship Id="rId3" Type="http://schemas.openxmlformats.org/officeDocument/2006/relationships/hyperlink" Target="https://www.cde.ca.gov/ci/pl/title2parta.asp" TargetMode="External"/><Relationship Id="rId7" Type="http://schemas.openxmlformats.org/officeDocument/2006/relationships/hyperlink" Target="mailto:SHanna@cde.ca.gov" TargetMode="External"/><Relationship Id="rId2" Type="http://schemas.openxmlformats.org/officeDocument/2006/relationships/notesSlide" Target="../notesSlides/notesSlide67.xml"/><Relationship Id="rId1" Type="http://schemas.openxmlformats.org/officeDocument/2006/relationships/slideLayout" Target="../slideLayouts/slideLayout4.xml"/><Relationship Id="rId6" Type="http://schemas.openxmlformats.org/officeDocument/2006/relationships/hyperlink" Target="https://www.cde.ca.gov/sp/sw/t1/ombudsmaneqservices.asp" TargetMode="External"/><Relationship Id="rId5" Type="http://schemas.openxmlformats.org/officeDocument/2006/relationships/hyperlink" Target="mailto:join-Title-II@mlist.cde.ca.gov" TargetMode="External"/><Relationship Id="rId4" Type="http://schemas.openxmlformats.org/officeDocument/2006/relationships/hyperlink" Target="mailto:TitleII@cde.ca.gov"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9C4BB-D5D4-41A0-8C10-BECEC8FA6E73}"/>
              </a:ext>
            </a:extLst>
          </p:cNvPr>
          <p:cNvSpPr>
            <a:spLocks noGrp="1"/>
          </p:cNvSpPr>
          <p:nvPr>
            <p:ph type="ctrTitle"/>
          </p:nvPr>
        </p:nvSpPr>
        <p:spPr>
          <a:xfrm>
            <a:off x="2398713" y="200025"/>
            <a:ext cx="9242425" cy="4008438"/>
          </a:xfrm>
        </p:spPr>
        <p:txBody>
          <a:bodyPr anchor="ctr">
            <a:normAutofit/>
          </a:bodyPr>
          <a:lstStyle/>
          <a:p>
            <a:pPr algn="ctr" eaLnBrk="1" fontAlgn="auto" hangingPunct="1">
              <a:lnSpc>
                <a:spcPct val="118000"/>
              </a:lnSpc>
              <a:spcAft>
                <a:spcPts val="0"/>
              </a:spcAft>
              <a:defRPr/>
            </a:pPr>
            <a:r>
              <a:rPr lang="en-US" sz="6000" b="1" dirty="0">
                <a:solidFill>
                  <a:srgbClr val="000000"/>
                </a:solidFill>
                <a:cs typeface="Arial" panose="020B0604020202020204" pitchFamily="34" charset="0"/>
              </a:rPr>
              <a:t>Title II, Part A</a:t>
            </a:r>
            <a:br>
              <a:rPr lang="en-US" sz="6000" b="1" dirty="0">
                <a:solidFill>
                  <a:srgbClr val="000000"/>
                </a:solidFill>
                <a:cs typeface="Arial" panose="020B0604020202020204" pitchFamily="34" charset="0"/>
              </a:rPr>
            </a:br>
            <a:r>
              <a:rPr lang="en-US" sz="6000" b="1" dirty="0">
                <a:solidFill>
                  <a:srgbClr val="000000"/>
                </a:solidFill>
                <a:cs typeface="Arial" panose="020B0604020202020204" pitchFamily="34" charset="0"/>
              </a:rPr>
              <a:t>Supporting Effective Instruction Monitoring</a:t>
            </a:r>
            <a:endParaRPr lang="en-US" sz="6000" b="1" dirty="0">
              <a:cs typeface="Arial" panose="020B0604020202020204" pitchFamily="34" charset="0"/>
            </a:endParaRPr>
          </a:p>
        </p:txBody>
      </p:sp>
      <p:sp>
        <p:nvSpPr>
          <p:cNvPr id="5" name="Subtitle 4">
            <a:extLst>
              <a:ext uri="{FF2B5EF4-FFF2-40B4-BE49-F238E27FC236}">
                <a16:creationId xmlns:a16="http://schemas.microsoft.com/office/drawing/2014/main" id="{EE5C6058-FBAC-4E3A-84F8-75FF6CE1C940}"/>
              </a:ext>
            </a:extLst>
          </p:cNvPr>
          <p:cNvSpPr>
            <a:spLocks noGrp="1"/>
          </p:cNvSpPr>
          <p:nvPr>
            <p:ph type="subTitle" idx="1"/>
          </p:nvPr>
        </p:nvSpPr>
        <p:spPr>
          <a:xfrm>
            <a:off x="2398713" y="4400544"/>
            <a:ext cx="9242424" cy="1871664"/>
          </a:xfrm>
        </p:spPr>
        <p:txBody>
          <a:bodyPr rtlCol="0">
            <a:normAutofit fontScale="85000" lnSpcReduction="10000"/>
          </a:bodyPr>
          <a:lstStyle/>
          <a:p>
            <a:pPr algn="ctr" eaLnBrk="1" fontAlgn="auto" hangingPunct="1">
              <a:lnSpc>
                <a:spcPct val="150000"/>
              </a:lnSpc>
              <a:spcBef>
                <a:spcPts val="0"/>
              </a:spcBef>
              <a:spcAft>
                <a:spcPts val="800"/>
              </a:spcAft>
              <a:defRPr/>
            </a:pPr>
            <a:r>
              <a:rPr lang="en-US" sz="2800" b="1" dirty="0">
                <a:solidFill>
                  <a:schemeClr val="tx1"/>
                </a:solidFill>
              </a:rPr>
              <a:t> District-level Equitable Services</a:t>
            </a:r>
          </a:p>
          <a:p>
            <a:pPr algn="ctr" eaLnBrk="1" fontAlgn="auto" hangingPunct="1">
              <a:lnSpc>
                <a:spcPct val="150000"/>
              </a:lnSpc>
              <a:spcBef>
                <a:spcPts val="0"/>
              </a:spcBef>
              <a:spcAft>
                <a:spcPts val="800"/>
              </a:spcAft>
              <a:defRPr/>
            </a:pPr>
            <a:r>
              <a:rPr lang="en-US" sz="2800" b="1" dirty="0">
                <a:solidFill>
                  <a:schemeClr val="tx1"/>
                </a:solidFill>
              </a:rPr>
              <a:t>March 19, 2024</a:t>
            </a:r>
          </a:p>
          <a:p>
            <a:pPr algn="ctr" eaLnBrk="1" fontAlgn="auto" hangingPunct="1">
              <a:lnSpc>
                <a:spcPct val="150000"/>
              </a:lnSpc>
              <a:spcBef>
                <a:spcPts val="0"/>
              </a:spcBef>
              <a:spcAft>
                <a:spcPts val="0"/>
              </a:spcAft>
              <a:defRPr/>
            </a:pPr>
            <a:r>
              <a:rPr lang="en-US" sz="2800" cap="none" dirty="0">
                <a:solidFill>
                  <a:schemeClr val="tx1"/>
                </a:solidFill>
                <a:latin typeface="Arial"/>
                <a:cs typeface="Arial"/>
              </a:rPr>
              <a:t>[Note: Slide notes are used throughout this PowerPoint.]</a:t>
            </a:r>
          </a:p>
          <a:p>
            <a:pPr algn="ctr" eaLnBrk="1" fontAlgn="auto" hangingPunct="1">
              <a:lnSpc>
                <a:spcPct val="150000"/>
              </a:lnSpc>
              <a:defRPr/>
            </a:pPr>
            <a:endParaRPr lang="en-US" b="1" dirty="0">
              <a:solidFill>
                <a:schemeClr val="tx1"/>
              </a:solidFill>
            </a:endParaRPr>
          </a:p>
        </p:txBody>
      </p:sp>
      <p:pic>
        <p:nvPicPr>
          <p:cNvPr id="3" name="Picture 4" descr="Bakersfield City School District Logo">
            <a:extLst>
              <a:ext uri="{FF2B5EF4-FFF2-40B4-BE49-F238E27FC236}">
                <a16:creationId xmlns:a16="http://schemas.microsoft.com/office/drawing/2014/main" id="{54F26F69-3C9E-5203-3D09-0C606A1987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 y="3547584"/>
            <a:ext cx="1667353" cy="1667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7380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A9A04-57DF-E1F5-1794-C7859CA7ACC5}"/>
              </a:ext>
            </a:extLst>
          </p:cNvPr>
          <p:cNvSpPr>
            <a:spLocks noGrp="1"/>
          </p:cNvSpPr>
          <p:nvPr>
            <p:ph type="title"/>
          </p:nvPr>
        </p:nvSpPr>
        <p:spPr/>
        <p:txBody>
          <a:bodyPr>
            <a:normAutofit fontScale="90000"/>
          </a:bodyPr>
          <a:lstStyle/>
          <a:p>
            <a:r>
              <a:rPr lang="en-US" dirty="0"/>
              <a:t>Supporting Effective Instruction 08 Federal Program Monitoring Evidence</a:t>
            </a:r>
          </a:p>
        </p:txBody>
      </p:sp>
      <p:graphicFrame>
        <p:nvGraphicFramePr>
          <p:cNvPr id="5" name="Content Placeholder 4" descr="Table that includes three SEI 08 evidence requests.">
            <a:extLst>
              <a:ext uri="{FF2B5EF4-FFF2-40B4-BE49-F238E27FC236}">
                <a16:creationId xmlns:a16="http://schemas.microsoft.com/office/drawing/2014/main" id="{2C895B29-4FAB-ED17-89E4-C03DDF84F8DC}"/>
              </a:ext>
            </a:extLst>
          </p:cNvPr>
          <p:cNvGraphicFramePr>
            <a:graphicFrameLocks noGrp="1"/>
          </p:cNvGraphicFramePr>
          <p:nvPr>
            <p:ph idx="1"/>
            <p:extLst>
              <p:ext uri="{D42A27DB-BD31-4B8C-83A1-F6EECF244321}">
                <p14:modId xmlns:p14="http://schemas.microsoft.com/office/powerpoint/2010/main" val="2128691220"/>
              </p:ext>
            </p:extLst>
          </p:nvPr>
        </p:nvGraphicFramePr>
        <p:xfrm>
          <a:off x="1096963" y="1846263"/>
          <a:ext cx="10387920" cy="4140600"/>
        </p:xfrm>
        <a:graphic>
          <a:graphicData uri="http://schemas.openxmlformats.org/drawingml/2006/table">
            <a:tbl>
              <a:tblPr firstRow="1"/>
              <a:tblGrid>
                <a:gridCol w="2677113">
                  <a:extLst>
                    <a:ext uri="{9D8B030D-6E8A-4147-A177-3AD203B41FA5}">
                      <a16:colId xmlns:a16="http://schemas.microsoft.com/office/drawing/2014/main" val="3488071082"/>
                    </a:ext>
                  </a:extLst>
                </a:gridCol>
                <a:gridCol w="7710807">
                  <a:extLst>
                    <a:ext uri="{9D8B030D-6E8A-4147-A177-3AD203B41FA5}">
                      <a16:colId xmlns:a16="http://schemas.microsoft.com/office/drawing/2014/main" val="1159488113"/>
                    </a:ext>
                  </a:extLst>
                </a:gridCol>
              </a:tblGrid>
              <a:tr h="427731">
                <a:tc>
                  <a:txBody>
                    <a:bodyPr/>
                    <a:lstStyle/>
                    <a:p>
                      <a:pPr algn="l" rtl="0" fontAlgn="base"/>
                      <a:r>
                        <a:rPr lang="en-US" sz="2400" b="1" i="0" dirty="0">
                          <a:solidFill>
                            <a:srgbClr val="FFFFFF"/>
                          </a:solidFill>
                          <a:effectLst/>
                          <a:latin typeface="Arial" panose="020B0604020202020204" pitchFamily="34" charset="0"/>
                        </a:rPr>
                        <a:t>Item​</a:t>
                      </a:r>
                      <a:endParaRPr lang="en-US" sz="2400" b="1" i="0" dirty="0">
                        <a:solidFill>
                          <a:srgbClr val="FFFFFF"/>
                        </a:solidFill>
                        <a:effectLst/>
                      </a:endParaRPr>
                    </a:p>
                  </a:txBody>
                  <a:tcPr marL="72575" marR="72575" marT="36288" marB="36288">
                    <a:lnL w="9417" cap="flat" cmpd="sng" algn="ctr">
                      <a:solidFill>
                        <a:srgbClr val="FFFFFF"/>
                      </a:solidFill>
                      <a:prstDash val="solid"/>
                      <a:round/>
                      <a:headEnd type="none" w="med" len="med"/>
                      <a:tailEnd type="none" w="med" len="med"/>
                    </a:lnL>
                    <a:lnR w="9417" cap="flat" cmpd="sng" algn="ctr">
                      <a:solidFill>
                        <a:srgbClr val="FFFFFF"/>
                      </a:solidFill>
                      <a:prstDash val="solid"/>
                      <a:round/>
                      <a:headEnd type="none" w="med" len="med"/>
                      <a:tailEnd type="none" w="med" len="med"/>
                    </a:lnR>
                    <a:lnT w="9417" cap="flat" cmpd="sng" algn="ctr">
                      <a:solidFill>
                        <a:srgbClr val="FFFFFF"/>
                      </a:solidFill>
                      <a:prstDash val="solid"/>
                      <a:round/>
                      <a:headEnd type="none" w="med" len="med"/>
                      <a:tailEnd type="none" w="med" len="med"/>
                    </a:lnT>
                    <a:lnB w="9417" cap="flat" cmpd="sng" algn="ctr">
                      <a:solidFill>
                        <a:srgbClr val="FFFFFF"/>
                      </a:solidFill>
                      <a:prstDash val="solid"/>
                      <a:round/>
                      <a:headEnd type="none" w="med" len="med"/>
                      <a:tailEnd type="none" w="med" len="med"/>
                    </a:lnB>
                    <a:solidFill>
                      <a:srgbClr val="6F6F74"/>
                    </a:solidFill>
                  </a:tcPr>
                </a:tc>
                <a:tc>
                  <a:txBody>
                    <a:bodyPr/>
                    <a:lstStyle/>
                    <a:p>
                      <a:pPr algn="l" rtl="0" fontAlgn="base"/>
                      <a:r>
                        <a:rPr lang="en-US" sz="2400" b="1" i="0">
                          <a:solidFill>
                            <a:srgbClr val="FFFFFF"/>
                          </a:solidFill>
                          <a:effectLst/>
                          <a:latin typeface="Arial" panose="020B0604020202020204" pitchFamily="34" charset="0"/>
                        </a:rPr>
                        <a:t>Item Description​</a:t>
                      </a:r>
                      <a:endParaRPr lang="en-US" sz="2400" b="1" i="0">
                        <a:solidFill>
                          <a:srgbClr val="FFFFFF"/>
                        </a:solidFill>
                        <a:effectLst/>
                      </a:endParaRPr>
                    </a:p>
                  </a:txBody>
                  <a:tcPr marL="72575" marR="72575" marT="36288" marB="36288">
                    <a:lnL w="9417" cap="flat" cmpd="sng" algn="ctr">
                      <a:solidFill>
                        <a:srgbClr val="FFFFFF"/>
                      </a:solidFill>
                      <a:prstDash val="solid"/>
                      <a:round/>
                      <a:headEnd type="none" w="med" len="med"/>
                      <a:tailEnd type="none" w="med" len="med"/>
                    </a:lnL>
                    <a:lnR w="9417" cap="flat" cmpd="sng" algn="ctr">
                      <a:solidFill>
                        <a:srgbClr val="FFFFFF"/>
                      </a:solidFill>
                      <a:prstDash val="solid"/>
                      <a:round/>
                      <a:headEnd type="none" w="med" len="med"/>
                      <a:tailEnd type="none" w="med" len="med"/>
                    </a:lnR>
                    <a:lnT w="9417" cap="flat" cmpd="sng" algn="ctr">
                      <a:solidFill>
                        <a:srgbClr val="FFFFFF"/>
                      </a:solidFill>
                      <a:prstDash val="solid"/>
                      <a:round/>
                      <a:headEnd type="none" w="med" len="med"/>
                      <a:tailEnd type="none" w="med" len="med"/>
                    </a:lnT>
                    <a:lnB w="9417" cap="flat" cmpd="sng" algn="ctr">
                      <a:solidFill>
                        <a:srgbClr val="FFFFFF"/>
                      </a:solidFill>
                      <a:prstDash val="solid"/>
                      <a:round/>
                      <a:headEnd type="none" w="med" len="med"/>
                      <a:tailEnd type="none" w="med" len="med"/>
                    </a:lnB>
                    <a:solidFill>
                      <a:srgbClr val="6F6F74"/>
                    </a:solidFill>
                  </a:tcPr>
                </a:tc>
                <a:extLst>
                  <a:ext uri="{0D108BD9-81ED-4DB2-BD59-A6C34878D82A}">
                    <a16:rowId xmlns:a16="http://schemas.microsoft.com/office/drawing/2014/main" val="1889255547"/>
                  </a:ext>
                </a:extLst>
              </a:tr>
              <a:tr h="851160">
                <a:tc>
                  <a:txBody>
                    <a:bodyPr/>
                    <a:lstStyle/>
                    <a:p>
                      <a:pPr algn="l" rtl="0" fontAlgn="base">
                        <a:spcAft>
                          <a:spcPts val="1200"/>
                        </a:spcAft>
                      </a:pPr>
                      <a:r>
                        <a:rPr lang="en-US" sz="2400" b="0" i="0" dirty="0">
                          <a:solidFill>
                            <a:srgbClr val="000000"/>
                          </a:solidFill>
                          <a:effectLst/>
                        </a:rPr>
                        <a:t>Intent to Participate</a:t>
                      </a:r>
                    </a:p>
                  </a:txBody>
                  <a:tcPr marL="72575" marR="72575" marT="36288" marB="36288">
                    <a:lnL w="9417" cap="flat" cmpd="sng" algn="ctr">
                      <a:solidFill>
                        <a:srgbClr val="FFFFFF"/>
                      </a:solidFill>
                      <a:prstDash val="solid"/>
                      <a:round/>
                      <a:headEnd type="none" w="med" len="med"/>
                      <a:tailEnd type="none" w="med" len="med"/>
                    </a:lnL>
                    <a:lnR w="9417" cap="flat" cmpd="sng" algn="ctr">
                      <a:solidFill>
                        <a:srgbClr val="FFFFFF"/>
                      </a:solidFill>
                      <a:prstDash val="solid"/>
                      <a:round/>
                      <a:headEnd type="none" w="med" len="med"/>
                      <a:tailEnd type="none" w="med" len="med"/>
                    </a:lnR>
                    <a:lnT w="9417" cap="flat" cmpd="sng" algn="ctr">
                      <a:solidFill>
                        <a:srgbClr val="FFFFFF"/>
                      </a:solidFill>
                      <a:prstDash val="solid"/>
                      <a:round/>
                      <a:headEnd type="none" w="med" len="med"/>
                      <a:tailEnd type="none" w="med" len="med"/>
                    </a:lnT>
                    <a:lnB w="9417" cap="flat" cmpd="sng" algn="ctr">
                      <a:solidFill>
                        <a:srgbClr val="FFFFFF"/>
                      </a:solidFill>
                      <a:prstDash val="solid"/>
                      <a:round/>
                      <a:headEnd type="none" w="med" len="med"/>
                      <a:tailEnd type="none" w="med" len="med"/>
                    </a:lnB>
                    <a:solidFill>
                      <a:srgbClr val="D5D5D6"/>
                    </a:solidFill>
                  </a:tcPr>
                </a:tc>
                <a:tc>
                  <a:txBody>
                    <a:bodyPr/>
                    <a:lstStyle/>
                    <a:p>
                      <a:pPr algn="l" rtl="0" fontAlgn="base">
                        <a:spcAft>
                          <a:spcPts val="1200"/>
                        </a:spcAft>
                      </a:pPr>
                      <a:r>
                        <a:rPr lang="en-US" sz="2400" kern="1200" dirty="0">
                          <a:solidFill>
                            <a:schemeClr val="tx1"/>
                          </a:solidFill>
                          <a:effectLst/>
                          <a:latin typeface="+mn-lt"/>
                          <a:ea typeface="+mn-ea"/>
                          <a:cs typeface="+mn-cs"/>
                        </a:rPr>
                        <a:t>Dated communication to private schools regarding eligibility for Title I, Title II, Title III, or Title IV services.</a:t>
                      </a:r>
                    </a:p>
                  </a:txBody>
                  <a:tcPr marL="72575" marR="72575" marT="36288" marB="36288">
                    <a:lnL w="9417" cap="flat" cmpd="sng" algn="ctr">
                      <a:solidFill>
                        <a:srgbClr val="FFFFFF"/>
                      </a:solidFill>
                      <a:prstDash val="solid"/>
                      <a:round/>
                      <a:headEnd type="none" w="med" len="med"/>
                      <a:tailEnd type="none" w="med" len="med"/>
                    </a:lnL>
                    <a:lnR w="9417" cap="flat" cmpd="sng" algn="ctr">
                      <a:solidFill>
                        <a:srgbClr val="FFFFFF"/>
                      </a:solidFill>
                      <a:prstDash val="solid"/>
                      <a:round/>
                      <a:headEnd type="none" w="med" len="med"/>
                      <a:tailEnd type="none" w="med" len="med"/>
                    </a:lnR>
                    <a:lnT w="9417" cap="flat" cmpd="sng" algn="ctr">
                      <a:solidFill>
                        <a:srgbClr val="FFFFFF"/>
                      </a:solidFill>
                      <a:prstDash val="solid"/>
                      <a:round/>
                      <a:headEnd type="none" w="med" len="med"/>
                      <a:tailEnd type="none" w="med" len="med"/>
                    </a:lnT>
                    <a:lnB w="9417" cap="flat" cmpd="sng" algn="ctr">
                      <a:solidFill>
                        <a:srgbClr val="FFFFFF"/>
                      </a:solidFill>
                      <a:prstDash val="solid"/>
                      <a:round/>
                      <a:headEnd type="none" w="med" len="med"/>
                      <a:tailEnd type="none" w="med" len="med"/>
                    </a:lnB>
                    <a:solidFill>
                      <a:srgbClr val="D5D5D6"/>
                    </a:solidFill>
                  </a:tcPr>
                </a:tc>
                <a:extLst>
                  <a:ext uri="{0D108BD9-81ED-4DB2-BD59-A6C34878D82A}">
                    <a16:rowId xmlns:a16="http://schemas.microsoft.com/office/drawing/2014/main" val="4041346100"/>
                  </a:ext>
                </a:extLst>
              </a:tr>
              <a:tr h="1203928">
                <a:tc>
                  <a:txBody>
                    <a:bodyPr/>
                    <a:lstStyle/>
                    <a:p>
                      <a:pPr algn="l" rtl="0" fontAlgn="base">
                        <a:spcAft>
                          <a:spcPts val="1200"/>
                        </a:spcAft>
                      </a:pPr>
                      <a:r>
                        <a:rPr lang="en-US" sz="2400" b="0" i="0" dirty="0">
                          <a:solidFill>
                            <a:srgbClr val="000000"/>
                          </a:solidFill>
                          <a:effectLst/>
                        </a:rPr>
                        <a:t>Consultation with Private Schools</a:t>
                      </a:r>
                    </a:p>
                  </a:txBody>
                  <a:tcPr marL="72575" marR="72575" marT="36288" marB="36288">
                    <a:lnL w="9417" cap="flat" cmpd="sng" algn="ctr">
                      <a:solidFill>
                        <a:srgbClr val="FFFFFF"/>
                      </a:solidFill>
                      <a:prstDash val="solid"/>
                      <a:round/>
                      <a:headEnd type="none" w="med" len="med"/>
                      <a:tailEnd type="none" w="med" len="med"/>
                    </a:lnL>
                    <a:lnR w="9417" cap="flat" cmpd="sng" algn="ctr">
                      <a:solidFill>
                        <a:srgbClr val="FFFFFF"/>
                      </a:solidFill>
                      <a:prstDash val="solid"/>
                      <a:round/>
                      <a:headEnd type="none" w="med" len="med"/>
                      <a:tailEnd type="none" w="med" len="med"/>
                    </a:lnR>
                    <a:lnT w="9417" cap="flat" cmpd="sng" algn="ctr">
                      <a:solidFill>
                        <a:srgbClr val="FFFFFF"/>
                      </a:solidFill>
                      <a:prstDash val="solid"/>
                      <a:round/>
                      <a:headEnd type="none" w="med" len="med"/>
                      <a:tailEnd type="none" w="med" len="med"/>
                    </a:lnT>
                    <a:lnB w="9417" cap="flat" cmpd="sng" algn="ctr">
                      <a:solidFill>
                        <a:srgbClr val="FFFFFF"/>
                      </a:solidFill>
                      <a:prstDash val="solid"/>
                      <a:round/>
                      <a:headEnd type="none" w="med" len="med"/>
                      <a:tailEnd type="none" w="med" len="med"/>
                    </a:lnB>
                    <a:solidFill>
                      <a:srgbClr val="EBEBEC"/>
                    </a:solidFill>
                  </a:tcPr>
                </a:tc>
                <a:tc>
                  <a:txBody>
                    <a:bodyPr/>
                    <a:lstStyle/>
                    <a:p>
                      <a:pPr marL="0" marR="0" lvl="0" indent="0" algn="l" defTabSz="914400" rtl="0" eaLnBrk="1" fontAlgn="base" latinLnBrk="0" hangingPunct="1">
                        <a:lnSpc>
                          <a:spcPct val="100000"/>
                        </a:lnSpc>
                        <a:spcBef>
                          <a:spcPts val="0"/>
                        </a:spcBef>
                        <a:spcAft>
                          <a:spcPts val="1200"/>
                        </a:spcAft>
                        <a:buClrTx/>
                        <a:buSzTx/>
                        <a:buFontTx/>
                        <a:buNone/>
                        <a:tabLst/>
                        <a:defRPr/>
                      </a:pPr>
                      <a:r>
                        <a:rPr lang="en-US" sz="2400" kern="1200" dirty="0">
                          <a:solidFill>
                            <a:schemeClr val="tx1"/>
                          </a:solidFill>
                          <a:effectLst/>
                          <a:latin typeface="+mn-lt"/>
                          <a:ea typeface="+mn-ea"/>
                          <a:cs typeface="+mn-cs"/>
                        </a:rPr>
                        <a:t>Documentation of how the LEA consulted with private schools regarding participation in federal programs.</a:t>
                      </a:r>
                      <a:endParaRPr lang="en-US" sz="2400" b="0" i="0" dirty="0">
                        <a:solidFill>
                          <a:srgbClr val="000000"/>
                        </a:solidFill>
                        <a:effectLst/>
                      </a:endParaRPr>
                    </a:p>
                  </a:txBody>
                  <a:tcPr marL="72575" marR="72575" marT="36288" marB="36288">
                    <a:lnL w="9417" cap="flat" cmpd="sng" algn="ctr">
                      <a:solidFill>
                        <a:srgbClr val="FFFFFF"/>
                      </a:solidFill>
                      <a:prstDash val="solid"/>
                      <a:round/>
                      <a:headEnd type="none" w="med" len="med"/>
                      <a:tailEnd type="none" w="med" len="med"/>
                    </a:lnL>
                    <a:lnR w="9417" cap="flat" cmpd="sng" algn="ctr">
                      <a:solidFill>
                        <a:srgbClr val="FFFFFF"/>
                      </a:solidFill>
                      <a:prstDash val="solid"/>
                      <a:round/>
                      <a:headEnd type="none" w="med" len="med"/>
                      <a:tailEnd type="none" w="med" len="med"/>
                    </a:lnR>
                    <a:lnT w="9417" cap="flat" cmpd="sng" algn="ctr">
                      <a:solidFill>
                        <a:srgbClr val="FFFFFF"/>
                      </a:solidFill>
                      <a:prstDash val="solid"/>
                      <a:round/>
                      <a:headEnd type="none" w="med" len="med"/>
                      <a:tailEnd type="none" w="med" len="med"/>
                    </a:lnT>
                    <a:lnB w="9417" cap="flat" cmpd="sng" algn="ctr">
                      <a:solidFill>
                        <a:srgbClr val="FFFFFF"/>
                      </a:solidFill>
                      <a:prstDash val="solid"/>
                      <a:round/>
                      <a:headEnd type="none" w="med" len="med"/>
                      <a:tailEnd type="none" w="med" len="med"/>
                    </a:lnB>
                    <a:solidFill>
                      <a:srgbClr val="EBEBEC"/>
                    </a:solidFill>
                  </a:tcPr>
                </a:tc>
                <a:extLst>
                  <a:ext uri="{0D108BD9-81ED-4DB2-BD59-A6C34878D82A}">
                    <a16:rowId xmlns:a16="http://schemas.microsoft.com/office/drawing/2014/main" val="2212281055"/>
                  </a:ext>
                </a:extLst>
              </a:tr>
              <a:tr h="1647176">
                <a:tc>
                  <a:txBody>
                    <a:bodyPr/>
                    <a:lstStyle/>
                    <a:p>
                      <a:pPr algn="l" rtl="0" fontAlgn="base">
                        <a:spcAft>
                          <a:spcPts val="1200"/>
                        </a:spcAft>
                      </a:pPr>
                      <a:r>
                        <a:rPr lang="en-US" sz="2400" b="0" i="0" dirty="0">
                          <a:solidFill>
                            <a:srgbClr val="000000"/>
                          </a:solidFill>
                          <a:effectLst/>
                          <a:latin typeface="Arial" panose="020B0604020202020204" pitchFamily="34" charset="0"/>
                        </a:rPr>
                        <a:t>Private School Affirmation</a:t>
                      </a:r>
                      <a:endParaRPr lang="en-US" sz="2400" b="0" i="0" dirty="0">
                        <a:solidFill>
                          <a:srgbClr val="000000"/>
                        </a:solidFill>
                        <a:effectLst/>
                      </a:endParaRPr>
                    </a:p>
                  </a:txBody>
                  <a:tcPr marL="72575" marR="72575" marT="36288" marB="36288">
                    <a:lnL w="9417" cap="flat" cmpd="sng" algn="ctr">
                      <a:solidFill>
                        <a:srgbClr val="FFFFFF"/>
                      </a:solidFill>
                      <a:prstDash val="solid"/>
                      <a:round/>
                      <a:headEnd type="none" w="med" len="med"/>
                      <a:tailEnd type="none" w="med" len="med"/>
                    </a:lnL>
                    <a:lnR w="9417" cap="flat" cmpd="sng" algn="ctr">
                      <a:solidFill>
                        <a:srgbClr val="FFFFFF"/>
                      </a:solidFill>
                      <a:prstDash val="solid"/>
                      <a:round/>
                      <a:headEnd type="none" w="med" len="med"/>
                      <a:tailEnd type="none" w="med" len="med"/>
                    </a:lnR>
                    <a:lnT w="9417" cap="flat" cmpd="sng" algn="ctr">
                      <a:solidFill>
                        <a:srgbClr val="FFFFFF"/>
                      </a:solidFill>
                      <a:prstDash val="solid"/>
                      <a:round/>
                      <a:headEnd type="none" w="med" len="med"/>
                      <a:tailEnd type="none" w="med" len="med"/>
                    </a:lnT>
                    <a:lnB w="9417" cap="flat" cmpd="sng" algn="ctr">
                      <a:solidFill>
                        <a:srgbClr val="FFFFFF"/>
                      </a:solidFill>
                      <a:prstDash val="solid"/>
                      <a:round/>
                      <a:headEnd type="none" w="med" len="med"/>
                      <a:tailEnd type="none" w="med" len="med"/>
                    </a:lnB>
                    <a:solidFill>
                      <a:srgbClr val="D5D5D6"/>
                    </a:solidFill>
                  </a:tcPr>
                </a:tc>
                <a:tc>
                  <a:txBody>
                    <a:bodyPr/>
                    <a:lstStyle/>
                    <a:p>
                      <a:pPr marL="0" marR="0" lvl="0" indent="0" algn="l" defTabSz="914400" rtl="0" eaLnBrk="1" fontAlgn="base" latinLnBrk="0" hangingPunct="1">
                        <a:lnSpc>
                          <a:spcPct val="100000"/>
                        </a:lnSpc>
                        <a:spcBef>
                          <a:spcPts val="0"/>
                        </a:spcBef>
                        <a:spcAft>
                          <a:spcPts val="1200"/>
                        </a:spcAft>
                        <a:buClrTx/>
                        <a:buSzTx/>
                        <a:buFontTx/>
                        <a:buNone/>
                        <a:tabLst/>
                        <a:defRPr/>
                      </a:pPr>
                      <a:r>
                        <a:rPr lang="en-US" sz="2400" kern="1200" dirty="0">
                          <a:solidFill>
                            <a:schemeClr val="tx1"/>
                          </a:solidFill>
                          <a:effectLst/>
                          <a:latin typeface="+mn-lt"/>
                          <a:ea typeface="+mn-ea"/>
                          <a:cs typeface="+mn-cs"/>
                        </a:rPr>
                        <a:t>A written document signed and dated by private school officials that the required consultation has occurred.</a:t>
                      </a:r>
                    </a:p>
                  </a:txBody>
                  <a:tcPr marL="72575" marR="72575" marT="36288" marB="36288">
                    <a:lnL w="9417" cap="flat" cmpd="sng" algn="ctr">
                      <a:solidFill>
                        <a:srgbClr val="FFFFFF"/>
                      </a:solidFill>
                      <a:prstDash val="solid"/>
                      <a:round/>
                      <a:headEnd type="none" w="med" len="med"/>
                      <a:tailEnd type="none" w="med" len="med"/>
                    </a:lnL>
                    <a:lnR w="9417" cap="flat" cmpd="sng" algn="ctr">
                      <a:solidFill>
                        <a:srgbClr val="FFFFFF"/>
                      </a:solidFill>
                      <a:prstDash val="solid"/>
                      <a:round/>
                      <a:headEnd type="none" w="med" len="med"/>
                      <a:tailEnd type="none" w="med" len="med"/>
                    </a:lnR>
                    <a:lnT w="9417" cap="flat" cmpd="sng" algn="ctr">
                      <a:solidFill>
                        <a:srgbClr val="FFFFFF"/>
                      </a:solidFill>
                      <a:prstDash val="solid"/>
                      <a:round/>
                      <a:headEnd type="none" w="med" len="med"/>
                      <a:tailEnd type="none" w="med" len="med"/>
                    </a:lnT>
                    <a:lnB w="9417" cap="flat" cmpd="sng" algn="ctr">
                      <a:solidFill>
                        <a:srgbClr val="FFFFFF"/>
                      </a:solidFill>
                      <a:prstDash val="solid"/>
                      <a:round/>
                      <a:headEnd type="none" w="med" len="med"/>
                      <a:tailEnd type="none" w="med" len="med"/>
                    </a:lnB>
                    <a:solidFill>
                      <a:srgbClr val="D5D5D6"/>
                    </a:solidFill>
                  </a:tcPr>
                </a:tc>
                <a:extLst>
                  <a:ext uri="{0D108BD9-81ED-4DB2-BD59-A6C34878D82A}">
                    <a16:rowId xmlns:a16="http://schemas.microsoft.com/office/drawing/2014/main" val="1778576210"/>
                  </a:ext>
                </a:extLst>
              </a:tr>
            </a:tbl>
          </a:graphicData>
        </a:graphic>
      </p:graphicFrame>
      <p:sp>
        <p:nvSpPr>
          <p:cNvPr id="4" name="Slide Number Placeholder 3">
            <a:extLst>
              <a:ext uri="{FF2B5EF4-FFF2-40B4-BE49-F238E27FC236}">
                <a16:creationId xmlns:a16="http://schemas.microsoft.com/office/drawing/2014/main" id="{42FDD869-9128-D654-33B4-24771DA189EE}"/>
              </a:ext>
            </a:extLst>
          </p:cNvPr>
          <p:cNvSpPr>
            <a:spLocks noGrp="1"/>
          </p:cNvSpPr>
          <p:nvPr>
            <p:ph type="sldNum" sz="quarter" idx="12"/>
          </p:nvPr>
        </p:nvSpPr>
        <p:spPr/>
        <p:txBody>
          <a:bodyPr/>
          <a:lstStyle/>
          <a:p>
            <a:fld id="{4E637404-0BCF-4192-AEAE-F6A882F231C4}" type="slidenum">
              <a:rPr lang="en-US" altLang="en-US" smtClean="0"/>
              <a:pPr/>
              <a:t>10</a:t>
            </a:fld>
            <a:endParaRPr lang="en-US" altLang="en-US"/>
          </a:p>
        </p:txBody>
      </p:sp>
    </p:spTree>
    <p:extLst>
      <p:ext uri="{BB962C8B-B14F-4D97-AF65-F5344CB8AC3E}">
        <p14:creationId xmlns:p14="http://schemas.microsoft.com/office/powerpoint/2010/main" val="2723903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282633" y="2166762"/>
            <a:ext cx="3507971" cy="2506286"/>
          </a:xfrm>
        </p:spPr>
        <p:txBody>
          <a:bodyPr anchor="ctr">
            <a:noAutofit/>
          </a:bodyPr>
          <a:lstStyle/>
          <a:p>
            <a:r>
              <a:rPr lang="en-US" sz="4800" dirty="0">
                <a:solidFill>
                  <a:srgbClr val="FFFFFF"/>
                </a:solidFill>
              </a:rPr>
              <a:t>Private schools assist this process by:</a:t>
            </a:r>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p:txBody>
          <a:bodyPr anchor="ctr">
            <a:normAutofit/>
          </a:bodyPr>
          <a:lstStyle/>
          <a:p>
            <a:pPr marL="514350" indent="-514350">
              <a:lnSpc>
                <a:spcPct val="100000"/>
              </a:lnSpc>
              <a:spcBef>
                <a:spcPts val="0"/>
              </a:spcBef>
              <a:spcAft>
                <a:spcPts val="1200"/>
              </a:spcAft>
              <a:buFont typeface="+mj-lt"/>
              <a:buAutoNum type="arabicPeriod"/>
            </a:pPr>
            <a:r>
              <a:rPr lang="en-US" dirty="0">
                <a:effectLst/>
                <a:latin typeface="Arial" panose="020B0604020202020204" pitchFamily="34" charset="0"/>
                <a:ea typeface="Arial" panose="020B0604020202020204" pitchFamily="34" charset="0"/>
                <a:cs typeface="Times New Roman" panose="02020603050405020304" pitchFamily="18" charset="0"/>
              </a:rPr>
              <a:t>Participating and having the goal of reaching agreement in the ongoing consultation with the LEA.</a:t>
            </a:r>
          </a:p>
          <a:p>
            <a:pPr marL="514350" indent="-514350">
              <a:lnSpc>
                <a:spcPct val="100000"/>
              </a:lnSpc>
              <a:spcBef>
                <a:spcPts val="0"/>
              </a:spcBef>
              <a:spcAft>
                <a:spcPts val="1200"/>
              </a:spcAft>
              <a:buFont typeface="+mj-lt"/>
              <a:buAutoNum type="arabicPeriod"/>
            </a:pPr>
            <a:r>
              <a:rPr lang="en-US" dirty="0"/>
              <a:t>Responding to the LEAs request for information in a timely manner by attending to reasonable deadlines.</a:t>
            </a:r>
          </a:p>
          <a:p>
            <a:pPr marL="514350" indent="-514350">
              <a:lnSpc>
                <a:spcPct val="100000"/>
              </a:lnSpc>
              <a:spcBef>
                <a:spcPts val="0"/>
              </a:spcBef>
              <a:spcAft>
                <a:spcPts val="1200"/>
              </a:spcAft>
              <a:buFont typeface="+mj-lt"/>
              <a:buAutoNum type="arabicPeriod"/>
            </a:pPr>
            <a:r>
              <a:rPr lang="en-US" dirty="0"/>
              <a:t>Providing data about the needs of students and educators.</a:t>
            </a:r>
          </a:p>
          <a:p>
            <a:pPr marL="514350" indent="-514350">
              <a:lnSpc>
                <a:spcPct val="100000"/>
              </a:lnSpc>
              <a:spcBef>
                <a:spcPts val="0"/>
              </a:spcBef>
              <a:spcAft>
                <a:spcPts val="1200"/>
              </a:spcAft>
              <a:buFont typeface="+mj-lt"/>
              <a:buAutoNum type="arabicPeriod"/>
            </a:pPr>
            <a:r>
              <a:rPr lang="en-US" dirty="0"/>
              <a:t>Assessing the effectiveness of services.</a:t>
            </a:r>
          </a:p>
          <a:p>
            <a:pPr marL="0" indent="0">
              <a:lnSpc>
                <a:spcPct val="100000"/>
              </a:lnSpc>
              <a:buNone/>
            </a:pPr>
            <a:endParaRPr lang="en-US" dirty="0"/>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p:txBody>
          <a:bodyPr>
            <a:normAutofit/>
          </a:bodyPr>
          <a:lstStyle/>
          <a:p>
            <a:pPr>
              <a:spcAft>
                <a:spcPts val="600"/>
              </a:spcAft>
            </a:pPr>
            <a:fld id="{4E637404-0BCF-4192-AEAE-F6A882F231C4}" type="slidenum">
              <a:rPr lang="en-US" altLang="en-US">
                <a:solidFill>
                  <a:schemeClr val="tx2"/>
                </a:solidFill>
              </a:rPr>
              <a:pPr>
                <a:spcAft>
                  <a:spcPts val="600"/>
                </a:spcAft>
              </a:pPr>
              <a:t>11</a:t>
            </a:fld>
            <a:endParaRPr lang="en-US" altLang="en-US">
              <a:solidFill>
                <a:schemeClr val="tx2"/>
              </a:solidFill>
            </a:endParaRPr>
          </a:p>
        </p:txBody>
      </p:sp>
    </p:spTree>
    <p:extLst>
      <p:ext uri="{BB962C8B-B14F-4D97-AF65-F5344CB8AC3E}">
        <p14:creationId xmlns:p14="http://schemas.microsoft.com/office/powerpoint/2010/main" val="3398640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282633" y="2166762"/>
            <a:ext cx="3507971" cy="2506286"/>
          </a:xfrm>
        </p:spPr>
        <p:txBody>
          <a:bodyPr anchor="ctr">
            <a:noAutofit/>
          </a:bodyPr>
          <a:lstStyle/>
          <a:p>
            <a:r>
              <a:rPr lang="en-US" sz="4800" dirty="0">
                <a:solidFill>
                  <a:srgbClr val="FFFFFF"/>
                </a:solidFill>
              </a:rPr>
              <a:t>Intent to Participate (1)</a:t>
            </a:r>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p:txBody>
          <a:bodyPr anchor="ctr">
            <a:normAutofit/>
          </a:bodyPr>
          <a:lstStyle/>
          <a:p>
            <a:pPr marL="0" indent="0">
              <a:lnSpc>
                <a:spcPct val="100000"/>
              </a:lnSpc>
              <a:spcBef>
                <a:spcPts val="0"/>
              </a:spcBef>
              <a:spcAft>
                <a:spcPts val="1200"/>
              </a:spcAft>
              <a:buNone/>
            </a:pPr>
            <a:r>
              <a:rPr lang="en-US" dirty="0">
                <a:effectLst/>
                <a:latin typeface="Arial" panose="020B0604020202020204" pitchFamily="34" charset="0"/>
                <a:ea typeface="Arial" panose="020B0604020202020204" pitchFamily="34" charset="0"/>
                <a:cs typeface="Times New Roman" panose="02020603050405020304" pitchFamily="18" charset="0"/>
              </a:rPr>
              <a:t>LEAs are required under the ESSA to offer eligible children attending non-public (private) elementary and secondary schools and their teachers' services or other benefits, such as, professional development, that are equitable to those provided to eligible public-school teachers.</a:t>
            </a:r>
          </a:p>
          <a:p>
            <a:pPr marL="0" indent="0">
              <a:lnSpc>
                <a:spcPct val="100000"/>
              </a:lnSpc>
              <a:spcBef>
                <a:spcPts val="0"/>
              </a:spcBef>
              <a:spcAft>
                <a:spcPts val="1200"/>
              </a:spcAft>
              <a:buNone/>
            </a:pPr>
            <a:r>
              <a:rPr lang="en-US" dirty="0">
                <a:effectLst/>
                <a:latin typeface="Arial" panose="020B0604020202020204" pitchFamily="34" charset="0"/>
                <a:ea typeface="Arial" panose="020B0604020202020204" pitchFamily="34" charset="0"/>
                <a:cs typeface="Times New Roman" panose="02020603050405020304" pitchFamily="18" charset="0"/>
              </a:rPr>
              <a:t>Intent to Participate letters must be sent </a:t>
            </a:r>
            <a:r>
              <a:rPr lang="en-US" b="1" dirty="0">
                <a:effectLst/>
                <a:latin typeface="Arial" panose="020B0604020202020204" pitchFamily="34" charset="0"/>
                <a:ea typeface="Arial" panose="020B0604020202020204" pitchFamily="34" charset="0"/>
                <a:cs typeface="Times New Roman" panose="02020603050405020304" pitchFamily="18" charset="0"/>
              </a:rPr>
              <a:t>annually</a:t>
            </a:r>
            <a:r>
              <a:rPr lang="en-US" dirty="0">
                <a:effectLst/>
                <a:latin typeface="Arial" panose="020B0604020202020204" pitchFamily="34" charset="0"/>
                <a:ea typeface="Arial" panose="020B0604020202020204" pitchFamily="34" charset="0"/>
                <a:cs typeface="Times New Roman" panose="02020603050405020304" pitchFamily="18" charset="0"/>
              </a:rPr>
              <a:t> to private schools informing them of equitable services. </a:t>
            </a:r>
          </a:p>
          <a:p>
            <a:pPr marL="0" indent="0">
              <a:lnSpc>
                <a:spcPct val="100000"/>
              </a:lnSpc>
              <a:buNone/>
            </a:pPr>
            <a:endParaRPr lang="en-US" dirty="0"/>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p:txBody>
          <a:bodyPr>
            <a:normAutofit/>
          </a:bodyPr>
          <a:lstStyle/>
          <a:p>
            <a:pPr>
              <a:spcAft>
                <a:spcPts val="600"/>
              </a:spcAft>
            </a:pPr>
            <a:fld id="{4E637404-0BCF-4192-AEAE-F6A882F231C4}" type="slidenum">
              <a:rPr lang="en-US" altLang="en-US">
                <a:solidFill>
                  <a:schemeClr val="tx2"/>
                </a:solidFill>
              </a:rPr>
              <a:pPr>
                <a:spcAft>
                  <a:spcPts val="600"/>
                </a:spcAft>
              </a:pPr>
              <a:t>12</a:t>
            </a:fld>
            <a:endParaRPr lang="en-US" altLang="en-US">
              <a:solidFill>
                <a:schemeClr val="tx2"/>
              </a:solidFill>
            </a:endParaRPr>
          </a:p>
        </p:txBody>
      </p:sp>
    </p:spTree>
    <p:extLst>
      <p:ext uri="{BB962C8B-B14F-4D97-AF65-F5344CB8AC3E}">
        <p14:creationId xmlns:p14="http://schemas.microsoft.com/office/powerpoint/2010/main" val="2469231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A67F2B0-086B-7A95-30CB-388105A046CE}"/>
              </a:ext>
            </a:extLst>
          </p:cNvPr>
          <p:cNvSpPr>
            <a:spLocks noGrp="1"/>
          </p:cNvSpPr>
          <p:nvPr>
            <p:ph type="title"/>
          </p:nvPr>
        </p:nvSpPr>
        <p:spPr>
          <a:xfrm>
            <a:off x="1097280" y="286603"/>
            <a:ext cx="10058400" cy="1450757"/>
          </a:xfrm>
        </p:spPr>
        <p:txBody>
          <a:bodyPr/>
          <a:lstStyle/>
          <a:p>
            <a:r>
              <a:rPr lang="en-US" dirty="0"/>
              <a:t>Intent to Participate (2) </a:t>
            </a:r>
          </a:p>
        </p:txBody>
      </p:sp>
      <p:sp>
        <p:nvSpPr>
          <p:cNvPr id="5" name="Content Placeholder 4">
            <a:extLst>
              <a:ext uri="{FF2B5EF4-FFF2-40B4-BE49-F238E27FC236}">
                <a16:creationId xmlns:a16="http://schemas.microsoft.com/office/drawing/2014/main" id="{06D9BB64-6F1C-93C8-C8B3-FEAD97A9B0FF}"/>
              </a:ext>
            </a:extLst>
          </p:cNvPr>
          <p:cNvSpPr>
            <a:spLocks noGrp="1"/>
          </p:cNvSpPr>
          <p:nvPr>
            <p:ph sz="half" idx="2"/>
          </p:nvPr>
        </p:nvSpPr>
        <p:spPr>
          <a:xfrm>
            <a:off x="1228726" y="1889757"/>
            <a:ext cx="9909174" cy="4388809"/>
          </a:xfrm>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dirty="0"/>
              <a:t>An “Intent to Participate” form is a document that LEAs send annually to private school officials to determine their interest in participating in Title II equitable services. </a:t>
            </a:r>
          </a:p>
          <a:p>
            <a:pPr marL="0" marR="0" lvl="0" indent="0" algn="l" defTabSz="914400" rtl="0" eaLnBrk="1" fontAlgn="auto" latinLnBrk="0" hangingPunct="1">
              <a:lnSpc>
                <a:spcPct val="100000"/>
              </a:lnSpc>
              <a:spcBef>
                <a:spcPts val="0"/>
              </a:spcBef>
              <a:spcAft>
                <a:spcPts val="1200"/>
              </a:spcAft>
              <a:buClrTx/>
              <a:buSzTx/>
              <a:buFontTx/>
              <a:buNone/>
              <a:tabLst/>
              <a:defRPr/>
            </a:pPr>
            <a:br>
              <a:rPr lang="en-US" sz="2400" dirty="0"/>
            </a:br>
            <a:endParaRPr lang="en-US" sz="2400" dirty="0"/>
          </a:p>
        </p:txBody>
      </p:sp>
      <p:sp>
        <p:nvSpPr>
          <p:cNvPr id="7" name="Slide Number Placeholder 6">
            <a:extLst>
              <a:ext uri="{FF2B5EF4-FFF2-40B4-BE49-F238E27FC236}">
                <a16:creationId xmlns:a16="http://schemas.microsoft.com/office/drawing/2014/main" id="{F3BB3AF2-CB55-24A1-BBC2-F312DF785AAC}"/>
              </a:ext>
            </a:extLst>
          </p:cNvPr>
          <p:cNvSpPr>
            <a:spLocks noGrp="1"/>
          </p:cNvSpPr>
          <p:nvPr>
            <p:ph type="sldNum" sz="quarter" idx="12"/>
          </p:nvPr>
        </p:nvSpPr>
        <p:spPr/>
        <p:txBody>
          <a:bodyPr/>
          <a:lstStyle/>
          <a:p>
            <a:fld id="{17AF7A2B-343F-48E0-93E4-6FA14D015882}" type="slidenum">
              <a:rPr lang="en-US" altLang="en-US" smtClean="0"/>
              <a:pPr/>
              <a:t>13</a:t>
            </a:fld>
            <a:endParaRPr lang="en-US" altLang="en-US"/>
          </a:p>
        </p:txBody>
      </p:sp>
    </p:spTree>
    <p:extLst>
      <p:ext uri="{BB962C8B-B14F-4D97-AF65-F5344CB8AC3E}">
        <p14:creationId xmlns:p14="http://schemas.microsoft.com/office/powerpoint/2010/main" val="1056077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A67F2B0-086B-7A95-30CB-388105A046CE}"/>
              </a:ext>
            </a:extLst>
          </p:cNvPr>
          <p:cNvSpPr>
            <a:spLocks noGrp="1"/>
          </p:cNvSpPr>
          <p:nvPr>
            <p:ph type="title"/>
          </p:nvPr>
        </p:nvSpPr>
        <p:spPr>
          <a:xfrm>
            <a:off x="1097280" y="286603"/>
            <a:ext cx="10058400" cy="1450757"/>
          </a:xfrm>
        </p:spPr>
        <p:txBody>
          <a:bodyPr/>
          <a:lstStyle/>
          <a:p>
            <a:r>
              <a:rPr lang="en-US" dirty="0"/>
              <a:t>Intent to Participate Example (1) </a:t>
            </a:r>
          </a:p>
        </p:txBody>
      </p:sp>
      <p:pic>
        <p:nvPicPr>
          <p:cNvPr id="10" name="Picture 4" descr="Bakersfield City School District Logo">
            <a:extLst>
              <a:ext uri="{FF2B5EF4-FFF2-40B4-BE49-F238E27FC236}">
                <a16:creationId xmlns:a16="http://schemas.microsoft.com/office/drawing/2014/main" id="{CC66A33D-D234-AD09-6348-5361647BD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6189" y="620154"/>
            <a:ext cx="1009491" cy="100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10" descr="Sample of Page 1 of the Initial Contact Letter and Intent to Participate form. Link to the Sample Intent letter is available on the slide. ">
            <a:extLst>
              <a:ext uri="{FF2B5EF4-FFF2-40B4-BE49-F238E27FC236}">
                <a16:creationId xmlns:a16="http://schemas.microsoft.com/office/drawing/2014/main" id="{197CF361-620D-60C4-5716-485FC2A28EBD}"/>
              </a:ext>
            </a:extLst>
          </p:cNvPr>
          <p:cNvPicPr>
            <a:picLocks noGrp="1" noChangeAspect="1"/>
          </p:cNvPicPr>
          <p:nvPr>
            <p:ph sz="half" idx="1"/>
          </p:nvPr>
        </p:nvPicPr>
        <p:blipFill>
          <a:blip r:embed="rId4"/>
          <a:stretch>
            <a:fillRect/>
          </a:stretch>
        </p:blipFill>
        <p:spPr>
          <a:xfrm>
            <a:off x="137320" y="2079658"/>
            <a:ext cx="3620881" cy="3566762"/>
          </a:xfrm>
          <a:prstGeom prst="rect">
            <a:avLst/>
          </a:prstGeom>
          <a:ln>
            <a:solidFill>
              <a:schemeClr val="accent1"/>
            </a:solidFill>
          </a:ln>
        </p:spPr>
      </p:pic>
      <p:sp>
        <p:nvSpPr>
          <p:cNvPr id="5" name="Content Placeholder 4">
            <a:extLst>
              <a:ext uri="{FF2B5EF4-FFF2-40B4-BE49-F238E27FC236}">
                <a16:creationId xmlns:a16="http://schemas.microsoft.com/office/drawing/2014/main" id="{06D9BB64-6F1C-93C8-C8B3-FEAD97A9B0FF}"/>
              </a:ext>
            </a:extLst>
          </p:cNvPr>
          <p:cNvSpPr>
            <a:spLocks noGrp="1"/>
          </p:cNvSpPr>
          <p:nvPr>
            <p:ph sz="half" idx="2"/>
          </p:nvPr>
        </p:nvSpPr>
        <p:spPr>
          <a:xfrm>
            <a:off x="3947462" y="1889757"/>
            <a:ext cx="7688179" cy="4388809"/>
          </a:xfrm>
        </p:spPr>
        <p:txBody>
          <a:bodyPr/>
          <a:lstStyle/>
          <a:p>
            <a:pPr marL="0" lvl="0" indent="0" eaLnBrk="1" fontAlgn="auto" hangingPunct="1">
              <a:lnSpc>
                <a:spcPct val="100000"/>
              </a:lnSpc>
              <a:spcBef>
                <a:spcPts val="0"/>
              </a:spcBef>
              <a:spcAft>
                <a:spcPts val="1200"/>
              </a:spcAft>
              <a:buSzTx/>
              <a:buNone/>
              <a:defRPr/>
            </a:pPr>
            <a:r>
              <a:rPr lang="en-US" sz="2400" dirty="0"/>
              <a:t>BCSD’s letter is based on the sample provided by the Department of Education Office of Elementary and Secondary Education (OESE). BCSD has versions of this letter to send to private schools that change slightly for the first versus third communication attempt. </a:t>
            </a:r>
          </a:p>
          <a:p>
            <a:pPr marL="0" lvl="0" indent="0" eaLnBrk="1" fontAlgn="auto" hangingPunct="1">
              <a:lnSpc>
                <a:spcPct val="100000"/>
              </a:lnSpc>
              <a:spcBef>
                <a:spcPts val="0"/>
              </a:spcBef>
              <a:spcAft>
                <a:spcPts val="1200"/>
              </a:spcAft>
              <a:buSzTx/>
              <a:buNone/>
              <a:defRPr/>
            </a:pPr>
            <a:r>
              <a:rPr lang="en-US" sz="2400" dirty="0"/>
              <a:t>This Intent to Participate form can be found on the OESE Initial Contact letter and Intent to Participate web page:</a:t>
            </a:r>
            <a:br>
              <a:rPr lang="en-US" sz="2400" dirty="0"/>
            </a:br>
            <a:r>
              <a:rPr lang="en-US" sz="2400" dirty="0">
                <a:hlinkClick r:id="rId5" tooltip="OESE Initial Contact letter and Intent to Participate web page"/>
              </a:rPr>
              <a:t>https://oese.ed.gov/resources/oese-technical-assistance-centers/state-support-network/resources/initial-contact-letter-intent-participate/</a:t>
            </a:r>
            <a:r>
              <a:rPr lang="en-US" sz="2400" dirty="0"/>
              <a:t> </a:t>
            </a:r>
          </a:p>
        </p:txBody>
      </p:sp>
      <p:sp>
        <p:nvSpPr>
          <p:cNvPr id="7" name="Slide Number Placeholder 6">
            <a:extLst>
              <a:ext uri="{FF2B5EF4-FFF2-40B4-BE49-F238E27FC236}">
                <a16:creationId xmlns:a16="http://schemas.microsoft.com/office/drawing/2014/main" id="{F3BB3AF2-CB55-24A1-BBC2-F312DF785AAC}"/>
              </a:ext>
            </a:extLst>
          </p:cNvPr>
          <p:cNvSpPr>
            <a:spLocks noGrp="1"/>
          </p:cNvSpPr>
          <p:nvPr>
            <p:ph type="sldNum" sz="quarter" idx="12"/>
          </p:nvPr>
        </p:nvSpPr>
        <p:spPr/>
        <p:txBody>
          <a:bodyPr/>
          <a:lstStyle/>
          <a:p>
            <a:fld id="{17AF7A2B-343F-48E0-93E4-6FA14D015882}" type="slidenum">
              <a:rPr lang="en-US" altLang="en-US" smtClean="0"/>
              <a:pPr/>
              <a:t>14</a:t>
            </a:fld>
            <a:endParaRPr lang="en-US" altLang="en-US"/>
          </a:p>
        </p:txBody>
      </p:sp>
    </p:spTree>
    <p:extLst>
      <p:ext uri="{BB962C8B-B14F-4D97-AF65-F5344CB8AC3E}">
        <p14:creationId xmlns:p14="http://schemas.microsoft.com/office/powerpoint/2010/main" val="4027882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A67F2B0-086B-7A95-30CB-388105A046CE}"/>
              </a:ext>
            </a:extLst>
          </p:cNvPr>
          <p:cNvSpPr>
            <a:spLocks noGrp="1"/>
          </p:cNvSpPr>
          <p:nvPr>
            <p:ph type="title"/>
          </p:nvPr>
        </p:nvSpPr>
        <p:spPr/>
        <p:txBody>
          <a:bodyPr/>
          <a:lstStyle/>
          <a:p>
            <a:r>
              <a:rPr lang="en-US" dirty="0"/>
              <a:t>Intent to Participate Example (2) </a:t>
            </a:r>
          </a:p>
        </p:txBody>
      </p:sp>
      <p:pic>
        <p:nvPicPr>
          <p:cNvPr id="10" name="Picture 4" descr="Bakersfield City School District Logo">
            <a:extLst>
              <a:ext uri="{FF2B5EF4-FFF2-40B4-BE49-F238E27FC236}">
                <a16:creationId xmlns:a16="http://schemas.microsoft.com/office/drawing/2014/main" id="{CC66A33D-D234-AD09-6348-5361647BD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6189" y="620154"/>
            <a:ext cx="1009491" cy="100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3" descr="Sample of BCSD's Letter of Intent to Participate with Nonprofit Private Schools form. Link is available on the slide. ">
            <a:extLst>
              <a:ext uri="{FF2B5EF4-FFF2-40B4-BE49-F238E27FC236}">
                <a16:creationId xmlns:a16="http://schemas.microsoft.com/office/drawing/2014/main" id="{3CC32EFA-0F05-6BCF-E29C-DB2B947E35E0}"/>
              </a:ext>
            </a:extLst>
          </p:cNvPr>
          <p:cNvPicPr>
            <a:picLocks noGrp="1" noChangeAspect="1"/>
          </p:cNvPicPr>
          <p:nvPr>
            <p:ph sz="half" idx="1"/>
          </p:nvPr>
        </p:nvPicPr>
        <p:blipFill>
          <a:blip r:embed="rId4"/>
          <a:stretch>
            <a:fillRect/>
          </a:stretch>
        </p:blipFill>
        <p:spPr>
          <a:xfrm>
            <a:off x="1025599" y="2011753"/>
            <a:ext cx="3277184" cy="3545807"/>
          </a:xfrm>
          <a:ln>
            <a:solidFill>
              <a:schemeClr val="accent1"/>
            </a:solidFill>
          </a:ln>
        </p:spPr>
      </p:pic>
      <p:sp>
        <p:nvSpPr>
          <p:cNvPr id="5" name="Content Placeholder 4">
            <a:extLst>
              <a:ext uri="{FF2B5EF4-FFF2-40B4-BE49-F238E27FC236}">
                <a16:creationId xmlns:a16="http://schemas.microsoft.com/office/drawing/2014/main" id="{06D9BB64-6F1C-93C8-C8B3-FEAD97A9B0FF}"/>
              </a:ext>
            </a:extLst>
          </p:cNvPr>
          <p:cNvSpPr>
            <a:spLocks noGrp="1"/>
          </p:cNvSpPr>
          <p:nvPr>
            <p:ph sz="half" idx="2"/>
          </p:nvPr>
        </p:nvSpPr>
        <p:spPr>
          <a:xfrm>
            <a:off x="4415589" y="1889757"/>
            <a:ext cx="7220052" cy="4388809"/>
          </a:xfrm>
        </p:spPr>
        <p:txBody>
          <a:bodyPr/>
          <a:lstStyle/>
          <a:p>
            <a:pPr marL="0" indent="0" eaLnBrk="1" fontAlgn="auto" hangingPunct="1">
              <a:lnSpc>
                <a:spcPct val="100000"/>
              </a:lnSpc>
              <a:spcBef>
                <a:spcPts val="0"/>
              </a:spcBef>
              <a:spcAft>
                <a:spcPts val="1200"/>
              </a:spcAft>
              <a:buSzTx/>
              <a:buNone/>
              <a:defRPr/>
            </a:pPr>
            <a:r>
              <a:rPr lang="en-US" sz="2400" dirty="0"/>
              <a:t>An Intent to Participate with Nonprofit Private Schools form is located on BCSD’s Padlet web page: </a:t>
            </a:r>
            <a:r>
              <a:rPr lang="en-US" sz="2400" u="sng" dirty="0">
                <a:solidFill>
                  <a:srgbClr val="467886"/>
                </a:solidFill>
                <a:effectLst/>
                <a:latin typeface="+mj-lt"/>
                <a:ea typeface="Aptos" panose="020B0004020202020204" pitchFamily="34" charset="0"/>
                <a:hlinkClick r:id="rId5" tooltip="BCSD’s Padlet web page"/>
              </a:rPr>
              <a:t>https://padlet.com/shannond3/equitable-services-federal-program-resources-fb2wuwti5lf09l57</a:t>
            </a:r>
            <a:endParaRPr lang="en-US" sz="2400" u="sng" dirty="0">
              <a:solidFill>
                <a:srgbClr val="467886"/>
              </a:solidFill>
              <a:effectLst/>
              <a:latin typeface="+mj-lt"/>
              <a:ea typeface="Aptos" panose="020B00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lang="en-US" sz="2400" dirty="0">
              <a:latin typeface="+mj-lt"/>
            </a:endParaRPr>
          </a:p>
        </p:txBody>
      </p:sp>
      <p:sp>
        <p:nvSpPr>
          <p:cNvPr id="7" name="Slide Number Placeholder 6">
            <a:extLst>
              <a:ext uri="{FF2B5EF4-FFF2-40B4-BE49-F238E27FC236}">
                <a16:creationId xmlns:a16="http://schemas.microsoft.com/office/drawing/2014/main" id="{F3BB3AF2-CB55-24A1-BBC2-F312DF785AAC}"/>
              </a:ext>
            </a:extLst>
          </p:cNvPr>
          <p:cNvSpPr>
            <a:spLocks noGrp="1"/>
          </p:cNvSpPr>
          <p:nvPr>
            <p:ph type="sldNum" sz="quarter" idx="12"/>
          </p:nvPr>
        </p:nvSpPr>
        <p:spPr/>
        <p:txBody>
          <a:bodyPr/>
          <a:lstStyle/>
          <a:p>
            <a:fld id="{17AF7A2B-343F-48E0-93E4-6FA14D015882}" type="slidenum">
              <a:rPr lang="en-US" altLang="en-US" smtClean="0"/>
              <a:pPr/>
              <a:t>15</a:t>
            </a:fld>
            <a:endParaRPr lang="en-US" altLang="en-US"/>
          </a:p>
        </p:txBody>
      </p:sp>
    </p:spTree>
    <p:extLst>
      <p:ext uri="{BB962C8B-B14F-4D97-AF65-F5344CB8AC3E}">
        <p14:creationId xmlns:p14="http://schemas.microsoft.com/office/powerpoint/2010/main" val="3578564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0CD65A3-6235-67FB-29F4-3DE8235966C2}"/>
              </a:ext>
            </a:extLst>
          </p:cNvPr>
          <p:cNvSpPr>
            <a:spLocks noGrp="1"/>
          </p:cNvSpPr>
          <p:nvPr>
            <p:ph type="title"/>
          </p:nvPr>
        </p:nvSpPr>
        <p:spPr/>
        <p:txBody>
          <a:bodyPr/>
          <a:lstStyle/>
          <a:p>
            <a:r>
              <a:rPr lang="en-US" dirty="0"/>
              <a:t>Intent to Participate Example (3)</a:t>
            </a:r>
          </a:p>
        </p:txBody>
      </p:sp>
      <p:pic>
        <p:nvPicPr>
          <p:cNvPr id="12" name="Content Placeholder 11" descr="Sample of Page 4 (Participate response page) of the Sample Intent Form. Link to this form is found on the slide. ">
            <a:extLst>
              <a:ext uri="{FF2B5EF4-FFF2-40B4-BE49-F238E27FC236}">
                <a16:creationId xmlns:a16="http://schemas.microsoft.com/office/drawing/2014/main" id="{8CD7A200-78B6-F1CD-6367-2824ECF8079C}"/>
              </a:ext>
            </a:extLst>
          </p:cNvPr>
          <p:cNvPicPr>
            <a:picLocks noGrp="1" noChangeAspect="1"/>
          </p:cNvPicPr>
          <p:nvPr>
            <p:ph sz="half" idx="1"/>
          </p:nvPr>
        </p:nvPicPr>
        <p:blipFill>
          <a:blip r:embed="rId3"/>
          <a:stretch>
            <a:fillRect/>
          </a:stretch>
        </p:blipFill>
        <p:spPr>
          <a:xfrm>
            <a:off x="1258065" y="1846263"/>
            <a:ext cx="3365207" cy="4387850"/>
          </a:xfrm>
          <a:prstGeom prst="rect">
            <a:avLst/>
          </a:prstGeom>
          <a:ln>
            <a:solidFill>
              <a:schemeClr val="accent1"/>
            </a:solidFill>
          </a:ln>
        </p:spPr>
      </p:pic>
      <p:sp>
        <p:nvSpPr>
          <p:cNvPr id="2" name="Content Placeholder 1">
            <a:extLst>
              <a:ext uri="{FF2B5EF4-FFF2-40B4-BE49-F238E27FC236}">
                <a16:creationId xmlns:a16="http://schemas.microsoft.com/office/drawing/2014/main" id="{5FA2DE08-CA05-B421-4DFF-AC133F0F9D3E}"/>
              </a:ext>
            </a:extLst>
          </p:cNvPr>
          <p:cNvSpPr>
            <a:spLocks noGrp="1"/>
          </p:cNvSpPr>
          <p:nvPr>
            <p:ph sz="half" idx="2"/>
          </p:nvPr>
        </p:nvSpPr>
        <p:spPr>
          <a:xfrm>
            <a:off x="4788568" y="1845734"/>
            <a:ext cx="6367112" cy="4388809"/>
          </a:xfrm>
        </p:spPr>
        <p:txBody>
          <a:bodyPr/>
          <a:lstStyle/>
          <a:p>
            <a:pPr marL="0" indent="0">
              <a:buNone/>
            </a:pPr>
            <a:r>
              <a:rPr lang="en-US" sz="2400" dirty="0"/>
              <a:t>The Private School Intent to Participate response page can be located on page 4 of the Initial Contact Letter and Intent to Participate document located on the OESE</a:t>
            </a:r>
            <a:r>
              <a:rPr kumimoji="0" lang="en-US" sz="2400" b="0" i="0" u="none" strike="noStrike" kern="1200" cap="none" spc="0" normalizeH="0" baseline="0" noProof="0" dirty="0">
                <a:ln>
                  <a:noFill/>
                </a:ln>
                <a:solidFill>
                  <a:srgbClr val="404040"/>
                </a:solidFill>
                <a:effectLst/>
                <a:uLnTx/>
                <a:uFillTx/>
                <a:latin typeface="Arial"/>
                <a:ea typeface="+mn-ea"/>
                <a:cs typeface="+mn-cs"/>
              </a:rPr>
              <a:t> Initial Contact letter and Intent to Participate web page:</a:t>
            </a:r>
            <a:br>
              <a:rPr kumimoji="0" lang="en-US" sz="2400" b="0" i="0" u="none" strike="noStrike" kern="1200" cap="none" spc="0" normalizeH="0" baseline="0" noProof="0" dirty="0">
                <a:ln>
                  <a:noFill/>
                </a:ln>
                <a:solidFill>
                  <a:srgbClr val="404040"/>
                </a:solidFill>
                <a:effectLst/>
                <a:uLnTx/>
                <a:uFillTx/>
                <a:latin typeface="Arial"/>
                <a:ea typeface="+mn-ea"/>
                <a:cs typeface="+mn-cs"/>
              </a:rPr>
            </a:br>
            <a:r>
              <a:rPr kumimoji="0" lang="en-US" sz="2400" b="0" i="0" u="none" strike="noStrike" kern="1200" cap="none" spc="0" normalizeH="0" baseline="0" noProof="0" dirty="0">
                <a:ln>
                  <a:noFill/>
                </a:ln>
                <a:solidFill>
                  <a:srgbClr val="404040"/>
                </a:solidFill>
                <a:effectLst/>
                <a:uLnTx/>
                <a:uFillTx/>
                <a:latin typeface="Arial"/>
                <a:ea typeface="+mn-ea"/>
                <a:cs typeface="+mn-cs"/>
                <a:hlinkClick r:id="rId4" tooltip="OESE Initial Contact letter and Intent to Participate web page"/>
              </a:rPr>
              <a:t>https://oese.ed.gov/resources/oese-technical-assistance-centers/state-support-network/resources/initial-contact-letter-intent-participate/</a:t>
            </a:r>
            <a:r>
              <a:rPr kumimoji="0" lang="en-US" sz="2400" b="0" i="0" u="none" strike="noStrike" kern="1200" cap="none" spc="0" normalizeH="0" baseline="0" noProof="0" dirty="0">
                <a:ln>
                  <a:noFill/>
                </a:ln>
                <a:solidFill>
                  <a:srgbClr val="404040"/>
                </a:solidFill>
                <a:effectLst/>
                <a:uLnTx/>
                <a:uFillTx/>
                <a:latin typeface="Arial"/>
                <a:ea typeface="+mn-ea"/>
                <a:cs typeface="+mn-cs"/>
              </a:rPr>
              <a:t> </a:t>
            </a:r>
            <a:br>
              <a:rPr lang="en-US" dirty="0"/>
            </a:br>
            <a:endParaRPr lang="en-US" dirty="0"/>
          </a:p>
        </p:txBody>
      </p:sp>
      <p:sp>
        <p:nvSpPr>
          <p:cNvPr id="7" name="Slide Number Placeholder 6">
            <a:extLst>
              <a:ext uri="{FF2B5EF4-FFF2-40B4-BE49-F238E27FC236}">
                <a16:creationId xmlns:a16="http://schemas.microsoft.com/office/drawing/2014/main" id="{A7797CBE-05C7-6899-C770-5B87C8D3D2B5}"/>
              </a:ext>
            </a:extLst>
          </p:cNvPr>
          <p:cNvSpPr>
            <a:spLocks noGrp="1"/>
          </p:cNvSpPr>
          <p:nvPr>
            <p:ph type="sldNum" sz="quarter" idx="12"/>
          </p:nvPr>
        </p:nvSpPr>
        <p:spPr/>
        <p:txBody>
          <a:bodyPr/>
          <a:lstStyle/>
          <a:p>
            <a:fld id="{17AF7A2B-343F-48E0-93E4-6FA14D015882}" type="slidenum">
              <a:rPr lang="en-US" altLang="en-US" smtClean="0"/>
              <a:pPr/>
              <a:t>16</a:t>
            </a:fld>
            <a:endParaRPr lang="en-US" altLang="en-US"/>
          </a:p>
        </p:txBody>
      </p:sp>
    </p:spTree>
    <p:extLst>
      <p:ext uri="{BB962C8B-B14F-4D97-AF65-F5344CB8AC3E}">
        <p14:creationId xmlns:p14="http://schemas.microsoft.com/office/powerpoint/2010/main" val="3228116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BB97-80BD-5B76-9DE5-45B82EAB2D49}"/>
              </a:ext>
            </a:extLst>
          </p:cNvPr>
          <p:cNvSpPr>
            <a:spLocks noGrp="1"/>
          </p:cNvSpPr>
          <p:nvPr>
            <p:ph type="title"/>
          </p:nvPr>
        </p:nvSpPr>
        <p:spPr/>
        <p:txBody>
          <a:bodyPr/>
          <a:lstStyle/>
          <a:p>
            <a:r>
              <a:rPr lang="en-US" dirty="0"/>
              <a:t>Every Student Succeeds Act Program Descriptions (1)</a:t>
            </a:r>
          </a:p>
        </p:txBody>
      </p:sp>
      <p:sp>
        <p:nvSpPr>
          <p:cNvPr id="3" name="Content Placeholder 2">
            <a:extLst>
              <a:ext uri="{FF2B5EF4-FFF2-40B4-BE49-F238E27FC236}">
                <a16:creationId xmlns:a16="http://schemas.microsoft.com/office/drawing/2014/main" id="{179B2E3D-39B5-AFCF-9DEC-8BFBAFBFBC88}"/>
              </a:ext>
            </a:extLst>
          </p:cNvPr>
          <p:cNvSpPr>
            <a:spLocks noGrp="1"/>
          </p:cNvSpPr>
          <p:nvPr>
            <p:ph idx="1"/>
          </p:nvPr>
        </p:nvSpPr>
        <p:spPr/>
        <p:txBody>
          <a:bodyPr/>
          <a:lstStyle/>
          <a:p>
            <a:pPr marL="0" indent="0">
              <a:lnSpc>
                <a:spcPct val="100000"/>
              </a:lnSpc>
              <a:spcBef>
                <a:spcPts val="0"/>
              </a:spcBef>
              <a:spcAft>
                <a:spcPts val="1200"/>
              </a:spcAft>
              <a:buNone/>
            </a:pPr>
            <a:r>
              <a:rPr lang="en-US" sz="2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Title I, Part A, Improving Basic Programs</a:t>
            </a:r>
            <a:r>
              <a:rPr lang="en-US" sz="2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kern="1200" dirty="0">
                <a:effectLst/>
                <a:latin typeface="Arial" panose="020B0604020202020204" pitchFamily="34" charset="0"/>
                <a:ea typeface="Times New Roman" panose="02020603050405020304" pitchFamily="18" charset="0"/>
                <a:cs typeface="Times New Roman" panose="02020603050405020304" pitchFamily="18" charset="0"/>
              </a:rPr>
              <a:t>provides</a:t>
            </a:r>
            <a:r>
              <a:rPr lang="en-US" sz="2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supplemental educational services for eligible private school students in need of instructional support. A needs assessment is necessary to determine the eligibility of students in the private school. The goal of Title I, Part A, is to provide instructional services and activities to meet the needs of disadvantaged children identified as failing or most at risk of failing the state’s challenging performance standards. The allocation of funds is based primarily on low-income data.</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A1BE8170-1E77-A1A6-98CC-E41C981F5F45}"/>
              </a:ext>
            </a:extLst>
          </p:cNvPr>
          <p:cNvSpPr>
            <a:spLocks noGrp="1"/>
          </p:cNvSpPr>
          <p:nvPr>
            <p:ph type="sldNum" sz="quarter" idx="12"/>
          </p:nvPr>
        </p:nvSpPr>
        <p:spPr/>
        <p:txBody>
          <a:bodyPr/>
          <a:lstStyle/>
          <a:p>
            <a:fld id="{4E637404-0BCF-4192-AEAE-F6A882F231C4}" type="slidenum">
              <a:rPr lang="en-US" altLang="en-US" smtClean="0"/>
              <a:pPr/>
              <a:t>17</a:t>
            </a:fld>
            <a:endParaRPr lang="en-US" altLang="en-US"/>
          </a:p>
        </p:txBody>
      </p:sp>
    </p:spTree>
    <p:extLst>
      <p:ext uri="{BB962C8B-B14F-4D97-AF65-F5344CB8AC3E}">
        <p14:creationId xmlns:p14="http://schemas.microsoft.com/office/powerpoint/2010/main" val="2212307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BD310-5A3D-AFC8-40A2-2D2CF6EB8F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19AFB1-699C-BEAF-D35F-373126039BD7}"/>
              </a:ext>
            </a:extLst>
          </p:cNvPr>
          <p:cNvSpPr>
            <a:spLocks noGrp="1"/>
          </p:cNvSpPr>
          <p:nvPr>
            <p:ph type="title"/>
          </p:nvPr>
        </p:nvSpPr>
        <p:spPr/>
        <p:txBody>
          <a:bodyPr/>
          <a:lstStyle/>
          <a:p>
            <a:r>
              <a:rPr lang="en-US" dirty="0"/>
              <a:t>Every Student Succeeds Act Program Descriptions (2)</a:t>
            </a:r>
          </a:p>
        </p:txBody>
      </p:sp>
      <p:sp>
        <p:nvSpPr>
          <p:cNvPr id="3" name="Content Placeholder 2">
            <a:extLst>
              <a:ext uri="{FF2B5EF4-FFF2-40B4-BE49-F238E27FC236}">
                <a16:creationId xmlns:a16="http://schemas.microsoft.com/office/drawing/2014/main" id="{92FA5058-AB42-DA76-DE16-C229FA5829D3}"/>
              </a:ext>
            </a:extLst>
          </p:cNvPr>
          <p:cNvSpPr>
            <a:spLocks noGrp="1"/>
          </p:cNvSpPr>
          <p:nvPr>
            <p:ph idx="1"/>
          </p:nvPr>
        </p:nvSpPr>
        <p:spPr/>
        <p:txBody>
          <a:bodyPr/>
          <a:lstStyle/>
          <a:p>
            <a:pPr marL="0" indent="0">
              <a:lnSpc>
                <a:spcPct val="100000"/>
              </a:lnSpc>
              <a:spcBef>
                <a:spcPts val="0"/>
              </a:spcBef>
              <a:spcAft>
                <a:spcPts val="1200"/>
              </a:spcAft>
              <a:buNone/>
            </a:pPr>
            <a:r>
              <a:rPr lang="en-US" sz="2400" b="1" kern="1200" dirty="0">
                <a:solidFill>
                  <a:srgbClr val="000000"/>
                </a:solidFill>
                <a:effectLst/>
                <a:latin typeface="+mj-lt"/>
                <a:ea typeface="Times New Roman" panose="02020603050405020304" pitchFamily="18" charset="0"/>
                <a:cs typeface="Times New Roman" panose="02020603050405020304" pitchFamily="18" charset="0"/>
              </a:rPr>
              <a:t>Title II, Part A, Supporting Effective Instruction</a:t>
            </a:r>
            <a:r>
              <a:rPr lang="en-US" sz="2400" kern="1200" dirty="0">
                <a:solidFill>
                  <a:srgbClr val="404040"/>
                </a:solidFill>
                <a:effectLst/>
                <a:latin typeface="+mj-lt"/>
                <a:ea typeface="Times New Roman" panose="02020603050405020304" pitchFamily="18" charset="0"/>
                <a:cs typeface="Times New Roman" panose="02020603050405020304" pitchFamily="18" charset="0"/>
              </a:rPr>
              <a:t>-</a:t>
            </a:r>
            <a:r>
              <a:rPr lang="en-US" sz="2400" kern="1200" dirty="0">
                <a:solidFill>
                  <a:srgbClr val="000000"/>
                </a:solidFill>
                <a:effectLst/>
                <a:latin typeface="+mj-lt"/>
                <a:ea typeface="Times New Roman" panose="02020603050405020304" pitchFamily="18" charset="0"/>
                <a:cs typeface="Times New Roman" panose="02020603050405020304" pitchFamily="18" charset="0"/>
              </a:rPr>
              <a:t>The purpose of Title II, Part A is to increase student achievement consistent with the challenging State academic standards; improve the quality and effectiveness of teachers, principals, and other school leaders; increase the number of teachers, principals, and other school leaders who are effective in improving student academic achievement in schools; and provide low-income and minority students greater access to effective teachers, principals, and other school leaders.</a:t>
            </a:r>
            <a:endParaRPr lang="en-US" sz="2400" kern="100" dirty="0">
              <a:effectLst/>
              <a:latin typeface="+mj-lt"/>
              <a:ea typeface="Aptos" panose="020B000402020202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6B0D6911-588C-8B09-F447-0BF4905DD9EF}"/>
              </a:ext>
            </a:extLst>
          </p:cNvPr>
          <p:cNvSpPr>
            <a:spLocks noGrp="1"/>
          </p:cNvSpPr>
          <p:nvPr>
            <p:ph type="sldNum" sz="quarter" idx="12"/>
          </p:nvPr>
        </p:nvSpPr>
        <p:spPr/>
        <p:txBody>
          <a:bodyPr/>
          <a:lstStyle/>
          <a:p>
            <a:fld id="{4E637404-0BCF-4192-AEAE-F6A882F231C4}" type="slidenum">
              <a:rPr lang="en-US" altLang="en-US" smtClean="0"/>
              <a:pPr/>
              <a:t>18</a:t>
            </a:fld>
            <a:endParaRPr lang="en-US" altLang="en-US"/>
          </a:p>
        </p:txBody>
      </p:sp>
    </p:spTree>
    <p:extLst>
      <p:ext uri="{BB962C8B-B14F-4D97-AF65-F5344CB8AC3E}">
        <p14:creationId xmlns:p14="http://schemas.microsoft.com/office/powerpoint/2010/main" val="2066308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D15B0-FA39-28C2-4EC8-B8314F8ED5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E9F0CF-F69D-5551-FF15-A48345EE907F}"/>
              </a:ext>
            </a:extLst>
          </p:cNvPr>
          <p:cNvSpPr>
            <a:spLocks noGrp="1"/>
          </p:cNvSpPr>
          <p:nvPr>
            <p:ph type="title"/>
          </p:nvPr>
        </p:nvSpPr>
        <p:spPr/>
        <p:txBody>
          <a:bodyPr/>
          <a:lstStyle/>
          <a:p>
            <a:r>
              <a:rPr lang="en-US" dirty="0"/>
              <a:t>Every Student Succeeds Act Program Descriptions (3)</a:t>
            </a:r>
          </a:p>
        </p:txBody>
      </p:sp>
      <p:sp>
        <p:nvSpPr>
          <p:cNvPr id="3" name="Content Placeholder 2">
            <a:extLst>
              <a:ext uri="{FF2B5EF4-FFF2-40B4-BE49-F238E27FC236}">
                <a16:creationId xmlns:a16="http://schemas.microsoft.com/office/drawing/2014/main" id="{29B07AA3-F78B-7FA8-55B0-3398395CCCC5}"/>
              </a:ext>
            </a:extLst>
          </p:cNvPr>
          <p:cNvSpPr>
            <a:spLocks noGrp="1"/>
          </p:cNvSpPr>
          <p:nvPr>
            <p:ph idx="1"/>
          </p:nvPr>
        </p:nvSpPr>
        <p:spPr>
          <a:xfrm>
            <a:off x="1096963" y="1857375"/>
            <a:ext cx="10058400" cy="4713286"/>
          </a:xfrm>
        </p:spPr>
        <p:txBody>
          <a:bodyPr/>
          <a:lstStyle/>
          <a:p>
            <a:pPr marL="342900" marR="0" lvl="0" indent="-342900" eaLnBrk="0" fontAlgn="base" hangingPunct="0">
              <a:lnSpc>
                <a:spcPct val="100000"/>
              </a:lnSpc>
              <a:spcBef>
                <a:spcPts val="0"/>
              </a:spcBef>
              <a:spcAft>
                <a:spcPts val="1200"/>
              </a:spcAft>
              <a:buFont typeface="Arial" panose="020B0604020202020204" pitchFamily="34" charset="0"/>
              <a:buChar char="•"/>
              <a:tabLst>
                <a:tab pos="457200" algn="l"/>
              </a:tabLst>
            </a:pPr>
            <a:r>
              <a:rPr lang="en-US" sz="2400" b="1" kern="1200" dirty="0">
                <a:solidFill>
                  <a:srgbClr val="000000"/>
                </a:solidFill>
                <a:effectLst/>
                <a:latin typeface="+mj-lt"/>
                <a:ea typeface="Times New Roman" panose="02020603050405020304" pitchFamily="18" charset="0"/>
                <a:cs typeface="Times New Roman" panose="02020603050405020304" pitchFamily="18" charset="0"/>
              </a:rPr>
              <a:t>Title III, Part A, Language Instruction for English Learner Students</a:t>
            </a:r>
            <a:r>
              <a:rPr lang="en-US" sz="2400" kern="1200" dirty="0">
                <a:solidFill>
                  <a:srgbClr val="404040"/>
                </a:solidFill>
                <a:effectLst/>
                <a:latin typeface="+mj-lt"/>
                <a:ea typeface="Times New Roman" panose="02020603050405020304" pitchFamily="18" charset="0"/>
                <a:cs typeface="Times New Roman" panose="02020603050405020304" pitchFamily="18" charset="0"/>
              </a:rPr>
              <a:t>, </a:t>
            </a:r>
            <a:r>
              <a:rPr lang="en-US" sz="2400" kern="1200" dirty="0">
                <a:solidFill>
                  <a:srgbClr val="000000"/>
                </a:solidFill>
                <a:effectLst/>
                <a:latin typeface="+mj-lt"/>
                <a:ea typeface="Times New Roman" panose="02020603050405020304" pitchFamily="18" charset="0"/>
                <a:cs typeface="Times New Roman" panose="02020603050405020304" pitchFamily="18" charset="0"/>
              </a:rPr>
              <a:t>provides supplemental educational services for eligible private school students who are identified as English Learner.</a:t>
            </a:r>
            <a:endParaRPr lang="en-US" sz="2400" kern="100" dirty="0">
              <a:effectLst/>
              <a:latin typeface="+mj-lt"/>
              <a:ea typeface="Aptos" panose="020B0004020202020204" pitchFamily="34" charset="0"/>
              <a:cs typeface="Times New Roman" panose="02020603050405020304" pitchFamily="18" charset="0"/>
            </a:endParaRPr>
          </a:p>
          <a:p>
            <a:pPr marL="342900" marR="0" lvl="0" indent="-342900" eaLnBrk="0" fontAlgn="base" hangingPunct="0">
              <a:lnSpc>
                <a:spcPct val="100000"/>
              </a:lnSpc>
              <a:spcBef>
                <a:spcPts val="0"/>
              </a:spcBef>
              <a:spcAft>
                <a:spcPts val="1200"/>
              </a:spcAft>
              <a:buFont typeface="Arial" panose="020B0604020202020204" pitchFamily="34" charset="0"/>
              <a:buChar char="•"/>
              <a:tabLst>
                <a:tab pos="457200" algn="l"/>
              </a:tabLst>
            </a:pPr>
            <a:r>
              <a:rPr lang="en-US" sz="2400" b="1" kern="1200" dirty="0">
                <a:solidFill>
                  <a:srgbClr val="000000"/>
                </a:solidFill>
                <a:effectLst/>
                <a:latin typeface="+mj-lt"/>
                <a:ea typeface="Times New Roman" panose="02020603050405020304" pitchFamily="18" charset="0"/>
                <a:cs typeface="Times New Roman" panose="02020603050405020304" pitchFamily="18" charset="0"/>
              </a:rPr>
              <a:t>Title III, Part A, Language Instruction for Immigrant Students</a:t>
            </a:r>
            <a:r>
              <a:rPr lang="en-US" sz="2400" kern="1200" dirty="0">
                <a:solidFill>
                  <a:srgbClr val="404040"/>
                </a:solidFill>
                <a:effectLst/>
                <a:latin typeface="+mj-lt"/>
                <a:ea typeface="Times New Roman" panose="02020603050405020304" pitchFamily="18" charset="0"/>
                <a:cs typeface="Times New Roman" panose="02020603050405020304" pitchFamily="18" charset="0"/>
              </a:rPr>
              <a:t>, </a:t>
            </a:r>
            <a:r>
              <a:rPr lang="en-US" sz="2400" kern="1200" dirty="0">
                <a:solidFill>
                  <a:srgbClr val="000000"/>
                </a:solidFill>
                <a:effectLst/>
                <a:latin typeface="+mj-lt"/>
                <a:ea typeface="Times New Roman" panose="02020603050405020304" pitchFamily="18" charset="0"/>
                <a:cs typeface="Times New Roman" panose="02020603050405020304" pitchFamily="18" charset="0"/>
              </a:rPr>
              <a:t>provides supplemental educational services for eligible private school students who are identified as Immigrant Students.</a:t>
            </a:r>
            <a:endParaRPr lang="en-US" sz="2400" dirty="0">
              <a:solidFill>
                <a:srgbClr val="000000"/>
              </a:solidFill>
              <a:latin typeface="+mj-lt"/>
              <a:ea typeface="Aptos" panose="020B0004020202020204" pitchFamily="34" charset="0"/>
              <a:cs typeface="Times New Roman" panose="02020603050405020304" pitchFamily="18" charset="0"/>
            </a:endParaRPr>
          </a:p>
          <a:p>
            <a:pPr marL="0" marR="0" lvl="0" indent="0" eaLnBrk="0" fontAlgn="base" hangingPunct="0">
              <a:lnSpc>
                <a:spcPct val="90000"/>
              </a:lnSpc>
              <a:spcBef>
                <a:spcPts val="0"/>
              </a:spcBef>
              <a:spcAft>
                <a:spcPts val="0"/>
              </a:spcAft>
              <a:buNone/>
              <a:tabLst>
                <a:tab pos="457200" algn="l"/>
              </a:tabLs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0000"/>
              </a:lnSpc>
              <a:spcBef>
                <a:spcPts val="0"/>
              </a:spcBef>
              <a:spcAft>
                <a:spcPts val="1200"/>
              </a:spcAft>
              <a:buNone/>
            </a:pPr>
            <a:endParaRPr lang="en-US" dirty="0"/>
          </a:p>
        </p:txBody>
      </p:sp>
      <p:sp>
        <p:nvSpPr>
          <p:cNvPr id="4" name="Slide Number Placeholder 3">
            <a:extLst>
              <a:ext uri="{FF2B5EF4-FFF2-40B4-BE49-F238E27FC236}">
                <a16:creationId xmlns:a16="http://schemas.microsoft.com/office/drawing/2014/main" id="{404D50EF-C0E8-7818-31CB-A7F533DD013B}"/>
              </a:ext>
            </a:extLst>
          </p:cNvPr>
          <p:cNvSpPr>
            <a:spLocks noGrp="1"/>
          </p:cNvSpPr>
          <p:nvPr>
            <p:ph type="sldNum" sz="quarter" idx="12"/>
          </p:nvPr>
        </p:nvSpPr>
        <p:spPr/>
        <p:txBody>
          <a:bodyPr/>
          <a:lstStyle/>
          <a:p>
            <a:fld id="{4E637404-0BCF-4192-AEAE-F6A882F231C4}" type="slidenum">
              <a:rPr lang="en-US" altLang="en-US" smtClean="0"/>
              <a:pPr/>
              <a:t>19</a:t>
            </a:fld>
            <a:endParaRPr lang="en-US" altLang="en-US"/>
          </a:p>
        </p:txBody>
      </p:sp>
    </p:spTree>
    <p:extLst>
      <p:ext uri="{BB962C8B-B14F-4D97-AF65-F5344CB8AC3E}">
        <p14:creationId xmlns:p14="http://schemas.microsoft.com/office/powerpoint/2010/main" val="3440091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18198-DE05-86FD-1ABC-FF2C7C9EEB23}"/>
              </a:ext>
            </a:extLst>
          </p:cNvPr>
          <p:cNvSpPr>
            <a:spLocks noGrp="1"/>
          </p:cNvSpPr>
          <p:nvPr>
            <p:ph type="title"/>
          </p:nvPr>
        </p:nvSpPr>
        <p:spPr/>
        <p:txBody>
          <a:bodyPr>
            <a:normAutofit/>
          </a:bodyPr>
          <a:lstStyle/>
          <a:p>
            <a:r>
              <a:rPr lang="en-US" sz="4800" dirty="0"/>
              <a:t>Agenda</a:t>
            </a:r>
          </a:p>
        </p:txBody>
      </p:sp>
      <p:pic>
        <p:nvPicPr>
          <p:cNvPr id="6" name="Content Placeholder 5" descr="Pen placed on top of a signature line">
            <a:extLst>
              <a:ext uri="{FF2B5EF4-FFF2-40B4-BE49-F238E27FC236}">
                <a16:creationId xmlns:a16="http://schemas.microsoft.com/office/drawing/2014/main" id="{109C0AC2-46D2-1422-375B-1423C74E85E9}"/>
              </a:ext>
            </a:extLst>
          </p:cNvPr>
          <p:cNvPicPr>
            <a:picLocks noGrp="1" noChangeAspect="1"/>
          </p:cNvPicPr>
          <p:nvPr>
            <p:ph idx="1"/>
          </p:nvPr>
        </p:nvPicPr>
        <p:blipFill>
          <a:blip r:embed="rId3"/>
          <a:stretch>
            <a:fillRect/>
          </a:stretch>
        </p:blipFill>
        <p:spPr>
          <a:xfrm>
            <a:off x="28674" y="0"/>
            <a:ext cx="4175760" cy="6858000"/>
          </a:xfrm>
          <a:prstGeom prst="rect">
            <a:avLst/>
          </a:prstGeom>
        </p:spPr>
      </p:pic>
      <p:sp>
        <p:nvSpPr>
          <p:cNvPr id="4" name="Content Placeholder 3">
            <a:extLst>
              <a:ext uri="{FF2B5EF4-FFF2-40B4-BE49-F238E27FC236}">
                <a16:creationId xmlns:a16="http://schemas.microsoft.com/office/drawing/2014/main" id="{DDC3D26A-8233-75E4-F565-CB8C2C6FDD6F}"/>
              </a:ext>
            </a:extLst>
          </p:cNvPr>
          <p:cNvSpPr>
            <a:spLocks noGrp="1"/>
          </p:cNvSpPr>
          <p:nvPr>
            <p:ph idx="13"/>
          </p:nvPr>
        </p:nvSpPr>
        <p:spPr/>
        <p:txBody>
          <a:bodyPr/>
          <a:lstStyle/>
          <a:p>
            <a:r>
              <a:rPr lang="en-US" sz="2400" dirty="0"/>
              <a:t>Title II, Part A requirements for Supporting Effective Instruction (SEI) 08: Private School Participation, Consultation, and Local Educational Agency (LEA) Control of Funds</a:t>
            </a:r>
          </a:p>
          <a:p>
            <a:r>
              <a:rPr lang="en-US" sz="2400" dirty="0"/>
              <a:t>Samples of the dated notice of eligibility/intent to participate, consultation, and affirmation documents</a:t>
            </a:r>
          </a:p>
          <a:p>
            <a:r>
              <a:rPr lang="en-US" sz="2400" dirty="0"/>
              <a:t>Bakersfield City School District (BCSD) Best Practices</a:t>
            </a:r>
          </a:p>
          <a:p>
            <a:r>
              <a:rPr lang="en-US" sz="2400" dirty="0"/>
              <a:t>Title II, Part A Use of Funds </a:t>
            </a:r>
          </a:p>
          <a:p>
            <a:r>
              <a:rPr lang="en-US" sz="2400" dirty="0"/>
              <a:t>Questions and answers</a:t>
            </a:r>
          </a:p>
          <a:p>
            <a:endParaRPr lang="en-US" dirty="0"/>
          </a:p>
        </p:txBody>
      </p:sp>
      <p:sp>
        <p:nvSpPr>
          <p:cNvPr id="5" name="Slide Number Placeholder 4">
            <a:extLst>
              <a:ext uri="{FF2B5EF4-FFF2-40B4-BE49-F238E27FC236}">
                <a16:creationId xmlns:a16="http://schemas.microsoft.com/office/drawing/2014/main" id="{CF1804B6-7349-39B8-3C0B-1BF58F6FBD5C}"/>
              </a:ext>
            </a:extLst>
          </p:cNvPr>
          <p:cNvSpPr>
            <a:spLocks noGrp="1"/>
          </p:cNvSpPr>
          <p:nvPr>
            <p:ph type="sldNum" sz="quarter" idx="12"/>
          </p:nvPr>
        </p:nvSpPr>
        <p:spPr/>
        <p:txBody>
          <a:bodyPr/>
          <a:lstStyle/>
          <a:p>
            <a:fld id="{CA4CA259-E64F-4C45-902E-B71A103945FE}" type="slidenum">
              <a:rPr lang="en-US" altLang="en-US" smtClean="0"/>
              <a:pPr/>
              <a:t>2</a:t>
            </a:fld>
            <a:endParaRPr lang="en-US" altLang="en-US"/>
          </a:p>
        </p:txBody>
      </p:sp>
    </p:spTree>
    <p:extLst>
      <p:ext uri="{BB962C8B-B14F-4D97-AF65-F5344CB8AC3E}">
        <p14:creationId xmlns:p14="http://schemas.microsoft.com/office/powerpoint/2010/main" val="2351836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5C1E5-7A75-35FB-7AD6-E7FBCE1EFB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EE7083-3E29-D3A3-D63F-A88A34A3ECBF}"/>
              </a:ext>
            </a:extLst>
          </p:cNvPr>
          <p:cNvSpPr>
            <a:spLocks noGrp="1"/>
          </p:cNvSpPr>
          <p:nvPr>
            <p:ph type="title"/>
          </p:nvPr>
        </p:nvSpPr>
        <p:spPr/>
        <p:txBody>
          <a:bodyPr/>
          <a:lstStyle/>
          <a:p>
            <a:r>
              <a:rPr lang="en-US" dirty="0"/>
              <a:t>Every Student Succeeds Act Program Descriptions (4)</a:t>
            </a:r>
          </a:p>
        </p:txBody>
      </p:sp>
      <p:sp>
        <p:nvSpPr>
          <p:cNvPr id="3" name="Content Placeholder 2">
            <a:extLst>
              <a:ext uri="{FF2B5EF4-FFF2-40B4-BE49-F238E27FC236}">
                <a16:creationId xmlns:a16="http://schemas.microsoft.com/office/drawing/2014/main" id="{BFEE11E3-2DC4-72D4-1E32-FB5CED309395}"/>
              </a:ext>
            </a:extLst>
          </p:cNvPr>
          <p:cNvSpPr>
            <a:spLocks noGrp="1"/>
          </p:cNvSpPr>
          <p:nvPr>
            <p:ph idx="1"/>
          </p:nvPr>
        </p:nvSpPr>
        <p:spPr>
          <a:xfrm>
            <a:off x="1096963" y="1857375"/>
            <a:ext cx="10058400" cy="4713286"/>
          </a:xfrm>
        </p:spPr>
        <p:txBody>
          <a:bodyPr/>
          <a:lstStyle/>
          <a:p>
            <a:pPr marL="0" indent="0">
              <a:lnSpc>
                <a:spcPct val="100000"/>
              </a:lnSpc>
              <a:spcBef>
                <a:spcPts val="0"/>
              </a:spcBef>
              <a:spcAft>
                <a:spcPts val="1200"/>
              </a:spcAft>
              <a:buNone/>
              <a:tabLst>
                <a:tab pos="457200" algn="l"/>
              </a:tabLst>
            </a:pPr>
            <a:r>
              <a:rPr lang="en-US" sz="2400" b="1" kern="1200" dirty="0">
                <a:solidFill>
                  <a:srgbClr val="000000"/>
                </a:solidFill>
                <a:effectLst/>
                <a:latin typeface="+mj-lt"/>
                <a:ea typeface="Times New Roman" panose="02020603050405020304" pitchFamily="18" charset="0"/>
                <a:cs typeface="Times New Roman" panose="02020603050405020304" pitchFamily="18" charset="0"/>
              </a:rPr>
              <a:t>Title IV, Part A, Student Support and Academic Enrichment </a:t>
            </a:r>
            <a:r>
              <a:rPr lang="en-US" sz="2400" kern="1200"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rPr>
              <a:t>Grants</a:t>
            </a:r>
            <a:r>
              <a:rPr lang="en-US" sz="2400" kern="0"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rPr>
              <a:t> are </a:t>
            </a:r>
            <a:r>
              <a:rPr lang="en-US" sz="2400" kern="1200"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rPr>
              <a:t>intended </a:t>
            </a:r>
            <a:r>
              <a:rPr lang="en-US" sz="2400" kern="1200" dirty="0">
                <a:solidFill>
                  <a:srgbClr val="000000"/>
                </a:solidFill>
                <a:effectLst/>
                <a:latin typeface="+mj-lt"/>
                <a:ea typeface="Times New Roman" panose="02020603050405020304" pitchFamily="18" charset="0"/>
                <a:cs typeface="Times New Roman" panose="02020603050405020304" pitchFamily="18" charset="0"/>
              </a:rPr>
              <a:t>to increase the capacity of LEAs, schools, and local communities to provide all students with access to a well-rounded education, improve school conditions for student learning, and enhance the use of technology in order to improve the academic achievement and digital literacy of all students.</a:t>
            </a:r>
            <a:endParaRPr lang="en-US" sz="2400" kern="100" dirty="0">
              <a:effectLst/>
              <a:latin typeface="+mj-lt"/>
              <a:ea typeface="Aptos" panose="020B0004020202020204" pitchFamily="34" charset="0"/>
              <a:cs typeface="Times New Roman" panose="02020603050405020304" pitchFamily="18" charset="0"/>
            </a:endParaRPr>
          </a:p>
          <a:p>
            <a:pPr marL="0" marR="0" lvl="0" indent="0" eaLnBrk="0" fontAlgn="base" hangingPunct="0">
              <a:lnSpc>
                <a:spcPct val="90000"/>
              </a:lnSpc>
              <a:spcBef>
                <a:spcPts val="0"/>
              </a:spcBef>
              <a:spcAft>
                <a:spcPts val="0"/>
              </a:spcAft>
              <a:buNone/>
              <a:tabLst>
                <a:tab pos="457200" algn="l"/>
              </a:tabLs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0000"/>
              </a:lnSpc>
              <a:spcBef>
                <a:spcPts val="0"/>
              </a:spcBef>
              <a:spcAft>
                <a:spcPts val="1200"/>
              </a:spcAft>
              <a:buNone/>
            </a:pPr>
            <a:endParaRPr lang="en-US" dirty="0"/>
          </a:p>
        </p:txBody>
      </p:sp>
      <p:sp>
        <p:nvSpPr>
          <p:cNvPr id="4" name="Slide Number Placeholder 3">
            <a:extLst>
              <a:ext uri="{FF2B5EF4-FFF2-40B4-BE49-F238E27FC236}">
                <a16:creationId xmlns:a16="http://schemas.microsoft.com/office/drawing/2014/main" id="{824BE0A8-38DF-3BC8-C425-F543DBEC4B89}"/>
              </a:ext>
            </a:extLst>
          </p:cNvPr>
          <p:cNvSpPr>
            <a:spLocks noGrp="1"/>
          </p:cNvSpPr>
          <p:nvPr>
            <p:ph type="sldNum" sz="quarter" idx="12"/>
          </p:nvPr>
        </p:nvSpPr>
        <p:spPr/>
        <p:txBody>
          <a:bodyPr/>
          <a:lstStyle/>
          <a:p>
            <a:fld id="{4E637404-0BCF-4192-AEAE-F6A882F231C4}" type="slidenum">
              <a:rPr lang="en-US" altLang="en-US" smtClean="0"/>
              <a:pPr/>
              <a:t>20</a:t>
            </a:fld>
            <a:endParaRPr lang="en-US" altLang="en-US"/>
          </a:p>
        </p:txBody>
      </p:sp>
    </p:spTree>
    <p:extLst>
      <p:ext uri="{BB962C8B-B14F-4D97-AF65-F5344CB8AC3E}">
        <p14:creationId xmlns:p14="http://schemas.microsoft.com/office/powerpoint/2010/main" val="1443071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E99E0-37CB-EFA3-AD47-455A806462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619B9C-0550-DC3D-F3FF-8A6AF44BF69B}"/>
              </a:ext>
            </a:extLst>
          </p:cNvPr>
          <p:cNvSpPr>
            <a:spLocks noGrp="1"/>
          </p:cNvSpPr>
          <p:nvPr>
            <p:ph type="title"/>
          </p:nvPr>
        </p:nvSpPr>
        <p:spPr/>
        <p:txBody>
          <a:bodyPr/>
          <a:lstStyle/>
          <a:p>
            <a:r>
              <a:rPr lang="en-US" dirty="0"/>
              <a:t>Every Student Succeeds Act Program Descriptions (5)</a:t>
            </a:r>
          </a:p>
        </p:txBody>
      </p:sp>
      <p:sp>
        <p:nvSpPr>
          <p:cNvPr id="3" name="Content Placeholder 2">
            <a:extLst>
              <a:ext uri="{FF2B5EF4-FFF2-40B4-BE49-F238E27FC236}">
                <a16:creationId xmlns:a16="http://schemas.microsoft.com/office/drawing/2014/main" id="{7910AABD-0A3B-B225-0996-1AD432070A05}"/>
              </a:ext>
            </a:extLst>
          </p:cNvPr>
          <p:cNvSpPr>
            <a:spLocks noGrp="1"/>
          </p:cNvSpPr>
          <p:nvPr>
            <p:ph idx="1"/>
          </p:nvPr>
        </p:nvSpPr>
        <p:spPr>
          <a:xfrm>
            <a:off x="1096963" y="1857375"/>
            <a:ext cx="10058400" cy="4713286"/>
          </a:xfrm>
        </p:spPr>
        <p:txBody>
          <a:bodyPr/>
          <a:lstStyle/>
          <a:p>
            <a:pPr marL="0" marR="0" indent="0">
              <a:lnSpc>
                <a:spcPct val="100000"/>
              </a:lnSpc>
              <a:spcBef>
                <a:spcPts val="0"/>
              </a:spcBef>
              <a:spcAft>
                <a:spcPts val="1200"/>
              </a:spcAft>
              <a:buNone/>
            </a:pPr>
            <a:r>
              <a:rPr lang="en-US" sz="2400" b="1" dirty="0">
                <a:solidFill>
                  <a:srgbClr val="000000"/>
                </a:solidFill>
                <a:effectLst/>
                <a:latin typeface="+mj-lt"/>
                <a:ea typeface="Times New Roman" panose="02020603050405020304" pitchFamily="18" charset="0"/>
              </a:rPr>
              <a:t>Title IV, Part B: 21</a:t>
            </a:r>
            <a:r>
              <a:rPr lang="en-US" sz="2400" b="1" baseline="30000" dirty="0">
                <a:solidFill>
                  <a:srgbClr val="000000"/>
                </a:solidFill>
                <a:effectLst/>
                <a:latin typeface="+mj-lt"/>
                <a:ea typeface="Times New Roman" panose="02020603050405020304" pitchFamily="18" charset="0"/>
              </a:rPr>
              <a:t>st</a:t>
            </a:r>
            <a:r>
              <a:rPr lang="en-US" sz="2400" b="1" dirty="0">
                <a:solidFill>
                  <a:srgbClr val="000000"/>
                </a:solidFill>
                <a:effectLst/>
                <a:latin typeface="+mj-lt"/>
                <a:ea typeface="Times New Roman" panose="02020603050405020304" pitchFamily="18" charset="0"/>
              </a:rPr>
              <a:t> Century Community Learning Centers </a:t>
            </a:r>
            <a:r>
              <a:rPr lang="en-US" sz="2400" dirty="0">
                <a:solidFill>
                  <a:srgbClr val="000000"/>
                </a:solidFill>
                <a:effectLst/>
                <a:latin typeface="+mj-lt"/>
                <a:ea typeface="Times New Roman" panose="02020603050405020304" pitchFamily="18" charset="0"/>
              </a:rPr>
              <a:t>supports the creation of community learning centers that will provide academic enrichment opportunities during non-school hours for children, particularly students who attend high-poverty and low-performing schools. The program helps students meet state and local standards in core academic subjects, such as reading and mathematics; offers students a broad array of enrichment activities that can complement their regular academic programs; and offers literacy and other educational services to the families of participating children. Funds are available in equal proportion for </a:t>
            </a:r>
            <a:r>
              <a:rPr lang="en-US" sz="2400" i="1" dirty="0">
                <a:solidFill>
                  <a:srgbClr val="000000"/>
                </a:solidFill>
                <a:effectLst/>
                <a:latin typeface="+mj-lt"/>
                <a:ea typeface="Times New Roman" panose="02020603050405020304" pitchFamily="18" charset="0"/>
              </a:rPr>
              <a:t>eligible (as described in the grant application) </a:t>
            </a:r>
            <a:r>
              <a:rPr lang="en-US" sz="2400" dirty="0">
                <a:solidFill>
                  <a:srgbClr val="000000"/>
                </a:solidFill>
                <a:effectLst/>
                <a:latin typeface="+mj-lt"/>
                <a:ea typeface="Times New Roman" panose="02020603050405020304" pitchFamily="18" charset="0"/>
              </a:rPr>
              <a:t>public and participating private school students, </a:t>
            </a:r>
            <a:r>
              <a:rPr lang="en-US" sz="2400" i="1" dirty="0">
                <a:solidFill>
                  <a:srgbClr val="000000"/>
                </a:solidFill>
                <a:effectLst/>
                <a:latin typeface="+mj-lt"/>
                <a:ea typeface="Times New Roman" panose="02020603050405020304" pitchFamily="18" charset="0"/>
              </a:rPr>
              <a:t>provided the School District has qualified for this grant</a:t>
            </a:r>
            <a:r>
              <a:rPr lang="en-US" sz="2400" dirty="0">
                <a:solidFill>
                  <a:srgbClr val="000000"/>
                </a:solidFill>
                <a:effectLst/>
                <a:latin typeface="+mj-lt"/>
                <a:ea typeface="Times New Roman" panose="02020603050405020304" pitchFamily="18" charset="0"/>
              </a:rPr>
              <a:t>.</a:t>
            </a:r>
            <a:br>
              <a:rPr lang="en-US"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b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0000"/>
              </a:lnSpc>
              <a:spcBef>
                <a:spcPts val="0"/>
              </a:spcBef>
              <a:spcAft>
                <a:spcPts val="1200"/>
              </a:spcAft>
              <a:buNone/>
            </a:pPr>
            <a:endParaRPr lang="en-US" dirty="0"/>
          </a:p>
        </p:txBody>
      </p:sp>
      <p:sp>
        <p:nvSpPr>
          <p:cNvPr id="4" name="Slide Number Placeholder 3">
            <a:extLst>
              <a:ext uri="{FF2B5EF4-FFF2-40B4-BE49-F238E27FC236}">
                <a16:creationId xmlns:a16="http://schemas.microsoft.com/office/drawing/2014/main" id="{DBFD561A-6746-5F2C-35C1-362BCC1C3466}"/>
              </a:ext>
            </a:extLst>
          </p:cNvPr>
          <p:cNvSpPr>
            <a:spLocks noGrp="1"/>
          </p:cNvSpPr>
          <p:nvPr>
            <p:ph type="sldNum" sz="quarter" idx="12"/>
          </p:nvPr>
        </p:nvSpPr>
        <p:spPr/>
        <p:txBody>
          <a:bodyPr/>
          <a:lstStyle/>
          <a:p>
            <a:fld id="{4E637404-0BCF-4192-AEAE-F6A882F231C4}" type="slidenum">
              <a:rPr lang="en-US" altLang="en-US" smtClean="0"/>
              <a:pPr/>
              <a:t>21</a:t>
            </a:fld>
            <a:endParaRPr lang="en-US" altLang="en-US"/>
          </a:p>
        </p:txBody>
      </p:sp>
    </p:spTree>
    <p:extLst>
      <p:ext uri="{BB962C8B-B14F-4D97-AF65-F5344CB8AC3E}">
        <p14:creationId xmlns:p14="http://schemas.microsoft.com/office/powerpoint/2010/main" val="3478301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F2FD-1323-FEA6-5188-D57CA642837F}"/>
              </a:ext>
            </a:extLst>
          </p:cNvPr>
          <p:cNvSpPr>
            <a:spLocks noGrp="1"/>
          </p:cNvSpPr>
          <p:nvPr>
            <p:ph type="title"/>
          </p:nvPr>
        </p:nvSpPr>
        <p:spPr/>
        <p:txBody>
          <a:bodyPr/>
          <a:lstStyle/>
          <a:p>
            <a:r>
              <a:rPr lang="en-US" dirty="0"/>
              <a:t>Intent to Participate Question (1)</a:t>
            </a:r>
          </a:p>
        </p:txBody>
      </p:sp>
      <p:pic>
        <p:nvPicPr>
          <p:cNvPr id="7" name="Content Placeholder 6" descr="Questions">
            <a:extLst>
              <a:ext uri="{FF2B5EF4-FFF2-40B4-BE49-F238E27FC236}">
                <a16:creationId xmlns:a16="http://schemas.microsoft.com/office/drawing/2014/main" id="{D8ECD6B5-FE36-2CB5-572A-CF4CD6EABA88}"/>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3608" y="1862415"/>
            <a:ext cx="3152273" cy="3152273"/>
          </a:xfrm>
          <a:prstGeom prst="rect">
            <a:avLst/>
          </a:prstGeom>
        </p:spPr>
      </p:pic>
      <p:sp>
        <p:nvSpPr>
          <p:cNvPr id="3" name="Content Placeholder 2">
            <a:extLst>
              <a:ext uri="{FF2B5EF4-FFF2-40B4-BE49-F238E27FC236}">
                <a16:creationId xmlns:a16="http://schemas.microsoft.com/office/drawing/2014/main" id="{39BD82B4-315D-7A86-6823-B95DF016CB0B}"/>
              </a:ext>
            </a:extLst>
          </p:cNvPr>
          <p:cNvSpPr>
            <a:spLocks noGrp="1"/>
          </p:cNvSpPr>
          <p:nvPr>
            <p:ph sz="half" idx="1"/>
          </p:nvPr>
        </p:nvSpPr>
        <p:spPr>
          <a:xfrm>
            <a:off x="3513220" y="1845733"/>
            <a:ext cx="7624679" cy="4388811"/>
          </a:xfrm>
        </p:spPr>
        <p:txBody>
          <a:bodyPr/>
          <a:lstStyle/>
          <a:p>
            <a:pPr marL="0" indent="0">
              <a:lnSpc>
                <a:spcPct val="100000"/>
              </a:lnSpc>
              <a:spcBef>
                <a:spcPts val="0"/>
              </a:spcBef>
              <a:spcAft>
                <a:spcPts val="1200"/>
              </a:spcAft>
              <a:buNone/>
            </a:pPr>
            <a:r>
              <a:rPr lang="en-US" sz="2400" b="1" dirty="0"/>
              <a:t>Question</a:t>
            </a:r>
            <a:r>
              <a:rPr lang="en-US" sz="2400" dirty="0"/>
              <a:t>: </a:t>
            </a:r>
            <a:r>
              <a:rPr lang="en-US" sz="2400" dirty="0">
                <a:cs typeface="Arial"/>
              </a:rPr>
              <a:t>What if no response is received from a private school?</a:t>
            </a:r>
          </a:p>
          <a:p>
            <a:pPr marL="0" indent="0">
              <a:lnSpc>
                <a:spcPct val="100000"/>
              </a:lnSpc>
              <a:spcBef>
                <a:spcPts val="0"/>
              </a:spcBef>
              <a:spcAft>
                <a:spcPts val="1200"/>
              </a:spcAft>
              <a:buNone/>
            </a:pPr>
            <a:r>
              <a:rPr lang="en-US" sz="2400" b="1" dirty="0"/>
              <a:t>Answer:</a:t>
            </a:r>
            <a:r>
              <a:rPr lang="en-US" sz="2400" dirty="0"/>
              <a:t> An LEA must be able to demonstrate that it made a good faith effort to contact all private schools within the LEA boundaries. Document your due diligence. You may send a registered letter with receipt required, follow up with a phone call, or send a follow up email. The LEA should attempt to acquire documentation from the private school that they are not interested in participating. </a:t>
            </a:r>
            <a:endParaRPr lang="en-US" sz="2400" b="1" dirty="0"/>
          </a:p>
          <a:p>
            <a:endParaRPr lang="en-US" dirty="0"/>
          </a:p>
        </p:txBody>
      </p:sp>
      <p:sp>
        <p:nvSpPr>
          <p:cNvPr id="4" name="Slide Number Placeholder 3">
            <a:extLst>
              <a:ext uri="{FF2B5EF4-FFF2-40B4-BE49-F238E27FC236}">
                <a16:creationId xmlns:a16="http://schemas.microsoft.com/office/drawing/2014/main" id="{B456E927-87DB-CCA4-2994-3323941B5DCF}"/>
              </a:ext>
            </a:extLst>
          </p:cNvPr>
          <p:cNvSpPr>
            <a:spLocks noGrp="1"/>
          </p:cNvSpPr>
          <p:nvPr>
            <p:ph type="sldNum" sz="quarter" idx="12"/>
          </p:nvPr>
        </p:nvSpPr>
        <p:spPr/>
        <p:txBody>
          <a:bodyPr/>
          <a:lstStyle/>
          <a:p>
            <a:fld id="{4E637404-0BCF-4192-AEAE-F6A882F231C4}" type="slidenum">
              <a:rPr lang="en-US" altLang="en-US" smtClean="0"/>
              <a:pPr/>
              <a:t>22</a:t>
            </a:fld>
            <a:endParaRPr lang="en-US" altLang="en-US"/>
          </a:p>
        </p:txBody>
      </p:sp>
    </p:spTree>
    <p:extLst>
      <p:ext uri="{BB962C8B-B14F-4D97-AF65-F5344CB8AC3E}">
        <p14:creationId xmlns:p14="http://schemas.microsoft.com/office/powerpoint/2010/main" val="457156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AD5B4-9932-7553-966A-CF8DCA77206B}"/>
              </a:ext>
            </a:extLst>
          </p:cNvPr>
          <p:cNvSpPr>
            <a:spLocks noGrp="1"/>
          </p:cNvSpPr>
          <p:nvPr>
            <p:ph type="title"/>
          </p:nvPr>
        </p:nvSpPr>
        <p:spPr/>
        <p:txBody>
          <a:bodyPr>
            <a:noAutofit/>
          </a:bodyPr>
          <a:lstStyle/>
          <a:p>
            <a:r>
              <a:rPr lang="en-US" sz="4800" dirty="0">
                <a:solidFill>
                  <a:schemeClr val="tx1"/>
                </a:solidFill>
              </a:rPr>
              <a:t>Intent to Participate Question (2)</a:t>
            </a:r>
            <a:endParaRPr lang="en-US" sz="4800" dirty="0"/>
          </a:p>
        </p:txBody>
      </p:sp>
      <p:pic>
        <p:nvPicPr>
          <p:cNvPr id="6" name="Content Placeholder 6" descr="Different colored question marks">
            <a:extLst>
              <a:ext uri="{FF2B5EF4-FFF2-40B4-BE49-F238E27FC236}">
                <a16:creationId xmlns:a16="http://schemas.microsoft.com/office/drawing/2014/main" id="{C69ACD2D-622F-211E-EEBC-EA3F213538D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24065" y="1"/>
            <a:ext cx="4485737" cy="6899594"/>
          </a:xfrm>
          <a:prstGeom prst="rect">
            <a:avLst/>
          </a:prstGeom>
        </p:spPr>
      </p:pic>
      <p:sp>
        <p:nvSpPr>
          <p:cNvPr id="4" name="Content Placeholder 3">
            <a:extLst>
              <a:ext uri="{FF2B5EF4-FFF2-40B4-BE49-F238E27FC236}">
                <a16:creationId xmlns:a16="http://schemas.microsoft.com/office/drawing/2014/main" id="{FDD55A7A-0293-F0C8-F348-B1FE3E5C143C}"/>
              </a:ext>
            </a:extLst>
          </p:cNvPr>
          <p:cNvSpPr>
            <a:spLocks noGrp="1"/>
          </p:cNvSpPr>
          <p:nvPr>
            <p:ph idx="13"/>
          </p:nvPr>
        </p:nvSpPr>
        <p:spPr/>
        <p:txBody>
          <a:bodyPr/>
          <a:lstStyle/>
          <a:p>
            <a:pPr marL="0" indent="0">
              <a:lnSpc>
                <a:spcPct val="100000"/>
              </a:lnSpc>
              <a:spcBef>
                <a:spcPts val="0"/>
              </a:spcBef>
              <a:spcAft>
                <a:spcPts val="1200"/>
              </a:spcAft>
              <a:buNone/>
            </a:pPr>
            <a:r>
              <a:rPr lang="en-US" sz="2800" b="1" dirty="0">
                <a:solidFill>
                  <a:schemeClr val="tx1"/>
                </a:solidFill>
              </a:rPr>
              <a:t>Question: </a:t>
            </a:r>
            <a:r>
              <a:rPr lang="en-US" sz="2800" dirty="0">
                <a:solidFill>
                  <a:schemeClr val="tx1"/>
                </a:solidFill>
                <a:effectLst/>
                <a:latin typeface="Arial" panose="020B0604020202020204" pitchFamily="34" charset="0"/>
                <a:ea typeface="Yu Gothic Light" panose="020B0300000000000000" pitchFamily="34" charset="-128"/>
                <a:cs typeface="Times New Roman" panose="02020603050405020304" pitchFamily="18" charset="0"/>
              </a:rPr>
              <a:t>Should a LEA contact non-public school officials every year even if the non-public school officials have declined services in the past? </a:t>
            </a:r>
          </a:p>
          <a:p>
            <a:pPr marL="0" indent="0">
              <a:lnSpc>
                <a:spcPct val="100000"/>
              </a:lnSpc>
              <a:spcBef>
                <a:spcPts val="0"/>
              </a:spcBef>
              <a:spcAft>
                <a:spcPts val="1200"/>
              </a:spcAft>
              <a:buNone/>
            </a:pPr>
            <a:r>
              <a:rPr lang="en-US" sz="2800" b="1" dirty="0">
                <a:solidFill>
                  <a:schemeClr val="tx1"/>
                </a:solidFill>
                <a:latin typeface="Arial" panose="020B0604020202020204" pitchFamily="34" charset="0"/>
                <a:cs typeface="Arial" panose="020B0604020202020204" pitchFamily="34" charset="0"/>
              </a:rPr>
              <a:t>Answer:</a:t>
            </a:r>
            <a:r>
              <a:rPr lang="en-US" sz="2800" dirty="0">
                <a:solidFill>
                  <a:schemeClr val="tx1"/>
                </a:solidFill>
                <a:latin typeface="Arial" panose="020B0604020202020204" pitchFamily="34" charset="0"/>
                <a:cs typeface="Arial" panose="020B0604020202020204" pitchFamily="34" charset="0"/>
              </a:rPr>
              <a:t> </a:t>
            </a:r>
            <a:r>
              <a:rPr lang="en-US" sz="2800" b="1" dirty="0">
                <a:solidFill>
                  <a:schemeClr val="tx1"/>
                </a:solidFill>
                <a:latin typeface="Arial" panose="020B0604020202020204" pitchFamily="34" charset="0"/>
                <a:ea typeface="Calibri" panose="020F0502020204030204" pitchFamily="34" charset="0"/>
                <a:cs typeface="Arial" panose="020B0604020202020204" pitchFamily="34" charset="0"/>
              </a:rPr>
              <a:t>Yes</a:t>
            </a:r>
            <a:r>
              <a:rPr lang="en-US" sz="2800" dirty="0">
                <a:solidFill>
                  <a:schemeClr val="tx1"/>
                </a:solidFill>
                <a:latin typeface="Arial" panose="020B0604020202020204" pitchFamily="34" charset="0"/>
                <a:ea typeface="Calibri" panose="020F0502020204030204" pitchFamily="34" charset="0"/>
                <a:cs typeface="Arial" panose="020B0604020202020204" pitchFamily="34" charset="0"/>
              </a:rPr>
              <a:t>, on an annual basis the LEA must contact non-public school officials and inquire as to whether the non-public school students and teachers will participate in the ESEA programs available to them.</a:t>
            </a:r>
            <a:endParaRPr lang="en-US" sz="2800" b="1" dirty="0">
              <a:solidFill>
                <a:schemeClr val="tx1"/>
              </a:solidFill>
              <a:latin typeface="Arial" panose="020B0604020202020204" pitchFamily="34" charset="0"/>
              <a:cs typeface="Arial" panose="020B0604020202020204" pitchFamily="34" charset="0"/>
            </a:endParaRPr>
          </a:p>
          <a:p>
            <a:endParaRPr lang="en-US" dirty="0"/>
          </a:p>
        </p:txBody>
      </p:sp>
      <p:sp>
        <p:nvSpPr>
          <p:cNvPr id="5" name="Slide Number Placeholder 4">
            <a:extLst>
              <a:ext uri="{FF2B5EF4-FFF2-40B4-BE49-F238E27FC236}">
                <a16:creationId xmlns:a16="http://schemas.microsoft.com/office/drawing/2014/main" id="{8530ED08-F1A0-0606-C023-069B49A8C2A3}"/>
              </a:ext>
            </a:extLst>
          </p:cNvPr>
          <p:cNvSpPr>
            <a:spLocks noGrp="1"/>
          </p:cNvSpPr>
          <p:nvPr>
            <p:ph type="sldNum" sz="quarter" idx="12"/>
          </p:nvPr>
        </p:nvSpPr>
        <p:spPr/>
        <p:txBody>
          <a:bodyPr/>
          <a:lstStyle/>
          <a:p>
            <a:fld id="{CA4CA259-E64F-4C45-902E-B71A103945FE}" type="slidenum">
              <a:rPr lang="en-US" altLang="en-US" smtClean="0"/>
              <a:pPr/>
              <a:t>23</a:t>
            </a:fld>
            <a:endParaRPr lang="en-US" altLang="en-US"/>
          </a:p>
        </p:txBody>
      </p:sp>
    </p:spTree>
    <p:extLst>
      <p:ext uri="{BB962C8B-B14F-4D97-AF65-F5344CB8AC3E}">
        <p14:creationId xmlns:p14="http://schemas.microsoft.com/office/powerpoint/2010/main" val="4198679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5A2D1-ECB3-01EF-B6C8-C1A02ACF3860}"/>
              </a:ext>
            </a:extLst>
          </p:cNvPr>
          <p:cNvSpPr>
            <a:spLocks noGrp="1"/>
          </p:cNvSpPr>
          <p:nvPr>
            <p:ph type="title"/>
          </p:nvPr>
        </p:nvSpPr>
        <p:spPr/>
        <p:txBody>
          <a:bodyPr/>
          <a:lstStyle/>
          <a:p>
            <a:r>
              <a:rPr lang="en-US" dirty="0"/>
              <a:t>Intent to Participate Best Practices</a:t>
            </a:r>
          </a:p>
        </p:txBody>
      </p:sp>
      <p:sp>
        <p:nvSpPr>
          <p:cNvPr id="3" name="Content Placeholder 2">
            <a:extLst>
              <a:ext uri="{FF2B5EF4-FFF2-40B4-BE49-F238E27FC236}">
                <a16:creationId xmlns:a16="http://schemas.microsoft.com/office/drawing/2014/main" id="{3C0856CA-94E3-EDDB-6C29-241D06F509F6}"/>
              </a:ext>
            </a:extLst>
          </p:cNvPr>
          <p:cNvSpPr>
            <a:spLocks noGrp="1"/>
          </p:cNvSpPr>
          <p:nvPr>
            <p:ph idx="1"/>
          </p:nvPr>
        </p:nvSpPr>
        <p:spPr/>
        <p:txBody>
          <a:bodyPr/>
          <a:lstStyle/>
          <a:p>
            <a:pPr marL="0" indent="0">
              <a:lnSpc>
                <a:spcPct val="100000"/>
              </a:lnSpc>
              <a:spcBef>
                <a:spcPts val="0"/>
              </a:spcBef>
              <a:spcAft>
                <a:spcPts val="1200"/>
              </a:spcAft>
              <a:buNone/>
            </a:pPr>
            <a:r>
              <a:rPr lang="en-US" sz="2600" dirty="0"/>
              <a:t>The LEA should:</a:t>
            </a:r>
          </a:p>
          <a:p>
            <a:pPr>
              <a:lnSpc>
                <a:spcPct val="100000"/>
              </a:lnSpc>
              <a:spcBef>
                <a:spcPts val="0"/>
              </a:spcBef>
              <a:spcAft>
                <a:spcPts val="1200"/>
              </a:spcAft>
            </a:pPr>
            <a:r>
              <a:rPr lang="en-US" sz="2600" dirty="0"/>
              <a:t>send the eligibility/intent letter to eligible private schools no later than spring before the next fiscal year begins;</a:t>
            </a:r>
          </a:p>
          <a:p>
            <a:pPr>
              <a:lnSpc>
                <a:spcPct val="100000"/>
              </a:lnSpc>
              <a:spcBef>
                <a:spcPts val="0"/>
              </a:spcBef>
              <a:spcAft>
                <a:spcPts val="1200"/>
              </a:spcAft>
            </a:pPr>
            <a:r>
              <a:rPr lang="en-US" sz="2600" dirty="0"/>
              <a:t>provide a deadline that includes adequate time for private school response;</a:t>
            </a:r>
          </a:p>
          <a:p>
            <a:pPr>
              <a:lnSpc>
                <a:spcPct val="100000"/>
              </a:lnSpc>
              <a:spcBef>
                <a:spcPts val="0"/>
              </a:spcBef>
              <a:spcAft>
                <a:spcPts val="1200"/>
              </a:spcAft>
            </a:pPr>
            <a:r>
              <a:rPr lang="en-US" sz="2600" dirty="0"/>
              <a:t>identify potential consequences for not meeting the deadline;</a:t>
            </a:r>
          </a:p>
          <a:p>
            <a:pPr>
              <a:lnSpc>
                <a:spcPct val="100000"/>
              </a:lnSpc>
              <a:spcBef>
                <a:spcPts val="0"/>
              </a:spcBef>
              <a:spcAft>
                <a:spcPts val="1200"/>
              </a:spcAft>
            </a:pPr>
            <a:r>
              <a:rPr lang="en-US" sz="2600" dirty="0"/>
              <a:t>send reminders of the response deadline; and</a:t>
            </a:r>
          </a:p>
          <a:p>
            <a:pPr>
              <a:lnSpc>
                <a:spcPct val="100000"/>
              </a:lnSpc>
              <a:spcBef>
                <a:spcPts val="0"/>
              </a:spcBef>
              <a:spcAft>
                <a:spcPts val="1200"/>
              </a:spcAft>
            </a:pPr>
            <a:r>
              <a:rPr lang="en-US" sz="2600" dirty="0"/>
              <a:t>maintain records of all attempts to communicate with the private school. </a:t>
            </a:r>
          </a:p>
          <a:p>
            <a:endParaRPr lang="en-US" dirty="0"/>
          </a:p>
        </p:txBody>
      </p:sp>
      <p:sp>
        <p:nvSpPr>
          <p:cNvPr id="4" name="Slide Number Placeholder 3">
            <a:extLst>
              <a:ext uri="{FF2B5EF4-FFF2-40B4-BE49-F238E27FC236}">
                <a16:creationId xmlns:a16="http://schemas.microsoft.com/office/drawing/2014/main" id="{5C9CE6FA-B124-5472-E7D9-94C19751BCA5}"/>
              </a:ext>
            </a:extLst>
          </p:cNvPr>
          <p:cNvSpPr>
            <a:spLocks noGrp="1"/>
          </p:cNvSpPr>
          <p:nvPr>
            <p:ph type="sldNum" sz="quarter" idx="12"/>
          </p:nvPr>
        </p:nvSpPr>
        <p:spPr/>
        <p:txBody>
          <a:bodyPr/>
          <a:lstStyle/>
          <a:p>
            <a:fld id="{4E637404-0BCF-4192-AEAE-F6A882F231C4}" type="slidenum">
              <a:rPr lang="en-US" altLang="en-US" smtClean="0"/>
              <a:pPr/>
              <a:t>24</a:t>
            </a:fld>
            <a:endParaRPr lang="en-US" altLang="en-US"/>
          </a:p>
        </p:txBody>
      </p:sp>
    </p:spTree>
    <p:extLst>
      <p:ext uri="{BB962C8B-B14F-4D97-AF65-F5344CB8AC3E}">
        <p14:creationId xmlns:p14="http://schemas.microsoft.com/office/powerpoint/2010/main" val="1466151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FE3C-8474-2C30-825E-F4E85E8DE62D}"/>
              </a:ext>
            </a:extLst>
          </p:cNvPr>
          <p:cNvSpPr>
            <a:spLocks noGrp="1"/>
          </p:cNvSpPr>
          <p:nvPr>
            <p:ph type="title"/>
          </p:nvPr>
        </p:nvSpPr>
        <p:spPr>
          <a:xfrm>
            <a:off x="4593490" y="351841"/>
            <a:ext cx="7310334" cy="1175975"/>
          </a:xfrm>
        </p:spPr>
        <p:txBody>
          <a:bodyPr>
            <a:normAutofit/>
          </a:bodyPr>
          <a:lstStyle/>
          <a:p>
            <a:r>
              <a:rPr lang="en-US" sz="4800" dirty="0"/>
              <a:t>Intent to Participate (2)</a:t>
            </a:r>
          </a:p>
        </p:txBody>
      </p:sp>
      <p:pic>
        <p:nvPicPr>
          <p:cNvPr id="7" name="Content Placeholder 6" descr="Hands forming circle">
            <a:extLst>
              <a:ext uri="{FF2B5EF4-FFF2-40B4-BE49-F238E27FC236}">
                <a16:creationId xmlns:a16="http://schemas.microsoft.com/office/drawing/2014/main" id="{2F3DA13C-C9B7-9CCF-66FC-97BC956CB56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1" y="41832"/>
            <a:ext cx="4505403" cy="6816168"/>
          </a:xfrm>
          <a:prstGeom prst="rect">
            <a:avLst/>
          </a:prstGeom>
        </p:spPr>
      </p:pic>
      <p:sp>
        <p:nvSpPr>
          <p:cNvPr id="4" name="Content Placeholder 3">
            <a:extLst>
              <a:ext uri="{FF2B5EF4-FFF2-40B4-BE49-F238E27FC236}">
                <a16:creationId xmlns:a16="http://schemas.microsoft.com/office/drawing/2014/main" id="{A43C26DF-8A42-B04D-015A-BE401BD72661}"/>
              </a:ext>
            </a:extLst>
          </p:cNvPr>
          <p:cNvSpPr>
            <a:spLocks noGrp="1"/>
          </p:cNvSpPr>
          <p:nvPr>
            <p:ph idx="13"/>
          </p:nvPr>
        </p:nvSpPr>
        <p:spPr>
          <a:xfrm>
            <a:off x="4728411" y="1681215"/>
            <a:ext cx="7175414" cy="4623053"/>
          </a:xfrm>
        </p:spPr>
        <p:txBody>
          <a:bodyPr/>
          <a:lstStyle/>
          <a:p>
            <a:pPr marL="0" indent="0">
              <a:buNone/>
            </a:pPr>
            <a:r>
              <a:rPr lang="en-US" sz="2800" dirty="0">
                <a:solidFill>
                  <a:schemeClr val="tx1"/>
                </a:solidFill>
              </a:rPr>
              <a:t>If a private school elects to participate in Title II, Part A equitable services, further consultation is necessary to outline program requirements and to agree upon the design of a viable program.</a:t>
            </a:r>
            <a:endParaRPr lang="en-US" sz="2800" dirty="0">
              <a:solidFill>
                <a:schemeClr val="tx1"/>
              </a:solidFill>
              <a:cs typeface="Arial"/>
            </a:endParaRPr>
          </a:p>
          <a:p>
            <a:endParaRPr lang="en-US" dirty="0"/>
          </a:p>
        </p:txBody>
      </p:sp>
      <p:sp>
        <p:nvSpPr>
          <p:cNvPr id="5" name="Slide Number Placeholder 4">
            <a:extLst>
              <a:ext uri="{FF2B5EF4-FFF2-40B4-BE49-F238E27FC236}">
                <a16:creationId xmlns:a16="http://schemas.microsoft.com/office/drawing/2014/main" id="{3D571A84-B728-562C-E1B6-5C9386E4F0AF}"/>
              </a:ext>
            </a:extLst>
          </p:cNvPr>
          <p:cNvSpPr>
            <a:spLocks noGrp="1"/>
          </p:cNvSpPr>
          <p:nvPr>
            <p:ph type="sldNum" sz="quarter" idx="12"/>
          </p:nvPr>
        </p:nvSpPr>
        <p:spPr/>
        <p:txBody>
          <a:bodyPr/>
          <a:lstStyle/>
          <a:p>
            <a:fld id="{CA4CA259-E64F-4C45-902E-B71A103945FE}" type="slidenum">
              <a:rPr lang="en-US" altLang="en-US" smtClean="0"/>
              <a:pPr/>
              <a:t>25</a:t>
            </a:fld>
            <a:endParaRPr lang="en-US" altLang="en-US"/>
          </a:p>
        </p:txBody>
      </p:sp>
    </p:spTree>
    <p:extLst>
      <p:ext uri="{BB962C8B-B14F-4D97-AF65-F5344CB8AC3E}">
        <p14:creationId xmlns:p14="http://schemas.microsoft.com/office/powerpoint/2010/main" val="340376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F7FD0-A830-9438-7D59-A4C7EF1B4443}"/>
              </a:ext>
            </a:extLst>
          </p:cNvPr>
          <p:cNvSpPr>
            <a:spLocks noGrp="1"/>
          </p:cNvSpPr>
          <p:nvPr>
            <p:ph type="title"/>
          </p:nvPr>
        </p:nvSpPr>
        <p:spPr/>
        <p:txBody>
          <a:bodyPr/>
          <a:lstStyle/>
          <a:p>
            <a:r>
              <a:rPr lang="en-US" dirty="0"/>
              <a:t>Title II, Part A Equitable Services Calculation</a:t>
            </a:r>
          </a:p>
        </p:txBody>
      </p:sp>
      <p:sp>
        <p:nvSpPr>
          <p:cNvPr id="3" name="Content Placeholder 2">
            <a:extLst>
              <a:ext uri="{FF2B5EF4-FFF2-40B4-BE49-F238E27FC236}">
                <a16:creationId xmlns:a16="http://schemas.microsoft.com/office/drawing/2014/main" id="{81A1ECC7-7F6F-6E02-2DEF-70E68F2C5E5D}"/>
              </a:ext>
            </a:extLst>
          </p:cNvPr>
          <p:cNvSpPr>
            <a:spLocks noGrp="1"/>
          </p:cNvSpPr>
          <p:nvPr>
            <p:ph idx="1"/>
          </p:nvPr>
        </p:nvSpPr>
        <p:spPr/>
        <p:txBody>
          <a:bodyPr/>
          <a:lstStyle/>
          <a:p>
            <a:pPr marL="0" indent="0">
              <a:buNone/>
            </a:pPr>
            <a:r>
              <a:rPr lang="en-US" dirty="0"/>
              <a:t>The district determines the amount of funds available for Title II, Part A equitable services for private school teachers and other educational personnel by calculating, on a per-pupil basis, the amount available for all public and private school students enrolled in participating private elementary and secondary schools in areas served by the district (regardless of a student’s residency), taking into consideration the number and needs of the children, their teachers and other educational personnel to be served.</a:t>
            </a:r>
          </a:p>
          <a:p>
            <a:endParaRPr lang="en-US" dirty="0"/>
          </a:p>
        </p:txBody>
      </p:sp>
      <p:sp>
        <p:nvSpPr>
          <p:cNvPr id="4" name="Slide Number Placeholder 3">
            <a:extLst>
              <a:ext uri="{FF2B5EF4-FFF2-40B4-BE49-F238E27FC236}">
                <a16:creationId xmlns:a16="http://schemas.microsoft.com/office/drawing/2014/main" id="{63F9E0A5-E2A3-072C-9229-D61CDB2EE89D}"/>
              </a:ext>
            </a:extLst>
          </p:cNvPr>
          <p:cNvSpPr>
            <a:spLocks noGrp="1"/>
          </p:cNvSpPr>
          <p:nvPr>
            <p:ph type="sldNum" sz="quarter" idx="12"/>
          </p:nvPr>
        </p:nvSpPr>
        <p:spPr/>
        <p:txBody>
          <a:bodyPr/>
          <a:lstStyle/>
          <a:p>
            <a:fld id="{4E637404-0BCF-4192-AEAE-F6A882F231C4}" type="slidenum">
              <a:rPr lang="en-US" altLang="en-US" smtClean="0"/>
              <a:pPr/>
              <a:t>26</a:t>
            </a:fld>
            <a:endParaRPr lang="en-US" altLang="en-US"/>
          </a:p>
        </p:txBody>
      </p:sp>
    </p:spTree>
    <p:extLst>
      <p:ext uri="{BB962C8B-B14F-4D97-AF65-F5344CB8AC3E}">
        <p14:creationId xmlns:p14="http://schemas.microsoft.com/office/powerpoint/2010/main" val="4270096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61D38-1AB5-DCBB-E315-80361E60848F}"/>
              </a:ext>
            </a:extLst>
          </p:cNvPr>
          <p:cNvSpPr>
            <a:spLocks noGrp="1"/>
          </p:cNvSpPr>
          <p:nvPr>
            <p:ph type="title"/>
          </p:nvPr>
        </p:nvSpPr>
        <p:spPr/>
        <p:txBody>
          <a:bodyPr/>
          <a:lstStyle/>
          <a:p>
            <a:r>
              <a:rPr lang="en-US" dirty="0"/>
              <a:t>Calculating Proportion of Title II, </a:t>
            </a:r>
            <a:br>
              <a:rPr lang="en-US" dirty="0"/>
            </a:br>
            <a:r>
              <a:rPr lang="en-US" dirty="0"/>
              <a:t>Part A Funds</a:t>
            </a:r>
          </a:p>
        </p:txBody>
      </p:sp>
      <p:pic>
        <p:nvPicPr>
          <p:cNvPr id="8" name="Content Placeholder 7" descr="Example of formula to determine amount for Title II, Part A Equitable Expenditures Calculation. Link a web page that provides this example is provided on slide. ">
            <a:extLst>
              <a:ext uri="{FF2B5EF4-FFF2-40B4-BE49-F238E27FC236}">
                <a16:creationId xmlns:a16="http://schemas.microsoft.com/office/drawing/2014/main" id="{185C168A-0C55-24C9-5216-DD1FE2B5239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1097279" y="2276183"/>
            <a:ext cx="3414943" cy="2892586"/>
          </a:xfrm>
          <a:ln>
            <a:solidFill>
              <a:schemeClr val="accent1"/>
            </a:solidFill>
          </a:ln>
        </p:spPr>
      </p:pic>
      <p:sp>
        <p:nvSpPr>
          <p:cNvPr id="4" name="Content Placeholder 3">
            <a:extLst>
              <a:ext uri="{FF2B5EF4-FFF2-40B4-BE49-F238E27FC236}">
                <a16:creationId xmlns:a16="http://schemas.microsoft.com/office/drawing/2014/main" id="{C8AD9A5D-7158-E40C-4DFE-561DB885BB5D}"/>
              </a:ext>
            </a:extLst>
          </p:cNvPr>
          <p:cNvSpPr>
            <a:spLocks noGrp="1"/>
          </p:cNvSpPr>
          <p:nvPr>
            <p:ph sz="half" idx="2"/>
          </p:nvPr>
        </p:nvSpPr>
        <p:spPr>
          <a:xfrm>
            <a:off x="4815281" y="1845734"/>
            <a:ext cx="6954473" cy="4388809"/>
          </a:xfrm>
        </p:spPr>
        <p:txBody>
          <a:bodyPr/>
          <a:lstStyle/>
          <a:p>
            <a:pPr>
              <a:lnSpc>
                <a:spcPct val="100000"/>
              </a:lnSpc>
              <a:spcBef>
                <a:spcPts val="0"/>
              </a:spcBef>
              <a:spcAft>
                <a:spcPts val="1200"/>
              </a:spcAft>
            </a:pPr>
            <a:r>
              <a:rPr lang="en-US" sz="2400" dirty="0"/>
              <a:t>An example of formula to determine amount for Title II, Part A Equitable Expenditures Calculation can be located on the California Department of Education’s (CDE’s) Title II, Part A – Calculating Equitable Services web page: </a:t>
            </a:r>
            <a:r>
              <a:rPr lang="en-US" sz="2400" dirty="0">
                <a:hlinkClick r:id="rId4" tooltip="Calculating Equitable Services web page "/>
              </a:rPr>
              <a:t>https://www.cde.ca.gov/ci/pl/tiiapscalculation.asp</a:t>
            </a:r>
            <a:r>
              <a:rPr lang="en-US" sz="2400" dirty="0"/>
              <a:t>. </a:t>
            </a:r>
          </a:p>
          <a:p>
            <a:pPr>
              <a:lnSpc>
                <a:spcPct val="100000"/>
              </a:lnSpc>
              <a:spcBef>
                <a:spcPts val="0"/>
              </a:spcBef>
              <a:spcAft>
                <a:spcPts val="1200"/>
              </a:spcAft>
            </a:pPr>
            <a:r>
              <a:rPr lang="en-US" sz="2400" dirty="0"/>
              <a:t>During a federal program monitoring review, LEAs may need to submit the equitable service calculations.</a:t>
            </a:r>
            <a:endParaRPr lang="en-US" sz="2400" dirty="0">
              <a:cs typeface="Arial"/>
            </a:endParaRPr>
          </a:p>
          <a:p>
            <a:endParaRPr lang="en-US" dirty="0"/>
          </a:p>
        </p:txBody>
      </p:sp>
      <p:sp>
        <p:nvSpPr>
          <p:cNvPr id="5" name="Slide Number Placeholder 4">
            <a:extLst>
              <a:ext uri="{FF2B5EF4-FFF2-40B4-BE49-F238E27FC236}">
                <a16:creationId xmlns:a16="http://schemas.microsoft.com/office/drawing/2014/main" id="{B40A446C-2D44-3C3A-34AB-045C9488FFF6}"/>
              </a:ext>
            </a:extLst>
          </p:cNvPr>
          <p:cNvSpPr>
            <a:spLocks noGrp="1"/>
          </p:cNvSpPr>
          <p:nvPr>
            <p:ph type="sldNum" sz="quarter" idx="12"/>
          </p:nvPr>
        </p:nvSpPr>
        <p:spPr/>
        <p:txBody>
          <a:bodyPr/>
          <a:lstStyle/>
          <a:p>
            <a:fld id="{0560CF5E-9218-46D4-A0AE-B5C073203588}" type="slidenum">
              <a:rPr lang="en-US" altLang="en-US" smtClean="0"/>
              <a:pPr/>
              <a:t>27</a:t>
            </a:fld>
            <a:endParaRPr lang="en-US" altLang="en-US" dirty="0"/>
          </a:p>
        </p:txBody>
      </p:sp>
    </p:spTree>
    <p:extLst>
      <p:ext uri="{BB962C8B-B14F-4D97-AF65-F5344CB8AC3E}">
        <p14:creationId xmlns:p14="http://schemas.microsoft.com/office/powerpoint/2010/main" val="471138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15FE9-6673-A80D-75C9-8E3A937EEB09}"/>
              </a:ext>
            </a:extLst>
          </p:cNvPr>
          <p:cNvSpPr>
            <a:spLocks noGrp="1"/>
          </p:cNvSpPr>
          <p:nvPr>
            <p:ph type="title"/>
          </p:nvPr>
        </p:nvSpPr>
        <p:spPr/>
        <p:txBody>
          <a:bodyPr/>
          <a:lstStyle/>
          <a:p>
            <a:r>
              <a:rPr lang="en-US"/>
              <a:t>Calculating Proportion of Funds Question</a:t>
            </a:r>
          </a:p>
        </p:txBody>
      </p:sp>
      <p:sp>
        <p:nvSpPr>
          <p:cNvPr id="6" name="Content Placeholder 5">
            <a:extLst>
              <a:ext uri="{FF2B5EF4-FFF2-40B4-BE49-F238E27FC236}">
                <a16:creationId xmlns:a16="http://schemas.microsoft.com/office/drawing/2014/main" id="{96376BC2-0A88-003F-94AA-22889429DF10}"/>
              </a:ext>
            </a:extLst>
          </p:cNvPr>
          <p:cNvSpPr>
            <a:spLocks noGrp="1"/>
          </p:cNvSpPr>
          <p:nvPr>
            <p:ph idx="1"/>
          </p:nvPr>
        </p:nvSpPr>
        <p:spPr/>
        <p:txBody>
          <a:bodyPr/>
          <a:lstStyle/>
          <a:p>
            <a:pPr marL="0" indent="0">
              <a:lnSpc>
                <a:spcPct val="100000"/>
              </a:lnSpc>
              <a:spcBef>
                <a:spcPts val="0"/>
              </a:spcBef>
              <a:spcAft>
                <a:spcPts val="1200"/>
              </a:spcAft>
              <a:buNone/>
            </a:pPr>
            <a:r>
              <a:rPr lang="en-US" sz="2400" b="1" i="0" u="none" strike="noStrike" baseline="0" dirty="0">
                <a:solidFill>
                  <a:srgbClr val="000000"/>
                </a:solidFill>
              </a:rPr>
              <a:t>Question: </a:t>
            </a:r>
            <a:r>
              <a:rPr lang="en-US" sz="2400" i="0" u="none" strike="noStrike" baseline="0" dirty="0">
                <a:solidFill>
                  <a:srgbClr val="000000"/>
                </a:solidFill>
              </a:rPr>
              <a:t>How are administrative costs and other costs of providing services to public and private school children determined? </a:t>
            </a:r>
          </a:p>
          <a:p>
            <a:pPr marL="0" marR="0" indent="0">
              <a:lnSpc>
                <a:spcPct val="100000"/>
              </a:lnSpc>
              <a:spcBef>
                <a:spcPts val="0"/>
              </a:spcBef>
              <a:spcAft>
                <a:spcPts val="1200"/>
              </a:spcAft>
              <a:buNone/>
            </a:pPr>
            <a:r>
              <a:rPr lang="en-US" sz="2400" b="1" i="0" u="none" strike="noStrike" baseline="0" dirty="0">
                <a:solidFill>
                  <a:srgbClr val="000000"/>
                </a:solidFill>
              </a:rPr>
              <a:t>Answer: </a:t>
            </a:r>
            <a:r>
              <a:rPr lang="en-US" sz="2400" b="0" i="0" u="none" strike="noStrike" baseline="0" dirty="0">
                <a:solidFill>
                  <a:srgbClr val="000000"/>
                </a:solidFill>
              </a:rPr>
              <a:t>An LEA reserves funds for administrative costs, including indirect costs, from a program’s total allocation (off the top) before the LEA determines the allocation for services and benefits for public and private school children and educators. </a:t>
            </a:r>
            <a:r>
              <a:rPr lang="en-US" sz="2400" dirty="0">
                <a:solidFill>
                  <a:schemeClr val="tx1"/>
                </a:solidFill>
                <a:effectLst/>
                <a:latin typeface="+mj-lt"/>
                <a:ea typeface="Calibri" panose="020F0502020204030204" pitchFamily="34" charset="0"/>
                <a:cs typeface="Times New Roman" panose="02020603050405020304" pitchFamily="18" charset="0"/>
              </a:rPr>
              <a:t>No maximum amounts are specified for administrative cost in the Elementary and Secondary Education Act (ESEA) for Title II, Part A. The maximum that can be consolidated is what is reasonable and necessary for the proper and efficient administration of both the public and private school programs.</a:t>
            </a:r>
          </a:p>
          <a:p>
            <a:pPr marL="0" indent="0">
              <a:lnSpc>
                <a:spcPct val="100000"/>
              </a:lnSpc>
              <a:spcBef>
                <a:spcPts val="0"/>
              </a:spcBef>
              <a:spcAft>
                <a:spcPts val="1200"/>
              </a:spcAft>
              <a:buNone/>
            </a:pPr>
            <a:endParaRPr lang="en-US" sz="2400" b="0" i="0" u="none" strike="noStrike" baseline="0" dirty="0">
              <a:solidFill>
                <a:srgbClr val="000000"/>
              </a:solidFill>
            </a:endParaRPr>
          </a:p>
        </p:txBody>
      </p:sp>
      <p:sp>
        <p:nvSpPr>
          <p:cNvPr id="5" name="Slide Number Placeholder 4">
            <a:extLst>
              <a:ext uri="{FF2B5EF4-FFF2-40B4-BE49-F238E27FC236}">
                <a16:creationId xmlns:a16="http://schemas.microsoft.com/office/drawing/2014/main" id="{FF3BEE2C-489B-BAF3-6978-69C2066CB9BD}"/>
              </a:ext>
            </a:extLst>
          </p:cNvPr>
          <p:cNvSpPr>
            <a:spLocks noGrp="1"/>
          </p:cNvSpPr>
          <p:nvPr>
            <p:ph type="sldNum" sz="quarter" idx="12"/>
          </p:nvPr>
        </p:nvSpPr>
        <p:spPr/>
        <p:txBody>
          <a:bodyPr/>
          <a:lstStyle/>
          <a:p>
            <a:fld id="{0560CF5E-9218-46D4-A0AE-B5C073203588}" type="slidenum">
              <a:rPr lang="en-US" altLang="en-US" smtClean="0"/>
              <a:pPr/>
              <a:t>28</a:t>
            </a:fld>
            <a:endParaRPr lang="en-US" altLang="en-US"/>
          </a:p>
        </p:txBody>
      </p:sp>
    </p:spTree>
    <p:extLst>
      <p:ext uri="{BB962C8B-B14F-4D97-AF65-F5344CB8AC3E}">
        <p14:creationId xmlns:p14="http://schemas.microsoft.com/office/powerpoint/2010/main" val="1876668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2EF22-FDD8-A9C6-5D15-2C422DF31DDA}"/>
              </a:ext>
            </a:extLst>
          </p:cNvPr>
          <p:cNvSpPr>
            <a:spLocks noGrp="1"/>
          </p:cNvSpPr>
          <p:nvPr>
            <p:ph type="title"/>
          </p:nvPr>
        </p:nvSpPr>
        <p:spPr/>
        <p:txBody>
          <a:bodyPr/>
          <a:lstStyle/>
          <a:p>
            <a:r>
              <a:rPr lang="en-US"/>
              <a:t>Calculating Proportion of Funds Question (2)</a:t>
            </a:r>
          </a:p>
        </p:txBody>
      </p:sp>
      <p:sp>
        <p:nvSpPr>
          <p:cNvPr id="3" name="Content Placeholder 2">
            <a:extLst>
              <a:ext uri="{FF2B5EF4-FFF2-40B4-BE49-F238E27FC236}">
                <a16:creationId xmlns:a16="http://schemas.microsoft.com/office/drawing/2014/main" id="{B4CFC46F-7558-18B7-333C-D8BC8038A169}"/>
              </a:ext>
            </a:extLst>
          </p:cNvPr>
          <p:cNvSpPr>
            <a:spLocks noGrp="1"/>
          </p:cNvSpPr>
          <p:nvPr>
            <p:ph idx="1"/>
          </p:nvPr>
        </p:nvSpPr>
        <p:spPr/>
        <p:txBody>
          <a:bodyPr/>
          <a:lstStyle/>
          <a:p>
            <a:pPr marL="0" indent="0">
              <a:lnSpc>
                <a:spcPct val="100000"/>
              </a:lnSpc>
              <a:spcBef>
                <a:spcPts val="0"/>
              </a:spcBef>
              <a:spcAft>
                <a:spcPts val="1200"/>
              </a:spcAft>
              <a:buNone/>
            </a:pPr>
            <a:r>
              <a:rPr lang="en-US" sz="2400" b="1" i="0" u="none" strike="noStrike" baseline="0" dirty="0">
                <a:solidFill>
                  <a:srgbClr val="000000"/>
                </a:solidFill>
              </a:rPr>
              <a:t>Question: </a:t>
            </a:r>
            <a:r>
              <a:rPr lang="en-US" sz="2400" i="0" u="none" strike="noStrike" baseline="0" dirty="0">
                <a:solidFill>
                  <a:srgbClr val="000000"/>
                </a:solidFill>
              </a:rPr>
              <a:t>When calculating the amount of funding available for providing equitable services, what year’s data (i.e., total enrollment or number of eligible children) does an LEA use? </a:t>
            </a:r>
          </a:p>
          <a:p>
            <a:pPr marL="0" indent="0">
              <a:lnSpc>
                <a:spcPct val="100000"/>
              </a:lnSpc>
              <a:spcBef>
                <a:spcPts val="0"/>
              </a:spcBef>
              <a:spcAft>
                <a:spcPts val="1200"/>
              </a:spcAft>
              <a:buNone/>
            </a:pPr>
            <a:r>
              <a:rPr lang="en-US" sz="2400" b="1" dirty="0">
                <a:solidFill>
                  <a:srgbClr val="000000"/>
                </a:solidFill>
              </a:rPr>
              <a:t>Answer</a:t>
            </a:r>
            <a:r>
              <a:rPr lang="en-US" sz="2400" b="0" dirty="0">
                <a:solidFill>
                  <a:srgbClr val="000000"/>
                </a:solidFill>
              </a:rPr>
              <a:t>: </a:t>
            </a:r>
            <a:r>
              <a:rPr lang="en-US" sz="2400" b="0" i="0" u="none" strike="noStrike" baseline="0" dirty="0">
                <a:solidFill>
                  <a:srgbClr val="000000"/>
                </a:solidFill>
              </a:rPr>
              <a:t>Generally, an LEA will calculate the per-pupil funding for equitable services based on public and private school data from the previous school year in order that timely consultation can occur. To ensure that this calculation is accurate, it is necessary that an LEA use data for private schools and public schools from the same school year. For example, during consultation for services for school year 2023–24, the LEA might use enrollment data from the 2022–23 school year. </a:t>
            </a:r>
          </a:p>
        </p:txBody>
      </p:sp>
      <p:sp>
        <p:nvSpPr>
          <p:cNvPr id="4" name="Slide Number Placeholder 3">
            <a:extLst>
              <a:ext uri="{FF2B5EF4-FFF2-40B4-BE49-F238E27FC236}">
                <a16:creationId xmlns:a16="http://schemas.microsoft.com/office/drawing/2014/main" id="{DD9617FB-9E0B-7B91-8509-DB6E324EE5BB}"/>
              </a:ext>
            </a:extLst>
          </p:cNvPr>
          <p:cNvSpPr>
            <a:spLocks noGrp="1"/>
          </p:cNvSpPr>
          <p:nvPr>
            <p:ph type="sldNum" sz="quarter" idx="12"/>
          </p:nvPr>
        </p:nvSpPr>
        <p:spPr/>
        <p:txBody>
          <a:bodyPr/>
          <a:lstStyle/>
          <a:p>
            <a:fld id="{4E637404-0BCF-4192-AEAE-F6A882F231C4}" type="slidenum">
              <a:rPr lang="en-US" altLang="en-US" smtClean="0"/>
              <a:pPr/>
              <a:t>29</a:t>
            </a:fld>
            <a:endParaRPr lang="en-US" altLang="en-US"/>
          </a:p>
        </p:txBody>
      </p:sp>
    </p:spTree>
    <p:extLst>
      <p:ext uri="{BB962C8B-B14F-4D97-AF65-F5344CB8AC3E}">
        <p14:creationId xmlns:p14="http://schemas.microsoft.com/office/powerpoint/2010/main" val="3792803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A11C7-F3AF-2270-F049-7E2143FBD54B}"/>
              </a:ext>
            </a:extLst>
          </p:cNvPr>
          <p:cNvSpPr>
            <a:spLocks noGrp="1"/>
          </p:cNvSpPr>
          <p:nvPr>
            <p:ph type="title"/>
          </p:nvPr>
        </p:nvSpPr>
        <p:spPr>
          <a:xfrm>
            <a:off x="282633" y="2202886"/>
            <a:ext cx="3507971" cy="2506286"/>
          </a:xfrm>
        </p:spPr>
        <p:txBody>
          <a:bodyPr anchor="ctr">
            <a:normAutofit/>
          </a:bodyPr>
          <a:lstStyle/>
          <a:p>
            <a:r>
              <a:rPr lang="en-US" sz="4800" dirty="0">
                <a:solidFill>
                  <a:srgbClr val="FFFFFF"/>
                </a:solidFill>
              </a:rPr>
              <a:t>Poll #1</a:t>
            </a:r>
            <a:br>
              <a:rPr lang="en-US" sz="3600" dirty="0">
                <a:solidFill>
                  <a:srgbClr val="FFFFFF"/>
                </a:solidFill>
              </a:rPr>
            </a:br>
            <a:endParaRPr lang="en-US" sz="3600" dirty="0">
              <a:solidFill>
                <a:srgbClr val="FFFFFF"/>
              </a:solidFill>
            </a:endParaRPr>
          </a:p>
        </p:txBody>
      </p:sp>
      <p:sp>
        <p:nvSpPr>
          <p:cNvPr id="3" name="Content Placeholder 2">
            <a:extLst>
              <a:ext uri="{FF2B5EF4-FFF2-40B4-BE49-F238E27FC236}">
                <a16:creationId xmlns:a16="http://schemas.microsoft.com/office/drawing/2014/main" id="{6797DE24-1173-3C34-29C5-A298876CB7C0}"/>
              </a:ext>
            </a:extLst>
          </p:cNvPr>
          <p:cNvSpPr>
            <a:spLocks noGrp="1"/>
          </p:cNvSpPr>
          <p:nvPr>
            <p:ph idx="1"/>
          </p:nvPr>
        </p:nvSpPr>
        <p:spPr/>
        <p:txBody>
          <a:bodyPr anchor="ctr">
            <a:normAutofit/>
          </a:bodyPr>
          <a:lstStyle/>
          <a:p>
            <a:pPr marL="0" indent="0">
              <a:lnSpc>
                <a:spcPct val="100000"/>
              </a:lnSpc>
              <a:spcBef>
                <a:spcPts val="0"/>
              </a:spcBef>
              <a:spcAft>
                <a:spcPts val="1200"/>
              </a:spcAft>
              <a:buNone/>
            </a:pPr>
            <a:r>
              <a:rPr lang="en-US" dirty="0"/>
              <a:t>What is your current position?</a:t>
            </a:r>
          </a:p>
          <a:p>
            <a:pPr marL="457200">
              <a:lnSpc>
                <a:spcPct val="100000"/>
              </a:lnSpc>
              <a:spcBef>
                <a:spcPts val="0"/>
              </a:spcBef>
              <a:spcAft>
                <a:spcPts val="1200"/>
              </a:spcAft>
            </a:pPr>
            <a:r>
              <a:rPr lang="en-US" dirty="0"/>
              <a:t>LEA program director</a:t>
            </a:r>
          </a:p>
          <a:p>
            <a:pPr marL="457200">
              <a:lnSpc>
                <a:spcPct val="100000"/>
              </a:lnSpc>
              <a:spcBef>
                <a:spcPts val="0"/>
              </a:spcBef>
              <a:spcAft>
                <a:spcPts val="1200"/>
              </a:spcAft>
            </a:pPr>
            <a:r>
              <a:rPr lang="en-US" dirty="0"/>
              <a:t>Other LEA position</a:t>
            </a:r>
          </a:p>
          <a:p>
            <a:pPr marL="457200">
              <a:lnSpc>
                <a:spcPct val="100000"/>
              </a:lnSpc>
              <a:spcBef>
                <a:spcPts val="0"/>
              </a:spcBef>
              <a:spcAft>
                <a:spcPts val="1200"/>
              </a:spcAft>
            </a:pPr>
            <a:r>
              <a:rPr lang="en-US" dirty="0"/>
              <a:t>Private school official</a:t>
            </a:r>
          </a:p>
          <a:p>
            <a:pPr marL="457200">
              <a:lnSpc>
                <a:spcPct val="100000"/>
              </a:lnSpc>
              <a:spcBef>
                <a:spcPts val="0"/>
              </a:spcBef>
              <a:spcAft>
                <a:spcPts val="1200"/>
              </a:spcAft>
            </a:pPr>
            <a:r>
              <a:rPr lang="en-US" dirty="0"/>
              <a:t>Other private school position</a:t>
            </a:r>
          </a:p>
          <a:p>
            <a:pPr marL="457200">
              <a:lnSpc>
                <a:spcPct val="100000"/>
              </a:lnSpc>
              <a:spcBef>
                <a:spcPts val="0"/>
              </a:spcBef>
              <a:spcAft>
                <a:spcPts val="1200"/>
              </a:spcAft>
            </a:pPr>
            <a:r>
              <a:rPr lang="en-US" dirty="0"/>
              <a:t>State agency employee</a:t>
            </a:r>
          </a:p>
          <a:p>
            <a:pPr marL="457200">
              <a:lnSpc>
                <a:spcPct val="100000"/>
              </a:lnSpc>
              <a:spcBef>
                <a:spcPts val="0"/>
              </a:spcBef>
              <a:spcAft>
                <a:spcPts val="1200"/>
              </a:spcAft>
            </a:pPr>
            <a:r>
              <a:rPr lang="en-US" dirty="0"/>
              <a:t>Other</a:t>
            </a:r>
          </a:p>
        </p:txBody>
      </p:sp>
      <p:sp>
        <p:nvSpPr>
          <p:cNvPr id="4" name="Slide Number Placeholder 3">
            <a:extLst>
              <a:ext uri="{FF2B5EF4-FFF2-40B4-BE49-F238E27FC236}">
                <a16:creationId xmlns:a16="http://schemas.microsoft.com/office/drawing/2014/main" id="{83D918F3-F7AC-6254-144A-76A55C4D548E}"/>
              </a:ext>
            </a:extLst>
          </p:cNvPr>
          <p:cNvSpPr>
            <a:spLocks noGrp="1"/>
          </p:cNvSpPr>
          <p:nvPr>
            <p:ph type="sldNum" sz="quarter" idx="12"/>
          </p:nvPr>
        </p:nvSpPr>
        <p:spPr/>
        <p:txBody>
          <a:bodyPr>
            <a:normAutofit/>
          </a:bodyPr>
          <a:lstStyle/>
          <a:p>
            <a:pPr>
              <a:spcAft>
                <a:spcPts val="600"/>
              </a:spcAft>
            </a:pPr>
            <a:fld id="{4E637404-0BCF-4192-AEAE-F6A882F231C4}" type="slidenum">
              <a:rPr lang="en-US" altLang="en-US">
                <a:solidFill>
                  <a:schemeClr val="tx2"/>
                </a:solidFill>
              </a:rPr>
              <a:pPr>
                <a:spcAft>
                  <a:spcPts val="600"/>
                </a:spcAft>
              </a:pPr>
              <a:t>3</a:t>
            </a:fld>
            <a:endParaRPr lang="en-US" altLang="en-US">
              <a:solidFill>
                <a:schemeClr val="tx2"/>
              </a:solidFill>
            </a:endParaRPr>
          </a:p>
        </p:txBody>
      </p:sp>
    </p:spTree>
    <p:extLst>
      <p:ext uri="{BB962C8B-B14F-4D97-AF65-F5344CB8AC3E}">
        <p14:creationId xmlns:p14="http://schemas.microsoft.com/office/powerpoint/2010/main" val="2735468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BE84D-F285-F37D-AC95-B7E4E6DC70D2}"/>
              </a:ext>
            </a:extLst>
          </p:cNvPr>
          <p:cNvSpPr>
            <a:spLocks noGrp="1"/>
          </p:cNvSpPr>
          <p:nvPr>
            <p:ph type="title"/>
          </p:nvPr>
        </p:nvSpPr>
        <p:spPr>
          <a:xfrm>
            <a:off x="282633" y="1661459"/>
            <a:ext cx="3507971" cy="2506286"/>
          </a:xfrm>
        </p:spPr>
        <p:txBody>
          <a:bodyPr>
            <a:normAutofit/>
          </a:bodyPr>
          <a:lstStyle/>
          <a:p>
            <a:r>
              <a:rPr lang="en-US" sz="4800" dirty="0"/>
              <a:t>Consultation (1)</a:t>
            </a:r>
          </a:p>
        </p:txBody>
      </p:sp>
      <p:sp>
        <p:nvSpPr>
          <p:cNvPr id="3" name="Content Placeholder 2">
            <a:extLst>
              <a:ext uri="{FF2B5EF4-FFF2-40B4-BE49-F238E27FC236}">
                <a16:creationId xmlns:a16="http://schemas.microsoft.com/office/drawing/2014/main" id="{CA23F31A-ECB6-79AA-6968-98565D4AC676}"/>
              </a:ext>
            </a:extLst>
          </p:cNvPr>
          <p:cNvSpPr>
            <a:spLocks noGrp="1"/>
          </p:cNvSpPr>
          <p:nvPr>
            <p:ph idx="1"/>
          </p:nvPr>
        </p:nvSpPr>
        <p:spPr/>
        <p:txBody>
          <a:bodyPr anchor="ctr"/>
          <a:lstStyle/>
          <a:p>
            <a:pPr marL="0" indent="0" fontAlgn="base">
              <a:lnSpc>
                <a:spcPct val="100000"/>
              </a:lnSpc>
              <a:spcBef>
                <a:spcPts val="0"/>
              </a:spcBef>
              <a:spcAft>
                <a:spcPts val="1200"/>
              </a:spcAft>
              <a:buNone/>
            </a:pPr>
            <a:r>
              <a:rPr lang="en-US" dirty="0"/>
              <a:t>The consultation required shall occur before the agency, consortium, or entity makes any decision that affects the opportunities of eligible private school children, teachers, and other educational personnel to participate in programs under this chapter and shall continue throughout the implementation and assessment of activities under this section. </a:t>
            </a:r>
          </a:p>
          <a:p>
            <a:pPr marL="0" indent="0" fontAlgn="base">
              <a:lnSpc>
                <a:spcPct val="100000"/>
              </a:lnSpc>
              <a:spcBef>
                <a:spcPts val="0"/>
              </a:spcBef>
              <a:spcAft>
                <a:spcPts val="1200"/>
              </a:spcAft>
              <a:buNone/>
            </a:pPr>
            <a:br>
              <a:rPr lang="en-US" dirty="0"/>
            </a:br>
            <a:r>
              <a:rPr lang="en-US" dirty="0"/>
              <a:t>		20 </a:t>
            </a:r>
            <a:r>
              <a:rPr lang="en-US" i="1" cap="all" dirty="0"/>
              <a:t>U.S.C.</a:t>
            </a:r>
            <a:r>
              <a:rPr lang="en-US" dirty="0"/>
              <a:t> Section 7881(c)(3)</a:t>
            </a:r>
          </a:p>
        </p:txBody>
      </p:sp>
      <p:sp>
        <p:nvSpPr>
          <p:cNvPr id="5" name="Slide Number Placeholder 4">
            <a:extLst>
              <a:ext uri="{FF2B5EF4-FFF2-40B4-BE49-F238E27FC236}">
                <a16:creationId xmlns:a16="http://schemas.microsoft.com/office/drawing/2014/main" id="{19646B95-503D-26EE-7211-713EE1BEA8F7}"/>
              </a:ext>
            </a:extLst>
          </p:cNvPr>
          <p:cNvSpPr>
            <a:spLocks noGrp="1"/>
          </p:cNvSpPr>
          <p:nvPr>
            <p:ph type="sldNum" sz="quarter" idx="12"/>
          </p:nvPr>
        </p:nvSpPr>
        <p:spPr/>
        <p:txBody>
          <a:bodyPr/>
          <a:lstStyle/>
          <a:p>
            <a:fld id="{CA4CA259-E64F-4C45-902E-B71A103945FE}" type="slidenum">
              <a:rPr lang="en-US" altLang="en-US" smtClean="0"/>
              <a:pPr/>
              <a:t>30</a:t>
            </a:fld>
            <a:endParaRPr lang="en-US" altLang="en-US"/>
          </a:p>
        </p:txBody>
      </p:sp>
    </p:spTree>
    <p:extLst>
      <p:ext uri="{BB962C8B-B14F-4D97-AF65-F5344CB8AC3E}">
        <p14:creationId xmlns:p14="http://schemas.microsoft.com/office/powerpoint/2010/main" val="2491421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435DA-5A9A-5BB3-9B3A-3AE4AD875B7A}"/>
              </a:ext>
            </a:extLst>
          </p:cNvPr>
          <p:cNvSpPr>
            <a:spLocks noGrp="1"/>
          </p:cNvSpPr>
          <p:nvPr>
            <p:ph type="title"/>
          </p:nvPr>
        </p:nvSpPr>
        <p:spPr/>
        <p:txBody>
          <a:bodyPr/>
          <a:lstStyle/>
          <a:p>
            <a:r>
              <a:rPr lang="en-US" dirty="0"/>
              <a:t>Consultation (2)</a:t>
            </a:r>
          </a:p>
        </p:txBody>
      </p:sp>
      <p:pic>
        <p:nvPicPr>
          <p:cNvPr id="6" name="Content Placeholder 5" descr="Classroom">
            <a:extLst>
              <a:ext uri="{FF2B5EF4-FFF2-40B4-BE49-F238E27FC236}">
                <a16:creationId xmlns:a16="http://schemas.microsoft.com/office/drawing/2014/main" id="{46B3C9A1-5B49-8975-A10C-CB92EB9F013B}"/>
              </a:ext>
            </a:extLst>
          </p:cNvPr>
          <p:cNvPicPr>
            <a:picLocks noGrp="1" noChangeAspect="1"/>
          </p:cNvPicPr>
          <p:nvPr>
            <p:ph sz="half"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1117" y="1797338"/>
            <a:ext cx="3566160" cy="3566160"/>
          </a:xfrm>
          <a:prstGeom prst="rect">
            <a:avLst/>
          </a:prstGeom>
        </p:spPr>
      </p:pic>
      <p:sp>
        <p:nvSpPr>
          <p:cNvPr id="4" name="Content Placeholder 3">
            <a:extLst>
              <a:ext uri="{FF2B5EF4-FFF2-40B4-BE49-F238E27FC236}">
                <a16:creationId xmlns:a16="http://schemas.microsoft.com/office/drawing/2014/main" id="{AFADA75E-EFC7-2AC7-D32B-D247D7CD894D}"/>
              </a:ext>
            </a:extLst>
          </p:cNvPr>
          <p:cNvSpPr>
            <a:spLocks noGrp="1"/>
          </p:cNvSpPr>
          <p:nvPr>
            <p:ph sz="half" idx="2"/>
          </p:nvPr>
        </p:nvSpPr>
        <p:spPr>
          <a:xfrm>
            <a:off x="4644189" y="1845734"/>
            <a:ext cx="6511491" cy="4388809"/>
          </a:xfrm>
        </p:spPr>
        <p:txBody>
          <a:bodyPr/>
          <a:lstStyle/>
          <a:p>
            <a:pPr marL="0" indent="0" fontAlgn="base">
              <a:lnSpc>
                <a:spcPct val="100000"/>
              </a:lnSpc>
              <a:spcBef>
                <a:spcPts val="0"/>
              </a:spcBef>
              <a:spcAft>
                <a:spcPts val="1200"/>
              </a:spcAft>
              <a:buNone/>
            </a:pPr>
            <a:r>
              <a:rPr lang="en-US" sz="2400" dirty="0">
                <a:cs typeface="Calibri"/>
              </a:rPr>
              <a:t>During consultation, the LEA and private school must address:</a:t>
            </a:r>
            <a:endParaRPr lang="en-US" sz="2400" dirty="0"/>
          </a:p>
          <a:p>
            <a:pPr lvl="1" fontAlgn="base">
              <a:lnSpc>
                <a:spcPct val="100000"/>
              </a:lnSpc>
              <a:spcBef>
                <a:spcPts val="0"/>
              </a:spcBef>
              <a:spcAft>
                <a:spcPts val="1200"/>
              </a:spcAft>
            </a:pPr>
            <a:r>
              <a:rPr lang="en-US" dirty="0"/>
              <a:t>How student needs will be identified?</a:t>
            </a:r>
            <a:endParaRPr lang="en-US" dirty="0">
              <a:cs typeface="Arial"/>
            </a:endParaRPr>
          </a:p>
          <a:p>
            <a:pPr lvl="1" fontAlgn="base">
              <a:lnSpc>
                <a:spcPct val="100000"/>
              </a:lnSpc>
              <a:spcBef>
                <a:spcPts val="0"/>
              </a:spcBef>
              <a:spcAft>
                <a:spcPts val="1200"/>
              </a:spcAft>
            </a:pPr>
            <a:r>
              <a:rPr lang="en-US" dirty="0"/>
              <a:t>What services will be offered?</a:t>
            </a:r>
          </a:p>
          <a:p>
            <a:pPr lvl="1" fontAlgn="base">
              <a:lnSpc>
                <a:spcPct val="100000"/>
              </a:lnSpc>
              <a:spcBef>
                <a:spcPts val="0"/>
              </a:spcBef>
              <a:spcAft>
                <a:spcPts val="1200"/>
              </a:spcAft>
            </a:pPr>
            <a:r>
              <a:rPr lang="en-US" dirty="0"/>
              <a:t>How, where, and by whom the services will be provided?</a:t>
            </a:r>
          </a:p>
          <a:p>
            <a:pPr lvl="1" fontAlgn="base">
              <a:lnSpc>
                <a:spcPct val="100000"/>
              </a:lnSpc>
              <a:spcBef>
                <a:spcPts val="0"/>
              </a:spcBef>
              <a:spcAft>
                <a:spcPts val="1200"/>
              </a:spcAft>
            </a:pPr>
            <a:r>
              <a:rPr lang="en-US" dirty="0"/>
              <a:t>How the services will be assessed and how the results of the assessment will be used to improve those services?</a:t>
            </a:r>
          </a:p>
          <a:p>
            <a:endParaRPr lang="en-US" dirty="0"/>
          </a:p>
        </p:txBody>
      </p:sp>
      <p:sp>
        <p:nvSpPr>
          <p:cNvPr id="5" name="Slide Number Placeholder 4">
            <a:extLst>
              <a:ext uri="{FF2B5EF4-FFF2-40B4-BE49-F238E27FC236}">
                <a16:creationId xmlns:a16="http://schemas.microsoft.com/office/drawing/2014/main" id="{27D719A8-9921-7672-670F-830991726682}"/>
              </a:ext>
            </a:extLst>
          </p:cNvPr>
          <p:cNvSpPr>
            <a:spLocks noGrp="1"/>
          </p:cNvSpPr>
          <p:nvPr>
            <p:ph type="sldNum" sz="quarter" idx="12"/>
          </p:nvPr>
        </p:nvSpPr>
        <p:spPr/>
        <p:txBody>
          <a:bodyPr/>
          <a:lstStyle/>
          <a:p>
            <a:fld id="{0560CF5E-9218-46D4-A0AE-B5C073203588}" type="slidenum">
              <a:rPr lang="en-US" altLang="en-US" smtClean="0"/>
              <a:pPr/>
              <a:t>31</a:t>
            </a:fld>
            <a:endParaRPr lang="en-US" altLang="en-US"/>
          </a:p>
        </p:txBody>
      </p:sp>
    </p:spTree>
    <p:extLst>
      <p:ext uri="{BB962C8B-B14F-4D97-AF65-F5344CB8AC3E}">
        <p14:creationId xmlns:p14="http://schemas.microsoft.com/office/powerpoint/2010/main" val="1813647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0AF37-0ED0-AFA8-47E5-4DA2EA83A18E}"/>
              </a:ext>
            </a:extLst>
          </p:cNvPr>
          <p:cNvSpPr>
            <a:spLocks noGrp="1"/>
          </p:cNvSpPr>
          <p:nvPr>
            <p:ph type="title"/>
          </p:nvPr>
        </p:nvSpPr>
        <p:spPr/>
        <p:txBody>
          <a:bodyPr/>
          <a:lstStyle/>
          <a:p>
            <a:r>
              <a:rPr lang="en-US" dirty="0"/>
              <a:t>Consultation (3)</a:t>
            </a:r>
          </a:p>
        </p:txBody>
      </p:sp>
      <p:sp>
        <p:nvSpPr>
          <p:cNvPr id="3" name="Content Placeholder 2">
            <a:extLst>
              <a:ext uri="{FF2B5EF4-FFF2-40B4-BE49-F238E27FC236}">
                <a16:creationId xmlns:a16="http://schemas.microsoft.com/office/drawing/2014/main" id="{EAA86B08-F3DE-2C49-9110-C1A9696417FA}"/>
              </a:ext>
            </a:extLst>
          </p:cNvPr>
          <p:cNvSpPr>
            <a:spLocks noGrp="1"/>
          </p:cNvSpPr>
          <p:nvPr>
            <p:ph idx="1"/>
          </p:nvPr>
        </p:nvSpPr>
        <p:spPr/>
        <p:txBody>
          <a:bodyPr/>
          <a:lstStyle/>
          <a:p>
            <a:pPr marL="0" indent="0" fontAlgn="base">
              <a:lnSpc>
                <a:spcPct val="100000"/>
              </a:lnSpc>
              <a:spcBef>
                <a:spcPts val="0"/>
              </a:spcBef>
              <a:spcAft>
                <a:spcPts val="1200"/>
              </a:spcAft>
              <a:buNone/>
            </a:pPr>
            <a:r>
              <a:rPr lang="en-US" dirty="0">
                <a:cs typeface="Calibri"/>
              </a:rPr>
              <a:t>During consultation, the LEA and private school must address (continued):</a:t>
            </a:r>
            <a:endParaRPr lang="en-US" dirty="0"/>
          </a:p>
          <a:p>
            <a:pPr lvl="1">
              <a:lnSpc>
                <a:spcPct val="100000"/>
              </a:lnSpc>
              <a:spcBef>
                <a:spcPts val="0"/>
              </a:spcBef>
              <a:spcAft>
                <a:spcPts val="1200"/>
              </a:spcAft>
            </a:pPr>
            <a:r>
              <a:rPr lang="en-US" sz="2800" dirty="0"/>
              <a:t>The size and scope of the equitable services to be provided to the eligible private school children, teachers, and other educational personnel, the amount of funds available for those services, and how that amount is determined.</a:t>
            </a:r>
          </a:p>
          <a:p>
            <a:pPr lvl="1">
              <a:lnSpc>
                <a:spcPct val="100000"/>
              </a:lnSpc>
              <a:spcBef>
                <a:spcPts val="0"/>
              </a:spcBef>
              <a:spcAft>
                <a:spcPts val="1200"/>
              </a:spcAft>
            </a:pPr>
            <a:r>
              <a:rPr lang="en-US" sz="2800" dirty="0"/>
              <a:t>Delivery of services, including a thorough consideration and analysis of the views of the private school officials on the provision of services through potential third-party providers.</a:t>
            </a:r>
          </a:p>
          <a:p>
            <a:endParaRPr lang="en-US" dirty="0"/>
          </a:p>
        </p:txBody>
      </p:sp>
      <p:sp>
        <p:nvSpPr>
          <p:cNvPr id="4" name="Slide Number Placeholder 3">
            <a:extLst>
              <a:ext uri="{FF2B5EF4-FFF2-40B4-BE49-F238E27FC236}">
                <a16:creationId xmlns:a16="http://schemas.microsoft.com/office/drawing/2014/main" id="{BB028AE3-ABE5-0C76-958A-FB97A73A407D}"/>
              </a:ext>
            </a:extLst>
          </p:cNvPr>
          <p:cNvSpPr>
            <a:spLocks noGrp="1"/>
          </p:cNvSpPr>
          <p:nvPr>
            <p:ph type="sldNum" sz="quarter" idx="12"/>
          </p:nvPr>
        </p:nvSpPr>
        <p:spPr/>
        <p:txBody>
          <a:bodyPr/>
          <a:lstStyle/>
          <a:p>
            <a:fld id="{4E637404-0BCF-4192-AEAE-F6A882F231C4}" type="slidenum">
              <a:rPr lang="en-US" altLang="en-US" smtClean="0"/>
              <a:pPr/>
              <a:t>32</a:t>
            </a:fld>
            <a:endParaRPr lang="en-US" altLang="en-US"/>
          </a:p>
        </p:txBody>
      </p:sp>
    </p:spTree>
    <p:extLst>
      <p:ext uri="{BB962C8B-B14F-4D97-AF65-F5344CB8AC3E}">
        <p14:creationId xmlns:p14="http://schemas.microsoft.com/office/powerpoint/2010/main" val="32897629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89561-6939-1CF4-CC9C-B19366D865BA}"/>
              </a:ext>
            </a:extLst>
          </p:cNvPr>
          <p:cNvSpPr>
            <a:spLocks noGrp="1"/>
          </p:cNvSpPr>
          <p:nvPr>
            <p:ph type="title"/>
          </p:nvPr>
        </p:nvSpPr>
        <p:spPr/>
        <p:txBody>
          <a:bodyPr/>
          <a:lstStyle/>
          <a:p>
            <a:r>
              <a:rPr lang="en-US" dirty="0"/>
              <a:t>Consultation with Private School Evidence</a:t>
            </a:r>
          </a:p>
        </p:txBody>
      </p:sp>
      <p:sp>
        <p:nvSpPr>
          <p:cNvPr id="3" name="Content Placeholder 2">
            <a:extLst>
              <a:ext uri="{FF2B5EF4-FFF2-40B4-BE49-F238E27FC236}">
                <a16:creationId xmlns:a16="http://schemas.microsoft.com/office/drawing/2014/main" id="{B9D06BA6-FC21-C4A2-8BA7-6BBF4E6024E2}"/>
              </a:ext>
            </a:extLst>
          </p:cNvPr>
          <p:cNvSpPr>
            <a:spLocks noGrp="1"/>
          </p:cNvSpPr>
          <p:nvPr>
            <p:ph idx="1"/>
          </p:nvPr>
        </p:nvSpPr>
        <p:spPr/>
        <p:txBody>
          <a:bodyPr/>
          <a:lstStyle/>
          <a:p>
            <a:pPr marL="2743200" indent="-2743200">
              <a:buNone/>
            </a:pPr>
            <a:r>
              <a:rPr lang="en-US" sz="2400" dirty="0"/>
              <a:t>Description:	Documents that show how the LEA consulted with private schools regarding participation in federal programs. Examples include public notices, letters, agendas, sign-in sheets, meeting minutes, emails, or affirmation of consultation with appropriate private school officials.</a:t>
            </a:r>
          </a:p>
          <a:p>
            <a:pPr marL="2743200" indent="-2743200">
              <a:buNone/>
            </a:pPr>
            <a:r>
              <a:rPr lang="en-US" sz="2400" dirty="0"/>
              <a:t>Item Instructions:	Submit evidence of private school consultation that include private school equitable service plan, agendas, minutes, presentations, equitable service allocation, emails, and other consultation communication. </a:t>
            </a:r>
          </a:p>
          <a:p>
            <a:endParaRPr lang="en-US" dirty="0"/>
          </a:p>
        </p:txBody>
      </p:sp>
      <p:sp>
        <p:nvSpPr>
          <p:cNvPr id="4" name="Slide Number Placeholder 3">
            <a:extLst>
              <a:ext uri="{FF2B5EF4-FFF2-40B4-BE49-F238E27FC236}">
                <a16:creationId xmlns:a16="http://schemas.microsoft.com/office/drawing/2014/main" id="{35AE04A7-7A3B-209B-C50A-28136A3E1DA5}"/>
              </a:ext>
            </a:extLst>
          </p:cNvPr>
          <p:cNvSpPr>
            <a:spLocks noGrp="1"/>
          </p:cNvSpPr>
          <p:nvPr>
            <p:ph type="sldNum" sz="quarter" idx="12"/>
          </p:nvPr>
        </p:nvSpPr>
        <p:spPr/>
        <p:txBody>
          <a:bodyPr/>
          <a:lstStyle/>
          <a:p>
            <a:fld id="{4E637404-0BCF-4192-AEAE-F6A882F231C4}" type="slidenum">
              <a:rPr lang="en-US" altLang="en-US" smtClean="0"/>
              <a:pPr/>
              <a:t>33</a:t>
            </a:fld>
            <a:endParaRPr lang="en-US" altLang="en-US"/>
          </a:p>
        </p:txBody>
      </p:sp>
    </p:spTree>
    <p:extLst>
      <p:ext uri="{BB962C8B-B14F-4D97-AF65-F5344CB8AC3E}">
        <p14:creationId xmlns:p14="http://schemas.microsoft.com/office/powerpoint/2010/main" val="2088229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7E096-CDFE-87EF-C465-D8ADE6AF9D9D}"/>
              </a:ext>
            </a:extLst>
          </p:cNvPr>
          <p:cNvSpPr>
            <a:spLocks noGrp="1"/>
          </p:cNvSpPr>
          <p:nvPr>
            <p:ph type="title"/>
          </p:nvPr>
        </p:nvSpPr>
        <p:spPr/>
        <p:txBody>
          <a:bodyPr/>
          <a:lstStyle/>
          <a:p>
            <a:r>
              <a:rPr lang="en-US" dirty="0"/>
              <a:t>Consultation Plan Example (1)</a:t>
            </a:r>
          </a:p>
        </p:txBody>
      </p:sp>
      <p:pic>
        <p:nvPicPr>
          <p:cNvPr id="6" name="Content Placeholder 5" descr="Sample of Page 5 of the Consultation Example. This form is located on BCSD's Padlet web page (link provided on slide).">
            <a:extLst>
              <a:ext uri="{FF2B5EF4-FFF2-40B4-BE49-F238E27FC236}">
                <a16:creationId xmlns:a16="http://schemas.microsoft.com/office/drawing/2014/main" id="{C7521575-8C0E-F23B-782A-1BE6D3A2AD0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681307" y="1838207"/>
            <a:ext cx="4937761" cy="4122410"/>
          </a:xfrm>
          <a:ln>
            <a:solidFill>
              <a:schemeClr val="accent1"/>
            </a:solidFill>
          </a:ln>
        </p:spPr>
      </p:pic>
      <p:sp>
        <p:nvSpPr>
          <p:cNvPr id="3" name="Content Placeholder 2">
            <a:extLst>
              <a:ext uri="{FF2B5EF4-FFF2-40B4-BE49-F238E27FC236}">
                <a16:creationId xmlns:a16="http://schemas.microsoft.com/office/drawing/2014/main" id="{41162CF3-C842-BBA2-FE12-215F8C7DF055}"/>
              </a:ext>
            </a:extLst>
          </p:cNvPr>
          <p:cNvSpPr>
            <a:spLocks noGrp="1"/>
          </p:cNvSpPr>
          <p:nvPr>
            <p:ph sz="half" idx="2"/>
          </p:nvPr>
        </p:nvSpPr>
        <p:spPr>
          <a:xfrm>
            <a:off x="5811252" y="1838207"/>
            <a:ext cx="5895473" cy="4388809"/>
          </a:xfrm>
        </p:spPr>
        <p:txBody>
          <a:bodyPr/>
          <a:lstStyle/>
          <a:p>
            <a:pPr marL="0" indent="0">
              <a:buNone/>
            </a:pPr>
            <a:r>
              <a:rPr lang="en-US" sz="2400" dirty="0"/>
              <a:t>Example of a LEA’s Private School Consultation Plan form. These documents record the communication about consultation topics, indicate the participating programs, provide allocation amounts, contain a budget, and include the final allocation with affirmation of the consultation.</a:t>
            </a:r>
          </a:p>
          <a:p>
            <a:pPr marL="0" indent="0">
              <a:buNone/>
            </a:pPr>
            <a:r>
              <a:rPr lang="en-US" sz="2400" dirty="0"/>
              <a:t>Form located on BCSD’s Padlet web page: </a:t>
            </a:r>
            <a:r>
              <a:rPr lang="en-US" sz="2400" dirty="0">
                <a:effectLst/>
                <a:latin typeface="Segoe UI" panose="020B0502040204020203" pitchFamily="34" charset="0"/>
                <a:hlinkClick r:id="rId4" tooltip="BCSD’s Padlet web page"/>
              </a:rPr>
              <a:t>https://padlet.com/shannond3/equitable-services-federal-program-resources-fb2wuwti5lf09l57</a:t>
            </a:r>
            <a:r>
              <a:rPr lang="en-US" sz="2400" dirty="0">
                <a:effectLst/>
                <a:latin typeface="Segoe UI" panose="020B0502040204020203" pitchFamily="34" charset="0"/>
              </a:rPr>
              <a:t> </a:t>
            </a:r>
          </a:p>
          <a:p>
            <a:endParaRPr lang="en-US" dirty="0"/>
          </a:p>
        </p:txBody>
      </p:sp>
      <p:sp>
        <p:nvSpPr>
          <p:cNvPr id="4" name="Slide Number Placeholder 3">
            <a:extLst>
              <a:ext uri="{FF2B5EF4-FFF2-40B4-BE49-F238E27FC236}">
                <a16:creationId xmlns:a16="http://schemas.microsoft.com/office/drawing/2014/main" id="{2D56B856-6877-0EC8-B5EA-BFD75620D444}"/>
              </a:ext>
            </a:extLst>
          </p:cNvPr>
          <p:cNvSpPr>
            <a:spLocks noGrp="1"/>
          </p:cNvSpPr>
          <p:nvPr>
            <p:ph type="sldNum" sz="quarter" idx="12"/>
          </p:nvPr>
        </p:nvSpPr>
        <p:spPr/>
        <p:txBody>
          <a:bodyPr/>
          <a:lstStyle/>
          <a:p>
            <a:fld id="{4E637404-0BCF-4192-AEAE-F6A882F231C4}" type="slidenum">
              <a:rPr lang="en-US" altLang="en-US" smtClean="0"/>
              <a:pPr/>
              <a:t>34</a:t>
            </a:fld>
            <a:endParaRPr lang="en-US" altLang="en-US"/>
          </a:p>
        </p:txBody>
      </p:sp>
    </p:spTree>
    <p:extLst>
      <p:ext uri="{BB962C8B-B14F-4D97-AF65-F5344CB8AC3E}">
        <p14:creationId xmlns:p14="http://schemas.microsoft.com/office/powerpoint/2010/main" val="2394065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98739-1C80-9DC8-F05D-225944B7A2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626F19-1126-785D-0688-CE66BF56A5C8}"/>
              </a:ext>
            </a:extLst>
          </p:cNvPr>
          <p:cNvSpPr>
            <a:spLocks noGrp="1"/>
          </p:cNvSpPr>
          <p:nvPr>
            <p:ph type="title"/>
          </p:nvPr>
        </p:nvSpPr>
        <p:spPr/>
        <p:txBody>
          <a:bodyPr/>
          <a:lstStyle/>
          <a:p>
            <a:r>
              <a:rPr lang="en-US" dirty="0"/>
              <a:t>Consultation Plan Example (2)</a:t>
            </a:r>
          </a:p>
        </p:txBody>
      </p:sp>
      <p:pic>
        <p:nvPicPr>
          <p:cNvPr id="7" name="Content Placeholder 6" descr="Sample of Page 6 of the Consultation Example-Other State Document. This form is located on BCSD's Padlet web page (link provided on slide).">
            <a:extLst>
              <a:ext uri="{FF2B5EF4-FFF2-40B4-BE49-F238E27FC236}">
                <a16:creationId xmlns:a16="http://schemas.microsoft.com/office/drawing/2014/main" id="{383B2AF7-069A-F0D6-E646-614104AB8A4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574209" y="1737360"/>
            <a:ext cx="5230965" cy="4199021"/>
          </a:xfrm>
          <a:ln>
            <a:solidFill>
              <a:schemeClr val="accent1"/>
            </a:solidFill>
          </a:ln>
        </p:spPr>
      </p:pic>
      <p:sp>
        <p:nvSpPr>
          <p:cNvPr id="3" name="Content Placeholder 2">
            <a:extLst>
              <a:ext uri="{FF2B5EF4-FFF2-40B4-BE49-F238E27FC236}">
                <a16:creationId xmlns:a16="http://schemas.microsoft.com/office/drawing/2014/main" id="{0936380D-0A48-81BB-5546-532F88A0725F}"/>
              </a:ext>
            </a:extLst>
          </p:cNvPr>
          <p:cNvSpPr>
            <a:spLocks noGrp="1"/>
          </p:cNvSpPr>
          <p:nvPr>
            <p:ph sz="half" idx="2"/>
          </p:nvPr>
        </p:nvSpPr>
        <p:spPr>
          <a:xfrm>
            <a:off x="5931568" y="1773542"/>
            <a:ext cx="5955631" cy="4388809"/>
          </a:xfrm>
        </p:spPr>
        <p:txBody>
          <a:bodyPr/>
          <a:lstStyle/>
          <a:p>
            <a:pPr marL="0" indent="0">
              <a:buNone/>
            </a:pPr>
            <a:r>
              <a:rPr lang="en-US" sz="2400" dirty="0"/>
              <a:t>Example of a LEA’s Private School Consultation Plan form. These documents record the communication about consultation topics, indicate the participating programs, provide allocation amounts, contain a budget, and include the final allocation with affirmation of the consultation.</a:t>
            </a:r>
          </a:p>
          <a:p>
            <a:pPr marL="0" indent="0">
              <a:buNone/>
            </a:pPr>
            <a:r>
              <a:rPr lang="en-US" sz="2400" dirty="0"/>
              <a:t>Form located on BCSD’s Padlet web page: </a:t>
            </a:r>
            <a:r>
              <a:rPr lang="en-US" sz="2400" dirty="0">
                <a:effectLst/>
                <a:latin typeface="Segoe UI" panose="020B0502040204020203" pitchFamily="34" charset="0"/>
                <a:hlinkClick r:id="rId4" tooltip="BCSD’s Padlet web page"/>
              </a:rPr>
              <a:t>https://padlet.com/shannond3/equitable-services-federal-program-resources-fb2wuwti5lf09l57</a:t>
            </a:r>
            <a:r>
              <a:rPr lang="en-US" sz="2400" dirty="0">
                <a:effectLst/>
                <a:latin typeface="Segoe UI" panose="020B0502040204020203" pitchFamily="34" charset="0"/>
              </a:rPr>
              <a:t> </a:t>
            </a:r>
          </a:p>
          <a:p>
            <a:pPr marL="0" indent="0">
              <a:buNone/>
            </a:pPr>
            <a:endParaRPr lang="en-US" sz="2400" dirty="0"/>
          </a:p>
        </p:txBody>
      </p:sp>
      <p:sp>
        <p:nvSpPr>
          <p:cNvPr id="4" name="Slide Number Placeholder 3">
            <a:extLst>
              <a:ext uri="{FF2B5EF4-FFF2-40B4-BE49-F238E27FC236}">
                <a16:creationId xmlns:a16="http://schemas.microsoft.com/office/drawing/2014/main" id="{82C87253-CE1A-57F9-E9CB-3EB587D6A88C}"/>
              </a:ext>
            </a:extLst>
          </p:cNvPr>
          <p:cNvSpPr>
            <a:spLocks noGrp="1"/>
          </p:cNvSpPr>
          <p:nvPr>
            <p:ph type="sldNum" sz="quarter" idx="12"/>
          </p:nvPr>
        </p:nvSpPr>
        <p:spPr/>
        <p:txBody>
          <a:bodyPr/>
          <a:lstStyle/>
          <a:p>
            <a:fld id="{4E637404-0BCF-4192-AEAE-F6A882F231C4}" type="slidenum">
              <a:rPr lang="en-US" altLang="en-US" smtClean="0"/>
              <a:pPr/>
              <a:t>35</a:t>
            </a:fld>
            <a:endParaRPr lang="en-US" altLang="en-US"/>
          </a:p>
        </p:txBody>
      </p:sp>
    </p:spTree>
    <p:extLst>
      <p:ext uri="{BB962C8B-B14F-4D97-AF65-F5344CB8AC3E}">
        <p14:creationId xmlns:p14="http://schemas.microsoft.com/office/powerpoint/2010/main" val="16383877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65466-B7A3-4225-CE94-07616048CC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572F99-CCDD-A5CA-C07D-9BDB24CD9765}"/>
              </a:ext>
            </a:extLst>
          </p:cNvPr>
          <p:cNvSpPr>
            <a:spLocks noGrp="1"/>
          </p:cNvSpPr>
          <p:nvPr>
            <p:ph type="title"/>
          </p:nvPr>
        </p:nvSpPr>
        <p:spPr/>
        <p:txBody>
          <a:bodyPr/>
          <a:lstStyle/>
          <a:p>
            <a:r>
              <a:rPr lang="en-US" dirty="0"/>
              <a:t>Consultation Plan Example (3)</a:t>
            </a:r>
          </a:p>
        </p:txBody>
      </p:sp>
      <p:pic>
        <p:nvPicPr>
          <p:cNvPr id="6" name="Content Placeholder 5" descr="Sample of Consultation for Services Plan form. This form is located on BCSD's Padlet web page (link provided on slide).">
            <a:extLst>
              <a:ext uri="{FF2B5EF4-FFF2-40B4-BE49-F238E27FC236}">
                <a16:creationId xmlns:a16="http://schemas.microsoft.com/office/drawing/2014/main" id="{8F5A92C0-D51A-CF6B-0254-6B04535AAB4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250459" y="2213812"/>
            <a:ext cx="5562163" cy="2906830"/>
          </a:xfrm>
        </p:spPr>
      </p:pic>
      <p:sp>
        <p:nvSpPr>
          <p:cNvPr id="3" name="Content Placeholder 2">
            <a:extLst>
              <a:ext uri="{FF2B5EF4-FFF2-40B4-BE49-F238E27FC236}">
                <a16:creationId xmlns:a16="http://schemas.microsoft.com/office/drawing/2014/main" id="{EFD61126-7D8A-0D33-A4E0-934CCBBB0024}"/>
              </a:ext>
            </a:extLst>
          </p:cNvPr>
          <p:cNvSpPr>
            <a:spLocks noGrp="1"/>
          </p:cNvSpPr>
          <p:nvPr>
            <p:ph sz="half" idx="2"/>
          </p:nvPr>
        </p:nvSpPr>
        <p:spPr/>
        <p:txBody>
          <a:bodyPr anchor="ctr"/>
          <a:lstStyle/>
          <a:p>
            <a:pPr marL="0" indent="0">
              <a:buNone/>
            </a:pPr>
            <a:r>
              <a:rPr lang="en-US" sz="2400" dirty="0"/>
              <a:t>Example of another Consultation for Services plan form that includes all programs.</a:t>
            </a:r>
          </a:p>
          <a:p>
            <a:pPr marL="0" indent="0">
              <a:buNone/>
            </a:pPr>
            <a:r>
              <a:rPr lang="en-US" sz="2400" dirty="0"/>
              <a:t>Form located on BCSD’s Padlet web page: </a:t>
            </a:r>
            <a:r>
              <a:rPr lang="en-US" sz="2400" dirty="0">
                <a:effectLst/>
                <a:latin typeface="Segoe UI" panose="020B0502040204020203" pitchFamily="34" charset="0"/>
                <a:hlinkClick r:id="rId4" tooltip="BCSD’s Padlet web page"/>
              </a:rPr>
              <a:t>https://padlet.com/shannond3/equitable-services-federal-program-resources-fb2wuwti5lf09l57</a:t>
            </a:r>
            <a:r>
              <a:rPr lang="en-US" sz="2400" dirty="0">
                <a:effectLst/>
                <a:latin typeface="Segoe UI" panose="020B0502040204020203" pitchFamily="34" charset="0"/>
              </a:rPr>
              <a:t> </a:t>
            </a:r>
          </a:p>
          <a:p>
            <a:endParaRPr lang="en-US" dirty="0"/>
          </a:p>
        </p:txBody>
      </p:sp>
      <p:sp>
        <p:nvSpPr>
          <p:cNvPr id="4" name="Slide Number Placeholder 3">
            <a:extLst>
              <a:ext uri="{FF2B5EF4-FFF2-40B4-BE49-F238E27FC236}">
                <a16:creationId xmlns:a16="http://schemas.microsoft.com/office/drawing/2014/main" id="{999D6C34-324E-0CC6-79FB-D2138E0DF194}"/>
              </a:ext>
            </a:extLst>
          </p:cNvPr>
          <p:cNvSpPr>
            <a:spLocks noGrp="1"/>
          </p:cNvSpPr>
          <p:nvPr>
            <p:ph type="sldNum" sz="quarter" idx="12"/>
          </p:nvPr>
        </p:nvSpPr>
        <p:spPr/>
        <p:txBody>
          <a:bodyPr/>
          <a:lstStyle/>
          <a:p>
            <a:fld id="{4E637404-0BCF-4192-AEAE-F6A882F231C4}" type="slidenum">
              <a:rPr lang="en-US" altLang="en-US" smtClean="0"/>
              <a:pPr/>
              <a:t>36</a:t>
            </a:fld>
            <a:endParaRPr lang="en-US" altLang="en-US"/>
          </a:p>
        </p:txBody>
      </p:sp>
    </p:spTree>
    <p:extLst>
      <p:ext uri="{BB962C8B-B14F-4D97-AF65-F5344CB8AC3E}">
        <p14:creationId xmlns:p14="http://schemas.microsoft.com/office/powerpoint/2010/main" val="33211448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CBB8D-C81A-DF58-89FB-1B4475FB0EEC}"/>
              </a:ext>
            </a:extLst>
          </p:cNvPr>
          <p:cNvSpPr>
            <a:spLocks noGrp="1"/>
          </p:cNvSpPr>
          <p:nvPr>
            <p:ph type="title"/>
          </p:nvPr>
        </p:nvSpPr>
        <p:spPr/>
        <p:txBody>
          <a:bodyPr>
            <a:normAutofit fontScale="90000"/>
          </a:bodyPr>
          <a:lstStyle/>
          <a:p>
            <a:r>
              <a:rPr lang="en-US" dirty="0"/>
              <a:t>Bakersfield City School District Equitable Services Education Plan Template </a:t>
            </a:r>
          </a:p>
        </p:txBody>
      </p:sp>
      <p:pic>
        <p:nvPicPr>
          <p:cNvPr id="17" name="Picture 4" descr="Bakersfield City School District Logo">
            <a:extLst>
              <a:ext uri="{FF2B5EF4-FFF2-40B4-BE49-F238E27FC236}">
                <a16:creationId xmlns:a16="http://schemas.microsoft.com/office/drawing/2014/main" id="{42C379D2-7EC5-C428-B378-6A5FF8EE0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6800" y="903505"/>
            <a:ext cx="724377" cy="72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6" descr="Comprehensive Needs Assessment. Slide 21 from the BCSD Annual Private School Meeting Slides. Link to the presentation located on web page provided on this slide. Description provided in the notes.">
            <a:extLst>
              <a:ext uri="{FF2B5EF4-FFF2-40B4-BE49-F238E27FC236}">
                <a16:creationId xmlns:a16="http://schemas.microsoft.com/office/drawing/2014/main" id="{A69DDBC0-B043-9A29-3F30-78F0D31D1C39}"/>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268216" y="2448255"/>
            <a:ext cx="5506941" cy="3015286"/>
          </a:xfrm>
          <a:ln>
            <a:solidFill>
              <a:schemeClr val="accent1"/>
            </a:solidFill>
          </a:ln>
        </p:spPr>
      </p:pic>
      <p:sp>
        <p:nvSpPr>
          <p:cNvPr id="3" name="Content Placeholder 2">
            <a:extLst>
              <a:ext uri="{FF2B5EF4-FFF2-40B4-BE49-F238E27FC236}">
                <a16:creationId xmlns:a16="http://schemas.microsoft.com/office/drawing/2014/main" id="{1926B448-BEBA-C470-7E78-6DD5E2C67B91}"/>
              </a:ext>
            </a:extLst>
          </p:cNvPr>
          <p:cNvSpPr>
            <a:spLocks noGrp="1"/>
          </p:cNvSpPr>
          <p:nvPr>
            <p:ph sz="half" idx="2"/>
          </p:nvPr>
        </p:nvSpPr>
        <p:spPr>
          <a:xfrm>
            <a:off x="5775157" y="1845734"/>
            <a:ext cx="5668807" cy="4388809"/>
          </a:xfrm>
        </p:spPr>
        <p:txBody>
          <a:bodyPr anchor="ctr"/>
          <a:lstStyle/>
          <a:p>
            <a:pPr marL="0" indent="0">
              <a:buNone/>
            </a:pPr>
            <a:r>
              <a:rPr lang="en-US" sz="2400" dirty="0"/>
              <a:t>This is slide 21 from BCSD’s Private School Annual Consultation Equitable Services presentation. </a:t>
            </a:r>
          </a:p>
          <a:p>
            <a:pPr marL="0" indent="0">
              <a:buNone/>
            </a:pPr>
            <a:r>
              <a:rPr lang="en-US" sz="2400" dirty="0"/>
              <a:t>The Annual Private School Meeting slides are on the BCSD’s Padlet: </a:t>
            </a:r>
            <a:r>
              <a:rPr lang="en-US" sz="2400" dirty="0">
                <a:hlinkClick r:id="rId5" tooltip="BCSD’s Padlet web page - Annual Private School Meeting slides"/>
              </a:rPr>
              <a:t>https://padlet.com/shannond3/equitable-services-federal-program-resources-fb2wuwti5lf09l57/wish/2882751202</a:t>
            </a:r>
            <a:r>
              <a:rPr lang="en-US" sz="2400" dirty="0"/>
              <a:t> </a:t>
            </a:r>
          </a:p>
        </p:txBody>
      </p:sp>
      <p:sp>
        <p:nvSpPr>
          <p:cNvPr id="4" name="Slide Number Placeholder 3">
            <a:extLst>
              <a:ext uri="{FF2B5EF4-FFF2-40B4-BE49-F238E27FC236}">
                <a16:creationId xmlns:a16="http://schemas.microsoft.com/office/drawing/2014/main" id="{942CBE3F-D03F-BE95-3F2B-497361C9CD78}"/>
              </a:ext>
            </a:extLst>
          </p:cNvPr>
          <p:cNvSpPr>
            <a:spLocks noGrp="1"/>
          </p:cNvSpPr>
          <p:nvPr>
            <p:ph type="sldNum" sz="quarter" idx="12"/>
          </p:nvPr>
        </p:nvSpPr>
        <p:spPr/>
        <p:txBody>
          <a:bodyPr/>
          <a:lstStyle/>
          <a:p>
            <a:fld id="{4E637404-0BCF-4192-AEAE-F6A882F231C4}" type="slidenum">
              <a:rPr lang="en-US" altLang="en-US" smtClean="0"/>
              <a:pPr/>
              <a:t>37</a:t>
            </a:fld>
            <a:endParaRPr lang="en-US" altLang="en-US" dirty="0"/>
          </a:p>
        </p:txBody>
      </p:sp>
    </p:spTree>
    <p:extLst>
      <p:ext uri="{BB962C8B-B14F-4D97-AF65-F5344CB8AC3E}">
        <p14:creationId xmlns:p14="http://schemas.microsoft.com/office/powerpoint/2010/main" val="21285739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F1697-25C6-49A8-8D65-1341F02333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D39A81-88AA-4DF6-7D9E-3A381DF548A9}"/>
              </a:ext>
            </a:extLst>
          </p:cNvPr>
          <p:cNvSpPr>
            <a:spLocks noGrp="1"/>
          </p:cNvSpPr>
          <p:nvPr>
            <p:ph type="title"/>
          </p:nvPr>
        </p:nvSpPr>
        <p:spPr/>
        <p:txBody>
          <a:bodyPr>
            <a:normAutofit fontScale="90000"/>
          </a:bodyPr>
          <a:lstStyle/>
          <a:p>
            <a:r>
              <a:rPr lang="en-US" dirty="0"/>
              <a:t>Bakersfield City School District Equitable Services Education Plan Template (2)</a:t>
            </a:r>
          </a:p>
        </p:txBody>
      </p:sp>
      <p:pic>
        <p:nvPicPr>
          <p:cNvPr id="17" name="Picture 4" descr="Bakersfield City School District Logo">
            <a:extLst>
              <a:ext uri="{FF2B5EF4-FFF2-40B4-BE49-F238E27FC236}">
                <a16:creationId xmlns:a16="http://schemas.microsoft.com/office/drawing/2014/main" id="{BD9CDFD5-B0CC-B47E-6070-C84F5DA65A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6800" y="903505"/>
            <a:ext cx="724377" cy="72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5" descr="Action Plan Template. Page 22 from the BCSD Annual Private School Meeting Slides. Link to the presentation located on web page provided on this slide. Description provided in the notes.">
            <a:extLst>
              <a:ext uri="{FF2B5EF4-FFF2-40B4-BE49-F238E27FC236}">
                <a16:creationId xmlns:a16="http://schemas.microsoft.com/office/drawing/2014/main" id="{005B24D5-C0BB-F35D-FDE3-1C5EBED80ADD}"/>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02437" y="2707105"/>
            <a:ext cx="5433238" cy="2443740"/>
          </a:xfrm>
          <a:ln>
            <a:solidFill>
              <a:schemeClr val="accent1"/>
            </a:solidFill>
          </a:ln>
        </p:spPr>
      </p:pic>
      <p:sp>
        <p:nvSpPr>
          <p:cNvPr id="3" name="Content Placeholder 2">
            <a:extLst>
              <a:ext uri="{FF2B5EF4-FFF2-40B4-BE49-F238E27FC236}">
                <a16:creationId xmlns:a16="http://schemas.microsoft.com/office/drawing/2014/main" id="{59E976D6-02D0-D5A2-9064-539A7BE06E60}"/>
              </a:ext>
            </a:extLst>
          </p:cNvPr>
          <p:cNvSpPr>
            <a:spLocks noGrp="1"/>
          </p:cNvSpPr>
          <p:nvPr>
            <p:ph sz="half" idx="2"/>
          </p:nvPr>
        </p:nvSpPr>
        <p:spPr/>
        <p:txBody>
          <a:bodyPr anchor="ctr"/>
          <a:lstStyle/>
          <a:p>
            <a:pPr marL="0" indent="0">
              <a:buNone/>
            </a:pPr>
            <a:r>
              <a:rPr lang="en-US" sz="2400" dirty="0"/>
              <a:t>This is another slide from BCSD’s Private School Annual Consultation Equitable Services presentation. This part of the educational plan focuses on the action plan as tied to goals.</a:t>
            </a:r>
          </a:p>
          <a:p>
            <a:pPr marL="0" indent="0">
              <a:buNone/>
            </a:pPr>
            <a:r>
              <a:rPr lang="en-US" sz="2400" dirty="0"/>
              <a:t>The Annual Private School Meeting slides are on BCSD’s Padlet: </a:t>
            </a:r>
            <a:r>
              <a:rPr lang="en-US" sz="2400" dirty="0">
                <a:hlinkClick r:id="rId5" tooltip="BCSD’s Padlet web page - Annual Private School Meeting slides"/>
              </a:rPr>
              <a:t>https://padlet.com/shannond3/equitable-services-federal-program-resources-fb2wuwti5lf09l57/wish/2882751202</a:t>
            </a:r>
            <a:r>
              <a:rPr lang="en-US" sz="2400" dirty="0"/>
              <a:t> </a:t>
            </a:r>
          </a:p>
        </p:txBody>
      </p:sp>
      <p:sp>
        <p:nvSpPr>
          <p:cNvPr id="4" name="Slide Number Placeholder 3">
            <a:extLst>
              <a:ext uri="{FF2B5EF4-FFF2-40B4-BE49-F238E27FC236}">
                <a16:creationId xmlns:a16="http://schemas.microsoft.com/office/drawing/2014/main" id="{C3892AD5-F041-7A40-561A-EE7245C09F86}"/>
              </a:ext>
            </a:extLst>
          </p:cNvPr>
          <p:cNvSpPr>
            <a:spLocks noGrp="1"/>
          </p:cNvSpPr>
          <p:nvPr>
            <p:ph type="sldNum" sz="quarter" idx="12"/>
          </p:nvPr>
        </p:nvSpPr>
        <p:spPr/>
        <p:txBody>
          <a:bodyPr/>
          <a:lstStyle/>
          <a:p>
            <a:fld id="{4E637404-0BCF-4192-AEAE-F6A882F231C4}" type="slidenum">
              <a:rPr lang="en-US" altLang="en-US" smtClean="0"/>
              <a:pPr/>
              <a:t>38</a:t>
            </a:fld>
            <a:endParaRPr lang="en-US" altLang="en-US"/>
          </a:p>
        </p:txBody>
      </p:sp>
    </p:spTree>
    <p:extLst>
      <p:ext uri="{BB962C8B-B14F-4D97-AF65-F5344CB8AC3E}">
        <p14:creationId xmlns:p14="http://schemas.microsoft.com/office/powerpoint/2010/main" val="7039690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22FC8-29BA-8786-EAAD-AD1F669755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B320EB-C741-0FAE-E7DD-584A8EE5A249}"/>
              </a:ext>
            </a:extLst>
          </p:cNvPr>
          <p:cNvSpPr>
            <a:spLocks noGrp="1"/>
          </p:cNvSpPr>
          <p:nvPr>
            <p:ph type="title"/>
          </p:nvPr>
        </p:nvSpPr>
        <p:spPr/>
        <p:txBody>
          <a:bodyPr>
            <a:normAutofit/>
          </a:bodyPr>
          <a:lstStyle/>
          <a:p>
            <a:r>
              <a:rPr lang="en-US" dirty="0"/>
              <a:t>Bakersfield City School District </a:t>
            </a:r>
            <a:br>
              <a:rPr lang="en-US" dirty="0"/>
            </a:br>
            <a:r>
              <a:rPr lang="en-US" dirty="0"/>
              <a:t>Title II Action Plan Example </a:t>
            </a:r>
          </a:p>
        </p:txBody>
      </p:sp>
      <p:pic>
        <p:nvPicPr>
          <p:cNvPr id="17" name="Picture 4" descr="Bakersfield City School District Logo">
            <a:extLst>
              <a:ext uri="{FF2B5EF4-FFF2-40B4-BE49-F238E27FC236}">
                <a16:creationId xmlns:a16="http://schemas.microsoft.com/office/drawing/2014/main" id="{4F97E3E5-831D-55E5-45CE-D2E4AB904D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5800" y="903505"/>
            <a:ext cx="724377" cy="72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6" descr="Example of a BCSD Action plan. Description located on slide.">
            <a:extLst>
              <a:ext uri="{FF2B5EF4-FFF2-40B4-BE49-F238E27FC236}">
                <a16:creationId xmlns:a16="http://schemas.microsoft.com/office/drawing/2014/main" id="{DBDF7C6E-1B8C-645E-4507-9B84DD636ADF}"/>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096962" y="2306141"/>
            <a:ext cx="3714985" cy="2608759"/>
          </a:xfrm>
          <a:ln>
            <a:solidFill>
              <a:schemeClr val="accent1"/>
            </a:solidFill>
          </a:ln>
        </p:spPr>
      </p:pic>
      <p:sp>
        <p:nvSpPr>
          <p:cNvPr id="3" name="Content Placeholder 2">
            <a:extLst>
              <a:ext uri="{FF2B5EF4-FFF2-40B4-BE49-F238E27FC236}">
                <a16:creationId xmlns:a16="http://schemas.microsoft.com/office/drawing/2014/main" id="{480E5DF7-5D88-E561-B9CC-5E6FF82E6B15}"/>
              </a:ext>
            </a:extLst>
          </p:cNvPr>
          <p:cNvSpPr>
            <a:spLocks noGrp="1"/>
          </p:cNvSpPr>
          <p:nvPr>
            <p:ph sz="half" idx="2"/>
          </p:nvPr>
        </p:nvSpPr>
        <p:spPr>
          <a:xfrm>
            <a:off x="6217920" y="1912691"/>
            <a:ext cx="4937760" cy="4782260"/>
          </a:xfrm>
        </p:spPr>
        <p:txBody>
          <a:bodyPr anchor="ctr"/>
          <a:lstStyle/>
          <a:p>
            <a:r>
              <a:rPr lang="en-US" sz="2400" dirty="0"/>
              <a:t>Example of a BCSD private school Title II Action Plan that includes:</a:t>
            </a:r>
          </a:p>
          <a:p>
            <a:pPr lvl="1"/>
            <a:r>
              <a:rPr lang="en-US" dirty="0"/>
              <a:t>Title II, Part A Allocation</a:t>
            </a:r>
          </a:p>
          <a:p>
            <a:pPr lvl="1"/>
            <a:r>
              <a:rPr lang="en-US" dirty="0"/>
              <a:t>Goal #1</a:t>
            </a:r>
          </a:p>
          <a:p>
            <a:pPr lvl="1"/>
            <a:r>
              <a:rPr lang="en-US" dirty="0"/>
              <a:t>Objective</a:t>
            </a:r>
          </a:p>
          <a:p>
            <a:pPr lvl="1"/>
            <a:r>
              <a:rPr lang="en-US" dirty="0"/>
              <a:t>Table that includes: </a:t>
            </a:r>
          </a:p>
          <a:p>
            <a:pPr lvl="2"/>
            <a:r>
              <a:rPr lang="en-US" dirty="0"/>
              <a:t>Program/Service/Activity, Timeline, Funding Source, Resources (Type), Estimated Cost.</a:t>
            </a:r>
            <a:br>
              <a:rPr lang="en-US" dirty="0"/>
            </a:br>
            <a:endParaRPr lang="en-US" dirty="0"/>
          </a:p>
          <a:p>
            <a:endParaRPr lang="en-US" dirty="0"/>
          </a:p>
        </p:txBody>
      </p:sp>
      <p:sp>
        <p:nvSpPr>
          <p:cNvPr id="4" name="Slide Number Placeholder 3">
            <a:extLst>
              <a:ext uri="{FF2B5EF4-FFF2-40B4-BE49-F238E27FC236}">
                <a16:creationId xmlns:a16="http://schemas.microsoft.com/office/drawing/2014/main" id="{63C114FB-20FE-5D96-9E92-3D7CEC13479F}"/>
              </a:ext>
            </a:extLst>
          </p:cNvPr>
          <p:cNvSpPr>
            <a:spLocks noGrp="1"/>
          </p:cNvSpPr>
          <p:nvPr>
            <p:ph type="sldNum" sz="quarter" idx="12"/>
          </p:nvPr>
        </p:nvSpPr>
        <p:spPr/>
        <p:txBody>
          <a:bodyPr/>
          <a:lstStyle/>
          <a:p>
            <a:fld id="{4E637404-0BCF-4192-AEAE-F6A882F231C4}" type="slidenum">
              <a:rPr lang="en-US" altLang="en-US" smtClean="0"/>
              <a:pPr/>
              <a:t>39</a:t>
            </a:fld>
            <a:endParaRPr lang="en-US" altLang="en-US"/>
          </a:p>
        </p:txBody>
      </p:sp>
    </p:spTree>
    <p:extLst>
      <p:ext uri="{BB962C8B-B14F-4D97-AF65-F5344CB8AC3E}">
        <p14:creationId xmlns:p14="http://schemas.microsoft.com/office/powerpoint/2010/main" val="1690742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E18CE-7140-03E5-C949-9A6BBB9AC546}"/>
              </a:ext>
            </a:extLst>
          </p:cNvPr>
          <p:cNvSpPr>
            <a:spLocks noGrp="1"/>
          </p:cNvSpPr>
          <p:nvPr>
            <p:ph type="title"/>
          </p:nvPr>
        </p:nvSpPr>
        <p:spPr>
          <a:xfrm>
            <a:off x="282633" y="1926148"/>
            <a:ext cx="3507971" cy="2506286"/>
          </a:xfrm>
        </p:spPr>
        <p:txBody>
          <a:bodyPr anchor="ctr">
            <a:normAutofit/>
          </a:bodyPr>
          <a:lstStyle/>
          <a:p>
            <a:r>
              <a:rPr lang="en-US" sz="4800" dirty="0">
                <a:solidFill>
                  <a:srgbClr val="FFFFFF"/>
                </a:solidFill>
              </a:rPr>
              <a:t>Poll #2</a:t>
            </a:r>
          </a:p>
        </p:txBody>
      </p:sp>
      <p:sp>
        <p:nvSpPr>
          <p:cNvPr id="3" name="Content Placeholder 2">
            <a:extLst>
              <a:ext uri="{FF2B5EF4-FFF2-40B4-BE49-F238E27FC236}">
                <a16:creationId xmlns:a16="http://schemas.microsoft.com/office/drawing/2014/main" id="{980D38BF-7F8B-B744-0F50-E3A792A00D4F}"/>
              </a:ext>
            </a:extLst>
          </p:cNvPr>
          <p:cNvSpPr>
            <a:spLocks noGrp="1"/>
          </p:cNvSpPr>
          <p:nvPr>
            <p:ph idx="1"/>
          </p:nvPr>
        </p:nvSpPr>
        <p:spPr/>
        <p:txBody>
          <a:bodyPr anchor="ctr">
            <a:normAutofit/>
          </a:bodyPr>
          <a:lstStyle/>
          <a:p>
            <a:pPr marL="0" indent="0">
              <a:lnSpc>
                <a:spcPct val="100000"/>
              </a:lnSpc>
              <a:spcBef>
                <a:spcPts val="0"/>
              </a:spcBef>
              <a:spcAft>
                <a:spcPts val="1200"/>
              </a:spcAft>
              <a:buNone/>
            </a:pPr>
            <a:r>
              <a:rPr lang="en-US" dirty="0"/>
              <a:t>What is your experience with Title II, Part A District-Level Equitable Services?</a:t>
            </a:r>
          </a:p>
          <a:p>
            <a:pPr marL="457200">
              <a:lnSpc>
                <a:spcPct val="100000"/>
              </a:lnSpc>
              <a:spcBef>
                <a:spcPts val="0"/>
              </a:spcBef>
              <a:spcAft>
                <a:spcPts val="1200"/>
              </a:spcAft>
            </a:pPr>
            <a:r>
              <a:rPr lang="en-US" dirty="0"/>
              <a:t>Very experienced</a:t>
            </a:r>
          </a:p>
          <a:p>
            <a:pPr marL="457200">
              <a:lnSpc>
                <a:spcPct val="100000"/>
              </a:lnSpc>
              <a:spcBef>
                <a:spcPts val="0"/>
              </a:spcBef>
              <a:spcAft>
                <a:spcPts val="1200"/>
              </a:spcAft>
            </a:pPr>
            <a:r>
              <a:rPr lang="en-US" dirty="0"/>
              <a:t>Somewhat experienced</a:t>
            </a:r>
          </a:p>
          <a:p>
            <a:pPr marL="457200">
              <a:lnSpc>
                <a:spcPct val="100000"/>
              </a:lnSpc>
              <a:spcBef>
                <a:spcPts val="0"/>
              </a:spcBef>
              <a:spcAft>
                <a:spcPts val="1200"/>
              </a:spcAft>
            </a:pPr>
            <a:r>
              <a:rPr lang="en-US" dirty="0"/>
              <a:t>Limited experience</a:t>
            </a:r>
          </a:p>
          <a:p>
            <a:pPr marL="457200">
              <a:lnSpc>
                <a:spcPct val="100000"/>
              </a:lnSpc>
              <a:spcBef>
                <a:spcPts val="0"/>
              </a:spcBef>
              <a:spcAft>
                <a:spcPts val="1200"/>
              </a:spcAft>
            </a:pPr>
            <a:r>
              <a:rPr lang="en-US" dirty="0"/>
              <a:t>Introductory</a:t>
            </a:r>
          </a:p>
        </p:txBody>
      </p:sp>
      <p:sp>
        <p:nvSpPr>
          <p:cNvPr id="4" name="Slide Number Placeholder 3">
            <a:extLst>
              <a:ext uri="{FF2B5EF4-FFF2-40B4-BE49-F238E27FC236}">
                <a16:creationId xmlns:a16="http://schemas.microsoft.com/office/drawing/2014/main" id="{81870EFB-A16F-4CCF-FF36-23F9062F311E}"/>
              </a:ext>
            </a:extLst>
          </p:cNvPr>
          <p:cNvSpPr>
            <a:spLocks noGrp="1"/>
          </p:cNvSpPr>
          <p:nvPr>
            <p:ph type="sldNum" sz="quarter" idx="12"/>
          </p:nvPr>
        </p:nvSpPr>
        <p:spPr/>
        <p:txBody>
          <a:bodyPr>
            <a:normAutofit/>
          </a:bodyPr>
          <a:lstStyle/>
          <a:p>
            <a:pPr>
              <a:spcAft>
                <a:spcPts val="600"/>
              </a:spcAft>
            </a:pPr>
            <a:fld id="{4E637404-0BCF-4192-AEAE-F6A882F231C4}" type="slidenum">
              <a:rPr lang="en-US" altLang="en-US">
                <a:solidFill>
                  <a:schemeClr val="tx2"/>
                </a:solidFill>
              </a:rPr>
              <a:pPr>
                <a:spcAft>
                  <a:spcPts val="600"/>
                </a:spcAft>
              </a:pPr>
              <a:t>4</a:t>
            </a:fld>
            <a:endParaRPr lang="en-US" altLang="en-US">
              <a:solidFill>
                <a:schemeClr val="tx2"/>
              </a:solidFill>
            </a:endParaRPr>
          </a:p>
        </p:txBody>
      </p:sp>
    </p:spTree>
    <p:extLst>
      <p:ext uri="{BB962C8B-B14F-4D97-AF65-F5344CB8AC3E}">
        <p14:creationId xmlns:p14="http://schemas.microsoft.com/office/powerpoint/2010/main" val="23547284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6A139-1EC9-9984-F121-3F45313F663F}"/>
              </a:ext>
            </a:extLst>
          </p:cNvPr>
          <p:cNvSpPr>
            <a:spLocks noGrp="1"/>
          </p:cNvSpPr>
          <p:nvPr>
            <p:ph type="title"/>
          </p:nvPr>
        </p:nvSpPr>
        <p:spPr>
          <a:xfrm>
            <a:off x="1096962" y="287338"/>
            <a:ext cx="10333037" cy="1449387"/>
          </a:xfrm>
        </p:spPr>
        <p:txBody>
          <a:bodyPr>
            <a:noAutofit/>
          </a:bodyPr>
          <a:lstStyle/>
          <a:p>
            <a:r>
              <a:rPr lang="en-US" sz="4000" dirty="0"/>
              <a:t>Bakersfield City School District </a:t>
            </a:r>
            <a:br>
              <a:rPr lang="en-US" sz="4000" dirty="0"/>
            </a:br>
            <a:r>
              <a:rPr lang="en-US" sz="4000" dirty="0"/>
              <a:t>Private Schools Equitable Services Handbook </a:t>
            </a:r>
            <a:br>
              <a:rPr lang="en-US" sz="4000" dirty="0"/>
            </a:br>
            <a:r>
              <a:rPr lang="en-US" sz="4000" dirty="0"/>
              <a:t>Table of Contents</a:t>
            </a:r>
          </a:p>
        </p:txBody>
      </p:sp>
      <p:pic>
        <p:nvPicPr>
          <p:cNvPr id="5" name="Picture 4" descr="Bakersfield City School District Logo">
            <a:extLst>
              <a:ext uri="{FF2B5EF4-FFF2-40B4-BE49-F238E27FC236}">
                <a16:creationId xmlns:a16="http://schemas.microsoft.com/office/drawing/2014/main" id="{AEDCA766-8C8A-A0F4-9049-9D0C9804E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7627" y="771830"/>
            <a:ext cx="904239" cy="904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B7E9BDC0-376D-381B-21F5-7D1A2FB2C050}"/>
              </a:ext>
            </a:extLst>
          </p:cNvPr>
          <p:cNvSpPr>
            <a:spLocks noGrp="1"/>
          </p:cNvSpPr>
          <p:nvPr>
            <p:ph idx="1"/>
          </p:nvPr>
        </p:nvSpPr>
        <p:spPr/>
        <p:txBody>
          <a:bodyPr/>
          <a:lstStyle/>
          <a:p>
            <a:pPr>
              <a:lnSpc>
                <a:spcPct val="100000"/>
              </a:lnSpc>
              <a:spcBef>
                <a:spcPts val="0"/>
              </a:spcBef>
              <a:spcAft>
                <a:spcPts val="0"/>
              </a:spcAft>
            </a:pPr>
            <a:r>
              <a:rPr lang="en-US" dirty="0"/>
              <a:t>Who to Call </a:t>
            </a:r>
          </a:p>
          <a:p>
            <a:pPr>
              <a:lnSpc>
                <a:spcPct val="100000"/>
              </a:lnSpc>
              <a:spcBef>
                <a:spcPts val="0"/>
              </a:spcBef>
              <a:spcAft>
                <a:spcPts val="0"/>
              </a:spcAft>
            </a:pPr>
            <a:r>
              <a:rPr lang="en-US" dirty="0"/>
              <a:t>Important Dates</a:t>
            </a:r>
          </a:p>
          <a:p>
            <a:pPr>
              <a:lnSpc>
                <a:spcPct val="100000"/>
              </a:lnSpc>
              <a:spcBef>
                <a:spcPts val="0"/>
              </a:spcBef>
              <a:spcAft>
                <a:spcPts val="0"/>
              </a:spcAft>
            </a:pPr>
            <a:r>
              <a:rPr lang="en-US" dirty="0"/>
              <a:t>Conference and Travel</a:t>
            </a:r>
          </a:p>
          <a:p>
            <a:pPr>
              <a:lnSpc>
                <a:spcPct val="100000"/>
              </a:lnSpc>
              <a:spcBef>
                <a:spcPts val="0"/>
              </a:spcBef>
              <a:spcAft>
                <a:spcPts val="0"/>
              </a:spcAft>
            </a:pPr>
            <a:r>
              <a:rPr lang="en-US" dirty="0"/>
              <a:t>Reimbursement Information</a:t>
            </a:r>
          </a:p>
          <a:p>
            <a:pPr>
              <a:lnSpc>
                <a:spcPct val="100000"/>
              </a:lnSpc>
              <a:spcBef>
                <a:spcPts val="0"/>
              </a:spcBef>
              <a:spcAft>
                <a:spcPts val="0"/>
              </a:spcAft>
            </a:pPr>
            <a:r>
              <a:rPr lang="en-US" dirty="0"/>
              <a:t>Board Meeting Dates</a:t>
            </a:r>
          </a:p>
          <a:p>
            <a:pPr>
              <a:lnSpc>
                <a:spcPct val="100000"/>
              </a:lnSpc>
              <a:spcBef>
                <a:spcPts val="0"/>
              </a:spcBef>
              <a:spcAft>
                <a:spcPts val="0"/>
              </a:spcAft>
            </a:pPr>
            <a:r>
              <a:rPr lang="en-US" dirty="0"/>
              <a:t>Consultants</a:t>
            </a:r>
          </a:p>
          <a:p>
            <a:pPr>
              <a:lnSpc>
                <a:spcPct val="100000"/>
              </a:lnSpc>
              <a:spcBef>
                <a:spcPts val="0"/>
              </a:spcBef>
              <a:spcAft>
                <a:spcPts val="0"/>
              </a:spcAft>
            </a:pPr>
            <a:r>
              <a:rPr lang="en-US" dirty="0"/>
              <a:t>Consultant Services Forms</a:t>
            </a:r>
          </a:p>
          <a:p>
            <a:pPr>
              <a:lnSpc>
                <a:spcPct val="100000"/>
              </a:lnSpc>
              <a:spcBef>
                <a:spcPts val="0"/>
              </a:spcBef>
              <a:spcAft>
                <a:spcPts val="0"/>
              </a:spcAft>
            </a:pPr>
            <a:r>
              <a:rPr lang="en-US" dirty="0"/>
              <a:t>Purchasing Procedures and Guidelines</a:t>
            </a:r>
          </a:p>
          <a:p>
            <a:pPr>
              <a:lnSpc>
                <a:spcPct val="100000"/>
              </a:lnSpc>
              <a:spcBef>
                <a:spcPts val="0"/>
              </a:spcBef>
              <a:spcAft>
                <a:spcPts val="0"/>
              </a:spcAft>
            </a:pPr>
            <a:r>
              <a:rPr lang="en-US" dirty="0"/>
              <a:t>Extra Time for Teachers attending Professional Development</a:t>
            </a:r>
          </a:p>
          <a:p>
            <a:pPr>
              <a:lnSpc>
                <a:spcPct val="100000"/>
              </a:lnSpc>
              <a:spcBef>
                <a:spcPts val="0"/>
              </a:spcBef>
              <a:spcAft>
                <a:spcPts val="0"/>
              </a:spcAft>
            </a:pPr>
            <a:r>
              <a:rPr lang="en-US" dirty="0"/>
              <a:t>Equitable Services Education Plan Template</a:t>
            </a:r>
          </a:p>
          <a:p>
            <a:endParaRPr lang="en-US" dirty="0"/>
          </a:p>
        </p:txBody>
      </p:sp>
      <p:sp>
        <p:nvSpPr>
          <p:cNvPr id="4" name="Slide Number Placeholder 3">
            <a:extLst>
              <a:ext uri="{FF2B5EF4-FFF2-40B4-BE49-F238E27FC236}">
                <a16:creationId xmlns:a16="http://schemas.microsoft.com/office/drawing/2014/main" id="{5AA81A53-1E77-2267-D013-63A6B65673E9}"/>
              </a:ext>
            </a:extLst>
          </p:cNvPr>
          <p:cNvSpPr>
            <a:spLocks noGrp="1"/>
          </p:cNvSpPr>
          <p:nvPr>
            <p:ph type="sldNum" sz="quarter" idx="12"/>
          </p:nvPr>
        </p:nvSpPr>
        <p:spPr/>
        <p:txBody>
          <a:bodyPr/>
          <a:lstStyle/>
          <a:p>
            <a:fld id="{4E637404-0BCF-4192-AEAE-F6A882F231C4}" type="slidenum">
              <a:rPr lang="en-US" altLang="en-US" smtClean="0"/>
              <a:pPr/>
              <a:t>40</a:t>
            </a:fld>
            <a:endParaRPr lang="en-US" altLang="en-US"/>
          </a:p>
        </p:txBody>
      </p:sp>
    </p:spTree>
    <p:extLst>
      <p:ext uri="{BB962C8B-B14F-4D97-AF65-F5344CB8AC3E}">
        <p14:creationId xmlns:p14="http://schemas.microsoft.com/office/powerpoint/2010/main" val="494502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93E96-0CE9-9A50-D25C-B87FE38AFA9F}"/>
              </a:ext>
            </a:extLst>
          </p:cNvPr>
          <p:cNvSpPr>
            <a:spLocks noGrp="1"/>
          </p:cNvSpPr>
          <p:nvPr>
            <p:ph type="title"/>
          </p:nvPr>
        </p:nvSpPr>
        <p:spPr/>
        <p:txBody>
          <a:bodyPr/>
          <a:lstStyle/>
          <a:p>
            <a:r>
              <a:rPr lang="en-US" dirty="0"/>
              <a:t>Bakersfield City School District Consultation Timeline </a:t>
            </a:r>
          </a:p>
        </p:txBody>
      </p:sp>
      <p:pic>
        <p:nvPicPr>
          <p:cNvPr id="5" name="Picture 4" descr="Bakersfield City School District Logo">
            <a:extLst>
              <a:ext uri="{FF2B5EF4-FFF2-40B4-BE49-F238E27FC236}">
                <a16:creationId xmlns:a16="http://schemas.microsoft.com/office/drawing/2014/main" id="{B7722DA7-5CFC-A2C0-8361-8BFD77B1D9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6800" y="903505"/>
            <a:ext cx="724377" cy="72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CC968C50-CBB5-5EBB-AC79-AC490955CE7B}"/>
              </a:ext>
            </a:extLst>
          </p:cNvPr>
          <p:cNvSpPr>
            <a:spLocks noGrp="1"/>
          </p:cNvSpPr>
          <p:nvPr>
            <p:ph sz="half" idx="2"/>
          </p:nvPr>
        </p:nvSpPr>
        <p:spPr>
          <a:xfrm>
            <a:off x="926428" y="1840832"/>
            <a:ext cx="10467477" cy="4393711"/>
          </a:xfrm>
        </p:spPr>
        <p:txBody>
          <a:bodyPr/>
          <a:lstStyle/>
          <a:p>
            <a:pPr marL="0" indent="0">
              <a:spcBef>
                <a:spcPts val="0"/>
              </a:spcBef>
              <a:spcAft>
                <a:spcPts val="0"/>
              </a:spcAft>
              <a:buNone/>
            </a:pPr>
            <a:r>
              <a:rPr lang="en-US" sz="2400" dirty="0"/>
              <a:t>This is BCSD’s timeline from their 2024-25 Private School Handbook. </a:t>
            </a:r>
          </a:p>
          <a:p>
            <a:pPr marL="0" indent="0">
              <a:spcBef>
                <a:spcPts val="0"/>
              </a:spcBef>
              <a:spcAft>
                <a:spcPts val="1200"/>
              </a:spcAft>
              <a:buNone/>
            </a:pPr>
            <a:r>
              <a:rPr lang="en-US" sz="2400" dirty="0"/>
              <a:t>(Located on page 3 on the handbook).</a:t>
            </a:r>
          </a:p>
          <a:p>
            <a:pPr marL="0" indent="0" defTabSz="685800">
              <a:spcBef>
                <a:spcPts val="0"/>
              </a:spcBef>
              <a:spcAft>
                <a:spcPts val="0"/>
              </a:spcAft>
              <a:buNone/>
            </a:pPr>
            <a:r>
              <a:rPr lang="en-US" sz="2400" dirty="0">
                <a:hlinkClick r:id="rId4" tooltip="BCSD’s Padlet web page - Private School Handbook"/>
              </a:rPr>
              <a:t>https://padlet.com/shannond3/equitable-services-federal-program-resources-fb2wuwti5lf09l57/wish/2855125713</a:t>
            </a:r>
            <a:r>
              <a:rPr lang="en-US" sz="2400" dirty="0"/>
              <a:t> </a:t>
            </a:r>
          </a:p>
          <a:p>
            <a:pPr marL="0" indent="0" defTabSz="685800">
              <a:spcBef>
                <a:spcPts val="0"/>
              </a:spcBef>
              <a:spcAft>
                <a:spcPts val="0"/>
              </a:spcAft>
              <a:buNone/>
            </a:pPr>
            <a:endParaRPr lang="en-US" sz="2400" dirty="0"/>
          </a:p>
          <a:p>
            <a:pPr marL="0" indent="0" defTabSz="685800">
              <a:spcBef>
                <a:spcPts val="0"/>
              </a:spcBef>
              <a:spcAft>
                <a:spcPts val="0"/>
              </a:spcAft>
              <a:buNone/>
            </a:pPr>
            <a:r>
              <a:rPr lang="en-US" sz="2400" dirty="0"/>
              <a:t>2/9/24:	Letter of Intent emailed to Private Schools</a:t>
            </a:r>
          </a:p>
          <a:p>
            <a:pPr marL="0" indent="0" defTabSz="685800">
              <a:spcBef>
                <a:spcPts val="0"/>
              </a:spcBef>
              <a:spcAft>
                <a:spcPts val="0"/>
              </a:spcAft>
              <a:buNone/>
            </a:pPr>
            <a:r>
              <a:rPr lang="en-US" sz="2400" dirty="0"/>
              <a:t>2/29/24:	10:00 am: Annual Federal Programs Equitable Services Meeting</a:t>
            </a:r>
          </a:p>
          <a:p>
            <a:pPr marL="1371600" indent="-1371600" defTabSz="685800">
              <a:spcBef>
                <a:spcPts val="0"/>
              </a:spcBef>
              <a:spcAft>
                <a:spcPts val="0"/>
              </a:spcAft>
              <a:buNone/>
            </a:pPr>
            <a:r>
              <a:rPr lang="en-US" sz="2400" dirty="0"/>
              <a:t>3/15/24:	Documentation Deadline for Private School. Reach out to Program Administrator to schedule consultation.</a:t>
            </a:r>
          </a:p>
          <a:p>
            <a:pPr marL="0" indent="0" defTabSz="685800">
              <a:spcBef>
                <a:spcPts val="0"/>
              </a:spcBef>
              <a:spcAft>
                <a:spcPts val="0"/>
              </a:spcAft>
              <a:buNone/>
            </a:pPr>
            <a:r>
              <a:rPr lang="en-US" sz="2400" dirty="0"/>
              <a:t>5/24/24:	Educational Plan deadline for June 25, 2024 Board Approval</a:t>
            </a:r>
          </a:p>
          <a:p>
            <a:pPr marL="0" indent="0" defTabSz="685800">
              <a:spcBef>
                <a:spcPts val="0"/>
              </a:spcBef>
              <a:spcAft>
                <a:spcPts val="0"/>
              </a:spcAft>
              <a:buNone/>
            </a:pPr>
            <a:r>
              <a:rPr lang="en-US" sz="2400" dirty="0"/>
              <a:t>7/1/24: 	Begin implementation of 2024-2025 services.</a:t>
            </a:r>
          </a:p>
          <a:p>
            <a:pPr marL="1371600" indent="-1371600">
              <a:spcBef>
                <a:spcPts val="0"/>
              </a:spcBef>
              <a:spcAft>
                <a:spcPts val="0"/>
              </a:spcAft>
              <a:buNone/>
            </a:pPr>
            <a:r>
              <a:rPr lang="en-US" sz="2400" dirty="0"/>
              <a:t>10/11/24:	Educational Plan Deadline for November 12, 2024 Board Approval</a:t>
            </a:r>
          </a:p>
          <a:p>
            <a:pPr marL="0" indent="0" defTabSz="685800">
              <a:spcBef>
                <a:spcPts val="0"/>
              </a:spcBef>
              <a:spcAft>
                <a:spcPts val="0"/>
              </a:spcAft>
              <a:buNone/>
            </a:pPr>
            <a:r>
              <a:rPr lang="en-US" sz="2400" dirty="0"/>
              <a:t>2/xx/25: 	Date Announced in TAB Purchase Requisition Deadline</a:t>
            </a:r>
          </a:p>
          <a:p>
            <a:pPr marL="0" indent="0">
              <a:spcBef>
                <a:spcPts val="0"/>
              </a:spcBef>
              <a:spcAft>
                <a:spcPts val="0"/>
              </a:spcAft>
              <a:buNone/>
            </a:pPr>
            <a:endParaRPr lang="en-US" sz="2400" dirty="0">
              <a:hlinkClick r:id="rId4"/>
            </a:endParaRPr>
          </a:p>
          <a:p>
            <a:pPr marL="0" indent="0">
              <a:spcBef>
                <a:spcPts val="0"/>
              </a:spcBef>
              <a:spcAft>
                <a:spcPts val="0"/>
              </a:spcAft>
              <a:buNone/>
            </a:pPr>
            <a:endParaRPr lang="en-US" sz="2400" dirty="0"/>
          </a:p>
        </p:txBody>
      </p:sp>
      <p:sp>
        <p:nvSpPr>
          <p:cNvPr id="4" name="Slide Number Placeholder 3">
            <a:extLst>
              <a:ext uri="{FF2B5EF4-FFF2-40B4-BE49-F238E27FC236}">
                <a16:creationId xmlns:a16="http://schemas.microsoft.com/office/drawing/2014/main" id="{BDEEE015-5020-A6FC-93DD-6C779741FBFA}"/>
              </a:ext>
            </a:extLst>
          </p:cNvPr>
          <p:cNvSpPr>
            <a:spLocks noGrp="1"/>
          </p:cNvSpPr>
          <p:nvPr>
            <p:ph type="sldNum" sz="quarter" idx="12"/>
          </p:nvPr>
        </p:nvSpPr>
        <p:spPr/>
        <p:txBody>
          <a:bodyPr/>
          <a:lstStyle/>
          <a:p>
            <a:fld id="{4E637404-0BCF-4192-AEAE-F6A882F231C4}" type="slidenum">
              <a:rPr lang="en-US" altLang="en-US" smtClean="0"/>
              <a:pPr/>
              <a:t>41</a:t>
            </a:fld>
            <a:endParaRPr lang="en-US" altLang="en-US"/>
          </a:p>
        </p:txBody>
      </p:sp>
    </p:spTree>
    <p:extLst>
      <p:ext uri="{BB962C8B-B14F-4D97-AF65-F5344CB8AC3E}">
        <p14:creationId xmlns:p14="http://schemas.microsoft.com/office/powerpoint/2010/main" val="38274176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75BB-11FB-5B1F-8DC8-7B0164702FF5}"/>
              </a:ext>
            </a:extLst>
          </p:cNvPr>
          <p:cNvSpPr>
            <a:spLocks noGrp="1"/>
          </p:cNvSpPr>
          <p:nvPr>
            <p:ph type="title"/>
          </p:nvPr>
        </p:nvSpPr>
        <p:spPr/>
        <p:txBody>
          <a:bodyPr/>
          <a:lstStyle/>
          <a:p>
            <a:r>
              <a:rPr lang="en-US" dirty="0"/>
              <a:t>Consultation Timeline (1)</a:t>
            </a:r>
          </a:p>
        </p:txBody>
      </p:sp>
      <p:graphicFrame>
        <p:nvGraphicFramePr>
          <p:cNvPr id="5" name="Content Placeholder 4" descr="Table of the California Private School Consultation Timeline Summer through January-February (1 of 4)">
            <a:extLst>
              <a:ext uri="{FF2B5EF4-FFF2-40B4-BE49-F238E27FC236}">
                <a16:creationId xmlns:a16="http://schemas.microsoft.com/office/drawing/2014/main" id="{86C21FA3-2AF8-624B-8EB2-58DF38DC2B62}"/>
              </a:ext>
            </a:extLst>
          </p:cNvPr>
          <p:cNvGraphicFramePr>
            <a:graphicFrameLocks noGrp="1"/>
          </p:cNvGraphicFramePr>
          <p:nvPr>
            <p:ph idx="1"/>
            <p:extLst>
              <p:ext uri="{D42A27DB-BD31-4B8C-83A1-F6EECF244321}">
                <p14:modId xmlns:p14="http://schemas.microsoft.com/office/powerpoint/2010/main" val="1500346128"/>
              </p:ext>
            </p:extLst>
          </p:nvPr>
        </p:nvGraphicFramePr>
        <p:xfrm>
          <a:off x="1096963" y="1846263"/>
          <a:ext cx="10029372" cy="4389120"/>
        </p:xfrm>
        <a:graphic>
          <a:graphicData uri="http://schemas.openxmlformats.org/drawingml/2006/table">
            <a:tbl>
              <a:tblPr firstRow="1" bandRow="1">
                <a:tableStyleId>{073A0DAA-6AF3-43AB-8588-CEC1D06C72B9}</a:tableStyleId>
              </a:tblPr>
              <a:tblGrid>
                <a:gridCol w="1683502">
                  <a:extLst>
                    <a:ext uri="{9D8B030D-6E8A-4147-A177-3AD203B41FA5}">
                      <a16:colId xmlns:a16="http://schemas.microsoft.com/office/drawing/2014/main" val="993416007"/>
                    </a:ext>
                  </a:extLst>
                </a:gridCol>
                <a:gridCol w="8345870">
                  <a:extLst>
                    <a:ext uri="{9D8B030D-6E8A-4147-A177-3AD203B41FA5}">
                      <a16:colId xmlns:a16="http://schemas.microsoft.com/office/drawing/2014/main" val="356808344"/>
                    </a:ext>
                  </a:extLst>
                </a:gridCol>
              </a:tblGrid>
              <a:tr h="334329">
                <a:tc>
                  <a:txBody>
                    <a:bodyPr/>
                    <a:lstStyle/>
                    <a:p>
                      <a:r>
                        <a:rPr lang="en-US" sz="2400" dirty="0"/>
                        <a:t>Month</a:t>
                      </a:r>
                    </a:p>
                  </a:txBody>
                  <a:tcPr/>
                </a:tc>
                <a:tc>
                  <a:txBody>
                    <a:bodyPr/>
                    <a:lstStyle/>
                    <a:p>
                      <a:r>
                        <a:rPr lang="en-US" sz="2400" dirty="0"/>
                        <a:t>LEA Activity</a:t>
                      </a:r>
                    </a:p>
                  </a:txBody>
                  <a:tcPr/>
                </a:tc>
                <a:extLst>
                  <a:ext uri="{0D108BD9-81ED-4DB2-BD59-A6C34878D82A}">
                    <a16:rowId xmlns:a16="http://schemas.microsoft.com/office/drawing/2014/main" val="126973883"/>
                  </a:ext>
                </a:extLst>
              </a:tr>
              <a:tr h="334329">
                <a:tc>
                  <a:txBody>
                    <a:bodyPr/>
                    <a:lstStyle/>
                    <a:p>
                      <a:r>
                        <a:rPr lang="en-US" sz="2400"/>
                        <a:t>Summer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dk1"/>
                          </a:solidFill>
                          <a:effectLst/>
                        </a:rPr>
                        <a:t>Prepare to begin programs/services for private school(s). </a:t>
                      </a:r>
                      <a:endParaRPr lang="en-US" sz="2400" b="0" i="0" kern="1200" dirty="0">
                        <a:solidFill>
                          <a:schemeClr val="dk1"/>
                        </a:solidFill>
                        <a:effectLst/>
                        <a:latin typeface="+mn-lt"/>
                        <a:ea typeface="+mn-ea"/>
                        <a:cs typeface="+mn-cs"/>
                      </a:endParaRPr>
                    </a:p>
                  </a:txBody>
                  <a:tcPr/>
                </a:tc>
                <a:extLst>
                  <a:ext uri="{0D108BD9-81ED-4DB2-BD59-A6C34878D82A}">
                    <a16:rowId xmlns:a16="http://schemas.microsoft.com/office/drawing/2014/main" val="2577940765"/>
                  </a:ext>
                </a:extLst>
              </a:tr>
              <a:tr h="835823">
                <a:tc>
                  <a:txBody>
                    <a:bodyPr/>
                    <a:lstStyle/>
                    <a:p>
                      <a:r>
                        <a:rPr lang="en-US" sz="2400" dirty="0"/>
                        <a:t>September</a:t>
                      </a:r>
                    </a:p>
                  </a:txBody>
                  <a:tcPr/>
                </a:tc>
                <a:tc>
                  <a:txBody>
                    <a:bodyPr/>
                    <a:lstStyle/>
                    <a:p>
                      <a:r>
                        <a:rPr lang="en-US" sz="2400" b="0" kern="1200" dirty="0">
                          <a:solidFill>
                            <a:schemeClr val="dk1"/>
                          </a:solidFill>
                          <a:effectLst/>
                        </a:rPr>
                        <a:t>Begin delivering programs/services for private schools.</a:t>
                      </a:r>
                    </a:p>
                    <a:p>
                      <a:r>
                        <a:rPr lang="en-US" sz="2400" b="0" kern="1200" dirty="0">
                          <a:solidFill>
                            <a:schemeClr val="dk1"/>
                          </a:solidFill>
                          <a:effectLst/>
                        </a:rPr>
                        <a:t>Consult with private school officials about current programs/services, modify as necessary.</a:t>
                      </a:r>
                      <a:endParaRPr lang="en-US" sz="2400" b="0" i="0" kern="1200" dirty="0">
                        <a:solidFill>
                          <a:schemeClr val="dk1"/>
                        </a:solidFill>
                        <a:effectLst/>
                        <a:latin typeface="+mn-lt"/>
                        <a:ea typeface="+mn-ea"/>
                        <a:cs typeface="+mn-cs"/>
                      </a:endParaRPr>
                    </a:p>
                  </a:txBody>
                  <a:tcPr/>
                </a:tc>
                <a:extLst>
                  <a:ext uri="{0D108BD9-81ED-4DB2-BD59-A6C34878D82A}">
                    <a16:rowId xmlns:a16="http://schemas.microsoft.com/office/drawing/2014/main" val="2107601346"/>
                  </a:ext>
                </a:extLst>
              </a:tr>
              <a:tr h="1086570">
                <a:tc>
                  <a:txBody>
                    <a:bodyPr/>
                    <a:lstStyle/>
                    <a:p>
                      <a:r>
                        <a:rPr lang="en-US" sz="2400"/>
                        <a:t>January – February</a:t>
                      </a:r>
                    </a:p>
                  </a:txBody>
                  <a:tcPr/>
                </a:tc>
                <a:tc>
                  <a:txBody>
                    <a:bodyPr/>
                    <a:lstStyle/>
                    <a:p>
                      <a:r>
                        <a:rPr lang="en-US" sz="2400" b="0" kern="1200" dirty="0">
                          <a:solidFill>
                            <a:schemeClr val="tx1"/>
                          </a:solidFill>
                          <a:effectLst/>
                        </a:rPr>
                        <a:t>Continue consultation with private school officials about current programs/services and modify as necessary.</a:t>
                      </a:r>
                    </a:p>
                    <a:p>
                      <a:r>
                        <a:rPr lang="en-US" sz="2400" b="0" kern="1200" dirty="0">
                          <a:solidFill>
                            <a:schemeClr val="tx1"/>
                          </a:solidFill>
                          <a:effectLst/>
                        </a:rPr>
                        <a:t>Check </a:t>
                      </a:r>
                      <a:r>
                        <a:rPr lang="en-US" sz="2400" dirty="0">
                          <a:solidFill>
                            <a:schemeClr val="tx1"/>
                          </a:solidFill>
                        </a:rPr>
                        <a:t>School Directory Search Results </a:t>
                      </a:r>
                      <a:r>
                        <a:rPr lang="en-US" sz="2400" dirty="0">
                          <a:solidFill>
                            <a:schemeClr val="tx1"/>
                          </a:solidFill>
                          <a:hlinkClick r:id="rId3" tooltip="School Directory Results web page "/>
                        </a:rPr>
                        <a:t>https://www.cde.ca.gov/SchoolDirectory/active-or-pending-schools/2</a:t>
                      </a:r>
                      <a:r>
                        <a:rPr lang="en-US" sz="2400" dirty="0">
                          <a:solidFill>
                            <a:schemeClr val="tx1"/>
                          </a:solidFill>
                        </a:rPr>
                        <a:t> </a:t>
                      </a:r>
                      <a:r>
                        <a:rPr lang="en-US" sz="2400" b="0" kern="1200" dirty="0">
                          <a:solidFill>
                            <a:schemeClr val="tx1"/>
                          </a:solidFill>
                          <a:effectLst/>
                        </a:rPr>
                        <a:t>to identify private schools within district for next school year.</a:t>
                      </a:r>
                      <a:endParaRPr lang="en-US" sz="2400" b="0" i="0" kern="1200" dirty="0">
                        <a:solidFill>
                          <a:schemeClr val="tx1"/>
                        </a:solidFill>
                        <a:effectLst/>
                        <a:latin typeface="+mn-lt"/>
                        <a:ea typeface="+mn-ea"/>
                        <a:cs typeface="+mn-cs"/>
                      </a:endParaRPr>
                    </a:p>
                  </a:txBody>
                  <a:tcPr/>
                </a:tc>
                <a:extLst>
                  <a:ext uri="{0D108BD9-81ED-4DB2-BD59-A6C34878D82A}">
                    <a16:rowId xmlns:a16="http://schemas.microsoft.com/office/drawing/2014/main" val="864085070"/>
                  </a:ext>
                </a:extLst>
              </a:tr>
            </a:tbl>
          </a:graphicData>
        </a:graphic>
      </p:graphicFrame>
      <p:sp>
        <p:nvSpPr>
          <p:cNvPr id="4" name="Slide Number Placeholder 3">
            <a:extLst>
              <a:ext uri="{FF2B5EF4-FFF2-40B4-BE49-F238E27FC236}">
                <a16:creationId xmlns:a16="http://schemas.microsoft.com/office/drawing/2014/main" id="{A9CD7633-5D8A-65C1-5665-422A78F428EB}"/>
              </a:ext>
            </a:extLst>
          </p:cNvPr>
          <p:cNvSpPr>
            <a:spLocks noGrp="1"/>
          </p:cNvSpPr>
          <p:nvPr>
            <p:ph type="sldNum" sz="quarter" idx="12"/>
          </p:nvPr>
        </p:nvSpPr>
        <p:spPr/>
        <p:txBody>
          <a:bodyPr/>
          <a:lstStyle/>
          <a:p>
            <a:fld id="{4E637404-0BCF-4192-AEAE-F6A882F231C4}" type="slidenum">
              <a:rPr lang="en-US" altLang="en-US" smtClean="0"/>
              <a:pPr/>
              <a:t>42</a:t>
            </a:fld>
            <a:endParaRPr lang="en-US" altLang="en-US"/>
          </a:p>
        </p:txBody>
      </p:sp>
    </p:spTree>
    <p:extLst>
      <p:ext uri="{BB962C8B-B14F-4D97-AF65-F5344CB8AC3E}">
        <p14:creationId xmlns:p14="http://schemas.microsoft.com/office/powerpoint/2010/main" val="41939700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A2740-756E-816A-1647-01058071A49A}"/>
              </a:ext>
            </a:extLst>
          </p:cNvPr>
          <p:cNvSpPr>
            <a:spLocks noGrp="1"/>
          </p:cNvSpPr>
          <p:nvPr>
            <p:ph type="title"/>
          </p:nvPr>
        </p:nvSpPr>
        <p:spPr/>
        <p:txBody>
          <a:bodyPr/>
          <a:lstStyle/>
          <a:p>
            <a:r>
              <a:rPr lang="en-US" dirty="0"/>
              <a:t>Consultation Timeline (2)</a:t>
            </a:r>
          </a:p>
        </p:txBody>
      </p:sp>
      <p:graphicFrame>
        <p:nvGraphicFramePr>
          <p:cNvPr id="5" name="Content Placeholder 4" descr="Consultation timeline table continued with February (2 of 4)">
            <a:extLst>
              <a:ext uri="{FF2B5EF4-FFF2-40B4-BE49-F238E27FC236}">
                <a16:creationId xmlns:a16="http://schemas.microsoft.com/office/drawing/2014/main" id="{39C7AD05-9D51-4FCA-8F3B-09C8D51ADF13}"/>
              </a:ext>
            </a:extLst>
          </p:cNvPr>
          <p:cNvGraphicFramePr>
            <a:graphicFrameLocks noGrp="1"/>
          </p:cNvGraphicFramePr>
          <p:nvPr>
            <p:ph idx="1"/>
            <p:extLst>
              <p:ext uri="{D42A27DB-BD31-4B8C-83A1-F6EECF244321}">
                <p14:modId xmlns:p14="http://schemas.microsoft.com/office/powerpoint/2010/main" val="4037668117"/>
              </p:ext>
            </p:extLst>
          </p:nvPr>
        </p:nvGraphicFramePr>
        <p:xfrm>
          <a:off x="1096963" y="1846263"/>
          <a:ext cx="10030691" cy="3476208"/>
        </p:xfrm>
        <a:graphic>
          <a:graphicData uri="http://schemas.openxmlformats.org/drawingml/2006/table">
            <a:tbl>
              <a:tblPr firstRow="1" bandRow="1">
                <a:tableStyleId>{5C22544A-7EE6-4342-B048-85BDC9FD1C3A}</a:tableStyleId>
              </a:tblPr>
              <a:tblGrid>
                <a:gridCol w="1667527">
                  <a:extLst>
                    <a:ext uri="{9D8B030D-6E8A-4147-A177-3AD203B41FA5}">
                      <a16:colId xmlns:a16="http://schemas.microsoft.com/office/drawing/2014/main" val="993416007"/>
                    </a:ext>
                  </a:extLst>
                </a:gridCol>
                <a:gridCol w="8363164">
                  <a:extLst>
                    <a:ext uri="{9D8B030D-6E8A-4147-A177-3AD203B41FA5}">
                      <a16:colId xmlns:a16="http://schemas.microsoft.com/office/drawing/2014/main" val="356808344"/>
                    </a:ext>
                  </a:extLst>
                </a:gridCol>
              </a:tblGrid>
              <a:tr h="519648">
                <a:tc>
                  <a:txBody>
                    <a:bodyPr/>
                    <a:lstStyle/>
                    <a:p>
                      <a:r>
                        <a:rPr lang="en-US" sz="2400" dirty="0"/>
                        <a:t>Month</a:t>
                      </a:r>
                    </a:p>
                  </a:txBody>
                  <a:tcPr/>
                </a:tc>
                <a:tc>
                  <a:txBody>
                    <a:bodyPr/>
                    <a:lstStyle/>
                    <a:p>
                      <a:r>
                        <a:rPr lang="en-US" sz="2400" dirty="0"/>
                        <a:t>LEA Activity</a:t>
                      </a:r>
                    </a:p>
                  </a:txBody>
                  <a:tcPr/>
                </a:tc>
                <a:extLst>
                  <a:ext uri="{0D108BD9-81ED-4DB2-BD59-A6C34878D82A}">
                    <a16:rowId xmlns:a16="http://schemas.microsoft.com/office/drawing/2014/main" val="126973883"/>
                  </a:ext>
                </a:extLst>
              </a:tr>
              <a:tr h="2885707">
                <a:tc>
                  <a:txBody>
                    <a:bodyPr/>
                    <a:lstStyle/>
                    <a:p>
                      <a:pPr>
                        <a:spcAft>
                          <a:spcPts val="1200"/>
                        </a:spcAft>
                      </a:pPr>
                      <a:r>
                        <a:rPr lang="en-US" sz="2400" dirty="0"/>
                        <a:t>February</a:t>
                      </a:r>
                    </a:p>
                  </a:txBody>
                  <a:tcPr/>
                </a:tc>
                <a:tc>
                  <a:txBody>
                    <a:bodyPr/>
                    <a:lstStyle/>
                    <a:p>
                      <a:pPr>
                        <a:spcAft>
                          <a:spcPts val="1200"/>
                        </a:spcAft>
                      </a:pPr>
                      <a:r>
                        <a:rPr lang="en-US" sz="2400" b="0" i="0" kern="1200" dirty="0">
                          <a:solidFill>
                            <a:schemeClr val="dk1"/>
                          </a:solidFill>
                          <a:effectLst/>
                          <a:latin typeface="+mn-lt"/>
                          <a:ea typeface="+mn-ea"/>
                          <a:cs typeface="+mn-cs"/>
                        </a:rPr>
                        <a:t>Prepare for private school consultation meetings for </a:t>
                      </a:r>
                      <a:r>
                        <a:rPr lang="en-US" sz="2400" b="0" i="1" kern="1200" dirty="0">
                          <a:solidFill>
                            <a:schemeClr val="dk1"/>
                          </a:solidFill>
                          <a:effectLst/>
                          <a:latin typeface="+mn-lt"/>
                          <a:ea typeface="+mn-ea"/>
                          <a:cs typeface="+mn-cs"/>
                        </a:rPr>
                        <a:t>next</a:t>
                      </a:r>
                      <a:r>
                        <a:rPr lang="en-US" sz="2400" b="0" i="0" kern="1200" dirty="0">
                          <a:solidFill>
                            <a:schemeClr val="dk1"/>
                          </a:solidFill>
                          <a:effectLst/>
                          <a:latin typeface="+mn-lt"/>
                          <a:ea typeface="+mn-ea"/>
                          <a:cs typeface="+mn-cs"/>
                        </a:rPr>
                        <a:t> year’s services.</a:t>
                      </a:r>
                    </a:p>
                    <a:p>
                      <a:pPr>
                        <a:spcAft>
                          <a:spcPts val="1200"/>
                        </a:spcAft>
                      </a:pPr>
                      <a:r>
                        <a:rPr lang="en-US" sz="2400" b="0" i="0" kern="1200" dirty="0">
                          <a:solidFill>
                            <a:schemeClr val="dk1"/>
                          </a:solidFill>
                          <a:effectLst/>
                          <a:latin typeface="+mn-lt"/>
                          <a:ea typeface="+mn-ea"/>
                          <a:cs typeface="+mn-cs"/>
                        </a:rPr>
                        <a:t>Evaluate programs, services, and budgets for </a:t>
                      </a:r>
                      <a:r>
                        <a:rPr lang="en-US" sz="2400" b="0" i="1" kern="1200" dirty="0">
                          <a:solidFill>
                            <a:schemeClr val="dk1"/>
                          </a:solidFill>
                          <a:effectLst/>
                          <a:latin typeface="+mn-lt"/>
                          <a:ea typeface="+mn-ea"/>
                          <a:cs typeface="+mn-cs"/>
                        </a:rPr>
                        <a:t>current</a:t>
                      </a:r>
                      <a:r>
                        <a:rPr lang="en-US" sz="2400" b="0" i="0" kern="1200" dirty="0">
                          <a:solidFill>
                            <a:schemeClr val="dk1"/>
                          </a:solidFill>
                          <a:effectLst/>
                          <a:latin typeface="+mn-lt"/>
                          <a:ea typeface="+mn-ea"/>
                          <a:cs typeface="+mn-cs"/>
                        </a:rPr>
                        <a:t> year and make suggestions for modifying programs.</a:t>
                      </a:r>
                    </a:p>
                    <a:p>
                      <a:pPr>
                        <a:spcAft>
                          <a:spcPts val="1200"/>
                        </a:spcAft>
                      </a:pPr>
                      <a:r>
                        <a:rPr lang="en-US" sz="2400" b="0" i="0" kern="1200" dirty="0">
                          <a:solidFill>
                            <a:schemeClr val="dk1"/>
                          </a:solidFill>
                          <a:effectLst/>
                          <a:latin typeface="+mn-lt"/>
                          <a:ea typeface="+mn-ea"/>
                          <a:cs typeface="+mn-cs"/>
                        </a:rPr>
                        <a:t>For </a:t>
                      </a:r>
                      <a:r>
                        <a:rPr lang="en-US" sz="2400" b="0" i="1" kern="1200" dirty="0">
                          <a:solidFill>
                            <a:schemeClr val="dk1"/>
                          </a:solidFill>
                          <a:effectLst/>
                          <a:latin typeface="+mn-lt"/>
                          <a:ea typeface="+mn-ea"/>
                          <a:cs typeface="+mn-cs"/>
                        </a:rPr>
                        <a:t>next</a:t>
                      </a:r>
                      <a:r>
                        <a:rPr lang="en-US" sz="2400" b="0" i="0" kern="1200" dirty="0">
                          <a:solidFill>
                            <a:schemeClr val="dk1"/>
                          </a:solidFill>
                          <a:effectLst/>
                          <a:latin typeface="+mn-lt"/>
                          <a:ea typeface="+mn-ea"/>
                          <a:cs typeface="+mn-cs"/>
                        </a:rPr>
                        <a:t> year’s services, provide private officials with notice of eligibility planning documents, and “Intent to Participate” forms.</a:t>
                      </a:r>
                    </a:p>
                  </a:txBody>
                  <a:tcPr/>
                </a:tc>
                <a:extLst>
                  <a:ext uri="{0D108BD9-81ED-4DB2-BD59-A6C34878D82A}">
                    <a16:rowId xmlns:a16="http://schemas.microsoft.com/office/drawing/2014/main" val="1005114002"/>
                  </a:ext>
                </a:extLst>
              </a:tr>
            </a:tbl>
          </a:graphicData>
        </a:graphic>
      </p:graphicFrame>
      <p:sp>
        <p:nvSpPr>
          <p:cNvPr id="4" name="Slide Number Placeholder 3">
            <a:extLst>
              <a:ext uri="{FF2B5EF4-FFF2-40B4-BE49-F238E27FC236}">
                <a16:creationId xmlns:a16="http://schemas.microsoft.com/office/drawing/2014/main" id="{3010477F-C2E5-6587-7A90-1C1C779FD556}"/>
              </a:ext>
            </a:extLst>
          </p:cNvPr>
          <p:cNvSpPr>
            <a:spLocks noGrp="1"/>
          </p:cNvSpPr>
          <p:nvPr>
            <p:ph type="sldNum" sz="quarter" idx="12"/>
          </p:nvPr>
        </p:nvSpPr>
        <p:spPr/>
        <p:txBody>
          <a:bodyPr/>
          <a:lstStyle/>
          <a:p>
            <a:fld id="{4E637404-0BCF-4192-AEAE-F6A882F231C4}" type="slidenum">
              <a:rPr lang="en-US" altLang="en-US" smtClean="0"/>
              <a:pPr/>
              <a:t>43</a:t>
            </a:fld>
            <a:endParaRPr lang="en-US" altLang="en-US"/>
          </a:p>
        </p:txBody>
      </p:sp>
    </p:spTree>
    <p:extLst>
      <p:ext uri="{BB962C8B-B14F-4D97-AF65-F5344CB8AC3E}">
        <p14:creationId xmlns:p14="http://schemas.microsoft.com/office/powerpoint/2010/main" val="4825263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742F5-2526-DD80-D6D1-F5FDBD14E9B8}"/>
              </a:ext>
            </a:extLst>
          </p:cNvPr>
          <p:cNvSpPr>
            <a:spLocks noGrp="1"/>
          </p:cNvSpPr>
          <p:nvPr>
            <p:ph type="title"/>
          </p:nvPr>
        </p:nvSpPr>
        <p:spPr/>
        <p:txBody>
          <a:bodyPr/>
          <a:lstStyle/>
          <a:p>
            <a:r>
              <a:rPr lang="en-US" dirty="0"/>
              <a:t>Consultation Timeline (3)</a:t>
            </a:r>
          </a:p>
        </p:txBody>
      </p:sp>
      <p:graphicFrame>
        <p:nvGraphicFramePr>
          <p:cNvPr id="5" name="Content Placeholder 4" descr="Third table of continued Consultation Timeline with March through May (3 of 4)">
            <a:extLst>
              <a:ext uri="{FF2B5EF4-FFF2-40B4-BE49-F238E27FC236}">
                <a16:creationId xmlns:a16="http://schemas.microsoft.com/office/drawing/2014/main" id="{AFF556E9-35A4-766B-B3C0-013C8A64A3A7}"/>
              </a:ext>
            </a:extLst>
          </p:cNvPr>
          <p:cNvGraphicFramePr>
            <a:graphicFrameLocks noGrp="1"/>
          </p:cNvGraphicFramePr>
          <p:nvPr>
            <p:ph idx="1"/>
            <p:extLst>
              <p:ext uri="{D42A27DB-BD31-4B8C-83A1-F6EECF244321}">
                <p14:modId xmlns:p14="http://schemas.microsoft.com/office/powerpoint/2010/main" val="2414801597"/>
              </p:ext>
            </p:extLst>
          </p:nvPr>
        </p:nvGraphicFramePr>
        <p:xfrm>
          <a:off x="1096963" y="1846263"/>
          <a:ext cx="10050155" cy="4297680"/>
        </p:xfrm>
        <a:graphic>
          <a:graphicData uri="http://schemas.openxmlformats.org/drawingml/2006/table">
            <a:tbl>
              <a:tblPr firstRow="1" bandRow="1">
                <a:tableStyleId>{5C22544A-7EE6-4342-B048-85BDC9FD1C3A}</a:tableStyleId>
              </a:tblPr>
              <a:tblGrid>
                <a:gridCol w="1686991">
                  <a:extLst>
                    <a:ext uri="{9D8B030D-6E8A-4147-A177-3AD203B41FA5}">
                      <a16:colId xmlns:a16="http://schemas.microsoft.com/office/drawing/2014/main" val="993416007"/>
                    </a:ext>
                  </a:extLst>
                </a:gridCol>
                <a:gridCol w="8363164">
                  <a:extLst>
                    <a:ext uri="{9D8B030D-6E8A-4147-A177-3AD203B41FA5}">
                      <a16:colId xmlns:a16="http://schemas.microsoft.com/office/drawing/2014/main" val="356808344"/>
                    </a:ext>
                  </a:extLst>
                </a:gridCol>
              </a:tblGrid>
              <a:tr h="364230">
                <a:tc>
                  <a:txBody>
                    <a:bodyPr/>
                    <a:lstStyle/>
                    <a:p>
                      <a:r>
                        <a:rPr lang="en-US" sz="2400" dirty="0"/>
                        <a:t>Month</a:t>
                      </a:r>
                    </a:p>
                  </a:txBody>
                  <a:tcPr/>
                </a:tc>
                <a:tc>
                  <a:txBody>
                    <a:bodyPr/>
                    <a:lstStyle/>
                    <a:p>
                      <a:r>
                        <a:rPr lang="en-US" sz="2400" dirty="0"/>
                        <a:t>LEA Activity</a:t>
                      </a:r>
                    </a:p>
                  </a:txBody>
                  <a:tcPr/>
                </a:tc>
                <a:extLst>
                  <a:ext uri="{0D108BD9-81ED-4DB2-BD59-A6C34878D82A}">
                    <a16:rowId xmlns:a16="http://schemas.microsoft.com/office/drawing/2014/main" val="126973883"/>
                  </a:ext>
                </a:extLst>
              </a:tr>
              <a:tr h="1912209">
                <a:tc>
                  <a:txBody>
                    <a:bodyPr/>
                    <a:lstStyle/>
                    <a:p>
                      <a:r>
                        <a:rPr lang="en-US" sz="2400" dirty="0"/>
                        <a:t>March – April</a:t>
                      </a:r>
                    </a:p>
                  </a:txBody>
                  <a:tcPr/>
                </a:tc>
                <a:tc>
                  <a:txBody>
                    <a:bodyPr/>
                    <a:lstStyle/>
                    <a:p>
                      <a:r>
                        <a:rPr lang="en-US" sz="2400" b="0" i="0" kern="1200" dirty="0">
                          <a:solidFill>
                            <a:schemeClr val="dk1"/>
                          </a:solidFill>
                          <a:effectLst/>
                          <a:latin typeface="+mn-lt"/>
                          <a:ea typeface="+mn-ea"/>
                          <a:cs typeface="+mn-cs"/>
                        </a:rPr>
                        <a:t>Conduct consultation meetings, provide overview of available programs, and services for </a:t>
                      </a:r>
                      <a:r>
                        <a:rPr lang="en-US" sz="2400" b="0" i="1" kern="1200" dirty="0">
                          <a:solidFill>
                            <a:schemeClr val="dk1"/>
                          </a:solidFill>
                          <a:effectLst/>
                          <a:latin typeface="+mn-lt"/>
                          <a:ea typeface="+mn-ea"/>
                          <a:cs typeface="+mn-cs"/>
                        </a:rPr>
                        <a:t>next</a:t>
                      </a:r>
                      <a:r>
                        <a:rPr lang="en-US" sz="2400" b="0" i="0" kern="1200" dirty="0">
                          <a:solidFill>
                            <a:schemeClr val="dk1"/>
                          </a:solidFill>
                          <a:effectLst/>
                          <a:latin typeface="+mn-lt"/>
                          <a:ea typeface="+mn-ea"/>
                          <a:cs typeface="+mn-cs"/>
                        </a:rPr>
                        <a:t> year.</a:t>
                      </a:r>
                    </a:p>
                    <a:p>
                      <a:r>
                        <a:rPr lang="en-US" sz="2400" b="0" i="0" kern="1200" dirty="0">
                          <a:solidFill>
                            <a:schemeClr val="dk1"/>
                          </a:solidFill>
                          <a:effectLst/>
                          <a:latin typeface="+mn-lt"/>
                          <a:ea typeface="+mn-ea"/>
                          <a:cs typeface="+mn-cs"/>
                        </a:rPr>
                        <a:t>Consult with private school officials to identify needs based on data, establish priorities for </a:t>
                      </a:r>
                      <a:r>
                        <a:rPr lang="en-US" sz="2400" b="0" i="1" kern="1200" dirty="0">
                          <a:solidFill>
                            <a:schemeClr val="dk1"/>
                          </a:solidFill>
                          <a:effectLst/>
                          <a:latin typeface="+mn-lt"/>
                          <a:ea typeface="+mn-ea"/>
                          <a:cs typeface="+mn-cs"/>
                        </a:rPr>
                        <a:t>next</a:t>
                      </a:r>
                      <a:r>
                        <a:rPr lang="en-US" sz="2400" b="0" i="0" kern="1200" dirty="0">
                          <a:solidFill>
                            <a:schemeClr val="dk1"/>
                          </a:solidFill>
                          <a:effectLst/>
                          <a:latin typeface="+mn-lt"/>
                          <a:ea typeface="+mn-ea"/>
                          <a:cs typeface="+mn-cs"/>
                        </a:rPr>
                        <a:t> school year, discuss services and estimated funding figures, design programs.</a:t>
                      </a:r>
                    </a:p>
                  </a:txBody>
                  <a:tcPr/>
                </a:tc>
                <a:extLst>
                  <a:ext uri="{0D108BD9-81ED-4DB2-BD59-A6C34878D82A}">
                    <a16:rowId xmlns:a16="http://schemas.microsoft.com/office/drawing/2014/main" val="1005114002"/>
                  </a:ext>
                </a:extLst>
              </a:tr>
              <a:tr h="1912209">
                <a:tc>
                  <a:txBody>
                    <a:bodyPr/>
                    <a:lstStyle/>
                    <a:p>
                      <a:r>
                        <a:rPr lang="en-US" sz="2400"/>
                        <a:t>May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kern="1200" dirty="0">
                          <a:solidFill>
                            <a:schemeClr val="dk1"/>
                          </a:solidFill>
                          <a:effectLst/>
                          <a:latin typeface="+mn-lt"/>
                          <a:ea typeface="+mn-ea"/>
                          <a:cs typeface="+mn-cs"/>
                        </a:rPr>
                        <a:t>Projected Consolidated Application and Reporting System (CARS</a:t>
                      </a:r>
                      <a:r>
                        <a:rPr lang="en-US" sz="2400" b="0" i="0" u="none" kern="1200" dirty="0">
                          <a:solidFill>
                            <a:schemeClr val="dk1"/>
                          </a:solidFill>
                          <a:effectLst/>
                          <a:latin typeface="+mn-lt"/>
                          <a:ea typeface="+mn-ea"/>
                          <a:cs typeface="+mn-cs"/>
                        </a:rPr>
                        <a:t>)</a:t>
                      </a:r>
                      <a:r>
                        <a:rPr lang="en-US" sz="2400" b="0" i="0" kern="1200" dirty="0">
                          <a:solidFill>
                            <a:schemeClr val="dk1"/>
                          </a:solidFill>
                          <a:effectLst/>
                          <a:latin typeface="+mn-lt"/>
                          <a:ea typeface="+mn-ea"/>
                          <a:cs typeface="+mn-cs"/>
                        </a:rPr>
                        <a:t> spring release of the Consolidated Application (</a:t>
                      </a:r>
                      <a:r>
                        <a:rPr lang="en-US" sz="2400" b="0" i="0" kern="1200" dirty="0" err="1">
                          <a:solidFill>
                            <a:schemeClr val="dk1"/>
                          </a:solidFill>
                          <a:effectLst/>
                          <a:latin typeface="+mn-lt"/>
                          <a:ea typeface="+mn-ea"/>
                          <a:cs typeface="+mn-cs"/>
                        </a:rPr>
                        <a:t>ConApp</a:t>
                      </a:r>
                      <a:r>
                        <a:rPr lang="en-US" sz="2400" b="0" i="0" u="none" kern="1200" dirty="0">
                          <a:solidFill>
                            <a:schemeClr val="dk1"/>
                          </a:solidFill>
                          <a:effectLst/>
                          <a:latin typeface="+mn-lt"/>
                          <a:ea typeface="+mn-ea"/>
                          <a:cs typeface="+mn-cs"/>
                        </a:rPr>
                        <a:t>)</a:t>
                      </a:r>
                      <a:r>
                        <a:rPr lang="en-US" sz="2400" b="0" i="0" kern="1200" dirty="0">
                          <a:solidFill>
                            <a:schemeClr val="dk1"/>
                          </a:solidFill>
                          <a:effectLst/>
                          <a:latin typeface="+mn-lt"/>
                          <a:ea typeface="+mn-ea"/>
                          <a:cs typeface="+mn-cs"/>
                        </a:rPr>
                        <a:t> in May will list nonprofit private school in district on “Other ESEA Nonprofit Private School Participation” page.</a:t>
                      </a:r>
                    </a:p>
                  </a:txBody>
                  <a:tcPr/>
                </a:tc>
                <a:extLst>
                  <a:ext uri="{0D108BD9-81ED-4DB2-BD59-A6C34878D82A}">
                    <a16:rowId xmlns:a16="http://schemas.microsoft.com/office/drawing/2014/main" val="3732809636"/>
                  </a:ext>
                </a:extLst>
              </a:tr>
            </a:tbl>
          </a:graphicData>
        </a:graphic>
      </p:graphicFrame>
      <p:sp>
        <p:nvSpPr>
          <p:cNvPr id="4" name="Slide Number Placeholder 3">
            <a:extLst>
              <a:ext uri="{FF2B5EF4-FFF2-40B4-BE49-F238E27FC236}">
                <a16:creationId xmlns:a16="http://schemas.microsoft.com/office/drawing/2014/main" id="{67A6123A-9A52-6404-2A2B-1CD73126B9CA}"/>
              </a:ext>
            </a:extLst>
          </p:cNvPr>
          <p:cNvSpPr>
            <a:spLocks noGrp="1"/>
          </p:cNvSpPr>
          <p:nvPr>
            <p:ph type="sldNum" sz="quarter" idx="12"/>
          </p:nvPr>
        </p:nvSpPr>
        <p:spPr/>
        <p:txBody>
          <a:bodyPr/>
          <a:lstStyle/>
          <a:p>
            <a:fld id="{4E637404-0BCF-4192-AEAE-F6A882F231C4}" type="slidenum">
              <a:rPr lang="en-US" altLang="en-US" smtClean="0"/>
              <a:pPr/>
              <a:t>44</a:t>
            </a:fld>
            <a:endParaRPr lang="en-US" altLang="en-US"/>
          </a:p>
        </p:txBody>
      </p:sp>
    </p:spTree>
    <p:extLst>
      <p:ext uri="{BB962C8B-B14F-4D97-AF65-F5344CB8AC3E}">
        <p14:creationId xmlns:p14="http://schemas.microsoft.com/office/powerpoint/2010/main" val="21905345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1F445-1943-41E4-F9D5-BE945E700D96}"/>
              </a:ext>
            </a:extLst>
          </p:cNvPr>
          <p:cNvSpPr>
            <a:spLocks noGrp="1"/>
          </p:cNvSpPr>
          <p:nvPr>
            <p:ph type="title"/>
          </p:nvPr>
        </p:nvSpPr>
        <p:spPr/>
        <p:txBody>
          <a:bodyPr/>
          <a:lstStyle/>
          <a:p>
            <a:r>
              <a:rPr lang="en-US" dirty="0"/>
              <a:t>Consultation Timeline (4)</a:t>
            </a:r>
          </a:p>
        </p:txBody>
      </p:sp>
      <p:graphicFrame>
        <p:nvGraphicFramePr>
          <p:cNvPr id="5" name="Content Placeholder 4" descr="Final table in a series of four for the Consultation Timeline that includes June">
            <a:extLst>
              <a:ext uri="{FF2B5EF4-FFF2-40B4-BE49-F238E27FC236}">
                <a16:creationId xmlns:a16="http://schemas.microsoft.com/office/drawing/2014/main" id="{C5BE2081-8A22-0262-9063-750E48DFEDA1}"/>
              </a:ext>
            </a:extLst>
          </p:cNvPr>
          <p:cNvGraphicFramePr>
            <a:graphicFrameLocks noGrp="1"/>
          </p:cNvGraphicFramePr>
          <p:nvPr>
            <p:ph idx="1"/>
            <p:extLst>
              <p:ext uri="{D42A27DB-BD31-4B8C-83A1-F6EECF244321}">
                <p14:modId xmlns:p14="http://schemas.microsoft.com/office/powerpoint/2010/main" val="2128268460"/>
              </p:ext>
            </p:extLst>
          </p:nvPr>
        </p:nvGraphicFramePr>
        <p:xfrm>
          <a:off x="1096963" y="1846263"/>
          <a:ext cx="10050155" cy="2291080"/>
        </p:xfrm>
        <a:graphic>
          <a:graphicData uri="http://schemas.openxmlformats.org/drawingml/2006/table">
            <a:tbl>
              <a:tblPr firstRow="1" bandRow="1">
                <a:tableStyleId>{5C22544A-7EE6-4342-B048-85BDC9FD1C3A}</a:tableStyleId>
              </a:tblPr>
              <a:tblGrid>
                <a:gridCol w="1686991">
                  <a:extLst>
                    <a:ext uri="{9D8B030D-6E8A-4147-A177-3AD203B41FA5}">
                      <a16:colId xmlns:a16="http://schemas.microsoft.com/office/drawing/2014/main" val="993416007"/>
                    </a:ext>
                  </a:extLst>
                </a:gridCol>
                <a:gridCol w="8363164">
                  <a:extLst>
                    <a:ext uri="{9D8B030D-6E8A-4147-A177-3AD203B41FA5}">
                      <a16:colId xmlns:a16="http://schemas.microsoft.com/office/drawing/2014/main" val="356808344"/>
                    </a:ext>
                  </a:extLst>
                </a:gridCol>
              </a:tblGrid>
              <a:tr h="370840">
                <a:tc>
                  <a:txBody>
                    <a:bodyPr/>
                    <a:lstStyle/>
                    <a:p>
                      <a:r>
                        <a:rPr lang="en-US" dirty="0"/>
                        <a:t>Month</a:t>
                      </a:r>
                    </a:p>
                  </a:txBody>
                  <a:tcPr/>
                </a:tc>
                <a:tc>
                  <a:txBody>
                    <a:bodyPr/>
                    <a:lstStyle/>
                    <a:p>
                      <a:r>
                        <a:rPr lang="en-US"/>
                        <a:t>LEA Activity</a:t>
                      </a:r>
                    </a:p>
                  </a:txBody>
                  <a:tcPr/>
                </a:tc>
                <a:extLst>
                  <a:ext uri="{0D108BD9-81ED-4DB2-BD59-A6C34878D82A}">
                    <a16:rowId xmlns:a16="http://schemas.microsoft.com/office/drawing/2014/main" val="126973883"/>
                  </a:ext>
                </a:extLst>
              </a:tr>
              <a:tr h="370840">
                <a:tc>
                  <a:txBody>
                    <a:bodyPr/>
                    <a:lstStyle/>
                    <a:p>
                      <a:r>
                        <a:rPr lang="en-US" sz="2400"/>
                        <a:t>June</a:t>
                      </a:r>
                    </a:p>
                  </a:txBody>
                  <a:tcPr/>
                </a:tc>
                <a:tc>
                  <a:txBody>
                    <a:bodyPr/>
                    <a:lstStyle/>
                    <a:p>
                      <a:r>
                        <a:rPr lang="en-US" sz="2400" b="0" i="0" kern="1200" dirty="0" err="1">
                          <a:solidFill>
                            <a:schemeClr val="dk1"/>
                          </a:solidFill>
                          <a:effectLst/>
                          <a:latin typeface="+mn-lt"/>
                          <a:ea typeface="+mn-ea"/>
                          <a:cs typeface="+mn-cs"/>
                        </a:rPr>
                        <a:t>ConApp</a:t>
                      </a:r>
                      <a:r>
                        <a:rPr lang="en-US" sz="2400" b="0" i="0" kern="1200" dirty="0">
                          <a:solidFill>
                            <a:schemeClr val="dk1"/>
                          </a:solidFill>
                          <a:effectLst/>
                          <a:latin typeface="+mn-lt"/>
                          <a:ea typeface="+mn-ea"/>
                          <a:cs typeface="+mn-cs"/>
                        </a:rPr>
                        <a:t> due June 30 will include completed “Other ESEA Nonprofit Private School Participation” page.</a:t>
                      </a:r>
                    </a:p>
                    <a:p>
                      <a:r>
                        <a:rPr lang="en-US" sz="2400" b="0" i="0" kern="1200" dirty="0">
                          <a:solidFill>
                            <a:schemeClr val="dk1"/>
                          </a:solidFill>
                          <a:effectLst/>
                          <a:latin typeface="+mn-lt"/>
                          <a:ea typeface="+mn-ea"/>
                          <a:cs typeface="+mn-cs"/>
                        </a:rPr>
                        <a:t>Finalize actions related to programs and services for </a:t>
                      </a:r>
                      <a:r>
                        <a:rPr lang="en-US" sz="2400" b="0" i="1" kern="1200" dirty="0">
                          <a:solidFill>
                            <a:schemeClr val="dk1"/>
                          </a:solidFill>
                          <a:effectLst/>
                          <a:latin typeface="+mn-lt"/>
                          <a:ea typeface="+mn-ea"/>
                          <a:cs typeface="+mn-cs"/>
                        </a:rPr>
                        <a:t>next</a:t>
                      </a:r>
                      <a:r>
                        <a:rPr lang="en-US" sz="2400" b="0" i="0" kern="1200" dirty="0">
                          <a:solidFill>
                            <a:schemeClr val="dk1"/>
                          </a:solidFill>
                          <a:effectLst/>
                          <a:latin typeface="+mn-lt"/>
                          <a:ea typeface="+mn-ea"/>
                          <a:cs typeface="+mn-cs"/>
                        </a:rPr>
                        <a:t> school year.</a:t>
                      </a:r>
                    </a:p>
                    <a:p>
                      <a:endParaRPr lang="en-US" sz="2400" dirty="0"/>
                    </a:p>
                  </a:txBody>
                  <a:tcPr/>
                </a:tc>
                <a:extLst>
                  <a:ext uri="{0D108BD9-81ED-4DB2-BD59-A6C34878D82A}">
                    <a16:rowId xmlns:a16="http://schemas.microsoft.com/office/drawing/2014/main" val="841423282"/>
                  </a:ext>
                </a:extLst>
              </a:tr>
            </a:tbl>
          </a:graphicData>
        </a:graphic>
      </p:graphicFrame>
      <p:sp>
        <p:nvSpPr>
          <p:cNvPr id="4" name="Slide Number Placeholder 3">
            <a:extLst>
              <a:ext uri="{FF2B5EF4-FFF2-40B4-BE49-F238E27FC236}">
                <a16:creationId xmlns:a16="http://schemas.microsoft.com/office/drawing/2014/main" id="{BA6EB2C9-7BF5-7688-27EB-C6485F8DB159}"/>
              </a:ext>
            </a:extLst>
          </p:cNvPr>
          <p:cNvSpPr>
            <a:spLocks noGrp="1"/>
          </p:cNvSpPr>
          <p:nvPr>
            <p:ph type="sldNum" sz="quarter" idx="12"/>
          </p:nvPr>
        </p:nvSpPr>
        <p:spPr/>
        <p:txBody>
          <a:bodyPr/>
          <a:lstStyle/>
          <a:p>
            <a:fld id="{4E637404-0BCF-4192-AEAE-F6A882F231C4}" type="slidenum">
              <a:rPr lang="en-US" altLang="en-US" smtClean="0"/>
              <a:pPr/>
              <a:t>45</a:t>
            </a:fld>
            <a:endParaRPr lang="en-US" altLang="en-US"/>
          </a:p>
        </p:txBody>
      </p:sp>
    </p:spTree>
    <p:extLst>
      <p:ext uri="{BB962C8B-B14F-4D97-AF65-F5344CB8AC3E}">
        <p14:creationId xmlns:p14="http://schemas.microsoft.com/office/powerpoint/2010/main" val="8013886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D6528-3DBC-700C-C88E-F6B1B4ACFEF7}"/>
              </a:ext>
            </a:extLst>
          </p:cNvPr>
          <p:cNvSpPr>
            <a:spLocks noGrp="1"/>
          </p:cNvSpPr>
          <p:nvPr>
            <p:ph type="title"/>
          </p:nvPr>
        </p:nvSpPr>
        <p:spPr/>
        <p:txBody>
          <a:bodyPr/>
          <a:lstStyle/>
          <a:p>
            <a:r>
              <a:rPr lang="en-US" dirty="0">
                <a:cs typeface="Arial"/>
              </a:rPr>
              <a:t>Consultation Best Practices</a:t>
            </a:r>
            <a:endParaRPr lang="en-US" dirty="0"/>
          </a:p>
        </p:txBody>
      </p:sp>
      <p:sp>
        <p:nvSpPr>
          <p:cNvPr id="3" name="Content Placeholder 2">
            <a:extLst>
              <a:ext uri="{FF2B5EF4-FFF2-40B4-BE49-F238E27FC236}">
                <a16:creationId xmlns:a16="http://schemas.microsoft.com/office/drawing/2014/main" id="{830F0E95-1E9D-42D1-9C74-1F55ED43D8EB}"/>
              </a:ext>
            </a:extLst>
          </p:cNvPr>
          <p:cNvSpPr>
            <a:spLocks noGrp="1"/>
          </p:cNvSpPr>
          <p:nvPr>
            <p:ph idx="1"/>
          </p:nvPr>
        </p:nvSpPr>
        <p:spPr>
          <a:xfrm>
            <a:off x="1096963" y="1736725"/>
            <a:ext cx="10058400" cy="4354512"/>
          </a:xfrm>
        </p:spPr>
        <p:txBody>
          <a:bodyPr/>
          <a:lstStyle/>
          <a:p>
            <a:pPr marL="0" indent="0">
              <a:lnSpc>
                <a:spcPct val="100000"/>
              </a:lnSpc>
              <a:spcBef>
                <a:spcPts val="0"/>
              </a:spcBef>
              <a:spcAft>
                <a:spcPts val="1200"/>
              </a:spcAft>
              <a:buNone/>
            </a:pPr>
            <a:r>
              <a:rPr lang="en-US" sz="2400" dirty="0">
                <a:ea typeface="+mn-lt"/>
                <a:cs typeface="+mn-lt"/>
              </a:rPr>
              <a:t>Evidence should document that the LEA:</a:t>
            </a:r>
          </a:p>
          <a:p>
            <a:pPr marL="228600" indent="-228600">
              <a:lnSpc>
                <a:spcPct val="100000"/>
              </a:lnSpc>
              <a:spcBef>
                <a:spcPts val="0"/>
              </a:spcBef>
              <a:spcAft>
                <a:spcPts val="1200"/>
              </a:spcAft>
              <a:buNone/>
            </a:pPr>
            <a:r>
              <a:rPr lang="en-US" dirty="0">
                <a:ea typeface="+mn-lt"/>
                <a:cs typeface="+mn-lt"/>
              </a:rPr>
              <a:t>• </a:t>
            </a:r>
            <a:r>
              <a:rPr lang="en-US" sz="2400" dirty="0">
                <a:ea typeface="+mn-lt"/>
                <a:cs typeface="+mn-lt"/>
              </a:rPr>
              <a:t>Engaged in timely consultation, allowing for meaningful discussion between the LEA and appropriate private school officials regarding services and other benefits; </a:t>
            </a:r>
          </a:p>
          <a:p>
            <a:pPr marL="228600" indent="-228600">
              <a:lnSpc>
                <a:spcPct val="100000"/>
              </a:lnSpc>
              <a:spcBef>
                <a:spcPts val="0"/>
              </a:spcBef>
              <a:spcAft>
                <a:spcPts val="1200"/>
              </a:spcAft>
              <a:buNone/>
            </a:pPr>
            <a:r>
              <a:rPr lang="en-US" sz="2400" dirty="0">
                <a:ea typeface="+mn-lt"/>
                <a:cs typeface="+mn-lt"/>
              </a:rPr>
              <a:t>• Identified the needs of private school students and educators; </a:t>
            </a:r>
          </a:p>
          <a:p>
            <a:pPr marL="228600" indent="-228600">
              <a:lnSpc>
                <a:spcPct val="100000"/>
              </a:lnSpc>
              <a:spcBef>
                <a:spcPts val="0"/>
              </a:spcBef>
              <a:spcAft>
                <a:spcPts val="1200"/>
              </a:spcAft>
              <a:buNone/>
            </a:pPr>
            <a:r>
              <a:rPr lang="en-US" sz="2400" dirty="0">
                <a:ea typeface="+mn-lt"/>
                <a:cs typeface="+mn-lt"/>
              </a:rPr>
              <a:t>• Allocated a per-pupil amount of funds for services to eligible private school staff;</a:t>
            </a:r>
          </a:p>
          <a:p>
            <a:pPr marL="228600" indent="-228600">
              <a:lnSpc>
                <a:spcPct val="100000"/>
              </a:lnSpc>
              <a:spcBef>
                <a:spcPts val="0"/>
              </a:spcBef>
              <a:spcAft>
                <a:spcPts val="1200"/>
              </a:spcAft>
              <a:buNone/>
            </a:pPr>
            <a:r>
              <a:rPr lang="en-US" sz="2400" dirty="0">
                <a:ea typeface="+mn-lt"/>
                <a:cs typeface="+mn-lt"/>
              </a:rPr>
              <a:t>• Evaluated programs and services for effectiveness; and</a:t>
            </a:r>
          </a:p>
          <a:p>
            <a:pPr marL="228600" indent="-228600">
              <a:lnSpc>
                <a:spcPct val="100000"/>
              </a:lnSpc>
              <a:spcBef>
                <a:spcPts val="0"/>
              </a:spcBef>
              <a:spcAft>
                <a:spcPts val="1200"/>
              </a:spcAft>
              <a:buNone/>
            </a:pPr>
            <a:r>
              <a:rPr lang="en-US" sz="2400" dirty="0">
                <a:ea typeface="+mn-lt"/>
                <a:cs typeface="+mn-lt"/>
              </a:rPr>
              <a:t>• Adequately addressed problems and formal complaints raised by private school officials. </a:t>
            </a:r>
            <a:endParaRPr lang="en-US" sz="2400" dirty="0">
              <a:cs typeface="Arial"/>
            </a:endParaRPr>
          </a:p>
        </p:txBody>
      </p:sp>
      <p:sp>
        <p:nvSpPr>
          <p:cNvPr id="4" name="Slide Number Placeholder 3">
            <a:extLst>
              <a:ext uri="{FF2B5EF4-FFF2-40B4-BE49-F238E27FC236}">
                <a16:creationId xmlns:a16="http://schemas.microsoft.com/office/drawing/2014/main" id="{991132C6-E2BC-5DF3-7BB7-39D446D511D4}"/>
              </a:ext>
            </a:extLst>
          </p:cNvPr>
          <p:cNvSpPr>
            <a:spLocks noGrp="1"/>
          </p:cNvSpPr>
          <p:nvPr>
            <p:ph type="sldNum" sz="quarter" idx="12"/>
          </p:nvPr>
        </p:nvSpPr>
        <p:spPr/>
        <p:txBody>
          <a:bodyPr/>
          <a:lstStyle/>
          <a:p>
            <a:fld id="{4E637404-0BCF-4192-AEAE-F6A882F231C4}" type="slidenum">
              <a:rPr lang="en-US" altLang="en-US"/>
              <a:pPr/>
              <a:t>46</a:t>
            </a:fld>
            <a:endParaRPr lang="en-US" altLang="en-US"/>
          </a:p>
        </p:txBody>
      </p:sp>
    </p:spTree>
    <p:extLst>
      <p:ext uri="{BB962C8B-B14F-4D97-AF65-F5344CB8AC3E}">
        <p14:creationId xmlns:p14="http://schemas.microsoft.com/office/powerpoint/2010/main" val="30138404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A6E88-299C-1563-B89B-4D619E8CBF7E}"/>
              </a:ext>
            </a:extLst>
          </p:cNvPr>
          <p:cNvSpPr>
            <a:spLocks noGrp="1"/>
          </p:cNvSpPr>
          <p:nvPr>
            <p:ph type="title"/>
          </p:nvPr>
        </p:nvSpPr>
        <p:spPr/>
        <p:txBody>
          <a:bodyPr/>
          <a:lstStyle/>
          <a:p>
            <a:r>
              <a:rPr lang="en-US" dirty="0"/>
              <a:t>Affirmation of Consultation</a:t>
            </a:r>
          </a:p>
        </p:txBody>
      </p:sp>
      <p:sp>
        <p:nvSpPr>
          <p:cNvPr id="3" name="Content Placeholder 2">
            <a:extLst>
              <a:ext uri="{FF2B5EF4-FFF2-40B4-BE49-F238E27FC236}">
                <a16:creationId xmlns:a16="http://schemas.microsoft.com/office/drawing/2014/main" id="{C980C217-3EDD-98E3-E787-25E2919221AD}"/>
              </a:ext>
            </a:extLst>
          </p:cNvPr>
          <p:cNvSpPr>
            <a:spLocks noGrp="1"/>
          </p:cNvSpPr>
          <p:nvPr>
            <p:ph idx="1"/>
          </p:nvPr>
        </p:nvSpPr>
        <p:spPr/>
        <p:txBody>
          <a:bodyPr/>
          <a:lstStyle/>
          <a:p>
            <a:pPr marL="0" indent="0">
              <a:buNone/>
            </a:pPr>
            <a:r>
              <a:rPr lang="en-US" dirty="0"/>
              <a:t>Each LEA shall maintain in the agency’s records, and provide to the state educational agency involved, a written affirmation signed by officials of each participating private school that the meaningful consultation required by this section has occurred. The written affirmation shall provide the option for private school officials to indicate such officials’ belief that timely and meaningful consultation has not occurred or that the program design is not equitable with respect to eligible private school children. </a:t>
            </a:r>
          </a:p>
          <a:p>
            <a:pPr marL="0" indent="0" algn="r">
              <a:buNone/>
            </a:pPr>
            <a:r>
              <a:rPr lang="en-US" dirty="0"/>
              <a:t>20 U.S.C. Section 7881(c)(5)</a:t>
            </a:r>
          </a:p>
          <a:p>
            <a:endParaRPr lang="en-US" dirty="0"/>
          </a:p>
        </p:txBody>
      </p:sp>
      <p:sp>
        <p:nvSpPr>
          <p:cNvPr id="4" name="Slide Number Placeholder 3">
            <a:extLst>
              <a:ext uri="{FF2B5EF4-FFF2-40B4-BE49-F238E27FC236}">
                <a16:creationId xmlns:a16="http://schemas.microsoft.com/office/drawing/2014/main" id="{500ADF99-DC68-328E-A002-A2B66E9AC736}"/>
              </a:ext>
            </a:extLst>
          </p:cNvPr>
          <p:cNvSpPr>
            <a:spLocks noGrp="1"/>
          </p:cNvSpPr>
          <p:nvPr>
            <p:ph type="sldNum" sz="quarter" idx="12"/>
          </p:nvPr>
        </p:nvSpPr>
        <p:spPr/>
        <p:txBody>
          <a:bodyPr/>
          <a:lstStyle/>
          <a:p>
            <a:fld id="{4E637404-0BCF-4192-AEAE-F6A882F231C4}" type="slidenum">
              <a:rPr lang="en-US" altLang="en-US" smtClean="0"/>
              <a:pPr/>
              <a:t>47</a:t>
            </a:fld>
            <a:endParaRPr lang="en-US" altLang="en-US"/>
          </a:p>
        </p:txBody>
      </p:sp>
    </p:spTree>
    <p:extLst>
      <p:ext uri="{BB962C8B-B14F-4D97-AF65-F5344CB8AC3E}">
        <p14:creationId xmlns:p14="http://schemas.microsoft.com/office/powerpoint/2010/main" val="25601361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BC3ED-6F10-1255-B281-4740793113F0}"/>
              </a:ext>
            </a:extLst>
          </p:cNvPr>
          <p:cNvSpPr>
            <a:spLocks noGrp="1"/>
          </p:cNvSpPr>
          <p:nvPr>
            <p:ph type="title"/>
          </p:nvPr>
        </p:nvSpPr>
        <p:spPr/>
        <p:txBody>
          <a:bodyPr/>
          <a:lstStyle/>
          <a:p>
            <a:r>
              <a:rPr lang="en-US" dirty="0"/>
              <a:t>Affirmation of Consultation Template</a:t>
            </a:r>
          </a:p>
        </p:txBody>
      </p:sp>
      <p:pic>
        <p:nvPicPr>
          <p:cNvPr id="6" name="Content Placeholder 5" descr="Page 4 of the CDE Affirmation of Consultation form template. Link to the template included on the slide. Description of item listed in notes.">
            <a:extLst>
              <a:ext uri="{FF2B5EF4-FFF2-40B4-BE49-F238E27FC236}">
                <a16:creationId xmlns:a16="http://schemas.microsoft.com/office/drawing/2014/main" id="{F821B71A-7D44-325B-E041-3C8646FF797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96963" y="1933465"/>
            <a:ext cx="4938712" cy="4213446"/>
          </a:xfrm>
          <a:ln>
            <a:solidFill>
              <a:schemeClr val="accent1"/>
            </a:solidFill>
          </a:ln>
        </p:spPr>
      </p:pic>
      <p:sp>
        <p:nvSpPr>
          <p:cNvPr id="4" name="Content Placeholder 3">
            <a:extLst>
              <a:ext uri="{FF2B5EF4-FFF2-40B4-BE49-F238E27FC236}">
                <a16:creationId xmlns:a16="http://schemas.microsoft.com/office/drawing/2014/main" id="{0086A5FE-3216-5F7D-744B-7592D753F921}"/>
              </a:ext>
            </a:extLst>
          </p:cNvPr>
          <p:cNvSpPr>
            <a:spLocks noGrp="1"/>
          </p:cNvSpPr>
          <p:nvPr>
            <p:ph sz="half" idx="2"/>
          </p:nvPr>
        </p:nvSpPr>
        <p:spPr>
          <a:xfrm>
            <a:off x="6217920" y="1845734"/>
            <a:ext cx="5031606" cy="4388809"/>
          </a:xfrm>
        </p:spPr>
        <p:txBody>
          <a:bodyPr/>
          <a:lstStyle/>
          <a:p>
            <a:pPr marL="0" indent="0">
              <a:buNone/>
            </a:pPr>
            <a:r>
              <a:rPr lang="en-US" sz="2400" dirty="0">
                <a:latin typeface="+mj-lt"/>
              </a:rPr>
              <a:t>An Affirmation of Confirmation template can be found on the CDE Equitable Services Ombudsman web page:</a:t>
            </a:r>
            <a:r>
              <a:rPr lang="en-US" sz="2400" u="sng" kern="100" dirty="0">
                <a:solidFill>
                  <a:srgbClr val="467886"/>
                </a:solidFill>
                <a:effectLst/>
                <a:latin typeface="+mj-lt"/>
                <a:ea typeface="Aptos" panose="020B0004020202020204" pitchFamily="34" charset="0"/>
                <a:cs typeface="Times New Roman" panose="02020603050405020304" pitchFamily="18" charset="0"/>
                <a:hlinkClick r:id="rId4" tooltip="CDE Equitable Services Ombudsman web page"/>
              </a:rPr>
              <a:t> https://www.cde.ca.gov/sp/sw/t1/ombudsmaneqservices.asp</a:t>
            </a:r>
            <a:endParaRPr lang="en-US" sz="2400" u="sng" kern="100" dirty="0">
              <a:solidFill>
                <a:srgbClr val="467886"/>
              </a:solidFill>
              <a:effectLst/>
              <a:latin typeface="+mj-lt"/>
              <a:ea typeface="Aptos" panose="020B0004020202020204" pitchFamily="34" charset="0"/>
              <a:cs typeface="Times New Roman" panose="02020603050405020304" pitchFamily="18" charset="0"/>
            </a:endParaRPr>
          </a:p>
          <a:p>
            <a:pPr marL="0" indent="0">
              <a:buNone/>
            </a:pPr>
            <a:r>
              <a:rPr lang="en-US" sz="2400" dirty="0">
                <a:latin typeface="+mj-lt"/>
              </a:rPr>
              <a:t>The Affirmation of Consultation template can be downloaded directly at: </a:t>
            </a:r>
            <a:r>
              <a:rPr lang="en-US" sz="2400" u="sng" dirty="0">
                <a:solidFill>
                  <a:srgbClr val="0000FF"/>
                </a:solidFill>
                <a:effectLst/>
                <a:latin typeface="+mj-lt"/>
                <a:ea typeface="Aptos" panose="020B0004020202020204" pitchFamily="34" charset="0"/>
                <a:cs typeface="Times New Roman" panose="02020603050405020304" pitchFamily="18" charset="0"/>
                <a:hlinkClick r:id="rId5" tooltip="Affirmation of Consutlation Template"/>
              </a:rPr>
              <a:t>https://www.cde.ca.gov/sp/sw/t1/documents/npsconsultationtemps.docx</a:t>
            </a:r>
            <a:r>
              <a:rPr lang="en-US" sz="2400" u="sng" dirty="0">
                <a:effectLst/>
                <a:latin typeface="+mj-lt"/>
                <a:ea typeface="Aptos" panose="020B0004020202020204" pitchFamily="34" charset="0"/>
                <a:cs typeface="Times New Roman" panose="02020603050405020304" pitchFamily="18" charset="0"/>
              </a:rPr>
              <a:t> </a:t>
            </a:r>
            <a:endParaRPr lang="en-US" sz="2400" dirty="0">
              <a:latin typeface="+mj-lt"/>
            </a:endParaRPr>
          </a:p>
        </p:txBody>
      </p:sp>
      <p:sp>
        <p:nvSpPr>
          <p:cNvPr id="5" name="Slide Number Placeholder 4">
            <a:extLst>
              <a:ext uri="{FF2B5EF4-FFF2-40B4-BE49-F238E27FC236}">
                <a16:creationId xmlns:a16="http://schemas.microsoft.com/office/drawing/2014/main" id="{059D7ACE-12B4-9BDB-6070-7DBD38A38F5E}"/>
              </a:ext>
            </a:extLst>
          </p:cNvPr>
          <p:cNvSpPr>
            <a:spLocks noGrp="1"/>
          </p:cNvSpPr>
          <p:nvPr>
            <p:ph type="sldNum" sz="quarter" idx="12"/>
          </p:nvPr>
        </p:nvSpPr>
        <p:spPr/>
        <p:txBody>
          <a:bodyPr/>
          <a:lstStyle/>
          <a:p>
            <a:fld id="{0560CF5E-9218-46D4-A0AE-B5C073203588}" type="slidenum">
              <a:rPr lang="en-US" altLang="en-US" smtClean="0"/>
              <a:pPr/>
              <a:t>48</a:t>
            </a:fld>
            <a:endParaRPr lang="en-US" altLang="en-US"/>
          </a:p>
        </p:txBody>
      </p:sp>
    </p:spTree>
    <p:extLst>
      <p:ext uri="{BB962C8B-B14F-4D97-AF65-F5344CB8AC3E}">
        <p14:creationId xmlns:p14="http://schemas.microsoft.com/office/powerpoint/2010/main" val="11346144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CD894-2342-88CB-0A5B-612900F54D65}"/>
              </a:ext>
            </a:extLst>
          </p:cNvPr>
          <p:cNvSpPr>
            <a:spLocks noGrp="1"/>
          </p:cNvSpPr>
          <p:nvPr>
            <p:ph type="title"/>
          </p:nvPr>
        </p:nvSpPr>
        <p:spPr/>
        <p:txBody>
          <a:bodyPr/>
          <a:lstStyle/>
          <a:p>
            <a:r>
              <a:rPr lang="en-US" dirty="0"/>
              <a:t>Private School Affirmation Evidence</a:t>
            </a:r>
          </a:p>
        </p:txBody>
      </p:sp>
      <p:sp>
        <p:nvSpPr>
          <p:cNvPr id="3" name="Content Placeholder 2">
            <a:extLst>
              <a:ext uri="{FF2B5EF4-FFF2-40B4-BE49-F238E27FC236}">
                <a16:creationId xmlns:a16="http://schemas.microsoft.com/office/drawing/2014/main" id="{962F1AC9-5CC7-4FD0-EF34-B1445BB1359F}"/>
              </a:ext>
            </a:extLst>
          </p:cNvPr>
          <p:cNvSpPr>
            <a:spLocks noGrp="1"/>
          </p:cNvSpPr>
          <p:nvPr>
            <p:ph idx="1"/>
          </p:nvPr>
        </p:nvSpPr>
        <p:spPr/>
        <p:txBody>
          <a:bodyPr/>
          <a:lstStyle/>
          <a:p>
            <a:pPr marL="2971800" indent="-2971800">
              <a:buNone/>
            </a:pPr>
            <a:r>
              <a:rPr lang="en-US" dirty="0"/>
              <a:t>Description:	A written document signed and dated by private school officials that the required consultation has occurred.</a:t>
            </a:r>
          </a:p>
          <a:p>
            <a:pPr marL="2971800" indent="-2971800">
              <a:buNone/>
            </a:pPr>
            <a:r>
              <a:rPr lang="en-US" dirty="0"/>
              <a:t>Item Instructions:  	Submit the signed and dated Title II, Part A equitable services private school affirmation documents regarding consultation.</a:t>
            </a:r>
          </a:p>
          <a:p>
            <a:endParaRPr lang="en-US" dirty="0"/>
          </a:p>
        </p:txBody>
      </p:sp>
      <p:sp>
        <p:nvSpPr>
          <p:cNvPr id="4" name="Slide Number Placeholder 3">
            <a:extLst>
              <a:ext uri="{FF2B5EF4-FFF2-40B4-BE49-F238E27FC236}">
                <a16:creationId xmlns:a16="http://schemas.microsoft.com/office/drawing/2014/main" id="{DADE1985-CF18-40FB-62CC-D0A6E1DD201D}"/>
              </a:ext>
            </a:extLst>
          </p:cNvPr>
          <p:cNvSpPr>
            <a:spLocks noGrp="1"/>
          </p:cNvSpPr>
          <p:nvPr>
            <p:ph type="sldNum" sz="quarter" idx="12"/>
          </p:nvPr>
        </p:nvSpPr>
        <p:spPr/>
        <p:txBody>
          <a:bodyPr/>
          <a:lstStyle/>
          <a:p>
            <a:fld id="{4E637404-0BCF-4192-AEAE-F6A882F231C4}" type="slidenum">
              <a:rPr lang="en-US" altLang="en-US" smtClean="0"/>
              <a:pPr/>
              <a:t>49</a:t>
            </a:fld>
            <a:endParaRPr lang="en-US" altLang="en-US"/>
          </a:p>
        </p:txBody>
      </p:sp>
    </p:spTree>
    <p:extLst>
      <p:ext uri="{BB962C8B-B14F-4D97-AF65-F5344CB8AC3E}">
        <p14:creationId xmlns:p14="http://schemas.microsoft.com/office/powerpoint/2010/main" val="1290794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E83B6-E09E-4007-A632-916B93A9CAE5}"/>
              </a:ext>
            </a:extLst>
          </p:cNvPr>
          <p:cNvSpPr>
            <a:spLocks noGrp="1"/>
          </p:cNvSpPr>
          <p:nvPr>
            <p:ph type="title"/>
          </p:nvPr>
        </p:nvSpPr>
        <p:spPr>
          <a:xfrm>
            <a:off x="1096963" y="287338"/>
            <a:ext cx="10058400" cy="1449387"/>
          </a:xfrm>
        </p:spPr>
        <p:txBody>
          <a:bodyPr/>
          <a:lstStyle/>
          <a:p>
            <a:r>
              <a:rPr lang="en-US" dirty="0"/>
              <a:t>Title II Purpose </a:t>
            </a:r>
            <a:endParaRPr lang="en-US" sz="1800" dirty="0"/>
          </a:p>
        </p:txBody>
      </p:sp>
      <p:sp>
        <p:nvSpPr>
          <p:cNvPr id="3" name="Content Placeholder 2">
            <a:extLst>
              <a:ext uri="{FF2B5EF4-FFF2-40B4-BE49-F238E27FC236}">
                <a16:creationId xmlns:a16="http://schemas.microsoft.com/office/drawing/2014/main" id="{1C3B8C08-E797-4D4A-BD2D-D7FE38FE2E23}"/>
              </a:ext>
            </a:extLst>
          </p:cNvPr>
          <p:cNvSpPr>
            <a:spLocks noGrp="1"/>
          </p:cNvSpPr>
          <p:nvPr>
            <p:ph idx="1"/>
          </p:nvPr>
        </p:nvSpPr>
        <p:spPr>
          <a:xfrm>
            <a:off x="1096963" y="1736725"/>
            <a:ext cx="10058400" cy="4464050"/>
          </a:xfrm>
        </p:spPr>
        <p:txBody>
          <a:bodyPr/>
          <a:lstStyle/>
          <a:p>
            <a:pPr lvl="0">
              <a:lnSpc>
                <a:spcPct val="100000"/>
              </a:lnSpc>
              <a:spcBef>
                <a:spcPts val="0"/>
              </a:spcBef>
              <a:spcAft>
                <a:spcPts val="1200"/>
              </a:spcAft>
            </a:pPr>
            <a:r>
              <a:rPr lang="en-US" sz="2400" dirty="0"/>
              <a:t>Increase student achievement consistent with the challenging state academic standards.</a:t>
            </a:r>
          </a:p>
          <a:p>
            <a:pPr lvl="0">
              <a:lnSpc>
                <a:spcPct val="100000"/>
              </a:lnSpc>
              <a:spcBef>
                <a:spcPts val="0"/>
              </a:spcBef>
              <a:spcAft>
                <a:spcPts val="1200"/>
              </a:spcAft>
            </a:pPr>
            <a:r>
              <a:rPr lang="en-US" sz="2400" dirty="0"/>
              <a:t>Improve the quality and effectiveness of teachers, principals, and other school leaders.</a:t>
            </a:r>
          </a:p>
          <a:p>
            <a:pPr lvl="0">
              <a:lnSpc>
                <a:spcPct val="100000"/>
              </a:lnSpc>
              <a:spcBef>
                <a:spcPts val="0"/>
              </a:spcBef>
              <a:spcAft>
                <a:spcPts val="1200"/>
              </a:spcAft>
            </a:pPr>
            <a:r>
              <a:rPr lang="en-US" sz="2400" dirty="0"/>
              <a:t>Increase the number of teachers, principals, and other school leaders who are effective in improving student academic achievement in schools.</a:t>
            </a:r>
          </a:p>
          <a:p>
            <a:pPr lvl="0">
              <a:lnSpc>
                <a:spcPct val="100000"/>
              </a:lnSpc>
              <a:spcBef>
                <a:spcPts val="0"/>
              </a:spcBef>
              <a:spcAft>
                <a:spcPts val="1200"/>
              </a:spcAft>
            </a:pPr>
            <a:r>
              <a:rPr lang="en-US" sz="2400" dirty="0"/>
              <a:t>Provide low-income and minority students greater access to effective teachers, principals, and other school leaders.</a:t>
            </a:r>
          </a:p>
          <a:p>
            <a:pPr marL="0" lvl="0" indent="0" algn="r">
              <a:lnSpc>
                <a:spcPct val="100000"/>
              </a:lnSpc>
              <a:spcBef>
                <a:spcPts val="0"/>
              </a:spcBef>
              <a:spcAft>
                <a:spcPts val="1200"/>
              </a:spcAft>
              <a:buNone/>
            </a:pPr>
            <a:r>
              <a:rPr lang="en-US" sz="2400" dirty="0"/>
              <a:t>20 </a:t>
            </a:r>
            <a:r>
              <a:rPr lang="en-US" sz="2400" i="1" dirty="0"/>
              <a:t>United States Code </a:t>
            </a:r>
            <a:r>
              <a:rPr lang="en-US" sz="2400" dirty="0"/>
              <a:t>(</a:t>
            </a:r>
            <a:r>
              <a:rPr lang="en-US" sz="2400" i="1" cap="all" dirty="0"/>
              <a:t>U.S.C.</a:t>
            </a:r>
            <a:r>
              <a:rPr lang="en-US" sz="2400" cap="all" dirty="0"/>
              <a:t>)</a:t>
            </a:r>
            <a:r>
              <a:rPr lang="en-US" sz="2400" dirty="0"/>
              <a:t> Section 6601</a:t>
            </a:r>
          </a:p>
          <a:p>
            <a:pPr marL="0" indent="0">
              <a:buNone/>
            </a:pPr>
            <a:endParaRPr lang="en-US" dirty="0"/>
          </a:p>
        </p:txBody>
      </p:sp>
      <p:sp>
        <p:nvSpPr>
          <p:cNvPr id="4" name="Slide Number Placeholder 3">
            <a:extLst>
              <a:ext uri="{FF2B5EF4-FFF2-40B4-BE49-F238E27FC236}">
                <a16:creationId xmlns:a16="http://schemas.microsoft.com/office/drawing/2014/main" id="{80BFC43A-20E5-48B7-A9A0-248ECB8F6D03}"/>
              </a:ext>
            </a:extLst>
          </p:cNvPr>
          <p:cNvSpPr>
            <a:spLocks noGrp="1"/>
          </p:cNvSpPr>
          <p:nvPr>
            <p:ph type="sldNum" sz="quarter" idx="12"/>
          </p:nvPr>
        </p:nvSpPr>
        <p:spPr/>
        <p:txBody>
          <a:bodyPr/>
          <a:lstStyle/>
          <a:p>
            <a:fld id="{4E637404-0BCF-4192-AEAE-F6A882F231C4}" type="slidenum">
              <a:rPr lang="en-US" altLang="en-US" smtClean="0"/>
              <a:pPr/>
              <a:t>5</a:t>
            </a:fld>
            <a:endParaRPr lang="en-US" altLang="en-US"/>
          </a:p>
        </p:txBody>
      </p:sp>
    </p:spTree>
    <p:extLst>
      <p:ext uri="{BB962C8B-B14F-4D97-AF65-F5344CB8AC3E}">
        <p14:creationId xmlns:p14="http://schemas.microsoft.com/office/powerpoint/2010/main" val="31931003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9F299-70BF-2831-4FAE-68586299C8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3F005D-A4F4-FFA4-DD27-A28712E3C98F}"/>
              </a:ext>
            </a:extLst>
          </p:cNvPr>
          <p:cNvSpPr>
            <a:spLocks noGrp="1"/>
          </p:cNvSpPr>
          <p:nvPr>
            <p:ph type="title"/>
          </p:nvPr>
        </p:nvSpPr>
        <p:spPr/>
        <p:txBody>
          <a:bodyPr>
            <a:normAutofit/>
          </a:bodyPr>
          <a:lstStyle/>
          <a:p>
            <a:r>
              <a:rPr lang="en-US" dirty="0"/>
              <a:t>Bakersfield City School District </a:t>
            </a:r>
            <a:br>
              <a:rPr lang="en-US" dirty="0"/>
            </a:br>
            <a:r>
              <a:rPr lang="en-US" dirty="0"/>
              <a:t>Affirmation of Consultation</a:t>
            </a:r>
          </a:p>
        </p:txBody>
      </p:sp>
      <p:pic>
        <p:nvPicPr>
          <p:cNvPr id="17" name="Picture 4" descr="Bakersfield City School District Logo">
            <a:extLst>
              <a:ext uri="{FF2B5EF4-FFF2-40B4-BE49-F238E27FC236}">
                <a16:creationId xmlns:a16="http://schemas.microsoft.com/office/drawing/2014/main" id="{E290C200-1AD2-B869-8354-9390922171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6800" y="903505"/>
            <a:ext cx="724377" cy="72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Content Placeholder 9" descr="Example of BCSD Affirmation of Consultation form template located on page 5 of the Letter of Intent document. This example can be found on the BCSD Padlet web page provided on slide. ">
            <a:extLst>
              <a:ext uri="{FF2B5EF4-FFF2-40B4-BE49-F238E27FC236}">
                <a16:creationId xmlns:a16="http://schemas.microsoft.com/office/drawing/2014/main" id="{0C5BCB83-1EE0-0251-2267-09807DDC2969}"/>
              </a:ext>
            </a:extLst>
          </p:cNvPr>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a:stretch/>
        </p:blipFill>
        <p:spPr>
          <a:xfrm>
            <a:off x="197209" y="2532759"/>
            <a:ext cx="4208879" cy="2473582"/>
          </a:xfrm>
        </p:spPr>
      </p:pic>
      <p:sp>
        <p:nvSpPr>
          <p:cNvPr id="3" name="Content Placeholder 2">
            <a:extLst>
              <a:ext uri="{FF2B5EF4-FFF2-40B4-BE49-F238E27FC236}">
                <a16:creationId xmlns:a16="http://schemas.microsoft.com/office/drawing/2014/main" id="{D66BE77B-7112-889D-1128-764C37B3A437}"/>
              </a:ext>
            </a:extLst>
          </p:cNvPr>
          <p:cNvSpPr>
            <a:spLocks noGrp="1"/>
          </p:cNvSpPr>
          <p:nvPr>
            <p:ph sz="half" idx="2"/>
          </p:nvPr>
        </p:nvSpPr>
        <p:spPr>
          <a:xfrm>
            <a:off x="4600575" y="1845734"/>
            <a:ext cx="6555105" cy="4388809"/>
          </a:xfrm>
        </p:spPr>
        <p:txBody>
          <a:bodyPr/>
          <a:lstStyle/>
          <a:p>
            <a:pPr marL="0" indent="0">
              <a:spcBef>
                <a:spcPts val="0"/>
              </a:spcBef>
              <a:spcAft>
                <a:spcPts val="1200"/>
              </a:spcAft>
              <a:buNone/>
            </a:pPr>
            <a:r>
              <a:rPr lang="en-US" sz="2400" dirty="0"/>
              <a:t>BCSD, Debby and Christine, share best practice to have private school official sign each time information is updated during ongoing consultation.</a:t>
            </a:r>
          </a:p>
          <a:p>
            <a:pPr marL="0" indent="0">
              <a:spcBef>
                <a:spcPts val="0"/>
              </a:spcBef>
              <a:spcAft>
                <a:spcPts val="1200"/>
              </a:spcAft>
              <a:buNone/>
            </a:pPr>
            <a:r>
              <a:rPr lang="en-US" sz="2400" dirty="0"/>
              <a:t>This example of a BCSD private school affirmation of consultation is on page 5 of the Letter of Intent document in Padlet: </a:t>
            </a:r>
            <a:r>
              <a:rPr lang="en-US" sz="2400" dirty="0">
                <a:hlinkClick r:id="rId5" tooltip="BCSD’s Padlet web page"/>
              </a:rPr>
              <a:t>https://padlet.com/shannond3/equitable-services-federal-program-resources-fb2wuwti5lf09l57</a:t>
            </a:r>
            <a:endParaRPr lang="en-US" sz="2400" dirty="0"/>
          </a:p>
        </p:txBody>
      </p:sp>
      <p:sp>
        <p:nvSpPr>
          <p:cNvPr id="4" name="Slide Number Placeholder 3">
            <a:extLst>
              <a:ext uri="{FF2B5EF4-FFF2-40B4-BE49-F238E27FC236}">
                <a16:creationId xmlns:a16="http://schemas.microsoft.com/office/drawing/2014/main" id="{07DF8755-4014-C018-9491-896C3110A589}"/>
              </a:ext>
            </a:extLst>
          </p:cNvPr>
          <p:cNvSpPr>
            <a:spLocks noGrp="1"/>
          </p:cNvSpPr>
          <p:nvPr>
            <p:ph type="sldNum" sz="quarter" idx="12"/>
          </p:nvPr>
        </p:nvSpPr>
        <p:spPr/>
        <p:txBody>
          <a:bodyPr/>
          <a:lstStyle/>
          <a:p>
            <a:fld id="{4E637404-0BCF-4192-AEAE-F6A882F231C4}" type="slidenum">
              <a:rPr lang="en-US" altLang="en-US" smtClean="0"/>
              <a:pPr/>
              <a:t>50</a:t>
            </a:fld>
            <a:endParaRPr lang="en-US" altLang="en-US"/>
          </a:p>
        </p:txBody>
      </p:sp>
    </p:spTree>
    <p:extLst>
      <p:ext uri="{BB962C8B-B14F-4D97-AF65-F5344CB8AC3E}">
        <p14:creationId xmlns:p14="http://schemas.microsoft.com/office/powerpoint/2010/main" val="32581154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7937A-1113-96ED-7B66-A89C16BD8021}"/>
              </a:ext>
            </a:extLst>
          </p:cNvPr>
          <p:cNvSpPr>
            <a:spLocks noGrp="1"/>
          </p:cNvSpPr>
          <p:nvPr>
            <p:ph type="title"/>
          </p:nvPr>
        </p:nvSpPr>
        <p:spPr>
          <a:xfrm>
            <a:off x="4574196" y="351841"/>
            <a:ext cx="7329628" cy="1175975"/>
          </a:xfrm>
        </p:spPr>
        <p:txBody>
          <a:bodyPr>
            <a:normAutofit/>
          </a:bodyPr>
          <a:lstStyle/>
          <a:p>
            <a:r>
              <a:rPr lang="en-US" sz="4400" dirty="0"/>
              <a:t>Obligation of Funds Question</a:t>
            </a:r>
          </a:p>
        </p:txBody>
      </p:sp>
      <p:pic>
        <p:nvPicPr>
          <p:cNvPr id="6" name="Content Placeholder 6" descr="Stacks of gold coins">
            <a:extLst>
              <a:ext uri="{FF2B5EF4-FFF2-40B4-BE49-F238E27FC236}">
                <a16:creationId xmlns:a16="http://schemas.microsoft.com/office/drawing/2014/main" id="{BA69F4BC-C4CC-B3E5-312F-1AF87E7C1AF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0" y="-27654"/>
            <a:ext cx="4574196" cy="6847805"/>
          </a:xfrm>
          <a:prstGeom prst="rect">
            <a:avLst/>
          </a:prstGeom>
        </p:spPr>
      </p:pic>
      <p:sp>
        <p:nvSpPr>
          <p:cNvPr id="4" name="Content Placeholder 3">
            <a:extLst>
              <a:ext uri="{FF2B5EF4-FFF2-40B4-BE49-F238E27FC236}">
                <a16:creationId xmlns:a16="http://schemas.microsoft.com/office/drawing/2014/main" id="{327036BD-B8E9-C067-FDD4-9BB89D844225}"/>
              </a:ext>
            </a:extLst>
          </p:cNvPr>
          <p:cNvSpPr>
            <a:spLocks noGrp="1"/>
          </p:cNvSpPr>
          <p:nvPr>
            <p:ph idx="13"/>
          </p:nvPr>
        </p:nvSpPr>
        <p:spPr>
          <a:xfrm>
            <a:off x="4612864" y="1681215"/>
            <a:ext cx="7329628" cy="4623053"/>
          </a:xfrm>
        </p:spPr>
        <p:txBody>
          <a:bodyPr/>
          <a:lstStyle/>
          <a:p>
            <a:pPr marL="0" indent="0" eaLnBrk="1" hangingPunct="1">
              <a:lnSpc>
                <a:spcPct val="100000"/>
              </a:lnSpc>
              <a:spcBef>
                <a:spcPts val="0"/>
              </a:spcBef>
              <a:spcAft>
                <a:spcPts val="1200"/>
              </a:spcAft>
              <a:buClr>
                <a:schemeClr val="accent1"/>
              </a:buClr>
              <a:buNone/>
            </a:pPr>
            <a:r>
              <a:rPr lang="en-US" sz="2800" b="1" dirty="0">
                <a:solidFill>
                  <a:schemeClr val="tx1">
                    <a:lumMod val="75000"/>
                    <a:lumOff val="25000"/>
                  </a:schemeClr>
                </a:solidFill>
                <a:latin typeface="+mn-lt"/>
              </a:rPr>
              <a:t>Question: </a:t>
            </a:r>
            <a:r>
              <a:rPr lang="en-US" sz="2800" dirty="0">
                <a:solidFill>
                  <a:schemeClr val="tx1">
                    <a:lumMod val="75000"/>
                    <a:lumOff val="25000"/>
                  </a:schemeClr>
                </a:solidFill>
                <a:latin typeface="+mn-lt"/>
              </a:rPr>
              <a:t>May a private school request that unused/unobligated Title funds be carried over to the following fiscal year? </a:t>
            </a:r>
          </a:p>
          <a:p>
            <a:pPr marL="0" indent="0" eaLnBrk="1" hangingPunct="1">
              <a:lnSpc>
                <a:spcPct val="100000"/>
              </a:lnSpc>
              <a:spcBef>
                <a:spcPts val="0"/>
              </a:spcBef>
              <a:spcAft>
                <a:spcPts val="1200"/>
              </a:spcAft>
              <a:buClr>
                <a:schemeClr val="accent1"/>
              </a:buClr>
              <a:buNone/>
            </a:pPr>
            <a:r>
              <a:rPr lang="en-US" sz="2800" b="1" dirty="0">
                <a:solidFill>
                  <a:schemeClr val="tx1">
                    <a:lumMod val="75000"/>
                    <a:lumOff val="25000"/>
                  </a:schemeClr>
                </a:solidFill>
                <a:latin typeface="+mn-lt"/>
              </a:rPr>
              <a:t>Answer: </a:t>
            </a:r>
            <a:r>
              <a:rPr lang="en-US" sz="2800" dirty="0">
                <a:solidFill>
                  <a:schemeClr val="tx1">
                    <a:lumMod val="75000"/>
                    <a:lumOff val="25000"/>
                  </a:schemeClr>
                </a:solidFill>
                <a:latin typeface="+mn-lt"/>
              </a:rPr>
              <a:t>If an LEA is providing equitable services as required and meeting the obligation of funds requirement in ESEA section 1117(a)(4)(B), it should not have carryover funds. Please contact our office at </a:t>
            </a:r>
            <a:r>
              <a:rPr lang="en-US" sz="2800" dirty="0">
                <a:solidFill>
                  <a:schemeClr val="tx1">
                    <a:lumMod val="75000"/>
                    <a:lumOff val="25000"/>
                  </a:schemeClr>
                </a:solidFill>
                <a:latin typeface="+mn-lt"/>
                <a:hlinkClick r:id="rId4" tooltip="Title II email"/>
              </a:rPr>
              <a:t>titleII@cde.ca.gov</a:t>
            </a:r>
            <a:r>
              <a:rPr lang="en-US" sz="2800" dirty="0">
                <a:solidFill>
                  <a:schemeClr val="tx1">
                    <a:lumMod val="75000"/>
                    <a:lumOff val="25000"/>
                  </a:schemeClr>
                </a:solidFill>
                <a:latin typeface="+mn-lt"/>
              </a:rPr>
              <a:t> if there are extenuating circumstances.</a:t>
            </a:r>
          </a:p>
          <a:p>
            <a:endParaRPr lang="en-US" dirty="0"/>
          </a:p>
        </p:txBody>
      </p:sp>
      <p:sp>
        <p:nvSpPr>
          <p:cNvPr id="5" name="Slide Number Placeholder 4">
            <a:extLst>
              <a:ext uri="{FF2B5EF4-FFF2-40B4-BE49-F238E27FC236}">
                <a16:creationId xmlns:a16="http://schemas.microsoft.com/office/drawing/2014/main" id="{D8AE28C8-7CDD-9B39-FB5F-3D9030A4123D}"/>
              </a:ext>
            </a:extLst>
          </p:cNvPr>
          <p:cNvSpPr>
            <a:spLocks noGrp="1"/>
          </p:cNvSpPr>
          <p:nvPr>
            <p:ph type="sldNum" sz="quarter" idx="12"/>
          </p:nvPr>
        </p:nvSpPr>
        <p:spPr/>
        <p:txBody>
          <a:bodyPr/>
          <a:lstStyle/>
          <a:p>
            <a:fld id="{CA4CA259-E64F-4C45-902E-B71A103945FE}" type="slidenum">
              <a:rPr lang="en-US" altLang="en-US" smtClean="0"/>
              <a:pPr/>
              <a:t>51</a:t>
            </a:fld>
            <a:endParaRPr lang="en-US" altLang="en-US"/>
          </a:p>
        </p:txBody>
      </p:sp>
    </p:spTree>
    <p:extLst>
      <p:ext uri="{BB962C8B-B14F-4D97-AF65-F5344CB8AC3E}">
        <p14:creationId xmlns:p14="http://schemas.microsoft.com/office/powerpoint/2010/main" val="28233843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79CE7-512E-925A-CB35-C6F87194794A}"/>
              </a:ext>
            </a:extLst>
          </p:cNvPr>
          <p:cNvSpPr>
            <a:spLocks noGrp="1"/>
          </p:cNvSpPr>
          <p:nvPr>
            <p:ph type="title"/>
          </p:nvPr>
        </p:nvSpPr>
        <p:spPr>
          <a:xfrm>
            <a:off x="282633" y="1252400"/>
            <a:ext cx="3507971" cy="2506286"/>
          </a:xfrm>
        </p:spPr>
        <p:txBody>
          <a:bodyPr>
            <a:normAutofit/>
          </a:bodyPr>
          <a:lstStyle/>
          <a:p>
            <a:r>
              <a:rPr lang="en-US" sz="4800" dirty="0">
                <a:solidFill>
                  <a:srgbClr val="FFFFFF"/>
                </a:solidFill>
              </a:rPr>
              <a:t>Obligation of Funds</a:t>
            </a:r>
            <a:endParaRPr lang="en-US" sz="4800" dirty="0"/>
          </a:p>
        </p:txBody>
      </p:sp>
      <p:sp>
        <p:nvSpPr>
          <p:cNvPr id="3" name="Content Placeholder 2">
            <a:extLst>
              <a:ext uri="{FF2B5EF4-FFF2-40B4-BE49-F238E27FC236}">
                <a16:creationId xmlns:a16="http://schemas.microsoft.com/office/drawing/2014/main" id="{D2F5AC16-5708-7F0F-C791-98E6B051EFA8}"/>
              </a:ext>
            </a:extLst>
          </p:cNvPr>
          <p:cNvSpPr>
            <a:spLocks noGrp="1"/>
          </p:cNvSpPr>
          <p:nvPr>
            <p:ph idx="1"/>
          </p:nvPr>
        </p:nvSpPr>
        <p:spPr/>
        <p:txBody>
          <a:bodyPr anchor="ctr" anchorCtr="1"/>
          <a:lstStyle/>
          <a:p>
            <a:pPr marL="0" lvl="1" indent="0" fontAlgn="base">
              <a:lnSpc>
                <a:spcPct val="100000"/>
              </a:lnSpc>
              <a:spcBef>
                <a:spcPts val="0"/>
              </a:spcBef>
              <a:spcAft>
                <a:spcPts val="1200"/>
              </a:spcAft>
              <a:buNone/>
            </a:pPr>
            <a:r>
              <a:rPr lang="en-US" sz="2800" dirty="0"/>
              <a:t>Obligation of funds allocated to an LEA for educational services and other benefits to eligible private school children shall be obligated in the fiscal year for which the funds are received by the agency.				     </a:t>
            </a:r>
          </a:p>
          <a:p>
            <a:pPr marL="0" lvl="1" indent="0" algn="r" fontAlgn="base">
              <a:lnSpc>
                <a:spcPct val="100000"/>
              </a:lnSpc>
              <a:spcBef>
                <a:spcPts val="0"/>
              </a:spcBef>
              <a:spcAft>
                <a:spcPts val="1200"/>
              </a:spcAft>
              <a:buNone/>
            </a:pPr>
            <a:r>
              <a:rPr lang="en-US" sz="2800" dirty="0"/>
              <a:t>20 </a:t>
            </a:r>
            <a:r>
              <a:rPr lang="en-US" sz="2800" i="1" cap="all" dirty="0"/>
              <a:t>U.S.C.</a:t>
            </a:r>
            <a:r>
              <a:rPr lang="en-US" sz="2800" dirty="0"/>
              <a:t> Section 7881[a][4][B]</a:t>
            </a:r>
          </a:p>
          <a:p>
            <a:endParaRPr lang="en-US" dirty="0"/>
          </a:p>
        </p:txBody>
      </p:sp>
      <p:sp>
        <p:nvSpPr>
          <p:cNvPr id="5" name="Slide Number Placeholder 4">
            <a:extLst>
              <a:ext uri="{FF2B5EF4-FFF2-40B4-BE49-F238E27FC236}">
                <a16:creationId xmlns:a16="http://schemas.microsoft.com/office/drawing/2014/main" id="{3D65E724-31B5-7EF1-98FC-0BAC78357EFF}"/>
              </a:ext>
            </a:extLst>
          </p:cNvPr>
          <p:cNvSpPr>
            <a:spLocks noGrp="1"/>
          </p:cNvSpPr>
          <p:nvPr>
            <p:ph type="sldNum" sz="quarter" idx="12"/>
          </p:nvPr>
        </p:nvSpPr>
        <p:spPr/>
        <p:txBody>
          <a:bodyPr/>
          <a:lstStyle/>
          <a:p>
            <a:fld id="{CA4CA259-E64F-4C45-902E-B71A103945FE}" type="slidenum">
              <a:rPr lang="en-US" altLang="en-US" smtClean="0"/>
              <a:pPr/>
              <a:t>52</a:t>
            </a:fld>
            <a:endParaRPr lang="en-US" altLang="en-US"/>
          </a:p>
        </p:txBody>
      </p:sp>
    </p:spTree>
    <p:extLst>
      <p:ext uri="{BB962C8B-B14F-4D97-AF65-F5344CB8AC3E}">
        <p14:creationId xmlns:p14="http://schemas.microsoft.com/office/powerpoint/2010/main" val="186682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DC355-FE4A-81E3-EF99-309F9BAE65B0}"/>
              </a:ext>
            </a:extLst>
          </p:cNvPr>
          <p:cNvSpPr>
            <a:spLocks noGrp="1"/>
          </p:cNvSpPr>
          <p:nvPr>
            <p:ph type="title"/>
          </p:nvPr>
        </p:nvSpPr>
        <p:spPr/>
        <p:txBody>
          <a:bodyPr/>
          <a:lstStyle/>
          <a:p>
            <a:r>
              <a:rPr lang="en-US" dirty="0"/>
              <a:t>Control of Funds Question</a:t>
            </a:r>
          </a:p>
        </p:txBody>
      </p:sp>
      <p:sp>
        <p:nvSpPr>
          <p:cNvPr id="3" name="Content Placeholder 2">
            <a:extLst>
              <a:ext uri="{FF2B5EF4-FFF2-40B4-BE49-F238E27FC236}">
                <a16:creationId xmlns:a16="http://schemas.microsoft.com/office/drawing/2014/main" id="{DA023A32-22CA-DF07-6A74-5562DEB8F912}"/>
              </a:ext>
            </a:extLst>
          </p:cNvPr>
          <p:cNvSpPr>
            <a:spLocks noGrp="1"/>
          </p:cNvSpPr>
          <p:nvPr>
            <p:ph idx="1"/>
          </p:nvPr>
        </p:nvSpPr>
        <p:spPr/>
        <p:txBody>
          <a:bodyPr/>
          <a:lstStyle/>
          <a:p>
            <a:pPr marL="0" indent="0">
              <a:lnSpc>
                <a:spcPct val="100000"/>
              </a:lnSpc>
              <a:spcBef>
                <a:spcPts val="0"/>
              </a:spcBef>
              <a:spcAft>
                <a:spcPts val="1200"/>
              </a:spcAft>
              <a:buNone/>
            </a:pPr>
            <a:r>
              <a:rPr lang="en-US" sz="2400" b="1" dirty="0">
                <a:solidFill>
                  <a:schemeClr val="tx1"/>
                </a:solidFill>
              </a:rPr>
              <a:t>Question: </a:t>
            </a:r>
            <a:r>
              <a:rPr lang="en-US" sz="2400" dirty="0">
                <a:solidFill>
                  <a:schemeClr val="tx1"/>
                </a:solidFill>
              </a:rPr>
              <a:t>May a LEA directly reimburse a Private School?</a:t>
            </a:r>
          </a:p>
          <a:p>
            <a:pPr marL="0" indent="0">
              <a:lnSpc>
                <a:spcPct val="100000"/>
              </a:lnSpc>
              <a:spcBef>
                <a:spcPts val="0"/>
              </a:spcBef>
              <a:spcAft>
                <a:spcPts val="1200"/>
              </a:spcAft>
              <a:buNone/>
            </a:pPr>
            <a:r>
              <a:rPr lang="en-US" sz="2400" b="1" dirty="0">
                <a:solidFill>
                  <a:schemeClr val="tx1"/>
                </a:solidFill>
              </a:rPr>
              <a:t>Answer: No. </a:t>
            </a:r>
            <a:r>
              <a:rPr lang="en-US" sz="2400" dirty="0">
                <a:solidFill>
                  <a:schemeClr val="tx1"/>
                </a:solidFill>
              </a:rPr>
              <a:t>The</a:t>
            </a:r>
            <a:r>
              <a:rPr lang="en-US" sz="2400" b="1" dirty="0">
                <a:solidFill>
                  <a:schemeClr val="tx1"/>
                </a:solidFill>
              </a:rPr>
              <a:t> </a:t>
            </a:r>
            <a:r>
              <a:rPr lang="en-US" sz="2400" dirty="0">
                <a:solidFill>
                  <a:schemeClr val="tx1"/>
                </a:solidFill>
              </a:rPr>
              <a:t>LEA shall administer and maintain control of funds used to provide Title II services to private schools. </a:t>
            </a:r>
            <a:r>
              <a:rPr lang="en-US" sz="2400" b="0" i="0" u="none" strike="noStrike" baseline="0" dirty="0">
                <a:solidFill>
                  <a:schemeClr val="tx1"/>
                </a:solidFill>
              </a:rPr>
              <a:t>An LEA may pay the provider directly or reimburse an individual private school teacher or other staff for professional development that the LEA has pre-approved after timely and meaningful consultation. </a:t>
            </a:r>
            <a:r>
              <a:rPr lang="en-US" sz="2400" dirty="0">
                <a:solidFill>
                  <a:schemeClr val="tx1"/>
                </a:solidFill>
              </a:rPr>
              <a:t>The LEA should provide their policies and procedures for approvals, reimbursements, and travel during consultation. A private school employee who acts as an officer of the private school may not be reimbursed for school staff equitable services.</a:t>
            </a:r>
            <a:endParaRPr lang="en-US" sz="2400" dirty="0">
              <a:solidFill>
                <a:schemeClr val="tx1"/>
              </a:solidFill>
              <a:cs typeface="Arial"/>
            </a:endParaRPr>
          </a:p>
          <a:p>
            <a:endParaRPr lang="en-US" dirty="0"/>
          </a:p>
        </p:txBody>
      </p:sp>
      <p:sp>
        <p:nvSpPr>
          <p:cNvPr id="4" name="Slide Number Placeholder 3">
            <a:extLst>
              <a:ext uri="{FF2B5EF4-FFF2-40B4-BE49-F238E27FC236}">
                <a16:creationId xmlns:a16="http://schemas.microsoft.com/office/drawing/2014/main" id="{373E7E4B-7241-8702-6538-E5B95C0A4BBB}"/>
              </a:ext>
            </a:extLst>
          </p:cNvPr>
          <p:cNvSpPr>
            <a:spLocks noGrp="1"/>
          </p:cNvSpPr>
          <p:nvPr>
            <p:ph type="sldNum" sz="quarter" idx="12"/>
          </p:nvPr>
        </p:nvSpPr>
        <p:spPr/>
        <p:txBody>
          <a:bodyPr/>
          <a:lstStyle/>
          <a:p>
            <a:fld id="{4E637404-0BCF-4192-AEAE-F6A882F231C4}" type="slidenum">
              <a:rPr lang="en-US" altLang="en-US" smtClean="0"/>
              <a:pPr/>
              <a:t>53</a:t>
            </a:fld>
            <a:endParaRPr lang="en-US" altLang="en-US"/>
          </a:p>
        </p:txBody>
      </p:sp>
    </p:spTree>
    <p:extLst>
      <p:ext uri="{BB962C8B-B14F-4D97-AF65-F5344CB8AC3E}">
        <p14:creationId xmlns:p14="http://schemas.microsoft.com/office/powerpoint/2010/main" val="33884950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89036-A2E9-E305-A4F2-64424F385DA9}"/>
              </a:ext>
            </a:extLst>
          </p:cNvPr>
          <p:cNvSpPr>
            <a:spLocks noGrp="1"/>
          </p:cNvSpPr>
          <p:nvPr>
            <p:ph type="title"/>
          </p:nvPr>
        </p:nvSpPr>
        <p:spPr/>
        <p:txBody>
          <a:bodyPr/>
          <a:lstStyle/>
          <a:p>
            <a:r>
              <a:rPr lang="en-US" dirty="0"/>
              <a:t>Control of Funds</a:t>
            </a:r>
          </a:p>
        </p:txBody>
      </p:sp>
      <p:pic>
        <p:nvPicPr>
          <p:cNvPr id="6" name="Content Placeholder 7" descr="Piggy Bank outline">
            <a:extLst>
              <a:ext uri="{FF2B5EF4-FFF2-40B4-BE49-F238E27FC236}">
                <a16:creationId xmlns:a16="http://schemas.microsoft.com/office/drawing/2014/main" id="{6E07AC1A-7A0F-9858-280F-41271A320D97}"/>
              </a:ext>
            </a:extLst>
          </p:cNvPr>
          <p:cNvPicPr>
            <a:picLocks noGrp="1" noChangeAspect="1"/>
          </p:cNvPicPr>
          <p:nvPr>
            <p:ph sz="half"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203145" y="1833428"/>
            <a:ext cx="3931920" cy="3931920"/>
          </a:xfrm>
          <a:prstGeom prst="rect">
            <a:avLst/>
          </a:prstGeom>
        </p:spPr>
      </p:pic>
      <p:sp>
        <p:nvSpPr>
          <p:cNvPr id="4" name="Content Placeholder 3">
            <a:extLst>
              <a:ext uri="{FF2B5EF4-FFF2-40B4-BE49-F238E27FC236}">
                <a16:creationId xmlns:a16="http://schemas.microsoft.com/office/drawing/2014/main" id="{7889C485-94B2-83A2-CBA8-DE6B1D89D68E}"/>
              </a:ext>
            </a:extLst>
          </p:cNvPr>
          <p:cNvSpPr>
            <a:spLocks noGrp="1"/>
          </p:cNvSpPr>
          <p:nvPr>
            <p:ph sz="half" idx="2"/>
          </p:nvPr>
        </p:nvSpPr>
        <p:spPr>
          <a:xfrm>
            <a:off x="5005137" y="1845734"/>
            <a:ext cx="6150543" cy="4388809"/>
          </a:xfrm>
        </p:spPr>
        <p:txBody>
          <a:bodyPr/>
          <a:lstStyle/>
          <a:p>
            <a:pPr marL="0" lvl="1" indent="0" fontAlgn="base">
              <a:spcBef>
                <a:spcPts val="0"/>
              </a:spcBef>
              <a:spcAft>
                <a:spcPts val="1200"/>
              </a:spcAft>
              <a:buNone/>
            </a:pPr>
            <a:r>
              <a:rPr lang="en-US" sz="2800" dirty="0"/>
              <a:t>LEA shall administer and maintain control of funds used to provide Title II services to private schools. </a:t>
            </a:r>
          </a:p>
          <a:p>
            <a:pPr marL="0" lvl="1" indent="0" algn="r" fontAlgn="base">
              <a:spcBef>
                <a:spcPts val="0"/>
              </a:spcBef>
              <a:spcAft>
                <a:spcPts val="1200"/>
              </a:spcAft>
              <a:buNone/>
            </a:pPr>
            <a:r>
              <a:rPr lang="en-US" sz="2800" dirty="0"/>
              <a:t>	20 </a:t>
            </a:r>
            <a:r>
              <a:rPr lang="en-US" sz="2800" i="1" cap="all" dirty="0"/>
              <a:t>U.S.C.</a:t>
            </a:r>
            <a:r>
              <a:rPr lang="en-US" sz="2800" dirty="0"/>
              <a:t> Section 7881[d][1]</a:t>
            </a:r>
            <a:endParaRPr lang="en-US" dirty="0"/>
          </a:p>
        </p:txBody>
      </p:sp>
      <p:sp>
        <p:nvSpPr>
          <p:cNvPr id="5" name="Slide Number Placeholder 4">
            <a:extLst>
              <a:ext uri="{FF2B5EF4-FFF2-40B4-BE49-F238E27FC236}">
                <a16:creationId xmlns:a16="http://schemas.microsoft.com/office/drawing/2014/main" id="{50B828E3-6FDB-FFB0-9B4E-6BC3C80F02DF}"/>
              </a:ext>
            </a:extLst>
          </p:cNvPr>
          <p:cNvSpPr>
            <a:spLocks noGrp="1"/>
          </p:cNvSpPr>
          <p:nvPr>
            <p:ph type="sldNum" sz="quarter" idx="12"/>
          </p:nvPr>
        </p:nvSpPr>
        <p:spPr/>
        <p:txBody>
          <a:bodyPr/>
          <a:lstStyle/>
          <a:p>
            <a:fld id="{0560CF5E-9218-46D4-A0AE-B5C073203588}" type="slidenum">
              <a:rPr lang="en-US" altLang="en-US" smtClean="0"/>
              <a:pPr/>
              <a:t>54</a:t>
            </a:fld>
            <a:endParaRPr lang="en-US" altLang="en-US"/>
          </a:p>
        </p:txBody>
      </p:sp>
    </p:spTree>
    <p:extLst>
      <p:ext uri="{BB962C8B-B14F-4D97-AF65-F5344CB8AC3E}">
        <p14:creationId xmlns:p14="http://schemas.microsoft.com/office/powerpoint/2010/main" val="42427972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6F1EA-2E62-0A55-03BB-79DF444DA0E5}"/>
              </a:ext>
            </a:extLst>
          </p:cNvPr>
          <p:cNvSpPr>
            <a:spLocks noGrp="1"/>
          </p:cNvSpPr>
          <p:nvPr>
            <p:ph type="title"/>
          </p:nvPr>
        </p:nvSpPr>
        <p:spPr/>
        <p:txBody>
          <a:bodyPr/>
          <a:lstStyle/>
          <a:p>
            <a:r>
              <a:rPr lang="en-US" dirty="0"/>
              <a:t>Professional Development Question </a:t>
            </a:r>
          </a:p>
        </p:txBody>
      </p:sp>
      <p:sp>
        <p:nvSpPr>
          <p:cNvPr id="3" name="Content Placeholder 2">
            <a:extLst>
              <a:ext uri="{FF2B5EF4-FFF2-40B4-BE49-F238E27FC236}">
                <a16:creationId xmlns:a16="http://schemas.microsoft.com/office/drawing/2014/main" id="{FE4430A1-2AAB-F9F6-CC3E-69C2D354C731}"/>
              </a:ext>
            </a:extLst>
          </p:cNvPr>
          <p:cNvSpPr>
            <a:spLocks noGrp="1"/>
          </p:cNvSpPr>
          <p:nvPr>
            <p:ph idx="1"/>
          </p:nvPr>
        </p:nvSpPr>
        <p:spPr/>
        <p:txBody>
          <a:bodyPr/>
          <a:lstStyle/>
          <a:p>
            <a:pPr marL="0" indent="0">
              <a:lnSpc>
                <a:spcPct val="100000"/>
              </a:lnSpc>
              <a:spcBef>
                <a:spcPts val="0"/>
              </a:spcBef>
              <a:spcAft>
                <a:spcPts val="1200"/>
              </a:spcAft>
              <a:buNone/>
            </a:pPr>
            <a:r>
              <a:rPr lang="en-US" sz="2800" b="1" dirty="0"/>
              <a:t>Question: </a:t>
            </a:r>
            <a:r>
              <a:rPr lang="en-US" sz="2800" dirty="0"/>
              <a:t>Must the professional development (PD) program for private school teachers be the same as the PD program for public school teachers?</a:t>
            </a:r>
          </a:p>
          <a:p>
            <a:pPr marL="0" indent="0">
              <a:lnSpc>
                <a:spcPct val="100000"/>
              </a:lnSpc>
              <a:spcBef>
                <a:spcPts val="0"/>
              </a:spcBef>
              <a:spcAft>
                <a:spcPts val="1200"/>
              </a:spcAft>
              <a:buNone/>
            </a:pPr>
            <a:r>
              <a:rPr lang="en-US" sz="2800" b="1" dirty="0"/>
              <a:t>Answer: No. </a:t>
            </a:r>
            <a:r>
              <a:rPr lang="en-US" sz="2800" dirty="0"/>
              <a:t>Districts must assess the needs of private school students and teachers in designing the PD program for private school educators. If the PD needs of the private school teachers are different from those of public school teachers, the district, in consultation with private school representatives, should develop a separate program.</a:t>
            </a:r>
          </a:p>
          <a:p>
            <a:endParaRPr lang="en-US" dirty="0"/>
          </a:p>
        </p:txBody>
      </p:sp>
      <p:sp>
        <p:nvSpPr>
          <p:cNvPr id="4" name="Slide Number Placeholder 3">
            <a:extLst>
              <a:ext uri="{FF2B5EF4-FFF2-40B4-BE49-F238E27FC236}">
                <a16:creationId xmlns:a16="http://schemas.microsoft.com/office/drawing/2014/main" id="{61375D14-FE43-A4EE-1628-3D5CF6DE3E99}"/>
              </a:ext>
            </a:extLst>
          </p:cNvPr>
          <p:cNvSpPr>
            <a:spLocks noGrp="1"/>
          </p:cNvSpPr>
          <p:nvPr>
            <p:ph type="sldNum" sz="quarter" idx="12"/>
          </p:nvPr>
        </p:nvSpPr>
        <p:spPr/>
        <p:txBody>
          <a:bodyPr/>
          <a:lstStyle/>
          <a:p>
            <a:fld id="{4E637404-0BCF-4192-AEAE-F6A882F231C4}" type="slidenum">
              <a:rPr lang="en-US" altLang="en-US" smtClean="0"/>
              <a:pPr/>
              <a:t>55</a:t>
            </a:fld>
            <a:endParaRPr lang="en-US" altLang="en-US"/>
          </a:p>
        </p:txBody>
      </p:sp>
    </p:spTree>
    <p:extLst>
      <p:ext uri="{BB962C8B-B14F-4D97-AF65-F5344CB8AC3E}">
        <p14:creationId xmlns:p14="http://schemas.microsoft.com/office/powerpoint/2010/main" val="2955610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C46BB-3E77-0E09-4CE1-18CBFE644AE3}"/>
              </a:ext>
            </a:extLst>
          </p:cNvPr>
          <p:cNvSpPr>
            <a:spLocks noGrp="1"/>
          </p:cNvSpPr>
          <p:nvPr>
            <p:ph type="title"/>
          </p:nvPr>
        </p:nvSpPr>
        <p:spPr>
          <a:xfrm>
            <a:off x="4716378" y="351841"/>
            <a:ext cx="7187446" cy="1175975"/>
          </a:xfrm>
        </p:spPr>
        <p:txBody>
          <a:bodyPr>
            <a:normAutofit/>
          </a:bodyPr>
          <a:lstStyle/>
          <a:p>
            <a:r>
              <a:rPr lang="en-US" sz="4800" dirty="0">
                <a:solidFill>
                  <a:schemeClr val="tx1"/>
                </a:solidFill>
              </a:rPr>
              <a:t>Professional Development</a:t>
            </a:r>
          </a:p>
        </p:txBody>
      </p:sp>
      <p:pic>
        <p:nvPicPr>
          <p:cNvPr id="6" name="Content Placeholder 5" descr="People at the meeting desk">
            <a:extLst>
              <a:ext uri="{FF2B5EF4-FFF2-40B4-BE49-F238E27FC236}">
                <a16:creationId xmlns:a16="http://schemas.microsoft.com/office/drawing/2014/main" id="{3771DDFC-7A4E-7EAF-15E2-5EAA0DD52BE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24060" y="10716"/>
            <a:ext cx="4560466" cy="6847284"/>
          </a:xfrm>
          <a:prstGeom prst="rect">
            <a:avLst/>
          </a:prstGeom>
        </p:spPr>
      </p:pic>
      <p:sp>
        <p:nvSpPr>
          <p:cNvPr id="4" name="Text Placeholder 3">
            <a:extLst>
              <a:ext uri="{FF2B5EF4-FFF2-40B4-BE49-F238E27FC236}">
                <a16:creationId xmlns:a16="http://schemas.microsoft.com/office/drawing/2014/main" id="{532FEE72-C803-DBEA-659C-76C30FCE841E}"/>
              </a:ext>
            </a:extLst>
          </p:cNvPr>
          <p:cNvSpPr>
            <a:spLocks noGrp="1"/>
          </p:cNvSpPr>
          <p:nvPr>
            <p:ph idx="13"/>
          </p:nvPr>
        </p:nvSpPr>
        <p:spPr>
          <a:xfrm>
            <a:off x="4716378" y="1681215"/>
            <a:ext cx="7226113" cy="4623053"/>
          </a:xfrm>
        </p:spPr>
        <p:txBody>
          <a:bodyPr/>
          <a:lstStyle/>
          <a:p>
            <a:pPr marL="0" indent="0">
              <a:lnSpc>
                <a:spcPct val="100000"/>
              </a:lnSpc>
              <a:spcBef>
                <a:spcPts val="0"/>
              </a:spcBef>
              <a:spcAft>
                <a:spcPts val="1200"/>
              </a:spcAft>
              <a:buNone/>
            </a:pPr>
            <a:r>
              <a:rPr lang="en-US" sz="2800" dirty="0">
                <a:solidFill>
                  <a:schemeClr val="tx1"/>
                </a:solidFill>
                <a:cs typeface="Arial"/>
              </a:rPr>
              <a:t>The </a:t>
            </a:r>
            <a:r>
              <a:rPr lang="en-US" sz="2800" b="0" i="0" u="none" strike="noStrike" dirty="0">
                <a:solidFill>
                  <a:schemeClr val="tx1"/>
                </a:solidFill>
                <a:effectLst/>
                <a:cs typeface="Arial"/>
              </a:rPr>
              <a:t>ESSA defines PD as activities that are sustained, intensive, collaborative, job-embedded, data-driven, personalized or based on information from an evaluation and support system, and classroom-focused.</a:t>
            </a:r>
            <a:r>
              <a:rPr lang="en-US" sz="2800" b="0" i="0" dirty="0">
                <a:solidFill>
                  <a:schemeClr val="tx1"/>
                </a:solidFill>
                <a:effectLst/>
                <a:cs typeface="Arial"/>
              </a:rPr>
              <a:t>​</a:t>
            </a:r>
          </a:p>
          <a:p>
            <a:pPr marL="0" indent="0" rtl="0" fontAlgn="base">
              <a:lnSpc>
                <a:spcPct val="100000"/>
              </a:lnSpc>
              <a:spcBef>
                <a:spcPts val="0"/>
              </a:spcBef>
              <a:spcAft>
                <a:spcPts val="1200"/>
              </a:spcAft>
              <a:buNone/>
            </a:pPr>
            <a:r>
              <a:rPr lang="en-US" sz="2800" b="0" i="0" u="none" strike="noStrike" dirty="0">
                <a:solidFill>
                  <a:schemeClr val="tx1"/>
                </a:solidFill>
                <a:effectLst/>
              </a:rPr>
              <a:t>This does not include PD that stands alone and does not connect to a larger schoolwide or individualized plan.</a:t>
            </a:r>
            <a:endParaRPr lang="en-US" sz="2800" b="0" i="0" dirty="0">
              <a:solidFill>
                <a:schemeClr val="tx1"/>
              </a:solidFill>
              <a:effectLst/>
            </a:endParaRPr>
          </a:p>
          <a:p>
            <a:endParaRPr lang="en-US" dirty="0">
              <a:solidFill>
                <a:schemeClr val="tx1"/>
              </a:solidFill>
            </a:endParaRPr>
          </a:p>
        </p:txBody>
      </p:sp>
      <p:sp>
        <p:nvSpPr>
          <p:cNvPr id="5" name="Slide Number Placeholder 4">
            <a:extLst>
              <a:ext uri="{FF2B5EF4-FFF2-40B4-BE49-F238E27FC236}">
                <a16:creationId xmlns:a16="http://schemas.microsoft.com/office/drawing/2014/main" id="{17C9EE7E-402D-32A1-BEEE-8932B51E31BE}"/>
              </a:ext>
            </a:extLst>
          </p:cNvPr>
          <p:cNvSpPr>
            <a:spLocks noGrp="1"/>
          </p:cNvSpPr>
          <p:nvPr>
            <p:ph type="sldNum" sz="quarter" idx="12"/>
          </p:nvPr>
        </p:nvSpPr>
        <p:spPr/>
        <p:txBody>
          <a:bodyPr/>
          <a:lstStyle/>
          <a:p>
            <a:fld id="{CA4CA259-E64F-4C45-902E-B71A103945FE}" type="slidenum">
              <a:rPr lang="en-US" altLang="en-US" smtClean="0"/>
              <a:pPr/>
              <a:t>56</a:t>
            </a:fld>
            <a:endParaRPr lang="en-US" altLang="en-US"/>
          </a:p>
        </p:txBody>
      </p:sp>
    </p:spTree>
    <p:extLst>
      <p:ext uri="{BB962C8B-B14F-4D97-AF65-F5344CB8AC3E}">
        <p14:creationId xmlns:p14="http://schemas.microsoft.com/office/powerpoint/2010/main" val="13554924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BE598-AF32-8CE4-C906-69DAD563EF3F}"/>
              </a:ext>
            </a:extLst>
          </p:cNvPr>
          <p:cNvSpPr>
            <a:spLocks noGrp="1"/>
          </p:cNvSpPr>
          <p:nvPr>
            <p:ph type="title"/>
          </p:nvPr>
        </p:nvSpPr>
        <p:spPr/>
        <p:txBody>
          <a:bodyPr/>
          <a:lstStyle/>
          <a:p>
            <a:r>
              <a:rPr lang="en-US" dirty="0"/>
              <a:t>Use of Funds Question (1)</a:t>
            </a:r>
          </a:p>
        </p:txBody>
      </p:sp>
      <p:sp>
        <p:nvSpPr>
          <p:cNvPr id="3" name="Content Placeholder 2">
            <a:extLst>
              <a:ext uri="{FF2B5EF4-FFF2-40B4-BE49-F238E27FC236}">
                <a16:creationId xmlns:a16="http://schemas.microsoft.com/office/drawing/2014/main" id="{4A780798-D574-7CA9-4A3F-151FC96B4C70}"/>
              </a:ext>
            </a:extLst>
          </p:cNvPr>
          <p:cNvSpPr>
            <a:spLocks noGrp="1"/>
          </p:cNvSpPr>
          <p:nvPr>
            <p:ph idx="1"/>
          </p:nvPr>
        </p:nvSpPr>
        <p:spPr>
          <a:xfrm>
            <a:off x="1096963" y="1786103"/>
            <a:ext cx="10058400" cy="4354512"/>
          </a:xfrm>
        </p:spPr>
        <p:txBody>
          <a:bodyPr/>
          <a:lstStyle/>
          <a:p>
            <a:pPr marL="0" indent="0">
              <a:lnSpc>
                <a:spcPct val="100000"/>
              </a:lnSpc>
              <a:spcBef>
                <a:spcPts val="0"/>
              </a:spcBef>
              <a:spcAft>
                <a:spcPts val="1200"/>
              </a:spcAft>
              <a:buNone/>
            </a:pPr>
            <a:r>
              <a:rPr lang="en-US" sz="2400" b="1" dirty="0"/>
              <a:t>Question: </a:t>
            </a:r>
            <a:r>
              <a:rPr lang="en-US" sz="2400" dirty="0"/>
              <a:t>Do conferences meet the definition of “professional development” in ESEA section 8101(42)? </a:t>
            </a:r>
          </a:p>
          <a:p>
            <a:pPr marL="0" indent="0">
              <a:lnSpc>
                <a:spcPct val="100000"/>
              </a:lnSpc>
              <a:spcBef>
                <a:spcPts val="0"/>
              </a:spcBef>
              <a:spcAft>
                <a:spcPts val="1200"/>
              </a:spcAft>
              <a:buNone/>
            </a:pPr>
            <a:r>
              <a:rPr lang="en-US" sz="2400" b="1" dirty="0"/>
              <a:t>Answer: Maybe. </a:t>
            </a:r>
            <a:r>
              <a:rPr lang="en-US" sz="2400" dirty="0"/>
              <a:t>Because many conferences are short-term or are stand-alone, they may not meet the ESSA definition as an allowable expenditure without further integration into a comprehensive plan for professional development for a teacher or teachers. If a private school official demonstrates, through consultation with an LEA, that attendance at a short-term conference is part of a sustained and comprehensive professional development plan for a teacher that meets these Title II requirements, then an LEA may use Title II funds for costs, including reasonable travel expenses, associated with a private school teacher’s participation in the conference. </a:t>
            </a:r>
          </a:p>
          <a:p>
            <a:endParaRPr lang="en-US" dirty="0"/>
          </a:p>
        </p:txBody>
      </p:sp>
      <p:sp>
        <p:nvSpPr>
          <p:cNvPr id="4" name="Slide Number Placeholder 3">
            <a:extLst>
              <a:ext uri="{FF2B5EF4-FFF2-40B4-BE49-F238E27FC236}">
                <a16:creationId xmlns:a16="http://schemas.microsoft.com/office/drawing/2014/main" id="{D39374A0-90CA-9CC8-9828-CF9FD3F2615A}"/>
              </a:ext>
            </a:extLst>
          </p:cNvPr>
          <p:cNvSpPr>
            <a:spLocks noGrp="1"/>
          </p:cNvSpPr>
          <p:nvPr>
            <p:ph type="sldNum" sz="quarter" idx="12"/>
          </p:nvPr>
        </p:nvSpPr>
        <p:spPr/>
        <p:txBody>
          <a:bodyPr/>
          <a:lstStyle/>
          <a:p>
            <a:fld id="{4E637404-0BCF-4192-AEAE-F6A882F231C4}" type="slidenum">
              <a:rPr lang="en-US" altLang="en-US" smtClean="0"/>
              <a:pPr/>
              <a:t>57</a:t>
            </a:fld>
            <a:endParaRPr lang="en-US" altLang="en-US"/>
          </a:p>
        </p:txBody>
      </p:sp>
    </p:spTree>
    <p:extLst>
      <p:ext uri="{BB962C8B-B14F-4D97-AF65-F5344CB8AC3E}">
        <p14:creationId xmlns:p14="http://schemas.microsoft.com/office/powerpoint/2010/main" val="22248273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B54CC-D4E8-C010-4DAA-22A32E473973}"/>
              </a:ext>
            </a:extLst>
          </p:cNvPr>
          <p:cNvSpPr>
            <a:spLocks noGrp="1"/>
          </p:cNvSpPr>
          <p:nvPr>
            <p:ph type="title"/>
          </p:nvPr>
        </p:nvSpPr>
        <p:spPr/>
        <p:txBody>
          <a:bodyPr/>
          <a:lstStyle/>
          <a:p>
            <a:r>
              <a:rPr lang="en-US" dirty="0"/>
              <a:t>Use of Funds Question (2)</a:t>
            </a:r>
          </a:p>
        </p:txBody>
      </p:sp>
      <p:sp>
        <p:nvSpPr>
          <p:cNvPr id="3" name="Content Placeholder 2">
            <a:extLst>
              <a:ext uri="{FF2B5EF4-FFF2-40B4-BE49-F238E27FC236}">
                <a16:creationId xmlns:a16="http://schemas.microsoft.com/office/drawing/2014/main" id="{187AAF1A-0662-9A07-E7E8-38170C446806}"/>
              </a:ext>
            </a:extLst>
          </p:cNvPr>
          <p:cNvSpPr>
            <a:spLocks noGrp="1"/>
          </p:cNvSpPr>
          <p:nvPr>
            <p:ph idx="1"/>
          </p:nvPr>
        </p:nvSpPr>
        <p:spPr/>
        <p:txBody>
          <a:bodyPr/>
          <a:lstStyle/>
          <a:p>
            <a:pPr marL="0" indent="0">
              <a:lnSpc>
                <a:spcPct val="100000"/>
              </a:lnSpc>
              <a:spcBef>
                <a:spcPts val="0"/>
              </a:spcBef>
              <a:spcAft>
                <a:spcPts val="1200"/>
              </a:spcAft>
              <a:buNone/>
            </a:pPr>
            <a:r>
              <a:rPr lang="en-US" sz="2400" b="1" dirty="0">
                <a:solidFill>
                  <a:schemeClr val="tx1">
                    <a:lumMod val="65000"/>
                    <a:lumOff val="35000"/>
                  </a:schemeClr>
                </a:solidFill>
              </a:rPr>
              <a:t>Question: </a:t>
            </a:r>
            <a:r>
              <a:rPr lang="en-US" sz="2400" dirty="0">
                <a:solidFill>
                  <a:schemeClr val="tx1">
                    <a:lumMod val="65000"/>
                    <a:lumOff val="35000"/>
                  </a:schemeClr>
                </a:solidFill>
              </a:rPr>
              <a:t>May funds be used for private school teachers to attend a conference hosted by a religious organization?</a:t>
            </a:r>
          </a:p>
          <a:p>
            <a:pPr marL="0" indent="0">
              <a:lnSpc>
                <a:spcPct val="100000"/>
              </a:lnSpc>
              <a:spcBef>
                <a:spcPts val="0"/>
              </a:spcBef>
              <a:spcAft>
                <a:spcPts val="1200"/>
              </a:spcAft>
              <a:buNone/>
            </a:pPr>
            <a:r>
              <a:rPr lang="en-US" sz="2400" b="1" dirty="0">
                <a:solidFill>
                  <a:schemeClr val="tx1">
                    <a:lumMod val="65000"/>
                    <a:lumOff val="35000"/>
                  </a:schemeClr>
                </a:solidFill>
              </a:rPr>
              <a:t>Answer: Maybe. </a:t>
            </a:r>
            <a:r>
              <a:rPr lang="en-US" sz="2400" dirty="0">
                <a:solidFill>
                  <a:schemeClr val="tx1">
                    <a:lumMod val="65000"/>
                    <a:lumOff val="35000"/>
                  </a:schemeClr>
                </a:solidFill>
                <a:effectLst/>
                <a:latin typeface="Arial" panose="020B0604020202020204" pitchFamily="34" charset="0"/>
                <a:ea typeface="Calibri" panose="020F0502020204030204" pitchFamily="34" charset="0"/>
              </a:rPr>
              <a:t>Title II, Part A equitable services must be secular, neutral, and non-ideological. </a:t>
            </a:r>
            <a:r>
              <a:rPr lang="en-US" sz="2400" dirty="0">
                <a:solidFill>
                  <a:schemeClr val="tx1">
                    <a:lumMod val="65000"/>
                    <a:lumOff val="35000"/>
                  </a:schemeClr>
                </a:solidFill>
                <a:effectLst/>
                <a:latin typeface="Arial" panose="020B0604020202020204" pitchFamily="34" charset="0"/>
                <a:ea typeface="Calibri" panose="020F0502020204030204" pitchFamily="34" charset="0"/>
                <a:cs typeface="Times New Roman" panose="02020603050405020304" pitchFamily="18" charset="0"/>
              </a:rPr>
              <a:t>Title II, Part A funds may be expended to pay for the portion of the costs of the conference that, as determined by the LEA, represent the secular PD in which the teacher participated. In this case, the LEA would pay or reimburse the teacher for the secular portion of their attendance at the conference. The PD must be part of the plan created between the LEA and private school during consultation reflecting the identified needs. LEA travel and reimbursement policies and procedures should be shared during  consultation.</a:t>
            </a:r>
            <a:endParaRPr lang="en-US" sz="2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C2187414-CC30-2ED4-172F-FFC1F0E38281}"/>
              </a:ext>
            </a:extLst>
          </p:cNvPr>
          <p:cNvSpPr>
            <a:spLocks noGrp="1"/>
          </p:cNvSpPr>
          <p:nvPr>
            <p:ph type="sldNum" sz="quarter" idx="12"/>
          </p:nvPr>
        </p:nvSpPr>
        <p:spPr/>
        <p:txBody>
          <a:bodyPr/>
          <a:lstStyle/>
          <a:p>
            <a:fld id="{4E637404-0BCF-4192-AEAE-F6A882F231C4}" type="slidenum">
              <a:rPr lang="en-US" altLang="en-US" smtClean="0"/>
              <a:pPr/>
              <a:t>58</a:t>
            </a:fld>
            <a:endParaRPr lang="en-US" altLang="en-US"/>
          </a:p>
        </p:txBody>
      </p:sp>
    </p:spTree>
    <p:extLst>
      <p:ext uri="{BB962C8B-B14F-4D97-AF65-F5344CB8AC3E}">
        <p14:creationId xmlns:p14="http://schemas.microsoft.com/office/powerpoint/2010/main" val="1645506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98DB6-08E4-49E7-EDB8-F7961C3CA851}"/>
              </a:ext>
            </a:extLst>
          </p:cNvPr>
          <p:cNvSpPr>
            <a:spLocks noGrp="1"/>
          </p:cNvSpPr>
          <p:nvPr>
            <p:ph type="title"/>
          </p:nvPr>
        </p:nvSpPr>
        <p:spPr/>
        <p:txBody>
          <a:bodyPr/>
          <a:lstStyle/>
          <a:p>
            <a:r>
              <a:rPr lang="en-US" dirty="0"/>
              <a:t>Use of Funds Question (3)</a:t>
            </a:r>
          </a:p>
        </p:txBody>
      </p:sp>
      <p:sp>
        <p:nvSpPr>
          <p:cNvPr id="3" name="Content Placeholder 2">
            <a:extLst>
              <a:ext uri="{FF2B5EF4-FFF2-40B4-BE49-F238E27FC236}">
                <a16:creationId xmlns:a16="http://schemas.microsoft.com/office/drawing/2014/main" id="{E78AAD8D-5A8F-0786-C1C5-164262D9030A}"/>
              </a:ext>
            </a:extLst>
          </p:cNvPr>
          <p:cNvSpPr>
            <a:spLocks noGrp="1"/>
          </p:cNvSpPr>
          <p:nvPr>
            <p:ph idx="1"/>
          </p:nvPr>
        </p:nvSpPr>
        <p:spPr/>
        <p:txBody>
          <a:bodyPr/>
          <a:lstStyle/>
          <a:p>
            <a:pPr marL="0" indent="0">
              <a:lnSpc>
                <a:spcPct val="100000"/>
              </a:lnSpc>
              <a:spcBef>
                <a:spcPts val="0"/>
              </a:spcBef>
              <a:spcAft>
                <a:spcPts val="1200"/>
              </a:spcAft>
              <a:buNone/>
            </a:pPr>
            <a:r>
              <a:rPr lang="en-US" sz="2400" b="1" dirty="0"/>
              <a:t>Question: </a:t>
            </a:r>
            <a:r>
              <a:rPr lang="en-US" sz="2400" dirty="0"/>
              <a:t>May Title II, Part A funds be used to pay for advanced degrees for private school teachers or administrators?</a:t>
            </a:r>
          </a:p>
          <a:p>
            <a:pPr marL="0" indent="0">
              <a:lnSpc>
                <a:spcPct val="100000"/>
              </a:lnSpc>
              <a:spcBef>
                <a:spcPts val="0"/>
              </a:spcBef>
              <a:spcAft>
                <a:spcPts val="1200"/>
              </a:spcAft>
              <a:buNone/>
            </a:pPr>
            <a:r>
              <a:rPr lang="en-US" sz="2400" b="1" dirty="0"/>
              <a:t>Answer</a:t>
            </a:r>
            <a:r>
              <a:rPr lang="en-US" sz="2400" dirty="0"/>
              <a:t>: </a:t>
            </a:r>
            <a:r>
              <a:rPr lang="en-US" sz="2400" dirty="0">
                <a:effectLst/>
                <a:latin typeface="Arial" panose="020B0604020202020204" pitchFamily="34" charset="0"/>
                <a:ea typeface="Calibri" panose="020F0502020204030204" pitchFamily="34" charset="0"/>
                <a:cs typeface="Times New Roman" panose="02020603050405020304" pitchFamily="18" charset="0"/>
              </a:rPr>
              <a:t>Title II, Part A equitable services funds may pay for courses leading to degrees or advanced credential if these courses are aligned with private school identified needs, allowable under Title II, considered reasonable and necessary to carry out the purposes of the program, discussed during consultation and approved by the LEA</a:t>
            </a:r>
            <a:r>
              <a:rPr lang="en-US" sz="2400" dirty="0">
                <a:latin typeface="Arial" panose="020B0604020202020204" pitchFamily="34" charset="0"/>
                <a:ea typeface="Calibri" panose="020F0502020204030204" pitchFamily="34" charset="0"/>
                <a:cs typeface="Times New Roman" panose="02020603050405020304" pitchFamily="18" charset="0"/>
              </a:rPr>
              <a:t>. Each course should be evaluated separately.</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Arial" panose="020B0604020202020204" pitchFamily="34" charset="0"/>
                <a:ea typeface="Calibri" panose="020F0502020204030204" pitchFamily="34" charset="0"/>
                <a:cs typeface="Times New Roman" panose="02020603050405020304" pitchFamily="18" charset="0"/>
              </a:rPr>
              <a:t>Example of these courses could be teacher or administrative credential courses. </a:t>
            </a:r>
            <a:endParaRPr lang="en-US" sz="2400" dirty="0"/>
          </a:p>
          <a:p>
            <a:endParaRPr lang="en-US" sz="2400" dirty="0"/>
          </a:p>
        </p:txBody>
      </p:sp>
      <p:sp>
        <p:nvSpPr>
          <p:cNvPr id="4" name="Slide Number Placeholder 3">
            <a:extLst>
              <a:ext uri="{FF2B5EF4-FFF2-40B4-BE49-F238E27FC236}">
                <a16:creationId xmlns:a16="http://schemas.microsoft.com/office/drawing/2014/main" id="{FB50D702-8FDE-E1BE-D30C-989E47F34C33}"/>
              </a:ext>
            </a:extLst>
          </p:cNvPr>
          <p:cNvSpPr>
            <a:spLocks noGrp="1"/>
          </p:cNvSpPr>
          <p:nvPr>
            <p:ph type="sldNum" sz="quarter" idx="12"/>
          </p:nvPr>
        </p:nvSpPr>
        <p:spPr/>
        <p:txBody>
          <a:bodyPr/>
          <a:lstStyle/>
          <a:p>
            <a:fld id="{4E637404-0BCF-4192-AEAE-F6A882F231C4}" type="slidenum">
              <a:rPr lang="en-US" altLang="en-US" smtClean="0"/>
              <a:pPr/>
              <a:t>59</a:t>
            </a:fld>
            <a:endParaRPr lang="en-US" altLang="en-US"/>
          </a:p>
        </p:txBody>
      </p:sp>
    </p:spTree>
    <p:extLst>
      <p:ext uri="{BB962C8B-B14F-4D97-AF65-F5344CB8AC3E}">
        <p14:creationId xmlns:p14="http://schemas.microsoft.com/office/powerpoint/2010/main" val="105396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AD562-7A08-41E9-8E17-71F62091A5DA}"/>
              </a:ext>
            </a:extLst>
          </p:cNvPr>
          <p:cNvSpPr>
            <a:spLocks noGrp="1"/>
          </p:cNvSpPr>
          <p:nvPr>
            <p:ph type="title"/>
          </p:nvPr>
        </p:nvSpPr>
        <p:spPr/>
        <p:txBody>
          <a:bodyPr>
            <a:normAutofit/>
          </a:bodyPr>
          <a:lstStyle/>
          <a:p>
            <a:r>
              <a:rPr lang="en-US" dirty="0"/>
              <a:t>Other School Leader Definition</a:t>
            </a:r>
          </a:p>
        </p:txBody>
      </p:sp>
      <p:sp>
        <p:nvSpPr>
          <p:cNvPr id="3" name="Content Placeholder 2">
            <a:extLst>
              <a:ext uri="{FF2B5EF4-FFF2-40B4-BE49-F238E27FC236}">
                <a16:creationId xmlns:a16="http://schemas.microsoft.com/office/drawing/2014/main" id="{B71871AF-8FC4-40A5-BBE7-C7525288167C}"/>
              </a:ext>
            </a:extLst>
          </p:cNvPr>
          <p:cNvSpPr>
            <a:spLocks noGrp="1"/>
          </p:cNvSpPr>
          <p:nvPr>
            <p:ph sz="half" idx="1"/>
          </p:nvPr>
        </p:nvSpPr>
        <p:spPr>
          <a:xfrm>
            <a:off x="1097277" y="1845733"/>
            <a:ext cx="7709839" cy="4388811"/>
          </a:xfrm>
        </p:spPr>
        <p:txBody>
          <a:bodyPr>
            <a:noAutofit/>
          </a:bodyPr>
          <a:lstStyle/>
          <a:p>
            <a:pPr marL="0" indent="0">
              <a:lnSpc>
                <a:spcPct val="100000"/>
              </a:lnSpc>
              <a:spcBef>
                <a:spcPts val="0"/>
              </a:spcBef>
              <a:spcAft>
                <a:spcPts val="1200"/>
              </a:spcAft>
              <a:buNone/>
            </a:pPr>
            <a:r>
              <a:rPr lang="en-US" sz="2400" dirty="0"/>
              <a:t>The Every Student Succeeds Act (ESSA) definition of the term “school leader” means a principal, assistant principal, or other individual who is:</a:t>
            </a:r>
          </a:p>
          <a:p>
            <a:pPr lvl="1">
              <a:lnSpc>
                <a:spcPct val="100000"/>
              </a:lnSpc>
              <a:spcBef>
                <a:spcPts val="0"/>
              </a:spcBef>
              <a:spcAft>
                <a:spcPts val="1200"/>
              </a:spcAft>
            </a:pPr>
            <a:r>
              <a:rPr lang="en-US" dirty="0"/>
              <a:t>An employee or officer of an elementary school or secondary school, LEA, or other entity operating an elementary school or secondary school; and</a:t>
            </a:r>
          </a:p>
          <a:p>
            <a:pPr lvl="1">
              <a:lnSpc>
                <a:spcPct val="100000"/>
              </a:lnSpc>
              <a:spcBef>
                <a:spcPts val="0"/>
              </a:spcBef>
              <a:spcAft>
                <a:spcPts val="1200"/>
              </a:spcAft>
            </a:pPr>
            <a:r>
              <a:rPr lang="en-US" dirty="0"/>
              <a:t>Responsible for the daily instructional leadership and managerial operations in the elementary school or secondary school building. </a:t>
            </a:r>
          </a:p>
          <a:p>
            <a:pPr marL="200025" lvl="1" indent="0" algn="r">
              <a:lnSpc>
                <a:spcPct val="100000"/>
              </a:lnSpc>
              <a:spcBef>
                <a:spcPts val="0"/>
              </a:spcBef>
              <a:spcAft>
                <a:spcPts val="1200"/>
              </a:spcAft>
              <a:buNone/>
            </a:pPr>
            <a:r>
              <a:rPr lang="en-US" dirty="0"/>
              <a:t>20 </a:t>
            </a:r>
            <a:r>
              <a:rPr lang="en-US" i="1" dirty="0"/>
              <a:t>U.S.C. </a:t>
            </a:r>
            <a:r>
              <a:rPr lang="en-US" dirty="0"/>
              <a:t>Section 8101(44)</a:t>
            </a:r>
          </a:p>
          <a:p>
            <a:pPr marL="0" indent="0">
              <a:lnSpc>
                <a:spcPct val="100000"/>
              </a:lnSpc>
              <a:spcBef>
                <a:spcPts val="0"/>
              </a:spcBef>
              <a:spcAft>
                <a:spcPts val="1200"/>
              </a:spcAft>
              <a:buNone/>
            </a:pPr>
            <a:endParaRPr lang="en-US" sz="2400" b="1" dirty="0"/>
          </a:p>
          <a:p>
            <a:pPr marL="0" indent="0">
              <a:lnSpc>
                <a:spcPct val="100000"/>
              </a:lnSpc>
              <a:buNone/>
            </a:pPr>
            <a:endParaRPr lang="en-US" sz="2400" b="1" dirty="0"/>
          </a:p>
        </p:txBody>
      </p:sp>
      <p:pic>
        <p:nvPicPr>
          <p:cNvPr id="6" name="Content Placeholder 5" descr="Classroom">
            <a:extLst>
              <a:ext uri="{FF2B5EF4-FFF2-40B4-BE49-F238E27FC236}">
                <a16:creationId xmlns:a16="http://schemas.microsoft.com/office/drawing/2014/main" id="{DA5F798F-AE5A-334A-9E19-E688478098DD}"/>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58998" y="1934661"/>
            <a:ext cx="2562727" cy="2562727"/>
          </a:xfrm>
          <a:prstGeom prst="rect">
            <a:avLst/>
          </a:prstGeom>
        </p:spPr>
      </p:pic>
      <p:sp>
        <p:nvSpPr>
          <p:cNvPr id="4" name="Slide Number Placeholder 3">
            <a:extLst>
              <a:ext uri="{FF2B5EF4-FFF2-40B4-BE49-F238E27FC236}">
                <a16:creationId xmlns:a16="http://schemas.microsoft.com/office/drawing/2014/main" id="{9BD5A597-520E-491B-9A16-27E4C71D839B}"/>
              </a:ext>
            </a:extLst>
          </p:cNvPr>
          <p:cNvSpPr>
            <a:spLocks noGrp="1"/>
          </p:cNvSpPr>
          <p:nvPr>
            <p:ph type="sldNum" sz="quarter" idx="12"/>
          </p:nvPr>
        </p:nvSpPr>
        <p:spPr/>
        <p:txBody>
          <a:bodyPr>
            <a:normAutofit/>
          </a:bodyPr>
          <a:lstStyle/>
          <a:p>
            <a:pPr>
              <a:spcAft>
                <a:spcPts val="600"/>
              </a:spcAft>
            </a:pPr>
            <a:fld id="{4E637404-0BCF-4192-AEAE-F6A882F231C4}" type="slidenum">
              <a:rPr lang="en-US" altLang="en-US" smtClean="0"/>
              <a:pPr>
                <a:spcAft>
                  <a:spcPts val="600"/>
                </a:spcAft>
              </a:pPr>
              <a:t>6</a:t>
            </a:fld>
            <a:endParaRPr lang="en-US" altLang="en-US"/>
          </a:p>
        </p:txBody>
      </p:sp>
    </p:spTree>
    <p:extLst>
      <p:ext uri="{BB962C8B-B14F-4D97-AF65-F5344CB8AC3E}">
        <p14:creationId xmlns:p14="http://schemas.microsoft.com/office/powerpoint/2010/main" val="37705219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4A6C8-38A7-2AF0-4B8A-54F70639C02F}"/>
              </a:ext>
            </a:extLst>
          </p:cNvPr>
          <p:cNvSpPr>
            <a:spLocks noGrp="1"/>
          </p:cNvSpPr>
          <p:nvPr>
            <p:ph type="title"/>
          </p:nvPr>
        </p:nvSpPr>
        <p:spPr/>
        <p:txBody>
          <a:bodyPr>
            <a:normAutofit/>
          </a:bodyPr>
          <a:lstStyle/>
          <a:p>
            <a:r>
              <a:rPr lang="en-US" sz="4800" dirty="0"/>
              <a:t>Use of Funds Question (4)</a:t>
            </a:r>
          </a:p>
        </p:txBody>
      </p:sp>
      <p:pic>
        <p:nvPicPr>
          <p:cNvPr id="6" name="Content Placeholder 6" descr="Question mark boxes">
            <a:extLst>
              <a:ext uri="{FF2B5EF4-FFF2-40B4-BE49-F238E27FC236}">
                <a16:creationId xmlns:a16="http://schemas.microsoft.com/office/drawing/2014/main" id="{52772CF6-2AB1-0449-99BB-86911830942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1" y="24064"/>
            <a:ext cx="4392024" cy="6833936"/>
          </a:xfrm>
          <a:prstGeom prst="rect">
            <a:avLst/>
          </a:prstGeom>
        </p:spPr>
      </p:pic>
      <p:sp>
        <p:nvSpPr>
          <p:cNvPr id="4" name="Content Placeholder 3">
            <a:extLst>
              <a:ext uri="{FF2B5EF4-FFF2-40B4-BE49-F238E27FC236}">
                <a16:creationId xmlns:a16="http://schemas.microsoft.com/office/drawing/2014/main" id="{5632FBC4-019C-ECFC-7133-8BB8647D5356}"/>
              </a:ext>
            </a:extLst>
          </p:cNvPr>
          <p:cNvSpPr>
            <a:spLocks noGrp="1"/>
          </p:cNvSpPr>
          <p:nvPr>
            <p:ph idx="13"/>
          </p:nvPr>
        </p:nvSpPr>
        <p:spPr/>
        <p:txBody>
          <a:bodyPr/>
          <a:lstStyle/>
          <a:p>
            <a:pPr marL="0" indent="0">
              <a:lnSpc>
                <a:spcPct val="110000"/>
              </a:lnSpc>
              <a:spcBef>
                <a:spcPts val="0"/>
              </a:spcBef>
              <a:spcAft>
                <a:spcPts val="1200"/>
              </a:spcAft>
              <a:buNone/>
            </a:pPr>
            <a:r>
              <a:rPr lang="en-US" sz="2400" b="1" dirty="0">
                <a:solidFill>
                  <a:schemeClr val="tx1"/>
                </a:solidFill>
              </a:rPr>
              <a:t>Question: </a:t>
            </a:r>
            <a:r>
              <a:rPr lang="en-US" sz="2400" dirty="0">
                <a:solidFill>
                  <a:schemeClr val="tx1"/>
                </a:solidFill>
              </a:rPr>
              <a:t>May funds be used to pay stipends to private school teachers participating in a Title II PD program?</a:t>
            </a:r>
            <a:endParaRPr lang="en-US" sz="2400" b="1" dirty="0">
              <a:solidFill>
                <a:schemeClr val="tx1"/>
              </a:solidFill>
            </a:endParaRPr>
          </a:p>
          <a:p>
            <a:pPr marL="0" indent="0">
              <a:lnSpc>
                <a:spcPct val="110000"/>
              </a:lnSpc>
              <a:spcBef>
                <a:spcPts val="0"/>
              </a:spcBef>
              <a:spcAft>
                <a:spcPts val="1200"/>
              </a:spcAft>
              <a:buNone/>
            </a:pPr>
            <a:r>
              <a:rPr lang="en-US" sz="2400" b="1" dirty="0">
                <a:solidFill>
                  <a:schemeClr val="tx1"/>
                </a:solidFill>
              </a:rPr>
              <a:t>Answer: Maybe.</a:t>
            </a:r>
            <a:r>
              <a:rPr lang="en-US" sz="2400" dirty="0">
                <a:solidFill>
                  <a:schemeClr val="tx1"/>
                </a:solidFill>
              </a:rPr>
              <a:t> Funds may be used to pay for stipends for private school staff, if reasonable and necessary (e.g., time outside regular employment hours) and if the PD is part of the consultation plan based on the needs assessment. An LEA must pay such stipends directly to the private school staff and not to the private school. </a:t>
            </a:r>
          </a:p>
          <a:p>
            <a:endParaRPr lang="en-US" dirty="0"/>
          </a:p>
        </p:txBody>
      </p:sp>
      <p:sp>
        <p:nvSpPr>
          <p:cNvPr id="5" name="Slide Number Placeholder 4">
            <a:extLst>
              <a:ext uri="{FF2B5EF4-FFF2-40B4-BE49-F238E27FC236}">
                <a16:creationId xmlns:a16="http://schemas.microsoft.com/office/drawing/2014/main" id="{0A5669C6-5912-DCFB-2B68-DDAC2F83F6A2}"/>
              </a:ext>
            </a:extLst>
          </p:cNvPr>
          <p:cNvSpPr>
            <a:spLocks noGrp="1"/>
          </p:cNvSpPr>
          <p:nvPr>
            <p:ph type="sldNum" sz="quarter" idx="12"/>
          </p:nvPr>
        </p:nvSpPr>
        <p:spPr/>
        <p:txBody>
          <a:bodyPr/>
          <a:lstStyle/>
          <a:p>
            <a:fld id="{CA4CA259-E64F-4C45-902E-B71A103945FE}" type="slidenum">
              <a:rPr lang="en-US" altLang="en-US" smtClean="0"/>
              <a:pPr/>
              <a:t>60</a:t>
            </a:fld>
            <a:endParaRPr lang="en-US" altLang="en-US"/>
          </a:p>
        </p:txBody>
      </p:sp>
    </p:spTree>
    <p:extLst>
      <p:ext uri="{BB962C8B-B14F-4D97-AF65-F5344CB8AC3E}">
        <p14:creationId xmlns:p14="http://schemas.microsoft.com/office/powerpoint/2010/main" val="6597411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C988F-ECEC-F415-40E3-67633ACA7D7D}"/>
              </a:ext>
            </a:extLst>
          </p:cNvPr>
          <p:cNvSpPr>
            <a:spLocks noGrp="1"/>
          </p:cNvSpPr>
          <p:nvPr>
            <p:ph type="title"/>
          </p:nvPr>
        </p:nvSpPr>
        <p:spPr>
          <a:xfrm>
            <a:off x="4498392" y="351841"/>
            <a:ext cx="7405432" cy="1175975"/>
          </a:xfrm>
        </p:spPr>
        <p:txBody>
          <a:bodyPr>
            <a:normAutofit/>
          </a:bodyPr>
          <a:lstStyle/>
          <a:p>
            <a:r>
              <a:rPr lang="en-US" sz="4800" dirty="0">
                <a:solidFill>
                  <a:schemeClr val="tx1"/>
                </a:solidFill>
              </a:rPr>
              <a:t>Use of Funds Question (5)</a:t>
            </a:r>
            <a:endParaRPr lang="en-US" sz="4800" dirty="0"/>
          </a:p>
        </p:txBody>
      </p:sp>
      <p:pic>
        <p:nvPicPr>
          <p:cNvPr id="6" name="Content Placeholder 6" descr="Several hands raised and ready to answer a question">
            <a:extLst>
              <a:ext uri="{FF2B5EF4-FFF2-40B4-BE49-F238E27FC236}">
                <a16:creationId xmlns:a16="http://schemas.microsoft.com/office/drawing/2014/main" id="{EFD72589-7A85-8138-A426-DDE967CBC80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108289" y="-2127"/>
            <a:ext cx="4606681" cy="6822279"/>
          </a:xfrm>
          <a:prstGeom prst="rect">
            <a:avLst/>
          </a:prstGeom>
        </p:spPr>
      </p:pic>
      <p:sp>
        <p:nvSpPr>
          <p:cNvPr id="4" name="Content Placeholder 3">
            <a:extLst>
              <a:ext uri="{FF2B5EF4-FFF2-40B4-BE49-F238E27FC236}">
                <a16:creationId xmlns:a16="http://schemas.microsoft.com/office/drawing/2014/main" id="{9F6BFA86-30EC-6A7F-A982-87A191612D9E}"/>
              </a:ext>
            </a:extLst>
          </p:cNvPr>
          <p:cNvSpPr>
            <a:spLocks noGrp="1"/>
          </p:cNvSpPr>
          <p:nvPr>
            <p:ph idx="13"/>
          </p:nvPr>
        </p:nvSpPr>
        <p:spPr>
          <a:xfrm>
            <a:off x="4537060" y="1681215"/>
            <a:ext cx="7405432" cy="4623053"/>
          </a:xfrm>
        </p:spPr>
        <p:txBody>
          <a:bodyPr/>
          <a:lstStyle/>
          <a:p>
            <a:pPr marL="0" indent="0">
              <a:lnSpc>
                <a:spcPct val="100000"/>
              </a:lnSpc>
              <a:spcBef>
                <a:spcPts val="0"/>
              </a:spcBef>
              <a:spcAft>
                <a:spcPts val="1200"/>
              </a:spcAft>
              <a:buNone/>
            </a:pPr>
            <a:r>
              <a:rPr lang="en-US" sz="2800" b="1" dirty="0">
                <a:solidFill>
                  <a:schemeClr val="tx1"/>
                </a:solidFill>
              </a:rPr>
              <a:t>Question: </a:t>
            </a:r>
            <a:r>
              <a:rPr lang="en-US" sz="2800" dirty="0">
                <a:solidFill>
                  <a:schemeClr val="tx1"/>
                </a:solidFill>
              </a:rPr>
              <a:t>May funds be used to pay for substitute teachers who replace teachers from private schools while they attend PD activities?</a:t>
            </a:r>
            <a:endParaRPr lang="en-US" sz="2800" b="1" dirty="0">
              <a:solidFill>
                <a:schemeClr val="tx1"/>
              </a:solidFill>
            </a:endParaRPr>
          </a:p>
          <a:p>
            <a:pPr marL="0" indent="0">
              <a:lnSpc>
                <a:spcPct val="100000"/>
              </a:lnSpc>
              <a:spcBef>
                <a:spcPts val="0"/>
              </a:spcBef>
              <a:spcAft>
                <a:spcPts val="1200"/>
              </a:spcAft>
              <a:buNone/>
            </a:pPr>
            <a:r>
              <a:rPr lang="en-US" sz="2800" b="1" dirty="0">
                <a:solidFill>
                  <a:schemeClr val="tx1"/>
                </a:solidFill>
              </a:rPr>
              <a:t>Answer: No. </a:t>
            </a:r>
            <a:r>
              <a:rPr lang="en-US" sz="2800" dirty="0">
                <a:solidFill>
                  <a:schemeClr val="tx1"/>
                </a:solidFill>
              </a:rPr>
              <a:t>The Title II, Part A program does not to private schools to be used for </a:t>
            </a:r>
            <a:r>
              <a:rPr lang="en-US" dirty="0">
                <a:solidFill>
                  <a:schemeClr val="tx1"/>
                </a:solidFill>
              </a:rPr>
              <a:t>authorize payments </a:t>
            </a:r>
            <a:r>
              <a:rPr lang="en-US" sz="2800" dirty="0">
                <a:solidFill>
                  <a:schemeClr val="tx1"/>
                </a:solidFill>
              </a:rPr>
              <a:t>hiring substitute teachers.</a:t>
            </a:r>
          </a:p>
          <a:p>
            <a:endParaRPr lang="en-US" dirty="0"/>
          </a:p>
        </p:txBody>
      </p:sp>
      <p:sp>
        <p:nvSpPr>
          <p:cNvPr id="5" name="Slide Number Placeholder 4">
            <a:extLst>
              <a:ext uri="{FF2B5EF4-FFF2-40B4-BE49-F238E27FC236}">
                <a16:creationId xmlns:a16="http://schemas.microsoft.com/office/drawing/2014/main" id="{C1F736DB-4AAD-026B-DF29-90DED87DB206}"/>
              </a:ext>
            </a:extLst>
          </p:cNvPr>
          <p:cNvSpPr>
            <a:spLocks noGrp="1"/>
          </p:cNvSpPr>
          <p:nvPr>
            <p:ph type="sldNum" sz="quarter" idx="12"/>
          </p:nvPr>
        </p:nvSpPr>
        <p:spPr/>
        <p:txBody>
          <a:bodyPr/>
          <a:lstStyle/>
          <a:p>
            <a:fld id="{CA4CA259-E64F-4C45-902E-B71A103945FE}" type="slidenum">
              <a:rPr lang="en-US" altLang="en-US" smtClean="0"/>
              <a:pPr/>
              <a:t>61</a:t>
            </a:fld>
            <a:endParaRPr lang="en-US" altLang="en-US"/>
          </a:p>
        </p:txBody>
      </p:sp>
    </p:spTree>
    <p:extLst>
      <p:ext uri="{BB962C8B-B14F-4D97-AF65-F5344CB8AC3E}">
        <p14:creationId xmlns:p14="http://schemas.microsoft.com/office/powerpoint/2010/main" val="29484455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EDA32-3153-145D-2F95-4E43721706EC}"/>
              </a:ext>
            </a:extLst>
          </p:cNvPr>
          <p:cNvSpPr>
            <a:spLocks noGrp="1"/>
          </p:cNvSpPr>
          <p:nvPr>
            <p:ph type="title"/>
          </p:nvPr>
        </p:nvSpPr>
        <p:spPr/>
        <p:txBody>
          <a:bodyPr/>
          <a:lstStyle/>
          <a:p>
            <a:r>
              <a:rPr lang="en-US" dirty="0"/>
              <a:t>Internal Controls Reminders</a:t>
            </a:r>
          </a:p>
        </p:txBody>
      </p:sp>
      <p:sp>
        <p:nvSpPr>
          <p:cNvPr id="3" name="Content Placeholder 2">
            <a:extLst>
              <a:ext uri="{FF2B5EF4-FFF2-40B4-BE49-F238E27FC236}">
                <a16:creationId xmlns:a16="http://schemas.microsoft.com/office/drawing/2014/main" id="{1D8F8F77-93CB-7E6A-499B-C3D139942C9E}"/>
              </a:ext>
            </a:extLst>
          </p:cNvPr>
          <p:cNvSpPr>
            <a:spLocks noGrp="1"/>
          </p:cNvSpPr>
          <p:nvPr>
            <p:ph idx="1"/>
          </p:nvPr>
        </p:nvSpPr>
        <p:spPr/>
        <p:txBody>
          <a:bodyPr/>
          <a:lstStyle/>
          <a:p>
            <a:pPr>
              <a:lnSpc>
                <a:spcPct val="100000"/>
              </a:lnSpc>
              <a:spcBef>
                <a:spcPts val="0"/>
              </a:spcBef>
              <a:spcAft>
                <a:spcPts val="1200"/>
              </a:spcAft>
            </a:pPr>
            <a:r>
              <a:rPr lang="en-US" sz="2400" dirty="0"/>
              <a:t>The LEA must maintain control of funds</a:t>
            </a:r>
          </a:p>
          <a:p>
            <a:pPr lvl="1">
              <a:lnSpc>
                <a:spcPct val="100000"/>
              </a:lnSpc>
              <a:spcBef>
                <a:spcPts val="0"/>
              </a:spcBef>
              <a:spcAft>
                <a:spcPts val="1200"/>
              </a:spcAft>
            </a:pPr>
            <a:r>
              <a:rPr lang="en-US" dirty="0"/>
              <a:t>The LEA holds and supervises contracts with PD vendors/providers.</a:t>
            </a:r>
          </a:p>
          <a:p>
            <a:pPr lvl="1">
              <a:lnSpc>
                <a:spcPct val="100000"/>
              </a:lnSpc>
              <a:spcBef>
                <a:spcPts val="0"/>
              </a:spcBef>
              <a:spcAft>
                <a:spcPts val="1200"/>
              </a:spcAft>
            </a:pPr>
            <a:r>
              <a:rPr lang="en-US" dirty="0"/>
              <a:t>No payment may be made to private school.</a:t>
            </a:r>
          </a:p>
          <a:p>
            <a:pPr>
              <a:lnSpc>
                <a:spcPct val="100000"/>
              </a:lnSpc>
              <a:spcBef>
                <a:spcPts val="0"/>
              </a:spcBef>
              <a:spcAft>
                <a:spcPts val="1200"/>
              </a:spcAft>
            </a:pPr>
            <a:r>
              <a:rPr lang="en-US" sz="2400" dirty="0"/>
              <a:t>Travel costs and reimbursements must follow the LEA’s procedures and should be shared during consultation with private schools.</a:t>
            </a:r>
          </a:p>
          <a:p>
            <a:pPr>
              <a:lnSpc>
                <a:spcPct val="100000"/>
              </a:lnSpc>
              <a:spcBef>
                <a:spcPts val="0"/>
              </a:spcBef>
              <a:spcAft>
                <a:spcPts val="1200"/>
              </a:spcAft>
            </a:pPr>
            <a:r>
              <a:rPr lang="en-US" sz="2400" dirty="0"/>
              <a:t>Funds must be obligated in the fiscal year received.</a:t>
            </a:r>
          </a:p>
          <a:p>
            <a:pPr>
              <a:lnSpc>
                <a:spcPct val="100000"/>
              </a:lnSpc>
              <a:spcBef>
                <a:spcPts val="0"/>
              </a:spcBef>
              <a:spcAft>
                <a:spcPts val="1200"/>
              </a:spcAft>
            </a:pPr>
            <a:r>
              <a:rPr lang="en-US" sz="2400" dirty="0"/>
              <a:t>The LEA must maintain documentation.</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D5E79644-BD99-0416-01DE-CD2C843DF3ED}"/>
              </a:ext>
            </a:extLst>
          </p:cNvPr>
          <p:cNvSpPr>
            <a:spLocks noGrp="1"/>
          </p:cNvSpPr>
          <p:nvPr>
            <p:ph type="sldNum" sz="quarter" idx="12"/>
          </p:nvPr>
        </p:nvSpPr>
        <p:spPr/>
        <p:txBody>
          <a:bodyPr/>
          <a:lstStyle/>
          <a:p>
            <a:fld id="{4E637404-0BCF-4192-AEAE-F6A882F231C4}" type="slidenum">
              <a:rPr lang="en-US" altLang="en-US" smtClean="0"/>
              <a:pPr/>
              <a:t>62</a:t>
            </a:fld>
            <a:endParaRPr lang="en-US" altLang="en-US"/>
          </a:p>
        </p:txBody>
      </p:sp>
    </p:spTree>
    <p:extLst>
      <p:ext uri="{BB962C8B-B14F-4D97-AF65-F5344CB8AC3E}">
        <p14:creationId xmlns:p14="http://schemas.microsoft.com/office/powerpoint/2010/main" val="6216063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2DC75-41E8-B9C4-855A-33319CCADA29}"/>
              </a:ext>
            </a:extLst>
          </p:cNvPr>
          <p:cNvSpPr>
            <a:spLocks noGrp="1"/>
          </p:cNvSpPr>
          <p:nvPr>
            <p:ph type="title"/>
          </p:nvPr>
        </p:nvSpPr>
        <p:spPr/>
        <p:txBody>
          <a:bodyPr/>
          <a:lstStyle/>
          <a:p>
            <a:r>
              <a:rPr lang="en-US" dirty="0"/>
              <a:t>Bakersfield City School District Best Practices</a:t>
            </a:r>
          </a:p>
        </p:txBody>
      </p:sp>
      <p:pic>
        <p:nvPicPr>
          <p:cNvPr id="5" name="Picture 4" descr="Bakersfield City School District Logo">
            <a:extLst>
              <a:ext uri="{FF2B5EF4-FFF2-40B4-BE49-F238E27FC236}">
                <a16:creationId xmlns:a16="http://schemas.microsoft.com/office/drawing/2014/main" id="{7079FADB-64E3-D0C6-A56F-8965B1E0A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6800" y="903505"/>
            <a:ext cx="724377" cy="72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85290030-32D6-93AE-C716-FB256D08F295}"/>
              </a:ext>
            </a:extLst>
          </p:cNvPr>
          <p:cNvSpPr>
            <a:spLocks noGrp="1"/>
          </p:cNvSpPr>
          <p:nvPr>
            <p:ph idx="1"/>
          </p:nvPr>
        </p:nvSpPr>
        <p:spPr/>
        <p:txBody>
          <a:bodyPr/>
          <a:lstStyle/>
          <a:p>
            <a:pPr>
              <a:lnSpc>
                <a:spcPct val="100000"/>
              </a:lnSpc>
              <a:spcBef>
                <a:spcPts val="0"/>
              </a:spcBef>
              <a:spcAft>
                <a:spcPts val="1200"/>
              </a:spcAft>
            </a:pPr>
            <a:r>
              <a:rPr lang="en-US" dirty="0">
                <a:cs typeface="Arial" panose="020B0604020202020204"/>
              </a:rPr>
              <a:t>Timeline with reasonable deadlines</a:t>
            </a:r>
          </a:p>
          <a:p>
            <a:pPr>
              <a:lnSpc>
                <a:spcPct val="100000"/>
              </a:lnSpc>
              <a:spcBef>
                <a:spcPts val="0"/>
              </a:spcBef>
              <a:spcAft>
                <a:spcPts val="1200"/>
              </a:spcAft>
            </a:pPr>
            <a:r>
              <a:rPr lang="en-US" dirty="0">
                <a:cs typeface="Arial" panose="020B0604020202020204"/>
              </a:rPr>
              <a:t>Initial Consultation Meeting Presentation</a:t>
            </a:r>
          </a:p>
          <a:p>
            <a:pPr>
              <a:lnSpc>
                <a:spcPct val="100000"/>
              </a:lnSpc>
              <a:spcBef>
                <a:spcPts val="0"/>
              </a:spcBef>
              <a:spcAft>
                <a:spcPts val="1200"/>
              </a:spcAft>
            </a:pPr>
            <a:r>
              <a:rPr lang="en-US" dirty="0">
                <a:cs typeface="Arial" panose="020B0604020202020204"/>
              </a:rPr>
              <a:t>Handbook with overview of district’s internal controls</a:t>
            </a:r>
          </a:p>
          <a:p>
            <a:pPr>
              <a:lnSpc>
                <a:spcPct val="100000"/>
              </a:lnSpc>
              <a:spcBef>
                <a:spcPts val="0"/>
              </a:spcBef>
              <a:spcAft>
                <a:spcPts val="1200"/>
              </a:spcAft>
            </a:pPr>
            <a:r>
              <a:rPr lang="en-US" dirty="0">
                <a:cs typeface="Arial" panose="020B0604020202020204"/>
              </a:rPr>
              <a:t>Tracking documents</a:t>
            </a:r>
          </a:p>
          <a:p>
            <a:pPr>
              <a:lnSpc>
                <a:spcPct val="100000"/>
              </a:lnSpc>
              <a:spcBef>
                <a:spcPts val="0"/>
              </a:spcBef>
              <a:spcAft>
                <a:spcPts val="1200"/>
              </a:spcAft>
            </a:pPr>
            <a:r>
              <a:rPr lang="en-US" dirty="0">
                <a:cs typeface="Arial" panose="020B0604020202020204"/>
              </a:rPr>
              <a:t>Ongoing communication/consultation </a:t>
            </a:r>
          </a:p>
          <a:p>
            <a:pPr>
              <a:lnSpc>
                <a:spcPct val="100000"/>
              </a:lnSpc>
              <a:spcBef>
                <a:spcPts val="0"/>
              </a:spcBef>
              <a:spcAft>
                <a:spcPts val="1200"/>
              </a:spcAft>
            </a:pPr>
            <a:r>
              <a:rPr lang="en-US" dirty="0">
                <a:cs typeface="Arial" panose="020B0604020202020204"/>
              </a:rPr>
              <a:t>Reflections/yearly updates to process</a:t>
            </a:r>
          </a:p>
          <a:p>
            <a:pPr>
              <a:lnSpc>
                <a:spcPct val="100000"/>
              </a:lnSpc>
              <a:spcBef>
                <a:spcPts val="0"/>
              </a:spcBef>
              <a:spcAft>
                <a:spcPts val="1200"/>
              </a:spcAft>
            </a:pPr>
            <a:r>
              <a:rPr lang="en-US" dirty="0">
                <a:cs typeface="Arial" panose="020B0604020202020204"/>
              </a:rPr>
              <a:t>Documentation of the process</a:t>
            </a:r>
            <a:endParaRPr lang="en-US" dirty="0"/>
          </a:p>
        </p:txBody>
      </p:sp>
      <p:sp>
        <p:nvSpPr>
          <p:cNvPr id="4" name="Slide Number Placeholder 3">
            <a:extLst>
              <a:ext uri="{FF2B5EF4-FFF2-40B4-BE49-F238E27FC236}">
                <a16:creationId xmlns:a16="http://schemas.microsoft.com/office/drawing/2014/main" id="{4E0A2002-63BA-5B3E-085F-71F530581573}"/>
              </a:ext>
            </a:extLst>
          </p:cNvPr>
          <p:cNvSpPr>
            <a:spLocks noGrp="1"/>
          </p:cNvSpPr>
          <p:nvPr>
            <p:ph type="sldNum" sz="quarter" idx="12"/>
          </p:nvPr>
        </p:nvSpPr>
        <p:spPr/>
        <p:txBody>
          <a:bodyPr/>
          <a:lstStyle/>
          <a:p>
            <a:fld id="{4E637404-0BCF-4192-AEAE-F6A882F231C4}" type="slidenum">
              <a:rPr lang="en-US" altLang="en-US" smtClean="0"/>
              <a:pPr/>
              <a:t>63</a:t>
            </a:fld>
            <a:endParaRPr lang="en-US" altLang="en-US"/>
          </a:p>
        </p:txBody>
      </p:sp>
    </p:spTree>
    <p:extLst>
      <p:ext uri="{BB962C8B-B14F-4D97-AF65-F5344CB8AC3E}">
        <p14:creationId xmlns:p14="http://schemas.microsoft.com/office/powerpoint/2010/main" val="13487377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D54B14-DE65-635C-9714-034F4083B1A9}"/>
              </a:ext>
            </a:extLst>
          </p:cNvPr>
          <p:cNvSpPr>
            <a:spLocks noGrp="1"/>
          </p:cNvSpPr>
          <p:nvPr>
            <p:ph type="title"/>
          </p:nvPr>
        </p:nvSpPr>
        <p:spPr/>
        <p:txBody>
          <a:bodyPr/>
          <a:lstStyle/>
          <a:p>
            <a:r>
              <a:rPr lang="en-US" dirty="0"/>
              <a:t>Bakersfield City School District Title II Tracking Document Example</a:t>
            </a:r>
          </a:p>
        </p:txBody>
      </p:sp>
      <p:pic>
        <p:nvPicPr>
          <p:cNvPr id="9" name="Picture 4" descr="Bakersfield City School District Logo">
            <a:extLst>
              <a:ext uri="{FF2B5EF4-FFF2-40B4-BE49-F238E27FC236}">
                <a16:creationId xmlns:a16="http://schemas.microsoft.com/office/drawing/2014/main" id="{FF721BF4-5D68-EF21-8597-2D27391FFE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6800" y="903505"/>
            <a:ext cx="724377" cy="72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F5A31D9F-0801-4F2E-5E25-40CD0D7C505E}"/>
              </a:ext>
            </a:extLst>
          </p:cNvPr>
          <p:cNvSpPr>
            <a:spLocks noGrp="1"/>
          </p:cNvSpPr>
          <p:nvPr>
            <p:ph sz="half" idx="1"/>
          </p:nvPr>
        </p:nvSpPr>
        <p:spPr>
          <a:xfrm>
            <a:off x="1050314" y="1846263"/>
            <a:ext cx="6489680" cy="4189176"/>
          </a:xfrm>
        </p:spPr>
        <p:txBody>
          <a:bodyPr/>
          <a:lstStyle/>
          <a:p>
            <a:pPr marL="0" indent="0">
              <a:spcBef>
                <a:spcPts val="0"/>
              </a:spcBef>
              <a:spcAft>
                <a:spcPts val="0"/>
              </a:spcAft>
              <a:buNone/>
            </a:pPr>
            <a:r>
              <a:rPr lang="en-US" sz="2800" dirty="0"/>
              <a:t>A Title II Tracking Document includes the following items:</a:t>
            </a:r>
          </a:p>
          <a:p>
            <a:pPr marL="285750" indent="-285750">
              <a:spcBef>
                <a:spcPts val="0"/>
              </a:spcBef>
              <a:spcAft>
                <a:spcPts val="0"/>
              </a:spcAft>
              <a:buFont typeface="Arial" panose="020B0604020202020204" pitchFamily="34" charset="0"/>
              <a:buChar char="•"/>
            </a:pPr>
            <a:r>
              <a:rPr lang="en-US" sz="2800" dirty="0"/>
              <a:t>Private School Meeting</a:t>
            </a:r>
          </a:p>
          <a:p>
            <a:pPr marL="285750" indent="-285750">
              <a:spcBef>
                <a:spcPts val="0"/>
              </a:spcBef>
              <a:spcAft>
                <a:spcPts val="0"/>
              </a:spcAft>
              <a:buFont typeface="Arial" panose="020B0604020202020204" pitchFamily="34" charset="0"/>
              <a:buChar char="•"/>
            </a:pPr>
            <a:r>
              <a:rPr lang="en-US" sz="2800" dirty="0"/>
              <a:t>Send Allocation Letters</a:t>
            </a:r>
          </a:p>
          <a:p>
            <a:pPr marL="285750" indent="-285750">
              <a:spcBef>
                <a:spcPts val="0"/>
              </a:spcBef>
              <a:spcAft>
                <a:spcPts val="0"/>
              </a:spcAft>
              <a:buFont typeface="Arial" panose="020B0604020202020204" pitchFamily="34" charset="0"/>
              <a:buChar char="•"/>
            </a:pPr>
            <a:r>
              <a:rPr lang="en-US" sz="2800" dirty="0"/>
              <a:t>Welcome Email</a:t>
            </a:r>
          </a:p>
          <a:p>
            <a:pPr marL="285750" indent="-285750">
              <a:spcBef>
                <a:spcPts val="0"/>
              </a:spcBef>
              <a:spcAft>
                <a:spcPts val="0"/>
              </a:spcAft>
              <a:buFont typeface="Arial" panose="020B0604020202020204" pitchFamily="34" charset="0"/>
              <a:buChar char="•"/>
            </a:pPr>
            <a:r>
              <a:rPr lang="en-US" sz="2800" dirty="0"/>
              <a:t>Follow Up Email</a:t>
            </a:r>
          </a:p>
          <a:p>
            <a:pPr marL="285750" indent="-285750">
              <a:spcBef>
                <a:spcPts val="0"/>
              </a:spcBef>
              <a:spcAft>
                <a:spcPts val="0"/>
              </a:spcAft>
              <a:buFont typeface="Arial" panose="020B0604020202020204" pitchFamily="34" charset="0"/>
              <a:buChar char="•"/>
            </a:pPr>
            <a:r>
              <a:rPr lang="en-US" sz="2800" dirty="0"/>
              <a:t>Plan Check with Comments-Email Summaries</a:t>
            </a:r>
          </a:p>
          <a:p>
            <a:pPr marL="285750" indent="-285750">
              <a:spcBef>
                <a:spcPts val="0"/>
              </a:spcBef>
              <a:spcAft>
                <a:spcPts val="0"/>
              </a:spcAft>
              <a:buFont typeface="Arial" panose="020B0604020202020204" pitchFamily="34" charset="0"/>
              <a:buChar char="•"/>
            </a:pPr>
            <a:r>
              <a:rPr lang="en-US" sz="2800" dirty="0"/>
              <a:t>Final Review, Sign and Comment</a:t>
            </a:r>
          </a:p>
          <a:p>
            <a:pPr marL="285750" indent="-285750">
              <a:spcBef>
                <a:spcPts val="0"/>
              </a:spcBef>
              <a:spcAft>
                <a:spcPts val="0"/>
              </a:spcAft>
              <a:buFont typeface="Arial" panose="020B0604020202020204" pitchFamily="34" charset="0"/>
              <a:buChar char="•"/>
            </a:pPr>
            <a:r>
              <a:rPr lang="en-US" sz="2800" dirty="0"/>
              <a:t>Board Submission-Calendar Invites</a:t>
            </a:r>
          </a:p>
          <a:p>
            <a:pPr marL="285750" indent="-285750">
              <a:spcBef>
                <a:spcPts val="0"/>
              </a:spcBef>
              <a:spcAft>
                <a:spcPts val="0"/>
              </a:spcAft>
              <a:buFont typeface="Arial" panose="020B0604020202020204" pitchFamily="34" charset="0"/>
              <a:buChar char="•"/>
            </a:pPr>
            <a:r>
              <a:rPr lang="en-US" sz="2800" dirty="0"/>
              <a:t>Private School Paperwork </a:t>
            </a:r>
          </a:p>
          <a:p>
            <a:endParaRPr lang="en-US" dirty="0"/>
          </a:p>
        </p:txBody>
      </p:sp>
      <p:pic>
        <p:nvPicPr>
          <p:cNvPr id="8" name="Content Placeholder 5" descr="Example of BCSD Title II Tracking Document includes items detailed in slide. This document can be downloaded from the BCSD Padlet web page (link provided in slide notes.)">
            <a:extLst>
              <a:ext uri="{FF2B5EF4-FFF2-40B4-BE49-F238E27FC236}">
                <a16:creationId xmlns:a16="http://schemas.microsoft.com/office/drawing/2014/main" id="{42ED8D42-347B-5C3B-8224-1923A840A4F6}"/>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586957" y="1846263"/>
            <a:ext cx="3597610" cy="4480560"/>
          </a:xfrm>
        </p:spPr>
      </p:pic>
      <p:sp>
        <p:nvSpPr>
          <p:cNvPr id="4" name="Slide Number Placeholder 3">
            <a:extLst>
              <a:ext uri="{FF2B5EF4-FFF2-40B4-BE49-F238E27FC236}">
                <a16:creationId xmlns:a16="http://schemas.microsoft.com/office/drawing/2014/main" id="{9665EDCA-624F-DE9A-348F-A3BDDB524C54}"/>
              </a:ext>
            </a:extLst>
          </p:cNvPr>
          <p:cNvSpPr>
            <a:spLocks noGrp="1"/>
          </p:cNvSpPr>
          <p:nvPr>
            <p:ph type="sldNum" sz="quarter" idx="12"/>
          </p:nvPr>
        </p:nvSpPr>
        <p:spPr/>
        <p:txBody>
          <a:bodyPr/>
          <a:lstStyle/>
          <a:p>
            <a:fld id="{4E637404-0BCF-4192-AEAE-F6A882F231C4}" type="slidenum">
              <a:rPr lang="en-US" altLang="en-US" smtClean="0"/>
              <a:pPr/>
              <a:t>64</a:t>
            </a:fld>
            <a:endParaRPr lang="en-US" altLang="en-US"/>
          </a:p>
        </p:txBody>
      </p:sp>
    </p:spTree>
    <p:extLst>
      <p:ext uri="{BB962C8B-B14F-4D97-AF65-F5344CB8AC3E}">
        <p14:creationId xmlns:p14="http://schemas.microsoft.com/office/powerpoint/2010/main" val="5254647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8D1151-D5B8-749D-1F96-53970D1C7804}"/>
              </a:ext>
            </a:extLst>
          </p:cNvPr>
          <p:cNvSpPr>
            <a:spLocks noGrp="1"/>
          </p:cNvSpPr>
          <p:nvPr>
            <p:ph type="title"/>
          </p:nvPr>
        </p:nvSpPr>
        <p:spPr>
          <a:xfrm>
            <a:off x="4884822" y="246744"/>
            <a:ext cx="6664922" cy="1293298"/>
          </a:xfrm>
        </p:spPr>
        <p:txBody>
          <a:bodyPr vert="horz" lIns="91440" tIns="45720" rIns="91440" bIns="45720" rtlCol="0" anchor="b">
            <a:normAutofit/>
          </a:bodyPr>
          <a:lstStyle/>
          <a:p>
            <a:pPr eaLnBrk="1" hangingPunct="1"/>
            <a:r>
              <a:rPr lang="en-US" sz="2800" b="1" dirty="0">
                <a:solidFill>
                  <a:schemeClr val="tx1">
                    <a:lumMod val="75000"/>
                    <a:lumOff val="25000"/>
                  </a:schemeClr>
                </a:solidFill>
              </a:rPr>
              <a:t>Other Opportunities to Learn about Equitable Services </a:t>
            </a:r>
            <a:br>
              <a:rPr lang="en-US" sz="2800" dirty="0">
                <a:solidFill>
                  <a:schemeClr val="tx1">
                    <a:lumMod val="75000"/>
                    <a:lumOff val="25000"/>
                  </a:schemeClr>
                </a:solidFill>
              </a:rPr>
            </a:br>
            <a:endParaRPr lang="en-US" sz="2800" dirty="0">
              <a:solidFill>
                <a:schemeClr val="tx1">
                  <a:lumMod val="75000"/>
                  <a:lumOff val="25000"/>
                </a:schemeClr>
              </a:solidFill>
            </a:endParaRPr>
          </a:p>
        </p:txBody>
      </p:sp>
      <p:pic>
        <p:nvPicPr>
          <p:cNvPr id="8" name="Content Placeholder 7" descr="Empty calendar with pencil">
            <a:extLst>
              <a:ext uri="{FF2B5EF4-FFF2-40B4-BE49-F238E27FC236}">
                <a16:creationId xmlns:a16="http://schemas.microsoft.com/office/drawing/2014/main" id="{7565B6C1-9FDB-F322-BC5F-353DD953498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20" y="-12128"/>
            <a:ext cx="4654276" cy="6870127"/>
          </a:xfrm>
          <a:prstGeom prst="rect">
            <a:avLst/>
          </a:prstGeom>
        </p:spPr>
      </p:pic>
      <p:sp>
        <p:nvSpPr>
          <p:cNvPr id="7" name="Text Placeholder 6">
            <a:extLst>
              <a:ext uri="{FF2B5EF4-FFF2-40B4-BE49-F238E27FC236}">
                <a16:creationId xmlns:a16="http://schemas.microsoft.com/office/drawing/2014/main" id="{580DE53A-EAF6-83E7-8AA4-046E3F5821AA}"/>
              </a:ext>
            </a:extLst>
          </p:cNvPr>
          <p:cNvSpPr>
            <a:spLocks noGrp="1"/>
          </p:cNvSpPr>
          <p:nvPr>
            <p:ph type="body" sz="half" idx="2"/>
          </p:nvPr>
        </p:nvSpPr>
        <p:spPr>
          <a:xfrm>
            <a:off x="4969042" y="1299411"/>
            <a:ext cx="6870031" cy="5160374"/>
          </a:xfrm>
        </p:spPr>
        <p:txBody>
          <a:bodyPr vert="horz" lIns="0" tIns="45720" rIns="0" bIns="45720" rtlCol="0">
            <a:noAutofit/>
          </a:bodyPr>
          <a:lstStyle/>
          <a:p>
            <a:pPr eaLnBrk="1" hangingPunct="1">
              <a:lnSpc>
                <a:spcPct val="110000"/>
              </a:lnSpc>
              <a:spcBef>
                <a:spcPts val="0"/>
              </a:spcBef>
              <a:spcAft>
                <a:spcPts val="0"/>
              </a:spcAft>
              <a:buClr>
                <a:schemeClr val="accent1"/>
              </a:buClr>
            </a:pPr>
            <a:r>
              <a:rPr lang="en-US" sz="2400" b="1" dirty="0">
                <a:solidFill>
                  <a:schemeClr val="tx1">
                    <a:lumMod val="75000"/>
                    <a:lumOff val="25000"/>
                  </a:schemeClr>
                </a:solidFill>
              </a:rPr>
              <a:t>California Department of Education Statewide Equitable Services Webinar</a:t>
            </a:r>
          </a:p>
          <a:p>
            <a:pPr eaLnBrk="1" hangingPunct="1">
              <a:lnSpc>
                <a:spcPct val="110000"/>
              </a:lnSpc>
              <a:spcBef>
                <a:spcPts val="0"/>
              </a:spcBef>
              <a:spcAft>
                <a:spcPts val="0"/>
              </a:spcAft>
              <a:buClr>
                <a:schemeClr val="accent1"/>
              </a:buClr>
            </a:pPr>
            <a:r>
              <a:rPr lang="en-US" sz="2400" dirty="0">
                <a:solidFill>
                  <a:schemeClr val="tx1">
                    <a:lumMod val="75000"/>
                    <a:lumOff val="25000"/>
                  </a:schemeClr>
                </a:solidFill>
              </a:rPr>
              <a:t>Save the date: Thursday, April 18, 2024, at 1 p.m.</a:t>
            </a:r>
          </a:p>
          <a:p>
            <a:pPr eaLnBrk="1" hangingPunct="1">
              <a:lnSpc>
                <a:spcPct val="110000"/>
              </a:lnSpc>
              <a:spcBef>
                <a:spcPts val="0"/>
              </a:spcBef>
              <a:spcAft>
                <a:spcPts val="0"/>
              </a:spcAft>
              <a:buClr>
                <a:schemeClr val="accent1"/>
              </a:buClr>
            </a:pPr>
            <a:endParaRPr lang="en-US" sz="2400" dirty="0">
              <a:solidFill>
                <a:schemeClr val="tx1">
                  <a:lumMod val="75000"/>
                  <a:lumOff val="25000"/>
                </a:schemeClr>
              </a:solidFill>
            </a:endParaRPr>
          </a:p>
          <a:p>
            <a:pPr eaLnBrk="1" hangingPunct="1">
              <a:lnSpc>
                <a:spcPct val="110000"/>
              </a:lnSpc>
              <a:spcBef>
                <a:spcPts val="0"/>
              </a:spcBef>
              <a:spcAft>
                <a:spcPts val="0"/>
              </a:spcAft>
              <a:buClr>
                <a:schemeClr val="accent1"/>
              </a:buClr>
            </a:pPr>
            <a:r>
              <a:rPr lang="en-US" sz="2400" b="1" dirty="0">
                <a:solidFill>
                  <a:schemeClr val="tx1">
                    <a:lumMod val="75000"/>
                    <a:lumOff val="25000"/>
                  </a:schemeClr>
                </a:solidFill>
              </a:rPr>
              <a:t>Fifth Annual California Private School Professional Development Hybrid Conference</a:t>
            </a:r>
          </a:p>
          <a:p>
            <a:pPr eaLnBrk="1" hangingPunct="1">
              <a:lnSpc>
                <a:spcPct val="110000"/>
              </a:lnSpc>
              <a:spcBef>
                <a:spcPts val="0"/>
              </a:spcBef>
              <a:spcAft>
                <a:spcPts val="0"/>
              </a:spcAft>
              <a:buClr>
                <a:schemeClr val="accent1"/>
              </a:buClr>
            </a:pPr>
            <a:r>
              <a:rPr lang="en-US" sz="2400" dirty="0">
                <a:solidFill>
                  <a:schemeClr val="tx1">
                    <a:lumMod val="75000"/>
                    <a:lumOff val="25000"/>
                  </a:schemeClr>
                </a:solidFill>
              </a:rPr>
              <a:t>August 1–2, 2024, virtual and at the Sheraton Gateway Los Angeles Hotel.</a:t>
            </a:r>
          </a:p>
          <a:p>
            <a:pPr eaLnBrk="1" hangingPunct="1">
              <a:lnSpc>
                <a:spcPct val="110000"/>
              </a:lnSpc>
              <a:spcBef>
                <a:spcPts val="0"/>
              </a:spcBef>
              <a:spcAft>
                <a:spcPts val="0"/>
              </a:spcAft>
              <a:buClr>
                <a:schemeClr val="accent1"/>
              </a:buClr>
            </a:pPr>
            <a:r>
              <a:rPr lang="en-US" sz="2400" dirty="0">
                <a:solidFill>
                  <a:schemeClr val="tx1">
                    <a:lumMod val="75000"/>
                    <a:lumOff val="25000"/>
                  </a:schemeClr>
                </a:solidFill>
                <a:hlinkClick r:id="rId4" tooltip="Registration Link for California Private School Hybrid Conference"/>
              </a:rPr>
              <a:t>https://educationspeakersnetwork.com/capspd24/</a:t>
            </a:r>
            <a:endParaRPr lang="en-US" sz="2400" dirty="0">
              <a:solidFill>
                <a:schemeClr val="tx1">
                  <a:lumMod val="75000"/>
                  <a:lumOff val="25000"/>
                </a:schemeClr>
              </a:solidFill>
            </a:endParaRPr>
          </a:p>
        </p:txBody>
      </p:sp>
      <p:sp>
        <p:nvSpPr>
          <p:cNvPr id="4" name="Slide Number Placeholder 3">
            <a:extLst>
              <a:ext uri="{FF2B5EF4-FFF2-40B4-BE49-F238E27FC236}">
                <a16:creationId xmlns:a16="http://schemas.microsoft.com/office/drawing/2014/main" id="{125D858A-0248-3111-EF59-46D2E4E472A5}"/>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4E637404-0BCF-4192-AEAE-F6A882F231C4}" type="slidenum">
              <a:rPr lang="en-US" altLang="en-US" sz="1050">
                <a:solidFill>
                  <a:schemeClr val="tx1">
                    <a:lumMod val="75000"/>
                    <a:lumOff val="25000"/>
                  </a:schemeClr>
                </a:solidFill>
                <a:latin typeface="+mn-lt"/>
              </a:rPr>
              <a:pPr>
                <a:spcAft>
                  <a:spcPts val="600"/>
                </a:spcAft>
              </a:pPr>
              <a:t>65</a:t>
            </a:fld>
            <a:endParaRPr lang="en-US" altLang="en-US" sz="1050">
              <a:solidFill>
                <a:schemeClr val="tx1">
                  <a:lumMod val="75000"/>
                  <a:lumOff val="25000"/>
                </a:schemeClr>
              </a:solidFill>
              <a:latin typeface="+mn-lt"/>
            </a:endParaRPr>
          </a:p>
        </p:txBody>
      </p:sp>
    </p:spTree>
    <p:extLst>
      <p:ext uri="{BB962C8B-B14F-4D97-AF65-F5344CB8AC3E}">
        <p14:creationId xmlns:p14="http://schemas.microsoft.com/office/powerpoint/2010/main" val="10099721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D2BC61-1073-7CD5-7797-35FF11D291F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51DF72A-611B-003E-B665-EF449E6F93DF}"/>
              </a:ext>
            </a:extLst>
          </p:cNvPr>
          <p:cNvSpPr>
            <a:spLocks noGrp="1"/>
          </p:cNvSpPr>
          <p:nvPr>
            <p:ph type="title"/>
          </p:nvPr>
        </p:nvSpPr>
        <p:spPr/>
        <p:txBody>
          <a:bodyPr vert="horz" lIns="91440" tIns="45720" rIns="91440" bIns="45720" rtlCol="0" anchor="b">
            <a:normAutofit fontScale="90000"/>
          </a:bodyPr>
          <a:lstStyle/>
          <a:p>
            <a:pPr eaLnBrk="1" hangingPunct="1"/>
            <a:r>
              <a:rPr lang="en-US" sz="4800" dirty="0">
                <a:solidFill>
                  <a:schemeClr val="tx1">
                    <a:lumMod val="75000"/>
                    <a:lumOff val="25000"/>
                  </a:schemeClr>
                </a:solidFill>
              </a:rPr>
              <a:t>Title II, Part A State-Level</a:t>
            </a:r>
            <a:r>
              <a:rPr lang="en-US" sz="4800" u="sng" dirty="0">
                <a:solidFill>
                  <a:schemeClr val="tx1">
                    <a:lumMod val="75000"/>
                    <a:lumOff val="25000"/>
                  </a:schemeClr>
                </a:solidFill>
              </a:rPr>
              <a:t> </a:t>
            </a:r>
            <a:r>
              <a:rPr lang="en-US" sz="4800" dirty="0">
                <a:solidFill>
                  <a:schemeClr val="tx1">
                    <a:lumMod val="75000"/>
                    <a:lumOff val="25000"/>
                  </a:schemeClr>
                </a:solidFill>
              </a:rPr>
              <a:t>Equitable Services</a:t>
            </a:r>
          </a:p>
        </p:txBody>
      </p:sp>
      <p:pic>
        <p:nvPicPr>
          <p:cNvPr id="8" name="Content Placeholder 7" descr="Sharpened color pencil tips">
            <a:extLst>
              <a:ext uri="{FF2B5EF4-FFF2-40B4-BE49-F238E27FC236}">
                <a16:creationId xmlns:a16="http://schemas.microsoft.com/office/drawing/2014/main" id="{1338355F-0670-87E3-9BD3-16BACDC1B94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0" y="12198"/>
            <a:ext cx="4247148" cy="6845802"/>
          </a:xfrm>
          <a:prstGeom prst="rect">
            <a:avLst/>
          </a:prstGeom>
        </p:spPr>
      </p:pic>
      <p:sp>
        <p:nvSpPr>
          <p:cNvPr id="7" name="Text Placeholder 6">
            <a:extLst>
              <a:ext uri="{FF2B5EF4-FFF2-40B4-BE49-F238E27FC236}">
                <a16:creationId xmlns:a16="http://schemas.microsoft.com/office/drawing/2014/main" id="{9AA47815-D159-6DED-2831-F4D0398FEE68}"/>
              </a:ext>
            </a:extLst>
          </p:cNvPr>
          <p:cNvSpPr>
            <a:spLocks noGrp="1"/>
          </p:cNvSpPr>
          <p:nvPr>
            <p:ph idx="13"/>
          </p:nvPr>
        </p:nvSpPr>
        <p:spPr/>
        <p:txBody>
          <a:bodyPr vert="horz" lIns="0" tIns="45720" rIns="0" bIns="45720" rtlCol="0">
            <a:normAutofit/>
          </a:bodyPr>
          <a:lstStyle/>
          <a:p>
            <a:pPr marL="0" marR="0" indent="0">
              <a:spcBef>
                <a:spcPts val="0"/>
              </a:spcBef>
              <a:spcAft>
                <a:spcPts val="0"/>
              </a:spcAft>
              <a:buNone/>
            </a:pPr>
            <a:r>
              <a:rPr lang="en-US" sz="2400" dirty="0">
                <a:solidFill>
                  <a:srgbClr val="000000"/>
                </a:solidFill>
                <a:effectLst/>
                <a:latin typeface="Arial" panose="020B0604020202020204" pitchFamily="34" charset="0"/>
                <a:ea typeface="Aptos" panose="020B0004020202020204" pitchFamily="34" charset="0"/>
                <a:cs typeface="Arial" panose="020B0604020202020204" pitchFamily="34" charset="0"/>
              </a:rPr>
              <a:t>Learning Management System: </a:t>
            </a:r>
            <a:r>
              <a:rPr lang="en-US" sz="2400" u="sng" dirty="0">
                <a:solidFill>
                  <a:srgbClr val="000000"/>
                </a:solidFill>
                <a:effectLst/>
                <a:latin typeface="Arial" panose="020B0604020202020204" pitchFamily="34" charset="0"/>
                <a:ea typeface="Aptos" panose="020B0004020202020204" pitchFamily="34" charset="0"/>
                <a:cs typeface="Arial" panose="020B0604020202020204" pitchFamily="34" charset="0"/>
                <a:hlinkClick r:id="rId4" tooltip="California Private School Professional Development (CAPSPD.now) web page"/>
              </a:rPr>
              <a:t>www.capspdnow.com</a:t>
            </a:r>
            <a:endParaRPr lang="en-US" sz="24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0" marR="0" indent="0">
              <a:spcBef>
                <a:spcPts val="0"/>
              </a:spcBef>
              <a:spcAft>
                <a:spcPts val="0"/>
              </a:spcAft>
              <a:buNone/>
            </a:pPr>
            <a:r>
              <a:rPr lang="en-US" sz="24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p>
          <a:p>
            <a:pPr marL="0" marR="0" indent="0">
              <a:spcBef>
                <a:spcPts val="0"/>
              </a:spcBef>
              <a:spcAft>
                <a:spcPts val="0"/>
              </a:spcAft>
              <a:buNone/>
            </a:pPr>
            <a:r>
              <a:rPr lang="en-US" sz="2400" dirty="0">
                <a:solidFill>
                  <a:srgbClr val="000000"/>
                </a:solidFill>
                <a:effectLst/>
                <a:latin typeface="Arial" panose="020B0604020202020204" pitchFamily="34" charset="0"/>
                <a:ea typeface="Aptos" panose="020B0004020202020204" pitchFamily="34" charset="0"/>
                <a:cs typeface="Arial" panose="020B0604020202020204" pitchFamily="34" charset="0"/>
              </a:rPr>
              <a:t>Listserv: </a:t>
            </a:r>
            <a:r>
              <a:rPr lang="en-US" sz="2400" i="1" dirty="0">
                <a:solidFill>
                  <a:srgbClr val="000000"/>
                </a:solidFill>
                <a:effectLst/>
                <a:latin typeface="Arial" panose="020B0604020202020204" pitchFamily="34" charset="0"/>
                <a:ea typeface="Aptos" panose="020B0004020202020204" pitchFamily="34" charset="0"/>
                <a:cs typeface="Arial" panose="020B0604020202020204" pitchFamily="34" charset="0"/>
              </a:rPr>
              <a:t>to join our listserv send a blank email to</a:t>
            </a:r>
            <a:endParaRPr lang="en-US" sz="2400" i="1" dirty="0">
              <a:solidFill>
                <a:srgbClr val="000000"/>
              </a:solidFill>
              <a:latin typeface="Arial" panose="020B0604020202020204" pitchFamily="34" charset="0"/>
              <a:ea typeface="Aptos" panose="020B0004020202020204" pitchFamily="34" charset="0"/>
              <a:cs typeface="Arial" panose="020B0604020202020204" pitchFamily="34" charset="0"/>
            </a:endParaRPr>
          </a:p>
          <a:p>
            <a:pPr marL="0" marR="0" indent="0">
              <a:spcBef>
                <a:spcPts val="0"/>
              </a:spcBef>
              <a:spcAft>
                <a:spcPts val="0"/>
              </a:spcAft>
              <a:buNone/>
            </a:pPr>
            <a:r>
              <a:rPr lang="en-US" sz="2400" u="sng" dirty="0">
                <a:solidFill>
                  <a:srgbClr val="000000"/>
                </a:solidFill>
                <a:effectLst/>
                <a:latin typeface="Arial" panose="020B0604020202020204" pitchFamily="34" charset="0"/>
                <a:ea typeface="Aptos" panose="020B0004020202020204" pitchFamily="34" charset="0"/>
                <a:cs typeface="Arial" panose="020B0604020202020204" pitchFamily="34" charset="0"/>
                <a:hlinkClick r:id="rId5" tooltip="Join Private School Professional Development Listserv"/>
              </a:rPr>
              <a:t>join-private-school-professional-development@mlist.cde.ca.gov</a:t>
            </a:r>
            <a:endParaRPr lang="en-US" sz="24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0" marR="0" indent="0">
              <a:spcBef>
                <a:spcPts val="0"/>
              </a:spcBef>
              <a:spcAft>
                <a:spcPts val="0"/>
              </a:spcAft>
              <a:buNone/>
            </a:pPr>
            <a:r>
              <a:rPr lang="en-US" sz="24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p>
          <a:p>
            <a:pPr marL="0" marR="0" indent="0">
              <a:spcBef>
                <a:spcPts val="0"/>
              </a:spcBef>
              <a:spcAft>
                <a:spcPts val="0"/>
              </a:spcAft>
              <a:buNone/>
            </a:pPr>
            <a:r>
              <a:rPr lang="en-US" sz="2400" dirty="0">
                <a:solidFill>
                  <a:srgbClr val="000000"/>
                </a:solidFill>
                <a:effectLst/>
                <a:latin typeface="Arial" panose="020B0604020202020204" pitchFamily="34" charset="0"/>
                <a:ea typeface="Aptos" panose="020B0004020202020204" pitchFamily="34" charset="0"/>
                <a:cs typeface="Arial" panose="020B0604020202020204" pitchFamily="34" charset="0"/>
              </a:rPr>
              <a:t>CDE Private School Pages: </a:t>
            </a:r>
            <a:r>
              <a:rPr lang="en-US" sz="2400" u="sng" dirty="0">
                <a:solidFill>
                  <a:srgbClr val="000000"/>
                </a:solidFill>
                <a:effectLst/>
                <a:latin typeface="Arial" panose="020B0604020202020204" pitchFamily="34" charset="0"/>
                <a:ea typeface="Aptos" panose="020B0004020202020204" pitchFamily="34" charset="0"/>
                <a:cs typeface="Arial" panose="020B0604020202020204" pitchFamily="34" charset="0"/>
                <a:hlinkClick r:id="rId6" tooltip="CDE Private Schools FAQ web page"/>
              </a:rPr>
              <a:t>https://www.cde.ca.gov/sp/ps/psfaq.asp</a:t>
            </a:r>
            <a:endParaRPr lang="en-US" sz="24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0" marR="0" indent="0">
              <a:spcBef>
                <a:spcPts val="0"/>
              </a:spcBef>
              <a:spcAft>
                <a:spcPts val="0"/>
              </a:spcAft>
              <a:buNone/>
            </a:pPr>
            <a:r>
              <a:rPr lang="en-US" sz="2400" u="sng" dirty="0">
                <a:solidFill>
                  <a:srgbClr val="000000"/>
                </a:solidFill>
                <a:effectLst/>
                <a:latin typeface="Arial" panose="020B0604020202020204" pitchFamily="34" charset="0"/>
                <a:ea typeface="Aptos" panose="020B0004020202020204" pitchFamily="34" charset="0"/>
                <a:cs typeface="Arial" panose="020B0604020202020204" pitchFamily="34" charset="0"/>
                <a:hlinkClick r:id="rId7" tooltip="CDE Private Schools web page"/>
              </a:rPr>
              <a:t>https://www.cde.ca.gov/sp/ps/privateschools.asp</a:t>
            </a:r>
            <a:endParaRPr lang="en-US" sz="24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0" marR="0" indent="0">
              <a:spcBef>
                <a:spcPts val="0"/>
              </a:spcBef>
              <a:spcAft>
                <a:spcPts val="0"/>
              </a:spcAft>
              <a:buNone/>
            </a:pPr>
            <a:r>
              <a:rPr lang="en-US" sz="24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p>
          <a:p>
            <a:pPr marL="0" marR="0" indent="0">
              <a:spcBef>
                <a:spcPts val="0"/>
              </a:spcBef>
              <a:spcAft>
                <a:spcPts val="0"/>
              </a:spcAft>
              <a:buNone/>
            </a:pPr>
            <a:r>
              <a:rPr lang="en-US" sz="2400" dirty="0">
                <a:solidFill>
                  <a:srgbClr val="000000"/>
                </a:solidFill>
                <a:effectLst/>
                <a:latin typeface="Arial" panose="020B0604020202020204" pitchFamily="34" charset="0"/>
                <a:ea typeface="Aptos" panose="020B0004020202020204" pitchFamily="34" charset="0"/>
                <a:cs typeface="Arial" panose="020B0604020202020204" pitchFamily="34" charset="0"/>
              </a:rPr>
              <a:t>CA Private School Facebook page: </a:t>
            </a:r>
            <a:r>
              <a:rPr lang="en-US" sz="2400" u="sng" dirty="0">
                <a:solidFill>
                  <a:srgbClr val="000000"/>
                </a:solidFill>
                <a:effectLst/>
                <a:latin typeface="Arial" panose="020B0604020202020204" pitchFamily="34" charset="0"/>
                <a:ea typeface="Aptos" panose="020B0004020202020204" pitchFamily="34" charset="0"/>
                <a:cs typeface="Arial" panose="020B0604020202020204" pitchFamily="34" charset="0"/>
                <a:hlinkClick r:id="rId8" tooltip="CA Private School Facebook page"/>
              </a:rPr>
              <a:t>https://www.facebook.com/CAEducation</a:t>
            </a:r>
            <a:endParaRPr lang="en-US" sz="24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eaLnBrk="1" hangingPunct="1">
              <a:buClr>
                <a:schemeClr val="accent1"/>
              </a:buClr>
              <a:buFont typeface="Calibri" panose="020F0502020204030204" pitchFamily="34" charset="0"/>
            </a:pPr>
            <a:endParaRPr lang="en-US" sz="2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EDAC3E2-66A7-BECB-A4D0-1C49F7C04A1C}"/>
              </a:ext>
            </a:extLst>
          </p:cNvPr>
          <p:cNvSpPr>
            <a:spLocks noGrp="1"/>
          </p:cNvSpPr>
          <p:nvPr>
            <p:ph type="sldNum" sz="quarter" idx="12"/>
          </p:nvPr>
        </p:nvSpPr>
        <p:spPr/>
        <p:txBody>
          <a:bodyPr vert="horz" lIns="91440" tIns="45720" rIns="91440" bIns="45720" rtlCol="0" anchor="ctr">
            <a:normAutofit/>
          </a:bodyPr>
          <a:lstStyle/>
          <a:p>
            <a:pPr>
              <a:spcAft>
                <a:spcPts val="600"/>
              </a:spcAft>
            </a:pPr>
            <a:fld id="{4E637404-0BCF-4192-AEAE-F6A882F231C4}" type="slidenum">
              <a:rPr lang="en-US" altLang="en-US" sz="1050">
                <a:solidFill>
                  <a:schemeClr val="tx1">
                    <a:lumMod val="75000"/>
                    <a:lumOff val="25000"/>
                  </a:schemeClr>
                </a:solidFill>
                <a:latin typeface="+mn-lt"/>
              </a:rPr>
              <a:pPr>
                <a:spcAft>
                  <a:spcPts val="600"/>
                </a:spcAft>
              </a:pPr>
              <a:t>66</a:t>
            </a:fld>
            <a:endParaRPr lang="en-US" altLang="en-US" sz="1050">
              <a:solidFill>
                <a:schemeClr val="tx1">
                  <a:lumMod val="75000"/>
                  <a:lumOff val="25000"/>
                </a:schemeClr>
              </a:solidFill>
              <a:latin typeface="+mn-lt"/>
            </a:endParaRPr>
          </a:p>
        </p:txBody>
      </p:sp>
    </p:spTree>
    <p:extLst>
      <p:ext uri="{BB962C8B-B14F-4D97-AF65-F5344CB8AC3E}">
        <p14:creationId xmlns:p14="http://schemas.microsoft.com/office/powerpoint/2010/main" val="20258324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0F620-B19D-D1E1-0DE1-6CEFA8016431}"/>
              </a:ext>
            </a:extLst>
          </p:cNvPr>
          <p:cNvSpPr>
            <a:spLocks noGrp="1"/>
          </p:cNvSpPr>
          <p:nvPr>
            <p:ph type="title"/>
          </p:nvPr>
        </p:nvSpPr>
        <p:spPr/>
        <p:txBody>
          <a:bodyPr/>
          <a:lstStyle/>
          <a:p>
            <a:pPr algn="ctr"/>
            <a:r>
              <a:rPr lang="en-US" dirty="0"/>
              <a:t>Resources and Contacts</a:t>
            </a:r>
          </a:p>
        </p:txBody>
      </p:sp>
      <p:sp>
        <p:nvSpPr>
          <p:cNvPr id="3" name="Content Placeholder 2">
            <a:extLst>
              <a:ext uri="{FF2B5EF4-FFF2-40B4-BE49-F238E27FC236}">
                <a16:creationId xmlns:a16="http://schemas.microsoft.com/office/drawing/2014/main" id="{3D2F93C6-9B0F-00B1-A52E-72B913FEAF0E}"/>
              </a:ext>
            </a:extLst>
          </p:cNvPr>
          <p:cNvSpPr>
            <a:spLocks noGrp="1"/>
          </p:cNvSpPr>
          <p:nvPr>
            <p:ph idx="1"/>
          </p:nvPr>
        </p:nvSpPr>
        <p:spPr>
          <a:xfrm>
            <a:off x="1096963" y="1786103"/>
            <a:ext cx="10058400" cy="4354512"/>
          </a:xfrm>
        </p:spPr>
        <p:txBody>
          <a:bodyPr/>
          <a:lstStyle/>
          <a:p>
            <a:pPr marL="0" indent="0" algn="ctr">
              <a:lnSpc>
                <a:spcPct val="100000"/>
              </a:lnSpc>
              <a:spcBef>
                <a:spcPts val="0"/>
              </a:spcBef>
              <a:spcAft>
                <a:spcPts val="0"/>
              </a:spcAft>
              <a:buNone/>
            </a:pPr>
            <a:r>
              <a:rPr lang="en-US" sz="2400" b="1" dirty="0"/>
              <a:t>Title II web page: </a:t>
            </a:r>
            <a:r>
              <a:rPr lang="en-US" sz="2400" dirty="0">
                <a:hlinkClick r:id="rId3" tooltip="CDE Title II web page"/>
              </a:rPr>
              <a:t>https://www.cde.ca.gov/ci/pl/title2parta.asp</a:t>
            </a:r>
            <a:endParaRPr lang="en-US" sz="2400" dirty="0"/>
          </a:p>
          <a:p>
            <a:pPr marL="0" indent="0" algn="ctr">
              <a:lnSpc>
                <a:spcPct val="100000"/>
              </a:lnSpc>
              <a:spcBef>
                <a:spcPts val="0"/>
              </a:spcBef>
              <a:spcAft>
                <a:spcPts val="0"/>
              </a:spcAft>
              <a:buNone/>
            </a:pPr>
            <a:r>
              <a:rPr lang="en-US" sz="2400" b="1" dirty="0"/>
              <a:t>Title II Email: </a:t>
            </a:r>
            <a:r>
              <a:rPr lang="en-US" sz="2400" dirty="0">
                <a:hlinkClick r:id="rId4" tooltip="Title II Email"/>
              </a:rPr>
              <a:t>TitleII@cde.ca.gov</a:t>
            </a:r>
            <a:endParaRPr lang="en-US" sz="2400" dirty="0"/>
          </a:p>
          <a:p>
            <a:pPr marL="0" indent="0" algn="ctr">
              <a:lnSpc>
                <a:spcPct val="100000"/>
              </a:lnSpc>
              <a:spcBef>
                <a:spcPts val="0"/>
              </a:spcBef>
              <a:spcAft>
                <a:spcPts val="1800"/>
              </a:spcAft>
              <a:buNone/>
            </a:pPr>
            <a:r>
              <a:rPr lang="en-US" sz="2400" b="1" dirty="0">
                <a:cs typeface="Arial"/>
              </a:rPr>
              <a:t>Title II listserv: </a:t>
            </a:r>
            <a:r>
              <a:rPr lang="en-US" sz="2400" dirty="0">
                <a:cs typeface="Arial"/>
              </a:rPr>
              <a:t>Send a blank email to </a:t>
            </a:r>
            <a:r>
              <a:rPr lang="en-US" sz="2400" dirty="0">
                <a:hlinkClick r:id="rId5" tooltip="Join Title II Listserv"/>
              </a:rPr>
              <a:t>join-Title-II@mlist.cde.ca.gov</a:t>
            </a:r>
            <a:endParaRPr lang="en-US" sz="2400" dirty="0"/>
          </a:p>
          <a:p>
            <a:pPr marL="0" indent="0" algn="ctr">
              <a:lnSpc>
                <a:spcPct val="100000"/>
              </a:lnSpc>
              <a:spcBef>
                <a:spcPts val="0"/>
              </a:spcBef>
              <a:spcAft>
                <a:spcPts val="0"/>
              </a:spcAft>
              <a:buNone/>
            </a:pPr>
            <a:r>
              <a:rPr lang="en-US" sz="2400" b="1" dirty="0"/>
              <a:t>Equitable Services Ombudsman </a:t>
            </a:r>
          </a:p>
          <a:p>
            <a:pPr marL="0" indent="0" algn="ctr">
              <a:lnSpc>
                <a:spcPct val="100000"/>
              </a:lnSpc>
              <a:spcBef>
                <a:spcPts val="0"/>
              </a:spcBef>
              <a:spcAft>
                <a:spcPts val="0"/>
              </a:spcAft>
              <a:buNone/>
            </a:pPr>
            <a:r>
              <a:rPr lang="en-US" sz="2400" dirty="0">
                <a:hlinkClick r:id="rId6" tooltip="CDE Equitable Services Ombudsman web page"/>
              </a:rPr>
              <a:t>https://www.cde.ca.gov/sp/sw/t1/ombudsmaneqservices.asp</a:t>
            </a:r>
            <a:r>
              <a:rPr lang="en-US" sz="2400" dirty="0"/>
              <a:t> </a:t>
            </a:r>
          </a:p>
          <a:p>
            <a:pPr marL="0" indent="0" algn="ctr">
              <a:lnSpc>
                <a:spcPct val="100000"/>
              </a:lnSpc>
              <a:spcBef>
                <a:spcPts val="0"/>
              </a:spcBef>
              <a:spcAft>
                <a:spcPts val="1800"/>
              </a:spcAft>
              <a:buNone/>
            </a:pPr>
            <a:r>
              <a:rPr lang="en-US" sz="2400" dirty="0"/>
              <a:t>Sylvia Hanna, </a:t>
            </a:r>
            <a:r>
              <a:rPr lang="en-US" sz="2400" u="sng" dirty="0">
                <a:hlinkClick r:id="rId7"/>
              </a:rPr>
              <a:t>SHanna@cde.ca.gov</a:t>
            </a:r>
            <a:endParaRPr lang="en-US" sz="2400" u="sng" dirty="0"/>
          </a:p>
          <a:p>
            <a:pPr marL="0" indent="0" algn="ctr">
              <a:lnSpc>
                <a:spcPct val="100000"/>
              </a:lnSpc>
              <a:spcBef>
                <a:spcPts val="0"/>
              </a:spcBef>
              <a:spcAft>
                <a:spcPts val="0"/>
              </a:spcAft>
              <a:buNone/>
            </a:pPr>
            <a:r>
              <a:rPr lang="en-US" sz="2400" b="1" dirty="0"/>
              <a:t>United States Department of Education</a:t>
            </a:r>
          </a:p>
          <a:p>
            <a:pPr marL="0" marR="0" indent="0" algn="ctr">
              <a:lnSpc>
                <a:spcPct val="107000"/>
              </a:lnSpc>
              <a:spcBef>
                <a:spcPts val="0"/>
              </a:spcBef>
              <a:spcAft>
                <a:spcPts val="800"/>
              </a:spcAft>
              <a:buNone/>
            </a:pPr>
            <a:r>
              <a:rPr lang="en-US" sz="2400" u="sng" kern="100" dirty="0">
                <a:solidFill>
                  <a:srgbClr val="467886"/>
                </a:solidFill>
                <a:effectLst/>
                <a:ea typeface="Aptos" panose="020B0004020202020204" pitchFamily="34" charset="0"/>
                <a:cs typeface="Times New Roman" panose="02020603050405020304" pitchFamily="18" charset="0"/>
                <a:hlinkClick r:id="rId8" tooltip="United States Department of Education web page"/>
              </a:rPr>
              <a:t>https://www2.ed.gov/about/inits/ed/non-public-education/files/esea-titleviii-guidance-2023.pdf</a:t>
            </a:r>
            <a:r>
              <a:rPr lang="en-US" sz="2400" kern="100" dirty="0">
                <a:effectLst/>
                <a:ea typeface="Aptos" panose="020B0004020202020204" pitchFamily="34" charset="0"/>
                <a:cs typeface="Times New Roman" panose="02020603050405020304" pitchFamily="18" charset="0"/>
              </a:rPr>
              <a:t> </a:t>
            </a:r>
          </a:p>
          <a:p>
            <a:pPr marL="0" indent="0" algn="ctr">
              <a:buNone/>
            </a:pPr>
            <a:r>
              <a:rPr lang="en-US" sz="2400" dirty="0"/>
              <a:t>Thank you!</a:t>
            </a:r>
          </a:p>
          <a:p>
            <a:endParaRPr lang="en-US" dirty="0"/>
          </a:p>
        </p:txBody>
      </p:sp>
      <p:sp>
        <p:nvSpPr>
          <p:cNvPr id="4" name="Slide Number Placeholder 3">
            <a:extLst>
              <a:ext uri="{FF2B5EF4-FFF2-40B4-BE49-F238E27FC236}">
                <a16:creationId xmlns:a16="http://schemas.microsoft.com/office/drawing/2014/main" id="{47CC916A-9C9C-97C2-C89B-93370ACF644A}"/>
              </a:ext>
            </a:extLst>
          </p:cNvPr>
          <p:cNvSpPr>
            <a:spLocks noGrp="1"/>
          </p:cNvSpPr>
          <p:nvPr>
            <p:ph type="sldNum" sz="quarter" idx="12"/>
          </p:nvPr>
        </p:nvSpPr>
        <p:spPr/>
        <p:txBody>
          <a:bodyPr/>
          <a:lstStyle/>
          <a:p>
            <a:fld id="{4E637404-0BCF-4192-AEAE-F6A882F231C4}" type="slidenum">
              <a:rPr lang="en-US" altLang="en-US" smtClean="0"/>
              <a:pPr/>
              <a:t>67</a:t>
            </a:fld>
            <a:endParaRPr lang="en-US" altLang="en-US"/>
          </a:p>
        </p:txBody>
      </p:sp>
    </p:spTree>
    <p:extLst>
      <p:ext uri="{BB962C8B-B14F-4D97-AF65-F5344CB8AC3E}">
        <p14:creationId xmlns:p14="http://schemas.microsoft.com/office/powerpoint/2010/main" val="3432516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282633" y="2166762"/>
            <a:ext cx="3507971" cy="2506286"/>
          </a:xfrm>
        </p:spPr>
        <p:txBody>
          <a:bodyPr anchor="ctr">
            <a:normAutofit/>
          </a:bodyPr>
          <a:lstStyle/>
          <a:p>
            <a:r>
              <a:rPr lang="en-US" sz="4800" dirty="0">
                <a:solidFill>
                  <a:srgbClr val="FFFFFF"/>
                </a:solidFill>
              </a:rPr>
              <a:t>Private School Consultation</a:t>
            </a:r>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p:txBody>
          <a:bodyPr anchor="ctr">
            <a:normAutofit/>
          </a:bodyPr>
          <a:lstStyle/>
          <a:p>
            <a:pPr marL="0" indent="0">
              <a:lnSpc>
                <a:spcPct val="100000"/>
              </a:lnSpc>
              <a:spcBef>
                <a:spcPts val="0"/>
              </a:spcBef>
              <a:spcAft>
                <a:spcPts val="1200"/>
              </a:spcAft>
              <a:buNone/>
            </a:pPr>
            <a:r>
              <a:rPr lang="en-US" dirty="0">
                <a:effectLst/>
                <a:latin typeface="Arial" panose="020B0604020202020204" pitchFamily="34" charset="0"/>
                <a:ea typeface="Arial" panose="020B0604020202020204" pitchFamily="34" charset="0"/>
                <a:cs typeface="Times New Roman" panose="02020603050405020304" pitchFamily="18" charset="0"/>
              </a:rPr>
              <a:t>LEAs shall, after timely and meaningful consultation, provide educational services to eligible children and their teachers on an equitable basis. Educational services or other benefits, including materials and equipment, provided under this section, shall be secular, neutral, and nonideological. </a:t>
            </a:r>
          </a:p>
          <a:p>
            <a:pPr marL="0" indent="0" algn="r">
              <a:lnSpc>
                <a:spcPct val="100000"/>
              </a:lnSpc>
              <a:spcBef>
                <a:spcPts val="0"/>
              </a:spcBef>
              <a:spcAft>
                <a:spcPts val="1200"/>
              </a:spcAft>
              <a:buNone/>
            </a:pPr>
            <a:r>
              <a:rPr lang="en-US" dirty="0">
                <a:effectLst/>
                <a:latin typeface="Arial" panose="020B0604020202020204" pitchFamily="34" charset="0"/>
                <a:ea typeface="Arial" panose="020B0604020202020204" pitchFamily="34" charset="0"/>
                <a:cs typeface="Times New Roman" panose="02020603050405020304" pitchFamily="18" charset="0"/>
              </a:rPr>
              <a:t>20 </a:t>
            </a:r>
            <a:r>
              <a:rPr lang="en-US" i="1" cap="all" dirty="0">
                <a:effectLst/>
                <a:latin typeface="Arial" panose="020B0604020202020204" pitchFamily="34" charset="0"/>
                <a:ea typeface="Arial" panose="020B0604020202020204" pitchFamily="34" charset="0"/>
                <a:cs typeface="Times New Roman" panose="02020603050405020304" pitchFamily="18" charset="0"/>
              </a:rPr>
              <a:t>U.S.C.</a:t>
            </a:r>
            <a:r>
              <a:rPr lang="en-US" dirty="0">
                <a:effectLst/>
                <a:latin typeface="Arial" panose="020B0604020202020204" pitchFamily="34" charset="0"/>
                <a:ea typeface="Arial" panose="020B0604020202020204" pitchFamily="34" charset="0"/>
                <a:cs typeface="Times New Roman" panose="02020603050405020304" pitchFamily="18" charset="0"/>
              </a:rPr>
              <a:t> sections 7881[a][2] and 7881[b][B]</a:t>
            </a:r>
          </a:p>
          <a:p>
            <a:pPr marL="0" indent="0">
              <a:lnSpc>
                <a:spcPct val="100000"/>
              </a:lnSpc>
              <a:buNone/>
            </a:pPr>
            <a:endParaRPr lang="en-US" dirty="0"/>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p:txBody>
          <a:bodyPr>
            <a:normAutofit/>
          </a:bodyPr>
          <a:lstStyle/>
          <a:p>
            <a:pPr>
              <a:spcAft>
                <a:spcPts val="600"/>
              </a:spcAft>
            </a:pPr>
            <a:fld id="{4E637404-0BCF-4192-AEAE-F6A882F231C4}" type="slidenum">
              <a:rPr lang="en-US" altLang="en-US">
                <a:solidFill>
                  <a:schemeClr val="tx2"/>
                </a:solidFill>
              </a:rPr>
              <a:pPr>
                <a:spcAft>
                  <a:spcPts val="600"/>
                </a:spcAft>
              </a:pPr>
              <a:t>7</a:t>
            </a:fld>
            <a:endParaRPr lang="en-US" altLang="en-US">
              <a:solidFill>
                <a:schemeClr val="tx2"/>
              </a:solidFill>
            </a:endParaRPr>
          </a:p>
        </p:txBody>
      </p:sp>
    </p:spTree>
    <p:extLst>
      <p:ext uri="{BB962C8B-B14F-4D97-AF65-F5344CB8AC3E}">
        <p14:creationId xmlns:p14="http://schemas.microsoft.com/office/powerpoint/2010/main" val="1257719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CB586-109D-5D62-0D2A-121F5DC0804E}"/>
              </a:ext>
            </a:extLst>
          </p:cNvPr>
          <p:cNvSpPr>
            <a:spLocks noGrp="1"/>
          </p:cNvSpPr>
          <p:nvPr>
            <p:ph type="title"/>
          </p:nvPr>
        </p:nvSpPr>
        <p:spPr/>
        <p:txBody>
          <a:bodyPr>
            <a:normAutofit fontScale="90000"/>
          </a:bodyPr>
          <a:lstStyle/>
          <a:p>
            <a:br>
              <a:rPr lang="en-US" sz="3000" kern="1200" spc="-50" dirty="0">
                <a:effectLst/>
                <a:latin typeface="Aptos Display" panose="020B0004020202020204" pitchFamily="34" charset="0"/>
                <a:ea typeface="Times New Roman" panose="02020603050405020304" pitchFamily="18" charset="0"/>
                <a:cs typeface="Times New Roman" panose="02020603050405020304" pitchFamily="18" charset="0"/>
              </a:rPr>
            </a:br>
            <a:br>
              <a:rPr lang="en-US" sz="3000" kern="1200" spc="-50" dirty="0">
                <a:effectLst/>
                <a:latin typeface="Aptos Display" panose="020B0004020202020204" pitchFamily="34" charset="0"/>
                <a:ea typeface="Times New Roman" panose="02020603050405020304" pitchFamily="18" charset="0"/>
                <a:cs typeface="Times New Roman" panose="02020603050405020304" pitchFamily="18" charset="0"/>
              </a:rPr>
            </a:br>
            <a:r>
              <a:rPr lang="en-US" kern="1200" spc="-50" dirty="0">
                <a:effectLst/>
                <a:ea typeface="Times New Roman" panose="02020603050405020304" pitchFamily="18" charset="0"/>
                <a:cs typeface="Times New Roman" panose="02020603050405020304" pitchFamily="18" charset="0"/>
              </a:rPr>
              <a:t>Title II, Part A Eligibility for Services</a:t>
            </a:r>
            <a:endParaRPr lang="en-US" dirty="0"/>
          </a:p>
        </p:txBody>
      </p:sp>
      <p:pic>
        <p:nvPicPr>
          <p:cNvPr id="6" name="Content Placeholder 5" descr="Schoolhouse">
            <a:extLst>
              <a:ext uri="{FF2B5EF4-FFF2-40B4-BE49-F238E27FC236}">
                <a16:creationId xmlns:a16="http://schemas.microsoft.com/office/drawing/2014/main" id="{FCF6F201-EF71-787F-80B2-BC502B95B5A1}"/>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9293" y="1768620"/>
            <a:ext cx="3801996" cy="3801996"/>
          </a:xfrm>
          <a:prstGeom prst="rect">
            <a:avLst/>
          </a:prstGeom>
        </p:spPr>
      </p:pic>
      <p:sp>
        <p:nvSpPr>
          <p:cNvPr id="3" name="Content Placeholder 2">
            <a:extLst>
              <a:ext uri="{FF2B5EF4-FFF2-40B4-BE49-F238E27FC236}">
                <a16:creationId xmlns:a16="http://schemas.microsoft.com/office/drawing/2014/main" id="{1C183399-536B-046B-3C7A-356825C209D8}"/>
              </a:ext>
            </a:extLst>
          </p:cNvPr>
          <p:cNvSpPr>
            <a:spLocks noGrp="1"/>
          </p:cNvSpPr>
          <p:nvPr>
            <p:ph sz="half" idx="1"/>
          </p:nvPr>
        </p:nvSpPr>
        <p:spPr>
          <a:xfrm>
            <a:off x="4102768" y="1845733"/>
            <a:ext cx="7035132" cy="4388811"/>
          </a:xfrm>
        </p:spPr>
        <p:txBody>
          <a:bodyPr>
            <a:normAutofit/>
          </a:bodyPr>
          <a:lstStyle/>
          <a:p>
            <a:pPr>
              <a:lnSpc>
                <a:spcPct val="100000"/>
              </a:lnSpc>
              <a:spcBef>
                <a:spcPts val="0"/>
              </a:spcBef>
              <a:spcAft>
                <a:spcPts val="1200"/>
              </a:spcAft>
            </a:pPr>
            <a:r>
              <a:rPr lang="en-US" sz="2400" dirty="0"/>
              <a:t>Based on the number of eligible students who are enrolled in private elementary and secondary schools in the geographical areas served by the LEA.</a:t>
            </a:r>
          </a:p>
          <a:p>
            <a:pPr>
              <a:lnSpc>
                <a:spcPct val="100000"/>
              </a:lnSpc>
              <a:spcBef>
                <a:spcPts val="0"/>
              </a:spcBef>
              <a:spcAft>
                <a:spcPts val="1200"/>
              </a:spcAft>
            </a:pPr>
            <a:r>
              <a:rPr lang="en-US" sz="2400" dirty="0"/>
              <a:t>Only available to nonprofit private schools within the LEA boundaries.</a:t>
            </a:r>
          </a:p>
          <a:p>
            <a:pPr marL="0" indent="0">
              <a:lnSpc>
                <a:spcPct val="100000"/>
              </a:lnSpc>
              <a:spcBef>
                <a:spcPts val="0"/>
              </a:spcBef>
              <a:spcAft>
                <a:spcPts val="1200"/>
              </a:spcAft>
              <a:buNone/>
            </a:pPr>
            <a:r>
              <a:rPr lang="en-US" sz="2400" kern="1200" dirty="0">
                <a:effectLst/>
                <a:latin typeface="+mj-lt"/>
                <a:ea typeface="Times New Roman" panose="02020603050405020304" pitchFamily="18" charset="0"/>
                <a:cs typeface="Times New Roman" panose="02020603050405020304" pitchFamily="18" charset="0"/>
              </a:rPr>
              <a:t>The district is responsible for verifying eligibility (location and nonprofit status) and the enrollment of participating private schools.</a:t>
            </a:r>
            <a:endParaRPr lang="en-US" sz="2400" kern="100" dirty="0">
              <a:effectLst/>
              <a:latin typeface="+mj-lt"/>
              <a:ea typeface="Aptos" panose="020B0004020202020204" pitchFamily="34" charset="0"/>
              <a:cs typeface="Times New Roman" panose="02020603050405020304" pitchFamily="18" charset="0"/>
            </a:endParaRPr>
          </a:p>
          <a:p>
            <a:pPr marL="0" indent="0">
              <a:buNone/>
            </a:pPr>
            <a:endParaRPr lang="en-US" sz="2400" dirty="0"/>
          </a:p>
        </p:txBody>
      </p:sp>
      <p:sp>
        <p:nvSpPr>
          <p:cNvPr id="4" name="Slide Number Placeholder 3">
            <a:extLst>
              <a:ext uri="{FF2B5EF4-FFF2-40B4-BE49-F238E27FC236}">
                <a16:creationId xmlns:a16="http://schemas.microsoft.com/office/drawing/2014/main" id="{31AB507A-FF64-91D9-85A7-B59554C506F9}"/>
              </a:ext>
            </a:extLst>
          </p:cNvPr>
          <p:cNvSpPr>
            <a:spLocks noGrp="1"/>
          </p:cNvSpPr>
          <p:nvPr>
            <p:ph type="sldNum" sz="quarter" idx="12"/>
          </p:nvPr>
        </p:nvSpPr>
        <p:spPr/>
        <p:txBody>
          <a:bodyPr>
            <a:normAutofit/>
          </a:bodyPr>
          <a:lstStyle/>
          <a:p>
            <a:pPr>
              <a:spcAft>
                <a:spcPts val="600"/>
              </a:spcAft>
            </a:pPr>
            <a:fld id="{4E637404-0BCF-4192-AEAE-F6A882F231C4}" type="slidenum">
              <a:rPr lang="en-US" altLang="en-US" smtClean="0"/>
              <a:pPr>
                <a:spcAft>
                  <a:spcPts val="600"/>
                </a:spcAft>
              </a:pPr>
              <a:t>8</a:t>
            </a:fld>
            <a:endParaRPr lang="en-US" altLang="en-US"/>
          </a:p>
        </p:txBody>
      </p:sp>
    </p:spTree>
    <p:extLst>
      <p:ext uri="{BB962C8B-B14F-4D97-AF65-F5344CB8AC3E}">
        <p14:creationId xmlns:p14="http://schemas.microsoft.com/office/powerpoint/2010/main" val="2044328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EA Equitable Services Steps">
            <a:extLst>
              <a:ext uri="{FF2B5EF4-FFF2-40B4-BE49-F238E27FC236}">
                <a16:creationId xmlns:a16="http://schemas.microsoft.com/office/drawing/2014/main" id="{399DEF6C-CFE0-2E43-552A-30AB86F57A6C}"/>
              </a:ext>
            </a:extLst>
          </p:cNvPr>
          <p:cNvSpPr>
            <a:spLocks noGrp="1"/>
          </p:cNvSpPr>
          <p:nvPr>
            <p:ph type="title"/>
          </p:nvPr>
        </p:nvSpPr>
        <p:spPr/>
        <p:txBody>
          <a:bodyPr/>
          <a:lstStyle/>
          <a:p>
            <a:r>
              <a:rPr lang="en-US" dirty="0"/>
              <a:t>Local Educational Agency Equitable Services Steps</a:t>
            </a:r>
          </a:p>
        </p:txBody>
      </p:sp>
      <p:pic>
        <p:nvPicPr>
          <p:cNvPr id="5" name="Content Placeholder 4" descr="LEA Equitable Services Steps: refer to slide notes">
            <a:extLst>
              <a:ext uri="{FF2B5EF4-FFF2-40B4-BE49-F238E27FC236}">
                <a16:creationId xmlns:a16="http://schemas.microsoft.com/office/drawing/2014/main" id="{DDF0D7F2-A068-C509-5153-622AEB5A34EF}"/>
              </a:ext>
            </a:extLst>
          </p:cNvPr>
          <p:cNvPicPr>
            <a:picLocks noGrp="1" noChangeAspect="1"/>
          </p:cNvPicPr>
          <p:nvPr>
            <p:ph idx="1"/>
          </p:nvPr>
        </p:nvPicPr>
        <p:blipFill>
          <a:blip r:embed="rId3"/>
          <a:stretch>
            <a:fillRect/>
          </a:stretch>
        </p:blipFill>
        <p:spPr>
          <a:xfrm>
            <a:off x="4202708" y="2020303"/>
            <a:ext cx="3942671" cy="3911430"/>
          </a:xfrm>
          <a:prstGeom prst="rect">
            <a:avLst/>
          </a:prstGeom>
        </p:spPr>
      </p:pic>
      <p:sp>
        <p:nvSpPr>
          <p:cNvPr id="4" name="Slide Number Placeholder 3">
            <a:extLst>
              <a:ext uri="{FF2B5EF4-FFF2-40B4-BE49-F238E27FC236}">
                <a16:creationId xmlns:a16="http://schemas.microsoft.com/office/drawing/2014/main" id="{5889F6A1-2DD7-2023-AD32-720402986767}"/>
              </a:ext>
            </a:extLst>
          </p:cNvPr>
          <p:cNvSpPr>
            <a:spLocks noGrp="1"/>
          </p:cNvSpPr>
          <p:nvPr>
            <p:ph type="sldNum" sz="quarter" idx="12"/>
          </p:nvPr>
        </p:nvSpPr>
        <p:spPr/>
        <p:txBody>
          <a:bodyPr/>
          <a:lstStyle/>
          <a:p>
            <a:fld id="{4E637404-0BCF-4192-AEAE-F6A882F231C4}" type="slidenum">
              <a:rPr lang="en-US" altLang="en-US" smtClean="0"/>
              <a:pPr/>
              <a:t>9</a:t>
            </a:fld>
            <a:endParaRPr lang="en-US" altLang="en-US"/>
          </a:p>
        </p:txBody>
      </p:sp>
    </p:spTree>
    <p:extLst>
      <p:ext uri="{BB962C8B-B14F-4D97-AF65-F5344CB8AC3E}">
        <p14:creationId xmlns:p14="http://schemas.microsoft.com/office/powerpoint/2010/main" val="403738117"/>
      </p:ext>
    </p:extLst>
  </p:cSld>
  <p:clrMapOvr>
    <a:masterClrMapping/>
  </p:clrMapOvr>
</p:sld>
</file>

<file path=ppt/theme/theme1.xml><?xml version="1.0" encoding="utf-8"?>
<a:theme xmlns:a="http://schemas.openxmlformats.org/drawingml/2006/main" name="Retrospect">
  <a:themeElements>
    <a:clrScheme name="Custom 6">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0000FF"/>
      </a:hlink>
      <a:folHlink>
        <a:srgbClr val="005878"/>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11509</Words>
  <Application>Microsoft Office PowerPoint</Application>
  <PresentationFormat>Widescreen</PresentationFormat>
  <Paragraphs>836</Paragraphs>
  <Slides>67</Slides>
  <Notes>67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67</vt:i4>
      </vt:variant>
    </vt:vector>
  </HeadingPairs>
  <TitlesOfParts>
    <vt:vector size="76" baseType="lpstr">
      <vt:lpstr>Aptos</vt:lpstr>
      <vt:lpstr>Aptos Display</vt:lpstr>
      <vt:lpstr>Arial</vt:lpstr>
      <vt:lpstr>Calibri</vt:lpstr>
      <vt:lpstr>Georgia</vt:lpstr>
      <vt:lpstr>Helvetica Neue</vt:lpstr>
      <vt:lpstr>Segoe UI</vt:lpstr>
      <vt:lpstr>Times New Roman</vt:lpstr>
      <vt:lpstr>Retrospect</vt:lpstr>
      <vt:lpstr>Title II, Part A Supporting Effective Instruction Monitoring</vt:lpstr>
      <vt:lpstr>Agenda</vt:lpstr>
      <vt:lpstr>Poll #1 </vt:lpstr>
      <vt:lpstr>Poll #2</vt:lpstr>
      <vt:lpstr>Title II Purpose </vt:lpstr>
      <vt:lpstr>Other School Leader Definition</vt:lpstr>
      <vt:lpstr>Private School Consultation</vt:lpstr>
      <vt:lpstr>  Title II, Part A Eligibility for Services</vt:lpstr>
      <vt:lpstr>Local Educational Agency Equitable Services Steps</vt:lpstr>
      <vt:lpstr>Supporting Effective Instruction 08 Federal Program Monitoring Evidence</vt:lpstr>
      <vt:lpstr>Private schools assist this process by:</vt:lpstr>
      <vt:lpstr>Intent to Participate (1)</vt:lpstr>
      <vt:lpstr>Intent to Participate (2) </vt:lpstr>
      <vt:lpstr>Intent to Participate Example (1) </vt:lpstr>
      <vt:lpstr>Intent to Participate Example (2) </vt:lpstr>
      <vt:lpstr>Intent to Participate Example (3)</vt:lpstr>
      <vt:lpstr>Every Student Succeeds Act Program Descriptions (1)</vt:lpstr>
      <vt:lpstr>Every Student Succeeds Act Program Descriptions (2)</vt:lpstr>
      <vt:lpstr>Every Student Succeeds Act Program Descriptions (3)</vt:lpstr>
      <vt:lpstr>Every Student Succeeds Act Program Descriptions (4)</vt:lpstr>
      <vt:lpstr>Every Student Succeeds Act Program Descriptions (5)</vt:lpstr>
      <vt:lpstr>Intent to Participate Question (1)</vt:lpstr>
      <vt:lpstr>Intent to Participate Question (2)</vt:lpstr>
      <vt:lpstr>Intent to Participate Best Practices</vt:lpstr>
      <vt:lpstr>Intent to Participate (2)</vt:lpstr>
      <vt:lpstr>Title II, Part A Equitable Services Calculation</vt:lpstr>
      <vt:lpstr>Calculating Proportion of Title II,  Part A Funds</vt:lpstr>
      <vt:lpstr>Calculating Proportion of Funds Question</vt:lpstr>
      <vt:lpstr>Calculating Proportion of Funds Question (2)</vt:lpstr>
      <vt:lpstr>Consultation (1)</vt:lpstr>
      <vt:lpstr>Consultation (2)</vt:lpstr>
      <vt:lpstr>Consultation (3)</vt:lpstr>
      <vt:lpstr>Consultation with Private School Evidence</vt:lpstr>
      <vt:lpstr>Consultation Plan Example (1)</vt:lpstr>
      <vt:lpstr>Consultation Plan Example (2)</vt:lpstr>
      <vt:lpstr>Consultation Plan Example (3)</vt:lpstr>
      <vt:lpstr>Bakersfield City School District Equitable Services Education Plan Template </vt:lpstr>
      <vt:lpstr>Bakersfield City School District Equitable Services Education Plan Template (2)</vt:lpstr>
      <vt:lpstr>Bakersfield City School District  Title II Action Plan Example </vt:lpstr>
      <vt:lpstr>Bakersfield City School District  Private Schools Equitable Services Handbook  Table of Contents</vt:lpstr>
      <vt:lpstr>Bakersfield City School District Consultation Timeline </vt:lpstr>
      <vt:lpstr>Consultation Timeline (1)</vt:lpstr>
      <vt:lpstr>Consultation Timeline (2)</vt:lpstr>
      <vt:lpstr>Consultation Timeline (3)</vt:lpstr>
      <vt:lpstr>Consultation Timeline (4)</vt:lpstr>
      <vt:lpstr>Consultation Best Practices</vt:lpstr>
      <vt:lpstr>Affirmation of Consultation</vt:lpstr>
      <vt:lpstr>Affirmation of Consultation Template</vt:lpstr>
      <vt:lpstr>Private School Affirmation Evidence</vt:lpstr>
      <vt:lpstr>Bakersfield City School District  Affirmation of Consultation</vt:lpstr>
      <vt:lpstr>Obligation of Funds Question</vt:lpstr>
      <vt:lpstr>Obligation of Funds</vt:lpstr>
      <vt:lpstr>Control of Funds Question</vt:lpstr>
      <vt:lpstr>Control of Funds</vt:lpstr>
      <vt:lpstr>Professional Development Question </vt:lpstr>
      <vt:lpstr>Professional Development</vt:lpstr>
      <vt:lpstr>Use of Funds Question (1)</vt:lpstr>
      <vt:lpstr>Use of Funds Question (2)</vt:lpstr>
      <vt:lpstr>Use of Funds Question (3)</vt:lpstr>
      <vt:lpstr>Use of Funds Question (4)</vt:lpstr>
      <vt:lpstr>Use of Funds Question (5)</vt:lpstr>
      <vt:lpstr>Internal Controls Reminders</vt:lpstr>
      <vt:lpstr>Bakersfield City School District Best Practices</vt:lpstr>
      <vt:lpstr>Bakersfield City School District Title II Tracking Document Example</vt:lpstr>
      <vt:lpstr>Other Opportunities to Learn about Equitable Services  </vt:lpstr>
      <vt:lpstr>Title II, Part A State-Level Equitable Services</vt:lpstr>
      <vt:lpstr>Resources and 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II Equitable Services Webinar - Professional Learning (CA Dept of Education)</dc:title>
  <dc:subject>Title II Equitable Services Webinar Powerpoint slides.</dc:subject>
  <dc:creator/>
  <cp:lastModifiedBy/>
  <cp:revision>1</cp:revision>
  <dcterms:created xsi:type="dcterms:W3CDTF">2024-04-12T18:06:20Z</dcterms:created>
  <dcterms:modified xsi:type="dcterms:W3CDTF">2024-06-07T00:03:45Z</dcterms:modified>
</cp:coreProperties>
</file>