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2"/>
  </p:notesMasterIdLst>
  <p:handoutMasterIdLst>
    <p:handoutMasterId r:id="rId23"/>
  </p:handoutMasterIdLst>
  <p:sldIdLst>
    <p:sldId id="484" r:id="rId2"/>
    <p:sldId id="524" r:id="rId3"/>
    <p:sldId id="507" r:id="rId4"/>
    <p:sldId id="525" r:id="rId5"/>
    <p:sldId id="561" r:id="rId6"/>
    <p:sldId id="540" r:id="rId7"/>
    <p:sldId id="562" r:id="rId8"/>
    <p:sldId id="322" r:id="rId9"/>
    <p:sldId id="529" r:id="rId10"/>
    <p:sldId id="565" r:id="rId11"/>
    <p:sldId id="319" r:id="rId12"/>
    <p:sldId id="527" r:id="rId13"/>
    <p:sldId id="564" r:id="rId14"/>
    <p:sldId id="528" r:id="rId15"/>
    <p:sldId id="318" r:id="rId16"/>
    <p:sldId id="323" r:id="rId17"/>
    <p:sldId id="302" r:id="rId18"/>
    <p:sldId id="320" r:id="rId19"/>
    <p:sldId id="321" r:id="rId20"/>
    <p:sldId id="510"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78261" autoAdjust="0"/>
  </p:normalViewPr>
  <p:slideViewPr>
    <p:cSldViewPr snapToGrid="0">
      <p:cViewPr varScale="1">
        <p:scale>
          <a:sx n="96" d="100"/>
          <a:sy n="96" d="100"/>
        </p:scale>
        <p:origin x="1421"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6"/>
            <a:ext cx="5607050" cy="3660774"/>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pd/ps/qpls.a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2.ed.gov/policy/elsec/leg/essa/essatitleiipartaguidanc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ed.gov/policy/elsec/leg/essa/guidanceuseseinvestmen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ca.gov/pd/ee/t2lcapaddendumguidance.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Greetings. I am _______________________ a Title II Reviewer from the Professional Learning Support and Monitoring Office at the California Department of Education (CDE). I thank you for taking the time to view the resources for Title II Part A supporting effective instruction (SEI) for </a:t>
            </a:r>
            <a:r>
              <a:rPr lang="en-US" sz="1200" b="0" dirty="0"/>
              <a:t>SEI 10: Professional Growth and Improvement</a:t>
            </a:r>
            <a:r>
              <a:rPr lang="en-US" dirty="0">
                <a:cs typeface="Calibri"/>
              </a:rPr>
              <a:t>. </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t>Here are items to be addressed when reviewing and revising the Title II LCAP Federal Addendum Professional Growth and Improvement Provision:</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4. 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escribe how the systems support principals, teachers, and other school leaders from the beginning of their careers, throughout their careers, and through advancement opportunities </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5. 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escribe how the LEA evaluates its systems of professional growth and improvement and adjustments ensure continuous improvement within these systems.</a:t>
            </a:r>
            <a:endParaRPr lang="en-US" sz="1200" dirty="0"/>
          </a:p>
          <a:p>
            <a:endParaRPr lang="en-US" dirty="0"/>
          </a:p>
          <a:p>
            <a:r>
              <a:rPr lang="en-US" dirty="0"/>
              <a:t>This is the first provision in the Title II section of the LCAP Federal Addendum. LEAs need to address each of the above bullets. This information is to be periodically reviewed, and revised, as necessary in the LCAP Federal Addendum.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367777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Next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LCAP Federal Addendum only addresses teachers – what should we 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indent="0">
              <a:buNone/>
            </a:pPr>
            <a:r>
              <a:rPr lang="en-US" dirty="0"/>
              <a:t>The LCAP Federal Addendum is to be </a:t>
            </a:r>
            <a:r>
              <a:rPr lang="en-US" sz="1200" dirty="0">
                <a:solidFill>
                  <a:srgbClr val="000000"/>
                </a:solidFill>
                <a:effectLst/>
                <a:ea typeface="Calibri" panose="020F0502020204030204" pitchFamily="34" charset="0"/>
              </a:rPr>
              <a:t>periodically reviewed and revised when necessary</a:t>
            </a:r>
            <a:r>
              <a:rPr lang="en-US" dirty="0"/>
              <a:t>.  If the current Addendum lacks a description of the system for principals or other school leaders, then address the omission as part of the LCAP revision process. Ensure that meaningful consultation with educational partners and appropriate approval from your local board is included when revising the LCAP Federal Addendum. </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32834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2400"/>
              </a:spcBef>
              <a:spcAft>
                <a:spcPts val="1200"/>
              </a:spcAft>
              <a:buNone/>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PD Records</a:t>
            </a:r>
          </a:p>
          <a:p>
            <a:pPr marL="0" marR="0" indent="0">
              <a:spcBef>
                <a:spcPts val="0"/>
              </a:spcBef>
              <a:spcAft>
                <a:spcPts val="12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Description:	Documentation of completed PD relevant to the program may include, but is not limited to agendas, calendars, certificates, sign-in sheets, minutes, and training materials.</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Submit evidence of at least three completed PD activities for teachers, paraprofessionals, and administrators that are aligned to the LCAP Federal Addendum professional growth and improvement provision response. Evidence may include agendas, meeting notes, lists of participants, presentations, documents shared during meetings, surveys (including survey and results), data, and feedback forms.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ADD an example…either a verbal explanation or a visual example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53255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three complete PD records uploaded in the CMT. Each record has a description of what is included in the attachment. </a:t>
            </a:r>
          </a:p>
          <a:p>
            <a:endParaRPr lang="en-US" dirty="0"/>
          </a:p>
          <a:p>
            <a:r>
              <a:rPr lang="en-US" dirty="0"/>
              <a:t>For example, the coaching cycle of inquiry spring PD session includes a calendar of the cycle of inquiry PD dates, session descriptions, agenda, a screenshot of observation and debrief video, notes from the meeting, and attendance. It should be clear to the reviewers the positions of PD attendees.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90965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1" dirty="0">
                <a:effectLst/>
                <a:latin typeface="Arial" panose="020B0604020202020204" pitchFamily="34" charset="0"/>
                <a:ea typeface="PMingLiU" panose="020B0604030504040204" pitchFamily="18" charset="-120"/>
                <a:cs typeface="Times New Roman" panose="02020603050405020304" pitchFamily="18" charset="0"/>
              </a:rPr>
              <a:t>Educational Partner Feedback</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Evidence that all staff and relevant educational partners collaborated regarding how best to improve the LEA activities.</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186599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SEI 10: Professional Growth and Improvement Evidence</a:t>
            </a:r>
          </a:p>
          <a:p>
            <a:pPr marL="457200" indent="-457200">
              <a:buFont typeface="Arial" panose="020B0604020202020204" pitchFamily="34" charset="0"/>
              <a:buChar char="•"/>
            </a:pPr>
            <a:r>
              <a:rPr lang="en-US" sz="1200" dirty="0"/>
              <a:t>District and/or site professional development calendar and PD records</a:t>
            </a:r>
          </a:p>
          <a:p>
            <a:pPr marL="457200" indent="-457200">
              <a:buFont typeface="Arial" panose="020B0604020202020204" pitchFamily="34" charset="0"/>
              <a:buChar char="•"/>
            </a:pPr>
            <a:r>
              <a:rPr lang="en-US" sz="1200" dirty="0"/>
              <a:t>Induction program documentation </a:t>
            </a:r>
          </a:p>
          <a:p>
            <a:pPr marL="457200" indent="-457200">
              <a:buFont typeface="Arial" panose="020B0604020202020204" pitchFamily="34" charset="0"/>
              <a:buChar char="•"/>
            </a:pPr>
            <a:r>
              <a:rPr lang="en-US" sz="1200" dirty="0"/>
              <a:t>Documents addressing the LEA support principals, teachers, and other school leaders from the beginning of their careers through advance</a:t>
            </a:r>
          </a:p>
          <a:p>
            <a:r>
              <a:rPr lang="en-US" sz="1200" i="1" dirty="0"/>
              <a:t>Please include how the documented activities or strategies are measured for effectiveness and how they are adjusted to ensure continuous improvement.</a:t>
            </a:r>
          </a:p>
          <a:p>
            <a:endParaRPr lang="en-US" sz="2800" dirty="0"/>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86517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Here are more examples of the evidence needed.</a:t>
            </a:r>
          </a:p>
          <a:p>
            <a:pPr marL="457200" indent="-457200">
              <a:buFont typeface="Arial" panose="020B0604020202020204" pitchFamily="34" charset="0"/>
              <a:buChar char="•"/>
            </a:pPr>
            <a:r>
              <a:rPr lang="en-US" sz="2800" dirty="0"/>
              <a:t>Meeting agendas, notes, and meeting materials</a:t>
            </a:r>
          </a:p>
          <a:p>
            <a:pPr marL="457200" indent="-457200">
              <a:buFont typeface="Arial" panose="020B0604020202020204" pitchFamily="34" charset="0"/>
              <a:buChar char="•"/>
            </a:pPr>
            <a:r>
              <a:rPr lang="en-US" sz="2800" dirty="0"/>
              <a:t>Meeting attendance records with attendee’s positions</a:t>
            </a:r>
          </a:p>
          <a:p>
            <a:pPr marL="457200" indent="-457200">
              <a:buFont typeface="Arial" panose="020B0604020202020204" pitchFamily="34" charset="0"/>
              <a:buChar char="•"/>
            </a:pPr>
            <a:r>
              <a:rPr lang="en-US" sz="2800" dirty="0"/>
              <a:t>PD planning sessions</a:t>
            </a:r>
          </a:p>
          <a:p>
            <a:pPr marL="457200" indent="-457200">
              <a:buFont typeface="Arial" panose="020B0604020202020204" pitchFamily="34" charset="0"/>
              <a:buChar char="•"/>
            </a:pPr>
            <a:r>
              <a:rPr lang="en-US" sz="2800" dirty="0"/>
              <a:t>Data review sessions including actual data</a:t>
            </a:r>
          </a:p>
          <a:p>
            <a:pPr marL="457200" indent="-457200">
              <a:buFont typeface="Arial" panose="020B0604020202020204" pitchFamily="34" charset="0"/>
              <a:buChar char="•"/>
            </a:pPr>
            <a:r>
              <a:rPr lang="en-US" sz="2800" dirty="0"/>
              <a:t>Documentation of how the systems of professional growth and improvement was developed based on local needs. </a:t>
            </a:r>
          </a:p>
          <a:p>
            <a:endParaRPr lang="en-US" sz="2800" dirty="0"/>
          </a:p>
          <a:p>
            <a:r>
              <a:rPr lang="en-US" sz="2800" dirty="0"/>
              <a:t>More evidence is better and a sample from a range of activities reflecting the system of professional growth and improvement is required. We need to review evidence that helps us to understand the PD system to support teachers, instructional paraprofessionals, principals, and other school leaders throughout each stage of their career. </a:t>
            </a:r>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328172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meeting the legal requirement, LEAs are encouraged to review the alignment between their professional growth and improvement systems to California's Quality Professional Learning Standards(QPLS) which identify high quality professional learning and how best to support it. The QPLS can be found on CDE’s web page as well as a video series highlighting QPLS in action in LEAs.</a:t>
            </a:r>
          </a:p>
          <a:p>
            <a:pPr marL="0" indent="0">
              <a:buNone/>
            </a:pPr>
            <a:endParaRPr lang="en-US" dirty="0"/>
          </a:p>
          <a:p>
            <a:pPr marL="0" indent="0" algn="ctr">
              <a:buNone/>
            </a:pPr>
            <a:r>
              <a:rPr lang="en-US" dirty="0">
                <a:hlinkClick r:id="rId3"/>
              </a:rPr>
              <a:t>https://www.cde.ca.gov/pd/ps/qpls.asp</a:t>
            </a:r>
            <a:endParaRPr lang="en-US" dirty="0"/>
          </a:p>
          <a:p>
            <a:pPr mar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81286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tool available to LEAs is the Non-Regulatory Guidance created by the U.S. Department of Education. The website to access the document is listed, and you can also access the document from the CDE Title II webpage. The Non-Regulatory Guidance highlights ways the LEAs can use their Title II, Part A funds more strategically to have a more significant impact.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rPr>
              <a:t>https://www2.ed.gov/policy/elsec/leg/essa/essatitleiipartaguidance.pdf</a:t>
            </a:r>
            <a:endParaRPr lang="en-US" sz="1200"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a:p>
        </p:txBody>
      </p:sp>
    </p:spTree>
    <p:extLst>
      <p:ext uri="{BB962C8B-B14F-4D97-AF65-F5344CB8AC3E}">
        <p14:creationId xmlns:p14="http://schemas.microsoft.com/office/powerpoint/2010/main" val="283918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U.S. Department of Education also created a</a:t>
            </a:r>
            <a:r>
              <a:rPr lang="en-US" b="1" dirty="0"/>
              <a:t> Non-Regulatory Guidance: Using Evidence to Strengthen Education Investments</a:t>
            </a:r>
            <a:r>
              <a:rPr lang="en-US" dirty="0"/>
              <a:t>. </a:t>
            </a:r>
          </a:p>
          <a:p>
            <a:pPr marL="0" indent="0">
              <a:buNone/>
            </a:pPr>
            <a:r>
              <a:rPr lang="en-US" dirty="0"/>
              <a:t>The guidance assist LEAs with selecting and using “evidence-based’ activities, strategies, and interventions.”</a:t>
            </a:r>
          </a:p>
          <a:p>
            <a:pPr marL="0" indent="0">
              <a:buNone/>
            </a:pPr>
            <a:r>
              <a:rPr lang="en-US" dirty="0"/>
              <a:t>You can find the Non-Regulatory Guidance on the U.S. Department of Education website at:</a:t>
            </a:r>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https://www2.ed.gov/policy/elsec/leg/essa/guidanceuseseinvestment.pdf</a:t>
            </a: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a:p>
        </p:txBody>
      </p:sp>
    </p:spTree>
    <p:extLst>
      <p:ext uri="{BB962C8B-B14F-4D97-AF65-F5344CB8AC3E}">
        <p14:creationId xmlns:p14="http://schemas.microsoft.com/office/powerpoint/2010/main" val="425428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200" dirty="0">
                <a:latin typeface="+mn-lt"/>
                <a:cs typeface="Arial"/>
              </a:rPr>
              <a:t>Agenda</a:t>
            </a:r>
          </a:p>
          <a:p>
            <a:pPr marL="171450" indent="-171450">
              <a:spcAft>
                <a:spcPts val="600"/>
              </a:spcAft>
              <a:buFont typeface="Arial" panose="020B0604020202020204" pitchFamily="34" charset="0"/>
              <a:buChar char="•"/>
            </a:pPr>
            <a:r>
              <a:rPr lang="en-US" sz="1200" dirty="0">
                <a:cs typeface="Arial"/>
              </a:rPr>
              <a:t>   Legal requirements</a:t>
            </a:r>
            <a:endParaRPr lang="en-US" sz="1200" dirty="0"/>
          </a:p>
          <a:p>
            <a:pPr marL="285750" indent="-285750">
              <a:spcAft>
                <a:spcPts val="600"/>
              </a:spcAft>
              <a:buFont typeface="Arial" panose="020B0604020202020204" pitchFamily="34" charset="0"/>
              <a:buChar char="•"/>
            </a:pPr>
            <a:r>
              <a:rPr lang="en-US" sz="1200" dirty="0">
                <a:cs typeface="Arial"/>
              </a:rPr>
              <a:t>Evidence requests</a:t>
            </a:r>
          </a:p>
          <a:p>
            <a:pPr marL="285750" indent="-285750">
              <a:spcAft>
                <a:spcPts val="600"/>
              </a:spcAft>
              <a:buFont typeface="Arial" panose="020B0604020202020204" pitchFamily="34" charset="0"/>
              <a:buChar char="•"/>
            </a:pPr>
            <a:r>
              <a:rPr lang="en-US" sz="1200" dirty="0"/>
              <a:t>Frequently asked questions</a:t>
            </a:r>
            <a:endParaRPr lang="en-US" sz="1200" dirty="0">
              <a:cs typeface="Arial"/>
            </a:endParaRPr>
          </a:p>
          <a:p>
            <a:pPr marL="285750" indent="-285750">
              <a:spcAft>
                <a:spcPts val="600"/>
              </a:spcAft>
              <a:buFont typeface="Arial" panose="020B0604020202020204" pitchFamily="34" charset="0"/>
              <a:buChar char="•"/>
            </a:pPr>
            <a:r>
              <a:rPr lang="en-US" sz="1200" dirty="0">
                <a:cs typeface="Arial"/>
              </a:rPr>
              <a:t>Resources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moment to understand the purpose of Title II, Part A. The purpose of Title II, Part A is to:</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student achievement consistent with the challenging state academic standards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Improve the quality and effectiveness of teachers, principals, and other school leaders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Provide low-income and minority students greater access to effective teachers, principals, and other school leaders</a:t>
            </a:r>
          </a:p>
          <a:p>
            <a:pPr marL="514350" indent="-514350" fontAlgn="base">
              <a:buFont typeface="+mj-lt"/>
              <a:buAutoNum type="arabicPeriod"/>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The Every Student Succeeds Act (ESSA) requires local educational agencies (LEAs) who apply for Title II, Part A funds to have systems of professional growth and improvement, such as induction for teachers, principals as well as opportunities for building the capacity for teachers and to develop meaningful teacher leadership</a:t>
            </a:r>
            <a:r>
              <a:rPr lang="en-US" sz="1200" dirty="0"/>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Title II, Part A funds may be used to support both traditional and non-traditional pathways through the development of new teacher, principal, or other school leader preparation academies, teacher and principal residencies and other alternative routes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257818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“other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Directors, Coordinators, and Counselors are not considered “other school leaders.”</a:t>
            </a:r>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a:cs typeface="Arial"/>
              </a:rPr>
              <a:t>The </a:t>
            </a:r>
            <a:r>
              <a:rPr lang="en-US" sz="1200" b="0" i="0" dirty="0">
                <a:solidFill>
                  <a:srgbClr val="000000"/>
                </a:solidFill>
                <a:effectLst/>
                <a:latin typeface="Arial"/>
                <a:cs typeface="Arial"/>
              </a:rPr>
              <a:t>Every Student Succeeds </a:t>
            </a:r>
            <a:r>
              <a:rPr lang="en-US" dirty="0">
                <a:solidFill>
                  <a:srgbClr val="000000"/>
                </a:solidFill>
                <a:latin typeface="Arial"/>
                <a:cs typeface="Arial"/>
              </a:rPr>
              <a:t>Act</a:t>
            </a:r>
            <a:r>
              <a:rPr lang="en-US" sz="1200" b="0" i="0" dirty="0">
                <a:solidFill>
                  <a:srgbClr val="000000"/>
                </a:solidFill>
                <a:effectLst/>
                <a:latin typeface="Arial"/>
                <a:cs typeface="Arial"/>
              </a:rPr>
              <a:t> (</a:t>
            </a:r>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pPr rtl="0" fontAlgn="base"/>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There is a misconception that Title II, Part A means professional development (PD). Title II, Part A is not all about PD and not all PD is supported with Title II, Part A.</a:t>
            </a:r>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Based on an extensive needs assessment and input from educational partners, Title II may be used to support improving the quality and effectiveness of teachers and principals through supplemental professional learning, including coaching. The professional learning must meet the ESSA definition of professional development.  </a:t>
            </a:r>
            <a:r>
              <a:rPr lang="en-US" sz="1200" b="0" i="0" u="none" strike="noStrike" kern="1200" dirty="0">
                <a:solidFill>
                  <a:schemeClr val="tx1"/>
                </a:solidFill>
                <a:effectLst/>
                <a:latin typeface="+mn-lt"/>
                <a:ea typeface="+mn-ea"/>
                <a:cs typeface="+mn-cs"/>
              </a:rPr>
              <a:t>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algn="l" rtl="0" fontAlgn="base"/>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endParaRPr lang="en-US" sz="12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Supporting Effective Instruction (SEI) 10 Professional Growth and Improvement Evidence</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evidence requests include LEA-level planning documents  - </a:t>
            </a:r>
            <a:r>
              <a:rPr lang="en-US" sz="1200" kern="1200" dirty="0">
                <a:solidFill>
                  <a:schemeClr val="dk1"/>
                </a:solidFill>
                <a:effectLst/>
                <a:latin typeface="+mn-lt"/>
                <a:ea typeface="+mn-ea"/>
                <a:cs typeface="+mn-cs"/>
              </a:rPr>
              <a:t>The current approved Local Control and Accountability Plan (LCAP) and LCAP Federal Addendum.</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PD records - </a:t>
            </a:r>
            <a:r>
              <a:rPr lang="en-US" sz="1200" kern="1200" dirty="0">
                <a:solidFill>
                  <a:schemeClr val="dk1"/>
                </a:solidFill>
                <a:effectLst/>
                <a:latin typeface="+mn-lt"/>
                <a:ea typeface="+mn-ea"/>
                <a:cs typeface="+mn-cs"/>
              </a:rPr>
              <a:t>Submit evidence of at least three completed PD activities for teachers, paraprofessionals, and administrators aligned to the state academic standards. </a:t>
            </a:r>
            <a:r>
              <a:rPr lang="en-US" dirty="0">
                <a:latin typeface="Arial" panose="020B0604020202020204" pitchFamily="34" charset="0"/>
                <a:cs typeface="Arial" panose="020B0604020202020204" pitchFamily="34" charset="0"/>
              </a:rPr>
              <a:t>and Educational Partner Feedback </a:t>
            </a:r>
            <a:r>
              <a:rPr lang="en-US" sz="1200" kern="1200" dirty="0">
                <a:solidFill>
                  <a:schemeClr val="dk1"/>
                </a:solidFill>
                <a:effectLst/>
                <a:latin typeface="+mn-lt"/>
                <a:ea typeface="+mn-ea"/>
                <a:cs typeface="+mn-cs"/>
              </a:rPr>
              <a:t>- evidence that all staff and relevant educational partners collaborated regarding how best to improve the LEA activities</a:t>
            </a:r>
            <a:endParaRPr lang="en-US" sz="1200" dirty="0"/>
          </a:p>
          <a:p>
            <a:endParaRPr lang="en-US" dirty="0"/>
          </a:p>
          <a:p>
            <a:pPr marL="0" indent="0">
              <a:buNone/>
            </a:pPr>
            <a:r>
              <a:rPr lang="en-US" dirty="0"/>
              <a:t>The LEA must provide a description of their system of professional growth and support in their Local Control and Accountability Plan (LCAP) Federal Addendum and submit evidence of their system in the California Department of Education (CDE) Monitoring Tool (CMT) regardless if Title II funds are used to support these systems.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101777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How do we know what the LCAP Federal Addendum should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guidance, and resources for LEAs to meet the provision of the LCAP Federal Addendum can be found on our website.  If your LCAP Federal Addendum was approved previously, we still recommend checking back to ensure your responses are meeting the current requirements.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https://www.cde.ca.gov/pd/ee/t2lcapaddendumguidance.asp</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214929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t>Here are items to be addressed when reviewing and revising the Title II LCAP Federal Addendum Professional Growth and Improvement Provision:</a:t>
            </a:r>
          </a:p>
          <a:p>
            <a:pPr marL="0" indent="0">
              <a:spcBef>
                <a:spcPts val="0"/>
              </a:spcBef>
              <a:spcAft>
                <a:spcPts val="1200"/>
              </a:spcAft>
              <a:buFont typeface="Arial" panose="020B0604020202020204" pitchFamily="34" charset="0"/>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 Describe the LEA’s systems of professional growth and improvement for teachers, principals, and other school leaders </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2. 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ddress principals, teachers, and other school leaders separately</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3. 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xplain how the systems promote professional growth and ensure improvement, including how growth and improvement is measured</a:t>
            </a:r>
          </a:p>
          <a:p>
            <a:endParaRPr lang="en-US" dirty="0"/>
          </a:p>
          <a:p>
            <a:r>
              <a:rPr lang="en-US" dirty="0"/>
              <a:t>This is the first provision in the Title II section of the LCAP Federal Addendum. LEAs need to address each of the above bullets. This information is to be periodically reviewed and revised, as necessary, in the LCAP Federal Addendum.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98589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pd/ps/qpls.a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2.ed.gov/policy/elsec/leg/essa/essatitleiipartaguidanc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2.ed.gov/policy/elsec/leg/essa/guidanceuseseinvestmen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ci/pl/title2parta.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de.ca.gov/ci/pl/t2lcapaddendumguidance.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120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a:lnSpc>
                <a:spcPct val="100000"/>
              </a:lnSpc>
              <a:spcBef>
                <a:spcPts val="0"/>
              </a:spcBef>
              <a:spcAft>
                <a:spcPts val="1200"/>
              </a:spcAft>
            </a:pPr>
            <a:r>
              <a:rPr lang="en-US" sz="2800" b="1" dirty="0">
                <a:solidFill>
                  <a:schemeClr val="tx1"/>
                </a:solidFill>
              </a:rPr>
              <a:t>SEI 10: Professional Growth and Improvement</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LCAP Federal Addendum Professional Growth and Improvement Provision (2)</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24206" y="643467"/>
            <a:ext cx="6104288" cy="5571065"/>
          </a:xfrm>
        </p:spPr>
        <p:txBody>
          <a:bodyPr anchor="ctr">
            <a:normAutofit/>
          </a:bodyPr>
          <a:lstStyle/>
          <a:p>
            <a:pPr marL="457200" indent="-457200">
              <a:lnSpc>
                <a:spcPct val="100000"/>
              </a:lnSpc>
              <a:spcBef>
                <a:spcPts val="0"/>
              </a:spcBef>
              <a:spcAft>
                <a:spcPts val="1200"/>
              </a:spcAft>
              <a:buFont typeface="+mj-lt"/>
              <a:buAutoNum type="arabicPeriod" startAt="4"/>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D</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how the systems support principals, teachers, and other school leaders from the beginning of their careers, throughout their careers, and through advancement opportunities.</a:t>
            </a:r>
          </a:p>
          <a:p>
            <a:pPr marL="457200" indent="-457200">
              <a:lnSpc>
                <a:spcPct val="100000"/>
              </a:lnSpc>
              <a:spcBef>
                <a:spcPts val="0"/>
              </a:spcBef>
              <a:spcAft>
                <a:spcPts val="1200"/>
              </a:spcAft>
              <a:buFont typeface="+mj-lt"/>
              <a:buAutoNum type="arabicPeriod" startAt="4"/>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D</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how the LEA evaluates its systems of professional growth and improvement and adjustments ensure continuous improvement within these systems.</a:t>
            </a:r>
            <a:endParaRPr lang="en-US" dirty="0">
              <a:solidFill>
                <a:srgbClr val="FFFFFF"/>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455966" y="6459785"/>
            <a:ext cx="756517" cy="365125"/>
          </a:xfrm>
        </p:spPr>
        <p:txBody>
          <a:bodyPr>
            <a:normAutofit/>
          </a:bodyPr>
          <a:lstStyle/>
          <a:p>
            <a:pPr>
              <a:spcAft>
                <a:spcPts val="600"/>
              </a:spcAft>
            </a:pPr>
            <a:fld id="{4E637404-0BCF-4192-AEAE-F6A882F231C4}" type="slidenum">
              <a:rPr lang="en-US" altLang="en-US" smtClean="0"/>
              <a:pPr>
                <a:spcAft>
                  <a:spcPts val="600"/>
                </a:spcAft>
              </a:pPr>
              <a:t>10</a:t>
            </a:fld>
            <a:endParaRPr lang="en-US" altLang="en-US"/>
          </a:p>
        </p:txBody>
      </p:sp>
    </p:spTree>
    <p:extLst>
      <p:ext uri="{BB962C8B-B14F-4D97-AF65-F5344CB8AC3E}">
        <p14:creationId xmlns:p14="http://schemas.microsoft.com/office/powerpoint/2010/main" val="24221874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574970" cy="1450757"/>
          </a:xfrm>
        </p:spPr>
        <p:txBody>
          <a:bodyPr>
            <a:normAutofit/>
          </a:bodyPr>
          <a:lstStyle/>
          <a:p>
            <a:r>
              <a:rPr lang="en-US" sz="3400" dirty="0">
                <a:solidFill>
                  <a:schemeClr val="tx1"/>
                </a:solidFill>
              </a:rPr>
              <a:t>Question: Professional Growth and Improvement – Questions (2)</a:t>
            </a:r>
          </a:p>
        </p:txBody>
      </p:sp>
      <p:pic>
        <p:nvPicPr>
          <p:cNvPr id="6" name="Picture 5">
            <a:extLst>
              <a:ext uri="{FF2B5EF4-FFF2-40B4-BE49-F238E27FC236}">
                <a16:creationId xmlns:a16="http://schemas.microsoft.com/office/drawing/2014/main" id="{FECE6BE0-F909-7E8E-251D-CB28234FDDA4}"/>
              </a:ext>
              <a:ext uri="{C183D7F6-B498-43B3-948B-1728B52AA6E4}">
                <adec:decorative xmlns:adec="http://schemas.microsoft.com/office/drawing/2017/decorative" val="1"/>
              </a:ext>
            </a:extLst>
          </p:cNvPr>
          <p:cNvPicPr>
            <a:picLocks noChangeAspect="1"/>
          </p:cNvPicPr>
          <p:nvPr/>
        </p:nvPicPr>
        <p:blipFill rotWithShape="1">
          <a:blip r:embed="rId3"/>
          <a:srcRect l="58675" r="-1"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0" y="2198913"/>
            <a:ext cx="6574969" cy="3884637"/>
          </a:xfrm>
        </p:spPr>
        <p:txBody>
          <a:bodyPr>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Our LCAP Federal Addendum only addresses teachers – what should we do?</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The LCAP Federal Addendum is to be </a:t>
            </a:r>
            <a:r>
              <a:rPr lang="en-US" sz="2400" dirty="0">
                <a:solidFill>
                  <a:schemeClr val="tx1"/>
                </a:solidFill>
                <a:effectLst/>
                <a:ea typeface="Calibri" panose="020F0502020204030204" pitchFamily="34" charset="0"/>
              </a:rPr>
              <a:t>periodically reviewed and revised when necessary</a:t>
            </a:r>
            <a:r>
              <a:rPr lang="en-US" sz="2400" dirty="0">
                <a:solidFill>
                  <a:schemeClr val="tx1"/>
                </a:solidFill>
              </a:rPr>
              <a:t>. If the current Addendum lacks a description of the system for principals or other school leaders, then address the omission as part of the LCAP revision process. Ensure that meaningful consultation with educational partners and appropriate approval from your local board is included when revising the LCAP Federal Addendum. </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spTree>
    <p:extLst>
      <p:ext uri="{BB962C8B-B14F-4D97-AF65-F5344CB8AC3E}">
        <p14:creationId xmlns:p14="http://schemas.microsoft.com/office/powerpoint/2010/main" val="7556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66800" y="404904"/>
            <a:ext cx="10058400" cy="1449387"/>
          </a:xfrm>
        </p:spPr>
        <p:txBody>
          <a:bodyPr>
            <a:normAutofit fontScale="90000"/>
          </a:bodyPr>
          <a:lstStyle/>
          <a:p>
            <a:r>
              <a:rPr lang="en-US" dirty="0">
                <a:solidFill>
                  <a:schemeClr val="tx1"/>
                </a:solidFill>
              </a:rPr>
              <a:t>Supporting Effective Instruction 10: Professional Growth and Improvement Evidence (3)</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736725"/>
            <a:ext cx="10566302" cy="4354512"/>
          </a:xfrm>
        </p:spPr>
        <p:txBody>
          <a:bodyPr/>
          <a:lstStyle/>
          <a:p>
            <a:pPr marL="0" marR="0" indent="0">
              <a:lnSpc>
                <a:spcPct val="100000"/>
              </a:lnSpc>
              <a:spcBef>
                <a:spcPts val="0"/>
              </a:spcBef>
              <a:spcAft>
                <a:spcPts val="1200"/>
              </a:spcAft>
              <a:buNone/>
            </a:pPr>
            <a:r>
              <a:rPr lang="en-US"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PD Documents</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Documentation of completed PD relevant to the </a:t>
            </a: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Description</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program which may include, but is not limited to 				agendas, calendars, certificates, sign-in sheets, 				minutes, and training materials.</a:t>
            </a:r>
            <a:endPar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Item Instructions:</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Submit evidence of at least three completed PD				activities for teachers, paraprofessionals, and 					administrators that are aligned to the state academic 				standards. Evidence may include agendas, meeting 				notes, lists of participants, presentations, documents 				shared during meetings, surveys 	(including survey and 			results), data, and feedback forms. </a:t>
            </a:r>
          </a:p>
          <a:p>
            <a:pPr marL="0" indent="0">
              <a:lnSpc>
                <a:spcPct val="100000"/>
              </a:lnSpc>
              <a:spcBef>
                <a:spcPts val="0"/>
              </a:spcBef>
              <a:buNone/>
            </a:pPr>
            <a:endParaRPr lang="en-US" sz="105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236111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3" name="Straight Connector 62">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0649443A-7A8C-4BAB-9B39-4A0BD03BD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C6BFC-05F1-2B10-D45D-B1CEEDF9C1D6}"/>
              </a:ext>
              <a:ext uri="{C183D7F6-B498-43B3-948B-1728B52AA6E4}">
                <adec:decorative xmlns:adec="http://schemas.microsoft.com/office/drawing/2017/decorative" val="0"/>
              </a:ext>
            </a:extLst>
          </p:cNvPr>
          <p:cNvSpPr>
            <a:spLocks noGrp="1"/>
          </p:cNvSpPr>
          <p:nvPr>
            <p:ph type="title"/>
          </p:nvPr>
        </p:nvSpPr>
        <p:spPr>
          <a:xfrm>
            <a:off x="6889176" y="1389514"/>
            <a:ext cx="4813072" cy="3686015"/>
          </a:xfrm>
        </p:spPr>
        <p:txBody>
          <a:bodyPr vert="horz" lIns="91440" tIns="45720" rIns="91440" bIns="45720" rtlCol="0" anchor="b">
            <a:normAutofit fontScale="90000"/>
          </a:bodyPr>
          <a:lstStyle/>
          <a:p>
            <a:pPr eaLnBrk="1" hangingPunct="1"/>
            <a:r>
              <a:rPr lang="en-US" sz="5000" dirty="0">
                <a:solidFill>
                  <a:schemeClr val="tx1"/>
                </a:solidFill>
              </a:rPr>
              <a:t>Supporting Effective Instruction 10: Professional Development Records </a:t>
            </a:r>
            <a:br>
              <a:rPr lang="en-US" sz="5000" dirty="0">
                <a:solidFill>
                  <a:schemeClr val="tx1"/>
                </a:solidFill>
              </a:rPr>
            </a:br>
            <a:r>
              <a:rPr lang="en-US" sz="5000" dirty="0">
                <a:solidFill>
                  <a:schemeClr val="tx1"/>
                </a:solidFill>
              </a:rPr>
              <a:t>Sample (1)</a:t>
            </a:r>
          </a:p>
        </p:txBody>
      </p:sp>
      <p:pic>
        <p:nvPicPr>
          <p:cNvPr id="12" name="Content Placeholder 11" descr="Sample complete PD record">
            <a:extLst>
              <a:ext uri="{FF2B5EF4-FFF2-40B4-BE49-F238E27FC236}">
                <a16:creationId xmlns:a16="http://schemas.microsoft.com/office/drawing/2014/main" id="{20B1E516-9B46-76A6-C0F2-E3119FE06E3E}"/>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270171" y="275558"/>
            <a:ext cx="6348834" cy="5874770"/>
          </a:xfrm>
          <a:prstGeom prst="rect">
            <a:avLst/>
          </a:prstGeom>
        </p:spPr>
      </p:pic>
      <p:cxnSp>
        <p:nvCxnSpPr>
          <p:cNvPr id="65" name="Straight Connector 64">
            <a:extLst>
              <a:ext uri="{FF2B5EF4-FFF2-40B4-BE49-F238E27FC236}">
                <a16:creationId xmlns:a16="http://schemas.microsoft.com/office/drawing/2014/main" id="{36F8A20E-4EDA-4159-BF30-FEB3AD61A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F5907CA8-8042-4D81-9C8B-22ED36A8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5468D89A-0293-43BB-B319-2E0E1F34B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38725CB-244D-ACD3-9DAA-D3C5EFC3380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13</a:t>
            </a:fld>
            <a:endParaRPr lang="en-US" altLang="en-US" sz="1050">
              <a:latin typeface="+mn-lt"/>
            </a:endParaRPr>
          </a:p>
        </p:txBody>
      </p:sp>
    </p:spTree>
    <p:extLst>
      <p:ext uri="{BB962C8B-B14F-4D97-AF65-F5344CB8AC3E}">
        <p14:creationId xmlns:p14="http://schemas.microsoft.com/office/powerpoint/2010/main" val="158752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396876"/>
            <a:ext cx="10058400" cy="1449387"/>
          </a:xfrm>
        </p:spPr>
        <p:txBody>
          <a:bodyPr>
            <a:normAutofit fontScale="90000"/>
          </a:bodyPr>
          <a:lstStyle/>
          <a:p>
            <a:r>
              <a:rPr lang="en-US" dirty="0">
                <a:solidFill>
                  <a:schemeClr val="tx1"/>
                </a:solidFill>
              </a:rPr>
              <a:t>Supporting Effective Instruction 10: Professional Growth and Improvement Evidence (4)</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marR="0" indent="0">
              <a:lnSpc>
                <a:spcPct val="100000"/>
              </a:lnSpc>
              <a:spcBef>
                <a:spcPts val="2400"/>
              </a:spcBef>
              <a:spcAft>
                <a:spcPts val="1200"/>
              </a:spcAft>
              <a:buNone/>
            </a:pPr>
            <a:r>
              <a:rPr lang="en-US" sz="2400" b="1" dirty="0">
                <a:solidFill>
                  <a:schemeClr val="tx1"/>
                </a:solidFill>
                <a:effectLst/>
                <a:latin typeface="Arial" panose="020B0604020202020204" pitchFamily="34" charset="0"/>
                <a:ea typeface="PMingLiU" panose="020B0604030504040204" pitchFamily="18" charset="-120"/>
                <a:cs typeface="Times New Roman" panose="02020603050405020304" pitchFamily="18" charset="0"/>
              </a:rPr>
              <a:t>Educational Partner Feedback</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Evidence that all staff and relevant educational 				partners collaborated regarding how best to improve 			the LEA activities.</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p>
          <a:p>
            <a:pPr marL="0" indent="0">
              <a:buNone/>
            </a:pPr>
            <a:endParaRPr lang="en-US" sz="105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118057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058E6-AA96-47A1-A679-7F7FA67F5CA2}"/>
              </a:ext>
            </a:extLst>
          </p:cNvPr>
          <p:cNvSpPr>
            <a:spLocks noGrp="1"/>
          </p:cNvSpPr>
          <p:nvPr>
            <p:ph type="title"/>
          </p:nvPr>
        </p:nvSpPr>
        <p:spPr>
          <a:xfrm>
            <a:off x="965030" y="963997"/>
            <a:ext cx="3254691" cy="4938361"/>
          </a:xfrm>
        </p:spPr>
        <p:txBody>
          <a:bodyPr anchor="ctr">
            <a:normAutofit/>
          </a:bodyPr>
          <a:lstStyle/>
          <a:p>
            <a:pPr algn="r"/>
            <a:r>
              <a:rPr lang="en-US" sz="4100" dirty="0">
                <a:solidFill>
                  <a:schemeClr val="tx1"/>
                </a:solidFill>
              </a:rPr>
              <a:t>Supporting Effective Instruction 10: Professional Growth and Improvement Evidence (5)</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EDDC5C-A98D-4DF4-AB33-60AF99AB33F7}"/>
              </a:ext>
            </a:extLst>
          </p:cNvPr>
          <p:cNvSpPr>
            <a:spLocks noGrp="1"/>
          </p:cNvSpPr>
          <p:nvPr>
            <p:ph idx="1"/>
          </p:nvPr>
        </p:nvSpPr>
        <p:spPr>
          <a:xfrm>
            <a:off x="4863188" y="963507"/>
            <a:ext cx="6406792" cy="5209328"/>
          </a:xfrm>
        </p:spPr>
        <p:txBody>
          <a:bodyPr anchor="ctr">
            <a:normAutofit/>
          </a:bodyPr>
          <a:lstStyle/>
          <a:p>
            <a:pPr lvl="2">
              <a:lnSpc>
                <a:spcPct val="100000"/>
              </a:lnSpc>
              <a:spcBef>
                <a:spcPts val="0"/>
              </a:spcBef>
              <a:spcAft>
                <a:spcPts val="1200"/>
              </a:spcAft>
            </a:pPr>
            <a:r>
              <a:rPr lang="en-US" dirty="0">
                <a:solidFill>
                  <a:schemeClr val="tx1"/>
                </a:solidFill>
              </a:rPr>
              <a:t>District and/or site professional development calendar and PD records </a:t>
            </a:r>
          </a:p>
          <a:p>
            <a:pPr lvl="2">
              <a:lnSpc>
                <a:spcPct val="100000"/>
              </a:lnSpc>
              <a:spcBef>
                <a:spcPts val="0"/>
              </a:spcBef>
              <a:spcAft>
                <a:spcPts val="1200"/>
              </a:spcAft>
            </a:pPr>
            <a:r>
              <a:rPr lang="en-US" dirty="0">
                <a:solidFill>
                  <a:schemeClr val="tx1"/>
                </a:solidFill>
              </a:rPr>
              <a:t>Induction program documentation </a:t>
            </a:r>
          </a:p>
          <a:p>
            <a:pPr lvl="2">
              <a:lnSpc>
                <a:spcPct val="100000"/>
              </a:lnSpc>
              <a:spcBef>
                <a:spcPts val="0"/>
              </a:spcBef>
              <a:spcAft>
                <a:spcPts val="1200"/>
              </a:spcAft>
            </a:pPr>
            <a:r>
              <a:rPr lang="en-US" dirty="0">
                <a:solidFill>
                  <a:schemeClr val="tx1"/>
                </a:solidFill>
              </a:rPr>
              <a:t>Documents addressing the LEA support principals, teachers, and other school leaders from the beginning of their careers through advance</a:t>
            </a:r>
          </a:p>
          <a:p>
            <a:pPr marL="384175" lvl="2" indent="0">
              <a:lnSpc>
                <a:spcPct val="100000"/>
              </a:lnSpc>
              <a:spcBef>
                <a:spcPts val="0"/>
              </a:spcBef>
              <a:spcAft>
                <a:spcPts val="1200"/>
              </a:spcAft>
              <a:buNone/>
            </a:pPr>
            <a:r>
              <a:rPr lang="en-US" i="1" dirty="0">
                <a:solidFill>
                  <a:schemeClr val="tx1"/>
                </a:solidFill>
              </a:rPr>
              <a:t>Please include how the documented activities or strategies are measured for effectiveness and how they are adjusted to ensure continuous improvement.</a:t>
            </a:r>
          </a:p>
          <a:p>
            <a:pPr marL="384175" lvl="2" indent="0">
              <a:lnSpc>
                <a:spcPct val="100000"/>
              </a:lnSpc>
              <a:spcBef>
                <a:spcPts val="0"/>
              </a:spcBef>
              <a:spcAft>
                <a:spcPts val="18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D726E149-4F93-4AC7-AD18-C820EBFAF6B2}"/>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65000"/>
                    <a:lumOff val="35000"/>
                  </a:schemeClr>
                </a:solidFill>
              </a:rPr>
              <a:pPr>
                <a:spcAft>
                  <a:spcPts val="600"/>
                </a:spcAft>
              </a:pPr>
              <a:t>15</a:t>
            </a:fld>
            <a:endParaRPr lang="en-US">
              <a:solidFill>
                <a:schemeClr val="tx1">
                  <a:lumMod val="65000"/>
                  <a:lumOff val="35000"/>
                </a:schemeClr>
              </a:solidFill>
            </a:endParaRPr>
          </a:p>
        </p:txBody>
      </p:sp>
    </p:spTree>
    <p:extLst>
      <p:ext uri="{BB962C8B-B14F-4D97-AF65-F5344CB8AC3E}">
        <p14:creationId xmlns:p14="http://schemas.microsoft.com/office/powerpoint/2010/main" val="21921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58E6-AA96-47A1-A679-7F7FA67F5CA2}"/>
              </a:ext>
            </a:extLst>
          </p:cNvPr>
          <p:cNvSpPr>
            <a:spLocks noGrp="1"/>
          </p:cNvSpPr>
          <p:nvPr>
            <p:ph type="title"/>
          </p:nvPr>
        </p:nvSpPr>
        <p:spPr>
          <a:xfrm>
            <a:off x="1097280" y="286603"/>
            <a:ext cx="10058400" cy="1450757"/>
          </a:xfrm>
        </p:spPr>
        <p:txBody>
          <a:bodyPr>
            <a:normAutofit fontScale="90000"/>
          </a:bodyPr>
          <a:lstStyle/>
          <a:p>
            <a:r>
              <a:rPr lang="en-US" dirty="0"/>
              <a:t>Supporting Effective Instruction 10: Professional Growth and Improvement Evidence (6)</a:t>
            </a:r>
          </a:p>
        </p:txBody>
      </p:sp>
      <p:sp>
        <p:nvSpPr>
          <p:cNvPr id="3" name="Content Placeholder 2">
            <a:extLst>
              <a:ext uri="{FF2B5EF4-FFF2-40B4-BE49-F238E27FC236}">
                <a16:creationId xmlns:a16="http://schemas.microsoft.com/office/drawing/2014/main" id="{C5EDDC5C-A98D-4DF4-AB33-60AF99AB33F7}"/>
              </a:ext>
            </a:extLst>
          </p:cNvPr>
          <p:cNvSpPr>
            <a:spLocks noGrp="1"/>
          </p:cNvSpPr>
          <p:nvPr>
            <p:ph idx="1"/>
          </p:nvPr>
        </p:nvSpPr>
        <p:spPr>
          <a:xfrm>
            <a:off x="1097279" y="1845734"/>
            <a:ext cx="6454987" cy="4023360"/>
          </a:xfrm>
        </p:spPr>
        <p:txBody>
          <a:bodyPr>
            <a:normAutofit/>
          </a:bodyPr>
          <a:lstStyle/>
          <a:p>
            <a:pPr marL="566420" lvl="2" indent="-182245">
              <a:lnSpc>
                <a:spcPct val="100000"/>
              </a:lnSpc>
              <a:spcBef>
                <a:spcPts val="0"/>
              </a:spcBef>
              <a:spcAft>
                <a:spcPts val="1200"/>
              </a:spcAft>
            </a:pPr>
            <a:r>
              <a:rPr lang="en-US" dirty="0">
                <a:solidFill>
                  <a:schemeClr val="tx1"/>
                </a:solidFill>
              </a:rPr>
              <a:t>Meeting agendas, notes, and meeting materials</a:t>
            </a:r>
          </a:p>
          <a:p>
            <a:pPr marL="566420" lvl="2" indent="-182245">
              <a:lnSpc>
                <a:spcPct val="100000"/>
              </a:lnSpc>
              <a:spcBef>
                <a:spcPts val="0"/>
              </a:spcBef>
              <a:spcAft>
                <a:spcPts val="1200"/>
              </a:spcAft>
            </a:pPr>
            <a:r>
              <a:rPr lang="en-US" dirty="0">
                <a:solidFill>
                  <a:schemeClr val="tx1"/>
                </a:solidFill>
              </a:rPr>
              <a:t>Meeting attendance records with attendee’s positions</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PD planning sessions</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Data review sessions including actual data</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Documentation of how the systems of professional growth and improvement was developed based on local needs </a:t>
            </a:r>
            <a:endParaRPr lang="en-US" dirty="0">
              <a:solidFill>
                <a:schemeClr val="tx1"/>
              </a:solidFill>
              <a:cs typeface="Arial"/>
            </a:endParaRPr>
          </a:p>
        </p:txBody>
      </p:sp>
      <p:pic>
        <p:nvPicPr>
          <p:cNvPr id="8" name="Graphic 7">
            <a:extLst>
              <a:ext uri="{FF2B5EF4-FFF2-40B4-BE49-F238E27FC236}">
                <a16:creationId xmlns:a16="http://schemas.microsoft.com/office/drawing/2014/main" id="{85DF64AD-3E3F-8E55-A80E-AC109A9A1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D726E149-4F93-4AC7-AD18-C820EBFAF6B2}"/>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16</a:t>
            </a:fld>
            <a:endParaRPr lang="en-US"/>
          </a:p>
        </p:txBody>
      </p:sp>
    </p:spTree>
    <p:extLst>
      <p:ext uri="{BB962C8B-B14F-4D97-AF65-F5344CB8AC3E}">
        <p14:creationId xmlns:p14="http://schemas.microsoft.com/office/powerpoint/2010/main" val="25400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normAutofit fontScale="90000"/>
          </a:bodyPr>
          <a:lstStyle/>
          <a:p>
            <a:r>
              <a:rPr lang="en-US" dirty="0">
                <a:solidFill>
                  <a:schemeClr val="tx1"/>
                </a:solidFill>
              </a:rPr>
              <a:t>Supporting Effective Instruction 10: Professional Growth and Improvement Resources (1)</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In meeting the legal requirement, LEAs are encouraged to review the alignment between their professional growth and improvement systems to </a:t>
            </a:r>
            <a:r>
              <a:rPr lang="en-US" b="1" dirty="0">
                <a:solidFill>
                  <a:schemeClr val="tx1"/>
                </a:solidFill>
              </a:rPr>
              <a:t>California's Quality Professional Learning Standards (QPLS), </a:t>
            </a:r>
            <a:r>
              <a:rPr lang="en-US" dirty="0">
                <a:solidFill>
                  <a:schemeClr val="tx1"/>
                </a:solidFill>
              </a:rPr>
              <a:t>which identify high-quality professional learning and how best to support it. The QPLS can be found on CDE web page as well as a video series highlighting QPLS in action in LEAs.</a:t>
            </a:r>
          </a:p>
          <a:p>
            <a:pPr marL="0" indent="0">
              <a:lnSpc>
                <a:spcPct val="100000"/>
              </a:lnSpc>
              <a:spcBef>
                <a:spcPts val="0"/>
              </a:spcBef>
              <a:spcAft>
                <a:spcPts val="1200"/>
              </a:spcAft>
              <a:buNone/>
            </a:pPr>
            <a:endParaRPr lang="en-US" dirty="0">
              <a:solidFill>
                <a:schemeClr val="tx1"/>
              </a:solidFill>
            </a:endParaRPr>
          </a:p>
          <a:p>
            <a:pPr marL="0" indent="0" algn="ctr">
              <a:lnSpc>
                <a:spcPct val="100000"/>
              </a:lnSpc>
              <a:spcBef>
                <a:spcPts val="0"/>
              </a:spcBef>
              <a:spcAft>
                <a:spcPts val="1200"/>
              </a:spcAft>
              <a:buNone/>
            </a:pPr>
            <a:r>
              <a:rPr lang="en-US" dirty="0">
                <a:solidFill>
                  <a:schemeClr val="tx1"/>
                </a:solidFill>
                <a:hlinkClick r:id="rId3" tooltip="CDE QPLS web page">
                  <a:extLst>
                    <a:ext uri="{A12FA001-AC4F-418D-AE19-62706E023703}">
                      <ahyp:hlinkClr xmlns:ahyp="http://schemas.microsoft.com/office/drawing/2018/hyperlinkcolor" val="tx"/>
                    </a:ext>
                  </a:extLst>
                </a:hlinkClick>
              </a:rPr>
              <a:t>https://www.cde.ca.gov/pd/ps/qpls.asp</a:t>
            </a:r>
            <a:endParaRPr lang="en-US" dirty="0">
              <a:solidFill>
                <a:schemeClr val="tx1"/>
              </a:solidFill>
            </a:endParaRPr>
          </a:p>
          <a:p>
            <a:pPr marL="0" indent="0" algn="ctr">
              <a:lnSpc>
                <a:spcPct val="100000"/>
              </a:lnSpc>
              <a:spcBef>
                <a:spcPts val="0"/>
              </a:spcBef>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275567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sz="3400" dirty="0">
                <a:solidFill>
                  <a:schemeClr val="tx1"/>
                </a:solidFill>
              </a:rPr>
              <a:t>Supporting Effective Instruction 10: Professional Growth and Improvement Resources (2)</a:t>
            </a:r>
          </a:p>
        </p:txBody>
      </p:sp>
      <p:pic>
        <p:nvPicPr>
          <p:cNvPr id="6" name="Picture 5">
            <a:extLst>
              <a:ext uri="{FF2B5EF4-FFF2-40B4-BE49-F238E27FC236}">
                <a16:creationId xmlns:a16="http://schemas.microsoft.com/office/drawing/2014/main" id="{C65EFB13-0351-CDD0-0864-AEB1EC431D31}"/>
              </a:ext>
              <a:ext uri="{C183D7F6-B498-43B3-948B-1728B52AA6E4}">
                <adec:decorative xmlns:adec="http://schemas.microsoft.com/office/drawing/2017/decorative" val="1"/>
              </a:ext>
            </a:extLst>
          </p:cNvPr>
          <p:cNvPicPr>
            <a:picLocks noChangeAspect="1"/>
          </p:cNvPicPr>
          <p:nvPr/>
        </p:nvPicPr>
        <p:blipFill rotWithShape="1">
          <a:blip r:embed="rId3"/>
          <a:srcRect l="27427" r="34466"/>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4870580" y="2198913"/>
            <a:ext cx="6979298" cy="4227779"/>
          </a:xfrm>
        </p:spPr>
        <p:txBody>
          <a:bodyPr>
            <a:normAutofit lnSpcReduction="10000"/>
          </a:bodyPr>
          <a:lstStyle/>
          <a:p>
            <a:pPr marL="0" indent="0">
              <a:lnSpc>
                <a:spcPct val="110000"/>
              </a:lnSpc>
              <a:spcBef>
                <a:spcPts val="0"/>
              </a:spcBef>
              <a:spcAft>
                <a:spcPts val="1200"/>
              </a:spcAft>
              <a:buNone/>
            </a:pPr>
            <a:r>
              <a:rPr lang="en-US" sz="2400" dirty="0">
                <a:solidFill>
                  <a:schemeClr val="tx1"/>
                </a:solidFill>
              </a:rPr>
              <a:t>U.S. Department of Education also created a</a:t>
            </a:r>
            <a:r>
              <a:rPr lang="en-US" sz="2400" b="1" dirty="0">
                <a:solidFill>
                  <a:schemeClr val="tx1"/>
                </a:solidFill>
              </a:rPr>
              <a:t> Non-Regulatory Guidance for Title II, Part A</a:t>
            </a:r>
            <a:r>
              <a:rPr lang="en-US" sz="2400" dirty="0">
                <a:solidFill>
                  <a:schemeClr val="tx1"/>
                </a:solidFill>
              </a:rPr>
              <a:t>. </a:t>
            </a:r>
          </a:p>
          <a:p>
            <a:pPr marL="0" indent="0">
              <a:lnSpc>
                <a:spcPct val="110000"/>
              </a:lnSpc>
              <a:spcBef>
                <a:spcPts val="0"/>
              </a:spcBef>
              <a:spcAft>
                <a:spcPts val="1200"/>
              </a:spcAft>
              <a:buNone/>
            </a:pPr>
            <a:r>
              <a:rPr lang="en-US" sz="2400" dirty="0">
                <a:solidFill>
                  <a:schemeClr val="tx1"/>
                </a:solidFill>
              </a:rPr>
              <a:t>The guidance highlights ways LEAs can more strategically use their Title II, Part A funds to have a more significant impact. </a:t>
            </a:r>
          </a:p>
          <a:p>
            <a:pPr marL="0" indent="0">
              <a:lnSpc>
                <a:spcPct val="110000"/>
              </a:lnSpc>
              <a:spcBef>
                <a:spcPts val="0"/>
              </a:spcBef>
              <a:spcAft>
                <a:spcPts val="1200"/>
              </a:spcAft>
              <a:buNone/>
            </a:pPr>
            <a:r>
              <a:rPr lang="en-US" sz="2400" dirty="0">
                <a:solidFill>
                  <a:schemeClr val="tx1"/>
                </a:solidFill>
              </a:rPr>
              <a:t>You can find the Non-Regulatory Guidance on the U.S. Department of Education web page at:</a:t>
            </a:r>
          </a:p>
          <a:p>
            <a:pPr marL="0" indent="0">
              <a:lnSpc>
                <a:spcPct val="110000"/>
              </a:lnSpc>
              <a:spcBef>
                <a:spcPts val="0"/>
              </a:spcBef>
              <a:spcAft>
                <a:spcPts val="1200"/>
              </a:spcAft>
              <a:buNone/>
            </a:pPr>
            <a:r>
              <a:rPr lang="en-US" sz="2400" dirty="0">
                <a:hlinkClick r:id="rId4" tooltip="Non-Regulatory Guidance for Title II, Part A"/>
              </a:rPr>
              <a:t>https://www2.ed.gov/policy/elsec/leg/essa/essatitleiipartaguidance.pdf</a:t>
            </a:r>
            <a:endParaRPr lang="en-US" sz="2400" dirty="0"/>
          </a:p>
          <a:p>
            <a:pPr marL="0" indent="0">
              <a:lnSpc>
                <a:spcPct val="100000"/>
              </a:lnSpc>
              <a:spcAft>
                <a:spcPts val="1200"/>
              </a:spcAft>
              <a:buNone/>
            </a:pPr>
            <a:endParaRPr lang="en-US" sz="24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18</a:t>
            </a:fld>
            <a:endParaRPr lang="en-US">
              <a:solidFill>
                <a:schemeClr val="tx1">
                  <a:lumMod val="75000"/>
                  <a:lumOff val="25000"/>
                </a:schemeClr>
              </a:solidFill>
            </a:endParaRPr>
          </a:p>
        </p:txBody>
      </p:sp>
    </p:spTree>
    <p:extLst>
      <p:ext uri="{BB962C8B-B14F-4D97-AF65-F5344CB8AC3E}">
        <p14:creationId xmlns:p14="http://schemas.microsoft.com/office/powerpoint/2010/main" val="382749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sz="3400" dirty="0">
                <a:solidFill>
                  <a:schemeClr val="tx1"/>
                </a:solidFill>
              </a:rPr>
              <a:t>Supporting Effective Instruction 10: Professional Growth and Improvement Resources (3)</a:t>
            </a:r>
          </a:p>
        </p:txBody>
      </p:sp>
      <p:pic>
        <p:nvPicPr>
          <p:cNvPr id="6" name="Picture 5">
            <a:extLst>
              <a:ext uri="{FF2B5EF4-FFF2-40B4-BE49-F238E27FC236}">
                <a16:creationId xmlns:a16="http://schemas.microsoft.com/office/drawing/2014/main" id="{C07982DF-37FB-8E7D-8F49-CA8BD995CA59}"/>
              </a:ext>
              <a:ext uri="{C183D7F6-B498-43B3-948B-1728B52AA6E4}">
                <adec:decorative xmlns:adec="http://schemas.microsoft.com/office/drawing/2017/decorative" val="1"/>
              </a:ext>
            </a:extLst>
          </p:cNvPr>
          <p:cNvPicPr>
            <a:picLocks noChangeAspect="1"/>
          </p:cNvPicPr>
          <p:nvPr/>
        </p:nvPicPr>
        <p:blipFill rotWithShape="1">
          <a:blip r:embed="rId3"/>
          <a:srcRect l="16220" r="38560"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599" y="2198913"/>
            <a:ext cx="6836230" cy="4260855"/>
          </a:xfrm>
        </p:spPr>
        <p:txBody>
          <a:bodyPr>
            <a:normAutofit lnSpcReduction="10000"/>
          </a:bodyPr>
          <a:lstStyle/>
          <a:p>
            <a:pPr marL="0" indent="0">
              <a:lnSpc>
                <a:spcPct val="100000"/>
              </a:lnSpc>
              <a:spcBef>
                <a:spcPts val="0"/>
              </a:spcBef>
              <a:spcAft>
                <a:spcPts val="1200"/>
              </a:spcAft>
              <a:buNone/>
            </a:pPr>
            <a:r>
              <a:rPr lang="en-US" sz="2400" dirty="0">
                <a:solidFill>
                  <a:schemeClr val="tx1"/>
                </a:solidFill>
              </a:rPr>
              <a:t>U.S. Department of Education also created a</a:t>
            </a:r>
            <a:r>
              <a:rPr lang="en-US" sz="2400" b="1" dirty="0">
                <a:solidFill>
                  <a:schemeClr val="tx1"/>
                </a:solidFill>
              </a:rPr>
              <a:t> Non-Regulatory Guidance: Using Evidence to Strengthen Education Investments</a:t>
            </a:r>
            <a:r>
              <a:rPr lang="en-US" sz="2400" dirty="0">
                <a:solidFill>
                  <a:schemeClr val="tx1"/>
                </a:solidFill>
              </a:rPr>
              <a:t>. </a:t>
            </a:r>
          </a:p>
          <a:p>
            <a:pPr marL="0" indent="0">
              <a:lnSpc>
                <a:spcPct val="100000"/>
              </a:lnSpc>
              <a:spcBef>
                <a:spcPts val="0"/>
              </a:spcBef>
              <a:spcAft>
                <a:spcPts val="1200"/>
              </a:spcAft>
              <a:buNone/>
            </a:pPr>
            <a:r>
              <a:rPr lang="en-US" sz="2400" dirty="0">
                <a:solidFill>
                  <a:schemeClr val="tx1"/>
                </a:solidFill>
              </a:rPr>
              <a:t>The guidance assist LEAs with selecting and using “evidence-based’ activities, strategies, and interventions.</a:t>
            </a:r>
          </a:p>
          <a:p>
            <a:pPr marL="0" indent="0">
              <a:lnSpc>
                <a:spcPct val="100000"/>
              </a:lnSpc>
              <a:spcBef>
                <a:spcPts val="0"/>
              </a:spcBef>
              <a:spcAft>
                <a:spcPts val="1200"/>
              </a:spcAft>
              <a:buNone/>
            </a:pPr>
            <a:r>
              <a:rPr lang="en-US" sz="2400" dirty="0">
                <a:solidFill>
                  <a:schemeClr val="tx1"/>
                </a:solidFill>
              </a:rPr>
              <a:t>You can find the Non-Regulatory Guidance on the U.S. Department of Education web page at</a:t>
            </a:r>
            <a:r>
              <a:rPr lang="en-US" sz="2400" dirty="0"/>
              <a:t>:</a:t>
            </a:r>
          </a:p>
          <a:p>
            <a:pPr marL="0" indent="0">
              <a:lnSpc>
                <a:spcPct val="100000"/>
              </a:lnSpc>
              <a:spcBef>
                <a:spcPts val="0"/>
              </a:spcBef>
              <a:spcAft>
                <a:spcPts val="1200"/>
              </a:spcAft>
              <a:buNone/>
            </a:pPr>
            <a:r>
              <a:rPr lang="en-US" sz="2400" dirty="0">
                <a:hlinkClick r:id="rId4" tooltip="Non-Regulatory Guidance: US Dept of Education"/>
              </a:rPr>
              <a:t>https://www2.ed.gov/policy/elsec/leg/essa/guidanceuseseinvestment.pdf</a:t>
            </a:r>
            <a:endParaRPr lang="en-US" sz="2400" dirty="0"/>
          </a:p>
          <a:p>
            <a:pPr marL="0" indent="0">
              <a:lnSpc>
                <a:spcPct val="100000"/>
              </a:lnSpc>
              <a:spcBef>
                <a:spcPts val="0"/>
              </a:spcBef>
              <a:spcAft>
                <a:spcPts val="1200"/>
              </a:spcAft>
              <a:buNone/>
            </a:pPr>
            <a:endParaRPr lang="en-US" sz="24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19</a:t>
            </a:fld>
            <a:endParaRPr lang="en-US">
              <a:solidFill>
                <a:schemeClr val="tx1">
                  <a:lumMod val="75000"/>
                  <a:lumOff val="25000"/>
                </a:schemeClr>
              </a:solidFill>
            </a:endParaRPr>
          </a:p>
        </p:txBody>
      </p:sp>
    </p:spTree>
    <p:extLst>
      <p:ext uri="{BB962C8B-B14F-4D97-AF65-F5344CB8AC3E}">
        <p14:creationId xmlns:p14="http://schemas.microsoft.com/office/powerpoint/2010/main" val="13851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descr="Person writing on a notepad">
            <a:extLst>
              <a:ext uri="{FF2B5EF4-FFF2-40B4-BE49-F238E27FC236}">
                <a16:creationId xmlns:a16="http://schemas.microsoft.com/office/drawing/2014/main" id="{2216901F-DE73-D92E-8855-F98341900373}"/>
              </a:ext>
            </a:extLst>
          </p:cNvPr>
          <p:cNvPicPr>
            <a:picLocks noChangeAspect="1"/>
          </p:cNvPicPr>
          <p:nvPr/>
        </p:nvPicPr>
        <p:blipFill rotWithShape="1">
          <a:blip r:embed="rId3"/>
          <a:srcRect l="26848" r="19462"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4395524"/>
          </a:xfrm>
        </p:spPr>
        <p:txBody>
          <a:bodyPr>
            <a:noAutofit/>
          </a:bodyPr>
          <a:lstStyle/>
          <a:p>
            <a:pPr>
              <a:lnSpc>
                <a:spcPct val="100000"/>
              </a:lnSpc>
              <a:spcBef>
                <a:spcPts val="0"/>
              </a:spcBef>
              <a:spcAft>
                <a:spcPts val="1200"/>
              </a:spcAft>
            </a:pPr>
            <a:r>
              <a:rPr lang="en-US" dirty="0">
                <a:solidFill>
                  <a:schemeClr val="tx1"/>
                </a:solidFill>
                <a:cs typeface="Arial"/>
              </a:rPr>
              <a:t> Legal requirements</a:t>
            </a:r>
            <a:endParaRPr lang="en-US" dirty="0">
              <a:solidFill>
                <a:schemeClr val="tx1"/>
              </a:solidFill>
            </a:endParaRP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cs typeface="Arial"/>
              </a:rPr>
              <a:t>Evidence requests</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Frequently asked questions</a:t>
            </a:r>
            <a:endParaRPr lang="en-US" dirty="0">
              <a:solidFill>
                <a:schemeClr val="tx1"/>
              </a:solidFill>
              <a:cs typeface="Arial"/>
            </a:endParaRP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cs typeface="Arial"/>
              </a:rPr>
              <a:t>Resources</a:t>
            </a:r>
          </a:p>
          <a:p>
            <a:pPr marL="0" indent="0">
              <a:lnSpc>
                <a:spcPct val="100000"/>
              </a:lnSpc>
              <a:buNone/>
            </a:pPr>
            <a:endParaRPr lang="en-US" dirty="0">
              <a:solidFill>
                <a:schemeClr val="tx1"/>
              </a:solidFill>
            </a:endParaRPr>
          </a:p>
          <a:p>
            <a:pPr marL="0" indent="0">
              <a:lnSpc>
                <a:spcPct val="100000"/>
              </a:lnSpc>
              <a:buNone/>
            </a:pPr>
            <a:endParaRPr lang="en-US" dirty="0">
              <a:solidFill>
                <a:schemeClr val="tx1"/>
              </a:solidFill>
            </a:endParaRPr>
          </a:p>
          <a:p>
            <a:pPr marL="0" indent="0">
              <a:lnSpc>
                <a:spcPct val="100000"/>
              </a:lnSpc>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a:extLst>
              <a:ext uri="{FF2B5EF4-FFF2-40B4-BE49-F238E27FC236}">
                <a16:creationId xmlns:a16="http://schemas.microsoft.com/office/drawing/2014/main" id="{1DCD42D8-1ED5-0928-6206-ED4B9D716C21}"/>
              </a:ext>
              <a:ext uri="{C183D7F6-B498-43B3-948B-1728B52AA6E4}">
                <adec:decorative xmlns:adec="http://schemas.microsoft.com/office/drawing/2017/decorative" val="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tooltip="Title II web page"/>
              </a:rPr>
              <a:t>https://www.cde.ca.gov/ci/pl/title2parta.asp</a:t>
            </a:r>
            <a:r>
              <a:rPr lang="en-US" sz="2600" dirty="0"/>
              <a:t> </a:t>
            </a:r>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endParaRPr lang="en-US" sz="2600" dirty="0">
              <a:solidFill>
                <a:schemeClr val="tx1"/>
              </a:solidFill>
            </a:endParaRPr>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74771" y="634946"/>
            <a:ext cx="6574972" cy="1450757"/>
          </a:xfrm>
        </p:spPr>
        <p:txBody>
          <a:bodyPr>
            <a:normAutofit/>
          </a:bodyPr>
          <a:lstStyle/>
          <a:p>
            <a:r>
              <a:rPr lang="en-US" sz="3400" dirty="0">
                <a:solidFill>
                  <a:schemeClr val="tx1"/>
                </a:solidFill>
              </a:rPr>
              <a:t>Supporting Effective Instruction 10: Professional Growth and Improvement</a:t>
            </a:r>
          </a:p>
        </p:txBody>
      </p:sp>
      <p:pic>
        <p:nvPicPr>
          <p:cNvPr id="8" name="Graphic 7">
            <a:extLst>
              <a:ext uri="{FF2B5EF4-FFF2-40B4-BE49-F238E27FC236}">
                <a16:creationId xmlns:a16="http://schemas.microsoft.com/office/drawing/2014/main" id="{CB64FF71-D027-B5DA-8994-D6522055DB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974769" y="2198914"/>
            <a:ext cx="6574973" cy="4001314"/>
          </a:xfrm>
        </p:spPr>
        <p:txBody>
          <a:bodyPr>
            <a:normAutofit/>
          </a:bodyPr>
          <a:lstStyle/>
          <a:p>
            <a:pPr marL="0" lvl="0" indent="0">
              <a:lnSpc>
                <a:spcPct val="100000"/>
              </a:lnSpc>
              <a:spcBef>
                <a:spcPts val="0"/>
              </a:spcBef>
              <a:spcAft>
                <a:spcPts val="1200"/>
              </a:spcAft>
              <a:buNone/>
            </a:pPr>
            <a:r>
              <a:rPr lang="en-US" sz="2600" dirty="0">
                <a:solidFill>
                  <a:schemeClr val="tx1"/>
                </a:solidFill>
              </a:rPr>
              <a:t>The local educational agency (LEA) shall have systems of professional growth and improvement, such as induction for teachers, principals, or other school leaders, opportunities for building the capacity of teachers, and opportunities to develop meaningful teacher leadership. </a:t>
            </a:r>
          </a:p>
          <a:p>
            <a:pPr marL="0" lvl="0" indent="0" algn="r">
              <a:lnSpc>
                <a:spcPct val="100000"/>
              </a:lnSpc>
              <a:spcBef>
                <a:spcPts val="0"/>
              </a:spcBef>
              <a:spcAft>
                <a:spcPts val="1200"/>
              </a:spcAft>
              <a:buNone/>
            </a:pPr>
            <a:r>
              <a:rPr lang="en-US" sz="2600" dirty="0">
                <a:solidFill>
                  <a:schemeClr val="tx1"/>
                </a:solidFill>
              </a:rPr>
              <a:t>20 </a:t>
            </a:r>
            <a:r>
              <a:rPr lang="en-US" sz="2600" i="1" cap="all" dirty="0">
                <a:solidFill>
                  <a:schemeClr val="tx1"/>
                </a:solidFill>
              </a:rPr>
              <a:t>U.S.C.</a:t>
            </a:r>
            <a:r>
              <a:rPr lang="en-US" sz="2600" dirty="0">
                <a:solidFill>
                  <a:schemeClr val="tx1"/>
                </a:solidFill>
              </a:rPr>
              <a:t> Section 6612[b][2][B]</a:t>
            </a:r>
          </a:p>
          <a:p>
            <a:pPr marL="0" indent="0">
              <a:lnSpc>
                <a:spcPct val="100000"/>
              </a:lnSpc>
              <a:spcBef>
                <a:spcPts val="0"/>
              </a:spcBef>
              <a:spcAft>
                <a:spcPts val="1200"/>
              </a:spcAft>
              <a:buNone/>
            </a:pPr>
            <a:endParaRPr lang="en-US" sz="2600" dirty="0">
              <a:solidFill>
                <a:schemeClr val="tx1"/>
              </a:solidFill>
            </a:endParaRPr>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347141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a:xfrm>
            <a:off x="4974770" y="457200"/>
            <a:ext cx="6583231" cy="1450757"/>
          </a:xfrm>
        </p:spPr>
        <p:txBody>
          <a:bodyPr>
            <a:normAutofit/>
          </a:bodyPr>
          <a:lstStyle/>
          <a:p>
            <a:r>
              <a:rPr lang="en-US" dirty="0">
                <a:solidFill>
                  <a:schemeClr val="tx1"/>
                </a:solidFill>
              </a:rPr>
              <a:t>“Other School Leader” Definition</a:t>
            </a:r>
          </a:p>
        </p:txBody>
      </p:sp>
      <p:pic>
        <p:nvPicPr>
          <p:cNvPr id="8" name="Graphic 7">
            <a:extLst>
              <a:ext uri="{FF2B5EF4-FFF2-40B4-BE49-F238E27FC236}">
                <a16:creationId xmlns:a16="http://schemas.microsoft.com/office/drawing/2014/main" id="{C05173A1-745F-3DE0-89F2-308006D505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4635315" y="2198913"/>
            <a:ext cx="7419836" cy="4134917"/>
          </a:xfrm>
        </p:spPr>
        <p:txBody>
          <a:bodyPr>
            <a:noAutofit/>
          </a:bodyPr>
          <a:lstStyle/>
          <a:p>
            <a:pPr marL="0" indent="0">
              <a:spcBef>
                <a:spcPts val="0"/>
              </a:spcBef>
              <a:spcAft>
                <a:spcPts val="1200"/>
              </a:spcAft>
              <a:buNone/>
            </a:pPr>
            <a:r>
              <a:rPr lang="en-US" sz="2400" dirty="0">
                <a:solidFill>
                  <a:schemeClr val="tx1"/>
                </a:solidFill>
              </a:rPr>
              <a:t>The Every Student Succeeds Act (ESSA) definition of the term “school leader” means a principal, assistant principal, or other individual who is:</a:t>
            </a:r>
          </a:p>
          <a:p>
            <a:pPr lvl="1">
              <a:spcBef>
                <a:spcPts val="0"/>
              </a:spcBef>
              <a:spcAft>
                <a:spcPts val="1200"/>
              </a:spcAft>
            </a:pPr>
            <a:r>
              <a:rPr lang="en-US" dirty="0">
                <a:solidFill>
                  <a:schemeClr val="tx1"/>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chemeClr val="tx1"/>
                </a:solidFill>
              </a:rPr>
              <a:t>Responsible for the daily instructional leadership and managerial operations in the elementary school or secondary school building. </a:t>
            </a:r>
          </a:p>
          <a:p>
            <a:pPr marL="200025" lvl="1" indent="0" algn="r">
              <a:spcBef>
                <a:spcPts val="0"/>
              </a:spcBef>
              <a:spcAft>
                <a:spcPts val="1200"/>
              </a:spcAft>
              <a:buNone/>
            </a:pPr>
            <a:r>
              <a:rPr lang="en-US" dirty="0">
                <a:solidFill>
                  <a:schemeClr val="tx1"/>
                </a:solidFill>
              </a:rPr>
              <a:t>20 </a:t>
            </a:r>
            <a:r>
              <a:rPr lang="en-US" i="1" dirty="0">
                <a:solidFill>
                  <a:schemeClr val="tx1"/>
                </a:solidFill>
              </a:rPr>
              <a:t>U.S.C. </a:t>
            </a:r>
            <a:r>
              <a:rPr lang="en-US" dirty="0">
                <a:solidFill>
                  <a:schemeClr val="tx1"/>
                </a:solidFill>
              </a:rPr>
              <a:t>Section 8101(44)</a:t>
            </a:r>
          </a:p>
          <a:p>
            <a:pPr marL="0" indent="0">
              <a:buNone/>
            </a:pPr>
            <a:endParaRPr lang="en-US" sz="2400" b="1" dirty="0">
              <a:solidFill>
                <a:schemeClr val="tx1"/>
              </a:solidFill>
            </a:endParaRPr>
          </a:p>
          <a:p>
            <a:pPr marL="0" indent="0">
              <a:buNone/>
            </a:pPr>
            <a:endParaRPr lang="en-US" sz="2400" b="1" dirty="0">
              <a:solidFill>
                <a:schemeClr val="tx1"/>
              </a:solidFill>
            </a:endParaRPr>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a:xfrm>
            <a:off x="4974769" y="634946"/>
            <a:ext cx="6574974" cy="1450757"/>
          </a:xfrm>
        </p:spPr>
        <p:txBody>
          <a:bodyPr>
            <a:normAutofit/>
          </a:bodyPr>
          <a:lstStyle/>
          <a:p>
            <a:r>
              <a:rPr lang="en-US" dirty="0">
                <a:solidFill>
                  <a:schemeClr val="tx1"/>
                </a:solidFill>
              </a:rPr>
              <a:t>Professional Development</a:t>
            </a:r>
          </a:p>
        </p:txBody>
      </p:sp>
      <p:pic>
        <p:nvPicPr>
          <p:cNvPr id="7" name="Picture 6" descr="Light bulb on yellow background with sketched light beams and cord">
            <a:extLst>
              <a:ext uri="{FF2B5EF4-FFF2-40B4-BE49-F238E27FC236}">
                <a16:creationId xmlns:a16="http://schemas.microsoft.com/office/drawing/2014/main" id="{1F3234D0-EA9A-34E6-9474-CF4556F62DA1}"/>
              </a:ext>
            </a:extLst>
          </p:cNvPr>
          <p:cNvPicPr>
            <a:picLocks noChangeAspect="1"/>
          </p:cNvPicPr>
          <p:nvPr/>
        </p:nvPicPr>
        <p:blipFill rotWithShape="1">
          <a:blip r:embed="rId3"/>
          <a:srcRect l="51598" r="7340"/>
          <a:stretch/>
        </p:blipFill>
        <p:spPr>
          <a:xfrm>
            <a:off x="860509" y="640081"/>
            <a:ext cx="3548296" cy="5314406"/>
          </a:xfrm>
          <a:prstGeom prst="rect">
            <a:avLst/>
          </a:prstGeom>
        </p:spPr>
      </p:pic>
      <p:cxnSp>
        <p:nvCxnSpPr>
          <p:cNvPr id="19" name="Straight Connector 18">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a:xfrm>
            <a:off x="4974769" y="2198914"/>
            <a:ext cx="6574973" cy="4134916"/>
          </a:xfrm>
        </p:spPr>
        <p:txBody>
          <a:bodyPr>
            <a:normAutofit/>
          </a:bodyPr>
          <a:lstStyle/>
          <a:p>
            <a:pPr marL="0" indent="0">
              <a:lnSpc>
                <a:spcPct val="100000"/>
              </a:lnSpc>
              <a:spcBef>
                <a:spcPts val="0"/>
              </a:spcBef>
              <a:spcAft>
                <a:spcPts val="1200"/>
              </a:spcAft>
              <a:buNone/>
            </a:pPr>
            <a:r>
              <a:rPr lang="en-US" sz="2400" dirty="0">
                <a:solidFill>
                  <a:schemeClr val="tx1"/>
                </a:solidFill>
                <a:latin typeface="Arial"/>
                <a:cs typeface="Arial"/>
              </a:rPr>
              <a:t>The </a:t>
            </a:r>
            <a:r>
              <a:rPr lang="en-US" sz="2400" b="0" i="0" u="none" strike="noStrike" dirty="0">
                <a:solidFill>
                  <a:schemeClr val="tx1"/>
                </a:solidFill>
                <a:effectLst/>
                <a:latin typeface="Arial"/>
                <a:cs typeface="Arial"/>
              </a:rPr>
              <a:t>ESSA defines professional development (PD) as activities that are sustained, intensive, collaborative, job-embedded, data-driven, personalized or based on information from an evaluation and support system, and classroom-focused.</a:t>
            </a:r>
            <a:r>
              <a:rPr lang="en-US" sz="2400" b="0" i="0" dirty="0">
                <a:solidFill>
                  <a:schemeClr val="tx1"/>
                </a:solidFill>
                <a:effectLst/>
                <a:latin typeface="Arial"/>
                <a:cs typeface="Arial"/>
              </a:rPr>
              <a:t>​</a:t>
            </a:r>
          </a:p>
          <a:p>
            <a:pPr marL="0" indent="0" rtl="0" fontAlgn="base">
              <a:lnSpc>
                <a:spcPct val="100000"/>
              </a:lnSpc>
              <a:spcBef>
                <a:spcPts val="0"/>
              </a:spcBef>
              <a:spcAft>
                <a:spcPts val="1200"/>
              </a:spcAft>
              <a:buNone/>
            </a:pPr>
            <a:r>
              <a:rPr lang="en-US" sz="2400" b="0" i="0" u="none" strike="noStrike" dirty="0">
                <a:solidFill>
                  <a:schemeClr val="tx1"/>
                </a:solidFill>
                <a:effectLst/>
                <a:latin typeface="Arial" panose="020B0604020202020204" pitchFamily="34" charset="0"/>
              </a:rPr>
              <a:t>This does not include PD that stands alone and does not connect to a larger schoolwide or individualized plan.</a:t>
            </a:r>
            <a:endParaRPr lang="en-US" sz="2400" b="0" i="0" dirty="0">
              <a:solidFill>
                <a:schemeClr val="tx1"/>
              </a:solidFill>
              <a:effectLst/>
              <a:latin typeface="Arial" panose="020B0604020202020204" pitchFamily="34" charset="0"/>
            </a:endParaRPr>
          </a:p>
          <a:p>
            <a:pPr marL="0" indent="0">
              <a:lnSpc>
                <a:spcPct val="100000"/>
              </a:lnSpc>
              <a:buNone/>
            </a:pPr>
            <a:endParaRPr lang="en-US" sz="2400" dirty="0">
              <a:solidFill>
                <a:schemeClr val="tx1"/>
              </a:solidFill>
            </a:endParaRPr>
          </a:p>
        </p:txBody>
      </p:sp>
      <p:sp>
        <p:nvSpPr>
          <p:cNvPr id="21" name="Rectangle 20">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184627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84C3-E992-139E-8CDB-EEEDDC373371}"/>
              </a:ext>
            </a:extLst>
          </p:cNvPr>
          <p:cNvSpPr>
            <a:spLocks noGrp="1"/>
          </p:cNvSpPr>
          <p:nvPr>
            <p:ph type="title"/>
          </p:nvPr>
        </p:nvSpPr>
        <p:spPr>
          <a:xfrm>
            <a:off x="1096963" y="396876"/>
            <a:ext cx="10528980" cy="1449387"/>
          </a:xfrm>
        </p:spPr>
        <p:txBody>
          <a:bodyPr>
            <a:normAutofit fontScale="90000"/>
          </a:bodyPr>
          <a:lstStyle/>
          <a:p>
            <a:r>
              <a:rPr lang="en-US" dirty="0">
                <a:solidFill>
                  <a:schemeClr val="tx1"/>
                </a:solidFill>
              </a:rPr>
              <a:t>Supporting Effective Instruction 10: Professional Growth and Improvement Evidence (1)</a:t>
            </a:r>
          </a:p>
        </p:txBody>
      </p:sp>
      <p:graphicFrame>
        <p:nvGraphicFramePr>
          <p:cNvPr id="5" name="Table 5">
            <a:extLst>
              <a:ext uri="{FF2B5EF4-FFF2-40B4-BE49-F238E27FC236}">
                <a16:creationId xmlns:a16="http://schemas.microsoft.com/office/drawing/2014/main" id="{5950FF85-C27A-11E1-08D3-F3B77341BBA4}"/>
              </a:ext>
            </a:extLst>
          </p:cNvPr>
          <p:cNvGraphicFramePr>
            <a:graphicFrameLocks noGrp="1"/>
          </p:cNvGraphicFramePr>
          <p:nvPr>
            <p:ph idx="1"/>
            <p:extLst>
              <p:ext uri="{D42A27DB-BD31-4B8C-83A1-F6EECF244321}">
                <p14:modId xmlns:p14="http://schemas.microsoft.com/office/powerpoint/2010/main" val="2978539210"/>
              </p:ext>
            </p:extLst>
          </p:nvPr>
        </p:nvGraphicFramePr>
        <p:xfrm>
          <a:off x="1096963" y="1846263"/>
          <a:ext cx="10058400" cy="4023360"/>
        </p:xfrm>
        <a:graphic>
          <a:graphicData uri="http://schemas.openxmlformats.org/drawingml/2006/table">
            <a:tbl>
              <a:tblPr firstRow="1" bandRow="1">
                <a:tableStyleId>{5C22544A-7EE6-4342-B048-85BDC9FD1C3A}</a:tableStyleId>
              </a:tblPr>
              <a:tblGrid>
                <a:gridCol w="2086504">
                  <a:extLst>
                    <a:ext uri="{9D8B030D-6E8A-4147-A177-3AD203B41FA5}">
                      <a16:colId xmlns:a16="http://schemas.microsoft.com/office/drawing/2014/main" val="875707784"/>
                    </a:ext>
                  </a:extLst>
                </a:gridCol>
                <a:gridCol w="7971896">
                  <a:extLst>
                    <a:ext uri="{9D8B030D-6E8A-4147-A177-3AD203B41FA5}">
                      <a16:colId xmlns:a16="http://schemas.microsoft.com/office/drawing/2014/main" val="2379017991"/>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1056624349"/>
                  </a:ext>
                </a:extLst>
              </a:tr>
              <a:tr h="370840">
                <a:tc>
                  <a:txBody>
                    <a:bodyPr/>
                    <a:lstStyle/>
                    <a:p>
                      <a:r>
                        <a:rPr lang="en-US" sz="2400" dirty="0"/>
                        <a:t>LEA Level Planning Documents</a:t>
                      </a:r>
                    </a:p>
                  </a:txBody>
                  <a:tcPr/>
                </a:tc>
                <a:tc>
                  <a:txBody>
                    <a:bodyPr/>
                    <a:lstStyle/>
                    <a:p>
                      <a:r>
                        <a:rPr lang="en-US" sz="2400" kern="1200" dirty="0">
                          <a:solidFill>
                            <a:schemeClr val="dk1"/>
                          </a:solidFill>
                          <a:effectLst/>
                          <a:latin typeface="+mn-lt"/>
                          <a:ea typeface="+mn-ea"/>
                          <a:cs typeface="+mn-cs"/>
                        </a:rPr>
                        <a:t>The currently approved Local Control and Accountability Plan (LCAP) and LCAP Federal Addendum.</a:t>
                      </a:r>
                      <a:endParaRPr lang="en-US" sz="2400" dirty="0"/>
                    </a:p>
                  </a:txBody>
                  <a:tcPr/>
                </a:tc>
                <a:extLst>
                  <a:ext uri="{0D108BD9-81ED-4DB2-BD59-A6C34878D82A}">
                    <a16:rowId xmlns:a16="http://schemas.microsoft.com/office/drawing/2014/main" val="3077545701"/>
                  </a:ext>
                </a:extLst>
              </a:tr>
              <a:tr h="370840">
                <a:tc>
                  <a:txBody>
                    <a:bodyPr/>
                    <a:lstStyle/>
                    <a:p>
                      <a:r>
                        <a:rPr lang="en-US" sz="2400" dirty="0"/>
                        <a:t>PD Records</a:t>
                      </a:r>
                    </a:p>
                  </a:txBody>
                  <a:tcPr/>
                </a:tc>
                <a:tc>
                  <a:txBody>
                    <a:bodyPr/>
                    <a:lstStyle/>
                    <a:p>
                      <a:r>
                        <a:rPr lang="en-US" sz="2400" kern="1200" dirty="0">
                          <a:solidFill>
                            <a:schemeClr val="dk1"/>
                          </a:solidFill>
                          <a:effectLst/>
                          <a:latin typeface="+mn-lt"/>
                          <a:ea typeface="+mn-ea"/>
                          <a:cs typeface="+mn-cs"/>
                        </a:rPr>
                        <a:t>Submit evidence of at least three completed PD activities for teachers, paraprofessionals, and administrators aligned to the state academic standards. </a:t>
                      </a:r>
                      <a:endParaRPr lang="en-US" sz="2400" dirty="0"/>
                    </a:p>
                  </a:txBody>
                  <a:tcPr/>
                </a:tc>
                <a:extLst>
                  <a:ext uri="{0D108BD9-81ED-4DB2-BD59-A6C34878D82A}">
                    <a16:rowId xmlns:a16="http://schemas.microsoft.com/office/drawing/2014/main" val="142479733"/>
                  </a:ext>
                </a:extLst>
              </a:tr>
              <a:tr h="370840">
                <a:tc>
                  <a:txBody>
                    <a:bodyPr/>
                    <a:lstStyle/>
                    <a:p>
                      <a:r>
                        <a:rPr lang="en-US" sz="2400" dirty="0"/>
                        <a:t>Educational Partner Feedback</a:t>
                      </a:r>
                    </a:p>
                  </a:txBody>
                  <a:tcPr/>
                </a:tc>
                <a:tc>
                  <a:txBody>
                    <a:bodyPr/>
                    <a:lstStyle/>
                    <a:p>
                      <a:r>
                        <a:rPr lang="en-US" sz="2400" kern="1200" dirty="0">
                          <a:solidFill>
                            <a:schemeClr val="dk1"/>
                          </a:solidFill>
                          <a:effectLst/>
                          <a:latin typeface="+mn-lt"/>
                          <a:ea typeface="+mn-ea"/>
                          <a:cs typeface="+mn-cs"/>
                        </a:rPr>
                        <a:t>Evidence that all staff and relevant educational partners collaborated regarding how best to improve the LEA activities.</a:t>
                      </a:r>
                      <a:endParaRPr lang="en-US" sz="2400" dirty="0"/>
                    </a:p>
                  </a:txBody>
                  <a:tcPr/>
                </a:tc>
                <a:extLst>
                  <a:ext uri="{0D108BD9-81ED-4DB2-BD59-A6C34878D82A}">
                    <a16:rowId xmlns:a16="http://schemas.microsoft.com/office/drawing/2014/main" val="892510497"/>
                  </a:ext>
                </a:extLst>
              </a:tr>
            </a:tbl>
          </a:graphicData>
        </a:graphic>
      </p:graphicFrame>
      <p:sp>
        <p:nvSpPr>
          <p:cNvPr id="4" name="Slide Number Placeholder 3">
            <a:extLst>
              <a:ext uri="{FF2B5EF4-FFF2-40B4-BE49-F238E27FC236}">
                <a16:creationId xmlns:a16="http://schemas.microsoft.com/office/drawing/2014/main" id="{5A24DAF4-B4C4-BD85-F347-4CFCC253083A}"/>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49982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66411"/>
            <a:ext cx="6368142" cy="1450757"/>
          </a:xfrm>
        </p:spPr>
        <p:txBody>
          <a:bodyPr>
            <a:normAutofit/>
          </a:bodyPr>
          <a:lstStyle/>
          <a:p>
            <a:r>
              <a:rPr lang="en-US" sz="3700" dirty="0">
                <a:solidFill>
                  <a:schemeClr val="tx1"/>
                </a:solidFill>
              </a:rPr>
              <a:t>Professional Growth and Improvement – Questions (1)</a:t>
            </a:r>
          </a:p>
        </p:txBody>
      </p:sp>
      <p:pic>
        <p:nvPicPr>
          <p:cNvPr id="6" name="Picture 5">
            <a:extLst>
              <a:ext uri="{FF2B5EF4-FFF2-40B4-BE49-F238E27FC236}">
                <a16:creationId xmlns:a16="http://schemas.microsoft.com/office/drawing/2014/main" id="{90D01825-A434-E4FF-17E2-C544BF3C2A8D}"/>
              </a:ext>
              <a:ext uri="{C183D7F6-B498-43B3-948B-1728B52AA6E4}">
                <adec:decorative xmlns:adec="http://schemas.microsoft.com/office/drawing/2017/decorative" val="1"/>
              </a:ext>
            </a:extLst>
          </p:cNvPr>
          <p:cNvPicPr>
            <a:picLocks noChangeAspect="1"/>
          </p:cNvPicPr>
          <p:nvPr/>
        </p:nvPicPr>
        <p:blipFill rotWithShape="1">
          <a:blip r:embed="rId3"/>
          <a:srcRect l="32423" r="29470"/>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4"/>
            <a:ext cx="6368142" cy="3670180"/>
          </a:xfrm>
        </p:spPr>
        <p:txBody>
          <a:bodyPr>
            <a:normAutofit lnSpcReduction="10000"/>
          </a:bodyPr>
          <a:lstStyle/>
          <a:p>
            <a:pPr marL="0" indent="0">
              <a:lnSpc>
                <a:spcPct val="100000"/>
              </a:lnSpc>
              <a:spcBef>
                <a:spcPts val="0"/>
              </a:spcBef>
              <a:spcAft>
                <a:spcPts val="1200"/>
              </a:spcAft>
              <a:buNone/>
            </a:pPr>
            <a:r>
              <a:rPr lang="en-US" sz="2600" b="1" dirty="0">
                <a:solidFill>
                  <a:schemeClr val="tx1"/>
                </a:solidFill>
              </a:rPr>
              <a:t>Question: </a:t>
            </a:r>
            <a:r>
              <a:rPr lang="en-US" sz="2600" dirty="0">
                <a:solidFill>
                  <a:schemeClr val="tx1"/>
                </a:solidFill>
              </a:rPr>
              <a:t>How do we know what the LCAP Federal Addendum should address?</a:t>
            </a:r>
          </a:p>
          <a:p>
            <a:pPr marL="0" indent="0">
              <a:lnSpc>
                <a:spcPct val="100000"/>
              </a:lnSpc>
              <a:spcBef>
                <a:spcPts val="0"/>
              </a:spcBef>
              <a:spcAft>
                <a:spcPts val="1200"/>
              </a:spcAft>
              <a:buNone/>
            </a:pPr>
            <a:r>
              <a:rPr lang="en-US" sz="2600" b="1" dirty="0">
                <a:solidFill>
                  <a:schemeClr val="tx1"/>
                </a:solidFill>
              </a:rPr>
              <a:t>Answer: </a:t>
            </a:r>
            <a:r>
              <a:rPr lang="en-US" sz="2600" dirty="0">
                <a:solidFill>
                  <a:schemeClr val="tx1"/>
                </a:solidFill>
              </a:rPr>
              <a:t>Criteria, guidance, and resources for LEAs to meet the provision of the LCAP Federal Addendum can be found on the CDE LCAP Addendum Criteria and Guidance web page at </a:t>
            </a:r>
            <a:r>
              <a:rPr lang="en-US" sz="2600" dirty="0">
                <a:hlinkClick r:id="rId4" tooltip="CDE LCAP Federal Addendum Guidance web page "/>
              </a:rPr>
              <a:t>https://www.cde.ca.gov/ci/pl/t2lcapaddendumguidance.asp</a:t>
            </a:r>
            <a:r>
              <a:rPr lang="en-US" sz="2600" dirty="0"/>
              <a:t> </a:t>
            </a:r>
          </a:p>
          <a:p>
            <a:pPr marL="0" indent="0">
              <a:buNone/>
            </a:pPr>
            <a:endParaRPr lang="en-US" sz="26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spTree>
    <p:extLst>
      <p:ext uri="{BB962C8B-B14F-4D97-AF65-F5344CB8AC3E}">
        <p14:creationId xmlns:p14="http://schemas.microsoft.com/office/powerpoint/2010/main" val="23930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781877" y="643467"/>
            <a:ext cx="3467569" cy="5571066"/>
          </a:xfrm>
        </p:spPr>
        <p:txBody>
          <a:bodyPr anchor="ctr">
            <a:normAutofit/>
          </a:bodyPr>
          <a:lstStyle/>
          <a:p>
            <a:r>
              <a:rPr lang="en-US" sz="4000" dirty="0">
                <a:solidFill>
                  <a:srgbClr val="FFFFFF"/>
                </a:solidFill>
              </a:rPr>
              <a:t>LCAP Federal Addendum Professional Growth and Improvement Provision (1)</a:t>
            </a:r>
          </a:p>
        </p:txBody>
      </p:sp>
      <p:sp>
        <p:nvSpPr>
          <p:cNvPr id="24" name="Rectangle 23">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24205" y="643467"/>
            <a:ext cx="6557721" cy="5571065"/>
          </a:xfrm>
        </p:spPr>
        <p:txBody>
          <a:bodyPr anchor="ctr">
            <a:normAutofit/>
          </a:bodyPr>
          <a:lstStyle/>
          <a:p>
            <a:pPr marL="457200" indent="-457200">
              <a:lnSpc>
                <a:spcPct val="100000"/>
              </a:lnSpc>
              <a:spcBef>
                <a:spcPts val="0"/>
              </a:spcBef>
              <a:spcAft>
                <a:spcPts val="1200"/>
              </a:spcAft>
              <a:buFont typeface="+mj-lt"/>
              <a:buAutoNum type="arabicPeriod"/>
            </a:pP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Describe the LEA’s systems of professional growth and improvement for teachers, principals, and other school leaders.</a:t>
            </a:r>
          </a:p>
          <a:p>
            <a:pPr marL="457200" indent="-457200">
              <a:lnSpc>
                <a:spcPct val="100000"/>
              </a:lnSpc>
              <a:spcBef>
                <a:spcPts val="0"/>
              </a:spcBef>
              <a:spcAft>
                <a:spcPts val="1200"/>
              </a:spcAft>
              <a:buFont typeface="+mj-lt"/>
              <a:buAutoNum type="arabicPeriod"/>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A</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ddress principals, teachers, and other school leaders separately. </a:t>
            </a:r>
          </a:p>
          <a:p>
            <a:pPr marL="457200" indent="-457200">
              <a:lnSpc>
                <a:spcPct val="100000"/>
              </a:lnSpc>
              <a:spcBef>
                <a:spcPts val="0"/>
              </a:spcBef>
              <a:spcAft>
                <a:spcPts val="1200"/>
              </a:spcAft>
              <a:buFont typeface="+mj-lt"/>
              <a:buAutoNum type="arabicPeriod"/>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E</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xplain how the systems promote professional growth and ensure improvement, including how growth and improvement is measured.</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455966" y="6459785"/>
            <a:ext cx="756517" cy="365125"/>
          </a:xfrm>
        </p:spPr>
        <p:txBody>
          <a:bodyPr>
            <a:normAutofit/>
          </a:bodyPr>
          <a:lstStyle/>
          <a:p>
            <a:pPr>
              <a:spcAft>
                <a:spcPts val="600"/>
              </a:spcAft>
            </a:pPr>
            <a:fld id="{4E637404-0BCF-4192-AEAE-F6A882F231C4}"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11603148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Custom 2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3253</Words>
  <Application>Microsoft Office PowerPoint</Application>
  <PresentationFormat>Widescreen</PresentationFormat>
  <Paragraphs>218</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Retrospect</vt:lpstr>
      <vt:lpstr>Title II, Part A Supporting Effective Instruction Monitoring</vt:lpstr>
      <vt:lpstr>Agenda</vt:lpstr>
      <vt:lpstr>Title II Purpose </vt:lpstr>
      <vt:lpstr>Supporting Effective Instruction 10: Professional Growth and Improvement</vt:lpstr>
      <vt:lpstr>“Other School Leader” Definition</vt:lpstr>
      <vt:lpstr>Professional Development</vt:lpstr>
      <vt:lpstr>Supporting Effective Instruction 10: Professional Growth and Improvement Evidence (1)</vt:lpstr>
      <vt:lpstr>Professional Growth and Improvement – Questions (1)</vt:lpstr>
      <vt:lpstr>LCAP Federal Addendum Professional Growth and Improvement Provision (1)</vt:lpstr>
      <vt:lpstr>LCAP Federal Addendum Professional Growth and Improvement Provision (2)</vt:lpstr>
      <vt:lpstr>Question: Professional Growth and Improvement – Questions (2)</vt:lpstr>
      <vt:lpstr>Supporting Effective Instruction 10: Professional Growth and Improvement Evidence (3)</vt:lpstr>
      <vt:lpstr>Supporting Effective Instruction 10: Professional Development Records  Sample (1)</vt:lpstr>
      <vt:lpstr>Supporting Effective Instruction 10: Professional Growth and Improvement Evidence (4)</vt:lpstr>
      <vt:lpstr>Supporting Effective Instruction 10: Professional Growth and Improvement Evidence (5)</vt:lpstr>
      <vt:lpstr>Supporting Effective Instruction 10: Professional Growth and Improvement Evidence (6)</vt:lpstr>
      <vt:lpstr>Supporting Effective Instruction 10: Professional Growth and Improvement Resources (1)</vt:lpstr>
      <vt:lpstr>Supporting Effective Instruction 10: Professional Growth and Improvement Resources (2)</vt:lpstr>
      <vt:lpstr>Supporting Effective Instruction 10: Professional Growth and Improvement Resources (3)</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10 Federal Program Monitoring - Professional Learning (CA Dept of Education)</dc:title>
  <dc:subject>Supporting Effective Instruction (SEI) 10: Professional Growth and Improvement presentation reviewing instructions, criteria, guidance, and resources for LEAs to meet federal program requirements.</dc:subject>
  <dc:creator/>
  <cp:lastModifiedBy/>
  <cp:revision>1</cp:revision>
  <dcterms:created xsi:type="dcterms:W3CDTF">2024-02-08T22:48:21Z</dcterms:created>
  <dcterms:modified xsi:type="dcterms:W3CDTF">2024-06-07T15:30:59Z</dcterms:modified>
</cp:coreProperties>
</file>