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484" r:id="rId2"/>
    <p:sldId id="535" r:id="rId3"/>
    <p:sldId id="507" r:id="rId4"/>
    <p:sldId id="525" r:id="rId5"/>
    <p:sldId id="526" r:id="rId6"/>
    <p:sldId id="527" r:id="rId7"/>
    <p:sldId id="537" r:id="rId8"/>
    <p:sldId id="528" r:id="rId9"/>
    <p:sldId id="529" r:id="rId10"/>
    <p:sldId id="530" r:id="rId11"/>
    <p:sldId id="531" r:id="rId12"/>
    <p:sldId id="538" r:id="rId13"/>
    <p:sldId id="539" r:id="rId14"/>
    <p:sldId id="510" r:id="rId15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9D0D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82321" autoAdjust="0"/>
  </p:normalViewPr>
  <p:slideViewPr>
    <p:cSldViewPr snapToGrid="0">
      <p:cViewPr varScale="1">
        <p:scale>
          <a:sx n="101" d="100"/>
          <a:sy n="101" d="100"/>
        </p:scale>
        <p:origin x="122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8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DB7CBA-8FB1-4216-AF96-74550129B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0CC39-5341-471A-8794-B1EA155A2C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67AD67-9BBC-4553-B6CB-E561240106AD}" type="datetimeFigureOut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B988A-97F9-4524-8EEF-22E6CC312F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2084E-2B88-4821-BF84-668B3F966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8278FB8-3C65-4CA2-8A1C-660AEA58B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6B7B96-D356-4CBA-80B2-6BC313174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1CE50-FDD6-4501-B23E-4C0EB3C8A9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4CD8F1-08C2-414F-9B65-270EEF9F34FE}" type="datetimeFigureOut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FFE410-9BE3-47EA-B1F0-F4C238CD4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FF1247-9FC2-46C0-86DE-C37F62C9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24BF7-47F2-41F3-A8B1-6EF48A4910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FB7B4-8CFC-4D5A-A51D-7F23CEDC7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A2215-1BF1-42D8-B0E0-23F63889C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Good afternoon, thank you for taking the time to view this </a:t>
            </a:r>
            <a:r>
              <a:rPr lang="en-US" dirty="0"/>
              <a:t>Title II Part A Supporting Effective Instruction (SEI)</a:t>
            </a:r>
            <a:r>
              <a:rPr lang="en-US" dirty="0">
                <a:cs typeface="Calibri"/>
              </a:rPr>
              <a:t> presentation of SEI 11: Parents’ Right to Know Teacher Qualifications, Part One-Parents' Right to Request. My name is ___________, one of the Title II, Part A reviewers.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5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Question: Who should families contact about the notice?</a:t>
            </a:r>
          </a:p>
          <a:p>
            <a:r>
              <a:rPr lang="en-US" b="1" dirty="0"/>
              <a:t>Answer: </a:t>
            </a:r>
            <a:r>
              <a:rPr lang="en-US" dirty="0"/>
              <a:t>The LEA may determine who the families should contact.</a:t>
            </a:r>
            <a:r>
              <a:rPr lang="en-US" b="1" dirty="0"/>
              <a:t> </a:t>
            </a:r>
            <a:r>
              <a:rPr lang="en-US" dirty="0"/>
              <a:t>Each LEA should create a process that works best. Some districts have families contact an employee at the district office and others prefer the families to contact a staff or administrator at the school site. 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5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Question: May I alter the wording of the notice?</a:t>
            </a:r>
          </a:p>
          <a:p>
            <a:r>
              <a:rPr lang="en-US" b="1" dirty="0"/>
              <a:t>Answer: </a:t>
            </a:r>
            <a:r>
              <a:rPr lang="en-US" dirty="0"/>
              <a:t>Maybe. The wording in the sample notice meets federal guidelines, however, additions can be made. 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changes to the notice can be reviewed by our office for feedback. Please send to TitleII@cde.ca</a:t>
            </a:r>
            <a:r>
              <a:rPr lang="en-US"/>
              <a:t>.gov.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46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Question: Can we put the information into our family handbook?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Answer: </a:t>
            </a:r>
            <a:r>
              <a:rPr lang="en-US" dirty="0">
                <a:latin typeface="Arial"/>
                <a:ea typeface="Calibri"/>
                <a:cs typeface="Calibri"/>
              </a:rPr>
              <a:t>Yes. Please make sure that all families receive a copy of the handbook.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017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Question: Can we post the information on our website?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Answer: 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Calibri"/>
              </a:rPr>
              <a:t>Yes. However, please make sure that families are notified. Posting to a web page is a best practice but may not ensure that all families are notified.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3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9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dirty="0">
                <a:latin typeface="+mn-lt"/>
                <a:cs typeface="Arial"/>
              </a:rPr>
              <a:t>Agenda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cs typeface="Arial"/>
              </a:rPr>
              <a:t>Parents' Right to Request Teacher Qualifications legal requirement</a:t>
            </a:r>
            <a:endParaRPr lang="en-US" sz="12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Parents’ Right to Know template </a:t>
            </a:r>
            <a:endParaRPr lang="en-US" sz="1200" dirty="0">
              <a:latin typeface="+mn-lt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Frequently asked questions</a:t>
            </a:r>
            <a:endParaRPr lang="en-US" sz="1200" dirty="0">
              <a:latin typeface="+mn-lt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Best practices</a:t>
            </a:r>
            <a:endParaRPr lang="en-US" sz="1200" dirty="0">
              <a:latin typeface="+mn-lt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66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200" dirty="0"/>
              <a:t>The purpose of Title II, Part A is to: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Increasing student achievement consistent with the challenging state academic standards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Improving the quality and effectiveness of teachers, principals, and other school leaders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Increasing the number of teachers, principals, and other school leaders who are effective in improving student academic achievement in schools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Providing low-income and minority students greater access to effective teachers, principals, and other school leaders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20 </a:t>
            </a:r>
            <a:r>
              <a:rPr lang="en-US" sz="1200" i="1" dirty="0"/>
              <a:t>United States Code </a:t>
            </a:r>
            <a:r>
              <a:rPr lang="en-US" sz="1200" dirty="0"/>
              <a:t>(</a:t>
            </a:r>
            <a:r>
              <a:rPr lang="en-US" sz="1200" i="1" cap="all" dirty="0"/>
              <a:t>U.S.C.</a:t>
            </a:r>
            <a:r>
              <a:rPr lang="en-US" sz="1200" cap="all" dirty="0"/>
              <a:t>)</a:t>
            </a:r>
            <a:r>
              <a:rPr lang="en-US" sz="1200" dirty="0"/>
              <a:t> Section 6601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87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Arial"/>
              </a:rPr>
              <a:t>Local educational agencies (LEAs) are required to submit evidence of two parental notifications about teacher qualifications for the families of students attending Title I school sites for SEI 11.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Arial"/>
              </a:rPr>
              <a:t>Parents’ Right to Request 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Arial"/>
              </a:rPr>
              <a:t>The Four-Week Letter</a:t>
            </a:r>
          </a:p>
          <a:p>
            <a:pPr marL="0" indent="0">
              <a:buNone/>
            </a:pPr>
            <a:r>
              <a:rPr lang="en-US" sz="1200" dirty="0">
                <a:cs typeface="Arial"/>
              </a:rPr>
              <a:t>This presentation will focus on the Parents’ Right to Request. Part two of SEI 11 will review the Four-Week Letter.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the beginning of each year, a LEA that receives Title I funds shall notify the parents of each student attending any school receiving Title I funds that the parents may request and the agency will provide the parents on request (and in a timely manner), information regarding the professional qualifications of the student's classroom teachers.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U.S.C.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Section 6312[e][1][A]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7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 child is attending a school receiving Title I federal funds through the Elementary and Secondary Education Act (ESEA). At the beginning of each school year, local educational agencies receiving Title I funds are required to notify parents whose student(s) attend a Title I school that they may request, and the agency will provide the parents on request (and in a timely manner), information regarding the professional qualifications of the student’s classroom teachers, including at a minimum: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9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Whether the student’s teacher: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Has met State qualification and licensing criteria for the grade levels and subject areas in which the teacher provides instruction;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Is teaching under emergency or other provisional status through which State qualification or licensing criteria have been waived; and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000000"/>
                </a:solidFill>
                <a:effectLst/>
                <a:ea typeface="Noto Sans Symbols"/>
                <a:cs typeface="Noto Sans Symbols"/>
              </a:rPr>
              <a:t>Is teaching in the field of discipline of the certification of the teacher.</a:t>
            </a:r>
            <a:endParaRPr lang="en-US" dirty="0">
              <a:effectLst/>
              <a:ea typeface="Noto Sans Symbols"/>
              <a:cs typeface="Noto Sans Symbols"/>
            </a:endParaRP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Whether the child is provided services by paraprofessionals and, if so, their qualifications.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05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cs typeface="Calibri"/>
              </a:rPr>
              <a:t>Here is the sample template for the Parents’ right-to-know notice. The template can be found on the CDEs web page located at https://www.cde.ca.gov/ls/pf/c12/documents/modltparsrtktqeng.doc. Translated versions can be found on CDEs web page located here:  http://inet2.cde.ca.gov/cmd/translatedparentaldoc.aspx?docid=3789-3814,3825-3827,3839,3841,3842,3857,3859,3876,3879,3881-3886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6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LEAs must submit to the California Department of Education (CDE) Monitoring Tool (CMT) evidence of the notification and a description of how the LEA distributes the information to all families of students at Title I sites. Evidence may include: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student/family handbook (indicate page number)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letters to families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electronic communication reports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evidence must demonstrate how the information is distributed annually. If necessary, explain the process in a CMT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215-1BF1-42D8-B0E0-23F63889CAE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50C68-7EED-47D2-BE60-509DABB7FC1F}"/>
              </a:ext>
            </a:extLst>
          </p:cNvPr>
          <p:cNvSpPr/>
          <p:nvPr/>
        </p:nvSpPr>
        <p:spPr>
          <a:xfrm>
            <a:off x="3175" y="6418263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B54651-3102-469E-83ED-2D31A737108B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The Seal of the California Department of Education">
            <a:extLst>
              <a:ext uri="{FF2B5EF4-FFF2-40B4-BE49-F238E27FC236}">
                <a16:creationId xmlns:a16="http://schemas.microsoft.com/office/drawing/2014/main" id="{0097E5D6-AC0D-4B0D-B02D-7B26950D9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277C01-ADC5-42CC-B5BD-528FACFE1ED6}"/>
              </a:ext>
            </a:extLst>
          </p:cNvPr>
          <p:cNvSpPr/>
          <p:nvPr/>
        </p:nvSpPr>
        <p:spPr>
          <a:xfrm>
            <a:off x="0" y="6351588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61CD05C-E122-42B9-BA41-89D97C40A7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6963" y="6505575"/>
            <a:ext cx="9986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00" b="1">
                <a:solidFill>
                  <a:schemeClr val="bg1"/>
                </a:solidFill>
              </a:rPr>
              <a:t>Tony Thurmond, </a:t>
            </a:r>
            <a:r>
              <a:rPr lang="en-US" altLang="en-US" sz="1100">
                <a:solidFill>
                  <a:schemeClr val="bg1"/>
                </a:solidFill>
              </a:rPr>
              <a:t>State Superintendent of Public Instruction				        California Department of Education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34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6318B4-D44D-41E1-8EEB-4ADF2A05EC19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6FC62-5B63-47B1-9A42-D417C603F77F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3" descr="The Seal of the California Department of Education">
            <a:extLst>
              <a:ext uri="{FF2B5EF4-FFF2-40B4-BE49-F238E27FC236}">
                <a16:creationId xmlns:a16="http://schemas.microsoft.com/office/drawing/2014/main" id="{E0711EA8-9374-4723-B708-0CB033767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74073"/>
            <a:ext cx="3507971" cy="2506286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741" y="374073"/>
            <a:ext cx="7631083" cy="5931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3" y="2926080"/>
            <a:ext cx="3507971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E7ACBD5-E5E7-419A-9596-EA8DF1AB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63FA72A-FEC2-42E9-8FF0-1A565A12174D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38EE42-A1C0-4B25-8DBC-617B1A91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5080280-BE61-4EEE-A6D3-98B5A4BF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CA259-E64F-4C45-902E-B71A10394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5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02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851742-04BE-44CC-B8F6-755C2CDEB1DE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EE75C-7A5F-497D-9163-074BFCD8921E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The Seal of the California Department of Education">
            <a:extLst>
              <a:ext uri="{FF2B5EF4-FFF2-40B4-BE49-F238E27FC236}">
                <a16:creationId xmlns:a16="http://schemas.microsoft.com/office/drawing/2014/main" id="{AD1259A7-925C-49FB-8EA9-0ADD4E6BA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D20F31DE-B4A2-4421-8FDA-5F0CAFD93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/>
          <a:stretch>
            <a:fillRect/>
          </a:stretch>
        </p:blipFill>
        <p:spPr bwMode="auto">
          <a:xfrm>
            <a:off x="441325" y="5686425"/>
            <a:ext cx="33321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12BBAD-FD20-4D88-B4E9-710F832472DC}"/>
              </a:ext>
            </a:extLst>
          </p:cNvPr>
          <p:cNvSpPr/>
          <p:nvPr/>
        </p:nvSpPr>
        <p:spPr>
          <a:xfrm>
            <a:off x="0" y="6342063"/>
            <a:ext cx="12188825" cy="65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432F4BD-BD0E-4A89-BB32-B3528DA5DB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325" y="6499225"/>
            <a:ext cx="1064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>
                <a:solidFill>
                  <a:schemeClr val="bg1"/>
                </a:solidFill>
              </a:rPr>
              <a:t>Tony Thurmond, State Superintendent of Public Instruction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62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6D2700-53E8-456A-BE0D-7B2DADE4A107}"/>
              </a:ext>
            </a:extLst>
          </p:cNvPr>
          <p:cNvSpPr/>
          <p:nvPr userDrawn="1"/>
        </p:nvSpPr>
        <p:spPr>
          <a:xfrm>
            <a:off x="0" y="0"/>
            <a:ext cx="1885950" cy="6334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DDDA0-CA22-4A9C-975C-BE7019D4CB3F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2F9DD5-675F-4553-B49F-72F199985E35}"/>
              </a:ext>
            </a:extLst>
          </p:cNvPr>
          <p:cNvCxnSpPr/>
          <p:nvPr/>
        </p:nvCxnSpPr>
        <p:spPr>
          <a:xfrm>
            <a:off x="2576513" y="4343400"/>
            <a:ext cx="89884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The Seal of the California Department of Education">
            <a:extLst>
              <a:ext uri="{FF2B5EF4-FFF2-40B4-BE49-F238E27FC236}">
                <a16:creationId xmlns:a16="http://schemas.microsoft.com/office/drawing/2014/main" id="{8A8CD85A-7425-4FA8-91EB-F8B173244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5B073-FBF5-4234-A135-C8C2469A36AA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11" descr="Official Seal of the California Department of Education">
            <a:extLst>
              <a:ext uri="{FF2B5EF4-FFF2-40B4-BE49-F238E27FC236}">
                <a16:creationId xmlns:a16="http://schemas.microsoft.com/office/drawing/2014/main" id="{F245BFBF-F344-434E-98F4-4F0DA70BD6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588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2BB197E7-EDE1-4971-B750-6B44C1AF12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2298700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070C51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070C5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502" y="758952"/>
            <a:ext cx="9152313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501" y="4455621"/>
            <a:ext cx="915508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0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A311-ADEE-47EF-AF87-D7898D90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81A8-91E5-4491-807B-7D88A1C21648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202-9AF8-4C30-8711-14BC64AD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1D4B-39D2-44F1-A8FF-063D24D1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5038" y="6456363"/>
            <a:ext cx="1312862" cy="365125"/>
          </a:xfrm>
        </p:spPr>
        <p:txBody>
          <a:bodyPr/>
          <a:lstStyle>
            <a:lvl1pPr>
              <a:defRPr/>
            </a:lvl1pPr>
          </a:lstStyle>
          <a:p>
            <a:fld id="{4E637404-0BCF-4192-AEAE-F6A882F231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6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F194CC-1D3C-497A-9519-E0B7613C0B9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E0658-4571-4E98-98B9-EA112BBC4D2D}"/>
              </a:ext>
            </a:extLst>
          </p:cNvPr>
          <p:cNvSpPr/>
          <p:nvPr/>
        </p:nvSpPr>
        <p:spPr>
          <a:xfrm>
            <a:off x="0" y="6326188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03D2E5-0300-456C-BFE5-047C2EE79FC0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The Seal of the California Department of Education">
            <a:extLst>
              <a:ext uri="{FF2B5EF4-FFF2-40B4-BE49-F238E27FC236}">
                <a16:creationId xmlns:a16="http://schemas.microsoft.com/office/drawing/2014/main" id="{1BF9B2BC-D604-47BF-BCBA-52CFC52F1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625D70-2E13-4E7B-848E-34F47608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6073-7F29-4783-B129-B0D95059D523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7E9CA8-8AB6-4D13-9D22-D3699EC9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D03111-A3E2-43EC-9441-CD984198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F50B-9EBD-4137-9B36-5A5A6C11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38881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88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F9FB14-C4F1-46F9-80E7-B9DBDB95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89DE-1D23-4154-AB24-3A77D9603C35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784CD-FFA0-43F2-B943-4B7962C4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2E8003-8CE6-441E-BA01-0721D74F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CF5E-9218-46D4-A0AE-B5C073203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24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bove and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2" cy="21443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8" y="4098483"/>
            <a:ext cx="10058402" cy="21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EBFFC6-3556-408E-AC00-E9D2D8D7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9720-3113-4235-8581-8BEEB5D1E889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DC885-B364-499B-9C4E-C3854A61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073D0-53C7-45D2-9510-99F586AD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9434-AF86-4081-9855-15F8C7A21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28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7E63CF-8F3B-4C30-9C00-78F0D111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EDF6-43A4-4ED2-B191-CF324E9C084D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8AC113-979F-4EDC-8190-056D3635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8839DC-EAB8-4EB2-B902-EF879005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F7A2B-343F-48E0-93E4-6FA14D015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0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712069-A5ED-419C-8045-EDF1DAE9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6C6F-6F05-40A5-A7BE-A52703239F5E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BDB2EF-BCF6-46ED-BF6B-C12A62E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C11AEE-E514-494C-ACF3-76AA7B7A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2538-8C1F-431F-A22E-68D7CB0E9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8FBB3-1652-4595-A1FB-AD0E4104B7AA}"/>
              </a:ext>
            </a:extLst>
          </p:cNvPr>
          <p:cNvSpPr/>
          <p:nvPr/>
        </p:nvSpPr>
        <p:spPr>
          <a:xfrm>
            <a:off x="0" y="6408738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14A5E-C1F4-49FE-A492-03E1E2A69F4F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CED64-87E8-4B08-80AC-C4B874EB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311E49F-59D8-4855-BCE7-8D884ADD8F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1718-B7C0-4D49-9F88-42F259614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750CDC1-944D-48FD-91A9-13A256572382}" type="datetime1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A675-9AF8-4727-B626-55EF9928D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CE547-10E2-4C61-986A-F3336E0C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5038" y="6430963"/>
            <a:ext cx="1312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656B5D5F-D17C-47AF-ABAD-5B5AC67F55F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B45C62-4BFC-432D-AE64-2A6647190813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The Seal of the California Department of Education">
            <a:extLst>
              <a:ext uri="{FF2B5EF4-FFF2-40B4-BE49-F238E27FC236}">
                <a16:creationId xmlns:a16="http://schemas.microsoft.com/office/drawing/2014/main" id="{11544655-2B1A-497E-9E4A-B6AC62C2A8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3" y="6435725"/>
            <a:ext cx="40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69" r:id="rId6"/>
    <p:sldLayoutId id="2147483770" r:id="rId7"/>
    <p:sldLayoutId id="2147483771" r:id="rId8"/>
    <p:sldLayoutId id="2147483772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panose="020B0604020202020204" pitchFamily="34" charset="0"/>
        </a:defRPr>
      </a:lvl9pPr>
    </p:titleStyle>
    <p:bodyStyle>
      <a:lvl1pPr marL="176213" indent="-17621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SzPct val="100000"/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Font typeface="Calibri" panose="020F0502020204030204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itleII@cde.ca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oin-Title-II@mlist.cde.ca.gov" TargetMode="External"/><Relationship Id="rId5" Type="http://schemas.openxmlformats.org/officeDocument/2006/relationships/hyperlink" Target="mailto:TitleII@cde.ca.gov" TargetMode="External"/><Relationship Id="rId4" Type="http://schemas.openxmlformats.org/officeDocument/2006/relationships/hyperlink" Target="https://www.cde.ca.gov/ci/pl/title2parta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C4BB-D5D4-41A0-8C10-BECEC8FA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713" y="200025"/>
            <a:ext cx="9242425" cy="4008438"/>
          </a:xfrm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118000"/>
              </a:lnSpc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00"/>
                </a:solidFill>
                <a:cs typeface="Arial" panose="020B0604020202020204" pitchFamily="34" charset="0"/>
              </a:rPr>
              <a:t>Title II, Part A</a:t>
            </a:r>
            <a:br>
              <a:rPr lang="en-US" sz="6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0000"/>
                </a:solidFill>
                <a:cs typeface="Arial" panose="020B0604020202020204" pitchFamily="34" charset="0"/>
              </a:rPr>
              <a:t>Supporting Effective Instruction Monitoring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5C6058-FBAC-4E3A-84F8-75FF6CE1C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713" y="4543424"/>
            <a:ext cx="9155112" cy="1528763"/>
          </a:xfrm>
        </p:spPr>
        <p:txBody>
          <a:bodyPr rtlCol="0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SEI 11: Parents’ Right to Know Teacher Qualifications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Arial"/>
              </a:rPr>
              <a:t>Part One: Parents' Right to Request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Parents' Right to Request Information on Teacher Qualifications – Questions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Question: If families have questions, who should they contact?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Answer: </a:t>
            </a:r>
            <a:r>
              <a:rPr lang="en-US" sz="26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The LEA may determine who families should contact.</a:t>
            </a:r>
            <a:r>
              <a:rPr lang="en-US" sz="2600" b="1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26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Each LEA should create a process that works best for the individual district. Some districts have families contact an employee at the district office and others prefer the families to contact a staff or administrator at the school site. </a:t>
            </a:r>
            <a:endParaRPr lang="en-US" sz="2600" dirty="0">
              <a:solidFill>
                <a:schemeClr val="tx1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4F05864-BFEF-B41C-809E-8EC26F658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 smtClean="0"/>
              <a:pPr>
                <a:spcAft>
                  <a:spcPts val="60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2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  <a:cs typeface="Arial"/>
              </a:rPr>
              <a:t>Parents' Right to Request Information on Teacher Qualifications – Questions (2)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D88BC-C5B4-B7D7-F2F9-4EF9A9621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3" r="3263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Question: May I alter the wording of the notice?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Answer: 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Maybe. The wording in the sample notice meets federal guidelines, however, additions may be made.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Any changes to the notice can be reviewed by the CDE for feedback. Send to </a:t>
            </a:r>
            <a:r>
              <a:rPr lang="en-US" dirty="0">
                <a:latin typeface="Arial"/>
                <a:ea typeface="Calibri"/>
                <a:cs typeface="Calibri"/>
                <a:hlinkClick r:id="rId4"/>
              </a:rPr>
              <a:t>TitleII@cde.ca.gov</a:t>
            </a:r>
            <a:r>
              <a:rPr lang="en-US" dirty="0">
                <a:latin typeface="Arial"/>
                <a:ea typeface="Calibri"/>
                <a:cs typeface="Calibri"/>
              </a:rPr>
              <a:t>.</a:t>
            </a:r>
            <a:endParaRPr lang="en-US" dirty="0">
              <a:latin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FBEDD-B8B5-D45B-DC1F-792500BA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836" y="634946"/>
            <a:ext cx="6898340" cy="1450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cs typeface="Arial"/>
              </a:rPr>
              <a:t>Parents' Right to Request Information on Teacher Qualifications – Questions (3)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B35F6-40C9-60D6-420A-D5898265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" r="5274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95C7-CD28-F49C-DA06-283C7B1F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Question: Can we put the information into our family handbook?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Answer: 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Yes. Please make sure that all families receive a copy of the handbook.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A10A-9896-FDC8-2B0F-7238CDAC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4EC6492-D93E-4BE2-9F62-F8444BE4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9103B-B666-65E9-07CC-5DD0F848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516835"/>
            <a:ext cx="6308735" cy="1666501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cs typeface="Arial"/>
              </a:rPr>
              <a:t>Parents' Right to Request Information on Teacher Qualifications – Questions (4)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8F8E0-C7C0-479A-A154-88E5A7EC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2236304"/>
            <a:ext cx="6308735" cy="38417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Question: Can we post the information on our website?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Answer: 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Calibri"/>
              </a:rPr>
              <a:t>Yes. However, please make sure that families are notified. Posting to a web page is a best practice but may not ensure that all families are notified.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A0270F-2FE0-4D3D-B6BA-FC740DC8B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0DE0F-B248-DF0F-68EE-70D3F9702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8" r="18884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0633D-F9AD-37AC-7AD3-9A8EC62D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 smtClean="0"/>
              <a:pPr>
                <a:spcAft>
                  <a:spcPts val="60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91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A9B13-A663-4646-8EF2-D575634A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and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05B61-ADEA-6520-2BE9-6F2F983B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4" r="25696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D0AA-966E-45DF-AEF0-7E6D6C6E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Title II web page: </a:t>
            </a:r>
            <a:r>
              <a:rPr lang="en-US" sz="2600" dirty="0">
                <a:hlinkClick r:id="rId4" tooltip="Title II web page"/>
              </a:rPr>
              <a:t>https://www.cde.ca.</a:t>
            </a:r>
            <a:r>
              <a:rPr lang="en-US" sz="2600">
                <a:hlinkClick r:id="rId4" tooltip="Title II web page"/>
              </a:rPr>
              <a:t>gov/ci/pl/title2parta.asp</a:t>
            </a:r>
            <a:r>
              <a:rPr lang="en-US" sz="2600"/>
              <a:t> 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</a:rPr>
              <a:t>Title II Email: </a:t>
            </a:r>
            <a:r>
              <a:rPr lang="en-US" sz="2600" dirty="0">
                <a:hlinkClick r:id="rId5"/>
              </a:rPr>
              <a:t>TitleII@cde.ca.gov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If you are not already on our listserv, please take a moment and send a blank email to </a:t>
            </a:r>
            <a:r>
              <a:rPr lang="en-US" sz="2600" dirty="0">
                <a:hlinkClick r:id="rId6"/>
              </a:rPr>
              <a:t>join-Title-II@mlist.cde.ca.gov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cs typeface="Arial"/>
              </a:rPr>
              <a:t>Thank You!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3A0CB-B834-4B85-A8F9-95C72D1D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3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25A66-23E5-CEA2-FD4F-29D929E7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8141A-732A-3A70-B092-CDDF0FF8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5" r="2466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8D0F8-E7D6-072D-D152-CB402359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Arial"/>
              </a:rPr>
              <a:t>Parents' Right to Request Teacher Qualifications legal requirement</a:t>
            </a:r>
            <a:endParaRPr lang="en-US" sz="3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Parents’ Right to Know template </a:t>
            </a:r>
            <a:endParaRPr lang="en-US" sz="32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Frequently asked questions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Slide notes are present throughout this presentation.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E4DA4-E4F7-4AAF-A9B6-286EC365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83B6-E09E-4007-A632-916B93A9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II Purpose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8C08-E797-4D4A-BD2D-D7FE38FE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736725"/>
            <a:ext cx="10058400" cy="44640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Increasing student achievement consistent with the challenging state academic standards.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Improving the quality and effectiveness of teachers, principals, and other school leaders.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Increasing the number of teachers, principals, and other school leaders who are effective in improving student academic achievement in schools.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</a:rPr>
              <a:t>Providing low-income and minority students greater access to effective teachers, principals, and other school leaders.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20 </a:t>
            </a:r>
            <a:r>
              <a:rPr lang="en-US" sz="2400" i="1" dirty="0">
                <a:solidFill>
                  <a:schemeClr val="tx1"/>
                </a:solidFill>
              </a:rPr>
              <a:t>United States Code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i="1" cap="all" dirty="0">
                <a:solidFill>
                  <a:schemeClr val="tx1"/>
                </a:solidFill>
              </a:rPr>
              <a:t>U.S.C.</a:t>
            </a:r>
            <a:r>
              <a:rPr lang="en-US" sz="2400" cap="all" dirty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Section 6601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FC43A-20E5-48B7-A9A0-248ECB8F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7404-0BCF-4192-AEAE-F6A882F231C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10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Parents’ Right to Know Teacher Qualifications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cs typeface="Arial"/>
              </a:rPr>
              <a:t>Supporting Effective Instruction (SEI) 11: Parents’ Right to Know Teacher Qualifications has two components relating to Title I sites that Title II monitors during a Federal Program Monitoring (FPM).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chemeClr val="tx1"/>
                </a:solidFill>
                <a:cs typeface="Arial"/>
              </a:rPr>
              <a:t>Parents' Right to Request 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cs typeface="Arial"/>
              </a:rPr>
              <a:t>The Four-Week Letter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Parents' Right to Request Teacher Qualifications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065086" cy="402336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</a:rPr>
              <a:t>At the beginning of each year, an LEA that receives Title I funds shall notify the parents of each student attending any school receiving Title I funds that the parents may request, and the agency will provide the parents on request (and in a timely manner), information regarding the professional qualifications of the student's classroom teachers.</a:t>
            </a:r>
          </a:p>
          <a:p>
            <a:pPr marL="0" lvl="0" indent="0" algn="r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</a:t>
            </a:r>
            <a:r>
              <a:rPr lang="en-US" sz="2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U.S.C.</a:t>
            </a:r>
            <a:r>
              <a:rPr lang="en-US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Section 6312[e][1][A]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E02C3F0-049A-51AE-5D37-95C9B8212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 smtClean="0"/>
              <a:pPr>
                <a:spcAft>
                  <a:spcPts val="60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19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29" y="634946"/>
            <a:ext cx="6655014" cy="145075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Parents' Right to Request Teacher Qualifications Template (1)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6EF93F-7497-99CE-1664-85B90E6C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59" y="2198913"/>
            <a:ext cx="6655014" cy="42608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Your child is attending a school receiving Title I federal funds through the Elementary and Secondary Education Act (ESEA). At the beginning of each school year, LEAs receiving Title I funds are required to notify parents whose student(s) attend a Title I school that they may request, and the agency will provide the parents on request (and in a timely manner), information regarding the professional qualifications of the student’s classroom teachers, including at a minimum: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1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258" y="634947"/>
            <a:ext cx="6789485" cy="132529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Parents' Right to Request Teacher Qualifications Template (2)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6EF93F-7497-99CE-1664-85B90E6C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258" y="2085702"/>
            <a:ext cx="7328647" cy="4374078"/>
          </a:xfrm>
        </p:spPr>
        <p:txBody>
          <a:bodyPr>
            <a:no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Whether the student’s teacher:</a:t>
            </a: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Noto Sans Symbols"/>
                <a:cs typeface="Noto Sans Symbols"/>
              </a:rPr>
              <a:t>Has met State qualification and licensing criteria for the grade levels and subject areas in which the teacher provides instruction;</a:t>
            </a:r>
            <a:endParaRPr lang="en-US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Noto Sans Symbols"/>
                <a:cs typeface="Noto Sans Symbols"/>
              </a:rPr>
              <a:t>Is teaching under emergency or other provisional status through which State qualification or licensing criteria have been waived; and</a:t>
            </a:r>
            <a:endParaRPr lang="en-US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54927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Noto Sans Symbols"/>
                <a:cs typeface="Noto Sans Symbols"/>
              </a:rPr>
              <a:t>Is teaching in the field of discipline of the certification of the teacher.</a:t>
            </a: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Whether the child is provided services by paraprofessionals and, if so, their qualifications.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3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43969B5-FE3E-4150-B93F-B908A270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FCBB93-2B1C-491C-903C-769C626E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01" y="640080"/>
            <a:ext cx="3430420" cy="3786224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sz="4400" dirty="0">
                <a:solidFill>
                  <a:srgbClr val="FFFFFF"/>
                </a:solidFill>
              </a:rPr>
              <a:t>Parents’ Right to Know Letter Template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0464D7-9DE6-4DE1-865A-27A05DB1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7" descr="Screenshot of the template for the Parents' right-to-know notice.">
            <a:extLst>
              <a:ext uri="{FF2B5EF4-FFF2-40B4-BE49-F238E27FC236}">
                <a16:creationId xmlns:a16="http://schemas.microsoft.com/office/drawing/2014/main" id="{3B2635C0-A89C-92E4-6F1E-28170CC2D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5" y="200631"/>
            <a:ext cx="6198468" cy="6456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2"/>
                </a:solidFill>
                <a:latin typeface="+mn-lt"/>
              </a:rPr>
              <a:pPr>
                <a:spcAft>
                  <a:spcPts val="600"/>
                </a:spcAft>
              </a:pPr>
              <a:t>8</a:t>
            </a:fld>
            <a:endParaRPr lang="en-US" altLang="en-US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57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E03EB-18EF-AD08-5AD2-910573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Parents' Right to Request Evidence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8AFE32-2B66-1CBC-7030-9600ED9D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5" r="2444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E6CB-41D8-4A38-F017-41E5C22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893858" cy="42608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Evidence</a:t>
            </a:r>
            <a:r>
              <a:rPr lang="en-US" sz="2400" dirty="0">
                <a:solidFill>
                  <a:schemeClr val="tx1"/>
                </a:solidFill>
              </a:rPr>
              <a:t>: Parents’ Right to Request Information on Teacher Qualifications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Item Description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Submit evidence of the notification and a description of how the LEA distributes the information to all families of students at Title I sites. Evidence may include student/family handbook (indicate page number), letters to families, electronic communication reports, etc.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E0D9-4A8E-0764-5670-74F906C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637404-0BCF-4192-AEAE-F6A882F231C4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48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2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2B5967"/>
      </a:hlink>
      <a:folHlink>
        <a:srgbClr val="595D5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1689</Words>
  <Application>Microsoft Office PowerPoint</Application>
  <PresentationFormat>Widescreen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Noto Sans Symbols</vt:lpstr>
      <vt:lpstr>Retrospect</vt:lpstr>
      <vt:lpstr>Title II, Part A Supporting Effective Instruction Monitoring</vt:lpstr>
      <vt:lpstr>Agenda</vt:lpstr>
      <vt:lpstr>Title II Purpose </vt:lpstr>
      <vt:lpstr>Parents’ Right to Know Teacher Qualifications</vt:lpstr>
      <vt:lpstr>Parents' Right to Request Teacher Qualifications </vt:lpstr>
      <vt:lpstr>Parents' Right to Request Teacher Qualifications Template (1)</vt:lpstr>
      <vt:lpstr>Parents' Right to Request Teacher Qualifications Template (2)</vt:lpstr>
      <vt:lpstr>Parents’ Right to Know Letter Template</vt:lpstr>
      <vt:lpstr>Parents' Right to Request Evidence</vt:lpstr>
      <vt:lpstr>Parents' Right to Request Information on Teacher Qualifications – Questions (1)</vt:lpstr>
      <vt:lpstr>Parents' Right to Request Information on Teacher Qualifications – Questions (2)</vt:lpstr>
      <vt:lpstr>Parents' Right to Request Information on Teacher Qualifications – Questions (3)</vt:lpstr>
      <vt:lpstr>Parents' Right to Request Information on Teacher Qualifications – Questions (4)</vt:lpstr>
      <vt:lpstr>Contact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11 Parents' Right to Request FPM Presentation - Professional Learning (CA Dept of Education)</dc:title>
  <dc:subject>Supporting Effective Instruction (SEI) 11: Parents' Right to Request Federal Program Monitoring (FPM) Presentation reviewing instructions, criteria, guidance, and resources for LEAs to meet federal program requirements.</dc:subject>
  <dc:creator/>
  <cp:lastModifiedBy/>
  <cp:revision>1</cp:revision>
  <dcterms:created xsi:type="dcterms:W3CDTF">2024-02-08T22:56:20Z</dcterms:created>
  <dcterms:modified xsi:type="dcterms:W3CDTF">2024-06-07T15:32:46Z</dcterms:modified>
</cp:coreProperties>
</file>