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4"/>
  </p:sldMasterIdLst>
  <p:notesMasterIdLst>
    <p:notesMasterId r:id="rId65"/>
  </p:notesMasterIdLst>
  <p:handoutMasterIdLst>
    <p:handoutMasterId r:id="rId66"/>
  </p:handoutMasterIdLst>
  <p:sldIdLst>
    <p:sldId id="484" r:id="rId5"/>
    <p:sldId id="524" r:id="rId6"/>
    <p:sldId id="525" r:id="rId7"/>
    <p:sldId id="565" r:id="rId8"/>
    <p:sldId id="507" r:id="rId9"/>
    <p:sldId id="526" r:id="rId10"/>
    <p:sldId id="527" r:id="rId11"/>
    <p:sldId id="587" r:id="rId12"/>
    <p:sldId id="528" r:id="rId13"/>
    <p:sldId id="529" r:id="rId14"/>
    <p:sldId id="530" r:id="rId15"/>
    <p:sldId id="569" r:id="rId16"/>
    <p:sldId id="531" r:id="rId17"/>
    <p:sldId id="533" r:id="rId18"/>
    <p:sldId id="570" r:id="rId19"/>
    <p:sldId id="582" r:id="rId20"/>
    <p:sldId id="585" r:id="rId21"/>
    <p:sldId id="536" r:id="rId22"/>
    <p:sldId id="537" r:id="rId23"/>
    <p:sldId id="571" r:id="rId24"/>
    <p:sldId id="538" r:id="rId25"/>
    <p:sldId id="572" r:id="rId26"/>
    <p:sldId id="539" r:id="rId27"/>
    <p:sldId id="540" r:id="rId28"/>
    <p:sldId id="568" r:id="rId29"/>
    <p:sldId id="541" r:id="rId30"/>
    <p:sldId id="542" r:id="rId31"/>
    <p:sldId id="573" r:id="rId32"/>
    <p:sldId id="543" r:id="rId33"/>
    <p:sldId id="544" r:id="rId34"/>
    <p:sldId id="545" r:id="rId35"/>
    <p:sldId id="546" r:id="rId36"/>
    <p:sldId id="547" r:id="rId37"/>
    <p:sldId id="561" r:id="rId38"/>
    <p:sldId id="548" r:id="rId39"/>
    <p:sldId id="562" r:id="rId40"/>
    <p:sldId id="579" r:id="rId41"/>
    <p:sldId id="563" r:id="rId42"/>
    <p:sldId id="575" r:id="rId43"/>
    <p:sldId id="549" r:id="rId44"/>
    <p:sldId id="550" r:id="rId45"/>
    <p:sldId id="551" r:id="rId46"/>
    <p:sldId id="580" r:id="rId47"/>
    <p:sldId id="576" r:id="rId48"/>
    <p:sldId id="552" r:id="rId49"/>
    <p:sldId id="577" r:id="rId50"/>
    <p:sldId id="553" r:id="rId51"/>
    <p:sldId id="555" r:id="rId52"/>
    <p:sldId id="554" r:id="rId53"/>
    <p:sldId id="512" r:id="rId54"/>
    <p:sldId id="518" r:id="rId55"/>
    <p:sldId id="514" r:id="rId56"/>
    <p:sldId id="515" r:id="rId57"/>
    <p:sldId id="564" r:id="rId58"/>
    <p:sldId id="510" r:id="rId59"/>
    <p:sldId id="557" r:id="rId60"/>
    <p:sldId id="558" r:id="rId61"/>
    <p:sldId id="559" r:id="rId62"/>
    <p:sldId id="566" r:id="rId63"/>
    <p:sldId id="556" r:id="rId6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FPM Training SEI 2023-24" id="{094CFCED-1DAD-4B3F-86A8-7B402191F59E}">
          <p14:sldIdLst>
            <p14:sldId id="484"/>
            <p14:sldId id="524"/>
            <p14:sldId id="525"/>
            <p14:sldId id="565"/>
            <p14:sldId id="507"/>
            <p14:sldId id="526"/>
            <p14:sldId id="527"/>
            <p14:sldId id="587"/>
            <p14:sldId id="528"/>
            <p14:sldId id="529"/>
            <p14:sldId id="530"/>
            <p14:sldId id="569"/>
            <p14:sldId id="531"/>
            <p14:sldId id="533"/>
            <p14:sldId id="570"/>
            <p14:sldId id="582"/>
            <p14:sldId id="585"/>
            <p14:sldId id="536"/>
            <p14:sldId id="537"/>
            <p14:sldId id="571"/>
            <p14:sldId id="538"/>
            <p14:sldId id="572"/>
            <p14:sldId id="539"/>
            <p14:sldId id="540"/>
            <p14:sldId id="568"/>
            <p14:sldId id="541"/>
            <p14:sldId id="542"/>
            <p14:sldId id="573"/>
            <p14:sldId id="543"/>
            <p14:sldId id="544"/>
            <p14:sldId id="545"/>
            <p14:sldId id="546"/>
            <p14:sldId id="547"/>
            <p14:sldId id="561"/>
            <p14:sldId id="548"/>
            <p14:sldId id="562"/>
            <p14:sldId id="579"/>
            <p14:sldId id="563"/>
            <p14:sldId id="575"/>
            <p14:sldId id="549"/>
            <p14:sldId id="550"/>
            <p14:sldId id="551"/>
            <p14:sldId id="580"/>
            <p14:sldId id="576"/>
            <p14:sldId id="552"/>
            <p14:sldId id="577"/>
            <p14:sldId id="553"/>
            <p14:sldId id="555"/>
            <p14:sldId id="554"/>
            <p14:sldId id="512"/>
            <p14:sldId id="518"/>
            <p14:sldId id="514"/>
            <p14:sldId id="515"/>
            <p14:sldId id="564"/>
            <p14:sldId id="510"/>
            <p14:sldId id="557"/>
            <p14:sldId id="558"/>
            <p14:sldId id="559"/>
            <p14:sldId id="566"/>
            <p14:sldId id="55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BD6426-DB40-F14D-093D-EDBE82DC32E9}" name="Monique McWayne" initials="MM" userId="S::MMcWayne@cde.ca.gov::a5261f17-86cd-452f-a3c2-226fe4f8e5bf" providerId="AD"/>
  <p188:author id="{195B9F4F-F43A-2CAF-4E77-AF5F5C39B568}" name="Alyssa Khan" initials="AK" userId="S::AKhan@cde.ca.gov::878f0677-0350-471e-a3eb-37181a1d21f5" providerId="AD"/>
  <p188:author id="{4CFB55C7-5823-384C-0C6C-7575E9996438}" name="Jill Johnson" initials="JJ" userId="S::JJohnson@cde.ca.gov::f2435860-8eb9-4cb3-9a14-b62278bc94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ty Colvin" initials="PC" lastIdx="5" clrIdx="0"/>
  <p:cmAuthor id="2" name="Wendy Raemaeker" initials="WR" lastIdx="4" clrIdx="1">
    <p:extLst>
      <p:ext uri="{19B8F6BF-5375-455C-9EA6-DF929625EA0E}">
        <p15:presenceInfo xmlns:p15="http://schemas.microsoft.com/office/powerpoint/2012/main" userId="S::wraemaeker@cde.ca.gov::49377af1-255d-49ef-89c4-e7f5dc64cbdb" providerId="AD"/>
      </p:ext>
    </p:extLst>
  </p:cmAuthor>
  <p:cmAuthor id="3" name="Hanh Tran" initials="HT" lastIdx="1" clrIdx="2">
    <p:extLst>
      <p:ext uri="{19B8F6BF-5375-455C-9EA6-DF929625EA0E}">
        <p15:presenceInfo xmlns:p15="http://schemas.microsoft.com/office/powerpoint/2012/main" userId="S-1-5-21-2608872058-1432505909-2668327341-34463" providerId="AD"/>
      </p:ext>
    </p:extLst>
  </p:cmAuthor>
  <p:cmAuthor id="4" name="Alyssa Khan" initials="AK" lastIdx="1" clrIdx="3">
    <p:extLst>
      <p:ext uri="{19B8F6BF-5375-455C-9EA6-DF929625EA0E}">
        <p15:presenceInfo xmlns:p15="http://schemas.microsoft.com/office/powerpoint/2012/main" userId="S::akhan@cde.ca.gov::878f0677-0350-471e-a3eb-37181a1d2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3BE1A-C5BE-4D51-BE2C-D7460DDED563}" v="413" dt="2023-07-25T22:14:50.856"/>
    <p1510:client id="{FEA61346-2A03-4CA3-9A1A-40544F487197}" v="8" dt="2023-07-25T18:59:39.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677"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28034322744094E-2"/>
          <c:y val="0.12277072469712386"/>
          <c:w val="0.72204670575908869"/>
          <c:h val="0.72460863582417501"/>
        </c:manualLayout>
      </c:layout>
      <c:barChart>
        <c:barDir val="col"/>
        <c:grouping val="clustered"/>
        <c:varyColors val="0"/>
        <c:dLbls>
          <c:showLegendKey val="0"/>
          <c:showVal val="0"/>
          <c:showCatName val="0"/>
          <c:showSerName val="0"/>
          <c:showPercent val="0"/>
          <c:showBubbleSize val="0"/>
        </c:dLbls>
        <c:gapWidth val="219"/>
        <c:overlap val="-27"/>
        <c:axId val="352408416"/>
        <c:axId val="338813008"/>
      </c:barChart>
      <c:catAx>
        <c:axId val="352408416"/>
        <c:scaling>
          <c:orientation val="minMax"/>
        </c:scaling>
        <c:delete val="1"/>
        <c:axPos val="b"/>
        <c:numFmt formatCode="General" sourceLinked="1"/>
        <c:majorTickMark val="none"/>
        <c:minorTickMark val="none"/>
        <c:tickLblPos val="nextTo"/>
        <c:crossAx val="338813008"/>
        <c:crosses val="autoZero"/>
        <c:auto val="1"/>
        <c:lblAlgn val="ctr"/>
        <c:lblOffset val="100"/>
        <c:noMultiLvlLbl val="0"/>
      </c:catAx>
      <c:valAx>
        <c:axId val="3388130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240841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0.01472</cdr:x>
      <cdr:y>0.00479</cdr:y>
    </cdr:from>
    <cdr:to>
      <cdr:x>0.84352</cdr:x>
      <cdr:y>1</cdr:y>
    </cdr:to>
    <cdr:pic>
      <cdr:nvPicPr>
        <cdr:cNvPr id="2" name="chart" descr="Bar chart showing the top 3 SEI findings&#10;Use of Funds is the highest, the second most frequent finding is the 4-week letter, and our third most common finding is Educator Equity. ">
          <a:extLst xmlns:a="http://schemas.openxmlformats.org/drawingml/2006/main">
            <a:ext uri="{FF2B5EF4-FFF2-40B4-BE49-F238E27FC236}">
              <a16:creationId xmlns:a16="http://schemas.microsoft.com/office/drawing/2014/main" id="{9FA781E4-5CD5-7A84-C9A0-70F8557C679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7326" y="31162"/>
          <a:ext cx="6044144" cy="449861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6/7/2024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6/7/2024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join-Title-II@mlist.cde.ca.g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de.ca.gov/pd/ti/"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spcBef>
                <a:spcPts val="0"/>
              </a:spcBef>
              <a:spcAft>
                <a:spcPts val="1200"/>
              </a:spcAft>
              <a:buNone/>
            </a:pPr>
            <a:r>
              <a:rPr lang="en-US" sz="1200">
                <a:effectLst/>
                <a:latin typeface="Arial" panose="020B0604020202020204" pitchFamily="34" charset="0"/>
                <a:ea typeface="Arial" panose="020B0604020202020204" pitchFamily="34" charset="0"/>
                <a:cs typeface="Arial" panose="020B0604020202020204" pitchFamily="34" charset="0"/>
              </a:rPr>
              <a:t>The LEA shall seek advice from the individuals and organizations as described above regarding how best to improve the LEA’s activities to meet the purpose of Title II, Part A, as described above. </a:t>
            </a:r>
          </a:p>
          <a:p>
            <a:pPr marL="0" marR="0" indent="0" algn="l">
              <a:spcBef>
                <a:spcPts val="0"/>
              </a:spcBef>
              <a:spcAft>
                <a:spcPts val="1200"/>
              </a:spcAft>
              <a:buNone/>
            </a:pPr>
            <a:r>
              <a:rPr lang="en-US" sz="1200">
                <a:effectLst/>
                <a:latin typeface="Arial" panose="020B0604020202020204" pitchFamily="34" charset="0"/>
                <a:ea typeface="Arial" panose="020B0604020202020204" pitchFamily="34" charset="0"/>
                <a:cs typeface="Arial" panose="020B0604020202020204" pitchFamily="34" charset="0"/>
              </a:rPr>
              <a:t>20 (</a:t>
            </a:r>
            <a:r>
              <a:rPr lang="en-US" sz="1200" i="1">
                <a:effectLst/>
                <a:latin typeface="Arial" panose="020B0604020202020204" pitchFamily="34" charset="0"/>
                <a:ea typeface="Arial" panose="020B0604020202020204" pitchFamily="34" charset="0"/>
                <a:cs typeface="Arial" panose="020B0604020202020204" pitchFamily="34" charset="0"/>
              </a:rPr>
              <a:t>United States Code</a:t>
            </a:r>
            <a:r>
              <a:rPr lang="en-US" sz="1200">
                <a:effectLst/>
                <a:latin typeface="Arial" panose="020B0604020202020204" pitchFamily="34" charset="0"/>
                <a:ea typeface="Arial" panose="020B0604020202020204" pitchFamily="34" charset="0"/>
                <a:cs typeface="Arial" panose="020B0604020202020204" pitchFamily="34" charset="0"/>
              </a:rPr>
              <a:t>) </a:t>
            </a:r>
            <a:r>
              <a:rPr lang="en-US" sz="1200" i="1" cap="all">
                <a:effectLst/>
                <a:latin typeface="Arial" panose="020B0604020202020204" pitchFamily="34" charset="0"/>
                <a:ea typeface="Arial" panose="020B0604020202020204" pitchFamily="34" charset="0"/>
                <a:cs typeface="Arial" panose="020B0604020202020204" pitchFamily="34" charset="0"/>
              </a:rPr>
              <a:t>U.S.C.</a:t>
            </a:r>
            <a:r>
              <a:rPr lang="en-US" sz="1200">
                <a:effectLst/>
                <a:latin typeface="Arial" panose="020B0604020202020204" pitchFamily="34" charset="0"/>
                <a:ea typeface="Arial" panose="020B0604020202020204" pitchFamily="34" charset="0"/>
                <a:cs typeface="Arial" panose="020B0604020202020204" pitchFamily="34" charset="0"/>
              </a:rPr>
              <a:t> Section 6612[b][3][B]</a:t>
            </a:r>
          </a:p>
          <a:p>
            <a:pPr marL="0" marR="0" indent="0" algn="l">
              <a:spcBef>
                <a:spcPts val="0"/>
              </a:spcBef>
              <a:spcAft>
                <a:spcPts val="1200"/>
              </a:spcAft>
              <a:buNone/>
            </a:pPr>
            <a:endParaRPr lang="en-US" sz="1200">
              <a:latin typeface="Arial" panose="020B0604020202020204" pitchFamily="34" charset="0"/>
              <a:ea typeface="Arial" panose="020B0604020202020204" pitchFamily="34" charset="0"/>
              <a:cs typeface="Arial" panose="020B0604020202020204" pitchFamily="34" charset="0"/>
            </a:endParaRPr>
          </a:p>
          <a:p>
            <a:pPr marL="0" marR="0" indent="0" algn="l">
              <a:spcBef>
                <a:spcPts val="0"/>
              </a:spcBef>
              <a:spcAft>
                <a:spcPts val="1200"/>
              </a:spcAft>
              <a:buNone/>
            </a:pPr>
            <a:r>
              <a:rPr lang="en-US" sz="1200">
                <a:effectLst/>
                <a:latin typeface="Arial" panose="020B0604020202020204" pitchFamily="34" charset="0"/>
                <a:ea typeface="Arial" panose="020B0604020202020204" pitchFamily="34" charset="0"/>
                <a:cs typeface="Arial" panose="020B0604020202020204" pitchFamily="34" charset="0"/>
              </a:rPr>
              <a:t>The LEA will use data and ongoing consultation with the educational partners described above to continually update and improve activities supported by Title II, Part A. </a:t>
            </a:r>
          </a:p>
          <a:p>
            <a:pPr marL="0" marR="0" indent="0" algn="l">
              <a:spcBef>
                <a:spcPts val="0"/>
              </a:spcBef>
              <a:spcAft>
                <a:spcPts val="1200"/>
              </a:spcAft>
              <a:buNone/>
            </a:pPr>
            <a:r>
              <a:rPr lang="en-US" sz="1200">
                <a:effectLst/>
                <a:latin typeface="Arial" panose="020B0604020202020204" pitchFamily="34" charset="0"/>
                <a:ea typeface="Arial" panose="020B0604020202020204" pitchFamily="34" charset="0"/>
                <a:cs typeface="Arial" panose="020B0604020202020204" pitchFamily="34" charset="0"/>
              </a:rPr>
              <a:t>20 </a:t>
            </a:r>
            <a:r>
              <a:rPr lang="en-US" sz="1200" i="1">
                <a:effectLst/>
                <a:latin typeface="Arial" panose="020B0604020202020204" pitchFamily="34" charset="0"/>
                <a:ea typeface="Arial" panose="020B0604020202020204" pitchFamily="34" charset="0"/>
                <a:cs typeface="Arial" panose="020B0604020202020204" pitchFamily="34" charset="0"/>
              </a:rPr>
              <a:t>U.S.C.</a:t>
            </a:r>
            <a:r>
              <a:rPr lang="en-US" sz="1200">
                <a:effectLst/>
                <a:latin typeface="Arial" panose="020B0604020202020204" pitchFamily="34" charset="0"/>
                <a:ea typeface="Arial" panose="020B0604020202020204" pitchFamily="34" charset="0"/>
                <a:cs typeface="Arial" panose="020B0604020202020204" pitchFamily="34" charset="0"/>
              </a:rPr>
              <a:t> Section 6612[b][2][D]</a:t>
            </a:r>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192313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a:t>
            </a:r>
            <a:r>
              <a:rPr lang="en-US" sz="1200">
                <a:latin typeface="Arial"/>
                <a:cs typeface="Arial"/>
              </a:rPr>
              <a:t> evidence request </a:t>
            </a:r>
            <a:r>
              <a:rPr lang="en-US">
                <a:latin typeface="Arial"/>
                <a:cs typeface="Arial"/>
              </a:rPr>
              <a:t>for LEA </a:t>
            </a:r>
            <a:r>
              <a:rPr lang="en-US" sz="1200">
                <a:latin typeface="Arial"/>
                <a:cs typeface="Arial"/>
              </a:rPr>
              <a:t>Level Planning Documents describes the LEA level planning documents and the item instructions list precisely what needs to be provided into the CMT. Submit the Local Control and Accountability Plan (LCAP), the LCAP Federal Addendum, and planning documents that include Title II goals and strategies.</a:t>
            </a:r>
            <a:r>
              <a:rPr lang="en-US">
                <a:latin typeface="Arial"/>
                <a:cs typeface="Arial"/>
              </a:rPr>
              <a:t> </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266244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a:cs typeface="Arial"/>
              </a:rPr>
              <a:t>For educational partner feedback, submit evidence of collaboration with </a:t>
            </a:r>
            <a:r>
              <a:rPr lang="en-US">
                <a:latin typeface="Arial"/>
                <a:cs typeface="Arial"/>
              </a:rPr>
              <a:t>"all staff and relevant educational</a:t>
            </a:r>
            <a:r>
              <a:rPr lang="en-US" sz="1200">
                <a:latin typeface="Arial"/>
                <a:cs typeface="Arial"/>
              </a:rPr>
              <a:t> partners</a:t>
            </a:r>
            <a:r>
              <a:rPr lang="en-US">
                <a:latin typeface="Arial"/>
                <a:cs typeface="Arial"/>
              </a:rPr>
              <a:t>"</a:t>
            </a:r>
            <a:r>
              <a:rPr lang="en-US" sz="1200">
                <a:latin typeface="Arial"/>
                <a:cs typeface="Arial"/>
              </a:rPr>
              <a:t> and use data to update and improve Title II activities. If evidence was uploaded showing feedback from teachers, please provide additional documentation showing consultation with administrators, families, and other educational partner groups. The evidence submitted must be specific to Title II. For example, if the LEA utilizes Title II for recruitment, then evidence and data pertaining to teacher vacancies would be appropriate. Evidence from educational partners indicating that teacher recruitment is a priority along with any meeting agenda, notes, presentations, list of participants present, and identified recruitment strategies.</a:t>
            </a:r>
            <a:r>
              <a:rPr lang="en-US">
                <a:latin typeface="Arial"/>
                <a:cs typeface="Arial"/>
              </a:rPr>
              <a:t> </a:t>
            </a:r>
            <a:endParaRPr lang="en-US" sz="12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266307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Arial" panose="020B0604020202020204" pitchFamily="34" charset="0"/>
                <a:cs typeface="Arial"/>
              </a:rPr>
              <a:t>The</a:t>
            </a:r>
            <a:r>
              <a:rPr lang="en-US" sz="1200">
                <a:effectLst/>
                <a:latin typeface="Arial"/>
                <a:ea typeface="Arial" panose="020B0604020202020204" pitchFamily="34" charset="0"/>
                <a:cs typeface="Arial"/>
              </a:rPr>
              <a:t> LEA shall prioritize funds to schools served by the agency that are implementing comprehensive support and improvement activities and targeted support and improvement activities and have the highest percentage of children counted under Title I, Part A.</a:t>
            </a:r>
            <a:endParaRPr lang="en-US">
              <a:latin typeface="Arial"/>
              <a:cs typeface="Aria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240071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a:cs typeface="Arial"/>
              </a:rPr>
              <a:t>The evidence required for SEI 02 includes LEA planning documents, as SEI 01 did. However, read the item instructions to ensure the specific documentation is provided </a:t>
            </a:r>
            <a:r>
              <a:rPr lang="en-US">
                <a:latin typeface="Arial"/>
                <a:cs typeface="Arial"/>
              </a:rPr>
              <a:t>to </a:t>
            </a:r>
            <a:r>
              <a:rPr lang="en-US" sz="1200">
                <a:latin typeface="Arial"/>
                <a:cs typeface="Arial"/>
              </a:rPr>
              <a:t>the CMT. SEI 02 requires the LCAP, LCAP Federal Addendum, and other plans which may include the Comprehensive Support and Improvement (CSI) plan, if the LEA has sites in CSI, and the School Plan for Student Achievement.</a:t>
            </a:r>
            <a:r>
              <a:rPr lang="en-US">
                <a:latin typeface="Arial"/>
                <a:cs typeface="Arial"/>
              </a:rPr>
              <a:t> </a:t>
            </a:r>
          </a:p>
          <a:p>
            <a:endParaRPr lang="en-US" sz="1200">
              <a:latin typeface="Arial" panose="020B0604020202020204" pitchFamily="34" charset="0"/>
              <a:cs typeface="Arial" panose="020B0604020202020204" pitchFamily="34" charset="0"/>
            </a:endParaRPr>
          </a:p>
          <a:p>
            <a:r>
              <a:rPr lang="en-US" sz="1200">
                <a:latin typeface="Arial"/>
                <a:cs typeface="Arial"/>
              </a:rPr>
              <a:t>As a reminder this provision is found in the LCAP Federal Addendum under Title II - Prioritizing Funding. If an LEA has a site in CSI, Title II resources must be prioritized to those sites. The LEA will describe this in a narrative form in the LCAP Federal Addendum.</a:t>
            </a:r>
            <a:r>
              <a:rPr lang="en-US">
                <a:latin typeface="Arial"/>
                <a:cs typeface="Arial"/>
              </a:rPr>
              <a:t> </a:t>
            </a:r>
            <a:endParaRPr lang="en-US" sz="1200">
              <a:latin typeface="Arial" panose="020B0604020202020204" pitchFamily="34" charset="0"/>
              <a:cs typeface="Arial" panose="020B0604020202020204" pitchFamily="34" charset="0"/>
            </a:endParaRPr>
          </a:p>
          <a:p>
            <a:pPr marL="0" indent="0">
              <a:buNone/>
            </a:pPr>
            <a:endParaRPr lang="en-US" sz="1200" b="0">
              <a:latin typeface="Arial" panose="020B0604020202020204" pitchFamily="34" charset="0"/>
              <a:cs typeface="Arial" panose="020B0604020202020204" pitchFamily="34" charset="0"/>
            </a:endParaRPr>
          </a:p>
          <a:p>
            <a:pPr marL="0" marR="0" indent="0">
              <a:buNone/>
            </a:pPr>
            <a:endParaRPr lang="en-US" sz="12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373895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a:latin typeface="Arial"/>
                <a:cs typeface="Arial"/>
              </a:rPr>
              <a:t>PD Planning Documents</a:t>
            </a:r>
          </a:p>
          <a:p>
            <a:pPr marL="0" indent="0">
              <a:buNone/>
            </a:pPr>
            <a:endParaRPr lang="en-US" sz="1200" b="0">
              <a:latin typeface="Arial"/>
              <a:cs typeface="Arial"/>
            </a:endParaRPr>
          </a:p>
          <a:p>
            <a:pPr marL="0" marR="0" indent="0">
              <a:buNone/>
            </a:pPr>
            <a:r>
              <a:rPr lang="en-US" sz="1200">
                <a:latin typeface="Arial" panose="020B0604020202020204" pitchFamily="34" charset="0"/>
                <a:cs typeface="Arial" panose="020B0604020202020204" pitchFamily="34" charset="0"/>
              </a:rPr>
              <a:t>Description: Provide documentation of PD planning.</a:t>
            </a:r>
          </a:p>
          <a:p>
            <a:pPr marL="0" marR="0" indent="0">
              <a:buNone/>
            </a:pPr>
            <a:endParaRPr lang="en-US" sz="1200">
              <a:latin typeface="Arial" panose="020B0604020202020204" pitchFamily="34" charset="0"/>
              <a:cs typeface="Arial" panose="020B0604020202020204" pitchFamily="34" charset="0"/>
            </a:endParaRPr>
          </a:p>
          <a:p>
            <a:pPr marL="0" marR="0" indent="0">
              <a:buNone/>
            </a:pPr>
            <a:r>
              <a:rPr lang="en-US" sz="1200">
                <a:latin typeface="Arial" panose="020B0604020202020204" pitchFamily="34" charset="0"/>
                <a:cs typeface="Arial" panose="020B0604020202020204" pitchFamily="34" charset="0"/>
              </a:rPr>
              <a:t>Item Instructions: Submit districtwide PD calendars. Submit evidence of short- and long-term PD planning and goals. Evidence may include </a:t>
            </a:r>
            <a:r>
              <a:rPr lang="en-US" sz="1200">
                <a:effectLst/>
                <a:latin typeface="Arial" panose="020B0604020202020204" pitchFamily="34" charset="0"/>
                <a:ea typeface="Calibri" panose="020F0502020204030204" pitchFamily="34" charset="0"/>
                <a:cs typeface="Arial" panose="020B0604020202020204" pitchFamily="34" charset="0"/>
              </a:rPr>
              <a:t>calendars, agendas, meeting notes, lists of participants present, presentations, documents shared during meetings, surveys (including survey and results), data, and feedback forms.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310009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further let's look at how the evidence is submitted into the CMT. </a:t>
            </a:r>
          </a:p>
          <a:p>
            <a:r>
              <a:rPr lang="en-US" dirty="0"/>
              <a:t>If you have uploaded the LCAP under LEA Level Planning Documents, then you don’t need to continue to upload the LCAP for each related SEI item as they are all linked.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1124750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from an LEA.</a:t>
            </a:r>
          </a:p>
          <a:p>
            <a:r>
              <a:rPr lang="en-US" dirty="0"/>
              <a:t>The green arrow indicates how the document is automatically linked to other items for SEI. </a:t>
            </a:r>
          </a:p>
          <a:p>
            <a:r>
              <a:rPr lang="en-US" dirty="0"/>
              <a:t>The orange arrows highlight the document title which should include the year. </a:t>
            </a:r>
          </a:p>
          <a:p>
            <a:r>
              <a:rPr lang="en-US" dirty="0"/>
              <a:t>The yellow box includes a good example of the document description with page numbers noted.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2712447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a:effectLst/>
                <a:latin typeface="Arial" panose="020B0604020202020204" pitchFamily="34" charset="0"/>
                <a:ea typeface="Arial" panose="020B0604020202020204" pitchFamily="34" charset="0"/>
                <a:cs typeface="Times New Roman" panose="02020603050405020304" pitchFamily="18" charset="0"/>
              </a:rPr>
              <a:t>An LEA shall submit an application to the state educational agency at such time, in such manner, and containing such information as the state educational agency may reasonably require. </a:t>
            </a:r>
          </a:p>
          <a:p>
            <a:pPr marL="0" indent="0" algn="l">
              <a:buNone/>
            </a:pPr>
            <a:r>
              <a:rPr lang="en-US" sz="1200">
                <a:effectLst/>
                <a:latin typeface="Arial" panose="020B0604020202020204" pitchFamily="34" charset="0"/>
                <a:ea typeface="Arial" panose="020B0604020202020204" pitchFamily="34" charset="0"/>
                <a:cs typeface="Times New Roman" panose="02020603050405020304" pitchFamily="18" charset="0"/>
              </a:rPr>
              <a:t>20 </a:t>
            </a:r>
            <a:r>
              <a:rPr lang="en-US" sz="1200" i="1" cap="all">
                <a:effectLst/>
                <a:latin typeface="Arial" panose="020B0604020202020204" pitchFamily="34" charset="0"/>
                <a:ea typeface="Arial" panose="020B0604020202020204" pitchFamily="34" charset="0"/>
                <a:cs typeface="Times New Roman" panose="02020603050405020304" pitchFamily="18" charset="0"/>
              </a:rPr>
              <a:t>U.S.C.</a:t>
            </a:r>
            <a:r>
              <a:rPr lang="en-US" sz="1200">
                <a:effectLst/>
                <a:latin typeface="Arial" panose="020B0604020202020204" pitchFamily="34" charset="0"/>
                <a:ea typeface="Arial" panose="020B0604020202020204" pitchFamily="34" charset="0"/>
                <a:cs typeface="Times New Roman" panose="02020603050405020304" pitchFamily="18" charset="0"/>
              </a:rPr>
              <a:t> Section 6612[b][1]</a:t>
            </a:r>
          </a:p>
          <a:p>
            <a:pPr marL="0" indent="0" algn="l">
              <a:buNone/>
            </a:pP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marL="0" indent="0" algn="l">
              <a:buNone/>
            </a:pPr>
            <a:r>
              <a:rPr lang="en-US" sz="1200">
                <a:effectLst/>
                <a:latin typeface="Arial" panose="020B0604020202020204" pitchFamily="34" charset="0"/>
                <a:ea typeface="Calibri" panose="020F0502020204030204" pitchFamily="34" charset="0"/>
              </a:rPr>
              <a:t>The LEA plan shall remain in effect for the duration of the LEAs participation in the Title II, Part A program, and said plan shall be periodically reviewed, and revised when necessary. </a:t>
            </a:r>
          </a:p>
          <a:p>
            <a:pPr marL="0" indent="0" algn="l">
              <a:buNone/>
            </a:pPr>
            <a:r>
              <a:rPr lang="en-US" sz="1200">
                <a:effectLst/>
                <a:latin typeface="Arial" panose="020B0604020202020204" pitchFamily="34" charset="0"/>
                <a:ea typeface="Calibri" panose="020F0502020204030204" pitchFamily="34" charset="0"/>
              </a:rPr>
              <a:t>20 </a:t>
            </a:r>
            <a:r>
              <a:rPr lang="en-US" sz="1200" i="1">
                <a:effectLst/>
                <a:latin typeface="Arial" panose="020B0604020202020204" pitchFamily="34" charset="0"/>
                <a:ea typeface="Calibri" panose="020F0502020204030204" pitchFamily="34" charset="0"/>
              </a:rPr>
              <a:t>U.S.C. </a:t>
            </a:r>
            <a:r>
              <a:rPr lang="en-US" sz="1200">
                <a:effectLst/>
                <a:latin typeface="Arial" panose="020B0604020202020204" pitchFamily="34" charset="0"/>
                <a:ea typeface="Calibri" panose="020F0502020204030204" pitchFamily="34" charset="0"/>
              </a:rPr>
              <a:t>sections 6312[a][4], 6312[a][5], and 6612[b][1]</a:t>
            </a:r>
          </a:p>
          <a:p>
            <a:pPr marL="0" indent="0" algn="l">
              <a:buNone/>
            </a:pPr>
            <a:endParaRPr lang="en-US" sz="1200">
              <a:effectLst/>
              <a:latin typeface="Arial" panose="020B0604020202020204" pitchFamily="34" charset="0"/>
              <a:ea typeface="Calibri" panose="020F0502020204030204" pitchFamily="34" charset="0"/>
            </a:endParaRPr>
          </a:p>
          <a:p>
            <a:pPr marL="0" indent="0" algn="l">
              <a:buNone/>
            </a:pPr>
            <a:r>
              <a:rPr lang="en-US" sz="1200">
                <a:effectLst/>
                <a:latin typeface="Arial" panose="020B0604020202020204" pitchFamily="34" charset="0"/>
              </a:rPr>
              <a:t>The SEI instrument includes additional legal language. </a:t>
            </a:r>
            <a:endParaRPr lang="en-US" sz="120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2549834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latin typeface="Arial" panose="020B0604020202020204" pitchFamily="34" charset="0"/>
                <a:cs typeface="Arial" panose="020B0604020202020204" pitchFamily="34" charset="0"/>
              </a:rPr>
              <a:t>Evidence for SEI 03 includes the current LCAP Federal Addendum. The LCAP Federal Addendum was provided to the California Department of Education (CDE) in 2019 for approval; after this, the LEA is required, by law, to periodically review and, as necessary, revise its plan. </a:t>
            </a:r>
            <a:endParaRPr lang="en-US" sz="1200" b="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364502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rial"/>
                <a:cs typeface="Arial"/>
              </a:rPr>
              <a:t>Presenter Introductions: Jill Johnson and Janet Abdelsayed</a:t>
            </a:r>
            <a:endParaRPr lang="en-US">
              <a:solidFill>
                <a:srgbClr val="444444"/>
              </a:solidFill>
              <a:latin typeface="Arial"/>
              <a:cs typeface="Arial"/>
            </a:endParaRPr>
          </a:p>
          <a:p>
            <a:endParaRPr lang="en-US">
              <a:solidFill>
                <a:srgbClr val="000000"/>
              </a:solidFill>
              <a:latin typeface="Arial"/>
              <a:cs typeface="Arial"/>
            </a:endParaRPr>
          </a:p>
          <a:p>
            <a:r>
              <a:rPr lang="en-US">
                <a:solidFill>
                  <a:srgbClr val="000000"/>
                </a:solidFill>
                <a:latin typeface="Arial"/>
                <a:cs typeface="Arial"/>
              </a:rPr>
              <a:t>A</a:t>
            </a:r>
            <a:r>
              <a:rPr lang="en-US" b="0" i="0" u="none" strike="noStrike">
                <a:solidFill>
                  <a:srgbClr val="000000"/>
                </a:solidFill>
                <a:effectLst/>
                <a:latin typeface="Arial"/>
                <a:cs typeface="Arial"/>
              </a:rPr>
              <a:t> few housekeeping items to review before we begin:</a:t>
            </a:r>
            <a:r>
              <a:rPr lang="en-US" b="0" i="0">
                <a:solidFill>
                  <a:srgbClr val="000000"/>
                </a:solidFill>
                <a:effectLst/>
                <a:latin typeface="Arial"/>
                <a:cs typeface="Arial"/>
              </a:rPr>
              <a:t>​</a:t>
            </a:r>
            <a:endParaRPr lang="en-US" b="0" i="0">
              <a:solidFill>
                <a:srgbClr val="444444"/>
              </a:solidFill>
              <a:effectLst/>
              <a:latin typeface="Arial"/>
              <a:cs typeface="Arial"/>
            </a:endParaRPr>
          </a:p>
          <a:p>
            <a:pPr algn="l" rtl="0" fontAlgn="base"/>
            <a:r>
              <a:rPr lang="en-US" b="0" i="0">
                <a:solidFill>
                  <a:srgbClr val="000000"/>
                </a:solidFill>
                <a:effectLst/>
                <a:latin typeface="Arial" panose="020B0604020202020204" pitchFamily="34" charset="0"/>
                <a:cs typeface="Arial" panose="020B0604020202020204" pitchFamily="34" charset="0"/>
              </a:rPr>
              <a:t>​</a:t>
            </a:r>
            <a:endParaRPr lang="en-US" b="0" i="0">
              <a:solidFill>
                <a:srgbClr val="444444"/>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Feel free to ask questions in the chat during the presentation. We will also have time at the end of the presentation for questions.</a:t>
            </a:r>
            <a:r>
              <a:rPr lang="en-US" b="0" i="0">
                <a:solidFill>
                  <a:srgbClr val="000000"/>
                </a:solidFill>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endParaRPr lang="en-US">
              <a:solidFill>
                <a:srgbClr val="444444"/>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solidFill>
                  <a:srgbClr val="000000"/>
                </a:solidFill>
                <a:latin typeface="Arial"/>
                <a:cs typeface="Arial"/>
              </a:rPr>
              <a:t>Please </a:t>
            </a:r>
            <a:r>
              <a:rPr lang="en-US" b="0" i="0" u="none" strike="noStrike">
                <a:solidFill>
                  <a:srgbClr val="000000"/>
                </a:solidFill>
                <a:effectLst/>
                <a:latin typeface="Arial"/>
                <a:cs typeface="Arial"/>
              </a:rPr>
              <a:t>join our listserv by sending a blank email to </a:t>
            </a:r>
            <a:r>
              <a:rPr lang="en-US" b="0" i="0" u="sng" strike="noStrike">
                <a:solidFill>
                  <a:srgbClr val="0000FF"/>
                </a:solidFill>
                <a:effectLst/>
                <a:latin typeface="Arial"/>
                <a:cs typeface="Arial"/>
                <a:hlinkClick r:id="rId3"/>
              </a:rPr>
              <a:t>join-Title-II@mlist.cde.ca.gov</a:t>
            </a:r>
            <a:r>
              <a:rPr lang="en-US" b="0" i="0">
                <a:solidFill>
                  <a:srgbClr val="000000"/>
                </a:solidFill>
                <a:effectLst/>
                <a:latin typeface="Arial"/>
                <a:cs typeface="Arial"/>
              </a:rPr>
              <a:t>​</a:t>
            </a:r>
          </a:p>
          <a:p>
            <a:pPr marL="171450" indent="-1714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i="0">
                <a:solidFill>
                  <a:srgbClr val="000000"/>
                </a:solidFill>
                <a:effectLst/>
                <a:latin typeface="Arial"/>
                <a:cs typeface="Arial"/>
              </a:rPr>
              <a:t>Slides will</a:t>
            </a:r>
            <a:r>
              <a:rPr lang="en-US">
                <a:solidFill>
                  <a:srgbClr val="000000"/>
                </a:solidFill>
                <a:latin typeface="Arial"/>
                <a:cs typeface="Arial"/>
              </a:rPr>
              <a:t> </a:t>
            </a:r>
            <a:r>
              <a:rPr lang="en-US" b="0" i="0">
                <a:solidFill>
                  <a:srgbClr val="000000"/>
                </a:solidFill>
                <a:effectLst/>
                <a:latin typeface="Arial"/>
                <a:cs typeface="Arial"/>
              </a:rPr>
              <a:t>be posted in the California Department of Education Monitoring Tool (CMT) box.</a:t>
            </a:r>
            <a:endParaRPr lang="en-US" b="0" i="0">
              <a:solidFill>
                <a:srgbClr val="444444"/>
              </a:solidFill>
              <a:effectLst/>
              <a:latin typeface="Arial"/>
              <a:cs typeface="Arial"/>
            </a:endParaRPr>
          </a:p>
          <a:p>
            <a:pPr algn="l" rtl="0" fontAlgn="base"/>
            <a:r>
              <a:rPr lang="en-US" b="0" i="0">
                <a:solidFill>
                  <a:srgbClr val="000000"/>
                </a:solidFill>
                <a:effectLst/>
                <a:latin typeface="Arial" panose="020B0604020202020204" pitchFamily="34" charset="0"/>
                <a:cs typeface="Arial" panose="020B0604020202020204" pitchFamily="34" charset="0"/>
              </a:rPr>
              <a:t>​</a:t>
            </a:r>
            <a:endParaRPr lang="en-US" b="0" i="0">
              <a:solidFill>
                <a:srgbClr val="444444"/>
              </a:solidFill>
              <a:effectLst/>
              <a:latin typeface="Arial" panose="020B0604020202020204" pitchFamily="34" charset="0"/>
              <a:cs typeface="Arial" panose="020B0604020202020204" pitchFamily="34" charset="0"/>
            </a:endParaRPr>
          </a:p>
          <a:p>
            <a:pPr algn="l" rtl="0" fontAlgn="base"/>
            <a:r>
              <a:rPr lang="en-US" b="0" i="0" u="none" strike="noStrike">
                <a:solidFill>
                  <a:srgbClr val="000000"/>
                </a:solidFill>
                <a:effectLst/>
                <a:latin typeface="Arial" panose="020B0604020202020204" pitchFamily="34" charset="0"/>
                <a:cs typeface="Arial" panose="020B0604020202020204" pitchFamily="34" charset="0"/>
              </a:rPr>
              <a:t>Slides can be downloaded on our Title II website at </a:t>
            </a:r>
            <a:r>
              <a:rPr lang="en-US" b="0" i="0" u="sng" strike="noStrike">
                <a:solidFill>
                  <a:srgbClr val="0000FF"/>
                </a:solidFill>
                <a:effectLst/>
                <a:latin typeface="Arial" panose="020B0604020202020204" pitchFamily="34" charset="0"/>
                <a:cs typeface="Arial" panose="020B0604020202020204" pitchFamily="34" charset="0"/>
                <a:hlinkClick r:id="rId4"/>
              </a:rPr>
              <a:t>www.cde.ca.gov/pd/ti/</a:t>
            </a:r>
            <a:r>
              <a:rPr lang="en-US" b="0" i="0" u="none" strike="noStrike">
                <a:solidFill>
                  <a:srgbClr val="000000"/>
                </a:solidFill>
                <a:effectLst/>
                <a:latin typeface="Arial" panose="020B0604020202020204" pitchFamily="34" charset="0"/>
                <a:cs typeface="Arial" panose="020B0604020202020204" pitchFamily="34" charset="0"/>
              </a:rPr>
              <a:t>. Navigate to the Governance and Accountability tab. Janet will also link the presentation in the chat. </a:t>
            </a:r>
            <a:endParaRPr lang="en-US" b="0" i="0">
              <a:solidFill>
                <a:srgbClr val="444444"/>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89666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a:latin typeface="Arial"/>
                <a:cs typeface="Arial"/>
              </a:rPr>
              <a:t>For the </a:t>
            </a:r>
            <a:r>
              <a:rPr lang="en-US" sz="1200" b="0">
                <a:effectLst/>
                <a:latin typeface="Arial"/>
                <a:ea typeface="Times New Roman" panose="02020603050405020304" pitchFamily="18" charset="0"/>
                <a:cs typeface="Arial"/>
              </a:rPr>
              <a:t>LEA Planning Implementation and Monitoring Documents, the LEA must provide evidence that </a:t>
            </a:r>
            <a:r>
              <a:rPr lang="en-US" sz="1200" b="0">
                <a:effectLst/>
                <a:latin typeface="Arial"/>
                <a:ea typeface="Calibri" panose="020F0502020204030204" pitchFamily="34" charset="0"/>
                <a:cs typeface="Arial"/>
              </a:rPr>
              <a:t>the LEA implements, monitors, and</a:t>
            </a:r>
            <a:r>
              <a:rPr lang="en-US" sz="1200" b="0">
                <a:latin typeface="Arial" panose="020B0604020202020204" pitchFamily="34" charset="0"/>
                <a:cs typeface="Arial" panose="020B0604020202020204" pitchFamily="34" charset="0"/>
              </a:rPr>
              <a:t> periodically reviews and, as necessary, revises its plan</a:t>
            </a:r>
            <a:r>
              <a:rPr lang="en-US" sz="1200" b="0">
                <a:effectLst/>
                <a:latin typeface="Arial"/>
                <a:ea typeface="Calibri" panose="020F0502020204030204" pitchFamily="34" charset="0"/>
                <a:cs typeface="Arial"/>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a:effectLst/>
              <a:latin typeface="Arial"/>
              <a:ea typeface="Calibri" panose="020F0502020204030204" pitchFamily="34" charset="0"/>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a:effectLst/>
                <a:latin typeface="Arial" panose="020B0604020202020204" pitchFamily="34" charset="0"/>
                <a:ea typeface="Calibri" panose="020F0502020204030204" pitchFamily="34" charset="0"/>
                <a:cs typeface="Arial" panose="020B0604020202020204" pitchFamily="34" charset="0"/>
              </a:rPr>
              <a:t>This includes evidence of LCAP Federal Addendum and Title II plan implementation and monitoring. Evidence may include agendas, meeting notes, lists of participants, presentations, documents shared during meetings, surveys (including survey and results), data, and feedback forms.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a:effectLst/>
                <a:latin typeface="Arial" panose="020B0604020202020204" pitchFamily="34" charset="0"/>
                <a:ea typeface="Calibri" panose="020F0502020204030204" pitchFamily="34" charset="0"/>
                <a:cs typeface="Arial" panose="020B0604020202020204" pitchFamily="34" charset="0"/>
              </a:rPr>
              <a:t>Most often, LEAs review their LCAP Federal Addendum as part of their LCAP process. Findings for SEI 03 are a result of the LCAP Federal Addendum needing to be reviewed.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a:effectLst/>
                <a:latin typeface="Arial" panose="020B0604020202020204" pitchFamily="34" charset="0"/>
                <a:ea typeface="Calibri" panose="020F0502020204030204" pitchFamily="34" charset="0"/>
                <a:cs typeface="Arial" panose="020B0604020202020204" pitchFamily="34" charset="0"/>
              </a:rPr>
              <a:t>If the LCAP Federal Addendum has yet to be reviewed or revised since 2019, reach out to our office so we can provide support. Janet will provide our email in the chat.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a:effectLst/>
              <a:latin typeface="Arial" panose="020B0604020202020204" pitchFamily="34" charset="0"/>
              <a:ea typeface="Calibri" panose="020F0502020204030204" pitchFamily="34" charset="0"/>
              <a:cs typeface="Arial" panose="020B0604020202020204" pitchFamily="34" charset="0"/>
            </a:endParaRPr>
          </a:p>
          <a:p>
            <a:pPr>
              <a:defRPr/>
            </a:pPr>
            <a:r>
              <a:rPr lang="en-US" sz="1200" b="0">
                <a:effectLst/>
                <a:latin typeface="Arial"/>
                <a:ea typeface="Calibri" panose="020F0502020204030204" pitchFamily="34" charset="0"/>
                <a:cs typeface="Arial"/>
              </a:rPr>
              <a:t>Our office </a:t>
            </a:r>
            <a:r>
              <a:rPr lang="en-US">
                <a:latin typeface="Arial"/>
                <a:ea typeface="Calibri" panose="020F0502020204030204" pitchFamily="34" charset="0"/>
                <a:cs typeface="Arial"/>
              </a:rPr>
              <a:t>will </a:t>
            </a:r>
            <a:r>
              <a:rPr lang="en-US" sz="1200" b="0">
                <a:effectLst/>
                <a:latin typeface="Arial"/>
                <a:ea typeface="Calibri" panose="020F0502020204030204" pitchFamily="34" charset="0"/>
                <a:cs typeface="Arial"/>
              </a:rPr>
              <a:t>also email you the LCAP Federal Addendum template with the guiding questions for each federal title. You may also find this document in your Document Tracking System. Please put your email in the chat if you’d like our office to email this to you after the presentation. The document will also be in the CMT box.</a:t>
            </a:r>
            <a:r>
              <a:rPr lang="en-US">
                <a:latin typeface="Arial"/>
                <a:ea typeface="Calibri" panose="020F0502020204030204" pitchFamily="34" charset="0"/>
                <a:cs typeface="Arial"/>
              </a:rPr>
              <a:t> </a:t>
            </a:r>
            <a:endParaRPr lang="en-US" sz="1200" b="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2775899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SEI 04: Identify and Address Disparities. This is our 3</a:t>
            </a:r>
            <a:r>
              <a:rPr lang="en-US" baseline="30000">
                <a:latin typeface="Arial" panose="020B0604020202020204" pitchFamily="34" charset="0"/>
                <a:cs typeface="Arial" panose="020B0604020202020204" pitchFamily="34" charset="0"/>
              </a:rPr>
              <a:t>rd</a:t>
            </a:r>
            <a:r>
              <a:rPr lang="en-US">
                <a:latin typeface="Arial" panose="020B0604020202020204" pitchFamily="34" charset="0"/>
                <a:cs typeface="Arial" panose="020B0604020202020204" pitchFamily="34" charset="0"/>
              </a:rPr>
              <a:t> most common finding in the past two years. </a:t>
            </a:r>
          </a:p>
          <a:p>
            <a:endParaRPr lang="en-US">
              <a:latin typeface="Arial" panose="020B0604020202020204" pitchFamily="34" charset="0"/>
              <a:cs typeface="Arial" panose="020B0604020202020204" pitchFamily="34" charset="0"/>
            </a:endParaRPr>
          </a:p>
          <a:p>
            <a:r>
              <a:rPr lang="en-US">
                <a:latin typeface="Arial"/>
                <a:cs typeface="Arial"/>
              </a:rPr>
              <a:t>The statute states an LEA </a:t>
            </a:r>
            <a:r>
              <a:rPr lang="en-US" sz="1200">
                <a:effectLst/>
                <a:latin typeface="Arial"/>
                <a:ea typeface="Arial" panose="020B0604020202020204" pitchFamily="34" charset="0"/>
                <a:cs typeface="Arial"/>
              </a:rPr>
              <a:t>shall identify and address any disparities resulting in low-income and minority students being taught at higher rates than other students by ineffective, inexperienced, or out-of-field teachers.</a:t>
            </a:r>
            <a:r>
              <a:rPr lang="en-US">
                <a:latin typeface="Arial"/>
                <a:ea typeface="Arial" panose="020B0604020202020204" pitchFamily="34" charset="0"/>
                <a:cs typeface="Arial"/>
              </a:rPr>
              <a:t> </a:t>
            </a:r>
            <a:endParaRPr lang="en-US" sz="1200">
              <a:effectLst/>
              <a:latin typeface="Arial"/>
              <a:ea typeface="Arial" panose="020B0604020202020204" pitchFamily="34" charset="0"/>
              <a:cs typeface="Arial" panose="020B0604020202020204" pitchFamily="34" charset="0"/>
            </a:endParaRPr>
          </a:p>
          <a:p>
            <a:br>
              <a:rPr lang="en-US" sz="1200">
                <a:effectLst/>
                <a:latin typeface="Arial" panose="020B0604020202020204" pitchFamily="34" charset="0"/>
                <a:cs typeface="Arial" panose="020B0604020202020204" pitchFamily="34" charset="0"/>
              </a:rPr>
            </a:br>
            <a:r>
              <a:rPr lang="en-US" sz="1200">
                <a:effectLst/>
                <a:latin typeface="Arial" panose="020B0604020202020204" pitchFamily="34" charset="0"/>
                <a:cs typeface="Arial" panose="020B0604020202020204" pitchFamily="34" charset="0"/>
              </a:rPr>
              <a:t>This is not the </a:t>
            </a:r>
            <a:r>
              <a:rPr lang="en-US" b="0" i="0">
                <a:solidFill>
                  <a:srgbClr val="000000"/>
                </a:solidFill>
                <a:effectLst/>
                <a:latin typeface="Arial" panose="020B0604020202020204" pitchFamily="34" charset="0"/>
                <a:cs typeface="Arial" panose="020B0604020202020204" pitchFamily="34" charset="0"/>
              </a:rPr>
              <a:t>California State Assignment Accountability System, and the data from the Assignment Monitoring Outcome, is different from the exact data required for this provision. </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2614761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evidence for SEI 04: Identify and Address Disparities consists of the LCAP, LCAP Federal Addendum, and the Educator Equity Data</a:t>
            </a:r>
            <a:r>
              <a:rPr lang="en-US" b="0" i="0">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solidFill>
                  <a:srgbClr val="000000"/>
                </a:solidFill>
                <a:effectLst/>
                <a:latin typeface="Arial"/>
                <a:cs typeface="Arial"/>
              </a:rPr>
              <a:t>The educator equity data </a:t>
            </a:r>
            <a:r>
              <a:rPr lang="en-US" sz="1200">
                <a:effectLst/>
                <a:latin typeface="Arial"/>
                <a:ea typeface="Calibri" panose="020F0502020204030204" pitchFamily="34" charset="0"/>
                <a:cs typeface="Arial"/>
              </a:rPr>
              <a:t>includes data on comparable sites by grade span. Data should include the number and percentage of ineffective, inexperienced, and out-of-field teachers and the number and percentage of low-income and minority students at all sites. </a:t>
            </a:r>
            <a:endParaRPr lang="en-US">
              <a:latin typeface="Arial"/>
              <a:cs typeface="Aria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a:p>
        </p:txBody>
      </p:sp>
    </p:spTree>
    <p:extLst>
      <p:ext uri="{BB962C8B-B14F-4D97-AF65-F5344CB8AC3E}">
        <p14:creationId xmlns:p14="http://schemas.microsoft.com/office/powerpoint/2010/main" val="2482836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Arial" panose="020B0604020202020204" pitchFamily="34" charset="0"/>
                <a:cs typeface="Arial" panose="020B0604020202020204" pitchFamily="34" charset="0"/>
              </a:rPr>
              <a:t>This Educator Equity data and analysis is included in the LCAP Federal Addendum Educator Equity for Title I. Provide evidence of the LEA's process for identifying and addressing disparities that result in low-income and minority students being taught at higher rates than other students by ineffective, inexperienced, or out-of-field teachers. If the LEA identified disparities, the LEA must upload its Educator Equity Plan.</a:t>
            </a:r>
          </a:p>
          <a:p>
            <a:pPr>
              <a:defRPr/>
            </a:pPr>
            <a:endParaRPr lang="en-US">
              <a:latin typeface="Arial" panose="020B0604020202020204" pitchFamily="34" charset="0"/>
              <a:cs typeface="Arial" panose="020B0604020202020204" pitchFamily="34" charset="0"/>
            </a:endParaRPr>
          </a:p>
          <a:p>
            <a:pPr>
              <a:defRPr/>
            </a:pPr>
            <a:r>
              <a:rPr lang="en-US">
                <a:latin typeface="Arial" panose="020B0604020202020204" pitchFamily="34" charset="0"/>
                <a:cs typeface="Arial" panose="020B0604020202020204" pitchFamily="34" charset="0"/>
              </a:rPr>
              <a:t>Describe how the LEA reviews and revises the LCAP Federal Addendum—Title I, Part A Educator Equity provision.</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23</a:t>
            </a:fld>
            <a:endParaRPr lang="en-US" altLang="en-US"/>
          </a:p>
        </p:txBody>
      </p:sp>
    </p:spTree>
    <p:extLst>
      <p:ext uri="{BB962C8B-B14F-4D97-AF65-F5344CB8AC3E}">
        <p14:creationId xmlns:p14="http://schemas.microsoft.com/office/powerpoint/2010/main" val="1688318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a:latin typeface="Arial"/>
                <a:cs typeface="Arial"/>
              </a:rPr>
              <a:t>Educator Equity Data Tables can be found on our web page</a:t>
            </a:r>
            <a:r>
              <a:rPr lang="en-US">
                <a:latin typeface="Arial"/>
                <a:cs typeface="Arial"/>
              </a:rPr>
              <a:t>.</a:t>
            </a:r>
          </a:p>
          <a:p>
            <a:pPr marL="0" indent="0">
              <a:buNone/>
            </a:pPr>
            <a:endParaRPr lang="en-US" sz="1200" b="0">
              <a:latin typeface="Arial" panose="020B0604020202020204" pitchFamily="34" charset="0"/>
              <a:cs typeface="Arial" panose="020B0604020202020204" pitchFamily="34" charset="0"/>
            </a:endParaRPr>
          </a:p>
          <a:p>
            <a:pPr marL="0" indent="0">
              <a:buNone/>
            </a:pPr>
            <a:r>
              <a:rPr lang="en-US" sz="1200" b="0">
                <a:latin typeface="Arial" panose="020B0604020202020204" pitchFamily="34" charset="0"/>
                <a:cs typeface="Arial" panose="020B0604020202020204" pitchFamily="34" charset="0"/>
              </a:rPr>
              <a:t>Janet will put the link to the web page in the chat. The data tables will also be found in the CMT box.</a:t>
            </a:r>
          </a:p>
          <a:p>
            <a:pPr marL="0" indent="0">
              <a:buNone/>
            </a:pPr>
            <a:r>
              <a:rPr lang="en-US" sz="1200" b="0">
                <a:latin typeface="Arial" panose="020B0604020202020204" pitchFamily="34" charset="0"/>
                <a:cs typeface="Arial" panose="020B0604020202020204" pitchFamily="34" charset="0"/>
              </a:rPr>
              <a:t>When you use the CDE template, we also have a tab that includes the definitions for each of the categories such as ineffective, out-of-field, inexperienced, and minority. </a:t>
            </a:r>
          </a:p>
          <a:p>
            <a:pPr marL="0" indent="0">
              <a:buNone/>
            </a:pPr>
            <a:endParaRPr lang="en-US" sz="1200" b="0">
              <a:latin typeface="Arial" panose="020B0604020202020204" pitchFamily="34" charset="0"/>
              <a:cs typeface="Arial" panose="020B0604020202020204" pitchFamily="34" charset="0"/>
            </a:endParaRPr>
          </a:p>
          <a:p>
            <a:pPr marL="0" indent="0">
              <a:buNone/>
            </a:pPr>
            <a:r>
              <a:rPr lang="en-US" sz="1200" b="0">
                <a:latin typeface="Arial" panose="020B0604020202020204" pitchFamily="34" charset="0"/>
                <a:cs typeface="Arial" panose="020B0604020202020204" pitchFamily="34" charset="0"/>
              </a:rPr>
              <a:t>Most of the findings for SEI 04 result from the LEA not gathering and analyzing the data yearly. </a:t>
            </a:r>
          </a:p>
          <a:p>
            <a:pPr marL="0" indent="0">
              <a:buNone/>
            </a:pPr>
            <a:endParaRPr lang="en-US" sz="1200" b="0">
              <a:latin typeface="Arial" panose="020B0604020202020204" pitchFamily="34" charset="0"/>
              <a:cs typeface="Arial" panose="020B0604020202020204" pitchFamily="34" charset="0"/>
            </a:endParaRPr>
          </a:p>
          <a:p>
            <a:pPr marL="0" indent="0">
              <a:buNone/>
            </a:pPr>
            <a:r>
              <a:rPr lang="en-US" sz="1200" b="0">
                <a:latin typeface="Arial" panose="020B0604020202020204" pitchFamily="34" charset="0"/>
                <a:cs typeface="Arial" panose="020B0604020202020204" pitchFamily="34" charset="0"/>
              </a:rPr>
              <a:t>We encourage LEAs to contact our office for support. </a:t>
            </a:r>
          </a:p>
          <a:p>
            <a:pPr marL="0" indent="0">
              <a:buNone/>
            </a:pPr>
            <a:endParaRPr lang="en-US" sz="12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24</a:t>
            </a:fld>
            <a:endParaRPr lang="en-US" altLang="en-US"/>
          </a:p>
        </p:txBody>
      </p:sp>
    </p:spTree>
    <p:extLst>
      <p:ext uri="{BB962C8B-B14F-4D97-AF65-F5344CB8AC3E}">
        <p14:creationId xmlns:p14="http://schemas.microsoft.com/office/powerpoint/2010/main" val="3280213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a:latin typeface="Arial" panose="020B0604020202020204" pitchFamily="34" charset="0"/>
                <a:cs typeface="Arial" panose="020B0604020202020204" pitchFamily="34" charset="0"/>
              </a:rPr>
              <a:t>If disparities exist, the LEA must have a plan that includes:</a:t>
            </a:r>
          </a:p>
          <a:p>
            <a:pPr marL="0" lvl="0" indent="0">
              <a:buNone/>
            </a:pPr>
            <a:endParaRPr 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Identification of who or what positions are responsible for each component of the plan; </a:t>
            </a:r>
          </a:p>
          <a:p>
            <a:pPr marL="171450" lvl="0" indent="-171450">
              <a:buFont typeface="Arial" panose="020B0604020202020204" pitchFamily="34" charset="0"/>
              <a:buChar char="•"/>
            </a:pPr>
            <a:r>
              <a:rPr lang="en-US">
                <a:latin typeface="Arial" panose="020B0604020202020204" pitchFamily="34" charset="0"/>
                <a:cs typeface="Arial" panose="020B0604020202020204" pitchFamily="34" charset="0"/>
              </a:rPr>
              <a:t>How educational partners are engaged in the process of identifying strategies for addressing disparities;</a:t>
            </a:r>
          </a:p>
          <a:p>
            <a:pPr marL="171450" lvl="0" indent="-171450">
              <a:buFont typeface="Arial" panose="020B0604020202020204" pitchFamily="34" charset="0"/>
              <a:buChar char="•"/>
            </a:pPr>
            <a:r>
              <a:rPr lang="en-US">
                <a:latin typeface="Arial" panose="020B0604020202020204" pitchFamily="34" charset="0"/>
                <a:cs typeface="Arial" panose="020B0604020202020204" pitchFamily="34" charset="0"/>
              </a:rPr>
              <a:t>How the LEA conditions and policies contributed to their Educator Equity Data; and</a:t>
            </a:r>
          </a:p>
          <a:p>
            <a:pPr marL="171450" lvl="0" indent="-171450">
              <a:buFont typeface="Arial" panose="020B0604020202020204" pitchFamily="34" charset="0"/>
              <a:buChar char="•"/>
            </a:pPr>
            <a:r>
              <a:rPr lang="en-US">
                <a:latin typeface="Arial" panose="020B0604020202020204" pitchFamily="34" charset="0"/>
                <a:cs typeface="Arial" panose="020B0604020202020204" pitchFamily="34" charset="0"/>
              </a:rPr>
              <a:t>The LEA’s actions to address any disparities (including actions/services included in its LCAP for Priority 1</a:t>
            </a:r>
            <a:r>
              <a:rPr lang="en-US" sz="12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Basic Services).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25</a:t>
            </a:fld>
            <a:endParaRPr lang="en-US" altLang="en-US"/>
          </a:p>
        </p:txBody>
      </p:sp>
    </p:spTree>
    <p:extLst>
      <p:ext uri="{BB962C8B-B14F-4D97-AF65-F5344CB8AC3E}">
        <p14:creationId xmlns:p14="http://schemas.microsoft.com/office/powerpoint/2010/main" val="4101240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SEI 05: Alignment, Academic Standards, and Professional Development Coordination </a:t>
            </a:r>
          </a:p>
          <a:p>
            <a:endParaRPr lang="en-US">
              <a:latin typeface="Arial" panose="020B0604020202020204" pitchFamily="34" charset="0"/>
              <a:cs typeface="Arial" panose="020B0604020202020204" pitchFamily="34" charset="0"/>
            </a:endParaRPr>
          </a:p>
          <a:p>
            <a:r>
              <a:rPr lang="en-US">
                <a:effectLst/>
                <a:latin typeface="Arial" panose="020B0604020202020204" pitchFamily="34" charset="0"/>
                <a:ea typeface="Arial" panose="020B0604020202020204" pitchFamily="34" charset="0"/>
                <a:cs typeface="Times New Roman" panose="02020603050405020304" pitchFamily="18" charset="0"/>
              </a:rPr>
              <a:t>Title II activities shall be aligned to challenging state academic standards.</a:t>
            </a:r>
          </a:p>
          <a:p>
            <a:endParaRPr lang="en-US">
              <a:effectLst/>
              <a:latin typeface="Arial" panose="020B0604020202020204" pitchFamily="34" charset="0"/>
              <a:ea typeface="Arial" panose="020B0604020202020204" pitchFamily="34" charset="0"/>
              <a:cs typeface="Times New Roman" panose="02020603050405020304" pitchFamily="18" charset="0"/>
            </a:endParaRPr>
          </a:p>
          <a:p>
            <a:r>
              <a:rPr lang="en-US">
                <a:effectLst/>
                <a:latin typeface="Arial" panose="020B0604020202020204" pitchFamily="34" charset="0"/>
                <a:ea typeface="Arial" panose="020B0604020202020204" pitchFamily="34" charset="0"/>
                <a:cs typeface="Times New Roman" panose="02020603050405020304" pitchFamily="18" charset="0"/>
              </a:rPr>
              <a:t>The LEA shall coordinate activities with other related strategies, programs, and activities being conducted in the community. In other words, how is the LEA coordinating its local, state, and federal funds to meet the needs of students and teachers.</a:t>
            </a:r>
          </a:p>
          <a:p>
            <a:endParaRPr lang="en-US">
              <a:effectLst/>
              <a:latin typeface="Arial" panose="020B0604020202020204" pitchFamily="34" charset="0"/>
              <a:ea typeface="Arial" panose="020B0604020202020204" pitchFamily="34" charset="0"/>
              <a:cs typeface="Times New Roman" panose="02020603050405020304" pitchFamily="18" charset="0"/>
            </a:endParaRPr>
          </a:p>
          <a:p>
            <a:pPr>
              <a:defRPr/>
            </a:pPr>
            <a:r>
              <a:rPr lang="en-US">
                <a:latin typeface="Arial"/>
                <a:ea typeface="Arial" panose="020B0604020202020204" pitchFamily="34" charset="0"/>
                <a:cs typeface="Arial"/>
              </a:rPr>
              <a:t>Additionally, </a:t>
            </a:r>
            <a:r>
              <a:rPr lang="en-US">
                <a:effectLst/>
                <a:latin typeface="Arial"/>
                <a:ea typeface="Arial" panose="020B0604020202020204" pitchFamily="34" charset="0"/>
                <a:cs typeface="Arial"/>
              </a:rPr>
              <a:t>the LEA will coordinate PD activities intended to support effective instruction with PD activities provided through other federal, state, and local programs.</a:t>
            </a:r>
            <a:r>
              <a:rPr lang="en-US">
                <a:latin typeface="Arial"/>
                <a:ea typeface="Arial" panose="020B0604020202020204" pitchFamily="34" charset="0"/>
                <a:cs typeface="Arial"/>
              </a:rPr>
              <a:t> </a:t>
            </a:r>
            <a:endParaRPr lang="en-US">
              <a:effectLst/>
              <a:latin typeface="Arial"/>
              <a:ea typeface="Arial" panose="020B0604020202020204" pitchFamily="34" charset="0"/>
              <a:cs typeface="Arial"/>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3980192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The LCAP and LCAP Federal Program will be </a:t>
            </a:r>
            <a:r>
              <a:rPr lang="en-US">
                <a:latin typeface="Arial" panose="020B0604020202020204" pitchFamily="34" charset="0"/>
                <a:cs typeface="Arial" panose="020B0604020202020204" pitchFamily="34" charset="0"/>
              </a:rPr>
              <a:t>linked</a:t>
            </a:r>
            <a:r>
              <a:rPr lang="en-US" sz="1200">
                <a:latin typeface="Arial" panose="020B0604020202020204" pitchFamily="34" charset="0"/>
                <a:cs typeface="Arial" panose="020B0604020202020204" pitchFamily="34" charset="0"/>
              </a:rPr>
              <a:t> to SEI 05, and for simplicity, we will focus on the two other evidence requests specific to this item.</a:t>
            </a:r>
          </a:p>
          <a:p>
            <a:r>
              <a:rPr lang="en-US" sz="1200">
                <a:latin typeface="Arial" panose="020B0604020202020204" pitchFamily="34" charset="0"/>
                <a:cs typeface="Arial" panose="020B0604020202020204" pitchFamily="34" charset="0"/>
              </a:rPr>
              <a:t>For the PD planning documents, provide documentation of PD planning, for the PD records submit evidence of at</a:t>
            </a:r>
            <a:r>
              <a:rPr lang="en-US">
                <a:latin typeface="Arial" panose="020B0604020202020204" pitchFamily="34" charset="0"/>
                <a:cs typeface="Arial" panose="020B0604020202020204" pitchFamily="34" charset="0"/>
              </a:rPr>
              <a:t> least</a:t>
            </a:r>
            <a:r>
              <a:rPr lang="en-US" sz="1200">
                <a:latin typeface="Arial" panose="020B0604020202020204" pitchFamily="34" charset="0"/>
                <a:cs typeface="Arial" panose="020B0604020202020204" pitchFamily="34" charset="0"/>
              </a:rPr>
              <a:t> three completed PD activities for teachers, paraprofessionals, and administrators. A completed PD activity includes the planning for the PD, the PD agenda, the presentation (if any), sign-in sheets with their positions, and feedback forms.</a:t>
            </a:r>
            <a:r>
              <a:rPr lang="en-US">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Arial" panose="020B0604020202020204" pitchFamily="34" charset="0"/>
                <a:ea typeface="Calibri" panose="020F0502020204030204" pitchFamily="34" charset="0"/>
                <a:cs typeface="Arial" panose="020B0604020202020204" pitchFamily="34" charset="0"/>
              </a:rPr>
              <a:t>Evidence may include agendas, meeting notes, lists of participants, presentations, documents shared during meetings, surveys (including survey and results), data, and feedback forms.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We are looking at the LEA’s PD system, not just elements of it funded by Title II, Part A.</a:t>
            </a:r>
          </a:p>
          <a:p>
            <a:endParaRPr lang="en-US">
              <a:latin typeface="Arial"/>
              <a:cs typeface="Arial"/>
            </a:endParaRPr>
          </a:p>
          <a:p>
            <a:endParaRPr lang="en-US">
              <a:cs typeface="Calibri"/>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3338874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Please submit evidence of at least three completed PD activities for teachers, paraprofessionals, and administrators that are aligned to the state academic standards. </a:t>
            </a:r>
          </a:p>
          <a:p>
            <a:r>
              <a:rPr lang="en-US">
                <a:latin typeface="Arial" panose="020B0604020202020204" pitchFamily="34" charset="0"/>
                <a:cs typeface="Arial" panose="020B0604020202020204" pitchFamily="34" charset="0"/>
              </a:rPr>
              <a:t>Documentation of completed PD relevant to the program may include, but is not limited to agendas, calendars, certificates, sign-in sheets, minutes, and training materials.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3573538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effectLst/>
                <a:latin typeface="Arial" panose="020B0604020202020204" pitchFamily="34" charset="0"/>
                <a:ea typeface="Arial" panose="020B0604020202020204" pitchFamily="34" charset="0"/>
                <a:cs typeface="Arial" panose="020B0604020202020204" pitchFamily="34" charset="0"/>
              </a:rPr>
              <a:t>An LEA that receives a subgrant under Title II, Part A shall use the funds made available through the subgrant to develop, implement, and evaluate comprehensive programs and activities: (1) in accordance with the purpose of Title II; and (2) that address the learning needs of all students, including children with disabilities, English Learners, and gifted and talented students.</a:t>
            </a:r>
          </a:p>
          <a:p>
            <a:pPr marL="0" indent="0">
              <a:buNone/>
            </a:pPr>
            <a:r>
              <a:rPr lang="en-US" sz="1200">
                <a:latin typeface="Arial" panose="020B0604020202020204" pitchFamily="34" charset="0"/>
                <a:cs typeface="Arial" panose="020B0604020202020204" pitchFamily="34" charset="0"/>
              </a:rPr>
              <a:t>20 U.S.C. Section 6613[a][b]</a:t>
            </a:r>
          </a:p>
          <a:p>
            <a:pPr marL="0" indent="0">
              <a:buNone/>
            </a:pPr>
            <a:endParaRPr lang="en-US" sz="1200">
              <a:effectLst/>
              <a:latin typeface="Arial" panose="020B0604020202020204" pitchFamily="34" charset="0"/>
              <a:ea typeface="Arial" panose="020B0604020202020204" pitchFamily="34" charset="0"/>
              <a:cs typeface="Arial" panose="020B0604020202020204" pitchFamily="34" charset="0"/>
            </a:endParaRPr>
          </a:p>
          <a:p>
            <a:pPr marL="0" indent="0">
              <a:buNone/>
            </a:pPr>
            <a:r>
              <a:rPr lang="en-US" sz="1200">
                <a:effectLst/>
                <a:latin typeface="Arial" panose="020B0604020202020204" pitchFamily="34" charset="0"/>
                <a:ea typeface="Arial" panose="020B0604020202020204" pitchFamily="34" charset="0"/>
                <a:cs typeface="Arial" panose="020B0604020202020204" pitchFamily="34" charset="0"/>
              </a:rPr>
              <a:t>Funds made available under Title II, Part A shall be used to supplement, and not supplant, state and local funds that would otherwise be used for activities authorized under Title II, Part A. </a:t>
            </a:r>
          </a:p>
          <a:p>
            <a:endParaRPr lang="en-US">
              <a:latin typeface="Arial" panose="020B0604020202020204" pitchFamily="34" charset="0"/>
              <a:cs typeface="Arial" panose="020B0604020202020204" pitchFamily="34" charset="0"/>
            </a:endParaRPr>
          </a:p>
          <a:p>
            <a:pPr>
              <a:defRPr/>
            </a:pPr>
            <a:r>
              <a:rPr lang="en-US">
                <a:latin typeface="Arial" panose="020B0604020202020204" pitchFamily="34" charset="0"/>
                <a:cs typeface="Arial" panose="020B0604020202020204" pitchFamily="34" charset="0"/>
              </a:rPr>
              <a:t>You will find the complete Title II, Part A Use of Funds statute in the SEI Instrument.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29</a:t>
            </a:fld>
            <a:endParaRPr lang="en-US" altLang="en-US"/>
          </a:p>
        </p:txBody>
      </p:sp>
    </p:spTree>
    <p:extLst>
      <p:ext uri="{BB962C8B-B14F-4D97-AF65-F5344CB8AC3E}">
        <p14:creationId xmlns:p14="http://schemas.microsoft.com/office/powerpoint/2010/main" val="375705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Check In</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Janet will launch our poll, and we will take a moment to see the number of Federal Program Monitoring (FPM) reviews you have participated in. This will help us throughout the presentation</a:t>
            </a:r>
          </a:p>
          <a:p>
            <a:pPr marL="0" indent="0" algn="l" rtl="0" fontAlgn="base">
              <a:buNone/>
            </a:pPr>
            <a:endParaRPr lang="en-US" sz="1200" b="0" i="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US" sz="1200" b="0" i="0" u="none" strike="noStrike">
                <a:solidFill>
                  <a:srgbClr val="000000"/>
                </a:solidFill>
                <a:effectLst/>
                <a:latin typeface="Arial" panose="020B0604020202020204" pitchFamily="34" charset="0"/>
                <a:cs typeface="Arial" panose="020B0604020202020204" pitchFamily="34" charset="0"/>
              </a:rPr>
              <a:t>How many FPMs you have participated in?</a:t>
            </a:r>
            <a:br>
              <a:rPr lang="en-US" sz="1200" b="0" i="0">
                <a:solidFill>
                  <a:srgbClr val="000000"/>
                </a:solidFill>
                <a:effectLst/>
                <a:latin typeface="Arial" panose="020B0604020202020204" pitchFamily="34" charset="0"/>
                <a:cs typeface="Arial" panose="020B0604020202020204" pitchFamily="34" charset="0"/>
              </a:rPr>
            </a:br>
            <a:endParaRPr lang="en-US" sz="1200" b="0" i="0">
              <a:solidFill>
                <a:srgbClr val="000000"/>
              </a:solidFill>
              <a:effectLst/>
              <a:latin typeface="Arial" panose="020B0604020202020204" pitchFamily="34" charset="0"/>
              <a:cs typeface="Arial" panose="020B0604020202020204" pitchFamily="34" charset="0"/>
            </a:endParaRPr>
          </a:p>
          <a:p>
            <a:pPr marL="914400" lvl="3" indent="-344488">
              <a:buFont typeface="+mj-lt"/>
              <a:buAutoNum type="alphaUcPeriod"/>
            </a:pPr>
            <a:r>
              <a:rPr lang="en-US" sz="1200" b="0" i="0" u="none" strike="noStrike">
                <a:solidFill>
                  <a:srgbClr val="000000"/>
                </a:solidFill>
                <a:effectLst/>
                <a:latin typeface="Arial" panose="020B0604020202020204" pitchFamily="34" charset="0"/>
                <a:cs typeface="Arial" panose="020B0604020202020204" pitchFamily="34" charset="0"/>
              </a:rPr>
              <a:t>This is my first</a:t>
            </a:r>
            <a:r>
              <a:rPr lang="en-US" sz="1200" b="0" i="0">
                <a:solidFill>
                  <a:srgbClr val="000000"/>
                </a:solidFill>
                <a:effectLst/>
                <a:latin typeface="Arial" panose="020B0604020202020204" pitchFamily="34" charset="0"/>
                <a:cs typeface="Arial" panose="020B0604020202020204" pitchFamily="34" charset="0"/>
              </a:rPr>
              <a:t>​</a:t>
            </a:r>
          </a:p>
          <a:p>
            <a:pPr marL="914400" lvl="3" indent="-344488">
              <a:buFont typeface="+mj-lt"/>
              <a:buAutoNum type="alphaUcPeriod"/>
            </a:pPr>
            <a:r>
              <a:rPr lang="en-US" sz="1200">
                <a:solidFill>
                  <a:srgbClr val="000000"/>
                </a:solidFill>
                <a:latin typeface="Arial" panose="020B0604020202020204" pitchFamily="34" charset="0"/>
                <a:cs typeface="Arial" panose="020B0604020202020204" pitchFamily="34" charset="0"/>
              </a:rPr>
              <a:t>1</a:t>
            </a:r>
          </a:p>
          <a:p>
            <a:pPr marL="914400" lvl="3" indent="-344488">
              <a:buFont typeface="+mj-lt"/>
              <a:buAutoNum type="alphaUcPeriod"/>
            </a:pPr>
            <a:r>
              <a:rPr lang="en-US" sz="1200" b="0" i="0">
                <a:solidFill>
                  <a:srgbClr val="000000"/>
                </a:solidFill>
                <a:effectLst/>
                <a:latin typeface="Arial" panose="020B0604020202020204" pitchFamily="34" charset="0"/>
                <a:cs typeface="Arial" panose="020B0604020202020204" pitchFamily="34" charset="0"/>
              </a:rPr>
              <a:t>2</a:t>
            </a:r>
            <a:r>
              <a:rPr lang="en-US" b="0" i="0">
                <a:solidFill>
                  <a:srgbClr val="000000"/>
                </a:solidFill>
                <a:effectLst/>
                <a:latin typeface="Arial" panose="020B0604020202020204" pitchFamily="34" charset="0"/>
                <a:cs typeface="Arial" panose="020B0604020202020204" pitchFamily="34" charset="0"/>
              </a:rPr>
              <a:t>–</a:t>
            </a:r>
            <a:r>
              <a:rPr lang="en-US" sz="1200" b="0" i="0">
                <a:solidFill>
                  <a:srgbClr val="000000"/>
                </a:solidFill>
                <a:effectLst/>
                <a:latin typeface="Arial" panose="020B0604020202020204" pitchFamily="34" charset="0"/>
                <a:cs typeface="Arial" panose="020B0604020202020204" pitchFamily="34" charset="0"/>
              </a:rPr>
              <a:t>4</a:t>
            </a:r>
          </a:p>
          <a:p>
            <a:pPr marL="914400" lvl="3" indent="-344488">
              <a:buFont typeface="+mj-lt"/>
              <a:buAutoNum type="alphaUcPeriod"/>
            </a:pPr>
            <a:r>
              <a:rPr lang="en-US" sz="1200">
                <a:solidFill>
                  <a:srgbClr val="000000"/>
                </a:solidFill>
                <a:latin typeface="Arial" panose="020B0604020202020204" pitchFamily="34" charset="0"/>
                <a:cs typeface="Arial" panose="020B0604020202020204" pitchFamily="34" charset="0"/>
              </a:rPr>
              <a:t>5+</a:t>
            </a:r>
            <a:endParaRPr lang="en-US" sz="1200" b="0" i="0">
              <a:solidFill>
                <a:srgbClr val="000000"/>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42311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Arial" panose="020B0604020202020204" pitchFamily="34" charset="0"/>
                <a:cs typeface="Arial" panose="020B0604020202020204" pitchFamily="34" charset="0"/>
              </a:rPr>
              <a:t>The SEI Instrument provides the item description and detailed instructions for the above. Many LEAs have received findings for SEI 06 and 07 because they provide reviewers with the general ledger, backup documents, position control, duty statements, and time and effort records late. This finding can usually be avoided by an LEA uploading documentation well before the 30 calendar days before a review starts. </a:t>
            </a:r>
          </a:p>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LEAs should have all documents uploaded into the CMT 30 calendar days before the first day of the review. All LEAs will tell you to upload evidence as early as possible. LEAs can start to upload documents into the CMT within the next few weeks. Your LEA is probably already in CMT if you have an early review.</a:t>
            </a:r>
          </a:p>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After reviewing the general ledger and position control report, we select items for review, and additional conversations and documentation are often required. The sooner we start this process, the easier your review will be.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30</a:t>
            </a:fld>
            <a:endParaRPr lang="en-US" altLang="en-US"/>
          </a:p>
        </p:txBody>
      </p:sp>
    </p:spTree>
    <p:extLst>
      <p:ext uri="{BB962C8B-B14F-4D97-AF65-F5344CB8AC3E}">
        <p14:creationId xmlns:p14="http://schemas.microsoft.com/office/powerpoint/2010/main" val="3175657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a:solidFill>
                  <a:srgbClr val="000000"/>
                </a:solidFill>
                <a:effectLst/>
                <a:latin typeface="Arial" panose="020B0604020202020204" pitchFamily="34" charset="0"/>
                <a:cs typeface="Arial" panose="020B0604020202020204" pitchFamily="34" charset="0"/>
              </a:rPr>
              <a:t>Federal funds are supplemental to state funds, just as the LCAP Federal Addendum supplements your LCAP. LEAs are encouraged to integrate their federal funds into their LCAP development as much as possible to promote strategic planning of all resources; however, this is not a requirement.  </a:t>
            </a:r>
          </a:p>
          <a:p>
            <a:pPr marL="0" indent="0">
              <a:buNone/>
            </a:pPr>
            <a:endParaRPr lang="en-US" b="0" i="0">
              <a:solidFill>
                <a:srgbClr val="000000"/>
              </a:solidFill>
              <a:effectLst/>
              <a:latin typeface="Arial" panose="020B0604020202020204" pitchFamily="34" charset="0"/>
              <a:cs typeface="Arial" panose="020B0604020202020204" pitchFamily="34" charset="0"/>
            </a:endParaRPr>
          </a:p>
          <a:p>
            <a:pPr marL="0" indent="0">
              <a:buNone/>
            </a:pPr>
            <a:r>
              <a:rPr lang="en-US" b="0" i="0">
                <a:solidFill>
                  <a:srgbClr val="000000"/>
                </a:solidFill>
                <a:effectLst/>
                <a:latin typeface="Arial" panose="020B0604020202020204" pitchFamily="34" charset="0"/>
                <a:cs typeface="Arial" panose="020B0604020202020204" pitchFamily="34" charset="0"/>
              </a:rPr>
              <a:t>If Title II is fully budgeted into your LCAP, please upload your LCAP to the budget. However, if your Title II funds are not in your LCAP, please upload your Title II budget. We have a template you may use; we will put the link in the chat, and it will also be in the CMT box. </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31</a:t>
            </a:fld>
            <a:endParaRPr lang="en-US" altLang="en-US"/>
          </a:p>
        </p:txBody>
      </p:sp>
    </p:spTree>
    <p:extLst>
      <p:ext uri="{BB962C8B-B14F-4D97-AF65-F5344CB8AC3E}">
        <p14:creationId xmlns:p14="http://schemas.microsoft.com/office/powerpoint/2010/main" val="249746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latin typeface="Arial" panose="020B0604020202020204" pitchFamily="34" charset="0"/>
                <a:cs typeface="Arial" panose="020B0604020202020204" pitchFamily="34" charset="0"/>
              </a:rPr>
              <a:t>When completing the budget, use the previous year’s allocation. </a:t>
            </a:r>
          </a:p>
          <a:p>
            <a:pPr marL="0" indent="0">
              <a:spcBef>
                <a:spcPts val="0"/>
              </a:spcBef>
              <a:spcAft>
                <a:spcPts val="1800"/>
              </a:spcAft>
              <a:buFont typeface="Arial"/>
              <a:buNone/>
            </a:pPr>
            <a:r>
              <a:rPr lang="en-US">
                <a:latin typeface="Arial" panose="020B0604020202020204" pitchFamily="34" charset="0"/>
                <a:cs typeface="Arial" panose="020B0604020202020204" pitchFamily="34" charset="0"/>
              </a:rPr>
              <a:t>All Title II expenditures shall: </a:t>
            </a:r>
          </a:p>
          <a:p>
            <a:pPr marL="171450" indent="-171450">
              <a:spcBef>
                <a:spcPts val="0"/>
              </a:spcBef>
              <a:spcAft>
                <a:spcPts val="1800"/>
              </a:spcAft>
              <a:buFont typeface="Arial" panose="020B0604020202020204" pitchFamily="34" charset="0"/>
              <a:buChar char="•"/>
            </a:pPr>
            <a:r>
              <a:rPr lang="en-US">
                <a:latin typeface="Arial" panose="020B0604020202020204" pitchFamily="34" charset="0"/>
                <a:cs typeface="Arial" panose="020B0604020202020204" pitchFamily="34" charset="0"/>
              </a:rPr>
              <a:t>Address the learning needs of all students; and </a:t>
            </a:r>
          </a:p>
          <a:p>
            <a:pPr marL="171450" indent="-171450">
              <a:spcBef>
                <a:spcPts val="0"/>
              </a:spcBef>
              <a:spcAft>
                <a:spcPts val="1800"/>
              </a:spcAft>
              <a:buFont typeface="Arial" panose="020B0604020202020204" pitchFamily="34" charset="0"/>
              <a:buChar char="•"/>
            </a:pPr>
            <a:r>
              <a:rPr lang="en-US">
                <a:latin typeface="Arial" panose="020B0604020202020204" pitchFamily="34" charset="0"/>
                <a:cs typeface="Arial" panose="020B0604020202020204" pitchFamily="34" charset="0"/>
              </a:rPr>
              <a:t>Be in alignment with the LEA’s needs as stated in the LEA’s planning documents, such as the LCAP. </a:t>
            </a:r>
          </a:p>
          <a:p>
            <a:pPr marL="457200" lvl="1" indent="0">
              <a:spcBef>
                <a:spcPts val="0"/>
              </a:spcBef>
              <a:spcAft>
                <a:spcPts val="1800"/>
              </a:spcAft>
              <a:buFont typeface="Arial"/>
              <a:buNone/>
            </a:pPr>
            <a:endParaRPr lang="en-US">
              <a:latin typeface="Arial" panose="020B0604020202020204" pitchFamily="34" charset="0"/>
              <a:cs typeface="Arial" panose="020B0604020202020204" pitchFamily="34" charset="0"/>
            </a:endParaRPr>
          </a:p>
          <a:p>
            <a:pPr marL="0" indent="0">
              <a:spcBef>
                <a:spcPts val="0"/>
              </a:spcBef>
              <a:spcAft>
                <a:spcPts val="1800"/>
              </a:spcAft>
              <a:buFont typeface="Arial"/>
              <a:buNone/>
            </a:pPr>
            <a:r>
              <a:rPr lang="en-US">
                <a:latin typeface="Arial" panose="020B0604020202020204" pitchFamily="34" charset="0"/>
                <a:cs typeface="Arial" panose="020B0604020202020204" pitchFamily="34" charset="0"/>
              </a:rPr>
              <a:t>Title II funding is supplemental funding. Therefore, any Title II expenditures must be above and beyond activities or positions typically or previously funded.</a:t>
            </a:r>
          </a:p>
          <a:p>
            <a:pPr marL="0" indent="0">
              <a:spcBef>
                <a:spcPts val="0"/>
              </a:spcBef>
              <a:spcAft>
                <a:spcPts val="1800"/>
              </a:spcAft>
              <a:buFont typeface="Arial"/>
              <a:buNone/>
            </a:pPr>
            <a:r>
              <a:rPr lang="en-US">
                <a:latin typeface="Arial" panose="020B0604020202020204" pitchFamily="34" charset="0"/>
                <a:cs typeface="Arial" panose="020B0604020202020204" pitchFamily="34" charset="0"/>
              </a:rPr>
              <a:t>If the activities or positions still exist without Title II funds, they are most likely not an allowable use of funds.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32</a:t>
            </a:fld>
            <a:endParaRPr lang="en-US" altLang="en-US"/>
          </a:p>
        </p:txBody>
      </p:sp>
    </p:spTree>
    <p:extLst>
      <p:ext uri="{BB962C8B-B14F-4D97-AF65-F5344CB8AC3E}">
        <p14:creationId xmlns:p14="http://schemas.microsoft.com/office/powerpoint/2010/main" val="1410404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b="0">
                <a:latin typeface="Arial" panose="020B0604020202020204" pitchFamily="34" charset="0"/>
                <a:cs typeface="Arial" panose="020B0604020202020204" pitchFamily="34" charset="0"/>
              </a:rPr>
              <a:t>Reasons for noncompliance:</a:t>
            </a:r>
          </a:p>
          <a:p>
            <a:pPr marL="0" indent="0">
              <a:lnSpc>
                <a:spcPct val="100000"/>
              </a:lnSpc>
              <a:spcBef>
                <a:spcPts val="0"/>
              </a:spcBef>
              <a:spcAft>
                <a:spcPts val="1800"/>
              </a:spcAft>
              <a:buNone/>
            </a:pPr>
            <a:endParaRPr lang="en-US" b="0">
              <a:latin typeface="Arial" panose="020B0604020202020204" pitchFamily="34" charset="0"/>
              <a:cs typeface="Arial" panose="020B0604020202020204" pitchFamily="34" charset="0"/>
            </a:endParaRP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Food (outside of travel reimbursement)*</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Equipment*</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Student Materials*</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Positions (outside of Title II purpose) </a:t>
            </a:r>
          </a:p>
          <a:p>
            <a:pPr marL="228600" indent="-228600">
              <a:lnSpc>
                <a:spcPct val="100000"/>
              </a:lnSpc>
              <a:spcBef>
                <a:spcPts val="0"/>
              </a:spcBef>
              <a:spcAft>
                <a:spcPts val="1800"/>
              </a:spcAft>
              <a:buFont typeface="+mj-lt"/>
              <a:buAutoNum type="arabicPeriod"/>
            </a:pPr>
            <a:r>
              <a:rPr lang="en-US">
                <a:latin typeface="Arial" panose="020B0604020202020204" pitchFamily="34" charset="0"/>
                <a:cs typeface="Arial" panose="020B0604020202020204" pitchFamily="34" charset="0"/>
              </a:rPr>
              <a:t>PD (outside of Title II purpose)</a:t>
            </a:r>
          </a:p>
          <a:p>
            <a:pPr marL="228600" indent="-228600">
              <a:lnSpc>
                <a:spcPct val="100000"/>
              </a:lnSpc>
              <a:spcBef>
                <a:spcPts val="0"/>
              </a:spcBef>
              <a:spcAft>
                <a:spcPts val="1800"/>
              </a:spcAft>
              <a:buFont typeface="+mj-lt"/>
              <a:buAutoNum type="arabicPeriod"/>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*Cost that may never be charged to Title II</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33</a:t>
            </a:fld>
            <a:endParaRPr lang="en-US" altLang="en-US"/>
          </a:p>
        </p:txBody>
      </p:sp>
    </p:spTree>
    <p:extLst>
      <p:ext uri="{BB962C8B-B14F-4D97-AF65-F5344CB8AC3E}">
        <p14:creationId xmlns:p14="http://schemas.microsoft.com/office/powerpoint/2010/main" val="2258820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a:latin typeface="Arial"/>
                <a:cs typeface="Arial"/>
              </a:rPr>
              <a:t>The </a:t>
            </a:r>
            <a:r>
              <a:rPr lang="en-US">
                <a:latin typeface="Arial"/>
                <a:cs typeface="Arial"/>
              </a:rPr>
              <a:t>ESSA definition of the term “school leader” means a principal, assistant principal, or other individual who is:</a:t>
            </a:r>
          </a:p>
          <a:p>
            <a:pPr marL="0" indent="0">
              <a:buNone/>
            </a:pPr>
            <a:endParaRPr 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An employee or officer of an elementary school or secondary school, LEA, or other entity operating an elementary school or secondary school; and</a:t>
            </a:r>
          </a:p>
          <a:p>
            <a:pPr marL="0" indent="0">
              <a:buFont typeface="Arial" panose="020B0604020202020204" pitchFamily="34" charset="0"/>
              <a:buNone/>
            </a:pPr>
            <a:endParaRPr 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Responsible for the daily instructional leadership and managerial operations in the elementary school or secondary school building. </a:t>
            </a:r>
            <a:endParaRPr lang="en-US"/>
          </a:p>
          <a:p>
            <a:pPr lvl="1"/>
            <a:endParaRPr lang="en-US"/>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34</a:t>
            </a:fld>
            <a:endParaRPr lang="en-US" altLang="en-US"/>
          </a:p>
        </p:txBody>
      </p:sp>
    </p:spTree>
    <p:extLst>
      <p:ext uri="{BB962C8B-B14F-4D97-AF65-F5344CB8AC3E}">
        <p14:creationId xmlns:p14="http://schemas.microsoft.com/office/powerpoint/2010/main" val="940584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b="1">
                <a:latin typeface="Arial" panose="020B0604020202020204" pitchFamily="34" charset="0"/>
                <a:cs typeface="Arial" panose="020B0604020202020204" pitchFamily="34" charset="0"/>
              </a:rPr>
              <a:t>Examples of positions that do not meet ESSA’s definition of School Leader:</a:t>
            </a:r>
          </a:p>
          <a:p>
            <a:pPr marL="0" indent="0">
              <a:lnSpc>
                <a:spcPct val="100000"/>
              </a:lnSpc>
              <a:spcBef>
                <a:spcPts val="0"/>
              </a:spcBef>
              <a:spcAft>
                <a:spcPts val="1800"/>
              </a:spcAft>
              <a:buNone/>
            </a:pPr>
            <a:endParaRPr lang="en-US" b="1">
              <a:latin typeface="Arial" panose="020B0604020202020204" pitchFamily="34" charset="0"/>
              <a:cs typeface="Arial" panose="020B0604020202020204" pitchFamily="34" charset="0"/>
            </a:endParaRP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Counselor</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Translator</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Activity Director</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Assistant Superintendent/Superintendent</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Chief Business Officer</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35</a:t>
            </a:fld>
            <a:endParaRPr lang="en-US" altLang="en-US"/>
          </a:p>
        </p:txBody>
      </p:sp>
    </p:spTree>
    <p:extLst>
      <p:ext uri="{BB962C8B-B14F-4D97-AF65-F5344CB8AC3E}">
        <p14:creationId xmlns:p14="http://schemas.microsoft.com/office/powerpoint/2010/main" val="2923406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200"/>
              </a:spcAft>
            </a:pPr>
            <a:r>
              <a:rPr lang="en-US" b="0">
                <a:latin typeface="Arial" panose="020B0604020202020204" pitchFamily="34" charset="0"/>
                <a:cs typeface="Arial" panose="020B0604020202020204" pitchFamily="34" charset="0"/>
              </a:rPr>
              <a:t>Janet will begin to launch the poll.</a:t>
            </a:r>
          </a:p>
          <a:p>
            <a:pPr marL="0" indent="0" algn="l">
              <a:buNone/>
            </a:pPr>
            <a:r>
              <a:rPr lang="en-US" b="0">
                <a:latin typeface="Arial" panose="020B0604020202020204" pitchFamily="34" charset="0"/>
                <a:cs typeface="Arial" panose="020B0604020202020204" pitchFamily="34" charset="0"/>
              </a:rPr>
              <a:t>May Title II, Part A funds be used to pay the salaries for the Director of Curriculum and Instruction, Curriculum Coordinator, and PD Director?</a:t>
            </a:r>
          </a:p>
        </p:txBody>
      </p:sp>
      <p:sp>
        <p:nvSpPr>
          <p:cNvPr id="4" name="Slide Number Placeholder 3"/>
          <p:cNvSpPr>
            <a:spLocks noGrp="1"/>
          </p:cNvSpPr>
          <p:nvPr>
            <p:ph type="sldNum" sz="quarter" idx="5"/>
          </p:nvPr>
        </p:nvSpPr>
        <p:spPr/>
        <p:txBody>
          <a:bodyPr/>
          <a:lstStyle/>
          <a:p>
            <a:fld id="{304A2215-1BF1-42D8-B0E0-23F63889CAEC}" type="slidenum">
              <a:rPr lang="en-US" altLang="en-US"/>
              <a:pPr/>
              <a:t>36</a:t>
            </a:fld>
            <a:endParaRPr lang="en-US" altLang="en-US"/>
          </a:p>
        </p:txBody>
      </p:sp>
    </p:spTree>
    <p:extLst>
      <p:ext uri="{BB962C8B-B14F-4D97-AF65-F5344CB8AC3E}">
        <p14:creationId xmlns:p14="http://schemas.microsoft.com/office/powerpoint/2010/main" val="1430168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a:latin typeface="Arial" panose="020B0604020202020204" pitchFamily="34" charset="0"/>
                <a:cs typeface="Arial" panose="020B0604020202020204" pitchFamily="34" charset="0"/>
              </a:rPr>
              <a:t>May Title II, Part A funds be used to pay the salaries for the Director of Curriculum and Instruction, Curriculum Coordinator, and PD Director?</a:t>
            </a:r>
          </a:p>
          <a:p>
            <a:pPr marL="0" indent="0" algn="l">
              <a:buNone/>
            </a:pPr>
            <a:endParaRPr lang="en-US" b="0">
              <a:latin typeface="Arial" panose="020B0604020202020204" pitchFamily="34" charset="0"/>
              <a:cs typeface="Arial" panose="020B0604020202020204" pitchFamily="34" charset="0"/>
            </a:endParaRPr>
          </a:p>
          <a:p>
            <a:pPr marL="0" indent="0" algn="l">
              <a:buNone/>
            </a:pPr>
            <a:r>
              <a:rPr lang="en-US" b="0" i="0">
                <a:solidFill>
                  <a:srgbClr val="000000"/>
                </a:solidFill>
                <a:effectLst/>
                <a:latin typeface="Arial" panose="020B0604020202020204" pitchFamily="34" charset="0"/>
                <a:cs typeface="Arial" panose="020B0604020202020204" pitchFamily="34" charset="0"/>
              </a:rPr>
              <a:t>Probably not; please contact the Title II Office.</a:t>
            </a:r>
          </a:p>
          <a:p>
            <a:pPr marL="0" indent="0" algn="l">
              <a:buNone/>
            </a:pPr>
            <a:endParaRPr lang="en-US" b="0" i="0">
              <a:solidFill>
                <a:srgbClr val="000000"/>
              </a:solidFill>
              <a:effectLst/>
              <a:latin typeface="Arial" panose="020B0604020202020204" pitchFamily="34" charset="0"/>
              <a:cs typeface="Arial" panose="020B0604020202020204" pitchFamily="34" charset="0"/>
            </a:endParaRPr>
          </a:p>
          <a:p>
            <a:pPr marL="0" indent="0" algn="l">
              <a:buNone/>
            </a:pPr>
            <a:r>
              <a:rPr lang="en-US" b="0" i="0">
                <a:solidFill>
                  <a:srgbClr val="000000"/>
                </a:solidFill>
                <a:effectLst/>
                <a:latin typeface="Arial" panose="020B0604020202020204" pitchFamily="34" charset="0"/>
                <a:cs typeface="Arial" panose="020B0604020202020204" pitchFamily="34" charset="0"/>
              </a:rPr>
              <a:t>When we work with LEAs to determine allowability for these positions, we ask a few questions to help determine allowability. These are not the only factors that determine allowability, but they start the conversation. </a:t>
            </a:r>
          </a:p>
          <a:p>
            <a:pPr marL="0" indent="0" algn="l">
              <a:buNone/>
            </a:pPr>
            <a:r>
              <a:rPr lang="en-US" b="0" i="0">
                <a:solidFill>
                  <a:srgbClr val="000000"/>
                </a:solidFill>
                <a:effectLst/>
                <a:latin typeface="Arial" panose="020B0604020202020204" pitchFamily="34" charset="0"/>
                <a:cs typeface="Arial" panose="020B0604020202020204" pitchFamily="34" charset="0"/>
              </a:rPr>
              <a:t>We ask how this position was paid for in the past to check for supplanting.</a:t>
            </a:r>
          </a:p>
          <a:p>
            <a:pPr marL="0" indent="0" algn="l">
              <a:buNone/>
            </a:pPr>
            <a:r>
              <a:rPr lang="en-US" b="0" i="0">
                <a:solidFill>
                  <a:srgbClr val="000000"/>
                </a:solidFill>
                <a:effectLst/>
                <a:latin typeface="Arial" panose="020B0604020202020204" pitchFamily="34" charset="0"/>
                <a:cs typeface="Arial" panose="020B0604020202020204" pitchFamily="34" charset="0"/>
              </a:rPr>
              <a:t>In the absence of Title II, would the LEA still have this position?</a:t>
            </a:r>
          </a:p>
          <a:p>
            <a:pPr marL="0" indent="0" algn="l">
              <a:buNone/>
            </a:pPr>
            <a:endParaRPr lang="en-US" b="0" i="0">
              <a:solidFill>
                <a:srgbClr val="000000"/>
              </a:solidFill>
              <a:effectLst/>
              <a:latin typeface="Arial" panose="020B0604020202020204" pitchFamily="34" charset="0"/>
              <a:cs typeface="Arial" panose="020B0604020202020204" pitchFamily="34" charset="0"/>
            </a:endParaRPr>
          </a:p>
          <a:p>
            <a:pPr marL="0" indent="0" algn="l">
              <a:buNone/>
            </a:pPr>
            <a:r>
              <a:rPr lang="en-US" b="0" i="0">
                <a:solidFill>
                  <a:srgbClr val="000000"/>
                </a:solidFill>
                <a:effectLst/>
                <a:latin typeface="Arial" panose="020B0604020202020204" pitchFamily="34" charset="0"/>
                <a:cs typeface="Arial" panose="020B0604020202020204" pitchFamily="34" charset="0"/>
              </a:rPr>
              <a:t>The further from students, the less allowable Title II becomes; generally speaking. </a:t>
            </a:r>
            <a:endParaRPr lang="en-US" b="0">
              <a:latin typeface="Arial" panose="020B0604020202020204" pitchFamily="34" charset="0"/>
              <a:cs typeface="Arial" panose="020B0604020202020204" pitchFamily="34" charset="0"/>
            </a:endParaRPr>
          </a:p>
          <a:p>
            <a:pPr>
              <a:lnSpc>
                <a:spcPct val="90000"/>
              </a:lnSpc>
              <a:spcBef>
                <a:spcPts val="1200"/>
              </a:spcBef>
              <a:spcAft>
                <a:spcPts val="200"/>
              </a:spcAft>
            </a:pPr>
            <a:endParaRPr lang="en-US" b="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37</a:t>
            </a:fld>
            <a:endParaRPr lang="en-US" altLang="en-US"/>
          </a:p>
        </p:txBody>
      </p:sp>
    </p:spTree>
    <p:extLst>
      <p:ext uri="{BB962C8B-B14F-4D97-AF65-F5344CB8AC3E}">
        <p14:creationId xmlns:p14="http://schemas.microsoft.com/office/powerpoint/2010/main" val="3847754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ea typeface="Calibri"/>
                <a:cs typeface="Arial" panose="020B0604020202020204" pitchFamily="34" charset="0"/>
              </a:rPr>
              <a:t>Janet is launching our next Use of Funds Poll.</a:t>
            </a:r>
          </a:p>
          <a:p>
            <a:r>
              <a:rPr lang="en-US">
                <a:latin typeface="Arial" panose="020B0604020202020204" pitchFamily="34" charset="0"/>
                <a:cs typeface="Arial" panose="020B0604020202020204" pitchFamily="34" charset="0"/>
              </a:rPr>
              <a:t>A teacher asks to attend a training about integrating music into their classroom instruction. Is this allowable?</a:t>
            </a:r>
            <a:endParaRPr lang="en-US">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38</a:t>
            </a:fld>
            <a:endParaRPr lang="en-US" altLang="en-US"/>
          </a:p>
        </p:txBody>
      </p:sp>
    </p:spTree>
    <p:extLst>
      <p:ext uri="{BB962C8B-B14F-4D97-AF65-F5344CB8AC3E}">
        <p14:creationId xmlns:p14="http://schemas.microsoft.com/office/powerpoint/2010/main" val="3919698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200"/>
              </a:spcAft>
            </a:pPr>
            <a:r>
              <a:rPr lang="en-US">
                <a:latin typeface="Arial" panose="020B0604020202020204" pitchFamily="34" charset="0"/>
                <a:cs typeface="Arial" panose="020B0604020202020204" pitchFamily="34" charset="0"/>
              </a:rPr>
              <a:t>A teacher asks to attend a training about integrating music into their classroom instruction. Is this allowable?</a:t>
            </a:r>
          </a:p>
          <a:p>
            <a:pPr>
              <a:lnSpc>
                <a:spcPct val="90000"/>
              </a:lnSpc>
              <a:spcBef>
                <a:spcPts val="1200"/>
              </a:spcBef>
              <a:spcAft>
                <a:spcPts val="200"/>
              </a:spcAft>
            </a:pPr>
            <a:endParaRPr lang="en-US">
              <a:latin typeface="Arial" panose="020B0604020202020204" pitchFamily="34" charset="0"/>
              <a:cs typeface="Arial" panose="020B0604020202020204" pitchFamily="34" charset="0"/>
            </a:endParaRPr>
          </a:p>
          <a:p>
            <a:pPr>
              <a:lnSpc>
                <a:spcPct val="90000"/>
              </a:lnSpc>
              <a:spcBef>
                <a:spcPts val="1200"/>
              </a:spcBef>
              <a:spcAft>
                <a:spcPts val="200"/>
              </a:spcAft>
            </a:pPr>
            <a:r>
              <a:rPr lang="en-US" b="1">
                <a:latin typeface="Arial" panose="020B0604020202020204" pitchFamily="34" charset="0"/>
                <a:cs typeface="Arial" panose="020B0604020202020204" pitchFamily="34" charset="0"/>
              </a:rPr>
              <a:t>Maybe. </a:t>
            </a:r>
            <a:r>
              <a:rPr lang="en-US">
                <a:latin typeface="Arial" panose="020B0604020202020204" pitchFamily="34" charset="0"/>
                <a:cs typeface="Arial" panose="020B0604020202020204" pitchFamily="34" charset="0"/>
              </a:rPr>
              <a:t>Remember that the ESSA definition of PD does not include PD that stands alone and does not connect to a larger schoolwide or individualized plan.</a:t>
            </a:r>
          </a:p>
        </p:txBody>
      </p:sp>
      <p:sp>
        <p:nvSpPr>
          <p:cNvPr id="4" name="Slide Number Placeholder 3"/>
          <p:cNvSpPr>
            <a:spLocks noGrp="1"/>
          </p:cNvSpPr>
          <p:nvPr>
            <p:ph type="sldNum" sz="quarter" idx="5"/>
          </p:nvPr>
        </p:nvSpPr>
        <p:spPr/>
        <p:txBody>
          <a:bodyPr/>
          <a:lstStyle/>
          <a:p>
            <a:fld id="{304A2215-1BF1-42D8-B0E0-23F63889CAEC}" type="slidenum">
              <a:rPr lang="en-US" altLang="en-US"/>
              <a:pPr/>
              <a:t>39</a:t>
            </a:fld>
            <a:endParaRPr lang="en-US" altLang="en-US"/>
          </a:p>
        </p:txBody>
      </p:sp>
    </p:spTree>
    <p:extLst>
      <p:ext uri="{BB962C8B-B14F-4D97-AF65-F5344CB8AC3E}">
        <p14:creationId xmlns:p14="http://schemas.microsoft.com/office/powerpoint/2010/main" val="21803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Check </a:t>
            </a:r>
            <a:r>
              <a:rPr lang="en-US">
                <a:latin typeface="Arial" panose="020B0604020202020204" pitchFamily="34" charset="0"/>
                <a:cs typeface="Arial" panose="020B0604020202020204" pitchFamily="34" charset="0"/>
              </a:rPr>
              <a:t>In: Now, let's take a quick poll about confidence levels as you look forward to the Supporting Effective Instruction (SEI) program review.</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Janet will launch </a:t>
            </a:r>
            <a:r>
              <a:rPr lang="en-US">
                <a:latin typeface="Arial" panose="020B0604020202020204" pitchFamily="34" charset="0"/>
                <a:cs typeface="Arial" panose="020B0604020202020204" pitchFamily="34" charset="0"/>
              </a:rPr>
              <a:t>this next poll. </a:t>
            </a:r>
          </a:p>
          <a:p>
            <a:endParaRPr lang="en-US" sz="1200" b="0" i="0">
              <a:solidFill>
                <a:srgbClr val="000000"/>
              </a:solidFill>
              <a:effectLst/>
              <a:latin typeface="Arial" panose="020B0604020202020204" pitchFamily="34" charset="0"/>
              <a:cs typeface="Arial" panose="020B0604020202020204" pitchFamily="34" charset="0"/>
            </a:endParaRPr>
          </a:p>
          <a:p>
            <a:pPr>
              <a:lnSpc>
                <a:spcPct val="90000"/>
              </a:lnSpc>
              <a:spcBef>
                <a:spcPts val="1200"/>
              </a:spcBef>
              <a:spcAft>
                <a:spcPts val="200"/>
              </a:spcAft>
            </a:pPr>
            <a:r>
              <a:rPr lang="en-US" b="0" i="0" u="none" strike="noStrike">
                <a:effectLst/>
                <a:latin typeface="Arial" panose="020B0604020202020204" pitchFamily="34" charset="0"/>
                <a:cs typeface="Arial" panose="020B0604020202020204" pitchFamily="34" charset="0"/>
              </a:rPr>
              <a:t>How </a:t>
            </a:r>
            <a:r>
              <a:rPr lang="en-US">
                <a:latin typeface="Arial" panose="020B0604020202020204" pitchFamily="34" charset="0"/>
                <a:cs typeface="Arial" panose="020B0604020202020204" pitchFamily="34" charset="0"/>
              </a:rPr>
              <a:t>confident do you feel about FPM Title II, Part A/SEI review?</a:t>
            </a:r>
          </a:p>
          <a:p>
            <a:pPr marL="685800" lvl="1" indent="-228600">
              <a:lnSpc>
                <a:spcPct val="90000"/>
              </a:lnSpc>
              <a:spcBef>
                <a:spcPts val="1200"/>
              </a:spcBef>
              <a:spcAft>
                <a:spcPts val="200"/>
              </a:spcAft>
              <a:buFont typeface="+mj-lt"/>
              <a:buAutoNum type="alphaUcPeriod"/>
            </a:pPr>
            <a:r>
              <a:rPr lang="en-US">
                <a:latin typeface="Arial" panose="020B0604020202020204" pitchFamily="34" charset="0"/>
                <a:cs typeface="Arial" panose="020B0604020202020204" pitchFamily="34" charset="0"/>
              </a:rPr>
              <a:t>Not confident </a:t>
            </a:r>
          </a:p>
          <a:p>
            <a:pPr marL="685800" lvl="1" indent="-228600">
              <a:lnSpc>
                <a:spcPct val="90000"/>
              </a:lnSpc>
              <a:spcBef>
                <a:spcPts val="1200"/>
              </a:spcBef>
              <a:spcAft>
                <a:spcPts val="200"/>
              </a:spcAft>
              <a:buFont typeface="+mj-lt"/>
              <a:buAutoNum type="alphaUcPeriod"/>
            </a:pPr>
            <a:r>
              <a:rPr lang="en-US">
                <a:latin typeface="Arial" panose="020B0604020202020204" pitchFamily="34" charset="0"/>
                <a:cs typeface="Arial" panose="020B0604020202020204" pitchFamily="34" charset="0"/>
              </a:rPr>
              <a:t>Somewhat Confident</a:t>
            </a:r>
          </a:p>
          <a:p>
            <a:pPr marL="685800" lvl="1" indent="-228600">
              <a:lnSpc>
                <a:spcPct val="90000"/>
              </a:lnSpc>
              <a:spcBef>
                <a:spcPts val="1200"/>
              </a:spcBef>
              <a:spcAft>
                <a:spcPts val="200"/>
              </a:spcAft>
              <a:buFont typeface="+mj-lt"/>
              <a:buAutoNum type="alphaUcPeriod"/>
            </a:pPr>
            <a:r>
              <a:rPr lang="en-US">
                <a:latin typeface="Arial" panose="020B0604020202020204" pitchFamily="34" charset="0"/>
                <a:cs typeface="Arial" panose="020B0604020202020204" pitchFamily="34" charset="0"/>
              </a:rPr>
              <a:t>Confident</a:t>
            </a:r>
          </a:p>
          <a:p>
            <a:pPr marL="685800" lvl="1" indent="-228600">
              <a:lnSpc>
                <a:spcPct val="90000"/>
              </a:lnSpc>
              <a:spcBef>
                <a:spcPts val="1200"/>
              </a:spcBef>
              <a:spcAft>
                <a:spcPts val="200"/>
              </a:spcAft>
              <a:buFont typeface="+mj-lt"/>
              <a:buAutoNum type="alphaUcPeriod"/>
            </a:pPr>
            <a:r>
              <a:rPr lang="en-US">
                <a:latin typeface="Arial" panose="020B0604020202020204" pitchFamily="34" charset="0"/>
                <a:cs typeface="Arial" panose="020B0604020202020204" pitchFamily="34" charset="0"/>
              </a:rPr>
              <a:t>Very confident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229003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600"/>
              </a:spcAft>
              <a:buNone/>
            </a:pPr>
            <a:r>
              <a:rPr lang="en-US" b="0">
                <a:latin typeface="Arial" panose="020B0604020202020204" pitchFamily="34" charset="0"/>
                <a:cs typeface="Arial" panose="020B0604020202020204" pitchFamily="34" charset="0"/>
              </a:rPr>
              <a:t>How to determine if the cost is supplanting:</a:t>
            </a:r>
          </a:p>
          <a:p>
            <a:pPr marL="0" indent="0">
              <a:lnSpc>
                <a:spcPct val="100000"/>
              </a:lnSpc>
              <a:spcBef>
                <a:spcPts val="0"/>
              </a:spcBef>
              <a:spcAft>
                <a:spcPts val="1600"/>
              </a:spcAft>
              <a:buNone/>
            </a:pPr>
            <a:endParaRPr lang="en-US" b="0">
              <a:latin typeface="Arial" panose="020B0604020202020204" pitchFamily="34" charset="0"/>
              <a:cs typeface="Arial" panose="020B0604020202020204" pitchFamily="34" charset="0"/>
            </a:endParaRPr>
          </a:p>
          <a:p>
            <a:pPr marL="171450" indent="-171450">
              <a:lnSpc>
                <a:spcPct val="100000"/>
              </a:lnSpc>
              <a:spcBef>
                <a:spcPts val="0"/>
              </a:spcBef>
              <a:spcAft>
                <a:spcPts val="1600"/>
              </a:spcAft>
              <a:buFont typeface="Arial" panose="020B0604020202020204" pitchFamily="34" charset="0"/>
              <a:buChar char="•"/>
            </a:pPr>
            <a:r>
              <a:rPr lang="en-US" b="0">
                <a:latin typeface="Arial" panose="020B0604020202020204" pitchFamily="34" charset="0"/>
                <a:cs typeface="Arial" panose="020B0604020202020204" pitchFamily="34" charset="0"/>
              </a:rPr>
              <a:t>Are the Title II funds being used to provide services that the LEA was required to make available under other federal, state, or local laws? </a:t>
            </a:r>
          </a:p>
          <a:p>
            <a:pPr marL="171450" indent="-171450">
              <a:lnSpc>
                <a:spcPct val="100000"/>
              </a:lnSpc>
              <a:spcBef>
                <a:spcPts val="0"/>
              </a:spcBef>
              <a:spcAft>
                <a:spcPts val="1600"/>
              </a:spcAft>
              <a:buFont typeface="Arial" panose="020B0604020202020204" pitchFamily="34" charset="0"/>
              <a:buChar char="•"/>
            </a:pPr>
            <a:endParaRPr lang="en-US" b="0">
              <a:latin typeface="Arial" panose="020B0604020202020204" pitchFamily="34" charset="0"/>
              <a:cs typeface="Arial" panose="020B0604020202020204" pitchFamily="34" charset="0"/>
            </a:endParaRPr>
          </a:p>
          <a:p>
            <a:pPr marL="171450" indent="-171450">
              <a:lnSpc>
                <a:spcPct val="100000"/>
              </a:lnSpc>
              <a:spcBef>
                <a:spcPts val="0"/>
              </a:spcBef>
              <a:spcAft>
                <a:spcPts val="1600"/>
              </a:spcAft>
              <a:buFont typeface="Arial" panose="020B0604020202020204" pitchFamily="34" charset="0"/>
              <a:buChar char="•"/>
            </a:pPr>
            <a:r>
              <a:rPr lang="en-US" b="0">
                <a:latin typeface="Arial" panose="020B0604020202020204" pitchFamily="34" charset="0"/>
                <a:cs typeface="Arial" panose="020B0604020202020204" pitchFamily="34" charset="0"/>
              </a:rPr>
              <a:t>Are the Title II, Part A funds being used to provide services that the LEA provided with non-federal funds in prior years? </a:t>
            </a:r>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40</a:t>
            </a:fld>
            <a:endParaRPr lang="en-US" altLang="en-US"/>
          </a:p>
        </p:txBody>
      </p:sp>
    </p:spTree>
    <p:extLst>
      <p:ext uri="{BB962C8B-B14F-4D97-AF65-F5344CB8AC3E}">
        <p14:creationId xmlns:p14="http://schemas.microsoft.com/office/powerpoint/2010/main" val="3716208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Private School equitable services</a:t>
            </a:r>
          </a:p>
          <a:p>
            <a:r>
              <a:rPr lang="en-US">
                <a:latin typeface="Arial" panose="020B0604020202020204" pitchFamily="34" charset="0"/>
                <a:cs typeface="Arial" panose="020B0604020202020204" pitchFamily="34" charset="0"/>
              </a:rPr>
              <a:t>The evidence required includes:</a:t>
            </a:r>
          </a:p>
          <a:p>
            <a:endParaRPr lang="en-US">
              <a:latin typeface="Arial" panose="020B0604020202020204" pitchFamily="34" charset="0"/>
              <a:cs typeface="Arial" panose="020B0604020202020204" pitchFamily="34" charset="0"/>
            </a:endParaRPr>
          </a:p>
          <a:p>
            <a:pPr marL="457200" indent="-457200">
              <a:buFont typeface="+mj-lt"/>
              <a:buAutoNum type="arabicPeriod"/>
            </a:pPr>
            <a:r>
              <a:rPr lang="en-US">
                <a:latin typeface="Arial"/>
                <a:cs typeface="Arial"/>
              </a:rPr>
              <a:t>Intent to Participate</a:t>
            </a:r>
          </a:p>
          <a:p>
            <a:pPr marL="457200" indent="-457200">
              <a:buFont typeface="+mj-lt"/>
              <a:buAutoNum type="arabicPeriod"/>
            </a:pPr>
            <a:endParaRPr lang="en-US">
              <a:latin typeface="Arial" panose="020B0604020202020204" pitchFamily="34" charset="0"/>
              <a:cs typeface="Arial" panose="020B0604020202020204" pitchFamily="34" charset="0"/>
            </a:endParaRPr>
          </a:p>
          <a:p>
            <a:pPr marL="457200" indent="-457200">
              <a:buFont typeface="+mj-lt"/>
              <a:buAutoNum type="arabicPeriod"/>
            </a:pPr>
            <a:r>
              <a:rPr lang="en-US">
                <a:latin typeface="Arial" panose="020B0604020202020204" pitchFamily="34" charset="0"/>
                <a:cs typeface="Arial" panose="020B0604020202020204" pitchFamily="34" charset="0"/>
              </a:rPr>
              <a:t>Evidence </a:t>
            </a:r>
            <a:r>
              <a:rPr lang="en-US">
                <a:effectLst/>
                <a:latin typeface="Arial" panose="020B0604020202020204" pitchFamily="34" charset="0"/>
                <a:ea typeface="Calibri" panose="020F0502020204030204" pitchFamily="34" charset="0"/>
                <a:cs typeface="Arial" panose="020B0604020202020204" pitchFamily="34" charset="0"/>
              </a:rPr>
              <a:t>of private school consultation includes private school equitable service plans, agendas, minutes, presentations, equitable service allocation, emails, and other consultation communication.</a:t>
            </a:r>
          </a:p>
          <a:p>
            <a:pPr marL="457200" indent="-457200">
              <a:buFont typeface="+mj-lt"/>
              <a:buAutoNum type="arabicPeriod"/>
            </a:pPr>
            <a:endParaRPr lang="en-US">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US">
                <a:latin typeface="Arial" panose="020B0604020202020204" pitchFamily="34" charset="0"/>
                <a:cs typeface="Arial" panose="020B0604020202020204" pitchFamily="34" charset="0"/>
              </a:rPr>
              <a:t>Private School Affirmation</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We will have templates of the intent to participate and affirmation in the CMT box. We will also provide examples of consultation documents from other LEAs as well. </a:t>
            </a:r>
          </a:p>
          <a:p>
            <a:endParaRPr lang="en-US">
              <a:latin typeface="Arial" panose="020B0604020202020204" pitchFamily="34" charset="0"/>
              <a:cs typeface="Arial" panose="020B0604020202020204" pitchFamily="34" charset="0"/>
            </a:endParaRPr>
          </a:p>
          <a:p>
            <a:r>
              <a:rPr lang="en-US">
                <a:latin typeface="Arial"/>
                <a:cs typeface="Arial"/>
              </a:rPr>
              <a:t>If you need any support with private school equitable services, please email our office. </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41</a:t>
            </a:fld>
            <a:endParaRPr lang="en-US" altLang="en-US"/>
          </a:p>
        </p:txBody>
      </p:sp>
    </p:spTree>
    <p:extLst>
      <p:ext uri="{BB962C8B-B14F-4D97-AF65-F5344CB8AC3E}">
        <p14:creationId xmlns:p14="http://schemas.microsoft.com/office/powerpoint/2010/main" val="446649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latin typeface="Arial" panose="020B0604020202020204" pitchFamily="34" charset="0"/>
                <a:cs typeface="Arial" panose="020B0604020202020204" pitchFamily="34" charset="0"/>
              </a:rPr>
              <a:t>SEI 09: Certification and Licensure</a:t>
            </a:r>
          </a:p>
          <a:p>
            <a:pPr marL="0" indent="0">
              <a:buNone/>
            </a:pPr>
            <a:r>
              <a:rPr lang="en-US" sz="1200" b="0">
                <a:effectLst/>
                <a:latin typeface="Arial" panose="020B0604020202020204" pitchFamily="34" charset="0"/>
                <a:ea typeface="Times New Roman" panose="02020603050405020304" pitchFamily="18" charset="0"/>
                <a:cs typeface="Times New Roman" panose="02020603050405020304" pitchFamily="18" charset="0"/>
              </a:rPr>
              <a:t>Paraprofessional Staff Authorizations</a:t>
            </a:r>
          </a:p>
          <a:p>
            <a:pPr marL="0" indent="0">
              <a:buNone/>
            </a:pPr>
            <a:endParaRPr lang="en-US" b="0"/>
          </a:p>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Times New Roman" panose="02020603050405020304" pitchFamily="18" charset="0"/>
              </a:rPr>
              <a:t>Description: Provide a sortable spreadsheet of paraprofessionals, including full names and qualifications.</a:t>
            </a:r>
          </a:p>
          <a:p>
            <a:pPr marL="0" marR="0" indent="0">
              <a:spcBef>
                <a:spcPts val="0"/>
              </a:spcBef>
              <a:spcAft>
                <a:spcPts val="1200"/>
              </a:spcAft>
              <a:buNone/>
            </a:pP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indent="0">
              <a:spcBef>
                <a:spcPts val="0"/>
              </a:spcBef>
              <a:spcAft>
                <a:spcPts val="1200"/>
              </a:spcAft>
              <a:buNone/>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Item Instructions: </a:t>
            </a:r>
            <a:r>
              <a:rPr lang="en-US" sz="1200">
                <a:effectLst/>
                <a:latin typeface="Arial" panose="020B0604020202020204" pitchFamily="34" charset="0"/>
                <a:ea typeface="Arial" panose="020B0604020202020204" pitchFamily="34" charset="0"/>
                <a:cs typeface="Times New Roman" panose="02020603050405020304" pitchFamily="18" charset="0"/>
              </a:rPr>
              <a:t>Submit </a:t>
            </a:r>
            <a:r>
              <a:rPr lang="en-US" sz="1200">
                <a:effectLst/>
                <a:latin typeface="Arial" panose="020B0604020202020204" pitchFamily="34" charset="0"/>
                <a:ea typeface="Calibri" panose="020F0502020204030204" pitchFamily="34" charset="0"/>
                <a:cs typeface="Times New Roman" panose="02020603050405020304" pitchFamily="18" charset="0"/>
              </a:rPr>
              <a:t>a sortable spreadsheet for each instructional paraprofessional districtwide, which includes full name, school site, current assignment(s), and how each paraprofessional meets the qualification.</a:t>
            </a:r>
          </a:p>
          <a:p>
            <a:pPr>
              <a:spcBef>
                <a:spcPts val="0"/>
              </a:spcBef>
              <a:spcAft>
                <a:spcPts val="1200"/>
              </a:spcAft>
            </a:pPr>
            <a:endParaRPr lang="en-US">
              <a:latin typeface="Arial"/>
              <a:cs typeface="Arial"/>
            </a:endParaRPr>
          </a:p>
          <a:p>
            <a:pPr marL="0" indent="0">
              <a:buNone/>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42</a:t>
            </a:fld>
            <a:endParaRPr lang="en-US" altLang="en-US"/>
          </a:p>
        </p:txBody>
      </p:sp>
    </p:spTree>
    <p:extLst>
      <p:ext uri="{BB962C8B-B14F-4D97-AF65-F5344CB8AC3E}">
        <p14:creationId xmlns:p14="http://schemas.microsoft.com/office/powerpoint/2010/main" val="671908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None/>
            </a:pPr>
            <a:r>
              <a:rPr lang="en-US" sz="1200">
                <a:effectLst/>
                <a:latin typeface="Arial" panose="020B0604020202020204" pitchFamily="34" charset="0"/>
                <a:cs typeface="Arial" panose="020B0604020202020204" pitchFamily="34" charset="0"/>
              </a:rPr>
              <a:t>LEA shall ensure that all paraprofessionals working in Title I, Part A funded schools meet applicable state certification and licensure requirements: </a:t>
            </a:r>
          </a:p>
          <a:p>
            <a:pPr marL="0" indent="0" rtl="0">
              <a:buNone/>
            </a:pPr>
            <a:endParaRPr lang="en-US" sz="1200">
              <a:effectLst/>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en-US" sz="1200">
                <a:effectLst/>
                <a:latin typeface="Arial" panose="020B0604020202020204" pitchFamily="34" charset="0"/>
                <a:cs typeface="Arial" panose="020B0604020202020204" pitchFamily="34" charset="0"/>
              </a:rPr>
              <a:t>Completion of at least two years of study at an institution of higher education, or</a:t>
            </a:r>
          </a:p>
          <a:p>
            <a:pPr marL="171450" indent="-171450" rtl="0">
              <a:buFont typeface="Arial" panose="020B0604020202020204" pitchFamily="34" charset="0"/>
              <a:buChar char="•"/>
            </a:pPr>
            <a:endParaRPr lang="en-US" sz="1200">
              <a:effectLst/>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en-US" sz="1200">
                <a:effectLst/>
                <a:latin typeface="Arial" panose="020B0604020202020204" pitchFamily="34" charset="0"/>
                <a:cs typeface="Arial" panose="020B0604020202020204" pitchFamily="34" charset="0"/>
              </a:rPr>
              <a:t>Possession of an associate’s degree or higher, or</a:t>
            </a:r>
          </a:p>
          <a:p>
            <a:pPr marL="171450" indent="-171450" rtl="0">
              <a:buFont typeface="Arial" panose="020B0604020202020204" pitchFamily="34" charset="0"/>
              <a:buChar char="•"/>
            </a:pPr>
            <a:endParaRPr lang="en-US" sz="1200">
              <a:effectLst/>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en-US" sz="1200">
                <a:effectLst/>
                <a:latin typeface="Arial" panose="020B0604020202020204" pitchFamily="34" charset="0"/>
                <a:cs typeface="Arial" panose="020B0604020202020204" pitchFamily="34" charset="0"/>
              </a:rPr>
              <a:t>Knowledge of, and ability to assist in, instructing reading, writing, and mathematics demonstrated through a local or state assessment, that is appropriate to the responsibilities to be assigned to the paraprofessional.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43</a:t>
            </a:fld>
            <a:endParaRPr lang="en-US" altLang="en-US"/>
          </a:p>
        </p:txBody>
      </p:sp>
    </p:spTree>
    <p:extLst>
      <p:ext uri="{BB962C8B-B14F-4D97-AF65-F5344CB8AC3E}">
        <p14:creationId xmlns:p14="http://schemas.microsoft.com/office/powerpoint/2010/main" val="2694860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SEI 09: Certification and Licensure</a:t>
            </a:r>
          </a:p>
          <a:p>
            <a:endParaRPr lang="en-US">
              <a:latin typeface="Arial"/>
              <a:ea typeface="Times New Roman" panose="02020603050405020304" pitchFamily="18" charset="0"/>
              <a:cs typeface="Arial"/>
            </a:endParaRPr>
          </a:p>
          <a:p>
            <a:pPr marL="0" indent="0">
              <a:spcBef>
                <a:spcPts val="0"/>
              </a:spcBef>
              <a:spcAft>
                <a:spcPts val="1200"/>
              </a:spcAft>
              <a:buNone/>
            </a:pPr>
            <a:r>
              <a:rPr lang="en-US" sz="1200" b="1">
                <a:effectLst/>
                <a:latin typeface="Arial"/>
                <a:ea typeface="Times New Roman" panose="02020603050405020304" pitchFamily="18" charset="0"/>
                <a:cs typeface="Arial"/>
              </a:rPr>
              <a:t>Staff Credentials, which is also a requirement for SEI 11: Parents Right to Know Teacher Qualifications for the </a:t>
            </a:r>
            <a:r>
              <a:rPr lang="en-US" b="1">
                <a:latin typeface="Arial"/>
                <a:ea typeface="Times New Roman" panose="02020603050405020304" pitchFamily="18" charset="0"/>
                <a:cs typeface="Arial"/>
              </a:rPr>
              <a:t>four-week</a:t>
            </a:r>
            <a:r>
              <a:rPr lang="en-US" sz="1200" b="1">
                <a:effectLst/>
                <a:latin typeface="Arial"/>
                <a:ea typeface="Times New Roman" panose="02020603050405020304" pitchFamily="18" charset="0"/>
                <a:cs typeface="Arial"/>
              </a:rPr>
              <a:t> letter.</a:t>
            </a:r>
          </a:p>
          <a:p>
            <a:pPr marL="0" marR="0" indent="0">
              <a:spcBef>
                <a:spcPts val="0"/>
              </a:spcBef>
              <a:spcAft>
                <a:spcPts val="1200"/>
              </a:spcAft>
              <a:buNone/>
            </a:pP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Arial" panose="020B0604020202020204" pitchFamily="34" charset="0"/>
              </a:rPr>
              <a:t>Description: Provide a sortable spreadsheet of all certificated staff displaying credentials and full staff name, including full middle name.</a:t>
            </a:r>
          </a:p>
          <a:p>
            <a:pPr marL="0" marR="0" indent="0">
              <a:spcBef>
                <a:spcPts val="0"/>
              </a:spcBef>
              <a:spcAft>
                <a:spcPts val="1200"/>
              </a:spcAft>
              <a:buNone/>
            </a:pP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Arial" panose="020B0604020202020204" pitchFamily="34" charset="0"/>
              </a:rPr>
              <a:t>Item Instructions: Include each teacher’s name, credential(s), subject matter authorization(s), waiver(s), permit(s), authorization(s), school site, and current assignment(s). For the current assignment, list all classes the teacher teaches. Include information for all teachers throughout the LEA.</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only way to clear this item is to provide a list that includes every detail from the item’s instructions.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44</a:t>
            </a:fld>
            <a:endParaRPr lang="en-US" altLang="en-US"/>
          </a:p>
        </p:txBody>
      </p:sp>
    </p:spTree>
    <p:extLst>
      <p:ext uri="{BB962C8B-B14F-4D97-AF65-F5344CB8AC3E}">
        <p14:creationId xmlns:p14="http://schemas.microsoft.com/office/powerpoint/2010/main" val="3830346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SEI 10 Professional Growth and Improvement.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evidence request includes the LCAP, LCAP Federal Addendum, PD records, and Educational Partner Feedback. Many of these documents from previous items will already be linked to SEI 10.</a:t>
            </a:r>
          </a:p>
          <a:p>
            <a:endParaRPr lang="en-US">
              <a:latin typeface="Arial" panose="020B0604020202020204" pitchFamily="34" charset="0"/>
              <a:cs typeface="Arial" panose="020B0604020202020204" pitchFamily="34" charset="0"/>
            </a:endParaRPr>
          </a:p>
          <a:p>
            <a:r>
              <a:rPr lang="en-US">
                <a:latin typeface="Arial"/>
                <a:cs typeface="Arial"/>
              </a:rPr>
              <a:t>Even if the PD is not paid from Title II, please upload evidence of your PD.  We are looking at the LEA’s PD system/program, not just elements of it funded by Title II, Part A.</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45</a:t>
            </a:fld>
            <a:endParaRPr lang="en-US" altLang="en-US"/>
          </a:p>
        </p:txBody>
      </p:sp>
    </p:spTree>
    <p:extLst>
      <p:ext uri="{BB962C8B-B14F-4D97-AF65-F5344CB8AC3E}">
        <p14:creationId xmlns:p14="http://schemas.microsoft.com/office/powerpoint/2010/main" val="1136958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SEI 11 Parents’ Right to Know Teacher Qualifications has two main components: Parents’ Right to Notice and the four-week letter.</a:t>
            </a:r>
          </a:p>
          <a:p>
            <a:r>
              <a:rPr lang="en-US"/>
              <a:t>The statute for the parent’s right to request information states: </a:t>
            </a:r>
          </a:p>
          <a:p>
            <a:endParaRPr lang="en-US"/>
          </a:p>
          <a:p>
            <a:pPr marL="0" marR="0" lvl="0" indent="0">
              <a:spcBef>
                <a:spcPts val="0"/>
              </a:spcBef>
              <a:spcAft>
                <a:spcPts val="1200"/>
              </a:spcAft>
              <a:buSzPts val="1200"/>
              <a:buNone/>
            </a:pPr>
            <a:r>
              <a:rPr lang="en-US" sz="1200">
                <a:effectLst/>
                <a:latin typeface="Arial" panose="020B0604020202020204" pitchFamily="34" charset="0"/>
                <a:ea typeface="Arial" panose="020B0604020202020204" pitchFamily="34" charset="0"/>
                <a:cs typeface="Times New Roman" panose="02020603050405020304" pitchFamily="18" charset="0"/>
              </a:rPr>
              <a:t>At the beginning of each year, an LEA that receives Title I funds shall notify the parents of each student attending any school receiving Title I funds that the parents may request, and the agency will provide the parents on request (and in a timely manner), information regarding the professional qualifications of the student's classroom teachers, including at a minimum, the following:</a:t>
            </a:r>
          </a:p>
          <a:p>
            <a:pPr marL="0" marR="0" lvl="0" indent="0">
              <a:spcBef>
                <a:spcPts val="0"/>
              </a:spcBef>
              <a:spcAft>
                <a:spcPts val="1200"/>
              </a:spcAft>
              <a:buSzPts val="1200"/>
              <a:buNone/>
            </a:pPr>
            <a:r>
              <a:rPr lang="en-US" sz="1200">
                <a:effectLst/>
                <a:latin typeface="Arial" panose="020B0604020202020204" pitchFamily="34" charset="0"/>
                <a:ea typeface="Calibri" panose="020F0502020204030204" pitchFamily="34" charset="0"/>
                <a:cs typeface="Times New Roman" panose="02020603050405020304" pitchFamily="18" charset="0"/>
              </a:rPr>
              <a:t>Whether the student’s teacher: </a:t>
            </a:r>
          </a:p>
          <a:p>
            <a:pPr marL="1141413" indent="-342900">
              <a:spcBef>
                <a:spcPts val="0"/>
              </a:spcBef>
              <a:spcAft>
                <a:spcPts val="1200"/>
              </a:spcAft>
              <a:buSzPts val="1200"/>
            </a:pPr>
            <a:r>
              <a:rPr lang="en-US" sz="1200">
                <a:effectLst/>
                <a:latin typeface="Arial" panose="020B0604020202020204" pitchFamily="34" charset="0"/>
                <a:ea typeface="Calibri" panose="020F0502020204030204" pitchFamily="34" charset="0"/>
                <a:cs typeface="Times New Roman" panose="02020603050405020304" pitchFamily="18" charset="0"/>
              </a:rPr>
              <a:t>Has met state qualification and licensing criteria for the grade levels and subject areas in which the teacher provides instruction;</a:t>
            </a:r>
          </a:p>
          <a:p>
            <a:pPr marL="1141413" indent="-342900">
              <a:spcBef>
                <a:spcPts val="0"/>
              </a:spcBef>
              <a:spcAft>
                <a:spcPts val="1200"/>
              </a:spcAft>
              <a:buSzPts val="1200"/>
            </a:pPr>
            <a:r>
              <a:rPr lang="en-US" sz="1200">
                <a:effectLst/>
                <a:latin typeface="Arial" panose="020B0604020202020204" pitchFamily="34" charset="0"/>
                <a:ea typeface="Calibri" panose="020F0502020204030204" pitchFamily="34" charset="0"/>
                <a:cs typeface="Times New Roman" panose="02020603050405020304" pitchFamily="18" charset="0"/>
              </a:rPr>
              <a:t>Is teaching under emergency or other provisional status through which state qualification or licensing criteria have been waived; and</a:t>
            </a:r>
          </a:p>
          <a:p>
            <a:pPr marL="1141413" indent="-342900">
              <a:spcBef>
                <a:spcPts val="0"/>
              </a:spcBef>
              <a:spcAft>
                <a:spcPts val="1200"/>
              </a:spcAft>
              <a:buSzPts val="1200"/>
            </a:pPr>
            <a:r>
              <a:rPr lang="en-US" sz="1200">
                <a:effectLst/>
                <a:latin typeface="Arial" panose="020B0604020202020204" pitchFamily="34" charset="0"/>
                <a:ea typeface="Calibri" panose="020F0502020204030204" pitchFamily="34" charset="0"/>
                <a:cs typeface="Times New Roman" panose="02020603050405020304" pitchFamily="18" charset="0"/>
              </a:rPr>
              <a:t>Is teaching in the field of discipline of the certification of the teacher.</a:t>
            </a:r>
          </a:p>
          <a:p>
            <a:pPr marL="0" indent="0">
              <a:buNone/>
            </a:pPr>
            <a:r>
              <a:rPr lang="en-US" sz="1200">
                <a:effectLst/>
                <a:latin typeface="Arial" panose="020B0604020202020204" pitchFamily="34" charset="0"/>
                <a:ea typeface="Arial" panose="020B0604020202020204" pitchFamily="34" charset="0"/>
                <a:cs typeface="Times New Roman" panose="02020603050405020304" pitchFamily="18" charset="0"/>
              </a:rPr>
              <a:t>Whether the student is provided services by a paraprofessional, and if so, their qualifications. </a:t>
            </a:r>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46</a:t>
            </a:fld>
            <a:endParaRPr lang="en-US" altLang="en-US"/>
          </a:p>
        </p:txBody>
      </p:sp>
    </p:spTree>
    <p:extLst>
      <p:ext uri="{BB962C8B-B14F-4D97-AF65-F5344CB8AC3E}">
        <p14:creationId xmlns:p14="http://schemas.microsoft.com/office/powerpoint/2010/main" val="2636382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statute for the parent’s right to request continues on this slide and states: </a:t>
            </a:r>
          </a:p>
          <a:p>
            <a:endParaRPr lang="en-US"/>
          </a:p>
          <a:p>
            <a:pPr marL="0" marR="0" lvl="0" indent="0">
              <a:spcBef>
                <a:spcPts val="0"/>
              </a:spcBef>
              <a:spcAft>
                <a:spcPts val="1200"/>
              </a:spcAft>
              <a:buSzPts val="1200"/>
              <a:buNone/>
            </a:pPr>
            <a:r>
              <a:rPr lang="en-US" sz="1200">
                <a:effectLst/>
                <a:latin typeface="Arial" panose="020B0604020202020204" pitchFamily="34" charset="0"/>
                <a:ea typeface="Arial" panose="020B0604020202020204" pitchFamily="34" charset="0"/>
                <a:cs typeface="Times New Roman" panose="02020603050405020304" pitchFamily="18" charset="0"/>
              </a:rPr>
              <a:t>At the beginning of each year, an LEA that receives Title I funds shall notify the parents of each student attending any school receiving Title I funds that the parents may request, and the agency will provide the parents on request (and in a timely manner), information regarding the professional qualifications of the student's classroom teachers, including at a minimum, the following:</a:t>
            </a:r>
          </a:p>
          <a:p>
            <a:pPr marL="0" marR="0" lvl="0" indent="0">
              <a:spcBef>
                <a:spcPts val="0"/>
              </a:spcBef>
              <a:spcAft>
                <a:spcPts val="1200"/>
              </a:spcAft>
              <a:buSzPts val="1200"/>
              <a:buNone/>
            </a:pP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spcBef>
                <a:spcPts val="0"/>
              </a:spcBef>
              <a:spcAft>
                <a:spcPts val="1200"/>
              </a:spcAft>
              <a:buSzPts val="1200"/>
              <a:buNone/>
            </a:pPr>
            <a:r>
              <a:rPr lang="en-US" sz="1200">
                <a:effectLst/>
                <a:latin typeface="Arial" panose="020B0604020202020204" pitchFamily="34" charset="0"/>
                <a:ea typeface="Calibri" panose="020F0502020204030204" pitchFamily="34" charset="0"/>
                <a:cs typeface="Times New Roman" panose="02020603050405020304" pitchFamily="18" charset="0"/>
              </a:rPr>
              <a:t>Whether the student’s teacher: </a:t>
            </a:r>
          </a:p>
          <a:p>
            <a:pPr marL="171450" marR="0" lvl="0" indent="-171450">
              <a:spcBef>
                <a:spcPts val="0"/>
              </a:spcBef>
              <a:spcAft>
                <a:spcPts val="1200"/>
              </a:spcAft>
              <a:buSzPts val="1200"/>
              <a:buFont typeface="Arial" panose="020B0604020202020204" pitchFamily="34" charset="0"/>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Has met state qualification and licensing criteria for the grade levels and subject areas in which the teacher provides instruction;</a:t>
            </a:r>
          </a:p>
          <a:p>
            <a:pPr marL="171450" marR="0" lvl="0" indent="-171450">
              <a:spcBef>
                <a:spcPts val="0"/>
              </a:spcBef>
              <a:spcAft>
                <a:spcPts val="1200"/>
              </a:spcAft>
              <a:buSzPts val="1200"/>
              <a:buFont typeface="Arial" panose="020B0604020202020204" pitchFamily="34" charset="0"/>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Is teaching under emergency or other provisional status through which state qualification or licensing criteria have been waived; and</a:t>
            </a:r>
          </a:p>
          <a:p>
            <a:pPr marL="171450" marR="0" lvl="0" indent="-171450">
              <a:spcBef>
                <a:spcPts val="0"/>
              </a:spcBef>
              <a:spcAft>
                <a:spcPts val="1200"/>
              </a:spcAft>
              <a:buSzPts val="1200"/>
              <a:buFont typeface="Arial" panose="020B0604020202020204" pitchFamily="34" charset="0"/>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Is teaching in the field of discipline of the certification of the teacher.</a:t>
            </a:r>
          </a:p>
          <a:p>
            <a:pPr marL="0" marR="0" lvl="0" indent="0">
              <a:spcBef>
                <a:spcPts val="0"/>
              </a:spcBef>
              <a:spcAft>
                <a:spcPts val="1200"/>
              </a:spcAft>
              <a:buSzPts val="1200"/>
              <a:buFont typeface="Arial" panose="020B0604020202020204" pitchFamily="34" charset="0"/>
              <a:buNone/>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1200">
                <a:effectLst/>
                <a:latin typeface="Arial" panose="020B0604020202020204" pitchFamily="34" charset="0"/>
                <a:ea typeface="Arial" panose="020B0604020202020204" pitchFamily="34" charset="0"/>
                <a:cs typeface="Times New Roman" panose="02020603050405020304" pitchFamily="18" charset="0"/>
              </a:rPr>
              <a:t>Whether the student is provided services by a paraprofessional, and if so, their qualifications. </a:t>
            </a:r>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47</a:t>
            </a:fld>
            <a:endParaRPr lang="en-US" altLang="en-US"/>
          </a:p>
        </p:txBody>
      </p:sp>
    </p:spTree>
    <p:extLst>
      <p:ext uri="{BB962C8B-B14F-4D97-AF65-F5344CB8AC3E}">
        <p14:creationId xmlns:p14="http://schemas.microsoft.com/office/powerpoint/2010/main" val="3151512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effectLst/>
                <a:latin typeface="Arial" panose="020B0604020202020204" pitchFamily="34" charset="0"/>
                <a:ea typeface="Calibri" panose="020F0502020204030204" pitchFamily="34" charset="0"/>
                <a:cs typeface="Times New Roman" panose="02020603050405020304" pitchFamily="18" charset="0"/>
              </a:rPr>
              <a:t>Description: Notification to parents regarding their right to request information on teacher qualifications.</a:t>
            </a:r>
          </a:p>
          <a:p>
            <a:pPr marL="0" indent="0">
              <a:buNone/>
            </a:pP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US" sz="1200">
                <a:effectLst/>
                <a:latin typeface="Arial" panose="020B0604020202020204" pitchFamily="34" charset="0"/>
                <a:ea typeface="Arial" panose="020B0604020202020204" pitchFamily="34" charset="0"/>
                <a:cs typeface="Times New Roman" panose="02020603050405020304" pitchFamily="18" charset="0"/>
              </a:rPr>
              <a:t>Item Instructions: </a:t>
            </a:r>
            <a:r>
              <a:rPr lang="en-US" sz="1200">
                <a:effectLst/>
                <a:latin typeface="Arial" panose="020B0604020202020204" pitchFamily="34" charset="0"/>
                <a:ea typeface="Calibri" panose="020F0502020204030204" pitchFamily="34" charset="0"/>
                <a:cs typeface="Times New Roman" panose="02020603050405020304" pitchFamily="18" charset="0"/>
              </a:rPr>
              <a:t>Submit evidence of the notification and a description of how the LEA distributes the information to all families of students at Title I sites. Evidence may include student/family handbook (indicate page number), letters to families, electronic communication reports, etc.</a:t>
            </a:r>
          </a:p>
          <a:p>
            <a:pPr marL="0" indent="0">
              <a:buNone/>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r>
              <a:rPr lang="en-US" sz="1200">
                <a:effectLst/>
                <a:latin typeface="Arial"/>
                <a:ea typeface="Calibri"/>
                <a:cs typeface="Arial"/>
              </a:rPr>
              <a:t>We </a:t>
            </a:r>
            <a:r>
              <a:rPr lang="en-US">
                <a:latin typeface="Arial"/>
                <a:ea typeface="Calibri"/>
                <a:cs typeface="Arial"/>
              </a:rPr>
              <a:t>have examples</a:t>
            </a:r>
            <a:r>
              <a:rPr lang="en-US" sz="1200">
                <a:effectLst/>
                <a:latin typeface="Arial"/>
                <a:ea typeface="Calibri"/>
                <a:cs typeface="Arial"/>
              </a:rPr>
              <a:t> on our web page which Janet will link to in the chat. We also have the template in the CMT box.</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48</a:t>
            </a:fld>
            <a:endParaRPr lang="en-US" altLang="en-US"/>
          </a:p>
        </p:txBody>
      </p:sp>
    </p:spTree>
    <p:extLst>
      <p:ext uri="{BB962C8B-B14F-4D97-AF65-F5344CB8AC3E}">
        <p14:creationId xmlns:p14="http://schemas.microsoft.com/office/powerpoint/2010/main" val="3369033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Calibri"/>
                <a:cs typeface="Arial"/>
              </a:rPr>
              <a:t>The requirement for the four-week letter is:</a:t>
            </a:r>
            <a:endParaRPr lang="en-US">
              <a:latin typeface="Calibri"/>
              <a:ea typeface="Calibri"/>
              <a:cs typeface="Calibri"/>
            </a:endParaRPr>
          </a:p>
          <a:p>
            <a:r>
              <a:rPr lang="en-US">
                <a:latin typeface="Arial"/>
                <a:ea typeface="Calibri"/>
                <a:cs typeface="Arial"/>
              </a:rPr>
              <a:t>Timely</a:t>
            </a:r>
            <a:r>
              <a:rPr lang="en-US">
                <a:effectLst/>
                <a:latin typeface="Arial"/>
                <a:ea typeface="Calibri"/>
                <a:cs typeface="Arial"/>
              </a:rPr>
              <a:t> notice that the student has been assigned, or has been taught for four or more consecutive weeks by, a teacher who does not meet applicable state certification or licensure requirements at the grade level and subject area in which the teacher has been assigned. This is our second most frequent finding. Findings are a result of the LEA not sending the </a:t>
            </a:r>
            <a:r>
              <a:rPr lang="en-US">
                <a:latin typeface="Arial"/>
                <a:ea typeface="Calibri"/>
                <a:cs typeface="Arial"/>
              </a:rPr>
              <a:t>four-week </a:t>
            </a:r>
            <a:r>
              <a:rPr lang="en-US">
                <a:effectLst/>
                <a:latin typeface="Arial"/>
                <a:ea typeface="Calibri"/>
                <a:cs typeface="Arial"/>
              </a:rPr>
              <a:t>letter to families.</a:t>
            </a:r>
            <a:r>
              <a:rPr lang="en-US">
                <a:latin typeface="Arial"/>
                <a:ea typeface="Calibri"/>
                <a:cs typeface="Arial"/>
              </a:rPr>
              <a:t> </a:t>
            </a:r>
            <a:r>
              <a:rPr lang="en-US">
                <a:effectLst/>
                <a:latin typeface="Arial"/>
                <a:ea typeface="Calibri"/>
                <a:cs typeface="Arial"/>
              </a:rPr>
              <a:t> If your LEA is not doing this, please reach out to our office so we can support you with the process.</a:t>
            </a:r>
            <a:r>
              <a:rPr lang="en-US">
                <a:latin typeface="Arial"/>
                <a:ea typeface="Calibri"/>
                <a:cs typeface="Arial"/>
              </a:rPr>
              <a:t> </a:t>
            </a:r>
            <a:endParaRPr lang="en-US">
              <a:ea typeface="Calibri"/>
              <a:cs typeface="Calibri"/>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49</a:t>
            </a:fld>
            <a:endParaRPr lang="en-US" altLang="en-US"/>
          </a:p>
        </p:txBody>
      </p:sp>
    </p:spTree>
    <p:extLst>
      <p:ext uri="{BB962C8B-B14F-4D97-AF65-F5344CB8AC3E}">
        <p14:creationId xmlns:p14="http://schemas.microsoft.com/office/powerpoint/2010/main" val="318451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purpose of Title II:</a:t>
            </a:r>
          </a:p>
          <a:p>
            <a:endParaRPr lang="en-US">
              <a:latin typeface="Arial" panose="020B0604020202020204" pitchFamily="34" charset="0"/>
              <a:cs typeface="Arial" panose="020B0604020202020204" pitchFamily="34" charset="0"/>
            </a:endParaRP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Increasing student achievement consistent with the challenging state academic standards</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Improving the quality and effectiveness of teachers, principals, and other school leaders</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Increasing the number of teachers, principals, and other school leaders who are effective in improving student academic achievement in schools</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Providing low-income and minority students greater access to effective teachers, principals, and other school leaders</a:t>
            </a:r>
          </a:p>
          <a:p>
            <a:endParaRPr lang="en-US">
              <a:latin typeface="Arial" panose="020B0604020202020204" pitchFamily="34" charset="0"/>
              <a:cs typeface="Arial" panose="020B0604020202020204" pitchFamily="34" charset="0"/>
            </a:endParaRPr>
          </a:p>
          <a:p>
            <a:r>
              <a:rPr lang="en-US" b="0" i="0" u="none" strike="noStrike">
                <a:solidFill>
                  <a:srgbClr val="000000"/>
                </a:solidFill>
                <a:effectLst/>
                <a:latin typeface="Arial"/>
                <a:cs typeface="Arial"/>
              </a:rPr>
              <a:t>There is a misconception that Title II, Part A means professional development (PD). Title II is not</a:t>
            </a:r>
            <a:r>
              <a:rPr lang="en-US">
                <a:solidFill>
                  <a:srgbClr val="000000"/>
                </a:solidFill>
                <a:latin typeface="Arial"/>
                <a:cs typeface="Arial"/>
              </a:rPr>
              <a:t> </a:t>
            </a:r>
            <a:r>
              <a:rPr lang="en-US" b="0" i="0" u="none" strike="noStrike">
                <a:solidFill>
                  <a:srgbClr val="000000"/>
                </a:solidFill>
                <a:effectLst/>
                <a:latin typeface="Arial"/>
                <a:cs typeface="Arial"/>
              </a:rPr>
              <a:t>just PD; not all PD is supported by Title II.</a:t>
            </a:r>
            <a:r>
              <a:rPr lang="en-US">
                <a:solidFill>
                  <a:srgbClr val="000000"/>
                </a:solidFill>
                <a:latin typeface="Arial"/>
                <a:cs typeface="Arial"/>
              </a:rPr>
              <a:t> </a:t>
            </a:r>
            <a:endParaRPr lang="en-US" b="0" i="0">
              <a:solidFill>
                <a:srgbClr val="444444"/>
              </a:solidFill>
              <a:effectLst/>
              <a:latin typeface="Arial" panose="020B0604020202020204" pitchFamily="34" charset="0"/>
              <a:cs typeface="Arial" panose="020B0604020202020204" pitchFamily="34" charset="0"/>
            </a:endParaRPr>
          </a:p>
          <a:p>
            <a:pPr algn="l" rtl="0" fontAlgn="base"/>
            <a:r>
              <a:rPr lang="en-US" b="0" i="0">
                <a:solidFill>
                  <a:srgbClr val="000000"/>
                </a:solidFill>
                <a:effectLst/>
                <a:latin typeface="Arial" panose="020B0604020202020204" pitchFamily="34" charset="0"/>
                <a:cs typeface="Arial" panose="020B0604020202020204" pitchFamily="34" charset="0"/>
              </a:rPr>
              <a:t>​</a:t>
            </a:r>
            <a:endParaRPr lang="en-US" b="0" i="0">
              <a:solidFill>
                <a:srgbClr val="444444"/>
              </a:solidFill>
              <a:effectLst/>
              <a:latin typeface="Arial" panose="020B0604020202020204" pitchFamily="34" charset="0"/>
              <a:cs typeface="Arial" panose="020B0604020202020204" pitchFamily="34" charset="0"/>
            </a:endParaRPr>
          </a:p>
          <a:p>
            <a:pPr algn="l" rtl="0" fontAlgn="base"/>
            <a:r>
              <a:rPr lang="en-US" b="0" i="0" u="none" strike="noStrike">
                <a:solidFill>
                  <a:srgbClr val="000000"/>
                </a:solidFill>
                <a:effectLst/>
                <a:latin typeface="Arial" panose="020B0604020202020204" pitchFamily="34" charset="0"/>
                <a:cs typeface="Arial" panose="020B0604020202020204" pitchFamily="34" charset="0"/>
              </a:rPr>
              <a:t>Based on a needs assessment and input from educational partners, Title II may be used </a:t>
            </a:r>
            <a:r>
              <a:rPr lang="en-US" b="0" i="0">
                <a:solidFill>
                  <a:srgbClr val="000000"/>
                </a:solidFill>
                <a:effectLst/>
                <a:latin typeface="Arial" panose="020B0604020202020204" pitchFamily="34" charset="0"/>
                <a:cs typeface="Arial" panose="020B0604020202020204" pitchFamily="34" charset="0"/>
              </a:rPr>
              <a:t>to improve teacher and principal quality, including PD, equitable access to quality educators, and recruitment for hard-to-find educator positions.</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Evidence for the four-week letter includes:</a:t>
            </a:r>
          </a:p>
          <a:p>
            <a:endParaRPr lang="en-US">
              <a:latin typeface="Arial"/>
              <a:cs typeface="Arial"/>
            </a:endParaRPr>
          </a:p>
          <a:p>
            <a:pPr marL="171450" indent="-171450">
              <a:lnSpc>
                <a:spcPct val="100000"/>
              </a:lnSpc>
              <a:spcBef>
                <a:spcPts val="0"/>
              </a:spcBef>
              <a:spcAft>
                <a:spcPts val="1800"/>
              </a:spcAft>
              <a:buFont typeface="Arial" panose="020B0604020202020204" pitchFamily="34" charset="0"/>
              <a:buChar char="•"/>
            </a:pPr>
            <a:r>
              <a:rPr lang="en-US">
                <a:latin typeface="Arial" panose="020B0604020202020204" pitchFamily="34" charset="0"/>
                <a:cs typeface="Arial" panose="020B0604020202020204" pitchFamily="34" charset="0"/>
              </a:rPr>
              <a:t>Submit evidence of the four-week letter template. </a:t>
            </a:r>
          </a:p>
          <a:p>
            <a:pPr marL="171450" indent="-171450">
              <a:lnSpc>
                <a:spcPct val="100000"/>
              </a:lnSpc>
              <a:spcBef>
                <a:spcPts val="0"/>
              </a:spcBef>
              <a:spcAft>
                <a:spcPts val="1800"/>
              </a:spcAft>
              <a:buFont typeface="Arial" panose="020B0604020202020204" pitchFamily="34" charset="0"/>
              <a:buChar char="•"/>
            </a:pPr>
            <a:endParaRPr lang="en-US">
              <a:latin typeface="Arial" panose="020B0604020202020204" pitchFamily="34" charset="0"/>
              <a:cs typeface="Arial" panose="020B0604020202020204" pitchFamily="34" charset="0"/>
            </a:endParaRPr>
          </a:p>
          <a:p>
            <a:pPr marL="171450" indent="-171450">
              <a:lnSpc>
                <a:spcPct val="100000"/>
              </a:lnSpc>
              <a:spcBef>
                <a:spcPts val="0"/>
              </a:spcBef>
              <a:spcAft>
                <a:spcPts val="1800"/>
              </a:spcAft>
              <a:buFont typeface="Arial" panose="020B0604020202020204" pitchFamily="34" charset="0"/>
              <a:buChar char="•"/>
            </a:pPr>
            <a:r>
              <a:rPr lang="en-US">
                <a:latin typeface="Arial" panose="020B0604020202020204" pitchFamily="34" charset="0"/>
                <a:cs typeface="Arial" panose="020B0604020202020204" pitchFamily="34" charset="0"/>
              </a:rPr>
              <a:t>Submit the credential monitoring process for the four-week letter, including the waiver(s), permit(s), and authorization(s) that determine the need for a four-week letter. </a:t>
            </a:r>
          </a:p>
          <a:p>
            <a:pPr marL="171450" indent="-171450">
              <a:lnSpc>
                <a:spcPct val="100000"/>
              </a:lnSpc>
              <a:spcBef>
                <a:spcPts val="0"/>
              </a:spcBef>
              <a:spcAft>
                <a:spcPts val="1800"/>
              </a:spcAft>
              <a:buFont typeface="Arial" panose="020B0604020202020204" pitchFamily="34" charset="0"/>
              <a:buChar char="•"/>
            </a:pPr>
            <a:endParaRPr lang="en-US">
              <a:latin typeface="Arial" panose="020B0604020202020204" pitchFamily="34" charset="0"/>
              <a:cs typeface="Arial" panose="020B0604020202020204" pitchFamily="34" charset="0"/>
            </a:endParaRPr>
          </a:p>
          <a:p>
            <a:pPr marL="171450" indent="-171450">
              <a:lnSpc>
                <a:spcPct val="100000"/>
              </a:lnSpc>
              <a:spcBef>
                <a:spcPts val="0"/>
              </a:spcBef>
              <a:spcAft>
                <a:spcPts val="1800"/>
              </a:spcAft>
              <a:buFont typeface="Arial" panose="020B0604020202020204" pitchFamily="34" charset="0"/>
              <a:buChar char="•"/>
            </a:pPr>
            <a:r>
              <a:rPr lang="en-US">
                <a:latin typeface="Arial" panose="020B0604020202020204" pitchFamily="34" charset="0"/>
                <a:cs typeface="Arial" panose="020B0604020202020204" pitchFamily="34" charset="0"/>
              </a:rPr>
              <a:t>Submit evidence the four-week letter was distributed to families, if necessary. Redact student names or other identifiable student information.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50</a:t>
            </a:fld>
            <a:endParaRPr lang="en-US" altLang="en-US"/>
          </a:p>
        </p:txBody>
      </p:sp>
    </p:spTree>
    <p:extLst>
      <p:ext uri="{BB962C8B-B14F-4D97-AF65-F5344CB8AC3E}">
        <p14:creationId xmlns:p14="http://schemas.microsoft.com/office/powerpoint/2010/main" val="33087695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1800"/>
              </a:spcAft>
              <a:buNone/>
            </a:pPr>
            <a:r>
              <a:rPr lang="en-US">
                <a:latin typeface="Arial"/>
                <a:cs typeface="Arial"/>
              </a:rPr>
              <a:t>Part of the evidence required for the four-week letter includes providing evidence of the LEAs monitoring process. </a:t>
            </a:r>
            <a:r>
              <a:rPr lang="en-US" sz="1200">
                <a:latin typeface="Arial"/>
                <a:cs typeface="Arial"/>
              </a:rPr>
              <a:t>The four-week letter plan identifies the process to monitor teacher licensure and credentials for necessary parental notification. The plan should include:</a:t>
            </a:r>
          </a:p>
          <a:p>
            <a:pPr marL="0" lvl="0" indent="0">
              <a:lnSpc>
                <a:spcPct val="100000"/>
              </a:lnSpc>
              <a:spcBef>
                <a:spcPts val="0"/>
              </a:spcBef>
              <a:spcAft>
                <a:spcPts val="1800"/>
              </a:spcAft>
              <a:buNone/>
            </a:pPr>
            <a:endParaRPr lang="en-US" sz="1200">
              <a:latin typeface="Arial"/>
              <a:cs typeface="Arial"/>
            </a:endParaRP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Identification of who or what position(s) is/are responsible for each component of the plan; </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A list of the teacher equity definitions under ESSA and how they determine the need for the four-week letter; </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How the letter is distributed to families; and </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The timeline for plan implementation.</a:t>
            </a:r>
          </a:p>
          <a:p>
            <a:pPr marL="0" lvl="0" indent="0">
              <a:buNone/>
            </a:pPr>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51</a:t>
            </a:fld>
            <a:endParaRPr lang="en-US" altLang="en-US"/>
          </a:p>
        </p:txBody>
      </p:sp>
    </p:spTree>
    <p:extLst>
      <p:ext uri="{BB962C8B-B14F-4D97-AF65-F5344CB8AC3E}">
        <p14:creationId xmlns:p14="http://schemas.microsoft.com/office/powerpoint/2010/main" val="3979789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Arial" panose="020B0604020202020204" pitchFamily="34" charset="0"/>
                <a:cs typeface="Arial" panose="020B0604020202020204" pitchFamily="34" charset="0"/>
              </a:rPr>
              <a:t>Any teacher who falls into one of the above categories requires a four-week letter to be sent home if they are at a Title I school and have taught students for four or more weeks.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Arial" panose="020B0604020202020204" pitchFamily="34" charset="0"/>
                <a:cs typeface="Arial" panose="020B0604020202020204" pitchFamily="34" charset="0"/>
              </a:rPr>
              <a:t>The determination chart will also be in the CMT box and our web page. Janet will put the link in the chat.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52</a:t>
            </a:fld>
            <a:endParaRPr lang="en-US" altLang="en-US"/>
          </a:p>
        </p:txBody>
      </p:sp>
    </p:spTree>
    <p:extLst>
      <p:ext uri="{BB962C8B-B14F-4D97-AF65-F5344CB8AC3E}">
        <p14:creationId xmlns:p14="http://schemas.microsoft.com/office/powerpoint/2010/main" val="21112138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An out-of-field teacher is a </a:t>
            </a:r>
            <a:r>
              <a:rPr lang="en-US" sz="1200" kern="1200">
                <a:solidFill>
                  <a:schemeClr val="dk1"/>
                </a:solidFill>
                <a:effectLst/>
                <a:latin typeface="Arial" panose="020B0604020202020204" pitchFamily="34" charset="0"/>
                <a:ea typeface="+mn-ea"/>
                <a:cs typeface="Arial" panose="020B0604020202020204" pitchFamily="34" charset="0"/>
              </a:rPr>
              <a:t>credentialed teacher who has not yet demonstrated subject matter competence in the subject area(s) or for the student population to which he or she is assigned. These include General Education Limited Assignment Permit, Special Education Limited Assignment Permit, and Local Assignment Options except those under Title 5 that don’t have a credential for the course such as Avid or study hall. </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53</a:t>
            </a:fld>
            <a:endParaRPr lang="en-US" altLang="en-US"/>
          </a:p>
        </p:txBody>
      </p:sp>
    </p:spTree>
    <p:extLst>
      <p:ext uri="{BB962C8B-B14F-4D97-AF65-F5344CB8AC3E}">
        <p14:creationId xmlns:p14="http://schemas.microsoft.com/office/powerpoint/2010/main" val="27113741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800"/>
              </a:spcAft>
            </a:pPr>
            <a:r>
              <a:rPr lang="en-US">
                <a:latin typeface="Arial" panose="020B0604020202020204" pitchFamily="34" charset="0"/>
                <a:cs typeface="Arial" panose="020B0604020202020204" pitchFamily="34" charset="0"/>
              </a:rPr>
              <a:t>As we scan the chat for more questions to answer, please keep in mind these helpful hints:</a:t>
            </a:r>
          </a:p>
          <a:p>
            <a:pPr>
              <a:spcBef>
                <a:spcPts val="0"/>
              </a:spcBef>
              <a:spcAft>
                <a:spcPts val="1800"/>
              </a:spcAft>
            </a:pPr>
            <a:endParaRPr lang="en-US" sz="1200">
              <a:latin typeface="Arial" panose="020B0604020202020204" pitchFamily="34" charset="0"/>
              <a:cs typeface="Arial" panose="020B0604020202020204" pitchFamily="34" charset="0"/>
            </a:endParaRP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The SEI Instrument is your guide</a:t>
            </a: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Time and organization—It is never too early to start gathering and submitting evidence</a:t>
            </a: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Use the FPM process as an opportunity to collaborate across LEA departments (instructional services, human resources, fiscal)</a:t>
            </a: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Contact the Title II office with questions and for support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54</a:t>
            </a:fld>
            <a:endParaRPr lang="en-US" altLang="en-US"/>
          </a:p>
        </p:txBody>
      </p:sp>
    </p:spTree>
    <p:extLst>
      <p:ext uri="{BB962C8B-B14F-4D97-AF65-F5344CB8AC3E}">
        <p14:creationId xmlns:p14="http://schemas.microsoft.com/office/powerpoint/2010/main" val="972695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next four slides list each Title II/SEI Reviewer with the 2023‒24 FPM SEI Review Cycle assigned LEAs. We encourage you to contact our office or us individually with any questions or for support.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55</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56</a:t>
            </a:fld>
            <a:endParaRPr lang="en-US" altLang="en-US"/>
          </a:p>
        </p:txBody>
      </p:sp>
    </p:spTree>
    <p:extLst>
      <p:ext uri="{BB962C8B-B14F-4D97-AF65-F5344CB8AC3E}">
        <p14:creationId xmlns:p14="http://schemas.microsoft.com/office/powerpoint/2010/main" val="3584659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57</a:t>
            </a:fld>
            <a:endParaRPr lang="en-US" altLang="en-US"/>
          </a:p>
        </p:txBody>
      </p:sp>
    </p:spTree>
    <p:extLst>
      <p:ext uri="{BB962C8B-B14F-4D97-AF65-F5344CB8AC3E}">
        <p14:creationId xmlns:p14="http://schemas.microsoft.com/office/powerpoint/2010/main" val="3626918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58</a:t>
            </a:fld>
            <a:endParaRPr lang="en-US" altLang="en-US"/>
          </a:p>
        </p:txBody>
      </p:sp>
    </p:spTree>
    <p:extLst>
      <p:ext uri="{BB962C8B-B14F-4D97-AF65-F5344CB8AC3E}">
        <p14:creationId xmlns:p14="http://schemas.microsoft.com/office/powerpoint/2010/main" val="845699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Check In</a:t>
            </a:r>
          </a:p>
          <a:p>
            <a:r>
              <a:rPr lang="en-US" sz="1200">
                <a:latin typeface="Arial" panose="020B0604020202020204" pitchFamily="34" charset="0"/>
                <a:cs typeface="Arial" panose="020B0604020202020204" pitchFamily="34" charset="0"/>
              </a:rPr>
              <a:t>Now let's repeat the poll about confidence levels as you look forward to the SEI program review.</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Janet will launch the poll</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1. The content was organized and easy to follow.</a:t>
            </a:r>
          </a:p>
          <a:p>
            <a:pPr marL="685800" lvl="1" indent="-228600">
              <a:spcAft>
                <a:spcPts val="1200"/>
              </a:spcAft>
              <a:buFont typeface="+mj-lt"/>
              <a:buAutoNum type="alphaUcPeriod"/>
            </a:pPr>
            <a:r>
              <a:rPr lang="en-US" sz="1200">
                <a:latin typeface="Arial" panose="020B0604020202020204" pitchFamily="34" charset="0"/>
                <a:cs typeface="Arial" panose="020B0604020202020204" pitchFamily="34" charset="0"/>
              </a:rPr>
              <a:t>Strongly Agree</a:t>
            </a:r>
          </a:p>
          <a:p>
            <a:pPr marL="685800" lvl="1" indent="-228600">
              <a:spcAft>
                <a:spcPts val="1200"/>
              </a:spcAft>
              <a:buFont typeface="+mj-lt"/>
              <a:buAutoNum type="alphaUcPeriod"/>
            </a:pPr>
            <a:r>
              <a:rPr lang="en-US" sz="1200">
                <a:latin typeface="Arial" panose="020B0604020202020204" pitchFamily="34" charset="0"/>
                <a:cs typeface="Arial" panose="020B0604020202020204" pitchFamily="34" charset="0"/>
              </a:rPr>
              <a:t>Agree</a:t>
            </a:r>
          </a:p>
          <a:p>
            <a:pPr marL="685800" lvl="1" indent="-228600">
              <a:spcAft>
                <a:spcPts val="1200"/>
              </a:spcAft>
              <a:buFont typeface="+mj-lt"/>
              <a:buAutoNum type="alphaUcPeriod"/>
            </a:pPr>
            <a:r>
              <a:rPr lang="en-US" sz="1200">
                <a:latin typeface="Arial" panose="020B0604020202020204" pitchFamily="34" charset="0"/>
                <a:cs typeface="Arial" panose="020B0604020202020204" pitchFamily="34" charset="0"/>
              </a:rPr>
              <a:t>Neutral</a:t>
            </a:r>
          </a:p>
          <a:p>
            <a:pPr marL="685800" lvl="1" indent="-228600">
              <a:spcAft>
                <a:spcPts val="1200"/>
              </a:spcAft>
              <a:buFont typeface="+mj-lt"/>
              <a:buAutoNum type="alphaUcPeriod"/>
            </a:pPr>
            <a:r>
              <a:rPr lang="en-US" sz="1200">
                <a:latin typeface="Arial" panose="020B0604020202020204" pitchFamily="34" charset="0"/>
                <a:cs typeface="Arial" panose="020B0604020202020204" pitchFamily="34" charset="0"/>
              </a:rPr>
              <a:t>Disagree</a:t>
            </a:r>
          </a:p>
          <a:p>
            <a:pPr marL="685800" lvl="1" indent="-228600">
              <a:spcAft>
                <a:spcPts val="1200"/>
              </a:spcAft>
              <a:buFont typeface="+mj-lt"/>
              <a:buAutoNum type="alphaUcPeriod"/>
            </a:pPr>
            <a:r>
              <a:rPr lang="en-US" sz="1200">
                <a:latin typeface="Arial" panose="020B0604020202020204" pitchFamily="34" charset="0"/>
                <a:cs typeface="Arial" panose="020B0604020202020204" pitchFamily="34" charset="0"/>
              </a:rPr>
              <a:t>Strongly Disagree</a:t>
            </a:r>
          </a:p>
          <a:p>
            <a:pPr>
              <a:lnSpc>
                <a:spcPct val="90000"/>
              </a:lnSpc>
              <a:spcBef>
                <a:spcPts val="1200"/>
              </a:spcBef>
              <a:spcAft>
                <a:spcPts val="200"/>
              </a:spcAft>
            </a:pPr>
            <a:endParaRPr lang="en-US" sz="1200">
              <a:latin typeface="Arial" panose="020B0604020202020204" pitchFamily="34" charset="0"/>
              <a:cs typeface="Arial" panose="020B0604020202020204" pitchFamily="34" charset="0"/>
            </a:endParaRPr>
          </a:p>
          <a:p>
            <a:pPr marL="0" indent="0" eaLnBrk="1" hangingPunct="1">
              <a:spcBef>
                <a:spcPct val="0"/>
              </a:spcBef>
              <a:buNone/>
            </a:pPr>
            <a:r>
              <a:rPr lang="en-US" sz="1200">
                <a:solidFill>
                  <a:schemeClr val="tx1"/>
                </a:solidFill>
                <a:latin typeface="Arial" panose="020B0604020202020204" pitchFamily="34" charset="0"/>
                <a:cs typeface="Arial" panose="020B0604020202020204" pitchFamily="34" charset="0"/>
              </a:rPr>
              <a:t>2. How confident do you feel about the upcoming FPM SEI review?</a:t>
            </a:r>
          </a:p>
          <a:p>
            <a:pPr marL="685800" lvl="1" indent="-228600" eaLnBrk="1" hangingPunct="1">
              <a:spcBef>
                <a:spcPct val="0"/>
              </a:spcBef>
              <a:buFont typeface="+mj-lt"/>
              <a:buAutoNum type="alphaUcPeriod"/>
            </a:pPr>
            <a:r>
              <a:rPr lang="en-US" sz="1200">
                <a:solidFill>
                  <a:schemeClr val="tx1"/>
                </a:solidFill>
                <a:latin typeface="Arial" panose="020B0604020202020204" pitchFamily="34" charset="0"/>
                <a:cs typeface="Arial" panose="020B0604020202020204" pitchFamily="34" charset="0"/>
              </a:rPr>
              <a:t>Not confident </a:t>
            </a:r>
          </a:p>
          <a:p>
            <a:pPr marL="685800" lvl="1" indent="-228600" eaLnBrk="1" hangingPunct="1">
              <a:spcBef>
                <a:spcPct val="0"/>
              </a:spcBef>
              <a:buFont typeface="+mj-lt"/>
              <a:buAutoNum type="alphaUcPeriod"/>
            </a:pPr>
            <a:r>
              <a:rPr lang="en-US" sz="1200">
                <a:solidFill>
                  <a:schemeClr val="tx1"/>
                </a:solidFill>
                <a:latin typeface="Arial" panose="020B0604020202020204" pitchFamily="34" charset="0"/>
                <a:cs typeface="Arial" panose="020B0604020202020204" pitchFamily="34" charset="0"/>
              </a:rPr>
              <a:t>Somewhat Confident</a:t>
            </a:r>
          </a:p>
          <a:p>
            <a:pPr marL="685800" lvl="1" indent="-228600" eaLnBrk="1" hangingPunct="1">
              <a:spcBef>
                <a:spcPct val="0"/>
              </a:spcBef>
              <a:buFont typeface="+mj-lt"/>
              <a:buAutoNum type="alphaUcPeriod"/>
            </a:pPr>
            <a:r>
              <a:rPr lang="en-US" sz="1200">
                <a:solidFill>
                  <a:schemeClr val="tx1"/>
                </a:solidFill>
                <a:latin typeface="Arial" panose="020B0604020202020204" pitchFamily="34" charset="0"/>
                <a:cs typeface="Arial" panose="020B0604020202020204" pitchFamily="34" charset="0"/>
              </a:rPr>
              <a:t>Confident</a:t>
            </a:r>
          </a:p>
          <a:p>
            <a:pPr marL="685800" lvl="1" indent="-228600" eaLnBrk="1" hangingPunct="1">
              <a:spcBef>
                <a:spcPct val="0"/>
              </a:spcBef>
              <a:buFont typeface="+mj-lt"/>
              <a:buAutoNum type="alphaUcPeriod"/>
            </a:pPr>
            <a:r>
              <a:rPr lang="en-US" sz="1200">
                <a:solidFill>
                  <a:schemeClr val="tx1"/>
                </a:solidFill>
                <a:latin typeface="Arial" panose="020B0604020202020204" pitchFamily="34" charset="0"/>
                <a:cs typeface="Arial" panose="020B0604020202020204" pitchFamily="34" charset="0"/>
              </a:rPr>
              <a:t>Very confident</a:t>
            </a:r>
          </a:p>
          <a:p>
            <a:pPr marL="0" indent="0" eaLnBrk="1" hangingPunct="1">
              <a:spcBef>
                <a:spcPct val="0"/>
              </a:spcBef>
              <a:buNone/>
            </a:pPr>
            <a:endParaRPr lang="en-US" sz="1200">
              <a:solidFill>
                <a:schemeClr val="tx1"/>
              </a:solidFill>
              <a:latin typeface="Arial" panose="020B0604020202020204" pitchFamily="34" charset="0"/>
              <a:cs typeface="Arial" panose="020B0604020202020204" pitchFamily="34" charset="0"/>
            </a:endParaRPr>
          </a:p>
          <a:p>
            <a:pPr marL="0" indent="0" eaLnBrk="1" hangingPunct="1">
              <a:spcBef>
                <a:spcPct val="0"/>
              </a:spcBef>
              <a:buNone/>
            </a:pPr>
            <a:r>
              <a:rPr lang="en-US" sz="1200">
                <a:solidFill>
                  <a:schemeClr val="tx1"/>
                </a:solidFill>
                <a:latin typeface="Arial" panose="020B0604020202020204" pitchFamily="34" charset="0"/>
                <a:cs typeface="Arial" panose="020B0604020202020204" pitchFamily="34" charset="0"/>
              </a:rPr>
              <a:t>3. Other Feedback?</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59</a:t>
            </a:fld>
            <a:endParaRPr lang="en-US" altLang="en-US"/>
          </a:p>
        </p:txBody>
      </p:sp>
    </p:spTree>
    <p:extLst>
      <p:ext uri="{BB962C8B-B14F-4D97-AF65-F5344CB8AC3E}">
        <p14:creationId xmlns:p14="http://schemas.microsoft.com/office/powerpoint/2010/main" val="257226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rial"/>
                <a:cs typeface="Arial"/>
              </a:rPr>
              <a:t>The </a:t>
            </a:r>
            <a:r>
              <a:rPr lang="en-US" sz="1200" b="0" i="0">
                <a:solidFill>
                  <a:srgbClr val="000000"/>
                </a:solidFill>
                <a:effectLst/>
                <a:latin typeface="Arial"/>
                <a:cs typeface="Arial"/>
              </a:rPr>
              <a:t>Every Student Succeeds </a:t>
            </a:r>
            <a:r>
              <a:rPr lang="en-US">
                <a:solidFill>
                  <a:srgbClr val="000000"/>
                </a:solidFill>
                <a:latin typeface="Arial"/>
                <a:cs typeface="Arial"/>
              </a:rPr>
              <a:t>Act</a:t>
            </a:r>
            <a:r>
              <a:rPr lang="en-US" sz="1200" b="0" i="0">
                <a:solidFill>
                  <a:srgbClr val="000000"/>
                </a:solidFill>
                <a:effectLst/>
                <a:latin typeface="Arial"/>
                <a:cs typeface="Arial"/>
              </a:rPr>
              <a:t> (</a:t>
            </a:r>
            <a:r>
              <a:rPr lang="en-US" sz="1200" b="0" i="0" u="none" strike="noStrike">
                <a:solidFill>
                  <a:srgbClr val="000000"/>
                </a:solidFill>
                <a:effectLst/>
                <a:latin typeface="Arial"/>
                <a:cs typeface="Arial"/>
              </a:rPr>
              <a:t>ESSA) defines PD as activities that are sustained, intensive, collaborative, job-embedded, data-driven, personalized or based on information from an evaluation and support system, and classroom-focused. </a:t>
            </a:r>
            <a:r>
              <a:rPr lang="en-US" sz="1200" b="0" i="0">
                <a:solidFill>
                  <a:srgbClr val="000000"/>
                </a:solidFill>
                <a:effectLst/>
                <a:latin typeface="Arial"/>
                <a:cs typeface="Arial"/>
              </a:rPr>
              <a:t>​</a:t>
            </a:r>
            <a:endParaRPr lang="en-US" sz="1200" b="0" i="0">
              <a:solidFill>
                <a:srgbClr val="444444"/>
              </a:solidFill>
              <a:effectLst/>
              <a:latin typeface="Arial"/>
              <a:cs typeface="Arial"/>
            </a:endParaRPr>
          </a:p>
          <a:p>
            <a:pPr algn="l" rtl="0" fontAlgn="base"/>
            <a:r>
              <a:rPr lang="en-US" sz="1200" b="0" i="0">
                <a:solidFill>
                  <a:srgbClr val="000000"/>
                </a:solidFill>
                <a:effectLst/>
                <a:latin typeface="Arial" panose="020B0604020202020204" pitchFamily="34" charset="0"/>
                <a:cs typeface="Arial" panose="020B0604020202020204" pitchFamily="34" charset="0"/>
              </a:rPr>
              <a:t>​</a:t>
            </a:r>
            <a:endParaRPr lang="en-US" sz="1200" b="0" i="0">
              <a:solidFill>
                <a:srgbClr val="444444"/>
              </a:solidFill>
              <a:effectLst/>
              <a:latin typeface="Arial" panose="020B0604020202020204" pitchFamily="34" charset="0"/>
              <a:cs typeface="Arial" panose="020B0604020202020204" pitchFamily="34" charset="0"/>
            </a:endParaRPr>
          </a:p>
          <a:p>
            <a:pPr algn="l" rtl="0" fontAlgn="base"/>
            <a:r>
              <a:rPr lang="en-US" sz="1200" b="0" i="0" u="none" strike="noStrike">
                <a:solidFill>
                  <a:srgbClr val="000000"/>
                </a:solidFill>
                <a:effectLst/>
                <a:latin typeface="Arial" panose="020B0604020202020204" pitchFamily="34" charset="0"/>
                <a:cs typeface="Arial" panose="020B0604020202020204" pitchFamily="34" charset="0"/>
              </a:rPr>
              <a:t>This does not include PD that stands alone and does not connect to a larger schoolwide or individualized plan.</a:t>
            </a:r>
          </a:p>
          <a:p>
            <a:pPr algn="l" rtl="0" fontAlgn="base"/>
            <a:endParaRPr lang="en-US" sz="1200" b="0" i="0" u="none" strike="noStrike">
              <a:solidFill>
                <a:srgbClr val="000000"/>
              </a:solidFill>
              <a:effectLst/>
              <a:latin typeface="Arial" panose="020B0604020202020204" pitchFamily="34" charset="0"/>
              <a:cs typeface="Arial" panose="020B0604020202020204" pitchFamily="34" charset="0"/>
            </a:endParaRPr>
          </a:p>
          <a:p>
            <a:pPr algn="l" rtl="0" fontAlgn="base"/>
            <a:r>
              <a:rPr lang="en-US" sz="1200">
                <a:latin typeface="Arial" panose="020B0604020202020204" pitchFamily="34" charset="0"/>
                <a:cs typeface="Arial" panose="020B0604020202020204" pitchFamily="34" charset="0"/>
              </a:rPr>
              <a:t>The Title II program is designed, among other things, to provide students from low-income families and minority students with greater access to effective educators. It is critical that local educational agencies (LEAs) consider how to best use Title II, Part A funds, among other funding sources, to ensure equity of educational opportunity.</a:t>
            </a:r>
            <a:endParaRPr lang="en-US" sz="1200" b="0" i="0">
              <a:solidFill>
                <a:srgbClr val="444444"/>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616452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ea typeface="Calibri"/>
                <a:cs typeface="Arial" panose="020B0604020202020204" pitchFamily="34" charset="0"/>
              </a:rPr>
              <a:t>Thank you again for joining us today. We look forward to working with you during this review season and beyond. Janet is putting these contact and resource links in the chat. </a:t>
            </a:r>
          </a:p>
          <a:p>
            <a:r>
              <a:rPr lang="en-US">
                <a:latin typeface="Arial" panose="020B0604020202020204" pitchFamily="34" charset="0"/>
                <a:cs typeface="Arial" panose="020B0604020202020204" pitchFamily="34" charset="0"/>
              </a:rPr>
              <a:t>We are developing a series of Title II presentations; please join our listserv to be notified about the topics and dates.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60</a:t>
            </a:fld>
            <a:endParaRPr lang="en-US" altLang="en-US"/>
          </a:p>
        </p:txBody>
      </p:sp>
    </p:spTree>
    <p:extLst>
      <p:ext uri="{BB962C8B-B14F-4D97-AF65-F5344CB8AC3E}">
        <p14:creationId xmlns:p14="http://schemas.microsoft.com/office/powerpoint/2010/main" val="35152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top three SEI findings from the 2021 to 2023 are:</a:t>
            </a:r>
          </a:p>
          <a:p>
            <a:pPr marL="228600" indent="-228600">
              <a:buFont typeface="+mj-lt"/>
              <a:buAutoNum type="arabicPeriod"/>
            </a:pPr>
            <a:r>
              <a:rPr lang="en-US" dirty="0">
                <a:latin typeface="Arial" panose="020B0604020202020204" pitchFamily="34" charset="0"/>
                <a:cs typeface="Arial" panose="020B0604020202020204" pitchFamily="34" charset="0"/>
              </a:rPr>
              <a:t>Use of Funds, which also includes the supplement not supplant provision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latin typeface="Arial" panose="020B0604020202020204" pitchFamily="34" charset="0"/>
                <a:cs typeface="Arial" panose="020B0604020202020204" pitchFamily="34" charset="0"/>
              </a:rPr>
              <a:t>Four-Week Letter – Parental Notification of Teacher Qualifications</a:t>
            </a:r>
          </a:p>
          <a:p>
            <a:pPr marL="228600" indent="-228600">
              <a:buFont typeface="+mj-lt"/>
              <a:buAutoNum type="arabicPeriod"/>
            </a:pPr>
            <a:r>
              <a:rPr lang="en-US" dirty="0">
                <a:latin typeface="Arial" panose="020B0604020202020204" pitchFamily="34" charset="0"/>
                <a:cs typeface="Arial" panose="020B0604020202020204" pitchFamily="34" charset="0"/>
              </a:rPr>
              <a:t>Educator Equity – Identify and Address Disparities </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chart reflects the percentage of findings for the past two review cycles.</a:t>
            </a:r>
            <a:r>
              <a:rPr lang="en-US" dirty="0">
                <a:latin typeface="Arial" panose="020B0604020202020204" pitchFamily="34" charset="0"/>
                <a:cs typeface="Arial" panose="020B0604020202020204" pitchFamily="34" charset="0"/>
              </a:rPr>
              <a:t> </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For example, during the 2022–23 review cycle, 40 percent of the SEI findings were for the use of funds.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341700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instrument is your guide through an FPM review. This SEI Instrument went through a significant revision where we combined items for simplicity and provided greater detail in the item description for each evidence request.  Each item will include a description of the law as indicated by the green arrow. The grey arrow on the right shows the evidence request with a description of what documentation needs to be provided.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149293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Arial" panose="020B0604020202020204" pitchFamily="34" charset="0"/>
                <a:ea typeface="Arial" panose="020B0604020202020204" pitchFamily="34" charset="0"/>
                <a:cs typeface="Times New Roman" panose="02020603050405020304" pitchFamily="18" charset="0"/>
              </a:rPr>
              <a:t>In developing the application for Title II, Part A, funds, the LEA shall meaningfully consult with teachers, principals, other school leaders, paraprofessionals (including organizations representing such individuals), specialized instructional support personnel, charter school leaders (in an LEA that has charter schools), parents, community partners, and other organizations or partners with relevant and demonstrated expertise in programs and activities designed to meet the purpose of Title II, Part A.</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376444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6/7/2024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6/7/2024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6/7/2024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6/7/2024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6/7/2024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9912-A6C2-9342-1E85-7897F05DF9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FAE0C-0C73-2970-C68B-796692553AA7}"/>
              </a:ext>
            </a:extLst>
          </p:cNvPr>
          <p:cNvSpPr>
            <a:spLocks noGrp="1"/>
          </p:cNvSpPr>
          <p:nvPr>
            <p:ph type="dt" sz="half" idx="10"/>
          </p:nvPr>
        </p:nvSpPr>
        <p:spPr/>
        <p:txBody>
          <a:bodyPr/>
          <a:lstStyle/>
          <a:p>
            <a:pPr>
              <a:defRPr/>
            </a:pPr>
            <a:fld id="{2750CDC1-944D-48FD-91A9-13A256572382}" type="datetime1">
              <a:rPr lang="en-US" smtClean="0"/>
              <a:pPr>
                <a:defRPr/>
              </a:pPr>
              <a:t>6/7/2024</a:t>
            </a:fld>
            <a:endParaRPr lang="en-US"/>
          </a:p>
        </p:txBody>
      </p:sp>
      <p:sp>
        <p:nvSpPr>
          <p:cNvPr id="4" name="Footer Placeholder 3">
            <a:extLst>
              <a:ext uri="{FF2B5EF4-FFF2-40B4-BE49-F238E27FC236}">
                <a16:creationId xmlns:a16="http://schemas.microsoft.com/office/drawing/2014/main" id="{1EC37489-9FF3-B78F-8C86-D81DB6EBF281}"/>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FF4B33EE-E128-E31A-95BB-0B3517EE93AD}"/>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
        <p:nvSpPr>
          <p:cNvPr id="7" name="Content Placeholder 6">
            <a:extLst>
              <a:ext uri="{FF2B5EF4-FFF2-40B4-BE49-F238E27FC236}">
                <a16:creationId xmlns:a16="http://schemas.microsoft.com/office/drawing/2014/main" id="{7B15966E-A69D-3ECC-D6CF-1AAD2ADD4A3E}"/>
              </a:ext>
            </a:extLst>
          </p:cNvPr>
          <p:cNvSpPr>
            <a:spLocks noGrp="1"/>
          </p:cNvSpPr>
          <p:nvPr>
            <p:ph sz="quarter" idx="13"/>
          </p:nvPr>
        </p:nvSpPr>
        <p:spPr>
          <a:xfrm>
            <a:off x="1096964" y="1836738"/>
            <a:ext cx="3277290" cy="443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F3435783-0DC6-C3EB-0921-E8EDB2C9F700}"/>
              </a:ext>
            </a:extLst>
          </p:cNvPr>
          <p:cNvSpPr>
            <a:spLocks noGrp="1"/>
          </p:cNvSpPr>
          <p:nvPr>
            <p:ph sz="quarter" idx="14"/>
          </p:nvPr>
        </p:nvSpPr>
        <p:spPr>
          <a:xfrm>
            <a:off x="4478531" y="1836738"/>
            <a:ext cx="3277289" cy="443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35F51990-ECA0-AE0D-8899-2ECED3D02C1D}"/>
              </a:ext>
            </a:extLst>
          </p:cNvPr>
          <p:cNvSpPr>
            <a:spLocks noGrp="1"/>
          </p:cNvSpPr>
          <p:nvPr>
            <p:ph sz="quarter" idx="15"/>
          </p:nvPr>
        </p:nvSpPr>
        <p:spPr>
          <a:xfrm>
            <a:off x="7878075" y="1836738"/>
            <a:ext cx="3277289" cy="443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81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6/7/2024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6/7/2024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6/7/2024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80" r:id="rId7"/>
    <p:sldLayoutId id="2147483770" r:id="rId8"/>
    <p:sldLayoutId id="2147483771" r:id="rId9"/>
    <p:sldLayoutId id="2147483772" r:id="rId10"/>
    <p:sldLayoutId id="2147483778" r:id="rId11"/>
    <p:sldLayoutId id="2147483779" r:id="rId12"/>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join-Title-II@mlist.cde.ca.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www.cde.ca.gov/pd/ee/documents/edequitydata.xls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mailto:JJohnson@cde.ca.gov"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mailto:TBattenburg@cde.ca.gov"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mailto:JAbdelsayed@cde.ca.gov"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mailto:LFassett@cde.ca.gov"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e.ca.gov/ci/pl/title2parta.asp"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eaLnBrk="1" fontAlgn="auto" hangingPunct="1">
              <a:lnSpc>
                <a:spcPct val="150000"/>
              </a:lnSpc>
              <a:defRPr/>
            </a:pPr>
            <a:r>
              <a:rPr lang="en-US" sz="2800" b="1" dirty="0">
                <a:solidFill>
                  <a:schemeClr val="tx1"/>
                </a:solidFill>
              </a:rPr>
              <a:t>Federal Program monitoring</a:t>
            </a:r>
          </a:p>
          <a:p>
            <a:pPr algn="ctr" eaLnBrk="1" fontAlgn="auto" hangingPunct="1">
              <a:lnSpc>
                <a:spcPct val="150000"/>
              </a:lnSpc>
              <a:defRPr/>
            </a:pPr>
            <a:r>
              <a:rPr lang="en-US" sz="2800" b="1" dirty="0">
                <a:solidFill>
                  <a:schemeClr val="tx1"/>
                </a:solidFill>
              </a:rPr>
              <a:t>August 2023</a:t>
            </a: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E27-6D5E-D42A-F9CD-BBA7B77FEA2F}"/>
              </a:ext>
            </a:extLst>
          </p:cNvPr>
          <p:cNvSpPr>
            <a:spLocks noGrp="1"/>
          </p:cNvSpPr>
          <p:nvPr>
            <p:ph type="title"/>
          </p:nvPr>
        </p:nvSpPr>
        <p:spPr/>
        <p:txBody>
          <a:bodyPr>
            <a:normAutofit fontScale="90000"/>
          </a:bodyPr>
          <a:lstStyle/>
          <a:p>
            <a:r>
              <a:rPr lang="en-US" dirty="0"/>
              <a:t>Supporting Effective Instruction 01: Consultation and Staff Development (2)</a:t>
            </a:r>
          </a:p>
        </p:txBody>
      </p:sp>
      <p:sp>
        <p:nvSpPr>
          <p:cNvPr id="3" name="Content Placeholder 2">
            <a:extLst>
              <a:ext uri="{FF2B5EF4-FFF2-40B4-BE49-F238E27FC236}">
                <a16:creationId xmlns:a16="http://schemas.microsoft.com/office/drawing/2014/main" id="{4637D689-BD52-B683-A072-84BBB47C870B}"/>
              </a:ext>
            </a:extLst>
          </p:cNvPr>
          <p:cNvSpPr>
            <a:spLocks noGrp="1"/>
          </p:cNvSpPr>
          <p:nvPr>
            <p:ph idx="1"/>
          </p:nvPr>
        </p:nvSpPr>
        <p:spPr/>
        <p:txBody>
          <a:bodyPr/>
          <a:lstStyle/>
          <a:p>
            <a:pPr marL="0" marR="0" indent="0">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The LEA shall seek advice from the individuals and organizations as described above regarding how best to improve the LEA’s activities to meet the purpose of Title II, Part A, as described above. </a:t>
            </a:r>
          </a:p>
          <a:p>
            <a:pPr marL="0" marR="0" indent="0" algn="r">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20 </a:t>
            </a:r>
            <a:r>
              <a:rPr lang="en-US" sz="2600" i="1" cap="all" dirty="0">
                <a:solidFill>
                  <a:srgbClr val="000000"/>
                </a:solidFill>
                <a:effectLst/>
                <a:ea typeface="Arial" panose="020B0604020202020204" pitchFamily="34" charset="0"/>
                <a:cs typeface="Times New Roman" panose="02020603050405020304" pitchFamily="18" charset="0"/>
              </a:rPr>
              <a:t>U.S.C.</a:t>
            </a:r>
            <a:r>
              <a:rPr lang="en-US" sz="2600" dirty="0">
                <a:solidFill>
                  <a:srgbClr val="000000"/>
                </a:solidFill>
                <a:effectLst/>
                <a:ea typeface="Arial" panose="020B0604020202020204" pitchFamily="34" charset="0"/>
                <a:cs typeface="Times New Roman" panose="02020603050405020304" pitchFamily="18" charset="0"/>
              </a:rPr>
              <a:t> Section 6612[b][3][B]</a:t>
            </a:r>
            <a:endParaRPr lang="en-US" sz="2600" dirty="0">
              <a:solidFill>
                <a:srgbClr val="000000"/>
              </a:solidFill>
              <a:ea typeface="Arial" panose="020B0604020202020204" pitchFamily="34" charset="0"/>
              <a:cs typeface="Times New Roman" panose="02020603050405020304" pitchFamily="18" charset="0"/>
            </a:endParaRPr>
          </a:p>
          <a:p>
            <a:pPr marL="0" marR="0" indent="0">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The LEA will use data and ongoing consultation with the educational partners described above to continually update and improve activities supported by Title II, Part A. </a:t>
            </a:r>
          </a:p>
          <a:p>
            <a:pPr marL="0" marR="0" indent="0" algn="r">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20 </a:t>
            </a:r>
            <a:r>
              <a:rPr lang="en-US" sz="2600" i="1" dirty="0">
                <a:solidFill>
                  <a:srgbClr val="000000"/>
                </a:solidFill>
                <a:effectLst/>
                <a:ea typeface="Arial" panose="020B0604020202020204" pitchFamily="34" charset="0"/>
                <a:cs typeface="Times New Roman" panose="02020603050405020304" pitchFamily="18" charset="0"/>
              </a:rPr>
              <a:t>U.S.C.</a:t>
            </a:r>
            <a:r>
              <a:rPr lang="en-US" sz="2600" dirty="0">
                <a:solidFill>
                  <a:srgbClr val="000000"/>
                </a:solidFill>
                <a:effectLst/>
                <a:ea typeface="Arial" panose="020B0604020202020204" pitchFamily="34" charset="0"/>
                <a:cs typeface="Times New Roman" panose="02020603050405020304" pitchFamily="18" charset="0"/>
              </a:rPr>
              <a:t> Section 6612[b][2][D]</a:t>
            </a:r>
          </a:p>
          <a:p>
            <a:pPr marL="0" indent="0">
              <a:buNone/>
            </a:pPr>
            <a:endParaRPr lang="en-US" dirty="0"/>
          </a:p>
        </p:txBody>
      </p:sp>
      <p:sp>
        <p:nvSpPr>
          <p:cNvPr id="4" name="Slide Number Placeholder 3">
            <a:extLst>
              <a:ext uri="{FF2B5EF4-FFF2-40B4-BE49-F238E27FC236}">
                <a16:creationId xmlns:a16="http://schemas.microsoft.com/office/drawing/2014/main" id="{2BED28DF-0BB1-87DF-0C66-C204D13D2FD6}"/>
              </a:ext>
            </a:extLst>
          </p:cNvPr>
          <p:cNvSpPr>
            <a:spLocks noGrp="1"/>
          </p:cNvSpPr>
          <p:nvPr>
            <p:ph type="sldNum" sz="quarter" idx="12"/>
          </p:nvPr>
        </p:nvSpPr>
        <p:spPr/>
        <p:txBody>
          <a:bodyPr/>
          <a:lstStyle/>
          <a:p>
            <a:fld id="{4E637404-0BCF-4192-AEAE-F6A882F231C4}" type="slidenum">
              <a:rPr lang="en-US" altLang="en-US" smtClean="0"/>
              <a:pPr/>
              <a:t>10</a:t>
            </a:fld>
            <a:endParaRPr lang="en-US" altLang="en-US"/>
          </a:p>
        </p:txBody>
      </p:sp>
    </p:spTree>
    <p:extLst>
      <p:ext uri="{BB962C8B-B14F-4D97-AF65-F5344CB8AC3E}">
        <p14:creationId xmlns:p14="http://schemas.microsoft.com/office/powerpoint/2010/main" val="129790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7B92-30E7-0EC1-1223-B45D6FF24910}"/>
              </a:ext>
            </a:extLst>
          </p:cNvPr>
          <p:cNvSpPr>
            <a:spLocks noGrp="1"/>
          </p:cNvSpPr>
          <p:nvPr>
            <p:ph type="title"/>
          </p:nvPr>
        </p:nvSpPr>
        <p:spPr/>
        <p:txBody>
          <a:bodyPr>
            <a:normAutofit fontScale="90000"/>
          </a:bodyPr>
          <a:lstStyle/>
          <a:p>
            <a:r>
              <a:rPr lang="en-US" dirty="0"/>
              <a:t>Supporting Effective Instruction 01: Consultation and Staff Development (3)</a:t>
            </a:r>
          </a:p>
        </p:txBody>
      </p:sp>
      <p:sp>
        <p:nvSpPr>
          <p:cNvPr id="3" name="Content Placeholder 2">
            <a:extLst>
              <a:ext uri="{FF2B5EF4-FFF2-40B4-BE49-F238E27FC236}">
                <a16:creationId xmlns:a16="http://schemas.microsoft.com/office/drawing/2014/main" id="{4637D689-BD52-B683-A072-84BBB47C870B}"/>
              </a:ext>
            </a:extLst>
          </p:cNvPr>
          <p:cNvSpPr>
            <a:spLocks noGrp="1"/>
          </p:cNvSpPr>
          <p:nvPr>
            <p:ph idx="1"/>
          </p:nvPr>
        </p:nvSpPr>
        <p:spPr/>
        <p:txBody>
          <a:bodyPr/>
          <a:lstStyle/>
          <a:p>
            <a:pPr marL="0" marR="0" indent="0">
              <a:lnSpc>
                <a:spcPct val="100000"/>
              </a:lnSpc>
              <a:spcBef>
                <a:spcPts val="0"/>
              </a:spcBef>
              <a:spcAft>
                <a:spcPts val="0"/>
              </a:spcAft>
              <a:buNone/>
            </a:pPr>
            <a:r>
              <a:rPr lang="en-US" sz="2600" b="1" dirty="0">
                <a:solidFill>
                  <a:srgbClr val="000000"/>
                </a:solidFill>
                <a:ea typeface="Arial" panose="020B0604020202020204" pitchFamily="34" charset="0"/>
                <a:cs typeface="Times New Roman"/>
              </a:rPr>
              <a:t>Evidence Requests</a:t>
            </a:r>
          </a:p>
          <a:p>
            <a:pPr marL="0" indent="0">
              <a:lnSpc>
                <a:spcPct val="100000"/>
              </a:lnSpc>
              <a:spcBef>
                <a:spcPts val="0"/>
              </a:spcBef>
              <a:spcAft>
                <a:spcPts val="1200"/>
              </a:spcAft>
              <a:buNone/>
            </a:pPr>
            <a:r>
              <a:rPr lang="en-US" sz="2600" b="1" dirty="0">
                <a:solidFill>
                  <a:srgbClr val="000000"/>
                </a:solidFill>
                <a:effectLst/>
                <a:ea typeface="Times New Roman" panose="02020603050405020304" pitchFamily="18" charset="0"/>
                <a:cs typeface="Times New Roman"/>
              </a:rPr>
              <a:t>LEA Level Planning Documents</a:t>
            </a:r>
          </a:p>
          <a:p>
            <a:pPr marL="0" indent="0">
              <a:lnSpc>
                <a:spcPct val="100000"/>
              </a:lnSpc>
              <a:spcBef>
                <a:spcPts val="0"/>
              </a:spcBef>
              <a:spcAft>
                <a:spcPts val="1200"/>
              </a:spcAft>
              <a:buNone/>
            </a:pPr>
            <a:r>
              <a:rPr lang="en-US" sz="2600" dirty="0">
                <a:solidFill>
                  <a:srgbClr val="000000"/>
                </a:solidFill>
                <a:ea typeface="Times New Roman" panose="02020603050405020304" pitchFamily="18" charset="0"/>
                <a:cs typeface="Times New Roman"/>
              </a:rPr>
              <a:t>Description: 	</a:t>
            </a:r>
            <a:r>
              <a:rPr lang="en-US" sz="2600" dirty="0">
                <a:solidFill>
                  <a:srgbClr val="000000"/>
                </a:solidFill>
                <a:effectLst/>
                <a:ea typeface="Calibri" panose="020F0502020204030204" pitchFamily="34" charset="0"/>
                <a:cs typeface="Arial"/>
              </a:rPr>
              <a:t>The current approved Local Control and 				Accountability Plan (LCAP) and LCAP </a:t>
            </a:r>
            <a:r>
              <a:rPr lang="en-US" sz="2600" dirty="0">
                <a:solidFill>
                  <a:srgbClr val="000000"/>
                </a:solidFill>
                <a:ea typeface="Calibri" panose="020F0502020204030204" pitchFamily="34" charset="0"/>
                <a:cs typeface="Arial"/>
              </a:rPr>
              <a:t>  				</a:t>
            </a:r>
            <a:r>
              <a:rPr lang="en-US" sz="2600" dirty="0">
                <a:solidFill>
                  <a:srgbClr val="000000"/>
                </a:solidFill>
                <a:effectLst/>
                <a:ea typeface="Calibri" panose="020F0502020204030204" pitchFamily="34" charset="0"/>
                <a:cs typeface="Arial"/>
              </a:rPr>
              <a:t>Federal Addendum.</a:t>
            </a:r>
          </a:p>
          <a:p>
            <a:pPr marL="0" indent="0">
              <a:lnSpc>
                <a:spcPct val="100000"/>
              </a:lnSpc>
              <a:spcBef>
                <a:spcPts val="0"/>
              </a:spcBef>
              <a:spcAft>
                <a:spcPts val="1200"/>
              </a:spcAft>
              <a:buNone/>
            </a:pPr>
            <a:r>
              <a:rPr lang="en-US" sz="2600" dirty="0">
                <a:solidFill>
                  <a:srgbClr val="000000"/>
                </a:solidFill>
                <a:ea typeface="Times New Roman" panose="02020603050405020304" pitchFamily="18" charset="0"/>
                <a:cs typeface="Times New Roman"/>
              </a:rPr>
              <a:t>Item Instructions:	</a:t>
            </a:r>
            <a:r>
              <a:rPr lang="en-US" sz="2600" dirty="0">
                <a:solidFill>
                  <a:srgbClr val="000000"/>
                </a:solidFill>
                <a:effectLst/>
                <a:ea typeface="Calibri" panose="020F0502020204030204" pitchFamily="34" charset="0"/>
                <a:cs typeface="Arial"/>
              </a:rPr>
              <a:t>Submit the LCAP, the LCAP Federal  					Addendum, and</a:t>
            </a:r>
            <a:r>
              <a:rPr lang="en-US" sz="2600" dirty="0">
                <a:solidFill>
                  <a:srgbClr val="000000"/>
                </a:solidFill>
                <a:ea typeface="Calibri" panose="020F0502020204030204" pitchFamily="34" charset="0"/>
                <a:cs typeface="Arial"/>
              </a:rPr>
              <a:t> </a:t>
            </a:r>
            <a:r>
              <a:rPr lang="en-US" sz="2600" dirty="0">
                <a:solidFill>
                  <a:srgbClr val="000000"/>
                </a:solidFill>
                <a:effectLst/>
                <a:ea typeface="Calibri" panose="020F0502020204030204" pitchFamily="34" charset="0"/>
                <a:cs typeface="Arial"/>
              </a:rPr>
              <a:t>planning documents that 				include Title II goals and strategies.</a:t>
            </a:r>
            <a:endParaRPr lang="en-US" sz="2600" dirty="0">
              <a:solidFill>
                <a:srgbClr val="000000"/>
              </a:solidFill>
              <a:effectLst/>
              <a:ea typeface="Arial" panose="020B0604020202020204" pitchFamily="34" charset="0"/>
              <a:cs typeface="Arial"/>
            </a:endParaRPr>
          </a:p>
          <a:p>
            <a:pPr marL="0" indent="0">
              <a:spcBef>
                <a:spcPts val="0"/>
              </a:spcBef>
              <a:spcAft>
                <a:spcPts val="1200"/>
              </a:spcAft>
              <a:buNone/>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2BED28DF-0BB1-87DF-0C66-C204D13D2FD6}"/>
              </a:ext>
            </a:extLst>
          </p:cNvPr>
          <p:cNvSpPr>
            <a:spLocks noGrp="1"/>
          </p:cNvSpPr>
          <p:nvPr>
            <p:ph type="sldNum" sz="quarter" idx="12"/>
          </p:nvPr>
        </p:nvSpPr>
        <p:spPr/>
        <p:txBody>
          <a:bodyPr/>
          <a:lstStyle/>
          <a:p>
            <a:fld id="{4E637404-0BCF-4192-AEAE-F6A882F231C4}" type="slidenum">
              <a:rPr lang="en-US" altLang="en-US" smtClean="0"/>
              <a:pPr/>
              <a:t>11</a:t>
            </a:fld>
            <a:endParaRPr lang="en-US" altLang="en-US"/>
          </a:p>
        </p:txBody>
      </p:sp>
    </p:spTree>
    <p:extLst>
      <p:ext uri="{BB962C8B-B14F-4D97-AF65-F5344CB8AC3E}">
        <p14:creationId xmlns:p14="http://schemas.microsoft.com/office/powerpoint/2010/main" val="97085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9F8-3EA2-3BE1-68FE-6AEB6644E41B}"/>
              </a:ext>
            </a:extLst>
          </p:cNvPr>
          <p:cNvSpPr>
            <a:spLocks noGrp="1"/>
          </p:cNvSpPr>
          <p:nvPr>
            <p:ph type="title"/>
          </p:nvPr>
        </p:nvSpPr>
        <p:spPr>
          <a:xfrm>
            <a:off x="1096963" y="334473"/>
            <a:ext cx="10058400" cy="1303337"/>
          </a:xfrm>
        </p:spPr>
        <p:txBody>
          <a:bodyPr>
            <a:normAutofit fontScale="90000"/>
          </a:bodyPr>
          <a:lstStyle/>
          <a:p>
            <a:r>
              <a:rPr lang="en-US" dirty="0"/>
              <a:t>Supporting Effective Instruction 01: Consultation and Staff Development (4)</a:t>
            </a:r>
          </a:p>
        </p:txBody>
      </p:sp>
      <p:sp>
        <p:nvSpPr>
          <p:cNvPr id="3" name="Content Placeholder 2">
            <a:extLst>
              <a:ext uri="{FF2B5EF4-FFF2-40B4-BE49-F238E27FC236}">
                <a16:creationId xmlns:a16="http://schemas.microsoft.com/office/drawing/2014/main" id="{4637D689-BD52-B683-A072-84BBB47C870B}"/>
              </a:ext>
            </a:extLst>
          </p:cNvPr>
          <p:cNvSpPr>
            <a:spLocks noGrp="1"/>
          </p:cNvSpPr>
          <p:nvPr>
            <p:ph idx="1"/>
          </p:nvPr>
        </p:nvSpPr>
        <p:spPr>
          <a:xfrm>
            <a:off x="814151" y="1819375"/>
            <a:ext cx="10658269" cy="4475670"/>
          </a:xfrm>
        </p:spPr>
        <p:txBody>
          <a:bodyPr/>
          <a:lstStyle/>
          <a:p>
            <a:pPr marL="0" marR="0" indent="0">
              <a:lnSpc>
                <a:spcPct val="100000"/>
              </a:lnSpc>
              <a:spcBef>
                <a:spcPts val="0"/>
              </a:spcBef>
              <a:spcAft>
                <a:spcPts val="0"/>
              </a:spcAft>
              <a:buNone/>
            </a:pPr>
            <a:r>
              <a:rPr lang="en-US" sz="2400" b="1" dirty="0">
                <a:solidFill>
                  <a:srgbClr val="000000"/>
                </a:solidFill>
                <a:latin typeface="Arial"/>
                <a:ea typeface="Arial" panose="020B0604020202020204" pitchFamily="34" charset="0"/>
                <a:cs typeface="Times New Roman"/>
              </a:rPr>
              <a:t>Evidence Requests</a:t>
            </a:r>
          </a:p>
          <a:p>
            <a:pPr marL="0" indent="0">
              <a:lnSpc>
                <a:spcPct val="100000"/>
              </a:lnSpc>
              <a:spcBef>
                <a:spcPts val="0"/>
              </a:spcBef>
              <a:spcAft>
                <a:spcPts val="1800"/>
              </a:spcAft>
              <a:buNone/>
            </a:pPr>
            <a:r>
              <a:rPr lang="en-US" sz="2400" b="1" dirty="0">
                <a:solidFill>
                  <a:srgbClr val="000000"/>
                </a:solidFill>
                <a:effectLst/>
                <a:latin typeface="Arial"/>
                <a:ea typeface="Times New Roman" panose="02020603050405020304" pitchFamily="18" charset="0"/>
                <a:cs typeface="Times New Roman"/>
              </a:rPr>
              <a:t>Educational Partner Feedback</a:t>
            </a:r>
          </a:p>
          <a:p>
            <a:pPr marL="2516188" indent="-2516188">
              <a:lnSpc>
                <a:spcPct val="100000"/>
              </a:lnSpc>
              <a:spcBef>
                <a:spcPts val="0"/>
              </a:spcBef>
              <a:spcAft>
                <a:spcPts val="1200"/>
              </a:spcAft>
              <a:buNone/>
            </a:pPr>
            <a:r>
              <a:rPr lang="en-US" sz="2400" dirty="0">
                <a:solidFill>
                  <a:srgbClr val="000000"/>
                </a:solidFill>
                <a:effectLst/>
                <a:latin typeface="Arial"/>
                <a:ea typeface="Calibri" panose="020F0502020204030204" pitchFamily="34" charset="0"/>
                <a:cs typeface="Times New Roman"/>
              </a:rPr>
              <a:t>Description:	Evidence that all staff and relevant educational partners collaborated regarding how best to improve the LEA activities.</a:t>
            </a:r>
            <a:r>
              <a:rPr lang="en-US" sz="2400" dirty="0">
                <a:solidFill>
                  <a:srgbClr val="000000"/>
                </a:solidFill>
                <a:latin typeface="Arial"/>
                <a:ea typeface="Calibri" panose="020F0502020204030204" pitchFamily="34" charset="0"/>
                <a:cs typeface="Times New Roman"/>
              </a:rPr>
              <a:t>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516188" indent="-2516188">
              <a:lnSpc>
                <a:spcPct val="100000"/>
              </a:lnSpc>
              <a:spcBef>
                <a:spcPts val="0"/>
              </a:spcBef>
              <a:spcAft>
                <a:spcPts val="1200"/>
              </a:spcAft>
              <a:buNone/>
            </a:pPr>
            <a:r>
              <a:rPr lang="en-US" sz="2400" dirty="0">
                <a:solidFill>
                  <a:srgbClr val="000000"/>
                </a:solidFill>
                <a:effectLst/>
                <a:latin typeface="Arial"/>
                <a:ea typeface="Calibri" panose="020F0502020204030204" pitchFamily="34" charset="0"/>
                <a:cs typeface="Times New Roman"/>
              </a:rPr>
              <a:t>Item Instructions: 	Submit evidence of the LEA’s collaboration with educational partners and use of data to update and improve Title II activities. Evidence may include agendas, meeting notes, lists of participants present, presentations, documents shared during meetings, surveys (including survey and results), data, and feedback forms.</a:t>
            </a:r>
            <a:r>
              <a:rPr lang="en-US" sz="2400" dirty="0">
                <a:solidFill>
                  <a:srgbClr val="000000"/>
                </a:solidFill>
                <a:latin typeface="Arial"/>
                <a:ea typeface="Calibri" panose="020F0502020204030204" pitchFamily="34" charset="0"/>
                <a:cs typeface="Times New Roman"/>
              </a:rPr>
              <a:t>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2BED28DF-0BB1-87DF-0C66-C204D13D2FD6}"/>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110613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84266-3840-9C2A-5DA1-BBB702D3E6BC}"/>
              </a:ext>
            </a:extLst>
          </p:cNvPr>
          <p:cNvSpPr>
            <a:spLocks noGrp="1"/>
          </p:cNvSpPr>
          <p:nvPr>
            <p:ph type="title"/>
          </p:nvPr>
        </p:nvSpPr>
        <p:spPr>
          <a:xfrm>
            <a:off x="1096963" y="287338"/>
            <a:ext cx="9848541" cy="1449387"/>
          </a:xfrm>
        </p:spPr>
        <p:txBody>
          <a:bodyPr>
            <a:noAutofit/>
          </a:bodyPr>
          <a:lstStyle/>
          <a:p>
            <a:r>
              <a:rPr lang="en-US" sz="3600" dirty="0"/>
              <a:t>Supporting Effective Instruction 02: Comprehensive Support and Targeted Support Prioritization (1)</a:t>
            </a:r>
          </a:p>
        </p:txBody>
      </p:sp>
      <p:sp>
        <p:nvSpPr>
          <p:cNvPr id="3" name="Content Placeholder 2">
            <a:extLst>
              <a:ext uri="{FF2B5EF4-FFF2-40B4-BE49-F238E27FC236}">
                <a16:creationId xmlns:a16="http://schemas.microsoft.com/office/drawing/2014/main" id="{124402A0-FDB6-3647-E83E-377B59FACAAE}"/>
              </a:ext>
            </a:extLst>
          </p:cNvPr>
          <p:cNvSpPr>
            <a:spLocks noGrp="1"/>
          </p:cNvSpPr>
          <p:nvPr>
            <p:ph idx="1"/>
          </p:nvPr>
        </p:nvSpPr>
        <p:spPr/>
        <p:txBody>
          <a:bodyPr/>
          <a:lstStyle/>
          <a:p>
            <a:pPr marL="0" indent="0">
              <a:lnSpc>
                <a:spcPct val="100000"/>
              </a:lnSpc>
              <a:spcBef>
                <a:spcPts val="0"/>
              </a:spcBef>
              <a:spcAft>
                <a:spcPts val="1200"/>
              </a:spcAft>
              <a:buNone/>
            </a:pPr>
            <a:r>
              <a:rPr lang="en-US"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LEA shall prioritize funds to schools served by the agency that are implementing comprehensive support and improvement activities and targeted support and improvement activities and have the highest percentage of children counted under Title I, Part A.</a:t>
            </a:r>
          </a:p>
          <a:p>
            <a:pPr marL="0" indent="0" algn="r">
              <a:lnSpc>
                <a:spcPct val="100000"/>
              </a:lnSpc>
              <a:spcBef>
                <a:spcPts val="0"/>
              </a:spcBef>
              <a:spcAft>
                <a:spcPts val="1200"/>
              </a:spcAft>
              <a:buNone/>
            </a:pP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6612[b][2][C]</a:t>
            </a:r>
          </a:p>
          <a:p>
            <a:pPr marL="0" indent="0">
              <a:buNone/>
            </a:pPr>
            <a:endParaRPr lang="en-US" dirty="0"/>
          </a:p>
        </p:txBody>
      </p:sp>
      <p:sp>
        <p:nvSpPr>
          <p:cNvPr id="4" name="Slide Number Placeholder 3">
            <a:extLst>
              <a:ext uri="{FF2B5EF4-FFF2-40B4-BE49-F238E27FC236}">
                <a16:creationId xmlns:a16="http://schemas.microsoft.com/office/drawing/2014/main" id="{A2B3C2D2-380D-234A-151C-6E100136F151}"/>
              </a:ext>
            </a:extLst>
          </p:cNvPr>
          <p:cNvSpPr>
            <a:spLocks noGrp="1"/>
          </p:cNvSpPr>
          <p:nvPr>
            <p:ph type="sldNum" sz="quarter" idx="12"/>
          </p:nvPr>
        </p:nvSpPr>
        <p:spPr/>
        <p:txBody>
          <a:bodyPr/>
          <a:lstStyle/>
          <a:p>
            <a:fld id="{4E637404-0BCF-4192-AEAE-F6A882F231C4}" type="slidenum">
              <a:rPr lang="en-US" altLang="en-US" smtClean="0"/>
              <a:pPr/>
              <a:t>13</a:t>
            </a:fld>
            <a:endParaRPr lang="en-US" altLang="en-US"/>
          </a:p>
        </p:txBody>
      </p:sp>
    </p:spTree>
    <p:extLst>
      <p:ext uri="{BB962C8B-B14F-4D97-AF65-F5344CB8AC3E}">
        <p14:creationId xmlns:p14="http://schemas.microsoft.com/office/powerpoint/2010/main" val="96670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A22FBB-73B0-491D-AFE5-E27552D2F6E6}"/>
              </a:ext>
            </a:extLst>
          </p:cNvPr>
          <p:cNvSpPr>
            <a:spLocks noGrp="1"/>
          </p:cNvSpPr>
          <p:nvPr>
            <p:ph type="title"/>
          </p:nvPr>
        </p:nvSpPr>
        <p:spPr/>
        <p:txBody>
          <a:bodyPr>
            <a:noAutofit/>
          </a:bodyPr>
          <a:lstStyle/>
          <a:p>
            <a:r>
              <a:rPr lang="en-US" sz="3600"/>
              <a:t>Supporting Effective Instruction 02: Comprehensive Support and Targeted Support Prioritization (2)</a:t>
            </a:r>
          </a:p>
        </p:txBody>
      </p:sp>
      <p:sp>
        <p:nvSpPr>
          <p:cNvPr id="3" name="Content Placeholder 2">
            <a:extLst>
              <a:ext uri="{FF2B5EF4-FFF2-40B4-BE49-F238E27FC236}">
                <a16:creationId xmlns:a16="http://schemas.microsoft.com/office/drawing/2014/main" id="{0FFC3854-3E65-3D1F-ADE7-FC7E3C9A6F78}"/>
              </a:ext>
            </a:extLst>
          </p:cNvPr>
          <p:cNvSpPr>
            <a:spLocks noGrp="1"/>
          </p:cNvSpPr>
          <p:nvPr>
            <p:ph idx="1"/>
          </p:nvPr>
        </p:nvSpPr>
        <p:spPr/>
        <p:txBody>
          <a:bodyPr/>
          <a:lstStyle/>
          <a:p>
            <a:pPr marL="0" indent="0">
              <a:lnSpc>
                <a:spcPct val="100000"/>
              </a:lnSpc>
              <a:spcBef>
                <a:spcPts val="0"/>
              </a:spcBef>
              <a:spcAft>
                <a:spcPts val="0"/>
              </a:spcAft>
              <a:buNone/>
            </a:pPr>
            <a:r>
              <a:rPr lang="en-US" sz="2600" b="1">
                <a:solidFill>
                  <a:srgbClr val="000000"/>
                </a:solidFill>
              </a:rPr>
              <a:t>Evidence Request</a:t>
            </a:r>
            <a:endParaRPr lang="en-US" sz="2600" b="1">
              <a:solidFill>
                <a:srgbClr val="000000"/>
              </a:solidFill>
              <a:cs typeface="Arial"/>
            </a:endParaRPr>
          </a:p>
          <a:p>
            <a:pPr marL="0" indent="0">
              <a:lnSpc>
                <a:spcPct val="100000"/>
              </a:lnSpc>
              <a:spcBef>
                <a:spcPts val="0"/>
              </a:spcBef>
              <a:spcAft>
                <a:spcPts val="1200"/>
              </a:spcAft>
              <a:buNone/>
            </a:pPr>
            <a:r>
              <a:rPr lang="en-US" sz="2600" b="1">
                <a:solidFill>
                  <a:srgbClr val="000000"/>
                </a:solidFill>
                <a:effectLst/>
                <a:ea typeface="Times New Roman" panose="02020603050405020304" pitchFamily="18" charset="0"/>
                <a:cs typeface="Times New Roman"/>
              </a:rPr>
              <a:t>LEA Level Planning Documents</a:t>
            </a:r>
          </a:p>
          <a:p>
            <a:pPr marL="0" indent="0">
              <a:lnSpc>
                <a:spcPct val="100000"/>
              </a:lnSpc>
              <a:spcBef>
                <a:spcPts val="0"/>
              </a:spcBef>
              <a:spcAft>
                <a:spcPts val="1200"/>
              </a:spcAft>
              <a:buNone/>
            </a:pPr>
            <a:r>
              <a:rPr lang="en-US" sz="2600">
                <a:solidFill>
                  <a:srgbClr val="000000"/>
                </a:solidFill>
                <a:ea typeface="Times New Roman" panose="02020603050405020304" pitchFamily="18" charset="0"/>
                <a:cs typeface="Times New Roman"/>
              </a:rPr>
              <a:t>Description: 	</a:t>
            </a:r>
            <a:r>
              <a:rPr lang="en-US" sz="2600">
                <a:solidFill>
                  <a:srgbClr val="000000"/>
                </a:solidFill>
                <a:effectLst/>
                <a:ea typeface="Calibri" panose="020F0502020204030204" pitchFamily="34" charset="0"/>
                <a:cs typeface="Arial"/>
              </a:rPr>
              <a:t>The current approved LCAP and LCAP Federal 			Addendum.</a:t>
            </a:r>
          </a:p>
          <a:p>
            <a:pPr marL="0" indent="0">
              <a:lnSpc>
                <a:spcPct val="100000"/>
              </a:lnSpc>
              <a:spcBef>
                <a:spcPts val="0"/>
              </a:spcBef>
              <a:spcAft>
                <a:spcPts val="1200"/>
              </a:spcAft>
              <a:buNone/>
            </a:pPr>
            <a:r>
              <a:rPr lang="en-US" sz="2600">
                <a:solidFill>
                  <a:srgbClr val="000000"/>
                </a:solidFill>
                <a:effectLst/>
                <a:ea typeface="Calibri" panose="020F0502020204030204" pitchFamily="34" charset="0"/>
                <a:cs typeface="Arial"/>
              </a:rPr>
              <a:t>Item Instructions: 	Submit the LCAP, LCAP Federal Addendum, and 			other plans, which may include the 					</a:t>
            </a:r>
            <a:r>
              <a:rPr lang="en-US" sz="2600">
                <a:solidFill>
                  <a:srgbClr val="000000"/>
                </a:solidFill>
                <a:ea typeface="Calibri" panose="020F0502020204030204" pitchFamily="34" charset="0"/>
                <a:cs typeface="Arial"/>
              </a:rPr>
              <a:t>C</a:t>
            </a:r>
            <a:r>
              <a:rPr lang="en-US" sz="2600">
                <a:solidFill>
                  <a:srgbClr val="000000"/>
                </a:solidFill>
                <a:effectLst/>
                <a:ea typeface="Calibri" panose="020F0502020204030204" pitchFamily="34" charset="0"/>
                <a:cs typeface="Arial"/>
              </a:rPr>
              <a:t>omprehensive </a:t>
            </a:r>
            <a:r>
              <a:rPr lang="en-US" sz="2600">
                <a:solidFill>
                  <a:srgbClr val="000000"/>
                </a:solidFill>
                <a:ea typeface="Calibri" panose="020F0502020204030204" pitchFamily="34" charset="0"/>
                <a:cs typeface="Arial"/>
              </a:rPr>
              <a:t>S</a:t>
            </a:r>
            <a:r>
              <a:rPr lang="en-US" sz="2600">
                <a:solidFill>
                  <a:srgbClr val="000000"/>
                </a:solidFill>
                <a:effectLst/>
                <a:ea typeface="Calibri" panose="020F0502020204030204" pitchFamily="34" charset="0"/>
                <a:cs typeface="Arial"/>
              </a:rPr>
              <a:t>upport and Improvement 				plan(s) and the </a:t>
            </a:r>
            <a:r>
              <a:rPr lang="en-US" sz="2600">
                <a:solidFill>
                  <a:srgbClr val="000000"/>
                </a:solidFill>
                <a:ea typeface="Calibri" panose="020F0502020204030204" pitchFamily="34" charset="0"/>
                <a:cs typeface="Arial"/>
              </a:rPr>
              <a:t>S</a:t>
            </a:r>
            <a:r>
              <a:rPr lang="en-US" sz="2600">
                <a:solidFill>
                  <a:srgbClr val="000000"/>
                </a:solidFill>
                <a:effectLst/>
                <a:ea typeface="Calibri" panose="020F0502020204030204" pitchFamily="34" charset="0"/>
                <a:cs typeface="Arial"/>
              </a:rPr>
              <a:t>chool </a:t>
            </a:r>
            <a:r>
              <a:rPr lang="en-US" sz="2600">
                <a:solidFill>
                  <a:srgbClr val="000000"/>
                </a:solidFill>
                <a:ea typeface="Calibri" panose="020F0502020204030204" pitchFamily="34" charset="0"/>
                <a:cs typeface="Arial"/>
              </a:rPr>
              <a:t>P</a:t>
            </a:r>
            <a:r>
              <a:rPr lang="en-US" sz="2600">
                <a:solidFill>
                  <a:srgbClr val="000000"/>
                </a:solidFill>
                <a:effectLst/>
                <a:ea typeface="Calibri" panose="020F0502020204030204" pitchFamily="34" charset="0"/>
                <a:cs typeface="Arial"/>
              </a:rPr>
              <a:t>lan for </a:t>
            </a:r>
            <a:r>
              <a:rPr lang="en-US" sz="2600">
                <a:solidFill>
                  <a:srgbClr val="000000"/>
                </a:solidFill>
                <a:ea typeface="Calibri" panose="020F0502020204030204" pitchFamily="34" charset="0"/>
                <a:cs typeface="Arial"/>
              </a:rPr>
              <a:t>S</a:t>
            </a:r>
            <a:r>
              <a:rPr lang="en-US" sz="2600">
                <a:solidFill>
                  <a:srgbClr val="000000"/>
                </a:solidFill>
                <a:effectLst/>
                <a:ea typeface="Calibri" panose="020F0502020204030204" pitchFamily="34" charset="0"/>
                <a:cs typeface="Arial"/>
              </a:rPr>
              <a:t>tudent 				Achievement.</a:t>
            </a:r>
            <a:r>
              <a:rPr lang="en-US" sz="2600">
                <a:solidFill>
                  <a:srgbClr val="000000"/>
                </a:solidFill>
                <a:ea typeface="Calibri" panose="020F0502020204030204" pitchFamily="34" charset="0"/>
                <a:cs typeface="Arial"/>
              </a:rPr>
              <a:t> </a:t>
            </a:r>
            <a:endParaRPr lang="en-US" sz="2600">
              <a:solidFill>
                <a:srgbClr val="000000"/>
              </a:solidFill>
              <a:effectLst/>
              <a:ea typeface="Calibri" panose="020F0502020204030204" pitchFamily="34" charset="0"/>
              <a:cs typeface="Arial"/>
            </a:endParaRPr>
          </a:p>
          <a:p>
            <a:pPr marL="0" indent="0">
              <a:buNone/>
            </a:pPr>
            <a:endParaRPr lang="en-US" sz="2000" b="1">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09A02C2-DA11-82FC-65C2-F0DFFA6202D6}"/>
              </a:ext>
            </a:extLst>
          </p:cNvPr>
          <p:cNvSpPr>
            <a:spLocks noGrp="1"/>
          </p:cNvSpPr>
          <p:nvPr>
            <p:ph type="sldNum" sz="quarter" idx="12"/>
          </p:nvPr>
        </p:nvSpPr>
        <p:spPr/>
        <p:txBody>
          <a:bodyPr/>
          <a:lstStyle/>
          <a:p>
            <a:fld id="{0560CF5E-9218-46D4-A0AE-B5C073203588}" type="slidenum">
              <a:rPr lang="en-US" altLang="en-US" smtClean="0"/>
              <a:pPr/>
              <a:t>14</a:t>
            </a:fld>
            <a:endParaRPr lang="en-US" altLang="en-US"/>
          </a:p>
        </p:txBody>
      </p:sp>
    </p:spTree>
    <p:extLst>
      <p:ext uri="{BB962C8B-B14F-4D97-AF65-F5344CB8AC3E}">
        <p14:creationId xmlns:p14="http://schemas.microsoft.com/office/powerpoint/2010/main" val="98589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6ABAF0-5DCE-4B36-9C0B-01ED88E29819}"/>
              </a:ext>
            </a:extLst>
          </p:cNvPr>
          <p:cNvSpPr>
            <a:spLocks noGrp="1"/>
          </p:cNvSpPr>
          <p:nvPr>
            <p:ph type="title"/>
          </p:nvPr>
        </p:nvSpPr>
        <p:spPr/>
        <p:txBody>
          <a:bodyPr>
            <a:noAutofit/>
          </a:bodyPr>
          <a:lstStyle/>
          <a:p>
            <a:r>
              <a:rPr lang="en-US" sz="3600"/>
              <a:t>Supporting Effective Instruction 02: Comprehensive Support and Targeted Support Prioritization (3)</a:t>
            </a:r>
          </a:p>
        </p:txBody>
      </p:sp>
      <p:sp>
        <p:nvSpPr>
          <p:cNvPr id="3" name="Content Placeholder 2">
            <a:extLst>
              <a:ext uri="{FF2B5EF4-FFF2-40B4-BE49-F238E27FC236}">
                <a16:creationId xmlns:a16="http://schemas.microsoft.com/office/drawing/2014/main" id="{0FFC3854-3E65-3D1F-ADE7-FC7E3C9A6F78}"/>
              </a:ext>
            </a:extLst>
          </p:cNvPr>
          <p:cNvSpPr>
            <a:spLocks noGrp="1"/>
          </p:cNvSpPr>
          <p:nvPr>
            <p:ph idx="1"/>
          </p:nvPr>
        </p:nvSpPr>
        <p:spPr/>
        <p:txBody>
          <a:bodyPr/>
          <a:lstStyle/>
          <a:p>
            <a:pPr marL="0" indent="0">
              <a:lnSpc>
                <a:spcPct val="100000"/>
              </a:lnSpc>
              <a:spcBef>
                <a:spcPts val="0"/>
              </a:spcBef>
              <a:spcAft>
                <a:spcPts val="0"/>
              </a:spcAft>
              <a:buNone/>
            </a:pPr>
            <a:r>
              <a:rPr lang="en-US" sz="2600" b="1" dirty="0">
                <a:solidFill>
                  <a:srgbClr val="000000"/>
                </a:solidFill>
              </a:rPr>
              <a:t>Evidence Request</a:t>
            </a:r>
            <a:endParaRPr lang="en-US" sz="2600" b="1" dirty="0">
              <a:solidFill>
                <a:srgbClr val="000000"/>
              </a:solidFill>
              <a:cs typeface="Arial"/>
            </a:endParaRPr>
          </a:p>
          <a:p>
            <a:pPr marL="0" indent="0">
              <a:lnSpc>
                <a:spcPct val="100000"/>
              </a:lnSpc>
              <a:spcBef>
                <a:spcPts val="0"/>
              </a:spcBef>
              <a:spcAft>
                <a:spcPts val="1200"/>
              </a:spcAft>
              <a:buNone/>
            </a:pPr>
            <a:r>
              <a:rPr lang="en-US" sz="2600" b="1" dirty="0">
                <a:solidFill>
                  <a:srgbClr val="000000"/>
                </a:solidFill>
                <a:cs typeface="Times New Roman"/>
              </a:rPr>
              <a:t>PD Planning Documents</a:t>
            </a:r>
          </a:p>
          <a:p>
            <a:pPr marL="0" marR="0" indent="0">
              <a:lnSpc>
                <a:spcPct val="100000"/>
              </a:lnSpc>
              <a:spcBef>
                <a:spcPts val="0"/>
              </a:spcBef>
              <a:spcAft>
                <a:spcPts val="1200"/>
              </a:spcAft>
              <a:buNone/>
            </a:pPr>
            <a:r>
              <a:rPr lang="en-US" sz="2600" dirty="0">
                <a:solidFill>
                  <a:srgbClr val="000000"/>
                </a:solidFill>
                <a:cs typeface="Times New Roman"/>
              </a:rPr>
              <a:t>Description:		</a:t>
            </a:r>
            <a:r>
              <a:rPr lang="en-US" sz="2600" dirty="0">
                <a:solidFill>
                  <a:srgbClr val="000000"/>
                </a:solidFill>
                <a:cs typeface="Arial"/>
              </a:rPr>
              <a:t>Provide documentation of PD planning.</a:t>
            </a:r>
          </a:p>
          <a:p>
            <a:pPr marL="0" indent="0">
              <a:lnSpc>
                <a:spcPct val="100000"/>
              </a:lnSpc>
              <a:spcBef>
                <a:spcPts val="0"/>
              </a:spcBef>
              <a:spcAft>
                <a:spcPts val="1200"/>
              </a:spcAft>
              <a:buNone/>
            </a:pPr>
            <a:r>
              <a:rPr lang="en-US" sz="2600" dirty="0">
                <a:solidFill>
                  <a:srgbClr val="000000"/>
                </a:solidFill>
                <a:cs typeface="Arial"/>
              </a:rPr>
              <a:t>Item Instructions: 	Submit districtwide PD calendars. Submit 				evidence of short- and long-term PD planning 			and goals. Evidence may include </a:t>
            </a:r>
            <a:r>
              <a:rPr lang="en-US" sz="2600" dirty="0">
                <a:solidFill>
                  <a:srgbClr val="000000"/>
                </a:solidFill>
                <a:effectLst/>
                <a:ea typeface="Calibri" panose="020F0502020204030204" pitchFamily="34" charset="0"/>
                <a:cs typeface="Times New Roman"/>
              </a:rPr>
              <a:t>calendars, 			agendas, meeting 	notes, lists of participants 			present, presentations, documents shared during 			meetings, surveys (including survey and results), 			data, and feedback forms.</a:t>
            </a:r>
            <a:r>
              <a:rPr lang="en-US" sz="2600" dirty="0">
                <a:solidFill>
                  <a:srgbClr val="000000"/>
                </a:solidFill>
                <a:ea typeface="Calibri" panose="020F0502020204030204" pitchFamily="34" charset="0"/>
                <a:cs typeface="Times New Roman"/>
              </a:rPr>
              <a:t> </a:t>
            </a:r>
            <a:endParaRPr lang="en-US" sz="2600" dirty="0">
              <a:solidFill>
                <a:srgbClr val="000000"/>
              </a:solidFill>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09A02C2-DA11-82FC-65C2-F0DFFA6202D6}"/>
              </a:ext>
            </a:extLst>
          </p:cNvPr>
          <p:cNvSpPr>
            <a:spLocks noGrp="1"/>
          </p:cNvSpPr>
          <p:nvPr>
            <p:ph type="sldNum" sz="quarter" idx="12"/>
          </p:nvPr>
        </p:nvSpPr>
        <p:spPr/>
        <p:txBody>
          <a:bodyPr/>
          <a:lstStyle/>
          <a:p>
            <a:fld id="{0560CF5E-9218-46D4-A0AE-B5C073203588}" type="slidenum">
              <a:rPr lang="en-US" altLang="en-US" smtClean="0"/>
              <a:pPr/>
              <a:t>15</a:t>
            </a:fld>
            <a:endParaRPr lang="en-US" altLang="en-US"/>
          </a:p>
        </p:txBody>
      </p:sp>
    </p:spTree>
    <p:extLst>
      <p:ext uri="{BB962C8B-B14F-4D97-AF65-F5344CB8AC3E}">
        <p14:creationId xmlns:p14="http://schemas.microsoft.com/office/powerpoint/2010/main" val="57364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F7760E-0C96-98EF-3837-4DC2AD8E8BC5}"/>
              </a:ext>
            </a:extLst>
          </p:cNvPr>
          <p:cNvSpPr>
            <a:spLocks noGrp="1"/>
          </p:cNvSpPr>
          <p:nvPr>
            <p:ph type="title"/>
          </p:nvPr>
        </p:nvSpPr>
        <p:spPr/>
        <p:txBody>
          <a:bodyPr/>
          <a:lstStyle/>
          <a:p>
            <a:r>
              <a:rPr lang="en-US" dirty="0"/>
              <a:t>California Department of Education Monitoring Tool (1)</a:t>
            </a:r>
          </a:p>
        </p:txBody>
      </p:sp>
      <p:sp>
        <p:nvSpPr>
          <p:cNvPr id="6" name="Content Placeholder 5">
            <a:extLst>
              <a:ext uri="{FF2B5EF4-FFF2-40B4-BE49-F238E27FC236}">
                <a16:creationId xmlns:a16="http://schemas.microsoft.com/office/drawing/2014/main" id="{18B5085E-352A-CB1C-E51C-E3793AFF2133}"/>
              </a:ext>
            </a:extLst>
          </p:cNvPr>
          <p:cNvSpPr>
            <a:spLocks noGrp="1"/>
          </p:cNvSpPr>
          <p:nvPr>
            <p:ph sz="half" idx="1"/>
          </p:nvPr>
        </p:nvSpPr>
        <p:spPr/>
        <p:txBody>
          <a:bodyPr/>
          <a:lstStyle/>
          <a:p>
            <a:pPr marL="0" indent="0">
              <a:lnSpc>
                <a:spcPct val="100000"/>
              </a:lnSpc>
              <a:spcBef>
                <a:spcPts val="0"/>
              </a:spcBef>
              <a:spcAft>
                <a:spcPts val="1200"/>
              </a:spcAft>
              <a:buNone/>
            </a:pPr>
            <a:r>
              <a:rPr lang="en-US" sz="2400" dirty="0">
                <a:solidFill>
                  <a:srgbClr val="000000"/>
                </a:solidFill>
              </a:rPr>
              <a:t>Documents only need to be uploaded once, even if they are for other items. </a:t>
            </a:r>
          </a:p>
          <a:p>
            <a:pPr marL="0" indent="0">
              <a:lnSpc>
                <a:spcPct val="100000"/>
              </a:lnSpc>
              <a:spcBef>
                <a:spcPts val="0"/>
              </a:spcBef>
              <a:spcAft>
                <a:spcPts val="1200"/>
              </a:spcAft>
              <a:buNone/>
            </a:pPr>
            <a:r>
              <a:rPr lang="en-US" sz="2400" b="1" dirty="0">
                <a:solidFill>
                  <a:srgbClr val="000000"/>
                </a:solidFill>
              </a:rPr>
              <a:t>Best Practices:</a:t>
            </a:r>
            <a:endParaRPr lang="en-US" sz="2400" dirty="0">
              <a:solidFill>
                <a:srgbClr val="000000"/>
              </a:solidFill>
            </a:endParaRPr>
          </a:p>
          <a:p>
            <a:pPr>
              <a:lnSpc>
                <a:spcPct val="100000"/>
              </a:lnSpc>
              <a:spcBef>
                <a:spcPts val="0"/>
              </a:spcBef>
              <a:spcAft>
                <a:spcPts val="1200"/>
              </a:spcAft>
            </a:pPr>
            <a:r>
              <a:rPr lang="en-US" sz="2400" dirty="0">
                <a:solidFill>
                  <a:srgbClr val="000000"/>
                </a:solidFill>
              </a:rPr>
              <a:t>Include the year in the document title.</a:t>
            </a:r>
          </a:p>
          <a:p>
            <a:pPr>
              <a:lnSpc>
                <a:spcPct val="100000"/>
              </a:lnSpc>
              <a:spcBef>
                <a:spcPts val="0"/>
              </a:spcBef>
              <a:spcAft>
                <a:spcPts val="1200"/>
              </a:spcAft>
            </a:pPr>
            <a:r>
              <a:rPr lang="en-US" sz="2400" dirty="0">
                <a:solidFill>
                  <a:srgbClr val="000000"/>
                </a:solidFill>
              </a:rPr>
              <a:t>Include the Instrument and item number in the document title.</a:t>
            </a:r>
          </a:p>
          <a:p>
            <a:pPr>
              <a:lnSpc>
                <a:spcPct val="100000"/>
              </a:lnSpc>
              <a:spcBef>
                <a:spcPts val="0"/>
              </a:spcBef>
              <a:spcAft>
                <a:spcPts val="1200"/>
              </a:spcAft>
            </a:pPr>
            <a:r>
              <a:rPr lang="en-US" sz="2400" dirty="0">
                <a:solidFill>
                  <a:srgbClr val="000000"/>
                </a:solidFill>
              </a:rPr>
              <a:t>Provide a detailed description.</a:t>
            </a:r>
          </a:p>
          <a:p>
            <a:endParaRPr lang="en-US" dirty="0"/>
          </a:p>
        </p:txBody>
      </p:sp>
      <p:pic>
        <p:nvPicPr>
          <p:cNvPr id="8" name="Content Placeholder 7" descr="Screenshot of document uploaded to California Department of Education  Monitoring Tool (CMT). ">
            <a:extLst>
              <a:ext uri="{FF2B5EF4-FFF2-40B4-BE49-F238E27FC236}">
                <a16:creationId xmlns:a16="http://schemas.microsoft.com/office/drawing/2014/main" id="{A58C44BD-91AD-1E20-CFDE-F045AEDC90ED}"/>
              </a:ext>
            </a:extLst>
          </p:cNvPr>
          <p:cNvPicPr>
            <a:picLocks noGrp="1" noChangeAspect="1"/>
          </p:cNvPicPr>
          <p:nvPr>
            <p:ph sz="half" idx="2"/>
          </p:nvPr>
        </p:nvPicPr>
        <p:blipFill>
          <a:blip r:embed="rId3"/>
          <a:stretch>
            <a:fillRect/>
          </a:stretch>
        </p:blipFill>
        <p:spPr>
          <a:xfrm>
            <a:off x="7191375" y="1821090"/>
            <a:ext cx="3943350" cy="4459741"/>
          </a:xfrm>
          <a:prstGeom prst="rect">
            <a:avLst/>
          </a:prstGeom>
        </p:spPr>
      </p:pic>
      <p:sp>
        <p:nvSpPr>
          <p:cNvPr id="4" name="Slide Number Placeholder 3">
            <a:extLst>
              <a:ext uri="{FF2B5EF4-FFF2-40B4-BE49-F238E27FC236}">
                <a16:creationId xmlns:a16="http://schemas.microsoft.com/office/drawing/2014/main" id="{53C4B923-FF31-1C4E-0BC8-5F6AC97EC2E3}"/>
              </a:ext>
            </a:extLst>
          </p:cNvPr>
          <p:cNvSpPr>
            <a:spLocks noGrp="1"/>
          </p:cNvSpPr>
          <p:nvPr>
            <p:ph type="sldNum" sz="quarter" idx="12"/>
          </p:nvPr>
        </p:nvSpPr>
        <p:spPr/>
        <p:txBody>
          <a:bodyPr/>
          <a:lstStyle/>
          <a:p>
            <a:fld id="{4E637404-0BCF-4192-AEAE-F6A882F231C4}" type="slidenum">
              <a:rPr lang="en-US" altLang="en-US" smtClean="0"/>
              <a:pPr/>
              <a:t>16</a:t>
            </a:fld>
            <a:endParaRPr lang="en-US" altLang="en-US"/>
          </a:p>
        </p:txBody>
      </p:sp>
    </p:spTree>
    <p:extLst>
      <p:ext uri="{BB962C8B-B14F-4D97-AF65-F5344CB8AC3E}">
        <p14:creationId xmlns:p14="http://schemas.microsoft.com/office/powerpoint/2010/main" val="55729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2F3AA5-53DC-AECC-4BA8-8F5C5887BE24}"/>
              </a:ext>
            </a:extLst>
          </p:cNvPr>
          <p:cNvSpPr>
            <a:spLocks noGrp="1"/>
          </p:cNvSpPr>
          <p:nvPr>
            <p:ph type="title"/>
          </p:nvPr>
        </p:nvSpPr>
        <p:spPr/>
        <p:txBody>
          <a:bodyPr/>
          <a:lstStyle/>
          <a:p>
            <a:r>
              <a:rPr lang="en-US" dirty="0"/>
              <a:t>California Department of Education Monitoring Tool (2)</a:t>
            </a:r>
          </a:p>
        </p:txBody>
      </p:sp>
      <p:pic>
        <p:nvPicPr>
          <p:cNvPr id="8" name="Content Placeholder 7" descr="A screenshot of CMT">
            <a:extLst>
              <a:ext uri="{FF2B5EF4-FFF2-40B4-BE49-F238E27FC236}">
                <a16:creationId xmlns:a16="http://schemas.microsoft.com/office/drawing/2014/main" id="{6A12C410-0BA2-69B1-C59B-694D55BA719F}"/>
              </a:ext>
            </a:extLst>
          </p:cNvPr>
          <p:cNvPicPr>
            <a:picLocks noGrp="1" noChangeAspect="1"/>
          </p:cNvPicPr>
          <p:nvPr>
            <p:ph idx="1"/>
          </p:nvPr>
        </p:nvPicPr>
        <p:blipFill rotWithShape="1">
          <a:blip r:embed="rId3"/>
          <a:srcRect l="5319"/>
          <a:stretch/>
        </p:blipFill>
        <p:spPr>
          <a:xfrm>
            <a:off x="1248374" y="1793875"/>
            <a:ext cx="9972444" cy="4473575"/>
          </a:xfrm>
        </p:spPr>
      </p:pic>
      <p:sp>
        <p:nvSpPr>
          <p:cNvPr id="4" name="Slide Number Placeholder 3">
            <a:extLst>
              <a:ext uri="{FF2B5EF4-FFF2-40B4-BE49-F238E27FC236}">
                <a16:creationId xmlns:a16="http://schemas.microsoft.com/office/drawing/2014/main" id="{EA132839-D090-A937-5D8E-2E597A1D142A}"/>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289800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508A-2DF7-91CE-4430-5C7D44DAFBA5}"/>
              </a:ext>
            </a:extLst>
          </p:cNvPr>
          <p:cNvSpPr>
            <a:spLocks noGrp="1"/>
          </p:cNvSpPr>
          <p:nvPr>
            <p:ph type="title"/>
          </p:nvPr>
        </p:nvSpPr>
        <p:spPr>
          <a:xfrm>
            <a:off x="1082037" y="394953"/>
            <a:ext cx="10369927" cy="1449387"/>
          </a:xfrm>
        </p:spPr>
        <p:txBody>
          <a:bodyPr>
            <a:noAutofit/>
          </a:bodyPr>
          <a:lstStyle/>
          <a:p>
            <a:r>
              <a:rPr lang="en-US" sz="3600"/>
              <a:t>Supporting Effective Instruction 03: Review and Revise Local Control and Accountability Plan Federal Addendum (1)</a:t>
            </a:r>
          </a:p>
        </p:txBody>
      </p:sp>
      <p:sp>
        <p:nvSpPr>
          <p:cNvPr id="3" name="Content Placeholder 2">
            <a:extLst>
              <a:ext uri="{FF2B5EF4-FFF2-40B4-BE49-F238E27FC236}">
                <a16:creationId xmlns:a16="http://schemas.microsoft.com/office/drawing/2014/main" id="{ACB3C03E-C233-8486-9F73-0C36BBE2FB51}"/>
              </a:ext>
            </a:extLst>
          </p:cNvPr>
          <p:cNvSpPr>
            <a:spLocks noGrp="1"/>
          </p:cNvSpPr>
          <p:nvPr>
            <p:ph idx="1"/>
          </p:nvPr>
        </p:nvSpPr>
        <p:spPr>
          <a:xfrm>
            <a:off x="1185863" y="1844340"/>
            <a:ext cx="10162276" cy="4294857"/>
          </a:xfrm>
        </p:spPr>
        <p:txBody>
          <a:bodyPr/>
          <a:lstStyle/>
          <a:p>
            <a:pPr marL="0" indent="0">
              <a:lnSpc>
                <a:spcPct val="100000"/>
              </a:lnSpc>
              <a:spcBef>
                <a:spcPts val="0"/>
              </a:spcBef>
              <a:spcAft>
                <a:spcPts val="1200"/>
              </a:spcAft>
              <a:buNone/>
            </a:pPr>
            <a:r>
              <a:rPr lang="en-US" sz="2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 LEA shall submit an application to the state educational agency at such time, in such manner, and containing such information as the state educational agency may reasonably require. </a:t>
            </a:r>
          </a:p>
          <a:p>
            <a:pPr marL="0" indent="0" algn="r">
              <a:lnSpc>
                <a:spcPct val="100000"/>
              </a:lnSpc>
              <a:spcBef>
                <a:spcPts val="0"/>
              </a:spcBef>
              <a:spcAft>
                <a:spcPts val="1200"/>
              </a:spcAft>
              <a:buNone/>
            </a:pPr>
            <a:r>
              <a:rPr lang="en-US" sz="2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600" i="1" cap="all">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6612[b][1]</a:t>
            </a:r>
          </a:p>
          <a:p>
            <a:pPr marL="0" indent="0">
              <a:lnSpc>
                <a:spcPct val="100000"/>
              </a:lnSpc>
              <a:spcBef>
                <a:spcPts val="0"/>
              </a:spcBef>
              <a:spcAft>
                <a:spcPts val="1200"/>
              </a:spcAft>
              <a:buNone/>
            </a:pPr>
            <a:r>
              <a:rPr lang="en-US" sz="2600">
                <a:solidFill>
                  <a:srgbClr val="000000"/>
                </a:solidFill>
                <a:effectLst/>
                <a:latin typeface="Arial" panose="020B0604020202020204" pitchFamily="34" charset="0"/>
                <a:ea typeface="Calibri" panose="020F0502020204030204" pitchFamily="34" charset="0"/>
              </a:rPr>
              <a:t>The LEA plan shall remain in effect for the duration of the LEAs participation in the Title II, Part A program, and said plan shall be periodically reviewed, and revised when necessary. </a:t>
            </a:r>
          </a:p>
          <a:p>
            <a:pPr marL="0" indent="0" algn="r">
              <a:lnSpc>
                <a:spcPct val="100000"/>
              </a:lnSpc>
              <a:spcBef>
                <a:spcPts val="0"/>
              </a:spcBef>
              <a:spcAft>
                <a:spcPts val="1200"/>
              </a:spcAft>
              <a:buNone/>
            </a:pPr>
            <a:r>
              <a:rPr lang="en-US" sz="2600">
                <a:solidFill>
                  <a:srgbClr val="000000"/>
                </a:solidFill>
                <a:effectLst/>
                <a:latin typeface="Arial" panose="020B0604020202020204" pitchFamily="34" charset="0"/>
                <a:ea typeface="Calibri" panose="020F0502020204030204" pitchFamily="34" charset="0"/>
              </a:rPr>
              <a:t>20 </a:t>
            </a:r>
            <a:r>
              <a:rPr lang="en-US" sz="2600" i="1">
                <a:solidFill>
                  <a:srgbClr val="000000"/>
                </a:solidFill>
                <a:effectLst/>
                <a:latin typeface="Arial" panose="020B0604020202020204" pitchFamily="34" charset="0"/>
                <a:ea typeface="Calibri" panose="020F0502020204030204" pitchFamily="34" charset="0"/>
              </a:rPr>
              <a:t>U.S.C. </a:t>
            </a:r>
            <a:r>
              <a:rPr lang="en-US" sz="2600">
                <a:solidFill>
                  <a:srgbClr val="000000"/>
                </a:solidFill>
                <a:effectLst/>
                <a:latin typeface="Arial" panose="020B0604020202020204" pitchFamily="34" charset="0"/>
                <a:ea typeface="Calibri" panose="020F0502020204030204" pitchFamily="34" charset="0"/>
              </a:rPr>
              <a:t>sections 6312[a][4], 6312[a][5], and 6612[b][1]</a:t>
            </a:r>
            <a:endParaRPr lang="en-US" sz="2600">
              <a:solidFill>
                <a:srgbClr val="000000"/>
              </a:solidFill>
            </a:endParaRPr>
          </a:p>
        </p:txBody>
      </p:sp>
      <p:sp>
        <p:nvSpPr>
          <p:cNvPr id="4" name="Slide Number Placeholder 3">
            <a:extLst>
              <a:ext uri="{FF2B5EF4-FFF2-40B4-BE49-F238E27FC236}">
                <a16:creationId xmlns:a16="http://schemas.microsoft.com/office/drawing/2014/main" id="{16C55ABB-AE79-DFB7-7A4B-FD1EDE3D3B08}"/>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71358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F573DA-8D05-4ADB-948D-9F7A4CDA02D3}"/>
              </a:ext>
            </a:extLst>
          </p:cNvPr>
          <p:cNvSpPr>
            <a:spLocks noGrp="1"/>
          </p:cNvSpPr>
          <p:nvPr>
            <p:ph type="title"/>
          </p:nvPr>
        </p:nvSpPr>
        <p:spPr/>
        <p:txBody>
          <a:bodyPr>
            <a:noAutofit/>
          </a:bodyPr>
          <a:lstStyle/>
          <a:p>
            <a:r>
              <a:rPr lang="en-US" sz="3600" dirty="0"/>
              <a:t>Supporting Effective Instruction 03: Review and Revise Local Control and Accountability Plan Federal Addendum (2)</a:t>
            </a:r>
          </a:p>
        </p:txBody>
      </p:sp>
      <p:sp>
        <p:nvSpPr>
          <p:cNvPr id="3" name="Content Placeholder 2">
            <a:extLst>
              <a:ext uri="{FF2B5EF4-FFF2-40B4-BE49-F238E27FC236}">
                <a16:creationId xmlns:a16="http://schemas.microsoft.com/office/drawing/2014/main" id="{BD5097FE-35B6-385D-78A0-14BFFE4903A3}"/>
              </a:ext>
            </a:extLst>
          </p:cNvPr>
          <p:cNvSpPr>
            <a:spLocks noGrp="1"/>
          </p:cNvSpPr>
          <p:nvPr>
            <p:ph idx="1"/>
          </p:nvPr>
        </p:nvSpPr>
        <p:spPr/>
        <p:txBody>
          <a:bodyPr/>
          <a:lstStyle/>
          <a:p>
            <a:pPr marL="0" indent="0">
              <a:lnSpc>
                <a:spcPct val="100000"/>
              </a:lnSpc>
              <a:spcBef>
                <a:spcPts val="0"/>
              </a:spcBef>
              <a:spcAft>
                <a:spcPts val="0"/>
              </a:spcAft>
              <a:buNone/>
            </a:pPr>
            <a:r>
              <a:rPr lang="en-US" sz="2600" b="1" dirty="0">
                <a:solidFill>
                  <a:srgbClr val="000000"/>
                </a:solidFill>
              </a:rPr>
              <a:t>Evidence Request</a:t>
            </a:r>
            <a:endParaRPr lang="en-US" sz="2600" dirty="0">
              <a:solidFill>
                <a:srgbClr val="000000"/>
              </a:solidFill>
              <a:cs typeface="Arial"/>
            </a:endParaRPr>
          </a:p>
          <a:p>
            <a:pPr marL="0" indent="0">
              <a:lnSpc>
                <a:spcPct val="100000"/>
              </a:lnSpc>
              <a:spcBef>
                <a:spcPts val="0"/>
              </a:spcBef>
              <a:spcAft>
                <a:spcPts val="1800"/>
              </a:spcAft>
              <a:buNone/>
            </a:pPr>
            <a:r>
              <a:rPr lang="en-US" sz="2600" b="1" dirty="0">
                <a:solidFill>
                  <a:srgbClr val="000000"/>
                </a:solidFill>
                <a:effectLst/>
                <a:ea typeface="Times New Roman" panose="02020603050405020304" pitchFamily="18" charset="0"/>
                <a:cs typeface="Times New Roman"/>
              </a:rPr>
              <a:t>LEA </a:t>
            </a:r>
            <a:r>
              <a:rPr lang="en-US" sz="2600" b="1" dirty="0">
                <a:solidFill>
                  <a:srgbClr val="000000"/>
                </a:solidFill>
                <a:cs typeface="Times New Roman"/>
              </a:rPr>
              <a:t>Level Planning Documents</a:t>
            </a:r>
          </a:p>
          <a:p>
            <a:pPr marL="0" marR="0" indent="0">
              <a:lnSpc>
                <a:spcPct val="100000"/>
              </a:lnSpc>
              <a:spcBef>
                <a:spcPts val="0"/>
              </a:spcBef>
              <a:spcAft>
                <a:spcPts val="1200"/>
              </a:spcAft>
              <a:buNone/>
            </a:pPr>
            <a:r>
              <a:rPr lang="en-US" sz="2600" dirty="0">
                <a:solidFill>
                  <a:srgbClr val="000000"/>
                </a:solidFill>
                <a:cs typeface="Times New Roman"/>
              </a:rPr>
              <a:t>Description:		The </a:t>
            </a:r>
            <a:r>
              <a:rPr lang="en-US" sz="2600" dirty="0">
                <a:solidFill>
                  <a:srgbClr val="000000"/>
                </a:solidFill>
                <a:cs typeface="Arial"/>
              </a:rPr>
              <a:t>current approved LCAP and LCAP Federal 			Addendum.</a:t>
            </a:r>
          </a:p>
          <a:p>
            <a:pPr marL="0" indent="0">
              <a:lnSpc>
                <a:spcPct val="100000"/>
              </a:lnSpc>
              <a:spcBef>
                <a:spcPts val="0"/>
              </a:spcBef>
              <a:spcAft>
                <a:spcPts val="1200"/>
              </a:spcAft>
              <a:buNone/>
            </a:pPr>
            <a:r>
              <a:rPr lang="en-US" sz="2600" dirty="0">
                <a:solidFill>
                  <a:srgbClr val="000000"/>
                </a:solidFill>
                <a:cs typeface="Arial"/>
              </a:rPr>
              <a:t>Item Instructions:	Submit the LCAP and LCAP Federal Addendum</a:t>
            </a:r>
            <a:r>
              <a:rPr lang="en-US" sz="2600" dirty="0">
                <a:cs typeface="Arial"/>
              </a:rPr>
              <a:t>.</a:t>
            </a:r>
            <a:r>
              <a:rPr lang="en-US" sz="2400" dirty="0">
                <a:latin typeface="Arial"/>
                <a:cs typeface="Arial"/>
              </a:rPr>
              <a:t> </a:t>
            </a:r>
          </a:p>
          <a:p>
            <a:pPr marL="0" indent="0">
              <a:buNone/>
            </a:pPr>
            <a:endParaRPr lang="en-US" sz="1800" b="1" dirty="0">
              <a:effectLst/>
              <a:latin typeface="Arial"/>
              <a:ea typeface="Calibri" panose="020F0502020204030204" pitchFamily="34" charset="0"/>
              <a:cs typeface="Times New Roman"/>
            </a:endParaRPr>
          </a:p>
          <a:p>
            <a:pPr marL="0" indent="0">
              <a:buNone/>
            </a:pPr>
            <a:endParaRPr lang="en-US" dirty="0"/>
          </a:p>
        </p:txBody>
      </p:sp>
      <p:sp>
        <p:nvSpPr>
          <p:cNvPr id="4" name="Slide Number Placeholder 3">
            <a:extLst>
              <a:ext uri="{FF2B5EF4-FFF2-40B4-BE49-F238E27FC236}">
                <a16:creationId xmlns:a16="http://schemas.microsoft.com/office/drawing/2014/main" id="{5962CC99-7565-335A-321C-E1507A018012}"/>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spTree>
    <p:extLst>
      <p:ext uri="{BB962C8B-B14F-4D97-AF65-F5344CB8AC3E}">
        <p14:creationId xmlns:p14="http://schemas.microsoft.com/office/powerpoint/2010/main" val="371779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a:t>Welcome and Housekeeping</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175895" indent="-175895" algn="l" rtl="0" fontAlgn="base">
              <a:lnSpc>
                <a:spcPct val="100000"/>
              </a:lnSpc>
              <a:spcBef>
                <a:spcPts val="0"/>
              </a:spcBef>
              <a:spcAft>
                <a:spcPts val="1200"/>
              </a:spcAft>
              <a:buFont typeface="Arial" panose="020B0604020202020204" pitchFamily="34" charset="0"/>
              <a:buChar char="•"/>
            </a:pPr>
            <a:r>
              <a:rPr lang="en-US" sz="3200" b="0" i="0" u="none" strike="noStrike" dirty="0">
                <a:solidFill>
                  <a:srgbClr val="000000"/>
                </a:solidFill>
                <a:effectLst/>
                <a:cs typeface="Arial"/>
              </a:rPr>
              <a:t>Feel free to ask questions in the chat during the presentation. We will also have time at the end of the presentation for questions.</a:t>
            </a:r>
            <a:r>
              <a:rPr lang="en-US" sz="3200" b="0" i="0" dirty="0">
                <a:solidFill>
                  <a:srgbClr val="000000"/>
                </a:solidFill>
                <a:effectLst/>
                <a:cs typeface="Arial"/>
              </a:rPr>
              <a:t>​</a:t>
            </a:r>
            <a:endParaRPr lang="en-US" dirty="0">
              <a:cs typeface="Arial"/>
            </a:endParaRPr>
          </a:p>
          <a:p>
            <a:pPr marL="175895" indent="-175895">
              <a:lnSpc>
                <a:spcPct val="100000"/>
              </a:lnSpc>
              <a:spcBef>
                <a:spcPts val="0"/>
              </a:spcBef>
              <a:spcAft>
                <a:spcPts val="1200"/>
              </a:spcAft>
            </a:pPr>
            <a:r>
              <a:rPr lang="en-US" sz="3200" dirty="0">
                <a:solidFill>
                  <a:srgbClr val="000000"/>
                </a:solidFill>
                <a:cs typeface="Arial"/>
              </a:rPr>
              <a:t>Please </a:t>
            </a:r>
            <a:r>
              <a:rPr lang="en-US" sz="3200" b="0" i="0" u="none" strike="noStrike" dirty="0">
                <a:solidFill>
                  <a:srgbClr val="000000"/>
                </a:solidFill>
                <a:effectLst/>
                <a:cs typeface="Arial"/>
              </a:rPr>
              <a:t>join our listserv by sending a blank email to </a:t>
            </a:r>
            <a:r>
              <a:rPr lang="en-US" sz="3200" b="0" i="0" u="none" strike="noStrike" dirty="0">
                <a:solidFill>
                  <a:srgbClr val="000000"/>
                </a:solidFill>
                <a:effectLst/>
                <a:cs typeface="Arial"/>
                <a:hlinkClick r:id="rId3"/>
              </a:rPr>
              <a:t>join-Title-II@mlist.cde.ca.gov</a:t>
            </a:r>
            <a:r>
              <a:rPr lang="en-US" sz="3200" b="0" i="0" u="none" strike="noStrike" dirty="0">
                <a:solidFill>
                  <a:srgbClr val="000000"/>
                </a:solidFill>
                <a:effectLst/>
                <a:cs typeface="Arial"/>
              </a:rPr>
              <a:t>. </a:t>
            </a:r>
          </a:p>
          <a:p>
            <a:pPr marL="175895" indent="-175895">
              <a:lnSpc>
                <a:spcPct val="100000"/>
              </a:lnSpc>
              <a:spcBef>
                <a:spcPts val="0"/>
              </a:spcBef>
              <a:spcAft>
                <a:spcPts val="1200"/>
              </a:spcAft>
            </a:pPr>
            <a:r>
              <a:rPr lang="en-US" sz="3200" dirty="0">
                <a:solidFill>
                  <a:srgbClr val="000000"/>
                </a:solidFill>
                <a:cs typeface="Arial"/>
              </a:rPr>
              <a:t>Slides will be posted in the California Department of Education (CDE) Monitoring Tool box.</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2</a:t>
            </a:fld>
            <a:endParaRPr lang="en-US" altLang="en-US"/>
          </a:p>
        </p:txBody>
      </p:sp>
    </p:spTree>
    <p:extLst>
      <p:ext uri="{BB962C8B-B14F-4D97-AF65-F5344CB8AC3E}">
        <p14:creationId xmlns:p14="http://schemas.microsoft.com/office/powerpoint/2010/main" val="143891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015D54-F544-4668-B29F-348E26203454}"/>
              </a:ext>
            </a:extLst>
          </p:cNvPr>
          <p:cNvSpPr>
            <a:spLocks noGrp="1"/>
          </p:cNvSpPr>
          <p:nvPr>
            <p:ph type="title"/>
          </p:nvPr>
        </p:nvSpPr>
        <p:spPr/>
        <p:txBody>
          <a:bodyPr>
            <a:noAutofit/>
          </a:bodyPr>
          <a:lstStyle/>
          <a:p>
            <a:r>
              <a:rPr lang="en-US" sz="3600" dirty="0"/>
              <a:t>Supporting Effective Instruction 03: Review and Revise Local Control and Accountability Plan Federal Addendum (3)</a:t>
            </a:r>
          </a:p>
        </p:txBody>
      </p:sp>
      <p:sp>
        <p:nvSpPr>
          <p:cNvPr id="3" name="Content Placeholder 2">
            <a:extLst>
              <a:ext uri="{FF2B5EF4-FFF2-40B4-BE49-F238E27FC236}">
                <a16:creationId xmlns:a16="http://schemas.microsoft.com/office/drawing/2014/main" id="{BD5097FE-35B6-385D-78A0-14BFFE4903A3}"/>
              </a:ext>
            </a:extLst>
          </p:cNvPr>
          <p:cNvSpPr>
            <a:spLocks noGrp="1"/>
          </p:cNvSpPr>
          <p:nvPr>
            <p:ph idx="1"/>
          </p:nvPr>
        </p:nvSpPr>
        <p:spPr/>
        <p:txBody>
          <a:bodyPr/>
          <a:lstStyle/>
          <a:p>
            <a:pPr marL="0" indent="0">
              <a:lnSpc>
                <a:spcPct val="100000"/>
              </a:lnSpc>
              <a:spcBef>
                <a:spcPts val="0"/>
              </a:spcBef>
              <a:spcAft>
                <a:spcPts val="0"/>
              </a:spcAft>
              <a:buNone/>
            </a:pPr>
            <a:r>
              <a:rPr lang="en-US" sz="2400" b="1">
                <a:solidFill>
                  <a:srgbClr val="000000"/>
                </a:solidFill>
              </a:rPr>
              <a:t>Evidence Request</a:t>
            </a:r>
            <a:endParaRPr lang="en-US" sz="2400">
              <a:solidFill>
                <a:srgbClr val="000000"/>
              </a:solidFill>
              <a:cs typeface="Arial"/>
            </a:endParaRPr>
          </a:p>
          <a:p>
            <a:pPr marL="0" indent="0">
              <a:lnSpc>
                <a:spcPct val="100000"/>
              </a:lnSpc>
              <a:spcBef>
                <a:spcPts val="0"/>
              </a:spcBef>
              <a:spcAft>
                <a:spcPts val="1800"/>
              </a:spcAft>
              <a:buNone/>
            </a:pPr>
            <a:r>
              <a:rPr lang="en-US" sz="2400" b="1">
                <a:solidFill>
                  <a:srgbClr val="000000"/>
                </a:solidFill>
                <a:effectLst/>
                <a:latin typeface="Arial"/>
                <a:ea typeface="Times New Roman" panose="02020603050405020304" pitchFamily="18" charset="0"/>
                <a:cs typeface="Times New Roman"/>
              </a:rPr>
              <a:t>LEA Planning Implementation and Monitoring Documents</a:t>
            </a:r>
          </a:p>
          <a:p>
            <a:pPr marL="0" marR="0" indent="0">
              <a:lnSpc>
                <a:spcPct val="100000"/>
              </a:lnSpc>
              <a:spcBef>
                <a:spcPts val="0"/>
              </a:spcBef>
              <a:spcAft>
                <a:spcPts val="1200"/>
              </a:spcAft>
              <a:buNone/>
            </a:pPr>
            <a:r>
              <a:rPr lang="en-US" sz="2400">
                <a:solidFill>
                  <a:srgbClr val="000000"/>
                </a:solidFill>
                <a:effectLst/>
                <a:latin typeface="Arial"/>
                <a:ea typeface="Calibri" panose="020F0502020204030204" pitchFamily="34" charset="0"/>
                <a:cs typeface="Times New Roman"/>
              </a:rPr>
              <a:t>Description:		Evidence the LEA implements, monitors, and revises 		</a:t>
            </a:r>
            <a:r>
              <a:rPr lang="en-US" sz="2400">
                <a:solidFill>
                  <a:srgbClr val="000000"/>
                </a:solidFill>
                <a:latin typeface="Arial"/>
                <a:ea typeface="Calibri" panose="020F0502020204030204" pitchFamily="34" charset="0"/>
                <a:cs typeface="Times New Roman"/>
              </a:rPr>
              <a:t>	</a:t>
            </a:r>
            <a:r>
              <a:rPr lang="en-US" sz="2400">
                <a:solidFill>
                  <a:srgbClr val="000000"/>
                </a:solidFill>
                <a:effectLst/>
                <a:latin typeface="Arial"/>
                <a:ea typeface="Calibri" panose="020F0502020204030204" pitchFamily="34" charset="0"/>
                <a:cs typeface="Times New Roman"/>
              </a:rPr>
              <a:t>the LCAP Federal Addendum, Title II plan, and Title II 			budget.</a:t>
            </a:r>
          </a:p>
          <a:p>
            <a:pPr marL="0" marR="0" indent="0">
              <a:lnSpc>
                <a:spcPct val="100000"/>
              </a:lnSpc>
              <a:spcBef>
                <a:spcPts val="0"/>
              </a:spcBef>
              <a:spcAft>
                <a:spcPts val="1200"/>
              </a:spcAft>
              <a:buNone/>
            </a:pPr>
            <a:r>
              <a:rPr lang="en-US" sz="2400">
                <a:solidFill>
                  <a:srgbClr val="000000"/>
                </a:solidFill>
                <a:effectLst/>
                <a:latin typeface="Arial"/>
                <a:ea typeface="Calibri" panose="020F0502020204030204" pitchFamily="34" charset="0"/>
                <a:cs typeface="Times New Roman"/>
              </a:rPr>
              <a:t>Item Instructions:	Submit evidence of LCAP Federal Addendum and 			Title II 	plan implementation, monitoring, and revision. 			Evidence may include agendas, meeting notes, lists 			of participants, presentations, documents shared 			during meetings, surveys (including survey and 			results), data, and feedback forms.</a:t>
            </a:r>
          </a:p>
          <a:p>
            <a:pPr marL="0" indent="0">
              <a:buNone/>
            </a:pPr>
            <a:endParaRPr lang="en-US"/>
          </a:p>
        </p:txBody>
      </p:sp>
      <p:sp>
        <p:nvSpPr>
          <p:cNvPr id="4" name="Slide Number Placeholder 3">
            <a:extLst>
              <a:ext uri="{FF2B5EF4-FFF2-40B4-BE49-F238E27FC236}">
                <a16:creationId xmlns:a16="http://schemas.microsoft.com/office/drawing/2014/main" id="{5962CC99-7565-335A-321C-E1507A018012}"/>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a:p>
        </p:txBody>
      </p:sp>
    </p:spTree>
    <p:extLst>
      <p:ext uri="{BB962C8B-B14F-4D97-AF65-F5344CB8AC3E}">
        <p14:creationId xmlns:p14="http://schemas.microsoft.com/office/powerpoint/2010/main" val="3842479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336A-E358-BA4E-9115-7D9B9E8F6701}"/>
              </a:ext>
            </a:extLst>
          </p:cNvPr>
          <p:cNvSpPr>
            <a:spLocks noGrp="1"/>
          </p:cNvSpPr>
          <p:nvPr>
            <p:ph type="title"/>
          </p:nvPr>
        </p:nvSpPr>
        <p:spPr/>
        <p:txBody>
          <a:bodyPr>
            <a:normAutofit/>
          </a:bodyPr>
          <a:lstStyle/>
          <a:p>
            <a:r>
              <a:rPr lang="en-US" sz="4000"/>
              <a:t>Supporting Effective Instruction 04: Identify and Address Disparities (1)</a:t>
            </a:r>
          </a:p>
        </p:txBody>
      </p:sp>
      <p:sp>
        <p:nvSpPr>
          <p:cNvPr id="3" name="Content Placeholder 2">
            <a:extLst>
              <a:ext uri="{FF2B5EF4-FFF2-40B4-BE49-F238E27FC236}">
                <a16:creationId xmlns:a16="http://schemas.microsoft.com/office/drawing/2014/main" id="{659D4076-E367-9B98-311D-0A8A691BA0A9}"/>
              </a:ext>
            </a:extLst>
          </p:cNvPr>
          <p:cNvSpPr>
            <a:spLocks noGrp="1"/>
          </p:cNvSpPr>
          <p:nvPr>
            <p:ph idx="1"/>
          </p:nvPr>
        </p:nvSpPr>
        <p:spPr/>
        <p:txBody>
          <a:bodyPr/>
          <a:lstStyle/>
          <a:p>
            <a:pPr marL="0" indent="0">
              <a:lnSpc>
                <a:spcPct val="100000"/>
              </a:lnSpc>
              <a:spcBef>
                <a:spcPts val="0"/>
              </a:spcBef>
              <a:spcAft>
                <a:spcPts val="1200"/>
              </a:spcAft>
              <a:buNone/>
            </a:pPr>
            <a:r>
              <a:rPr lang="en-US">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LEA shall identify and address any disparities that result in low-income students and minority students being taught at higher rates than other students by ineffective, inexperienced, or out-of-field teachers. </a:t>
            </a:r>
          </a:p>
          <a:p>
            <a:pPr marL="0" indent="0" algn="r">
              <a:lnSpc>
                <a:spcPct val="100000"/>
              </a:lnSpc>
              <a:spcBef>
                <a:spcPts val="0"/>
              </a:spcBef>
              <a:spcAft>
                <a:spcPts val="1200"/>
              </a:spcAft>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6312[b][2]</a:t>
            </a:r>
          </a:p>
          <a:p>
            <a:pPr marL="0" indent="0">
              <a:buNone/>
            </a:pPr>
            <a:endParaRPr lang="en-US"/>
          </a:p>
        </p:txBody>
      </p:sp>
      <p:sp>
        <p:nvSpPr>
          <p:cNvPr id="4" name="Slide Number Placeholder 3">
            <a:extLst>
              <a:ext uri="{FF2B5EF4-FFF2-40B4-BE49-F238E27FC236}">
                <a16:creationId xmlns:a16="http://schemas.microsoft.com/office/drawing/2014/main" id="{0299D8F6-A0F1-ECE7-E2DF-718F75638EAB}"/>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spTree>
    <p:extLst>
      <p:ext uri="{BB962C8B-B14F-4D97-AF65-F5344CB8AC3E}">
        <p14:creationId xmlns:p14="http://schemas.microsoft.com/office/powerpoint/2010/main" val="1203122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336A-E358-BA4E-9115-7D9B9E8F6701}"/>
              </a:ext>
            </a:extLst>
          </p:cNvPr>
          <p:cNvSpPr>
            <a:spLocks noGrp="1"/>
          </p:cNvSpPr>
          <p:nvPr>
            <p:ph type="title"/>
          </p:nvPr>
        </p:nvSpPr>
        <p:spPr>
          <a:xfrm>
            <a:off x="897996" y="287338"/>
            <a:ext cx="10671704" cy="1449387"/>
          </a:xfrm>
        </p:spPr>
        <p:txBody>
          <a:bodyPr>
            <a:normAutofit/>
          </a:bodyPr>
          <a:lstStyle/>
          <a:p>
            <a:r>
              <a:rPr lang="en-US" sz="4400"/>
              <a:t>Supporting Effective Instruction 04: Identify and Address Disparities (2)</a:t>
            </a:r>
          </a:p>
        </p:txBody>
      </p:sp>
      <p:sp>
        <p:nvSpPr>
          <p:cNvPr id="3" name="Content Placeholder 2">
            <a:extLst>
              <a:ext uri="{FF2B5EF4-FFF2-40B4-BE49-F238E27FC236}">
                <a16:creationId xmlns:a16="http://schemas.microsoft.com/office/drawing/2014/main" id="{659D4076-E367-9B98-311D-0A8A691BA0A9}"/>
              </a:ext>
            </a:extLst>
          </p:cNvPr>
          <p:cNvSpPr>
            <a:spLocks noGrp="1"/>
          </p:cNvSpPr>
          <p:nvPr>
            <p:ph idx="1"/>
          </p:nvPr>
        </p:nvSpPr>
        <p:spPr>
          <a:xfrm>
            <a:off x="1096963" y="1879599"/>
            <a:ext cx="10671704" cy="4576763"/>
          </a:xfrm>
        </p:spPr>
        <p:txBody>
          <a:bodyPr/>
          <a:lstStyle/>
          <a:p>
            <a:pPr marL="0" indent="0">
              <a:lnSpc>
                <a:spcPct val="100000"/>
              </a:lnSpc>
              <a:spcBef>
                <a:spcPts val="0"/>
              </a:spcBef>
              <a:spcAft>
                <a:spcPts val="0"/>
              </a:spcAft>
              <a:buNone/>
            </a:pPr>
            <a:r>
              <a:rPr lang="en-US" sz="2400" b="1">
                <a:solidFill>
                  <a:srgbClr val="000000"/>
                </a:solidFill>
              </a:rPr>
              <a:t>Evidence Request</a:t>
            </a:r>
          </a:p>
          <a:p>
            <a:pPr marL="0" indent="0">
              <a:lnSpc>
                <a:spcPct val="100000"/>
              </a:lnSpc>
              <a:spcBef>
                <a:spcPts val="0"/>
              </a:spcBef>
              <a:spcAft>
                <a:spcPts val="1800"/>
              </a:spcAft>
              <a:buNone/>
            </a:pPr>
            <a:r>
              <a:rPr lang="en-US" sz="2400" b="1">
                <a:solidFill>
                  <a:srgbClr val="000000"/>
                </a:solidFill>
              </a:rPr>
              <a:t>Educator </a:t>
            </a:r>
            <a:r>
              <a:rPr lang="en-US" sz="2400" b="1">
                <a:solidFill>
                  <a:srgbClr val="000000"/>
                </a:solidFill>
                <a:latin typeface="Arial"/>
                <a:cs typeface="Times New Roman"/>
              </a:rPr>
              <a:t>Equity Data</a:t>
            </a:r>
          </a:p>
          <a:p>
            <a:pPr marL="0" indent="0">
              <a:lnSpc>
                <a:spcPct val="100000"/>
              </a:lnSpc>
              <a:spcBef>
                <a:spcPts val="0"/>
              </a:spcBef>
              <a:spcAft>
                <a:spcPts val="1200"/>
              </a:spcAft>
              <a:buNone/>
            </a:pPr>
            <a:r>
              <a:rPr lang="en-US" sz="2400">
                <a:solidFill>
                  <a:srgbClr val="000000"/>
                </a:solidFill>
                <a:latin typeface="Arial"/>
                <a:cs typeface="Times New Roman"/>
              </a:rPr>
              <a:t>Description:		The current Educator Equity Data includes data on </a:t>
            </a:r>
            <a:r>
              <a:rPr lang="en-US" sz="2400" b="1">
                <a:solidFill>
                  <a:srgbClr val="000000"/>
                </a:solidFill>
                <a:latin typeface="Arial"/>
                <a:cs typeface="Times New Roman"/>
              </a:rPr>
              <a:t>			</a:t>
            </a:r>
            <a:r>
              <a:rPr lang="en-US" sz="2400">
                <a:solidFill>
                  <a:srgbClr val="000000"/>
                </a:solidFill>
                <a:effectLst/>
                <a:latin typeface="Arial"/>
                <a:ea typeface="Calibri" panose="020F0502020204030204" pitchFamily="34" charset="0"/>
                <a:cs typeface="Times New Roman"/>
              </a:rPr>
              <a:t>	comparable sites by grade span. Data should include the 			number and percentage of ineffective, inexperienced, and 			out-of-field teachers, as well as the number and 				percentage of low-income and minority students at all 				sites.</a:t>
            </a:r>
            <a:r>
              <a:rPr lang="en-US" sz="2400">
                <a:solidFill>
                  <a:srgbClr val="000000"/>
                </a:solidFill>
                <a:latin typeface="Arial"/>
                <a:ea typeface="Calibri" panose="020F0502020204030204" pitchFamily="34" charset="0"/>
                <a:cs typeface="Times New Roman"/>
              </a:rPr>
              <a:t> </a:t>
            </a:r>
            <a:endParaRPr lang="en-US"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687638" indent="-2687638">
              <a:lnSpc>
                <a:spcPct val="100000"/>
              </a:lnSpc>
              <a:spcBef>
                <a:spcPts val="0"/>
              </a:spcBef>
              <a:spcAft>
                <a:spcPts val="1200"/>
              </a:spcAft>
              <a:buNone/>
            </a:pPr>
            <a:r>
              <a:rPr lang="en-US" sz="2400">
                <a:solidFill>
                  <a:srgbClr val="000000"/>
                </a:solidFill>
                <a:effectLst/>
                <a:latin typeface="Arial"/>
                <a:ea typeface="Calibri" panose="020F0502020204030204" pitchFamily="34" charset="0"/>
                <a:cs typeface="Arial"/>
              </a:rPr>
              <a:t>Item Instructions:	Upload Educator Equity Data. The CDE has templates you may use.</a:t>
            </a:r>
          </a:p>
          <a:p>
            <a:pPr marL="0" indent="0">
              <a:buNone/>
            </a:pPr>
            <a:endParaRPr lang="en-US" sz="2000" b="1"/>
          </a:p>
        </p:txBody>
      </p:sp>
      <p:sp>
        <p:nvSpPr>
          <p:cNvPr id="4" name="Slide Number Placeholder 3">
            <a:extLst>
              <a:ext uri="{FF2B5EF4-FFF2-40B4-BE49-F238E27FC236}">
                <a16:creationId xmlns:a16="http://schemas.microsoft.com/office/drawing/2014/main" id="{0299D8F6-A0F1-ECE7-E2DF-718F75638EAB}"/>
              </a:ext>
            </a:extLst>
          </p:cNvPr>
          <p:cNvSpPr>
            <a:spLocks noGrp="1"/>
          </p:cNvSpPr>
          <p:nvPr>
            <p:ph type="sldNum" sz="quarter" idx="12"/>
          </p:nvPr>
        </p:nvSpPr>
        <p:spPr/>
        <p:txBody>
          <a:bodyPr/>
          <a:lstStyle/>
          <a:p>
            <a:fld id="{4E637404-0BCF-4192-AEAE-F6A882F231C4}" type="slidenum">
              <a:rPr lang="en-US" altLang="en-US" smtClean="0"/>
              <a:pPr/>
              <a:t>22</a:t>
            </a:fld>
            <a:endParaRPr lang="en-US" altLang="en-US"/>
          </a:p>
        </p:txBody>
      </p:sp>
    </p:spTree>
    <p:extLst>
      <p:ext uri="{BB962C8B-B14F-4D97-AF65-F5344CB8AC3E}">
        <p14:creationId xmlns:p14="http://schemas.microsoft.com/office/powerpoint/2010/main" val="1001144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336A-E358-BA4E-9115-7D9B9E8F6701}"/>
              </a:ext>
            </a:extLst>
          </p:cNvPr>
          <p:cNvSpPr>
            <a:spLocks noGrp="1"/>
          </p:cNvSpPr>
          <p:nvPr>
            <p:ph type="title"/>
          </p:nvPr>
        </p:nvSpPr>
        <p:spPr>
          <a:xfrm>
            <a:off x="821796" y="287338"/>
            <a:ext cx="10671703" cy="1449387"/>
          </a:xfrm>
        </p:spPr>
        <p:txBody>
          <a:bodyPr>
            <a:normAutofit/>
          </a:bodyPr>
          <a:lstStyle/>
          <a:p>
            <a:r>
              <a:rPr lang="en-US" sz="4400" dirty="0"/>
              <a:t>Supporting Effective Instruction 04: Identify and Address Disparities (3)</a:t>
            </a:r>
          </a:p>
        </p:txBody>
      </p:sp>
      <p:sp>
        <p:nvSpPr>
          <p:cNvPr id="3" name="Content Placeholder 2">
            <a:extLst>
              <a:ext uri="{FF2B5EF4-FFF2-40B4-BE49-F238E27FC236}">
                <a16:creationId xmlns:a16="http://schemas.microsoft.com/office/drawing/2014/main" id="{659D4076-E367-9B98-311D-0A8A691BA0A9}"/>
              </a:ext>
            </a:extLst>
          </p:cNvPr>
          <p:cNvSpPr>
            <a:spLocks noGrp="1"/>
          </p:cNvSpPr>
          <p:nvPr>
            <p:ph idx="1"/>
          </p:nvPr>
        </p:nvSpPr>
        <p:spPr>
          <a:xfrm>
            <a:off x="1110611" y="1641191"/>
            <a:ext cx="10967658" cy="4719637"/>
          </a:xfrm>
        </p:spPr>
        <p:txBody>
          <a:bodyPr/>
          <a:lstStyle/>
          <a:p>
            <a:pPr marL="0" indent="0">
              <a:lnSpc>
                <a:spcPct val="100000"/>
              </a:lnSpc>
              <a:spcBef>
                <a:spcPts val="0"/>
              </a:spcBef>
              <a:spcAft>
                <a:spcPts val="0"/>
              </a:spcAft>
              <a:buNone/>
            </a:pPr>
            <a:r>
              <a:rPr lang="en-US" sz="2400" b="1">
                <a:solidFill>
                  <a:srgbClr val="000000"/>
                </a:solidFill>
              </a:rPr>
              <a:t>Evidence Request</a:t>
            </a:r>
            <a:endParaRPr lang="en-US" sz="2400" b="1">
              <a:solidFill>
                <a:srgbClr val="000000"/>
              </a:solidFill>
              <a:cs typeface="Arial"/>
            </a:endParaRPr>
          </a:p>
          <a:p>
            <a:pPr marL="0" indent="0">
              <a:lnSpc>
                <a:spcPct val="100000"/>
              </a:lnSpc>
              <a:spcBef>
                <a:spcPts val="0"/>
              </a:spcBef>
              <a:spcAft>
                <a:spcPts val="1200"/>
              </a:spcAft>
              <a:buNone/>
            </a:pPr>
            <a:r>
              <a:rPr lang="en-US" sz="2400" b="1">
                <a:solidFill>
                  <a:srgbClr val="000000"/>
                </a:solidFill>
                <a:effectLst/>
                <a:latin typeface="Arial"/>
                <a:ea typeface="Times New Roman" panose="02020603050405020304" pitchFamily="18" charset="0"/>
                <a:cs typeface="Times New Roman"/>
              </a:rPr>
              <a:t>LEA </a:t>
            </a:r>
            <a:r>
              <a:rPr lang="en-US" sz="2400" b="1">
                <a:solidFill>
                  <a:srgbClr val="000000"/>
                </a:solidFill>
                <a:latin typeface="Arial"/>
                <a:cs typeface="Times New Roman"/>
              </a:rPr>
              <a:t>Level Planning Documents</a:t>
            </a:r>
          </a:p>
          <a:p>
            <a:pPr marL="0" marR="0" indent="0">
              <a:lnSpc>
                <a:spcPct val="100000"/>
              </a:lnSpc>
              <a:spcBef>
                <a:spcPts val="0"/>
              </a:spcBef>
              <a:spcAft>
                <a:spcPts val="1200"/>
              </a:spcAft>
              <a:buNone/>
            </a:pPr>
            <a:r>
              <a:rPr lang="en-US" sz="2400">
                <a:solidFill>
                  <a:srgbClr val="000000"/>
                </a:solidFill>
                <a:latin typeface="Arial"/>
                <a:cs typeface="Times New Roman"/>
              </a:rPr>
              <a:t>Description:</a:t>
            </a:r>
            <a:r>
              <a:rPr lang="en-US" sz="2400">
                <a:solidFill>
                  <a:srgbClr val="000000"/>
                </a:solidFill>
                <a:effectLst/>
                <a:latin typeface="Arial"/>
                <a:ea typeface="Calibri" panose="020F0502020204030204" pitchFamily="34" charset="0"/>
                <a:cs typeface="Times New Roman"/>
              </a:rPr>
              <a:t>		The current approved LCAP and LCAP Federal 				</a:t>
            </a:r>
            <a:r>
              <a:rPr lang="en-US" sz="2400">
                <a:solidFill>
                  <a:srgbClr val="000000"/>
                </a:solidFill>
                <a:latin typeface="Arial"/>
                <a:cs typeface="Times New Roman"/>
              </a:rPr>
              <a:t>Addendum.</a:t>
            </a:r>
          </a:p>
          <a:p>
            <a:pPr marL="0" marR="0" indent="0">
              <a:lnSpc>
                <a:spcPct val="100000"/>
              </a:lnSpc>
              <a:spcBef>
                <a:spcPts val="0"/>
              </a:spcBef>
              <a:spcAft>
                <a:spcPts val="1200"/>
              </a:spcAft>
              <a:buNone/>
            </a:pPr>
            <a:r>
              <a:rPr lang="en-US" sz="2400">
                <a:solidFill>
                  <a:srgbClr val="000000"/>
                </a:solidFill>
                <a:latin typeface="Arial"/>
                <a:cs typeface="Times New Roman"/>
              </a:rPr>
              <a:t>Item Instructions:	Describe how the LEA reviews and revises the LCAP 				Federal Addendum</a:t>
            </a:r>
            <a:r>
              <a:rPr lang="en-US" sz="2400">
                <a:solidFill>
                  <a:srgbClr val="000000"/>
                </a:solidFill>
                <a:effectLst/>
                <a:latin typeface="Arial"/>
                <a:ea typeface="Calibri" panose="020F0502020204030204" pitchFamily="34" charset="0"/>
                <a:cs typeface="Arial"/>
              </a:rPr>
              <a:t>—</a:t>
            </a:r>
            <a:r>
              <a:rPr lang="en-US" sz="2400">
                <a:solidFill>
                  <a:srgbClr val="000000"/>
                </a:solidFill>
                <a:effectLst/>
                <a:latin typeface="Arial"/>
                <a:ea typeface="Calibri" panose="020F0502020204030204" pitchFamily="34" charset="0"/>
                <a:cs typeface="Times New Roman"/>
              </a:rPr>
              <a:t>Title I, Part A Educator Equity 				provision. Provide evidence of the </a:t>
            </a:r>
            <a:r>
              <a:rPr lang="en-US" sz="2400">
                <a:solidFill>
                  <a:srgbClr val="000000"/>
                </a:solidFill>
                <a:latin typeface="Arial"/>
                <a:ea typeface="Calibri" panose="020F0502020204030204" pitchFamily="34" charset="0"/>
                <a:cs typeface="Times New Roman"/>
              </a:rPr>
              <a:t>LEA's</a:t>
            </a:r>
            <a:r>
              <a:rPr lang="en-US" sz="2400">
                <a:solidFill>
                  <a:srgbClr val="000000"/>
                </a:solidFill>
                <a:effectLst/>
                <a:latin typeface="Arial"/>
                <a:ea typeface="Calibri" panose="020F0502020204030204" pitchFamily="34" charset="0"/>
                <a:cs typeface="Times New Roman"/>
              </a:rPr>
              <a:t> process for 				identifying and addressing disparities that result in low-			income and minority students being taught at higher rates 			than other students by ineffective, inexperienced, or out-			of-field teachers. If the LEA identified disparities, the LEA 			must upload its Educator Equity Plan.</a:t>
            </a:r>
          </a:p>
          <a:p>
            <a:pPr marL="0" indent="0">
              <a:buNone/>
            </a:pPr>
            <a:endParaRPr lang="en-US" sz="2000" b="1"/>
          </a:p>
        </p:txBody>
      </p:sp>
      <p:sp>
        <p:nvSpPr>
          <p:cNvPr id="4" name="Slide Number Placeholder 3">
            <a:extLst>
              <a:ext uri="{FF2B5EF4-FFF2-40B4-BE49-F238E27FC236}">
                <a16:creationId xmlns:a16="http://schemas.microsoft.com/office/drawing/2014/main" id="{0299D8F6-A0F1-ECE7-E2DF-718F75638EAB}"/>
              </a:ext>
            </a:extLst>
          </p:cNvPr>
          <p:cNvSpPr>
            <a:spLocks noGrp="1"/>
          </p:cNvSpPr>
          <p:nvPr>
            <p:ph type="sldNum" sz="quarter" idx="12"/>
          </p:nvPr>
        </p:nvSpPr>
        <p:spPr/>
        <p:txBody>
          <a:bodyPr/>
          <a:lstStyle/>
          <a:p>
            <a:fld id="{4E637404-0BCF-4192-AEAE-F6A882F231C4}" type="slidenum">
              <a:rPr lang="en-US" altLang="en-US" smtClean="0"/>
              <a:pPr/>
              <a:t>23</a:t>
            </a:fld>
            <a:endParaRPr lang="en-US" altLang="en-US"/>
          </a:p>
        </p:txBody>
      </p:sp>
    </p:spTree>
    <p:extLst>
      <p:ext uri="{BB962C8B-B14F-4D97-AF65-F5344CB8AC3E}">
        <p14:creationId xmlns:p14="http://schemas.microsoft.com/office/powerpoint/2010/main" val="41772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336A-E358-BA4E-9115-7D9B9E8F6701}"/>
              </a:ext>
            </a:extLst>
          </p:cNvPr>
          <p:cNvSpPr>
            <a:spLocks noGrp="1"/>
          </p:cNvSpPr>
          <p:nvPr>
            <p:ph type="title"/>
          </p:nvPr>
        </p:nvSpPr>
        <p:spPr>
          <a:xfrm>
            <a:off x="814648" y="305454"/>
            <a:ext cx="10623666" cy="1450757"/>
          </a:xfrm>
        </p:spPr>
        <p:txBody>
          <a:bodyPr>
            <a:normAutofit/>
          </a:bodyPr>
          <a:lstStyle/>
          <a:p>
            <a:r>
              <a:rPr lang="en-US" sz="4400" dirty="0"/>
              <a:t>Supporting Effective Instruction 04: Identify and Address Disparities (4)</a:t>
            </a:r>
          </a:p>
        </p:txBody>
      </p:sp>
      <p:pic>
        <p:nvPicPr>
          <p:cNvPr id="11" name="Content Placeholder 6" descr="Screenshot of Educator Equity Data Table example">
            <a:extLst>
              <a:ext uri="{FF2B5EF4-FFF2-40B4-BE49-F238E27FC236}">
                <a16:creationId xmlns:a16="http://schemas.microsoft.com/office/drawing/2014/main" id="{A8CA0DC6-4A65-3B26-1230-365D6AEA5839}"/>
              </a:ext>
              <a:ext uri="{C183D7F6-B498-43B3-948B-1728B52AA6E4}">
                <adec:decorative xmlns:adec="http://schemas.microsoft.com/office/drawing/2017/decorative" val="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798"/>
          <a:stretch/>
        </p:blipFill>
        <p:spPr>
          <a:xfrm>
            <a:off x="292912" y="1990725"/>
            <a:ext cx="11606175" cy="2267043"/>
          </a:xfrm>
          <a:prstGeom prst="rect">
            <a:avLst/>
          </a:prstGeom>
        </p:spPr>
      </p:pic>
      <p:sp>
        <p:nvSpPr>
          <p:cNvPr id="10" name="Content Placeholder 9">
            <a:extLst>
              <a:ext uri="{FF2B5EF4-FFF2-40B4-BE49-F238E27FC236}">
                <a16:creationId xmlns:a16="http://schemas.microsoft.com/office/drawing/2014/main" id="{CB736AAA-7348-48F3-F641-C5F554CA3EEB}"/>
              </a:ext>
            </a:extLst>
          </p:cNvPr>
          <p:cNvSpPr>
            <a:spLocks noGrp="1"/>
          </p:cNvSpPr>
          <p:nvPr>
            <p:ph sz="half" idx="2"/>
          </p:nvPr>
        </p:nvSpPr>
        <p:spPr>
          <a:xfrm>
            <a:off x="1097280" y="4427022"/>
            <a:ext cx="10058402" cy="2144375"/>
          </a:xfrm>
        </p:spPr>
        <p:txBody>
          <a:bodyPr/>
          <a:lstStyle/>
          <a:p>
            <a:pPr marL="0" indent="0">
              <a:lnSpc>
                <a:spcPct val="100000"/>
              </a:lnSpc>
              <a:spcBef>
                <a:spcPts val="0"/>
              </a:spcBef>
              <a:spcAft>
                <a:spcPts val="1200"/>
              </a:spcAft>
              <a:buNone/>
            </a:pPr>
            <a:r>
              <a:rPr lang="en-US" sz="2400" dirty="0">
                <a:solidFill>
                  <a:srgbClr val="000000"/>
                </a:solidFill>
              </a:rPr>
              <a:t>Educator Equity Data Tables can be found on the CDE Step 2: Equity Data Collection and Analysis Tools web page at </a:t>
            </a:r>
            <a:r>
              <a:rPr lang="en-US" sz="2400" dirty="0">
                <a:hlinkClick r:id="rId4" tooltip="Educator Equity Data Table (Excel)"/>
              </a:rPr>
              <a:t>https://www.cde.ca.gov/pd/ee/documents/edequitydata.xlsx</a:t>
            </a:r>
            <a:r>
              <a:rPr lang="en-US" sz="2400" dirty="0"/>
              <a:t>. </a:t>
            </a:r>
            <a:endParaRPr lang="en-US" dirty="0"/>
          </a:p>
          <a:p>
            <a:pPr marL="175895" indent="-175895"/>
            <a:endParaRPr lang="en-US" dirty="0">
              <a:cs typeface="Arial"/>
            </a:endParaRPr>
          </a:p>
        </p:txBody>
      </p:sp>
      <p:sp>
        <p:nvSpPr>
          <p:cNvPr id="4" name="Slide Number Placeholder 3">
            <a:extLst>
              <a:ext uri="{FF2B5EF4-FFF2-40B4-BE49-F238E27FC236}">
                <a16:creationId xmlns:a16="http://schemas.microsoft.com/office/drawing/2014/main" id="{0299D8F6-A0F1-ECE7-E2DF-718F75638EAB}"/>
              </a:ext>
            </a:extLst>
          </p:cNvPr>
          <p:cNvSpPr>
            <a:spLocks noGrp="1"/>
          </p:cNvSpPr>
          <p:nvPr>
            <p:ph type="sldNum" sz="quarter" idx="12"/>
          </p:nvPr>
        </p:nvSpPr>
        <p:spPr/>
        <p:txBody>
          <a:bodyPr/>
          <a:lstStyle/>
          <a:p>
            <a:fld id="{4E637404-0BCF-4192-AEAE-F6A882F231C4}" type="slidenum">
              <a:rPr lang="en-US" altLang="en-US" smtClean="0"/>
              <a:pPr/>
              <a:t>24</a:t>
            </a:fld>
            <a:endParaRPr lang="en-US" altLang="en-US"/>
          </a:p>
        </p:txBody>
      </p:sp>
    </p:spTree>
    <p:extLst>
      <p:ext uri="{BB962C8B-B14F-4D97-AF65-F5344CB8AC3E}">
        <p14:creationId xmlns:p14="http://schemas.microsoft.com/office/powerpoint/2010/main" val="1481421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B130-E04D-418B-B274-8CEC9D739BB8}"/>
              </a:ext>
            </a:extLst>
          </p:cNvPr>
          <p:cNvSpPr>
            <a:spLocks noGrp="1"/>
          </p:cNvSpPr>
          <p:nvPr>
            <p:ph type="title"/>
          </p:nvPr>
        </p:nvSpPr>
        <p:spPr>
          <a:xfrm>
            <a:off x="1096963" y="287338"/>
            <a:ext cx="10058400" cy="1418245"/>
          </a:xfrm>
        </p:spPr>
        <p:txBody>
          <a:bodyPr>
            <a:normAutofit/>
          </a:bodyPr>
          <a:lstStyle/>
          <a:p>
            <a:r>
              <a:rPr lang="en-US" sz="4400">
                <a:solidFill>
                  <a:schemeClr val="tx1"/>
                </a:solidFill>
              </a:rPr>
              <a:t>Supporting Effective Instruction 04: Educator Equity Plan</a:t>
            </a:r>
          </a:p>
        </p:txBody>
      </p:sp>
      <p:sp>
        <p:nvSpPr>
          <p:cNvPr id="3" name="Content Placeholder 2">
            <a:extLst>
              <a:ext uri="{FF2B5EF4-FFF2-40B4-BE49-F238E27FC236}">
                <a16:creationId xmlns:a16="http://schemas.microsoft.com/office/drawing/2014/main" id="{56963103-A002-4B31-8A7A-75B139E22A09}"/>
              </a:ext>
            </a:extLst>
          </p:cNvPr>
          <p:cNvSpPr>
            <a:spLocks noGrp="1"/>
          </p:cNvSpPr>
          <p:nvPr>
            <p:ph idx="1"/>
          </p:nvPr>
        </p:nvSpPr>
        <p:spPr>
          <a:xfrm>
            <a:off x="1096963" y="1705583"/>
            <a:ext cx="10232518" cy="4495192"/>
          </a:xfrm>
        </p:spPr>
        <p:txBody>
          <a:bodyPr/>
          <a:lstStyle/>
          <a:p>
            <a:pPr marL="0" lvl="0" indent="0">
              <a:lnSpc>
                <a:spcPct val="100000"/>
              </a:lnSpc>
              <a:spcBef>
                <a:spcPts val="0"/>
              </a:spcBef>
              <a:spcAft>
                <a:spcPts val="1200"/>
              </a:spcAft>
              <a:buNone/>
            </a:pPr>
            <a:r>
              <a:rPr lang="en-US" sz="2400">
                <a:solidFill>
                  <a:srgbClr val="000000"/>
                </a:solidFill>
              </a:rPr>
              <a:t>If disparities exist, the LEA must have a plan that includes:</a:t>
            </a:r>
          </a:p>
          <a:p>
            <a:pPr>
              <a:lnSpc>
                <a:spcPct val="100000"/>
              </a:lnSpc>
              <a:spcBef>
                <a:spcPts val="0"/>
              </a:spcBef>
              <a:spcAft>
                <a:spcPts val="1200"/>
              </a:spcAft>
            </a:pPr>
            <a:r>
              <a:rPr lang="en-US" sz="2400">
                <a:solidFill>
                  <a:srgbClr val="000000"/>
                </a:solidFill>
              </a:rPr>
              <a:t>Identification of who or what position(s) is/are responsible for each component of the plan; </a:t>
            </a:r>
          </a:p>
          <a:p>
            <a:pPr lvl="0">
              <a:lnSpc>
                <a:spcPct val="100000"/>
              </a:lnSpc>
              <a:spcBef>
                <a:spcPts val="0"/>
              </a:spcBef>
              <a:spcAft>
                <a:spcPts val="1200"/>
              </a:spcAft>
            </a:pPr>
            <a:r>
              <a:rPr lang="en-US" sz="2400">
                <a:solidFill>
                  <a:srgbClr val="000000"/>
                </a:solidFill>
              </a:rPr>
              <a:t>How educational partners are engaged in the process of identifying strategies for addressing disparities;</a:t>
            </a:r>
          </a:p>
          <a:p>
            <a:pPr lvl="0">
              <a:lnSpc>
                <a:spcPct val="100000"/>
              </a:lnSpc>
              <a:spcBef>
                <a:spcPts val="0"/>
              </a:spcBef>
              <a:spcAft>
                <a:spcPts val="1200"/>
              </a:spcAft>
            </a:pPr>
            <a:r>
              <a:rPr lang="en-US" sz="2400">
                <a:solidFill>
                  <a:srgbClr val="000000"/>
                </a:solidFill>
              </a:rPr>
              <a:t>How the LEA conditions and policies contributed to their Educator Equity Data; and</a:t>
            </a:r>
          </a:p>
          <a:p>
            <a:pPr lvl="0">
              <a:lnSpc>
                <a:spcPct val="100000"/>
              </a:lnSpc>
              <a:spcBef>
                <a:spcPts val="0"/>
              </a:spcBef>
              <a:spcAft>
                <a:spcPts val="1200"/>
              </a:spcAft>
            </a:pPr>
            <a:r>
              <a:rPr lang="en-US" sz="2400">
                <a:solidFill>
                  <a:srgbClr val="000000"/>
                </a:solidFill>
              </a:rPr>
              <a:t>The actions the LEA will take to address any disparities (including actions/services included in its LCAP for Priority 1</a:t>
            </a:r>
            <a:r>
              <a:rPr lang="en-US" sz="2400">
                <a:solidFill>
                  <a:srgbClr val="000000"/>
                </a:solidFill>
                <a:latin typeface="Arial" panose="020B0604020202020204" pitchFamily="34" charset="0"/>
                <a:cs typeface="Arial" panose="020B0604020202020204" pitchFamily="34" charset="0"/>
              </a:rPr>
              <a:t>—</a:t>
            </a:r>
            <a:r>
              <a:rPr lang="en-US" sz="2400">
                <a:solidFill>
                  <a:srgbClr val="000000"/>
                </a:solidFill>
              </a:rPr>
              <a:t>Basic Services).</a:t>
            </a:r>
          </a:p>
          <a:p>
            <a:endParaRPr lang="en-US"/>
          </a:p>
        </p:txBody>
      </p:sp>
      <p:sp>
        <p:nvSpPr>
          <p:cNvPr id="4" name="Slide Number Placeholder 3">
            <a:extLst>
              <a:ext uri="{FF2B5EF4-FFF2-40B4-BE49-F238E27FC236}">
                <a16:creationId xmlns:a16="http://schemas.microsoft.com/office/drawing/2014/main" id="{98533907-18D5-4EFD-8B79-CA05E07E4626}"/>
              </a:ext>
            </a:extLst>
          </p:cNvPr>
          <p:cNvSpPr>
            <a:spLocks noGrp="1"/>
          </p:cNvSpPr>
          <p:nvPr>
            <p:ph type="sldNum" sz="quarter" idx="12"/>
          </p:nvPr>
        </p:nvSpPr>
        <p:spPr/>
        <p:txBody>
          <a:bodyPr/>
          <a:lstStyle/>
          <a:p>
            <a:fld id="{4E637404-0BCF-4192-AEAE-F6A882F231C4}" type="slidenum">
              <a:rPr lang="en-US" altLang="en-US" smtClean="0"/>
              <a:pPr/>
              <a:t>25</a:t>
            </a:fld>
            <a:endParaRPr lang="en-US" altLang="en-US"/>
          </a:p>
        </p:txBody>
      </p:sp>
    </p:spTree>
    <p:extLst>
      <p:ext uri="{BB962C8B-B14F-4D97-AF65-F5344CB8AC3E}">
        <p14:creationId xmlns:p14="http://schemas.microsoft.com/office/powerpoint/2010/main" val="3436886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FCD5-BEB8-DD41-E0EA-DC8D2D1C1004}"/>
              </a:ext>
            </a:extLst>
          </p:cNvPr>
          <p:cNvSpPr>
            <a:spLocks noGrp="1"/>
          </p:cNvSpPr>
          <p:nvPr>
            <p:ph type="title"/>
          </p:nvPr>
        </p:nvSpPr>
        <p:spPr>
          <a:xfrm>
            <a:off x="975518" y="287338"/>
            <a:ext cx="10584136" cy="1449387"/>
          </a:xfrm>
        </p:spPr>
        <p:txBody>
          <a:bodyPr>
            <a:noAutofit/>
          </a:bodyPr>
          <a:lstStyle/>
          <a:p>
            <a:r>
              <a:rPr lang="en-US" sz="3600"/>
              <a:t>Supporting Effective Instruction 05: Alignment, Academic Standards, and Professional Development Coordination (1)</a:t>
            </a:r>
          </a:p>
        </p:txBody>
      </p:sp>
      <p:sp>
        <p:nvSpPr>
          <p:cNvPr id="3" name="Content Placeholder 2">
            <a:extLst>
              <a:ext uri="{FF2B5EF4-FFF2-40B4-BE49-F238E27FC236}">
                <a16:creationId xmlns:a16="http://schemas.microsoft.com/office/drawing/2014/main" id="{F39E19BD-D065-8839-3568-BC60D9BB66BC}"/>
              </a:ext>
            </a:extLst>
          </p:cNvPr>
          <p:cNvSpPr>
            <a:spLocks noGrp="1"/>
          </p:cNvSpPr>
          <p:nvPr>
            <p:ph idx="1"/>
          </p:nvPr>
        </p:nvSpPr>
        <p:spPr>
          <a:xfrm>
            <a:off x="975518" y="1736725"/>
            <a:ext cx="10342563" cy="4464050"/>
          </a:xfrm>
        </p:spPr>
        <p:txBody>
          <a:bodyPr/>
          <a:lstStyle/>
          <a:p>
            <a:pPr marL="0" marR="0" lvl="0" indent="0">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Title II activities shall be aligned to challenging state academic standards.</a:t>
            </a:r>
            <a:endParaRPr lang="en-US" sz="240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r">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6612[b][2][A]</a:t>
            </a:r>
          </a:p>
          <a:p>
            <a:pPr marL="0" marR="0" lvl="0" indent="0">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LEA shall coordinate activities with other related strategies, programs, and activities being conducted in the community.</a:t>
            </a:r>
          </a:p>
          <a:p>
            <a:pPr marL="0" marR="0" lvl="0" indent="0" algn="r">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6612[b][3][C]</a:t>
            </a:r>
          </a:p>
          <a:p>
            <a:pPr marL="0" marR="0" lvl="0" indent="0">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LEA will coordinate PD activities intended to support effective instruction with PD activities provided through other federal, state, and local programs. </a:t>
            </a:r>
          </a:p>
          <a:p>
            <a:pPr marL="0" marR="0" lvl="0" indent="0" algn="r">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6612[b][2][F]</a:t>
            </a:r>
          </a:p>
          <a:p>
            <a:pPr marL="0" indent="0">
              <a:buNone/>
            </a:pPr>
            <a:endParaRPr lang="en-US"/>
          </a:p>
        </p:txBody>
      </p:sp>
      <p:sp>
        <p:nvSpPr>
          <p:cNvPr id="4" name="Slide Number Placeholder 3">
            <a:extLst>
              <a:ext uri="{FF2B5EF4-FFF2-40B4-BE49-F238E27FC236}">
                <a16:creationId xmlns:a16="http://schemas.microsoft.com/office/drawing/2014/main" id="{BB93D7B9-6DBD-3A6E-6B37-B865E6FF4169}"/>
              </a:ext>
            </a:extLst>
          </p:cNvPr>
          <p:cNvSpPr>
            <a:spLocks noGrp="1"/>
          </p:cNvSpPr>
          <p:nvPr>
            <p:ph type="sldNum" sz="quarter" idx="12"/>
          </p:nvPr>
        </p:nvSpPr>
        <p:spPr/>
        <p:txBody>
          <a:bodyPr/>
          <a:lstStyle/>
          <a:p>
            <a:fld id="{4E637404-0BCF-4192-AEAE-F6A882F231C4}" type="slidenum">
              <a:rPr lang="en-US" altLang="en-US" smtClean="0"/>
              <a:pPr/>
              <a:t>26</a:t>
            </a:fld>
            <a:endParaRPr lang="en-US" altLang="en-US"/>
          </a:p>
        </p:txBody>
      </p:sp>
    </p:spTree>
    <p:extLst>
      <p:ext uri="{BB962C8B-B14F-4D97-AF65-F5344CB8AC3E}">
        <p14:creationId xmlns:p14="http://schemas.microsoft.com/office/powerpoint/2010/main" val="1461744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5DB7D8-B836-4E14-B60E-87E952B27E7A}"/>
              </a:ext>
            </a:extLst>
          </p:cNvPr>
          <p:cNvSpPr>
            <a:spLocks noGrp="1"/>
          </p:cNvSpPr>
          <p:nvPr>
            <p:ph type="title"/>
          </p:nvPr>
        </p:nvSpPr>
        <p:spPr/>
        <p:txBody>
          <a:bodyPr>
            <a:noAutofit/>
          </a:bodyPr>
          <a:lstStyle/>
          <a:p>
            <a:r>
              <a:rPr lang="en-US" sz="3600"/>
              <a:t>Supporting Effective Instruction 05: Alignment, Academic Standards, and Professional Development Coordination (2)</a:t>
            </a:r>
          </a:p>
        </p:txBody>
      </p:sp>
      <p:sp>
        <p:nvSpPr>
          <p:cNvPr id="3" name="Content Placeholder 2">
            <a:extLst>
              <a:ext uri="{FF2B5EF4-FFF2-40B4-BE49-F238E27FC236}">
                <a16:creationId xmlns:a16="http://schemas.microsoft.com/office/drawing/2014/main" id="{F39E19BD-D065-8839-3568-BC60D9BB66BC}"/>
              </a:ext>
            </a:extLst>
          </p:cNvPr>
          <p:cNvSpPr>
            <a:spLocks noGrp="1"/>
          </p:cNvSpPr>
          <p:nvPr>
            <p:ph idx="1"/>
          </p:nvPr>
        </p:nvSpPr>
        <p:spPr/>
        <p:txBody>
          <a:bodyPr/>
          <a:lstStyle/>
          <a:p>
            <a:pPr marL="0" indent="0">
              <a:lnSpc>
                <a:spcPct val="100000"/>
              </a:lnSpc>
              <a:spcBef>
                <a:spcPts val="0"/>
              </a:spcBef>
              <a:spcAft>
                <a:spcPts val="0"/>
              </a:spcAft>
              <a:buNone/>
            </a:pPr>
            <a:r>
              <a:rPr lang="en-US" sz="2600" b="1">
                <a:solidFill>
                  <a:srgbClr val="000000"/>
                </a:solidFill>
              </a:rPr>
              <a:t>Evidence Requests</a:t>
            </a:r>
            <a:endParaRPr lang="en-US" sz="2600" b="1">
              <a:solidFill>
                <a:srgbClr val="000000"/>
              </a:solidFill>
              <a:cs typeface="Arial"/>
            </a:endParaRPr>
          </a:p>
          <a:p>
            <a:pPr marL="0" indent="0">
              <a:lnSpc>
                <a:spcPct val="100000"/>
              </a:lnSpc>
              <a:spcBef>
                <a:spcPts val="0"/>
              </a:spcBef>
              <a:spcAft>
                <a:spcPts val="1200"/>
              </a:spcAft>
              <a:buNone/>
            </a:pPr>
            <a:r>
              <a:rPr lang="en-US" sz="2600" b="1">
                <a:solidFill>
                  <a:srgbClr val="000000"/>
                </a:solidFill>
                <a:cs typeface="Times New Roman"/>
              </a:rPr>
              <a:t>PD Planning Documents</a:t>
            </a:r>
          </a:p>
          <a:p>
            <a:pPr marL="0" marR="0" indent="0">
              <a:lnSpc>
                <a:spcPct val="100000"/>
              </a:lnSpc>
              <a:spcBef>
                <a:spcPts val="0"/>
              </a:spcBef>
              <a:spcAft>
                <a:spcPts val="1200"/>
              </a:spcAft>
              <a:buNone/>
            </a:pPr>
            <a:r>
              <a:rPr lang="en-US" sz="2600">
                <a:solidFill>
                  <a:srgbClr val="000000"/>
                </a:solidFill>
                <a:cs typeface="Times New Roman"/>
              </a:rPr>
              <a:t>Description:		Provide documentation of PD planning.</a:t>
            </a:r>
          </a:p>
          <a:p>
            <a:pPr marL="0" indent="0">
              <a:lnSpc>
                <a:spcPct val="100000"/>
              </a:lnSpc>
              <a:spcBef>
                <a:spcPts val="0"/>
              </a:spcBef>
              <a:spcAft>
                <a:spcPts val="1200"/>
              </a:spcAft>
              <a:buNone/>
            </a:pPr>
            <a:r>
              <a:rPr lang="en-US" sz="2600">
                <a:solidFill>
                  <a:srgbClr val="000000"/>
                </a:solidFill>
                <a:cs typeface="Times New Roman"/>
              </a:rPr>
              <a:t>Item Instructions:</a:t>
            </a:r>
            <a:r>
              <a:rPr lang="en-US" sz="2600">
                <a:solidFill>
                  <a:srgbClr val="000000"/>
                </a:solidFill>
                <a:effectLst/>
                <a:ea typeface="Calibri" panose="020F0502020204030204" pitchFamily="34" charset="0"/>
                <a:cs typeface="Times New Roman"/>
              </a:rPr>
              <a:t>	Submit evidence of coordination with other 				related strategies, programs, and activities.</a:t>
            </a:r>
            <a:r>
              <a:rPr lang="en-US" sz="2600">
                <a:solidFill>
                  <a:srgbClr val="000000"/>
                </a:solidFill>
                <a:ea typeface="Calibri" panose="020F0502020204030204" pitchFamily="34" charset="0"/>
                <a:cs typeface="Times New Roman"/>
              </a:rPr>
              <a:t> </a:t>
            </a:r>
            <a:endParaRPr lang="en-US" sz="2600">
              <a:solidFill>
                <a:srgbClr val="000000"/>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800" b="1">
              <a:cs typeface="Times New Roman"/>
            </a:endParaRPr>
          </a:p>
        </p:txBody>
      </p:sp>
      <p:sp>
        <p:nvSpPr>
          <p:cNvPr id="4" name="Slide Number Placeholder 3">
            <a:extLst>
              <a:ext uri="{FF2B5EF4-FFF2-40B4-BE49-F238E27FC236}">
                <a16:creationId xmlns:a16="http://schemas.microsoft.com/office/drawing/2014/main" id="{BB93D7B9-6DBD-3A6E-6B37-B865E6FF4169}"/>
              </a:ext>
            </a:extLst>
          </p:cNvPr>
          <p:cNvSpPr>
            <a:spLocks noGrp="1"/>
          </p:cNvSpPr>
          <p:nvPr>
            <p:ph type="sldNum" sz="quarter" idx="12"/>
          </p:nvPr>
        </p:nvSpPr>
        <p:spPr/>
        <p:txBody>
          <a:bodyPr/>
          <a:lstStyle/>
          <a:p>
            <a:fld id="{4E637404-0BCF-4192-AEAE-F6A882F231C4}" type="slidenum">
              <a:rPr lang="en-US" altLang="en-US" smtClean="0"/>
              <a:pPr/>
              <a:t>27</a:t>
            </a:fld>
            <a:endParaRPr lang="en-US" altLang="en-US"/>
          </a:p>
        </p:txBody>
      </p:sp>
    </p:spTree>
    <p:extLst>
      <p:ext uri="{BB962C8B-B14F-4D97-AF65-F5344CB8AC3E}">
        <p14:creationId xmlns:p14="http://schemas.microsoft.com/office/powerpoint/2010/main" val="323034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A3E156-5B85-48B6-91A8-A122BB4455AE}"/>
              </a:ext>
            </a:extLst>
          </p:cNvPr>
          <p:cNvSpPr>
            <a:spLocks noGrp="1"/>
          </p:cNvSpPr>
          <p:nvPr>
            <p:ph type="title"/>
          </p:nvPr>
        </p:nvSpPr>
        <p:spPr/>
        <p:txBody>
          <a:bodyPr>
            <a:noAutofit/>
          </a:bodyPr>
          <a:lstStyle/>
          <a:p>
            <a:r>
              <a:rPr lang="en-US" sz="3600" dirty="0"/>
              <a:t>Supporting Effective Instruction 05: Alignment, Academic Standards, and Professional Development Coordination (3)</a:t>
            </a:r>
          </a:p>
        </p:txBody>
      </p:sp>
      <p:sp>
        <p:nvSpPr>
          <p:cNvPr id="3" name="Content Placeholder 2">
            <a:extLst>
              <a:ext uri="{FF2B5EF4-FFF2-40B4-BE49-F238E27FC236}">
                <a16:creationId xmlns:a16="http://schemas.microsoft.com/office/drawing/2014/main" id="{F39E19BD-D065-8839-3568-BC60D9BB66BC}"/>
              </a:ext>
            </a:extLst>
          </p:cNvPr>
          <p:cNvSpPr>
            <a:spLocks noGrp="1"/>
          </p:cNvSpPr>
          <p:nvPr>
            <p:ph idx="1"/>
          </p:nvPr>
        </p:nvSpPr>
        <p:spPr/>
        <p:txBody>
          <a:bodyPr/>
          <a:lstStyle/>
          <a:p>
            <a:pPr marL="0" indent="0">
              <a:lnSpc>
                <a:spcPct val="100000"/>
              </a:lnSpc>
              <a:spcBef>
                <a:spcPts val="0"/>
              </a:spcBef>
              <a:spcAft>
                <a:spcPts val="0"/>
              </a:spcAft>
              <a:buNone/>
            </a:pPr>
            <a:r>
              <a:rPr lang="en-US" sz="2600" b="1" dirty="0">
                <a:solidFill>
                  <a:srgbClr val="000000"/>
                </a:solidFill>
              </a:rPr>
              <a:t>Evidence Requests</a:t>
            </a:r>
            <a:endParaRPr lang="en-US" sz="2600" b="1" dirty="0">
              <a:solidFill>
                <a:srgbClr val="000000"/>
              </a:solidFill>
              <a:cs typeface="Arial"/>
            </a:endParaRPr>
          </a:p>
          <a:p>
            <a:pPr marL="0" marR="0" indent="0">
              <a:lnSpc>
                <a:spcPct val="100000"/>
              </a:lnSpc>
              <a:spcBef>
                <a:spcPts val="0"/>
              </a:spcBef>
              <a:spcAft>
                <a:spcPts val="1800"/>
              </a:spcAft>
              <a:buNone/>
            </a:pPr>
            <a:r>
              <a:rPr lang="en-US" sz="2600" b="1" dirty="0">
                <a:solidFill>
                  <a:srgbClr val="000000"/>
                </a:solidFill>
                <a:effectLst/>
                <a:ea typeface="Times New Roman" panose="02020603050405020304" pitchFamily="18" charset="0"/>
                <a:cs typeface="Times New Roman"/>
              </a:rPr>
              <a:t>PD Records</a:t>
            </a:r>
            <a:endParaRPr lang="en-US" sz="2600" b="1" dirty="0">
              <a:solidFill>
                <a:srgbClr val="000000"/>
              </a:solidFill>
              <a:effectLst/>
              <a:ea typeface="Times New Roman" panose="02020603050405020304" pitchFamily="18" charset="0"/>
              <a:cs typeface="Arial"/>
            </a:endParaRPr>
          </a:p>
          <a:p>
            <a:pPr marL="0" indent="0">
              <a:lnSpc>
                <a:spcPct val="100000"/>
              </a:lnSpc>
              <a:spcBef>
                <a:spcPts val="0"/>
              </a:spcBef>
              <a:spcAft>
                <a:spcPts val="1200"/>
              </a:spcAft>
              <a:buNone/>
            </a:pPr>
            <a:r>
              <a:rPr lang="en-US" sz="2600" dirty="0">
                <a:solidFill>
                  <a:srgbClr val="000000"/>
                </a:solidFill>
                <a:effectLst/>
                <a:ea typeface="Calibri" panose="020F0502020204030204" pitchFamily="34" charset="0"/>
                <a:cs typeface="Times New Roman"/>
              </a:rPr>
              <a:t>Description:		Documentation of completed PD relevant to the 			program which may include, but is not limited to, 			agendas, calendars, certificates, sign-in sheets, 			minutes, and training materials.</a:t>
            </a:r>
          </a:p>
          <a:p>
            <a:pPr marL="0" indent="0">
              <a:lnSpc>
                <a:spcPct val="100000"/>
              </a:lnSpc>
              <a:spcBef>
                <a:spcPts val="0"/>
              </a:spcBef>
              <a:spcAft>
                <a:spcPts val="1200"/>
              </a:spcAft>
              <a:buNone/>
            </a:pPr>
            <a:r>
              <a:rPr lang="en-US" sz="2600" dirty="0">
                <a:solidFill>
                  <a:srgbClr val="000000"/>
                </a:solidFill>
                <a:effectLst/>
                <a:ea typeface="Calibri" panose="020F0502020204030204" pitchFamily="34" charset="0"/>
                <a:cs typeface="Times New Roman"/>
              </a:rPr>
              <a:t>Item Instructions:	Submit evidence of at least three completed PD 			activities </a:t>
            </a:r>
            <a:r>
              <a:rPr lang="en-US" sz="2600" dirty="0">
                <a:solidFill>
                  <a:srgbClr val="000000"/>
                </a:solidFill>
                <a:ea typeface="Calibri" panose="020F0502020204030204" pitchFamily="34" charset="0"/>
                <a:cs typeface="Times New Roman"/>
              </a:rPr>
              <a:t>f</a:t>
            </a:r>
            <a:r>
              <a:rPr lang="en-US" sz="2600" dirty="0">
                <a:solidFill>
                  <a:srgbClr val="000000"/>
                </a:solidFill>
                <a:effectLst/>
                <a:ea typeface="Calibri" panose="020F0502020204030204" pitchFamily="34" charset="0"/>
                <a:cs typeface="Times New Roman"/>
              </a:rPr>
              <a:t>or teachers, paraprofessionals, and 			administrators that are aligned to the state 				academic standards. 	</a:t>
            </a:r>
            <a:endParaRPr lang="en-US" sz="2600" dirty="0">
              <a:solidFill>
                <a:srgbClr val="000000"/>
              </a:solidFill>
              <a:cs typeface="Times New Roman"/>
            </a:endParaRPr>
          </a:p>
        </p:txBody>
      </p:sp>
      <p:sp>
        <p:nvSpPr>
          <p:cNvPr id="4" name="Slide Number Placeholder 3">
            <a:extLst>
              <a:ext uri="{FF2B5EF4-FFF2-40B4-BE49-F238E27FC236}">
                <a16:creationId xmlns:a16="http://schemas.microsoft.com/office/drawing/2014/main" id="{BB93D7B9-6DBD-3A6E-6B37-B865E6FF4169}"/>
              </a:ext>
            </a:extLst>
          </p:cNvPr>
          <p:cNvSpPr>
            <a:spLocks noGrp="1"/>
          </p:cNvSpPr>
          <p:nvPr>
            <p:ph type="sldNum" sz="quarter" idx="12"/>
          </p:nvPr>
        </p:nvSpPr>
        <p:spPr/>
        <p:txBody>
          <a:bodyPr/>
          <a:lstStyle/>
          <a:p>
            <a:fld id="{4E637404-0BCF-4192-AEAE-F6A882F231C4}" type="slidenum">
              <a:rPr lang="en-US" altLang="en-US" smtClean="0"/>
              <a:pPr/>
              <a:t>28</a:t>
            </a:fld>
            <a:endParaRPr lang="en-US" altLang="en-US"/>
          </a:p>
        </p:txBody>
      </p:sp>
    </p:spTree>
    <p:extLst>
      <p:ext uri="{BB962C8B-B14F-4D97-AF65-F5344CB8AC3E}">
        <p14:creationId xmlns:p14="http://schemas.microsoft.com/office/powerpoint/2010/main" val="3281999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FCEA-7056-B5E7-A591-193655EA3C42}"/>
              </a:ext>
            </a:extLst>
          </p:cNvPr>
          <p:cNvSpPr>
            <a:spLocks noGrp="1"/>
          </p:cNvSpPr>
          <p:nvPr>
            <p:ph type="title"/>
          </p:nvPr>
        </p:nvSpPr>
        <p:spPr/>
        <p:txBody>
          <a:bodyPr>
            <a:noAutofit/>
          </a:bodyPr>
          <a:lstStyle/>
          <a:p>
            <a:r>
              <a:rPr lang="en-US" sz="3600"/>
              <a:t>Supporting Effective Instruction 06: Use of Funds Supporting Effective Instruction 07: Supplement, Not Supplant (1)</a:t>
            </a:r>
          </a:p>
        </p:txBody>
      </p:sp>
      <p:sp>
        <p:nvSpPr>
          <p:cNvPr id="3" name="Content Placeholder 2">
            <a:extLst>
              <a:ext uri="{FF2B5EF4-FFF2-40B4-BE49-F238E27FC236}">
                <a16:creationId xmlns:a16="http://schemas.microsoft.com/office/drawing/2014/main" id="{09435DC6-7D3D-A8F8-DF2D-D76E3CF63E85}"/>
              </a:ext>
            </a:extLst>
          </p:cNvPr>
          <p:cNvSpPr>
            <a:spLocks noGrp="1"/>
          </p:cNvSpPr>
          <p:nvPr>
            <p:ph idx="1"/>
          </p:nvPr>
        </p:nvSpPr>
        <p:spPr>
          <a:xfrm>
            <a:off x="640990" y="1919288"/>
            <a:ext cx="10970346" cy="4354512"/>
          </a:xfrm>
        </p:spPr>
        <p:txBody>
          <a:bodyPr/>
          <a:lstStyle/>
          <a:p>
            <a:pPr marL="0" indent="0">
              <a:lnSpc>
                <a:spcPct val="100000"/>
              </a:lnSpc>
              <a:spcBef>
                <a:spcPts val="0"/>
              </a:spcBef>
              <a:spcAft>
                <a:spcPts val="1200"/>
              </a:spcAft>
              <a:buNone/>
            </a:pP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 LEA that receives a subgrant under Title II, Part A shall use the funds made available through the subgrant to develop, implement, and evaluate comprehensive programs and activities: (1) in accordance with the purpose of Title II; and (2) that address the learning needs of all students, including children with disabilities, English Learners (ELs), and gifted and talented students.</a:t>
            </a:r>
          </a:p>
          <a:p>
            <a:pPr marL="0" indent="0" algn="r">
              <a:lnSpc>
                <a:spcPct val="100000"/>
              </a:lnSpc>
              <a:spcBef>
                <a:spcPts val="0"/>
              </a:spcBef>
              <a:spcAft>
                <a:spcPts val="1200"/>
              </a:spcAft>
              <a:buNone/>
            </a:pPr>
            <a:r>
              <a:rPr lang="en-US" sz="2400" dirty="0">
                <a:solidFill>
                  <a:srgbClr val="000000"/>
                </a:solidFill>
                <a:latin typeface="Arial" panose="020B0604020202020204" pitchFamily="34" charset="0"/>
                <a:cs typeface="Times New Roman" panose="02020603050405020304" pitchFamily="18" charset="0"/>
              </a:rPr>
              <a:t>20 </a:t>
            </a:r>
            <a:r>
              <a:rPr lang="en-US" sz="2400" i="1" dirty="0">
                <a:solidFill>
                  <a:srgbClr val="000000"/>
                </a:solidFill>
                <a:latin typeface="Arial" panose="020B0604020202020204" pitchFamily="34" charset="0"/>
                <a:cs typeface="Times New Roman" panose="02020603050405020304" pitchFamily="18" charset="0"/>
              </a:rPr>
              <a:t>U.S.C</a:t>
            </a:r>
            <a:r>
              <a:rPr lang="en-US" sz="2400" dirty="0">
                <a:solidFill>
                  <a:srgbClr val="000000"/>
                </a:solidFill>
                <a:latin typeface="Arial" panose="020B0604020202020204" pitchFamily="34" charset="0"/>
                <a:cs typeface="Times New Roman" panose="02020603050405020304" pitchFamily="18" charset="0"/>
              </a:rPr>
              <a:t>. Section 6613[a][b]</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spcBef>
                <a:spcPts val="0"/>
              </a:spcBef>
              <a:spcAft>
                <a:spcPts val="1200"/>
              </a:spcAft>
              <a:buNone/>
            </a:pP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Funds made available under Title II, Part A shall be used to supplement, and not supplant, state and local funds that would otherwise be used for activities authorized under Title II, Part A. </a:t>
            </a:r>
          </a:p>
          <a:p>
            <a:pPr marL="0" indent="0" algn="r">
              <a:lnSpc>
                <a:spcPct val="100000"/>
              </a:lnSpc>
              <a:spcBef>
                <a:spcPts val="0"/>
              </a:spcBef>
              <a:spcAft>
                <a:spcPts val="1200"/>
              </a:spcAft>
              <a:buNone/>
            </a:pP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6691</a:t>
            </a:r>
          </a:p>
          <a:p>
            <a:pPr marL="0" indent="0">
              <a:buNone/>
            </a:pPr>
            <a:endParaRPr lang="en-US" dirty="0"/>
          </a:p>
        </p:txBody>
      </p:sp>
      <p:sp>
        <p:nvSpPr>
          <p:cNvPr id="4" name="Slide Number Placeholder 3">
            <a:extLst>
              <a:ext uri="{FF2B5EF4-FFF2-40B4-BE49-F238E27FC236}">
                <a16:creationId xmlns:a16="http://schemas.microsoft.com/office/drawing/2014/main" id="{C0A7F548-505E-5744-3F3A-6A2A5F081832}"/>
              </a:ext>
            </a:extLst>
          </p:cNvPr>
          <p:cNvSpPr>
            <a:spLocks noGrp="1"/>
          </p:cNvSpPr>
          <p:nvPr>
            <p:ph type="sldNum" sz="quarter" idx="12"/>
          </p:nvPr>
        </p:nvSpPr>
        <p:spPr/>
        <p:txBody>
          <a:bodyPr/>
          <a:lstStyle/>
          <a:p>
            <a:fld id="{4E637404-0BCF-4192-AEAE-F6A882F231C4}" type="slidenum">
              <a:rPr lang="en-US" altLang="en-US" smtClean="0"/>
              <a:pPr/>
              <a:t>29</a:t>
            </a:fld>
            <a:endParaRPr lang="en-US" altLang="en-US"/>
          </a:p>
        </p:txBody>
      </p:sp>
    </p:spTree>
    <p:extLst>
      <p:ext uri="{BB962C8B-B14F-4D97-AF65-F5344CB8AC3E}">
        <p14:creationId xmlns:p14="http://schemas.microsoft.com/office/powerpoint/2010/main" val="252649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4BE1-3C3F-648C-0DBC-A7A2993A1207}"/>
              </a:ext>
            </a:extLst>
          </p:cNvPr>
          <p:cNvSpPr>
            <a:spLocks noGrp="1"/>
          </p:cNvSpPr>
          <p:nvPr>
            <p:ph type="title"/>
          </p:nvPr>
        </p:nvSpPr>
        <p:spPr/>
        <p:txBody>
          <a:bodyPr/>
          <a:lstStyle/>
          <a:p>
            <a:r>
              <a:rPr lang="en-US"/>
              <a:t>Check In</a:t>
            </a:r>
          </a:p>
        </p:txBody>
      </p:sp>
      <p:sp>
        <p:nvSpPr>
          <p:cNvPr id="3" name="Content Placeholder 2">
            <a:extLst>
              <a:ext uri="{FF2B5EF4-FFF2-40B4-BE49-F238E27FC236}">
                <a16:creationId xmlns:a16="http://schemas.microsoft.com/office/drawing/2014/main" id="{35CCD2FE-A450-4CED-90F0-3352832C6C6E}"/>
              </a:ext>
            </a:extLst>
          </p:cNvPr>
          <p:cNvSpPr>
            <a:spLocks noGrp="1"/>
          </p:cNvSpPr>
          <p:nvPr>
            <p:ph idx="1"/>
          </p:nvPr>
        </p:nvSpPr>
        <p:spPr/>
        <p:txBody>
          <a:bodyPr/>
          <a:lstStyle/>
          <a:p>
            <a:pPr marL="0" indent="0" algn="l" rtl="0" fontAlgn="base">
              <a:lnSpc>
                <a:spcPct val="100000"/>
              </a:lnSpc>
              <a:spcBef>
                <a:spcPts val="0"/>
              </a:spcBef>
              <a:spcAft>
                <a:spcPts val="1200"/>
              </a:spcAft>
              <a:buNone/>
            </a:pPr>
            <a:r>
              <a:rPr lang="en-US" b="0" i="0" u="none" strike="noStrike" dirty="0">
                <a:solidFill>
                  <a:srgbClr val="000000"/>
                </a:solidFill>
                <a:effectLst/>
              </a:rPr>
              <a:t>Knowing who is in the room helps to ensure our presentation is tailored to your needs. Using the Poll feature, please share with us your experience with Federal Program Monitoring (FPM).</a:t>
            </a:r>
            <a:endParaRPr lang="en-US" b="0" i="0" dirty="0">
              <a:solidFill>
                <a:srgbClr val="000000"/>
              </a:solidFill>
              <a:effectLst/>
            </a:endParaRPr>
          </a:p>
          <a:p>
            <a:pPr marL="0" indent="0" algn="l" rtl="0" fontAlgn="base">
              <a:lnSpc>
                <a:spcPct val="100000"/>
              </a:lnSpc>
              <a:spcBef>
                <a:spcPts val="0"/>
              </a:spcBef>
              <a:spcAft>
                <a:spcPts val="1200"/>
              </a:spcAft>
              <a:buNone/>
            </a:pPr>
            <a:r>
              <a:rPr lang="en-US" b="0" i="0" u="none" strike="noStrike" dirty="0">
                <a:solidFill>
                  <a:srgbClr val="000000"/>
                </a:solidFill>
                <a:effectLst/>
              </a:rPr>
              <a:t>How many FPMs you have participated in?</a:t>
            </a:r>
            <a:endParaRPr lang="en-US" b="0" i="0" dirty="0">
              <a:solidFill>
                <a:srgbClr val="000000"/>
              </a:solidFill>
              <a:effectLst/>
            </a:endParaRPr>
          </a:p>
          <a:p>
            <a:pPr marL="914400" lvl="3" indent="-344488">
              <a:lnSpc>
                <a:spcPct val="100000"/>
              </a:lnSpc>
              <a:spcBef>
                <a:spcPts val="0"/>
              </a:spcBef>
              <a:spcAft>
                <a:spcPts val="0"/>
              </a:spcAft>
              <a:buFont typeface="+mj-lt"/>
              <a:buAutoNum type="alphaUcPeriod"/>
            </a:pPr>
            <a:r>
              <a:rPr lang="en-US" sz="2800" dirty="0">
                <a:solidFill>
                  <a:srgbClr val="000000"/>
                </a:solidFill>
              </a:rPr>
              <a:t>T</a:t>
            </a:r>
            <a:r>
              <a:rPr lang="en-US" sz="2800" b="0" i="0" u="none" strike="noStrike" dirty="0">
                <a:solidFill>
                  <a:srgbClr val="000000"/>
                </a:solidFill>
                <a:effectLst/>
              </a:rPr>
              <a:t>his is my first</a:t>
            </a:r>
            <a:r>
              <a:rPr lang="en-US" sz="2800" b="0" i="0" dirty="0">
                <a:solidFill>
                  <a:srgbClr val="000000"/>
                </a:solidFill>
                <a:effectLst/>
              </a:rPr>
              <a:t>​</a:t>
            </a:r>
          </a:p>
          <a:p>
            <a:pPr marL="914400" lvl="3" indent="-344488">
              <a:lnSpc>
                <a:spcPct val="100000"/>
              </a:lnSpc>
              <a:spcBef>
                <a:spcPts val="0"/>
              </a:spcBef>
              <a:spcAft>
                <a:spcPts val="0"/>
              </a:spcAft>
              <a:buFont typeface="+mj-lt"/>
              <a:buAutoNum type="alphaUcPeriod"/>
            </a:pPr>
            <a:r>
              <a:rPr lang="en-US" sz="2800" dirty="0">
                <a:solidFill>
                  <a:srgbClr val="000000"/>
                </a:solidFill>
              </a:rPr>
              <a:t>1</a:t>
            </a:r>
          </a:p>
          <a:p>
            <a:pPr marL="914400" lvl="3" indent="-344488">
              <a:lnSpc>
                <a:spcPct val="100000"/>
              </a:lnSpc>
              <a:spcBef>
                <a:spcPts val="0"/>
              </a:spcBef>
              <a:spcAft>
                <a:spcPts val="0"/>
              </a:spcAft>
              <a:buFont typeface="+mj-lt"/>
              <a:buAutoNum type="alphaUcPeriod"/>
            </a:pPr>
            <a:r>
              <a:rPr lang="en-US" sz="2800" b="0" i="0" dirty="0">
                <a:solidFill>
                  <a:srgbClr val="000000"/>
                </a:solidFill>
                <a:effectLst/>
              </a:rPr>
              <a:t>2</a:t>
            </a:r>
            <a:r>
              <a:rPr lang="en-US" sz="2800" b="0" i="0" dirty="0">
                <a:solidFill>
                  <a:srgbClr val="000000"/>
                </a:solidFill>
                <a:effectLst/>
                <a:cs typeface="Arial" panose="020B0604020202020204" pitchFamily="34" charset="0"/>
              </a:rPr>
              <a:t>–</a:t>
            </a:r>
            <a:r>
              <a:rPr lang="en-US" sz="2800" b="0" i="0" dirty="0">
                <a:solidFill>
                  <a:srgbClr val="000000"/>
                </a:solidFill>
                <a:effectLst/>
              </a:rPr>
              <a:t>4</a:t>
            </a:r>
          </a:p>
          <a:p>
            <a:pPr marL="914400" lvl="3" indent="-344488">
              <a:lnSpc>
                <a:spcPct val="100000"/>
              </a:lnSpc>
              <a:spcBef>
                <a:spcPts val="0"/>
              </a:spcBef>
              <a:spcAft>
                <a:spcPts val="0"/>
              </a:spcAft>
              <a:buFont typeface="+mj-lt"/>
              <a:buAutoNum type="alphaUcPeriod"/>
            </a:pPr>
            <a:r>
              <a:rPr lang="en-US" sz="2800" dirty="0">
                <a:solidFill>
                  <a:srgbClr val="000000"/>
                </a:solidFill>
              </a:rPr>
              <a:t>5+</a:t>
            </a:r>
            <a:endParaRPr lang="en-US" sz="2800" b="0" i="0" dirty="0">
              <a:solidFill>
                <a:srgbClr val="000000"/>
              </a:solidFill>
              <a:effectLst/>
            </a:endParaRPr>
          </a:p>
          <a:p>
            <a:pPr marL="0" indent="0">
              <a:buNone/>
            </a:pPr>
            <a:endParaRPr lang="en-US" dirty="0"/>
          </a:p>
        </p:txBody>
      </p:sp>
      <p:sp>
        <p:nvSpPr>
          <p:cNvPr id="4" name="Slide Number Placeholder 3">
            <a:extLst>
              <a:ext uri="{FF2B5EF4-FFF2-40B4-BE49-F238E27FC236}">
                <a16:creationId xmlns:a16="http://schemas.microsoft.com/office/drawing/2014/main" id="{1266AF36-69C2-35B3-6E23-CC50AEEBC713}"/>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31146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93874-C973-40C2-96DB-044C2F6731EE}"/>
              </a:ext>
            </a:extLst>
          </p:cNvPr>
          <p:cNvSpPr>
            <a:spLocks noGrp="1"/>
          </p:cNvSpPr>
          <p:nvPr>
            <p:ph type="title"/>
          </p:nvPr>
        </p:nvSpPr>
        <p:spPr/>
        <p:txBody>
          <a:bodyPr>
            <a:noAutofit/>
          </a:bodyPr>
          <a:lstStyle/>
          <a:p>
            <a:r>
              <a:rPr lang="en-US" sz="3600"/>
              <a:t>Supporting Effective Instruction 06: Use of Funds Supporting Effective Instruction 07: Supplement, Not Supplant (2)</a:t>
            </a:r>
          </a:p>
        </p:txBody>
      </p:sp>
      <p:sp>
        <p:nvSpPr>
          <p:cNvPr id="3" name="Content Placeholder 2">
            <a:extLst>
              <a:ext uri="{FF2B5EF4-FFF2-40B4-BE49-F238E27FC236}">
                <a16:creationId xmlns:a16="http://schemas.microsoft.com/office/drawing/2014/main" id="{09435DC6-7D3D-A8F8-DF2D-D76E3CF63E85}"/>
              </a:ext>
            </a:extLst>
          </p:cNvPr>
          <p:cNvSpPr>
            <a:spLocks noGrp="1"/>
          </p:cNvSpPr>
          <p:nvPr>
            <p:ph idx="1"/>
          </p:nvPr>
        </p:nvSpPr>
        <p:spPr/>
        <p:txBody>
          <a:bodyPr/>
          <a:lstStyle/>
          <a:p>
            <a:pPr marL="0" indent="0">
              <a:lnSpc>
                <a:spcPct val="100000"/>
              </a:lnSpc>
              <a:spcBef>
                <a:spcPts val="0"/>
              </a:spcBef>
              <a:spcAft>
                <a:spcPts val="600"/>
              </a:spcAft>
              <a:buNone/>
            </a:pPr>
            <a:r>
              <a:rPr lang="en-US" sz="2400" b="1" dirty="0">
                <a:solidFill>
                  <a:srgbClr val="000000"/>
                </a:solidFill>
              </a:rPr>
              <a:t>Evidence Request</a:t>
            </a:r>
            <a:endParaRPr lang="en-US" sz="2400" b="1" dirty="0">
              <a:solidFill>
                <a:srgbClr val="000000"/>
              </a:solidFill>
              <a:cs typeface="Arial"/>
            </a:endParaRPr>
          </a:p>
          <a:p>
            <a:pPr marL="175895" indent="-175895">
              <a:lnSpc>
                <a:spcPct val="100000"/>
              </a:lnSpc>
              <a:spcBef>
                <a:spcPts val="0"/>
              </a:spcBef>
              <a:spcAft>
                <a:spcPts val="600"/>
              </a:spcAft>
            </a:pPr>
            <a:r>
              <a:rPr lang="en-US" sz="2400" dirty="0">
                <a:solidFill>
                  <a:srgbClr val="000000"/>
                </a:solidFill>
              </a:rPr>
              <a:t>Title II Budget</a:t>
            </a:r>
            <a:endParaRPr lang="en-US" sz="2400" dirty="0">
              <a:solidFill>
                <a:srgbClr val="000000"/>
              </a:solidFill>
              <a:cs typeface="Arial"/>
            </a:endParaRPr>
          </a:p>
          <a:p>
            <a:pPr marL="175895" indent="-175895">
              <a:lnSpc>
                <a:spcPct val="100000"/>
              </a:lnSpc>
              <a:spcBef>
                <a:spcPts val="0"/>
              </a:spcBef>
              <a:spcAft>
                <a:spcPts val="600"/>
              </a:spcAft>
            </a:pPr>
            <a:r>
              <a:rPr lang="en-US" sz="2400" dirty="0">
                <a:solidFill>
                  <a:srgbClr val="000000"/>
                </a:solidFill>
              </a:rPr>
              <a:t>Chart of Accounts</a:t>
            </a:r>
            <a:endParaRPr lang="en-US" sz="2400" dirty="0">
              <a:solidFill>
                <a:srgbClr val="000000"/>
              </a:solidFill>
              <a:cs typeface="Arial"/>
            </a:endParaRPr>
          </a:p>
          <a:p>
            <a:pPr marL="175895" indent="-175895">
              <a:lnSpc>
                <a:spcPct val="100000"/>
              </a:lnSpc>
              <a:spcBef>
                <a:spcPts val="0"/>
              </a:spcBef>
              <a:spcAft>
                <a:spcPts val="600"/>
              </a:spcAft>
            </a:pPr>
            <a:r>
              <a:rPr lang="en-US" sz="2400" dirty="0">
                <a:solidFill>
                  <a:srgbClr val="000000"/>
                </a:solidFill>
              </a:rPr>
              <a:t>General Ledger for current and prior school year</a:t>
            </a:r>
            <a:endParaRPr lang="en-US" sz="2400" dirty="0">
              <a:solidFill>
                <a:srgbClr val="000000"/>
              </a:solidFill>
              <a:cs typeface="Arial"/>
            </a:endParaRPr>
          </a:p>
          <a:p>
            <a:pPr marL="382270" lvl="1" indent="-182245">
              <a:lnSpc>
                <a:spcPct val="100000"/>
              </a:lnSpc>
              <a:spcBef>
                <a:spcPts val="0"/>
              </a:spcBef>
              <a:spcAft>
                <a:spcPts val="600"/>
              </a:spcAft>
            </a:pPr>
            <a:r>
              <a:rPr lang="en-US" dirty="0">
                <a:solidFill>
                  <a:srgbClr val="000000"/>
                </a:solidFill>
              </a:rPr>
              <a:t>Expenditures will be selected from the general ledger for review.</a:t>
            </a:r>
            <a:endParaRPr lang="en-US" dirty="0">
              <a:solidFill>
                <a:srgbClr val="000000"/>
              </a:solidFill>
              <a:cs typeface="Arial"/>
            </a:endParaRPr>
          </a:p>
          <a:p>
            <a:pPr marL="175895" indent="-175895">
              <a:lnSpc>
                <a:spcPct val="100000"/>
              </a:lnSpc>
              <a:spcBef>
                <a:spcPts val="0"/>
              </a:spcBef>
              <a:spcAft>
                <a:spcPts val="600"/>
              </a:spcAft>
            </a:pPr>
            <a:r>
              <a:rPr lang="en-US" sz="2400" dirty="0">
                <a:solidFill>
                  <a:srgbClr val="000000"/>
                </a:solidFill>
              </a:rPr>
              <a:t>Position Control for current and prior school year</a:t>
            </a:r>
            <a:endParaRPr lang="en-US" sz="2400" dirty="0">
              <a:solidFill>
                <a:srgbClr val="000000"/>
              </a:solidFill>
              <a:cs typeface="Arial"/>
            </a:endParaRPr>
          </a:p>
          <a:p>
            <a:pPr marL="382270" lvl="1" indent="-182245">
              <a:lnSpc>
                <a:spcPct val="100000"/>
              </a:lnSpc>
              <a:spcBef>
                <a:spcPts val="0"/>
              </a:spcBef>
              <a:spcAft>
                <a:spcPts val="600"/>
              </a:spcAft>
            </a:pPr>
            <a:r>
              <a:rPr lang="en-US" dirty="0">
                <a:solidFill>
                  <a:srgbClr val="000000"/>
                </a:solidFill>
              </a:rPr>
              <a:t>A sample of positions will be selected and duty statements for these individuals will need to be provided; Time and Effort records will be requested for the same positions selected for review.</a:t>
            </a:r>
            <a:endParaRPr lang="en-US" dirty="0">
              <a:solidFill>
                <a:srgbClr val="000000"/>
              </a:solidFill>
              <a:cs typeface="Arial"/>
            </a:endParaRPr>
          </a:p>
          <a:p>
            <a:pPr marL="175895" indent="-175895">
              <a:lnSpc>
                <a:spcPct val="100000"/>
              </a:lnSpc>
              <a:spcBef>
                <a:spcPts val="0"/>
              </a:spcBef>
              <a:spcAft>
                <a:spcPts val="600"/>
              </a:spcAft>
            </a:pPr>
            <a:r>
              <a:rPr lang="en-US" sz="2400" dirty="0">
                <a:solidFill>
                  <a:srgbClr val="000000"/>
                </a:solidFill>
              </a:rPr>
              <a:t>Payroll Records for the current and prior school year</a:t>
            </a:r>
            <a:endParaRPr lang="en-US" sz="2400" dirty="0">
              <a:solidFill>
                <a:srgbClr val="000000"/>
              </a:solidFill>
              <a:cs typeface="Arial"/>
            </a:endParaRPr>
          </a:p>
          <a:p>
            <a:pPr marL="175895" indent="-175895"/>
            <a:endParaRPr lang="en-US" sz="2000" dirty="0">
              <a:cs typeface="Arial"/>
            </a:endParaRPr>
          </a:p>
          <a:p>
            <a:pPr marL="0" indent="0">
              <a:buNone/>
            </a:pPr>
            <a:endParaRPr lang="en-US" sz="2000" dirty="0"/>
          </a:p>
          <a:p>
            <a:pPr marL="175895" indent="-175895"/>
            <a:endParaRPr lang="en-US" sz="2000" dirty="0">
              <a:cs typeface="Arial"/>
            </a:endParaRPr>
          </a:p>
        </p:txBody>
      </p:sp>
      <p:sp>
        <p:nvSpPr>
          <p:cNvPr id="4" name="Slide Number Placeholder 3">
            <a:extLst>
              <a:ext uri="{FF2B5EF4-FFF2-40B4-BE49-F238E27FC236}">
                <a16:creationId xmlns:a16="http://schemas.microsoft.com/office/drawing/2014/main" id="{C0A7F548-505E-5744-3F3A-6A2A5F081832}"/>
              </a:ext>
            </a:extLst>
          </p:cNvPr>
          <p:cNvSpPr>
            <a:spLocks noGrp="1"/>
          </p:cNvSpPr>
          <p:nvPr>
            <p:ph type="sldNum" sz="quarter" idx="12"/>
          </p:nvPr>
        </p:nvSpPr>
        <p:spPr/>
        <p:txBody>
          <a:bodyPr/>
          <a:lstStyle/>
          <a:p>
            <a:fld id="{4E637404-0BCF-4192-AEAE-F6A882F231C4}" type="slidenum">
              <a:rPr lang="en-US" altLang="en-US" smtClean="0"/>
              <a:pPr/>
              <a:t>30</a:t>
            </a:fld>
            <a:endParaRPr lang="en-US" altLang="en-US"/>
          </a:p>
        </p:txBody>
      </p:sp>
    </p:spTree>
    <p:extLst>
      <p:ext uri="{BB962C8B-B14F-4D97-AF65-F5344CB8AC3E}">
        <p14:creationId xmlns:p14="http://schemas.microsoft.com/office/powerpoint/2010/main" val="92097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9D9740-DCBD-4034-9CA0-BEF8E8417DD9}"/>
              </a:ext>
            </a:extLst>
          </p:cNvPr>
          <p:cNvSpPr>
            <a:spLocks noGrp="1"/>
          </p:cNvSpPr>
          <p:nvPr>
            <p:ph type="title"/>
          </p:nvPr>
        </p:nvSpPr>
        <p:spPr/>
        <p:txBody>
          <a:bodyPr>
            <a:noAutofit/>
          </a:bodyPr>
          <a:lstStyle/>
          <a:p>
            <a:r>
              <a:rPr lang="en-US" sz="3600"/>
              <a:t>Supporting Effective Instruction 06: Use of Funds Supporting Effective Instruction 07: Supplement, Not Supplant (3)</a:t>
            </a:r>
          </a:p>
        </p:txBody>
      </p:sp>
      <p:sp>
        <p:nvSpPr>
          <p:cNvPr id="3" name="Content Placeholder 2">
            <a:extLst>
              <a:ext uri="{FF2B5EF4-FFF2-40B4-BE49-F238E27FC236}">
                <a16:creationId xmlns:a16="http://schemas.microsoft.com/office/drawing/2014/main" id="{09435DC6-7D3D-A8F8-DF2D-D76E3CF63E85}"/>
              </a:ext>
            </a:extLst>
          </p:cNvPr>
          <p:cNvSpPr>
            <a:spLocks noGrp="1"/>
          </p:cNvSpPr>
          <p:nvPr>
            <p:ph idx="1"/>
          </p:nvPr>
        </p:nvSpPr>
        <p:spPr/>
        <p:txBody>
          <a:bodyPr/>
          <a:lstStyle/>
          <a:p>
            <a:pPr marL="0" indent="0">
              <a:lnSpc>
                <a:spcPct val="100000"/>
              </a:lnSpc>
              <a:spcBef>
                <a:spcPts val="0"/>
              </a:spcBef>
              <a:spcAft>
                <a:spcPts val="0"/>
              </a:spcAft>
              <a:buNone/>
            </a:pPr>
            <a:r>
              <a:rPr lang="en-US" sz="2600" b="1" dirty="0">
                <a:solidFill>
                  <a:srgbClr val="000000"/>
                </a:solidFill>
              </a:rPr>
              <a:t>Evidence Request</a:t>
            </a:r>
            <a:endParaRPr lang="en-US" sz="2600" b="1" dirty="0">
              <a:solidFill>
                <a:srgbClr val="000000"/>
              </a:solidFill>
              <a:cs typeface="Arial"/>
            </a:endParaRPr>
          </a:p>
          <a:p>
            <a:pPr marL="0" indent="0">
              <a:lnSpc>
                <a:spcPct val="100000"/>
              </a:lnSpc>
              <a:spcBef>
                <a:spcPts val="0"/>
              </a:spcBef>
              <a:spcAft>
                <a:spcPts val="1800"/>
              </a:spcAft>
              <a:buNone/>
            </a:pPr>
            <a:r>
              <a:rPr lang="en-US" sz="2600" b="1" dirty="0">
                <a:solidFill>
                  <a:srgbClr val="000000"/>
                </a:solidFill>
              </a:rPr>
              <a:t>Budget</a:t>
            </a:r>
            <a:endParaRPr lang="en-US" sz="2600" b="1" dirty="0">
              <a:solidFill>
                <a:srgbClr val="000000"/>
              </a:solidFill>
              <a:cs typeface="Arial"/>
            </a:endParaRPr>
          </a:p>
          <a:p>
            <a:pPr marL="0" indent="0">
              <a:lnSpc>
                <a:spcPct val="100000"/>
              </a:lnSpc>
              <a:spcBef>
                <a:spcPts val="0"/>
              </a:spcBef>
              <a:spcAft>
                <a:spcPts val="1200"/>
              </a:spcAft>
              <a:buNone/>
            </a:pPr>
            <a:r>
              <a:rPr lang="en-US" sz="2600" dirty="0">
                <a:solidFill>
                  <a:srgbClr val="000000"/>
                </a:solidFill>
                <a:effectLst/>
                <a:latin typeface="Arial"/>
                <a:ea typeface="Calibri" panose="020F0502020204030204" pitchFamily="34" charset="0"/>
                <a:cs typeface="Arial"/>
              </a:rPr>
              <a:t>Description:		Budget for Resource Code 4035.</a:t>
            </a:r>
          </a:p>
          <a:p>
            <a:pPr marL="0" indent="0">
              <a:lnSpc>
                <a:spcPct val="100000"/>
              </a:lnSpc>
              <a:spcBef>
                <a:spcPts val="0"/>
              </a:spcBef>
              <a:spcAft>
                <a:spcPts val="1200"/>
              </a:spcAft>
              <a:buNone/>
            </a:pPr>
            <a:r>
              <a:rPr lang="en-US" sz="2600" dirty="0">
                <a:solidFill>
                  <a:srgbClr val="000000"/>
                </a:solidFill>
                <a:effectLst/>
                <a:latin typeface="Arial"/>
                <a:ea typeface="Calibri" panose="020F0502020204030204" pitchFamily="34" charset="0"/>
                <a:cs typeface="Arial"/>
              </a:rPr>
              <a:t>Item Instructions:	Submit the current year budget for the Title II 			program, including object codes </a:t>
            </a:r>
            <a:r>
              <a:rPr lang="en-US" sz="2600" dirty="0">
                <a:solidFill>
                  <a:srgbClr val="000000"/>
                </a:solidFill>
                <a:effectLst/>
                <a:latin typeface="Arial"/>
                <a:ea typeface="Arial" panose="020B0604020202020204" pitchFamily="34" charset="0"/>
                <a:cs typeface="Arial"/>
              </a:rPr>
              <a:t>that align with </a:t>
            </a:r>
            <a:r>
              <a:rPr lang="en-US" sz="2600" dirty="0">
                <a:solidFill>
                  <a:srgbClr val="000000"/>
                </a:solidFill>
                <a:latin typeface="Arial"/>
                <a:ea typeface="Arial" panose="020B0604020202020204" pitchFamily="34" charset="0"/>
                <a:cs typeface="Arial"/>
              </a:rPr>
              <a:t>			</a:t>
            </a:r>
            <a:r>
              <a:rPr lang="en-US" sz="2600" dirty="0">
                <a:solidFill>
                  <a:srgbClr val="000000"/>
                </a:solidFill>
                <a:effectLst/>
                <a:latin typeface="Arial"/>
                <a:ea typeface="Arial" panose="020B0604020202020204" pitchFamily="34" charset="0"/>
                <a:cs typeface="Arial"/>
              </a:rPr>
              <a:t>the LEA’s goals and key improvement 				strategies.</a:t>
            </a:r>
            <a:r>
              <a:rPr lang="en-US" sz="2600" dirty="0">
                <a:solidFill>
                  <a:srgbClr val="000000"/>
                </a:solidFill>
                <a:latin typeface="Arial"/>
                <a:ea typeface="Arial" panose="020B0604020202020204" pitchFamily="34" charset="0"/>
                <a:cs typeface="Arial"/>
              </a:rPr>
              <a:t> </a:t>
            </a:r>
            <a:endParaRPr lang="en-US" sz="2600" b="1" dirty="0">
              <a:solidFill>
                <a:srgbClr val="000000"/>
              </a:solidFill>
            </a:endParaRPr>
          </a:p>
          <a:p>
            <a:pPr marL="0" indent="0">
              <a:buNone/>
            </a:pPr>
            <a:endParaRPr lang="en-US" sz="2000" dirty="0"/>
          </a:p>
          <a:p>
            <a:pPr marL="175895" indent="-175895"/>
            <a:endParaRPr lang="en-US" sz="2000" dirty="0">
              <a:cs typeface="Arial"/>
            </a:endParaRPr>
          </a:p>
        </p:txBody>
      </p:sp>
      <p:sp>
        <p:nvSpPr>
          <p:cNvPr id="4" name="Slide Number Placeholder 3">
            <a:extLst>
              <a:ext uri="{FF2B5EF4-FFF2-40B4-BE49-F238E27FC236}">
                <a16:creationId xmlns:a16="http://schemas.microsoft.com/office/drawing/2014/main" id="{C0A7F548-505E-5744-3F3A-6A2A5F081832}"/>
              </a:ext>
            </a:extLst>
          </p:cNvPr>
          <p:cNvSpPr>
            <a:spLocks noGrp="1"/>
          </p:cNvSpPr>
          <p:nvPr>
            <p:ph type="sldNum" sz="quarter" idx="12"/>
          </p:nvPr>
        </p:nvSpPr>
        <p:spPr/>
        <p:txBody>
          <a:bodyPr/>
          <a:lstStyle/>
          <a:p>
            <a:fld id="{4E637404-0BCF-4192-AEAE-F6A882F231C4}" type="slidenum">
              <a:rPr lang="en-US" altLang="en-US" smtClean="0"/>
              <a:pPr/>
              <a:t>31</a:t>
            </a:fld>
            <a:endParaRPr lang="en-US" altLang="en-US"/>
          </a:p>
        </p:txBody>
      </p:sp>
    </p:spTree>
    <p:extLst>
      <p:ext uri="{BB962C8B-B14F-4D97-AF65-F5344CB8AC3E}">
        <p14:creationId xmlns:p14="http://schemas.microsoft.com/office/powerpoint/2010/main" val="306034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90D347-F2FC-BBD0-613E-F09DB86143F8}"/>
              </a:ext>
            </a:extLst>
          </p:cNvPr>
          <p:cNvSpPr>
            <a:spLocks noGrp="1"/>
          </p:cNvSpPr>
          <p:nvPr>
            <p:ph type="title"/>
          </p:nvPr>
        </p:nvSpPr>
        <p:spPr/>
        <p:txBody>
          <a:bodyPr/>
          <a:lstStyle/>
          <a:p>
            <a:r>
              <a:rPr lang="en-US"/>
              <a:t>Budget</a:t>
            </a:r>
          </a:p>
        </p:txBody>
      </p:sp>
      <p:sp>
        <p:nvSpPr>
          <p:cNvPr id="3" name="Content Placeholder 2">
            <a:extLst>
              <a:ext uri="{FF2B5EF4-FFF2-40B4-BE49-F238E27FC236}">
                <a16:creationId xmlns:a16="http://schemas.microsoft.com/office/drawing/2014/main" id="{7CD8BBE1-04A1-17DB-079B-3E6CBD4E7FBA}"/>
              </a:ext>
            </a:extLst>
          </p:cNvPr>
          <p:cNvSpPr>
            <a:spLocks noGrp="1"/>
          </p:cNvSpPr>
          <p:nvPr>
            <p:ph idx="1"/>
          </p:nvPr>
        </p:nvSpPr>
        <p:spPr/>
        <p:txBody>
          <a:bodyPr/>
          <a:lstStyle/>
          <a:p>
            <a:pPr marL="175895" indent="-175895">
              <a:lnSpc>
                <a:spcPct val="100000"/>
              </a:lnSpc>
              <a:spcBef>
                <a:spcPts val="0"/>
              </a:spcBef>
              <a:spcAft>
                <a:spcPts val="1200"/>
              </a:spcAft>
            </a:pPr>
            <a:r>
              <a:rPr lang="en-US" sz="2400">
                <a:solidFill>
                  <a:srgbClr val="000000"/>
                </a:solidFill>
              </a:rPr>
              <a:t>All Title II expenditures shall: </a:t>
            </a:r>
            <a:endParaRPr lang="en-US" sz="2400">
              <a:solidFill>
                <a:srgbClr val="000000"/>
              </a:solidFill>
              <a:cs typeface="Arial"/>
            </a:endParaRPr>
          </a:p>
          <a:p>
            <a:pPr marL="382270" lvl="1" indent="-182245">
              <a:lnSpc>
                <a:spcPct val="100000"/>
              </a:lnSpc>
              <a:spcBef>
                <a:spcPts val="0"/>
              </a:spcBef>
              <a:spcAft>
                <a:spcPts val="1200"/>
              </a:spcAft>
            </a:pPr>
            <a:r>
              <a:rPr lang="en-US">
                <a:solidFill>
                  <a:srgbClr val="000000"/>
                </a:solidFill>
              </a:rPr>
              <a:t>Address the learning needs of all students and be in alignment with the LEA’s needs as stated in the LEA’s planning documents (e.g. LCAP).</a:t>
            </a:r>
            <a:endParaRPr lang="en-US">
              <a:solidFill>
                <a:srgbClr val="000000"/>
              </a:solidFill>
              <a:cs typeface="Arial"/>
            </a:endParaRPr>
          </a:p>
          <a:p>
            <a:pPr marL="175895" indent="-175895">
              <a:lnSpc>
                <a:spcPct val="100000"/>
              </a:lnSpc>
              <a:spcBef>
                <a:spcPts val="0"/>
              </a:spcBef>
              <a:spcAft>
                <a:spcPts val="1200"/>
              </a:spcAft>
            </a:pPr>
            <a:r>
              <a:rPr lang="en-US" sz="2400">
                <a:solidFill>
                  <a:srgbClr val="000000"/>
                </a:solidFill>
              </a:rPr>
              <a:t>Title II funding is supplemental funding. Title II expenditures must be above and beyond activities or positions typically or previously funded.</a:t>
            </a:r>
            <a:endParaRPr lang="en-US" sz="2400">
              <a:solidFill>
                <a:srgbClr val="000000"/>
              </a:solidFill>
              <a:cs typeface="Arial"/>
            </a:endParaRPr>
          </a:p>
          <a:p>
            <a:pPr marL="175895" indent="-175895">
              <a:lnSpc>
                <a:spcPct val="100000"/>
              </a:lnSpc>
              <a:spcBef>
                <a:spcPts val="0"/>
              </a:spcBef>
              <a:spcAft>
                <a:spcPts val="1200"/>
              </a:spcAft>
            </a:pPr>
            <a:r>
              <a:rPr lang="en-US" sz="2400">
                <a:solidFill>
                  <a:srgbClr val="000000"/>
                </a:solidFill>
              </a:rPr>
              <a:t>If the activities or positions still exist without Title II funds, they are most likely not an allowable use of funds.</a:t>
            </a:r>
            <a:endParaRPr lang="en-US">
              <a:solidFill>
                <a:srgbClr val="000000"/>
              </a:solidFill>
            </a:endParaRPr>
          </a:p>
          <a:p>
            <a:endParaRPr lang="en-US"/>
          </a:p>
        </p:txBody>
      </p:sp>
    </p:spTree>
    <p:extLst>
      <p:ext uri="{BB962C8B-B14F-4D97-AF65-F5344CB8AC3E}">
        <p14:creationId xmlns:p14="http://schemas.microsoft.com/office/powerpoint/2010/main" val="1152993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B0F-F60B-76F6-A045-265EB1FCEA35}"/>
              </a:ext>
            </a:extLst>
          </p:cNvPr>
          <p:cNvSpPr>
            <a:spLocks noGrp="1"/>
          </p:cNvSpPr>
          <p:nvPr>
            <p:ph type="title"/>
          </p:nvPr>
        </p:nvSpPr>
        <p:spPr/>
        <p:txBody>
          <a:bodyPr/>
          <a:lstStyle/>
          <a:p>
            <a:r>
              <a:rPr lang="en-US"/>
              <a:t>Use of Funds </a:t>
            </a:r>
          </a:p>
        </p:txBody>
      </p:sp>
      <p:sp>
        <p:nvSpPr>
          <p:cNvPr id="3" name="Content Placeholder 2">
            <a:extLst>
              <a:ext uri="{FF2B5EF4-FFF2-40B4-BE49-F238E27FC236}">
                <a16:creationId xmlns:a16="http://schemas.microsoft.com/office/drawing/2014/main" id="{5A42969C-DA29-3A37-A5A6-7FA1A0F1288B}"/>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Reasons for noncompliance:</a:t>
            </a:r>
          </a:p>
          <a:p>
            <a:pPr marL="514350" indent="-514350">
              <a:lnSpc>
                <a:spcPct val="100000"/>
              </a:lnSpc>
              <a:spcBef>
                <a:spcPts val="0"/>
              </a:spcBef>
              <a:spcAft>
                <a:spcPts val="0"/>
              </a:spcAft>
              <a:buAutoNum type="arabicPeriod"/>
            </a:pPr>
            <a:r>
              <a:rPr lang="en-US" dirty="0">
                <a:solidFill>
                  <a:srgbClr val="000000"/>
                </a:solidFill>
              </a:rPr>
              <a:t>Food (outside of travel reimbursement)*</a:t>
            </a:r>
          </a:p>
          <a:p>
            <a:pPr marL="514350" indent="-514350">
              <a:lnSpc>
                <a:spcPct val="100000"/>
              </a:lnSpc>
              <a:spcBef>
                <a:spcPts val="0"/>
              </a:spcBef>
              <a:spcAft>
                <a:spcPts val="0"/>
              </a:spcAft>
              <a:buAutoNum type="arabicPeriod"/>
            </a:pPr>
            <a:r>
              <a:rPr lang="en-US" dirty="0">
                <a:solidFill>
                  <a:srgbClr val="000000"/>
                </a:solidFill>
              </a:rPr>
              <a:t>Equipment*</a:t>
            </a:r>
          </a:p>
          <a:p>
            <a:pPr marL="514350" indent="-514350">
              <a:lnSpc>
                <a:spcPct val="100000"/>
              </a:lnSpc>
              <a:spcBef>
                <a:spcPts val="0"/>
              </a:spcBef>
              <a:spcAft>
                <a:spcPts val="0"/>
              </a:spcAft>
              <a:buAutoNum type="arabicPeriod"/>
            </a:pPr>
            <a:r>
              <a:rPr lang="en-US" dirty="0">
                <a:solidFill>
                  <a:srgbClr val="000000"/>
                </a:solidFill>
              </a:rPr>
              <a:t>Student Materials*</a:t>
            </a:r>
          </a:p>
          <a:p>
            <a:pPr marL="514350" indent="-514350">
              <a:lnSpc>
                <a:spcPct val="100000"/>
              </a:lnSpc>
              <a:spcBef>
                <a:spcPts val="0"/>
              </a:spcBef>
              <a:spcAft>
                <a:spcPts val="0"/>
              </a:spcAft>
              <a:buAutoNum type="arabicPeriod"/>
            </a:pPr>
            <a:r>
              <a:rPr lang="en-US" dirty="0">
                <a:solidFill>
                  <a:srgbClr val="000000"/>
                </a:solidFill>
              </a:rPr>
              <a:t>Positions (outside of Title II purpose) </a:t>
            </a:r>
          </a:p>
          <a:p>
            <a:pPr marL="514350" indent="-514350">
              <a:lnSpc>
                <a:spcPct val="100000"/>
              </a:lnSpc>
              <a:spcBef>
                <a:spcPts val="0"/>
              </a:spcBef>
              <a:spcAft>
                <a:spcPts val="1200"/>
              </a:spcAft>
              <a:buAutoNum type="arabicPeriod"/>
            </a:pPr>
            <a:r>
              <a:rPr lang="en-US" dirty="0">
                <a:solidFill>
                  <a:srgbClr val="000000"/>
                </a:solidFill>
              </a:rPr>
              <a:t>PD (outside of Title II purpose)</a:t>
            </a:r>
          </a:p>
          <a:p>
            <a:pPr marL="0" indent="0">
              <a:lnSpc>
                <a:spcPct val="100000"/>
              </a:lnSpc>
              <a:spcBef>
                <a:spcPts val="0"/>
              </a:spcBef>
              <a:spcAft>
                <a:spcPts val="1200"/>
              </a:spcAft>
              <a:buNone/>
            </a:pPr>
            <a:r>
              <a:rPr lang="en-US" dirty="0">
                <a:solidFill>
                  <a:srgbClr val="000000"/>
                </a:solidFill>
              </a:rPr>
              <a:t>*Cost that may never be charged to Title II.</a:t>
            </a:r>
          </a:p>
          <a:p>
            <a:pPr marL="0" indent="0">
              <a:buNone/>
            </a:pPr>
            <a:endParaRPr lang="en-US" dirty="0"/>
          </a:p>
        </p:txBody>
      </p:sp>
      <p:sp>
        <p:nvSpPr>
          <p:cNvPr id="4" name="Slide Number Placeholder 3">
            <a:extLst>
              <a:ext uri="{FF2B5EF4-FFF2-40B4-BE49-F238E27FC236}">
                <a16:creationId xmlns:a16="http://schemas.microsoft.com/office/drawing/2014/main" id="{3EF87C7B-04C9-FC09-9CA4-53DABB934BFD}"/>
              </a:ext>
            </a:extLst>
          </p:cNvPr>
          <p:cNvSpPr>
            <a:spLocks noGrp="1"/>
          </p:cNvSpPr>
          <p:nvPr>
            <p:ph type="sldNum" sz="quarter" idx="12"/>
          </p:nvPr>
        </p:nvSpPr>
        <p:spPr/>
        <p:txBody>
          <a:bodyPr/>
          <a:lstStyle/>
          <a:p>
            <a:fld id="{4E637404-0BCF-4192-AEAE-F6A882F231C4}" type="slidenum">
              <a:rPr lang="en-US" altLang="en-US" smtClean="0"/>
              <a:pPr/>
              <a:t>33</a:t>
            </a:fld>
            <a:endParaRPr lang="en-US" altLang="en-US"/>
          </a:p>
        </p:txBody>
      </p:sp>
    </p:spTree>
    <p:extLst>
      <p:ext uri="{BB962C8B-B14F-4D97-AF65-F5344CB8AC3E}">
        <p14:creationId xmlns:p14="http://schemas.microsoft.com/office/powerpoint/2010/main" val="213060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D562-7A08-41E9-8E17-71F62091A5DA}"/>
              </a:ext>
            </a:extLst>
          </p:cNvPr>
          <p:cNvSpPr>
            <a:spLocks noGrp="1"/>
          </p:cNvSpPr>
          <p:nvPr>
            <p:ph type="title"/>
          </p:nvPr>
        </p:nvSpPr>
        <p:spPr/>
        <p:txBody>
          <a:bodyPr/>
          <a:lstStyle/>
          <a:p>
            <a:r>
              <a:rPr lang="en-US"/>
              <a:t>Other School Leader Definition</a:t>
            </a:r>
          </a:p>
        </p:txBody>
      </p:sp>
      <p:sp>
        <p:nvSpPr>
          <p:cNvPr id="3" name="Content Placeholder 2">
            <a:extLst>
              <a:ext uri="{FF2B5EF4-FFF2-40B4-BE49-F238E27FC236}">
                <a16:creationId xmlns:a16="http://schemas.microsoft.com/office/drawing/2014/main" id="{B71871AF-8FC4-40A5-BBE7-C7525288167C}"/>
              </a:ext>
            </a:extLst>
          </p:cNvPr>
          <p:cNvSpPr>
            <a:spLocks noGrp="1"/>
          </p:cNvSpPr>
          <p:nvPr>
            <p:ph idx="1"/>
          </p:nvPr>
        </p:nvSpPr>
        <p:spPr>
          <a:xfrm>
            <a:off x="1096963" y="1846263"/>
            <a:ext cx="10058400" cy="4354512"/>
          </a:xfrm>
        </p:spPr>
        <p:txBody>
          <a:bodyPr/>
          <a:lstStyle/>
          <a:p>
            <a:pPr marL="0" indent="0">
              <a:lnSpc>
                <a:spcPct val="100000"/>
              </a:lnSpc>
              <a:spcBef>
                <a:spcPts val="0"/>
              </a:spcBef>
              <a:spcAft>
                <a:spcPts val="1200"/>
              </a:spcAft>
              <a:buNone/>
            </a:pPr>
            <a:r>
              <a:rPr lang="en-US">
                <a:solidFill>
                  <a:srgbClr val="000000"/>
                </a:solidFill>
              </a:rPr>
              <a:t>The ESSA definition of the term “school leader” means a principal, assistant principal, or other individual who is:</a:t>
            </a:r>
          </a:p>
          <a:p>
            <a:pPr lvl="1">
              <a:lnSpc>
                <a:spcPct val="100000"/>
              </a:lnSpc>
              <a:spcBef>
                <a:spcPts val="0"/>
              </a:spcBef>
              <a:spcAft>
                <a:spcPts val="1200"/>
              </a:spcAft>
            </a:pPr>
            <a:r>
              <a:rPr lang="en-US">
                <a:solidFill>
                  <a:srgbClr val="000000"/>
                </a:solidFill>
              </a:rPr>
              <a:t>An employee or officer of an elementary school or secondary school, LEA, or other entity operating an elementary school or secondary school; and</a:t>
            </a:r>
          </a:p>
          <a:p>
            <a:pPr lvl="1">
              <a:lnSpc>
                <a:spcPct val="100000"/>
              </a:lnSpc>
              <a:spcBef>
                <a:spcPts val="0"/>
              </a:spcBef>
              <a:spcAft>
                <a:spcPts val="1200"/>
              </a:spcAft>
            </a:pPr>
            <a:r>
              <a:rPr lang="en-US">
                <a:solidFill>
                  <a:srgbClr val="000000"/>
                </a:solidFill>
              </a:rPr>
              <a:t>Responsible for the daily instructional leadership and managerial operations in the elementary school or secondary school building. </a:t>
            </a:r>
          </a:p>
          <a:p>
            <a:pPr marL="200025" lvl="1" indent="0" algn="r">
              <a:lnSpc>
                <a:spcPct val="100000"/>
              </a:lnSpc>
              <a:spcBef>
                <a:spcPts val="0"/>
              </a:spcBef>
              <a:spcAft>
                <a:spcPts val="1200"/>
              </a:spcAft>
              <a:buNone/>
            </a:pPr>
            <a:r>
              <a:rPr lang="en-US">
                <a:solidFill>
                  <a:srgbClr val="000000"/>
                </a:solidFill>
              </a:rPr>
              <a:t>20 </a:t>
            </a:r>
            <a:r>
              <a:rPr lang="en-US" i="1">
                <a:solidFill>
                  <a:srgbClr val="000000"/>
                </a:solidFill>
              </a:rPr>
              <a:t>U.S.C. </a:t>
            </a:r>
            <a:r>
              <a:rPr lang="en-US">
                <a:solidFill>
                  <a:srgbClr val="000000"/>
                </a:solidFill>
              </a:rPr>
              <a:t>Section 8101(44)</a:t>
            </a:r>
          </a:p>
          <a:p>
            <a:pPr marL="0" indent="0">
              <a:lnSpc>
                <a:spcPct val="100000"/>
              </a:lnSpc>
              <a:spcBef>
                <a:spcPts val="0"/>
              </a:spcBef>
              <a:spcAft>
                <a:spcPts val="1200"/>
              </a:spcAft>
              <a:buNone/>
            </a:pPr>
            <a:endParaRPr lang="en-US" b="1">
              <a:solidFill>
                <a:srgbClr val="000000"/>
              </a:solidFill>
            </a:endParaRPr>
          </a:p>
          <a:p>
            <a:pPr marL="0" indent="0">
              <a:buNone/>
            </a:pPr>
            <a:endParaRPr lang="en-US" b="1"/>
          </a:p>
        </p:txBody>
      </p:sp>
      <p:sp>
        <p:nvSpPr>
          <p:cNvPr id="4" name="Slide Number Placeholder 3">
            <a:extLst>
              <a:ext uri="{FF2B5EF4-FFF2-40B4-BE49-F238E27FC236}">
                <a16:creationId xmlns:a16="http://schemas.microsoft.com/office/drawing/2014/main" id="{9BD5A597-520E-491B-9A16-27E4C71D839B}"/>
              </a:ext>
            </a:extLst>
          </p:cNvPr>
          <p:cNvSpPr>
            <a:spLocks noGrp="1"/>
          </p:cNvSpPr>
          <p:nvPr>
            <p:ph type="sldNum" sz="quarter" idx="12"/>
          </p:nvPr>
        </p:nvSpPr>
        <p:spPr/>
        <p:txBody>
          <a:bodyPr/>
          <a:lstStyle/>
          <a:p>
            <a:fld id="{4E637404-0BCF-4192-AEAE-F6A882F231C4}" type="slidenum">
              <a:rPr lang="en-US" altLang="en-US" smtClean="0"/>
              <a:pPr/>
              <a:t>34</a:t>
            </a:fld>
            <a:endParaRPr lang="en-US" altLang="en-US"/>
          </a:p>
        </p:txBody>
      </p:sp>
    </p:spTree>
    <p:extLst>
      <p:ext uri="{BB962C8B-B14F-4D97-AF65-F5344CB8AC3E}">
        <p14:creationId xmlns:p14="http://schemas.microsoft.com/office/powerpoint/2010/main" val="2947855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B0F-F60B-76F6-A045-265EB1FCEA35}"/>
              </a:ext>
            </a:extLst>
          </p:cNvPr>
          <p:cNvSpPr>
            <a:spLocks noGrp="1"/>
          </p:cNvSpPr>
          <p:nvPr>
            <p:ph type="title"/>
          </p:nvPr>
        </p:nvSpPr>
        <p:spPr/>
        <p:txBody>
          <a:bodyPr/>
          <a:lstStyle/>
          <a:p>
            <a:r>
              <a:rPr lang="en-US"/>
              <a:t>Other School Leader Noncompliance </a:t>
            </a:r>
          </a:p>
        </p:txBody>
      </p:sp>
      <p:sp>
        <p:nvSpPr>
          <p:cNvPr id="3" name="Content Placeholder 2">
            <a:extLst>
              <a:ext uri="{FF2B5EF4-FFF2-40B4-BE49-F238E27FC236}">
                <a16:creationId xmlns:a16="http://schemas.microsoft.com/office/drawing/2014/main" id="{5A42969C-DA29-3A37-A5A6-7FA1A0F1288B}"/>
              </a:ext>
            </a:extLst>
          </p:cNvPr>
          <p:cNvSpPr>
            <a:spLocks noGrp="1"/>
          </p:cNvSpPr>
          <p:nvPr>
            <p:ph idx="1"/>
          </p:nvPr>
        </p:nvSpPr>
        <p:spPr/>
        <p:txBody>
          <a:bodyPr/>
          <a:lstStyle/>
          <a:p>
            <a:pPr marL="0" indent="0">
              <a:lnSpc>
                <a:spcPct val="100000"/>
              </a:lnSpc>
              <a:spcBef>
                <a:spcPts val="0"/>
              </a:spcBef>
              <a:spcAft>
                <a:spcPts val="1200"/>
              </a:spcAft>
              <a:buNone/>
            </a:pPr>
            <a:r>
              <a:rPr lang="en-US" b="1">
                <a:solidFill>
                  <a:srgbClr val="000000"/>
                </a:solidFill>
              </a:rPr>
              <a:t>Examples of positions that do not meet ESSA’s definition of School Leader:</a:t>
            </a:r>
          </a:p>
          <a:p>
            <a:pPr marL="514350" indent="-514350">
              <a:lnSpc>
                <a:spcPct val="100000"/>
              </a:lnSpc>
              <a:spcBef>
                <a:spcPts val="0"/>
              </a:spcBef>
              <a:spcAft>
                <a:spcPts val="0"/>
              </a:spcAft>
              <a:buAutoNum type="arabicPeriod"/>
            </a:pPr>
            <a:r>
              <a:rPr lang="en-US">
                <a:solidFill>
                  <a:srgbClr val="000000"/>
                </a:solidFill>
              </a:rPr>
              <a:t>Counselor</a:t>
            </a:r>
          </a:p>
          <a:p>
            <a:pPr marL="514350" indent="-514350">
              <a:lnSpc>
                <a:spcPct val="100000"/>
              </a:lnSpc>
              <a:spcBef>
                <a:spcPts val="0"/>
              </a:spcBef>
              <a:spcAft>
                <a:spcPts val="0"/>
              </a:spcAft>
              <a:buAutoNum type="arabicPeriod"/>
            </a:pPr>
            <a:r>
              <a:rPr lang="en-US">
                <a:solidFill>
                  <a:srgbClr val="000000"/>
                </a:solidFill>
              </a:rPr>
              <a:t>Translator</a:t>
            </a:r>
          </a:p>
          <a:p>
            <a:pPr marL="514350" indent="-514350">
              <a:lnSpc>
                <a:spcPct val="100000"/>
              </a:lnSpc>
              <a:spcBef>
                <a:spcPts val="0"/>
              </a:spcBef>
              <a:spcAft>
                <a:spcPts val="0"/>
              </a:spcAft>
              <a:buAutoNum type="arabicPeriod"/>
            </a:pPr>
            <a:r>
              <a:rPr lang="en-US">
                <a:solidFill>
                  <a:srgbClr val="000000"/>
                </a:solidFill>
              </a:rPr>
              <a:t>Activity Director</a:t>
            </a:r>
            <a:endParaRPr lang="en-US">
              <a:solidFill>
                <a:srgbClr val="000000"/>
              </a:solidFill>
              <a:cs typeface="Arial"/>
            </a:endParaRPr>
          </a:p>
          <a:p>
            <a:pPr marL="514350" indent="-514350">
              <a:lnSpc>
                <a:spcPct val="100000"/>
              </a:lnSpc>
              <a:spcBef>
                <a:spcPts val="0"/>
              </a:spcBef>
              <a:spcAft>
                <a:spcPts val="0"/>
              </a:spcAft>
              <a:buAutoNum type="arabicPeriod"/>
            </a:pPr>
            <a:r>
              <a:rPr lang="en-US">
                <a:solidFill>
                  <a:srgbClr val="000000"/>
                </a:solidFill>
              </a:rPr>
              <a:t>Assistant Superintendent/Superintendent</a:t>
            </a:r>
            <a:endParaRPr lang="en-US">
              <a:solidFill>
                <a:srgbClr val="000000"/>
              </a:solidFill>
              <a:cs typeface="Arial"/>
            </a:endParaRPr>
          </a:p>
          <a:p>
            <a:pPr marL="514350" indent="-514350">
              <a:lnSpc>
                <a:spcPct val="100000"/>
              </a:lnSpc>
              <a:spcBef>
                <a:spcPts val="0"/>
              </a:spcBef>
              <a:spcAft>
                <a:spcPts val="0"/>
              </a:spcAft>
              <a:buAutoNum type="arabicPeriod"/>
            </a:pPr>
            <a:r>
              <a:rPr lang="en-US">
                <a:solidFill>
                  <a:srgbClr val="000000"/>
                </a:solidFill>
              </a:rPr>
              <a:t>Chief Business Officer</a:t>
            </a:r>
          </a:p>
          <a:p>
            <a:pPr marL="0" indent="0">
              <a:buNone/>
            </a:pPr>
            <a:endParaRPr lang="en-US"/>
          </a:p>
        </p:txBody>
      </p:sp>
      <p:sp>
        <p:nvSpPr>
          <p:cNvPr id="4" name="Slide Number Placeholder 3">
            <a:extLst>
              <a:ext uri="{FF2B5EF4-FFF2-40B4-BE49-F238E27FC236}">
                <a16:creationId xmlns:a16="http://schemas.microsoft.com/office/drawing/2014/main" id="{3EF87C7B-04C9-FC09-9CA4-53DABB934BFD}"/>
              </a:ext>
            </a:extLst>
          </p:cNvPr>
          <p:cNvSpPr>
            <a:spLocks noGrp="1"/>
          </p:cNvSpPr>
          <p:nvPr>
            <p:ph type="sldNum" sz="quarter" idx="12"/>
          </p:nvPr>
        </p:nvSpPr>
        <p:spPr/>
        <p:txBody>
          <a:bodyPr/>
          <a:lstStyle/>
          <a:p>
            <a:fld id="{4E637404-0BCF-4192-AEAE-F6A882F231C4}" type="slidenum">
              <a:rPr lang="en-US" altLang="en-US" smtClean="0"/>
              <a:pPr/>
              <a:t>35</a:t>
            </a:fld>
            <a:endParaRPr lang="en-US" altLang="en-US"/>
          </a:p>
        </p:txBody>
      </p:sp>
    </p:spTree>
    <p:extLst>
      <p:ext uri="{BB962C8B-B14F-4D97-AF65-F5344CB8AC3E}">
        <p14:creationId xmlns:p14="http://schemas.microsoft.com/office/powerpoint/2010/main" val="2540665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5520-CDFA-D107-C00C-04F11B75BC1A}"/>
              </a:ext>
            </a:extLst>
          </p:cNvPr>
          <p:cNvSpPr>
            <a:spLocks noGrp="1"/>
          </p:cNvSpPr>
          <p:nvPr>
            <p:ph type="title"/>
          </p:nvPr>
        </p:nvSpPr>
        <p:spPr/>
        <p:txBody>
          <a:bodyPr/>
          <a:lstStyle/>
          <a:p>
            <a:r>
              <a:rPr lang="en-US"/>
              <a:t>Use of Funds Poll (1) </a:t>
            </a:r>
          </a:p>
        </p:txBody>
      </p:sp>
      <p:sp>
        <p:nvSpPr>
          <p:cNvPr id="3" name="Content Placeholder 2">
            <a:extLst>
              <a:ext uri="{FF2B5EF4-FFF2-40B4-BE49-F238E27FC236}">
                <a16:creationId xmlns:a16="http://schemas.microsoft.com/office/drawing/2014/main" id="{5F17D382-B0CB-F292-7254-087A62A46B40}"/>
              </a:ext>
            </a:extLst>
          </p:cNvPr>
          <p:cNvSpPr>
            <a:spLocks noGrp="1"/>
          </p:cNvSpPr>
          <p:nvPr>
            <p:ph idx="1"/>
          </p:nvPr>
        </p:nvSpPr>
        <p:spPr/>
        <p:txBody>
          <a:bodyPr/>
          <a:lstStyle/>
          <a:p>
            <a:pPr marL="0" indent="0" algn="l">
              <a:lnSpc>
                <a:spcPct val="100000"/>
              </a:lnSpc>
              <a:spcBef>
                <a:spcPts val="0"/>
              </a:spcBef>
              <a:spcAft>
                <a:spcPts val="1200"/>
              </a:spcAft>
              <a:buNone/>
            </a:pPr>
            <a:r>
              <a:rPr lang="en-US" b="1">
                <a:solidFill>
                  <a:srgbClr val="000000"/>
                </a:solidFill>
              </a:rPr>
              <a:t>Question:</a:t>
            </a:r>
          </a:p>
          <a:p>
            <a:pPr marL="0" indent="0" algn="l">
              <a:lnSpc>
                <a:spcPct val="100000"/>
              </a:lnSpc>
              <a:spcBef>
                <a:spcPts val="0"/>
              </a:spcBef>
              <a:spcAft>
                <a:spcPts val="1200"/>
              </a:spcAft>
              <a:buNone/>
            </a:pPr>
            <a:r>
              <a:rPr lang="en-US">
                <a:solidFill>
                  <a:srgbClr val="000000"/>
                </a:solidFill>
              </a:rPr>
              <a:t>May Title II, Part A funds be used to pay the salaries for the Director of Curriculum and Instruction, Curriculum Coordinator, and PD Director?</a:t>
            </a:r>
          </a:p>
          <a:p>
            <a:pPr marL="0" indent="0">
              <a:buNone/>
            </a:pPr>
            <a:endParaRPr lang="en-US"/>
          </a:p>
        </p:txBody>
      </p:sp>
      <p:sp>
        <p:nvSpPr>
          <p:cNvPr id="4" name="Slide Number Placeholder 3">
            <a:extLst>
              <a:ext uri="{FF2B5EF4-FFF2-40B4-BE49-F238E27FC236}">
                <a16:creationId xmlns:a16="http://schemas.microsoft.com/office/drawing/2014/main" id="{0A52AD25-F60A-F188-26BD-0C97965EB3FE}"/>
              </a:ext>
            </a:extLst>
          </p:cNvPr>
          <p:cNvSpPr>
            <a:spLocks noGrp="1"/>
          </p:cNvSpPr>
          <p:nvPr>
            <p:ph type="sldNum" sz="quarter" idx="12"/>
          </p:nvPr>
        </p:nvSpPr>
        <p:spPr/>
        <p:txBody>
          <a:bodyPr/>
          <a:lstStyle/>
          <a:p>
            <a:fld id="{4E637404-0BCF-4192-AEAE-F6A882F231C4}" type="slidenum">
              <a:rPr lang="en-US" altLang="en-US" smtClean="0"/>
              <a:pPr/>
              <a:t>36</a:t>
            </a:fld>
            <a:endParaRPr lang="en-US" altLang="en-US"/>
          </a:p>
        </p:txBody>
      </p:sp>
    </p:spTree>
    <p:extLst>
      <p:ext uri="{BB962C8B-B14F-4D97-AF65-F5344CB8AC3E}">
        <p14:creationId xmlns:p14="http://schemas.microsoft.com/office/powerpoint/2010/main" val="2296168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5520-CDFA-D107-C00C-04F11B75BC1A}"/>
              </a:ext>
            </a:extLst>
          </p:cNvPr>
          <p:cNvSpPr>
            <a:spLocks noGrp="1"/>
          </p:cNvSpPr>
          <p:nvPr>
            <p:ph type="title"/>
          </p:nvPr>
        </p:nvSpPr>
        <p:spPr/>
        <p:txBody>
          <a:bodyPr/>
          <a:lstStyle/>
          <a:p>
            <a:r>
              <a:rPr lang="en-US"/>
              <a:t>Use of Funds Poll (2) </a:t>
            </a:r>
          </a:p>
        </p:txBody>
      </p:sp>
      <p:sp>
        <p:nvSpPr>
          <p:cNvPr id="3" name="Content Placeholder 2">
            <a:extLst>
              <a:ext uri="{FF2B5EF4-FFF2-40B4-BE49-F238E27FC236}">
                <a16:creationId xmlns:a16="http://schemas.microsoft.com/office/drawing/2014/main" id="{5F17D382-B0CB-F292-7254-087A62A46B40}"/>
              </a:ext>
            </a:extLst>
          </p:cNvPr>
          <p:cNvSpPr>
            <a:spLocks noGrp="1"/>
          </p:cNvSpPr>
          <p:nvPr>
            <p:ph idx="1"/>
          </p:nvPr>
        </p:nvSpPr>
        <p:spPr/>
        <p:txBody>
          <a:bodyPr/>
          <a:lstStyle/>
          <a:p>
            <a:pPr marL="0" indent="0" algn="l">
              <a:lnSpc>
                <a:spcPct val="100000"/>
              </a:lnSpc>
              <a:spcBef>
                <a:spcPts val="0"/>
              </a:spcBef>
              <a:spcAft>
                <a:spcPts val="1200"/>
              </a:spcAft>
              <a:buNone/>
            </a:pPr>
            <a:r>
              <a:rPr lang="en-US" b="1">
                <a:solidFill>
                  <a:srgbClr val="000000"/>
                </a:solidFill>
              </a:rPr>
              <a:t>Answer: </a:t>
            </a:r>
          </a:p>
          <a:p>
            <a:pPr marL="0" indent="0" algn="l">
              <a:lnSpc>
                <a:spcPct val="100000"/>
              </a:lnSpc>
              <a:spcBef>
                <a:spcPts val="0"/>
              </a:spcBef>
              <a:spcAft>
                <a:spcPts val="1200"/>
              </a:spcAft>
              <a:buNone/>
            </a:pPr>
            <a:r>
              <a:rPr lang="en-US" b="0" i="0">
                <a:solidFill>
                  <a:srgbClr val="000000"/>
                </a:solidFill>
                <a:effectLst/>
                <a:latin typeface="Helvetica Neue"/>
              </a:rPr>
              <a:t>Probably not; please contact </a:t>
            </a:r>
            <a:r>
              <a:rPr lang="en-US">
                <a:solidFill>
                  <a:srgbClr val="000000"/>
                </a:solidFill>
                <a:latin typeface="Helvetica Neue"/>
              </a:rPr>
              <a:t>t</a:t>
            </a:r>
            <a:r>
              <a:rPr lang="en-US" b="0" i="0">
                <a:solidFill>
                  <a:srgbClr val="000000"/>
                </a:solidFill>
                <a:effectLst/>
                <a:latin typeface="Helvetica Neue"/>
              </a:rPr>
              <a:t>he Title II Office.</a:t>
            </a:r>
            <a:endParaRPr lang="en-US">
              <a:solidFill>
                <a:srgbClr val="000000"/>
              </a:solidFill>
            </a:endParaRPr>
          </a:p>
        </p:txBody>
      </p:sp>
      <p:sp>
        <p:nvSpPr>
          <p:cNvPr id="4" name="Slide Number Placeholder 3">
            <a:extLst>
              <a:ext uri="{FF2B5EF4-FFF2-40B4-BE49-F238E27FC236}">
                <a16:creationId xmlns:a16="http://schemas.microsoft.com/office/drawing/2014/main" id="{0A52AD25-F60A-F188-26BD-0C97965EB3FE}"/>
              </a:ext>
            </a:extLst>
          </p:cNvPr>
          <p:cNvSpPr>
            <a:spLocks noGrp="1"/>
          </p:cNvSpPr>
          <p:nvPr>
            <p:ph type="sldNum" sz="quarter" idx="12"/>
          </p:nvPr>
        </p:nvSpPr>
        <p:spPr/>
        <p:txBody>
          <a:bodyPr/>
          <a:lstStyle/>
          <a:p>
            <a:fld id="{4E637404-0BCF-4192-AEAE-F6A882F231C4}" type="slidenum">
              <a:rPr lang="en-US" altLang="en-US" smtClean="0"/>
              <a:pPr/>
              <a:t>37</a:t>
            </a:fld>
            <a:endParaRPr lang="en-US" altLang="en-US"/>
          </a:p>
        </p:txBody>
      </p:sp>
    </p:spTree>
    <p:extLst>
      <p:ext uri="{BB962C8B-B14F-4D97-AF65-F5344CB8AC3E}">
        <p14:creationId xmlns:p14="http://schemas.microsoft.com/office/powerpoint/2010/main" val="2476436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7FC-0550-AD33-D2A3-88C7A088269F}"/>
              </a:ext>
            </a:extLst>
          </p:cNvPr>
          <p:cNvSpPr>
            <a:spLocks noGrp="1"/>
          </p:cNvSpPr>
          <p:nvPr>
            <p:ph type="title"/>
          </p:nvPr>
        </p:nvSpPr>
        <p:spPr/>
        <p:txBody>
          <a:bodyPr/>
          <a:lstStyle/>
          <a:p>
            <a:r>
              <a:rPr lang="en-US"/>
              <a:t>Use of Funds Poll (3)</a:t>
            </a:r>
          </a:p>
        </p:txBody>
      </p:sp>
      <p:sp>
        <p:nvSpPr>
          <p:cNvPr id="3" name="Content Placeholder 2">
            <a:extLst>
              <a:ext uri="{FF2B5EF4-FFF2-40B4-BE49-F238E27FC236}">
                <a16:creationId xmlns:a16="http://schemas.microsoft.com/office/drawing/2014/main" id="{4BB5DE01-AC93-1114-2BC2-0643679A2E79}"/>
              </a:ext>
            </a:extLst>
          </p:cNvPr>
          <p:cNvSpPr>
            <a:spLocks noGrp="1"/>
          </p:cNvSpPr>
          <p:nvPr>
            <p:ph idx="1"/>
          </p:nvPr>
        </p:nvSpPr>
        <p:spPr/>
        <p:txBody>
          <a:bodyPr/>
          <a:lstStyle/>
          <a:p>
            <a:pPr marL="0" indent="0">
              <a:lnSpc>
                <a:spcPct val="100000"/>
              </a:lnSpc>
              <a:spcBef>
                <a:spcPts val="0"/>
              </a:spcBef>
              <a:spcAft>
                <a:spcPts val="1200"/>
              </a:spcAft>
              <a:buNone/>
            </a:pPr>
            <a:r>
              <a:rPr lang="en-US" b="1">
                <a:solidFill>
                  <a:srgbClr val="000000"/>
                </a:solidFill>
              </a:rPr>
              <a:t>Question:</a:t>
            </a:r>
          </a:p>
          <a:p>
            <a:pPr marL="0" indent="0">
              <a:lnSpc>
                <a:spcPct val="100000"/>
              </a:lnSpc>
              <a:spcBef>
                <a:spcPts val="0"/>
              </a:spcBef>
              <a:spcAft>
                <a:spcPts val="1200"/>
              </a:spcAft>
              <a:buNone/>
            </a:pPr>
            <a:r>
              <a:rPr lang="en-US">
                <a:solidFill>
                  <a:srgbClr val="000000"/>
                </a:solidFill>
              </a:rPr>
              <a:t>A teacher asks to attend a training about integrating music into their classroom instruction. Is this allowable?</a:t>
            </a:r>
          </a:p>
          <a:p>
            <a:pPr marL="0" indent="0">
              <a:buNone/>
            </a:pPr>
            <a:endParaRPr lang="en-US"/>
          </a:p>
        </p:txBody>
      </p:sp>
      <p:sp>
        <p:nvSpPr>
          <p:cNvPr id="4" name="Slide Number Placeholder 3">
            <a:extLst>
              <a:ext uri="{FF2B5EF4-FFF2-40B4-BE49-F238E27FC236}">
                <a16:creationId xmlns:a16="http://schemas.microsoft.com/office/drawing/2014/main" id="{B6972EB7-FBAC-5FE6-8E4F-820743ABFB85}"/>
              </a:ext>
            </a:extLst>
          </p:cNvPr>
          <p:cNvSpPr>
            <a:spLocks noGrp="1"/>
          </p:cNvSpPr>
          <p:nvPr>
            <p:ph type="sldNum" sz="quarter" idx="12"/>
          </p:nvPr>
        </p:nvSpPr>
        <p:spPr/>
        <p:txBody>
          <a:bodyPr/>
          <a:lstStyle/>
          <a:p>
            <a:fld id="{4E637404-0BCF-4192-AEAE-F6A882F231C4}" type="slidenum">
              <a:rPr lang="en-US" altLang="en-US" smtClean="0"/>
              <a:pPr/>
              <a:t>38</a:t>
            </a:fld>
            <a:endParaRPr lang="en-US" altLang="en-US"/>
          </a:p>
        </p:txBody>
      </p:sp>
    </p:spTree>
    <p:extLst>
      <p:ext uri="{BB962C8B-B14F-4D97-AF65-F5344CB8AC3E}">
        <p14:creationId xmlns:p14="http://schemas.microsoft.com/office/powerpoint/2010/main" val="3190767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7FC-0550-AD33-D2A3-88C7A088269F}"/>
              </a:ext>
            </a:extLst>
          </p:cNvPr>
          <p:cNvSpPr>
            <a:spLocks noGrp="1"/>
          </p:cNvSpPr>
          <p:nvPr>
            <p:ph type="title"/>
          </p:nvPr>
        </p:nvSpPr>
        <p:spPr/>
        <p:txBody>
          <a:bodyPr/>
          <a:lstStyle/>
          <a:p>
            <a:r>
              <a:rPr lang="en-US"/>
              <a:t>Use of Funds Poll (4)</a:t>
            </a:r>
          </a:p>
        </p:txBody>
      </p:sp>
      <p:sp>
        <p:nvSpPr>
          <p:cNvPr id="3" name="Content Placeholder 2">
            <a:extLst>
              <a:ext uri="{FF2B5EF4-FFF2-40B4-BE49-F238E27FC236}">
                <a16:creationId xmlns:a16="http://schemas.microsoft.com/office/drawing/2014/main" id="{4BB5DE01-AC93-1114-2BC2-0643679A2E79}"/>
              </a:ext>
            </a:extLst>
          </p:cNvPr>
          <p:cNvSpPr>
            <a:spLocks noGrp="1"/>
          </p:cNvSpPr>
          <p:nvPr>
            <p:ph idx="1"/>
          </p:nvPr>
        </p:nvSpPr>
        <p:spPr/>
        <p:txBody>
          <a:bodyPr/>
          <a:lstStyle/>
          <a:p>
            <a:pPr marL="0" indent="0">
              <a:lnSpc>
                <a:spcPct val="100000"/>
              </a:lnSpc>
              <a:spcBef>
                <a:spcPts val="0"/>
              </a:spcBef>
              <a:spcAft>
                <a:spcPts val="1200"/>
              </a:spcAft>
              <a:buNone/>
            </a:pPr>
            <a:r>
              <a:rPr lang="en-US" b="1">
                <a:solidFill>
                  <a:srgbClr val="000000"/>
                </a:solidFill>
                <a:cs typeface="Arial"/>
              </a:rPr>
              <a:t>Answer:</a:t>
            </a:r>
          </a:p>
          <a:p>
            <a:pPr marL="0" indent="0">
              <a:lnSpc>
                <a:spcPct val="100000"/>
              </a:lnSpc>
              <a:spcBef>
                <a:spcPts val="0"/>
              </a:spcBef>
              <a:spcAft>
                <a:spcPts val="1200"/>
              </a:spcAft>
              <a:buNone/>
            </a:pPr>
            <a:r>
              <a:rPr lang="en-US" b="1">
                <a:solidFill>
                  <a:srgbClr val="000000"/>
                </a:solidFill>
                <a:cs typeface="Arial"/>
              </a:rPr>
              <a:t>Maybe. </a:t>
            </a:r>
            <a:r>
              <a:rPr lang="en-US">
                <a:solidFill>
                  <a:srgbClr val="000000"/>
                </a:solidFill>
                <a:cs typeface="Arial"/>
              </a:rPr>
              <a:t>T</a:t>
            </a:r>
            <a:r>
              <a:rPr lang="en-US">
                <a:solidFill>
                  <a:srgbClr val="000000"/>
                </a:solidFill>
                <a:cs typeface="Calibri"/>
              </a:rPr>
              <a:t>he</a:t>
            </a:r>
            <a:r>
              <a:rPr lang="en-US">
                <a:solidFill>
                  <a:srgbClr val="000000"/>
                </a:solidFill>
                <a:latin typeface="Arial"/>
                <a:cs typeface="Calibri"/>
              </a:rPr>
              <a:t> ESSA definition of PD does not include PD that stands alone and does not connect to a larger schoolwide or individualized plan.</a:t>
            </a:r>
          </a:p>
          <a:p>
            <a:pPr marL="0" indent="0">
              <a:buNone/>
            </a:pPr>
            <a:endParaRPr lang="en-US" b="1">
              <a:cs typeface="Arial"/>
            </a:endParaRPr>
          </a:p>
          <a:p>
            <a:pPr marL="0" indent="0">
              <a:buNone/>
            </a:pPr>
            <a:endParaRPr lang="en-US">
              <a:cs typeface="Arial"/>
            </a:endParaRPr>
          </a:p>
        </p:txBody>
      </p:sp>
      <p:sp>
        <p:nvSpPr>
          <p:cNvPr id="4" name="Slide Number Placeholder 3">
            <a:extLst>
              <a:ext uri="{FF2B5EF4-FFF2-40B4-BE49-F238E27FC236}">
                <a16:creationId xmlns:a16="http://schemas.microsoft.com/office/drawing/2014/main" id="{B6972EB7-FBAC-5FE6-8E4F-820743ABFB85}"/>
              </a:ext>
            </a:extLst>
          </p:cNvPr>
          <p:cNvSpPr>
            <a:spLocks noGrp="1"/>
          </p:cNvSpPr>
          <p:nvPr>
            <p:ph type="sldNum" sz="quarter" idx="12"/>
          </p:nvPr>
        </p:nvSpPr>
        <p:spPr/>
        <p:txBody>
          <a:bodyPr/>
          <a:lstStyle/>
          <a:p>
            <a:fld id="{4E637404-0BCF-4192-AEAE-F6A882F231C4}" type="slidenum">
              <a:rPr lang="en-US" altLang="en-US" smtClean="0"/>
              <a:pPr/>
              <a:t>39</a:t>
            </a:fld>
            <a:endParaRPr lang="en-US" altLang="en-US"/>
          </a:p>
        </p:txBody>
      </p:sp>
    </p:spTree>
    <p:extLst>
      <p:ext uri="{BB962C8B-B14F-4D97-AF65-F5344CB8AC3E}">
        <p14:creationId xmlns:p14="http://schemas.microsoft.com/office/powerpoint/2010/main" val="27977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4BE1-3C3F-648C-0DBC-A7A2993A1207}"/>
              </a:ext>
            </a:extLst>
          </p:cNvPr>
          <p:cNvSpPr>
            <a:spLocks noGrp="1"/>
          </p:cNvSpPr>
          <p:nvPr>
            <p:ph type="title"/>
          </p:nvPr>
        </p:nvSpPr>
        <p:spPr/>
        <p:txBody>
          <a:bodyPr/>
          <a:lstStyle/>
          <a:p>
            <a:r>
              <a:rPr lang="en-US" dirty="0"/>
              <a:t>Check In (2)</a:t>
            </a:r>
          </a:p>
        </p:txBody>
      </p:sp>
      <p:sp>
        <p:nvSpPr>
          <p:cNvPr id="3" name="Content Placeholder 2">
            <a:extLst>
              <a:ext uri="{FF2B5EF4-FFF2-40B4-BE49-F238E27FC236}">
                <a16:creationId xmlns:a16="http://schemas.microsoft.com/office/drawing/2014/main" id="{35CCD2FE-A450-4CED-90F0-3352832C6C6E}"/>
              </a:ext>
            </a:extLst>
          </p:cNvPr>
          <p:cNvSpPr>
            <a:spLocks noGrp="1"/>
          </p:cNvSpPr>
          <p:nvPr>
            <p:ph idx="1"/>
          </p:nvPr>
        </p:nvSpPr>
        <p:spPr/>
        <p:txBody>
          <a:bodyPr/>
          <a:lstStyle/>
          <a:p>
            <a:pPr marL="0" indent="0">
              <a:lnSpc>
                <a:spcPct val="100000"/>
              </a:lnSpc>
              <a:spcBef>
                <a:spcPts val="0"/>
              </a:spcBef>
              <a:spcAft>
                <a:spcPts val="1200"/>
              </a:spcAft>
              <a:buNone/>
            </a:pPr>
            <a:r>
              <a:rPr lang="en-US" dirty="0">
                <a:solidFill>
                  <a:srgbClr val="000000"/>
                </a:solidFill>
                <a:latin typeface="Arial"/>
                <a:cs typeface="Arial"/>
              </a:rPr>
              <a:t>How confident do you feel about the FPM Title II, Part A/Supporting Effective Instruction (SEI) review?</a:t>
            </a:r>
            <a:endParaRPr lang="en-US" b="0" i="0" dirty="0">
              <a:solidFill>
                <a:srgbClr val="000000"/>
              </a:solidFill>
              <a:effectLst/>
              <a:latin typeface="Arial" panose="020B0604020202020204" pitchFamily="34" charset="0"/>
              <a:cs typeface="Arial"/>
            </a:endParaRPr>
          </a:p>
          <a:p>
            <a:pPr marL="904875" lvl="2" indent="-514350">
              <a:lnSpc>
                <a:spcPct val="100000"/>
              </a:lnSpc>
              <a:spcBef>
                <a:spcPts val="0"/>
              </a:spcBef>
              <a:spcAft>
                <a:spcPts val="0"/>
              </a:spcAft>
              <a:buFont typeface="+mj-lt"/>
              <a:buAutoNum type="alphaUcPeriod"/>
            </a:pPr>
            <a:r>
              <a:rPr lang="en-US" sz="2800" dirty="0">
                <a:solidFill>
                  <a:srgbClr val="000000"/>
                </a:solidFill>
                <a:cs typeface="Arial"/>
              </a:rPr>
              <a:t>Not confident</a:t>
            </a:r>
          </a:p>
          <a:p>
            <a:pPr marL="904875" lvl="2" indent="-514350">
              <a:lnSpc>
                <a:spcPct val="100000"/>
              </a:lnSpc>
              <a:spcBef>
                <a:spcPts val="0"/>
              </a:spcBef>
              <a:spcAft>
                <a:spcPts val="0"/>
              </a:spcAft>
              <a:buFont typeface="+mj-lt"/>
              <a:buAutoNum type="alphaUcPeriod"/>
            </a:pPr>
            <a:r>
              <a:rPr lang="en-US" sz="2800" dirty="0">
                <a:solidFill>
                  <a:srgbClr val="000000"/>
                </a:solidFill>
                <a:cs typeface="Arial"/>
              </a:rPr>
              <a:t>Somewhat Confident</a:t>
            </a:r>
          </a:p>
          <a:p>
            <a:pPr marL="904875" lvl="2" indent="-514350">
              <a:lnSpc>
                <a:spcPct val="100000"/>
              </a:lnSpc>
              <a:spcBef>
                <a:spcPts val="0"/>
              </a:spcBef>
              <a:spcAft>
                <a:spcPts val="0"/>
              </a:spcAft>
              <a:buFont typeface="+mj-lt"/>
              <a:buAutoNum type="alphaUcPeriod"/>
            </a:pPr>
            <a:r>
              <a:rPr lang="en-US" sz="2800" dirty="0">
                <a:solidFill>
                  <a:srgbClr val="000000"/>
                </a:solidFill>
                <a:cs typeface="Arial"/>
              </a:rPr>
              <a:t>Confident</a:t>
            </a:r>
          </a:p>
          <a:p>
            <a:pPr marL="904875" lvl="2" indent="-514350">
              <a:lnSpc>
                <a:spcPct val="100000"/>
              </a:lnSpc>
              <a:spcBef>
                <a:spcPts val="0"/>
              </a:spcBef>
              <a:spcAft>
                <a:spcPts val="0"/>
              </a:spcAft>
              <a:buFont typeface="+mj-lt"/>
              <a:buAutoNum type="alphaUcPeriod"/>
            </a:pPr>
            <a:r>
              <a:rPr lang="en-US" sz="2800" dirty="0">
                <a:solidFill>
                  <a:srgbClr val="000000"/>
                </a:solidFill>
                <a:cs typeface="Arial"/>
              </a:rPr>
              <a:t>Very confident</a:t>
            </a: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1266AF36-69C2-35B3-6E23-CC50AEEBC713}"/>
              </a:ext>
            </a:extLst>
          </p:cNvPr>
          <p:cNvSpPr>
            <a:spLocks noGrp="1"/>
          </p:cNvSpPr>
          <p:nvPr>
            <p:ph type="sldNum" sz="quarter" idx="12"/>
          </p:nvPr>
        </p:nvSpPr>
        <p:spPr/>
        <p:txBody>
          <a:bodyPr/>
          <a:lstStyle/>
          <a:p>
            <a:fld id="{4E637404-0BCF-4192-AEAE-F6A882F231C4}" type="slidenum">
              <a:rPr lang="en-US" altLang="en-US" smtClean="0"/>
              <a:pPr/>
              <a:t>4</a:t>
            </a:fld>
            <a:endParaRPr lang="en-US" altLang="en-US"/>
          </a:p>
        </p:txBody>
      </p:sp>
    </p:spTree>
    <p:extLst>
      <p:ext uri="{BB962C8B-B14F-4D97-AF65-F5344CB8AC3E}">
        <p14:creationId xmlns:p14="http://schemas.microsoft.com/office/powerpoint/2010/main" val="1981739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B0F-F60B-76F6-A045-265EB1FCEA35}"/>
              </a:ext>
            </a:extLst>
          </p:cNvPr>
          <p:cNvSpPr>
            <a:spLocks noGrp="1"/>
          </p:cNvSpPr>
          <p:nvPr>
            <p:ph type="title"/>
          </p:nvPr>
        </p:nvSpPr>
        <p:spPr/>
        <p:txBody>
          <a:bodyPr/>
          <a:lstStyle/>
          <a:p>
            <a:r>
              <a:rPr lang="en-US"/>
              <a:t>Supporting Effective Instruction 07: Supplement, Not Supplant</a:t>
            </a:r>
          </a:p>
        </p:txBody>
      </p:sp>
      <p:sp>
        <p:nvSpPr>
          <p:cNvPr id="3" name="Content Placeholder 2">
            <a:extLst>
              <a:ext uri="{FF2B5EF4-FFF2-40B4-BE49-F238E27FC236}">
                <a16:creationId xmlns:a16="http://schemas.microsoft.com/office/drawing/2014/main" id="{5A42969C-DA29-3A37-A5A6-7FA1A0F1288B}"/>
              </a:ext>
            </a:extLst>
          </p:cNvPr>
          <p:cNvSpPr>
            <a:spLocks noGrp="1"/>
          </p:cNvSpPr>
          <p:nvPr>
            <p:ph idx="1"/>
          </p:nvPr>
        </p:nvSpPr>
        <p:spPr/>
        <p:txBody>
          <a:bodyPr/>
          <a:lstStyle/>
          <a:p>
            <a:pPr marL="0" indent="0">
              <a:lnSpc>
                <a:spcPct val="100000"/>
              </a:lnSpc>
              <a:spcBef>
                <a:spcPts val="0"/>
              </a:spcBef>
              <a:spcAft>
                <a:spcPts val="1200"/>
              </a:spcAft>
              <a:buNone/>
            </a:pPr>
            <a:r>
              <a:rPr lang="en-US" b="1">
                <a:solidFill>
                  <a:srgbClr val="000000"/>
                </a:solidFill>
              </a:rPr>
              <a:t>How to determine if the cost is supplanting:</a:t>
            </a:r>
          </a:p>
          <a:p>
            <a:pPr marL="457200">
              <a:lnSpc>
                <a:spcPct val="100000"/>
              </a:lnSpc>
              <a:spcBef>
                <a:spcPts val="0"/>
              </a:spcBef>
              <a:spcAft>
                <a:spcPts val="1200"/>
              </a:spcAft>
            </a:pPr>
            <a:r>
              <a:rPr lang="en-US">
                <a:solidFill>
                  <a:srgbClr val="000000"/>
                </a:solidFill>
              </a:rPr>
              <a:t>Are the Title II funds being used to provide services that the LEA was required to make available under other federal, state, or local laws? </a:t>
            </a:r>
          </a:p>
          <a:p>
            <a:pPr marL="457200">
              <a:lnSpc>
                <a:spcPct val="100000"/>
              </a:lnSpc>
              <a:spcBef>
                <a:spcPts val="0"/>
              </a:spcBef>
              <a:spcAft>
                <a:spcPts val="1200"/>
              </a:spcAft>
            </a:pPr>
            <a:r>
              <a:rPr lang="en-US">
                <a:solidFill>
                  <a:srgbClr val="000000"/>
                </a:solidFill>
              </a:rPr>
              <a:t>Are the Title II, Part A funds being used to provide services that the LEA provided with non-federal funds in prior years? </a:t>
            </a:r>
            <a:endParaRPr lang="en-US"/>
          </a:p>
        </p:txBody>
      </p:sp>
      <p:sp>
        <p:nvSpPr>
          <p:cNvPr id="4" name="Slide Number Placeholder 3">
            <a:extLst>
              <a:ext uri="{FF2B5EF4-FFF2-40B4-BE49-F238E27FC236}">
                <a16:creationId xmlns:a16="http://schemas.microsoft.com/office/drawing/2014/main" id="{3EF87C7B-04C9-FC09-9CA4-53DABB934BFD}"/>
              </a:ext>
            </a:extLst>
          </p:cNvPr>
          <p:cNvSpPr>
            <a:spLocks noGrp="1"/>
          </p:cNvSpPr>
          <p:nvPr>
            <p:ph type="sldNum" sz="quarter" idx="12"/>
          </p:nvPr>
        </p:nvSpPr>
        <p:spPr/>
        <p:txBody>
          <a:bodyPr/>
          <a:lstStyle/>
          <a:p>
            <a:fld id="{4E637404-0BCF-4192-AEAE-F6A882F231C4}" type="slidenum">
              <a:rPr lang="en-US" altLang="en-US" smtClean="0"/>
              <a:pPr/>
              <a:t>40</a:t>
            </a:fld>
            <a:endParaRPr lang="en-US" altLang="en-US"/>
          </a:p>
        </p:txBody>
      </p:sp>
    </p:spTree>
    <p:extLst>
      <p:ext uri="{BB962C8B-B14F-4D97-AF65-F5344CB8AC3E}">
        <p14:creationId xmlns:p14="http://schemas.microsoft.com/office/powerpoint/2010/main" val="1322488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DBC1-53EC-6B5B-BF59-73C7F64AFFC3}"/>
              </a:ext>
            </a:extLst>
          </p:cNvPr>
          <p:cNvSpPr>
            <a:spLocks noGrp="1"/>
          </p:cNvSpPr>
          <p:nvPr>
            <p:ph type="title"/>
          </p:nvPr>
        </p:nvSpPr>
        <p:spPr>
          <a:xfrm>
            <a:off x="1023894" y="287339"/>
            <a:ext cx="10110591" cy="1480701"/>
          </a:xfrm>
        </p:spPr>
        <p:txBody>
          <a:bodyPr>
            <a:noAutofit/>
          </a:bodyPr>
          <a:lstStyle/>
          <a:p>
            <a:r>
              <a:rPr lang="en-US" sz="4000"/>
              <a:t>Supporting Effective Instruction 08: Private School Equitable Services</a:t>
            </a:r>
          </a:p>
        </p:txBody>
      </p:sp>
      <p:sp>
        <p:nvSpPr>
          <p:cNvPr id="3" name="Content Placeholder 2">
            <a:extLst>
              <a:ext uri="{FF2B5EF4-FFF2-40B4-BE49-F238E27FC236}">
                <a16:creationId xmlns:a16="http://schemas.microsoft.com/office/drawing/2014/main" id="{9ABF1EB3-D3DE-1F3C-F691-DD0E56FCC44B}"/>
              </a:ext>
            </a:extLst>
          </p:cNvPr>
          <p:cNvSpPr>
            <a:spLocks noGrp="1"/>
          </p:cNvSpPr>
          <p:nvPr>
            <p:ph idx="1"/>
          </p:nvPr>
        </p:nvSpPr>
        <p:spPr>
          <a:xfrm>
            <a:off x="1076086" y="1929770"/>
            <a:ext cx="10058400" cy="4427580"/>
          </a:xfrm>
        </p:spPr>
        <p:txBody>
          <a:bodyPr/>
          <a:lstStyle/>
          <a:p>
            <a:pPr marL="0" indent="0">
              <a:lnSpc>
                <a:spcPct val="100000"/>
              </a:lnSpc>
              <a:spcBef>
                <a:spcPts val="0"/>
              </a:spcBef>
              <a:spcAft>
                <a:spcPts val="1200"/>
              </a:spcAft>
              <a:buNone/>
            </a:pPr>
            <a:r>
              <a:rPr lang="en-US" b="1" dirty="0">
                <a:solidFill>
                  <a:srgbClr val="000000"/>
                </a:solidFill>
              </a:rPr>
              <a:t>Evidence Requests</a:t>
            </a:r>
          </a:p>
          <a:p>
            <a:pPr marL="457200" indent="-457200">
              <a:lnSpc>
                <a:spcPct val="100000"/>
              </a:lnSpc>
              <a:spcBef>
                <a:spcPts val="0"/>
              </a:spcBef>
              <a:spcAft>
                <a:spcPts val="1200"/>
              </a:spcAft>
              <a:buFont typeface="+mj-lt"/>
              <a:buAutoNum type="arabicPeriod"/>
            </a:pPr>
            <a:r>
              <a:rPr lang="en-US" dirty="0">
                <a:solidFill>
                  <a:srgbClr val="000000"/>
                </a:solidFill>
              </a:rPr>
              <a:t>Intent to participate</a:t>
            </a:r>
          </a:p>
          <a:p>
            <a:pPr marL="457200" indent="-457200">
              <a:lnSpc>
                <a:spcPct val="100000"/>
              </a:lnSpc>
              <a:spcBef>
                <a:spcPts val="0"/>
              </a:spcBef>
              <a:spcAft>
                <a:spcPts val="1200"/>
              </a:spcAft>
              <a:buFont typeface="+mj-lt"/>
              <a:buAutoNum type="arabicPeriod"/>
            </a:pPr>
            <a:r>
              <a:rPr lang="en-US" dirty="0">
                <a:solidFill>
                  <a:srgbClr val="000000"/>
                </a:solidFill>
              </a:rPr>
              <a:t>Evidence </a:t>
            </a:r>
            <a:r>
              <a:rPr lang="en-US" dirty="0">
                <a:solidFill>
                  <a:srgbClr val="000000"/>
                </a:solidFill>
                <a:effectLst/>
                <a:latin typeface="Arial" panose="020B0604020202020204" pitchFamily="34" charset="0"/>
                <a:ea typeface="Calibri" panose="020F0502020204030204" pitchFamily="34" charset="0"/>
              </a:rPr>
              <a:t>of private school consultation that includes private school equitable service plan, agendas, minutes, presentations, equitable service allocation, emails, and other consultation communication</a:t>
            </a:r>
          </a:p>
          <a:p>
            <a:pPr marL="457200" indent="-457200">
              <a:lnSpc>
                <a:spcPct val="100000"/>
              </a:lnSpc>
              <a:spcBef>
                <a:spcPts val="0"/>
              </a:spcBef>
              <a:spcAft>
                <a:spcPts val="1200"/>
              </a:spcAft>
              <a:buFont typeface="+mj-lt"/>
              <a:buAutoNum type="arabicPeriod"/>
            </a:pPr>
            <a:r>
              <a:rPr lang="en-US" dirty="0">
                <a:solidFill>
                  <a:srgbClr val="000000"/>
                </a:solidFill>
                <a:latin typeface="Arial" panose="020B0604020202020204" pitchFamily="34" charset="0"/>
              </a:rPr>
              <a:t>Private School Affirmation</a:t>
            </a:r>
            <a:endParaRPr lang="en-US" dirty="0">
              <a:solidFill>
                <a:srgbClr val="000000"/>
              </a:solidFill>
            </a:endParaRPr>
          </a:p>
        </p:txBody>
      </p:sp>
      <p:sp>
        <p:nvSpPr>
          <p:cNvPr id="4" name="Slide Number Placeholder 3">
            <a:extLst>
              <a:ext uri="{FF2B5EF4-FFF2-40B4-BE49-F238E27FC236}">
                <a16:creationId xmlns:a16="http://schemas.microsoft.com/office/drawing/2014/main" id="{1370EF93-9A9B-7C38-700F-C3217E2BFF19}"/>
              </a:ext>
            </a:extLst>
          </p:cNvPr>
          <p:cNvSpPr>
            <a:spLocks noGrp="1"/>
          </p:cNvSpPr>
          <p:nvPr>
            <p:ph type="sldNum" sz="quarter" idx="12"/>
          </p:nvPr>
        </p:nvSpPr>
        <p:spPr/>
        <p:txBody>
          <a:bodyPr/>
          <a:lstStyle/>
          <a:p>
            <a:fld id="{4E637404-0BCF-4192-AEAE-F6A882F231C4}" type="slidenum">
              <a:rPr lang="en-US" altLang="en-US" smtClean="0"/>
              <a:pPr/>
              <a:t>41</a:t>
            </a:fld>
            <a:endParaRPr lang="en-US" altLang="en-US"/>
          </a:p>
        </p:txBody>
      </p:sp>
    </p:spTree>
    <p:extLst>
      <p:ext uri="{BB962C8B-B14F-4D97-AF65-F5344CB8AC3E}">
        <p14:creationId xmlns:p14="http://schemas.microsoft.com/office/powerpoint/2010/main" val="1632521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6BC4-B4C3-7B3C-00C1-837E4A246639}"/>
              </a:ext>
            </a:extLst>
          </p:cNvPr>
          <p:cNvSpPr>
            <a:spLocks noGrp="1"/>
          </p:cNvSpPr>
          <p:nvPr>
            <p:ph type="title"/>
          </p:nvPr>
        </p:nvSpPr>
        <p:spPr>
          <a:xfrm>
            <a:off x="927100" y="287338"/>
            <a:ext cx="10325099" cy="1449387"/>
          </a:xfrm>
        </p:spPr>
        <p:txBody>
          <a:bodyPr/>
          <a:lstStyle/>
          <a:p>
            <a:r>
              <a:rPr lang="en-US"/>
              <a:t>Supporting Effective Instruction 09: Certification and Licensure (1) </a:t>
            </a:r>
          </a:p>
        </p:txBody>
      </p:sp>
      <p:sp>
        <p:nvSpPr>
          <p:cNvPr id="3" name="Content Placeholder 2">
            <a:extLst>
              <a:ext uri="{FF2B5EF4-FFF2-40B4-BE49-F238E27FC236}">
                <a16:creationId xmlns:a16="http://schemas.microsoft.com/office/drawing/2014/main" id="{3573DD8B-6503-6112-1FE7-674103E099FC}"/>
              </a:ext>
            </a:extLst>
          </p:cNvPr>
          <p:cNvSpPr>
            <a:spLocks noGrp="1"/>
          </p:cNvSpPr>
          <p:nvPr>
            <p:ph idx="1"/>
          </p:nvPr>
        </p:nvSpPr>
        <p:spPr/>
        <p:txBody>
          <a:bodyPr/>
          <a:lstStyle/>
          <a:p>
            <a:pPr marL="0" indent="0">
              <a:lnSpc>
                <a:spcPct val="100000"/>
              </a:lnSpc>
              <a:spcBef>
                <a:spcPts val="0"/>
              </a:spcBef>
              <a:spcAft>
                <a:spcPts val="0"/>
              </a:spcAft>
              <a:buNone/>
            </a:pPr>
            <a:r>
              <a:rPr lang="en-US" sz="2400" b="1">
                <a:solidFill>
                  <a:srgbClr val="000000"/>
                </a:solidFill>
              </a:rPr>
              <a:t>Evidence Requests</a:t>
            </a:r>
          </a:p>
          <a:p>
            <a:pPr marL="0" indent="0">
              <a:lnSpc>
                <a:spcPct val="100000"/>
              </a:lnSpc>
              <a:spcBef>
                <a:spcPts val="0"/>
              </a:spcBef>
              <a:spcAft>
                <a:spcPts val="1800"/>
              </a:spcAft>
              <a:buNone/>
            </a:pPr>
            <a:r>
              <a:rPr lang="en-US" sz="2400" b="1">
                <a:solidFill>
                  <a:srgbClr val="000000"/>
                </a:solidFill>
                <a:cs typeface="Times New Roman"/>
              </a:rPr>
              <a:t>Paraprofessional Staff Authorizations</a:t>
            </a:r>
          </a:p>
          <a:p>
            <a:pPr marL="0" indent="0">
              <a:lnSpc>
                <a:spcPct val="100000"/>
              </a:lnSpc>
              <a:spcBef>
                <a:spcPts val="0"/>
              </a:spcBef>
              <a:spcAft>
                <a:spcPts val="1200"/>
              </a:spcAft>
              <a:buNone/>
            </a:pPr>
            <a:r>
              <a:rPr lang="en-US" sz="2400">
                <a:solidFill>
                  <a:srgbClr val="000000"/>
                </a:solidFill>
                <a:cs typeface="Times New Roman"/>
              </a:rPr>
              <a:t>Description:		Provide a sortable spreadsheet </a:t>
            </a:r>
            <a:r>
              <a:rPr lang="en-US" sz="2400">
                <a:solidFill>
                  <a:srgbClr val="000000"/>
                </a:solidFill>
                <a:effectLst/>
                <a:ea typeface="Calibri" panose="020F0502020204030204" pitchFamily="34" charset="0"/>
                <a:cs typeface="Times New Roman"/>
              </a:rPr>
              <a:t>of paraprofessionals, 			including full names and qualifications.</a:t>
            </a:r>
          </a:p>
          <a:p>
            <a:pPr marL="0" marR="0" indent="0">
              <a:lnSpc>
                <a:spcPct val="100000"/>
              </a:lnSpc>
              <a:spcBef>
                <a:spcPts val="0"/>
              </a:spcBef>
              <a:spcAft>
                <a:spcPts val="1200"/>
              </a:spcAft>
              <a:buNone/>
            </a:pPr>
            <a:r>
              <a:rPr lang="en-US" sz="2400">
                <a:solidFill>
                  <a:srgbClr val="000000"/>
                </a:solidFill>
                <a:effectLst/>
                <a:ea typeface="Arial" panose="020B0604020202020204" pitchFamily="34" charset="0"/>
                <a:cs typeface="Times New Roman"/>
              </a:rPr>
              <a:t>Item Instructions:	Submit </a:t>
            </a:r>
            <a:r>
              <a:rPr lang="en-US" sz="2400">
                <a:solidFill>
                  <a:srgbClr val="000000"/>
                </a:solidFill>
                <a:effectLst/>
                <a:ea typeface="Calibri" panose="020F0502020204030204" pitchFamily="34" charset="0"/>
                <a:cs typeface="Times New Roman"/>
              </a:rPr>
              <a:t>a sortable spreadsheet for each instructional 			paraprofessional districtwide, which includes full 			name, school site, current assignment(s), and 				how each paraprofessional meets the qualification.</a:t>
            </a:r>
          </a:p>
          <a:p>
            <a:pPr marL="0" indent="0">
              <a:spcBef>
                <a:spcPts val="0"/>
              </a:spcBef>
              <a:spcAft>
                <a:spcPts val="1200"/>
              </a:spcAft>
              <a:buNone/>
            </a:pPr>
            <a:endParaRPr lang="en-US" sz="1800" b="1">
              <a:effectLst/>
              <a:latin typeface="Arial"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1200"/>
              </a:spcAft>
              <a:buNone/>
            </a:pPr>
            <a:endParaRPr lang="en-US" sz="1800" b="1">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1200"/>
              </a:spcAft>
              <a:buNone/>
            </a:pP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b="1"/>
          </a:p>
        </p:txBody>
      </p:sp>
      <p:sp>
        <p:nvSpPr>
          <p:cNvPr id="4" name="Slide Number Placeholder 3">
            <a:extLst>
              <a:ext uri="{FF2B5EF4-FFF2-40B4-BE49-F238E27FC236}">
                <a16:creationId xmlns:a16="http://schemas.microsoft.com/office/drawing/2014/main" id="{E8C0332E-1C38-05A3-7798-2C11FB2E40D4}"/>
              </a:ext>
            </a:extLst>
          </p:cNvPr>
          <p:cNvSpPr>
            <a:spLocks noGrp="1"/>
          </p:cNvSpPr>
          <p:nvPr>
            <p:ph type="sldNum" sz="quarter" idx="12"/>
          </p:nvPr>
        </p:nvSpPr>
        <p:spPr/>
        <p:txBody>
          <a:bodyPr/>
          <a:lstStyle/>
          <a:p>
            <a:fld id="{4E637404-0BCF-4192-AEAE-F6A882F231C4}" type="slidenum">
              <a:rPr lang="en-US" altLang="en-US" smtClean="0"/>
              <a:pPr/>
              <a:t>42</a:t>
            </a:fld>
            <a:endParaRPr lang="en-US" altLang="en-US"/>
          </a:p>
        </p:txBody>
      </p:sp>
    </p:spTree>
    <p:extLst>
      <p:ext uri="{BB962C8B-B14F-4D97-AF65-F5344CB8AC3E}">
        <p14:creationId xmlns:p14="http://schemas.microsoft.com/office/powerpoint/2010/main" val="1646781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E031AC-AB64-4B4F-B692-5E4C6A87EBFF}"/>
              </a:ext>
            </a:extLst>
          </p:cNvPr>
          <p:cNvSpPr>
            <a:spLocks noGrp="1"/>
          </p:cNvSpPr>
          <p:nvPr>
            <p:ph type="title"/>
          </p:nvPr>
        </p:nvSpPr>
        <p:spPr/>
        <p:txBody>
          <a:bodyPr/>
          <a:lstStyle/>
          <a:p>
            <a:r>
              <a:rPr lang="en-US"/>
              <a:t>Supporting Effective Instruction 09: Certification and Licensure (2) </a:t>
            </a:r>
          </a:p>
        </p:txBody>
      </p:sp>
      <p:sp>
        <p:nvSpPr>
          <p:cNvPr id="3" name="Content Placeholder 2">
            <a:extLst>
              <a:ext uri="{FF2B5EF4-FFF2-40B4-BE49-F238E27FC236}">
                <a16:creationId xmlns:a16="http://schemas.microsoft.com/office/drawing/2014/main" id="{A1F96C27-1770-614F-BA67-DD46755E8285}"/>
              </a:ext>
            </a:extLst>
          </p:cNvPr>
          <p:cNvSpPr>
            <a:spLocks noGrp="1"/>
          </p:cNvSpPr>
          <p:nvPr>
            <p:ph idx="1"/>
          </p:nvPr>
        </p:nvSpPr>
        <p:spPr/>
        <p:txBody>
          <a:bodyPr/>
          <a:lstStyle/>
          <a:p>
            <a:pPr marL="0" indent="0" rtl="0">
              <a:lnSpc>
                <a:spcPct val="100000"/>
              </a:lnSpc>
              <a:spcBef>
                <a:spcPts val="0"/>
              </a:spcBef>
              <a:spcAft>
                <a:spcPts val="1200"/>
              </a:spcAft>
              <a:buNone/>
            </a:pPr>
            <a:r>
              <a:rPr lang="en-US" sz="2400" dirty="0">
                <a:solidFill>
                  <a:srgbClr val="000000"/>
                </a:solidFill>
                <a:effectLst/>
              </a:rPr>
              <a:t>LEA shall ensure that all paraprofessionals working in Title I, Part A funded schools meet applicable state certification and licensure requirements: </a:t>
            </a:r>
          </a:p>
          <a:p>
            <a:pPr lvl="1">
              <a:lnSpc>
                <a:spcPct val="100000"/>
              </a:lnSpc>
              <a:spcBef>
                <a:spcPts val="0"/>
              </a:spcBef>
              <a:spcAft>
                <a:spcPts val="1200"/>
              </a:spcAft>
              <a:buFont typeface="Arial" panose="020B0604020202020204" pitchFamily="34" charset="0"/>
              <a:buChar char="•"/>
            </a:pPr>
            <a:r>
              <a:rPr lang="en-US" dirty="0">
                <a:solidFill>
                  <a:srgbClr val="000000"/>
                </a:solidFill>
                <a:effectLst/>
              </a:rPr>
              <a:t>Completion of at least two years of study at an institution of higher education, or</a:t>
            </a:r>
          </a:p>
          <a:p>
            <a:pPr lvl="1">
              <a:lnSpc>
                <a:spcPct val="100000"/>
              </a:lnSpc>
              <a:spcBef>
                <a:spcPts val="0"/>
              </a:spcBef>
              <a:spcAft>
                <a:spcPts val="1200"/>
              </a:spcAft>
              <a:buFont typeface="Arial" panose="020B0604020202020204" pitchFamily="34" charset="0"/>
              <a:buChar char="•"/>
            </a:pPr>
            <a:r>
              <a:rPr lang="en-US" sz="2400" dirty="0">
                <a:solidFill>
                  <a:srgbClr val="000000"/>
                </a:solidFill>
                <a:effectLst/>
              </a:rPr>
              <a:t>Possession of an associate’s degree or higher, or</a:t>
            </a:r>
          </a:p>
          <a:p>
            <a:pPr lvl="1">
              <a:lnSpc>
                <a:spcPct val="100000"/>
              </a:lnSpc>
              <a:spcBef>
                <a:spcPts val="0"/>
              </a:spcBef>
              <a:spcAft>
                <a:spcPts val="1200"/>
              </a:spcAft>
              <a:buFont typeface="Arial" panose="020B0604020202020204" pitchFamily="34" charset="0"/>
              <a:buChar char="•"/>
            </a:pPr>
            <a:r>
              <a:rPr lang="en-US" sz="2400" dirty="0">
                <a:solidFill>
                  <a:srgbClr val="000000"/>
                </a:solidFill>
                <a:effectLst/>
              </a:rPr>
              <a:t>Knowledge of, and ability to assist in, instructing reading, writing, and mathematics demonstrated through a local or state assessment, that is appropriate to the responsibilities to be assigned to the paraprofessional. </a:t>
            </a:r>
          </a:p>
        </p:txBody>
      </p:sp>
      <p:sp>
        <p:nvSpPr>
          <p:cNvPr id="4" name="Slide Number Placeholder 3">
            <a:extLst>
              <a:ext uri="{FF2B5EF4-FFF2-40B4-BE49-F238E27FC236}">
                <a16:creationId xmlns:a16="http://schemas.microsoft.com/office/drawing/2014/main" id="{B301617C-DC4F-9008-8267-CE5770D10E87}"/>
              </a:ext>
            </a:extLst>
          </p:cNvPr>
          <p:cNvSpPr>
            <a:spLocks noGrp="1"/>
          </p:cNvSpPr>
          <p:nvPr>
            <p:ph type="sldNum" sz="quarter" idx="12"/>
          </p:nvPr>
        </p:nvSpPr>
        <p:spPr/>
        <p:txBody>
          <a:bodyPr/>
          <a:lstStyle/>
          <a:p>
            <a:fld id="{4E637404-0BCF-4192-AEAE-F6A882F231C4}" type="slidenum">
              <a:rPr lang="en-US" altLang="en-US" smtClean="0"/>
              <a:pPr/>
              <a:t>43</a:t>
            </a:fld>
            <a:endParaRPr lang="en-US" altLang="en-US"/>
          </a:p>
        </p:txBody>
      </p:sp>
    </p:spTree>
    <p:extLst>
      <p:ext uri="{BB962C8B-B14F-4D97-AF65-F5344CB8AC3E}">
        <p14:creationId xmlns:p14="http://schemas.microsoft.com/office/powerpoint/2010/main" val="1418619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59154C-8508-40E2-9BA8-6AD6259D94A7}"/>
              </a:ext>
            </a:extLst>
          </p:cNvPr>
          <p:cNvSpPr>
            <a:spLocks noGrp="1"/>
          </p:cNvSpPr>
          <p:nvPr>
            <p:ph type="title"/>
          </p:nvPr>
        </p:nvSpPr>
        <p:spPr/>
        <p:txBody>
          <a:bodyPr/>
          <a:lstStyle/>
          <a:p>
            <a:r>
              <a:rPr lang="en-US"/>
              <a:t>Supporting Effective Instruction 09: Certification and Licensure (3) </a:t>
            </a:r>
          </a:p>
        </p:txBody>
      </p:sp>
      <p:sp>
        <p:nvSpPr>
          <p:cNvPr id="3" name="Content Placeholder 2">
            <a:extLst>
              <a:ext uri="{FF2B5EF4-FFF2-40B4-BE49-F238E27FC236}">
                <a16:creationId xmlns:a16="http://schemas.microsoft.com/office/drawing/2014/main" id="{3573DD8B-6503-6112-1FE7-674103E099FC}"/>
              </a:ext>
            </a:extLst>
          </p:cNvPr>
          <p:cNvSpPr>
            <a:spLocks noGrp="1"/>
          </p:cNvSpPr>
          <p:nvPr>
            <p:ph idx="1"/>
          </p:nvPr>
        </p:nvSpPr>
        <p:spPr/>
        <p:txBody>
          <a:bodyPr/>
          <a:lstStyle/>
          <a:p>
            <a:pPr marL="0" indent="0">
              <a:lnSpc>
                <a:spcPct val="100000"/>
              </a:lnSpc>
              <a:spcBef>
                <a:spcPts val="0"/>
              </a:spcBef>
              <a:spcAft>
                <a:spcPts val="0"/>
              </a:spcAft>
              <a:buNone/>
            </a:pPr>
            <a:r>
              <a:rPr lang="en-US" sz="2400" b="1" dirty="0">
                <a:solidFill>
                  <a:srgbClr val="000000"/>
                </a:solidFill>
              </a:rPr>
              <a:t>Evidence Requests</a:t>
            </a:r>
            <a:endParaRPr lang="en-US" sz="2400" b="1" dirty="0">
              <a:solidFill>
                <a:srgbClr val="000000"/>
              </a:solidFill>
              <a:cs typeface="Arial"/>
            </a:endParaRPr>
          </a:p>
          <a:p>
            <a:pPr marL="0" indent="0">
              <a:lnSpc>
                <a:spcPct val="100000"/>
              </a:lnSpc>
              <a:spcBef>
                <a:spcPts val="0"/>
              </a:spcBef>
              <a:spcAft>
                <a:spcPts val="1200"/>
              </a:spcAft>
              <a:buNone/>
            </a:pPr>
            <a:r>
              <a:rPr lang="en-US" sz="2400" b="1" dirty="0">
                <a:solidFill>
                  <a:srgbClr val="000000"/>
                </a:solidFill>
                <a:effectLst/>
                <a:ea typeface="Times New Roman" panose="02020603050405020304" pitchFamily="18" charset="0"/>
                <a:cs typeface="Times New Roman"/>
              </a:rPr>
              <a:t>Staff </a:t>
            </a:r>
            <a:r>
              <a:rPr lang="en-US" sz="2400" b="1" dirty="0">
                <a:solidFill>
                  <a:srgbClr val="000000"/>
                </a:solidFill>
                <a:cs typeface="Times New Roman"/>
              </a:rPr>
              <a:t>Credentials</a:t>
            </a:r>
          </a:p>
          <a:p>
            <a:pPr marL="0" marR="0" indent="0">
              <a:lnSpc>
                <a:spcPct val="100000"/>
              </a:lnSpc>
              <a:spcBef>
                <a:spcPts val="0"/>
              </a:spcBef>
              <a:spcAft>
                <a:spcPts val="1200"/>
              </a:spcAft>
              <a:buNone/>
            </a:pPr>
            <a:r>
              <a:rPr lang="en-US" sz="2400" dirty="0">
                <a:solidFill>
                  <a:srgbClr val="000000"/>
                </a:solidFill>
                <a:cs typeface="Times New Roman"/>
              </a:rPr>
              <a:t>Description:		Provide </a:t>
            </a:r>
            <a:r>
              <a:rPr lang="en-US" sz="2400" dirty="0">
                <a:solidFill>
                  <a:srgbClr val="000000"/>
                </a:solidFill>
                <a:effectLst/>
                <a:ea typeface="Calibri" panose="020F0502020204030204" pitchFamily="34" charset="0"/>
                <a:cs typeface="Times New Roman"/>
              </a:rPr>
              <a:t>a sortable spreadsheet of all certificated staff 			displaying credentials and full staff name, including 			full middle name.</a:t>
            </a:r>
          </a:p>
          <a:p>
            <a:pPr marL="0" marR="0" indent="0">
              <a:lnSpc>
                <a:spcPct val="100000"/>
              </a:lnSpc>
              <a:spcBef>
                <a:spcPts val="0"/>
              </a:spcBef>
              <a:spcAft>
                <a:spcPts val="1200"/>
              </a:spcAft>
              <a:buNone/>
            </a:pPr>
            <a:r>
              <a:rPr lang="en-US" sz="2400" dirty="0">
                <a:solidFill>
                  <a:srgbClr val="000000"/>
                </a:solidFill>
                <a:effectLst/>
                <a:ea typeface="Calibri" panose="020F0502020204030204" pitchFamily="34" charset="0"/>
                <a:cs typeface="Times New Roman"/>
              </a:rPr>
              <a:t>Item Instructions:	Include each teacher’s name, credential(s), subject 			matter authorization(s), waiver(s), permit(s), 				authorization(s), school site, and current 				assignment(s). For the current assignment, list all 			classes the teacher 	teaches. Include information for 			all teachers throughout the LEA.</a:t>
            </a:r>
          </a:p>
          <a:p>
            <a:pPr marL="0" indent="0">
              <a:spcBef>
                <a:spcPts val="0"/>
              </a:spcBef>
              <a:spcAft>
                <a:spcPts val="1200"/>
              </a:spcAft>
              <a:buNone/>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120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b="1" dirty="0"/>
          </a:p>
        </p:txBody>
      </p:sp>
      <p:sp>
        <p:nvSpPr>
          <p:cNvPr id="4" name="Slide Number Placeholder 3">
            <a:extLst>
              <a:ext uri="{FF2B5EF4-FFF2-40B4-BE49-F238E27FC236}">
                <a16:creationId xmlns:a16="http://schemas.microsoft.com/office/drawing/2014/main" id="{E8C0332E-1C38-05A3-7798-2C11FB2E40D4}"/>
              </a:ext>
            </a:extLst>
          </p:cNvPr>
          <p:cNvSpPr>
            <a:spLocks noGrp="1"/>
          </p:cNvSpPr>
          <p:nvPr>
            <p:ph type="sldNum" sz="quarter" idx="12"/>
          </p:nvPr>
        </p:nvSpPr>
        <p:spPr/>
        <p:txBody>
          <a:bodyPr/>
          <a:lstStyle/>
          <a:p>
            <a:fld id="{4E637404-0BCF-4192-AEAE-F6A882F231C4}" type="slidenum">
              <a:rPr lang="en-US" altLang="en-US" smtClean="0"/>
              <a:pPr/>
              <a:t>44</a:t>
            </a:fld>
            <a:endParaRPr lang="en-US" altLang="en-US"/>
          </a:p>
        </p:txBody>
      </p:sp>
    </p:spTree>
    <p:extLst>
      <p:ext uri="{BB962C8B-B14F-4D97-AF65-F5344CB8AC3E}">
        <p14:creationId xmlns:p14="http://schemas.microsoft.com/office/powerpoint/2010/main" val="4035956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A090-8A40-A196-3DAB-0BA99DFA6043}"/>
              </a:ext>
            </a:extLst>
          </p:cNvPr>
          <p:cNvSpPr>
            <a:spLocks noGrp="1"/>
          </p:cNvSpPr>
          <p:nvPr>
            <p:ph type="title"/>
          </p:nvPr>
        </p:nvSpPr>
        <p:spPr/>
        <p:txBody>
          <a:bodyPr>
            <a:normAutofit fontScale="90000"/>
          </a:bodyPr>
          <a:lstStyle/>
          <a:p>
            <a:r>
              <a:rPr lang="en-US"/>
              <a:t>Supporting Effective Instruction 10: Professional Growth and Improvement</a:t>
            </a:r>
          </a:p>
        </p:txBody>
      </p:sp>
      <p:sp>
        <p:nvSpPr>
          <p:cNvPr id="3" name="Content Placeholder 2">
            <a:extLst>
              <a:ext uri="{FF2B5EF4-FFF2-40B4-BE49-F238E27FC236}">
                <a16:creationId xmlns:a16="http://schemas.microsoft.com/office/drawing/2014/main" id="{0787C4D3-DC6B-A0D0-9F31-368959B7BAA0}"/>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Evidence Request</a:t>
            </a:r>
            <a:endParaRPr lang="en-US" dirty="0">
              <a:solidFill>
                <a:srgbClr val="000000"/>
              </a:solidFill>
            </a:endParaRPr>
          </a:p>
          <a:p>
            <a:pPr marL="342900" indent="-342900">
              <a:lnSpc>
                <a:spcPct val="100000"/>
              </a:lnSpc>
              <a:spcBef>
                <a:spcPts val="0"/>
              </a:spcBef>
              <a:spcAft>
                <a:spcPts val="0"/>
              </a:spcAft>
              <a:buFont typeface="+mj-lt"/>
              <a:buAutoNum type="arabicPeriod"/>
            </a:pPr>
            <a:r>
              <a:rPr lang="en-US" sz="2400" dirty="0">
                <a:solidFill>
                  <a:srgbClr val="000000"/>
                </a:solidFill>
                <a:effectLst/>
                <a:latin typeface="Arial"/>
                <a:ea typeface="Times New Roman" panose="02020603050405020304" pitchFamily="18" charset="0"/>
                <a:cs typeface="Times New Roman"/>
              </a:rPr>
              <a:t>PD Records</a:t>
            </a:r>
          </a:p>
          <a:p>
            <a:pPr marL="342900" indent="-342900">
              <a:lnSpc>
                <a:spcPct val="100000"/>
              </a:lnSpc>
              <a:spcBef>
                <a:spcPts val="0"/>
              </a:spcBef>
              <a:spcAft>
                <a:spcPts val="0"/>
              </a:spcAft>
              <a:buFont typeface="+mj-lt"/>
              <a:buAutoNum type="arabicPeriod"/>
            </a:pPr>
            <a:r>
              <a:rPr lang="en-US" sz="2400" dirty="0">
                <a:solidFill>
                  <a:srgbClr val="000000"/>
                </a:solidFill>
                <a:effectLst/>
                <a:latin typeface="Arial"/>
                <a:ea typeface="Times New Roman" panose="02020603050405020304" pitchFamily="18" charset="0"/>
                <a:cs typeface="Times New Roman"/>
              </a:rPr>
              <a:t>Educational Partner Feedback</a:t>
            </a:r>
          </a:p>
          <a:p>
            <a:pPr marL="342900" indent="-342900">
              <a:lnSpc>
                <a:spcPct val="100000"/>
              </a:lnSpc>
              <a:spcBef>
                <a:spcPts val="0"/>
              </a:spcBef>
              <a:spcAft>
                <a:spcPts val="0"/>
              </a:spcAft>
              <a:buFont typeface="+mj-lt"/>
              <a:buAutoNum type="arabicPeriod"/>
            </a:pPr>
            <a:r>
              <a:rPr lang="en-US" sz="2400" dirty="0">
                <a:solidFill>
                  <a:srgbClr val="000000"/>
                </a:solidFill>
                <a:effectLst/>
                <a:latin typeface="Arial"/>
                <a:ea typeface="Times New Roman" panose="02020603050405020304" pitchFamily="18" charset="0"/>
                <a:cs typeface="Times New Roman"/>
              </a:rPr>
              <a:t>LEA Level Planning Documents</a:t>
            </a:r>
          </a:p>
          <a:p>
            <a:pPr marL="0" indent="0">
              <a:buNone/>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b="1" dirty="0"/>
          </a:p>
        </p:txBody>
      </p:sp>
      <p:sp>
        <p:nvSpPr>
          <p:cNvPr id="4" name="Slide Number Placeholder 3">
            <a:extLst>
              <a:ext uri="{FF2B5EF4-FFF2-40B4-BE49-F238E27FC236}">
                <a16:creationId xmlns:a16="http://schemas.microsoft.com/office/drawing/2014/main" id="{93BF04D9-5B62-1294-B28F-75D4C67C3994}"/>
              </a:ext>
            </a:extLst>
          </p:cNvPr>
          <p:cNvSpPr>
            <a:spLocks noGrp="1"/>
          </p:cNvSpPr>
          <p:nvPr>
            <p:ph type="sldNum" sz="quarter" idx="12"/>
          </p:nvPr>
        </p:nvSpPr>
        <p:spPr/>
        <p:txBody>
          <a:bodyPr/>
          <a:lstStyle/>
          <a:p>
            <a:fld id="{4E637404-0BCF-4192-AEAE-F6A882F231C4}" type="slidenum">
              <a:rPr lang="en-US" altLang="en-US" smtClean="0"/>
              <a:pPr/>
              <a:t>45</a:t>
            </a:fld>
            <a:endParaRPr lang="en-US" altLang="en-US"/>
          </a:p>
        </p:txBody>
      </p:sp>
    </p:spTree>
    <p:extLst>
      <p:ext uri="{BB962C8B-B14F-4D97-AF65-F5344CB8AC3E}">
        <p14:creationId xmlns:p14="http://schemas.microsoft.com/office/powerpoint/2010/main" val="2757524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C2B8-D44D-4507-7038-1EFECD0C9892}"/>
              </a:ext>
            </a:extLst>
          </p:cNvPr>
          <p:cNvSpPr>
            <a:spLocks noGrp="1"/>
          </p:cNvSpPr>
          <p:nvPr>
            <p:ph type="title"/>
          </p:nvPr>
        </p:nvSpPr>
        <p:spPr/>
        <p:txBody>
          <a:bodyPr>
            <a:normAutofit/>
          </a:bodyPr>
          <a:lstStyle/>
          <a:p>
            <a:r>
              <a:rPr lang="en-US" sz="4000"/>
              <a:t>Supporting Effective Instruction 11: Parents’ Right to Know Teacher Qualifications (1) </a:t>
            </a:r>
          </a:p>
        </p:txBody>
      </p:sp>
      <p:sp>
        <p:nvSpPr>
          <p:cNvPr id="3" name="Content Placeholder 2">
            <a:extLst>
              <a:ext uri="{FF2B5EF4-FFF2-40B4-BE49-F238E27FC236}">
                <a16:creationId xmlns:a16="http://schemas.microsoft.com/office/drawing/2014/main" id="{7188D55F-7F18-C176-7FB1-8CE6BF22462D}"/>
              </a:ext>
            </a:extLst>
          </p:cNvPr>
          <p:cNvSpPr>
            <a:spLocks noGrp="1"/>
          </p:cNvSpPr>
          <p:nvPr>
            <p:ph idx="1"/>
          </p:nvPr>
        </p:nvSpPr>
        <p:spPr>
          <a:xfrm>
            <a:off x="1096963" y="1866899"/>
            <a:ext cx="10058400" cy="4333875"/>
          </a:xfrm>
        </p:spPr>
        <p:txBody>
          <a:bodyPr/>
          <a:lstStyle/>
          <a:p>
            <a:pPr marL="0" marR="0" lvl="0" indent="0">
              <a:lnSpc>
                <a:spcPct val="100000"/>
              </a:lnSpc>
              <a:spcBef>
                <a:spcPts val="0"/>
              </a:spcBef>
              <a:spcAft>
                <a:spcPts val="1200"/>
              </a:spcAft>
              <a:buSzPts val="1200"/>
              <a:buNone/>
            </a:pPr>
            <a:r>
              <a:rPr lang="en-US" sz="2400">
                <a:solidFill>
                  <a:srgbClr val="000000"/>
                </a:solidFill>
                <a:effectLst/>
                <a:latin typeface="Arial"/>
                <a:ea typeface="Arial" panose="020B0604020202020204" pitchFamily="34" charset="0"/>
                <a:cs typeface="Times New Roman"/>
              </a:rPr>
              <a:t>At the beginning of each year an LEA that receives Title I funds shall notify the parents of each student attending any school receiving Title I funds that the parents may request, and the agency will provide the parents on request (and in a timely manner), information regarding the professional qualifications of the student's classroom teachers, including at a minimum, the following:</a:t>
            </a:r>
          </a:p>
          <a:p>
            <a:pPr marL="0" marR="0" lvl="0" indent="0" algn="r">
              <a:lnSpc>
                <a:spcPct val="100000"/>
              </a:lnSpc>
              <a:spcBef>
                <a:spcPts val="0"/>
              </a:spcBef>
              <a:spcAft>
                <a:spcPts val="1200"/>
              </a:spcAft>
              <a:buNone/>
            </a:pPr>
            <a:r>
              <a:rPr lang="en-US" sz="2400">
                <a:solidFill>
                  <a:srgbClr val="000000"/>
                </a:solidFill>
                <a:effectLst/>
                <a:latin typeface="Arial" panose="020B0604020202020204" pitchFamily="34" charset="0"/>
                <a:ea typeface="Calibri" panose="020F0502020204030204" pitchFamily="34" charset="0"/>
              </a:rPr>
              <a:t>20 </a:t>
            </a:r>
            <a:r>
              <a:rPr lang="en-US" sz="2400" i="1">
                <a:solidFill>
                  <a:srgbClr val="000000"/>
                </a:solidFill>
                <a:effectLst/>
                <a:latin typeface="Arial" panose="020B0604020202020204" pitchFamily="34" charset="0"/>
                <a:ea typeface="Calibri" panose="020F0502020204030204" pitchFamily="34" charset="0"/>
              </a:rPr>
              <a:t>U.S.C.</a:t>
            </a:r>
            <a:r>
              <a:rPr lang="en-US" sz="2400">
                <a:solidFill>
                  <a:srgbClr val="000000"/>
                </a:solidFill>
                <a:effectLst/>
                <a:latin typeface="Arial" panose="020B0604020202020204" pitchFamily="34" charset="0"/>
                <a:ea typeface="Calibri" panose="020F0502020204030204" pitchFamily="34" charset="0"/>
              </a:rPr>
              <a:t> Section 6312[e][1][A]</a:t>
            </a:r>
            <a:endParaRPr lang="en-US" sz="2400">
              <a:solidFill>
                <a:srgbClr val="000000"/>
              </a:solidFill>
            </a:endParaRPr>
          </a:p>
        </p:txBody>
      </p:sp>
      <p:sp>
        <p:nvSpPr>
          <p:cNvPr id="4" name="Slide Number Placeholder 3">
            <a:extLst>
              <a:ext uri="{FF2B5EF4-FFF2-40B4-BE49-F238E27FC236}">
                <a16:creationId xmlns:a16="http://schemas.microsoft.com/office/drawing/2014/main" id="{5023887C-8F2E-08FC-C096-8661612AF5B2}"/>
              </a:ext>
            </a:extLst>
          </p:cNvPr>
          <p:cNvSpPr>
            <a:spLocks noGrp="1"/>
          </p:cNvSpPr>
          <p:nvPr>
            <p:ph type="sldNum" sz="quarter" idx="12"/>
          </p:nvPr>
        </p:nvSpPr>
        <p:spPr/>
        <p:txBody>
          <a:bodyPr/>
          <a:lstStyle/>
          <a:p>
            <a:fld id="{4E637404-0BCF-4192-AEAE-F6A882F231C4}" type="slidenum">
              <a:rPr lang="en-US" altLang="en-US" smtClean="0"/>
              <a:pPr/>
              <a:t>46</a:t>
            </a:fld>
            <a:endParaRPr lang="en-US" altLang="en-US"/>
          </a:p>
        </p:txBody>
      </p:sp>
    </p:spTree>
    <p:extLst>
      <p:ext uri="{BB962C8B-B14F-4D97-AF65-F5344CB8AC3E}">
        <p14:creationId xmlns:p14="http://schemas.microsoft.com/office/powerpoint/2010/main" val="857895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1F8B502-39A1-464D-BC43-541BDB3FFD6D}"/>
              </a:ext>
            </a:extLst>
          </p:cNvPr>
          <p:cNvSpPr>
            <a:spLocks noGrp="1"/>
          </p:cNvSpPr>
          <p:nvPr>
            <p:ph type="title"/>
          </p:nvPr>
        </p:nvSpPr>
        <p:spPr/>
        <p:txBody>
          <a:bodyPr>
            <a:normAutofit/>
          </a:bodyPr>
          <a:lstStyle/>
          <a:p>
            <a:r>
              <a:rPr lang="en-US" sz="4000"/>
              <a:t>Supporting Effective Instruction 11: Parents’ Right to Know Teacher Qualifications (2) </a:t>
            </a:r>
          </a:p>
        </p:txBody>
      </p:sp>
      <p:sp>
        <p:nvSpPr>
          <p:cNvPr id="3" name="Content Placeholder 2">
            <a:extLst>
              <a:ext uri="{FF2B5EF4-FFF2-40B4-BE49-F238E27FC236}">
                <a16:creationId xmlns:a16="http://schemas.microsoft.com/office/drawing/2014/main" id="{7188D55F-7F18-C176-7FB1-8CE6BF22462D}"/>
              </a:ext>
            </a:extLst>
          </p:cNvPr>
          <p:cNvSpPr>
            <a:spLocks noGrp="1"/>
          </p:cNvSpPr>
          <p:nvPr>
            <p:ph idx="1"/>
          </p:nvPr>
        </p:nvSpPr>
        <p:spPr/>
        <p:txBody>
          <a:bodyPr/>
          <a:lstStyle/>
          <a:p>
            <a:pPr marL="91440" indent="-274320">
              <a:lnSpc>
                <a:spcPct val="100000"/>
              </a:lnSpc>
              <a:spcBef>
                <a:spcPts val="0"/>
              </a:spcBef>
              <a:spcAft>
                <a:spcPts val="1200"/>
              </a:spcAft>
            </a:pPr>
            <a:r>
              <a:rPr lang="en-US" sz="2600">
                <a:solidFill>
                  <a:srgbClr val="000000"/>
                </a:solidFill>
                <a:effectLst/>
                <a:ea typeface="Calibri" panose="020F0502020204030204" pitchFamily="34" charset="0"/>
                <a:cs typeface="Times New Roman"/>
              </a:rPr>
              <a:t>Whether the student’s teacher:</a:t>
            </a:r>
            <a:r>
              <a:rPr lang="en-US" sz="2600">
                <a:solidFill>
                  <a:srgbClr val="000000"/>
                </a:solidFill>
                <a:ea typeface="Calibri" panose="020F0502020204030204" pitchFamily="34" charset="0"/>
                <a:cs typeface="Times New Roman"/>
              </a:rPr>
              <a:t> </a:t>
            </a:r>
            <a:endParaRPr lang="en-US" sz="2600">
              <a:solidFill>
                <a:srgbClr val="000000"/>
              </a:solidFill>
              <a:ea typeface="Calibri" panose="020F0502020204030204" pitchFamily="34" charset="0"/>
              <a:cs typeface="Times New Roman" panose="02020603050405020304" pitchFamily="18" charset="0"/>
            </a:endParaRPr>
          </a:p>
          <a:p>
            <a:pPr marL="532447" indent="-365760">
              <a:lnSpc>
                <a:spcPct val="100000"/>
              </a:lnSpc>
              <a:spcBef>
                <a:spcPts val="0"/>
              </a:spcBef>
              <a:spcAft>
                <a:spcPts val="1200"/>
              </a:spcAft>
              <a:buFont typeface="Courier New" panose="02070309020205020404" pitchFamily="49" charset="0"/>
              <a:buChar char="o"/>
            </a:pPr>
            <a:r>
              <a:rPr lang="en-US" sz="2400">
                <a:solidFill>
                  <a:srgbClr val="000000"/>
                </a:solidFill>
                <a:effectLst/>
                <a:ea typeface="Calibri" panose="020F0502020204030204" pitchFamily="34" charset="0"/>
                <a:cs typeface="Times New Roman"/>
              </a:rPr>
              <a:t>Has met state qualification and licensing criteria for the grade levels and subject areas in which the teacher provides instruction;</a:t>
            </a:r>
          </a:p>
          <a:p>
            <a:pPr marL="532447" indent="-365760">
              <a:lnSpc>
                <a:spcPct val="100000"/>
              </a:lnSpc>
              <a:spcBef>
                <a:spcPts val="0"/>
              </a:spcBef>
              <a:spcAft>
                <a:spcPts val="1200"/>
              </a:spcAft>
              <a:buFont typeface="Courier New" panose="02070309020205020404" pitchFamily="49" charset="0"/>
              <a:buChar char="o"/>
            </a:pPr>
            <a:r>
              <a:rPr lang="en-US" sz="2400">
                <a:solidFill>
                  <a:srgbClr val="000000"/>
                </a:solidFill>
                <a:effectLst/>
                <a:ea typeface="Calibri" panose="020F0502020204030204" pitchFamily="34" charset="0"/>
                <a:cs typeface="Times New Roman"/>
              </a:rPr>
              <a:t>Is teaching under emergency or other provisional status through which state qualification or licensing criteria have been waived; and</a:t>
            </a:r>
          </a:p>
          <a:p>
            <a:pPr marL="532447" indent="-365760">
              <a:lnSpc>
                <a:spcPct val="100000"/>
              </a:lnSpc>
              <a:spcBef>
                <a:spcPts val="0"/>
              </a:spcBef>
              <a:spcAft>
                <a:spcPts val="1200"/>
              </a:spcAft>
              <a:buFont typeface="Courier New" panose="02070309020205020404" pitchFamily="49" charset="0"/>
              <a:buChar char="o"/>
            </a:pPr>
            <a:r>
              <a:rPr lang="en-US" sz="2400">
                <a:solidFill>
                  <a:srgbClr val="000000"/>
                </a:solidFill>
                <a:effectLst/>
                <a:ea typeface="Calibri" panose="020F0502020204030204" pitchFamily="34" charset="0"/>
                <a:cs typeface="Times New Roman"/>
              </a:rPr>
              <a:t>Is teaching in the field of discipline of the certification of the teacher.</a:t>
            </a:r>
          </a:p>
          <a:p>
            <a:pPr marL="293688" indent="-274320">
              <a:lnSpc>
                <a:spcPct val="100000"/>
              </a:lnSpc>
              <a:spcBef>
                <a:spcPts val="0"/>
              </a:spcBef>
              <a:spcAft>
                <a:spcPts val="1200"/>
              </a:spcAft>
            </a:pPr>
            <a:r>
              <a:rPr lang="en-US" sz="2600">
                <a:solidFill>
                  <a:srgbClr val="000000"/>
                </a:solidFill>
                <a:effectLst/>
                <a:ea typeface="Arial" panose="020B0604020202020204" pitchFamily="34" charset="0"/>
                <a:cs typeface="Times New Roman"/>
              </a:rPr>
              <a:t>Whether the student is provided services by a paraprofessional, and if so, their qualifications.</a:t>
            </a:r>
            <a:endParaRPr lang="en-US" sz="2600">
              <a:solidFill>
                <a:srgbClr val="000000"/>
              </a:solidFill>
            </a:endParaRPr>
          </a:p>
        </p:txBody>
      </p:sp>
      <p:sp>
        <p:nvSpPr>
          <p:cNvPr id="4" name="Slide Number Placeholder 3">
            <a:extLst>
              <a:ext uri="{FF2B5EF4-FFF2-40B4-BE49-F238E27FC236}">
                <a16:creationId xmlns:a16="http://schemas.microsoft.com/office/drawing/2014/main" id="{5023887C-8F2E-08FC-C096-8661612AF5B2}"/>
              </a:ext>
            </a:extLst>
          </p:cNvPr>
          <p:cNvSpPr>
            <a:spLocks noGrp="1"/>
          </p:cNvSpPr>
          <p:nvPr>
            <p:ph type="sldNum" sz="quarter" idx="12"/>
          </p:nvPr>
        </p:nvSpPr>
        <p:spPr/>
        <p:txBody>
          <a:bodyPr/>
          <a:lstStyle/>
          <a:p>
            <a:fld id="{4E637404-0BCF-4192-AEAE-F6A882F231C4}" type="slidenum">
              <a:rPr lang="en-US" altLang="en-US" smtClean="0"/>
              <a:pPr/>
              <a:t>47</a:t>
            </a:fld>
            <a:endParaRPr lang="en-US" altLang="en-US"/>
          </a:p>
        </p:txBody>
      </p:sp>
    </p:spTree>
    <p:extLst>
      <p:ext uri="{BB962C8B-B14F-4D97-AF65-F5344CB8AC3E}">
        <p14:creationId xmlns:p14="http://schemas.microsoft.com/office/powerpoint/2010/main" val="64249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7607BD-247B-4AAB-A147-069F5E1B9279}"/>
              </a:ext>
            </a:extLst>
          </p:cNvPr>
          <p:cNvSpPr>
            <a:spLocks noGrp="1"/>
          </p:cNvSpPr>
          <p:nvPr>
            <p:ph type="title"/>
          </p:nvPr>
        </p:nvSpPr>
        <p:spPr/>
        <p:txBody>
          <a:bodyPr>
            <a:normAutofit/>
          </a:bodyPr>
          <a:lstStyle/>
          <a:p>
            <a:r>
              <a:rPr lang="en-US" sz="4000"/>
              <a:t>Supporting Effective Instruction 11: Parents’ Right to Know Teacher Qualifications (3) </a:t>
            </a:r>
          </a:p>
        </p:txBody>
      </p:sp>
      <p:sp>
        <p:nvSpPr>
          <p:cNvPr id="3" name="Content Placeholder 2">
            <a:extLst>
              <a:ext uri="{FF2B5EF4-FFF2-40B4-BE49-F238E27FC236}">
                <a16:creationId xmlns:a16="http://schemas.microsoft.com/office/drawing/2014/main" id="{6217DB34-0096-553C-2734-84A8640E2B61}"/>
              </a:ext>
            </a:extLst>
          </p:cNvPr>
          <p:cNvSpPr>
            <a:spLocks noGrp="1"/>
          </p:cNvSpPr>
          <p:nvPr>
            <p:ph idx="1"/>
          </p:nvPr>
        </p:nvSpPr>
        <p:spPr/>
        <p:txBody>
          <a:bodyPr/>
          <a:lstStyle/>
          <a:p>
            <a:pPr marL="0" indent="0">
              <a:lnSpc>
                <a:spcPct val="100000"/>
              </a:lnSpc>
              <a:spcBef>
                <a:spcPts val="0"/>
              </a:spcBef>
              <a:spcAft>
                <a:spcPts val="0"/>
              </a:spcAft>
              <a:buNone/>
            </a:pPr>
            <a:r>
              <a:rPr lang="en-US" sz="2400" b="1">
                <a:solidFill>
                  <a:srgbClr val="000000"/>
                </a:solidFill>
              </a:rPr>
              <a:t>Evidence Requests</a:t>
            </a:r>
          </a:p>
          <a:p>
            <a:pPr marL="0" indent="0">
              <a:lnSpc>
                <a:spcPct val="100000"/>
              </a:lnSpc>
              <a:spcBef>
                <a:spcPts val="0"/>
              </a:spcBef>
              <a:spcAft>
                <a:spcPts val="1800"/>
              </a:spcAft>
              <a:buNone/>
            </a:pPr>
            <a:r>
              <a:rPr lang="en-US" sz="2400" b="1">
                <a:solidFill>
                  <a:srgbClr val="000000"/>
                </a:solidFill>
                <a:effectLst/>
                <a:ea typeface="Times New Roman" panose="02020603050405020304" pitchFamily="18" charset="0"/>
                <a:cs typeface="Times New Roman" panose="02020603050405020304" pitchFamily="18" charset="0"/>
              </a:rPr>
              <a:t>Parents' Right to Request Information on Teacher Qualifications</a:t>
            </a:r>
            <a:endParaRPr lang="en-US" sz="2400" b="1">
              <a:solidFill>
                <a:srgbClr val="000000"/>
              </a:solidFill>
            </a:endParaRPr>
          </a:p>
          <a:p>
            <a:pPr marL="0" indent="0">
              <a:lnSpc>
                <a:spcPct val="100000"/>
              </a:lnSpc>
              <a:spcBef>
                <a:spcPts val="0"/>
              </a:spcBef>
              <a:spcAft>
                <a:spcPts val="1200"/>
              </a:spcAft>
              <a:buNone/>
            </a:pPr>
            <a:r>
              <a:rPr lang="en-US" sz="2400">
                <a:solidFill>
                  <a:srgbClr val="000000"/>
                </a:solidFill>
                <a:effectLst/>
                <a:ea typeface="Calibri" panose="020F0502020204030204" pitchFamily="34" charset="0"/>
                <a:cs typeface="Times New Roman"/>
              </a:rPr>
              <a:t>Description:		Notification to parents regarding their right to request 			information on teacher qualifications.</a:t>
            </a:r>
          </a:p>
          <a:p>
            <a:pPr marL="0" indent="0">
              <a:lnSpc>
                <a:spcPct val="100000"/>
              </a:lnSpc>
              <a:spcBef>
                <a:spcPts val="0"/>
              </a:spcBef>
              <a:spcAft>
                <a:spcPts val="1200"/>
              </a:spcAft>
              <a:buNone/>
            </a:pPr>
            <a:r>
              <a:rPr lang="en-US" sz="2400">
                <a:solidFill>
                  <a:srgbClr val="000000"/>
                </a:solidFill>
                <a:effectLst/>
                <a:ea typeface="Arial" panose="020B0604020202020204" pitchFamily="34" charset="0"/>
                <a:cs typeface="Times New Roman"/>
              </a:rPr>
              <a:t>Item Instructions:</a:t>
            </a:r>
            <a:r>
              <a:rPr lang="en-US" sz="2400">
                <a:solidFill>
                  <a:srgbClr val="000000"/>
                </a:solidFill>
                <a:effectLst/>
                <a:ea typeface="Calibri" panose="020F0502020204030204" pitchFamily="34" charset="0"/>
                <a:cs typeface="Times New Roman"/>
              </a:rPr>
              <a:t>	Submit evidence of the notification and a description 			of how the LEA distributes the information to all 			families of students at Title I sites. Evidence may 			include student/family handbook (indicate page 			number), letters to families, electronic communication 			reports, etc.</a:t>
            </a:r>
          </a:p>
          <a:p>
            <a:pPr marL="0" indent="0">
              <a:buNone/>
            </a:pPr>
            <a:endParaRPr lang="en-US" b="1"/>
          </a:p>
        </p:txBody>
      </p:sp>
      <p:sp>
        <p:nvSpPr>
          <p:cNvPr id="4" name="Slide Number Placeholder 3">
            <a:extLst>
              <a:ext uri="{FF2B5EF4-FFF2-40B4-BE49-F238E27FC236}">
                <a16:creationId xmlns:a16="http://schemas.microsoft.com/office/drawing/2014/main" id="{DAB60B32-8773-9D1C-0460-9206AE283536}"/>
              </a:ext>
            </a:extLst>
          </p:cNvPr>
          <p:cNvSpPr>
            <a:spLocks noGrp="1"/>
          </p:cNvSpPr>
          <p:nvPr>
            <p:ph type="sldNum" sz="quarter" idx="12"/>
          </p:nvPr>
        </p:nvSpPr>
        <p:spPr/>
        <p:txBody>
          <a:bodyPr/>
          <a:lstStyle/>
          <a:p>
            <a:fld id="{4E637404-0BCF-4192-AEAE-F6A882F231C4}" type="slidenum">
              <a:rPr lang="en-US" altLang="en-US" smtClean="0"/>
              <a:pPr/>
              <a:t>48</a:t>
            </a:fld>
            <a:endParaRPr lang="en-US" altLang="en-US"/>
          </a:p>
        </p:txBody>
      </p:sp>
    </p:spTree>
    <p:extLst>
      <p:ext uri="{BB962C8B-B14F-4D97-AF65-F5344CB8AC3E}">
        <p14:creationId xmlns:p14="http://schemas.microsoft.com/office/powerpoint/2010/main" val="2598493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E05FFB-D149-4CC4-B401-E70626EB7714}"/>
              </a:ext>
            </a:extLst>
          </p:cNvPr>
          <p:cNvSpPr>
            <a:spLocks noGrp="1"/>
          </p:cNvSpPr>
          <p:nvPr>
            <p:ph type="title"/>
          </p:nvPr>
        </p:nvSpPr>
        <p:spPr/>
        <p:txBody>
          <a:bodyPr>
            <a:normAutofit fontScale="90000"/>
          </a:bodyPr>
          <a:lstStyle/>
          <a:p>
            <a:r>
              <a:rPr lang="en-US" sz="4000"/>
              <a:t>Supporting Effective Instruction 11: Parents’ Right to Know Teacher Qualifications (4) – Four-week Letter</a:t>
            </a:r>
          </a:p>
        </p:txBody>
      </p:sp>
      <p:sp>
        <p:nvSpPr>
          <p:cNvPr id="3" name="Content Placeholder 2">
            <a:extLst>
              <a:ext uri="{FF2B5EF4-FFF2-40B4-BE49-F238E27FC236}">
                <a16:creationId xmlns:a16="http://schemas.microsoft.com/office/drawing/2014/main" id="{7188D55F-7F18-C176-7FB1-8CE6BF22462D}"/>
              </a:ext>
            </a:extLst>
          </p:cNvPr>
          <p:cNvSpPr>
            <a:spLocks noGrp="1"/>
          </p:cNvSpPr>
          <p:nvPr>
            <p:ph idx="1"/>
          </p:nvPr>
        </p:nvSpPr>
        <p:spPr/>
        <p:txBody>
          <a:bodyPr/>
          <a:lstStyle/>
          <a:p>
            <a:pPr marL="0" marR="0" lvl="0" indent="0">
              <a:lnSpc>
                <a:spcPct val="100000"/>
              </a:lnSpc>
              <a:spcBef>
                <a:spcPts val="0"/>
              </a:spcBef>
              <a:spcAft>
                <a:spcPts val="1200"/>
              </a:spcAft>
              <a:buSzPts val="1200"/>
              <a:buNone/>
            </a:pPr>
            <a:r>
              <a:rPr lang="en-US">
                <a:solidFill>
                  <a:srgbClr val="000000"/>
                </a:solidFill>
                <a:effectLst/>
                <a:ea typeface="Calibri" panose="020F0502020204030204" pitchFamily="34" charset="0"/>
                <a:cs typeface="Times New Roman" panose="02020603050405020304" pitchFamily="18" charset="0"/>
              </a:rPr>
              <a:t>Timely notice that the student has been assigned, or has been taught for four or more consecutive weeks by, a teacher who does not meet applicable state certification or licensure requirements at the grade level and subject area in which the teacher has been assigned.</a:t>
            </a:r>
            <a:br>
              <a:rPr lang="en-US">
                <a:solidFill>
                  <a:srgbClr val="000000"/>
                </a:solidFill>
                <a:effectLst/>
                <a:ea typeface="Calibri" panose="020F0502020204030204" pitchFamily="34" charset="0"/>
                <a:cs typeface="Times New Roman" panose="02020603050405020304" pitchFamily="18" charset="0"/>
              </a:rPr>
            </a:br>
            <a:r>
              <a:rPr lang="en-US">
                <a:solidFill>
                  <a:srgbClr val="000000"/>
                </a:solidFill>
                <a:effectLst/>
                <a:ea typeface="Calibri" panose="020F0502020204030204" pitchFamily="34" charset="0"/>
                <a:cs typeface="Times New Roman" panose="02020603050405020304" pitchFamily="18" charset="0"/>
              </a:rPr>
              <a:t>					</a:t>
            </a:r>
            <a:r>
              <a:rPr lang="en-US" sz="2400">
                <a:solidFill>
                  <a:srgbClr val="000000"/>
                </a:solidFill>
                <a:effectLst/>
                <a:ea typeface="Calibri" panose="020F0502020204030204" pitchFamily="34" charset="0"/>
                <a:cs typeface="Times New Roman" panose="02020603050405020304" pitchFamily="18" charset="0"/>
              </a:rPr>
              <a:t>20 </a:t>
            </a:r>
            <a:r>
              <a:rPr lang="en-US" sz="2400" i="1" cap="all">
                <a:solidFill>
                  <a:srgbClr val="000000"/>
                </a:solidFill>
                <a:effectLst/>
                <a:ea typeface="Calibri" panose="020F0502020204030204" pitchFamily="34" charset="0"/>
                <a:cs typeface="Times New Roman" panose="02020603050405020304" pitchFamily="18" charset="0"/>
              </a:rPr>
              <a:t>U.S.C.</a:t>
            </a:r>
            <a:r>
              <a:rPr lang="en-US" sz="2400">
                <a:solidFill>
                  <a:srgbClr val="000000"/>
                </a:solidFill>
                <a:effectLst/>
                <a:ea typeface="Calibri" panose="020F0502020204030204" pitchFamily="34" charset="0"/>
                <a:cs typeface="Times New Roman" panose="02020603050405020304" pitchFamily="18" charset="0"/>
              </a:rPr>
              <a:t> Section 6312[e][1][B][ii]</a:t>
            </a:r>
          </a:p>
          <a:p>
            <a:pPr marL="0" indent="0">
              <a:buNone/>
            </a:pPr>
            <a:endParaRPr lang="en-US"/>
          </a:p>
        </p:txBody>
      </p:sp>
      <p:sp>
        <p:nvSpPr>
          <p:cNvPr id="4" name="Slide Number Placeholder 3">
            <a:extLst>
              <a:ext uri="{FF2B5EF4-FFF2-40B4-BE49-F238E27FC236}">
                <a16:creationId xmlns:a16="http://schemas.microsoft.com/office/drawing/2014/main" id="{5023887C-8F2E-08FC-C096-8661612AF5B2}"/>
              </a:ext>
            </a:extLst>
          </p:cNvPr>
          <p:cNvSpPr>
            <a:spLocks noGrp="1"/>
          </p:cNvSpPr>
          <p:nvPr>
            <p:ph type="sldNum" sz="quarter" idx="12"/>
          </p:nvPr>
        </p:nvSpPr>
        <p:spPr/>
        <p:txBody>
          <a:bodyPr/>
          <a:lstStyle/>
          <a:p>
            <a:fld id="{4E637404-0BCF-4192-AEAE-F6A882F231C4}" type="slidenum">
              <a:rPr lang="en-US" altLang="en-US" smtClean="0"/>
              <a:pPr/>
              <a:t>49</a:t>
            </a:fld>
            <a:endParaRPr lang="en-US" altLang="en-US"/>
          </a:p>
        </p:txBody>
      </p:sp>
    </p:spTree>
    <p:extLst>
      <p:ext uri="{BB962C8B-B14F-4D97-AF65-F5344CB8AC3E}">
        <p14:creationId xmlns:p14="http://schemas.microsoft.com/office/powerpoint/2010/main" val="92833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p:txBody>
          <a:bodyPr/>
          <a:lstStyle/>
          <a:p>
            <a:r>
              <a:rPr lang="en-US" dirty="0"/>
              <a:t>Title II Purpose </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600" dirty="0">
                <a:solidFill>
                  <a:srgbClr val="000000"/>
                </a:solidFill>
              </a:rPr>
              <a:t>Increasing student achievement consistent with the challenging state academic standards.</a:t>
            </a:r>
          </a:p>
          <a:p>
            <a:pPr lvl="0">
              <a:lnSpc>
                <a:spcPct val="100000"/>
              </a:lnSpc>
              <a:spcBef>
                <a:spcPts val="0"/>
              </a:spcBef>
              <a:spcAft>
                <a:spcPts val="1200"/>
              </a:spcAft>
            </a:pPr>
            <a:r>
              <a:rPr lang="en-US" sz="2600" dirty="0">
                <a:solidFill>
                  <a:srgbClr val="000000"/>
                </a:solidFill>
              </a:rPr>
              <a:t>Improving the quality and effectiveness of teachers, principals, and other school leaders.</a:t>
            </a:r>
          </a:p>
          <a:p>
            <a:pPr lvl="0">
              <a:lnSpc>
                <a:spcPct val="100000"/>
              </a:lnSpc>
              <a:spcBef>
                <a:spcPts val="0"/>
              </a:spcBef>
              <a:spcAft>
                <a:spcPts val="1200"/>
              </a:spcAft>
            </a:pPr>
            <a:r>
              <a:rPr lang="en-US" sz="2600" dirty="0">
                <a:solidFill>
                  <a:srgbClr val="000000"/>
                </a:solidFill>
              </a:rPr>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600" dirty="0">
                <a:solidFill>
                  <a:srgbClr val="000000"/>
                </a:solidFill>
              </a:rPr>
              <a:t>Providing low-income and minority students greater access to effective teachers, principals, and other school leaders.</a:t>
            </a:r>
          </a:p>
          <a:p>
            <a:pPr marL="0" lvl="0" indent="0" algn="r">
              <a:lnSpc>
                <a:spcPct val="100000"/>
              </a:lnSpc>
              <a:spcBef>
                <a:spcPts val="0"/>
              </a:spcBef>
              <a:spcAft>
                <a:spcPts val="1200"/>
              </a:spcAft>
              <a:buNone/>
            </a:pPr>
            <a:r>
              <a:rPr lang="en-US" sz="2600" dirty="0">
                <a:solidFill>
                  <a:srgbClr val="000000"/>
                </a:solidFill>
              </a:rPr>
              <a:t>20 </a:t>
            </a:r>
            <a:r>
              <a:rPr lang="en-US" sz="2600" i="1" dirty="0">
                <a:solidFill>
                  <a:srgbClr val="000000"/>
                </a:solidFill>
              </a:rPr>
              <a:t>United States Code </a:t>
            </a:r>
            <a:r>
              <a:rPr lang="en-US" sz="2600" dirty="0">
                <a:solidFill>
                  <a:srgbClr val="000000"/>
                </a:solidFill>
              </a:rPr>
              <a:t>(</a:t>
            </a:r>
            <a:r>
              <a:rPr lang="en-US" sz="2600" i="1" cap="all" dirty="0">
                <a:solidFill>
                  <a:srgbClr val="000000"/>
                </a:solidFill>
              </a:rPr>
              <a:t>U.S.C.</a:t>
            </a:r>
            <a:r>
              <a:rPr lang="en-US" sz="2600" cap="all" dirty="0">
                <a:solidFill>
                  <a:srgbClr val="000000"/>
                </a:solidFill>
              </a:rPr>
              <a:t>)</a:t>
            </a:r>
            <a:r>
              <a:rPr lang="en-US" sz="2600" dirty="0">
                <a:solidFill>
                  <a:srgbClr val="000000"/>
                </a:solidFill>
              </a:rPr>
              <a:t> Section 6601</a:t>
            </a:r>
          </a:p>
          <a:p>
            <a:pPr marL="0" indent="0">
              <a:buNone/>
            </a:pPr>
            <a:endParaRPr lang="en-US" dirty="0"/>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5</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0987-0B65-443E-B854-34DE2984CE80}"/>
              </a:ext>
            </a:extLst>
          </p:cNvPr>
          <p:cNvSpPr>
            <a:spLocks noGrp="1"/>
          </p:cNvSpPr>
          <p:nvPr>
            <p:ph type="title"/>
          </p:nvPr>
        </p:nvSpPr>
        <p:spPr/>
        <p:txBody>
          <a:bodyPr/>
          <a:lstStyle/>
          <a:p>
            <a:r>
              <a:rPr lang="en-US"/>
              <a:t>Four-Week Letter Evidence</a:t>
            </a:r>
          </a:p>
        </p:txBody>
      </p:sp>
      <p:sp>
        <p:nvSpPr>
          <p:cNvPr id="3" name="Content Placeholder 2">
            <a:extLst>
              <a:ext uri="{FF2B5EF4-FFF2-40B4-BE49-F238E27FC236}">
                <a16:creationId xmlns:a16="http://schemas.microsoft.com/office/drawing/2014/main" id="{04AA7D5B-0CCF-421C-8806-000465826BDA}"/>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Evidence Requests:</a:t>
            </a:r>
          </a:p>
          <a:p>
            <a:pPr marL="175895" indent="-175895">
              <a:lnSpc>
                <a:spcPct val="100000"/>
              </a:lnSpc>
              <a:spcBef>
                <a:spcPts val="0"/>
              </a:spcBef>
              <a:spcAft>
                <a:spcPts val="1200"/>
              </a:spcAft>
            </a:pPr>
            <a:r>
              <a:rPr lang="en-US" dirty="0">
                <a:solidFill>
                  <a:srgbClr val="000000"/>
                </a:solidFill>
              </a:rPr>
              <a:t>Submit evidence of the four-week letter template. </a:t>
            </a:r>
            <a:endParaRPr lang="en-US" dirty="0">
              <a:solidFill>
                <a:srgbClr val="000000"/>
              </a:solidFill>
              <a:cs typeface="Arial"/>
            </a:endParaRPr>
          </a:p>
          <a:p>
            <a:pPr marL="175895" indent="-175895">
              <a:lnSpc>
                <a:spcPct val="100000"/>
              </a:lnSpc>
              <a:spcBef>
                <a:spcPts val="0"/>
              </a:spcBef>
              <a:spcAft>
                <a:spcPts val="1200"/>
              </a:spcAft>
            </a:pPr>
            <a:r>
              <a:rPr lang="en-US" dirty="0">
                <a:solidFill>
                  <a:srgbClr val="000000"/>
                </a:solidFill>
              </a:rPr>
              <a:t>Submit the credential monitoring process for the four-week letter, including the waiver(s), permit(s), and authorization(s) that determine the need for a four-week letter. </a:t>
            </a:r>
            <a:endParaRPr lang="en-US" dirty="0">
              <a:solidFill>
                <a:srgbClr val="000000"/>
              </a:solidFill>
              <a:cs typeface="Arial"/>
            </a:endParaRPr>
          </a:p>
          <a:p>
            <a:pPr marL="175895" indent="-175895">
              <a:lnSpc>
                <a:spcPct val="100000"/>
              </a:lnSpc>
              <a:spcBef>
                <a:spcPts val="0"/>
              </a:spcBef>
              <a:spcAft>
                <a:spcPts val="1200"/>
              </a:spcAft>
            </a:pPr>
            <a:r>
              <a:rPr lang="en-US" dirty="0">
                <a:solidFill>
                  <a:srgbClr val="000000"/>
                </a:solidFill>
              </a:rPr>
              <a:t>Submit evidence that the four-week letter was distributed to families, if necessary. Redact student names or other identifiable student information. </a:t>
            </a:r>
            <a:endParaRPr lang="en-US" dirty="0">
              <a:solidFill>
                <a:srgbClr val="000000"/>
              </a:solidFill>
              <a:cs typeface="Arial"/>
            </a:endParaRPr>
          </a:p>
          <a:p>
            <a:pPr marL="175895" indent="-175895"/>
            <a:endParaRPr lang="en-US" dirty="0">
              <a:cs typeface="Arial"/>
            </a:endParaRPr>
          </a:p>
        </p:txBody>
      </p:sp>
      <p:sp>
        <p:nvSpPr>
          <p:cNvPr id="4" name="Slide Number Placeholder 3">
            <a:extLst>
              <a:ext uri="{FF2B5EF4-FFF2-40B4-BE49-F238E27FC236}">
                <a16:creationId xmlns:a16="http://schemas.microsoft.com/office/drawing/2014/main" id="{AEFD888F-85FE-428C-8EFE-22BB48537397}"/>
              </a:ext>
            </a:extLst>
          </p:cNvPr>
          <p:cNvSpPr>
            <a:spLocks noGrp="1"/>
          </p:cNvSpPr>
          <p:nvPr>
            <p:ph type="sldNum" sz="quarter" idx="12"/>
          </p:nvPr>
        </p:nvSpPr>
        <p:spPr/>
        <p:txBody>
          <a:bodyPr/>
          <a:lstStyle/>
          <a:p>
            <a:fld id="{4E637404-0BCF-4192-AEAE-F6A882F231C4}" type="slidenum">
              <a:rPr lang="en-US" altLang="en-US" smtClean="0"/>
              <a:pPr/>
              <a:t>50</a:t>
            </a:fld>
            <a:endParaRPr lang="en-US" altLang="en-US"/>
          </a:p>
        </p:txBody>
      </p:sp>
    </p:spTree>
    <p:extLst>
      <p:ext uri="{BB962C8B-B14F-4D97-AF65-F5344CB8AC3E}">
        <p14:creationId xmlns:p14="http://schemas.microsoft.com/office/powerpoint/2010/main" val="52900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7E5B-09F1-4D79-97EE-D4CC9837769B}"/>
              </a:ext>
            </a:extLst>
          </p:cNvPr>
          <p:cNvSpPr>
            <a:spLocks noGrp="1"/>
          </p:cNvSpPr>
          <p:nvPr>
            <p:ph type="title"/>
          </p:nvPr>
        </p:nvSpPr>
        <p:spPr>
          <a:xfrm>
            <a:off x="1096962" y="287338"/>
            <a:ext cx="10275887" cy="1449387"/>
          </a:xfrm>
        </p:spPr>
        <p:txBody>
          <a:bodyPr/>
          <a:lstStyle/>
          <a:p>
            <a:r>
              <a:rPr lang="en-US" dirty="0"/>
              <a:t>Four-Week Letter Monitoring Process</a:t>
            </a:r>
          </a:p>
        </p:txBody>
      </p:sp>
      <p:sp>
        <p:nvSpPr>
          <p:cNvPr id="3" name="Content Placeholder 2">
            <a:extLst>
              <a:ext uri="{FF2B5EF4-FFF2-40B4-BE49-F238E27FC236}">
                <a16:creationId xmlns:a16="http://schemas.microsoft.com/office/drawing/2014/main" id="{E2BB318A-3959-4217-B61C-A14D1D1B3556}"/>
              </a:ext>
            </a:extLst>
          </p:cNvPr>
          <p:cNvSpPr>
            <a:spLocks noGrp="1"/>
          </p:cNvSpPr>
          <p:nvPr>
            <p:ph idx="1"/>
          </p:nvPr>
        </p:nvSpPr>
        <p:spPr/>
        <p:txBody>
          <a:bodyPr/>
          <a:lstStyle/>
          <a:p>
            <a:pPr marL="0" lvl="0" indent="0">
              <a:lnSpc>
                <a:spcPct val="100000"/>
              </a:lnSpc>
              <a:spcBef>
                <a:spcPts val="0"/>
              </a:spcBef>
              <a:spcAft>
                <a:spcPts val="1200"/>
              </a:spcAft>
              <a:buNone/>
            </a:pPr>
            <a:r>
              <a:rPr lang="en-US" sz="2400" dirty="0">
                <a:solidFill>
                  <a:srgbClr val="000000"/>
                </a:solidFill>
              </a:rPr>
              <a:t>The four-week letter plan identifies the process to monitor teacher licensure and credentials for necessary parental notification. The plan should include:</a:t>
            </a:r>
          </a:p>
          <a:p>
            <a:pPr lvl="0">
              <a:lnSpc>
                <a:spcPct val="100000"/>
              </a:lnSpc>
              <a:spcBef>
                <a:spcPts val="0"/>
              </a:spcBef>
              <a:spcAft>
                <a:spcPts val="1200"/>
              </a:spcAft>
            </a:pPr>
            <a:r>
              <a:rPr lang="en-US" sz="2400" dirty="0">
                <a:solidFill>
                  <a:srgbClr val="000000"/>
                </a:solidFill>
              </a:rPr>
              <a:t>Identification of who or what position(s) is/are responsible for each component of the plan; </a:t>
            </a:r>
          </a:p>
          <a:p>
            <a:pPr lvl="0">
              <a:lnSpc>
                <a:spcPct val="100000"/>
              </a:lnSpc>
              <a:spcBef>
                <a:spcPts val="0"/>
              </a:spcBef>
              <a:spcAft>
                <a:spcPts val="1200"/>
              </a:spcAft>
            </a:pPr>
            <a:r>
              <a:rPr lang="en-US" sz="2400" dirty="0">
                <a:solidFill>
                  <a:srgbClr val="000000"/>
                </a:solidFill>
              </a:rPr>
              <a:t>A list of the teacher equity definitions under ESSA and how they determine the need for the four-week letter; </a:t>
            </a:r>
          </a:p>
          <a:p>
            <a:pPr lvl="0">
              <a:lnSpc>
                <a:spcPct val="100000"/>
              </a:lnSpc>
              <a:spcBef>
                <a:spcPts val="0"/>
              </a:spcBef>
              <a:spcAft>
                <a:spcPts val="1200"/>
              </a:spcAft>
            </a:pPr>
            <a:r>
              <a:rPr lang="en-US" sz="2400" dirty="0">
                <a:solidFill>
                  <a:srgbClr val="000000"/>
                </a:solidFill>
              </a:rPr>
              <a:t>How the letter is distributed to families; and </a:t>
            </a:r>
          </a:p>
          <a:p>
            <a:pPr lvl="0">
              <a:lnSpc>
                <a:spcPct val="100000"/>
              </a:lnSpc>
              <a:spcBef>
                <a:spcPts val="0"/>
              </a:spcBef>
              <a:spcAft>
                <a:spcPts val="1200"/>
              </a:spcAft>
            </a:pPr>
            <a:r>
              <a:rPr lang="en-US" sz="2400" dirty="0">
                <a:solidFill>
                  <a:srgbClr val="000000"/>
                </a:solidFill>
              </a:rPr>
              <a:t>The timeline for plan implementation.</a:t>
            </a:r>
          </a:p>
          <a:p>
            <a:pPr marL="0" indent="0">
              <a:buNone/>
            </a:pPr>
            <a:endParaRPr lang="en-US" dirty="0"/>
          </a:p>
        </p:txBody>
      </p:sp>
      <p:sp>
        <p:nvSpPr>
          <p:cNvPr id="4" name="Slide Number Placeholder 3">
            <a:extLst>
              <a:ext uri="{FF2B5EF4-FFF2-40B4-BE49-F238E27FC236}">
                <a16:creationId xmlns:a16="http://schemas.microsoft.com/office/drawing/2014/main" id="{4E5C4422-A247-4CED-8ED9-63C7405F2A9D}"/>
              </a:ext>
            </a:extLst>
          </p:cNvPr>
          <p:cNvSpPr>
            <a:spLocks noGrp="1"/>
          </p:cNvSpPr>
          <p:nvPr>
            <p:ph type="sldNum" sz="quarter" idx="12"/>
          </p:nvPr>
        </p:nvSpPr>
        <p:spPr/>
        <p:txBody>
          <a:bodyPr/>
          <a:lstStyle/>
          <a:p>
            <a:fld id="{4E637404-0BCF-4192-AEAE-F6A882F231C4}" type="slidenum">
              <a:rPr lang="en-US" altLang="en-US" smtClean="0"/>
              <a:pPr/>
              <a:t>51</a:t>
            </a:fld>
            <a:endParaRPr lang="en-US" altLang="en-US"/>
          </a:p>
        </p:txBody>
      </p:sp>
    </p:spTree>
    <p:extLst>
      <p:ext uri="{BB962C8B-B14F-4D97-AF65-F5344CB8AC3E}">
        <p14:creationId xmlns:p14="http://schemas.microsoft.com/office/powerpoint/2010/main" val="2337073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186-CA5B-4139-B336-20DC9FF6DBB2}"/>
              </a:ext>
            </a:extLst>
          </p:cNvPr>
          <p:cNvSpPr>
            <a:spLocks noGrp="1"/>
          </p:cNvSpPr>
          <p:nvPr>
            <p:ph type="title"/>
          </p:nvPr>
        </p:nvSpPr>
        <p:spPr>
          <a:xfrm>
            <a:off x="971551" y="287338"/>
            <a:ext cx="10329862" cy="1449387"/>
          </a:xfrm>
        </p:spPr>
        <p:txBody>
          <a:bodyPr>
            <a:normAutofit/>
          </a:bodyPr>
          <a:lstStyle/>
          <a:p>
            <a:r>
              <a:rPr lang="en-US" sz="4400"/>
              <a:t>Determination Chart Four-Week Letter </a:t>
            </a:r>
          </a:p>
        </p:txBody>
      </p:sp>
      <p:graphicFrame>
        <p:nvGraphicFramePr>
          <p:cNvPr id="6" name="Content Placeholder 5" descr="Determination chart for the four-week letter. Definition of ineffective teacher">
            <a:extLst>
              <a:ext uri="{FF2B5EF4-FFF2-40B4-BE49-F238E27FC236}">
                <a16:creationId xmlns:a16="http://schemas.microsoft.com/office/drawing/2014/main" id="{0B4CE2D1-BC50-437B-913E-878DAD7F85B6}"/>
              </a:ext>
            </a:extLst>
          </p:cNvPr>
          <p:cNvGraphicFramePr>
            <a:graphicFrameLocks noGrp="1"/>
          </p:cNvGraphicFramePr>
          <p:nvPr>
            <p:ph idx="1"/>
            <p:extLst>
              <p:ext uri="{D42A27DB-BD31-4B8C-83A1-F6EECF244321}">
                <p14:modId xmlns:p14="http://schemas.microsoft.com/office/powerpoint/2010/main" val="1091483861"/>
              </p:ext>
            </p:extLst>
          </p:nvPr>
        </p:nvGraphicFramePr>
        <p:xfrm>
          <a:off x="1107282" y="1901349"/>
          <a:ext cx="10058400" cy="4206240"/>
        </p:xfrm>
        <a:graphic>
          <a:graphicData uri="http://schemas.openxmlformats.org/drawingml/2006/table">
            <a:tbl>
              <a:tblPr firstRow="1" bandRow="1">
                <a:tableStyleId>{5C22544A-7EE6-4342-B048-85BDC9FD1C3A}</a:tableStyleId>
              </a:tblPr>
              <a:tblGrid>
                <a:gridCol w="1591808">
                  <a:extLst>
                    <a:ext uri="{9D8B030D-6E8A-4147-A177-3AD203B41FA5}">
                      <a16:colId xmlns:a16="http://schemas.microsoft.com/office/drawing/2014/main" val="3849317242"/>
                    </a:ext>
                  </a:extLst>
                </a:gridCol>
                <a:gridCol w="8466592">
                  <a:extLst>
                    <a:ext uri="{9D8B030D-6E8A-4147-A177-3AD203B41FA5}">
                      <a16:colId xmlns:a16="http://schemas.microsoft.com/office/drawing/2014/main" val="681353281"/>
                    </a:ext>
                  </a:extLst>
                </a:gridCol>
              </a:tblGrid>
              <a:tr h="370840">
                <a:tc>
                  <a:txBody>
                    <a:bodyPr/>
                    <a:lstStyle/>
                    <a:p>
                      <a:r>
                        <a:rPr lang="en-US" sz="2400"/>
                        <a:t>Term</a:t>
                      </a:r>
                    </a:p>
                  </a:txBody>
                  <a:tcPr/>
                </a:tc>
                <a:tc>
                  <a:txBody>
                    <a:bodyPr/>
                    <a:lstStyle/>
                    <a:p>
                      <a:r>
                        <a:rPr lang="en-US" sz="2400"/>
                        <a:t>Definition</a:t>
                      </a:r>
                    </a:p>
                  </a:txBody>
                  <a:tcPr/>
                </a:tc>
                <a:extLst>
                  <a:ext uri="{0D108BD9-81ED-4DB2-BD59-A6C34878D82A}">
                    <a16:rowId xmlns:a16="http://schemas.microsoft.com/office/drawing/2014/main" val="885482567"/>
                  </a:ext>
                </a:extLst>
              </a:tr>
              <a:tr h="0">
                <a:tc>
                  <a:txBody>
                    <a:bodyPr/>
                    <a:lstStyle/>
                    <a:p>
                      <a:r>
                        <a:rPr lang="en-US" sz="2400" dirty="0"/>
                        <a:t>Ineffective Teacher</a:t>
                      </a:r>
                    </a:p>
                  </a:txBody>
                  <a:tcPr/>
                </a:tc>
                <a:tc>
                  <a:txBody>
                    <a:bodyPr/>
                    <a:lstStyle/>
                    <a:p>
                      <a:pPr lvl="0"/>
                      <a:r>
                        <a:rPr lang="en-US" sz="2400" kern="1200" dirty="0">
                          <a:solidFill>
                            <a:schemeClr val="dk1"/>
                          </a:solidFill>
                          <a:effectLst/>
                          <a:latin typeface="+mn-lt"/>
                          <a:ea typeface="+mn-ea"/>
                          <a:cs typeface="+mn-cs"/>
                        </a:rPr>
                        <a:t>An individual whose assignment is legally authorized by an emergency permit that does not require possession of a full teaching license. Under this definition, teachers with the following limited emergency permits would be considered ineffective:</a:t>
                      </a: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Provisional Internship Permits</a:t>
                      </a:r>
                      <a:endParaRPr lang="en-US"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Short-Term Staff Permits</a:t>
                      </a:r>
                      <a:endParaRPr lang="en-US"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Variable Term Waivers</a:t>
                      </a:r>
                      <a:endParaRPr lang="en-US"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Substitute permits or Teaching Permits for Statutory Leave holders serving as the teacher of record</a:t>
                      </a: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1738727513"/>
                  </a:ext>
                </a:extLst>
              </a:tr>
            </a:tbl>
          </a:graphicData>
        </a:graphic>
      </p:graphicFrame>
      <p:sp>
        <p:nvSpPr>
          <p:cNvPr id="4" name="Slide Number Placeholder 3">
            <a:extLst>
              <a:ext uri="{FF2B5EF4-FFF2-40B4-BE49-F238E27FC236}">
                <a16:creationId xmlns:a16="http://schemas.microsoft.com/office/drawing/2014/main" id="{1E3794EA-A210-485C-A5DB-9E0A7022CBD2}"/>
              </a:ext>
            </a:extLst>
          </p:cNvPr>
          <p:cNvSpPr>
            <a:spLocks noGrp="1"/>
          </p:cNvSpPr>
          <p:nvPr>
            <p:ph type="sldNum" sz="quarter" idx="12"/>
          </p:nvPr>
        </p:nvSpPr>
        <p:spPr/>
        <p:txBody>
          <a:bodyPr/>
          <a:lstStyle/>
          <a:p>
            <a:fld id="{4E637404-0BCF-4192-AEAE-F6A882F231C4}" type="slidenum">
              <a:rPr lang="en-US" altLang="en-US" smtClean="0"/>
              <a:pPr/>
              <a:t>52</a:t>
            </a:fld>
            <a:endParaRPr lang="en-US" altLang="en-US"/>
          </a:p>
        </p:txBody>
      </p:sp>
    </p:spTree>
    <p:extLst>
      <p:ext uri="{BB962C8B-B14F-4D97-AF65-F5344CB8AC3E}">
        <p14:creationId xmlns:p14="http://schemas.microsoft.com/office/powerpoint/2010/main" val="1115678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186-CA5B-4139-B336-20DC9FF6DBB2}"/>
              </a:ext>
            </a:extLst>
          </p:cNvPr>
          <p:cNvSpPr>
            <a:spLocks noGrp="1"/>
          </p:cNvSpPr>
          <p:nvPr>
            <p:ph type="title"/>
          </p:nvPr>
        </p:nvSpPr>
        <p:spPr>
          <a:xfrm>
            <a:off x="971551" y="287338"/>
            <a:ext cx="10329862" cy="1449387"/>
          </a:xfrm>
        </p:spPr>
        <p:txBody>
          <a:bodyPr>
            <a:normAutofit/>
          </a:bodyPr>
          <a:lstStyle/>
          <a:p>
            <a:r>
              <a:rPr lang="en-US" sz="4400"/>
              <a:t>Determination Chart Four-Week Letter (2)</a:t>
            </a:r>
          </a:p>
        </p:txBody>
      </p:sp>
      <p:graphicFrame>
        <p:nvGraphicFramePr>
          <p:cNvPr id="6" name="Content Placeholder 5" descr="Determination chart for the four-week letter. Definition of out-of-field teacher. ">
            <a:extLst>
              <a:ext uri="{FF2B5EF4-FFF2-40B4-BE49-F238E27FC236}">
                <a16:creationId xmlns:a16="http://schemas.microsoft.com/office/drawing/2014/main" id="{0B4CE2D1-BC50-437B-913E-878DAD7F85B6}"/>
              </a:ext>
            </a:extLst>
          </p:cNvPr>
          <p:cNvGraphicFramePr>
            <a:graphicFrameLocks noGrp="1"/>
          </p:cNvGraphicFramePr>
          <p:nvPr>
            <p:ph idx="1"/>
            <p:extLst>
              <p:ext uri="{D42A27DB-BD31-4B8C-83A1-F6EECF244321}">
                <p14:modId xmlns:p14="http://schemas.microsoft.com/office/powerpoint/2010/main" val="841817248"/>
              </p:ext>
            </p:extLst>
          </p:nvPr>
        </p:nvGraphicFramePr>
        <p:xfrm>
          <a:off x="838768" y="1840596"/>
          <a:ext cx="10595428" cy="4443860"/>
        </p:xfrm>
        <a:graphic>
          <a:graphicData uri="http://schemas.openxmlformats.org/drawingml/2006/table">
            <a:tbl>
              <a:tblPr firstRow="1" bandRow="1">
                <a:tableStyleId>{5C22544A-7EE6-4342-B048-85BDC9FD1C3A}</a:tableStyleId>
              </a:tblPr>
              <a:tblGrid>
                <a:gridCol w="1843314">
                  <a:extLst>
                    <a:ext uri="{9D8B030D-6E8A-4147-A177-3AD203B41FA5}">
                      <a16:colId xmlns:a16="http://schemas.microsoft.com/office/drawing/2014/main" val="3849317242"/>
                    </a:ext>
                  </a:extLst>
                </a:gridCol>
                <a:gridCol w="8752114">
                  <a:extLst>
                    <a:ext uri="{9D8B030D-6E8A-4147-A177-3AD203B41FA5}">
                      <a16:colId xmlns:a16="http://schemas.microsoft.com/office/drawing/2014/main" val="681353281"/>
                    </a:ext>
                  </a:extLst>
                </a:gridCol>
              </a:tblGrid>
              <a:tr h="442962">
                <a:tc>
                  <a:txBody>
                    <a:bodyPr/>
                    <a:lstStyle/>
                    <a:p>
                      <a:r>
                        <a:rPr lang="en-US" sz="2400"/>
                        <a:t>Term</a:t>
                      </a:r>
                    </a:p>
                  </a:txBody>
                  <a:tcPr/>
                </a:tc>
                <a:tc>
                  <a:txBody>
                    <a:bodyPr/>
                    <a:lstStyle/>
                    <a:p>
                      <a:r>
                        <a:rPr lang="en-US" sz="2400"/>
                        <a:t>Definition</a:t>
                      </a:r>
                    </a:p>
                  </a:txBody>
                  <a:tcPr/>
                </a:tc>
                <a:extLst>
                  <a:ext uri="{0D108BD9-81ED-4DB2-BD59-A6C34878D82A}">
                    <a16:rowId xmlns:a16="http://schemas.microsoft.com/office/drawing/2014/main" val="885482567"/>
                  </a:ext>
                </a:extLst>
              </a:tr>
              <a:tr h="3986660">
                <a:tc>
                  <a:txBody>
                    <a:bodyPr/>
                    <a:lstStyle/>
                    <a:p>
                      <a:r>
                        <a:rPr lang="en-US" sz="2400" dirty="0"/>
                        <a:t>Out-of-field teacher</a:t>
                      </a:r>
                    </a:p>
                  </a:txBody>
                  <a:tcPr/>
                </a:tc>
                <a:tc>
                  <a:txBody>
                    <a:bodyPr/>
                    <a:lstStyle/>
                    <a:p>
                      <a:r>
                        <a:rPr lang="en-US" sz="2400" kern="1200" dirty="0">
                          <a:solidFill>
                            <a:schemeClr val="dk1"/>
                          </a:solidFill>
                          <a:effectLst/>
                          <a:latin typeface="+mn-lt"/>
                          <a:ea typeface="+mn-ea"/>
                          <a:cs typeface="+mn-cs"/>
                        </a:rPr>
                        <a:t>A credentialed teacher who has not yet demonstrated subject matter competence in the subject area(s) or for the student population to which he or she is assigned. Under this definition, the following limited permits will be considered out of the field:</a:t>
                      </a: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General Education Limited Assignment Permit</a:t>
                      </a: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Special Education Limited Assignment Permit </a:t>
                      </a: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Short-Term Waivers</a:t>
                      </a:r>
                      <a:endParaRPr lang="en-US"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Emergency EL or Bilingual Authorization Permits</a:t>
                      </a:r>
                      <a:endParaRPr lang="en-US" sz="24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2400" b="1" kern="1200" dirty="0">
                          <a:solidFill>
                            <a:schemeClr val="dk1"/>
                          </a:solidFill>
                          <a:effectLst/>
                          <a:latin typeface="+mn-lt"/>
                          <a:ea typeface="+mn-ea"/>
                          <a:cs typeface="+mn-cs"/>
                        </a:rPr>
                        <a:t>Local Assignment Options</a:t>
                      </a:r>
                      <a:r>
                        <a:rPr lang="en-US" sz="2400" kern="1200" dirty="0">
                          <a:solidFill>
                            <a:schemeClr val="dk1"/>
                          </a:solidFill>
                          <a:effectLst/>
                          <a:latin typeface="+mn-lt"/>
                          <a:ea typeface="+mn-ea"/>
                          <a:cs typeface="+mn-cs"/>
                        </a:rPr>
                        <a:t> (except for </a:t>
                      </a:r>
                      <a:r>
                        <a:rPr lang="en-US" sz="2400" i="1" kern="1200" dirty="0">
                          <a:solidFill>
                            <a:schemeClr val="dk1"/>
                          </a:solidFill>
                          <a:effectLst/>
                          <a:latin typeface="+mn-lt"/>
                          <a:ea typeface="+mn-ea"/>
                          <a:cs typeface="+mn-cs"/>
                        </a:rPr>
                        <a:t>California Code of Regulations</a:t>
                      </a:r>
                      <a:r>
                        <a:rPr lang="en-US" sz="2400" kern="1200" dirty="0">
                          <a:solidFill>
                            <a:schemeClr val="dk1"/>
                          </a:solidFill>
                          <a:effectLst/>
                          <a:latin typeface="+mn-lt"/>
                          <a:ea typeface="+mn-ea"/>
                          <a:cs typeface="+mn-cs"/>
                        </a:rPr>
                        <a:t>, Title 5, Section 80005[b])</a:t>
                      </a:r>
                    </a:p>
                  </a:txBody>
                  <a:tcPr/>
                </a:tc>
                <a:extLst>
                  <a:ext uri="{0D108BD9-81ED-4DB2-BD59-A6C34878D82A}">
                    <a16:rowId xmlns:a16="http://schemas.microsoft.com/office/drawing/2014/main" val="1738727513"/>
                  </a:ext>
                </a:extLst>
              </a:tr>
            </a:tbl>
          </a:graphicData>
        </a:graphic>
      </p:graphicFrame>
      <p:sp>
        <p:nvSpPr>
          <p:cNvPr id="4" name="Slide Number Placeholder 3">
            <a:extLst>
              <a:ext uri="{FF2B5EF4-FFF2-40B4-BE49-F238E27FC236}">
                <a16:creationId xmlns:a16="http://schemas.microsoft.com/office/drawing/2014/main" id="{1E3794EA-A210-485C-A5DB-9E0A7022CBD2}"/>
              </a:ext>
            </a:extLst>
          </p:cNvPr>
          <p:cNvSpPr>
            <a:spLocks noGrp="1"/>
          </p:cNvSpPr>
          <p:nvPr>
            <p:ph type="sldNum" sz="quarter" idx="12"/>
          </p:nvPr>
        </p:nvSpPr>
        <p:spPr/>
        <p:txBody>
          <a:bodyPr/>
          <a:lstStyle/>
          <a:p>
            <a:fld id="{4E637404-0BCF-4192-AEAE-F6A882F231C4}" type="slidenum">
              <a:rPr lang="en-US" altLang="en-US" smtClean="0"/>
              <a:pPr/>
              <a:t>53</a:t>
            </a:fld>
            <a:endParaRPr lang="en-US" altLang="en-US"/>
          </a:p>
        </p:txBody>
      </p:sp>
    </p:spTree>
    <p:extLst>
      <p:ext uri="{BB962C8B-B14F-4D97-AF65-F5344CB8AC3E}">
        <p14:creationId xmlns:p14="http://schemas.microsoft.com/office/powerpoint/2010/main" val="2489504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7E5B-09F1-4D79-97EE-D4CC9837769B}"/>
              </a:ext>
            </a:extLst>
          </p:cNvPr>
          <p:cNvSpPr>
            <a:spLocks noGrp="1"/>
          </p:cNvSpPr>
          <p:nvPr>
            <p:ph type="title"/>
          </p:nvPr>
        </p:nvSpPr>
        <p:spPr>
          <a:xfrm>
            <a:off x="1096962" y="287338"/>
            <a:ext cx="10275887" cy="1449387"/>
          </a:xfrm>
        </p:spPr>
        <p:txBody>
          <a:bodyPr/>
          <a:lstStyle/>
          <a:p>
            <a:r>
              <a:rPr lang="en-US">
                <a:cs typeface="Arial"/>
              </a:rPr>
              <a:t>Helpful Hints</a:t>
            </a:r>
          </a:p>
        </p:txBody>
      </p:sp>
      <p:sp>
        <p:nvSpPr>
          <p:cNvPr id="3" name="Content Placeholder 2">
            <a:extLst>
              <a:ext uri="{FF2B5EF4-FFF2-40B4-BE49-F238E27FC236}">
                <a16:creationId xmlns:a16="http://schemas.microsoft.com/office/drawing/2014/main" id="{E2BB318A-3959-4217-B61C-A14D1D1B3556}"/>
              </a:ext>
            </a:extLst>
          </p:cNvPr>
          <p:cNvSpPr>
            <a:spLocks noGrp="1"/>
          </p:cNvSpPr>
          <p:nvPr>
            <p:ph idx="1"/>
          </p:nvPr>
        </p:nvSpPr>
        <p:spPr/>
        <p:txBody>
          <a:bodyPr/>
          <a:lstStyle/>
          <a:p>
            <a:pPr marL="342900" indent="-342900">
              <a:lnSpc>
                <a:spcPct val="100000"/>
              </a:lnSpc>
              <a:spcBef>
                <a:spcPts val="0"/>
              </a:spcBef>
              <a:spcAft>
                <a:spcPts val="1200"/>
              </a:spcAft>
            </a:pPr>
            <a:r>
              <a:rPr lang="en-US" dirty="0">
                <a:solidFill>
                  <a:srgbClr val="000000"/>
                </a:solidFill>
                <a:cs typeface="Arial"/>
              </a:rPr>
              <a:t>The SEI Instrument is your guide.</a:t>
            </a:r>
          </a:p>
          <a:p>
            <a:pPr marL="342900" indent="-342900">
              <a:lnSpc>
                <a:spcPct val="100000"/>
              </a:lnSpc>
              <a:spcBef>
                <a:spcPts val="0"/>
              </a:spcBef>
              <a:spcAft>
                <a:spcPts val="1200"/>
              </a:spcAft>
            </a:pPr>
            <a:r>
              <a:rPr lang="en-US" dirty="0">
                <a:solidFill>
                  <a:srgbClr val="000000"/>
                </a:solidFill>
                <a:cs typeface="Arial"/>
              </a:rPr>
              <a:t>Time and organization</a:t>
            </a:r>
            <a:r>
              <a:rPr lang="en-US" dirty="0">
                <a:solidFill>
                  <a:srgbClr val="000000"/>
                </a:solidFill>
                <a:cs typeface="Arial" panose="020B0604020202020204" pitchFamily="34" charset="0"/>
              </a:rPr>
              <a:t>—</a:t>
            </a:r>
            <a:r>
              <a:rPr lang="en-US" dirty="0">
                <a:solidFill>
                  <a:srgbClr val="000000"/>
                </a:solidFill>
                <a:cs typeface="Arial"/>
              </a:rPr>
              <a:t>It is never too early to start gathering and submitting evidence.</a:t>
            </a:r>
          </a:p>
          <a:p>
            <a:pPr marL="342900" indent="-342900">
              <a:lnSpc>
                <a:spcPct val="100000"/>
              </a:lnSpc>
              <a:spcBef>
                <a:spcPts val="0"/>
              </a:spcBef>
              <a:spcAft>
                <a:spcPts val="1200"/>
              </a:spcAft>
            </a:pPr>
            <a:r>
              <a:rPr lang="en-US" dirty="0">
                <a:solidFill>
                  <a:srgbClr val="000000"/>
                </a:solidFill>
                <a:cs typeface="Arial"/>
              </a:rPr>
              <a:t>Use the FPM process as an opportunity to strengthen collaboration across LEA departments (instructional services, human resources, fiscal).</a:t>
            </a:r>
          </a:p>
          <a:p>
            <a:pPr marL="342900" indent="-342900">
              <a:lnSpc>
                <a:spcPct val="100000"/>
              </a:lnSpc>
              <a:spcBef>
                <a:spcPts val="0"/>
              </a:spcBef>
              <a:spcAft>
                <a:spcPts val="1200"/>
              </a:spcAft>
            </a:pPr>
            <a:r>
              <a:rPr lang="en-US" dirty="0">
                <a:solidFill>
                  <a:srgbClr val="000000"/>
                </a:solidFill>
                <a:cs typeface="Arial"/>
              </a:rPr>
              <a:t>Contact the Title II office with questions and for support.</a:t>
            </a:r>
          </a:p>
          <a:p>
            <a:pPr marL="342900" indent="-342900">
              <a:lnSpc>
                <a:spcPct val="100000"/>
              </a:lnSpc>
              <a:spcBef>
                <a:spcPts val="0"/>
              </a:spcBef>
              <a:spcAft>
                <a:spcPts val="1800"/>
              </a:spcAft>
            </a:pPr>
            <a:endParaRPr lang="en-US" dirty="0">
              <a:cs typeface="Arial"/>
            </a:endParaRPr>
          </a:p>
          <a:p>
            <a:pPr marL="0" indent="0">
              <a:lnSpc>
                <a:spcPct val="100000"/>
              </a:lnSpc>
              <a:spcBef>
                <a:spcPts val="0"/>
              </a:spcBef>
              <a:spcAft>
                <a:spcPts val="1800"/>
              </a:spcAft>
              <a:buNone/>
            </a:pPr>
            <a:endParaRPr lang="en-US" sz="2400" dirty="0">
              <a:cs typeface="Arial"/>
            </a:endParaRP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4E5C4422-A247-4CED-8ED9-63C7405F2A9D}"/>
              </a:ext>
            </a:extLst>
          </p:cNvPr>
          <p:cNvSpPr>
            <a:spLocks noGrp="1"/>
          </p:cNvSpPr>
          <p:nvPr>
            <p:ph type="sldNum" sz="quarter" idx="12"/>
          </p:nvPr>
        </p:nvSpPr>
        <p:spPr/>
        <p:txBody>
          <a:bodyPr/>
          <a:lstStyle/>
          <a:p>
            <a:fld id="{4E637404-0BCF-4192-AEAE-F6A882F231C4}" type="slidenum">
              <a:rPr lang="en-US" altLang="en-US" smtClean="0"/>
              <a:pPr/>
              <a:t>54</a:t>
            </a:fld>
            <a:endParaRPr lang="en-US" altLang="en-US"/>
          </a:p>
        </p:txBody>
      </p:sp>
    </p:spTree>
    <p:extLst>
      <p:ext uri="{BB962C8B-B14F-4D97-AF65-F5344CB8AC3E}">
        <p14:creationId xmlns:p14="http://schemas.microsoft.com/office/powerpoint/2010/main" val="465824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1096962" y="245774"/>
            <a:ext cx="10231437" cy="1449387"/>
          </a:xfrm>
        </p:spPr>
        <p:txBody>
          <a:bodyPr>
            <a:noAutofit/>
          </a:bodyPr>
          <a:lstStyle/>
          <a:p>
            <a:pPr algn="ctr"/>
            <a:r>
              <a:rPr lang="en-US" sz="4000" dirty="0"/>
              <a:t>Reviewer Contact Information:</a:t>
            </a:r>
            <a:br>
              <a:rPr lang="en-US" sz="4000" dirty="0"/>
            </a:br>
            <a:r>
              <a:rPr lang="en-US" sz="4000" dirty="0"/>
              <a:t>Jill Johnson </a:t>
            </a:r>
            <a:br>
              <a:rPr lang="en-US" sz="4000" dirty="0"/>
            </a:br>
            <a:r>
              <a:rPr lang="en-US" sz="4000" dirty="0">
                <a:hlinkClick r:id="rId3"/>
              </a:rPr>
              <a:t>JJohnson@cde.ca.gov</a:t>
            </a:r>
            <a:r>
              <a:rPr lang="en-US" sz="4000" dirty="0"/>
              <a:t>, 310-748-5794</a:t>
            </a:r>
          </a:p>
        </p:txBody>
      </p:sp>
      <p:sp>
        <p:nvSpPr>
          <p:cNvPr id="5" name="Content Placeholder 4">
            <a:extLst>
              <a:ext uri="{FF2B5EF4-FFF2-40B4-BE49-F238E27FC236}">
                <a16:creationId xmlns:a16="http://schemas.microsoft.com/office/drawing/2014/main" id="{E53B6488-A8D4-5AD0-D1D2-D7D48D1E3421}"/>
              </a:ext>
            </a:extLst>
          </p:cNvPr>
          <p:cNvSpPr>
            <a:spLocks noGrp="1"/>
          </p:cNvSpPr>
          <p:nvPr>
            <p:ph idx="1"/>
          </p:nvPr>
        </p:nvSpPr>
        <p:spPr/>
        <p:txBody>
          <a:bodyPr numCol="3" spcCol="182880"/>
          <a:lstStyle/>
          <a:p>
            <a:r>
              <a:rPr lang="en-US" sz="2600" dirty="0"/>
              <a:t>Carlsbad Unified</a:t>
            </a:r>
          </a:p>
          <a:p>
            <a:r>
              <a:rPr lang="en-US" sz="2600" dirty="0"/>
              <a:t>Compton Unified</a:t>
            </a:r>
          </a:p>
          <a:p>
            <a:r>
              <a:rPr lang="en-US" sz="2600" dirty="0"/>
              <a:t>Farmersville Unified</a:t>
            </a:r>
          </a:p>
          <a:p>
            <a:r>
              <a:rPr lang="en-US" sz="2600" dirty="0"/>
              <a:t>Fowler Unified</a:t>
            </a:r>
          </a:p>
          <a:p>
            <a:r>
              <a:rPr lang="en-US" sz="2600" dirty="0"/>
              <a:t>Lompoc Unified</a:t>
            </a:r>
          </a:p>
          <a:p>
            <a:r>
              <a:rPr lang="en-US" sz="2600" dirty="0"/>
              <a:t>Marysville Joint Unified</a:t>
            </a:r>
          </a:p>
          <a:p>
            <a:endParaRPr lang="en-US" sz="2600" dirty="0"/>
          </a:p>
          <a:p>
            <a:r>
              <a:rPr lang="en-US" sz="2600" dirty="0"/>
              <a:t>Modesto City Elementary</a:t>
            </a:r>
          </a:p>
          <a:p>
            <a:r>
              <a:rPr lang="en-US" sz="2600" dirty="0"/>
              <a:t>Norwalk-La Mirada Unified</a:t>
            </a:r>
          </a:p>
          <a:p>
            <a:r>
              <a:rPr lang="en-US" sz="2600" dirty="0"/>
              <a:t>Rialto Unified</a:t>
            </a:r>
          </a:p>
          <a:p>
            <a:r>
              <a:rPr lang="en-US" sz="2600" dirty="0"/>
              <a:t>Riverside Unified</a:t>
            </a:r>
          </a:p>
          <a:p>
            <a:r>
              <a:rPr lang="en-US" sz="2600" dirty="0"/>
              <a:t>San Francisco Unified</a:t>
            </a:r>
          </a:p>
          <a:p>
            <a:r>
              <a:rPr lang="en-US" sz="2600" dirty="0"/>
              <a:t>San Jacinto Unified</a:t>
            </a:r>
          </a:p>
          <a:p>
            <a:r>
              <a:rPr lang="en-US" sz="2600" dirty="0"/>
              <a:t>San Jose Unified</a:t>
            </a:r>
          </a:p>
          <a:p>
            <a:r>
              <a:rPr lang="en-US" sz="2600" dirty="0"/>
              <a:t>Santa Maria-Bonita</a:t>
            </a:r>
          </a:p>
          <a:p>
            <a:r>
              <a:rPr lang="en-US" sz="2600" dirty="0"/>
              <a:t>Santa Monica-Malibu Unified</a:t>
            </a:r>
          </a:p>
          <a:p>
            <a:r>
              <a:rPr lang="en-US" sz="2600" dirty="0"/>
              <a:t>West Contra Costa Unified</a:t>
            </a:r>
          </a:p>
          <a:p>
            <a:r>
              <a:rPr lang="en-US" sz="2600" dirty="0"/>
              <a:t>William S. Hart Union High</a:t>
            </a:r>
          </a:p>
          <a:p>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55</a:t>
            </a:fld>
            <a:endParaRPr lang="en-US" altLang="en-US"/>
          </a:p>
        </p:txBody>
      </p:sp>
    </p:spTree>
    <p:extLst>
      <p:ext uri="{BB962C8B-B14F-4D97-AF65-F5344CB8AC3E}">
        <p14:creationId xmlns:p14="http://schemas.microsoft.com/office/powerpoint/2010/main" val="4206130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1036637" y="287338"/>
            <a:ext cx="10118726" cy="1449387"/>
          </a:xfrm>
        </p:spPr>
        <p:txBody>
          <a:bodyPr>
            <a:noAutofit/>
          </a:bodyPr>
          <a:lstStyle/>
          <a:p>
            <a:pPr algn="ctr"/>
            <a:r>
              <a:rPr lang="en-US" sz="4000" dirty="0">
                <a:cs typeface="Arial"/>
              </a:rPr>
              <a:t>Reviewer Contact Information:</a:t>
            </a:r>
            <a:br>
              <a:rPr lang="en-US" sz="4000" dirty="0">
                <a:cs typeface="Arial"/>
              </a:rPr>
            </a:br>
            <a:r>
              <a:rPr lang="en-US" sz="4000" kern="1200" dirty="0">
                <a:effectLst/>
                <a:ea typeface="Times New Roman" panose="02020603050405020304" pitchFamily="18" charset="0"/>
                <a:cs typeface="Times New Roman" panose="02020603050405020304" pitchFamily="18" charset="0"/>
              </a:rPr>
              <a:t>Terri Battenburg</a:t>
            </a:r>
            <a:br>
              <a:rPr lang="en-US" sz="4000" kern="1200" dirty="0">
                <a:effectLst/>
                <a:ea typeface="Times New Roman" panose="02020603050405020304" pitchFamily="18" charset="0"/>
                <a:cs typeface="Times New Roman" panose="02020603050405020304" pitchFamily="18" charset="0"/>
              </a:rPr>
            </a:br>
            <a:r>
              <a:rPr lang="en-US" sz="4000" u="sng" kern="1200" dirty="0">
                <a:solidFill>
                  <a:srgbClr val="0563C1"/>
                </a:solidFill>
                <a:effectLst/>
                <a:ea typeface="Times New Roman" panose="02020603050405020304" pitchFamily="18" charset="0"/>
                <a:cs typeface="Times New Roman" panose="02020603050405020304" pitchFamily="18" charset="0"/>
                <a:hlinkClick r:id="rId3"/>
              </a:rPr>
              <a:t>TBattenburg@cde.ca.gov</a:t>
            </a:r>
            <a:r>
              <a:rPr lang="en-US" sz="4000" kern="1200" dirty="0">
                <a:effectLst/>
                <a:ea typeface="Times New Roman" panose="02020603050405020304" pitchFamily="18" charset="0"/>
                <a:cs typeface="Times New Roman" panose="02020603050405020304" pitchFamily="18" charset="0"/>
              </a:rPr>
              <a:t>, 916-322-5836</a:t>
            </a:r>
            <a:endParaRPr lang="en-US" sz="4000" dirty="0"/>
          </a:p>
        </p:txBody>
      </p:sp>
      <p:sp>
        <p:nvSpPr>
          <p:cNvPr id="5" name="Content Placeholder 4">
            <a:extLst>
              <a:ext uri="{FF2B5EF4-FFF2-40B4-BE49-F238E27FC236}">
                <a16:creationId xmlns:a16="http://schemas.microsoft.com/office/drawing/2014/main" id="{506CF962-87F4-BA65-5B2A-EDFAE6934B65}"/>
              </a:ext>
            </a:extLst>
          </p:cNvPr>
          <p:cNvSpPr>
            <a:spLocks noGrp="1"/>
          </p:cNvSpPr>
          <p:nvPr>
            <p:ph idx="1"/>
          </p:nvPr>
        </p:nvSpPr>
        <p:spPr/>
        <p:txBody>
          <a:bodyPr numCol="3" spcCol="182880"/>
          <a:lstStyle/>
          <a:p>
            <a:r>
              <a:rPr lang="en-US" sz="2600" dirty="0"/>
              <a:t>Chula Vista Elementary</a:t>
            </a:r>
          </a:p>
          <a:p>
            <a:r>
              <a:rPr lang="en-US" sz="2600" dirty="0"/>
              <a:t>Delano Union Elementary</a:t>
            </a:r>
          </a:p>
          <a:p>
            <a:r>
              <a:rPr lang="en-US" sz="2600" dirty="0"/>
              <a:t>Gonzales Unified</a:t>
            </a:r>
          </a:p>
          <a:p>
            <a:r>
              <a:rPr lang="en-US" sz="2600" dirty="0"/>
              <a:t>Inglewood Unified</a:t>
            </a:r>
          </a:p>
          <a:p>
            <a:r>
              <a:rPr lang="en-US" sz="2600" dirty="0"/>
              <a:t>Lamont Elementary</a:t>
            </a:r>
          </a:p>
          <a:p>
            <a:r>
              <a:rPr lang="en-US" sz="2600" dirty="0"/>
              <a:t>McFarland Unified</a:t>
            </a:r>
          </a:p>
          <a:p>
            <a:r>
              <a:rPr lang="en-US" sz="2600" dirty="0"/>
              <a:t>Monterey Peninsula Unified</a:t>
            </a:r>
          </a:p>
          <a:p>
            <a:r>
              <a:rPr lang="en-US" sz="2600" dirty="0"/>
              <a:t>National Elementary</a:t>
            </a:r>
          </a:p>
          <a:p>
            <a:r>
              <a:rPr lang="en-US" sz="2600" dirty="0"/>
              <a:t>Redlands Unified</a:t>
            </a:r>
          </a:p>
          <a:p>
            <a:r>
              <a:rPr lang="en-US" sz="2600" dirty="0"/>
              <a:t>Redwood City Elementary</a:t>
            </a:r>
          </a:p>
          <a:p>
            <a:r>
              <a:rPr lang="en-US" sz="2600" dirty="0"/>
              <a:t>Temecula Valley Unified</a:t>
            </a:r>
          </a:p>
          <a:p>
            <a:r>
              <a:rPr lang="en-US" sz="2600" dirty="0"/>
              <a:t>Upland Unified</a:t>
            </a:r>
          </a:p>
          <a:p>
            <a:r>
              <a:rPr lang="en-US" sz="2600" dirty="0"/>
              <a:t>Victor Elementary</a:t>
            </a:r>
          </a:p>
          <a:p>
            <a:r>
              <a:rPr lang="en-US" sz="2600" dirty="0"/>
              <a:t>Victor Valley Union High</a:t>
            </a:r>
          </a:p>
          <a:p>
            <a:r>
              <a:rPr lang="en-US" sz="2600" dirty="0"/>
              <a:t>Washington Unified</a:t>
            </a:r>
          </a:p>
          <a:p>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56</a:t>
            </a:fld>
            <a:endParaRPr lang="en-US" altLang="en-US"/>
          </a:p>
        </p:txBody>
      </p:sp>
    </p:spTree>
    <p:extLst>
      <p:ext uri="{BB962C8B-B14F-4D97-AF65-F5344CB8AC3E}">
        <p14:creationId xmlns:p14="http://schemas.microsoft.com/office/powerpoint/2010/main" val="2108871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1036637" y="287338"/>
            <a:ext cx="10118726" cy="1449387"/>
          </a:xfrm>
        </p:spPr>
        <p:txBody>
          <a:bodyPr>
            <a:noAutofit/>
          </a:bodyPr>
          <a:lstStyle/>
          <a:p>
            <a:pPr algn="ctr"/>
            <a:r>
              <a:rPr lang="en-US" sz="4000" dirty="0">
                <a:cs typeface="Arial"/>
              </a:rPr>
              <a:t>Reviewer Contact Information:</a:t>
            </a:r>
            <a:br>
              <a:rPr lang="en-US" sz="4000" dirty="0">
                <a:cs typeface="Arial"/>
              </a:rPr>
            </a:br>
            <a:r>
              <a:rPr lang="en-US" sz="4000" dirty="0">
                <a:cs typeface="Arial"/>
              </a:rPr>
              <a:t>Janet Abdelsayed</a:t>
            </a:r>
            <a:br>
              <a:rPr lang="en-US" sz="4000" dirty="0">
                <a:cs typeface="Arial"/>
              </a:rPr>
            </a:br>
            <a:r>
              <a:rPr lang="en-US" sz="4000" dirty="0">
                <a:cs typeface="Arial"/>
                <a:hlinkClick r:id="rId3"/>
              </a:rPr>
              <a:t>JAbdelsayed@cde.ca.gov</a:t>
            </a:r>
            <a:r>
              <a:rPr lang="en-US" sz="4000" dirty="0">
                <a:cs typeface="Arial"/>
              </a:rPr>
              <a:t>, 916-445-7332</a:t>
            </a:r>
            <a:endParaRPr lang="en-US" sz="4000" dirty="0"/>
          </a:p>
        </p:txBody>
      </p:sp>
      <p:sp>
        <p:nvSpPr>
          <p:cNvPr id="5" name="Content Placeholder 4">
            <a:extLst>
              <a:ext uri="{FF2B5EF4-FFF2-40B4-BE49-F238E27FC236}">
                <a16:creationId xmlns:a16="http://schemas.microsoft.com/office/drawing/2014/main" id="{48E33C4F-A224-9026-11FC-5C4D35DF9F57}"/>
              </a:ext>
            </a:extLst>
          </p:cNvPr>
          <p:cNvSpPr>
            <a:spLocks noGrp="1"/>
          </p:cNvSpPr>
          <p:nvPr>
            <p:ph idx="1"/>
          </p:nvPr>
        </p:nvSpPr>
        <p:spPr/>
        <p:txBody>
          <a:bodyPr numCol="3" spcCol="182880"/>
          <a:lstStyle/>
          <a:p>
            <a:r>
              <a:rPr lang="en-US" sz="2600" dirty="0"/>
              <a:t>Anaheim Union High</a:t>
            </a:r>
          </a:p>
          <a:p>
            <a:r>
              <a:rPr lang="en-US" sz="2600" dirty="0"/>
              <a:t>Bakersfield City</a:t>
            </a:r>
          </a:p>
          <a:p>
            <a:r>
              <a:rPr lang="en-US" sz="2600" dirty="0"/>
              <a:t>Delano Union Elementary</a:t>
            </a:r>
          </a:p>
          <a:p>
            <a:r>
              <a:rPr lang="en-US" sz="2600" dirty="0"/>
              <a:t>Escondido Union</a:t>
            </a:r>
          </a:p>
          <a:p>
            <a:r>
              <a:rPr lang="en-US" sz="2600" dirty="0"/>
              <a:t>Fresno Unified</a:t>
            </a:r>
          </a:p>
          <a:p>
            <a:r>
              <a:rPr lang="en-US" sz="2600" dirty="0"/>
              <a:t>Hawthorne</a:t>
            </a:r>
          </a:p>
          <a:p>
            <a:r>
              <a:rPr lang="en-US" sz="2600" dirty="0"/>
              <a:t>King City Union</a:t>
            </a:r>
          </a:p>
          <a:p>
            <a:r>
              <a:rPr lang="en-US" sz="2600" dirty="0"/>
              <a:t>Lawndale Elementary</a:t>
            </a:r>
          </a:p>
          <a:p>
            <a:r>
              <a:rPr lang="en-US" sz="2600" dirty="0"/>
              <a:t>Long Beach Unified</a:t>
            </a:r>
          </a:p>
          <a:p>
            <a:r>
              <a:rPr lang="en-US" sz="2600" dirty="0"/>
              <a:t>Lynwood Unified</a:t>
            </a:r>
          </a:p>
          <a:p>
            <a:r>
              <a:rPr lang="en-US" sz="2600" dirty="0"/>
              <a:t>Orland Joint Unified</a:t>
            </a:r>
          </a:p>
          <a:p>
            <a:r>
              <a:rPr lang="en-US" sz="2600" dirty="0"/>
              <a:t>Perris Elementary</a:t>
            </a:r>
          </a:p>
          <a:p>
            <a:endParaRPr lang="en-US" sz="2600" dirty="0"/>
          </a:p>
          <a:p>
            <a:r>
              <a:rPr lang="en-US" sz="2600" dirty="0"/>
              <a:t>San Bernardino City Unified</a:t>
            </a:r>
          </a:p>
          <a:p>
            <a:r>
              <a:rPr lang="en-US" sz="2600" dirty="0" err="1"/>
              <a:t>Thermalito</a:t>
            </a:r>
            <a:r>
              <a:rPr lang="en-US" sz="2600" dirty="0"/>
              <a:t> Union Elementary</a:t>
            </a:r>
          </a:p>
          <a:p>
            <a:r>
              <a:rPr lang="en-US" sz="2600" dirty="0"/>
              <a:t>Tulare City</a:t>
            </a:r>
          </a:p>
          <a:p>
            <a:r>
              <a:rPr lang="en-US" sz="2600" dirty="0"/>
              <a:t>Woodland Joint Unified</a:t>
            </a:r>
          </a:p>
          <a:p>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57</a:t>
            </a:fld>
            <a:endParaRPr lang="en-US" altLang="en-US"/>
          </a:p>
        </p:txBody>
      </p:sp>
    </p:spTree>
    <p:extLst>
      <p:ext uri="{BB962C8B-B14F-4D97-AF65-F5344CB8AC3E}">
        <p14:creationId xmlns:p14="http://schemas.microsoft.com/office/powerpoint/2010/main" val="3257279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noAutofit/>
          </a:bodyPr>
          <a:lstStyle/>
          <a:p>
            <a:pPr algn="ctr"/>
            <a:r>
              <a:rPr lang="en-US" sz="4000" dirty="0">
                <a:cs typeface="Arial"/>
              </a:rPr>
              <a:t>Reviewer Contact Information:</a:t>
            </a:r>
            <a:br>
              <a:rPr lang="en-US" sz="4000" dirty="0">
                <a:cs typeface="Arial"/>
              </a:rPr>
            </a:br>
            <a:r>
              <a:rPr lang="en-US" sz="4000" kern="100" dirty="0">
                <a:effectLst/>
                <a:ea typeface="Calibri" panose="020F0502020204030204" pitchFamily="34" charset="0"/>
                <a:cs typeface="Arial" panose="020B0604020202020204" pitchFamily="34" charset="0"/>
              </a:rPr>
              <a:t>Lisa Fassett</a:t>
            </a:r>
            <a:br>
              <a:rPr lang="en-US" sz="4000" kern="100" dirty="0">
                <a:effectLst/>
                <a:ea typeface="Calibri" panose="020F0502020204030204" pitchFamily="34" charset="0"/>
                <a:cs typeface="Arial" panose="020B0604020202020204" pitchFamily="34" charset="0"/>
              </a:rPr>
            </a:br>
            <a:r>
              <a:rPr lang="en-US" sz="4000" u="sng" kern="100" dirty="0">
                <a:solidFill>
                  <a:srgbClr val="0563C1"/>
                </a:solidFill>
                <a:effectLst/>
                <a:ea typeface="Calibri" panose="020F0502020204030204" pitchFamily="34" charset="0"/>
                <a:cs typeface="Arial" panose="020B0604020202020204" pitchFamily="34" charset="0"/>
                <a:hlinkClick r:id="rId3"/>
              </a:rPr>
              <a:t>LFassett@cde.ca.gov</a:t>
            </a:r>
            <a:r>
              <a:rPr lang="en-US" sz="4000" kern="100" dirty="0">
                <a:effectLst/>
                <a:ea typeface="Calibri" panose="020F0502020204030204" pitchFamily="34" charset="0"/>
                <a:cs typeface="Arial" panose="020B0604020202020204" pitchFamily="34" charset="0"/>
              </a:rPr>
              <a:t>, 916-323-4963</a:t>
            </a:r>
            <a:endParaRPr lang="en-US" sz="4000" dirty="0">
              <a:cs typeface="Arial" panose="020B0604020202020204" pitchFamily="34" charset="0"/>
            </a:endParaRPr>
          </a:p>
        </p:txBody>
      </p:sp>
      <p:sp>
        <p:nvSpPr>
          <p:cNvPr id="5" name="Content Placeholder 4">
            <a:extLst>
              <a:ext uri="{FF2B5EF4-FFF2-40B4-BE49-F238E27FC236}">
                <a16:creationId xmlns:a16="http://schemas.microsoft.com/office/drawing/2014/main" id="{52B759A8-159E-F18B-3062-1F1F669AC994}"/>
              </a:ext>
            </a:extLst>
          </p:cNvPr>
          <p:cNvSpPr>
            <a:spLocks noGrp="1"/>
          </p:cNvSpPr>
          <p:nvPr>
            <p:ph idx="1"/>
          </p:nvPr>
        </p:nvSpPr>
        <p:spPr/>
        <p:txBody>
          <a:bodyPr/>
          <a:lstStyle/>
          <a:p>
            <a:pPr marL="3375025"/>
            <a:r>
              <a:rPr lang="en-US" dirty="0"/>
              <a:t>Jefferson Elementary</a:t>
            </a:r>
          </a:p>
          <a:p>
            <a:pPr marL="3375025"/>
            <a:r>
              <a:rPr lang="en-US" dirty="0"/>
              <a:t>Montebello Unified</a:t>
            </a:r>
          </a:p>
          <a:p>
            <a:pPr marL="3375025"/>
            <a:r>
              <a:rPr lang="en-US" dirty="0"/>
              <a:t>Stockton Unified</a:t>
            </a:r>
          </a:p>
          <a:p>
            <a:pPr marL="3375025"/>
            <a:r>
              <a:rPr lang="en-US" dirty="0"/>
              <a:t>Torrance Unified</a:t>
            </a:r>
          </a:p>
          <a:p>
            <a:pPr marL="3375025"/>
            <a:r>
              <a:rPr lang="en-US" dirty="0"/>
              <a:t>Upper Lake Unified</a:t>
            </a:r>
          </a:p>
          <a:p>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58</a:t>
            </a:fld>
            <a:endParaRPr lang="en-US" altLang="en-US"/>
          </a:p>
        </p:txBody>
      </p:sp>
    </p:spTree>
    <p:extLst>
      <p:ext uri="{BB962C8B-B14F-4D97-AF65-F5344CB8AC3E}">
        <p14:creationId xmlns:p14="http://schemas.microsoft.com/office/powerpoint/2010/main" val="820643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4BE1-3C3F-648C-0DBC-A7A2993A1207}"/>
              </a:ext>
            </a:extLst>
          </p:cNvPr>
          <p:cNvSpPr>
            <a:spLocks noGrp="1"/>
          </p:cNvSpPr>
          <p:nvPr>
            <p:ph type="title"/>
          </p:nvPr>
        </p:nvSpPr>
        <p:spPr/>
        <p:txBody>
          <a:bodyPr/>
          <a:lstStyle/>
          <a:p>
            <a:r>
              <a:rPr lang="en-US"/>
              <a:t>Check In (3)</a:t>
            </a:r>
          </a:p>
        </p:txBody>
      </p:sp>
      <p:sp>
        <p:nvSpPr>
          <p:cNvPr id="3" name="Content Placeholder 2">
            <a:extLst>
              <a:ext uri="{FF2B5EF4-FFF2-40B4-BE49-F238E27FC236}">
                <a16:creationId xmlns:a16="http://schemas.microsoft.com/office/drawing/2014/main" id="{35CCD2FE-A450-4CED-90F0-3352832C6C6E}"/>
              </a:ext>
            </a:extLst>
          </p:cNvPr>
          <p:cNvSpPr>
            <a:spLocks noGrp="1"/>
          </p:cNvSpPr>
          <p:nvPr>
            <p:ph sz="half" idx="1"/>
          </p:nvPr>
        </p:nvSpPr>
        <p:spPr/>
        <p:txBody>
          <a:bodyPr/>
          <a:lstStyle/>
          <a:p>
            <a:pPr marL="457200" indent="-457200" eaLnBrk="1" hangingPunct="1">
              <a:lnSpc>
                <a:spcPct val="100000"/>
              </a:lnSpc>
              <a:spcBef>
                <a:spcPct val="0"/>
              </a:spcBef>
              <a:spcAft>
                <a:spcPts val="1200"/>
              </a:spcAft>
              <a:buFont typeface="+mj-lt"/>
              <a:buAutoNum type="arabicPeriod"/>
            </a:pPr>
            <a:r>
              <a:rPr lang="en-US" sz="2400" dirty="0">
                <a:solidFill>
                  <a:schemeClr val="tx1"/>
                </a:solidFill>
              </a:rPr>
              <a:t>How confident do you feel about the upcoming FPM SEI review?</a:t>
            </a:r>
          </a:p>
          <a:p>
            <a:pPr marL="390525" lvl="2" indent="0" eaLnBrk="1" hangingPunct="1">
              <a:lnSpc>
                <a:spcPct val="100000"/>
              </a:lnSpc>
              <a:spcBef>
                <a:spcPct val="0"/>
              </a:spcBef>
              <a:spcAft>
                <a:spcPts val="0"/>
              </a:spcAft>
              <a:buNone/>
            </a:pPr>
            <a:r>
              <a:rPr lang="en-US" dirty="0">
                <a:solidFill>
                  <a:schemeClr val="tx1"/>
                </a:solidFill>
              </a:rPr>
              <a:t>A. Not confident </a:t>
            </a:r>
          </a:p>
          <a:p>
            <a:pPr marL="390525" lvl="2" indent="0" eaLnBrk="1" hangingPunct="1">
              <a:lnSpc>
                <a:spcPct val="100000"/>
              </a:lnSpc>
              <a:spcBef>
                <a:spcPct val="0"/>
              </a:spcBef>
              <a:spcAft>
                <a:spcPts val="0"/>
              </a:spcAft>
              <a:buNone/>
            </a:pPr>
            <a:r>
              <a:rPr lang="en-US" dirty="0">
                <a:solidFill>
                  <a:schemeClr val="tx1"/>
                </a:solidFill>
              </a:rPr>
              <a:t>B. Somewhat Confident</a:t>
            </a:r>
          </a:p>
          <a:p>
            <a:pPr marL="390525" lvl="2" indent="0" eaLnBrk="1" hangingPunct="1">
              <a:lnSpc>
                <a:spcPct val="100000"/>
              </a:lnSpc>
              <a:spcBef>
                <a:spcPct val="0"/>
              </a:spcBef>
              <a:spcAft>
                <a:spcPts val="0"/>
              </a:spcAft>
              <a:buNone/>
            </a:pPr>
            <a:r>
              <a:rPr lang="en-US" dirty="0">
                <a:solidFill>
                  <a:schemeClr val="tx1"/>
                </a:solidFill>
              </a:rPr>
              <a:t>C. Confident</a:t>
            </a:r>
          </a:p>
          <a:p>
            <a:pPr marL="390525" lvl="2" indent="0" eaLnBrk="1" hangingPunct="1">
              <a:lnSpc>
                <a:spcPct val="100000"/>
              </a:lnSpc>
              <a:spcBef>
                <a:spcPct val="0"/>
              </a:spcBef>
              <a:spcAft>
                <a:spcPts val="0"/>
              </a:spcAft>
              <a:buNone/>
            </a:pPr>
            <a:r>
              <a:rPr lang="en-US" dirty="0">
                <a:solidFill>
                  <a:schemeClr val="tx1"/>
                </a:solidFill>
              </a:rPr>
              <a:t>D. Very confident</a:t>
            </a:r>
          </a:p>
          <a:p>
            <a:pPr marL="206375" lvl="1" indent="0" eaLnBrk="1" hangingPunct="1">
              <a:lnSpc>
                <a:spcPct val="100000"/>
              </a:lnSpc>
              <a:spcBef>
                <a:spcPct val="0"/>
              </a:spcBef>
              <a:spcAft>
                <a:spcPts val="0"/>
              </a:spcAft>
              <a:buNone/>
            </a:pPr>
            <a:endParaRPr lang="en-US" dirty="0">
              <a:solidFill>
                <a:schemeClr val="tx1"/>
              </a:solidFill>
            </a:endParaRPr>
          </a:p>
          <a:p>
            <a:pPr marL="390525" lvl="2" indent="0" eaLnBrk="1" hangingPunct="1">
              <a:lnSpc>
                <a:spcPct val="100000"/>
              </a:lnSpc>
              <a:spcBef>
                <a:spcPct val="0"/>
              </a:spcBef>
              <a:spcAft>
                <a:spcPts val="0"/>
              </a:spcAft>
              <a:buNone/>
            </a:pPr>
            <a:endParaRPr lang="en-US" dirty="0">
              <a:solidFill>
                <a:schemeClr val="tx1"/>
              </a:solidFill>
            </a:endParaRPr>
          </a:p>
          <a:p>
            <a:pPr marL="0" indent="0">
              <a:buNone/>
            </a:pPr>
            <a:endParaRPr lang="en-US" dirty="0">
              <a:cs typeface="Arial"/>
            </a:endParaRPr>
          </a:p>
        </p:txBody>
      </p:sp>
      <p:sp>
        <p:nvSpPr>
          <p:cNvPr id="7" name="Content Placeholder 6">
            <a:extLst>
              <a:ext uri="{FF2B5EF4-FFF2-40B4-BE49-F238E27FC236}">
                <a16:creationId xmlns:a16="http://schemas.microsoft.com/office/drawing/2014/main" id="{240504B7-2BAE-DC5C-3D55-3A0958CBAD91}"/>
              </a:ext>
            </a:extLst>
          </p:cNvPr>
          <p:cNvSpPr>
            <a:spLocks noGrp="1"/>
          </p:cNvSpPr>
          <p:nvPr>
            <p:ph sz="half" idx="2"/>
          </p:nvPr>
        </p:nvSpPr>
        <p:spPr/>
        <p:txBody>
          <a:bodyPr/>
          <a:lstStyle/>
          <a:p>
            <a:pPr marL="457200" indent="-457200">
              <a:lnSpc>
                <a:spcPct val="100000"/>
              </a:lnSpc>
              <a:spcBef>
                <a:spcPts val="0"/>
              </a:spcBef>
              <a:spcAft>
                <a:spcPts val="1200"/>
              </a:spcAft>
              <a:buFont typeface="+mj-lt"/>
              <a:buAutoNum type="arabicPeriod" startAt="2"/>
            </a:pPr>
            <a:r>
              <a:rPr lang="en-US" sz="2400" dirty="0">
                <a:solidFill>
                  <a:schemeClr val="tx1"/>
                </a:solidFill>
              </a:rPr>
              <a:t>The content was organized and easy to follow.</a:t>
            </a:r>
          </a:p>
          <a:p>
            <a:pPr marL="657225" lvl="1" indent="-457200">
              <a:lnSpc>
                <a:spcPct val="100000"/>
              </a:lnSpc>
              <a:spcBef>
                <a:spcPts val="0"/>
              </a:spcBef>
              <a:spcAft>
                <a:spcPts val="0"/>
              </a:spcAft>
              <a:buFont typeface="+mj-lt"/>
              <a:buAutoNum type="alphaUcPeriod"/>
            </a:pPr>
            <a:r>
              <a:rPr lang="en-US" sz="2400" dirty="0">
                <a:solidFill>
                  <a:schemeClr val="tx1"/>
                </a:solidFill>
              </a:rPr>
              <a:t>Strongly Agree</a:t>
            </a:r>
          </a:p>
          <a:p>
            <a:pPr marL="657225" lvl="1" indent="-457200">
              <a:lnSpc>
                <a:spcPct val="100000"/>
              </a:lnSpc>
              <a:spcBef>
                <a:spcPts val="0"/>
              </a:spcBef>
              <a:spcAft>
                <a:spcPts val="0"/>
              </a:spcAft>
              <a:buFont typeface="+mj-lt"/>
              <a:buAutoNum type="alphaUcPeriod"/>
            </a:pPr>
            <a:r>
              <a:rPr lang="en-US" sz="2400" dirty="0">
                <a:solidFill>
                  <a:schemeClr val="tx1"/>
                </a:solidFill>
              </a:rPr>
              <a:t>Agree</a:t>
            </a:r>
          </a:p>
          <a:p>
            <a:pPr marL="657225" lvl="1" indent="-457200">
              <a:lnSpc>
                <a:spcPct val="100000"/>
              </a:lnSpc>
              <a:spcBef>
                <a:spcPts val="0"/>
              </a:spcBef>
              <a:spcAft>
                <a:spcPts val="0"/>
              </a:spcAft>
              <a:buFont typeface="+mj-lt"/>
              <a:buAutoNum type="alphaUcPeriod"/>
            </a:pPr>
            <a:r>
              <a:rPr lang="en-US" sz="2400" dirty="0">
                <a:solidFill>
                  <a:schemeClr val="tx1"/>
                </a:solidFill>
              </a:rPr>
              <a:t>Neutral</a:t>
            </a:r>
          </a:p>
          <a:p>
            <a:pPr marL="657225" lvl="1" indent="-457200">
              <a:lnSpc>
                <a:spcPct val="100000"/>
              </a:lnSpc>
              <a:spcBef>
                <a:spcPts val="0"/>
              </a:spcBef>
              <a:spcAft>
                <a:spcPts val="0"/>
              </a:spcAft>
              <a:buFont typeface="+mj-lt"/>
              <a:buAutoNum type="alphaUcPeriod"/>
            </a:pPr>
            <a:r>
              <a:rPr lang="en-US" sz="2400" dirty="0">
                <a:solidFill>
                  <a:schemeClr val="tx1"/>
                </a:solidFill>
              </a:rPr>
              <a:t>Disagree</a:t>
            </a:r>
          </a:p>
          <a:p>
            <a:pPr marL="657225" lvl="1" indent="-457200">
              <a:lnSpc>
                <a:spcPct val="100000"/>
              </a:lnSpc>
              <a:spcBef>
                <a:spcPts val="0"/>
              </a:spcBef>
              <a:spcAft>
                <a:spcPts val="0"/>
              </a:spcAft>
              <a:buFont typeface="+mj-lt"/>
              <a:buAutoNum type="alphaUcPeriod"/>
            </a:pPr>
            <a:r>
              <a:rPr lang="en-US" sz="2400" dirty="0">
                <a:solidFill>
                  <a:schemeClr val="tx1"/>
                </a:solidFill>
              </a:rPr>
              <a:t>Strongly Disagree</a:t>
            </a:r>
          </a:p>
          <a:p>
            <a:pPr marL="200025" lvl="1" indent="0">
              <a:lnSpc>
                <a:spcPct val="100000"/>
              </a:lnSpc>
              <a:spcBef>
                <a:spcPts val="0"/>
              </a:spcBef>
              <a:spcAft>
                <a:spcPts val="0"/>
              </a:spcAft>
              <a:buNone/>
            </a:pPr>
            <a:endParaRPr lang="en-US" dirty="0">
              <a:solidFill>
                <a:schemeClr val="tx1"/>
              </a:solidFill>
            </a:endParaRPr>
          </a:p>
          <a:p>
            <a:pPr marL="657225" lvl="1" indent="-457200">
              <a:lnSpc>
                <a:spcPct val="100000"/>
              </a:lnSpc>
              <a:spcBef>
                <a:spcPts val="0"/>
              </a:spcBef>
              <a:spcAft>
                <a:spcPts val="0"/>
              </a:spcAft>
              <a:buFont typeface="+mj-lt"/>
              <a:buAutoNum type="arabicPeriod" startAt="3"/>
            </a:pPr>
            <a:r>
              <a:rPr lang="en-US" dirty="0">
                <a:solidFill>
                  <a:schemeClr val="tx1"/>
                </a:solidFill>
              </a:rPr>
              <a:t>Other feedback?</a:t>
            </a:r>
          </a:p>
          <a:p>
            <a:pPr marL="657225" lvl="1" indent="-457200">
              <a:lnSpc>
                <a:spcPct val="100000"/>
              </a:lnSpc>
              <a:spcBef>
                <a:spcPts val="0"/>
              </a:spcBef>
              <a:spcAft>
                <a:spcPts val="0"/>
              </a:spcAft>
              <a:buFont typeface="+mj-lt"/>
              <a:buAutoNum type="alphaUcPeriod"/>
            </a:pPr>
            <a:endParaRPr lang="en-US" sz="24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1266AF36-69C2-35B3-6E23-CC50AEEBC713}"/>
              </a:ext>
            </a:extLst>
          </p:cNvPr>
          <p:cNvSpPr>
            <a:spLocks noGrp="1"/>
          </p:cNvSpPr>
          <p:nvPr>
            <p:ph type="sldNum" sz="quarter" idx="12"/>
          </p:nvPr>
        </p:nvSpPr>
        <p:spPr/>
        <p:txBody>
          <a:bodyPr/>
          <a:lstStyle/>
          <a:p>
            <a:fld id="{4E637404-0BCF-4192-AEAE-F6A882F231C4}" type="slidenum">
              <a:rPr lang="en-US" altLang="en-US" smtClean="0"/>
              <a:pPr/>
              <a:t>59</a:t>
            </a:fld>
            <a:endParaRPr lang="en-US" altLang="en-US"/>
          </a:p>
        </p:txBody>
      </p:sp>
    </p:spTree>
    <p:extLst>
      <p:ext uri="{BB962C8B-B14F-4D97-AF65-F5344CB8AC3E}">
        <p14:creationId xmlns:p14="http://schemas.microsoft.com/office/powerpoint/2010/main" val="12599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EDDD-EE24-B242-D5E5-36E0925D17E0}"/>
              </a:ext>
            </a:extLst>
          </p:cNvPr>
          <p:cNvSpPr>
            <a:spLocks noGrp="1"/>
          </p:cNvSpPr>
          <p:nvPr>
            <p:ph type="title"/>
          </p:nvPr>
        </p:nvSpPr>
        <p:spPr/>
        <p:txBody>
          <a:bodyPr/>
          <a:lstStyle/>
          <a:p>
            <a:r>
              <a:rPr lang="en-US"/>
              <a:t>Professional Development</a:t>
            </a:r>
          </a:p>
        </p:txBody>
      </p:sp>
      <p:sp>
        <p:nvSpPr>
          <p:cNvPr id="3" name="Content Placeholder 2">
            <a:extLst>
              <a:ext uri="{FF2B5EF4-FFF2-40B4-BE49-F238E27FC236}">
                <a16:creationId xmlns:a16="http://schemas.microsoft.com/office/drawing/2014/main" id="{DFA460B0-7838-A216-A32C-81FF437D73FD}"/>
              </a:ext>
            </a:extLst>
          </p:cNvPr>
          <p:cNvSpPr>
            <a:spLocks noGrp="1"/>
          </p:cNvSpPr>
          <p:nvPr>
            <p:ph idx="1"/>
          </p:nvPr>
        </p:nvSpPr>
        <p:spPr/>
        <p:txBody>
          <a:bodyPr/>
          <a:lstStyle/>
          <a:p>
            <a:pPr marL="0" indent="0">
              <a:lnSpc>
                <a:spcPct val="100000"/>
              </a:lnSpc>
              <a:spcBef>
                <a:spcPts val="0"/>
              </a:spcBef>
              <a:spcAft>
                <a:spcPts val="1200"/>
              </a:spcAft>
              <a:buNone/>
            </a:pPr>
            <a:r>
              <a:rPr lang="en-US">
                <a:solidFill>
                  <a:srgbClr val="000000"/>
                </a:solidFill>
                <a:cs typeface="Arial"/>
              </a:rPr>
              <a:t>The Every</a:t>
            </a:r>
            <a:r>
              <a:rPr lang="en-US" b="0" i="0" u="none" strike="noStrike">
                <a:solidFill>
                  <a:srgbClr val="000000"/>
                </a:solidFill>
                <a:effectLst/>
                <a:cs typeface="Arial"/>
              </a:rPr>
              <a:t> Student Succeeds Act (ESSA) defines professional development (PD) as activities that are sustained, intensive, collaborative, job-embedded, data-driven, personalized or based on information from an evaluation and support system, and classroom-focused.</a:t>
            </a:r>
            <a:r>
              <a:rPr lang="en-US" b="0" i="0">
                <a:solidFill>
                  <a:srgbClr val="000000"/>
                </a:solidFill>
                <a:effectLst/>
                <a:cs typeface="Arial"/>
              </a:rPr>
              <a:t>​</a:t>
            </a:r>
          </a:p>
          <a:p>
            <a:pPr marL="0" indent="0" algn="l" rtl="0" fontAlgn="base">
              <a:lnSpc>
                <a:spcPct val="100000"/>
              </a:lnSpc>
              <a:spcBef>
                <a:spcPts val="0"/>
              </a:spcBef>
              <a:spcAft>
                <a:spcPts val="1200"/>
              </a:spcAft>
              <a:buNone/>
            </a:pPr>
            <a:r>
              <a:rPr lang="en-US" b="0" i="0" u="none" strike="noStrike">
                <a:solidFill>
                  <a:srgbClr val="000000"/>
                </a:solidFill>
                <a:effectLst/>
              </a:rPr>
              <a:t>This does not include PD that stands alone and does not connect to a larger schoolwide or individualized plan.</a:t>
            </a:r>
            <a:endParaRPr lang="en-US" b="0" i="0">
              <a:solidFill>
                <a:srgbClr val="000000"/>
              </a:solidFill>
              <a:effectLst/>
            </a:endParaRPr>
          </a:p>
          <a:p>
            <a:pPr marL="0" indent="0">
              <a:buNone/>
            </a:pPr>
            <a:endParaRPr lang="en-US"/>
          </a:p>
        </p:txBody>
      </p:sp>
      <p:sp>
        <p:nvSpPr>
          <p:cNvPr id="4" name="Slide Number Placeholder 3">
            <a:extLst>
              <a:ext uri="{FF2B5EF4-FFF2-40B4-BE49-F238E27FC236}">
                <a16:creationId xmlns:a16="http://schemas.microsoft.com/office/drawing/2014/main" id="{7B433491-1637-9CB8-DF34-781FB584DFF9}"/>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1846276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a:t>Contact and Resources</a:t>
            </a:r>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1096963" y="1736725"/>
            <a:ext cx="10058400" cy="4354512"/>
          </a:xfrm>
        </p:spPr>
        <p:txBody>
          <a:bodyPr/>
          <a:lstStyle/>
          <a:p>
            <a:pPr marL="0" indent="0" algn="ctr">
              <a:lnSpc>
                <a:spcPct val="100000"/>
              </a:lnSpc>
              <a:spcBef>
                <a:spcPts val="0"/>
              </a:spcBef>
              <a:spcAft>
                <a:spcPts val="1800"/>
              </a:spcAft>
              <a:buNone/>
            </a:pPr>
            <a:endParaRPr lang="en-US" b="1" dirty="0"/>
          </a:p>
          <a:p>
            <a:pPr marL="0" indent="0" algn="ctr">
              <a:lnSpc>
                <a:spcPct val="100000"/>
              </a:lnSpc>
              <a:spcBef>
                <a:spcPts val="0"/>
              </a:spcBef>
              <a:spcAft>
                <a:spcPts val="1200"/>
              </a:spcAft>
              <a:buNone/>
            </a:pPr>
            <a:r>
              <a:rPr lang="en-US" b="1" dirty="0">
                <a:solidFill>
                  <a:srgbClr val="000000"/>
                </a:solidFill>
              </a:rPr>
              <a:t>Title II web page: </a:t>
            </a:r>
            <a:r>
              <a:rPr lang="en-US" dirty="0">
                <a:hlinkClick r:id="rId3" tooltip="Title II, Part A web page"/>
              </a:rPr>
              <a:t>https://www.cde.ca.gov/ci/pl/title2parta.asp</a:t>
            </a:r>
            <a:r>
              <a:rPr lang="en-US" dirty="0"/>
              <a:t> </a:t>
            </a:r>
            <a:endParaRPr lang="en-US" dirty="0">
              <a:cs typeface="Arial"/>
            </a:endParaRPr>
          </a:p>
          <a:p>
            <a:pPr marL="0" indent="0" algn="ctr">
              <a:lnSpc>
                <a:spcPct val="100000"/>
              </a:lnSpc>
              <a:spcBef>
                <a:spcPts val="0"/>
              </a:spcBef>
              <a:spcAft>
                <a:spcPts val="1200"/>
              </a:spcAft>
              <a:buNone/>
            </a:pPr>
            <a:r>
              <a:rPr lang="en-US" b="1" dirty="0">
                <a:solidFill>
                  <a:srgbClr val="000000"/>
                </a:solidFill>
              </a:rPr>
              <a:t>Title II Email: </a:t>
            </a:r>
            <a:r>
              <a:rPr lang="en-US" dirty="0">
                <a:hlinkClick r:id="rId4"/>
              </a:rPr>
              <a:t>TitleII@cde.ca.gov</a:t>
            </a:r>
            <a:endParaRPr lang="en-US" dirty="0"/>
          </a:p>
          <a:p>
            <a:pPr marL="0" indent="0" algn="ctr">
              <a:lnSpc>
                <a:spcPct val="100000"/>
              </a:lnSpc>
              <a:spcBef>
                <a:spcPts val="0"/>
              </a:spcBef>
              <a:spcAft>
                <a:spcPts val="1200"/>
              </a:spcAft>
              <a:buNone/>
            </a:pPr>
            <a:r>
              <a:rPr lang="en-US" dirty="0">
                <a:solidFill>
                  <a:srgbClr val="000000"/>
                </a:solidFill>
                <a:cs typeface="Arial"/>
              </a:rPr>
              <a:t>If you are not already on our listserv, please take a moment and send a blank email to </a:t>
            </a:r>
            <a:r>
              <a:rPr lang="en-US" dirty="0">
                <a:hlinkClick r:id="rId5"/>
              </a:rPr>
              <a:t>join-Title-II@mlist.cde.ca.gov</a:t>
            </a:r>
            <a:endParaRPr lang="en-US" dirty="0"/>
          </a:p>
          <a:p>
            <a:pPr marL="0" indent="0" algn="ctr">
              <a:lnSpc>
                <a:spcPct val="100000"/>
              </a:lnSpc>
              <a:spcBef>
                <a:spcPts val="0"/>
              </a:spcBef>
              <a:spcAft>
                <a:spcPts val="1800"/>
              </a:spcAft>
              <a:buNone/>
            </a:pPr>
            <a:endParaRPr lang="en-US" b="1" dirty="0">
              <a:solidFill>
                <a:srgbClr val="000000"/>
              </a:solidFill>
              <a:cs typeface="Arial"/>
            </a:endParaRPr>
          </a:p>
          <a:p>
            <a:pPr marL="0" indent="0" algn="ctr">
              <a:lnSpc>
                <a:spcPct val="100000"/>
              </a:lnSpc>
              <a:spcBef>
                <a:spcPts val="0"/>
              </a:spcBef>
              <a:spcAft>
                <a:spcPts val="1800"/>
              </a:spcAft>
              <a:buNone/>
            </a:pPr>
            <a:r>
              <a:rPr lang="en-US" b="1" dirty="0">
                <a:solidFill>
                  <a:srgbClr val="000000"/>
                </a:solidFill>
                <a:cs typeface="Arial"/>
              </a:rPr>
              <a:t>Thank You!</a:t>
            </a:r>
            <a:endParaRPr lang="en-US" dirty="0">
              <a:solidFill>
                <a:srgbClr val="000000"/>
              </a:solidFill>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60</a:t>
            </a:fld>
            <a:endParaRPr lang="en-US" altLang="en-US"/>
          </a:p>
        </p:txBody>
      </p:sp>
    </p:spTree>
    <p:extLst>
      <p:ext uri="{BB962C8B-B14F-4D97-AF65-F5344CB8AC3E}">
        <p14:creationId xmlns:p14="http://schemas.microsoft.com/office/powerpoint/2010/main" val="307975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2E7-91EE-7C31-EC24-628DECF087BB}"/>
              </a:ext>
            </a:extLst>
          </p:cNvPr>
          <p:cNvSpPr>
            <a:spLocks noGrp="1"/>
          </p:cNvSpPr>
          <p:nvPr>
            <p:ph type="title"/>
          </p:nvPr>
        </p:nvSpPr>
        <p:spPr>
          <a:xfrm>
            <a:off x="1096963" y="287338"/>
            <a:ext cx="10058400" cy="1358582"/>
          </a:xfrm>
        </p:spPr>
        <p:txBody>
          <a:bodyPr/>
          <a:lstStyle/>
          <a:p>
            <a:r>
              <a:rPr lang="en-US" dirty="0"/>
              <a:t>Frequency of Findings</a:t>
            </a:r>
          </a:p>
        </p:txBody>
      </p:sp>
      <p:graphicFrame>
        <p:nvGraphicFramePr>
          <p:cNvPr id="10" name="Content Placeholder 9">
            <a:extLst>
              <a:ext uri="{FF2B5EF4-FFF2-40B4-BE49-F238E27FC236}">
                <a16:creationId xmlns:a16="http://schemas.microsoft.com/office/drawing/2014/main" id="{224CDDD8-2821-E2F3-C8F9-320F2CEDCFE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61693207"/>
              </p:ext>
            </p:extLst>
          </p:nvPr>
        </p:nvGraphicFramePr>
        <p:xfrm>
          <a:off x="716874" y="1736725"/>
          <a:ext cx="7292657" cy="452024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a:extLst>
              <a:ext uri="{FF2B5EF4-FFF2-40B4-BE49-F238E27FC236}">
                <a16:creationId xmlns:a16="http://schemas.microsoft.com/office/drawing/2014/main" id="{24A450AB-B038-161F-3AA1-57F25ED78015}"/>
              </a:ext>
            </a:extLst>
          </p:cNvPr>
          <p:cNvSpPr txBox="1">
            <a:spLocks/>
          </p:cNvSpPr>
          <p:nvPr/>
        </p:nvSpPr>
        <p:spPr bwMode="auto">
          <a:xfrm>
            <a:off x="7114163" y="1736725"/>
            <a:ext cx="40412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1200"/>
              </a:spcAft>
              <a:buNone/>
            </a:pPr>
            <a:r>
              <a:rPr lang="en-US" b="1" dirty="0">
                <a:solidFill>
                  <a:srgbClr val="000000"/>
                </a:solidFill>
                <a:cs typeface="Arial"/>
              </a:rPr>
              <a:t>Top 3 SEI Findings</a:t>
            </a:r>
          </a:p>
          <a:p>
            <a:pPr marL="514350" indent="-514350">
              <a:lnSpc>
                <a:spcPct val="100000"/>
              </a:lnSpc>
              <a:spcBef>
                <a:spcPts val="0"/>
              </a:spcBef>
              <a:spcAft>
                <a:spcPts val="0"/>
              </a:spcAft>
              <a:buFont typeface="+mj-lt"/>
              <a:buAutoNum type="arabicPeriod"/>
            </a:pPr>
            <a:r>
              <a:rPr lang="en-US" dirty="0">
                <a:solidFill>
                  <a:srgbClr val="000000"/>
                </a:solidFill>
                <a:cs typeface="Arial"/>
              </a:rPr>
              <a:t>Use of Funds</a:t>
            </a:r>
          </a:p>
          <a:p>
            <a:pPr marL="514350" indent="-514350">
              <a:lnSpc>
                <a:spcPct val="100000"/>
              </a:lnSpc>
              <a:spcBef>
                <a:spcPts val="0"/>
              </a:spcBef>
              <a:spcAft>
                <a:spcPts val="0"/>
              </a:spcAft>
              <a:buFont typeface="+mj-lt"/>
              <a:buAutoNum type="arabicPeriod"/>
            </a:pPr>
            <a:r>
              <a:rPr lang="en-US" dirty="0">
                <a:solidFill>
                  <a:srgbClr val="000000"/>
                </a:solidFill>
                <a:cs typeface="Arial"/>
              </a:rPr>
              <a:t>Four-Week Letter</a:t>
            </a:r>
          </a:p>
          <a:p>
            <a:pPr marL="514350" indent="-514350">
              <a:lnSpc>
                <a:spcPct val="100000"/>
              </a:lnSpc>
              <a:spcBef>
                <a:spcPts val="0"/>
              </a:spcBef>
              <a:spcAft>
                <a:spcPts val="0"/>
              </a:spcAft>
              <a:buFont typeface="+mj-lt"/>
              <a:buAutoNum type="arabicPeriod"/>
            </a:pPr>
            <a:r>
              <a:rPr lang="en-US" dirty="0">
                <a:solidFill>
                  <a:srgbClr val="000000"/>
                </a:solidFill>
                <a:cs typeface="Arial"/>
              </a:rPr>
              <a:t>Educator Equity</a:t>
            </a:r>
          </a:p>
          <a:p>
            <a:pPr marL="514350" indent="-514350">
              <a:buFont typeface="+mj-lt"/>
              <a:buAutoNum type="arabicPeriod"/>
            </a:pPr>
            <a:endParaRPr lang="en-US" dirty="0">
              <a:solidFill>
                <a:srgbClr val="000000"/>
              </a:solidFill>
              <a:cs typeface="Arial"/>
            </a:endParaRPr>
          </a:p>
          <a:p>
            <a:pPr marL="0" indent="0">
              <a:lnSpc>
                <a:spcPct val="100000"/>
              </a:lnSpc>
              <a:spcBef>
                <a:spcPts val="0"/>
              </a:spcBef>
              <a:spcAft>
                <a:spcPts val="0"/>
              </a:spcAft>
              <a:buNone/>
            </a:pPr>
            <a:r>
              <a:rPr lang="en-US" sz="2400" dirty="0">
                <a:solidFill>
                  <a:srgbClr val="000000"/>
                </a:solidFill>
                <a:cs typeface="Arial"/>
              </a:rPr>
              <a:t>*Use of funds includes supplement, not supplant.</a:t>
            </a:r>
          </a:p>
        </p:txBody>
      </p:sp>
      <p:sp>
        <p:nvSpPr>
          <p:cNvPr id="4" name="Slide Number Placeholder 3">
            <a:extLst>
              <a:ext uri="{FF2B5EF4-FFF2-40B4-BE49-F238E27FC236}">
                <a16:creationId xmlns:a16="http://schemas.microsoft.com/office/drawing/2014/main" id="{37F5ACA3-B733-CC60-D7BC-FF5A0781F661}"/>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30213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0930-82C3-5B4A-B314-FB50CF3844FF}"/>
              </a:ext>
            </a:extLst>
          </p:cNvPr>
          <p:cNvSpPr>
            <a:spLocks noGrp="1"/>
          </p:cNvSpPr>
          <p:nvPr>
            <p:ph type="title"/>
          </p:nvPr>
        </p:nvSpPr>
        <p:spPr/>
        <p:txBody>
          <a:bodyPr/>
          <a:lstStyle/>
          <a:p>
            <a:pPr algn="ctr"/>
            <a:r>
              <a:rPr lang="en-US" dirty="0"/>
              <a:t>Instrument Details</a:t>
            </a:r>
          </a:p>
        </p:txBody>
      </p:sp>
      <p:pic>
        <p:nvPicPr>
          <p:cNvPr id="7" name="Content Placeholder 12" descr="A screenshot of a page of the Compensatory Education 2019–20 Program Instrument with a green arrow pointing towards it.">
            <a:extLst>
              <a:ext uri="{FF2B5EF4-FFF2-40B4-BE49-F238E27FC236}">
                <a16:creationId xmlns:a16="http://schemas.microsoft.com/office/drawing/2014/main" id="{A954C382-2AF9-EBCC-6F5D-3942001535BF}"/>
              </a:ext>
            </a:extLst>
          </p:cNvPr>
          <p:cNvPicPr>
            <a:picLocks noGrp="1" noChangeAspect="1"/>
          </p:cNvPicPr>
          <p:nvPr>
            <p:ph sz="quarter" idx="13"/>
          </p:nvPr>
        </p:nvPicPr>
        <p:blipFill rotWithShape="1">
          <a:blip r:embed="rId3"/>
          <a:srcRect l="2915" t="3773" r="1839" b="5349"/>
          <a:stretch/>
        </p:blipFill>
        <p:spPr>
          <a:xfrm rot="20529438">
            <a:off x="131586" y="1797742"/>
            <a:ext cx="4204500" cy="4206240"/>
          </a:xfrm>
        </p:spPr>
      </p:pic>
      <p:sp>
        <p:nvSpPr>
          <p:cNvPr id="5" name="Content Placeholder 4">
            <a:extLst>
              <a:ext uri="{FF2B5EF4-FFF2-40B4-BE49-F238E27FC236}">
                <a16:creationId xmlns:a16="http://schemas.microsoft.com/office/drawing/2014/main" id="{1A3A2F47-AFF1-1621-116D-D96A0B50AAA1}"/>
              </a:ext>
            </a:extLst>
          </p:cNvPr>
          <p:cNvSpPr>
            <a:spLocks noGrp="1"/>
          </p:cNvSpPr>
          <p:nvPr>
            <p:ph sz="quarter" idx="14"/>
          </p:nvPr>
        </p:nvSpPr>
        <p:spPr/>
        <p:txBody>
          <a:bodyPr/>
          <a:lstStyle/>
          <a:p>
            <a:pPr marL="0" indent="0">
              <a:buNone/>
            </a:pPr>
            <a:r>
              <a:rPr lang="en-US" dirty="0"/>
              <a:t>Here the Instrument details the legal requirements.</a:t>
            </a:r>
          </a:p>
          <a:p>
            <a:pPr marL="0" indent="0">
              <a:buNone/>
            </a:pPr>
            <a:r>
              <a:rPr lang="en-US" dirty="0"/>
              <a:t>Each item has a list of evidence requests </a:t>
            </a:r>
            <a:r>
              <a:rPr lang="en-US" sz="2400" dirty="0"/>
              <a:t>with</a:t>
            </a:r>
            <a:r>
              <a:rPr lang="en-US" dirty="0"/>
              <a:t> specific item instructions and a brief description of what is required. </a:t>
            </a:r>
          </a:p>
          <a:p>
            <a:pPr marL="0" indent="0">
              <a:buNone/>
            </a:pPr>
            <a:endParaRPr lang="en-US" dirty="0"/>
          </a:p>
        </p:txBody>
      </p:sp>
      <p:pic>
        <p:nvPicPr>
          <p:cNvPr id="8" name="Content Placeholder 14" descr="A screenshot of a page of the Compensatory Education 2019–20 Program Instrument with a blue arrow pointing towards it.">
            <a:extLst>
              <a:ext uri="{FF2B5EF4-FFF2-40B4-BE49-F238E27FC236}">
                <a16:creationId xmlns:a16="http://schemas.microsoft.com/office/drawing/2014/main" id="{72B3F7CE-5781-40FE-A8F6-EB1B94D0D774}"/>
              </a:ext>
            </a:extLst>
          </p:cNvPr>
          <p:cNvPicPr>
            <a:picLocks noGrp="1" noChangeAspect="1"/>
          </p:cNvPicPr>
          <p:nvPr>
            <p:ph sz="quarter" idx="15"/>
          </p:nvPr>
        </p:nvPicPr>
        <p:blipFill rotWithShape="1">
          <a:blip r:embed="rId4"/>
          <a:srcRect l="10191" t="7671" b="3635"/>
          <a:stretch/>
        </p:blipFill>
        <p:spPr>
          <a:xfrm rot="20623804">
            <a:off x="7901775" y="1601759"/>
            <a:ext cx="4214474" cy="4206240"/>
          </a:xfrm>
        </p:spPr>
      </p:pic>
      <p:sp>
        <p:nvSpPr>
          <p:cNvPr id="3" name="Slide Number Placeholder 2">
            <a:extLst>
              <a:ext uri="{FF2B5EF4-FFF2-40B4-BE49-F238E27FC236}">
                <a16:creationId xmlns:a16="http://schemas.microsoft.com/office/drawing/2014/main" id="{C8BF3417-F10A-9A8B-7C6F-707045680397}"/>
              </a:ext>
            </a:extLst>
          </p:cNvPr>
          <p:cNvSpPr>
            <a:spLocks noGrp="1"/>
          </p:cNvSpPr>
          <p:nvPr>
            <p:ph type="sldNum" sz="quarter" idx="12"/>
          </p:nvPr>
        </p:nvSpPr>
        <p:spPr/>
        <p:txBody>
          <a:bodyPr/>
          <a:lstStyle/>
          <a:p>
            <a:fld id="{656B5D5F-D17C-47AF-ABAD-5B5AC67F55FA}" type="slidenum">
              <a:rPr lang="en-US" altLang="en-US" smtClean="0"/>
              <a:pPr/>
              <a:t>8</a:t>
            </a:fld>
            <a:endParaRPr lang="en-US" altLang="en-US"/>
          </a:p>
        </p:txBody>
      </p:sp>
    </p:spTree>
    <p:extLst>
      <p:ext uri="{BB962C8B-B14F-4D97-AF65-F5344CB8AC3E}">
        <p14:creationId xmlns:p14="http://schemas.microsoft.com/office/powerpoint/2010/main" val="154135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8AE0-5BF8-346A-8A59-F141005C3C64}"/>
              </a:ext>
            </a:extLst>
          </p:cNvPr>
          <p:cNvSpPr>
            <a:spLocks noGrp="1"/>
          </p:cNvSpPr>
          <p:nvPr>
            <p:ph type="title"/>
          </p:nvPr>
        </p:nvSpPr>
        <p:spPr>
          <a:xfrm>
            <a:off x="1096962" y="269082"/>
            <a:ext cx="10244327" cy="1449387"/>
          </a:xfrm>
        </p:spPr>
        <p:txBody>
          <a:bodyPr>
            <a:normAutofit/>
          </a:bodyPr>
          <a:lstStyle/>
          <a:p>
            <a:r>
              <a:rPr lang="en-US" sz="4200" dirty="0"/>
              <a:t>Supporting Effective Instruction 01: Consultation and Staff Development (1)</a:t>
            </a:r>
          </a:p>
        </p:txBody>
      </p:sp>
      <p:sp>
        <p:nvSpPr>
          <p:cNvPr id="3" name="Content Placeholder 2">
            <a:extLst>
              <a:ext uri="{FF2B5EF4-FFF2-40B4-BE49-F238E27FC236}">
                <a16:creationId xmlns:a16="http://schemas.microsoft.com/office/drawing/2014/main" id="{4637D689-BD52-B683-A072-84BBB47C870B}"/>
              </a:ext>
            </a:extLst>
          </p:cNvPr>
          <p:cNvSpPr>
            <a:spLocks noGrp="1"/>
          </p:cNvSpPr>
          <p:nvPr>
            <p:ph idx="1"/>
          </p:nvPr>
        </p:nvSpPr>
        <p:spPr>
          <a:xfrm>
            <a:off x="1096962" y="1846263"/>
            <a:ext cx="10244327" cy="4354512"/>
          </a:xfrm>
        </p:spPr>
        <p:txBody>
          <a:bodyPr/>
          <a:lstStyle/>
          <a:p>
            <a:pPr marL="0" indent="0">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In developing the application for Title II, Part A funds, the local educational agency (LEA) shall meaningfully consult with teachers, principals, other school leaders, paraprofessionals (including organizations representing such individuals), specialized instructional support personnel, charter school leaders (in an LEA that has charter schools), parents, community partners, and other organizations or partners with relevant and demonstrated expertise in programs and activities designed to meet the purpose of Title II, Part A.</a:t>
            </a:r>
          </a:p>
          <a:p>
            <a:pPr marL="0" indent="0" algn="r">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20 </a:t>
            </a:r>
            <a:r>
              <a:rPr lang="en-US" sz="2600" i="1" cap="all" dirty="0">
                <a:solidFill>
                  <a:srgbClr val="000000"/>
                </a:solidFill>
                <a:effectLst/>
                <a:ea typeface="Arial" panose="020B0604020202020204" pitchFamily="34" charset="0"/>
                <a:cs typeface="Times New Roman" panose="02020603050405020304" pitchFamily="18" charset="0"/>
              </a:rPr>
              <a:t>U.S.C.</a:t>
            </a:r>
            <a:r>
              <a:rPr lang="en-US" sz="2600" dirty="0">
                <a:solidFill>
                  <a:srgbClr val="000000"/>
                </a:solidFill>
                <a:effectLst/>
                <a:ea typeface="Arial" panose="020B0604020202020204" pitchFamily="34" charset="0"/>
                <a:cs typeface="Times New Roman" panose="02020603050405020304" pitchFamily="18" charset="0"/>
              </a:rPr>
              <a:t> sections 6601 and 6612[b][3][A]</a:t>
            </a:r>
          </a:p>
          <a:p>
            <a:pPr marL="0" indent="0">
              <a:buNone/>
            </a:pPr>
            <a:endParaRPr lang="en-US" dirty="0"/>
          </a:p>
        </p:txBody>
      </p:sp>
      <p:sp>
        <p:nvSpPr>
          <p:cNvPr id="4" name="Slide Number Placeholder 3">
            <a:extLst>
              <a:ext uri="{FF2B5EF4-FFF2-40B4-BE49-F238E27FC236}">
                <a16:creationId xmlns:a16="http://schemas.microsoft.com/office/drawing/2014/main" id="{2BED28DF-0BB1-87DF-0C66-C204D13D2FD6}"/>
              </a:ext>
            </a:extLst>
          </p:cNvPr>
          <p:cNvSpPr>
            <a:spLocks noGrp="1"/>
          </p:cNvSpPr>
          <p:nvPr>
            <p:ph type="sldNum" sz="quarter" idx="12"/>
          </p:nvPr>
        </p:nvSpPr>
        <p:spPr/>
        <p:txBody>
          <a:bodyPr/>
          <a:lstStyle/>
          <a:p>
            <a:fld id="{4E637404-0BCF-4192-AEAE-F6A882F231C4}" type="slidenum">
              <a:rPr lang="en-US" altLang="en-US" smtClean="0"/>
              <a:pPr/>
              <a:t>9</a:t>
            </a:fld>
            <a:endParaRPr lang="en-US" altLang="en-US"/>
          </a:p>
        </p:txBody>
      </p:sp>
    </p:spTree>
    <p:extLst>
      <p:ext uri="{BB962C8B-B14F-4D97-AF65-F5344CB8AC3E}">
        <p14:creationId xmlns:p14="http://schemas.microsoft.com/office/powerpoint/2010/main" val="3491252008"/>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aae30ff-d7bc-47e3-882e-cd3423d00d62">
      <UserInfo>
        <DisplayName>Teresa Battenburg</DisplayName>
        <AccountId>23</AccountId>
        <AccountType/>
      </UserInfo>
    </SharedWithUsers>
    <Opened_x0020_By xmlns="f89dec18-d0c2-45d2-8a15-31051f2519f8">
      <UserInfo>
        <DisplayName/>
        <AccountId xsi:nil="true"/>
        <AccountType/>
      </UserInfo>
    </Opened_x0020_By>
    <TaxCatchAll xmlns="1aae30ff-d7bc-47e3-882e-cd3423d00d62" xsi:nil="true"/>
    <FileLocation xmlns="f89dec18-d0c2-45d2-8a15-31051f2519f8" xsi:nil="true"/>
    <Link xmlns="f89dec18-d0c2-45d2-8a15-31051f2519f8">
      <Url xsi:nil="true"/>
      <Description xsi:nil="true"/>
    </Link>
    <lcf76f155ced4ddcb4097134ff3c332f xmlns="f89dec18-d0c2-45d2-8a15-31051f2519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26" ma:contentTypeDescription="Create a new document." ma:contentTypeScope="" ma:versionID="35432f9a9575341367f304eaa7bde575">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8bbf3243c6b93ad74afc5a9623e8b196"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ileLocation" minOccurs="0"/>
                <xsd:element ref="ns2:b84728bc-ac87-4a88-8ddb-0599abd5569eCountryOrRegion" minOccurs="0"/>
                <xsd:element ref="ns2:b84728bc-ac87-4a88-8ddb-0599abd5569eState" minOccurs="0"/>
                <xsd:element ref="ns2:b84728bc-ac87-4a88-8ddb-0599abd5569eCity" minOccurs="0"/>
                <xsd:element ref="ns2:b84728bc-ac87-4a88-8ddb-0599abd5569ePostalCode" minOccurs="0"/>
                <xsd:element ref="ns2:b84728bc-ac87-4a88-8ddb-0599abd5569eStreet" minOccurs="0"/>
                <xsd:element ref="ns2:b84728bc-ac87-4a88-8ddb-0599abd5569eGeoLoc" minOccurs="0"/>
                <xsd:element ref="ns2:b84728bc-ac87-4a88-8ddb-0599abd5569eDispName" minOccurs="0"/>
                <xsd:element ref="ns2:Link" minOccurs="0"/>
                <xsd:element ref="ns2:Opened_x0020_By"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FileLocation" ma:index="19" nillable="true" ma:displayName="File Location" ma:format="Dropdown" ma:internalName="FileLocation">
      <xsd:simpleType>
        <xsd:restriction base="dms:Unknown"/>
      </xsd:simpleType>
    </xsd:element>
    <xsd:element name="b84728bc-ac87-4a88-8ddb-0599abd5569eCountryOrRegion" ma:index="20" nillable="true" ma:displayName="File Location: Country/Region" ma:internalName="CountryOrRegion" ma:readOnly="true">
      <xsd:simpleType>
        <xsd:restriction base="dms:Text"/>
      </xsd:simpleType>
    </xsd:element>
    <xsd:element name="b84728bc-ac87-4a88-8ddb-0599abd5569eState" ma:index="21" nillable="true" ma:displayName="File Location: State" ma:internalName="State" ma:readOnly="true">
      <xsd:simpleType>
        <xsd:restriction base="dms:Text"/>
      </xsd:simpleType>
    </xsd:element>
    <xsd:element name="b84728bc-ac87-4a88-8ddb-0599abd5569eCity" ma:index="22" nillable="true" ma:displayName="File Location: City" ma:internalName="City" ma:readOnly="true">
      <xsd:simpleType>
        <xsd:restriction base="dms:Text"/>
      </xsd:simpleType>
    </xsd:element>
    <xsd:element name="b84728bc-ac87-4a88-8ddb-0599abd5569ePostalCode" ma:index="23" nillable="true" ma:displayName="File Location: Postal Code" ma:internalName="PostalCode" ma:readOnly="true">
      <xsd:simpleType>
        <xsd:restriction base="dms:Text"/>
      </xsd:simpleType>
    </xsd:element>
    <xsd:element name="b84728bc-ac87-4a88-8ddb-0599abd5569eStreet" ma:index="24" nillable="true" ma:displayName="File Location: Street" ma:internalName="Street" ma:readOnly="true">
      <xsd:simpleType>
        <xsd:restriction base="dms:Text"/>
      </xsd:simpleType>
    </xsd:element>
    <xsd:element name="b84728bc-ac87-4a88-8ddb-0599abd5569eGeoLoc" ma:index="25" nillable="true" ma:displayName="File Location: Coordinates" ma:internalName="GeoLoc" ma:readOnly="true">
      <xsd:simpleType>
        <xsd:restriction base="dms:Unknown"/>
      </xsd:simpleType>
    </xsd:element>
    <xsd:element name="b84728bc-ac87-4a88-8ddb-0599abd5569eDispName" ma:index="26" nillable="true" ma:displayName="File Location: Name" ma:internalName="DispName" ma:readOnly="true">
      <xsd:simpleType>
        <xsd:restriction base="dms:Text"/>
      </xsd:simple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Opened_x0020_By" ma:index="28" nillable="true" ma:displayName="Opened By" ma:description="Opened By" ma:list="UserInfo" ma:SharePointGroup="0" ma:internalName="Open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fb0b45a5-3d01-4f28-b027-348009761675}" ma:internalName="TaxCatchAll" ma:showField="CatchAllData" ma:web="1aae30ff-d7bc-47e3-882e-cd3423d00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0B22D-213D-4CF4-BA24-AF3A4987FAF2}">
  <ds:schemaRefs>
    <ds:schemaRef ds:uri="1aae30ff-d7bc-47e3-882e-cd3423d00d62"/>
    <ds:schemaRef ds:uri="f89dec18-d0c2-45d2-8a15-31051f2519f8"/>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5BBEE1D-1002-497A-8E3B-2A026E77DAE8}">
  <ds:schemaRefs>
    <ds:schemaRef ds:uri="http://schemas.microsoft.com/sharepoint/v3/contenttype/forms"/>
  </ds:schemaRefs>
</ds:datastoreItem>
</file>

<file path=customXml/itemProps3.xml><?xml version="1.0" encoding="utf-8"?>
<ds:datastoreItem xmlns:ds="http://schemas.openxmlformats.org/officeDocument/2006/customXml" ds:itemID="{5D598D3C-C0AC-492E-A3EB-9E871CF4A379}">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345</TotalTime>
  <Words>9379</Words>
  <Application>Microsoft Office PowerPoint</Application>
  <PresentationFormat>Widescreen</PresentationFormat>
  <Paragraphs>772</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Courier New</vt:lpstr>
      <vt:lpstr>Helvetica Neue</vt:lpstr>
      <vt:lpstr>Times New Roman</vt:lpstr>
      <vt:lpstr>Retrospect</vt:lpstr>
      <vt:lpstr>Title II, Part A Supporting Effective Instruction</vt:lpstr>
      <vt:lpstr>Welcome and Housekeeping</vt:lpstr>
      <vt:lpstr>Check In</vt:lpstr>
      <vt:lpstr>Check In (2)</vt:lpstr>
      <vt:lpstr>Title II Purpose </vt:lpstr>
      <vt:lpstr>Professional Development</vt:lpstr>
      <vt:lpstr>Frequency of Findings</vt:lpstr>
      <vt:lpstr>Instrument Details</vt:lpstr>
      <vt:lpstr>Supporting Effective Instruction 01: Consultation and Staff Development (1)</vt:lpstr>
      <vt:lpstr>Supporting Effective Instruction 01: Consultation and Staff Development (2)</vt:lpstr>
      <vt:lpstr>Supporting Effective Instruction 01: Consultation and Staff Development (3)</vt:lpstr>
      <vt:lpstr>Supporting Effective Instruction 01: Consultation and Staff Development (4)</vt:lpstr>
      <vt:lpstr>Supporting Effective Instruction 02: Comprehensive Support and Targeted Support Prioritization (1)</vt:lpstr>
      <vt:lpstr>Supporting Effective Instruction 02: Comprehensive Support and Targeted Support Prioritization (2)</vt:lpstr>
      <vt:lpstr>Supporting Effective Instruction 02: Comprehensive Support and Targeted Support Prioritization (3)</vt:lpstr>
      <vt:lpstr>California Department of Education Monitoring Tool (1)</vt:lpstr>
      <vt:lpstr>California Department of Education Monitoring Tool (2)</vt:lpstr>
      <vt:lpstr>Supporting Effective Instruction 03: Review and Revise Local Control and Accountability Plan Federal Addendum (1)</vt:lpstr>
      <vt:lpstr>Supporting Effective Instruction 03: Review and Revise Local Control and Accountability Plan Federal Addendum (2)</vt:lpstr>
      <vt:lpstr>Supporting Effective Instruction 03: Review and Revise Local Control and Accountability Plan Federal Addendum (3)</vt:lpstr>
      <vt:lpstr>Supporting Effective Instruction 04: Identify and Address Disparities (1)</vt:lpstr>
      <vt:lpstr>Supporting Effective Instruction 04: Identify and Address Disparities (2)</vt:lpstr>
      <vt:lpstr>Supporting Effective Instruction 04: Identify and Address Disparities (3)</vt:lpstr>
      <vt:lpstr>Supporting Effective Instruction 04: Identify and Address Disparities (4)</vt:lpstr>
      <vt:lpstr>Supporting Effective Instruction 04: Educator Equity Plan</vt:lpstr>
      <vt:lpstr>Supporting Effective Instruction 05: Alignment, Academic Standards, and Professional Development Coordination (1)</vt:lpstr>
      <vt:lpstr>Supporting Effective Instruction 05: Alignment, Academic Standards, and Professional Development Coordination (2)</vt:lpstr>
      <vt:lpstr>Supporting Effective Instruction 05: Alignment, Academic Standards, and Professional Development Coordination (3)</vt:lpstr>
      <vt:lpstr>Supporting Effective Instruction 06: Use of Funds Supporting Effective Instruction 07: Supplement, Not Supplant (1)</vt:lpstr>
      <vt:lpstr>Supporting Effective Instruction 06: Use of Funds Supporting Effective Instruction 07: Supplement, Not Supplant (2)</vt:lpstr>
      <vt:lpstr>Supporting Effective Instruction 06: Use of Funds Supporting Effective Instruction 07: Supplement, Not Supplant (3)</vt:lpstr>
      <vt:lpstr>Budget</vt:lpstr>
      <vt:lpstr>Use of Funds </vt:lpstr>
      <vt:lpstr>Other School Leader Definition</vt:lpstr>
      <vt:lpstr>Other School Leader Noncompliance </vt:lpstr>
      <vt:lpstr>Use of Funds Poll (1) </vt:lpstr>
      <vt:lpstr>Use of Funds Poll (2) </vt:lpstr>
      <vt:lpstr>Use of Funds Poll (3)</vt:lpstr>
      <vt:lpstr>Use of Funds Poll (4)</vt:lpstr>
      <vt:lpstr>Supporting Effective Instruction 07: Supplement, Not Supplant</vt:lpstr>
      <vt:lpstr>Supporting Effective Instruction 08: Private School Equitable Services</vt:lpstr>
      <vt:lpstr>Supporting Effective Instruction 09: Certification and Licensure (1) </vt:lpstr>
      <vt:lpstr>Supporting Effective Instruction 09: Certification and Licensure (2) </vt:lpstr>
      <vt:lpstr>Supporting Effective Instruction 09: Certification and Licensure (3) </vt:lpstr>
      <vt:lpstr>Supporting Effective Instruction 10: Professional Growth and Improvement</vt:lpstr>
      <vt:lpstr>Supporting Effective Instruction 11: Parents’ Right to Know Teacher Qualifications (1) </vt:lpstr>
      <vt:lpstr>Supporting Effective Instruction 11: Parents’ Right to Know Teacher Qualifications (2) </vt:lpstr>
      <vt:lpstr>Supporting Effective Instruction 11: Parents’ Right to Know Teacher Qualifications (3) </vt:lpstr>
      <vt:lpstr>Supporting Effective Instruction 11: Parents’ Right to Know Teacher Qualifications (4) – Four-week Letter</vt:lpstr>
      <vt:lpstr>Four-Week Letter Evidence</vt:lpstr>
      <vt:lpstr>Four-Week Letter Monitoring Process</vt:lpstr>
      <vt:lpstr>Determination Chart Four-Week Letter </vt:lpstr>
      <vt:lpstr>Determination Chart Four-Week Letter (2)</vt:lpstr>
      <vt:lpstr>Helpful Hints</vt:lpstr>
      <vt:lpstr>Reviewer Contact Information: Jill Johnson  JJohnson@cde.ca.gov, 310-748-5794</vt:lpstr>
      <vt:lpstr>Reviewer Contact Information: Terri Battenburg TBattenburg@cde.ca.gov, 916-322-5836</vt:lpstr>
      <vt:lpstr>Reviewer Contact Information: Janet Abdelsayed JAbdelsayed@cde.ca.gov, 916-445-7332</vt:lpstr>
      <vt:lpstr>Reviewer Contact Information: Lisa Fassett LFassett@cde.ca.gov, 916-323-4963</vt:lpstr>
      <vt:lpstr>Check In (3)</vt:lpstr>
      <vt:lpstr>Contact and Resources</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 Part A Funding - Title II, Part A (CA Dept of Education)</dc:title>
  <dc:subject>Requirements for Title II, Part A Supporting Effective Instruction Funding.</dc:subject>
  <dc:creator>CA Department of Education</dc:creator>
  <cp:lastModifiedBy>Christopher Slaven</cp:lastModifiedBy>
  <cp:revision>9</cp:revision>
  <cp:lastPrinted>2016-11-14T18:06:51Z</cp:lastPrinted>
  <dcterms:created xsi:type="dcterms:W3CDTF">2016-11-08T21:28:02Z</dcterms:created>
  <dcterms:modified xsi:type="dcterms:W3CDTF">2024-06-07T15:43:24Z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