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1" r:id="rId1"/>
  </p:sldMasterIdLst>
  <p:notesMasterIdLst>
    <p:notesMasterId r:id="rId23"/>
  </p:notesMasterIdLst>
  <p:handoutMasterIdLst>
    <p:handoutMasterId r:id="rId24"/>
  </p:handoutMasterIdLst>
  <p:sldIdLst>
    <p:sldId id="258" r:id="rId2"/>
    <p:sldId id="271" r:id="rId3"/>
    <p:sldId id="272" r:id="rId4"/>
    <p:sldId id="274" r:id="rId5"/>
    <p:sldId id="273" r:id="rId6"/>
    <p:sldId id="277" r:id="rId7"/>
    <p:sldId id="278" r:id="rId8"/>
    <p:sldId id="310" r:id="rId9"/>
    <p:sldId id="286" r:id="rId10"/>
    <p:sldId id="287" r:id="rId11"/>
    <p:sldId id="311" r:id="rId12"/>
    <p:sldId id="294" r:id="rId13"/>
    <p:sldId id="295" r:id="rId14"/>
    <p:sldId id="296" r:id="rId15"/>
    <p:sldId id="297" r:id="rId16"/>
    <p:sldId id="298" r:id="rId17"/>
    <p:sldId id="300" r:id="rId18"/>
    <p:sldId id="302" r:id="rId19"/>
    <p:sldId id="305" r:id="rId20"/>
    <p:sldId id="308" r:id="rId21"/>
    <p:sldId id="309" r:id="rId22"/>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O" initials="E" lastIdx="2" clrIdx="0">
    <p:extLst>
      <p:ext uri="{19B8F6BF-5375-455C-9EA6-DF929625EA0E}">
        <p15:presenceInfo xmlns:p15="http://schemas.microsoft.com/office/powerpoint/2012/main" userId="E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FFFF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74580" autoAdjust="0"/>
  </p:normalViewPr>
  <p:slideViewPr>
    <p:cSldViewPr snapToGrid="0">
      <p:cViewPr varScale="1">
        <p:scale>
          <a:sx n="78" d="100"/>
          <a:sy n="78" d="100"/>
        </p:scale>
        <p:origin x="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11/22/2019</a:t>
            </a:fld>
            <a:endParaRPr lang="en-US"/>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A86A943-E7A8-4501-B3C0-A6D88030B484}" type="datetimeFigureOut">
              <a:rPr lang="en-US" smtClean="0"/>
              <a:t>11/22/2019</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59E779C-9ADE-44A1-8072-EF7F172A3590}" type="slidenum">
              <a:rPr lang="en-US" smtClean="0"/>
              <a:t>‹#›</a:t>
            </a:fld>
            <a:endParaRPr lang="en-US"/>
          </a:p>
        </p:txBody>
      </p:sp>
    </p:spTree>
    <p:extLst>
      <p:ext uri="{BB962C8B-B14F-4D97-AF65-F5344CB8AC3E}">
        <p14:creationId xmlns:p14="http://schemas.microsoft.com/office/powerpoint/2010/main" val="38941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cde.ca.gov/fg/fo/r12/csewig19rfa.asp"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Good morning.</a:t>
            </a:r>
            <a:r>
              <a:rPr lang="en-US" baseline="0" dirty="0">
                <a:latin typeface="Arial" panose="020B0604020202020204" pitchFamily="34" charset="0"/>
                <a:cs typeface="Arial" panose="020B0604020202020204" pitchFamily="34" charset="0"/>
              </a:rPr>
              <a:t> Thank you for joining us for the presentation of the </a:t>
            </a:r>
            <a:r>
              <a:rPr lang="en-US" dirty="0">
                <a:latin typeface="Arial" panose="020B0604020202020204" pitchFamily="34" charset="0"/>
                <a:cs typeface="Arial" panose="020B0604020202020204" pitchFamily="34" charset="0"/>
              </a:rPr>
              <a:t>Educator Workforce Investment</a:t>
            </a:r>
            <a:r>
              <a:rPr lang="en-US" baseline="0" dirty="0">
                <a:latin typeface="Arial" panose="020B0604020202020204" pitchFamily="34" charset="0"/>
                <a:cs typeface="Arial" panose="020B0604020202020204" pitchFamily="34" charset="0"/>
              </a:rPr>
              <a:t> Grant </a:t>
            </a:r>
            <a:r>
              <a:rPr lang="en-US" dirty="0">
                <a:latin typeface="Arial" panose="020B0604020202020204" pitchFamily="34" charset="0"/>
                <a:cs typeface="Arial" panose="020B0604020202020204" pitchFamily="34" charset="0"/>
              </a:rPr>
              <a:t>Program</a:t>
            </a:r>
            <a:r>
              <a:rPr lang="en-US" baseline="0" dirty="0">
                <a:latin typeface="Arial" panose="020B0604020202020204" pitchFamily="34" charset="0"/>
                <a:cs typeface="Arial" panose="020B0604020202020204" pitchFamily="34" charset="0"/>
              </a:rPr>
              <a:t> for Computer Science.</a:t>
            </a:r>
            <a:r>
              <a:rPr lang="en-US" dirty="0">
                <a:latin typeface="Arial" panose="020B0604020202020204" pitchFamily="34" charset="0"/>
                <a:cs typeface="Arial" panose="020B0604020202020204" pitchFamily="34" charset="0"/>
              </a:rPr>
              <a:t> This technical</a:t>
            </a:r>
            <a:r>
              <a:rPr lang="en-US" baseline="0" dirty="0">
                <a:latin typeface="Arial" panose="020B0604020202020204" pitchFamily="34" charset="0"/>
                <a:cs typeface="Arial" panose="020B0604020202020204" pitchFamily="34" charset="0"/>
              </a:rPr>
              <a:t> assistance webinar is provided by the Educator Excellence and Equity Division at the California Department of Education. My name is ________________ and I am with ______________________. </a:t>
            </a:r>
            <a:endParaRPr lang="en-US"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anose="020B0604020202020204" pitchFamily="34" charset="0"/>
                <a:cs typeface="Arial" panose="020B0604020202020204" pitchFamily="34" charset="0"/>
              </a:rPr>
              <a:t>Please note that this webinar is being recorded.</a:t>
            </a:r>
            <a:endParaRPr lang="en-US" baseline="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1</a:t>
            </a:fld>
            <a:endParaRPr lang="en-US"/>
          </a:p>
        </p:txBody>
      </p:sp>
    </p:spTree>
    <p:extLst>
      <p:ext uri="{BB962C8B-B14F-4D97-AF65-F5344CB8AC3E}">
        <p14:creationId xmlns:p14="http://schemas.microsoft.com/office/powerpoint/2010/main" val="17951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Complete application electronically through the EWIG: CS Online Application, which is available on the RFA web page at </a:t>
            </a:r>
            <a:r>
              <a:rPr lang="en-US" sz="1200" u="sng" dirty="0">
                <a:hlinkClick r:id="rId3" tooltip="Educator Workforce Investment Grant: Computer Science Professional Learning Grant"/>
              </a:rPr>
              <a:t>https://www.cde.ca.gov/fg/fo/r12/csewig19rfa.asp</a:t>
            </a:r>
            <a:endParaRPr lang="en-US" sz="1200" u="sng"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Separately attach supporting evidence, such as budget and letters of commitment.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a complete application, which consist of four general types of information: (1) Applicant Information, (2) Applicant Narrative, (3) Budget Information, and (4) Letters of Commitment.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Provide the appropriate digital signature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the application by Friday, January 31, 2020, before 4:00 p.m.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indent="0">
              <a:buNone/>
            </a:pPr>
            <a:r>
              <a:rPr lang="en-US" sz="1200" dirty="0"/>
              <a:t>Refer to the scoring rubric (Appendix A) to understand how responses will be evaluated by the reading panel.</a:t>
            </a:r>
          </a:p>
        </p:txBody>
      </p:sp>
      <p:sp>
        <p:nvSpPr>
          <p:cNvPr id="4" name="Slide Number Placeholder 3"/>
          <p:cNvSpPr>
            <a:spLocks noGrp="1"/>
          </p:cNvSpPr>
          <p:nvPr>
            <p:ph type="sldNum" sz="quarter" idx="10"/>
          </p:nvPr>
        </p:nvSpPr>
        <p:spPr/>
        <p:txBody>
          <a:bodyPr/>
          <a:lstStyle/>
          <a:p>
            <a:fld id="{947B8990-41DF-454F-A325-72A5D5917BE1}" type="slidenum">
              <a:rPr lang="en-US" smtClean="0"/>
              <a:t>10</a:t>
            </a:fld>
            <a:endParaRPr lang="en-US"/>
          </a:p>
        </p:txBody>
      </p:sp>
    </p:spTree>
    <p:extLst>
      <p:ext uri="{BB962C8B-B14F-4D97-AF65-F5344CB8AC3E}">
        <p14:creationId xmlns:p14="http://schemas.microsoft.com/office/powerpoint/2010/main" val="2047227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You must select the Save Responses button on the first page of the online application if you do not intend to complete the application in one session. Once you select the Save Responses button, a page will appear that asks for your email address. You will receive an email with a unique URL (web address) for entrance back in to the application. Although you should receive the confirmation email, it is recommended that you copy the URL on the application page and save it. This address will allow you to return to your application.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11</a:t>
            </a:fld>
            <a:endParaRPr lang="en-US"/>
          </a:p>
        </p:txBody>
      </p:sp>
    </p:spTree>
    <p:extLst>
      <p:ext uri="{BB962C8B-B14F-4D97-AF65-F5344CB8AC3E}">
        <p14:creationId xmlns:p14="http://schemas.microsoft.com/office/powerpoint/2010/main" val="3172044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The Application narrative</a:t>
            </a:r>
            <a:r>
              <a:rPr lang="en-US" sz="1200" kern="1200" baseline="0" dirty="0">
                <a:solidFill>
                  <a:schemeClr val="tx1"/>
                </a:solidFill>
                <a:effectLst/>
                <a:latin typeface="Arial" panose="020B0604020202020204" pitchFamily="34" charset="0"/>
                <a:ea typeface="+mn-ea"/>
                <a:cs typeface="Arial" panose="020B0604020202020204" pitchFamily="34" charset="0"/>
              </a:rPr>
              <a:t> is broken up into two parts: CS EWIG Goals and Activities and Proposed Metrics, that will be discussed on the following slides.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Part 1, Computer Science Educator Workforce Investment Grant Goals and Activities, has six sections: </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Vision and Mission,</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Quality Professional Learning Standards,</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Computer Science Capacity Builder,</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Computer Science Resource Connector,</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Computer Science Facilitator, and </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Project Participants</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spcBef>
                <a:spcPts val="0"/>
              </a:spcBef>
              <a:spcAft>
                <a:spcPts val="0"/>
              </a:spcAft>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Please note that signed letters of commitment from partners  that are addressed to the lead applicant must be provided. </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spcBef>
                <a:spcPts val="0"/>
              </a:spcBef>
              <a:spcAft>
                <a:spcPts val="0"/>
              </a:spcAft>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Part 2 pertains to proposed metrics. The grantee must collect, analyze, reflect upon, and report various sources of data for evidence of changes, and/or improvements in collective practices. It is required that the grantee will also provide specific information for a report required by legislation.</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Successful applicants must be able to demonstrate that their specific proposed plan is conceptually </a:t>
            </a:r>
            <a:r>
              <a:rPr lang="en-US" dirty="0" smtClean="0">
                <a:latin typeface="Arial" panose="020B0604020202020204" pitchFamily="34" charset="0"/>
                <a:cs typeface="Arial" panose="020B0604020202020204" pitchFamily="34" charset="0"/>
              </a:rPr>
              <a:t>clear and </a:t>
            </a:r>
            <a:r>
              <a:rPr lang="en-US" dirty="0">
                <a:latin typeface="Arial" panose="020B0604020202020204" pitchFamily="34" charset="0"/>
                <a:cs typeface="Arial" panose="020B0604020202020204" pitchFamily="34" charset="0"/>
              </a:rPr>
              <a:t>technically </a:t>
            </a:r>
            <a:r>
              <a:rPr lang="en-US" dirty="0" smtClean="0">
                <a:latin typeface="Arial" panose="020B0604020202020204" pitchFamily="34" charset="0"/>
                <a:cs typeface="Arial" panose="020B0604020202020204" pitchFamily="34" charset="0"/>
              </a:rPr>
              <a:t>feasible.  </a:t>
            </a:r>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12</a:t>
            </a:fld>
            <a:endParaRPr lang="en-US"/>
          </a:p>
        </p:txBody>
      </p:sp>
    </p:spTree>
    <p:extLst>
      <p:ext uri="{BB962C8B-B14F-4D97-AF65-F5344CB8AC3E}">
        <p14:creationId xmlns:p14="http://schemas.microsoft.com/office/powerpoint/2010/main" val="723164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0"/>
              </a:spcAft>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For all sections except the Vision and Mission, the applicant must include the following:</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Applicant’s previous experience or expertise, if any, pertaining to the item,</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Strategies and responsible agencies or staff, and </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 timeline of activities that will be used to achieve the goals.</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There is a specific character limit for each item, which is shown in Appendix B: Online Application Instructions.</a:t>
            </a:r>
          </a:p>
          <a:p>
            <a:pPr marL="0" indent="0">
              <a:spcBef>
                <a:spcPts val="0"/>
              </a:spcBef>
              <a:spcAft>
                <a:spcPts val="0"/>
              </a:spcAft>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13</a:t>
            </a:fld>
            <a:endParaRPr lang="en-US"/>
          </a:p>
        </p:txBody>
      </p:sp>
    </p:spTree>
    <p:extLst>
      <p:ext uri="{BB962C8B-B14F-4D97-AF65-F5344CB8AC3E}">
        <p14:creationId xmlns:p14="http://schemas.microsoft.com/office/powerpoint/2010/main" val="3458659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application budget covers the entire grant period, March 16, 2020 through June 30, 2023. The EWIG: CS Proposed Budget Template is available on the </a:t>
            </a:r>
            <a:r>
              <a:rPr lang="en-US" sz="1200" kern="1200" dirty="0" smtClean="0">
                <a:solidFill>
                  <a:schemeClr val="tx1"/>
                </a:solidFill>
                <a:effectLst/>
                <a:latin typeface="+mn-lt"/>
                <a:ea typeface="+mn-ea"/>
                <a:cs typeface="+mn-cs"/>
              </a:rPr>
              <a:t>EWIG: </a:t>
            </a:r>
            <a:r>
              <a:rPr lang="en-US" sz="1200" kern="1200" dirty="0">
                <a:solidFill>
                  <a:schemeClr val="tx1"/>
                </a:solidFill>
                <a:effectLst/>
                <a:latin typeface="+mn-lt"/>
                <a:ea typeface="+mn-ea"/>
                <a:cs typeface="+mn-cs"/>
              </a:rPr>
              <a:t>CS RFA web page.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are four tabs that need to be completed: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Budget Form Instructions,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IHE or NPO Information,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Proposed Budget Detail, and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Proposed Budget Summary.</a:t>
            </a:r>
          </a:p>
          <a:p>
            <a:pPr marL="0" indent="0">
              <a:buFont typeface="Arial" panose="020B0604020202020204" pitchFamily="34" charset="0"/>
              <a:buNone/>
            </a:pPr>
            <a:r>
              <a:rPr lang="en-US" sz="1200" kern="1200" dirty="0">
                <a:solidFill>
                  <a:schemeClr val="tx1"/>
                </a:solidFill>
                <a:effectLst/>
                <a:latin typeface="+mn-lt"/>
                <a:ea typeface="+mn-ea"/>
                <a:cs typeface="+mn-cs"/>
              </a:rPr>
              <a:t>Only unlocked cells may be edited.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EWIG CS Proposed Budget must be submitted as an Excel file through the online application. Please see the attachment instructions in Appendix B: Online Application Instructions.</a:t>
            </a:r>
          </a:p>
          <a:p>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14</a:t>
            </a:fld>
            <a:endParaRPr lang="en-US"/>
          </a:p>
        </p:txBody>
      </p:sp>
    </p:spTree>
    <p:extLst>
      <p:ext uri="{BB962C8B-B14F-4D97-AF65-F5344CB8AC3E}">
        <p14:creationId xmlns:p14="http://schemas.microsoft.com/office/powerpoint/2010/main" val="2896109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sz="1200" kern="1200" dirty="0">
                <a:solidFill>
                  <a:schemeClr val="tx1"/>
                </a:solidFill>
                <a:effectLst/>
                <a:latin typeface="+mn-lt"/>
                <a:ea typeface="+mn-ea"/>
                <a:cs typeface="+mn-cs"/>
              </a:rPr>
              <a:t>The Proposed Budget Detail must include a detailed budget narrative (description) for each line item included in the grant period. The narrative should include how the proposed costs are necessary and reasonable in terms of grant activities, benefits to participants, and grant outcomes. Provide sufficient detail and a breakdown/calculation that justifies each line item. Group line items by the Object Code series and provide lines for Object Code totals. </a:t>
            </a:r>
          </a:p>
          <a:p>
            <a:pPr>
              <a:spcAft>
                <a:spcPts val="0"/>
              </a:spcAft>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Proposed Budget Summary should provide totals for each Object Code and should align with the Proposed Budget Detail. </a:t>
            </a:r>
          </a:p>
          <a:p>
            <a:pPr>
              <a:spcAft>
                <a:spcPts val="0"/>
              </a:spcAft>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15</a:t>
            </a:fld>
            <a:endParaRPr lang="en-US"/>
          </a:p>
        </p:txBody>
      </p:sp>
    </p:spTree>
    <p:extLst>
      <p:ext uri="{BB962C8B-B14F-4D97-AF65-F5344CB8AC3E}">
        <p14:creationId xmlns:p14="http://schemas.microsoft.com/office/powerpoint/2010/main" val="1185943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Only fully completed applications will be considered eligible for consideration and advanced to the Reader Conference.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 panel of readers selected for their expertise will read, review, and score each eligible application using a scoring rubric (see Appendix A). </a:t>
            </a:r>
          </a:p>
          <a:p>
            <a:pPr>
              <a:spcBef>
                <a:spcPts val="0"/>
              </a:spcBef>
              <a:spcAft>
                <a:spcPts val="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Readers will be instructed to read each proposal in its entirety to get an overall impression of the project and whether it makes sense overall. </a:t>
            </a:r>
          </a:p>
          <a:p>
            <a:pPr>
              <a:spcBef>
                <a:spcPts val="0"/>
              </a:spcBef>
              <a:spcAft>
                <a:spcPts val="0"/>
              </a:spcAft>
            </a:pPr>
            <a:endParaRPr lang="en-US" dirty="0">
              <a:latin typeface="Arial" panose="020B0604020202020204" pitchFamily="34" charset="0"/>
              <a:cs typeface="Arial" panose="020B0604020202020204" pitchFamily="34" charset="0"/>
            </a:endParaRPr>
          </a:p>
          <a:p>
            <a:pPr>
              <a:spcBef>
                <a:spcPts val="0"/>
              </a:spcBef>
              <a:spcAft>
                <a:spcPts val="0"/>
              </a:spcAft>
            </a:pPr>
            <a:r>
              <a:rPr lang="en-US" sz="1200" dirty="0">
                <a:latin typeface="Arial" panose="020B0604020202020204" pitchFamily="34" charset="0"/>
                <a:cs typeface="Arial" panose="020B0604020202020204" pitchFamily="34" charset="0"/>
              </a:rPr>
              <a:t>Points will be awarded based on completeness and responsiveness of the application to each of the required application components.</a:t>
            </a:r>
          </a:p>
          <a:p>
            <a:pPr>
              <a:spcBef>
                <a:spcPts val="0"/>
              </a:spcBef>
              <a:spcAft>
                <a:spcPts val="0"/>
              </a:spcAft>
            </a:pPr>
            <a:endParaRPr lang="en-US" sz="1200" kern="1200" dirty="0">
              <a:solidFill>
                <a:schemeClr val="tx1"/>
              </a:solidFill>
              <a:effectLst/>
              <a:latin typeface="+mn-lt"/>
              <a:ea typeface="+mn-ea"/>
              <a:cs typeface="+mn-cs"/>
            </a:endParaRPr>
          </a:p>
          <a:p>
            <a:pPr>
              <a:spcBef>
                <a:spcPts val="0"/>
              </a:spcBef>
              <a:spcAft>
                <a:spcPts val="0"/>
              </a:spcAft>
            </a:pPr>
            <a:r>
              <a:rPr lang="en-US" sz="1200" kern="1200" dirty="0">
                <a:solidFill>
                  <a:schemeClr val="tx1"/>
                </a:solidFill>
                <a:effectLst/>
                <a:latin typeface="+mn-lt"/>
                <a:ea typeface="+mn-ea"/>
                <a:cs typeface="+mn-cs"/>
              </a:rPr>
              <a:t>Interviews with potential grantees may be conducted. All costs associated with the interviews will be the responsibility of the applicant.</a:t>
            </a:r>
          </a:p>
          <a:p>
            <a:pPr>
              <a:spcBef>
                <a:spcPts val="0"/>
              </a:spcBef>
              <a:spcAft>
                <a:spcPts val="0"/>
              </a:spcAft>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selected applicant is subject to approval by the Executive Director of the State Board of Education.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16</a:t>
            </a:fld>
            <a:endParaRPr lang="en-US"/>
          </a:p>
        </p:txBody>
      </p:sp>
    </p:spTree>
    <p:extLst>
      <p:ext uri="{BB962C8B-B14F-4D97-AF65-F5344CB8AC3E}">
        <p14:creationId xmlns:p14="http://schemas.microsoft.com/office/powerpoint/2010/main" val="1045645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Each section has a specific amount of points, with each item in a section having a maximum point value.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Part 1 has a total of 92 points possible, while Part 2 has a total of 16 points possible.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total possible point value is 108 points.</a:t>
            </a:r>
          </a:p>
        </p:txBody>
      </p:sp>
      <p:sp>
        <p:nvSpPr>
          <p:cNvPr id="4" name="Slide Number Placeholder 3"/>
          <p:cNvSpPr>
            <a:spLocks noGrp="1"/>
          </p:cNvSpPr>
          <p:nvPr>
            <p:ph type="sldNum" sz="quarter" idx="10"/>
          </p:nvPr>
        </p:nvSpPr>
        <p:spPr/>
        <p:txBody>
          <a:bodyPr/>
          <a:lstStyle/>
          <a:p>
            <a:fld id="{947B8990-41DF-454F-A325-72A5D5917BE1}" type="slidenum">
              <a:rPr lang="en-US" smtClean="0"/>
              <a:t>17</a:t>
            </a:fld>
            <a:endParaRPr lang="en-US"/>
          </a:p>
        </p:txBody>
      </p:sp>
    </p:spTree>
    <p:extLst>
      <p:ext uri="{BB962C8B-B14F-4D97-AF65-F5344CB8AC3E}">
        <p14:creationId xmlns:p14="http://schemas.microsoft.com/office/powerpoint/2010/main" val="1000937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sz="1200" dirty="0">
                <a:latin typeface="Arial" panose="020B0604020202020204" pitchFamily="34" charset="0"/>
                <a:cs typeface="Arial" panose="020B0604020202020204" pitchFamily="34" charset="0"/>
              </a:rPr>
              <a:t>Please note the important upcoming deadlines for the EWIG:</a:t>
            </a:r>
            <a:r>
              <a:rPr lang="en-US" sz="1200" baseline="0" dirty="0">
                <a:latin typeface="Arial" panose="020B0604020202020204" pitchFamily="34" charset="0"/>
                <a:cs typeface="Arial" panose="020B0604020202020204" pitchFamily="34" charset="0"/>
              </a:rPr>
              <a:t> CS application. </a:t>
            </a:r>
          </a:p>
          <a:p>
            <a:pPr>
              <a:spcBef>
                <a:spcPts val="0"/>
              </a:spcBef>
              <a:spcAft>
                <a:spcPts val="0"/>
              </a:spcAft>
            </a:pPr>
            <a:endParaRPr lang="en-US" sz="1200" baseline="0" dirty="0">
              <a:latin typeface="Arial" panose="020B0604020202020204" pitchFamily="34" charset="0"/>
              <a:cs typeface="Arial" panose="020B0604020202020204" pitchFamily="34" charset="0"/>
            </a:endParaRPr>
          </a:p>
          <a:p>
            <a:r>
              <a:rPr lang="en-US" sz="1200" kern="1200" dirty="0">
                <a:solidFill>
                  <a:schemeClr val="tx1"/>
                </a:solidFill>
                <a:effectLst/>
                <a:latin typeface="+mn-lt"/>
                <a:ea typeface="+mn-ea"/>
                <a:cs typeface="+mn-cs"/>
              </a:rPr>
              <a:t>Application due to the CDE: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January 31, 2020, by 4:00 p.m.</a:t>
            </a:r>
          </a:p>
          <a:p>
            <a:r>
              <a:rPr lang="en-US" sz="1200" kern="1200" dirty="0">
                <a:solidFill>
                  <a:schemeClr val="tx1"/>
                </a:solidFill>
                <a:effectLst/>
                <a:latin typeface="+mn-lt"/>
                <a:ea typeface="+mn-ea"/>
                <a:cs typeface="+mn-cs"/>
              </a:rPr>
              <a:t>Intent to Award posted: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February 18,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Last day for Appeals to be received by the CDE: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February 25, 2020, by 4:00 p.m.</a:t>
            </a:r>
          </a:p>
          <a:p>
            <a:r>
              <a:rPr lang="en-US" sz="1200" kern="1200" dirty="0">
                <a:solidFill>
                  <a:schemeClr val="tx1"/>
                </a:solidFill>
                <a:effectLst/>
                <a:latin typeface="+mn-lt"/>
                <a:ea typeface="+mn-ea"/>
                <a:cs typeface="+mn-cs"/>
              </a:rPr>
              <a:t>Final Awards posted: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March 16, 2020</a:t>
            </a:r>
          </a:p>
        </p:txBody>
      </p:sp>
      <p:sp>
        <p:nvSpPr>
          <p:cNvPr id="4" name="Slide Number Placeholder 3"/>
          <p:cNvSpPr>
            <a:spLocks noGrp="1"/>
          </p:cNvSpPr>
          <p:nvPr>
            <p:ph type="sldNum" sz="quarter" idx="10"/>
          </p:nvPr>
        </p:nvSpPr>
        <p:spPr/>
        <p:txBody>
          <a:bodyPr/>
          <a:lstStyle/>
          <a:p>
            <a:fld id="{947B8990-41DF-454F-A325-72A5D5917BE1}" type="slidenum">
              <a:rPr lang="en-US" smtClean="0"/>
              <a:t>18</a:t>
            </a:fld>
            <a:endParaRPr lang="en-US"/>
          </a:p>
        </p:txBody>
      </p:sp>
    </p:spTree>
    <p:extLst>
      <p:ext uri="{BB962C8B-B14F-4D97-AF65-F5344CB8AC3E}">
        <p14:creationId xmlns:p14="http://schemas.microsoft.com/office/powerpoint/2010/main" val="912181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Detailed information about the EWIG: CS and the specific requirements are provided in the RFA. However, applicants should be familiar with the listed resources that contain further information </a:t>
            </a:r>
            <a:r>
              <a:rPr lang="en-US" sz="1200" dirty="0"/>
              <a:t>pertinent to the EWIG: CS</a:t>
            </a:r>
            <a:r>
              <a:rPr lang="en-US" sz="1200" kern="1200" dirty="0">
                <a:solidFill>
                  <a:schemeClr val="tx1"/>
                </a:solidFill>
                <a:effectLst/>
                <a:latin typeface="Arial" panose="020B0604020202020204" pitchFamily="34" charset="0"/>
                <a:ea typeface="+mn-ea"/>
                <a:cs typeface="Arial" panose="020B0604020202020204" pitchFamily="34" charset="0"/>
              </a:rPr>
              <a:t>.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baseline="0" dirty="0">
                <a:solidFill>
                  <a:schemeClr val="tx1"/>
                </a:solidFill>
                <a:effectLst/>
                <a:latin typeface="Arial" panose="020B0604020202020204" pitchFamily="34" charset="0"/>
                <a:ea typeface="+mn-ea"/>
                <a:cs typeface="Arial" panose="020B0604020202020204" pitchFamily="34" charset="0"/>
              </a:rPr>
              <a:t>The Quality Professional Learning Standards, </a:t>
            </a:r>
            <a:r>
              <a:rPr lang="en-US" sz="1200" kern="1200" dirty="0">
                <a:solidFill>
                  <a:schemeClr val="tx1"/>
                </a:solidFill>
                <a:effectLst/>
                <a:latin typeface="+mn-lt"/>
                <a:ea typeface="+mn-ea"/>
                <a:cs typeface="+mn-cs"/>
              </a:rPr>
              <a:t>serve as a foundation for the content, processes, and conditions essential to all educator professional learning over time.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t>
            </a:r>
            <a:r>
              <a:rPr lang="en-US" sz="1200" i="1" kern="1200" dirty="0">
                <a:solidFill>
                  <a:schemeClr val="tx1"/>
                </a:solidFill>
                <a:effectLst/>
                <a:latin typeface="+mn-lt"/>
                <a:ea typeface="+mn-ea"/>
                <a:cs typeface="+mn-cs"/>
              </a:rPr>
              <a:t>California</a:t>
            </a:r>
            <a:r>
              <a:rPr lang="en-US" sz="1200" i="1" kern="1200" baseline="0" dirty="0">
                <a:solidFill>
                  <a:schemeClr val="tx1"/>
                </a:solidFill>
                <a:effectLst/>
                <a:latin typeface="+mn-lt"/>
                <a:ea typeface="+mn-ea"/>
                <a:cs typeface="+mn-cs"/>
              </a:rPr>
              <a:t> Computer Science Standards for California Public Schools, Kindergarten Through Grade Twelve </a:t>
            </a:r>
            <a:r>
              <a:rPr lang="en-US" sz="1200" kern="1200" dirty="0">
                <a:solidFill>
                  <a:schemeClr val="tx1"/>
                </a:solidFill>
                <a:effectLst/>
                <a:latin typeface="+mn-lt"/>
                <a:ea typeface="+mn-ea"/>
                <a:cs typeface="+mn-cs"/>
              </a:rPr>
              <a:t>contain five</a:t>
            </a:r>
            <a:r>
              <a:rPr lang="en-US" sz="1200" kern="1200" baseline="0" dirty="0">
                <a:solidFill>
                  <a:schemeClr val="tx1"/>
                </a:solidFill>
                <a:effectLst/>
                <a:latin typeface="+mn-lt"/>
                <a:ea typeface="+mn-ea"/>
                <a:cs typeface="+mn-cs"/>
              </a:rPr>
              <a:t> core concept areas and seven core practices. It also includes</a:t>
            </a:r>
            <a:r>
              <a:rPr lang="en-US" sz="1200" kern="1200" dirty="0">
                <a:solidFill>
                  <a:schemeClr val="tx1"/>
                </a:solidFill>
                <a:effectLst/>
                <a:latin typeface="+mn-lt"/>
                <a:ea typeface="+mn-ea"/>
                <a:cs typeface="+mn-cs"/>
              </a:rPr>
              <a:t> significant themes, including equity, powerful ideas, computational thinking, and breadth of application. </a:t>
            </a:r>
          </a:p>
          <a:p>
            <a:endParaRPr lang="en-US" sz="1200" i="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The California Computer Science Strategic Implementation Plan </a:t>
            </a:r>
            <a:r>
              <a:rPr lang="en-US" sz="1200" kern="1200" dirty="0">
                <a:solidFill>
                  <a:schemeClr val="tx1"/>
                </a:solidFill>
                <a:effectLst/>
                <a:latin typeface="+mn-lt"/>
                <a:ea typeface="+mn-ea"/>
                <a:cs typeface="+mn-cs"/>
              </a:rPr>
              <a:t>provides guidance for local plan development and refinement of CS education, and includes a vision, mission, and CS principles. It is divided into three sections: Equity and Access, Supporting Educators to Teach CS, and Expanding CS Course Offerings.</a:t>
            </a:r>
          </a:p>
          <a:p>
            <a:endParaRPr lang="en-US" sz="120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chemeClr val="tx1"/>
                </a:solidFill>
                <a:effectLst/>
                <a:latin typeface="+mn-lt"/>
                <a:ea typeface="+mn-ea"/>
                <a:cs typeface="+mn-cs"/>
              </a:rPr>
              <a:t>The California</a:t>
            </a:r>
            <a:r>
              <a:rPr lang="en-US" sz="1200" i="0" kern="1200" baseline="0" dirty="0">
                <a:solidFill>
                  <a:schemeClr val="tx1"/>
                </a:solidFill>
                <a:effectLst/>
                <a:latin typeface="+mn-lt"/>
                <a:ea typeface="+mn-ea"/>
                <a:cs typeface="+mn-cs"/>
              </a:rPr>
              <a:t> Statewide System of Support </a:t>
            </a:r>
            <a:r>
              <a:rPr lang="en-US" sz="1200" kern="1200" dirty="0">
                <a:solidFill>
                  <a:schemeClr val="tx1"/>
                </a:solidFill>
                <a:effectLst/>
                <a:latin typeface="+mn-lt"/>
                <a:ea typeface="+mn-ea"/>
                <a:cs typeface="+mn-cs"/>
              </a:rPr>
              <a:t>is designed to build local capacity and assist local educational agencies (LEAs) in identifying and addressing inequities, as part of the continuous improvement process. This support includes three levels: (1) support for all; (2) individually designed, or differentiated assistance; and (3) intensive intervention.</a:t>
            </a:r>
          </a:p>
          <a:p>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19</a:t>
            </a:fld>
            <a:endParaRPr lang="en-US"/>
          </a:p>
        </p:txBody>
      </p:sp>
    </p:spTree>
    <p:extLst>
      <p:ext uri="{BB962C8B-B14F-4D97-AF65-F5344CB8AC3E}">
        <p14:creationId xmlns:p14="http://schemas.microsoft.com/office/powerpoint/2010/main" val="3703979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At this time, all webinar participants have been placed on mute</a:t>
            </a:r>
            <a:r>
              <a:rPr lang="en-US" baseline="0" dirty="0" smtClean="0">
                <a:latin typeface="Arial" panose="020B0604020202020204" pitchFamily="34" charset="0"/>
                <a:cs typeface="Arial" panose="020B0604020202020204" pitchFamily="34" charset="0"/>
              </a:rPr>
              <a:t>. Also, please remember that this webinar is being recorded.</a:t>
            </a: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As questions arise during the webinar, please type your questions in the chat box. We will do our best to answer those questions during the questions and answers portion of the webinar.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Lastly, we will be providing the slides and notes on the CDE Educator Workforce Investment Grant Program for Computer Science web page. </a:t>
            </a: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1425375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(Take time to answer any questions that have been posed in the discussion board.)</a:t>
            </a:r>
          </a:p>
        </p:txBody>
      </p:sp>
      <p:sp>
        <p:nvSpPr>
          <p:cNvPr id="4" name="Slide Number Placeholder 3"/>
          <p:cNvSpPr>
            <a:spLocks noGrp="1"/>
          </p:cNvSpPr>
          <p:nvPr>
            <p:ph type="sldNum" sz="quarter" idx="10"/>
          </p:nvPr>
        </p:nvSpPr>
        <p:spPr/>
        <p:txBody>
          <a:bodyPr/>
          <a:lstStyle/>
          <a:p>
            <a:fld id="{947B8990-41DF-454F-A325-72A5D5917BE1}" type="slidenum">
              <a:rPr lang="en-US" smtClean="0"/>
              <a:t>20</a:t>
            </a:fld>
            <a:endParaRPr lang="en-US"/>
          </a:p>
        </p:txBody>
      </p:sp>
    </p:spTree>
    <p:extLst>
      <p:ext uri="{BB962C8B-B14F-4D97-AF65-F5344CB8AC3E}">
        <p14:creationId xmlns:p14="http://schemas.microsoft.com/office/powerpoint/2010/main" val="2603265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For additional</a:t>
            </a:r>
            <a:r>
              <a:rPr lang="en-US" baseline="0" dirty="0">
                <a:latin typeface="Arial" panose="020B0604020202020204" pitchFamily="34" charset="0"/>
                <a:cs typeface="Arial" panose="020B0604020202020204" pitchFamily="34" charset="0"/>
              </a:rPr>
              <a:t> information, you are encouraged to contact the Educator Excellence and Equity Division staff noted on the slide.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21</a:t>
            </a:fld>
            <a:endParaRPr lang="en-US"/>
          </a:p>
        </p:txBody>
      </p:sp>
    </p:spTree>
    <p:extLst>
      <p:ext uri="{BB962C8B-B14F-4D97-AF65-F5344CB8AC3E}">
        <p14:creationId xmlns:p14="http://schemas.microsoft.com/office/powerpoint/2010/main" val="3263356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3000"/>
              </a:spcBef>
              <a:spcAft>
                <a:spcPts val="1800"/>
              </a:spcAft>
            </a:pPr>
            <a:r>
              <a:rPr lang="en-US" dirty="0"/>
              <a:t>The Budget Act of 2019, Section 84, provides $37,100,000, through the 2022–23 fiscal year, for an Educator Workforce Investment Grant (EWIG) Program to support one or more competitive grants for professional learning opportunities for teachers and paraprofessionals across the state.</a:t>
            </a:r>
          </a:p>
          <a:p>
            <a:pPr>
              <a:spcAft>
                <a:spcPts val="0"/>
              </a:spcAft>
            </a:pP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3</a:t>
            </a:fld>
            <a:endParaRPr lang="en-US"/>
          </a:p>
        </p:txBody>
      </p:sp>
    </p:spTree>
    <p:extLst>
      <p:ext uri="{BB962C8B-B14F-4D97-AF65-F5344CB8AC3E}">
        <p14:creationId xmlns:p14="http://schemas.microsoft.com/office/powerpoint/2010/main" val="241465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Aft>
                <a:spcPts val="1200"/>
              </a:spcAft>
              <a:buFont typeface="+mj-lt"/>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purpose of the EWIG: CS Professional Learning grant is to develop and provide professional learning to teachers and paraprofessionals in public schools serving kindergarten and grades one to twelve, inclusive.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professional learning activities must be designed to provide high-quality instruction and computer science (CS) learning experiences that support system-wide implementation of the </a:t>
            </a:r>
            <a:r>
              <a:rPr lang="en-US" i="1" dirty="0"/>
              <a:t>California Computer Science Content Standards</a:t>
            </a:r>
            <a:r>
              <a:rPr lang="en-US" dirty="0"/>
              <a:t> (</a:t>
            </a:r>
            <a:r>
              <a:rPr lang="en-US" i="1" dirty="0"/>
              <a:t>CA CS Content Standards) </a:t>
            </a:r>
            <a:r>
              <a:rPr lang="en-US" dirty="0"/>
              <a:t>developed pursuant to California </a:t>
            </a:r>
            <a:r>
              <a:rPr lang="en-US" i="1" dirty="0"/>
              <a:t>Education Code </a:t>
            </a:r>
            <a:r>
              <a:rPr lang="en-US" dirty="0"/>
              <a:t>(</a:t>
            </a:r>
            <a:r>
              <a:rPr lang="en-US" i="1" dirty="0"/>
              <a:t>EC</a:t>
            </a:r>
            <a:r>
              <a:rPr lang="en-US" dirty="0"/>
              <a:t>) Section 60605.4.</a:t>
            </a:r>
          </a:p>
          <a:p>
            <a:endParaRPr lang="en-US" dirty="0"/>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4</a:t>
            </a:fld>
            <a:endParaRPr lang="en-US"/>
          </a:p>
        </p:txBody>
      </p:sp>
    </p:spTree>
    <p:extLst>
      <p:ext uri="{BB962C8B-B14F-4D97-AF65-F5344CB8AC3E}">
        <p14:creationId xmlns:p14="http://schemas.microsoft.com/office/powerpoint/2010/main" val="505431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selected grantee will become an important member of the Statewide System of Support, providing targeted support focused on strategies for providing high-quality CS instruction and CS learning experiences aligned to the </a:t>
            </a:r>
            <a:r>
              <a:rPr lang="en-US" i="1" dirty="0"/>
              <a:t>CA CS Content Standards</a:t>
            </a:r>
            <a:r>
              <a:rPr lang="en-US" dirty="0"/>
              <a:t> developed pursuant to </a:t>
            </a:r>
            <a:r>
              <a:rPr lang="en-US" i="1" dirty="0"/>
              <a:t>EC</a:t>
            </a:r>
            <a:r>
              <a:rPr lang="en-US" dirty="0"/>
              <a:t> Section 60605.4</a:t>
            </a:r>
            <a:r>
              <a:rPr lang="en-US" dirty="0" smtClean="0"/>
              <a:t>. In</a:t>
            </a:r>
            <a:r>
              <a:rPr lang="en-US" baseline="0" dirty="0" smtClean="0"/>
              <a:t> addition, t</a:t>
            </a:r>
            <a:r>
              <a:rPr lang="en-US" dirty="0" smtClean="0"/>
              <a:t>he</a:t>
            </a:r>
            <a:r>
              <a:rPr lang="en-US" baseline="0" dirty="0" smtClean="0"/>
              <a:t> grantee will work with the statewide agencies to ensure coherence with existing systems of support and professional learning within the state.</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addition to the Statewide System of Support, individual and collective capacity are developed when the Quality Professional Learning Standards (QPLS), which identify elements of a quality professional learning system, are implemented well.  Seven interdependent standards support professional learning that is rooted in student and educator needs demonstrated through data; focused on content and pedagogy; designed to ensure equitable outcomes; designed and structured to be ongoing, intensive, and embedded in practice; collaborative with an emphasis on shared accountability; supported by adequate resources; and coherent and aligned with other standards, policies, and programs. More information about the QPLS is available at </a:t>
            </a:r>
            <a:r>
              <a:rPr lang="en-US" sz="1200" u="sng" kern="1200" dirty="0">
                <a:solidFill>
                  <a:schemeClr val="tx1"/>
                </a:solidFill>
                <a:effectLst/>
                <a:latin typeface="+mn-lt"/>
                <a:ea typeface="+mn-ea"/>
                <a:cs typeface="+mn-cs"/>
                <a:hlinkClick r:id="rId3" tooltip="CDE Quality Professional Learning Standards web page"/>
              </a:rPr>
              <a:t>https://www.cde.ca.gov/pd/ps/qpls.asp</a:t>
            </a:r>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5</a:t>
            </a:fld>
            <a:endParaRPr lang="en-US"/>
          </a:p>
        </p:txBody>
      </p:sp>
    </p:spTree>
    <p:extLst>
      <p:ext uri="{BB962C8B-B14F-4D97-AF65-F5344CB8AC3E}">
        <p14:creationId xmlns:p14="http://schemas.microsoft.com/office/powerpoint/2010/main" val="2313386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EWIG: CS Professional Learning Grant will fund one successful applicant $5,550,000 from March 16, 2020, through June 30, 2023.</a:t>
            </a:r>
          </a:p>
        </p:txBody>
      </p:sp>
      <p:sp>
        <p:nvSpPr>
          <p:cNvPr id="4" name="Slide Number Placeholder 3"/>
          <p:cNvSpPr>
            <a:spLocks noGrp="1"/>
          </p:cNvSpPr>
          <p:nvPr>
            <p:ph type="sldNum" sz="quarter" idx="10"/>
          </p:nvPr>
        </p:nvSpPr>
        <p:spPr/>
        <p:txBody>
          <a:bodyPr/>
          <a:lstStyle/>
          <a:p>
            <a:fld id="{947B8990-41DF-454F-A325-72A5D5917BE1}" type="slidenum">
              <a:rPr lang="en-US" smtClean="0"/>
              <a:t>6</a:t>
            </a:fld>
            <a:endParaRPr lang="en-US"/>
          </a:p>
        </p:txBody>
      </p:sp>
    </p:spTree>
    <p:extLst>
      <p:ext uri="{BB962C8B-B14F-4D97-AF65-F5344CB8AC3E}">
        <p14:creationId xmlns:p14="http://schemas.microsoft.com/office/powerpoint/2010/main" val="223338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Lead applicants must be an IHE or a NPO with demonstrated expertise in developing and providing professional learning to teachers and paraprofessionals in public schools serving kindergarten and grades one to twelve, inclusive. If multiple IHEs and/or NPOs partner, a lead applicant must be identified.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Applicants that propose to partner with a COE or consortium of COEs will be given positive consideration.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Applicants must be able to demonstrate knowledge of and capacity to implement the </a:t>
            </a:r>
            <a:r>
              <a:rPr lang="en-US" sz="1200" i="1" kern="1200" dirty="0">
                <a:solidFill>
                  <a:schemeClr val="tx1"/>
                </a:solidFill>
                <a:effectLst/>
                <a:latin typeface="+mn-lt"/>
                <a:ea typeface="+mn-ea"/>
                <a:cs typeface="+mn-cs"/>
              </a:rPr>
              <a:t>CA CS Content Standards</a:t>
            </a:r>
            <a:r>
              <a:rPr lang="en-US" sz="1200" kern="1200" dirty="0">
                <a:solidFill>
                  <a:schemeClr val="tx1"/>
                </a:solidFill>
                <a:effectLst/>
                <a:latin typeface="+mn-lt"/>
                <a:ea typeface="+mn-ea"/>
                <a:cs typeface="+mn-cs"/>
              </a:rPr>
              <a:t> in a manner that aligns with the Statewide System of Support.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7</a:t>
            </a:fld>
            <a:endParaRPr lang="en-US"/>
          </a:p>
        </p:txBody>
      </p:sp>
    </p:spTree>
    <p:extLst>
      <p:ext uri="{BB962C8B-B14F-4D97-AF65-F5344CB8AC3E}">
        <p14:creationId xmlns:p14="http://schemas.microsoft.com/office/powerpoint/2010/main" val="216787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grantee will collaboratively work with the Statewide System of Support to build the capacity of LEAs across the state through professional learning opportunities for teachers, paraprofessionals, school leaders, and counselors that pertains to strategies for high-quality instruction, and CS learning experiences aligned to the </a:t>
            </a:r>
            <a:r>
              <a:rPr lang="en-US" sz="1200" i="1" kern="1200" dirty="0">
                <a:solidFill>
                  <a:schemeClr val="tx1"/>
                </a:solidFill>
                <a:effectLst/>
                <a:latin typeface="+mn-lt"/>
                <a:ea typeface="+mn-ea"/>
                <a:cs typeface="+mn-cs"/>
              </a:rPr>
              <a:t>CA CS Content Standards</a:t>
            </a:r>
            <a:r>
              <a:rPr lang="en-US" sz="1200" kern="1200" dirty="0">
                <a:solidFill>
                  <a:schemeClr val="tx1"/>
                </a:solidFill>
                <a:effectLst/>
                <a:latin typeface="+mn-lt"/>
                <a:ea typeface="+mn-ea"/>
                <a:cs typeface="+mn-cs"/>
              </a:rPr>
              <a:t> and aligned to the QPLS.</a:t>
            </a:r>
          </a:p>
          <a:p>
            <a:endParaRPr lang="en-US" sz="1200" kern="1200" dirty="0" smtClean="0">
              <a:solidFill>
                <a:schemeClr val="tx1"/>
              </a:solidFill>
              <a:effectLst/>
              <a:latin typeface="+mn-lt"/>
              <a:ea typeface="+mn-ea"/>
              <a:cs typeface="+mn-cs"/>
            </a:endParaRPr>
          </a:p>
          <a:p>
            <a:pPr marL="171450" indent="-171450">
              <a:lnSpc>
                <a:spcPct val="100000"/>
              </a:lnSpc>
              <a:spcBef>
                <a:spcPts val="0"/>
              </a:spcBef>
              <a:spcAft>
                <a:spcPts val="1200"/>
              </a:spcAft>
              <a:buFont typeface="Arial" panose="020B0604020202020204" pitchFamily="34" charset="0"/>
              <a:buChar char="•"/>
            </a:pPr>
            <a:r>
              <a:rPr lang="en-US" sz="1200" dirty="0" smtClean="0"/>
              <a:t>Structures </a:t>
            </a:r>
            <a:r>
              <a:rPr lang="en-US" sz="1200" dirty="0"/>
              <a:t>collective learning around an evidence-based cycle of continuous learning and improvement, maintaining a consistent focus on shared goals</a:t>
            </a:r>
          </a:p>
          <a:p>
            <a:pPr marL="0" indent="0">
              <a:lnSpc>
                <a:spcPct val="100000"/>
              </a:lnSpc>
              <a:spcBef>
                <a:spcPts val="0"/>
              </a:spcBef>
              <a:spcAft>
                <a:spcPts val="1200"/>
              </a:spcAft>
              <a:buFont typeface="Arial" panose="020B0604020202020204" pitchFamily="34" charset="0"/>
              <a:buNone/>
            </a:pPr>
            <a:endParaRPr lang="en-US" sz="1200" smtClean="0"/>
          </a:p>
          <a:p>
            <a:pPr marL="171450" indent="-171450">
              <a:lnSpc>
                <a:spcPct val="100000"/>
              </a:lnSpc>
              <a:spcBef>
                <a:spcPts val="0"/>
              </a:spcBef>
              <a:spcAft>
                <a:spcPts val="1200"/>
              </a:spcAft>
              <a:buFont typeface="Arial" panose="020B0604020202020204" pitchFamily="34" charset="0"/>
              <a:buChar char="•"/>
            </a:pPr>
            <a:r>
              <a:rPr lang="en-US" sz="1200" dirty="0" smtClean="0"/>
              <a:t>Develop </a:t>
            </a:r>
            <a:r>
              <a:rPr lang="en-US" sz="1200" dirty="0"/>
              <a:t>and include resources for teachers and paraprofessionals that use instructional techniques and strategies, including interactive and project-based activities with strong CS content, collaborative learning, inquiry-based pedagogy, and culturally and linguistically responsive teaching</a:t>
            </a:r>
          </a:p>
          <a:p>
            <a:pPr marL="171450" indent="-171450">
              <a:lnSpc>
                <a:spcPct val="100000"/>
              </a:lnSpc>
              <a:spcBef>
                <a:spcPts val="0"/>
              </a:spcBef>
              <a:spcAft>
                <a:spcPts val="1200"/>
              </a:spcAft>
              <a:buFont typeface="Arial" panose="020B0604020202020204" pitchFamily="34" charset="0"/>
              <a:buChar char="•"/>
            </a:pPr>
            <a:endParaRPr lang="en-US" sz="1200" dirty="0" smtClean="0"/>
          </a:p>
          <a:p>
            <a:pPr marL="171450" indent="-171450">
              <a:lnSpc>
                <a:spcPct val="100000"/>
              </a:lnSpc>
              <a:spcBef>
                <a:spcPts val="0"/>
              </a:spcBef>
              <a:spcAft>
                <a:spcPts val="1200"/>
              </a:spcAft>
              <a:buFont typeface="Arial" panose="020B0604020202020204" pitchFamily="34" charset="0"/>
              <a:buChar char="•"/>
            </a:pPr>
            <a:r>
              <a:rPr lang="en-US" sz="1200" kern="1200" dirty="0" smtClean="0">
                <a:solidFill>
                  <a:schemeClr val="tx1"/>
                </a:solidFill>
                <a:effectLst/>
                <a:latin typeface="+mn-lt"/>
                <a:ea typeface="+mn-ea"/>
                <a:cs typeface="+mn-cs"/>
              </a:rPr>
              <a:t>Develop </a:t>
            </a:r>
            <a:r>
              <a:rPr lang="en-US" sz="1200" kern="1200" dirty="0">
                <a:solidFill>
                  <a:schemeClr val="tx1"/>
                </a:solidFill>
                <a:effectLst/>
                <a:latin typeface="+mn-lt"/>
                <a:ea typeface="+mn-ea"/>
                <a:cs typeface="+mn-cs"/>
              </a:rPr>
              <a:t>differentiated instructional strategies in CS education to prepare and encourage young students and beginners, students with disabilities, female students, and underrepresented minorities</a:t>
            </a:r>
          </a:p>
          <a:p>
            <a:pPr marL="171450" indent="-171450">
              <a:lnSpc>
                <a:spcPct val="100000"/>
              </a:lnSpc>
              <a:spcBef>
                <a:spcPts val="0"/>
              </a:spcBef>
              <a:spcAft>
                <a:spcPts val="1200"/>
              </a:spcAft>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lnSpc>
                <a:spcPct val="100000"/>
              </a:lnSpc>
              <a:spcBef>
                <a:spcPts val="0"/>
              </a:spcBef>
              <a:spcAft>
                <a:spcPts val="1200"/>
              </a:spcAft>
              <a:buFont typeface="Arial" panose="020B0604020202020204" pitchFamily="34" charset="0"/>
              <a:buChar char="•"/>
            </a:pPr>
            <a:r>
              <a:rPr lang="en-US" sz="1200" kern="1200" dirty="0" smtClean="0">
                <a:solidFill>
                  <a:schemeClr val="tx1"/>
                </a:solidFill>
                <a:effectLst/>
                <a:latin typeface="+mn-lt"/>
                <a:ea typeface="+mn-ea"/>
                <a:cs typeface="+mn-cs"/>
              </a:rPr>
              <a:t>Facilitates </a:t>
            </a:r>
            <a:r>
              <a:rPr lang="en-US" sz="1200" kern="1200" dirty="0">
                <a:solidFill>
                  <a:schemeClr val="tx1"/>
                </a:solidFill>
                <a:effectLst/>
                <a:latin typeface="+mn-lt"/>
                <a:ea typeface="+mn-ea"/>
                <a:cs typeface="+mn-cs"/>
              </a:rPr>
              <a:t>cycles of feedback and reflection that are spaced over time through opportunities for teachers to solicit and receive feedback and input to change instructional practice </a:t>
            </a:r>
          </a:p>
          <a:p>
            <a:pPr marL="171450" indent="-171450">
              <a:lnSpc>
                <a:spcPct val="100000"/>
              </a:lnSpc>
              <a:spcBef>
                <a:spcPts val="0"/>
              </a:spcBef>
              <a:spcAft>
                <a:spcPts val="1200"/>
              </a:spcAft>
              <a:buFont typeface="Arial" panose="020B0604020202020204" pitchFamily="34" charset="0"/>
              <a:buChar char="•"/>
            </a:pPr>
            <a:endParaRPr lang="en-US" sz="1200"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8</a:t>
            </a:fld>
            <a:endParaRPr lang="en-US"/>
          </a:p>
        </p:txBody>
      </p:sp>
    </p:spTree>
    <p:extLst>
      <p:ext uri="{BB962C8B-B14F-4D97-AF65-F5344CB8AC3E}">
        <p14:creationId xmlns:p14="http://schemas.microsoft.com/office/powerpoint/2010/main" val="836007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following</a:t>
            </a:r>
            <a:r>
              <a:rPr lang="en-US" baseline="0" dirty="0">
                <a:latin typeface="Arial" panose="020B0604020202020204" pitchFamily="34" charset="0"/>
                <a:cs typeface="Arial" panose="020B0604020202020204" pitchFamily="34" charset="0"/>
              </a:rPr>
              <a:t> slides address specific requirements of the EWIG: CS grant application.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9</a:t>
            </a:fld>
            <a:endParaRPr lang="en-US"/>
          </a:p>
        </p:txBody>
      </p:sp>
    </p:spTree>
    <p:extLst>
      <p:ext uri="{BB962C8B-B14F-4D97-AF65-F5344CB8AC3E}">
        <p14:creationId xmlns:p14="http://schemas.microsoft.com/office/powerpoint/2010/main" val="4149879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CF88B7-C84A-4A82-906B-BB5F13FE07FE}" type="datetime1">
              <a:rPr lang="en-US" smtClean="0"/>
              <a:t>11/22/2019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dirty="0">
                <a:solidFill>
                  <a:schemeClr val="accent5">
                    <a:lumMod val="50000"/>
                  </a:schemeClr>
                </a:solidFill>
              </a:rPr>
              <a:t>CALIFORNIA DEPARTMENT </a:t>
            </a:r>
            <a:r>
              <a:rPr lang="en-US" sz="1400" dirty="0">
                <a:solidFill>
                  <a:srgbClr val="1E5E70"/>
                </a:solidFill>
              </a:rPr>
              <a:t>OF EDUCATION</a:t>
            </a:r>
          </a:p>
          <a:p>
            <a:r>
              <a:rPr lang="en-US" sz="1400" dirty="0">
                <a:solidFill>
                  <a:srgbClr val="1E5E70"/>
                </a:solidFill>
              </a:rPr>
              <a:t>Tony Thurmond, State Superintendent</a:t>
            </a:r>
            <a:r>
              <a:rPr lang="en-US" sz="1400" baseline="0" dirty="0">
                <a:solidFill>
                  <a:srgbClr val="1E5E70"/>
                </a:solidFill>
              </a:rPr>
              <a:t> of Public </a:t>
            </a:r>
            <a:r>
              <a:rPr lang="en-US" sz="1400" baseline="0" dirty="0">
                <a:solidFill>
                  <a:schemeClr val="accent5">
                    <a:lumMod val="50000"/>
                  </a:schemeClr>
                </a:solidFill>
              </a:rPr>
              <a:t>Instruction</a:t>
            </a:r>
            <a:endParaRPr lang="en-US" sz="1400" dirty="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2B5CD0-598D-456C-9C88-C437FC381D55}" type="datetime1">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98ADC-861C-4ACD-A18D-6DC79472BE4A}" type="datetime1">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38698DF-6476-4FFB-A5D5-B52F7B8C4ED1}" type="datetime1">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F2C09-4B62-46F0-AF1F-4AAEC8FC2D3B}" type="datetime1">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153034-D115-4E91-8CD0-B0B619F24C4F}" type="datetime1">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8EC89-6FDA-444C-B2B5-1C646B210370}" type="datetime1">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D48D3-9BB5-4C88-B65B-E76FC71F3E10}" type="datetime1">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5504B-D502-4BC2-849E-997B8C982C6D}" type="datetime1">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3ECC4-6A0F-4863-B09A-BB53DE33CB61}" type="datetime1">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DF3E1-2BC9-426A-83FB-808970C92002}" type="datetime1">
              <a:rPr lang="en-US" smtClean="0"/>
              <a:t>11/22/2019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1AB6F-F776-4263-B264-C9BD72C58EEC}" type="datetime1">
              <a:rPr lang="en-US" smtClean="0"/>
              <a:t>11/22/2019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hf hdr="0" ftr="0" dt="0"/>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ca.gov/fg/fo/r12/csewig19rfa.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cde.ca.gov/sp/sw/t1/csss.asp" TargetMode="External"/><Relationship Id="rId5" Type="http://schemas.openxmlformats.org/officeDocument/2006/relationships/hyperlink" Target="https://www.cde.ca.gov/pd/ca/cs/cssip.asp" TargetMode="External"/><Relationship Id="rId4" Type="http://schemas.openxmlformats.org/officeDocument/2006/relationships/hyperlink" Target="https://www.cde.ca.gov/be/st/ss/computerscicontentstds.as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12/csewig19rfa.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STEM@cde.ca.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mailto:mwheeler@cde.c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834" y="477078"/>
            <a:ext cx="10396329" cy="3132276"/>
          </a:xfrm>
        </p:spPr>
        <p:txBody>
          <a:bodyPr>
            <a:normAutofit/>
          </a:bodyPr>
          <a:lstStyle/>
          <a:p>
            <a:r>
              <a:rPr lang="en-US" sz="5000" dirty="0"/>
              <a:t>Educator Workforce Investment Grant Program: Computer Science Professional Learning Grant Request for Applications</a:t>
            </a:r>
          </a:p>
        </p:txBody>
      </p:sp>
      <p:sp>
        <p:nvSpPr>
          <p:cNvPr id="3" name="Subtitle 2"/>
          <p:cNvSpPr>
            <a:spLocks noGrp="1"/>
          </p:cNvSpPr>
          <p:nvPr>
            <p:ph type="subTitle" idx="1"/>
          </p:nvPr>
        </p:nvSpPr>
        <p:spPr>
          <a:xfrm>
            <a:off x="1523998" y="4297777"/>
            <a:ext cx="9144000" cy="791058"/>
          </a:xfrm>
        </p:spPr>
        <p:txBody>
          <a:bodyPr/>
          <a:lstStyle/>
          <a:p>
            <a:r>
              <a:rPr lang="en-US" dirty="0"/>
              <a:t>Application Webinar Presented by the Educator Excellence and Equity Division on November 22, 2019</a:t>
            </a:r>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105672"/>
            <a:ext cx="9479666" cy="1325563"/>
          </a:xfrm>
        </p:spPr>
        <p:txBody>
          <a:bodyPr/>
          <a:lstStyle/>
          <a:p>
            <a:r>
              <a:rPr lang="en-US" dirty="0"/>
              <a:t>Submission Requirements</a:t>
            </a:r>
          </a:p>
        </p:txBody>
      </p:sp>
      <p:sp>
        <p:nvSpPr>
          <p:cNvPr id="3" name="Content Placeholder 2"/>
          <p:cNvSpPr>
            <a:spLocks noGrp="1"/>
          </p:cNvSpPr>
          <p:nvPr>
            <p:ph idx="1"/>
          </p:nvPr>
        </p:nvSpPr>
        <p:spPr>
          <a:xfrm>
            <a:off x="1632661" y="1431235"/>
            <a:ext cx="9638313" cy="4969565"/>
          </a:xfrm>
        </p:spPr>
        <p:txBody>
          <a:bodyPr/>
          <a:lstStyle/>
          <a:p>
            <a:pPr>
              <a:lnSpc>
                <a:spcPct val="100000"/>
              </a:lnSpc>
              <a:spcBef>
                <a:spcPts val="0"/>
              </a:spcBef>
              <a:spcAft>
                <a:spcPts val="1200"/>
              </a:spcAft>
            </a:pPr>
            <a:r>
              <a:rPr lang="en-US" sz="2400" dirty="0"/>
              <a:t>Complete application electronically through the EWIG: CS Online Application, which is available on the RFA web page at </a:t>
            </a:r>
            <a:r>
              <a:rPr lang="en-US" sz="2400" u="sng" dirty="0">
                <a:hlinkClick r:id="rId3" tooltip="Educator Workforce Investment Grant: Computer Science Professional Learning Grant"/>
              </a:rPr>
              <a:t>https://www.cde.ca.gov/fg/fo/r12/csewig19rfa.asp</a:t>
            </a:r>
            <a:r>
              <a:rPr lang="en-US" sz="2400" dirty="0"/>
              <a:t>.</a:t>
            </a:r>
            <a:endParaRPr lang="en-US" sz="2400" u="sng" dirty="0"/>
          </a:p>
          <a:p>
            <a:pPr lvl="1"/>
            <a:r>
              <a:rPr lang="en-US" sz="2200" dirty="0"/>
              <a:t>Online Application Instructions are included in Appendix B</a:t>
            </a:r>
          </a:p>
          <a:p>
            <a:r>
              <a:rPr lang="en-US" sz="2400" dirty="0"/>
              <a:t>Respond to all prompts in each section of the narrative description. </a:t>
            </a:r>
          </a:p>
          <a:p>
            <a:r>
              <a:rPr lang="en-US" sz="2400" dirty="0"/>
              <a:t>Separately attach supporting evidence, such as budget and letters of commitment.</a:t>
            </a:r>
          </a:p>
          <a:p>
            <a:r>
              <a:rPr lang="en-US" sz="2400" dirty="0"/>
              <a:t>Provide the appropriate digital signature.</a:t>
            </a:r>
          </a:p>
          <a:p>
            <a:pPr>
              <a:spcAft>
                <a:spcPts val="1200"/>
              </a:spcAft>
            </a:pPr>
            <a:r>
              <a:rPr lang="en-US" sz="2400" dirty="0"/>
              <a:t>Submit the application by Friday, January 31, 2020, before 4 p.m.</a:t>
            </a:r>
          </a:p>
          <a:p>
            <a:pPr marL="0" indent="0">
              <a:buNone/>
            </a:pPr>
            <a:r>
              <a:rPr lang="en-US" sz="2400" dirty="0"/>
              <a:t>Refer to the scoring rubric (Appendix A) to understand how responses will be evaluated by the reading panel.</a:t>
            </a:r>
          </a:p>
        </p:txBody>
      </p:sp>
      <p:sp>
        <p:nvSpPr>
          <p:cNvPr id="5" name="Slide Number Placeholder 4"/>
          <p:cNvSpPr>
            <a:spLocks noGrp="1"/>
          </p:cNvSpPr>
          <p:nvPr>
            <p:ph type="sldNum" sz="quarter" idx="12"/>
          </p:nvPr>
        </p:nvSpPr>
        <p:spPr/>
        <p:txBody>
          <a:bodyPr/>
          <a:lstStyle/>
          <a:p>
            <a:fld id="{469BC29B-CD14-4172-9B93-F334EF7BA94E}" type="slidenum">
              <a:rPr lang="en-US" smtClean="0"/>
              <a:t>10</a:t>
            </a:fld>
            <a:endParaRPr lang="en-US"/>
          </a:p>
        </p:txBody>
      </p:sp>
    </p:spTree>
    <p:extLst>
      <p:ext uri="{BB962C8B-B14F-4D97-AF65-F5344CB8AC3E}">
        <p14:creationId xmlns:p14="http://schemas.microsoft.com/office/powerpoint/2010/main" val="429054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105672"/>
            <a:ext cx="9479666" cy="1325563"/>
          </a:xfrm>
        </p:spPr>
        <p:txBody>
          <a:bodyPr/>
          <a:lstStyle/>
          <a:p>
            <a:r>
              <a:rPr lang="en-US" dirty="0"/>
              <a:t>Saving Responses</a:t>
            </a:r>
          </a:p>
        </p:txBody>
      </p:sp>
      <p:sp>
        <p:nvSpPr>
          <p:cNvPr id="3" name="Content Placeholder 2"/>
          <p:cNvSpPr>
            <a:spLocks noGrp="1"/>
          </p:cNvSpPr>
          <p:nvPr>
            <p:ph idx="1"/>
          </p:nvPr>
        </p:nvSpPr>
        <p:spPr>
          <a:xfrm>
            <a:off x="1632661" y="1431235"/>
            <a:ext cx="9638313" cy="4969565"/>
          </a:xfrm>
        </p:spPr>
        <p:txBody>
          <a:bodyPr/>
          <a:lstStyle/>
          <a:p>
            <a:pPr>
              <a:lnSpc>
                <a:spcPct val="100000"/>
              </a:lnSpc>
              <a:spcBef>
                <a:spcPts val="0"/>
              </a:spcBef>
              <a:spcAft>
                <a:spcPts val="1200"/>
              </a:spcAft>
            </a:pPr>
            <a:r>
              <a:rPr lang="en-US" sz="2400" dirty="0"/>
              <a:t>Select the </a:t>
            </a:r>
            <a:r>
              <a:rPr lang="en-US" sz="2400" b="1" dirty="0"/>
              <a:t>Save Responses</a:t>
            </a:r>
            <a:r>
              <a:rPr lang="en-US" sz="2400" dirty="0"/>
              <a:t> button on the first page of the online application if you do not intend to complete the application in one session</a:t>
            </a:r>
          </a:p>
          <a:p>
            <a:pPr>
              <a:lnSpc>
                <a:spcPct val="100000"/>
              </a:lnSpc>
              <a:spcBef>
                <a:spcPts val="0"/>
              </a:spcBef>
              <a:spcAft>
                <a:spcPts val="1200"/>
              </a:spcAft>
            </a:pPr>
            <a:r>
              <a:rPr lang="en-US" sz="2400" dirty="0"/>
              <a:t>Ensure the email address you provide is accurate</a:t>
            </a:r>
          </a:p>
          <a:p>
            <a:pPr>
              <a:lnSpc>
                <a:spcPct val="100000"/>
              </a:lnSpc>
              <a:spcBef>
                <a:spcPts val="0"/>
              </a:spcBef>
              <a:spcAft>
                <a:spcPts val="1200"/>
              </a:spcAft>
            </a:pPr>
            <a:r>
              <a:rPr lang="en-US" sz="2400" dirty="0"/>
              <a:t>Copy the </a:t>
            </a:r>
            <a:r>
              <a:rPr lang="en-US" sz="2400" b="1" dirty="0"/>
              <a:t>unique </a:t>
            </a:r>
            <a:r>
              <a:rPr lang="en-US" sz="2400" dirty="0"/>
              <a:t>URL (web address) for entrance back into the application</a:t>
            </a:r>
          </a:p>
        </p:txBody>
      </p:sp>
      <p:sp>
        <p:nvSpPr>
          <p:cNvPr id="5" name="Slide Number Placeholder 4"/>
          <p:cNvSpPr>
            <a:spLocks noGrp="1"/>
          </p:cNvSpPr>
          <p:nvPr>
            <p:ph type="sldNum" sz="quarter" idx="12"/>
          </p:nvPr>
        </p:nvSpPr>
        <p:spPr/>
        <p:txBody>
          <a:bodyPr/>
          <a:lstStyle/>
          <a:p>
            <a:fld id="{469BC29B-CD14-4172-9B93-F334EF7BA94E}" type="slidenum">
              <a:rPr lang="en-US" smtClean="0"/>
              <a:t>11</a:t>
            </a:fld>
            <a:endParaRPr lang="en-US"/>
          </a:p>
        </p:txBody>
      </p:sp>
    </p:spTree>
    <p:extLst>
      <p:ext uri="{BB962C8B-B14F-4D97-AF65-F5344CB8AC3E}">
        <p14:creationId xmlns:p14="http://schemas.microsoft.com/office/powerpoint/2010/main" val="3887295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Completing the Application Narrative</a:t>
            </a:r>
          </a:p>
        </p:txBody>
      </p:sp>
      <p:sp>
        <p:nvSpPr>
          <p:cNvPr id="3" name="Content Placeholder 2"/>
          <p:cNvSpPr>
            <a:spLocks noGrp="1"/>
          </p:cNvSpPr>
          <p:nvPr>
            <p:ph idx="1"/>
          </p:nvPr>
        </p:nvSpPr>
        <p:spPr>
          <a:xfrm>
            <a:off x="1354239" y="1555996"/>
            <a:ext cx="9479666" cy="4351338"/>
          </a:xfrm>
        </p:spPr>
        <p:txBody>
          <a:bodyPr/>
          <a:lstStyle/>
          <a:p>
            <a:pPr>
              <a:spcAft>
                <a:spcPts val="1200"/>
              </a:spcAft>
            </a:pPr>
            <a:r>
              <a:rPr lang="en-US" dirty="0"/>
              <a:t>Two parts must be addressed </a:t>
            </a:r>
          </a:p>
          <a:p>
            <a:pPr>
              <a:spcAft>
                <a:spcPts val="1200"/>
              </a:spcAft>
            </a:pPr>
            <a:r>
              <a:rPr lang="en-US" dirty="0"/>
              <a:t>Part 1 has six sections, which may also include multiple items to be addressed</a:t>
            </a:r>
          </a:p>
          <a:p>
            <a:pPr>
              <a:spcAft>
                <a:spcPts val="1200"/>
              </a:spcAft>
            </a:pPr>
            <a:r>
              <a:rPr lang="en-US" dirty="0"/>
              <a:t>Part 2 pertains to proposed metrics</a:t>
            </a:r>
          </a:p>
          <a:p>
            <a:pPr>
              <a:spcAft>
                <a:spcPts val="1200"/>
              </a:spcAft>
            </a:pPr>
            <a:r>
              <a:rPr lang="en-US" dirty="0"/>
              <a:t>Responses must be conceptually </a:t>
            </a:r>
            <a:r>
              <a:rPr lang="en-US" dirty="0" smtClean="0"/>
              <a:t>clear and </a:t>
            </a:r>
            <a:r>
              <a:rPr lang="en-US" dirty="0"/>
              <a:t>technically </a:t>
            </a:r>
            <a:r>
              <a:rPr lang="en-US" dirty="0" smtClean="0"/>
              <a:t>feasible </a:t>
            </a:r>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12</a:t>
            </a:fld>
            <a:endParaRPr lang="en-US"/>
          </a:p>
        </p:txBody>
      </p:sp>
    </p:spTree>
    <p:extLst>
      <p:ext uri="{BB962C8B-B14F-4D97-AF65-F5344CB8AC3E}">
        <p14:creationId xmlns:p14="http://schemas.microsoft.com/office/powerpoint/2010/main" val="977185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Narrative (continued)</a:t>
            </a:r>
          </a:p>
        </p:txBody>
      </p:sp>
      <p:sp>
        <p:nvSpPr>
          <p:cNvPr id="3" name="Content Placeholder 2"/>
          <p:cNvSpPr>
            <a:spLocks noGrp="1"/>
          </p:cNvSpPr>
          <p:nvPr>
            <p:ph idx="1"/>
          </p:nvPr>
        </p:nvSpPr>
        <p:spPr/>
        <p:txBody>
          <a:bodyPr/>
          <a:lstStyle/>
          <a:p>
            <a:pPr>
              <a:spcAft>
                <a:spcPts val="1200"/>
              </a:spcAft>
            </a:pPr>
            <a:r>
              <a:rPr lang="en-US" sz="2400" dirty="0"/>
              <a:t>Articulate a theory of action for implementation and meeting the vision and mission included in the Computer Science Strategic Implementation Plan</a:t>
            </a:r>
          </a:p>
          <a:p>
            <a:pPr>
              <a:spcAft>
                <a:spcPts val="1200"/>
              </a:spcAft>
            </a:pPr>
            <a:r>
              <a:rPr lang="en-US" sz="2400" dirty="0"/>
              <a:t>Address three prompts per item for all sections except the Vision and Mission:</a:t>
            </a:r>
          </a:p>
          <a:p>
            <a:pPr marL="628650" lvl="1" indent="-171450">
              <a:lnSpc>
                <a:spcPct val="100000"/>
              </a:lnSpc>
              <a:spcBef>
                <a:spcPts val="0"/>
              </a:spcBef>
              <a:spcAft>
                <a:spcPts val="1200"/>
              </a:spcAft>
            </a:pPr>
            <a:r>
              <a:rPr lang="en-US" sz="2000" dirty="0">
                <a:latin typeface="Arial" panose="020B0604020202020204" pitchFamily="34" charset="0"/>
                <a:cs typeface="Arial" panose="020B0604020202020204" pitchFamily="34" charset="0"/>
              </a:rPr>
              <a:t>Applicant’s previous experience or expertise, if any, pertaining to the item,</a:t>
            </a:r>
          </a:p>
          <a:p>
            <a:pPr marL="628650" lvl="1" indent="-171450">
              <a:lnSpc>
                <a:spcPct val="100000"/>
              </a:lnSpc>
              <a:spcBef>
                <a:spcPts val="0"/>
              </a:spcBef>
              <a:spcAft>
                <a:spcPts val="1200"/>
              </a:spcAft>
            </a:pPr>
            <a:r>
              <a:rPr lang="en-US" sz="2000" dirty="0">
                <a:latin typeface="Arial" panose="020B0604020202020204" pitchFamily="34" charset="0"/>
                <a:cs typeface="Arial" panose="020B0604020202020204" pitchFamily="34" charset="0"/>
              </a:rPr>
              <a:t>Strategies and responsible agencies or staff, and </a:t>
            </a:r>
          </a:p>
          <a:p>
            <a:pPr marL="628650" lvl="1" indent="-171450">
              <a:lnSpc>
                <a:spcPct val="100000"/>
              </a:lnSpc>
              <a:spcBef>
                <a:spcPts val="0"/>
              </a:spcBef>
              <a:spcAft>
                <a:spcPts val="1200"/>
              </a:spcAft>
            </a:pPr>
            <a:r>
              <a:rPr lang="en-US" sz="2000" dirty="0">
                <a:latin typeface="Arial" panose="020B0604020202020204" pitchFamily="34" charset="0"/>
                <a:cs typeface="Arial" panose="020B0604020202020204" pitchFamily="34" charset="0"/>
              </a:rPr>
              <a:t>A timeline of activities that will be used to achieve the goals.</a:t>
            </a:r>
          </a:p>
          <a:p>
            <a:pPr marL="171450" indent="-171450">
              <a:lnSpc>
                <a:spcPct val="100000"/>
              </a:lnSpc>
              <a:spcBef>
                <a:spcPts val="0"/>
              </a:spcBef>
              <a:spcAft>
                <a:spcPts val="1200"/>
              </a:spcAft>
            </a:pPr>
            <a:r>
              <a:rPr lang="en-US" sz="2400" dirty="0"/>
              <a:t>Stay within specified character limits as noted for each item</a:t>
            </a:r>
          </a:p>
          <a:p>
            <a:pPr marL="0" indent="0">
              <a:lnSpc>
                <a:spcPct val="100000"/>
              </a:lnSpc>
              <a:spcBef>
                <a:spcPts val="0"/>
              </a:spcBef>
              <a:spcAft>
                <a:spcPts val="1200"/>
              </a:spcAft>
              <a:buNone/>
            </a:pPr>
            <a:endParaRPr lang="en-US" sz="2400" dirty="0">
              <a:latin typeface="Arial" panose="020B0604020202020204" pitchFamily="34" charset="0"/>
              <a:cs typeface="Arial" panose="020B0604020202020204" pitchFamily="34" charset="0"/>
            </a:endParaRPr>
          </a:p>
          <a:p>
            <a:pPr marL="0" indent="0">
              <a:spcAft>
                <a:spcPts val="1200"/>
              </a:spcAft>
              <a:buNone/>
            </a:pPr>
            <a:endParaRPr lang="en-US" sz="2400" dirty="0"/>
          </a:p>
        </p:txBody>
      </p:sp>
      <p:sp>
        <p:nvSpPr>
          <p:cNvPr id="5" name="Slide Number Placeholder 4"/>
          <p:cNvSpPr>
            <a:spLocks noGrp="1"/>
          </p:cNvSpPr>
          <p:nvPr>
            <p:ph type="sldNum" sz="quarter" idx="12"/>
          </p:nvPr>
        </p:nvSpPr>
        <p:spPr/>
        <p:txBody>
          <a:bodyPr/>
          <a:lstStyle/>
          <a:p>
            <a:fld id="{469BC29B-CD14-4172-9B93-F334EF7BA94E}" type="slidenum">
              <a:rPr lang="en-US" smtClean="0"/>
              <a:t>13</a:t>
            </a:fld>
            <a:endParaRPr lang="en-US"/>
          </a:p>
        </p:txBody>
      </p:sp>
    </p:spTree>
    <p:extLst>
      <p:ext uri="{BB962C8B-B14F-4D97-AF65-F5344CB8AC3E}">
        <p14:creationId xmlns:p14="http://schemas.microsoft.com/office/powerpoint/2010/main" val="1364594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Completing the Application Budget</a:t>
            </a:r>
          </a:p>
        </p:txBody>
      </p:sp>
      <p:sp>
        <p:nvSpPr>
          <p:cNvPr id="3" name="Content Placeholder 2"/>
          <p:cNvSpPr>
            <a:spLocks noGrp="1"/>
          </p:cNvSpPr>
          <p:nvPr>
            <p:ph idx="1"/>
          </p:nvPr>
        </p:nvSpPr>
        <p:spPr>
          <a:xfrm>
            <a:off x="1354239" y="1920749"/>
            <a:ext cx="9479666" cy="4351338"/>
          </a:xfrm>
        </p:spPr>
        <p:txBody>
          <a:bodyPr/>
          <a:lstStyle/>
          <a:p>
            <a:pPr>
              <a:spcAft>
                <a:spcPts val="1200"/>
              </a:spcAft>
            </a:pPr>
            <a:r>
              <a:rPr lang="en-US" sz="2400" dirty="0"/>
              <a:t>Covers the entire grant period (March 16, 2020 through June 30, 2023)</a:t>
            </a:r>
          </a:p>
          <a:p>
            <a:pPr>
              <a:spcAft>
                <a:spcPts val="1200"/>
              </a:spcAft>
            </a:pPr>
            <a:r>
              <a:rPr lang="en-US" sz="2400" dirty="0"/>
              <a:t>Available on the EWIG: CS RFA web page</a:t>
            </a:r>
          </a:p>
          <a:p>
            <a:pPr>
              <a:spcAft>
                <a:spcPts val="1200"/>
              </a:spcAft>
            </a:pPr>
            <a:r>
              <a:rPr lang="en-US" sz="2400" dirty="0"/>
              <a:t>Includes four tabs for completion</a:t>
            </a:r>
          </a:p>
          <a:p>
            <a:pPr>
              <a:spcAft>
                <a:spcPts val="1200"/>
              </a:spcAft>
            </a:pPr>
            <a:r>
              <a:rPr lang="en-US" sz="2400" dirty="0"/>
              <a:t>Will be reviewed and scored.</a:t>
            </a:r>
            <a:endParaRPr lang="en-US" sz="2400" b="1" dirty="0"/>
          </a:p>
          <a:p>
            <a:pPr>
              <a:spcAft>
                <a:spcPts val="1200"/>
              </a:spcAft>
            </a:pPr>
            <a:r>
              <a:rPr lang="en-US" sz="2400" dirty="0"/>
              <a:t>Submit as an Excel file through the online application.</a:t>
            </a:r>
          </a:p>
          <a:p>
            <a:endParaRPr lang="en-US" b="1" dirty="0"/>
          </a:p>
          <a:p>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14</a:t>
            </a:fld>
            <a:endParaRPr lang="en-US"/>
          </a:p>
        </p:txBody>
      </p:sp>
    </p:spTree>
    <p:extLst>
      <p:ext uri="{BB962C8B-B14F-4D97-AF65-F5344CB8AC3E}">
        <p14:creationId xmlns:p14="http://schemas.microsoft.com/office/powerpoint/2010/main" val="837963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Budget (continued)</a:t>
            </a:r>
          </a:p>
        </p:txBody>
      </p:sp>
      <p:sp>
        <p:nvSpPr>
          <p:cNvPr id="3" name="Content Placeholder 2"/>
          <p:cNvSpPr>
            <a:spLocks noGrp="1"/>
          </p:cNvSpPr>
          <p:nvPr>
            <p:ph idx="1"/>
          </p:nvPr>
        </p:nvSpPr>
        <p:spPr/>
        <p:txBody>
          <a:bodyPr/>
          <a:lstStyle/>
          <a:p>
            <a:pPr>
              <a:spcAft>
                <a:spcPts val="1200"/>
              </a:spcAft>
            </a:pPr>
            <a:r>
              <a:rPr lang="en-US" sz="2400" dirty="0"/>
              <a:t>Proposed Budget Detail must include a detailed budget description for each line item within the grant period</a:t>
            </a:r>
          </a:p>
          <a:p>
            <a:pPr lvl="1">
              <a:spcAft>
                <a:spcPts val="1200"/>
              </a:spcAft>
            </a:pPr>
            <a:r>
              <a:rPr lang="en-US" sz="2000" dirty="0"/>
              <a:t>Provide sufficient detail and a breakdown/calculation that justifies each line item</a:t>
            </a:r>
          </a:p>
          <a:p>
            <a:pPr lvl="1">
              <a:spcAft>
                <a:spcPts val="1200"/>
              </a:spcAft>
            </a:pPr>
            <a:r>
              <a:rPr lang="en-US" sz="2000" dirty="0"/>
              <a:t>Group line items by the Object Code services </a:t>
            </a:r>
          </a:p>
          <a:p>
            <a:pPr lvl="1">
              <a:spcAft>
                <a:spcPts val="1200"/>
              </a:spcAft>
            </a:pPr>
            <a:r>
              <a:rPr lang="en-US" sz="2000" dirty="0"/>
              <a:t>Provide lines for Object Code totals</a:t>
            </a:r>
          </a:p>
          <a:p>
            <a:pPr>
              <a:spcAft>
                <a:spcPts val="1200"/>
              </a:spcAft>
            </a:pPr>
            <a:r>
              <a:rPr lang="en-US" sz="2400" dirty="0"/>
              <a:t>Proposed Budget Summary must provide totals for each Object Code and should must align with the Proposed Budget Detail</a:t>
            </a:r>
          </a:p>
        </p:txBody>
      </p:sp>
      <p:sp>
        <p:nvSpPr>
          <p:cNvPr id="5" name="Slide Number Placeholder 4"/>
          <p:cNvSpPr>
            <a:spLocks noGrp="1"/>
          </p:cNvSpPr>
          <p:nvPr>
            <p:ph type="sldNum" sz="quarter" idx="12"/>
          </p:nvPr>
        </p:nvSpPr>
        <p:spPr/>
        <p:txBody>
          <a:bodyPr/>
          <a:lstStyle/>
          <a:p>
            <a:fld id="{469BC29B-CD14-4172-9B93-F334EF7BA94E}" type="slidenum">
              <a:rPr lang="en-US" smtClean="0"/>
              <a:t>15</a:t>
            </a:fld>
            <a:endParaRPr lang="en-US"/>
          </a:p>
        </p:txBody>
      </p:sp>
    </p:spTree>
    <p:extLst>
      <p:ext uri="{BB962C8B-B14F-4D97-AF65-F5344CB8AC3E}">
        <p14:creationId xmlns:p14="http://schemas.microsoft.com/office/powerpoint/2010/main" val="840290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92079"/>
            <a:ext cx="9479666" cy="1493237"/>
          </a:xfrm>
        </p:spPr>
        <p:txBody>
          <a:bodyPr/>
          <a:lstStyle/>
          <a:p>
            <a:r>
              <a:rPr lang="en-US" dirty="0"/>
              <a:t>Review Process</a:t>
            </a:r>
          </a:p>
        </p:txBody>
      </p:sp>
      <p:sp>
        <p:nvSpPr>
          <p:cNvPr id="3" name="Content Placeholder 2"/>
          <p:cNvSpPr>
            <a:spLocks noGrp="1"/>
          </p:cNvSpPr>
          <p:nvPr>
            <p:ph idx="1"/>
          </p:nvPr>
        </p:nvSpPr>
        <p:spPr>
          <a:xfrm>
            <a:off x="1354239" y="1368420"/>
            <a:ext cx="9479666" cy="4901751"/>
          </a:xfrm>
        </p:spPr>
        <p:txBody>
          <a:bodyPr/>
          <a:lstStyle/>
          <a:p>
            <a:pPr>
              <a:spcAft>
                <a:spcPts val="1200"/>
              </a:spcAft>
            </a:pPr>
            <a:r>
              <a:rPr lang="en-US" sz="2400" dirty="0"/>
              <a:t>Only fully completed applications will be considered eligible for consideration and advanced to the Reader Conference. </a:t>
            </a:r>
          </a:p>
          <a:p>
            <a:pPr>
              <a:spcAft>
                <a:spcPts val="1200"/>
              </a:spcAft>
            </a:pPr>
            <a:r>
              <a:rPr lang="en-US" sz="2400" dirty="0"/>
              <a:t>A panel of readers selected for their expertise will read, review, and score each eligible application using a scoring rubric (see Appendix A). </a:t>
            </a:r>
          </a:p>
          <a:p>
            <a:pPr>
              <a:spcAft>
                <a:spcPts val="1200"/>
              </a:spcAft>
            </a:pPr>
            <a:r>
              <a:rPr lang="en-US" sz="2400" dirty="0"/>
              <a:t>Readers will be instructed to read each proposal in its entirety to get an overall impression of the project and whether it makes sense overall. </a:t>
            </a:r>
          </a:p>
          <a:p>
            <a:pPr>
              <a:spcAft>
                <a:spcPts val="1200"/>
              </a:spcAft>
            </a:pPr>
            <a:r>
              <a:rPr lang="en-US" sz="2400" dirty="0"/>
              <a:t>Interviews with potential grantees may be conducted.</a:t>
            </a:r>
          </a:p>
          <a:p>
            <a:pPr>
              <a:spcAft>
                <a:spcPts val="1200"/>
              </a:spcAft>
            </a:pPr>
            <a:r>
              <a:rPr lang="en-US" sz="2400" dirty="0"/>
              <a:t>The selected applicant is subject to approval by the Executive Director of the State Board of Education.</a:t>
            </a:r>
          </a:p>
        </p:txBody>
      </p:sp>
      <p:sp>
        <p:nvSpPr>
          <p:cNvPr id="5" name="Slide Number Placeholder 4"/>
          <p:cNvSpPr>
            <a:spLocks noGrp="1"/>
          </p:cNvSpPr>
          <p:nvPr>
            <p:ph type="sldNum" sz="quarter" idx="12"/>
          </p:nvPr>
        </p:nvSpPr>
        <p:spPr/>
        <p:txBody>
          <a:bodyPr/>
          <a:lstStyle/>
          <a:p>
            <a:fld id="{469BC29B-CD14-4172-9B93-F334EF7BA94E}" type="slidenum">
              <a:rPr lang="en-US" smtClean="0"/>
              <a:t>16</a:t>
            </a:fld>
            <a:endParaRPr lang="en-US"/>
          </a:p>
        </p:txBody>
      </p:sp>
    </p:spTree>
    <p:extLst>
      <p:ext uri="{BB962C8B-B14F-4D97-AF65-F5344CB8AC3E}">
        <p14:creationId xmlns:p14="http://schemas.microsoft.com/office/powerpoint/2010/main" val="3168161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Maximum Point Values</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692131644"/>
              </p:ext>
            </p:extLst>
          </p:nvPr>
        </p:nvGraphicFramePr>
        <p:xfrm>
          <a:off x="1870652" y="1434160"/>
          <a:ext cx="8871141" cy="3379340"/>
        </p:xfrm>
        <a:graphic>
          <a:graphicData uri="http://schemas.openxmlformats.org/drawingml/2006/table">
            <a:tbl>
              <a:tblPr firstRow="1" firstCol="1" bandRow="1"/>
              <a:tblGrid>
                <a:gridCol w="1731485">
                  <a:extLst>
                    <a:ext uri="{9D8B030D-6E8A-4147-A177-3AD203B41FA5}">
                      <a16:colId xmlns:a16="http://schemas.microsoft.com/office/drawing/2014/main" xmlns="" val="20000"/>
                    </a:ext>
                  </a:extLst>
                </a:gridCol>
                <a:gridCol w="5541863">
                  <a:extLst>
                    <a:ext uri="{9D8B030D-6E8A-4147-A177-3AD203B41FA5}">
                      <a16:colId xmlns:a16="http://schemas.microsoft.com/office/drawing/2014/main" xmlns="" val="20001"/>
                    </a:ext>
                  </a:extLst>
                </a:gridCol>
                <a:gridCol w="1597793">
                  <a:extLst>
                    <a:ext uri="{9D8B030D-6E8A-4147-A177-3AD203B41FA5}">
                      <a16:colId xmlns:a16="http://schemas.microsoft.com/office/drawing/2014/main" xmlns="" val="20002"/>
                    </a:ext>
                  </a:extLst>
                </a:gridCol>
              </a:tblGrid>
              <a:tr h="420013">
                <a:tc>
                  <a:txBody>
                    <a:bodyPr/>
                    <a:lstStyle/>
                    <a:p>
                      <a:pPr algn="ctr">
                        <a:lnSpc>
                          <a:spcPct val="107000"/>
                        </a:lnSpc>
                      </a:pPr>
                      <a:r>
                        <a:rPr lang="en-US" sz="2000" b="1" dirty="0">
                          <a:effectLst/>
                          <a:latin typeface="+mj-lt"/>
                          <a:cs typeface="Times New Roman" panose="02020603050405020304" pitchFamily="18" charset="0"/>
                        </a:rPr>
                        <a:t>Part</a:t>
                      </a:r>
                    </a:p>
                  </a:txBody>
                  <a:tcPr marL="73025" marR="73025" marT="36830" marB="36830" anchor="ctr">
                    <a:solidFill>
                      <a:schemeClr val="accent2">
                        <a:lumMod val="60000"/>
                        <a:lumOff val="40000"/>
                      </a:schemeClr>
                    </a:solidFill>
                  </a:tcPr>
                </a:tc>
                <a:tc>
                  <a:txBody>
                    <a:bodyPr/>
                    <a:lstStyle/>
                    <a:p>
                      <a:pPr algn="ctr">
                        <a:lnSpc>
                          <a:spcPct val="107000"/>
                        </a:lnSpc>
                      </a:pPr>
                      <a:r>
                        <a:rPr lang="en-US" sz="2000" b="1">
                          <a:effectLst/>
                          <a:latin typeface="+mj-lt"/>
                        </a:rPr>
                        <a:t>Section</a:t>
                      </a:r>
                      <a:endParaRPr lang="en-US" sz="2000" b="1" dirty="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7000"/>
                        </a:lnSpc>
                      </a:pPr>
                      <a:r>
                        <a:rPr lang="en-US" sz="2000" b="1" dirty="0">
                          <a:effectLst/>
                          <a:latin typeface="+mj-lt"/>
                        </a:rPr>
                        <a:t>Point Value</a:t>
                      </a:r>
                      <a:endParaRPr lang="en-US" sz="2000" b="1" dirty="0">
                        <a:effectLst/>
                        <a:latin typeface="+mj-lt"/>
                        <a:cs typeface="Times New Roman" panose="02020603050405020304" pitchFamily="18" charset="0"/>
                      </a:endParaRPr>
                    </a:p>
                  </a:txBody>
                  <a:tcPr marL="73025" marR="73025" marT="36830" marB="36830" anchor="ctr">
                    <a:solidFill>
                      <a:schemeClr val="accent2">
                        <a:lumMod val="60000"/>
                        <a:lumOff val="40000"/>
                      </a:schemeClr>
                    </a:solidFill>
                  </a:tcPr>
                </a:tc>
                <a:extLst>
                  <a:ext uri="{0D108BD9-81ED-4DB2-BD59-A6C34878D82A}">
                    <a16:rowId xmlns:a16="http://schemas.microsoft.com/office/drawing/2014/main" xmlns="" val="10000"/>
                  </a:ext>
                </a:extLst>
              </a:tr>
              <a:tr h="420013">
                <a:tc>
                  <a:txBody>
                    <a:bodyPr/>
                    <a:lstStyle/>
                    <a:p>
                      <a:pPr>
                        <a:lnSpc>
                          <a:spcPct val="107000"/>
                        </a:lnSpc>
                      </a:pPr>
                      <a:r>
                        <a:rPr lang="en-US" sz="2000" dirty="0">
                          <a:effectLst/>
                          <a:latin typeface="+mj-lt"/>
                        </a:rPr>
                        <a:t>Part 1</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cs typeface="Times New Roman" panose="02020603050405020304" pitchFamily="18" charset="0"/>
                        </a:rPr>
                        <a:t>Vision and Mission</a:t>
                      </a:r>
                    </a:p>
                  </a:txBody>
                  <a:tcPr marL="73025" marR="73025" marT="36830" marB="36830"/>
                </a:tc>
                <a:tc>
                  <a:txBody>
                    <a:bodyPr/>
                    <a:lstStyle/>
                    <a:p>
                      <a:pPr>
                        <a:lnSpc>
                          <a:spcPct val="107000"/>
                        </a:lnSpc>
                      </a:pPr>
                      <a:r>
                        <a:rPr lang="en-US" sz="2000" dirty="0">
                          <a:effectLst/>
                          <a:latin typeface="+mj-lt"/>
                        </a:rPr>
                        <a:t>16 points</a:t>
                      </a:r>
                      <a:endParaRPr lang="en-US" sz="200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xmlns="" val="10001"/>
                  </a:ext>
                </a:extLst>
              </a:tr>
              <a:tr h="420013">
                <a:tc>
                  <a:txBody>
                    <a:bodyPr/>
                    <a:lstStyle/>
                    <a:p>
                      <a:pPr>
                        <a:lnSpc>
                          <a:spcPct val="107000"/>
                        </a:lnSpc>
                      </a:pPr>
                      <a:r>
                        <a:rPr lang="en-US" sz="2000" dirty="0">
                          <a:effectLst/>
                          <a:latin typeface="+mj-lt"/>
                        </a:rPr>
                        <a:t>Part 1</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Quality Professional Learning Standards</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20 points</a:t>
                      </a:r>
                      <a:endParaRPr lang="en-US" sz="200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xmlns="" val="10002"/>
                  </a:ext>
                </a:extLst>
              </a:tr>
              <a:tr h="420013">
                <a:tc>
                  <a:txBody>
                    <a:bodyPr/>
                    <a:lstStyle/>
                    <a:p>
                      <a:pPr>
                        <a:lnSpc>
                          <a:spcPct val="107000"/>
                        </a:lnSpc>
                      </a:pPr>
                      <a:r>
                        <a:rPr kumimoji="0" lang="en-US" sz="2000" b="0" i="0" u="none" strike="noStrike" kern="1200" cap="none" spc="0" normalizeH="0" baseline="0" noProof="0" dirty="0">
                          <a:ln>
                            <a:noFill/>
                          </a:ln>
                          <a:solidFill>
                            <a:prstClr val="black"/>
                          </a:solidFill>
                          <a:effectLst/>
                          <a:uLnTx/>
                          <a:uFillTx/>
                          <a:latin typeface="+mj-lt"/>
                          <a:ea typeface="+mn-ea"/>
                          <a:cs typeface="+mn-cs"/>
                        </a:rPr>
                        <a:t>Part 1</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Computer Science Capacity Builder</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16 points</a:t>
                      </a:r>
                      <a:endParaRPr lang="en-US" sz="200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xmlns="" val="10003"/>
                  </a:ext>
                </a:extLst>
              </a:tr>
              <a:tr h="439249">
                <a:tc>
                  <a:txBody>
                    <a:bodyPr/>
                    <a:lstStyle/>
                    <a:p>
                      <a:pPr>
                        <a:lnSpc>
                          <a:spcPct val="107000"/>
                        </a:lnSpc>
                      </a:pPr>
                      <a:r>
                        <a:rPr kumimoji="0" lang="en-US" sz="2000" b="0" i="0" u="none" strike="noStrike" kern="1200" cap="none" spc="0" normalizeH="0" baseline="0" noProof="0">
                          <a:ln>
                            <a:noFill/>
                          </a:ln>
                          <a:solidFill>
                            <a:prstClr val="black"/>
                          </a:solidFill>
                          <a:effectLst/>
                          <a:uLnTx/>
                          <a:uFillTx/>
                          <a:latin typeface="+mj-lt"/>
                          <a:ea typeface="+mn-ea"/>
                          <a:cs typeface="+mn-cs"/>
                        </a:rPr>
                        <a:t>Part 1</a:t>
                      </a:r>
                      <a:endParaRPr lang="en-US" sz="2000" dirty="0">
                        <a:effectLst/>
                        <a:latin typeface="+mj-lt"/>
                        <a:cs typeface="Times New Roman" panose="02020603050405020304" pitchFamily="18" charset="0"/>
                      </a:endParaRPr>
                    </a:p>
                  </a:txBody>
                  <a:tcPr marL="73025" marR="73025" marT="36830" marB="36830"/>
                </a:tc>
                <a:tc>
                  <a:txBody>
                    <a:bodyPr/>
                    <a:lstStyle/>
                    <a:p>
                      <a:pPr marL="0" marR="0">
                        <a:lnSpc>
                          <a:spcPct val="107000"/>
                        </a:lnSpc>
                        <a:spcBef>
                          <a:spcPts val="0"/>
                        </a:spcBef>
                        <a:spcAft>
                          <a:spcPts val="0"/>
                        </a:spcAft>
                        <a:tabLst>
                          <a:tab pos="1143000" algn="l"/>
                        </a:tabLst>
                      </a:pPr>
                      <a:r>
                        <a:rPr lang="en-US" sz="2000" dirty="0">
                          <a:effectLst/>
                          <a:latin typeface="+mj-lt"/>
                        </a:rPr>
                        <a:t>Computer Science Resource Connector</a:t>
                      </a:r>
                      <a:endParaRPr lang="en-US" sz="2000" dirty="0">
                        <a:effectLst/>
                        <a:latin typeface="+mj-lt"/>
                        <a:ea typeface="Times New Roman" panose="02020603050405020304" pitchFamily="18" charset="0"/>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16 points</a:t>
                      </a:r>
                      <a:endParaRPr lang="en-US" sz="200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xmlns="" val="10004"/>
                  </a:ext>
                </a:extLst>
              </a:tr>
              <a:tr h="420013">
                <a:tc>
                  <a:txBody>
                    <a:bodyPr/>
                    <a:lstStyle/>
                    <a:p>
                      <a:pPr>
                        <a:lnSpc>
                          <a:spcPct val="107000"/>
                        </a:lnSpc>
                      </a:pPr>
                      <a:r>
                        <a:rPr kumimoji="0" lang="en-US" sz="2000" b="0" i="0" u="none" strike="noStrike" kern="1200" cap="none" spc="0" normalizeH="0" baseline="0" noProof="0">
                          <a:ln>
                            <a:noFill/>
                          </a:ln>
                          <a:solidFill>
                            <a:prstClr val="black"/>
                          </a:solidFill>
                          <a:effectLst/>
                          <a:uLnTx/>
                          <a:uFillTx/>
                          <a:latin typeface="+mj-lt"/>
                          <a:ea typeface="+mn-ea"/>
                          <a:cs typeface="+mn-cs"/>
                        </a:rPr>
                        <a:t>Part 1</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Computer Science Facilitator</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16 points</a:t>
                      </a:r>
                      <a:endParaRPr lang="en-US" sz="200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xmlns="" val="10005"/>
                  </a:ext>
                </a:extLst>
              </a:tr>
              <a:tr h="420013">
                <a:tc>
                  <a:txBody>
                    <a:bodyPr/>
                    <a:lstStyle/>
                    <a:p>
                      <a:pPr>
                        <a:lnSpc>
                          <a:spcPct val="107000"/>
                        </a:lnSpc>
                      </a:pPr>
                      <a:r>
                        <a:rPr kumimoji="0" lang="en-US" sz="2000" b="0" i="0" u="none" strike="noStrike" kern="1200" cap="none" spc="0" normalizeH="0" baseline="0" noProof="0" dirty="0">
                          <a:ln>
                            <a:noFill/>
                          </a:ln>
                          <a:solidFill>
                            <a:prstClr val="black"/>
                          </a:solidFill>
                          <a:effectLst/>
                          <a:uLnTx/>
                          <a:uFillTx/>
                          <a:latin typeface="+mj-lt"/>
                          <a:ea typeface="+mn-ea"/>
                          <a:cs typeface="+mn-cs"/>
                        </a:rPr>
                        <a:t>Part 1</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Project Participants</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8 points</a:t>
                      </a:r>
                      <a:endParaRPr lang="en-US" sz="200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xmlns="" val="10006"/>
                  </a:ext>
                </a:extLst>
              </a:tr>
              <a:tr h="420013">
                <a:tc>
                  <a:txBody>
                    <a:bodyPr/>
                    <a:lstStyle/>
                    <a:p>
                      <a:pPr>
                        <a:lnSpc>
                          <a:spcPct val="107000"/>
                        </a:lnSpc>
                      </a:pPr>
                      <a:r>
                        <a:rPr lang="en-US" sz="2000" dirty="0">
                          <a:effectLst/>
                          <a:latin typeface="+mj-lt"/>
                        </a:rPr>
                        <a:t>Part 2</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Proposed Metrics</a:t>
                      </a:r>
                      <a:endParaRPr lang="en-US" sz="2000" dirty="0">
                        <a:effectLst/>
                        <a:latin typeface="+mj-lt"/>
                        <a:cs typeface="Times New Roman" panose="02020603050405020304" pitchFamily="18" charset="0"/>
                      </a:endParaRPr>
                    </a:p>
                  </a:txBody>
                  <a:tcPr marL="73025" marR="73025" marT="36830" marB="36830"/>
                </a:tc>
                <a:tc>
                  <a:txBody>
                    <a:bodyPr/>
                    <a:lstStyle/>
                    <a:p>
                      <a:pPr>
                        <a:lnSpc>
                          <a:spcPct val="107000"/>
                        </a:lnSpc>
                      </a:pPr>
                      <a:r>
                        <a:rPr lang="en-US" sz="2000" dirty="0">
                          <a:effectLst/>
                          <a:latin typeface="+mj-lt"/>
                        </a:rPr>
                        <a:t>16 points</a:t>
                      </a:r>
                      <a:endParaRPr lang="en-US" sz="2000" dirty="0">
                        <a:effectLst/>
                        <a:latin typeface="+mj-lt"/>
                        <a:cs typeface="Times New Roman" panose="02020603050405020304" pitchFamily="18" charset="0"/>
                      </a:endParaRPr>
                    </a:p>
                  </a:txBody>
                  <a:tcPr marL="73025" marR="73025" marT="36830" marB="36830"/>
                </a:tc>
                <a:extLst>
                  <a:ext uri="{0D108BD9-81ED-4DB2-BD59-A6C34878D82A}">
                    <a16:rowId xmlns:a16="http://schemas.microsoft.com/office/drawing/2014/main" xmlns="" val="10007"/>
                  </a:ext>
                </a:extLst>
              </a:tr>
            </a:tbl>
          </a:graphicData>
        </a:graphic>
      </p:graphicFrame>
      <p:sp>
        <p:nvSpPr>
          <p:cNvPr id="5" name="Slide Number Placeholder 4"/>
          <p:cNvSpPr>
            <a:spLocks noGrp="1"/>
          </p:cNvSpPr>
          <p:nvPr>
            <p:ph type="sldNum" sz="quarter" idx="12"/>
          </p:nvPr>
        </p:nvSpPr>
        <p:spPr/>
        <p:txBody>
          <a:bodyPr/>
          <a:lstStyle/>
          <a:p>
            <a:fld id="{469BC29B-CD14-4172-9B93-F334EF7BA94E}" type="slidenum">
              <a:rPr lang="en-US" smtClean="0"/>
              <a:t>17</a:t>
            </a:fld>
            <a:endParaRPr lang="en-US"/>
          </a:p>
        </p:txBody>
      </p:sp>
    </p:spTree>
    <p:extLst>
      <p:ext uri="{BB962C8B-B14F-4D97-AF65-F5344CB8AC3E}">
        <p14:creationId xmlns:p14="http://schemas.microsoft.com/office/powerpoint/2010/main" val="1905924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969"/>
            <a:ext cx="9479666" cy="1325563"/>
          </a:xfrm>
        </p:spPr>
        <p:txBody>
          <a:bodyPr/>
          <a:lstStyle/>
          <a:p>
            <a:r>
              <a:rPr lang="en-US" dirty="0"/>
              <a:t>EWIG: CS 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1242661860"/>
              </p:ext>
            </p:extLst>
          </p:nvPr>
        </p:nvGraphicFramePr>
        <p:xfrm>
          <a:off x="1354239" y="2097582"/>
          <a:ext cx="9687387" cy="2947025"/>
        </p:xfrm>
        <a:graphic>
          <a:graphicData uri="http://schemas.openxmlformats.org/drawingml/2006/table">
            <a:tbl>
              <a:tblPr firstRow="1" firstCol="1" lastRow="1" lastCol="1" bandRow="1" bandCol="1"/>
              <a:tblGrid>
                <a:gridCol w="3814109">
                  <a:extLst>
                    <a:ext uri="{9D8B030D-6E8A-4147-A177-3AD203B41FA5}">
                      <a16:colId xmlns:a16="http://schemas.microsoft.com/office/drawing/2014/main" xmlns="" val="20000"/>
                    </a:ext>
                  </a:extLst>
                </a:gridCol>
                <a:gridCol w="5873278">
                  <a:extLst>
                    <a:ext uri="{9D8B030D-6E8A-4147-A177-3AD203B41FA5}">
                      <a16:colId xmlns:a16="http://schemas.microsoft.com/office/drawing/2014/main" xmlns="" val="20001"/>
                    </a:ext>
                  </a:extLst>
                </a:gridCol>
              </a:tblGrid>
              <a:tr h="394277">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Date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0"/>
                  </a:ext>
                </a:extLst>
              </a:tr>
              <a:tr h="749627">
                <a:tc>
                  <a:txBody>
                    <a:bodyPr/>
                    <a:lstStyle/>
                    <a:p>
                      <a:pPr marL="0" marR="0">
                        <a:lnSpc>
                          <a:spcPct val="100000"/>
                        </a:lnSpc>
                        <a:spcBef>
                          <a:spcPts val="0"/>
                        </a:spcBef>
                        <a:spcAft>
                          <a:spcPts val="1200"/>
                        </a:spcAft>
                      </a:pPr>
                      <a:r>
                        <a:rPr lang="en-US" sz="2600" dirty="0">
                          <a:effectLst/>
                          <a:latin typeface="Arial" panose="020B0604020202020204" pitchFamily="34" charset="0"/>
                          <a:ea typeface="Times New Roman" panose="02020603050405020304" pitchFamily="18" charset="0"/>
                          <a:cs typeface="Arial" panose="020B0604020202020204" pitchFamily="34" charset="0"/>
                        </a:rPr>
                        <a:t>Applications Due</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cs typeface="Arial" panose="020B0604020202020204" pitchFamily="34" charset="0"/>
                        </a:rPr>
                        <a:t>January 31, 2020,</a:t>
                      </a:r>
                      <a:r>
                        <a:rPr lang="en-US" sz="2600" baseline="0" dirty="0">
                          <a:effectLst/>
                          <a:latin typeface="Arial" panose="020B0604020202020204" pitchFamily="34" charset="0"/>
                          <a:ea typeface="Calibri" panose="020F0502020204030204" pitchFamily="34" charset="0"/>
                          <a:cs typeface="Arial" panose="020B0604020202020204" pitchFamily="34" charset="0"/>
                        </a:rPr>
                        <a:t> before 4</a:t>
                      </a:r>
                      <a:r>
                        <a:rPr lang="en-US" sz="2600" dirty="0">
                          <a:effectLst/>
                          <a:latin typeface="Arial" panose="020B0604020202020204" pitchFamily="34" charset="0"/>
                          <a:ea typeface="Times New Roman" panose="02020603050405020304" pitchFamily="18" charset="0"/>
                          <a:cs typeface="Arial" panose="020B0604020202020204" pitchFamily="34" charset="0"/>
                        </a:rPr>
                        <a:t> p.m. PST</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62888">
                <a:tc>
                  <a:txBody>
                    <a:bodyPr/>
                    <a:lstStyle/>
                    <a:p>
                      <a:pPr marL="0" marR="0">
                        <a:lnSpc>
                          <a:spcPct val="100000"/>
                        </a:lnSpc>
                        <a:spcBef>
                          <a:spcPts val="0"/>
                        </a:spcBef>
                        <a:spcAft>
                          <a:spcPts val="1200"/>
                        </a:spcAft>
                      </a:pPr>
                      <a:r>
                        <a:rPr lang="en-US" sz="2600" dirty="0">
                          <a:effectLst/>
                          <a:latin typeface="Arial" panose="020B0604020202020204" pitchFamily="34" charset="0"/>
                          <a:ea typeface="Times New Roman" panose="02020603050405020304" pitchFamily="18" charset="0"/>
                          <a:cs typeface="Arial" panose="020B0604020202020204" pitchFamily="34" charset="0"/>
                        </a:rPr>
                        <a:t>Intent</a:t>
                      </a:r>
                      <a:r>
                        <a:rPr lang="en-US" sz="2600" baseline="0" dirty="0">
                          <a:effectLst/>
                          <a:latin typeface="Arial" panose="020B0604020202020204" pitchFamily="34" charset="0"/>
                          <a:ea typeface="Times New Roman" panose="02020603050405020304" pitchFamily="18" charset="0"/>
                          <a:cs typeface="Arial" panose="020B0604020202020204" pitchFamily="34" charset="0"/>
                        </a:rPr>
                        <a:t> to Award posted</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cs typeface="Arial" panose="020B0604020202020204" pitchFamily="34" charset="0"/>
                        </a:rPr>
                        <a:t>February 18, 2020</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62888">
                <a:tc>
                  <a:txBody>
                    <a:bodyPr/>
                    <a:lstStyle/>
                    <a:p>
                      <a:pPr marL="0" marR="0">
                        <a:lnSpc>
                          <a:spcPct val="100000"/>
                        </a:lnSpc>
                        <a:spcBef>
                          <a:spcPts val="0"/>
                        </a:spcBef>
                        <a:spcAft>
                          <a:spcPts val="1200"/>
                        </a:spcAft>
                      </a:pPr>
                      <a:r>
                        <a:rPr lang="en-US" sz="2600" dirty="0">
                          <a:effectLst/>
                          <a:latin typeface="Arial" panose="020B0604020202020204" pitchFamily="34" charset="0"/>
                          <a:ea typeface="Times New Roman" panose="02020603050405020304" pitchFamily="18" charset="0"/>
                          <a:cs typeface="Arial" panose="020B0604020202020204" pitchFamily="34" charset="0"/>
                        </a:rPr>
                        <a:t>Last day for Appeals to be received by the CDE</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cs typeface="Arial" panose="020B0604020202020204" pitchFamily="34" charset="0"/>
                        </a:rPr>
                        <a:t>February 25, 2020, before 4 p.m. PST</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47753">
                <a:tc>
                  <a:txBody>
                    <a:bodyPr/>
                    <a:lstStyle/>
                    <a:p>
                      <a:pPr marL="0" marR="0">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cs typeface="Arial" panose="020B0604020202020204" pitchFamily="34" charset="0"/>
                        </a:rPr>
                        <a:t>Final Awards</a:t>
                      </a:r>
                      <a:r>
                        <a:rPr lang="en-US" sz="2600" baseline="0" dirty="0">
                          <a:effectLst/>
                          <a:latin typeface="Arial" panose="020B0604020202020204" pitchFamily="34" charset="0"/>
                          <a:ea typeface="Calibri" panose="020F0502020204030204" pitchFamily="34" charset="0"/>
                          <a:cs typeface="Arial" panose="020B0604020202020204" pitchFamily="34" charset="0"/>
                        </a:rPr>
                        <a:t> posted</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600" dirty="0">
                          <a:effectLst/>
                          <a:latin typeface="Arial" panose="020B0604020202020204" pitchFamily="34" charset="0"/>
                          <a:ea typeface="Calibri" panose="020F0502020204030204" pitchFamily="34" charset="0"/>
                          <a:cs typeface="Arial" panose="020B0604020202020204" pitchFamily="34" charset="0"/>
                        </a:rPr>
                        <a:t>March 16, 2020</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fld id="{469BC29B-CD14-4172-9B93-F334EF7BA94E}" type="slidenum">
              <a:rPr lang="en-US" smtClean="0"/>
              <a:t>18</a:t>
            </a:fld>
            <a:endParaRPr lang="en-US"/>
          </a:p>
        </p:txBody>
      </p:sp>
    </p:spTree>
    <p:extLst>
      <p:ext uri="{BB962C8B-B14F-4D97-AF65-F5344CB8AC3E}">
        <p14:creationId xmlns:p14="http://schemas.microsoft.com/office/powerpoint/2010/main" val="1714049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6037"/>
            <a:ext cx="9479666" cy="1325563"/>
          </a:xfrm>
        </p:spPr>
        <p:txBody>
          <a:bodyPr/>
          <a:lstStyle/>
          <a:p>
            <a:r>
              <a:rPr lang="en-US" dirty="0"/>
              <a:t>Resources</a:t>
            </a:r>
          </a:p>
        </p:txBody>
      </p:sp>
      <p:sp>
        <p:nvSpPr>
          <p:cNvPr id="3" name="Content Placeholder 2"/>
          <p:cNvSpPr>
            <a:spLocks noGrp="1"/>
          </p:cNvSpPr>
          <p:nvPr>
            <p:ph idx="1"/>
          </p:nvPr>
        </p:nvSpPr>
        <p:spPr>
          <a:xfrm>
            <a:off x="1354239" y="1371600"/>
            <a:ext cx="9479666" cy="4805363"/>
          </a:xfrm>
        </p:spPr>
        <p:txBody>
          <a:bodyPr/>
          <a:lstStyle/>
          <a:p>
            <a:pPr marL="0" indent="0">
              <a:lnSpc>
                <a:spcPct val="100000"/>
              </a:lnSpc>
              <a:spcBef>
                <a:spcPts val="0"/>
              </a:spcBef>
              <a:spcAft>
                <a:spcPts val="1200"/>
              </a:spcAft>
              <a:buNone/>
            </a:pPr>
            <a:r>
              <a:rPr lang="en-US" sz="2400" dirty="0"/>
              <a:t>Applicants should be familiar with the following resources that contain further information pertinent to the EWIG: CS:</a:t>
            </a:r>
          </a:p>
          <a:p>
            <a:pPr lvl="0">
              <a:lnSpc>
                <a:spcPct val="100000"/>
              </a:lnSpc>
              <a:spcBef>
                <a:spcPts val="0"/>
              </a:spcBef>
              <a:spcAft>
                <a:spcPts val="1200"/>
              </a:spcAft>
            </a:pPr>
            <a:r>
              <a:rPr lang="en-US" sz="2400" b="1" dirty="0"/>
              <a:t>Quality Professional Learning Standards </a:t>
            </a:r>
            <a:r>
              <a:rPr lang="en-US" sz="2400" dirty="0"/>
              <a:t>available at </a:t>
            </a:r>
            <a:r>
              <a:rPr lang="en-US" sz="2400" u="sng" dirty="0">
                <a:hlinkClick r:id="rId3" tooltip="Quality Professional Learning Standards"/>
              </a:rPr>
              <a:t>https://www.cde.ca.gov/pd/ps/qpls.asp</a:t>
            </a:r>
            <a:r>
              <a:rPr lang="en-US" sz="2400" dirty="0"/>
              <a:t> </a:t>
            </a:r>
          </a:p>
          <a:p>
            <a:pPr>
              <a:lnSpc>
                <a:spcPct val="100000"/>
              </a:lnSpc>
              <a:spcBef>
                <a:spcPts val="0"/>
              </a:spcBef>
              <a:spcAft>
                <a:spcPts val="1200"/>
              </a:spcAft>
            </a:pPr>
            <a:r>
              <a:rPr lang="en-US" sz="2400" b="1" dirty="0"/>
              <a:t>California Computer Science Content Standards </a:t>
            </a:r>
            <a:r>
              <a:rPr lang="en-US" sz="2400" dirty="0"/>
              <a:t>available at </a:t>
            </a:r>
            <a:r>
              <a:rPr lang="en-US" sz="2400" u="sng" dirty="0">
                <a:hlinkClick r:id="rId4" tooltip="California Computer Science Content Standards"/>
              </a:rPr>
              <a:t>https://www.cde.ca.gov/be/st/ss/computerscicontentstds.asp</a:t>
            </a:r>
            <a:endParaRPr lang="en-US" sz="2400" u="sng" dirty="0"/>
          </a:p>
          <a:p>
            <a:pPr>
              <a:lnSpc>
                <a:spcPct val="100000"/>
              </a:lnSpc>
              <a:spcBef>
                <a:spcPts val="0"/>
              </a:spcBef>
              <a:spcAft>
                <a:spcPts val="1200"/>
              </a:spcAft>
            </a:pPr>
            <a:r>
              <a:rPr lang="en-US" sz="2400" b="1" dirty="0"/>
              <a:t>California Computer Science Strategic Implementation Plan </a:t>
            </a:r>
            <a:r>
              <a:rPr lang="en-US" sz="2400" dirty="0"/>
              <a:t>available at </a:t>
            </a:r>
            <a:r>
              <a:rPr lang="en-US" sz="2400" u="sng" dirty="0">
                <a:hlinkClick r:id="rId5" tooltip="Computer Science Strategic Implementation Plan"/>
              </a:rPr>
              <a:t>https://www.cde.ca.gov/pd/ca/cs/cssip.asp</a:t>
            </a:r>
            <a:endParaRPr lang="en-US" sz="2400" u="sng" dirty="0"/>
          </a:p>
          <a:p>
            <a:r>
              <a:rPr lang="en-US" sz="2400" b="1" dirty="0"/>
              <a:t>California Statewide System of Support </a:t>
            </a:r>
            <a:r>
              <a:rPr lang="en-US" sz="2400" dirty="0"/>
              <a:t>available at </a:t>
            </a:r>
            <a:r>
              <a:rPr lang="en-US" sz="2400" u="sng" dirty="0">
                <a:hlinkClick r:id="rId6" tooltip="California Statewide System of Support"/>
              </a:rPr>
              <a:t>https://www.cde.ca.gov/sp/sw/t1/csss.asp</a:t>
            </a:r>
            <a:endParaRPr lang="en-US" sz="2400" u="sng" dirty="0"/>
          </a:p>
          <a:p>
            <a:endParaRPr lang="en-US" sz="2400" dirty="0"/>
          </a:p>
          <a:p>
            <a:pPr lvl="0"/>
            <a:endParaRPr lang="en-US" sz="2400" dirty="0"/>
          </a:p>
        </p:txBody>
      </p:sp>
      <p:sp>
        <p:nvSpPr>
          <p:cNvPr id="5" name="Slide Number Placeholder 4"/>
          <p:cNvSpPr>
            <a:spLocks noGrp="1"/>
          </p:cNvSpPr>
          <p:nvPr>
            <p:ph type="sldNum" sz="quarter" idx="12"/>
          </p:nvPr>
        </p:nvSpPr>
        <p:spPr/>
        <p:txBody>
          <a:bodyPr/>
          <a:lstStyle/>
          <a:p>
            <a:fld id="{469BC29B-CD14-4172-9B93-F334EF7BA94E}" type="slidenum">
              <a:rPr lang="en-US" smtClean="0"/>
              <a:t>19</a:t>
            </a:fld>
            <a:endParaRPr lang="en-US"/>
          </a:p>
        </p:txBody>
      </p:sp>
    </p:spTree>
    <p:extLst>
      <p:ext uri="{BB962C8B-B14F-4D97-AF65-F5344CB8AC3E}">
        <p14:creationId xmlns:p14="http://schemas.microsoft.com/office/powerpoint/2010/main" val="31730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174"/>
            <a:ext cx="9479666" cy="935314"/>
          </a:xfrm>
        </p:spPr>
        <p:txBody>
          <a:bodyPr>
            <a:normAutofit/>
          </a:bodyPr>
          <a:lstStyle/>
          <a:p>
            <a:pPr>
              <a:lnSpc>
                <a:spcPct val="100000"/>
              </a:lnSpc>
              <a:spcAft>
                <a:spcPts val="1200"/>
              </a:spcAft>
            </a:pPr>
            <a:r>
              <a:rPr lang="en-US" sz="4000" dirty="0"/>
              <a:t>Housekeeping</a:t>
            </a:r>
          </a:p>
        </p:txBody>
      </p:sp>
      <p:sp>
        <p:nvSpPr>
          <p:cNvPr id="3" name="Content Placeholder 2"/>
          <p:cNvSpPr>
            <a:spLocks noGrp="1"/>
          </p:cNvSpPr>
          <p:nvPr>
            <p:ph idx="1"/>
          </p:nvPr>
        </p:nvSpPr>
        <p:spPr>
          <a:xfrm>
            <a:off x="1354239" y="1510747"/>
            <a:ext cx="9479666" cy="4666215"/>
          </a:xfrm>
        </p:spPr>
        <p:txBody>
          <a:bodyPr/>
          <a:lstStyle/>
          <a:p>
            <a:pPr>
              <a:lnSpc>
                <a:spcPct val="100000"/>
              </a:lnSpc>
              <a:spcBef>
                <a:spcPts val="0"/>
              </a:spcBef>
              <a:spcAft>
                <a:spcPts val="1200"/>
              </a:spcAft>
            </a:pPr>
            <a:r>
              <a:rPr lang="en-US" sz="2600" dirty="0"/>
              <a:t>Webinar participants have been placed on mute</a:t>
            </a:r>
          </a:p>
          <a:p>
            <a:pPr>
              <a:spcBef>
                <a:spcPts val="0"/>
              </a:spcBef>
              <a:spcAft>
                <a:spcPts val="1200"/>
              </a:spcAft>
            </a:pPr>
            <a:r>
              <a:rPr lang="en-US" sz="2600" dirty="0"/>
              <a:t>Question/Answer session toward the end of the webinar</a:t>
            </a:r>
          </a:p>
          <a:p>
            <a:pPr>
              <a:spcBef>
                <a:spcPts val="0"/>
              </a:spcBef>
              <a:spcAft>
                <a:spcPts val="1200"/>
              </a:spcAft>
            </a:pPr>
            <a:r>
              <a:rPr lang="en-US" sz="2600" dirty="0"/>
              <a:t>PowerPoint with the notes are available on the CDE Educator Workforce Investment Grant (EWIG) Program: Computer Science (CS) web page at </a:t>
            </a:r>
            <a:r>
              <a:rPr lang="en-US" sz="2600" u="sng" dirty="0">
                <a:hlinkClick r:id="rId3" tooltip="Educator Workforce Investment Grant: Computer Science Professional Learning Grant"/>
              </a:rPr>
              <a:t>https://www.cde.ca.gov/fg/fo/r12/csewig19rfa.asp</a:t>
            </a:r>
            <a:endParaRPr lang="en-US" sz="2600" dirty="0">
              <a:solidFill>
                <a:srgbClr val="FF0000"/>
              </a:solidFill>
            </a:endParaRPr>
          </a:p>
        </p:txBody>
      </p:sp>
      <p:sp>
        <p:nvSpPr>
          <p:cNvPr id="5" name="Slide Number Placeholder 4"/>
          <p:cNvSpPr>
            <a:spLocks noGrp="1"/>
          </p:cNvSpPr>
          <p:nvPr>
            <p:ph type="sldNum" sz="quarter" idx="12"/>
          </p:nvPr>
        </p:nvSpPr>
        <p:spPr/>
        <p:txBody>
          <a:bodyPr/>
          <a:lstStyle/>
          <a:p>
            <a:fld id="{469BC29B-CD14-4172-9B93-F334EF7BA94E}" type="slidenum">
              <a:rPr lang="en-US" smtClean="0"/>
              <a:t>2</a:t>
            </a:fld>
            <a:endParaRPr lang="en-US"/>
          </a:p>
        </p:txBody>
      </p:sp>
    </p:spTree>
    <p:extLst>
      <p:ext uri="{BB962C8B-B14F-4D97-AF65-F5344CB8AC3E}">
        <p14:creationId xmlns:p14="http://schemas.microsoft.com/office/powerpoint/2010/main" val="137511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363" y="2464904"/>
            <a:ext cx="10515600" cy="1123536"/>
          </a:xfrm>
        </p:spPr>
        <p:txBody>
          <a:bodyPr/>
          <a:lstStyle/>
          <a:p>
            <a:r>
              <a:rPr lang="en-US" dirty="0"/>
              <a:t>Questions?</a:t>
            </a:r>
          </a:p>
        </p:txBody>
      </p:sp>
      <p:sp>
        <p:nvSpPr>
          <p:cNvPr id="4" name="Slide Number Placeholder 3"/>
          <p:cNvSpPr>
            <a:spLocks noGrp="1"/>
          </p:cNvSpPr>
          <p:nvPr>
            <p:ph type="sldNum" sz="quarter" idx="12"/>
          </p:nvPr>
        </p:nvSpPr>
        <p:spPr/>
        <p:txBody>
          <a:bodyPr/>
          <a:lstStyle/>
          <a:p>
            <a:fld id="{469BC29B-CD14-4172-9B93-F334EF7BA94E}" type="slidenum">
              <a:rPr lang="en-US" smtClean="0"/>
              <a:t>20</a:t>
            </a:fld>
            <a:endParaRPr lang="en-US"/>
          </a:p>
        </p:txBody>
      </p:sp>
    </p:spTree>
    <p:extLst>
      <p:ext uri="{BB962C8B-B14F-4D97-AF65-F5344CB8AC3E}">
        <p14:creationId xmlns:p14="http://schemas.microsoft.com/office/powerpoint/2010/main" val="550380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900997"/>
          </a:xfrm>
        </p:spPr>
        <p:txBody>
          <a:bodyPr>
            <a:normAutofit fontScale="90000"/>
          </a:bodyPr>
          <a:lstStyle/>
          <a:p>
            <a:r>
              <a:rPr lang="en-US" dirty="0"/>
              <a:t>Educator Excellence and Equity Division</a:t>
            </a:r>
            <a:br>
              <a:rPr lang="en-US" dirty="0"/>
            </a:br>
            <a:r>
              <a:rPr lang="en-US" dirty="0"/>
              <a:t>Standards Implementation Support Office</a:t>
            </a:r>
          </a:p>
        </p:txBody>
      </p:sp>
      <p:sp>
        <p:nvSpPr>
          <p:cNvPr id="3" name="Content Placeholder 2"/>
          <p:cNvSpPr>
            <a:spLocks noGrp="1"/>
          </p:cNvSpPr>
          <p:nvPr>
            <p:ph idx="1"/>
          </p:nvPr>
        </p:nvSpPr>
        <p:spPr>
          <a:xfrm>
            <a:off x="2050104" y="2266122"/>
            <a:ext cx="9101600" cy="3930719"/>
          </a:xfrm>
        </p:spPr>
        <p:txBody>
          <a:bodyPr/>
          <a:lstStyle/>
          <a:p>
            <a:pPr marL="0" indent="0" algn="ctr">
              <a:lnSpc>
                <a:spcPct val="100000"/>
              </a:lnSpc>
              <a:spcBef>
                <a:spcPts val="0"/>
              </a:spcBef>
              <a:spcAft>
                <a:spcPts val="3000"/>
              </a:spcAft>
              <a:buNone/>
            </a:pPr>
            <a:r>
              <a:rPr lang="en-US" b="1" dirty="0"/>
              <a:t>For additional information, contact:</a:t>
            </a:r>
            <a:endParaRPr lang="en-US" sz="2400" dirty="0"/>
          </a:p>
          <a:p>
            <a:pPr marL="0" indent="0">
              <a:spcBef>
                <a:spcPts val="0"/>
              </a:spcBef>
              <a:buNone/>
            </a:pPr>
            <a:r>
              <a:rPr lang="en-US" sz="2400" b="1" dirty="0"/>
              <a:t>Program Questions: </a:t>
            </a:r>
          </a:p>
          <a:p>
            <a:pPr marL="0" indent="0">
              <a:spcBef>
                <a:spcPts val="0"/>
              </a:spcBef>
              <a:buNone/>
            </a:pPr>
            <a:r>
              <a:rPr lang="en-US" sz="2400" dirty="0"/>
              <a:t>Emily Oliva, Education Programs Consultant </a:t>
            </a:r>
          </a:p>
          <a:p>
            <a:pPr marL="0" indent="0">
              <a:spcBef>
                <a:spcPts val="0"/>
              </a:spcBef>
              <a:buNone/>
            </a:pPr>
            <a:r>
              <a:rPr lang="en-US" sz="2400" dirty="0"/>
              <a:t>Telephone: 916-323-5847</a:t>
            </a:r>
          </a:p>
          <a:p>
            <a:pPr marL="0" indent="0">
              <a:lnSpc>
                <a:spcPct val="100000"/>
              </a:lnSpc>
              <a:spcBef>
                <a:spcPts val="0"/>
              </a:spcBef>
              <a:spcAft>
                <a:spcPts val="1200"/>
              </a:spcAft>
              <a:buNone/>
            </a:pPr>
            <a:r>
              <a:rPr lang="en-US" sz="2400" dirty="0"/>
              <a:t>Email: </a:t>
            </a:r>
            <a:r>
              <a:rPr lang="en-US" sz="2400" u="sng" dirty="0">
                <a:hlinkClick r:id="rId3" tooltip="SISO email address"/>
              </a:rPr>
              <a:t>STEM@cde.ca.gov</a:t>
            </a:r>
            <a:endParaRPr lang="en-US" sz="2400" u="sng" dirty="0"/>
          </a:p>
          <a:p>
            <a:pPr marL="0" indent="0">
              <a:lnSpc>
                <a:spcPct val="100000"/>
              </a:lnSpc>
              <a:spcBef>
                <a:spcPts val="0"/>
              </a:spcBef>
              <a:buNone/>
            </a:pPr>
            <a:r>
              <a:rPr lang="en-US" sz="2400" b="1" dirty="0"/>
              <a:t>Downloading Questions:</a:t>
            </a:r>
          </a:p>
          <a:p>
            <a:pPr marL="0" indent="0">
              <a:lnSpc>
                <a:spcPct val="100000"/>
              </a:lnSpc>
              <a:spcBef>
                <a:spcPts val="0"/>
              </a:spcBef>
              <a:buNone/>
            </a:pPr>
            <a:r>
              <a:rPr lang="en-US" sz="2400" dirty="0"/>
              <a:t>Maxine Wheeler</a:t>
            </a:r>
          </a:p>
          <a:p>
            <a:pPr marL="0" indent="0">
              <a:lnSpc>
                <a:spcPct val="100000"/>
              </a:lnSpc>
              <a:spcBef>
                <a:spcPts val="0"/>
              </a:spcBef>
              <a:buNone/>
            </a:pPr>
            <a:r>
              <a:rPr lang="en-US" sz="2400" dirty="0"/>
              <a:t>Telephone: 916-323-4746</a:t>
            </a:r>
          </a:p>
          <a:p>
            <a:pPr marL="0" indent="0">
              <a:lnSpc>
                <a:spcPct val="100000"/>
              </a:lnSpc>
              <a:spcBef>
                <a:spcPts val="0"/>
              </a:spcBef>
              <a:buNone/>
            </a:pPr>
            <a:r>
              <a:rPr lang="en-US" sz="2400" dirty="0"/>
              <a:t>Email: </a:t>
            </a:r>
            <a:r>
              <a:rPr lang="en-US" sz="2400" dirty="0">
                <a:hlinkClick r:id="rId4" tooltip="Maxine Wheeler's email address"/>
              </a:rPr>
              <a:t>mwheeler@cde.ca.gov</a:t>
            </a:r>
            <a:r>
              <a:rPr lang="en-US" sz="2400" dirty="0"/>
              <a:t> </a:t>
            </a:r>
          </a:p>
        </p:txBody>
      </p:sp>
      <p:sp>
        <p:nvSpPr>
          <p:cNvPr id="5" name="Slide Number Placeholder 4"/>
          <p:cNvSpPr>
            <a:spLocks noGrp="1"/>
          </p:cNvSpPr>
          <p:nvPr>
            <p:ph type="sldNum" sz="quarter" idx="12"/>
          </p:nvPr>
        </p:nvSpPr>
        <p:spPr/>
        <p:txBody>
          <a:bodyPr/>
          <a:lstStyle/>
          <a:p>
            <a:fld id="{469BC29B-CD14-4172-9B93-F334EF7BA94E}" type="slidenum">
              <a:rPr lang="en-US" smtClean="0"/>
              <a:t>21</a:t>
            </a:fld>
            <a:endParaRPr lang="en-US"/>
          </a:p>
        </p:txBody>
      </p:sp>
    </p:spTree>
    <p:extLst>
      <p:ext uri="{BB962C8B-B14F-4D97-AF65-F5344CB8AC3E}">
        <p14:creationId xmlns:p14="http://schemas.microsoft.com/office/powerpoint/2010/main" val="3775136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Educator Workforce Investment Grant Program</a:t>
            </a:r>
          </a:p>
        </p:txBody>
      </p:sp>
      <p:sp>
        <p:nvSpPr>
          <p:cNvPr id="3" name="Content Placeholder 2"/>
          <p:cNvSpPr>
            <a:spLocks noGrp="1"/>
          </p:cNvSpPr>
          <p:nvPr>
            <p:ph idx="1"/>
          </p:nvPr>
        </p:nvSpPr>
        <p:spPr>
          <a:xfrm>
            <a:off x="1354239" y="1888434"/>
            <a:ext cx="9479666" cy="4153591"/>
          </a:xfrm>
        </p:spPr>
        <p:txBody>
          <a:bodyPr/>
          <a:lstStyle/>
          <a:p>
            <a:pPr>
              <a:lnSpc>
                <a:spcPct val="100000"/>
              </a:lnSpc>
              <a:spcBef>
                <a:spcPts val="3000"/>
              </a:spcBef>
              <a:spcAft>
                <a:spcPts val="1800"/>
              </a:spcAft>
            </a:pPr>
            <a:r>
              <a:rPr lang="en-US" sz="2600" dirty="0"/>
              <a:t>The Budget Act of 2019, Section 84, provides $37,100,000, through the 2022–23 fiscal year, for an Educator Workforce Investment Grant (EWIG) Program to support one or more competitive grants for professional learning opportunities for teachers and paraprofessionals across the state.</a:t>
            </a:r>
          </a:p>
        </p:txBody>
      </p:sp>
      <p:sp>
        <p:nvSpPr>
          <p:cNvPr id="5" name="Slide Number Placeholder 4"/>
          <p:cNvSpPr>
            <a:spLocks noGrp="1"/>
          </p:cNvSpPr>
          <p:nvPr>
            <p:ph type="sldNum" sz="quarter" idx="12"/>
          </p:nvPr>
        </p:nvSpPr>
        <p:spPr/>
        <p:txBody>
          <a:bodyPr/>
          <a:lstStyle/>
          <a:p>
            <a:fld id="{469BC29B-CD14-4172-9B93-F334EF7BA94E}" type="slidenum">
              <a:rPr lang="en-US" smtClean="0"/>
              <a:t>3</a:t>
            </a:fld>
            <a:endParaRPr lang="en-US"/>
          </a:p>
        </p:txBody>
      </p:sp>
    </p:spTree>
    <p:extLst>
      <p:ext uri="{BB962C8B-B14F-4D97-AF65-F5344CB8AC3E}">
        <p14:creationId xmlns:p14="http://schemas.microsoft.com/office/powerpoint/2010/main" val="3793028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Educator Workforce Investment Grant Program: Computer Science</a:t>
            </a:r>
          </a:p>
        </p:txBody>
      </p:sp>
      <p:sp>
        <p:nvSpPr>
          <p:cNvPr id="3" name="Content Placeholder 2"/>
          <p:cNvSpPr>
            <a:spLocks noGrp="1"/>
          </p:cNvSpPr>
          <p:nvPr>
            <p:ph idx="1"/>
          </p:nvPr>
        </p:nvSpPr>
        <p:spPr>
          <a:xfrm>
            <a:off x="1612145" y="1928191"/>
            <a:ext cx="9479666" cy="4293704"/>
          </a:xfrm>
        </p:spPr>
        <p:txBody>
          <a:bodyPr/>
          <a:lstStyle/>
          <a:p>
            <a:pPr>
              <a:lnSpc>
                <a:spcPct val="100000"/>
              </a:lnSpc>
              <a:spcBef>
                <a:spcPts val="0"/>
              </a:spcBef>
              <a:spcAft>
                <a:spcPts val="1200"/>
              </a:spcAft>
            </a:pPr>
            <a:r>
              <a:rPr lang="en-US" sz="2600" dirty="0"/>
              <a:t>Develop and provide professional learning to teachers and paraprofessionals in public schools serving kindergarten and grades one to twelve, inclusive.</a:t>
            </a:r>
          </a:p>
          <a:p>
            <a:pPr>
              <a:lnSpc>
                <a:spcPct val="100000"/>
              </a:lnSpc>
              <a:spcBef>
                <a:spcPts val="0"/>
              </a:spcBef>
              <a:spcAft>
                <a:spcPts val="1200"/>
              </a:spcAft>
            </a:pPr>
            <a:r>
              <a:rPr lang="en-US" sz="2600" dirty="0"/>
              <a:t>Provide high-quality instruction and computer science (CS) learning experiences that support system-wide implementation of the </a:t>
            </a:r>
            <a:r>
              <a:rPr lang="en-US" sz="2600" i="1" dirty="0"/>
              <a:t>California Computer Science Content Standards</a:t>
            </a:r>
            <a:r>
              <a:rPr lang="en-US" sz="2600" dirty="0"/>
              <a:t> (</a:t>
            </a:r>
            <a:r>
              <a:rPr lang="en-US" sz="2600" i="1" dirty="0"/>
              <a:t>CA CS Content Standards) </a:t>
            </a:r>
            <a:r>
              <a:rPr lang="en-US" sz="2600" dirty="0"/>
              <a:t>developed pursuant to California </a:t>
            </a:r>
            <a:r>
              <a:rPr lang="en-US" sz="2600" i="1" dirty="0"/>
              <a:t>Education Code </a:t>
            </a:r>
            <a:r>
              <a:rPr lang="en-US" sz="2600" dirty="0"/>
              <a:t>(</a:t>
            </a:r>
            <a:r>
              <a:rPr lang="en-US" sz="2600" i="1" dirty="0"/>
              <a:t>EC</a:t>
            </a:r>
            <a:r>
              <a:rPr lang="en-US" sz="2600" dirty="0"/>
              <a:t>) Section 60605.4.</a:t>
            </a:r>
          </a:p>
          <a:p>
            <a:pPr>
              <a:spcAft>
                <a:spcPts val="1200"/>
              </a:spcAft>
            </a:pPr>
            <a:endParaRPr lang="en-US" dirty="0"/>
          </a:p>
          <a:p>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4</a:t>
            </a:fld>
            <a:endParaRPr lang="en-US"/>
          </a:p>
        </p:txBody>
      </p:sp>
    </p:spTree>
    <p:extLst>
      <p:ext uri="{BB962C8B-B14F-4D97-AF65-F5344CB8AC3E}">
        <p14:creationId xmlns:p14="http://schemas.microsoft.com/office/powerpoint/2010/main" val="3091105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622701"/>
          </a:xfrm>
        </p:spPr>
        <p:txBody>
          <a:bodyPr>
            <a:normAutofit fontScale="90000"/>
          </a:bodyPr>
          <a:lstStyle/>
          <a:p>
            <a:r>
              <a:rPr lang="en-US" dirty="0"/>
              <a:t>EWIG: CS, the Statewide System of Support, and Quality Professional Learning Standards</a:t>
            </a:r>
          </a:p>
        </p:txBody>
      </p:sp>
      <p:sp>
        <p:nvSpPr>
          <p:cNvPr id="3" name="Content Placeholder 2"/>
          <p:cNvSpPr>
            <a:spLocks noGrp="1"/>
          </p:cNvSpPr>
          <p:nvPr>
            <p:ph idx="1"/>
          </p:nvPr>
        </p:nvSpPr>
        <p:spPr>
          <a:xfrm>
            <a:off x="1354239" y="2226364"/>
            <a:ext cx="9479666" cy="4055166"/>
          </a:xfrm>
        </p:spPr>
        <p:txBody>
          <a:bodyPr/>
          <a:lstStyle/>
          <a:p>
            <a:pPr>
              <a:lnSpc>
                <a:spcPct val="100000"/>
              </a:lnSpc>
              <a:spcBef>
                <a:spcPts val="0"/>
              </a:spcBef>
              <a:spcAft>
                <a:spcPts val="1200"/>
              </a:spcAft>
            </a:pPr>
            <a:r>
              <a:rPr lang="en-US" sz="2600" dirty="0"/>
              <a:t>The selected grantee will become an important member of the Statewide System of Support, providing targeted support focused on strategies for providing high-quality CS instruction and CS learning experiences aligned to the </a:t>
            </a:r>
            <a:r>
              <a:rPr lang="en-US" sz="2600" i="1" dirty="0"/>
              <a:t>CA CS Content Standards</a:t>
            </a:r>
          </a:p>
          <a:p>
            <a:pPr>
              <a:lnSpc>
                <a:spcPct val="100000"/>
              </a:lnSpc>
              <a:spcBef>
                <a:spcPts val="0"/>
              </a:spcBef>
              <a:spcAft>
                <a:spcPts val="1200"/>
              </a:spcAft>
            </a:pPr>
            <a:r>
              <a:rPr lang="en-US" sz="2600" dirty="0"/>
              <a:t>The QPLS serve as a foundation for the content, processes, and conditions essential to all educator professional learning over time, which leads to improved educators knowledge, skills, and dispositions.</a:t>
            </a:r>
          </a:p>
        </p:txBody>
      </p:sp>
      <p:sp>
        <p:nvSpPr>
          <p:cNvPr id="5" name="Slide Number Placeholder 4"/>
          <p:cNvSpPr>
            <a:spLocks noGrp="1"/>
          </p:cNvSpPr>
          <p:nvPr>
            <p:ph type="sldNum" sz="quarter" idx="12"/>
          </p:nvPr>
        </p:nvSpPr>
        <p:spPr/>
        <p:txBody>
          <a:bodyPr/>
          <a:lstStyle/>
          <a:p>
            <a:fld id="{469BC29B-CD14-4172-9B93-F334EF7BA94E}" type="slidenum">
              <a:rPr lang="en-US" smtClean="0"/>
              <a:t>5</a:t>
            </a:fld>
            <a:endParaRPr lang="en-US"/>
          </a:p>
        </p:txBody>
      </p:sp>
    </p:spTree>
    <p:extLst>
      <p:ext uri="{BB962C8B-B14F-4D97-AF65-F5344CB8AC3E}">
        <p14:creationId xmlns:p14="http://schemas.microsoft.com/office/powerpoint/2010/main" val="2297257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EWIG: CS Grant Funding and Duration</a:t>
            </a:r>
          </a:p>
        </p:txBody>
      </p:sp>
      <p:sp>
        <p:nvSpPr>
          <p:cNvPr id="3" name="Content Placeholder 2"/>
          <p:cNvSpPr>
            <a:spLocks noGrp="1"/>
          </p:cNvSpPr>
          <p:nvPr>
            <p:ph idx="1"/>
          </p:nvPr>
        </p:nvSpPr>
        <p:spPr/>
        <p:txBody>
          <a:bodyPr/>
          <a:lstStyle/>
          <a:p>
            <a:pPr>
              <a:lnSpc>
                <a:spcPct val="100000"/>
              </a:lnSpc>
              <a:spcBef>
                <a:spcPts val="0"/>
              </a:spcBef>
              <a:spcAft>
                <a:spcPts val="1200"/>
              </a:spcAft>
            </a:pPr>
            <a:r>
              <a:rPr lang="en-US" dirty="0"/>
              <a:t>One successful applicant </a:t>
            </a:r>
          </a:p>
          <a:p>
            <a:pPr>
              <a:lnSpc>
                <a:spcPct val="100000"/>
              </a:lnSpc>
              <a:spcBef>
                <a:spcPts val="0"/>
              </a:spcBef>
              <a:spcAft>
                <a:spcPts val="1200"/>
              </a:spcAft>
            </a:pPr>
            <a:r>
              <a:rPr lang="en-US" dirty="0"/>
              <a:t>Total grant budget of $5,550,000 </a:t>
            </a:r>
          </a:p>
          <a:p>
            <a:pPr>
              <a:lnSpc>
                <a:spcPct val="100000"/>
              </a:lnSpc>
              <a:spcBef>
                <a:spcPts val="0"/>
              </a:spcBef>
              <a:spcAft>
                <a:spcPts val="4800"/>
              </a:spcAft>
            </a:pPr>
            <a:r>
              <a:rPr lang="en-US" dirty="0"/>
              <a:t>Grant period is from March 16, 2020, through June 30, 2023</a:t>
            </a:r>
          </a:p>
          <a:p>
            <a:pPr marL="0" indent="0" algn="ctr">
              <a:lnSpc>
                <a:spcPct val="100000"/>
              </a:lnSpc>
              <a:spcBef>
                <a:spcPts val="0"/>
              </a:spcBef>
              <a:spcAft>
                <a:spcPts val="1200"/>
              </a:spcAft>
              <a:buNone/>
            </a:pPr>
            <a:r>
              <a:rPr lang="en-US" dirty="0"/>
              <a:t>Deadline for Applications:</a:t>
            </a:r>
          </a:p>
          <a:p>
            <a:pPr marL="0" indent="0" algn="ctr">
              <a:lnSpc>
                <a:spcPct val="100000"/>
              </a:lnSpc>
              <a:spcBef>
                <a:spcPts val="0"/>
              </a:spcBef>
              <a:spcAft>
                <a:spcPts val="1200"/>
              </a:spcAft>
              <a:buNone/>
            </a:pPr>
            <a:r>
              <a:rPr lang="en-US" b="1" dirty="0"/>
              <a:t>Friday, January 31, 2020, before 4:00 p.m.</a:t>
            </a:r>
          </a:p>
        </p:txBody>
      </p:sp>
      <p:sp>
        <p:nvSpPr>
          <p:cNvPr id="5" name="Slide Number Placeholder 4"/>
          <p:cNvSpPr>
            <a:spLocks noGrp="1"/>
          </p:cNvSpPr>
          <p:nvPr>
            <p:ph type="sldNum" sz="quarter" idx="12"/>
          </p:nvPr>
        </p:nvSpPr>
        <p:spPr/>
        <p:txBody>
          <a:bodyPr/>
          <a:lstStyle/>
          <a:p>
            <a:fld id="{469BC29B-CD14-4172-9B93-F334EF7BA94E}" type="slidenum">
              <a:rPr lang="en-US" smtClean="0"/>
              <a:t>6</a:t>
            </a:fld>
            <a:endParaRPr lang="en-US"/>
          </a:p>
        </p:txBody>
      </p:sp>
    </p:spTree>
    <p:extLst>
      <p:ext uri="{BB962C8B-B14F-4D97-AF65-F5344CB8AC3E}">
        <p14:creationId xmlns:p14="http://schemas.microsoft.com/office/powerpoint/2010/main" val="486743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EWIG: CS Eligibility</a:t>
            </a:r>
          </a:p>
        </p:txBody>
      </p:sp>
      <p:sp>
        <p:nvSpPr>
          <p:cNvPr id="3" name="Content Placeholder 2"/>
          <p:cNvSpPr>
            <a:spLocks noGrp="1"/>
          </p:cNvSpPr>
          <p:nvPr>
            <p:ph idx="1"/>
          </p:nvPr>
        </p:nvSpPr>
        <p:spPr/>
        <p:txBody>
          <a:bodyPr/>
          <a:lstStyle/>
          <a:p>
            <a:pPr>
              <a:lnSpc>
                <a:spcPct val="100000"/>
              </a:lnSpc>
              <a:spcBef>
                <a:spcPts val="0"/>
              </a:spcBef>
              <a:spcAft>
                <a:spcPts val="1200"/>
              </a:spcAft>
            </a:pPr>
            <a:r>
              <a:rPr lang="en-US" dirty="0"/>
              <a:t>Lead applicants must be an IHE or a NPO</a:t>
            </a:r>
          </a:p>
          <a:p>
            <a:r>
              <a:rPr lang="en-US" dirty="0"/>
              <a:t>Positive consideration will be given to applicants that propose to partner with a county office of education (COE) or a consortium of COEs</a:t>
            </a:r>
          </a:p>
        </p:txBody>
      </p:sp>
      <p:sp>
        <p:nvSpPr>
          <p:cNvPr id="5" name="Slide Number Placeholder 4"/>
          <p:cNvSpPr>
            <a:spLocks noGrp="1"/>
          </p:cNvSpPr>
          <p:nvPr>
            <p:ph type="sldNum" sz="quarter" idx="12"/>
          </p:nvPr>
        </p:nvSpPr>
        <p:spPr/>
        <p:txBody>
          <a:bodyPr/>
          <a:lstStyle/>
          <a:p>
            <a:fld id="{469BC29B-CD14-4172-9B93-F334EF7BA94E}" type="slidenum">
              <a:rPr lang="en-US" smtClean="0"/>
              <a:t>7</a:t>
            </a:fld>
            <a:endParaRPr lang="en-US"/>
          </a:p>
        </p:txBody>
      </p:sp>
    </p:spTree>
    <p:extLst>
      <p:ext uri="{BB962C8B-B14F-4D97-AF65-F5344CB8AC3E}">
        <p14:creationId xmlns:p14="http://schemas.microsoft.com/office/powerpoint/2010/main" val="90383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86832"/>
            <a:ext cx="9479666" cy="1325563"/>
          </a:xfrm>
        </p:spPr>
        <p:txBody>
          <a:bodyPr/>
          <a:lstStyle/>
          <a:p>
            <a:r>
              <a:rPr lang="en-US" dirty="0"/>
              <a:t>EWIG: CS Goals</a:t>
            </a:r>
          </a:p>
        </p:txBody>
      </p:sp>
      <p:sp>
        <p:nvSpPr>
          <p:cNvPr id="3" name="Content Placeholder 2"/>
          <p:cNvSpPr>
            <a:spLocks noGrp="1"/>
          </p:cNvSpPr>
          <p:nvPr>
            <p:ph idx="1"/>
          </p:nvPr>
        </p:nvSpPr>
        <p:spPr>
          <a:xfrm>
            <a:off x="1354239" y="1391478"/>
            <a:ext cx="9479666" cy="4785485"/>
          </a:xfrm>
        </p:spPr>
        <p:txBody>
          <a:bodyPr/>
          <a:lstStyle/>
          <a:p>
            <a:pPr>
              <a:lnSpc>
                <a:spcPct val="100000"/>
              </a:lnSpc>
              <a:spcBef>
                <a:spcPts val="0"/>
              </a:spcBef>
              <a:spcAft>
                <a:spcPts val="1200"/>
              </a:spcAft>
            </a:pPr>
            <a:r>
              <a:rPr lang="en-US" dirty="0"/>
              <a:t>Build the capacity of educators through professional learning opportunities for teachers, paraprofessionals, school leaders, and counselors</a:t>
            </a:r>
          </a:p>
          <a:p>
            <a:pPr>
              <a:lnSpc>
                <a:spcPct val="100000"/>
              </a:lnSpc>
              <a:spcBef>
                <a:spcPts val="0"/>
              </a:spcBef>
              <a:spcAft>
                <a:spcPts val="1200"/>
              </a:spcAft>
            </a:pPr>
            <a:r>
              <a:rPr lang="en-US" dirty="0"/>
              <a:t>Professional learning opportunities must conform to the best evidence regarding effective learning for educators. This includes, but is not limited to, the QPLS</a:t>
            </a:r>
          </a:p>
          <a:p>
            <a:pPr>
              <a:lnSpc>
                <a:spcPct val="100000"/>
              </a:lnSpc>
              <a:spcBef>
                <a:spcPts val="0"/>
              </a:spcBef>
              <a:spcAft>
                <a:spcPts val="1200"/>
              </a:spcAft>
            </a:pPr>
            <a:endParaRPr lang="en-US" dirty="0"/>
          </a:p>
        </p:txBody>
      </p:sp>
      <p:sp>
        <p:nvSpPr>
          <p:cNvPr id="5" name="Slide Number Placeholder 4"/>
          <p:cNvSpPr>
            <a:spLocks noGrp="1"/>
          </p:cNvSpPr>
          <p:nvPr>
            <p:ph type="sldNum" sz="quarter" idx="12"/>
          </p:nvPr>
        </p:nvSpPr>
        <p:spPr/>
        <p:txBody>
          <a:bodyPr/>
          <a:lstStyle/>
          <a:p>
            <a:fld id="{469BC29B-CD14-4172-9B93-F334EF7BA94E}" type="slidenum">
              <a:rPr lang="en-US" smtClean="0"/>
              <a:t>8</a:t>
            </a:fld>
            <a:endParaRPr lang="en-US"/>
          </a:p>
        </p:txBody>
      </p:sp>
    </p:spTree>
    <p:extLst>
      <p:ext uri="{BB962C8B-B14F-4D97-AF65-F5344CB8AC3E}">
        <p14:creationId xmlns:p14="http://schemas.microsoft.com/office/powerpoint/2010/main" val="1410484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66737" y="1173025"/>
            <a:ext cx="9087402" cy="2852737"/>
          </a:xfrm>
        </p:spPr>
        <p:txBody>
          <a:bodyPr/>
          <a:lstStyle/>
          <a:p>
            <a:r>
              <a:rPr lang="en-US" dirty="0"/>
              <a:t>Requirements of the EWIG: CS Application</a:t>
            </a:r>
          </a:p>
        </p:txBody>
      </p:sp>
      <p:sp>
        <p:nvSpPr>
          <p:cNvPr id="3" name="Slide Number Placeholder 2"/>
          <p:cNvSpPr>
            <a:spLocks noGrp="1"/>
          </p:cNvSpPr>
          <p:nvPr>
            <p:ph type="sldNum" sz="quarter" idx="12"/>
          </p:nvPr>
        </p:nvSpPr>
        <p:spPr/>
        <p:txBody>
          <a:bodyPr/>
          <a:lstStyle/>
          <a:p>
            <a:fld id="{469BC29B-CD14-4172-9B93-F334EF7BA94E}" type="slidenum">
              <a:rPr lang="en-US" smtClean="0"/>
              <a:t>9</a:t>
            </a:fld>
            <a:endParaRPr lang="en-US"/>
          </a:p>
        </p:txBody>
      </p:sp>
    </p:spTree>
    <p:extLst>
      <p:ext uri="{BB962C8B-B14F-4D97-AF65-F5344CB8AC3E}">
        <p14:creationId xmlns:p14="http://schemas.microsoft.com/office/powerpoint/2010/main" val="716456500"/>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639</TotalTime>
  <Words>3090</Words>
  <Application>Microsoft Office PowerPoint</Application>
  <PresentationFormat>Widescreen</PresentationFormat>
  <Paragraphs>271</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Times New Roman</vt:lpstr>
      <vt:lpstr>Wingdings</vt:lpstr>
      <vt:lpstr>Office Theme</vt:lpstr>
      <vt:lpstr>Educator Workforce Investment Grant Program: Computer Science Professional Learning Grant Request for Applications</vt:lpstr>
      <vt:lpstr>Housekeeping</vt:lpstr>
      <vt:lpstr>Educator Workforce Investment Grant Program</vt:lpstr>
      <vt:lpstr>Educator Workforce Investment Grant Program: Computer Science</vt:lpstr>
      <vt:lpstr>EWIG: CS, the Statewide System of Support, and Quality Professional Learning Standards</vt:lpstr>
      <vt:lpstr>EWIG: CS Grant Funding and Duration</vt:lpstr>
      <vt:lpstr>EWIG: CS Eligibility</vt:lpstr>
      <vt:lpstr>EWIG: CS Goals</vt:lpstr>
      <vt:lpstr>Requirements of the EWIG: CS Application</vt:lpstr>
      <vt:lpstr>Submission Requirements</vt:lpstr>
      <vt:lpstr>Saving Responses</vt:lpstr>
      <vt:lpstr>Completing the Application Narrative</vt:lpstr>
      <vt:lpstr>Application Narrative (continued)</vt:lpstr>
      <vt:lpstr>Completing the Application Budget</vt:lpstr>
      <vt:lpstr>Application Budget (continued)</vt:lpstr>
      <vt:lpstr>Review Process</vt:lpstr>
      <vt:lpstr>Application Maximum Point Values</vt:lpstr>
      <vt:lpstr>EWIG: CS Application Timeline</vt:lpstr>
      <vt:lpstr>Resources</vt:lpstr>
      <vt:lpstr>Questions?</vt:lpstr>
      <vt:lpstr>Educator Excellence and Equity Division Standards Implementation Support Office</vt:lpstr>
    </vt:vector>
  </TitlesOfParts>
  <Company>CA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EWIG CS Webinar - Finance &amp; Grants (CA Dept of Education)</dc:title>
  <dc:subject>EWIG CS applicant technical assistance webinar presented on November 11, 2019.</dc:subject>
  <dc:creator/>
  <cp:lastModifiedBy>Joy Kessel</cp:lastModifiedBy>
  <cp:revision>84</cp:revision>
  <cp:lastPrinted>2019-11-22T17:47:58Z</cp:lastPrinted>
  <dcterms:created xsi:type="dcterms:W3CDTF">2017-11-09T22:09:16Z</dcterms:created>
  <dcterms:modified xsi:type="dcterms:W3CDTF">2019-11-22T20:08:06Z</dcterms:modified>
</cp:coreProperties>
</file>