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2"/>
  </p:notesMasterIdLst>
  <p:sldIdLst>
    <p:sldId id="320" r:id="rId2"/>
    <p:sldId id="257" r:id="rId3"/>
    <p:sldId id="269" r:id="rId4"/>
    <p:sldId id="308" r:id="rId5"/>
    <p:sldId id="309" r:id="rId6"/>
    <p:sldId id="258" r:id="rId7"/>
    <p:sldId id="266" r:id="rId8"/>
    <p:sldId id="319" r:id="rId9"/>
    <p:sldId id="268" r:id="rId10"/>
    <p:sldId id="307" r:id="rId11"/>
    <p:sldId id="260" r:id="rId12"/>
    <p:sldId id="276" r:id="rId13"/>
    <p:sldId id="317" r:id="rId14"/>
    <p:sldId id="295" r:id="rId15"/>
    <p:sldId id="297" r:id="rId16"/>
    <p:sldId id="298" r:id="rId17"/>
    <p:sldId id="259" r:id="rId18"/>
    <p:sldId id="275" r:id="rId19"/>
    <p:sldId id="281" r:id="rId20"/>
    <p:sldId id="315" r:id="rId21"/>
    <p:sldId id="316" r:id="rId22"/>
    <p:sldId id="261" r:id="rId23"/>
    <p:sldId id="303" r:id="rId24"/>
    <p:sldId id="286" r:id="rId25"/>
    <p:sldId id="304" r:id="rId26"/>
    <p:sldId id="305" r:id="rId27"/>
    <p:sldId id="318" r:id="rId28"/>
    <p:sldId id="306" r:id="rId29"/>
    <p:sldId id="263" r:id="rId30"/>
    <p:sldId id="285" r:id="rId3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Reimers" initials="LR" lastIdx="3" clrIdx="0">
    <p:extLst>
      <p:ext uri="{19B8F6BF-5375-455C-9EA6-DF929625EA0E}">
        <p15:presenceInfo xmlns:p15="http://schemas.microsoft.com/office/powerpoint/2012/main" userId="S-1-5-21-2608872058-1432505909-2668327341-17793" providerId="AD"/>
      </p:ext>
    </p:extLst>
  </p:cmAuthor>
  <p:cmAuthor id="2" name="Deanna Niebuhr" initials="DN" lastIdx="1" clrIdx="1">
    <p:extLst>
      <p:ext uri="{19B8F6BF-5375-455C-9EA6-DF929625EA0E}">
        <p15:presenceInfo xmlns:p15="http://schemas.microsoft.com/office/powerpoint/2012/main" userId="654de219170c1b3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40" autoAdjust="0"/>
    <p:restoredTop sz="86449" autoAdjust="0"/>
  </p:normalViewPr>
  <p:slideViewPr>
    <p:cSldViewPr snapToGrid="0">
      <p:cViewPr varScale="1">
        <p:scale>
          <a:sx n="64" d="100"/>
          <a:sy n="64" d="100"/>
        </p:scale>
        <p:origin x="576" y="48"/>
      </p:cViewPr>
      <p:guideLst/>
    </p:cSldViewPr>
  </p:slideViewPr>
  <p:outlineViewPr>
    <p:cViewPr>
      <p:scale>
        <a:sx n="33" d="100"/>
        <a:sy n="33" d="100"/>
      </p:scale>
      <p:origin x="0" y="-322"/>
    </p:cViewPr>
  </p:outlin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3T13:04:28.228" idx="2">
    <p:pos x="10" y="10"/>
    <p:text>Slide 7: How many students do we serve, does that include adult learners? Which number should we use?</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B77F53-9A89-4C3B-A72F-90EB5CCB4D42}" type="datetimeFigureOut">
              <a:rPr lang="en-US" smtClean="0"/>
              <a:t>10/23/2024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E3C110-DB5A-4FDD-A959-481E9E63E32A}" type="slidenum">
              <a:rPr lang="en-US" smtClean="0"/>
              <a:t>‹#›</a:t>
            </a:fld>
            <a:endParaRPr lang="en-US" dirty="0"/>
          </a:p>
        </p:txBody>
      </p:sp>
    </p:spTree>
    <p:extLst>
      <p:ext uri="{BB962C8B-B14F-4D97-AF65-F5344CB8AC3E}">
        <p14:creationId xmlns:p14="http://schemas.microsoft.com/office/powerpoint/2010/main" val="21978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2</a:t>
            </a:fld>
            <a:endParaRPr lang="en-US" dirty="0"/>
          </a:p>
        </p:txBody>
      </p:sp>
    </p:spTree>
    <p:extLst>
      <p:ext uri="{BB962C8B-B14F-4D97-AF65-F5344CB8AC3E}">
        <p14:creationId xmlns:p14="http://schemas.microsoft.com/office/powerpoint/2010/main" val="1735219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12</a:t>
            </a:fld>
            <a:endParaRPr lang="en-US" dirty="0"/>
          </a:p>
        </p:txBody>
      </p:sp>
    </p:spTree>
    <p:extLst>
      <p:ext uri="{BB962C8B-B14F-4D97-AF65-F5344CB8AC3E}">
        <p14:creationId xmlns:p14="http://schemas.microsoft.com/office/powerpoint/2010/main" val="4117485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13</a:t>
            </a:fld>
            <a:endParaRPr lang="en-US" dirty="0"/>
          </a:p>
        </p:txBody>
      </p:sp>
    </p:spTree>
    <p:extLst>
      <p:ext uri="{BB962C8B-B14F-4D97-AF65-F5344CB8AC3E}">
        <p14:creationId xmlns:p14="http://schemas.microsoft.com/office/powerpoint/2010/main" val="2349786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14</a:t>
            </a:fld>
            <a:endParaRPr lang="en-US" dirty="0"/>
          </a:p>
        </p:txBody>
      </p:sp>
    </p:spTree>
    <p:extLst>
      <p:ext uri="{BB962C8B-B14F-4D97-AF65-F5344CB8AC3E}">
        <p14:creationId xmlns:p14="http://schemas.microsoft.com/office/powerpoint/2010/main" val="3335127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15</a:t>
            </a:fld>
            <a:endParaRPr lang="en-US" dirty="0"/>
          </a:p>
        </p:txBody>
      </p:sp>
    </p:spTree>
    <p:extLst>
      <p:ext uri="{BB962C8B-B14F-4D97-AF65-F5344CB8AC3E}">
        <p14:creationId xmlns:p14="http://schemas.microsoft.com/office/powerpoint/2010/main" val="3221530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16</a:t>
            </a:fld>
            <a:endParaRPr lang="en-US" dirty="0"/>
          </a:p>
        </p:txBody>
      </p:sp>
    </p:spTree>
    <p:extLst>
      <p:ext uri="{BB962C8B-B14F-4D97-AF65-F5344CB8AC3E}">
        <p14:creationId xmlns:p14="http://schemas.microsoft.com/office/powerpoint/2010/main" val="1351256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17</a:t>
            </a:fld>
            <a:endParaRPr lang="en-US" dirty="0"/>
          </a:p>
        </p:txBody>
      </p:sp>
    </p:spTree>
    <p:extLst>
      <p:ext uri="{BB962C8B-B14F-4D97-AF65-F5344CB8AC3E}">
        <p14:creationId xmlns:p14="http://schemas.microsoft.com/office/powerpoint/2010/main" val="23390018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18</a:t>
            </a:fld>
            <a:endParaRPr lang="en-US" dirty="0"/>
          </a:p>
        </p:txBody>
      </p:sp>
    </p:spTree>
    <p:extLst>
      <p:ext uri="{BB962C8B-B14F-4D97-AF65-F5344CB8AC3E}">
        <p14:creationId xmlns:p14="http://schemas.microsoft.com/office/powerpoint/2010/main" val="2004400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19</a:t>
            </a:fld>
            <a:endParaRPr lang="en-US" dirty="0"/>
          </a:p>
        </p:txBody>
      </p:sp>
    </p:spTree>
    <p:extLst>
      <p:ext uri="{BB962C8B-B14F-4D97-AF65-F5344CB8AC3E}">
        <p14:creationId xmlns:p14="http://schemas.microsoft.com/office/powerpoint/2010/main" val="35587811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20</a:t>
            </a:fld>
            <a:endParaRPr lang="en-US" dirty="0"/>
          </a:p>
        </p:txBody>
      </p:sp>
    </p:spTree>
    <p:extLst>
      <p:ext uri="{BB962C8B-B14F-4D97-AF65-F5344CB8AC3E}">
        <p14:creationId xmlns:p14="http://schemas.microsoft.com/office/powerpoint/2010/main" val="15618045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21</a:t>
            </a:fld>
            <a:endParaRPr lang="en-US" dirty="0"/>
          </a:p>
        </p:txBody>
      </p:sp>
    </p:spTree>
    <p:extLst>
      <p:ext uri="{BB962C8B-B14F-4D97-AF65-F5344CB8AC3E}">
        <p14:creationId xmlns:p14="http://schemas.microsoft.com/office/powerpoint/2010/main" val="1743693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3</a:t>
            </a:fld>
            <a:endParaRPr lang="en-US" dirty="0"/>
          </a:p>
        </p:txBody>
      </p:sp>
    </p:spTree>
    <p:extLst>
      <p:ext uri="{BB962C8B-B14F-4D97-AF65-F5344CB8AC3E}">
        <p14:creationId xmlns:p14="http://schemas.microsoft.com/office/powerpoint/2010/main" val="16037756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22</a:t>
            </a:fld>
            <a:endParaRPr lang="en-US" dirty="0"/>
          </a:p>
        </p:txBody>
      </p:sp>
    </p:spTree>
    <p:extLst>
      <p:ext uri="{BB962C8B-B14F-4D97-AF65-F5344CB8AC3E}">
        <p14:creationId xmlns:p14="http://schemas.microsoft.com/office/powerpoint/2010/main" val="18084835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23</a:t>
            </a:fld>
            <a:endParaRPr lang="en-US" dirty="0"/>
          </a:p>
        </p:txBody>
      </p:sp>
    </p:spTree>
    <p:extLst>
      <p:ext uri="{BB962C8B-B14F-4D97-AF65-F5344CB8AC3E}">
        <p14:creationId xmlns:p14="http://schemas.microsoft.com/office/powerpoint/2010/main" val="298109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24</a:t>
            </a:fld>
            <a:endParaRPr lang="en-US" dirty="0"/>
          </a:p>
        </p:txBody>
      </p:sp>
    </p:spTree>
    <p:extLst>
      <p:ext uri="{BB962C8B-B14F-4D97-AF65-F5344CB8AC3E}">
        <p14:creationId xmlns:p14="http://schemas.microsoft.com/office/powerpoint/2010/main" val="146990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25</a:t>
            </a:fld>
            <a:endParaRPr lang="en-US" dirty="0"/>
          </a:p>
        </p:txBody>
      </p:sp>
    </p:spTree>
    <p:extLst>
      <p:ext uri="{BB962C8B-B14F-4D97-AF65-F5344CB8AC3E}">
        <p14:creationId xmlns:p14="http://schemas.microsoft.com/office/powerpoint/2010/main" val="34418386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26</a:t>
            </a:fld>
            <a:endParaRPr lang="en-US" dirty="0"/>
          </a:p>
        </p:txBody>
      </p:sp>
    </p:spTree>
    <p:extLst>
      <p:ext uri="{BB962C8B-B14F-4D97-AF65-F5344CB8AC3E}">
        <p14:creationId xmlns:p14="http://schemas.microsoft.com/office/powerpoint/2010/main" val="26179922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27</a:t>
            </a:fld>
            <a:endParaRPr lang="en-US" dirty="0"/>
          </a:p>
        </p:txBody>
      </p:sp>
    </p:spTree>
    <p:extLst>
      <p:ext uri="{BB962C8B-B14F-4D97-AF65-F5344CB8AC3E}">
        <p14:creationId xmlns:p14="http://schemas.microsoft.com/office/powerpoint/2010/main" val="22155869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28</a:t>
            </a:fld>
            <a:endParaRPr lang="en-US" dirty="0"/>
          </a:p>
        </p:txBody>
      </p:sp>
    </p:spTree>
    <p:extLst>
      <p:ext uri="{BB962C8B-B14F-4D97-AF65-F5344CB8AC3E}">
        <p14:creationId xmlns:p14="http://schemas.microsoft.com/office/powerpoint/2010/main" val="12928921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29</a:t>
            </a:fld>
            <a:endParaRPr lang="en-US" dirty="0"/>
          </a:p>
        </p:txBody>
      </p:sp>
    </p:spTree>
    <p:extLst>
      <p:ext uri="{BB962C8B-B14F-4D97-AF65-F5344CB8AC3E}">
        <p14:creationId xmlns:p14="http://schemas.microsoft.com/office/powerpoint/2010/main" val="18603729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30</a:t>
            </a:fld>
            <a:endParaRPr lang="en-US" dirty="0"/>
          </a:p>
        </p:txBody>
      </p:sp>
    </p:spTree>
    <p:extLst>
      <p:ext uri="{BB962C8B-B14F-4D97-AF65-F5344CB8AC3E}">
        <p14:creationId xmlns:p14="http://schemas.microsoft.com/office/powerpoint/2010/main" val="1274664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4</a:t>
            </a:fld>
            <a:endParaRPr lang="en-US" dirty="0"/>
          </a:p>
        </p:txBody>
      </p:sp>
    </p:spTree>
    <p:extLst>
      <p:ext uri="{BB962C8B-B14F-4D97-AF65-F5344CB8AC3E}">
        <p14:creationId xmlns:p14="http://schemas.microsoft.com/office/powerpoint/2010/main" val="4217681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20000"/>
              </a:lnSpc>
              <a:spcBef>
                <a:spcPts val="0"/>
              </a:spcBef>
              <a:spcAft>
                <a:spcPts val="0"/>
              </a:spcAft>
              <a:buNone/>
            </a:pPr>
            <a:endParaRPr lang="en-US" sz="1200" dirty="0">
              <a:solidFill>
                <a:prstClr val="black"/>
              </a:solidFill>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5</a:t>
            </a:fld>
            <a:endParaRPr lang="en-US" dirty="0"/>
          </a:p>
        </p:txBody>
      </p:sp>
    </p:spTree>
    <p:extLst>
      <p:ext uri="{BB962C8B-B14F-4D97-AF65-F5344CB8AC3E}">
        <p14:creationId xmlns:p14="http://schemas.microsoft.com/office/powerpoint/2010/main" val="1089557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6</a:t>
            </a:fld>
            <a:endParaRPr lang="en-US" dirty="0"/>
          </a:p>
        </p:txBody>
      </p:sp>
    </p:spTree>
    <p:extLst>
      <p:ext uri="{BB962C8B-B14F-4D97-AF65-F5344CB8AC3E}">
        <p14:creationId xmlns:p14="http://schemas.microsoft.com/office/powerpoint/2010/main" val="2101514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7</a:t>
            </a:fld>
            <a:endParaRPr lang="en-US" dirty="0"/>
          </a:p>
        </p:txBody>
      </p:sp>
    </p:spTree>
    <p:extLst>
      <p:ext uri="{BB962C8B-B14F-4D97-AF65-F5344CB8AC3E}">
        <p14:creationId xmlns:p14="http://schemas.microsoft.com/office/powerpoint/2010/main" val="2564416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9</a:t>
            </a:fld>
            <a:endParaRPr lang="en-US" dirty="0"/>
          </a:p>
        </p:txBody>
      </p:sp>
    </p:spTree>
    <p:extLst>
      <p:ext uri="{BB962C8B-B14F-4D97-AF65-F5344CB8AC3E}">
        <p14:creationId xmlns:p14="http://schemas.microsoft.com/office/powerpoint/2010/main" val="1539517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10</a:t>
            </a:fld>
            <a:endParaRPr lang="en-US" dirty="0"/>
          </a:p>
        </p:txBody>
      </p:sp>
    </p:spTree>
    <p:extLst>
      <p:ext uri="{BB962C8B-B14F-4D97-AF65-F5344CB8AC3E}">
        <p14:creationId xmlns:p14="http://schemas.microsoft.com/office/powerpoint/2010/main" val="9595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2400"/>
              </a:spcAft>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11</a:t>
            </a:fld>
            <a:endParaRPr lang="en-US" dirty="0"/>
          </a:p>
        </p:txBody>
      </p:sp>
    </p:spTree>
    <p:extLst>
      <p:ext uri="{BB962C8B-B14F-4D97-AF65-F5344CB8AC3E}">
        <p14:creationId xmlns:p14="http://schemas.microsoft.com/office/powerpoint/2010/main" val="28597128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solidFill>
                  <a:srgbClr val="000000"/>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spcBef>
                <a:spcPts val="800"/>
              </a:spcBef>
              <a:defRPr/>
            </a:pPr>
            <a:r>
              <a:rPr lang="en-US" altLang="en-US" sz="1100" b="1" dirty="0">
                <a:solidFill>
                  <a:srgbClr val="070C51"/>
                </a:solidFill>
                <a:latin typeface="Arial" panose="020B0604020202020204" pitchFamily="34" charset="0"/>
              </a:rPr>
              <a:t>CALIFORNIA DEPARTMENT OF EDUCATION</a:t>
            </a:r>
            <a:br>
              <a:rPr lang="en-US" altLang="en-US" sz="1100" b="1" dirty="0">
                <a:solidFill>
                  <a:srgbClr val="070C51"/>
                </a:solidFill>
                <a:latin typeface="Arial" panose="020B0604020202020204" pitchFamily="34" charset="0"/>
              </a:rPr>
            </a:br>
            <a:r>
              <a:rPr lang="en-US" altLang="en-US" sz="1100" dirty="0">
                <a:solidFill>
                  <a:srgbClr val="070C51"/>
                </a:solidFill>
                <a:latin typeface="Arial" panose="020B0604020202020204" pitchFamily="34" charset="0"/>
              </a:rPr>
              <a:t>Tony Thurmond, State Superintendent of Public Instruction</a:t>
            </a:r>
            <a:endParaRPr lang="en-US" altLang="en-US" sz="1200" b="1" dirty="0">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8150"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spTree>
    <p:extLst>
      <p:ext uri="{BB962C8B-B14F-4D97-AF65-F5344CB8AC3E}">
        <p14:creationId xmlns:p14="http://schemas.microsoft.com/office/powerpoint/2010/main" val="39669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dirty="0"/>
          </a:p>
        </p:txBody>
      </p:sp>
    </p:spTree>
    <p:extLst>
      <p:ext uri="{BB962C8B-B14F-4D97-AF65-F5344CB8AC3E}">
        <p14:creationId xmlns:p14="http://schemas.microsoft.com/office/powerpoint/2010/main" val="115194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dirty="0"/>
          </a:p>
        </p:txBody>
      </p:sp>
    </p:spTree>
    <p:extLst>
      <p:ext uri="{BB962C8B-B14F-4D97-AF65-F5344CB8AC3E}">
        <p14:creationId xmlns:p14="http://schemas.microsoft.com/office/powerpoint/2010/main" val="127785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dirty="0"/>
          </a:p>
        </p:txBody>
      </p:sp>
    </p:spTree>
    <p:extLst>
      <p:ext uri="{BB962C8B-B14F-4D97-AF65-F5344CB8AC3E}">
        <p14:creationId xmlns:p14="http://schemas.microsoft.com/office/powerpoint/2010/main" val="318001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pPr>
                <a:defRPr/>
              </a:pPr>
              <a:t>10/23/2024</a:t>
            </a:fld>
            <a:endParaRPr lang="en-US" dirty="0"/>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dirty="0"/>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pPr>
                <a:defRPr/>
              </a:pPr>
              <a:t>‹#›</a:t>
            </a:fld>
            <a:endParaRPr lang="en-US" dirty="0"/>
          </a:p>
        </p:txBody>
      </p:sp>
    </p:spTree>
    <p:extLst>
      <p:ext uri="{BB962C8B-B14F-4D97-AF65-F5344CB8AC3E}">
        <p14:creationId xmlns:p14="http://schemas.microsoft.com/office/powerpoint/2010/main" val="34956093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en-US" altLang="en-US" dirty="0"/>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en-US" altLang="en-US" dirty="0"/>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45CA088-98AF-4DF2-8493-E1610DC2B74C}" type="slidenum">
              <a:rPr lang="en-US" altLang="en-US"/>
              <a:pPr>
                <a:defRPr/>
              </a:pPr>
              <a:t>‹#›</a:t>
            </a:fld>
            <a:endParaRPr lang="en-US" altLang="en-US" dirty="0"/>
          </a:p>
        </p:txBody>
      </p:sp>
      <p:pic>
        <p:nvPicPr>
          <p:cNvPr id="1032" name="Picture 11" descr="Official Seal of the California Department of Education"/>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41325" y="527050"/>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317500" y="2066925"/>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4" r:id="rId5"/>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de.ca.gov/fg/ac/ic/index.asp"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CCSPP@cde.ca.gov"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cde.ca.gov/fg/fo/r17/ccsppltac21rfa.asp"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CCSPP@cde.ca.gov"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cde.ca.gov/ci/gs/hs/ccspp.asp"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mailto:CCSPP@cde.ca.gov" TargetMode="External"/><Relationship Id="rId4" Type="http://schemas.openxmlformats.org/officeDocument/2006/relationships/hyperlink" Target="https://www.cde.ca.gov/fg/fo/r17/ccsppltac21rfa.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9D7AD-444D-44C4-A093-51DA37FEF6A7}"/>
              </a:ext>
            </a:extLst>
          </p:cNvPr>
          <p:cNvSpPr>
            <a:spLocks noGrp="1"/>
          </p:cNvSpPr>
          <p:nvPr>
            <p:ph type="title"/>
          </p:nvPr>
        </p:nvSpPr>
        <p:spPr>
          <a:xfrm>
            <a:off x="2540000" y="1152532"/>
            <a:ext cx="9144000" cy="1143000"/>
          </a:xfrm>
        </p:spPr>
        <p:txBody>
          <a:bodyPr/>
          <a:lstStyle/>
          <a:p>
            <a:r>
              <a:rPr lang="en-US" b="1" dirty="0"/>
              <a:t>California Community Schools Partnership Program – </a:t>
            </a:r>
            <a:br>
              <a:rPr lang="en-US" b="1" dirty="0"/>
            </a:br>
            <a:r>
              <a:rPr lang="en-US" b="1" dirty="0"/>
              <a:t>Lead TAC Contract</a:t>
            </a:r>
            <a:endParaRPr lang="en-US" dirty="0"/>
          </a:p>
        </p:txBody>
      </p:sp>
      <p:sp>
        <p:nvSpPr>
          <p:cNvPr id="3" name="Content Placeholder 2">
            <a:extLst>
              <a:ext uri="{FF2B5EF4-FFF2-40B4-BE49-F238E27FC236}">
                <a16:creationId xmlns:a16="http://schemas.microsoft.com/office/drawing/2014/main" id="{0B268361-62C4-45D1-A25D-1162ED5EC942}"/>
              </a:ext>
            </a:extLst>
          </p:cNvPr>
          <p:cNvSpPr>
            <a:spLocks noGrp="1"/>
          </p:cNvSpPr>
          <p:nvPr>
            <p:ph idx="1"/>
          </p:nvPr>
        </p:nvSpPr>
        <p:spPr>
          <a:xfrm>
            <a:off x="2540000" y="3981450"/>
            <a:ext cx="9144000" cy="1819275"/>
          </a:xfrm>
        </p:spPr>
        <p:txBody>
          <a:bodyPr/>
          <a:lstStyle/>
          <a:p>
            <a:pPr algn="ctr">
              <a:spcAft>
                <a:spcPts val="1200"/>
              </a:spcAft>
            </a:pPr>
            <a:r>
              <a:rPr lang="en-US" sz="4000" b="1" dirty="0"/>
              <a:t>Application Webinar</a:t>
            </a:r>
          </a:p>
          <a:p>
            <a:pPr algn="ctr">
              <a:spcAft>
                <a:spcPts val="1200"/>
              </a:spcAft>
            </a:pPr>
            <a:r>
              <a:rPr lang="en-US" dirty="0"/>
              <a:t>April 13, 2022 at 1:00 – 2:00 p.m.</a:t>
            </a:r>
          </a:p>
          <a:p>
            <a:pPr marL="0" indent="0">
              <a:buNone/>
            </a:pPr>
            <a:endParaRPr lang="en-US" dirty="0"/>
          </a:p>
        </p:txBody>
      </p:sp>
    </p:spTree>
    <p:extLst>
      <p:ext uri="{BB962C8B-B14F-4D97-AF65-F5344CB8AC3E}">
        <p14:creationId xmlns:p14="http://schemas.microsoft.com/office/powerpoint/2010/main" val="2715005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BE95-82AB-46BD-B428-A1AEA789310A}"/>
              </a:ext>
            </a:extLst>
          </p:cNvPr>
          <p:cNvSpPr>
            <a:spLocks noGrp="1"/>
          </p:cNvSpPr>
          <p:nvPr>
            <p:ph type="title"/>
          </p:nvPr>
        </p:nvSpPr>
        <p:spPr/>
        <p:txBody>
          <a:bodyPr/>
          <a:lstStyle/>
          <a:p>
            <a:r>
              <a:rPr lang="en-US" b="1" dirty="0"/>
              <a:t>Community Schools Overview </a:t>
            </a:r>
            <a:r>
              <a:rPr lang="en-US" sz="2400" b="1" dirty="0"/>
              <a:t>(5)</a:t>
            </a:r>
            <a:endParaRPr lang="en-US" dirty="0"/>
          </a:p>
        </p:txBody>
      </p:sp>
      <p:sp>
        <p:nvSpPr>
          <p:cNvPr id="3" name="Content Placeholder 2">
            <a:extLst>
              <a:ext uri="{FF2B5EF4-FFF2-40B4-BE49-F238E27FC236}">
                <a16:creationId xmlns:a16="http://schemas.microsoft.com/office/drawing/2014/main" id="{A6619D45-A86A-4712-ABCA-E39FCAA962C5}"/>
              </a:ext>
            </a:extLst>
          </p:cNvPr>
          <p:cNvSpPr>
            <a:spLocks noGrp="1"/>
          </p:cNvSpPr>
          <p:nvPr>
            <p:ph idx="1"/>
          </p:nvPr>
        </p:nvSpPr>
        <p:spPr/>
        <p:txBody>
          <a:bodyPr/>
          <a:lstStyle/>
          <a:p>
            <a:pPr marL="0" indent="0">
              <a:buNone/>
            </a:pPr>
            <a:r>
              <a:rPr lang="en-US" dirty="0"/>
              <a:t>California Community Schools Framework:</a:t>
            </a:r>
          </a:p>
          <a:p>
            <a:r>
              <a:rPr lang="en-US" dirty="0"/>
              <a:t>Four Pillars</a:t>
            </a:r>
          </a:p>
          <a:p>
            <a:r>
              <a:rPr lang="en-US" dirty="0"/>
              <a:t>Key Conditions for Learning</a:t>
            </a:r>
          </a:p>
          <a:p>
            <a:r>
              <a:rPr lang="en-US" dirty="0"/>
              <a:t>Cornerstone Commitments</a:t>
            </a:r>
          </a:p>
          <a:p>
            <a:r>
              <a:rPr lang="en-US" dirty="0"/>
              <a:t>Proven Practices</a:t>
            </a:r>
          </a:p>
          <a:p>
            <a:r>
              <a:rPr lang="en-US" dirty="0"/>
              <a:t>Key Roles</a:t>
            </a:r>
          </a:p>
          <a:p>
            <a:pPr marL="0" indent="0">
              <a:spcAft>
                <a:spcPts val="800"/>
              </a:spcAft>
              <a:buNone/>
            </a:pPr>
            <a:endParaRPr lang="en-US" dirty="0"/>
          </a:p>
        </p:txBody>
      </p:sp>
    </p:spTree>
    <p:extLst>
      <p:ext uri="{BB962C8B-B14F-4D97-AF65-F5344CB8AC3E}">
        <p14:creationId xmlns:p14="http://schemas.microsoft.com/office/powerpoint/2010/main" val="1152800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07490-A321-48D0-8125-DD3BA37EC370}"/>
              </a:ext>
            </a:extLst>
          </p:cNvPr>
          <p:cNvSpPr>
            <a:spLocks noGrp="1"/>
          </p:cNvSpPr>
          <p:nvPr>
            <p:ph type="title"/>
          </p:nvPr>
        </p:nvSpPr>
        <p:spPr/>
        <p:txBody>
          <a:bodyPr/>
          <a:lstStyle/>
          <a:p>
            <a:r>
              <a:rPr lang="en-US" b="1" dirty="0"/>
              <a:t>Grant Application Review </a:t>
            </a:r>
            <a:r>
              <a:rPr lang="en-US" sz="2400" b="1" dirty="0"/>
              <a:t>(1)</a:t>
            </a:r>
            <a:endParaRPr lang="en-US" b="1" dirty="0"/>
          </a:p>
        </p:txBody>
      </p:sp>
      <p:sp>
        <p:nvSpPr>
          <p:cNvPr id="3" name="Content Placeholder 2">
            <a:extLst>
              <a:ext uri="{FF2B5EF4-FFF2-40B4-BE49-F238E27FC236}">
                <a16:creationId xmlns:a16="http://schemas.microsoft.com/office/drawing/2014/main" id="{8FC1CFB3-71AE-49BE-A1DC-918C9C87BC06}"/>
              </a:ext>
            </a:extLst>
          </p:cNvPr>
          <p:cNvSpPr>
            <a:spLocks noGrp="1"/>
          </p:cNvSpPr>
          <p:nvPr>
            <p:ph idx="1"/>
          </p:nvPr>
        </p:nvSpPr>
        <p:spPr/>
        <p:txBody>
          <a:bodyPr/>
          <a:lstStyle/>
          <a:p>
            <a:pPr marL="0" indent="0">
              <a:spcAft>
                <a:spcPts val="2400"/>
              </a:spcAft>
              <a:buNone/>
            </a:pPr>
            <a:r>
              <a:rPr lang="en-US" dirty="0"/>
              <a:t>The CDE is accepting applications from LEAs for the CCSPP Lead TAC contract. </a:t>
            </a:r>
          </a:p>
          <a:p>
            <a:pPr marL="0" indent="0">
              <a:buNone/>
            </a:pPr>
            <a:r>
              <a:rPr lang="en-US" sz="2800" dirty="0"/>
              <a:t>For the purposes of the CCSPP, LEAs are defined as school districts, county offices of education, and charter schools.</a:t>
            </a:r>
          </a:p>
        </p:txBody>
      </p:sp>
    </p:spTree>
    <p:extLst>
      <p:ext uri="{BB962C8B-B14F-4D97-AF65-F5344CB8AC3E}">
        <p14:creationId xmlns:p14="http://schemas.microsoft.com/office/powerpoint/2010/main" val="361891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07490-A321-48D0-8125-DD3BA37EC370}"/>
              </a:ext>
            </a:extLst>
          </p:cNvPr>
          <p:cNvSpPr>
            <a:spLocks noGrp="1"/>
          </p:cNvSpPr>
          <p:nvPr>
            <p:ph type="title"/>
          </p:nvPr>
        </p:nvSpPr>
        <p:spPr/>
        <p:txBody>
          <a:bodyPr/>
          <a:lstStyle/>
          <a:p>
            <a:r>
              <a:rPr lang="en-US" b="1" dirty="0"/>
              <a:t>Grant Application Review </a:t>
            </a:r>
            <a:r>
              <a:rPr lang="en-US" sz="2400" b="1" dirty="0"/>
              <a:t>(2)</a:t>
            </a:r>
            <a:endParaRPr lang="en-US" b="1" dirty="0"/>
          </a:p>
        </p:txBody>
      </p:sp>
      <p:sp>
        <p:nvSpPr>
          <p:cNvPr id="3" name="Content Placeholder 2">
            <a:extLst>
              <a:ext uri="{FF2B5EF4-FFF2-40B4-BE49-F238E27FC236}">
                <a16:creationId xmlns:a16="http://schemas.microsoft.com/office/drawing/2014/main" id="{8FC1CFB3-71AE-49BE-A1DC-918C9C87BC06}"/>
              </a:ext>
            </a:extLst>
          </p:cNvPr>
          <p:cNvSpPr>
            <a:spLocks noGrp="1"/>
          </p:cNvSpPr>
          <p:nvPr>
            <p:ph idx="1"/>
          </p:nvPr>
        </p:nvSpPr>
        <p:spPr/>
        <p:txBody>
          <a:bodyPr/>
          <a:lstStyle/>
          <a:p>
            <a:pPr marL="0" indent="0">
              <a:buNone/>
            </a:pPr>
            <a:r>
              <a:rPr lang="en-US" dirty="0"/>
              <a:t>Per SBE approval, the CCSPP provides funding for a Lead TAC contract beginning in June 2022, through June 30, 2028. </a:t>
            </a:r>
          </a:p>
          <a:p>
            <a:pPr marL="0" indent="0">
              <a:buNone/>
            </a:pPr>
            <a:r>
              <a:rPr lang="en-US" dirty="0"/>
              <a:t>The contract budget for the CCSPP-Lead TAC contract Request for Applications is up to $24,000,000.</a:t>
            </a:r>
          </a:p>
        </p:txBody>
      </p:sp>
    </p:spTree>
    <p:extLst>
      <p:ext uri="{BB962C8B-B14F-4D97-AF65-F5344CB8AC3E}">
        <p14:creationId xmlns:p14="http://schemas.microsoft.com/office/powerpoint/2010/main" val="3846351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(1)</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marR="0" indent="0">
              <a:spcBef>
                <a:spcPts val="0"/>
              </a:spcBef>
              <a:spcAft>
                <a:spcPts val="1200"/>
              </a:spcAft>
              <a:buNone/>
              <a:tabLst>
                <a:tab pos="2343150" algn="l"/>
              </a:tabLst>
            </a:pPr>
            <a:r>
              <a:rPr lang="en-US" dirty="0">
                <a:ea typeface="Times New Roman" panose="02020603050405020304" pitchFamily="18" charset="0"/>
                <a:cs typeface="Arial" panose="020B0604020202020204" pitchFamily="34" charset="0"/>
              </a:rPr>
              <a:t>T</a:t>
            </a:r>
            <a:r>
              <a:rPr lang="en-US" dirty="0">
                <a:effectLst/>
                <a:ea typeface="Times New Roman" panose="02020603050405020304" pitchFamily="18" charset="0"/>
                <a:cs typeface="Arial" panose="020B0604020202020204" pitchFamily="34" charset="0"/>
              </a:rPr>
              <a:t>he Lead TAC will </a:t>
            </a:r>
            <a:r>
              <a:rPr lang="en-US" dirty="0">
                <a:effectLst/>
                <a:ea typeface="Times New Roman" panose="02020603050405020304" pitchFamily="18" charset="0"/>
                <a:cs typeface="Times New Roman" panose="02020603050405020304" pitchFamily="18" charset="0"/>
              </a:rPr>
              <a:t>act as a hub of the CCSPP technical assistance system and be responsible for working closely with the CDE to accomplish the following:</a:t>
            </a:r>
          </a:p>
          <a:p>
            <a:pPr marL="342900" marR="0" lvl="0" indent="-342900">
              <a:spcBef>
                <a:spcPts val="0"/>
              </a:spcBef>
              <a:spcAft>
                <a:spcPts val="1200"/>
              </a:spcAft>
              <a:buFont typeface="Symbol" panose="05050102010706020507" pitchFamily="18" charset="2"/>
              <a:buChar char=""/>
            </a:pPr>
            <a:r>
              <a:rPr lang="en-US" dirty="0">
                <a:effectLst/>
                <a:ea typeface="Times New Roman" panose="02020603050405020304" pitchFamily="18" charset="0"/>
                <a:cs typeface="Times New Roman" panose="02020603050405020304" pitchFamily="18" charset="0"/>
              </a:rPr>
              <a:t>Building content and overarching methodology for CCSPP technical assistance.</a:t>
            </a:r>
          </a:p>
        </p:txBody>
      </p:sp>
    </p:spTree>
    <p:extLst>
      <p:ext uri="{BB962C8B-B14F-4D97-AF65-F5344CB8AC3E}">
        <p14:creationId xmlns:p14="http://schemas.microsoft.com/office/powerpoint/2010/main" val="2210214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(2)</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342900" marR="0" lvl="0" indent="-342900">
              <a:spcBef>
                <a:spcPts val="0"/>
              </a:spcBef>
              <a:spcAft>
                <a:spcPts val="1200"/>
              </a:spcAft>
              <a:buFont typeface="Symbol" panose="05050102010706020507" pitchFamily="18" charset="2"/>
              <a:buChar char=""/>
            </a:pPr>
            <a:r>
              <a:rPr lang="en-US" dirty="0">
                <a:effectLst/>
                <a:ea typeface="Times New Roman" panose="02020603050405020304" pitchFamily="18" charset="0"/>
                <a:cs typeface="Times New Roman" panose="02020603050405020304" pitchFamily="18" charset="0"/>
              </a:rPr>
              <a:t>Building a developmental implementation rubric to articulate community school implementation benchmarks.</a:t>
            </a:r>
          </a:p>
          <a:p>
            <a:pPr marL="342900" marR="0" lvl="0" indent="-342900">
              <a:spcBef>
                <a:spcPts val="0"/>
              </a:spcBef>
              <a:spcAft>
                <a:spcPts val="1200"/>
              </a:spcAft>
              <a:buFont typeface="Symbol" panose="05050102010706020507" pitchFamily="18" charset="2"/>
              <a:buChar char=""/>
            </a:pPr>
            <a:r>
              <a:rPr lang="en-US" dirty="0">
                <a:effectLst/>
                <a:ea typeface="Times New Roman" panose="02020603050405020304" pitchFamily="18" charset="0"/>
              </a:rPr>
              <a:t>Facilitating a community of practice among the Regional TACs.</a:t>
            </a:r>
          </a:p>
          <a:p>
            <a:pPr marL="342900" marR="0" lvl="0" indent="-342900">
              <a:spcBef>
                <a:spcPts val="0"/>
              </a:spcBef>
              <a:spcAft>
                <a:spcPts val="1200"/>
              </a:spcAft>
              <a:buFont typeface="Symbol" panose="05050102010706020507" pitchFamily="18" charset="2"/>
              <a:buChar char=""/>
            </a:pPr>
            <a:r>
              <a:rPr lang="en-US" dirty="0">
                <a:effectLst/>
                <a:ea typeface="Times New Roman" panose="02020603050405020304" pitchFamily="18" charset="0"/>
              </a:rPr>
              <a:t>Coordinating and maximizing areas of expertise among the Regional TACs</a:t>
            </a:r>
            <a:r>
              <a:rPr lang="en-US" dirty="0">
                <a:solidFill>
                  <a:srgbClr val="333333"/>
                </a:solidFill>
                <a:effectLst/>
                <a:ea typeface="Calibri" panose="020F0502020204030204" pitchFamily="34" charset="0"/>
                <a:cs typeface="Times New Roman" panose="02020603050405020304" pitchFamily="18" charset="0"/>
              </a:rPr>
              <a:t>.</a:t>
            </a:r>
            <a:endParaRPr lang="en-US" dirty="0">
              <a:effectLst/>
              <a:ea typeface="Calibri" panose="020F0502020204030204" pitchFamily="34" charset="0"/>
              <a:cs typeface="Times New Roman" panose="02020603050405020304" pitchFamily="18" charset="0"/>
            </a:endParaRPr>
          </a:p>
          <a:p>
            <a:pPr lvl="0"/>
            <a:endParaRPr lang="en-US" dirty="0"/>
          </a:p>
        </p:txBody>
      </p:sp>
    </p:spTree>
    <p:extLst>
      <p:ext uri="{BB962C8B-B14F-4D97-AF65-F5344CB8AC3E}">
        <p14:creationId xmlns:p14="http://schemas.microsoft.com/office/powerpoint/2010/main" val="2808132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(3)</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a:xfrm>
            <a:off x="2540000" y="2133600"/>
            <a:ext cx="9144000" cy="4114800"/>
          </a:xfrm>
        </p:spPr>
        <p:txBody>
          <a:bodyPr/>
          <a:lstStyle/>
          <a:p>
            <a:pPr marL="0" marR="0" indent="0">
              <a:spcBef>
                <a:spcPts val="0"/>
              </a:spcBef>
              <a:spcAft>
                <a:spcPts val="1200"/>
              </a:spcAft>
              <a:buNone/>
            </a:pPr>
            <a:r>
              <a:rPr lang="en-US" dirty="0">
                <a:ea typeface="Times New Roman" panose="02020603050405020304" pitchFamily="18" charset="0"/>
                <a:cs typeface="Arial" panose="020B0604020202020204" pitchFamily="34" charset="0"/>
              </a:rPr>
              <a:t>T</a:t>
            </a:r>
            <a:r>
              <a:rPr lang="en-US" dirty="0">
                <a:effectLst/>
                <a:ea typeface="Times New Roman" panose="02020603050405020304" pitchFamily="18" charset="0"/>
                <a:cs typeface="Arial" panose="020B0604020202020204" pitchFamily="34" charset="0"/>
              </a:rPr>
              <a:t>he Lead TAC will also take a leadership role in accomplishing:</a:t>
            </a:r>
            <a:endParaRPr lang="en-US" dirty="0">
              <a:effectLst/>
              <a:ea typeface="Times New Roman" panose="02020603050405020304" pitchFamily="18" charset="0"/>
              <a:cs typeface="Times New Roman" panose="02020603050405020304" pitchFamily="18" charset="0"/>
            </a:endParaRPr>
          </a:p>
          <a:p>
            <a:pPr marL="342900" marR="0" lvl="0" indent="-342900">
              <a:spcBef>
                <a:spcPts val="0"/>
              </a:spcBef>
              <a:spcAft>
                <a:spcPts val="1200"/>
              </a:spcAft>
              <a:buFont typeface="Symbol" panose="05050102010706020507" pitchFamily="18" charset="2"/>
              <a:buChar char=""/>
            </a:pPr>
            <a:r>
              <a:rPr lang="en-US" dirty="0">
                <a:effectLst/>
                <a:ea typeface="Times New Roman" panose="02020603050405020304" pitchFamily="18" charset="0"/>
                <a:cs typeface="Times New Roman" panose="02020603050405020304" pitchFamily="18" charset="0"/>
              </a:rPr>
              <a:t>Supporting the CDE to collect and analyze qualitative and quantitative data to assess and evaluate the implementation of community schools and the overall effectiveness of the CCSPP.</a:t>
            </a:r>
          </a:p>
        </p:txBody>
      </p:sp>
    </p:spTree>
    <p:extLst>
      <p:ext uri="{BB962C8B-B14F-4D97-AF65-F5344CB8AC3E}">
        <p14:creationId xmlns:p14="http://schemas.microsoft.com/office/powerpoint/2010/main" val="1592425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(4)</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r>
              <a:rPr lang="en-US" dirty="0">
                <a:effectLst/>
                <a:ea typeface="Times New Roman" panose="02020603050405020304" pitchFamily="18" charset="0"/>
              </a:rPr>
              <a:t>Supporting the CDE to align the CCSPP technical assistance system with the Statewide System of Support and other school improvement and professional development support systems</a:t>
            </a:r>
            <a:r>
              <a:rPr lang="en-US" dirty="0">
                <a:solidFill>
                  <a:srgbClr val="333333"/>
                </a:solidFill>
                <a:effectLst/>
                <a:ea typeface="Calibri" panose="020F0502020204030204" pitchFamily="34" charset="0"/>
                <a:cs typeface="Times New Roman" panose="02020603050405020304" pitchFamily="18" charset="0"/>
              </a:rPr>
              <a:t>.</a:t>
            </a:r>
            <a:endParaRPr lang="en-US"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4662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Eligibility Requirements </a:t>
            </a:r>
            <a:r>
              <a:rPr lang="en-US" sz="2400" b="1" dirty="0"/>
              <a:t>(1)</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marR="0" indent="0">
              <a:spcBef>
                <a:spcPts val="0"/>
              </a:spcBef>
              <a:spcAft>
                <a:spcPts val="1200"/>
              </a:spcAft>
              <a:buNone/>
              <a:tabLst>
                <a:tab pos="2343150" algn="l"/>
              </a:tabLst>
            </a:pPr>
            <a:r>
              <a:rPr lang="en-US" dirty="0">
                <a:effectLst/>
                <a:latin typeface="Arial" panose="020B0604020202020204" pitchFamily="34" charset="0"/>
                <a:ea typeface="Times New Roman" panose="02020603050405020304" pitchFamily="18" charset="0"/>
              </a:rPr>
              <a:t>The Lead TAC contract will be awarded to an LEA or a consortium of LEAs with preference given to LEAs in partnership with </a:t>
            </a:r>
            <a:r>
              <a:rPr lang="en-US" dirty="0">
                <a:solidFill>
                  <a:srgbClr val="333333"/>
                </a:solidFill>
                <a:effectLst/>
                <a:latin typeface="Arial" panose="020B0604020202020204" pitchFamily="34" charset="0"/>
                <a:ea typeface="Times New Roman" panose="02020603050405020304" pitchFamily="18" charset="0"/>
              </a:rPr>
              <a:t>institutions of higher education and/or nonprofit community-based organizations</a:t>
            </a:r>
            <a:r>
              <a:rPr lang="en-US" dirty="0">
                <a:effectLst/>
                <a:latin typeface="Arial" panose="020B0604020202020204" pitchFamily="34" charset="0"/>
                <a:ea typeface="Times New Roman" panose="02020603050405020304" pitchFamily="18" charset="0"/>
              </a:rPr>
              <a:t> that demonstrate the capacity to act as a hub of the CCSPP technical </a:t>
            </a:r>
            <a:r>
              <a:rPr lang="en-US" dirty="0">
                <a:latin typeface="Arial" panose="020B0604020202020204" pitchFamily="34" charset="0"/>
                <a:ea typeface="Times New Roman" panose="02020603050405020304" pitchFamily="18" charset="0"/>
              </a:rPr>
              <a:t>as</a:t>
            </a:r>
            <a:r>
              <a:rPr lang="en-US" dirty="0">
                <a:effectLst/>
                <a:latin typeface="Arial" panose="020B0604020202020204" pitchFamily="34" charset="0"/>
                <a:ea typeface="Times New Roman" panose="02020603050405020304" pitchFamily="18" charset="0"/>
              </a:rPr>
              <a:t>sistance system and </a:t>
            </a:r>
            <a:r>
              <a:rPr lang="en-US" dirty="0">
                <a:effectLst/>
                <a:latin typeface="Arial" panose="020B0604020202020204" pitchFamily="34" charset="0"/>
                <a:ea typeface="Times New Roman" panose="02020603050405020304" pitchFamily="18" charset="0"/>
                <a:cs typeface="Times New Roman" panose="02020603050405020304" pitchFamily="18" charset="0"/>
              </a:rPr>
              <a:t>the ability to work closely with CDE to accomplish the intended outcomes.</a:t>
            </a:r>
            <a:endParaRPr lang="en-US"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5368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07490-A321-48D0-8125-DD3BA37EC370}"/>
              </a:ext>
            </a:extLst>
          </p:cNvPr>
          <p:cNvSpPr>
            <a:spLocks noGrp="1"/>
          </p:cNvSpPr>
          <p:nvPr>
            <p:ph type="title"/>
          </p:nvPr>
        </p:nvSpPr>
        <p:spPr/>
        <p:txBody>
          <a:bodyPr/>
          <a:lstStyle/>
          <a:p>
            <a:r>
              <a:rPr lang="en-US" b="1" dirty="0"/>
              <a:t>Funding Levels</a:t>
            </a:r>
          </a:p>
        </p:txBody>
      </p:sp>
      <p:sp>
        <p:nvSpPr>
          <p:cNvPr id="3" name="Content Placeholder 2">
            <a:extLst>
              <a:ext uri="{FF2B5EF4-FFF2-40B4-BE49-F238E27FC236}">
                <a16:creationId xmlns:a16="http://schemas.microsoft.com/office/drawing/2014/main" id="{8FC1CFB3-71AE-49BE-A1DC-918C9C87BC06}"/>
              </a:ext>
            </a:extLst>
          </p:cNvPr>
          <p:cNvSpPr>
            <a:spLocks noGrp="1"/>
          </p:cNvSpPr>
          <p:nvPr>
            <p:ph idx="1"/>
          </p:nvPr>
        </p:nvSpPr>
        <p:spPr>
          <a:xfrm>
            <a:off x="2661298" y="1752600"/>
            <a:ext cx="9144000" cy="4324739"/>
          </a:xfrm>
        </p:spPr>
        <p:txBody>
          <a:bodyPr/>
          <a:lstStyle/>
          <a:p>
            <a:pPr marL="0" indent="0">
              <a:spcAft>
                <a:spcPts val="1200"/>
              </a:spcAft>
              <a:buNone/>
            </a:pPr>
            <a:r>
              <a:rPr lang="en-US" dirty="0"/>
              <a:t>The contract award amount for the CCSPP Lead TAC shall not exceed a total of $24,000,000.</a:t>
            </a:r>
          </a:p>
          <a:p>
            <a:pPr marL="0" marR="0" indent="0">
              <a:spcBef>
                <a:spcPts val="0"/>
              </a:spcBef>
              <a:spcAft>
                <a:spcPts val="1200"/>
              </a:spcAft>
              <a:buNone/>
            </a:pPr>
            <a:r>
              <a:rPr lang="en-US" dirty="0">
                <a:effectLst/>
                <a:latin typeface="Arial" panose="020B0604020202020204" pitchFamily="34" charset="0"/>
                <a:ea typeface="Times New Roman" panose="02020603050405020304" pitchFamily="18" charset="0"/>
                <a:cs typeface="Arial" panose="020B0604020202020204" pitchFamily="34" charset="0"/>
              </a:rPr>
              <a:t>The tentative contract periods and funding amounts are as follows:</a:t>
            </a:r>
            <a:endParaRPr lang="en-US"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marR="0">
              <a:spcBef>
                <a:spcPts val="0"/>
              </a:spcBef>
              <a:spcAft>
                <a:spcPts val="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Contract Period 1: September 1, 2022, through June 30, 2025 ($12,000,000)</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marR="0">
              <a:spcBef>
                <a:spcPts val="0"/>
              </a:spcBef>
              <a:spcAft>
                <a:spcPts val="120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Contract Period 2: July 1, 2025, through June 30, 2028 ($12,000,000)</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r>
              <a:rPr lang="en-US" dirty="0">
                <a:solidFill>
                  <a:srgbClr val="000000"/>
                </a:solidFill>
                <a:effectLst/>
                <a:latin typeface="Arial" panose="020B0604020202020204" pitchFamily="34" charset="0"/>
                <a:ea typeface="Arial" panose="020B0604020202020204" pitchFamily="34" charset="0"/>
              </a:rPr>
              <a:t> </a:t>
            </a:r>
            <a:endParaRPr lang="en-US" dirty="0"/>
          </a:p>
        </p:txBody>
      </p:sp>
    </p:spTree>
    <p:extLst>
      <p:ext uri="{BB962C8B-B14F-4D97-AF65-F5344CB8AC3E}">
        <p14:creationId xmlns:p14="http://schemas.microsoft.com/office/powerpoint/2010/main" val="1120003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DF8BB-A699-4808-8621-BED59E48828C}"/>
              </a:ext>
            </a:extLst>
          </p:cNvPr>
          <p:cNvSpPr>
            <a:spLocks noGrp="1"/>
          </p:cNvSpPr>
          <p:nvPr>
            <p:ph type="title"/>
          </p:nvPr>
        </p:nvSpPr>
        <p:spPr/>
        <p:txBody>
          <a:bodyPr/>
          <a:lstStyle/>
          <a:p>
            <a:r>
              <a:rPr lang="en-US" b="1" dirty="0"/>
              <a:t>Allowable and Non-Allowable Costs and Activities</a:t>
            </a:r>
          </a:p>
        </p:txBody>
      </p:sp>
      <p:sp>
        <p:nvSpPr>
          <p:cNvPr id="3" name="Content Placeholder 2">
            <a:extLst>
              <a:ext uri="{FF2B5EF4-FFF2-40B4-BE49-F238E27FC236}">
                <a16:creationId xmlns:a16="http://schemas.microsoft.com/office/drawing/2014/main" id="{290CBF09-4B9E-44FC-A381-9795B3447D5F}"/>
              </a:ext>
            </a:extLst>
          </p:cNvPr>
          <p:cNvSpPr>
            <a:spLocks noGrp="1"/>
          </p:cNvSpPr>
          <p:nvPr>
            <p:ph idx="1"/>
          </p:nvPr>
        </p:nvSpPr>
        <p:spPr>
          <a:xfrm>
            <a:off x="2540000" y="2292626"/>
            <a:ext cx="9144000" cy="3803374"/>
          </a:xfrm>
        </p:spPr>
        <p:txBody>
          <a:bodyPr/>
          <a:lstStyle/>
          <a:p>
            <a:pPr marL="0" indent="0">
              <a:buNone/>
            </a:pPr>
            <a:r>
              <a:rPr lang="en-US" dirty="0"/>
              <a:t>Please review the list of allowable and non-allowable costs and activities in the Request for Applications.</a:t>
            </a:r>
          </a:p>
        </p:txBody>
      </p:sp>
    </p:spTree>
    <p:extLst>
      <p:ext uri="{BB962C8B-B14F-4D97-AF65-F5344CB8AC3E}">
        <p14:creationId xmlns:p14="http://schemas.microsoft.com/office/powerpoint/2010/main" val="2099852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ADF41-1A39-4F55-A3AE-2260CA54A8AB}"/>
              </a:ext>
            </a:extLst>
          </p:cNvPr>
          <p:cNvSpPr>
            <a:spLocks noGrp="1"/>
          </p:cNvSpPr>
          <p:nvPr>
            <p:ph type="title"/>
          </p:nvPr>
        </p:nvSpPr>
        <p:spPr/>
        <p:txBody>
          <a:bodyPr/>
          <a:lstStyle/>
          <a:p>
            <a:r>
              <a:rPr lang="en-US" b="1" dirty="0"/>
              <a:t>Agenda</a:t>
            </a:r>
          </a:p>
        </p:txBody>
      </p:sp>
      <p:sp>
        <p:nvSpPr>
          <p:cNvPr id="3" name="Content Placeholder 2">
            <a:extLst>
              <a:ext uri="{FF2B5EF4-FFF2-40B4-BE49-F238E27FC236}">
                <a16:creationId xmlns:a16="http://schemas.microsoft.com/office/drawing/2014/main" id="{E1EB1F4A-3582-45EC-B3AC-083235A0D5A0}"/>
              </a:ext>
            </a:extLst>
          </p:cNvPr>
          <p:cNvSpPr>
            <a:spLocks noGrp="1"/>
          </p:cNvSpPr>
          <p:nvPr>
            <p:ph idx="1"/>
          </p:nvPr>
        </p:nvSpPr>
        <p:spPr>
          <a:xfrm>
            <a:off x="2540000" y="2000898"/>
            <a:ext cx="9144000" cy="4114800"/>
          </a:xfrm>
        </p:spPr>
        <p:txBody>
          <a:bodyPr/>
          <a:lstStyle/>
          <a:p>
            <a:r>
              <a:rPr lang="en-US" dirty="0"/>
              <a:t>CCSPP Program Overview</a:t>
            </a:r>
          </a:p>
          <a:p>
            <a:r>
              <a:rPr lang="en-US" dirty="0"/>
              <a:t>Community Schools Overview</a:t>
            </a:r>
          </a:p>
          <a:p>
            <a:r>
              <a:rPr lang="en-US" dirty="0"/>
              <a:t>Grant Application Review</a:t>
            </a:r>
          </a:p>
          <a:p>
            <a:r>
              <a:rPr lang="en-US" dirty="0"/>
              <a:t>Timeline and Application Submission</a:t>
            </a:r>
          </a:p>
          <a:p>
            <a:r>
              <a:rPr lang="en-US" dirty="0"/>
              <a:t>Question and Answer</a:t>
            </a:r>
          </a:p>
        </p:txBody>
      </p:sp>
    </p:spTree>
    <p:extLst>
      <p:ext uri="{BB962C8B-B14F-4D97-AF65-F5344CB8AC3E}">
        <p14:creationId xmlns:p14="http://schemas.microsoft.com/office/powerpoint/2010/main" val="3035559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DF8BB-A699-4808-8621-BED59E48828C}"/>
              </a:ext>
            </a:extLst>
          </p:cNvPr>
          <p:cNvSpPr>
            <a:spLocks noGrp="1"/>
          </p:cNvSpPr>
          <p:nvPr>
            <p:ph type="title"/>
          </p:nvPr>
        </p:nvSpPr>
        <p:spPr/>
        <p:txBody>
          <a:bodyPr/>
          <a:lstStyle/>
          <a:p>
            <a:r>
              <a:rPr lang="en-US" b="1" dirty="0"/>
              <a:t>Administrative Indirect Costs</a:t>
            </a:r>
          </a:p>
        </p:txBody>
      </p:sp>
      <p:sp>
        <p:nvSpPr>
          <p:cNvPr id="3" name="Content Placeholder 2">
            <a:extLst>
              <a:ext uri="{FF2B5EF4-FFF2-40B4-BE49-F238E27FC236}">
                <a16:creationId xmlns:a16="http://schemas.microsoft.com/office/drawing/2014/main" id="{290CBF09-4B9E-44FC-A381-9795B3447D5F}"/>
              </a:ext>
            </a:extLst>
          </p:cNvPr>
          <p:cNvSpPr>
            <a:spLocks noGrp="1"/>
          </p:cNvSpPr>
          <p:nvPr>
            <p:ph idx="1"/>
          </p:nvPr>
        </p:nvSpPr>
        <p:spPr>
          <a:xfrm>
            <a:off x="2540000" y="2292626"/>
            <a:ext cx="9144000" cy="3803374"/>
          </a:xfrm>
        </p:spPr>
        <p:txBody>
          <a:bodyPr/>
          <a:lstStyle/>
          <a:p>
            <a:pPr marL="0" indent="0">
              <a:buNone/>
            </a:pPr>
            <a:r>
              <a:rPr lang="en-US" dirty="0">
                <a:effectLst/>
                <a:latin typeface="Arial" panose="020B0604020202020204" pitchFamily="34" charset="0"/>
                <a:ea typeface="Times New Roman" panose="02020603050405020304" pitchFamily="18" charset="0"/>
              </a:rPr>
              <a:t>An LEA must limit administrative indirect costs (overhead) to the rate approved by the CDE for the applicable fiscal year in which the funds are expended. </a:t>
            </a:r>
          </a:p>
          <a:p>
            <a:pPr marL="0" indent="0">
              <a:buNone/>
            </a:pPr>
            <a:r>
              <a:rPr lang="en-US" dirty="0">
                <a:effectLst/>
                <a:latin typeface="Arial" panose="020B0604020202020204" pitchFamily="34" charset="0"/>
                <a:ea typeface="Times New Roman" panose="02020603050405020304" pitchFamily="18" charset="0"/>
              </a:rPr>
              <a:t>The approved rates can be found on the CDE’s Indirect Cost Rates web page at </a:t>
            </a:r>
            <a:r>
              <a:rPr lang="en-US"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tooltip="The CDE's Indirect Cost Rates"/>
              </a:rPr>
              <a:t>www.cde.ca.gov/fg/ac/ic/index.asp</a:t>
            </a:r>
            <a:r>
              <a:rPr lang="en-US" dirty="0">
                <a:effectLst/>
                <a:latin typeface="Arial" panose="020B0604020202020204" pitchFamily="34" charset="0"/>
                <a:ea typeface="Times New Roman" panose="02020603050405020304" pitchFamily="18" charset="0"/>
              </a:rPr>
              <a:t>.</a:t>
            </a:r>
            <a:endParaRPr lang="en-US" dirty="0"/>
          </a:p>
        </p:txBody>
      </p:sp>
    </p:spTree>
    <p:extLst>
      <p:ext uri="{BB962C8B-B14F-4D97-AF65-F5344CB8AC3E}">
        <p14:creationId xmlns:p14="http://schemas.microsoft.com/office/powerpoint/2010/main" val="1983204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DF8BB-A699-4808-8621-BED59E48828C}"/>
              </a:ext>
            </a:extLst>
          </p:cNvPr>
          <p:cNvSpPr>
            <a:spLocks noGrp="1"/>
          </p:cNvSpPr>
          <p:nvPr>
            <p:ph type="title"/>
          </p:nvPr>
        </p:nvSpPr>
        <p:spPr/>
        <p:txBody>
          <a:bodyPr/>
          <a:lstStyle/>
          <a:p>
            <a:r>
              <a:rPr lang="en-US" b="1" dirty="0"/>
              <a:t>Contract Requirements</a:t>
            </a:r>
          </a:p>
        </p:txBody>
      </p:sp>
      <p:sp>
        <p:nvSpPr>
          <p:cNvPr id="3" name="Content Placeholder 2">
            <a:extLst>
              <a:ext uri="{FF2B5EF4-FFF2-40B4-BE49-F238E27FC236}">
                <a16:creationId xmlns:a16="http://schemas.microsoft.com/office/drawing/2014/main" id="{290CBF09-4B9E-44FC-A381-9795B3447D5F}"/>
              </a:ext>
            </a:extLst>
          </p:cNvPr>
          <p:cNvSpPr>
            <a:spLocks noGrp="1"/>
          </p:cNvSpPr>
          <p:nvPr>
            <p:ph idx="1"/>
          </p:nvPr>
        </p:nvSpPr>
        <p:spPr>
          <a:xfrm>
            <a:off x="2540000" y="2292626"/>
            <a:ext cx="9144000" cy="3803374"/>
          </a:xfrm>
        </p:spPr>
        <p:txBody>
          <a:bodyPr/>
          <a:lstStyle/>
          <a:p>
            <a:pPr marL="0" indent="0">
              <a:buNone/>
            </a:pPr>
            <a:r>
              <a:rPr lang="en-US" dirty="0"/>
              <a:t>Please review the list of contract requirements in the Request for Applications.</a:t>
            </a:r>
          </a:p>
        </p:txBody>
      </p:sp>
    </p:spTree>
    <p:extLst>
      <p:ext uri="{BB962C8B-B14F-4D97-AF65-F5344CB8AC3E}">
        <p14:creationId xmlns:p14="http://schemas.microsoft.com/office/powerpoint/2010/main" val="1455213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27A30-ADC2-425C-965D-E2F3565F78BB}"/>
              </a:ext>
            </a:extLst>
          </p:cNvPr>
          <p:cNvSpPr>
            <a:spLocks noGrp="1"/>
          </p:cNvSpPr>
          <p:nvPr>
            <p:ph type="title"/>
          </p:nvPr>
        </p:nvSpPr>
        <p:spPr/>
        <p:txBody>
          <a:bodyPr/>
          <a:lstStyle/>
          <a:p>
            <a:r>
              <a:rPr lang="en-US" b="1" dirty="0"/>
              <a:t>Timeline </a:t>
            </a:r>
            <a:r>
              <a:rPr lang="en-US" sz="2400" b="1" dirty="0"/>
              <a:t>(1)</a:t>
            </a:r>
            <a:endParaRPr lang="en-US" b="1" dirty="0"/>
          </a:p>
        </p:txBody>
      </p:sp>
      <p:graphicFrame>
        <p:nvGraphicFramePr>
          <p:cNvPr id="5" name="Content Placeholder 4">
            <a:extLst>
              <a:ext uri="{FF2B5EF4-FFF2-40B4-BE49-F238E27FC236}">
                <a16:creationId xmlns:a16="http://schemas.microsoft.com/office/drawing/2014/main" id="{5C51F555-06E5-4BB7-B887-186C9BDDAED2}"/>
              </a:ext>
            </a:extLst>
          </p:cNvPr>
          <p:cNvGraphicFramePr>
            <a:graphicFrameLocks noGrp="1"/>
          </p:cNvGraphicFramePr>
          <p:nvPr>
            <p:ph idx="1"/>
            <p:extLst>
              <p:ext uri="{D42A27DB-BD31-4B8C-83A1-F6EECF244321}">
                <p14:modId xmlns:p14="http://schemas.microsoft.com/office/powerpoint/2010/main" val="772959084"/>
              </p:ext>
            </p:extLst>
          </p:nvPr>
        </p:nvGraphicFramePr>
        <p:xfrm>
          <a:off x="2540000" y="1981200"/>
          <a:ext cx="9144000" cy="3840480"/>
        </p:xfrm>
        <a:graphic>
          <a:graphicData uri="http://schemas.openxmlformats.org/drawingml/2006/table">
            <a:tbl>
              <a:tblPr firstRow="1" bandRow="1">
                <a:tableStyleId>{073A0DAA-6AF3-43AB-8588-CEC1D06C72B9}</a:tableStyleId>
              </a:tblPr>
              <a:tblGrid>
                <a:gridCol w="3036047">
                  <a:extLst>
                    <a:ext uri="{9D8B030D-6E8A-4147-A177-3AD203B41FA5}">
                      <a16:colId xmlns:a16="http://schemas.microsoft.com/office/drawing/2014/main" val="1042683104"/>
                    </a:ext>
                  </a:extLst>
                </a:gridCol>
                <a:gridCol w="6107953">
                  <a:extLst>
                    <a:ext uri="{9D8B030D-6E8A-4147-A177-3AD203B41FA5}">
                      <a16:colId xmlns:a16="http://schemas.microsoft.com/office/drawing/2014/main" val="4258939356"/>
                    </a:ext>
                  </a:extLst>
                </a:gridCol>
              </a:tblGrid>
              <a:tr h="370840">
                <a:tc>
                  <a:txBody>
                    <a:bodyPr/>
                    <a:lstStyle/>
                    <a:p>
                      <a:pPr marL="0" marR="0" algn="ctr">
                        <a:spcBef>
                          <a:spcPts val="300"/>
                        </a:spcBef>
                        <a:spcAft>
                          <a:spcPts val="300"/>
                        </a:spcAft>
                      </a:pPr>
                      <a:r>
                        <a:rPr lang="en-US" sz="28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Date</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800" b="1">
                          <a:solidFill>
                            <a:srgbClr val="FFFFFF"/>
                          </a:solidFill>
                          <a:effectLst/>
                          <a:latin typeface="Arial" panose="020B0604020202020204" pitchFamily="34" charset="0"/>
                          <a:ea typeface="Calibri" panose="020F0502020204030204" pitchFamily="34" charset="0"/>
                          <a:cs typeface="Arial" panose="020B0604020202020204" pitchFamily="34" charset="0"/>
                        </a:rPr>
                        <a:t>Activity</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041353"/>
                  </a:ext>
                </a:extLst>
              </a:tr>
              <a:tr h="370840">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March 30, 2022</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RFA Release Date</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80315248"/>
                  </a:ext>
                </a:extLst>
              </a:tr>
              <a:tr h="370840">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April 29, 2022</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Applications must be received by the CDE, no later than 11:59 p.m. PST</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5034921"/>
                  </a:ext>
                </a:extLst>
              </a:tr>
              <a:tr h="370840">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May 2022</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Scoring of Applications</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56930136"/>
                  </a:ext>
                </a:extLst>
              </a:tr>
              <a:tr h="370840">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June 2022</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Contract Award Announced </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77317035"/>
                  </a:ext>
                </a:extLst>
              </a:tr>
              <a:tr h="370840">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Two weeks after grantee announcement</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Appeals must be received at the CDE</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72654704"/>
                  </a:ext>
                </a:extLst>
              </a:tr>
            </a:tbl>
          </a:graphicData>
        </a:graphic>
      </p:graphicFrame>
    </p:spTree>
    <p:extLst>
      <p:ext uri="{BB962C8B-B14F-4D97-AF65-F5344CB8AC3E}">
        <p14:creationId xmlns:p14="http://schemas.microsoft.com/office/powerpoint/2010/main" val="10446743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27A30-ADC2-425C-965D-E2F3565F78BB}"/>
              </a:ext>
            </a:extLst>
          </p:cNvPr>
          <p:cNvSpPr>
            <a:spLocks noGrp="1"/>
          </p:cNvSpPr>
          <p:nvPr>
            <p:ph type="title"/>
          </p:nvPr>
        </p:nvSpPr>
        <p:spPr/>
        <p:txBody>
          <a:bodyPr/>
          <a:lstStyle/>
          <a:p>
            <a:r>
              <a:rPr lang="en-US" b="1" dirty="0"/>
              <a:t>Timeline </a:t>
            </a:r>
            <a:r>
              <a:rPr lang="en-US" sz="2400" b="1" dirty="0"/>
              <a:t>(2)</a:t>
            </a:r>
            <a:endParaRPr lang="en-US" b="1" dirty="0"/>
          </a:p>
        </p:txBody>
      </p:sp>
      <p:graphicFrame>
        <p:nvGraphicFramePr>
          <p:cNvPr id="5" name="Content Placeholder 4">
            <a:extLst>
              <a:ext uri="{FF2B5EF4-FFF2-40B4-BE49-F238E27FC236}">
                <a16:creationId xmlns:a16="http://schemas.microsoft.com/office/drawing/2014/main" id="{5C51F555-06E5-4BB7-B887-186C9BDDAED2}"/>
              </a:ext>
            </a:extLst>
          </p:cNvPr>
          <p:cNvGraphicFramePr>
            <a:graphicFrameLocks noGrp="1"/>
          </p:cNvGraphicFramePr>
          <p:nvPr>
            <p:ph idx="1"/>
            <p:extLst>
              <p:ext uri="{D42A27DB-BD31-4B8C-83A1-F6EECF244321}">
                <p14:modId xmlns:p14="http://schemas.microsoft.com/office/powerpoint/2010/main" val="1180218785"/>
              </p:ext>
            </p:extLst>
          </p:nvPr>
        </p:nvGraphicFramePr>
        <p:xfrm>
          <a:off x="2540000" y="1981200"/>
          <a:ext cx="9144000" cy="2560320"/>
        </p:xfrm>
        <a:graphic>
          <a:graphicData uri="http://schemas.openxmlformats.org/drawingml/2006/table">
            <a:tbl>
              <a:tblPr firstRow="1" bandRow="1">
                <a:tableStyleId>{073A0DAA-6AF3-43AB-8588-CEC1D06C72B9}</a:tableStyleId>
              </a:tblPr>
              <a:tblGrid>
                <a:gridCol w="3036047">
                  <a:extLst>
                    <a:ext uri="{9D8B030D-6E8A-4147-A177-3AD203B41FA5}">
                      <a16:colId xmlns:a16="http://schemas.microsoft.com/office/drawing/2014/main" val="1042683104"/>
                    </a:ext>
                  </a:extLst>
                </a:gridCol>
                <a:gridCol w="6107953">
                  <a:extLst>
                    <a:ext uri="{9D8B030D-6E8A-4147-A177-3AD203B41FA5}">
                      <a16:colId xmlns:a16="http://schemas.microsoft.com/office/drawing/2014/main" val="4258939356"/>
                    </a:ext>
                  </a:extLst>
                </a:gridCol>
              </a:tblGrid>
              <a:tr h="352846">
                <a:tc>
                  <a:txBody>
                    <a:bodyPr/>
                    <a:lstStyle/>
                    <a:p>
                      <a:pPr marL="0" marR="0" algn="ctr">
                        <a:spcBef>
                          <a:spcPts val="300"/>
                        </a:spcBef>
                        <a:spcAft>
                          <a:spcPts val="300"/>
                        </a:spcAft>
                      </a:pPr>
                      <a:r>
                        <a:rPr lang="en-US" sz="2800" b="1">
                          <a:solidFill>
                            <a:srgbClr val="FFFFFF"/>
                          </a:solidFill>
                          <a:effectLst/>
                          <a:latin typeface="Arial" panose="020B0604020202020204" pitchFamily="34" charset="0"/>
                          <a:ea typeface="Calibri" panose="020F0502020204030204" pitchFamily="34" charset="0"/>
                          <a:cs typeface="Arial" panose="020B0604020202020204" pitchFamily="34" charset="0"/>
                        </a:rPr>
                        <a:t>Date</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800" b="1">
                          <a:solidFill>
                            <a:srgbClr val="FFFFFF"/>
                          </a:solidFill>
                          <a:effectLst/>
                          <a:latin typeface="Arial" panose="020B0604020202020204" pitchFamily="34" charset="0"/>
                          <a:ea typeface="Calibri" panose="020F0502020204030204" pitchFamily="34" charset="0"/>
                          <a:cs typeface="Arial" panose="020B0604020202020204" pitchFamily="34" charset="0"/>
                        </a:rPr>
                        <a:t>Activity</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041353"/>
                  </a:ext>
                </a:extLst>
              </a:tr>
              <a:tr h="352846">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July 2022</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Contract Writing Process Begins</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56754017"/>
                  </a:ext>
                </a:extLst>
              </a:tr>
              <a:tr h="705692">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September 1, 2022</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Contract Start Date</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26710856"/>
                  </a:ext>
                </a:extLst>
              </a:tr>
              <a:tr h="352846">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June 30, 2025</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dirty="0">
                          <a:effectLst/>
                          <a:latin typeface="Arial" panose="020B0604020202020204" pitchFamily="34" charset="0"/>
                          <a:ea typeface="Times New Roman" panose="02020603050405020304" pitchFamily="18" charset="0"/>
                          <a:cs typeface="Arial" panose="020B0604020202020204" pitchFamily="34" charset="0"/>
                        </a:rPr>
                        <a:t>Contract Period 1 End Date</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1636579"/>
                  </a:ext>
                </a:extLst>
              </a:tr>
              <a:tr h="352846">
                <a:tc>
                  <a:txBody>
                    <a:bodyPr/>
                    <a:lstStyle/>
                    <a:p>
                      <a:pPr marL="0" marR="0">
                        <a:spcBef>
                          <a:spcPts val="300"/>
                        </a:spcBef>
                        <a:spcAft>
                          <a:spcPts val="300"/>
                        </a:spcAft>
                      </a:pP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99010578"/>
                  </a:ext>
                </a:extLst>
              </a:tr>
            </a:tbl>
          </a:graphicData>
        </a:graphic>
      </p:graphicFrame>
    </p:spTree>
    <p:extLst>
      <p:ext uri="{BB962C8B-B14F-4D97-AF65-F5344CB8AC3E}">
        <p14:creationId xmlns:p14="http://schemas.microsoft.com/office/powerpoint/2010/main" val="2757722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(1)</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p:txBody>
          <a:bodyPr/>
          <a:lstStyle/>
          <a:p>
            <a:pPr marL="0" indent="0">
              <a:buNone/>
            </a:pPr>
            <a:r>
              <a:rPr lang="en-US" dirty="0"/>
              <a:t>For application submission instructions, please see the Application Procedures and Processes Section in the Request for Applications.</a:t>
            </a:r>
          </a:p>
          <a:p>
            <a:pPr marL="0" indent="0">
              <a:buNone/>
            </a:pPr>
            <a:endParaRPr lang="en-US" dirty="0"/>
          </a:p>
          <a:p>
            <a:pPr marL="0" indent="0">
              <a:buNone/>
            </a:pPr>
            <a:r>
              <a:rPr lang="en-US" dirty="0">
                <a:effectLst/>
                <a:latin typeface="Arial" panose="020B0604020202020204" pitchFamily="34" charset="0"/>
                <a:ea typeface="Times New Roman" panose="02020603050405020304" pitchFamily="18" charset="0"/>
                <a:cs typeface="Arial" panose="020B0604020202020204" pitchFamily="34" charset="0"/>
              </a:rPr>
              <a:t>The CCSPP Lead TAC application shall be submitted via email to the CDE at </a:t>
            </a:r>
            <a:r>
              <a:rPr lang="en-US"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tooltip="Email address for CCSPP"/>
              </a:rPr>
              <a:t>CCSPP@cde.ca.gov</a:t>
            </a:r>
            <a:r>
              <a:rPr lang="en-US" dirty="0">
                <a:effectLst/>
                <a:latin typeface="Arial" panose="020B0604020202020204" pitchFamily="34" charset="0"/>
                <a:ea typeface="Times New Roman" panose="02020603050405020304" pitchFamily="18" charset="0"/>
                <a:cs typeface="Arial" panose="020B0604020202020204" pitchFamily="34" charset="0"/>
              </a:rPr>
              <a:t>:</a:t>
            </a:r>
            <a:endParaRPr lang="en-US"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73775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(2)</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a:xfrm>
            <a:off x="2540000" y="1997529"/>
            <a:ext cx="9144000" cy="4114800"/>
          </a:xfrm>
        </p:spPr>
        <p:txBody>
          <a:bodyPr/>
          <a:lstStyle/>
          <a:p>
            <a:pPr marL="342900" marR="0" lvl="0" indent="-342900">
              <a:spcBef>
                <a:spcPts val="0"/>
              </a:spcBef>
              <a:spcAft>
                <a:spcPts val="1200"/>
              </a:spcAft>
              <a:buFont typeface="+mj-lt"/>
              <a:buAutoNum type="arabicPeriod"/>
            </a:pPr>
            <a:r>
              <a:rPr lang="en-US" dirty="0">
                <a:effectLst/>
                <a:latin typeface="Arial" panose="020B0604020202020204" pitchFamily="34" charset="0"/>
                <a:ea typeface="Times New Roman" panose="02020603050405020304" pitchFamily="18" charset="0"/>
                <a:cs typeface="Arial" panose="020B0604020202020204" pitchFamily="34" charset="0"/>
              </a:rPr>
              <a:t>Form A: Cover Sheet, including the superintendent’s (or designee’s) e-signatures of the applying LEA(s).</a:t>
            </a:r>
            <a:endParaRPr lang="en-US"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1200"/>
              </a:spcAft>
              <a:buFont typeface="+mj-lt"/>
              <a:buAutoNum type="arabicPeriod"/>
            </a:pPr>
            <a:r>
              <a:rPr lang="en-US" dirty="0">
                <a:effectLst/>
                <a:latin typeface="Arial" panose="020B0604020202020204" pitchFamily="34" charset="0"/>
                <a:ea typeface="Times New Roman" panose="02020603050405020304" pitchFamily="18" charset="0"/>
                <a:cs typeface="Arial" panose="020B0604020202020204" pitchFamily="34" charset="0"/>
              </a:rPr>
              <a:t>Table of Contents</a:t>
            </a:r>
            <a:endParaRPr lang="en-US"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1200"/>
              </a:spcAft>
              <a:buFont typeface="+mj-lt"/>
              <a:buAutoNum type="arabicPeriod"/>
            </a:pPr>
            <a:r>
              <a:rPr lang="en-US" dirty="0">
                <a:effectLst/>
                <a:latin typeface="Arial" panose="020B0604020202020204" pitchFamily="34" charset="0"/>
                <a:ea typeface="Times New Roman" panose="02020603050405020304" pitchFamily="18" charset="0"/>
                <a:cs typeface="Arial" panose="020B0604020202020204" pitchFamily="34" charset="0"/>
              </a:rPr>
              <a:t>Application Questionnaire</a:t>
            </a:r>
          </a:p>
          <a:p>
            <a:pPr>
              <a:spcBef>
                <a:spcPts val="0"/>
              </a:spcBef>
              <a:spcAft>
                <a:spcPts val="1200"/>
              </a:spcAft>
              <a:buFont typeface="+mj-lt"/>
              <a:buAutoNum type="arabicPeriod"/>
            </a:pPr>
            <a:r>
              <a:rPr lang="en-US" dirty="0">
                <a:effectLst/>
                <a:latin typeface="Arial" panose="020B0604020202020204" pitchFamily="34" charset="0"/>
                <a:ea typeface="Times New Roman" panose="02020603050405020304" pitchFamily="18" charset="0"/>
                <a:cs typeface="Arial" panose="020B0604020202020204" pitchFamily="34" charset="0"/>
              </a:rPr>
              <a:t>Form B: Budget Narrative</a:t>
            </a:r>
            <a:endParaRPr lang="en-US"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lvl="0" indent="0">
              <a:spcBef>
                <a:spcPts val="0"/>
              </a:spcBef>
              <a:spcAft>
                <a:spcPts val="1200"/>
              </a:spcAft>
              <a:buNone/>
            </a:pPr>
            <a:endParaRPr lang="en-US"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169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(3)</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a:xfrm>
            <a:off x="2540000" y="1752600"/>
            <a:ext cx="9144000" cy="4114800"/>
          </a:xfrm>
        </p:spPr>
        <p:txBody>
          <a:bodyPr/>
          <a:lstStyle/>
          <a:p>
            <a:pPr marL="285750" lvl="1">
              <a:buFont typeface="Arial" panose="020B0604020202020204" pitchFamily="34" charset="0"/>
              <a:buChar char="•"/>
            </a:pPr>
            <a:r>
              <a:rPr lang="en-US" sz="3200" dirty="0">
                <a:effectLst/>
                <a:latin typeface="Arial" panose="020B0604020202020204" pitchFamily="34" charset="0"/>
                <a:ea typeface="Times New Roman" panose="02020603050405020304" pitchFamily="18" charset="0"/>
              </a:rPr>
              <a:t>Attachment I: California Community Schools Partnership Program Budget Worksheet (.xlsx), including the superintendent’s (or designee’s) signature of the applying LEA or of each LEA applying as a consortium.</a:t>
            </a:r>
          </a:p>
          <a:p>
            <a:pPr marL="285750" lvl="1">
              <a:buFont typeface="Arial" panose="020B0604020202020204" pitchFamily="34" charset="0"/>
              <a:buChar char="•"/>
            </a:pPr>
            <a:r>
              <a:rPr lang="en-US" sz="3200" dirty="0">
                <a:effectLst/>
                <a:latin typeface="Arial" panose="020B0604020202020204" pitchFamily="34" charset="0"/>
                <a:ea typeface="Times New Roman" panose="02020603050405020304" pitchFamily="18" charset="0"/>
              </a:rPr>
              <a:t>Budget Worksheet is located on the CCSPP Lead TAC RFA web page at </a:t>
            </a:r>
            <a:r>
              <a:rPr lang="en-US" sz="32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tooltip="CCSPP Request for Applications"/>
              </a:rPr>
              <a:t>https://www.cde.ca.gov/fg/fo/r17/ccsppltac21rfa.asp</a:t>
            </a:r>
            <a:endParaRPr lang="en-US" sz="3200" dirty="0"/>
          </a:p>
        </p:txBody>
      </p:sp>
    </p:spTree>
    <p:extLst>
      <p:ext uri="{BB962C8B-B14F-4D97-AF65-F5344CB8AC3E}">
        <p14:creationId xmlns:p14="http://schemas.microsoft.com/office/powerpoint/2010/main" val="1934033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(4)</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p:txBody>
          <a:bodyPr/>
          <a:lstStyle/>
          <a:p>
            <a:pPr marL="0" lvl="1" indent="0">
              <a:buNone/>
            </a:pPr>
            <a:r>
              <a:rPr lang="en-US" sz="3200" dirty="0">
                <a:effectLst/>
                <a:latin typeface="Arial" panose="020B0604020202020204" pitchFamily="34" charset="0"/>
                <a:ea typeface="Times New Roman" panose="02020603050405020304" pitchFamily="18" charset="0"/>
              </a:rPr>
              <a:t>Appendix (optional): Letters of commitment from institutions of higher education and/or nonprofit community-based organizations may be attached as an appendix. The letters of commitment must be originals, not form letters, and must specifically state the services, funds, and other support to be provided. Letters must contain signatures and be on official letterhead.</a:t>
            </a:r>
            <a:endParaRPr lang="en-US" sz="3200" dirty="0"/>
          </a:p>
        </p:txBody>
      </p:sp>
    </p:spTree>
    <p:extLst>
      <p:ext uri="{BB962C8B-B14F-4D97-AF65-F5344CB8AC3E}">
        <p14:creationId xmlns:p14="http://schemas.microsoft.com/office/powerpoint/2010/main" val="21082724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(5)</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p:txBody>
          <a:bodyPr/>
          <a:lstStyle/>
          <a:p>
            <a:pPr marL="0" lvl="0" indent="0">
              <a:spcAft>
                <a:spcPts val="1200"/>
              </a:spcAft>
              <a:buNone/>
            </a:pPr>
            <a:r>
              <a:rPr lang="en-US" dirty="0"/>
              <a:t>The application must be complete and submitted to the CDE (</a:t>
            </a:r>
            <a:r>
              <a:rPr lang="en-US" dirty="0">
                <a:hlinkClick r:id="rId3"/>
              </a:rPr>
              <a:t>CCSPP@cde.ca.gov</a:t>
            </a:r>
            <a:r>
              <a:rPr lang="en-US" dirty="0"/>
              <a:t>) no later than 11:59 p.m. PST on </a:t>
            </a:r>
            <a:r>
              <a:rPr lang="en-US" b="1" dirty="0"/>
              <a:t>April 29, 2022</a:t>
            </a:r>
            <a:r>
              <a:rPr lang="en-US" dirty="0"/>
              <a:t>.</a:t>
            </a:r>
          </a:p>
        </p:txBody>
      </p:sp>
    </p:spTree>
    <p:extLst>
      <p:ext uri="{BB962C8B-B14F-4D97-AF65-F5344CB8AC3E}">
        <p14:creationId xmlns:p14="http://schemas.microsoft.com/office/powerpoint/2010/main" val="2749747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F1C8A-5A01-424E-9C9E-C86C64F207BA}"/>
              </a:ext>
            </a:extLst>
          </p:cNvPr>
          <p:cNvSpPr>
            <a:spLocks noGrp="1"/>
          </p:cNvSpPr>
          <p:nvPr>
            <p:ph type="title"/>
          </p:nvPr>
        </p:nvSpPr>
        <p:spPr/>
        <p:txBody>
          <a:bodyPr/>
          <a:lstStyle/>
          <a:p>
            <a:r>
              <a:rPr lang="en-US" b="1" dirty="0"/>
              <a:t>Resources</a:t>
            </a:r>
          </a:p>
        </p:txBody>
      </p:sp>
      <p:sp>
        <p:nvSpPr>
          <p:cNvPr id="3" name="Content Placeholder 2">
            <a:extLst>
              <a:ext uri="{FF2B5EF4-FFF2-40B4-BE49-F238E27FC236}">
                <a16:creationId xmlns:a16="http://schemas.microsoft.com/office/drawing/2014/main" id="{7DC24460-087E-4363-AFBF-E10EFCD4944E}"/>
              </a:ext>
            </a:extLst>
          </p:cNvPr>
          <p:cNvSpPr>
            <a:spLocks noGrp="1"/>
          </p:cNvSpPr>
          <p:nvPr>
            <p:ph idx="1"/>
          </p:nvPr>
        </p:nvSpPr>
        <p:spPr>
          <a:xfrm>
            <a:off x="2540000" y="1981200"/>
            <a:ext cx="9357710" cy="4114800"/>
          </a:xfrm>
        </p:spPr>
        <p:txBody>
          <a:bodyPr/>
          <a:lstStyle/>
          <a:p>
            <a:pPr>
              <a:spcAft>
                <a:spcPts val="1800"/>
              </a:spcAft>
            </a:pPr>
            <a:r>
              <a:rPr lang="en-US" dirty="0"/>
              <a:t>Program web page:</a:t>
            </a:r>
            <a:br>
              <a:rPr lang="en-US" dirty="0"/>
            </a:br>
            <a:r>
              <a:rPr lang="en-US" dirty="0">
                <a:hlinkClick r:id="rId3" tooltip="CCSPP web page"/>
              </a:rPr>
              <a:t>https://www.cde.ca.gov/ci/gs/hs/ccspp.asp</a:t>
            </a:r>
            <a:r>
              <a:rPr lang="en-US" dirty="0"/>
              <a:t> </a:t>
            </a:r>
          </a:p>
          <a:p>
            <a:pPr>
              <a:spcAft>
                <a:spcPts val="1800"/>
              </a:spcAft>
            </a:pPr>
            <a:r>
              <a:rPr lang="en-US" dirty="0"/>
              <a:t>Request for Applications: </a:t>
            </a:r>
            <a:r>
              <a:rPr lang="en-US" dirty="0">
                <a:hlinkClick r:id="rId4" tooltip="CCSPP Request for Applications"/>
              </a:rPr>
              <a:t>https://www.cde.ca.gov/fg/fo/r17/ccsppltac21rfa.asp</a:t>
            </a:r>
            <a:endParaRPr lang="en-US" dirty="0"/>
          </a:p>
          <a:p>
            <a:r>
              <a:rPr lang="en-US" dirty="0"/>
              <a:t>Questions: </a:t>
            </a:r>
            <a:r>
              <a:rPr lang="en-US" dirty="0">
                <a:hlinkClick r:id="rId5"/>
              </a:rPr>
              <a:t>CCSPP@cde.ca.gov</a:t>
            </a:r>
            <a:r>
              <a:rPr lang="en-US" dirty="0"/>
              <a:t> </a:t>
            </a:r>
          </a:p>
        </p:txBody>
      </p:sp>
    </p:spTree>
    <p:extLst>
      <p:ext uri="{BB962C8B-B14F-4D97-AF65-F5344CB8AC3E}">
        <p14:creationId xmlns:p14="http://schemas.microsoft.com/office/powerpoint/2010/main" val="13069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BAC2-2BEB-4150-8564-FE27AE0521E5}"/>
              </a:ext>
            </a:extLst>
          </p:cNvPr>
          <p:cNvSpPr>
            <a:spLocks noGrp="1"/>
          </p:cNvSpPr>
          <p:nvPr>
            <p:ph type="title"/>
          </p:nvPr>
        </p:nvSpPr>
        <p:spPr/>
        <p:txBody>
          <a:bodyPr/>
          <a:lstStyle/>
          <a:p>
            <a:r>
              <a:rPr lang="en-US" b="1" dirty="0"/>
              <a:t>CCSPP Overview </a:t>
            </a:r>
            <a:r>
              <a:rPr lang="en-US" sz="2400" b="1" dirty="0"/>
              <a:t>(1)</a:t>
            </a:r>
          </a:p>
        </p:txBody>
      </p:sp>
      <p:sp>
        <p:nvSpPr>
          <p:cNvPr id="3" name="Content Placeholder 2">
            <a:extLst>
              <a:ext uri="{FF2B5EF4-FFF2-40B4-BE49-F238E27FC236}">
                <a16:creationId xmlns:a16="http://schemas.microsoft.com/office/drawing/2014/main" id="{B6194D6C-3731-4FE3-8639-D1FAFC02963A}"/>
              </a:ext>
            </a:extLst>
          </p:cNvPr>
          <p:cNvSpPr>
            <a:spLocks noGrp="1"/>
          </p:cNvSpPr>
          <p:nvPr>
            <p:ph idx="1"/>
          </p:nvPr>
        </p:nvSpPr>
        <p:spPr/>
        <p:txBody>
          <a:bodyPr/>
          <a:lstStyle/>
          <a:p>
            <a:pPr marL="0" indent="0">
              <a:buNone/>
            </a:pPr>
            <a:r>
              <a:rPr lang="en-US" b="1" dirty="0"/>
              <a:t>Legislation</a:t>
            </a:r>
          </a:p>
          <a:p>
            <a:pPr marL="0" indent="0">
              <a:buNone/>
            </a:pPr>
            <a:r>
              <a:rPr lang="en-US" dirty="0"/>
              <a:t>California Community Schools Partnership Act </a:t>
            </a:r>
          </a:p>
          <a:p>
            <a:pPr marL="0" indent="0">
              <a:buNone/>
            </a:pPr>
            <a:r>
              <a:rPr lang="en-US" dirty="0"/>
              <a:t>California </a:t>
            </a:r>
            <a:r>
              <a:rPr lang="en-US" i="1" dirty="0"/>
              <a:t>Education Code</a:t>
            </a:r>
            <a:r>
              <a:rPr lang="en-US" dirty="0"/>
              <a:t> Sections 8900–8902 and the Budget Act of 2021.</a:t>
            </a:r>
          </a:p>
        </p:txBody>
      </p:sp>
    </p:spTree>
    <p:extLst>
      <p:ext uri="{BB962C8B-B14F-4D97-AF65-F5344CB8AC3E}">
        <p14:creationId xmlns:p14="http://schemas.microsoft.com/office/powerpoint/2010/main" val="3960376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16F44-509D-4D2B-A308-69CBA4C193E2}"/>
              </a:ext>
            </a:extLst>
          </p:cNvPr>
          <p:cNvSpPr>
            <a:spLocks noGrp="1"/>
          </p:cNvSpPr>
          <p:nvPr>
            <p:ph type="title"/>
          </p:nvPr>
        </p:nvSpPr>
        <p:spPr/>
        <p:txBody>
          <a:bodyPr/>
          <a:lstStyle/>
          <a:p>
            <a:r>
              <a:rPr lang="en-US" b="1" dirty="0"/>
              <a:t>Question and Answer</a:t>
            </a:r>
            <a:endParaRPr lang="en-US" dirty="0"/>
          </a:p>
        </p:txBody>
      </p:sp>
      <p:sp>
        <p:nvSpPr>
          <p:cNvPr id="3" name="Content Placeholder 2">
            <a:extLst>
              <a:ext uri="{FF2B5EF4-FFF2-40B4-BE49-F238E27FC236}">
                <a16:creationId xmlns:a16="http://schemas.microsoft.com/office/drawing/2014/main" id="{78612006-636A-44BD-822A-27F05EA69D4D}"/>
              </a:ext>
            </a:extLst>
          </p:cNvPr>
          <p:cNvSpPr>
            <a:spLocks noGrp="1"/>
          </p:cNvSpPr>
          <p:nvPr>
            <p:ph idx="1"/>
          </p:nvPr>
        </p:nvSpPr>
        <p:spPr/>
        <p:txBody>
          <a:bodyPr/>
          <a:lstStyle/>
          <a:p>
            <a:pPr marL="0" indent="0">
              <a:buNone/>
            </a:pPr>
            <a:r>
              <a:rPr lang="en-US" dirty="0"/>
              <a:t>To ask a question, please either:</a:t>
            </a:r>
          </a:p>
          <a:p>
            <a:r>
              <a:rPr lang="en-US" dirty="0"/>
              <a:t>Type your question in the Q&amp;A chat, or</a:t>
            </a:r>
          </a:p>
          <a:p>
            <a:r>
              <a:rPr lang="en-US" dirty="0"/>
              <a:t>Use the raise hand feature, and staff will unmute you.</a:t>
            </a:r>
          </a:p>
          <a:p>
            <a:endParaRPr lang="en-US" dirty="0"/>
          </a:p>
        </p:txBody>
      </p:sp>
    </p:spTree>
    <p:extLst>
      <p:ext uri="{BB962C8B-B14F-4D97-AF65-F5344CB8AC3E}">
        <p14:creationId xmlns:p14="http://schemas.microsoft.com/office/powerpoint/2010/main" val="2575991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BAC2-2BEB-4150-8564-FE27AE0521E5}"/>
              </a:ext>
            </a:extLst>
          </p:cNvPr>
          <p:cNvSpPr>
            <a:spLocks noGrp="1"/>
          </p:cNvSpPr>
          <p:nvPr>
            <p:ph type="title"/>
          </p:nvPr>
        </p:nvSpPr>
        <p:spPr/>
        <p:txBody>
          <a:bodyPr/>
          <a:lstStyle/>
          <a:p>
            <a:r>
              <a:rPr lang="en-US" b="1" dirty="0"/>
              <a:t>CCSPP Overview </a:t>
            </a:r>
            <a:r>
              <a:rPr lang="en-US" sz="2400" b="1" dirty="0"/>
              <a:t>(2)</a:t>
            </a:r>
          </a:p>
        </p:txBody>
      </p:sp>
      <p:sp>
        <p:nvSpPr>
          <p:cNvPr id="3" name="Content Placeholder 2">
            <a:extLst>
              <a:ext uri="{FF2B5EF4-FFF2-40B4-BE49-F238E27FC236}">
                <a16:creationId xmlns:a16="http://schemas.microsoft.com/office/drawing/2014/main" id="{B6194D6C-3731-4FE3-8639-D1FAFC02963A}"/>
              </a:ext>
            </a:extLst>
          </p:cNvPr>
          <p:cNvSpPr>
            <a:spLocks noGrp="1"/>
          </p:cNvSpPr>
          <p:nvPr>
            <p:ph idx="1"/>
          </p:nvPr>
        </p:nvSpPr>
        <p:spPr/>
        <p:txBody>
          <a:bodyPr/>
          <a:lstStyle/>
          <a:p>
            <a:pPr marL="0" indent="0">
              <a:lnSpc>
                <a:spcPct val="120000"/>
              </a:lnSpc>
              <a:spcBef>
                <a:spcPts val="0"/>
              </a:spcBef>
              <a:spcAft>
                <a:spcPts val="0"/>
              </a:spcAft>
              <a:buNone/>
            </a:pPr>
            <a:r>
              <a:rPr lang="en-US" dirty="0">
                <a:solidFill>
                  <a:prstClr val="black"/>
                </a:solidFill>
                <a:ea typeface="Times New Roman" panose="02020603050405020304" pitchFamily="18" charset="0"/>
              </a:rPr>
              <a:t>In 2021, the California legislature allocated </a:t>
            </a:r>
            <a:r>
              <a:rPr lang="en-US" dirty="0"/>
              <a:t>$3,015,997,000 </a:t>
            </a:r>
            <a:r>
              <a:rPr lang="en-US" dirty="0">
                <a:solidFill>
                  <a:prstClr val="black"/>
                </a:solidFill>
                <a:ea typeface="Times New Roman" panose="02020603050405020304" pitchFamily="18" charset="0"/>
              </a:rPr>
              <a:t>for CCSPP to establish new and expand existing community schools, through June 2028.  </a:t>
            </a:r>
          </a:p>
          <a:p>
            <a:pPr marL="0" indent="0">
              <a:lnSpc>
                <a:spcPct val="120000"/>
              </a:lnSpc>
              <a:spcBef>
                <a:spcPts val="0"/>
              </a:spcBef>
              <a:spcAft>
                <a:spcPts val="0"/>
              </a:spcAft>
              <a:buNone/>
            </a:pPr>
            <a:endParaRPr lang="en-US" dirty="0">
              <a:solidFill>
                <a:prstClr val="black"/>
              </a:solidFill>
              <a:ea typeface="Times New Roman" panose="02020603050405020304" pitchFamily="18" charset="0"/>
            </a:endParaRPr>
          </a:p>
          <a:p>
            <a:pPr marL="0" indent="0">
              <a:lnSpc>
                <a:spcPct val="120000"/>
              </a:lnSpc>
              <a:spcBef>
                <a:spcPts val="0"/>
              </a:spcBef>
              <a:spcAft>
                <a:spcPts val="0"/>
              </a:spcAft>
              <a:buNone/>
            </a:pPr>
            <a:r>
              <a:rPr lang="en-US" dirty="0">
                <a:solidFill>
                  <a:prstClr val="black"/>
                </a:solidFill>
                <a:ea typeface="Times New Roman" panose="02020603050405020304" pitchFamily="18" charset="0"/>
              </a:rPr>
              <a:t>The CCSPP includes three different grant opportunities and regional technical assistance centers (TACs).</a:t>
            </a:r>
          </a:p>
        </p:txBody>
      </p:sp>
    </p:spTree>
    <p:extLst>
      <p:ext uri="{BB962C8B-B14F-4D97-AF65-F5344CB8AC3E}">
        <p14:creationId xmlns:p14="http://schemas.microsoft.com/office/powerpoint/2010/main" val="3382862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BAC2-2BEB-4150-8564-FE27AE0521E5}"/>
              </a:ext>
            </a:extLst>
          </p:cNvPr>
          <p:cNvSpPr>
            <a:spLocks noGrp="1"/>
          </p:cNvSpPr>
          <p:nvPr>
            <p:ph type="title"/>
          </p:nvPr>
        </p:nvSpPr>
        <p:spPr/>
        <p:txBody>
          <a:bodyPr/>
          <a:lstStyle/>
          <a:p>
            <a:r>
              <a:rPr lang="en-US" b="1" dirty="0"/>
              <a:t>CCSPP Overview </a:t>
            </a:r>
            <a:r>
              <a:rPr lang="en-US" sz="2400" b="1" dirty="0"/>
              <a:t>(3)</a:t>
            </a:r>
          </a:p>
        </p:txBody>
      </p:sp>
      <p:sp>
        <p:nvSpPr>
          <p:cNvPr id="3" name="Content Placeholder 2">
            <a:extLst>
              <a:ext uri="{FF2B5EF4-FFF2-40B4-BE49-F238E27FC236}">
                <a16:creationId xmlns:a16="http://schemas.microsoft.com/office/drawing/2014/main" id="{B6194D6C-3731-4FE3-8639-D1FAFC02963A}"/>
              </a:ext>
            </a:extLst>
          </p:cNvPr>
          <p:cNvSpPr>
            <a:spLocks noGrp="1"/>
          </p:cNvSpPr>
          <p:nvPr>
            <p:ph idx="1"/>
          </p:nvPr>
        </p:nvSpPr>
        <p:spPr/>
        <p:txBody>
          <a:bodyPr/>
          <a:lstStyle/>
          <a:p>
            <a:pPr marL="0" indent="0">
              <a:lnSpc>
                <a:spcPct val="120000"/>
              </a:lnSpc>
              <a:spcBef>
                <a:spcPts val="0"/>
              </a:spcBef>
              <a:spcAft>
                <a:spcPts val="0"/>
              </a:spcAft>
              <a:buNone/>
            </a:pPr>
            <a:r>
              <a:rPr lang="en-US" sz="2400" dirty="0">
                <a:solidFill>
                  <a:prstClr val="black"/>
                </a:solidFill>
                <a:ea typeface="Times New Roman" panose="02020603050405020304" pitchFamily="18" charset="0"/>
              </a:rPr>
              <a:t>Grant opportunities include, two were open for application this spring:</a:t>
            </a:r>
          </a:p>
          <a:p>
            <a:pPr marL="0" indent="0">
              <a:lnSpc>
                <a:spcPct val="120000"/>
              </a:lnSpc>
              <a:spcBef>
                <a:spcPts val="0"/>
              </a:spcBef>
              <a:spcAft>
                <a:spcPts val="0"/>
              </a:spcAft>
              <a:buNone/>
            </a:pPr>
            <a:endParaRPr lang="en-US" sz="2400" dirty="0">
              <a:solidFill>
                <a:prstClr val="black"/>
              </a:solidFill>
              <a:ea typeface="Times New Roman" panose="02020603050405020304" pitchFamily="18" charset="0"/>
            </a:endParaRPr>
          </a:p>
          <a:p>
            <a:pPr marL="463550" lvl="1" indent="-457200">
              <a:lnSpc>
                <a:spcPct val="120000"/>
              </a:lnSpc>
              <a:spcBef>
                <a:spcPts val="0"/>
              </a:spcBef>
              <a:spcAft>
                <a:spcPts val="0"/>
              </a:spcAft>
              <a:buAutoNum type="arabicPeriod"/>
            </a:pPr>
            <a:r>
              <a:rPr lang="en-US" sz="2400" b="1" dirty="0">
                <a:ea typeface="Times New Roman" panose="02020603050405020304" pitchFamily="18" charset="0"/>
                <a:cs typeface="Times New Roman" panose="02020603050405020304" pitchFamily="18" charset="0"/>
              </a:rPr>
              <a:t>Planning Grants</a:t>
            </a:r>
            <a:r>
              <a:rPr lang="en-US" sz="2400" dirty="0">
                <a:ea typeface="Times New Roman" panose="02020603050405020304" pitchFamily="18" charset="0"/>
                <a:cs typeface="Times New Roman" panose="02020603050405020304" pitchFamily="18" charset="0"/>
              </a:rPr>
              <a:t> (at least 10 percent of total grant funding = $297,411,400) </a:t>
            </a:r>
          </a:p>
          <a:p>
            <a:pPr marL="463550" lvl="1" indent="-457200">
              <a:lnSpc>
                <a:spcPct val="120000"/>
              </a:lnSpc>
              <a:spcBef>
                <a:spcPts val="0"/>
              </a:spcBef>
              <a:spcAft>
                <a:spcPts val="0"/>
              </a:spcAft>
              <a:buFontTx/>
              <a:buAutoNum type="arabicPeriod"/>
            </a:pPr>
            <a:r>
              <a:rPr lang="en-US" sz="2400" b="1" dirty="0">
                <a:ea typeface="Times New Roman" panose="02020603050405020304" pitchFamily="18" charset="0"/>
                <a:cs typeface="Times New Roman" panose="02020603050405020304" pitchFamily="18" charset="0"/>
              </a:rPr>
              <a:t>Implementation Grants </a:t>
            </a:r>
            <a:r>
              <a:rPr lang="en-US" sz="2400" dirty="0">
                <a:ea typeface="Times New Roman" panose="02020603050405020304" pitchFamily="18" charset="0"/>
                <a:cs typeface="Times New Roman" panose="02020603050405020304" pitchFamily="18" charset="0"/>
              </a:rPr>
              <a:t>(up to 70 percent of total grant funding = $2,081,879,800) </a:t>
            </a:r>
          </a:p>
          <a:p>
            <a:pPr marL="463550" lvl="1" indent="-457200">
              <a:lnSpc>
                <a:spcPct val="120000"/>
              </a:lnSpc>
              <a:spcBef>
                <a:spcPts val="0"/>
              </a:spcBef>
              <a:spcAft>
                <a:spcPts val="0"/>
              </a:spcAft>
              <a:buAutoNum type="arabicPeriod"/>
            </a:pPr>
            <a:r>
              <a:rPr lang="en-US" sz="2400" b="1" dirty="0">
                <a:ea typeface="Times New Roman" panose="02020603050405020304" pitchFamily="18" charset="0"/>
                <a:cs typeface="Times New Roman" panose="02020603050405020304" pitchFamily="18" charset="0"/>
              </a:rPr>
              <a:t>Coordination Grants</a:t>
            </a:r>
            <a:r>
              <a:rPr lang="en-US" sz="2400" dirty="0">
                <a:ea typeface="Times New Roman" panose="02020603050405020304" pitchFamily="18" charset="0"/>
                <a:cs typeface="Times New Roman" panose="02020603050405020304" pitchFamily="18" charset="0"/>
              </a:rPr>
              <a:t> (up to 20 percent of total grant funding = </a:t>
            </a:r>
            <a:r>
              <a:rPr lang="en-US" sz="2400" dirty="0">
                <a:effectLst/>
                <a:ea typeface="Times New Roman" panose="02020603050405020304" pitchFamily="18" charset="0"/>
                <a:cs typeface="Times New Roman" panose="02020603050405020304" pitchFamily="18" charset="0"/>
              </a:rPr>
              <a:t>$574,832,800)</a:t>
            </a:r>
            <a:r>
              <a:rPr lang="en-US" sz="2400" dirty="0">
                <a:ea typeface="Times New Roman" panose="02020603050405020304" pitchFamily="18" charset="0"/>
                <a:cs typeface="Times New Roman" panose="02020603050405020304" pitchFamily="18" charset="0"/>
              </a:rPr>
              <a:t> </a:t>
            </a:r>
          </a:p>
          <a:p>
            <a:pPr marL="6350" lvl="1" indent="0">
              <a:lnSpc>
                <a:spcPct val="120000"/>
              </a:lnSpc>
              <a:spcBef>
                <a:spcPts val="0"/>
              </a:spcBef>
              <a:spcAft>
                <a:spcPts val="0"/>
              </a:spcAft>
              <a:buNone/>
            </a:pPr>
            <a:endParaRPr lang="en-US" sz="2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8616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DED3A-67D5-41C4-86D1-9D2363D3D56E}"/>
              </a:ext>
            </a:extLst>
          </p:cNvPr>
          <p:cNvSpPr>
            <a:spLocks noGrp="1"/>
          </p:cNvSpPr>
          <p:nvPr>
            <p:ph type="title"/>
          </p:nvPr>
        </p:nvSpPr>
        <p:spPr/>
        <p:txBody>
          <a:bodyPr/>
          <a:lstStyle/>
          <a:p>
            <a:r>
              <a:rPr lang="en-US" b="1" dirty="0"/>
              <a:t>Community Schools Overview </a:t>
            </a:r>
            <a:r>
              <a:rPr lang="en-US" sz="2400" b="1" dirty="0"/>
              <a:t>(1)</a:t>
            </a:r>
            <a:endParaRPr lang="en-US" b="1" dirty="0"/>
          </a:p>
        </p:txBody>
      </p:sp>
      <p:sp>
        <p:nvSpPr>
          <p:cNvPr id="3" name="Content Placeholder 2">
            <a:extLst>
              <a:ext uri="{FF2B5EF4-FFF2-40B4-BE49-F238E27FC236}">
                <a16:creationId xmlns:a16="http://schemas.microsoft.com/office/drawing/2014/main" id="{B6F24737-261F-4E60-94B1-21429C2DABEC}"/>
              </a:ext>
            </a:extLst>
          </p:cNvPr>
          <p:cNvSpPr>
            <a:spLocks noGrp="1"/>
          </p:cNvSpPr>
          <p:nvPr>
            <p:ph idx="1"/>
          </p:nvPr>
        </p:nvSpPr>
        <p:spPr/>
        <p:txBody>
          <a:bodyPr/>
          <a:lstStyle/>
          <a:p>
            <a:pPr marL="0" indent="0">
              <a:spcAft>
                <a:spcPts val="1800"/>
              </a:spcAft>
              <a:buNone/>
            </a:pPr>
            <a:r>
              <a:rPr lang="en-US" dirty="0"/>
              <a:t>A community school is a “whole-child” school improvement strategy where the LEA and its schools work closely with teachers, students, and families. </a:t>
            </a:r>
          </a:p>
          <a:p>
            <a:pPr marL="0" indent="0">
              <a:buNone/>
            </a:pPr>
            <a:r>
              <a:rPr lang="en-US" dirty="0"/>
              <a:t>Community schools partner with community agencies and local government to align community resources to improve student outcomes. </a:t>
            </a:r>
          </a:p>
        </p:txBody>
      </p:sp>
    </p:spTree>
    <p:extLst>
      <p:ext uri="{BB962C8B-B14F-4D97-AF65-F5344CB8AC3E}">
        <p14:creationId xmlns:p14="http://schemas.microsoft.com/office/powerpoint/2010/main" val="2542666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BE95-82AB-46BD-B428-A1AEA789310A}"/>
              </a:ext>
            </a:extLst>
          </p:cNvPr>
          <p:cNvSpPr>
            <a:spLocks noGrp="1"/>
          </p:cNvSpPr>
          <p:nvPr>
            <p:ph type="title"/>
          </p:nvPr>
        </p:nvSpPr>
        <p:spPr/>
        <p:txBody>
          <a:bodyPr/>
          <a:lstStyle/>
          <a:p>
            <a:r>
              <a:rPr lang="en-US" b="1" dirty="0"/>
              <a:t>Community Schools Overview </a:t>
            </a:r>
            <a:r>
              <a:rPr lang="en-US" sz="2400" b="1" dirty="0"/>
              <a:t>(2)</a:t>
            </a:r>
            <a:endParaRPr lang="en-US" dirty="0"/>
          </a:p>
        </p:txBody>
      </p:sp>
      <p:sp>
        <p:nvSpPr>
          <p:cNvPr id="3" name="Content Placeholder 2">
            <a:extLst>
              <a:ext uri="{FF2B5EF4-FFF2-40B4-BE49-F238E27FC236}">
                <a16:creationId xmlns:a16="http://schemas.microsoft.com/office/drawing/2014/main" id="{A6619D45-A86A-4712-ABCA-E39FCAA962C5}"/>
              </a:ext>
            </a:extLst>
          </p:cNvPr>
          <p:cNvSpPr>
            <a:spLocks noGrp="1"/>
          </p:cNvSpPr>
          <p:nvPr>
            <p:ph idx="1"/>
          </p:nvPr>
        </p:nvSpPr>
        <p:spPr/>
        <p:txBody>
          <a:bodyPr/>
          <a:lstStyle/>
          <a:p>
            <a:pPr marL="0" indent="0">
              <a:buNone/>
            </a:pPr>
            <a:r>
              <a:rPr lang="en-US" dirty="0"/>
              <a:t>Disruptions to education and access to services due to the novel coronavirus disease 2019 (COVID-19) emergency have forced LEAs and schools to rethink the direct connection between schools and families, and to examine the link between school and community services, including ways in which these links can be strengthened. </a:t>
            </a:r>
          </a:p>
        </p:txBody>
      </p:sp>
    </p:spTree>
    <p:extLst>
      <p:ext uri="{BB962C8B-B14F-4D97-AF65-F5344CB8AC3E}">
        <p14:creationId xmlns:p14="http://schemas.microsoft.com/office/powerpoint/2010/main" val="2849989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B9237-5D28-49C8-8292-E82DA59D8EDE}"/>
              </a:ext>
            </a:extLst>
          </p:cNvPr>
          <p:cNvSpPr>
            <a:spLocks noGrp="1"/>
          </p:cNvSpPr>
          <p:nvPr>
            <p:ph type="title"/>
          </p:nvPr>
        </p:nvSpPr>
        <p:spPr/>
        <p:txBody>
          <a:bodyPr/>
          <a:lstStyle/>
          <a:p>
            <a:r>
              <a:rPr lang="en-US" b="1" dirty="0"/>
              <a:t>Community Schools Overview </a:t>
            </a:r>
            <a:r>
              <a:rPr lang="en-US" sz="2400" b="1" dirty="0"/>
              <a:t>(3)</a:t>
            </a:r>
            <a:endParaRPr lang="en-US" dirty="0"/>
          </a:p>
        </p:txBody>
      </p:sp>
      <p:sp>
        <p:nvSpPr>
          <p:cNvPr id="3" name="Content Placeholder 2">
            <a:extLst>
              <a:ext uri="{FF2B5EF4-FFF2-40B4-BE49-F238E27FC236}">
                <a16:creationId xmlns:a16="http://schemas.microsoft.com/office/drawing/2014/main" id="{E3BF2710-F48E-43AA-B264-77EEFAEAFE98}"/>
              </a:ext>
            </a:extLst>
          </p:cNvPr>
          <p:cNvSpPr>
            <a:spLocks noGrp="1"/>
          </p:cNvSpPr>
          <p:nvPr>
            <p:ph idx="1"/>
          </p:nvPr>
        </p:nvSpPr>
        <p:spPr/>
        <p:txBody>
          <a:bodyPr/>
          <a:lstStyle/>
          <a:p>
            <a:pPr marL="0" indent="0">
              <a:buNone/>
            </a:pPr>
            <a:r>
              <a:rPr lang="en-US" dirty="0"/>
              <a:t>Community schools often include four evidence-informed programmatic features, which are aligned and integrated into culturally responsive, student-centered teaching and learning practices and environments.</a:t>
            </a:r>
          </a:p>
        </p:txBody>
      </p:sp>
    </p:spTree>
    <p:extLst>
      <p:ext uri="{BB962C8B-B14F-4D97-AF65-F5344CB8AC3E}">
        <p14:creationId xmlns:p14="http://schemas.microsoft.com/office/powerpoint/2010/main" val="3206307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BE95-82AB-46BD-B428-A1AEA789310A}"/>
              </a:ext>
            </a:extLst>
          </p:cNvPr>
          <p:cNvSpPr>
            <a:spLocks noGrp="1"/>
          </p:cNvSpPr>
          <p:nvPr>
            <p:ph type="title"/>
          </p:nvPr>
        </p:nvSpPr>
        <p:spPr/>
        <p:txBody>
          <a:bodyPr/>
          <a:lstStyle/>
          <a:p>
            <a:r>
              <a:rPr lang="en-US" b="1" dirty="0"/>
              <a:t>Community Schools Overview </a:t>
            </a:r>
            <a:r>
              <a:rPr lang="en-US" sz="2400" b="1" dirty="0"/>
              <a:t>(4)</a:t>
            </a:r>
            <a:endParaRPr lang="en-US" dirty="0"/>
          </a:p>
        </p:txBody>
      </p:sp>
      <p:sp>
        <p:nvSpPr>
          <p:cNvPr id="3" name="Content Placeholder 2">
            <a:extLst>
              <a:ext uri="{FF2B5EF4-FFF2-40B4-BE49-F238E27FC236}">
                <a16:creationId xmlns:a16="http://schemas.microsoft.com/office/drawing/2014/main" id="{A6619D45-A86A-4712-ABCA-E39FCAA962C5}"/>
              </a:ext>
            </a:extLst>
          </p:cNvPr>
          <p:cNvSpPr>
            <a:spLocks noGrp="1"/>
          </p:cNvSpPr>
          <p:nvPr>
            <p:ph idx="1"/>
          </p:nvPr>
        </p:nvSpPr>
        <p:spPr/>
        <p:txBody>
          <a:bodyPr/>
          <a:lstStyle/>
          <a:p>
            <a:pPr marL="0" indent="0">
              <a:buNone/>
            </a:pPr>
            <a:r>
              <a:rPr lang="en-US" dirty="0"/>
              <a:t>The four evidence-informed programmatic features are:</a:t>
            </a:r>
          </a:p>
          <a:p>
            <a:pPr>
              <a:spcAft>
                <a:spcPts val="800"/>
              </a:spcAft>
            </a:pPr>
            <a:r>
              <a:rPr lang="en-US" dirty="0"/>
              <a:t>Integrated support services;</a:t>
            </a:r>
          </a:p>
          <a:p>
            <a:pPr>
              <a:spcAft>
                <a:spcPts val="800"/>
              </a:spcAft>
            </a:pPr>
            <a:r>
              <a:rPr lang="en-US" dirty="0"/>
              <a:t>Family and community engagement;</a:t>
            </a:r>
          </a:p>
          <a:p>
            <a:pPr>
              <a:spcAft>
                <a:spcPts val="800"/>
              </a:spcAft>
            </a:pPr>
            <a:r>
              <a:rPr lang="en-US" dirty="0"/>
              <a:t>Collaborative leadership and practices for educators; and</a:t>
            </a:r>
          </a:p>
          <a:p>
            <a:r>
              <a:rPr lang="en-US" dirty="0"/>
              <a:t>Extended learning time and opportunities.</a:t>
            </a:r>
          </a:p>
        </p:txBody>
      </p:sp>
    </p:spTree>
    <p:extLst>
      <p:ext uri="{BB962C8B-B14F-4D97-AF65-F5344CB8AC3E}">
        <p14:creationId xmlns:p14="http://schemas.microsoft.com/office/powerpoint/2010/main" val="1079212297"/>
      </p:ext>
    </p:extLst>
  </p:cSld>
  <p:clrMapOvr>
    <a:masterClrMapping/>
  </p:clrMapOvr>
</p:sld>
</file>

<file path=ppt/theme/theme1.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2335</TotalTime>
  <Words>1314</Words>
  <Application>Microsoft Office PowerPoint</Application>
  <PresentationFormat>Widescreen</PresentationFormat>
  <Paragraphs>150</Paragraphs>
  <Slides>30</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Symbol</vt:lpstr>
      <vt:lpstr>Times</vt:lpstr>
      <vt:lpstr>Times New Roman</vt:lpstr>
      <vt:lpstr>Blank Presentation</vt:lpstr>
      <vt:lpstr>California Community Schools Partnership Program –  Lead TAC Contract</vt:lpstr>
      <vt:lpstr>Agenda</vt:lpstr>
      <vt:lpstr>CCSPP Overview (1)</vt:lpstr>
      <vt:lpstr>CCSPP Overview (2)</vt:lpstr>
      <vt:lpstr>CCSPP Overview (3)</vt:lpstr>
      <vt:lpstr>Community Schools Overview (1)</vt:lpstr>
      <vt:lpstr>Community Schools Overview (2)</vt:lpstr>
      <vt:lpstr>Community Schools Overview (3)</vt:lpstr>
      <vt:lpstr>Community Schools Overview (4)</vt:lpstr>
      <vt:lpstr>Community Schools Overview (5)</vt:lpstr>
      <vt:lpstr>Grant Application Review (1)</vt:lpstr>
      <vt:lpstr>Grant Application Review (2)</vt:lpstr>
      <vt:lpstr>Intent (1)</vt:lpstr>
      <vt:lpstr>Intent (2)</vt:lpstr>
      <vt:lpstr>Intent (3)</vt:lpstr>
      <vt:lpstr>Intent (4)</vt:lpstr>
      <vt:lpstr>Eligibility Requirements (1)</vt:lpstr>
      <vt:lpstr>Funding Levels</vt:lpstr>
      <vt:lpstr>Allowable and Non-Allowable Costs and Activities</vt:lpstr>
      <vt:lpstr>Administrative Indirect Costs</vt:lpstr>
      <vt:lpstr>Contract Requirements</vt:lpstr>
      <vt:lpstr>Timeline (1)</vt:lpstr>
      <vt:lpstr>Timeline (2)</vt:lpstr>
      <vt:lpstr>Application Submission (1)</vt:lpstr>
      <vt:lpstr>Application Submission (2)</vt:lpstr>
      <vt:lpstr>Application Submission (3)</vt:lpstr>
      <vt:lpstr>Application Submission (4)</vt:lpstr>
      <vt:lpstr>Application Submission (5)</vt:lpstr>
      <vt:lpstr>Resources</vt:lpstr>
      <vt:lpstr>Question and Answer</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Pres-22: CCSPP Lead Technical Assistance Center PowerPoint Presentation (CA Dept of Education)</dc:title>
  <dc:subject>California Community Schools Partnership Program (CCSP) Lead Technical Assistance Center (LTAC) PowerPoint Presentation.</dc:subject>
  <dc:creator>Debbie Carriker</dc:creator>
  <cp:lastModifiedBy>Marc Shaffer</cp:lastModifiedBy>
  <cp:revision>131</cp:revision>
  <dcterms:created xsi:type="dcterms:W3CDTF">2016-12-13T00:20:38Z</dcterms:created>
  <dcterms:modified xsi:type="dcterms:W3CDTF">2024-10-23T16:42:18Z</dcterms:modified>
</cp:coreProperties>
</file>