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576" r:id="rId2"/>
    <p:sldId id="541" r:id="rId3"/>
    <p:sldId id="477" r:id="rId4"/>
    <p:sldId id="572" r:id="rId5"/>
    <p:sldId id="446" r:id="rId6"/>
    <p:sldId id="573" r:id="rId7"/>
    <p:sldId id="542" r:id="rId8"/>
    <p:sldId id="568" r:id="rId9"/>
    <p:sldId id="543" r:id="rId10"/>
    <p:sldId id="544" r:id="rId11"/>
    <p:sldId id="534" r:id="rId12"/>
    <p:sldId id="531" r:id="rId13"/>
    <p:sldId id="545" r:id="rId14"/>
    <p:sldId id="546" r:id="rId15"/>
    <p:sldId id="538" r:id="rId16"/>
    <p:sldId id="574" r:id="rId17"/>
    <p:sldId id="510" r:id="rId18"/>
    <p:sldId id="547" r:id="rId19"/>
    <p:sldId id="548" r:id="rId20"/>
    <p:sldId id="549" r:id="rId21"/>
    <p:sldId id="550" r:id="rId22"/>
    <p:sldId id="569" r:id="rId23"/>
    <p:sldId id="577" r:id="rId24"/>
    <p:sldId id="551" r:id="rId25"/>
    <p:sldId id="570" r:id="rId26"/>
    <p:sldId id="552" r:id="rId27"/>
    <p:sldId id="553" r:id="rId28"/>
    <p:sldId id="502" r:id="rId29"/>
    <p:sldId id="554" r:id="rId30"/>
    <p:sldId id="555" r:id="rId31"/>
    <p:sldId id="571" r:id="rId32"/>
    <p:sldId id="556" r:id="rId33"/>
    <p:sldId id="557" r:id="rId34"/>
    <p:sldId id="582" r:id="rId35"/>
    <p:sldId id="559" r:id="rId36"/>
    <p:sldId id="560" r:id="rId37"/>
    <p:sldId id="561" r:id="rId38"/>
    <p:sldId id="562" r:id="rId39"/>
    <p:sldId id="563" r:id="rId40"/>
    <p:sldId id="564" r:id="rId41"/>
    <p:sldId id="565" r:id="rId42"/>
    <p:sldId id="566" r:id="rId43"/>
    <p:sldId id="453" r:id="rId44"/>
    <p:sldId id="578" r:id="rId45"/>
    <p:sldId id="505" r:id="rId46"/>
    <p:sldId id="506" r:id="rId47"/>
    <p:sldId id="567"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ie Morikawa" initials="SM" lastIdx="17" clrIdx="0">
    <p:extLst>
      <p:ext uri="{19B8F6BF-5375-455C-9EA6-DF929625EA0E}">
        <p15:presenceInfo xmlns:p15="http://schemas.microsoft.com/office/powerpoint/2012/main" userId="S-1-5-21-2608872058-1432505909-2668327341-8147" providerId="AD"/>
      </p:ext>
    </p:extLst>
  </p:cmAuthor>
  <p:cmAuthor id="2" name="Emily Romine" initials="ER" lastIdx="1" clrIdx="1">
    <p:extLst>
      <p:ext uri="{19B8F6BF-5375-455C-9EA6-DF929625EA0E}">
        <p15:presenceInfo xmlns:p15="http://schemas.microsoft.com/office/powerpoint/2012/main" userId="S-1-5-21-2608872058-1432505909-2668327341-300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7793" autoAdjust="0"/>
  </p:normalViewPr>
  <p:slideViewPr>
    <p:cSldViewPr snapToGrid="0" snapToObjects="1">
      <p:cViewPr varScale="1">
        <p:scale>
          <a:sx n="52" d="100"/>
          <a:sy n="52" d="100"/>
        </p:scale>
        <p:origin x="170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6133E-F6AB-C44B-8E1E-585936C604D4}" type="datetimeFigureOut">
              <a:rPr lang="en-US" smtClean="0"/>
              <a:t>10/27/2022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2FF83F-D0C9-624B-BE4D-D3D88CB3816D}" type="slidenum">
              <a:rPr lang="en-US" smtClean="0"/>
              <a:t>‹#›</a:t>
            </a:fld>
            <a:endParaRPr lang="en-US"/>
          </a:p>
        </p:txBody>
      </p:sp>
    </p:spTree>
    <p:extLst>
      <p:ext uri="{BB962C8B-B14F-4D97-AF65-F5344CB8AC3E}">
        <p14:creationId xmlns:p14="http://schemas.microsoft.com/office/powerpoint/2010/main" val="5552545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mailto:21stCCLCandASSETSRFA@cde.ca.gov"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mailto:FAAST_ADMIN@waterboards.ca.gov" TargetMode="External"/><Relationship Id="rId4" Type="http://schemas.openxmlformats.org/officeDocument/2006/relationships/hyperlink" Target="mailto:ASSIST@cde.ca.gov"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an overview on the 21</a:t>
            </a:r>
            <a:r>
              <a:rPr lang="en-US" baseline="30000" dirty="0"/>
              <a:t>st</a:t>
            </a:r>
            <a:r>
              <a:rPr lang="en-US" baseline="0" dirty="0"/>
              <a:t> Century Community Learning Centers and After School Safety and Enrichment for Teens Cohort 14 Request For Applications overview. Herein referred to as 21</a:t>
            </a:r>
            <a:r>
              <a:rPr lang="en-US" baseline="30000" dirty="0"/>
              <a:t>st</a:t>
            </a:r>
            <a:r>
              <a:rPr lang="en-US" baseline="0" dirty="0"/>
              <a:t> CCLC and 21</a:t>
            </a:r>
            <a:r>
              <a:rPr lang="en-US" baseline="30000" dirty="0"/>
              <a:t>st</a:t>
            </a:r>
            <a:r>
              <a:rPr lang="en-US" baseline="0" dirty="0"/>
              <a:t> CCLC ASSETs RFA.</a:t>
            </a:r>
          </a:p>
          <a:p>
            <a:endParaRPr lang="en-US" baseline="0" dirty="0"/>
          </a:p>
          <a:p>
            <a:r>
              <a:rPr lang="en-US" baseline="0" dirty="0"/>
              <a:t>The intent of this presentation is to provide an overview of the application process and review the application’s major changes for cohort 14.</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a:t>
            </a:fld>
            <a:endParaRPr lang="en-US"/>
          </a:p>
        </p:txBody>
      </p:sp>
    </p:spTree>
    <p:extLst>
      <p:ext uri="{BB962C8B-B14F-4D97-AF65-F5344CB8AC3E}">
        <p14:creationId xmlns:p14="http://schemas.microsoft.com/office/powerpoint/2010/main" val="119898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dirty="0"/>
              <a:t>So, what</a:t>
            </a:r>
            <a:r>
              <a:rPr lang="en-US" baseline="0" dirty="0"/>
              <a:t> entities are eligible to apply on behalf of an eligible school? </a:t>
            </a:r>
          </a:p>
          <a:p>
            <a:pPr marL="0" marR="0" lvl="0" indent="0" algn="l" rtl="0">
              <a:spcBef>
                <a:spcPts val="0"/>
              </a:spcBef>
              <a:buSzPct val="25000"/>
              <a:buNone/>
            </a:pPr>
            <a:endParaRPr lang="en-US" baseline="0" dirty="0"/>
          </a:p>
          <a:p>
            <a:pPr marL="0" marR="0" lvl="0" indent="0" algn="l" rtl="0">
              <a:spcBef>
                <a:spcPts val="0"/>
              </a:spcBef>
              <a:buSzPct val="25000"/>
              <a:buNone/>
            </a:pPr>
            <a:r>
              <a:rPr lang="en-US" baseline="0" dirty="0"/>
              <a:t>Some eligible entities can include: </a:t>
            </a:r>
          </a:p>
          <a:p>
            <a:pPr marL="171450" indent="-171450">
              <a:buFont typeface="Arial" panose="020B0604020202020204" pitchFamily="34" charset="0"/>
              <a:buChar char="•"/>
            </a:pPr>
            <a:r>
              <a:rPr lang="en-US" sz="1200" dirty="0">
                <a:latin typeface="Baskerville Old Face" panose="02020602080505020303" pitchFamily="18" charset="0"/>
              </a:rPr>
              <a:t>LEAs, including school districts and county offices of education, as</a:t>
            </a:r>
            <a:r>
              <a:rPr lang="en-US" sz="1200" baseline="0" dirty="0">
                <a:latin typeface="Baskerville Old Face" panose="02020602080505020303" pitchFamily="18" charset="0"/>
              </a:rPr>
              <a:t> well as</a:t>
            </a:r>
            <a:r>
              <a:rPr lang="en-US" sz="1200" dirty="0">
                <a:latin typeface="Baskerville Old Face" panose="02020602080505020303" pitchFamily="18" charset="0"/>
              </a:rPr>
              <a:t> direct funded charter schools</a:t>
            </a:r>
          </a:p>
          <a:p>
            <a:pPr marL="171450" lvl="0" indent="-171450" fontAlgn="base">
              <a:buFont typeface="Arial" panose="020B0604020202020204" pitchFamily="34" charset="0"/>
              <a:buChar char="•"/>
            </a:pPr>
            <a:r>
              <a:rPr lang="en-US" sz="1200" dirty="0">
                <a:latin typeface="Baskerville Old Face" panose="02020602080505020303" pitchFamily="18" charset="0"/>
              </a:rPr>
              <a:t>Private schools, provided that they serve public school students</a:t>
            </a:r>
          </a:p>
          <a:p>
            <a:pPr marL="171450" lvl="0" indent="-171450" fontAlgn="base">
              <a:buFont typeface="Arial" panose="020B0604020202020204" pitchFamily="34" charset="0"/>
              <a:buChar char="•"/>
            </a:pPr>
            <a:r>
              <a:rPr lang="en-US" sz="1200" dirty="0">
                <a:latin typeface="Baskerville Old Face" panose="02020602080505020303" pitchFamily="18" charset="0"/>
              </a:rPr>
              <a:t>Nonprofit agencies</a:t>
            </a:r>
          </a:p>
          <a:p>
            <a:pPr marL="171450" lvl="0" indent="-171450" fontAlgn="base">
              <a:buFont typeface="Arial" panose="020B0604020202020204" pitchFamily="34" charset="0"/>
              <a:buChar char="•"/>
            </a:pPr>
            <a:r>
              <a:rPr lang="en-US" sz="1200" dirty="0">
                <a:latin typeface="Baskerville Old Face" panose="02020602080505020303" pitchFamily="18" charset="0"/>
              </a:rPr>
              <a:t>Public entities, city and county government agencies, organizations, or other private entities</a:t>
            </a:r>
          </a:p>
          <a:p>
            <a:pPr marL="171450" lvl="0" indent="-171450" fontAlgn="base">
              <a:buFont typeface="Arial" panose="020B0604020202020204" pitchFamily="34" charset="0"/>
              <a:buChar char="•"/>
            </a:pPr>
            <a:r>
              <a:rPr lang="en-US" sz="1200" dirty="0">
                <a:latin typeface="Baskerville Old Face" panose="02020602080505020303" pitchFamily="18" charset="0"/>
              </a:rPr>
              <a:t>Institutions of higher education</a:t>
            </a:r>
          </a:p>
          <a:p>
            <a:pPr marL="171450" lvl="0" indent="-171450" fontAlgn="base">
              <a:buFont typeface="Arial" panose="020B0604020202020204" pitchFamily="34" charset="0"/>
              <a:buChar char="•"/>
            </a:pPr>
            <a:r>
              <a:rPr lang="en-US" sz="1200" dirty="0">
                <a:latin typeface="Baskerville Old Face" panose="02020602080505020303" pitchFamily="18" charset="0"/>
              </a:rPr>
              <a:t>Native American tribes or tribal organizations, and</a:t>
            </a:r>
          </a:p>
          <a:p>
            <a:pPr marL="171450" lvl="0" indent="-171450" fontAlgn="base">
              <a:buFont typeface="Arial" panose="020B0604020202020204" pitchFamily="34" charset="0"/>
              <a:buChar char="•"/>
            </a:pPr>
            <a:r>
              <a:rPr lang="en-US" sz="1200" dirty="0">
                <a:latin typeface="Baskerville Old Face" panose="02020602080505020303" pitchFamily="18" charset="0"/>
              </a:rPr>
              <a:t>Community Based Organizations</a:t>
            </a:r>
          </a:p>
          <a:p>
            <a:pPr marL="0" lvl="0" indent="0" fontAlgn="base">
              <a:buFont typeface="Arial" panose="020B0604020202020204" pitchFamily="34" charset="0"/>
              <a:buNone/>
            </a:pPr>
            <a:endParaRPr lang="en-US" sz="1200" dirty="0">
              <a:latin typeface="Baskerville Old Face" panose="02020602080505020303" pitchFamily="18" charset="0"/>
            </a:endParaRPr>
          </a:p>
          <a:p>
            <a:pPr marL="0" lvl="0" indent="0" fontAlgn="base">
              <a:buFont typeface="Arial" panose="020B0604020202020204" pitchFamily="34" charset="0"/>
              <a:buNone/>
            </a:pPr>
            <a:endParaRPr lang="en-US" sz="1200" dirty="0">
              <a:latin typeface="Baskerville Old Face" panose="02020602080505020303" pitchFamily="18" charset="0"/>
            </a:endParaRP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10</a:t>
            </a:fld>
            <a:endParaRPr lang="en-US"/>
          </a:p>
        </p:txBody>
      </p:sp>
    </p:spTree>
    <p:extLst>
      <p:ext uri="{BB962C8B-B14F-4D97-AF65-F5344CB8AC3E}">
        <p14:creationId xmlns:p14="http://schemas.microsoft.com/office/powerpoint/2010/main" val="368768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also wanted to expand on eligible entities that may not apply for funding through this RFA. </a:t>
            </a:r>
          </a:p>
          <a:p>
            <a:endParaRPr lang="en-US" baseline="0" dirty="0"/>
          </a:p>
          <a:p>
            <a:r>
              <a:rPr lang="en-US" baseline="0" dirty="0"/>
              <a:t>The first is existing After School Education and Safety programs, also known as ASES, that are looking to apply for before school or equitable access funding. Current ASES programs are able to apply for an after school base grant through 21</a:t>
            </a:r>
            <a:r>
              <a:rPr lang="en-US" baseline="30000" dirty="0"/>
              <a:t>st</a:t>
            </a:r>
            <a:r>
              <a:rPr lang="en-US" baseline="0" dirty="0"/>
              <a:t> CCLC or a summer/ supplemental grant through 21</a:t>
            </a:r>
            <a:r>
              <a:rPr lang="en-US" baseline="30000" dirty="0"/>
              <a:t>st</a:t>
            </a:r>
            <a:r>
              <a:rPr lang="en-US" baseline="0" dirty="0"/>
              <a:t> CCLC. When a school site has both ASES and 21</a:t>
            </a:r>
            <a:r>
              <a:rPr lang="en-US" baseline="30000" dirty="0"/>
              <a:t>st</a:t>
            </a:r>
            <a:r>
              <a:rPr lang="en-US" baseline="0" dirty="0"/>
              <a:t> CCLC after school base programs, this is known as a dual funded site. </a:t>
            </a:r>
          </a:p>
          <a:p>
            <a:endParaRPr lang="en-US" dirty="0"/>
          </a:p>
          <a:p>
            <a:r>
              <a:rPr lang="en-US" dirty="0"/>
              <a:t>Next is 21st CCLC grantees looking to increase their grant funding to the legislative cap. Unfortunately, 21st CCLC grantees are unable to apply for additional funding or add program components to an existing grant.</a:t>
            </a:r>
          </a:p>
        </p:txBody>
      </p:sp>
      <p:sp>
        <p:nvSpPr>
          <p:cNvPr id="4" name="Slide Number Placeholder 3"/>
          <p:cNvSpPr>
            <a:spLocks noGrp="1"/>
          </p:cNvSpPr>
          <p:nvPr>
            <p:ph type="sldNum" sz="quarter" idx="10"/>
          </p:nvPr>
        </p:nvSpPr>
        <p:spPr/>
        <p:txBody>
          <a:bodyPr/>
          <a:lstStyle/>
          <a:p>
            <a:fld id="{8D2FF83F-D0C9-624B-BE4D-D3D88CB3816D}" type="slidenum">
              <a:rPr lang="en-US" smtClean="0"/>
              <a:t>11</a:t>
            </a:fld>
            <a:endParaRPr lang="en-US"/>
          </a:p>
        </p:txBody>
      </p:sp>
    </p:spTree>
    <p:extLst>
      <p:ext uri="{BB962C8B-B14F-4D97-AF65-F5344CB8AC3E}">
        <p14:creationId xmlns:p14="http://schemas.microsoft.com/office/powerpoint/2010/main" val="1550512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current grantee is applying,</a:t>
            </a:r>
            <a:r>
              <a:rPr lang="en-US" baseline="0" dirty="0"/>
              <a:t> whether funded through ASES or 21</a:t>
            </a:r>
            <a:r>
              <a:rPr lang="en-US" baseline="30000" dirty="0"/>
              <a:t>st</a:t>
            </a:r>
            <a:r>
              <a:rPr lang="en-US" baseline="0" dirty="0"/>
              <a:t> CCLC, they need to be in good standing.</a:t>
            </a:r>
          </a:p>
          <a:p>
            <a:endParaRPr lang="en-US" baseline="0" dirty="0"/>
          </a:p>
          <a:p>
            <a:r>
              <a:rPr lang="en-US" baseline="0" dirty="0"/>
              <a:t>What does good standing mean?</a:t>
            </a:r>
          </a:p>
          <a:p>
            <a:r>
              <a:rPr lang="en-US" baseline="0" dirty="0"/>
              <a:t>This means that the grantee has submitted all required reports, including attendance, expenditure, Annual Performance Reports and evaluations by the application due date. In addition to this, sites must not have any unresolved annual independent audit findings or Federal Program Monitoring findings. </a:t>
            </a:r>
          </a:p>
          <a:p>
            <a:endParaRPr lang="en-US" baseline="0" dirty="0"/>
          </a:p>
          <a:p>
            <a:r>
              <a:rPr lang="en-US" baseline="0" dirty="0"/>
              <a:t>A question we receive often is: “if one of the currently funded school sites is considered “not in good standing” is the grantee itself considered “not in good standing”</a:t>
            </a:r>
          </a:p>
          <a:p>
            <a:endParaRPr lang="en-US" baseline="0" dirty="0"/>
          </a:p>
          <a:p>
            <a:r>
              <a:rPr lang="en-US" baseline="0" dirty="0"/>
              <a:t>The answer is yes. All requirements must be met for all of the current schools listed on the grant in order for the grantee to be considered in good standing. If one or more sites is not in good standing by the due date of the application, the grantee is ineligible to apply for additional funding. </a:t>
            </a:r>
          </a:p>
          <a:p>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t>12</a:t>
            </a:fld>
            <a:endParaRPr lang="en-US"/>
          </a:p>
        </p:txBody>
      </p:sp>
    </p:spTree>
    <p:extLst>
      <p:ext uri="{BB962C8B-B14F-4D97-AF65-F5344CB8AC3E}">
        <p14:creationId xmlns:p14="http://schemas.microsoft.com/office/powerpoint/2010/main" val="3158852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new in Cohort</a:t>
            </a:r>
            <a:r>
              <a:rPr lang="en-US" baseline="0" dirty="0"/>
              <a:t> 14?</a:t>
            </a:r>
          </a:p>
          <a:p>
            <a:r>
              <a:rPr lang="en-US" baseline="0" dirty="0"/>
              <a:t>We have made some changes from Cohort 13 in an effort to make a more comprehensive, clear RFA that is in line with our priorities as a state. We have included some new changes and will also be reviewing some of the major changes that were implemented in Cohort 13.</a:t>
            </a:r>
          </a:p>
          <a:p>
            <a:endParaRPr lang="en-US" baseline="0" dirty="0"/>
          </a:p>
          <a:p>
            <a:r>
              <a:rPr lang="en-US" baseline="0" dirty="0"/>
              <a:t>New changes include:  a change to the deadline for virtual trainings and assessments and clarification to the co-applicant roles and responsibilities. Changes that were new for Cohort 13 and will be continuing into Cohort 14 include: equitable access, minimum grant amount, co-applicant/ joint submission and program income.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13</a:t>
            </a:fld>
            <a:endParaRPr lang="en-US"/>
          </a:p>
        </p:txBody>
      </p:sp>
    </p:spTree>
    <p:extLst>
      <p:ext uri="{BB962C8B-B14F-4D97-AF65-F5344CB8AC3E}">
        <p14:creationId xmlns:p14="http://schemas.microsoft.com/office/powerpoint/2010/main" val="642616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Last year, the virtual trainings and assessments were taken only by the applicants and co-applicants listed on the intent to award. This year, the trainings and assessments will be part of the application process and must be completed and passed with a score of no less than 80% by every applicant and co-applicant listed on the grant application by the application deadline, as specified in the RFA. Failure to take and pass each of the assessments will result in the entire application being disqualified. </a:t>
            </a: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Note: Documentation of the assessment results do not have to be submitted with your application, however, they should be kept for your own records. </a:t>
            </a:r>
          </a:p>
          <a:p>
            <a:pPr lvl="0" fontAlgn="base"/>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Tip: If you are having issues receiving the email notifications of your assessment results, please check your junk mailbox. </a:t>
            </a:r>
          </a:p>
        </p:txBody>
      </p:sp>
      <p:sp>
        <p:nvSpPr>
          <p:cNvPr id="4" name="Slide Number Placeholder 3"/>
          <p:cNvSpPr>
            <a:spLocks noGrp="1"/>
          </p:cNvSpPr>
          <p:nvPr>
            <p:ph type="sldNum" sz="quarter" idx="5"/>
          </p:nvPr>
        </p:nvSpPr>
        <p:spPr/>
        <p:txBody>
          <a:bodyPr/>
          <a:lstStyle/>
          <a:p>
            <a:fld id="{8D2FF83F-D0C9-624B-BE4D-D3D88CB3816D}" type="slidenum">
              <a:rPr lang="en-US" smtClean="0"/>
              <a:t>14</a:t>
            </a:fld>
            <a:endParaRPr lang="en-US"/>
          </a:p>
        </p:txBody>
      </p:sp>
    </p:spTree>
    <p:extLst>
      <p:ext uri="{BB962C8B-B14F-4D97-AF65-F5344CB8AC3E}">
        <p14:creationId xmlns:p14="http://schemas.microsoft.com/office/powerpoint/2010/main" val="2817130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Cohort 13 RFA, we added language to the RFA that explicitly defines the roles and responsibilities of all applicants and co-applicants listed on the grant application.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Cohort 14 RFA, we further clarified the roles and responsibilities by adding the  importance of selecting Co-Applicant(s) that will oversee the entire sites within application and not just a sub-set of sites. If a Co-Applicant(s) only wants to assume responsibility for a subset of sites, a separate application will need to be submitted for the different Co-Applicant(s). Refer to Attachment 5—Key terms, in this RFA, for the definition of a Co-Applicant.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D2FF83F-D0C9-624B-BE4D-D3D88CB3816D}" type="slidenum">
              <a:rPr lang="en-US" smtClean="0"/>
              <a:t>15</a:t>
            </a:fld>
            <a:endParaRPr lang="en-US"/>
          </a:p>
        </p:txBody>
      </p:sp>
    </p:spTree>
    <p:extLst>
      <p:ext uri="{BB962C8B-B14F-4D97-AF65-F5344CB8AC3E}">
        <p14:creationId xmlns:p14="http://schemas.microsoft.com/office/powerpoint/2010/main" val="123878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outlines changes in the Cohort 13 RFA that are continuing into the cohort 14 RFA, starting with Equitable Access. Equitable Access is only available for our elementary/ middle school programs. In past years, this grant has been available for both 21</a:t>
            </a:r>
            <a:r>
              <a:rPr lang="en-US" baseline="30000" dirty="0"/>
              <a:t>st</a:t>
            </a:r>
            <a:r>
              <a:rPr lang="en-US" dirty="0"/>
              <a:t> CCLC elementary middle school programs as well as our 21</a:t>
            </a:r>
            <a:r>
              <a:rPr lang="en-US" baseline="30000" dirty="0"/>
              <a:t>st</a:t>
            </a:r>
            <a:r>
              <a:rPr lang="en-US" dirty="0"/>
              <a:t> CCLC</a:t>
            </a:r>
            <a:r>
              <a:rPr lang="en-US" baseline="0" dirty="0"/>
              <a:t> ASSETs high school programs. However, after review of our Education Code, this grant is only outlined in Education Code for our 21</a:t>
            </a:r>
            <a:r>
              <a:rPr lang="en-US" baseline="30000" dirty="0"/>
              <a:t>st</a:t>
            </a:r>
            <a:r>
              <a:rPr lang="en-US" baseline="0" dirty="0"/>
              <a:t> CCLC elementary middle school programs. </a:t>
            </a:r>
          </a:p>
          <a:p>
            <a:endParaRPr lang="en-US" baseline="0" dirty="0"/>
          </a:p>
          <a:p>
            <a:r>
              <a:rPr lang="en-US" baseline="0" dirty="0"/>
              <a:t>Therefore, the equitable access grant is no longer available for our ASSETs programs.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16</a:t>
            </a:fld>
            <a:endParaRPr lang="en-US"/>
          </a:p>
        </p:txBody>
      </p:sp>
    </p:spTree>
    <p:extLst>
      <p:ext uri="{BB962C8B-B14F-4D97-AF65-F5344CB8AC3E}">
        <p14:creationId xmlns:p14="http://schemas.microsoft.com/office/powerpoint/2010/main" val="914291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ESSA, </a:t>
            </a:r>
            <a:r>
              <a:rPr lang="pt-BR" dirty="0"/>
              <a:t>Sec 4204 [20 U.S.C. 7174] [h]</a:t>
            </a:r>
            <a:r>
              <a:rPr lang="en-US" dirty="0"/>
              <a:t>, the minimum grant amount for both 21</a:t>
            </a:r>
            <a:r>
              <a:rPr lang="en-US" baseline="30000" dirty="0"/>
              <a:t>st</a:t>
            </a:r>
            <a:r>
              <a:rPr lang="en-US" baseline="0" dirty="0"/>
              <a:t> CCLC and 21</a:t>
            </a:r>
            <a:r>
              <a:rPr lang="en-US" baseline="30000" dirty="0"/>
              <a:t>st</a:t>
            </a:r>
            <a:r>
              <a:rPr lang="en-US" baseline="0" dirty="0"/>
              <a:t> CCLC ASSETs programs is $50,000 per site, inclusive of all components. </a:t>
            </a:r>
          </a:p>
          <a:p>
            <a:endParaRPr lang="en-US" baseline="0" dirty="0"/>
          </a:p>
          <a:p>
            <a:r>
              <a:rPr lang="en-US" baseline="0" dirty="0"/>
              <a:t>What does inclusive of all components mean? This really applies to our 21</a:t>
            </a:r>
            <a:r>
              <a:rPr lang="en-US" baseline="30000" dirty="0"/>
              <a:t>st</a:t>
            </a:r>
            <a:r>
              <a:rPr lang="en-US" baseline="0" dirty="0"/>
              <a:t> CCLC elementary middle school components. If a site is only awarded an after school base program, they cannot initially be funded less than $50,000. If they are awarded an after school base, a before school base, summer/ supplemental and equitable access, all together, they cannot initially receive less than $50,000.</a:t>
            </a:r>
          </a:p>
          <a:p>
            <a:endParaRPr lang="en-US" baseline="0" dirty="0"/>
          </a:p>
          <a:p>
            <a:r>
              <a:rPr lang="en-US" baseline="0" dirty="0"/>
              <a:t>One thing to note is that the initial award can not be less than $50,000. However, if programs do not meet their attendance target, the site can be reduced to less than $50,000. </a:t>
            </a:r>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t>17</a:t>
            </a:fld>
            <a:endParaRPr lang="en-US"/>
          </a:p>
        </p:txBody>
      </p:sp>
    </p:spTree>
    <p:extLst>
      <p:ext uri="{BB962C8B-B14F-4D97-AF65-F5344CB8AC3E}">
        <p14:creationId xmlns:p14="http://schemas.microsoft.com/office/powerpoint/2010/main" val="2775001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aseline="0" dirty="0">
                <a:latin typeface="Arial"/>
                <a:ea typeface="Arial"/>
                <a:cs typeface="Arial"/>
                <a:sym typeface="Arial"/>
              </a:rPr>
              <a:t>As you may know, applying with another eligible entity qualifies you to receive a priority item, which we will review later on in this webinar. The new requirements ensure that all partners, or applicants listed on the grant, have significant involvement in the management, planning and implementation of the grant. Here, we are ensuring that these grants are not what is referred to as pass through grants. So, what is required?</a:t>
            </a:r>
          </a:p>
          <a:p>
            <a:pPr marL="0" lvl="0" indent="0" algn="l" rtl="0">
              <a:lnSpc>
                <a:spcPct val="100000"/>
              </a:lnSpc>
              <a:spcBef>
                <a:spcPts val="0"/>
              </a:spcBef>
              <a:spcAft>
                <a:spcPts val="0"/>
              </a:spcAft>
              <a:buSzPts val="1400"/>
              <a:buNone/>
            </a:pPr>
            <a:endParaRPr lang="en-US" baseline="0" dirty="0">
              <a:latin typeface="Arial"/>
              <a:ea typeface="Arial"/>
              <a:cs typeface="Arial"/>
              <a:sym typeface="Arial"/>
            </a:endParaRPr>
          </a:p>
          <a:p>
            <a:pPr marL="0" lvl="0" indent="0" algn="l" rtl="0">
              <a:lnSpc>
                <a:spcPct val="100000"/>
              </a:lnSpc>
              <a:spcBef>
                <a:spcPts val="0"/>
              </a:spcBef>
              <a:spcAft>
                <a:spcPts val="0"/>
              </a:spcAft>
              <a:buSzPts val="1400"/>
              <a:buNone/>
            </a:pPr>
            <a:r>
              <a:rPr lang="en-US" baseline="0" dirty="0">
                <a:latin typeface="Arial"/>
                <a:ea typeface="Arial"/>
                <a:cs typeface="Arial"/>
                <a:sym typeface="Arial"/>
              </a:rPr>
              <a:t>-ongoing collaboration not only between co-applicants but also school administrators</a:t>
            </a:r>
          </a:p>
          <a:p>
            <a:pPr marL="0" lvl="0" indent="0" algn="l" rtl="0">
              <a:lnSpc>
                <a:spcPct val="100000"/>
              </a:lnSpc>
              <a:spcBef>
                <a:spcPts val="0"/>
              </a:spcBef>
              <a:spcAft>
                <a:spcPts val="0"/>
              </a:spcAft>
              <a:buSzPts val="1400"/>
              <a:buNone/>
            </a:pPr>
            <a:r>
              <a:rPr lang="en-US" baseline="0" dirty="0">
                <a:latin typeface="Arial"/>
                <a:ea typeface="Arial"/>
                <a:cs typeface="Arial"/>
                <a:sym typeface="Arial"/>
              </a:rPr>
              <a:t>-active engagement in not only the initial planning but also the ongoing implementation of the program by all co-applicants and school administrators</a:t>
            </a:r>
          </a:p>
          <a:p>
            <a:pPr marL="0" lvl="0" indent="0" algn="l" rtl="0">
              <a:lnSpc>
                <a:spcPct val="100000"/>
              </a:lnSpc>
              <a:spcBef>
                <a:spcPts val="0"/>
              </a:spcBef>
              <a:spcAft>
                <a:spcPts val="0"/>
              </a:spcAft>
              <a:buSzPts val="1400"/>
              <a:buNone/>
            </a:pPr>
            <a:r>
              <a:rPr lang="en-US" baseline="0" dirty="0">
                <a:latin typeface="Arial"/>
                <a:ea typeface="Arial"/>
                <a:cs typeface="Arial"/>
                <a:sym typeface="Arial"/>
              </a:rPr>
              <a:t>-significant involvement and oversite of the program by all co-applicants. </a:t>
            </a:r>
          </a:p>
          <a:p>
            <a:pPr marL="0" lvl="0" indent="0" algn="l" rtl="0">
              <a:lnSpc>
                <a:spcPct val="100000"/>
              </a:lnSpc>
              <a:spcBef>
                <a:spcPts val="0"/>
              </a:spcBef>
              <a:spcAft>
                <a:spcPts val="0"/>
              </a:spcAft>
              <a:buSzPts val="1400"/>
              <a:buNone/>
            </a:pPr>
            <a:endParaRPr lang="en-US" baseline="0" dirty="0">
              <a:latin typeface="Arial"/>
              <a:ea typeface="Arial"/>
              <a:cs typeface="Arial"/>
              <a:sym typeface="Arial"/>
            </a:endParaRPr>
          </a:p>
          <a:p>
            <a:pPr marL="0" lvl="0" indent="0" algn="l" rtl="0">
              <a:lnSpc>
                <a:spcPct val="100000"/>
              </a:lnSpc>
              <a:spcBef>
                <a:spcPts val="0"/>
              </a:spcBef>
              <a:spcAft>
                <a:spcPts val="0"/>
              </a:spcAft>
              <a:buSzPts val="1400"/>
              <a:buNone/>
            </a:pPr>
            <a:r>
              <a:rPr lang="en-US" baseline="0" dirty="0">
                <a:latin typeface="Arial"/>
                <a:ea typeface="Arial"/>
                <a:cs typeface="Arial"/>
                <a:sym typeface="Arial"/>
              </a:rPr>
              <a:t>One thing to note is that a co-applicant is responsible for all sites listed on the application. Even if a fiscal agent internally assigns different sites to different co-applicants listed on the grant, all co-applicants are still legally responsible for ALL sites funded in the grant.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18</a:t>
            </a:fld>
            <a:endParaRPr lang="en-US"/>
          </a:p>
        </p:txBody>
      </p:sp>
    </p:spTree>
    <p:extLst>
      <p:ext uri="{BB962C8B-B14F-4D97-AF65-F5344CB8AC3E}">
        <p14:creationId xmlns:p14="http://schemas.microsoft.com/office/powerpoint/2010/main" val="2422993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What do we have in place for applicants and co-applicants?</a:t>
            </a:r>
            <a:endParaRPr lang="en-US" baseline="0" dirty="0"/>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baseline="0" dirty="0"/>
              <a:t>We have created a form in which each applicant and co-applicant(s) needs to sign, certifying that they understand and will adhere to the requirements of the grant. This also needs to be signed by each principal and the superintendent of the schools applying. And as mentioned previously, each applicant and co-applicant will be responsible to complete 6 virtual trainings and pass each assessment with a score of no less than 80% during the application process. The intent of this is to ensure every applicant and co-applicant(s) has a solid understanding of the grant requirements and resources that are available. Additionally, our system of support for expanded learning will reach out to each new grantee to identify needs and provide support as necessary. </a:t>
            </a:r>
          </a:p>
          <a:p>
            <a:pPr marL="0" lvl="0" indent="0" algn="l" rtl="0">
              <a:lnSpc>
                <a:spcPct val="100000"/>
              </a:lnSpc>
              <a:spcBef>
                <a:spcPts val="0"/>
              </a:spcBef>
              <a:spcAft>
                <a:spcPts val="0"/>
              </a:spcAft>
              <a:buSzPts val="1400"/>
              <a:buNone/>
            </a:pPr>
            <a:endParaRPr lang="en-US" baseline="0"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19</a:t>
            </a:fld>
            <a:endParaRPr lang="en-US"/>
          </a:p>
        </p:txBody>
      </p:sp>
    </p:spTree>
    <p:extLst>
      <p:ext uri="{BB962C8B-B14F-4D97-AF65-F5344CB8AC3E}">
        <p14:creationId xmlns:p14="http://schemas.microsoft.com/office/powerpoint/2010/main" val="104482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presentation will review the following:</a:t>
            </a:r>
          </a:p>
          <a:p>
            <a:pPr marL="171450" indent="-171450">
              <a:buFont typeface="Arial" panose="020B0604020202020204" pitchFamily="34" charset="0"/>
              <a:buChar char="•"/>
            </a:pPr>
            <a:r>
              <a:rPr lang="en-US" baseline="0" dirty="0"/>
              <a:t>The 21</a:t>
            </a:r>
            <a:r>
              <a:rPr lang="en-US" baseline="30000" dirty="0"/>
              <a:t>st</a:t>
            </a:r>
            <a:r>
              <a:rPr lang="en-US" baseline="0" dirty="0"/>
              <a:t> CCLC grant background and purpose</a:t>
            </a:r>
          </a:p>
          <a:p>
            <a:pPr marL="171450" indent="-171450">
              <a:buFont typeface="Arial" panose="020B0604020202020204" pitchFamily="34" charset="0"/>
              <a:buChar char="•"/>
            </a:pPr>
            <a:r>
              <a:rPr lang="en-US" baseline="0" dirty="0"/>
              <a:t>The different grant components and eligibility requirements to apply. </a:t>
            </a:r>
          </a:p>
          <a:p>
            <a:pPr marL="171450" indent="-171450">
              <a:buFont typeface="Arial" panose="020B0604020202020204" pitchFamily="34" charset="0"/>
              <a:buChar char="•"/>
            </a:pPr>
            <a:r>
              <a:rPr lang="en-US" baseline="0" dirty="0"/>
              <a:t>What’s new from previous cohorts, and </a:t>
            </a:r>
          </a:p>
          <a:p>
            <a:pPr marL="171450" indent="-171450">
              <a:buFont typeface="Arial" panose="020B0604020202020204" pitchFamily="34" charset="0"/>
              <a:buChar char="•"/>
            </a:pPr>
            <a:r>
              <a:rPr lang="en-US" baseline="0" dirty="0"/>
              <a:t>The application process. </a:t>
            </a:r>
          </a:p>
        </p:txBody>
      </p:sp>
      <p:sp>
        <p:nvSpPr>
          <p:cNvPr id="4" name="Slide Number Placeholder 3"/>
          <p:cNvSpPr>
            <a:spLocks noGrp="1"/>
          </p:cNvSpPr>
          <p:nvPr>
            <p:ph type="sldNum" sz="quarter" idx="5"/>
          </p:nvPr>
        </p:nvSpPr>
        <p:spPr/>
        <p:txBody>
          <a:bodyPr/>
          <a:lstStyle/>
          <a:p>
            <a:fld id="{8D2FF83F-D0C9-624B-BE4D-D3D88CB3816D}" type="slidenum">
              <a:rPr lang="en-US" smtClean="0"/>
              <a:t>2</a:t>
            </a:fld>
            <a:endParaRPr lang="en-US"/>
          </a:p>
        </p:txBody>
      </p:sp>
    </p:spTree>
    <p:extLst>
      <p:ext uri="{BB962C8B-B14F-4D97-AF65-F5344CB8AC3E}">
        <p14:creationId xmlns:p14="http://schemas.microsoft.com/office/powerpoint/2010/main" val="416831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a:t>The final major change carried over from cohort 13 RFA applies to </a:t>
            </a:r>
            <a:r>
              <a:rPr lang="en-US" baseline="0" dirty="0"/>
              <a:t>programs that proposes to charge a fee. In the past, we have identified several types of fees that are collected in order to sustain programming. These include, but are not limited to: application fees, material fees, or monthly tuition fees. Per federal requirements, prior to programs collecting income, they must receive approval from the California Department of Education. </a:t>
            </a:r>
            <a:r>
              <a:rPr lang="en-US" sz="1200" dirty="0">
                <a:latin typeface="Arial" panose="020B0604020202020204" pitchFamily="34" charset="0"/>
                <a:ea typeface="Libre Baskerville"/>
                <a:cs typeface="Arial" panose="020B0604020202020204" pitchFamily="34" charset="0"/>
                <a:sym typeface="Libre Baskerville"/>
              </a:rPr>
              <a:t>Federal statute does not prohibit charging fees as long as program fees are not a barrier to receiving service</a:t>
            </a:r>
            <a:endParaRPr lang="en-US" baseline="0" dirty="0"/>
          </a:p>
          <a:p>
            <a:pPr marL="0" lvl="0" indent="0" algn="l" rtl="0">
              <a:lnSpc>
                <a:spcPct val="115000"/>
              </a:lnSpc>
              <a:spcBef>
                <a:spcPts val="0"/>
              </a:spcBef>
              <a:spcAft>
                <a:spcPts val="0"/>
              </a:spcAft>
              <a:buClr>
                <a:schemeClr val="dk1"/>
              </a:buClr>
              <a:buSzPts val="1100"/>
              <a:buFont typeface="Arial"/>
              <a:buNone/>
            </a:pPr>
            <a:endParaRPr lang="en-US" baseline="0" dirty="0"/>
          </a:p>
          <a:p>
            <a:pPr marL="0" lvl="0" indent="0" algn="l" rtl="0">
              <a:lnSpc>
                <a:spcPct val="115000"/>
              </a:lnSpc>
              <a:spcBef>
                <a:spcPts val="0"/>
              </a:spcBef>
              <a:spcAft>
                <a:spcPts val="0"/>
              </a:spcAft>
              <a:buClr>
                <a:schemeClr val="dk1"/>
              </a:buClr>
              <a:buSzPts val="1100"/>
              <a:buFont typeface="Arial"/>
              <a:buNone/>
            </a:pPr>
            <a:r>
              <a:rPr lang="en-US" baseline="0" dirty="0"/>
              <a:t>As part of the application process, all applicants must sign a form certifying that they understand and adhere to the requirements put in place for collecting fees. They must also complete a program income narrative providing more detail of the fee collection process and a proposal for fee usage. If awarded, grantees must submit bi-annual expenditure reports of fee usage and all fees collected are subject to monitoring through our audit and Federal Program monitoring process. </a:t>
            </a:r>
          </a:p>
        </p:txBody>
      </p:sp>
      <p:sp>
        <p:nvSpPr>
          <p:cNvPr id="4" name="Slide Number Placeholder 3"/>
          <p:cNvSpPr>
            <a:spLocks noGrp="1"/>
          </p:cNvSpPr>
          <p:nvPr>
            <p:ph type="sldNum" sz="quarter" idx="5"/>
          </p:nvPr>
        </p:nvSpPr>
        <p:spPr/>
        <p:txBody>
          <a:bodyPr/>
          <a:lstStyle/>
          <a:p>
            <a:fld id="{8D2FF83F-D0C9-624B-BE4D-D3D88CB3816D}" type="slidenum">
              <a:rPr lang="en-US" smtClean="0"/>
              <a:t>20</a:t>
            </a:fld>
            <a:endParaRPr lang="en-US"/>
          </a:p>
        </p:txBody>
      </p:sp>
    </p:spTree>
    <p:extLst>
      <p:ext uri="{BB962C8B-B14F-4D97-AF65-F5344CB8AC3E}">
        <p14:creationId xmlns:p14="http://schemas.microsoft.com/office/powerpoint/2010/main" val="3842819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0" dirty="0">
                <a:latin typeface="Arial"/>
                <a:ea typeface="Arial"/>
                <a:cs typeface="Arial"/>
                <a:sym typeface="Arial"/>
              </a:rPr>
              <a:t>So, what information is included in the narrative portion?</a:t>
            </a:r>
          </a:p>
          <a:p>
            <a:pPr marL="0" lvl="0" indent="0" algn="l" rtl="0">
              <a:lnSpc>
                <a:spcPct val="115000"/>
              </a:lnSpc>
              <a:spcBef>
                <a:spcPts val="0"/>
              </a:spcBef>
              <a:spcAft>
                <a:spcPts val="0"/>
              </a:spcAft>
              <a:buClr>
                <a:schemeClr val="dk1"/>
              </a:buClr>
              <a:buSzPts val="1100"/>
              <a:buFont typeface="Arial"/>
              <a:buNone/>
            </a:pPr>
            <a:endParaRPr lang="en-US" sz="1200" b="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b="0" dirty="0">
                <a:latin typeface="Arial"/>
                <a:ea typeface="Arial"/>
                <a:cs typeface="Arial"/>
                <a:sym typeface="Arial"/>
              </a:rPr>
              <a:t> The narrative portion must include important information about your fee collection process and intent.</a:t>
            </a:r>
            <a:r>
              <a:rPr lang="en-US" sz="1200" b="0" baseline="0" dirty="0">
                <a:latin typeface="Arial"/>
                <a:ea typeface="Arial"/>
                <a:cs typeface="Arial"/>
                <a:sym typeface="Arial"/>
              </a:rPr>
              <a:t> This information includes, but is not limited to, the type of fees, how often fees will be charged, who is charged, what will the fees be used for, how the fees will be tracked, and how will the grantee will ensure students who cannot afford the fees are still able to participate, and information about the sliding scale and scholarship opportunities available to families. </a:t>
            </a:r>
          </a:p>
        </p:txBody>
      </p:sp>
      <p:sp>
        <p:nvSpPr>
          <p:cNvPr id="4" name="Slide Number Placeholder 3"/>
          <p:cNvSpPr>
            <a:spLocks noGrp="1"/>
          </p:cNvSpPr>
          <p:nvPr>
            <p:ph type="sldNum" sz="quarter" idx="5"/>
          </p:nvPr>
        </p:nvSpPr>
        <p:spPr/>
        <p:txBody>
          <a:bodyPr/>
          <a:lstStyle/>
          <a:p>
            <a:fld id="{8D2FF83F-D0C9-624B-BE4D-D3D88CB3816D}" type="slidenum">
              <a:rPr lang="en-US" smtClean="0"/>
              <a:t>21</a:t>
            </a:fld>
            <a:endParaRPr lang="en-US"/>
          </a:p>
        </p:txBody>
      </p:sp>
    </p:spTree>
    <p:extLst>
      <p:ext uri="{BB962C8B-B14F-4D97-AF65-F5344CB8AC3E}">
        <p14:creationId xmlns:p14="http://schemas.microsoft.com/office/powerpoint/2010/main" val="30399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0" baseline="0" dirty="0">
                <a:latin typeface="Arial"/>
                <a:ea typeface="Arial"/>
                <a:cs typeface="Arial"/>
                <a:sym typeface="Arial"/>
              </a:rPr>
              <a:t>Prior to completing this section it is important to note a few requirements:</a:t>
            </a:r>
          </a:p>
          <a:p>
            <a:pPr marL="0" lvl="0" indent="0" algn="l" rtl="0">
              <a:lnSpc>
                <a:spcPct val="115000"/>
              </a:lnSpc>
              <a:spcBef>
                <a:spcPts val="0"/>
              </a:spcBef>
              <a:spcAft>
                <a:spcPts val="0"/>
              </a:spcAft>
              <a:buClr>
                <a:schemeClr val="dk1"/>
              </a:buClr>
              <a:buSzPts val="1100"/>
              <a:buFont typeface="Arial"/>
              <a:buNone/>
            </a:pPr>
            <a:r>
              <a:rPr lang="en-US" sz="1200" b="0" baseline="0" dirty="0">
                <a:latin typeface="Arial"/>
                <a:ea typeface="Arial"/>
                <a:cs typeface="Arial"/>
                <a:sym typeface="Arial"/>
              </a:rPr>
              <a:t>-Children cannot be turned away due to their inability to pay</a:t>
            </a:r>
          </a:p>
          <a:p>
            <a:pPr marL="0" lvl="0" indent="0" algn="l" rtl="0">
              <a:lnSpc>
                <a:spcPct val="115000"/>
              </a:lnSpc>
              <a:spcBef>
                <a:spcPts val="0"/>
              </a:spcBef>
              <a:spcAft>
                <a:spcPts val="0"/>
              </a:spcAft>
              <a:buClr>
                <a:schemeClr val="dk1"/>
              </a:buClr>
              <a:buSzPts val="1100"/>
              <a:buFont typeface="Arial"/>
              <a:buNone/>
            </a:pPr>
            <a:r>
              <a:rPr lang="en-US" sz="1200" b="0" baseline="0" dirty="0">
                <a:latin typeface="Arial"/>
                <a:ea typeface="Arial"/>
                <a:cs typeface="Arial"/>
                <a:sym typeface="Arial"/>
              </a:rPr>
              <a:t>-Fees collected MUST be used to support programming. </a:t>
            </a:r>
          </a:p>
          <a:p>
            <a:pPr marL="0" lvl="0" indent="0" algn="l" rtl="0">
              <a:lnSpc>
                <a:spcPct val="115000"/>
              </a:lnSpc>
              <a:spcBef>
                <a:spcPts val="0"/>
              </a:spcBef>
              <a:spcAft>
                <a:spcPts val="0"/>
              </a:spcAft>
              <a:buClr>
                <a:schemeClr val="dk1"/>
              </a:buClr>
              <a:buSzPts val="1100"/>
              <a:buFont typeface="Arial"/>
              <a:buNone/>
            </a:pPr>
            <a:r>
              <a:rPr lang="en-US" sz="1200" b="0" baseline="0" dirty="0">
                <a:latin typeface="Arial"/>
                <a:ea typeface="Arial"/>
                <a:cs typeface="Arial"/>
                <a:sym typeface="Arial"/>
              </a:rPr>
              <a:t>-Fees must be tracked separately than the grant itself</a:t>
            </a:r>
          </a:p>
          <a:p>
            <a:pPr marL="0" lvl="0" indent="0" algn="l" rtl="0">
              <a:lnSpc>
                <a:spcPct val="115000"/>
              </a:lnSpc>
              <a:spcBef>
                <a:spcPts val="0"/>
              </a:spcBef>
              <a:spcAft>
                <a:spcPts val="0"/>
              </a:spcAft>
              <a:buClr>
                <a:schemeClr val="dk1"/>
              </a:buClr>
              <a:buSzPts val="1100"/>
              <a:buFont typeface="Arial"/>
              <a:buNone/>
            </a:pPr>
            <a:endParaRPr lang="en-US" sz="1200" b="0" baseline="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b="0" baseline="0" dirty="0">
                <a:latin typeface="Arial"/>
                <a:ea typeface="Arial"/>
                <a:cs typeface="Arial"/>
                <a:sym typeface="Arial"/>
              </a:rPr>
              <a:t>For a full detail of the requirements, please view the RFA. </a:t>
            </a:r>
            <a:endParaRPr lang="en-US" sz="1200" b="0" dirty="0">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22</a:t>
            </a:fld>
            <a:endParaRPr lang="en-US"/>
          </a:p>
        </p:txBody>
      </p:sp>
    </p:spTree>
    <p:extLst>
      <p:ext uri="{BB962C8B-B14F-4D97-AF65-F5344CB8AC3E}">
        <p14:creationId xmlns:p14="http://schemas.microsoft.com/office/powerpoint/2010/main" val="1353121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portion of this video will </a:t>
            </a:r>
            <a:r>
              <a:rPr lang="en-US" baseline="0" dirty="0"/>
              <a:t>review the 5 step application process. </a:t>
            </a:r>
          </a:p>
          <a:p>
            <a:endParaRPr lang="en-US" baseline="0" dirty="0"/>
          </a:p>
          <a:p>
            <a:r>
              <a:rPr lang="en-US" baseline="0" dirty="0"/>
              <a:t>Step 1 is the RFA submission, which is a two part requirement.</a:t>
            </a:r>
          </a:p>
          <a:p>
            <a:r>
              <a:rPr lang="en-US" baseline="0" dirty="0"/>
              <a:t>Step 2: Application review and Evaluation</a:t>
            </a:r>
          </a:p>
          <a:p>
            <a:r>
              <a:rPr lang="en-US" baseline="0" dirty="0"/>
              <a:t>Step 3: Geographic distribution</a:t>
            </a:r>
          </a:p>
          <a:p>
            <a:r>
              <a:rPr lang="en-US" baseline="0" dirty="0"/>
              <a:t>Step 4 is the funding priority, and </a:t>
            </a:r>
          </a:p>
          <a:p>
            <a:r>
              <a:rPr lang="en-US" baseline="0" dirty="0"/>
              <a:t>Step 5: is Free and reduced priced meal determinations.</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23</a:t>
            </a:fld>
            <a:endParaRPr lang="en-US"/>
          </a:p>
        </p:txBody>
      </p:sp>
    </p:spTree>
    <p:extLst>
      <p:ext uri="{BB962C8B-B14F-4D97-AF65-F5344CB8AC3E}">
        <p14:creationId xmlns:p14="http://schemas.microsoft.com/office/powerpoint/2010/main" val="833044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a:t>
            </a:r>
            <a:r>
              <a:rPr lang="en-US" baseline="0" dirty="0"/>
              <a:t> the submission of the RFA. This is a two part component. </a:t>
            </a:r>
          </a:p>
          <a:p>
            <a:r>
              <a:rPr lang="en-US" baseline="0" dirty="0"/>
              <a:t>The first part, which is 1A on your slide, is the submission into ASSIST, also known as After School Support and Information System. While some items will be submitted electronically into ASSIST, there are pieces that need wet signatures and need a hardcopy submission. This is where applicants will download forms, complete and submit. The forms necessary for submission include:</a:t>
            </a:r>
            <a:r>
              <a:rPr lang="en-US" b="0" i="0" baseline="0" dirty="0"/>
              <a:t> </a:t>
            </a:r>
            <a:r>
              <a:rPr lang="en-US" b="0" i="0" baseline="0" dirty="0">
                <a:solidFill>
                  <a:srgbClr val="FFFF00"/>
                </a:solidFill>
              </a:rPr>
              <a:t>Cover Page, Authorized Designee, Signatures and Approvals, Off-Site Program Form, Private School Consultation, Funding Priority Certification, Award Calculator, Disqualification form, ESSA Assurances, Education Code Assurances, Equitable Access Assurances, Program Income Form and Narrative, and Co-Applicant Form. </a:t>
            </a:r>
          </a:p>
          <a:p>
            <a:endParaRPr lang="en-US" baseline="0" dirty="0"/>
          </a:p>
          <a:p>
            <a:r>
              <a:rPr lang="en-US" baseline="0" dirty="0"/>
              <a:t> It is important to note that not all of the forms will be applicable to every application. For example, if you are not applying for the equitable access grant, you do not need to sign and submit those assurances. </a:t>
            </a:r>
          </a:p>
        </p:txBody>
      </p:sp>
      <p:sp>
        <p:nvSpPr>
          <p:cNvPr id="4" name="Slide Number Placeholder 3"/>
          <p:cNvSpPr>
            <a:spLocks noGrp="1"/>
          </p:cNvSpPr>
          <p:nvPr>
            <p:ph type="sldNum" sz="quarter" idx="5"/>
          </p:nvPr>
        </p:nvSpPr>
        <p:spPr/>
        <p:txBody>
          <a:bodyPr/>
          <a:lstStyle/>
          <a:p>
            <a:fld id="{8D2FF83F-D0C9-624B-BE4D-D3D88CB3816D}" type="slidenum">
              <a:rPr lang="en-US" smtClean="0"/>
              <a:t>24</a:t>
            </a:fld>
            <a:endParaRPr lang="en-US"/>
          </a:p>
        </p:txBody>
      </p:sp>
    </p:spTree>
    <p:extLst>
      <p:ext uri="{BB962C8B-B14F-4D97-AF65-F5344CB8AC3E}">
        <p14:creationId xmlns:p14="http://schemas.microsoft.com/office/powerpoint/2010/main" val="349519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second step of this requirement is the submission of your program narrative in FAAST, known as Financial Assistance Application Submittal tool. This portion is submitted electronically through the FAAST system. Applicants will need to address each section outlined at the end of the RFA.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25</a:t>
            </a:fld>
            <a:endParaRPr lang="en-US"/>
          </a:p>
        </p:txBody>
      </p:sp>
    </p:spTree>
    <p:extLst>
      <p:ext uri="{BB962C8B-B14F-4D97-AF65-F5344CB8AC3E}">
        <p14:creationId xmlns:p14="http://schemas.microsoft.com/office/powerpoint/2010/main" val="4000538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Let’s discuss application narratives. There are 12 sections to the basic program narrative with</a:t>
            </a:r>
            <a:r>
              <a:rPr lang="en-US" baseline="0" dirty="0"/>
              <a:t> another narrative for programs applying for equitable access. The program narrative is based on the Quality Standards for Expanded Learning in California. The Quality Standards </a:t>
            </a:r>
            <a:r>
              <a:rPr lang="en-US" sz="1200" b="0" i="0" u="none" strike="noStrike" cap="none" dirty="0">
                <a:solidFill>
                  <a:schemeClr val="dk1"/>
                </a:solidFill>
                <a:latin typeface="Baskerville Old Face" panose="02020602080505020303" pitchFamily="18" charset="0"/>
                <a:ea typeface="Arial"/>
                <a:cs typeface="Arial"/>
                <a:sym typeface="Arial"/>
              </a:rPr>
              <a:t>provide the framework for the online application narratives for both 21</a:t>
            </a:r>
            <a:r>
              <a:rPr lang="en-US" sz="1200" b="0" i="0" u="none" strike="noStrike" cap="none" baseline="30000" dirty="0">
                <a:solidFill>
                  <a:schemeClr val="dk1"/>
                </a:solidFill>
                <a:latin typeface="Baskerville Old Face" panose="02020602080505020303" pitchFamily="18" charset="0"/>
                <a:ea typeface="Arial"/>
                <a:cs typeface="Arial"/>
                <a:sym typeface="Arial"/>
              </a:rPr>
              <a:t>st</a:t>
            </a:r>
            <a:r>
              <a:rPr lang="en-US" sz="1200" b="0" i="0" u="none" strike="noStrike" cap="none" dirty="0">
                <a:solidFill>
                  <a:schemeClr val="dk1"/>
                </a:solidFill>
                <a:latin typeface="Baskerville Old Face" panose="02020602080505020303" pitchFamily="18" charset="0"/>
                <a:ea typeface="Arial"/>
                <a:cs typeface="Arial"/>
                <a:sym typeface="Arial"/>
              </a:rPr>
              <a:t> CCLC and ASSETs. Application narratives will be reviewed for </a:t>
            </a:r>
            <a:r>
              <a:rPr lang="en-US" sz="1200" b="1" i="0" u="none" strike="noStrike" cap="none" dirty="0">
                <a:solidFill>
                  <a:schemeClr val="dk1"/>
                </a:solidFill>
                <a:latin typeface="Baskerville Old Face" panose="02020602080505020303" pitchFamily="18" charset="0"/>
                <a:ea typeface="Arial"/>
                <a:cs typeface="Arial"/>
                <a:sym typeface="Arial"/>
              </a:rPr>
              <a:t>quality</a:t>
            </a:r>
            <a:r>
              <a:rPr lang="en-US" sz="1200" b="0" i="0" u="none" strike="noStrike" cap="none" dirty="0">
                <a:solidFill>
                  <a:schemeClr val="dk1"/>
                </a:solidFill>
                <a:latin typeface="Baskerville Old Face" panose="02020602080505020303" pitchFamily="18" charset="0"/>
                <a:ea typeface="Arial"/>
                <a:cs typeface="Arial"/>
                <a:sym typeface="Arial"/>
              </a:rPr>
              <a:t> based on the Quality Standards imbedded in the scoring rubrics. </a:t>
            </a:r>
          </a:p>
          <a:p>
            <a:pPr marL="0" marR="0" lvl="0" indent="0" algn="l" rtl="0">
              <a:spcBef>
                <a:spcPts val="0"/>
              </a:spcBef>
              <a:buSzPct val="25000"/>
              <a:buNone/>
            </a:pPr>
            <a:endParaRPr lang="en-US" baseline="0" dirty="0"/>
          </a:p>
          <a:p>
            <a:pPr marL="0" marR="0" lvl="0" indent="0" algn="l" rtl="0">
              <a:spcBef>
                <a:spcPts val="0"/>
              </a:spcBef>
              <a:buSzPct val="25000"/>
              <a:buNone/>
            </a:pPr>
            <a:r>
              <a:rPr lang="en-US" baseline="0" dirty="0"/>
              <a:t>The FAAST system outlines the technical requirements for each section, such as character limits. </a:t>
            </a:r>
          </a:p>
          <a:p>
            <a:pPr marL="0" marR="0" lvl="0" indent="0" algn="l" rtl="0">
              <a:spcBef>
                <a:spcPts val="0"/>
              </a:spcBef>
              <a:buSzPct val="25000"/>
              <a:buNone/>
            </a:pPr>
            <a:r>
              <a:rPr lang="en-US" baseline="0" dirty="0"/>
              <a:t>It is important to note that if funded, grantees are expected to carryout the programming that was outlined in the narrative portion. </a:t>
            </a:r>
          </a:p>
          <a:p>
            <a:pPr marL="0" marR="0" lvl="0" indent="0" algn="l" rtl="0">
              <a:spcBef>
                <a:spcPts val="0"/>
              </a:spcBef>
              <a:buSzPct val="25000"/>
              <a:buNone/>
            </a:pPr>
            <a:endParaRPr lang="en-US" baseline="0"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baseline="0" dirty="0"/>
              <a:t>For more information on the Quality Standards for Expanded Learning in California, visit www.cde.ca.gov/ls/ex/qualstandcqi.asp</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26</a:t>
            </a:fld>
            <a:endParaRPr lang="en-US"/>
          </a:p>
        </p:txBody>
      </p:sp>
    </p:spTree>
    <p:extLst>
      <p:ext uri="{BB962C8B-B14F-4D97-AF65-F5344CB8AC3E}">
        <p14:creationId xmlns:p14="http://schemas.microsoft.com/office/powerpoint/2010/main" val="1992248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Narratives are pass/</a:t>
            </a:r>
            <a:r>
              <a:rPr lang="en-US" baseline="0" dirty="0"/>
              <a:t> fail. Each of the 12 narrative portions are evaluated separately with the following criteria: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 passing application is clear and complete.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An application that would not pass is unclear or incomplete, with weak, ambiguous or developing quality.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Baskerville Old Face" panose="020206020805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Baskerville Old Face" panose="02020602080505020303" pitchFamily="18" charset="0"/>
              </a:rPr>
              <a:t>The rubric</a:t>
            </a:r>
            <a:r>
              <a:rPr lang="en-US" baseline="0" dirty="0">
                <a:latin typeface="Baskerville Old Face" panose="02020602080505020303" pitchFamily="18" charset="0"/>
              </a:rPr>
              <a:t> used to score</a:t>
            </a:r>
            <a:r>
              <a:rPr lang="en-US" dirty="0">
                <a:latin typeface="Baskerville Old Face" panose="02020602080505020303" pitchFamily="18" charset="0"/>
              </a:rPr>
              <a:t> cannot be requested by the applicant. </a:t>
            </a:r>
            <a:r>
              <a:rPr lang="en-US" baseline="0" dirty="0"/>
              <a:t>Applicants must pass at least 6 of the 12 narrative portions in order to be advanced. </a:t>
            </a:r>
            <a:r>
              <a:rPr lang="en-US" dirty="0">
                <a:latin typeface="Baskerville Old Face" panose="02020602080505020303" pitchFamily="18" charset="0"/>
              </a:rPr>
              <a:t>Those that pass will move forward to Funding Priority Determination.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Baskerville Old Face" panose="02020602080505020303" pitchFamily="18" charset="0"/>
            </a:endParaRPr>
          </a:p>
          <a:p>
            <a:pPr marL="0" marR="0" lvl="0" indent="0" algn="l" rtl="0">
              <a:spcBef>
                <a:spcPts val="0"/>
              </a:spcBef>
              <a:buSzPct val="25000"/>
              <a:buFont typeface="Arial" panose="020B0604020202020204" pitchFamily="34" charset="0"/>
              <a:buNone/>
            </a:pPr>
            <a:r>
              <a:rPr lang="en-US" baseline="0" dirty="0"/>
              <a:t>There are a few other things we want to note about the narrative portion: </a:t>
            </a:r>
          </a:p>
          <a:p>
            <a:pPr marL="171450" marR="0" lvl="0" indent="-171450" algn="l" rtl="0">
              <a:spcBef>
                <a:spcPts val="0"/>
              </a:spcBef>
              <a:buSzPct val="25000"/>
              <a:buFont typeface="Arial" panose="020B0604020202020204" pitchFamily="34" charset="0"/>
              <a:buChar char="•"/>
            </a:pPr>
            <a:r>
              <a:rPr lang="en-US" baseline="0" dirty="0"/>
              <a:t>   Application narratives are reviewed by external readers. </a:t>
            </a:r>
          </a:p>
          <a:p>
            <a:pPr marL="285750" marR="0" lvl="0" indent="-285750" algn="l" rtl="0">
              <a:spcBef>
                <a:spcPts val="120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The CDE reviews only for completeness and eligibility.</a:t>
            </a:r>
          </a:p>
          <a:p>
            <a:pPr marL="285750" marR="0" lvl="0" indent="-285750" algn="l" rtl="0">
              <a:spcBef>
                <a:spcPts val="120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Readers are selected based on expertise in providing effective academic, enrichment, youth development, and related services to children.</a:t>
            </a:r>
          </a:p>
          <a:p>
            <a:pPr marL="285750" marR="0" lvl="0" indent="-285750" algn="l" rtl="0">
              <a:spcBef>
                <a:spcPts val="1200"/>
              </a:spcBef>
              <a:spcAft>
                <a:spcPts val="0"/>
              </a:spcAft>
              <a:buClr>
                <a:schemeClr val="dk1"/>
              </a:buClr>
              <a:buSzPct val="100000"/>
              <a:buFont typeface="Arial"/>
              <a:buChar char="•"/>
            </a:pPr>
            <a:r>
              <a:rPr lang="en-US" sz="1200" b="0" i="0" u="none" strike="noStrike" cap="none" dirty="0">
                <a:solidFill>
                  <a:schemeClr val="dk1"/>
                </a:solidFill>
                <a:latin typeface="Arial"/>
                <a:ea typeface="Arial"/>
                <a:cs typeface="Arial"/>
                <a:sym typeface="Arial"/>
              </a:rPr>
              <a:t>Readers may not include any applicant, or representative of an applicant, that has submitted an application for the current application period.</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27</a:t>
            </a:fld>
            <a:endParaRPr lang="en-US"/>
          </a:p>
        </p:txBody>
      </p:sp>
    </p:spTree>
    <p:extLst>
      <p:ext uri="{BB962C8B-B14F-4D97-AF65-F5344CB8AC3E}">
        <p14:creationId xmlns:p14="http://schemas.microsoft.com/office/powerpoint/2010/main" val="2502761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step is the application review</a:t>
            </a:r>
            <a:r>
              <a:rPr lang="en-US" baseline="0" dirty="0"/>
              <a:t> and evaluation. </a:t>
            </a:r>
            <a:r>
              <a:rPr lang="en-US" dirty="0"/>
              <a:t>Once the CDE receives the information in steps 1A</a:t>
            </a:r>
            <a:r>
              <a:rPr lang="en-US" baseline="0" dirty="0"/>
              <a:t> and 1B, they review each application for completeness and eligibility.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From there, applications that are not complete or are ineligible, are disqualified. DQ letters are sent out to those applicants. </a:t>
            </a:r>
            <a:r>
              <a:rPr lang="en-US" sz="1200" dirty="0">
                <a:latin typeface="Baskerville Old Face" panose="02020602080505020303" pitchFamily="18" charset="0"/>
              </a:rPr>
              <a:t>Applicants who wish to appeal the email notification of the CDE screening disqualification or intent to award decision must submit a letter of appeal to the CDE within 30 days of the CDE’s action. </a:t>
            </a:r>
            <a:r>
              <a:rPr lang="en-US" sz="1200" b="1" dirty="0">
                <a:latin typeface="Baskerville Old Face" panose="02020602080505020303" pitchFamily="18" charset="0"/>
              </a:rPr>
              <a:t>Appeals are limited to the grounds that the CDE’s action(s) violate(s) a state or federal statute or regulation</a:t>
            </a:r>
            <a:endParaRPr lang="en-US" sz="1200" dirty="0">
              <a:solidFill>
                <a:schemeClr val="dk1"/>
              </a:solidFill>
              <a:latin typeface="Baskerville Old Face" panose="02020602080505020303" pitchFamily="18" charset="0"/>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t>28</a:t>
            </a:fld>
            <a:endParaRPr lang="en-US"/>
          </a:p>
        </p:txBody>
      </p:sp>
    </p:spTree>
    <p:extLst>
      <p:ext uri="{BB962C8B-B14F-4D97-AF65-F5344CB8AC3E}">
        <p14:creationId xmlns:p14="http://schemas.microsoft.com/office/powerpoint/2010/main" val="379202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dirty="0"/>
              <a:t>Let’s review grounds for applicant disqualification, which include:</a:t>
            </a:r>
          </a:p>
          <a:p>
            <a:pPr marL="0" marR="0" lvl="0" indent="0" algn="l" rtl="0">
              <a:spcBef>
                <a:spcPts val="0"/>
              </a:spcBef>
              <a:buSzPct val="25000"/>
              <a:buNone/>
            </a:pPr>
            <a:endParaRPr lang="en-US" dirty="0"/>
          </a:p>
          <a:p>
            <a:pPr marL="0" marR="0" lvl="0" indent="0" algn="l" rtl="0">
              <a:spcBef>
                <a:spcPts val="0"/>
              </a:spcBef>
              <a:buSzPct val="25000"/>
              <a:buNone/>
            </a:pPr>
            <a:r>
              <a:rPr lang="en-US" dirty="0"/>
              <a:t>Failure to submit ASSIST generated forms to CDE by the specified due date.</a:t>
            </a:r>
          </a:p>
          <a:p>
            <a:pPr marL="0" marR="0" lvl="0" indent="0" algn="l" rtl="0">
              <a:spcBef>
                <a:spcPts val="0"/>
              </a:spcBef>
              <a:buSzPct val="25000"/>
              <a:buNone/>
            </a:pPr>
            <a:r>
              <a:rPr lang="en-US" dirty="0"/>
              <a:t>Failure to upload application narratives into FAAST by the specified due date.</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Failure for all applicants and co-applicants to complete the virtual trainings and pass each training with a score of no less than 80% by the specified due date.</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Identification on the federal debarment list</a:t>
            </a:r>
          </a:p>
          <a:p>
            <a:pPr marL="0" marR="0" lvl="0" indent="0" algn="l" rtl="0">
              <a:spcBef>
                <a:spcPts val="0"/>
              </a:spcBef>
              <a:buSzPct val="25000"/>
              <a:buNone/>
            </a:pPr>
            <a:endParaRPr lang="en-US" dirty="0"/>
          </a:p>
          <a:p>
            <a:pPr marL="0" marR="0" lvl="0" indent="0" algn="l" rtl="0">
              <a:spcBef>
                <a:spcPts val="0"/>
              </a:spcBef>
              <a:buSzPct val="25000"/>
              <a:buNone/>
            </a:pPr>
            <a:r>
              <a:rPr lang="en-US" dirty="0"/>
              <a:t>The federal debarment list can be located at: www.dol.gov/ofccp/regs/compliance/preaward/debarlst.htm.</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29</a:t>
            </a:fld>
            <a:endParaRPr lang="en-US"/>
          </a:p>
        </p:txBody>
      </p:sp>
    </p:spTree>
    <p:extLst>
      <p:ext uri="{BB962C8B-B14F-4D97-AF65-F5344CB8AC3E}">
        <p14:creationId xmlns:p14="http://schemas.microsoft.com/office/powerpoint/2010/main" val="2378173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a:t>
            </a:r>
            <a:r>
              <a:rPr lang="en-US" baseline="0" dirty="0"/>
              <a:t> with the background and the purpose of this grant. </a:t>
            </a:r>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27813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Additional items that get an</a:t>
            </a:r>
            <a:r>
              <a:rPr lang="en-US" baseline="0" dirty="0"/>
              <a:t> application disqualified, include:</a:t>
            </a:r>
            <a:endParaRPr lang="en-US" dirty="0"/>
          </a:p>
          <a:p>
            <a:pPr marL="0" marR="0" lvl="0" indent="0" algn="l" defTabSz="457200" rtl="0" eaLnBrk="1" fontAlgn="auto" latinLnBrk="0" hangingPunct="1">
              <a:lnSpc>
                <a:spcPct val="100000"/>
              </a:lnSpc>
              <a:spcBef>
                <a:spcPts val="0"/>
              </a:spcBef>
              <a:spcAft>
                <a:spcPts val="0"/>
              </a:spcAft>
              <a:buClrTx/>
              <a:buSzPct val="25000"/>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dirty="0"/>
              <a:t>Application submission without </a:t>
            </a:r>
            <a:r>
              <a:rPr lang="en-US" sz="1200" b="0" i="0" u="none" strike="noStrike" cap="none" dirty="0">
                <a:solidFill>
                  <a:schemeClr val="dk1"/>
                </a:solidFill>
                <a:latin typeface="Baskerville Old Face" panose="02020602080505020303" pitchFamily="18" charset="0"/>
                <a:ea typeface="Arial"/>
                <a:cs typeface="Arial"/>
                <a:sym typeface="Arial"/>
              </a:rPr>
              <a:t>an original Authorized Signature or, if a Designee signature, without a copy of the governing board resolution or minutes authorizing the Designee to accept and sign as a proxy for financial statements and legally binding documents, and </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200" dirty="0">
                <a:solidFill>
                  <a:schemeClr val="dk1"/>
                </a:solidFill>
                <a:latin typeface="Baskerville Old Face" panose="02020602080505020303" pitchFamily="18" charset="0"/>
                <a:ea typeface="Arial"/>
                <a:cs typeface="Arial"/>
                <a:sym typeface="Arial"/>
              </a:rPr>
              <a:t>A renewing or current grantee school that is not in Good Standing for Fiscal Year 2022–23 at the time the application documents are submitted to the CDE and uploaded into FAAST by the specified due date. </a:t>
            </a:r>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30</a:t>
            </a:fld>
            <a:endParaRPr lang="en-US"/>
          </a:p>
        </p:txBody>
      </p:sp>
    </p:spTree>
    <p:extLst>
      <p:ext uri="{BB962C8B-B14F-4D97-AF65-F5344CB8AC3E}">
        <p14:creationId xmlns:p14="http://schemas.microsoft.com/office/powerpoint/2010/main" val="2636514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sz="1200" dirty="0">
                <a:solidFill>
                  <a:schemeClr val="dk1"/>
                </a:solidFill>
                <a:latin typeface="Baskerville Old Face" panose="02020602080505020303" pitchFamily="18" charset="0"/>
                <a:ea typeface="Arial"/>
                <a:cs typeface="Arial"/>
                <a:sym typeface="Arial"/>
              </a:rPr>
              <a:t>Additionally, if all co-applicants listed on the application do not complete the series of 6 virtual trainings and pass each assessment with a score of no less than 80%, they will be disqualified.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31</a:t>
            </a:fld>
            <a:endParaRPr lang="en-US"/>
          </a:p>
        </p:txBody>
      </p:sp>
    </p:spTree>
    <p:extLst>
      <p:ext uri="{BB962C8B-B14F-4D97-AF65-F5344CB8AC3E}">
        <p14:creationId xmlns:p14="http://schemas.microsoft.com/office/powerpoint/2010/main" val="2011355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i="0" u="none" strike="noStrike" cap="none" dirty="0">
                <a:solidFill>
                  <a:schemeClr val="dk1"/>
                </a:solidFill>
                <a:latin typeface="+mn-lt"/>
                <a:ea typeface="Calibri"/>
                <a:cs typeface="Calibri"/>
                <a:sym typeface="Calibri"/>
              </a:rPr>
              <a:t>What gets an individual school site disqualified?</a:t>
            </a:r>
          </a:p>
          <a:p>
            <a:pPr marL="0" marR="0" lvl="0" indent="0" algn="l" rtl="0">
              <a:spcBef>
                <a:spcPts val="0"/>
              </a:spcBef>
              <a:buSzPct val="25000"/>
              <a:buNone/>
            </a:pPr>
            <a:endParaRPr lang="en-US" sz="120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r>
              <a:rPr lang="en-US" sz="1200" i="0" u="none" strike="noStrike" cap="none" dirty="0">
                <a:solidFill>
                  <a:schemeClr val="dk1"/>
                </a:solidFill>
                <a:latin typeface="+mn-lt"/>
                <a:ea typeface="Calibri"/>
                <a:cs typeface="Calibri"/>
                <a:sym typeface="Calibri"/>
              </a:rPr>
              <a:t>This</a:t>
            </a:r>
            <a:r>
              <a:rPr lang="en-US" sz="1200" i="0" u="none" strike="noStrike" cap="none" baseline="0" dirty="0">
                <a:solidFill>
                  <a:schemeClr val="dk1"/>
                </a:solidFill>
                <a:latin typeface="+mn-lt"/>
                <a:ea typeface="Calibri"/>
                <a:cs typeface="Calibri"/>
                <a:sym typeface="Calibri"/>
              </a:rPr>
              <a:t> list includes not being Title 1, not having a verifiable CDS code, or having a Free and Reduced Priced Meal percentage, or FRPM % less than 40%. </a:t>
            </a:r>
            <a:endParaRPr lang="en-US" sz="120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32</a:t>
            </a:fld>
            <a:endParaRPr lang="en-US"/>
          </a:p>
        </p:txBody>
      </p:sp>
    </p:spTree>
    <p:extLst>
      <p:ext uri="{BB962C8B-B14F-4D97-AF65-F5344CB8AC3E}">
        <p14:creationId xmlns:p14="http://schemas.microsoft.com/office/powerpoint/2010/main" val="978176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step in the process</a:t>
            </a:r>
            <a:r>
              <a:rPr lang="en-US" baseline="0" dirty="0"/>
              <a:t> is geographic funding distribution. </a:t>
            </a:r>
            <a:endParaRPr lang="en-US" dirty="0"/>
          </a:p>
          <a:p>
            <a:r>
              <a:rPr lang="en-US" dirty="0"/>
              <a:t>Each school site in the application will be assigned to one of six geographic funding categories</a:t>
            </a:r>
            <a:r>
              <a:rPr lang="en-US" b="0" i="0" dirty="0"/>
              <a:t>:</a:t>
            </a:r>
            <a:r>
              <a:rPr lang="en-US" b="0" i="0" baseline="0" dirty="0"/>
              <a:t> 1. Northern-Urban, 2. Northern-Rural, 3. Central-Urban, 4. Central-Rural, 5. Southern-Urban, and 6. Southern-Rural</a:t>
            </a:r>
            <a:endParaRPr lang="en-US" b="0" i="0" dirty="0"/>
          </a:p>
          <a:p>
            <a:r>
              <a:rPr lang="en-US" dirty="0"/>
              <a:t>Funding amounts per geographic funding category will be based on the percentage of students that qualify for FRPM compared with the statewide total number of students, per geographic category. </a:t>
            </a:r>
          </a:p>
          <a:p>
            <a:endParaRPr lang="en-US" dirty="0"/>
          </a:p>
          <a:p>
            <a:r>
              <a:rPr lang="en-US" dirty="0"/>
              <a:t>The purpose of placing</a:t>
            </a:r>
            <a:r>
              <a:rPr lang="en-US" baseline="0" dirty="0"/>
              <a:t> sites in a funding category, based on location </a:t>
            </a:r>
            <a:r>
              <a:rPr lang="en-US" dirty="0"/>
              <a:t>is to allow like sites to compete against</a:t>
            </a:r>
            <a:r>
              <a:rPr lang="en-US" baseline="0" dirty="0"/>
              <a:t> each other. We implemented this into law so that we didn’t have a situation where are rural northern California school with limited resources had to compete with an urban Southern California school with many resources and opportunities.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33</a:t>
            </a:fld>
            <a:endParaRPr lang="en-US"/>
          </a:p>
        </p:txBody>
      </p:sp>
    </p:spTree>
    <p:extLst>
      <p:ext uri="{BB962C8B-B14F-4D97-AF65-F5344CB8AC3E}">
        <p14:creationId xmlns:p14="http://schemas.microsoft.com/office/powerpoint/2010/main" val="2301232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curious as to where your</a:t>
            </a:r>
            <a:r>
              <a:rPr lang="en-US" baseline="0" dirty="0"/>
              <a:t> sites might fall, you can find their rural and urban classifications by visiting the national center for education located at: www.nces.ed.gov/ccd/schoolsearch/</a:t>
            </a:r>
            <a:endParaRPr lang="en-US" dirty="0"/>
          </a:p>
          <a:p>
            <a:endParaRPr lang="en-US" dirty="0"/>
          </a:p>
          <a:p>
            <a:r>
              <a:rPr lang="en-US" dirty="0"/>
              <a:t>For</a:t>
            </a:r>
            <a:r>
              <a:rPr lang="en-US" baseline="0" dirty="0"/>
              <a:t> a quick reference, </a:t>
            </a:r>
          </a:p>
          <a:p>
            <a:r>
              <a:rPr lang="en-US" baseline="0" dirty="0"/>
              <a:t>R</a:t>
            </a:r>
            <a:r>
              <a:rPr lang="en-US" dirty="0"/>
              <a:t>egions 1-4 are considered</a:t>
            </a:r>
            <a:r>
              <a:rPr lang="en-US" baseline="0" dirty="0"/>
              <a:t> Northern</a:t>
            </a:r>
            <a:endParaRPr lang="en-US" dirty="0"/>
          </a:p>
          <a:p>
            <a:r>
              <a:rPr lang="en-US" baseline="0" dirty="0"/>
              <a:t>Regions 5-8 are Central and</a:t>
            </a:r>
          </a:p>
          <a:p>
            <a:r>
              <a:rPr lang="en-US" baseline="0" dirty="0"/>
              <a:t>Regions 9-11 and Southern.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34</a:t>
            </a:fld>
            <a:endParaRPr lang="en-US"/>
          </a:p>
        </p:txBody>
      </p:sp>
    </p:spTree>
    <p:extLst>
      <p:ext uri="{BB962C8B-B14F-4D97-AF65-F5344CB8AC3E}">
        <p14:creationId xmlns:p14="http://schemas.microsoft.com/office/powerpoint/2010/main" val="2527471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step in the application process is funding priority</a:t>
            </a:r>
            <a:r>
              <a:rPr lang="en-US" baseline="0" dirty="0"/>
              <a:t>. Before we get started reviewing them, we want to cover a few things:</a:t>
            </a:r>
          </a:p>
          <a:p>
            <a:endParaRPr lang="en-US" baseline="0" dirty="0"/>
          </a:p>
          <a:p>
            <a:r>
              <a:rPr lang="en-US" baseline="0" dirty="0"/>
              <a:t>-Priority is determined by school site, not application</a:t>
            </a:r>
          </a:p>
          <a:p>
            <a:r>
              <a:rPr lang="en-US" baseline="0" dirty="0"/>
              <a:t>-If there are more sites in a priority grouping than available funding, we will determine funding using FRPM %.</a:t>
            </a:r>
          </a:p>
          <a:p>
            <a:r>
              <a:rPr lang="en-US" baseline="0" dirty="0"/>
              <a:t>-If there is a FRPM% tie, we will see which application has passed more of the 12 narrative components. </a:t>
            </a:r>
          </a:p>
          <a:p>
            <a:r>
              <a:rPr lang="en-US" baseline="0" dirty="0"/>
              <a:t>-We will only fund equitable access and before school base components if an after school base program has been funded through this RFA.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35</a:t>
            </a:fld>
            <a:endParaRPr lang="en-US"/>
          </a:p>
        </p:txBody>
      </p:sp>
    </p:spTree>
    <p:extLst>
      <p:ext uri="{BB962C8B-B14F-4D97-AF65-F5344CB8AC3E}">
        <p14:creationId xmlns:p14="http://schemas.microsoft.com/office/powerpoint/2010/main" val="350944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There are a total of five priorities for 21</a:t>
            </a:r>
            <a:r>
              <a:rPr lang="en-US" baseline="30000" dirty="0"/>
              <a:t>st</a:t>
            </a:r>
            <a:r>
              <a:rPr lang="en-US" dirty="0"/>
              <a:t> CCLC –and</a:t>
            </a:r>
            <a:r>
              <a:rPr lang="en-US" baseline="0" dirty="0"/>
              <a:t> a total of 4 possible priorities for our 21st CCLC ASSETs programs. </a:t>
            </a:r>
          </a:p>
          <a:p>
            <a:pPr marL="0" lvl="0" indent="0" algn="l" rtl="0">
              <a:spcBef>
                <a:spcPts val="0"/>
              </a:spcBef>
              <a:spcAft>
                <a:spcPts val="0"/>
              </a:spcAft>
              <a:buNone/>
            </a:pPr>
            <a:r>
              <a:rPr lang="en-US" baseline="0" dirty="0"/>
              <a:t>For a full detail of all the priorities possible, please refer to the Funding Priority Section of the RFA.</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strike="noStrike" baseline="0" dirty="0"/>
              <a:t>In cohort 13 and continuing into cohort 14, we took out one of the priorities from previous cohorts and integrated it into the RFA as a requirement. This includes the requirement for programs to use these funds to supplement and not supplant.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36</a:t>
            </a:fld>
            <a:endParaRPr lang="en-US"/>
          </a:p>
        </p:txBody>
      </p:sp>
    </p:spTree>
    <p:extLst>
      <p:ext uri="{BB962C8B-B14F-4D97-AF65-F5344CB8AC3E}">
        <p14:creationId xmlns:p14="http://schemas.microsoft.com/office/powerpoint/2010/main" val="2646521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 first priority is applicable to both 21</a:t>
            </a:r>
            <a:r>
              <a:rPr lang="en-US" baseline="30000" dirty="0"/>
              <a:t>st</a:t>
            </a:r>
            <a:r>
              <a:rPr lang="en-US" baseline="0" dirty="0"/>
              <a:t> CCLC and ASSETs programs. This is for applications that are proposing to target schools that are implementing comprehensive or targeted support and improvement activities or schools determined by the Local Education Agency to be in need of intervention and support. It is important to note that these schools must be Title one with at least 40 FRPM percentage.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37</a:t>
            </a:fld>
            <a:endParaRPr lang="en-US"/>
          </a:p>
        </p:txBody>
      </p:sp>
    </p:spTree>
    <p:extLst>
      <p:ext uri="{BB962C8B-B14F-4D97-AF65-F5344CB8AC3E}">
        <p14:creationId xmlns:p14="http://schemas.microsoft.com/office/powerpoint/2010/main" val="4256076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a:t>
            </a:r>
            <a:r>
              <a:rPr lang="en-US" baseline="0" dirty="0"/>
              <a:t> second priority item also applies to both 21</a:t>
            </a:r>
            <a:r>
              <a:rPr lang="en-US" baseline="30000" dirty="0"/>
              <a:t>st</a:t>
            </a:r>
            <a:r>
              <a:rPr lang="en-US" baseline="0" dirty="0"/>
              <a:t> CCLC and ASSETs: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This priority is for applications that are jointly submitted by at least 2 eligible entities with at least one Title 1 LEA. </a:t>
            </a:r>
          </a:p>
          <a:p>
            <a:pPr marL="0" lvl="0" indent="0" algn="l" rtl="0">
              <a:spcBef>
                <a:spcPts val="0"/>
              </a:spcBef>
              <a:spcAft>
                <a:spcPts val="0"/>
              </a:spcAft>
              <a:buNone/>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an applicant is unable to find a partner to apply with, due to unreasonable geographic proximity or a lack of quality, they can write a narrative to the CDE for consideration. It s important to note that </a:t>
            </a:r>
            <a:r>
              <a:rPr lang="en-US" sz="1200" baseline="0" dirty="0">
                <a:latin typeface="Arial" panose="020B0604020202020204" pitchFamily="34" charset="0"/>
                <a:cs typeface="Arial" panose="020B0604020202020204" pitchFamily="34" charset="0"/>
                <a:sym typeface="Libre Baskerville"/>
              </a:rPr>
              <a:t>a</a:t>
            </a:r>
            <a:r>
              <a:rPr lang="en-US" sz="1200" dirty="0">
                <a:latin typeface="Arial" panose="020B0604020202020204" pitchFamily="34" charset="0"/>
                <a:ea typeface="Libre Baskerville"/>
                <a:cs typeface="Arial" panose="020B0604020202020204" pitchFamily="34" charset="0"/>
                <a:sym typeface="Libre Baskerville"/>
              </a:rPr>
              <a:t> justification narrative for why an applicant is unable to partner with another</a:t>
            </a:r>
            <a:r>
              <a:rPr lang="en-US" sz="1200" baseline="0" dirty="0">
                <a:latin typeface="Arial" panose="020B0604020202020204" pitchFamily="34" charset="0"/>
                <a:ea typeface="Libre Baskerville"/>
                <a:cs typeface="Arial" panose="020B0604020202020204" pitchFamily="34" charset="0"/>
                <a:sym typeface="Libre Baskerville"/>
              </a:rPr>
              <a:t> eligible entity </a:t>
            </a:r>
            <a:r>
              <a:rPr lang="en-US" sz="1200" dirty="0">
                <a:latin typeface="Arial" panose="020B0604020202020204" pitchFamily="34" charset="0"/>
                <a:ea typeface="Libre Baskerville"/>
                <a:cs typeface="Arial" panose="020B0604020202020204" pitchFamily="34" charset="0"/>
                <a:sym typeface="Libre Baskerville"/>
              </a:rPr>
              <a:t>may be considered by the CDE in order to receive priority consideration for this item. The justification narrative must be included in the application materials submitted to the CDE by the application deadline. The justification narrative does not apply to applicants that are able to partner with another eligible entity.</a:t>
            </a:r>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38</a:t>
            </a:fld>
            <a:endParaRPr lang="en-US"/>
          </a:p>
        </p:txBody>
      </p:sp>
    </p:spTree>
    <p:extLst>
      <p:ext uri="{BB962C8B-B14F-4D97-AF65-F5344CB8AC3E}">
        <p14:creationId xmlns:p14="http://schemas.microsoft.com/office/powerpoint/2010/main" val="374439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next priority item is for our 21</a:t>
            </a:r>
            <a:r>
              <a:rPr lang="en-US" baseline="30000" dirty="0"/>
              <a:t>st</a:t>
            </a:r>
            <a:r>
              <a:rPr lang="en-US" dirty="0"/>
              <a:t> CCLC and ASSETs programs. This priority is for schools that target to serve students who may be at risk for academic failure, dropping out of school, involvement in criminal or</a:t>
            </a:r>
            <a:r>
              <a:rPr lang="en-US" baseline="0" dirty="0"/>
              <a:t> delinquent activities or who lack strong role models.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39</a:t>
            </a:fld>
            <a:endParaRPr lang="en-US"/>
          </a:p>
        </p:txBody>
      </p:sp>
    </p:spTree>
    <p:extLst>
      <p:ext uri="{BB962C8B-B14F-4D97-AF65-F5344CB8AC3E}">
        <p14:creationId xmlns:p14="http://schemas.microsoft.com/office/powerpoint/2010/main" val="32297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a:t>
            </a:r>
            <a:r>
              <a:rPr lang="en-US" baseline="30000" dirty="0"/>
              <a:t>st</a:t>
            </a:r>
            <a:r>
              <a:rPr lang="en-US" dirty="0"/>
              <a:t> CCLC is a federal grant in which the California Department of Education</a:t>
            </a:r>
            <a:r>
              <a:rPr lang="en-US" baseline="0" dirty="0"/>
              <a:t> administers. It is a 5 year grant, authorized by the Every Student Succeeds Act or ESSA. This grant is not renewable. In California, we split the federal funding into two: 21</a:t>
            </a:r>
            <a:r>
              <a:rPr lang="en-US" baseline="30000" dirty="0"/>
              <a:t>st</a:t>
            </a:r>
            <a:r>
              <a:rPr lang="en-US" baseline="0" dirty="0"/>
              <a:t> CCLC, which is for elementary middle schools and ASSETs, which is for our high schools.</a:t>
            </a:r>
          </a:p>
          <a:p>
            <a:endParaRPr lang="en-US" baseline="0" dirty="0"/>
          </a:p>
          <a:p>
            <a:r>
              <a:rPr lang="en-US" baseline="0" dirty="0"/>
              <a:t>For Cohort 14, there is been an estimated $18 million dollars allocated for 21</a:t>
            </a:r>
            <a:r>
              <a:rPr lang="en-US" baseline="30000" dirty="0"/>
              <a:t>st</a:t>
            </a:r>
            <a:r>
              <a:rPr lang="en-US" baseline="0" dirty="0"/>
              <a:t> CCLC and an estimated $22 million dollars allocated for 21</a:t>
            </a:r>
            <a:r>
              <a:rPr lang="en-US" baseline="30000" dirty="0"/>
              <a:t>st</a:t>
            </a:r>
            <a:r>
              <a:rPr lang="en-US" baseline="0" dirty="0"/>
              <a:t> CCLC ASSETs programs.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4</a:t>
            </a:fld>
            <a:endParaRPr lang="en-US"/>
          </a:p>
        </p:txBody>
      </p:sp>
    </p:spTree>
    <p:extLst>
      <p:ext uri="{BB962C8B-B14F-4D97-AF65-F5344CB8AC3E}">
        <p14:creationId xmlns:p14="http://schemas.microsoft.com/office/powerpoint/2010/main" val="3096596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next priority item is just for 21</a:t>
            </a:r>
            <a:r>
              <a:rPr lang="en-US" baseline="30000" dirty="0"/>
              <a:t>st</a:t>
            </a:r>
            <a:r>
              <a:rPr lang="en-US" dirty="0"/>
              <a:t> CCLC programs.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priority is for applicants that will provide year around expanded</a:t>
            </a:r>
            <a:r>
              <a:rPr lang="en-US" baseline="0" dirty="0"/>
              <a:t> learning programming at the school. Year around programming includes programming that operates during the summer, intersession or on the weekends. For this priority, expanded learning programs are defined as state or federally funded programs, also known as ASES or 21</a:t>
            </a:r>
            <a:r>
              <a:rPr lang="en-US" baseline="30000" dirty="0"/>
              <a:t>st</a:t>
            </a:r>
            <a:r>
              <a:rPr lang="en-US" baseline="0" dirty="0"/>
              <a:t> CCLC programs.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40</a:t>
            </a:fld>
            <a:endParaRPr lang="en-US"/>
          </a:p>
        </p:txBody>
      </p:sp>
    </p:spTree>
    <p:extLst>
      <p:ext uri="{BB962C8B-B14F-4D97-AF65-F5344CB8AC3E}">
        <p14:creationId xmlns:p14="http://schemas.microsoft.com/office/powerpoint/2010/main" val="3746499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next priority</a:t>
            </a:r>
            <a:r>
              <a:rPr lang="en-US" baseline="0" dirty="0"/>
              <a:t> is for 21</a:t>
            </a:r>
            <a:r>
              <a:rPr lang="en-US" baseline="30000" dirty="0"/>
              <a:t>st</a:t>
            </a:r>
            <a:r>
              <a:rPr lang="en-US" baseline="0" dirty="0"/>
              <a:t> CCLC only.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Applicants will receive a priority item if they have an expiring 21</a:t>
            </a:r>
            <a:r>
              <a:rPr lang="en-US" baseline="30000" dirty="0"/>
              <a:t>st</a:t>
            </a:r>
            <a:r>
              <a:rPr lang="en-US" baseline="0" dirty="0"/>
              <a:t> CCLC grant from cohort 11.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41</a:t>
            </a:fld>
            <a:endParaRPr lang="en-US"/>
          </a:p>
        </p:txBody>
      </p:sp>
    </p:spTree>
    <p:extLst>
      <p:ext uri="{BB962C8B-B14F-4D97-AF65-F5344CB8AC3E}">
        <p14:creationId xmlns:p14="http://schemas.microsoft.com/office/powerpoint/2010/main" val="113589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next priority is for ASSETs only.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priority</a:t>
            </a:r>
            <a:r>
              <a:rPr lang="en-US" baseline="0" dirty="0"/>
              <a:t> item is not only for programs who replacing expiring Cohort 11 grants, but also programs who have been previously funded and are not expiring, </a:t>
            </a:r>
            <a:r>
              <a:rPr lang="en-US" b="1" baseline="0" dirty="0"/>
              <a:t>but are looking to expand to the legislative cap</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42</a:t>
            </a:fld>
            <a:endParaRPr lang="en-US"/>
          </a:p>
        </p:txBody>
      </p:sp>
    </p:spTree>
    <p:extLst>
      <p:ext uri="{BB962C8B-B14F-4D97-AF65-F5344CB8AC3E}">
        <p14:creationId xmlns:p14="http://schemas.microsoft.com/office/powerpoint/2010/main" val="3966003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step in the process is FRPM</a:t>
            </a:r>
            <a:r>
              <a:rPr lang="en-US" baseline="0" dirty="0"/>
              <a:t> determinations, which are only used in the case of a tie.  At this point, the CDE has already verified that the sites have met the 40% FRPM requirement.</a:t>
            </a:r>
          </a:p>
          <a:p>
            <a:endParaRPr lang="en-US" baseline="0" dirty="0"/>
          </a:p>
          <a:p>
            <a:r>
              <a:rPr lang="en-US" baseline="0" dirty="0"/>
              <a:t>We begin funding school sites that have the most priorities and fund down until there is no more available funding. If there are more school sites in a priority grouping than available funds, we use FRPM% to determine which sites are funded. The CDE will only use this data to identify the FRPM % for each site. Other sources will not be considered. </a:t>
            </a:r>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599831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a:t>
            </a:r>
            <a:r>
              <a:rPr lang="en-US" baseline="0" dirty="0"/>
              <a:t>funding determination process. </a:t>
            </a:r>
          </a:p>
          <a:p>
            <a:r>
              <a:rPr lang="en-US" baseline="0" dirty="0"/>
              <a:t>The funding determination process includes the 5 submission steps for applicants, plus additional steps integrated into the process for the CDE to determine funding. Here are the complete 9 steps for funding determination: </a:t>
            </a:r>
            <a:r>
              <a:rPr lang="en-US" b="0" i="0" baseline="0" dirty="0"/>
              <a:t>1. Application and Narrative Submission, 2. CDE reviews for eligibility and completeness, 3. Disqualification letters are disseminated, 4. Program Narratives are read and passed or failed, 5. Each site is placed in 1 of 6 geographic funding locations, 6. Funding priority is determined for each site, 7. In the case of a tie, FRPM percentage is used, and 8. Intent to award is disseminated.</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44</a:t>
            </a:fld>
            <a:endParaRPr lang="en-US"/>
          </a:p>
        </p:txBody>
      </p:sp>
    </p:spTree>
    <p:extLst>
      <p:ext uri="{BB962C8B-B14F-4D97-AF65-F5344CB8AC3E}">
        <p14:creationId xmlns:p14="http://schemas.microsoft.com/office/powerpoint/2010/main" val="6713330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take a moment to review the appeal process. There are two opportunities for applicants to submit an official appeal. The first is after the initial DQ process, which is step two. This is when the CDE reviews applications for completeness and eligibility. </a:t>
            </a:r>
          </a:p>
          <a:p>
            <a:endParaRPr lang="en-US" baseline="0" dirty="0"/>
          </a:p>
          <a:p>
            <a:r>
              <a:rPr lang="en-US" baseline="0" dirty="0"/>
              <a:t>These appeals are reviewed by the CDE’s legal team and are examined strictly on the grounds that the CDE’s actions has violated state or federal statute or regulations. </a:t>
            </a:r>
          </a:p>
          <a:p>
            <a:endParaRPr lang="en-US" baseline="0" dirty="0"/>
          </a:p>
          <a:p>
            <a:r>
              <a:rPr lang="en-US" baseline="0" dirty="0"/>
              <a:t>Please note that Appeals are limited to the grounds that the CDE’s action(s) violate(s) a state or federal statute or regulation.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D2FF83F-D0C9-624B-BE4D-D3D88CB3816D}" type="slidenum">
              <a:rPr lang="en-US" smtClean="0"/>
              <a:t>45</a:t>
            </a:fld>
            <a:endParaRPr lang="en-US"/>
          </a:p>
        </p:txBody>
      </p:sp>
    </p:spTree>
    <p:extLst>
      <p:ext uri="{BB962C8B-B14F-4D97-AF65-F5344CB8AC3E}">
        <p14:creationId xmlns:p14="http://schemas.microsoft.com/office/powerpoint/2010/main" val="3925081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appeal process is after the intent to award is disseminated. Similar to the first process, a letter of appeal needs to be submitted to the CDE within 30 days. </a:t>
            </a:r>
          </a:p>
          <a:p>
            <a:endParaRPr lang="en-US" dirty="0"/>
          </a:p>
          <a:p>
            <a:r>
              <a:rPr lang="en-US" dirty="0"/>
              <a:t>For this second appeal</a:t>
            </a:r>
            <a:r>
              <a:rPr lang="en-US" baseline="0" dirty="0"/>
              <a:t> process, a panel is put together to review the appeal. Again, they reviewing on the grounds that the CDE’s actions has violated state or federal statute or regulations.</a:t>
            </a:r>
          </a:p>
          <a:p>
            <a:endParaRPr lang="en-US" baseline="0" dirty="0"/>
          </a:p>
          <a:p>
            <a:r>
              <a:rPr lang="en-US" baseline="0" dirty="0"/>
              <a:t>The panel will review the appeal and make a decision and provide written notification within 30 calendar days. </a:t>
            </a:r>
          </a:p>
          <a:p>
            <a:endParaRPr lang="en-US" baseline="0" dirty="0"/>
          </a:p>
        </p:txBody>
      </p:sp>
      <p:sp>
        <p:nvSpPr>
          <p:cNvPr id="4" name="Slide Number Placeholder 3"/>
          <p:cNvSpPr>
            <a:spLocks noGrp="1"/>
          </p:cNvSpPr>
          <p:nvPr>
            <p:ph type="sldNum" sz="quarter" idx="10"/>
          </p:nvPr>
        </p:nvSpPr>
        <p:spPr/>
        <p:txBody>
          <a:bodyPr/>
          <a:lstStyle/>
          <a:p>
            <a:fld id="{8D2FF83F-D0C9-624B-BE4D-D3D88CB3816D}" type="slidenum">
              <a:rPr lang="en-US" smtClean="0"/>
              <a:t>46</a:t>
            </a:fld>
            <a:endParaRPr lang="en-US"/>
          </a:p>
        </p:txBody>
      </p:sp>
    </p:spTree>
    <p:extLst>
      <p:ext uri="{BB962C8B-B14F-4D97-AF65-F5344CB8AC3E}">
        <p14:creationId xmlns:p14="http://schemas.microsoft.com/office/powerpoint/2010/main" val="24721836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On your</a:t>
            </a:r>
            <a:r>
              <a:rPr lang="en-US" sz="1200" b="0" i="0" u="none" strike="noStrike" cap="none" baseline="0" dirty="0">
                <a:solidFill>
                  <a:schemeClr val="dk1"/>
                </a:solidFill>
                <a:latin typeface="+mn-lt"/>
                <a:ea typeface="Calibri"/>
                <a:cs typeface="Calibri"/>
                <a:sym typeface="Calibri"/>
              </a:rPr>
              <a:t> screen now are some helpful tools and information. </a:t>
            </a:r>
          </a:p>
          <a:p>
            <a:pPr marL="0" marR="0" lvl="0" indent="0" algn="l" rtl="0">
              <a:spcBef>
                <a:spcPts val="0"/>
              </a:spcBef>
              <a:buSzPct val="25000"/>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mn-lt"/>
                <a:ea typeface="Calibri"/>
                <a:cs typeface="Calibri"/>
                <a:sym typeface="Calibri"/>
              </a:rPr>
              <a:t>We strongly encourage each potential applicant to thoroughly review the RFA prior to emailing the RFA Help Desk, ASSIST Help Desk or FAAST Help Desk. If you still have not found your answer, we strongly recommend the applicant reviews the RFA FAQ’s, and the general FAQ’s, located on the Expanded Learning Division’s website under laws and policy.  </a:t>
            </a:r>
          </a:p>
          <a:p>
            <a:pPr marL="0" marR="0" lvl="0" indent="0" algn="l" rtl="0">
              <a:spcBef>
                <a:spcPts val="0"/>
              </a:spcBef>
              <a:buSzPct val="25000"/>
              <a:buNone/>
            </a:pPr>
            <a:endParaRPr lang="en-US" sz="1200" b="0" i="0" u="none" strike="noStrike" cap="none" baseline="0" dirty="0">
              <a:solidFill>
                <a:schemeClr val="dk1"/>
              </a:solidFill>
              <a:latin typeface="+mn-lt"/>
              <a:ea typeface="Calibri"/>
              <a:cs typeface="Calibri"/>
              <a:sym typeface="Calibri"/>
            </a:endParaRPr>
          </a:p>
          <a:p>
            <a:pPr marL="341313" lvl="0" indent="-341313">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EXLD RFA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latin typeface="Arial" panose="020B0604020202020204" pitchFamily="34" charset="0"/>
                <a:cs typeface="Arial" panose="020B0604020202020204" pitchFamily="34" charset="0"/>
                <a:hlinkClick r:id="rId3" tooltip="Email Address for the 21st CCLC and ASSETs RFA Help Desk."/>
              </a:rPr>
              <a:t>21stCCLCandASSETSRFA@cde.ca.gov</a:t>
            </a:r>
            <a:r>
              <a:rPr lang="en-US" sz="2400" dirty="0">
                <a:latin typeface="Arial" panose="020B0604020202020204" pitchFamily="34" charset="0"/>
                <a:cs typeface="Arial" panose="020B0604020202020204" pitchFamily="34" charset="0"/>
              </a:rPr>
              <a:t> </a:t>
            </a:r>
          </a:p>
          <a:p>
            <a:pPr marL="341313"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ASSIST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solidFill>
                  <a:srgbClr val="0070C0"/>
                </a:solidFill>
                <a:latin typeface="Arial" panose="020B0604020202020204" pitchFamily="34" charset="0"/>
                <a:ea typeface="Arial"/>
                <a:cs typeface="Arial" panose="020B0604020202020204" pitchFamily="34" charset="0"/>
                <a:sym typeface="Arial"/>
                <a:hlinkClick r:id="rId4" tooltip="Email address for the ASSIST Help Desk."/>
              </a:rPr>
              <a:t>ASSIST@cde.ca.gov </a:t>
            </a:r>
            <a:endParaRPr lang="en-US" sz="2400" u="sng" dirty="0">
              <a:solidFill>
                <a:srgbClr val="0070C0"/>
              </a:solidFill>
              <a:latin typeface="Arial" panose="020B0604020202020204" pitchFamily="34" charset="0"/>
              <a:ea typeface="Arial"/>
              <a:cs typeface="Arial" panose="020B0604020202020204" pitchFamily="34" charset="0"/>
              <a:sym typeface="Arial"/>
            </a:endParaRPr>
          </a:p>
          <a:p>
            <a:pPr marL="341313" lvl="0" indent="-341313">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FAAST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Phone: 866-434-1083 (M – F 8:00 a.m. – 5:00 p.m.)</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solidFill>
                  <a:srgbClr val="0070C0"/>
                </a:solidFill>
                <a:latin typeface="Arial" panose="020B0604020202020204" pitchFamily="34" charset="0"/>
                <a:ea typeface="Arial"/>
                <a:cs typeface="Arial" panose="020B0604020202020204" pitchFamily="34" charset="0"/>
                <a:sym typeface="Arial"/>
                <a:hlinkClick r:id="rId5" tooltip="Email Address for the FAAST Help Desk."/>
              </a:rPr>
              <a:t>FAAST_ADMIN@waterboards.ca.gov</a:t>
            </a:r>
            <a:endParaRPr lang="en-US" sz="2400" b="0" i="0" u="sng" strike="noStrike" cap="none" baseline="0" dirty="0">
              <a:solidFill>
                <a:srgbClr val="0070C0"/>
              </a:solidFill>
              <a:latin typeface="Arial" panose="020B0604020202020204" pitchFamily="34" charset="0"/>
              <a:ea typeface="Arial"/>
              <a:cs typeface="Arial" panose="020B0604020202020204" pitchFamily="34" charset="0"/>
              <a:sym typeface="Arial"/>
            </a:endParaRPr>
          </a:p>
          <a:p>
            <a:pPr marL="741363" lvl="1" indent="-284163">
              <a:spcBef>
                <a:spcPts val="320"/>
              </a:spcBef>
              <a:buClr>
                <a:schemeClr val="dk1"/>
              </a:buClr>
              <a:buSzPct val="100000"/>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We thank you for your time and consideration in applying for the 21st Century Community Learning Centers Grant. </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47</a:t>
            </a:fld>
            <a:endParaRPr lang="en-US"/>
          </a:p>
        </p:txBody>
      </p:sp>
    </p:spTree>
    <p:extLst>
      <p:ext uri="{BB962C8B-B14F-4D97-AF65-F5344CB8AC3E}">
        <p14:creationId xmlns:p14="http://schemas.microsoft.com/office/powerpoint/2010/main" val="291670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our 21</a:t>
            </a:r>
            <a:r>
              <a:rPr lang="en-US" baseline="30000" dirty="0"/>
              <a:t>st</a:t>
            </a:r>
            <a:r>
              <a:rPr lang="en-US" dirty="0"/>
              <a:t> CCLC programs is to create community learning centers for elementary and middle school students. </a:t>
            </a:r>
          </a:p>
          <a:p>
            <a:r>
              <a:rPr lang="en-US" dirty="0"/>
              <a:t>These programs</a:t>
            </a:r>
            <a:r>
              <a:rPr lang="en-US" baseline="0" dirty="0"/>
              <a:t> provide a safe and supportive environment with a variety of learning opportunities for our students, including but not limited to: assisting with state and local academic standards and providing opportunities for enrichment, physical activities and family literacy. </a:t>
            </a:r>
          </a:p>
          <a:p>
            <a:endParaRPr lang="en-US" baseline="0" dirty="0"/>
          </a:p>
          <a:p>
            <a:r>
              <a:rPr lang="en-US" baseline="0" dirty="0"/>
              <a:t>The purpose is not only to help students improve academic achievement, but to provide students with opportunities that will expand their horizons and allow them to thrive!</a:t>
            </a:r>
            <a:endParaRPr lang="en-US" dirty="0"/>
          </a:p>
        </p:txBody>
      </p:sp>
      <p:sp>
        <p:nvSpPr>
          <p:cNvPr id="4" name="Slide Number Placeholder 3"/>
          <p:cNvSpPr>
            <a:spLocks noGrp="1"/>
          </p:cNvSpPr>
          <p:nvPr>
            <p:ph type="sldNum" sz="quarter" idx="10"/>
          </p:nvPr>
        </p:nvSpPr>
        <p:spPr/>
        <p:txBody>
          <a:bodyPr/>
          <a:lstStyle/>
          <a:p>
            <a:fld id="{8D2FF83F-D0C9-624B-BE4D-D3D88CB381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1761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our</a:t>
            </a:r>
            <a:r>
              <a:rPr lang="en-US" baseline="0" dirty="0"/>
              <a:t> 21</a:t>
            </a:r>
            <a:r>
              <a:rPr lang="en-US" baseline="30000" dirty="0"/>
              <a:t>st</a:t>
            </a:r>
            <a:r>
              <a:rPr lang="en-US" baseline="0" dirty="0"/>
              <a:t> CCLC ASSETs programs are to provide community learning centers for our high school students. </a:t>
            </a:r>
          </a:p>
          <a:p>
            <a:endParaRPr lang="en-US" baseline="0" dirty="0"/>
          </a:p>
          <a:p>
            <a:r>
              <a:rPr lang="en-US" dirty="0"/>
              <a:t>Similar to our 21st CCLC programs, our ASSETs programs provide age appropriate academic, enrichment and physical activity opportunities to support academic success, college and career readiness, and family engagement through literacy and related educational development services.</a:t>
            </a:r>
          </a:p>
          <a:p>
            <a:endParaRPr lang="en-US" dirty="0"/>
          </a:p>
        </p:txBody>
      </p:sp>
      <p:sp>
        <p:nvSpPr>
          <p:cNvPr id="4" name="Slide Number Placeholder 3"/>
          <p:cNvSpPr>
            <a:spLocks noGrp="1"/>
          </p:cNvSpPr>
          <p:nvPr>
            <p:ph type="sldNum" sz="quarter" idx="5"/>
          </p:nvPr>
        </p:nvSpPr>
        <p:spPr/>
        <p:txBody>
          <a:bodyPr/>
          <a:lstStyle/>
          <a:p>
            <a:fld id="{8D2FF83F-D0C9-624B-BE4D-D3D88CB3816D}" type="slidenum">
              <a:rPr lang="en-US" smtClean="0"/>
              <a:t>6</a:t>
            </a:fld>
            <a:endParaRPr lang="en-US"/>
          </a:p>
        </p:txBody>
      </p:sp>
    </p:spTree>
    <p:extLst>
      <p:ext uri="{BB962C8B-B14F-4D97-AF65-F5344CB8AC3E}">
        <p14:creationId xmlns:p14="http://schemas.microsoft.com/office/powerpoint/2010/main" val="188052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While both programs are federally funded,</a:t>
            </a:r>
            <a:r>
              <a:rPr lang="en-US" sz="1200" b="0" i="0" u="none" strike="noStrike" cap="none" baseline="0" dirty="0">
                <a:solidFill>
                  <a:schemeClr val="dk1"/>
                </a:solidFill>
                <a:latin typeface="+mn-lt"/>
                <a:ea typeface="Calibri"/>
                <a:cs typeface="Calibri"/>
                <a:sym typeface="Calibri"/>
              </a:rPr>
              <a:t> they each have unique program components and implementation requirements.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baseline="0" dirty="0">
              <a:solidFill>
                <a:schemeClr val="dk1"/>
              </a:solidFill>
              <a:latin typeface="+mn-lt"/>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baseline="0" dirty="0">
                <a:solidFill>
                  <a:schemeClr val="dk1"/>
                </a:solidFill>
                <a:latin typeface="+mn-lt"/>
                <a:ea typeface="Calibri"/>
                <a:cs typeface="Calibri"/>
                <a:sym typeface="Calibri"/>
              </a:rPr>
              <a:t>21</a:t>
            </a:r>
            <a:r>
              <a:rPr lang="en-US" sz="1200" b="0" i="0" u="none" strike="noStrike" cap="none" baseline="30000" dirty="0">
                <a:solidFill>
                  <a:schemeClr val="dk1"/>
                </a:solidFill>
                <a:latin typeface="+mn-lt"/>
                <a:ea typeface="Calibri"/>
                <a:cs typeface="Calibri"/>
                <a:sym typeface="Calibri"/>
              </a:rPr>
              <a:t>st</a:t>
            </a:r>
            <a:r>
              <a:rPr lang="en-US" sz="1200" b="0" i="0" u="none" strike="noStrike" cap="none" baseline="0" dirty="0">
                <a:solidFill>
                  <a:schemeClr val="dk1"/>
                </a:solidFill>
                <a:latin typeface="+mn-lt"/>
                <a:ea typeface="Calibri"/>
                <a:cs typeface="Calibri"/>
                <a:sym typeface="Calibri"/>
              </a:rPr>
              <a:t> CCLC applicants are able to apply for different components depending upon when they want to run program. This includes:  before school or after school every day that school is in session, during summer, intersession or weekends and a grant to provide access to our programs for students, known as equitable access. Applicants must apply for an after school base program in order to apply for any of the other components listed. It is also important to note that </a:t>
            </a:r>
            <a:r>
              <a:rPr lang="en-US" sz="1200" b="0" i="0" u="none" strike="noStrike" cap="none" baseline="0" dirty="0">
                <a:solidFill>
                  <a:schemeClr val="dk1"/>
                </a:solidFill>
                <a:latin typeface="Baskerville Old Face" panose="02020602080505020303" pitchFamily="18" charset="0"/>
                <a:ea typeface="Calibri"/>
                <a:cs typeface="Arial"/>
                <a:sym typeface="Arial"/>
              </a:rPr>
              <a:t>g</a:t>
            </a:r>
            <a:r>
              <a:rPr lang="en-US" sz="1200" dirty="0">
                <a:solidFill>
                  <a:schemeClr val="dk1"/>
                </a:solidFill>
                <a:latin typeface="Baskerville Old Face" panose="02020602080505020303" pitchFamily="18" charset="0"/>
                <a:ea typeface="Arial"/>
                <a:cs typeface="Arial"/>
                <a:sym typeface="Arial"/>
              </a:rPr>
              <a:t>rantees who currently have an after school base program from a previous cohort may not apply for before school base, before school summer/ supplemental, after school summer/supplemental or equitable access in this RFA. </a:t>
            </a:r>
            <a:endParaRPr lang="en-US" sz="1200" b="0" i="0" u="none" strike="noStrike" cap="none" dirty="0">
              <a:solidFill>
                <a:schemeClr val="dk1"/>
              </a:solidFill>
              <a:latin typeface="Baskerville Old Face" panose="02020602080505020303" pitchFamily="18" charset="0"/>
              <a:ea typeface="Arial"/>
              <a:cs typeface="Arial"/>
              <a:sym typeface="Arial"/>
            </a:endParaRPr>
          </a:p>
        </p:txBody>
      </p:sp>
      <p:sp>
        <p:nvSpPr>
          <p:cNvPr id="4" name="Slide Number Placeholder 3"/>
          <p:cNvSpPr>
            <a:spLocks noGrp="1"/>
          </p:cNvSpPr>
          <p:nvPr>
            <p:ph type="sldNum" sz="quarter" idx="5"/>
          </p:nvPr>
        </p:nvSpPr>
        <p:spPr/>
        <p:txBody>
          <a:bodyPr/>
          <a:lstStyle/>
          <a:p>
            <a:fld id="{8D2FF83F-D0C9-624B-BE4D-D3D88CB3816D}" type="slidenum">
              <a:rPr lang="en-US" smtClean="0"/>
              <a:t>7</a:t>
            </a:fld>
            <a:endParaRPr lang="en-US"/>
          </a:p>
        </p:txBody>
      </p:sp>
    </p:spTree>
    <p:extLst>
      <p:ext uri="{BB962C8B-B14F-4D97-AF65-F5344CB8AC3E}">
        <p14:creationId xmlns:p14="http://schemas.microsoft.com/office/powerpoint/2010/main" val="103064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chemeClr val="dk1"/>
                </a:solidFill>
                <a:latin typeface="+mn-lt"/>
                <a:ea typeface="Calibri"/>
                <a:cs typeface="Calibri"/>
                <a:sym typeface="Calibri"/>
              </a:rPr>
              <a:t>ASSETs programs have a single grant and are able to operate any time throughout the year, including before school, after school, summer, intersession and weekends. </a:t>
            </a: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8D2FF83F-D0C9-624B-BE4D-D3D88CB3816D}" type="slidenum">
              <a:rPr lang="en-US" smtClean="0"/>
              <a:t>8</a:t>
            </a:fld>
            <a:endParaRPr lang="en-US"/>
          </a:p>
        </p:txBody>
      </p:sp>
    </p:spTree>
    <p:extLst>
      <p:ext uri="{BB962C8B-B14F-4D97-AF65-F5344CB8AC3E}">
        <p14:creationId xmlns:p14="http://schemas.microsoft.com/office/powerpoint/2010/main" val="1860807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dirty="0"/>
              <a:t>What does a school need to have in order to be eligible?</a:t>
            </a:r>
          </a:p>
          <a:p>
            <a:pPr marL="0" marR="0" lvl="0" indent="0" algn="l" rtl="0">
              <a:spcBef>
                <a:spcPts val="0"/>
              </a:spcBef>
              <a:buSzPct val="25000"/>
              <a:buNone/>
            </a:pPr>
            <a:endParaRPr lang="en-US" dirty="0"/>
          </a:p>
          <a:p>
            <a:pPr marL="0" marR="0" lvl="0" indent="0" algn="l" rtl="0">
              <a:spcBef>
                <a:spcPts val="0"/>
              </a:spcBef>
              <a:buSzPct val="25000"/>
              <a:buNone/>
            </a:pPr>
            <a:r>
              <a:rPr lang="en-US" dirty="0"/>
              <a:t>The school itself, not the district, needs to be a</a:t>
            </a:r>
            <a:r>
              <a:rPr lang="en-US" baseline="0" dirty="0"/>
              <a:t> Title 1 school with at least 40% free and reduced priced meal percentage, also known as FRPM. In addition, they need to be implementing comprehensive support and improvement activities or targeted support as outlined in 20 U.S.C. Section 6311 (d). </a:t>
            </a:r>
          </a:p>
          <a:p>
            <a:pPr marL="0" marR="0" lvl="0" indent="0" algn="l" rtl="0">
              <a:spcBef>
                <a:spcPts val="0"/>
              </a:spcBef>
              <a:buSzPct val="25000"/>
              <a:buNone/>
            </a:pPr>
            <a:endParaRPr lang="en-US" baseline="0" dirty="0"/>
          </a:p>
          <a:p>
            <a:pPr marL="0" marR="0" lvl="0" indent="0" algn="l" rtl="0">
              <a:spcBef>
                <a:spcPts val="0"/>
              </a:spcBef>
              <a:buSzPct val="25000"/>
              <a:buNone/>
            </a:pPr>
            <a:r>
              <a:rPr lang="en-US" baseline="0" dirty="0"/>
              <a:t>OR</a:t>
            </a:r>
          </a:p>
          <a:p>
            <a:pPr marL="0" marR="0" lvl="0" indent="0" algn="l" rtl="0">
              <a:spcBef>
                <a:spcPts val="0"/>
              </a:spcBef>
              <a:buSzPct val="25000"/>
              <a:buNone/>
            </a:pPr>
            <a:endParaRPr lang="en-US" baseline="0" dirty="0"/>
          </a:p>
          <a:p>
            <a:pPr marL="0" marR="0" lvl="0" indent="0" algn="l" rtl="0">
              <a:spcBef>
                <a:spcPts val="0"/>
              </a:spcBef>
              <a:buSzPct val="25000"/>
              <a:buNone/>
            </a:pPr>
            <a:r>
              <a:rPr lang="en-US" baseline="0" dirty="0">
                <a:highlight>
                  <a:srgbClr val="FFFF00"/>
                </a:highlight>
              </a:rPr>
              <a:t>They need to be in need of intervention and support to improve student academic achievements and other outcomes.</a:t>
            </a:r>
          </a:p>
        </p:txBody>
      </p:sp>
      <p:sp>
        <p:nvSpPr>
          <p:cNvPr id="4" name="Slide Number Placeholder 3"/>
          <p:cNvSpPr>
            <a:spLocks noGrp="1"/>
          </p:cNvSpPr>
          <p:nvPr>
            <p:ph type="sldNum" sz="quarter" idx="5"/>
          </p:nvPr>
        </p:nvSpPr>
        <p:spPr/>
        <p:txBody>
          <a:bodyPr/>
          <a:lstStyle/>
          <a:p>
            <a:fld id="{8D2FF83F-D0C9-624B-BE4D-D3D88CB3816D}" type="slidenum">
              <a:rPr lang="en-US" smtClean="0"/>
              <a:t>9</a:t>
            </a:fld>
            <a:endParaRPr lang="en-US"/>
          </a:p>
        </p:txBody>
      </p:sp>
    </p:spTree>
    <p:extLst>
      <p:ext uri="{BB962C8B-B14F-4D97-AF65-F5344CB8AC3E}">
        <p14:creationId xmlns:p14="http://schemas.microsoft.com/office/powerpoint/2010/main" val="158926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82D080-E6A0-2F41-9CDF-C4650C4F943A}"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171938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2D080-E6A0-2F41-9CDF-C4650C4F943A}"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77056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2D080-E6A0-2F41-9CDF-C4650C4F943A}"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116915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2D080-E6A0-2F41-9CDF-C4650C4F943A}"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384968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82D080-E6A0-2F41-9CDF-C4650C4F943A}" type="datetimeFigureOut">
              <a:rPr lang="en-US" smtClean="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426434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82D080-E6A0-2F41-9CDF-C4650C4F943A}"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2901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82D080-E6A0-2F41-9CDF-C4650C4F943A}" type="datetimeFigureOut">
              <a:rPr lang="en-US" smtClean="0"/>
              <a:t>10/27/2022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269709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82D080-E6A0-2F41-9CDF-C4650C4F943A}" type="datetimeFigureOut">
              <a:rPr lang="en-US" smtClean="0"/>
              <a:t>10/27/2022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271288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2D080-E6A0-2F41-9CDF-C4650C4F943A}" type="datetimeFigureOut">
              <a:rPr lang="en-US" smtClean="0"/>
              <a:t>10/27/2022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351996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82D080-E6A0-2F41-9CDF-C4650C4F943A}"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98852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82D080-E6A0-2F41-9CDF-C4650C4F943A}" type="datetimeFigureOut">
              <a:rPr lang="en-US" smtClean="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F822-E377-1C43-8CD3-D0525714294B}" type="slidenum">
              <a:rPr lang="en-US" smtClean="0"/>
              <a:t>‹#›</a:t>
            </a:fld>
            <a:endParaRPr lang="en-US"/>
          </a:p>
        </p:txBody>
      </p:sp>
    </p:spTree>
    <p:extLst>
      <p:ext uri="{BB962C8B-B14F-4D97-AF65-F5344CB8AC3E}">
        <p14:creationId xmlns:p14="http://schemas.microsoft.com/office/powerpoint/2010/main" val="204884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2D080-E6A0-2F41-9CDF-C4650C4F943A}" type="datetimeFigureOut">
              <a:rPr lang="en-US" smtClean="0"/>
              <a:t>10/27/2022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BF822-E377-1C43-8CD3-D0525714294B}" type="slidenum">
              <a:rPr lang="en-US" smtClean="0"/>
              <a:t>‹#›</a:t>
            </a:fld>
            <a:endParaRPr lang="en-US"/>
          </a:p>
        </p:txBody>
      </p:sp>
    </p:spTree>
    <p:extLst>
      <p:ext uri="{BB962C8B-B14F-4D97-AF65-F5344CB8AC3E}">
        <p14:creationId xmlns:p14="http://schemas.microsoft.com/office/powerpoint/2010/main" val="4111977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ca.gov/ls/ex/qualstandcqi.as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dol.gov/ofccp/regs/compliance/preaward/debarlst.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nces.ed.gov/ccd/schoolsearch/"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21stCCLCandASSETSRFA@cde.ca.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mailto:FAAST_ADMIN@waterboards.ca.gov" TargetMode="External"/><Relationship Id="rId4" Type="http://schemas.openxmlformats.org/officeDocument/2006/relationships/hyperlink" Target="mailto:ASSIST@cde.c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C709-7B05-4C99-8A69-DD4AED26CE64}"/>
              </a:ext>
            </a:extLst>
          </p:cNvPr>
          <p:cNvSpPr>
            <a:spLocks noGrp="1"/>
          </p:cNvSpPr>
          <p:nvPr>
            <p:ph type="title"/>
          </p:nvPr>
        </p:nvSpPr>
        <p:spPr>
          <a:xfrm>
            <a:off x="457198" y="782343"/>
            <a:ext cx="8229600" cy="1143000"/>
          </a:xfrm>
        </p:spPr>
        <p:txBody>
          <a:bodyPr>
            <a:normAutofit fontScale="90000"/>
          </a:bodyPr>
          <a:lstStyle/>
          <a:p>
            <a:r>
              <a:rPr lang="en-US" dirty="0">
                <a:latin typeface="Arial" panose="020B0604020202020204" pitchFamily="34" charset="0"/>
                <a:cs typeface="Arial" panose="020B0604020202020204" pitchFamily="34" charset="0"/>
              </a:rPr>
              <a:t>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Century Community Learning Centers Cohort 14</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Request for Applications Overview</a:t>
            </a:r>
            <a:endParaRPr lang="en-US" dirty="0"/>
          </a:p>
        </p:txBody>
      </p:sp>
      <p:sp>
        <p:nvSpPr>
          <p:cNvPr id="3" name="Content Placeholder 2">
            <a:extLst>
              <a:ext uri="{FF2B5EF4-FFF2-40B4-BE49-F238E27FC236}">
                <a16:creationId xmlns:a16="http://schemas.microsoft.com/office/drawing/2014/main" id="{9DB23644-AECA-4DDF-BB61-C99BE07114C0}"/>
              </a:ext>
            </a:extLst>
          </p:cNvPr>
          <p:cNvSpPr>
            <a:spLocks noGrp="1"/>
          </p:cNvSpPr>
          <p:nvPr>
            <p:ph sz="half" idx="1"/>
          </p:nvPr>
        </p:nvSpPr>
        <p:spPr>
          <a:xfrm>
            <a:off x="-55607" y="2304535"/>
            <a:ext cx="9255211" cy="1736124"/>
          </a:xfrm>
        </p:spPr>
        <p:txBody>
          <a:bodyPr>
            <a:normAutofit/>
          </a:bodyPr>
          <a:lstStyle/>
          <a:p>
            <a:pPr marL="0" indent="0" algn="ctr">
              <a:buNone/>
            </a:pPr>
            <a:r>
              <a:rPr lang="en-US" sz="2400" dirty="0">
                <a:latin typeface="Arial" panose="020B0604020202020204" pitchFamily="34" charset="0"/>
                <a:cs typeface="Arial" panose="020B0604020202020204" pitchFamily="34" charset="0"/>
              </a:rPr>
              <a:t>California Department of Education</a:t>
            </a:r>
          </a:p>
          <a:p>
            <a:pPr marL="0" indent="0" algn="ctr">
              <a:buNone/>
            </a:pPr>
            <a:r>
              <a:rPr lang="en-US" sz="2400" dirty="0">
                <a:latin typeface="Arial" panose="020B0604020202020204" pitchFamily="34" charset="0"/>
                <a:cs typeface="Arial" panose="020B0604020202020204" pitchFamily="34" charset="0"/>
              </a:rPr>
              <a:t>Expanded Learning Division</a:t>
            </a:r>
          </a:p>
          <a:p>
            <a:pPr marL="0" indent="0" algn="ctr">
              <a:buNone/>
            </a:pPr>
            <a:r>
              <a:rPr lang="en-US" sz="2400" dirty="0">
                <a:latin typeface="Arial" panose="020B0604020202020204" pitchFamily="34" charset="0"/>
                <a:cs typeface="Arial" panose="020B0604020202020204" pitchFamily="34" charset="0"/>
              </a:rPr>
              <a:t>September 2022</a:t>
            </a:r>
            <a:endParaRPr lang="en-US" sz="2400" dirty="0"/>
          </a:p>
        </p:txBody>
      </p:sp>
      <p:pic>
        <p:nvPicPr>
          <p:cNvPr id="5" name="Content Placeholder 3">
            <a:extLst>
              <a:ext uri="{FF2B5EF4-FFF2-40B4-BE49-F238E27FC236}">
                <a16:creationId xmlns:a16="http://schemas.microsoft.com/office/drawing/2014/main" id="{86E832A8-FEFF-4C6C-A997-202909EE5D3C}"/>
              </a:ext>
              <a:ext uri="{C183D7F6-B498-43B3-948B-1728B52AA6E4}">
                <adec:decorative xmlns:adec="http://schemas.microsoft.com/office/drawing/2017/decorative" val="1"/>
              </a:ext>
            </a:extLst>
          </p:cNvPr>
          <p:cNvPicPr>
            <a:picLocks noGrp="1" noChangeAspect="1"/>
          </p:cNvPicPr>
          <p:nvPr>
            <p:ph sz="half" idx="2"/>
          </p:nvPr>
        </p:nvPicPr>
        <p:blipFill rotWithShape="1">
          <a:blip r:embed="rId3"/>
          <a:srcRect b="29206"/>
          <a:stretch/>
        </p:blipFill>
        <p:spPr>
          <a:xfrm>
            <a:off x="2147501" y="3429000"/>
            <a:ext cx="4848997" cy="2918506"/>
          </a:xfrm>
          <a:prstGeom prst="rect">
            <a:avLst/>
          </a:prstGeom>
        </p:spPr>
      </p:pic>
      <p:pic>
        <p:nvPicPr>
          <p:cNvPr id="6" name="Picture 18" descr="Official Seal of the California Department of Education">
            <a:extLst>
              <a:ext uri="{FF2B5EF4-FFF2-40B4-BE49-F238E27FC236}">
                <a16:creationId xmlns:a16="http://schemas.microsoft.com/office/drawing/2014/main" id="{5FCDE8EA-B598-427B-A051-D6EEF5FA35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8852" y="5572897"/>
            <a:ext cx="967946" cy="96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09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BF7E-B2D1-4FD0-954E-5AFCF9661236}"/>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Eligibility (2)</a:t>
            </a:r>
            <a:endParaRPr lang="en-US" sz="3600" dirty="0"/>
          </a:p>
        </p:txBody>
      </p:sp>
      <p:sp>
        <p:nvSpPr>
          <p:cNvPr id="3" name="Content Placeholder 2">
            <a:extLst>
              <a:ext uri="{FF2B5EF4-FFF2-40B4-BE49-F238E27FC236}">
                <a16:creationId xmlns:a16="http://schemas.microsoft.com/office/drawing/2014/main" id="{8F06375F-8785-45A9-9823-889D4D0830A6}"/>
              </a:ext>
            </a:extLst>
          </p:cNvPr>
          <p:cNvSpPr>
            <a:spLocks noGrp="1"/>
          </p:cNvSpPr>
          <p:nvPr>
            <p:ph idx="1"/>
          </p:nvPr>
        </p:nvSpPr>
        <p:spPr>
          <a:xfrm>
            <a:off x="457200" y="1600200"/>
            <a:ext cx="8229600" cy="4983161"/>
          </a:xfrm>
        </p:spPr>
        <p:txBody>
          <a:bodyPr>
            <a:normAutofit fontScale="77500" lnSpcReduction="20000"/>
          </a:bodyPr>
          <a:lstStyle/>
          <a:p>
            <a:pPr marL="0" indent="0">
              <a:lnSpc>
                <a:spcPct val="120000"/>
              </a:lnSpc>
              <a:buNone/>
            </a:pPr>
            <a:r>
              <a:rPr lang="en-US" dirty="0">
                <a:latin typeface="Arial" panose="020B0604020202020204" pitchFamily="34" charset="0"/>
                <a:cs typeface="Arial" panose="020B0604020202020204" pitchFamily="34" charset="0"/>
              </a:rPr>
              <a:t>An “eligible entity”</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refers to:</a:t>
            </a:r>
          </a:p>
          <a:p>
            <a:pPr>
              <a:lnSpc>
                <a:spcPct val="120000"/>
              </a:lnSpc>
            </a:pPr>
            <a:r>
              <a:rPr lang="en-US" dirty="0">
                <a:latin typeface="Arial" panose="020B0604020202020204" pitchFamily="34" charset="0"/>
                <a:cs typeface="Arial" panose="020B0604020202020204" pitchFamily="34" charset="0"/>
              </a:rPr>
              <a:t>LEAs, including school districts and county offices of education, and direct funded charter schools</a:t>
            </a:r>
          </a:p>
          <a:p>
            <a:pPr lvl="0" fontAlgn="base">
              <a:lnSpc>
                <a:spcPct val="120000"/>
              </a:lnSpc>
            </a:pPr>
            <a:r>
              <a:rPr lang="en-US" dirty="0">
                <a:latin typeface="Arial" panose="020B0604020202020204" pitchFamily="34" charset="0"/>
                <a:cs typeface="Arial" panose="020B0604020202020204" pitchFamily="34" charset="0"/>
              </a:rPr>
              <a:t>Private schools, provided that they serve public school students</a:t>
            </a:r>
          </a:p>
          <a:p>
            <a:pPr lvl="0" fontAlgn="base">
              <a:lnSpc>
                <a:spcPct val="120000"/>
              </a:lnSpc>
            </a:pPr>
            <a:r>
              <a:rPr lang="en-US" dirty="0">
                <a:latin typeface="Arial" panose="020B0604020202020204" pitchFamily="34" charset="0"/>
                <a:cs typeface="Arial" panose="020B0604020202020204" pitchFamily="34" charset="0"/>
              </a:rPr>
              <a:t>Nonprofit agencies</a:t>
            </a:r>
          </a:p>
          <a:p>
            <a:pPr lvl="0" fontAlgn="base">
              <a:lnSpc>
                <a:spcPct val="120000"/>
              </a:lnSpc>
            </a:pPr>
            <a:r>
              <a:rPr lang="en-US" dirty="0">
                <a:latin typeface="Arial" panose="020B0604020202020204" pitchFamily="34" charset="0"/>
                <a:cs typeface="Arial" panose="020B0604020202020204" pitchFamily="34" charset="0"/>
              </a:rPr>
              <a:t>Public entities, city and county government agencies, organizations, or other private entities</a:t>
            </a:r>
          </a:p>
          <a:p>
            <a:pPr lvl="0" fontAlgn="base">
              <a:lnSpc>
                <a:spcPct val="120000"/>
              </a:lnSpc>
            </a:pPr>
            <a:r>
              <a:rPr lang="en-US" dirty="0">
                <a:latin typeface="Arial" panose="020B0604020202020204" pitchFamily="34" charset="0"/>
                <a:cs typeface="Arial" panose="020B0604020202020204" pitchFamily="34" charset="0"/>
              </a:rPr>
              <a:t>Institutions of higher education</a:t>
            </a:r>
          </a:p>
          <a:p>
            <a:pPr lvl="0" fontAlgn="base">
              <a:lnSpc>
                <a:spcPct val="120000"/>
              </a:lnSpc>
            </a:pPr>
            <a:r>
              <a:rPr lang="en-US" dirty="0">
                <a:latin typeface="Arial" panose="020B0604020202020204" pitchFamily="34" charset="0"/>
                <a:cs typeface="Arial" panose="020B0604020202020204" pitchFamily="34" charset="0"/>
              </a:rPr>
              <a:t>Native American tribes or tribal organizations</a:t>
            </a:r>
          </a:p>
          <a:p>
            <a:pPr lvl="0" fontAlgn="base">
              <a:lnSpc>
                <a:spcPct val="120000"/>
              </a:lnSpc>
            </a:pPr>
            <a:r>
              <a:rPr lang="en-US" dirty="0">
                <a:latin typeface="Arial" panose="020B0604020202020204" pitchFamily="34" charset="0"/>
                <a:cs typeface="Arial" panose="020B0604020202020204" pitchFamily="34" charset="0"/>
              </a:rPr>
              <a:t>Community Based Organizations</a:t>
            </a:r>
          </a:p>
        </p:txBody>
      </p:sp>
    </p:spTree>
    <p:extLst>
      <p:ext uri="{BB962C8B-B14F-4D97-AF65-F5344CB8AC3E}">
        <p14:creationId xmlns:p14="http://schemas.microsoft.com/office/powerpoint/2010/main" val="56494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3FDE-10C9-45F3-9E99-99574E5093C6}"/>
              </a:ext>
            </a:extLst>
          </p:cNvPr>
          <p:cNvSpPr>
            <a:spLocks noGrp="1"/>
          </p:cNvSpPr>
          <p:nvPr>
            <p:ph type="title"/>
          </p:nvPr>
        </p:nvSpPr>
        <p:spPr>
          <a:solidFill>
            <a:schemeClr val="accent3"/>
          </a:solidFill>
        </p:spPr>
        <p:txBody>
          <a:bodyPr>
            <a:noAutofit/>
          </a:bodyPr>
          <a:lstStyle/>
          <a:p>
            <a:r>
              <a:rPr lang="en-US" sz="3600" b="1" dirty="0">
                <a:latin typeface="Arial" panose="020B0604020202020204" pitchFamily="34" charset="0"/>
                <a:cs typeface="Arial" panose="020B0604020202020204" pitchFamily="34" charset="0"/>
              </a:rPr>
              <a:t>Eligible Entities that may not apply for this RFA</a:t>
            </a:r>
          </a:p>
        </p:txBody>
      </p:sp>
      <p:sp>
        <p:nvSpPr>
          <p:cNvPr id="3" name="Content Placeholder 2">
            <a:extLst>
              <a:ext uri="{FF2B5EF4-FFF2-40B4-BE49-F238E27FC236}">
                <a16:creationId xmlns:a16="http://schemas.microsoft.com/office/drawing/2014/main" id="{2FE97E87-452A-4F2E-9EC6-AA88F0B9B080}"/>
              </a:ext>
            </a:extLst>
          </p:cNvPr>
          <p:cNvSpPr>
            <a:spLocks noGrp="1"/>
          </p:cNvSpPr>
          <p:nvPr>
            <p:ph idx="1"/>
          </p:nvPr>
        </p:nvSpPr>
        <p:spPr>
          <a:xfrm>
            <a:off x="457200" y="1743635"/>
            <a:ext cx="8229600" cy="4525963"/>
          </a:xfrm>
        </p:spPr>
        <p:txBody>
          <a:bodyPr>
            <a:normAutofit/>
          </a:bodyPr>
          <a:lstStyle/>
          <a:p>
            <a:r>
              <a:rPr lang="en-US" sz="2400" dirty="0">
                <a:latin typeface="Arial" panose="020B0604020202020204" pitchFamily="34" charset="0"/>
                <a:cs typeface="Arial" panose="020B0604020202020204" pitchFamily="34" charset="0"/>
              </a:rPr>
              <a:t>ASES programs looking to apply for before school or equitable access funding. </a:t>
            </a:r>
          </a:p>
          <a:p>
            <a:r>
              <a:rPr lang="en-US" sz="2400" dirty="0">
                <a:latin typeface="Arial" panose="020B0604020202020204" pitchFamily="34" charset="0"/>
                <a:cs typeface="Arial" panose="020B0604020202020204" pitchFamily="34" charset="0"/>
              </a:rPr>
              <a:t>21st CCLC grantees are not eligible to apply for increased funding or additional components on current grants </a:t>
            </a:r>
          </a:p>
        </p:txBody>
      </p:sp>
    </p:spTree>
    <p:extLst>
      <p:ext uri="{BB962C8B-B14F-4D97-AF65-F5344CB8AC3E}">
        <p14:creationId xmlns:p14="http://schemas.microsoft.com/office/powerpoint/2010/main" val="421584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EEC7-346A-4694-B56D-7DBE8FAC86E6}"/>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Good Standing</a:t>
            </a:r>
          </a:p>
        </p:txBody>
      </p:sp>
      <p:sp>
        <p:nvSpPr>
          <p:cNvPr id="3" name="Content Placeholder 2">
            <a:extLst>
              <a:ext uri="{FF2B5EF4-FFF2-40B4-BE49-F238E27FC236}">
                <a16:creationId xmlns:a16="http://schemas.microsoft.com/office/drawing/2014/main" id="{44D2F5C5-59EA-4864-B1D7-B45A6DBD7135}"/>
              </a:ext>
            </a:extLst>
          </p:cNvPr>
          <p:cNvSpPr>
            <a:spLocks noGrp="1"/>
          </p:cNvSpPr>
          <p:nvPr>
            <p:ph idx="1"/>
          </p:nvPr>
        </p:nvSpPr>
        <p:spPr>
          <a:xfrm>
            <a:off x="457200" y="1689847"/>
            <a:ext cx="8229600" cy="4797450"/>
          </a:xfrm>
        </p:spPr>
        <p:txBody>
          <a:bodyPr>
            <a:normAutofit fontScale="85000" lnSpcReduction="20000"/>
          </a:bodyPr>
          <a:lstStyle/>
          <a:p>
            <a:pPr>
              <a:lnSpc>
                <a:spcPct val="110000"/>
              </a:lnSpc>
              <a:spcBef>
                <a:spcPts val="0"/>
              </a:spcBef>
            </a:pPr>
            <a:r>
              <a:rPr lang="en-US" sz="2800" dirty="0">
                <a:latin typeface="Arial" panose="020B0604020202020204" pitchFamily="34" charset="0"/>
                <a:cs typeface="Arial" panose="020B0604020202020204" pitchFamily="34" charset="0"/>
              </a:rPr>
              <a:t>Current 21</a:t>
            </a:r>
            <a:r>
              <a:rPr lang="en-US" sz="2800" baseline="30000" dirty="0">
                <a:latin typeface="Arial" panose="020B0604020202020204" pitchFamily="34" charset="0"/>
                <a:cs typeface="Arial" panose="020B0604020202020204" pitchFamily="34" charset="0"/>
              </a:rPr>
              <a:t>st</a:t>
            </a:r>
            <a:r>
              <a:rPr lang="en-US" sz="2800" dirty="0">
                <a:latin typeface="Arial" panose="020B0604020202020204" pitchFamily="34" charset="0"/>
                <a:cs typeface="Arial" panose="020B0604020202020204" pitchFamily="34" charset="0"/>
              </a:rPr>
              <a:t> CCLC, ASSETs and ASES grantees applying must meet FY 21-22 admin reporting requirements and have:</a:t>
            </a:r>
          </a:p>
          <a:p>
            <a:pPr lvl="1">
              <a:lnSpc>
                <a:spcPct val="11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All attendance and expenditure reports completed per the EXLD and submitted prior to reporting deadlines.</a:t>
            </a:r>
          </a:p>
          <a:p>
            <a:pPr lvl="1">
              <a:lnSpc>
                <a:spcPct val="11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All annual outcome-based data and APR data completed per the EXLD and submitted prior to reporting deadlines.</a:t>
            </a:r>
          </a:p>
          <a:p>
            <a:pPr lvl="1">
              <a:lnSpc>
                <a:spcPct val="11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All annual audit and FPM findings resolved per the EXLD or in the process of being resolved per the CDE.</a:t>
            </a:r>
          </a:p>
          <a:p>
            <a:pPr>
              <a:lnSpc>
                <a:spcPct val="110000"/>
              </a:lnSpc>
              <a:spcBef>
                <a:spcPts val="0"/>
              </a:spcBef>
            </a:pPr>
            <a:r>
              <a:rPr lang="en-US" sz="2800" dirty="0">
                <a:latin typeface="Arial" panose="020B0604020202020204" pitchFamily="34" charset="0"/>
                <a:cs typeface="Arial" panose="020B0604020202020204" pitchFamily="34" charset="0"/>
              </a:rPr>
              <a:t>If one or more sites is not in good standing by the specified due date, the grantee is ineligible and application will be disqualified per statute. </a:t>
            </a: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963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024A-E4BF-473E-A71A-4C2A9F1769A8}"/>
              </a:ext>
            </a:extLst>
          </p:cNvPr>
          <p:cNvSpPr>
            <a:spLocks noGrp="1"/>
          </p:cNvSpPr>
          <p:nvPr>
            <p:ph type="title"/>
          </p:nvPr>
        </p:nvSpPr>
        <p:spPr>
          <a:solidFill>
            <a:schemeClr val="accent5"/>
          </a:solidFill>
        </p:spPr>
        <p:txBody>
          <a:bodyPr>
            <a:normAutofit/>
          </a:bodyPr>
          <a:lstStyle/>
          <a:p>
            <a:r>
              <a:rPr lang="en-US" sz="3600" b="1" dirty="0">
                <a:latin typeface="Arial" panose="020B0604020202020204" pitchFamily="34" charset="0"/>
                <a:cs typeface="Arial" panose="020B0604020202020204" pitchFamily="34" charset="0"/>
              </a:rPr>
              <a:t>What’s New?</a:t>
            </a:r>
            <a:endParaRPr lang="en-US" sz="3600" dirty="0"/>
          </a:p>
        </p:txBody>
      </p:sp>
      <p:sp>
        <p:nvSpPr>
          <p:cNvPr id="3" name="Content Placeholder 2">
            <a:extLst>
              <a:ext uri="{FF2B5EF4-FFF2-40B4-BE49-F238E27FC236}">
                <a16:creationId xmlns:a16="http://schemas.microsoft.com/office/drawing/2014/main" id="{722D2951-11D8-44FC-A614-20467A71283D}"/>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Virtual Trainings and Assessments</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Clarification on the co-applicant roles and responsibilities</a:t>
            </a:r>
          </a:p>
          <a:p>
            <a:pPr marL="457200"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Changes Incorporated from Cohort 13: </a:t>
            </a:r>
          </a:p>
          <a:p>
            <a:pPr marL="85725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Equitable Access</a:t>
            </a:r>
          </a:p>
          <a:p>
            <a:pPr marL="85725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Minimum Grant Amount</a:t>
            </a:r>
          </a:p>
          <a:p>
            <a:pPr marL="85725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Co-Applicant/ Joint Submission</a:t>
            </a:r>
          </a:p>
          <a:p>
            <a:pPr marL="85725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Program Income/ Collecting Fees</a:t>
            </a:r>
          </a:p>
        </p:txBody>
      </p:sp>
    </p:spTree>
    <p:extLst>
      <p:ext uri="{BB962C8B-B14F-4D97-AF65-F5344CB8AC3E}">
        <p14:creationId xmlns:p14="http://schemas.microsoft.com/office/powerpoint/2010/main" val="3136928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8864-040A-480B-8180-663AB338A9C4}"/>
              </a:ext>
            </a:extLst>
          </p:cNvPr>
          <p:cNvSpPr>
            <a:spLocks noGrp="1"/>
          </p:cNvSpPr>
          <p:nvPr>
            <p:ph type="title"/>
          </p:nvPr>
        </p:nvSpPr>
        <p:spPr>
          <a:solidFill>
            <a:schemeClr val="accent5"/>
          </a:solidFill>
        </p:spPr>
        <p:txBody>
          <a:bodyPr>
            <a:normAutofit/>
          </a:bodyPr>
          <a:lstStyle/>
          <a:p>
            <a:r>
              <a:rPr lang="en-US" sz="3600" b="1" dirty="0">
                <a:latin typeface="Arial" panose="020B0604020202020204" pitchFamily="34" charset="0"/>
                <a:cs typeface="Arial" panose="020B0604020202020204" pitchFamily="34" charset="0"/>
              </a:rPr>
              <a:t>Virtual Trainings and Assessments</a:t>
            </a:r>
            <a:endParaRPr lang="en-US" sz="3600" dirty="0"/>
          </a:p>
        </p:txBody>
      </p:sp>
      <p:sp>
        <p:nvSpPr>
          <p:cNvPr id="3" name="Content Placeholder 2">
            <a:extLst>
              <a:ext uri="{FF2B5EF4-FFF2-40B4-BE49-F238E27FC236}">
                <a16:creationId xmlns:a16="http://schemas.microsoft.com/office/drawing/2014/main" id="{61B6552C-4FE4-4C30-83F7-B1AEB512A9CF}"/>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6 virtual trainings and assessments must be completed and passed with a score of no less than 80% by every applicant and co-applicant listed on the grant application by the specified due date of the RFA.</a:t>
            </a:r>
          </a:p>
          <a:p>
            <a:endParaRPr lang="en-US" dirty="0"/>
          </a:p>
        </p:txBody>
      </p:sp>
    </p:spTree>
    <p:extLst>
      <p:ext uri="{BB962C8B-B14F-4D97-AF65-F5344CB8AC3E}">
        <p14:creationId xmlns:p14="http://schemas.microsoft.com/office/powerpoint/2010/main" val="63730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9D71EE-F07F-4D54-A252-FE1AB96A28CE}"/>
              </a:ext>
            </a:extLst>
          </p:cNvPr>
          <p:cNvSpPr>
            <a:spLocks noGrp="1"/>
          </p:cNvSpPr>
          <p:nvPr>
            <p:ph type="title"/>
          </p:nvPr>
        </p:nvSpPr>
        <p:spPr>
          <a:xfrm>
            <a:off x="457200" y="292100"/>
            <a:ext cx="8229600" cy="1143000"/>
          </a:xfrm>
          <a:solidFill>
            <a:schemeClr val="accent5"/>
          </a:solidFill>
        </p:spPr>
        <p:txBody>
          <a:bodyPr>
            <a:noAutofit/>
          </a:bodyPr>
          <a:lstStyle/>
          <a:p>
            <a:r>
              <a:rPr lang="en-US" sz="3600" b="1" dirty="0">
                <a:latin typeface="Arial" panose="020B0604020202020204" pitchFamily="34" charset="0"/>
                <a:cs typeface="Arial" panose="020B0604020202020204" pitchFamily="34" charset="0"/>
              </a:rPr>
              <a:t>Clarification on the co-applicant roles and responsibilities</a:t>
            </a:r>
          </a:p>
        </p:txBody>
      </p:sp>
      <p:sp>
        <p:nvSpPr>
          <p:cNvPr id="3" name="Content Placeholder 2">
            <a:extLst>
              <a:ext uri="{FF2B5EF4-FFF2-40B4-BE49-F238E27FC236}">
                <a16:creationId xmlns:a16="http://schemas.microsoft.com/office/drawing/2014/main" id="{210DFC94-6446-4B33-AB4F-8F38E99AF0C0}"/>
              </a:ext>
            </a:extLst>
          </p:cNvPr>
          <p:cNvSpPr>
            <a:spLocks noGrp="1"/>
          </p:cNvSpPr>
          <p:nvPr>
            <p:ph idx="1"/>
          </p:nvPr>
        </p:nvSpPr>
        <p:spPr>
          <a:xfrm>
            <a:off x="457200" y="1600200"/>
            <a:ext cx="8229600" cy="5072063"/>
          </a:xfrm>
        </p:spPr>
        <p:txBody>
          <a:bodyPr>
            <a:normAutofit/>
          </a:bodyPr>
          <a:lstStyle/>
          <a:p>
            <a:pPr marL="0" indent="0">
              <a:buNone/>
            </a:pPr>
            <a:r>
              <a:rPr lang="en-US" dirty="0">
                <a:latin typeface="Arial" panose="020B0604020202020204" pitchFamily="34" charset="0"/>
                <a:cs typeface="Arial" panose="020B0604020202020204" pitchFamily="34" charset="0"/>
              </a:rPr>
              <a:t>It is important to select a Co-Applicant(s) that will oversee the entire application and not just a sub-set of sites. If a Co-Applicant(s) only wants to assume responsibility for a subset of sites, a separate application will need to be submitted for the different Co-Applicant(s). </a:t>
            </a:r>
            <a:endParaRPr lang="en-US" dirty="0"/>
          </a:p>
        </p:txBody>
      </p:sp>
    </p:spTree>
    <p:extLst>
      <p:ext uri="{BB962C8B-B14F-4D97-AF65-F5344CB8AC3E}">
        <p14:creationId xmlns:p14="http://schemas.microsoft.com/office/powerpoint/2010/main" val="395401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1444-D7E9-4F4A-B210-10C08E70FA3A}"/>
              </a:ext>
            </a:extLst>
          </p:cNvPr>
          <p:cNvSpPr>
            <a:spLocks noGrp="1"/>
          </p:cNvSpPr>
          <p:nvPr>
            <p:ph type="title"/>
          </p:nvPr>
        </p:nvSpPr>
        <p:spPr>
          <a:solidFill>
            <a:schemeClr val="accent5"/>
          </a:solidFill>
        </p:spPr>
        <p:txBody>
          <a:bodyPr/>
          <a:lstStyle/>
          <a:p>
            <a:r>
              <a:rPr lang="en-US" b="1" dirty="0">
                <a:latin typeface="Arial" panose="020B0604020202020204" pitchFamily="34" charset="0"/>
                <a:cs typeface="Arial" panose="020B0604020202020204" pitchFamily="34" charset="0"/>
              </a:rPr>
              <a:t>Equitable Access</a:t>
            </a:r>
            <a:endParaRPr lang="en-US" dirty="0"/>
          </a:p>
        </p:txBody>
      </p:sp>
      <p:sp>
        <p:nvSpPr>
          <p:cNvPr id="3" name="Content Placeholder 2">
            <a:extLst>
              <a:ext uri="{FF2B5EF4-FFF2-40B4-BE49-F238E27FC236}">
                <a16:creationId xmlns:a16="http://schemas.microsoft.com/office/drawing/2014/main" id="{808B03F0-1C87-468A-808B-32BFCC0BE864}"/>
              </a:ext>
            </a:extLst>
          </p:cNvPr>
          <p:cNvSpPr>
            <a:spLocks noGrp="1"/>
          </p:cNvSpPr>
          <p:nvPr>
            <p:ph sz="half" idx="1"/>
          </p:nvPr>
        </p:nvSpPr>
        <p:spPr>
          <a:xfrm>
            <a:off x="457200" y="1600200"/>
            <a:ext cx="8229600" cy="4525963"/>
          </a:xfrm>
        </p:spPr>
        <p:txBody>
          <a:bodyPr/>
          <a:lstStyle/>
          <a:p>
            <a:pPr marL="0" indent="0">
              <a:buNone/>
            </a:pPr>
            <a:r>
              <a:rPr lang="en-US" dirty="0">
                <a:latin typeface="Arial" panose="020B0604020202020204" pitchFamily="34" charset="0"/>
                <a:cs typeface="Arial" panose="020B0604020202020204" pitchFamily="34" charset="0"/>
              </a:rPr>
              <a:t>The Equitable Access grant is only available for 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CCLC Elementary/ Middle School Programs.</a:t>
            </a:r>
          </a:p>
          <a:p>
            <a:endParaRPr lang="en-US" dirty="0"/>
          </a:p>
        </p:txBody>
      </p:sp>
      <p:pic>
        <p:nvPicPr>
          <p:cNvPr id="5" name="Content Placeholder 4" descr="A group of young kids running in the grass.">
            <a:extLst>
              <a:ext uri="{FF2B5EF4-FFF2-40B4-BE49-F238E27FC236}">
                <a16:creationId xmlns:a16="http://schemas.microsoft.com/office/drawing/2014/main" id="{7AA3B59B-D6BF-4650-8C26-15F7A406A51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52700" y="3429000"/>
            <a:ext cx="4038600" cy="2693241"/>
          </a:xfrm>
          <a:prstGeom prst="rect">
            <a:avLst/>
          </a:prstGeom>
        </p:spPr>
      </p:pic>
    </p:spTree>
    <p:extLst>
      <p:ext uri="{BB962C8B-B14F-4D97-AF65-F5344CB8AC3E}">
        <p14:creationId xmlns:p14="http://schemas.microsoft.com/office/powerpoint/2010/main" val="4038063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3FDE-10C9-45F3-9E99-99574E5093C6}"/>
              </a:ext>
            </a:extLst>
          </p:cNvPr>
          <p:cNvSpPr>
            <a:spLocks noGrp="1"/>
          </p:cNvSpPr>
          <p:nvPr>
            <p:ph type="title"/>
          </p:nvPr>
        </p:nvSpPr>
        <p:spPr>
          <a:solidFill>
            <a:schemeClr val="accent5"/>
          </a:solidFill>
        </p:spPr>
        <p:txBody>
          <a:bodyPr>
            <a:normAutofit/>
          </a:bodyPr>
          <a:lstStyle/>
          <a:p>
            <a:r>
              <a:rPr lang="en-US" sz="3600" b="1" dirty="0">
                <a:latin typeface="Arial" panose="020B0604020202020204" pitchFamily="34" charset="0"/>
                <a:cs typeface="Arial" panose="020B0604020202020204" pitchFamily="34" charset="0"/>
              </a:rPr>
              <a:t>Minimum Grant Amount</a:t>
            </a:r>
          </a:p>
        </p:txBody>
      </p:sp>
      <p:sp>
        <p:nvSpPr>
          <p:cNvPr id="3" name="Content Placeholder 2">
            <a:extLst>
              <a:ext uri="{FF2B5EF4-FFF2-40B4-BE49-F238E27FC236}">
                <a16:creationId xmlns:a16="http://schemas.microsoft.com/office/drawing/2014/main" id="{2FE97E87-452A-4F2E-9EC6-AA88F0B9B080}"/>
              </a:ext>
            </a:extLst>
          </p:cNvPr>
          <p:cNvSpPr>
            <a:spLocks noGrp="1"/>
          </p:cNvSpPr>
          <p:nvPr>
            <p:ph idx="1"/>
          </p:nvPr>
        </p:nvSpPr>
        <p:spPr>
          <a:xfrm>
            <a:off x="0" y="1671917"/>
            <a:ext cx="8686800" cy="4525963"/>
          </a:xfrm>
        </p:spPr>
        <p:txBody>
          <a:bodyPr>
            <a:normAutofit/>
          </a:bodyPr>
          <a:lstStyle/>
          <a:p>
            <a:pPr lvl="1">
              <a:buFont typeface="Arial" panose="020B0604020202020204" pitchFamily="34" charset="0"/>
              <a:buChar char="•"/>
            </a:pPr>
            <a:r>
              <a:rPr lang="en-US" dirty="0">
                <a:latin typeface="Arial" panose="020B0604020202020204" pitchFamily="34" charset="0"/>
                <a:cs typeface="Arial" panose="020B0604020202020204" pitchFamily="34" charset="0"/>
              </a:rPr>
              <a:t>The minimum grant amount for 21</a:t>
            </a:r>
            <a:r>
              <a:rPr lang="en-US" baseline="30000" dirty="0">
                <a:latin typeface="Arial" panose="020B0604020202020204" pitchFamily="34" charset="0"/>
                <a:cs typeface="Arial" panose="020B0604020202020204" pitchFamily="34" charset="0"/>
              </a:rPr>
              <a:t>st </a:t>
            </a:r>
            <a:r>
              <a:rPr lang="en-US" dirty="0">
                <a:latin typeface="Arial" panose="020B0604020202020204" pitchFamily="34" charset="0"/>
                <a:cs typeface="Arial" panose="020B0604020202020204" pitchFamily="34" charset="0"/>
              </a:rPr>
              <a:t>CCLC and 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CCLC ASSETs programs per school site is $50,000, inclusive of all components (</a:t>
            </a:r>
            <a:r>
              <a:rPr lang="en-US" i="1" dirty="0">
                <a:latin typeface="Arial" panose="020B0604020202020204" pitchFamily="34" charset="0"/>
                <a:cs typeface="Arial" panose="020B0604020202020204" pitchFamily="34" charset="0"/>
              </a:rPr>
              <a:t>Sec </a:t>
            </a:r>
            <a:r>
              <a:rPr lang="en-US" dirty="0">
                <a:latin typeface="Arial" panose="020B0604020202020204" pitchFamily="34" charset="0"/>
                <a:cs typeface="Arial" panose="020B0604020202020204" pitchFamily="34" charset="0"/>
              </a:rPr>
              <a:t>4204 [20</a:t>
            </a:r>
            <a:r>
              <a:rPr lang="en-US" i="1" dirty="0">
                <a:latin typeface="Arial" panose="020B0604020202020204" pitchFamily="34" charset="0"/>
                <a:cs typeface="Arial" panose="020B0604020202020204" pitchFamily="34" charset="0"/>
              </a:rPr>
              <a:t> U.S.C. 7174</a:t>
            </a:r>
            <a:r>
              <a:rPr lang="en-US" dirty="0">
                <a:latin typeface="Arial" panose="020B0604020202020204" pitchFamily="34" charset="0"/>
                <a:cs typeface="Arial" panose="020B0604020202020204" pitchFamily="34" charset="0"/>
              </a:rPr>
              <a:t>] [h]).</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Sites that are funded at minimum are still eligible to receive grant reductions if attendance targets are not met.</a:t>
            </a:r>
          </a:p>
          <a:p>
            <a:pPr lvl="1">
              <a:buFont typeface="Wingdings" panose="05000000000000000000" pitchFamily="2" charset="2"/>
              <a:buChar char="Ø"/>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215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ABB1-8AB3-41F5-B9AD-6B47F4AFDCA6}"/>
              </a:ext>
            </a:extLst>
          </p:cNvPr>
          <p:cNvSpPr>
            <a:spLocks noGrp="1"/>
          </p:cNvSpPr>
          <p:nvPr>
            <p:ph type="title"/>
          </p:nvPr>
        </p:nvSpPr>
        <p:spPr>
          <a:solidFill>
            <a:schemeClr val="accent5"/>
          </a:solidFill>
        </p:spPr>
        <p:txBody>
          <a:bodyPr>
            <a:noAutofit/>
          </a:bodyPr>
          <a:lstStyle/>
          <a:p>
            <a:r>
              <a:rPr lang="en-US" sz="3600" b="1" dirty="0">
                <a:latin typeface="Arial" panose="020B0604020202020204" pitchFamily="34" charset="0"/>
                <a:ea typeface="Libre Baskerville"/>
                <a:cs typeface="Arial" panose="020B0604020202020204" pitchFamily="34" charset="0"/>
                <a:sym typeface="Libre Baskerville"/>
              </a:rPr>
              <a:t>Co-Applicant And Joint Submission (1)</a:t>
            </a:r>
            <a:endParaRPr lang="en-US" sz="3600" dirty="0"/>
          </a:p>
        </p:txBody>
      </p:sp>
      <p:sp>
        <p:nvSpPr>
          <p:cNvPr id="3" name="Content Placeholder 2">
            <a:extLst>
              <a:ext uri="{FF2B5EF4-FFF2-40B4-BE49-F238E27FC236}">
                <a16:creationId xmlns:a16="http://schemas.microsoft.com/office/drawing/2014/main" id="{F3A7907A-78E9-4AF1-8C22-AAE5A802A833}"/>
              </a:ext>
            </a:extLst>
          </p:cNvPr>
          <p:cNvSpPr>
            <a:spLocks noGrp="1"/>
          </p:cNvSpPr>
          <p:nvPr>
            <p:ph sz="half" idx="1"/>
          </p:nvPr>
        </p:nvSpPr>
        <p:spPr>
          <a:xfrm>
            <a:off x="457199" y="1417638"/>
            <a:ext cx="4782065" cy="5440362"/>
          </a:xfrm>
        </p:spPr>
        <p:txBody>
          <a:bodyPr>
            <a:normAutofit fontScale="40000" lnSpcReduction="20000"/>
          </a:bodyPr>
          <a:lstStyle/>
          <a:p>
            <a:pPr marL="0" lvl="0" indent="0">
              <a:spcBef>
                <a:spcPts val="800"/>
              </a:spcBef>
              <a:buClr>
                <a:schemeClr val="dk1"/>
              </a:buClr>
              <a:buSzPts val="2000"/>
              <a:buNone/>
            </a:pPr>
            <a:r>
              <a:rPr lang="en-US" sz="6000" b="1" dirty="0">
                <a:latin typeface="Arial" panose="020B0604020202020204" pitchFamily="34" charset="0"/>
                <a:ea typeface="Arial"/>
                <a:cs typeface="Arial" panose="020B0604020202020204" pitchFamily="34" charset="0"/>
                <a:sym typeface="Arial"/>
              </a:rPr>
              <a:t>What is required?</a:t>
            </a:r>
          </a:p>
          <a:p>
            <a:pPr marL="0" lvl="0" indent="0">
              <a:spcBef>
                <a:spcPts val="800"/>
              </a:spcBef>
              <a:buClr>
                <a:schemeClr val="dk1"/>
              </a:buClr>
              <a:buSzPts val="2000"/>
              <a:buNone/>
            </a:pPr>
            <a:endParaRPr lang="en-US" sz="4400" b="1" dirty="0">
              <a:latin typeface="Arial" panose="020B0604020202020204" pitchFamily="34" charset="0"/>
              <a:ea typeface="Arial"/>
              <a:cs typeface="Arial" panose="020B0604020202020204" pitchFamily="34" charset="0"/>
              <a:sym typeface="Arial"/>
            </a:endParaRPr>
          </a:p>
          <a:p>
            <a:pPr marL="457200" lvl="0" indent="-323850">
              <a:lnSpc>
                <a:spcPct val="120000"/>
              </a:lnSpc>
              <a:spcBef>
                <a:spcPts val="0"/>
              </a:spcBef>
              <a:buSzPts val="1500"/>
            </a:pPr>
            <a:r>
              <a:rPr lang="en-US" sz="6000" dirty="0">
                <a:latin typeface="Arial" panose="020B0604020202020204" pitchFamily="34" charset="0"/>
                <a:ea typeface="Arial"/>
                <a:cs typeface="Arial" panose="020B0604020202020204" pitchFamily="34" charset="0"/>
                <a:sym typeface="Arial"/>
              </a:rPr>
              <a:t>Ongoing collaboration between co-applicants AND school administrators</a:t>
            </a:r>
          </a:p>
          <a:p>
            <a:pPr marL="457200" lvl="0" indent="-323850">
              <a:lnSpc>
                <a:spcPct val="120000"/>
              </a:lnSpc>
              <a:spcBef>
                <a:spcPts val="0"/>
              </a:spcBef>
              <a:buSzPts val="1500"/>
            </a:pPr>
            <a:r>
              <a:rPr lang="en-US" sz="6000" dirty="0">
                <a:latin typeface="Arial" panose="020B0604020202020204" pitchFamily="34" charset="0"/>
                <a:ea typeface="Arial"/>
                <a:cs typeface="Arial" panose="020B0604020202020204" pitchFamily="34" charset="0"/>
                <a:sym typeface="Arial"/>
              </a:rPr>
              <a:t>Active engagement in the planning and implementation of the program from co-applicants and school administrators</a:t>
            </a:r>
          </a:p>
          <a:p>
            <a:pPr marL="457200" lvl="0" indent="-323850">
              <a:lnSpc>
                <a:spcPct val="120000"/>
              </a:lnSpc>
              <a:spcBef>
                <a:spcPts val="0"/>
              </a:spcBef>
              <a:buSzPts val="1500"/>
            </a:pPr>
            <a:r>
              <a:rPr lang="en-US" sz="6000" dirty="0">
                <a:latin typeface="Arial" panose="020B0604020202020204" pitchFamily="34" charset="0"/>
                <a:ea typeface="Arial"/>
                <a:cs typeface="Arial" panose="020B0604020202020204" pitchFamily="34" charset="0"/>
                <a:sym typeface="Arial"/>
              </a:rPr>
              <a:t>Significant involvement in the management and oversight of the program by co-applicants</a:t>
            </a:r>
          </a:p>
        </p:txBody>
      </p:sp>
      <p:pic>
        <p:nvPicPr>
          <p:cNvPr id="5" name="Picture" descr="A group of young children laying down with faces up in the shape of a star. ">
            <a:extLst>
              <a:ext uri="{FF2B5EF4-FFF2-40B4-BE49-F238E27FC236}">
                <a16:creationId xmlns:a16="http://schemas.microsoft.com/office/drawing/2014/main" id="{56DEAF92-DC67-4911-9FE6-C43AA00B6A82}"/>
              </a:ext>
            </a:extLst>
          </p:cNvPr>
          <p:cNvPicPr preferRelativeResize="0">
            <a:picLocks noGrp="1"/>
          </p:cNvPicPr>
          <p:nvPr>
            <p:ph sz="half" idx="2"/>
          </p:nvPr>
        </p:nvPicPr>
        <p:blipFill>
          <a:blip r:embed="rId3">
            <a:alphaModFix/>
          </a:blip>
          <a:stretch>
            <a:fillRect/>
          </a:stretch>
        </p:blipFill>
        <p:spPr>
          <a:xfrm rot="5400000">
            <a:off x="5096360" y="2380872"/>
            <a:ext cx="3878628" cy="2653706"/>
          </a:xfrm>
          <a:prstGeom prst="rect">
            <a:avLst/>
          </a:prstGeom>
          <a:noFill/>
          <a:ln>
            <a:noFill/>
          </a:ln>
        </p:spPr>
      </p:pic>
    </p:spTree>
    <p:extLst>
      <p:ext uri="{BB962C8B-B14F-4D97-AF65-F5344CB8AC3E}">
        <p14:creationId xmlns:p14="http://schemas.microsoft.com/office/powerpoint/2010/main" val="854480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BB69-ACDD-4DDB-9E7B-75BDDFDE7F96}"/>
              </a:ext>
            </a:extLst>
          </p:cNvPr>
          <p:cNvSpPr>
            <a:spLocks noGrp="1"/>
          </p:cNvSpPr>
          <p:nvPr>
            <p:ph type="title"/>
          </p:nvPr>
        </p:nvSpPr>
        <p:spPr>
          <a:solidFill>
            <a:schemeClr val="accent5"/>
          </a:solidFill>
        </p:spPr>
        <p:txBody>
          <a:bodyPr>
            <a:noAutofit/>
          </a:bodyPr>
          <a:lstStyle/>
          <a:p>
            <a:r>
              <a:rPr lang="en-US" sz="3600" b="1" dirty="0">
                <a:latin typeface="Arial" panose="020B0604020202020204" pitchFamily="34" charset="0"/>
                <a:ea typeface="Libre Baskerville"/>
                <a:cs typeface="Arial" panose="020B0604020202020204" pitchFamily="34" charset="0"/>
                <a:sym typeface="Libre Baskerville"/>
              </a:rPr>
              <a:t>Co-Applicant And Joint Submission (2)</a:t>
            </a:r>
            <a:endParaRPr lang="en-US" sz="3600" dirty="0"/>
          </a:p>
        </p:txBody>
      </p:sp>
      <p:sp>
        <p:nvSpPr>
          <p:cNvPr id="3" name="Content Placeholder 2">
            <a:extLst>
              <a:ext uri="{FF2B5EF4-FFF2-40B4-BE49-F238E27FC236}">
                <a16:creationId xmlns:a16="http://schemas.microsoft.com/office/drawing/2014/main" id="{0860AF9D-8571-4CA5-A06D-39DEBD9DB202}"/>
              </a:ext>
            </a:extLst>
          </p:cNvPr>
          <p:cNvSpPr>
            <a:spLocks noGrp="1"/>
          </p:cNvSpPr>
          <p:nvPr>
            <p:ph idx="1"/>
          </p:nvPr>
        </p:nvSpPr>
        <p:spPr/>
        <p:txBody>
          <a:bodyPr>
            <a:normAutofit fontScale="85000" lnSpcReduction="20000"/>
          </a:bodyPr>
          <a:lstStyle/>
          <a:p>
            <a:pPr lvl="0" indent="-215900">
              <a:spcBef>
                <a:spcPts val="400"/>
              </a:spcBef>
              <a:buClr>
                <a:schemeClr val="dk1"/>
              </a:buClr>
              <a:buSzPts val="2000"/>
              <a:buNone/>
            </a:pPr>
            <a:r>
              <a:rPr lang="en-US" b="1" dirty="0">
                <a:latin typeface="Arial" panose="020B0604020202020204" pitchFamily="34" charset="0"/>
                <a:ea typeface="Arial"/>
                <a:cs typeface="Arial" panose="020B0604020202020204" pitchFamily="34" charset="0"/>
                <a:sym typeface="Arial"/>
              </a:rPr>
              <a:t>How will we ensure this?</a:t>
            </a:r>
          </a:p>
          <a:p>
            <a:pPr marL="457200" lvl="0" indent="-374650">
              <a:lnSpc>
                <a:spcPct val="110000"/>
              </a:lnSpc>
              <a:spcBef>
                <a:spcPts val="1200"/>
              </a:spcBef>
              <a:buSzPts val="2300"/>
            </a:pPr>
            <a:r>
              <a:rPr lang="en-US" dirty="0">
                <a:latin typeface="Arial" panose="020B0604020202020204" pitchFamily="34" charset="0"/>
                <a:ea typeface="Arial"/>
                <a:cs typeface="Arial" panose="020B0604020202020204" pitchFamily="34" charset="0"/>
                <a:sym typeface="Arial"/>
              </a:rPr>
              <a:t>A completed form by each applicant and co-applicant(s) as well as the principal and superintendent of the school(s) applying for the grant, certifying all of the program requirements.</a:t>
            </a:r>
          </a:p>
          <a:p>
            <a:pPr marL="457200" lvl="0" indent="-374650">
              <a:lnSpc>
                <a:spcPct val="110000"/>
              </a:lnSpc>
              <a:spcBef>
                <a:spcPts val="1200"/>
              </a:spcBef>
              <a:buSzPts val="2300"/>
            </a:pPr>
            <a:r>
              <a:rPr lang="en-US" dirty="0">
                <a:latin typeface="Arial" panose="020B0604020202020204" pitchFamily="34" charset="0"/>
                <a:ea typeface="Arial"/>
                <a:cs typeface="Arial" panose="020B0604020202020204" pitchFamily="34" charset="0"/>
                <a:sym typeface="Arial"/>
              </a:rPr>
              <a:t>Required virtual trainings with corresponding quizzes for every co-applicant</a:t>
            </a:r>
          </a:p>
          <a:p>
            <a:pPr marL="457200" lvl="0" indent="-374650">
              <a:lnSpc>
                <a:spcPct val="110000"/>
              </a:lnSpc>
              <a:spcBef>
                <a:spcPts val="1200"/>
              </a:spcBef>
              <a:buSzPts val="2300"/>
            </a:pPr>
            <a:r>
              <a:rPr lang="en-US" dirty="0">
                <a:latin typeface="Arial" panose="020B0604020202020204" pitchFamily="34" charset="0"/>
                <a:ea typeface="Arial"/>
                <a:cs typeface="Arial" panose="020B0604020202020204" pitchFamily="34" charset="0"/>
                <a:sym typeface="Arial"/>
              </a:rPr>
              <a:t>The System of Support for Expanded Learning will contact each new grantee to identify needs and provide support. </a:t>
            </a:r>
          </a:p>
        </p:txBody>
      </p:sp>
    </p:spTree>
    <p:extLst>
      <p:ext uri="{BB962C8B-B14F-4D97-AF65-F5344CB8AC3E}">
        <p14:creationId xmlns:p14="http://schemas.microsoft.com/office/powerpoint/2010/main" val="44066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3771-0A79-4950-8C19-D17803BFF7A0}"/>
              </a:ext>
            </a:extLst>
          </p:cNvPr>
          <p:cNvSpPr>
            <a:spLocks noGrp="1"/>
          </p:cNvSpPr>
          <p:nvPr>
            <p:ph type="title"/>
          </p:nvPr>
        </p:nvSpPr>
        <p:spPr>
          <a:xfrm>
            <a:off x="457200" y="274638"/>
            <a:ext cx="8229600" cy="1143000"/>
          </a:xfrm>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Objectives</a:t>
            </a:r>
          </a:p>
        </p:txBody>
      </p:sp>
      <p:grpSp>
        <p:nvGrpSpPr>
          <p:cNvPr id="9" name="Group 8" descr="This presentation will review the background and purpose of 21st CCLC, the components and eligibility, what is new this Cohort, and the application process. ">
            <a:extLst>
              <a:ext uri="{FF2B5EF4-FFF2-40B4-BE49-F238E27FC236}">
                <a16:creationId xmlns:a16="http://schemas.microsoft.com/office/drawing/2014/main" id="{36E31ABE-714F-4072-AE37-632BDD2449DD}"/>
              </a:ext>
            </a:extLst>
          </p:cNvPr>
          <p:cNvGrpSpPr/>
          <p:nvPr/>
        </p:nvGrpSpPr>
        <p:grpSpPr>
          <a:xfrm>
            <a:off x="2024428" y="1587844"/>
            <a:ext cx="5095144" cy="4857635"/>
            <a:chOff x="1874067" y="1133515"/>
            <a:chExt cx="5567084" cy="5491136"/>
          </a:xfrm>
        </p:grpSpPr>
        <p:sp>
          <p:nvSpPr>
            <p:cNvPr id="13" name="Pentagon 33" descr="The Background and Purpose of the Cohort 14 RFA.">
              <a:extLst>
                <a:ext uri="{FF2B5EF4-FFF2-40B4-BE49-F238E27FC236}">
                  <a16:creationId xmlns:a16="http://schemas.microsoft.com/office/drawing/2014/main" id="{BC8C0C34-4A25-4767-A86D-B5DB79878CB4}"/>
                </a:ext>
              </a:extLst>
            </p:cNvPr>
            <p:cNvSpPr/>
            <p:nvPr/>
          </p:nvSpPr>
          <p:spPr>
            <a:xfrm rot="5400000">
              <a:off x="3926219" y="-918636"/>
              <a:ext cx="1462779" cy="5567082"/>
            </a:xfrm>
            <a:prstGeom prst="homePlate">
              <a:avLst>
                <a:gd name="adj" fmla="val 2210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lIns="137115" tIns="34279" rIns="68557" bIns="34279" rtlCol="0" anchor="ctr" anchorCtr="0"/>
            <a:lstStyle/>
            <a:p>
              <a:pPr algn="ctr"/>
              <a:r>
                <a:rPr lang="en-US" sz="2400" dirty="0">
                  <a:latin typeface="Arial" panose="020B0604020202020204" pitchFamily="34" charset="0"/>
                  <a:cs typeface="Arial" panose="020B0604020202020204" pitchFamily="34" charset="0"/>
                </a:rPr>
                <a:t>Background and Purpose</a:t>
              </a:r>
              <a:endParaRPr lang="en-US" sz="2400" b="1" dirty="0">
                <a:solidFill>
                  <a:srgbClr val="FFFFFF"/>
                </a:solidFill>
                <a:latin typeface="Arial" panose="020B0604020202020204" pitchFamily="34" charset="0"/>
                <a:ea typeface="Lato" charset="0"/>
                <a:cs typeface="Arial" panose="020B0604020202020204" pitchFamily="34" charset="0"/>
              </a:endParaRPr>
            </a:p>
          </p:txBody>
        </p:sp>
        <p:sp>
          <p:nvSpPr>
            <p:cNvPr id="12" name="Chevron 32" descr="The Components and Eligibility surrounding the Cohort 14 RFA.">
              <a:extLst>
                <a:ext uri="{FF2B5EF4-FFF2-40B4-BE49-F238E27FC236}">
                  <a16:creationId xmlns:a16="http://schemas.microsoft.com/office/drawing/2014/main" id="{D76AC659-4DAF-483E-83F1-E1EB523F1FEE}"/>
                </a:ext>
              </a:extLst>
            </p:cNvPr>
            <p:cNvSpPr/>
            <p:nvPr/>
          </p:nvSpPr>
          <p:spPr>
            <a:xfrm rot="5400000">
              <a:off x="3728818" y="316795"/>
              <a:ext cx="1857583" cy="5567082"/>
            </a:xfrm>
            <a:prstGeom prst="chevron">
              <a:avLst>
                <a:gd name="adj" fmla="val 2075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270" lIns="157682" tIns="34279" rIns="68557" bIns="34279" rtlCol="0" anchor="ctr" anchorCtr="0"/>
            <a:lstStyle/>
            <a:p>
              <a:pPr algn="ctr"/>
              <a:r>
                <a:rPr lang="en-US" sz="2400" dirty="0">
                  <a:solidFill>
                    <a:srgbClr val="FFFFFF"/>
                  </a:solidFill>
                  <a:latin typeface="Arial" panose="020B0604020202020204" pitchFamily="34" charset="0"/>
                  <a:ea typeface="Lato" charset="0"/>
                  <a:cs typeface="Arial" panose="020B0604020202020204" pitchFamily="34" charset="0"/>
                </a:rPr>
                <a:t>Components &amp; Eligibility</a:t>
              </a:r>
            </a:p>
          </p:txBody>
        </p:sp>
        <p:sp>
          <p:nvSpPr>
            <p:cNvPr id="11" name="Chevron 31" descr="What is new with the Cohort 14 RFA.">
              <a:extLst>
                <a:ext uri="{FF2B5EF4-FFF2-40B4-BE49-F238E27FC236}">
                  <a16:creationId xmlns:a16="http://schemas.microsoft.com/office/drawing/2014/main" id="{2F8C4D4C-3C77-42E4-BD76-6089E131A414}"/>
                </a:ext>
              </a:extLst>
            </p:cNvPr>
            <p:cNvSpPr/>
            <p:nvPr/>
          </p:nvSpPr>
          <p:spPr>
            <a:xfrm rot="5400000">
              <a:off x="3728816" y="1524946"/>
              <a:ext cx="1857583" cy="5567082"/>
            </a:xfrm>
            <a:prstGeom prst="chevron">
              <a:avLst>
                <a:gd name="adj" fmla="val 20758"/>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lIns="157682" tIns="34279" rIns="68557" bIns="34279" rtlCol="0" anchor="ctr" anchorCtr="0"/>
            <a:lstStyle/>
            <a:p>
              <a:pPr algn="ctr"/>
              <a:r>
                <a:rPr lang="en-US" sz="2400" dirty="0">
                  <a:solidFill>
                    <a:srgbClr val="FFFFFF"/>
                  </a:solidFill>
                  <a:latin typeface="Arial" panose="020B0604020202020204" pitchFamily="34" charset="0"/>
                  <a:ea typeface="Lato" charset="0"/>
                  <a:cs typeface="Arial" panose="020B0604020202020204" pitchFamily="34" charset="0"/>
                </a:rPr>
                <a:t> What’s New?</a:t>
              </a:r>
            </a:p>
          </p:txBody>
        </p:sp>
        <p:sp>
          <p:nvSpPr>
            <p:cNvPr id="10" name="Chevron 30" descr="The specific application process for the 21st CCLC Cohort 14 RFA. ">
              <a:extLst>
                <a:ext uri="{FF2B5EF4-FFF2-40B4-BE49-F238E27FC236}">
                  <a16:creationId xmlns:a16="http://schemas.microsoft.com/office/drawing/2014/main" id="{72FFC189-4D26-4792-B985-E2CFF3CD1B4C}"/>
                </a:ext>
              </a:extLst>
            </p:cNvPr>
            <p:cNvSpPr/>
            <p:nvPr/>
          </p:nvSpPr>
          <p:spPr>
            <a:xfrm rot="5400000">
              <a:off x="3535384" y="2718887"/>
              <a:ext cx="2244447" cy="5567082"/>
            </a:xfrm>
            <a:prstGeom prst="chevron">
              <a:avLst>
                <a:gd name="adj" fmla="val 2075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vert270" lIns="157682" tIns="34279" rIns="68557" bIns="34279" rtlCol="0" anchor="ctr" anchorCtr="0"/>
            <a:lstStyle/>
            <a:p>
              <a:pPr algn="ctr"/>
              <a:r>
                <a:rPr lang="en-US" sz="2400" dirty="0">
                  <a:solidFill>
                    <a:srgbClr val="FFFFFF"/>
                  </a:solidFill>
                  <a:latin typeface="Arial" panose="020B0604020202020204" pitchFamily="34" charset="0"/>
                  <a:ea typeface="Lato" charset="0"/>
                  <a:cs typeface="Arial" panose="020B0604020202020204" pitchFamily="34" charset="0"/>
                </a:rPr>
                <a:t>Application Process</a:t>
              </a:r>
            </a:p>
          </p:txBody>
        </p:sp>
      </p:grpSp>
    </p:spTree>
    <p:extLst>
      <p:ext uri="{BB962C8B-B14F-4D97-AF65-F5344CB8AC3E}">
        <p14:creationId xmlns:p14="http://schemas.microsoft.com/office/powerpoint/2010/main" val="920453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46D86-673A-48AB-8F45-E2C422C4BC45}"/>
              </a:ext>
            </a:extLst>
          </p:cNvPr>
          <p:cNvSpPr>
            <a:spLocks noGrp="1"/>
          </p:cNvSpPr>
          <p:nvPr>
            <p:ph type="title"/>
          </p:nvPr>
        </p:nvSpPr>
        <p:spPr>
          <a:solidFill>
            <a:schemeClr val="accent5"/>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Program Income And Charging Fees</a:t>
            </a:r>
            <a:endParaRPr lang="en-US" sz="3600" dirty="0"/>
          </a:p>
        </p:txBody>
      </p:sp>
      <p:sp>
        <p:nvSpPr>
          <p:cNvPr id="3" name="Content Placeholder 2">
            <a:extLst>
              <a:ext uri="{FF2B5EF4-FFF2-40B4-BE49-F238E27FC236}">
                <a16:creationId xmlns:a16="http://schemas.microsoft.com/office/drawing/2014/main" id="{69C880C8-F3AE-43DF-9818-FDD7D4E5D157}"/>
              </a:ext>
            </a:extLst>
          </p:cNvPr>
          <p:cNvSpPr>
            <a:spLocks noGrp="1"/>
          </p:cNvSpPr>
          <p:nvPr>
            <p:ph idx="1"/>
          </p:nvPr>
        </p:nvSpPr>
        <p:spPr/>
        <p:txBody>
          <a:bodyPr>
            <a:noAutofit/>
          </a:bodyPr>
          <a:lstStyle/>
          <a:p>
            <a:pPr marL="457200" lvl="0" indent="-381000">
              <a:spcBef>
                <a:spcPts val="0"/>
              </a:spcBef>
              <a:buSzPts val="2400"/>
              <a:buFont typeface="Libre Baskerville"/>
              <a:buChar char="•"/>
            </a:pPr>
            <a:r>
              <a:rPr lang="en-US" sz="2400" dirty="0">
                <a:latin typeface="Arial" panose="020B0604020202020204" pitchFamily="34" charset="0"/>
                <a:cs typeface="Arial" panose="020B0604020202020204" pitchFamily="34" charset="0"/>
              </a:rPr>
              <a:t>All programs must receive approval, in writing, from the CDE prior to implementing a fee based system. </a:t>
            </a:r>
          </a:p>
          <a:p>
            <a:pPr marL="457200" lvl="0" indent="-381000">
              <a:spcBef>
                <a:spcPts val="0"/>
              </a:spcBef>
              <a:buSzPts val="2400"/>
              <a:buFont typeface="Libre Baskerville"/>
              <a:buChar char="•"/>
            </a:pPr>
            <a:r>
              <a:rPr lang="en-US" sz="2400" dirty="0">
                <a:latin typeface="Arial" panose="020B0604020202020204" pitchFamily="34" charset="0"/>
                <a:ea typeface="Libre Baskerville"/>
                <a:cs typeface="Arial" panose="020B0604020202020204" pitchFamily="34" charset="0"/>
                <a:sym typeface="Libre Baskerville"/>
              </a:rPr>
              <a:t>Federal statute does not prohibit charging fees as long as program fees are not a barrier to receiving service. </a:t>
            </a:r>
          </a:p>
          <a:p>
            <a:pPr marL="457200" lvl="0" indent="-381000">
              <a:spcBef>
                <a:spcPts val="0"/>
              </a:spcBef>
              <a:buSzPts val="2400"/>
              <a:buFont typeface="Libre Baskerville"/>
              <a:buChar char="•"/>
            </a:pPr>
            <a:r>
              <a:rPr lang="en-US" sz="2400" dirty="0">
                <a:latin typeface="Arial" panose="020B0604020202020204" pitchFamily="34" charset="0"/>
                <a:ea typeface="Libre Baskerville"/>
                <a:cs typeface="Arial" panose="020B0604020202020204" pitchFamily="34" charset="0"/>
                <a:sym typeface="Libre Baskerville"/>
              </a:rPr>
              <a:t>All fees collected are subject to audits &amp; Federal Program Monitoring (FPM) Programs must certify they understand and agree to the requirements set forth by the CDE.</a:t>
            </a:r>
          </a:p>
          <a:p>
            <a:pPr marL="457200" lvl="0" indent="-381000">
              <a:spcBef>
                <a:spcPts val="0"/>
              </a:spcBef>
              <a:buSzPts val="2400"/>
              <a:buFont typeface="Libre Baskerville"/>
              <a:buChar char="•"/>
            </a:pPr>
            <a:r>
              <a:rPr lang="en-US" sz="2400" dirty="0">
                <a:latin typeface="Arial" panose="020B0604020202020204" pitchFamily="34" charset="0"/>
                <a:ea typeface="Libre Baskerville"/>
                <a:cs typeface="Arial" panose="020B0604020202020204" pitchFamily="34" charset="0"/>
                <a:sym typeface="Libre Baskerville"/>
              </a:rPr>
              <a:t>Programs must complete a Program Income Narrative. </a:t>
            </a:r>
          </a:p>
          <a:p>
            <a:pPr marL="457200" lvl="0" indent="-381000">
              <a:spcBef>
                <a:spcPts val="0"/>
              </a:spcBef>
              <a:buSzPts val="2400"/>
              <a:buFont typeface="Libre Baskerville"/>
              <a:buChar char="•"/>
            </a:pPr>
            <a:r>
              <a:rPr lang="en-US" sz="2400" dirty="0">
                <a:latin typeface="Arial" panose="020B0604020202020204" pitchFamily="34" charset="0"/>
                <a:ea typeface="Libre Baskerville"/>
                <a:cs typeface="Arial" panose="020B0604020202020204" pitchFamily="34" charset="0"/>
                <a:sym typeface="Libre Baskerville"/>
              </a:rPr>
              <a:t>Programs collecting fees must submit bi-annual expenditure reports.</a:t>
            </a:r>
          </a:p>
        </p:txBody>
      </p:sp>
    </p:spTree>
    <p:extLst>
      <p:ext uri="{BB962C8B-B14F-4D97-AF65-F5344CB8AC3E}">
        <p14:creationId xmlns:p14="http://schemas.microsoft.com/office/powerpoint/2010/main" val="59067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4013-FBB9-4A6B-82DE-16218E7D3158}"/>
              </a:ext>
            </a:extLst>
          </p:cNvPr>
          <p:cNvSpPr>
            <a:spLocks noGrp="1"/>
          </p:cNvSpPr>
          <p:nvPr>
            <p:ph type="title"/>
          </p:nvPr>
        </p:nvSpPr>
        <p:spPr>
          <a:solidFill>
            <a:schemeClr val="accent5"/>
          </a:solidFill>
        </p:spPr>
        <p:txBody>
          <a:bodyPr>
            <a:noAutofit/>
          </a:bodyPr>
          <a:lstStyle/>
          <a:p>
            <a:r>
              <a:rPr lang="en-US" sz="3600" b="1" dirty="0">
                <a:latin typeface="Arial" panose="020B0604020202020204" pitchFamily="34" charset="0"/>
                <a:ea typeface="Libre Baskerville"/>
                <a:cs typeface="Arial" panose="020B0604020202020204" pitchFamily="34" charset="0"/>
                <a:sym typeface="Libre Baskerville"/>
              </a:rPr>
              <a:t>What do applicants intending to charge fees need to do? (1)</a:t>
            </a:r>
            <a:endParaRPr lang="en-US" sz="3600" dirty="0"/>
          </a:p>
        </p:txBody>
      </p:sp>
      <p:sp>
        <p:nvSpPr>
          <p:cNvPr id="3" name="Content Placeholder 2">
            <a:extLst>
              <a:ext uri="{FF2B5EF4-FFF2-40B4-BE49-F238E27FC236}">
                <a16:creationId xmlns:a16="http://schemas.microsoft.com/office/drawing/2014/main" id="{A7B6BF28-102E-49EE-B3CE-81109BF9A35A}"/>
              </a:ext>
            </a:extLst>
          </p:cNvPr>
          <p:cNvSpPr>
            <a:spLocks noGrp="1"/>
          </p:cNvSpPr>
          <p:nvPr>
            <p:ph idx="1"/>
          </p:nvPr>
        </p:nvSpPr>
        <p:spPr>
          <a:xfrm>
            <a:off x="457200" y="1600200"/>
            <a:ext cx="8229600" cy="4837670"/>
          </a:xfrm>
        </p:spPr>
        <p:txBody>
          <a:bodyPr>
            <a:normAutofit fontScale="77500" lnSpcReduction="20000"/>
          </a:bodyPr>
          <a:lstStyle/>
          <a:p>
            <a:pPr>
              <a:lnSpc>
                <a:spcPct val="120000"/>
              </a:lnSpc>
              <a:spcBef>
                <a:spcPts val="600"/>
              </a:spcBef>
            </a:pPr>
            <a:r>
              <a:rPr lang="en-US" dirty="0">
                <a:latin typeface="Arial" panose="020B0604020202020204" pitchFamily="34" charset="0"/>
                <a:cs typeface="Arial" panose="020B0604020202020204" pitchFamily="34" charset="0"/>
              </a:rPr>
              <a:t>Clearly indicate the intention to charge fees in the grant application;</a:t>
            </a:r>
          </a:p>
          <a:p>
            <a:pPr>
              <a:lnSpc>
                <a:spcPct val="120000"/>
              </a:lnSpc>
              <a:spcBef>
                <a:spcPts val="600"/>
              </a:spcBef>
            </a:pPr>
            <a:r>
              <a:rPr lang="en-US" dirty="0">
                <a:latin typeface="Arial" panose="020B0604020202020204" pitchFamily="34" charset="0"/>
                <a:cs typeface="Arial" panose="020B0604020202020204" pitchFamily="34" charset="0"/>
              </a:rPr>
              <a:t>Identify the proposed fees (ex- registration fee, materials fee, etc.);</a:t>
            </a:r>
          </a:p>
          <a:p>
            <a:pPr>
              <a:lnSpc>
                <a:spcPct val="120000"/>
              </a:lnSpc>
              <a:spcBef>
                <a:spcPts val="600"/>
              </a:spcBef>
            </a:pPr>
            <a:r>
              <a:rPr lang="en-US" dirty="0">
                <a:latin typeface="Arial" panose="020B0604020202020204" pitchFamily="34" charset="0"/>
                <a:cs typeface="Arial" panose="020B0604020202020204" pitchFamily="34" charset="0"/>
              </a:rPr>
              <a:t>Offer a sliding scale, in accordance with district policies, that is thoroughly described in the application;</a:t>
            </a:r>
          </a:p>
          <a:p>
            <a:pPr>
              <a:lnSpc>
                <a:spcPct val="120000"/>
              </a:lnSpc>
              <a:spcBef>
                <a:spcPts val="600"/>
              </a:spcBef>
            </a:pPr>
            <a:r>
              <a:rPr lang="en-US" dirty="0">
                <a:latin typeface="Arial" panose="020B0604020202020204" pitchFamily="34" charset="0"/>
                <a:cs typeface="Arial" panose="020B0604020202020204" pitchFamily="34" charset="0"/>
              </a:rPr>
              <a:t>Offer scholarships for those who cannot afford the fees;</a:t>
            </a:r>
          </a:p>
          <a:p>
            <a:pPr>
              <a:lnSpc>
                <a:spcPct val="120000"/>
              </a:lnSpc>
              <a:spcBef>
                <a:spcPts val="600"/>
              </a:spcBef>
            </a:pPr>
            <a:r>
              <a:rPr lang="en-US" dirty="0">
                <a:latin typeface="Arial" panose="020B0604020202020204" pitchFamily="34" charset="0"/>
                <a:cs typeface="Arial" panose="020B0604020202020204" pitchFamily="34" charset="0"/>
              </a:rPr>
              <a:t>Certify no student or family member will be excluded from such activities due to their inability to pay established fee;</a:t>
            </a:r>
          </a:p>
        </p:txBody>
      </p:sp>
    </p:spTree>
    <p:extLst>
      <p:ext uri="{BB962C8B-B14F-4D97-AF65-F5344CB8AC3E}">
        <p14:creationId xmlns:p14="http://schemas.microsoft.com/office/powerpoint/2010/main" val="828263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4013-FBB9-4A6B-82DE-16218E7D3158}"/>
              </a:ext>
            </a:extLst>
          </p:cNvPr>
          <p:cNvSpPr>
            <a:spLocks noGrp="1"/>
          </p:cNvSpPr>
          <p:nvPr>
            <p:ph type="title"/>
          </p:nvPr>
        </p:nvSpPr>
        <p:spPr>
          <a:solidFill>
            <a:schemeClr val="accent5"/>
          </a:solidFill>
        </p:spPr>
        <p:txBody>
          <a:bodyPr>
            <a:noAutofit/>
          </a:bodyPr>
          <a:lstStyle/>
          <a:p>
            <a:r>
              <a:rPr lang="en-US" sz="3600" b="1" dirty="0">
                <a:latin typeface="Arial" panose="020B0604020202020204" pitchFamily="34" charset="0"/>
                <a:ea typeface="Libre Baskerville"/>
                <a:cs typeface="Arial" panose="020B0604020202020204" pitchFamily="34" charset="0"/>
                <a:sym typeface="Libre Baskerville"/>
              </a:rPr>
              <a:t>What do applicants intending to charge fees need to do? (2)</a:t>
            </a:r>
            <a:endParaRPr lang="en-US" sz="3600" dirty="0"/>
          </a:p>
        </p:txBody>
      </p:sp>
      <p:sp>
        <p:nvSpPr>
          <p:cNvPr id="3" name="Content Placeholder 2">
            <a:extLst>
              <a:ext uri="{FF2B5EF4-FFF2-40B4-BE49-F238E27FC236}">
                <a16:creationId xmlns:a16="http://schemas.microsoft.com/office/drawing/2014/main" id="{A7B6BF28-102E-49EE-B3CE-81109BF9A35A}"/>
              </a:ext>
            </a:extLst>
          </p:cNvPr>
          <p:cNvSpPr>
            <a:spLocks noGrp="1"/>
          </p:cNvSpPr>
          <p:nvPr>
            <p:ph idx="1"/>
          </p:nvPr>
        </p:nvSpPr>
        <p:spPr>
          <a:xfrm>
            <a:off x="457200" y="1600200"/>
            <a:ext cx="8229600" cy="4837670"/>
          </a:xfrm>
        </p:spPr>
        <p:txBody>
          <a:bodyPr>
            <a:normAutofit fontScale="77500" lnSpcReduction="20000"/>
          </a:bodyPr>
          <a:lstStyle/>
          <a:p>
            <a:pPr>
              <a:lnSpc>
                <a:spcPct val="120000"/>
              </a:lnSpc>
              <a:spcBef>
                <a:spcPts val="600"/>
              </a:spcBef>
            </a:pPr>
            <a:r>
              <a:rPr lang="en-US" dirty="0">
                <a:latin typeface="Arial" panose="020B0604020202020204" pitchFamily="34" charset="0"/>
                <a:cs typeface="Arial" panose="020B0604020202020204" pitchFamily="34" charset="0"/>
              </a:rPr>
              <a:t>Identify how the agency’s accounting system will be able to accurately track and report both the collection and expenditure of the fees separate from grant fees;</a:t>
            </a:r>
          </a:p>
          <a:p>
            <a:pPr>
              <a:lnSpc>
                <a:spcPct val="120000"/>
              </a:lnSpc>
              <a:spcBef>
                <a:spcPts val="600"/>
              </a:spcBef>
            </a:pPr>
            <a:r>
              <a:rPr lang="en-US" dirty="0">
                <a:latin typeface="Arial" panose="020B0604020202020204" pitchFamily="34" charset="0"/>
                <a:cs typeface="Arial" panose="020B0604020202020204" pitchFamily="34" charset="0"/>
              </a:rPr>
              <a:t>Identify how fees will be used to support the 21st CCLC program;</a:t>
            </a:r>
          </a:p>
          <a:p>
            <a:pPr>
              <a:lnSpc>
                <a:spcPct val="120000"/>
              </a:lnSpc>
              <a:spcBef>
                <a:spcPts val="600"/>
              </a:spcBef>
            </a:pPr>
            <a:r>
              <a:rPr lang="en-US" dirty="0">
                <a:latin typeface="Arial" panose="020B0604020202020204" pitchFamily="34" charset="0"/>
                <a:cs typeface="Arial" panose="020B0604020202020204" pitchFamily="34" charset="0"/>
              </a:rPr>
              <a:t>Use all income resulting from the collection of fees exclusively to fund 21st CCLC activities as approved in the grant application and </a:t>
            </a:r>
          </a:p>
          <a:p>
            <a:pPr>
              <a:lnSpc>
                <a:spcPct val="120000"/>
              </a:lnSpc>
              <a:spcBef>
                <a:spcPts val="600"/>
              </a:spcBef>
            </a:pPr>
            <a:r>
              <a:rPr lang="en-US" dirty="0">
                <a:latin typeface="Arial" panose="020B0604020202020204" pitchFamily="34" charset="0"/>
                <a:cs typeface="Arial" panose="020B0604020202020204" pitchFamily="34" charset="0"/>
              </a:rPr>
              <a:t>Submit additional documentation as required or requested at the discretion of the CDE.</a:t>
            </a:r>
          </a:p>
        </p:txBody>
      </p:sp>
    </p:spTree>
    <p:extLst>
      <p:ext uri="{BB962C8B-B14F-4D97-AF65-F5344CB8AC3E}">
        <p14:creationId xmlns:p14="http://schemas.microsoft.com/office/powerpoint/2010/main" val="8061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1D775-24EF-4008-B4EA-E501072D3E7E}"/>
              </a:ext>
            </a:extLst>
          </p:cNvPr>
          <p:cNvSpPr>
            <a:spLocks noGrp="1"/>
          </p:cNvSpPr>
          <p:nvPr>
            <p:ph type="title"/>
          </p:nvPr>
        </p:nvSpPr>
        <p:spPr>
          <a:solidFill>
            <a:schemeClr val="accent2">
              <a:lumMod val="60000"/>
              <a:lumOff val="40000"/>
            </a:schemeClr>
          </a:solidFill>
        </p:spPr>
        <p:txBody>
          <a:bodyPr/>
          <a:lstStyle/>
          <a:p>
            <a:r>
              <a:rPr lang="en-US" b="1" dirty="0">
                <a:latin typeface="Arial" panose="020B0604020202020204" pitchFamily="34" charset="0"/>
                <a:cs typeface="Arial" panose="020B0604020202020204" pitchFamily="34" charset="0"/>
              </a:rPr>
              <a:t>Application Process</a:t>
            </a:r>
            <a:endParaRPr lang="en-US" dirty="0"/>
          </a:p>
        </p:txBody>
      </p:sp>
      <p:sp>
        <p:nvSpPr>
          <p:cNvPr id="3" name="Content Placeholder 2">
            <a:extLst>
              <a:ext uri="{FF2B5EF4-FFF2-40B4-BE49-F238E27FC236}">
                <a16:creationId xmlns:a16="http://schemas.microsoft.com/office/drawing/2014/main" id="{74CE2D61-27B6-49E7-B751-B1317AC8974F}"/>
              </a:ext>
            </a:extLst>
          </p:cNvPr>
          <p:cNvSpPr>
            <a:spLocks noGrp="1"/>
          </p:cNvSpPr>
          <p:nvPr>
            <p:ph idx="1"/>
          </p:nvPr>
        </p:nvSpPr>
        <p:spPr/>
        <p:txBody>
          <a:bodyPr/>
          <a:lstStyle/>
          <a:p>
            <a:pPr marL="514350" indent="-514350">
              <a:buFont typeface="+mj-lt"/>
              <a:buAutoNum type="arabicPeriod"/>
            </a:pPr>
            <a:r>
              <a:rPr lang="en-US" dirty="0">
                <a:latin typeface="Arial" panose="020B0604020202020204" pitchFamily="34" charset="0"/>
                <a:cs typeface="Arial" panose="020B0604020202020204" pitchFamily="34" charset="0"/>
              </a:rPr>
              <a:t>The RFA submission, which is a two part requirement</a:t>
            </a:r>
          </a:p>
          <a:p>
            <a:pPr marL="514350" indent="-514350">
              <a:buFont typeface="+mj-lt"/>
              <a:buAutoNum type="arabicPeriod"/>
            </a:pPr>
            <a:r>
              <a:rPr lang="en-US" dirty="0">
                <a:latin typeface="Arial" panose="020B0604020202020204" pitchFamily="34" charset="0"/>
                <a:cs typeface="Arial" panose="020B0604020202020204" pitchFamily="34" charset="0"/>
              </a:rPr>
              <a:t>Application Review and Evaluation</a:t>
            </a:r>
          </a:p>
          <a:p>
            <a:pPr marL="514350" indent="-514350">
              <a:buFont typeface="+mj-lt"/>
              <a:buAutoNum type="arabicPeriod"/>
            </a:pPr>
            <a:r>
              <a:rPr lang="en-US" dirty="0">
                <a:latin typeface="Arial" panose="020B0604020202020204" pitchFamily="34" charset="0"/>
                <a:cs typeface="Arial" panose="020B0604020202020204" pitchFamily="34" charset="0"/>
              </a:rPr>
              <a:t>Geographic distribution</a:t>
            </a:r>
          </a:p>
          <a:p>
            <a:pPr marL="514350" indent="-514350">
              <a:buFont typeface="+mj-lt"/>
              <a:buAutoNum type="arabicPeriod"/>
            </a:pPr>
            <a:r>
              <a:rPr lang="en-US" dirty="0">
                <a:latin typeface="Arial" panose="020B0604020202020204" pitchFamily="34" charset="0"/>
                <a:cs typeface="Arial" panose="020B0604020202020204" pitchFamily="34" charset="0"/>
              </a:rPr>
              <a:t>The funding priority</a:t>
            </a:r>
          </a:p>
          <a:p>
            <a:pPr marL="514350" indent="-514350">
              <a:buFont typeface="+mj-lt"/>
              <a:buAutoNum type="arabicPeriod"/>
            </a:pPr>
            <a:r>
              <a:rPr lang="en-US" dirty="0">
                <a:latin typeface="Arial" panose="020B0604020202020204" pitchFamily="34" charset="0"/>
                <a:cs typeface="Arial" panose="020B0604020202020204" pitchFamily="34" charset="0"/>
              </a:rPr>
              <a:t>Free and Reduced Priced Meal determinations.</a:t>
            </a:r>
          </a:p>
          <a:p>
            <a:endParaRPr lang="en-US" dirty="0"/>
          </a:p>
        </p:txBody>
      </p:sp>
    </p:spTree>
    <p:extLst>
      <p:ext uri="{BB962C8B-B14F-4D97-AF65-F5344CB8AC3E}">
        <p14:creationId xmlns:p14="http://schemas.microsoft.com/office/powerpoint/2010/main" val="3836274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C8BF-BA35-46D2-91D4-C53A73D04B20}"/>
              </a:ext>
            </a:extLst>
          </p:cNvPr>
          <p:cNvSpPr>
            <a:spLocks noGrp="1"/>
          </p:cNvSpPr>
          <p:nvPr>
            <p:ph type="title"/>
          </p:nvPr>
        </p:nvSpPr>
        <p:spPr>
          <a:solidFill>
            <a:schemeClr val="accent2">
              <a:lumMod val="60000"/>
              <a:lumOff val="40000"/>
            </a:schemeClr>
          </a:solidFill>
        </p:spPr>
        <p:txBody>
          <a:bodyPr>
            <a:noAutofit/>
          </a:bodyPr>
          <a:lstStyle/>
          <a:p>
            <a:r>
              <a:rPr lang="en-US" sz="3600" b="1" dirty="0">
                <a:latin typeface="Arial" panose="020B0604020202020204" pitchFamily="34" charset="0"/>
                <a:cs typeface="Arial" panose="020B0604020202020204" pitchFamily="34" charset="0"/>
              </a:rPr>
              <a:t>RFA Submission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(Two-part Requirement) Part 1A</a:t>
            </a:r>
            <a:endParaRPr lang="en-US" sz="3600" dirty="0"/>
          </a:p>
        </p:txBody>
      </p:sp>
      <p:sp>
        <p:nvSpPr>
          <p:cNvPr id="3" name="Content Placeholder 2">
            <a:extLst>
              <a:ext uri="{FF2B5EF4-FFF2-40B4-BE49-F238E27FC236}">
                <a16:creationId xmlns:a16="http://schemas.microsoft.com/office/drawing/2014/main" id="{F7E28581-AD1B-431F-A096-6F3EAAF4ED44}"/>
              </a:ext>
            </a:extLst>
          </p:cNvPr>
          <p:cNvSpPr>
            <a:spLocks noGrp="1"/>
          </p:cNvSpPr>
          <p:nvPr>
            <p:ph sz="half" idx="1"/>
          </p:nvPr>
        </p:nvSpPr>
        <p:spPr>
          <a:xfrm>
            <a:off x="457200" y="1600199"/>
            <a:ext cx="7451124" cy="4701747"/>
          </a:xfrm>
        </p:spPr>
        <p:txBody>
          <a:bodyPr>
            <a:noAutofit/>
          </a:bodyPr>
          <a:lstStyle/>
          <a:p>
            <a:pPr>
              <a:lnSpc>
                <a:spcPct val="120000"/>
              </a:lnSpc>
            </a:pPr>
            <a:r>
              <a:rPr lang="en-US" sz="2400" b="1" dirty="0">
                <a:latin typeface="Arial" panose="020B0604020202020204" pitchFamily="34" charset="0"/>
                <a:cs typeface="Arial" panose="020B0604020202020204" pitchFamily="34" charset="0"/>
              </a:rPr>
              <a:t>1A. Download and Submission into ASSIST</a:t>
            </a:r>
          </a:p>
          <a:p>
            <a:pPr lvl="1">
              <a:lnSpc>
                <a:spcPct val="120000"/>
              </a:lnSpc>
            </a:pPr>
            <a:r>
              <a:rPr lang="en-US" dirty="0">
                <a:latin typeface="Arial" panose="020B0604020202020204" pitchFamily="34" charset="0"/>
                <a:cs typeface="Arial" panose="020B0604020202020204" pitchFamily="34" charset="0"/>
              </a:rPr>
              <a:t>Cover Page</a:t>
            </a:r>
          </a:p>
          <a:p>
            <a:pPr lvl="1">
              <a:lnSpc>
                <a:spcPct val="120000"/>
              </a:lnSpc>
            </a:pPr>
            <a:r>
              <a:rPr lang="en-US" dirty="0">
                <a:latin typeface="Arial" panose="020B0604020202020204" pitchFamily="34" charset="0"/>
                <a:cs typeface="Arial" panose="020B0604020202020204" pitchFamily="34" charset="0"/>
              </a:rPr>
              <a:t>Authorized Designee</a:t>
            </a:r>
          </a:p>
          <a:p>
            <a:pPr lvl="1">
              <a:lnSpc>
                <a:spcPct val="120000"/>
              </a:lnSpc>
            </a:pPr>
            <a:r>
              <a:rPr lang="en-US" dirty="0">
                <a:latin typeface="Arial" panose="020B0604020202020204" pitchFamily="34" charset="0"/>
                <a:cs typeface="Arial" panose="020B0604020202020204" pitchFamily="34" charset="0"/>
              </a:rPr>
              <a:t>Signatures &amp; Approvals</a:t>
            </a:r>
          </a:p>
          <a:p>
            <a:pPr lvl="1">
              <a:lnSpc>
                <a:spcPct val="120000"/>
              </a:lnSpc>
            </a:pPr>
            <a:r>
              <a:rPr lang="en-US" dirty="0">
                <a:latin typeface="Arial" panose="020B0604020202020204" pitchFamily="34" charset="0"/>
                <a:cs typeface="Arial" panose="020B0604020202020204" pitchFamily="34" charset="0"/>
              </a:rPr>
              <a:t>Off-site Program Form</a:t>
            </a:r>
          </a:p>
          <a:p>
            <a:pPr lvl="1">
              <a:lnSpc>
                <a:spcPct val="120000"/>
              </a:lnSpc>
            </a:pPr>
            <a:r>
              <a:rPr lang="en-US" dirty="0">
                <a:latin typeface="Arial" panose="020B0604020202020204" pitchFamily="34" charset="0"/>
                <a:cs typeface="Arial" panose="020B0604020202020204" pitchFamily="34" charset="0"/>
              </a:rPr>
              <a:t>Private School Consultation</a:t>
            </a:r>
          </a:p>
          <a:p>
            <a:pPr lvl="1">
              <a:lnSpc>
                <a:spcPct val="120000"/>
              </a:lnSpc>
            </a:pPr>
            <a:r>
              <a:rPr lang="en-US" dirty="0">
                <a:latin typeface="Arial" panose="020B0604020202020204" pitchFamily="34" charset="0"/>
                <a:cs typeface="Arial" panose="020B0604020202020204" pitchFamily="34" charset="0"/>
              </a:rPr>
              <a:t>Funding Priority Certification</a:t>
            </a:r>
          </a:p>
          <a:p>
            <a:pPr lvl="1">
              <a:lnSpc>
                <a:spcPct val="120000"/>
              </a:lnSpc>
            </a:pPr>
            <a:r>
              <a:rPr lang="en-US" dirty="0">
                <a:latin typeface="Arial" panose="020B0604020202020204" pitchFamily="34" charset="0"/>
                <a:cs typeface="Arial" panose="020B0604020202020204" pitchFamily="34" charset="0"/>
              </a:rPr>
              <a:t>Award Calculator</a:t>
            </a:r>
          </a:p>
          <a:p>
            <a:pPr lvl="1">
              <a:lnSpc>
                <a:spcPct val="120000"/>
              </a:lnSpc>
            </a:pPr>
            <a:r>
              <a:rPr lang="en-US" dirty="0">
                <a:latin typeface="Arial" panose="020B0604020202020204" pitchFamily="34" charset="0"/>
                <a:cs typeface="Arial" panose="020B0604020202020204" pitchFamily="34" charset="0"/>
              </a:rPr>
              <a:t>Disqualification Form</a:t>
            </a:r>
          </a:p>
        </p:txBody>
      </p:sp>
      <p:sp>
        <p:nvSpPr>
          <p:cNvPr id="6" name="Content Placeholder 5">
            <a:extLst>
              <a:ext uri="{FF2B5EF4-FFF2-40B4-BE49-F238E27FC236}">
                <a16:creationId xmlns:a16="http://schemas.microsoft.com/office/drawing/2014/main" id="{148C23F9-7EB8-403C-A8B2-2907F9DF0977}"/>
              </a:ext>
            </a:extLst>
          </p:cNvPr>
          <p:cNvSpPr>
            <a:spLocks noGrp="1"/>
          </p:cNvSpPr>
          <p:nvPr>
            <p:ph sz="half" idx="2"/>
          </p:nvPr>
        </p:nvSpPr>
        <p:spPr>
          <a:xfrm>
            <a:off x="4648200" y="2137719"/>
            <a:ext cx="4038600" cy="3840163"/>
          </a:xfrm>
        </p:spPr>
        <p:txBody>
          <a:bodyPr>
            <a:noAutofit/>
          </a:bodyPr>
          <a:lstStyle/>
          <a:p>
            <a:pPr lvl="1">
              <a:lnSpc>
                <a:spcPct val="120000"/>
              </a:lnSpc>
            </a:pPr>
            <a:r>
              <a:rPr lang="en-US" dirty="0">
                <a:latin typeface="Arial" panose="020B0604020202020204" pitchFamily="34" charset="0"/>
                <a:cs typeface="Arial" panose="020B0604020202020204" pitchFamily="34" charset="0"/>
              </a:rPr>
              <a:t>ESSA Assurances</a:t>
            </a:r>
          </a:p>
          <a:p>
            <a:pPr lvl="1">
              <a:lnSpc>
                <a:spcPct val="120000"/>
              </a:lnSpc>
            </a:pPr>
            <a:r>
              <a:rPr lang="en-US" dirty="0">
                <a:latin typeface="Arial" panose="020B0604020202020204" pitchFamily="34" charset="0"/>
                <a:cs typeface="Arial" panose="020B0604020202020204" pitchFamily="34" charset="0"/>
              </a:rPr>
              <a:t>Ed Code Assurances</a:t>
            </a:r>
          </a:p>
          <a:p>
            <a:pPr lvl="1">
              <a:lnSpc>
                <a:spcPct val="120000"/>
              </a:lnSpc>
            </a:pPr>
            <a:r>
              <a:rPr lang="en-US" dirty="0">
                <a:latin typeface="Arial" panose="020B0604020202020204" pitchFamily="34" charset="0"/>
                <a:cs typeface="Arial" panose="020B0604020202020204" pitchFamily="34" charset="0"/>
              </a:rPr>
              <a:t>Equitable Access Assurances</a:t>
            </a:r>
          </a:p>
          <a:p>
            <a:pPr lvl="1">
              <a:lnSpc>
                <a:spcPct val="120000"/>
              </a:lnSpc>
            </a:pPr>
            <a:r>
              <a:rPr lang="en-US" dirty="0">
                <a:latin typeface="Arial" panose="020B0604020202020204" pitchFamily="34" charset="0"/>
                <a:cs typeface="Arial" panose="020B0604020202020204" pitchFamily="34" charset="0"/>
              </a:rPr>
              <a:t>Program Income Form and Narrative</a:t>
            </a:r>
          </a:p>
          <a:p>
            <a:pPr lvl="1">
              <a:lnSpc>
                <a:spcPct val="120000"/>
              </a:lnSpc>
            </a:pPr>
            <a:r>
              <a:rPr lang="en-US" dirty="0">
                <a:latin typeface="Arial" panose="020B0604020202020204" pitchFamily="34" charset="0"/>
                <a:cs typeface="Arial" panose="020B0604020202020204" pitchFamily="34" charset="0"/>
              </a:rPr>
              <a:t>Co- Applicant Form</a:t>
            </a:r>
            <a:endParaRPr lang="en-US" dirty="0"/>
          </a:p>
        </p:txBody>
      </p:sp>
    </p:spTree>
    <p:extLst>
      <p:ext uri="{BB962C8B-B14F-4D97-AF65-F5344CB8AC3E}">
        <p14:creationId xmlns:p14="http://schemas.microsoft.com/office/powerpoint/2010/main" val="2388028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C8BF-BA35-46D2-91D4-C53A73D04B20}"/>
              </a:ext>
            </a:extLst>
          </p:cNvPr>
          <p:cNvSpPr>
            <a:spLocks noGrp="1"/>
          </p:cNvSpPr>
          <p:nvPr>
            <p:ph type="title"/>
          </p:nvPr>
        </p:nvSpPr>
        <p:spPr>
          <a:solidFill>
            <a:schemeClr val="accent2">
              <a:lumMod val="60000"/>
              <a:lumOff val="40000"/>
            </a:schemeClr>
          </a:solidFill>
        </p:spPr>
        <p:txBody>
          <a:bodyPr>
            <a:noAutofit/>
          </a:bodyPr>
          <a:lstStyle/>
          <a:p>
            <a:r>
              <a:rPr lang="en-US" sz="3600" b="1" dirty="0">
                <a:latin typeface="Arial" panose="020B0604020202020204" pitchFamily="34" charset="0"/>
                <a:cs typeface="Arial" panose="020B0604020202020204" pitchFamily="34" charset="0"/>
              </a:rPr>
              <a:t>RFA Submission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(Two-part Requirement) Part 1B</a:t>
            </a:r>
            <a:endParaRPr lang="en-US" sz="3600" dirty="0"/>
          </a:p>
        </p:txBody>
      </p:sp>
      <p:sp>
        <p:nvSpPr>
          <p:cNvPr id="4" name="Content Placeholder 3">
            <a:extLst>
              <a:ext uri="{FF2B5EF4-FFF2-40B4-BE49-F238E27FC236}">
                <a16:creationId xmlns:a16="http://schemas.microsoft.com/office/drawing/2014/main" id="{2E386150-D42B-4AD7-8E80-9624332CCE02}"/>
              </a:ext>
            </a:extLst>
          </p:cNvPr>
          <p:cNvSpPr>
            <a:spLocks noGrp="1"/>
          </p:cNvSpPr>
          <p:nvPr>
            <p:ph sz="half" idx="2"/>
          </p:nvPr>
        </p:nvSpPr>
        <p:spPr>
          <a:xfrm>
            <a:off x="543697" y="1600200"/>
            <a:ext cx="8143103" cy="4525963"/>
          </a:xfrm>
        </p:spPr>
        <p:txBody>
          <a:bodyPr>
            <a:normAutofit/>
          </a:bodyPr>
          <a:lstStyle/>
          <a:p>
            <a:r>
              <a:rPr lang="en-US" b="1" dirty="0">
                <a:latin typeface="Arial" panose="020B0604020202020204" pitchFamily="34" charset="0"/>
                <a:cs typeface="Arial" panose="020B0604020202020204" pitchFamily="34" charset="0"/>
              </a:rPr>
              <a:t>1B. Upload of Application Narrative to FAAST</a:t>
            </a:r>
          </a:p>
          <a:p>
            <a:pPr lvl="1">
              <a:lnSpc>
                <a:spcPct val="120000"/>
              </a:lnSpc>
            </a:pPr>
            <a:r>
              <a:rPr lang="en-US" sz="2600" dirty="0">
                <a:latin typeface="Arial" panose="020B0604020202020204" pitchFamily="34" charset="0"/>
                <a:cs typeface="Arial" panose="020B0604020202020204" pitchFamily="34" charset="0"/>
              </a:rPr>
              <a:t>Applicants must input their ASSIST-generated application identification number and application narratives into the separate online grant application system known as the FAAST. </a:t>
            </a:r>
          </a:p>
          <a:p>
            <a:pPr lvl="1"/>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3204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27BD-4004-4375-99FD-774A882696D6}"/>
              </a:ext>
            </a:extLst>
          </p:cNvPr>
          <p:cNvSpPr>
            <a:spLocks noGrp="1"/>
          </p:cNvSpPr>
          <p:nvPr>
            <p:ph type="title"/>
          </p:nvPr>
        </p:nvSpPr>
        <p:spPr>
          <a:solidFill>
            <a:schemeClr val="accent2">
              <a:lumMod val="60000"/>
              <a:lumOff val="40000"/>
            </a:schemeClr>
          </a:solidFill>
        </p:spPr>
        <p:txBody>
          <a:bodyPr>
            <a:normAutofit/>
          </a:bodyPr>
          <a:lstStyle/>
          <a:p>
            <a:r>
              <a:rPr lang="en-US" sz="3600" b="1" dirty="0">
                <a:solidFill>
                  <a:schemeClr val="dk1"/>
                </a:solidFill>
                <a:latin typeface="Arial" panose="020B0604020202020204" pitchFamily="34" charset="0"/>
                <a:ea typeface="Arial"/>
                <a:cs typeface="Arial" panose="020B0604020202020204" pitchFamily="34" charset="0"/>
                <a:sym typeface="Arial"/>
              </a:rPr>
              <a:t>Application Narratives</a:t>
            </a:r>
            <a:endParaRPr lang="en-US" sz="3600" dirty="0"/>
          </a:p>
        </p:txBody>
      </p:sp>
      <p:sp>
        <p:nvSpPr>
          <p:cNvPr id="3" name="Content Placeholder 2">
            <a:extLst>
              <a:ext uri="{FF2B5EF4-FFF2-40B4-BE49-F238E27FC236}">
                <a16:creationId xmlns:a16="http://schemas.microsoft.com/office/drawing/2014/main" id="{72AC9BA5-5DFD-43AA-AC92-35E87A8B545D}"/>
              </a:ext>
            </a:extLst>
          </p:cNvPr>
          <p:cNvSpPr>
            <a:spLocks noGrp="1"/>
          </p:cNvSpPr>
          <p:nvPr>
            <p:ph idx="1"/>
          </p:nvPr>
        </p:nvSpPr>
        <p:spPr/>
        <p:txBody>
          <a:bodyPr>
            <a:normAutofit fontScale="85000" lnSpcReduction="10000"/>
          </a:bodyPr>
          <a:lstStyle/>
          <a:p>
            <a:pPr marL="0" lvl="0" indent="0">
              <a:spcBef>
                <a:spcPts val="400"/>
              </a:spcBef>
              <a:buClr>
                <a:schemeClr val="dk1"/>
              </a:buClr>
              <a:buSzPct val="25000"/>
              <a:buNone/>
            </a:pPr>
            <a:r>
              <a:rPr lang="en-US" dirty="0">
                <a:solidFill>
                  <a:schemeClr val="dk1"/>
                </a:solidFill>
                <a:latin typeface="Arial" panose="020B0604020202020204" pitchFamily="34" charset="0"/>
                <a:ea typeface="Arial"/>
                <a:cs typeface="Arial" panose="020B0604020202020204" pitchFamily="34" charset="0"/>
                <a:sym typeface="Arial"/>
              </a:rPr>
              <a:t>The</a:t>
            </a:r>
            <a:r>
              <a:rPr lang="en-US" i="1" dirty="0">
                <a:solidFill>
                  <a:schemeClr val="dk1"/>
                </a:solidFill>
                <a:latin typeface="Arial" panose="020B0604020202020204" pitchFamily="34" charset="0"/>
                <a:ea typeface="Arial"/>
                <a:cs typeface="Arial" panose="020B0604020202020204" pitchFamily="34" charset="0"/>
                <a:sym typeface="Arial"/>
              </a:rPr>
              <a:t> Quality Standards for Expanded Learning Programs in California </a:t>
            </a:r>
            <a:r>
              <a:rPr lang="en-US" dirty="0">
                <a:solidFill>
                  <a:schemeClr val="dk1"/>
                </a:solidFill>
                <a:latin typeface="Arial" panose="020B0604020202020204" pitchFamily="34" charset="0"/>
                <a:ea typeface="Arial"/>
                <a:cs typeface="Arial" panose="020B0604020202020204" pitchFamily="34" charset="0"/>
                <a:sym typeface="Arial"/>
              </a:rPr>
              <a:t>(Quality Standards) provide the framework for the online application narratives for both 21</a:t>
            </a:r>
            <a:r>
              <a:rPr lang="en-US" baseline="30000" dirty="0">
                <a:solidFill>
                  <a:schemeClr val="dk1"/>
                </a:solidFill>
                <a:latin typeface="Arial" panose="020B0604020202020204" pitchFamily="34" charset="0"/>
                <a:ea typeface="Arial"/>
                <a:cs typeface="Arial" panose="020B0604020202020204" pitchFamily="34" charset="0"/>
                <a:sym typeface="Arial"/>
              </a:rPr>
              <a:t>st</a:t>
            </a:r>
            <a:r>
              <a:rPr lang="en-US" dirty="0">
                <a:solidFill>
                  <a:schemeClr val="dk1"/>
                </a:solidFill>
                <a:latin typeface="Arial" panose="020B0604020202020204" pitchFamily="34" charset="0"/>
                <a:ea typeface="Arial"/>
                <a:cs typeface="Arial" panose="020B0604020202020204" pitchFamily="34" charset="0"/>
                <a:sym typeface="Arial"/>
              </a:rPr>
              <a:t> CCLC and ASSETs. Application narratives will be reviewed for </a:t>
            </a:r>
            <a:r>
              <a:rPr lang="en-US" b="1" dirty="0">
                <a:solidFill>
                  <a:schemeClr val="dk1"/>
                </a:solidFill>
                <a:latin typeface="Arial" panose="020B0604020202020204" pitchFamily="34" charset="0"/>
                <a:ea typeface="Arial"/>
                <a:cs typeface="Arial" panose="020B0604020202020204" pitchFamily="34" charset="0"/>
                <a:sym typeface="Arial"/>
              </a:rPr>
              <a:t>quality</a:t>
            </a:r>
            <a:r>
              <a:rPr lang="en-US" dirty="0">
                <a:solidFill>
                  <a:schemeClr val="dk1"/>
                </a:solidFill>
                <a:latin typeface="Arial" panose="020B0604020202020204" pitchFamily="34" charset="0"/>
                <a:ea typeface="Arial"/>
                <a:cs typeface="Arial" panose="020B0604020202020204" pitchFamily="34" charset="0"/>
                <a:sym typeface="Arial"/>
              </a:rPr>
              <a:t> based on the Quality Standards imbedded in the scoring rubrics. </a:t>
            </a:r>
          </a:p>
          <a:p>
            <a:pPr marL="0" lvl="0" indent="0">
              <a:spcBef>
                <a:spcPts val="400"/>
              </a:spcBef>
              <a:buClr>
                <a:schemeClr val="dk1"/>
              </a:buClr>
              <a:buSzPct val="25000"/>
              <a:buNone/>
            </a:pPr>
            <a:endParaRPr lang="en-US" dirty="0">
              <a:solidFill>
                <a:schemeClr val="dk1"/>
              </a:solidFill>
              <a:latin typeface="Arial" panose="020B0604020202020204" pitchFamily="34" charset="0"/>
              <a:ea typeface="Arial"/>
              <a:cs typeface="Arial" panose="020B0604020202020204" pitchFamily="34" charset="0"/>
              <a:sym typeface="Arial"/>
            </a:endParaRPr>
          </a:p>
          <a:p>
            <a:pPr marL="0" lvl="0" indent="0">
              <a:spcBef>
                <a:spcPts val="400"/>
              </a:spcBef>
              <a:buClr>
                <a:schemeClr val="dk1"/>
              </a:buClr>
              <a:buSzPct val="25000"/>
              <a:buNone/>
            </a:pPr>
            <a:r>
              <a:rPr lang="en-US" dirty="0">
                <a:solidFill>
                  <a:schemeClr val="dk1"/>
                </a:solidFill>
                <a:latin typeface="Arial" panose="020B0604020202020204" pitchFamily="34" charset="0"/>
                <a:ea typeface="Arial"/>
                <a:cs typeface="Arial" panose="020B0604020202020204" pitchFamily="34" charset="0"/>
                <a:sym typeface="Arial"/>
              </a:rPr>
              <a:t>Information about the Quality Standards is available at:</a:t>
            </a:r>
          </a:p>
          <a:p>
            <a:pPr marL="0" lvl="0" indent="0">
              <a:spcBef>
                <a:spcPts val="400"/>
              </a:spcBef>
              <a:buClr>
                <a:schemeClr val="dk1"/>
              </a:buClr>
              <a:buSzPct val="25000"/>
              <a:buNone/>
            </a:pPr>
            <a:r>
              <a:rPr lang="en-US" b="1" u="sng" dirty="0">
                <a:solidFill>
                  <a:srgbClr val="0070C0"/>
                </a:solidFill>
                <a:latin typeface="Arial" panose="020B0604020202020204" pitchFamily="34" charset="0"/>
                <a:ea typeface="Arial"/>
                <a:cs typeface="Arial" panose="020B0604020202020204" pitchFamily="34" charset="0"/>
                <a:sym typeface="Arial"/>
                <a:hlinkClick r:id="rId3" tooltip="Link to the Quality Standards of Expanded Learning on the CDE website."/>
              </a:rPr>
              <a:t>https://www.cde.ca.gov/ls/ex/qualstandcqi.asp </a:t>
            </a:r>
            <a:endParaRPr lang="en-US" b="1" u="sng" dirty="0">
              <a:solidFill>
                <a:srgbClr val="0070C0"/>
              </a:solidFill>
              <a:latin typeface="Arial" panose="020B0604020202020204" pitchFamily="34" charset="0"/>
              <a:ea typeface="Arial"/>
              <a:cs typeface="Arial" panose="020B0604020202020204" pitchFamily="34" charset="0"/>
              <a:sym typeface="Arial"/>
            </a:endParaRPr>
          </a:p>
          <a:p>
            <a:endParaRPr lang="en-US" dirty="0"/>
          </a:p>
        </p:txBody>
      </p:sp>
    </p:spTree>
    <p:extLst>
      <p:ext uri="{BB962C8B-B14F-4D97-AF65-F5344CB8AC3E}">
        <p14:creationId xmlns:p14="http://schemas.microsoft.com/office/powerpoint/2010/main" val="541172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9C94F-7B2A-48A6-8407-FEED53C87DD0}"/>
              </a:ext>
            </a:extLst>
          </p:cNvPr>
          <p:cNvSpPr>
            <a:spLocks noGrp="1"/>
          </p:cNvSpPr>
          <p:nvPr>
            <p:ph type="title"/>
          </p:nvPr>
        </p:nvSpPr>
        <p:spPr>
          <a:solidFill>
            <a:schemeClr val="accent2">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Scoring</a:t>
            </a:r>
            <a:endParaRPr lang="en-US" sz="3600" dirty="0"/>
          </a:p>
        </p:txBody>
      </p:sp>
      <p:sp>
        <p:nvSpPr>
          <p:cNvPr id="3" name="Content Placeholder 2">
            <a:extLst>
              <a:ext uri="{FF2B5EF4-FFF2-40B4-BE49-F238E27FC236}">
                <a16:creationId xmlns:a16="http://schemas.microsoft.com/office/drawing/2014/main" id="{56041705-5E29-45BF-9892-E65F1B430A7B}"/>
              </a:ext>
            </a:extLst>
          </p:cNvPr>
          <p:cNvSpPr>
            <a:spLocks noGrp="1"/>
          </p:cNvSpPr>
          <p:nvPr>
            <p:ph sz="half" idx="1"/>
          </p:nvPr>
        </p:nvSpPr>
        <p:spPr/>
        <p:txBody>
          <a:bodyPr/>
          <a:lstStyle/>
          <a:p>
            <a:r>
              <a:rPr lang="en-US" dirty="0">
                <a:latin typeface="Arial" panose="020B0604020202020204" pitchFamily="34" charset="0"/>
                <a:cs typeface="Arial" panose="020B0604020202020204" pitchFamily="34" charset="0"/>
              </a:rPr>
              <a:t>Passing</a:t>
            </a:r>
          </a:p>
          <a:p>
            <a:pPr lvl="1"/>
            <a:r>
              <a:rPr lang="en-US" dirty="0">
                <a:latin typeface="Arial" panose="020B0604020202020204" pitchFamily="34" charset="0"/>
                <a:cs typeface="Arial" panose="020B0604020202020204" pitchFamily="34" charset="0"/>
              </a:rPr>
              <a:t>Clear and complete</a:t>
            </a:r>
          </a:p>
          <a:p>
            <a:pPr marL="457200" lvl="1" indent="0">
              <a:buNone/>
            </a:pPr>
            <a:endParaRPr lang="en-US" dirty="0">
              <a:latin typeface="Arial" panose="020B0604020202020204" pitchFamily="34" charset="0"/>
              <a:cs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AA9BA285-4843-4F17-951C-A70FDB3D82F9}"/>
              </a:ext>
            </a:extLst>
          </p:cNvPr>
          <p:cNvSpPr>
            <a:spLocks noGrp="1"/>
          </p:cNvSpPr>
          <p:nvPr>
            <p:ph sz="half" idx="2"/>
          </p:nvPr>
        </p:nvSpPr>
        <p:spPr/>
        <p:txBody>
          <a:bodyPr/>
          <a:lstStyle/>
          <a:p>
            <a:r>
              <a:rPr lang="en-US" dirty="0">
                <a:latin typeface="Arial" panose="020B0604020202020204" pitchFamily="34" charset="0"/>
                <a:cs typeface="Arial" panose="020B0604020202020204" pitchFamily="34" charset="0"/>
              </a:rPr>
              <a:t>Not Passing</a:t>
            </a:r>
          </a:p>
          <a:p>
            <a:pPr lvl="1"/>
            <a:r>
              <a:rPr lang="en-US" dirty="0">
                <a:latin typeface="Arial" panose="020B0604020202020204" pitchFamily="34" charset="0"/>
                <a:cs typeface="Arial" panose="020B0604020202020204" pitchFamily="34" charset="0"/>
              </a:rPr>
              <a:t>Not clear and not complete</a:t>
            </a:r>
          </a:p>
          <a:p>
            <a:pPr lvl="1"/>
            <a:r>
              <a:rPr lang="en-US" dirty="0">
                <a:latin typeface="Arial" panose="020B0604020202020204" pitchFamily="34" charset="0"/>
                <a:cs typeface="Arial" panose="020B0604020202020204" pitchFamily="34" charset="0"/>
              </a:rPr>
              <a:t>Developing quality</a:t>
            </a:r>
          </a:p>
          <a:p>
            <a:pPr lvl="1"/>
            <a:r>
              <a:rPr lang="en-US" dirty="0">
                <a:latin typeface="Arial" panose="020B0604020202020204" pitchFamily="34" charset="0"/>
                <a:cs typeface="Arial" panose="020B0604020202020204" pitchFamily="34" charset="0"/>
              </a:rPr>
              <a:t>Ambiguous quality</a:t>
            </a:r>
          </a:p>
          <a:p>
            <a:pPr lvl="1"/>
            <a:r>
              <a:rPr lang="en-US" dirty="0">
                <a:latin typeface="Arial" panose="020B0604020202020204" pitchFamily="34" charset="0"/>
                <a:cs typeface="Arial" panose="020B0604020202020204" pitchFamily="34" charset="0"/>
              </a:rPr>
              <a:t>Weak quality</a:t>
            </a:r>
          </a:p>
          <a:p>
            <a:pPr lvl="1"/>
            <a:r>
              <a:rPr lang="en-US" dirty="0">
                <a:latin typeface="Arial" panose="020B0604020202020204" pitchFamily="34" charset="0"/>
                <a:cs typeface="Arial" panose="020B0604020202020204" pitchFamily="34" charset="0"/>
              </a:rPr>
              <a:t>Feedback</a:t>
            </a:r>
          </a:p>
          <a:p>
            <a:pPr lvl="1"/>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30074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Autofit/>
          </a:bodyPr>
          <a:lstStyle/>
          <a:p>
            <a:r>
              <a:rPr lang="en-US" sz="3600" b="1" dirty="0">
                <a:latin typeface="Arial" panose="020B0604020202020204" pitchFamily="34" charset="0"/>
                <a:cs typeface="Arial" panose="020B0604020202020204" pitchFamily="34" charset="0"/>
              </a:rPr>
              <a:t>Application Review and Evaluation </a:t>
            </a:r>
          </a:p>
        </p:txBody>
      </p:sp>
      <p:sp>
        <p:nvSpPr>
          <p:cNvPr id="3" name="Content Placeholder 2"/>
          <p:cNvSpPr>
            <a:spLocks noGrp="1"/>
          </p:cNvSpPr>
          <p:nvPr>
            <p:ph idx="1"/>
          </p:nvPr>
        </p:nvSpPr>
        <p:spPr>
          <a:xfrm>
            <a:off x="457200" y="1782762"/>
            <a:ext cx="8229600" cy="4800600"/>
          </a:xfrm>
        </p:spPr>
        <p:txBody>
          <a:bodyPr>
            <a:normAutofit/>
          </a:bodyPr>
          <a:lstStyle/>
          <a:p>
            <a:pPr marL="457200" lvl="1" indent="0">
              <a:spcBef>
                <a:spcPts val="0"/>
              </a:spcBef>
              <a:buSzPct val="25000"/>
              <a:buNone/>
            </a:pPr>
            <a:r>
              <a:rPr lang="en-US" sz="2400" b="1" dirty="0">
                <a:solidFill>
                  <a:schemeClr val="dk1"/>
                </a:solidFill>
                <a:latin typeface="Arial" panose="020B0604020202020204" pitchFamily="34" charset="0"/>
                <a:ea typeface="Arial"/>
                <a:cs typeface="Arial" panose="020B0604020202020204" pitchFamily="34" charset="0"/>
                <a:sym typeface="Arial"/>
              </a:rPr>
              <a:t>Application Reviewers </a:t>
            </a:r>
          </a:p>
          <a:p>
            <a:pPr marL="457200" lvl="1" indent="0">
              <a:spcBef>
                <a:spcPts val="0"/>
              </a:spcBef>
              <a:buSzPct val="25000"/>
              <a:buNone/>
            </a:pPr>
            <a:r>
              <a:rPr lang="en-US" sz="2400" dirty="0">
                <a:solidFill>
                  <a:schemeClr val="dk1"/>
                </a:solidFill>
                <a:latin typeface="Arial" panose="020B0604020202020204" pitchFamily="34" charset="0"/>
                <a:ea typeface="Arial"/>
                <a:cs typeface="Arial" panose="020B0604020202020204" pitchFamily="34" charset="0"/>
                <a:sym typeface="Arial"/>
              </a:rPr>
              <a:t>CDE reviews only for completeness and eligibility.</a:t>
            </a:r>
          </a:p>
          <a:p>
            <a:pPr marL="400050">
              <a:spcBef>
                <a:spcPts val="1200"/>
              </a:spcBef>
              <a:buClr>
                <a:schemeClr val="dk1"/>
              </a:buClr>
              <a:buSzPct val="100000"/>
            </a:pPr>
            <a:r>
              <a:rPr lang="en-US" sz="2400" dirty="0">
                <a:latin typeface="Arial" panose="020B0604020202020204" pitchFamily="34" charset="0"/>
                <a:cs typeface="Arial" panose="020B0604020202020204" pitchFamily="34" charset="0"/>
              </a:rPr>
              <a:t>Applicants who wish to appeal the email notification of the CDE screening disqualification or intent to award decision must submit a letter of appeal to the CDE within 30 days of the CDE’s action. </a:t>
            </a:r>
            <a:r>
              <a:rPr lang="en-US" sz="2400" b="1" dirty="0">
                <a:latin typeface="Arial" panose="020B0604020202020204" pitchFamily="34" charset="0"/>
                <a:cs typeface="Arial" panose="020B0604020202020204" pitchFamily="34" charset="0"/>
              </a:rPr>
              <a:t>Appeals are limited to the grounds that the CDE’s action(s) violate(s) a state or federal statute or regulation</a:t>
            </a:r>
            <a:endParaRPr lang="en-US" sz="2400" dirty="0">
              <a:solidFill>
                <a:schemeClr val="dk1"/>
              </a:solidFill>
              <a:latin typeface="Arial" panose="020B0604020202020204" pitchFamily="34" charset="0"/>
              <a:ea typeface="Arial"/>
              <a:cs typeface="Arial" panose="020B0604020202020204" pitchFamily="34" charset="0"/>
              <a:sym typeface="Arial"/>
            </a:endParaRPr>
          </a:p>
          <a:p>
            <a:pPr marL="0" indent="0">
              <a:buNone/>
            </a:pPr>
            <a:endParaRPr lang="en-US" sz="1900"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66917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84F1-7313-4059-B76B-D3687069AB55}"/>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ea typeface="Arial"/>
                <a:cs typeface="Arial" panose="020B0604020202020204" pitchFamily="34" charset="0"/>
                <a:sym typeface="Arial"/>
              </a:rPr>
              <a:t>Disqualifications (1)</a:t>
            </a:r>
            <a:endParaRPr lang="en-US" sz="3600" dirty="0"/>
          </a:p>
        </p:txBody>
      </p:sp>
      <p:sp>
        <p:nvSpPr>
          <p:cNvPr id="3" name="Content Placeholder 2">
            <a:extLst>
              <a:ext uri="{FF2B5EF4-FFF2-40B4-BE49-F238E27FC236}">
                <a16:creationId xmlns:a16="http://schemas.microsoft.com/office/drawing/2014/main" id="{1E69625B-FFA1-4F8E-8FD7-453F8A7CD811}"/>
              </a:ext>
            </a:extLst>
          </p:cNvPr>
          <p:cNvSpPr>
            <a:spLocks noGrp="1"/>
          </p:cNvSpPr>
          <p:nvPr>
            <p:ph idx="1"/>
          </p:nvPr>
        </p:nvSpPr>
        <p:spPr>
          <a:xfrm>
            <a:off x="234779" y="1600200"/>
            <a:ext cx="8612660" cy="4825314"/>
          </a:xfrm>
        </p:spPr>
        <p:txBody>
          <a:bodyPr>
            <a:normAutofit fontScale="70000" lnSpcReduction="20000"/>
          </a:bodyPr>
          <a:lstStyle/>
          <a:p>
            <a:pPr marL="0" lvl="0" indent="0">
              <a:lnSpc>
                <a:spcPct val="120000"/>
              </a:lnSpc>
              <a:spcBef>
                <a:spcPts val="400"/>
              </a:spcBef>
              <a:buClr>
                <a:schemeClr val="dk1"/>
              </a:buClr>
              <a:buSzPct val="25000"/>
              <a:buNone/>
            </a:pPr>
            <a:r>
              <a:rPr lang="en-US" sz="3400" dirty="0">
                <a:solidFill>
                  <a:schemeClr val="dk1"/>
                </a:solidFill>
                <a:latin typeface="Arial" panose="020B0604020202020204" pitchFamily="34" charset="0"/>
                <a:ea typeface="Arial"/>
                <a:cs typeface="Arial" panose="020B0604020202020204" pitchFamily="34" charset="0"/>
                <a:sym typeface="Arial"/>
              </a:rPr>
              <a:t>What gets an </a:t>
            </a:r>
            <a:r>
              <a:rPr lang="en-US" sz="3400" b="1" dirty="0">
                <a:solidFill>
                  <a:schemeClr val="dk1"/>
                </a:solidFill>
                <a:latin typeface="Arial" panose="020B0604020202020204" pitchFamily="34" charset="0"/>
                <a:ea typeface="Arial"/>
                <a:cs typeface="Arial" panose="020B0604020202020204" pitchFamily="34" charset="0"/>
                <a:sym typeface="Arial"/>
              </a:rPr>
              <a:t>application</a:t>
            </a:r>
            <a:r>
              <a:rPr lang="en-US" sz="3400" dirty="0">
                <a:solidFill>
                  <a:schemeClr val="dk1"/>
                </a:solidFill>
                <a:latin typeface="Arial" panose="020B0604020202020204" pitchFamily="34" charset="0"/>
                <a:ea typeface="Arial"/>
                <a:cs typeface="Arial" panose="020B0604020202020204" pitchFamily="34" charset="0"/>
                <a:sym typeface="Arial"/>
              </a:rPr>
              <a:t> disqualified?</a:t>
            </a:r>
          </a:p>
          <a:p>
            <a:pPr>
              <a:lnSpc>
                <a:spcPct val="120000"/>
              </a:lnSpc>
              <a:spcBef>
                <a:spcPts val="400"/>
              </a:spcBef>
              <a:buClr>
                <a:schemeClr val="dk1"/>
              </a:buClr>
              <a:buSzPct val="100000"/>
            </a:pPr>
            <a:r>
              <a:rPr lang="en-US" sz="3400" dirty="0">
                <a:solidFill>
                  <a:schemeClr val="dk1"/>
                </a:solidFill>
                <a:latin typeface="Arial" panose="020B0604020202020204" pitchFamily="34" charset="0"/>
                <a:ea typeface="Arial"/>
                <a:cs typeface="Arial" panose="020B0604020202020204" pitchFamily="34" charset="0"/>
                <a:sym typeface="Arial"/>
              </a:rPr>
              <a:t>Not submitting the ASSIST generated forms to the CDE by the specified due date.</a:t>
            </a:r>
          </a:p>
          <a:p>
            <a:pPr>
              <a:lnSpc>
                <a:spcPct val="120000"/>
              </a:lnSpc>
              <a:spcBef>
                <a:spcPts val="400"/>
              </a:spcBef>
              <a:buClr>
                <a:schemeClr val="dk1"/>
              </a:buClr>
              <a:buSzPct val="100000"/>
            </a:pPr>
            <a:r>
              <a:rPr lang="en-US" sz="3400" dirty="0">
                <a:solidFill>
                  <a:schemeClr val="dk1"/>
                </a:solidFill>
                <a:latin typeface="Arial" panose="020B0604020202020204" pitchFamily="34" charset="0"/>
                <a:ea typeface="Arial"/>
                <a:cs typeface="Arial" panose="020B0604020202020204" pitchFamily="34" charset="0"/>
                <a:sym typeface="Arial"/>
              </a:rPr>
              <a:t>Not uploading application narratives into FAAST by the specified due date.</a:t>
            </a:r>
          </a:p>
          <a:p>
            <a:pPr>
              <a:lnSpc>
                <a:spcPct val="120000"/>
              </a:lnSpc>
              <a:spcBef>
                <a:spcPts val="400"/>
              </a:spcBef>
              <a:buClr>
                <a:schemeClr val="dk1"/>
              </a:buClr>
              <a:buSzPct val="100000"/>
            </a:pPr>
            <a:r>
              <a:rPr lang="en-US" sz="3400" dirty="0">
                <a:latin typeface="Arial" panose="020B0604020202020204" pitchFamily="34" charset="0"/>
                <a:cs typeface="Arial" panose="020B0604020202020204" pitchFamily="34" charset="0"/>
              </a:rPr>
              <a:t>Failure for all applicants and co-applicants to complete the virtual trainings and pass each training with a score of no less than 80% by the specified due date.</a:t>
            </a:r>
          </a:p>
          <a:p>
            <a:pPr>
              <a:lnSpc>
                <a:spcPct val="120000"/>
              </a:lnSpc>
              <a:spcBef>
                <a:spcPts val="400"/>
              </a:spcBef>
              <a:buClr>
                <a:schemeClr val="dk1"/>
              </a:buClr>
              <a:buSzPct val="100000"/>
            </a:pPr>
            <a:endParaRPr lang="en-US" sz="3400" dirty="0">
              <a:solidFill>
                <a:schemeClr val="dk1"/>
              </a:solidFill>
              <a:latin typeface="Arial" panose="020B0604020202020204" pitchFamily="34" charset="0"/>
              <a:ea typeface="Arial"/>
              <a:cs typeface="Arial" panose="020B0604020202020204" pitchFamily="34" charset="0"/>
              <a:sym typeface="Arial"/>
            </a:endParaRPr>
          </a:p>
          <a:p>
            <a:pPr>
              <a:lnSpc>
                <a:spcPct val="120000"/>
              </a:lnSpc>
              <a:spcBef>
                <a:spcPts val="400"/>
              </a:spcBef>
              <a:buClr>
                <a:schemeClr val="dk1"/>
              </a:buClr>
              <a:buSzPct val="100000"/>
            </a:pPr>
            <a:r>
              <a:rPr lang="en-US" sz="3400" dirty="0">
                <a:solidFill>
                  <a:schemeClr val="dk1"/>
                </a:solidFill>
                <a:latin typeface="Arial" panose="020B0604020202020204" pitchFamily="34" charset="0"/>
                <a:ea typeface="Arial"/>
                <a:cs typeface="Arial" panose="020B0604020202020204" pitchFamily="34" charset="0"/>
                <a:sym typeface="Arial"/>
              </a:rPr>
              <a:t>Identification on the federal debarment list at: </a:t>
            </a:r>
            <a:r>
              <a:rPr lang="en-US" sz="3400" u="sng" dirty="0">
                <a:solidFill>
                  <a:srgbClr val="0070C0"/>
                </a:solidFill>
                <a:latin typeface="Arial" panose="020B0604020202020204" pitchFamily="34" charset="0"/>
                <a:ea typeface="Arial"/>
                <a:cs typeface="Arial" panose="020B0604020202020204" pitchFamily="34" charset="0"/>
                <a:sym typeface="Arial"/>
                <a:hlinkClick r:id="rId3" tooltip="Federal Debarment List website."/>
              </a:rPr>
              <a:t>www.dol.gov/ofccp/regs/compliance/preaward/debarlst.htm</a:t>
            </a:r>
            <a:r>
              <a:rPr lang="en-US" sz="3400" dirty="0">
                <a:solidFill>
                  <a:schemeClr val="dk1"/>
                </a:solidFill>
                <a:latin typeface="Arial" panose="020B0604020202020204" pitchFamily="34" charset="0"/>
                <a:ea typeface="Arial"/>
                <a:cs typeface="Arial" panose="020B0604020202020204" pitchFamily="34" charset="0"/>
                <a:sym typeface="Arial"/>
              </a:rPr>
              <a:t>.</a:t>
            </a:r>
          </a:p>
          <a:p>
            <a:pPr marL="0" lvl="0" indent="0">
              <a:spcBef>
                <a:spcPts val="400"/>
              </a:spcBef>
              <a:buClr>
                <a:schemeClr val="dk1"/>
              </a:buClr>
              <a:buSzPct val="2500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45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15" y="158435"/>
            <a:ext cx="8168185" cy="933386"/>
          </a:xfrm>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Background and Purpose</a:t>
            </a:r>
          </a:p>
        </p:txBody>
      </p:sp>
      <p:pic>
        <p:nvPicPr>
          <p:cNvPr id="4" name="Content Placeholder 3" descr="A road that forms into an arrow.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7712" y="1360742"/>
            <a:ext cx="4319270" cy="4319270"/>
          </a:xfrm>
        </p:spPr>
      </p:pic>
    </p:spTree>
    <p:extLst>
      <p:ext uri="{BB962C8B-B14F-4D97-AF65-F5344CB8AC3E}">
        <p14:creationId xmlns:p14="http://schemas.microsoft.com/office/powerpoint/2010/main" val="3197197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DC6B-F424-4395-B1DC-3521A96CA959}"/>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ea typeface="Arial"/>
                <a:cs typeface="Arial" panose="020B0604020202020204" pitchFamily="34" charset="0"/>
                <a:sym typeface="Arial"/>
              </a:rPr>
              <a:t>Disqualifications (2)</a:t>
            </a:r>
            <a:endParaRPr lang="en-US" sz="3600" dirty="0"/>
          </a:p>
        </p:txBody>
      </p:sp>
      <p:sp>
        <p:nvSpPr>
          <p:cNvPr id="3" name="Content Placeholder 2">
            <a:extLst>
              <a:ext uri="{FF2B5EF4-FFF2-40B4-BE49-F238E27FC236}">
                <a16:creationId xmlns:a16="http://schemas.microsoft.com/office/drawing/2014/main" id="{90F94147-35FF-4874-AC1E-616AC57D3E0D}"/>
              </a:ext>
            </a:extLst>
          </p:cNvPr>
          <p:cNvSpPr>
            <a:spLocks noGrp="1"/>
          </p:cNvSpPr>
          <p:nvPr>
            <p:ph idx="1"/>
          </p:nvPr>
        </p:nvSpPr>
        <p:spPr>
          <a:xfrm>
            <a:off x="259492" y="1600200"/>
            <a:ext cx="8625016" cy="4983162"/>
          </a:xfrm>
        </p:spPr>
        <p:txBody>
          <a:bodyPr>
            <a:normAutofit fontScale="40000" lnSpcReduction="20000"/>
          </a:bodyPr>
          <a:lstStyle/>
          <a:p>
            <a:pPr marL="0" lvl="0" indent="0">
              <a:lnSpc>
                <a:spcPct val="120000"/>
              </a:lnSpc>
              <a:spcBef>
                <a:spcPts val="400"/>
              </a:spcBef>
              <a:buClr>
                <a:schemeClr val="dk1"/>
              </a:buClr>
              <a:buSzPct val="25000"/>
              <a:buNone/>
            </a:pPr>
            <a:r>
              <a:rPr lang="en-US" sz="7400" dirty="0">
                <a:solidFill>
                  <a:schemeClr val="dk1"/>
                </a:solidFill>
                <a:latin typeface="Arial" panose="020B0604020202020204" pitchFamily="34" charset="0"/>
                <a:ea typeface="Arial"/>
                <a:cs typeface="Arial" panose="020B0604020202020204" pitchFamily="34" charset="0"/>
                <a:sym typeface="Arial"/>
              </a:rPr>
              <a:t>What gets an </a:t>
            </a:r>
            <a:r>
              <a:rPr lang="en-US" sz="7400" b="1" dirty="0">
                <a:solidFill>
                  <a:schemeClr val="dk1"/>
                </a:solidFill>
                <a:latin typeface="Arial" panose="020B0604020202020204" pitchFamily="34" charset="0"/>
                <a:ea typeface="Arial"/>
                <a:cs typeface="Arial" panose="020B0604020202020204" pitchFamily="34" charset="0"/>
                <a:sym typeface="Arial"/>
              </a:rPr>
              <a:t>application</a:t>
            </a:r>
            <a:r>
              <a:rPr lang="en-US" sz="7400" dirty="0">
                <a:solidFill>
                  <a:schemeClr val="dk1"/>
                </a:solidFill>
                <a:latin typeface="Arial" panose="020B0604020202020204" pitchFamily="34" charset="0"/>
                <a:ea typeface="Arial"/>
                <a:cs typeface="Arial" panose="020B0604020202020204" pitchFamily="34" charset="0"/>
                <a:sym typeface="Arial"/>
              </a:rPr>
              <a:t> disqualified?</a:t>
            </a:r>
          </a:p>
          <a:p>
            <a:pPr>
              <a:lnSpc>
                <a:spcPct val="120000"/>
              </a:lnSpc>
              <a:spcBef>
                <a:spcPts val="400"/>
              </a:spcBef>
              <a:buSzPct val="100000"/>
            </a:pPr>
            <a:r>
              <a:rPr lang="en-US" sz="6000" dirty="0">
                <a:solidFill>
                  <a:schemeClr val="dk1"/>
                </a:solidFill>
                <a:latin typeface="Arial" panose="020B0604020202020204" pitchFamily="34" charset="0"/>
                <a:ea typeface="Arial"/>
                <a:cs typeface="Arial" panose="020B0604020202020204" pitchFamily="34" charset="0"/>
                <a:sym typeface="Arial"/>
              </a:rPr>
              <a:t>Submitting an application without an original Authorized Signature or, if a Designee signature, without a copy of the governing board resolution or minutes authorizing the Designee to accept and sign as a proxy for financial statements and legally binding documents.</a:t>
            </a:r>
          </a:p>
          <a:p>
            <a:pPr>
              <a:lnSpc>
                <a:spcPct val="120000"/>
              </a:lnSpc>
              <a:spcBef>
                <a:spcPts val="400"/>
              </a:spcBef>
              <a:buSzPct val="100000"/>
            </a:pPr>
            <a:r>
              <a:rPr lang="en-US" sz="6000" dirty="0">
                <a:solidFill>
                  <a:schemeClr val="dk1"/>
                </a:solidFill>
                <a:latin typeface="Arial" panose="020B0604020202020204" pitchFamily="34" charset="0"/>
                <a:ea typeface="Arial"/>
                <a:cs typeface="Arial" panose="020B0604020202020204" pitchFamily="34" charset="0"/>
                <a:sym typeface="Arial"/>
              </a:rPr>
              <a:t>A renewing or current grantee school that is not in Good Standing for FY 2022–23 at the time the application documents are submitted to the CDE and uploaded into FAAST by the specified due date.</a:t>
            </a:r>
          </a:p>
        </p:txBody>
      </p:sp>
    </p:spTree>
    <p:extLst>
      <p:ext uri="{BB962C8B-B14F-4D97-AF65-F5344CB8AC3E}">
        <p14:creationId xmlns:p14="http://schemas.microsoft.com/office/powerpoint/2010/main" val="1870511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DC6B-F424-4395-B1DC-3521A96CA959}"/>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ea typeface="Arial"/>
                <a:cs typeface="Arial" panose="020B0604020202020204" pitchFamily="34" charset="0"/>
                <a:sym typeface="Arial"/>
              </a:rPr>
              <a:t>Disqualifications (3)</a:t>
            </a:r>
            <a:endParaRPr lang="en-US" sz="3600" dirty="0"/>
          </a:p>
        </p:txBody>
      </p:sp>
      <p:sp>
        <p:nvSpPr>
          <p:cNvPr id="3" name="Content Placeholder 2">
            <a:extLst>
              <a:ext uri="{FF2B5EF4-FFF2-40B4-BE49-F238E27FC236}">
                <a16:creationId xmlns:a16="http://schemas.microsoft.com/office/drawing/2014/main" id="{90F94147-35FF-4874-AC1E-616AC57D3E0D}"/>
              </a:ext>
            </a:extLst>
          </p:cNvPr>
          <p:cNvSpPr>
            <a:spLocks noGrp="1"/>
          </p:cNvSpPr>
          <p:nvPr>
            <p:ph idx="1"/>
          </p:nvPr>
        </p:nvSpPr>
        <p:spPr>
          <a:xfrm>
            <a:off x="259492" y="1600200"/>
            <a:ext cx="8625016" cy="4983162"/>
          </a:xfrm>
        </p:spPr>
        <p:txBody>
          <a:bodyPr>
            <a:normAutofit/>
          </a:bodyPr>
          <a:lstStyle/>
          <a:p>
            <a:pPr marL="0" lvl="0" indent="0">
              <a:lnSpc>
                <a:spcPct val="120000"/>
              </a:lnSpc>
              <a:spcBef>
                <a:spcPts val="400"/>
              </a:spcBef>
              <a:buClr>
                <a:schemeClr val="dk1"/>
              </a:buClr>
              <a:buSzPct val="25000"/>
              <a:buNone/>
            </a:pPr>
            <a:r>
              <a:rPr lang="en-US" sz="2400" dirty="0">
                <a:solidFill>
                  <a:schemeClr val="dk1"/>
                </a:solidFill>
                <a:latin typeface="Arial" panose="020B0604020202020204" pitchFamily="34" charset="0"/>
                <a:ea typeface="Arial"/>
                <a:cs typeface="Arial" panose="020B0604020202020204" pitchFamily="34" charset="0"/>
                <a:sym typeface="Arial"/>
              </a:rPr>
              <a:t>What gets an </a:t>
            </a:r>
            <a:r>
              <a:rPr lang="en-US" sz="2400" b="1" dirty="0">
                <a:solidFill>
                  <a:schemeClr val="dk1"/>
                </a:solidFill>
                <a:latin typeface="Arial" panose="020B0604020202020204" pitchFamily="34" charset="0"/>
                <a:ea typeface="Arial"/>
                <a:cs typeface="Arial" panose="020B0604020202020204" pitchFamily="34" charset="0"/>
                <a:sym typeface="Arial"/>
              </a:rPr>
              <a:t>application</a:t>
            </a:r>
            <a:r>
              <a:rPr lang="en-US" sz="2400" dirty="0">
                <a:solidFill>
                  <a:schemeClr val="dk1"/>
                </a:solidFill>
                <a:latin typeface="Arial" panose="020B0604020202020204" pitchFamily="34" charset="0"/>
                <a:ea typeface="Arial"/>
                <a:cs typeface="Arial" panose="020B0604020202020204" pitchFamily="34" charset="0"/>
                <a:sym typeface="Arial"/>
              </a:rPr>
              <a:t> disqualified?</a:t>
            </a:r>
          </a:p>
          <a:p>
            <a:pPr>
              <a:lnSpc>
                <a:spcPct val="120000"/>
              </a:lnSpc>
              <a:spcBef>
                <a:spcPts val="400"/>
              </a:spcBef>
              <a:buClr>
                <a:schemeClr val="dk1"/>
              </a:buClr>
              <a:buSzPct val="25000"/>
            </a:pPr>
            <a:r>
              <a:rPr lang="en-US" sz="2400" dirty="0">
                <a:latin typeface="Arial" panose="020B0604020202020204" pitchFamily="34" charset="0"/>
                <a:cs typeface="Arial" panose="020B0604020202020204" pitchFamily="34" charset="0"/>
              </a:rPr>
              <a:t>Virtual trainings and assessments: All applicants and co-applicants must complete a series of virtual trainings and assessments by the specified due date. If the trainings and assessments are not completed by the specified due date, applications will be disqualified. </a:t>
            </a:r>
          </a:p>
        </p:txBody>
      </p:sp>
    </p:spTree>
    <p:extLst>
      <p:ext uri="{BB962C8B-B14F-4D97-AF65-F5344CB8AC3E}">
        <p14:creationId xmlns:p14="http://schemas.microsoft.com/office/powerpoint/2010/main" val="1483855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D00A-474F-4440-8D5E-4A68733B6926}"/>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ea typeface="Arial"/>
                <a:cs typeface="Arial" panose="020B0604020202020204" pitchFamily="34" charset="0"/>
                <a:sym typeface="Arial"/>
              </a:rPr>
              <a:t>Disqualifications (4)</a:t>
            </a:r>
            <a:endParaRPr lang="en-US" sz="3600" dirty="0"/>
          </a:p>
        </p:txBody>
      </p:sp>
      <p:sp>
        <p:nvSpPr>
          <p:cNvPr id="3" name="Content Placeholder 2">
            <a:extLst>
              <a:ext uri="{FF2B5EF4-FFF2-40B4-BE49-F238E27FC236}">
                <a16:creationId xmlns:a16="http://schemas.microsoft.com/office/drawing/2014/main" id="{C3C3603B-09DE-4EE2-B14D-27C20DB06284}"/>
              </a:ext>
            </a:extLst>
          </p:cNvPr>
          <p:cNvSpPr>
            <a:spLocks noGrp="1"/>
          </p:cNvSpPr>
          <p:nvPr>
            <p:ph idx="1"/>
          </p:nvPr>
        </p:nvSpPr>
        <p:spPr/>
        <p:txBody>
          <a:bodyPr>
            <a:normAutofit fontScale="92500"/>
          </a:bodyPr>
          <a:lstStyle/>
          <a:p>
            <a:pPr marL="0" indent="0">
              <a:buNone/>
            </a:pPr>
            <a:r>
              <a:rPr lang="en-US" dirty="0">
                <a:latin typeface="Arial" panose="020B0604020202020204" pitchFamily="34" charset="0"/>
                <a:cs typeface="Arial" panose="020B0604020202020204" pitchFamily="34" charset="0"/>
              </a:rPr>
              <a:t>What gets an individual </a:t>
            </a:r>
            <a:r>
              <a:rPr lang="en-US" b="1" dirty="0">
                <a:latin typeface="Arial" panose="020B0604020202020204" pitchFamily="34" charset="0"/>
                <a:cs typeface="Arial" panose="020B0604020202020204" pitchFamily="34" charset="0"/>
              </a:rPr>
              <a:t>school site</a:t>
            </a:r>
            <a:r>
              <a:rPr lang="en-US" u="sn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disqualified?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Schools </a:t>
            </a:r>
            <a:r>
              <a:rPr lang="en-US" dirty="0">
                <a:latin typeface="Arial" panose="020B0604020202020204" pitchFamily="34" charset="0"/>
                <a:ea typeface="Arial"/>
                <a:cs typeface="Arial" panose="020B0604020202020204" pitchFamily="34" charset="0"/>
                <a:sym typeface="Arial"/>
              </a:rPr>
              <a:t>that are not Title I schoolwide </a:t>
            </a:r>
            <a:r>
              <a:rPr lang="en-US" dirty="0">
                <a:latin typeface="Arial" panose="020B0604020202020204" pitchFamily="34" charset="0"/>
                <a:cs typeface="Arial" panose="020B0604020202020204" pitchFamily="34" charset="0"/>
              </a:rPr>
              <a:t>A school </a:t>
            </a:r>
            <a:r>
              <a:rPr lang="en-US" dirty="0">
                <a:latin typeface="Arial" panose="020B0604020202020204" pitchFamily="34" charset="0"/>
                <a:ea typeface="Arial"/>
                <a:cs typeface="Arial" panose="020B0604020202020204" pitchFamily="34" charset="0"/>
                <a:sym typeface="Arial"/>
              </a:rPr>
              <a:t>without an active or pending CDS code or status as a charter school as verified by the CDE Charter School Division at the time the application is submitted. </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 school site that has a Free and Reduced Priced Meal percentage less than 40%</a:t>
            </a:r>
          </a:p>
          <a:p>
            <a:endParaRPr lang="en-US" dirty="0"/>
          </a:p>
        </p:txBody>
      </p:sp>
    </p:spTree>
    <p:extLst>
      <p:ext uri="{BB962C8B-B14F-4D97-AF65-F5344CB8AC3E}">
        <p14:creationId xmlns:p14="http://schemas.microsoft.com/office/powerpoint/2010/main" val="1257112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0F50-7E7F-4CFC-B5CA-5FBC4E9DF034}"/>
              </a:ext>
            </a:extLst>
          </p:cNvPr>
          <p:cNvSpPr>
            <a:spLocks noGrp="1"/>
          </p:cNvSpPr>
          <p:nvPr>
            <p:ph type="title"/>
          </p:nvPr>
        </p:nvSpPr>
        <p:spPr>
          <a:solidFill>
            <a:schemeClr val="accent4">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Geographic Funding Distribution (1)</a:t>
            </a:r>
            <a:endParaRPr lang="en-US" sz="3600" dirty="0"/>
          </a:p>
        </p:txBody>
      </p:sp>
      <p:sp>
        <p:nvSpPr>
          <p:cNvPr id="3" name="Content Placeholder 2">
            <a:extLst>
              <a:ext uri="{FF2B5EF4-FFF2-40B4-BE49-F238E27FC236}">
                <a16:creationId xmlns:a16="http://schemas.microsoft.com/office/drawing/2014/main" id="{51489381-6793-4A6D-9C7D-B8E6A92CA35D}"/>
              </a:ext>
            </a:extLst>
          </p:cNvPr>
          <p:cNvSpPr>
            <a:spLocks noGrp="1"/>
          </p:cNvSpPr>
          <p:nvPr>
            <p:ph sz="half" idx="1"/>
          </p:nvPr>
        </p:nvSpPr>
        <p:spPr>
          <a:xfrm>
            <a:off x="457200" y="1600200"/>
            <a:ext cx="8229600" cy="4525963"/>
          </a:xfrm>
        </p:spPr>
        <p:txBody>
          <a:bodyPr>
            <a:normAutofit/>
          </a:bodyPr>
          <a:lstStyle/>
          <a:p>
            <a:pPr marL="0" indent="0">
              <a:buNone/>
            </a:pPr>
            <a:r>
              <a:rPr lang="en-US" sz="2400" dirty="0">
                <a:latin typeface="Arial" panose="020B0604020202020204" pitchFamily="34" charset="0"/>
                <a:cs typeface="Arial" panose="020B0604020202020204" pitchFamily="34" charset="0"/>
              </a:rPr>
              <a:t>School sites in an application will be assigned to one of six geographic funding categories. The six geographic funding categories are as follows:</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Northern-Urban			</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Northern-Rural	</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Central-Urban</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Central-Rural</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Southern-Urban</a:t>
            </a:r>
          </a:p>
          <a:p>
            <a:pPr marL="728663" lvl="1" indent="-385763" fontAlgn="base">
              <a:buFont typeface="+mj-lt"/>
              <a:buAutoNum type="arabicPeriod"/>
            </a:pPr>
            <a:r>
              <a:rPr lang="en-US" dirty="0">
                <a:latin typeface="Arial" panose="020B0604020202020204" pitchFamily="34" charset="0"/>
                <a:cs typeface="Arial" panose="020B0604020202020204" pitchFamily="34" charset="0"/>
              </a:rPr>
              <a:t>Southern-Rural</a:t>
            </a:r>
          </a:p>
          <a:p>
            <a:endParaRPr lang="en-US" dirty="0"/>
          </a:p>
        </p:txBody>
      </p:sp>
      <p:pic>
        <p:nvPicPr>
          <p:cNvPr id="5" name="Content Placeholder 4" descr="A group of young children smiling and playing with bubbles.">
            <a:extLst>
              <a:ext uri="{FF2B5EF4-FFF2-40B4-BE49-F238E27FC236}">
                <a16:creationId xmlns:a16="http://schemas.microsoft.com/office/drawing/2014/main" id="{CD82B1B5-D70A-407E-9703-9FA3280AFC8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12508" y="2899621"/>
            <a:ext cx="4374292" cy="2917106"/>
          </a:xfrm>
          <a:prstGeom prst="rect">
            <a:avLst/>
          </a:prstGeom>
        </p:spPr>
      </p:pic>
    </p:spTree>
    <p:extLst>
      <p:ext uri="{BB962C8B-B14F-4D97-AF65-F5344CB8AC3E}">
        <p14:creationId xmlns:p14="http://schemas.microsoft.com/office/powerpoint/2010/main" val="4084947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6A90-A2CD-45A0-B68A-B977FD10ED95}"/>
              </a:ext>
            </a:extLst>
          </p:cNvPr>
          <p:cNvSpPr>
            <a:spLocks noGrp="1"/>
          </p:cNvSpPr>
          <p:nvPr>
            <p:ph type="title"/>
          </p:nvPr>
        </p:nvSpPr>
        <p:spPr>
          <a:solidFill>
            <a:schemeClr val="accent4">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Geographic Funding Distribution (2)</a:t>
            </a:r>
            <a:endParaRPr lang="en-US" sz="3600" dirty="0"/>
          </a:p>
        </p:txBody>
      </p:sp>
      <p:sp>
        <p:nvSpPr>
          <p:cNvPr id="3" name="Content Placeholder 2">
            <a:extLst>
              <a:ext uri="{FF2B5EF4-FFF2-40B4-BE49-F238E27FC236}">
                <a16:creationId xmlns:a16="http://schemas.microsoft.com/office/drawing/2014/main" id="{FD690E64-8599-46C2-AA92-59B913B3350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Sites can determine their Rural and Urban Classifications by visiting the National Center for Education Statistics (NCES) online tool:</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r>
              <a:rPr lang="en-US" u="sng" dirty="0">
                <a:latin typeface="Arial" panose="020B0604020202020204" pitchFamily="34" charset="0"/>
                <a:cs typeface="Arial" panose="020B0604020202020204" pitchFamily="34" charset="0"/>
                <a:hlinkClick r:id="rId3" tooltip="National Center for Education Statistics Online Tool link."/>
              </a:rPr>
              <a:t>https://nces.ed.gov/ccd/schoolsearch/</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45756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2C8B-056E-4C75-A85F-1E65AE3B2745}"/>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Funding Priority</a:t>
            </a:r>
            <a:endParaRPr lang="en-US" sz="3600" dirty="0"/>
          </a:p>
        </p:txBody>
      </p:sp>
      <p:sp>
        <p:nvSpPr>
          <p:cNvPr id="3" name="Content Placeholder 2">
            <a:extLst>
              <a:ext uri="{FF2B5EF4-FFF2-40B4-BE49-F238E27FC236}">
                <a16:creationId xmlns:a16="http://schemas.microsoft.com/office/drawing/2014/main" id="{31C46D8E-49E8-430E-9620-CD0D71599444}"/>
              </a:ext>
            </a:extLst>
          </p:cNvPr>
          <p:cNvSpPr>
            <a:spLocks noGrp="1"/>
          </p:cNvSpPr>
          <p:nvPr>
            <p:ph sz="half" idx="1"/>
          </p:nvPr>
        </p:nvSpPr>
        <p:spPr>
          <a:xfrm>
            <a:off x="457199" y="1600200"/>
            <a:ext cx="8402595" cy="4525963"/>
          </a:xfrm>
        </p:spPr>
        <p:txBody>
          <a:bodyPr>
            <a:normAutofit/>
          </a:bodyPr>
          <a:lstStyle/>
          <a:p>
            <a:r>
              <a:rPr lang="en-US" sz="2400" dirty="0">
                <a:latin typeface="Arial" panose="020B0604020202020204" pitchFamily="34" charset="0"/>
                <a:cs typeface="Arial" panose="020B0604020202020204" pitchFamily="34" charset="0"/>
              </a:rPr>
              <a:t>Determined by individual school site</a:t>
            </a:r>
          </a:p>
          <a:p>
            <a:r>
              <a:rPr lang="en-US" sz="2400" dirty="0">
                <a:latin typeface="Arial" panose="020B0604020202020204" pitchFamily="34" charset="0"/>
                <a:cs typeface="Arial" panose="020B0604020202020204" pitchFamily="34" charset="0"/>
              </a:rPr>
              <a:t>Priority groupings where there are more sites than funding will be funded by FRPM %</a:t>
            </a:r>
          </a:p>
          <a:p>
            <a:r>
              <a:rPr lang="en-US" sz="2400" dirty="0">
                <a:latin typeface="Arial" panose="020B0604020202020204" pitchFamily="34" charset="0"/>
                <a:cs typeface="Arial" panose="020B0604020202020204" pitchFamily="34" charset="0"/>
              </a:rPr>
              <a:t>Equitable Access/ before school will only be considered if an after school base program has been funded through this RFA</a:t>
            </a:r>
          </a:p>
          <a:p>
            <a:endParaRPr lang="en-US" dirty="0"/>
          </a:p>
        </p:txBody>
      </p:sp>
      <p:pic>
        <p:nvPicPr>
          <p:cNvPr id="5" name="Content Placeholder 4" descr="A group of students smiling on a staircase. ">
            <a:extLst>
              <a:ext uri="{FF2B5EF4-FFF2-40B4-BE49-F238E27FC236}">
                <a16:creationId xmlns:a16="http://schemas.microsoft.com/office/drawing/2014/main" id="{EA738CA6-89CF-4387-8C50-05886D772C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39196" y="3911179"/>
            <a:ext cx="4038600" cy="2693241"/>
          </a:xfrm>
          <a:prstGeom prst="rect">
            <a:avLst/>
          </a:prstGeom>
        </p:spPr>
      </p:pic>
    </p:spTree>
    <p:extLst>
      <p:ext uri="{BB962C8B-B14F-4D97-AF65-F5344CB8AC3E}">
        <p14:creationId xmlns:p14="http://schemas.microsoft.com/office/powerpoint/2010/main" val="3253925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32F7-AD67-4A42-B7A5-0D528B678D4B}"/>
              </a:ext>
            </a:extLst>
          </p:cNvPr>
          <p:cNvSpPr>
            <a:spLocks noGrp="1"/>
          </p:cNvSpPr>
          <p:nvPr>
            <p:ph type="title"/>
          </p:nvPr>
        </p:nvSpPr>
        <p:spPr>
          <a:solidFill>
            <a:schemeClr val="accent1">
              <a:lumMod val="60000"/>
              <a:lumOff val="40000"/>
            </a:schemeClr>
          </a:solidFill>
        </p:spPr>
        <p:txBody>
          <a:bodyPr/>
          <a:lstStyle/>
          <a:p>
            <a:r>
              <a:rPr lang="en-US" b="1" dirty="0">
                <a:latin typeface="Arial" panose="020B0604020202020204" pitchFamily="34" charset="0"/>
                <a:ea typeface="Libre Baskerville"/>
                <a:cs typeface="Arial" panose="020B0604020202020204" pitchFamily="34" charset="0"/>
                <a:sym typeface="Libre Baskerville"/>
              </a:rPr>
              <a:t>What are the Priorities?</a:t>
            </a:r>
            <a:endParaRPr lang="en-US" dirty="0"/>
          </a:p>
        </p:txBody>
      </p:sp>
      <p:sp>
        <p:nvSpPr>
          <p:cNvPr id="3" name="Content Placeholder 2">
            <a:extLst>
              <a:ext uri="{FF2B5EF4-FFF2-40B4-BE49-F238E27FC236}">
                <a16:creationId xmlns:a16="http://schemas.microsoft.com/office/drawing/2014/main" id="{6B35975A-CAA0-4BB4-BFDB-F2891D7EAC48}"/>
              </a:ext>
            </a:extLst>
          </p:cNvPr>
          <p:cNvSpPr>
            <a:spLocks noGrp="1"/>
          </p:cNvSpPr>
          <p:nvPr>
            <p:ph idx="1"/>
          </p:nvPr>
        </p:nvSpPr>
        <p:spPr/>
        <p:txBody>
          <a:bodyPr/>
          <a:lstStyle/>
          <a:p>
            <a:pPr lvl="0" indent="-304800">
              <a:spcBef>
                <a:spcPts val="0"/>
              </a:spcBef>
              <a:buClr>
                <a:schemeClr val="dk1"/>
              </a:buClr>
              <a:buSzPts val="2200"/>
            </a:pPr>
            <a:r>
              <a:rPr lang="en-US" dirty="0">
                <a:latin typeface="Arial" panose="020B0604020202020204" pitchFamily="34" charset="0"/>
                <a:ea typeface="Libre Baskerville"/>
                <a:cs typeface="Arial" panose="020B0604020202020204" pitchFamily="34" charset="0"/>
                <a:sym typeface="Libre Baskerville"/>
              </a:rPr>
              <a:t>A total of 5 possible priorities for 21</a:t>
            </a:r>
            <a:r>
              <a:rPr lang="en-US" baseline="30000" dirty="0">
                <a:latin typeface="Arial" panose="020B0604020202020204" pitchFamily="34" charset="0"/>
                <a:ea typeface="Libre Baskerville"/>
                <a:cs typeface="Arial" panose="020B0604020202020204" pitchFamily="34" charset="0"/>
                <a:sym typeface="Libre Baskerville"/>
              </a:rPr>
              <a:t>st</a:t>
            </a:r>
            <a:r>
              <a:rPr lang="en-US" dirty="0">
                <a:latin typeface="Arial" panose="020B0604020202020204" pitchFamily="34" charset="0"/>
                <a:ea typeface="Libre Baskerville"/>
                <a:cs typeface="Arial" panose="020B0604020202020204" pitchFamily="34" charset="0"/>
                <a:sym typeface="Libre Baskerville"/>
              </a:rPr>
              <a:t> CCLC</a:t>
            </a:r>
            <a:endParaRPr lang="en-US" dirty="0">
              <a:latin typeface="Arial" panose="020B0604020202020204" pitchFamily="34" charset="0"/>
              <a:cs typeface="Arial" panose="020B0604020202020204" pitchFamily="34" charset="0"/>
              <a:sym typeface="Libre Baskerville"/>
            </a:endParaRPr>
          </a:p>
          <a:p>
            <a:pPr lvl="0" indent="-304800">
              <a:spcBef>
                <a:spcPts val="560"/>
              </a:spcBef>
              <a:buClr>
                <a:schemeClr val="dk1"/>
              </a:buClr>
              <a:buSzPts val="2200"/>
            </a:pPr>
            <a:r>
              <a:rPr lang="en-US" dirty="0">
                <a:latin typeface="Arial" panose="020B0604020202020204" pitchFamily="34" charset="0"/>
                <a:ea typeface="Libre Baskerville"/>
                <a:cs typeface="Arial" panose="020B0604020202020204" pitchFamily="34" charset="0"/>
                <a:sym typeface="Libre Baskerville"/>
              </a:rPr>
              <a:t>A total of 4 possible priorities for 21</a:t>
            </a:r>
            <a:r>
              <a:rPr lang="en-US" baseline="30000" dirty="0">
                <a:latin typeface="Arial" panose="020B0604020202020204" pitchFamily="34" charset="0"/>
                <a:ea typeface="Libre Baskerville"/>
                <a:cs typeface="Arial" panose="020B0604020202020204" pitchFamily="34" charset="0"/>
                <a:sym typeface="Libre Baskerville"/>
              </a:rPr>
              <a:t>st</a:t>
            </a:r>
            <a:r>
              <a:rPr lang="en-US" dirty="0">
                <a:latin typeface="Arial" panose="020B0604020202020204" pitchFamily="34" charset="0"/>
                <a:ea typeface="Libre Baskerville"/>
                <a:cs typeface="Arial" panose="020B0604020202020204" pitchFamily="34" charset="0"/>
                <a:sym typeface="Libre Baskerville"/>
              </a:rPr>
              <a:t> CCLC ASSETs</a:t>
            </a:r>
            <a:endParaRPr lang="en-US" dirty="0">
              <a:latin typeface="Arial" panose="020B0604020202020204" pitchFamily="34" charset="0"/>
              <a:cs typeface="Arial" panose="020B0604020202020204" pitchFamily="34" charset="0"/>
              <a:sym typeface="Libre Baskerville"/>
            </a:endParaRPr>
          </a:p>
          <a:p>
            <a:endParaRPr lang="en-US" dirty="0"/>
          </a:p>
        </p:txBody>
      </p:sp>
    </p:spTree>
    <p:extLst>
      <p:ext uri="{BB962C8B-B14F-4D97-AF65-F5344CB8AC3E}">
        <p14:creationId xmlns:p14="http://schemas.microsoft.com/office/powerpoint/2010/main" val="2859724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CD42-3DA5-4E1E-881F-B8DA067813B2}"/>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21</a:t>
            </a:r>
            <a:r>
              <a:rPr lang="en-US" sz="3600" b="1" baseline="30000" dirty="0">
                <a:latin typeface="Arial" panose="020B0604020202020204" pitchFamily="34" charset="0"/>
                <a:ea typeface="Libre Baskerville"/>
                <a:cs typeface="Arial" panose="020B0604020202020204" pitchFamily="34" charset="0"/>
                <a:sym typeface="Libre Baskerville"/>
              </a:rPr>
              <a:t>st</a:t>
            </a:r>
            <a:r>
              <a:rPr lang="en-US" sz="3600" b="1" dirty="0">
                <a:latin typeface="Arial" panose="020B0604020202020204" pitchFamily="34" charset="0"/>
                <a:ea typeface="Libre Baskerville"/>
                <a:cs typeface="Arial" panose="020B0604020202020204" pitchFamily="34" charset="0"/>
                <a:sym typeface="Libre Baskerville"/>
              </a:rPr>
              <a:t> CCLC &amp; ASSETs (1)</a:t>
            </a:r>
            <a:endParaRPr lang="en-US" sz="3600" dirty="0"/>
          </a:p>
        </p:txBody>
      </p:sp>
      <p:sp>
        <p:nvSpPr>
          <p:cNvPr id="3" name="Content Placeholder 2">
            <a:extLst>
              <a:ext uri="{FF2B5EF4-FFF2-40B4-BE49-F238E27FC236}">
                <a16:creationId xmlns:a16="http://schemas.microsoft.com/office/drawing/2014/main" id="{B26F871E-5A94-4288-8C93-C87EA677EDD2}"/>
              </a:ext>
            </a:extLst>
          </p:cNvPr>
          <p:cNvSpPr>
            <a:spLocks noGrp="1"/>
          </p:cNvSpPr>
          <p:nvPr>
            <p:ph idx="1"/>
          </p:nvPr>
        </p:nvSpPr>
        <p:spPr/>
        <p:txBody>
          <a:bodyPr>
            <a:normAutofit fontScale="77500" lnSpcReduction="20000"/>
          </a:bodyPr>
          <a:lstStyle/>
          <a:p>
            <a:pPr>
              <a:lnSpc>
                <a:spcPct val="120000"/>
              </a:lnSpc>
            </a:pPr>
            <a:r>
              <a:rPr lang="en-US" dirty="0">
                <a:latin typeface="Arial" panose="020B0604020202020204" pitchFamily="34" charset="0"/>
                <a:cs typeface="Arial" panose="020B0604020202020204" pitchFamily="34" charset="0"/>
              </a:rPr>
              <a:t>The application proposes to target services to students who primarily attend Title 1 schools, with an FRPM percentage no less than 40%, that: (1) are </a:t>
            </a:r>
            <a:r>
              <a:rPr lang="en-US" b="1" dirty="0">
                <a:latin typeface="Arial" panose="020B0604020202020204" pitchFamily="34" charset="0"/>
                <a:cs typeface="Arial" panose="020B0604020202020204" pitchFamily="34" charset="0"/>
              </a:rPr>
              <a:t>implementing comprehensive support and improvement activities</a:t>
            </a:r>
            <a:r>
              <a:rPr lang="en-US" dirty="0">
                <a:latin typeface="Arial" panose="020B0604020202020204" pitchFamily="34" charset="0"/>
                <a:cs typeface="Arial" panose="020B0604020202020204" pitchFamily="34" charset="0"/>
              </a:rPr>
              <a:t>, or targeted support and improvement activities under 20</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U.S.C. Section 6311(d), or (2) other schools determined by the LEA to be </a:t>
            </a:r>
            <a:r>
              <a:rPr lang="en-US" b="1" dirty="0">
                <a:latin typeface="Arial" panose="020B0604020202020204" pitchFamily="34" charset="0"/>
                <a:cs typeface="Arial" panose="020B0604020202020204" pitchFamily="34" charset="0"/>
              </a:rPr>
              <a:t>in need of intervention and support</a:t>
            </a:r>
            <a:r>
              <a:rPr lang="en-US" dirty="0">
                <a:latin typeface="Arial" panose="020B0604020202020204" pitchFamily="34" charset="0"/>
                <a:cs typeface="Arial" panose="020B0604020202020204" pitchFamily="34" charset="0"/>
              </a:rPr>
              <a:t> (also Title 1) to improve student academic achievement and other outcomes, and serve the families of such students.</a:t>
            </a:r>
            <a:endParaRPr lang="en-US" sz="3600" dirty="0">
              <a:latin typeface="Arial" panose="020B0604020202020204" pitchFamily="34" charset="0"/>
              <a:ea typeface="Libre Baskerville"/>
              <a:cs typeface="Arial" panose="020B0604020202020204" pitchFamily="34" charset="0"/>
              <a:sym typeface="Libre Baskerville"/>
            </a:endParaRPr>
          </a:p>
          <a:p>
            <a:endParaRPr lang="en-US" dirty="0"/>
          </a:p>
        </p:txBody>
      </p:sp>
    </p:spTree>
    <p:extLst>
      <p:ext uri="{BB962C8B-B14F-4D97-AF65-F5344CB8AC3E}">
        <p14:creationId xmlns:p14="http://schemas.microsoft.com/office/powerpoint/2010/main" val="677163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1F2F-A88B-4F39-A9B5-AB5E8A89889A}"/>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21</a:t>
            </a:r>
            <a:r>
              <a:rPr lang="en-US" sz="3600" b="1" baseline="30000" dirty="0">
                <a:latin typeface="Arial" panose="020B0604020202020204" pitchFamily="34" charset="0"/>
                <a:ea typeface="Libre Baskerville"/>
                <a:cs typeface="Arial" panose="020B0604020202020204" pitchFamily="34" charset="0"/>
                <a:sym typeface="Libre Baskerville"/>
              </a:rPr>
              <a:t>st</a:t>
            </a:r>
            <a:r>
              <a:rPr lang="en-US" sz="3600" b="1" dirty="0">
                <a:latin typeface="Arial" panose="020B0604020202020204" pitchFamily="34" charset="0"/>
                <a:ea typeface="Libre Baskerville"/>
                <a:cs typeface="Arial" panose="020B0604020202020204" pitchFamily="34" charset="0"/>
                <a:sym typeface="Libre Baskerville"/>
              </a:rPr>
              <a:t> CCLC &amp; ASSETs (2)</a:t>
            </a:r>
            <a:endParaRPr lang="en-US" sz="3600" dirty="0"/>
          </a:p>
        </p:txBody>
      </p:sp>
      <p:sp>
        <p:nvSpPr>
          <p:cNvPr id="3" name="Content Placeholder 2">
            <a:extLst>
              <a:ext uri="{FF2B5EF4-FFF2-40B4-BE49-F238E27FC236}">
                <a16:creationId xmlns:a16="http://schemas.microsoft.com/office/drawing/2014/main" id="{5CB2C6C1-BC93-4594-82E5-690E61A95C74}"/>
              </a:ext>
            </a:extLst>
          </p:cNvPr>
          <p:cNvSpPr>
            <a:spLocks noGrp="1"/>
          </p:cNvSpPr>
          <p:nvPr>
            <p:ph idx="1"/>
          </p:nvPr>
        </p:nvSpPr>
        <p:spPr>
          <a:xfrm>
            <a:off x="210065" y="1600200"/>
            <a:ext cx="8625015" cy="4837670"/>
          </a:xfrm>
        </p:spPr>
        <p:txBody>
          <a:bodyPr>
            <a:noAutofit/>
          </a:bodyPr>
          <a:lstStyle/>
          <a:p>
            <a:pPr marL="0" lvl="0" indent="0">
              <a:spcBef>
                <a:spcPts val="0"/>
              </a:spcBef>
              <a:buClr>
                <a:schemeClr val="dk1"/>
              </a:buClr>
              <a:buSzPts val="2590"/>
              <a:buNone/>
            </a:pPr>
            <a:r>
              <a:rPr lang="en-US" sz="2400" dirty="0">
                <a:latin typeface="Arial" panose="020B0604020202020204" pitchFamily="34" charset="0"/>
                <a:ea typeface="Libre Baskerville"/>
                <a:cs typeface="Arial" panose="020B0604020202020204" pitchFamily="34" charset="0"/>
                <a:sym typeface="Libre Baskerville"/>
              </a:rPr>
              <a:t>The application is </a:t>
            </a:r>
            <a:r>
              <a:rPr lang="en-US" sz="2400" b="1" dirty="0">
                <a:latin typeface="Arial" panose="020B0604020202020204" pitchFamily="34" charset="0"/>
                <a:ea typeface="Libre Baskerville"/>
                <a:cs typeface="Arial" panose="020B0604020202020204" pitchFamily="34" charset="0"/>
                <a:sym typeface="Libre Baskerville"/>
              </a:rPr>
              <a:t>jointly submitted</a:t>
            </a:r>
            <a:r>
              <a:rPr lang="en-US" sz="2400" dirty="0">
                <a:latin typeface="Arial" panose="020B0604020202020204" pitchFamily="34" charset="0"/>
                <a:ea typeface="Libre Baskerville"/>
                <a:cs typeface="Arial" panose="020B0604020202020204" pitchFamily="34" charset="0"/>
                <a:sym typeface="Libre Baskerville"/>
              </a:rPr>
              <a:t> by at least one Title I LEA and another eligible entity, or</a:t>
            </a:r>
            <a:endParaRPr lang="en-US" sz="2400" dirty="0">
              <a:latin typeface="Arial" panose="020B0604020202020204" pitchFamily="34" charset="0"/>
              <a:cs typeface="Arial" panose="020B0604020202020204" pitchFamily="34" charset="0"/>
            </a:endParaRPr>
          </a:p>
          <a:p>
            <a:pPr marL="0" lvl="0" indent="0">
              <a:spcBef>
                <a:spcPts val="518"/>
              </a:spcBef>
              <a:buClr>
                <a:schemeClr val="dk1"/>
              </a:buClr>
              <a:buSzPts val="2590"/>
              <a:buNone/>
            </a:pPr>
            <a:r>
              <a:rPr lang="en-US" sz="2400" dirty="0">
                <a:latin typeface="Arial" panose="020B0604020202020204" pitchFamily="34" charset="0"/>
                <a:ea typeface="Libre Baskerville"/>
                <a:cs typeface="Arial" panose="020B0604020202020204" pitchFamily="34" charset="0"/>
                <a:sym typeface="Libre Baskerville"/>
              </a:rPr>
              <a:t>Demonstrates that the LEA or entity is unable to partner with a CBO in reasonable geographic proximity and of sufficient quality.</a:t>
            </a:r>
          </a:p>
          <a:p>
            <a:pPr marL="0" lvl="0" indent="0">
              <a:spcBef>
                <a:spcPts val="518"/>
              </a:spcBef>
              <a:buClr>
                <a:schemeClr val="dk1"/>
              </a:buClr>
              <a:buSzPts val="2590"/>
              <a:buNone/>
            </a:pPr>
            <a:endParaRPr lang="en-US" sz="2400" dirty="0">
              <a:latin typeface="Arial" panose="020B0604020202020204" pitchFamily="34" charset="0"/>
              <a:ea typeface="Libre Baskerville"/>
              <a:cs typeface="Arial" panose="020B0604020202020204" pitchFamily="34" charset="0"/>
              <a:sym typeface="Libre Baskerville"/>
            </a:endParaRPr>
          </a:p>
          <a:p>
            <a:pPr marL="0" lvl="0" indent="0">
              <a:spcBef>
                <a:spcPts val="518"/>
              </a:spcBef>
              <a:buClr>
                <a:schemeClr val="dk1"/>
              </a:buClr>
              <a:buSzPts val="2590"/>
              <a:buNone/>
            </a:pPr>
            <a:r>
              <a:rPr lang="en-US" sz="2400" b="1" dirty="0">
                <a:latin typeface="Arial" panose="020B0604020202020204" pitchFamily="34" charset="0"/>
                <a:ea typeface="Libre Baskerville"/>
                <a:cs typeface="Arial" panose="020B0604020202020204" pitchFamily="34" charset="0"/>
                <a:sym typeface="Libre Baskerville"/>
              </a:rPr>
              <a:t>Note: </a:t>
            </a:r>
            <a:r>
              <a:rPr lang="en-US" sz="2400" dirty="0">
                <a:latin typeface="Arial" panose="020B0604020202020204" pitchFamily="34" charset="0"/>
                <a:ea typeface="Libre Baskerville"/>
                <a:cs typeface="Arial" panose="020B0604020202020204" pitchFamily="34" charset="0"/>
                <a:sym typeface="Libre Baskerville"/>
              </a:rPr>
              <a:t>A justification narrative for why an applicant is unable to partner with an eligible entity may be considered by the CDE in order to receive priority consideration for this item. The justification narrative must be included in the application materials submitted to the CDE by the application deadline. The justification narrative does not apply to applicants that are able to partner with a eligible entity.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444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CE08-E27A-4C24-9CFB-5C42F5EF2D97}"/>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21</a:t>
            </a:r>
            <a:r>
              <a:rPr lang="en-US" sz="3600" b="1" baseline="30000" dirty="0">
                <a:latin typeface="Arial" panose="020B0604020202020204" pitchFamily="34" charset="0"/>
                <a:ea typeface="Libre Baskerville"/>
                <a:cs typeface="Arial" panose="020B0604020202020204" pitchFamily="34" charset="0"/>
                <a:sym typeface="Libre Baskerville"/>
              </a:rPr>
              <a:t>st</a:t>
            </a:r>
            <a:r>
              <a:rPr lang="en-US" sz="3600" b="1" dirty="0">
                <a:latin typeface="Arial" panose="020B0604020202020204" pitchFamily="34" charset="0"/>
                <a:ea typeface="Libre Baskerville"/>
                <a:cs typeface="Arial" panose="020B0604020202020204" pitchFamily="34" charset="0"/>
                <a:sym typeface="Libre Baskerville"/>
              </a:rPr>
              <a:t> CCLC and ASSETs (3)</a:t>
            </a:r>
            <a:endParaRPr lang="en-US" sz="3600" dirty="0"/>
          </a:p>
        </p:txBody>
      </p:sp>
      <p:sp>
        <p:nvSpPr>
          <p:cNvPr id="3" name="Content Placeholder 2">
            <a:extLst>
              <a:ext uri="{FF2B5EF4-FFF2-40B4-BE49-F238E27FC236}">
                <a16:creationId xmlns:a16="http://schemas.microsoft.com/office/drawing/2014/main" id="{B149A295-2D25-4B20-B37E-FAB6912C715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The application proposes to target services to schools that enroll students who may be</a:t>
            </a:r>
            <a:r>
              <a:rPr lang="en-US" b="1" dirty="0">
                <a:latin typeface="Arial" panose="020B0604020202020204" pitchFamily="34" charset="0"/>
                <a:cs typeface="Arial" panose="020B0604020202020204" pitchFamily="34" charset="0"/>
              </a:rPr>
              <a:t> at risk for academic failure</a:t>
            </a:r>
            <a:r>
              <a:rPr lang="en-US" dirty="0">
                <a:latin typeface="Arial" panose="020B0604020202020204" pitchFamily="34" charset="0"/>
                <a:cs typeface="Arial" panose="020B0604020202020204" pitchFamily="34" charset="0"/>
              </a:rPr>
              <a:t>, dropping out of school, involvement in criminal or delinquent activities, or who lack strong positive role models, and serve families of such students.</a:t>
            </a:r>
            <a:endParaRPr lang="en-US" sz="3600" dirty="0">
              <a:latin typeface="Arial" panose="020B0604020202020204" pitchFamily="34" charset="0"/>
              <a:ea typeface="Libre Baskerville"/>
              <a:cs typeface="Arial" panose="020B0604020202020204" pitchFamily="34" charset="0"/>
              <a:sym typeface="Libre Baskerville"/>
            </a:endParaRPr>
          </a:p>
          <a:p>
            <a:endParaRPr lang="en-US" dirty="0"/>
          </a:p>
        </p:txBody>
      </p:sp>
    </p:spTree>
    <p:extLst>
      <p:ext uri="{BB962C8B-B14F-4D97-AF65-F5344CB8AC3E}">
        <p14:creationId xmlns:p14="http://schemas.microsoft.com/office/powerpoint/2010/main" val="13997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A9B9-F4BC-477D-9FFC-943CAA6255D1}"/>
              </a:ext>
            </a:extLst>
          </p:cNvPr>
          <p:cNvSpPr>
            <a:spLocks noGrp="1"/>
          </p:cNvSpPr>
          <p:nvPr>
            <p:ph type="title"/>
          </p:nvPr>
        </p:nvSpPr>
        <p:spPr>
          <a:solidFill>
            <a:schemeClr val="accent3"/>
          </a:solidFill>
        </p:spPr>
        <p:txBody>
          <a:bodyPr>
            <a:normAutofit fontScale="90000"/>
          </a:bodyPr>
          <a:lstStyle/>
          <a:p>
            <a:r>
              <a:rPr lang="en-US" b="1" dirty="0">
                <a:latin typeface="Arial" panose="020B0604020202020204" pitchFamily="34" charset="0"/>
                <a:cs typeface="Arial" panose="020B0604020202020204" pitchFamily="34" charset="0"/>
              </a:rPr>
              <a:t>21</a:t>
            </a:r>
            <a:r>
              <a:rPr lang="en-US" b="1" baseline="30000" dirty="0">
                <a:latin typeface="Arial" panose="020B0604020202020204" pitchFamily="34" charset="0"/>
                <a:cs typeface="Arial" panose="020B0604020202020204" pitchFamily="34" charset="0"/>
              </a:rPr>
              <a:t>st</a:t>
            </a:r>
            <a:r>
              <a:rPr lang="en-US" b="1" dirty="0">
                <a:latin typeface="Arial" panose="020B0604020202020204" pitchFamily="34" charset="0"/>
                <a:cs typeface="Arial" panose="020B0604020202020204" pitchFamily="34" charset="0"/>
              </a:rPr>
              <a:t> Century Community Learning Centers</a:t>
            </a:r>
            <a:endParaRPr lang="en-US" dirty="0"/>
          </a:p>
        </p:txBody>
      </p:sp>
      <p:sp>
        <p:nvSpPr>
          <p:cNvPr id="3" name="Content Placeholder 2">
            <a:extLst>
              <a:ext uri="{FF2B5EF4-FFF2-40B4-BE49-F238E27FC236}">
                <a16:creationId xmlns:a16="http://schemas.microsoft.com/office/drawing/2014/main" id="{7231723A-F7E9-4E33-ADDE-185377EC1382}"/>
              </a:ext>
            </a:extLst>
          </p:cNvPr>
          <p:cNvSpPr>
            <a:spLocks noGrp="1"/>
          </p:cNvSpPr>
          <p:nvPr>
            <p:ph sz="half" idx="1"/>
          </p:nvPr>
        </p:nvSpPr>
        <p:spPr>
          <a:xfrm>
            <a:off x="457199" y="1600200"/>
            <a:ext cx="4683211" cy="4525963"/>
          </a:xfrm>
        </p:spPr>
        <p:txBody>
          <a:bodyPr>
            <a:normAutofit fontScale="85000" lnSpcReduction="20000"/>
          </a:bodyPr>
          <a:lstStyle/>
          <a:p>
            <a:pPr marL="0" indent="0">
              <a:buNone/>
            </a:pPr>
            <a:r>
              <a:rPr lang="en-US" dirty="0">
                <a:latin typeface="Arial" panose="020B0604020202020204" pitchFamily="34" charset="0"/>
                <a:cs typeface="Arial" panose="020B0604020202020204" pitchFamily="34" charset="0"/>
              </a:rPr>
              <a:t>Background:</a:t>
            </a:r>
          </a:p>
          <a:p>
            <a:r>
              <a:rPr lang="en-US" dirty="0">
                <a:latin typeface="Arial" panose="020B0604020202020204" pitchFamily="34" charset="0"/>
                <a:cs typeface="Arial" panose="020B0604020202020204" pitchFamily="34" charset="0"/>
              </a:rPr>
              <a:t>Federal Funding</a:t>
            </a:r>
          </a:p>
          <a:p>
            <a:r>
              <a:rPr lang="en-US" dirty="0">
                <a:latin typeface="Arial" panose="020B0604020202020204" pitchFamily="34" charset="0"/>
                <a:cs typeface="Arial" panose="020B0604020202020204" pitchFamily="34" charset="0"/>
              </a:rPr>
              <a:t>5 year, non-renewable grants</a:t>
            </a:r>
          </a:p>
          <a:p>
            <a:r>
              <a:rPr lang="en-US" dirty="0">
                <a:latin typeface="Arial" panose="020B0604020202020204" pitchFamily="34" charset="0"/>
                <a:cs typeface="Arial" panose="020B0604020202020204" pitchFamily="34" charset="0"/>
              </a:rPr>
              <a:t>Authorized as the Every Student Succeeds Act (ESSA) </a:t>
            </a:r>
          </a:p>
          <a:p>
            <a:r>
              <a:rPr lang="en-US" dirty="0">
                <a:latin typeface="Arial" panose="020B0604020202020204" pitchFamily="34" charset="0"/>
                <a:cs typeface="Arial" panose="020B0604020202020204" pitchFamily="34" charset="0"/>
              </a:rPr>
              <a:t>Estimated $18 million allocated for 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CCLC Elementary Middle School Programs</a:t>
            </a:r>
          </a:p>
          <a:p>
            <a:r>
              <a:rPr lang="en-US" dirty="0">
                <a:latin typeface="Arial" panose="020B0604020202020204" pitchFamily="34" charset="0"/>
                <a:cs typeface="Arial" panose="020B0604020202020204" pitchFamily="34" charset="0"/>
              </a:rPr>
              <a:t>Estimated $22 million allocated for 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CCLC After School Safety and Enrichment for Teens </a:t>
            </a:r>
          </a:p>
          <a:p>
            <a:endParaRPr lang="en-US" dirty="0"/>
          </a:p>
        </p:txBody>
      </p:sp>
      <p:pic>
        <p:nvPicPr>
          <p:cNvPr id="5" name="Content Placeholder 4">
            <a:extLst>
              <a:ext uri="{FF2B5EF4-FFF2-40B4-BE49-F238E27FC236}">
                <a16:creationId xmlns:a16="http://schemas.microsoft.com/office/drawing/2014/main" id="{781D1179-46F7-442C-9A7E-9B9A096CC575}"/>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3647511"/>
            <a:ext cx="3200400" cy="2660332"/>
          </a:xfrm>
          <a:prstGeom prst="rect">
            <a:avLst/>
          </a:prstGeom>
        </p:spPr>
      </p:pic>
    </p:spTree>
    <p:extLst>
      <p:ext uri="{BB962C8B-B14F-4D97-AF65-F5344CB8AC3E}">
        <p14:creationId xmlns:p14="http://schemas.microsoft.com/office/powerpoint/2010/main" val="3664874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FF7C-4D2F-44E7-8AC1-A84BDC63C662}"/>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21</a:t>
            </a:r>
            <a:r>
              <a:rPr lang="en-US" sz="3600" b="1" baseline="30000" dirty="0">
                <a:latin typeface="Arial" panose="020B0604020202020204" pitchFamily="34" charset="0"/>
                <a:ea typeface="Libre Baskerville"/>
                <a:cs typeface="Arial" panose="020B0604020202020204" pitchFamily="34" charset="0"/>
                <a:sym typeface="Libre Baskerville"/>
              </a:rPr>
              <a:t>st</a:t>
            </a:r>
            <a:r>
              <a:rPr lang="en-US" sz="3600" b="1" dirty="0">
                <a:latin typeface="Arial" panose="020B0604020202020204" pitchFamily="34" charset="0"/>
                <a:ea typeface="Libre Baskerville"/>
                <a:cs typeface="Arial" panose="020B0604020202020204" pitchFamily="34" charset="0"/>
                <a:sym typeface="Libre Baskerville"/>
              </a:rPr>
              <a:t> CCLC Only (1)</a:t>
            </a:r>
            <a:endParaRPr lang="en-US" sz="3600" dirty="0"/>
          </a:p>
        </p:txBody>
      </p:sp>
      <p:sp>
        <p:nvSpPr>
          <p:cNvPr id="3" name="Content Placeholder 2">
            <a:extLst>
              <a:ext uri="{FF2B5EF4-FFF2-40B4-BE49-F238E27FC236}">
                <a16:creationId xmlns:a16="http://schemas.microsoft.com/office/drawing/2014/main" id="{930D8101-5B37-40FD-B6C4-C818E018A815}"/>
              </a:ext>
            </a:extLst>
          </p:cNvPr>
          <p:cNvSpPr>
            <a:spLocks noGrp="1"/>
          </p:cNvSpPr>
          <p:nvPr>
            <p:ph idx="1"/>
          </p:nvPr>
        </p:nvSpPr>
        <p:spPr>
          <a:xfrm>
            <a:off x="247135" y="1600200"/>
            <a:ext cx="8686800" cy="5072449"/>
          </a:xfrm>
        </p:spPr>
        <p:txBody>
          <a:bodyPr>
            <a:normAutofit fontScale="70000" lnSpcReduction="20000"/>
          </a:bodyPr>
          <a:lstStyle/>
          <a:p>
            <a:pPr marL="0" lvl="0" indent="0">
              <a:lnSpc>
                <a:spcPct val="120000"/>
              </a:lnSpc>
              <a:spcBef>
                <a:spcPts val="0"/>
              </a:spcBef>
              <a:buClr>
                <a:schemeClr val="dk1"/>
              </a:buClr>
              <a:buSzPts val="2380"/>
              <a:buNone/>
            </a:pPr>
            <a:r>
              <a:rPr lang="en-US" sz="3400" dirty="0">
                <a:latin typeface="Arial" panose="020B0604020202020204" pitchFamily="34" charset="0"/>
                <a:ea typeface="Libre Baskerville"/>
                <a:cs typeface="Arial" panose="020B0604020202020204" pitchFamily="34" charset="0"/>
                <a:sym typeface="Libre Baskerville"/>
              </a:rPr>
              <a:t>The applicant will </a:t>
            </a:r>
            <a:r>
              <a:rPr lang="en-US" sz="3400" b="1" dirty="0">
                <a:latin typeface="Arial" panose="020B0604020202020204" pitchFamily="34" charset="0"/>
                <a:ea typeface="Libre Baskerville"/>
                <a:cs typeface="Arial" panose="020B0604020202020204" pitchFamily="34" charset="0"/>
                <a:sym typeface="Libre Baskerville"/>
              </a:rPr>
              <a:t>provide year-round expanded learning programming at the school</a:t>
            </a:r>
            <a:r>
              <a:rPr lang="en-US" sz="3400" dirty="0">
                <a:latin typeface="Arial" panose="020B0604020202020204" pitchFamily="34" charset="0"/>
                <a:ea typeface="Libre Baskerville"/>
                <a:cs typeface="Arial" panose="020B0604020202020204" pitchFamily="34" charset="0"/>
                <a:sym typeface="Libre Baskerville"/>
              </a:rPr>
              <a:t>, including programs that complement existing ASES funded base programs or 21</a:t>
            </a:r>
            <a:r>
              <a:rPr lang="en-US" sz="3400" baseline="30000" dirty="0">
                <a:latin typeface="Arial" panose="020B0604020202020204" pitchFamily="34" charset="0"/>
                <a:ea typeface="Libre Baskerville"/>
                <a:cs typeface="Arial" panose="020B0604020202020204" pitchFamily="34" charset="0"/>
                <a:sym typeface="Libre Baskerville"/>
              </a:rPr>
              <a:t>st</a:t>
            </a:r>
            <a:r>
              <a:rPr lang="en-US" sz="3400" dirty="0">
                <a:latin typeface="Arial" panose="020B0604020202020204" pitchFamily="34" charset="0"/>
                <a:ea typeface="Libre Baskerville"/>
                <a:cs typeface="Arial" panose="020B0604020202020204" pitchFamily="34" charset="0"/>
                <a:sym typeface="Libre Baskerville"/>
              </a:rPr>
              <a:t> CCLC base programs included in this RFA. Year-round expanded learning programs are defined as any combination of year-round programming or summer/supplemental programming including operation during summer, weekends, or intercession to complement existing ASES programs or a 21</a:t>
            </a:r>
            <a:r>
              <a:rPr lang="en-US" sz="3400" baseline="30000" dirty="0">
                <a:latin typeface="Arial" panose="020B0604020202020204" pitchFamily="34" charset="0"/>
                <a:ea typeface="Libre Baskerville"/>
                <a:cs typeface="Arial" panose="020B0604020202020204" pitchFamily="34" charset="0"/>
                <a:sym typeface="Libre Baskerville"/>
              </a:rPr>
              <a:t>st</a:t>
            </a:r>
            <a:r>
              <a:rPr lang="en-US" sz="3400" dirty="0">
                <a:latin typeface="Arial" panose="020B0604020202020204" pitchFamily="34" charset="0"/>
                <a:ea typeface="Libre Baskerville"/>
                <a:cs typeface="Arial" panose="020B0604020202020204" pitchFamily="34" charset="0"/>
                <a:sym typeface="Libre Baskerville"/>
              </a:rPr>
              <a:t> CCLC after school base programs in this RFA. The applicant is not required to be the same entity that operates the existing program, but shall identify the grantee with whom the applicant is coordinating for the purpose of providing year-round programming.</a:t>
            </a:r>
            <a:endParaRPr lang="en-US" sz="3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220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1561-FDE8-4752-B5AD-4305EC66CFE1}"/>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21</a:t>
            </a:r>
            <a:r>
              <a:rPr lang="en-US" sz="3600" b="1" baseline="30000" dirty="0">
                <a:latin typeface="Arial" panose="020B0604020202020204" pitchFamily="34" charset="0"/>
                <a:ea typeface="Libre Baskerville"/>
                <a:cs typeface="Arial" panose="020B0604020202020204" pitchFamily="34" charset="0"/>
                <a:sym typeface="Libre Baskerville"/>
              </a:rPr>
              <a:t>st</a:t>
            </a:r>
            <a:r>
              <a:rPr lang="en-US" sz="3600" b="1" dirty="0">
                <a:latin typeface="Arial" panose="020B0604020202020204" pitchFamily="34" charset="0"/>
                <a:ea typeface="Libre Baskerville"/>
                <a:cs typeface="Arial" panose="020B0604020202020204" pitchFamily="34" charset="0"/>
                <a:sym typeface="Libre Baskerville"/>
              </a:rPr>
              <a:t> CCLC Only (2)</a:t>
            </a:r>
            <a:endParaRPr lang="en-US" sz="3600" dirty="0"/>
          </a:p>
        </p:txBody>
      </p:sp>
      <p:sp>
        <p:nvSpPr>
          <p:cNvPr id="3" name="Content Placeholder 2">
            <a:extLst>
              <a:ext uri="{FF2B5EF4-FFF2-40B4-BE49-F238E27FC236}">
                <a16:creationId xmlns:a16="http://schemas.microsoft.com/office/drawing/2014/main" id="{078525C8-8ED4-482F-B6E3-33B6C05BFBDF}"/>
              </a:ext>
            </a:extLst>
          </p:cNvPr>
          <p:cNvSpPr>
            <a:spLocks noGrp="1"/>
          </p:cNvSpPr>
          <p:nvPr>
            <p:ph idx="1"/>
          </p:nvPr>
        </p:nvSpPr>
        <p:spPr/>
        <p:txBody>
          <a:bodyPr/>
          <a:lstStyle/>
          <a:p>
            <a:pPr marL="0" lvl="0" indent="0">
              <a:spcBef>
                <a:spcPts val="0"/>
              </a:spcBef>
              <a:buClr>
                <a:schemeClr val="dk1"/>
              </a:buClr>
              <a:buSzPts val="2800"/>
              <a:buNone/>
            </a:pPr>
            <a:r>
              <a:rPr lang="en-US" dirty="0">
                <a:latin typeface="Arial" panose="020B0604020202020204" pitchFamily="34" charset="0"/>
                <a:ea typeface="Libre Baskerville"/>
                <a:cs typeface="Arial" panose="020B0604020202020204" pitchFamily="34" charset="0"/>
                <a:sym typeface="Libre Baskerville"/>
              </a:rPr>
              <a:t>Replacing the school’s </a:t>
            </a:r>
            <a:r>
              <a:rPr lang="en-US" b="1" dirty="0">
                <a:latin typeface="Arial" panose="020B0604020202020204" pitchFamily="34" charset="0"/>
                <a:ea typeface="Libre Baskerville"/>
                <a:cs typeface="Arial" panose="020B0604020202020204" pitchFamily="34" charset="0"/>
                <a:sym typeface="Libre Baskerville"/>
              </a:rPr>
              <a:t>expiring Cohort 11 21</a:t>
            </a:r>
            <a:r>
              <a:rPr lang="en-US" b="1" baseline="30000" dirty="0">
                <a:latin typeface="Arial" panose="020B0604020202020204" pitchFamily="34" charset="0"/>
                <a:ea typeface="Libre Baskerville"/>
                <a:cs typeface="Arial" panose="020B0604020202020204" pitchFamily="34" charset="0"/>
                <a:sym typeface="Libre Baskerville"/>
              </a:rPr>
              <a:t>st</a:t>
            </a:r>
            <a:r>
              <a:rPr lang="en-US" b="1" dirty="0">
                <a:latin typeface="Arial" panose="020B0604020202020204" pitchFamily="34" charset="0"/>
                <a:ea typeface="Libre Baskerville"/>
                <a:cs typeface="Arial" panose="020B0604020202020204" pitchFamily="34" charset="0"/>
                <a:sym typeface="Libre Baskerville"/>
              </a:rPr>
              <a:t> CCLC grants</a:t>
            </a:r>
            <a:r>
              <a:rPr lang="en-US" dirty="0">
                <a:latin typeface="Arial" panose="020B0604020202020204" pitchFamily="34" charset="0"/>
                <a:ea typeface="Libre Baskerville"/>
                <a:cs typeface="Arial" panose="020B0604020202020204" pitchFamily="34" charset="0"/>
                <a:sym typeface="Libre Baskerville"/>
              </a:rPr>
              <a:t> if the program has satisfactorily met grant requirements.</a:t>
            </a: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59351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FD1-8E6B-4C73-94F3-A7A1A84B2510}"/>
              </a:ext>
            </a:extLst>
          </p:cNvPr>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ea typeface="Libre Baskerville"/>
                <a:cs typeface="Arial" panose="020B0604020202020204" pitchFamily="34" charset="0"/>
                <a:sym typeface="Libre Baskerville"/>
              </a:rPr>
              <a:t>ASSETs Only</a:t>
            </a:r>
            <a:endParaRPr lang="en-US" sz="3600" dirty="0"/>
          </a:p>
        </p:txBody>
      </p:sp>
      <p:sp>
        <p:nvSpPr>
          <p:cNvPr id="3" name="Content Placeholder 2">
            <a:extLst>
              <a:ext uri="{FF2B5EF4-FFF2-40B4-BE49-F238E27FC236}">
                <a16:creationId xmlns:a16="http://schemas.microsoft.com/office/drawing/2014/main" id="{79F5D628-F27F-4D7D-82FC-AC9831A123CA}"/>
              </a:ext>
            </a:extLst>
          </p:cNvPr>
          <p:cNvSpPr>
            <a:spLocks noGrp="1"/>
          </p:cNvSpPr>
          <p:nvPr>
            <p:ph idx="1"/>
          </p:nvPr>
        </p:nvSpPr>
        <p:spPr/>
        <p:txBody>
          <a:bodyPr/>
          <a:lstStyle/>
          <a:p>
            <a:pPr marL="0" lvl="0" indent="0">
              <a:spcBef>
                <a:spcPts val="0"/>
              </a:spcBef>
              <a:buClr>
                <a:schemeClr val="dk1"/>
              </a:buClr>
              <a:buSzPts val="2800"/>
              <a:buNone/>
            </a:pPr>
            <a:r>
              <a:rPr lang="en-US" dirty="0">
                <a:latin typeface="Arial" panose="020B0604020202020204" pitchFamily="34" charset="0"/>
                <a:ea typeface="Libre Baskerville"/>
                <a:cs typeface="Arial" panose="020B0604020202020204" pitchFamily="34" charset="0"/>
                <a:sym typeface="Libre Baskerville"/>
              </a:rPr>
              <a:t>Programs that </a:t>
            </a:r>
            <a:r>
              <a:rPr lang="en-US" b="1" dirty="0">
                <a:latin typeface="Arial" panose="020B0604020202020204" pitchFamily="34" charset="0"/>
                <a:ea typeface="Libre Baskerville"/>
                <a:cs typeface="Arial" panose="020B0604020202020204" pitchFamily="34" charset="0"/>
                <a:sym typeface="Libre Baskerville"/>
              </a:rPr>
              <a:t>previously received funding</a:t>
            </a:r>
            <a:r>
              <a:rPr lang="en-US" dirty="0">
                <a:latin typeface="Arial" panose="020B0604020202020204" pitchFamily="34" charset="0"/>
                <a:ea typeface="Libre Baskerville"/>
                <a:cs typeface="Arial" panose="020B0604020202020204" pitchFamily="34" charset="0"/>
                <a:sym typeface="Libre Baskerville"/>
              </a:rPr>
              <a:t> for an ASSETs grant, that is </a:t>
            </a:r>
            <a:r>
              <a:rPr lang="en-US" b="1" dirty="0">
                <a:latin typeface="Arial" panose="020B0604020202020204" pitchFamily="34" charset="0"/>
                <a:ea typeface="Libre Baskerville"/>
                <a:cs typeface="Arial" panose="020B0604020202020204" pitchFamily="34" charset="0"/>
                <a:sym typeface="Libre Baskerville"/>
              </a:rPr>
              <a:t>not currently expiring</a:t>
            </a:r>
            <a:r>
              <a:rPr lang="en-US" dirty="0">
                <a:latin typeface="Arial" panose="020B0604020202020204" pitchFamily="34" charset="0"/>
                <a:ea typeface="Libre Baskerville"/>
                <a:cs typeface="Arial" panose="020B0604020202020204" pitchFamily="34" charset="0"/>
                <a:sym typeface="Libre Baskerville"/>
              </a:rPr>
              <a:t>, </a:t>
            </a:r>
            <a:r>
              <a:rPr lang="en-US" b="1" dirty="0">
                <a:latin typeface="Arial" panose="020B0604020202020204" pitchFamily="34" charset="0"/>
                <a:ea typeface="Libre Baskerville"/>
                <a:cs typeface="Arial" panose="020B0604020202020204" pitchFamily="34" charset="0"/>
                <a:sym typeface="Libre Baskerville"/>
              </a:rPr>
              <a:t>proposing an expansion</a:t>
            </a:r>
            <a:r>
              <a:rPr lang="en-US" dirty="0">
                <a:latin typeface="Arial" panose="020B0604020202020204" pitchFamily="34" charset="0"/>
                <a:ea typeface="Libre Baskerville"/>
                <a:cs typeface="Arial" panose="020B0604020202020204" pitchFamily="34" charset="0"/>
                <a:sym typeface="Libre Baskerville"/>
              </a:rPr>
              <a:t> to the existing grant (up to the per site maximum), or programs </a:t>
            </a:r>
            <a:r>
              <a:rPr lang="en-US" b="1" dirty="0">
                <a:latin typeface="Arial" panose="020B0604020202020204" pitchFamily="34" charset="0"/>
                <a:ea typeface="Libre Baskerville"/>
                <a:cs typeface="Arial" panose="020B0604020202020204" pitchFamily="34" charset="0"/>
                <a:sym typeface="Libre Baskerville"/>
              </a:rPr>
              <a:t>replacing expiring Cohort 11 grants</a:t>
            </a:r>
            <a:r>
              <a:rPr lang="en-US" dirty="0">
                <a:latin typeface="Arial" panose="020B0604020202020204" pitchFamily="34" charset="0"/>
                <a:ea typeface="Libre Baskerville"/>
                <a:cs typeface="Arial" panose="020B0604020202020204" pitchFamily="34" charset="0"/>
                <a:sym typeface="Libre Baskerville"/>
              </a:rPr>
              <a:t> that have satisfactorily met grant requirements.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38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noAutofit/>
          </a:bodyPr>
          <a:lstStyle/>
          <a:p>
            <a:r>
              <a:rPr lang="en-US" sz="3600" b="1" dirty="0">
                <a:latin typeface="Arial" panose="020B0604020202020204" pitchFamily="34" charset="0"/>
                <a:cs typeface="Arial" panose="020B0604020202020204" pitchFamily="34" charset="0"/>
              </a:rPr>
              <a:t>Free and Reduced Priced Meal Determinations</a:t>
            </a:r>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In determining grant awards, the CDE will consider each school site included in an application as if it were an independent application for that site alone</a:t>
            </a:r>
          </a:p>
          <a:p>
            <a:r>
              <a:rPr lang="en-US" sz="2400" dirty="0">
                <a:latin typeface="Arial" panose="020B0604020202020204" pitchFamily="34" charset="0"/>
                <a:cs typeface="Arial" panose="020B0604020202020204" pitchFamily="34" charset="0"/>
              </a:rPr>
              <a:t>Retrieved from the CALPADS FY 2021–22.</a:t>
            </a:r>
          </a:p>
          <a:p>
            <a:r>
              <a:rPr lang="en-US" sz="2400" dirty="0">
                <a:latin typeface="Arial" panose="020B0604020202020204" pitchFamily="34" charset="0"/>
                <a:cs typeface="Arial" panose="020B0604020202020204" pitchFamily="34" charset="0"/>
              </a:rPr>
              <a:t>An Applicant agency may therefore receive funding for all, some, or none of the school sites contained in the application.</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912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4CC1-AE12-4338-95E4-53D4EDDE36CD}"/>
              </a:ext>
            </a:extLst>
          </p:cNvPr>
          <p:cNvSpPr>
            <a:spLocks noGrp="1"/>
          </p:cNvSpPr>
          <p:nvPr>
            <p:ph type="title"/>
          </p:nvPr>
        </p:nvSpPr>
        <p:spPr>
          <a:solidFill>
            <a:schemeClr val="accent3"/>
          </a:solidFill>
        </p:spPr>
        <p:txBody>
          <a:bodyPr/>
          <a:lstStyle/>
          <a:p>
            <a:r>
              <a:rPr lang="en-US" b="1" dirty="0">
                <a:latin typeface="Arial" panose="020B0604020202020204" pitchFamily="34" charset="0"/>
                <a:cs typeface="Arial" panose="020B0604020202020204" pitchFamily="34" charset="0"/>
              </a:rPr>
              <a:t>Funding Determination</a:t>
            </a:r>
            <a:endParaRPr lang="en-US" dirty="0"/>
          </a:p>
        </p:txBody>
      </p:sp>
      <p:sp>
        <p:nvSpPr>
          <p:cNvPr id="3" name="Content Placeholder 2">
            <a:extLst>
              <a:ext uri="{FF2B5EF4-FFF2-40B4-BE49-F238E27FC236}">
                <a16:creationId xmlns:a16="http://schemas.microsoft.com/office/drawing/2014/main" id="{1018D7DD-2AAF-481C-B53C-EA5F3126B639}"/>
              </a:ext>
            </a:extLst>
          </p:cNvPr>
          <p:cNvSpPr>
            <a:spLocks noGrp="1"/>
          </p:cNvSpPr>
          <p:nvPr>
            <p:ph sz="half" idx="1"/>
          </p:nvPr>
        </p:nvSpPr>
        <p:spPr>
          <a:xfrm>
            <a:off x="457200" y="1600200"/>
            <a:ext cx="4114800" cy="4983162"/>
          </a:xfrm>
        </p:spPr>
        <p:txBody>
          <a:bodyPr>
            <a:noAutofit/>
          </a:bodyPr>
          <a:lstStyle/>
          <a:p>
            <a:pPr marL="514350" indent="-514350">
              <a:buFont typeface="+mj-lt"/>
              <a:buAutoNum type="arabicPeriod"/>
            </a:pPr>
            <a:r>
              <a:rPr lang="en-US" sz="2400" dirty="0">
                <a:latin typeface="Arial" panose="020B0604020202020204" pitchFamily="34" charset="0"/>
                <a:cs typeface="Arial" panose="020B0604020202020204" pitchFamily="34" charset="0"/>
              </a:rPr>
              <a:t>Application and Narrative Submission</a:t>
            </a:r>
          </a:p>
          <a:p>
            <a:pPr marL="514350" indent="-514350">
              <a:buFont typeface="+mj-lt"/>
              <a:buAutoNum type="arabicPeriod"/>
            </a:pPr>
            <a:r>
              <a:rPr lang="en-US" sz="2400" dirty="0">
                <a:latin typeface="Arial" panose="020B0604020202020204" pitchFamily="34" charset="0"/>
                <a:cs typeface="Arial" panose="020B0604020202020204" pitchFamily="34" charset="0"/>
              </a:rPr>
              <a:t>CDE reviews for eligibility and completeness</a:t>
            </a:r>
          </a:p>
          <a:p>
            <a:pPr marL="514350" indent="-514350">
              <a:buFont typeface="+mj-lt"/>
              <a:buAutoNum type="arabicPeriod"/>
            </a:pPr>
            <a:r>
              <a:rPr lang="en-US" sz="2400" dirty="0">
                <a:latin typeface="Arial" panose="020B0604020202020204" pitchFamily="34" charset="0"/>
                <a:cs typeface="Arial" panose="020B0604020202020204" pitchFamily="34" charset="0"/>
              </a:rPr>
              <a:t>Disqualification letters are disseminated</a:t>
            </a:r>
          </a:p>
          <a:p>
            <a:pPr marL="514350" indent="-514350">
              <a:buFont typeface="+mj-lt"/>
              <a:buAutoNum type="arabicPeriod"/>
            </a:pPr>
            <a:r>
              <a:rPr lang="en-US" sz="2400" dirty="0">
                <a:latin typeface="Arial" panose="020B0604020202020204" pitchFamily="34" charset="0"/>
                <a:cs typeface="Arial" panose="020B0604020202020204" pitchFamily="34" charset="0"/>
              </a:rPr>
              <a:t>Program Narratives are read and passed or failed</a:t>
            </a:r>
          </a:p>
          <a:p>
            <a:pPr marL="514350" indent="-514350">
              <a:buFont typeface="+mj-lt"/>
              <a:buAutoNum type="arabicPeriod"/>
            </a:pPr>
            <a:r>
              <a:rPr lang="en-US" sz="2400" dirty="0">
                <a:latin typeface="Arial" panose="020B0604020202020204" pitchFamily="34" charset="0"/>
                <a:cs typeface="Arial" panose="020B0604020202020204" pitchFamily="34" charset="0"/>
              </a:rPr>
              <a:t>Each site is placed in 1 of 6 geographic funding locations</a:t>
            </a: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EBE9D43-FC3A-44AF-B6C9-512564090636}"/>
              </a:ext>
            </a:extLst>
          </p:cNvPr>
          <p:cNvSpPr>
            <a:spLocks noGrp="1"/>
          </p:cNvSpPr>
          <p:nvPr>
            <p:ph sz="half" idx="2"/>
          </p:nvPr>
        </p:nvSpPr>
        <p:spPr>
          <a:xfrm>
            <a:off x="4843848" y="1600200"/>
            <a:ext cx="3842951" cy="4525963"/>
          </a:xfrm>
        </p:spPr>
        <p:txBody>
          <a:bodyPr>
            <a:noAutofit/>
          </a:bodyPr>
          <a:lstStyle/>
          <a:p>
            <a:pPr marL="0" indent="0">
              <a:buNone/>
            </a:pPr>
            <a:r>
              <a:rPr lang="en-US" sz="2400" dirty="0">
                <a:latin typeface="Arial" panose="020B0604020202020204" pitchFamily="34" charset="0"/>
                <a:cs typeface="Arial" panose="020B0604020202020204" pitchFamily="34" charset="0"/>
              </a:rPr>
              <a:t>6. 	Funding priority is 	determined for each sit</a:t>
            </a:r>
          </a:p>
          <a:p>
            <a:pPr marL="0" indent="0">
              <a:buNone/>
            </a:pPr>
            <a:r>
              <a:rPr lang="en-US" sz="2400" dirty="0">
                <a:latin typeface="Arial" panose="020B0604020202020204" pitchFamily="34" charset="0"/>
                <a:cs typeface="Arial" panose="020B0604020202020204" pitchFamily="34" charset="0"/>
              </a:rPr>
              <a:t>7.	In the case of a tie, 	FRPM percentage is 	used</a:t>
            </a:r>
          </a:p>
          <a:p>
            <a:pPr marL="0" indent="0">
              <a:buNone/>
            </a:pPr>
            <a:r>
              <a:rPr lang="en-US" sz="2400" dirty="0">
                <a:latin typeface="Arial" panose="020B0604020202020204" pitchFamily="34" charset="0"/>
                <a:cs typeface="Arial" panose="020B0604020202020204" pitchFamily="34" charset="0"/>
              </a:rPr>
              <a:t>8.	Intent to award is 	disseminated</a:t>
            </a:r>
          </a:p>
        </p:txBody>
      </p:sp>
    </p:spTree>
    <p:extLst>
      <p:ext uri="{BB962C8B-B14F-4D97-AF65-F5344CB8AC3E}">
        <p14:creationId xmlns:p14="http://schemas.microsoft.com/office/powerpoint/2010/main" val="4268421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Appeals (1)</a:t>
            </a:r>
          </a:p>
        </p:txBody>
      </p:sp>
      <p:sp>
        <p:nvSpPr>
          <p:cNvPr id="3" name="Content Placeholder 2"/>
          <p:cNvSpPr>
            <a:spLocks noGrp="1"/>
          </p:cNvSpPr>
          <p:nvPr>
            <p:ph idx="1"/>
          </p:nvPr>
        </p:nvSpPr>
        <p:spPr/>
        <p:txBody>
          <a:bodyPr>
            <a:normAutofit/>
          </a:bodyPr>
          <a:lstStyle/>
          <a:p>
            <a:pPr marL="514350" indent="-514350">
              <a:buAutoNum type="arabicPeriod"/>
            </a:pPr>
            <a:r>
              <a:rPr lang="en-US" sz="2400" b="1" dirty="0">
                <a:latin typeface="Arial" panose="020B0604020202020204" pitchFamily="34" charset="0"/>
                <a:cs typeface="Arial" panose="020B0604020202020204" pitchFamily="34" charset="0"/>
              </a:rPr>
              <a:t>Letter of Appeal: </a:t>
            </a:r>
          </a:p>
          <a:p>
            <a:r>
              <a:rPr lang="en-US" sz="2400" dirty="0">
                <a:latin typeface="Arial" panose="020B0604020202020204" pitchFamily="34" charset="0"/>
                <a:cs typeface="Arial" panose="020B0604020202020204" pitchFamily="34" charset="0"/>
              </a:rPr>
              <a:t>Applicants who wish to appeal the email notification of the CDE screening disqualification or intent to award decision must submit a letter of appeal to the CDE within 30 days of the CDE’s action. </a:t>
            </a:r>
          </a:p>
          <a:p>
            <a:r>
              <a:rPr lang="en-US" sz="2400" b="1" dirty="0">
                <a:latin typeface="Arial" panose="020B0604020202020204" pitchFamily="34" charset="0"/>
                <a:cs typeface="Arial" panose="020B0604020202020204" pitchFamily="34" charset="0"/>
              </a:rPr>
              <a:t>Appeals are limited to the grounds that the CDE’s action(s) violate(s) a state or federal statute or regulation.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0561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US" sz="3600" b="1" dirty="0">
                <a:latin typeface="Arial" panose="020B0604020202020204" pitchFamily="34" charset="0"/>
                <a:cs typeface="Arial" panose="020B0604020202020204" pitchFamily="34" charset="0"/>
              </a:rPr>
              <a:t>Appeals (2)</a:t>
            </a:r>
          </a:p>
        </p:txBody>
      </p:sp>
      <p:sp>
        <p:nvSpPr>
          <p:cNvPr id="3" name="Content Placeholder 2"/>
          <p:cNvSpPr>
            <a:spLocks noGrp="1"/>
          </p:cNvSpPr>
          <p:nvPr>
            <p:ph idx="1"/>
          </p:nvPr>
        </p:nvSpPr>
        <p:spPr/>
        <p:txBody>
          <a:bodyPr>
            <a:normAutofit/>
          </a:bodyPr>
          <a:lstStyle/>
          <a:p>
            <a:pPr marL="457200" indent="-457200">
              <a:buFont typeface="+mj-lt"/>
              <a:buAutoNum type="arabicPeriod" startAt="2"/>
            </a:pPr>
            <a:r>
              <a:rPr lang="en-US" sz="2400" b="1" dirty="0">
                <a:latin typeface="Arial" panose="020B0604020202020204" pitchFamily="34" charset="0"/>
                <a:cs typeface="Arial" panose="020B0604020202020204" pitchFamily="34" charset="0"/>
              </a:rPr>
              <a:t>Decision: </a:t>
            </a:r>
          </a:p>
          <a:p>
            <a:r>
              <a:rPr lang="en-US" sz="2400" dirty="0">
                <a:latin typeface="Arial" panose="020B0604020202020204" pitchFamily="34" charset="0"/>
                <a:cs typeface="Arial" panose="020B0604020202020204" pitchFamily="34" charset="0"/>
              </a:rPr>
              <a:t>If an applicant timely requests a hearing, it will be held within thirty (30) calendar days of receipt of the letter of appeal. At least 10 calendar days written notice of the time and place of the hearing will be given. The hearing will be on the record.</a:t>
            </a:r>
          </a:p>
          <a:p>
            <a:pPr marL="457200" indent="-457200">
              <a:buFont typeface="+mj-lt"/>
              <a:buAutoNum type="arabicPeriod" startAt="3"/>
            </a:pPr>
            <a:r>
              <a:rPr lang="en-US" sz="2400" b="1" dirty="0">
                <a:latin typeface="Arial" panose="020B0604020202020204" pitchFamily="34" charset="0"/>
                <a:cs typeface="Arial" panose="020B0604020202020204" pitchFamily="34" charset="0"/>
              </a:rPr>
              <a:t>Hearing: </a:t>
            </a:r>
            <a:r>
              <a:rPr lang="en-US" sz="2400" dirty="0">
                <a:latin typeface="Arial" panose="020B0604020202020204" pitchFamily="34" charset="0"/>
                <a:cs typeface="Arial" panose="020B0604020202020204" pitchFamily="34" charset="0"/>
              </a:rPr>
              <a:t>The impartial panel shall issue a decision in writing, by 30 calendar days after the submission of the case. </a:t>
            </a:r>
          </a:p>
        </p:txBody>
      </p:sp>
    </p:spTree>
    <p:extLst>
      <p:ext uri="{BB962C8B-B14F-4D97-AF65-F5344CB8AC3E}">
        <p14:creationId xmlns:p14="http://schemas.microsoft.com/office/powerpoint/2010/main" val="1212206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4F19-5C2C-4B70-8D19-6DBDF48CCE60}"/>
              </a:ext>
            </a:extLst>
          </p:cNvPr>
          <p:cNvSpPr>
            <a:spLocks noGrp="1"/>
          </p:cNvSpPr>
          <p:nvPr>
            <p:ph type="title"/>
          </p:nvPr>
        </p:nvSpPr>
        <p:spPr>
          <a:solidFill>
            <a:schemeClr val="accent2">
              <a:lumMod val="60000"/>
              <a:lumOff val="40000"/>
            </a:schemeClr>
          </a:solidFill>
        </p:spPr>
        <p:txBody>
          <a:bodyPr>
            <a:normAutofit/>
          </a:bodyPr>
          <a:lstStyle/>
          <a:p>
            <a:r>
              <a:rPr lang="en-US" sz="3600" b="1" dirty="0">
                <a:solidFill>
                  <a:schemeClr val="dk1"/>
                </a:solidFill>
                <a:latin typeface="Arial" panose="020B0604020202020204" pitchFamily="34" charset="0"/>
                <a:ea typeface="Arial"/>
                <a:cs typeface="Arial" panose="020B0604020202020204" pitchFamily="34" charset="0"/>
                <a:sym typeface="Arial"/>
              </a:rPr>
              <a:t>Helpful Tools</a:t>
            </a:r>
            <a:endParaRPr lang="en-US" sz="3600" dirty="0"/>
          </a:p>
        </p:txBody>
      </p:sp>
      <p:sp>
        <p:nvSpPr>
          <p:cNvPr id="3" name="Content Placeholder 2">
            <a:extLst>
              <a:ext uri="{FF2B5EF4-FFF2-40B4-BE49-F238E27FC236}">
                <a16:creationId xmlns:a16="http://schemas.microsoft.com/office/drawing/2014/main" id="{1B7151A0-C265-40AF-A887-A9C97B59F40A}"/>
              </a:ext>
            </a:extLst>
          </p:cNvPr>
          <p:cNvSpPr>
            <a:spLocks noGrp="1"/>
          </p:cNvSpPr>
          <p:nvPr>
            <p:ph idx="1"/>
          </p:nvPr>
        </p:nvSpPr>
        <p:spPr/>
        <p:txBody>
          <a:bodyPr>
            <a:normAutofit lnSpcReduction="10000"/>
          </a:bodyPr>
          <a:lstStyle/>
          <a:p>
            <a:pPr marL="0" lvl="0" indent="0">
              <a:spcBef>
                <a:spcPts val="200"/>
              </a:spcBef>
              <a:buClr>
                <a:schemeClr val="dk1"/>
              </a:buClr>
              <a:buSzPct val="25000"/>
              <a:buNone/>
            </a:pPr>
            <a:endParaRPr lang="en-US" sz="1000" b="1" dirty="0">
              <a:solidFill>
                <a:schemeClr val="dk1"/>
              </a:solidFill>
              <a:latin typeface="Arial" panose="020B0604020202020204" pitchFamily="34" charset="0"/>
              <a:ea typeface="Arial"/>
              <a:cs typeface="Arial" panose="020B0604020202020204" pitchFamily="34" charset="0"/>
              <a:sym typeface="Arial"/>
            </a:endParaRPr>
          </a:p>
          <a:p>
            <a:pPr marL="341312" lvl="0" indent="-341312">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Use the Application Checklist located in the RFA</a:t>
            </a:r>
          </a:p>
          <a:p>
            <a:pPr marL="341312" lvl="0" indent="-341312">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Review the RFA FAQ’s</a:t>
            </a:r>
          </a:p>
          <a:p>
            <a:pPr marL="341312" lvl="0" indent="-341312">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Review the general FAQ’s located on the Expanded Learning webpage.</a:t>
            </a:r>
          </a:p>
          <a:p>
            <a:pPr marL="341313" lvl="0" indent="-341313">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EXLD RFA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latin typeface="Arial" panose="020B0604020202020204" pitchFamily="34" charset="0"/>
                <a:cs typeface="Arial" panose="020B0604020202020204" pitchFamily="34" charset="0"/>
                <a:hlinkClick r:id="rId3" tooltip="Email Address for the 21st CCLC and ASSETs RFA Help Desk."/>
              </a:rPr>
              <a:t>21stCCLCandASSETSRFA@cde.ca.gov</a:t>
            </a:r>
            <a:r>
              <a:rPr lang="en-US" sz="2400" dirty="0">
                <a:latin typeface="Arial" panose="020B0604020202020204" pitchFamily="34" charset="0"/>
                <a:cs typeface="Arial" panose="020B0604020202020204" pitchFamily="34" charset="0"/>
              </a:rPr>
              <a:t> </a:t>
            </a:r>
          </a:p>
          <a:p>
            <a:pPr marL="341313"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ASSIST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solidFill>
                  <a:srgbClr val="0070C0"/>
                </a:solidFill>
                <a:latin typeface="Arial" panose="020B0604020202020204" pitchFamily="34" charset="0"/>
                <a:ea typeface="Arial"/>
                <a:cs typeface="Arial" panose="020B0604020202020204" pitchFamily="34" charset="0"/>
                <a:sym typeface="Arial"/>
                <a:hlinkClick r:id="rId4" tooltip="Email address for the ASSIST Help Desk."/>
              </a:rPr>
              <a:t>ASSIST@cde.ca.gov </a:t>
            </a:r>
            <a:endParaRPr lang="en-US" sz="2400" u="sng" dirty="0">
              <a:solidFill>
                <a:srgbClr val="0070C0"/>
              </a:solidFill>
              <a:latin typeface="Arial" panose="020B0604020202020204" pitchFamily="34" charset="0"/>
              <a:ea typeface="Arial"/>
              <a:cs typeface="Arial" panose="020B0604020202020204" pitchFamily="34" charset="0"/>
              <a:sym typeface="Arial"/>
            </a:endParaRPr>
          </a:p>
          <a:p>
            <a:pPr marL="341313" lvl="0" indent="-341313">
              <a:spcBef>
                <a:spcPts val="40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Contact the FAAST Help Desk </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Phone: 866-434-1083 (M – F 8:00 a.m. – 5:00 p.m.)</a:t>
            </a:r>
          </a:p>
          <a:p>
            <a:pPr marL="741363" lvl="1" indent="-284163">
              <a:spcBef>
                <a:spcPts val="320"/>
              </a:spcBef>
              <a:buClr>
                <a:schemeClr val="dk1"/>
              </a:buClr>
              <a:buSzPct val="100000"/>
            </a:pPr>
            <a:r>
              <a:rPr lang="en-US" sz="2400" dirty="0">
                <a:solidFill>
                  <a:schemeClr val="dk1"/>
                </a:solidFill>
                <a:latin typeface="Arial" panose="020B0604020202020204" pitchFamily="34" charset="0"/>
                <a:ea typeface="Arial"/>
                <a:cs typeface="Arial" panose="020B0604020202020204" pitchFamily="34" charset="0"/>
                <a:sym typeface="Arial"/>
              </a:rPr>
              <a:t>Email: </a:t>
            </a:r>
            <a:r>
              <a:rPr lang="en-US" sz="2400" u="sng" dirty="0">
                <a:solidFill>
                  <a:srgbClr val="0070C0"/>
                </a:solidFill>
                <a:latin typeface="Arial" panose="020B0604020202020204" pitchFamily="34" charset="0"/>
                <a:ea typeface="Arial"/>
                <a:cs typeface="Arial" panose="020B0604020202020204" pitchFamily="34" charset="0"/>
                <a:sym typeface="Arial"/>
                <a:hlinkClick r:id="rId5" tooltip="Email Address for the FAAST Help Desk."/>
              </a:rPr>
              <a:t>FAAST_ADMIN@waterboards.ca.gov</a:t>
            </a:r>
            <a:endParaRPr lang="en-US" sz="2400" u="sng" dirty="0">
              <a:solidFill>
                <a:srgbClr val="0070C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52843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52138"/>
          </a:xfrm>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21st CCLC Purpose</a:t>
            </a:r>
          </a:p>
        </p:txBody>
      </p:sp>
      <p:sp>
        <p:nvSpPr>
          <p:cNvPr id="3" name="Content Placeholder 2"/>
          <p:cNvSpPr>
            <a:spLocks noGrp="1"/>
          </p:cNvSpPr>
          <p:nvPr>
            <p:ph sz="half" idx="2"/>
          </p:nvPr>
        </p:nvSpPr>
        <p:spPr>
          <a:xfrm>
            <a:off x="457199" y="1676649"/>
            <a:ext cx="8229599" cy="4347634"/>
          </a:xfrm>
        </p:spPr>
        <p:txBody>
          <a:bodyPr>
            <a:normAutofit fontScale="92500" lnSpcReduction="10000"/>
          </a:bodyPr>
          <a:lstStyle/>
          <a:p>
            <a:pPr>
              <a:spcBef>
                <a:spcPts val="0"/>
              </a:spcBef>
            </a:pPr>
            <a:r>
              <a:rPr lang="en-US" sz="2600" dirty="0">
                <a:latin typeface="Arial" panose="020B0604020202020204" pitchFamily="34" charset="0"/>
                <a:cs typeface="Arial" panose="020B0604020202020204" pitchFamily="34" charset="0"/>
              </a:rPr>
              <a:t>Create community learning centers for elementary and middle school students. </a:t>
            </a:r>
          </a:p>
          <a:p>
            <a:pPr>
              <a:spcBef>
                <a:spcPts val="0"/>
              </a:spcBef>
            </a:pPr>
            <a:r>
              <a:rPr lang="en-US" sz="2600" dirty="0">
                <a:latin typeface="Arial" panose="020B0604020202020204" pitchFamily="34" charset="0"/>
                <a:cs typeface="Arial" panose="020B0604020202020204" pitchFamily="34" charset="0"/>
              </a:rPr>
              <a:t>Provide a safe environment for students participating in their programs.</a:t>
            </a:r>
          </a:p>
          <a:p>
            <a:pPr>
              <a:spcBef>
                <a:spcPts val="0"/>
              </a:spcBef>
            </a:pPr>
            <a:r>
              <a:rPr lang="en-US" sz="2600" dirty="0">
                <a:latin typeface="Arial" panose="020B0604020202020204" pitchFamily="34" charset="0"/>
                <a:cs typeface="Arial" panose="020B0604020202020204" pitchFamily="34" charset="0"/>
              </a:rPr>
              <a:t>Provides access to enrichment services that reinforce and complement the academic program.</a:t>
            </a:r>
          </a:p>
          <a:p>
            <a:pPr>
              <a:spcBef>
                <a:spcPts val="0"/>
              </a:spcBef>
            </a:pPr>
            <a:r>
              <a:rPr lang="en-US" sz="2600" dirty="0">
                <a:latin typeface="Arial" panose="020B0604020202020204" pitchFamily="34" charset="0"/>
                <a:cs typeface="Arial" panose="020B0604020202020204" pitchFamily="34" charset="0"/>
              </a:rPr>
              <a:t>Provide opportunity for family literacy and related educational development services.</a:t>
            </a:r>
          </a:p>
          <a:p>
            <a:pPr>
              <a:spcBef>
                <a:spcPts val="0"/>
              </a:spcBef>
            </a:pPr>
            <a:r>
              <a:rPr lang="en-US" sz="2600" dirty="0">
                <a:latin typeface="Arial" panose="020B0604020202020204" pitchFamily="34" charset="0"/>
                <a:cs typeface="Arial" panose="020B0604020202020204" pitchFamily="34" charset="0"/>
              </a:rPr>
              <a:t>Helps students meet state and local academic standards.</a:t>
            </a:r>
          </a:p>
          <a:p>
            <a:pPr>
              <a:spcBef>
                <a:spcPts val="0"/>
              </a:spcBef>
            </a:pPr>
            <a:r>
              <a:rPr lang="en-US" sz="2600" dirty="0">
                <a:latin typeface="Arial" panose="020B0604020202020204" pitchFamily="34" charset="0"/>
                <a:cs typeface="Arial" panose="020B0604020202020204" pitchFamily="34" charset="0"/>
              </a:rPr>
              <a:t>Provides opportunities to  improve academic achievement.</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96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12544-AD7C-40B2-9C0B-8DBBB9B5DC2A}"/>
              </a:ext>
            </a:extLst>
          </p:cNvPr>
          <p:cNvSpPr>
            <a:spLocks noGrp="1"/>
          </p:cNvSpPr>
          <p:nvPr>
            <p:ph type="title"/>
          </p:nvPr>
        </p:nvSpPr>
        <p:spPr>
          <a:solidFill>
            <a:schemeClr val="accent3"/>
          </a:solidFill>
        </p:spPr>
        <p:txBody>
          <a:bodyPr>
            <a:noAutofit/>
          </a:bodyPr>
          <a:lstStyle/>
          <a:p>
            <a:r>
              <a:rPr lang="en-US" sz="3600" b="1" dirty="0">
                <a:latin typeface="Arial" panose="020B0604020202020204" pitchFamily="34" charset="0"/>
                <a:cs typeface="Arial" panose="020B0604020202020204" pitchFamily="34" charset="0"/>
              </a:rPr>
              <a:t>21</a:t>
            </a:r>
            <a:r>
              <a:rPr lang="en-US" sz="3600" b="1" baseline="30000" dirty="0">
                <a:latin typeface="Arial" panose="020B0604020202020204" pitchFamily="34" charset="0"/>
                <a:cs typeface="Arial" panose="020B0604020202020204" pitchFamily="34" charset="0"/>
              </a:rPr>
              <a:t>st</a:t>
            </a:r>
            <a:r>
              <a:rPr lang="en-US" sz="3600" b="1" dirty="0">
                <a:latin typeface="Arial" panose="020B0604020202020204" pitchFamily="34" charset="0"/>
                <a:cs typeface="Arial" panose="020B0604020202020204" pitchFamily="34" charset="0"/>
              </a:rPr>
              <a:t> CCLC After School Safety and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Enrichment for Teens Purpose</a:t>
            </a:r>
            <a:endParaRPr lang="en-US" sz="3600" dirty="0"/>
          </a:p>
        </p:txBody>
      </p:sp>
      <p:sp>
        <p:nvSpPr>
          <p:cNvPr id="3" name="Content Placeholder 2">
            <a:extLst>
              <a:ext uri="{FF2B5EF4-FFF2-40B4-BE49-F238E27FC236}">
                <a16:creationId xmlns:a16="http://schemas.microsoft.com/office/drawing/2014/main" id="{02F29163-16FA-4A6B-B464-50845C0176EF}"/>
              </a:ext>
            </a:extLst>
          </p:cNvPr>
          <p:cNvSpPr>
            <a:spLocks noGrp="1"/>
          </p:cNvSpPr>
          <p:nvPr>
            <p:ph sz="half" idx="1"/>
          </p:nvPr>
        </p:nvSpPr>
        <p:spPr>
          <a:xfrm>
            <a:off x="457200" y="1600200"/>
            <a:ext cx="4942704" cy="4525963"/>
          </a:xfrm>
        </p:spPr>
        <p:txBody>
          <a:bodyPr>
            <a:normAutofit fontScale="85000" lnSpcReduction="20000"/>
          </a:bodyPr>
          <a:lstStyle/>
          <a:p>
            <a:r>
              <a:rPr lang="en-US" dirty="0">
                <a:latin typeface="Arial" panose="020B0604020202020204" pitchFamily="34" charset="0"/>
                <a:cs typeface="Arial" panose="020B0604020202020204" pitchFamily="34" charset="0"/>
              </a:rPr>
              <a:t>Provide local flexibility in the establishment or expansion of community learning centers for high school students</a:t>
            </a:r>
          </a:p>
          <a:p>
            <a:r>
              <a:rPr lang="en-US" dirty="0">
                <a:latin typeface="Arial" panose="020B0604020202020204" pitchFamily="34" charset="0"/>
                <a:cs typeface="Arial" panose="020B0604020202020204" pitchFamily="34" charset="0"/>
              </a:rPr>
              <a:t>Provide academic enrichment opportunities and activities designed to complement students’ regular academic program </a:t>
            </a:r>
          </a:p>
          <a:p>
            <a:r>
              <a:rPr lang="en-US" dirty="0">
                <a:latin typeface="Arial" panose="020B0604020202020204" pitchFamily="34" charset="0"/>
                <a:cs typeface="Arial" panose="020B0604020202020204" pitchFamily="34" charset="0"/>
              </a:rPr>
              <a:t>Support college and career readiness</a:t>
            </a:r>
          </a:p>
          <a:p>
            <a:r>
              <a:rPr lang="en-US" dirty="0">
                <a:latin typeface="Arial" panose="020B0604020202020204" pitchFamily="34" charset="0"/>
                <a:cs typeface="Arial" panose="020B0604020202020204" pitchFamily="34" charset="0"/>
              </a:rPr>
              <a:t>Assist with literacy and related educational development services for families </a:t>
            </a:r>
          </a:p>
          <a:p>
            <a:endParaRPr lang="en-US" dirty="0"/>
          </a:p>
        </p:txBody>
      </p:sp>
      <p:pic>
        <p:nvPicPr>
          <p:cNvPr id="5" name="Content Placeholder 4" descr="A group of students smiling on a staircase.">
            <a:extLst>
              <a:ext uri="{FF2B5EF4-FFF2-40B4-BE49-F238E27FC236}">
                <a16:creationId xmlns:a16="http://schemas.microsoft.com/office/drawing/2014/main" id="{1954DB62-EEA5-4806-B109-9692EF3F237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9904" y="2767206"/>
            <a:ext cx="3286897" cy="2191949"/>
          </a:xfrm>
          <a:prstGeom prst="rect">
            <a:avLst/>
          </a:prstGeom>
        </p:spPr>
      </p:pic>
    </p:spTree>
    <p:extLst>
      <p:ext uri="{BB962C8B-B14F-4D97-AF65-F5344CB8AC3E}">
        <p14:creationId xmlns:p14="http://schemas.microsoft.com/office/powerpoint/2010/main" val="399197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EB5E-FC25-4D3E-AEC3-CC6E15572925}"/>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cs typeface="Arial" panose="020B0604020202020204" pitchFamily="34" charset="0"/>
                <a:sym typeface="Arial"/>
              </a:rPr>
              <a:t>21</a:t>
            </a:r>
            <a:r>
              <a:rPr lang="en-US" sz="3600" b="1" baseline="30000" dirty="0">
                <a:latin typeface="Arial" panose="020B0604020202020204" pitchFamily="34" charset="0"/>
                <a:cs typeface="Arial" panose="020B0604020202020204" pitchFamily="34" charset="0"/>
                <a:sym typeface="Arial"/>
              </a:rPr>
              <a:t>st</a:t>
            </a:r>
            <a:r>
              <a:rPr lang="en-US" sz="3600" b="1" dirty="0">
                <a:latin typeface="Arial" panose="020B0604020202020204" pitchFamily="34" charset="0"/>
                <a:cs typeface="Arial" panose="020B0604020202020204" pitchFamily="34" charset="0"/>
                <a:sym typeface="Arial"/>
              </a:rPr>
              <a:t> CCLC Program Components</a:t>
            </a:r>
            <a:endParaRPr lang="en-US" sz="3600" dirty="0"/>
          </a:p>
        </p:txBody>
      </p:sp>
      <p:sp>
        <p:nvSpPr>
          <p:cNvPr id="3" name="Content Placeholder 2">
            <a:extLst>
              <a:ext uri="{FF2B5EF4-FFF2-40B4-BE49-F238E27FC236}">
                <a16:creationId xmlns:a16="http://schemas.microsoft.com/office/drawing/2014/main" id="{06FE0E7E-598D-462E-BA1D-0D8F15B07A7C}"/>
              </a:ext>
            </a:extLst>
          </p:cNvPr>
          <p:cNvSpPr>
            <a:spLocks noGrp="1"/>
          </p:cNvSpPr>
          <p:nvPr>
            <p:ph sz="half" idx="1"/>
          </p:nvPr>
        </p:nvSpPr>
        <p:spPr>
          <a:xfrm>
            <a:off x="457199" y="1600199"/>
            <a:ext cx="8229599" cy="4677033"/>
          </a:xfrm>
        </p:spPr>
        <p:txBody>
          <a:bodyPr>
            <a:normAutofit fontScale="92500" lnSpcReduction="20000"/>
          </a:bodyPr>
          <a:lstStyle/>
          <a:p>
            <a:pPr marL="0" lvl="0" indent="0">
              <a:lnSpc>
                <a:spcPct val="120000"/>
              </a:lnSpc>
              <a:spcBef>
                <a:spcPts val="0"/>
              </a:spcBef>
              <a:buClr>
                <a:schemeClr val="dk1"/>
              </a:buClr>
              <a:buSzPct val="25000"/>
              <a:buNone/>
            </a:pPr>
            <a:r>
              <a:rPr lang="en-US" sz="2600" b="1" dirty="0">
                <a:solidFill>
                  <a:schemeClr val="dk1"/>
                </a:solidFill>
                <a:latin typeface="Arial" panose="020B0604020202020204" pitchFamily="34" charset="0"/>
                <a:ea typeface="Arial"/>
                <a:cs typeface="Arial" panose="020B0604020202020204" pitchFamily="34" charset="0"/>
                <a:sym typeface="Arial"/>
              </a:rPr>
              <a:t>21</a:t>
            </a:r>
            <a:r>
              <a:rPr lang="en-US" sz="2600" b="1" baseline="30000" dirty="0">
                <a:solidFill>
                  <a:schemeClr val="dk1"/>
                </a:solidFill>
                <a:latin typeface="Arial" panose="020B0604020202020204" pitchFamily="34" charset="0"/>
                <a:ea typeface="Arial"/>
                <a:cs typeface="Arial" panose="020B0604020202020204" pitchFamily="34" charset="0"/>
                <a:sym typeface="Arial"/>
              </a:rPr>
              <a:t>st</a:t>
            </a:r>
            <a:r>
              <a:rPr lang="en-US" sz="2600" b="1" dirty="0">
                <a:solidFill>
                  <a:schemeClr val="dk1"/>
                </a:solidFill>
                <a:latin typeface="Arial" panose="020B0604020202020204" pitchFamily="34" charset="0"/>
                <a:ea typeface="Arial"/>
                <a:cs typeface="Arial" panose="020B0604020202020204" pitchFamily="34" charset="0"/>
                <a:sym typeface="Arial"/>
              </a:rPr>
              <a:t> CCLC</a:t>
            </a:r>
          </a:p>
          <a:p>
            <a:pPr marL="741363" lvl="1" indent="-284163">
              <a:lnSpc>
                <a:spcPct val="120000"/>
              </a:lnSpc>
              <a:spcBef>
                <a:spcPts val="400"/>
              </a:spcBef>
              <a:buClr>
                <a:schemeClr val="dk1"/>
              </a:buClr>
              <a:buSzPct val="100000"/>
              <a:buFont typeface="Arial"/>
              <a:buChar char="•"/>
            </a:pPr>
            <a:r>
              <a:rPr lang="en-US" sz="2600" dirty="0">
                <a:solidFill>
                  <a:schemeClr val="dk1"/>
                </a:solidFill>
                <a:latin typeface="Arial" panose="020B0604020202020204" pitchFamily="34" charset="0"/>
                <a:ea typeface="Arial"/>
                <a:cs typeface="Arial" panose="020B0604020202020204" pitchFamily="34" charset="0"/>
                <a:sym typeface="Arial"/>
              </a:rPr>
              <a:t>Before School Programs </a:t>
            </a:r>
          </a:p>
          <a:p>
            <a:pPr marL="741363" lvl="1" indent="-284163">
              <a:lnSpc>
                <a:spcPct val="120000"/>
              </a:lnSpc>
              <a:spcBef>
                <a:spcPts val="400"/>
              </a:spcBef>
              <a:buClr>
                <a:schemeClr val="dk1"/>
              </a:buClr>
              <a:buSzPct val="100000"/>
              <a:buFont typeface="Arial"/>
              <a:buChar char="•"/>
            </a:pPr>
            <a:r>
              <a:rPr lang="en-US" sz="2600" dirty="0">
                <a:solidFill>
                  <a:schemeClr val="dk1"/>
                </a:solidFill>
                <a:latin typeface="Arial" panose="020B0604020202020204" pitchFamily="34" charset="0"/>
                <a:ea typeface="Arial"/>
                <a:cs typeface="Arial" panose="020B0604020202020204" pitchFamily="34" charset="0"/>
                <a:sym typeface="Arial"/>
              </a:rPr>
              <a:t>After School Programs </a:t>
            </a:r>
          </a:p>
          <a:p>
            <a:pPr marL="741363" lvl="1" indent="-284163">
              <a:lnSpc>
                <a:spcPct val="120000"/>
              </a:lnSpc>
              <a:spcBef>
                <a:spcPts val="400"/>
              </a:spcBef>
              <a:buClr>
                <a:schemeClr val="dk1"/>
              </a:buClr>
              <a:buSzPct val="100000"/>
              <a:buFont typeface="Arial"/>
              <a:buChar char="•"/>
            </a:pPr>
            <a:r>
              <a:rPr lang="en-US" sz="2600" dirty="0">
                <a:solidFill>
                  <a:schemeClr val="dk1"/>
                </a:solidFill>
                <a:latin typeface="Arial" panose="020B0604020202020204" pitchFamily="34" charset="0"/>
                <a:ea typeface="Arial"/>
                <a:cs typeface="Arial" panose="020B0604020202020204" pitchFamily="34" charset="0"/>
                <a:sym typeface="Arial"/>
              </a:rPr>
              <a:t>Summer/ Supplemental Programs </a:t>
            </a:r>
          </a:p>
          <a:p>
            <a:pPr marL="741363" lvl="1" indent="-284163">
              <a:lnSpc>
                <a:spcPct val="120000"/>
              </a:lnSpc>
              <a:spcBef>
                <a:spcPts val="400"/>
              </a:spcBef>
              <a:buClr>
                <a:schemeClr val="dk1"/>
              </a:buClr>
              <a:buSzPct val="100000"/>
              <a:buFont typeface="Arial"/>
              <a:buChar char="•"/>
            </a:pPr>
            <a:r>
              <a:rPr lang="en-US" sz="2600" dirty="0">
                <a:solidFill>
                  <a:schemeClr val="dk1"/>
                </a:solidFill>
                <a:latin typeface="Arial" panose="020B0604020202020204" pitchFamily="34" charset="0"/>
                <a:ea typeface="Arial"/>
                <a:cs typeface="Arial" panose="020B0604020202020204" pitchFamily="34" charset="0"/>
                <a:sym typeface="Arial"/>
              </a:rPr>
              <a:t>Equitable Access </a:t>
            </a:r>
          </a:p>
          <a:p>
            <a:pPr marL="457200" lvl="1" indent="0">
              <a:lnSpc>
                <a:spcPct val="120000"/>
              </a:lnSpc>
              <a:spcBef>
                <a:spcPts val="400"/>
              </a:spcBef>
              <a:buClr>
                <a:schemeClr val="dk1"/>
              </a:buClr>
              <a:buSzPct val="100000"/>
              <a:buNone/>
            </a:pPr>
            <a:endParaRPr lang="en-US" sz="2600" dirty="0">
              <a:solidFill>
                <a:schemeClr val="dk1"/>
              </a:solidFill>
              <a:latin typeface="Arial" panose="020B0604020202020204" pitchFamily="34" charset="0"/>
              <a:ea typeface="Arial"/>
              <a:cs typeface="Arial" panose="020B0604020202020204" pitchFamily="34" charset="0"/>
              <a:sym typeface="Arial"/>
            </a:endParaRPr>
          </a:p>
          <a:p>
            <a:pPr marL="741363" lvl="1" indent="-284163">
              <a:lnSpc>
                <a:spcPct val="120000"/>
              </a:lnSpc>
              <a:spcBef>
                <a:spcPts val="400"/>
              </a:spcBef>
              <a:buClr>
                <a:schemeClr val="dk1"/>
              </a:buClr>
              <a:buSzPct val="100000"/>
              <a:buFont typeface="Arial"/>
              <a:buChar char="•"/>
            </a:pPr>
            <a:r>
              <a:rPr lang="en-US" sz="2600" dirty="0">
                <a:solidFill>
                  <a:schemeClr val="dk1"/>
                </a:solidFill>
                <a:latin typeface="Arial" panose="020B0604020202020204" pitchFamily="34" charset="0"/>
                <a:ea typeface="Arial"/>
                <a:cs typeface="Arial" panose="020B0604020202020204" pitchFamily="34" charset="0"/>
                <a:sym typeface="Arial"/>
              </a:rPr>
              <a:t>*Grantees who currently have an after school base from a previous cohort may not apply for before school base, before school summer/ supplemental, after school summer/supplemental or equitable access in this RFA. </a:t>
            </a:r>
          </a:p>
          <a:p>
            <a:endParaRPr lang="en-US" dirty="0"/>
          </a:p>
        </p:txBody>
      </p:sp>
    </p:spTree>
    <p:extLst>
      <p:ext uri="{BB962C8B-B14F-4D97-AF65-F5344CB8AC3E}">
        <p14:creationId xmlns:p14="http://schemas.microsoft.com/office/powerpoint/2010/main" val="288419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EB5E-FC25-4D3E-AEC3-CC6E15572925}"/>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cs typeface="Arial" panose="020B0604020202020204" pitchFamily="34" charset="0"/>
                <a:sym typeface="Arial"/>
              </a:rPr>
              <a:t>ASSETs Program Components</a:t>
            </a:r>
            <a:endParaRPr lang="en-US" sz="3600" dirty="0"/>
          </a:p>
        </p:txBody>
      </p:sp>
      <p:sp>
        <p:nvSpPr>
          <p:cNvPr id="3" name="Content Placeholder 2">
            <a:extLst>
              <a:ext uri="{FF2B5EF4-FFF2-40B4-BE49-F238E27FC236}">
                <a16:creationId xmlns:a16="http://schemas.microsoft.com/office/drawing/2014/main" id="{06FE0E7E-598D-462E-BA1D-0D8F15B07A7C}"/>
              </a:ext>
            </a:extLst>
          </p:cNvPr>
          <p:cNvSpPr>
            <a:spLocks noGrp="1"/>
          </p:cNvSpPr>
          <p:nvPr>
            <p:ph sz="half" idx="1"/>
          </p:nvPr>
        </p:nvSpPr>
        <p:spPr>
          <a:xfrm>
            <a:off x="457199" y="1600199"/>
            <a:ext cx="8229599" cy="3515499"/>
          </a:xfrm>
        </p:spPr>
        <p:txBody>
          <a:bodyPr>
            <a:normAutofit/>
          </a:bodyPr>
          <a:lstStyle/>
          <a:p>
            <a:pPr marL="0" lvl="0" indent="0">
              <a:spcBef>
                <a:spcPts val="400"/>
              </a:spcBef>
              <a:buClr>
                <a:schemeClr val="dk1"/>
              </a:buClr>
              <a:buSzPct val="25000"/>
              <a:buNone/>
            </a:pPr>
            <a:r>
              <a:rPr lang="en-US" sz="2400" b="1" dirty="0">
                <a:solidFill>
                  <a:schemeClr val="dk1"/>
                </a:solidFill>
                <a:latin typeface="Arial" panose="020B0604020202020204" pitchFamily="34" charset="0"/>
                <a:ea typeface="Arial"/>
                <a:cs typeface="Arial" panose="020B0604020202020204" pitchFamily="34" charset="0"/>
                <a:sym typeface="Arial"/>
              </a:rPr>
              <a:t>ASSETs</a:t>
            </a:r>
          </a:p>
          <a:p>
            <a:pPr marL="741363" lvl="1" indent="-284163">
              <a:spcBef>
                <a:spcPts val="400"/>
              </a:spcBef>
              <a:buClr>
                <a:schemeClr val="dk1"/>
              </a:buClr>
              <a:buSzPct val="100000"/>
              <a:buFont typeface="Arial"/>
              <a:buChar char="•"/>
            </a:pPr>
            <a:r>
              <a:rPr lang="en-US" dirty="0">
                <a:solidFill>
                  <a:schemeClr val="dk1"/>
                </a:solidFill>
                <a:latin typeface="Arial" panose="020B0604020202020204" pitchFamily="34" charset="0"/>
                <a:ea typeface="Arial"/>
                <a:cs typeface="Arial" panose="020B0604020202020204" pitchFamily="34" charset="0"/>
                <a:sym typeface="Arial"/>
              </a:rPr>
              <a:t>The ASSETs after school grants may operate after school, </a:t>
            </a:r>
            <a:r>
              <a:rPr lang="en-US" b="1" dirty="0">
                <a:solidFill>
                  <a:schemeClr val="dk1"/>
                </a:solidFill>
                <a:latin typeface="Arial" panose="020B0604020202020204" pitchFamily="34" charset="0"/>
                <a:ea typeface="Arial"/>
                <a:cs typeface="Arial" panose="020B0604020202020204" pitchFamily="34" charset="0"/>
                <a:sym typeface="Arial"/>
              </a:rPr>
              <a:t>and</a:t>
            </a:r>
            <a:r>
              <a:rPr lang="en-US" dirty="0">
                <a:solidFill>
                  <a:schemeClr val="dk1"/>
                </a:solidFill>
                <a:latin typeface="Arial" panose="020B0604020202020204" pitchFamily="34" charset="0"/>
                <a:ea typeface="Arial"/>
                <a:cs typeface="Arial" panose="020B0604020202020204" pitchFamily="34" charset="0"/>
                <a:sym typeface="Arial"/>
              </a:rPr>
              <a:t> during any combination of before school, weekends, summer, intercession, and vacation.</a:t>
            </a:r>
          </a:p>
          <a:p>
            <a:endParaRPr lang="en-US" dirty="0"/>
          </a:p>
        </p:txBody>
      </p:sp>
    </p:spTree>
    <p:extLst>
      <p:ext uri="{BB962C8B-B14F-4D97-AF65-F5344CB8AC3E}">
        <p14:creationId xmlns:p14="http://schemas.microsoft.com/office/powerpoint/2010/main" val="1151905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74D2-833B-4629-A8BD-D0EC5FB5EDEC}"/>
              </a:ext>
            </a:extLst>
          </p:cNvPr>
          <p:cNvSpPr>
            <a:spLocks noGrp="1"/>
          </p:cNvSpPr>
          <p:nvPr>
            <p:ph type="title"/>
          </p:nvPr>
        </p:nvSpPr>
        <p:spPr>
          <a:solidFill>
            <a:schemeClr val="accent3"/>
          </a:solidFill>
        </p:spPr>
        <p:txBody>
          <a:bodyPr>
            <a:normAutofit/>
          </a:bodyPr>
          <a:lstStyle/>
          <a:p>
            <a:r>
              <a:rPr lang="en-US" sz="3600" b="1" dirty="0">
                <a:latin typeface="Arial" panose="020B0604020202020204" pitchFamily="34" charset="0"/>
                <a:cs typeface="Arial" panose="020B0604020202020204" pitchFamily="34" charset="0"/>
              </a:rPr>
              <a:t>Eligibility (1)</a:t>
            </a:r>
            <a:endParaRPr lang="en-US" sz="3600" dirty="0"/>
          </a:p>
        </p:txBody>
      </p:sp>
      <p:sp>
        <p:nvSpPr>
          <p:cNvPr id="3" name="Content Placeholder 2">
            <a:extLst>
              <a:ext uri="{FF2B5EF4-FFF2-40B4-BE49-F238E27FC236}">
                <a16:creationId xmlns:a16="http://schemas.microsoft.com/office/drawing/2014/main" id="{5BB126FB-599B-4CCA-A610-8343C4E5718A}"/>
              </a:ext>
            </a:extLst>
          </p:cNvPr>
          <p:cNvSpPr>
            <a:spLocks noGrp="1"/>
          </p:cNvSpPr>
          <p:nvPr>
            <p:ph idx="1"/>
          </p:nvPr>
        </p:nvSpPr>
        <p:spPr/>
        <p:txBody>
          <a:bodyPr/>
          <a:lstStyle/>
          <a:p>
            <a:pPr marL="393700" lvl="2" indent="0">
              <a:spcBef>
                <a:spcPts val="1560"/>
              </a:spcBef>
              <a:buClr>
                <a:schemeClr val="dk1"/>
              </a:buClr>
              <a:buSzPct val="100000"/>
              <a:buNone/>
            </a:pPr>
            <a:r>
              <a:rPr lang="en-US" dirty="0">
                <a:latin typeface="Arial" panose="020B0604020202020204" pitchFamily="34" charset="0"/>
                <a:cs typeface="Arial" panose="020B0604020202020204" pitchFamily="34" charset="0"/>
              </a:rPr>
              <a:t>The application must target services to students who attend Title 1 schools with at least 40% FRPM that: </a:t>
            </a:r>
          </a:p>
          <a:p>
            <a:pPr marL="736600" lvl="2" indent="-342900">
              <a:spcBef>
                <a:spcPts val="1560"/>
              </a:spcBef>
              <a:buClr>
                <a:schemeClr val="dk1"/>
              </a:buClr>
              <a:buSzPct val="100000"/>
            </a:pPr>
            <a:r>
              <a:rPr lang="en-US" dirty="0">
                <a:latin typeface="Arial" panose="020B0604020202020204" pitchFamily="34" charset="0"/>
                <a:cs typeface="Arial" panose="020B0604020202020204" pitchFamily="34" charset="0"/>
              </a:rPr>
              <a:t>are implementing comprehensive support and improvement activities, </a:t>
            </a:r>
            <a:r>
              <a:rPr lang="en-US" b="1" dirty="0">
                <a:latin typeface="Arial" panose="020B0604020202020204" pitchFamily="34" charset="0"/>
                <a:cs typeface="Arial" panose="020B0604020202020204" pitchFamily="34" charset="0"/>
              </a:rPr>
              <a:t>or</a:t>
            </a:r>
            <a:r>
              <a:rPr lang="en-US" dirty="0">
                <a:latin typeface="Arial" panose="020B0604020202020204" pitchFamily="34" charset="0"/>
                <a:cs typeface="Arial" panose="020B0604020202020204" pitchFamily="34" charset="0"/>
              </a:rPr>
              <a:t> targeted support and improvement activities under 20</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U.S.C. Section 6311(d), </a:t>
            </a:r>
            <a:r>
              <a:rPr lang="en-US" b="1" dirty="0">
                <a:latin typeface="Arial" panose="020B0604020202020204" pitchFamily="34" charset="0"/>
                <a:cs typeface="Arial" panose="020B0604020202020204" pitchFamily="34" charset="0"/>
              </a:rPr>
              <a:t>or </a:t>
            </a:r>
          </a:p>
          <a:p>
            <a:pPr marL="736600" lvl="2" indent="-342900">
              <a:spcBef>
                <a:spcPts val="1560"/>
              </a:spcBef>
              <a:buClr>
                <a:schemeClr val="dk1"/>
              </a:buClr>
              <a:buSzPct val="100000"/>
            </a:pPr>
            <a:r>
              <a:rPr lang="en-US" dirty="0">
                <a:latin typeface="Arial" panose="020B0604020202020204" pitchFamily="34" charset="0"/>
                <a:cs typeface="Arial" panose="020B0604020202020204" pitchFamily="34" charset="0"/>
              </a:rPr>
              <a:t>other schools determined by the LEA to be in need of intervention and support (must also be Title 1) to improve student academic achievement and other outcomes, and serve the families of such students</a:t>
            </a:r>
            <a:endParaRPr lang="en-US" dirty="0">
              <a:solidFill>
                <a:schemeClr val="dk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246153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29607</TotalTime>
  <Words>7512</Words>
  <Application>Microsoft Office PowerPoint</Application>
  <PresentationFormat>On-screen Show (4:3)</PresentationFormat>
  <Paragraphs>494</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Baskerville Old Face</vt:lpstr>
      <vt:lpstr>Calibri</vt:lpstr>
      <vt:lpstr>Courier New</vt:lpstr>
      <vt:lpstr>Lato</vt:lpstr>
      <vt:lpstr>Libre Baskerville</vt:lpstr>
      <vt:lpstr>Wingdings</vt:lpstr>
      <vt:lpstr>Office Theme</vt:lpstr>
      <vt:lpstr>21st Century Community Learning Centers Cohort 14 Request for Applications Overview</vt:lpstr>
      <vt:lpstr>Objectives</vt:lpstr>
      <vt:lpstr>Background and Purpose</vt:lpstr>
      <vt:lpstr>21st Century Community Learning Centers</vt:lpstr>
      <vt:lpstr>21st CCLC Purpose</vt:lpstr>
      <vt:lpstr>21st CCLC After School Safety and  Enrichment for Teens Purpose</vt:lpstr>
      <vt:lpstr>21st CCLC Program Components</vt:lpstr>
      <vt:lpstr>ASSETs Program Components</vt:lpstr>
      <vt:lpstr>Eligibility (1)</vt:lpstr>
      <vt:lpstr>Eligibility (2)</vt:lpstr>
      <vt:lpstr>Eligible Entities that may not apply for this RFA</vt:lpstr>
      <vt:lpstr>Good Standing</vt:lpstr>
      <vt:lpstr>What’s New?</vt:lpstr>
      <vt:lpstr>Virtual Trainings and Assessments</vt:lpstr>
      <vt:lpstr>Clarification on the co-applicant roles and responsibilities</vt:lpstr>
      <vt:lpstr>Equitable Access</vt:lpstr>
      <vt:lpstr>Minimum Grant Amount</vt:lpstr>
      <vt:lpstr>Co-Applicant And Joint Submission (1)</vt:lpstr>
      <vt:lpstr>Co-Applicant And Joint Submission (2)</vt:lpstr>
      <vt:lpstr>Program Income And Charging Fees</vt:lpstr>
      <vt:lpstr>What do applicants intending to charge fees need to do? (1)</vt:lpstr>
      <vt:lpstr>What do applicants intending to charge fees need to do? (2)</vt:lpstr>
      <vt:lpstr>Application Process</vt:lpstr>
      <vt:lpstr>RFA Submission  (Two-part Requirement) Part 1A</vt:lpstr>
      <vt:lpstr>RFA Submission  (Two-part Requirement) Part 1B</vt:lpstr>
      <vt:lpstr>Application Narratives</vt:lpstr>
      <vt:lpstr>Scoring</vt:lpstr>
      <vt:lpstr>Application Review and Evaluation </vt:lpstr>
      <vt:lpstr>Disqualifications (1)</vt:lpstr>
      <vt:lpstr>Disqualifications (2)</vt:lpstr>
      <vt:lpstr>Disqualifications (3)</vt:lpstr>
      <vt:lpstr>Disqualifications (4)</vt:lpstr>
      <vt:lpstr>Geographic Funding Distribution (1)</vt:lpstr>
      <vt:lpstr>Geographic Funding Distribution (2)</vt:lpstr>
      <vt:lpstr>Funding Priority</vt:lpstr>
      <vt:lpstr>What are the Priorities?</vt:lpstr>
      <vt:lpstr>21st CCLC &amp; ASSETs (1)</vt:lpstr>
      <vt:lpstr>21st CCLC &amp; ASSETs (2)</vt:lpstr>
      <vt:lpstr>21st CCLC and ASSETs (3)</vt:lpstr>
      <vt:lpstr>21st CCLC Only (1)</vt:lpstr>
      <vt:lpstr>21st CCLC Only (2)</vt:lpstr>
      <vt:lpstr>ASSETs Only</vt:lpstr>
      <vt:lpstr>Free and Reduced Priced Meal Determinations</vt:lpstr>
      <vt:lpstr>Funding Determination</vt:lpstr>
      <vt:lpstr>Appeals (1)</vt:lpstr>
      <vt:lpstr>Appeals (2)</vt:lpstr>
      <vt:lpstr>Helpful Tools</vt:lpstr>
    </vt:vector>
  </TitlesOfParts>
  <Company>SCCOE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CCLC Cohort 14 - Overview of Application (CA Dept of Education)</dc:title>
  <dc:subject>This PowerPoint presentation gives an overview of the 21st Century Community Learning Centers Cohort 14 Request for Application.</dc:subject>
  <dc:creator>Diego Arancibia</dc:creator>
  <cp:lastModifiedBy>Emily Romine</cp:lastModifiedBy>
  <cp:revision>428</cp:revision>
  <dcterms:created xsi:type="dcterms:W3CDTF">2016-05-11T22:41:00Z</dcterms:created>
  <dcterms:modified xsi:type="dcterms:W3CDTF">2022-10-27T22:15:25Z</dcterms:modified>
</cp:coreProperties>
</file>