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9" r:id="rId1"/>
  </p:sldMasterIdLst>
  <p:notesMasterIdLst>
    <p:notesMasterId r:id="rId25"/>
  </p:notesMasterIdLst>
  <p:handoutMasterIdLst>
    <p:handoutMasterId r:id="rId26"/>
  </p:handoutMasterIdLst>
  <p:sldIdLst>
    <p:sldId id="484" r:id="rId2"/>
    <p:sldId id="524" r:id="rId3"/>
    <p:sldId id="525" r:id="rId4"/>
    <p:sldId id="539" r:id="rId5"/>
    <p:sldId id="540" r:id="rId6"/>
    <p:sldId id="302" r:id="rId7"/>
    <p:sldId id="317" r:id="rId8"/>
    <p:sldId id="531" r:id="rId9"/>
    <p:sldId id="514" r:id="rId10"/>
    <p:sldId id="515" r:id="rId11"/>
    <p:sldId id="532" r:id="rId12"/>
    <p:sldId id="544" r:id="rId13"/>
    <p:sldId id="533" r:id="rId14"/>
    <p:sldId id="534" r:id="rId15"/>
    <p:sldId id="535" r:id="rId16"/>
    <p:sldId id="538" r:id="rId17"/>
    <p:sldId id="536" r:id="rId18"/>
    <p:sldId id="541" r:id="rId19"/>
    <p:sldId id="542" r:id="rId20"/>
    <p:sldId id="543" r:id="rId21"/>
    <p:sldId id="545" r:id="rId22"/>
    <p:sldId id="537" r:id="rId23"/>
    <p:sldId id="510" r:id="rId24"/>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66"/>
    <a:srgbClr val="FF9D0D"/>
    <a:srgbClr val="990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764" autoAdjust="0"/>
  </p:normalViewPr>
  <p:slideViewPr>
    <p:cSldViewPr snapToGrid="0">
      <p:cViewPr varScale="1">
        <p:scale>
          <a:sx n="50" d="100"/>
          <a:sy n="50" d="100"/>
        </p:scale>
        <p:origin x="1260" y="2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DB7CBA-8FB1-4216-AF96-74550129B046}"/>
              </a:ext>
            </a:extLst>
          </p:cNvPr>
          <p:cNvSpPr>
            <a:spLocks noGrp="1"/>
          </p:cNvSpPr>
          <p:nvPr>
            <p:ph type="hdr" sz="quarter"/>
          </p:nvPr>
        </p:nvSpPr>
        <p:spPr>
          <a:xfrm>
            <a:off x="1" y="0"/>
            <a:ext cx="3038475" cy="466726"/>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a:extLst>
              <a:ext uri="{FF2B5EF4-FFF2-40B4-BE49-F238E27FC236}">
                <a16:creationId xmlns:a16="http://schemas.microsoft.com/office/drawing/2014/main" id="{AAD0CC39-5341-471A-8794-B1EA155A2C0A}"/>
              </a:ext>
            </a:extLst>
          </p:cNvPr>
          <p:cNvSpPr>
            <a:spLocks noGrp="1"/>
          </p:cNvSpPr>
          <p:nvPr>
            <p:ph type="dt" sz="quarter" idx="1"/>
          </p:nvPr>
        </p:nvSpPr>
        <p:spPr>
          <a:xfrm>
            <a:off x="3970338" y="0"/>
            <a:ext cx="3038475" cy="466726"/>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D867AD67-9BBC-4553-B6CB-E561240106AD}" type="datetimeFigureOut">
              <a:rPr lang="en-US"/>
              <a:pPr>
                <a:defRPr/>
              </a:pPr>
              <a:t>2/20/2024</a:t>
            </a:fld>
            <a:endParaRPr lang="en-US" dirty="0"/>
          </a:p>
        </p:txBody>
      </p:sp>
      <p:sp>
        <p:nvSpPr>
          <p:cNvPr id="4" name="Footer Placeholder 3">
            <a:extLst>
              <a:ext uri="{FF2B5EF4-FFF2-40B4-BE49-F238E27FC236}">
                <a16:creationId xmlns:a16="http://schemas.microsoft.com/office/drawing/2014/main" id="{F62B988A-97F9-4524-8EEF-22E6CC312FAD}"/>
              </a:ext>
            </a:extLst>
          </p:cNvPr>
          <p:cNvSpPr>
            <a:spLocks noGrp="1"/>
          </p:cNvSpPr>
          <p:nvPr>
            <p:ph type="ftr" sz="quarter" idx="2"/>
          </p:nvPr>
        </p:nvSpPr>
        <p:spPr>
          <a:xfrm>
            <a:off x="1" y="8829676"/>
            <a:ext cx="3038475" cy="466726"/>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5" name="Slide Number Placeholder 4">
            <a:extLst>
              <a:ext uri="{FF2B5EF4-FFF2-40B4-BE49-F238E27FC236}">
                <a16:creationId xmlns:a16="http://schemas.microsoft.com/office/drawing/2014/main" id="{A752084E-2B88-4821-BF84-668B3F966BF4}"/>
              </a:ext>
            </a:extLst>
          </p:cNvPr>
          <p:cNvSpPr>
            <a:spLocks noGrp="1"/>
          </p:cNvSpPr>
          <p:nvPr>
            <p:ph type="sldNum" sz="quarter" idx="3"/>
          </p:nvPr>
        </p:nvSpPr>
        <p:spPr>
          <a:xfrm>
            <a:off x="3970338" y="8829676"/>
            <a:ext cx="3038475" cy="466726"/>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fld id="{C8278FB8-3C65-4CA2-8A1C-660AEA58BDFC}" type="slidenum">
              <a:rPr lang="en-US" altLang="en-US"/>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6B7B96-D356-4CBA-80B2-6BC313174258}"/>
              </a:ext>
            </a:extLst>
          </p:cNvPr>
          <p:cNvSpPr>
            <a:spLocks noGrp="1"/>
          </p:cNvSpPr>
          <p:nvPr>
            <p:ph type="hdr" sz="quarter"/>
          </p:nvPr>
        </p:nvSpPr>
        <p:spPr>
          <a:xfrm>
            <a:off x="1" y="0"/>
            <a:ext cx="3038475" cy="466726"/>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a:extLst>
              <a:ext uri="{FF2B5EF4-FFF2-40B4-BE49-F238E27FC236}">
                <a16:creationId xmlns:a16="http://schemas.microsoft.com/office/drawing/2014/main" id="{D5B1CE50-FDD6-4501-B23E-4C0EB3C8A957}"/>
              </a:ext>
            </a:extLst>
          </p:cNvPr>
          <p:cNvSpPr>
            <a:spLocks noGrp="1"/>
          </p:cNvSpPr>
          <p:nvPr>
            <p:ph type="dt" idx="1"/>
          </p:nvPr>
        </p:nvSpPr>
        <p:spPr>
          <a:xfrm>
            <a:off x="3970338" y="0"/>
            <a:ext cx="3038475" cy="466726"/>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244CD8F1-08C2-414F-9B65-270EEF9F34FE}" type="datetimeFigureOut">
              <a:rPr lang="en-US"/>
              <a:pPr>
                <a:defRPr/>
              </a:pPr>
              <a:t>2/20/2024</a:t>
            </a:fld>
            <a:endParaRPr lang="en-US" dirty="0"/>
          </a:p>
        </p:txBody>
      </p:sp>
      <p:sp>
        <p:nvSpPr>
          <p:cNvPr id="4" name="Slide Image Placeholder 3">
            <a:extLst>
              <a:ext uri="{FF2B5EF4-FFF2-40B4-BE49-F238E27FC236}">
                <a16:creationId xmlns:a16="http://schemas.microsoft.com/office/drawing/2014/main" id="{F4FFE410-9BE3-47EA-B1F0-F4C238CD4653}"/>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a:extLst>
              <a:ext uri="{FF2B5EF4-FFF2-40B4-BE49-F238E27FC236}">
                <a16:creationId xmlns:a16="http://schemas.microsoft.com/office/drawing/2014/main" id="{ACFF1247-9FC2-46C0-86DE-C37F62C9BDD9}"/>
              </a:ext>
            </a:extLst>
          </p:cNvPr>
          <p:cNvSpPr>
            <a:spLocks noGrp="1"/>
          </p:cNvSpPr>
          <p:nvPr>
            <p:ph type="body" sz="quarter" idx="3"/>
          </p:nvPr>
        </p:nvSpPr>
        <p:spPr>
          <a:xfrm>
            <a:off x="701675" y="4473576"/>
            <a:ext cx="5607050" cy="3660774"/>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0224BF7-47F2-41F3-A8B1-6EF48A49106B}"/>
              </a:ext>
            </a:extLst>
          </p:cNvPr>
          <p:cNvSpPr>
            <a:spLocks noGrp="1"/>
          </p:cNvSpPr>
          <p:nvPr>
            <p:ph type="ftr" sz="quarter" idx="4"/>
          </p:nvPr>
        </p:nvSpPr>
        <p:spPr>
          <a:xfrm>
            <a:off x="1" y="8829676"/>
            <a:ext cx="3038475" cy="466726"/>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a:extLst>
              <a:ext uri="{FF2B5EF4-FFF2-40B4-BE49-F238E27FC236}">
                <a16:creationId xmlns:a16="http://schemas.microsoft.com/office/drawing/2014/main" id="{D03FB7B4-8CFC-4D5A-A51D-7F23CEDC78F6}"/>
              </a:ext>
            </a:extLst>
          </p:cNvPr>
          <p:cNvSpPr>
            <a:spLocks noGrp="1"/>
          </p:cNvSpPr>
          <p:nvPr>
            <p:ph type="sldNum" sz="quarter" idx="5"/>
          </p:nvPr>
        </p:nvSpPr>
        <p:spPr>
          <a:xfrm>
            <a:off x="3970338" y="8829676"/>
            <a:ext cx="3038475" cy="466726"/>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fld id="{304A2215-1BF1-42D8-B0E0-23F63889CAEC}" type="slidenum">
              <a:rPr lang="en-US" altLang="en-US"/>
              <a:pPr/>
              <a:t>‹#›</a:t>
            </a:fld>
            <a:endParaRPr lang="en-US" altLang="en-US" dirty="0"/>
          </a:p>
        </p:txBody>
      </p:sp>
    </p:spTree>
    <p:extLst>
      <p:ext uri="{BB962C8B-B14F-4D97-AF65-F5344CB8AC3E}">
        <p14:creationId xmlns:p14="http://schemas.microsoft.com/office/powerpoint/2010/main" val="12497185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mailto:titleII@cde.ca.gov"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cs typeface="Calibri"/>
              </a:rPr>
              <a:t>Hello. Thank you for watching this presentation about </a:t>
            </a:r>
            <a:r>
              <a:rPr lang="en-US" dirty="0"/>
              <a:t>Title II, Part A </a:t>
            </a:r>
            <a:br>
              <a:rPr lang="en-US" dirty="0">
                <a:cs typeface="+mn-lt"/>
              </a:rPr>
            </a:br>
            <a:r>
              <a:rPr lang="en-US" dirty="0"/>
              <a:t>Supporting Effective Instruction Monitoring SEI 11: Parents’ Right to Know Teacher Qualifications Part Two: Four-week Letter. My name is _________________. I am a SEI Reviewer from the California Department of Education Professional Learning Support and Monitoring Office. Our contact information is included on the final slide. Please contact our office with any questions. </a:t>
            </a:r>
            <a:endParaRPr lang="en-US" dirty="0">
              <a:ea typeface="Calibri" panose="020F0502020204030204"/>
              <a:cs typeface="Calibri"/>
            </a:endParaRPr>
          </a:p>
          <a:p>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a:t>
            </a:fld>
            <a:endParaRPr lang="en-US" altLang="en-US" dirty="0"/>
          </a:p>
        </p:txBody>
      </p:sp>
    </p:spTree>
    <p:extLst>
      <p:ext uri="{BB962C8B-B14F-4D97-AF65-F5344CB8AC3E}">
        <p14:creationId xmlns:p14="http://schemas.microsoft.com/office/powerpoint/2010/main" val="3163955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An out-of-field teacher is a </a:t>
            </a:r>
            <a:r>
              <a:rPr lang="en-US" sz="1200" kern="1200" dirty="0">
                <a:solidFill>
                  <a:schemeClr val="dk1"/>
                </a:solidFill>
                <a:effectLst/>
                <a:latin typeface="Arial" panose="020B0604020202020204" pitchFamily="34" charset="0"/>
                <a:ea typeface="+mn-ea"/>
                <a:cs typeface="Arial" panose="020B0604020202020204" pitchFamily="34" charset="0"/>
              </a:rPr>
              <a:t>credentialed teacher who has not yet demonstrated subject matter competence in the subject area(s) or for the student population to which he or she is assigned. These include GELAP, SELAP, and LOAs except those under Title 5 that don’t have a credential for the course such as Avid or study hall.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10</a:t>
            </a:fld>
            <a:endParaRPr lang="en-US" altLang="en-US" dirty="0"/>
          </a:p>
        </p:txBody>
      </p:sp>
    </p:spTree>
    <p:extLst>
      <p:ext uri="{BB962C8B-B14F-4D97-AF65-F5344CB8AC3E}">
        <p14:creationId xmlns:p14="http://schemas.microsoft.com/office/powerpoint/2010/main" val="2711374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b="1" dirty="0"/>
              <a:t>Question: May a LEA alter the wording of the letter?</a:t>
            </a:r>
            <a:endParaRPr lang="en-US" dirty="0"/>
          </a:p>
          <a:p>
            <a:pPr>
              <a:lnSpc>
                <a:spcPct val="90000"/>
              </a:lnSpc>
              <a:spcBef>
                <a:spcPts val="1000"/>
              </a:spcBef>
            </a:pPr>
            <a:r>
              <a:rPr lang="en-US" b="1" dirty="0"/>
              <a:t>Answer:</a:t>
            </a:r>
            <a:r>
              <a:rPr lang="en-US" dirty="0"/>
              <a:t> The wording in the sample notice meets federal guidelines. LEAs may add to the legal notification to families. </a:t>
            </a:r>
          </a:p>
          <a:p>
            <a:pPr>
              <a:lnSpc>
                <a:spcPct val="90000"/>
              </a:lnSpc>
              <a:spcBef>
                <a:spcPts val="1000"/>
              </a:spcBef>
            </a:pPr>
            <a:endParaRPr lang="en-US" dirty="0"/>
          </a:p>
          <a:p>
            <a:pPr>
              <a:lnSpc>
                <a:spcPct val="90000"/>
              </a:lnSpc>
              <a:spcBef>
                <a:spcPts val="1000"/>
              </a:spcBef>
            </a:pPr>
            <a:r>
              <a:rPr lang="en-US" dirty="0"/>
              <a:t>We recommend LEAs send additions to the CDE at </a:t>
            </a:r>
            <a:r>
              <a:rPr lang="en-US" dirty="0">
                <a:hlinkClick r:id="rId3"/>
              </a:rPr>
              <a:t>titleII@cde.ca.gov</a:t>
            </a:r>
            <a:r>
              <a:rPr lang="en-US" dirty="0"/>
              <a:t> for review.</a:t>
            </a:r>
            <a:endParaRPr lang="en-US"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11</a:t>
            </a:fld>
            <a:endParaRPr lang="en-US" altLang="en-US" dirty="0"/>
          </a:p>
        </p:txBody>
      </p:sp>
    </p:spTree>
    <p:extLst>
      <p:ext uri="{BB962C8B-B14F-4D97-AF65-F5344CB8AC3E}">
        <p14:creationId xmlns:p14="http://schemas.microsoft.com/office/powerpoint/2010/main" val="2417923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Question: </a:t>
            </a:r>
            <a:r>
              <a:rPr lang="en-US" dirty="0"/>
              <a:t>Must the four-week letter include the teacher’s name?</a:t>
            </a:r>
          </a:p>
          <a:p>
            <a:pPr marL="0" indent="0">
              <a:buNone/>
            </a:pPr>
            <a:r>
              <a:rPr lang="en-US" b="1" dirty="0"/>
              <a:t>Answer: Yes</a:t>
            </a:r>
            <a:r>
              <a:rPr lang="en-US" dirty="0"/>
              <a:t>, the letter must include the teacher’s name. </a:t>
            </a:r>
            <a:endParaRPr lang="en-US" b="1" dirty="0"/>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12</a:t>
            </a:fld>
            <a:endParaRPr lang="en-US" altLang="en-US" dirty="0"/>
          </a:p>
        </p:txBody>
      </p:sp>
    </p:spTree>
    <p:extLst>
      <p:ext uri="{BB962C8B-B14F-4D97-AF65-F5344CB8AC3E}">
        <p14:creationId xmlns:p14="http://schemas.microsoft.com/office/powerpoint/2010/main" val="564947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Question: I thought the 4-week letter was no longer required after No Child Left Behind (NCLB)?</a:t>
            </a:r>
          </a:p>
          <a:p>
            <a:r>
              <a:rPr lang="en-US" b="1" dirty="0"/>
              <a:t>Answer: </a:t>
            </a:r>
            <a:r>
              <a:rPr lang="en-US" dirty="0"/>
              <a:t>No, the 4-week letter is still required for sites receiving Title I funds.</a:t>
            </a:r>
            <a:endParaRPr lang="en-US" dirty="0">
              <a:ea typeface="Calibri"/>
              <a:cs typeface="Calibri"/>
            </a:endParaRPr>
          </a:p>
          <a:p>
            <a:r>
              <a:rPr lang="en-US" dirty="0"/>
              <a:t>If you have not maintained this practice please contact our office for support.</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13</a:t>
            </a:fld>
            <a:endParaRPr lang="en-US" altLang="en-US" dirty="0"/>
          </a:p>
        </p:txBody>
      </p:sp>
    </p:spTree>
    <p:extLst>
      <p:ext uri="{BB962C8B-B14F-4D97-AF65-F5344CB8AC3E}">
        <p14:creationId xmlns:p14="http://schemas.microsoft.com/office/powerpoint/2010/main" val="181068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t>Question: Our teachers are legally assigned by the Commission on Teacher Credentialing; why do we need to send the Four-Week Letter?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t>Answer: </a:t>
            </a:r>
            <a:r>
              <a:rPr lang="en-US" sz="1200" dirty="0"/>
              <a:t>Teachers whose assignments are legally authorized by CTC with an emergency permit or limited assignment authorization are defined as ineffective or out-of-field under the Every Student Succeeds Act (ESSA).  These teachers need to be fully credentialed and qualify for the Four-Week Letter being sent to families of students at schools receiving Title I funds. </a:t>
            </a:r>
            <a:endParaRPr lang="en-US" sz="1200" dirty="0">
              <a:cs typeface="Arial"/>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14</a:t>
            </a:fld>
            <a:endParaRPr lang="en-US" altLang="en-US" dirty="0"/>
          </a:p>
        </p:txBody>
      </p:sp>
    </p:spTree>
    <p:extLst>
      <p:ext uri="{BB962C8B-B14F-4D97-AF65-F5344CB8AC3E}">
        <p14:creationId xmlns:p14="http://schemas.microsoft.com/office/powerpoint/2010/main" val="1763271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Question: Our Title I program is targeted instruction. Do we send letters to the families of only those teachers?</a:t>
            </a:r>
          </a:p>
          <a:p>
            <a:r>
              <a:rPr lang="en-US" b="1" dirty="0"/>
              <a:t>Answer: </a:t>
            </a:r>
            <a:r>
              <a:rPr lang="en-US" dirty="0"/>
              <a:t>No, regardless if the Title I program is schoolwide or targeted, the four-week letters must be sent out for any site receiving Title I funds. </a:t>
            </a:r>
            <a:endParaRPr lang="en-US"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15</a:t>
            </a:fld>
            <a:endParaRPr lang="en-US" altLang="en-US" dirty="0"/>
          </a:p>
        </p:txBody>
      </p:sp>
    </p:spTree>
    <p:extLst>
      <p:ext uri="{BB962C8B-B14F-4D97-AF65-F5344CB8AC3E}">
        <p14:creationId xmlns:p14="http://schemas.microsoft.com/office/powerpoint/2010/main" val="3955312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1800"/>
              </a:spcAft>
              <a:buNone/>
            </a:pPr>
            <a:r>
              <a:rPr lang="en-US" sz="1200" b="1" dirty="0"/>
              <a:t>Question: Do we send letters to the families of students taught by interns?</a:t>
            </a:r>
          </a:p>
          <a:p>
            <a:pPr marL="0" marR="0" lvl="0" indent="0" algn="l" defTabSz="914400" rtl="0" eaLnBrk="0" fontAlgn="base" latinLnBrk="0" hangingPunct="0">
              <a:lnSpc>
                <a:spcPct val="100000"/>
              </a:lnSpc>
              <a:spcBef>
                <a:spcPts val="0"/>
              </a:spcBef>
              <a:spcAft>
                <a:spcPts val="1800"/>
              </a:spcAft>
              <a:buClrTx/>
              <a:buSzTx/>
              <a:buFontTx/>
              <a:buNone/>
              <a:tabLst/>
              <a:defRPr/>
            </a:pPr>
            <a:r>
              <a:rPr lang="en-US" sz="1200" b="1" dirty="0"/>
              <a:t>Answer: </a:t>
            </a:r>
            <a:r>
              <a:rPr lang="en-US" sz="1200" dirty="0"/>
              <a:t>No, a 4-week letter does not need to be mailed for teachers with preliminary credentials or intern credentials if they are appropriately assigned. </a:t>
            </a:r>
          </a:p>
          <a:p>
            <a:pPr marL="0" indent="0">
              <a:lnSpc>
                <a:spcPct val="100000"/>
              </a:lnSpc>
              <a:spcBef>
                <a:spcPts val="0"/>
              </a:spcBef>
              <a:spcAft>
                <a:spcPts val="1800"/>
              </a:spcAft>
              <a:buNone/>
            </a:pPr>
            <a:endParaRPr lang="en-US" sz="1200" dirty="0">
              <a:cs typeface="Arial"/>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16</a:t>
            </a:fld>
            <a:endParaRPr lang="en-US" altLang="en-US" dirty="0"/>
          </a:p>
        </p:txBody>
      </p:sp>
    </p:spTree>
    <p:extLst>
      <p:ext uri="{BB962C8B-B14F-4D97-AF65-F5344CB8AC3E}">
        <p14:creationId xmlns:p14="http://schemas.microsoft.com/office/powerpoint/2010/main" val="3771918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90000"/>
              </a:lnSpc>
              <a:spcBef>
                <a:spcPts val="1000"/>
              </a:spcBef>
            </a:pPr>
            <a:r>
              <a:rPr lang="en-US" dirty="0">
                <a:ea typeface="Calibri"/>
                <a:cs typeface="Calibri"/>
              </a:rPr>
              <a:t>Four Week Letter Best Practices</a:t>
            </a:r>
            <a:endParaRPr lang="en-US" dirty="0"/>
          </a:p>
          <a:p>
            <a:pPr>
              <a:buNone/>
            </a:pPr>
            <a:r>
              <a:rPr lang="en-US" sz="1200" dirty="0">
                <a:cs typeface="Arial" panose="020B0604020202020204"/>
              </a:rPr>
              <a:t>An effective LEA plan clearly outlines the process to monitor teacher credentials and assignments and is shared with relevant departments and sites. The plan should include:</a:t>
            </a:r>
          </a:p>
          <a:p>
            <a:r>
              <a:rPr lang="en-US" sz="1200" dirty="0">
                <a:cs typeface="Arial" panose="020B0604020202020204"/>
              </a:rPr>
              <a:t>Identification of who or what position(s) is/are responsible for each component of the plan; </a:t>
            </a:r>
          </a:p>
          <a:p>
            <a:pPr>
              <a:buFont typeface="Arial,Sans-Serif"/>
              <a:buChar char="•"/>
            </a:pPr>
            <a:r>
              <a:rPr lang="en-US" sz="1200" dirty="0">
                <a:cs typeface="Arial" panose="020B0604020202020204"/>
              </a:rPr>
              <a:t>A list of the teacher equity definitions under ESSA and how they determine the need for the four-week letter; </a:t>
            </a:r>
          </a:p>
          <a:p>
            <a:pPr>
              <a:buFont typeface="Arial,Sans-Serif"/>
              <a:buChar char="•"/>
            </a:pPr>
            <a:r>
              <a:rPr lang="en-US" sz="1200" dirty="0">
                <a:cs typeface="Arial" panose="020B0604020202020204"/>
              </a:rPr>
              <a:t>How the letter is distributed to families; and </a:t>
            </a:r>
          </a:p>
          <a:p>
            <a:pPr>
              <a:buFont typeface="Arial,Sans-Serif"/>
              <a:buChar char="•"/>
            </a:pPr>
            <a:r>
              <a:rPr lang="en-US" sz="1200" dirty="0">
                <a:cs typeface="Arial" panose="020B0604020202020204"/>
              </a:rPr>
              <a:t>The timeline for plan implementation.</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17</a:t>
            </a:fld>
            <a:endParaRPr lang="en-US" altLang="en-US" dirty="0"/>
          </a:p>
        </p:txBody>
      </p:sp>
    </p:spTree>
    <p:extLst>
      <p:ext uri="{BB962C8B-B14F-4D97-AF65-F5344CB8AC3E}">
        <p14:creationId xmlns:p14="http://schemas.microsoft.com/office/powerpoint/2010/main" val="229712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Four-Week Letter process. </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18</a:t>
            </a:fld>
            <a:endParaRPr lang="en-US" altLang="en-US" dirty="0"/>
          </a:p>
        </p:txBody>
      </p:sp>
    </p:spTree>
    <p:extLst>
      <p:ext uri="{BB962C8B-B14F-4D97-AF65-F5344CB8AC3E}">
        <p14:creationId xmlns:p14="http://schemas.microsoft.com/office/powerpoint/2010/main" val="376790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taken from an LEA. Here the LEA ensured the site principals were aware of the letters and sent them a copy of the letter. They also provided talking points to the teachers in case students or families contact them regarding the letter. The LEA also shared the information with the teachers union which is not required but is an action they embedded into their process. </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19</a:t>
            </a:fld>
            <a:endParaRPr lang="en-US" altLang="en-US" dirty="0"/>
          </a:p>
        </p:txBody>
      </p:sp>
    </p:spTree>
    <p:extLst>
      <p:ext uri="{BB962C8B-B14F-4D97-AF65-F5344CB8AC3E}">
        <p14:creationId xmlns:p14="http://schemas.microsoft.com/office/powerpoint/2010/main" val="1924303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Agenda</a:t>
            </a:r>
          </a:p>
          <a:p>
            <a:pPr marL="285750" indent="-285750">
              <a:spcAft>
                <a:spcPts val="600"/>
              </a:spcAft>
              <a:buFont typeface="Arial,Sans-Serif" panose="020B0604020202020204" pitchFamily="34" charset="0"/>
              <a:buChar char="•"/>
            </a:pPr>
            <a:r>
              <a:rPr lang="en-US" sz="1200" dirty="0">
                <a:latin typeface="Arial"/>
                <a:ea typeface="Calibri"/>
                <a:cs typeface="Calibri"/>
              </a:rPr>
              <a:t>Four-week letter legal requirement</a:t>
            </a:r>
          </a:p>
          <a:p>
            <a:pPr marL="285750" indent="-285750">
              <a:spcAft>
                <a:spcPts val="600"/>
              </a:spcAft>
              <a:buFont typeface="Arial,Sans-Serif" panose="020B0604020202020204" pitchFamily="34" charset="0"/>
              <a:buChar char="•"/>
            </a:pPr>
            <a:r>
              <a:rPr lang="en-US" sz="1200" dirty="0">
                <a:latin typeface="Arial"/>
                <a:ea typeface="Calibri"/>
                <a:cs typeface="Calibri"/>
              </a:rPr>
              <a:t>Four-week letter template</a:t>
            </a:r>
          </a:p>
          <a:p>
            <a:pPr marL="285750" indent="-285750">
              <a:spcAft>
                <a:spcPts val="600"/>
              </a:spcAft>
              <a:buFont typeface="Arial,Sans-Serif" panose="020B0604020202020204" pitchFamily="34" charset="0"/>
              <a:buChar char="•"/>
            </a:pPr>
            <a:r>
              <a:rPr lang="en-US" sz="1200" dirty="0">
                <a:latin typeface="Arial"/>
                <a:ea typeface="Calibri"/>
                <a:cs typeface="Calibri"/>
              </a:rPr>
              <a:t>Four-week letter frequently asked questions </a:t>
            </a:r>
          </a:p>
          <a:p>
            <a:pPr marL="285750" indent="-285750">
              <a:spcAft>
                <a:spcPts val="600"/>
              </a:spcAft>
              <a:buFont typeface="Arial,Sans-Serif" panose="020B0604020202020204" pitchFamily="34" charset="0"/>
              <a:buChar char="•"/>
            </a:pPr>
            <a:r>
              <a:rPr lang="en-US" sz="1200" dirty="0">
                <a:latin typeface="Arial"/>
                <a:ea typeface="Calibri"/>
                <a:cs typeface="Calibri"/>
              </a:rPr>
              <a:t>Four-week letter best practices</a:t>
            </a:r>
          </a:p>
          <a:p>
            <a:pPr marL="285750" indent="-285750">
              <a:spcAft>
                <a:spcPts val="600"/>
              </a:spcAft>
              <a:buFont typeface="Arial,Sans-Serif" panose="020B0604020202020204" pitchFamily="34" charset="0"/>
              <a:buChar char="•"/>
            </a:pPr>
            <a:r>
              <a:rPr lang="en-US" sz="1200" dirty="0">
                <a:latin typeface="Arial"/>
                <a:ea typeface="Calibri"/>
                <a:cs typeface="Calibri"/>
              </a:rPr>
              <a:t>SEI 11 Four-week letter findings and resolution</a:t>
            </a:r>
            <a:endParaRPr lang="en-US" sz="1200" dirty="0">
              <a:latin typeface="Arial"/>
            </a:endParaRPr>
          </a:p>
          <a:p>
            <a:endParaRPr lang="en-US" dirty="0"/>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a:t>
            </a:fld>
            <a:endParaRPr lang="en-US" altLang="en-US" dirty="0"/>
          </a:p>
        </p:txBody>
      </p:sp>
    </p:spTree>
    <p:extLst>
      <p:ext uri="{BB962C8B-B14F-4D97-AF65-F5344CB8AC3E}">
        <p14:creationId xmlns:p14="http://schemas.microsoft.com/office/powerpoint/2010/main" val="7812470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notice that the process is repeated six weeks into the second semester. The law states that after four consecutive weeks, a best practice is to complete the process once during the first semester and once during the second. Letters do not need to be sent out again for the teachers however, any new teacher that is not properly credentialed to teach the grade level and subject they are assigned will need to have letters sent to families. </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20</a:t>
            </a:fld>
            <a:endParaRPr lang="en-US" altLang="en-US" dirty="0"/>
          </a:p>
        </p:txBody>
      </p:sp>
    </p:spTree>
    <p:extLst>
      <p:ext uri="{BB962C8B-B14F-4D97-AF65-F5344CB8AC3E}">
        <p14:creationId xmlns:p14="http://schemas.microsoft.com/office/powerpoint/2010/main" val="173811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Question</a:t>
            </a:r>
            <a:r>
              <a:rPr lang="en-US" dirty="0"/>
              <a:t>: Can we send the four-week letter electronically?</a:t>
            </a:r>
          </a:p>
          <a:p>
            <a:pPr marL="0" indent="0">
              <a:buNone/>
            </a:pPr>
            <a:r>
              <a:rPr lang="en-US" b="1" dirty="0"/>
              <a:t>Answer: </a:t>
            </a:r>
            <a:r>
              <a:rPr lang="en-US" dirty="0"/>
              <a:t>Yes, four-week letters may be sent electronically to families. Please ensure there is a process in place for notifications that get bounced back or returned, just as the LEA would do for regular US Mail that is returned.</a:t>
            </a:r>
            <a:endParaRPr lang="en-US" b="1" dirty="0"/>
          </a:p>
          <a:p>
            <a:endParaRPr lang="en-US" dirty="0"/>
          </a:p>
          <a:p>
            <a:r>
              <a:rPr lang="en-US" dirty="0"/>
              <a:t>During an FPM, reviewers may ask for evidence from the electronic platform indicating the letters were sent electronically. </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21</a:t>
            </a:fld>
            <a:endParaRPr lang="en-US" altLang="en-US" dirty="0"/>
          </a:p>
        </p:txBody>
      </p:sp>
    </p:spTree>
    <p:extLst>
      <p:ext uri="{BB962C8B-B14F-4D97-AF65-F5344CB8AC3E}">
        <p14:creationId xmlns:p14="http://schemas.microsoft.com/office/powerpoint/2010/main" val="2296034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 Week Letter Findings &amp; Resolutions</a:t>
            </a:r>
          </a:p>
          <a:p>
            <a:pPr marL="171450" indent="-171450">
              <a:lnSpc>
                <a:spcPct val="90000"/>
              </a:lnSpc>
              <a:spcBef>
                <a:spcPts val="1000"/>
              </a:spcBef>
              <a:buFont typeface="Arial"/>
              <a:buChar char="•"/>
            </a:pPr>
            <a:r>
              <a:rPr lang="en-US" dirty="0"/>
              <a:t>Most findings are a result of a LEA not notifying families in a timely manner due to the absence of a viable plan to track teacher credentials for the sending of the four-week notice.</a:t>
            </a:r>
          </a:p>
          <a:p>
            <a:pPr marL="171450" indent="-171450">
              <a:lnSpc>
                <a:spcPct val="90000"/>
              </a:lnSpc>
              <a:spcBef>
                <a:spcPts val="1000"/>
              </a:spcBef>
              <a:buFont typeface="Arial"/>
              <a:buChar char="•"/>
            </a:pPr>
            <a:endParaRPr lang="en-US" dirty="0"/>
          </a:p>
          <a:p>
            <a:pPr marL="171450" indent="-171450">
              <a:lnSpc>
                <a:spcPct val="90000"/>
              </a:lnSpc>
              <a:spcBef>
                <a:spcPts val="1000"/>
              </a:spcBef>
              <a:buFont typeface="Arial"/>
              <a:buChar char="•"/>
            </a:pPr>
            <a:r>
              <a:rPr lang="en-US" dirty="0"/>
              <a:t>Monitoring for the four-week letter is a yearly process and must be repeated during the school year whenever there are significant shifts in teacher assignments</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22</a:t>
            </a:fld>
            <a:endParaRPr lang="en-US" altLang="en-US" dirty="0"/>
          </a:p>
        </p:txBody>
      </p:sp>
    </p:spTree>
    <p:extLst>
      <p:ext uri="{BB962C8B-B14F-4D97-AF65-F5344CB8AC3E}">
        <p14:creationId xmlns:p14="http://schemas.microsoft.com/office/powerpoint/2010/main" val="908977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endParaRPr lang="en-US" dirty="0">
              <a:cs typeface="Arial"/>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23</a:t>
            </a:fld>
            <a:endParaRPr lang="en-US" altLang="en-US" dirty="0"/>
          </a:p>
        </p:txBody>
      </p:sp>
    </p:spTree>
    <p:extLst>
      <p:ext uri="{BB962C8B-B14F-4D97-AF65-F5344CB8AC3E}">
        <p14:creationId xmlns:p14="http://schemas.microsoft.com/office/powerpoint/2010/main" val="942391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4-week letters are to be sent to families of children at Title I sites who have been taught for four or more consecutive weeks by a teacher who does not meet applicable state certification or licensure requirements at the grade level and subject area in which the teacher has been assigned. This requirement is monitored during a Federal Program Monitoring (FPM). If Title II is not on the review, the Title I team will monitor this provision. </a:t>
            </a:r>
          </a:p>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a:t>
            </a:fld>
            <a:endParaRPr lang="en-US" altLang="en-US" dirty="0"/>
          </a:p>
        </p:txBody>
      </p:sp>
    </p:spTree>
    <p:extLst>
      <p:ext uri="{BB962C8B-B14F-4D97-AF65-F5344CB8AC3E}">
        <p14:creationId xmlns:p14="http://schemas.microsoft.com/office/powerpoint/2010/main" val="2578186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Four-Week Letter Evidence (1)</a:t>
            </a:r>
          </a:p>
          <a:p>
            <a:pPr marL="457200" indent="-457200">
              <a:buFont typeface="+mj-lt"/>
              <a:buAutoNum type="arabicPeriod"/>
            </a:pPr>
            <a:r>
              <a:rPr lang="en-US" sz="1200" kern="1200" dirty="0">
                <a:solidFill>
                  <a:schemeClr val="dk1"/>
                </a:solidFill>
                <a:effectLst/>
                <a:latin typeface="+mn-lt"/>
                <a:ea typeface="+mn-ea"/>
                <a:cs typeface="+mn-cs"/>
              </a:rPr>
              <a:t>Submit evidence of the four-week letter template.</a:t>
            </a:r>
          </a:p>
          <a:p>
            <a:pPr marL="457200" indent="-457200">
              <a:buFont typeface="+mj-lt"/>
              <a:buAutoNum type="arabicPeriod"/>
            </a:pPr>
            <a:r>
              <a:rPr lang="en-US" sz="1200" kern="1200" dirty="0">
                <a:solidFill>
                  <a:schemeClr val="dk1"/>
                </a:solidFill>
                <a:effectLst/>
                <a:latin typeface="+mn-lt"/>
                <a:ea typeface="+mn-ea"/>
                <a:cs typeface="+mn-cs"/>
              </a:rPr>
              <a:t>Submit the credential monitoring process for the four-week letter, including the waiver(s), permit(s), and authorization(s) that determine the need for a four-week letter. </a:t>
            </a:r>
          </a:p>
          <a:p>
            <a:pPr marL="457200" indent="-457200">
              <a:buFont typeface="+mj-lt"/>
              <a:buAutoNum type="arabicPeriod"/>
            </a:pPr>
            <a:r>
              <a:rPr lang="en-US" sz="1200" kern="1200" dirty="0">
                <a:solidFill>
                  <a:schemeClr val="dk1"/>
                </a:solidFill>
                <a:effectLst/>
                <a:latin typeface="+mn-lt"/>
                <a:ea typeface="+mn-ea"/>
                <a:cs typeface="+mn-cs"/>
              </a:rPr>
              <a:t>Submit evidence that the four-week letter was distributed to families, if necessary. </a:t>
            </a:r>
            <a:endParaRPr lang="en-US" sz="1200" dirty="0"/>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a:t>
            </a:fld>
            <a:endParaRPr lang="en-US" altLang="en-US" dirty="0"/>
          </a:p>
        </p:txBody>
      </p:sp>
    </p:spTree>
    <p:extLst>
      <p:ext uri="{BB962C8B-B14F-4D97-AF65-F5344CB8AC3E}">
        <p14:creationId xmlns:p14="http://schemas.microsoft.com/office/powerpoint/2010/main" val="52630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also need the staff credentials districtwide. </a:t>
            </a:r>
            <a:r>
              <a:rPr lang="en-US" sz="1200" kern="1200" dirty="0">
                <a:solidFill>
                  <a:schemeClr val="dk1"/>
                </a:solidFill>
                <a:effectLst/>
                <a:latin typeface="+mn-lt"/>
                <a:ea typeface="+mn-ea"/>
                <a:cs typeface="+mn-cs"/>
              </a:rPr>
              <a:t>LEAs must provide a sortable spreadsheet of all certificated staff that includes: each teacher’s name, credential(s), subject matter authorization(s), waivers, permits, and authorizations, school site, and current assignment(s). For the current assignment, list all classes the teacher teaches. Include information for all teachers throughout the LEA.</a:t>
            </a:r>
            <a:endParaRPr lang="en-US" sz="1200" dirty="0"/>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5</a:t>
            </a:fld>
            <a:endParaRPr lang="en-US" altLang="en-US" dirty="0"/>
          </a:p>
        </p:txBody>
      </p:sp>
    </p:spTree>
    <p:extLst>
      <p:ext uri="{BB962C8B-B14F-4D97-AF65-F5344CB8AC3E}">
        <p14:creationId xmlns:p14="http://schemas.microsoft.com/office/powerpoint/2010/main" val="1200621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a:latin typeface="Arial" panose="020B0604020202020204" pitchFamily="34" charset="0"/>
                <a:cs typeface="Arial" panose="020B0604020202020204" pitchFamily="34" charset="0"/>
              </a:rPr>
              <a:t>Here is an example of a sortable spreadsheet with staff credentials for a high school that could be uploaded into CMT as evidence. In this example the LEA has a teacher represented on multiple lines for each credential and/or authorization they hold when applicable.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D288F63-9FDF-44ED-A025-DC21EFE06F06}" type="slidenum">
              <a:rPr lang="en-US" smtClean="0"/>
              <a:t>6</a:t>
            </a:fld>
            <a:endParaRPr lang="en-US" dirty="0"/>
          </a:p>
        </p:txBody>
      </p:sp>
    </p:spTree>
    <p:extLst>
      <p:ext uri="{BB962C8B-B14F-4D97-AF65-F5344CB8AC3E}">
        <p14:creationId xmlns:p14="http://schemas.microsoft.com/office/powerpoint/2010/main" val="2812863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a:latin typeface="Arial" panose="020B0604020202020204" pitchFamily="34" charset="0"/>
                <a:cs typeface="Arial" panose="020B0604020202020204" pitchFamily="34" charset="0"/>
              </a:rPr>
              <a:t>Here is another example of a sortable spreadsheet with staff credentials for an elementary and middle school that could be uploaded into CMT as evidence. In this example the LEA has a teacher represented on multiple lines for each credential and/or authorization they hold when applicable.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D288F63-9FDF-44ED-A025-DC21EFE06F06}" type="slidenum">
              <a:rPr lang="en-US" smtClean="0"/>
              <a:t>7</a:t>
            </a:fld>
            <a:endParaRPr lang="en-US" dirty="0"/>
          </a:p>
        </p:txBody>
      </p:sp>
    </p:spTree>
    <p:extLst>
      <p:ext uri="{BB962C8B-B14F-4D97-AF65-F5344CB8AC3E}">
        <p14:creationId xmlns:p14="http://schemas.microsoft.com/office/powerpoint/2010/main" val="2994838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You will notice that the letter specifically addresses components of the statute. LEAs may determine if they would like to have families contact the school site or the district office and insert that information into the letter. This is a local decision the LEA can make based on their needs. Some LEAs have families contact the district’s human resource department or credential analyst to elevate the burden from the site principal and to ensure that appropriate.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Please note that the teacher’s name must be included in the letter. </a:t>
            </a:r>
          </a:p>
          <a:p>
            <a:r>
              <a:rPr lang="en-US" dirty="0"/>
              <a:t>Information regarding the 4-week letter template can be found on the CDE Title II web page at https://www.cde.ca.gov/pd/ee/documents/modlet4weeknotieng.doc Information regarding the translated  4-week letter template can be found on the CDE Title II web page at </a:t>
            </a:r>
            <a:r>
              <a:rPr lang="en-US" sz="1200" u="sng" dirty="0">
                <a:solidFill>
                  <a:srgbClr val="000000"/>
                </a:solidFill>
                <a:effectLst/>
                <a:latin typeface="Helvetica" panose="020B0604020202020204" pitchFamily="34" charset="0"/>
                <a:ea typeface="Calibri" panose="020F0502020204030204" pitchFamily="34" charset="0"/>
              </a:rPr>
              <a:t>http://inet2.cde.ca.gov/cmd/translatedparentaldoc.aspx?docid=3815,3822,3858,3829,3833,3849,3863,3855,3861,3871,3875,10075,10076,3837,3866,3853</a:t>
            </a:r>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8</a:t>
            </a:fld>
            <a:endParaRPr lang="en-US" altLang="en-US" dirty="0"/>
          </a:p>
        </p:txBody>
      </p:sp>
    </p:spTree>
    <p:extLst>
      <p:ext uri="{BB962C8B-B14F-4D97-AF65-F5344CB8AC3E}">
        <p14:creationId xmlns:p14="http://schemas.microsoft.com/office/powerpoint/2010/main" val="3576118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Ineffective teacher is the term used by the United States Department of Education. We understand that this term can be hurtful, and we know that this term does not evaluate the teacher’s performance.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Any teacher who falls into one of the above categories requires a four-week letter to be sent home if they are at a Title I school and have taught students for four or more weeks. </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9</a:t>
            </a:fld>
            <a:endParaRPr lang="en-US" altLang="en-US" dirty="0"/>
          </a:p>
        </p:txBody>
      </p:sp>
    </p:spTree>
    <p:extLst>
      <p:ext uri="{BB962C8B-B14F-4D97-AF65-F5344CB8AC3E}">
        <p14:creationId xmlns:p14="http://schemas.microsoft.com/office/powerpoint/2010/main" val="21112138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50C68-7EED-47D2-BE60-509DABB7FC1F}"/>
              </a:ext>
            </a:extLst>
          </p:cNvPr>
          <p:cNvSpPr/>
          <p:nvPr/>
        </p:nvSpPr>
        <p:spPr>
          <a:xfrm>
            <a:off x="3175" y="6418263"/>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6FB54651-3102-469E-83ED-2D31A737108B}"/>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0097E5D6-AC0D-4B0D-B02D-7B26950D99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1277C01-ADC5-42CC-B5BD-528FACFE1ED6}"/>
              </a:ext>
            </a:extLst>
          </p:cNvPr>
          <p:cNvSpPr/>
          <p:nvPr/>
        </p:nvSpPr>
        <p:spPr>
          <a:xfrm>
            <a:off x="0" y="63515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5">
            <a:extLst>
              <a:ext uri="{FF2B5EF4-FFF2-40B4-BE49-F238E27FC236}">
                <a16:creationId xmlns:a16="http://schemas.microsoft.com/office/drawing/2014/main" id="{F61CD05C-E122-42B9-BA41-89D97C40A748}"/>
              </a:ext>
            </a:extLst>
          </p:cNvPr>
          <p:cNvSpPr>
            <a:spLocks noChangeArrowheads="1"/>
          </p:cNvSpPr>
          <p:nvPr userDrawn="1"/>
        </p:nvSpPr>
        <p:spPr bwMode="auto">
          <a:xfrm>
            <a:off x="1096963" y="6505575"/>
            <a:ext cx="99869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en-US" altLang="en-US" sz="1100" b="1" dirty="0">
                <a:solidFill>
                  <a:schemeClr val="bg1"/>
                </a:solidFill>
              </a:rPr>
              <a:t>Tony Thurmond, </a:t>
            </a:r>
            <a:r>
              <a:rPr lang="en-US" altLang="en-US" sz="1100" dirty="0">
                <a:solidFill>
                  <a:schemeClr val="bg1"/>
                </a:solidFill>
              </a:rPr>
              <a:t>State Superintendent of Public Instruction				        California Department of Education</a:t>
            </a:r>
            <a:endParaRPr lang="en-US" altLang="en-US" sz="1200" b="1" dirty="0">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1706342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6318B4-D44D-41E1-8EEB-4ADF2A05EC19}"/>
              </a:ext>
            </a:extLst>
          </p:cNvPr>
          <p:cNvSpPr/>
          <p:nvPr/>
        </p:nvSpPr>
        <p:spPr>
          <a:xfrm>
            <a:off x="0" y="0"/>
            <a:ext cx="40513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54D6FC62-5B63-47B1-9A42-D417C603F77F}"/>
              </a:ext>
            </a:extLst>
          </p:cNvPr>
          <p:cNvSpPr/>
          <p:nvPr/>
        </p:nvSpPr>
        <p:spPr>
          <a:xfrm>
            <a:off x="4040188" y="0"/>
            <a:ext cx="635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13" descr="The Seal of the California Department of Education">
            <a:extLst>
              <a:ext uri="{FF2B5EF4-FFF2-40B4-BE49-F238E27FC236}">
                <a16:creationId xmlns:a16="http://schemas.microsoft.com/office/drawing/2014/main" id="{E0711EA8-9374-4723-B708-0CB0337679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82633" y="374073"/>
            <a:ext cx="3507971" cy="2506286"/>
          </a:xfrm>
        </p:spPr>
        <p:txBody>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272741" y="374073"/>
            <a:ext cx="7631083" cy="5931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82633" y="2926080"/>
            <a:ext cx="3507971"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a:extLst>
              <a:ext uri="{FF2B5EF4-FFF2-40B4-BE49-F238E27FC236}">
                <a16:creationId xmlns:a16="http://schemas.microsoft.com/office/drawing/2014/main" id="{3E7ACBD5-E5E7-419A-9596-EA8DF1ABD148}"/>
              </a:ext>
            </a:extLst>
          </p:cNvPr>
          <p:cNvSpPr>
            <a:spLocks noGrp="1"/>
          </p:cNvSpPr>
          <p:nvPr>
            <p:ph type="dt" sz="half" idx="10"/>
          </p:nvPr>
        </p:nvSpPr>
        <p:spPr>
          <a:xfrm>
            <a:off x="465138" y="6459538"/>
            <a:ext cx="2619375" cy="365125"/>
          </a:xfrm>
        </p:spPr>
        <p:txBody>
          <a:bodyPr/>
          <a:lstStyle>
            <a:lvl1pPr algn="l">
              <a:defRPr/>
            </a:lvl1pPr>
          </a:lstStyle>
          <a:p>
            <a:pPr>
              <a:defRPr/>
            </a:pPr>
            <a:fld id="{463FA72A-FEC2-42E9-8FF0-1A565A12174D}" type="datetime1">
              <a:rPr lang="en-US"/>
              <a:pPr>
                <a:defRPr/>
              </a:pPr>
              <a:t>2/20/2024</a:t>
            </a:fld>
            <a:endParaRPr lang="en-US" dirty="0"/>
          </a:p>
        </p:txBody>
      </p:sp>
      <p:sp>
        <p:nvSpPr>
          <p:cNvPr id="9" name="Footer Placeholder 5">
            <a:extLst>
              <a:ext uri="{FF2B5EF4-FFF2-40B4-BE49-F238E27FC236}">
                <a16:creationId xmlns:a16="http://schemas.microsoft.com/office/drawing/2014/main" id="{7238EE42-A1C0-4B25-8DBC-617B1A91A3D6}"/>
              </a:ext>
            </a:extLst>
          </p:cNvPr>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dirty="0"/>
          </a:p>
        </p:txBody>
      </p:sp>
      <p:sp>
        <p:nvSpPr>
          <p:cNvPr id="10" name="Slide Number Placeholder 6">
            <a:extLst>
              <a:ext uri="{FF2B5EF4-FFF2-40B4-BE49-F238E27FC236}">
                <a16:creationId xmlns:a16="http://schemas.microsoft.com/office/drawing/2014/main" id="{C5080280-BE61-4EEE-A6D3-98B5A4BF5543}"/>
              </a:ext>
            </a:extLst>
          </p:cNvPr>
          <p:cNvSpPr>
            <a:spLocks noGrp="1"/>
          </p:cNvSpPr>
          <p:nvPr>
            <p:ph type="sldNum" sz="quarter" idx="12"/>
          </p:nvPr>
        </p:nvSpPr>
        <p:spPr/>
        <p:txBody>
          <a:bodyPr/>
          <a:lstStyle>
            <a:lvl1pPr>
              <a:defRPr>
                <a:solidFill>
                  <a:schemeClr val="tx2"/>
                </a:solidFill>
              </a:defRPr>
            </a:lvl1pPr>
          </a:lstStyle>
          <a:p>
            <a:fld id="{CA4CA259-E64F-4C45-902E-B71A103945FE}" type="slidenum">
              <a:rPr lang="en-US" altLang="en-US"/>
              <a:pPr/>
              <a:t>‹#›</a:t>
            </a:fld>
            <a:endParaRPr lang="en-US" altLang="en-US" dirty="0"/>
          </a:p>
        </p:txBody>
      </p:sp>
    </p:spTree>
    <p:extLst>
      <p:ext uri="{BB962C8B-B14F-4D97-AF65-F5344CB8AC3E}">
        <p14:creationId xmlns:p14="http://schemas.microsoft.com/office/powerpoint/2010/main" val="3493757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64020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851742-04BE-44CC-B8F6-755C2CDEB1DE}"/>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D9AEE75C-7A5F-497D-9163-074BFCD8921E}"/>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AD1259A7-925C-49FB-8EA9-0ADD4E6BA18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D20F31DE-B4A2-4421-8FDA-5F0CAFD93247}"/>
              </a:ext>
            </a:extLst>
          </p:cNvPr>
          <p:cNvPicPr>
            <a:picLocks noChangeAspect="1"/>
          </p:cNvPicPr>
          <p:nvPr userDrawn="1"/>
        </p:nvPicPr>
        <p:blipFill>
          <a:blip r:embed="rId3">
            <a:extLst>
              <a:ext uri="{28A0092B-C50C-407E-A947-70E740481C1C}">
                <a14:useLocalDpi xmlns:a14="http://schemas.microsoft.com/office/drawing/2010/main" val="0"/>
              </a:ext>
            </a:extLst>
          </a:blip>
          <a:srcRect l="4675"/>
          <a:stretch>
            <a:fillRect/>
          </a:stretch>
        </p:blipFill>
        <p:spPr bwMode="auto">
          <a:xfrm>
            <a:off x="441325" y="5686425"/>
            <a:ext cx="333216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3512BBAD-FD20-4D88-B4E9-710F832472DC}"/>
              </a:ext>
            </a:extLst>
          </p:cNvPr>
          <p:cNvSpPr/>
          <p:nvPr/>
        </p:nvSpPr>
        <p:spPr>
          <a:xfrm>
            <a:off x="0" y="6342063"/>
            <a:ext cx="12188825" cy="650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16">
            <a:extLst>
              <a:ext uri="{FF2B5EF4-FFF2-40B4-BE49-F238E27FC236}">
                <a16:creationId xmlns:a16="http://schemas.microsoft.com/office/drawing/2014/main" id="{9432F4BD-BD0E-4A89-BB32-B3528DA5DB64}"/>
              </a:ext>
            </a:extLst>
          </p:cNvPr>
          <p:cNvSpPr>
            <a:spLocks noChangeArrowheads="1"/>
          </p:cNvSpPr>
          <p:nvPr userDrawn="1"/>
        </p:nvSpPr>
        <p:spPr bwMode="auto">
          <a:xfrm>
            <a:off x="441325" y="6499225"/>
            <a:ext cx="10642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800"/>
              </a:spcBef>
              <a:defRPr/>
            </a:pPr>
            <a:r>
              <a:rPr lang="en-US" altLang="en-US" sz="1100" dirty="0">
                <a:solidFill>
                  <a:schemeClr val="bg1"/>
                </a:solidFill>
              </a:rPr>
              <a:t>Tony Thurmond, State Superintendent of Public Instruction</a:t>
            </a:r>
            <a:endParaRPr lang="en-US" altLang="en-US" sz="1200" b="1" dirty="0">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1808623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Option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6D2700-53E8-456A-BE0D-7B2DADE4A107}"/>
              </a:ext>
            </a:extLst>
          </p:cNvPr>
          <p:cNvSpPr/>
          <p:nvPr userDrawn="1"/>
        </p:nvSpPr>
        <p:spPr>
          <a:xfrm>
            <a:off x="0" y="0"/>
            <a:ext cx="1885950" cy="6334125"/>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a:extLst>
              <a:ext uri="{FF2B5EF4-FFF2-40B4-BE49-F238E27FC236}">
                <a16:creationId xmlns:a16="http://schemas.microsoft.com/office/drawing/2014/main" id="{C2EDDDA0-CA22-4A9C-975C-BE7019D4CB3F}"/>
              </a:ext>
            </a:extLst>
          </p:cNvPr>
          <p:cNvSpPr/>
          <p:nvPr userDrawn="1"/>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662F9DD5-675F-4553-B49F-72F199985E35}"/>
              </a:ext>
            </a:extLst>
          </p:cNvPr>
          <p:cNvCxnSpPr/>
          <p:nvPr/>
        </p:nvCxnSpPr>
        <p:spPr>
          <a:xfrm>
            <a:off x="2576513" y="4343400"/>
            <a:ext cx="89884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8A8CD85A-7425-4FA8-91EB-F8B1732444B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C0F5B073-FBF5-4234-A135-C8C2469A36AA}"/>
              </a:ext>
            </a:extLst>
          </p:cNvPr>
          <p:cNvSpPr/>
          <p:nvPr/>
        </p:nvSpPr>
        <p:spPr>
          <a:xfrm>
            <a:off x="0" y="6334125"/>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11" descr="Official Seal of the California Department of Education">
            <a:extLst>
              <a:ext uri="{FF2B5EF4-FFF2-40B4-BE49-F238E27FC236}">
                <a16:creationId xmlns:a16="http://schemas.microsoft.com/office/drawing/2014/main" id="{F245BFBF-F344-434E-98F4-4F0DA70BD67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425" y="7588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1">
            <a:extLst>
              <a:ext uri="{FF2B5EF4-FFF2-40B4-BE49-F238E27FC236}">
                <a16:creationId xmlns:a16="http://schemas.microsoft.com/office/drawing/2014/main" id="{2BB197E7-EDE1-4971-B750-6B44C1AF1217}"/>
              </a:ext>
            </a:extLst>
          </p:cNvPr>
          <p:cNvSpPr>
            <a:spLocks noChangeArrowheads="1"/>
          </p:cNvSpPr>
          <p:nvPr userDrawn="1"/>
        </p:nvSpPr>
        <p:spPr bwMode="auto">
          <a:xfrm>
            <a:off x="101600" y="2298700"/>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dirty="0">
                <a:solidFill>
                  <a:srgbClr val="070C51"/>
                </a:solidFill>
                <a:latin typeface="Arial" panose="020B0604020202020204" pitchFamily="34" charset="0"/>
              </a:rPr>
              <a:t>TONY THURMOND</a:t>
            </a:r>
            <a:br>
              <a:rPr lang="en-US" altLang="en-US" sz="1000" b="1" dirty="0">
                <a:solidFill>
                  <a:srgbClr val="070C51"/>
                </a:solidFill>
                <a:latin typeface="Arial" panose="020B0604020202020204" pitchFamily="34" charset="0"/>
              </a:rPr>
            </a:br>
            <a:r>
              <a:rPr lang="en-US" altLang="en-US" sz="1000" dirty="0">
                <a:solidFill>
                  <a:srgbClr val="070C51"/>
                </a:solidFill>
                <a:latin typeface="Arial" panose="020B0604020202020204" pitchFamily="34" charset="0"/>
              </a:rPr>
              <a:t>State Superintendent </a:t>
            </a:r>
            <a:br>
              <a:rPr lang="en-US" altLang="en-US" sz="1000" dirty="0">
                <a:solidFill>
                  <a:srgbClr val="070C51"/>
                </a:solidFill>
                <a:latin typeface="Arial" panose="020B0604020202020204" pitchFamily="34" charset="0"/>
              </a:rPr>
            </a:br>
            <a:r>
              <a:rPr lang="en-US" altLang="en-US" sz="1000" dirty="0">
                <a:solidFill>
                  <a:srgbClr val="070C51"/>
                </a:solidFill>
                <a:latin typeface="Arial" panose="020B0604020202020204" pitchFamily="34" charset="0"/>
              </a:rPr>
              <a:t>of Public Instruction</a:t>
            </a:r>
            <a:endParaRPr lang="en-US" altLang="en-US" sz="1000" dirty="0">
              <a:solidFill>
                <a:schemeClr val="tx2"/>
              </a:solidFill>
            </a:endParaRPr>
          </a:p>
        </p:txBody>
      </p:sp>
      <p:sp>
        <p:nvSpPr>
          <p:cNvPr id="2" name="Title 1"/>
          <p:cNvSpPr>
            <a:spLocks noGrp="1"/>
          </p:cNvSpPr>
          <p:nvPr>
            <p:ph type="ctrTitle"/>
          </p:nvPr>
        </p:nvSpPr>
        <p:spPr>
          <a:xfrm>
            <a:off x="2485502" y="758952"/>
            <a:ext cx="9152313"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2485501" y="4455621"/>
            <a:ext cx="9155085"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3508000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4A311-ADEE-47EF-AF87-D7898D903CEF}"/>
              </a:ext>
            </a:extLst>
          </p:cNvPr>
          <p:cNvSpPr>
            <a:spLocks noGrp="1"/>
          </p:cNvSpPr>
          <p:nvPr>
            <p:ph type="dt" sz="half" idx="10"/>
          </p:nvPr>
        </p:nvSpPr>
        <p:spPr/>
        <p:txBody>
          <a:bodyPr/>
          <a:lstStyle>
            <a:lvl1pPr>
              <a:defRPr/>
            </a:lvl1pPr>
          </a:lstStyle>
          <a:p>
            <a:pPr>
              <a:defRPr/>
            </a:pPr>
            <a:fld id="{15E981A8-91E5-4491-807B-7D88A1C21648}" type="datetime1">
              <a:rPr lang="en-US"/>
              <a:pPr>
                <a:defRPr/>
              </a:pPr>
              <a:t>2/20/2024</a:t>
            </a:fld>
            <a:endParaRPr lang="en-US" dirty="0"/>
          </a:p>
        </p:txBody>
      </p:sp>
      <p:sp>
        <p:nvSpPr>
          <p:cNvPr id="5" name="Footer Placeholder 4">
            <a:extLst>
              <a:ext uri="{FF2B5EF4-FFF2-40B4-BE49-F238E27FC236}">
                <a16:creationId xmlns:a16="http://schemas.microsoft.com/office/drawing/2014/main" id="{787D3202-9AF8-4C30-8711-14BC64ADEA8C}"/>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F6461D4B-39D2-44F1-A8FF-063D24D1044C}"/>
              </a:ext>
            </a:extLst>
          </p:cNvPr>
          <p:cNvSpPr>
            <a:spLocks noGrp="1"/>
          </p:cNvSpPr>
          <p:nvPr>
            <p:ph type="sldNum" sz="quarter" idx="12"/>
          </p:nvPr>
        </p:nvSpPr>
        <p:spPr>
          <a:xfrm>
            <a:off x="9825038" y="6456363"/>
            <a:ext cx="1312862" cy="365125"/>
          </a:xfrm>
        </p:spPr>
        <p:txBody>
          <a:bodyPr/>
          <a:lstStyle>
            <a:lvl1pPr>
              <a:defRPr/>
            </a:lvl1pPr>
          </a:lstStyle>
          <a:p>
            <a:fld id="{4E637404-0BCF-4192-AEAE-F6A882F231C4}" type="slidenum">
              <a:rPr lang="en-US" altLang="en-US"/>
              <a:pPr/>
              <a:t>‹#›</a:t>
            </a:fld>
            <a:endParaRPr lang="en-US" altLang="en-US" dirty="0"/>
          </a:p>
        </p:txBody>
      </p:sp>
    </p:spTree>
    <p:extLst>
      <p:ext uri="{BB962C8B-B14F-4D97-AF65-F5344CB8AC3E}">
        <p14:creationId xmlns:p14="http://schemas.microsoft.com/office/powerpoint/2010/main" val="333166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F194CC-1D3C-497A-9519-E0B7613C0B93}"/>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A1FE0658-4571-4E98-98B9-EA112BBC4D2D}"/>
              </a:ext>
            </a:extLst>
          </p:cNvPr>
          <p:cNvSpPr/>
          <p:nvPr/>
        </p:nvSpPr>
        <p:spPr>
          <a:xfrm>
            <a:off x="0" y="63261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D703D2E5-0300-456C-BFE5-047C2EE79FC0}"/>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1BF9B2BC-D604-47BF-BCBA-52CFC52F1C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FB625D70-2E13-4E7B-848E-34F476084CD4}"/>
              </a:ext>
            </a:extLst>
          </p:cNvPr>
          <p:cNvSpPr>
            <a:spLocks noGrp="1"/>
          </p:cNvSpPr>
          <p:nvPr>
            <p:ph type="dt" sz="half" idx="10"/>
          </p:nvPr>
        </p:nvSpPr>
        <p:spPr/>
        <p:txBody>
          <a:bodyPr/>
          <a:lstStyle>
            <a:lvl1pPr>
              <a:defRPr/>
            </a:lvl1pPr>
          </a:lstStyle>
          <a:p>
            <a:pPr>
              <a:defRPr/>
            </a:pPr>
            <a:fld id="{ACD36073-7F29-4783-B129-B0D95059D523}" type="datetime1">
              <a:rPr lang="en-US"/>
              <a:pPr>
                <a:defRPr/>
              </a:pPr>
              <a:t>2/20/2024</a:t>
            </a:fld>
            <a:endParaRPr lang="en-US" dirty="0"/>
          </a:p>
        </p:txBody>
      </p:sp>
      <p:sp>
        <p:nvSpPr>
          <p:cNvPr id="9" name="Footer Placeholder 4">
            <a:extLst>
              <a:ext uri="{FF2B5EF4-FFF2-40B4-BE49-F238E27FC236}">
                <a16:creationId xmlns:a16="http://schemas.microsoft.com/office/drawing/2014/main" id="{B67E9CA8-8AB6-4D13-9D22-D3699EC9DCA9}"/>
              </a:ext>
            </a:extLst>
          </p:cNvPr>
          <p:cNvSpPr>
            <a:spLocks noGrp="1"/>
          </p:cNvSpPr>
          <p:nvPr>
            <p:ph type="ftr" sz="quarter" idx="11"/>
          </p:nvPr>
        </p:nvSpPr>
        <p:spPr/>
        <p:txBody>
          <a:bodyPr/>
          <a:lstStyle>
            <a:lvl1pPr>
              <a:defRPr/>
            </a:lvl1pPr>
          </a:lstStyle>
          <a:p>
            <a:pPr>
              <a:defRPr/>
            </a:pPr>
            <a:endParaRPr lang="en-US" dirty="0"/>
          </a:p>
        </p:txBody>
      </p:sp>
      <p:sp>
        <p:nvSpPr>
          <p:cNvPr id="10" name="Slide Number Placeholder 5">
            <a:extLst>
              <a:ext uri="{FF2B5EF4-FFF2-40B4-BE49-F238E27FC236}">
                <a16:creationId xmlns:a16="http://schemas.microsoft.com/office/drawing/2014/main" id="{7CD03111-A3E2-43EC-9441-CD98419884A3}"/>
              </a:ext>
            </a:extLst>
          </p:cNvPr>
          <p:cNvSpPr>
            <a:spLocks noGrp="1"/>
          </p:cNvSpPr>
          <p:nvPr>
            <p:ph type="sldNum" sz="quarter" idx="12"/>
          </p:nvPr>
        </p:nvSpPr>
        <p:spPr/>
        <p:txBody>
          <a:bodyPr/>
          <a:lstStyle>
            <a:lvl1pPr>
              <a:defRPr/>
            </a:lvl1pPr>
          </a:lstStyle>
          <a:p>
            <a:fld id="{7CFAF50B-9EBD-4137-9B36-5A5A6C1154CC}" type="slidenum">
              <a:rPr lang="en-US" altLang="en-US"/>
              <a:pPr/>
              <a:t>‹#›</a:t>
            </a:fld>
            <a:endParaRPr lang="en-US" altLang="en-US" dirty="0"/>
          </a:p>
        </p:txBody>
      </p:sp>
    </p:spTree>
    <p:extLst>
      <p:ext uri="{BB962C8B-B14F-4D97-AF65-F5344CB8AC3E}">
        <p14:creationId xmlns:p14="http://schemas.microsoft.com/office/powerpoint/2010/main" val="3478704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Side-by-Sid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3"/>
            <a:ext cx="4937760" cy="4388811"/>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4"/>
            <a:ext cx="4937760" cy="4388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F9FB14-C4F1-46F9-80E7-B9DBDB95563F}"/>
              </a:ext>
            </a:extLst>
          </p:cNvPr>
          <p:cNvSpPr>
            <a:spLocks noGrp="1"/>
          </p:cNvSpPr>
          <p:nvPr>
            <p:ph type="dt" sz="half" idx="10"/>
          </p:nvPr>
        </p:nvSpPr>
        <p:spPr/>
        <p:txBody>
          <a:bodyPr/>
          <a:lstStyle>
            <a:lvl1pPr>
              <a:defRPr/>
            </a:lvl1pPr>
          </a:lstStyle>
          <a:p>
            <a:pPr>
              <a:defRPr/>
            </a:pPr>
            <a:fld id="{6AD589DE-1D23-4154-AB24-3A77D9603C35}" type="datetime1">
              <a:rPr lang="en-US"/>
              <a:pPr>
                <a:defRPr/>
              </a:pPr>
              <a:t>2/20/2024</a:t>
            </a:fld>
            <a:endParaRPr lang="en-US" dirty="0"/>
          </a:p>
        </p:txBody>
      </p:sp>
      <p:sp>
        <p:nvSpPr>
          <p:cNvPr id="6" name="Footer Placeholder 4">
            <a:extLst>
              <a:ext uri="{FF2B5EF4-FFF2-40B4-BE49-F238E27FC236}">
                <a16:creationId xmlns:a16="http://schemas.microsoft.com/office/drawing/2014/main" id="{39B784CD-FFA0-43F2-B943-4B7962C424BB}"/>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E82E8003-8CE6-441E-BA01-0721D74F82C0}"/>
              </a:ext>
            </a:extLst>
          </p:cNvPr>
          <p:cNvSpPr>
            <a:spLocks noGrp="1"/>
          </p:cNvSpPr>
          <p:nvPr>
            <p:ph type="sldNum" sz="quarter" idx="12"/>
          </p:nvPr>
        </p:nvSpPr>
        <p:spPr/>
        <p:txBody>
          <a:bodyPr/>
          <a:lstStyle>
            <a:lvl1pPr>
              <a:defRPr/>
            </a:lvl1pPr>
          </a:lstStyle>
          <a:p>
            <a:fld id="{0560CF5E-9218-46D4-A0AE-B5C073203588}" type="slidenum">
              <a:rPr lang="en-US" altLang="en-US"/>
              <a:pPr/>
              <a:t>‹#›</a:t>
            </a:fld>
            <a:endParaRPr lang="en-US" altLang="en-US" dirty="0"/>
          </a:p>
        </p:txBody>
      </p:sp>
    </p:spTree>
    <p:extLst>
      <p:ext uri="{BB962C8B-B14F-4D97-AF65-F5344CB8AC3E}">
        <p14:creationId xmlns:p14="http://schemas.microsoft.com/office/powerpoint/2010/main" val="3518240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Above and Below">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10058402" cy="2144375"/>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1097278" y="4098483"/>
            <a:ext cx="10058402" cy="214437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3">
            <a:extLst>
              <a:ext uri="{FF2B5EF4-FFF2-40B4-BE49-F238E27FC236}">
                <a16:creationId xmlns:a16="http://schemas.microsoft.com/office/drawing/2014/main" id="{80EBFFC6-3556-408E-AC00-E9D2D8D74F01}"/>
              </a:ext>
            </a:extLst>
          </p:cNvPr>
          <p:cNvSpPr>
            <a:spLocks noGrp="1"/>
          </p:cNvSpPr>
          <p:nvPr>
            <p:ph type="dt" sz="half" idx="10"/>
          </p:nvPr>
        </p:nvSpPr>
        <p:spPr/>
        <p:txBody>
          <a:bodyPr/>
          <a:lstStyle>
            <a:lvl1pPr>
              <a:defRPr/>
            </a:lvl1pPr>
          </a:lstStyle>
          <a:p>
            <a:pPr>
              <a:defRPr/>
            </a:pPr>
            <a:fld id="{606C9720-3113-4235-8581-8BEEB5D1E889}" type="datetime1">
              <a:rPr lang="en-US"/>
              <a:pPr>
                <a:defRPr/>
              </a:pPr>
              <a:t>2/20/2024</a:t>
            </a:fld>
            <a:endParaRPr lang="en-US" dirty="0"/>
          </a:p>
        </p:txBody>
      </p:sp>
      <p:sp>
        <p:nvSpPr>
          <p:cNvPr id="6" name="Footer Placeholder 4">
            <a:extLst>
              <a:ext uri="{FF2B5EF4-FFF2-40B4-BE49-F238E27FC236}">
                <a16:creationId xmlns:a16="http://schemas.microsoft.com/office/drawing/2014/main" id="{5F5DC885-B364-499B-9C4E-C3854A617F72}"/>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C04073D0-53C7-45D2-9510-99F586AD6B46}"/>
              </a:ext>
            </a:extLst>
          </p:cNvPr>
          <p:cNvSpPr>
            <a:spLocks noGrp="1"/>
          </p:cNvSpPr>
          <p:nvPr>
            <p:ph type="sldNum" sz="quarter" idx="12"/>
          </p:nvPr>
        </p:nvSpPr>
        <p:spPr/>
        <p:txBody>
          <a:bodyPr/>
          <a:lstStyle>
            <a:lvl1pPr>
              <a:defRPr/>
            </a:lvl1pPr>
          </a:lstStyle>
          <a:p>
            <a:fld id="{D7869434-AF86-4081-9855-15F8C7A21A7E}" type="slidenum">
              <a:rPr lang="en-US" altLang="en-US"/>
              <a:pPr/>
              <a:t>‹#›</a:t>
            </a:fld>
            <a:endParaRPr lang="en-US" altLang="en-US" dirty="0"/>
          </a:p>
        </p:txBody>
      </p:sp>
    </p:spTree>
    <p:extLst>
      <p:ext uri="{BB962C8B-B14F-4D97-AF65-F5344CB8AC3E}">
        <p14:creationId xmlns:p14="http://schemas.microsoft.com/office/powerpoint/2010/main" val="937282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E7E63CF-8F3B-4C30-9C00-78F0D111DA03}"/>
              </a:ext>
            </a:extLst>
          </p:cNvPr>
          <p:cNvSpPr>
            <a:spLocks noGrp="1"/>
          </p:cNvSpPr>
          <p:nvPr>
            <p:ph type="dt" sz="half" idx="10"/>
          </p:nvPr>
        </p:nvSpPr>
        <p:spPr/>
        <p:txBody>
          <a:bodyPr/>
          <a:lstStyle>
            <a:lvl1pPr>
              <a:defRPr/>
            </a:lvl1pPr>
          </a:lstStyle>
          <a:p>
            <a:pPr>
              <a:defRPr/>
            </a:pPr>
            <a:fld id="{802EEDF6-43A4-4ED2-B191-CF324E9C084D}" type="datetime1">
              <a:rPr lang="en-US"/>
              <a:pPr>
                <a:defRPr/>
              </a:pPr>
              <a:t>2/20/2024</a:t>
            </a:fld>
            <a:endParaRPr lang="en-US" dirty="0"/>
          </a:p>
        </p:txBody>
      </p:sp>
      <p:sp>
        <p:nvSpPr>
          <p:cNvPr id="8" name="Footer Placeholder 4">
            <a:extLst>
              <a:ext uri="{FF2B5EF4-FFF2-40B4-BE49-F238E27FC236}">
                <a16:creationId xmlns:a16="http://schemas.microsoft.com/office/drawing/2014/main" id="{ED8AC113-979F-4EDC-8190-056D363599C3}"/>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5C8839DC-EAB8-4EB2-B902-EF8790053658}"/>
              </a:ext>
            </a:extLst>
          </p:cNvPr>
          <p:cNvSpPr>
            <a:spLocks noGrp="1"/>
          </p:cNvSpPr>
          <p:nvPr>
            <p:ph type="sldNum" sz="quarter" idx="12"/>
          </p:nvPr>
        </p:nvSpPr>
        <p:spPr/>
        <p:txBody>
          <a:bodyPr/>
          <a:lstStyle>
            <a:lvl1pPr>
              <a:defRPr/>
            </a:lvl1pPr>
          </a:lstStyle>
          <a:p>
            <a:fld id="{17AF7A2B-343F-48E0-93E4-6FA14D015882}" type="slidenum">
              <a:rPr lang="en-US" altLang="en-US"/>
              <a:pPr/>
              <a:t>‹#›</a:t>
            </a:fld>
            <a:endParaRPr lang="en-US" altLang="en-US" dirty="0"/>
          </a:p>
        </p:txBody>
      </p:sp>
    </p:spTree>
    <p:extLst>
      <p:ext uri="{BB962C8B-B14F-4D97-AF65-F5344CB8AC3E}">
        <p14:creationId xmlns:p14="http://schemas.microsoft.com/office/powerpoint/2010/main" val="704009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F712069-A5ED-419C-8045-EDF1DAE95B81}"/>
              </a:ext>
            </a:extLst>
          </p:cNvPr>
          <p:cNvSpPr>
            <a:spLocks noGrp="1"/>
          </p:cNvSpPr>
          <p:nvPr>
            <p:ph type="dt" sz="half" idx="10"/>
          </p:nvPr>
        </p:nvSpPr>
        <p:spPr/>
        <p:txBody>
          <a:bodyPr/>
          <a:lstStyle>
            <a:lvl1pPr>
              <a:defRPr/>
            </a:lvl1pPr>
          </a:lstStyle>
          <a:p>
            <a:pPr>
              <a:defRPr/>
            </a:pPr>
            <a:fld id="{C0BE6C6F-6F05-40A5-A7BE-A52703239F5E}" type="datetime1">
              <a:rPr lang="en-US"/>
              <a:pPr>
                <a:defRPr/>
              </a:pPr>
              <a:t>2/20/2024</a:t>
            </a:fld>
            <a:endParaRPr lang="en-US" dirty="0"/>
          </a:p>
        </p:txBody>
      </p:sp>
      <p:sp>
        <p:nvSpPr>
          <p:cNvPr id="4" name="Footer Placeholder 4">
            <a:extLst>
              <a:ext uri="{FF2B5EF4-FFF2-40B4-BE49-F238E27FC236}">
                <a16:creationId xmlns:a16="http://schemas.microsoft.com/office/drawing/2014/main" id="{C3BDB2EF-BCF6-46ED-BF6B-C12A62E34299}"/>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ADC11AEE-E514-494C-ACF3-76AA7B7A7009}"/>
              </a:ext>
            </a:extLst>
          </p:cNvPr>
          <p:cNvSpPr>
            <a:spLocks noGrp="1"/>
          </p:cNvSpPr>
          <p:nvPr>
            <p:ph type="sldNum" sz="quarter" idx="12"/>
          </p:nvPr>
        </p:nvSpPr>
        <p:spPr/>
        <p:txBody>
          <a:bodyPr/>
          <a:lstStyle>
            <a:lvl1pPr>
              <a:defRPr/>
            </a:lvl1pPr>
          </a:lstStyle>
          <a:p>
            <a:fld id="{E0992538-8C1F-431F-A22E-68D7CB0E9938}" type="slidenum">
              <a:rPr lang="en-US" altLang="en-US"/>
              <a:pPr/>
              <a:t>‹#›</a:t>
            </a:fld>
            <a:endParaRPr lang="en-US" altLang="en-US" dirty="0"/>
          </a:p>
        </p:txBody>
      </p:sp>
    </p:spTree>
    <p:extLst>
      <p:ext uri="{BB962C8B-B14F-4D97-AF65-F5344CB8AC3E}">
        <p14:creationId xmlns:p14="http://schemas.microsoft.com/office/powerpoint/2010/main" val="205063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98FBB3-1652-4595-A1FB-AD0E4104B7AA}"/>
              </a:ext>
            </a:extLst>
          </p:cNvPr>
          <p:cNvSpPr/>
          <p:nvPr/>
        </p:nvSpPr>
        <p:spPr>
          <a:xfrm>
            <a:off x="0" y="6408738"/>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FB114A5E-C1F4-49FE-A492-03E1E2A69F4F}"/>
              </a:ext>
            </a:extLst>
          </p:cNvPr>
          <p:cNvSpPr/>
          <p:nvPr/>
        </p:nvSpPr>
        <p:spPr>
          <a:xfrm>
            <a:off x="0" y="6334125"/>
            <a:ext cx="12192000" cy="66675"/>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7F9CED64-87E8-4B08-80AC-C4B874EB7A93}"/>
              </a:ext>
            </a:extLst>
          </p:cNvPr>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p>
        </p:txBody>
      </p:sp>
      <p:sp>
        <p:nvSpPr>
          <p:cNvPr id="1029" name="Text Placeholder 2">
            <a:extLst>
              <a:ext uri="{FF2B5EF4-FFF2-40B4-BE49-F238E27FC236}">
                <a16:creationId xmlns:a16="http://schemas.microsoft.com/office/drawing/2014/main" id="{2311E49F-59D8-4855-BCE7-8D884ADD8F1D}"/>
              </a:ext>
            </a:extLst>
          </p:cNvPr>
          <p:cNvSpPr>
            <a:spLocks noGrp="1"/>
          </p:cNvSpPr>
          <p:nvPr>
            <p:ph type="body" idx="1"/>
          </p:nvPr>
        </p:nvSpPr>
        <p:spPr bwMode="auto">
          <a:xfrm>
            <a:off x="1096963" y="1846263"/>
            <a:ext cx="10058400" cy="43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6F71718-B7C0-4D49-9F88-42F259614DCF}"/>
              </a:ext>
            </a:extLst>
          </p:cNvPr>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defRPr>
            </a:lvl1pPr>
          </a:lstStyle>
          <a:p>
            <a:pPr>
              <a:defRPr/>
            </a:pPr>
            <a:fld id="{2750CDC1-944D-48FD-91A9-13A256572382}" type="datetime1">
              <a:rPr lang="en-US"/>
              <a:pPr>
                <a:defRPr/>
              </a:pPr>
              <a:t>2/20/2024</a:t>
            </a:fld>
            <a:endParaRPr lang="en-US" dirty="0"/>
          </a:p>
        </p:txBody>
      </p:sp>
      <p:sp>
        <p:nvSpPr>
          <p:cNvPr id="5" name="Footer Placeholder 4">
            <a:extLst>
              <a:ext uri="{FF2B5EF4-FFF2-40B4-BE49-F238E27FC236}">
                <a16:creationId xmlns:a16="http://schemas.microsoft.com/office/drawing/2014/main" id="{1BD3A675-9AF8-4727-B626-55EF9928D913}"/>
              </a:ext>
            </a:extLst>
          </p:cNvPr>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defRPr>
            </a:lvl1pPr>
          </a:lstStyle>
          <a:p>
            <a:pPr>
              <a:defRPr/>
            </a:pPr>
            <a:endParaRPr lang="en-US" dirty="0"/>
          </a:p>
        </p:txBody>
      </p:sp>
      <p:sp>
        <p:nvSpPr>
          <p:cNvPr id="6" name="Slide Number Placeholder 5">
            <a:extLst>
              <a:ext uri="{FF2B5EF4-FFF2-40B4-BE49-F238E27FC236}">
                <a16:creationId xmlns:a16="http://schemas.microsoft.com/office/drawing/2014/main" id="{8B8CE547-10E2-4C61-986A-F3336E0CE7CB}"/>
              </a:ext>
            </a:extLst>
          </p:cNvPr>
          <p:cNvSpPr>
            <a:spLocks noGrp="1"/>
          </p:cNvSpPr>
          <p:nvPr>
            <p:ph type="sldNum" sz="quarter" idx="4"/>
          </p:nvPr>
        </p:nvSpPr>
        <p:spPr>
          <a:xfrm>
            <a:off x="9825038" y="6430963"/>
            <a:ext cx="13128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fld id="{656B5D5F-D17C-47AF-ABAD-5B5AC67F55FA}" type="slidenum">
              <a:rPr lang="en-US" altLang="en-US"/>
              <a:pPr/>
              <a:t>‹#›</a:t>
            </a:fld>
            <a:endParaRPr lang="en-US" altLang="en-US" dirty="0"/>
          </a:p>
        </p:txBody>
      </p:sp>
      <p:cxnSp>
        <p:nvCxnSpPr>
          <p:cNvPr id="10" name="Straight Connector 9">
            <a:extLst>
              <a:ext uri="{FF2B5EF4-FFF2-40B4-BE49-F238E27FC236}">
                <a16:creationId xmlns:a16="http://schemas.microsoft.com/office/drawing/2014/main" id="{55B45C62-4BFC-432D-AE64-2A6647190813}"/>
              </a:ext>
            </a:extLst>
          </p:cNvPr>
          <p:cNvCxnSpPr/>
          <p:nvPr/>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34" name="Picture 10" descr="The Seal of the California Department of Education">
            <a:extLst>
              <a:ext uri="{FF2B5EF4-FFF2-40B4-BE49-F238E27FC236}">
                <a16:creationId xmlns:a16="http://schemas.microsoft.com/office/drawing/2014/main" id="{11544655-2B1A-497E-9E4A-B6AC62C2A80C}"/>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69" r:id="rId6"/>
    <p:sldLayoutId id="2147483770" r:id="rId7"/>
    <p:sldLayoutId id="2147483771" r:id="rId8"/>
    <p:sldLayoutId id="2147483772" r:id="rId9"/>
    <p:sldLayoutId id="2147483778" r:id="rId10"/>
    <p:sldLayoutId id="2147483779" r:id="rId11"/>
  </p:sldLayoutIdLst>
  <p:hf hdr="0" ftr="0" dt="0"/>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Arial" panose="020B0604020202020204" pitchFamily="34" charset="0"/>
        </a:defRPr>
      </a:lvl2pPr>
      <a:lvl3pPr algn="l" rtl="0" eaLnBrk="0" fontAlgn="base" hangingPunct="0">
        <a:lnSpc>
          <a:spcPct val="85000"/>
        </a:lnSpc>
        <a:spcBef>
          <a:spcPct val="0"/>
        </a:spcBef>
        <a:spcAft>
          <a:spcPct val="0"/>
        </a:spcAft>
        <a:defRPr sz="4800">
          <a:solidFill>
            <a:srgbClr val="404040"/>
          </a:solidFill>
          <a:latin typeface="Arial" panose="020B0604020202020204" pitchFamily="34" charset="0"/>
        </a:defRPr>
      </a:lvl3pPr>
      <a:lvl4pPr algn="l" rtl="0" eaLnBrk="0" fontAlgn="base" hangingPunct="0">
        <a:lnSpc>
          <a:spcPct val="85000"/>
        </a:lnSpc>
        <a:spcBef>
          <a:spcPct val="0"/>
        </a:spcBef>
        <a:spcAft>
          <a:spcPct val="0"/>
        </a:spcAft>
        <a:defRPr sz="4800">
          <a:solidFill>
            <a:srgbClr val="404040"/>
          </a:solidFill>
          <a:latin typeface="Arial" panose="020B0604020202020204" pitchFamily="34" charset="0"/>
        </a:defRPr>
      </a:lvl4pPr>
      <a:lvl5pPr algn="l" rtl="0" eaLnBrk="0" fontAlgn="base" hangingPunct="0">
        <a:lnSpc>
          <a:spcPct val="85000"/>
        </a:lnSpc>
        <a:spcBef>
          <a:spcPct val="0"/>
        </a:spcBef>
        <a:spcAft>
          <a:spcPct val="0"/>
        </a:spcAft>
        <a:defRPr sz="4800">
          <a:solidFill>
            <a:srgbClr val="404040"/>
          </a:solidFill>
          <a:latin typeface="Arial" panose="020B0604020202020204" pitchFamily="34" charset="0"/>
        </a:defRPr>
      </a:lvl5pPr>
      <a:lvl6pPr marL="457200" algn="l" rtl="0" fontAlgn="base">
        <a:lnSpc>
          <a:spcPct val="85000"/>
        </a:lnSpc>
        <a:spcBef>
          <a:spcPct val="0"/>
        </a:spcBef>
        <a:spcAft>
          <a:spcPct val="0"/>
        </a:spcAft>
        <a:defRPr sz="4800">
          <a:solidFill>
            <a:srgbClr val="404040"/>
          </a:solidFill>
          <a:latin typeface="Arial" panose="020B0604020202020204" pitchFamily="34" charset="0"/>
        </a:defRPr>
      </a:lvl6pPr>
      <a:lvl7pPr marL="914400" algn="l" rtl="0" fontAlgn="base">
        <a:lnSpc>
          <a:spcPct val="85000"/>
        </a:lnSpc>
        <a:spcBef>
          <a:spcPct val="0"/>
        </a:spcBef>
        <a:spcAft>
          <a:spcPct val="0"/>
        </a:spcAft>
        <a:defRPr sz="4800">
          <a:solidFill>
            <a:srgbClr val="404040"/>
          </a:solidFill>
          <a:latin typeface="Arial" panose="020B0604020202020204" pitchFamily="34" charset="0"/>
        </a:defRPr>
      </a:lvl7pPr>
      <a:lvl8pPr marL="1371600" algn="l" rtl="0" fontAlgn="base">
        <a:lnSpc>
          <a:spcPct val="85000"/>
        </a:lnSpc>
        <a:spcBef>
          <a:spcPct val="0"/>
        </a:spcBef>
        <a:spcAft>
          <a:spcPct val="0"/>
        </a:spcAft>
        <a:defRPr sz="4800">
          <a:solidFill>
            <a:srgbClr val="404040"/>
          </a:solidFill>
          <a:latin typeface="Arial" panose="020B0604020202020204" pitchFamily="34" charset="0"/>
        </a:defRPr>
      </a:lvl8pPr>
      <a:lvl9pPr marL="1828800" algn="l" rtl="0" fontAlgn="base">
        <a:lnSpc>
          <a:spcPct val="85000"/>
        </a:lnSpc>
        <a:spcBef>
          <a:spcPct val="0"/>
        </a:spcBef>
        <a:spcAft>
          <a:spcPct val="0"/>
        </a:spcAft>
        <a:defRPr sz="4800">
          <a:solidFill>
            <a:srgbClr val="404040"/>
          </a:solidFill>
          <a:latin typeface="Arial" panose="020B0604020202020204" pitchFamily="34" charset="0"/>
        </a:defRPr>
      </a:lvl9pPr>
    </p:titleStyle>
    <p:bodyStyle>
      <a:lvl1pPr marL="176213" indent="-176213" algn="l" rtl="0" eaLnBrk="0" fontAlgn="base" hangingPunct="0">
        <a:lnSpc>
          <a:spcPct val="90000"/>
        </a:lnSpc>
        <a:spcBef>
          <a:spcPts val="1200"/>
        </a:spcBef>
        <a:spcAft>
          <a:spcPts val="200"/>
        </a:spcAft>
        <a:buSzPct val="100000"/>
        <a:buFont typeface="Arial" panose="020B0604020202020204" pitchFamily="34" charset="0"/>
        <a:buChar char="•"/>
        <a:defRPr sz="28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mailto:titleII@cde.ca.gov"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5.sv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8.sv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hyperlink" Target="mailto:join-Title-II@mlist.cde.ca.gov" TargetMode="External"/><Relationship Id="rId5" Type="http://schemas.openxmlformats.org/officeDocument/2006/relationships/hyperlink" Target="mailto:TitleII@cde.ca.gov" TargetMode="External"/><Relationship Id="rId4" Type="http://schemas.openxmlformats.org/officeDocument/2006/relationships/hyperlink" Target="https://www.cde.ca.gov/pd/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9C4BB-D5D4-41A0-8C10-BECEC8FA6E73}"/>
              </a:ext>
            </a:extLst>
          </p:cNvPr>
          <p:cNvSpPr>
            <a:spLocks noGrp="1"/>
          </p:cNvSpPr>
          <p:nvPr>
            <p:ph type="ctrTitle"/>
          </p:nvPr>
        </p:nvSpPr>
        <p:spPr>
          <a:xfrm>
            <a:off x="2398713" y="200025"/>
            <a:ext cx="9242425" cy="4008438"/>
          </a:xfrm>
        </p:spPr>
        <p:txBody>
          <a:bodyPr anchor="ctr">
            <a:normAutofit/>
          </a:bodyPr>
          <a:lstStyle/>
          <a:p>
            <a:pPr algn="ctr" eaLnBrk="1" fontAlgn="auto" hangingPunct="1">
              <a:lnSpc>
                <a:spcPct val="118000"/>
              </a:lnSpc>
              <a:spcAft>
                <a:spcPts val="0"/>
              </a:spcAft>
              <a:defRPr/>
            </a:pPr>
            <a:r>
              <a:rPr lang="en-US" sz="6000" b="1" dirty="0">
                <a:solidFill>
                  <a:srgbClr val="000000"/>
                </a:solidFill>
                <a:cs typeface="Arial" panose="020B0604020202020204" pitchFamily="34" charset="0"/>
              </a:rPr>
              <a:t>Title II, Part A</a:t>
            </a:r>
            <a:br>
              <a:rPr lang="en-US" sz="6000" b="1" dirty="0">
                <a:solidFill>
                  <a:srgbClr val="000000"/>
                </a:solidFill>
                <a:cs typeface="Arial" panose="020B0604020202020204" pitchFamily="34" charset="0"/>
              </a:rPr>
            </a:br>
            <a:r>
              <a:rPr lang="en-US" sz="6000" b="1" dirty="0">
                <a:solidFill>
                  <a:srgbClr val="000000"/>
                </a:solidFill>
                <a:cs typeface="Arial" panose="020B0604020202020204" pitchFamily="34" charset="0"/>
              </a:rPr>
              <a:t>Supporting Effective Instruction Monitoring</a:t>
            </a:r>
            <a:endParaRPr lang="en-US" sz="6000" b="1" dirty="0">
              <a:cs typeface="Arial" panose="020B0604020202020204" pitchFamily="34" charset="0"/>
            </a:endParaRPr>
          </a:p>
        </p:txBody>
      </p:sp>
      <p:sp>
        <p:nvSpPr>
          <p:cNvPr id="5" name="Subtitle 4">
            <a:extLst>
              <a:ext uri="{FF2B5EF4-FFF2-40B4-BE49-F238E27FC236}">
                <a16:creationId xmlns:a16="http://schemas.microsoft.com/office/drawing/2014/main" id="{EE5C6058-FBAC-4E3A-84F8-75FF6CE1C940}"/>
              </a:ext>
            </a:extLst>
          </p:cNvPr>
          <p:cNvSpPr>
            <a:spLocks noGrp="1"/>
          </p:cNvSpPr>
          <p:nvPr>
            <p:ph type="subTitle" idx="1"/>
          </p:nvPr>
        </p:nvSpPr>
        <p:spPr>
          <a:xfrm>
            <a:off x="2398713" y="4543424"/>
            <a:ext cx="9155112" cy="1528763"/>
          </a:xfrm>
        </p:spPr>
        <p:txBody>
          <a:bodyPr rtlCol="0">
            <a:normAutofit/>
          </a:bodyPr>
          <a:lstStyle/>
          <a:p>
            <a:pPr algn="ctr"/>
            <a:r>
              <a:rPr lang="en-US" sz="2800" b="1" dirty="0">
                <a:solidFill>
                  <a:schemeClr val="tx1"/>
                </a:solidFill>
              </a:rPr>
              <a:t>SEI 11: Parents’ Right to Know Teacher Qualifications</a:t>
            </a:r>
          </a:p>
          <a:p>
            <a:pPr algn="ctr"/>
            <a:r>
              <a:rPr lang="en-US" sz="2800" b="1" dirty="0">
                <a:solidFill>
                  <a:schemeClr val="tx1"/>
                </a:solidFill>
                <a:cs typeface="Arial"/>
              </a:rPr>
              <a:t>Part TWO: Four-Week Letter</a:t>
            </a:r>
          </a:p>
          <a:p>
            <a:pPr algn="ctr" eaLnBrk="1" fontAlgn="auto" hangingPunct="1">
              <a:lnSpc>
                <a:spcPct val="150000"/>
              </a:lnSpc>
              <a:defRPr/>
            </a:pPr>
            <a:endParaRPr lang="en-US" sz="2800" b="1" dirty="0">
              <a:solidFill>
                <a:schemeClr val="tx1"/>
              </a:solidFill>
            </a:endParaRPr>
          </a:p>
        </p:txBody>
      </p:sp>
    </p:spTree>
    <p:extLst>
      <p:ext uri="{BB962C8B-B14F-4D97-AF65-F5344CB8AC3E}">
        <p14:creationId xmlns:p14="http://schemas.microsoft.com/office/powerpoint/2010/main" val="1957380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E1186-CA5B-4139-B336-20DC9FF6DBB2}"/>
              </a:ext>
            </a:extLst>
          </p:cNvPr>
          <p:cNvSpPr>
            <a:spLocks noGrp="1"/>
          </p:cNvSpPr>
          <p:nvPr>
            <p:ph type="title"/>
          </p:nvPr>
        </p:nvSpPr>
        <p:spPr>
          <a:xfrm>
            <a:off x="971551" y="287338"/>
            <a:ext cx="10329862" cy="1449387"/>
          </a:xfrm>
        </p:spPr>
        <p:txBody>
          <a:bodyPr>
            <a:normAutofit/>
          </a:bodyPr>
          <a:lstStyle/>
          <a:p>
            <a:r>
              <a:rPr lang="en-US" sz="4400" dirty="0">
                <a:solidFill>
                  <a:schemeClr val="tx1"/>
                </a:solidFill>
              </a:rPr>
              <a:t>Determination Chart Four-Week Letter (2)</a:t>
            </a:r>
          </a:p>
        </p:txBody>
      </p:sp>
      <p:graphicFrame>
        <p:nvGraphicFramePr>
          <p:cNvPr id="6" name="Content Placeholder 5" descr="Determination chart, Out-of-field teacher">
            <a:extLst>
              <a:ext uri="{FF2B5EF4-FFF2-40B4-BE49-F238E27FC236}">
                <a16:creationId xmlns:a16="http://schemas.microsoft.com/office/drawing/2014/main" id="{0B4CE2D1-BC50-437B-913E-878DAD7F85B6}"/>
              </a:ext>
            </a:extLst>
          </p:cNvPr>
          <p:cNvGraphicFramePr>
            <a:graphicFrameLocks noGrp="1"/>
          </p:cNvGraphicFramePr>
          <p:nvPr>
            <p:ph idx="1"/>
            <p:extLst>
              <p:ext uri="{D42A27DB-BD31-4B8C-83A1-F6EECF244321}">
                <p14:modId xmlns:p14="http://schemas.microsoft.com/office/powerpoint/2010/main" val="672306646"/>
              </p:ext>
            </p:extLst>
          </p:nvPr>
        </p:nvGraphicFramePr>
        <p:xfrm>
          <a:off x="764275" y="1736725"/>
          <a:ext cx="10972800" cy="4953000"/>
        </p:xfrm>
        <a:graphic>
          <a:graphicData uri="http://schemas.openxmlformats.org/drawingml/2006/table">
            <a:tbl>
              <a:tblPr firstRow="1" bandRow="1">
                <a:tableStyleId>{5C22544A-7EE6-4342-B048-85BDC9FD1C3A}</a:tableStyleId>
              </a:tblPr>
              <a:tblGrid>
                <a:gridCol w="1908967">
                  <a:extLst>
                    <a:ext uri="{9D8B030D-6E8A-4147-A177-3AD203B41FA5}">
                      <a16:colId xmlns:a16="http://schemas.microsoft.com/office/drawing/2014/main" val="3849317242"/>
                    </a:ext>
                  </a:extLst>
                </a:gridCol>
                <a:gridCol w="9063833">
                  <a:extLst>
                    <a:ext uri="{9D8B030D-6E8A-4147-A177-3AD203B41FA5}">
                      <a16:colId xmlns:a16="http://schemas.microsoft.com/office/drawing/2014/main" val="681353281"/>
                    </a:ext>
                  </a:extLst>
                </a:gridCol>
              </a:tblGrid>
              <a:tr h="393276">
                <a:tc>
                  <a:txBody>
                    <a:bodyPr/>
                    <a:lstStyle/>
                    <a:p>
                      <a:r>
                        <a:rPr lang="en-US" sz="2400" dirty="0"/>
                        <a:t>Term</a:t>
                      </a:r>
                    </a:p>
                  </a:txBody>
                  <a:tcPr/>
                </a:tc>
                <a:tc>
                  <a:txBody>
                    <a:bodyPr/>
                    <a:lstStyle/>
                    <a:p>
                      <a:r>
                        <a:rPr lang="en-US" sz="2400" dirty="0"/>
                        <a:t>Definition</a:t>
                      </a:r>
                    </a:p>
                  </a:txBody>
                  <a:tcPr/>
                </a:tc>
                <a:extLst>
                  <a:ext uri="{0D108BD9-81ED-4DB2-BD59-A6C34878D82A}">
                    <a16:rowId xmlns:a16="http://schemas.microsoft.com/office/drawing/2014/main" val="885482567"/>
                  </a:ext>
                </a:extLst>
              </a:tr>
              <a:tr h="3880325">
                <a:tc>
                  <a:txBody>
                    <a:bodyPr/>
                    <a:lstStyle/>
                    <a:p>
                      <a:r>
                        <a:rPr lang="en-US" sz="2400" dirty="0">
                          <a:solidFill>
                            <a:schemeClr val="tx1"/>
                          </a:solidFill>
                        </a:rPr>
                        <a:t>Out-of-field teacher</a:t>
                      </a:r>
                    </a:p>
                  </a:txBody>
                  <a:tcPr/>
                </a:tc>
                <a:tc>
                  <a:txBody>
                    <a:bodyPr/>
                    <a:lstStyle/>
                    <a:p>
                      <a:pPr>
                        <a:spcAft>
                          <a:spcPts val="600"/>
                        </a:spcAft>
                      </a:pPr>
                      <a:r>
                        <a:rPr lang="en-US" sz="2400" kern="1200" dirty="0">
                          <a:solidFill>
                            <a:schemeClr val="tx1"/>
                          </a:solidFill>
                          <a:effectLst/>
                          <a:latin typeface="+mn-lt"/>
                          <a:ea typeface="+mn-ea"/>
                          <a:cs typeface="+mn-cs"/>
                        </a:rPr>
                        <a:t>A credentialed teacher who has not yet demonstrated subject matter competence in the subject area(s) or for the student population to which he or she is assigned. Under this definition, the following limited permits will be considered out of the field:</a:t>
                      </a:r>
                    </a:p>
                    <a:p>
                      <a:pPr marL="285750" lvl="0" indent="-285750">
                        <a:spcAft>
                          <a:spcPts val="600"/>
                        </a:spcAft>
                        <a:buFont typeface="Arial" panose="020B0604020202020204" pitchFamily="34" charset="0"/>
                        <a:buChar char="•"/>
                      </a:pPr>
                      <a:r>
                        <a:rPr lang="en-US" sz="2400" b="1" kern="1200" dirty="0">
                          <a:solidFill>
                            <a:schemeClr val="tx1"/>
                          </a:solidFill>
                          <a:effectLst/>
                          <a:latin typeface="+mn-lt"/>
                          <a:ea typeface="+mn-ea"/>
                          <a:cs typeface="+mn-cs"/>
                        </a:rPr>
                        <a:t>General Education Limited Assignment Permit </a:t>
                      </a:r>
                    </a:p>
                    <a:p>
                      <a:pPr marL="285750" lvl="0" indent="-285750">
                        <a:spcAft>
                          <a:spcPts val="600"/>
                        </a:spcAft>
                        <a:buFont typeface="Arial" panose="020B0604020202020204" pitchFamily="34" charset="0"/>
                        <a:buChar char="•"/>
                      </a:pPr>
                      <a:r>
                        <a:rPr lang="en-US" sz="2400" b="1" kern="1200" dirty="0">
                          <a:solidFill>
                            <a:schemeClr val="tx1"/>
                          </a:solidFill>
                          <a:effectLst/>
                          <a:latin typeface="+mn-lt"/>
                          <a:ea typeface="+mn-ea"/>
                          <a:cs typeface="+mn-cs"/>
                        </a:rPr>
                        <a:t>Special Education Limited Assignment Permit  </a:t>
                      </a:r>
                    </a:p>
                    <a:p>
                      <a:pPr marL="285750" lvl="0" indent="-285750">
                        <a:spcAft>
                          <a:spcPts val="600"/>
                        </a:spcAft>
                        <a:buFont typeface="Arial" panose="020B0604020202020204" pitchFamily="34" charset="0"/>
                        <a:buChar char="•"/>
                      </a:pPr>
                      <a:r>
                        <a:rPr lang="en-US" sz="2400" b="1" kern="1200" dirty="0">
                          <a:solidFill>
                            <a:schemeClr val="tx1"/>
                          </a:solidFill>
                          <a:effectLst/>
                          <a:latin typeface="+mn-lt"/>
                          <a:ea typeface="+mn-ea"/>
                          <a:cs typeface="+mn-cs"/>
                        </a:rPr>
                        <a:t>Short-Term Waivers</a:t>
                      </a:r>
                      <a:endParaRPr lang="en-US" sz="2400" kern="1200" dirty="0">
                        <a:solidFill>
                          <a:schemeClr val="tx1"/>
                        </a:solidFill>
                        <a:effectLst/>
                        <a:latin typeface="+mn-lt"/>
                        <a:ea typeface="+mn-ea"/>
                        <a:cs typeface="+mn-cs"/>
                      </a:endParaRPr>
                    </a:p>
                    <a:p>
                      <a:pPr marL="285750" lvl="0" indent="-285750">
                        <a:spcAft>
                          <a:spcPts val="600"/>
                        </a:spcAft>
                        <a:buFont typeface="Arial" panose="020B0604020202020204" pitchFamily="34" charset="0"/>
                        <a:buChar char="•"/>
                      </a:pPr>
                      <a:r>
                        <a:rPr lang="en-US" sz="2400" b="1" kern="1200" dirty="0">
                          <a:solidFill>
                            <a:schemeClr val="tx1"/>
                          </a:solidFill>
                          <a:effectLst/>
                          <a:latin typeface="+mn-lt"/>
                          <a:ea typeface="+mn-ea"/>
                          <a:cs typeface="+mn-cs"/>
                        </a:rPr>
                        <a:t>Emergency English Learner or Bilingual Authorization Permits</a:t>
                      </a:r>
                      <a:endParaRPr lang="en-US" sz="2400" kern="1200" dirty="0">
                        <a:solidFill>
                          <a:schemeClr val="tx1"/>
                        </a:solidFill>
                        <a:effectLst/>
                        <a:latin typeface="+mn-lt"/>
                        <a:ea typeface="+mn-ea"/>
                        <a:cs typeface="+mn-cs"/>
                      </a:endParaRPr>
                    </a:p>
                    <a:p>
                      <a:pPr marL="285750" indent="-285750">
                        <a:spcAft>
                          <a:spcPts val="600"/>
                        </a:spcAft>
                        <a:buFont typeface="Arial" panose="020B0604020202020204" pitchFamily="34" charset="0"/>
                        <a:buChar char="•"/>
                      </a:pPr>
                      <a:r>
                        <a:rPr lang="en-US" sz="2400" b="1" kern="1200" dirty="0">
                          <a:solidFill>
                            <a:schemeClr val="tx1"/>
                          </a:solidFill>
                          <a:effectLst/>
                          <a:latin typeface="+mn-lt"/>
                          <a:ea typeface="+mn-ea"/>
                          <a:cs typeface="+mn-cs"/>
                        </a:rPr>
                        <a:t>Local Assignment Options </a:t>
                      </a:r>
                      <a:r>
                        <a:rPr lang="en-US" sz="2400" kern="1200" dirty="0">
                          <a:solidFill>
                            <a:schemeClr val="tx1"/>
                          </a:solidFill>
                          <a:effectLst/>
                          <a:latin typeface="+mn-lt"/>
                          <a:ea typeface="+mn-ea"/>
                          <a:cs typeface="+mn-cs"/>
                        </a:rPr>
                        <a:t>(except for </a:t>
                      </a:r>
                      <a:r>
                        <a:rPr lang="en-US" sz="2400" i="1" kern="1200" dirty="0">
                          <a:solidFill>
                            <a:schemeClr val="tx1"/>
                          </a:solidFill>
                          <a:effectLst/>
                          <a:latin typeface="+mn-lt"/>
                          <a:ea typeface="+mn-ea"/>
                          <a:cs typeface="+mn-cs"/>
                        </a:rPr>
                        <a:t>California Code of Regulations</a:t>
                      </a:r>
                      <a:r>
                        <a:rPr lang="en-US" sz="2400" kern="1200" dirty="0">
                          <a:solidFill>
                            <a:schemeClr val="tx1"/>
                          </a:solidFill>
                          <a:effectLst/>
                          <a:latin typeface="+mn-lt"/>
                          <a:ea typeface="+mn-ea"/>
                          <a:cs typeface="+mn-cs"/>
                        </a:rPr>
                        <a:t>, Title 5, Section 80005[b])</a:t>
                      </a:r>
                    </a:p>
                  </a:txBody>
                  <a:tcPr/>
                </a:tc>
                <a:extLst>
                  <a:ext uri="{0D108BD9-81ED-4DB2-BD59-A6C34878D82A}">
                    <a16:rowId xmlns:a16="http://schemas.microsoft.com/office/drawing/2014/main" val="1738727513"/>
                  </a:ext>
                </a:extLst>
              </a:tr>
            </a:tbl>
          </a:graphicData>
        </a:graphic>
      </p:graphicFrame>
      <p:sp>
        <p:nvSpPr>
          <p:cNvPr id="4" name="Slide Number Placeholder 3">
            <a:extLst>
              <a:ext uri="{FF2B5EF4-FFF2-40B4-BE49-F238E27FC236}">
                <a16:creationId xmlns:a16="http://schemas.microsoft.com/office/drawing/2014/main" id="{1E3794EA-A210-485C-A5DB-9E0A7022CBD2}"/>
              </a:ext>
            </a:extLst>
          </p:cNvPr>
          <p:cNvSpPr>
            <a:spLocks noGrp="1"/>
          </p:cNvSpPr>
          <p:nvPr>
            <p:ph type="sldNum" sz="quarter" idx="12"/>
          </p:nvPr>
        </p:nvSpPr>
        <p:spPr/>
        <p:txBody>
          <a:bodyPr/>
          <a:lstStyle/>
          <a:p>
            <a:fld id="{4E637404-0BCF-4192-AEAE-F6A882F231C4}" type="slidenum">
              <a:rPr lang="en-US" altLang="en-US" smtClean="0"/>
              <a:pPr/>
              <a:t>10</a:t>
            </a:fld>
            <a:endParaRPr lang="en-US" altLang="en-US" dirty="0"/>
          </a:p>
        </p:txBody>
      </p:sp>
    </p:spTree>
    <p:extLst>
      <p:ext uri="{BB962C8B-B14F-4D97-AF65-F5344CB8AC3E}">
        <p14:creationId xmlns:p14="http://schemas.microsoft.com/office/powerpoint/2010/main" val="2489504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4EC6492-D93E-4BE2-9F62-F8444BE43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a:xfrm>
            <a:off x="1097280" y="516835"/>
            <a:ext cx="5977937" cy="1666501"/>
          </a:xfrm>
        </p:spPr>
        <p:txBody>
          <a:bodyPr>
            <a:normAutofit/>
          </a:bodyPr>
          <a:lstStyle/>
          <a:p>
            <a:r>
              <a:rPr lang="en-US" sz="4000" dirty="0">
                <a:solidFill>
                  <a:srgbClr val="FFFFFF"/>
                </a:solidFill>
              </a:rPr>
              <a:t>Four-Week Letter Questions (1)</a:t>
            </a:r>
          </a:p>
        </p:txBody>
      </p: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a:xfrm>
            <a:off x="482005" y="2345487"/>
            <a:ext cx="6583898" cy="3652667"/>
          </a:xfrm>
        </p:spPr>
        <p:txBody>
          <a:bodyPr>
            <a:noAutofit/>
          </a:bodyPr>
          <a:lstStyle/>
          <a:p>
            <a:pPr marL="0" indent="0">
              <a:lnSpc>
                <a:spcPct val="100000"/>
              </a:lnSpc>
              <a:spcBef>
                <a:spcPts val="0"/>
              </a:spcBef>
              <a:spcAft>
                <a:spcPts val="1200"/>
              </a:spcAft>
              <a:buNone/>
            </a:pPr>
            <a:r>
              <a:rPr lang="en-US" b="1" dirty="0">
                <a:solidFill>
                  <a:srgbClr val="FFFFFF"/>
                </a:solidFill>
              </a:rPr>
              <a:t>Question: </a:t>
            </a:r>
            <a:r>
              <a:rPr lang="en-US" dirty="0">
                <a:solidFill>
                  <a:srgbClr val="FFFFFF"/>
                </a:solidFill>
              </a:rPr>
              <a:t>May an LEA alter the wording of the letter?</a:t>
            </a:r>
          </a:p>
          <a:p>
            <a:pPr marL="0" indent="0">
              <a:lnSpc>
                <a:spcPct val="100000"/>
              </a:lnSpc>
              <a:spcBef>
                <a:spcPts val="0"/>
              </a:spcBef>
              <a:spcAft>
                <a:spcPts val="1200"/>
              </a:spcAft>
              <a:buNone/>
            </a:pPr>
            <a:r>
              <a:rPr lang="en-US" b="1" dirty="0">
                <a:solidFill>
                  <a:srgbClr val="FFFFFF"/>
                </a:solidFill>
              </a:rPr>
              <a:t>Answer:</a:t>
            </a:r>
            <a:r>
              <a:rPr lang="en-US" dirty="0">
                <a:solidFill>
                  <a:srgbClr val="FFFFFF"/>
                </a:solidFill>
              </a:rPr>
              <a:t> The wording in the California Department of Education (CDE) template meets federal guidelines. LEAs may add to legal notification to families. </a:t>
            </a:r>
          </a:p>
          <a:p>
            <a:pPr marL="0" indent="0">
              <a:lnSpc>
                <a:spcPct val="100000"/>
              </a:lnSpc>
              <a:spcBef>
                <a:spcPts val="0"/>
              </a:spcBef>
              <a:spcAft>
                <a:spcPts val="1200"/>
              </a:spcAft>
              <a:buNone/>
            </a:pPr>
            <a:r>
              <a:rPr lang="en-US" dirty="0">
                <a:solidFill>
                  <a:srgbClr val="FFFFFF"/>
                </a:solidFill>
              </a:rPr>
              <a:t>We recommend that LEAs send additions to the CDE at </a:t>
            </a:r>
            <a:r>
              <a:rPr lang="en-US" dirty="0">
                <a:solidFill>
                  <a:srgbClr val="FFFFFF"/>
                </a:solidFill>
                <a:hlinkClick r:id="rId3"/>
              </a:rPr>
              <a:t>titleII@cde.ca.gov</a:t>
            </a:r>
            <a:r>
              <a:rPr lang="en-US" dirty="0">
                <a:solidFill>
                  <a:srgbClr val="FFFFFF"/>
                </a:solidFill>
              </a:rPr>
              <a:t> for review.</a:t>
            </a:r>
            <a:endParaRPr lang="en-US" dirty="0">
              <a:solidFill>
                <a:srgbClr val="FFFFFF"/>
              </a:solidFill>
              <a:cs typeface="Arial"/>
            </a:endParaRPr>
          </a:p>
          <a:p>
            <a:pPr marL="0" indent="0">
              <a:lnSpc>
                <a:spcPct val="100000"/>
              </a:lnSpc>
              <a:spcBef>
                <a:spcPts val="0"/>
              </a:spcBef>
              <a:spcAft>
                <a:spcPts val="1200"/>
              </a:spcAft>
              <a:buNone/>
            </a:pPr>
            <a:endParaRPr lang="en-US" dirty="0">
              <a:solidFill>
                <a:srgbClr val="FFFFFF"/>
              </a:solidFill>
            </a:endParaRPr>
          </a:p>
        </p:txBody>
      </p:sp>
      <p:sp>
        <p:nvSpPr>
          <p:cNvPr id="12" name="Rectangle 11">
            <a:extLst>
              <a:ext uri="{FF2B5EF4-FFF2-40B4-BE49-F238E27FC236}">
                <a16:creationId xmlns:a16="http://schemas.microsoft.com/office/drawing/2014/main" id="{1FA0270F-2FE0-4D3D-B6BA-FC740DC8B3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6" name="Picture 5">
            <a:extLst>
              <a:ext uri="{FF2B5EF4-FFF2-40B4-BE49-F238E27FC236}">
                <a16:creationId xmlns:a16="http://schemas.microsoft.com/office/drawing/2014/main" id="{969C7720-8E49-1136-7235-24B57D1A7C17}"/>
              </a:ext>
              <a:ext uri="{C183D7F6-B498-43B3-948B-1728B52AA6E4}">
                <adec:decorative xmlns:adec="http://schemas.microsoft.com/office/drawing/2017/decorative" val="1"/>
              </a:ext>
            </a:extLst>
          </p:cNvPr>
          <p:cNvPicPr>
            <a:picLocks noChangeAspect="1"/>
          </p:cNvPicPr>
          <p:nvPr/>
        </p:nvPicPr>
        <p:blipFill rotWithShape="1">
          <a:blip r:embed="rId4"/>
          <a:srcRect l="44952" r="4960"/>
          <a:stretch/>
        </p:blipFill>
        <p:spPr>
          <a:xfrm>
            <a:off x="7611902" y="10"/>
            <a:ext cx="4580097" cy="6857990"/>
          </a:xfrm>
          <a:prstGeom prst="rect">
            <a:avLst/>
          </a:prstGeom>
        </p:spPr>
      </p:pic>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dirty="0" smtClean="0"/>
              <a:pPr>
                <a:spcAft>
                  <a:spcPts val="600"/>
                </a:spcAft>
              </a:pPr>
              <a:t>11</a:t>
            </a:fld>
            <a:endParaRPr lang="en-US" altLang="en-US"/>
          </a:p>
        </p:txBody>
      </p:sp>
    </p:spTree>
    <p:extLst>
      <p:ext uri="{BB962C8B-B14F-4D97-AF65-F5344CB8AC3E}">
        <p14:creationId xmlns:p14="http://schemas.microsoft.com/office/powerpoint/2010/main" val="1728642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09E74C-090B-3105-6389-30A58D0B0DBC}"/>
              </a:ext>
            </a:extLst>
          </p:cNvPr>
          <p:cNvSpPr>
            <a:spLocks noGrp="1"/>
          </p:cNvSpPr>
          <p:nvPr>
            <p:ph type="title"/>
          </p:nvPr>
        </p:nvSpPr>
        <p:spPr>
          <a:xfrm>
            <a:off x="5181601" y="634946"/>
            <a:ext cx="6368142" cy="1450757"/>
          </a:xfrm>
        </p:spPr>
        <p:txBody>
          <a:bodyPr>
            <a:normAutofit/>
          </a:bodyPr>
          <a:lstStyle/>
          <a:p>
            <a:r>
              <a:rPr lang="en-US" dirty="0">
                <a:solidFill>
                  <a:schemeClr val="tx1"/>
                </a:solidFill>
              </a:rPr>
              <a:t>Four-Week Letter Questions (2)</a:t>
            </a:r>
          </a:p>
        </p:txBody>
      </p:sp>
      <p:pic>
        <p:nvPicPr>
          <p:cNvPr id="9" name="Picture 8">
            <a:extLst>
              <a:ext uri="{FF2B5EF4-FFF2-40B4-BE49-F238E27FC236}">
                <a16:creationId xmlns:a16="http://schemas.microsoft.com/office/drawing/2014/main" id="{0B382FD8-2F7F-3E79-1F20-0A1EDE678C8B}"/>
              </a:ext>
              <a:ext uri="{C183D7F6-B498-43B3-948B-1728B52AA6E4}">
                <adec:decorative xmlns:adec="http://schemas.microsoft.com/office/drawing/2017/decorative" val="1"/>
              </a:ext>
            </a:extLst>
          </p:cNvPr>
          <p:cNvPicPr>
            <a:picLocks noChangeAspect="1"/>
          </p:cNvPicPr>
          <p:nvPr/>
        </p:nvPicPr>
        <p:blipFill rotWithShape="1">
          <a:blip r:embed="rId3"/>
          <a:srcRect l="28610" r="26169" b="1"/>
          <a:stretch/>
        </p:blipFill>
        <p:spPr>
          <a:xfrm>
            <a:off x="20" y="-12128"/>
            <a:ext cx="4654276" cy="6870127"/>
          </a:xfrm>
          <a:prstGeom prst="rect">
            <a:avLst/>
          </a:prstGeom>
        </p:spPr>
      </p:pic>
      <p:cxnSp>
        <p:nvCxnSpPr>
          <p:cNvPr id="11" name="Straight Connector 10">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84E4A71-C0D3-CF41-6395-49D53D4063FA}"/>
              </a:ext>
            </a:extLst>
          </p:cNvPr>
          <p:cNvSpPr>
            <a:spLocks noGrp="1"/>
          </p:cNvSpPr>
          <p:nvPr>
            <p:ph idx="1"/>
          </p:nvPr>
        </p:nvSpPr>
        <p:spPr>
          <a:xfrm>
            <a:off x="5181601" y="2198914"/>
            <a:ext cx="6368142" cy="3670180"/>
          </a:xfrm>
        </p:spPr>
        <p:txBody>
          <a:bodyPr>
            <a:normAutofit/>
          </a:bodyPr>
          <a:lstStyle/>
          <a:p>
            <a:pPr marL="0" indent="0">
              <a:lnSpc>
                <a:spcPct val="100000"/>
              </a:lnSpc>
              <a:spcBef>
                <a:spcPts val="0"/>
              </a:spcBef>
              <a:spcAft>
                <a:spcPts val="1200"/>
              </a:spcAft>
              <a:buNone/>
            </a:pPr>
            <a:r>
              <a:rPr lang="en-US" sz="3200" b="1" dirty="0">
                <a:solidFill>
                  <a:schemeClr val="tx1"/>
                </a:solidFill>
              </a:rPr>
              <a:t>Question: </a:t>
            </a:r>
            <a:r>
              <a:rPr lang="en-US" sz="3200" dirty="0">
                <a:solidFill>
                  <a:schemeClr val="tx1"/>
                </a:solidFill>
              </a:rPr>
              <a:t>Must the four-week letter include the teacher’s name?</a:t>
            </a:r>
          </a:p>
          <a:p>
            <a:pPr marL="0" indent="0">
              <a:lnSpc>
                <a:spcPct val="100000"/>
              </a:lnSpc>
              <a:spcBef>
                <a:spcPts val="0"/>
              </a:spcBef>
              <a:spcAft>
                <a:spcPts val="1200"/>
              </a:spcAft>
              <a:buNone/>
            </a:pPr>
            <a:r>
              <a:rPr lang="en-US" sz="3200" b="1" dirty="0">
                <a:solidFill>
                  <a:schemeClr val="tx1"/>
                </a:solidFill>
              </a:rPr>
              <a:t>Answer: Yes</a:t>
            </a:r>
            <a:r>
              <a:rPr lang="en-US" sz="3200" dirty="0">
                <a:solidFill>
                  <a:schemeClr val="tx1"/>
                </a:solidFill>
              </a:rPr>
              <a:t>, the letter must include the teacher’s name. </a:t>
            </a:r>
            <a:endParaRPr lang="en-US" sz="3200" b="1" dirty="0">
              <a:solidFill>
                <a:schemeClr val="tx1"/>
              </a:solidFill>
            </a:endParaRPr>
          </a:p>
        </p:txBody>
      </p:sp>
      <p:sp>
        <p:nvSpPr>
          <p:cNvPr id="4" name="Slide Number Placeholder 3">
            <a:extLst>
              <a:ext uri="{FF2B5EF4-FFF2-40B4-BE49-F238E27FC236}">
                <a16:creationId xmlns:a16="http://schemas.microsoft.com/office/drawing/2014/main" id="{9208A6CF-6D3E-3E80-EB7F-DDE4B8A6FBCB}"/>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a:solidFill>
                  <a:schemeClr val="tx1">
                    <a:lumMod val="75000"/>
                    <a:lumOff val="25000"/>
                  </a:schemeClr>
                </a:solidFill>
              </a:rPr>
              <a:pPr>
                <a:spcAft>
                  <a:spcPts val="600"/>
                </a:spcAft>
              </a:pPr>
              <a:t>12</a:t>
            </a:fld>
            <a:endParaRPr lang="en-US" altLang="en-US">
              <a:solidFill>
                <a:schemeClr val="tx1">
                  <a:lumMod val="75000"/>
                  <a:lumOff val="25000"/>
                </a:schemeClr>
              </a:solidFill>
            </a:endParaRPr>
          </a:p>
        </p:txBody>
      </p:sp>
    </p:spTree>
    <p:extLst>
      <p:ext uri="{BB962C8B-B14F-4D97-AF65-F5344CB8AC3E}">
        <p14:creationId xmlns:p14="http://schemas.microsoft.com/office/powerpoint/2010/main" val="1031634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4D33442-D148-4775-BF80-91F053E57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a:xfrm>
            <a:off x="6411685" y="634946"/>
            <a:ext cx="5127171" cy="1450757"/>
          </a:xfrm>
        </p:spPr>
        <p:txBody>
          <a:bodyPr>
            <a:normAutofit/>
          </a:bodyPr>
          <a:lstStyle/>
          <a:p>
            <a:r>
              <a:rPr lang="en-US" dirty="0">
                <a:solidFill>
                  <a:schemeClr val="tx1"/>
                </a:solidFill>
              </a:rPr>
              <a:t>Four-Week Letter Questions (3)</a:t>
            </a:r>
          </a:p>
        </p:txBody>
      </p:sp>
      <p:pic>
        <p:nvPicPr>
          <p:cNvPr id="8" name="Graphic 7">
            <a:extLst>
              <a:ext uri="{FF2B5EF4-FFF2-40B4-BE49-F238E27FC236}">
                <a16:creationId xmlns:a16="http://schemas.microsoft.com/office/drawing/2014/main" id="{3CF48A7A-7637-122E-A9CF-E1E28CD5DF7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132" y="645106"/>
            <a:ext cx="5247747" cy="5247747"/>
          </a:xfrm>
          <a:prstGeom prst="rect">
            <a:avLst/>
          </a:prstGeom>
        </p:spPr>
      </p:pic>
      <p:cxnSp>
        <p:nvCxnSpPr>
          <p:cNvPr id="13" name="Straight Connector 12">
            <a:extLst>
              <a:ext uri="{FF2B5EF4-FFF2-40B4-BE49-F238E27FC236}">
                <a16:creationId xmlns:a16="http://schemas.microsoft.com/office/drawing/2014/main" id="{E8EF2C47-53DA-4F9F-918A-F6057C8EB8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a:xfrm>
            <a:off x="5992879" y="2198914"/>
            <a:ext cx="5545977" cy="3670180"/>
          </a:xfrm>
        </p:spPr>
        <p:txBody>
          <a:bodyPr>
            <a:normAutofit/>
          </a:bodyPr>
          <a:lstStyle/>
          <a:p>
            <a:pPr marL="0" indent="0">
              <a:lnSpc>
                <a:spcPct val="100000"/>
              </a:lnSpc>
              <a:spcBef>
                <a:spcPts val="0"/>
              </a:spcBef>
              <a:spcAft>
                <a:spcPts val="1200"/>
              </a:spcAft>
              <a:buNone/>
            </a:pPr>
            <a:r>
              <a:rPr lang="en-US" b="1" dirty="0">
                <a:solidFill>
                  <a:schemeClr val="tx1"/>
                </a:solidFill>
              </a:rPr>
              <a:t>Question: </a:t>
            </a:r>
            <a:r>
              <a:rPr lang="en-US" dirty="0">
                <a:solidFill>
                  <a:schemeClr val="tx1"/>
                </a:solidFill>
              </a:rPr>
              <a:t>I thought the four-week letter was no longer required after No Child Left Behind?</a:t>
            </a:r>
          </a:p>
          <a:p>
            <a:pPr marL="0" indent="0">
              <a:lnSpc>
                <a:spcPct val="100000"/>
              </a:lnSpc>
              <a:spcBef>
                <a:spcPts val="0"/>
              </a:spcBef>
              <a:spcAft>
                <a:spcPts val="1200"/>
              </a:spcAft>
              <a:buNone/>
            </a:pPr>
            <a:r>
              <a:rPr lang="en-US" b="1" dirty="0">
                <a:solidFill>
                  <a:schemeClr val="tx1"/>
                </a:solidFill>
              </a:rPr>
              <a:t>Answer: No</a:t>
            </a:r>
            <a:r>
              <a:rPr lang="en-US" dirty="0">
                <a:solidFill>
                  <a:schemeClr val="tx1"/>
                </a:solidFill>
              </a:rPr>
              <a:t>, the four-week letter is still required for sites receiving Title I funds.</a:t>
            </a:r>
            <a:endParaRPr lang="en-US" dirty="0">
              <a:solidFill>
                <a:schemeClr val="tx1"/>
              </a:solidFill>
              <a:cs typeface="Arial"/>
            </a:endParaRPr>
          </a:p>
          <a:p>
            <a:pPr marL="0" indent="0">
              <a:lnSpc>
                <a:spcPct val="100000"/>
              </a:lnSpc>
              <a:spcBef>
                <a:spcPts val="0"/>
              </a:spcBef>
              <a:spcAft>
                <a:spcPts val="1200"/>
              </a:spcAft>
              <a:buNone/>
            </a:pPr>
            <a:endParaRPr lang="en-US" dirty="0"/>
          </a:p>
        </p:txBody>
      </p:sp>
      <p:sp>
        <p:nvSpPr>
          <p:cNvPr id="15" name="Rectangle 14">
            <a:extLst>
              <a:ext uri="{FF2B5EF4-FFF2-40B4-BE49-F238E27FC236}">
                <a16:creationId xmlns:a16="http://schemas.microsoft.com/office/drawing/2014/main" id="{BD5E068D-E677-4E1B-8CE2-8CE1826A1D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F9AD6E12-8A58-4D86-AACD-D58C4B2566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smtClean="0"/>
              <a:pPr>
                <a:spcAft>
                  <a:spcPts val="600"/>
                </a:spcAft>
              </a:pPr>
              <a:t>13</a:t>
            </a:fld>
            <a:endParaRPr lang="en-US" altLang="en-US"/>
          </a:p>
        </p:txBody>
      </p:sp>
    </p:spTree>
    <p:extLst>
      <p:ext uri="{BB962C8B-B14F-4D97-AF65-F5344CB8AC3E}">
        <p14:creationId xmlns:p14="http://schemas.microsoft.com/office/powerpoint/2010/main" val="1908200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a:xfrm>
            <a:off x="1097280" y="286603"/>
            <a:ext cx="10058400" cy="1450757"/>
          </a:xfrm>
        </p:spPr>
        <p:txBody>
          <a:bodyPr>
            <a:normAutofit/>
          </a:bodyPr>
          <a:lstStyle/>
          <a:p>
            <a:r>
              <a:rPr lang="en-US" dirty="0">
                <a:solidFill>
                  <a:schemeClr val="tx1"/>
                </a:solidFill>
              </a:rPr>
              <a:t>Four-Week Letter Questions (4)</a:t>
            </a:r>
          </a:p>
        </p:txBody>
      </p: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a:xfrm>
            <a:off x="1097279" y="1845734"/>
            <a:ext cx="6923291" cy="4023360"/>
          </a:xfrm>
        </p:spPr>
        <p:txBody>
          <a:bodyPr>
            <a:noAutofit/>
          </a:bodyPr>
          <a:lstStyle/>
          <a:p>
            <a:pPr marL="0" indent="0">
              <a:lnSpc>
                <a:spcPct val="100000"/>
              </a:lnSpc>
              <a:spcBef>
                <a:spcPts val="0"/>
              </a:spcBef>
              <a:spcAft>
                <a:spcPts val="1200"/>
              </a:spcAft>
              <a:buNone/>
            </a:pPr>
            <a:r>
              <a:rPr lang="en-US" sz="2400" b="1" dirty="0">
                <a:solidFill>
                  <a:schemeClr val="tx1"/>
                </a:solidFill>
              </a:rPr>
              <a:t>Question: </a:t>
            </a:r>
            <a:r>
              <a:rPr lang="en-US" sz="2400" dirty="0">
                <a:solidFill>
                  <a:schemeClr val="tx1"/>
                </a:solidFill>
              </a:rPr>
              <a:t>Our teachers are legally assigned by the Commission on Teacher Credentialing (CTC); why do we need to send the four-week letter?</a:t>
            </a:r>
          </a:p>
          <a:p>
            <a:pPr marL="0" indent="0">
              <a:lnSpc>
                <a:spcPct val="100000"/>
              </a:lnSpc>
              <a:spcBef>
                <a:spcPts val="0"/>
              </a:spcBef>
              <a:spcAft>
                <a:spcPts val="1200"/>
              </a:spcAft>
              <a:buNone/>
            </a:pPr>
            <a:r>
              <a:rPr lang="en-US" sz="2400" b="1" dirty="0">
                <a:solidFill>
                  <a:schemeClr val="tx1"/>
                </a:solidFill>
              </a:rPr>
              <a:t>Answer: </a:t>
            </a:r>
            <a:r>
              <a:rPr lang="en-US" sz="2400" dirty="0">
                <a:solidFill>
                  <a:schemeClr val="tx1"/>
                </a:solidFill>
              </a:rPr>
              <a:t>Teachers whose assignments are legally authorized by CTC with an emergency permit or limited assignment authorization are defined as ineffective or out-of-field under the Every Student Succeeds Act (ESSA). These teachers are not fully credentialed and qualify for the Four-Week Letter being sent to families of students at schools receiving Title I funds. </a:t>
            </a:r>
            <a:endParaRPr lang="en-US" sz="2400" dirty="0">
              <a:solidFill>
                <a:schemeClr val="tx1"/>
              </a:solidFill>
              <a:cs typeface="Arial"/>
            </a:endParaRPr>
          </a:p>
          <a:p>
            <a:pPr marL="0" indent="0">
              <a:lnSpc>
                <a:spcPct val="100000"/>
              </a:lnSpc>
              <a:spcBef>
                <a:spcPts val="0"/>
              </a:spcBef>
              <a:spcAft>
                <a:spcPts val="1200"/>
              </a:spcAft>
              <a:buNone/>
            </a:pPr>
            <a:endParaRPr lang="en-US" sz="2400" dirty="0"/>
          </a:p>
        </p:txBody>
      </p:sp>
      <p:pic>
        <p:nvPicPr>
          <p:cNvPr id="8" name="Graphic 7">
            <a:extLst>
              <a:ext uri="{FF2B5EF4-FFF2-40B4-BE49-F238E27FC236}">
                <a16:creationId xmlns:a16="http://schemas.microsoft.com/office/drawing/2014/main" id="{B279B791-1C91-4107-95D1-A4EB3105B10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20570" y="2084269"/>
            <a:ext cx="3135109" cy="3135109"/>
          </a:xfrm>
          <a:prstGeom prst="rect">
            <a:avLst/>
          </a:prstGeom>
        </p:spPr>
      </p:pic>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smtClean="0"/>
              <a:pPr>
                <a:spcAft>
                  <a:spcPts val="600"/>
                </a:spcAft>
              </a:pPr>
              <a:t>14</a:t>
            </a:fld>
            <a:endParaRPr lang="en-US" altLang="en-US"/>
          </a:p>
        </p:txBody>
      </p:sp>
    </p:spTree>
    <p:extLst>
      <p:ext uri="{BB962C8B-B14F-4D97-AF65-F5344CB8AC3E}">
        <p14:creationId xmlns:p14="http://schemas.microsoft.com/office/powerpoint/2010/main" val="1261665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a:xfrm>
            <a:off x="5181601" y="634946"/>
            <a:ext cx="6368142" cy="1450757"/>
          </a:xfrm>
        </p:spPr>
        <p:txBody>
          <a:bodyPr>
            <a:normAutofit/>
          </a:bodyPr>
          <a:lstStyle/>
          <a:p>
            <a:r>
              <a:rPr lang="en-US" dirty="0">
                <a:solidFill>
                  <a:schemeClr val="tx1"/>
                </a:solidFill>
              </a:rPr>
              <a:t>Four-Week Letter Questions (5)</a:t>
            </a:r>
          </a:p>
        </p:txBody>
      </p:sp>
      <p:pic>
        <p:nvPicPr>
          <p:cNvPr id="6" name="Picture 5">
            <a:extLst>
              <a:ext uri="{FF2B5EF4-FFF2-40B4-BE49-F238E27FC236}">
                <a16:creationId xmlns:a16="http://schemas.microsoft.com/office/drawing/2014/main" id="{B4EF7C7D-D772-1617-1621-A5726C55A83A}"/>
              </a:ext>
              <a:ext uri="{C183D7F6-B498-43B3-948B-1728B52AA6E4}">
                <adec:decorative xmlns:adec="http://schemas.microsoft.com/office/drawing/2017/decorative" val="1"/>
              </a:ext>
            </a:extLst>
          </p:cNvPr>
          <p:cNvPicPr>
            <a:picLocks noChangeAspect="1"/>
          </p:cNvPicPr>
          <p:nvPr/>
        </p:nvPicPr>
        <p:blipFill rotWithShape="1">
          <a:blip r:embed="rId3"/>
          <a:srcRect l="28990" r="32903"/>
          <a:stretch/>
        </p:blipFill>
        <p:spPr>
          <a:xfrm>
            <a:off x="20" y="-12128"/>
            <a:ext cx="4654276" cy="6870127"/>
          </a:xfrm>
          <a:prstGeom prst="rect">
            <a:avLst/>
          </a:prstGeom>
        </p:spPr>
      </p:pic>
      <p:cxnSp>
        <p:nvCxnSpPr>
          <p:cNvPr id="21" name="Straight Connector 20">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a:xfrm>
            <a:off x="5181601" y="2198913"/>
            <a:ext cx="6368142" cy="4135399"/>
          </a:xfrm>
        </p:spPr>
        <p:txBody>
          <a:bodyPr>
            <a:normAutofit/>
          </a:bodyPr>
          <a:lstStyle/>
          <a:p>
            <a:pPr marL="0" indent="0">
              <a:lnSpc>
                <a:spcPct val="100000"/>
              </a:lnSpc>
              <a:spcBef>
                <a:spcPts val="0"/>
              </a:spcBef>
              <a:spcAft>
                <a:spcPts val="1200"/>
              </a:spcAft>
              <a:buNone/>
            </a:pPr>
            <a:r>
              <a:rPr lang="en-US" b="1" dirty="0">
                <a:solidFill>
                  <a:schemeClr val="tx1"/>
                </a:solidFill>
              </a:rPr>
              <a:t>Question: </a:t>
            </a:r>
            <a:r>
              <a:rPr lang="en-US" dirty="0">
                <a:solidFill>
                  <a:schemeClr val="tx1"/>
                </a:solidFill>
              </a:rPr>
              <a:t>Our Title I program is targeted instruction. Do we send letters to the families of only those teachers?</a:t>
            </a:r>
          </a:p>
          <a:p>
            <a:pPr marL="0" indent="0">
              <a:lnSpc>
                <a:spcPct val="100000"/>
              </a:lnSpc>
              <a:spcBef>
                <a:spcPts val="0"/>
              </a:spcBef>
              <a:spcAft>
                <a:spcPts val="1200"/>
              </a:spcAft>
              <a:buNone/>
            </a:pPr>
            <a:r>
              <a:rPr lang="en-US" b="1" dirty="0">
                <a:solidFill>
                  <a:schemeClr val="tx1"/>
                </a:solidFill>
              </a:rPr>
              <a:t>Answer: </a:t>
            </a:r>
            <a:r>
              <a:rPr lang="en-US" dirty="0">
                <a:solidFill>
                  <a:schemeClr val="tx1"/>
                </a:solidFill>
              </a:rPr>
              <a:t>No, regardless if the Title I program is schoolwide or targeted, the four-week letters must be sent out for any site receiving Title I funds. </a:t>
            </a:r>
            <a:endParaRPr lang="en-US" dirty="0">
              <a:solidFill>
                <a:schemeClr val="tx1"/>
              </a:solidFill>
              <a:cs typeface="Arial"/>
            </a:endParaRPr>
          </a:p>
          <a:p>
            <a:pPr marL="0" indent="0">
              <a:lnSpc>
                <a:spcPct val="100000"/>
              </a:lnSpc>
              <a:spcBef>
                <a:spcPts val="0"/>
              </a:spcBef>
              <a:spcAft>
                <a:spcPts val="1200"/>
              </a:spcAft>
              <a:buNone/>
            </a:pPr>
            <a:endParaRPr lang="en-US" dirty="0"/>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a:solidFill>
                  <a:schemeClr val="tx1">
                    <a:lumMod val="75000"/>
                    <a:lumOff val="25000"/>
                  </a:schemeClr>
                </a:solidFill>
              </a:rPr>
              <a:pPr>
                <a:spcAft>
                  <a:spcPts val="600"/>
                </a:spcAft>
              </a:pPr>
              <a:t>15</a:t>
            </a:fld>
            <a:endParaRPr lang="en-US" altLang="en-US">
              <a:solidFill>
                <a:schemeClr val="tx1">
                  <a:lumMod val="75000"/>
                  <a:lumOff val="25000"/>
                </a:schemeClr>
              </a:solidFill>
            </a:endParaRPr>
          </a:p>
        </p:txBody>
      </p:sp>
    </p:spTree>
    <p:extLst>
      <p:ext uri="{BB962C8B-B14F-4D97-AF65-F5344CB8AC3E}">
        <p14:creationId xmlns:p14="http://schemas.microsoft.com/office/powerpoint/2010/main" val="2599810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36368CE-AF00-47F0-88CD-D862F62751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a:xfrm>
            <a:off x="4974771" y="634946"/>
            <a:ext cx="6574972" cy="1450757"/>
          </a:xfrm>
        </p:spPr>
        <p:txBody>
          <a:bodyPr>
            <a:normAutofit/>
          </a:bodyPr>
          <a:lstStyle/>
          <a:p>
            <a:r>
              <a:rPr lang="en-US" dirty="0">
                <a:solidFill>
                  <a:schemeClr val="tx1"/>
                </a:solidFill>
              </a:rPr>
              <a:t>Four-Week Letter Questions (6)</a:t>
            </a:r>
          </a:p>
        </p:txBody>
      </p:sp>
      <p:pic>
        <p:nvPicPr>
          <p:cNvPr id="8" name="Graphic 7">
            <a:extLst>
              <a:ext uri="{FF2B5EF4-FFF2-40B4-BE49-F238E27FC236}">
                <a16:creationId xmlns:a16="http://schemas.microsoft.com/office/drawing/2014/main" id="{B5277210-B2E6-2004-3187-95E2C099FBF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3999" y="1296626"/>
            <a:ext cx="4001315" cy="4001315"/>
          </a:xfrm>
          <a:prstGeom prst="rect">
            <a:avLst/>
          </a:prstGeom>
        </p:spPr>
      </p:pic>
      <p:cxnSp>
        <p:nvCxnSpPr>
          <p:cNvPr id="13" name="Straight Connector 12">
            <a:extLst>
              <a:ext uri="{FF2B5EF4-FFF2-40B4-BE49-F238E27FC236}">
                <a16:creationId xmlns:a16="http://schemas.microsoft.com/office/drawing/2014/main" id="{05DA45A8-E2EA-4AC4-B129-9C17785C79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a:xfrm>
            <a:off x="4974769" y="2198914"/>
            <a:ext cx="6574973" cy="3670180"/>
          </a:xfrm>
        </p:spPr>
        <p:txBody>
          <a:bodyPr>
            <a:normAutofit/>
          </a:bodyPr>
          <a:lstStyle/>
          <a:p>
            <a:pPr marL="0" indent="0">
              <a:lnSpc>
                <a:spcPct val="100000"/>
              </a:lnSpc>
              <a:spcBef>
                <a:spcPts val="0"/>
              </a:spcBef>
              <a:spcAft>
                <a:spcPts val="1200"/>
              </a:spcAft>
              <a:buNone/>
            </a:pPr>
            <a:r>
              <a:rPr lang="en-US" b="1" dirty="0">
                <a:solidFill>
                  <a:schemeClr val="tx1"/>
                </a:solidFill>
              </a:rPr>
              <a:t>Question: </a:t>
            </a:r>
            <a:r>
              <a:rPr lang="en-US" dirty="0">
                <a:solidFill>
                  <a:schemeClr val="tx1"/>
                </a:solidFill>
              </a:rPr>
              <a:t>Do we send letters to the families of students taught by interns?</a:t>
            </a:r>
          </a:p>
          <a:p>
            <a:pPr marL="0" indent="0">
              <a:lnSpc>
                <a:spcPct val="100000"/>
              </a:lnSpc>
              <a:spcBef>
                <a:spcPts val="0"/>
              </a:spcBef>
              <a:spcAft>
                <a:spcPts val="1200"/>
              </a:spcAft>
              <a:buNone/>
            </a:pPr>
            <a:r>
              <a:rPr lang="en-US" b="1" dirty="0">
                <a:solidFill>
                  <a:schemeClr val="tx1"/>
                </a:solidFill>
              </a:rPr>
              <a:t>Answer: No</a:t>
            </a:r>
            <a:r>
              <a:rPr lang="en-US" dirty="0">
                <a:solidFill>
                  <a:schemeClr val="tx1"/>
                </a:solidFill>
              </a:rPr>
              <a:t>, a four-week letter does not need to be mailed for teachers with preliminary credentials or intern credentials if they are appropriately assigned. </a:t>
            </a:r>
          </a:p>
          <a:p>
            <a:pPr marL="0" indent="0">
              <a:lnSpc>
                <a:spcPct val="100000"/>
              </a:lnSpc>
              <a:spcBef>
                <a:spcPts val="0"/>
              </a:spcBef>
              <a:spcAft>
                <a:spcPts val="1200"/>
              </a:spcAft>
              <a:buNone/>
            </a:pPr>
            <a:endParaRPr lang="en-US" dirty="0"/>
          </a:p>
        </p:txBody>
      </p:sp>
      <p:sp>
        <p:nvSpPr>
          <p:cNvPr id="15" name="Rectangle 14">
            <a:extLst>
              <a:ext uri="{FF2B5EF4-FFF2-40B4-BE49-F238E27FC236}">
                <a16:creationId xmlns:a16="http://schemas.microsoft.com/office/drawing/2014/main" id="{1011F05C-FD37-486B-9F4E-653308776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9B3C60A3-4E82-45D1-8328-7440A9EB4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smtClean="0"/>
              <a:pPr>
                <a:spcAft>
                  <a:spcPts val="600"/>
                </a:spcAft>
              </a:pPr>
              <a:t>16</a:t>
            </a:fld>
            <a:endParaRPr lang="en-US" altLang="en-US"/>
          </a:p>
        </p:txBody>
      </p:sp>
    </p:spTree>
    <p:extLst>
      <p:ext uri="{BB962C8B-B14F-4D97-AF65-F5344CB8AC3E}">
        <p14:creationId xmlns:p14="http://schemas.microsoft.com/office/powerpoint/2010/main" val="3694832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a:xfrm>
            <a:off x="5181601" y="634946"/>
            <a:ext cx="6368142" cy="1450757"/>
          </a:xfrm>
        </p:spPr>
        <p:txBody>
          <a:bodyPr>
            <a:normAutofit/>
          </a:bodyPr>
          <a:lstStyle/>
          <a:p>
            <a:r>
              <a:rPr lang="en-US" dirty="0">
                <a:solidFill>
                  <a:schemeClr val="tx1"/>
                </a:solidFill>
              </a:rPr>
              <a:t>Four-Week Letter Best Practices</a:t>
            </a:r>
          </a:p>
        </p:txBody>
      </p:sp>
      <p:pic>
        <p:nvPicPr>
          <p:cNvPr id="8" name="Graphic 7">
            <a:extLst>
              <a:ext uri="{FF2B5EF4-FFF2-40B4-BE49-F238E27FC236}">
                <a16:creationId xmlns:a16="http://schemas.microsoft.com/office/drawing/2014/main" id="{21699236-3C6A-F18A-235E-5D49481A5C3D}"/>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2128"/>
            <a:ext cx="4654276" cy="6870127"/>
          </a:xfrm>
          <a:prstGeom prst="rect">
            <a:avLst/>
          </a:prstGeom>
        </p:spPr>
      </p:pic>
      <p:cxnSp>
        <p:nvCxnSpPr>
          <p:cNvPr id="26" name="Straight Connector 25">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a:xfrm>
            <a:off x="4815425" y="2090057"/>
            <a:ext cx="7215446" cy="3619995"/>
          </a:xfrm>
        </p:spPr>
        <p:txBody>
          <a:bodyPr>
            <a:noAutofit/>
          </a:bodyPr>
          <a:lstStyle/>
          <a:p>
            <a:pPr indent="-9525">
              <a:lnSpc>
                <a:spcPct val="100000"/>
              </a:lnSpc>
              <a:spcBef>
                <a:spcPts val="0"/>
              </a:spcBef>
              <a:spcAft>
                <a:spcPts val="1200"/>
              </a:spcAft>
              <a:buNone/>
            </a:pPr>
            <a:r>
              <a:rPr lang="en-US" sz="2400" dirty="0">
                <a:solidFill>
                  <a:schemeClr val="tx1"/>
                </a:solidFill>
                <a:cs typeface="Arial" panose="020B0604020202020204"/>
              </a:rPr>
              <a:t>An effective LEA plan clearly outlines the process to monitor teacher credentials and assignments and is shared with relevant departments and sites. The plan should include:</a:t>
            </a:r>
          </a:p>
          <a:p>
            <a:pPr>
              <a:lnSpc>
                <a:spcPct val="100000"/>
              </a:lnSpc>
              <a:spcBef>
                <a:spcPts val="0"/>
              </a:spcBef>
              <a:spcAft>
                <a:spcPts val="1200"/>
              </a:spcAft>
            </a:pPr>
            <a:r>
              <a:rPr lang="en-US" sz="2400" dirty="0">
                <a:solidFill>
                  <a:schemeClr val="tx1"/>
                </a:solidFill>
                <a:cs typeface="Arial" panose="020B0604020202020204"/>
              </a:rPr>
              <a:t>Identification of who or what position(s) is/are responsible for each component of the plan; </a:t>
            </a:r>
          </a:p>
          <a:p>
            <a:pPr>
              <a:lnSpc>
                <a:spcPct val="100000"/>
              </a:lnSpc>
              <a:spcBef>
                <a:spcPts val="0"/>
              </a:spcBef>
              <a:spcAft>
                <a:spcPts val="1200"/>
              </a:spcAft>
              <a:buFont typeface="Arial,Sans-Serif"/>
              <a:buChar char="•"/>
            </a:pPr>
            <a:r>
              <a:rPr lang="en-US" sz="2400" dirty="0">
                <a:solidFill>
                  <a:schemeClr val="tx1"/>
                </a:solidFill>
                <a:cs typeface="Arial" panose="020B0604020202020204"/>
              </a:rPr>
              <a:t>A list of the teacher equity definitions under ESSA and how they determine the need for the four-week letter; </a:t>
            </a:r>
          </a:p>
          <a:p>
            <a:pPr>
              <a:lnSpc>
                <a:spcPct val="100000"/>
              </a:lnSpc>
              <a:spcBef>
                <a:spcPts val="0"/>
              </a:spcBef>
              <a:spcAft>
                <a:spcPts val="1200"/>
              </a:spcAft>
              <a:buFont typeface="Arial,Sans-Serif"/>
              <a:buChar char="•"/>
            </a:pPr>
            <a:r>
              <a:rPr lang="en-US" sz="2400" dirty="0">
                <a:solidFill>
                  <a:schemeClr val="tx1"/>
                </a:solidFill>
                <a:cs typeface="Arial" panose="020B0604020202020204"/>
              </a:rPr>
              <a:t>How the letter is distributed to families; and </a:t>
            </a:r>
          </a:p>
          <a:p>
            <a:pPr>
              <a:lnSpc>
                <a:spcPct val="100000"/>
              </a:lnSpc>
              <a:spcBef>
                <a:spcPts val="0"/>
              </a:spcBef>
              <a:spcAft>
                <a:spcPts val="1200"/>
              </a:spcAft>
              <a:buFont typeface="Arial,Sans-Serif"/>
              <a:buChar char="•"/>
            </a:pPr>
            <a:r>
              <a:rPr lang="en-US" sz="2400" dirty="0">
                <a:solidFill>
                  <a:schemeClr val="tx1"/>
                </a:solidFill>
                <a:cs typeface="Arial" panose="020B0604020202020204"/>
              </a:rPr>
              <a:t>The timeline for plan implementation.</a:t>
            </a:r>
          </a:p>
          <a:p>
            <a:pPr marL="0" indent="0">
              <a:lnSpc>
                <a:spcPct val="100000"/>
              </a:lnSpc>
              <a:spcBef>
                <a:spcPts val="0"/>
              </a:spcBef>
              <a:spcAft>
                <a:spcPts val="1200"/>
              </a:spcAft>
              <a:buNone/>
            </a:pPr>
            <a:endParaRPr lang="en-US" sz="2400" dirty="0">
              <a:solidFill>
                <a:schemeClr val="tx1"/>
              </a:solidFill>
            </a:endParaRPr>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a:solidFill>
                  <a:schemeClr val="tx1">
                    <a:lumMod val="75000"/>
                    <a:lumOff val="25000"/>
                  </a:schemeClr>
                </a:solidFill>
              </a:rPr>
              <a:pPr>
                <a:spcAft>
                  <a:spcPts val="600"/>
                </a:spcAft>
              </a:pPr>
              <a:t>17</a:t>
            </a:fld>
            <a:endParaRPr lang="en-US" altLang="en-US" dirty="0">
              <a:solidFill>
                <a:schemeClr val="tx1">
                  <a:lumMod val="75000"/>
                  <a:lumOff val="25000"/>
                </a:schemeClr>
              </a:solidFill>
            </a:endParaRPr>
          </a:p>
        </p:txBody>
      </p:sp>
    </p:spTree>
    <p:extLst>
      <p:ext uri="{BB962C8B-B14F-4D97-AF65-F5344CB8AC3E}">
        <p14:creationId xmlns:p14="http://schemas.microsoft.com/office/powerpoint/2010/main" val="3008288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our-Week Letter Plan Examples">
            <a:extLst>
              <a:ext uri="{FF2B5EF4-FFF2-40B4-BE49-F238E27FC236}">
                <a16:creationId xmlns:a16="http://schemas.microsoft.com/office/drawing/2014/main" id="{E9A0421D-6D38-5FD6-5856-450F7800BA6A}"/>
              </a:ext>
            </a:extLst>
          </p:cNvPr>
          <p:cNvSpPr>
            <a:spLocks noGrp="1"/>
          </p:cNvSpPr>
          <p:nvPr>
            <p:ph type="title"/>
          </p:nvPr>
        </p:nvSpPr>
        <p:spPr>
          <a:xfrm>
            <a:off x="1097280" y="286603"/>
            <a:ext cx="10058400" cy="1450757"/>
          </a:xfrm>
        </p:spPr>
        <p:txBody>
          <a:bodyPr>
            <a:normAutofit/>
          </a:bodyPr>
          <a:lstStyle/>
          <a:p>
            <a:r>
              <a:rPr lang="en-US" dirty="0">
                <a:solidFill>
                  <a:schemeClr val="tx1"/>
                </a:solidFill>
              </a:rPr>
              <a:t>Four-Week Letter Plan Example (1)</a:t>
            </a:r>
          </a:p>
        </p:txBody>
      </p:sp>
      <p:sp>
        <p:nvSpPr>
          <p:cNvPr id="4" name="Slide Number Placeholder 3">
            <a:extLst>
              <a:ext uri="{FF2B5EF4-FFF2-40B4-BE49-F238E27FC236}">
                <a16:creationId xmlns:a16="http://schemas.microsoft.com/office/drawing/2014/main" id="{E74A1A5F-15AF-F84D-5337-FB1FAD9CA6A2}"/>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smtClean="0"/>
              <a:pPr>
                <a:spcAft>
                  <a:spcPts val="600"/>
                </a:spcAft>
              </a:pPr>
              <a:t>18</a:t>
            </a:fld>
            <a:endParaRPr lang="en-US" altLang="en-US" dirty="0"/>
          </a:p>
        </p:txBody>
      </p:sp>
      <p:graphicFrame>
        <p:nvGraphicFramePr>
          <p:cNvPr id="5" name="Table 5">
            <a:extLst>
              <a:ext uri="{FF2B5EF4-FFF2-40B4-BE49-F238E27FC236}">
                <a16:creationId xmlns:a16="http://schemas.microsoft.com/office/drawing/2014/main" id="{91C173F0-99DC-FD9A-6C65-CC1B71A085E8}"/>
              </a:ext>
            </a:extLst>
          </p:cNvPr>
          <p:cNvGraphicFramePr>
            <a:graphicFrameLocks noGrp="1"/>
          </p:cNvGraphicFramePr>
          <p:nvPr>
            <p:ph idx="1"/>
            <p:extLst>
              <p:ext uri="{D42A27DB-BD31-4B8C-83A1-F6EECF244321}">
                <p14:modId xmlns:p14="http://schemas.microsoft.com/office/powerpoint/2010/main" val="221710326"/>
              </p:ext>
            </p:extLst>
          </p:nvPr>
        </p:nvGraphicFramePr>
        <p:xfrm>
          <a:off x="997527" y="1948885"/>
          <a:ext cx="10214956" cy="4212666"/>
        </p:xfrm>
        <a:graphic>
          <a:graphicData uri="http://schemas.openxmlformats.org/drawingml/2006/table">
            <a:tbl>
              <a:tblPr firstRow="1" bandRow="1">
                <a:tableStyleId>{5C22544A-7EE6-4342-B048-85BDC9FD1C3A}</a:tableStyleId>
              </a:tblPr>
              <a:tblGrid>
                <a:gridCol w="2396050">
                  <a:extLst>
                    <a:ext uri="{9D8B030D-6E8A-4147-A177-3AD203B41FA5}">
                      <a16:colId xmlns:a16="http://schemas.microsoft.com/office/drawing/2014/main" val="3109218030"/>
                    </a:ext>
                  </a:extLst>
                </a:gridCol>
                <a:gridCol w="2720513">
                  <a:extLst>
                    <a:ext uri="{9D8B030D-6E8A-4147-A177-3AD203B41FA5}">
                      <a16:colId xmlns:a16="http://schemas.microsoft.com/office/drawing/2014/main" val="563747066"/>
                    </a:ext>
                  </a:extLst>
                </a:gridCol>
                <a:gridCol w="2593612">
                  <a:extLst>
                    <a:ext uri="{9D8B030D-6E8A-4147-A177-3AD203B41FA5}">
                      <a16:colId xmlns:a16="http://schemas.microsoft.com/office/drawing/2014/main" val="1319359973"/>
                    </a:ext>
                  </a:extLst>
                </a:gridCol>
                <a:gridCol w="2504781">
                  <a:extLst>
                    <a:ext uri="{9D8B030D-6E8A-4147-A177-3AD203B41FA5}">
                      <a16:colId xmlns:a16="http://schemas.microsoft.com/office/drawing/2014/main" val="29078453"/>
                    </a:ext>
                  </a:extLst>
                </a:gridCol>
              </a:tblGrid>
              <a:tr h="757386">
                <a:tc>
                  <a:txBody>
                    <a:bodyPr/>
                    <a:lstStyle/>
                    <a:p>
                      <a:r>
                        <a:rPr lang="en-US" sz="2400" dirty="0"/>
                        <a:t>Task</a:t>
                      </a:r>
                    </a:p>
                  </a:txBody>
                  <a:tcPr marL="63102" marR="63102" marT="31551" marB="31551"/>
                </a:tc>
                <a:tc>
                  <a:txBody>
                    <a:bodyPr/>
                    <a:lstStyle/>
                    <a:p>
                      <a:r>
                        <a:rPr lang="en-US" sz="2400" dirty="0"/>
                        <a:t>Notes</a:t>
                      </a:r>
                    </a:p>
                  </a:txBody>
                  <a:tcPr marL="63102" marR="63102" marT="31551" marB="31551"/>
                </a:tc>
                <a:tc>
                  <a:txBody>
                    <a:bodyPr/>
                    <a:lstStyle/>
                    <a:p>
                      <a:r>
                        <a:rPr lang="en-US" sz="2400" dirty="0"/>
                        <a:t>Timeframe</a:t>
                      </a:r>
                    </a:p>
                  </a:txBody>
                  <a:tcPr marL="63102" marR="63102" marT="31551" marB="31551"/>
                </a:tc>
                <a:tc>
                  <a:txBody>
                    <a:bodyPr/>
                    <a:lstStyle/>
                    <a:p>
                      <a:r>
                        <a:rPr lang="en-US" sz="2400" dirty="0"/>
                        <a:t>Position Responsible</a:t>
                      </a:r>
                    </a:p>
                  </a:txBody>
                  <a:tcPr marL="63102" marR="63102" marT="31551" marB="31551"/>
                </a:tc>
                <a:extLst>
                  <a:ext uri="{0D108BD9-81ED-4DB2-BD59-A6C34878D82A}">
                    <a16:rowId xmlns:a16="http://schemas.microsoft.com/office/drawing/2014/main" val="1416465848"/>
                  </a:ext>
                </a:extLst>
              </a:tr>
              <a:tr h="1746031">
                <a:tc>
                  <a:txBody>
                    <a:bodyPr/>
                    <a:lstStyle/>
                    <a:p>
                      <a:r>
                        <a:rPr lang="en-US" sz="2400" dirty="0">
                          <a:solidFill>
                            <a:schemeClr val="tx1"/>
                          </a:solidFill>
                        </a:rPr>
                        <a:t>Update Four-Week Letter</a:t>
                      </a:r>
                    </a:p>
                  </a:txBody>
                  <a:tcPr marL="63102" marR="63102" marT="31551" marB="31551"/>
                </a:tc>
                <a:tc>
                  <a:txBody>
                    <a:bodyPr/>
                    <a:lstStyle/>
                    <a:p>
                      <a:r>
                        <a:rPr lang="en-US" sz="2400" dirty="0">
                          <a:solidFill>
                            <a:schemeClr val="tx1"/>
                          </a:solidFill>
                        </a:rPr>
                        <a:t>Review CDE web page for changes and incorporate into letter.</a:t>
                      </a:r>
                    </a:p>
                  </a:txBody>
                  <a:tcPr marL="63102" marR="63102" marT="31551" marB="31551"/>
                </a:tc>
                <a:tc>
                  <a:txBody>
                    <a:bodyPr/>
                    <a:lstStyle/>
                    <a:p>
                      <a:r>
                        <a:rPr lang="en-US" sz="2400" dirty="0">
                          <a:solidFill>
                            <a:schemeClr val="tx1"/>
                          </a:solidFill>
                        </a:rPr>
                        <a:t>Before the first day of school year</a:t>
                      </a:r>
                    </a:p>
                  </a:txBody>
                  <a:tcPr marL="63102" marR="63102" marT="31551" marB="31551"/>
                </a:tc>
                <a:tc>
                  <a:txBody>
                    <a:bodyPr/>
                    <a:lstStyle/>
                    <a:p>
                      <a:r>
                        <a:rPr lang="en-US" sz="2400" dirty="0">
                          <a:solidFill>
                            <a:schemeClr val="tx1"/>
                          </a:solidFill>
                        </a:rPr>
                        <a:t>Executive Assistant to Assistant Superintendent of HR</a:t>
                      </a:r>
                    </a:p>
                  </a:txBody>
                  <a:tcPr marL="63102" marR="63102" marT="31551" marB="31551"/>
                </a:tc>
                <a:extLst>
                  <a:ext uri="{0D108BD9-81ED-4DB2-BD59-A6C34878D82A}">
                    <a16:rowId xmlns:a16="http://schemas.microsoft.com/office/drawing/2014/main" val="2345294282"/>
                  </a:ext>
                </a:extLst>
              </a:tr>
              <a:tr h="1416483">
                <a:tc>
                  <a:txBody>
                    <a:bodyPr/>
                    <a:lstStyle/>
                    <a:p>
                      <a:r>
                        <a:rPr lang="en-US" sz="2400" dirty="0">
                          <a:solidFill>
                            <a:schemeClr val="tx1"/>
                          </a:solidFill>
                        </a:rPr>
                        <a:t>Run report of teachers who are not fully credentialed</a:t>
                      </a:r>
                    </a:p>
                  </a:txBody>
                  <a:tcPr marL="63102" marR="63102" marT="31551" marB="31551"/>
                </a:tc>
                <a:tc>
                  <a:txBody>
                    <a:bodyPr/>
                    <a:lstStyle/>
                    <a:p>
                      <a:r>
                        <a:rPr lang="en-US" sz="2400" dirty="0">
                          <a:solidFill>
                            <a:schemeClr val="tx1"/>
                          </a:solidFill>
                        </a:rPr>
                        <a:t>Use determination chart to identify teachers.</a:t>
                      </a:r>
                    </a:p>
                  </a:txBody>
                  <a:tcPr marL="63102" marR="63102" marT="31551" marB="31551"/>
                </a:tc>
                <a:tc>
                  <a:txBody>
                    <a:bodyPr/>
                    <a:lstStyle/>
                    <a:p>
                      <a:r>
                        <a:rPr lang="en-US" sz="2400" dirty="0">
                          <a:solidFill>
                            <a:schemeClr val="tx1"/>
                          </a:solidFill>
                        </a:rPr>
                        <a:t>Six (6) weeks after school year begins</a:t>
                      </a:r>
                    </a:p>
                  </a:txBody>
                  <a:tcPr marL="63102" marR="63102" marT="31551" marB="31551"/>
                </a:tc>
                <a:tc>
                  <a:txBody>
                    <a:bodyPr/>
                    <a:lstStyle/>
                    <a:p>
                      <a:r>
                        <a:rPr lang="en-US" sz="2400" dirty="0">
                          <a:solidFill>
                            <a:schemeClr val="tx1"/>
                          </a:solidFill>
                        </a:rPr>
                        <a:t>Credential Analyst</a:t>
                      </a:r>
                    </a:p>
                  </a:txBody>
                  <a:tcPr marL="63102" marR="63102" marT="31551" marB="31551"/>
                </a:tc>
                <a:extLst>
                  <a:ext uri="{0D108BD9-81ED-4DB2-BD59-A6C34878D82A}">
                    <a16:rowId xmlns:a16="http://schemas.microsoft.com/office/drawing/2014/main" val="454759533"/>
                  </a:ext>
                </a:extLst>
              </a:tr>
            </a:tbl>
          </a:graphicData>
        </a:graphic>
      </p:graphicFrame>
    </p:spTree>
    <p:extLst>
      <p:ext uri="{BB962C8B-B14F-4D97-AF65-F5344CB8AC3E}">
        <p14:creationId xmlns:p14="http://schemas.microsoft.com/office/powerpoint/2010/main" val="1627755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26EDC-E838-89A7-4AE6-FFB67F7F5EA8}"/>
              </a:ext>
            </a:extLst>
          </p:cNvPr>
          <p:cNvSpPr>
            <a:spLocks noGrp="1"/>
          </p:cNvSpPr>
          <p:nvPr>
            <p:ph type="title"/>
          </p:nvPr>
        </p:nvSpPr>
        <p:spPr/>
        <p:txBody>
          <a:bodyPr/>
          <a:lstStyle/>
          <a:p>
            <a:r>
              <a:rPr lang="en-US" dirty="0">
                <a:solidFill>
                  <a:schemeClr val="tx1"/>
                </a:solidFill>
              </a:rPr>
              <a:t>Four-Week Letter Plan Example (2)</a:t>
            </a:r>
          </a:p>
        </p:txBody>
      </p:sp>
      <p:graphicFrame>
        <p:nvGraphicFramePr>
          <p:cNvPr id="5" name="Table 5" descr="Four-Week Letter Plan Examples">
            <a:extLst>
              <a:ext uri="{FF2B5EF4-FFF2-40B4-BE49-F238E27FC236}">
                <a16:creationId xmlns:a16="http://schemas.microsoft.com/office/drawing/2014/main" id="{B21B580B-3C4D-32C3-33FD-53BFAA2F0B3B}"/>
              </a:ext>
            </a:extLst>
          </p:cNvPr>
          <p:cNvGraphicFramePr>
            <a:graphicFrameLocks noGrp="1"/>
          </p:cNvGraphicFramePr>
          <p:nvPr>
            <p:ph idx="1"/>
            <p:extLst>
              <p:ext uri="{D42A27DB-BD31-4B8C-83A1-F6EECF244321}">
                <p14:modId xmlns:p14="http://schemas.microsoft.com/office/powerpoint/2010/main" val="1426112010"/>
              </p:ext>
            </p:extLst>
          </p:nvPr>
        </p:nvGraphicFramePr>
        <p:xfrm>
          <a:off x="1096963" y="1846263"/>
          <a:ext cx="10058396" cy="4126352"/>
        </p:xfrm>
        <a:graphic>
          <a:graphicData uri="http://schemas.openxmlformats.org/drawingml/2006/table">
            <a:tbl>
              <a:tblPr firstRow="1" bandRow="1">
                <a:tableStyleId>{5C22544A-7EE6-4342-B048-85BDC9FD1C3A}</a:tableStyleId>
              </a:tblPr>
              <a:tblGrid>
                <a:gridCol w="2091405">
                  <a:extLst>
                    <a:ext uri="{9D8B030D-6E8A-4147-A177-3AD203B41FA5}">
                      <a16:colId xmlns:a16="http://schemas.microsoft.com/office/drawing/2014/main" val="552229802"/>
                    </a:ext>
                  </a:extLst>
                </a:gridCol>
                <a:gridCol w="3934327">
                  <a:extLst>
                    <a:ext uri="{9D8B030D-6E8A-4147-A177-3AD203B41FA5}">
                      <a16:colId xmlns:a16="http://schemas.microsoft.com/office/drawing/2014/main" val="2180034791"/>
                    </a:ext>
                  </a:extLst>
                </a:gridCol>
                <a:gridCol w="1768642">
                  <a:extLst>
                    <a:ext uri="{9D8B030D-6E8A-4147-A177-3AD203B41FA5}">
                      <a16:colId xmlns:a16="http://schemas.microsoft.com/office/drawing/2014/main" val="1304509073"/>
                    </a:ext>
                  </a:extLst>
                </a:gridCol>
                <a:gridCol w="2264022">
                  <a:extLst>
                    <a:ext uri="{9D8B030D-6E8A-4147-A177-3AD203B41FA5}">
                      <a16:colId xmlns:a16="http://schemas.microsoft.com/office/drawing/2014/main" val="1676734433"/>
                    </a:ext>
                  </a:extLst>
                </a:gridCol>
              </a:tblGrid>
              <a:tr h="370840">
                <a:tc>
                  <a:txBody>
                    <a:bodyPr/>
                    <a:lstStyle/>
                    <a:p>
                      <a:r>
                        <a:rPr lang="en-US" sz="2400" dirty="0"/>
                        <a:t>Task</a:t>
                      </a:r>
                    </a:p>
                  </a:txBody>
                  <a:tcPr/>
                </a:tc>
                <a:tc>
                  <a:txBody>
                    <a:bodyPr/>
                    <a:lstStyle/>
                    <a:p>
                      <a:r>
                        <a:rPr lang="en-US" sz="2400" dirty="0"/>
                        <a:t>Notes</a:t>
                      </a:r>
                    </a:p>
                  </a:txBody>
                  <a:tcPr/>
                </a:tc>
                <a:tc>
                  <a:txBody>
                    <a:bodyPr/>
                    <a:lstStyle/>
                    <a:p>
                      <a:r>
                        <a:rPr lang="en-US" sz="2400" dirty="0"/>
                        <a:t>Timeframe</a:t>
                      </a:r>
                    </a:p>
                  </a:txBody>
                  <a:tcPr/>
                </a:tc>
                <a:tc>
                  <a:txBody>
                    <a:bodyPr/>
                    <a:lstStyle/>
                    <a:p>
                      <a:r>
                        <a:rPr lang="en-US" sz="2400" dirty="0"/>
                        <a:t>Position Responsible</a:t>
                      </a:r>
                    </a:p>
                  </a:txBody>
                  <a:tcPr/>
                </a:tc>
                <a:extLst>
                  <a:ext uri="{0D108BD9-81ED-4DB2-BD59-A6C34878D82A}">
                    <a16:rowId xmlns:a16="http://schemas.microsoft.com/office/drawing/2014/main" val="2029379836"/>
                  </a:ext>
                </a:extLst>
              </a:tr>
              <a:tr h="370840">
                <a:tc>
                  <a:txBody>
                    <a:bodyPr/>
                    <a:lstStyle/>
                    <a:p>
                      <a:r>
                        <a:rPr lang="en-US" sz="2400" dirty="0">
                          <a:solidFill>
                            <a:schemeClr val="tx1"/>
                          </a:solidFill>
                        </a:rPr>
                        <a:t>Communicate with sites about letters</a:t>
                      </a:r>
                    </a:p>
                  </a:txBody>
                  <a:tcPr marL="72511" marR="72511" marT="36256" marB="36256"/>
                </a:tc>
                <a:tc>
                  <a:txBody>
                    <a:bodyPr/>
                    <a:lstStyle/>
                    <a:p>
                      <a:pPr marL="342900" indent="-342900">
                        <a:spcAft>
                          <a:spcPts val="1200"/>
                        </a:spcAft>
                        <a:buFont typeface="Arial" panose="020B0604020202020204" pitchFamily="34" charset="0"/>
                        <a:buChar char="•"/>
                      </a:pPr>
                      <a:r>
                        <a:rPr lang="en-US" sz="2400" dirty="0">
                          <a:solidFill>
                            <a:schemeClr val="tx1"/>
                          </a:solidFill>
                        </a:rPr>
                        <a:t>Provide site principals with a list of teachers who trigger the letters.</a:t>
                      </a:r>
                    </a:p>
                    <a:p>
                      <a:pPr marL="342900" indent="-342900">
                        <a:spcAft>
                          <a:spcPts val="1200"/>
                        </a:spcAft>
                        <a:buFont typeface="Arial" panose="020B0604020202020204" pitchFamily="34" charset="0"/>
                        <a:buChar char="•"/>
                      </a:pPr>
                      <a:r>
                        <a:rPr lang="en-US" sz="2400" dirty="0">
                          <a:solidFill>
                            <a:schemeClr val="tx1"/>
                          </a:solidFill>
                        </a:rPr>
                        <a:t>Send talking points to principals to share with teachers.</a:t>
                      </a:r>
                    </a:p>
                    <a:p>
                      <a:pPr marL="342900" indent="-342900">
                        <a:spcAft>
                          <a:spcPts val="1200"/>
                        </a:spcAft>
                        <a:buFont typeface="Arial" panose="020B0604020202020204" pitchFamily="34" charset="0"/>
                        <a:buChar char="•"/>
                      </a:pPr>
                      <a:r>
                        <a:rPr lang="en-US" sz="2400" dirty="0">
                          <a:solidFill>
                            <a:schemeClr val="tx1"/>
                          </a:solidFill>
                        </a:rPr>
                        <a:t>Share the above info with union.</a:t>
                      </a:r>
                    </a:p>
                  </a:txBody>
                  <a:tcPr marL="72511" marR="72511" marT="36256" marB="36256"/>
                </a:tc>
                <a:tc>
                  <a:txBody>
                    <a:bodyPr/>
                    <a:lstStyle/>
                    <a:p>
                      <a:r>
                        <a:rPr lang="en-US" sz="2400" dirty="0">
                          <a:solidFill>
                            <a:schemeClr val="tx1"/>
                          </a:solidFill>
                        </a:rPr>
                        <a:t>Six (6) weeks after the school year begins</a:t>
                      </a:r>
                    </a:p>
                  </a:txBody>
                  <a:tcPr marL="72511" marR="72511" marT="36256" marB="36256"/>
                </a:tc>
                <a:tc>
                  <a:txBody>
                    <a:bodyPr/>
                    <a:lstStyle/>
                    <a:p>
                      <a:r>
                        <a:rPr lang="en-US" sz="2400" dirty="0">
                          <a:solidFill>
                            <a:schemeClr val="tx1"/>
                          </a:solidFill>
                        </a:rPr>
                        <a:t>Executive Assistant to Assistant Superintendent of HR</a:t>
                      </a:r>
                    </a:p>
                  </a:txBody>
                  <a:tcPr marL="72511" marR="72511" marT="36256" marB="36256"/>
                </a:tc>
                <a:extLst>
                  <a:ext uri="{0D108BD9-81ED-4DB2-BD59-A6C34878D82A}">
                    <a16:rowId xmlns:a16="http://schemas.microsoft.com/office/drawing/2014/main" val="3683420960"/>
                  </a:ext>
                </a:extLst>
              </a:tr>
            </a:tbl>
          </a:graphicData>
        </a:graphic>
      </p:graphicFrame>
      <p:sp>
        <p:nvSpPr>
          <p:cNvPr id="4" name="Slide Number Placeholder 3">
            <a:extLst>
              <a:ext uri="{FF2B5EF4-FFF2-40B4-BE49-F238E27FC236}">
                <a16:creationId xmlns:a16="http://schemas.microsoft.com/office/drawing/2014/main" id="{11151DA3-1DA8-3ECB-B44A-3015CCF94373}"/>
              </a:ext>
            </a:extLst>
          </p:cNvPr>
          <p:cNvSpPr>
            <a:spLocks noGrp="1"/>
          </p:cNvSpPr>
          <p:nvPr>
            <p:ph type="sldNum" sz="quarter" idx="12"/>
          </p:nvPr>
        </p:nvSpPr>
        <p:spPr/>
        <p:txBody>
          <a:bodyPr/>
          <a:lstStyle/>
          <a:p>
            <a:fld id="{4E637404-0BCF-4192-AEAE-F6A882F231C4}" type="slidenum">
              <a:rPr lang="en-US" altLang="en-US" smtClean="0"/>
              <a:pPr/>
              <a:t>19</a:t>
            </a:fld>
            <a:endParaRPr lang="en-US" altLang="en-US" dirty="0"/>
          </a:p>
        </p:txBody>
      </p:sp>
    </p:spTree>
    <p:extLst>
      <p:ext uri="{BB962C8B-B14F-4D97-AF65-F5344CB8AC3E}">
        <p14:creationId xmlns:p14="http://schemas.microsoft.com/office/powerpoint/2010/main" val="1183409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a:xfrm>
            <a:off x="5181601" y="634946"/>
            <a:ext cx="6368142" cy="1450757"/>
          </a:xfrm>
        </p:spPr>
        <p:txBody>
          <a:bodyPr>
            <a:normAutofit/>
          </a:bodyPr>
          <a:lstStyle/>
          <a:p>
            <a:r>
              <a:rPr lang="en-US" dirty="0">
                <a:solidFill>
                  <a:schemeClr val="tx1"/>
                </a:solidFill>
              </a:rPr>
              <a:t>Agenda</a:t>
            </a:r>
          </a:p>
        </p:txBody>
      </p:sp>
      <p:pic>
        <p:nvPicPr>
          <p:cNvPr id="6" name="Picture 5">
            <a:extLst>
              <a:ext uri="{FF2B5EF4-FFF2-40B4-BE49-F238E27FC236}">
                <a16:creationId xmlns:a16="http://schemas.microsoft.com/office/drawing/2014/main" id="{6ADF6409-3122-E506-3056-0622D0F4B8F2}"/>
              </a:ext>
              <a:ext uri="{C183D7F6-B498-43B3-948B-1728B52AA6E4}">
                <adec:decorative xmlns:adec="http://schemas.microsoft.com/office/drawing/2017/decorative" val="1"/>
              </a:ext>
            </a:extLst>
          </p:cNvPr>
          <p:cNvPicPr>
            <a:picLocks noChangeAspect="1"/>
          </p:cNvPicPr>
          <p:nvPr/>
        </p:nvPicPr>
        <p:blipFill rotWithShape="1">
          <a:blip r:embed="rId3"/>
          <a:srcRect l="51210" r="3569" b="1"/>
          <a:stretch/>
        </p:blipFill>
        <p:spPr>
          <a:xfrm>
            <a:off x="20" y="-12128"/>
            <a:ext cx="4654276"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a:xfrm>
            <a:off x="5181601" y="2198914"/>
            <a:ext cx="6368142" cy="4659086"/>
          </a:xfrm>
        </p:spPr>
        <p:txBody>
          <a:bodyPr>
            <a:noAutofit/>
          </a:bodyPr>
          <a:lstStyle/>
          <a:p>
            <a:pPr marL="285750" indent="-285750">
              <a:lnSpc>
                <a:spcPct val="100000"/>
              </a:lnSpc>
              <a:spcBef>
                <a:spcPts val="0"/>
              </a:spcBef>
              <a:spcAft>
                <a:spcPts val="1200"/>
              </a:spcAft>
              <a:buFont typeface="Arial,Sans-Serif" panose="020B0604020202020204" pitchFamily="34" charset="0"/>
              <a:buChar char="•"/>
            </a:pPr>
            <a:r>
              <a:rPr lang="en-US" sz="2400" dirty="0">
                <a:solidFill>
                  <a:schemeClr val="tx1"/>
                </a:solidFill>
                <a:latin typeface="Arial"/>
                <a:ea typeface="Calibri"/>
                <a:cs typeface="Calibri"/>
              </a:rPr>
              <a:t>Four-week letter legal requirement</a:t>
            </a:r>
          </a:p>
          <a:p>
            <a:pPr marL="285750" indent="-285750">
              <a:lnSpc>
                <a:spcPct val="100000"/>
              </a:lnSpc>
              <a:spcBef>
                <a:spcPts val="0"/>
              </a:spcBef>
              <a:spcAft>
                <a:spcPts val="1200"/>
              </a:spcAft>
              <a:buFont typeface="Arial,Sans-Serif" panose="020B0604020202020204" pitchFamily="34" charset="0"/>
              <a:buChar char="•"/>
            </a:pPr>
            <a:r>
              <a:rPr lang="en-US" sz="2400" dirty="0">
                <a:solidFill>
                  <a:schemeClr val="tx1"/>
                </a:solidFill>
                <a:latin typeface="Arial"/>
                <a:ea typeface="Calibri"/>
                <a:cs typeface="Calibri"/>
              </a:rPr>
              <a:t>Four-week letter template</a:t>
            </a:r>
          </a:p>
          <a:p>
            <a:pPr marL="285750" indent="-285750">
              <a:lnSpc>
                <a:spcPct val="100000"/>
              </a:lnSpc>
              <a:spcBef>
                <a:spcPts val="0"/>
              </a:spcBef>
              <a:spcAft>
                <a:spcPts val="1200"/>
              </a:spcAft>
              <a:buFont typeface="Arial,Sans-Serif" panose="020B0604020202020204" pitchFamily="34" charset="0"/>
              <a:buChar char="•"/>
            </a:pPr>
            <a:r>
              <a:rPr lang="en-US" sz="2400" dirty="0">
                <a:solidFill>
                  <a:schemeClr val="tx1"/>
                </a:solidFill>
                <a:latin typeface="Arial"/>
                <a:ea typeface="Calibri"/>
                <a:cs typeface="Calibri"/>
              </a:rPr>
              <a:t>Four-week letter frequently asked questions </a:t>
            </a:r>
          </a:p>
          <a:p>
            <a:pPr marL="285750" indent="-285750">
              <a:lnSpc>
                <a:spcPct val="100000"/>
              </a:lnSpc>
              <a:spcBef>
                <a:spcPts val="0"/>
              </a:spcBef>
              <a:spcAft>
                <a:spcPts val="1200"/>
              </a:spcAft>
              <a:buFont typeface="Arial,Sans-Serif" panose="020B0604020202020204" pitchFamily="34" charset="0"/>
              <a:buChar char="•"/>
            </a:pPr>
            <a:r>
              <a:rPr lang="en-US" sz="2400" dirty="0">
                <a:solidFill>
                  <a:schemeClr val="tx1"/>
                </a:solidFill>
                <a:latin typeface="Arial"/>
                <a:ea typeface="Calibri"/>
                <a:cs typeface="Calibri"/>
              </a:rPr>
              <a:t>Four-week letter best practices</a:t>
            </a:r>
          </a:p>
          <a:p>
            <a:pPr marL="285750" indent="-285750">
              <a:lnSpc>
                <a:spcPct val="100000"/>
              </a:lnSpc>
              <a:spcBef>
                <a:spcPts val="0"/>
              </a:spcBef>
              <a:spcAft>
                <a:spcPts val="1200"/>
              </a:spcAft>
              <a:buFont typeface="Arial,Sans-Serif" panose="020B0604020202020204" pitchFamily="34" charset="0"/>
              <a:buChar char="•"/>
            </a:pPr>
            <a:r>
              <a:rPr lang="en-US" sz="2400" dirty="0">
                <a:solidFill>
                  <a:schemeClr val="tx1"/>
                </a:solidFill>
                <a:latin typeface="Arial"/>
                <a:ea typeface="Calibri"/>
                <a:cs typeface="Calibri"/>
              </a:rPr>
              <a:t>Supporting Effective Instruction (SEI) 11 Four-week letter findings and resolution</a:t>
            </a:r>
            <a:endParaRPr lang="en-US" sz="2400" dirty="0">
              <a:solidFill>
                <a:schemeClr val="tx1"/>
              </a:solidFill>
              <a:latin typeface="Arial"/>
            </a:endParaRPr>
          </a:p>
          <a:p>
            <a:pPr marL="0" indent="0">
              <a:lnSpc>
                <a:spcPct val="100000"/>
              </a:lnSpc>
              <a:spcBef>
                <a:spcPts val="0"/>
              </a:spcBef>
              <a:spcAft>
                <a:spcPts val="1200"/>
              </a:spcAft>
              <a:buNone/>
            </a:pPr>
            <a:endParaRPr lang="en-US" sz="2400" dirty="0">
              <a:solidFill>
                <a:schemeClr val="tx1"/>
              </a:solidFill>
            </a:endParaRPr>
          </a:p>
          <a:p>
            <a:pPr marL="0" indent="0">
              <a:lnSpc>
                <a:spcPct val="100000"/>
              </a:lnSpc>
              <a:spcBef>
                <a:spcPts val="0"/>
              </a:spcBef>
              <a:spcAft>
                <a:spcPts val="1200"/>
              </a:spcAft>
              <a:buNone/>
            </a:pPr>
            <a:r>
              <a:rPr lang="en-US" sz="2400" dirty="0">
                <a:solidFill>
                  <a:schemeClr val="tx1"/>
                </a:solidFill>
              </a:rPr>
              <a:t>Slide notes are present throughout this presentation.</a:t>
            </a:r>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a:solidFill>
                  <a:schemeClr val="tx1">
                    <a:lumMod val="75000"/>
                    <a:lumOff val="25000"/>
                  </a:schemeClr>
                </a:solidFill>
              </a:rPr>
              <a:pPr>
                <a:spcAft>
                  <a:spcPts val="600"/>
                </a:spcAft>
              </a:pPr>
              <a:t>2</a:t>
            </a:fld>
            <a:endParaRPr lang="en-US" altLang="en-US" dirty="0">
              <a:solidFill>
                <a:schemeClr val="tx1">
                  <a:lumMod val="75000"/>
                  <a:lumOff val="25000"/>
                </a:schemeClr>
              </a:solidFill>
            </a:endParaRPr>
          </a:p>
        </p:txBody>
      </p:sp>
    </p:spTree>
    <p:extLst>
      <p:ext uri="{BB962C8B-B14F-4D97-AF65-F5344CB8AC3E}">
        <p14:creationId xmlns:p14="http://schemas.microsoft.com/office/powerpoint/2010/main" val="1438917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26EDC-E838-89A7-4AE6-FFB67F7F5EA8}"/>
              </a:ext>
            </a:extLst>
          </p:cNvPr>
          <p:cNvSpPr>
            <a:spLocks noGrp="1"/>
          </p:cNvSpPr>
          <p:nvPr>
            <p:ph type="title"/>
          </p:nvPr>
        </p:nvSpPr>
        <p:spPr/>
        <p:txBody>
          <a:bodyPr/>
          <a:lstStyle/>
          <a:p>
            <a:r>
              <a:rPr lang="en-US" dirty="0">
                <a:solidFill>
                  <a:schemeClr val="tx1"/>
                </a:solidFill>
              </a:rPr>
              <a:t>Four-Week Letter Plan Example (3)</a:t>
            </a:r>
          </a:p>
        </p:txBody>
      </p:sp>
      <p:graphicFrame>
        <p:nvGraphicFramePr>
          <p:cNvPr id="5" name="Table 5" descr="Four-Week Letter Plan Examples">
            <a:extLst>
              <a:ext uri="{FF2B5EF4-FFF2-40B4-BE49-F238E27FC236}">
                <a16:creationId xmlns:a16="http://schemas.microsoft.com/office/drawing/2014/main" id="{B21B580B-3C4D-32C3-33FD-53BFAA2F0B3B}"/>
              </a:ext>
            </a:extLst>
          </p:cNvPr>
          <p:cNvGraphicFramePr>
            <a:graphicFrameLocks noGrp="1"/>
          </p:cNvGraphicFramePr>
          <p:nvPr>
            <p:ph idx="1"/>
            <p:extLst>
              <p:ext uri="{D42A27DB-BD31-4B8C-83A1-F6EECF244321}">
                <p14:modId xmlns:p14="http://schemas.microsoft.com/office/powerpoint/2010/main" val="2096471819"/>
              </p:ext>
            </p:extLst>
          </p:nvPr>
        </p:nvGraphicFramePr>
        <p:xfrm>
          <a:off x="1096963" y="1846263"/>
          <a:ext cx="10058396" cy="4297680"/>
        </p:xfrm>
        <a:graphic>
          <a:graphicData uri="http://schemas.openxmlformats.org/drawingml/2006/table">
            <a:tbl>
              <a:tblPr firstRow="1" bandRow="1">
                <a:tableStyleId>{5C22544A-7EE6-4342-B048-85BDC9FD1C3A}</a:tableStyleId>
              </a:tblPr>
              <a:tblGrid>
                <a:gridCol w="2091405">
                  <a:extLst>
                    <a:ext uri="{9D8B030D-6E8A-4147-A177-3AD203B41FA5}">
                      <a16:colId xmlns:a16="http://schemas.microsoft.com/office/drawing/2014/main" val="552229802"/>
                    </a:ext>
                  </a:extLst>
                </a:gridCol>
                <a:gridCol w="3741821">
                  <a:extLst>
                    <a:ext uri="{9D8B030D-6E8A-4147-A177-3AD203B41FA5}">
                      <a16:colId xmlns:a16="http://schemas.microsoft.com/office/drawing/2014/main" val="2180034791"/>
                    </a:ext>
                  </a:extLst>
                </a:gridCol>
                <a:gridCol w="1816769">
                  <a:extLst>
                    <a:ext uri="{9D8B030D-6E8A-4147-A177-3AD203B41FA5}">
                      <a16:colId xmlns:a16="http://schemas.microsoft.com/office/drawing/2014/main" val="1304509073"/>
                    </a:ext>
                  </a:extLst>
                </a:gridCol>
                <a:gridCol w="2408401">
                  <a:extLst>
                    <a:ext uri="{9D8B030D-6E8A-4147-A177-3AD203B41FA5}">
                      <a16:colId xmlns:a16="http://schemas.microsoft.com/office/drawing/2014/main" val="1676734433"/>
                    </a:ext>
                  </a:extLst>
                </a:gridCol>
              </a:tblGrid>
              <a:tr h="370840">
                <a:tc>
                  <a:txBody>
                    <a:bodyPr/>
                    <a:lstStyle/>
                    <a:p>
                      <a:r>
                        <a:rPr lang="en-US" sz="2400" dirty="0"/>
                        <a:t>Task</a:t>
                      </a:r>
                    </a:p>
                  </a:txBody>
                  <a:tcPr/>
                </a:tc>
                <a:tc>
                  <a:txBody>
                    <a:bodyPr/>
                    <a:lstStyle/>
                    <a:p>
                      <a:r>
                        <a:rPr lang="en-US" sz="2400" dirty="0"/>
                        <a:t>Notes</a:t>
                      </a:r>
                    </a:p>
                  </a:txBody>
                  <a:tcPr/>
                </a:tc>
                <a:tc>
                  <a:txBody>
                    <a:bodyPr/>
                    <a:lstStyle/>
                    <a:p>
                      <a:r>
                        <a:rPr lang="en-US" sz="2400" dirty="0"/>
                        <a:t>Timeframe</a:t>
                      </a:r>
                    </a:p>
                  </a:txBody>
                  <a:tcPr/>
                </a:tc>
                <a:tc>
                  <a:txBody>
                    <a:bodyPr/>
                    <a:lstStyle/>
                    <a:p>
                      <a:r>
                        <a:rPr lang="en-US" sz="2400" dirty="0"/>
                        <a:t>Position Responsible</a:t>
                      </a:r>
                    </a:p>
                  </a:txBody>
                  <a:tcPr/>
                </a:tc>
                <a:extLst>
                  <a:ext uri="{0D108BD9-81ED-4DB2-BD59-A6C34878D82A}">
                    <a16:rowId xmlns:a16="http://schemas.microsoft.com/office/drawing/2014/main" val="2029379836"/>
                  </a:ext>
                </a:extLst>
              </a:tr>
              <a:tr h="370840">
                <a:tc>
                  <a:txBody>
                    <a:bodyPr/>
                    <a:lstStyle/>
                    <a:p>
                      <a:r>
                        <a:rPr lang="en-US" sz="2400" dirty="0">
                          <a:solidFill>
                            <a:schemeClr val="tx1"/>
                          </a:solidFill>
                        </a:rPr>
                        <a:t>Send letters electronically</a:t>
                      </a:r>
                    </a:p>
                  </a:txBody>
                  <a:tcPr/>
                </a:tc>
                <a:tc>
                  <a:txBody>
                    <a:bodyPr/>
                    <a:lstStyle/>
                    <a:p>
                      <a:r>
                        <a:rPr lang="en-US" sz="2400" dirty="0">
                          <a:solidFill>
                            <a:schemeClr val="tx1"/>
                          </a:solidFill>
                        </a:rPr>
                        <a:t>Run reports of emails that bounce back and send to sites. Sites to confirm email address or mail hard copy to family.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Six (6) weeks after the school year begins</a:t>
                      </a:r>
                    </a:p>
                    <a:p>
                      <a:endParaRPr lang="en-US" sz="2400" dirty="0">
                        <a:solidFill>
                          <a:schemeClr val="tx1"/>
                        </a:solidFill>
                      </a:endParaRPr>
                    </a:p>
                  </a:txBody>
                  <a:tcPr/>
                </a:tc>
                <a:tc>
                  <a:txBody>
                    <a:bodyPr/>
                    <a:lstStyle/>
                    <a:p>
                      <a:r>
                        <a:rPr lang="en-US" sz="2400" dirty="0">
                          <a:solidFill>
                            <a:schemeClr val="tx1"/>
                          </a:solidFill>
                        </a:rPr>
                        <a:t>Credential Analyst and communications dept</a:t>
                      </a:r>
                    </a:p>
                  </a:txBody>
                  <a:tcPr/>
                </a:tc>
                <a:extLst>
                  <a:ext uri="{0D108BD9-81ED-4DB2-BD59-A6C34878D82A}">
                    <a16:rowId xmlns:a16="http://schemas.microsoft.com/office/drawing/2014/main" val="464765743"/>
                  </a:ext>
                </a:extLst>
              </a:tr>
              <a:tr h="370840">
                <a:tc>
                  <a:txBody>
                    <a:bodyPr/>
                    <a:lstStyle/>
                    <a:p>
                      <a:r>
                        <a:rPr lang="en-US" sz="2400" dirty="0">
                          <a:solidFill>
                            <a:schemeClr val="tx1"/>
                          </a:solidFill>
                        </a:rPr>
                        <a:t>Repeat process 2</a:t>
                      </a:r>
                      <a:r>
                        <a:rPr lang="en-US" sz="2400" baseline="30000" dirty="0">
                          <a:solidFill>
                            <a:schemeClr val="tx1"/>
                          </a:solidFill>
                        </a:rPr>
                        <a:t>nd</a:t>
                      </a:r>
                      <a:r>
                        <a:rPr lang="en-US" sz="2400" dirty="0">
                          <a:solidFill>
                            <a:schemeClr val="tx1"/>
                          </a:solidFill>
                        </a:rPr>
                        <a:t> semester</a:t>
                      </a:r>
                    </a:p>
                  </a:txBody>
                  <a:tcPr/>
                </a:tc>
                <a:tc>
                  <a:txBody>
                    <a:bodyPr/>
                    <a:lstStyle/>
                    <a:p>
                      <a:r>
                        <a:rPr lang="en-US" sz="2400" dirty="0">
                          <a:solidFill>
                            <a:schemeClr val="tx1"/>
                          </a:solidFill>
                        </a:rPr>
                        <a:t>Repeat process.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Six (6) weeks into 2</a:t>
                      </a:r>
                      <a:r>
                        <a:rPr lang="en-US" sz="2400" baseline="30000" dirty="0">
                          <a:solidFill>
                            <a:schemeClr val="tx1"/>
                          </a:solidFill>
                        </a:rPr>
                        <a:t>nd</a:t>
                      </a:r>
                      <a:r>
                        <a:rPr lang="en-US" sz="2400" dirty="0">
                          <a:solidFill>
                            <a:schemeClr val="tx1"/>
                          </a:solidFill>
                        </a:rPr>
                        <a:t> semester</a:t>
                      </a:r>
                    </a:p>
                  </a:txBody>
                  <a:tcPr/>
                </a:tc>
                <a:tc>
                  <a:txBody>
                    <a:bodyPr/>
                    <a:lstStyle/>
                    <a:p>
                      <a:r>
                        <a:rPr lang="en-US" sz="2400" dirty="0">
                          <a:solidFill>
                            <a:schemeClr val="tx1"/>
                          </a:solidFill>
                        </a:rPr>
                        <a:t>Credential Analyst and Executive Director of HR</a:t>
                      </a:r>
                    </a:p>
                  </a:txBody>
                  <a:tcPr/>
                </a:tc>
                <a:extLst>
                  <a:ext uri="{0D108BD9-81ED-4DB2-BD59-A6C34878D82A}">
                    <a16:rowId xmlns:a16="http://schemas.microsoft.com/office/drawing/2014/main" val="2941644635"/>
                  </a:ext>
                </a:extLst>
              </a:tr>
            </a:tbl>
          </a:graphicData>
        </a:graphic>
      </p:graphicFrame>
      <p:sp>
        <p:nvSpPr>
          <p:cNvPr id="4" name="Slide Number Placeholder 3">
            <a:extLst>
              <a:ext uri="{FF2B5EF4-FFF2-40B4-BE49-F238E27FC236}">
                <a16:creationId xmlns:a16="http://schemas.microsoft.com/office/drawing/2014/main" id="{11151DA3-1DA8-3ECB-B44A-3015CCF94373}"/>
              </a:ext>
            </a:extLst>
          </p:cNvPr>
          <p:cNvSpPr>
            <a:spLocks noGrp="1"/>
          </p:cNvSpPr>
          <p:nvPr>
            <p:ph type="sldNum" sz="quarter" idx="12"/>
          </p:nvPr>
        </p:nvSpPr>
        <p:spPr/>
        <p:txBody>
          <a:bodyPr/>
          <a:lstStyle/>
          <a:p>
            <a:fld id="{4E637404-0BCF-4192-AEAE-F6A882F231C4}" type="slidenum">
              <a:rPr lang="en-US" altLang="en-US" smtClean="0"/>
              <a:pPr/>
              <a:t>20</a:t>
            </a:fld>
            <a:endParaRPr lang="en-US" altLang="en-US" dirty="0"/>
          </a:p>
        </p:txBody>
      </p:sp>
    </p:spTree>
    <p:extLst>
      <p:ext uri="{BB962C8B-B14F-4D97-AF65-F5344CB8AC3E}">
        <p14:creationId xmlns:p14="http://schemas.microsoft.com/office/powerpoint/2010/main" val="3814745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4D33442-D148-4775-BF80-91F053E57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487CD6-71E8-EEC5-50F5-AAD756F2A4E2}"/>
              </a:ext>
            </a:extLst>
          </p:cNvPr>
          <p:cNvSpPr>
            <a:spLocks noGrp="1"/>
          </p:cNvSpPr>
          <p:nvPr>
            <p:ph type="title"/>
          </p:nvPr>
        </p:nvSpPr>
        <p:spPr>
          <a:xfrm>
            <a:off x="6411685" y="634946"/>
            <a:ext cx="5127171" cy="1450757"/>
          </a:xfrm>
        </p:spPr>
        <p:txBody>
          <a:bodyPr>
            <a:normAutofit/>
          </a:bodyPr>
          <a:lstStyle/>
          <a:p>
            <a:r>
              <a:rPr lang="en-US" dirty="0">
                <a:solidFill>
                  <a:schemeClr val="tx1"/>
                </a:solidFill>
              </a:rPr>
              <a:t>Four-Week Letter Questions (7)</a:t>
            </a:r>
          </a:p>
        </p:txBody>
      </p:sp>
      <p:pic>
        <p:nvPicPr>
          <p:cNvPr id="8" name="Graphic 7">
            <a:extLst>
              <a:ext uri="{FF2B5EF4-FFF2-40B4-BE49-F238E27FC236}">
                <a16:creationId xmlns:a16="http://schemas.microsoft.com/office/drawing/2014/main" id="{BD440EFD-FDEC-EE86-A4DB-C7FE2187969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132" y="645106"/>
            <a:ext cx="5247747" cy="5247747"/>
          </a:xfrm>
          <a:prstGeom prst="rect">
            <a:avLst/>
          </a:prstGeom>
        </p:spPr>
      </p:pic>
      <p:cxnSp>
        <p:nvCxnSpPr>
          <p:cNvPr id="13" name="Straight Connector 12">
            <a:extLst>
              <a:ext uri="{FF2B5EF4-FFF2-40B4-BE49-F238E27FC236}">
                <a16:creationId xmlns:a16="http://schemas.microsoft.com/office/drawing/2014/main" id="{E8EF2C47-53DA-4F9F-918A-F6057C8EB8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7200CFD-D54D-B71C-4AEE-92C918A338FE}"/>
              </a:ext>
            </a:extLst>
          </p:cNvPr>
          <p:cNvSpPr>
            <a:spLocks noGrp="1"/>
          </p:cNvSpPr>
          <p:nvPr>
            <p:ph idx="1"/>
          </p:nvPr>
        </p:nvSpPr>
        <p:spPr>
          <a:xfrm>
            <a:off x="6411684" y="2198913"/>
            <a:ext cx="5127172" cy="4024133"/>
          </a:xfrm>
        </p:spPr>
        <p:txBody>
          <a:bodyPr>
            <a:normAutofit/>
          </a:bodyPr>
          <a:lstStyle/>
          <a:p>
            <a:pPr marL="0" indent="0">
              <a:lnSpc>
                <a:spcPct val="100000"/>
              </a:lnSpc>
              <a:spcBef>
                <a:spcPts val="0"/>
              </a:spcBef>
              <a:spcAft>
                <a:spcPts val="1200"/>
              </a:spcAft>
              <a:buNone/>
            </a:pPr>
            <a:r>
              <a:rPr lang="en-US" sz="2400" b="1" dirty="0">
                <a:solidFill>
                  <a:schemeClr val="tx1"/>
                </a:solidFill>
              </a:rPr>
              <a:t>Question</a:t>
            </a:r>
            <a:r>
              <a:rPr lang="en-US" sz="2400" dirty="0">
                <a:solidFill>
                  <a:schemeClr val="tx1"/>
                </a:solidFill>
              </a:rPr>
              <a:t>: Can we send the four-week letter electronically?</a:t>
            </a:r>
          </a:p>
          <a:p>
            <a:pPr marL="0" indent="0">
              <a:lnSpc>
                <a:spcPct val="100000"/>
              </a:lnSpc>
              <a:spcBef>
                <a:spcPts val="0"/>
              </a:spcBef>
              <a:spcAft>
                <a:spcPts val="1200"/>
              </a:spcAft>
              <a:buNone/>
            </a:pPr>
            <a:r>
              <a:rPr lang="en-US" sz="2400" b="1" dirty="0">
                <a:solidFill>
                  <a:schemeClr val="tx1"/>
                </a:solidFill>
              </a:rPr>
              <a:t>Answer: </a:t>
            </a:r>
            <a:r>
              <a:rPr lang="en-US" sz="2400" dirty="0">
                <a:solidFill>
                  <a:schemeClr val="tx1"/>
                </a:solidFill>
              </a:rPr>
              <a:t>Yes, four-week letters may be sent electronically to families. Please ensure there is a process in place for notifications that get bounced back or returned, just as the LEA would do for regular U.S. Mail that is returned.</a:t>
            </a:r>
            <a:endParaRPr lang="en-US" sz="2400" b="1" dirty="0">
              <a:solidFill>
                <a:schemeClr val="tx1"/>
              </a:solidFill>
            </a:endParaRPr>
          </a:p>
        </p:txBody>
      </p:sp>
      <p:sp>
        <p:nvSpPr>
          <p:cNvPr id="15" name="Rectangle 14">
            <a:extLst>
              <a:ext uri="{FF2B5EF4-FFF2-40B4-BE49-F238E27FC236}">
                <a16:creationId xmlns:a16="http://schemas.microsoft.com/office/drawing/2014/main" id="{BD5E068D-E677-4E1B-8CE2-8CE1826A1D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F9AD6E12-8A58-4D86-AACD-D58C4B2566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6F060E1F-CE9B-421C-77FC-79D276130B2E}"/>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smtClean="0"/>
              <a:pPr>
                <a:spcAft>
                  <a:spcPts val="600"/>
                </a:spcAft>
              </a:pPr>
              <a:t>21</a:t>
            </a:fld>
            <a:endParaRPr lang="en-US" altLang="en-US"/>
          </a:p>
        </p:txBody>
      </p:sp>
    </p:spTree>
    <p:extLst>
      <p:ext uri="{BB962C8B-B14F-4D97-AF65-F5344CB8AC3E}">
        <p14:creationId xmlns:p14="http://schemas.microsoft.com/office/powerpoint/2010/main" val="2522159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a:xfrm>
            <a:off x="5181601" y="634946"/>
            <a:ext cx="6368142" cy="1450757"/>
          </a:xfrm>
        </p:spPr>
        <p:txBody>
          <a:bodyPr>
            <a:normAutofit/>
          </a:bodyPr>
          <a:lstStyle/>
          <a:p>
            <a:r>
              <a:rPr lang="en-US" sz="4400" dirty="0">
                <a:solidFill>
                  <a:schemeClr val="tx1"/>
                </a:solidFill>
              </a:rPr>
              <a:t>Four-Week Letter Findings and Resolutions</a:t>
            </a:r>
          </a:p>
        </p:txBody>
      </p:sp>
      <p:pic>
        <p:nvPicPr>
          <p:cNvPr id="7" name="Picture 6">
            <a:extLst>
              <a:ext uri="{FF2B5EF4-FFF2-40B4-BE49-F238E27FC236}">
                <a16:creationId xmlns:a16="http://schemas.microsoft.com/office/drawing/2014/main" id="{A7C8DE18-F4CB-D8C8-8FCD-E39618D072FA}"/>
              </a:ext>
              <a:ext uri="{C183D7F6-B498-43B3-948B-1728B52AA6E4}">
                <adec:decorative xmlns:adec="http://schemas.microsoft.com/office/drawing/2017/decorative" val="1"/>
              </a:ext>
            </a:extLst>
          </p:cNvPr>
          <p:cNvPicPr>
            <a:picLocks noChangeAspect="1"/>
          </p:cNvPicPr>
          <p:nvPr/>
        </p:nvPicPr>
        <p:blipFill rotWithShape="1">
          <a:blip r:embed="rId3"/>
          <a:srcRect r="54779" b="1"/>
          <a:stretch/>
        </p:blipFill>
        <p:spPr>
          <a:xfrm>
            <a:off x="20" y="-12128"/>
            <a:ext cx="4654276"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a:xfrm>
            <a:off x="5181600" y="2198914"/>
            <a:ext cx="6522719" cy="4135402"/>
          </a:xfrm>
        </p:spPr>
        <p:txBody>
          <a:bodyPr>
            <a:normAutofit/>
          </a:bodyPr>
          <a:lstStyle/>
          <a:p>
            <a:pPr>
              <a:lnSpc>
                <a:spcPct val="100000"/>
              </a:lnSpc>
              <a:spcAft>
                <a:spcPts val="1200"/>
              </a:spcAft>
            </a:pPr>
            <a:r>
              <a:rPr lang="en-US" sz="2400" dirty="0">
                <a:solidFill>
                  <a:schemeClr val="tx1"/>
                </a:solidFill>
              </a:rPr>
              <a:t>Most findings are a result of an LEA not notifying families in a timely manner due to the absence of a viable plan to track teacher credentials for the sending of the four-week notice</a:t>
            </a:r>
          </a:p>
          <a:p>
            <a:pPr>
              <a:lnSpc>
                <a:spcPct val="100000"/>
              </a:lnSpc>
              <a:spcBef>
                <a:spcPts val="0"/>
              </a:spcBef>
              <a:spcAft>
                <a:spcPts val="1200"/>
              </a:spcAft>
            </a:pPr>
            <a:r>
              <a:rPr lang="en-US" sz="2400" dirty="0">
                <a:solidFill>
                  <a:schemeClr val="tx1"/>
                </a:solidFill>
              </a:rPr>
              <a:t>Monitoring for the four-week letter is a yearly process and must be repeated during the school year whenever there are significant shifts in teacher assignments.</a:t>
            </a:r>
            <a:endParaRPr lang="en-US" sz="2400" dirty="0">
              <a:solidFill>
                <a:schemeClr val="tx1"/>
              </a:solidFill>
              <a:cs typeface="Arial"/>
            </a:endParaRPr>
          </a:p>
          <a:p>
            <a:pPr marL="0" indent="0">
              <a:lnSpc>
                <a:spcPct val="100000"/>
              </a:lnSpc>
              <a:spcAft>
                <a:spcPts val="1200"/>
              </a:spcAft>
              <a:buNone/>
            </a:pPr>
            <a:endParaRPr lang="en-US" sz="2400" dirty="0"/>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a:solidFill>
                  <a:schemeClr val="tx1">
                    <a:lumMod val="75000"/>
                    <a:lumOff val="25000"/>
                  </a:schemeClr>
                </a:solidFill>
              </a:rPr>
              <a:pPr>
                <a:spcAft>
                  <a:spcPts val="600"/>
                </a:spcAft>
              </a:pPr>
              <a:t>22</a:t>
            </a:fld>
            <a:endParaRPr lang="en-US" altLang="en-US">
              <a:solidFill>
                <a:schemeClr val="tx1">
                  <a:lumMod val="75000"/>
                  <a:lumOff val="25000"/>
                </a:schemeClr>
              </a:solidFill>
            </a:endParaRPr>
          </a:p>
        </p:txBody>
      </p:sp>
    </p:spTree>
    <p:extLst>
      <p:ext uri="{BB962C8B-B14F-4D97-AF65-F5344CB8AC3E}">
        <p14:creationId xmlns:p14="http://schemas.microsoft.com/office/powerpoint/2010/main" val="1140793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3A9B13-A663-4646-8EF2-D575634AD29D}"/>
              </a:ext>
            </a:extLst>
          </p:cNvPr>
          <p:cNvSpPr>
            <a:spLocks noGrp="1"/>
          </p:cNvSpPr>
          <p:nvPr>
            <p:ph type="title"/>
          </p:nvPr>
        </p:nvSpPr>
        <p:spPr>
          <a:xfrm>
            <a:off x="5181601" y="634946"/>
            <a:ext cx="6368142" cy="1450757"/>
          </a:xfrm>
        </p:spPr>
        <p:txBody>
          <a:bodyPr>
            <a:normAutofit/>
          </a:bodyPr>
          <a:lstStyle/>
          <a:p>
            <a:r>
              <a:rPr lang="en-US" dirty="0">
                <a:solidFill>
                  <a:schemeClr val="tx1"/>
                </a:solidFill>
              </a:rPr>
              <a:t>Contact and Resources</a:t>
            </a:r>
          </a:p>
        </p:txBody>
      </p:sp>
      <p:pic>
        <p:nvPicPr>
          <p:cNvPr id="6" name="Picture 5">
            <a:extLst>
              <a:ext uri="{FF2B5EF4-FFF2-40B4-BE49-F238E27FC236}">
                <a16:creationId xmlns:a16="http://schemas.microsoft.com/office/drawing/2014/main" id="{79B4C8C5-FA93-D037-518A-B0786D508F77}"/>
              </a:ext>
              <a:ext uri="{C183D7F6-B498-43B3-948B-1728B52AA6E4}">
                <adec:decorative xmlns:adec="http://schemas.microsoft.com/office/drawing/2017/decorative" val="1"/>
              </a:ext>
            </a:extLst>
          </p:cNvPr>
          <p:cNvPicPr>
            <a:picLocks noChangeAspect="1"/>
          </p:cNvPicPr>
          <p:nvPr/>
        </p:nvPicPr>
        <p:blipFill rotWithShape="1">
          <a:blip r:embed="rId3"/>
          <a:srcRect l="29084" r="25696" b="1"/>
          <a:stretch/>
        </p:blipFill>
        <p:spPr>
          <a:xfrm>
            <a:off x="20" y="-12128"/>
            <a:ext cx="4654276"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23DD0AA-966E-45DF-AEF0-7E6D6C6ED616}"/>
              </a:ext>
            </a:extLst>
          </p:cNvPr>
          <p:cNvSpPr>
            <a:spLocks noGrp="1"/>
          </p:cNvSpPr>
          <p:nvPr>
            <p:ph idx="1"/>
          </p:nvPr>
        </p:nvSpPr>
        <p:spPr>
          <a:xfrm>
            <a:off x="5181601" y="2198914"/>
            <a:ext cx="6368142" cy="3670180"/>
          </a:xfrm>
        </p:spPr>
        <p:txBody>
          <a:bodyPr>
            <a:normAutofit/>
          </a:bodyPr>
          <a:lstStyle/>
          <a:p>
            <a:pPr marL="0" indent="0">
              <a:lnSpc>
                <a:spcPct val="100000"/>
              </a:lnSpc>
              <a:spcBef>
                <a:spcPts val="0"/>
              </a:spcBef>
              <a:spcAft>
                <a:spcPts val="1200"/>
              </a:spcAft>
              <a:buNone/>
            </a:pPr>
            <a:r>
              <a:rPr lang="en-US" sz="2600" b="1" dirty="0">
                <a:solidFill>
                  <a:schemeClr val="tx1"/>
                </a:solidFill>
              </a:rPr>
              <a:t>Title II web page: </a:t>
            </a:r>
            <a:r>
              <a:rPr lang="en-US" sz="2600" dirty="0">
                <a:hlinkClick r:id="rId4"/>
              </a:rPr>
              <a:t>https://www.cde.ca.gov/pd/ti/</a:t>
            </a:r>
            <a:endParaRPr lang="en-US" sz="2600" dirty="0"/>
          </a:p>
          <a:p>
            <a:pPr marL="0" indent="0">
              <a:lnSpc>
                <a:spcPct val="100000"/>
              </a:lnSpc>
              <a:spcBef>
                <a:spcPts val="0"/>
              </a:spcBef>
              <a:spcAft>
                <a:spcPts val="1200"/>
              </a:spcAft>
              <a:buNone/>
            </a:pPr>
            <a:r>
              <a:rPr lang="en-US" sz="2600" b="1" dirty="0">
                <a:solidFill>
                  <a:schemeClr val="tx1"/>
                </a:solidFill>
              </a:rPr>
              <a:t>Title II Email: </a:t>
            </a:r>
            <a:r>
              <a:rPr lang="en-US" sz="2600" dirty="0">
                <a:hlinkClick r:id="rId5"/>
              </a:rPr>
              <a:t>TitleII@cde.ca.gov</a:t>
            </a:r>
            <a:endParaRPr lang="en-US" sz="2600" dirty="0"/>
          </a:p>
          <a:p>
            <a:pPr marL="0" indent="0">
              <a:lnSpc>
                <a:spcPct val="100000"/>
              </a:lnSpc>
              <a:spcBef>
                <a:spcPts val="0"/>
              </a:spcBef>
              <a:spcAft>
                <a:spcPts val="1200"/>
              </a:spcAft>
              <a:buNone/>
            </a:pPr>
            <a:r>
              <a:rPr lang="en-US" sz="2600" dirty="0">
                <a:solidFill>
                  <a:schemeClr val="tx1"/>
                </a:solidFill>
                <a:cs typeface="Arial"/>
              </a:rPr>
              <a:t>If you are not already on our listserv, please take a moment and send a blank email to </a:t>
            </a:r>
            <a:r>
              <a:rPr lang="en-US" sz="2600" dirty="0">
                <a:hlinkClick r:id="rId6"/>
              </a:rPr>
              <a:t>join-Title-II@mlist.cde.ca.gov</a:t>
            </a:r>
            <a:endParaRPr lang="en-US" sz="2600" dirty="0"/>
          </a:p>
          <a:p>
            <a:pPr marL="0" indent="0">
              <a:lnSpc>
                <a:spcPct val="100000"/>
              </a:lnSpc>
              <a:spcBef>
                <a:spcPts val="0"/>
              </a:spcBef>
              <a:spcAft>
                <a:spcPts val="1200"/>
              </a:spcAft>
              <a:buNone/>
            </a:pPr>
            <a:r>
              <a:rPr lang="en-US" sz="2600" b="1" dirty="0">
                <a:solidFill>
                  <a:schemeClr val="tx1"/>
                </a:solidFill>
                <a:cs typeface="Arial"/>
              </a:rPr>
              <a:t>Thank You!</a:t>
            </a:r>
          </a:p>
          <a:p>
            <a:pPr marL="0" indent="0">
              <a:lnSpc>
                <a:spcPct val="100000"/>
              </a:lnSpc>
              <a:spcAft>
                <a:spcPts val="1200"/>
              </a:spcAft>
              <a:buNone/>
            </a:pPr>
            <a:endParaRPr lang="en-US" sz="2600" dirty="0"/>
          </a:p>
          <a:p>
            <a:pPr marL="0" indent="0">
              <a:lnSpc>
                <a:spcPct val="100000"/>
              </a:lnSpc>
              <a:spcAft>
                <a:spcPts val="1200"/>
              </a:spcAft>
              <a:buNone/>
            </a:pPr>
            <a:endParaRPr lang="en-US" sz="2600" dirty="0"/>
          </a:p>
        </p:txBody>
      </p:sp>
      <p:sp>
        <p:nvSpPr>
          <p:cNvPr id="4" name="Slide Number Placeholder 3">
            <a:extLst>
              <a:ext uri="{FF2B5EF4-FFF2-40B4-BE49-F238E27FC236}">
                <a16:creationId xmlns:a16="http://schemas.microsoft.com/office/drawing/2014/main" id="{8BE3A0CB-B834-4B85-A8F9-95C72D1D4F7D}"/>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a:solidFill>
                  <a:schemeClr val="tx1">
                    <a:lumMod val="75000"/>
                    <a:lumOff val="25000"/>
                  </a:schemeClr>
                </a:solidFill>
              </a:rPr>
              <a:pPr>
                <a:spcAft>
                  <a:spcPts val="600"/>
                </a:spcAft>
              </a:pPr>
              <a:t>23</a:t>
            </a:fld>
            <a:endParaRPr lang="en-US" altLang="en-US">
              <a:solidFill>
                <a:schemeClr val="tx1">
                  <a:lumMod val="75000"/>
                  <a:lumOff val="25000"/>
                </a:schemeClr>
              </a:solidFill>
            </a:endParaRPr>
          </a:p>
        </p:txBody>
      </p:sp>
    </p:spTree>
    <p:extLst>
      <p:ext uri="{BB962C8B-B14F-4D97-AF65-F5344CB8AC3E}">
        <p14:creationId xmlns:p14="http://schemas.microsoft.com/office/powerpoint/2010/main" val="4206130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a:xfrm>
            <a:off x="5181601" y="634946"/>
            <a:ext cx="6368142" cy="1450757"/>
          </a:xfrm>
        </p:spPr>
        <p:txBody>
          <a:bodyPr>
            <a:normAutofit/>
          </a:bodyPr>
          <a:lstStyle/>
          <a:p>
            <a:r>
              <a:rPr lang="en-US" dirty="0">
                <a:solidFill>
                  <a:schemeClr val="tx1"/>
                </a:solidFill>
              </a:rPr>
              <a:t>Four-Week Letter</a:t>
            </a:r>
          </a:p>
        </p:txBody>
      </p:sp>
      <p:pic>
        <p:nvPicPr>
          <p:cNvPr id="6" name="Picture 5">
            <a:extLst>
              <a:ext uri="{FF2B5EF4-FFF2-40B4-BE49-F238E27FC236}">
                <a16:creationId xmlns:a16="http://schemas.microsoft.com/office/drawing/2014/main" id="{D51FE196-CC6C-D360-6F6C-9EF7CEEEA1C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 y="-12128"/>
            <a:ext cx="4654276"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a:xfrm>
            <a:off x="4887884" y="2198913"/>
            <a:ext cx="6966065" cy="3819497"/>
          </a:xfrm>
        </p:spPr>
        <p:txBody>
          <a:bodyPr>
            <a:noAutofit/>
          </a:bodyPr>
          <a:lstStyle/>
          <a:p>
            <a:pPr marL="0" lvl="1" indent="0">
              <a:lnSpc>
                <a:spcPct val="100000"/>
              </a:lnSpc>
              <a:spcBef>
                <a:spcPts val="0"/>
              </a:spcBef>
              <a:spcAft>
                <a:spcPts val="1200"/>
              </a:spcAft>
              <a:buNone/>
            </a:pPr>
            <a:r>
              <a:rPr lang="en-US" dirty="0">
                <a:solidFill>
                  <a:schemeClr val="tx1"/>
                </a:solidFill>
              </a:rPr>
              <a:t>A school that receives Title I funds shall provide to each individual parent of a child who is a student in such school, with respect to such student—</a:t>
            </a:r>
          </a:p>
          <a:p>
            <a:pPr marL="582613" lvl="2">
              <a:lnSpc>
                <a:spcPct val="100000"/>
              </a:lnSpc>
              <a:spcBef>
                <a:spcPts val="0"/>
              </a:spcBef>
              <a:spcAft>
                <a:spcPts val="1200"/>
              </a:spcAft>
            </a:pPr>
            <a:r>
              <a:rPr lang="en-US" dirty="0">
                <a:solidFill>
                  <a:schemeClr val="tx1"/>
                </a:solidFill>
              </a:rPr>
              <a:t>Timely notice that the student has been assigned, or has been taught for four or more consecutive weeks by, a teacher who does not meet applicable state certification or licensure requirements at the grade level and subject area in which the teacher has been assigned. </a:t>
            </a:r>
          </a:p>
          <a:p>
            <a:pPr marL="49213" lvl="2" indent="0" algn="r">
              <a:lnSpc>
                <a:spcPct val="100000"/>
              </a:lnSpc>
              <a:spcBef>
                <a:spcPts val="0"/>
              </a:spcBef>
              <a:spcAft>
                <a:spcPts val="1200"/>
              </a:spcAft>
              <a:buNone/>
            </a:pPr>
            <a:r>
              <a:rPr lang="en-US" dirty="0">
                <a:solidFill>
                  <a:schemeClr val="tx1"/>
                </a:solidFill>
              </a:rPr>
              <a:t>20 </a:t>
            </a:r>
            <a:r>
              <a:rPr lang="en-US" i="1" cap="all" dirty="0">
                <a:solidFill>
                  <a:schemeClr val="tx1"/>
                </a:solidFill>
              </a:rPr>
              <a:t>U.S.C.</a:t>
            </a:r>
            <a:r>
              <a:rPr lang="en-US" dirty="0">
                <a:solidFill>
                  <a:schemeClr val="tx1"/>
                </a:solidFill>
              </a:rPr>
              <a:t> Section 6312[e][1][B][ii]</a:t>
            </a:r>
          </a:p>
          <a:p>
            <a:pPr marL="0" indent="0">
              <a:lnSpc>
                <a:spcPct val="100000"/>
              </a:lnSpc>
              <a:spcBef>
                <a:spcPts val="0"/>
              </a:spcBef>
              <a:spcAft>
                <a:spcPts val="1200"/>
              </a:spcAft>
              <a:buNone/>
            </a:pPr>
            <a:endParaRPr lang="en-US" sz="2400" dirty="0">
              <a:solidFill>
                <a:schemeClr val="tx1"/>
              </a:solidFill>
            </a:endParaRPr>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a:solidFill>
                  <a:schemeClr val="tx1">
                    <a:lumMod val="75000"/>
                    <a:lumOff val="25000"/>
                  </a:schemeClr>
                </a:solidFill>
              </a:rPr>
              <a:pPr>
                <a:spcAft>
                  <a:spcPts val="600"/>
                </a:spcAft>
              </a:pPr>
              <a:t>3</a:t>
            </a:fld>
            <a:endParaRPr lang="en-US" altLang="en-US">
              <a:solidFill>
                <a:schemeClr val="tx1">
                  <a:lumMod val="75000"/>
                  <a:lumOff val="25000"/>
                </a:schemeClr>
              </a:solidFill>
            </a:endParaRPr>
          </a:p>
        </p:txBody>
      </p:sp>
    </p:spTree>
    <p:extLst>
      <p:ext uri="{BB962C8B-B14F-4D97-AF65-F5344CB8AC3E}">
        <p14:creationId xmlns:p14="http://schemas.microsoft.com/office/powerpoint/2010/main" val="3471416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D55AA-0159-7811-A7BE-499C3F16B134}"/>
              </a:ext>
            </a:extLst>
          </p:cNvPr>
          <p:cNvSpPr>
            <a:spLocks noGrp="1"/>
          </p:cNvSpPr>
          <p:nvPr>
            <p:ph type="title"/>
          </p:nvPr>
        </p:nvSpPr>
        <p:spPr/>
        <p:txBody>
          <a:bodyPr/>
          <a:lstStyle/>
          <a:p>
            <a:r>
              <a:rPr lang="en-US" dirty="0">
                <a:solidFill>
                  <a:schemeClr val="tx1"/>
                </a:solidFill>
              </a:rPr>
              <a:t>Four-Week Letter Evidence (1) </a:t>
            </a:r>
          </a:p>
        </p:txBody>
      </p:sp>
      <p:graphicFrame>
        <p:nvGraphicFramePr>
          <p:cNvPr id="5" name="Table 5" descr="Four week letter evidence">
            <a:extLst>
              <a:ext uri="{FF2B5EF4-FFF2-40B4-BE49-F238E27FC236}">
                <a16:creationId xmlns:a16="http://schemas.microsoft.com/office/drawing/2014/main" id="{BE16CCD7-D032-D4D6-9857-7205CDB4DD3C}"/>
              </a:ext>
            </a:extLst>
          </p:cNvPr>
          <p:cNvGraphicFramePr>
            <a:graphicFrameLocks noGrp="1"/>
          </p:cNvGraphicFramePr>
          <p:nvPr>
            <p:ph idx="1"/>
            <p:extLst>
              <p:ext uri="{D42A27DB-BD31-4B8C-83A1-F6EECF244321}">
                <p14:modId xmlns:p14="http://schemas.microsoft.com/office/powerpoint/2010/main" val="1925079340"/>
              </p:ext>
            </p:extLst>
          </p:nvPr>
        </p:nvGraphicFramePr>
        <p:xfrm>
          <a:off x="1096963" y="1846263"/>
          <a:ext cx="10058400" cy="3413760"/>
        </p:xfrm>
        <a:graphic>
          <a:graphicData uri="http://schemas.openxmlformats.org/drawingml/2006/table">
            <a:tbl>
              <a:tblPr firstRow="1" bandRow="1">
                <a:tableStyleId>{5C22544A-7EE6-4342-B048-85BDC9FD1C3A}</a:tableStyleId>
              </a:tblPr>
              <a:tblGrid>
                <a:gridCol w="2709493">
                  <a:extLst>
                    <a:ext uri="{9D8B030D-6E8A-4147-A177-3AD203B41FA5}">
                      <a16:colId xmlns:a16="http://schemas.microsoft.com/office/drawing/2014/main" val="2973510681"/>
                    </a:ext>
                  </a:extLst>
                </a:gridCol>
                <a:gridCol w="7348907">
                  <a:extLst>
                    <a:ext uri="{9D8B030D-6E8A-4147-A177-3AD203B41FA5}">
                      <a16:colId xmlns:a16="http://schemas.microsoft.com/office/drawing/2014/main" val="41046667"/>
                    </a:ext>
                  </a:extLst>
                </a:gridCol>
              </a:tblGrid>
              <a:tr h="370840">
                <a:tc>
                  <a:txBody>
                    <a:bodyPr/>
                    <a:lstStyle/>
                    <a:p>
                      <a:pPr>
                        <a:spcAft>
                          <a:spcPts val="1200"/>
                        </a:spcAft>
                      </a:pPr>
                      <a:r>
                        <a:rPr lang="en-US" sz="2400" dirty="0"/>
                        <a:t>Item</a:t>
                      </a:r>
                    </a:p>
                  </a:txBody>
                  <a:tcPr/>
                </a:tc>
                <a:tc>
                  <a:txBody>
                    <a:bodyPr/>
                    <a:lstStyle/>
                    <a:p>
                      <a:pPr>
                        <a:spcAft>
                          <a:spcPts val="1200"/>
                        </a:spcAft>
                      </a:pPr>
                      <a:r>
                        <a:rPr lang="en-US" sz="2400" dirty="0"/>
                        <a:t>Item Description</a:t>
                      </a:r>
                    </a:p>
                  </a:txBody>
                  <a:tcPr/>
                </a:tc>
                <a:extLst>
                  <a:ext uri="{0D108BD9-81ED-4DB2-BD59-A6C34878D82A}">
                    <a16:rowId xmlns:a16="http://schemas.microsoft.com/office/drawing/2014/main" val="3580686982"/>
                  </a:ext>
                </a:extLst>
              </a:tr>
              <a:tr h="370840">
                <a:tc>
                  <a:txBody>
                    <a:bodyPr/>
                    <a:lstStyle/>
                    <a:p>
                      <a:pPr>
                        <a:spcAft>
                          <a:spcPts val="1200"/>
                        </a:spcAft>
                      </a:pPr>
                      <a:r>
                        <a:rPr lang="en-US" sz="2400" dirty="0">
                          <a:solidFill>
                            <a:schemeClr val="tx1"/>
                          </a:solidFill>
                        </a:rPr>
                        <a:t>Four-Week Notice</a:t>
                      </a:r>
                    </a:p>
                  </a:txBody>
                  <a:tcPr/>
                </a:tc>
                <a:tc>
                  <a:txBody>
                    <a:bodyPr/>
                    <a:lstStyle/>
                    <a:p>
                      <a:pPr marL="457200" indent="-457200">
                        <a:spcAft>
                          <a:spcPts val="1200"/>
                        </a:spcAft>
                        <a:buFont typeface="+mj-lt"/>
                        <a:buAutoNum type="arabicPeriod"/>
                      </a:pPr>
                      <a:r>
                        <a:rPr lang="en-US" sz="2400" kern="1200" dirty="0">
                          <a:solidFill>
                            <a:schemeClr val="tx1"/>
                          </a:solidFill>
                          <a:effectLst/>
                          <a:latin typeface="+mn-lt"/>
                          <a:ea typeface="+mn-ea"/>
                          <a:cs typeface="+mn-cs"/>
                        </a:rPr>
                        <a:t>Submit evidence of the four-week letter template.</a:t>
                      </a:r>
                    </a:p>
                    <a:p>
                      <a:pPr marL="457200" indent="-457200">
                        <a:spcAft>
                          <a:spcPts val="1200"/>
                        </a:spcAft>
                        <a:buFont typeface="+mj-lt"/>
                        <a:buAutoNum type="arabicPeriod"/>
                      </a:pPr>
                      <a:r>
                        <a:rPr lang="en-US" sz="2400" kern="1200" dirty="0">
                          <a:solidFill>
                            <a:schemeClr val="tx1"/>
                          </a:solidFill>
                          <a:effectLst/>
                          <a:latin typeface="+mn-lt"/>
                          <a:ea typeface="+mn-ea"/>
                          <a:cs typeface="+mn-cs"/>
                        </a:rPr>
                        <a:t>Submit the credential monitoring process for the four-week letter, including the waiver(s), permit(s), and authorization(s) that determine the need for a four-week letter. </a:t>
                      </a:r>
                    </a:p>
                    <a:p>
                      <a:pPr marL="457200" indent="-457200">
                        <a:spcAft>
                          <a:spcPts val="1200"/>
                        </a:spcAft>
                        <a:buFont typeface="+mj-lt"/>
                        <a:buAutoNum type="arabicPeriod"/>
                      </a:pPr>
                      <a:r>
                        <a:rPr lang="en-US" sz="2400" kern="1200" dirty="0">
                          <a:solidFill>
                            <a:schemeClr val="tx1"/>
                          </a:solidFill>
                          <a:effectLst/>
                          <a:latin typeface="+mn-lt"/>
                          <a:ea typeface="+mn-ea"/>
                          <a:cs typeface="+mn-cs"/>
                        </a:rPr>
                        <a:t>Submit evidence that the four-week letter was distributed to families, if necessary. </a:t>
                      </a:r>
                      <a:endParaRPr lang="en-US" sz="2400" dirty="0">
                        <a:solidFill>
                          <a:schemeClr val="tx1"/>
                        </a:solidFill>
                      </a:endParaRPr>
                    </a:p>
                  </a:txBody>
                  <a:tcPr/>
                </a:tc>
                <a:extLst>
                  <a:ext uri="{0D108BD9-81ED-4DB2-BD59-A6C34878D82A}">
                    <a16:rowId xmlns:a16="http://schemas.microsoft.com/office/drawing/2014/main" val="1032519317"/>
                  </a:ext>
                </a:extLst>
              </a:tr>
            </a:tbl>
          </a:graphicData>
        </a:graphic>
      </p:graphicFrame>
      <p:sp>
        <p:nvSpPr>
          <p:cNvPr id="4" name="Slide Number Placeholder 3">
            <a:extLst>
              <a:ext uri="{FF2B5EF4-FFF2-40B4-BE49-F238E27FC236}">
                <a16:creationId xmlns:a16="http://schemas.microsoft.com/office/drawing/2014/main" id="{B01AC6BB-4850-D499-3169-13F61751600B}"/>
              </a:ext>
            </a:extLst>
          </p:cNvPr>
          <p:cNvSpPr>
            <a:spLocks noGrp="1"/>
          </p:cNvSpPr>
          <p:nvPr>
            <p:ph type="sldNum" sz="quarter" idx="12"/>
          </p:nvPr>
        </p:nvSpPr>
        <p:spPr/>
        <p:txBody>
          <a:bodyPr/>
          <a:lstStyle/>
          <a:p>
            <a:fld id="{4E637404-0BCF-4192-AEAE-F6A882F231C4}" type="slidenum">
              <a:rPr lang="en-US" altLang="en-US" smtClean="0"/>
              <a:pPr/>
              <a:t>4</a:t>
            </a:fld>
            <a:endParaRPr lang="en-US" altLang="en-US" dirty="0"/>
          </a:p>
        </p:txBody>
      </p:sp>
    </p:spTree>
    <p:extLst>
      <p:ext uri="{BB962C8B-B14F-4D97-AF65-F5344CB8AC3E}">
        <p14:creationId xmlns:p14="http://schemas.microsoft.com/office/powerpoint/2010/main" val="1165920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D55AA-0159-7811-A7BE-499C3F16B134}"/>
              </a:ext>
            </a:extLst>
          </p:cNvPr>
          <p:cNvSpPr>
            <a:spLocks noGrp="1"/>
          </p:cNvSpPr>
          <p:nvPr>
            <p:ph type="title"/>
          </p:nvPr>
        </p:nvSpPr>
        <p:spPr/>
        <p:txBody>
          <a:bodyPr/>
          <a:lstStyle/>
          <a:p>
            <a:r>
              <a:rPr lang="en-US" dirty="0">
                <a:solidFill>
                  <a:schemeClr val="tx1"/>
                </a:solidFill>
              </a:rPr>
              <a:t>Four-Week Letter Evidence (2) </a:t>
            </a:r>
          </a:p>
        </p:txBody>
      </p:sp>
      <p:graphicFrame>
        <p:nvGraphicFramePr>
          <p:cNvPr id="5" name="Table 5" descr="Four week letter evidence">
            <a:extLst>
              <a:ext uri="{FF2B5EF4-FFF2-40B4-BE49-F238E27FC236}">
                <a16:creationId xmlns:a16="http://schemas.microsoft.com/office/drawing/2014/main" id="{BE16CCD7-D032-D4D6-9857-7205CDB4DD3C}"/>
              </a:ext>
            </a:extLst>
          </p:cNvPr>
          <p:cNvGraphicFramePr>
            <a:graphicFrameLocks noGrp="1"/>
          </p:cNvGraphicFramePr>
          <p:nvPr>
            <p:ph idx="1"/>
            <p:extLst>
              <p:ext uri="{D42A27DB-BD31-4B8C-83A1-F6EECF244321}">
                <p14:modId xmlns:p14="http://schemas.microsoft.com/office/powerpoint/2010/main" val="2133012048"/>
              </p:ext>
            </p:extLst>
          </p:nvPr>
        </p:nvGraphicFramePr>
        <p:xfrm>
          <a:off x="1096963" y="1846263"/>
          <a:ext cx="10058400" cy="3474720"/>
        </p:xfrm>
        <a:graphic>
          <a:graphicData uri="http://schemas.openxmlformats.org/drawingml/2006/table">
            <a:tbl>
              <a:tblPr firstRow="1" bandRow="1">
                <a:tableStyleId>{5C22544A-7EE6-4342-B048-85BDC9FD1C3A}</a:tableStyleId>
              </a:tblPr>
              <a:tblGrid>
                <a:gridCol w="2709493">
                  <a:extLst>
                    <a:ext uri="{9D8B030D-6E8A-4147-A177-3AD203B41FA5}">
                      <a16:colId xmlns:a16="http://schemas.microsoft.com/office/drawing/2014/main" val="2973510681"/>
                    </a:ext>
                  </a:extLst>
                </a:gridCol>
                <a:gridCol w="7348907">
                  <a:extLst>
                    <a:ext uri="{9D8B030D-6E8A-4147-A177-3AD203B41FA5}">
                      <a16:colId xmlns:a16="http://schemas.microsoft.com/office/drawing/2014/main" val="41046667"/>
                    </a:ext>
                  </a:extLst>
                </a:gridCol>
              </a:tblGrid>
              <a:tr h="370840">
                <a:tc>
                  <a:txBody>
                    <a:bodyPr/>
                    <a:lstStyle/>
                    <a:p>
                      <a:pPr>
                        <a:spcAft>
                          <a:spcPts val="1200"/>
                        </a:spcAft>
                      </a:pPr>
                      <a:r>
                        <a:rPr lang="en-US" sz="2400" dirty="0"/>
                        <a:t>Item</a:t>
                      </a:r>
                    </a:p>
                  </a:txBody>
                  <a:tcPr/>
                </a:tc>
                <a:tc>
                  <a:txBody>
                    <a:bodyPr/>
                    <a:lstStyle/>
                    <a:p>
                      <a:pPr>
                        <a:spcAft>
                          <a:spcPts val="1200"/>
                        </a:spcAft>
                      </a:pPr>
                      <a:r>
                        <a:rPr lang="en-US" sz="2400" dirty="0"/>
                        <a:t>Item Description</a:t>
                      </a:r>
                    </a:p>
                  </a:txBody>
                  <a:tcPr/>
                </a:tc>
                <a:extLst>
                  <a:ext uri="{0D108BD9-81ED-4DB2-BD59-A6C34878D82A}">
                    <a16:rowId xmlns:a16="http://schemas.microsoft.com/office/drawing/2014/main" val="3580686982"/>
                  </a:ext>
                </a:extLst>
              </a:tr>
              <a:tr h="370840">
                <a:tc>
                  <a:txBody>
                    <a:bodyPr/>
                    <a:lstStyle/>
                    <a:p>
                      <a:pPr>
                        <a:spcAft>
                          <a:spcPts val="1200"/>
                        </a:spcAft>
                      </a:pPr>
                      <a:r>
                        <a:rPr lang="en-US" sz="2400" dirty="0">
                          <a:solidFill>
                            <a:schemeClr val="tx1"/>
                          </a:solidFill>
                        </a:rPr>
                        <a:t>Staff Credentials</a:t>
                      </a:r>
                    </a:p>
                  </a:txBody>
                  <a:tcPr/>
                </a:tc>
                <a:tc>
                  <a:txBody>
                    <a:bodyPr/>
                    <a:lstStyle/>
                    <a:p>
                      <a:pPr marL="0" indent="0">
                        <a:spcAft>
                          <a:spcPts val="1200"/>
                        </a:spcAft>
                        <a:buFont typeface="+mj-lt"/>
                        <a:buNone/>
                      </a:pPr>
                      <a:r>
                        <a:rPr lang="en-US" sz="2400" kern="1200" dirty="0">
                          <a:solidFill>
                            <a:schemeClr val="tx1"/>
                          </a:solidFill>
                          <a:effectLst/>
                          <a:latin typeface="+mn-lt"/>
                          <a:ea typeface="+mn-ea"/>
                          <a:cs typeface="+mn-cs"/>
                        </a:rPr>
                        <a:t>Provide a sortable spreadsheet of all certificated staff that includes: each teacher’s name, credential(s), subject matter authorization(s), waivers, permits, and authorizations, school site, and current assignment(s). For the current assignment, list all classes the teacher teaches. Include information for all teachers throughout the local educational agency (LEA).</a:t>
                      </a:r>
                      <a:endParaRPr lang="en-US" sz="2400" dirty="0">
                        <a:solidFill>
                          <a:schemeClr val="tx1"/>
                        </a:solidFill>
                      </a:endParaRPr>
                    </a:p>
                  </a:txBody>
                  <a:tcPr/>
                </a:tc>
                <a:extLst>
                  <a:ext uri="{0D108BD9-81ED-4DB2-BD59-A6C34878D82A}">
                    <a16:rowId xmlns:a16="http://schemas.microsoft.com/office/drawing/2014/main" val="1032519317"/>
                  </a:ext>
                </a:extLst>
              </a:tr>
            </a:tbl>
          </a:graphicData>
        </a:graphic>
      </p:graphicFrame>
      <p:sp>
        <p:nvSpPr>
          <p:cNvPr id="4" name="Slide Number Placeholder 3">
            <a:extLst>
              <a:ext uri="{FF2B5EF4-FFF2-40B4-BE49-F238E27FC236}">
                <a16:creationId xmlns:a16="http://schemas.microsoft.com/office/drawing/2014/main" id="{B01AC6BB-4850-D499-3169-13F61751600B}"/>
              </a:ext>
            </a:extLst>
          </p:cNvPr>
          <p:cNvSpPr>
            <a:spLocks noGrp="1"/>
          </p:cNvSpPr>
          <p:nvPr>
            <p:ph type="sldNum" sz="quarter" idx="12"/>
          </p:nvPr>
        </p:nvSpPr>
        <p:spPr/>
        <p:txBody>
          <a:bodyPr/>
          <a:lstStyle/>
          <a:p>
            <a:fld id="{4E637404-0BCF-4192-AEAE-F6A882F231C4}" type="slidenum">
              <a:rPr lang="en-US" altLang="en-US" smtClean="0"/>
              <a:pPr/>
              <a:t>5</a:t>
            </a:fld>
            <a:endParaRPr lang="en-US" altLang="en-US" dirty="0"/>
          </a:p>
        </p:txBody>
      </p:sp>
    </p:spTree>
    <p:extLst>
      <p:ext uri="{BB962C8B-B14F-4D97-AF65-F5344CB8AC3E}">
        <p14:creationId xmlns:p14="http://schemas.microsoft.com/office/powerpoint/2010/main" val="2932051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DD05-647C-459C-9838-84539CF1A17C}"/>
              </a:ext>
            </a:extLst>
          </p:cNvPr>
          <p:cNvSpPr>
            <a:spLocks noGrp="1"/>
          </p:cNvSpPr>
          <p:nvPr>
            <p:ph type="title"/>
          </p:nvPr>
        </p:nvSpPr>
        <p:spPr>
          <a:xfrm>
            <a:off x="1097280" y="286603"/>
            <a:ext cx="10058400" cy="1450757"/>
          </a:xfrm>
        </p:spPr>
        <p:txBody>
          <a:bodyPr vert="horz" lIns="91440" tIns="45720" rIns="91440" bIns="45720" rtlCol="0">
            <a:normAutofit/>
          </a:bodyPr>
          <a:lstStyle/>
          <a:p>
            <a:pPr eaLnBrk="1" hangingPunct="1"/>
            <a:r>
              <a:rPr lang="en-US" dirty="0">
                <a:solidFill>
                  <a:schemeClr val="tx1"/>
                </a:solidFill>
              </a:rPr>
              <a:t>Example list of Staff Credentials (1)</a:t>
            </a:r>
          </a:p>
        </p:txBody>
      </p:sp>
      <p:sp>
        <p:nvSpPr>
          <p:cNvPr id="4" name="Slide Number Placeholder 3">
            <a:extLst>
              <a:ext uri="{FF2B5EF4-FFF2-40B4-BE49-F238E27FC236}">
                <a16:creationId xmlns:a16="http://schemas.microsoft.com/office/drawing/2014/main" id="{0D81B38A-3AF0-409C-9EF8-CCCEC4387055}"/>
              </a:ext>
            </a:extLst>
          </p:cNvPr>
          <p:cNvSpPr>
            <a:spLocks noGrp="1"/>
          </p:cNvSpPr>
          <p:nvPr>
            <p:ph type="sldNum" sz="quarter" idx="12"/>
          </p:nvPr>
        </p:nvSpPr>
        <p:spPr>
          <a:xfrm>
            <a:off x="9900458" y="6459785"/>
            <a:ext cx="1312025" cy="365125"/>
          </a:xfrm>
        </p:spPr>
        <p:txBody>
          <a:bodyPr vert="horz" lIns="91440" tIns="45720" rIns="91440" bIns="45720" rtlCol="0">
            <a:normAutofit/>
          </a:bodyPr>
          <a:lstStyle/>
          <a:p>
            <a:pPr>
              <a:spcAft>
                <a:spcPts val="600"/>
              </a:spcAft>
            </a:pPr>
            <a:fld id="{469BC29B-CD14-4172-9B93-F334EF7BA94E}" type="slidenum">
              <a:rPr lang="en-US" smtClean="0">
                <a:latin typeface="+mn-lt"/>
              </a:rPr>
              <a:pPr>
                <a:spcAft>
                  <a:spcPts val="600"/>
                </a:spcAft>
              </a:pPr>
              <a:t>6</a:t>
            </a:fld>
            <a:endParaRPr lang="en-US">
              <a:latin typeface="+mn-lt"/>
            </a:endParaRPr>
          </a:p>
        </p:txBody>
      </p:sp>
      <p:graphicFrame>
        <p:nvGraphicFramePr>
          <p:cNvPr id="11" name="Content Placeholder 10" descr="Table that is the first example of the Staff Credential list.">
            <a:extLst>
              <a:ext uri="{FF2B5EF4-FFF2-40B4-BE49-F238E27FC236}">
                <a16:creationId xmlns:a16="http://schemas.microsoft.com/office/drawing/2014/main" id="{D0C762D1-8DA4-4426-B3D8-91E92E09CB0D}"/>
              </a:ext>
            </a:extLst>
          </p:cNvPr>
          <p:cNvGraphicFramePr>
            <a:graphicFrameLocks noGrp="1"/>
          </p:cNvGraphicFramePr>
          <p:nvPr>
            <p:ph idx="1"/>
            <p:extLst>
              <p:ext uri="{D42A27DB-BD31-4B8C-83A1-F6EECF244321}">
                <p14:modId xmlns:p14="http://schemas.microsoft.com/office/powerpoint/2010/main" val="3902797560"/>
              </p:ext>
            </p:extLst>
          </p:nvPr>
        </p:nvGraphicFramePr>
        <p:xfrm>
          <a:off x="815341" y="1737360"/>
          <a:ext cx="10561318" cy="4498470"/>
        </p:xfrm>
        <a:graphic>
          <a:graphicData uri="http://schemas.openxmlformats.org/drawingml/2006/table">
            <a:tbl>
              <a:tblPr firstRow="1" bandRow="1">
                <a:tableStyleId>{8799B23B-EC83-4686-B30A-512413B5E67A}</a:tableStyleId>
              </a:tblPr>
              <a:tblGrid>
                <a:gridCol w="1105441">
                  <a:extLst>
                    <a:ext uri="{9D8B030D-6E8A-4147-A177-3AD203B41FA5}">
                      <a16:colId xmlns:a16="http://schemas.microsoft.com/office/drawing/2014/main" val="1280539060"/>
                    </a:ext>
                  </a:extLst>
                </a:gridCol>
                <a:gridCol w="1154942">
                  <a:extLst>
                    <a:ext uri="{9D8B030D-6E8A-4147-A177-3AD203B41FA5}">
                      <a16:colId xmlns:a16="http://schemas.microsoft.com/office/drawing/2014/main" val="2646700257"/>
                    </a:ext>
                  </a:extLst>
                </a:gridCol>
                <a:gridCol w="1301854">
                  <a:extLst>
                    <a:ext uri="{9D8B030D-6E8A-4147-A177-3AD203B41FA5}">
                      <a16:colId xmlns:a16="http://schemas.microsoft.com/office/drawing/2014/main" val="426084777"/>
                    </a:ext>
                  </a:extLst>
                </a:gridCol>
                <a:gridCol w="1397664">
                  <a:extLst>
                    <a:ext uri="{9D8B030D-6E8A-4147-A177-3AD203B41FA5}">
                      <a16:colId xmlns:a16="http://schemas.microsoft.com/office/drawing/2014/main" val="3107334215"/>
                    </a:ext>
                  </a:extLst>
                </a:gridCol>
                <a:gridCol w="2031277">
                  <a:extLst>
                    <a:ext uri="{9D8B030D-6E8A-4147-A177-3AD203B41FA5}">
                      <a16:colId xmlns:a16="http://schemas.microsoft.com/office/drawing/2014/main" val="518889560"/>
                    </a:ext>
                  </a:extLst>
                </a:gridCol>
                <a:gridCol w="1926560">
                  <a:extLst>
                    <a:ext uri="{9D8B030D-6E8A-4147-A177-3AD203B41FA5}">
                      <a16:colId xmlns:a16="http://schemas.microsoft.com/office/drawing/2014/main" val="1297269909"/>
                    </a:ext>
                  </a:extLst>
                </a:gridCol>
                <a:gridCol w="1643580">
                  <a:extLst>
                    <a:ext uri="{9D8B030D-6E8A-4147-A177-3AD203B41FA5}">
                      <a16:colId xmlns:a16="http://schemas.microsoft.com/office/drawing/2014/main" val="3669882146"/>
                    </a:ext>
                  </a:extLst>
                </a:gridCol>
              </a:tblGrid>
              <a:tr h="960120">
                <a:tc>
                  <a:txBody>
                    <a:bodyPr/>
                    <a:lstStyle/>
                    <a:p>
                      <a:r>
                        <a:rPr lang="en-US" sz="2400">
                          <a:solidFill>
                            <a:schemeClr val="tx1"/>
                          </a:solidFill>
                        </a:rPr>
                        <a:t>Last Name</a:t>
                      </a:r>
                    </a:p>
                  </a:txBody>
                  <a:tcPr marL="82171" marR="82171" marT="41085" marB="41085"/>
                </a:tc>
                <a:tc>
                  <a:txBody>
                    <a:bodyPr/>
                    <a:lstStyle/>
                    <a:p>
                      <a:r>
                        <a:rPr lang="en-US" sz="2400">
                          <a:solidFill>
                            <a:schemeClr val="tx1"/>
                          </a:solidFill>
                        </a:rPr>
                        <a:t>First Name</a:t>
                      </a:r>
                    </a:p>
                  </a:txBody>
                  <a:tcPr marL="82171" marR="82171" marT="41085" marB="41085"/>
                </a:tc>
                <a:tc>
                  <a:txBody>
                    <a:bodyPr/>
                    <a:lstStyle/>
                    <a:p>
                      <a:r>
                        <a:rPr lang="en-US" sz="2400" dirty="0">
                          <a:solidFill>
                            <a:schemeClr val="tx1"/>
                          </a:solidFill>
                        </a:rPr>
                        <a:t>Site</a:t>
                      </a:r>
                    </a:p>
                  </a:txBody>
                  <a:tcPr marL="82171" marR="82171" marT="41085" marB="41085"/>
                </a:tc>
                <a:tc>
                  <a:txBody>
                    <a:bodyPr/>
                    <a:lstStyle/>
                    <a:p>
                      <a:r>
                        <a:rPr lang="en-US" sz="2400">
                          <a:solidFill>
                            <a:schemeClr val="tx1"/>
                          </a:solidFill>
                        </a:rPr>
                        <a:t>Position</a:t>
                      </a:r>
                    </a:p>
                  </a:txBody>
                  <a:tcPr marL="82171" marR="82171" marT="41085" marB="41085"/>
                </a:tc>
                <a:tc>
                  <a:txBody>
                    <a:bodyPr/>
                    <a:lstStyle/>
                    <a:p>
                      <a:r>
                        <a:rPr lang="en-US" sz="2400">
                          <a:solidFill>
                            <a:schemeClr val="tx1"/>
                          </a:solidFill>
                        </a:rPr>
                        <a:t>Assignment</a:t>
                      </a:r>
                    </a:p>
                  </a:txBody>
                  <a:tcPr marL="82171" marR="82171" marT="41085" marB="41085"/>
                </a:tc>
                <a:tc>
                  <a:txBody>
                    <a:bodyPr/>
                    <a:lstStyle/>
                    <a:p>
                      <a:r>
                        <a:rPr lang="en-US" sz="2400">
                          <a:solidFill>
                            <a:schemeClr val="tx1"/>
                          </a:solidFill>
                        </a:rPr>
                        <a:t>Credential </a:t>
                      </a:r>
                    </a:p>
                  </a:txBody>
                  <a:tcPr marL="82171" marR="82171" marT="41085" marB="41085"/>
                </a:tc>
                <a:tc>
                  <a:txBody>
                    <a:bodyPr/>
                    <a:lstStyle/>
                    <a:p>
                      <a:r>
                        <a:rPr lang="en-US" sz="2400">
                          <a:solidFill>
                            <a:schemeClr val="tx1"/>
                          </a:solidFill>
                        </a:rPr>
                        <a:t>Subject</a:t>
                      </a:r>
                    </a:p>
                  </a:txBody>
                  <a:tcPr marL="82171" marR="82171" marT="41085" marB="41085"/>
                </a:tc>
                <a:extLst>
                  <a:ext uri="{0D108BD9-81ED-4DB2-BD59-A6C34878D82A}">
                    <a16:rowId xmlns:a16="http://schemas.microsoft.com/office/drawing/2014/main" val="1253864385"/>
                  </a:ext>
                </a:extLst>
              </a:tr>
              <a:tr h="960120">
                <a:tc>
                  <a:txBody>
                    <a:bodyPr/>
                    <a:lstStyle/>
                    <a:p>
                      <a:r>
                        <a:rPr lang="en-US" sz="2400">
                          <a:solidFill>
                            <a:schemeClr val="tx1"/>
                          </a:solidFill>
                        </a:rPr>
                        <a:t>Lapp</a:t>
                      </a:r>
                    </a:p>
                  </a:txBody>
                  <a:tcPr marL="82171" marR="82171" marT="41085" marB="41085"/>
                </a:tc>
                <a:tc>
                  <a:txBody>
                    <a:bodyPr/>
                    <a:lstStyle/>
                    <a:p>
                      <a:r>
                        <a:rPr lang="en-US" sz="2400" dirty="0">
                          <a:solidFill>
                            <a:schemeClr val="tx1"/>
                          </a:solidFill>
                        </a:rPr>
                        <a:t>Josh</a:t>
                      </a:r>
                    </a:p>
                  </a:txBody>
                  <a:tcPr marL="82171" marR="82171" marT="41085" marB="41085"/>
                </a:tc>
                <a:tc>
                  <a:txBody>
                    <a:bodyPr/>
                    <a:lstStyle/>
                    <a:p>
                      <a:r>
                        <a:rPr lang="en-US" sz="2400" dirty="0">
                          <a:solidFill>
                            <a:schemeClr val="tx1"/>
                          </a:solidFill>
                        </a:rPr>
                        <a:t>Hill High School </a:t>
                      </a:r>
                    </a:p>
                  </a:txBody>
                  <a:tcPr marL="82171" marR="82171" marT="41085" marB="41085"/>
                </a:tc>
                <a:tc>
                  <a:txBody>
                    <a:bodyPr/>
                    <a:lstStyle/>
                    <a:p>
                      <a:r>
                        <a:rPr lang="en-US" sz="2400" dirty="0">
                          <a:solidFill>
                            <a:schemeClr val="tx1"/>
                          </a:solidFill>
                        </a:rPr>
                        <a:t>Teacher Grades 9–12</a:t>
                      </a:r>
                    </a:p>
                  </a:txBody>
                  <a:tcPr marL="82171" marR="82171" marT="41085" marB="41085"/>
                </a:tc>
                <a:tc>
                  <a:txBody>
                    <a:bodyPr/>
                    <a:lstStyle/>
                    <a:p>
                      <a:r>
                        <a:rPr lang="en-US" sz="2400" dirty="0">
                          <a:solidFill>
                            <a:schemeClr val="tx1"/>
                          </a:solidFill>
                        </a:rPr>
                        <a:t>Chemistry</a:t>
                      </a:r>
                    </a:p>
                  </a:txBody>
                  <a:tcPr marL="82171" marR="82171" marT="41085" marB="41085"/>
                </a:tc>
                <a:tc>
                  <a:txBody>
                    <a:bodyPr/>
                    <a:lstStyle/>
                    <a:p>
                      <a:r>
                        <a:rPr lang="en-US" sz="2400">
                          <a:solidFill>
                            <a:schemeClr val="tx1"/>
                          </a:solidFill>
                        </a:rPr>
                        <a:t>Single Subject/ELA1</a:t>
                      </a:r>
                    </a:p>
                  </a:txBody>
                  <a:tcPr marL="82171" marR="82171" marT="41085" marB="41085"/>
                </a:tc>
                <a:tc>
                  <a:txBody>
                    <a:bodyPr/>
                    <a:lstStyle/>
                    <a:p>
                      <a:r>
                        <a:rPr lang="en-US" sz="2400">
                          <a:solidFill>
                            <a:schemeClr val="tx1"/>
                          </a:solidFill>
                        </a:rPr>
                        <a:t>Chemistry</a:t>
                      </a:r>
                    </a:p>
                  </a:txBody>
                  <a:tcPr marL="82171" marR="82171" marT="41085" marB="41085"/>
                </a:tc>
                <a:extLst>
                  <a:ext uri="{0D108BD9-81ED-4DB2-BD59-A6C34878D82A}">
                    <a16:rowId xmlns:a16="http://schemas.microsoft.com/office/drawing/2014/main" val="2197397612"/>
                  </a:ext>
                </a:extLst>
              </a:tr>
              <a:tr h="960120">
                <a:tc>
                  <a:txBody>
                    <a:bodyPr/>
                    <a:lstStyle/>
                    <a:p>
                      <a:r>
                        <a:rPr lang="en-US" sz="2400">
                          <a:solidFill>
                            <a:schemeClr val="tx1"/>
                          </a:solidFill>
                        </a:rPr>
                        <a:t>Lapp</a:t>
                      </a:r>
                    </a:p>
                  </a:txBody>
                  <a:tcPr marL="82171" marR="82171" marT="41085" marB="41085"/>
                </a:tc>
                <a:tc>
                  <a:txBody>
                    <a:bodyPr/>
                    <a:lstStyle/>
                    <a:p>
                      <a:r>
                        <a:rPr lang="en-US" sz="2400" dirty="0">
                          <a:solidFill>
                            <a:schemeClr val="tx1"/>
                          </a:solidFill>
                        </a:rPr>
                        <a:t>Josh</a:t>
                      </a:r>
                    </a:p>
                  </a:txBody>
                  <a:tcPr marL="82171" marR="82171" marT="41085" marB="41085"/>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US" sz="2400" b="0" u="none" strike="noStrike" kern="1200" cap="none" spc="0" normalizeH="0" baseline="0" noProof="0">
                          <a:ln>
                            <a:noFill/>
                          </a:ln>
                          <a:solidFill>
                            <a:schemeClr val="tx1"/>
                          </a:solidFill>
                          <a:effectLst/>
                          <a:uLnTx/>
                          <a:uFillTx/>
                        </a:rPr>
                        <a:t>Hill High School</a:t>
                      </a:r>
                      <a:r>
                        <a:rPr lang="en-US" sz="2400" b="0" u="none" strike="noStrike" kern="1200" cap="none" spc="0" normalizeH="0" baseline="0" noProof="0">
                          <a:ln>
                            <a:noFill/>
                          </a:ln>
                          <a:solidFill>
                            <a:schemeClr val="tx1"/>
                          </a:solidFill>
                          <a:effectLst/>
                          <a:uLnTx/>
                          <a:uFillTx/>
                        </a:rPr>
                        <a:t> </a:t>
                      </a:r>
                      <a:endParaRPr kumimoji="0" lang="en-US" sz="2400" b="0" i="0" u="none" strike="noStrike" kern="1200" cap="none" spc="0" normalizeH="0" baseline="0" noProof="0">
                        <a:ln>
                          <a:noFill/>
                        </a:ln>
                        <a:solidFill>
                          <a:schemeClr val="tx1"/>
                        </a:solidFill>
                        <a:effectLst/>
                        <a:uLnTx/>
                        <a:uFillTx/>
                        <a:latin typeface="Arial" panose="020B0604020202020204"/>
                        <a:ea typeface="+mn-ea"/>
                        <a:cs typeface="+mn-cs"/>
                      </a:endParaRPr>
                    </a:p>
                  </a:txBody>
                  <a:tcPr marL="82171" marR="82171" marT="41085" marB="41085"/>
                </a:tc>
                <a:tc>
                  <a:txBody>
                    <a:bodyPr/>
                    <a:lstStyle/>
                    <a:p>
                      <a:r>
                        <a:rPr lang="en-US" sz="2400" dirty="0">
                          <a:solidFill>
                            <a:schemeClr val="tx1"/>
                          </a:solidFill>
                        </a:rPr>
                        <a:t>Teacher Grades 9</a:t>
                      </a:r>
                      <a:r>
                        <a:rPr kumimoji="0" lang="en-US" sz="2400" u="none" strike="noStrike" kern="1200" cap="none" spc="0" normalizeH="0" baseline="0" noProof="0" dirty="0">
                          <a:ln>
                            <a:noFill/>
                          </a:ln>
                          <a:solidFill>
                            <a:schemeClr val="tx1"/>
                          </a:solidFill>
                          <a:effectLst/>
                          <a:uLnTx/>
                          <a:uFillTx/>
                        </a:rPr>
                        <a:t>–</a:t>
                      </a:r>
                      <a:r>
                        <a:rPr lang="en-US" sz="2400" dirty="0">
                          <a:solidFill>
                            <a:schemeClr val="tx1"/>
                          </a:solidFill>
                        </a:rPr>
                        <a:t>12</a:t>
                      </a:r>
                    </a:p>
                  </a:txBody>
                  <a:tcPr marL="82171" marR="82171" marT="41085" marB="41085"/>
                </a:tc>
                <a:tc>
                  <a:txBody>
                    <a:bodyPr/>
                    <a:lstStyle/>
                    <a:p>
                      <a:r>
                        <a:rPr lang="en-US" sz="2400">
                          <a:solidFill>
                            <a:schemeClr val="tx1"/>
                          </a:solidFill>
                        </a:rPr>
                        <a:t>CLAD </a:t>
                      </a:r>
                    </a:p>
                  </a:txBody>
                  <a:tcPr marL="82171" marR="82171" marT="41085" marB="41085"/>
                </a:tc>
                <a:tc>
                  <a:txBody>
                    <a:bodyPr/>
                    <a:lstStyle/>
                    <a:p>
                      <a:r>
                        <a:rPr lang="en-US" sz="2400" dirty="0">
                          <a:solidFill>
                            <a:schemeClr val="tx1"/>
                          </a:solidFill>
                        </a:rPr>
                        <a:t>N/A</a:t>
                      </a:r>
                    </a:p>
                  </a:txBody>
                  <a:tcPr marL="82171" marR="82171" marT="41085" marB="41085"/>
                </a:tc>
                <a:tc>
                  <a:txBody>
                    <a:bodyPr/>
                    <a:lstStyle/>
                    <a:p>
                      <a:r>
                        <a:rPr lang="en-US" sz="2400" dirty="0">
                          <a:solidFill>
                            <a:schemeClr val="tx1"/>
                          </a:solidFill>
                        </a:rPr>
                        <a:t>N/A</a:t>
                      </a:r>
                    </a:p>
                  </a:txBody>
                  <a:tcPr marL="82171" marR="82171" marT="41085" marB="41085"/>
                </a:tc>
                <a:extLst>
                  <a:ext uri="{0D108BD9-81ED-4DB2-BD59-A6C34878D82A}">
                    <a16:rowId xmlns:a16="http://schemas.microsoft.com/office/drawing/2014/main" val="1316947696"/>
                  </a:ext>
                </a:extLst>
              </a:tr>
              <a:tr h="960120">
                <a:tc>
                  <a:txBody>
                    <a:bodyPr/>
                    <a:lstStyle/>
                    <a:p>
                      <a:r>
                        <a:rPr lang="en-US" sz="2400">
                          <a:solidFill>
                            <a:schemeClr val="tx1"/>
                          </a:solidFill>
                        </a:rPr>
                        <a:t>Tige</a:t>
                      </a:r>
                    </a:p>
                  </a:txBody>
                  <a:tcPr marL="82171" marR="82171" marT="41085" marB="41085"/>
                </a:tc>
                <a:tc>
                  <a:txBody>
                    <a:bodyPr/>
                    <a:lstStyle/>
                    <a:p>
                      <a:r>
                        <a:rPr lang="en-US" sz="2400">
                          <a:solidFill>
                            <a:schemeClr val="tx1"/>
                          </a:solidFill>
                        </a:rPr>
                        <a:t>Peggy</a:t>
                      </a:r>
                    </a:p>
                  </a:txBody>
                  <a:tcPr marL="82171" marR="82171" marT="41085" marB="4108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u="none" strike="noStrike" kern="1200" cap="none" spc="0" normalizeH="0" baseline="0" noProof="0">
                          <a:ln>
                            <a:noFill/>
                          </a:ln>
                          <a:solidFill>
                            <a:schemeClr val="tx1"/>
                          </a:solidFill>
                          <a:effectLst/>
                          <a:uLnTx/>
                          <a:uFillTx/>
                        </a:rPr>
                        <a:t>Hill High School </a:t>
                      </a:r>
                      <a:endParaRPr kumimoji="0" lang="en-US" sz="2400" b="0" i="0" u="none" strike="noStrike" kern="1200" cap="none" spc="0" normalizeH="0" baseline="0" noProof="0">
                        <a:ln>
                          <a:noFill/>
                        </a:ln>
                        <a:solidFill>
                          <a:schemeClr val="tx1"/>
                        </a:solidFill>
                        <a:effectLst/>
                        <a:uLnTx/>
                        <a:uFillTx/>
                        <a:latin typeface="Arial" panose="020B0604020202020204"/>
                        <a:ea typeface="+mn-ea"/>
                        <a:cs typeface="+mn-cs"/>
                      </a:endParaRPr>
                    </a:p>
                  </a:txBody>
                  <a:tcPr marL="82171" marR="82171" marT="41085" marB="41085"/>
                </a:tc>
                <a:tc>
                  <a:txBody>
                    <a:bodyPr/>
                    <a:lstStyle/>
                    <a:p>
                      <a:r>
                        <a:rPr lang="en-US" sz="2400" dirty="0">
                          <a:solidFill>
                            <a:schemeClr val="tx1"/>
                          </a:solidFill>
                        </a:rPr>
                        <a:t>Teacher Grades 9</a:t>
                      </a:r>
                      <a:r>
                        <a:rPr kumimoji="0" lang="en-US" sz="2400" u="none" strike="noStrike" kern="1200" cap="none" spc="0" normalizeH="0" baseline="0" noProof="0" dirty="0">
                          <a:ln>
                            <a:noFill/>
                          </a:ln>
                          <a:solidFill>
                            <a:schemeClr val="tx1"/>
                          </a:solidFill>
                          <a:effectLst/>
                          <a:uLnTx/>
                          <a:uFillTx/>
                        </a:rPr>
                        <a:t>–</a:t>
                      </a:r>
                      <a:r>
                        <a:rPr lang="en-US" sz="2400" dirty="0">
                          <a:solidFill>
                            <a:schemeClr val="tx1"/>
                          </a:solidFill>
                        </a:rPr>
                        <a:t>12</a:t>
                      </a:r>
                    </a:p>
                  </a:txBody>
                  <a:tcPr marL="82171" marR="82171" marT="41085" marB="41085"/>
                </a:tc>
                <a:tc>
                  <a:txBody>
                    <a:bodyPr/>
                    <a:lstStyle/>
                    <a:p>
                      <a:r>
                        <a:rPr lang="en-US" sz="2400">
                          <a:solidFill>
                            <a:schemeClr val="tx1"/>
                          </a:solidFill>
                        </a:rPr>
                        <a:t>English 10</a:t>
                      </a:r>
                    </a:p>
                  </a:txBody>
                  <a:tcPr marL="82171" marR="82171" marT="41085" marB="41085"/>
                </a:tc>
                <a:tc>
                  <a:txBody>
                    <a:bodyPr/>
                    <a:lstStyle/>
                    <a:p>
                      <a:r>
                        <a:rPr lang="en-US" sz="2400">
                          <a:solidFill>
                            <a:schemeClr val="tx1"/>
                          </a:solidFill>
                        </a:rPr>
                        <a:t>Single Subject/ELA1</a:t>
                      </a:r>
                    </a:p>
                  </a:txBody>
                  <a:tcPr marL="82171" marR="82171" marT="41085" marB="41085"/>
                </a:tc>
                <a:tc>
                  <a:txBody>
                    <a:bodyPr/>
                    <a:lstStyle/>
                    <a:p>
                      <a:r>
                        <a:rPr lang="en-US" sz="2400" dirty="0">
                          <a:solidFill>
                            <a:schemeClr val="tx1"/>
                          </a:solidFill>
                        </a:rPr>
                        <a:t>English</a:t>
                      </a:r>
                    </a:p>
                  </a:txBody>
                  <a:tcPr marL="82171" marR="82171" marT="41085" marB="41085"/>
                </a:tc>
                <a:extLst>
                  <a:ext uri="{0D108BD9-81ED-4DB2-BD59-A6C34878D82A}">
                    <a16:rowId xmlns:a16="http://schemas.microsoft.com/office/drawing/2014/main" val="2875123351"/>
                  </a:ext>
                </a:extLst>
              </a:tr>
            </a:tbl>
          </a:graphicData>
        </a:graphic>
      </p:graphicFrame>
    </p:spTree>
    <p:extLst>
      <p:ext uri="{BB962C8B-B14F-4D97-AF65-F5344CB8AC3E}">
        <p14:creationId xmlns:p14="http://schemas.microsoft.com/office/powerpoint/2010/main" val="2755674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DD05-647C-459C-9838-84539CF1A17C}"/>
              </a:ext>
            </a:extLst>
          </p:cNvPr>
          <p:cNvSpPr>
            <a:spLocks noGrp="1"/>
          </p:cNvSpPr>
          <p:nvPr>
            <p:ph type="title"/>
          </p:nvPr>
        </p:nvSpPr>
        <p:spPr>
          <a:xfrm>
            <a:off x="1097280" y="286603"/>
            <a:ext cx="10058400" cy="1450757"/>
          </a:xfrm>
        </p:spPr>
        <p:txBody>
          <a:bodyPr>
            <a:normAutofit/>
          </a:bodyPr>
          <a:lstStyle/>
          <a:p>
            <a:r>
              <a:rPr lang="en-US" dirty="0">
                <a:solidFill>
                  <a:schemeClr val="tx1"/>
                </a:solidFill>
              </a:rPr>
              <a:t>Example list of Staff Credentials (2)</a:t>
            </a:r>
          </a:p>
        </p:txBody>
      </p:sp>
      <p:sp>
        <p:nvSpPr>
          <p:cNvPr id="4" name="Slide Number Placeholder 3">
            <a:extLst>
              <a:ext uri="{FF2B5EF4-FFF2-40B4-BE49-F238E27FC236}">
                <a16:creationId xmlns:a16="http://schemas.microsoft.com/office/drawing/2014/main" id="{0D81B38A-3AF0-409C-9EF8-CCCEC4387055}"/>
              </a:ext>
            </a:extLst>
          </p:cNvPr>
          <p:cNvSpPr>
            <a:spLocks noGrp="1"/>
          </p:cNvSpPr>
          <p:nvPr>
            <p:ph type="sldNum" sz="quarter" idx="12"/>
          </p:nvPr>
        </p:nvSpPr>
        <p:spPr>
          <a:xfrm>
            <a:off x="9900458" y="6459785"/>
            <a:ext cx="1312025" cy="365125"/>
          </a:xfrm>
        </p:spPr>
        <p:txBody>
          <a:bodyPr>
            <a:normAutofit/>
          </a:bodyPr>
          <a:lstStyle/>
          <a:p>
            <a:pPr>
              <a:spcAft>
                <a:spcPts val="600"/>
              </a:spcAft>
            </a:pPr>
            <a:fld id="{469BC29B-CD14-4172-9B93-F334EF7BA94E}" type="slidenum">
              <a:rPr lang="en-US" smtClean="0"/>
              <a:pPr>
                <a:spcAft>
                  <a:spcPts val="600"/>
                </a:spcAft>
              </a:pPr>
              <a:t>7</a:t>
            </a:fld>
            <a:endParaRPr lang="en-US"/>
          </a:p>
        </p:txBody>
      </p:sp>
      <p:graphicFrame>
        <p:nvGraphicFramePr>
          <p:cNvPr id="11" name="Content Placeholder 10" descr="Table that provides a second example of a staff credential list.">
            <a:extLst>
              <a:ext uri="{FF2B5EF4-FFF2-40B4-BE49-F238E27FC236}">
                <a16:creationId xmlns:a16="http://schemas.microsoft.com/office/drawing/2014/main" id="{D0C762D1-8DA4-4426-B3D8-91E92E09CB0D}"/>
              </a:ext>
            </a:extLst>
          </p:cNvPr>
          <p:cNvGraphicFramePr>
            <a:graphicFrameLocks noGrp="1"/>
          </p:cNvGraphicFramePr>
          <p:nvPr>
            <p:ph idx="1"/>
            <p:extLst>
              <p:ext uri="{D42A27DB-BD31-4B8C-83A1-F6EECF244321}">
                <p14:modId xmlns:p14="http://schemas.microsoft.com/office/powerpoint/2010/main" val="527999942"/>
              </p:ext>
            </p:extLst>
          </p:nvPr>
        </p:nvGraphicFramePr>
        <p:xfrm>
          <a:off x="777240" y="1905001"/>
          <a:ext cx="10607039" cy="4328688"/>
        </p:xfrm>
        <a:graphic>
          <a:graphicData uri="http://schemas.openxmlformats.org/drawingml/2006/table">
            <a:tbl>
              <a:tblPr firstRow="1" bandRow="1">
                <a:tableStyleId>{8799B23B-EC83-4686-B30A-512413B5E67A}</a:tableStyleId>
              </a:tblPr>
              <a:tblGrid>
                <a:gridCol w="1057571">
                  <a:extLst>
                    <a:ext uri="{9D8B030D-6E8A-4147-A177-3AD203B41FA5}">
                      <a16:colId xmlns:a16="http://schemas.microsoft.com/office/drawing/2014/main" val="1280539060"/>
                    </a:ext>
                  </a:extLst>
                </a:gridCol>
                <a:gridCol w="1057571">
                  <a:extLst>
                    <a:ext uri="{9D8B030D-6E8A-4147-A177-3AD203B41FA5}">
                      <a16:colId xmlns:a16="http://schemas.microsoft.com/office/drawing/2014/main" val="2646700257"/>
                    </a:ext>
                  </a:extLst>
                </a:gridCol>
                <a:gridCol w="1701836">
                  <a:extLst>
                    <a:ext uri="{9D8B030D-6E8A-4147-A177-3AD203B41FA5}">
                      <a16:colId xmlns:a16="http://schemas.microsoft.com/office/drawing/2014/main" val="426084777"/>
                    </a:ext>
                  </a:extLst>
                </a:gridCol>
                <a:gridCol w="1701836">
                  <a:extLst>
                    <a:ext uri="{9D8B030D-6E8A-4147-A177-3AD203B41FA5}">
                      <a16:colId xmlns:a16="http://schemas.microsoft.com/office/drawing/2014/main" val="3107334215"/>
                    </a:ext>
                  </a:extLst>
                </a:gridCol>
                <a:gridCol w="2041225">
                  <a:extLst>
                    <a:ext uri="{9D8B030D-6E8A-4147-A177-3AD203B41FA5}">
                      <a16:colId xmlns:a16="http://schemas.microsoft.com/office/drawing/2014/main" val="518889560"/>
                    </a:ext>
                  </a:extLst>
                </a:gridCol>
                <a:gridCol w="1746392">
                  <a:extLst>
                    <a:ext uri="{9D8B030D-6E8A-4147-A177-3AD203B41FA5}">
                      <a16:colId xmlns:a16="http://schemas.microsoft.com/office/drawing/2014/main" val="1297269909"/>
                    </a:ext>
                  </a:extLst>
                </a:gridCol>
                <a:gridCol w="1300608">
                  <a:extLst>
                    <a:ext uri="{9D8B030D-6E8A-4147-A177-3AD203B41FA5}">
                      <a16:colId xmlns:a16="http://schemas.microsoft.com/office/drawing/2014/main" val="3669882146"/>
                    </a:ext>
                  </a:extLst>
                </a:gridCol>
              </a:tblGrid>
              <a:tr h="754198">
                <a:tc>
                  <a:txBody>
                    <a:bodyPr/>
                    <a:lstStyle/>
                    <a:p>
                      <a:r>
                        <a:rPr lang="en-US" sz="2400">
                          <a:solidFill>
                            <a:schemeClr val="tx1"/>
                          </a:solidFill>
                        </a:rPr>
                        <a:t>Last Name</a:t>
                      </a:r>
                    </a:p>
                  </a:txBody>
                  <a:tcPr marL="76332" marR="76332" marT="38166" marB="38166"/>
                </a:tc>
                <a:tc>
                  <a:txBody>
                    <a:bodyPr/>
                    <a:lstStyle/>
                    <a:p>
                      <a:r>
                        <a:rPr lang="en-US" sz="2400">
                          <a:solidFill>
                            <a:schemeClr val="tx1"/>
                          </a:solidFill>
                        </a:rPr>
                        <a:t>First Name</a:t>
                      </a:r>
                    </a:p>
                  </a:txBody>
                  <a:tcPr marL="76332" marR="76332" marT="38166" marB="38166"/>
                </a:tc>
                <a:tc>
                  <a:txBody>
                    <a:bodyPr/>
                    <a:lstStyle/>
                    <a:p>
                      <a:r>
                        <a:rPr lang="en-US" sz="2400">
                          <a:solidFill>
                            <a:schemeClr val="tx1"/>
                          </a:solidFill>
                        </a:rPr>
                        <a:t>Site</a:t>
                      </a:r>
                    </a:p>
                  </a:txBody>
                  <a:tcPr marL="76332" marR="76332" marT="38166" marB="38166"/>
                </a:tc>
                <a:tc>
                  <a:txBody>
                    <a:bodyPr/>
                    <a:lstStyle/>
                    <a:p>
                      <a:r>
                        <a:rPr lang="en-US" sz="2400">
                          <a:solidFill>
                            <a:schemeClr val="tx1"/>
                          </a:solidFill>
                        </a:rPr>
                        <a:t>Position</a:t>
                      </a:r>
                    </a:p>
                  </a:txBody>
                  <a:tcPr marL="76332" marR="76332" marT="38166" marB="38166"/>
                </a:tc>
                <a:tc>
                  <a:txBody>
                    <a:bodyPr/>
                    <a:lstStyle/>
                    <a:p>
                      <a:r>
                        <a:rPr lang="en-US" sz="2400">
                          <a:solidFill>
                            <a:schemeClr val="tx1"/>
                          </a:solidFill>
                        </a:rPr>
                        <a:t>Assignment</a:t>
                      </a:r>
                    </a:p>
                  </a:txBody>
                  <a:tcPr marL="76332" marR="76332" marT="38166" marB="38166"/>
                </a:tc>
                <a:tc>
                  <a:txBody>
                    <a:bodyPr/>
                    <a:lstStyle/>
                    <a:p>
                      <a:r>
                        <a:rPr lang="en-US" sz="2400">
                          <a:solidFill>
                            <a:schemeClr val="tx1"/>
                          </a:solidFill>
                        </a:rPr>
                        <a:t>Credential </a:t>
                      </a:r>
                    </a:p>
                  </a:txBody>
                  <a:tcPr marL="76332" marR="76332" marT="38166" marB="38166"/>
                </a:tc>
                <a:tc>
                  <a:txBody>
                    <a:bodyPr/>
                    <a:lstStyle/>
                    <a:p>
                      <a:r>
                        <a:rPr lang="en-US" sz="2400">
                          <a:solidFill>
                            <a:schemeClr val="tx1"/>
                          </a:solidFill>
                        </a:rPr>
                        <a:t>Subject</a:t>
                      </a:r>
                    </a:p>
                  </a:txBody>
                  <a:tcPr marL="76332" marR="76332" marT="38166" marB="38166"/>
                </a:tc>
                <a:extLst>
                  <a:ext uri="{0D108BD9-81ED-4DB2-BD59-A6C34878D82A}">
                    <a16:rowId xmlns:a16="http://schemas.microsoft.com/office/drawing/2014/main" val="1253864385"/>
                  </a:ext>
                </a:extLst>
              </a:tr>
              <a:tr h="1075133">
                <a:tc>
                  <a:txBody>
                    <a:bodyPr/>
                    <a:lstStyle/>
                    <a:p>
                      <a:r>
                        <a:rPr lang="en-US" sz="2400">
                          <a:solidFill>
                            <a:schemeClr val="tx1"/>
                          </a:solidFill>
                        </a:rPr>
                        <a:t>Heart</a:t>
                      </a:r>
                    </a:p>
                  </a:txBody>
                  <a:tcPr marL="76332" marR="76332" marT="38166" marB="38166"/>
                </a:tc>
                <a:tc>
                  <a:txBody>
                    <a:bodyPr/>
                    <a:lstStyle/>
                    <a:p>
                      <a:r>
                        <a:rPr lang="en-US" sz="2400">
                          <a:solidFill>
                            <a:schemeClr val="tx1"/>
                          </a:solidFill>
                        </a:rPr>
                        <a:t>Beth</a:t>
                      </a:r>
                    </a:p>
                  </a:txBody>
                  <a:tcPr marL="76332" marR="76332" marT="38166" marB="38166"/>
                </a:tc>
                <a:tc>
                  <a:txBody>
                    <a:bodyPr/>
                    <a:lstStyle/>
                    <a:p>
                      <a:r>
                        <a:rPr lang="en-US" sz="2400">
                          <a:solidFill>
                            <a:schemeClr val="tx1"/>
                          </a:solidFill>
                        </a:rPr>
                        <a:t>Bell Elementary School </a:t>
                      </a:r>
                    </a:p>
                  </a:txBody>
                  <a:tcPr marL="76332" marR="76332" marT="38166" marB="38166"/>
                </a:tc>
                <a:tc>
                  <a:txBody>
                    <a:bodyPr/>
                    <a:lstStyle/>
                    <a:p>
                      <a:r>
                        <a:rPr lang="en-US" sz="2400">
                          <a:solidFill>
                            <a:schemeClr val="tx1"/>
                          </a:solidFill>
                        </a:rPr>
                        <a:t>Teacher -Elementary</a:t>
                      </a:r>
                    </a:p>
                  </a:txBody>
                  <a:tcPr marL="76332" marR="76332" marT="38166" marB="38166"/>
                </a:tc>
                <a:tc>
                  <a:txBody>
                    <a:bodyPr/>
                    <a:lstStyle/>
                    <a:p>
                      <a:r>
                        <a:rPr lang="en-US" sz="2400">
                          <a:solidFill>
                            <a:schemeClr val="tx1"/>
                          </a:solidFill>
                        </a:rPr>
                        <a:t>Grade 4</a:t>
                      </a:r>
                    </a:p>
                  </a:txBody>
                  <a:tcPr marL="76332" marR="76332" marT="38166" marB="38166"/>
                </a:tc>
                <a:tc>
                  <a:txBody>
                    <a:bodyPr/>
                    <a:lstStyle/>
                    <a:p>
                      <a:r>
                        <a:rPr lang="en-US" sz="2400">
                          <a:solidFill>
                            <a:schemeClr val="tx1"/>
                          </a:solidFill>
                        </a:rPr>
                        <a:t>Multiple Subject/</a:t>
                      </a:r>
                      <a:br>
                        <a:rPr lang="en-US" sz="2400">
                          <a:solidFill>
                            <a:schemeClr val="tx1"/>
                          </a:solidFill>
                        </a:rPr>
                      </a:br>
                      <a:r>
                        <a:rPr lang="en-US" sz="2400">
                          <a:solidFill>
                            <a:schemeClr val="tx1"/>
                          </a:solidFill>
                        </a:rPr>
                        <a:t>ELA1</a:t>
                      </a:r>
                    </a:p>
                  </a:txBody>
                  <a:tcPr marL="76332" marR="76332" marT="38166" marB="38166"/>
                </a:tc>
                <a:tc>
                  <a:txBody>
                    <a:bodyPr/>
                    <a:lstStyle/>
                    <a:p>
                      <a:r>
                        <a:rPr lang="en-US" sz="2400">
                          <a:solidFill>
                            <a:schemeClr val="tx1"/>
                          </a:solidFill>
                        </a:rPr>
                        <a:t>General Subject</a:t>
                      </a:r>
                    </a:p>
                  </a:txBody>
                  <a:tcPr marL="76332" marR="76332" marT="38166" marB="38166"/>
                </a:tc>
                <a:extLst>
                  <a:ext uri="{0D108BD9-81ED-4DB2-BD59-A6C34878D82A}">
                    <a16:rowId xmlns:a16="http://schemas.microsoft.com/office/drawing/2014/main" val="2197397612"/>
                  </a:ext>
                </a:extLst>
              </a:tr>
              <a:tr h="1075133">
                <a:tc>
                  <a:txBody>
                    <a:bodyPr/>
                    <a:lstStyle/>
                    <a:p>
                      <a:r>
                        <a:rPr lang="en-US" sz="2400" dirty="0">
                          <a:solidFill>
                            <a:schemeClr val="tx1"/>
                          </a:solidFill>
                        </a:rPr>
                        <a:t>Allen</a:t>
                      </a:r>
                    </a:p>
                  </a:txBody>
                  <a:tcPr marL="76332" marR="76332" marT="38166" marB="38166"/>
                </a:tc>
                <a:tc>
                  <a:txBody>
                    <a:bodyPr/>
                    <a:lstStyle/>
                    <a:p>
                      <a:r>
                        <a:rPr lang="en-US" sz="2400">
                          <a:solidFill>
                            <a:schemeClr val="tx1"/>
                          </a:solidFill>
                        </a:rPr>
                        <a:t>Chad</a:t>
                      </a:r>
                    </a:p>
                  </a:txBody>
                  <a:tcPr marL="76332" marR="76332" marT="38166" marB="38166"/>
                </a:tc>
                <a:tc>
                  <a:txBody>
                    <a:bodyPr/>
                    <a:lstStyle/>
                    <a:p>
                      <a:r>
                        <a:rPr lang="en-US" sz="2400">
                          <a:solidFill>
                            <a:schemeClr val="tx1"/>
                          </a:solidFill>
                        </a:rPr>
                        <a:t>Map Middle School </a:t>
                      </a:r>
                    </a:p>
                  </a:txBody>
                  <a:tcPr marL="76332" marR="76332" marT="38166" marB="38166"/>
                </a:tc>
                <a:tc>
                  <a:txBody>
                    <a:bodyPr/>
                    <a:lstStyle/>
                    <a:p>
                      <a:r>
                        <a:rPr lang="en-US" sz="2400">
                          <a:solidFill>
                            <a:schemeClr val="tx1"/>
                          </a:solidFill>
                        </a:rPr>
                        <a:t>Teacher-Middle</a:t>
                      </a:r>
                    </a:p>
                  </a:txBody>
                  <a:tcPr marL="76332" marR="76332" marT="38166" marB="38166"/>
                </a:tc>
                <a:tc>
                  <a:txBody>
                    <a:bodyPr/>
                    <a:lstStyle/>
                    <a:p>
                      <a:r>
                        <a:rPr lang="en-US" sz="2400" dirty="0">
                          <a:solidFill>
                            <a:schemeClr val="tx1"/>
                          </a:solidFill>
                        </a:rPr>
                        <a:t>Grade 7 English/Social Studies</a:t>
                      </a:r>
                    </a:p>
                  </a:txBody>
                  <a:tcPr marL="76332" marR="76332" marT="38166" marB="38166"/>
                </a:tc>
                <a:tc>
                  <a:txBody>
                    <a:bodyPr/>
                    <a:lstStyle/>
                    <a:p>
                      <a:r>
                        <a:rPr lang="en-US" sz="2400">
                          <a:solidFill>
                            <a:schemeClr val="tx1"/>
                          </a:solidFill>
                        </a:rPr>
                        <a:t>Multiple Subject</a:t>
                      </a:r>
                    </a:p>
                  </a:txBody>
                  <a:tcPr marL="76332" marR="76332" marT="38166" marB="38166"/>
                </a:tc>
                <a:tc>
                  <a:txBody>
                    <a:bodyPr/>
                    <a:lstStyle/>
                    <a:p>
                      <a:r>
                        <a:rPr lang="en-US" sz="2400" dirty="0">
                          <a:solidFill>
                            <a:schemeClr val="tx1"/>
                          </a:solidFill>
                        </a:rPr>
                        <a:t>N/A</a:t>
                      </a:r>
                    </a:p>
                  </a:txBody>
                  <a:tcPr marL="76332" marR="76332" marT="38166" marB="38166"/>
                </a:tc>
                <a:extLst>
                  <a:ext uri="{0D108BD9-81ED-4DB2-BD59-A6C34878D82A}">
                    <a16:rowId xmlns:a16="http://schemas.microsoft.com/office/drawing/2014/main" val="1316947696"/>
                  </a:ext>
                </a:extLst>
              </a:tr>
              <a:tr h="1075133">
                <a:tc>
                  <a:txBody>
                    <a:bodyPr/>
                    <a:lstStyle/>
                    <a:p>
                      <a:r>
                        <a:rPr lang="en-US" sz="2400" dirty="0">
                          <a:solidFill>
                            <a:schemeClr val="tx1"/>
                          </a:solidFill>
                        </a:rPr>
                        <a:t>Allen</a:t>
                      </a:r>
                    </a:p>
                  </a:txBody>
                  <a:tcPr marL="76332" marR="76332" marT="38166" marB="38166"/>
                </a:tc>
                <a:tc>
                  <a:txBody>
                    <a:bodyPr/>
                    <a:lstStyle/>
                    <a:p>
                      <a:r>
                        <a:rPr lang="en-US" sz="2400" dirty="0">
                          <a:solidFill>
                            <a:schemeClr val="tx1"/>
                          </a:solidFill>
                        </a:rPr>
                        <a:t>Chad</a:t>
                      </a:r>
                    </a:p>
                  </a:txBody>
                  <a:tcPr marL="76332" marR="76332" marT="38166" marB="38166"/>
                </a:tc>
                <a:tc>
                  <a:txBody>
                    <a:bodyPr/>
                    <a:lstStyle/>
                    <a:p>
                      <a:r>
                        <a:rPr lang="en-US" sz="2400" dirty="0">
                          <a:solidFill>
                            <a:schemeClr val="tx1"/>
                          </a:solidFill>
                        </a:rPr>
                        <a:t>Map Middle School</a:t>
                      </a:r>
                    </a:p>
                  </a:txBody>
                  <a:tcPr marL="76332" marR="76332" marT="38166" marB="38166"/>
                </a:tc>
                <a:tc>
                  <a:txBody>
                    <a:bodyPr/>
                    <a:lstStyle/>
                    <a:p>
                      <a:r>
                        <a:rPr lang="en-US" sz="2400" dirty="0">
                          <a:solidFill>
                            <a:schemeClr val="tx1"/>
                          </a:solidFill>
                        </a:rPr>
                        <a:t>Teacher-Middle</a:t>
                      </a:r>
                    </a:p>
                  </a:txBody>
                  <a:tcPr marL="76332" marR="76332" marT="38166" marB="38166"/>
                </a:tc>
                <a:tc>
                  <a:txBody>
                    <a:bodyPr/>
                    <a:lstStyle/>
                    <a:p>
                      <a:r>
                        <a:rPr lang="en-US" sz="2400" dirty="0">
                          <a:solidFill>
                            <a:schemeClr val="tx1"/>
                          </a:solidFill>
                        </a:rPr>
                        <a:t>Grade 7 English/Social Studies</a:t>
                      </a:r>
                    </a:p>
                  </a:txBody>
                  <a:tcPr marL="76332" marR="76332" marT="38166" marB="38166"/>
                </a:tc>
                <a:tc>
                  <a:txBody>
                    <a:bodyPr/>
                    <a:lstStyle/>
                    <a:p>
                      <a:pPr algn="l" fontAlgn="b"/>
                      <a:r>
                        <a:rPr lang="en-US" sz="2400" kern="1200" dirty="0">
                          <a:solidFill>
                            <a:schemeClr val="tx1"/>
                          </a:solidFill>
                        </a:rPr>
                        <a:t>SDAIE-SB 1969</a:t>
                      </a:r>
                      <a:endParaRPr lang="en-US" sz="2400" kern="1200" dirty="0">
                        <a:solidFill>
                          <a:schemeClr val="tx1"/>
                        </a:solidFill>
                        <a:latin typeface="+mn-lt"/>
                        <a:ea typeface="+mn-ea"/>
                        <a:cs typeface="+mn-cs"/>
                      </a:endParaRPr>
                    </a:p>
                  </a:txBody>
                  <a:tcPr marL="7951" marR="7951" marT="7951" marB="0"/>
                </a:tc>
                <a:tc>
                  <a:txBody>
                    <a:bodyPr/>
                    <a:lstStyle/>
                    <a:p>
                      <a:r>
                        <a:rPr lang="en-US" sz="2400" dirty="0">
                          <a:solidFill>
                            <a:schemeClr val="tx1"/>
                          </a:solidFill>
                        </a:rPr>
                        <a:t>N/A</a:t>
                      </a:r>
                    </a:p>
                  </a:txBody>
                  <a:tcPr marL="76332" marR="76332" marT="38166" marB="38166"/>
                </a:tc>
                <a:extLst>
                  <a:ext uri="{0D108BD9-81ED-4DB2-BD59-A6C34878D82A}">
                    <a16:rowId xmlns:a16="http://schemas.microsoft.com/office/drawing/2014/main" val="2875123351"/>
                  </a:ext>
                </a:extLst>
              </a:tr>
            </a:tbl>
          </a:graphicData>
        </a:graphic>
      </p:graphicFrame>
    </p:spTree>
    <p:extLst>
      <p:ext uri="{BB962C8B-B14F-4D97-AF65-F5344CB8AC3E}">
        <p14:creationId xmlns:p14="http://schemas.microsoft.com/office/powerpoint/2010/main" val="2269341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1D1D1210-3BD3-4C6E-AD1B-07BFB5ABD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7" name="Rectangle 56">
            <a:extLst>
              <a:ext uri="{FF2B5EF4-FFF2-40B4-BE49-F238E27FC236}">
                <a16:creationId xmlns:a16="http://schemas.microsoft.com/office/drawing/2014/main" id="{E4947F56-9DBB-4FF9-ABF2-5B7B3C7B5F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59" name="Straight Connector 58">
            <a:extLst>
              <a:ext uri="{FF2B5EF4-FFF2-40B4-BE49-F238E27FC236}">
                <a16:creationId xmlns:a16="http://schemas.microsoft.com/office/drawing/2014/main" id="{B6E21A4B-9996-44C9-AE8B-9B156A6CDF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61" name="Rectangle 60">
            <a:extLst>
              <a:ext uri="{FF2B5EF4-FFF2-40B4-BE49-F238E27FC236}">
                <a16:creationId xmlns:a16="http://schemas.microsoft.com/office/drawing/2014/main" id="{CAA95A4F-6851-483E-8C86-31AA85F75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a:xfrm>
            <a:off x="8141110" y="639097"/>
            <a:ext cx="3401961" cy="3686015"/>
          </a:xfrm>
        </p:spPr>
        <p:txBody>
          <a:bodyPr vert="horz" lIns="91440" tIns="45720" rIns="91440" bIns="45720" rtlCol="0" anchor="b">
            <a:normAutofit/>
          </a:bodyPr>
          <a:lstStyle/>
          <a:p>
            <a:pPr eaLnBrk="1" hangingPunct="1"/>
            <a:r>
              <a:rPr lang="en-US" sz="6100" dirty="0">
                <a:solidFill>
                  <a:schemeClr val="tx1"/>
                </a:solidFill>
              </a:rPr>
              <a:t>Four-Week Letter Template</a:t>
            </a:r>
          </a:p>
        </p:txBody>
      </p:sp>
      <p:pic>
        <p:nvPicPr>
          <p:cNvPr id="6" name="Content Placeholder 5" descr="Picture of the Four-week letter template">
            <a:extLst>
              <a:ext uri="{FF2B5EF4-FFF2-40B4-BE49-F238E27FC236}">
                <a16:creationId xmlns:a16="http://schemas.microsoft.com/office/drawing/2014/main" id="{C7E50D1B-14C4-1E2D-BBD3-1E8A2F9DA4E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62650" y="230320"/>
            <a:ext cx="6181036" cy="6025402"/>
          </a:xfrm>
          <a:prstGeom prst="rect">
            <a:avLst/>
          </a:prstGeom>
        </p:spPr>
      </p:pic>
      <p:cxnSp>
        <p:nvCxnSpPr>
          <p:cNvPr id="63" name="Straight Connector 62">
            <a:extLst>
              <a:ext uri="{FF2B5EF4-FFF2-40B4-BE49-F238E27FC236}">
                <a16:creationId xmlns:a16="http://schemas.microsoft.com/office/drawing/2014/main" id="{8E67B80F-DC96-4AB3-BCAC-07B698F6F6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D102C23A-5B68-4151-A35E-69055BD51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7" name="Rectangle 66">
            <a:extLst>
              <a:ext uri="{FF2B5EF4-FFF2-40B4-BE49-F238E27FC236}">
                <a16:creationId xmlns:a16="http://schemas.microsoft.com/office/drawing/2014/main" id="{F16C535E-8900-4C12-9B34-681C17AD5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4E637404-0BCF-4192-AEAE-F6A882F231C4}" type="slidenum">
              <a:rPr lang="en-US" altLang="en-US" sz="1050">
                <a:latin typeface="+mn-lt"/>
              </a:rPr>
              <a:pPr>
                <a:spcAft>
                  <a:spcPts val="600"/>
                </a:spcAft>
              </a:pPr>
              <a:t>8</a:t>
            </a:fld>
            <a:endParaRPr lang="en-US" altLang="en-US" sz="1050">
              <a:latin typeface="+mn-lt"/>
            </a:endParaRPr>
          </a:p>
        </p:txBody>
      </p:sp>
    </p:spTree>
    <p:extLst>
      <p:ext uri="{BB962C8B-B14F-4D97-AF65-F5344CB8AC3E}">
        <p14:creationId xmlns:p14="http://schemas.microsoft.com/office/powerpoint/2010/main" val="2055704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E1186-CA5B-4139-B336-20DC9FF6DBB2}"/>
              </a:ext>
            </a:extLst>
          </p:cNvPr>
          <p:cNvSpPr>
            <a:spLocks noGrp="1"/>
          </p:cNvSpPr>
          <p:nvPr>
            <p:ph type="title"/>
          </p:nvPr>
        </p:nvSpPr>
        <p:spPr>
          <a:xfrm>
            <a:off x="971551" y="287338"/>
            <a:ext cx="10329862" cy="1449387"/>
          </a:xfrm>
        </p:spPr>
        <p:txBody>
          <a:bodyPr>
            <a:normAutofit/>
          </a:bodyPr>
          <a:lstStyle/>
          <a:p>
            <a:r>
              <a:rPr lang="en-US" sz="4400" dirty="0">
                <a:solidFill>
                  <a:schemeClr val="tx1"/>
                </a:solidFill>
              </a:rPr>
              <a:t>Determination Chart Four-Week Letter (1) </a:t>
            </a:r>
          </a:p>
        </p:txBody>
      </p:sp>
      <p:graphicFrame>
        <p:nvGraphicFramePr>
          <p:cNvPr id="6" name="Content Placeholder 5" descr="Determination Chart, ineffective teacher">
            <a:extLst>
              <a:ext uri="{FF2B5EF4-FFF2-40B4-BE49-F238E27FC236}">
                <a16:creationId xmlns:a16="http://schemas.microsoft.com/office/drawing/2014/main" id="{0B4CE2D1-BC50-437B-913E-878DAD7F85B6}"/>
              </a:ext>
            </a:extLst>
          </p:cNvPr>
          <p:cNvGraphicFramePr>
            <a:graphicFrameLocks noGrp="1"/>
          </p:cNvGraphicFramePr>
          <p:nvPr>
            <p:ph idx="1"/>
            <p:extLst>
              <p:ext uri="{D42A27DB-BD31-4B8C-83A1-F6EECF244321}">
                <p14:modId xmlns:p14="http://schemas.microsoft.com/office/powerpoint/2010/main" val="859071055"/>
              </p:ext>
            </p:extLst>
          </p:nvPr>
        </p:nvGraphicFramePr>
        <p:xfrm>
          <a:off x="499957" y="1806725"/>
          <a:ext cx="11273050" cy="4450080"/>
        </p:xfrm>
        <a:graphic>
          <a:graphicData uri="http://schemas.openxmlformats.org/drawingml/2006/table">
            <a:tbl>
              <a:tblPr firstRow="1" bandRow="1">
                <a:tableStyleId>{5C22544A-7EE6-4342-B048-85BDC9FD1C3A}</a:tableStyleId>
              </a:tblPr>
              <a:tblGrid>
                <a:gridCol w="1784035">
                  <a:extLst>
                    <a:ext uri="{9D8B030D-6E8A-4147-A177-3AD203B41FA5}">
                      <a16:colId xmlns:a16="http://schemas.microsoft.com/office/drawing/2014/main" val="3849317242"/>
                    </a:ext>
                  </a:extLst>
                </a:gridCol>
                <a:gridCol w="9489015">
                  <a:extLst>
                    <a:ext uri="{9D8B030D-6E8A-4147-A177-3AD203B41FA5}">
                      <a16:colId xmlns:a16="http://schemas.microsoft.com/office/drawing/2014/main" val="681353281"/>
                    </a:ext>
                  </a:extLst>
                </a:gridCol>
              </a:tblGrid>
              <a:tr h="370840">
                <a:tc>
                  <a:txBody>
                    <a:bodyPr/>
                    <a:lstStyle/>
                    <a:p>
                      <a:r>
                        <a:rPr lang="en-US" sz="2400" dirty="0"/>
                        <a:t>Term</a:t>
                      </a:r>
                    </a:p>
                  </a:txBody>
                  <a:tcPr/>
                </a:tc>
                <a:tc>
                  <a:txBody>
                    <a:bodyPr/>
                    <a:lstStyle/>
                    <a:p>
                      <a:r>
                        <a:rPr lang="en-US" sz="2400" dirty="0"/>
                        <a:t>Definition</a:t>
                      </a:r>
                    </a:p>
                  </a:txBody>
                  <a:tcPr/>
                </a:tc>
                <a:extLst>
                  <a:ext uri="{0D108BD9-81ED-4DB2-BD59-A6C34878D82A}">
                    <a16:rowId xmlns:a16="http://schemas.microsoft.com/office/drawing/2014/main" val="885482567"/>
                  </a:ext>
                </a:extLst>
              </a:tr>
              <a:tr h="0">
                <a:tc>
                  <a:txBody>
                    <a:bodyPr/>
                    <a:lstStyle/>
                    <a:p>
                      <a:r>
                        <a:rPr lang="en-US" sz="2400" dirty="0">
                          <a:solidFill>
                            <a:schemeClr val="tx1"/>
                          </a:solidFill>
                        </a:rPr>
                        <a:t>Ineffective Teacher</a:t>
                      </a:r>
                    </a:p>
                  </a:txBody>
                  <a:tcPr/>
                </a:tc>
                <a:tc>
                  <a:txBody>
                    <a:bodyPr/>
                    <a:lstStyle/>
                    <a:p>
                      <a:pPr lvl="0">
                        <a:spcAft>
                          <a:spcPts val="1200"/>
                        </a:spcAft>
                      </a:pPr>
                      <a:r>
                        <a:rPr lang="en-US" sz="2400" kern="1200" dirty="0">
                          <a:solidFill>
                            <a:schemeClr val="tx1"/>
                          </a:solidFill>
                          <a:effectLst/>
                          <a:latin typeface="+mn-lt"/>
                          <a:ea typeface="+mn-ea"/>
                          <a:cs typeface="+mn-cs"/>
                        </a:rPr>
                        <a:t>An individual whose assignment is legally authorized by an emergency permit that does not require possession of a full teaching license. Under this definition, teachers with the following limited emergency permits would be considered ineffective:</a:t>
                      </a:r>
                    </a:p>
                    <a:p>
                      <a:pPr marL="285750" lvl="0" indent="-285750">
                        <a:spcAft>
                          <a:spcPts val="1200"/>
                        </a:spcAft>
                        <a:buFont typeface="Arial" panose="020B0604020202020204" pitchFamily="34" charset="0"/>
                        <a:buChar char="•"/>
                      </a:pPr>
                      <a:r>
                        <a:rPr lang="en-US" sz="2400" b="1" kern="1200" dirty="0">
                          <a:solidFill>
                            <a:schemeClr val="tx1"/>
                          </a:solidFill>
                          <a:effectLst/>
                          <a:latin typeface="+mn-lt"/>
                          <a:ea typeface="+mn-ea"/>
                          <a:cs typeface="+mn-cs"/>
                        </a:rPr>
                        <a:t>Provisional Internship Permits</a:t>
                      </a:r>
                      <a:endParaRPr lang="en-US" sz="2400" kern="1200" dirty="0">
                        <a:solidFill>
                          <a:schemeClr val="tx1"/>
                        </a:solidFill>
                        <a:effectLst/>
                        <a:latin typeface="+mn-lt"/>
                        <a:ea typeface="+mn-ea"/>
                        <a:cs typeface="+mn-cs"/>
                      </a:endParaRPr>
                    </a:p>
                    <a:p>
                      <a:pPr marL="285750" lvl="0" indent="-285750">
                        <a:spcAft>
                          <a:spcPts val="1200"/>
                        </a:spcAft>
                        <a:buFont typeface="Arial" panose="020B0604020202020204" pitchFamily="34" charset="0"/>
                        <a:buChar char="•"/>
                      </a:pPr>
                      <a:r>
                        <a:rPr lang="en-US" sz="2400" b="1" kern="1200" dirty="0">
                          <a:solidFill>
                            <a:schemeClr val="tx1"/>
                          </a:solidFill>
                          <a:effectLst/>
                          <a:latin typeface="+mn-lt"/>
                          <a:ea typeface="+mn-ea"/>
                          <a:cs typeface="+mn-cs"/>
                        </a:rPr>
                        <a:t>Short-Term Staff Permits</a:t>
                      </a:r>
                      <a:endParaRPr lang="en-US" sz="2400" kern="1200" dirty="0">
                        <a:solidFill>
                          <a:schemeClr val="tx1"/>
                        </a:solidFill>
                        <a:effectLst/>
                        <a:latin typeface="+mn-lt"/>
                        <a:ea typeface="+mn-ea"/>
                        <a:cs typeface="+mn-cs"/>
                      </a:endParaRPr>
                    </a:p>
                    <a:p>
                      <a:pPr marL="285750" lvl="0" indent="-285750">
                        <a:spcAft>
                          <a:spcPts val="1200"/>
                        </a:spcAft>
                        <a:buFont typeface="Arial" panose="020B0604020202020204" pitchFamily="34" charset="0"/>
                        <a:buChar char="•"/>
                      </a:pPr>
                      <a:r>
                        <a:rPr lang="en-US" sz="2400" b="1" kern="1200" dirty="0">
                          <a:solidFill>
                            <a:schemeClr val="tx1"/>
                          </a:solidFill>
                          <a:effectLst/>
                          <a:latin typeface="+mn-lt"/>
                          <a:ea typeface="+mn-ea"/>
                          <a:cs typeface="+mn-cs"/>
                        </a:rPr>
                        <a:t>Variable Term Waivers</a:t>
                      </a:r>
                      <a:endParaRPr lang="en-US" sz="2400" kern="1200" dirty="0">
                        <a:solidFill>
                          <a:schemeClr val="tx1"/>
                        </a:solidFill>
                        <a:effectLst/>
                        <a:latin typeface="+mn-lt"/>
                        <a:ea typeface="+mn-ea"/>
                        <a:cs typeface="+mn-cs"/>
                      </a:endParaRPr>
                    </a:p>
                    <a:p>
                      <a:pPr marL="285750" lvl="0" indent="-285750">
                        <a:spcAft>
                          <a:spcPts val="1200"/>
                        </a:spcAft>
                        <a:buFont typeface="Arial" panose="020B0604020202020204" pitchFamily="34" charset="0"/>
                        <a:buChar char="•"/>
                      </a:pPr>
                      <a:r>
                        <a:rPr lang="en-US" sz="2400" b="1" kern="1200" dirty="0">
                          <a:solidFill>
                            <a:schemeClr val="tx1"/>
                          </a:solidFill>
                          <a:effectLst/>
                          <a:latin typeface="+mn-lt"/>
                          <a:ea typeface="+mn-ea"/>
                          <a:cs typeface="+mn-cs"/>
                        </a:rPr>
                        <a:t>Substitute permits or Teaching Permits for Statutory Leave holders serving as the teacher of record</a:t>
                      </a:r>
                      <a:endParaRPr lang="en-US" sz="2400" kern="1200" dirty="0">
                        <a:solidFill>
                          <a:schemeClr val="tx1"/>
                        </a:solidFill>
                        <a:effectLst/>
                        <a:latin typeface="+mn-lt"/>
                        <a:ea typeface="+mn-ea"/>
                        <a:cs typeface="+mn-cs"/>
                      </a:endParaRPr>
                    </a:p>
                  </a:txBody>
                  <a:tcPr/>
                </a:tc>
                <a:extLst>
                  <a:ext uri="{0D108BD9-81ED-4DB2-BD59-A6C34878D82A}">
                    <a16:rowId xmlns:a16="http://schemas.microsoft.com/office/drawing/2014/main" val="1738727513"/>
                  </a:ext>
                </a:extLst>
              </a:tr>
            </a:tbl>
          </a:graphicData>
        </a:graphic>
      </p:graphicFrame>
      <p:sp>
        <p:nvSpPr>
          <p:cNvPr id="4" name="Slide Number Placeholder 3">
            <a:extLst>
              <a:ext uri="{FF2B5EF4-FFF2-40B4-BE49-F238E27FC236}">
                <a16:creationId xmlns:a16="http://schemas.microsoft.com/office/drawing/2014/main" id="{1E3794EA-A210-485C-A5DB-9E0A7022CBD2}"/>
              </a:ext>
            </a:extLst>
          </p:cNvPr>
          <p:cNvSpPr>
            <a:spLocks noGrp="1"/>
          </p:cNvSpPr>
          <p:nvPr>
            <p:ph type="sldNum" sz="quarter" idx="12"/>
          </p:nvPr>
        </p:nvSpPr>
        <p:spPr/>
        <p:txBody>
          <a:bodyPr/>
          <a:lstStyle/>
          <a:p>
            <a:fld id="{4E637404-0BCF-4192-AEAE-F6A882F231C4}" type="slidenum">
              <a:rPr lang="en-US" altLang="en-US" smtClean="0"/>
              <a:pPr/>
              <a:t>9</a:t>
            </a:fld>
            <a:endParaRPr lang="en-US" altLang="en-US" dirty="0"/>
          </a:p>
        </p:txBody>
      </p:sp>
    </p:spTree>
    <p:extLst>
      <p:ext uri="{BB962C8B-B14F-4D97-AF65-F5344CB8AC3E}">
        <p14:creationId xmlns:p14="http://schemas.microsoft.com/office/powerpoint/2010/main" val="1115678872"/>
      </p:ext>
    </p:extLst>
  </p:cSld>
  <p:clrMapOvr>
    <a:masterClrMapping/>
  </p:clrMapOvr>
</p:sld>
</file>

<file path=ppt/theme/theme1.xml><?xml version="1.0" encoding="utf-8"?>
<a:theme xmlns:a="http://schemas.openxmlformats.org/drawingml/2006/main" name="Retrospect">
  <a:themeElements>
    <a:clrScheme name="Custom 23">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2B5967"/>
      </a:hlink>
      <a:folHlink>
        <a:srgbClr val="595D52"/>
      </a:folHlink>
    </a:clrScheme>
    <a:fontScheme name="Custom 1">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2875</Words>
  <Application>Microsoft Office PowerPoint</Application>
  <PresentationFormat>Widescreen</PresentationFormat>
  <Paragraphs>277</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Arial,Sans-Serif</vt:lpstr>
      <vt:lpstr>Calibri</vt:lpstr>
      <vt:lpstr>Helvetica</vt:lpstr>
      <vt:lpstr>Retrospect</vt:lpstr>
      <vt:lpstr>Title II, Part A Supporting Effective Instruction Monitoring</vt:lpstr>
      <vt:lpstr>Agenda</vt:lpstr>
      <vt:lpstr>Four-Week Letter</vt:lpstr>
      <vt:lpstr>Four-Week Letter Evidence (1) </vt:lpstr>
      <vt:lpstr>Four-Week Letter Evidence (2) </vt:lpstr>
      <vt:lpstr>Example list of Staff Credentials (1)</vt:lpstr>
      <vt:lpstr>Example list of Staff Credentials (2)</vt:lpstr>
      <vt:lpstr>Four-Week Letter Template</vt:lpstr>
      <vt:lpstr>Determination Chart Four-Week Letter (1) </vt:lpstr>
      <vt:lpstr>Determination Chart Four-Week Letter (2)</vt:lpstr>
      <vt:lpstr>Four-Week Letter Questions (1)</vt:lpstr>
      <vt:lpstr>Four-Week Letter Questions (2)</vt:lpstr>
      <vt:lpstr>Four-Week Letter Questions (3)</vt:lpstr>
      <vt:lpstr>Four-Week Letter Questions (4)</vt:lpstr>
      <vt:lpstr>Four-Week Letter Questions (5)</vt:lpstr>
      <vt:lpstr>Four-Week Letter Questions (6)</vt:lpstr>
      <vt:lpstr>Four-Week Letter Best Practices</vt:lpstr>
      <vt:lpstr>Four-Week Letter Plan Example (1)</vt:lpstr>
      <vt:lpstr>Four-Week Letter Plan Example (2)</vt:lpstr>
      <vt:lpstr>Four-Week Letter Plan Example (3)</vt:lpstr>
      <vt:lpstr>Four-Week Letter Questions (7)</vt:lpstr>
      <vt:lpstr>Four-Week Letter Findings and Resolutions</vt:lpstr>
      <vt:lpstr>Contact and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SEI 11 Four-Week Letter FPM Presentation - Professional Learning (CA Dept of Education)</dc:title>
  <dc:subject>Supporting Effective Instruction (SEI) 11: Four-Week Letter Federal Program Monitoring (FPM) Presentation reviewing instructions, criteria, guidance, and resources for LEAs to meet federal program requirements.</dc:subject>
  <dc:creator/>
  <cp:lastModifiedBy/>
  <cp:revision>1</cp:revision>
  <dcterms:created xsi:type="dcterms:W3CDTF">2024-02-08T23:07:49Z</dcterms:created>
  <dcterms:modified xsi:type="dcterms:W3CDTF">2024-02-21T03:14:00Z</dcterms:modified>
</cp:coreProperties>
</file>