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6" r:id="rId1"/>
    <p:sldMasterId id="2147483739" r:id="rId2"/>
    <p:sldMasterId id="2147483782" r:id="rId3"/>
  </p:sldMasterIdLst>
  <p:notesMasterIdLst>
    <p:notesMasterId r:id="rId28"/>
  </p:notesMasterIdLst>
  <p:sldIdLst>
    <p:sldId id="258" r:id="rId4"/>
    <p:sldId id="282" r:id="rId5"/>
    <p:sldId id="259" r:id="rId6"/>
    <p:sldId id="438" r:id="rId7"/>
    <p:sldId id="288" r:id="rId8"/>
    <p:sldId id="279" r:id="rId9"/>
    <p:sldId id="442" r:id="rId10"/>
    <p:sldId id="277" r:id="rId11"/>
    <p:sldId id="293" r:id="rId12"/>
    <p:sldId id="291" r:id="rId13"/>
    <p:sldId id="446" r:id="rId14"/>
    <p:sldId id="292" r:id="rId15"/>
    <p:sldId id="447" r:id="rId16"/>
    <p:sldId id="439" r:id="rId17"/>
    <p:sldId id="443" r:id="rId18"/>
    <p:sldId id="445" r:id="rId19"/>
    <p:sldId id="448" r:id="rId20"/>
    <p:sldId id="294" r:id="rId21"/>
    <p:sldId id="440" r:id="rId22"/>
    <p:sldId id="441" r:id="rId23"/>
    <p:sldId id="290" r:id="rId24"/>
    <p:sldId id="437" r:id="rId25"/>
    <p:sldId id="286" r:id="rId26"/>
    <p:sldId id="295"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56DB69-6A38-E6F4-BCB9-DD4B11C3F9DC}" v="10" dt="2024-01-09T18:18:34.570"/>
    <p1510:client id="{0CAFBB99-B1B4-62E8-0C9D-D9F623EAFE00}" v="3" dt="2024-01-08T22:20:27.677"/>
    <p1510:client id="{132FD0BD-49BE-46A1-8074-EF9914C2096E}" v="334" dt="2024-01-09T18:16:15.330"/>
    <p1510:client id="{37418F3E-D338-43C8-84FC-6C3E10C5DF5C}" v="1090" dt="2024-01-09T18:16:14.540"/>
    <p1510:client id="{67C2D5F6-F391-4A8C-A01C-72128BB9EC5A}" v="3" dt="2024-01-08T22:43:37.117"/>
    <p1510:client id="{85FF0990-EABB-0CB2-A076-406DD901D1E5}" v="1" dt="2024-01-09T15:52:36.659"/>
    <p1510:client id="{867B1D74-558F-DA65-DECA-C1147020F251}" v="11" dt="2024-01-09T00:38:22.499"/>
    <p1510:client id="{9F6F06D6-4021-5490-896F-E3A721EB637C}" v="31" dt="2024-01-09T01:05:31.640"/>
    <p1510:client id="{A7AF36E6-F6D6-8487-366A-C15BF1BF369A}" v="3" dt="2024-01-09T17:30:02.273"/>
    <p1510:client id="{A8AC3D98-B69A-940E-E736-73FD28287390}" v="4" dt="2024-01-08T22:15:12.587"/>
    <p1510:client id="{B6E66406-C3DA-4C09-ACCD-5D7C69E31B32}" v="8" dt="2024-01-08T22:11:49.272"/>
    <p1510:client id="{B9890D85-AC5D-6D4C-3546-92CAE8442E5A}" v="16" dt="2024-01-09T18:05:45.244"/>
    <p1510:client id="{BD5A37C4-D2A8-D1DD-B988-BE7AE0AA1653}" v="2" dt="2024-01-09T17:13:34.034"/>
    <p1510:client id="{C636F988-3F70-B4F2-967E-2486A44066B7}" v="2" dt="2024-01-09T07:38:54.703"/>
    <p1510:client id="{D16B9AE2-0A16-473B-9A32-77589D995599}" v="76" vWet="78" dt="2024-01-08T23:09:54.898"/>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77" d="100"/>
          <a:sy n="77" d="100"/>
        </p:scale>
        <p:origin x="82" y="2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microsoft.com/office/2018/10/relationships/authors" Target="author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D386CB-D6FB-4F19-952D-356EEBF1E98B}" type="datetimeFigureOut">
              <a:t>1/9/2024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F6E7D6-2E86-402D-9F32-6E72606BE399}" type="slidenum">
              <a:t>‹#›</a:t>
            </a:fld>
            <a:endParaRPr lang="en-US"/>
          </a:p>
        </p:txBody>
      </p:sp>
    </p:spTree>
    <p:extLst>
      <p:ext uri="{BB962C8B-B14F-4D97-AF65-F5344CB8AC3E}">
        <p14:creationId xmlns:p14="http://schemas.microsoft.com/office/powerpoint/2010/main" val="3556753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t>1</a:t>
            </a:fld>
            <a:endParaRPr lang="en-US"/>
          </a:p>
        </p:txBody>
      </p:sp>
    </p:spTree>
    <p:extLst>
      <p:ext uri="{BB962C8B-B14F-4D97-AF65-F5344CB8AC3E}">
        <p14:creationId xmlns:p14="http://schemas.microsoft.com/office/powerpoint/2010/main" val="38584187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smtClean="0"/>
              <a:t>10</a:t>
            </a:fld>
            <a:endParaRPr lang="en-US"/>
          </a:p>
        </p:txBody>
      </p:sp>
    </p:spTree>
    <p:extLst>
      <p:ext uri="{BB962C8B-B14F-4D97-AF65-F5344CB8AC3E}">
        <p14:creationId xmlns:p14="http://schemas.microsoft.com/office/powerpoint/2010/main" val="506573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1A0BFC-2C6B-C428-5691-FB4101E19CF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DB3750B-950B-BC95-9BD5-57B6E84E3AA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3EC3489-8B6B-60B6-9224-D7E59158012B}"/>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FD84FCB9-C314-8493-0C03-3C24F3558C5A}"/>
              </a:ext>
            </a:extLst>
          </p:cNvPr>
          <p:cNvSpPr>
            <a:spLocks noGrp="1"/>
          </p:cNvSpPr>
          <p:nvPr>
            <p:ph type="sldNum" sz="quarter" idx="5"/>
          </p:nvPr>
        </p:nvSpPr>
        <p:spPr/>
        <p:txBody>
          <a:bodyPr/>
          <a:lstStyle/>
          <a:p>
            <a:fld id="{2AF6E7D6-2E86-402D-9F32-6E72606BE399}" type="slidenum">
              <a:rPr lang="en-US" smtClean="0"/>
              <a:t>11</a:t>
            </a:fld>
            <a:endParaRPr lang="en-US"/>
          </a:p>
        </p:txBody>
      </p:sp>
    </p:spTree>
    <p:extLst>
      <p:ext uri="{BB962C8B-B14F-4D97-AF65-F5344CB8AC3E}">
        <p14:creationId xmlns:p14="http://schemas.microsoft.com/office/powerpoint/2010/main" val="16741299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smtClean="0"/>
              <a:t>12</a:t>
            </a:fld>
            <a:endParaRPr lang="en-US"/>
          </a:p>
        </p:txBody>
      </p:sp>
    </p:spTree>
    <p:extLst>
      <p:ext uri="{BB962C8B-B14F-4D97-AF65-F5344CB8AC3E}">
        <p14:creationId xmlns:p14="http://schemas.microsoft.com/office/powerpoint/2010/main" val="21992964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F79FAD-B182-353F-CAAE-30B6A5167FF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509923C-C9EF-A12A-157C-3C47026F2A4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28F5A18-B7C5-2E4E-5052-60EB00F065EF}"/>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751D9BDF-EA80-525C-86CB-D22332108D1E}"/>
              </a:ext>
            </a:extLst>
          </p:cNvPr>
          <p:cNvSpPr>
            <a:spLocks noGrp="1"/>
          </p:cNvSpPr>
          <p:nvPr>
            <p:ph type="sldNum" sz="quarter" idx="5"/>
          </p:nvPr>
        </p:nvSpPr>
        <p:spPr/>
        <p:txBody>
          <a:bodyPr/>
          <a:lstStyle/>
          <a:p>
            <a:fld id="{2AF6E7D6-2E86-402D-9F32-6E72606BE399}" type="slidenum">
              <a:rPr lang="en-US" smtClean="0"/>
              <a:t>13</a:t>
            </a:fld>
            <a:endParaRPr lang="en-US"/>
          </a:p>
        </p:txBody>
      </p:sp>
    </p:spTree>
    <p:extLst>
      <p:ext uri="{BB962C8B-B14F-4D97-AF65-F5344CB8AC3E}">
        <p14:creationId xmlns:p14="http://schemas.microsoft.com/office/powerpoint/2010/main" val="29191803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a:t>14</a:t>
            </a:fld>
            <a:endParaRPr lang="en-US"/>
          </a:p>
        </p:txBody>
      </p:sp>
    </p:spTree>
    <p:extLst>
      <p:ext uri="{BB962C8B-B14F-4D97-AF65-F5344CB8AC3E}">
        <p14:creationId xmlns:p14="http://schemas.microsoft.com/office/powerpoint/2010/main" val="1170745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99BA9D-44C2-2940-03E0-2A9C5C94C3E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A8D668F-6764-D796-C7F9-3186A6D4D7B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E4FA905-84E9-1E2A-5428-24DB53CE32FD}"/>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AFDC434A-66D7-690A-625F-5CEAFE321F58}"/>
              </a:ext>
            </a:extLst>
          </p:cNvPr>
          <p:cNvSpPr>
            <a:spLocks noGrp="1"/>
          </p:cNvSpPr>
          <p:nvPr>
            <p:ph type="sldNum" sz="quarter" idx="5"/>
          </p:nvPr>
        </p:nvSpPr>
        <p:spPr/>
        <p:txBody>
          <a:bodyPr/>
          <a:lstStyle/>
          <a:p>
            <a:fld id="{2AF6E7D6-2E86-402D-9F32-6E72606BE399}" type="slidenum">
              <a:rPr lang="en-US"/>
              <a:t>15</a:t>
            </a:fld>
            <a:endParaRPr lang="en-US"/>
          </a:p>
        </p:txBody>
      </p:sp>
    </p:spTree>
    <p:extLst>
      <p:ext uri="{BB962C8B-B14F-4D97-AF65-F5344CB8AC3E}">
        <p14:creationId xmlns:p14="http://schemas.microsoft.com/office/powerpoint/2010/main" val="20694134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BBDB74-6BD4-8B83-5E4F-DFC3C1B48A6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A8F24B0-CDFA-F641-C785-5E2843BEEB9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FA13B50-8B35-CB89-FCB7-33EE13BCA442}"/>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33C21AF0-36A0-5632-9CC0-374FDBBDCA71}"/>
              </a:ext>
            </a:extLst>
          </p:cNvPr>
          <p:cNvSpPr>
            <a:spLocks noGrp="1"/>
          </p:cNvSpPr>
          <p:nvPr>
            <p:ph type="sldNum" sz="quarter" idx="5"/>
          </p:nvPr>
        </p:nvSpPr>
        <p:spPr/>
        <p:txBody>
          <a:bodyPr/>
          <a:lstStyle/>
          <a:p>
            <a:fld id="{2AF6E7D6-2E86-402D-9F32-6E72606BE399}" type="slidenum">
              <a:rPr lang="en-US"/>
              <a:t>16</a:t>
            </a:fld>
            <a:endParaRPr lang="en-US"/>
          </a:p>
        </p:txBody>
      </p:sp>
    </p:spTree>
    <p:extLst>
      <p:ext uri="{BB962C8B-B14F-4D97-AF65-F5344CB8AC3E}">
        <p14:creationId xmlns:p14="http://schemas.microsoft.com/office/powerpoint/2010/main" val="16173463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smtClean="0"/>
              <a:t>17</a:t>
            </a:fld>
            <a:endParaRPr lang="en-US"/>
          </a:p>
        </p:txBody>
      </p:sp>
    </p:spTree>
    <p:extLst>
      <p:ext uri="{BB962C8B-B14F-4D97-AF65-F5344CB8AC3E}">
        <p14:creationId xmlns:p14="http://schemas.microsoft.com/office/powerpoint/2010/main" val="6350687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smtClean="0"/>
              <a:t>18</a:t>
            </a:fld>
            <a:endParaRPr lang="en-US"/>
          </a:p>
        </p:txBody>
      </p:sp>
    </p:spTree>
    <p:extLst>
      <p:ext uri="{BB962C8B-B14F-4D97-AF65-F5344CB8AC3E}">
        <p14:creationId xmlns:p14="http://schemas.microsoft.com/office/powerpoint/2010/main" val="732635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2D99E0-EBD4-7381-AC2F-0A446D3354A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0B7A139-64AC-8960-B355-2F1A2C40DD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D79C4A5-8EAB-62BE-AB1A-F6625AFDA145}"/>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C90458CA-9773-891D-A266-29B19C79B466}"/>
              </a:ext>
            </a:extLst>
          </p:cNvPr>
          <p:cNvSpPr>
            <a:spLocks noGrp="1"/>
          </p:cNvSpPr>
          <p:nvPr>
            <p:ph type="sldNum" sz="quarter" idx="5"/>
          </p:nvPr>
        </p:nvSpPr>
        <p:spPr/>
        <p:txBody>
          <a:bodyPr/>
          <a:lstStyle/>
          <a:p>
            <a:fld id="{2AF6E7D6-2E86-402D-9F32-6E72606BE399}" type="slidenum">
              <a:rPr lang="en-US" smtClean="0"/>
              <a:t>19</a:t>
            </a:fld>
            <a:endParaRPr lang="en-US"/>
          </a:p>
        </p:txBody>
      </p:sp>
    </p:spTree>
    <p:extLst>
      <p:ext uri="{BB962C8B-B14F-4D97-AF65-F5344CB8AC3E}">
        <p14:creationId xmlns:p14="http://schemas.microsoft.com/office/powerpoint/2010/main" val="4201755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a:t>2</a:t>
            </a:fld>
            <a:endParaRPr lang="en-US"/>
          </a:p>
        </p:txBody>
      </p:sp>
    </p:spTree>
    <p:extLst>
      <p:ext uri="{BB962C8B-B14F-4D97-AF65-F5344CB8AC3E}">
        <p14:creationId xmlns:p14="http://schemas.microsoft.com/office/powerpoint/2010/main" val="4511104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420AFF-A05F-242C-7D72-D8F96028E50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65B0498-297B-B5C6-5469-3685F726255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395A28F-1BA7-A9A0-7C2E-2FD3C98F2B87}"/>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6870DFAA-2A03-A2DA-DFB8-10D56268AC4E}"/>
              </a:ext>
            </a:extLst>
          </p:cNvPr>
          <p:cNvSpPr>
            <a:spLocks noGrp="1"/>
          </p:cNvSpPr>
          <p:nvPr>
            <p:ph type="sldNum" sz="quarter" idx="5"/>
          </p:nvPr>
        </p:nvSpPr>
        <p:spPr/>
        <p:txBody>
          <a:bodyPr/>
          <a:lstStyle/>
          <a:p>
            <a:fld id="{2AF6E7D6-2E86-402D-9F32-6E72606BE399}" type="slidenum">
              <a:rPr lang="en-US" smtClean="0"/>
              <a:t>20</a:t>
            </a:fld>
            <a:endParaRPr lang="en-US"/>
          </a:p>
        </p:txBody>
      </p:sp>
    </p:spTree>
    <p:extLst>
      <p:ext uri="{BB962C8B-B14F-4D97-AF65-F5344CB8AC3E}">
        <p14:creationId xmlns:p14="http://schemas.microsoft.com/office/powerpoint/2010/main" val="11959452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t>21</a:t>
            </a:fld>
            <a:endParaRPr lang="en-US"/>
          </a:p>
        </p:txBody>
      </p:sp>
    </p:spTree>
    <p:extLst>
      <p:ext uri="{BB962C8B-B14F-4D97-AF65-F5344CB8AC3E}">
        <p14:creationId xmlns:p14="http://schemas.microsoft.com/office/powerpoint/2010/main" val="23934747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t>22</a:t>
            </a:fld>
            <a:endParaRPr lang="en-US"/>
          </a:p>
        </p:txBody>
      </p:sp>
    </p:spTree>
    <p:extLst>
      <p:ext uri="{BB962C8B-B14F-4D97-AF65-F5344CB8AC3E}">
        <p14:creationId xmlns:p14="http://schemas.microsoft.com/office/powerpoint/2010/main" val="10714806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smtClean="0"/>
              <a:t>23</a:t>
            </a:fld>
            <a:endParaRPr lang="en-US"/>
          </a:p>
        </p:txBody>
      </p:sp>
    </p:spTree>
    <p:extLst>
      <p:ext uri="{BB962C8B-B14F-4D97-AF65-F5344CB8AC3E}">
        <p14:creationId xmlns:p14="http://schemas.microsoft.com/office/powerpoint/2010/main" val="86994379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t>24</a:t>
            </a:fld>
            <a:endParaRPr lang="en-US"/>
          </a:p>
        </p:txBody>
      </p:sp>
    </p:spTree>
    <p:extLst>
      <p:ext uri="{BB962C8B-B14F-4D97-AF65-F5344CB8AC3E}">
        <p14:creationId xmlns:p14="http://schemas.microsoft.com/office/powerpoint/2010/main" val="5766121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t>3</a:t>
            </a:fld>
            <a:endParaRPr lang="en-US"/>
          </a:p>
        </p:txBody>
      </p:sp>
    </p:spTree>
    <p:extLst>
      <p:ext uri="{BB962C8B-B14F-4D97-AF65-F5344CB8AC3E}">
        <p14:creationId xmlns:p14="http://schemas.microsoft.com/office/powerpoint/2010/main" val="10071480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smtClean="0"/>
              <a:t>4</a:t>
            </a:fld>
            <a:endParaRPr lang="en-US"/>
          </a:p>
        </p:txBody>
      </p:sp>
    </p:spTree>
    <p:extLst>
      <p:ext uri="{BB962C8B-B14F-4D97-AF65-F5344CB8AC3E}">
        <p14:creationId xmlns:p14="http://schemas.microsoft.com/office/powerpoint/2010/main" val="8980905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smtClean="0"/>
              <a:t>5</a:t>
            </a:fld>
            <a:endParaRPr lang="en-US"/>
          </a:p>
        </p:txBody>
      </p:sp>
    </p:spTree>
    <p:extLst>
      <p:ext uri="{BB962C8B-B14F-4D97-AF65-F5344CB8AC3E}">
        <p14:creationId xmlns:p14="http://schemas.microsoft.com/office/powerpoint/2010/main" val="28996889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smtClean="0"/>
              <a:t>6</a:t>
            </a:fld>
            <a:endParaRPr lang="en-US"/>
          </a:p>
        </p:txBody>
      </p:sp>
    </p:spTree>
    <p:extLst>
      <p:ext uri="{BB962C8B-B14F-4D97-AF65-F5344CB8AC3E}">
        <p14:creationId xmlns:p14="http://schemas.microsoft.com/office/powerpoint/2010/main" val="15828465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smtClean="0"/>
              <a:t>7</a:t>
            </a:fld>
            <a:endParaRPr lang="en-US"/>
          </a:p>
        </p:txBody>
      </p:sp>
    </p:spTree>
    <p:extLst>
      <p:ext uri="{BB962C8B-B14F-4D97-AF65-F5344CB8AC3E}">
        <p14:creationId xmlns:p14="http://schemas.microsoft.com/office/powerpoint/2010/main" val="1245914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smtClean="0"/>
              <a:t>8</a:t>
            </a:fld>
            <a:endParaRPr lang="en-US"/>
          </a:p>
        </p:txBody>
      </p:sp>
    </p:spTree>
    <p:extLst>
      <p:ext uri="{BB962C8B-B14F-4D97-AF65-F5344CB8AC3E}">
        <p14:creationId xmlns:p14="http://schemas.microsoft.com/office/powerpoint/2010/main" val="29699619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smtClean="0"/>
              <a:t>9</a:t>
            </a:fld>
            <a:endParaRPr lang="en-US"/>
          </a:p>
        </p:txBody>
      </p:sp>
    </p:spTree>
    <p:extLst>
      <p:ext uri="{BB962C8B-B14F-4D97-AF65-F5344CB8AC3E}">
        <p14:creationId xmlns:p14="http://schemas.microsoft.com/office/powerpoint/2010/main" val="26242724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rgbClr val="99FF99"/>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Courier New" panose="02070309020205020404" pitchFamily="49" charset="0"/>
              <a:buChar char="o"/>
              <a:defRPr sz="2800">
                <a:solidFill>
                  <a:schemeClr val="bg1"/>
                </a:solidFill>
              </a:defRPr>
            </a:lvl3pPr>
            <a:lvl4pPr marL="1600200" indent="-228600">
              <a:buFont typeface="Wingdings" panose="05000000000000000000" pitchFamily="2" charset="2"/>
              <a:buChar char="§"/>
              <a:defRPr sz="2600">
                <a:solidFill>
                  <a:schemeClr val="bg1"/>
                </a:solidFill>
              </a:defRPr>
            </a:lvl4pPr>
            <a:lvl5pPr marL="2057400" indent="-228600">
              <a:buFont typeface="Wingdings" panose="05000000000000000000" pitchFamily="2" charset="2"/>
              <a:buChar char="v"/>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
        <p:nvSpPr>
          <p:cNvPr id="4" name="Slide Number Placeholder 3">
            <a:extLst>
              <a:ext uri="{FF2B5EF4-FFF2-40B4-BE49-F238E27FC236}">
                <a16:creationId xmlns:a16="http://schemas.microsoft.com/office/drawing/2014/main" id="{FBA6C063-05E6-4B81-9F11-8D8832737097}"/>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67729107"/>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only slide 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D2F62-2E1A-415E-8588-0D10ECAD5188}"/>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963B0444-9EC7-4457-9BF5-9298D13FA21D}"/>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1943978384"/>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
        <p:nvSpPr>
          <p:cNvPr id="3" name="Slide Number Placeholder 2">
            <a:extLst>
              <a:ext uri="{FF2B5EF4-FFF2-40B4-BE49-F238E27FC236}">
                <a16:creationId xmlns:a16="http://schemas.microsoft.com/office/drawing/2014/main" id="{3F149D05-DD72-47E2-AC34-B09AF83C270B}"/>
              </a:ext>
            </a:extLst>
          </p:cNvPr>
          <p:cNvSpPr>
            <a:spLocks noGrp="1"/>
          </p:cNvSpPr>
          <p:nvPr>
            <p:ph type="sldNum" sz="quarter" idx="10"/>
          </p:nvPr>
        </p:nvSpPr>
        <p:spPr/>
        <p:txBody>
          <a:bodyPr/>
          <a:lstStyle>
            <a:lvl1pPr>
              <a:defRPr>
                <a:solidFill>
                  <a:srgbClr val="0C4A6D"/>
                </a:solidFill>
              </a:defRPr>
            </a:lvl1pPr>
          </a:lstStyle>
          <a:p>
            <a:fld id="{434DB716-4346-4392-B904-40164E6AF3ED}" type="slidenum">
              <a:rPr lang="en-US" smtClean="0"/>
              <a:pPr/>
              <a:t>‹#›</a:t>
            </a:fld>
            <a:endParaRPr lang="en-US"/>
          </a:p>
        </p:txBody>
      </p:sp>
    </p:spTree>
    <p:extLst>
      <p:ext uri="{BB962C8B-B14F-4D97-AF65-F5344CB8AC3E}">
        <p14:creationId xmlns:p14="http://schemas.microsoft.com/office/powerpoint/2010/main" val="2253388607"/>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stStyle>
          <a:p>
            <a:pPr lvl="0"/>
            <a:r>
              <a:rPr lang="en-US"/>
              <a:t>Click to edit Master text styles</a:t>
            </a:r>
          </a:p>
          <a:p>
            <a:pPr lvl="1"/>
            <a:r>
              <a:rPr lang="en-US"/>
              <a:t>Second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rgbClr val="99FF99"/>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Courier New" panose="02070309020205020404" pitchFamily="49" charset="0"/>
              <a:buChar char="o"/>
              <a:defRPr sz="2800">
                <a:solidFill>
                  <a:schemeClr val="bg1"/>
                </a:solidFill>
              </a:defRPr>
            </a:lvl3pPr>
            <a:lvl4pPr marL="1600200" indent="-228600">
              <a:buFont typeface="Wingdings" panose="05000000000000000000" pitchFamily="2" charset="2"/>
              <a:buChar char="§"/>
              <a:defRPr sz="2600">
                <a:solidFill>
                  <a:schemeClr val="bg1"/>
                </a:solidFill>
              </a:defRPr>
            </a:lvl4pPr>
            <a:lvl5pPr marL="2057400" indent="-228600">
              <a:buFont typeface="Wingdings" panose="05000000000000000000" pitchFamily="2" charset="2"/>
              <a:buChar char="v"/>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chemeClr val="bg1"/>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marL="228600" indent="-228600">
              <a:buFont typeface="Arial" panose="020B0604020202020204" pitchFamily="34" charset="0"/>
              <a:buChar cha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Arial" panose="020B0604020202020204" pitchFamily="34" charset="0"/>
              <a:buChar char="•"/>
              <a:defRPr sz="2800">
                <a:solidFill>
                  <a:schemeClr val="bg1"/>
                </a:solidFill>
              </a:defRPr>
            </a:lvl3pPr>
            <a:lvl4pPr marL="1600200" indent="-228600">
              <a:buFont typeface="Arial" panose="020B0604020202020204" pitchFamily="34" charset="0"/>
              <a:buChar char="•"/>
              <a:defRPr sz="2600">
                <a:solidFill>
                  <a:schemeClr val="bg1"/>
                </a:solidFill>
              </a:defRPr>
            </a:lvl4pPr>
            <a:lvl5pPr marL="2057400" indent="-228600">
              <a:buFont typeface="Arial" panose="020B0604020202020204" pitchFamily="34" charset="0"/>
              <a:buChar char="•"/>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hf hd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stStyle>
          <a:p>
            <a:pPr lvl="0"/>
            <a:r>
              <a:rPr lang="en-US"/>
              <a:t>Click to edit Master text styles</a:t>
            </a:r>
          </a:p>
          <a:p>
            <a:pPr lvl="1"/>
            <a:r>
              <a:rPr lang="en-US"/>
              <a:t>Second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hf hd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hf hd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chemeClr val="bg1"/>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marL="228600" indent="-228600">
              <a:buFont typeface="Arial" panose="020B0604020202020204" pitchFamily="34" charset="0"/>
              <a:buChar cha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Arial" panose="020B0604020202020204" pitchFamily="34" charset="0"/>
              <a:buChar char="•"/>
              <a:defRPr sz="2800">
                <a:solidFill>
                  <a:schemeClr val="bg1"/>
                </a:solidFill>
              </a:defRPr>
            </a:lvl3pPr>
            <a:lvl4pPr marL="1600200" indent="-228600">
              <a:buFont typeface="Arial" panose="020B0604020202020204" pitchFamily="34" charset="0"/>
              <a:buChar char="•"/>
              <a:defRPr sz="2600">
                <a:solidFill>
                  <a:schemeClr val="bg1"/>
                </a:solidFill>
              </a:defRPr>
            </a:lvl4pPr>
            <a:lvl5pPr marL="2057400" indent="-228600">
              <a:buFont typeface="Arial" panose="020B0604020202020204" pitchFamily="34" charset="0"/>
              <a:buChar char="•"/>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hf hd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hf hdr="0" dt="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97157-E2D8-4A79-B927-A9CF00A4E59C}"/>
              </a:ext>
            </a:extLst>
          </p:cNvPr>
          <p:cNvSpPr>
            <a:spLocks noGrp="1"/>
          </p:cNvSpPr>
          <p:nvPr>
            <p:ph type="title"/>
          </p:nvPr>
        </p:nvSpPr>
        <p:spPr/>
        <p:txBody>
          <a:bodyPr/>
          <a:lstStyle/>
          <a:p>
            <a:r>
              <a:rPr lang="en-US"/>
              <a:t>Click to edit Master title style</a:t>
            </a:r>
          </a:p>
        </p:txBody>
      </p:sp>
      <p:sp>
        <p:nvSpPr>
          <p:cNvPr id="5" name="Content Placeholder 4">
            <a:extLst>
              <a:ext uri="{FF2B5EF4-FFF2-40B4-BE49-F238E27FC236}">
                <a16:creationId xmlns:a16="http://schemas.microsoft.com/office/drawing/2014/main" id="{B135E358-2197-48B2-9A26-4B6D1F40DAEF}"/>
              </a:ext>
            </a:extLst>
          </p:cNvPr>
          <p:cNvSpPr>
            <a:spLocks noGrp="1"/>
          </p:cNvSpPr>
          <p:nvPr>
            <p:ph sz="quarter" idx="11"/>
          </p:nvPr>
        </p:nvSpPr>
        <p:spPr>
          <a:xfrm>
            <a:off x="279400" y="18399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240157CF-C48E-48AD-8925-20983337A9A2}"/>
              </a:ext>
            </a:extLst>
          </p:cNvPr>
          <p:cNvSpPr>
            <a:spLocks noGrp="1"/>
          </p:cNvSpPr>
          <p:nvPr>
            <p:ph sz="quarter" idx="12"/>
          </p:nvPr>
        </p:nvSpPr>
        <p:spPr>
          <a:xfrm>
            <a:off x="4324350" y="1839913"/>
            <a:ext cx="284003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4">
            <a:extLst>
              <a:ext uri="{FF2B5EF4-FFF2-40B4-BE49-F238E27FC236}">
                <a16:creationId xmlns:a16="http://schemas.microsoft.com/office/drawing/2014/main" id="{65AE4EE2-60BD-4146-90ED-AD7B882E4F97}"/>
              </a:ext>
            </a:extLst>
          </p:cNvPr>
          <p:cNvSpPr>
            <a:spLocks noGrp="1"/>
          </p:cNvSpPr>
          <p:nvPr>
            <p:ph sz="quarter" idx="13"/>
          </p:nvPr>
        </p:nvSpPr>
        <p:spPr>
          <a:xfrm>
            <a:off x="8189912" y="19923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3D760ECB-197D-4597-B97F-D5D29B0131E8}"/>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9" name="Content Placeholder 4">
            <a:extLst>
              <a:ext uri="{FF2B5EF4-FFF2-40B4-BE49-F238E27FC236}">
                <a16:creationId xmlns:a16="http://schemas.microsoft.com/office/drawing/2014/main" id="{3D07944D-C9BC-4802-887A-2451CC208321}"/>
              </a:ext>
            </a:extLst>
          </p:cNvPr>
          <p:cNvSpPr>
            <a:spLocks noGrp="1"/>
          </p:cNvSpPr>
          <p:nvPr>
            <p:ph sz="quarter" idx="14"/>
          </p:nvPr>
        </p:nvSpPr>
        <p:spPr>
          <a:xfrm>
            <a:off x="369094" y="3830881"/>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38764562"/>
      </p:ext>
    </p:extLst>
  </p:cSld>
  <p:clrMapOvr>
    <a:masterClrMapping/>
  </p:clrMapOvr>
  <p:hf hdr="0" dt="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hree content placehol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73323-0A4B-4291-A37F-4135FE20B5B3}"/>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6D34D7B9-365F-4C6A-B80F-15C87BBCFB65}"/>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5" name="Content Placeholder 4">
            <a:extLst>
              <a:ext uri="{FF2B5EF4-FFF2-40B4-BE49-F238E27FC236}">
                <a16:creationId xmlns:a16="http://schemas.microsoft.com/office/drawing/2014/main" id="{6207E85D-F070-4B7F-9FE4-CDAEB177FCD2}"/>
              </a:ext>
            </a:extLst>
          </p:cNvPr>
          <p:cNvSpPr>
            <a:spLocks noGrp="1"/>
          </p:cNvSpPr>
          <p:nvPr>
            <p:ph sz="quarter" idx="11"/>
          </p:nvPr>
        </p:nvSpPr>
        <p:spPr>
          <a:xfrm>
            <a:off x="447919" y="1714500"/>
            <a:ext cx="5003311" cy="2286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1BB35A39-33A5-4793-8D4D-18E01C325437}"/>
              </a:ext>
            </a:extLst>
          </p:cNvPr>
          <p:cNvSpPr>
            <a:spLocks noGrp="1"/>
          </p:cNvSpPr>
          <p:nvPr>
            <p:ph sz="quarter" idx="12"/>
          </p:nvPr>
        </p:nvSpPr>
        <p:spPr>
          <a:xfrm>
            <a:off x="6102350" y="1749425"/>
            <a:ext cx="5476875" cy="24622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937DBBE6-0E4C-4A49-A93B-C4312111E2EF}"/>
              </a:ext>
            </a:extLst>
          </p:cNvPr>
          <p:cNvSpPr>
            <a:spLocks noGrp="1"/>
          </p:cNvSpPr>
          <p:nvPr>
            <p:ph sz="quarter" idx="13"/>
          </p:nvPr>
        </p:nvSpPr>
        <p:spPr>
          <a:xfrm>
            <a:off x="2619375" y="4343400"/>
            <a:ext cx="6076950" cy="1952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3927544"/>
      </p:ext>
    </p:extLst>
  </p:cSld>
  <p:clrMapOvr>
    <a:masterClrMapping/>
  </p:clrMapOvr>
  <p:hf hd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hf hd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hf hd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
        <p:nvSpPr>
          <p:cNvPr id="4" name="Slide Number Placeholder 3">
            <a:extLst>
              <a:ext uri="{FF2B5EF4-FFF2-40B4-BE49-F238E27FC236}">
                <a16:creationId xmlns:a16="http://schemas.microsoft.com/office/drawing/2014/main" id="{FBA6C063-05E6-4B81-9F11-8D8832737097}"/>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67729107"/>
      </p:ext>
    </p:extLst>
  </p:cSld>
  <p:clrMapOvr>
    <a:masterClrMapping/>
  </p:clrMapOvr>
  <p:hf hdr="0" dt="0"/>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only slide 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D2F62-2E1A-415E-8588-0D10ECAD5188}"/>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963B0444-9EC7-4457-9BF5-9298D13FA21D}"/>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1943978384"/>
      </p:ext>
    </p:extLst>
  </p:cSld>
  <p:clrMapOvr>
    <a:masterClrMapping/>
  </p:clrMapOvr>
  <p:hf hdr="0" dt="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
        <p:nvSpPr>
          <p:cNvPr id="3" name="Slide Number Placeholder 2">
            <a:extLst>
              <a:ext uri="{FF2B5EF4-FFF2-40B4-BE49-F238E27FC236}">
                <a16:creationId xmlns:a16="http://schemas.microsoft.com/office/drawing/2014/main" id="{3F149D05-DD72-47E2-AC34-B09AF83C270B}"/>
              </a:ext>
            </a:extLst>
          </p:cNvPr>
          <p:cNvSpPr>
            <a:spLocks noGrp="1"/>
          </p:cNvSpPr>
          <p:nvPr>
            <p:ph type="sldNum" sz="quarter" idx="10"/>
          </p:nvPr>
        </p:nvSpPr>
        <p:spPr/>
        <p:txBody>
          <a:bodyPr/>
          <a:lstStyle>
            <a:lvl1pPr>
              <a:defRPr>
                <a:solidFill>
                  <a:srgbClr val="0C4A6D"/>
                </a:solidFill>
              </a:defRPr>
            </a:lvl1pPr>
          </a:lstStyle>
          <a:p>
            <a:fld id="{434DB716-4346-4392-B904-40164E6AF3ED}" type="slidenum">
              <a:rPr lang="en-US" smtClean="0"/>
              <a:pPr/>
              <a:t>‹#›</a:t>
            </a:fld>
            <a:endParaRPr lang="en-US"/>
          </a:p>
        </p:txBody>
      </p:sp>
    </p:spTree>
    <p:extLst>
      <p:ext uri="{BB962C8B-B14F-4D97-AF65-F5344CB8AC3E}">
        <p14:creationId xmlns:p14="http://schemas.microsoft.com/office/powerpoint/2010/main" val="2253388607"/>
      </p:ext>
    </p:extLst>
  </p:cSld>
  <p:clrMapOvr>
    <a:masterClrMapping/>
  </p:clrMapOvr>
  <p:hf hdr="0" dt="0"/>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Tree>
    <p:extLst>
      <p:ext uri="{BB962C8B-B14F-4D97-AF65-F5344CB8AC3E}">
        <p14:creationId xmlns:p14="http://schemas.microsoft.com/office/powerpoint/2010/main" val="2526991564"/>
      </p:ext>
    </p:extLst>
  </p:cSld>
  <p:clrMapOvr>
    <a:masterClrMapping/>
  </p:clrMapOvr>
  <p:hf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896593856"/>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stStyle>
          <a:p>
            <a:pPr lvl="0"/>
            <a:r>
              <a:rPr lang="en-US"/>
              <a:t>Click to edit Master text styles</a:t>
            </a:r>
          </a:p>
          <a:p>
            <a:pPr lvl="1"/>
            <a:r>
              <a:rPr lang="en-US"/>
              <a:t>Second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hf hdr="0" dt="0"/>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690796489"/>
      </p:ext>
    </p:extLst>
  </p:cSld>
  <p:clrMapOvr>
    <a:masterClrMapping/>
  </p:clrMapOvr>
  <p:hf hdr="0" dt="0"/>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2867816" y="1390650"/>
            <a:ext cx="9153525" cy="3347821"/>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3054048436"/>
      </p:ext>
    </p:extLst>
  </p:cSld>
  <p:clrMapOvr>
    <a:masterClrMapping/>
  </p:clrMapOvr>
  <p:hf hdr="0" dt="0"/>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rgbClr val="99FF99"/>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Courier New" panose="02070309020205020404" pitchFamily="49" charset="0"/>
              <a:buChar char="o"/>
              <a:defRPr sz="2800">
                <a:solidFill>
                  <a:schemeClr val="bg1"/>
                </a:solidFill>
              </a:defRPr>
            </a:lvl3pPr>
            <a:lvl4pPr marL="1600200" indent="-228600">
              <a:buFont typeface="Wingdings" panose="05000000000000000000" pitchFamily="2" charset="2"/>
              <a:buChar char="§"/>
              <a:defRPr sz="2600">
                <a:solidFill>
                  <a:schemeClr val="bg1"/>
                </a:solidFill>
              </a:defRPr>
            </a:lvl4pPr>
            <a:lvl5pPr marL="2057400" indent="-228600">
              <a:buFont typeface="Wingdings" panose="05000000000000000000" pitchFamily="2" charset="2"/>
              <a:buChar char="v"/>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chemeClr val="bg1"/>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marL="228600" indent="-228600">
              <a:buFont typeface="Arial" panose="020B0604020202020204" pitchFamily="34" charset="0"/>
              <a:buChar cha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Arial" panose="020B0604020202020204" pitchFamily="34" charset="0"/>
              <a:buChar char="•"/>
              <a:defRPr sz="2800">
                <a:solidFill>
                  <a:schemeClr val="bg1"/>
                </a:solidFill>
              </a:defRPr>
            </a:lvl3pPr>
            <a:lvl4pPr marL="1600200" indent="-228600">
              <a:buFont typeface="Arial" panose="020B0604020202020204" pitchFamily="34" charset="0"/>
              <a:buChar char="•"/>
              <a:defRPr sz="2600">
                <a:solidFill>
                  <a:schemeClr val="bg1"/>
                </a:solidFill>
              </a:defRPr>
            </a:lvl4pPr>
            <a:lvl5pPr marL="2057400" indent="-228600">
              <a:buFont typeface="Arial" panose="020B0604020202020204" pitchFamily="34" charset="0"/>
              <a:buChar char="•"/>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stStyle>
          <a:p>
            <a:pPr lvl="0"/>
            <a:r>
              <a:rPr lang="en-US"/>
              <a:t>Click to edit Master text styles</a:t>
            </a:r>
          </a:p>
          <a:p>
            <a:pPr lvl="1"/>
            <a:r>
              <a:rPr lang="en-US"/>
              <a:t>Second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97157-E2D8-4A79-B927-A9CF00A4E59C}"/>
              </a:ext>
            </a:extLst>
          </p:cNvPr>
          <p:cNvSpPr>
            <a:spLocks noGrp="1"/>
          </p:cNvSpPr>
          <p:nvPr>
            <p:ph type="title"/>
          </p:nvPr>
        </p:nvSpPr>
        <p:spPr/>
        <p:txBody>
          <a:bodyPr/>
          <a:lstStyle/>
          <a:p>
            <a:r>
              <a:rPr lang="en-US"/>
              <a:t>Click to edit Master title style</a:t>
            </a:r>
          </a:p>
        </p:txBody>
      </p:sp>
      <p:sp>
        <p:nvSpPr>
          <p:cNvPr id="5" name="Content Placeholder 4">
            <a:extLst>
              <a:ext uri="{FF2B5EF4-FFF2-40B4-BE49-F238E27FC236}">
                <a16:creationId xmlns:a16="http://schemas.microsoft.com/office/drawing/2014/main" id="{B135E358-2197-48B2-9A26-4B6D1F40DAEF}"/>
              </a:ext>
            </a:extLst>
          </p:cNvPr>
          <p:cNvSpPr>
            <a:spLocks noGrp="1"/>
          </p:cNvSpPr>
          <p:nvPr>
            <p:ph sz="quarter" idx="11"/>
          </p:nvPr>
        </p:nvSpPr>
        <p:spPr>
          <a:xfrm>
            <a:off x="279400" y="18399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240157CF-C48E-48AD-8925-20983337A9A2}"/>
              </a:ext>
            </a:extLst>
          </p:cNvPr>
          <p:cNvSpPr>
            <a:spLocks noGrp="1"/>
          </p:cNvSpPr>
          <p:nvPr>
            <p:ph sz="quarter" idx="12"/>
          </p:nvPr>
        </p:nvSpPr>
        <p:spPr>
          <a:xfrm>
            <a:off x="4324350" y="1839913"/>
            <a:ext cx="284003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4">
            <a:extLst>
              <a:ext uri="{FF2B5EF4-FFF2-40B4-BE49-F238E27FC236}">
                <a16:creationId xmlns:a16="http://schemas.microsoft.com/office/drawing/2014/main" id="{65AE4EE2-60BD-4146-90ED-AD7B882E4F97}"/>
              </a:ext>
            </a:extLst>
          </p:cNvPr>
          <p:cNvSpPr>
            <a:spLocks noGrp="1"/>
          </p:cNvSpPr>
          <p:nvPr>
            <p:ph sz="quarter" idx="13"/>
          </p:nvPr>
        </p:nvSpPr>
        <p:spPr>
          <a:xfrm>
            <a:off x="8189912" y="19923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3D760ECB-197D-4597-B97F-D5D29B0131E8}"/>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9" name="Content Placeholder 4">
            <a:extLst>
              <a:ext uri="{FF2B5EF4-FFF2-40B4-BE49-F238E27FC236}">
                <a16:creationId xmlns:a16="http://schemas.microsoft.com/office/drawing/2014/main" id="{3D07944D-C9BC-4802-887A-2451CC208321}"/>
              </a:ext>
            </a:extLst>
          </p:cNvPr>
          <p:cNvSpPr>
            <a:spLocks noGrp="1"/>
          </p:cNvSpPr>
          <p:nvPr>
            <p:ph sz="quarter" idx="14"/>
          </p:nvPr>
        </p:nvSpPr>
        <p:spPr>
          <a:xfrm>
            <a:off x="369094" y="3830881"/>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3876456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hree content placehol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73323-0A4B-4291-A37F-4135FE20B5B3}"/>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6D34D7B9-365F-4C6A-B80F-15C87BBCFB65}"/>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5" name="Content Placeholder 4">
            <a:extLst>
              <a:ext uri="{FF2B5EF4-FFF2-40B4-BE49-F238E27FC236}">
                <a16:creationId xmlns:a16="http://schemas.microsoft.com/office/drawing/2014/main" id="{6207E85D-F070-4B7F-9FE4-CDAEB177FCD2}"/>
              </a:ext>
            </a:extLst>
          </p:cNvPr>
          <p:cNvSpPr>
            <a:spLocks noGrp="1"/>
          </p:cNvSpPr>
          <p:nvPr>
            <p:ph sz="quarter" idx="11"/>
          </p:nvPr>
        </p:nvSpPr>
        <p:spPr>
          <a:xfrm>
            <a:off x="447919" y="1714500"/>
            <a:ext cx="5003311" cy="2286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1BB35A39-33A5-4793-8D4D-18E01C325437}"/>
              </a:ext>
            </a:extLst>
          </p:cNvPr>
          <p:cNvSpPr>
            <a:spLocks noGrp="1"/>
          </p:cNvSpPr>
          <p:nvPr>
            <p:ph sz="quarter" idx="12"/>
          </p:nvPr>
        </p:nvSpPr>
        <p:spPr>
          <a:xfrm>
            <a:off x="6102350" y="1749425"/>
            <a:ext cx="5476875" cy="24622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937DBBE6-0E4C-4A49-A93B-C4312111E2EF}"/>
              </a:ext>
            </a:extLst>
          </p:cNvPr>
          <p:cNvSpPr>
            <a:spLocks noGrp="1"/>
          </p:cNvSpPr>
          <p:nvPr>
            <p:ph sz="quarter" idx="13"/>
          </p:nvPr>
        </p:nvSpPr>
        <p:spPr>
          <a:xfrm>
            <a:off x="2619375" y="4343400"/>
            <a:ext cx="6076950" cy="1952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3927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hf hdr="0" dt="0"/>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
        <p:nvSpPr>
          <p:cNvPr id="4" name="Slide Number Placeholder 3">
            <a:extLst>
              <a:ext uri="{FF2B5EF4-FFF2-40B4-BE49-F238E27FC236}">
                <a16:creationId xmlns:a16="http://schemas.microsoft.com/office/drawing/2014/main" id="{FBA6C063-05E6-4B81-9F11-8D8832737097}"/>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6772910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itle only slide 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D2F62-2E1A-415E-8588-0D10ECAD5188}"/>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963B0444-9EC7-4457-9BF5-9298D13FA21D}"/>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194397838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
        <p:nvSpPr>
          <p:cNvPr id="3" name="Slide Number Placeholder 2">
            <a:extLst>
              <a:ext uri="{FF2B5EF4-FFF2-40B4-BE49-F238E27FC236}">
                <a16:creationId xmlns:a16="http://schemas.microsoft.com/office/drawing/2014/main" id="{3F149D05-DD72-47E2-AC34-B09AF83C270B}"/>
              </a:ext>
            </a:extLst>
          </p:cNvPr>
          <p:cNvSpPr>
            <a:spLocks noGrp="1"/>
          </p:cNvSpPr>
          <p:nvPr>
            <p:ph type="sldNum" sz="quarter" idx="10"/>
          </p:nvPr>
        </p:nvSpPr>
        <p:spPr/>
        <p:txBody>
          <a:bodyPr/>
          <a:lstStyle>
            <a:lvl1pPr>
              <a:defRPr>
                <a:solidFill>
                  <a:srgbClr val="0C4A6D"/>
                </a:solidFill>
              </a:defRPr>
            </a:lvl1pPr>
          </a:lstStyle>
          <a:p>
            <a:fld id="{434DB716-4346-4392-B904-40164E6AF3ED}" type="slidenum">
              <a:rPr lang="en-US" smtClean="0"/>
              <a:pPr/>
              <a:t>‹#›</a:t>
            </a:fld>
            <a:endParaRPr lang="en-US"/>
          </a:p>
        </p:txBody>
      </p:sp>
    </p:spTree>
    <p:extLst>
      <p:ext uri="{BB962C8B-B14F-4D97-AF65-F5344CB8AC3E}">
        <p14:creationId xmlns:p14="http://schemas.microsoft.com/office/powerpoint/2010/main" val="225338860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normAutofit/>
          </a:bodyPr>
          <a:lstStyle>
            <a:lvl1pPr>
              <a:defRPr sz="3800"/>
            </a:lvl1pPr>
          </a:lstStyle>
          <a:p>
            <a:r>
              <a:rPr lang="en-US"/>
              <a:t>Click to edit Master title style</a:t>
            </a:r>
          </a:p>
        </p:txBody>
      </p:sp>
      <p:sp>
        <p:nvSpPr>
          <p:cNvPr id="5" name="Content Placeholder 4">
            <a:extLst>
              <a:ext uri="{FF2B5EF4-FFF2-40B4-BE49-F238E27FC236}">
                <a16:creationId xmlns:a16="http://schemas.microsoft.com/office/drawing/2014/main" id="{B1E7C28D-135E-4B02-B4F1-7CDE15AF0DB7}"/>
              </a:ext>
            </a:extLst>
          </p:cNvPr>
          <p:cNvSpPr>
            <a:spLocks noGrp="1"/>
          </p:cNvSpPr>
          <p:nvPr>
            <p:ph sz="quarter" idx="10"/>
          </p:nvPr>
        </p:nvSpPr>
        <p:spPr>
          <a:xfrm>
            <a:off x="340822" y="1795550"/>
            <a:ext cx="11851178" cy="4289366"/>
          </a:xfrm>
        </p:spPr>
        <p:txBody>
          <a:bodyPr/>
          <a:lstStyle>
            <a:lvl1pPr>
              <a:defRPr sz="3800"/>
            </a:lvl1pPr>
            <a:lvl2pPr>
              <a:defRPr sz="3200"/>
            </a:lvl2pPr>
            <a:lvl3pPr>
              <a:defRPr sz="2800">
                <a:solidFill>
                  <a:schemeClr val="bg1"/>
                </a:solidFill>
              </a:defRPr>
            </a:lvl3pPr>
            <a:lvl4pPr>
              <a:defRPr sz="2400">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p:txBody>
      </p:sp>
      <p:sp>
        <p:nvSpPr>
          <p:cNvPr id="6" name="Slide Number Placeholder 5">
            <a:extLst>
              <a:ext uri="{FF2B5EF4-FFF2-40B4-BE49-F238E27FC236}">
                <a16:creationId xmlns:a16="http://schemas.microsoft.com/office/drawing/2014/main" id="{C542189E-7392-48F0-B5D7-BE45364960B9}"/>
              </a:ext>
            </a:extLst>
          </p:cNvPr>
          <p:cNvSpPr>
            <a:spLocks noGrp="1"/>
          </p:cNvSpPr>
          <p:nvPr>
            <p:ph type="sldNum" sz="quarter" idx="11"/>
          </p:nvPr>
        </p:nvSpPr>
        <p:spPr/>
        <p:txBody>
          <a:bodyPr/>
          <a:lstStyle/>
          <a:p>
            <a:r>
              <a:rPr lang="en-US"/>
              <a:t>1</a:t>
            </a:r>
          </a:p>
        </p:txBody>
      </p:sp>
    </p:spTree>
    <p:extLst>
      <p:ext uri="{BB962C8B-B14F-4D97-AF65-F5344CB8AC3E}">
        <p14:creationId xmlns:p14="http://schemas.microsoft.com/office/powerpoint/2010/main" val="787883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97157-E2D8-4A79-B927-A9CF00A4E59C}"/>
              </a:ext>
            </a:extLst>
          </p:cNvPr>
          <p:cNvSpPr>
            <a:spLocks noGrp="1"/>
          </p:cNvSpPr>
          <p:nvPr>
            <p:ph type="title"/>
          </p:nvPr>
        </p:nvSpPr>
        <p:spPr/>
        <p:txBody>
          <a:bodyPr/>
          <a:lstStyle/>
          <a:p>
            <a:r>
              <a:rPr lang="en-US"/>
              <a:t>Click to edit Master title style</a:t>
            </a:r>
          </a:p>
        </p:txBody>
      </p:sp>
      <p:sp>
        <p:nvSpPr>
          <p:cNvPr id="5" name="Content Placeholder 4">
            <a:extLst>
              <a:ext uri="{FF2B5EF4-FFF2-40B4-BE49-F238E27FC236}">
                <a16:creationId xmlns:a16="http://schemas.microsoft.com/office/drawing/2014/main" id="{B135E358-2197-48B2-9A26-4B6D1F40DAEF}"/>
              </a:ext>
            </a:extLst>
          </p:cNvPr>
          <p:cNvSpPr>
            <a:spLocks noGrp="1"/>
          </p:cNvSpPr>
          <p:nvPr>
            <p:ph sz="quarter" idx="11"/>
          </p:nvPr>
        </p:nvSpPr>
        <p:spPr>
          <a:xfrm>
            <a:off x="279400" y="18399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240157CF-C48E-48AD-8925-20983337A9A2}"/>
              </a:ext>
            </a:extLst>
          </p:cNvPr>
          <p:cNvSpPr>
            <a:spLocks noGrp="1"/>
          </p:cNvSpPr>
          <p:nvPr>
            <p:ph sz="quarter" idx="12"/>
          </p:nvPr>
        </p:nvSpPr>
        <p:spPr>
          <a:xfrm>
            <a:off x="4324350" y="1839913"/>
            <a:ext cx="284003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4">
            <a:extLst>
              <a:ext uri="{FF2B5EF4-FFF2-40B4-BE49-F238E27FC236}">
                <a16:creationId xmlns:a16="http://schemas.microsoft.com/office/drawing/2014/main" id="{65AE4EE2-60BD-4146-90ED-AD7B882E4F97}"/>
              </a:ext>
            </a:extLst>
          </p:cNvPr>
          <p:cNvSpPr>
            <a:spLocks noGrp="1"/>
          </p:cNvSpPr>
          <p:nvPr>
            <p:ph sz="quarter" idx="13"/>
          </p:nvPr>
        </p:nvSpPr>
        <p:spPr>
          <a:xfrm>
            <a:off x="8189912" y="19923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3D760ECB-197D-4597-B97F-D5D29B0131E8}"/>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9" name="Content Placeholder 4">
            <a:extLst>
              <a:ext uri="{FF2B5EF4-FFF2-40B4-BE49-F238E27FC236}">
                <a16:creationId xmlns:a16="http://schemas.microsoft.com/office/drawing/2014/main" id="{3D07944D-C9BC-4802-887A-2451CC208321}"/>
              </a:ext>
            </a:extLst>
          </p:cNvPr>
          <p:cNvSpPr>
            <a:spLocks noGrp="1"/>
          </p:cNvSpPr>
          <p:nvPr>
            <p:ph sz="quarter" idx="14"/>
          </p:nvPr>
        </p:nvSpPr>
        <p:spPr>
          <a:xfrm>
            <a:off x="369094" y="3830881"/>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38764562"/>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ree content placehol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73323-0A4B-4291-A37F-4135FE20B5B3}"/>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6D34D7B9-365F-4C6A-B80F-15C87BBCFB65}"/>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5" name="Content Placeholder 4">
            <a:extLst>
              <a:ext uri="{FF2B5EF4-FFF2-40B4-BE49-F238E27FC236}">
                <a16:creationId xmlns:a16="http://schemas.microsoft.com/office/drawing/2014/main" id="{6207E85D-F070-4B7F-9FE4-CDAEB177FCD2}"/>
              </a:ext>
            </a:extLst>
          </p:cNvPr>
          <p:cNvSpPr>
            <a:spLocks noGrp="1"/>
          </p:cNvSpPr>
          <p:nvPr>
            <p:ph sz="quarter" idx="11"/>
          </p:nvPr>
        </p:nvSpPr>
        <p:spPr>
          <a:xfrm>
            <a:off x="447919" y="1714500"/>
            <a:ext cx="5003311" cy="2286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1BB35A39-33A5-4793-8D4D-18E01C325437}"/>
              </a:ext>
            </a:extLst>
          </p:cNvPr>
          <p:cNvSpPr>
            <a:spLocks noGrp="1"/>
          </p:cNvSpPr>
          <p:nvPr>
            <p:ph sz="quarter" idx="12"/>
          </p:nvPr>
        </p:nvSpPr>
        <p:spPr>
          <a:xfrm>
            <a:off x="6102350" y="1749425"/>
            <a:ext cx="5476875" cy="24622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937DBBE6-0E4C-4A49-A93B-C4312111E2EF}"/>
              </a:ext>
            </a:extLst>
          </p:cNvPr>
          <p:cNvSpPr>
            <a:spLocks noGrp="1"/>
          </p:cNvSpPr>
          <p:nvPr>
            <p:ph sz="quarter" idx="13"/>
          </p:nvPr>
        </p:nvSpPr>
        <p:spPr>
          <a:xfrm>
            <a:off x="2619375" y="4343400"/>
            <a:ext cx="6076950" cy="1952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3927544"/>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5" Type="http://schemas.openxmlformats.org/officeDocument/2006/relationships/theme" Target="../theme/theme2.xml"/><Relationship Id="rId4" Type="http://schemas.openxmlformats.org/officeDocument/2006/relationships/slideLayout" Target="../slideLayouts/slideLayout3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9.xml"/><Relationship Id="rId13" Type="http://schemas.openxmlformats.org/officeDocument/2006/relationships/slideLayout" Target="../slideLayouts/slideLayout44.xml"/><Relationship Id="rId3" Type="http://schemas.openxmlformats.org/officeDocument/2006/relationships/slideLayout" Target="../slideLayouts/slideLayout34.xml"/><Relationship Id="rId7" Type="http://schemas.openxmlformats.org/officeDocument/2006/relationships/slideLayout" Target="../slideLayouts/slideLayout38.xml"/><Relationship Id="rId12" Type="http://schemas.openxmlformats.org/officeDocument/2006/relationships/slideLayout" Target="../slideLayouts/slideLayout43.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slideLayout" Target="../slideLayouts/slideLayout42.xml"/><Relationship Id="rId5" Type="http://schemas.openxmlformats.org/officeDocument/2006/relationships/slideLayout" Target="../slideLayouts/slideLayout36.xml"/><Relationship Id="rId15" Type="http://schemas.openxmlformats.org/officeDocument/2006/relationships/theme" Target="../theme/theme3.xml"/><Relationship Id="rId10" Type="http://schemas.openxmlformats.org/officeDocument/2006/relationships/slideLayout" Target="../slideLayouts/slideLayout41.xml"/><Relationship Id="rId4" Type="http://schemas.openxmlformats.org/officeDocument/2006/relationships/slideLayout" Target="../slideLayouts/slideLayout35.xml"/><Relationship Id="rId9" Type="http://schemas.openxmlformats.org/officeDocument/2006/relationships/slideLayout" Target="../slideLayouts/slideLayout40.xml"/><Relationship Id="rId14"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1"/>
            <a:ext cx="11887200" cy="44881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 </a:t>
            </a:r>
          </a:p>
        </p:txBody>
      </p:sp>
      <p:sp>
        <p:nvSpPr>
          <p:cNvPr id="5" name="Slide Number Placeholder 4">
            <a:extLst>
              <a:ext uri="{FF2B5EF4-FFF2-40B4-BE49-F238E27FC236}">
                <a16:creationId xmlns:a16="http://schemas.microsoft.com/office/drawing/2014/main" id="{0F294452-BD1E-480D-83DF-78B1FFBA8EC0}"/>
              </a:ext>
            </a:extLst>
          </p:cNvPr>
          <p:cNvSpPr>
            <a:spLocks noGrp="1"/>
          </p:cNvSpPr>
          <p:nvPr>
            <p:ph type="sldNum" sz="quarter" idx="4"/>
          </p:nvPr>
        </p:nvSpPr>
        <p:spPr>
          <a:xfrm>
            <a:off x="9296400" y="6309676"/>
            <a:ext cx="27432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432ED76D-8188-4B28-B316-CD85396F47B0}" type="slidenum">
              <a:rPr lang="en-US" smtClean="0"/>
              <a:pPr/>
              <a:t>‹#›</a:t>
            </a:fld>
            <a:endParaRPr lang="en-US"/>
          </a:p>
        </p:txBody>
      </p:sp>
    </p:spTree>
    <p:extLst>
      <p:ext uri="{BB962C8B-B14F-4D97-AF65-F5344CB8AC3E}">
        <p14:creationId xmlns:p14="http://schemas.microsoft.com/office/powerpoint/2010/main" val="1847044526"/>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2" r:id="rId5"/>
    <p:sldLayoutId id="2147483773" r:id="rId6"/>
    <p:sldLayoutId id="2147483774" r:id="rId7"/>
    <p:sldLayoutId id="2147483779" r:id="rId8"/>
    <p:sldLayoutId id="2147483766" r:id="rId9"/>
    <p:sldLayoutId id="2147483780" r:id="rId10"/>
    <p:sldLayoutId id="2147483767" r:id="rId11"/>
    <p:sldLayoutId id="2147483771" r:id="rId12"/>
    <p:sldLayoutId id="2147483781" r:id="rId13"/>
    <p:sldLayoutId id="2147483753" r:id="rId14"/>
    <p:sldLayoutId id="2147483687" r:id="rId15"/>
    <p:sldLayoutId id="2147483752" r:id="rId16"/>
    <p:sldLayoutId id="2147483688" r:id="rId17"/>
    <p:sldLayoutId id="2147483689" r:id="rId18"/>
    <p:sldLayoutId id="2147483745" r:id="rId19"/>
    <p:sldLayoutId id="2147483746" r:id="rId20"/>
    <p:sldLayoutId id="2147483751" r:id="rId21"/>
    <p:sldLayoutId id="2147483703" r:id="rId22"/>
    <p:sldLayoutId id="2147483690" r:id="rId23"/>
    <p:sldLayoutId id="2147483736" r:id="rId24"/>
    <p:sldLayoutId id="2147483691" r:id="rId25"/>
    <p:sldLayoutId id="2147483744" r:id="rId26"/>
    <p:sldLayoutId id="2147483692" r:id="rId27"/>
  </p:sldLayoutIdLst>
  <p:hf hdr="0" dt="0"/>
  <p:txStyles>
    <p:titleStyle>
      <a:lvl1pPr algn="ctr" defTabSz="914400" rtl="0" eaLnBrk="1" latinLnBrk="0" hangingPunct="1">
        <a:lnSpc>
          <a:spcPct val="90000"/>
        </a:lnSpc>
        <a:spcBef>
          <a:spcPct val="0"/>
        </a:spcBef>
        <a:buNone/>
        <a:defRPr sz="3800" b="1" kern="1200">
          <a:solidFill>
            <a:srgbClr val="99FF99"/>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000" kern="1200">
          <a:solidFill>
            <a:schemeClr val="bg1"/>
          </a:solidFill>
          <a:latin typeface="+mn-lt"/>
          <a:ea typeface="+mn-ea"/>
          <a:cs typeface="+mn-cs"/>
        </a:defRPr>
      </a:lvl2pPr>
      <a:lvl3pPr marL="1257300" indent="-342900" algn="l" defTabSz="914400" rtl="0" eaLnBrk="1" latinLnBrk="0" hangingPunct="1">
        <a:lnSpc>
          <a:spcPct val="90000"/>
        </a:lnSpc>
        <a:spcBef>
          <a:spcPts val="500"/>
        </a:spcBef>
        <a:buFont typeface="Courier New" panose="02070309020205020404" pitchFamily="49" charset="0"/>
        <a:buChar char="o"/>
        <a:defRPr sz="2800" kern="1200">
          <a:solidFill>
            <a:schemeClr val="tx1"/>
          </a:solidFill>
          <a:latin typeface="+mn-lt"/>
          <a:ea typeface="+mn-ea"/>
          <a:cs typeface="+mn-cs"/>
        </a:defRPr>
      </a:lvl3pPr>
      <a:lvl4pPr marL="1828800" indent="-457200" algn="l" defTabSz="914400" rtl="0" eaLnBrk="1" latinLnBrk="0" hangingPunct="1">
        <a:lnSpc>
          <a:spcPct val="90000"/>
        </a:lnSpc>
        <a:spcBef>
          <a:spcPts val="500"/>
        </a:spcBef>
        <a:buFont typeface="Wingdings" panose="05000000000000000000" pitchFamily="2" charset="2"/>
        <a:buChar char="§"/>
        <a:defRPr sz="2600" kern="1200">
          <a:solidFill>
            <a:schemeClr val="tx1"/>
          </a:solidFill>
          <a:latin typeface="+mn-lt"/>
          <a:ea typeface="+mn-ea"/>
          <a:cs typeface="+mn-cs"/>
        </a:defRPr>
      </a:lvl4pPr>
      <a:lvl5pPr marL="2171700" indent="-342900" algn="l" defTabSz="914400" rtl="0" eaLnBrk="1" latinLnBrk="0" hangingPunct="1">
        <a:lnSpc>
          <a:spcPct val="90000"/>
        </a:lnSpc>
        <a:spcBef>
          <a:spcPts val="500"/>
        </a:spcBef>
        <a:buFont typeface="Wingdings" panose="05000000000000000000" pitchFamily="2" charset="2"/>
        <a:buChar char="v"/>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273882459"/>
      </p:ext>
    </p:extLst>
  </p:cSld>
  <p:clrMap bg1="lt1" tx1="dk1" bg2="lt2" tx2="dk2" accent1="accent1" accent2="accent2" accent3="accent3" accent4="accent4" accent5="accent5" accent6="accent6" hlink="hlink" folHlink="folHlink"/>
  <p:sldLayoutIdLst>
    <p:sldLayoutId id="2147483743" r:id="rId1"/>
    <p:sldLayoutId id="2147483742" r:id="rId2"/>
    <p:sldLayoutId id="2147483741" r:id="rId3"/>
    <p:sldLayoutId id="2147483740" r:id="rId4"/>
  </p:sldLayoutIdLst>
  <p:hf hdr="0" dt="0"/>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1"/>
            <a:ext cx="11887200" cy="44881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 </a:t>
            </a:r>
          </a:p>
        </p:txBody>
      </p:sp>
      <p:sp>
        <p:nvSpPr>
          <p:cNvPr id="5" name="Slide Number Placeholder 4">
            <a:extLst>
              <a:ext uri="{FF2B5EF4-FFF2-40B4-BE49-F238E27FC236}">
                <a16:creationId xmlns:a16="http://schemas.microsoft.com/office/drawing/2014/main" id="{0F294452-BD1E-480D-83DF-78B1FFBA8EC0}"/>
              </a:ext>
            </a:extLst>
          </p:cNvPr>
          <p:cNvSpPr>
            <a:spLocks noGrp="1"/>
          </p:cNvSpPr>
          <p:nvPr>
            <p:ph type="sldNum" sz="quarter" idx="4"/>
          </p:nvPr>
        </p:nvSpPr>
        <p:spPr>
          <a:xfrm>
            <a:off x="9296400" y="6309676"/>
            <a:ext cx="27432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432ED76D-8188-4B28-B316-CD85396F47B0}" type="slidenum">
              <a:rPr lang="en-US" smtClean="0"/>
              <a:pPr/>
              <a:t>‹#›</a:t>
            </a:fld>
            <a:endParaRPr lang="en-US"/>
          </a:p>
        </p:txBody>
      </p:sp>
    </p:spTree>
    <p:extLst>
      <p:ext uri="{BB962C8B-B14F-4D97-AF65-F5344CB8AC3E}">
        <p14:creationId xmlns:p14="http://schemas.microsoft.com/office/powerpoint/2010/main" val="1847044526"/>
      </p:ext>
    </p:extLst>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 id="2147483794" r:id="rId12"/>
    <p:sldLayoutId id="2147483795" r:id="rId13"/>
    <p:sldLayoutId id="2147483796" r:id="rId14"/>
  </p:sldLayoutIdLst>
  <p:hf hdr="0" ftr="0" dt="0"/>
  <p:txStyles>
    <p:titleStyle>
      <a:lvl1pPr algn="ctr" defTabSz="914400" rtl="0" eaLnBrk="1" latinLnBrk="0" hangingPunct="1">
        <a:lnSpc>
          <a:spcPct val="90000"/>
        </a:lnSpc>
        <a:spcBef>
          <a:spcPct val="0"/>
        </a:spcBef>
        <a:buNone/>
        <a:defRPr sz="3800" b="1" kern="1200">
          <a:solidFill>
            <a:srgbClr val="99FF99"/>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000" kern="1200">
          <a:solidFill>
            <a:schemeClr val="bg1"/>
          </a:solidFill>
          <a:latin typeface="+mn-lt"/>
          <a:ea typeface="+mn-ea"/>
          <a:cs typeface="+mn-cs"/>
        </a:defRPr>
      </a:lvl2pPr>
      <a:lvl3pPr marL="1257300" indent="-342900" algn="l" defTabSz="914400" rtl="0" eaLnBrk="1" latinLnBrk="0" hangingPunct="1">
        <a:lnSpc>
          <a:spcPct val="90000"/>
        </a:lnSpc>
        <a:spcBef>
          <a:spcPts val="500"/>
        </a:spcBef>
        <a:buFont typeface="Courier New" panose="02070309020205020404" pitchFamily="49" charset="0"/>
        <a:buChar char="o"/>
        <a:defRPr sz="2800" kern="1200">
          <a:solidFill>
            <a:schemeClr val="tx1"/>
          </a:solidFill>
          <a:latin typeface="+mn-lt"/>
          <a:ea typeface="+mn-ea"/>
          <a:cs typeface="+mn-cs"/>
        </a:defRPr>
      </a:lvl3pPr>
      <a:lvl4pPr marL="1828800" indent="-457200" algn="l" defTabSz="914400" rtl="0" eaLnBrk="1" latinLnBrk="0" hangingPunct="1">
        <a:lnSpc>
          <a:spcPct val="90000"/>
        </a:lnSpc>
        <a:spcBef>
          <a:spcPts val="500"/>
        </a:spcBef>
        <a:buFont typeface="Wingdings" panose="05000000000000000000" pitchFamily="2" charset="2"/>
        <a:buChar char="§"/>
        <a:defRPr sz="2600" kern="1200">
          <a:solidFill>
            <a:schemeClr val="tx1"/>
          </a:solidFill>
          <a:latin typeface="+mn-lt"/>
          <a:ea typeface="+mn-ea"/>
          <a:cs typeface="+mn-cs"/>
        </a:defRPr>
      </a:lvl4pPr>
      <a:lvl5pPr marL="2171700" indent="-342900" algn="l" defTabSz="914400" rtl="0" eaLnBrk="1" latinLnBrk="0" hangingPunct="1">
        <a:lnSpc>
          <a:spcPct val="90000"/>
        </a:lnSpc>
        <a:spcBef>
          <a:spcPts val="500"/>
        </a:spcBef>
        <a:buFont typeface="Wingdings" panose="05000000000000000000" pitchFamily="2" charset="2"/>
        <a:buChar char="v"/>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hyperlink" Target="mailto:CDMIS@cde.ca.gov" TargetMode="External"/><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https://www.cde.ca.gov/sp/cd/ci/cdmisupdate31.asp" TargetMode="External"/><Relationship Id="rId2" Type="http://schemas.openxmlformats.org/officeDocument/2006/relationships/notesSlide" Target="../notesSlides/notesSlide21.xml"/><Relationship Id="rId1" Type="http://schemas.openxmlformats.org/officeDocument/2006/relationships/slideLayout" Target="../slideLayouts/slideLayout34.xml"/><Relationship Id="rId4" Type="http://schemas.openxmlformats.org/officeDocument/2006/relationships/hyperlink" Target="https://www.cde.ca.gov/fg/aa/cd/beginningyrlttr23.asp"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mailto:CDMIS@cde.ca.gov" TargetMode="External"/><Relationship Id="rId2" Type="http://schemas.openxmlformats.org/officeDocument/2006/relationships/notesSlide" Target="../notesSlides/notesSlide22.xml"/><Relationship Id="rId1" Type="http://schemas.openxmlformats.org/officeDocument/2006/relationships/slideLayout" Target="../slideLayouts/slideLayout45.xml"/><Relationship Id="rId6" Type="http://schemas.openxmlformats.org/officeDocument/2006/relationships/hyperlink" Target="https://www4.cde.ca.gov/cdmis" TargetMode="External"/><Relationship Id="rId5" Type="http://schemas.openxmlformats.org/officeDocument/2006/relationships/hyperlink" Target="https://www.cde.ca.gov/sp/cd/ci/main.asp" TargetMode="External"/><Relationship Id="rId4" Type="http://schemas.openxmlformats.org/officeDocument/2006/relationships/hyperlink" Target="mailto:CDMIS@dss.ca.gov"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F3EB5-52DB-3A87-4E5A-8BF18FC65EE5}"/>
              </a:ext>
            </a:extLst>
          </p:cNvPr>
          <p:cNvSpPr>
            <a:spLocks noGrp="1"/>
          </p:cNvSpPr>
          <p:nvPr>
            <p:ph type="ctrTitle"/>
          </p:nvPr>
        </p:nvSpPr>
        <p:spPr>
          <a:xfrm>
            <a:off x="185740" y="353294"/>
            <a:ext cx="11482799" cy="1329610"/>
          </a:xfrm>
        </p:spPr>
        <p:txBody>
          <a:bodyPr vert="horz" lIns="91440" tIns="45720" rIns="91440" bIns="45720" rtlCol="0" anchor="ctr">
            <a:noAutofit/>
          </a:bodyPr>
          <a:lstStyle/>
          <a:p>
            <a:r>
              <a:rPr lang="en-US" sz="4100">
                <a:solidFill>
                  <a:schemeClr val="bg1"/>
                </a:solidFill>
                <a:ea typeface="+mj-lt"/>
                <a:cs typeface="+mj-lt"/>
              </a:rPr>
              <a:t>Child Development Management Information System and Assembly Bill 22 Updates</a:t>
            </a:r>
            <a:endParaRPr lang="en-US" sz="4100">
              <a:solidFill>
                <a:schemeClr val="bg1"/>
              </a:solidFill>
              <a:cs typeface="Arial"/>
            </a:endParaRPr>
          </a:p>
        </p:txBody>
      </p:sp>
      <p:sp>
        <p:nvSpPr>
          <p:cNvPr id="3" name="Content Placeholder 2">
            <a:extLst>
              <a:ext uri="{FF2B5EF4-FFF2-40B4-BE49-F238E27FC236}">
                <a16:creationId xmlns:a16="http://schemas.microsoft.com/office/drawing/2014/main" id="{3D3EDB00-97B2-E5B2-FB4A-CF57994B5B1A}"/>
              </a:ext>
            </a:extLst>
          </p:cNvPr>
          <p:cNvSpPr>
            <a:spLocks noGrp="1"/>
          </p:cNvSpPr>
          <p:nvPr>
            <p:ph sz="quarter" idx="10"/>
          </p:nvPr>
        </p:nvSpPr>
        <p:spPr>
          <a:xfrm>
            <a:off x="676891" y="2123056"/>
            <a:ext cx="10838218" cy="3171825"/>
          </a:xfrm>
        </p:spPr>
        <p:txBody>
          <a:bodyPr vert="horz" lIns="91440" tIns="45720" rIns="91440" bIns="45720" rtlCol="0" anchor="t">
            <a:normAutofit/>
          </a:bodyPr>
          <a:lstStyle/>
          <a:p>
            <a:pPr marL="0" indent="0" algn="ctr">
              <a:buNone/>
            </a:pPr>
            <a:r>
              <a:rPr lang="en-US" b="1">
                <a:ea typeface="+mn-lt"/>
                <a:cs typeface="+mn-lt"/>
              </a:rPr>
              <a:t>Applied Data Research and Evaluation Office (ADRE)</a:t>
            </a:r>
          </a:p>
          <a:p>
            <a:pPr marL="0" indent="0" algn="ctr">
              <a:buNone/>
            </a:pPr>
            <a:r>
              <a:rPr lang="en-US" b="1">
                <a:ea typeface="+mn-lt"/>
                <a:cs typeface="+mn-lt"/>
              </a:rPr>
              <a:t>California Department of Education (CDE)</a:t>
            </a:r>
            <a:endParaRPr lang="en-US" sz="2800"/>
          </a:p>
          <a:p>
            <a:pPr marL="0" indent="0" algn="ctr">
              <a:buNone/>
            </a:pPr>
            <a:endParaRPr lang="en-US" b="1">
              <a:ea typeface="+mn-lt"/>
              <a:cs typeface="+mn-lt"/>
            </a:endParaRPr>
          </a:p>
          <a:p>
            <a:pPr marL="0" indent="0" algn="ctr">
              <a:buNone/>
            </a:pPr>
            <a:r>
              <a:rPr lang="en-US" b="1">
                <a:ea typeface="+mn-lt"/>
                <a:cs typeface="+mn-lt"/>
              </a:rPr>
              <a:t>Date: January 9, 2024</a:t>
            </a:r>
            <a:endParaRPr lang="en-US">
              <a:ea typeface="+mn-lt"/>
              <a:cs typeface="+mn-lt"/>
            </a:endParaRPr>
          </a:p>
          <a:p>
            <a:pPr marL="0" indent="0" algn="ctr">
              <a:buNone/>
            </a:pPr>
            <a:r>
              <a:rPr lang="en-US" b="1">
                <a:ea typeface="+mn-lt"/>
                <a:cs typeface="+mn-lt"/>
              </a:rPr>
              <a:t>Time: 10:00 a.m. - 11:30 a.m.</a:t>
            </a:r>
            <a:endParaRPr lang="en-US">
              <a:cs typeface="Arial" panose="020B0604020202020204"/>
            </a:endParaRPr>
          </a:p>
        </p:txBody>
      </p:sp>
    </p:spTree>
    <p:extLst>
      <p:ext uri="{BB962C8B-B14F-4D97-AF65-F5344CB8AC3E}">
        <p14:creationId xmlns:p14="http://schemas.microsoft.com/office/powerpoint/2010/main" val="21402347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C44A0-8A08-1CC5-14AC-CCB7FEBE981F}"/>
              </a:ext>
            </a:extLst>
          </p:cNvPr>
          <p:cNvSpPr>
            <a:spLocks noGrp="1"/>
          </p:cNvSpPr>
          <p:nvPr>
            <p:ph type="title"/>
          </p:nvPr>
        </p:nvSpPr>
        <p:spPr>
          <a:xfrm>
            <a:off x="152399" y="-4545"/>
            <a:ext cx="11710087" cy="1325563"/>
          </a:xfrm>
        </p:spPr>
        <p:txBody>
          <a:bodyPr>
            <a:normAutofit/>
          </a:bodyPr>
          <a:lstStyle/>
          <a:p>
            <a:r>
              <a:rPr lang="en-US" sz="4000">
                <a:solidFill>
                  <a:schemeClr val="bg1"/>
                </a:solidFill>
              </a:rPr>
              <a:t>New Reason Code: U - CSPP Early Enrollment (1)</a:t>
            </a:r>
            <a:endParaRPr lang="en-US" sz="4000">
              <a:solidFill>
                <a:schemeClr val="bg1"/>
              </a:solidFill>
              <a:cs typeface="Arial"/>
            </a:endParaRPr>
          </a:p>
        </p:txBody>
      </p:sp>
      <p:sp>
        <p:nvSpPr>
          <p:cNvPr id="3" name="Content Placeholder 2">
            <a:extLst>
              <a:ext uri="{FF2B5EF4-FFF2-40B4-BE49-F238E27FC236}">
                <a16:creationId xmlns:a16="http://schemas.microsoft.com/office/drawing/2014/main" id="{52674428-3500-4CD6-0280-74BA27B80784}"/>
              </a:ext>
            </a:extLst>
          </p:cNvPr>
          <p:cNvSpPr>
            <a:spLocks noGrp="1"/>
          </p:cNvSpPr>
          <p:nvPr>
            <p:ph idx="1"/>
          </p:nvPr>
        </p:nvSpPr>
        <p:spPr>
          <a:xfrm>
            <a:off x="152400" y="1135823"/>
            <a:ext cx="11887200" cy="4836714"/>
          </a:xfrm>
        </p:spPr>
        <p:txBody>
          <a:bodyPr vert="horz" lIns="91440" tIns="45720" rIns="91440" bIns="45720" rtlCol="0" anchor="t">
            <a:normAutofit/>
          </a:bodyPr>
          <a:lstStyle/>
          <a:p>
            <a:r>
              <a:rPr lang="en-US" sz="2800">
                <a:solidFill>
                  <a:srgbClr val="FFFFFF"/>
                </a:solidFill>
                <a:ea typeface="+mn-lt"/>
                <a:cs typeface="+mn-lt"/>
              </a:rPr>
              <a:t>The Reason for Receiving Child Care Services information field indicates the primary reason that subsidized child care services through an agency’s contract with the EED are needed by the family. </a:t>
            </a:r>
          </a:p>
          <a:p>
            <a:r>
              <a:rPr lang="en-US" sz="2800">
                <a:solidFill>
                  <a:srgbClr val="FFFFFF"/>
                </a:solidFill>
                <a:cs typeface="Arial"/>
              </a:rPr>
              <a:t>Where to find the Reason for Receiving Child Care Services </a:t>
            </a:r>
          </a:p>
          <a:p>
            <a:pPr lvl="1">
              <a:buFont typeface="Arial" panose="020B0604020202020204" pitchFamily="34" charset="0"/>
              <a:buChar char="•"/>
            </a:pPr>
            <a:r>
              <a:rPr lang="en-US" sz="2400">
                <a:solidFill>
                  <a:srgbClr val="FFFFFF"/>
                </a:solidFill>
                <a:cs typeface="Arial"/>
              </a:rPr>
              <a:t>9600 Form</a:t>
            </a:r>
          </a:p>
          <a:p>
            <a:pPr lvl="1">
              <a:buFont typeface="Arial" panose="020B0604020202020204" pitchFamily="34" charset="0"/>
              <a:buChar char="•"/>
            </a:pPr>
            <a:r>
              <a:rPr lang="en-US" sz="2400">
                <a:solidFill>
                  <a:srgbClr val="FFFFFF"/>
                </a:solidFill>
                <a:cs typeface="Arial"/>
              </a:rPr>
              <a:t>CDE Notice of Action (</a:t>
            </a:r>
            <a:r>
              <a:rPr lang="en-US" sz="2400">
                <a:solidFill>
                  <a:srgbClr val="FFFFFF"/>
                </a:solidFill>
                <a:ea typeface="+mn-lt"/>
                <a:cs typeface="+mn-lt"/>
              </a:rPr>
              <a:t>Child Development CD-7617 form)</a:t>
            </a:r>
          </a:p>
          <a:p>
            <a:r>
              <a:rPr lang="en-US" sz="2800">
                <a:solidFill>
                  <a:srgbClr val="FFFFFF"/>
                </a:solidFill>
                <a:cs typeface="Arial"/>
              </a:rPr>
              <a:t>Who Should be Using Reason Code U – CSPP Early Enrollment:</a:t>
            </a:r>
          </a:p>
          <a:p>
            <a:pPr lvl="1">
              <a:buFont typeface="Arial" panose="020B0604020202020204" pitchFamily="34" charset="0"/>
              <a:buChar char="•"/>
            </a:pPr>
            <a:r>
              <a:rPr lang="en-US" sz="2400">
                <a:solidFill>
                  <a:srgbClr val="FFFFFF"/>
                </a:solidFill>
                <a:cs typeface="Arial"/>
              </a:rPr>
              <a:t>California State Preschool Program (CSPP) children and families who are over the allowable income threshold but are eligible for subsidized child care services through Early Enrollment under the provisions of </a:t>
            </a:r>
            <a:r>
              <a:rPr lang="en-US" sz="2400" i="1">
                <a:solidFill>
                  <a:srgbClr val="FFFFFF"/>
                </a:solidFill>
                <a:cs typeface="Arial"/>
              </a:rPr>
              <a:t>Education Code (EC) </a:t>
            </a:r>
            <a:r>
              <a:rPr lang="en-US" sz="2400">
                <a:solidFill>
                  <a:srgbClr val="FFFFFF"/>
                </a:solidFill>
                <a:cs typeface="Arial"/>
              </a:rPr>
              <a:t>48000.15 (c) (1).</a:t>
            </a:r>
            <a:endParaRPr lang="en-US" sz="2400">
              <a:cs typeface="Arial"/>
            </a:endParaRPr>
          </a:p>
        </p:txBody>
      </p:sp>
      <p:sp>
        <p:nvSpPr>
          <p:cNvPr id="4" name="Slide Number Placeholder 3">
            <a:extLst>
              <a:ext uri="{FF2B5EF4-FFF2-40B4-BE49-F238E27FC236}">
                <a16:creationId xmlns:a16="http://schemas.microsoft.com/office/drawing/2014/main" id="{31F5E88E-6311-EF4A-E3BC-774E9032A19B}"/>
              </a:ext>
            </a:extLst>
          </p:cNvPr>
          <p:cNvSpPr>
            <a:spLocks noGrp="1"/>
          </p:cNvSpPr>
          <p:nvPr>
            <p:ph type="sldNum" sz="quarter" idx="10"/>
          </p:nvPr>
        </p:nvSpPr>
        <p:spPr/>
        <p:txBody>
          <a:bodyPr/>
          <a:lstStyle/>
          <a:p>
            <a:fld id="{432ED76D-8188-4B28-B316-CD85396F47B0}" type="slidenum">
              <a:rPr lang="en-US" smtClean="0"/>
              <a:pPr/>
              <a:t>10</a:t>
            </a:fld>
            <a:endParaRPr lang="en-US"/>
          </a:p>
        </p:txBody>
      </p:sp>
    </p:spTree>
    <p:extLst>
      <p:ext uri="{BB962C8B-B14F-4D97-AF65-F5344CB8AC3E}">
        <p14:creationId xmlns:p14="http://schemas.microsoft.com/office/powerpoint/2010/main" val="4931027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E77B5D-D1E1-8DB3-2294-D356B51C40E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EFBDCA9-C799-4F57-4F67-7F8851495369}"/>
              </a:ext>
            </a:extLst>
          </p:cNvPr>
          <p:cNvSpPr>
            <a:spLocks noGrp="1"/>
          </p:cNvSpPr>
          <p:nvPr>
            <p:ph type="title"/>
          </p:nvPr>
        </p:nvSpPr>
        <p:spPr>
          <a:xfrm>
            <a:off x="152399" y="-4545"/>
            <a:ext cx="11710087" cy="1325563"/>
          </a:xfrm>
        </p:spPr>
        <p:txBody>
          <a:bodyPr>
            <a:normAutofit/>
          </a:bodyPr>
          <a:lstStyle/>
          <a:p>
            <a:r>
              <a:rPr lang="en-US" sz="4000">
                <a:solidFill>
                  <a:schemeClr val="bg1"/>
                </a:solidFill>
              </a:rPr>
              <a:t>New Reason Code: U - CSPP Early Enrollment (2)</a:t>
            </a:r>
            <a:endParaRPr lang="en-US" sz="4000">
              <a:solidFill>
                <a:schemeClr val="bg1"/>
              </a:solidFill>
              <a:cs typeface="Arial"/>
            </a:endParaRPr>
          </a:p>
        </p:txBody>
      </p:sp>
      <p:sp>
        <p:nvSpPr>
          <p:cNvPr id="3" name="Content Placeholder 2">
            <a:extLst>
              <a:ext uri="{FF2B5EF4-FFF2-40B4-BE49-F238E27FC236}">
                <a16:creationId xmlns:a16="http://schemas.microsoft.com/office/drawing/2014/main" id="{E58A0A08-9EAD-59BD-6972-2E8A8FF6FDDE}"/>
              </a:ext>
            </a:extLst>
          </p:cNvPr>
          <p:cNvSpPr>
            <a:spLocks noGrp="1"/>
          </p:cNvSpPr>
          <p:nvPr>
            <p:ph idx="1"/>
          </p:nvPr>
        </p:nvSpPr>
        <p:spPr>
          <a:xfrm>
            <a:off x="152400" y="1135823"/>
            <a:ext cx="11887200" cy="4836714"/>
          </a:xfrm>
        </p:spPr>
        <p:txBody>
          <a:bodyPr vert="horz" lIns="91440" tIns="45720" rIns="91440" bIns="45720" rtlCol="0" anchor="t">
            <a:normAutofit/>
          </a:bodyPr>
          <a:lstStyle/>
          <a:p>
            <a:r>
              <a:rPr lang="en-US" sz="2800" dirty="0">
                <a:latin typeface="Arial"/>
                <a:cs typeface="Arial"/>
              </a:rPr>
              <a:t>Restrictions:</a:t>
            </a:r>
            <a:endParaRPr lang="en-US" dirty="0"/>
          </a:p>
          <a:p>
            <a:pPr lvl="1">
              <a:buFont typeface="Arial" panose="020B0604020202020204" pitchFamily="34" charset="0"/>
              <a:buChar char="•"/>
            </a:pPr>
            <a:r>
              <a:rPr lang="en-US" sz="2400" dirty="0">
                <a:latin typeface="Arial"/>
                <a:cs typeface="Arial"/>
              </a:rPr>
              <a:t>This code can only be used when all of the children in the family are receiving services in CSPP.</a:t>
            </a:r>
          </a:p>
          <a:p>
            <a:pPr lvl="1">
              <a:buFont typeface="Arial" panose="020B0604020202020204" pitchFamily="34" charset="0"/>
              <a:buChar char="•"/>
            </a:pPr>
            <a:r>
              <a:rPr lang="en-US" sz="2400" dirty="0">
                <a:latin typeface="Arial"/>
                <a:cs typeface="Arial"/>
              </a:rPr>
              <a:t>This code can be used when all of the children received Full-Day Services, Part-Day Services, or a mix of both length of care types.</a:t>
            </a:r>
            <a:endParaRPr lang="en-US" dirty="0">
              <a:cs typeface="Arial"/>
            </a:endParaRPr>
          </a:p>
          <a:p>
            <a:pPr lvl="1">
              <a:buFont typeface="Arial" panose="020B0604020202020204" pitchFamily="34" charset="0"/>
              <a:buChar char="•"/>
            </a:pPr>
            <a:r>
              <a:rPr lang="en-US" sz="2400" dirty="0">
                <a:latin typeface="Arial"/>
                <a:cs typeface="Arial"/>
              </a:rPr>
              <a:t>This code can only be used when all of the children in the family have dates of birth between June 3, 2019 to September 1, 2019.</a:t>
            </a:r>
            <a:endParaRPr lang="en-US" dirty="0">
              <a:cs typeface="Arial"/>
            </a:endParaRPr>
          </a:p>
          <a:p>
            <a:pPr lvl="1">
              <a:buFont typeface="Arial" panose="020B0604020202020204" pitchFamily="34" charset="0"/>
              <a:buChar char="•"/>
            </a:pPr>
            <a:r>
              <a:rPr lang="en-US" sz="2400" dirty="0">
                <a:latin typeface="Arial"/>
                <a:cs typeface="Arial"/>
              </a:rPr>
              <a:t>This code has no income limits and the family can exceed the 100% x 1.15 State Median Income Threshold limits. </a:t>
            </a:r>
            <a:endParaRPr lang="en-US" dirty="0">
              <a:cs typeface="Arial"/>
            </a:endParaRPr>
          </a:p>
          <a:p>
            <a:pPr lvl="1">
              <a:buFont typeface="Arial" panose="020B0604020202020204" pitchFamily="34" charset="0"/>
              <a:buChar char="•"/>
            </a:pPr>
            <a:r>
              <a:rPr lang="en-US" sz="2400" dirty="0">
                <a:latin typeface="Arial"/>
                <a:cs typeface="Arial"/>
              </a:rPr>
              <a:t>This code can only be used during the following report periods: July 2023 to June </a:t>
            </a:r>
            <a:r>
              <a:rPr lang="en-US" sz="2400">
                <a:latin typeface="Arial"/>
                <a:cs typeface="Arial"/>
              </a:rPr>
              <a:t>2025.</a:t>
            </a:r>
            <a:endParaRPr lang="en-US" dirty="0">
              <a:cs typeface="Arial"/>
            </a:endParaRPr>
          </a:p>
        </p:txBody>
      </p:sp>
      <p:sp>
        <p:nvSpPr>
          <p:cNvPr id="4" name="Slide Number Placeholder 3">
            <a:extLst>
              <a:ext uri="{FF2B5EF4-FFF2-40B4-BE49-F238E27FC236}">
                <a16:creationId xmlns:a16="http://schemas.microsoft.com/office/drawing/2014/main" id="{ECD25B69-69C5-2025-32D9-298219456152}"/>
              </a:ext>
            </a:extLst>
          </p:cNvPr>
          <p:cNvSpPr>
            <a:spLocks noGrp="1"/>
          </p:cNvSpPr>
          <p:nvPr>
            <p:ph type="sldNum" sz="quarter" idx="10"/>
          </p:nvPr>
        </p:nvSpPr>
        <p:spPr/>
        <p:txBody>
          <a:bodyPr/>
          <a:lstStyle/>
          <a:p>
            <a:fld id="{432ED76D-8188-4B28-B316-CD85396F47B0}" type="slidenum">
              <a:rPr lang="en-US" smtClean="0"/>
              <a:pPr/>
              <a:t>11</a:t>
            </a:fld>
            <a:endParaRPr lang="en-US"/>
          </a:p>
        </p:txBody>
      </p:sp>
    </p:spTree>
    <p:extLst>
      <p:ext uri="{BB962C8B-B14F-4D97-AF65-F5344CB8AC3E}">
        <p14:creationId xmlns:p14="http://schemas.microsoft.com/office/powerpoint/2010/main" val="21999874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C44A0-8A08-1CC5-14AC-CCB7FEBE981F}"/>
              </a:ext>
            </a:extLst>
          </p:cNvPr>
          <p:cNvSpPr>
            <a:spLocks noGrp="1"/>
          </p:cNvSpPr>
          <p:nvPr>
            <p:ph type="title"/>
          </p:nvPr>
        </p:nvSpPr>
        <p:spPr>
          <a:xfrm>
            <a:off x="1332470" y="183199"/>
            <a:ext cx="9527060" cy="1325563"/>
          </a:xfrm>
        </p:spPr>
        <p:txBody>
          <a:bodyPr>
            <a:normAutofit fontScale="90000"/>
          </a:bodyPr>
          <a:lstStyle/>
          <a:p>
            <a:r>
              <a:rPr lang="en-US" sz="4000">
                <a:solidFill>
                  <a:schemeClr val="bg1"/>
                </a:solidFill>
              </a:rPr>
              <a:t>New Reason Code: V - Means-Tested Government Program (1)</a:t>
            </a:r>
            <a:br>
              <a:rPr lang="en-US" sz="4000"/>
            </a:br>
            <a:endParaRPr lang="en-US" sz="4000">
              <a:solidFill>
                <a:schemeClr val="bg1"/>
              </a:solidFill>
            </a:endParaRPr>
          </a:p>
        </p:txBody>
      </p:sp>
      <p:sp>
        <p:nvSpPr>
          <p:cNvPr id="3" name="Content Placeholder 2">
            <a:extLst>
              <a:ext uri="{FF2B5EF4-FFF2-40B4-BE49-F238E27FC236}">
                <a16:creationId xmlns:a16="http://schemas.microsoft.com/office/drawing/2014/main" id="{52674428-3500-4CD6-0280-74BA27B80784}"/>
              </a:ext>
            </a:extLst>
          </p:cNvPr>
          <p:cNvSpPr>
            <a:spLocks noGrp="1"/>
          </p:cNvSpPr>
          <p:nvPr>
            <p:ph idx="1"/>
          </p:nvPr>
        </p:nvSpPr>
        <p:spPr>
          <a:xfrm>
            <a:off x="152400" y="1135823"/>
            <a:ext cx="11887200" cy="4836714"/>
          </a:xfrm>
        </p:spPr>
        <p:txBody>
          <a:bodyPr vert="horz" lIns="91440" tIns="45720" rIns="91440" bIns="45720" rtlCol="0" anchor="t">
            <a:normAutofit/>
          </a:bodyPr>
          <a:lstStyle/>
          <a:p>
            <a:r>
              <a:rPr lang="en-US" sz="2800" dirty="0">
                <a:cs typeface="Arial"/>
              </a:rPr>
              <a:t>Who Should be Using </a:t>
            </a:r>
            <a:r>
              <a:rPr lang="en-US" sz="2800" dirty="0">
                <a:solidFill>
                  <a:srgbClr val="FFFFFF"/>
                </a:solidFill>
                <a:latin typeface="Arial"/>
                <a:cs typeface="Arial"/>
              </a:rPr>
              <a:t>Reason Code V – Means-Tested Government Program</a:t>
            </a:r>
            <a:r>
              <a:rPr lang="en-US" sz="2800" dirty="0">
                <a:cs typeface="Arial"/>
              </a:rPr>
              <a:t>:</a:t>
            </a:r>
          </a:p>
          <a:p>
            <a:pPr lvl="1">
              <a:buFont typeface="Arial" panose="020B0604020202020204" pitchFamily="34" charset="0"/>
              <a:buChar char="•"/>
            </a:pPr>
            <a:r>
              <a:rPr lang="en-US" sz="2400" dirty="0">
                <a:solidFill>
                  <a:srgbClr val="FFFFFF"/>
                </a:solidFill>
                <a:latin typeface="Arial"/>
                <a:cs typeface="Arial"/>
              </a:rPr>
              <a:t>Children and families who are over the allowable income threshold but are eligible for subsidized services through Means-Tested Government Programs under the provisions of </a:t>
            </a:r>
            <a:r>
              <a:rPr lang="en-US" sz="2400" i="1" dirty="0">
                <a:solidFill>
                  <a:srgbClr val="FFFFFF"/>
                </a:solidFill>
                <a:latin typeface="Arial"/>
                <a:cs typeface="Arial"/>
              </a:rPr>
              <a:t>EC </a:t>
            </a:r>
            <a:r>
              <a:rPr lang="en-US" sz="2400" dirty="0">
                <a:solidFill>
                  <a:srgbClr val="FFFFFF"/>
                </a:solidFill>
                <a:latin typeface="Arial"/>
                <a:cs typeface="Arial"/>
              </a:rPr>
              <a:t>8213.5 (a) – (c).</a:t>
            </a:r>
          </a:p>
          <a:p>
            <a:r>
              <a:rPr lang="en-US" sz="2800" dirty="0">
                <a:cs typeface="Arial"/>
              </a:rPr>
              <a:t>Restrictions:</a:t>
            </a:r>
          </a:p>
          <a:p>
            <a:pPr lvl="1">
              <a:buFont typeface="Arial" panose="020B0604020202020204" pitchFamily="34" charset="0"/>
              <a:buChar char="•"/>
            </a:pPr>
            <a:r>
              <a:rPr lang="en-US" sz="2400" dirty="0">
                <a:cs typeface="Arial" panose="020B0604020202020204"/>
              </a:rPr>
              <a:t>This code can be used when any of the children in the family are receiving services in California State Preschool Program (CSPP), General Child Care and Development Programs (CCTR), Migrant Child Care and Development Programs (CMIG), California Family Child Care Home Education Networks (CFCC), California Alternative Payment Programs (CAPP), CalWORKs Stage 2 (C2AP), CalWORKs Stage 3 (C3AP), and Migrant Child Care Alternative Payment Programs (CMAP).</a:t>
            </a:r>
          </a:p>
        </p:txBody>
      </p:sp>
      <p:sp>
        <p:nvSpPr>
          <p:cNvPr id="4" name="Slide Number Placeholder 3">
            <a:extLst>
              <a:ext uri="{FF2B5EF4-FFF2-40B4-BE49-F238E27FC236}">
                <a16:creationId xmlns:a16="http://schemas.microsoft.com/office/drawing/2014/main" id="{31F5E88E-6311-EF4A-E3BC-774E9032A19B}"/>
              </a:ext>
            </a:extLst>
          </p:cNvPr>
          <p:cNvSpPr>
            <a:spLocks noGrp="1"/>
          </p:cNvSpPr>
          <p:nvPr>
            <p:ph type="sldNum" sz="quarter" idx="10"/>
          </p:nvPr>
        </p:nvSpPr>
        <p:spPr/>
        <p:txBody>
          <a:bodyPr/>
          <a:lstStyle/>
          <a:p>
            <a:fld id="{432ED76D-8188-4B28-B316-CD85396F47B0}" type="slidenum">
              <a:rPr lang="en-US" smtClean="0"/>
              <a:pPr/>
              <a:t>12</a:t>
            </a:fld>
            <a:endParaRPr lang="en-US"/>
          </a:p>
        </p:txBody>
      </p:sp>
    </p:spTree>
    <p:extLst>
      <p:ext uri="{BB962C8B-B14F-4D97-AF65-F5344CB8AC3E}">
        <p14:creationId xmlns:p14="http://schemas.microsoft.com/office/powerpoint/2010/main" val="18487736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DF3132-40FF-E07A-E9F3-3C3828D0AF1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837C462-2135-0DE6-2168-B6C5F499A054}"/>
              </a:ext>
            </a:extLst>
          </p:cNvPr>
          <p:cNvSpPr>
            <a:spLocks noGrp="1"/>
          </p:cNvSpPr>
          <p:nvPr>
            <p:ph type="title"/>
          </p:nvPr>
        </p:nvSpPr>
        <p:spPr>
          <a:xfrm>
            <a:off x="1332470" y="183199"/>
            <a:ext cx="9527060" cy="1325563"/>
          </a:xfrm>
        </p:spPr>
        <p:txBody>
          <a:bodyPr>
            <a:normAutofit fontScale="90000"/>
          </a:bodyPr>
          <a:lstStyle/>
          <a:p>
            <a:r>
              <a:rPr lang="en-US" sz="4000">
                <a:solidFill>
                  <a:schemeClr val="bg1"/>
                </a:solidFill>
              </a:rPr>
              <a:t>New Reason Code: V - Means-Tested Government Program (2)</a:t>
            </a:r>
            <a:br>
              <a:rPr lang="en-US" sz="4000"/>
            </a:br>
            <a:endParaRPr lang="en-US" sz="4000">
              <a:solidFill>
                <a:schemeClr val="bg1"/>
              </a:solidFill>
            </a:endParaRPr>
          </a:p>
        </p:txBody>
      </p:sp>
      <p:sp>
        <p:nvSpPr>
          <p:cNvPr id="3" name="Content Placeholder 2">
            <a:extLst>
              <a:ext uri="{FF2B5EF4-FFF2-40B4-BE49-F238E27FC236}">
                <a16:creationId xmlns:a16="http://schemas.microsoft.com/office/drawing/2014/main" id="{38E0716F-1C03-38DD-3213-F2C515AA96CA}"/>
              </a:ext>
            </a:extLst>
          </p:cNvPr>
          <p:cNvSpPr>
            <a:spLocks noGrp="1"/>
          </p:cNvSpPr>
          <p:nvPr>
            <p:ph idx="1"/>
          </p:nvPr>
        </p:nvSpPr>
        <p:spPr>
          <a:xfrm>
            <a:off x="152400" y="1135823"/>
            <a:ext cx="11887200" cy="4836714"/>
          </a:xfrm>
        </p:spPr>
        <p:txBody>
          <a:bodyPr vert="horz" lIns="91440" tIns="45720" rIns="91440" bIns="45720" rtlCol="0" anchor="t">
            <a:normAutofit/>
          </a:bodyPr>
          <a:lstStyle/>
          <a:p>
            <a:pPr lvl="1">
              <a:buFont typeface="Arial" panose="020B0604020202020204" pitchFamily="34" charset="0"/>
              <a:buChar char="•"/>
            </a:pPr>
            <a:r>
              <a:rPr lang="en-US" sz="2400" dirty="0">
                <a:cs typeface="Arial" panose="020B0604020202020204"/>
              </a:rPr>
              <a:t>This code can be used when all of the children received Full-Day Services, Part</a:t>
            </a:r>
            <a:r>
              <a:rPr lang="en-US" sz="2200" dirty="0">
                <a:cs typeface="Arial" panose="020B0604020202020204"/>
              </a:rPr>
              <a:t>-</a:t>
            </a:r>
            <a:r>
              <a:rPr lang="en-US" sz="2400" dirty="0">
                <a:cs typeface="Arial" panose="020B0604020202020204"/>
              </a:rPr>
              <a:t>Day Services, or a mix of both length of care types.</a:t>
            </a:r>
          </a:p>
          <a:p>
            <a:pPr lvl="1">
              <a:buFont typeface="Arial" panose="020B0604020202020204" pitchFamily="34" charset="0"/>
              <a:buChar char="•"/>
            </a:pPr>
            <a:r>
              <a:rPr lang="en-US" sz="2400" dirty="0">
                <a:cs typeface="Arial" panose="020B0604020202020204"/>
              </a:rPr>
              <a:t>This code can only be used when all of the children in the family are age eligible for their respective contract types.</a:t>
            </a:r>
          </a:p>
          <a:p>
            <a:pPr lvl="1">
              <a:buFont typeface="Arial" panose="020B0604020202020204" pitchFamily="34" charset="0"/>
              <a:buChar char="•"/>
            </a:pPr>
            <a:r>
              <a:rPr lang="en-US" sz="2400" dirty="0">
                <a:cs typeface="Arial" panose="020B0604020202020204"/>
              </a:rPr>
              <a:t>CSPP Age Eligibility Parameters</a:t>
            </a:r>
          </a:p>
          <a:p>
            <a:pPr lvl="2">
              <a:buFont typeface="Wingdings" panose="020B0604020202020204" pitchFamily="34" charset="0"/>
              <a:buChar char="§"/>
            </a:pPr>
            <a:r>
              <a:rPr lang="en-US" sz="2200" dirty="0">
                <a:cs typeface="Arial" panose="020B0604020202020204"/>
              </a:rPr>
              <a:t>Children born between 9/2/2017 - 12/01/2020 can be in CSPP the entire Fiscal Year.</a:t>
            </a:r>
          </a:p>
          <a:p>
            <a:pPr lvl="2">
              <a:buFont typeface="Wingdings" panose="020B0604020202020204" pitchFamily="34" charset="0"/>
              <a:buChar char="§"/>
            </a:pPr>
            <a:r>
              <a:rPr lang="en-US" sz="2200" dirty="0">
                <a:cs typeface="Arial" panose="020B0604020202020204"/>
              </a:rPr>
              <a:t>Children born between 12/2/2020 - 6/30/2021 may be in in CSPP during or after the month of their third birthday.</a:t>
            </a:r>
          </a:p>
          <a:p>
            <a:pPr lvl="1">
              <a:buFont typeface="Arial" panose="020B0604020202020204" pitchFamily="34" charset="0"/>
              <a:buChar char="•"/>
            </a:pPr>
            <a:r>
              <a:rPr lang="en-US" sz="2400" dirty="0">
                <a:cs typeface="Arial" panose="020B0604020202020204"/>
              </a:rPr>
              <a:t>This code has no income limits and the family can exceed the 100% x 1.15 State Median Income Threshold limits. </a:t>
            </a:r>
          </a:p>
          <a:p>
            <a:pPr lvl="1">
              <a:buFont typeface="Arial" panose="020B0604020202020204" pitchFamily="34" charset="0"/>
              <a:buChar char="•"/>
            </a:pPr>
            <a:r>
              <a:rPr lang="en-US" sz="2400" dirty="0">
                <a:cs typeface="Arial" panose="020B0604020202020204"/>
              </a:rPr>
              <a:t>This code can only be used in the following report periods: July 2023 into perpetuity.</a:t>
            </a:r>
            <a:endParaRPr lang="en-US" sz="2400" dirty="0"/>
          </a:p>
        </p:txBody>
      </p:sp>
      <p:sp>
        <p:nvSpPr>
          <p:cNvPr id="4" name="Slide Number Placeholder 3">
            <a:extLst>
              <a:ext uri="{FF2B5EF4-FFF2-40B4-BE49-F238E27FC236}">
                <a16:creationId xmlns:a16="http://schemas.microsoft.com/office/drawing/2014/main" id="{D4FB0E7A-7B1D-E862-1650-CE08FC782EC3}"/>
              </a:ext>
            </a:extLst>
          </p:cNvPr>
          <p:cNvSpPr>
            <a:spLocks noGrp="1"/>
          </p:cNvSpPr>
          <p:nvPr>
            <p:ph type="sldNum" sz="quarter" idx="10"/>
          </p:nvPr>
        </p:nvSpPr>
        <p:spPr/>
        <p:txBody>
          <a:bodyPr/>
          <a:lstStyle/>
          <a:p>
            <a:fld id="{432ED76D-8188-4B28-B316-CD85396F47B0}" type="slidenum">
              <a:rPr lang="en-US" smtClean="0"/>
              <a:pPr/>
              <a:t>13</a:t>
            </a:fld>
            <a:endParaRPr lang="en-US"/>
          </a:p>
        </p:txBody>
      </p:sp>
    </p:spTree>
    <p:extLst>
      <p:ext uri="{BB962C8B-B14F-4D97-AF65-F5344CB8AC3E}">
        <p14:creationId xmlns:p14="http://schemas.microsoft.com/office/powerpoint/2010/main" val="36952860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850CB-CECD-DE02-FDFE-5B22F173B772}"/>
              </a:ext>
            </a:extLst>
          </p:cNvPr>
          <p:cNvSpPr>
            <a:spLocks noGrp="1"/>
          </p:cNvSpPr>
          <p:nvPr>
            <p:ph type="title"/>
          </p:nvPr>
        </p:nvSpPr>
        <p:spPr/>
        <p:txBody>
          <a:bodyPr/>
          <a:lstStyle/>
          <a:p>
            <a:r>
              <a:rPr lang="en-US" sz="3600">
                <a:solidFill>
                  <a:schemeClr val="bg1"/>
                </a:solidFill>
              </a:rPr>
              <a:t>Agency Site and Office Information</a:t>
            </a:r>
            <a:endParaRPr lang="en-US">
              <a:solidFill>
                <a:schemeClr val="bg1"/>
              </a:solidFill>
            </a:endParaRPr>
          </a:p>
        </p:txBody>
      </p:sp>
      <p:sp>
        <p:nvSpPr>
          <p:cNvPr id="3" name="Content Placeholder 2">
            <a:extLst>
              <a:ext uri="{FF2B5EF4-FFF2-40B4-BE49-F238E27FC236}">
                <a16:creationId xmlns:a16="http://schemas.microsoft.com/office/drawing/2014/main" id="{8D0D03C7-D1E6-ACAF-9A54-85102619604E}"/>
              </a:ext>
            </a:extLst>
          </p:cNvPr>
          <p:cNvSpPr>
            <a:spLocks noGrp="1"/>
          </p:cNvSpPr>
          <p:nvPr>
            <p:ph idx="1"/>
          </p:nvPr>
        </p:nvSpPr>
        <p:spPr/>
        <p:txBody>
          <a:bodyPr vert="horz" lIns="91440" tIns="45720" rIns="91440" bIns="45720" rtlCol="0" anchor="t">
            <a:normAutofit/>
          </a:bodyPr>
          <a:lstStyle/>
          <a:p>
            <a:r>
              <a:rPr lang="en-US" dirty="0">
                <a:cs typeface="Arial"/>
              </a:rPr>
              <a:t>Site: The physical location where subsidized care is occurring</a:t>
            </a:r>
          </a:p>
          <a:p>
            <a:pPr lvl="1">
              <a:buFont typeface="Arial" panose="020B0604020202020204" pitchFamily="34" charset="0"/>
              <a:buChar char="•"/>
            </a:pPr>
            <a:r>
              <a:rPr lang="en-US" dirty="0">
                <a:cs typeface="Arial"/>
              </a:rPr>
              <a:t>Sites are typically used for CCTR, CHAN, CMIG and CSPP</a:t>
            </a:r>
          </a:p>
          <a:p>
            <a:r>
              <a:rPr lang="en-US" dirty="0">
                <a:cs typeface="Arial"/>
              </a:rPr>
              <a:t>Office: The administrative location where subsidized care is applied for</a:t>
            </a:r>
          </a:p>
          <a:p>
            <a:pPr lvl="1">
              <a:buFont typeface="Arial" panose="020B0604020202020204" pitchFamily="34" charset="0"/>
              <a:buChar char="•"/>
            </a:pPr>
            <a:r>
              <a:rPr lang="en-US" dirty="0">
                <a:cs typeface="Arial"/>
              </a:rPr>
              <a:t>Offices are typically used for C2AP, C3AP, CAPP, CFCC, CMAP, and CRRP. They would also be used for the other four contract types when the care is outside of the office location, such as in a family child care home. </a:t>
            </a:r>
          </a:p>
        </p:txBody>
      </p:sp>
      <p:sp>
        <p:nvSpPr>
          <p:cNvPr id="4" name="Slide Number Placeholder 3">
            <a:extLst>
              <a:ext uri="{FF2B5EF4-FFF2-40B4-BE49-F238E27FC236}">
                <a16:creationId xmlns:a16="http://schemas.microsoft.com/office/drawing/2014/main" id="{4D70E992-B2A2-B70A-E6E9-E5FC2932686A}"/>
              </a:ext>
            </a:extLst>
          </p:cNvPr>
          <p:cNvSpPr>
            <a:spLocks noGrp="1"/>
          </p:cNvSpPr>
          <p:nvPr>
            <p:ph type="sldNum" sz="quarter" idx="10"/>
          </p:nvPr>
        </p:nvSpPr>
        <p:spPr/>
        <p:txBody>
          <a:bodyPr/>
          <a:lstStyle/>
          <a:p>
            <a:fld id="{432ED76D-8188-4B28-B316-CD85396F47B0}" type="slidenum">
              <a:rPr lang="en-US" smtClean="0"/>
              <a:pPr/>
              <a:t>14</a:t>
            </a:fld>
            <a:endParaRPr lang="en-US"/>
          </a:p>
        </p:txBody>
      </p:sp>
    </p:spTree>
    <p:extLst>
      <p:ext uri="{BB962C8B-B14F-4D97-AF65-F5344CB8AC3E}">
        <p14:creationId xmlns:p14="http://schemas.microsoft.com/office/powerpoint/2010/main" val="11082140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14A240-247D-CA48-F4F3-CD54AA0A0FD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858207B-57F1-8961-6A30-986903A46F81}"/>
              </a:ext>
            </a:extLst>
          </p:cNvPr>
          <p:cNvSpPr>
            <a:spLocks noGrp="1"/>
          </p:cNvSpPr>
          <p:nvPr>
            <p:ph type="title"/>
          </p:nvPr>
        </p:nvSpPr>
        <p:spPr/>
        <p:txBody>
          <a:bodyPr/>
          <a:lstStyle/>
          <a:p>
            <a:r>
              <a:rPr lang="en-US" sz="3600">
                <a:solidFill>
                  <a:schemeClr val="bg1"/>
                </a:solidFill>
              </a:rPr>
              <a:t>Updating Agency Site and Office Information</a:t>
            </a:r>
            <a:endParaRPr lang="en-US">
              <a:solidFill>
                <a:schemeClr val="bg1"/>
              </a:solidFill>
            </a:endParaRPr>
          </a:p>
        </p:txBody>
      </p:sp>
      <p:sp>
        <p:nvSpPr>
          <p:cNvPr id="3" name="Content Placeholder 2">
            <a:extLst>
              <a:ext uri="{FF2B5EF4-FFF2-40B4-BE49-F238E27FC236}">
                <a16:creationId xmlns:a16="http://schemas.microsoft.com/office/drawing/2014/main" id="{BE2FBC69-4C28-47DB-9907-AA82CC234BA8}"/>
              </a:ext>
            </a:extLst>
          </p:cNvPr>
          <p:cNvSpPr>
            <a:spLocks noGrp="1"/>
          </p:cNvSpPr>
          <p:nvPr>
            <p:ph idx="1"/>
          </p:nvPr>
        </p:nvSpPr>
        <p:spPr/>
        <p:txBody>
          <a:bodyPr vert="horz" lIns="91440" tIns="45720" rIns="91440" bIns="45720" rtlCol="0" anchor="t">
            <a:normAutofit/>
          </a:bodyPr>
          <a:lstStyle/>
          <a:p>
            <a:r>
              <a:rPr lang="en-US" dirty="0">
                <a:cs typeface="Arial"/>
              </a:rPr>
              <a:t>Each contract must be assigned to at least one Site and/or Office</a:t>
            </a:r>
          </a:p>
          <a:p>
            <a:pPr lvl="1">
              <a:buFont typeface="Arial" panose="020B0604020202020204" pitchFamily="34" charset="0"/>
              <a:buChar char="•"/>
            </a:pPr>
            <a:r>
              <a:rPr lang="en-US" dirty="0">
                <a:cs typeface="Arial"/>
              </a:rPr>
              <a:t>If a location is both a Site and an Office, it will be listed twice.</a:t>
            </a:r>
          </a:p>
          <a:p>
            <a:r>
              <a:rPr lang="en-US" dirty="0">
                <a:cs typeface="Arial"/>
              </a:rPr>
              <a:t>Examples:</a:t>
            </a:r>
          </a:p>
          <a:p>
            <a:pPr lvl="1">
              <a:buFont typeface="Arial" panose="020B0604020202020204" pitchFamily="34" charset="0"/>
              <a:buChar char="•"/>
            </a:pPr>
            <a:r>
              <a:rPr lang="en-US" dirty="0">
                <a:cs typeface="Arial"/>
              </a:rPr>
              <a:t>Agency A has a CCTR contract and cares for subsidized children at 123 Main Street and contracts with family child care home providers to also care for CCTR children.</a:t>
            </a:r>
          </a:p>
          <a:p>
            <a:pPr lvl="2">
              <a:buFont typeface="Wingdings" panose="020B0604020202020204" pitchFamily="34" charset="0"/>
              <a:buChar char="§"/>
            </a:pPr>
            <a:r>
              <a:rPr lang="en-US" dirty="0">
                <a:cs typeface="Arial"/>
              </a:rPr>
              <a:t>123 Main Street will be listed as a Site with the CCTR contract</a:t>
            </a:r>
          </a:p>
          <a:p>
            <a:pPr lvl="2">
              <a:buFont typeface="Wingdings" panose="020B0604020202020204" pitchFamily="34" charset="0"/>
              <a:buChar char="§"/>
            </a:pPr>
            <a:r>
              <a:rPr lang="en-US" dirty="0">
                <a:cs typeface="Arial"/>
              </a:rPr>
              <a:t>123 Main Street will be listed as an Office with the CCTR contract</a:t>
            </a:r>
          </a:p>
        </p:txBody>
      </p:sp>
      <p:sp>
        <p:nvSpPr>
          <p:cNvPr id="4" name="Slide Number Placeholder 3">
            <a:extLst>
              <a:ext uri="{FF2B5EF4-FFF2-40B4-BE49-F238E27FC236}">
                <a16:creationId xmlns:a16="http://schemas.microsoft.com/office/drawing/2014/main" id="{0CF92420-75E2-A3A8-8B43-C37F4D518B97}"/>
              </a:ext>
            </a:extLst>
          </p:cNvPr>
          <p:cNvSpPr>
            <a:spLocks noGrp="1"/>
          </p:cNvSpPr>
          <p:nvPr>
            <p:ph type="sldNum" sz="quarter" idx="10"/>
          </p:nvPr>
        </p:nvSpPr>
        <p:spPr/>
        <p:txBody>
          <a:bodyPr/>
          <a:lstStyle/>
          <a:p>
            <a:fld id="{432ED76D-8188-4B28-B316-CD85396F47B0}" type="slidenum">
              <a:rPr lang="en-US" smtClean="0"/>
              <a:pPr/>
              <a:t>15</a:t>
            </a:fld>
            <a:endParaRPr lang="en-US"/>
          </a:p>
        </p:txBody>
      </p:sp>
    </p:spTree>
    <p:extLst>
      <p:ext uri="{BB962C8B-B14F-4D97-AF65-F5344CB8AC3E}">
        <p14:creationId xmlns:p14="http://schemas.microsoft.com/office/powerpoint/2010/main" val="19717030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C63952-80A0-F580-3359-78A232E95F8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BA9A581-219D-8CEF-FA35-74C44A7CC069}"/>
              </a:ext>
            </a:extLst>
          </p:cNvPr>
          <p:cNvSpPr>
            <a:spLocks noGrp="1"/>
          </p:cNvSpPr>
          <p:nvPr>
            <p:ph type="title"/>
          </p:nvPr>
        </p:nvSpPr>
        <p:spPr/>
        <p:txBody>
          <a:bodyPr/>
          <a:lstStyle/>
          <a:p>
            <a:r>
              <a:rPr lang="en-US" sz="3600">
                <a:solidFill>
                  <a:schemeClr val="bg1"/>
                </a:solidFill>
              </a:rPr>
              <a:t>Site vs Office Example</a:t>
            </a:r>
            <a:endParaRPr lang="en-US">
              <a:solidFill>
                <a:schemeClr val="bg1"/>
              </a:solidFill>
            </a:endParaRPr>
          </a:p>
        </p:txBody>
      </p:sp>
      <p:sp>
        <p:nvSpPr>
          <p:cNvPr id="3" name="Content Placeholder 2">
            <a:extLst>
              <a:ext uri="{FF2B5EF4-FFF2-40B4-BE49-F238E27FC236}">
                <a16:creationId xmlns:a16="http://schemas.microsoft.com/office/drawing/2014/main" id="{E05937B8-F021-F358-02F5-905AA8BFD83E}"/>
              </a:ext>
            </a:extLst>
          </p:cNvPr>
          <p:cNvSpPr>
            <a:spLocks noGrp="1"/>
          </p:cNvSpPr>
          <p:nvPr>
            <p:ph idx="1"/>
          </p:nvPr>
        </p:nvSpPr>
        <p:spPr/>
        <p:txBody>
          <a:bodyPr vert="horz" lIns="91440" tIns="45720" rIns="91440" bIns="45720" rtlCol="0" anchor="t">
            <a:normAutofit/>
          </a:bodyPr>
          <a:lstStyle/>
          <a:p>
            <a:r>
              <a:rPr lang="en-US" dirty="0">
                <a:cs typeface="Arial"/>
              </a:rPr>
              <a:t>Another Example:</a:t>
            </a:r>
            <a:endParaRPr lang="en-US" dirty="0"/>
          </a:p>
          <a:p>
            <a:pPr lvl="1">
              <a:buFont typeface="Arial" panose="020B0604020202020204" pitchFamily="34" charset="0"/>
              <a:buChar char="•"/>
            </a:pPr>
            <a:r>
              <a:rPr lang="en-US" dirty="0">
                <a:cs typeface="Arial"/>
              </a:rPr>
              <a:t>Agency Z has three contract types: CCTR, CFCC and CSPP. CCTR and CSPP subsidized children receive care at 123 ABC Street. Agency Z uses the same location for families to enroll in family child care home services under both CFCC and CCTR contracts.</a:t>
            </a:r>
          </a:p>
          <a:p>
            <a:pPr lvl="2">
              <a:buFont typeface="Wingdings" panose="020B0604020202020204" pitchFamily="34" charset="0"/>
              <a:buChar char="§"/>
            </a:pPr>
            <a:r>
              <a:rPr lang="en-US" dirty="0">
                <a:cs typeface="Arial"/>
              </a:rPr>
              <a:t>123 ABC Street will be listed as a Site with the CCTR and CSPP contracts listed</a:t>
            </a:r>
          </a:p>
          <a:p>
            <a:pPr lvl="2">
              <a:buFont typeface="Wingdings" panose="020B0604020202020204" pitchFamily="34" charset="0"/>
              <a:buChar char="§"/>
            </a:pPr>
            <a:r>
              <a:rPr lang="en-US" dirty="0">
                <a:cs typeface="Arial"/>
              </a:rPr>
              <a:t>123 ABC Street will be listed as an Office with the CFCC and CCTR contracts listed</a:t>
            </a:r>
          </a:p>
        </p:txBody>
      </p:sp>
      <p:sp>
        <p:nvSpPr>
          <p:cNvPr id="4" name="Slide Number Placeholder 3">
            <a:extLst>
              <a:ext uri="{FF2B5EF4-FFF2-40B4-BE49-F238E27FC236}">
                <a16:creationId xmlns:a16="http://schemas.microsoft.com/office/drawing/2014/main" id="{FD4C1275-5AFE-2C85-BB4A-F71E0EA017BC}"/>
              </a:ext>
            </a:extLst>
          </p:cNvPr>
          <p:cNvSpPr>
            <a:spLocks noGrp="1"/>
          </p:cNvSpPr>
          <p:nvPr>
            <p:ph type="sldNum" sz="quarter" idx="10"/>
          </p:nvPr>
        </p:nvSpPr>
        <p:spPr/>
        <p:txBody>
          <a:bodyPr/>
          <a:lstStyle/>
          <a:p>
            <a:fld id="{432ED76D-8188-4B28-B316-CD85396F47B0}" type="slidenum">
              <a:rPr lang="en-US" smtClean="0"/>
              <a:pPr/>
              <a:t>16</a:t>
            </a:fld>
            <a:endParaRPr lang="en-US"/>
          </a:p>
        </p:txBody>
      </p:sp>
    </p:spTree>
    <p:extLst>
      <p:ext uri="{BB962C8B-B14F-4D97-AF65-F5344CB8AC3E}">
        <p14:creationId xmlns:p14="http://schemas.microsoft.com/office/powerpoint/2010/main" val="41679705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6F765-3687-ED4B-60E9-B45FA8631D73}"/>
              </a:ext>
            </a:extLst>
          </p:cNvPr>
          <p:cNvSpPr>
            <a:spLocks noGrp="1"/>
          </p:cNvSpPr>
          <p:nvPr>
            <p:ph type="title"/>
          </p:nvPr>
        </p:nvSpPr>
        <p:spPr/>
        <p:txBody>
          <a:bodyPr/>
          <a:lstStyle/>
          <a:p>
            <a:r>
              <a:rPr lang="en-US" sz="4000">
                <a:solidFill>
                  <a:schemeClr val="bg1"/>
                </a:solidFill>
              </a:rPr>
              <a:t>Updating Agency Site and Office Child Counts</a:t>
            </a:r>
            <a:endParaRPr lang="en-US"/>
          </a:p>
        </p:txBody>
      </p:sp>
      <p:sp>
        <p:nvSpPr>
          <p:cNvPr id="4" name="Content Placeholder 3">
            <a:extLst>
              <a:ext uri="{FF2B5EF4-FFF2-40B4-BE49-F238E27FC236}">
                <a16:creationId xmlns:a16="http://schemas.microsoft.com/office/drawing/2014/main" id="{2620A41A-F2AE-A9AC-46CC-98ACB8ED2F05}"/>
              </a:ext>
            </a:extLst>
          </p:cNvPr>
          <p:cNvSpPr>
            <a:spLocks noGrp="1"/>
          </p:cNvSpPr>
          <p:nvPr>
            <p:ph sz="quarter" idx="11"/>
          </p:nvPr>
        </p:nvSpPr>
        <p:spPr>
          <a:xfrm>
            <a:off x="619125" y="1419372"/>
            <a:ext cx="10686927" cy="2286000"/>
          </a:xfrm>
        </p:spPr>
        <p:txBody>
          <a:bodyPr/>
          <a:lstStyle/>
          <a:p>
            <a:r>
              <a:rPr lang="en-US" dirty="0">
                <a:cs typeface="Arial"/>
              </a:rPr>
              <a:t>"Number of Children Served in Each Contract" changing to capture Licensed Capacity</a:t>
            </a:r>
          </a:p>
          <a:p>
            <a:pPr lvl="1">
              <a:buFont typeface="Arial" panose="020B0604020202020204" pitchFamily="34" charset="0"/>
              <a:buChar char="•"/>
            </a:pPr>
            <a:r>
              <a:rPr lang="en-US" sz="2800" dirty="0"/>
              <a:t>FCCH child counts are not captured in this area. Those numbers are captured in the FCCH Information section</a:t>
            </a:r>
            <a:r>
              <a:rPr lang="en-US" dirty="0"/>
              <a:t>.</a:t>
            </a:r>
          </a:p>
          <a:p>
            <a:pPr lvl="1"/>
            <a:endParaRPr lang="en-US" dirty="0"/>
          </a:p>
          <a:p>
            <a:pPr marL="0" indent="0">
              <a:buNone/>
            </a:pPr>
            <a:endParaRPr lang="en-US" dirty="0"/>
          </a:p>
        </p:txBody>
      </p:sp>
      <p:sp>
        <p:nvSpPr>
          <p:cNvPr id="5" name="Content Placeholder 4">
            <a:extLst>
              <a:ext uri="{FF2B5EF4-FFF2-40B4-BE49-F238E27FC236}">
                <a16:creationId xmlns:a16="http://schemas.microsoft.com/office/drawing/2014/main" id="{6816C705-166B-A22F-C2FA-327802DFE006}"/>
              </a:ext>
            </a:extLst>
          </p:cNvPr>
          <p:cNvSpPr>
            <a:spLocks noGrp="1"/>
          </p:cNvSpPr>
          <p:nvPr>
            <p:ph sz="quarter" idx="12"/>
          </p:nvPr>
        </p:nvSpPr>
        <p:spPr>
          <a:xfrm>
            <a:off x="769597" y="3429000"/>
            <a:ext cx="4592856" cy="2462213"/>
          </a:xfrm>
        </p:spPr>
        <p:txBody>
          <a:bodyPr>
            <a:normAutofit fontScale="92500" lnSpcReduction="10000"/>
          </a:bodyPr>
          <a:lstStyle/>
          <a:p>
            <a:pPr marL="0" indent="0">
              <a:buNone/>
            </a:pPr>
            <a:r>
              <a:rPr lang="en-US" sz="3000" u="sng">
                <a:cs typeface="Arial"/>
              </a:rPr>
              <a:t>CSPP Example:</a:t>
            </a:r>
          </a:p>
          <a:p>
            <a:pPr marL="0" indent="0">
              <a:buNone/>
            </a:pPr>
            <a:r>
              <a:rPr lang="en-US" sz="3000">
                <a:cs typeface="Arial"/>
              </a:rPr>
              <a:t>Licensed Capacity is 28</a:t>
            </a:r>
          </a:p>
          <a:p>
            <a:pPr marL="0" indent="0">
              <a:buNone/>
            </a:pPr>
            <a:r>
              <a:rPr lang="en-US" sz="3000">
                <a:cs typeface="Arial"/>
              </a:rPr>
              <a:t>3 Year Olds: 14</a:t>
            </a:r>
          </a:p>
          <a:p>
            <a:pPr marL="0" indent="0">
              <a:buNone/>
            </a:pPr>
            <a:r>
              <a:rPr lang="en-US" sz="3000">
                <a:cs typeface="Arial"/>
              </a:rPr>
              <a:t>4 Year Olds: 14</a:t>
            </a:r>
          </a:p>
          <a:p>
            <a:pPr marL="0" indent="0">
              <a:buNone/>
            </a:pPr>
            <a:r>
              <a:rPr lang="en-US" sz="3000">
                <a:cs typeface="Arial"/>
              </a:rPr>
              <a:t>Other: 0</a:t>
            </a:r>
          </a:p>
          <a:p>
            <a:endParaRPr lang="en-US"/>
          </a:p>
        </p:txBody>
      </p:sp>
      <p:sp>
        <p:nvSpPr>
          <p:cNvPr id="6" name="Content Placeholder 5">
            <a:extLst>
              <a:ext uri="{FF2B5EF4-FFF2-40B4-BE49-F238E27FC236}">
                <a16:creationId xmlns:a16="http://schemas.microsoft.com/office/drawing/2014/main" id="{0C86BA26-E319-D158-C5BD-E7BA2F6CFC09}"/>
              </a:ext>
            </a:extLst>
          </p:cNvPr>
          <p:cNvSpPr>
            <a:spLocks noGrp="1"/>
          </p:cNvSpPr>
          <p:nvPr>
            <p:ph sz="quarter" idx="13"/>
          </p:nvPr>
        </p:nvSpPr>
        <p:spPr>
          <a:xfrm>
            <a:off x="5075258" y="3429000"/>
            <a:ext cx="4221142" cy="2602281"/>
          </a:xfrm>
        </p:spPr>
        <p:txBody>
          <a:bodyPr>
            <a:normAutofit fontScale="47500" lnSpcReduction="20000"/>
          </a:bodyPr>
          <a:lstStyle/>
          <a:p>
            <a:pPr marL="0" indent="0">
              <a:buNone/>
            </a:pPr>
            <a:r>
              <a:rPr lang="en-US" sz="5900" u="sng">
                <a:cs typeface="Arial"/>
              </a:rPr>
              <a:t>CCTR Example:</a:t>
            </a:r>
          </a:p>
          <a:p>
            <a:pPr marL="0" indent="0">
              <a:buNone/>
            </a:pPr>
            <a:r>
              <a:rPr lang="en-US" sz="5900">
                <a:cs typeface="Arial"/>
              </a:rPr>
              <a:t>Licensed Capacity is 28</a:t>
            </a:r>
          </a:p>
          <a:p>
            <a:pPr marL="0" indent="0">
              <a:buNone/>
            </a:pPr>
            <a:r>
              <a:rPr lang="en-US" sz="5900">
                <a:cs typeface="Arial"/>
              </a:rPr>
              <a:t>Infants: 4</a:t>
            </a:r>
          </a:p>
          <a:p>
            <a:pPr marL="0" indent="0">
              <a:buNone/>
            </a:pPr>
            <a:r>
              <a:rPr lang="en-US" sz="5900">
                <a:cs typeface="Arial"/>
              </a:rPr>
              <a:t>Toddlers: 4</a:t>
            </a:r>
          </a:p>
          <a:p>
            <a:pPr marL="0" indent="0">
              <a:buNone/>
            </a:pPr>
            <a:r>
              <a:rPr lang="en-US" sz="5900">
                <a:cs typeface="Arial"/>
              </a:rPr>
              <a:t>Pre School: 10</a:t>
            </a:r>
          </a:p>
          <a:p>
            <a:pPr marL="0" indent="0">
              <a:buNone/>
            </a:pPr>
            <a:r>
              <a:rPr lang="en-US" sz="5900">
                <a:cs typeface="Arial"/>
              </a:rPr>
              <a:t>School Age: 10</a:t>
            </a:r>
          </a:p>
          <a:p>
            <a:pPr marL="0" indent="0">
              <a:buNone/>
            </a:pPr>
            <a:endParaRPr lang="en-US"/>
          </a:p>
        </p:txBody>
      </p:sp>
      <p:sp>
        <p:nvSpPr>
          <p:cNvPr id="3" name="Slide Number Placeholder 2">
            <a:extLst>
              <a:ext uri="{FF2B5EF4-FFF2-40B4-BE49-F238E27FC236}">
                <a16:creationId xmlns:a16="http://schemas.microsoft.com/office/drawing/2014/main" id="{F8FFF43F-A235-0C22-5A30-1602DE55CC01}"/>
              </a:ext>
            </a:extLst>
          </p:cNvPr>
          <p:cNvSpPr>
            <a:spLocks noGrp="1"/>
          </p:cNvSpPr>
          <p:nvPr>
            <p:ph type="sldNum" sz="quarter" idx="10"/>
          </p:nvPr>
        </p:nvSpPr>
        <p:spPr/>
        <p:txBody>
          <a:bodyPr/>
          <a:lstStyle/>
          <a:p>
            <a:fld id="{432ED76D-8188-4B28-B316-CD85396F47B0}" type="slidenum">
              <a:rPr lang="en-US" smtClean="0"/>
              <a:pPr/>
              <a:t>17</a:t>
            </a:fld>
            <a:endParaRPr lang="en-US"/>
          </a:p>
        </p:txBody>
      </p:sp>
    </p:spTree>
    <p:extLst>
      <p:ext uri="{BB962C8B-B14F-4D97-AF65-F5344CB8AC3E}">
        <p14:creationId xmlns:p14="http://schemas.microsoft.com/office/powerpoint/2010/main" val="14791570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C44A0-8A08-1CC5-14AC-CCB7FEBE981F}"/>
              </a:ext>
            </a:extLst>
          </p:cNvPr>
          <p:cNvSpPr>
            <a:spLocks noGrp="1"/>
          </p:cNvSpPr>
          <p:nvPr>
            <p:ph type="title"/>
          </p:nvPr>
        </p:nvSpPr>
        <p:spPr>
          <a:xfrm>
            <a:off x="152399" y="-4545"/>
            <a:ext cx="11710087" cy="1325563"/>
          </a:xfrm>
        </p:spPr>
        <p:txBody>
          <a:bodyPr>
            <a:normAutofit/>
          </a:bodyPr>
          <a:lstStyle/>
          <a:p>
            <a:r>
              <a:rPr lang="en-US" sz="3600">
                <a:solidFill>
                  <a:schemeClr val="bg1"/>
                </a:solidFill>
              </a:rPr>
              <a:t>Introduction to Assembly Bill 22 and CAPSDAC (1)</a:t>
            </a:r>
            <a:endParaRPr lang="en-US" sz="3600">
              <a:solidFill>
                <a:schemeClr val="bg1"/>
              </a:solidFill>
              <a:cs typeface="Arial"/>
            </a:endParaRPr>
          </a:p>
        </p:txBody>
      </p:sp>
      <p:sp>
        <p:nvSpPr>
          <p:cNvPr id="3" name="Content Placeholder 2">
            <a:extLst>
              <a:ext uri="{FF2B5EF4-FFF2-40B4-BE49-F238E27FC236}">
                <a16:creationId xmlns:a16="http://schemas.microsoft.com/office/drawing/2014/main" id="{52674428-3500-4CD6-0280-74BA27B80784}"/>
              </a:ext>
            </a:extLst>
          </p:cNvPr>
          <p:cNvSpPr>
            <a:spLocks noGrp="1"/>
          </p:cNvSpPr>
          <p:nvPr>
            <p:ph idx="1"/>
          </p:nvPr>
        </p:nvSpPr>
        <p:spPr>
          <a:xfrm>
            <a:off x="152400" y="935296"/>
            <a:ext cx="11887200" cy="4836714"/>
          </a:xfrm>
        </p:spPr>
        <p:txBody>
          <a:bodyPr vert="horz" lIns="91440" tIns="45720" rIns="91440" bIns="45720" rtlCol="0" anchor="t">
            <a:noAutofit/>
          </a:bodyPr>
          <a:lstStyle/>
          <a:p>
            <a:pPr marL="0" indent="0">
              <a:buNone/>
            </a:pPr>
            <a:r>
              <a:rPr lang="en-US" sz="2400" b="1">
                <a:cs typeface="Arial"/>
              </a:rPr>
              <a:t>Assembly Bill 22 </a:t>
            </a:r>
            <a:endParaRPr lang="en-US" sz="2400">
              <a:cs typeface="Arial"/>
            </a:endParaRPr>
          </a:p>
          <a:p>
            <a:pPr marL="457200" indent="-457200"/>
            <a:r>
              <a:rPr lang="en-US" sz="2400">
                <a:cs typeface="Arial"/>
              </a:rPr>
              <a:t>Requires the CDE, by July 1, 2024, to collect pupil data for each pupil enrolled in a California state preschool program operated by a local educational agency, including all applicable data elements that are collected for pupils in transitional kindergarten, as provided. As well as, to collect the same data for educators in a California state preschool program operated by a local educational agency that is collected for educators in the K–12 classroom setting, as provided.</a:t>
            </a:r>
          </a:p>
          <a:p>
            <a:pPr marL="457200" indent="-457200"/>
            <a:r>
              <a:rPr lang="en-US" sz="2400">
                <a:cs typeface="Arial"/>
              </a:rPr>
              <a:t>To meet these new requirements, the CDE is building the CAPSDAC. </a:t>
            </a:r>
          </a:p>
          <a:p>
            <a:pPr marL="0" indent="0">
              <a:buNone/>
            </a:pPr>
            <a:r>
              <a:rPr lang="en-US" sz="2400" b="1">
                <a:cs typeface="Arial"/>
              </a:rPr>
              <a:t>CAPSDAC</a:t>
            </a:r>
            <a:endParaRPr lang="en-US" sz="2400">
              <a:cs typeface="Arial"/>
            </a:endParaRPr>
          </a:p>
          <a:p>
            <a:pPr marL="457200" indent="-457200"/>
            <a:r>
              <a:rPr lang="en-US" sz="2400">
                <a:cs typeface="Arial"/>
              </a:rPr>
              <a:t>Will be a web portal outside of the Child Development Management Information System (CDMIS) and Preschool Language Information System (PLIS).</a:t>
            </a:r>
          </a:p>
          <a:p>
            <a:pPr marL="457200" indent="-457200"/>
            <a:r>
              <a:rPr lang="en-US" sz="2400">
                <a:cs typeface="Arial"/>
              </a:rPr>
              <a:t>Intending external testing with existing CSPP agency CDMIS and PLIS users tentatively in March 2024. </a:t>
            </a:r>
            <a:endParaRPr lang="en-US" sz="2400"/>
          </a:p>
        </p:txBody>
      </p:sp>
      <p:sp>
        <p:nvSpPr>
          <p:cNvPr id="4" name="Slide Number Placeholder 3">
            <a:extLst>
              <a:ext uri="{FF2B5EF4-FFF2-40B4-BE49-F238E27FC236}">
                <a16:creationId xmlns:a16="http://schemas.microsoft.com/office/drawing/2014/main" id="{31F5E88E-6311-EF4A-E3BC-774E9032A19B}"/>
              </a:ext>
            </a:extLst>
          </p:cNvPr>
          <p:cNvSpPr>
            <a:spLocks noGrp="1"/>
          </p:cNvSpPr>
          <p:nvPr>
            <p:ph type="sldNum" sz="quarter" idx="10"/>
          </p:nvPr>
        </p:nvSpPr>
        <p:spPr/>
        <p:txBody>
          <a:bodyPr/>
          <a:lstStyle/>
          <a:p>
            <a:fld id="{432ED76D-8188-4B28-B316-CD85396F47B0}" type="slidenum">
              <a:rPr lang="en-US" smtClean="0"/>
              <a:pPr/>
              <a:t>18</a:t>
            </a:fld>
            <a:endParaRPr lang="en-US"/>
          </a:p>
        </p:txBody>
      </p:sp>
    </p:spTree>
    <p:extLst>
      <p:ext uri="{BB962C8B-B14F-4D97-AF65-F5344CB8AC3E}">
        <p14:creationId xmlns:p14="http://schemas.microsoft.com/office/powerpoint/2010/main" val="5907134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A8C7B4-CC93-218A-B4C7-9F0F6E1CAA4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1DD7B4B-7242-BAD5-3FD7-0A99FCCC858A}"/>
              </a:ext>
            </a:extLst>
          </p:cNvPr>
          <p:cNvSpPr>
            <a:spLocks noGrp="1"/>
          </p:cNvSpPr>
          <p:nvPr>
            <p:ph type="title"/>
          </p:nvPr>
        </p:nvSpPr>
        <p:spPr>
          <a:xfrm>
            <a:off x="152400" y="-114458"/>
            <a:ext cx="11710087" cy="1325563"/>
          </a:xfrm>
        </p:spPr>
        <p:txBody>
          <a:bodyPr>
            <a:normAutofit/>
          </a:bodyPr>
          <a:lstStyle/>
          <a:p>
            <a:r>
              <a:rPr lang="en-US" sz="3600">
                <a:solidFill>
                  <a:schemeClr val="bg1"/>
                </a:solidFill>
              </a:rPr>
              <a:t>Introduction to Assembly Bill 22 and CAPSDAC (2)</a:t>
            </a:r>
            <a:endParaRPr lang="en-US" sz="3600">
              <a:solidFill>
                <a:schemeClr val="bg1"/>
              </a:solidFill>
              <a:cs typeface="Arial"/>
            </a:endParaRPr>
          </a:p>
        </p:txBody>
      </p:sp>
      <p:sp>
        <p:nvSpPr>
          <p:cNvPr id="3" name="Content Placeholder 2">
            <a:extLst>
              <a:ext uri="{FF2B5EF4-FFF2-40B4-BE49-F238E27FC236}">
                <a16:creationId xmlns:a16="http://schemas.microsoft.com/office/drawing/2014/main" id="{2758CE39-C2AB-A564-582E-6CAB368A220B}"/>
              </a:ext>
            </a:extLst>
          </p:cNvPr>
          <p:cNvSpPr>
            <a:spLocks noGrp="1"/>
          </p:cNvSpPr>
          <p:nvPr>
            <p:ph idx="1"/>
          </p:nvPr>
        </p:nvSpPr>
        <p:spPr>
          <a:xfrm>
            <a:off x="152400" y="1010643"/>
            <a:ext cx="11887200" cy="4836714"/>
          </a:xfrm>
        </p:spPr>
        <p:txBody>
          <a:bodyPr vert="horz" lIns="91440" tIns="45720" rIns="91440" bIns="45720" rtlCol="0" anchor="t">
            <a:noAutofit/>
          </a:bodyPr>
          <a:lstStyle/>
          <a:p>
            <a:pPr marL="0" indent="0">
              <a:buNone/>
            </a:pPr>
            <a:r>
              <a:rPr lang="en-US" sz="2400" b="1">
                <a:cs typeface="Arial"/>
              </a:rPr>
              <a:t>LEA CSPP Contractors with CDE</a:t>
            </a:r>
          </a:p>
          <a:p>
            <a:pPr marL="457200" indent="-457200"/>
            <a:r>
              <a:rPr lang="en-US" sz="2400">
                <a:cs typeface="Arial"/>
              </a:rPr>
              <a:t>Will transition to submitting data containing pupil, educator, classroom, and enrollment elements through CAPSDAC on a monthly basis. Data submission will need to be certified by the LEA CSPP contractor by the end of the next month (July CAPSDAC data will need to be certified by August 31st). There is no remedial period to resolve data; once the data is certified, no further changes can be made.</a:t>
            </a:r>
          </a:p>
          <a:p>
            <a:pPr marL="457200" indent="-457200"/>
            <a:r>
              <a:rPr lang="en-US" sz="2400">
                <a:cs typeface="Arial"/>
              </a:rPr>
              <a:t>Will no longer be required to report the CDD-801A Report to the CDMIS and the PLIS Report to the PLIS. However, LEA CSPP contractors that provide CSPP services through an approved CSPP Family Childcare Home Education Network (FCCHEN) will still be required to submit the Subsidized Provider Report (SPR) to the CDMIS. </a:t>
            </a:r>
          </a:p>
          <a:p>
            <a:pPr marL="457200" indent="-457200"/>
            <a:r>
              <a:rPr lang="en-US" sz="2400">
                <a:cs typeface="Arial"/>
              </a:rPr>
              <a:t>LEA CSPP contractors will still be responsible for updating and maintaining their agency information via the CDMIS.</a:t>
            </a:r>
          </a:p>
        </p:txBody>
      </p:sp>
      <p:sp>
        <p:nvSpPr>
          <p:cNvPr id="4" name="Slide Number Placeholder 3">
            <a:extLst>
              <a:ext uri="{FF2B5EF4-FFF2-40B4-BE49-F238E27FC236}">
                <a16:creationId xmlns:a16="http://schemas.microsoft.com/office/drawing/2014/main" id="{A4BF7E72-198A-B468-606B-18C09C92E1CC}"/>
              </a:ext>
            </a:extLst>
          </p:cNvPr>
          <p:cNvSpPr>
            <a:spLocks noGrp="1"/>
          </p:cNvSpPr>
          <p:nvPr>
            <p:ph type="sldNum" sz="quarter" idx="10"/>
          </p:nvPr>
        </p:nvSpPr>
        <p:spPr/>
        <p:txBody>
          <a:bodyPr/>
          <a:lstStyle/>
          <a:p>
            <a:fld id="{432ED76D-8188-4B28-B316-CD85396F47B0}" type="slidenum">
              <a:rPr lang="en-US" smtClean="0"/>
              <a:pPr/>
              <a:t>19</a:t>
            </a:fld>
            <a:endParaRPr lang="en-US"/>
          </a:p>
        </p:txBody>
      </p:sp>
    </p:spTree>
    <p:extLst>
      <p:ext uri="{BB962C8B-B14F-4D97-AF65-F5344CB8AC3E}">
        <p14:creationId xmlns:p14="http://schemas.microsoft.com/office/powerpoint/2010/main" val="2150489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79F66-8B15-A737-333F-5F69CEACEB82}"/>
              </a:ext>
            </a:extLst>
          </p:cNvPr>
          <p:cNvSpPr>
            <a:spLocks noGrp="1"/>
          </p:cNvSpPr>
          <p:nvPr>
            <p:ph type="title"/>
          </p:nvPr>
        </p:nvSpPr>
        <p:spPr>
          <a:xfrm>
            <a:off x="152400" y="-114458"/>
            <a:ext cx="11887200" cy="1325563"/>
          </a:xfrm>
        </p:spPr>
        <p:txBody>
          <a:bodyPr/>
          <a:lstStyle/>
          <a:p>
            <a:r>
              <a:rPr lang="en-US">
                <a:solidFill>
                  <a:schemeClr val="bg1"/>
                </a:solidFill>
                <a:cs typeface="Arial"/>
              </a:rPr>
              <a:t>Agenda</a:t>
            </a:r>
          </a:p>
        </p:txBody>
      </p:sp>
      <p:sp>
        <p:nvSpPr>
          <p:cNvPr id="3" name="Content Placeholder 2">
            <a:extLst>
              <a:ext uri="{FF2B5EF4-FFF2-40B4-BE49-F238E27FC236}">
                <a16:creationId xmlns:a16="http://schemas.microsoft.com/office/drawing/2014/main" id="{6B7EDEC5-6A77-31EB-B0F1-B8DD632007B5}"/>
              </a:ext>
            </a:extLst>
          </p:cNvPr>
          <p:cNvSpPr>
            <a:spLocks noGrp="1"/>
          </p:cNvSpPr>
          <p:nvPr>
            <p:ph idx="1"/>
          </p:nvPr>
        </p:nvSpPr>
        <p:spPr>
          <a:xfrm>
            <a:off x="152400" y="1112614"/>
            <a:ext cx="10618381" cy="4986527"/>
          </a:xfrm>
        </p:spPr>
        <p:txBody>
          <a:bodyPr vert="horz" lIns="91440" tIns="45720" rIns="91440" bIns="45720" rtlCol="0" anchor="t">
            <a:normAutofit fontScale="92500" lnSpcReduction="10000"/>
          </a:bodyPr>
          <a:lstStyle/>
          <a:p>
            <a:pPr>
              <a:lnSpc>
                <a:spcPct val="100000"/>
              </a:lnSpc>
            </a:pPr>
            <a:r>
              <a:rPr lang="en-US" sz="2800" dirty="0">
                <a:cs typeface="Arial"/>
              </a:rPr>
              <a:t>High Level Overview of the CDMIS &amp; CDD-801A Report</a:t>
            </a:r>
          </a:p>
          <a:p>
            <a:pPr>
              <a:lnSpc>
                <a:spcPct val="100000"/>
              </a:lnSpc>
            </a:pPr>
            <a:r>
              <a:rPr lang="en-US" sz="2800" dirty="0">
                <a:cs typeface="Arial"/>
              </a:rPr>
              <a:t>Cost of Care Plus Rate Advances</a:t>
            </a:r>
          </a:p>
          <a:p>
            <a:pPr>
              <a:lnSpc>
                <a:spcPct val="100000"/>
              </a:lnSpc>
            </a:pPr>
            <a:r>
              <a:rPr lang="en-US" sz="2800" dirty="0">
                <a:cs typeface="Arial"/>
              </a:rPr>
              <a:t>Transition to Enrollment Reporting</a:t>
            </a:r>
          </a:p>
          <a:p>
            <a:pPr>
              <a:lnSpc>
                <a:spcPct val="100000"/>
              </a:lnSpc>
            </a:pPr>
            <a:r>
              <a:rPr lang="en-US" sz="2800" dirty="0">
                <a:cs typeface="Arial"/>
              </a:rPr>
              <a:t>Sub-Contractor Information: Updates to the Part-Day Field</a:t>
            </a:r>
          </a:p>
          <a:p>
            <a:pPr>
              <a:lnSpc>
                <a:spcPct val="100000"/>
              </a:lnSpc>
            </a:pPr>
            <a:r>
              <a:rPr lang="en-US" sz="2800" dirty="0">
                <a:cs typeface="Arial"/>
              </a:rPr>
              <a:t>New Reason Code: U - CSPP Early Enrollment</a:t>
            </a:r>
          </a:p>
          <a:p>
            <a:pPr>
              <a:lnSpc>
                <a:spcPct val="100000"/>
              </a:lnSpc>
            </a:pPr>
            <a:r>
              <a:rPr lang="en-US" sz="2800" dirty="0">
                <a:cs typeface="Arial"/>
              </a:rPr>
              <a:t>New Reason Code: V - Means-Tested Government Program</a:t>
            </a:r>
          </a:p>
          <a:p>
            <a:pPr>
              <a:lnSpc>
                <a:spcPct val="100000"/>
              </a:lnSpc>
            </a:pPr>
            <a:r>
              <a:rPr lang="en-US" sz="2800" dirty="0">
                <a:cs typeface="Arial"/>
              </a:rPr>
              <a:t>Updating Agency Information</a:t>
            </a:r>
          </a:p>
          <a:p>
            <a:pPr>
              <a:lnSpc>
                <a:spcPct val="100000"/>
              </a:lnSpc>
            </a:pPr>
            <a:r>
              <a:rPr lang="en-US" sz="2800" dirty="0">
                <a:cs typeface="Arial"/>
              </a:rPr>
              <a:t>Information on Assembly Bill 22 </a:t>
            </a:r>
          </a:p>
          <a:p>
            <a:pPr>
              <a:lnSpc>
                <a:spcPct val="100000"/>
              </a:lnSpc>
            </a:pPr>
            <a:r>
              <a:rPr lang="en-US" sz="2800" dirty="0">
                <a:cs typeface="Arial"/>
              </a:rPr>
              <a:t>Resources</a:t>
            </a:r>
          </a:p>
          <a:p>
            <a:pPr>
              <a:lnSpc>
                <a:spcPct val="100000"/>
              </a:lnSpc>
            </a:pPr>
            <a:r>
              <a:rPr lang="en-US" sz="2800" dirty="0">
                <a:cs typeface="Arial"/>
              </a:rPr>
              <a:t>Question and Answer</a:t>
            </a:r>
          </a:p>
        </p:txBody>
      </p:sp>
      <p:sp>
        <p:nvSpPr>
          <p:cNvPr id="4" name="Slide Number Placeholder 3">
            <a:extLst>
              <a:ext uri="{FF2B5EF4-FFF2-40B4-BE49-F238E27FC236}">
                <a16:creationId xmlns:a16="http://schemas.microsoft.com/office/drawing/2014/main" id="{25730CF4-A593-D84A-2AE9-3ECD97FEC6B5}"/>
              </a:ext>
            </a:extLst>
          </p:cNvPr>
          <p:cNvSpPr>
            <a:spLocks noGrp="1"/>
          </p:cNvSpPr>
          <p:nvPr>
            <p:ph type="sldNum" sz="quarter" idx="10"/>
          </p:nvPr>
        </p:nvSpPr>
        <p:spPr/>
        <p:txBody>
          <a:bodyPr/>
          <a:lstStyle/>
          <a:p>
            <a:fld id="{432ED76D-8188-4B28-B316-CD85396F47B0}" type="slidenum">
              <a:rPr lang="en-US" smtClean="0"/>
              <a:pPr/>
              <a:t>2</a:t>
            </a:fld>
            <a:endParaRPr lang="en-US"/>
          </a:p>
        </p:txBody>
      </p:sp>
    </p:spTree>
    <p:extLst>
      <p:ext uri="{BB962C8B-B14F-4D97-AF65-F5344CB8AC3E}">
        <p14:creationId xmlns:p14="http://schemas.microsoft.com/office/powerpoint/2010/main" val="27437006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8614DC-6C35-6A76-289A-23D5F91668D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8713E54-739A-424C-792B-130284DC8FC9}"/>
              </a:ext>
            </a:extLst>
          </p:cNvPr>
          <p:cNvSpPr>
            <a:spLocks noGrp="1"/>
          </p:cNvSpPr>
          <p:nvPr>
            <p:ph type="title"/>
          </p:nvPr>
        </p:nvSpPr>
        <p:spPr>
          <a:xfrm>
            <a:off x="152399" y="-4545"/>
            <a:ext cx="11710087" cy="1325563"/>
          </a:xfrm>
        </p:spPr>
        <p:txBody>
          <a:bodyPr>
            <a:normAutofit/>
          </a:bodyPr>
          <a:lstStyle/>
          <a:p>
            <a:r>
              <a:rPr lang="en-US" sz="3600">
                <a:solidFill>
                  <a:schemeClr val="bg1"/>
                </a:solidFill>
              </a:rPr>
              <a:t>Introduction to Assembly Bill 22 and CAPSDAC (3)</a:t>
            </a:r>
            <a:endParaRPr lang="en-US" sz="3600">
              <a:solidFill>
                <a:schemeClr val="bg1"/>
              </a:solidFill>
              <a:cs typeface="Arial"/>
            </a:endParaRPr>
          </a:p>
        </p:txBody>
      </p:sp>
      <p:sp>
        <p:nvSpPr>
          <p:cNvPr id="3" name="Content Placeholder 2">
            <a:extLst>
              <a:ext uri="{FF2B5EF4-FFF2-40B4-BE49-F238E27FC236}">
                <a16:creationId xmlns:a16="http://schemas.microsoft.com/office/drawing/2014/main" id="{F0447F8E-1BD6-778B-4C6E-BDA5ADEA11DB}"/>
              </a:ext>
            </a:extLst>
          </p:cNvPr>
          <p:cNvSpPr>
            <a:spLocks noGrp="1"/>
          </p:cNvSpPr>
          <p:nvPr>
            <p:ph idx="1"/>
          </p:nvPr>
        </p:nvSpPr>
        <p:spPr>
          <a:xfrm>
            <a:off x="152400" y="1028876"/>
            <a:ext cx="11887200" cy="4943661"/>
          </a:xfrm>
        </p:spPr>
        <p:txBody>
          <a:bodyPr vert="horz" lIns="91440" tIns="45720" rIns="91440" bIns="45720" rtlCol="0" anchor="t">
            <a:noAutofit/>
          </a:bodyPr>
          <a:lstStyle/>
          <a:p>
            <a:pPr marL="0" indent="0">
              <a:buNone/>
            </a:pPr>
            <a:r>
              <a:rPr lang="en-US" sz="2400" b="1">
                <a:cs typeface="Arial"/>
              </a:rPr>
              <a:t>Non-LEA CSPP Contractors with CDE</a:t>
            </a:r>
          </a:p>
          <a:p>
            <a:pPr marL="457200" indent="-457200"/>
            <a:r>
              <a:rPr lang="en-US" sz="2400">
                <a:cs typeface="Arial"/>
              </a:rPr>
              <a:t>Will continue to submit data in the PLIS and the CDMIS for the respective reports. </a:t>
            </a:r>
          </a:p>
          <a:p>
            <a:pPr marL="0" indent="0">
              <a:buNone/>
            </a:pPr>
            <a:r>
              <a:rPr lang="en-US" sz="2400" b="1">
                <a:cs typeface="Arial"/>
              </a:rPr>
              <a:t>LEA CSPP contractors with CDE and CDSS</a:t>
            </a:r>
          </a:p>
          <a:p>
            <a:pPr marL="457200" indent="-457200">
              <a:buFont typeface="Arial"/>
              <a:buChar char="•"/>
            </a:pPr>
            <a:r>
              <a:rPr lang="en-US" sz="2400">
                <a:cs typeface="Arial"/>
              </a:rPr>
              <a:t>Will submit pupil data to the CAPSDAC for children enrolled in CSPP and will also submit the CDD-801A Report to the CDMIS for their CDSS contracts until further notice.</a:t>
            </a:r>
          </a:p>
          <a:p>
            <a:pPr marL="0" indent="0">
              <a:buNone/>
            </a:pPr>
            <a:r>
              <a:rPr lang="en-US" sz="2400" b="1">
                <a:cs typeface="Arial"/>
              </a:rPr>
              <a:t>Further Information Forthcoming Regarding</a:t>
            </a:r>
            <a:endParaRPr lang="en-US" sz="2400">
              <a:cs typeface="Arial"/>
            </a:endParaRPr>
          </a:p>
          <a:p>
            <a:pPr marL="457200" indent="-457200">
              <a:buFont typeface="Arial,Sans-Serif"/>
              <a:buChar char="•"/>
            </a:pPr>
            <a:r>
              <a:rPr lang="en-US" sz="2400">
                <a:cs typeface="Arial"/>
              </a:rPr>
              <a:t>Participation in the external user acceptance testing development.</a:t>
            </a:r>
          </a:p>
          <a:p>
            <a:pPr marL="457200" indent="-457200">
              <a:buFont typeface="Arial,Sans-Serif"/>
            </a:pPr>
            <a:r>
              <a:rPr lang="en-US" sz="2400">
                <a:cs typeface="Arial"/>
              </a:rPr>
              <a:t>A Management Bulletin on CAPSDAC Data Submission that will provide instructions, timelines, and schedules. </a:t>
            </a:r>
          </a:p>
          <a:p>
            <a:pPr marL="457200" indent="-457200">
              <a:buFont typeface="Arial,Sans-Serif"/>
            </a:pPr>
            <a:r>
              <a:rPr lang="en-US" sz="2400">
                <a:cs typeface="Arial"/>
              </a:rPr>
              <a:t>Webinar based training on use of the CAPSDAC for data submission. </a:t>
            </a:r>
          </a:p>
          <a:p>
            <a:pPr marL="0" indent="0" algn="ctr">
              <a:buNone/>
            </a:pPr>
            <a:r>
              <a:rPr lang="en-US" sz="2400">
                <a:cs typeface="Arial"/>
              </a:rPr>
              <a:t>If you have questions, please contact the CDMIS team at </a:t>
            </a:r>
            <a:r>
              <a:rPr lang="en-US" sz="2400" b="1">
                <a:solidFill>
                  <a:schemeClr val="accent4">
                    <a:lumMod val="40000"/>
                    <a:lumOff val="60000"/>
                  </a:schemeClr>
                </a:solidFill>
                <a:cs typeface="Arial"/>
                <a:hlinkClick r:id="rId3" tooltip="CDMIS Support Inbox">
                  <a:extLst>
                    <a:ext uri="{A12FA001-AC4F-418D-AE19-62706E023703}">
                      <ahyp:hlinkClr xmlns:ahyp="http://schemas.microsoft.com/office/drawing/2018/hyperlinkcolor" val="tx"/>
                    </a:ext>
                  </a:extLst>
                </a:hlinkClick>
              </a:rPr>
              <a:t>CDMIS@cde.ca.gov</a:t>
            </a:r>
            <a:endParaRPr lang="en-US" sz="2400" b="1">
              <a:solidFill>
                <a:schemeClr val="accent4">
                  <a:lumMod val="40000"/>
                  <a:lumOff val="60000"/>
                </a:schemeClr>
              </a:solidFill>
              <a:cs typeface="Arial"/>
            </a:endParaRPr>
          </a:p>
        </p:txBody>
      </p:sp>
      <p:sp>
        <p:nvSpPr>
          <p:cNvPr id="4" name="Slide Number Placeholder 3">
            <a:extLst>
              <a:ext uri="{FF2B5EF4-FFF2-40B4-BE49-F238E27FC236}">
                <a16:creationId xmlns:a16="http://schemas.microsoft.com/office/drawing/2014/main" id="{563217E5-7ACC-6FF2-3C70-CBADFDE2CF32}"/>
              </a:ext>
            </a:extLst>
          </p:cNvPr>
          <p:cNvSpPr>
            <a:spLocks noGrp="1"/>
          </p:cNvSpPr>
          <p:nvPr>
            <p:ph type="sldNum" sz="quarter" idx="10"/>
          </p:nvPr>
        </p:nvSpPr>
        <p:spPr/>
        <p:txBody>
          <a:bodyPr/>
          <a:lstStyle/>
          <a:p>
            <a:fld id="{432ED76D-8188-4B28-B316-CD85396F47B0}" type="slidenum">
              <a:rPr lang="en-US" smtClean="0"/>
              <a:pPr/>
              <a:t>20</a:t>
            </a:fld>
            <a:endParaRPr lang="en-US"/>
          </a:p>
        </p:txBody>
      </p:sp>
    </p:spTree>
    <p:extLst>
      <p:ext uri="{BB962C8B-B14F-4D97-AF65-F5344CB8AC3E}">
        <p14:creationId xmlns:p14="http://schemas.microsoft.com/office/powerpoint/2010/main" val="27989713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7B085-DFBA-A0F1-9813-0D60DDC8CD8D}"/>
              </a:ext>
            </a:extLst>
          </p:cNvPr>
          <p:cNvSpPr>
            <a:spLocks noGrp="1"/>
          </p:cNvSpPr>
          <p:nvPr>
            <p:ph type="title"/>
          </p:nvPr>
        </p:nvSpPr>
        <p:spPr>
          <a:xfrm>
            <a:off x="152400" y="183199"/>
            <a:ext cx="11887200" cy="1325563"/>
          </a:xfrm>
        </p:spPr>
        <p:txBody>
          <a:bodyPr>
            <a:normAutofit/>
          </a:bodyPr>
          <a:lstStyle/>
          <a:p>
            <a:r>
              <a:rPr lang="en-US" sz="4000" b="1">
                <a:solidFill>
                  <a:schemeClr val="bg1"/>
                </a:solidFill>
              </a:rPr>
              <a:t>Resources </a:t>
            </a:r>
            <a:r>
              <a:rPr lang="en-US" sz="4400" b="1">
                <a:solidFill>
                  <a:schemeClr val="bg1"/>
                </a:solidFill>
              </a:rPr>
              <a:t>and</a:t>
            </a:r>
            <a:r>
              <a:rPr lang="en-US" sz="4000" b="1">
                <a:solidFill>
                  <a:schemeClr val="bg1"/>
                </a:solidFill>
              </a:rPr>
              <a:t> Contact Information (1)</a:t>
            </a:r>
            <a:endParaRPr lang="en-US" sz="4000">
              <a:solidFill>
                <a:schemeClr val="bg1"/>
              </a:solidFill>
              <a:cs typeface="Arial"/>
            </a:endParaRPr>
          </a:p>
        </p:txBody>
      </p:sp>
      <p:sp>
        <p:nvSpPr>
          <p:cNvPr id="3" name="Content Placeholder 2">
            <a:extLst>
              <a:ext uri="{FF2B5EF4-FFF2-40B4-BE49-F238E27FC236}">
                <a16:creationId xmlns:a16="http://schemas.microsoft.com/office/drawing/2014/main" id="{76CABF54-6C30-8D55-AAFE-7218CA829BF8}"/>
              </a:ext>
            </a:extLst>
          </p:cNvPr>
          <p:cNvSpPr>
            <a:spLocks noGrp="1"/>
          </p:cNvSpPr>
          <p:nvPr>
            <p:ph idx="1"/>
          </p:nvPr>
        </p:nvSpPr>
        <p:spPr>
          <a:xfrm>
            <a:off x="152400" y="1508762"/>
            <a:ext cx="11887200" cy="5600268"/>
          </a:xfrm>
        </p:spPr>
        <p:txBody>
          <a:bodyPr vert="horz" lIns="91440" tIns="45720" rIns="91440" bIns="45720" rtlCol="0" anchor="t">
            <a:noAutofit/>
          </a:bodyPr>
          <a:lstStyle/>
          <a:p>
            <a:pPr>
              <a:spcAft>
                <a:spcPts val="1200"/>
              </a:spcAft>
            </a:pPr>
            <a:r>
              <a:rPr lang="en-US" b="1" dirty="0"/>
              <a:t>CDMIS Update #31:</a:t>
            </a:r>
          </a:p>
          <a:p>
            <a:pPr lvl="1">
              <a:spcAft>
                <a:spcPts val="1200"/>
              </a:spcAft>
              <a:buFont typeface="Wingdings" panose="05000000000000000000" pitchFamily="2" charset="2"/>
              <a:buChar char="Ø"/>
            </a:pPr>
            <a:r>
              <a:rPr lang="en-US" b="1" dirty="0">
                <a:solidFill>
                  <a:schemeClr val="accent4">
                    <a:lumMod val="40000"/>
                    <a:lumOff val="60000"/>
                  </a:schemeClr>
                </a:solidFill>
                <a:cs typeface="Arial"/>
                <a:hlinkClick r:id="rId3" tooltip="CDMIS Update #31">
                  <a:extLst>
                    <a:ext uri="{A12FA001-AC4F-418D-AE19-62706E023703}">
                      <ahyp:hlinkClr xmlns:ahyp="http://schemas.microsoft.com/office/drawing/2018/hyperlinkcolor" val="tx"/>
                    </a:ext>
                  </a:extLst>
                </a:hlinkClick>
              </a:rPr>
              <a:t>https://www.cde.ca.gov/sp/cd/ci/cdmisupdate31.asp</a:t>
            </a:r>
            <a:endParaRPr lang="en-US" b="1" dirty="0">
              <a:solidFill>
                <a:schemeClr val="accent4">
                  <a:lumMod val="40000"/>
                  <a:lumOff val="60000"/>
                </a:schemeClr>
              </a:solidFill>
              <a:cs typeface="Arial"/>
            </a:endParaRPr>
          </a:p>
          <a:p>
            <a:pPr>
              <a:spcAft>
                <a:spcPts val="1200"/>
              </a:spcAft>
            </a:pPr>
            <a:r>
              <a:rPr lang="en-US" b="1" dirty="0">
                <a:cs typeface="Arial"/>
              </a:rPr>
              <a:t>2023–24 California State Preschool Contract Changes</a:t>
            </a:r>
          </a:p>
          <a:p>
            <a:pPr lvl="1">
              <a:spcAft>
                <a:spcPts val="1200"/>
              </a:spcAft>
              <a:buFont typeface="Wingdings" panose="05000000000000000000" pitchFamily="2" charset="2"/>
              <a:buChar char="Ø"/>
            </a:pPr>
            <a:r>
              <a:rPr lang="en-US" b="1" dirty="0">
                <a:solidFill>
                  <a:schemeClr val="accent4">
                    <a:lumMod val="40000"/>
                    <a:lumOff val="60000"/>
                  </a:schemeClr>
                </a:solidFill>
                <a:cs typeface="Arial"/>
                <a:hlinkClick r:id="rId4" tooltip="2023-24 California State Preschool Contract Changes">
                  <a:extLst>
                    <a:ext uri="{A12FA001-AC4F-418D-AE19-62706E023703}">
                      <ahyp:hlinkClr xmlns:ahyp="http://schemas.microsoft.com/office/drawing/2018/hyperlinkcolor" val="tx"/>
                    </a:ext>
                  </a:extLst>
                </a:hlinkClick>
              </a:rPr>
              <a:t>https://www.cde.ca.gov/fg/aa/cd/beginningyrlttr23.asp</a:t>
            </a:r>
            <a:endParaRPr lang="en-US" b="1" dirty="0">
              <a:solidFill>
                <a:schemeClr val="accent4">
                  <a:lumMod val="40000"/>
                  <a:lumOff val="60000"/>
                </a:schemeClr>
              </a:solidFill>
              <a:cs typeface="Arial"/>
            </a:endParaRPr>
          </a:p>
        </p:txBody>
      </p:sp>
      <p:sp>
        <p:nvSpPr>
          <p:cNvPr id="4" name="Slide Number Placeholder 3">
            <a:extLst>
              <a:ext uri="{FF2B5EF4-FFF2-40B4-BE49-F238E27FC236}">
                <a16:creationId xmlns:a16="http://schemas.microsoft.com/office/drawing/2014/main" id="{48443D1A-8CA4-2FED-1298-217C5F9D0429}"/>
              </a:ext>
            </a:extLst>
          </p:cNvPr>
          <p:cNvSpPr>
            <a:spLocks noGrp="1"/>
          </p:cNvSpPr>
          <p:nvPr>
            <p:ph type="sldNum" sz="quarter" idx="10"/>
          </p:nvPr>
        </p:nvSpPr>
        <p:spPr/>
        <p:txBody>
          <a:bodyPr/>
          <a:lstStyle/>
          <a:p>
            <a:fld id="{432ED76D-8188-4B28-B316-CD85396F47B0}" type="slidenum">
              <a:rPr lang="en-US" smtClean="0"/>
              <a:pPr/>
              <a:t>21</a:t>
            </a:fld>
            <a:endParaRPr lang="en-US"/>
          </a:p>
        </p:txBody>
      </p:sp>
    </p:spTree>
    <p:extLst>
      <p:ext uri="{BB962C8B-B14F-4D97-AF65-F5344CB8AC3E}">
        <p14:creationId xmlns:p14="http://schemas.microsoft.com/office/powerpoint/2010/main" val="39904958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5B9D6-DF76-431C-9FB8-81E504A95478}"/>
              </a:ext>
            </a:extLst>
          </p:cNvPr>
          <p:cNvSpPr>
            <a:spLocks noGrp="1"/>
          </p:cNvSpPr>
          <p:nvPr>
            <p:ph type="title"/>
          </p:nvPr>
        </p:nvSpPr>
        <p:spPr/>
        <p:txBody>
          <a:bodyPr>
            <a:normAutofit/>
          </a:bodyPr>
          <a:lstStyle/>
          <a:p>
            <a:r>
              <a:rPr lang="en-US" sz="4000" b="1">
                <a:solidFill>
                  <a:schemeClr val="bg1"/>
                </a:solidFill>
              </a:rPr>
              <a:t>Resources and Contact Information (2)</a:t>
            </a:r>
          </a:p>
        </p:txBody>
      </p:sp>
      <p:sp>
        <p:nvSpPr>
          <p:cNvPr id="3" name="Content Placeholder 2">
            <a:extLst>
              <a:ext uri="{FF2B5EF4-FFF2-40B4-BE49-F238E27FC236}">
                <a16:creationId xmlns:a16="http://schemas.microsoft.com/office/drawing/2014/main" id="{61B0B254-0A91-4BA5-9365-C764BE3A5832}"/>
              </a:ext>
            </a:extLst>
          </p:cNvPr>
          <p:cNvSpPr>
            <a:spLocks noGrp="1"/>
          </p:cNvSpPr>
          <p:nvPr>
            <p:ph idx="4294967295"/>
          </p:nvPr>
        </p:nvSpPr>
        <p:spPr>
          <a:xfrm>
            <a:off x="152400" y="1082944"/>
            <a:ext cx="11887200" cy="4234912"/>
          </a:xfrm>
        </p:spPr>
        <p:txBody>
          <a:bodyPr vert="horz" lIns="91440" tIns="45720" rIns="91440" bIns="45720" rtlCol="0" anchor="t">
            <a:normAutofit lnSpcReduction="10000"/>
          </a:bodyPr>
          <a:lstStyle/>
          <a:p>
            <a:pPr marL="0" indent="0" algn="ctr">
              <a:buNone/>
            </a:pPr>
            <a:endParaRPr lang="en-US"/>
          </a:p>
          <a:p>
            <a:pPr>
              <a:spcAft>
                <a:spcPts val="1200"/>
              </a:spcAft>
            </a:pPr>
            <a:r>
              <a:rPr lang="en-US"/>
              <a:t>CDMIS technical assistance inbox:</a:t>
            </a:r>
            <a:endParaRPr lang="en-US" u="sng">
              <a:solidFill>
                <a:schemeClr val="accent4">
                  <a:lumMod val="40000"/>
                  <a:lumOff val="60000"/>
                </a:schemeClr>
              </a:solidFill>
            </a:endParaRPr>
          </a:p>
          <a:p>
            <a:pPr lvl="1">
              <a:spcAft>
                <a:spcPts val="1200"/>
              </a:spcAft>
              <a:buFont typeface="Wingdings" panose="05000000000000000000" pitchFamily="2" charset="2"/>
              <a:buChar char="Ø"/>
            </a:pPr>
            <a:r>
              <a:rPr lang="en-US" u="sng">
                <a:solidFill>
                  <a:schemeClr val="accent4">
                    <a:lumMod val="40000"/>
                    <a:lumOff val="60000"/>
                  </a:schemeClr>
                </a:solidFill>
                <a:hlinkClick r:id="rId3" tooltip="CDE CDMIS Inbox">
                  <a:extLst>
                    <a:ext uri="{A12FA001-AC4F-418D-AE19-62706E023703}">
                      <ahyp:hlinkClr xmlns:ahyp="http://schemas.microsoft.com/office/drawing/2018/hyperlinkcolor" val="tx"/>
                    </a:ext>
                  </a:extLst>
                </a:hlinkClick>
              </a:rPr>
              <a:t>CDMIS@cde.ca.gov</a:t>
            </a:r>
            <a:r>
              <a:rPr lang="en-US">
                <a:solidFill>
                  <a:schemeClr val="accent4">
                    <a:lumMod val="40000"/>
                    <a:lumOff val="60000"/>
                  </a:schemeClr>
                </a:solidFill>
              </a:rPr>
              <a:t> </a:t>
            </a:r>
            <a:r>
              <a:rPr lang="en-US"/>
              <a:t>and </a:t>
            </a:r>
            <a:r>
              <a:rPr lang="en-US">
                <a:solidFill>
                  <a:schemeClr val="accent4">
                    <a:lumMod val="40000"/>
                    <a:lumOff val="60000"/>
                  </a:schemeClr>
                </a:solidFill>
                <a:hlinkClick r:id="rId4" tooltip="CDSS CDMIS Inbox">
                  <a:extLst>
                    <a:ext uri="{A12FA001-AC4F-418D-AE19-62706E023703}">
                      <ahyp:hlinkClr xmlns:ahyp="http://schemas.microsoft.com/office/drawing/2018/hyperlinkcolor" val="tx"/>
                    </a:ext>
                  </a:extLst>
                </a:hlinkClick>
              </a:rPr>
              <a:t>CDMIS@dss.ca.gov</a:t>
            </a:r>
            <a:endParaRPr lang="en-US" u="sng">
              <a:solidFill>
                <a:schemeClr val="accent4">
                  <a:lumMod val="40000"/>
                  <a:lumOff val="60000"/>
                </a:schemeClr>
              </a:solidFill>
              <a:cs typeface="Arial"/>
            </a:endParaRPr>
          </a:p>
          <a:p>
            <a:pPr>
              <a:spcAft>
                <a:spcPts val="1200"/>
              </a:spcAft>
            </a:pPr>
            <a:r>
              <a:rPr lang="en-US"/>
              <a:t>CDMIS Resources Webpage:</a:t>
            </a:r>
            <a:endParaRPr lang="en-US">
              <a:cs typeface="Arial"/>
            </a:endParaRPr>
          </a:p>
          <a:p>
            <a:pPr lvl="1">
              <a:spcAft>
                <a:spcPts val="1200"/>
              </a:spcAft>
              <a:buFont typeface="Wingdings" panose="05000000000000000000" pitchFamily="2" charset="2"/>
              <a:buChar char="Ø"/>
            </a:pPr>
            <a:r>
              <a:rPr lang="en-US" u="sng">
                <a:solidFill>
                  <a:schemeClr val="accent4">
                    <a:lumMod val="40000"/>
                    <a:lumOff val="60000"/>
                  </a:schemeClr>
                </a:solidFill>
                <a:ea typeface="+mn-lt"/>
                <a:cs typeface="+mn-lt"/>
                <a:hlinkClick r:id="rId5" tooltip="CDMIS Resource Web Page">
                  <a:extLst>
                    <a:ext uri="{A12FA001-AC4F-418D-AE19-62706E023703}">
                      <ahyp:hlinkClr xmlns:ahyp="http://schemas.microsoft.com/office/drawing/2018/hyperlinkcolor" val="tx"/>
                    </a:ext>
                  </a:extLst>
                </a:hlinkClick>
              </a:rPr>
              <a:t>https://www.cde.ca.gov/sp/cd/ci/main.asp</a:t>
            </a:r>
            <a:endParaRPr lang="en-US">
              <a:solidFill>
                <a:schemeClr val="accent4">
                  <a:lumMod val="40000"/>
                  <a:lumOff val="60000"/>
                </a:schemeClr>
              </a:solidFill>
              <a:cs typeface="Arial" panose="020B0604020202020204"/>
            </a:endParaRPr>
          </a:p>
          <a:p>
            <a:pPr>
              <a:spcAft>
                <a:spcPts val="1200"/>
              </a:spcAft>
            </a:pPr>
            <a:r>
              <a:rPr lang="en-US"/>
              <a:t>CDMIS Site:</a:t>
            </a:r>
          </a:p>
          <a:p>
            <a:pPr lvl="1">
              <a:spcAft>
                <a:spcPts val="1200"/>
              </a:spcAft>
              <a:buFont typeface="Wingdings" panose="05000000000000000000" pitchFamily="2" charset="2"/>
              <a:buChar char="Ø"/>
            </a:pPr>
            <a:r>
              <a:rPr lang="en-US" u="sng">
                <a:solidFill>
                  <a:schemeClr val="accent4">
                    <a:lumMod val="40000"/>
                    <a:lumOff val="60000"/>
                  </a:schemeClr>
                </a:solidFill>
                <a:hlinkClick r:id="rId6" tooltip="CDMIS Live Site Link">
                  <a:extLst>
                    <a:ext uri="{A12FA001-AC4F-418D-AE19-62706E023703}">
                      <ahyp:hlinkClr xmlns:ahyp="http://schemas.microsoft.com/office/drawing/2018/hyperlinkcolor" val="tx"/>
                    </a:ext>
                  </a:extLst>
                </a:hlinkClick>
              </a:rPr>
              <a:t>https://www4.cde.ca.gov/cdmis</a:t>
            </a:r>
            <a:endParaRPr lang="en-US" u="sng">
              <a:solidFill>
                <a:schemeClr val="accent4">
                  <a:lumMod val="40000"/>
                  <a:lumOff val="60000"/>
                </a:schemeClr>
              </a:solidFill>
            </a:endParaRPr>
          </a:p>
        </p:txBody>
      </p:sp>
    </p:spTree>
    <p:extLst>
      <p:ext uri="{BB962C8B-B14F-4D97-AF65-F5344CB8AC3E}">
        <p14:creationId xmlns:p14="http://schemas.microsoft.com/office/powerpoint/2010/main" val="13777000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12AC6-F2EA-9FB4-FADF-82E53A3D932A}"/>
              </a:ext>
            </a:extLst>
          </p:cNvPr>
          <p:cNvSpPr>
            <a:spLocks noGrp="1"/>
          </p:cNvSpPr>
          <p:nvPr>
            <p:ph type="title"/>
          </p:nvPr>
        </p:nvSpPr>
        <p:spPr>
          <a:xfrm>
            <a:off x="7523621" y="2180408"/>
            <a:ext cx="4515979" cy="1325563"/>
          </a:xfrm>
        </p:spPr>
        <p:txBody>
          <a:bodyPr/>
          <a:lstStyle/>
          <a:p>
            <a:r>
              <a:rPr lang="en-US">
                <a:solidFill>
                  <a:schemeClr val="bg1"/>
                </a:solidFill>
                <a:cs typeface="Arial"/>
              </a:rPr>
              <a:t>Questions and Answers</a:t>
            </a:r>
            <a:endParaRPr lang="en-US"/>
          </a:p>
        </p:txBody>
      </p:sp>
      <p:pic>
        <p:nvPicPr>
          <p:cNvPr id="7" name="Content Placeholder 6" descr="A young child playing with bubbles.">
            <a:extLst>
              <a:ext uri="{FF2B5EF4-FFF2-40B4-BE49-F238E27FC236}">
                <a16:creationId xmlns:a16="http://schemas.microsoft.com/office/drawing/2014/main" id="{4A948A06-C8AA-2E05-CD8D-FC6D1C43E69C}"/>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239833" y="548324"/>
            <a:ext cx="6891027" cy="458973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Content Placeholder 3">
            <a:extLst>
              <a:ext uri="{FF2B5EF4-FFF2-40B4-BE49-F238E27FC236}">
                <a16:creationId xmlns:a16="http://schemas.microsoft.com/office/drawing/2014/main" id="{75097999-4ADD-739D-F556-9BEA885AD643}"/>
              </a:ext>
            </a:extLst>
          </p:cNvPr>
          <p:cNvSpPr>
            <a:spLocks noGrp="1"/>
          </p:cNvSpPr>
          <p:nvPr>
            <p:ph sz="half" idx="2"/>
          </p:nvPr>
        </p:nvSpPr>
        <p:spPr>
          <a:xfrm>
            <a:off x="152400" y="5285330"/>
            <a:ext cx="5738950" cy="1024346"/>
          </a:xfrm>
        </p:spPr>
        <p:txBody>
          <a:bodyPr>
            <a:normAutofit/>
          </a:bodyPr>
          <a:lstStyle/>
          <a:p>
            <a:pPr marL="0" indent="0">
              <a:buNone/>
            </a:pPr>
            <a:r>
              <a:rPr lang="en-US" sz="2400">
                <a:ea typeface="+mn-lt"/>
                <a:cs typeface="+mn-lt"/>
              </a:rPr>
              <a:t>Photo Credit: </a:t>
            </a:r>
            <a:r>
              <a:rPr lang="en-US" sz="2400" err="1">
                <a:ea typeface="+mn-lt"/>
                <a:cs typeface="+mn-lt"/>
              </a:rPr>
              <a:t>Kidango</a:t>
            </a:r>
            <a:r>
              <a:rPr lang="en-US" sz="2400">
                <a:ea typeface="+mn-lt"/>
                <a:cs typeface="+mn-lt"/>
              </a:rPr>
              <a:t> </a:t>
            </a:r>
            <a:r>
              <a:rPr lang="en-US" sz="2400" err="1">
                <a:ea typeface="+mn-lt"/>
                <a:cs typeface="+mn-lt"/>
              </a:rPr>
              <a:t>Decoto</a:t>
            </a:r>
            <a:r>
              <a:rPr lang="en-US" sz="2400">
                <a:ea typeface="+mn-lt"/>
                <a:cs typeface="+mn-lt"/>
              </a:rPr>
              <a:t> Center; Union City, CA </a:t>
            </a:r>
          </a:p>
        </p:txBody>
      </p:sp>
      <p:sp>
        <p:nvSpPr>
          <p:cNvPr id="5" name="Slide Number Placeholder 4">
            <a:extLst>
              <a:ext uri="{FF2B5EF4-FFF2-40B4-BE49-F238E27FC236}">
                <a16:creationId xmlns:a16="http://schemas.microsoft.com/office/drawing/2014/main" id="{0DA76D5C-8186-369C-AF48-5C8CCC418779}"/>
              </a:ext>
            </a:extLst>
          </p:cNvPr>
          <p:cNvSpPr>
            <a:spLocks noGrp="1"/>
          </p:cNvSpPr>
          <p:nvPr>
            <p:ph type="sldNum" sz="quarter" idx="10"/>
          </p:nvPr>
        </p:nvSpPr>
        <p:spPr/>
        <p:txBody>
          <a:bodyPr/>
          <a:lstStyle/>
          <a:p>
            <a:fld id="{432ED76D-8188-4B28-B316-CD85396F47B0}" type="slidenum">
              <a:rPr lang="en-US" smtClean="0"/>
              <a:pPr/>
              <a:t>23</a:t>
            </a:fld>
            <a:endParaRPr lang="en-US"/>
          </a:p>
        </p:txBody>
      </p:sp>
    </p:spTree>
    <p:extLst>
      <p:ext uri="{BB962C8B-B14F-4D97-AF65-F5344CB8AC3E}">
        <p14:creationId xmlns:p14="http://schemas.microsoft.com/office/powerpoint/2010/main" val="25420238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B07F6-86D8-49A7-A2B3-B68534219701}"/>
              </a:ext>
            </a:extLst>
          </p:cNvPr>
          <p:cNvSpPr>
            <a:spLocks noGrp="1"/>
          </p:cNvSpPr>
          <p:nvPr>
            <p:ph type="title"/>
          </p:nvPr>
        </p:nvSpPr>
        <p:spPr/>
        <p:txBody>
          <a:bodyPr/>
          <a:lstStyle/>
          <a:p>
            <a:r>
              <a:rPr lang="en-US" b="1">
                <a:solidFill>
                  <a:schemeClr val="bg1"/>
                </a:solidFill>
                <a:cs typeface="Arial"/>
              </a:rPr>
              <a:t>Thank you!</a:t>
            </a:r>
            <a:endParaRPr lang="en-US">
              <a:solidFill>
                <a:schemeClr val="bg1"/>
              </a:solidFill>
            </a:endParaRPr>
          </a:p>
        </p:txBody>
      </p:sp>
    </p:spTree>
    <p:extLst>
      <p:ext uri="{BB962C8B-B14F-4D97-AF65-F5344CB8AC3E}">
        <p14:creationId xmlns:p14="http://schemas.microsoft.com/office/powerpoint/2010/main" val="2671731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4B7C0-20F4-5F48-85C3-00D6553B69CC}"/>
              </a:ext>
            </a:extLst>
          </p:cNvPr>
          <p:cNvSpPr>
            <a:spLocks noGrp="1"/>
          </p:cNvSpPr>
          <p:nvPr>
            <p:ph type="title"/>
          </p:nvPr>
        </p:nvSpPr>
        <p:spPr>
          <a:xfrm>
            <a:off x="152400" y="0"/>
            <a:ext cx="11887200" cy="1325563"/>
          </a:xfrm>
        </p:spPr>
        <p:txBody>
          <a:bodyPr>
            <a:normAutofit/>
          </a:bodyPr>
          <a:lstStyle/>
          <a:p>
            <a:r>
              <a:rPr lang="en-US" sz="4000">
                <a:solidFill>
                  <a:schemeClr val="bg1"/>
                </a:solidFill>
                <a:cs typeface="Arial"/>
              </a:rPr>
              <a:t>Child Development Management Information System (CDMIS) Overview</a:t>
            </a:r>
            <a:endParaRPr lang="en-US" sz="4000">
              <a:solidFill>
                <a:schemeClr val="accent4">
                  <a:lumMod val="60000"/>
                  <a:lumOff val="40000"/>
                </a:schemeClr>
              </a:solidFill>
            </a:endParaRPr>
          </a:p>
        </p:txBody>
      </p:sp>
      <p:sp>
        <p:nvSpPr>
          <p:cNvPr id="3" name="Content Placeholder 2">
            <a:extLst>
              <a:ext uri="{FF2B5EF4-FFF2-40B4-BE49-F238E27FC236}">
                <a16:creationId xmlns:a16="http://schemas.microsoft.com/office/drawing/2014/main" id="{F409E6F3-B0A9-33A0-200C-21ECD9B1FEAB}"/>
              </a:ext>
            </a:extLst>
          </p:cNvPr>
          <p:cNvSpPr>
            <a:spLocks noGrp="1"/>
          </p:cNvSpPr>
          <p:nvPr>
            <p:ph idx="1"/>
          </p:nvPr>
        </p:nvSpPr>
        <p:spPr>
          <a:xfrm>
            <a:off x="152400" y="1388295"/>
            <a:ext cx="11887200" cy="4780314"/>
          </a:xfrm>
        </p:spPr>
        <p:txBody>
          <a:bodyPr vert="horz" lIns="91440" tIns="45720" rIns="91440" bIns="45720" rtlCol="0" anchor="t">
            <a:normAutofit fontScale="92500" lnSpcReduction="10000"/>
          </a:bodyPr>
          <a:lstStyle/>
          <a:p>
            <a:r>
              <a:rPr lang="en-US" sz="3000" b="1" dirty="0">
                <a:cs typeface="Arial"/>
              </a:rPr>
              <a:t>What is the CDMIS?</a:t>
            </a:r>
          </a:p>
          <a:p>
            <a:pPr lvl="1">
              <a:spcAft>
                <a:spcPts val="600"/>
              </a:spcAft>
            </a:pPr>
            <a:r>
              <a:rPr lang="en-US" sz="2700" dirty="0">
                <a:cs typeface="Arial"/>
              </a:rPr>
              <a:t>The CDMIS is a comprehensive data management platform that the Early Education Division (EED) at the California Department of Education (CDE) uses to collect information about families, children, and providers.</a:t>
            </a:r>
          </a:p>
          <a:p>
            <a:r>
              <a:rPr lang="en-US" sz="3000" b="1" dirty="0">
                <a:cs typeface="Arial"/>
              </a:rPr>
              <a:t>What is the purpose of the CDMIS?</a:t>
            </a:r>
          </a:p>
          <a:p>
            <a:pPr lvl="1"/>
            <a:r>
              <a:rPr lang="en-US" dirty="0">
                <a:cs typeface="Arial"/>
              </a:rPr>
              <a:t>The CDMIS captures high-quality preschool programs and preschool services by collecting accurate and valid data from CDE contracted agencies and providing actionable data to inform policy and guide continuous improvement. </a:t>
            </a:r>
          </a:p>
          <a:p>
            <a:pPr lvl="1"/>
            <a:r>
              <a:rPr lang="en-US" dirty="0">
                <a:cs typeface="Arial"/>
              </a:rPr>
              <a:t>The CDMIS also serves agencies who are contracted with the California Department of Social Services (CDSS) on reporting the federal mandated CDD-801 reports, while the CDSS is working on launching its own version of the CDMIS next year.</a:t>
            </a:r>
          </a:p>
        </p:txBody>
      </p:sp>
      <p:sp>
        <p:nvSpPr>
          <p:cNvPr id="5" name="Slide Number Placeholder 4">
            <a:extLst>
              <a:ext uri="{FF2B5EF4-FFF2-40B4-BE49-F238E27FC236}">
                <a16:creationId xmlns:a16="http://schemas.microsoft.com/office/drawing/2014/main" id="{B4626FB8-8C5C-490B-DA67-57729AC378B1}"/>
              </a:ext>
            </a:extLst>
          </p:cNvPr>
          <p:cNvSpPr>
            <a:spLocks noGrp="1"/>
          </p:cNvSpPr>
          <p:nvPr>
            <p:ph type="sldNum" sz="quarter" idx="10"/>
          </p:nvPr>
        </p:nvSpPr>
        <p:spPr/>
        <p:txBody>
          <a:bodyPr/>
          <a:lstStyle/>
          <a:p>
            <a:fld id="{432ED76D-8188-4B28-B316-CD85396F47B0}" type="slidenum">
              <a:rPr lang="en-US" smtClean="0"/>
              <a:pPr/>
              <a:t>3</a:t>
            </a:fld>
            <a:endParaRPr lang="en-US"/>
          </a:p>
        </p:txBody>
      </p:sp>
    </p:spTree>
    <p:extLst>
      <p:ext uri="{BB962C8B-B14F-4D97-AF65-F5344CB8AC3E}">
        <p14:creationId xmlns:p14="http://schemas.microsoft.com/office/powerpoint/2010/main" val="2164915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23194-70E3-C6B9-EBD5-3C68E0C71E4D}"/>
              </a:ext>
            </a:extLst>
          </p:cNvPr>
          <p:cNvSpPr>
            <a:spLocks noGrp="1"/>
          </p:cNvSpPr>
          <p:nvPr>
            <p:ph type="title"/>
          </p:nvPr>
        </p:nvSpPr>
        <p:spPr>
          <a:xfrm>
            <a:off x="152400" y="133296"/>
            <a:ext cx="11887200" cy="830055"/>
          </a:xfrm>
        </p:spPr>
        <p:txBody>
          <a:bodyPr/>
          <a:lstStyle/>
          <a:p>
            <a:r>
              <a:rPr lang="en-US">
                <a:solidFill>
                  <a:schemeClr val="bg1"/>
                </a:solidFill>
              </a:rPr>
              <a:t>CDD-801A Overview</a:t>
            </a:r>
          </a:p>
        </p:txBody>
      </p:sp>
      <p:sp>
        <p:nvSpPr>
          <p:cNvPr id="3" name="Content Placeholder 2">
            <a:extLst>
              <a:ext uri="{FF2B5EF4-FFF2-40B4-BE49-F238E27FC236}">
                <a16:creationId xmlns:a16="http://schemas.microsoft.com/office/drawing/2014/main" id="{AE5B085F-D18E-CFAF-0A92-4D158EFB3BFA}"/>
              </a:ext>
            </a:extLst>
          </p:cNvPr>
          <p:cNvSpPr>
            <a:spLocks noGrp="1"/>
          </p:cNvSpPr>
          <p:nvPr>
            <p:ph idx="1"/>
          </p:nvPr>
        </p:nvSpPr>
        <p:spPr>
          <a:xfrm>
            <a:off x="152400" y="1056929"/>
            <a:ext cx="11887200" cy="5997014"/>
          </a:xfrm>
        </p:spPr>
        <p:txBody>
          <a:bodyPr>
            <a:normAutofit/>
          </a:bodyPr>
          <a:lstStyle/>
          <a:p>
            <a:pPr>
              <a:spcAft>
                <a:spcPts val="600"/>
              </a:spcAft>
            </a:pPr>
            <a:r>
              <a:rPr lang="en-US" b="1">
                <a:ea typeface="+mn-lt"/>
                <a:cs typeface="+mn-lt"/>
              </a:rPr>
              <a:t>CDD-801A Report:</a:t>
            </a:r>
            <a:r>
              <a:rPr lang="en-US">
                <a:ea typeface="+mn-lt"/>
                <a:cs typeface="+mn-lt"/>
              </a:rPr>
              <a:t> Monthly data collection report in which agencies provide specific information about all families receiving childcare and development services provided by funding from a contract with the CDE, Early Education Division (EED) and/or CDSS, Child Care and Development Division (CCDD).</a:t>
            </a:r>
            <a:endParaRPr lang="en-US">
              <a:cs typeface="Arial"/>
            </a:endParaRPr>
          </a:p>
          <a:p>
            <a:pPr lvl="1">
              <a:spcAft>
                <a:spcPts val="600"/>
              </a:spcAft>
              <a:buFont typeface="Arial" panose="020B0604020202020204" pitchFamily="34" charset="0"/>
              <a:buChar char="•"/>
            </a:pPr>
            <a:r>
              <a:rPr lang="en-US">
                <a:ea typeface="+mn-lt"/>
                <a:cs typeface="+mn-lt"/>
              </a:rPr>
              <a:t>CDD-801A Due Date: 20th of the month following the end of the report period  </a:t>
            </a:r>
          </a:p>
          <a:p>
            <a:pPr lvl="2">
              <a:spcAft>
                <a:spcPts val="600"/>
              </a:spcAft>
              <a:buFont typeface="Arial" panose="020B0604020202020204" pitchFamily="34" charset="0"/>
              <a:buChar char="•"/>
            </a:pPr>
            <a:r>
              <a:rPr lang="en-US" sz="2400">
                <a:solidFill>
                  <a:schemeClr val="bg1"/>
                </a:solidFill>
                <a:ea typeface="+mn-lt"/>
                <a:cs typeface="+mn-lt"/>
              </a:rPr>
              <a:t>For example, the report for October 2023 is due by November 20, 2023</a:t>
            </a:r>
            <a:endParaRPr lang="en-US" sz="2400">
              <a:solidFill>
                <a:schemeClr val="bg1"/>
              </a:solidFill>
              <a:cs typeface="Arial"/>
            </a:endParaRPr>
          </a:p>
        </p:txBody>
      </p:sp>
      <p:sp>
        <p:nvSpPr>
          <p:cNvPr id="4" name="Slide Number Placeholder 3">
            <a:extLst>
              <a:ext uri="{FF2B5EF4-FFF2-40B4-BE49-F238E27FC236}">
                <a16:creationId xmlns:a16="http://schemas.microsoft.com/office/drawing/2014/main" id="{109C69DA-FBBE-8ADF-44FE-3DD089E63B96}"/>
              </a:ext>
            </a:extLst>
          </p:cNvPr>
          <p:cNvSpPr>
            <a:spLocks noGrp="1"/>
          </p:cNvSpPr>
          <p:nvPr>
            <p:ph type="sldNum" sz="quarter" idx="10"/>
          </p:nvPr>
        </p:nvSpPr>
        <p:spPr/>
        <p:txBody>
          <a:bodyPr/>
          <a:lstStyle/>
          <a:p>
            <a:fld id="{432ED76D-8188-4B28-B316-CD85396F47B0}" type="slidenum">
              <a:rPr lang="en-US" smtClean="0"/>
              <a:pPr/>
              <a:t>4</a:t>
            </a:fld>
            <a:endParaRPr lang="en-US"/>
          </a:p>
        </p:txBody>
      </p:sp>
    </p:spTree>
    <p:extLst>
      <p:ext uri="{BB962C8B-B14F-4D97-AF65-F5344CB8AC3E}">
        <p14:creationId xmlns:p14="http://schemas.microsoft.com/office/powerpoint/2010/main" val="3634009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1A9BD-21EC-1243-8B79-AAF6C050A220}"/>
              </a:ext>
            </a:extLst>
          </p:cNvPr>
          <p:cNvSpPr>
            <a:spLocks noGrp="1"/>
          </p:cNvSpPr>
          <p:nvPr>
            <p:ph type="title"/>
          </p:nvPr>
        </p:nvSpPr>
        <p:spPr>
          <a:xfrm>
            <a:off x="152400" y="137798"/>
            <a:ext cx="11887200" cy="1325563"/>
          </a:xfrm>
        </p:spPr>
        <p:txBody>
          <a:bodyPr>
            <a:normAutofit/>
          </a:bodyPr>
          <a:lstStyle/>
          <a:p>
            <a:r>
              <a:rPr lang="en-US" sz="4000">
                <a:solidFill>
                  <a:schemeClr val="bg1"/>
                </a:solidFill>
              </a:rPr>
              <a:t>Cost of Care Plus Rate Advances (1)</a:t>
            </a:r>
          </a:p>
        </p:txBody>
      </p:sp>
      <p:sp>
        <p:nvSpPr>
          <p:cNvPr id="3" name="Content Placeholder 2">
            <a:extLst>
              <a:ext uri="{FF2B5EF4-FFF2-40B4-BE49-F238E27FC236}">
                <a16:creationId xmlns:a16="http://schemas.microsoft.com/office/drawing/2014/main" id="{040EB86F-336C-E100-41AF-8901AFF78BF0}"/>
              </a:ext>
            </a:extLst>
          </p:cNvPr>
          <p:cNvSpPr>
            <a:spLocks noGrp="1"/>
          </p:cNvSpPr>
          <p:nvPr>
            <p:ph idx="1"/>
          </p:nvPr>
        </p:nvSpPr>
        <p:spPr>
          <a:xfrm>
            <a:off x="152400" y="1298195"/>
            <a:ext cx="11887200" cy="4873711"/>
          </a:xfrm>
        </p:spPr>
        <p:txBody>
          <a:bodyPr vert="horz" lIns="91440" tIns="45720" rIns="91440" bIns="45720" rtlCol="0" anchor="t">
            <a:normAutofit fontScale="92500" lnSpcReduction="20000"/>
          </a:bodyPr>
          <a:lstStyle/>
          <a:p>
            <a:pPr marL="0" indent="0">
              <a:spcAft>
                <a:spcPts val="600"/>
              </a:spcAft>
              <a:buNone/>
            </a:pPr>
            <a:r>
              <a:rPr lang="en-US" b="1"/>
              <a:t>Enrollment Based Advances</a:t>
            </a:r>
          </a:p>
          <a:p>
            <a:pPr>
              <a:spcAft>
                <a:spcPts val="600"/>
              </a:spcAft>
            </a:pPr>
            <a:r>
              <a:rPr lang="en-US"/>
              <a:t>Per the 2023</a:t>
            </a:r>
            <a:r>
              <a:rPr lang="en-US">
                <a:ea typeface="+mn-lt"/>
                <a:cs typeface="+mn-lt"/>
              </a:rPr>
              <a:t>−24</a:t>
            </a:r>
            <a:r>
              <a:rPr lang="en-US"/>
              <a:t> California State Budget, CSPP contractors will start receiving Cost of Care Plus Rate Advances during the first week of January 2024. This funding initiative aims to better align financial support with the actual costs incurred by preschool providers and will be based on your CDD-801A report enrollment counts.</a:t>
            </a:r>
            <a:endParaRPr lang="en-US">
              <a:cs typeface="Arial" panose="020B0604020202020204"/>
            </a:endParaRPr>
          </a:p>
          <a:p>
            <a:pPr marL="0" indent="0">
              <a:spcAft>
                <a:spcPts val="600"/>
              </a:spcAft>
              <a:buNone/>
            </a:pPr>
            <a:r>
              <a:rPr lang="en-US" b="1"/>
              <a:t>Importance of CDD-801A Report Accuracy</a:t>
            </a:r>
            <a:endParaRPr lang="en-US" b="1">
              <a:cs typeface="Arial"/>
            </a:endParaRPr>
          </a:p>
          <a:p>
            <a:pPr>
              <a:spcAft>
                <a:spcPts val="600"/>
              </a:spcAft>
            </a:pPr>
            <a:r>
              <a:rPr lang="en-US"/>
              <a:t>The CDD-801A Enrollment counts will play a pivotal role in determining the amount of funding advances your program will receive. Ensuring that your program's data is up-to-date and precise will support equitable funding distribution.</a:t>
            </a:r>
            <a:endParaRPr lang="en-US">
              <a:cs typeface="Arial"/>
            </a:endParaRPr>
          </a:p>
        </p:txBody>
      </p:sp>
      <p:sp>
        <p:nvSpPr>
          <p:cNvPr id="4" name="Slide Number Placeholder 3">
            <a:extLst>
              <a:ext uri="{FF2B5EF4-FFF2-40B4-BE49-F238E27FC236}">
                <a16:creationId xmlns:a16="http://schemas.microsoft.com/office/drawing/2014/main" id="{EFC02A4B-583D-9B52-32AE-211B6B7A3C3E}"/>
              </a:ext>
            </a:extLst>
          </p:cNvPr>
          <p:cNvSpPr>
            <a:spLocks noGrp="1"/>
          </p:cNvSpPr>
          <p:nvPr>
            <p:ph type="sldNum" sz="quarter" idx="10"/>
          </p:nvPr>
        </p:nvSpPr>
        <p:spPr/>
        <p:txBody>
          <a:bodyPr/>
          <a:lstStyle/>
          <a:p>
            <a:fld id="{432ED76D-8188-4B28-B316-CD85396F47B0}" type="slidenum">
              <a:rPr lang="en-US" smtClean="0"/>
              <a:pPr/>
              <a:t>5</a:t>
            </a:fld>
            <a:endParaRPr lang="en-US"/>
          </a:p>
        </p:txBody>
      </p:sp>
    </p:spTree>
    <p:extLst>
      <p:ext uri="{BB962C8B-B14F-4D97-AF65-F5344CB8AC3E}">
        <p14:creationId xmlns:p14="http://schemas.microsoft.com/office/powerpoint/2010/main" val="10100049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00815-BDD4-4B8A-7B7A-74B1F234FBB1}"/>
              </a:ext>
            </a:extLst>
          </p:cNvPr>
          <p:cNvSpPr>
            <a:spLocks noGrp="1"/>
          </p:cNvSpPr>
          <p:nvPr>
            <p:ph type="title"/>
          </p:nvPr>
        </p:nvSpPr>
        <p:spPr>
          <a:xfrm>
            <a:off x="152400" y="24059"/>
            <a:ext cx="11887200" cy="1325563"/>
          </a:xfrm>
        </p:spPr>
        <p:txBody>
          <a:bodyPr>
            <a:normAutofit/>
          </a:bodyPr>
          <a:lstStyle/>
          <a:p>
            <a:r>
              <a:rPr lang="en-US" sz="4000">
                <a:solidFill>
                  <a:schemeClr val="bg1"/>
                </a:solidFill>
              </a:rPr>
              <a:t>Cost of Care Plus Rate Advances (2)</a:t>
            </a:r>
          </a:p>
        </p:txBody>
      </p:sp>
      <p:sp>
        <p:nvSpPr>
          <p:cNvPr id="3" name="Content Placeholder 2">
            <a:extLst>
              <a:ext uri="{FF2B5EF4-FFF2-40B4-BE49-F238E27FC236}">
                <a16:creationId xmlns:a16="http://schemas.microsoft.com/office/drawing/2014/main" id="{11C3A1A1-E9A0-AA38-9E27-5C55B9A16E10}"/>
              </a:ext>
            </a:extLst>
          </p:cNvPr>
          <p:cNvSpPr>
            <a:spLocks noGrp="1"/>
          </p:cNvSpPr>
          <p:nvPr>
            <p:ph idx="1"/>
          </p:nvPr>
        </p:nvSpPr>
        <p:spPr>
          <a:xfrm>
            <a:off x="152400" y="1221511"/>
            <a:ext cx="11887200" cy="5216277"/>
          </a:xfrm>
        </p:spPr>
        <p:txBody>
          <a:bodyPr vert="horz" lIns="91440" tIns="45720" rIns="91440" bIns="45720" rtlCol="0" anchor="t">
            <a:normAutofit fontScale="92500" lnSpcReduction="10000"/>
          </a:bodyPr>
          <a:lstStyle/>
          <a:p>
            <a:pPr marL="0" indent="0">
              <a:spcAft>
                <a:spcPts val="600"/>
              </a:spcAft>
              <a:buNone/>
            </a:pPr>
            <a:r>
              <a:rPr lang="en-US" b="1" dirty="0"/>
              <a:t>Data Review Made Easy</a:t>
            </a:r>
            <a:r>
              <a:rPr lang="en-US" dirty="0"/>
              <a:t>:</a:t>
            </a:r>
          </a:p>
          <a:p>
            <a:pPr>
              <a:spcAft>
                <a:spcPts val="600"/>
              </a:spcAft>
            </a:pPr>
            <a:r>
              <a:rPr lang="en-US" dirty="0"/>
              <a:t>The CDD-801A Management Reports offer a user-friendly interface to review key data points.</a:t>
            </a:r>
            <a:endParaRPr lang="en-US" dirty="0">
              <a:cs typeface="Arial"/>
            </a:endParaRPr>
          </a:p>
          <a:p>
            <a:pPr>
              <a:spcAft>
                <a:spcPts val="600"/>
              </a:spcAft>
            </a:pPr>
            <a:r>
              <a:rPr lang="en-US" dirty="0"/>
              <a:t>Administrators can cross-reference their reported data against these reports to identify any inconsistencies.</a:t>
            </a:r>
            <a:endParaRPr lang="en-US" dirty="0">
              <a:cs typeface="Arial"/>
            </a:endParaRPr>
          </a:p>
          <a:p>
            <a:pPr marL="0" indent="0" algn="l">
              <a:spcAft>
                <a:spcPts val="600"/>
              </a:spcAft>
              <a:buNone/>
            </a:pPr>
            <a:r>
              <a:rPr lang="en-US" b="1" i="0" dirty="0">
                <a:effectLst/>
              </a:rPr>
              <a:t>Empowering Administrators:</a:t>
            </a:r>
            <a:endParaRPr lang="en-US" b="0" i="0" dirty="0">
              <a:effectLst/>
            </a:endParaRPr>
          </a:p>
          <a:p>
            <a:pPr algn="l">
              <a:spcAft>
                <a:spcPts val="600"/>
              </a:spcAft>
              <a:buFont typeface="Arial" panose="020B0604020202020204" pitchFamily="34" charset="0"/>
              <a:buChar char="•"/>
            </a:pPr>
            <a:r>
              <a:rPr lang="en-US" b="0" i="0" dirty="0">
                <a:effectLst/>
              </a:rPr>
              <a:t>The availability of the CDD-801A Management Reports empowers Administrators to take ownership of their data quality.</a:t>
            </a:r>
            <a:endParaRPr lang="en-US" b="0" i="0" dirty="0">
              <a:effectLst/>
              <a:cs typeface="Arial"/>
            </a:endParaRPr>
          </a:p>
          <a:p>
            <a:pPr>
              <a:spcAft>
                <a:spcPts val="600"/>
              </a:spcAft>
            </a:pPr>
            <a:r>
              <a:rPr lang="en-US" b="0" i="0" dirty="0">
                <a:effectLst/>
              </a:rPr>
              <a:t>This ownership fosters a culture of accountability and </a:t>
            </a:r>
            <a:r>
              <a:rPr lang="en-US" dirty="0"/>
              <a:t>data integrity </a:t>
            </a:r>
            <a:r>
              <a:rPr lang="en-US" b="0" i="0" dirty="0">
                <a:effectLst/>
              </a:rPr>
              <a:t>within the reporting process</a:t>
            </a:r>
            <a:r>
              <a:rPr lang="en-US" dirty="0"/>
              <a:t>.</a:t>
            </a:r>
            <a:endParaRPr lang="en-US" b="0" i="0" dirty="0">
              <a:effectLst/>
              <a:cs typeface="Arial"/>
            </a:endParaRPr>
          </a:p>
        </p:txBody>
      </p:sp>
      <p:sp>
        <p:nvSpPr>
          <p:cNvPr id="4" name="Slide Number Placeholder 3">
            <a:extLst>
              <a:ext uri="{FF2B5EF4-FFF2-40B4-BE49-F238E27FC236}">
                <a16:creationId xmlns:a16="http://schemas.microsoft.com/office/drawing/2014/main" id="{6F24DC1E-7665-790C-3666-3E102D621EF1}"/>
              </a:ext>
            </a:extLst>
          </p:cNvPr>
          <p:cNvSpPr>
            <a:spLocks noGrp="1"/>
          </p:cNvSpPr>
          <p:nvPr>
            <p:ph type="sldNum" sz="quarter" idx="10"/>
          </p:nvPr>
        </p:nvSpPr>
        <p:spPr/>
        <p:txBody>
          <a:bodyPr/>
          <a:lstStyle/>
          <a:p>
            <a:fld id="{432ED76D-8188-4B28-B316-CD85396F47B0}" type="slidenum">
              <a:rPr lang="en-US" smtClean="0"/>
              <a:pPr/>
              <a:t>6</a:t>
            </a:fld>
            <a:endParaRPr lang="en-US"/>
          </a:p>
        </p:txBody>
      </p:sp>
    </p:spTree>
    <p:extLst>
      <p:ext uri="{BB962C8B-B14F-4D97-AF65-F5344CB8AC3E}">
        <p14:creationId xmlns:p14="http://schemas.microsoft.com/office/powerpoint/2010/main" val="31586761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8D7A0-D879-5B23-5069-C8D95951B451}"/>
              </a:ext>
            </a:extLst>
          </p:cNvPr>
          <p:cNvSpPr>
            <a:spLocks noGrp="1"/>
          </p:cNvSpPr>
          <p:nvPr>
            <p:ph type="title"/>
          </p:nvPr>
        </p:nvSpPr>
        <p:spPr>
          <a:xfrm>
            <a:off x="152400" y="0"/>
            <a:ext cx="11887200" cy="1325563"/>
          </a:xfrm>
        </p:spPr>
        <p:txBody>
          <a:bodyPr/>
          <a:lstStyle/>
          <a:p>
            <a:r>
              <a:rPr lang="en-US" sz="4000">
                <a:solidFill>
                  <a:schemeClr val="bg1"/>
                </a:solidFill>
                <a:cs typeface="Arial"/>
              </a:rPr>
              <a:t>Cost of Care Plus Rate Advances (3)</a:t>
            </a:r>
            <a:endParaRPr lang="en-US"/>
          </a:p>
        </p:txBody>
      </p:sp>
      <p:sp>
        <p:nvSpPr>
          <p:cNvPr id="3" name="Content Placeholder 2">
            <a:extLst>
              <a:ext uri="{FF2B5EF4-FFF2-40B4-BE49-F238E27FC236}">
                <a16:creationId xmlns:a16="http://schemas.microsoft.com/office/drawing/2014/main" id="{28994157-75FA-814A-CA99-4A8E2E860FC3}"/>
              </a:ext>
            </a:extLst>
          </p:cNvPr>
          <p:cNvSpPr>
            <a:spLocks noGrp="1"/>
          </p:cNvSpPr>
          <p:nvPr>
            <p:ph idx="1"/>
          </p:nvPr>
        </p:nvSpPr>
        <p:spPr>
          <a:xfrm>
            <a:off x="152400" y="1201238"/>
            <a:ext cx="11887200" cy="4946750"/>
          </a:xfrm>
        </p:spPr>
        <p:txBody>
          <a:bodyPr vert="horz" lIns="91440" tIns="45720" rIns="91440" bIns="45720" rtlCol="0" anchor="t">
            <a:normAutofit lnSpcReduction="10000"/>
          </a:bodyPr>
          <a:lstStyle/>
          <a:p>
            <a:pPr>
              <a:spcAft>
                <a:spcPts val="2400"/>
              </a:spcAft>
            </a:pPr>
            <a:r>
              <a:rPr lang="en-US" b="1">
                <a:cs typeface="Arial"/>
              </a:rPr>
              <a:t>What changes are being made to the CDD-801A report?</a:t>
            </a:r>
          </a:p>
          <a:p>
            <a:pPr lvl="1">
              <a:spcAft>
                <a:spcPts val="1200"/>
              </a:spcAft>
              <a:buFont typeface="Arial" panose="020B0604020202020204" pitchFamily="34" charset="0"/>
              <a:buChar char="•"/>
            </a:pPr>
            <a:r>
              <a:rPr lang="en-US" b="1">
                <a:cs typeface="Arial"/>
              </a:rPr>
              <a:t>Transition to Enrollment Based Reporting: </a:t>
            </a:r>
          </a:p>
          <a:p>
            <a:pPr marL="1543050" lvl="2" indent="-514350">
              <a:spcAft>
                <a:spcPts val="1200"/>
              </a:spcAft>
              <a:buFont typeface="Arial" panose="020B0604020202020204" pitchFamily="34" charset="0"/>
              <a:buChar char="•"/>
            </a:pPr>
            <a:r>
              <a:rPr lang="en-US" sz="2400">
                <a:cs typeface="Arial"/>
              </a:rPr>
              <a:t>Commencing with the </a:t>
            </a:r>
            <a:r>
              <a:rPr lang="en-US" sz="2400" b="1">
                <a:cs typeface="Arial"/>
              </a:rPr>
              <a:t>December 2023</a:t>
            </a:r>
            <a:r>
              <a:rPr lang="en-US" sz="2400">
                <a:cs typeface="Arial"/>
              </a:rPr>
              <a:t> CDD-801A Report, all California State Preschool Program (CSPP) contractors and Department of Social Services (DSS) contractors will transition to reporting all children enrolled for at least one day during the reporting month in their CDD-801A Report.</a:t>
            </a:r>
          </a:p>
          <a:p>
            <a:pPr lvl="1">
              <a:spcAft>
                <a:spcPts val="1200"/>
              </a:spcAft>
              <a:buFont typeface="Arial" panose="020B0604020202020204" pitchFamily="34" charset="0"/>
              <a:buChar char="•"/>
            </a:pPr>
            <a:r>
              <a:rPr lang="en-US" b="1">
                <a:cs typeface="Arial"/>
              </a:rPr>
              <a:t>Updates to the Part-Day Field:</a:t>
            </a:r>
          </a:p>
          <a:p>
            <a:pPr marL="1543050" lvl="2" indent="-514350">
              <a:spcAft>
                <a:spcPts val="1200"/>
              </a:spcAft>
              <a:buFont typeface="Arial" panose="020B0604020202020204" pitchFamily="34" charset="0"/>
              <a:buChar char="•"/>
            </a:pPr>
            <a:r>
              <a:rPr lang="en-US" sz="2400">
                <a:cs typeface="Arial"/>
              </a:rPr>
              <a:t>Commencing with the </a:t>
            </a:r>
            <a:r>
              <a:rPr lang="en-US" sz="2400" b="1">
                <a:cs typeface="Arial"/>
              </a:rPr>
              <a:t>January 2024 </a:t>
            </a:r>
            <a:r>
              <a:rPr lang="en-US" sz="2400">
                <a:cs typeface="Arial"/>
              </a:rPr>
              <a:t>CDD-801A Report, the Part-Day field in the CDD-801A report has been expanded to include new options, allowing for the collection of data on full-day and part-day direct or subcontracted services in addition to the previous distinction between part-day and full-day CSPP enrollment.</a:t>
            </a:r>
            <a:endParaRPr lang="en-US" sz="2400"/>
          </a:p>
        </p:txBody>
      </p:sp>
      <p:sp>
        <p:nvSpPr>
          <p:cNvPr id="4" name="Slide Number Placeholder 3">
            <a:extLst>
              <a:ext uri="{FF2B5EF4-FFF2-40B4-BE49-F238E27FC236}">
                <a16:creationId xmlns:a16="http://schemas.microsoft.com/office/drawing/2014/main" id="{88C0046A-34FC-F79F-AB52-E133CA8AFB83}"/>
              </a:ext>
            </a:extLst>
          </p:cNvPr>
          <p:cNvSpPr>
            <a:spLocks noGrp="1"/>
          </p:cNvSpPr>
          <p:nvPr>
            <p:ph type="sldNum" sz="quarter" idx="10"/>
          </p:nvPr>
        </p:nvSpPr>
        <p:spPr/>
        <p:txBody>
          <a:bodyPr/>
          <a:lstStyle/>
          <a:p>
            <a:fld id="{432ED76D-8188-4B28-B316-CD85396F47B0}" type="slidenum">
              <a:rPr lang="en-US" smtClean="0"/>
              <a:pPr/>
              <a:t>7</a:t>
            </a:fld>
            <a:endParaRPr lang="en-US"/>
          </a:p>
        </p:txBody>
      </p:sp>
    </p:spTree>
    <p:extLst>
      <p:ext uri="{BB962C8B-B14F-4D97-AF65-F5344CB8AC3E}">
        <p14:creationId xmlns:p14="http://schemas.microsoft.com/office/powerpoint/2010/main" val="11330937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C44A0-8A08-1CC5-14AC-CCB7FEBE981F}"/>
              </a:ext>
            </a:extLst>
          </p:cNvPr>
          <p:cNvSpPr>
            <a:spLocks noGrp="1"/>
          </p:cNvSpPr>
          <p:nvPr>
            <p:ph type="title"/>
          </p:nvPr>
        </p:nvSpPr>
        <p:spPr>
          <a:xfrm>
            <a:off x="152399" y="-4545"/>
            <a:ext cx="11710087" cy="1325563"/>
          </a:xfrm>
        </p:spPr>
        <p:txBody>
          <a:bodyPr>
            <a:normAutofit/>
          </a:bodyPr>
          <a:lstStyle/>
          <a:p>
            <a:r>
              <a:rPr lang="en-US" sz="4000">
                <a:solidFill>
                  <a:schemeClr val="bg1"/>
                </a:solidFill>
              </a:rPr>
              <a:t>Transition to Enrollment Based Reporting</a:t>
            </a:r>
          </a:p>
        </p:txBody>
      </p:sp>
      <p:sp>
        <p:nvSpPr>
          <p:cNvPr id="3" name="Content Placeholder 2">
            <a:extLst>
              <a:ext uri="{FF2B5EF4-FFF2-40B4-BE49-F238E27FC236}">
                <a16:creationId xmlns:a16="http://schemas.microsoft.com/office/drawing/2014/main" id="{52674428-3500-4CD6-0280-74BA27B80784}"/>
              </a:ext>
            </a:extLst>
          </p:cNvPr>
          <p:cNvSpPr>
            <a:spLocks noGrp="1"/>
          </p:cNvSpPr>
          <p:nvPr>
            <p:ph idx="1"/>
          </p:nvPr>
        </p:nvSpPr>
        <p:spPr>
          <a:xfrm>
            <a:off x="152400" y="1135823"/>
            <a:ext cx="11887200" cy="4836714"/>
          </a:xfrm>
        </p:spPr>
        <p:txBody>
          <a:bodyPr vert="horz" lIns="91440" tIns="45720" rIns="91440" bIns="45720" rtlCol="0" anchor="t">
            <a:normAutofit fontScale="92500" lnSpcReduction="10000"/>
          </a:bodyPr>
          <a:lstStyle/>
          <a:p>
            <a:pPr marL="0" indent="0" algn="l">
              <a:buNone/>
            </a:pPr>
            <a:r>
              <a:rPr lang="en-US" b="1" i="0">
                <a:effectLst/>
              </a:rPr>
              <a:t>Enrollment Data Focus:</a:t>
            </a:r>
            <a:endParaRPr lang="en-US" b="0" i="0">
              <a:effectLst/>
            </a:endParaRPr>
          </a:p>
          <a:p>
            <a:r>
              <a:rPr lang="en-US" sz="2800" b="0" i="0">
                <a:effectLst/>
              </a:rPr>
              <a:t>The CDD-801A report is designed to capture enrollment details of children in early education </a:t>
            </a:r>
            <a:r>
              <a:rPr lang="en-US" sz="2800"/>
              <a:t>and child care and development programs</a:t>
            </a:r>
            <a:r>
              <a:rPr lang="en-US" sz="2800" b="0" i="0">
                <a:effectLst/>
              </a:rPr>
              <a:t>.</a:t>
            </a:r>
            <a:endParaRPr lang="en-US" sz="2800" b="0" i="0">
              <a:effectLst/>
              <a:cs typeface="Arial"/>
            </a:endParaRPr>
          </a:p>
          <a:p>
            <a:pPr algn="l">
              <a:buFont typeface="Arial" panose="020B0604020202020204" pitchFamily="34" charset="0"/>
              <a:buChar char="•"/>
            </a:pPr>
            <a:r>
              <a:rPr lang="en-US" sz="2800" b="0" i="0">
                <a:effectLst/>
              </a:rPr>
              <a:t>It aims to provide a snapshot of the number of children enrolled within specified report periods. (i.e.</a:t>
            </a:r>
            <a:r>
              <a:rPr lang="en-US" sz="2800"/>
              <a:t> October 2022)</a:t>
            </a:r>
            <a:endParaRPr lang="en-US" sz="2800" b="0" i="0">
              <a:effectLst/>
              <a:cs typeface="Arial"/>
            </a:endParaRPr>
          </a:p>
          <a:p>
            <a:pPr algn="l">
              <a:buFont typeface="Arial" panose="020B0604020202020204" pitchFamily="34" charset="0"/>
              <a:buChar char="•"/>
            </a:pPr>
            <a:r>
              <a:rPr lang="en-US" sz="2800" b="0" i="0">
                <a:effectLst/>
              </a:rPr>
              <a:t>Enrollment data helps in understanding program capacity, trends, and resource allocation.</a:t>
            </a:r>
            <a:endParaRPr lang="en-US" sz="2800" b="0" i="0">
              <a:effectLst/>
              <a:cs typeface="Arial"/>
            </a:endParaRPr>
          </a:p>
          <a:p>
            <a:pPr marL="0" indent="0">
              <a:buNone/>
            </a:pPr>
            <a:r>
              <a:rPr lang="en-US" b="1"/>
              <a:t>Reporting Guidance</a:t>
            </a:r>
            <a:r>
              <a:rPr lang="en-US"/>
              <a:t>: </a:t>
            </a:r>
            <a:endParaRPr lang="en-US">
              <a:cs typeface="Arial"/>
            </a:endParaRPr>
          </a:p>
          <a:p>
            <a:r>
              <a:rPr lang="en-US" sz="2800"/>
              <a:t>For all 801A reports through November 2023, please report children in your 801A the way your agency has reported historically.</a:t>
            </a:r>
            <a:endParaRPr lang="en-US" sz="2800">
              <a:cs typeface="Arial"/>
            </a:endParaRPr>
          </a:p>
          <a:p>
            <a:r>
              <a:rPr lang="en-US" sz="2800">
                <a:cs typeface="Arial"/>
              </a:rPr>
              <a:t>Commencing with the December 2023 CDD-801A Report, please begin reporting all children enrolled in your programs.</a:t>
            </a:r>
          </a:p>
        </p:txBody>
      </p:sp>
      <p:sp>
        <p:nvSpPr>
          <p:cNvPr id="4" name="Slide Number Placeholder 3">
            <a:extLst>
              <a:ext uri="{FF2B5EF4-FFF2-40B4-BE49-F238E27FC236}">
                <a16:creationId xmlns:a16="http://schemas.microsoft.com/office/drawing/2014/main" id="{31F5E88E-6311-EF4A-E3BC-774E9032A19B}"/>
              </a:ext>
            </a:extLst>
          </p:cNvPr>
          <p:cNvSpPr>
            <a:spLocks noGrp="1"/>
          </p:cNvSpPr>
          <p:nvPr>
            <p:ph type="sldNum" sz="quarter" idx="10"/>
          </p:nvPr>
        </p:nvSpPr>
        <p:spPr/>
        <p:txBody>
          <a:bodyPr/>
          <a:lstStyle/>
          <a:p>
            <a:fld id="{432ED76D-8188-4B28-B316-CD85396F47B0}" type="slidenum">
              <a:rPr lang="en-US" smtClean="0"/>
              <a:pPr/>
              <a:t>8</a:t>
            </a:fld>
            <a:endParaRPr lang="en-US"/>
          </a:p>
        </p:txBody>
      </p:sp>
    </p:spTree>
    <p:extLst>
      <p:ext uri="{BB962C8B-B14F-4D97-AF65-F5344CB8AC3E}">
        <p14:creationId xmlns:p14="http://schemas.microsoft.com/office/powerpoint/2010/main" val="19818690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C44A0-8A08-1CC5-14AC-CCB7FEBE981F}"/>
              </a:ext>
            </a:extLst>
          </p:cNvPr>
          <p:cNvSpPr>
            <a:spLocks noGrp="1"/>
          </p:cNvSpPr>
          <p:nvPr>
            <p:ph type="title"/>
          </p:nvPr>
        </p:nvSpPr>
        <p:spPr>
          <a:xfrm>
            <a:off x="152399" y="-4545"/>
            <a:ext cx="11710087" cy="1325563"/>
          </a:xfrm>
        </p:spPr>
        <p:txBody>
          <a:bodyPr>
            <a:normAutofit/>
          </a:bodyPr>
          <a:lstStyle/>
          <a:p>
            <a:r>
              <a:rPr lang="en-US" sz="4000">
                <a:solidFill>
                  <a:schemeClr val="bg1"/>
                </a:solidFill>
              </a:rPr>
              <a:t>Updates to the Part-Day Field</a:t>
            </a:r>
          </a:p>
        </p:txBody>
      </p:sp>
      <p:sp>
        <p:nvSpPr>
          <p:cNvPr id="3" name="Content Placeholder 2">
            <a:extLst>
              <a:ext uri="{FF2B5EF4-FFF2-40B4-BE49-F238E27FC236}">
                <a16:creationId xmlns:a16="http://schemas.microsoft.com/office/drawing/2014/main" id="{52674428-3500-4CD6-0280-74BA27B80784}"/>
              </a:ext>
            </a:extLst>
          </p:cNvPr>
          <p:cNvSpPr>
            <a:spLocks noGrp="1"/>
          </p:cNvSpPr>
          <p:nvPr>
            <p:ph idx="1"/>
          </p:nvPr>
        </p:nvSpPr>
        <p:spPr>
          <a:xfrm>
            <a:off x="152400" y="1135823"/>
            <a:ext cx="11887200" cy="4836714"/>
          </a:xfrm>
        </p:spPr>
        <p:txBody>
          <a:bodyPr vert="horz" lIns="91440" tIns="45720" rIns="91440" bIns="45720" rtlCol="0" anchor="t">
            <a:normAutofit/>
          </a:bodyPr>
          <a:lstStyle/>
          <a:p>
            <a:pPr marL="0" indent="0" algn="l">
              <a:buNone/>
            </a:pPr>
            <a:r>
              <a:rPr lang="en-US" sz="2800" b="1">
                <a:cs typeface="Arial"/>
              </a:rPr>
              <a:t>New Field Name</a:t>
            </a:r>
            <a:r>
              <a:rPr lang="en-US" sz="2800">
                <a:cs typeface="Arial"/>
              </a:rPr>
              <a:t>: Service Type and Length</a:t>
            </a:r>
          </a:p>
          <a:p>
            <a:r>
              <a:rPr lang="en-US" sz="2800">
                <a:cs typeface="Arial"/>
              </a:rPr>
              <a:t>The CDD-801A report will no longer ask if the child receives part-day services and will now ask the user to select an option that captures both the “Length of Care” and “Service Type.”</a:t>
            </a:r>
          </a:p>
          <a:p>
            <a:r>
              <a:rPr lang="en-US" sz="2800">
                <a:cs typeface="Arial"/>
              </a:rPr>
              <a:t>The Services Type and Length field will allow users to input one of the following four options;</a:t>
            </a:r>
          </a:p>
          <a:p>
            <a:pPr lvl="1">
              <a:buFont typeface="Arial" panose="020B0604020202020204" pitchFamily="34" charset="0"/>
              <a:buChar char="•"/>
            </a:pPr>
            <a:r>
              <a:rPr lang="en-US" sz="2400">
                <a:cs typeface="Arial"/>
              </a:rPr>
              <a:t>A - Direct Services Full-Day </a:t>
            </a:r>
            <a:endParaRPr lang="en-US" sz="2400">
              <a:ea typeface="+mn-lt"/>
              <a:cs typeface="+mn-lt"/>
            </a:endParaRPr>
          </a:p>
          <a:p>
            <a:pPr lvl="1">
              <a:buFont typeface="Arial" panose="020B0604020202020204" pitchFamily="34" charset="0"/>
              <a:buChar char="•"/>
            </a:pPr>
            <a:r>
              <a:rPr lang="en-US" sz="2400">
                <a:cs typeface="Arial"/>
              </a:rPr>
              <a:t>B - Direct Services Part-Day</a:t>
            </a:r>
          </a:p>
          <a:p>
            <a:pPr lvl="1">
              <a:buFont typeface="Arial" panose="020B0604020202020204" pitchFamily="34" charset="0"/>
              <a:buChar char="•"/>
            </a:pPr>
            <a:r>
              <a:rPr lang="en-US" sz="2400">
                <a:cs typeface="Arial"/>
              </a:rPr>
              <a:t>C - Subcontracted Services Full-Day</a:t>
            </a:r>
          </a:p>
          <a:p>
            <a:pPr lvl="1">
              <a:buFont typeface="Arial" panose="020B0604020202020204" pitchFamily="34" charset="0"/>
              <a:buChar char="•"/>
            </a:pPr>
            <a:r>
              <a:rPr lang="en-US" sz="2400">
                <a:cs typeface="Arial"/>
              </a:rPr>
              <a:t>D - Subcontracted Services Part-Day</a:t>
            </a:r>
          </a:p>
        </p:txBody>
      </p:sp>
      <p:sp>
        <p:nvSpPr>
          <p:cNvPr id="4" name="Slide Number Placeholder 3">
            <a:extLst>
              <a:ext uri="{FF2B5EF4-FFF2-40B4-BE49-F238E27FC236}">
                <a16:creationId xmlns:a16="http://schemas.microsoft.com/office/drawing/2014/main" id="{31F5E88E-6311-EF4A-E3BC-774E9032A19B}"/>
              </a:ext>
            </a:extLst>
          </p:cNvPr>
          <p:cNvSpPr>
            <a:spLocks noGrp="1"/>
          </p:cNvSpPr>
          <p:nvPr>
            <p:ph type="sldNum" sz="quarter" idx="10"/>
          </p:nvPr>
        </p:nvSpPr>
        <p:spPr/>
        <p:txBody>
          <a:bodyPr/>
          <a:lstStyle/>
          <a:p>
            <a:fld id="{432ED76D-8188-4B28-B316-CD85396F47B0}" type="slidenum">
              <a:rPr lang="en-US" smtClean="0"/>
              <a:pPr/>
              <a:t>9</a:t>
            </a:fld>
            <a:endParaRPr lang="en-US"/>
          </a:p>
        </p:txBody>
      </p:sp>
    </p:spTree>
    <p:extLst>
      <p:ext uri="{BB962C8B-B14F-4D97-AF65-F5344CB8AC3E}">
        <p14:creationId xmlns:p14="http://schemas.microsoft.com/office/powerpoint/2010/main" val="3677239871"/>
      </p:ext>
    </p:extLst>
  </p:cSld>
  <p:clrMapOvr>
    <a:masterClrMapping/>
  </p:clrMapOvr>
</p:sld>
</file>

<file path=ppt/theme/theme1.xml><?xml version="1.0" encoding="utf-8"?>
<a:theme xmlns:a="http://schemas.openxmlformats.org/drawingml/2006/main" name="CDE Set 1">
  <a:themeElements>
    <a:clrScheme name="Custom 20">
      <a:dk1>
        <a:srgbClr val="FFFFFF"/>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66"/>
      </a:hlink>
      <a:folHlink>
        <a:srgbClr val="FFC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DE Set 1">
  <a:themeElements>
    <a:clrScheme name="CDE Set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DE Set 1">
  <a:themeElements>
    <a:clrScheme name="Custom 20">
      <a:dk1>
        <a:srgbClr val="FFFFFF"/>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66"/>
      </a:hlink>
      <a:folHlink>
        <a:srgbClr val="FFC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2347</Words>
  <Application>Microsoft Office PowerPoint</Application>
  <PresentationFormat>Widescreen</PresentationFormat>
  <Paragraphs>202</Paragraphs>
  <Slides>24</Slides>
  <Notes>24</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24</vt:i4>
      </vt:variant>
    </vt:vector>
  </HeadingPairs>
  <TitlesOfParts>
    <vt:vector size="32" baseType="lpstr">
      <vt:lpstr>Arial</vt:lpstr>
      <vt:lpstr>Arial,Sans-Serif</vt:lpstr>
      <vt:lpstr>Calibri</vt:lpstr>
      <vt:lpstr>Courier New</vt:lpstr>
      <vt:lpstr>Wingdings</vt:lpstr>
      <vt:lpstr>CDE Set 1</vt:lpstr>
      <vt:lpstr>CDE Set 1</vt:lpstr>
      <vt:lpstr>CDE Set 1</vt:lpstr>
      <vt:lpstr>Child Development Management Information System and Assembly Bill 22 Updates</vt:lpstr>
      <vt:lpstr>Agenda</vt:lpstr>
      <vt:lpstr>Child Development Management Information System (CDMIS) Overview</vt:lpstr>
      <vt:lpstr>CDD-801A Overview</vt:lpstr>
      <vt:lpstr>Cost of Care Plus Rate Advances (1)</vt:lpstr>
      <vt:lpstr>Cost of Care Plus Rate Advances (2)</vt:lpstr>
      <vt:lpstr>Cost of Care Plus Rate Advances (3)</vt:lpstr>
      <vt:lpstr>Transition to Enrollment Based Reporting</vt:lpstr>
      <vt:lpstr>Updates to the Part-Day Field</vt:lpstr>
      <vt:lpstr>New Reason Code: U - CSPP Early Enrollment (1)</vt:lpstr>
      <vt:lpstr>New Reason Code: U - CSPP Early Enrollment (2)</vt:lpstr>
      <vt:lpstr>New Reason Code: V - Means-Tested Government Program (1) </vt:lpstr>
      <vt:lpstr>New Reason Code: V - Means-Tested Government Program (2) </vt:lpstr>
      <vt:lpstr>Agency Site and Office Information</vt:lpstr>
      <vt:lpstr>Updating Agency Site and Office Information</vt:lpstr>
      <vt:lpstr>Site vs Office Example</vt:lpstr>
      <vt:lpstr>Updating Agency Site and Office Child Counts</vt:lpstr>
      <vt:lpstr>Introduction to Assembly Bill 22 and CAPSDAC (1)</vt:lpstr>
      <vt:lpstr>Introduction to Assembly Bill 22 and CAPSDAC (2)</vt:lpstr>
      <vt:lpstr>Introduction to Assembly Bill 22 and CAPSDAC (3)</vt:lpstr>
      <vt:lpstr>Resources and Contact Information (1)</vt:lpstr>
      <vt:lpstr>Resources and Contact Information (2)</vt:lpstr>
      <vt:lpstr>Questions and Answers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CDMIS TA Training Webinar - Child Development (CA Dept of Education)</dc:title>
  <dc:creator/>
  <dc:description>CDMIS TA Training Webinar Training for contractors.</dc:description>
  <cp:lastModifiedBy/>
  <cp:revision>1</cp:revision>
  <dcterms:created xsi:type="dcterms:W3CDTF">2024-01-09T21:57:56Z</dcterms:created>
  <dcterms:modified xsi:type="dcterms:W3CDTF">2024-01-10T01:09:08Z</dcterms:modified>
</cp:coreProperties>
</file>