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4"/>
    <p:sldMasterId id="2147483659" r:id="rId5"/>
    <p:sldMasterId id="2147483648" r:id="rId6"/>
    <p:sldMasterId id="2147483664" r:id="rId7"/>
    <p:sldMasterId id="2147483671" r:id="rId8"/>
    <p:sldMasterId id="2147483676" r:id="rId9"/>
    <p:sldMasterId id="2147483681" r:id="rId10"/>
    <p:sldMasterId id="2147483711" r:id="rId11"/>
  </p:sldMasterIdLst>
  <p:notesMasterIdLst>
    <p:notesMasterId r:id="rId69"/>
  </p:notesMasterIdLst>
  <p:handoutMasterIdLst>
    <p:handoutMasterId r:id="rId70"/>
  </p:handoutMasterIdLst>
  <p:sldIdLst>
    <p:sldId id="256" r:id="rId12"/>
    <p:sldId id="261" r:id="rId13"/>
    <p:sldId id="258" r:id="rId14"/>
    <p:sldId id="262" r:id="rId15"/>
    <p:sldId id="263" r:id="rId16"/>
    <p:sldId id="294" r:id="rId17"/>
    <p:sldId id="295" r:id="rId18"/>
    <p:sldId id="418" r:id="rId19"/>
    <p:sldId id="296" r:id="rId20"/>
    <p:sldId id="297" r:id="rId21"/>
    <p:sldId id="298" r:id="rId22"/>
    <p:sldId id="299" r:id="rId23"/>
    <p:sldId id="419" r:id="rId24"/>
    <p:sldId id="425" r:id="rId25"/>
    <p:sldId id="424" r:id="rId26"/>
    <p:sldId id="423" r:id="rId27"/>
    <p:sldId id="422" r:id="rId28"/>
    <p:sldId id="421" r:id="rId29"/>
    <p:sldId id="429" r:id="rId30"/>
    <p:sldId id="420" r:id="rId31"/>
    <p:sldId id="280" r:id="rId32"/>
    <p:sldId id="300" r:id="rId33"/>
    <p:sldId id="426" r:id="rId34"/>
    <p:sldId id="438" r:id="rId35"/>
    <p:sldId id="439" r:id="rId36"/>
    <p:sldId id="436" r:id="rId37"/>
    <p:sldId id="441" r:id="rId38"/>
    <p:sldId id="281" r:id="rId39"/>
    <p:sldId id="431" r:id="rId40"/>
    <p:sldId id="301" r:id="rId41"/>
    <p:sldId id="435" r:id="rId42"/>
    <p:sldId id="433" r:id="rId43"/>
    <p:sldId id="432" r:id="rId44"/>
    <p:sldId id="272" r:id="rId45"/>
    <p:sldId id="302" r:id="rId46"/>
    <p:sldId id="402" r:id="rId47"/>
    <p:sldId id="278" r:id="rId48"/>
    <p:sldId id="408" r:id="rId49"/>
    <p:sldId id="414" r:id="rId50"/>
    <p:sldId id="443" r:id="rId51"/>
    <p:sldId id="413" r:id="rId52"/>
    <p:sldId id="411" r:id="rId53"/>
    <p:sldId id="400" r:id="rId54"/>
    <p:sldId id="409" r:id="rId55"/>
    <p:sldId id="410" r:id="rId56"/>
    <p:sldId id="412" r:id="rId57"/>
    <p:sldId id="444" r:id="rId58"/>
    <p:sldId id="360" r:id="rId59"/>
    <p:sldId id="406" r:id="rId60"/>
    <p:sldId id="407" r:id="rId61"/>
    <p:sldId id="266" r:id="rId62"/>
    <p:sldId id="303" r:id="rId63"/>
    <p:sldId id="440" r:id="rId64"/>
    <p:sldId id="442" r:id="rId65"/>
    <p:sldId id="437" r:id="rId66"/>
    <p:sldId id="279" r:id="rId67"/>
    <p:sldId id="25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AC26D-AF66-4DC3-9C27-69A263E469AA}" v="8" dt="2023-10-16T21:56:43.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10/16/2023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3463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2006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80033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77957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47479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72822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3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8704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471552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87254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77033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0505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54905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324318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387098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2941423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430706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3083981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1124028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4147264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39702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8089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785384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807720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2432632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91092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48913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2089427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3121217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1170828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1012915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849871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116353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836458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08233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3023372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484610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1687968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3723808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15901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2648331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795363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48</a:t>
            </a:fld>
            <a:endParaRPr lang="en-US"/>
          </a:p>
        </p:txBody>
      </p:sp>
    </p:spTree>
    <p:extLst>
      <p:ext uri="{BB962C8B-B14F-4D97-AF65-F5344CB8AC3E}">
        <p14:creationId xmlns:p14="http://schemas.microsoft.com/office/powerpoint/2010/main" val="2768597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49</a:t>
            </a:fld>
            <a:endParaRPr lang="en-US"/>
          </a:p>
        </p:txBody>
      </p:sp>
    </p:spTree>
    <p:extLst>
      <p:ext uri="{BB962C8B-B14F-4D97-AF65-F5344CB8AC3E}">
        <p14:creationId xmlns:p14="http://schemas.microsoft.com/office/powerpoint/2010/main" val="120636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435166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50</a:t>
            </a:fld>
            <a:endParaRPr lang="en-US"/>
          </a:p>
        </p:txBody>
      </p:sp>
    </p:spTree>
    <p:extLst>
      <p:ext uri="{BB962C8B-B14F-4D97-AF65-F5344CB8AC3E}">
        <p14:creationId xmlns:p14="http://schemas.microsoft.com/office/powerpoint/2010/main" val="3432358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609252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a:p>
        </p:txBody>
      </p:sp>
    </p:spTree>
    <p:extLst>
      <p:ext uri="{BB962C8B-B14F-4D97-AF65-F5344CB8AC3E}">
        <p14:creationId xmlns:p14="http://schemas.microsoft.com/office/powerpoint/2010/main" val="3951695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53</a:t>
            </a:fld>
            <a:endParaRPr lang="en-US"/>
          </a:p>
        </p:txBody>
      </p:sp>
    </p:spTree>
    <p:extLst>
      <p:ext uri="{BB962C8B-B14F-4D97-AF65-F5344CB8AC3E}">
        <p14:creationId xmlns:p14="http://schemas.microsoft.com/office/powerpoint/2010/main" val="642995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54</a:t>
            </a:fld>
            <a:endParaRPr lang="en-US"/>
          </a:p>
        </p:txBody>
      </p:sp>
    </p:spTree>
    <p:extLst>
      <p:ext uri="{BB962C8B-B14F-4D97-AF65-F5344CB8AC3E}">
        <p14:creationId xmlns:p14="http://schemas.microsoft.com/office/powerpoint/2010/main" val="1876359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55</a:t>
            </a:fld>
            <a:endParaRPr lang="en-US"/>
          </a:p>
        </p:txBody>
      </p:sp>
    </p:spTree>
    <p:extLst>
      <p:ext uri="{BB962C8B-B14F-4D97-AF65-F5344CB8AC3E}">
        <p14:creationId xmlns:p14="http://schemas.microsoft.com/office/powerpoint/2010/main" val="1071480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56</a:t>
            </a:fld>
            <a:endParaRPr lang="en-US"/>
          </a:p>
        </p:txBody>
      </p:sp>
    </p:spTree>
    <p:extLst>
      <p:ext uri="{BB962C8B-B14F-4D97-AF65-F5344CB8AC3E}">
        <p14:creationId xmlns:p14="http://schemas.microsoft.com/office/powerpoint/2010/main" val="726960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57</a:t>
            </a:fld>
            <a:endParaRPr lang="en-US"/>
          </a:p>
        </p:txBody>
      </p:sp>
    </p:spTree>
    <p:extLst>
      <p:ext uri="{BB962C8B-B14F-4D97-AF65-F5344CB8AC3E}">
        <p14:creationId xmlns:p14="http://schemas.microsoft.com/office/powerpoint/2010/main" val="57661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11803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85473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60327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987148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a:lvl1pPr>
          </a:lstStyle>
          <a:p>
            <a:r>
              <a:rPr lang="en-US"/>
              <a:t>Click to edit Master title style</a:t>
            </a:r>
          </a:p>
        </p:txBody>
      </p:sp>
      <p:sp>
        <p:nvSpPr>
          <p:cNvPr id="5" name="Content Placeholder 4">
            <a:extLst>
              <a:ext uri="{FF2B5EF4-FFF2-40B4-BE49-F238E27FC236}">
                <a16:creationId xmlns:a16="http://schemas.microsoft.com/office/drawing/2014/main" id="{B1E7C28D-135E-4B02-B4F1-7CDE15AF0DB7}"/>
              </a:ext>
            </a:extLst>
          </p:cNvPr>
          <p:cNvSpPr>
            <a:spLocks noGrp="1"/>
          </p:cNvSpPr>
          <p:nvPr>
            <p:ph sz="quarter" idx="10"/>
          </p:nvPr>
        </p:nvSpPr>
        <p:spPr>
          <a:xfrm>
            <a:off x="340822" y="1795550"/>
            <a:ext cx="11851178" cy="4289366"/>
          </a:xfrm>
        </p:spPr>
        <p:txBody>
          <a:bodyPr/>
          <a:lstStyle>
            <a:lvl1pPr>
              <a:defRPr sz="3800"/>
            </a:lvl1pPr>
            <a:lvl2pPr>
              <a:defRPr sz="3200"/>
            </a:lvl2pPr>
            <a:lvl3pPr>
              <a:defRPr sz="2800">
                <a:solidFill>
                  <a:schemeClr val="bg1"/>
                </a:solidFill>
              </a:defRPr>
            </a:lvl3pPr>
            <a:lvl4pPr>
              <a:defRPr sz="24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C542189E-7392-48F0-B5D7-BE45364960B9}"/>
              </a:ext>
            </a:extLst>
          </p:cNvPr>
          <p:cNvSpPr>
            <a:spLocks noGrp="1"/>
          </p:cNvSpPr>
          <p:nvPr>
            <p:ph type="sldNum" sz="quarter" idx="11"/>
          </p:nvPr>
        </p:nvSpPr>
        <p:spPr/>
        <p:txBody>
          <a:bodyPr/>
          <a:lstStyle/>
          <a:p>
            <a:r>
              <a:rPr lang="en-US"/>
              <a:t>1</a:t>
            </a:r>
          </a:p>
        </p:txBody>
      </p:sp>
    </p:spTree>
    <p:extLst>
      <p:ext uri="{BB962C8B-B14F-4D97-AF65-F5344CB8AC3E}">
        <p14:creationId xmlns:p14="http://schemas.microsoft.com/office/powerpoint/2010/main" val="3690796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93963" y="1646612"/>
            <a:ext cx="5852160" cy="447448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11894"/>
          </a:xfrm>
        </p:spPr>
        <p:txBody>
          <a:body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BAF8D50C-C1D9-43D0-AD55-965DE0613387}"/>
              </a:ext>
            </a:extLst>
          </p:cNvPr>
          <p:cNvSpPr>
            <a:spLocks noGrp="1"/>
          </p:cNvSpPr>
          <p:nvPr>
            <p:ph type="sldNum" sz="quarter" idx="10"/>
          </p:nvPr>
        </p:nvSpPr>
        <p:spPr/>
        <p:txBody>
          <a:bodyPr/>
          <a:lstStyle/>
          <a:p>
            <a:r>
              <a:rPr lang="en-US"/>
              <a:t>1</a:t>
            </a:r>
          </a:p>
        </p:txBody>
      </p:sp>
    </p:spTree>
    <p:extLst>
      <p:ext uri="{BB962C8B-B14F-4D97-AF65-F5344CB8AC3E}">
        <p14:creationId xmlns:p14="http://schemas.microsoft.com/office/powerpoint/2010/main" val="896593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lacehol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290456" y="1570617"/>
            <a:ext cx="5701553" cy="2366682"/>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11894"/>
          </a:xfrm>
        </p:spPr>
        <p:txBody>
          <a:body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BAF8D50C-C1D9-43D0-AD55-965DE0613387}"/>
              </a:ext>
            </a:extLst>
          </p:cNvPr>
          <p:cNvSpPr>
            <a:spLocks noGrp="1"/>
          </p:cNvSpPr>
          <p:nvPr>
            <p:ph type="sldNum" sz="quarter" idx="10"/>
          </p:nvPr>
        </p:nvSpPr>
        <p:spPr/>
        <p:txBody>
          <a:bodyPr/>
          <a:lstStyle/>
          <a:p>
            <a:r>
              <a:rPr lang="en-US"/>
              <a:t>1</a:t>
            </a:r>
          </a:p>
        </p:txBody>
      </p:sp>
      <p:sp>
        <p:nvSpPr>
          <p:cNvPr id="6" name="Content Placeholder 5">
            <a:extLst>
              <a:ext uri="{FF2B5EF4-FFF2-40B4-BE49-F238E27FC236}">
                <a16:creationId xmlns:a16="http://schemas.microsoft.com/office/drawing/2014/main" id="{8F3AAACC-1256-445E-88B3-B9C6EFA56C1E}"/>
              </a:ext>
            </a:extLst>
          </p:cNvPr>
          <p:cNvSpPr>
            <a:spLocks noGrp="1"/>
          </p:cNvSpPr>
          <p:nvPr>
            <p:ph sz="quarter" idx="11"/>
          </p:nvPr>
        </p:nvSpPr>
        <p:spPr>
          <a:xfrm>
            <a:off x="279699" y="4055633"/>
            <a:ext cx="5669279" cy="21838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822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a:lvl1pPr>
          </a:lstStyle>
          <a:p>
            <a:r>
              <a:rPr lang="en-US"/>
              <a:t>Click to edit Master title style</a:t>
            </a:r>
          </a:p>
        </p:txBody>
      </p:sp>
      <p:sp>
        <p:nvSpPr>
          <p:cNvPr id="5" name="Content Placeholder 4">
            <a:extLst>
              <a:ext uri="{FF2B5EF4-FFF2-40B4-BE49-F238E27FC236}">
                <a16:creationId xmlns:a16="http://schemas.microsoft.com/office/drawing/2014/main" id="{B1E7C28D-135E-4B02-B4F1-7CDE15AF0DB7}"/>
              </a:ext>
            </a:extLst>
          </p:cNvPr>
          <p:cNvSpPr>
            <a:spLocks noGrp="1"/>
          </p:cNvSpPr>
          <p:nvPr>
            <p:ph sz="quarter" idx="10"/>
          </p:nvPr>
        </p:nvSpPr>
        <p:spPr>
          <a:xfrm>
            <a:off x="340822" y="1795550"/>
            <a:ext cx="11851178" cy="4289366"/>
          </a:xfrm>
        </p:spPr>
        <p:txBody>
          <a:bodyPr/>
          <a:lstStyle>
            <a:lvl1pPr>
              <a:defRPr sz="3800"/>
            </a:lvl1pPr>
            <a:lvl2pPr>
              <a:defRPr sz="3200"/>
            </a:lvl2pPr>
            <a:lvl3pPr>
              <a:defRPr sz="2800">
                <a:solidFill>
                  <a:schemeClr val="bg1"/>
                </a:solidFill>
              </a:defRPr>
            </a:lvl3pPr>
            <a:lvl4pPr>
              <a:defRPr sz="24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C542189E-7392-48F0-B5D7-BE45364960B9}"/>
              </a:ext>
            </a:extLst>
          </p:cNvPr>
          <p:cNvSpPr>
            <a:spLocks noGrp="1"/>
          </p:cNvSpPr>
          <p:nvPr>
            <p:ph type="sldNum" sz="quarter" idx="11"/>
          </p:nvPr>
        </p:nvSpPr>
        <p:spPr/>
        <p:txBody>
          <a:bodyPr/>
          <a:lstStyle/>
          <a:p>
            <a:r>
              <a:rPr lang="en-US"/>
              <a:t>1</a:t>
            </a:r>
          </a:p>
        </p:txBody>
      </p:sp>
    </p:spTree>
    <p:extLst>
      <p:ext uri="{BB962C8B-B14F-4D97-AF65-F5344CB8AC3E}">
        <p14:creationId xmlns:p14="http://schemas.microsoft.com/office/powerpoint/2010/main" val="125158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42431664-85FE-4E59-A624-A6C0EF41B32B}"/>
              </a:ext>
            </a:extLst>
          </p:cNvPr>
          <p:cNvSpPr>
            <a:spLocks noGrp="1"/>
          </p:cNvSpPr>
          <p:nvPr>
            <p:ph type="sldNum" sz="quarter" idx="4"/>
          </p:nvPr>
        </p:nvSpPr>
        <p:spPr>
          <a:xfrm>
            <a:off x="11521439" y="6231660"/>
            <a:ext cx="430875" cy="365125"/>
          </a:xfrm>
          <a:prstGeom prst="rect">
            <a:avLst/>
          </a:prstGeom>
        </p:spPr>
        <p:txBody>
          <a:bodyPr vert="horz" lIns="91440" tIns="45720" rIns="91440" bIns="45720" rtlCol="0" anchor="ctr"/>
          <a:lstStyle>
            <a:lvl1pPr algn="r">
              <a:defRPr sz="2400">
                <a:solidFill>
                  <a:schemeClr val="bg1"/>
                </a:solidFill>
              </a:defRPr>
            </a:lvl1pPr>
          </a:lstStyle>
          <a:p>
            <a:r>
              <a:rPr lang="en-US"/>
              <a:t>1</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0" r:id="rId4"/>
    <p:sldLayoutId id="2147483715" r:id="rId5"/>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ss.ca.gov/Portals/9/Additional-Resources/Letters-and-Notices/CCBs/2023/CCB_23-12.pdf?ver=2023-05-01-130523-073"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CDMIS@cde.ca.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mailto:CDMIS@dss.ca.gov"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CDMIS@cde.ca.gov" TargetMode="External"/><Relationship Id="rId7" Type="http://schemas.openxmlformats.org/officeDocument/2006/relationships/hyperlink" Target="https://www.cde.ca.gov/sp/cd/ci/spreport.asp" TargetMode="External"/><Relationship Id="rId2" Type="http://schemas.openxmlformats.org/officeDocument/2006/relationships/notesSlide" Target="../notesSlides/notesSlide55.xml"/><Relationship Id="rId1" Type="http://schemas.openxmlformats.org/officeDocument/2006/relationships/slideLayout" Target="../slideLayouts/slideLayout26.xml"/><Relationship Id="rId6" Type="http://schemas.openxmlformats.org/officeDocument/2006/relationships/hyperlink" Target="https://www4.cde.ca.gov/cdmis" TargetMode="External"/><Relationship Id="rId5" Type="http://schemas.openxmlformats.org/officeDocument/2006/relationships/hyperlink" Target="https://www.cde.ca.gov/sp/cd/ci/main.asp" TargetMode="External"/><Relationship Id="rId4" Type="http://schemas.openxmlformats.org/officeDocument/2006/relationships/hyperlink" Target="mailto:CDMIS@dss.ca.go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83436" y="686949"/>
            <a:ext cx="12025127" cy="3347821"/>
          </a:xfrm>
        </p:spPr>
        <p:txBody>
          <a:bodyPr>
            <a:normAutofit/>
          </a:bodyPr>
          <a:lstStyle/>
          <a:p>
            <a:r>
              <a:rPr lang="en-US" sz="5400" b="1"/>
              <a:t>Child Development Management Information System (CDMIS)</a:t>
            </a:r>
          </a:p>
        </p:txBody>
      </p:sp>
      <p:sp>
        <p:nvSpPr>
          <p:cNvPr id="3" name="Content Placeholder 2">
            <a:extLst>
              <a:ext uri="{FF2B5EF4-FFF2-40B4-BE49-F238E27FC236}">
                <a16:creationId xmlns:a16="http://schemas.microsoft.com/office/drawing/2014/main" id="{683B8269-AB52-0EF8-A2D4-18DADB2CDFB5}"/>
              </a:ext>
            </a:extLst>
          </p:cNvPr>
          <p:cNvSpPr txBox="1">
            <a:spLocks/>
          </p:cNvSpPr>
          <p:nvPr/>
        </p:nvSpPr>
        <p:spPr>
          <a:xfrm>
            <a:off x="2152261" y="3788964"/>
            <a:ext cx="7887478" cy="10730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t>Contractor Training Webinar</a:t>
            </a:r>
            <a:br>
              <a:rPr lang="en-US" b="1"/>
            </a:br>
            <a:r>
              <a:rPr lang="en-US" b="1"/>
              <a:t>October 4</a:t>
            </a:r>
            <a:r>
              <a:rPr lang="en-US" b="1" baseline="30000"/>
              <a:t>th</a:t>
            </a:r>
            <a:r>
              <a:rPr lang="en-US" b="1"/>
              <a:t>, 2023</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E15A-17E7-C9DD-17AC-7F42C6DF27B9}"/>
              </a:ext>
            </a:extLst>
          </p:cNvPr>
          <p:cNvSpPr>
            <a:spLocks noGrp="1"/>
          </p:cNvSpPr>
          <p:nvPr>
            <p:ph type="title"/>
          </p:nvPr>
        </p:nvSpPr>
        <p:spPr/>
        <p:txBody>
          <a:bodyPr/>
          <a:lstStyle/>
          <a:p>
            <a:r>
              <a:rPr lang="en-US" b="1"/>
              <a:t>System Access: Super Users (2)</a:t>
            </a:r>
          </a:p>
        </p:txBody>
      </p:sp>
      <p:sp>
        <p:nvSpPr>
          <p:cNvPr id="3" name="Content Placeholder 2">
            <a:extLst>
              <a:ext uri="{FF2B5EF4-FFF2-40B4-BE49-F238E27FC236}">
                <a16:creationId xmlns:a16="http://schemas.microsoft.com/office/drawing/2014/main" id="{4D04F223-2E26-B95B-9264-F540581BDD3C}"/>
              </a:ext>
            </a:extLst>
          </p:cNvPr>
          <p:cNvSpPr>
            <a:spLocks noGrp="1"/>
          </p:cNvSpPr>
          <p:nvPr>
            <p:ph idx="1"/>
          </p:nvPr>
        </p:nvSpPr>
        <p:spPr/>
        <p:txBody>
          <a:bodyPr/>
          <a:lstStyle/>
          <a:p>
            <a:pPr marL="0" indent="0">
              <a:spcAft>
                <a:spcPts val="1200"/>
              </a:spcAft>
              <a:buNone/>
            </a:pPr>
            <a:r>
              <a:rPr lang="en-US"/>
              <a:t>Super users can do the following: </a:t>
            </a:r>
          </a:p>
          <a:p>
            <a:pPr lvl="1">
              <a:spcAft>
                <a:spcPts val="1200"/>
              </a:spcAft>
            </a:pPr>
            <a:r>
              <a:rPr lang="en-US"/>
              <a:t>Create and edit sub-agencies (if sub-agencies are used for the CDD-801A)</a:t>
            </a:r>
          </a:p>
          <a:p>
            <a:pPr lvl="1">
              <a:spcAft>
                <a:spcPts val="1200"/>
              </a:spcAft>
            </a:pPr>
            <a:r>
              <a:rPr lang="en-US"/>
              <a:t>Assign regular users to sub-agencies (if sub-agencies are used for the CDD-801A)</a:t>
            </a:r>
          </a:p>
          <a:p>
            <a:pPr lvl="1">
              <a:spcAft>
                <a:spcPts val="1200"/>
              </a:spcAft>
            </a:pPr>
            <a:r>
              <a:rPr lang="en-US"/>
              <a:t>Complete and submit the CDD-801A for the entire agency (regardless of if the agency reports by sub-agency for the CDD-801A or not)</a:t>
            </a:r>
          </a:p>
          <a:p>
            <a:pPr lvl="1">
              <a:spcAft>
                <a:spcPts val="1200"/>
              </a:spcAft>
            </a:pPr>
            <a:r>
              <a:rPr lang="en-US"/>
              <a:t>Complete and submit the CDD-801B for the entire agency</a:t>
            </a:r>
          </a:p>
        </p:txBody>
      </p:sp>
    </p:spTree>
    <p:extLst>
      <p:ext uri="{BB962C8B-B14F-4D97-AF65-F5344CB8AC3E}">
        <p14:creationId xmlns:p14="http://schemas.microsoft.com/office/powerpoint/2010/main" val="353854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233A-5F9F-E74C-B620-70FB563D5A05}"/>
              </a:ext>
            </a:extLst>
          </p:cNvPr>
          <p:cNvSpPr>
            <a:spLocks noGrp="1"/>
          </p:cNvSpPr>
          <p:nvPr>
            <p:ph type="title"/>
          </p:nvPr>
        </p:nvSpPr>
        <p:spPr/>
        <p:txBody>
          <a:bodyPr/>
          <a:lstStyle/>
          <a:p>
            <a:r>
              <a:rPr lang="en-US" b="1"/>
              <a:t>System Access: Regular Users</a:t>
            </a:r>
          </a:p>
        </p:txBody>
      </p:sp>
      <p:sp>
        <p:nvSpPr>
          <p:cNvPr id="3" name="Content Placeholder 2">
            <a:extLst>
              <a:ext uri="{FF2B5EF4-FFF2-40B4-BE49-F238E27FC236}">
                <a16:creationId xmlns:a16="http://schemas.microsoft.com/office/drawing/2014/main" id="{F359887F-D7B3-6301-2008-155126062B45}"/>
              </a:ext>
            </a:extLst>
          </p:cNvPr>
          <p:cNvSpPr>
            <a:spLocks noGrp="1"/>
          </p:cNvSpPr>
          <p:nvPr>
            <p:ph idx="1"/>
          </p:nvPr>
        </p:nvSpPr>
        <p:spPr>
          <a:xfrm>
            <a:off x="152400" y="1638301"/>
            <a:ext cx="11887200" cy="4087586"/>
          </a:xfrm>
        </p:spPr>
        <p:txBody>
          <a:bodyPr vert="horz" lIns="91440" tIns="45720" rIns="91440" bIns="45720" rtlCol="0" anchor="t">
            <a:normAutofit/>
          </a:bodyPr>
          <a:lstStyle/>
          <a:p>
            <a:pPr marL="0" indent="0">
              <a:spcAft>
                <a:spcPts val="1200"/>
              </a:spcAft>
              <a:buNone/>
            </a:pPr>
            <a:r>
              <a:rPr lang="en-US"/>
              <a:t>Regular Users can do the following:</a:t>
            </a:r>
          </a:p>
          <a:p>
            <a:pPr lvl="1">
              <a:spcAft>
                <a:spcPts val="1200"/>
              </a:spcAft>
            </a:pPr>
            <a:r>
              <a:rPr lang="en-US"/>
              <a:t>Change his or her own user information only</a:t>
            </a:r>
            <a:endParaRPr lang="en-US">
              <a:cs typeface="Arial"/>
            </a:endParaRPr>
          </a:p>
          <a:p>
            <a:pPr lvl="1">
              <a:spcAft>
                <a:spcPts val="1200"/>
              </a:spcAft>
            </a:pPr>
            <a:r>
              <a:rPr lang="en-US"/>
              <a:t>Complete and submit the CDD-801A for only one sub-agency (if sub-agencies are used for the CDD-801A)</a:t>
            </a:r>
            <a:endParaRPr lang="en-US">
              <a:cs typeface="Arial"/>
            </a:endParaRPr>
          </a:p>
          <a:p>
            <a:pPr lvl="1">
              <a:spcAft>
                <a:spcPts val="1200"/>
              </a:spcAft>
            </a:pPr>
            <a:r>
              <a:rPr lang="en-US"/>
              <a:t>Complete and submit the CDD-801A for the entire agency (if sub-agencies are not used for the CDD-801A)</a:t>
            </a:r>
            <a:endParaRPr lang="en-US">
              <a:cs typeface="Arial"/>
            </a:endParaRPr>
          </a:p>
          <a:p>
            <a:pPr lvl="1">
              <a:spcAft>
                <a:spcPts val="1200"/>
              </a:spcAft>
            </a:pPr>
            <a:r>
              <a:rPr lang="en-US"/>
              <a:t>Complete and submit the CDD-801B for the entire agency</a:t>
            </a:r>
            <a:endParaRPr lang="en-US">
              <a:cs typeface="Arial"/>
            </a:endParaRPr>
          </a:p>
        </p:txBody>
      </p:sp>
    </p:spTree>
    <p:extLst>
      <p:ext uri="{BB962C8B-B14F-4D97-AF65-F5344CB8AC3E}">
        <p14:creationId xmlns:p14="http://schemas.microsoft.com/office/powerpoint/2010/main" val="354203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5721-8C09-24E2-BE25-B561739B8FB5}"/>
              </a:ext>
            </a:extLst>
          </p:cNvPr>
          <p:cNvSpPr>
            <a:spLocks noGrp="1"/>
          </p:cNvSpPr>
          <p:nvPr>
            <p:ph type="title"/>
          </p:nvPr>
        </p:nvSpPr>
        <p:spPr/>
        <p:txBody>
          <a:bodyPr/>
          <a:lstStyle/>
          <a:p>
            <a:r>
              <a:rPr lang="en-US" b="1">
                <a:ea typeface="+mj-lt"/>
                <a:cs typeface="+mj-lt"/>
              </a:rPr>
              <a:t>CDD-801A Overview</a:t>
            </a:r>
            <a:endParaRPr lang="en-US" b="1"/>
          </a:p>
        </p:txBody>
      </p:sp>
      <p:sp>
        <p:nvSpPr>
          <p:cNvPr id="3" name="Content Placeholder 2">
            <a:extLst>
              <a:ext uri="{FF2B5EF4-FFF2-40B4-BE49-F238E27FC236}">
                <a16:creationId xmlns:a16="http://schemas.microsoft.com/office/drawing/2014/main" id="{0C491312-4751-1042-9BEC-4DD889EBF575}"/>
              </a:ext>
            </a:extLst>
          </p:cNvPr>
          <p:cNvSpPr>
            <a:spLocks noGrp="1"/>
          </p:cNvSpPr>
          <p:nvPr>
            <p:ph idx="1"/>
          </p:nvPr>
        </p:nvSpPr>
        <p:spPr>
          <a:xfrm>
            <a:off x="152399" y="1638300"/>
            <a:ext cx="10970029" cy="4421841"/>
          </a:xfrm>
        </p:spPr>
        <p:txBody>
          <a:bodyPr vert="horz" lIns="91440" tIns="45720" rIns="91440" bIns="45720" rtlCol="0" anchor="t">
            <a:normAutofit/>
          </a:bodyPr>
          <a:lstStyle/>
          <a:p>
            <a:r>
              <a:rPr lang="en-US" b="1">
                <a:ea typeface="+mn-lt"/>
                <a:cs typeface="+mn-lt"/>
              </a:rPr>
              <a:t>CDD-801A Report:</a:t>
            </a:r>
            <a:r>
              <a:rPr lang="en-US">
                <a:ea typeface="+mn-lt"/>
                <a:cs typeface="+mn-lt"/>
              </a:rPr>
              <a:t> Monthly data collection report in which agencies provide specific information about all families receiving childcare and development services provided by funding from a contract with the CDE, Early Education Division (EED) and/or CDSS, Child Care and Development Division (CCDD).</a:t>
            </a:r>
            <a:endParaRPr lang="en-US">
              <a:cs typeface="Arial"/>
            </a:endParaRPr>
          </a:p>
          <a:p>
            <a:pPr lvl="1"/>
            <a:r>
              <a:rPr lang="en-US">
                <a:ea typeface="+mn-lt"/>
                <a:cs typeface="+mn-lt"/>
              </a:rPr>
              <a:t>CDD-801A Due Date: 20th of the month following the end of the report period  </a:t>
            </a:r>
          </a:p>
          <a:p>
            <a:pPr lvl="2"/>
            <a:r>
              <a:rPr lang="en-US" sz="2400">
                <a:solidFill>
                  <a:schemeClr val="bg1"/>
                </a:solidFill>
                <a:ea typeface="+mn-lt"/>
                <a:cs typeface="+mn-lt"/>
              </a:rPr>
              <a:t>For example, the report for October 2023 is due by November 20, 2023</a:t>
            </a:r>
            <a:endParaRPr lang="en-US" sz="2400">
              <a:solidFill>
                <a:schemeClr val="bg1"/>
              </a:solidFill>
              <a:cs typeface="Arial"/>
            </a:endParaRPr>
          </a:p>
        </p:txBody>
      </p:sp>
    </p:spTree>
    <p:extLst>
      <p:ext uri="{BB962C8B-B14F-4D97-AF65-F5344CB8AC3E}">
        <p14:creationId xmlns:p14="http://schemas.microsoft.com/office/powerpoint/2010/main" val="235094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3B63-C1A4-413A-967B-74F2872E2FF2}"/>
              </a:ext>
            </a:extLst>
          </p:cNvPr>
          <p:cNvSpPr>
            <a:spLocks noGrp="1"/>
          </p:cNvSpPr>
          <p:nvPr>
            <p:ph type="title"/>
          </p:nvPr>
        </p:nvSpPr>
        <p:spPr/>
        <p:txBody>
          <a:bodyPr>
            <a:normAutofit/>
          </a:bodyPr>
          <a:lstStyle/>
          <a:p>
            <a:r>
              <a:rPr lang="en-US" sz="4000" b="1">
                <a:ea typeface="+mj-lt"/>
                <a:cs typeface="+mj-lt"/>
              </a:rPr>
              <a:t>How to Submit CDD-801A Reports</a:t>
            </a:r>
            <a:endParaRPr lang="en-US" sz="4000" b="1">
              <a:cs typeface="Arial"/>
            </a:endParaRPr>
          </a:p>
        </p:txBody>
      </p:sp>
      <p:sp>
        <p:nvSpPr>
          <p:cNvPr id="3" name="Content Placeholder 2">
            <a:extLst>
              <a:ext uri="{FF2B5EF4-FFF2-40B4-BE49-F238E27FC236}">
                <a16:creationId xmlns:a16="http://schemas.microsoft.com/office/drawing/2014/main" id="{E3774E31-03F2-468E-A5AC-D7438E1B1B63}"/>
              </a:ext>
            </a:extLst>
          </p:cNvPr>
          <p:cNvSpPr>
            <a:spLocks noGrp="1"/>
          </p:cNvSpPr>
          <p:nvPr>
            <p:ph idx="4294967295"/>
          </p:nvPr>
        </p:nvSpPr>
        <p:spPr>
          <a:xfrm>
            <a:off x="306614" y="1538514"/>
            <a:ext cx="11633201" cy="5015901"/>
          </a:xfrm>
        </p:spPr>
        <p:txBody>
          <a:bodyPr vert="horz" lIns="91440" tIns="45720" rIns="91440" bIns="45720" rtlCol="0" anchor="t">
            <a:normAutofit/>
          </a:bodyPr>
          <a:lstStyle/>
          <a:p>
            <a:pPr>
              <a:spcAft>
                <a:spcPts val="800"/>
              </a:spcAft>
            </a:pPr>
            <a:r>
              <a:rPr lang="en-US">
                <a:ea typeface="+mn-lt"/>
                <a:cs typeface="+mn-lt"/>
              </a:rPr>
              <a:t>Agencies may submit the CDD-801A report using one of the following two methods:</a:t>
            </a:r>
            <a:endParaRPr lang="en-US">
              <a:cs typeface="Arial" panose="020B0604020202020204"/>
            </a:endParaRPr>
          </a:p>
          <a:p>
            <a:pPr lvl="1">
              <a:spcBef>
                <a:spcPts val="1000"/>
              </a:spcBef>
              <a:spcAft>
                <a:spcPts val="800"/>
              </a:spcAft>
            </a:pPr>
            <a:r>
              <a:rPr lang="en-US">
                <a:ea typeface="+mn-lt"/>
                <a:cs typeface="+mn-lt"/>
              </a:rPr>
              <a:t>Web Input/Edit, </a:t>
            </a:r>
            <a:r>
              <a:rPr lang="en-US" b="1">
                <a:ea typeface="+mn-lt"/>
                <a:cs typeface="+mn-lt"/>
              </a:rPr>
              <a:t>or</a:t>
            </a:r>
            <a:endParaRPr lang="en-US">
              <a:cs typeface="Arial" panose="020B0604020202020204"/>
            </a:endParaRPr>
          </a:p>
          <a:p>
            <a:pPr lvl="1">
              <a:spcBef>
                <a:spcPts val="1000"/>
              </a:spcBef>
              <a:spcAft>
                <a:spcPts val="800"/>
              </a:spcAft>
            </a:pPr>
            <a:r>
              <a:rPr lang="en-US">
                <a:ea typeface="+mn-lt"/>
                <a:cs typeface="+mn-lt"/>
              </a:rPr>
              <a:t>Electronic File Upload</a:t>
            </a:r>
            <a:endParaRPr lang="en-US">
              <a:cs typeface="Arial"/>
            </a:endParaRPr>
          </a:p>
          <a:p>
            <a:pPr>
              <a:spcAft>
                <a:spcPts val="800"/>
              </a:spcAft>
            </a:pPr>
            <a:r>
              <a:rPr lang="en-US">
                <a:ea typeface="+mn-lt"/>
                <a:cs typeface="+mn-lt"/>
              </a:rPr>
              <a:t>Agencies may switch between and/or use a combination of the reporting methods to fulfill the CDD-801A reporting requirement.</a:t>
            </a:r>
            <a:endParaRPr lang="en-US">
              <a:cs typeface="Arial"/>
            </a:endParaRPr>
          </a:p>
        </p:txBody>
      </p:sp>
    </p:spTree>
    <p:extLst>
      <p:ext uri="{BB962C8B-B14F-4D97-AF65-F5344CB8AC3E}">
        <p14:creationId xmlns:p14="http://schemas.microsoft.com/office/powerpoint/2010/main" val="187452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ECEA-6FF3-4E1E-BB0F-4D0D0DA8E68D}"/>
              </a:ext>
            </a:extLst>
          </p:cNvPr>
          <p:cNvSpPr>
            <a:spLocks noGrp="1"/>
          </p:cNvSpPr>
          <p:nvPr>
            <p:ph type="title"/>
          </p:nvPr>
        </p:nvSpPr>
        <p:spPr/>
        <p:txBody>
          <a:bodyPr>
            <a:normAutofit/>
          </a:bodyPr>
          <a:lstStyle/>
          <a:p>
            <a:r>
              <a:rPr lang="en-US" sz="4000" b="1">
                <a:ea typeface="+mj-lt"/>
                <a:cs typeface="+mj-lt"/>
              </a:rPr>
              <a:t>Web Input/Edit/Copy Forward</a:t>
            </a:r>
            <a:endParaRPr lang="en-US" sz="4000" b="1">
              <a:cs typeface="Arial"/>
            </a:endParaRPr>
          </a:p>
        </p:txBody>
      </p:sp>
      <p:sp>
        <p:nvSpPr>
          <p:cNvPr id="3" name="Content Placeholder 2">
            <a:extLst>
              <a:ext uri="{FF2B5EF4-FFF2-40B4-BE49-F238E27FC236}">
                <a16:creationId xmlns:a16="http://schemas.microsoft.com/office/drawing/2014/main" id="{9B2EFB4B-6436-4883-89BE-08CBE51A0255}"/>
              </a:ext>
            </a:extLst>
          </p:cNvPr>
          <p:cNvSpPr>
            <a:spLocks noGrp="1"/>
          </p:cNvSpPr>
          <p:nvPr>
            <p:ph idx="4294967295"/>
          </p:nvPr>
        </p:nvSpPr>
        <p:spPr>
          <a:xfrm>
            <a:off x="324757" y="1580884"/>
            <a:ext cx="11542486" cy="5015901"/>
          </a:xfrm>
        </p:spPr>
        <p:txBody>
          <a:bodyPr vert="horz" lIns="91440" tIns="45720" rIns="91440" bIns="45720" rtlCol="0" anchor="t">
            <a:normAutofit/>
          </a:bodyPr>
          <a:lstStyle/>
          <a:p>
            <a:pPr>
              <a:spcAft>
                <a:spcPts val="1800"/>
              </a:spcAft>
            </a:pPr>
            <a:r>
              <a:rPr lang="en-US">
                <a:ea typeface="+mn-lt"/>
                <a:cs typeface="+mn-lt"/>
              </a:rPr>
              <a:t>This method of submitting CDD-801A reports consists of manually adding families’ information into the CDMIS website and copying families’ information from one month to the next.</a:t>
            </a:r>
            <a:endParaRPr lang="en-US">
              <a:cs typeface="Arial" panose="020B0604020202020204"/>
            </a:endParaRPr>
          </a:p>
          <a:p>
            <a:pPr>
              <a:spcAft>
                <a:spcPts val="1800"/>
              </a:spcAft>
            </a:pPr>
            <a:r>
              <a:rPr lang="en-US">
                <a:ea typeface="+mn-lt"/>
                <a:cs typeface="+mn-lt"/>
              </a:rPr>
              <a:t>Once copied forward, families’ information can be added, deleted, or modified to reflect the actual services provided during that report month.</a:t>
            </a:r>
            <a:endParaRPr lang="en-US">
              <a:cs typeface="Arial"/>
            </a:endParaRPr>
          </a:p>
        </p:txBody>
      </p:sp>
    </p:spTree>
    <p:extLst>
      <p:ext uri="{BB962C8B-B14F-4D97-AF65-F5344CB8AC3E}">
        <p14:creationId xmlns:p14="http://schemas.microsoft.com/office/powerpoint/2010/main" val="77433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67A0-B376-4E49-9BF4-B58D1D77F6E0}"/>
              </a:ext>
            </a:extLst>
          </p:cNvPr>
          <p:cNvSpPr>
            <a:spLocks noGrp="1"/>
          </p:cNvSpPr>
          <p:nvPr>
            <p:ph type="title"/>
          </p:nvPr>
        </p:nvSpPr>
        <p:spPr/>
        <p:txBody>
          <a:bodyPr>
            <a:normAutofit/>
          </a:bodyPr>
          <a:lstStyle/>
          <a:p>
            <a:r>
              <a:rPr lang="en-US" sz="4000" b="1">
                <a:ea typeface="+mj-lt"/>
                <a:cs typeface="+mj-lt"/>
              </a:rPr>
              <a:t>Electronic File Upload</a:t>
            </a:r>
            <a:endParaRPr lang="en-US" sz="4000" b="1">
              <a:cs typeface="Arial"/>
            </a:endParaRPr>
          </a:p>
        </p:txBody>
      </p:sp>
      <p:sp>
        <p:nvSpPr>
          <p:cNvPr id="3" name="Content Placeholder 2">
            <a:extLst>
              <a:ext uri="{FF2B5EF4-FFF2-40B4-BE49-F238E27FC236}">
                <a16:creationId xmlns:a16="http://schemas.microsoft.com/office/drawing/2014/main" id="{AE096992-BE83-47C9-A279-82CEAFFF8D09}"/>
              </a:ext>
            </a:extLst>
          </p:cNvPr>
          <p:cNvSpPr>
            <a:spLocks noGrp="1"/>
          </p:cNvSpPr>
          <p:nvPr>
            <p:ph idx="4294967295"/>
          </p:nvPr>
        </p:nvSpPr>
        <p:spPr>
          <a:xfrm>
            <a:off x="338364" y="1473200"/>
            <a:ext cx="11515272" cy="5015901"/>
          </a:xfrm>
        </p:spPr>
        <p:txBody>
          <a:bodyPr vert="horz" lIns="91440" tIns="45720" rIns="91440" bIns="45720" rtlCol="0" anchor="t">
            <a:normAutofit lnSpcReduction="10000"/>
          </a:bodyPr>
          <a:lstStyle/>
          <a:p>
            <a:pPr>
              <a:spcAft>
                <a:spcPts val="800"/>
              </a:spcAft>
            </a:pPr>
            <a:r>
              <a:rPr lang="en-US">
                <a:ea typeface="+mn-lt"/>
                <a:cs typeface="+mn-lt"/>
              </a:rPr>
              <a:t>This method of submitting CDD-801A reports consists of agencies generating and uploading a specially formatted text file to the CDMIS website.</a:t>
            </a:r>
          </a:p>
          <a:p>
            <a:pPr>
              <a:spcAft>
                <a:spcPts val="800"/>
              </a:spcAft>
            </a:pPr>
            <a:r>
              <a:rPr lang="en-US">
                <a:ea typeface="+mn-lt"/>
                <a:cs typeface="+mn-lt"/>
              </a:rPr>
              <a:t>This text file contains all family, child, and provider information for a particular report month.</a:t>
            </a:r>
            <a:endParaRPr lang="en-US">
              <a:cs typeface="Arial"/>
            </a:endParaRPr>
          </a:p>
          <a:p>
            <a:pPr>
              <a:spcAft>
                <a:spcPts val="800"/>
              </a:spcAft>
            </a:pPr>
            <a:r>
              <a:rPr lang="en-US">
                <a:cs typeface="Arial"/>
              </a:rPr>
              <a:t>Submission Status Processing Time</a:t>
            </a:r>
          </a:p>
          <a:p>
            <a:pPr lvl="1">
              <a:spcBef>
                <a:spcPts val="1000"/>
              </a:spcBef>
              <a:spcAft>
                <a:spcPts val="800"/>
              </a:spcAft>
            </a:pPr>
            <a:r>
              <a:rPr lang="en-US">
                <a:cs typeface="Arial"/>
              </a:rPr>
              <a:t>CDMIS will inform if the upload was successful once upload is complete</a:t>
            </a:r>
          </a:p>
          <a:p>
            <a:pPr lvl="1">
              <a:spcBef>
                <a:spcPts val="1000"/>
              </a:spcBef>
              <a:spcAft>
                <a:spcPts val="800"/>
              </a:spcAft>
            </a:pPr>
            <a:r>
              <a:rPr lang="en-US">
                <a:cs typeface="Arial"/>
              </a:rPr>
              <a:t>The information from the upload (families and child count) will not be available until the next day</a:t>
            </a:r>
          </a:p>
        </p:txBody>
      </p:sp>
    </p:spTree>
    <p:extLst>
      <p:ext uri="{BB962C8B-B14F-4D97-AF65-F5344CB8AC3E}">
        <p14:creationId xmlns:p14="http://schemas.microsoft.com/office/powerpoint/2010/main" val="348072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A76A-18B9-4E88-94BA-94E3939E50E1}"/>
              </a:ext>
            </a:extLst>
          </p:cNvPr>
          <p:cNvSpPr>
            <a:spLocks noGrp="1"/>
          </p:cNvSpPr>
          <p:nvPr>
            <p:ph type="title"/>
          </p:nvPr>
        </p:nvSpPr>
        <p:spPr/>
        <p:txBody>
          <a:bodyPr/>
          <a:lstStyle/>
          <a:p>
            <a:r>
              <a:rPr lang="en-US" sz="4000" b="1"/>
              <a:t>CDD-801A Management Reports (1)</a:t>
            </a:r>
            <a:endParaRPr lang="en-US" sz="4000" b="1">
              <a:cs typeface="Arial"/>
            </a:endParaRPr>
          </a:p>
        </p:txBody>
      </p:sp>
      <p:sp>
        <p:nvSpPr>
          <p:cNvPr id="3" name="Content Placeholder 2">
            <a:extLst>
              <a:ext uri="{FF2B5EF4-FFF2-40B4-BE49-F238E27FC236}">
                <a16:creationId xmlns:a16="http://schemas.microsoft.com/office/drawing/2014/main" id="{306D10D4-C53B-4E45-A7AB-E9525D6D68D1}"/>
              </a:ext>
            </a:extLst>
          </p:cNvPr>
          <p:cNvSpPr>
            <a:spLocks noGrp="1"/>
          </p:cNvSpPr>
          <p:nvPr>
            <p:ph idx="4294967295"/>
          </p:nvPr>
        </p:nvSpPr>
        <p:spPr>
          <a:xfrm>
            <a:off x="560614" y="1350489"/>
            <a:ext cx="11070772" cy="5060044"/>
          </a:xfrm>
        </p:spPr>
        <p:txBody>
          <a:bodyPr vert="horz" lIns="91440" tIns="45720" rIns="91440" bIns="45720" rtlCol="0" anchor="t">
            <a:normAutofit/>
          </a:bodyPr>
          <a:lstStyle/>
          <a:p>
            <a:pPr>
              <a:lnSpc>
                <a:spcPct val="100000"/>
              </a:lnSpc>
              <a:spcAft>
                <a:spcPts val="1000"/>
              </a:spcAft>
              <a:buNone/>
            </a:pPr>
            <a:r>
              <a:rPr lang="en-US">
                <a:ea typeface="+mn-lt"/>
                <a:cs typeface="+mn-lt"/>
              </a:rPr>
              <a:t>CDD-801A Electronic File Status Report </a:t>
            </a:r>
          </a:p>
          <a:p>
            <a:pPr lvl="1">
              <a:lnSpc>
                <a:spcPct val="100000"/>
              </a:lnSpc>
              <a:spcAft>
                <a:spcPts val="1000"/>
              </a:spcAft>
            </a:pPr>
            <a:r>
              <a:rPr lang="en-US">
                <a:ea typeface="+mn-lt"/>
                <a:cs typeface="+mn-lt"/>
              </a:rPr>
              <a:t>For agencies who submit electronic files </a:t>
            </a:r>
            <a:endParaRPr lang="en-US">
              <a:cs typeface="Arial"/>
            </a:endParaRPr>
          </a:p>
          <a:p>
            <a:pPr lvl="1">
              <a:lnSpc>
                <a:spcPct val="100000"/>
              </a:lnSpc>
              <a:spcAft>
                <a:spcPts val="1000"/>
              </a:spcAft>
              <a:buNone/>
            </a:pPr>
            <a:r>
              <a:rPr lang="en-US">
                <a:ea typeface="+mn-lt"/>
                <a:cs typeface="+mn-lt"/>
              </a:rPr>
              <a:t>• Use to see if your file passed or, if the file failed, to see errors that caused the file to fail.</a:t>
            </a:r>
            <a:endParaRPr lang="en-US">
              <a:cs typeface="Arial"/>
            </a:endParaRPr>
          </a:p>
          <a:p>
            <a:pPr>
              <a:lnSpc>
                <a:spcPct val="100000"/>
              </a:lnSpc>
              <a:spcAft>
                <a:spcPts val="1000"/>
              </a:spcAft>
              <a:buNone/>
            </a:pPr>
            <a:r>
              <a:rPr lang="en-US">
                <a:ea typeface="+mn-lt"/>
                <a:cs typeface="+mn-lt"/>
              </a:rPr>
              <a:t>CDD-801A Submission Report</a:t>
            </a:r>
            <a:endParaRPr lang="en-US">
              <a:cs typeface="Arial"/>
            </a:endParaRPr>
          </a:p>
          <a:p>
            <a:pPr lvl="1">
              <a:lnSpc>
                <a:spcPct val="100000"/>
              </a:lnSpc>
              <a:spcAft>
                <a:spcPts val="1000"/>
              </a:spcAft>
              <a:buNone/>
            </a:pPr>
            <a:r>
              <a:rPr lang="en-US" sz="3200">
                <a:ea typeface="+mn-lt"/>
                <a:cs typeface="+mn-lt"/>
              </a:rPr>
              <a:t>• </a:t>
            </a:r>
            <a:r>
              <a:rPr lang="en-US">
                <a:ea typeface="+mn-lt"/>
                <a:cs typeface="+mn-lt"/>
              </a:rPr>
              <a:t>Use to see all families included in report for a specific report month.</a:t>
            </a:r>
            <a:endParaRPr lang="en-US" sz="3200">
              <a:ea typeface="+mn-lt"/>
              <a:cs typeface="+mn-lt"/>
            </a:endParaRPr>
          </a:p>
        </p:txBody>
      </p:sp>
    </p:spTree>
    <p:extLst>
      <p:ext uri="{BB962C8B-B14F-4D97-AF65-F5344CB8AC3E}">
        <p14:creationId xmlns:p14="http://schemas.microsoft.com/office/powerpoint/2010/main" val="403478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9851-D736-464B-A750-416F0CB0F13D}"/>
              </a:ext>
            </a:extLst>
          </p:cNvPr>
          <p:cNvSpPr>
            <a:spLocks noGrp="1"/>
          </p:cNvSpPr>
          <p:nvPr>
            <p:ph type="title"/>
          </p:nvPr>
        </p:nvSpPr>
        <p:spPr/>
        <p:txBody>
          <a:bodyPr/>
          <a:lstStyle/>
          <a:p>
            <a:r>
              <a:rPr lang="en-US" sz="3600" b="1"/>
              <a:t>CDD-801A Management Reports (2)</a:t>
            </a:r>
            <a:endParaRPr lang="en-US"/>
          </a:p>
        </p:txBody>
      </p:sp>
      <p:sp>
        <p:nvSpPr>
          <p:cNvPr id="3" name="Content Placeholder 2">
            <a:extLst>
              <a:ext uri="{FF2B5EF4-FFF2-40B4-BE49-F238E27FC236}">
                <a16:creationId xmlns:a16="http://schemas.microsoft.com/office/drawing/2014/main" id="{CFFF28EB-5E4A-4A36-BB55-0C5A78C3E026}"/>
              </a:ext>
            </a:extLst>
          </p:cNvPr>
          <p:cNvSpPr>
            <a:spLocks noGrp="1"/>
          </p:cNvSpPr>
          <p:nvPr>
            <p:ph sz="quarter" idx="10"/>
          </p:nvPr>
        </p:nvSpPr>
        <p:spPr>
          <a:xfrm>
            <a:off x="683920" y="1439950"/>
            <a:ext cx="10824160" cy="4285936"/>
          </a:xfrm>
        </p:spPr>
        <p:txBody>
          <a:bodyPr/>
          <a:lstStyle/>
          <a:p>
            <a:pPr>
              <a:spcAft>
                <a:spcPts val="1600"/>
              </a:spcAft>
            </a:pPr>
            <a:r>
              <a:rPr lang="en-US" sz="3200"/>
              <a:t>CDD-801A Submission Export</a:t>
            </a:r>
          </a:p>
          <a:p>
            <a:pPr>
              <a:spcAft>
                <a:spcPts val="1600"/>
              </a:spcAft>
            </a:pPr>
            <a:r>
              <a:rPr lang="en-US" sz="3200"/>
              <a:t>Use to check the information that was submitted in the report and export a month of data to Excel. </a:t>
            </a:r>
          </a:p>
          <a:p>
            <a:pPr>
              <a:spcAft>
                <a:spcPts val="1600"/>
              </a:spcAft>
            </a:pPr>
            <a:r>
              <a:rPr lang="en-US" sz="3200"/>
              <a:t>CDD-801A Program Code Report</a:t>
            </a:r>
          </a:p>
          <a:p>
            <a:pPr>
              <a:spcAft>
                <a:spcPts val="1600"/>
              </a:spcAft>
            </a:pPr>
            <a:r>
              <a:rPr lang="en-US" sz="3200"/>
              <a:t>To get a count of children by program for a specific month (or to use as proof the report was submitted)</a:t>
            </a:r>
            <a:endParaRPr lang="en-US"/>
          </a:p>
        </p:txBody>
      </p:sp>
    </p:spTree>
    <p:extLst>
      <p:ext uri="{BB962C8B-B14F-4D97-AF65-F5344CB8AC3E}">
        <p14:creationId xmlns:p14="http://schemas.microsoft.com/office/powerpoint/2010/main" val="201873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BC7F-BA2D-40AB-B889-8FD1941C730E}"/>
              </a:ext>
            </a:extLst>
          </p:cNvPr>
          <p:cNvSpPr>
            <a:spLocks noGrp="1"/>
          </p:cNvSpPr>
          <p:nvPr>
            <p:ph type="title"/>
          </p:nvPr>
        </p:nvSpPr>
        <p:spPr>
          <a:xfrm>
            <a:off x="152400" y="203799"/>
            <a:ext cx="11887200" cy="1124280"/>
          </a:xfrm>
        </p:spPr>
        <p:txBody>
          <a:bodyPr/>
          <a:lstStyle/>
          <a:p>
            <a:r>
              <a:rPr lang="en-US" sz="4000" b="1"/>
              <a:t>Managing Sub-Agencies</a:t>
            </a:r>
            <a:endParaRPr lang="en-US" sz="4000" b="1">
              <a:cs typeface="Arial"/>
            </a:endParaRPr>
          </a:p>
        </p:txBody>
      </p:sp>
      <p:sp>
        <p:nvSpPr>
          <p:cNvPr id="3" name="Content Placeholder 2">
            <a:extLst>
              <a:ext uri="{FF2B5EF4-FFF2-40B4-BE49-F238E27FC236}">
                <a16:creationId xmlns:a16="http://schemas.microsoft.com/office/drawing/2014/main" id="{67996A2B-0DA0-4CB3-8A8A-52CE39D30FCD}"/>
              </a:ext>
            </a:extLst>
          </p:cNvPr>
          <p:cNvSpPr>
            <a:spLocks noGrp="1"/>
          </p:cNvSpPr>
          <p:nvPr>
            <p:ph idx="4294967295"/>
          </p:nvPr>
        </p:nvSpPr>
        <p:spPr>
          <a:xfrm>
            <a:off x="488443" y="1720487"/>
            <a:ext cx="11215114" cy="4167637"/>
          </a:xfrm>
        </p:spPr>
        <p:txBody>
          <a:bodyPr vert="horz" lIns="91440" tIns="45720" rIns="91440" bIns="45720" rtlCol="0" anchor="t">
            <a:normAutofit/>
          </a:bodyPr>
          <a:lstStyle/>
          <a:p>
            <a:r>
              <a:rPr lang="en-US"/>
              <a:t>Sub-agencies are optional and can be created to break the families into more manageable groups.</a:t>
            </a:r>
            <a:endParaRPr lang="en-US">
              <a:cs typeface="Arial"/>
            </a:endParaRPr>
          </a:p>
          <a:p>
            <a:r>
              <a:rPr lang="en-US">
                <a:cs typeface="Arial"/>
              </a:rPr>
              <a:t>The agency determines how they want the sub-agencies broken down (by site, classroom, </a:t>
            </a:r>
            <a:r>
              <a:rPr lang="en-US" err="1">
                <a:cs typeface="Arial"/>
              </a:rPr>
              <a:t>etc</a:t>
            </a:r>
            <a:r>
              <a:rPr lang="en-US">
                <a:cs typeface="Arial"/>
              </a:rPr>
              <a:t>)</a:t>
            </a:r>
          </a:p>
          <a:p>
            <a:r>
              <a:rPr lang="en-US">
                <a:cs typeface="Arial"/>
              </a:rPr>
              <a:t>The agency can create as many sub-agencies as needed</a:t>
            </a:r>
          </a:p>
          <a:p>
            <a:r>
              <a:rPr lang="en-US">
                <a:cs typeface="Arial"/>
              </a:rPr>
              <a:t>Users can be assigned to sub-agencies and Super Users have access to all sub-agencies.</a:t>
            </a:r>
          </a:p>
        </p:txBody>
      </p:sp>
    </p:spTree>
    <p:extLst>
      <p:ext uri="{BB962C8B-B14F-4D97-AF65-F5344CB8AC3E}">
        <p14:creationId xmlns:p14="http://schemas.microsoft.com/office/powerpoint/2010/main" val="390584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BC7F-BA2D-40AB-B889-8FD1941C730E}"/>
              </a:ext>
            </a:extLst>
          </p:cNvPr>
          <p:cNvSpPr>
            <a:spLocks noGrp="1"/>
          </p:cNvSpPr>
          <p:nvPr>
            <p:ph type="title"/>
          </p:nvPr>
        </p:nvSpPr>
        <p:spPr>
          <a:xfrm>
            <a:off x="152400" y="203799"/>
            <a:ext cx="11887200" cy="1124280"/>
          </a:xfrm>
        </p:spPr>
        <p:txBody>
          <a:bodyPr/>
          <a:lstStyle/>
          <a:p>
            <a:r>
              <a:rPr lang="en-US" sz="4000" b="1">
                <a:cs typeface="Arial"/>
              </a:rPr>
              <a:t>Reporting No Services </a:t>
            </a:r>
          </a:p>
        </p:txBody>
      </p:sp>
      <p:sp>
        <p:nvSpPr>
          <p:cNvPr id="3" name="Content Placeholder 2">
            <a:extLst>
              <a:ext uri="{FF2B5EF4-FFF2-40B4-BE49-F238E27FC236}">
                <a16:creationId xmlns:a16="http://schemas.microsoft.com/office/drawing/2014/main" id="{67996A2B-0DA0-4CB3-8A8A-52CE39D30FCD}"/>
              </a:ext>
            </a:extLst>
          </p:cNvPr>
          <p:cNvSpPr>
            <a:spLocks noGrp="1"/>
          </p:cNvSpPr>
          <p:nvPr>
            <p:ph idx="4294967295"/>
          </p:nvPr>
        </p:nvSpPr>
        <p:spPr>
          <a:xfrm>
            <a:off x="488443" y="1720487"/>
            <a:ext cx="11215114" cy="4167637"/>
          </a:xfrm>
        </p:spPr>
        <p:txBody>
          <a:bodyPr vert="horz" lIns="91440" tIns="45720" rIns="91440" bIns="45720" rtlCol="0" anchor="t">
            <a:normAutofit/>
          </a:bodyPr>
          <a:lstStyle/>
          <a:p>
            <a:r>
              <a:rPr lang="en-US">
                <a:cs typeface="Arial"/>
              </a:rPr>
              <a:t>"No Services" must be indicated for each month that no services were provided for a given contract</a:t>
            </a:r>
            <a:endParaRPr lang="en-US"/>
          </a:p>
          <a:p>
            <a:r>
              <a:rPr lang="en-US"/>
              <a:t>When</a:t>
            </a:r>
            <a:r>
              <a:rPr lang="en-US">
                <a:cs typeface="Arial"/>
              </a:rPr>
              <a:t> marking “No Services” make sure the Fiscal Year (FY) is correct:</a:t>
            </a:r>
            <a:endParaRPr lang="en-US"/>
          </a:p>
          <a:p>
            <a:pPr lvl="1"/>
            <a:r>
              <a:rPr lang="en-US">
                <a:cs typeface="Arial"/>
              </a:rPr>
              <a:t>July 1 is the beginning of a new FY.</a:t>
            </a:r>
          </a:p>
          <a:p>
            <a:pPr lvl="1"/>
            <a:r>
              <a:rPr lang="en-US">
                <a:cs typeface="Arial"/>
              </a:rPr>
              <a:t>You must change the FY in the dropdown list to the upcoming FY before you save the no services information for a future FY.</a:t>
            </a:r>
          </a:p>
        </p:txBody>
      </p:sp>
    </p:spTree>
    <p:extLst>
      <p:ext uri="{BB962C8B-B14F-4D97-AF65-F5344CB8AC3E}">
        <p14:creationId xmlns:p14="http://schemas.microsoft.com/office/powerpoint/2010/main" val="243860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4DA3-B510-F741-C513-2DA9E26607C1}"/>
              </a:ext>
            </a:extLst>
          </p:cNvPr>
          <p:cNvSpPr>
            <a:spLocks noGrp="1"/>
          </p:cNvSpPr>
          <p:nvPr>
            <p:ph type="title"/>
          </p:nvPr>
        </p:nvSpPr>
        <p:spPr/>
        <p:txBody>
          <a:bodyPr/>
          <a:lstStyle/>
          <a:p>
            <a:r>
              <a:rPr lang="en-US" b="1"/>
              <a:t>What is CDMIS? (1)</a:t>
            </a:r>
          </a:p>
        </p:txBody>
      </p:sp>
      <p:sp>
        <p:nvSpPr>
          <p:cNvPr id="3" name="Content Placeholder 2">
            <a:extLst>
              <a:ext uri="{FF2B5EF4-FFF2-40B4-BE49-F238E27FC236}">
                <a16:creationId xmlns:a16="http://schemas.microsoft.com/office/drawing/2014/main" id="{7DDA96DB-D2A7-FDD7-DEAA-9111BB46A45D}"/>
              </a:ext>
            </a:extLst>
          </p:cNvPr>
          <p:cNvSpPr>
            <a:spLocks noGrp="1"/>
          </p:cNvSpPr>
          <p:nvPr>
            <p:ph idx="1"/>
          </p:nvPr>
        </p:nvSpPr>
        <p:spPr>
          <a:xfrm>
            <a:off x="152400" y="1638301"/>
            <a:ext cx="11887200" cy="4389276"/>
          </a:xfrm>
        </p:spPr>
        <p:txBody>
          <a:bodyPr/>
          <a:lstStyle/>
          <a:p>
            <a:r>
              <a:rPr lang="en-US"/>
              <a:t>The CDMIS is a database system that the Early Education Division (EED) at the California Department of Education (CDE) uses to collect information about families, children, and providers. </a:t>
            </a:r>
          </a:p>
          <a:p>
            <a:r>
              <a:rPr lang="en-US"/>
              <a:t>This data collection system was built for agencies to submit the CDD-801A Monthly Child Care Population Report (CDD-801A), CDD-801B Monthly Sample Report (CDD-801B), and Subsidized Provider Report (SPR) to meet federal and state requirements. </a:t>
            </a:r>
            <a:endParaRPr lang="en-US">
              <a:cs typeface="Arial"/>
            </a:endParaRPr>
          </a:p>
        </p:txBody>
      </p:sp>
    </p:spTree>
    <p:extLst>
      <p:ext uri="{BB962C8B-B14F-4D97-AF65-F5344CB8AC3E}">
        <p14:creationId xmlns:p14="http://schemas.microsoft.com/office/powerpoint/2010/main" val="193417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7652-B856-47BB-A9AC-8E284F829E1B}"/>
              </a:ext>
            </a:extLst>
          </p:cNvPr>
          <p:cNvSpPr>
            <a:spLocks noGrp="1"/>
          </p:cNvSpPr>
          <p:nvPr>
            <p:ph type="title"/>
          </p:nvPr>
        </p:nvSpPr>
        <p:spPr/>
        <p:txBody>
          <a:bodyPr/>
          <a:lstStyle/>
          <a:p>
            <a:r>
              <a:rPr lang="en-US" sz="4000" b="1"/>
              <a:t>CDD-801A Data Quality </a:t>
            </a:r>
            <a:endParaRPr lang="en-US" sz="4000" b="1">
              <a:cs typeface="Arial"/>
            </a:endParaRPr>
          </a:p>
        </p:txBody>
      </p:sp>
      <p:sp>
        <p:nvSpPr>
          <p:cNvPr id="3" name="Content Placeholder 2">
            <a:extLst>
              <a:ext uri="{FF2B5EF4-FFF2-40B4-BE49-F238E27FC236}">
                <a16:creationId xmlns:a16="http://schemas.microsoft.com/office/drawing/2014/main" id="{C2358FDB-58E6-4445-A4B4-45B4AA4AA147}"/>
              </a:ext>
            </a:extLst>
          </p:cNvPr>
          <p:cNvSpPr>
            <a:spLocks noGrp="1"/>
          </p:cNvSpPr>
          <p:nvPr>
            <p:ph idx="4294967295"/>
          </p:nvPr>
        </p:nvSpPr>
        <p:spPr>
          <a:xfrm>
            <a:off x="302078" y="1529362"/>
            <a:ext cx="11587844" cy="4535117"/>
          </a:xfrm>
        </p:spPr>
        <p:txBody>
          <a:bodyPr vert="horz" lIns="91440" tIns="45720" rIns="91440" bIns="45720" rtlCol="0" anchor="t">
            <a:normAutofit fontScale="92500" lnSpcReduction="10000"/>
          </a:bodyPr>
          <a:lstStyle/>
          <a:p>
            <a:pPr marL="0" indent="0">
              <a:spcAft>
                <a:spcPts val="800"/>
              </a:spcAft>
              <a:buNone/>
            </a:pPr>
            <a:r>
              <a:rPr lang="en-US"/>
              <a:t>To ensure data is accurate and complete, the agency should implement data quality checking once submissions for the month are complete.  Users can check data for common errors, such as:</a:t>
            </a:r>
          </a:p>
          <a:p>
            <a:pPr lvl="1">
              <a:spcBef>
                <a:spcPts val="1000"/>
              </a:spcBef>
              <a:spcAft>
                <a:spcPts val="400"/>
              </a:spcAft>
            </a:pPr>
            <a:r>
              <a:rPr lang="en-US"/>
              <a:t>Duplicate families (same family, different family identification/case numbers).</a:t>
            </a:r>
          </a:p>
          <a:p>
            <a:pPr lvl="1">
              <a:spcBef>
                <a:spcPts val="1000"/>
              </a:spcBef>
              <a:spcAft>
                <a:spcPts val="400"/>
              </a:spcAft>
            </a:pPr>
            <a:r>
              <a:rPr lang="en-US"/>
              <a:t>Inconsistent child counts from month to month.</a:t>
            </a:r>
          </a:p>
          <a:p>
            <a:pPr lvl="1">
              <a:spcBef>
                <a:spcPts val="1000"/>
              </a:spcBef>
              <a:spcAft>
                <a:spcPts val="400"/>
              </a:spcAft>
            </a:pPr>
            <a:r>
              <a:rPr lang="en-US"/>
              <a:t>Invalid Head of Household or Provider Zip Codes (+4 portion of zip code contains all zeros).</a:t>
            </a:r>
          </a:p>
          <a:p>
            <a:pPr lvl="1">
              <a:spcBef>
                <a:spcPts val="1000"/>
              </a:spcBef>
              <a:spcAft>
                <a:spcPts val="400"/>
              </a:spcAft>
            </a:pPr>
            <a:r>
              <a:rPr lang="en-US"/>
              <a:t>Excessive number of children reported for same provider [based on Provider Federal Employment Identification Number (FEIN)] when services are provided in licensed homes or license-exempt settings.</a:t>
            </a:r>
            <a:endParaRPr lang="en-US">
              <a:cs typeface="Arial"/>
            </a:endParaRPr>
          </a:p>
        </p:txBody>
      </p:sp>
    </p:spTree>
    <p:extLst>
      <p:ext uri="{BB962C8B-B14F-4D97-AF65-F5344CB8AC3E}">
        <p14:creationId xmlns:p14="http://schemas.microsoft.com/office/powerpoint/2010/main" val="326614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38B3-F914-49CF-9541-1B7D14AC0296}"/>
              </a:ext>
            </a:extLst>
          </p:cNvPr>
          <p:cNvSpPr>
            <a:spLocks noGrp="1"/>
          </p:cNvSpPr>
          <p:nvPr>
            <p:ph type="title"/>
          </p:nvPr>
        </p:nvSpPr>
        <p:spPr/>
        <p:txBody>
          <a:bodyPr/>
          <a:lstStyle/>
          <a:p>
            <a:r>
              <a:rPr lang="en-US" b="1"/>
              <a:t>CDD-801A Report (Demo)</a:t>
            </a:r>
            <a:endParaRPr lang="en-US"/>
          </a:p>
        </p:txBody>
      </p:sp>
      <p:sp>
        <p:nvSpPr>
          <p:cNvPr id="3" name="Content Placeholder 2">
            <a:extLst>
              <a:ext uri="{FF2B5EF4-FFF2-40B4-BE49-F238E27FC236}">
                <a16:creationId xmlns:a16="http://schemas.microsoft.com/office/drawing/2014/main" id="{9CEAA422-FF3A-4A70-ABDE-AA2223B636EB}"/>
              </a:ext>
            </a:extLst>
          </p:cNvPr>
          <p:cNvSpPr>
            <a:spLocks noGrp="1"/>
          </p:cNvSpPr>
          <p:nvPr>
            <p:ph sz="half" idx="1"/>
          </p:nvPr>
        </p:nvSpPr>
        <p:spPr>
          <a:xfrm>
            <a:off x="460624" y="1638300"/>
            <a:ext cx="5502059" cy="3997729"/>
          </a:xfrm>
        </p:spPr>
        <p:txBody>
          <a:bodyPr/>
          <a:lstStyle/>
          <a:p>
            <a:pPr marL="0" indent="0">
              <a:spcBef>
                <a:spcPts val="1200"/>
              </a:spcBef>
              <a:spcAft>
                <a:spcPts val="1200"/>
              </a:spcAft>
              <a:buNone/>
            </a:pPr>
            <a:r>
              <a:rPr lang="en-US" b="1"/>
              <a:t>CDD-801A Report         (Live Demonstration): </a:t>
            </a:r>
          </a:p>
          <a:p>
            <a:pPr lvl="1">
              <a:spcBef>
                <a:spcPts val="1200"/>
              </a:spcBef>
            </a:pPr>
            <a:r>
              <a:rPr lang="en-US"/>
              <a:t>During this portion of the webinar, a CDMIS staff member will share their web browser to showcase how to complete the CDD-801A Report.</a:t>
            </a:r>
          </a:p>
        </p:txBody>
      </p:sp>
      <p:pic>
        <p:nvPicPr>
          <p:cNvPr id="5" name="Content Placeholder 4" descr="Picture of a child, facing forward, smiling, sitting on a desk with a crayon in hands and open notebook ">
            <a:extLst>
              <a:ext uri="{FF2B5EF4-FFF2-40B4-BE49-F238E27FC236}">
                <a16:creationId xmlns:a16="http://schemas.microsoft.com/office/drawing/2014/main" id="{19F6A378-A365-40E6-BD7B-6EEFEA2CA252}"/>
              </a:ext>
            </a:extLst>
          </p:cNvPr>
          <p:cNvPicPr>
            <a:picLocks noGrp="1" noChangeAspect="1"/>
          </p:cNvPicPr>
          <p:nvPr>
            <p:ph sz="half" idx="2"/>
          </p:nvPr>
        </p:nvPicPr>
        <p:blipFill>
          <a:blip r:embed="rId3"/>
          <a:stretch>
            <a:fillRect/>
          </a:stretch>
        </p:blipFill>
        <p:spPr>
          <a:xfrm>
            <a:off x="6766724" y="1529362"/>
            <a:ext cx="4468835" cy="3561727"/>
          </a:xfrm>
          <a:prstGeom prst="round2DiagRect">
            <a:avLst/>
          </a:prstGeom>
          <a:ln w="88900" cap="sq">
            <a:solidFill>
              <a:srgbClr val="FFFFFF"/>
            </a:solidFill>
            <a:miter lim="800000"/>
          </a:ln>
          <a:effectLst>
            <a:outerShdw blurRad="254000" algn="tl" rotWithShape="0">
              <a:srgbClr val="000000">
                <a:alpha val="43000"/>
              </a:srgbClr>
            </a:outerShdw>
          </a:effectLst>
        </p:spPr>
      </p:pic>
      <p:sp>
        <p:nvSpPr>
          <p:cNvPr id="6" name="Content Placeholder 3">
            <a:extLst>
              <a:ext uri="{FF2B5EF4-FFF2-40B4-BE49-F238E27FC236}">
                <a16:creationId xmlns:a16="http://schemas.microsoft.com/office/drawing/2014/main" id="{F06DE44C-FD65-4CE0-8462-CFA1B0719FE8}"/>
              </a:ext>
            </a:extLst>
          </p:cNvPr>
          <p:cNvSpPr txBox="1">
            <a:spLocks/>
          </p:cNvSpPr>
          <p:nvPr/>
        </p:nvSpPr>
        <p:spPr>
          <a:xfrm>
            <a:off x="7031736" y="5328638"/>
            <a:ext cx="3938809" cy="77915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a:rPr>
              <a:t>Photo Credit: Ford and Shannon Transitional Kindergarten; Richmond, CA</a:t>
            </a:r>
          </a:p>
        </p:txBody>
      </p:sp>
    </p:spTree>
    <p:extLst>
      <p:ext uri="{BB962C8B-B14F-4D97-AF65-F5344CB8AC3E}">
        <p14:creationId xmlns:p14="http://schemas.microsoft.com/office/powerpoint/2010/main" val="240915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F591-28C2-0B94-5D54-CF5027708940}"/>
              </a:ext>
            </a:extLst>
          </p:cNvPr>
          <p:cNvSpPr>
            <a:spLocks noGrp="1"/>
          </p:cNvSpPr>
          <p:nvPr>
            <p:ph type="title"/>
          </p:nvPr>
        </p:nvSpPr>
        <p:spPr/>
        <p:txBody>
          <a:bodyPr/>
          <a:lstStyle/>
          <a:p>
            <a:r>
              <a:rPr lang="en-US" sz="4400" b="1">
                <a:ea typeface="+mj-lt"/>
                <a:cs typeface="+mj-lt"/>
              </a:rPr>
              <a:t>CDD-801B Overview</a:t>
            </a:r>
            <a:endParaRPr lang="en-US"/>
          </a:p>
        </p:txBody>
      </p:sp>
      <p:sp>
        <p:nvSpPr>
          <p:cNvPr id="3" name="Content Placeholder 2">
            <a:extLst>
              <a:ext uri="{FF2B5EF4-FFF2-40B4-BE49-F238E27FC236}">
                <a16:creationId xmlns:a16="http://schemas.microsoft.com/office/drawing/2014/main" id="{9638CCE3-81EB-023D-41BB-726E6640354F}"/>
              </a:ext>
            </a:extLst>
          </p:cNvPr>
          <p:cNvSpPr>
            <a:spLocks noGrp="1"/>
          </p:cNvSpPr>
          <p:nvPr>
            <p:ph idx="1"/>
          </p:nvPr>
        </p:nvSpPr>
        <p:spPr/>
        <p:txBody>
          <a:bodyPr vert="horz" lIns="91440" tIns="45720" rIns="91440" bIns="45720" rtlCol="0" anchor="t">
            <a:normAutofit/>
          </a:bodyPr>
          <a:lstStyle/>
          <a:p>
            <a:pPr>
              <a:spcAft>
                <a:spcPts val="1600"/>
              </a:spcAft>
            </a:pPr>
            <a:r>
              <a:rPr lang="en-US" b="1">
                <a:ea typeface="+mn-lt"/>
                <a:cs typeface="+mn-lt"/>
              </a:rPr>
              <a:t>CDD-801B: </a:t>
            </a:r>
            <a:r>
              <a:rPr lang="en-US">
                <a:ea typeface="+mn-lt"/>
                <a:cs typeface="+mn-lt"/>
              </a:rPr>
              <a:t>Monthly data collection report limited to approximately 250 families randomly sampled from the CDD-801A statewide submissions for a given month</a:t>
            </a:r>
            <a:endParaRPr lang="en-US">
              <a:cs typeface="Arial" panose="020B0604020202020204"/>
            </a:endParaRPr>
          </a:p>
          <a:p>
            <a:pPr>
              <a:spcBef>
                <a:spcPts val="1000"/>
              </a:spcBef>
              <a:spcAft>
                <a:spcPts val="1600"/>
              </a:spcAft>
            </a:pPr>
            <a:r>
              <a:rPr lang="en-US">
                <a:ea typeface="+mn-lt"/>
                <a:cs typeface="+mn-lt"/>
              </a:rPr>
              <a:t>In this data collection, agencies provide more thorough descriptions of the families selected as a part of the sample</a:t>
            </a:r>
            <a:endParaRPr lang="en-US">
              <a:cs typeface="Arial"/>
            </a:endParaRPr>
          </a:p>
          <a:p>
            <a:pPr>
              <a:spcBef>
                <a:spcPts val="1000"/>
              </a:spcBef>
              <a:spcAft>
                <a:spcPts val="1600"/>
              </a:spcAft>
            </a:pPr>
            <a:r>
              <a:rPr lang="en-US">
                <a:ea typeface="+mn-lt"/>
                <a:cs typeface="+mn-lt"/>
              </a:rPr>
              <a:t>Because the sample for this data collection is small, most agencies will not be required to complete a CDD-801B report, monthly</a:t>
            </a:r>
            <a:endParaRPr lang="en-US">
              <a:cs typeface="Arial"/>
            </a:endParaRPr>
          </a:p>
        </p:txBody>
      </p:sp>
    </p:spTree>
    <p:extLst>
      <p:ext uri="{BB962C8B-B14F-4D97-AF65-F5344CB8AC3E}">
        <p14:creationId xmlns:p14="http://schemas.microsoft.com/office/powerpoint/2010/main" val="94297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CCDC-6A7E-080F-5331-3295C58BF1D7}"/>
              </a:ext>
            </a:extLst>
          </p:cNvPr>
          <p:cNvSpPr>
            <a:spLocks noGrp="1"/>
          </p:cNvSpPr>
          <p:nvPr>
            <p:ph type="title"/>
          </p:nvPr>
        </p:nvSpPr>
        <p:spPr/>
        <p:txBody>
          <a:bodyPr/>
          <a:lstStyle/>
          <a:p>
            <a:r>
              <a:rPr lang="en-US">
                <a:cs typeface="Arial"/>
              </a:rPr>
              <a:t>CDD-801B Selection </a:t>
            </a:r>
            <a:endParaRPr lang="en-US"/>
          </a:p>
        </p:txBody>
      </p:sp>
      <p:sp>
        <p:nvSpPr>
          <p:cNvPr id="3" name="Content Placeholder 2">
            <a:extLst>
              <a:ext uri="{FF2B5EF4-FFF2-40B4-BE49-F238E27FC236}">
                <a16:creationId xmlns:a16="http://schemas.microsoft.com/office/drawing/2014/main" id="{9D2CEFC0-F0F9-52A6-2306-A16BABE9C416}"/>
              </a:ext>
            </a:extLst>
          </p:cNvPr>
          <p:cNvSpPr>
            <a:spLocks noGrp="1"/>
          </p:cNvSpPr>
          <p:nvPr>
            <p:ph idx="1"/>
          </p:nvPr>
        </p:nvSpPr>
        <p:spPr>
          <a:xfrm>
            <a:off x="152400" y="1529362"/>
            <a:ext cx="11887200" cy="4562442"/>
          </a:xfrm>
        </p:spPr>
        <p:txBody>
          <a:bodyPr vert="horz" lIns="91440" tIns="45720" rIns="91440" bIns="45720" rtlCol="0" anchor="t">
            <a:normAutofit/>
          </a:bodyPr>
          <a:lstStyle/>
          <a:p>
            <a:r>
              <a:rPr lang="en-US" sz="2800">
                <a:cs typeface="Arial"/>
              </a:rPr>
              <a:t>Agency executive directors and program directors are notified via email if one or more families have been selected for the CDD-801B. The email notification includes the following:</a:t>
            </a:r>
          </a:p>
          <a:p>
            <a:pPr lvl="1">
              <a:lnSpc>
                <a:spcPct val="100000"/>
              </a:lnSpc>
            </a:pPr>
            <a:r>
              <a:rPr lang="en-US" sz="2600">
                <a:cs typeface="Arial"/>
              </a:rPr>
              <a:t>Sample month</a:t>
            </a:r>
          </a:p>
          <a:p>
            <a:pPr lvl="1">
              <a:lnSpc>
                <a:spcPct val="100000"/>
              </a:lnSpc>
            </a:pPr>
            <a:r>
              <a:rPr lang="en-US" sz="2600">
                <a:cs typeface="Arial"/>
              </a:rPr>
              <a:t>Number of families sampled</a:t>
            </a:r>
          </a:p>
          <a:p>
            <a:pPr lvl="1">
              <a:lnSpc>
                <a:spcPct val="100000"/>
              </a:lnSpc>
            </a:pPr>
            <a:r>
              <a:rPr lang="en-US" sz="2600">
                <a:cs typeface="Arial"/>
              </a:rPr>
              <a:t>Date information is due (approximately 14 calendar days after the date the email is sent)</a:t>
            </a:r>
          </a:p>
          <a:p>
            <a:r>
              <a:rPr lang="en-US" sz="2800">
                <a:cs typeface="Arial"/>
              </a:rPr>
              <a:t>Agency staff who have CDMIS access may check to see if one or more families have been selected for the CDD-801B sample by utilizing the "CDD-801B Input/Edit" function.</a:t>
            </a:r>
            <a:endParaRPr lang="en-US">
              <a:cs typeface="Arial"/>
            </a:endParaRPr>
          </a:p>
        </p:txBody>
      </p:sp>
    </p:spTree>
    <p:extLst>
      <p:ext uri="{BB962C8B-B14F-4D97-AF65-F5344CB8AC3E}">
        <p14:creationId xmlns:p14="http://schemas.microsoft.com/office/powerpoint/2010/main" val="289486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3416-5D21-5B72-CFE6-C95B6151529A}"/>
              </a:ext>
            </a:extLst>
          </p:cNvPr>
          <p:cNvSpPr>
            <a:spLocks noGrp="1"/>
          </p:cNvSpPr>
          <p:nvPr>
            <p:ph type="title"/>
          </p:nvPr>
        </p:nvSpPr>
        <p:spPr/>
        <p:txBody>
          <a:bodyPr/>
          <a:lstStyle/>
          <a:p>
            <a:r>
              <a:rPr lang="en-US">
                <a:cs typeface="Arial"/>
              </a:rPr>
              <a:t>CDD-801B Reporting Instructions (1)</a:t>
            </a:r>
            <a:endParaRPr lang="en-US"/>
          </a:p>
        </p:txBody>
      </p:sp>
      <p:sp>
        <p:nvSpPr>
          <p:cNvPr id="3" name="Content Placeholder 2">
            <a:extLst>
              <a:ext uri="{FF2B5EF4-FFF2-40B4-BE49-F238E27FC236}">
                <a16:creationId xmlns:a16="http://schemas.microsoft.com/office/drawing/2014/main" id="{C0DDF29D-BFFA-B0D9-0E76-F7030331FEB8}"/>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cs typeface="Arial"/>
              </a:rPr>
              <a:t>From the CDMIS Main Menu select the function "CDD-801B Input/Edit"</a:t>
            </a:r>
            <a:endParaRPr lang="en-US"/>
          </a:p>
          <a:p>
            <a:pPr marL="514350" indent="-514350">
              <a:buAutoNum type="arabicPeriod"/>
            </a:pPr>
            <a:r>
              <a:rPr lang="en-US">
                <a:cs typeface="Arial"/>
              </a:rPr>
              <a:t>Select the sample month and year indicated in the email from the CDMIS Office</a:t>
            </a:r>
          </a:p>
          <a:p>
            <a:pPr marL="514350" indent="-514350">
              <a:buAutoNum type="arabicPeriod"/>
            </a:pPr>
            <a:r>
              <a:rPr lang="en-US">
                <a:cs typeface="Arial"/>
              </a:rPr>
              <a:t>Click on the Head of Household name to open the "Edit Family" screen</a:t>
            </a:r>
          </a:p>
          <a:p>
            <a:pPr marL="514350" indent="-514350">
              <a:buAutoNum type="arabicPeriod"/>
            </a:pPr>
            <a:r>
              <a:rPr lang="en-US">
                <a:cs typeface="Arial"/>
              </a:rPr>
              <a:t>Enter all information requested for the family </a:t>
            </a:r>
          </a:p>
          <a:p>
            <a:pPr lvl="1"/>
            <a:r>
              <a:rPr lang="en-US">
                <a:cs typeface="Arial"/>
              </a:rPr>
              <a:t>Update incorrect information listed in the CDD-801B </a:t>
            </a:r>
            <a:r>
              <a:rPr lang="en-US" b="1">
                <a:cs typeface="Arial"/>
              </a:rPr>
              <a:t>and</a:t>
            </a:r>
            <a:r>
              <a:rPr lang="en-US">
                <a:cs typeface="Arial"/>
              </a:rPr>
              <a:t> the corresponding CDD-801A</a:t>
            </a:r>
          </a:p>
        </p:txBody>
      </p:sp>
    </p:spTree>
    <p:extLst>
      <p:ext uri="{BB962C8B-B14F-4D97-AF65-F5344CB8AC3E}">
        <p14:creationId xmlns:p14="http://schemas.microsoft.com/office/powerpoint/2010/main" val="121622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2BE8-73E0-4A99-CA4F-EC56AD79E152}"/>
              </a:ext>
            </a:extLst>
          </p:cNvPr>
          <p:cNvSpPr>
            <a:spLocks noGrp="1"/>
          </p:cNvSpPr>
          <p:nvPr>
            <p:ph type="title"/>
          </p:nvPr>
        </p:nvSpPr>
        <p:spPr/>
        <p:txBody>
          <a:bodyPr/>
          <a:lstStyle/>
          <a:p>
            <a:r>
              <a:rPr lang="en-US">
                <a:cs typeface="Arial"/>
              </a:rPr>
              <a:t>CDD-801B Reporting Instructions (2)</a:t>
            </a:r>
          </a:p>
        </p:txBody>
      </p:sp>
      <p:sp>
        <p:nvSpPr>
          <p:cNvPr id="3" name="Content Placeholder 2">
            <a:extLst>
              <a:ext uri="{FF2B5EF4-FFF2-40B4-BE49-F238E27FC236}">
                <a16:creationId xmlns:a16="http://schemas.microsoft.com/office/drawing/2014/main" id="{099B9404-A78B-BCA7-E423-C91C0D980B8E}"/>
              </a:ext>
            </a:extLst>
          </p:cNvPr>
          <p:cNvSpPr>
            <a:spLocks noGrp="1"/>
          </p:cNvSpPr>
          <p:nvPr>
            <p:ph idx="1"/>
          </p:nvPr>
        </p:nvSpPr>
        <p:spPr/>
        <p:txBody>
          <a:bodyPr vert="horz" lIns="91440" tIns="45720" rIns="91440" bIns="45720" rtlCol="0" anchor="t">
            <a:normAutofit/>
          </a:bodyPr>
          <a:lstStyle/>
          <a:p>
            <a:pPr marL="0" indent="0">
              <a:buNone/>
            </a:pPr>
            <a:r>
              <a:rPr lang="en-US">
                <a:cs typeface="Arial"/>
              </a:rPr>
              <a:t>5. Click the "Save" button</a:t>
            </a:r>
          </a:p>
          <a:p>
            <a:pPr marL="971550" lvl="1" indent="-514350"/>
            <a:r>
              <a:rPr lang="en-US">
                <a:cs typeface="Arial"/>
              </a:rPr>
              <a:t>Resolve all error messages, if displayed </a:t>
            </a:r>
          </a:p>
          <a:p>
            <a:pPr marL="971550" lvl="1" indent="-514350"/>
            <a:r>
              <a:rPr lang="en-US">
                <a:cs typeface="Arial"/>
              </a:rPr>
              <a:t>Click the "Save" button</a:t>
            </a:r>
          </a:p>
          <a:p>
            <a:pPr marL="971550" lvl="1" indent="-514350"/>
            <a:r>
              <a:rPr lang="en-US">
                <a:cs typeface="Arial"/>
              </a:rPr>
              <a:t>Repeat the above steps as necessary until no error messages appear </a:t>
            </a:r>
          </a:p>
          <a:p>
            <a:pPr marL="0" indent="0">
              <a:buNone/>
            </a:pPr>
            <a:r>
              <a:rPr lang="en-US">
                <a:cs typeface="Arial"/>
              </a:rPr>
              <a:t>6. Click the "Return to View Families" button</a:t>
            </a:r>
          </a:p>
          <a:p>
            <a:pPr marL="971550" lvl="1" indent="-514350"/>
            <a:r>
              <a:rPr lang="en-US">
                <a:cs typeface="Arial"/>
              </a:rPr>
              <a:t>If "Yes" appears under the "Completed" column next to the family name, the CDD-801B report for this family is complete </a:t>
            </a:r>
          </a:p>
        </p:txBody>
      </p:sp>
    </p:spTree>
    <p:extLst>
      <p:ext uri="{BB962C8B-B14F-4D97-AF65-F5344CB8AC3E}">
        <p14:creationId xmlns:p14="http://schemas.microsoft.com/office/powerpoint/2010/main" val="318578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8480-FE06-CBAC-7ED5-B35EF737D492}"/>
              </a:ext>
            </a:extLst>
          </p:cNvPr>
          <p:cNvSpPr>
            <a:spLocks noGrp="1"/>
          </p:cNvSpPr>
          <p:nvPr>
            <p:ph type="title"/>
          </p:nvPr>
        </p:nvSpPr>
        <p:spPr/>
        <p:txBody>
          <a:bodyPr/>
          <a:lstStyle/>
          <a:p>
            <a:r>
              <a:rPr lang="en-US">
                <a:cs typeface="Arial"/>
              </a:rPr>
              <a:t>CDD-801B Excluding Families (1)</a:t>
            </a:r>
            <a:endParaRPr lang="en-US"/>
          </a:p>
        </p:txBody>
      </p:sp>
      <p:sp>
        <p:nvSpPr>
          <p:cNvPr id="3" name="Content Placeholder 2">
            <a:extLst>
              <a:ext uri="{FF2B5EF4-FFF2-40B4-BE49-F238E27FC236}">
                <a16:creationId xmlns:a16="http://schemas.microsoft.com/office/drawing/2014/main" id="{AC8E8374-A83F-0B87-1A7C-D7D50CE3197D}"/>
              </a:ext>
            </a:extLst>
          </p:cNvPr>
          <p:cNvSpPr>
            <a:spLocks noGrp="1"/>
          </p:cNvSpPr>
          <p:nvPr>
            <p:ph idx="1"/>
          </p:nvPr>
        </p:nvSpPr>
        <p:spPr/>
        <p:txBody>
          <a:bodyPr vert="horz" lIns="91440" tIns="45720" rIns="91440" bIns="45720" rtlCol="0" anchor="t">
            <a:normAutofit/>
          </a:bodyPr>
          <a:lstStyle/>
          <a:p>
            <a:r>
              <a:rPr lang="en-US">
                <a:cs typeface="Arial"/>
              </a:rPr>
              <a:t>To exclude a child that did not receive subsidized services during the indicated sample month, select a reason for exclusion</a:t>
            </a:r>
          </a:p>
          <a:p>
            <a:pPr marL="971550" lvl="1" indent="-514350">
              <a:lnSpc>
                <a:spcPct val="100000"/>
              </a:lnSpc>
              <a:buAutoNum type="arabicPeriod"/>
            </a:pPr>
            <a:r>
              <a:rPr lang="en-US">
                <a:cs typeface="Arial"/>
              </a:rPr>
              <a:t>Navigate to the area above the family/child information</a:t>
            </a:r>
          </a:p>
          <a:p>
            <a:pPr marL="971550" lvl="1" indent="-514350">
              <a:lnSpc>
                <a:spcPct val="100000"/>
              </a:lnSpc>
              <a:buAutoNum type="arabicPeriod"/>
            </a:pPr>
            <a:r>
              <a:rPr lang="en-US">
                <a:cs typeface="Arial"/>
              </a:rPr>
              <a:t>Select a reason for the exclusion from the dropdown menu</a:t>
            </a:r>
          </a:p>
          <a:p>
            <a:pPr marL="971550" lvl="1" indent="-514350">
              <a:lnSpc>
                <a:spcPct val="100000"/>
              </a:lnSpc>
              <a:buAutoNum type="arabicPeriod"/>
            </a:pPr>
            <a:r>
              <a:rPr lang="en-US">
                <a:cs typeface="Arial"/>
              </a:rPr>
              <a:t>Click the "Exclude" button</a:t>
            </a:r>
          </a:p>
        </p:txBody>
      </p:sp>
    </p:spTree>
    <p:extLst>
      <p:ext uri="{BB962C8B-B14F-4D97-AF65-F5344CB8AC3E}">
        <p14:creationId xmlns:p14="http://schemas.microsoft.com/office/powerpoint/2010/main" val="203189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1D1-AA20-C7D7-5879-DD64FFC913D6}"/>
              </a:ext>
            </a:extLst>
          </p:cNvPr>
          <p:cNvSpPr>
            <a:spLocks noGrp="1"/>
          </p:cNvSpPr>
          <p:nvPr>
            <p:ph type="title"/>
          </p:nvPr>
        </p:nvSpPr>
        <p:spPr/>
        <p:txBody>
          <a:bodyPr/>
          <a:lstStyle/>
          <a:p>
            <a:r>
              <a:rPr lang="en-US">
                <a:cs typeface="Arial"/>
              </a:rPr>
              <a:t>CDD-801B Excluding Families (2)</a:t>
            </a:r>
            <a:endParaRPr lang="en-US"/>
          </a:p>
        </p:txBody>
      </p:sp>
      <p:sp>
        <p:nvSpPr>
          <p:cNvPr id="3" name="Content Placeholder 2">
            <a:extLst>
              <a:ext uri="{FF2B5EF4-FFF2-40B4-BE49-F238E27FC236}">
                <a16:creationId xmlns:a16="http://schemas.microsoft.com/office/drawing/2014/main" id="{B0164631-01BE-F62F-D063-18D880E761AE}"/>
              </a:ext>
            </a:extLst>
          </p:cNvPr>
          <p:cNvSpPr>
            <a:spLocks noGrp="1"/>
          </p:cNvSpPr>
          <p:nvPr>
            <p:ph idx="1"/>
          </p:nvPr>
        </p:nvSpPr>
        <p:spPr/>
        <p:txBody>
          <a:bodyPr vert="horz" lIns="91440" tIns="45720" rIns="91440" bIns="45720" rtlCol="0" anchor="t">
            <a:normAutofit/>
          </a:bodyPr>
          <a:lstStyle/>
          <a:p>
            <a:r>
              <a:rPr lang="en-US">
                <a:cs typeface="Arial"/>
              </a:rPr>
              <a:t>The web page will automatically reload</a:t>
            </a:r>
          </a:p>
          <a:p>
            <a:r>
              <a:rPr lang="en-US">
                <a:cs typeface="Arial"/>
              </a:rPr>
              <a:t>The child and provider type of childcare information will be indicated as "Excluded from Reporting"</a:t>
            </a:r>
          </a:p>
          <a:p>
            <a:r>
              <a:rPr lang="en-US">
                <a:cs typeface="Arial"/>
              </a:rPr>
              <a:t>An "Un-exclude" button will appear above the family/child information section</a:t>
            </a:r>
          </a:p>
          <a:p>
            <a:r>
              <a:rPr lang="en-US">
                <a:cs typeface="Arial"/>
              </a:rPr>
              <a:t>Delete the family/child from the CDD-801A report for the selected month</a:t>
            </a:r>
          </a:p>
        </p:txBody>
      </p:sp>
    </p:spTree>
    <p:extLst>
      <p:ext uri="{BB962C8B-B14F-4D97-AF65-F5344CB8AC3E}">
        <p14:creationId xmlns:p14="http://schemas.microsoft.com/office/powerpoint/2010/main" val="17435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E983-E9C8-4C9B-81F1-17C121FFE442}"/>
              </a:ext>
            </a:extLst>
          </p:cNvPr>
          <p:cNvSpPr>
            <a:spLocks noGrp="1"/>
          </p:cNvSpPr>
          <p:nvPr>
            <p:ph type="title"/>
          </p:nvPr>
        </p:nvSpPr>
        <p:spPr/>
        <p:txBody>
          <a:bodyPr/>
          <a:lstStyle/>
          <a:p>
            <a:r>
              <a:rPr lang="en-US" b="1"/>
              <a:t>CDD-801B Report (Demo)</a:t>
            </a:r>
            <a:endParaRPr lang="en-US"/>
          </a:p>
        </p:txBody>
      </p:sp>
      <p:sp>
        <p:nvSpPr>
          <p:cNvPr id="3" name="Content Placeholder 2">
            <a:extLst>
              <a:ext uri="{FF2B5EF4-FFF2-40B4-BE49-F238E27FC236}">
                <a16:creationId xmlns:a16="http://schemas.microsoft.com/office/drawing/2014/main" id="{8AB09C55-0F2F-47E3-BB8A-3B74AAEF7A3A}"/>
              </a:ext>
            </a:extLst>
          </p:cNvPr>
          <p:cNvSpPr>
            <a:spLocks noGrp="1"/>
          </p:cNvSpPr>
          <p:nvPr>
            <p:ph sz="half" idx="1"/>
          </p:nvPr>
        </p:nvSpPr>
        <p:spPr>
          <a:xfrm>
            <a:off x="398980" y="1643011"/>
            <a:ext cx="4650828" cy="4741478"/>
          </a:xfrm>
        </p:spPr>
        <p:txBody>
          <a:bodyPr vert="horz" lIns="91440" tIns="45720" rIns="91440" bIns="45720" rtlCol="0" anchor="t">
            <a:normAutofit/>
          </a:bodyPr>
          <a:lstStyle/>
          <a:p>
            <a:pPr marL="0" indent="0">
              <a:spcBef>
                <a:spcPts val="1200"/>
              </a:spcBef>
              <a:buNone/>
            </a:pPr>
            <a:r>
              <a:rPr lang="en-US" b="1"/>
              <a:t>CDD-801B Report  (Live Demonstration): </a:t>
            </a:r>
          </a:p>
          <a:p>
            <a:pPr>
              <a:spcBef>
                <a:spcPts val="1200"/>
              </a:spcBef>
            </a:pPr>
            <a:r>
              <a:rPr lang="en-US" sz="2800"/>
              <a:t>During this portion of the webinar, a CDMIS staff member will share their web browser to showcase how to navigate to the CDD-801B Report</a:t>
            </a:r>
            <a:endParaRPr lang="en-US" sz="2600">
              <a:cs typeface="Arial"/>
            </a:endParaRPr>
          </a:p>
        </p:txBody>
      </p:sp>
      <p:pic>
        <p:nvPicPr>
          <p:cNvPr id="5" name="Content Placeholder 4" descr="Two children playing with toys at the Deaf &amp; Hard of Hearing Program in Los Angeles.">
            <a:extLst>
              <a:ext uri="{FF2B5EF4-FFF2-40B4-BE49-F238E27FC236}">
                <a16:creationId xmlns:a16="http://schemas.microsoft.com/office/drawing/2014/main" id="{1178E678-97B8-488F-9EF3-DC3F56EF9B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638301"/>
            <a:ext cx="4871767" cy="3251783"/>
          </a:xfrm>
          <a:prstGeom prst="rect">
            <a:avLst/>
          </a:prstGeom>
        </p:spPr>
      </p:pic>
      <p:sp>
        <p:nvSpPr>
          <p:cNvPr id="6" name="Content Placeholder 3">
            <a:extLst>
              <a:ext uri="{FF2B5EF4-FFF2-40B4-BE49-F238E27FC236}">
                <a16:creationId xmlns:a16="http://schemas.microsoft.com/office/drawing/2014/main" id="{05F24A23-F21C-49FB-99B0-B805C45D96C0}"/>
              </a:ext>
            </a:extLst>
          </p:cNvPr>
          <p:cNvSpPr txBox="1">
            <a:spLocks/>
          </p:cNvSpPr>
          <p:nvPr/>
        </p:nvSpPr>
        <p:spPr>
          <a:xfrm>
            <a:off x="6828797" y="5219699"/>
            <a:ext cx="4138970" cy="9979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panose="020F0502020204030204"/>
              </a:rPr>
              <a:t>Photo Credit: Breed St. Elementary, Deaf &amp; Hard of Hearing Program; Los Angeles, CA</a:t>
            </a:r>
          </a:p>
        </p:txBody>
      </p:sp>
    </p:spTree>
    <p:extLst>
      <p:ext uri="{BB962C8B-B14F-4D97-AF65-F5344CB8AC3E}">
        <p14:creationId xmlns:p14="http://schemas.microsoft.com/office/powerpoint/2010/main" val="69121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7652-B856-47BB-A9AC-8E284F829E1B}"/>
              </a:ext>
            </a:extLst>
          </p:cNvPr>
          <p:cNvSpPr>
            <a:spLocks noGrp="1"/>
          </p:cNvSpPr>
          <p:nvPr>
            <p:ph type="title"/>
          </p:nvPr>
        </p:nvSpPr>
        <p:spPr/>
        <p:txBody>
          <a:bodyPr/>
          <a:lstStyle/>
          <a:p>
            <a:r>
              <a:rPr lang="en-US" sz="4000" b="1"/>
              <a:t>Report Month Locking </a:t>
            </a:r>
            <a:endParaRPr lang="en-US" sz="4000" b="1">
              <a:cs typeface="Arial"/>
            </a:endParaRPr>
          </a:p>
        </p:txBody>
      </p:sp>
      <p:sp>
        <p:nvSpPr>
          <p:cNvPr id="3" name="Content Placeholder 2">
            <a:extLst>
              <a:ext uri="{FF2B5EF4-FFF2-40B4-BE49-F238E27FC236}">
                <a16:creationId xmlns:a16="http://schemas.microsoft.com/office/drawing/2014/main" id="{C2358FDB-58E6-4445-A4B4-45B4AA4AA147}"/>
              </a:ext>
            </a:extLst>
          </p:cNvPr>
          <p:cNvSpPr>
            <a:spLocks noGrp="1"/>
          </p:cNvSpPr>
          <p:nvPr>
            <p:ph idx="4294967295"/>
          </p:nvPr>
        </p:nvSpPr>
        <p:spPr>
          <a:xfrm>
            <a:off x="302078" y="1696543"/>
            <a:ext cx="11587844" cy="4535117"/>
          </a:xfrm>
        </p:spPr>
        <p:txBody>
          <a:bodyPr vert="horz" lIns="91440" tIns="45720" rIns="91440" bIns="45720" rtlCol="0" anchor="t">
            <a:normAutofit/>
          </a:bodyPr>
          <a:lstStyle/>
          <a:p>
            <a:pPr marL="0" indent="0">
              <a:spcAft>
                <a:spcPts val="800"/>
              </a:spcAft>
              <a:buNone/>
            </a:pPr>
            <a:r>
              <a:rPr lang="en-US">
                <a:solidFill>
                  <a:srgbClr val="FFFFFF"/>
                </a:solidFill>
                <a:latin typeface="Arial"/>
                <a:cs typeface="Arial"/>
              </a:rPr>
              <a:t>• Reports are open for review and revision for approximately sixty (60) days after the due date </a:t>
            </a:r>
          </a:p>
          <a:p>
            <a:pPr marL="0" indent="0">
              <a:spcAft>
                <a:spcPts val="800"/>
              </a:spcAft>
              <a:buNone/>
            </a:pPr>
            <a:r>
              <a:rPr lang="en-US">
                <a:solidFill>
                  <a:srgbClr val="FFFFFF"/>
                </a:solidFill>
                <a:latin typeface="Arial"/>
                <a:cs typeface="Arial"/>
              </a:rPr>
              <a:t>• Reports are locked after the sixty (60) days; no further changes to data can be made </a:t>
            </a:r>
          </a:p>
          <a:p>
            <a:pPr marL="0" indent="0">
              <a:spcAft>
                <a:spcPts val="800"/>
              </a:spcAft>
              <a:buNone/>
            </a:pPr>
            <a:r>
              <a:rPr lang="en-US">
                <a:solidFill>
                  <a:srgbClr val="FFFFFF"/>
                </a:solidFill>
                <a:latin typeface="Arial"/>
                <a:cs typeface="Arial"/>
              </a:rPr>
              <a:t>• Previously-submitted data may be viewed and exported using the “CDD-801A/B Management Reports” function on the CDMIS Main Menu</a:t>
            </a:r>
            <a:endParaRPr lang="en-US">
              <a:cs typeface="Arial"/>
            </a:endParaRPr>
          </a:p>
        </p:txBody>
      </p:sp>
    </p:spTree>
    <p:extLst>
      <p:ext uri="{BB962C8B-B14F-4D97-AF65-F5344CB8AC3E}">
        <p14:creationId xmlns:p14="http://schemas.microsoft.com/office/powerpoint/2010/main" val="71875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CF81-1109-426A-AAC4-5E7B181071F5}"/>
              </a:ext>
            </a:extLst>
          </p:cNvPr>
          <p:cNvSpPr>
            <a:spLocks noGrp="1"/>
          </p:cNvSpPr>
          <p:nvPr>
            <p:ph type="title"/>
          </p:nvPr>
        </p:nvSpPr>
        <p:spPr>
          <a:xfrm>
            <a:off x="152400" y="192994"/>
            <a:ext cx="11887200" cy="1325563"/>
          </a:xfrm>
        </p:spPr>
        <p:txBody>
          <a:bodyPr/>
          <a:lstStyle/>
          <a:p>
            <a:r>
              <a:rPr lang="en-US" b="1"/>
              <a:t>Overview</a:t>
            </a:r>
          </a:p>
        </p:txBody>
      </p:sp>
      <p:sp>
        <p:nvSpPr>
          <p:cNvPr id="3" name="Content Placeholder 2">
            <a:extLst>
              <a:ext uri="{FF2B5EF4-FFF2-40B4-BE49-F238E27FC236}">
                <a16:creationId xmlns:a16="http://schemas.microsoft.com/office/drawing/2014/main" id="{03DE9318-D5B8-4054-BF1C-AAC6314A5B5A}"/>
              </a:ext>
            </a:extLst>
          </p:cNvPr>
          <p:cNvSpPr>
            <a:spLocks noGrp="1"/>
          </p:cNvSpPr>
          <p:nvPr>
            <p:ph sz="half" idx="1"/>
          </p:nvPr>
        </p:nvSpPr>
        <p:spPr>
          <a:xfrm>
            <a:off x="152400" y="1311728"/>
            <a:ext cx="9989976" cy="5015901"/>
          </a:xfrm>
        </p:spPr>
        <p:txBody>
          <a:bodyPr>
            <a:normAutofit lnSpcReduction="10000"/>
          </a:bodyPr>
          <a:lstStyle/>
          <a:p>
            <a:pPr>
              <a:spcAft>
                <a:spcPts val="600"/>
              </a:spcAft>
            </a:pPr>
            <a:r>
              <a:rPr lang="en-US"/>
              <a:t>What is CDMIS?</a:t>
            </a:r>
          </a:p>
          <a:p>
            <a:pPr>
              <a:spcAft>
                <a:spcPts val="600"/>
              </a:spcAft>
            </a:pPr>
            <a:r>
              <a:rPr lang="en-US"/>
              <a:t>System Access</a:t>
            </a:r>
          </a:p>
          <a:p>
            <a:pPr>
              <a:spcAft>
                <a:spcPts val="600"/>
              </a:spcAft>
            </a:pPr>
            <a:r>
              <a:rPr lang="en-US"/>
              <a:t>CDD-801A Report</a:t>
            </a:r>
          </a:p>
          <a:p>
            <a:pPr>
              <a:spcAft>
                <a:spcPts val="600"/>
              </a:spcAft>
            </a:pPr>
            <a:r>
              <a:rPr lang="en-US"/>
              <a:t>CDD-801B Report</a:t>
            </a:r>
          </a:p>
          <a:p>
            <a:pPr>
              <a:spcAft>
                <a:spcPts val="600"/>
              </a:spcAft>
            </a:pPr>
            <a:r>
              <a:rPr lang="en-US"/>
              <a:t>Subsidized Provider Report</a:t>
            </a:r>
          </a:p>
          <a:p>
            <a:pPr>
              <a:spcAft>
                <a:spcPts val="600"/>
              </a:spcAft>
            </a:pPr>
            <a:r>
              <a:rPr lang="en-US"/>
              <a:t>Updating Agency Information</a:t>
            </a:r>
          </a:p>
          <a:p>
            <a:pPr>
              <a:spcAft>
                <a:spcPts val="600"/>
              </a:spcAft>
            </a:pPr>
            <a:r>
              <a:rPr lang="en-US"/>
              <a:t>Frequently Asked Questions (FAQs)</a:t>
            </a:r>
          </a:p>
          <a:p>
            <a:pPr>
              <a:spcAft>
                <a:spcPts val="600"/>
              </a:spcAft>
            </a:pPr>
            <a:r>
              <a:rPr lang="en-US"/>
              <a:t>Questions and Answers</a:t>
            </a:r>
          </a:p>
        </p:txBody>
      </p:sp>
    </p:spTree>
    <p:extLst>
      <p:ext uri="{BB962C8B-B14F-4D97-AF65-F5344CB8AC3E}">
        <p14:creationId xmlns:p14="http://schemas.microsoft.com/office/powerpoint/2010/main" val="774066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A136-ECD3-92A0-CD7F-E3A57DC58A00}"/>
              </a:ext>
            </a:extLst>
          </p:cNvPr>
          <p:cNvSpPr>
            <a:spLocks noGrp="1"/>
          </p:cNvSpPr>
          <p:nvPr>
            <p:ph type="title"/>
          </p:nvPr>
        </p:nvSpPr>
        <p:spPr/>
        <p:txBody>
          <a:bodyPr/>
          <a:lstStyle/>
          <a:p>
            <a:r>
              <a:rPr lang="en-US" b="1">
                <a:ea typeface="+mn-lt"/>
                <a:cs typeface="+mn-lt"/>
              </a:rPr>
              <a:t>Subsidized Provider Report (SPR)</a:t>
            </a:r>
            <a:endParaRPr lang="en-US" b="1"/>
          </a:p>
        </p:txBody>
      </p:sp>
      <p:sp>
        <p:nvSpPr>
          <p:cNvPr id="3" name="Content Placeholder 2">
            <a:extLst>
              <a:ext uri="{FF2B5EF4-FFF2-40B4-BE49-F238E27FC236}">
                <a16:creationId xmlns:a16="http://schemas.microsoft.com/office/drawing/2014/main" id="{B90A435F-0F2E-532C-CF1A-1A075E288A7A}"/>
              </a:ext>
            </a:extLst>
          </p:cNvPr>
          <p:cNvSpPr>
            <a:spLocks noGrp="1"/>
          </p:cNvSpPr>
          <p:nvPr>
            <p:ph idx="1"/>
          </p:nvPr>
        </p:nvSpPr>
        <p:spPr>
          <a:xfrm>
            <a:off x="152400" y="1638301"/>
            <a:ext cx="11887200" cy="4019550"/>
          </a:xfrm>
        </p:spPr>
        <p:txBody>
          <a:bodyPr vert="horz" lIns="91440" tIns="45720" rIns="91440" bIns="45720" rtlCol="0" anchor="t">
            <a:normAutofit/>
          </a:bodyPr>
          <a:lstStyle/>
          <a:p>
            <a:pPr>
              <a:spcAft>
                <a:spcPts val="1600"/>
              </a:spcAft>
            </a:pPr>
            <a:r>
              <a:rPr lang="en-US">
                <a:ea typeface="+mn-lt"/>
                <a:cs typeface="+mn-lt"/>
              </a:rPr>
              <a:t>Subsidized Provider Report (SPR): Monthly data collection report in which agencies provide specific business and/or personal information about all providers receiving state funds for early learning and care provided in a home-based setting. </a:t>
            </a:r>
          </a:p>
          <a:p>
            <a:pPr>
              <a:spcAft>
                <a:spcPts val="1600"/>
              </a:spcAft>
            </a:pPr>
            <a:r>
              <a:rPr lang="en-US">
                <a:ea typeface="+mn-lt"/>
                <a:cs typeface="+mn-lt"/>
              </a:rPr>
              <a:t>The SPR is required for agencies who administer their contracts with license-exempt and family childcare home providers as defined by law.</a:t>
            </a:r>
            <a:endParaRPr lang="en-US">
              <a:cs typeface="Arial"/>
            </a:endParaRPr>
          </a:p>
        </p:txBody>
      </p:sp>
    </p:spTree>
    <p:extLst>
      <p:ext uri="{BB962C8B-B14F-4D97-AF65-F5344CB8AC3E}">
        <p14:creationId xmlns:p14="http://schemas.microsoft.com/office/powerpoint/2010/main" val="371689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7D37-1C14-4D06-B2F8-0D9BED57139E}"/>
              </a:ext>
            </a:extLst>
          </p:cNvPr>
          <p:cNvSpPr>
            <a:spLocks noGrp="1"/>
          </p:cNvSpPr>
          <p:nvPr>
            <p:ph type="title"/>
          </p:nvPr>
        </p:nvSpPr>
        <p:spPr/>
        <p:txBody>
          <a:bodyPr>
            <a:normAutofit/>
          </a:bodyPr>
          <a:lstStyle/>
          <a:p>
            <a:r>
              <a:rPr lang="en-US" sz="4000" b="1">
                <a:ea typeface="+mj-lt"/>
                <a:cs typeface="+mj-lt"/>
              </a:rPr>
              <a:t>Home-Based Type of Care </a:t>
            </a:r>
            <a:endParaRPr lang="en-US" sz="4000" b="1">
              <a:cs typeface="Arial"/>
            </a:endParaRPr>
          </a:p>
        </p:txBody>
      </p:sp>
      <p:sp>
        <p:nvSpPr>
          <p:cNvPr id="3" name="Content Placeholder 2">
            <a:extLst>
              <a:ext uri="{FF2B5EF4-FFF2-40B4-BE49-F238E27FC236}">
                <a16:creationId xmlns:a16="http://schemas.microsoft.com/office/drawing/2014/main" id="{210FA13B-9049-414E-A5FA-4146DBB1B3FF}"/>
              </a:ext>
            </a:extLst>
          </p:cNvPr>
          <p:cNvSpPr>
            <a:spLocks noGrp="1"/>
          </p:cNvSpPr>
          <p:nvPr>
            <p:ph idx="4294967295"/>
          </p:nvPr>
        </p:nvSpPr>
        <p:spPr>
          <a:xfrm>
            <a:off x="239686" y="1453739"/>
            <a:ext cx="11887200" cy="5015901"/>
          </a:xfrm>
        </p:spPr>
        <p:txBody>
          <a:bodyPr vert="horz" lIns="91440" tIns="45720" rIns="91440" bIns="45720" rtlCol="0" anchor="t">
            <a:normAutofit/>
          </a:bodyPr>
          <a:lstStyle/>
          <a:p>
            <a:pPr>
              <a:spcAft>
                <a:spcPts val="800"/>
              </a:spcAft>
            </a:pPr>
            <a:r>
              <a:rPr lang="en-US">
                <a:ea typeface="+mn-lt"/>
                <a:cs typeface="+mn-lt"/>
              </a:rPr>
              <a:t>Contractors who report the following types of care in the monthly CDD-801A Report are required to submit the SPR: </a:t>
            </a:r>
          </a:p>
          <a:p>
            <a:pPr lvl="1">
              <a:spcBef>
                <a:spcPts val="1000"/>
              </a:spcBef>
              <a:spcAft>
                <a:spcPts val="800"/>
              </a:spcAft>
            </a:pPr>
            <a:r>
              <a:rPr lang="en-US">
                <a:ea typeface="+mn-lt"/>
                <a:cs typeface="+mn-lt"/>
              </a:rPr>
              <a:t>02 Licensed family childcare home </a:t>
            </a:r>
          </a:p>
          <a:p>
            <a:pPr lvl="1">
              <a:spcBef>
                <a:spcPts val="1000"/>
              </a:spcBef>
              <a:spcAft>
                <a:spcPts val="800"/>
              </a:spcAft>
            </a:pPr>
            <a:r>
              <a:rPr lang="en-US">
                <a:ea typeface="+mn-lt"/>
                <a:cs typeface="+mn-lt"/>
              </a:rPr>
              <a:t>03 Licensed large family childcare home </a:t>
            </a:r>
          </a:p>
          <a:p>
            <a:pPr lvl="1">
              <a:spcBef>
                <a:spcPts val="1000"/>
              </a:spcBef>
              <a:spcAft>
                <a:spcPts val="800"/>
              </a:spcAft>
            </a:pPr>
            <a:r>
              <a:rPr lang="en-US">
                <a:ea typeface="+mn-lt"/>
                <a:cs typeface="+mn-lt"/>
              </a:rPr>
              <a:t>05 License-exempt in child’s home by a relative </a:t>
            </a:r>
          </a:p>
          <a:p>
            <a:pPr lvl="1">
              <a:spcBef>
                <a:spcPts val="1000"/>
              </a:spcBef>
              <a:spcAft>
                <a:spcPts val="800"/>
              </a:spcAft>
            </a:pPr>
            <a:r>
              <a:rPr lang="en-US">
                <a:ea typeface="+mn-lt"/>
                <a:cs typeface="+mn-lt"/>
              </a:rPr>
              <a:t>06 License-exempt in child’s home by a nonrelative </a:t>
            </a:r>
          </a:p>
          <a:p>
            <a:pPr lvl="1">
              <a:spcBef>
                <a:spcPts val="1000"/>
              </a:spcBef>
              <a:spcAft>
                <a:spcPts val="800"/>
              </a:spcAft>
            </a:pPr>
            <a:r>
              <a:rPr lang="en-US">
                <a:ea typeface="+mn-lt"/>
                <a:cs typeface="+mn-lt"/>
              </a:rPr>
              <a:t>07 License-exempt outside the child’s home by a relative </a:t>
            </a:r>
          </a:p>
          <a:p>
            <a:pPr lvl="1">
              <a:spcBef>
                <a:spcPts val="1000"/>
              </a:spcBef>
              <a:spcAft>
                <a:spcPts val="800"/>
              </a:spcAft>
            </a:pPr>
            <a:r>
              <a:rPr lang="en-US">
                <a:ea typeface="+mn-lt"/>
                <a:cs typeface="+mn-lt"/>
              </a:rPr>
              <a:t>08 License-exempt outside the child’s home by a nonrelative</a:t>
            </a:r>
            <a:endParaRPr lang="en-US">
              <a:cs typeface="Arial"/>
            </a:endParaRPr>
          </a:p>
        </p:txBody>
      </p:sp>
    </p:spTree>
    <p:extLst>
      <p:ext uri="{BB962C8B-B14F-4D97-AF65-F5344CB8AC3E}">
        <p14:creationId xmlns:p14="http://schemas.microsoft.com/office/powerpoint/2010/main" val="498091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C287-0441-46CE-A76B-4FE1FB567C5F}"/>
              </a:ext>
            </a:extLst>
          </p:cNvPr>
          <p:cNvSpPr>
            <a:spLocks noGrp="1"/>
          </p:cNvSpPr>
          <p:nvPr>
            <p:ph type="title"/>
          </p:nvPr>
        </p:nvSpPr>
        <p:spPr/>
        <p:txBody>
          <a:bodyPr>
            <a:normAutofit/>
          </a:bodyPr>
          <a:lstStyle/>
          <a:p>
            <a:r>
              <a:rPr lang="en-US" sz="4000" b="1">
                <a:cs typeface="Arial"/>
              </a:rPr>
              <a:t>How to Submit the SPR</a:t>
            </a:r>
          </a:p>
        </p:txBody>
      </p:sp>
      <p:sp>
        <p:nvSpPr>
          <p:cNvPr id="3" name="Content Placeholder 2">
            <a:extLst>
              <a:ext uri="{FF2B5EF4-FFF2-40B4-BE49-F238E27FC236}">
                <a16:creationId xmlns:a16="http://schemas.microsoft.com/office/drawing/2014/main" id="{C6E9B9C4-86AC-49D7-9103-4415725C039C}"/>
              </a:ext>
            </a:extLst>
          </p:cNvPr>
          <p:cNvSpPr>
            <a:spLocks noGrp="1"/>
          </p:cNvSpPr>
          <p:nvPr>
            <p:ph idx="4294967295"/>
          </p:nvPr>
        </p:nvSpPr>
        <p:spPr>
          <a:xfrm>
            <a:off x="152400" y="1636788"/>
            <a:ext cx="11887200" cy="5015901"/>
          </a:xfrm>
        </p:spPr>
        <p:txBody>
          <a:bodyPr vert="horz" lIns="91440" tIns="45720" rIns="91440" bIns="45720" rtlCol="0" anchor="t">
            <a:normAutofit/>
          </a:bodyPr>
          <a:lstStyle/>
          <a:p>
            <a:pPr>
              <a:spcAft>
                <a:spcPts val="800"/>
              </a:spcAft>
            </a:pPr>
            <a:r>
              <a:rPr lang="en-US">
                <a:cs typeface="Arial"/>
              </a:rPr>
              <a:t>Electronic File Upload only</a:t>
            </a:r>
            <a:endParaRPr lang="en-US">
              <a:ea typeface="+mn-lt"/>
              <a:cs typeface="+mn-lt"/>
            </a:endParaRPr>
          </a:p>
          <a:p>
            <a:pPr>
              <a:spcAft>
                <a:spcPts val="800"/>
              </a:spcAft>
            </a:pPr>
            <a:r>
              <a:rPr lang="en-US">
                <a:ea typeface="+mn-lt"/>
                <a:cs typeface="+mn-lt"/>
              </a:rPr>
              <a:t>Agencies must follow the following file format:</a:t>
            </a:r>
          </a:p>
          <a:p>
            <a:pPr lvl="1">
              <a:spcBef>
                <a:spcPts val="1000"/>
              </a:spcBef>
              <a:spcAft>
                <a:spcPts val="800"/>
              </a:spcAft>
            </a:pPr>
            <a:r>
              <a:rPr lang="en-US">
                <a:ea typeface="+mn-lt"/>
                <a:cs typeface="+mn-lt"/>
              </a:rPr>
              <a:t>Files must be a tab-delimited text ASCII file </a:t>
            </a:r>
          </a:p>
          <a:p>
            <a:pPr lvl="1">
              <a:spcBef>
                <a:spcPts val="1000"/>
              </a:spcBef>
              <a:spcAft>
                <a:spcPts val="800"/>
              </a:spcAft>
            </a:pPr>
            <a:r>
              <a:rPr lang="en-US">
                <a:ea typeface="+mn-lt"/>
                <a:cs typeface="+mn-lt"/>
              </a:rPr>
              <a:t>Files must not be compressed (i.e., zipped) </a:t>
            </a:r>
          </a:p>
          <a:p>
            <a:pPr lvl="1">
              <a:spcBef>
                <a:spcPts val="1000"/>
              </a:spcBef>
              <a:spcAft>
                <a:spcPts val="800"/>
              </a:spcAft>
            </a:pPr>
            <a:r>
              <a:rPr lang="en-US">
                <a:ea typeface="+mn-lt"/>
                <a:cs typeface="+mn-lt"/>
              </a:rPr>
              <a:t>Files must contain 27 columns  </a:t>
            </a:r>
          </a:p>
          <a:p>
            <a:pPr lvl="1">
              <a:spcBef>
                <a:spcPts val="1000"/>
              </a:spcBef>
              <a:spcAft>
                <a:spcPts val="800"/>
              </a:spcAft>
            </a:pPr>
            <a:r>
              <a:rPr lang="en-US">
                <a:ea typeface="+mn-lt"/>
                <a:cs typeface="+mn-lt"/>
              </a:rPr>
              <a:t>Files must contain at least one record</a:t>
            </a:r>
            <a:endParaRPr lang="en-US">
              <a:cs typeface="Arial"/>
            </a:endParaRPr>
          </a:p>
          <a:p>
            <a:pPr>
              <a:spcAft>
                <a:spcPts val="800"/>
              </a:spcAft>
            </a:pPr>
            <a:r>
              <a:rPr lang="en-US">
                <a:cs typeface="Arial"/>
              </a:rPr>
              <a:t>Submission status is provided instantaneously.</a:t>
            </a:r>
          </a:p>
        </p:txBody>
      </p:sp>
    </p:spTree>
    <p:extLst>
      <p:ext uri="{BB962C8B-B14F-4D97-AF65-F5344CB8AC3E}">
        <p14:creationId xmlns:p14="http://schemas.microsoft.com/office/powerpoint/2010/main" val="265390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C359-C5E4-4B33-AAEA-79B29B8ED96B}"/>
              </a:ext>
            </a:extLst>
          </p:cNvPr>
          <p:cNvSpPr>
            <a:spLocks noGrp="1"/>
          </p:cNvSpPr>
          <p:nvPr>
            <p:ph type="title"/>
          </p:nvPr>
        </p:nvSpPr>
        <p:spPr/>
        <p:txBody>
          <a:bodyPr>
            <a:normAutofit/>
          </a:bodyPr>
          <a:lstStyle/>
          <a:p>
            <a:r>
              <a:rPr lang="en-US" sz="4000" b="1">
                <a:ea typeface="+mj-lt"/>
                <a:cs typeface="+mj-lt"/>
              </a:rPr>
              <a:t>SPR Due Date</a:t>
            </a:r>
            <a:endParaRPr lang="en-US" sz="4000" b="1">
              <a:cs typeface="Arial"/>
            </a:endParaRPr>
          </a:p>
        </p:txBody>
      </p:sp>
      <p:sp>
        <p:nvSpPr>
          <p:cNvPr id="3" name="Content Placeholder 2">
            <a:extLst>
              <a:ext uri="{FF2B5EF4-FFF2-40B4-BE49-F238E27FC236}">
                <a16:creationId xmlns:a16="http://schemas.microsoft.com/office/drawing/2014/main" id="{9A1FAAC9-50BF-4280-9898-F776F16C5A1E}"/>
              </a:ext>
            </a:extLst>
          </p:cNvPr>
          <p:cNvSpPr>
            <a:spLocks noGrp="1"/>
          </p:cNvSpPr>
          <p:nvPr>
            <p:ph idx="4294967295"/>
          </p:nvPr>
        </p:nvSpPr>
        <p:spPr>
          <a:xfrm>
            <a:off x="261257" y="1372561"/>
            <a:ext cx="11669486" cy="5015901"/>
          </a:xfrm>
        </p:spPr>
        <p:txBody>
          <a:bodyPr vert="horz" lIns="91440" tIns="45720" rIns="91440" bIns="45720" rtlCol="0" anchor="t">
            <a:normAutofit/>
          </a:bodyPr>
          <a:lstStyle/>
          <a:p>
            <a:r>
              <a:rPr lang="en-US">
                <a:ea typeface="+mn-lt"/>
                <a:cs typeface="+mn-lt"/>
              </a:rPr>
              <a:t>20th</a:t>
            </a:r>
            <a:r>
              <a:rPr lang="en-US">
                <a:cs typeface="Arial"/>
              </a:rPr>
              <a:t> of the month following the end of the report period similar to the 801A</a:t>
            </a:r>
          </a:p>
          <a:p>
            <a:pPr lvl="1"/>
            <a:r>
              <a:rPr lang="en-US">
                <a:cs typeface="Arial"/>
              </a:rPr>
              <a:t>March 2023 report period is due by April 20, 2023</a:t>
            </a:r>
          </a:p>
          <a:p>
            <a:pPr lvl="1"/>
            <a:r>
              <a:rPr lang="en-US">
                <a:cs typeface="Arial"/>
              </a:rPr>
              <a:t>Providers on the report are providers that were paid during that report period</a:t>
            </a:r>
          </a:p>
          <a:p>
            <a:pPr marL="457200" lvl="1" indent="0">
              <a:buNone/>
            </a:pPr>
            <a:r>
              <a:rPr lang="en-US">
                <a:cs typeface="Arial"/>
              </a:rPr>
              <a:t>Combined Contract Code:</a:t>
            </a:r>
          </a:p>
          <a:p>
            <a:pPr lvl="2"/>
            <a:r>
              <a:rPr lang="en-US" sz="2400">
                <a:solidFill>
                  <a:schemeClr val="bg1"/>
                </a:solidFill>
                <a:cs typeface="Arial"/>
              </a:rPr>
              <a:t>Survey was sent out requesting feedback</a:t>
            </a:r>
          </a:p>
          <a:p>
            <a:pPr lvl="2"/>
            <a:r>
              <a:rPr lang="en-US" sz="2400">
                <a:solidFill>
                  <a:schemeClr val="bg1"/>
                </a:solidFill>
                <a:cs typeface="Arial"/>
              </a:rPr>
              <a:t>Results will be reviewed to determine if action can be taken</a:t>
            </a:r>
          </a:p>
          <a:p>
            <a:pPr lvl="2"/>
            <a:r>
              <a:rPr lang="en-US" sz="2400">
                <a:solidFill>
                  <a:schemeClr val="bg1"/>
                </a:solidFill>
                <a:cs typeface="Arial"/>
              </a:rPr>
              <a:t>Watch for Bulletins outlining future changes with SPR</a:t>
            </a:r>
          </a:p>
          <a:p>
            <a:pPr lvl="3"/>
            <a:r>
              <a:rPr lang="en-US" sz="2200">
                <a:solidFill>
                  <a:schemeClr val="accent4">
                    <a:lumMod val="60000"/>
                    <a:lumOff val="40000"/>
                  </a:schemeClr>
                </a:solidFill>
                <a:ea typeface="+mn-lt"/>
                <a:cs typeface="+mn-lt"/>
                <a:hlinkClick r:id="rId3" tooltip="CCB Management Bulletin Webpage">
                  <a:extLst>
                    <a:ext uri="{A12FA001-AC4F-418D-AE19-62706E023703}">
                      <ahyp:hlinkClr xmlns:ahyp="http://schemas.microsoft.com/office/drawing/2018/hyperlinkcolor" val="tx"/>
                    </a:ext>
                  </a:extLst>
                </a:hlinkClick>
              </a:rPr>
              <a:t>https://www.cdss.ca.gov/Portals/9/Additional-Resources/Letters-and-Notices/CCBs/2023/CCB_23-12.pdf?ver=2023-05-01-130523-073</a:t>
            </a:r>
            <a:endParaRPr lang="en-US" sz="2200">
              <a:solidFill>
                <a:schemeClr val="accent4">
                  <a:lumMod val="60000"/>
                  <a:lumOff val="40000"/>
                </a:schemeClr>
              </a:solidFill>
              <a:cs typeface="Arial"/>
            </a:endParaRPr>
          </a:p>
        </p:txBody>
      </p:sp>
    </p:spTree>
    <p:extLst>
      <p:ext uri="{BB962C8B-B14F-4D97-AF65-F5344CB8AC3E}">
        <p14:creationId xmlns:p14="http://schemas.microsoft.com/office/powerpoint/2010/main" val="84533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BAD8-98A6-40B2-8445-D16BA2577149}"/>
              </a:ext>
            </a:extLst>
          </p:cNvPr>
          <p:cNvSpPr>
            <a:spLocks noGrp="1"/>
          </p:cNvSpPr>
          <p:nvPr>
            <p:ph type="title"/>
          </p:nvPr>
        </p:nvSpPr>
        <p:spPr/>
        <p:txBody>
          <a:bodyPr/>
          <a:lstStyle/>
          <a:p>
            <a:r>
              <a:rPr lang="en-US" b="1">
                <a:ea typeface="+mn-lt"/>
                <a:cs typeface="+mn-lt"/>
              </a:rPr>
              <a:t>Subsidized Provider Report </a:t>
            </a:r>
            <a:r>
              <a:rPr lang="en-US" b="1"/>
              <a:t>(Demo)</a:t>
            </a:r>
          </a:p>
        </p:txBody>
      </p:sp>
      <p:sp>
        <p:nvSpPr>
          <p:cNvPr id="3" name="Content Placeholder 2">
            <a:extLst>
              <a:ext uri="{FF2B5EF4-FFF2-40B4-BE49-F238E27FC236}">
                <a16:creationId xmlns:a16="http://schemas.microsoft.com/office/drawing/2014/main" id="{76AC87FB-895F-4EF5-BC31-C85A732291C0}"/>
              </a:ext>
            </a:extLst>
          </p:cNvPr>
          <p:cNvSpPr>
            <a:spLocks noGrp="1"/>
          </p:cNvSpPr>
          <p:nvPr>
            <p:ph idx="1"/>
          </p:nvPr>
        </p:nvSpPr>
        <p:spPr>
          <a:xfrm>
            <a:off x="152400" y="1638300"/>
            <a:ext cx="6599382" cy="4770813"/>
          </a:xfrm>
        </p:spPr>
        <p:txBody>
          <a:bodyPr/>
          <a:lstStyle/>
          <a:p>
            <a:pPr marL="0" indent="0">
              <a:spcBef>
                <a:spcPts val="1200"/>
              </a:spcBef>
              <a:buNone/>
            </a:pPr>
            <a:r>
              <a:rPr lang="en-US" b="1"/>
              <a:t>Subsidized Provider Report  (Live Demonstration): </a:t>
            </a:r>
          </a:p>
          <a:p>
            <a:pPr lvl="1">
              <a:spcBef>
                <a:spcPts val="1200"/>
              </a:spcBef>
            </a:pPr>
            <a:r>
              <a:rPr lang="en-US"/>
              <a:t>During this portion of the webinar, a CDMIS staff member will share their web browser to showcase the steps needed to reactivate an account.</a:t>
            </a:r>
          </a:p>
        </p:txBody>
      </p:sp>
      <p:pic>
        <p:nvPicPr>
          <p:cNvPr id="4" name="Content Placeholder 7" descr="Two children searching under a large flower pot for something.">
            <a:extLst>
              <a:ext uri="{FF2B5EF4-FFF2-40B4-BE49-F238E27FC236}">
                <a16:creationId xmlns:a16="http://schemas.microsoft.com/office/drawing/2014/main" id="{0139D1E9-BDAB-4DFE-97C7-EF1E321B7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186" y="1638300"/>
            <a:ext cx="5100414" cy="3400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5">
            <a:extLst>
              <a:ext uri="{FF2B5EF4-FFF2-40B4-BE49-F238E27FC236}">
                <a16:creationId xmlns:a16="http://schemas.microsoft.com/office/drawing/2014/main" id="{F23C864F-CCEE-43AB-B197-5B65EED9A33B}"/>
              </a:ext>
            </a:extLst>
          </p:cNvPr>
          <p:cNvSpPr txBox="1">
            <a:spLocks/>
          </p:cNvSpPr>
          <p:nvPr/>
        </p:nvSpPr>
        <p:spPr>
          <a:xfrm>
            <a:off x="7204364" y="5219700"/>
            <a:ext cx="4987636" cy="7817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Photo Credit: LaVera Williams Early Learning Center; Fresno, CA</a:t>
            </a:r>
          </a:p>
        </p:txBody>
      </p:sp>
    </p:spTree>
    <p:extLst>
      <p:ext uri="{BB962C8B-B14F-4D97-AF65-F5344CB8AC3E}">
        <p14:creationId xmlns:p14="http://schemas.microsoft.com/office/powerpoint/2010/main" val="275789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7321-C311-7C65-763A-222B23046C2B}"/>
              </a:ext>
            </a:extLst>
          </p:cNvPr>
          <p:cNvSpPr>
            <a:spLocks noGrp="1"/>
          </p:cNvSpPr>
          <p:nvPr>
            <p:ph type="title"/>
          </p:nvPr>
        </p:nvSpPr>
        <p:spPr/>
        <p:txBody>
          <a:bodyPr/>
          <a:lstStyle/>
          <a:p>
            <a:r>
              <a:rPr lang="en-US" sz="4400" b="1">
                <a:cs typeface="Arial"/>
              </a:rPr>
              <a:t>Updating Agency Information</a:t>
            </a:r>
            <a:endParaRPr lang="en-US"/>
          </a:p>
        </p:txBody>
      </p:sp>
      <p:sp>
        <p:nvSpPr>
          <p:cNvPr id="3" name="Content Placeholder 2">
            <a:extLst>
              <a:ext uri="{FF2B5EF4-FFF2-40B4-BE49-F238E27FC236}">
                <a16:creationId xmlns:a16="http://schemas.microsoft.com/office/drawing/2014/main" id="{1A066F19-B5FC-9B1D-8041-F47E1CF6BCA5}"/>
              </a:ext>
            </a:extLst>
          </p:cNvPr>
          <p:cNvSpPr>
            <a:spLocks noGrp="1"/>
          </p:cNvSpPr>
          <p:nvPr>
            <p:ph idx="1"/>
          </p:nvPr>
        </p:nvSpPr>
        <p:spPr>
          <a:xfrm>
            <a:off x="152400" y="1638301"/>
            <a:ext cx="11887200" cy="4625340"/>
          </a:xfrm>
        </p:spPr>
        <p:txBody>
          <a:bodyPr vert="horz" lIns="91440" tIns="45720" rIns="91440" bIns="45720" rtlCol="0" anchor="t">
            <a:normAutofit/>
          </a:bodyPr>
          <a:lstStyle/>
          <a:p>
            <a:pPr>
              <a:spcAft>
                <a:spcPts val="800"/>
              </a:spcAft>
            </a:pPr>
            <a:r>
              <a:rPr lang="en-US">
                <a:cs typeface="Arial"/>
              </a:rPr>
              <a:t>Why is it so important to make sure your agency information is up to date?</a:t>
            </a:r>
            <a:endParaRPr lang="en-US"/>
          </a:p>
          <a:p>
            <a:pPr lvl="1">
              <a:spcAft>
                <a:spcPts val="800"/>
              </a:spcAft>
            </a:pPr>
            <a:r>
              <a:rPr lang="en-US">
                <a:cs typeface="Arial"/>
              </a:rPr>
              <a:t>Community responsibility towards data accuracy</a:t>
            </a:r>
          </a:p>
          <a:p>
            <a:pPr lvl="1">
              <a:spcAft>
                <a:spcPts val="800"/>
              </a:spcAft>
            </a:pPr>
            <a:r>
              <a:rPr lang="en-US">
                <a:cs typeface="Arial"/>
              </a:rPr>
              <a:t>Keeps our Policy Offices informed for data-driven decisions</a:t>
            </a:r>
          </a:p>
          <a:p>
            <a:pPr lvl="1">
              <a:spcAft>
                <a:spcPts val="800"/>
              </a:spcAft>
            </a:pPr>
            <a:r>
              <a:rPr lang="en-US">
                <a:cs typeface="Arial"/>
              </a:rPr>
              <a:t>Provides quality information for current and future research ventures</a:t>
            </a:r>
          </a:p>
          <a:p>
            <a:pPr>
              <a:spcAft>
                <a:spcPts val="800"/>
              </a:spcAft>
              <a:buFont typeface="Arial"/>
              <a:buChar char="•"/>
            </a:pPr>
            <a:r>
              <a:rPr lang="en-US">
                <a:ea typeface="+mn-lt"/>
                <a:cs typeface="+mn-lt"/>
              </a:rPr>
              <a:t>Inaccurate information could lead to:</a:t>
            </a:r>
          </a:p>
          <a:p>
            <a:pPr lvl="1">
              <a:spcAft>
                <a:spcPts val="800"/>
              </a:spcAft>
              <a:buFont typeface="Arial"/>
              <a:buChar char="•"/>
            </a:pPr>
            <a:r>
              <a:rPr lang="en-US">
                <a:ea typeface="+mn-lt"/>
                <a:cs typeface="+mn-lt"/>
              </a:rPr>
              <a:t>Possible delays in state and federal funding</a:t>
            </a:r>
          </a:p>
          <a:p>
            <a:pPr lvl="1">
              <a:spcAft>
                <a:spcPts val="800"/>
              </a:spcAft>
              <a:buFont typeface="Arial"/>
              <a:buChar char="•"/>
            </a:pPr>
            <a:r>
              <a:rPr lang="en-US">
                <a:ea typeface="+mn-lt"/>
                <a:cs typeface="+mn-lt"/>
              </a:rPr>
              <a:t>Misinformation and miscommunication</a:t>
            </a:r>
            <a:endParaRPr lang="en-US">
              <a:cs typeface="Arial"/>
            </a:endParaRPr>
          </a:p>
        </p:txBody>
      </p:sp>
    </p:spTree>
    <p:extLst>
      <p:ext uri="{BB962C8B-B14F-4D97-AF65-F5344CB8AC3E}">
        <p14:creationId xmlns:p14="http://schemas.microsoft.com/office/powerpoint/2010/main" val="350020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8BC7-6B25-4516-B241-DB1BBECE1164}"/>
              </a:ext>
            </a:extLst>
          </p:cNvPr>
          <p:cNvSpPr>
            <a:spLocks noGrp="1"/>
          </p:cNvSpPr>
          <p:nvPr>
            <p:ph type="title"/>
          </p:nvPr>
        </p:nvSpPr>
        <p:spPr>
          <a:xfrm>
            <a:off x="128154" y="205790"/>
            <a:ext cx="11935691" cy="1325563"/>
          </a:xfrm>
        </p:spPr>
        <p:txBody>
          <a:bodyPr>
            <a:normAutofit/>
          </a:bodyPr>
          <a:lstStyle/>
          <a:p>
            <a:r>
              <a:rPr lang="en-US" sz="4000" b="1">
                <a:ea typeface="+mj-lt"/>
                <a:cs typeface="+mj-lt"/>
              </a:rPr>
              <a:t>How to Update Agency Information on CDMIS (1)</a:t>
            </a:r>
          </a:p>
        </p:txBody>
      </p:sp>
      <p:sp>
        <p:nvSpPr>
          <p:cNvPr id="3" name="Content Placeholder 2">
            <a:extLst>
              <a:ext uri="{FF2B5EF4-FFF2-40B4-BE49-F238E27FC236}">
                <a16:creationId xmlns:a16="http://schemas.microsoft.com/office/drawing/2014/main" id="{3B82EF76-1232-486E-A6FA-D1F5230ECF1C}"/>
              </a:ext>
            </a:extLst>
          </p:cNvPr>
          <p:cNvSpPr>
            <a:spLocks noGrp="1"/>
          </p:cNvSpPr>
          <p:nvPr>
            <p:ph idx="4294967295"/>
          </p:nvPr>
        </p:nvSpPr>
        <p:spPr>
          <a:xfrm>
            <a:off x="152400" y="1531353"/>
            <a:ext cx="11887200" cy="5015901"/>
          </a:xfrm>
        </p:spPr>
        <p:txBody>
          <a:bodyPr vert="horz" lIns="91440" tIns="45720" rIns="91440" bIns="45720" rtlCol="0" anchor="t">
            <a:normAutofit lnSpcReduction="10000"/>
          </a:bodyPr>
          <a:lstStyle/>
          <a:p>
            <a:pPr>
              <a:spcAft>
                <a:spcPts val="800"/>
              </a:spcAft>
            </a:pPr>
            <a:r>
              <a:rPr lang="en-US">
                <a:cs typeface="Arial"/>
              </a:rPr>
              <a:t>Through the 'Update Agency Information' function in CDMIS</a:t>
            </a:r>
          </a:p>
          <a:p>
            <a:pPr lvl="1">
              <a:spcAft>
                <a:spcPts val="800"/>
              </a:spcAft>
            </a:pPr>
            <a:r>
              <a:rPr lang="en-US">
                <a:cs typeface="Arial"/>
              </a:rPr>
              <a:t>Edit Executive Director/Program Director information</a:t>
            </a:r>
          </a:p>
          <a:p>
            <a:pPr lvl="1">
              <a:spcAft>
                <a:spcPts val="800"/>
              </a:spcAft>
            </a:pPr>
            <a:r>
              <a:rPr lang="en-US">
                <a:cs typeface="Arial"/>
              </a:rPr>
              <a:t>Add/Edit Family Child Care Home (FCCH) Information/Sites or Offices</a:t>
            </a:r>
          </a:p>
          <a:p>
            <a:pPr lvl="1">
              <a:spcAft>
                <a:spcPts val="800"/>
              </a:spcAft>
            </a:pPr>
            <a:r>
              <a:rPr lang="en-US">
                <a:cs typeface="Arial"/>
              </a:rPr>
              <a:t>Upload Files</a:t>
            </a:r>
          </a:p>
          <a:p>
            <a:pPr>
              <a:spcAft>
                <a:spcPts val="800"/>
              </a:spcAft>
            </a:pPr>
            <a:r>
              <a:rPr lang="en-US">
                <a:cs typeface="Arial"/>
              </a:rPr>
              <a:t>Updating Agency Information Process</a:t>
            </a:r>
            <a:endParaRPr lang="en-US"/>
          </a:p>
          <a:p>
            <a:pPr lvl="1">
              <a:spcAft>
                <a:spcPts val="800"/>
              </a:spcAft>
            </a:pPr>
            <a:r>
              <a:rPr lang="en-US">
                <a:cs typeface="Arial"/>
              </a:rPr>
              <a:t>Agencies will add/edit information through the CDMIS and communicate with their consultant for approvals</a:t>
            </a:r>
          </a:p>
          <a:p>
            <a:pPr lvl="1">
              <a:spcAft>
                <a:spcPts val="800"/>
              </a:spcAft>
            </a:pPr>
            <a:r>
              <a:rPr lang="en-US">
                <a:cs typeface="Arial"/>
              </a:rPr>
              <a:t>Your assigned consultant can be found at the top of every page under the 'Update Agency Information' function</a:t>
            </a:r>
          </a:p>
        </p:txBody>
      </p:sp>
    </p:spTree>
    <p:extLst>
      <p:ext uri="{BB962C8B-B14F-4D97-AF65-F5344CB8AC3E}">
        <p14:creationId xmlns:p14="http://schemas.microsoft.com/office/powerpoint/2010/main" val="671721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a:xfrm>
            <a:off x="152399" y="203799"/>
            <a:ext cx="11977255" cy="1325563"/>
          </a:xfrm>
        </p:spPr>
        <p:txBody>
          <a:bodyPr>
            <a:normAutofit/>
          </a:bodyPr>
          <a:lstStyle/>
          <a:p>
            <a:r>
              <a:rPr lang="en-US" sz="4000" b="1">
                <a:ea typeface="+mj-lt"/>
                <a:cs typeface="+mj-lt"/>
              </a:rPr>
              <a:t>How to Update Agency Information on CDMIS (2)</a:t>
            </a:r>
            <a:endParaRPr lang="en-US" sz="4000" b="1"/>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1"/>
            <a:ext cx="11866418" cy="3238500"/>
          </a:xfrm>
        </p:spPr>
        <p:txBody>
          <a:bodyPr vert="horz" lIns="91440" tIns="45720" rIns="91440" bIns="45720" rtlCol="0" anchor="t">
            <a:normAutofit/>
          </a:bodyPr>
          <a:lstStyle/>
          <a:p>
            <a:pPr marL="0" indent="0">
              <a:spcAft>
                <a:spcPts val="800"/>
              </a:spcAft>
              <a:buNone/>
            </a:pPr>
            <a:r>
              <a:rPr lang="en-US"/>
              <a:t>To keep contact information and site information current, update the following as or before changes occur:</a:t>
            </a:r>
          </a:p>
          <a:p>
            <a:pPr lvl="1">
              <a:spcAft>
                <a:spcPts val="800"/>
              </a:spcAft>
            </a:pPr>
            <a:r>
              <a:rPr lang="en-US">
                <a:cs typeface="Arial" panose="020B0604020202020204"/>
              </a:rPr>
              <a:t>Key Personnel Changes</a:t>
            </a:r>
          </a:p>
          <a:p>
            <a:pPr lvl="1">
              <a:spcAft>
                <a:spcPts val="800"/>
              </a:spcAft>
            </a:pPr>
            <a:r>
              <a:rPr lang="en-US">
                <a:cs typeface="Arial" panose="020B0604020202020204"/>
              </a:rPr>
              <a:t>Contract FCCH Changes</a:t>
            </a:r>
          </a:p>
          <a:p>
            <a:pPr lvl="1">
              <a:spcAft>
                <a:spcPts val="800"/>
              </a:spcAft>
            </a:pPr>
            <a:r>
              <a:rPr lang="en-US">
                <a:cs typeface="Arial" panose="020B0604020202020204"/>
              </a:rPr>
              <a:t>Site or Office Changes (Contract/License information)</a:t>
            </a:r>
          </a:p>
        </p:txBody>
      </p:sp>
    </p:spTree>
    <p:extLst>
      <p:ext uri="{BB962C8B-B14F-4D97-AF65-F5344CB8AC3E}">
        <p14:creationId xmlns:p14="http://schemas.microsoft.com/office/powerpoint/2010/main" val="806936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Personnel Information on CDMIS (1) </a:t>
            </a:r>
            <a:endParaRPr lang="en-US" sz="4000" b="1">
              <a:cs typeface="Arial"/>
            </a:endParaRP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3751281"/>
          </a:xfrm>
        </p:spPr>
        <p:txBody>
          <a:bodyPr vert="horz" lIns="91440" tIns="45720" rIns="91440" bIns="45720" rtlCol="0" anchor="t">
            <a:normAutofit/>
          </a:bodyPr>
          <a:lstStyle/>
          <a:p>
            <a:pPr>
              <a:spcAft>
                <a:spcPts val="1600"/>
              </a:spcAft>
            </a:pPr>
            <a:r>
              <a:rPr lang="en-US">
                <a:ea typeface="+mn-lt"/>
                <a:cs typeface="+mn-lt"/>
              </a:rPr>
              <a:t>The 'Edit Executive Director Information' option allows users to view current information and edit certain fields</a:t>
            </a:r>
          </a:p>
          <a:p>
            <a:pPr>
              <a:spcAft>
                <a:spcPts val="1600"/>
              </a:spcAft>
            </a:pPr>
            <a:r>
              <a:rPr lang="en-US">
                <a:ea typeface="+mn-lt"/>
                <a:cs typeface="+mn-lt"/>
              </a:rPr>
              <a:t>Edit Executive Director Information when</a:t>
            </a:r>
            <a:endParaRPr lang="en-US">
              <a:cs typeface="Arial"/>
            </a:endParaRPr>
          </a:p>
          <a:p>
            <a:pPr lvl="1">
              <a:spcAft>
                <a:spcPts val="1600"/>
              </a:spcAft>
            </a:pPr>
            <a:r>
              <a:rPr lang="en-US">
                <a:ea typeface="+mn-lt"/>
                <a:cs typeface="+mn-lt"/>
              </a:rPr>
              <a:t>New Executive Officer/Superintendent is hired </a:t>
            </a:r>
          </a:p>
          <a:p>
            <a:pPr lvl="1">
              <a:spcAft>
                <a:spcPts val="1600"/>
              </a:spcAft>
            </a:pPr>
            <a:r>
              <a:rPr lang="en-US">
                <a:cs typeface="Arial" panose="020B0604020202020204"/>
              </a:rPr>
              <a:t>Executive Director contact information changes (phone, FAX, address, email, etc.)</a:t>
            </a:r>
          </a:p>
        </p:txBody>
      </p:sp>
    </p:spTree>
    <p:extLst>
      <p:ext uri="{BB962C8B-B14F-4D97-AF65-F5344CB8AC3E}">
        <p14:creationId xmlns:p14="http://schemas.microsoft.com/office/powerpoint/2010/main" val="1303544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Personnel Information on CDMIS (2) </a:t>
            </a:r>
            <a:endParaRPr lang="en-US" sz="4000" b="1">
              <a:cs typeface="Arial"/>
            </a:endParaRP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4547347"/>
          </a:xfrm>
        </p:spPr>
        <p:txBody>
          <a:bodyPr vert="horz" lIns="91440" tIns="45720" rIns="91440" bIns="45720" rtlCol="0" anchor="t">
            <a:normAutofit/>
          </a:bodyPr>
          <a:lstStyle/>
          <a:p>
            <a:pPr>
              <a:spcAft>
                <a:spcPts val="600"/>
              </a:spcAft>
              <a:buFont typeface="Arial,Sans-Serif" panose="020B0604020202020204" pitchFamily="34" charset="0"/>
            </a:pPr>
            <a:r>
              <a:rPr lang="en-US">
                <a:cs typeface="Arial"/>
              </a:rPr>
              <a:t>The 'Edit Program Director Information' option allows users to view current information and edit certain fields</a:t>
            </a:r>
          </a:p>
          <a:p>
            <a:pPr lvl="1">
              <a:spcAft>
                <a:spcPts val="600"/>
              </a:spcAft>
              <a:buFont typeface="Arial,Sans-Serif" panose="020B0604020202020204" pitchFamily="34" charset="0"/>
            </a:pPr>
            <a:r>
              <a:rPr lang="en-US">
                <a:cs typeface="Arial"/>
              </a:rPr>
              <a:t>Users can view their agency's contracts, program directors, and the program directors responsible for those contracts</a:t>
            </a:r>
          </a:p>
          <a:p>
            <a:pPr>
              <a:spcAft>
                <a:spcPts val="600"/>
              </a:spcAft>
              <a:buFont typeface="Arial,Sans-Serif" panose="020B0604020202020204" pitchFamily="34" charset="0"/>
            </a:pPr>
            <a:r>
              <a:rPr lang="en-US">
                <a:cs typeface="Arial"/>
              </a:rPr>
              <a:t>Edit Program Director Information when</a:t>
            </a:r>
          </a:p>
          <a:p>
            <a:pPr lvl="1" indent="-285750">
              <a:spcAft>
                <a:spcPts val="600"/>
              </a:spcAft>
              <a:buFont typeface="Arial,Sans-Serif" panose="020B0604020202020204" pitchFamily="34" charset="0"/>
            </a:pPr>
            <a:r>
              <a:rPr lang="en-US">
                <a:cs typeface="Arial"/>
              </a:rPr>
              <a:t>New</a:t>
            </a:r>
            <a:r>
              <a:rPr lang="en-US">
                <a:ea typeface="+mn-lt"/>
                <a:cs typeface="+mn-lt"/>
              </a:rPr>
              <a:t> Program Director is hired (add new program director or assign an existing program director to a contract)</a:t>
            </a:r>
          </a:p>
          <a:p>
            <a:pPr lvl="1" indent="-285750">
              <a:spcAft>
                <a:spcPts val="600"/>
              </a:spcAft>
              <a:buFont typeface="Arial,Sans-Serif" panose="020B0604020202020204" pitchFamily="34" charset="0"/>
            </a:pPr>
            <a:r>
              <a:rPr lang="en-US">
                <a:ea typeface="+mn-lt"/>
                <a:cs typeface="+mn-lt"/>
              </a:rPr>
              <a:t>Program Director contact information changes (phone, FAX, address, email)</a:t>
            </a:r>
            <a:endParaRPr lang="en-US">
              <a:cs typeface="Arial" panose="020B0604020202020204"/>
            </a:endParaRPr>
          </a:p>
        </p:txBody>
      </p:sp>
    </p:spTree>
    <p:extLst>
      <p:ext uri="{BB962C8B-B14F-4D97-AF65-F5344CB8AC3E}">
        <p14:creationId xmlns:p14="http://schemas.microsoft.com/office/powerpoint/2010/main" val="329072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6D3C-F581-F1C9-81D9-96741693D06B}"/>
              </a:ext>
            </a:extLst>
          </p:cNvPr>
          <p:cNvSpPr>
            <a:spLocks noGrp="1"/>
          </p:cNvSpPr>
          <p:nvPr>
            <p:ph type="title"/>
          </p:nvPr>
        </p:nvSpPr>
        <p:spPr/>
        <p:txBody>
          <a:bodyPr/>
          <a:lstStyle/>
          <a:p>
            <a:r>
              <a:rPr lang="en-US" b="1"/>
              <a:t>What is CDMIS? (2)</a:t>
            </a:r>
          </a:p>
        </p:txBody>
      </p:sp>
      <p:sp>
        <p:nvSpPr>
          <p:cNvPr id="3" name="Content Placeholder 2">
            <a:extLst>
              <a:ext uri="{FF2B5EF4-FFF2-40B4-BE49-F238E27FC236}">
                <a16:creationId xmlns:a16="http://schemas.microsoft.com/office/drawing/2014/main" id="{8E222073-E07C-27E8-2C86-E94A480FF229}"/>
              </a:ext>
            </a:extLst>
          </p:cNvPr>
          <p:cNvSpPr>
            <a:spLocks noGrp="1"/>
          </p:cNvSpPr>
          <p:nvPr>
            <p:ph idx="1"/>
          </p:nvPr>
        </p:nvSpPr>
        <p:spPr>
          <a:xfrm>
            <a:off x="152400" y="1638300"/>
            <a:ext cx="11887200" cy="4233111"/>
          </a:xfrm>
        </p:spPr>
        <p:txBody>
          <a:bodyPr/>
          <a:lstStyle/>
          <a:p>
            <a:r>
              <a:rPr lang="en-US"/>
              <a:t>The CDMIS also permits agencies to update their administrative information. For example, super users may request program director and executive director changes, report no service periods, enter site and license information, and add/edit CDMIS users. ​</a:t>
            </a:r>
          </a:p>
          <a:p>
            <a:r>
              <a:rPr lang="en-US"/>
              <a:t>These updates, additions, or deletions are a critical component for the EED’s Agency Information Certification, which is a key part of the Continued Funding Application (CFA).</a:t>
            </a:r>
            <a:endParaRPr lang="en-US">
              <a:cs typeface="Arial"/>
            </a:endParaRPr>
          </a:p>
        </p:txBody>
      </p:sp>
    </p:spTree>
    <p:extLst>
      <p:ext uri="{BB962C8B-B14F-4D97-AF65-F5344CB8AC3E}">
        <p14:creationId xmlns:p14="http://schemas.microsoft.com/office/powerpoint/2010/main" val="1520456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Personnel Information on CDMIS (3) </a:t>
            </a:r>
            <a:endParaRPr lang="en-US" sz="4000" b="1">
              <a:cs typeface="Arial"/>
            </a:endParaRP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1"/>
            <a:ext cx="11887200" cy="3407036"/>
          </a:xfrm>
        </p:spPr>
        <p:txBody>
          <a:bodyPr vert="horz" lIns="91440" tIns="45720" rIns="91440" bIns="45720" rtlCol="0" anchor="t">
            <a:normAutofit/>
          </a:bodyPr>
          <a:lstStyle/>
          <a:p>
            <a:r>
              <a:rPr lang="en-US">
                <a:ea typeface="+mn-lt"/>
                <a:cs typeface="+mn-lt"/>
              </a:rPr>
              <a:t>Changes will show 'Pending' status until approved by your consultant</a:t>
            </a:r>
            <a:endParaRPr lang="en-US">
              <a:cs typeface="Arial" panose="020B0604020202020204"/>
            </a:endParaRPr>
          </a:p>
          <a:p>
            <a:r>
              <a:rPr lang="en-US">
                <a:ea typeface="+mn-lt"/>
                <a:cs typeface="+mn-lt"/>
              </a:rPr>
              <a:t>Changes showing 'Pending' can still be edited or cancelled until approved by consultant</a:t>
            </a:r>
            <a:endParaRPr lang="en-US">
              <a:cs typeface="Arial" panose="020B0604020202020204"/>
            </a:endParaRPr>
          </a:p>
          <a:p>
            <a:r>
              <a:rPr lang="en-US">
                <a:ea typeface="+mn-lt"/>
                <a:cs typeface="+mn-lt"/>
              </a:rPr>
              <a:t>Annual review of these pages required as part of the Continued Funding Application (CFA) process.</a:t>
            </a:r>
            <a:endParaRPr lang="en-US">
              <a:cs typeface="Arial" panose="020B0604020202020204"/>
            </a:endParaRPr>
          </a:p>
        </p:txBody>
      </p:sp>
    </p:spTree>
    <p:extLst>
      <p:ext uri="{BB962C8B-B14F-4D97-AF65-F5344CB8AC3E}">
        <p14:creationId xmlns:p14="http://schemas.microsoft.com/office/powerpoint/2010/main" val="3777853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FCCH Information on CDMIS (1)</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lnSpc>
                <a:spcPct val="100000"/>
              </a:lnSpc>
              <a:spcBef>
                <a:spcPts val="0"/>
              </a:spcBef>
              <a:spcAft>
                <a:spcPts val="800"/>
              </a:spcAft>
            </a:pPr>
            <a:r>
              <a:rPr lang="en-US">
                <a:ea typeface="+mn-lt"/>
                <a:cs typeface="+mn-lt"/>
              </a:rPr>
              <a:t>The 'Add/Edit FCCH Information' option allows users to view current information and edit certain fields</a:t>
            </a:r>
            <a:endParaRPr lang="en-US"/>
          </a:p>
          <a:p>
            <a:pPr lvl="1">
              <a:lnSpc>
                <a:spcPct val="100000"/>
              </a:lnSpc>
              <a:spcBef>
                <a:spcPts val="0"/>
              </a:spcBef>
              <a:spcAft>
                <a:spcPts val="800"/>
              </a:spcAft>
            </a:pPr>
            <a:r>
              <a:rPr lang="en-US">
                <a:solidFill>
                  <a:srgbClr val="FFFFFF"/>
                </a:solidFill>
                <a:ea typeface="+mn-lt"/>
                <a:cs typeface="+mn-lt"/>
              </a:rPr>
              <a:t>View current FCCH information for your agency's contracts</a:t>
            </a:r>
            <a:endParaRPr lang="en-US">
              <a:solidFill>
                <a:srgbClr val="FFFFFF"/>
              </a:solidFill>
              <a:cs typeface="Arial"/>
            </a:endParaRPr>
          </a:p>
          <a:p>
            <a:pPr>
              <a:spcAft>
                <a:spcPts val="800"/>
              </a:spcAft>
            </a:pPr>
            <a:r>
              <a:rPr lang="en-US">
                <a:solidFill>
                  <a:srgbClr val="FFFFFF"/>
                </a:solidFill>
                <a:cs typeface="Arial"/>
              </a:rPr>
              <a:t>Add/Updating FCCH information per contract</a:t>
            </a:r>
            <a:endParaRPr lang="en-US"/>
          </a:p>
          <a:p>
            <a:pPr lvl="1">
              <a:spcAft>
                <a:spcPts val="800"/>
              </a:spcAft>
            </a:pPr>
            <a:r>
              <a:rPr lang="en-US">
                <a:solidFill>
                  <a:srgbClr val="FFFFFF"/>
                </a:solidFill>
                <a:cs typeface="Arial"/>
              </a:rPr>
              <a:t>Add FCCH information per contract </a:t>
            </a:r>
          </a:p>
          <a:p>
            <a:pPr lvl="1">
              <a:spcAft>
                <a:spcPts val="800"/>
              </a:spcAft>
            </a:pPr>
            <a:r>
              <a:rPr lang="en-US">
                <a:solidFill>
                  <a:srgbClr val="FFFFFF"/>
                </a:solidFill>
                <a:ea typeface="+mn-lt"/>
                <a:cs typeface="+mn-lt"/>
              </a:rPr>
              <a:t>Edit FCCH information per contract </a:t>
            </a:r>
            <a:endParaRPr lang="en-US">
              <a:solidFill>
                <a:srgbClr val="FFFFFF"/>
              </a:solidFill>
              <a:cs typeface="Arial"/>
            </a:endParaRPr>
          </a:p>
          <a:p>
            <a:pPr lvl="1">
              <a:spcAft>
                <a:spcPts val="800"/>
              </a:spcAft>
            </a:pPr>
            <a:r>
              <a:rPr lang="en-US">
                <a:solidFill>
                  <a:srgbClr val="FFFFFF"/>
                </a:solidFill>
                <a:cs typeface="Arial"/>
              </a:rPr>
              <a:t>Delete FCCHs no longer in operation</a:t>
            </a:r>
          </a:p>
        </p:txBody>
      </p:sp>
    </p:spTree>
    <p:extLst>
      <p:ext uri="{BB962C8B-B14F-4D97-AF65-F5344CB8AC3E}">
        <p14:creationId xmlns:p14="http://schemas.microsoft.com/office/powerpoint/2010/main" val="3012800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FCCH Information on CDMIS (2)</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800"/>
              </a:spcAft>
            </a:pPr>
            <a:r>
              <a:rPr lang="en-US">
                <a:solidFill>
                  <a:srgbClr val="FFFFFF"/>
                </a:solidFill>
                <a:cs typeface="Arial"/>
              </a:rPr>
              <a:t>Add/Edit FCCH Information Fields</a:t>
            </a:r>
          </a:p>
          <a:p>
            <a:pPr lvl="1">
              <a:spcAft>
                <a:spcPts val="800"/>
              </a:spcAft>
            </a:pPr>
            <a:r>
              <a:rPr lang="en-US">
                <a:solidFill>
                  <a:srgbClr val="FFFFFF"/>
                </a:solidFill>
                <a:cs typeface="Arial"/>
              </a:rPr>
              <a:t>Contract (only selected once when adding a new FCCH)</a:t>
            </a:r>
          </a:p>
          <a:p>
            <a:pPr lvl="1">
              <a:spcAft>
                <a:spcPts val="800"/>
              </a:spcAft>
            </a:pPr>
            <a:r>
              <a:rPr lang="en-US">
                <a:solidFill>
                  <a:srgbClr val="FFFFFF"/>
                </a:solidFill>
                <a:cs typeface="Arial"/>
              </a:rPr>
              <a:t>Number of Homes</a:t>
            </a:r>
          </a:p>
          <a:p>
            <a:pPr lvl="1">
              <a:spcAft>
                <a:spcPts val="800"/>
              </a:spcAft>
            </a:pPr>
            <a:r>
              <a:rPr lang="en-US">
                <a:solidFill>
                  <a:srgbClr val="FFFFFF"/>
                </a:solidFill>
                <a:cs typeface="Arial"/>
              </a:rPr>
              <a:t>Children served per age group</a:t>
            </a:r>
          </a:p>
        </p:txBody>
      </p:sp>
    </p:spTree>
    <p:extLst>
      <p:ext uri="{BB962C8B-B14F-4D97-AF65-F5344CB8AC3E}">
        <p14:creationId xmlns:p14="http://schemas.microsoft.com/office/powerpoint/2010/main" val="2582620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FCCH Information on CDMIS (3)</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800"/>
              </a:spcAft>
            </a:pPr>
            <a:r>
              <a:rPr lang="en-US">
                <a:solidFill>
                  <a:srgbClr val="FFFFFF"/>
                </a:solidFill>
                <a:cs typeface="Arial"/>
              </a:rPr>
              <a:t>Add/Updating FCCH information per contract</a:t>
            </a:r>
          </a:p>
          <a:p>
            <a:pPr lvl="1">
              <a:spcAft>
                <a:spcPts val="800"/>
              </a:spcAft>
            </a:pPr>
            <a:r>
              <a:rPr lang="en-US">
                <a:cs typeface="Arial"/>
              </a:rPr>
              <a:t>Changes will show 'Pending' status until approved by your consultant</a:t>
            </a:r>
          </a:p>
          <a:p>
            <a:pPr lvl="1">
              <a:spcAft>
                <a:spcPts val="800"/>
              </a:spcAft>
            </a:pPr>
            <a:r>
              <a:rPr lang="en-US">
                <a:cs typeface="Arial"/>
              </a:rPr>
              <a:t>Changes showing 'Pending' status can still be edited/cancelled until approved</a:t>
            </a:r>
            <a:endParaRPr lang="en-US">
              <a:solidFill>
                <a:srgbClr val="FFFFFF"/>
              </a:solidFill>
              <a:cs typeface="Arial"/>
            </a:endParaRPr>
          </a:p>
          <a:p>
            <a:pPr lvl="1">
              <a:spcAft>
                <a:spcPts val="800"/>
              </a:spcAft>
            </a:pPr>
            <a:r>
              <a:rPr lang="en-US">
                <a:solidFill>
                  <a:srgbClr val="FFFFFF"/>
                </a:solidFill>
                <a:cs typeface="Arial"/>
              </a:rPr>
              <a:t>Annual review of this page required as part of the Continued Funding Application (CFA) process</a:t>
            </a:r>
          </a:p>
        </p:txBody>
      </p:sp>
    </p:spTree>
    <p:extLst>
      <p:ext uri="{BB962C8B-B14F-4D97-AF65-F5344CB8AC3E}">
        <p14:creationId xmlns:p14="http://schemas.microsoft.com/office/powerpoint/2010/main" val="1965013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Site/Office Information on CDMIS (1)</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1200"/>
              </a:spcAft>
            </a:pPr>
            <a:r>
              <a:rPr lang="en-US">
                <a:cs typeface="Arial"/>
              </a:rPr>
              <a:t>Add/Edit Site or Office Information</a:t>
            </a:r>
            <a:endParaRPr lang="en-US"/>
          </a:p>
          <a:p>
            <a:pPr lvl="1">
              <a:spcAft>
                <a:spcPts val="1200"/>
              </a:spcAft>
            </a:pPr>
            <a:r>
              <a:rPr lang="en-US">
                <a:cs typeface="Arial"/>
              </a:rPr>
              <a:t>View existing Site/Office information for your agency</a:t>
            </a:r>
            <a:endParaRPr lang="en-US"/>
          </a:p>
          <a:p>
            <a:pPr lvl="1">
              <a:spcAft>
                <a:spcPts val="1200"/>
              </a:spcAft>
            </a:pPr>
            <a:r>
              <a:rPr lang="en-US"/>
              <a:t>Add new site or update existing site information</a:t>
            </a:r>
            <a:endParaRPr lang="en-US">
              <a:cs typeface="Arial"/>
            </a:endParaRPr>
          </a:p>
        </p:txBody>
      </p:sp>
    </p:spTree>
    <p:extLst>
      <p:ext uri="{BB962C8B-B14F-4D97-AF65-F5344CB8AC3E}">
        <p14:creationId xmlns:p14="http://schemas.microsoft.com/office/powerpoint/2010/main" val="193198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Site/Office Information on CDMIS (2)</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r>
              <a:rPr lang="en-US">
                <a:cs typeface="Arial"/>
              </a:rPr>
              <a:t>Site/Office Information Elements</a:t>
            </a:r>
          </a:p>
          <a:p>
            <a:pPr lvl="1">
              <a:spcAft>
                <a:spcPts val="400"/>
              </a:spcAft>
            </a:pPr>
            <a:r>
              <a:rPr lang="en-US">
                <a:cs typeface="Arial"/>
              </a:rPr>
              <a:t>Site/Office name</a:t>
            </a:r>
          </a:p>
          <a:p>
            <a:pPr lvl="1">
              <a:spcAft>
                <a:spcPts val="400"/>
              </a:spcAft>
            </a:pPr>
            <a:r>
              <a:rPr lang="en-US">
                <a:cs typeface="Arial"/>
              </a:rPr>
              <a:t>Address</a:t>
            </a:r>
          </a:p>
          <a:p>
            <a:pPr lvl="1">
              <a:spcAft>
                <a:spcPts val="400"/>
              </a:spcAft>
            </a:pPr>
            <a:r>
              <a:rPr lang="en-US">
                <a:cs typeface="Arial"/>
              </a:rPr>
              <a:t>Facility Type</a:t>
            </a:r>
          </a:p>
          <a:p>
            <a:pPr lvl="1">
              <a:spcAft>
                <a:spcPts val="400"/>
              </a:spcAft>
            </a:pPr>
            <a:r>
              <a:rPr lang="en-US"/>
              <a:t>Site Supervisor Contact Information</a:t>
            </a:r>
            <a:endParaRPr lang="en-US">
              <a:cs typeface="Arial"/>
            </a:endParaRPr>
          </a:p>
          <a:p>
            <a:pPr lvl="1">
              <a:spcAft>
                <a:spcPts val="400"/>
              </a:spcAft>
            </a:pPr>
            <a:r>
              <a:rPr lang="en-US">
                <a:cs typeface="Arial"/>
              </a:rPr>
              <a:t>Contract Type</a:t>
            </a:r>
          </a:p>
          <a:p>
            <a:pPr lvl="1">
              <a:spcAft>
                <a:spcPts val="400"/>
              </a:spcAft>
            </a:pPr>
            <a:r>
              <a:rPr lang="en-US">
                <a:ea typeface="+mn-lt"/>
                <a:cs typeface="+mn-lt"/>
              </a:rPr>
              <a:t>Children served by contract type</a:t>
            </a:r>
            <a:endParaRPr lang="en-US">
              <a:cs typeface="Arial"/>
            </a:endParaRPr>
          </a:p>
          <a:p>
            <a:pPr lvl="1">
              <a:spcAft>
                <a:spcPts val="400"/>
              </a:spcAft>
            </a:pPr>
            <a:r>
              <a:rPr lang="en-US">
                <a:cs typeface="Arial"/>
              </a:rPr>
              <a:t>Licensing information (number, age served, hours of operation, capacity)</a:t>
            </a:r>
            <a:endParaRPr lang="en-US">
              <a:solidFill>
                <a:srgbClr val="FFFFFF"/>
              </a:solidFill>
              <a:cs typeface="Arial"/>
            </a:endParaRPr>
          </a:p>
        </p:txBody>
      </p:sp>
    </p:spTree>
    <p:extLst>
      <p:ext uri="{BB962C8B-B14F-4D97-AF65-F5344CB8AC3E}">
        <p14:creationId xmlns:p14="http://schemas.microsoft.com/office/powerpoint/2010/main" val="33740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6-8C44-463A-A15F-4DC0717586BF}"/>
              </a:ext>
            </a:extLst>
          </p:cNvPr>
          <p:cNvSpPr>
            <a:spLocks noGrp="1"/>
          </p:cNvSpPr>
          <p:nvPr>
            <p:ph type="title"/>
          </p:nvPr>
        </p:nvSpPr>
        <p:spPr/>
        <p:txBody>
          <a:bodyPr>
            <a:normAutofit/>
          </a:bodyPr>
          <a:lstStyle/>
          <a:p>
            <a:r>
              <a:rPr lang="en-US" sz="4000" b="1"/>
              <a:t>Updating Site/Office Information on CDMIS (3)</a:t>
            </a:r>
          </a:p>
        </p:txBody>
      </p:sp>
      <p:sp>
        <p:nvSpPr>
          <p:cNvPr id="3" name="Content Placeholder 2">
            <a:extLst>
              <a:ext uri="{FF2B5EF4-FFF2-40B4-BE49-F238E27FC236}">
                <a16:creationId xmlns:a16="http://schemas.microsoft.com/office/drawing/2014/main" id="{0F2248FD-652D-4246-9F1A-69D8F231B448}"/>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1200"/>
              </a:spcAft>
            </a:pPr>
            <a:r>
              <a:rPr lang="en-US">
                <a:cs typeface="Arial"/>
              </a:rPr>
              <a:t>Add/Edit Site or Office Information</a:t>
            </a:r>
            <a:endParaRPr lang="en-US"/>
          </a:p>
          <a:p>
            <a:pPr lvl="1">
              <a:spcAft>
                <a:spcPts val="1200"/>
              </a:spcAft>
            </a:pPr>
            <a:r>
              <a:rPr lang="en-US">
                <a:solidFill>
                  <a:srgbClr val="FFFFFF"/>
                </a:solidFill>
                <a:cs typeface="Arial"/>
              </a:rPr>
              <a:t>Changes will show 'Incomplete' status until approved by your consultant</a:t>
            </a:r>
          </a:p>
          <a:p>
            <a:pPr lvl="1">
              <a:spcAft>
                <a:spcPts val="1200"/>
              </a:spcAft>
            </a:pPr>
            <a:r>
              <a:rPr lang="en-US">
                <a:ea typeface="+mn-lt"/>
                <a:cs typeface="+mn-lt"/>
              </a:rPr>
              <a:t>Changes showing 'Incomplete' status can still be edited/cancelled until approved</a:t>
            </a:r>
            <a:endParaRPr lang="en-US">
              <a:solidFill>
                <a:srgbClr val="FFFFFF"/>
              </a:solidFill>
              <a:ea typeface="+mn-lt"/>
              <a:cs typeface="+mn-lt"/>
            </a:endParaRPr>
          </a:p>
          <a:p>
            <a:pPr lvl="1">
              <a:spcAft>
                <a:spcPts val="1200"/>
              </a:spcAft>
            </a:pPr>
            <a:r>
              <a:rPr lang="en-US">
                <a:solidFill>
                  <a:srgbClr val="FFFFFF"/>
                </a:solidFill>
                <a:ea typeface="+mn-lt"/>
                <a:cs typeface="+mn-lt"/>
              </a:rPr>
              <a:t>Annual review of this page required as part of the Continued Funding Application (CFA) process</a:t>
            </a:r>
          </a:p>
        </p:txBody>
      </p:sp>
    </p:spTree>
    <p:extLst>
      <p:ext uri="{BB962C8B-B14F-4D97-AF65-F5344CB8AC3E}">
        <p14:creationId xmlns:p14="http://schemas.microsoft.com/office/powerpoint/2010/main" val="172298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EF1E-C90D-2F59-C190-3E56859C25C9}"/>
              </a:ext>
            </a:extLst>
          </p:cNvPr>
          <p:cNvSpPr>
            <a:spLocks noGrp="1"/>
          </p:cNvSpPr>
          <p:nvPr>
            <p:ph type="title"/>
          </p:nvPr>
        </p:nvSpPr>
        <p:spPr>
          <a:xfrm>
            <a:off x="-213852" y="0"/>
            <a:ext cx="12619703" cy="1325563"/>
          </a:xfrm>
        </p:spPr>
        <p:txBody>
          <a:bodyPr>
            <a:normAutofit/>
          </a:bodyPr>
          <a:lstStyle/>
          <a:p>
            <a:r>
              <a:rPr lang="en-US" sz="4000" b="1"/>
              <a:t>Updating Agency Information: Uploading Files</a:t>
            </a:r>
          </a:p>
        </p:txBody>
      </p:sp>
      <p:sp>
        <p:nvSpPr>
          <p:cNvPr id="3" name="Content Placeholder 2">
            <a:extLst>
              <a:ext uri="{FF2B5EF4-FFF2-40B4-BE49-F238E27FC236}">
                <a16:creationId xmlns:a16="http://schemas.microsoft.com/office/drawing/2014/main" id="{7EC9DE24-8A03-E614-8A6D-EA18FEA07AC2}"/>
              </a:ext>
            </a:extLst>
          </p:cNvPr>
          <p:cNvSpPr>
            <a:spLocks noGrp="1"/>
          </p:cNvSpPr>
          <p:nvPr>
            <p:ph sz="half" idx="1"/>
          </p:nvPr>
        </p:nvSpPr>
        <p:spPr>
          <a:xfrm>
            <a:off x="0" y="1266728"/>
            <a:ext cx="11659125" cy="5015901"/>
          </a:xfrm>
        </p:spPr>
        <p:txBody>
          <a:bodyPr vert="horz" lIns="91440" tIns="45720" rIns="91440" bIns="45720" rtlCol="0" anchor="t">
            <a:normAutofit lnSpcReduction="10000"/>
          </a:bodyPr>
          <a:lstStyle/>
          <a:p>
            <a:r>
              <a:rPr lang="en-US">
                <a:ea typeface="+mn-lt"/>
                <a:cs typeface="+mn-lt"/>
              </a:rPr>
              <a:t>Upload Feature</a:t>
            </a:r>
          </a:p>
          <a:p>
            <a:pPr marL="685800">
              <a:spcBef>
                <a:spcPts val="600"/>
              </a:spcBef>
              <a:spcAft>
                <a:spcPts val="600"/>
              </a:spcAft>
            </a:pPr>
            <a:r>
              <a:rPr lang="en-US" sz="2800">
                <a:ea typeface="+mn-lt"/>
                <a:cs typeface="+mn-lt"/>
              </a:rPr>
              <a:t>Users are able to upload corresponding files, of specified formats, to the CDMIS under the Update Agency Information function.</a:t>
            </a:r>
            <a:endParaRPr lang="en-US"/>
          </a:p>
          <a:p>
            <a:pPr>
              <a:lnSpc>
                <a:spcPct val="100000"/>
              </a:lnSpc>
              <a:spcBef>
                <a:spcPts val="0"/>
              </a:spcBef>
            </a:pPr>
            <a:r>
              <a:rPr lang="en-US">
                <a:ea typeface="+mn-lt"/>
                <a:cs typeface="+mn-lt"/>
              </a:rPr>
              <a:t>Acceptable formats for file uploads are:</a:t>
            </a:r>
            <a:endParaRPr lang="en-US">
              <a:cs typeface="Arial" panose="020B0604020202020204"/>
            </a:endParaRPr>
          </a:p>
          <a:p>
            <a:pPr marL="742950" lvl="2">
              <a:lnSpc>
                <a:spcPct val="100000"/>
              </a:lnSpc>
              <a:spcBef>
                <a:spcPts val="0"/>
              </a:spcBef>
              <a:buFont typeface="Arial,Sans-Serif" panose="020B0604020202020204" pitchFamily="34" charset="0"/>
            </a:pPr>
            <a:r>
              <a:rPr lang="en-US" sz="2800">
                <a:solidFill>
                  <a:schemeClr val="bg1"/>
                </a:solidFill>
                <a:ea typeface="+mn-lt"/>
                <a:cs typeface="+mn-lt"/>
              </a:rPr>
              <a:t>Microsoft Word file - .doc or .docx</a:t>
            </a:r>
          </a:p>
          <a:p>
            <a:pPr marL="742950" lvl="2">
              <a:lnSpc>
                <a:spcPct val="100000"/>
              </a:lnSpc>
              <a:spcBef>
                <a:spcPts val="0"/>
              </a:spcBef>
              <a:buFont typeface="Arial,Sans-Serif" panose="020B0604020202020204" pitchFamily="34" charset="0"/>
            </a:pPr>
            <a:r>
              <a:rPr lang="en-US" sz="2800">
                <a:solidFill>
                  <a:schemeClr val="bg1"/>
                </a:solidFill>
                <a:ea typeface="+mn-lt"/>
                <a:cs typeface="+mn-lt"/>
              </a:rPr>
              <a:t>Microsoft Excel file - .</a:t>
            </a:r>
            <a:r>
              <a:rPr lang="en-US" sz="2800" err="1">
                <a:solidFill>
                  <a:schemeClr val="bg1"/>
                </a:solidFill>
                <a:ea typeface="+mn-lt"/>
                <a:cs typeface="+mn-lt"/>
              </a:rPr>
              <a:t>xls</a:t>
            </a:r>
            <a:r>
              <a:rPr lang="en-US" sz="2800">
                <a:solidFill>
                  <a:schemeClr val="bg1"/>
                </a:solidFill>
                <a:ea typeface="+mn-lt"/>
                <a:cs typeface="+mn-lt"/>
              </a:rPr>
              <a:t> or .xlsx</a:t>
            </a:r>
          </a:p>
          <a:p>
            <a:pPr marL="742950" lvl="2">
              <a:lnSpc>
                <a:spcPct val="100000"/>
              </a:lnSpc>
              <a:spcBef>
                <a:spcPts val="0"/>
              </a:spcBef>
              <a:buFont typeface="Arial,Sans-Serif" panose="020B0604020202020204" pitchFamily="34" charset="0"/>
            </a:pPr>
            <a:r>
              <a:rPr lang="en-US" sz="2800">
                <a:solidFill>
                  <a:schemeClr val="bg1"/>
                </a:solidFill>
                <a:ea typeface="+mn-lt"/>
                <a:cs typeface="+mn-lt"/>
              </a:rPr>
              <a:t>JPEG image - .jpeg or .jpg</a:t>
            </a:r>
          </a:p>
          <a:p>
            <a:pPr marL="742950" lvl="2">
              <a:lnSpc>
                <a:spcPct val="100000"/>
              </a:lnSpc>
              <a:spcBef>
                <a:spcPts val="0"/>
              </a:spcBef>
              <a:buFont typeface="Arial,Sans-Serif" panose="020B0604020202020204" pitchFamily="34" charset="0"/>
            </a:pPr>
            <a:r>
              <a:rPr lang="en-US" sz="2800">
                <a:solidFill>
                  <a:schemeClr val="bg1"/>
                </a:solidFill>
                <a:ea typeface="+mn-lt"/>
                <a:cs typeface="+mn-lt"/>
              </a:rPr>
              <a:t>PNG image - .</a:t>
            </a:r>
            <a:r>
              <a:rPr lang="en-US" sz="2800" err="1">
                <a:solidFill>
                  <a:schemeClr val="bg1"/>
                </a:solidFill>
                <a:ea typeface="+mn-lt"/>
                <a:cs typeface="+mn-lt"/>
              </a:rPr>
              <a:t>png</a:t>
            </a:r>
            <a:endParaRPr lang="en-US" sz="2800">
              <a:solidFill>
                <a:schemeClr val="bg1"/>
              </a:solidFill>
              <a:ea typeface="+mn-lt"/>
              <a:cs typeface="+mn-lt"/>
            </a:endParaRPr>
          </a:p>
          <a:p>
            <a:pPr marL="742950" lvl="2">
              <a:lnSpc>
                <a:spcPct val="100000"/>
              </a:lnSpc>
              <a:spcBef>
                <a:spcPts val="0"/>
              </a:spcBef>
              <a:buFont typeface="Arial,Sans-Serif" panose="020B0604020202020204" pitchFamily="34" charset="0"/>
            </a:pPr>
            <a:r>
              <a:rPr lang="en-US" sz="2800">
                <a:solidFill>
                  <a:schemeClr val="bg1"/>
                </a:solidFill>
                <a:ea typeface="+mn-lt"/>
                <a:cs typeface="+mn-lt"/>
              </a:rPr>
              <a:t>Text file - .txt</a:t>
            </a:r>
          </a:p>
          <a:p>
            <a:pPr marL="742950" lvl="2">
              <a:lnSpc>
                <a:spcPct val="100000"/>
              </a:lnSpc>
              <a:spcBef>
                <a:spcPts val="0"/>
              </a:spcBef>
              <a:buFont typeface="Arial,Sans-Serif" panose="020B0604020202020204" pitchFamily="34" charset="0"/>
            </a:pPr>
            <a:r>
              <a:rPr lang="en-US" sz="2800">
                <a:solidFill>
                  <a:schemeClr val="bg1"/>
                </a:solidFill>
                <a:ea typeface="+mn-lt"/>
                <a:cs typeface="+mn-lt"/>
              </a:rPr>
              <a:t>PDF file - .pdf</a:t>
            </a:r>
          </a:p>
          <a:p>
            <a:pPr marL="742950" lvl="2">
              <a:lnSpc>
                <a:spcPct val="100000"/>
              </a:lnSpc>
              <a:spcBef>
                <a:spcPts val="0"/>
              </a:spcBef>
              <a:buFont typeface="Arial,Sans-Serif" panose="020B0604020202020204" pitchFamily="34" charset="0"/>
            </a:pPr>
            <a:r>
              <a:rPr lang="en-US" sz="2800">
                <a:solidFill>
                  <a:schemeClr val="bg1"/>
                </a:solidFill>
                <a:ea typeface="+mn-lt"/>
                <a:cs typeface="+mn-lt"/>
              </a:rPr>
              <a:t>ZIP file - .zip</a:t>
            </a:r>
            <a:endParaRPr lang="en-US">
              <a:solidFill>
                <a:schemeClr val="bg1"/>
              </a:solidFill>
              <a:ea typeface="+mn-lt"/>
              <a:cs typeface="+mn-lt"/>
            </a:endParaRPr>
          </a:p>
          <a:p>
            <a:pPr marL="742950" lvl="2">
              <a:lnSpc>
                <a:spcPct val="100000"/>
              </a:lnSpc>
              <a:spcBef>
                <a:spcPts val="0"/>
              </a:spcBef>
              <a:buFont typeface="Arial,Sans-Serif" panose="020B0604020202020204" pitchFamily="34" charset="0"/>
            </a:pPr>
            <a:r>
              <a:rPr lang="en-US" sz="2800">
                <a:solidFill>
                  <a:schemeClr val="bg1"/>
                </a:solidFill>
                <a:ea typeface="+mn-lt"/>
                <a:cs typeface="+mn-lt"/>
              </a:rPr>
              <a:t>Must be under 20MB</a:t>
            </a:r>
            <a:endParaRPr lang="en-US" sz="2800">
              <a:solidFill>
                <a:schemeClr val="bg1"/>
              </a:solidFill>
              <a:cs typeface="Arial"/>
            </a:endParaRPr>
          </a:p>
          <a:p>
            <a:pPr marL="0" indent="0">
              <a:buNone/>
            </a:pPr>
            <a:endParaRPr lang="en-US">
              <a:cs typeface="Arial"/>
            </a:endParaRPr>
          </a:p>
        </p:txBody>
      </p:sp>
    </p:spTree>
    <p:extLst>
      <p:ext uri="{BB962C8B-B14F-4D97-AF65-F5344CB8AC3E}">
        <p14:creationId xmlns:p14="http://schemas.microsoft.com/office/powerpoint/2010/main" val="2733328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2D69-9586-4A8A-8056-BECF6BE85430}"/>
              </a:ext>
            </a:extLst>
          </p:cNvPr>
          <p:cNvSpPr>
            <a:spLocks noGrp="1"/>
          </p:cNvSpPr>
          <p:nvPr>
            <p:ph type="title"/>
          </p:nvPr>
        </p:nvSpPr>
        <p:spPr/>
        <p:txBody>
          <a:bodyPr>
            <a:normAutofit/>
          </a:bodyPr>
          <a:lstStyle/>
          <a:p>
            <a:r>
              <a:rPr lang="en-US" sz="4000" b="1"/>
              <a:t>Updating Agency Information Annually (1)</a:t>
            </a:r>
            <a:endParaRPr lang="en-US" sz="4000" b="1">
              <a:cs typeface="Arial"/>
            </a:endParaRPr>
          </a:p>
        </p:txBody>
      </p:sp>
      <p:sp>
        <p:nvSpPr>
          <p:cNvPr id="3" name="Content Placeholder 2">
            <a:extLst>
              <a:ext uri="{FF2B5EF4-FFF2-40B4-BE49-F238E27FC236}">
                <a16:creationId xmlns:a16="http://schemas.microsoft.com/office/drawing/2014/main" id="{FE8C8240-21E2-4AE0-8A44-254FFFD93562}"/>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pPr>
              <a:spcAft>
                <a:spcPts val="800"/>
              </a:spcAft>
            </a:pPr>
            <a:r>
              <a:rPr lang="en-US">
                <a:cs typeface="Arial"/>
              </a:rPr>
              <a:t>The Continued Funding Application (CFA) is completed on an annual basis for contractors</a:t>
            </a:r>
            <a:r>
              <a:rPr lang="en-US">
                <a:ea typeface="+mn-lt"/>
                <a:cs typeface="+mn-lt"/>
              </a:rPr>
              <a:t> that intend to continue services into the next contract year. Failure to complete a CFA constitutes notification of a contractor's intent to discontinue services into the next fiscal year.</a:t>
            </a:r>
          </a:p>
        </p:txBody>
      </p:sp>
    </p:spTree>
    <p:extLst>
      <p:ext uri="{BB962C8B-B14F-4D97-AF65-F5344CB8AC3E}">
        <p14:creationId xmlns:p14="http://schemas.microsoft.com/office/powerpoint/2010/main" val="1482014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2D69-9586-4A8A-8056-BECF6BE85430}"/>
              </a:ext>
            </a:extLst>
          </p:cNvPr>
          <p:cNvSpPr>
            <a:spLocks noGrp="1"/>
          </p:cNvSpPr>
          <p:nvPr>
            <p:ph type="title"/>
          </p:nvPr>
        </p:nvSpPr>
        <p:spPr>
          <a:xfrm>
            <a:off x="152400" y="72758"/>
            <a:ext cx="11887200" cy="1325563"/>
          </a:xfrm>
        </p:spPr>
        <p:txBody>
          <a:bodyPr>
            <a:normAutofit/>
          </a:bodyPr>
          <a:lstStyle/>
          <a:p>
            <a:r>
              <a:rPr lang="en-US" sz="4000" b="1">
                <a:ea typeface="+mj-lt"/>
                <a:cs typeface="+mj-lt"/>
              </a:rPr>
              <a:t>Updating Agency Information Annually</a:t>
            </a:r>
            <a:r>
              <a:rPr lang="en-US" sz="4000" b="1"/>
              <a:t> (2)</a:t>
            </a:r>
          </a:p>
        </p:txBody>
      </p:sp>
      <p:sp>
        <p:nvSpPr>
          <p:cNvPr id="3" name="Content Placeholder 2">
            <a:extLst>
              <a:ext uri="{FF2B5EF4-FFF2-40B4-BE49-F238E27FC236}">
                <a16:creationId xmlns:a16="http://schemas.microsoft.com/office/drawing/2014/main" id="{FE8C8240-21E2-4AE0-8A44-254FFFD93562}"/>
              </a:ext>
            </a:extLst>
          </p:cNvPr>
          <p:cNvSpPr>
            <a:spLocks noGrp="1"/>
          </p:cNvSpPr>
          <p:nvPr>
            <p:ph idx="4294967295"/>
          </p:nvPr>
        </p:nvSpPr>
        <p:spPr>
          <a:xfrm>
            <a:off x="152400" y="1307040"/>
            <a:ext cx="11887200" cy="5015901"/>
          </a:xfrm>
        </p:spPr>
        <p:txBody>
          <a:bodyPr vert="horz" lIns="91440" tIns="45720" rIns="91440" bIns="45720" rtlCol="0" anchor="t">
            <a:normAutofit/>
          </a:bodyPr>
          <a:lstStyle/>
          <a:p>
            <a:r>
              <a:rPr lang="en-US">
                <a:ea typeface="+mn-lt"/>
                <a:cs typeface="+mn-lt"/>
              </a:rPr>
              <a:t> Agencies applying for continued funding for the California State Preschool Program (CSPP) or other California Department of Social Services (CDSS) funded programs must complete and submit the CFA Certification form to certify their information is accurate and up to date.</a:t>
            </a:r>
          </a:p>
          <a:p>
            <a:r>
              <a:rPr lang="en-US">
                <a:cs typeface="Arial"/>
              </a:rPr>
              <a:t>CFA Certification forms can be submitted electronically or physically by mailing in a hard copy (electronic submissions are preferred).</a:t>
            </a:r>
          </a:p>
          <a:p>
            <a:r>
              <a:rPr lang="en-US">
                <a:cs typeface="Arial"/>
              </a:rPr>
              <a:t>CFA Certification forms can be found at the bottom of the 'Update Agency Information' page. </a:t>
            </a:r>
          </a:p>
        </p:txBody>
      </p:sp>
    </p:spTree>
    <p:extLst>
      <p:ext uri="{BB962C8B-B14F-4D97-AF65-F5344CB8AC3E}">
        <p14:creationId xmlns:p14="http://schemas.microsoft.com/office/powerpoint/2010/main" val="24663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0A13-0AC5-7CD4-C11F-6B12F50C21E4}"/>
              </a:ext>
            </a:extLst>
          </p:cNvPr>
          <p:cNvSpPr>
            <a:spLocks noGrp="1"/>
          </p:cNvSpPr>
          <p:nvPr>
            <p:ph type="title"/>
          </p:nvPr>
        </p:nvSpPr>
        <p:spPr/>
        <p:txBody>
          <a:bodyPr/>
          <a:lstStyle/>
          <a:p>
            <a:r>
              <a:rPr lang="en-US" b="1"/>
              <a:t>How the Data Is Used (1)</a:t>
            </a:r>
          </a:p>
        </p:txBody>
      </p:sp>
      <p:sp>
        <p:nvSpPr>
          <p:cNvPr id="3" name="Content Placeholder 2">
            <a:extLst>
              <a:ext uri="{FF2B5EF4-FFF2-40B4-BE49-F238E27FC236}">
                <a16:creationId xmlns:a16="http://schemas.microsoft.com/office/drawing/2014/main" id="{B507EBB1-3CC2-5DEE-544F-830708D67CCF}"/>
              </a:ext>
            </a:extLst>
          </p:cNvPr>
          <p:cNvSpPr>
            <a:spLocks noGrp="1"/>
          </p:cNvSpPr>
          <p:nvPr>
            <p:ph idx="1"/>
          </p:nvPr>
        </p:nvSpPr>
        <p:spPr/>
        <p:txBody>
          <a:bodyPr/>
          <a:lstStyle/>
          <a:p>
            <a:pPr marL="0" indent="0">
              <a:buNone/>
            </a:pPr>
            <a:r>
              <a:rPr lang="en-US"/>
              <a:t>EED Strategic Plan:</a:t>
            </a:r>
          </a:p>
          <a:p>
            <a:pPr marL="0" indent="0">
              <a:buNone/>
            </a:pPr>
            <a:r>
              <a:rPr lang="en-US"/>
              <a:t>Excellent Service</a:t>
            </a:r>
          </a:p>
          <a:p>
            <a:pPr lvl="1"/>
            <a:r>
              <a:rPr lang="en-US"/>
              <a:t>Ensure program integrity and responsiveness to children, families, and communities through highly accountable public investments</a:t>
            </a:r>
          </a:p>
          <a:p>
            <a:pPr lvl="1"/>
            <a:r>
              <a:rPr lang="en-US"/>
              <a:t>Use data to inform program improvement and refine processes, tools, reports, and training and technical assistance</a:t>
            </a:r>
          </a:p>
          <a:p>
            <a:pPr marL="0" indent="0">
              <a:buNone/>
            </a:pPr>
            <a:r>
              <a:rPr lang="en-US"/>
              <a:t>Data collected is used by the EED to</a:t>
            </a:r>
          </a:p>
          <a:p>
            <a:r>
              <a:rPr lang="en-US"/>
              <a:t>Identify needs, plan, and support continuous improvement</a:t>
            </a:r>
          </a:p>
          <a:p>
            <a:r>
              <a:rPr lang="en-US"/>
              <a:t>Evaluate programs and conduct research studies</a:t>
            </a:r>
          </a:p>
        </p:txBody>
      </p:sp>
    </p:spTree>
    <p:extLst>
      <p:ext uri="{BB962C8B-B14F-4D97-AF65-F5344CB8AC3E}">
        <p14:creationId xmlns:p14="http://schemas.microsoft.com/office/powerpoint/2010/main" val="417263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2D69-9586-4A8A-8056-BECF6BE85430}"/>
              </a:ext>
            </a:extLst>
          </p:cNvPr>
          <p:cNvSpPr>
            <a:spLocks noGrp="1"/>
          </p:cNvSpPr>
          <p:nvPr>
            <p:ph type="title"/>
          </p:nvPr>
        </p:nvSpPr>
        <p:spPr/>
        <p:txBody>
          <a:bodyPr>
            <a:normAutofit/>
          </a:bodyPr>
          <a:lstStyle/>
          <a:p>
            <a:r>
              <a:rPr lang="en-US" sz="4000" b="1">
                <a:ea typeface="+mj-lt"/>
                <a:cs typeface="+mj-lt"/>
              </a:rPr>
              <a:t>Updating Agency Information Annually</a:t>
            </a:r>
            <a:r>
              <a:rPr lang="en-US" sz="4000" b="1"/>
              <a:t> (3)</a:t>
            </a:r>
          </a:p>
        </p:txBody>
      </p:sp>
      <p:sp>
        <p:nvSpPr>
          <p:cNvPr id="3" name="Content Placeholder 2">
            <a:extLst>
              <a:ext uri="{FF2B5EF4-FFF2-40B4-BE49-F238E27FC236}">
                <a16:creationId xmlns:a16="http://schemas.microsoft.com/office/drawing/2014/main" id="{FE8C8240-21E2-4AE0-8A44-254FFFD93562}"/>
              </a:ext>
            </a:extLst>
          </p:cNvPr>
          <p:cNvSpPr>
            <a:spLocks noGrp="1"/>
          </p:cNvSpPr>
          <p:nvPr>
            <p:ph idx="4294967295"/>
          </p:nvPr>
        </p:nvSpPr>
        <p:spPr>
          <a:xfrm>
            <a:off x="152400" y="1638300"/>
            <a:ext cx="11887200" cy="5015901"/>
          </a:xfrm>
        </p:spPr>
        <p:txBody>
          <a:bodyPr vert="horz" lIns="91440" tIns="45720" rIns="91440" bIns="45720" rtlCol="0" anchor="t">
            <a:normAutofit/>
          </a:bodyPr>
          <a:lstStyle/>
          <a:p>
            <a:r>
              <a:rPr lang="en-US">
                <a:ea typeface="+mn-lt"/>
                <a:cs typeface="+mn-lt"/>
              </a:rPr>
              <a:t>Before submitting the CFA form, please double-check that all information displayed on the 'Update Agency Information' page is correct and as up to date as possible. Submission of the CFA form with outdated data could result in delays in funding, misinformation, and miscommunication.</a:t>
            </a:r>
            <a:endParaRPr lang="en-US"/>
          </a:p>
        </p:txBody>
      </p:sp>
    </p:spTree>
    <p:extLst>
      <p:ext uri="{BB962C8B-B14F-4D97-AF65-F5344CB8AC3E}">
        <p14:creationId xmlns:p14="http://schemas.microsoft.com/office/powerpoint/2010/main" val="3267702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9961-1595-4F9C-B09A-DEFBEA92391A}"/>
              </a:ext>
            </a:extLst>
          </p:cNvPr>
          <p:cNvSpPr>
            <a:spLocks noGrp="1"/>
          </p:cNvSpPr>
          <p:nvPr>
            <p:ph type="title"/>
          </p:nvPr>
        </p:nvSpPr>
        <p:spPr>
          <a:xfrm>
            <a:off x="152400" y="61993"/>
            <a:ext cx="11887200" cy="1325563"/>
          </a:xfrm>
        </p:spPr>
        <p:txBody>
          <a:bodyPr>
            <a:normAutofit/>
          </a:bodyPr>
          <a:lstStyle/>
          <a:p>
            <a:r>
              <a:rPr lang="en-US" sz="4000" b="1"/>
              <a:t>Updating Agency Information (Demo)</a:t>
            </a:r>
          </a:p>
        </p:txBody>
      </p:sp>
      <p:sp>
        <p:nvSpPr>
          <p:cNvPr id="3" name="Content Placeholder 2">
            <a:extLst>
              <a:ext uri="{FF2B5EF4-FFF2-40B4-BE49-F238E27FC236}">
                <a16:creationId xmlns:a16="http://schemas.microsoft.com/office/drawing/2014/main" id="{C5DEB3BC-2E40-4129-82B1-38FCA32D4725}"/>
              </a:ext>
            </a:extLst>
          </p:cNvPr>
          <p:cNvSpPr>
            <a:spLocks noGrp="1"/>
          </p:cNvSpPr>
          <p:nvPr>
            <p:ph idx="1"/>
          </p:nvPr>
        </p:nvSpPr>
        <p:spPr>
          <a:xfrm>
            <a:off x="152400" y="1391816"/>
            <a:ext cx="5943600" cy="4352280"/>
          </a:xfrm>
        </p:spPr>
        <p:txBody>
          <a:bodyPr vert="horz" lIns="91440" tIns="45720" rIns="91440" bIns="45720" rtlCol="0" anchor="t">
            <a:normAutofit/>
          </a:bodyPr>
          <a:lstStyle/>
          <a:p>
            <a:pPr marL="0" indent="0">
              <a:spcBef>
                <a:spcPts val="1200"/>
              </a:spcBef>
              <a:buNone/>
            </a:pPr>
            <a:r>
              <a:rPr lang="en-US" b="1"/>
              <a:t>Updating Agency Information (Live Demonstration): </a:t>
            </a:r>
          </a:p>
          <a:p>
            <a:pPr lvl="1">
              <a:spcBef>
                <a:spcPts val="1200"/>
              </a:spcBef>
            </a:pPr>
            <a:r>
              <a:rPr lang="en-US"/>
              <a:t>During this portion of the webinar, a CDMIS staff member will share their web browser to showcase the steps needed to update their agency information. (Site Data, FCCH Data, etc.)</a:t>
            </a:r>
          </a:p>
        </p:txBody>
      </p:sp>
      <p:pic>
        <p:nvPicPr>
          <p:cNvPr id="6" name="Content Placeholder 5" descr="Three girls watching a fourth girl play teacher on the playground.">
            <a:extLst>
              <a:ext uri="{FF2B5EF4-FFF2-40B4-BE49-F238E27FC236}">
                <a16:creationId xmlns:a16="http://schemas.microsoft.com/office/drawing/2014/main" id="{2381F019-569F-4C0D-8021-655DDAEA0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778" y="1439464"/>
            <a:ext cx="5167872" cy="3445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DB0BCA23-D72A-48CF-AEF0-19EB8579DECA}"/>
              </a:ext>
            </a:extLst>
          </p:cNvPr>
          <p:cNvSpPr txBox="1">
            <a:spLocks/>
          </p:cNvSpPr>
          <p:nvPr/>
        </p:nvSpPr>
        <p:spPr>
          <a:xfrm>
            <a:off x="6560115" y="5060740"/>
            <a:ext cx="5345198" cy="1248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Photo Credit: Tree of Life International Charter School; Anderson, CA</a:t>
            </a:r>
          </a:p>
        </p:txBody>
      </p:sp>
    </p:spTree>
    <p:extLst>
      <p:ext uri="{BB962C8B-B14F-4D97-AF65-F5344CB8AC3E}">
        <p14:creationId xmlns:p14="http://schemas.microsoft.com/office/powerpoint/2010/main" val="3435877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E48F-8BF8-0DC5-B626-EE66879E8ABE}"/>
              </a:ext>
            </a:extLst>
          </p:cNvPr>
          <p:cNvSpPr>
            <a:spLocks noGrp="1"/>
          </p:cNvSpPr>
          <p:nvPr>
            <p:ph type="title"/>
          </p:nvPr>
        </p:nvSpPr>
        <p:spPr/>
        <p:txBody>
          <a:bodyPr/>
          <a:lstStyle/>
          <a:p>
            <a:r>
              <a:rPr lang="en-US" b="1"/>
              <a:t>Frequently Asked Questions (1)</a:t>
            </a:r>
          </a:p>
        </p:txBody>
      </p:sp>
      <p:sp>
        <p:nvSpPr>
          <p:cNvPr id="3" name="Content Placeholder 2">
            <a:extLst>
              <a:ext uri="{FF2B5EF4-FFF2-40B4-BE49-F238E27FC236}">
                <a16:creationId xmlns:a16="http://schemas.microsoft.com/office/drawing/2014/main" id="{52C46F5A-8B94-C1F3-0570-8FD13551F2F2}"/>
              </a:ext>
            </a:extLst>
          </p:cNvPr>
          <p:cNvSpPr>
            <a:spLocks noGrp="1"/>
          </p:cNvSpPr>
          <p:nvPr>
            <p:ph idx="1"/>
          </p:nvPr>
        </p:nvSpPr>
        <p:spPr/>
        <p:txBody>
          <a:bodyPr vert="horz" lIns="91440" tIns="45720" rIns="91440" bIns="45720" rtlCol="0" anchor="t">
            <a:normAutofit/>
          </a:bodyPr>
          <a:lstStyle/>
          <a:p>
            <a:r>
              <a:rPr lang="en-US" sz="2600" b="1">
                <a:cs typeface="Arial"/>
              </a:rPr>
              <a:t>How can I become a CDMIS user?</a:t>
            </a:r>
          </a:p>
          <a:p>
            <a:pPr lvl="1"/>
            <a:r>
              <a:rPr lang="en-US" sz="2400">
                <a:ea typeface="+mn-lt"/>
                <a:cs typeface="+mn-lt"/>
              </a:rPr>
              <a:t>Answer: CDMIS executive and program directors should have a CDMIS account created on their behalf once they are assigned to their position. New accounts can be created by existing CDMIS super users.</a:t>
            </a:r>
            <a:endParaRPr lang="en-US" sz="2400">
              <a:cs typeface="Arial"/>
            </a:endParaRPr>
          </a:p>
          <a:p>
            <a:r>
              <a:rPr lang="en-US" sz="2600" b="1">
                <a:cs typeface="Arial"/>
              </a:rPr>
              <a:t>Who do I contact if I forgot my login credentials for CDMIS?</a:t>
            </a:r>
          </a:p>
          <a:p>
            <a:pPr lvl="1"/>
            <a:r>
              <a:rPr lang="en-US" sz="2400">
                <a:cs typeface="Arial"/>
              </a:rPr>
              <a:t>Answer: CDMIS super users can provide login credentials to all users.  The user can also use the "Forgot Password" or "Forgot Username" functions on CDMIS.</a:t>
            </a:r>
          </a:p>
        </p:txBody>
      </p:sp>
    </p:spTree>
    <p:extLst>
      <p:ext uri="{BB962C8B-B14F-4D97-AF65-F5344CB8AC3E}">
        <p14:creationId xmlns:p14="http://schemas.microsoft.com/office/powerpoint/2010/main" val="2083284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E48F-8BF8-0DC5-B626-EE66879E8ABE}"/>
              </a:ext>
            </a:extLst>
          </p:cNvPr>
          <p:cNvSpPr>
            <a:spLocks noGrp="1"/>
          </p:cNvSpPr>
          <p:nvPr>
            <p:ph type="title"/>
          </p:nvPr>
        </p:nvSpPr>
        <p:spPr>
          <a:xfrm>
            <a:off x="152400" y="0"/>
            <a:ext cx="11887200" cy="1325563"/>
          </a:xfrm>
        </p:spPr>
        <p:txBody>
          <a:bodyPr/>
          <a:lstStyle/>
          <a:p>
            <a:r>
              <a:rPr lang="en-US" b="1"/>
              <a:t>Frequently Asked Questions (2)</a:t>
            </a:r>
          </a:p>
        </p:txBody>
      </p:sp>
      <p:sp>
        <p:nvSpPr>
          <p:cNvPr id="3" name="Content Placeholder 2">
            <a:extLst>
              <a:ext uri="{FF2B5EF4-FFF2-40B4-BE49-F238E27FC236}">
                <a16:creationId xmlns:a16="http://schemas.microsoft.com/office/drawing/2014/main" id="{52C46F5A-8B94-C1F3-0570-8FD13551F2F2}"/>
              </a:ext>
            </a:extLst>
          </p:cNvPr>
          <p:cNvSpPr>
            <a:spLocks noGrp="1"/>
          </p:cNvSpPr>
          <p:nvPr>
            <p:ph idx="1"/>
          </p:nvPr>
        </p:nvSpPr>
        <p:spPr>
          <a:xfrm>
            <a:off x="40342" y="1304813"/>
            <a:ext cx="11999258" cy="5015901"/>
          </a:xfrm>
        </p:spPr>
        <p:txBody>
          <a:bodyPr vert="horz" lIns="91440" tIns="45720" rIns="91440" bIns="45720" rtlCol="0" anchor="t">
            <a:normAutofit/>
          </a:bodyPr>
          <a:lstStyle/>
          <a:p>
            <a:r>
              <a:rPr lang="en-US" sz="2400" b="1">
                <a:cs typeface="Arial"/>
              </a:rPr>
              <a:t>Why can't I see the families I uploaded to 801A?</a:t>
            </a:r>
          </a:p>
          <a:p>
            <a:pPr lvl="1"/>
            <a:r>
              <a:rPr lang="en-US" sz="2400">
                <a:ea typeface="+mn-lt"/>
                <a:cs typeface="+mn-lt"/>
              </a:rPr>
              <a:t>Answer: Although CDMIS notified you that the file upload passed, the file still needs to be written to the database.  Families and children uploaded will be available to view the next day.</a:t>
            </a:r>
            <a:endParaRPr lang="en-US" sz="2400">
              <a:cs typeface="Arial"/>
            </a:endParaRPr>
          </a:p>
          <a:p>
            <a:r>
              <a:rPr lang="en-US" sz="2400" b="1">
                <a:cs typeface="Arial"/>
              </a:rPr>
              <a:t>What should I do if I am notified that I did not complete a report for a month I did not provide services?</a:t>
            </a:r>
          </a:p>
          <a:p>
            <a:pPr lvl="1"/>
            <a:r>
              <a:rPr lang="en-US" sz="2400">
                <a:cs typeface="Arial"/>
              </a:rPr>
              <a:t>Answer: Check that "No Services" was indicated for the correct FY, contract and report period in CDMIS.</a:t>
            </a:r>
          </a:p>
          <a:p>
            <a:r>
              <a:rPr lang="en-US" sz="2400" b="1">
                <a:cs typeface="Arial"/>
              </a:rPr>
              <a:t>How can I verify that the CDD-801A report has been completed for a certain report period?</a:t>
            </a:r>
          </a:p>
          <a:p>
            <a:pPr lvl="1"/>
            <a:r>
              <a:rPr lang="en-US" sz="2400">
                <a:cs typeface="Arial"/>
              </a:rPr>
              <a:t>Answer: View the Program Code Report under the CDD-801A Management Report drop down menu to ensure the number of children and families is accurate.</a:t>
            </a:r>
          </a:p>
        </p:txBody>
      </p:sp>
    </p:spTree>
    <p:extLst>
      <p:ext uri="{BB962C8B-B14F-4D97-AF65-F5344CB8AC3E}">
        <p14:creationId xmlns:p14="http://schemas.microsoft.com/office/powerpoint/2010/main" val="2886669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E48F-8BF8-0DC5-B626-EE66879E8ABE}"/>
              </a:ext>
            </a:extLst>
          </p:cNvPr>
          <p:cNvSpPr>
            <a:spLocks noGrp="1"/>
          </p:cNvSpPr>
          <p:nvPr>
            <p:ph type="title"/>
          </p:nvPr>
        </p:nvSpPr>
        <p:spPr>
          <a:xfrm>
            <a:off x="152400" y="182880"/>
            <a:ext cx="11887200" cy="764389"/>
          </a:xfrm>
        </p:spPr>
        <p:txBody>
          <a:bodyPr/>
          <a:lstStyle/>
          <a:p>
            <a:r>
              <a:rPr lang="en-US" b="1"/>
              <a:t>Frequently Asked Questions (3)</a:t>
            </a:r>
          </a:p>
        </p:txBody>
      </p:sp>
      <p:sp>
        <p:nvSpPr>
          <p:cNvPr id="3" name="Content Placeholder 2">
            <a:extLst>
              <a:ext uri="{FF2B5EF4-FFF2-40B4-BE49-F238E27FC236}">
                <a16:creationId xmlns:a16="http://schemas.microsoft.com/office/drawing/2014/main" id="{52C46F5A-8B94-C1F3-0570-8FD13551F2F2}"/>
              </a:ext>
            </a:extLst>
          </p:cNvPr>
          <p:cNvSpPr>
            <a:spLocks noGrp="1"/>
          </p:cNvSpPr>
          <p:nvPr>
            <p:ph idx="1"/>
          </p:nvPr>
        </p:nvSpPr>
        <p:spPr>
          <a:xfrm>
            <a:off x="152400" y="1078902"/>
            <a:ext cx="11887200" cy="5015901"/>
          </a:xfrm>
        </p:spPr>
        <p:txBody>
          <a:bodyPr vert="horz" lIns="91440" tIns="45720" rIns="91440" bIns="45720" rtlCol="0" anchor="t">
            <a:normAutofit lnSpcReduction="10000"/>
          </a:bodyPr>
          <a:lstStyle/>
          <a:p>
            <a:r>
              <a:rPr lang="en-US" sz="2400" b="1">
                <a:cs typeface="Arial"/>
              </a:rPr>
              <a:t>What information should I provide when contacting CDMIS for support?</a:t>
            </a:r>
            <a:endParaRPr lang="en-US" sz="2400" b="1"/>
          </a:p>
          <a:p>
            <a:pPr lvl="1"/>
            <a:r>
              <a:rPr lang="en-US" sz="2400">
                <a:cs typeface="Arial"/>
              </a:rPr>
              <a:t>Answer: Please provide agency information with vendor number, and specific CDMIS or report related concern.  </a:t>
            </a:r>
          </a:p>
          <a:p>
            <a:pPr lvl="2"/>
            <a:r>
              <a:rPr lang="en-US" sz="2400">
                <a:solidFill>
                  <a:srgbClr val="FFFFFF"/>
                </a:solidFill>
                <a:cs typeface="Arial"/>
              </a:rPr>
              <a:t>CDMIS Support can be reached at </a:t>
            </a:r>
            <a:r>
              <a:rPr lang="en-US" sz="2400">
                <a:solidFill>
                  <a:schemeClr val="accent4">
                    <a:lumMod val="60000"/>
                    <a:lumOff val="40000"/>
                  </a:schemeClr>
                </a:solidFill>
                <a:cs typeface="Arial"/>
                <a:hlinkClick r:id="rId3" tooltip="CDE CDMIS Inbox">
                  <a:extLst>
                    <a:ext uri="{A12FA001-AC4F-418D-AE19-62706E023703}">
                      <ahyp:hlinkClr xmlns:ahyp="http://schemas.microsoft.com/office/drawing/2018/hyperlinkcolor" val="tx"/>
                    </a:ext>
                  </a:extLst>
                </a:hlinkClick>
              </a:rPr>
              <a:t>CDMIS@cde.ca.gov</a:t>
            </a:r>
            <a:r>
              <a:rPr lang="en-US" sz="2400">
                <a:solidFill>
                  <a:srgbClr val="FFFFFF"/>
                </a:solidFill>
                <a:cs typeface="Arial"/>
              </a:rPr>
              <a:t> and/or </a:t>
            </a:r>
            <a:r>
              <a:rPr lang="en-US" sz="2400">
                <a:solidFill>
                  <a:schemeClr val="accent4">
                    <a:lumMod val="60000"/>
                    <a:lumOff val="40000"/>
                  </a:schemeClr>
                </a:solidFill>
                <a:cs typeface="Arial"/>
                <a:hlinkClick r:id="rId4" tooltip="CDSS CDMIS Inbox">
                  <a:extLst>
                    <a:ext uri="{A12FA001-AC4F-418D-AE19-62706E023703}">
                      <ahyp:hlinkClr xmlns:ahyp="http://schemas.microsoft.com/office/drawing/2018/hyperlinkcolor" val="tx"/>
                    </a:ext>
                  </a:extLst>
                </a:hlinkClick>
              </a:rPr>
              <a:t>CDMIS@dss.ca.gov</a:t>
            </a:r>
            <a:endParaRPr lang="en-US" sz="2400">
              <a:solidFill>
                <a:schemeClr val="accent4">
                  <a:lumMod val="60000"/>
                  <a:lumOff val="40000"/>
                </a:schemeClr>
              </a:solidFill>
              <a:cs typeface="Arial"/>
            </a:endParaRPr>
          </a:p>
          <a:p>
            <a:pPr lvl="2"/>
            <a:r>
              <a:rPr lang="en-US" sz="2400">
                <a:solidFill>
                  <a:srgbClr val="FFFFFF"/>
                </a:solidFill>
                <a:cs typeface="Arial"/>
              </a:rPr>
              <a:t>If you prefer to receive support via a phone call, please provide the phone number with times and dates you will be available.</a:t>
            </a:r>
          </a:p>
          <a:p>
            <a:pPr lvl="2"/>
            <a:r>
              <a:rPr lang="en-US" sz="2400">
                <a:solidFill>
                  <a:srgbClr val="FFFFFF"/>
                </a:solidFill>
                <a:cs typeface="Arial"/>
              </a:rPr>
              <a:t>CDMIS Support can also conduct Teams Meetings for support allowing the agency and CDMIS to share screens to troubleshoot concerns.  If this is needed, provide detail of the concern you would like covered, and best times and dates to schedule.  </a:t>
            </a:r>
          </a:p>
          <a:p>
            <a:r>
              <a:rPr lang="en-US" sz="2400" b="1">
                <a:solidFill>
                  <a:srgbClr val="FFFFFF"/>
                </a:solidFill>
                <a:cs typeface="Arial"/>
              </a:rPr>
              <a:t>What if I have a question specific to my contracts, program or child eligibility?</a:t>
            </a:r>
          </a:p>
          <a:p>
            <a:pPr lvl="1"/>
            <a:r>
              <a:rPr lang="en-US" sz="2400">
                <a:solidFill>
                  <a:srgbClr val="FFFFFF"/>
                </a:solidFill>
                <a:cs typeface="Arial"/>
              </a:rPr>
              <a:t>Answer: CDMIS Support can support with functions in CDMIS and reporting concerns.  The agency would need to contact the designated Fiscal Consultant or Program Quality Consultant for specific program or contract related questions.</a:t>
            </a:r>
            <a:endParaRPr lang="en-US" sz="2400">
              <a:cs typeface="Arial"/>
            </a:endParaRPr>
          </a:p>
          <a:p>
            <a:pPr lvl="2"/>
            <a:endParaRPr lang="en-US" sz="1200">
              <a:solidFill>
                <a:srgbClr val="FFFFFF"/>
              </a:solidFill>
              <a:cs typeface="Arial"/>
            </a:endParaRPr>
          </a:p>
        </p:txBody>
      </p:sp>
    </p:spTree>
    <p:extLst>
      <p:ext uri="{BB962C8B-B14F-4D97-AF65-F5344CB8AC3E}">
        <p14:creationId xmlns:p14="http://schemas.microsoft.com/office/powerpoint/2010/main" val="2727558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B9D6-DF76-431C-9FB8-81E504A95478}"/>
              </a:ext>
            </a:extLst>
          </p:cNvPr>
          <p:cNvSpPr>
            <a:spLocks noGrp="1"/>
          </p:cNvSpPr>
          <p:nvPr>
            <p:ph type="title"/>
          </p:nvPr>
        </p:nvSpPr>
        <p:spPr/>
        <p:txBody>
          <a:bodyPr>
            <a:normAutofit/>
          </a:bodyPr>
          <a:lstStyle/>
          <a:p>
            <a:r>
              <a:rPr lang="en-US" sz="4000" b="1"/>
              <a:t>CDMIS Resources and Contact Information</a:t>
            </a:r>
          </a:p>
        </p:txBody>
      </p:sp>
      <p:sp>
        <p:nvSpPr>
          <p:cNvPr id="3" name="Content Placeholder 2">
            <a:extLst>
              <a:ext uri="{FF2B5EF4-FFF2-40B4-BE49-F238E27FC236}">
                <a16:creationId xmlns:a16="http://schemas.microsoft.com/office/drawing/2014/main" id="{61B0B254-0A91-4BA5-9365-C764BE3A5832}"/>
              </a:ext>
            </a:extLst>
          </p:cNvPr>
          <p:cNvSpPr>
            <a:spLocks noGrp="1"/>
          </p:cNvSpPr>
          <p:nvPr>
            <p:ph idx="4294967295"/>
          </p:nvPr>
        </p:nvSpPr>
        <p:spPr>
          <a:xfrm>
            <a:off x="152400" y="1184009"/>
            <a:ext cx="11887200" cy="5015901"/>
          </a:xfrm>
        </p:spPr>
        <p:txBody>
          <a:bodyPr vert="horz" lIns="91440" tIns="45720" rIns="91440" bIns="45720" rtlCol="0" anchor="t">
            <a:normAutofit fontScale="92500" lnSpcReduction="20000"/>
          </a:bodyPr>
          <a:lstStyle/>
          <a:p>
            <a:pPr marL="0" indent="0" algn="ctr">
              <a:buNone/>
            </a:pPr>
            <a:endParaRPr lang="en-US"/>
          </a:p>
          <a:p>
            <a:pPr>
              <a:spcAft>
                <a:spcPts val="1200"/>
              </a:spcAft>
            </a:pPr>
            <a:r>
              <a:rPr lang="en-US"/>
              <a:t>CDMIS technical assistance inbox:</a:t>
            </a:r>
            <a:endParaRPr lang="en-US" u="sng">
              <a:solidFill>
                <a:schemeClr val="accent4">
                  <a:lumMod val="40000"/>
                  <a:lumOff val="60000"/>
                </a:schemeClr>
              </a:solidFill>
            </a:endParaRPr>
          </a:p>
          <a:p>
            <a:pPr lvl="1">
              <a:spcAft>
                <a:spcPts val="1200"/>
              </a:spcAft>
              <a:buFont typeface="Wingdings" panose="05000000000000000000" pitchFamily="2" charset="2"/>
              <a:buChar char="Ø"/>
            </a:pPr>
            <a:r>
              <a:rPr lang="en-US" u="sng">
                <a:solidFill>
                  <a:schemeClr val="accent4">
                    <a:lumMod val="40000"/>
                    <a:lumOff val="60000"/>
                  </a:schemeClr>
                </a:solidFill>
                <a:hlinkClick r:id="rId3" tooltip="CDE CDMIS Inbox">
                  <a:extLst>
                    <a:ext uri="{A12FA001-AC4F-418D-AE19-62706E023703}">
                      <ahyp:hlinkClr xmlns:ahyp="http://schemas.microsoft.com/office/drawing/2018/hyperlinkcolor" val="tx"/>
                    </a:ext>
                  </a:extLst>
                </a:hlinkClick>
              </a:rPr>
              <a:t>CDMIS@cde.ca.gov</a:t>
            </a:r>
            <a:r>
              <a:rPr lang="en-US">
                <a:solidFill>
                  <a:schemeClr val="accent4">
                    <a:lumMod val="40000"/>
                    <a:lumOff val="60000"/>
                  </a:schemeClr>
                </a:solidFill>
              </a:rPr>
              <a:t> </a:t>
            </a:r>
            <a:r>
              <a:rPr lang="en-US"/>
              <a:t>and </a:t>
            </a:r>
            <a:r>
              <a:rPr lang="en-US">
                <a:solidFill>
                  <a:schemeClr val="accent4">
                    <a:lumMod val="40000"/>
                    <a:lumOff val="60000"/>
                  </a:schemeClr>
                </a:solidFill>
                <a:hlinkClick r:id="rId4" tooltip="CDSS CDMIS Inbox">
                  <a:extLst>
                    <a:ext uri="{A12FA001-AC4F-418D-AE19-62706E023703}">
                      <ahyp:hlinkClr xmlns:ahyp="http://schemas.microsoft.com/office/drawing/2018/hyperlinkcolor" val="tx"/>
                    </a:ext>
                  </a:extLst>
                </a:hlinkClick>
              </a:rPr>
              <a:t>CDMIS@dss.ca.gov</a:t>
            </a:r>
            <a:endParaRPr lang="en-US" u="sng">
              <a:solidFill>
                <a:schemeClr val="accent4">
                  <a:lumMod val="40000"/>
                  <a:lumOff val="60000"/>
                </a:schemeClr>
              </a:solidFill>
              <a:cs typeface="Arial"/>
            </a:endParaRPr>
          </a:p>
          <a:p>
            <a:pPr>
              <a:spcAft>
                <a:spcPts val="1200"/>
              </a:spcAft>
            </a:pPr>
            <a:r>
              <a:rPr lang="en-US"/>
              <a:t>CDMIS Resources Webpage:</a:t>
            </a:r>
            <a:endParaRPr lang="en-US">
              <a:cs typeface="Arial"/>
            </a:endParaRPr>
          </a:p>
          <a:p>
            <a:pPr lvl="1">
              <a:spcAft>
                <a:spcPts val="1200"/>
              </a:spcAft>
              <a:buFont typeface="Wingdings" panose="05000000000000000000" pitchFamily="2" charset="2"/>
              <a:buChar char="Ø"/>
            </a:pPr>
            <a:r>
              <a:rPr lang="en-US" u="sng">
                <a:solidFill>
                  <a:schemeClr val="accent4">
                    <a:lumMod val="40000"/>
                    <a:lumOff val="60000"/>
                  </a:schemeClr>
                </a:solidFill>
                <a:ea typeface="+mn-lt"/>
                <a:cs typeface="+mn-lt"/>
                <a:hlinkClick r:id="rId5" tooltip="CDMIS Resource Web Page">
                  <a:extLst>
                    <a:ext uri="{A12FA001-AC4F-418D-AE19-62706E023703}">
                      <ahyp:hlinkClr xmlns:ahyp="http://schemas.microsoft.com/office/drawing/2018/hyperlinkcolor" val="tx"/>
                    </a:ext>
                  </a:extLst>
                </a:hlinkClick>
              </a:rPr>
              <a:t>https://www.cde.ca.gov/sp/cd/ci/main.asp</a:t>
            </a:r>
            <a:endParaRPr lang="en-US">
              <a:solidFill>
                <a:schemeClr val="accent4">
                  <a:lumMod val="40000"/>
                  <a:lumOff val="60000"/>
                </a:schemeClr>
              </a:solidFill>
              <a:cs typeface="Arial" panose="020B0604020202020204"/>
            </a:endParaRPr>
          </a:p>
          <a:p>
            <a:pPr>
              <a:spcAft>
                <a:spcPts val="1200"/>
              </a:spcAft>
            </a:pPr>
            <a:r>
              <a:rPr lang="en-US"/>
              <a:t>CDMIS Live Site:</a:t>
            </a:r>
          </a:p>
          <a:p>
            <a:pPr lvl="1">
              <a:spcAft>
                <a:spcPts val="1200"/>
              </a:spcAft>
              <a:buFont typeface="Wingdings" panose="05000000000000000000" pitchFamily="2" charset="2"/>
              <a:buChar char="Ø"/>
            </a:pPr>
            <a:r>
              <a:rPr lang="en-US" u="sng">
                <a:solidFill>
                  <a:schemeClr val="accent4">
                    <a:lumMod val="40000"/>
                    <a:lumOff val="60000"/>
                  </a:schemeClr>
                </a:solidFill>
                <a:hlinkClick r:id="rId6" tooltip="CDMIS Live Site Link">
                  <a:extLst>
                    <a:ext uri="{A12FA001-AC4F-418D-AE19-62706E023703}">
                      <ahyp:hlinkClr xmlns:ahyp="http://schemas.microsoft.com/office/drawing/2018/hyperlinkcolor" val="tx"/>
                    </a:ext>
                  </a:extLst>
                </a:hlinkClick>
              </a:rPr>
              <a:t>https://www4.cde.ca.gov/cdmis</a:t>
            </a:r>
            <a:endParaRPr lang="en-US" u="sng">
              <a:solidFill>
                <a:schemeClr val="accent4">
                  <a:lumMod val="40000"/>
                  <a:lumOff val="60000"/>
                </a:schemeClr>
              </a:solidFill>
              <a:cs typeface="Arial" panose="020B0604020202020204"/>
            </a:endParaRPr>
          </a:p>
          <a:p>
            <a:pPr>
              <a:spcAft>
                <a:spcPts val="1200"/>
              </a:spcAft>
            </a:pPr>
            <a:r>
              <a:rPr lang="en-US">
                <a:cs typeface="Arial"/>
              </a:rPr>
              <a:t>SPR Resources Webpage: </a:t>
            </a:r>
          </a:p>
          <a:p>
            <a:pPr lvl="1">
              <a:spcAft>
                <a:spcPts val="1200"/>
              </a:spcAft>
              <a:buFont typeface="Wingdings,Sans-Serif" panose="020B0604020202020204" pitchFamily="34" charset="0"/>
              <a:buChar char="Ø"/>
            </a:pPr>
            <a:r>
              <a:rPr lang="en-US">
                <a:solidFill>
                  <a:schemeClr val="accent4">
                    <a:lumMod val="40000"/>
                    <a:lumOff val="60000"/>
                  </a:schemeClr>
                </a:solidFill>
                <a:latin typeface="Arial"/>
                <a:cs typeface="Calibri"/>
                <a:hlinkClick r:id="rId7" tooltip="SPR Resources Webpage">
                  <a:extLst>
                    <a:ext uri="{A12FA001-AC4F-418D-AE19-62706E023703}">
                      <ahyp:hlinkClr xmlns:ahyp="http://schemas.microsoft.com/office/drawing/2018/hyperlinkcolor" val="tx"/>
                    </a:ext>
                  </a:extLst>
                </a:hlinkClick>
              </a:rPr>
              <a:t>https://www.cde.ca.gov/sp/cd/ci/spreport.asp</a:t>
            </a:r>
            <a:endParaRPr lang="en-US">
              <a:solidFill>
                <a:schemeClr val="accent4">
                  <a:lumMod val="40000"/>
                  <a:lumOff val="60000"/>
                </a:schemeClr>
              </a:solidFill>
              <a:latin typeface="Arial"/>
              <a:cs typeface="Calibri"/>
            </a:endParaRPr>
          </a:p>
        </p:txBody>
      </p:sp>
    </p:spTree>
    <p:extLst>
      <p:ext uri="{BB962C8B-B14F-4D97-AF65-F5344CB8AC3E}">
        <p14:creationId xmlns:p14="http://schemas.microsoft.com/office/powerpoint/2010/main" val="1377700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E24A-06BF-433C-9177-0EC45A4D90AC}"/>
              </a:ext>
            </a:extLst>
          </p:cNvPr>
          <p:cNvSpPr>
            <a:spLocks noGrp="1"/>
          </p:cNvSpPr>
          <p:nvPr>
            <p:ph type="title"/>
          </p:nvPr>
        </p:nvSpPr>
        <p:spPr>
          <a:xfrm>
            <a:off x="7684654" y="2775700"/>
            <a:ext cx="3860800" cy="891620"/>
          </a:xfrm>
        </p:spPr>
        <p:txBody>
          <a:bodyPr>
            <a:normAutofit fontScale="90000"/>
          </a:bodyPr>
          <a:lstStyle/>
          <a:p>
            <a:r>
              <a:rPr lang="en-US" sz="4000" b="1"/>
              <a:t>Questions and Answers</a:t>
            </a:r>
          </a:p>
        </p:txBody>
      </p:sp>
      <p:sp>
        <p:nvSpPr>
          <p:cNvPr id="4" name="Content Placeholder 3">
            <a:extLst>
              <a:ext uri="{FF2B5EF4-FFF2-40B4-BE49-F238E27FC236}">
                <a16:creationId xmlns:a16="http://schemas.microsoft.com/office/drawing/2014/main" id="{3FCE15AB-9767-405E-AC78-4E105ECEDB9B}"/>
              </a:ext>
            </a:extLst>
          </p:cNvPr>
          <p:cNvSpPr>
            <a:spLocks noGrp="1"/>
          </p:cNvSpPr>
          <p:nvPr>
            <p:ph sz="half" idx="2"/>
          </p:nvPr>
        </p:nvSpPr>
        <p:spPr>
          <a:xfrm>
            <a:off x="152400" y="5219700"/>
            <a:ext cx="5869709" cy="763154"/>
          </a:xfrm>
        </p:spPr>
        <p:txBody>
          <a:bodyPr>
            <a:normAutofit/>
          </a:bodyPr>
          <a:lstStyle/>
          <a:p>
            <a:pPr marL="0" indent="-182880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a:t>
            </a:r>
          </a:p>
        </p:txBody>
      </p:sp>
      <p:pic>
        <p:nvPicPr>
          <p:cNvPr id="5" name="Content Placeholder 8" descr="Child, outdoor in front of water table playing with a rubber water toy.">
            <a:extLst>
              <a:ext uri="{FF2B5EF4-FFF2-40B4-BE49-F238E27FC236}">
                <a16:creationId xmlns:a16="http://schemas.microsoft.com/office/drawing/2014/main" id="{41D0A1EE-E12D-4752-995C-922CEC8B36F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1673" y="504040"/>
            <a:ext cx="6797964" cy="4543320"/>
          </a:xfrm>
          <a:prstGeom prst="rect">
            <a:avLst/>
          </a:prstGeom>
        </p:spPr>
      </p:pic>
    </p:spTree>
    <p:extLst>
      <p:ext uri="{BB962C8B-B14F-4D97-AF65-F5344CB8AC3E}">
        <p14:creationId xmlns:p14="http://schemas.microsoft.com/office/powerpoint/2010/main" val="2109781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b="1">
                <a:cs typeface="Arial"/>
              </a:rPr>
              <a:t>Thank you!</a:t>
            </a:r>
            <a:endParaRPr lang="en-US"/>
          </a:p>
        </p:txBody>
      </p:sp>
    </p:spTree>
    <p:extLst>
      <p:ext uri="{BB962C8B-B14F-4D97-AF65-F5344CB8AC3E}">
        <p14:creationId xmlns:p14="http://schemas.microsoft.com/office/powerpoint/2010/main" val="267173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A11B-42C9-4181-AF96-9C04143CA1B6}"/>
              </a:ext>
            </a:extLst>
          </p:cNvPr>
          <p:cNvSpPr>
            <a:spLocks noGrp="1"/>
          </p:cNvSpPr>
          <p:nvPr>
            <p:ph type="title"/>
          </p:nvPr>
        </p:nvSpPr>
        <p:spPr/>
        <p:txBody>
          <a:bodyPr/>
          <a:lstStyle/>
          <a:p>
            <a:r>
              <a:rPr lang="en-US" b="1"/>
              <a:t>How the Data Is Used (2)</a:t>
            </a:r>
          </a:p>
        </p:txBody>
      </p:sp>
      <p:sp>
        <p:nvSpPr>
          <p:cNvPr id="3" name="Content Placeholder 2">
            <a:extLst>
              <a:ext uri="{FF2B5EF4-FFF2-40B4-BE49-F238E27FC236}">
                <a16:creationId xmlns:a16="http://schemas.microsoft.com/office/drawing/2014/main" id="{9619F689-C0AF-4140-94C9-6C6A7C20BDD8}"/>
              </a:ext>
            </a:extLst>
          </p:cNvPr>
          <p:cNvSpPr>
            <a:spLocks noGrp="1"/>
          </p:cNvSpPr>
          <p:nvPr>
            <p:ph idx="1"/>
          </p:nvPr>
        </p:nvSpPr>
        <p:spPr>
          <a:xfrm>
            <a:off x="152400" y="1529362"/>
            <a:ext cx="11887200" cy="5015901"/>
          </a:xfrm>
        </p:spPr>
        <p:txBody>
          <a:bodyPr vert="horz" lIns="91440" tIns="45720" rIns="91440" bIns="45720" rtlCol="0" anchor="t">
            <a:noAutofit/>
          </a:bodyPr>
          <a:lstStyle/>
          <a:p>
            <a:pPr marL="0" indent="0">
              <a:buNone/>
            </a:pPr>
            <a:r>
              <a:rPr lang="en-US" sz="2600"/>
              <a:t>Respond to data requests from numerous sources including the following:</a:t>
            </a:r>
            <a:endParaRPr lang="en-US" sz="2600">
              <a:cs typeface="Arial"/>
            </a:endParaRPr>
          </a:p>
          <a:p>
            <a:r>
              <a:rPr lang="en-US" sz="2600"/>
              <a:t>Department of Finance </a:t>
            </a:r>
            <a:endParaRPr lang="en-US" sz="2600">
              <a:cs typeface="Arial"/>
            </a:endParaRPr>
          </a:p>
          <a:p>
            <a:r>
              <a:rPr lang="en-US" sz="2600"/>
              <a:t>Department of Social Services </a:t>
            </a:r>
            <a:endParaRPr lang="en-US" sz="2600">
              <a:cs typeface="Arial"/>
            </a:endParaRPr>
          </a:p>
          <a:p>
            <a:r>
              <a:rPr lang="en-US" sz="2600"/>
              <a:t>The Legislature </a:t>
            </a:r>
            <a:endParaRPr lang="en-US" sz="2600">
              <a:cs typeface="Arial"/>
            </a:endParaRPr>
          </a:p>
          <a:p>
            <a:r>
              <a:rPr lang="en-US" sz="2600"/>
              <a:t>The Legislative Analyst Office </a:t>
            </a:r>
            <a:endParaRPr lang="en-US" sz="2600">
              <a:cs typeface="Arial"/>
            </a:endParaRPr>
          </a:p>
          <a:p>
            <a:r>
              <a:rPr lang="en-US" sz="2600"/>
              <a:t>Local Planning Councils </a:t>
            </a:r>
            <a:endParaRPr lang="en-US" sz="2600">
              <a:cs typeface="Arial"/>
            </a:endParaRPr>
          </a:p>
          <a:p>
            <a:r>
              <a:rPr lang="en-US" sz="2600"/>
              <a:t>California Children and Families Commission (aka: First 5 California) </a:t>
            </a:r>
            <a:endParaRPr lang="en-US" sz="2600">
              <a:cs typeface="Arial"/>
            </a:endParaRPr>
          </a:p>
          <a:p>
            <a:r>
              <a:rPr lang="en-US" sz="2600">
                <a:cs typeface="Arial"/>
              </a:rPr>
              <a:t>The National Institute for Early Education Research (NIEER)</a:t>
            </a:r>
          </a:p>
          <a:p>
            <a:r>
              <a:rPr lang="en-US" sz="2600"/>
              <a:t>The American Institute of Research</a:t>
            </a:r>
            <a:endParaRPr lang="en-US" sz="2600">
              <a:cs typeface="Arial"/>
            </a:endParaRPr>
          </a:p>
        </p:txBody>
      </p:sp>
    </p:spTree>
    <p:extLst>
      <p:ext uri="{BB962C8B-B14F-4D97-AF65-F5344CB8AC3E}">
        <p14:creationId xmlns:p14="http://schemas.microsoft.com/office/powerpoint/2010/main" val="302174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4A85-BAC6-42E5-A0D2-CE479839DC48}"/>
              </a:ext>
            </a:extLst>
          </p:cNvPr>
          <p:cNvSpPr>
            <a:spLocks noGrp="1"/>
          </p:cNvSpPr>
          <p:nvPr>
            <p:ph type="title"/>
          </p:nvPr>
        </p:nvSpPr>
        <p:spPr/>
        <p:txBody>
          <a:bodyPr/>
          <a:lstStyle/>
          <a:p>
            <a:r>
              <a:rPr lang="en-US" b="1"/>
              <a:t>How the Data Is Used (3)</a:t>
            </a:r>
          </a:p>
        </p:txBody>
      </p:sp>
      <p:sp>
        <p:nvSpPr>
          <p:cNvPr id="3" name="Content Placeholder 2">
            <a:extLst>
              <a:ext uri="{FF2B5EF4-FFF2-40B4-BE49-F238E27FC236}">
                <a16:creationId xmlns:a16="http://schemas.microsoft.com/office/drawing/2014/main" id="{36710504-95C5-457E-AAE7-DAABBE04D460}"/>
              </a:ext>
            </a:extLst>
          </p:cNvPr>
          <p:cNvSpPr>
            <a:spLocks noGrp="1"/>
          </p:cNvSpPr>
          <p:nvPr>
            <p:ph idx="1"/>
          </p:nvPr>
        </p:nvSpPr>
        <p:spPr>
          <a:xfrm>
            <a:off x="152400" y="1529362"/>
            <a:ext cx="11887200" cy="5015901"/>
          </a:xfrm>
        </p:spPr>
        <p:txBody>
          <a:bodyPr vert="horz" lIns="91440" tIns="45720" rIns="91440" bIns="45720" rtlCol="0" anchor="t">
            <a:normAutofit/>
          </a:bodyPr>
          <a:lstStyle/>
          <a:p>
            <a:r>
              <a:rPr lang="en-US" sz="2800"/>
              <a:t>The California Budget Project </a:t>
            </a:r>
            <a:endParaRPr lang="en-US" sz="2800">
              <a:cs typeface="Arial"/>
            </a:endParaRPr>
          </a:p>
          <a:p>
            <a:r>
              <a:rPr lang="en-US" sz="2800"/>
              <a:t>Advocacy Groups </a:t>
            </a:r>
            <a:endParaRPr lang="en-US" sz="2800">
              <a:cs typeface="Arial"/>
            </a:endParaRPr>
          </a:p>
          <a:p>
            <a:r>
              <a:rPr lang="en-US" sz="2800"/>
              <a:t>R &amp; R Network </a:t>
            </a:r>
            <a:endParaRPr lang="en-US" sz="2800">
              <a:cs typeface="Arial"/>
            </a:endParaRPr>
          </a:p>
          <a:p>
            <a:r>
              <a:rPr lang="en-US" sz="2800"/>
              <a:t>California Alternative Payment Program Association (CAPPA) </a:t>
            </a:r>
            <a:endParaRPr lang="en-US" sz="2800">
              <a:cs typeface="Arial"/>
            </a:endParaRPr>
          </a:p>
          <a:p>
            <a:r>
              <a:rPr lang="en-US" sz="2800"/>
              <a:t>Academic research institutions </a:t>
            </a:r>
            <a:endParaRPr lang="en-US" sz="2800">
              <a:cs typeface="Arial"/>
            </a:endParaRPr>
          </a:p>
          <a:p>
            <a:r>
              <a:rPr lang="en-US" sz="2800"/>
              <a:t>Newspapers </a:t>
            </a:r>
            <a:endParaRPr lang="en-US" sz="2800">
              <a:cs typeface="Arial"/>
            </a:endParaRPr>
          </a:p>
          <a:p>
            <a:r>
              <a:rPr lang="en-US" sz="2800"/>
              <a:t>and, lastly, many of the agencies attending this meeting will request data about themselves or their county</a:t>
            </a:r>
            <a:endParaRPr lang="en-US" sz="2800">
              <a:cs typeface="Arial"/>
            </a:endParaRPr>
          </a:p>
        </p:txBody>
      </p:sp>
    </p:spTree>
    <p:extLst>
      <p:ext uri="{BB962C8B-B14F-4D97-AF65-F5344CB8AC3E}">
        <p14:creationId xmlns:p14="http://schemas.microsoft.com/office/powerpoint/2010/main" val="161779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C1D5-EEC9-0F14-7B4A-35B906C8B50A}"/>
              </a:ext>
            </a:extLst>
          </p:cNvPr>
          <p:cNvSpPr>
            <a:spLocks noGrp="1"/>
          </p:cNvSpPr>
          <p:nvPr>
            <p:ph type="title"/>
          </p:nvPr>
        </p:nvSpPr>
        <p:spPr/>
        <p:txBody>
          <a:bodyPr/>
          <a:lstStyle/>
          <a:p>
            <a:r>
              <a:rPr lang="en-US" b="1"/>
              <a:t>System Access Overview</a:t>
            </a:r>
          </a:p>
        </p:txBody>
      </p:sp>
      <p:sp>
        <p:nvSpPr>
          <p:cNvPr id="3" name="Content Placeholder 2">
            <a:extLst>
              <a:ext uri="{FF2B5EF4-FFF2-40B4-BE49-F238E27FC236}">
                <a16:creationId xmlns:a16="http://schemas.microsoft.com/office/drawing/2014/main" id="{70BC7FB7-4687-A26A-E495-F6DC994138B3}"/>
              </a:ext>
            </a:extLst>
          </p:cNvPr>
          <p:cNvSpPr>
            <a:spLocks noGrp="1"/>
          </p:cNvSpPr>
          <p:nvPr>
            <p:ph idx="1"/>
          </p:nvPr>
        </p:nvSpPr>
        <p:spPr>
          <a:xfrm>
            <a:off x="152400" y="1638300"/>
            <a:ext cx="11887200" cy="4166599"/>
          </a:xfrm>
        </p:spPr>
        <p:txBody>
          <a:bodyPr/>
          <a:lstStyle/>
          <a:p>
            <a:pPr>
              <a:spcAft>
                <a:spcPts val="1200"/>
              </a:spcAft>
            </a:pPr>
            <a:r>
              <a:rPr lang="en-US"/>
              <a:t>There are two types of user access levels in the CDMIS: Super Users and Regular Users.</a:t>
            </a:r>
          </a:p>
          <a:p>
            <a:pPr>
              <a:spcAft>
                <a:spcPts val="1200"/>
              </a:spcAft>
            </a:pPr>
            <a:r>
              <a:rPr lang="en-US"/>
              <a:t>An agency's super user is usually the program director. He or she is responsible for completing the CDD-801A and CDD-801B or designating individuals in the agency to complete these reports. An agency may have as many super users and users as deemed necessary; however, an agency must always have at least one active super user.</a:t>
            </a:r>
          </a:p>
        </p:txBody>
      </p:sp>
    </p:spTree>
    <p:extLst>
      <p:ext uri="{BB962C8B-B14F-4D97-AF65-F5344CB8AC3E}">
        <p14:creationId xmlns:p14="http://schemas.microsoft.com/office/powerpoint/2010/main" val="53082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D8C1-B689-65E5-57D4-9BBCEC8F2F40}"/>
              </a:ext>
            </a:extLst>
          </p:cNvPr>
          <p:cNvSpPr>
            <a:spLocks noGrp="1"/>
          </p:cNvSpPr>
          <p:nvPr>
            <p:ph type="title"/>
          </p:nvPr>
        </p:nvSpPr>
        <p:spPr/>
        <p:txBody>
          <a:bodyPr/>
          <a:lstStyle/>
          <a:p>
            <a:r>
              <a:rPr lang="en-US" b="1"/>
              <a:t>System Access: Super Users (1)</a:t>
            </a:r>
          </a:p>
        </p:txBody>
      </p:sp>
      <p:sp>
        <p:nvSpPr>
          <p:cNvPr id="3" name="Content Placeholder 2">
            <a:extLst>
              <a:ext uri="{FF2B5EF4-FFF2-40B4-BE49-F238E27FC236}">
                <a16:creationId xmlns:a16="http://schemas.microsoft.com/office/drawing/2014/main" id="{D02F0149-8BF2-DFCF-DF28-19041A24E1F6}"/>
              </a:ext>
            </a:extLst>
          </p:cNvPr>
          <p:cNvSpPr>
            <a:spLocks noGrp="1"/>
          </p:cNvSpPr>
          <p:nvPr>
            <p:ph idx="1"/>
          </p:nvPr>
        </p:nvSpPr>
        <p:spPr/>
        <p:txBody>
          <a:bodyPr/>
          <a:lstStyle/>
          <a:p>
            <a:pPr marL="0" indent="0">
              <a:spcAft>
                <a:spcPts val="1200"/>
              </a:spcAft>
              <a:buNone/>
            </a:pPr>
            <a:r>
              <a:rPr lang="en-US"/>
              <a:t>Super users can do the following: </a:t>
            </a:r>
          </a:p>
          <a:p>
            <a:pPr lvl="1">
              <a:spcAft>
                <a:spcPts val="1800"/>
              </a:spcAft>
            </a:pPr>
            <a:r>
              <a:rPr lang="en-US"/>
              <a:t>See all usernames and passwords</a:t>
            </a:r>
          </a:p>
          <a:p>
            <a:pPr lvl="1">
              <a:spcAft>
                <a:spcPts val="1800"/>
              </a:spcAft>
            </a:pPr>
            <a:r>
              <a:rPr lang="en-US"/>
              <a:t>Update information for all users</a:t>
            </a:r>
          </a:p>
          <a:p>
            <a:pPr lvl="1">
              <a:spcAft>
                <a:spcPts val="1800"/>
              </a:spcAft>
            </a:pPr>
            <a:r>
              <a:rPr lang="en-US"/>
              <a:t>Request new user accounts &amp; deactivate existing users</a:t>
            </a:r>
          </a:p>
          <a:p>
            <a:pPr lvl="1">
              <a:spcAft>
                <a:spcPts val="1800"/>
              </a:spcAft>
            </a:pPr>
            <a:r>
              <a:rPr lang="en-US"/>
              <a:t>Update Agency Information (Site, FCCH, etc.)</a:t>
            </a:r>
          </a:p>
          <a:p>
            <a:pPr lvl="1">
              <a:spcAft>
                <a:spcPts val="1800"/>
              </a:spcAft>
            </a:pPr>
            <a:r>
              <a:rPr lang="en-US"/>
              <a:t>Report “No Services” for programs not operating during specific months</a:t>
            </a:r>
          </a:p>
        </p:txBody>
      </p:sp>
    </p:spTree>
    <p:extLst>
      <p:ext uri="{BB962C8B-B14F-4D97-AF65-F5344CB8AC3E}">
        <p14:creationId xmlns:p14="http://schemas.microsoft.com/office/powerpoint/2010/main" val="2722291009"/>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1333EDB0C58E4193D748EF5CC00FCF" ma:contentTypeVersion="5" ma:contentTypeDescription="Create a new document." ma:contentTypeScope="" ma:versionID="84bcfd5026a438cf2b69a6f2147a9377">
  <xsd:schema xmlns:xsd="http://www.w3.org/2001/XMLSchema" xmlns:xs="http://www.w3.org/2001/XMLSchema" xmlns:p="http://schemas.microsoft.com/office/2006/metadata/properties" xmlns:ns2="c12d4305-e1e6-456e-9903-a1add0845fed" xmlns:ns3="315d45e7-c817-4d14-a7d0-63ad887d7039" targetNamespace="http://schemas.microsoft.com/office/2006/metadata/properties" ma:root="true" ma:fieldsID="7e755d89e7b6b57fe742a99be2e94215" ns2:_="" ns3:_="">
    <xsd:import namespace="c12d4305-e1e6-456e-9903-a1add0845fed"/>
    <xsd:import namespace="315d45e7-c817-4d14-a7d0-63ad887d70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d4305-e1e6-456e-9903-a1add0845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5d45e7-c817-4d14-a7d0-63ad887d70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067A0C-6156-40B2-B839-7C39D2F00B4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78A205-C365-4D9A-8DC9-B6B120F2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d4305-e1e6-456e-9903-a1add0845fed"/>
    <ds:schemaRef ds:uri="315d45e7-c817-4d14-a7d0-63ad887d7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F61BBA-6CE8-4CF1-91CA-62C01D9095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3788</Words>
  <Application>Microsoft Office PowerPoint</Application>
  <PresentationFormat>Widescreen</PresentationFormat>
  <Paragraphs>372</Paragraphs>
  <Slides>57</Slides>
  <Notes>57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57</vt:i4>
      </vt:variant>
    </vt:vector>
  </HeadingPairs>
  <TitlesOfParts>
    <vt:vector size="70" baseType="lpstr">
      <vt:lpstr>Arial</vt:lpstr>
      <vt:lpstr>Arial,Sans-Serif</vt:lpstr>
      <vt:lpstr>Calibri</vt:lpstr>
      <vt:lpstr>Wingdings</vt:lpstr>
      <vt:lpstr>Wingdings,Sans-Serif</vt:lpstr>
      <vt:lpstr>CDE Set 1</vt:lpstr>
      <vt:lpstr>CDE Set 2</vt:lpstr>
      <vt:lpstr>CDE Set 3</vt:lpstr>
      <vt:lpstr>CDE Set 4</vt:lpstr>
      <vt:lpstr>CDE Set 5</vt:lpstr>
      <vt:lpstr>CDE Set 6</vt:lpstr>
      <vt:lpstr>CDE Set 7</vt:lpstr>
      <vt:lpstr>CDE Set 1</vt:lpstr>
      <vt:lpstr>Child Development Management Information System (CDMIS)</vt:lpstr>
      <vt:lpstr>What is CDMIS? (1)</vt:lpstr>
      <vt:lpstr>Overview</vt:lpstr>
      <vt:lpstr>What is CDMIS? (2)</vt:lpstr>
      <vt:lpstr>How the Data Is Used (1)</vt:lpstr>
      <vt:lpstr>How the Data Is Used (2)</vt:lpstr>
      <vt:lpstr>How the Data Is Used (3)</vt:lpstr>
      <vt:lpstr>System Access Overview</vt:lpstr>
      <vt:lpstr>System Access: Super Users (1)</vt:lpstr>
      <vt:lpstr>System Access: Super Users (2)</vt:lpstr>
      <vt:lpstr>System Access: Regular Users</vt:lpstr>
      <vt:lpstr>CDD-801A Overview</vt:lpstr>
      <vt:lpstr>How to Submit CDD-801A Reports</vt:lpstr>
      <vt:lpstr>Web Input/Edit/Copy Forward</vt:lpstr>
      <vt:lpstr>Electronic File Upload</vt:lpstr>
      <vt:lpstr>CDD-801A Management Reports (1)</vt:lpstr>
      <vt:lpstr>CDD-801A Management Reports (2)</vt:lpstr>
      <vt:lpstr>Managing Sub-Agencies</vt:lpstr>
      <vt:lpstr>Reporting No Services </vt:lpstr>
      <vt:lpstr>CDD-801A Data Quality </vt:lpstr>
      <vt:lpstr>CDD-801A Report (Demo)</vt:lpstr>
      <vt:lpstr>CDD-801B Overview</vt:lpstr>
      <vt:lpstr>CDD-801B Selection </vt:lpstr>
      <vt:lpstr>CDD-801B Reporting Instructions (1)</vt:lpstr>
      <vt:lpstr>CDD-801B Reporting Instructions (2)</vt:lpstr>
      <vt:lpstr>CDD-801B Excluding Families (1)</vt:lpstr>
      <vt:lpstr>CDD-801B Excluding Families (2)</vt:lpstr>
      <vt:lpstr>CDD-801B Report (Demo)</vt:lpstr>
      <vt:lpstr>Report Month Locking </vt:lpstr>
      <vt:lpstr>Subsidized Provider Report (SPR)</vt:lpstr>
      <vt:lpstr>Home-Based Type of Care </vt:lpstr>
      <vt:lpstr>How to Submit the SPR</vt:lpstr>
      <vt:lpstr>SPR Due Date</vt:lpstr>
      <vt:lpstr>Subsidized Provider Report (Demo)</vt:lpstr>
      <vt:lpstr>Updating Agency Information</vt:lpstr>
      <vt:lpstr>How to Update Agency Information on CDMIS (1)</vt:lpstr>
      <vt:lpstr>How to Update Agency Information on CDMIS (2)</vt:lpstr>
      <vt:lpstr>Updating Personnel Information on CDMIS (1) </vt:lpstr>
      <vt:lpstr>Updating Personnel Information on CDMIS (2) </vt:lpstr>
      <vt:lpstr>Updating Personnel Information on CDMIS (3) </vt:lpstr>
      <vt:lpstr>Updating FCCH Information on CDMIS (1)</vt:lpstr>
      <vt:lpstr>Updating FCCH Information on CDMIS (2)</vt:lpstr>
      <vt:lpstr>Updating FCCH Information on CDMIS (3)</vt:lpstr>
      <vt:lpstr>Updating Site/Office Information on CDMIS (1)</vt:lpstr>
      <vt:lpstr>Updating Site/Office Information on CDMIS (2)</vt:lpstr>
      <vt:lpstr>Updating Site/Office Information on CDMIS (3)</vt:lpstr>
      <vt:lpstr>Updating Agency Information: Uploading Files</vt:lpstr>
      <vt:lpstr>Updating Agency Information Annually (1)</vt:lpstr>
      <vt:lpstr>Updating Agency Information Annually (2)</vt:lpstr>
      <vt:lpstr>Updating Agency Information Annually (3)</vt:lpstr>
      <vt:lpstr>Updating Agency Information (Demo)</vt:lpstr>
      <vt:lpstr>Frequently Asked Questions (1)</vt:lpstr>
      <vt:lpstr>Frequently Asked Questions (2)</vt:lpstr>
      <vt:lpstr>Frequently Asked Questions (3)</vt:lpstr>
      <vt:lpstr>CDMIS Resources and Contact Information</vt:lpstr>
      <vt:lpstr>Questions and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CDMIS TA Training Webinar - Child Development (CA Dept of Education)</dc:title>
  <dc:subject/>
  <dc:creator/>
  <dc:description>CDMIS TA Training Webinar Training for contractors.</dc:description>
  <cp:revision>1</cp:revision>
  <dcterms:created xsi:type="dcterms:W3CDTF">2023-10-16T21:55:44Z</dcterms:created>
  <dcterms:modified xsi:type="dcterms:W3CDTF">2023-10-16T22:34:40Z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0x010100511333EDB0C58E4193D748EF5CC00FCF</vt:lpwstr>
  </property>
</Properties>
</file>