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59" r:id="rId5"/>
    <p:sldMasterId id="2147483648" r:id="rId6"/>
    <p:sldMasterId id="2147483664" r:id="rId7"/>
    <p:sldMasterId id="2147483671" r:id="rId8"/>
    <p:sldMasterId id="2147483676" r:id="rId9"/>
    <p:sldMasterId id="2147483681" r:id="rId10"/>
  </p:sldMasterIdLst>
  <p:notesMasterIdLst>
    <p:notesMasterId r:id="rId30"/>
  </p:notesMasterIdLst>
  <p:handoutMasterIdLst>
    <p:handoutMasterId r:id="rId31"/>
  </p:handoutMasterIdLst>
  <p:sldIdLst>
    <p:sldId id="256" r:id="rId11"/>
    <p:sldId id="276" r:id="rId12"/>
    <p:sldId id="265" r:id="rId13"/>
    <p:sldId id="277" r:id="rId14"/>
    <p:sldId id="272" r:id="rId15"/>
    <p:sldId id="257" r:id="rId16"/>
    <p:sldId id="288" r:id="rId17"/>
    <p:sldId id="278" r:id="rId18"/>
    <p:sldId id="266" r:id="rId19"/>
    <p:sldId id="268" r:id="rId20"/>
    <p:sldId id="279" r:id="rId21"/>
    <p:sldId id="280" r:id="rId22"/>
    <p:sldId id="270" r:id="rId23"/>
    <p:sldId id="283" r:id="rId24"/>
    <p:sldId id="287" r:id="rId25"/>
    <p:sldId id="289" r:id="rId26"/>
    <p:sldId id="267" r:id="rId27"/>
    <p:sldId id="258"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495F2E-1CCD-8923-A9DC-D5961B6843C7}" name="Crystal Devlin" initials="CD" userId="S::cdevlin@cde.ca.gov::45766686-1411-4f66-8b4e-ae85f8cf4551" providerId="AD"/>
  <p188:author id="{A87BE489-8FA2-08D6-8483-B336F28E20D8}" name="Stephen Propheter" initials="SP" userId="S::spropheter@cde.ca.gov::11fb58e5-2f2b-4a13-b081-018d2675a5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rystal Devlin" initials="CD" lastIdx="2" clrIdx="6">
    <p:extLst>
      <p:ext uri="{19B8F6BF-5375-455C-9EA6-DF929625EA0E}">
        <p15:presenceInfo xmlns:p15="http://schemas.microsoft.com/office/powerpoint/2012/main" userId="S-1-5-21-2608872058-1432505909-2668327341-24655" providerId="AD"/>
      </p:ext>
    </p:extLst>
  </p:cmAuthor>
  <p:cmAuthor id="1" name="Lindsey Castillo" initials="LC" lastIdx="1" clrIdx="0">
    <p:extLst>
      <p:ext uri="{19B8F6BF-5375-455C-9EA6-DF929625EA0E}">
        <p15:presenceInfo xmlns:p15="http://schemas.microsoft.com/office/powerpoint/2012/main" userId="S-1-5-21-2608872058-1432505909-2668327341-35187" providerId="AD"/>
      </p:ext>
    </p:extLst>
  </p:cmAuthor>
  <p:cmAuthor id="2" name="Amy Silva" initials="AS" lastIdx="1" clrIdx="1">
    <p:extLst>
      <p:ext uri="{19B8F6BF-5375-455C-9EA6-DF929625EA0E}">
        <p15:presenceInfo xmlns:p15="http://schemas.microsoft.com/office/powerpoint/2012/main" userId="S::asilva@cde.ca.gov::d486a346-c184-4d38-a418-1fd7e7e35730" providerId="AD"/>
      </p:ext>
    </p:extLst>
  </p:cmAuthor>
  <p:cmAuthor id="3" name="Jennifer Osalbo" initials="JO" lastIdx="3" clrIdx="2">
    <p:extLst>
      <p:ext uri="{19B8F6BF-5375-455C-9EA6-DF929625EA0E}">
        <p15:presenceInfo xmlns:p15="http://schemas.microsoft.com/office/powerpoint/2012/main" userId="S::josalbo@cde.ca.gov::01bce0eb-f15d-40d4-8858-3c9510062403" providerId="AD"/>
      </p:ext>
    </p:extLst>
  </p:cmAuthor>
  <p:cmAuthor id="4" name="Lindsey Castillo" initials="LC [2]" lastIdx="3" clrIdx="3">
    <p:extLst>
      <p:ext uri="{19B8F6BF-5375-455C-9EA6-DF929625EA0E}">
        <p15:presenceInfo xmlns:p15="http://schemas.microsoft.com/office/powerpoint/2012/main" userId="S::lcastillo@cde.ca.gov::c717f4bc-7203-475f-899f-e6cf69ab957d" providerId="AD"/>
      </p:ext>
    </p:extLst>
  </p:cmAuthor>
  <p:cmAuthor id="5" name="Mai Xiong" initials="MX" lastIdx="3" clrIdx="4">
    <p:extLst>
      <p:ext uri="{19B8F6BF-5375-455C-9EA6-DF929625EA0E}">
        <p15:presenceInfo xmlns:p15="http://schemas.microsoft.com/office/powerpoint/2012/main" userId="S::mxiong@cde.ca.gov::e9953e61-0963-4231-9c4b-20f4af026609" providerId="AD"/>
      </p:ext>
    </p:extLst>
  </p:cmAuthor>
  <p:cmAuthor id="6" name="Niki Niknia" initials="NN" lastIdx="1" clrIdx="5">
    <p:extLst>
      <p:ext uri="{19B8F6BF-5375-455C-9EA6-DF929625EA0E}">
        <p15:presenceInfo xmlns:p15="http://schemas.microsoft.com/office/powerpoint/2012/main" userId="S::nniknia@cde.ca.gov::0356fec4-4006-47a1-a946-2aa4aee691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0C4A6D"/>
    <a:srgbClr val="ED8B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A451C7-02C4-C1C5-DDCB-D6AF5062CA64}" v="7" dt="2022-12-21T21:38:28.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6713" autoAdjust="0"/>
  </p:normalViewPr>
  <p:slideViewPr>
    <p:cSldViewPr snapToGrid="0">
      <p:cViewPr varScale="1">
        <p:scale>
          <a:sx n="120" d="100"/>
          <a:sy n="120" d="100"/>
        </p:scale>
        <p:origin x="514" y="91"/>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31343-2F6C-4EC9-9DC2-9270877BDB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EEC52-11A2-463D-8A0E-792EF2BC2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8BE69-669F-416A-93EF-12E394687B13}" type="datetimeFigureOut">
              <a:rPr lang="en-US" smtClean="0"/>
              <a:t>12/23/2022</a:t>
            </a:fld>
            <a:endParaRPr lang="en-US"/>
          </a:p>
        </p:txBody>
      </p:sp>
      <p:sp>
        <p:nvSpPr>
          <p:cNvPr id="4" name="Footer Placeholder 3">
            <a:extLst>
              <a:ext uri="{FF2B5EF4-FFF2-40B4-BE49-F238E27FC236}">
                <a16:creationId xmlns:a16="http://schemas.microsoft.com/office/drawing/2014/main" id="{CA2C21C6-577A-414D-80D9-7CC98EBCB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581264-43C8-4B2A-8249-E8564476D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29019-704D-4805-9B43-8A1089A67E53}" type="slidenum">
              <a:rPr lang="en-US" smtClean="0"/>
              <a:t>‹#›</a:t>
            </a:fld>
            <a:endParaRPr lang="en-US"/>
          </a:p>
        </p:txBody>
      </p:sp>
    </p:spTree>
    <p:extLst>
      <p:ext uri="{BB962C8B-B14F-4D97-AF65-F5344CB8AC3E}">
        <p14:creationId xmlns:p14="http://schemas.microsoft.com/office/powerpoint/2010/main" val="3507462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10321-FE7C-41D5-A6A6-9361CA1AFD5B}" type="datetimeFigureOut">
              <a:rPr lang="en-US" smtClean="0"/>
              <a:t>12/23/2022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AC79-A108-4FDF-A0BE-96CEB0D6FF0B}" type="slidenum">
              <a:rPr lang="en-US" smtClean="0"/>
              <a:t>‹#›</a:t>
            </a:fld>
            <a:endParaRPr lang="en-US"/>
          </a:p>
        </p:txBody>
      </p:sp>
    </p:spTree>
    <p:extLst>
      <p:ext uri="{BB962C8B-B14F-4D97-AF65-F5344CB8AC3E}">
        <p14:creationId xmlns:p14="http://schemas.microsoft.com/office/powerpoint/2010/main" val="204286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a:t>
            </a:fld>
            <a:endParaRPr lang="en-US"/>
          </a:p>
        </p:txBody>
      </p:sp>
    </p:spTree>
    <p:extLst>
      <p:ext uri="{BB962C8B-B14F-4D97-AF65-F5344CB8AC3E}">
        <p14:creationId xmlns:p14="http://schemas.microsoft.com/office/powerpoint/2010/main" val="3979842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10</a:t>
            </a:fld>
            <a:endParaRPr lang="en-US"/>
          </a:p>
        </p:txBody>
      </p:sp>
    </p:spTree>
    <p:extLst>
      <p:ext uri="{BB962C8B-B14F-4D97-AF65-F5344CB8AC3E}">
        <p14:creationId xmlns:p14="http://schemas.microsoft.com/office/powerpoint/2010/main" val="2772638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11</a:t>
            </a:fld>
            <a:endParaRPr lang="en-US"/>
          </a:p>
        </p:txBody>
      </p:sp>
    </p:spTree>
    <p:extLst>
      <p:ext uri="{BB962C8B-B14F-4D97-AF65-F5344CB8AC3E}">
        <p14:creationId xmlns:p14="http://schemas.microsoft.com/office/powerpoint/2010/main" val="3651204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12</a:t>
            </a:fld>
            <a:endParaRPr lang="en-US"/>
          </a:p>
        </p:txBody>
      </p:sp>
    </p:spTree>
    <p:extLst>
      <p:ext uri="{BB962C8B-B14F-4D97-AF65-F5344CB8AC3E}">
        <p14:creationId xmlns:p14="http://schemas.microsoft.com/office/powerpoint/2010/main" val="4272903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13</a:t>
            </a:fld>
            <a:endParaRPr lang="en-US"/>
          </a:p>
        </p:txBody>
      </p:sp>
    </p:spTree>
    <p:extLst>
      <p:ext uri="{BB962C8B-B14F-4D97-AF65-F5344CB8AC3E}">
        <p14:creationId xmlns:p14="http://schemas.microsoft.com/office/powerpoint/2010/main" val="54693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14</a:t>
            </a:fld>
            <a:endParaRPr lang="en-US"/>
          </a:p>
        </p:txBody>
      </p:sp>
    </p:spTree>
    <p:extLst>
      <p:ext uri="{BB962C8B-B14F-4D97-AF65-F5344CB8AC3E}">
        <p14:creationId xmlns:p14="http://schemas.microsoft.com/office/powerpoint/2010/main" val="3456765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15</a:t>
            </a:fld>
            <a:endParaRPr lang="en-US"/>
          </a:p>
        </p:txBody>
      </p:sp>
    </p:spTree>
    <p:extLst>
      <p:ext uri="{BB962C8B-B14F-4D97-AF65-F5344CB8AC3E}">
        <p14:creationId xmlns:p14="http://schemas.microsoft.com/office/powerpoint/2010/main" val="965280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16</a:t>
            </a:fld>
            <a:endParaRPr lang="en-US"/>
          </a:p>
        </p:txBody>
      </p:sp>
    </p:spTree>
    <p:extLst>
      <p:ext uri="{BB962C8B-B14F-4D97-AF65-F5344CB8AC3E}">
        <p14:creationId xmlns:p14="http://schemas.microsoft.com/office/powerpoint/2010/main" val="2430121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17</a:t>
            </a:fld>
            <a:endParaRPr lang="en-US"/>
          </a:p>
        </p:txBody>
      </p:sp>
    </p:spTree>
    <p:extLst>
      <p:ext uri="{BB962C8B-B14F-4D97-AF65-F5344CB8AC3E}">
        <p14:creationId xmlns:p14="http://schemas.microsoft.com/office/powerpoint/2010/main" val="366700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18</a:t>
            </a:fld>
            <a:endParaRPr lang="en-US"/>
          </a:p>
        </p:txBody>
      </p:sp>
    </p:spTree>
    <p:extLst>
      <p:ext uri="{BB962C8B-B14F-4D97-AF65-F5344CB8AC3E}">
        <p14:creationId xmlns:p14="http://schemas.microsoft.com/office/powerpoint/2010/main" val="1979581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19</a:t>
            </a:fld>
            <a:endParaRPr lang="en-US"/>
          </a:p>
        </p:txBody>
      </p:sp>
    </p:spTree>
    <p:extLst>
      <p:ext uri="{BB962C8B-B14F-4D97-AF65-F5344CB8AC3E}">
        <p14:creationId xmlns:p14="http://schemas.microsoft.com/office/powerpoint/2010/main" val="29520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2</a:t>
            </a:fld>
            <a:endParaRPr lang="en-US"/>
          </a:p>
        </p:txBody>
      </p:sp>
    </p:spTree>
    <p:extLst>
      <p:ext uri="{BB962C8B-B14F-4D97-AF65-F5344CB8AC3E}">
        <p14:creationId xmlns:p14="http://schemas.microsoft.com/office/powerpoint/2010/main" val="299928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3</a:t>
            </a:fld>
            <a:endParaRPr lang="en-US"/>
          </a:p>
        </p:txBody>
      </p:sp>
    </p:spTree>
    <p:extLst>
      <p:ext uri="{BB962C8B-B14F-4D97-AF65-F5344CB8AC3E}">
        <p14:creationId xmlns:p14="http://schemas.microsoft.com/office/powerpoint/2010/main" val="107531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200"/>
              </a:spcAft>
              <a:defRPr/>
            </a:pPr>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4</a:t>
            </a:fld>
            <a:endParaRPr lang="en-US"/>
          </a:p>
        </p:txBody>
      </p:sp>
    </p:spTree>
    <p:extLst>
      <p:ext uri="{BB962C8B-B14F-4D97-AF65-F5344CB8AC3E}">
        <p14:creationId xmlns:p14="http://schemas.microsoft.com/office/powerpoint/2010/main" val="425355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5</a:t>
            </a:fld>
            <a:endParaRPr lang="en-US"/>
          </a:p>
        </p:txBody>
      </p:sp>
    </p:spTree>
    <p:extLst>
      <p:ext uri="{BB962C8B-B14F-4D97-AF65-F5344CB8AC3E}">
        <p14:creationId xmlns:p14="http://schemas.microsoft.com/office/powerpoint/2010/main" val="169638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6</a:t>
            </a:fld>
            <a:endParaRPr lang="en-US"/>
          </a:p>
        </p:txBody>
      </p:sp>
    </p:spTree>
    <p:extLst>
      <p:ext uri="{BB962C8B-B14F-4D97-AF65-F5344CB8AC3E}">
        <p14:creationId xmlns:p14="http://schemas.microsoft.com/office/powerpoint/2010/main" val="3984901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7</a:t>
            </a:fld>
            <a:endParaRPr lang="en-US"/>
          </a:p>
        </p:txBody>
      </p:sp>
    </p:spTree>
    <p:extLst>
      <p:ext uri="{BB962C8B-B14F-4D97-AF65-F5344CB8AC3E}">
        <p14:creationId xmlns:p14="http://schemas.microsoft.com/office/powerpoint/2010/main" val="3957495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8</a:t>
            </a:fld>
            <a:endParaRPr lang="en-US"/>
          </a:p>
        </p:txBody>
      </p:sp>
    </p:spTree>
    <p:extLst>
      <p:ext uri="{BB962C8B-B14F-4D97-AF65-F5344CB8AC3E}">
        <p14:creationId xmlns:p14="http://schemas.microsoft.com/office/powerpoint/2010/main" val="2176119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2AC79-A108-4FDF-A0BE-96CEB0D6FF0B}" type="slidenum">
              <a:rPr lang="en-US" smtClean="0"/>
              <a:t>9</a:t>
            </a:fld>
            <a:endParaRPr lang="en-US"/>
          </a:p>
        </p:txBody>
      </p:sp>
    </p:spTree>
    <p:extLst>
      <p:ext uri="{BB962C8B-B14F-4D97-AF65-F5344CB8AC3E}">
        <p14:creationId xmlns:p14="http://schemas.microsoft.com/office/powerpoint/2010/main" val="2578344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CALIFORNIA DEPARTMENT OF EDUCATION</a:t>
            </a:r>
          </a:p>
          <a:p>
            <a:pPr algn="r"/>
            <a:r>
              <a:rPr lang="en-US" sz="240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0540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4372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2188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29054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250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5487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345420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3080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75933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83409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724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B7438B14-5D26-4412-9BCF-B4F184DF2FFB}"/>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369079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1604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03347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339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51168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53630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9F6A77F1-D022-4253-9AA2-033237322E8E}"/>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89659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1"/>
            <a:ext cx="5852160" cy="2387599"/>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300"/>
            <a:ext cx="5852160" cy="2387600"/>
          </a:xfrm>
        </p:spPr>
        <p:txBody>
          <a:body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9F6A77F1-D022-4253-9AA2-033237322E8E}"/>
              </a:ext>
            </a:extLst>
          </p:cNvPr>
          <p:cNvSpPr>
            <a:spLocks noGrp="1"/>
          </p:cNvSpPr>
          <p:nvPr>
            <p:ph type="sldNum" sz="quarter" idx="10"/>
          </p:nvPr>
        </p:nvSpPr>
        <p:spPr/>
        <p:txBody>
          <a:bodyPr/>
          <a:lstStyle/>
          <a:p>
            <a:fld id="{EE1EB715-0F17-4968-8EF2-66245A388824}" type="slidenum">
              <a:rPr lang="en-US" smtClean="0"/>
              <a:pPr/>
              <a:t>‹#›</a:t>
            </a:fld>
            <a:endParaRPr lang="en-US"/>
          </a:p>
        </p:txBody>
      </p:sp>
      <p:sp>
        <p:nvSpPr>
          <p:cNvPr id="7" name="Content Placeholder 6">
            <a:extLst>
              <a:ext uri="{FF2B5EF4-FFF2-40B4-BE49-F238E27FC236}">
                <a16:creationId xmlns:a16="http://schemas.microsoft.com/office/drawing/2014/main" id="{61756B49-CE8C-465E-88EC-4931BFB044DB}"/>
              </a:ext>
            </a:extLst>
          </p:cNvPr>
          <p:cNvSpPr>
            <a:spLocks noGrp="1"/>
          </p:cNvSpPr>
          <p:nvPr>
            <p:ph sz="quarter" idx="11"/>
          </p:nvPr>
        </p:nvSpPr>
        <p:spPr>
          <a:xfrm>
            <a:off x="152400" y="4305300"/>
            <a:ext cx="5851525" cy="180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D4570CF0-A87A-44EB-8871-D75FA8B43DA8}"/>
              </a:ext>
            </a:extLst>
          </p:cNvPr>
          <p:cNvSpPr>
            <a:spLocks noGrp="1"/>
          </p:cNvSpPr>
          <p:nvPr>
            <p:ph sz="quarter" idx="12"/>
          </p:nvPr>
        </p:nvSpPr>
        <p:spPr>
          <a:xfrm>
            <a:off x="6188075" y="4305300"/>
            <a:ext cx="5851525" cy="180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73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
        <p:nvSpPr>
          <p:cNvPr id="4" name="Slide Number Placeholder 3">
            <a:extLst>
              <a:ext uri="{FF2B5EF4-FFF2-40B4-BE49-F238E27FC236}">
                <a16:creationId xmlns:a16="http://schemas.microsoft.com/office/drawing/2014/main" id="{A29AEA43-8DE4-4668-B770-B22033CA13C9}"/>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252699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68388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5157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654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131053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44881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sz="2600"/>
              <a:t>Fourth Level</a:t>
            </a:r>
          </a:p>
          <a:p>
            <a:pPr lvl="4"/>
            <a:r>
              <a:rPr lang="en-US" sz="2400"/>
              <a:t>Fifth Level</a:t>
            </a:r>
            <a:endParaRPr lang="en-US"/>
          </a:p>
        </p:txBody>
      </p:sp>
      <p:sp>
        <p:nvSpPr>
          <p:cNvPr id="5" name="Slide Number Placeholder 4">
            <a:extLst>
              <a:ext uri="{FF2B5EF4-FFF2-40B4-BE49-F238E27FC236}">
                <a16:creationId xmlns:a16="http://schemas.microsoft.com/office/drawing/2014/main" id="{B2491336-5CCD-48FE-BD8B-73DCB0C59089}"/>
              </a:ext>
            </a:extLst>
          </p:cNvPr>
          <p:cNvSpPr>
            <a:spLocks noGrp="1"/>
          </p:cNvSpPr>
          <p:nvPr>
            <p:ph type="sldNum" sz="quarter" idx="4"/>
          </p:nvPr>
        </p:nvSpPr>
        <p:spPr>
          <a:xfrm>
            <a:off x="9296400" y="6309676"/>
            <a:ext cx="2743200" cy="365125"/>
          </a:xfrm>
          <a:prstGeom prst="rect">
            <a:avLst/>
          </a:prstGeom>
        </p:spPr>
        <p:txBody>
          <a:bodyPr vert="horz" lIns="91440" tIns="45720" rIns="91440" bIns="45720" rtlCol="0" anchor="ctr"/>
          <a:lstStyle>
            <a:lvl1pPr algn="r">
              <a:defRPr sz="2400">
                <a:solidFill>
                  <a:schemeClr val="bg1"/>
                </a:solidFill>
              </a:defRPr>
            </a:lvl1pPr>
          </a:lstStyle>
          <a:p>
            <a:fld id="{EE1EB715-0F17-4968-8EF2-66245A388824}" type="slidenum">
              <a:rPr lang="en-US" smtClean="0"/>
              <a:pPr/>
              <a:t>‹#›</a:t>
            </a:fld>
            <a:endParaRPr lang="en-US"/>
          </a:p>
        </p:txBody>
      </p:sp>
    </p:spTree>
    <p:extLst>
      <p:ext uri="{BB962C8B-B14F-4D97-AF65-F5344CB8AC3E}">
        <p14:creationId xmlns:p14="http://schemas.microsoft.com/office/powerpoint/2010/main" val="22738824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86" r:id="rId4"/>
    <p:sldLayoutId id="2147483658" r:id="rId5"/>
  </p:sldLayoutIdLst>
  <p:hf hdr="0" ftr="0" dt="0"/>
  <p:txStyles>
    <p:titleStyle>
      <a:lvl1pPr algn="ctr" defTabSz="914400" rtl="0" eaLnBrk="1" latinLnBrk="0" hangingPunct="1">
        <a:lnSpc>
          <a:spcPct val="90000"/>
        </a:lnSpc>
        <a:spcBef>
          <a:spcPct val="0"/>
        </a:spcBef>
        <a:buNone/>
        <a:defRPr sz="3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914400" indent="-457200" algn="l" defTabSz="914400" rtl="0" eaLnBrk="1" latinLnBrk="0" hangingPunct="1">
        <a:lnSpc>
          <a:spcPct val="90000"/>
        </a:lnSpc>
        <a:spcBef>
          <a:spcPts val="500"/>
        </a:spcBef>
        <a:buFont typeface="Courier New" panose="02070309020205020404" pitchFamily="49" charset="0"/>
        <a:buChar char="o"/>
        <a:defRPr sz="3000" kern="1200">
          <a:solidFill>
            <a:schemeClr val="bg1"/>
          </a:solidFill>
          <a:latin typeface="+mn-lt"/>
          <a:ea typeface="+mn-ea"/>
          <a:cs typeface="+mn-cs"/>
        </a:defRPr>
      </a:lvl2pPr>
      <a:lvl3pPr marL="1371600" indent="-4572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828800" indent="-457200" algn="l" defTabSz="914400" rtl="0" eaLnBrk="1" latinLnBrk="0" hangingPunct="1">
        <a:lnSpc>
          <a:spcPct val="90000"/>
        </a:lnSpc>
        <a:spcBef>
          <a:spcPts val="500"/>
        </a:spcBef>
        <a:buFont typeface="Wingdings" panose="05000000000000000000" pitchFamily="2" charset="2"/>
        <a:buChar char="§"/>
        <a:defRPr sz="26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Font typeface="Wingdings" panose="05000000000000000000" pitchFamily="2" charset="2"/>
        <a:buChar char="v"/>
        <a:defRPr sz="2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02199638"/>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77708683"/>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560177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203960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9396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84347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901028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ca.gov/sp/cd/ci/cfaforms2324.as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287B-3956-4411-90CB-C098D6858A2F}"/>
              </a:ext>
            </a:extLst>
          </p:cNvPr>
          <p:cNvSpPr>
            <a:spLocks noGrp="1"/>
          </p:cNvSpPr>
          <p:nvPr>
            <p:ph type="ctrTitle"/>
          </p:nvPr>
        </p:nvSpPr>
        <p:spPr>
          <a:xfrm>
            <a:off x="137160" y="1081668"/>
            <a:ext cx="11884181" cy="3934832"/>
          </a:xfrm>
        </p:spPr>
        <p:txBody>
          <a:bodyPr>
            <a:normAutofit fontScale="90000"/>
          </a:bodyPr>
          <a:lstStyle/>
          <a:p>
            <a:r>
              <a:rPr lang="en-US" sz="4400" b="1" dirty="0"/>
              <a:t>Fiscal Year 2023</a:t>
            </a:r>
            <a:r>
              <a:rPr lang="en-US" sz="4400" b="1" dirty="0">
                <a:ea typeface="+mn-lt"/>
                <a:cs typeface="+mn-lt"/>
              </a:rPr>
              <a:t>–</a:t>
            </a:r>
            <a:r>
              <a:rPr lang="en-US" sz="4400" b="1" dirty="0"/>
              <a:t>24 </a:t>
            </a:r>
            <a:br>
              <a:rPr lang="en-US" sz="4400" b="1" dirty="0"/>
            </a:br>
            <a:r>
              <a:rPr lang="en-US" sz="4400" b="1" dirty="0"/>
              <a:t>Continued Funding Application for </a:t>
            </a:r>
            <a:br>
              <a:rPr lang="en-US" sz="4400" b="1" dirty="0"/>
            </a:br>
            <a:r>
              <a:rPr lang="en-US" sz="4400" b="1" dirty="0"/>
              <a:t>California State Preschool Program </a:t>
            </a:r>
            <a:r>
              <a:rPr lang="en-US" sz="4400" dirty="0"/>
              <a:t>and Prekindergarten and Family Literacy Support Contractors</a:t>
            </a:r>
            <a:br>
              <a:rPr lang="en-US" sz="2700" b="1" dirty="0">
                <a:cs typeface="Arial"/>
              </a:rPr>
            </a:br>
            <a:br>
              <a:rPr lang="en-US" sz="2700" dirty="0"/>
            </a:br>
            <a:r>
              <a:rPr lang="en-US" sz="3100" b="1" dirty="0"/>
              <a:t>Presented by the Early Education Division ​​</a:t>
            </a:r>
            <a:br>
              <a:rPr lang="en-US" sz="3100" b="1" dirty="0"/>
            </a:br>
            <a:br>
              <a:rPr lang="en-US" sz="3100" b="1" dirty="0"/>
            </a:br>
            <a:r>
              <a:rPr lang="en-US" sz="3100" b="1" dirty="0"/>
              <a:t>Date: November </a:t>
            </a:r>
            <a:r>
              <a:rPr lang="en-US" sz="3100" dirty="0"/>
              <a:t>29</a:t>
            </a:r>
            <a:r>
              <a:rPr lang="en-US" sz="3100" b="1" dirty="0"/>
              <a:t>, 2022</a:t>
            </a:r>
            <a:br>
              <a:rPr lang="en-US" sz="3100" b="1" dirty="0"/>
            </a:br>
            <a:r>
              <a:rPr lang="en-US" sz="3100" b="1" dirty="0"/>
              <a:t>Time: </a:t>
            </a:r>
            <a:r>
              <a:rPr lang="en-US" sz="3100" dirty="0"/>
              <a:t>4:00 p.m. to 5 p</a:t>
            </a:r>
            <a:r>
              <a:rPr lang="en-US" sz="3100" b="1" dirty="0"/>
              <a:t>.m.</a:t>
            </a:r>
            <a:br>
              <a:rPr lang="en-US" sz="3100" dirty="0"/>
            </a:br>
            <a:endParaRPr lang="en-US" dirty="0"/>
          </a:p>
        </p:txBody>
      </p:sp>
    </p:spTree>
    <p:extLst>
      <p:ext uri="{BB962C8B-B14F-4D97-AF65-F5344CB8AC3E}">
        <p14:creationId xmlns:p14="http://schemas.microsoft.com/office/powerpoint/2010/main" val="368290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r>
              <a:rPr lang="en-US"/>
              <a:t>Instructions (1)</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638301"/>
            <a:ext cx="11887200" cy="4472940"/>
          </a:xfrm>
        </p:spPr>
        <p:txBody>
          <a:bodyPr>
            <a:normAutofit/>
          </a:bodyPr>
          <a:lstStyle/>
          <a:p>
            <a:r>
              <a:rPr lang="en-US" b="1" dirty="0"/>
              <a:t>Section I: Contractor Information</a:t>
            </a:r>
          </a:p>
          <a:p>
            <a:r>
              <a:rPr lang="en-US" b="1" dirty="0"/>
              <a:t>Section II: Contract Types</a:t>
            </a:r>
          </a:p>
          <a:p>
            <a:pPr lvl="1">
              <a:buFont typeface="Arial" panose="020B0604020202020204" pitchFamily="34" charset="0"/>
              <a:buChar char="•"/>
            </a:pPr>
            <a:r>
              <a:rPr lang="en-US" b="0" dirty="0">
                <a:latin typeface="Arial"/>
                <a:cs typeface="Arial"/>
              </a:rPr>
              <a:t>The contract types are as follows: (1) CSPP (2) CPKS. Please also indicate if the CSPP contractor operates a Family Childcare Home Education Network.</a:t>
            </a:r>
          </a:p>
          <a:p>
            <a:pPr lvl="1">
              <a:buFont typeface="Arial" panose="020B0604020202020204" pitchFamily="34" charset="0"/>
              <a:buChar char="•"/>
            </a:pPr>
            <a:r>
              <a:rPr lang="en-US" b="0" dirty="0">
                <a:latin typeface="Arial"/>
                <a:cs typeface="Arial"/>
              </a:rPr>
              <a:t>The program types are as follows: (1) Full-Day/Full-Year, (2) Part-Day/Part-Year, (3) Full-Day/Part-Year, and (4) Part-Day/Full-Year.</a:t>
            </a:r>
            <a:endParaRPr lang="en-US" b="1" dirty="0"/>
          </a:p>
          <a:p>
            <a:r>
              <a:rPr lang="en-US" b="1" dirty="0"/>
              <a:t>Section III: Contractor’s Officers and Board of Directors</a:t>
            </a:r>
          </a:p>
        </p:txBody>
      </p:sp>
      <p:sp>
        <p:nvSpPr>
          <p:cNvPr id="4" name="Slide Number Placeholder 3">
            <a:extLst>
              <a:ext uri="{FF2B5EF4-FFF2-40B4-BE49-F238E27FC236}">
                <a16:creationId xmlns:a16="http://schemas.microsoft.com/office/drawing/2014/main" id="{00AA3D8D-EBC8-4235-A394-09E3E418B883}"/>
              </a:ext>
            </a:extLst>
          </p:cNvPr>
          <p:cNvSpPr>
            <a:spLocks noGrp="1"/>
          </p:cNvSpPr>
          <p:nvPr>
            <p:ph type="sldNum" sz="quarter" idx="10"/>
          </p:nvPr>
        </p:nvSpPr>
        <p:spPr/>
        <p:txBody>
          <a:bodyPr/>
          <a:lstStyle/>
          <a:p>
            <a:fld id="{EE1EB715-0F17-4968-8EF2-66245A388824}" type="slidenum">
              <a:rPr lang="en-US" smtClean="0"/>
              <a:pPr/>
              <a:t>10</a:t>
            </a:fld>
            <a:endParaRPr lang="en-US"/>
          </a:p>
        </p:txBody>
      </p:sp>
    </p:spTree>
    <p:extLst>
      <p:ext uri="{BB962C8B-B14F-4D97-AF65-F5344CB8AC3E}">
        <p14:creationId xmlns:p14="http://schemas.microsoft.com/office/powerpoint/2010/main" val="123053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F998-2F92-42D7-A29D-F04E24ABF68C}"/>
              </a:ext>
            </a:extLst>
          </p:cNvPr>
          <p:cNvSpPr>
            <a:spLocks noGrp="1"/>
          </p:cNvSpPr>
          <p:nvPr>
            <p:ph type="title"/>
          </p:nvPr>
        </p:nvSpPr>
        <p:spPr/>
        <p:txBody>
          <a:bodyPr/>
          <a:lstStyle/>
          <a:p>
            <a:r>
              <a:rPr lang="en-US"/>
              <a:t>Instructions (2)</a:t>
            </a:r>
          </a:p>
        </p:txBody>
      </p:sp>
      <p:sp>
        <p:nvSpPr>
          <p:cNvPr id="3" name="Content Placeholder 2">
            <a:extLst>
              <a:ext uri="{FF2B5EF4-FFF2-40B4-BE49-F238E27FC236}">
                <a16:creationId xmlns:a16="http://schemas.microsoft.com/office/drawing/2014/main" id="{2D55F13C-BA86-48A8-B798-A054854141E5}"/>
              </a:ext>
            </a:extLst>
          </p:cNvPr>
          <p:cNvSpPr>
            <a:spLocks noGrp="1"/>
          </p:cNvSpPr>
          <p:nvPr>
            <p:ph idx="1"/>
          </p:nvPr>
        </p:nvSpPr>
        <p:spPr>
          <a:xfrm>
            <a:off x="152400" y="1638301"/>
            <a:ext cx="11887200" cy="4411980"/>
          </a:xfrm>
        </p:spPr>
        <p:txBody>
          <a:bodyPr vert="horz" lIns="91440" tIns="45720" rIns="91440" bIns="45720" rtlCol="0" anchor="t">
            <a:normAutofit/>
          </a:bodyPr>
          <a:lstStyle/>
          <a:p>
            <a:pPr lvl="0"/>
            <a:r>
              <a:rPr lang="en-US" b="1" dirty="0"/>
              <a:t>Section IV: Program Narrative</a:t>
            </a:r>
          </a:p>
          <a:p>
            <a:pPr lvl="1">
              <a:buFont typeface="Arial" panose="020B0604020202020204" pitchFamily="34" charset="0"/>
              <a:buChar char="•"/>
            </a:pPr>
            <a:r>
              <a:rPr lang="en-US" sz="3000" dirty="0"/>
              <a:t>Indicate if the contractor does or does not have programmatic or minimum days of operation (MDO) changes for FY 2023–24.</a:t>
            </a:r>
          </a:p>
          <a:p>
            <a:pPr lvl="1">
              <a:buFont typeface="Arial" panose="020B0604020202020204" pitchFamily="34" charset="0"/>
              <a:buChar char="•"/>
            </a:pPr>
            <a:r>
              <a:rPr lang="en-US" sz="3000" dirty="0"/>
              <a:t>For programmatic or MDO changes, complete and submit the program narrative change form and ensure the FY 2023–24 Program Calendar aligns with the MDO.</a:t>
            </a:r>
            <a:endParaRPr lang="en-US" sz="3000" dirty="0">
              <a:cs typeface="Arial"/>
            </a:endParaRPr>
          </a:p>
          <a:p>
            <a:pPr lvl="1">
              <a:buFont typeface="Arial" panose="020B0604020202020204" pitchFamily="34" charset="0"/>
              <a:buChar char="•"/>
            </a:pPr>
            <a:r>
              <a:rPr lang="en-US" sz="3000" dirty="0"/>
              <a:t>All contractors must submit the FY 2023–24 Program Calendar for each CSPP type operated.</a:t>
            </a:r>
            <a:endParaRPr lang="en-US" sz="3000" dirty="0">
              <a:cs typeface="Arial"/>
            </a:endParaRPr>
          </a:p>
        </p:txBody>
      </p:sp>
      <p:sp>
        <p:nvSpPr>
          <p:cNvPr id="4" name="Slide Number Placeholder 3">
            <a:extLst>
              <a:ext uri="{FF2B5EF4-FFF2-40B4-BE49-F238E27FC236}">
                <a16:creationId xmlns:a16="http://schemas.microsoft.com/office/drawing/2014/main" id="{7D79A466-0189-4270-9CD3-A03E9E8232EE}"/>
              </a:ext>
            </a:extLst>
          </p:cNvPr>
          <p:cNvSpPr>
            <a:spLocks noGrp="1"/>
          </p:cNvSpPr>
          <p:nvPr>
            <p:ph type="sldNum" sz="quarter" idx="10"/>
          </p:nvPr>
        </p:nvSpPr>
        <p:spPr/>
        <p:txBody>
          <a:bodyPr/>
          <a:lstStyle/>
          <a:p>
            <a:fld id="{EE1EB715-0F17-4968-8EF2-66245A388824}" type="slidenum">
              <a:rPr lang="en-US" smtClean="0"/>
              <a:pPr/>
              <a:t>11</a:t>
            </a:fld>
            <a:endParaRPr lang="en-US"/>
          </a:p>
        </p:txBody>
      </p:sp>
    </p:spTree>
    <p:extLst>
      <p:ext uri="{BB962C8B-B14F-4D97-AF65-F5344CB8AC3E}">
        <p14:creationId xmlns:p14="http://schemas.microsoft.com/office/powerpoint/2010/main" val="91386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B7E0-6590-4516-8793-45B6E6090C1D}"/>
              </a:ext>
            </a:extLst>
          </p:cNvPr>
          <p:cNvSpPr>
            <a:spLocks noGrp="1"/>
          </p:cNvSpPr>
          <p:nvPr>
            <p:ph type="title"/>
          </p:nvPr>
        </p:nvSpPr>
        <p:spPr/>
        <p:txBody>
          <a:bodyPr/>
          <a:lstStyle/>
          <a:p>
            <a:r>
              <a:rPr lang="en-US"/>
              <a:t>Instructions (3)</a:t>
            </a:r>
          </a:p>
        </p:txBody>
      </p:sp>
      <p:sp>
        <p:nvSpPr>
          <p:cNvPr id="3" name="Content Placeholder 2">
            <a:extLst>
              <a:ext uri="{FF2B5EF4-FFF2-40B4-BE49-F238E27FC236}">
                <a16:creationId xmlns:a16="http://schemas.microsoft.com/office/drawing/2014/main" id="{7BA93ACE-D300-4852-96C9-3CD99323F0B6}"/>
              </a:ext>
            </a:extLst>
          </p:cNvPr>
          <p:cNvSpPr>
            <a:spLocks noGrp="1"/>
          </p:cNvSpPr>
          <p:nvPr>
            <p:ph idx="1"/>
          </p:nvPr>
        </p:nvSpPr>
        <p:spPr>
          <a:xfrm>
            <a:off x="152400" y="1658900"/>
            <a:ext cx="11887200" cy="4403233"/>
          </a:xfrm>
        </p:spPr>
        <p:txBody>
          <a:bodyPr>
            <a:normAutofit/>
          </a:bodyPr>
          <a:lstStyle/>
          <a:p>
            <a:pPr lvl="0"/>
            <a:r>
              <a:rPr lang="en-US" b="1" dirty="0"/>
              <a:t>Section V: Personnel Certifications</a:t>
            </a:r>
          </a:p>
          <a:p>
            <a:pPr lvl="1">
              <a:buFont typeface="Arial" panose="020B0604020202020204" pitchFamily="34" charset="0"/>
              <a:buChar char="•"/>
            </a:pPr>
            <a:r>
              <a:rPr lang="en-US" dirty="0"/>
              <a:t>The State of California requires any contractor receiving early education and care funding, disbursed by the CDE, to employ fully qualified personnel as stipulated in the California </a:t>
            </a:r>
            <a:r>
              <a:rPr lang="en-US" i="1" dirty="0"/>
              <a:t>Education Code</a:t>
            </a:r>
            <a:r>
              <a:rPr lang="en-US" dirty="0"/>
              <a:t>; and the </a:t>
            </a:r>
            <a:r>
              <a:rPr lang="en-US" i="1" dirty="0"/>
              <a:t>California Code of Regulations</a:t>
            </a:r>
            <a:r>
              <a:rPr lang="en-US" dirty="0"/>
              <a:t>, Title 5; and the Contract Terms and Conditions. </a:t>
            </a:r>
            <a:endParaRPr lang="en-US" b="1" dirty="0"/>
          </a:p>
          <a:p>
            <a:r>
              <a:rPr lang="en-US" b="1" dirty="0"/>
              <a:t>Section VI: Subcontract Certification</a:t>
            </a:r>
          </a:p>
          <a:p>
            <a:r>
              <a:rPr lang="en-US" b="1" dirty="0"/>
              <a:t>Section VII: Contractor Certification</a:t>
            </a:r>
          </a:p>
        </p:txBody>
      </p:sp>
      <p:sp>
        <p:nvSpPr>
          <p:cNvPr id="4" name="Slide Number Placeholder 3">
            <a:extLst>
              <a:ext uri="{FF2B5EF4-FFF2-40B4-BE49-F238E27FC236}">
                <a16:creationId xmlns:a16="http://schemas.microsoft.com/office/drawing/2014/main" id="{2E681955-8015-4946-B047-07A76C3EFAF3}"/>
              </a:ext>
            </a:extLst>
          </p:cNvPr>
          <p:cNvSpPr>
            <a:spLocks noGrp="1"/>
          </p:cNvSpPr>
          <p:nvPr>
            <p:ph type="sldNum" sz="quarter" idx="10"/>
          </p:nvPr>
        </p:nvSpPr>
        <p:spPr/>
        <p:txBody>
          <a:bodyPr/>
          <a:lstStyle/>
          <a:p>
            <a:fld id="{EE1EB715-0F17-4968-8EF2-66245A388824}" type="slidenum">
              <a:rPr lang="en-US" smtClean="0"/>
              <a:pPr/>
              <a:t>12</a:t>
            </a:fld>
            <a:endParaRPr lang="en-US"/>
          </a:p>
        </p:txBody>
      </p:sp>
    </p:spTree>
    <p:extLst>
      <p:ext uri="{BB962C8B-B14F-4D97-AF65-F5344CB8AC3E}">
        <p14:creationId xmlns:p14="http://schemas.microsoft.com/office/powerpoint/2010/main" val="1265745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98978"/>
            <a:ext cx="11887200" cy="1325563"/>
          </a:xfrm>
        </p:spPr>
        <p:txBody>
          <a:bodyPr/>
          <a:lstStyle/>
          <a:p>
            <a:r>
              <a:rPr lang="en-US"/>
              <a:t>Instructions (4)</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197522"/>
            <a:ext cx="11887200" cy="5015901"/>
          </a:xfrm>
        </p:spPr>
        <p:txBody>
          <a:bodyPr>
            <a:normAutofit/>
          </a:bodyPr>
          <a:lstStyle/>
          <a:p>
            <a:r>
              <a:rPr lang="en-US" b="1" dirty="0"/>
              <a:t>Section VIII: Certification of Information in the Child Development Management Information System (CDMIS)</a:t>
            </a:r>
          </a:p>
          <a:p>
            <a:pPr lvl="1">
              <a:buFont typeface="Arial" panose="020B0604020202020204" pitchFamily="34" charset="0"/>
              <a:buChar char="•"/>
            </a:pPr>
            <a:r>
              <a:rPr lang="en-US" sz="3000" dirty="0"/>
              <a:t>CSPP contractors are required to review and update all information in the CDMIS and certify under penalty of perjury that the information in CDMIS is complete and accurate as of the date of the certification.</a:t>
            </a:r>
          </a:p>
          <a:p>
            <a:pPr lvl="1">
              <a:buFont typeface="Arial" panose="020B0604020202020204" pitchFamily="34" charset="0"/>
              <a:buChar char="•"/>
            </a:pPr>
            <a:r>
              <a:rPr lang="en-US" sz="3000" dirty="0"/>
              <a:t>The information in the CDMIS </a:t>
            </a:r>
            <a:r>
              <a:rPr lang="en-US" sz="3000" b="1" dirty="0"/>
              <a:t>becomes part of the agency’s contract</a:t>
            </a:r>
            <a:r>
              <a:rPr lang="en-US" sz="3000" dirty="0"/>
              <a:t>. </a:t>
            </a:r>
            <a:endParaRPr lang="en-US" sz="3000" dirty="0">
              <a:cs typeface="Arial"/>
            </a:endParaRPr>
          </a:p>
          <a:p>
            <a:pPr lvl="1">
              <a:buFont typeface="Arial" panose="020B0604020202020204" pitchFamily="34" charset="0"/>
              <a:buChar char="•"/>
            </a:pPr>
            <a:r>
              <a:rPr lang="en-US" sz="3000" dirty="0"/>
              <a:t>Incomplete or inaccurate information in the CDMIS can result in an audit finding at the state level and a finding of noncompliance for your agency.</a:t>
            </a:r>
            <a:endParaRPr lang="en-US" sz="3000" dirty="0">
              <a:cs typeface="Arial"/>
            </a:endParaRPr>
          </a:p>
        </p:txBody>
      </p:sp>
      <p:sp>
        <p:nvSpPr>
          <p:cNvPr id="4" name="Slide Number Placeholder 3">
            <a:extLst>
              <a:ext uri="{FF2B5EF4-FFF2-40B4-BE49-F238E27FC236}">
                <a16:creationId xmlns:a16="http://schemas.microsoft.com/office/drawing/2014/main" id="{96B07744-18FE-4EDD-B5EE-2C7957732100}"/>
              </a:ext>
            </a:extLst>
          </p:cNvPr>
          <p:cNvSpPr>
            <a:spLocks noGrp="1"/>
          </p:cNvSpPr>
          <p:nvPr>
            <p:ph type="sldNum" sz="quarter" idx="10"/>
          </p:nvPr>
        </p:nvSpPr>
        <p:spPr/>
        <p:txBody>
          <a:bodyPr/>
          <a:lstStyle/>
          <a:p>
            <a:fld id="{EE1EB715-0F17-4968-8EF2-66245A388824}" type="slidenum">
              <a:rPr lang="en-US" smtClean="0"/>
              <a:pPr/>
              <a:t>13</a:t>
            </a:fld>
            <a:endParaRPr lang="en-US"/>
          </a:p>
        </p:txBody>
      </p:sp>
    </p:spTree>
    <p:extLst>
      <p:ext uri="{BB962C8B-B14F-4D97-AF65-F5344CB8AC3E}">
        <p14:creationId xmlns:p14="http://schemas.microsoft.com/office/powerpoint/2010/main" val="2504723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E906-EBA6-4C08-BC00-5F633A12FABC}"/>
              </a:ext>
            </a:extLst>
          </p:cNvPr>
          <p:cNvSpPr>
            <a:spLocks noGrp="1"/>
          </p:cNvSpPr>
          <p:nvPr>
            <p:ph type="title"/>
          </p:nvPr>
        </p:nvSpPr>
        <p:spPr>
          <a:xfrm>
            <a:off x="152400" y="203799"/>
            <a:ext cx="11887200" cy="1076361"/>
          </a:xfrm>
        </p:spPr>
        <p:txBody>
          <a:bodyPr/>
          <a:lstStyle/>
          <a:p>
            <a:r>
              <a:rPr lang="en-US"/>
              <a:t>Instructions (5)</a:t>
            </a:r>
          </a:p>
        </p:txBody>
      </p:sp>
      <p:sp>
        <p:nvSpPr>
          <p:cNvPr id="3" name="Content Placeholder 2">
            <a:extLst>
              <a:ext uri="{FF2B5EF4-FFF2-40B4-BE49-F238E27FC236}">
                <a16:creationId xmlns:a16="http://schemas.microsoft.com/office/drawing/2014/main" id="{30C5BB42-3C38-4310-B4EC-EFDBCC241138}"/>
              </a:ext>
            </a:extLst>
          </p:cNvPr>
          <p:cNvSpPr>
            <a:spLocks noGrp="1"/>
          </p:cNvSpPr>
          <p:nvPr>
            <p:ph idx="1"/>
          </p:nvPr>
        </p:nvSpPr>
        <p:spPr>
          <a:xfrm>
            <a:off x="152400" y="1173480"/>
            <a:ext cx="11887200" cy="5136197"/>
          </a:xfrm>
        </p:spPr>
        <p:txBody>
          <a:bodyPr vert="horz" lIns="91440" tIns="45720" rIns="91440" bIns="45720" rtlCol="0" anchor="t">
            <a:normAutofit/>
          </a:bodyPr>
          <a:lstStyle/>
          <a:p>
            <a:endParaRPr lang="en-US" b="1" dirty="0"/>
          </a:p>
          <a:p>
            <a:r>
              <a:rPr lang="en-US" b="1" dirty="0"/>
              <a:t>Section IX: Required Attachments</a:t>
            </a:r>
          </a:p>
          <a:p>
            <a:pPr lvl="1">
              <a:buFont typeface="Arial" panose="020B0604020202020204" pitchFamily="34" charset="0"/>
              <a:buChar char="•"/>
            </a:pPr>
            <a:r>
              <a:rPr lang="en-US" b="1" dirty="0"/>
              <a:t>A</a:t>
            </a:r>
            <a:r>
              <a:rPr lang="en-US" dirty="0"/>
              <a:t>ll attachments must be completed and attached to the application, as applicable to the CSPP contractor.</a:t>
            </a:r>
            <a:br>
              <a:rPr lang="en-US" dirty="0"/>
            </a:br>
            <a:endParaRPr lang="en-US" dirty="0"/>
          </a:p>
          <a:p>
            <a:r>
              <a:rPr lang="en-US" b="1" dirty="0"/>
              <a:t>Section X: CFA Checklist</a:t>
            </a:r>
          </a:p>
          <a:p>
            <a:pPr lvl="1">
              <a:buFont typeface="Arial" panose="020B0604020202020204" pitchFamily="34" charset="0"/>
              <a:buChar char="•"/>
            </a:pPr>
            <a:r>
              <a:rPr lang="en-US" dirty="0"/>
              <a:t>The items bolded or with an asterisk require a signature. Check all of the boxes for documents submitted, and if submitting the completed CFA by mail, assemble the application in page number order as indicated.</a:t>
            </a:r>
          </a:p>
        </p:txBody>
      </p:sp>
      <p:sp>
        <p:nvSpPr>
          <p:cNvPr id="4" name="Slide Number Placeholder 3">
            <a:extLst>
              <a:ext uri="{FF2B5EF4-FFF2-40B4-BE49-F238E27FC236}">
                <a16:creationId xmlns:a16="http://schemas.microsoft.com/office/drawing/2014/main" id="{7C690B27-0366-4E53-8846-8FA2B0021638}"/>
              </a:ext>
            </a:extLst>
          </p:cNvPr>
          <p:cNvSpPr>
            <a:spLocks noGrp="1"/>
          </p:cNvSpPr>
          <p:nvPr>
            <p:ph type="sldNum" sz="quarter" idx="10"/>
          </p:nvPr>
        </p:nvSpPr>
        <p:spPr/>
        <p:txBody>
          <a:bodyPr/>
          <a:lstStyle/>
          <a:p>
            <a:fld id="{EE1EB715-0F17-4968-8EF2-66245A388824}" type="slidenum">
              <a:rPr lang="en-US" smtClean="0"/>
              <a:pPr/>
              <a:t>14</a:t>
            </a:fld>
            <a:endParaRPr lang="en-US"/>
          </a:p>
        </p:txBody>
      </p:sp>
    </p:spTree>
    <p:extLst>
      <p:ext uri="{BB962C8B-B14F-4D97-AF65-F5344CB8AC3E}">
        <p14:creationId xmlns:p14="http://schemas.microsoft.com/office/powerpoint/2010/main" val="47251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BED77-096A-8BC3-7F24-4BB34C52A87F}"/>
              </a:ext>
            </a:extLst>
          </p:cNvPr>
          <p:cNvSpPr>
            <a:spLocks noGrp="1"/>
          </p:cNvSpPr>
          <p:nvPr>
            <p:ph type="title"/>
          </p:nvPr>
        </p:nvSpPr>
        <p:spPr/>
        <p:txBody>
          <a:bodyPr/>
          <a:lstStyle/>
          <a:p>
            <a:r>
              <a:rPr lang="en-US">
                <a:cs typeface="Arial"/>
              </a:rPr>
              <a:t>Electronic CFA Walkthrough</a:t>
            </a:r>
            <a:endParaRPr lang="en-US"/>
          </a:p>
        </p:txBody>
      </p:sp>
      <p:sp>
        <p:nvSpPr>
          <p:cNvPr id="3" name="Content Placeholder 2">
            <a:extLst>
              <a:ext uri="{FF2B5EF4-FFF2-40B4-BE49-F238E27FC236}">
                <a16:creationId xmlns:a16="http://schemas.microsoft.com/office/drawing/2014/main" id="{9F07DC9D-6EDF-E436-918C-484FC8FD1CFB}"/>
              </a:ext>
            </a:extLst>
          </p:cNvPr>
          <p:cNvSpPr>
            <a:spLocks noGrp="1"/>
          </p:cNvSpPr>
          <p:nvPr>
            <p:ph idx="1"/>
          </p:nvPr>
        </p:nvSpPr>
        <p:spPr/>
        <p:txBody>
          <a:bodyPr vert="horz" lIns="91440" tIns="45720" rIns="91440" bIns="45720" rtlCol="0" anchor="t">
            <a:normAutofit/>
          </a:bodyPr>
          <a:lstStyle/>
          <a:p>
            <a:r>
              <a:rPr lang="en-US" dirty="0">
                <a:cs typeface="Arial"/>
              </a:rPr>
              <a:t>The electronic CFA can be accessed from the CFA webpage.</a:t>
            </a:r>
          </a:p>
          <a:p>
            <a:r>
              <a:rPr lang="en-US" dirty="0">
                <a:cs typeface="Arial"/>
              </a:rPr>
              <a:t>We will now perform a walkthrough of the electronic CFA to demonstrate how to complete each section.</a:t>
            </a:r>
          </a:p>
        </p:txBody>
      </p:sp>
      <p:sp>
        <p:nvSpPr>
          <p:cNvPr id="4" name="Slide Number Placeholder 3">
            <a:extLst>
              <a:ext uri="{FF2B5EF4-FFF2-40B4-BE49-F238E27FC236}">
                <a16:creationId xmlns:a16="http://schemas.microsoft.com/office/drawing/2014/main" id="{3B41FFAB-90E7-983D-BF5A-5CEED2197928}"/>
              </a:ext>
            </a:extLst>
          </p:cNvPr>
          <p:cNvSpPr>
            <a:spLocks noGrp="1"/>
          </p:cNvSpPr>
          <p:nvPr>
            <p:ph type="sldNum" sz="quarter" idx="10"/>
          </p:nvPr>
        </p:nvSpPr>
        <p:spPr/>
        <p:txBody>
          <a:bodyPr/>
          <a:lstStyle/>
          <a:p>
            <a:fld id="{EE1EB715-0F17-4968-8EF2-66245A388824}" type="slidenum">
              <a:rPr lang="en-US" smtClean="0"/>
              <a:pPr/>
              <a:t>15</a:t>
            </a:fld>
            <a:endParaRPr lang="en-US"/>
          </a:p>
        </p:txBody>
      </p:sp>
    </p:spTree>
    <p:extLst>
      <p:ext uri="{BB962C8B-B14F-4D97-AF65-F5344CB8AC3E}">
        <p14:creationId xmlns:p14="http://schemas.microsoft.com/office/powerpoint/2010/main" val="1590189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3B98-BB91-2DFF-DFF9-D582857BA0C8}"/>
              </a:ext>
            </a:extLst>
          </p:cNvPr>
          <p:cNvSpPr>
            <a:spLocks noGrp="1"/>
          </p:cNvSpPr>
          <p:nvPr>
            <p:ph type="title"/>
          </p:nvPr>
        </p:nvSpPr>
        <p:spPr/>
        <p:txBody>
          <a:bodyPr/>
          <a:lstStyle/>
          <a:p>
            <a:r>
              <a:rPr lang="en-US">
                <a:cs typeface="Arial"/>
              </a:rPr>
              <a:t>Updated Program Calendar</a:t>
            </a:r>
            <a:endParaRPr lang="en-US"/>
          </a:p>
        </p:txBody>
      </p:sp>
      <p:sp>
        <p:nvSpPr>
          <p:cNvPr id="3" name="Content Placeholder 2">
            <a:extLst>
              <a:ext uri="{FF2B5EF4-FFF2-40B4-BE49-F238E27FC236}">
                <a16:creationId xmlns:a16="http://schemas.microsoft.com/office/drawing/2014/main" id="{ECF40AE8-F251-884F-E813-F69FC6E4053B}"/>
              </a:ext>
            </a:extLst>
          </p:cNvPr>
          <p:cNvSpPr>
            <a:spLocks noGrp="1"/>
          </p:cNvSpPr>
          <p:nvPr>
            <p:ph idx="1"/>
          </p:nvPr>
        </p:nvSpPr>
        <p:spPr/>
        <p:txBody>
          <a:bodyPr vert="horz" lIns="91440" tIns="45720" rIns="91440" bIns="45720" rtlCol="0" anchor="t">
            <a:normAutofit/>
          </a:bodyPr>
          <a:lstStyle/>
          <a:p>
            <a:r>
              <a:rPr lang="en-US" dirty="0">
                <a:cs typeface="Arial"/>
              </a:rPr>
              <a:t>The program calendar has been updated to an excel document.</a:t>
            </a:r>
          </a:p>
        </p:txBody>
      </p:sp>
      <p:sp>
        <p:nvSpPr>
          <p:cNvPr id="4" name="Slide Number Placeholder 3">
            <a:extLst>
              <a:ext uri="{FF2B5EF4-FFF2-40B4-BE49-F238E27FC236}">
                <a16:creationId xmlns:a16="http://schemas.microsoft.com/office/drawing/2014/main" id="{14014336-3381-3CC3-22C9-73015A7D2AB0}"/>
              </a:ext>
            </a:extLst>
          </p:cNvPr>
          <p:cNvSpPr>
            <a:spLocks noGrp="1"/>
          </p:cNvSpPr>
          <p:nvPr>
            <p:ph type="sldNum" sz="quarter" idx="10"/>
          </p:nvPr>
        </p:nvSpPr>
        <p:spPr/>
        <p:txBody>
          <a:bodyPr/>
          <a:lstStyle/>
          <a:p>
            <a:fld id="{EE1EB715-0F17-4968-8EF2-66245A388824}" type="slidenum">
              <a:rPr lang="en-US" smtClean="0"/>
              <a:pPr/>
              <a:t>16</a:t>
            </a:fld>
            <a:endParaRPr lang="en-US"/>
          </a:p>
        </p:txBody>
      </p:sp>
    </p:spTree>
    <p:extLst>
      <p:ext uri="{BB962C8B-B14F-4D97-AF65-F5344CB8AC3E}">
        <p14:creationId xmlns:p14="http://schemas.microsoft.com/office/powerpoint/2010/main" val="147484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717964"/>
            <a:ext cx="11887200" cy="4658350"/>
          </a:xfrm>
        </p:spPr>
        <p:txBody>
          <a:bodyPr vert="horz" lIns="91440" tIns="45720" rIns="91440" bIns="45720" rtlCol="0" anchor="t">
            <a:normAutofit/>
          </a:bodyPr>
          <a:lstStyle/>
          <a:p>
            <a:r>
              <a:rPr lang="en-US" sz="2800" dirty="0"/>
              <a:t>Submit questions regarding the application process to the CFA team by email at </a:t>
            </a:r>
            <a:r>
              <a:rPr lang="en-US" sz="2800" dirty="0">
                <a:solidFill>
                  <a:srgbClr val="FFE699"/>
                </a:solidFill>
                <a:hlinkClick r:id="rId3" tooltip="CFA email inbox">
                  <a:extLst>
                    <a:ext uri="{A12FA001-AC4F-418D-AE19-62706E023703}">
                      <ahyp:hlinkClr xmlns:ahyp="http://schemas.microsoft.com/office/drawing/2018/hyperlinkcolor" val="tx"/>
                    </a:ext>
                  </a:extLst>
                </a:hlinkClick>
              </a:rPr>
              <a:t>CFA@cde.ca.gov</a:t>
            </a:r>
            <a:r>
              <a:rPr lang="en-US" sz="2800" dirty="0"/>
              <a:t>. </a:t>
            </a:r>
            <a:endParaRPr lang="en-US" sz="2800" dirty="0">
              <a:cs typeface="Arial"/>
            </a:endParaRPr>
          </a:p>
          <a:p>
            <a:r>
              <a:rPr lang="en-US" sz="2800" dirty="0"/>
              <a:t>Submit programmatic questions regarding the CFA to your assigned Early Education Division, Program Quality Implementation Office regional consultant. </a:t>
            </a:r>
            <a:endParaRPr lang="en-US" sz="2800" dirty="0">
              <a:cs typeface="Arial"/>
            </a:endParaRPr>
          </a:p>
          <a:p>
            <a:r>
              <a:rPr lang="en-US" sz="2800" dirty="0"/>
              <a:t>Submit fiscal related questions regarding the CFA to your assigned Early Education Nutrition Fiscal Services apportionment analyst.</a:t>
            </a:r>
            <a:endParaRPr lang="en-US" sz="2800" dirty="0">
              <a:cs typeface="Arial"/>
            </a:endParaRPr>
          </a:p>
        </p:txBody>
      </p:sp>
      <p:sp>
        <p:nvSpPr>
          <p:cNvPr id="4" name="Slide Number Placeholder 3">
            <a:extLst>
              <a:ext uri="{FF2B5EF4-FFF2-40B4-BE49-F238E27FC236}">
                <a16:creationId xmlns:a16="http://schemas.microsoft.com/office/drawing/2014/main" id="{A2B192D4-E45A-4A7C-8DAF-BB894CFBCC6D}"/>
              </a:ext>
            </a:extLst>
          </p:cNvPr>
          <p:cNvSpPr>
            <a:spLocks noGrp="1"/>
          </p:cNvSpPr>
          <p:nvPr>
            <p:ph type="sldNum" sz="quarter" idx="10"/>
          </p:nvPr>
        </p:nvSpPr>
        <p:spPr/>
        <p:txBody>
          <a:bodyPr/>
          <a:lstStyle/>
          <a:p>
            <a:fld id="{EE1EB715-0F17-4968-8EF2-66245A388824}" type="slidenum">
              <a:rPr lang="en-US" smtClean="0"/>
              <a:pPr/>
              <a:t>17</a:t>
            </a:fld>
            <a:endParaRPr lang="en-US"/>
          </a:p>
        </p:txBody>
      </p:sp>
    </p:spTree>
    <p:extLst>
      <p:ext uri="{BB962C8B-B14F-4D97-AF65-F5344CB8AC3E}">
        <p14:creationId xmlns:p14="http://schemas.microsoft.com/office/powerpoint/2010/main" val="1300875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4AE25A-367F-4F41-84CC-CE9610543F3A}"/>
              </a:ext>
            </a:extLst>
          </p:cNvPr>
          <p:cNvSpPr>
            <a:spLocks noGrp="1"/>
          </p:cNvSpPr>
          <p:nvPr>
            <p:ph type="title"/>
          </p:nvPr>
        </p:nvSpPr>
        <p:spPr>
          <a:xfrm>
            <a:off x="1470661" y="1980601"/>
            <a:ext cx="4907280" cy="1325563"/>
          </a:xfrm>
        </p:spPr>
        <p:txBody>
          <a:bodyPr/>
          <a:lstStyle/>
          <a:p>
            <a:r>
              <a:rPr lang="en-US" dirty="0"/>
              <a:t>Questions</a:t>
            </a:r>
          </a:p>
        </p:txBody>
      </p:sp>
      <p:sp>
        <p:nvSpPr>
          <p:cNvPr id="3" name="Content Placeholder 2">
            <a:extLst>
              <a:ext uri="{FF2B5EF4-FFF2-40B4-BE49-F238E27FC236}">
                <a16:creationId xmlns:a16="http://schemas.microsoft.com/office/drawing/2014/main" id="{03DE9318-D5B8-4054-BF1C-AAC6314A5B5A}"/>
              </a:ext>
            </a:extLst>
          </p:cNvPr>
          <p:cNvSpPr>
            <a:spLocks noGrp="1"/>
          </p:cNvSpPr>
          <p:nvPr>
            <p:ph sz="half" idx="1"/>
          </p:nvPr>
        </p:nvSpPr>
        <p:spPr>
          <a:xfrm>
            <a:off x="1135381" y="4877399"/>
            <a:ext cx="5242560" cy="771561"/>
          </a:xfrm>
        </p:spPr>
        <p:txBody>
          <a:bodyPr>
            <a:normAutofit/>
          </a:bodyPr>
          <a:lstStyle/>
          <a:p>
            <a:pPr marL="0" indent="0" algn="r">
              <a:buNone/>
            </a:pPr>
            <a:r>
              <a:rPr lang="en-US" sz="2400" dirty="0"/>
              <a:t>Photo Credit: University Preparation School at CSU Channel Islands</a:t>
            </a:r>
          </a:p>
        </p:txBody>
      </p:sp>
      <p:pic>
        <p:nvPicPr>
          <p:cNvPr id="2" name="Content Placeholder 1" descr="Children on a play structure take turns to use the slide. &#10;&#10;Photo Credit: University Preparation School at CSU Channel Islands">
            <a:extLst>
              <a:ext uri="{FF2B5EF4-FFF2-40B4-BE49-F238E27FC236}">
                <a16:creationId xmlns:a16="http://schemas.microsoft.com/office/drawing/2014/main" id="{0D85AE61-97A5-4AE2-B92D-56001AE85320}"/>
              </a:ext>
            </a:extLst>
          </p:cNvPr>
          <p:cNvPicPr>
            <a:picLocks noGrp="1" noChangeAspect="1"/>
          </p:cNvPicPr>
          <p:nvPr>
            <p:ph sz="half" idx="2"/>
          </p:nvPr>
        </p:nvPicPr>
        <p:blipFill rotWithShape="1">
          <a:blip r:embed="rId3"/>
          <a:stretch/>
        </p:blipFill>
        <p:spPr>
          <a:xfrm rot="640495">
            <a:off x="7092080" y="539433"/>
            <a:ext cx="3746891" cy="5016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4">
            <a:extLst>
              <a:ext uri="{FF2B5EF4-FFF2-40B4-BE49-F238E27FC236}">
                <a16:creationId xmlns:a16="http://schemas.microsoft.com/office/drawing/2014/main" id="{9C77E66D-7EFD-4F26-A92B-E2AC81ABAFC8}"/>
              </a:ext>
            </a:extLst>
          </p:cNvPr>
          <p:cNvSpPr>
            <a:spLocks noGrp="1"/>
          </p:cNvSpPr>
          <p:nvPr>
            <p:ph type="sldNum" sz="quarter" idx="10"/>
          </p:nvPr>
        </p:nvSpPr>
        <p:spPr/>
        <p:txBody>
          <a:bodyPr/>
          <a:lstStyle/>
          <a:p>
            <a:fld id="{EE1EB715-0F17-4968-8EF2-66245A388824}" type="slidenum">
              <a:rPr lang="en-US" smtClean="0"/>
              <a:pPr/>
              <a:t>18</a:t>
            </a:fld>
            <a:endParaRPr lang="en-US"/>
          </a:p>
        </p:txBody>
      </p:sp>
    </p:spTree>
    <p:extLst>
      <p:ext uri="{BB962C8B-B14F-4D97-AF65-F5344CB8AC3E}">
        <p14:creationId xmlns:p14="http://schemas.microsoft.com/office/powerpoint/2010/main" val="774066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00F8D0-44E6-4338-B84C-78C4553FF344}"/>
              </a:ext>
            </a:extLst>
          </p:cNvPr>
          <p:cNvSpPr>
            <a:spLocks noGrp="1"/>
          </p:cNvSpPr>
          <p:nvPr>
            <p:ph type="title"/>
          </p:nvPr>
        </p:nvSpPr>
        <p:spPr>
          <a:xfrm>
            <a:off x="5546603" y="1662747"/>
            <a:ext cx="5852160" cy="1325563"/>
          </a:xfrm>
        </p:spPr>
        <p:txBody>
          <a:bodyPr/>
          <a:lstStyle/>
          <a:p>
            <a:r>
              <a:rPr lang="en-US"/>
              <a:t>Closing</a:t>
            </a:r>
          </a:p>
        </p:txBody>
      </p:sp>
      <p:pic>
        <p:nvPicPr>
          <p:cNvPr id="2" name="Content Placeholder 1" descr="Two children poke their heads out of the windows of a small playhouse on the play yard.&#10;&#10;Photo Credit: University Preparation School at CSU Channel Islands">
            <a:extLst>
              <a:ext uri="{FF2B5EF4-FFF2-40B4-BE49-F238E27FC236}">
                <a16:creationId xmlns:a16="http://schemas.microsoft.com/office/drawing/2014/main" id="{BAC8DB96-3193-49A2-B446-6A04320DE1EC}"/>
              </a:ext>
            </a:extLst>
          </p:cNvPr>
          <p:cNvPicPr>
            <a:picLocks noGrp="1" noChangeAspect="1"/>
          </p:cNvPicPr>
          <p:nvPr>
            <p:ph sz="half" idx="1"/>
          </p:nvPr>
        </p:nvPicPr>
        <p:blipFill rotWithShape="1">
          <a:blip r:embed="rId3"/>
          <a:srcRect r="22740" b="18734"/>
          <a:stretch/>
        </p:blipFill>
        <p:spPr>
          <a:xfrm rot="21375566">
            <a:off x="1216696" y="551668"/>
            <a:ext cx="3511969" cy="4945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ontent Placeholder 3">
            <a:extLst>
              <a:ext uri="{FF2B5EF4-FFF2-40B4-BE49-F238E27FC236}">
                <a16:creationId xmlns:a16="http://schemas.microsoft.com/office/drawing/2014/main" id="{1A524327-8FAA-4ECA-B8B2-82BD75E06D98}"/>
              </a:ext>
            </a:extLst>
          </p:cNvPr>
          <p:cNvSpPr>
            <a:spLocks noGrp="1"/>
          </p:cNvSpPr>
          <p:nvPr>
            <p:ph sz="half" idx="2"/>
          </p:nvPr>
        </p:nvSpPr>
        <p:spPr>
          <a:xfrm>
            <a:off x="5867400" y="4783773"/>
            <a:ext cx="5852160" cy="822960"/>
          </a:xfrm>
        </p:spPr>
        <p:txBody>
          <a:bodyPr vert="horz" lIns="91440" tIns="45720" rIns="91440" bIns="45720" rtlCol="0" anchor="t">
            <a:normAutofit/>
          </a:bodyPr>
          <a:lstStyle/>
          <a:p>
            <a:pPr marL="0" indent="0">
              <a:buNone/>
            </a:pPr>
            <a:r>
              <a:rPr lang="en-US" sz="2400" dirty="0">
                <a:ea typeface="+mn-lt"/>
                <a:cs typeface="+mn-lt"/>
              </a:rPr>
              <a:t>Photo Credit: </a:t>
            </a:r>
            <a:r>
              <a:rPr lang="en-US" sz="2400" dirty="0"/>
              <a:t>University Preparation School at CSU Channel Islands</a:t>
            </a:r>
            <a:endParaRPr lang="en-US" sz="2400" dirty="0">
              <a:ea typeface="+mn-lt"/>
              <a:cs typeface="+mn-lt"/>
            </a:endParaRPr>
          </a:p>
        </p:txBody>
      </p:sp>
      <p:sp>
        <p:nvSpPr>
          <p:cNvPr id="5" name="Slide Number Placeholder 4">
            <a:extLst>
              <a:ext uri="{FF2B5EF4-FFF2-40B4-BE49-F238E27FC236}">
                <a16:creationId xmlns:a16="http://schemas.microsoft.com/office/drawing/2014/main" id="{FFC6A0D6-E9D5-4B78-A6A0-EAED07A253C1}"/>
              </a:ext>
            </a:extLst>
          </p:cNvPr>
          <p:cNvSpPr>
            <a:spLocks noGrp="1"/>
          </p:cNvSpPr>
          <p:nvPr>
            <p:ph type="sldNum" sz="quarter" idx="10"/>
          </p:nvPr>
        </p:nvSpPr>
        <p:spPr/>
        <p:txBody>
          <a:bodyPr/>
          <a:lstStyle/>
          <a:p>
            <a:fld id="{EE1EB715-0F17-4968-8EF2-66245A388824}" type="slidenum">
              <a:rPr lang="en-US" smtClean="0"/>
              <a:pPr/>
              <a:t>19</a:t>
            </a:fld>
            <a:endParaRPr lang="en-US"/>
          </a:p>
        </p:txBody>
      </p:sp>
    </p:spTree>
    <p:extLst>
      <p:ext uri="{BB962C8B-B14F-4D97-AF65-F5344CB8AC3E}">
        <p14:creationId xmlns:p14="http://schemas.microsoft.com/office/powerpoint/2010/main" val="256414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9B66-D59D-42A7-92D0-D6D23BC5C688}"/>
              </a:ext>
            </a:extLst>
          </p:cNvPr>
          <p:cNvSpPr>
            <a:spLocks noGrp="1"/>
          </p:cNvSpPr>
          <p:nvPr>
            <p:ph type="title"/>
          </p:nvPr>
        </p:nvSpPr>
        <p:spPr>
          <a:xfrm>
            <a:off x="92242" y="-96991"/>
            <a:ext cx="11887200" cy="1325563"/>
          </a:xfrm>
        </p:spPr>
        <p:txBody>
          <a:bodyPr/>
          <a:lstStyle/>
          <a:p>
            <a:r>
              <a:rPr lang="en-US" dirty="0"/>
              <a:t>Welcome and Introductions</a:t>
            </a:r>
          </a:p>
        </p:txBody>
      </p:sp>
      <p:pic>
        <p:nvPicPr>
          <p:cNvPr id="13" name="Content Placeholder 12" descr="Collage photo of children with the words Everyone belongs, Todos Somos Unidos">
            <a:extLst>
              <a:ext uri="{FF2B5EF4-FFF2-40B4-BE49-F238E27FC236}">
                <a16:creationId xmlns:a16="http://schemas.microsoft.com/office/drawing/2014/main" id="{DE705EFC-2F50-4510-B433-D07CF19E93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6748" y="1261283"/>
            <a:ext cx="7425595" cy="4562001"/>
          </a:xfrm>
        </p:spPr>
      </p:pic>
      <p:sp>
        <p:nvSpPr>
          <p:cNvPr id="3" name="Slide Number Placeholder 2">
            <a:extLst>
              <a:ext uri="{FF2B5EF4-FFF2-40B4-BE49-F238E27FC236}">
                <a16:creationId xmlns:a16="http://schemas.microsoft.com/office/drawing/2014/main" id="{C8FE96B7-97E1-4525-A6B8-BAC19FF269A5}"/>
              </a:ext>
            </a:extLst>
          </p:cNvPr>
          <p:cNvSpPr>
            <a:spLocks noGrp="1"/>
          </p:cNvSpPr>
          <p:nvPr>
            <p:ph type="sldNum" sz="quarter" idx="10"/>
          </p:nvPr>
        </p:nvSpPr>
        <p:spPr/>
        <p:txBody>
          <a:bodyPr/>
          <a:lstStyle/>
          <a:p>
            <a:fld id="{EE1EB715-0F17-4968-8EF2-66245A388824}" type="slidenum">
              <a:rPr lang="en-US" smtClean="0"/>
              <a:pPr/>
              <a:t>2</a:t>
            </a:fld>
            <a:endParaRPr lang="en-US"/>
          </a:p>
        </p:txBody>
      </p:sp>
    </p:spTree>
    <p:extLst>
      <p:ext uri="{BB962C8B-B14F-4D97-AF65-F5344CB8AC3E}">
        <p14:creationId xmlns:p14="http://schemas.microsoft.com/office/powerpoint/2010/main" val="527062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0"/>
            <a:ext cx="11887200" cy="1325563"/>
          </a:xfrm>
        </p:spPr>
        <p:txBody>
          <a:bodyPr>
            <a:normAutofit/>
          </a:bodyPr>
          <a:lstStyle/>
          <a:p>
            <a:r>
              <a:rPr lang="en-US" sz="3800" b="1" dirty="0"/>
              <a:t>Agenda</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213051"/>
            <a:ext cx="11887200" cy="4811231"/>
          </a:xfrm>
        </p:spPr>
        <p:txBody>
          <a:bodyPr vert="horz" lIns="91440" tIns="45720" rIns="91440" bIns="45720" rtlCol="0" anchor="t">
            <a:normAutofit fontScale="92500" lnSpcReduction="20000"/>
          </a:bodyPr>
          <a:lstStyle/>
          <a:p>
            <a:r>
              <a:rPr lang="en-US" dirty="0"/>
              <a:t>Management Bulletin (MB) 22-06</a:t>
            </a:r>
          </a:p>
          <a:p>
            <a:r>
              <a:rPr lang="en-US" dirty="0"/>
              <a:t>Statutory Background</a:t>
            </a:r>
            <a:endParaRPr lang="en-US" dirty="0">
              <a:cs typeface="Arial"/>
            </a:endParaRPr>
          </a:p>
          <a:p>
            <a:r>
              <a:rPr lang="en-US" dirty="0"/>
              <a:t>Autorenewal</a:t>
            </a:r>
            <a:endParaRPr lang="en-US" dirty="0">
              <a:cs typeface="Arial"/>
            </a:endParaRPr>
          </a:p>
          <a:p>
            <a:r>
              <a:rPr lang="en-US" dirty="0"/>
              <a:t>Application Updates: New for Fiscal Year (FY) 2023–24</a:t>
            </a:r>
            <a:endParaRPr lang="en-US" dirty="0">
              <a:cs typeface="Arial"/>
            </a:endParaRPr>
          </a:p>
          <a:p>
            <a:r>
              <a:rPr lang="en-US" dirty="0"/>
              <a:t>2023</a:t>
            </a:r>
            <a:r>
              <a:rPr lang="en-US" dirty="0">
                <a:ea typeface="+mn-lt"/>
                <a:cs typeface="+mn-lt"/>
              </a:rPr>
              <a:t>–</a:t>
            </a:r>
            <a:r>
              <a:rPr lang="en-US" dirty="0"/>
              <a:t>24 Continued Funding Application (CFA) Submission</a:t>
            </a:r>
            <a:endParaRPr lang="en-US" dirty="0">
              <a:cs typeface="Arial"/>
            </a:endParaRPr>
          </a:p>
          <a:p>
            <a:r>
              <a:rPr lang="en-US" dirty="0"/>
              <a:t>Instructions</a:t>
            </a:r>
            <a:endParaRPr lang="en-US" dirty="0">
              <a:cs typeface="Arial"/>
            </a:endParaRPr>
          </a:p>
          <a:p>
            <a:r>
              <a:rPr lang="en-US" dirty="0">
                <a:cs typeface="Arial"/>
              </a:rPr>
              <a:t>Electronic CFA Walkthrough</a:t>
            </a:r>
            <a:endParaRPr lang="en-US" dirty="0"/>
          </a:p>
          <a:p>
            <a:r>
              <a:rPr lang="en-US" dirty="0"/>
              <a:t>Contact Information</a:t>
            </a:r>
            <a:endParaRPr lang="en-US" dirty="0">
              <a:cs typeface="Arial" panose="020B0604020202020204"/>
            </a:endParaRPr>
          </a:p>
          <a:p>
            <a:r>
              <a:rPr lang="en-US" dirty="0"/>
              <a:t>Questions</a:t>
            </a:r>
            <a:endParaRPr lang="en-US" dirty="0">
              <a:cs typeface="Arial"/>
            </a:endParaRPr>
          </a:p>
          <a:p>
            <a:r>
              <a:rPr lang="en-US" dirty="0"/>
              <a:t>Closing</a:t>
            </a:r>
            <a:endParaRPr lang="en-US" dirty="0">
              <a:cs typeface="Arial"/>
            </a:endParaRPr>
          </a:p>
        </p:txBody>
      </p:sp>
      <p:sp>
        <p:nvSpPr>
          <p:cNvPr id="4" name="Slide Number Placeholder 3">
            <a:extLst>
              <a:ext uri="{FF2B5EF4-FFF2-40B4-BE49-F238E27FC236}">
                <a16:creationId xmlns:a16="http://schemas.microsoft.com/office/drawing/2014/main" id="{553E19AD-B7D1-4AC8-A965-E4A8EA3720EA}"/>
              </a:ext>
            </a:extLst>
          </p:cNvPr>
          <p:cNvSpPr>
            <a:spLocks noGrp="1"/>
          </p:cNvSpPr>
          <p:nvPr>
            <p:ph type="sldNum" sz="quarter" idx="10"/>
          </p:nvPr>
        </p:nvSpPr>
        <p:spPr/>
        <p:txBody>
          <a:bodyPr/>
          <a:lstStyle/>
          <a:p>
            <a:fld id="{EE1EB715-0F17-4968-8EF2-66245A388824}" type="slidenum">
              <a:rPr lang="en-US" smtClean="0"/>
              <a:pPr/>
              <a:t>3</a:t>
            </a:fld>
            <a:endParaRPr lang="en-US"/>
          </a:p>
        </p:txBody>
      </p:sp>
    </p:spTree>
    <p:extLst>
      <p:ext uri="{BB962C8B-B14F-4D97-AF65-F5344CB8AC3E}">
        <p14:creationId xmlns:p14="http://schemas.microsoft.com/office/powerpoint/2010/main" val="30250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17DE-22DF-443C-ADB9-F7F52795227B}"/>
              </a:ext>
            </a:extLst>
          </p:cNvPr>
          <p:cNvSpPr>
            <a:spLocks noGrp="1"/>
          </p:cNvSpPr>
          <p:nvPr>
            <p:ph type="title"/>
          </p:nvPr>
        </p:nvSpPr>
        <p:spPr/>
        <p:txBody>
          <a:bodyPr/>
          <a:lstStyle/>
          <a:p>
            <a:r>
              <a:rPr lang="en-US"/>
              <a:t>Management Bulletin 22-06: Continued Funding Application Fiscal Year 2023–24</a:t>
            </a:r>
          </a:p>
        </p:txBody>
      </p:sp>
      <p:sp>
        <p:nvSpPr>
          <p:cNvPr id="3" name="Content Placeholder 2">
            <a:extLst>
              <a:ext uri="{FF2B5EF4-FFF2-40B4-BE49-F238E27FC236}">
                <a16:creationId xmlns:a16="http://schemas.microsoft.com/office/drawing/2014/main" id="{C82BAFAE-3E81-4662-BC50-CD85F28A4334}"/>
              </a:ext>
            </a:extLst>
          </p:cNvPr>
          <p:cNvSpPr>
            <a:spLocks noGrp="1"/>
          </p:cNvSpPr>
          <p:nvPr>
            <p:ph idx="1"/>
          </p:nvPr>
        </p:nvSpPr>
        <p:spPr>
          <a:xfrm>
            <a:off x="152400" y="1638301"/>
            <a:ext cx="11887200" cy="4503420"/>
          </a:xfrm>
        </p:spPr>
        <p:txBody>
          <a:bodyPr vert="horz" lIns="91440" tIns="45720" rIns="91440" bIns="45720" rtlCol="0" anchor="t">
            <a:normAutofit/>
          </a:bodyPr>
          <a:lstStyle/>
          <a:p>
            <a:r>
              <a:rPr lang="en-US" sz="2800" dirty="0"/>
              <a:t>MB 22-06 Purpose</a:t>
            </a:r>
            <a:endParaRPr lang="en-US" sz="2800" dirty="0">
              <a:cs typeface="Arial"/>
            </a:endParaRPr>
          </a:p>
          <a:p>
            <a:r>
              <a:rPr lang="en-US" sz="2800" dirty="0"/>
              <a:t>FY 2023–24 CFA </a:t>
            </a:r>
            <a:r>
              <a:rPr lang="en-US" sz="2800" dirty="0">
                <a:ea typeface="+mn-lt"/>
                <a:cs typeface="+mn-lt"/>
              </a:rPr>
              <a:t>Submission Due Date</a:t>
            </a:r>
            <a:endParaRPr lang="en-US" sz="2800" dirty="0">
              <a:cs typeface="Arial"/>
            </a:endParaRPr>
          </a:p>
          <a:p>
            <a:r>
              <a:rPr lang="en-US" sz="2800" dirty="0"/>
              <a:t>The complete FY 2023–24 CFA Electronic Application and forms are available on the CFA web page at </a:t>
            </a:r>
            <a:r>
              <a:rPr lang="en-US" sz="2800" dirty="0">
                <a:solidFill>
                  <a:srgbClr val="FFE699"/>
                </a:solidFill>
                <a:hlinkClick r:id="rId3" tooltip="CFA web page ">
                  <a:extLst>
                    <a:ext uri="{A12FA001-AC4F-418D-AE19-62706E023703}">
                      <ahyp:hlinkClr xmlns:ahyp="http://schemas.microsoft.com/office/drawing/2018/hyperlinkcolor" val="tx"/>
                    </a:ext>
                  </a:extLst>
                </a:hlinkClick>
              </a:rPr>
              <a:t>https://www.cde.ca.gov/sp/cd/ci/cfaforms2324.asp</a:t>
            </a:r>
            <a:endParaRPr lang="en-US" sz="2800" dirty="0">
              <a:solidFill>
                <a:srgbClr val="FFE699"/>
              </a:solidFill>
              <a:cs typeface="Arial"/>
            </a:endParaRPr>
          </a:p>
          <a:p>
            <a:r>
              <a:rPr lang="en-US" sz="2800" dirty="0">
                <a:ea typeface="Times New Roman" panose="02020603050405020304" pitchFamily="18" charset="0"/>
                <a:cs typeface="Arial"/>
              </a:rPr>
              <a:t>Each contractor is to review this information as soon as possible to ensure appropriate time and resources are reserved to complete and submit the FY 2023–24 CFA in a timely manner</a:t>
            </a:r>
            <a:endParaRPr lang="en-US" sz="2800" dirty="0">
              <a:cs typeface="Arial" panose="020B0604020202020204"/>
            </a:endParaRPr>
          </a:p>
        </p:txBody>
      </p:sp>
      <p:sp>
        <p:nvSpPr>
          <p:cNvPr id="6" name="Slide Number Placeholder 5">
            <a:extLst>
              <a:ext uri="{FF2B5EF4-FFF2-40B4-BE49-F238E27FC236}">
                <a16:creationId xmlns:a16="http://schemas.microsoft.com/office/drawing/2014/main" id="{7E42A75A-D1E8-4179-8C1E-20206661F8DD}"/>
              </a:ext>
            </a:extLst>
          </p:cNvPr>
          <p:cNvSpPr>
            <a:spLocks noGrp="1"/>
          </p:cNvSpPr>
          <p:nvPr>
            <p:ph type="sldNum" sz="quarter" idx="10"/>
          </p:nvPr>
        </p:nvSpPr>
        <p:spPr/>
        <p:txBody>
          <a:bodyPr/>
          <a:lstStyle/>
          <a:p>
            <a:fld id="{EE1EB715-0F17-4968-8EF2-66245A388824}" type="slidenum">
              <a:rPr lang="en-US" smtClean="0"/>
              <a:pPr/>
              <a:t>4</a:t>
            </a:fld>
            <a:endParaRPr lang="en-US"/>
          </a:p>
        </p:txBody>
      </p:sp>
    </p:spTree>
    <p:extLst>
      <p:ext uri="{BB962C8B-B14F-4D97-AF65-F5344CB8AC3E}">
        <p14:creationId xmlns:p14="http://schemas.microsoft.com/office/powerpoint/2010/main" val="100358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E6F6-C742-488E-AA99-0275D8EFBB1F}"/>
              </a:ext>
            </a:extLst>
          </p:cNvPr>
          <p:cNvSpPr>
            <a:spLocks noGrp="1"/>
          </p:cNvSpPr>
          <p:nvPr>
            <p:ph type="title"/>
          </p:nvPr>
        </p:nvSpPr>
        <p:spPr/>
        <p:txBody>
          <a:bodyPr/>
          <a:lstStyle/>
          <a:p>
            <a:r>
              <a:rPr lang="en-US"/>
              <a:t>Statutory Background</a:t>
            </a:r>
          </a:p>
        </p:txBody>
      </p:sp>
      <p:sp>
        <p:nvSpPr>
          <p:cNvPr id="3" name="Content Placeholder 2">
            <a:extLst>
              <a:ext uri="{FF2B5EF4-FFF2-40B4-BE49-F238E27FC236}">
                <a16:creationId xmlns:a16="http://schemas.microsoft.com/office/drawing/2014/main" id="{E4B3748E-F215-46E9-90B8-ECEBED95E122}"/>
              </a:ext>
            </a:extLst>
          </p:cNvPr>
          <p:cNvSpPr>
            <a:spLocks noGrp="1"/>
          </p:cNvSpPr>
          <p:nvPr>
            <p:ph idx="1"/>
          </p:nvPr>
        </p:nvSpPr>
        <p:spPr>
          <a:xfrm>
            <a:off x="152400" y="1638301"/>
            <a:ext cx="11887200" cy="4518660"/>
          </a:xfrm>
        </p:spPr>
        <p:txBody>
          <a:bodyPr vert="horz" lIns="91440" tIns="45720" rIns="91440" bIns="45720" rtlCol="0" anchor="t">
            <a:normAutofit/>
          </a:bodyPr>
          <a:lstStyle/>
          <a:p>
            <a:r>
              <a:rPr lang="en-US" dirty="0">
                <a:ea typeface="+mn-lt"/>
                <a:cs typeface="+mn-lt"/>
              </a:rPr>
              <a:t>The CDE administers the California State Preschool Program (CSPP) and Prekindergarten and Family Literacy Support (CPKS) Program.</a:t>
            </a:r>
          </a:p>
          <a:p>
            <a:pPr marL="0" indent="0">
              <a:buNone/>
            </a:pPr>
            <a:endParaRPr lang="en-US" dirty="0">
              <a:ea typeface="+mn-lt"/>
              <a:cs typeface="+mn-lt"/>
            </a:endParaRPr>
          </a:p>
          <a:p>
            <a:r>
              <a:rPr lang="en-US" i="1" dirty="0"/>
              <a:t>California Code of Regulations</a:t>
            </a:r>
            <a:r>
              <a:rPr lang="en-US" dirty="0"/>
              <a:t>, Title 5, CFA requirements.</a:t>
            </a:r>
          </a:p>
          <a:p>
            <a:pPr lvl="1">
              <a:buFont typeface="Arial" panose="020B0604020202020204" pitchFamily="34" charset="0"/>
              <a:buChar char="•"/>
            </a:pPr>
            <a:r>
              <a:rPr lang="en-US" dirty="0"/>
              <a:t>Responding to the CFA request in accordance with the instructions and timelines.</a:t>
            </a:r>
          </a:p>
          <a:p>
            <a:pPr lvl="1">
              <a:buFont typeface="Arial" panose="020B0604020202020204" pitchFamily="34" charset="0"/>
              <a:buChar char="•"/>
            </a:pPr>
            <a:r>
              <a:rPr lang="en-US" dirty="0"/>
              <a:t>Failure to respond to the CFA request.</a:t>
            </a:r>
          </a:p>
        </p:txBody>
      </p:sp>
      <p:sp>
        <p:nvSpPr>
          <p:cNvPr id="4" name="Slide Number Placeholder 3">
            <a:extLst>
              <a:ext uri="{FF2B5EF4-FFF2-40B4-BE49-F238E27FC236}">
                <a16:creationId xmlns:a16="http://schemas.microsoft.com/office/drawing/2014/main" id="{32136ADD-C7C2-4743-8022-BB930A9898D5}"/>
              </a:ext>
            </a:extLst>
          </p:cNvPr>
          <p:cNvSpPr>
            <a:spLocks noGrp="1"/>
          </p:cNvSpPr>
          <p:nvPr>
            <p:ph type="sldNum" sz="quarter" idx="10"/>
          </p:nvPr>
        </p:nvSpPr>
        <p:spPr/>
        <p:txBody>
          <a:bodyPr/>
          <a:lstStyle/>
          <a:p>
            <a:fld id="{EE1EB715-0F17-4968-8EF2-66245A388824}" type="slidenum">
              <a:rPr lang="en-US" smtClean="0"/>
              <a:pPr/>
              <a:t>5</a:t>
            </a:fld>
            <a:endParaRPr lang="en-US"/>
          </a:p>
        </p:txBody>
      </p:sp>
    </p:spTree>
    <p:extLst>
      <p:ext uri="{BB962C8B-B14F-4D97-AF65-F5344CB8AC3E}">
        <p14:creationId xmlns:p14="http://schemas.microsoft.com/office/powerpoint/2010/main" val="2890921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AF29-8653-45C1-BB00-1E8E882171D5}"/>
              </a:ext>
            </a:extLst>
          </p:cNvPr>
          <p:cNvSpPr>
            <a:spLocks noGrp="1"/>
          </p:cNvSpPr>
          <p:nvPr>
            <p:ph type="title"/>
          </p:nvPr>
        </p:nvSpPr>
        <p:spPr/>
        <p:txBody>
          <a:bodyPr>
            <a:normAutofit fontScale="90000"/>
          </a:bodyPr>
          <a:lstStyle/>
          <a:p>
            <a:br>
              <a:rPr lang="en-US"/>
            </a:br>
            <a:r>
              <a:rPr lang="en-US" sz="4200"/>
              <a:t>Autorenewal</a:t>
            </a:r>
            <a:br>
              <a:rPr lang="en-US"/>
            </a:br>
            <a:endParaRPr lang="en-US"/>
          </a:p>
        </p:txBody>
      </p:sp>
      <p:sp>
        <p:nvSpPr>
          <p:cNvPr id="3" name="Content Placeholder 2">
            <a:extLst>
              <a:ext uri="{FF2B5EF4-FFF2-40B4-BE49-F238E27FC236}">
                <a16:creationId xmlns:a16="http://schemas.microsoft.com/office/drawing/2014/main" id="{AE625E13-849A-48CD-B849-43EA36324BFD}"/>
              </a:ext>
            </a:extLst>
          </p:cNvPr>
          <p:cNvSpPr>
            <a:spLocks noGrp="1"/>
          </p:cNvSpPr>
          <p:nvPr>
            <p:ph idx="1"/>
          </p:nvPr>
        </p:nvSpPr>
        <p:spPr>
          <a:xfrm>
            <a:off x="152400" y="1441147"/>
            <a:ext cx="11887200" cy="4419327"/>
          </a:xfrm>
        </p:spPr>
        <p:txBody>
          <a:bodyPr vert="horz" lIns="91440" tIns="45720" rIns="91440" bIns="45720" rtlCol="0" anchor="t">
            <a:normAutofit/>
          </a:bodyPr>
          <a:lstStyle/>
          <a:p>
            <a:r>
              <a:rPr lang="en-US" dirty="0"/>
              <a:t>Any CSPP and CPKS contractors who apply for and are approved for continued funding will not need to sign a contract to provide services for 2023–2024.</a:t>
            </a:r>
            <a:br>
              <a:rPr lang="en-US" dirty="0"/>
            </a:br>
            <a:endParaRPr lang="en-US" dirty="0"/>
          </a:p>
          <a:p>
            <a:r>
              <a:rPr lang="en-US" sz="3200" kern="1200" dirty="0">
                <a:effectLst/>
                <a:latin typeface="+mn-lt"/>
                <a:ea typeface="+mn-ea"/>
                <a:cs typeface="+mn-cs"/>
              </a:rPr>
              <a:t>CSPP and CPKS contracts approved for continued funding will be automatically renewed in accordance with all applicable federal and state laws, as well as all CSPP and CPKS Contract Terms and Conditions that will be incorporated into the subsequent contract, as applicable.</a:t>
            </a:r>
          </a:p>
        </p:txBody>
      </p:sp>
      <p:sp>
        <p:nvSpPr>
          <p:cNvPr id="4" name="Slide Number Placeholder 3">
            <a:extLst>
              <a:ext uri="{FF2B5EF4-FFF2-40B4-BE49-F238E27FC236}">
                <a16:creationId xmlns:a16="http://schemas.microsoft.com/office/drawing/2014/main" id="{B39BFB5A-BEFD-431F-A8B8-184ED9007E50}"/>
              </a:ext>
            </a:extLst>
          </p:cNvPr>
          <p:cNvSpPr>
            <a:spLocks noGrp="1"/>
          </p:cNvSpPr>
          <p:nvPr>
            <p:ph type="sldNum" sz="quarter" idx="10"/>
          </p:nvPr>
        </p:nvSpPr>
        <p:spPr/>
        <p:txBody>
          <a:bodyPr/>
          <a:lstStyle/>
          <a:p>
            <a:fld id="{EE1EB715-0F17-4968-8EF2-66245A388824}" type="slidenum">
              <a:rPr lang="en-US" smtClean="0"/>
              <a:pPr/>
              <a:t>6</a:t>
            </a:fld>
            <a:endParaRPr lang="en-US"/>
          </a:p>
        </p:txBody>
      </p:sp>
    </p:spTree>
    <p:extLst>
      <p:ext uri="{BB962C8B-B14F-4D97-AF65-F5344CB8AC3E}">
        <p14:creationId xmlns:p14="http://schemas.microsoft.com/office/powerpoint/2010/main" val="415541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E1B5-35F6-45B3-432C-69A201A290A0}"/>
              </a:ext>
            </a:extLst>
          </p:cNvPr>
          <p:cNvSpPr>
            <a:spLocks noGrp="1"/>
          </p:cNvSpPr>
          <p:nvPr>
            <p:ph type="title"/>
          </p:nvPr>
        </p:nvSpPr>
        <p:spPr/>
        <p:txBody>
          <a:bodyPr>
            <a:normAutofit/>
          </a:bodyPr>
          <a:lstStyle/>
          <a:p>
            <a:r>
              <a:rPr lang="en-US"/>
              <a:t>Application Updates: New for Fiscal Year 2023–24</a:t>
            </a:r>
          </a:p>
        </p:txBody>
      </p:sp>
      <p:sp>
        <p:nvSpPr>
          <p:cNvPr id="3" name="Content Placeholder 2">
            <a:extLst>
              <a:ext uri="{FF2B5EF4-FFF2-40B4-BE49-F238E27FC236}">
                <a16:creationId xmlns:a16="http://schemas.microsoft.com/office/drawing/2014/main" id="{8399E722-FCDC-8775-6B22-9923E768ACE9}"/>
              </a:ext>
            </a:extLst>
          </p:cNvPr>
          <p:cNvSpPr>
            <a:spLocks noGrp="1"/>
          </p:cNvSpPr>
          <p:nvPr>
            <p:ph idx="1"/>
          </p:nvPr>
        </p:nvSpPr>
        <p:spPr/>
        <p:txBody>
          <a:bodyPr vert="horz" lIns="91440" tIns="45720" rIns="91440" bIns="45720" rtlCol="0" anchor="t">
            <a:normAutofit/>
          </a:bodyPr>
          <a:lstStyle/>
          <a:p>
            <a:r>
              <a:rPr lang="en-US" dirty="0">
                <a:cs typeface="Arial"/>
              </a:rPr>
              <a:t>Electronic CFA–Snap Survey</a:t>
            </a:r>
          </a:p>
          <a:p>
            <a:r>
              <a:rPr lang="en-US" dirty="0">
                <a:cs typeface="Arial"/>
              </a:rPr>
              <a:t>Updated Program Calendar</a:t>
            </a:r>
          </a:p>
          <a:p>
            <a:r>
              <a:rPr lang="en-US" dirty="0">
                <a:cs typeface="Arial"/>
              </a:rPr>
              <a:t>Section II, Part 2</a:t>
            </a:r>
          </a:p>
          <a:p>
            <a:r>
              <a:rPr lang="en-US" sz="3200" dirty="0"/>
              <a:t>Family Literacy Support Contractors</a:t>
            </a:r>
            <a:endParaRPr lang="en-US" sz="3200" dirty="0">
              <a:cs typeface="Arial"/>
            </a:endParaRPr>
          </a:p>
          <a:p>
            <a:r>
              <a:rPr lang="en-US" dirty="0">
                <a:cs typeface="Arial"/>
              </a:rPr>
              <a:t>Subcontractor information</a:t>
            </a:r>
          </a:p>
          <a:p>
            <a:r>
              <a:rPr lang="en-US" dirty="0">
                <a:cs typeface="Arial"/>
              </a:rPr>
              <a:t>Self-Certification for License Exempt Public Agencies</a:t>
            </a:r>
          </a:p>
        </p:txBody>
      </p:sp>
      <p:sp>
        <p:nvSpPr>
          <p:cNvPr id="4" name="Slide Number Placeholder 3">
            <a:extLst>
              <a:ext uri="{FF2B5EF4-FFF2-40B4-BE49-F238E27FC236}">
                <a16:creationId xmlns:a16="http://schemas.microsoft.com/office/drawing/2014/main" id="{AA6E2057-44FC-4CEC-4FFC-F2A6D13FDF70}"/>
              </a:ext>
            </a:extLst>
          </p:cNvPr>
          <p:cNvSpPr>
            <a:spLocks noGrp="1"/>
          </p:cNvSpPr>
          <p:nvPr>
            <p:ph type="sldNum" sz="quarter" idx="10"/>
          </p:nvPr>
        </p:nvSpPr>
        <p:spPr/>
        <p:txBody>
          <a:bodyPr/>
          <a:lstStyle/>
          <a:p>
            <a:fld id="{EE1EB715-0F17-4968-8EF2-66245A388824}" type="slidenum">
              <a:rPr lang="en-US" smtClean="0"/>
              <a:pPr/>
              <a:t>7</a:t>
            </a:fld>
            <a:endParaRPr lang="en-US"/>
          </a:p>
        </p:txBody>
      </p:sp>
    </p:spTree>
    <p:extLst>
      <p:ext uri="{BB962C8B-B14F-4D97-AF65-F5344CB8AC3E}">
        <p14:creationId xmlns:p14="http://schemas.microsoft.com/office/powerpoint/2010/main" val="54108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018A-2B66-4978-BA4D-731444F351EF}"/>
              </a:ext>
            </a:extLst>
          </p:cNvPr>
          <p:cNvSpPr>
            <a:spLocks noGrp="1"/>
          </p:cNvSpPr>
          <p:nvPr>
            <p:ph type="title"/>
          </p:nvPr>
        </p:nvSpPr>
        <p:spPr/>
        <p:txBody>
          <a:bodyPr/>
          <a:lstStyle/>
          <a:p>
            <a:r>
              <a:rPr lang="en-US"/>
              <a:t>Instructions Overview </a:t>
            </a:r>
          </a:p>
        </p:txBody>
      </p:sp>
      <p:sp>
        <p:nvSpPr>
          <p:cNvPr id="3" name="Content Placeholder 2">
            <a:extLst>
              <a:ext uri="{FF2B5EF4-FFF2-40B4-BE49-F238E27FC236}">
                <a16:creationId xmlns:a16="http://schemas.microsoft.com/office/drawing/2014/main" id="{E2F079FA-DC1D-4AA2-A2A0-A460ED431657}"/>
              </a:ext>
            </a:extLst>
          </p:cNvPr>
          <p:cNvSpPr>
            <a:spLocks noGrp="1"/>
          </p:cNvSpPr>
          <p:nvPr>
            <p:ph idx="1"/>
          </p:nvPr>
        </p:nvSpPr>
        <p:spPr>
          <a:xfrm>
            <a:off x="152400" y="1638300"/>
            <a:ext cx="11887200" cy="5015901"/>
          </a:xfrm>
        </p:spPr>
        <p:txBody>
          <a:bodyPr vert="horz" lIns="91440" tIns="45720" rIns="91440" bIns="45720" rtlCol="0" anchor="t">
            <a:noAutofit/>
          </a:bodyPr>
          <a:lstStyle/>
          <a:p>
            <a:r>
              <a:rPr lang="en-US" dirty="0"/>
              <a:t>Contractors must review the instructions prior to completing the CFA. The CFA may be submitted electronically, by email, or by hard copy mailed in.</a:t>
            </a:r>
          </a:p>
          <a:p>
            <a:r>
              <a:rPr lang="en-US" dirty="0"/>
              <a:t>Download and complete required attachments from the CFA website. Please save a copy for your agency’s records.</a:t>
            </a:r>
            <a:endParaRPr lang="en-US" dirty="0">
              <a:cs typeface="Arial"/>
            </a:endParaRPr>
          </a:p>
          <a:p>
            <a:r>
              <a:rPr lang="en-US" dirty="0"/>
              <a:t>Complete the CFA, including the required attachments. If submitting a physical copy of the application, print all pages single-sided only.</a:t>
            </a:r>
            <a:endParaRPr lang="en-US" dirty="0">
              <a:cs typeface="Arial"/>
            </a:endParaRPr>
          </a:p>
        </p:txBody>
      </p:sp>
      <p:sp>
        <p:nvSpPr>
          <p:cNvPr id="4" name="Slide Number Placeholder 3">
            <a:extLst>
              <a:ext uri="{FF2B5EF4-FFF2-40B4-BE49-F238E27FC236}">
                <a16:creationId xmlns:a16="http://schemas.microsoft.com/office/drawing/2014/main" id="{52BFC33A-96FD-498D-8065-BF888084F13F}"/>
              </a:ext>
            </a:extLst>
          </p:cNvPr>
          <p:cNvSpPr>
            <a:spLocks noGrp="1"/>
          </p:cNvSpPr>
          <p:nvPr>
            <p:ph type="sldNum" sz="quarter" idx="10"/>
          </p:nvPr>
        </p:nvSpPr>
        <p:spPr/>
        <p:txBody>
          <a:bodyPr/>
          <a:lstStyle/>
          <a:p>
            <a:fld id="{EE1EB715-0F17-4968-8EF2-66245A388824}" type="slidenum">
              <a:rPr lang="en-US" smtClean="0"/>
              <a:pPr/>
              <a:t>8</a:t>
            </a:fld>
            <a:endParaRPr lang="en-US"/>
          </a:p>
        </p:txBody>
      </p:sp>
    </p:spTree>
    <p:extLst>
      <p:ext uri="{BB962C8B-B14F-4D97-AF65-F5344CB8AC3E}">
        <p14:creationId xmlns:p14="http://schemas.microsoft.com/office/powerpoint/2010/main" val="347025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191767"/>
            <a:ext cx="11887200" cy="1325563"/>
          </a:xfrm>
        </p:spPr>
        <p:txBody>
          <a:bodyPr/>
          <a:lstStyle/>
          <a:p>
            <a:r>
              <a:rPr lang="en-US" b="1"/>
              <a:t>Instructions: Submission of the 2023–24 CFA</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sz="half" idx="1"/>
          </p:nvPr>
        </p:nvSpPr>
        <p:spPr>
          <a:xfrm>
            <a:off x="152400" y="1638301"/>
            <a:ext cx="7071360" cy="4470399"/>
          </a:xfrm>
        </p:spPr>
        <p:txBody>
          <a:bodyPr vert="horz" lIns="91440" tIns="45720" rIns="91440" bIns="45720" rtlCol="0" anchor="t">
            <a:normAutofit lnSpcReduction="10000"/>
          </a:bodyPr>
          <a:lstStyle/>
          <a:p>
            <a:r>
              <a:rPr lang="en-US" dirty="0"/>
              <a:t>Due Date: December 23, 2022, by 5 p.m.</a:t>
            </a:r>
          </a:p>
          <a:p>
            <a:pPr marL="0" indent="0">
              <a:buNone/>
            </a:pPr>
            <a:endParaRPr lang="en-US" dirty="0"/>
          </a:p>
          <a:p>
            <a:pPr>
              <a:spcAft>
                <a:spcPts val="1200"/>
              </a:spcAft>
            </a:pPr>
            <a:r>
              <a:rPr lang="en-US" dirty="0"/>
              <a:t>Methods of submission</a:t>
            </a:r>
            <a:endParaRPr lang="en-US" dirty="0">
              <a:cs typeface="Arial"/>
            </a:endParaRPr>
          </a:p>
          <a:p>
            <a:pPr lvl="1">
              <a:buFont typeface="Arial" panose="020B0604020202020204" pitchFamily="34" charset="0"/>
              <a:buChar char="•"/>
            </a:pPr>
            <a:r>
              <a:rPr lang="en-US" dirty="0"/>
              <a:t>Electronically by Application</a:t>
            </a:r>
            <a:endParaRPr lang="en-US" dirty="0">
              <a:cs typeface="Arial"/>
            </a:endParaRPr>
          </a:p>
          <a:p>
            <a:pPr lvl="1">
              <a:buFont typeface="Arial" panose="020B0604020202020204" pitchFamily="34" charset="0"/>
              <a:buChar char="•"/>
            </a:pPr>
            <a:r>
              <a:rPr lang="en-US" dirty="0"/>
              <a:t>Electronically Printed, Scanned, and Emailed CFA </a:t>
            </a:r>
          </a:p>
          <a:p>
            <a:pPr lvl="2">
              <a:buFont typeface="Arial" panose="020B0604020202020204" pitchFamily="34" charset="0"/>
              <a:buChar char="•"/>
            </a:pPr>
            <a:r>
              <a:rPr lang="en-US" dirty="0">
                <a:solidFill>
                  <a:srgbClr val="FFE699"/>
                </a:solidFill>
                <a:cs typeface="Arial"/>
                <a:hlinkClick r:id="rId3" tooltip="CFA email box">
                  <a:extLst>
                    <a:ext uri="{A12FA001-AC4F-418D-AE19-62706E023703}">
                      <ahyp:hlinkClr xmlns:ahyp="http://schemas.microsoft.com/office/drawing/2018/hyperlinkcolor" val="tx"/>
                    </a:ext>
                  </a:extLst>
                </a:hlinkClick>
              </a:rPr>
              <a:t>CFA@cde.ca.gov</a:t>
            </a:r>
            <a:r>
              <a:rPr lang="en-US" dirty="0">
                <a:solidFill>
                  <a:srgbClr val="FFE699"/>
                </a:solidFill>
                <a:cs typeface="Arial"/>
              </a:rPr>
              <a:t> </a:t>
            </a:r>
          </a:p>
          <a:p>
            <a:pPr lvl="1">
              <a:buFont typeface="Arial" panose="020B0604020202020204" pitchFamily="34" charset="0"/>
              <a:buChar char="•"/>
            </a:pPr>
            <a:r>
              <a:rPr lang="en-US" dirty="0"/>
              <a:t>Hard Copy by Mail</a:t>
            </a:r>
            <a:endParaRPr lang="en-US" dirty="0">
              <a:cs typeface="Arial" panose="020B0604020202020204"/>
            </a:endParaRPr>
          </a:p>
        </p:txBody>
      </p:sp>
      <p:pic>
        <p:nvPicPr>
          <p:cNvPr id="9" name="Content Placeholder 8" descr="A family of four pose for a photo. &#10;&#10;Photo Credit: University Preparation School at CSU Channel Island">
            <a:extLst>
              <a:ext uri="{FF2B5EF4-FFF2-40B4-BE49-F238E27FC236}">
                <a16:creationId xmlns:a16="http://schemas.microsoft.com/office/drawing/2014/main" id="{0B1B6DB3-9DB4-49A7-B688-D5BCE66C69F5}"/>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6306" t="24213" r="24117" b="35317"/>
          <a:stretch/>
        </p:blipFill>
        <p:spPr>
          <a:xfrm rot="407258">
            <a:off x="8583783" y="1493821"/>
            <a:ext cx="3257696" cy="35457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ontent Placeholder 6">
            <a:extLst>
              <a:ext uri="{FF2B5EF4-FFF2-40B4-BE49-F238E27FC236}">
                <a16:creationId xmlns:a16="http://schemas.microsoft.com/office/drawing/2014/main" id="{A5641725-69D6-4699-9EE9-469694C02AF3}"/>
              </a:ext>
            </a:extLst>
          </p:cNvPr>
          <p:cNvSpPr>
            <a:spLocks noGrp="1"/>
          </p:cNvSpPr>
          <p:nvPr>
            <p:ph sz="quarter" idx="12"/>
          </p:nvPr>
        </p:nvSpPr>
        <p:spPr>
          <a:xfrm>
            <a:off x="6903720" y="5219700"/>
            <a:ext cx="5135880" cy="889000"/>
          </a:xfrm>
        </p:spPr>
        <p:txBody>
          <a:bodyPr>
            <a:normAutofit/>
          </a:bodyPr>
          <a:lstStyle/>
          <a:p>
            <a:pPr marL="0" indent="0" algn="r">
              <a:buNone/>
            </a:pPr>
            <a:r>
              <a:rPr lang="en-US" sz="2400" dirty="0">
                <a:ea typeface="+mn-lt"/>
                <a:cs typeface="+mn-lt"/>
              </a:rPr>
              <a:t>Photo Credit: </a:t>
            </a:r>
            <a:r>
              <a:rPr lang="en-US" sz="2400" dirty="0"/>
              <a:t>University Preparation School at CSU Channel Islands</a:t>
            </a:r>
            <a:endParaRPr lang="en-US" sz="2400" dirty="0">
              <a:ea typeface="+mn-lt"/>
              <a:cs typeface="+mn-lt"/>
            </a:endParaRPr>
          </a:p>
        </p:txBody>
      </p:sp>
      <p:sp>
        <p:nvSpPr>
          <p:cNvPr id="4" name="Slide Number Placeholder 3">
            <a:extLst>
              <a:ext uri="{FF2B5EF4-FFF2-40B4-BE49-F238E27FC236}">
                <a16:creationId xmlns:a16="http://schemas.microsoft.com/office/drawing/2014/main" id="{19860CCF-8D11-4F74-AD20-3ADF7610DC5A}"/>
              </a:ext>
            </a:extLst>
          </p:cNvPr>
          <p:cNvSpPr>
            <a:spLocks noGrp="1"/>
          </p:cNvSpPr>
          <p:nvPr>
            <p:ph type="sldNum" sz="quarter" idx="10"/>
          </p:nvPr>
        </p:nvSpPr>
        <p:spPr/>
        <p:txBody>
          <a:bodyPr/>
          <a:lstStyle/>
          <a:p>
            <a:fld id="{EE1EB715-0F17-4968-8EF2-66245A388824}" type="slidenum">
              <a:rPr lang="en-US" smtClean="0"/>
              <a:pPr/>
              <a:t>9</a:t>
            </a:fld>
            <a:endParaRPr lang="en-US"/>
          </a:p>
        </p:txBody>
      </p:sp>
    </p:spTree>
    <p:extLst>
      <p:ext uri="{BB962C8B-B14F-4D97-AF65-F5344CB8AC3E}">
        <p14:creationId xmlns:p14="http://schemas.microsoft.com/office/powerpoint/2010/main" val="3001506670"/>
      </p:ext>
    </p:extLst>
  </p:cSld>
  <p:clrMapOvr>
    <a:masterClrMapping/>
  </p:clrMapOvr>
</p:sld>
</file>

<file path=ppt/theme/theme1.xml><?xml version="1.0" encoding="utf-8"?>
<a:theme xmlns:a="http://schemas.openxmlformats.org/drawingml/2006/main" name="CDE Set 1">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2CC"/>
      </a:hlink>
      <a:folHlink>
        <a:srgbClr val="FFF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 Set 2">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3">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4">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E Set 5">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DE Set 6">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DE Set 7">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EEE4EBE206A14B8734020DB690418C" ma:contentTypeVersion="9" ma:contentTypeDescription="Create a new document." ma:contentTypeScope="" ma:versionID="796c9bd45f3cbc69ebb73c2e9dcc78f8">
  <xsd:schema xmlns:xsd="http://www.w3.org/2001/XMLSchema" xmlns:xs="http://www.w3.org/2001/XMLSchema" xmlns:p="http://schemas.microsoft.com/office/2006/metadata/properties" xmlns:ns2="f369b9da-c5cf-4a47-8c8f-3b60ae49f446" xmlns:ns3="8fd53d8f-212b-4c9f-a51d-0fd5545e0b4d" targetNamespace="http://schemas.microsoft.com/office/2006/metadata/properties" ma:root="true" ma:fieldsID="24eff4db89e0322456f023a4feaa6cf3" ns2:_="" ns3:_="">
    <xsd:import namespace="f369b9da-c5cf-4a47-8c8f-3b60ae49f446"/>
    <xsd:import namespace="8fd53d8f-212b-4c9f-a51d-0fd5545e0b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9b9da-c5cf-4a47-8c8f-3b60ae49f4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d53d8f-212b-4c9f-a51d-0fd5545e0b4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433B04-35E5-4A57-AF0F-FED87D404D8F}">
  <ds:schemaRefs>
    <ds:schemaRef ds:uri="http://schemas.microsoft.com/sharepoint/v3/contenttype/forms"/>
  </ds:schemaRefs>
</ds:datastoreItem>
</file>

<file path=customXml/itemProps2.xml><?xml version="1.0" encoding="utf-8"?>
<ds:datastoreItem xmlns:ds="http://schemas.openxmlformats.org/officeDocument/2006/customXml" ds:itemID="{F45A0B9F-735B-4950-8025-558E00342657}">
  <ds:schemaRefs>
    <ds:schemaRef ds:uri="http://schemas.microsoft.com/office/2006/metadata/properties"/>
    <ds:schemaRef ds:uri="http://schemas.microsoft.com/office/2006/documentManagement/types"/>
    <ds:schemaRef ds:uri="8fd53d8f-212b-4c9f-a51d-0fd5545e0b4d"/>
    <ds:schemaRef ds:uri="http://purl.org/dc/terms/"/>
    <ds:schemaRef ds:uri="http://schemas.openxmlformats.org/package/2006/metadata/core-properties"/>
    <ds:schemaRef ds:uri="http://purl.org/dc/dcmitype/"/>
    <ds:schemaRef ds:uri="http://schemas.microsoft.com/office/infopath/2007/PartnerControls"/>
    <ds:schemaRef ds:uri="f369b9da-c5cf-4a47-8c8f-3b60ae49f446"/>
    <ds:schemaRef ds:uri="http://purl.org/dc/elements/1.1/"/>
    <ds:schemaRef ds:uri="http://www.w3.org/XML/1998/namespace"/>
  </ds:schemaRefs>
</ds:datastoreItem>
</file>

<file path=customXml/itemProps3.xml><?xml version="1.0" encoding="utf-8"?>
<ds:datastoreItem xmlns:ds="http://schemas.openxmlformats.org/officeDocument/2006/customXml" ds:itemID="{91C078DC-7640-4ECD-904E-94D96613A3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69b9da-c5cf-4a47-8c8f-3b60ae49f446"/>
    <ds:schemaRef ds:uri="8fd53d8f-212b-4c9f-a51d-0fd5545e0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1015</TotalTime>
  <Words>1035</Words>
  <Application>Microsoft Office PowerPoint</Application>
  <PresentationFormat>Widescreen</PresentationFormat>
  <Paragraphs>124</Paragraphs>
  <Slides>19</Slides>
  <Notes>19</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19</vt:i4>
      </vt:variant>
    </vt:vector>
  </HeadingPairs>
  <TitlesOfParts>
    <vt:vector size="30" baseType="lpstr">
      <vt:lpstr>Arial</vt:lpstr>
      <vt:lpstr>Calibri</vt:lpstr>
      <vt:lpstr>Courier New</vt:lpstr>
      <vt:lpstr>Wingdings</vt:lpstr>
      <vt:lpstr>CDE Set 1</vt:lpstr>
      <vt:lpstr>CDE Set 2</vt:lpstr>
      <vt:lpstr>CDE Set 3</vt:lpstr>
      <vt:lpstr>CDE Set 4</vt:lpstr>
      <vt:lpstr>CDE Set 5</vt:lpstr>
      <vt:lpstr>CDE Set 6</vt:lpstr>
      <vt:lpstr>CDE Set 7</vt:lpstr>
      <vt:lpstr>Fiscal Year 2023–24  Continued Funding Application for  California State Preschool Program and Prekindergarten and Family Literacy Support Contractors  Presented by the Early Education Division ​​  Date: November 29, 2022 Time: 4:00 p.m. to 5 p.m. </vt:lpstr>
      <vt:lpstr>Welcome and Introductions</vt:lpstr>
      <vt:lpstr>Agenda</vt:lpstr>
      <vt:lpstr>Management Bulletin 22-06: Continued Funding Application Fiscal Year 2023–24</vt:lpstr>
      <vt:lpstr>Statutory Background</vt:lpstr>
      <vt:lpstr> Autorenewal </vt:lpstr>
      <vt:lpstr>Application Updates: New for Fiscal Year 2023–24</vt:lpstr>
      <vt:lpstr>Instructions Overview </vt:lpstr>
      <vt:lpstr>Instructions: Submission of the 2023–24 CFA</vt:lpstr>
      <vt:lpstr>Instructions (1)</vt:lpstr>
      <vt:lpstr>Instructions (2)</vt:lpstr>
      <vt:lpstr>Instructions (3)</vt:lpstr>
      <vt:lpstr>Instructions (4)</vt:lpstr>
      <vt:lpstr>Instructions (5)</vt:lpstr>
      <vt:lpstr>Electronic CFA Walkthrough</vt:lpstr>
      <vt:lpstr>Updated Program Calendar</vt:lpstr>
      <vt:lpstr>Contact Information</vt:lpstr>
      <vt:lpstr>Questions</vt:lpstr>
      <vt:lpstr>Closing</vt:lpstr>
    </vt:vector>
  </TitlesOfParts>
  <Company>California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November 2022 CFA Webinar Slldes - Contractor Information (CA Dept of Education)</dc:title>
  <dc:subject>Instructional program webinar slides for the FY 2023–24 Continued Funding Application (CFA).</dc:subject>
  <dc:creator/>
  <cp:lastModifiedBy>Christopher Slaven</cp:lastModifiedBy>
  <cp:revision>58</cp:revision>
  <dcterms:created xsi:type="dcterms:W3CDTF">2020-08-25T03:09:04Z</dcterms:created>
  <dcterms:modified xsi:type="dcterms:W3CDTF">2022-12-23T19:06:56Z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0x0101005EEEE4EBE206A14B8734020DB690418C</vt:lpwstr>
  </property>
</Properties>
</file>