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6.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4" r:id="rId4"/>
    <p:sldMasterId id="2147483659" r:id="rId5"/>
    <p:sldMasterId id="2147483648" r:id="rId6"/>
    <p:sldMasterId id="2147483664" r:id="rId7"/>
    <p:sldMasterId id="2147483671" r:id="rId8"/>
    <p:sldMasterId id="2147483676" r:id="rId9"/>
    <p:sldMasterId id="2147483681" r:id="rId10"/>
  </p:sldMasterIdLst>
  <p:notesMasterIdLst>
    <p:notesMasterId r:id="rId41"/>
  </p:notesMasterIdLst>
  <p:handoutMasterIdLst>
    <p:handoutMasterId r:id="rId42"/>
  </p:handoutMasterIdLst>
  <p:sldIdLst>
    <p:sldId id="312" r:id="rId11"/>
    <p:sldId id="276" r:id="rId12"/>
    <p:sldId id="265" r:id="rId13"/>
    <p:sldId id="277" r:id="rId14"/>
    <p:sldId id="272" r:id="rId15"/>
    <p:sldId id="257" r:id="rId16"/>
    <p:sldId id="288" r:id="rId17"/>
    <p:sldId id="278" r:id="rId18"/>
    <p:sldId id="310" r:id="rId19"/>
    <p:sldId id="266" r:id="rId20"/>
    <p:sldId id="321" r:id="rId21"/>
    <p:sldId id="322" r:id="rId22"/>
    <p:sldId id="323" r:id="rId23"/>
    <p:sldId id="324" r:id="rId24"/>
    <p:sldId id="279" r:id="rId25"/>
    <p:sldId id="280" r:id="rId26"/>
    <p:sldId id="295" r:id="rId27"/>
    <p:sldId id="270" r:id="rId28"/>
    <p:sldId id="327" r:id="rId29"/>
    <p:sldId id="328" r:id="rId30"/>
    <p:sldId id="311" r:id="rId31"/>
    <p:sldId id="300" r:id="rId32"/>
    <p:sldId id="329" r:id="rId33"/>
    <p:sldId id="306" r:id="rId34"/>
    <p:sldId id="303" r:id="rId35"/>
    <p:sldId id="307" r:id="rId36"/>
    <p:sldId id="309" r:id="rId37"/>
    <p:sldId id="267" r:id="rId38"/>
    <p:sldId id="258" r:id="rId39"/>
    <p:sldId id="28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8"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699"/>
    <a:srgbClr val="0C4A6D"/>
    <a:srgbClr val="ED8B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A60525-A6B4-4C89-B1D4-BF0A45858FDE}" v="13" dt="2024-09-27T16:12:17.173"/>
    <p1510:client id="{97BD5A81-CD51-4C75-9ED8-3880FC4F64F6}" v="34" dt="2024-09-27T00:30:22.6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3814" autoAdjust="0"/>
    <p:restoredTop sz="96283" autoAdjust="0"/>
  </p:normalViewPr>
  <p:slideViewPr>
    <p:cSldViewPr snapToGrid="0">
      <p:cViewPr varScale="1">
        <p:scale>
          <a:sx n="112" d="100"/>
          <a:sy n="112" d="100"/>
        </p:scale>
        <p:origin x="1146" y="9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7" d="100"/>
          <a:sy n="57" d="100"/>
        </p:scale>
        <p:origin x="2560" y="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microsoft.com/office/2018/10/relationships/authors" Target="author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commentAuthors" Target="commentAuthors.xml"/><Relationship Id="rId48" Type="http://schemas.microsoft.com/office/2015/10/relationships/revisionInfo" Target="revisionInfo.xml"/><Relationship Id="rId8"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931343-2F6C-4EC9-9DC2-9270877BDB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B7EEC52-11A2-463D-8A0E-792EF2BC214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08BE69-669F-416A-93EF-12E394687B13}" type="datetimeFigureOut">
              <a:rPr lang="en-US" smtClean="0"/>
              <a:t>10/1/2024</a:t>
            </a:fld>
            <a:endParaRPr lang="en-US"/>
          </a:p>
        </p:txBody>
      </p:sp>
      <p:sp>
        <p:nvSpPr>
          <p:cNvPr id="4" name="Footer Placeholder 3">
            <a:extLst>
              <a:ext uri="{FF2B5EF4-FFF2-40B4-BE49-F238E27FC236}">
                <a16:creationId xmlns:a16="http://schemas.microsoft.com/office/drawing/2014/main" id="{CA2C21C6-577A-414D-80D9-7CC98EBCB7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8581264-43C8-4B2A-8249-E8564476D4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8F29019-704D-4805-9B43-8A1089A67E53}" type="slidenum">
              <a:rPr lang="en-US" smtClean="0"/>
              <a:t>‹#›</a:t>
            </a:fld>
            <a:endParaRPr lang="en-US"/>
          </a:p>
        </p:txBody>
      </p:sp>
    </p:spTree>
    <p:extLst>
      <p:ext uri="{BB962C8B-B14F-4D97-AF65-F5344CB8AC3E}">
        <p14:creationId xmlns:p14="http://schemas.microsoft.com/office/powerpoint/2010/main" val="35074621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110321-FE7C-41D5-A6A6-9361CA1AFD5B}" type="datetimeFigureOut">
              <a:rPr lang="en-US" smtClean="0"/>
              <a:t>10/1/2024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52AC79-A108-4FDF-A0BE-96CEB0D6FF0B}" type="slidenum">
              <a:rPr lang="en-US" smtClean="0"/>
              <a:t>‹#›</a:t>
            </a:fld>
            <a:endParaRPr lang="en-US"/>
          </a:p>
        </p:txBody>
      </p:sp>
    </p:spTree>
    <p:extLst>
      <p:ext uri="{BB962C8B-B14F-4D97-AF65-F5344CB8AC3E}">
        <p14:creationId xmlns:p14="http://schemas.microsoft.com/office/powerpoint/2010/main" val="2042869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1</a:t>
            </a:fld>
            <a:endParaRPr lang="en-US"/>
          </a:p>
        </p:txBody>
      </p:sp>
    </p:spTree>
    <p:extLst>
      <p:ext uri="{BB962C8B-B14F-4D97-AF65-F5344CB8AC3E}">
        <p14:creationId xmlns:p14="http://schemas.microsoft.com/office/powerpoint/2010/main" val="3505054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10</a:t>
            </a:fld>
            <a:endParaRPr lang="en-US"/>
          </a:p>
        </p:txBody>
      </p:sp>
    </p:spTree>
    <p:extLst>
      <p:ext uri="{BB962C8B-B14F-4D97-AF65-F5344CB8AC3E}">
        <p14:creationId xmlns:p14="http://schemas.microsoft.com/office/powerpoint/2010/main" val="2578344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11</a:t>
            </a:fld>
            <a:endParaRPr lang="en-US"/>
          </a:p>
        </p:txBody>
      </p:sp>
    </p:spTree>
    <p:extLst>
      <p:ext uri="{BB962C8B-B14F-4D97-AF65-F5344CB8AC3E}">
        <p14:creationId xmlns:p14="http://schemas.microsoft.com/office/powerpoint/2010/main" val="247738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2AC79-A108-4FDF-A0BE-96CEB0D6FF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925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2AC79-A108-4FDF-A0BE-96CEB0D6FF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3326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14</a:t>
            </a:fld>
            <a:endParaRPr lang="en-US"/>
          </a:p>
        </p:txBody>
      </p:sp>
    </p:spTree>
    <p:extLst>
      <p:ext uri="{BB962C8B-B14F-4D97-AF65-F5344CB8AC3E}">
        <p14:creationId xmlns:p14="http://schemas.microsoft.com/office/powerpoint/2010/main" val="1212276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15</a:t>
            </a:fld>
            <a:endParaRPr lang="en-US"/>
          </a:p>
        </p:txBody>
      </p:sp>
    </p:spTree>
    <p:extLst>
      <p:ext uri="{BB962C8B-B14F-4D97-AF65-F5344CB8AC3E}">
        <p14:creationId xmlns:p14="http://schemas.microsoft.com/office/powerpoint/2010/main" val="3651204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16</a:t>
            </a:fld>
            <a:endParaRPr lang="en-US"/>
          </a:p>
        </p:txBody>
      </p:sp>
    </p:spTree>
    <p:extLst>
      <p:ext uri="{BB962C8B-B14F-4D97-AF65-F5344CB8AC3E}">
        <p14:creationId xmlns:p14="http://schemas.microsoft.com/office/powerpoint/2010/main" val="42729035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17</a:t>
            </a:fld>
            <a:endParaRPr lang="en-US"/>
          </a:p>
        </p:txBody>
      </p:sp>
    </p:spTree>
    <p:extLst>
      <p:ext uri="{BB962C8B-B14F-4D97-AF65-F5344CB8AC3E}">
        <p14:creationId xmlns:p14="http://schemas.microsoft.com/office/powerpoint/2010/main" val="3703692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18</a:t>
            </a:fld>
            <a:endParaRPr lang="en-US"/>
          </a:p>
        </p:txBody>
      </p:sp>
    </p:spTree>
    <p:extLst>
      <p:ext uri="{BB962C8B-B14F-4D97-AF65-F5344CB8AC3E}">
        <p14:creationId xmlns:p14="http://schemas.microsoft.com/office/powerpoint/2010/main" val="546935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19</a:t>
            </a:fld>
            <a:endParaRPr lang="en-US"/>
          </a:p>
        </p:txBody>
      </p:sp>
    </p:spTree>
    <p:extLst>
      <p:ext uri="{BB962C8B-B14F-4D97-AF65-F5344CB8AC3E}">
        <p14:creationId xmlns:p14="http://schemas.microsoft.com/office/powerpoint/2010/main" val="2556888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2</a:t>
            </a:fld>
            <a:endParaRPr lang="en-US"/>
          </a:p>
        </p:txBody>
      </p:sp>
    </p:spTree>
    <p:extLst>
      <p:ext uri="{BB962C8B-B14F-4D97-AF65-F5344CB8AC3E}">
        <p14:creationId xmlns:p14="http://schemas.microsoft.com/office/powerpoint/2010/main" val="29992861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21</a:t>
            </a:fld>
            <a:endParaRPr lang="en-US"/>
          </a:p>
        </p:txBody>
      </p:sp>
    </p:spTree>
    <p:extLst>
      <p:ext uri="{BB962C8B-B14F-4D97-AF65-F5344CB8AC3E}">
        <p14:creationId xmlns:p14="http://schemas.microsoft.com/office/powerpoint/2010/main" val="2593147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2AC79-A108-4FDF-A0BE-96CEB0D6FF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391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28</a:t>
            </a:fld>
            <a:endParaRPr lang="en-US"/>
          </a:p>
        </p:txBody>
      </p:sp>
    </p:spTree>
    <p:extLst>
      <p:ext uri="{BB962C8B-B14F-4D97-AF65-F5344CB8AC3E}">
        <p14:creationId xmlns:p14="http://schemas.microsoft.com/office/powerpoint/2010/main" val="36670070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29</a:t>
            </a:fld>
            <a:endParaRPr lang="en-US"/>
          </a:p>
        </p:txBody>
      </p:sp>
    </p:spTree>
    <p:extLst>
      <p:ext uri="{BB962C8B-B14F-4D97-AF65-F5344CB8AC3E}">
        <p14:creationId xmlns:p14="http://schemas.microsoft.com/office/powerpoint/2010/main" val="19795817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30</a:t>
            </a:fld>
            <a:endParaRPr lang="en-US"/>
          </a:p>
        </p:txBody>
      </p:sp>
    </p:spTree>
    <p:extLst>
      <p:ext uri="{BB962C8B-B14F-4D97-AF65-F5344CB8AC3E}">
        <p14:creationId xmlns:p14="http://schemas.microsoft.com/office/powerpoint/2010/main" val="295209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3</a:t>
            </a:fld>
            <a:endParaRPr lang="en-US"/>
          </a:p>
        </p:txBody>
      </p:sp>
    </p:spTree>
    <p:extLst>
      <p:ext uri="{BB962C8B-B14F-4D97-AF65-F5344CB8AC3E}">
        <p14:creationId xmlns:p14="http://schemas.microsoft.com/office/powerpoint/2010/main" val="1075314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1200"/>
              </a:spcAft>
              <a:defRPr/>
            </a:pPr>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4</a:t>
            </a:fld>
            <a:endParaRPr lang="en-US"/>
          </a:p>
        </p:txBody>
      </p:sp>
    </p:spTree>
    <p:extLst>
      <p:ext uri="{BB962C8B-B14F-4D97-AF65-F5344CB8AC3E}">
        <p14:creationId xmlns:p14="http://schemas.microsoft.com/office/powerpoint/2010/main" val="4253553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5</a:t>
            </a:fld>
            <a:endParaRPr lang="en-US"/>
          </a:p>
        </p:txBody>
      </p:sp>
    </p:spTree>
    <p:extLst>
      <p:ext uri="{BB962C8B-B14F-4D97-AF65-F5344CB8AC3E}">
        <p14:creationId xmlns:p14="http://schemas.microsoft.com/office/powerpoint/2010/main" val="1696385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6</a:t>
            </a:fld>
            <a:endParaRPr lang="en-US"/>
          </a:p>
        </p:txBody>
      </p:sp>
    </p:spTree>
    <p:extLst>
      <p:ext uri="{BB962C8B-B14F-4D97-AF65-F5344CB8AC3E}">
        <p14:creationId xmlns:p14="http://schemas.microsoft.com/office/powerpoint/2010/main" val="3984901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7</a:t>
            </a:fld>
            <a:endParaRPr lang="en-US"/>
          </a:p>
        </p:txBody>
      </p:sp>
    </p:spTree>
    <p:extLst>
      <p:ext uri="{BB962C8B-B14F-4D97-AF65-F5344CB8AC3E}">
        <p14:creationId xmlns:p14="http://schemas.microsoft.com/office/powerpoint/2010/main" val="3957495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8</a:t>
            </a:fld>
            <a:endParaRPr lang="en-US"/>
          </a:p>
        </p:txBody>
      </p:sp>
    </p:spTree>
    <p:extLst>
      <p:ext uri="{BB962C8B-B14F-4D97-AF65-F5344CB8AC3E}">
        <p14:creationId xmlns:p14="http://schemas.microsoft.com/office/powerpoint/2010/main" val="2176119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9</a:t>
            </a:fld>
            <a:endParaRPr lang="en-US"/>
          </a:p>
        </p:txBody>
      </p:sp>
    </p:spTree>
    <p:extLst>
      <p:ext uri="{BB962C8B-B14F-4D97-AF65-F5344CB8AC3E}">
        <p14:creationId xmlns:p14="http://schemas.microsoft.com/office/powerpoint/2010/main" val="12504890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4EA3A2-1F8E-4D59-8CCD-ADE780EA398C}"/>
              </a:ext>
            </a:extLst>
          </p:cNvPr>
          <p:cNvSpPr>
            <a:spLocks/>
          </p:cNvSpPr>
          <p:nvPr userDrawn="1"/>
        </p:nvSpPr>
        <p:spPr>
          <a:xfrm>
            <a:off x="1514475" y="5057774"/>
            <a:ext cx="10677525" cy="409576"/>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he official seal of the California Department of Education">
            <a:extLst>
              <a:ext uri="{FF2B5EF4-FFF2-40B4-BE49-F238E27FC236}">
                <a16:creationId xmlns:a16="http://schemas.microsoft.com/office/drawing/2014/main" id="{229AE4EE-F2AE-45EA-8EDB-B364C7286BAE}"/>
              </a:ext>
            </a:extLst>
          </p:cNvPr>
          <p:cNvPicPr>
            <a:picLocks noChangeAspect="1"/>
          </p:cNvPicPr>
          <p:nvPr userDrawn="1"/>
        </p:nvPicPr>
        <p:blipFill>
          <a:blip r:embed="rId2"/>
          <a:stretch>
            <a:fillRect/>
          </a:stretch>
        </p:blipFill>
        <p:spPr>
          <a:xfrm>
            <a:off x="341319" y="3900876"/>
            <a:ext cx="2355839" cy="2380379"/>
          </a:xfrm>
          <a:prstGeom prst="rect">
            <a:avLst/>
          </a:prstGeom>
        </p:spPr>
      </p:pic>
      <p:sp>
        <p:nvSpPr>
          <p:cNvPr id="10" name="TextBox 9">
            <a:extLst>
              <a:ext uri="{FF2B5EF4-FFF2-40B4-BE49-F238E27FC236}">
                <a16:creationId xmlns:a16="http://schemas.microsoft.com/office/drawing/2014/main" id="{CBB3E5DD-A548-4B13-B011-AD7381826A90}"/>
              </a:ext>
            </a:extLst>
          </p:cNvPr>
          <p:cNvSpPr txBox="1"/>
          <p:nvPr userDrawn="1"/>
        </p:nvSpPr>
        <p:spPr>
          <a:xfrm>
            <a:off x="3500437" y="5705051"/>
            <a:ext cx="8477250" cy="830997"/>
          </a:xfrm>
          <a:prstGeom prst="rect">
            <a:avLst/>
          </a:prstGeom>
          <a:noFill/>
        </p:spPr>
        <p:txBody>
          <a:bodyPr wrap="square" rtlCol="0">
            <a:spAutoFit/>
          </a:bodyPr>
          <a:lstStyle/>
          <a:p>
            <a:pPr algn="r"/>
            <a:r>
              <a:rPr lang="en-US" sz="2400" b="1">
                <a:solidFill>
                  <a:schemeClr val="bg1"/>
                </a:solidFill>
                <a:latin typeface="Arial" panose="020B0604020202020204" pitchFamily="34" charset="0"/>
                <a:cs typeface="Arial" panose="020B0604020202020204" pitchFamily="34" charset="0"/>
              </a:rPr>
              <a:t>CALIFORNIA DEPARTMENT OF EDUCATION</a:t>
            </a:r>
          </a:p>
          <a:p>
            <a:pPr algn="r"/>
            <a:r>
              <a:rPr lang="en-US" sz="2400">
                <a:solidFill>
                  <a:schemeClr val="bg1"/>
                </a:solidFill>
                <a:latin typeface="Arial" panose="020B0604020202020204" pitchFamily="34" charset="0"/>
                <a:cs typeface="Arial" panose="020B0604020202020204" pitchFamily="34" charset="0"/>
              </a:rPr>
              <a:t>Tony Thurmond, State Superintendent of Public Instruction</a:t>
            </a:r>
          </a:p>
        </p:txBody>
      </p:sp>
      <p:sp>
        <p:nvSpPr>
          <p:cNvPr id="2" name="Title 1">
            <a:extLst>
              <a:ext uri="{FF2B5EF4-FFF2-40B4-BE49-F238E27FC236}">
                <a16:creationId xmlns:a16="http://schemas.microsoft.com/office/drawing/2014/main" id="{F6043B94-67A5-43F0-8312-3B3546AB5965}"/>
              </a:ext>
            </a:extLst>
          </p:cNvPr>
          <p:cNvSpPr>
            <a:spLocks noGrp="1"/>
          </p:cNvSpPr>
          <p:nvPr userDrawn="1">
            <p:ph type="ctrTitle"/>
          </p:nvPr>
        </p:nvSpPr>
        <p:spPr>
          <a:xfrm>
            <a:off x="2867816" y="1390650"/>
            <a:ext cx="9153525" cy="3347821"/>
          </a:xfrm>
        </p:spPr>
        <p:txBody>
          <a:bodyPr anchor="ctr"/>
          <a:lstStyle>
            <a:lvl1pPr algn="ctr">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3054048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543729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232188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99124"/>
            <a:ext cx="11887200" cy="1325563"/>
          </a:xfrm>
        </p:spPr>
        <p:txBody>
          <a:bodyPr/>
          <a:lstStyle/>
          <a:p>
            <a:r>
              <a:rPr lang="en-US"/>
              <a:t>Click to edit Master title style</a:t>
            </a:r>
          </a:p>
        </p:txBody>
      </p:sp>
      <p:pic>
        <p:nvPicPr>
          <p:cNvPr id="6" name="Picture 5" descr="The official seal of the California Department of Education">
            <a:extLst>
              <a:ext uri="{FF2B5EF4-FFF2-40B4-BE49-F238E27FC236}">
                <a16:creationId xmlns:a16="http://schemas.microsoft.com/office/drawing/2014/main" id="{27B09E01-EEB8-43B2-9841-EDF288266658}"/>
              </a:ext>
            </a:extLst>
          </p:cNvPr>
          <p:cNvPicPr>
            <a:picLocks noChangeAspect="1"/>
          </p:cNvPicPr>
          <p:nvPr userDrawn="1"/>
        </p:nvPicPr>
        <p:blipFill>
          <a:blip r:embed="rId2"/>
          <a:stretch>
            <a:fillRect/>
          </a:stretch>
        </p:blipFill>
        <p:spPr>
          <a:xfrm>
            <a:off x="5048152" y="2810668"/>
            <a:ext cx="2095696" cy="2117527"/>
          </a:xfrm>
          <a:prstGeom prst="rect">
            <a:avLst/>
          </a:prstGeom>
        </p:spPr>
      </p:pic>
    </p:spTree>
    <p:extLst>
      <p:ext uri="{BB962C8B-B14F-4D97-AF65-F5344CB8AC3E}">
        <p14:creationId xmlns:p14="http://schemas.microsoft.com/office/powerpoint/2010/main" val="2905458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612507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54873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99124"/>
            <a:ext cx="11887200" cy="1325563"/>
          </a:xfrm>
        </p:spPr>
        <p:txBody>
          <a:bodyPr/>
          <a:lstStyle/>
          <a:p>
            <a:r>
              <a:rPr lang="en-US"/>
              <a:t>Click to edit Master title style</a:t>
            </a:r>
          </a:p>
        </p:txBody>
      </p:sp>
      <p:pic>
        <p:nvPicPr>
          <p:cNvPr id="6" name="Picture 5" descr="The official seal of the California Department of Education">
            <a:extLst>
              <a:ext uri="{FF2B5EF4-FFF2-40B4-BE49-F238E27FC236}">
                <a16:creationId xmlns:a16="http://schemas.microsoft.com/office/drawing/2014/main" id="{27B09E01-EEB8-43B2-9841-EDF288266658}"/>
              </a:ext>
            </a:extLst>
          </p:cNvPr>
          <p:cNvPicPr>
            <a:picLocks noChangeAspect="1"/>
          </p:cNvPicPr>
          <p:nvPr userDrawn="1"/>
        </p:nvPicPr>
        <p:blipFill>
          <a:blip r:embed="rId2"/>
          <a:stretch>
            <a:fillRect/>
          </a:stretch>
        </p:blipFill>
        <p:spPr>
          <a:xfrm>
            <a:off x="5048152" y="2810668"/>
            <a:ext cx="2095696" cy="2117527"/>
          </a:xfrm>
          <a:prstGeom prst="rect">
            <a:avLst/>
          </a:prstGeom>
        </p:spPr>
      </p:pic>
    </p:spTree>
    <p:extLst>
      <p:ext uri="{BB962C8B-B14F-4D97-AF65-F5344CB8AC3E}">
        <p14:creationId xmlns:p14="http://schemas.microsoft.com/office/powerpoint/2010/main" val="1345420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530804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0759337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99124"/>
            <a:ext cx="11887200" cy="1325563"/>
          </a:xfrm>
        </p:spPr>
        <p:txBody>
          <a:bodyPr/>
          <a:lstStyle/>
          <a:p>
            <a:r>
              <a:rPr lang="en-US"/>
              <a:t>Click to edit Master title style</a:t>
            </a:r>
          </a:p>
        </p:txBody>
      </p:sp>
      <p:pic>
        <p:nvPicPr>
          <p:cNvPr id="6" name="Picture 5" descr="The official seal of the California Department of Education">
            <a:extLst>
              <a:ext uri="{FF2B5EF4-FFF2-40B4-BE49-F238E27FC236}">
                <a16:creationId xmlns:a16="http://schemas.microsoft.com/office/drawing/2014/main" id="{27B09E01-EEB8-43B2-9841-EDF288266658}"/>
              </a:ext>
            </a:extLst>
          </p:cNvPr>
          <p:cNvPicPr>
            <a:picLocks noChangeAspect="1"/>
          </p:cNvPicPr>
          <p:nvPr userDrawn="1"/>
        </p:nvPicPr>
        <p:blipFill>
          <a:blip r:embed="rId2"/>
          <a:stretch>
            <a:fillRect/>
          </a:stretch>
        </p:blipFill>
        <p:spPr>
          <a:xfrm>
            <a:off x="5048152" y="2810668"/>
            <a:ext cx="2095696" cy="2117527"/>
          </a:xfrm>
          <a:prstGeom prst="rect">
            <a:avLst/>
          </a:prstGeom>
        </p:spPr>
      </p:pic>
    </p:spTree>
    <p:extLst>
      <p:ext uri="{BB962C8B-B14F-4D97-AF65-F5344CB8AC3E}">
        <p14:creationId xmlns:p14="http://schemas.microsoft.com/office/powerpoint/2010/main" val="18340923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97246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a:t>Click to edit Master text styles</a:t>
            </a:r>
          </a:p>
          <a:p>
            <a:pPr lvl="1"/>
            <a:r>
              <a:rPr lang="en-US"/>
              <a:t>Second level</a:t>
            </a:r>
          </a:p>
        </p:txBody>
      </p:sp>
      <p:sp>
        <p:nvSpPr>
          <p:cNvPr id="4" name="Slide Number Placeholder 3">
            <a:extLst>
              <a:ext uri="{FF2B5EF4-FFF2-40B4-BE49-F238E27FC236}">
                <a16:creationId xmlns:a16="http://schemas.microsoft.com/office/drawing/2014/main" id="{B7438B14-5D26-4412-9BCF-B4F184DF2FFB}"/>
              </a:ext>
            </a:extLst>
          </p:cNvPr>
          <p:cNvSpPr>
            <a:spLocks noGrp="1"/>
          </p:cNvSpPr>
          <p:nvPr>
            <p:ph type="sldNum" sz="quarter" idx="10"/>
          </p:nvPr>
        </p:nvSpPr>
        <p:spPr/>
        <p:txBody>
          <a:bodyPr/>
          <a:lstStyle/>
          <a:p>
            <a:fld id="{EE1EB715-0F17-4968-8EF2-66245A388824}" type="slidenum">
              <a:rPr lang="en-US" smtClean="0"/>
              <a:pPr/>
              <a:t>‹#›</a:t>
            </a:fld>
            <a:endParaRPr lang="en-US"/>
          </a:p>
        </p:txBody>
      </p:sp>
    </p:spTree>
    <p:extLst>
      <p:ext uri="{BB962C8B-B14F-4D97-AF65-F5344CB8AC3E}">
        <p14:creationId xmlns:p14="http://schemas.microsoft.com/office/powerpoint/2010/main" val="36907964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916044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99124"/>
            <a:ext cx="11887200" cy="1325563"/>
          </a:xfrm>
        </p:spPr>
        <p:txBody>
          <a:bodyPr/>
          <a:lstStyle/>
          <a:p>
            <a:r>
              <a:rPr lang="en-US"/>
              <a:t>Click to edit Master title style</a:t>
            </a:r>
          </a:p>
        </p:txBody>
      </p:sp>
      <p:pic>
        <p:nvPicPr>
          <p:cNvPr id="6" name="Picture 5" descr="The official seal of the California Department of Education">
            <a:extLst>
              <a:ext uri="{FF2B5EF4-FFF2-40B4-BE49-F238E27FC236}">
                <a16:creationId xmlns:a16="http://schemas.microsoft.com/office/drawing/2014/main" id="{27B09E01-EEB8-43B2-9841-EDF288266658}"/>
              </a:ext>
            </a:extLst>
          </p:cNvPr>
          <p:cNvPicPr>
            <a:picLocks noChangeAspect="1"/>
          </p:cNvPicPr>
          <p:nvPr userDrawn="1"/>
        </p:nvPicPr>
        <p:blipFill>
          <a:blip r:embed="rId2"/>
          <a:stretch>
            <a:fillRect/>
          </a:stretch>
        </p:blipFill>
        <p:spPr>
          <a:xfrm>
            <a:off x="5048152" y="2810668"/>
            <a:ext cx="2095696" cy="2117527"/>
          </a:xfrm>
          <a:prstGeom prst="rect">
            <a:avLst/>
          </a:prstGeom>
        </p:spPr>
      </p:pic>
    </p:spTree>
    <p:extLst>
      <p:ext uri="{BB962C8B-B14F-4D97-AF65-F5344CB8AC3E}">
        <p14:creationId xmlns:p14="http://schemas.microsoft.com/office/powerpoint/2010/main" val="10334716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233966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51168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99124"/>
            <a:ext cx="11887200" cy="1325563"/>
          </a:xfrm>
        </p:spPr>
        <p:txBody>
          <a:bodyPr/>
          <a:lstStyle/>
          <a:p>
            <a:r>
              <a:rPr lang="en-US"/>
              <a:t>Click to edit Master title style</a:t>
            </a:r>
          </a:p>
        </p:txBody>
      </p:sp>
      <p:pic>
        <p:nvPicPr>
          <p:cNvPr id="6" name="Picture 5" descr="The official seal of the California Department of Education">
            <a:extLst>
              <a:ext uri="{FF2B5EF4-FFF2-40B4-BE49-F238E27FC236}">
                <a16:creationId xmlns:a16="http://schemas.microsoft.com/office/drawing/2014/main" id="{27B09E01-EEB8-43B2-9841-EDF288266658}"/>
              </a:ext>
            </a:extLst>
          </p:cNvPr>
          <p:cNvPicPr>
            <a:picLocks noChangeAspect="1"/>
          </p:cNvPicPr>
          <p:nvPr userDrawn="1"/>
        </p:nvPicPr>
        <p:blipFill>
          <a:blip r:embed="rId2"/>
          <a:stretch>
            <a:fillRect/>
          </a:stretch>
        </p:blipFill>
        <p:spPr>
          <a:xfrm>
            <a:off x="5048152" y="2810668"/>
            <a:ext cx="2095696" cy="2117527"/>
          </a:xfrm>
          <a:prstGeom prst="rect">
            <a:avLst/>
          </a:prstGeom>
        </p:spPr>
      </p:pic>
    </p:spTree>
    <p:extLst>
      <p:ext uri="{BB962C8B-B14F-4D97-AF65-F5344CB8AC3E}">
        <p14:creationId xmlns:p14="http://schemas.microsoft.com/office/powerpoint/2010/main" val="536300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a:t>Click to edit Master text styles</a:t>
            </a:r>
          </a:p>
          <a:p>
            <a:pPr lvl="1"/>
            <a:r>
              <a:rPr lang="en-US"/>
              <a:t>Second level</a:t>
            </a:r>
          </a:p>
        </p:txBody>
      </p:sp>
      <p:sp>
        <p:nvSpPr>
          <p:cNvPr id="5" name="Slide Number Placeholder 4">
            <a:extLst>
              <a:ext uri="{FF2B5EF4-FFF2-40B4-BE49-F238E27FC236}">
                <a16:creationId xmlns:a16="http://schemas.microsoft.com/office/drawing/2014/main" id="{9F6A77F1-D022-4253-9AA2-033237322E8E}"/>
              </a:ext>
            </a:extLst>
          </p:cNvPr>
          <p:cNvSpPr>
            <a:spLocks noGrp="1"/>
          </p:cNvSpPr>
          <p:nvPr>
            <p:ph type="sldNum" sz="quarter" idx="10"/>
          </p:nvPr>
        </p:nvSpPr>
        <p:spPr/>
        <p:txBody>
          <a:bodyPr/>
          <a:lstStyle/>
          <a:p>
            <a:fld id="{EE1EB715-0F17-4968-8EF2-66245A388824}" type="slidenum">
              <a:rPr lang="en-US" smtClean="0"/>
              <a:pPr/>
              <a:t>‹#›</a:t>
            </a:fld>
            <a:endParaRPr lang="en-US"/>
          </a:p>
        </p:txBody>
      </p:sp>
    </p:spTree>
    <p:extLst>
      <p:ext uri="{BB962C8B-B14F-4D97-AF65-F5344CB8AC3E}">
        <p14:creationId xmlns:p14="http://schemas.microsoft.com/office/powerpoint/2010/main" val="896593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1"/>
            <a:ext cx="5852160" cy="2387599"/>
          </a:xfrm>
        </p:spPr>
        <p:txBody>
          <a:body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300"/>
            <a:ext cx="5852160" cy="2387600"/>
          </a:xfrm>
        </p:spPr>
        <p:txBody>
          <a:bodyPr/>
          <a:lstStyle/>
          <a:p>
            <a:pPr lvl="0"/>
            <a:r>
              <a:rPr lang="en-US"/>
              <a:t>Click to edit Master text styles</a:t>
            </a:r>
          </a:p>
          <a:p>
            <a:pPr lvl="1"/>
            <a:r>
              <a:rPr lang="en-US"/>
              <a:t>Second level</a:t>
            </a:r>
          </a:p>
        </p:txBody>
      </p:sp>
      <p:sp>
        <p:nvSpPr>
          <p:cNvPr id="5" name="Slide Number Placeholder 4">
            <a:extLst>
              <a:ext uri="{FF2B5EF4-FFF2-40B4-BE49-F238E27FC236}">
                <a16:creationId xmlns:a16="http://schemas.microsoft.com/office/drawing/2014/main" id="{9F6A77F1-D022-4253-9AA2-033237322E8E}"/>
              </a:ext>
            </a:extLst>
          </p:cNvPr>
          <p:cNvSpPr>
            <a:spLocks noGrp="1"/>
          </p:cNvSpPr>
          <p:nvPr>
            <p:ph type="sldNum" sz="quarter" idx="10"/>
          </p:nvPr>
        </p:nvSpPr>
        <p:spPr/>
        <p:txBody>
          <a:bodyPr/>
          <a:lstStyle/>
          <a:p>
            <a:fld id="{EE1EB715-0F17-4968-8EF2-66245A388824}" type="slidenum">
              <a:rPr lang="en-US" smtClean="0"/>
              <a:pPr/>
              <a:t>‹#›</a:t>
            </a:fld>
            <a:endParaRPr lang="en-US"/>
          </a:p>
        </p:txBody>
      </p:sp>
      <p:sp>
        <p:nvSpPr>
          <p:cNvPr id="7" name="Content Placeholder 6">
            <a:extLst>
              <a:ext uri="{FF2B5EF4-FFF2-40B4-BE49-F238E27FC236}">
                <a16:creationId xmlns:a16="http://schemas.microsoft.com/office/drawing/2014/main" id="{61756B49-CE8C-465E-88EC-4931BFB044DB}"/>
              </a:ext>
            </a:extLst>
          </p:cNvPr>
          <p:cNvSpPr>
            <a:spLocks noGrp="1"/>
          </p:cNvSpPr>
          <p:nvPr>
            <p:ph sz="quarter" idx="11"/>
          </p:nvPr>
        </p:nvSpPr>
        <p:spPr>
          <a:xfrm>
            <a:off x="152400" y="4305300"/>
            <a:ext cx="5851525" cy="180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D4570CF0-A87A-44EB-8871-D75FA8B43DA8}"/>
              </a:ext>
            </a:extLst>
          </p:cNvPr>
          <p:cNvSpPr>
            <a:spLocks noGrp="1"/>
          </p:cNvSpPr>
          <p:nvPr>
            <p:ph sz="quarter" idx="12"/>
          </p:nvPr>
        </p:nvSpPr>
        <p:spPr>
          <a:xfrm>
            <a:off x="6188075" y="4305300"/>
            <a:ext cx="5851525" cy="180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9738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32449"/>
            <a:ext cx="11887200" cy="1325563"/>
          </a:xfrm>
        </p:spPr>
        <p:txBody>
          <a:bodyPr/>
          <a:lstStyle/>
          <a:p>
            <a:r>
              <a:rPr lang="en-US"/>
              <a:t>Click to edit Master title style</a:t>
            </a:r>
          </a:p>
        </p:txBody>
      </p:sp>
      <p:pic>
        <p:nvPicPr>
          <p:cNvPr id="3" name="Picture 2" descr="The official seal of the California Department of Education">
            <a:extLst>
              <a:ext uri="{FF2B5EF4-FFF2-40B4-BE49-F238E27FC236}">
                <a16:creationId xmlns:a16="http://schemas.microsoft.com/office/drawing/2014/main" id="{9327F4AD-5BBF-43C4-AF18-70C77C96173A}"/>
              </a:ext>
            </a:extLst>
          </p:cNvPr>
          <p:cNvPicPr>
            <a:picLocks noChangeAspect="1"/>
          </p:cNvPicPr>
          <p:nvPr userDrawn="1"/>
        </p:nvPicPr>
        <p:blipFill>
          <a:blip r:embed="rId2"/>
          <a:stretch>
            <a:fillRect/>
          </a:stretch>
        </p:blipFill>
        <p:spPr>
          <a:xfrm>
            <a:off x="4918081" y="2448361"/>
            <a:ext cx="2355839" cy="2380379"/>
          </a:xfrm>
          <a:prstGeom prst="rect">
            <a:avLst/>
          </a:prstGeom>
        </p:spPr>
      </p:pic>
      <p:sp>
        <p:nvSpPr>
          <p:cNvPr id="4" name="Slide Number Placeholder 3">
            <a:extLst>
              <a:ext uri="{FF2B5EF4-FFF2-40B4-BE49-F238E27FC236}">
                <a16:creationId xmlns:a16="http://schemas.microsoft.com/office/drawing/2014/main" id="{A29AEA43-8DE4-4668-B770-B22033CA13C9}"/>
              </a:ext>
            </a:extLst>
          </p:cNvPr>
          <p:cNvSpPr>
            <a:spLocks noGrp="1"/>
          </p:cNvSpPr>
          <p:nvPr>
            <p:ph type="sldNum" sz="quarter" idx="10"/>
          </p:nvPr>
        </p:nvSpPr>
        <p:spPr/>
        <p:txBody>
          <a:bodyPr/>
          <a:lstStyle/>
          <a:p>
            <a:fld id="{EE1EB715-0F17-4968-8EF2-66245A388824}" type="slidenum">
              <a:rPr lang="en-US" smtClean="0"/>
              <a:pPr/>
              <a:t>‹#›</a:t>
            </a:fld>
            <a:endParaRPr lang="en-US"/>
          </a:p>
        </p:txBody>
      </p:sp>
    </p:spTree>
    <p:extLst>
      <p:ext uri="{BB962C8B-B14F-4D97-AF65-F5344CB8AC3E}">
        <p14:creationId xmlns:p14="http://schemas.microsoft.com/office/powerpoint/2010/main" val="2526991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CC35A081-3005-4A0A-8613-6F350DD754D9}"/>
              </a:ext>
            </a:extLst>
          </p:cNvPr>
          <p:cNvGrpSpPr/>
          <p:nvPr userDrawn="1"/>
        </p:nvGrpSpPr>
        <p:grpSpPr>
          <a:xfrm>
            <a:off x="0" y="990600"/>
            <a:ext cx="12192000" cy="4645492"/>
            <a:chOff x="0" y="990600"/>
            <a:chExt cx="12192000" cy="4645492"/>
          </a:xfrm>
        </p:grpSpPr>
        <p:sp>
          <p:nvSpPr>
            <p:cNvPr id="8" name="Rectangle 7">
              <a:extLst>
                <a:ext uri="{FF2B5EF4-FFF2-40B4-BE49-F238E27FC236}">
                  <a16:creationId xmlns:a16="http://schemas.microsoft.com/office/drawing/2014/main" id="{FE4EA3A2-1F8E-4D59-8CCD-ADE780EA398C}"/>
                </a:ext>
              </a:extLst>
            </p:cNvPr>
            <p:cNvSpPr>
              <a:spLocks/>
            </p:cNvSpPr>
            <p:nvPr userDrawn="1"/>
          </p:nvSpPr>
          <p:spPr>
            <a:xfrm>
              <a:off x="0" y="990600"/>
              <a:ext cx="12191999" cy="4462612"/>
            </a:xfrm>
            <a:prstGeom prst="rect">
              <a:avLst/>
            </a:prstGeom>
            <a:solidFill>
              <a:srgbClr val="0C4A6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158AE10-268E-471E-AD35-10FC854F29EF}"/>
                </a:ext>
              </a:extLst>
            </p:cNvPr>
            <p:cNvSpPr>
              <a:spLocks/>
            </p:cNvSpPr>
            <p:nvPr userDrawn="1"/>
          </p:nvSpPr>
          <p:spPr>
            <a:xfrm>
              <a:off x="1" y="5453212"/>
              <a:ext cx="12191999" cy="182880"/>
            </a:xfrm>
            <a:prstGeom prst="rect">
              <a:avLst/>
            </a:prstGeom>
            <a:solidFill>
              <a:srgbClr val="ED8B6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4BACA4FE-73B4-4E69-9F95-2126EED44CD0}"/>
              </a:ext>
            </a:extLst>
          </p:cNvPr>
          <p:cNvGrpSpPr/>
          <p:nvPr userDrawn="1"/>
        </p:nvGrpSpPr>
        <p:grpSpPr>
          <a:xfrm>
            <a:off x="152397" y="161925"/>
            <a:ext cx="11887200" cy="6462519"/>
            <a:chOff x="152397" y="161925"/>
            <a:chExt cx="11887200" cy="6462519"/>
          </a:xfrm>
        </p:grpSpPr>
        <p:pic>
          <p:nvPicPr>
            <p:cNvPr id="12" name="Picture 11" descr="The official seal of the California Department of Education">
              <a:extLst>
                <a:ext uri="{FF2B5EF4-FFF2-40B4-BE49-F238E27FC236}">
                  <a16:creationId xmlns:a16="http://schemas.microsoft.com/office/drawing/2014/main" id="{229AE4EE-F2AE-45EA-8EDB-B364C7286BAE}"/>
                </a:ext>
              </a:extLst>
            </p:cNvPr>
            <p:cNvPicPr>
              <a:picLocks noChangeAspect="1"/>
            </p:cNvPicPr>
            <p:nvPr userDrawn="1"/>
          </p:nvPicPr>
          <p:blipFill>
            <a:blip r:embed="rId2"/>
            <a:stretch>
              <a:fillRect/>
            </a:stretch>
          </p:blipFill>
          <p:spPr>
            <a:xfrm>
              <a:off x="5276651" y="161925"/>
              <a:ext cx="1638692" cy="1655762"/>
            </a:xfrm>
            <a:prstGeom prst="rect">
              <a:avLst/>
            </a:prstGeom>
          </p:spPr>
        </p:pic>
        <p:sp>
          <p:nvSpPr>
            <p:cNvPr id="10" name="TextBox 9">
              <a:extLst>
                <a:ext uri="{FF2B5EF4-FFF2-40B4-BE49-F238E27FC236}">
                  <a16:creationId xmlns:a16="http://schemas.microsoft.com/office/drawing/2014/main" id="{CBB3E5DD-A548-4B13-B011-AD7381826A90}"/>
                </a:ext>
              </a:extLst>
            </p:cNvPr>
            <p:cNvSpPr txBox="1"/>
            <p:nvPr userDrawn="1"/>
          </p:nvSpPr>
          <p:spPr>
            <a:xfrm>
              <a:off x="152397" y="5793447"/>
              <a:ext cx="11887200" cy="830997"/>
            </a:xfrm>
            <a:prstGeom prst="rect">
              <a:avLst/>
            </a:prstGeom>
            <a:noFill/>
          </p:spPr>
          <p:txBody>
            <a:bodyPr wrap="square" rtlCol="0">
              <a:spAutoFit/>
            </a:bodyPr>
            <a:lstStyle/>
            <a:p>
              <a:pPr algn="ctr"/>
              <a:r>
                <a:rPr lang="en-US" sz="2400" b="1">
                  <a:solidFill>
                    <a:srgbClr val="0C4A6D"/>
                  </a:solidFill>
                  <a:latin typeface="Arial" panose="020B0604020202020204" pitchFamily="34" charset="0"/>
                  <a:cs typeface="Arial" panose="020B0604020202020204" pitchFamily="34" charset="0"/>
                </a:rPr>
                <a:t>CALIFORNIA DEPARTMENT OF EDUCATION</a:t>
              </a:r>
            </a:p>
            <a:p>
              <a:pPr algn="ctr"/>
              <a:r>
                <a:rPr lang="en-US" sz="2400">
                  <a:solidFill>
                    <a:srgbClr val="0C4A6D"/>
                  </a:solidFill>
                  <a:latin typeface="Arial" panose="020B0604020202020204" pitchFamily="34" charset="0"/>
                  <a:cs typeface="Arial" panose="020B0604020202020204" pitchFamily="34" charset="0"/>
                </a:rPr>
                <a:t>Tony Thurmond, State Superintendent of Public Instruction</a:t>
              </a:r>
            </a:p>
          </p:txBody>
        </p:sp>
      </p:grpSp>
      <p:sp>
        <p:nvSpPr>
          <p:cNvPr id="2" name="Title 1">
            <a:extLst>
              <a:ext uri="{FF2B5EF4-FFF2-40B4-BE49-F238E27FC236}">
                <a16:creationId xmlns:a16="http://schemas.microsoft.com/office/drawing/2014/main" id="{F6043B94-67A5-43F0-8312-3B3546AB5965}"/>
              </a:ext>
            </a:extLst>
          </p:cNvPr>
          <p:cNvSpPr>
            <a:spLocks noGrp="1"/>
          </p:cNvSpPr>
          <p:nvPr userDrawn="1">
            <p:ph type="ctrTitle"/>
          </p:nvPr>
        </p:nvSpPr>
        <p:spPr>
          <a:xfrm>
            <a:off x="1524000" y="2514600"/>
            <a:ext cx="9144000" cy="1828800"/>
          </a:xfrm>
        </p:spPr>
        <p:txBody>
          <a:bodyPr anchor="ctr"/>
          <a:lstStyle>
            <a:lvl1pPr algn="ctr">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1683886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251570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516547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99124"/>
            <a:ext cx="11887200" cy="1325563"/>
          </a:xfrm>
        </p:spPr>
        <p:txBody>
          <a:bodyPr/>
          <a:lstStyle/>
          <a:p>
            <a:r>
              <a:rPr lang="en-US"/>
              <a:t>Click to edit Master title style</a:t>
            </a:r>
          </a:p>
        </p:txBody>
      </p:sp>
      <p:pic>
        <p:nvPicPr>
          <p:cNvPr id="6" name="Picture 5" descr="The official seal of the California Department of Education">
            <a:extLst>
              <a:ext uri="{FF2B5EF4-FFF2-40B4-BE49-F238E27FC236}">
                <a16:creationId xmlns:a16="http://schemas.microsoft.com/office/drawing/2014/main" id="{27B09E01-EEB8-43B2-9841-EDF288266658}"/>
              </a:ext>
            </a:extLst>
          </p:cNvPr>
          <p:cNvPicPr>
            <a:picLocks noChangeAspect="1"/>
          </p:cNvPicPr>
          <p:nvPr userDrawn="1"/>
        </p:nvPicPr>
        <p:blipFill>
          <a:blip r:embed="rId2"/>
          <a:stretch>
            <a:fillRect/>
          </a:stretch>
        </p:blipFill>
        <p:spPr>
          <a:xfrm>
            <a:off x="5048152" y="2810668"/>
            <a:ext cx="2095696" cy="2117527"/>
          </a:xfrm>
          <a:prstGeom prst="rect">
            <a:avLst/>
          </a:prstGeom>
        </p:spPr>
      </p:pic>
    </p:spTree>
    <p:extLst>
      <p:ext uri="{BB962C8B-B14F-4D97-AF65-F5344CB8AC3E}">
        <p14:creationId xmlns:p14="http://schemas.microsoft.com/office/powerpoint/2010/main" val="11310539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C4A6D"/>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28EC11-7AAC-4049-9A83-CF2265C43055}"/>
              </a:ext>
            </a:extLst>
          </p:cNvPr>
          <p:cNvSpPr/>
          <p:nvPr userDrawn="1"/>
        </p:nvSpPr>
        <p:spPr>
          <a:xfrm rot="5400000">
            <a:off x="5730240" y="396240"/>
            <a:ext cx="731520" cy="12191998"/>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44881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sz="2600"/>
              <a:t>Fourth Level</a:t>
            </a:r>
          </a:p>
          <a:p>
            <a:pPr lvl="4"/>
            <a:r>
              <a:rPr lang="en-US" sz="2400"/>
              <a:t>Fifth Level</a:t>
            </a:r>
            <a:endParaRPr lang="en-US"/>
          </a:p>
        </p:txBody>
      </p:sp>
      <p:sp>
        <p:nvSpPr>
          <p:cNvPr id="5" name="Slide Number Placeholder 4">
            <a:extLst>
              <a:ext uri="{FF2B5EF4-FFF2-40B4-BE49-F238E27FC236}">
                <a16:creationId xmlns:a16="http://schemas.microsoft.com/office/drawing/2014/main" id="{B2491336-5CCD-48FE-BD8B-73DCB0C59089}"/>
              </a:ext>
            </a:extLst>
          </p:cNvPr>
          <p:cNvSpPr>
            <a:spLocks noGrp="1"/>
          </p:cNvSpPr>
          <p:nvPr>
            <p:ph type="sldNum" sz="quarter" idx="4"/>
          </p:nvPr>
        </p:nvSpPr>
        <p:spPr>
          <a:xfrm>
            <a:off x="9296400" y="6309676"/>
            <a:ext cx="2743200" cy="365125"/>
          </a:xfrm>
          <a:prstGeom prst="rect">
            <a:avLst/>
          </a:prstGeom>
        </p:spPr>
        <p:txBody>
          <a:bodyPr vert="horz" lIns="91440" tIns="45720" rIns="91440" bIns="45720" rtlCol="0" anchor="ctr"/>
          <a:lstStyle>
            <a:lvl1pPr algn="r">
              <a:defRPr sz="2400">
                <a:solidFill>
                  <a:schemeClr val="bg1"/>
                </a:solidFill>
              </a:defRPr>
            </a:lvl1pPr>
          </a:lstStyle>
          <a:p>
            <a:fld id="{EE1EB715-0F17-4968-8EF2-66245A388824}" type="slidenum">
              <a:rPr lang="en-US" smtClean="0"/>
              <a:pPr/>
              <a:t>‹#›</a:t>
            </a:fld>
            <a:endParaRPr lang="en-US"/>
          </a:p>
        </p:txBody>
      </p:sp>
    </p:spTree>
    <p:extLst>
      <p:ext uri="{BB962C8B-B14F-4D97-AF65-F5344CB8AC3E}">
        <p14:creationId xmlns:p14="http://schemas.microsoft.com/office/powerpoint/2010/main" val="2273882459"/>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86" r:id="rId4"/>
    <p:sldLayoutId id="2147483658" r:id="rId5"/>
  </p:sldLayoutIdLst>
  <p:hf hdr="0" ftr="0" dt="0"/>
  <p:txStyles>
    <p:titleStyle>
      <a:lvl1pPr algn="ctr" defTabSz="914400" rtl="0" eaLnBrk="1" latinLnBrk="0" hangingPunct="1">
        <a:lnSpc>
          <a:spcPct val="90000"/>
        </a:lnSpc>
        <a:spcBef>
          <a:spcPct val="0"/>
        </a:spcBef>
        <a:buNone/>
        <a:defRPr sz="38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mn-cs"/>
        </a:defRPr>
      </a:lvl1pPr>
      <a:lvl2pPr marL="914400" indent="-457200" algn="l" defTabSz="914400" rtl="0" eaLnBrk="1" latinLnBrk="0" hangingPunct="1">
        <a:lnSpc>
          <a:spcPct val="90000"/>
        </a:lnSpc>
        <a:spcBef>
          <a:spcPts val="500"/>
        </a:spcBef>
        <a:buFont typeface="Courier New" panose="02070309020205020404" pitchFamily="49" charset="0"/>
        <a:buChar char="o"/>
        <a:defRPr sz="3000" kern="1200">
          <a:solidFill>
            <a:schemeClr val="bg1"/>
          </a:solidFill>
          <a:latin typeface="+mn-lt"/>
          <a:ea typeface="+mn-ea"/>
          <a:cs typeface="+mn-cs"/>
        </a:defRPr>
      </a:lvl2pPr>
      <a:lvl3pPr marL="1371600" indent="-4572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3pPr>
      <a:lvl4pPr marL="1828800" indent="-457200" algn="l" defTabSz="914400" rtl="0" eaLnBrk="1" latinLnBrk="0" hangingPunct="1">
        <a:lnSpc>
          <a:spcPct val="90000"/>
        </a:lnSpc>
        <a:spcBef>
          <a:spcPts val="500"/>
        </a:spcBef>
        <a:buFont typeface="Wingdings" panose="05000000000000000000" pitchFamily="2" charset="2"/>
        <a:buChar char="§"/>
        <a:defRPr sz="26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Font typeface="Wingdings" panose="05000000000000000000" pitchFamily="2" charset="2"/>
        <a:buChar char="v"/>
        <a:defRPr sz="2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152400" y="203800"/>
            <a:ext cx="11887200" cy="6450401"/>
          </a:xfrm>
          <a:prstGeom prst="rect">
            <a:avLst/>
          </a:prstGeom>
          <a:noFill/>
          <a:ln w="25400" cmpd="sng">
            <a:solidFill>
              <a:srgbClr val="ED8B6F"/>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02199638"/>
      </p:ext>
    </p:extLst>
  </p:cSld>
  <p:clrMap bg1="lt1" tx1="dk1" bg2="lt2" tx2="dk2" accent1="accent1" accent2="accent2" accent3="accent3" accent4="accent4" accent5="accent5" accent6="accent6" hlink="hlink" folHlink="folHlink"/>
  <p:sldLayoutIdLst>
    <p:sldLayoutId id="2147483669" r:id="rId1"/>
    <p:sldLayoutId id="2147483661" r:id="rId2"/>
    <p:sldLayoutId id="2147483662" r:id="rId3"/>
    <p:sldLayoutId id="2147483663" r:id="rId4"/>
  </p:sldLayoutIdLst>
  <p:hf hdr="0" ftr="0" dt="0"/>
  <p:txStyles>
    <p:titleStyle>
      <a:lvl1pPr algn="ctr" defTabSz="914400" rtl="0" eaLnBrk="1" latinLnBrk="0" hangingPunct="1">
        <a:lnSpc>
          <a:spcPct val="90000"/>
        </a:lnSpc>
        <a:spcBef>
          <a:spcPct val="0"/>
        </a:spcBef>
        <a:buNone/>
        <a:defRPr sz="4400" kern="1200">
          <a:solidFill>
            <a:srgbClr val="0C4A6D"/>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0C4A6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0C4A6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C4A6D"/>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152400" y="203800"/>
            <a:ext cx="11887200" cy="6450401"/>
          </a:xfrm>
          <a:prstGeom prst="rect">
            <a:avLst/>
          </a:prstGeom>
          <a:noFill/>
          <a:ln w="25400" cmpd="sng">
            <a:solidFill>
              <a:srgbClr val="ED8B6F"/>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77708683"/>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Lst>
  <p:hf hdr="0" ftr="0" dt="0"/>
  <p:txStyles>
    <p:title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0" y="0"/>
            <a:ext cx="152400" cy="6858000"/>
          </a:xfrm>
          <a:prstGeom prst="rect">
            <a:avLst/>
          </a:prstGeom>
          <a:solidFill>
            <a:srgbClr val="ED8B6F"/>
          </a:solidFill>
          <a:ln w="25400"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95601773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hf hdr="0" ftr="0" dt="0"/>
  <p:txStyles>
    <p:titleStyle>
      <a:lvl1pPr algn="ctr" defTabSz="914400" rtl="0" eaLnBrk="1" latinLnBrk="0" hangingPunct="1">
        <a:lnSpc>
          <a:spcPct val="90000"/>
        </a:lnSpc>
        <a:spcBef>
          <a:spcPct val="0"/>
        </a:spcBef>
        <a:buNone/>
        <a:defRPr sz="4400" kern="1200">
          <a:solidFill>
            <a:srgbClr val="0C4A6D"/>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0C4A6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0C4A6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C4A6D"/>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12039600" y="0"/>
            <a:ext cx="152400" cy="6858000"/>
          </a:xfrm>
          <a:prstGeom prst="rect">
            <a:avLst/>
          </a:prstGeom>
          <a:solidFill>
            <a:srgbClr val="ED8B6F"/>
          </a:solidFill>
          <a:ln w="25400"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293969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1" y="6654200"/>
            <a:ext cx="12192000" cy="203799"/>
          </a:xfrm>
          <a:prstGeom prst="rect">
            <a:avLst/>
          </a:prstGeom>
          <a:solidFill>
            <a:srgbClr val="ED8B6F"/>
          </a:solidFill>
          <a:ln w="25400"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9843474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hf hdr="0" ftr="0" dt="0"/>
  <p:txStyles>
    <p:titleStyle>
      <a:lvl1pPr algn="ctr" defTabSz="914400" rtl="0" eaLnBrk="1" latinLnBrk="0" hangingPunct="1">
        <a:lnSpc>
          <a:spcPct val="90000"/>
        </a:lnSpc>
        <a:spcBef>
          <a:spcPct val="0"/>
        </a:spcBef>
        <a:buNone/>
        <a:defRPr sz="4400" kern="1200">
          <a:solidFill>
            <a:srgbClr val="0C4A6D"/>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0C4A6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0C4A6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0C4A6D"/>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1" y="6654200"/>
            <a:ext cx="12192000" cy="203799"/>
          </a:xfrm>
          <a:prstGeom prst="rect">
            <a:avLst/>
          </a:prstGeom>
          <a:solidFill>
            <a:srgbClr val="ED8B6F"/>
          </a:solidFill>
          <a:ln w="25400"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59901028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Lst>
  <p:hf hdr="0" ftr="0" dt="0"/>
  <p:txStyles>
    <p:title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CDMIS@cde.ca.gov"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CFA@cde.ca.gov"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www.cde.ca.gov/sp/cd/ci/cfa2526.asp"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mailto:CFA@cde.ca.gov"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mailto:CFA@cde.ca.gov"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F287B-3956-4411-90CB-C098D6858A2F}"/>
              </a:ext>
              <a:ext uri="{C183D7F6-B498-43B3-948B-1728B52AA6E4}">
                <adec:decorative xmlns:adec="http://schemas.microsoft.com/office/drawing/2017/decorative" val="0"/>
              </a:ext>
            </a:extLst>
          </p:cNvPr>
          <p:cNvSpPr>
            <a:spLocks noGrp="1"/>
          </p:cNvSpPr>
          <p:nvPr>
            <p:ph type="ctrTitle"/>
          </p:nvPr>
        </p:nvSpPr>
        <p:spPr>
          <a:xfrm>
            <a:off x="137160" y="1081668"/>
            <a:ext cx="11884181" cy="3934832"/>
          </a:xfrm>
        </p:spPr>
        <p:txBody>
          <a:bodyPr>
            <a:normAutofit fontScale="90000"/>
          </a:bodyPr>
          <a:lstStyle/>
          <a:p>
            <a:r>
              <a:rPr lang="en-US" sz="4400" b="1" dirty="0"/>
              <a:t>Fiscal Year </a:t>
            </a:r>
            <a:r>
              <a:rPr lang="en-US" sz="4400" dirty="0"/>
              <a:t>2025–26 </a:t>
            </a:r>
            <a:br>
              <a:rPr lang="en-US" sz="4400" b="1" dirty="0"/>
            </a:br>
            <a:r>
              <a:rPr lang="en-US" sz="4400" b="1" dirty="0"/>
              <a:t>Continued Funding Application for </a:t>
            </a:r>
            <a:br>
              <a:rPr lang="en-US" sz="4400" b="1" dirty="0"/>
            </a:br>
            <a:r>
              <a:rPr lang="en-US" sz="4400" b="1" dirty="0"/>
              <a:t>California State Preschool Program </a:t>
            </a:r>
            <a:r>
              <a:rPr lang="en-US" sz="4400" dirty="0"/>
              <a:t>and Prekindergarten and Family Literacy Support Contractors</a:t>
            </a:r>
            <a:br>
              <a:rPr lang="en-US" sz="2700" b="1" dirty="0">
                <a:cs typeface="Arial"/>
              </a:rPr>
            </a:br>
            <a:br>
              <a:rPr lang="en-US" sz="2700" dirty="0"/>
            </a:br>
            <a:r>
              <a:rPr lang="en-US" sz="3100" b="1" dirty="0"/>
              <a:t>Presented by the Early Education Division ​​</a:t>
            </a:r>
            <a:br>
              <a:rPr lang="en-US" sz="3100" b="1" dirty="0"/>
            </a:br>
            <a:br>
              <a:rPr lang="en-US" sz="3100" b="1" dirty="0"/>
            </a:br>
            <a:r>
              <a:rPr lang="en-US" sz="3100" b="1" dirty="0"/>
              <a:t>Date: September </a:t>
            </a:r>
            <a:r>
              <a:rPr lang="en-US" sz="3100" dirty="0"/>
              <a:t>27</a:t>
            </a:r>
            <a:r>
              <a:rPr lang="en-US" sz="3100" b="1" dirty="0"/>
              <a:t>, 2024</a:t>
            </a:r>
            <a:br>
              <a:rPr lang="en-US" sz="3100" b="1" dirty="0"/>
            </a:br>
            <a:r>
              <a:rPr lang="en-US" sz="3100" b="1" dirty="0"/>
              <a:t>Time: </a:t>
            </a:r>
            <a:r>
              <a:rPr lang="en-US" sz="3100" dirty="0"/>
              <a:t>10:30 a.m. to 12:30 p</a:t>
            </a:r>
            <a:r>
              <a:rPr lang="en-US" sz="3100" b="1" dirty="0"/>
              <a:t>.m.</a:t>
            </a:r>
            <a:br>
              <a:rPr lang="en-US" sz="3100" dirty="0"/>
            </a:br>
            <a:endParaRPr lang="en-US" dirty="0"/>
          </a:p>
        </p:txBody>
      </p:sp>
    </p:spTree>
    <p:extLst>
      <p:ext uri="{BB962C8B-B14F-4D97-AF65-F5344CB8AC3E}">
        <p14:creationId xmlns:p14="http://schemas.microsoft.com/office/powerpoint/2010/main" val="999369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29478-41FA-4090-8D4F-2C2A58002C83}"/>
              </a:ext>
            </a:extLst>
          </p:cNvPr>
          <p:cNvSpPr>
            <a:spLocks noGrp="1"/>
          </p:cNvSpPr>
          <p:nvPr>
            <p:ph type="title"/>
          </p:nvPr>
        </p:nvSpPr>
        <p:spPr>
          <a:xfrm>
            <a:off x="152400" y="191767"/>
            <a:ext cx="11887200" cy="1325563"/>
          </a:xfrm>
        </p:spPr>
        <p:txBody>
          <a:bodyPr/>
          <a:lstStyle/>
          <a:p>
            <a:r>
              <a:rPr lang="en-US" b="1" dirty="0"/>
              <a:t>Instructions Overview</a:t>
            </a:r>
          </a:p>
        </p:txBody>
      </p:sp>
      <p:sp>
        <p:nvSpPr>
          <p:cNvPr id="3" name="Content Placeholder 2">
            <a:extLst>
              <a:ext uri="{FF2B5EF4-FFF2-40B4-BE49-F238E27FC236}">
                <a16:creationId xmlns:a16="http://schemas.microsoft.com/office/drawing/2014/main" id="{88495B01-87A6-419A-A1A9-447F5DBE125C}"/>
              </a:ext>
            </a:extLst>
          </p:cNvPr>
          <p:cNvSpPr>
            <a:spLocks noGrp="1"/>
          </p:cNvSpPr>
          <p:nvPr>
            <p:ph sz="half" idx="1"/>
          </p:nvPr>
        </p:nvSpPr>
        <p:spPr>
          <a:xfrm>
            <a:off x="152400" y="1638301"/>
            <a:ext cx="8276376" cy="4470399"/>
          </a:xfrm>
        </p:spPr>
        <p:txBody>
          <a:bodyPr vert="horz" lIns="91440" tIns="45720" rIns="91440" bIns="45720" rtlCol="0" anchor="t">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white"/>
                </a:solidFill>
                <a:effectLst/>
                <a:uLnTx/>
                <a:uFillTx/>
                <a:latin typeface="Arial" panose="020B0604020202020204"/>
                <a:ea typeface="+mn-ea"/>
                <a:cs typeface="+mn-cs"/>
              </a:rPr>
              <a:t>Contractors operating a CSPP, or both a CSPP and CPKS Program,</a:t>
            </a:r>
            <a:r>
              <a:rPr lang="en-US" sz="3000" dirty="0">
                <a:solidFill>
                  <a:prstClr val="white"/>
                </a:solidFill>
                <a:latin typeface="Arial" panose="020B0604020202020204"/>
              </a:rPr>
              <a:t> </a:t>
            </a:r>
            <a:r>
              <a:rPr kumimoji="0" lang="en-US" sz="3000" b="0" i="0" u="none" strike="noStrike" kern="1200" cap="none" spc="0" normalizeH="0" baseline="0" noProof="0" dirty="0">
                <a:ln>
                  <a:noFill/>
                </a:ln>
                <a:solidFill>
                  <a:prstClr val="white"/>
                </a:solidFill>
                <a:effectLst/>
                <a:uLnTx/>
                <a:uFillTx/>
                <a:latin typeface="Arial" panose="020B0604020202020204"/>
                <a:ea typeface="+mn-ea"/>
                <a:cs typeface="+mn-cs"/>
              </a:rPr>
              <a:t>must review the CFA Instructions prior to completing the CFA for FY 2025–26.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white"/>
                </a:solidFill>
                <a:effectLst/>
                <a:uLnTx/>
                <a:uFillTx/>
                <a:latin typeface="Arial" panose="020B0604020202020204"/>
                <a:ea typeface="+mn-ea"/>
                <a:cs typeface="+mn-cs"/>
              </a:rPr>
              <a:t>Refer to the CFA Instructions and Frequently Asked Questions (FAQs) posted on the CFA web page.</a:t>
            </a:r>
            <a:endParaRPr lang="en-US" sz="3000" dirty="0">
              <a:cs typeface="Arial" panose="020B0604020202020204"/>
            </a:endParaRPr>
          </a:p>
        </p:txBody>
      </p:sp>
      <p:pic>
        <p:nvPicPr>
          <p:cNvPr id="9" name="Content Placeholder 8" descr="A family of four pose for a photo. &#10;&#10;Photo Credit: University Preparation School at CSU Channel Island">
            <a:extLst>
              <a:ext uri="{FF2B5EF4-FFF2-40B4-BE49-F238E27FC236}">
                <a16:creationId xmlns:a16="http://schemas.microsoft.com/office/drawing/2014/main" id="{0B1B6DB3-9DB4-49A7-B688-D5BCE66C69F5}"/>
              </a:ext>
              <a:ext uri="{C183D7F6-B498-43B3-948B-1728B52AA6E4}">
                <adec:decorative xmlns:adec="http://schemas.microsoft.com/office/drawing/2017/decorative" val="0"/>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rot="407258">
            <a:off x="8583783" y="1493821"/>
            <a:ext cx="3257696" cy="35457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Content Placeholder 6">
            <a:extLst>
              <a:ext uri="{FF2B5EF4-FFF2-40B4-BE49-F238E27FC236}">
                <a16:creationId xmlns:a16="http://schemas.microsoft.com/office/drawing/2014/main" id="{A5641725-69D6-4699-9EE9-469694C02AF3}"/>
              </a:ext>
            </a:extLst>
          </p:cNvPr>
          <p:cNvSpPr>
            <a:spLocks noGrp="1"/>
          </p:cNvSpPr>
          <p:nvPr>
            <p:ph sz="quarter" idx="12"/>
          </p:nvPr>
        </p:nvSpPr>
        <p:spPr>
          <a:xfrm>
            <a:off x="6947730" y="5340670"/>
            <a:ext cx="5091869" cy="768029"/>
          </a:xfrm>
        </p:spPr>
        <p:txBody>
          <a:bodyPr>
            <a:normAutofit/>
          </a:bodyPr>
          <a:lstStyle/>
          <a:p>
            <a:pPr marL="0" indent="0" algn="r">
              <a:buNone/>
            </a:pPr>
            <a:r>
              <a:rPr lang="en-US" sz="2400" dirty="0">
                <a:ea typeface="+mn-lt"/>
                <a:cs typeface="+mn-lt"/>
              </a:rPr>
              <a:t>Photo Credit: </a:t>
            </a:r>
            <a:r>
              <a:rPr lang="en-US" sz="2400" dirty="0"/>
              <a:t>University Preparation School at CSU Channel Islands</a:t>
            </a:r>
            <a:endParaRPr lang="en-US" sz="2400" dirty="0">
              <a:ea typeface="+mn-lt"/>
              <a:cs typeface="+mn-lt"/>
            </a:endParaRPr>
          </a:p>
        </p:txBody>
      </p:sp>
      <p:sp>
        <p:nvSpPr>
          <p:cNvPr id="4" name="Slide Number Placeholder 3">
            <a:extLst>
              <a:ext uri="{FF2B5EF4-FFF2-40B4-BE49-F238E27FC236}">
                <a16:creationId xmlns:a16="http://schemas.microsoft.com/office/drawing/2014/main" id="{19860CCF-8D11-4F74-AD20-3ADF7610DC5A}"/>
              </a:ext>
            </a:extLst>
          </p:cNvPr>
          <p:cNvSpPr>
            <a:spLocks noGrp="1"/>
          </p:cNvSpPr>
          <p:nvPr>
            <p:ph type="sldNum" sz="quarter" idx="10"/>
          </p:nvPr>
        </p:nvSpPr>
        <p:spPr/>
        <p:txBody>
          <a:bodyPr/>
          <a:lstStyle/>
          <a:p>
            <a:fld id="{EE1EB715-0F17-4968-8EF2-66245A388824}" type="slidenum">
              <a:rPr lang="en-US" smtClean="0"/>
              <a:pPr/>
              <a:t>10</a:t>
            </a:fld>
            <a:endParaRPr lang="en-US"/>
          </a:p>
        </p:txBody>
      </p:sp>
    </p:spTree>
    <p:extLst>
      <p:ext uri="{BB962C8B-B14F-4D97-AF65-F5344CB8AC3E}">
        <p14:creationId xmlns:p14="http://schemas.microsoft.com/office/powerpoint/2010/main" val="3001506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29478-41FA-4090-8D4F-2C2A58002C83}"/>
              </a:ext>
            </a:extLst>
          </p:cNvPr>
          <p:cNvSpPr>
            <a:spLocks noGrp="1"/>
          </p:cNvSpPr>
          <p:nvPr>
            <p:ph type="title"/>
          </p:nvPr>
        </p:nvSpPr>
        <p:spPr/>
        <p:txBody>
          <a:bodyPr>
            <a:normAutofit/>
          </a:bodyPr>
          <a:lstStyle/>
          <a:p>
            <a:pPr marR="0" lvl="0" defTabSz="914400" rtl="0" eaLnBrk="1" fontAlgn="auto" latinLnBrk="0" hangingPunct="1">
              <a:lnSpc>
                <a:spcPct val="90000"/>
              </a:lnSpc>
              <a:spcBef>
                <a:spcPts val="1000"/>
              </a:spcBef>
              <a:spcAft>
                <a:spcPts val="0"/>
              </a:spcAft>
              <a:buClrTx/>
              <a:buSzTx/>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rPr>
              <a:t>Section I: Contractor Information</a:t>
            </a:r>
          </a:p>
        </p:txBody>
      </p:sp>
      <p:pic>
        <p:nvPicPr>
          <p:cNvPr id="5" name="Content Placeholder 4" descr="A screenshot of Section 1 of the Continued Funding Application showing multiple form fields for Contractor Information to be entered.">
            <a:extLst>
              <a:ext uri="{FF2B5EF4-FFF2-40B4-BE49-F238E27FC236}">
                <a16:creationId xmlns:a16="http://schemas.microsoft.com/office/drawing/2014/main" id="{C95F0C31-DDA2-9E95-BFC5-2E68BA036743}"/>
              </a:ext>
            </a:extLst>
          </p:cNvPr>
          <p:cNvPicPr>
            <a:picLocks noGrp="1" noChangeAspect="1"/>
          </p:cNvPicPr>
          <p:nvPr>
            <p:ph idx="1"/>
          </p:nvPr>
        </p:nvPicPr>
        <p:blipFill>
          <a:blip r:embed="rId3"/>
          <a:stretch>
            <a:fillRect/>
          </a:stretch>
        </p:blipFill>
        <p:spPr>
          <a:xfrm>
            <a:off x="3674693" y="1313560"/>
            <a:ext cx="4365308" cy="4692706"/>
          </a:xfrm>
          <a:prstGeom prst="rect">
            <a:avLst/>
          </a:prstGeom>
        </p:spPr>
      </p:pic>
      <p:sp>
        <p:nvSpPr>
          <p:cNvPr id="4" name="Slide Number Placeholder 3">
            <a:extLst>
              <a:ext uri="{FF2B5EF4-FFF2-40B4-BE49-F238E27FC236}">
                <a16:creationId xmlns:a16="http://schemas.microsoft.com/office/drawing/2014/main" id="{00AA3D8D-EBC8-4235-A394-09E3E418B883}"/>
              </a:ext>
            </a:extLst>
          </p:cNvPr>
          <p:cNvSpPr>
            <a:spLocks noGrp="1"/>
          </p:cNvSpPr>
          <p:nvPr>
            <p:ph type="sldNum" sz="quarter" idx="10"/>
          </p:nvPr>
        </p:nvSpPr>
        <p:spPr/>
        <p:txBody>
          <a:bodyPr/>
          <a:lstStyle/>
          <a:p>
            <a:fld id="{EE1EB715-0F17-4968-8EF2-66245A388824}" type="slidenum">
              <a:rPr lang="en-US" smtClean="0"/>
              <a:pPr/>
              <a:t>11</a:t>
            </a:fld>
            <a:endParaRPr lang="en-US"/>
          </a:p>
        </p:txBody>
      </p:sp>
    </p:spTree>
    <p:extLst>
      <p:ext uri="{BB962C8B-B14F-4D97-AF65-F5344CB8AC3E}">
        <p14:creationId xmlns:p14="http://schemas.microsoft.com/office/powerpoint/2010/main" val="2056608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29478-41FA-4090-8D4F-2C2A58002C83}"/>
              </a:ext>
            </a:extLst>
          </p:cNvPr>
          <p:cNvSpPr>
            <a:spLocks noGrp="1"/>
          </p:cNvSpPr>
          <p:nvPr>
            <p:ph type="title"/>
          </p:nvPr>
        </p:nvSpPr>
        <p:spPr/>
        <p:txBody>
          <a:bodyPr/>
          <a:lstStyle/>
          <a:p>
            <a:pPr marR="0" lvl="0" defTabSz="914400" rtl="0" eaLnBrk="1" fontAlgn="auto" latinLnBrk="0" hangingPunct="1">
              <a:lnSpc>
                <a:spcPct val="90000"/>
              </a:lnSpc>
              <a:spcBef>
                <a:spcPts val="1000"/>
              </a:spcBef>
              <a:spcAft>
                <a:spcPts val="0"/>
              </a:spcAft>
              <a:buClrTx/>
              <a:buSzTx/>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rPr>
              <a:t>Section II: Part</a:t>
            </a:r>
            <a:r>
              <a:rPr kumimoji="0" lang="en-US" sz="32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rPr>
              <a:t>I – Contract and Program Type</a:t>
            </a:r>
          </a:p>
        </p:txBody>
      </p:sp>
      <p:pic>
        <p:nvPicPr>
          <p:cNvPr id="8" name="Picture 7" descr="A screenshot of Section 2 Part 1 of the Continued Funding Application showing multiple form fields for contract and program information to be entered.">
            <a:extLst>
              <a:ext uri="{FF2B5EF4-FFF2-40B4-BE49-F238E27FC236}">
                <a16:creationId xmlns:a16="http://schemas.microsoft.com/office/drawing/2014/main" id="{C7353982-B7D5-9767-F7C9-86D82E442269}"/>
              </a:ext>
            </a:extLst>
          </p:cNvPr>
          <p:cNvPicPr>
            <a:picLocks noChangeAspect="1"/>
          </p:cNvPicPr>
          <p:nvPr/>
        </p:nvPicPr>
        <p:blipFill>
          <a:blip r:embed="rId3"/>
          <a:stretch>
            <a:fillRect/>
          </a:stretch>
        </p:blipFill>
        <p:spPr>
          <a:xfrm>
            <a:off x="3341406" y="1143495"/>
            <a:ext cx="5158554" cy="4892723"/>
          </a:xfrm>
          <a:prstGeom prst="rect">
            <a:avLst/>
          </a:prstGeom>
        </p:spPr>
      </p:pic>
      <p:sp>
        <p:nvSpPr>
          <p:cNvPr id="4" name="Slide Number Placeholder 3">
            <a:extLst>
              <a:ext uri="{FF2B5EF4-FFF2-40B4-BE49-F238E27FC236}">
                <a16:creationId xmlns:a16="http://schemas.microsoft.com/office/drawing/2014/main" id="{00AA3D8D-EBC8-4235-A394-09E3E418B88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1EB715-0F17-4968-8EF2-66245A388824}" type="slidenum">
              <a:rPr kumimoji="0" lang="en-US" sz="24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960622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29478-41FA-4090-8D4F-2C2A58002C83}"/>
              </a:ext>
            </a:extLst>
          </p:cNvPr>
          <p:cNvSpPr>
            <a:spLocks noGrp="1"/>
          </p:cNvSpPr>
          <p:nvPr>
            <p:ph type="title"/>
          </p:nvPr>
        </p:nvSpPr>
        <p:spPr/>
        <p:txBody>
          <a:bodyPr/>
          <a:lstStyle/>
          <a:p>
            <a:pPr marR="0" lvl="0" defTabSz="914400" rtl="0" eaLnBrk="1" fontAlgn="auto" latinLnBrk="0" hangingPunct="1">
              <a:lnSpc>
                <a:spcPct val="90000"/>
              </a:lnSpc>
              <a:spcBef>
                <a:spcPts val="1000"/>
              </a:spcBef>
              <a:spcAft>
                <a:spcPts val="0"/>
              </a:spcAft>
              <a:buClrTx/>
              <a:buSzTx/>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rPr>
              <a:t>Section II: Part</a:t>
            </a:r>
            <a:r>
              <a:rPr kumimoji="0" lang="en-US" sz="32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n-US" sz="3200" b="1" i="0" u="none" strike="noStrike" kern="1200" cap="none" spc="0" normalizeH="0" baseline="0" noProof="0" dirty="0">
                <a:ln>
                  <a:noFill/>
                </a:ln>
                <a:solidFill>
                  <a:prstClr val="white"/>
                </a:solidFill>
                <a:effectLst/>
                <a:uLnTx/>
                <a:uFillTx/>
                <a:latin typeface="Arial" panose="020B0604020202020204"/>
                <a:ea typeface="+mj-ea"/>
                <a:cs typeface="+mj-cs"/>
              </a:rPr>
              <a:t>II</a:t>
            </a:r>
            <a:r>
              <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rPr>
              <a:t> – Projected Enrollment</a:t>
            </a:r>
          </a:p>
        </p:txBody>
      </p:sp>
      <p:pic>
        <p:nvPicPr>
          <p:cNvPr id="3" name="Picture 2" descr="A screenshot of Section 2 Part 2 of the Continued Funding Application showing multiple form fields for projected enrollment information to be entered.">
            <a:extLst>
              <a:ext uri="{FF2B5EF4-FFF2-40B4-BE49-F238E27FC236}">
                <a16:creationId xmlns:a16="http://schemas.microsoft.com/office/drawing/2014/main" id="{9E5CDE96-5FFC-5619-EDC5-8DD8FD3BE65C}"/>
              </a:ext>
            </a:extLst>
          </p:cNvPr>
          <p:cNvPicPr>
            <a:picLocks noChangeAspect="1"/>
          </p:cNvPicPr>
          <p:nvPr/>
        </p:nvPicPr>
        <p:blipFill>
          <a:blip r:embed="rId3"/>
          <a:stretch>
            <a:fillRect/>
          </a:stretch>
        </p:blipFill>
        <p:spPr>
          <a:xfrm>
            <a:off x="3164815" y="1196114"/>
            <a:ext cx="5862370" cy="4465771"/>
          </a:xfrm>
          <a:prstGeom prst="rect">
            <a:avLst/>
          </a:prstGeom>
        </p:spPr>
      </p:pic>
      <p:sp>
        <p:nvSpPr>
          <p:cNvPr id="4" name="Slide Number Placeholder 3">
            <a:extLst>
              <a:ext uri="{FF2B5EF4-FFF2-40B4-BE49-F238E27FC236}">
                <a16:creationId xmlns:a16="http://schemas.microsoft.com/office/drawing/2014/main" id="{00AA3D8D-EBC8-4235-A394-09E3E418B88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1EB715-0F17-4968-8EF2-66245A388824}" type="slidenum">
              <a:rPr kumimoji="0" lang="en-US" sz="24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997775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29478-41FA-4090-8D4F-2C2A58002C83}"/>
              </a:ext>
            </a:extLst>
          </p:cNvPr>
          <p:cNvSpPr>
            <a:spLocks noGrp="1"/>
          </p:cNvSpPr>
          <p:nvPr>
            <p:ph type="title"/>
          </p:nvPr>
        </p:nvSpPr>
        <p:spPr/>
        <p:txBody>
          <a:bodyPr/>
          <a:lstStyle/>
          <a:p>
            <a:pPr marR="0" lvl="0" defTabSz="914400" rtl="0" eaLnBrk="1" fontAlgn="auto" latinLnBrk="0" hangingPunct="1">
              <a:lnSpc>
                <a:spcPct val="90000"/>
              </a:lnSpc>
              <a:spcBef>
                <a:spcPts val="1000"/>
              </a:spcBef>
              <a:spcAft>
                <a:spcPts val="0"/>
              </a:spcAft>
              <a:buClrTx/>
              <a:buSzTx/>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rPr>
              <a:t>Section III: Contractor’s Officers and Board of Directors</a:t>
            </a:r>
          </a:p>
        </p:txBody>
      </p:sp>
      <p:pic>
        <p:nvPicPr>
          <p:cNvPr id="5" name="Picture 4" descr="A screenshot of Section 3 of the Continued Funding Application showing multiple form fields for board member contact information to be entered.">
            <a:extLst>
              <a:ext uri="{FF2B5EF4-FFF2-40B4-BE49-F238E27FC236}">
                <a16:creationId xmlns:a16="http://schemas.microsoft.com/office/drawing/2014/main" id="{0B3BC7B9-76F0-68B4-2D67-6AAFAEEF0AAA}"/>
              </a:ext>
            </a:extLst>
          </p:cNvPr>
          <p:cNvPicPr>
            <a:picLocks noChangeAspect="1"/>
          </p:cNvPicPr>
          <p:nvPr/>
        </p:nvPicPr>
        <p:blipFill>
          <a:blip r:embed="rId3"/>
          <a:srcRect b="14241"/>
          <a:stretch/>
        </p:blipFill>
        <p:spPr>
          <a:xfrm>
            <a:off x="3812105" y="1179320"/>
            <a:ext cx="4567791" cy="4170348"/>
          </a:xfrm>
          <a:prstGeom prst="rect">
            <a:avLst/>
          </a:prstGeom>
        </p:spPr>
      </p:pic>
      <p:sp>
        <p:nvSpPr>
          <p:cNvPr id="4" name="Slide Number Placeholder 3">
            <a:extLst>
              <a:ext uri="{FF2B5EF4-FFF2-40B4-BE49-F238E27FC236}">
                <a16:creationId xmlns:a16="http://schemas.microsoft.com/office/drawing/2014/main" id="{00AA3D8D-EBC8-4235-A394-09E3E418B883}"/>
              </a:ext>
            </a:extLst>
          </p:cNvPr>
          <p:cNvSpPr>
            <a:spLocks noGrp="1"/>
          </p:cNvSpPr>
          <p:nvPr>
            <p:ph type="sldNum" sz="quarter" idx="10"/>
          </p:nvPr>
        </p:nvSpPr>
        <p:spPr/>
        <p:txBody>
          <a:bodyPr/>
          <a:lstStyle/>
          <a:p>
            <a:fld id="{EE1EB715-0F17-4968-8EF2-66245A388824}" type="slidenum">
              <a:rPr lang="en-US" smtClean="0"/>
              <a:pPr/>
              <a:t>14</a:t>
            </a:fld>
            <a:endParaRPr lang="en-US"/>
          </a:p>
        </p:txBody>
      </p:sp>
    </p:spTree>
    <p:extLst>
      <p:ext uri="{BB962C8B-B14F-4D97-AF65-F5344CB8AC3E}">
        <p14:creationId xmlns:p14="http://schemas.microsoft.com/office/powerpoint/2010/main" val="1167486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7F998-2F92-42D7-A29D-F04E24ABF68C}"/>
              </a:ext>
            </a:extLst>
          </p:cNvPr>
          <p:cNvSpPr>
            <a:spLocks noGrp="1"/>
          </p:cNvSpPr>
          <p:nvPr>
            <p:ph type="title"/>
          </p:nvPr>
        </p:nvSpPr>
        <p:spPr/>
        <p:txBody>
          <a:bodyPr/>
          <a:lstStyle/>
          <a:p>
            <a:pPr marR="0" lvl="0" defTabSz="914400" rtl="0" eaLnBrk="1" fontAlgn="auto" latinLnBrk="0" hangingPunct="1">
              <a:lnSpc>
                <a:spcPct val="90000"/>
              </a:lnSpc>
              <a:spcBef>
                <a:spcPts val="1000"/>
              </a:spcBef>
              <a:spcAft>
                <a:spcPts val="0"/>
              </a:spcAft>
              <a:buClrTx/>
              <a:buSzTx/>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rPr>
              <a:t>Section IV: Program Narrative</a:t>
            </a:r>
          </a:p>
        </p:txBody>
      </p:sp>
      <p:pic>
        <p:nvPicPr>
          <p:cNvPr id="7" name="Picture 6" descr="A screenshot of Section 4 of the Continued Funding Application showing check boxes for indicating no changes, program change, or Minimum Days of Operation (MDO) change.">
            <a:extLst>
              <a:ext uri="{FF2B5EF4-FFF2-40B4-BE49-F238E27FC236}">
                <a16:creationId xmlns:a16="http://schemas.microsoft.com/office/drawing/2014/main" id="{1EC87D39-95CF-75F6-3FBD-CC0E75391212}"/>
              </a:ext>
            </a:extLst>
          </p:cNvPr>
          <p:cNvPicPr>
            <a:picLocks noChangeAspect="1"/>
          </p:cNvPicPr>
          <p:nvPr/>
        </p:nvPicPr>
        <p:blipFill>
          <a:blip r:embed="rId3"/>
          <a:stretch>
            <a:fillRect/>
          </a:stretch>
        </p:blipFill>
        <p:spPr>
          <a:xfrm>
            <a:off x="2952750" y="1584043"/>
            <a:ext cx="6286500" cy="3057525"/>
          </a:xfrm>
          <a:prstGeom prst="rect">
            <a:avLst/>
          </a:prstGeom>
        </p:spPr>
      </p:pic>
      <p:sp>
        <p:nvSpPr>
          <p:cNvPr id="4" name="Slide Number Placeholder 3">
            <a:extLst>
              <a:ext uri="{FF2B5EF4-FFF2-40B4-BE49-F238E27FC236}">
                <a16:creationId xmlns:a16="http://schemas.microsoft.com/office/drawing/2014/main" id="{7D79A466-0189-4270-9CD3-A03E9E8232EE}"/>
              </a:ext>
            </a:extLst>
          </p:cNvPr>
          <p:cNvSpPr>
            <a:spLocks noGrp="1"/>
          </p:cNvSpPr>
          <p:nvPr>
            <p:ph type="sldNum" sz="quarter" idx="10"/>
          </p:nvPr>
        </p:nvSpPr>
        <p:spPr/>
        <p:txBody>
          <a:bodyPr/>
          <a:lstStyle/>
          <a:p>
            <a:fld id="{EE1EB715-0F17-4968-8EF2-66245A388824}" type="slidenum">
              <a:rPr lang="en-US" smtClean="0"/>
              <a:pPr/>
              <a:t>15</a:t>
            </a:fld>
            <a:endParaRPr lang="en-US"/>
          </a:p>
        </p:txBody>
      </p:sp>
    </p:spTree>
    <p:extLst>
      <p:ext uri="{BB962C8B-B14F-4D97-AF65-F5344CB8AC3E}">
        <p14:creationId xmlns:p14="http://schemas.microsoft.com/office/powerpoint/2010/main" val="91386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3B7E0-6590-4516-8793-45B6E6090C1D}"/>
              </a:ext>
            </a:extLst>
          </p:cNvPr>
          <p:cNvSpPr>
            <a:spLocks noGrp="1"/>
          </p:cNvSpPr>
          <p:nvPr>
            <p:ph type="title"/>
          </p:nvPr>
        </p:nvSpPr>
        <p:spPr/>
        <p:txBody>
          <a:bodyPr>
            <a:normAutofit/>
          </a:bodyPr>
          <a:lstStyle/>
          <a:p>
            <a:pPr marR="0" lvl="0" defTabSz="914400" rtl="0" eaLnBrk="1" fontAlgn="auto" latinLnBrk="0" hangingPunct="1">
              <a:lnSpc>
                <a:spcPct val="90000"/>
              </a:lnSpc>
              <a:spcBef>
                <a:spcPts val="1000"/>
              </a:spcBef>
              <a:spcAft>
                <a:spcPts val="0"/>
              </a:spcAft>
              <a:buClrTx/>
              <a:buSzTx/>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rPr>
              <a:t>Section V: Subcontract Certification</a:t>
            </a:r>
            <a:endParaRPr lang="en-US" dirty="0"/>
          </a:p>
        </p:txBody>
      </p:sp>
      <p:pic>
        <p:nvPicPr>
          <p:cNvPr id="5" name="Picture 4" descr="A screenshot of Section 5 of the Continued Funding Application showing check boxes for indicating the use of subcontractors.">
            <a:extLst>
              <a:ext uri="{FF2B5EF4-FFF2-40B4-BE49-F238E27FC236}">
                <a16:creationId xmlns:a16="http://schemas.microsoft.com/office/drawing/2014/main" id="{5A5F8C51-3C8E-1857-4784-DDF53C2CBF67}"/>
              </a:ext>
            </a:extLst>
          </p:cNvPr>
          <p:cNvPicPr>
            <a:picLocks noChangeAspect="1"/>
          </p:cNvPicPr>
          <p:nvPr/>
        </p:nvPicPr>
        <p:blipFill>
          <a:blip r:embed="rId3"/>
          <a:stretch>
            <a:fillRect/>
          </a:stretch>
        </p:blipFill>
        <p:spPr>
          <a:xfrm>
            <a:off x="2957513" y="1463156"/>
            <a:ext cx="6276975" cy="3248025"/>
          </a:xfrm>
          <a:prstGeom prst="rect">
            <a:avLst/>
          </a:prstGeom>
        </p:spPr>
      </p:pic>
      <p:sp>
        <p:nvSpPr>
          <p:cNvPr id="4" name="Slide Number Placeholder 3">
            <a:extLst>
              <a:ext uri="{FF2B5EF4-FFF2-40B4-BE49-F238E27FC236}">
                <a16:creationId xmlns:a16="http://schemas.microsoft.com/office/drawing/2014/main" id="{2E681955-8015-4946-B047-07A76C3EFAF3}"/>
              </a:ext>
            </a:extLst>
          </p:cNvPr>
          <p:cNvSpPr>
            <a:spLocks noGrp="1"/>
          </p:cNvSpPr>
          <p:nvPr>
            <p:ph type="sldNum" sz="quarter" idx="10"/>
          </p:nvPr>
        </p:nvSpPr>
        <p:spPr/>
        <p:txBody>
          <a:bodyPr/>
          <a:lstStyle/>
          <a:p>
            <a:fld id="{EE1EB715-0F17-4968-8EF2-66245A388824}" type="slidenum">
              <a:rPr lang="en-US" smtClean="0"/>
              <a:pPr/>
              <a:t>16</a:t>
            </a:fld>
            <a:endParaRPr lang="en-US"/>
          </a:p>
        </p:txBody>
      </p:sp>
    </p:spTree>
    <p:extLst>
      <p:ext uri="{BB962C8B-B14F-4D97-AF65-F5344CB8AC3E}">
        <p14:creationId xmlns:p14="http://schemas.microsoft.com/office/powerpoint/2010/main" val="12657458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3B7E0-6590-4516-8793-45B6E6090C1D}"/>
              </a:ext>
            </a:extLst>
          </p:cNvPr>
          <p:cNvSpPr>
            <a:spLocks noGrp="1"/>
          </p:cNvSpPr>
          <p:nvPr>
            <p:ph type="title"/>
          </p:nvPr>
        </p:nvSpPr>
        <p:spPr/>
        <p:txBody>
          <a:bodyPr>
            <a:normAutofit/>
          </a:bodyPr>
          <a:lstStyle/>
          <a:p>
            <a:pPr marR="0" lvl="0" defTabSz="914400" rtl="0" eaLnBrk="1" fontAlgn="auto" latinLnBrk="0" hangingPunct="1">
              <a:lnSpc>
                <a:spcPct val="90000"/>
              </a:lnSpc>
              <a:spcBef>
                <a:spcPts val="1000"/>
              </a:spcBef>
              <a:spcAft>
                <a:spcPts val="0"/>
              </a:spcAft>
              <a:buClrTx/>
              <a:buSzTx/>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rPr>
              <a:t>Section VI: Contractor Certification</a:t>
            </a:r>
            <a:br>
              <a:rPr lang="en-US" sz="3200" b="0" kern="0" dirty="0">
                <a:solidFill>
                  <a:prstClr val="white"/>
                </a:solidFill>
                <a:latin typeface="Arial" panose="020B0604020202020204" pitchFamily="34" charset="0"/>
                <a:ea typeface="+mn-ea"/>
                <a:cs typeface="+mn-cs"/>
              </a:rPr>
            </a:br>
            <a:r>
              <a:rPr kumimoji="0" lang="en-US" sz="3200" b="1" i="0" u="none" strike="noStrike" kern="1200" cap="none" spc="0" normalizeH="0" baseline="0" noProof="0" dirty="0">
                <a:ln>
                  <a:noFill/>
                </a:ln>
                <a:solidFill>
                  <a:prstClr val="white"/>
                </a:solidFill>
                <a:effectLst/>
                <a:uLnTx/>
                <a:uFillTx/>
                <a:latin typeface="Arial" panose="020B0604020202020204"/>
                <a:ea typeface="+mj-ea"/>
                <a:cs typeface="+mj-cs"/>
              </a:rPr>
              <a:t>Instructions</a:t>
            </a:r>
            <a:endParaRPr lang="en-US" sz="3200" dirty="0"/>
          </a:p>
        </p:txBody>
      </p:sp>
      <p:sp>
        <p:nvSpPr>
          <p:cNvPr id="3" name="Content Placeholder 2">
            <a:extLst>
              <a:ext uri="{FF2B5EF4-FFF2-40B4-BE49-F238E27FC236}">
                <a16:creationId xmlns:a16="http://schemas.microsoft.com/office/drawing/2014/main" id="{7BA93ACE-D300-4852-96C9-3CD99323F0B6}"/>
              </a:ext>
            </a:extLst>
          </p:cNvPr>
          <p:cNvSpPr>
            <a:spLocks noGrp="1"/>
          </p:cNvSpPr>
          <p:nvPr>
            <p:ph idx="1"/>
          </p:nvPr>
        </p:nvSpPr>
        <p:spPr>
          <a:xfrm>
            <a:off x="152400" y="1658900"/>
            <a:ext cx="11887200" cy="4403233"/>
          </a:xfrm>
        </p:spPr>
        <p:txBody>
          <a:bodyPr>
            <a:normAutofit/>
          </a:bodyPr>
          <a:lstStyle/>
          <a:p>
            <a:pPr lvl="1">
              <a:buFont typeface="Arial" panose="020B0604020202020204" pitchFamily="34" charset="0"/>
              <a:buChar char="•"/>
            </a:pPr>
            <a:r>
              <a:rPr lang="en-US" dirty="0"/>
              <a:t>Contains required Personnel Certifications, Certification of Information in CDMIS, and Contractor Certifications.</a:t>
            </a:r>
          </a:p>
          <a:p>
            <a:pPr lvl="1">
              <a:buFont typeface="Arial" panose="020B0604020202020204" pitchFamily="34" charset="0"/>
              <a:buChar char="•"/>
            </a:pPr>
            <a:r>
              <a:rPr lang="en-US" dirty="0"/>
              <a:t>The State of California requires any contractor receiving early education and care funding, disbursed by the CDE, to employ fully qualified personnel as stipulated in the California </a:t>
            </a:r>
            <a:r>
              <a:rPr lang="en-US" i="1" dirty="0"/>
              <a:t>Education Code</a:t>
            </a:r>
            <a:r>
              <a:rPr lang="en-US" dirty="0"/>
              <a:t>; and the </a:t>
            </a:r>
            <a:r>
              <a:rPr lang="en-US" i="1" dirty="0"/>
              <a:t>California Code of Regulations</a:t>
            </a:r>
            <a:r>
              <a:rPr lang="en-US" dirty="0"/>
              <a:t>, Title 5; and the Contract Terms and Conditions. </a:t>
            </a:r>
          </a:p>
          <a:p>
            <a:pPr lvl="1">
              <a:buFont typeface="Arial" panose="020B0604020202020204" pitchFamily="34" charset="0"/>
              <a:buChar char="•"/>
            </a:pPr>
            <a:r>
              <a:rPr lang="en-US" dirty="0"/>
              <a:t>Must be signed by the agency’s Authorized Representative.</a:t>
            </a:r>
          </a:p>
        </p:txBody>
      </p:sp>
      <p:sp>
        <p:nvSpPr>
          <p:cNvPr id="4" name="Slide Number Placeholder 3">
            <a:extLst>
              <a:ext uri="{FF2B5EF4-FFF2-40B4-BE49-F238E27FC236}">
                <a16:creationId xmlns:a16="http://schemas.microsoft.com/office/drawing/2014/main" id="{2E681955-8015-4946-B047-07A76C3EFAF3}"/>
              </a:ext>
            </a:extLst>
          </p:cNvPr>
          <p:cNvSpPr>
            <a:spLocks noGrp="1"/>
          </p:cNvSpPr>
          <p:nvPr>
            <p:ph type="sldNum" sz="quarter" idx="10"/>
          </p:nvPr>
        </p:nvSpPr>
        <p:spPr/>
        <p:txBody>
          <a:bodyPr/>
          <a:lstStyle/>
          <a:p>
            <a:fld id="{EE1EB715-0F17-4968-8EF2-66245A388824}" type="slidenum">
              <a:rPr lang="en-US" smtClean="0"/>
              <a:pPr/>
              <a:t>17</a:t>
            </a:fld>
            <a:endParaRPr lang="en-US"/>
          </a:p>
        </p:txBody>
      </p:sp>
    </p:spTree>
    <p:extLst>
      <p:ext uri="{BB962C8B-B14F-4D97-AF65-F5344CB8AC3E}">
        <p14:creationId xmlns:p14="http://schemas.microsoft.com/office/powerpoint/2010/main" val="527171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29478-41FA-4090-8D4F-2C2A58002C83}"/>
              </a:ext>
            </a:extLst>
          </p:cNvPr>
          <p:cNvSpPr>
            <a:spLocks noGrp="1"/>
          </p:cNvSpPr>
          <p:nvPr>
            <p:ph type="title"/>
          </p:nvPr>
        </p:nvSpPr>
        <p:spPr>
          <a:xfrm>
            <a:off x="152400" y="98978"/>
            <a:ext cx="11887200" cy="1325563"/>
          </a:xfrm>
        </p:spPr>
        <p:txBody>
          <a:bodyPr>
            <a:normAutofit/>
          </a:bodyPr>
          <a:lstStyle/>
          <a:p>
            <a:pPr marR="0" lvl="0" defTabSz="914400" rtl="0" eaLnBrk="1" fontAlgn="auto" latinLnBrk="0" hangingPunct="1">
              <a:lnSpc>
                <a:spcPct val="90000"/>
              </a:lnSpc>
              <a:spcBef>
                <a:spcPts val="1000"/>
              </a:spcBef>
              <a:spcAft>
                <a:spcPts val="0"/>
              </a:spcAft>
              <a:buClrTx/>
              <a:buSzTx/>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mj-ea"/>
                <a:cs typeface="+mj-cs"/>
              </a:rPr>
              <a:t>Section VI: Contractor Certification</a:t>
            </a:r>
            <a:br>
              <a:rPr kumimoji="0" lang="en-US" sz="3200" b="1" i="0" u="none" strike="noStrike" kern="1200" cap="none" spc="0" normalizeH="0" baseline="0" noProof="0" dirty="0">
                <a:ln>
                  <a:noFill/>
                </a:ln>
                <a:solidFill>
                  <a:prstClr val="white"/>
                </a:solidFill>
                <a:effectLst/>
                <a:uLnTx/>
                <a:uFillTx/>
                <a:latin typeface="Arial" panose="020B0604020202020204"/>
                <a:ea typeface="+mj-ea"/>
                <a:cs typeface="+mj-cs"/>
              </a:rPr>
            </a:br>
            <a:r>
              <a:rPr kumimoji="0" lang="en-US" sz="3200" b="1" i="0" u="none" strike="noStrike" kern="1200" cap="none" spc="0" normalizeH="0" baseline="0" noProof="0" dirty="0">
                <a:ln>
                  <a:noFill/>
                </a:ln>
                <a:solidFill>
                  <a:prstClr val="white"/>
                </a:solidFill>
                <a:effectLst/>
                <a:uLnTx/>
                <a:uFillTx/>
                <a:latin typeface="Arial" panose="020B0604020202020204"/>
                <a:ea typeface="+mj-ea"/>
                <a:cs typeface="+mj-cs"/>
              </a:rPr>
              <a:t>Instructions </a:t>
            </a:r>
            <a:r>
              <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rPr>
              <a:t>(continued)</a:t>
            </a:r>
            <a:endParaRPr kumimoji="0" lang="en-US" sz="3200" b="0" i="0" u="none" strike="noStrike" kern="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p:txBody>
      </p:sp>
      <p:sp>
        <p:nvSpPr>
          <p:cNvPr id="3" name="Content Placeholder 2">
            <a:extLst>
              <a:ext uri="{FF2B5EF4-FFF2-40B4-BE49-F238E27FC236}">
                <a16:creationId xmlns:a16="http://schemas.microsoft.com/office/drawing/2014/main" id="{88495B01-87A6-419A-A1A9-447F5DBE125C}"/>
              </a:ext>
            </a:extLst>
          </p:cNvPr>
          <p:cNvSpPr>
            <a:spLocks noGrp="1"/>
          </p:cNvSpPr>
          <p:nvPr>
            <p:ph idx="1"/>
          </p:nvPr>
        </p:nvSpPr>
        <p:spPr>
          <a:xfrm>
            <a:off x="152400" y="1197522"/>
            <a:ext cx="11887200" cy="5015901"/>
          </a:xfrm>
        </p:spPr>
        <p:txBody>
          <a:bodyPr>
            <a:normAutofit/>
          </a:bodyPr>
          <a:lstStyle/>
          <a:p>
            <a:r>
              <a:rPr lang="en-US" sz="3000" dirty="0"/>
              <a:t>CSPP contractors are required to review and update all information in the CDMIS and certify under penalty of perjury that the information in CDMIS is complete and accurate as of the date of the certification.</a:t>
            </a:r>
          </a:p>
          <a:p>
            <a:pPr lvl="1">
              <a:buFont typeface="Arial" panose="020B0604020202020204" pitchFamily="34" charset="0"/>
              <a:buChar char="•"/>
            </a:pPr>
            <a:r>
              <a:rPr lang="en-US" sz="3000" dirty="0"/>
              <a:t>The information in the CDMIS </a:t>
            </a:r>
            <a:r>
              <a:rPr lang="en-US" sz="3000" b="1" dirty="0"/>
              <a:t>becomes part of the agency’s contract</a:t>
            </a:r>
            <a:r>
              <a:rPr lang="en-US" sz="3000" dirty="0"/>
              <a:t>. </a:t>
            </a:r>
            <a:endParaRPr lang="en-US" sz="3000" dirty="0">
              <a:cs typeface="Arial"/>
            </a:endParaRPr>
          </a:p>
          <a:p>
            <a:pPr lvl="1">
              <a:buFont typeface="Arial" panose="020B0604020202020204" pitchFamily="34" charset="0"/>
              <a:buChar char="•"/>
            </a:pPr>
            <a:r>
              <a:rPr lang="en-US" sz="3000" dirty="0"/>
              <a:t>Incomplete or inaccurate information in the CDMIS can result in an audit finding at the state level and a finding of noncompliance for your agency.</a:t>
            </a:r>
          </a:p>
          <a:p>
            <a:r>
              <a:rPr lang="en-US" sz="3000" dirty="0">
                <a:cs typeface="Arial"/>
              </a:rPr>
              <a:t>CDMIS technical support: </a:t>
            </a:r>
            <a:r>
              <a:rPr lang="en-US" sz="3000" dirty="0">
                <a:solidFill>
                  <a:schemeClr val="accent4">
                    <a:lumMod val="20000"/>
                    <a:lumOff val="80000"/>
                  </a:schemeClr>
                </a:solidFill>
                <a:cs typeface="Arial"/>
                <a:hlinkClick r:id="rId3">
                  <a:extLst>
                    <a:ext uri="{A12FA001-AC4F-418D-AE19-62706E023703}">
                      <ahyp:hlinkClr xmlns:ahyp="http://schemas.microsoft.com/office/drawing/2018/hyperlinkcolor" val="tx"/>
                    </a:ext>
                  </a:extLst>
                </a:hlinkClick>
              </a:rPr>
              <a:t>CDMIS@cde.ca.gov</a:t>
            </a:r>
            <a:r>
              <a:rPr lang="en-US" sz="3000" dirty="0">
                <a:solidFill>
                  <a:schemeClr val="accent4">
                    <a:lumMod val="20000"/>
                    <a:lumOff val="80000"/>
                  </a:schemeClr>
                </a:solidFill>
                <a:cs typeface="Arial"/>
              </a:rPr>
              <a:t> </a:t>
            </a:r>
          </a:p>
        </p:txBody>
      </p:sp>
      <p:sp>
        <p:nvSpPr>
          <p:cNvPr id="4" name="Slide Number Placeholder 3">
            <a:extLst>
              <a:ext uri="{FF2B5EF4-FFF2-40B4-BE49-F238E27FC236}">
                <a16:creationId xmlns:a16="http://schemas.microsoft.com/office/drawing/2014/main" id="{96B07744-18FE-4EDD-B5EE-2C7957732100}"/>
              </a:ext>
            </a:extLst>
          </p:cNvPr>
          <p:cNvSpPr>
            <a:spLocks noGrp="1"/>
          </p:cNvSpPr>
          <p:nvPr>
            <p:ph type="sldNum" sz="quarter" idx="10"/>
          </p:nvPr>
        </p:nvSpPr>
        <p:spPr/>
        <p:txBody>
          <a:bodyPr/>
          <a:lstStyle/>
          <a:p>
            <a:fld id="{EE1EB715-0F17-4968-8EF2-66245A388824}" type="slidenum">
              <a:rPr lang="en-US" smtClean="0"/>
              <a:pPr/>
              <a:t>18</a:t>
            </a:fld>
            <a:endParaRPr lang="en-US"/>
          </a:p>
        </p:txBody>
      </p:sp>
    </p:spTree>
    <p:extLst>
      <p:ext uri="{BB962C8B-B14F-4D97-AF65-F5344CB8AC3E}">
        <p14:creationId xmlns:p14="http://schemas.microsoft.com/office/powerpoint/2010/main" val="2504723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2E906-EBA6-4C08-BC00-5F633A12FABC}"/>
              </a:ext>
            </a:extLst>
          </p:cNvPr>
          <p:cNvSpPr>
            <a:spLocks noGrp="1"/>
          </p:cNvSpPr>
          <p:nvPr>
            <p:ph type="title"/>
          </p:nvPr>
        </p:nvSpPr>
        <p:spPr>
          <a:xfrm>
            <a:off x="152400" y="203799"/>
            <a:ext cx="11887200" cy="1076361"/>
          </a:xfrm>
        </p:spPr>
        <p:txBody>
          <a:bodyPr>
            <a:normAutofit/>
          </a:bodyPr>
          <a:lstStyle/>
          <a:p>
            <a:pPr marR="0" lvl="0" defTabSz="914400" rtl="0" eaLnBrk="1" fontAlgn="auto" latinLnBrk="0" hangingPunct="1">
              <a:lnSpc>
                <a:spcPct val="90000"/>
              </a:lnSpc>
              <a:spcBef>
                <a:spcPts val="1000"/>
              </a:spcBef>
              <a:spcAft>
                <a:spcPts val="0"/>
              </a:spcAft>
              <a:buClrTx/>
              <a:buSzTx/>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rPr>
              <a:t>Section VII: CFA Checklist</a:t>
            </a:r>
            <a:br>
              <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rPr>
            </a:br>
            <a:r>
              <a:rPr lang="en-US" sz="3200" dirty="0"/>
              <a:t>Instructions</a:t>
            </a:r>
          </a:p>
        </p:txBody>
      </p:sp>
      <p:sp>
        <p:nvSpPr>
          <p:cNvPr id="3" name="Content Placeholder 2">
            <a:extLst>
              <a:ext uri="{FF2B5EF4-FFF2-40B4-BE49-F238E27FC236}">
                <a16:creationId xmlns:a16="http://schemas.microsoft.com/office/drawing/2014/main" id="{30C5BB42-3C38-4310-B4EC-EFDBCC241138}"/>
              </a:ext>
            </a:extLst>
          </p:cNvPr>
          <p:cNvSpPr>
            <a:spLocks noGrp="1"/>
          </p:cNvSpPr>
          <p:nvPr>
            <p:ph idx="1"/>
          </p:nvPr>
        </p:nvSpPr>
        <p:spPr>
          <a:xfrm>
            <a:off x="152400" y="1173480"/>
            <a:ext cx="11887200" cy="5136197"/>
          </a:xfrm>
        </p:spPr>
        <p:txBody>
          <a:bodyPr vert="horz" lIns="91440" tIns="45720" rIns="91440" bIns="45720" rtlCol="0" anchor="t">
            <a:noAutofit/>
          </a:bodyPr>
          <a:lstStyle/>
          <a:p>
            <a:pPr lvl="1">
              <a:buFont typeface="Arial" panose="020B0604020202020204" pitchFamily="34" charset="0"/>
              <a:buChar char="•"/>
            </a:pPr>
            <a:r>
              <a:rPr kumimoji="0" lang="en-US" i="0" u="none" strike="noStrike" kern="1200" cap="none" spc="0" normalizeH="0" baseline="0" noProof="0" dirty="0">
                <a:ln>
                  <a:noFill/>
                </a:ln>
                <a:solidFill>
                  <a:prstClr val="white"/>
                </a:solidFill>
                <a:effectLst/>
                <a:uLnTx/>
                <a:uFillTx/>
                <a:latin typeface="Arial" panose="020B0604020202020204"/>
                <a:ea typeface="+mn-ea"/>
                <a:cs typeface="+mn-cs"/>
              </a:rPr>
              <a:t>All</a:t>
            </a:r>
            <a:r>
              <a:rPr kumimoji="0" lang="en-US" b="0" i="0" u="none" strike="noStrike" kern="1200" cap="none" spc="0" normalizeH="0" baseline="0" noProof="0" dirty="0">
                <a:ln>
                  <a:noFill/>
                </a:ln>
                <a:solidFill>
                  <a:prstClr val="white"/>
                </a:solidFill>
                <a:effectLst/>
                <a:uLnTx/>
                <a:uFillTx/>
                <a:latin typeface="Arial" panose="020B0604020202020204"/>
                <a:ea typeface="+mn-ea"/>
                <a:cs typeface="+mn-cs"/>
              </a:rPr>
              <a:t> required attachments must be completed and </a:t>
            </a:r>
            <a:r>
              <a:rPr lang="en-US" dirty="0">
                <a:solidFill>
                  <a:prstClr val="white"/>
                </a:solidFill>
                <a:latin typeface="Arial" panose="020B0604020202020204"/>
              </a:rPr>
              <a:t>included with your CFA submission</a:t>
            </a:r>
            <a:r>
              <a:rPr kumimoji="0" lang="en-US" b="0" i="0" u="none" strike="noStrike" kern="1200" cap="none" spc="0" normalizeH="0" baseline="0" noProof="0" dirty="0">
                <a:ln>
                  <a:noFill/>
                </a:ln>
                <a:solidFill>
                  <a:prstClr val="white"/>
                </a:solidFill>
                <a:effectLst/>
                <a:uLnTx/>
                <a:uFillTx/>
                <a:latin typeface="Arial" panose="020B0604020202020204"/>
                <a:ea typeface="+mn-ea"/>
                <a:cs typeface="+mn-cs"/>
              </a:rPr>
              <a:t>.</a:t>
            </a:r>
          </a:p>
          <a:p>
            <a:pPr lvl="1">
              <a:buFont typeface="Arial" panose="020B0604020202020204" pitchFamily="34" charset="0"/>
              <a:buChar char="•"/>
            </a:pPr>
            <a:r>
              <a:rPr kumimoji="0" lang="en-US" b="0" i="0" u="none" strike="noStrike" kern="1200" cap="none" spc="0" normalizeH="0" baseline="0" noProof="0" dirty="0">
                <a:ln>
                  <a:noFill/>
                </a:ln>
                <a:solidFill>
                  <a:prstClr val="white"/>
                </a:solidFill>
                <a:effectLst/>
                <a:uLnTx/>
                <a:uFillTx/>
                <a:latin typeface="Arial" panose="020B0604020202020204"/>
                <a:ea typeface="+mn-ea"/>
                <a:cs typeface="+mn-cs"/>
              </a:rPr>
              <a:t>Indicate agency type.</a:t>
            </a:r>
          </a:p>
          <a:p>
            <a:pPr lvl="1">
              <a:buFont typeface="Arial" panose="020B0604020202020204" pitchFamily="34" charset="0"/>
              <a:buChar char="•"/>
            </a:pPr>
            <a:r>
              <a:rPr lang="en-US" dirty="0">
                <a:solidFill>
                  <a:prstClr val="white"/>
                </a:solidFill>
                <a:latin typeface="Arial" panose="020B0604020202020204"/>
              </a:rPr>
              <a:t>Check each box to confirm each section is complete and each required attachment is included.</a:t>
            </a:r>
            <a:endParaRPr kumimoji="0" lang="en-US" b="0" i="0" u="none" strike="noStrike" kern="1200" cap="none" spc="0" normalizeH="0" baseline="0" noProof="0" dirty="0">
              <a:ln>
                <a:noFill/>
              </a:ln>
              <a:solidFill>
                <a:prstClr val="white"/>
              </a:solidFill>
              <a:effectLst/>
              <a:uLnTx/>
              <a:uFillTx/>
              <a:latin typeface="Arial" panose="020B0604020202020204"/>
              <a:ea typeface="+mn-ea"/>
              <a:cs typeface="+mn-cs"/>
            </a:endParaRPr>
          </a:p>
          <a:p>
            <a:pPr lvl="1">
              <a:buFont typeface="Arial" panose="020B0604020202020204" pitchFamily="34" charset="0"/>
              <a:buChar char="•"/>
            </a:pPr>
            <a:r>
              <a:rPr lang="en-US" dirty="0">
                <a:solidFill>
                  <a:prstClr val="white"/>
                </a:solidFill>
                <a:latin typeface="Arial" panose="020B0604020202020204"/>
              </a:rPr>
              <a:t>Use</a:t>
            </a:r>
            <a:r>
              <a:rPr kumimoji="0" lang="en-US" b="0" i="0" u="none" strike="noStrike" kern="1200" cap="none" spc="0" normalizeH="0" baseline="0" noProof="0" dirty="0">
                <a:ln>
                  <a:noFill/>
                </a:ln>
                <a:solidFill>
                  <a:prstClr val="white"/>
                </a:solidFill>
                <a:effectLst/>
                <a:uLnTx/>
                <a:uFillTx/>
                <a:latin typeface="Arial" panose="020B0604020202020204"/>
                <a:ea typeface="+mn-ea"/>
                <a:cs typeface="+mn-cs"/>
              </a:rPr>
              <a:t> the checklist of required attachments for </a:t>
            </a:r>
            <a:r>
              <a:rPr lang="en-US" dirty="0">
                <a:solidFill>
                  <a:prstClr val="white"/>
                </a:solidFill>
                <a:latin typeface="Arial" panose="020B0604020202020204"/>
              </a:rPr>
              <a:t>your agency type.</a:t>
            </a:r>
          </a:p>
          <a:p>
            <a:pPr marL="457200" lvl="1" indent="0">
              <a:buNone/>
            </a:pPr>
            <a:endParaRPr lang="en-US" dirty="0"/>
          </a:p>
        </p:txBody>
      </p:sp>
      <p:sp>
        <p:nvSpPr>
          <p:cNvPr id="4" name="Slide Number Placeholder 3">
            <a:extLst>
              <a:ext uri="{FF2B5EF4-FFF2-40B4-BE49-F238E27FC236}">
                <a16:creationId xmlns:a16="http://schemas.microsoft.com/office/drawing/2014/main" id="{7C690B27-0366-4E53-8846-8FA2B0021638}"/>
              </a:ext>
            </a:extLst>
          </p:cNvPr>
          <p:cNvSpPr>
            <a:spLocks noGrp="1"/>
          </p:cNvSpPr>
          <p:nvPr>
            <p:ph type="sldNum" sz="quarter" idx="10"/>
          </p:nvPr>
        </p:nvSpPr>
        <p:spPr/>
        <p:txBody>
          <a:bodyPr/>
          <a:lstStyle/>
          <a:p>
            <a:fld id="{EE1EB715-0F17-4968-8EF2-66245A388824}" type="slidenum">
              <a:rPr lang="en-US" smtClean="0"/>
              <a:pPr/>
              <a:t>19</a:t>
            </a:fld>
            <a:endParaRPr lang="en-US"/>
          </a:p>
        </p:txBody>
      </p:sp>
    </p:spTree>
    <p:extLst>
      <p:ext uri="{BB962C8B-B14F-4D97-AF65-F5344CB8AC3E}">
        <p14:creationId xmlns:p14="http://schemas.microsoft.com/office/powerpoint/2010/main" val="3575783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99B66-D59D-42A7-92D0-D6D23BC5C688}"/>
              </a:ext>
            </a:extLst>
          </p:cNvPr>
          <p:cNvSpPr>
            <a:spLocks noGrp="1"/>
          </p:cNvSpPr>
          <p:nvPr>
            <p:ph type="title"/>
          </p:nvPr>
        </p:nvSpPr>
        <p:spPr>
          <a:xfrm>
            <a:off x="92242" y="-96991"/>
            <a:ext cx="11887200" cy="1325563"/>
          </a:xfrm>
        </p:spPr>
        <p:txBody>
          <a:bodyPr/>
          <a:lstStyle/>
          <a:p>
            <a:r>
              <a:rPr lang="en-US" dirty="0"/>
              <a:t>Welcome and Introductions</a:t>
            </a:r>
          </a:p>
        </p:txBody>
      </p:sp>
      <p:pic>
        <p:nvPicPr>
          <p:cNvPr id="13" name="Content Placeholder 12" descr="Collage photo of children with the words Everyone belongs, Todos Somos Unidos">
            <a:extLst>
              <a:ext uri="{FF2B5EF4-FFF2-40B4-BE49-F238E27FC236}">
                <a16:creationId xmlns:a16="http://schemas.microsoft.com/office/drawing/2014/main" id="{DE705EFC-2F50-4510-B433-D07CF19E93B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76748" y="1261283"/>
            <a:ext cx="7425595" cy="4562001"/>
          </a:xfrm>
        </p:spPr>
      </p:pic>
      <p:sp>
        <p:nvSpPr>
          <p:cNvPr id="3" name="Slide Number Placeholder 2">
            <a:extLst>
              <a:ext uri="{FF2B5EF4-FFF2-40B4-BE49-F238E27FC236}">
                <a16:creationId xmlns:a16="http://schemas.microsoft.com/office/drawing/2014/main" id="{C8FE96B7-97E1-4525-A6B8-BAC19FF269A5}"/>
              </a:ext>
              <a:ext uri="{C183D7F6-B498-43B3-948B-1728B52AA6E4}">
                <adec:decorative xmlns:adec="http://schemas.microsoft.com/office/drawing/2017/decorative" val="0"/>
              </a:ext>
            </a:extLst>
          </p:cNvPr>
          <p:cNvSpPr>
            <a:spLocks noGrp="1"/>
          </p:cNvSpPr>
          <p:nvPr>
            <p:ph type="sldNum" sz="quarter" idx="10"/>
          </p:nvPr>
        </p:nvSpPr>
        <p:spPr/>
        <p:txBody>
          <a:bodyPr/>
          <a:lstStyle/>
          <a:p>
            <a:fld id="{EE1EB715-0F17-4968-8EF2-66245A388824}" type="slidenum">
              <a:rPr lang="en-US" smtClean="0"/>
              <a:pPr/>
              <a:t>2</a:t>
            </a:fld>
            <a:endParaRPr lang="en-US"/>
          </a:p>
        </p:txBody>
      </p:sp>
    </p:spTree>
    <p:extLst>
      <p:ext uri="{BB962C8B-B14F-4D97-AF65-F5344CB8AC3E}">
        <p14:creationId xmlns:p14="http://schemas.microsoft.com/office/powerpoint/2010/main" val="5270622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1484B-330E-AD4A-5661-1EA5195A4841}"/>
              </a:ext>
            </a:extLst>
          </p:cNvPr>
          <p:cNvSpPr>
            <a:spLocks noGrp="1"/>
          </p:cNvSpPr>
          <p:nvPr>
            <p:ph type="title"/>
          </p:nvPr>
        </p:nvSpPr>
        <p:spPr/>
        <p:txBody>
          <a:bodyPr/>
          <a:lstStyle/>
          <a:p>
            <a:r>
              <a:rPr lang="en-US" dirty="0"/>
              <a:t>Required Attachments (1)</a:t>
            </a:r>
          </a:p>
        </p:txBody>
      </p:sp>
      <p:sp>
        <p:nvSpPr>
          <p:cNvPr id="3" name="Content Placeholder 2">
            <a:extLst>
              <a:ext uri="{FF2B5EF4-FFF2-40B4-BE49-F238E27FC236}">
                <a16:creationId xmlns:a16="http://schemas.microsoft.com/office/drawing/2014/main" id="{D0FA88F1-51F9-8D11-AD87-19474DE50E12}"/>
              </a:ext>
            </a:extLst>
          </p:cNvPr>
          <p:cNvSpPr>
            <a:spLocks noGrp="1"/>
          </p:cNvSpPr>
          <p:nvPr>
            <p:ph idx="1"/>
          </p:nvPr>
        </p:nvSpPr>
        <p:spPr/>
        <p:txBody>
          <a:bodyPr vert="horz" lIns="91440" tIns="45720" rIns="91440" bIns="45720" rtlCol="0" anchor="t">
            <a:normAutofit/>
          </a:bodyPr>
          <a:lstStyle/>
          <a:p>
            <a:r>
              <a:rPr lang="en-US" dirty="0"/>
              <a:t>All contractors must provide these documents:</a:t>
            </a:r>
          </a:p>
          <a:p>
            <a:pPr lvl="1">
              <a:buFont typeface="Arial" panose="02070309020205020404" pitchFamily="49" charset="0"/>
              <a:buChar char="•"/>
            </a:pPr>
            <a:r>
              <a:rPr lang="en-US" dirty="0"/>
              <a:t>CFA</a:t>
            </a:r>
            <a:endParaRPr lang="en-US" dirty="0">
              <a:cs typeface="Arial" panose="020B0604020202020204"/>
            </a:endParaRPr>
          </a:p>
          <a:p>
            <a:pPr lvl="1">
              <a:buFont typeface="Arial" panose="02070309020205020404" pitchFamily="49" charset="0"/>
              <a:buChar char="•"/>
            </a:pPr>
            <a:r>
              <a:rPr lang="en-US" dirty="0"/>
              <a:t>CSPP Program Calendar(s) (EED 9730)</a:t>
            </a:r>
            <a:endParaRPr lang="en-US" dirty="0">
              <a:cs typeface="Arial" panose="020B0604020202020204"/>
            </a:endParaRPr>
          </a:p>
          <a:p>
            <a:pPr lvl="1">
              <a:buFont typeface="Arial" panose="02070309020205020404" pitchFamily="49" charset="0"/>
              <a:buChar char="•"/>
            </a:pPr>
            <a:r>
              <a:rPr lang="en-US" dirty="0"/>
              <a:t>California Civil Rights Laws Certification (CO-005)</a:t>
            </a:r>
            <a:endParaRPr lang="en-US" dirty="0">
              <a:cs typeface="Arial" panose="020B0604020202020204"/>
            </a:endParaRPr>
          </a:p>
          <a:p>
            <a:pPr lvl="1">
              <a:buFont typeface="Arial" panose="02070309020205020404" pitchFamily="49" charset="0"/>
              <a:buChar char="•"/>
            </a:pPr>
            <a:r>
              <a:rPr lang="en-US" dirty="0"/>
              <a:t>Contractor Certification Clauses (CCC)</a:t>
            </a:r>
            <a:endParaRPr lang="en-US" dirty="0">
              <a:cs typeface="Arial" panose="020B0604020202020204"/>
            </a:endParaRPr>
          </a:p>
          <a:p>
            <a:pPr lvl="1">
              <a:buFont typeface="Arial" panose="02070309020205020404" pitchFamily="49" charset="0"/>
              <a:buChar char="•"/>
            </a:pPr>
            <a:r>
              <a:rPr lang="en-US" dirty="0"/>
              <a:t>Federal Certification (CO.8)</a:t>
            </a:r>
            <a:endParaRPr lang="en-US" dirty="0">
              <a:cs typeface="Arial" panose="020B0604020202020204"/>
            </a:endParaRPr>
          </a:p>
          <a:p>
            <a:pPr lvl="1">
              <a:buFont typeface="Arial" panose="02070309020205020404" pitchFamily="49" charset="0"/>
              <a:buChar char="•"/>
            </a:pPr>
            <a:r>
              <a:rPr lang="en-US" dirty="0"/>
              <a:t>CDMIS Agency Information Certification</a:t>
            </a:r>
            <a:endParaRPr lang="en-US" dirty="0">
              <a:cs typeface="Arial" panose="020B0604020202020204"/>
            </a:endParaRPr>
          </a:p>
          <a:p>
            <a:pPr marL="457200" lvl="1" indent="0">
              <a:buNone/>
            </a:pPr>
            <a:endParaRPr lang="en-US" dirty="0"/>
          </a:p>
        </p:txBody>
      </p:sp>
      <p:sp>
        <p:nvSpPr>
          <p:cNvPr id="4" name="Slide Number Placeholder 3">
            <a:extLst>
              <a:ext uri="{FF2B5EF4-FFF2-40B4-BE49-F238E27FC236}">
                <a16:creationId xmlns:a16="http://schemas.microsoft.com/office/drawing/2014/main" id="{C1240343-B70D-C50D-EBD2-0CF5605C157A}"/>
              </a:ext>
            </a:extLst>
          </p:cNvPr>
          <p:cNvSpPr>
            <a:spLocks noGrp="1"/>
          </p:cNvSpPr>
          <p:nvPr>
            <p:ph type="sldNum" sz="quarter" idx="10"/>
          </p:nvPr>
        </p:nvSpPr>
        <p:spPr/>
        <p:txBody>
          <a:bodyPr/>
          <a:lstStyle/>
          <a:p>
            <a:fld id="{EE1EB715-0F17-4968-8EF2-66245A388824}" type="slidenum">
              <a:rPr lang="en-US" smtClean="0"/>
              <a:pPr/>
              <a:t>20</a:t>
            </a:fld>
            <a:endParaRPr lang="en-US"/>
          </a:p>
        </p:txBody>
      </p:sp>
    </p:spTree>
    <p:extLst>
      <p:ext uri="{BB962C8B-B14F-4D97-AF65-F5344CB8AC3E}">
        <p14:creationId xmlns:p14="http://schemas.microsoft.com/office/powerpoint/2010/main" val="3500594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93B98-BB91-2DFF-DFF9-D582857BA0C8}"/>
              </a:ext>
            </a:extLst>
          </p:cNvPr>
          <p:cNvSpPr>
            <a:spLocks noGrp="1"/>
          </p:cNvSpPr>
          <p:nvPr>
            <p:ph type="title"/>
          </p:nvPr>
        </p:nvSpPr>
        <p:spPr/>
        <p:txBody>
          <a:bodyPr/>
          <a:lstStyle/>
          <a:p>
            <a:r>
              <a:rPr kumimoji="0" lang="en-US" sz="3800" b="1" i="0" u="none" strike="noStrike" kern="1200" cap="none" spc="0" normalizeH="0" baseline="0" noProof="0" dirty="0">
                <a:ln>
                  <a:noFill/>
                </a:ln>
                <a:solidFill>
                  <a:prstClr val="white"/>
                </a:solidFill>
                <a:effectLst/>
                <a:uLnTx/>
                <a:uFillTx/>
                <a:latin typeface="Arial" panose="020B0604020202020204"/>
                <a:ea typeface="+mj-ea"/>
                <a:cs typeface="+mj-cs"/>
              </a:rPr>
              <a:t>Required Attachments (2)</a:t>
            </a:r>
            <a:endParaRPr lang="en-US" dirty="0"/>
          </a:p>
        </p:txBody>
      </p:sp>
      <p:sp>
        <p:nvSpPr>
          <p:cNvPr id="3" name="Content Placeholder 2">
            <a:extLst>
              <a:ext uri="{FF2B5EF4-FFF2-40B4-BE49-F238E27FC236}">
                <a16:creationId xmlns:a16="http://schemas.microsoft.com/office/drawing/2014/main" id="{ECF40AE8-F251-884F-E813-F69FC6E4053B}"/>
              </a:ext>
            </a:extLst>
          </p:cNvPr>
          <p:cNvSpPr>
            <a:spLocks noGrp="1"/>
          </p:cNvSpPr>
          <p:nvPr>
            <p:ph idx="1"/>
          </p:nvPr>
        </p:nvSpPr>
        <p:spPr/>
        <p:txBody>
          <a:bodyPr vert="horz" lIns="91440" tIns="45720" rIns="91440" bIns="45720" rtlCol="0" anchor="t">
            <a:normAutofit/>
          </a:bodyPr>
          <a:lstStyle/>
          <a:p>
            <a:pPr marL="0" indent="0">
              <a:buNone/>
            </a:pPr>
            <a:r>
              <a:rPr lang="en-US" b="1" dirty="0">
                <a:solidFill>
                  <a:prstClr val="white"/>
                </a:solidFill>
                <a:ea typeface="+mj-ea"/>
                <a:cs typeface="Arial"/>
              </a:rPr>
              <a:t>Program Calendar (EED 9730)</a:t>
            </a:r>
          </a:p>
          <a:p>
            <a:r>
              <a:rPr lang="en-US" dirty="0">
                <a:cs typeface="Arial"/>
              </a:rPr>
              <a:t>Check each date the program will provide services to certified </a:t>
            </a:r>
            <a:r>
              <a:rPr lang="en-US">
                <a:cs typeface="Arial"/>
              </a:rPr>
              <a:t>children.</a:t>
            </a:r>
          </a:p>
          <a:p>
            <a:r>
              <a:rPr lang="en-US" dirty="0">
                <a:cs typeface="Arial"/>
              </a:rPr>
              <a:t>If a contractor operates both a full-day and a part-day program, a separate Program Calendar must be provided for each.</a:t>
            </a:r>
          </a:p>
          <a:p>
            <a:r>
              <a:rPr lang="en-US" dirty="0">
                <a:cs typeface="Arial"/>
              </a:rPr>
              <a:t>Total days of operation must align with the contractor’s approved MDO unless an MDO change is being requested.</a:t>
            </a:r>
          </a:p>
          <a:p>
            <a:endParaRPr lang="en-US" dirty="0">
              <a:cs typeface="Arial"/>
            </a:endParaRPr>
          </a:p>
          <a:p>
            <a:endParaRPr lang="en-US" dirty="0">
              <a:cs typeface="Arial"/>
            </a:endParaRPr>
          </a:p>
        </p:txBody>
      </p:sp>
      <p:sp>
        <p:nvSpPr>
          <p:cNvPr id="4" name="Slide Number Placeholder 3">
            <a:extLst>
              <a:ext uri="{FF2B5EF4-FFF2-40B4-BE49-F238E27FC236}">
                <a16:creationId xmlns:a16="http://schemas.microsoft.com/office/drawing/2014/main" id="{14014336-3381-3CC3-22C9-73015A7D2AB0}"/>
              </a:ext>
            </a:extLst>
          </p:cNvPr>
          <p:cNvSpPr>
            <a:spLocks noGrp="1"/>
          </p:cNvSpPr>
          <p:nvPr>
            <p:ph type="sldNum" sz="quarter" idx="10"/>
          </p:nvPr>
        </p:nvSpPr>
        <p:spPr/>
        <p:txBody>
          <a:bodyPr/>
          <a:lstStyle/>
          <a:p>
            <a:fld id="{EE1EB715-0F17-4968-8EF2-66245A388824}" type="slidenum">
              <a:rPr lang="en-US" smtClean="0"/>
              <a:pPr/>
              <a:t>21</a:t>
            </a:fld>
            <a:endParaRPr lang="en-US"/>
          </a:p>
        </p:txBody>
      </p:sp>
    </p:spTree>
    <p:extLst>
      <p:ext uri="{BB962C8B-B14F-4D97-AF65-F5344CB8AC3E}">
        <p14:creationId xmlns:p14="http://schemas.microsoft.com/office/powerpoint/2010/main" val="3192421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1484B-330E-AD4A-5661-1EA5195A4841}"/>
              </a:ext>
            </a:extLst>
          </p:cNvPr>
          <p:cNvSpPr>
            <a:spLocks noGrp="1"/>
          </p:cNvSpPr>
          <p:nvPr>
            <p:ph type="title"/>
          </p:nvPr>
        </p:nvSpPr>
        <p:spPr/>
        <p:txBody>
          <a:bodyPr/>
          <a:lstStyle/>
          <a:p>
            <a:r>
              <a:rPr lang="en-US" dirty="0"/>
              <a:t>Required Attachments (3)</a:t>
            </a:r>
          </a:p>
        </p:txBody>
      </p:sp>
      <p:sp>
        <p:nvSpPr>
          <p:cNvPr id="3" name="Content Placeholder 2">
            <a:extLst>
              <a:ext uri="{FF2B5EF4-FFF2-40B4-BE49-F238E27FC236}">
                <a16:creationId xmlns:a16="http://schemas.microsoft.com/office/drawing/2014/main" id="{D0FA88F1-51F9-8D11-AD87-19474DE50E12}"/>
              </a:ext>
            </a:extLst>
          </p:cNvPr>
          <p:cNvSpPr>
            <a:spLocks noGrp="1"/>
          </p:cNvSpPr>
          <p:nvPr>
            <p:ph idx="1"/>
          </p:nvPr>
        </p:nvSpPr>
        <p:spPr/>
        <p:txBody>
          <a:bodyPr vert="horz" lIns="91440" tIns="45720" rIns="91440" bIns="45720" rtlCol="0" anchor="t">
            <a:normAutofit/>
          </a:bodyPr>
          <a:lstStyle/>
          <a:p>
            <a:r>
              <a:rPr lang="en-US" dirty="0"/>
              <a:t>LEAs must include verification of LEA name and address</a:t>
            </a:r>
          </a:p>
          <a:p>
            <a:pPr lvl="1">
              <a:buFont typeface="Arial" panose="02070309020205020404" pitchFamily="49" charset="0"/>
              <a:buChar char="•"/>
            </a:pPr>
            <a:r>
              <a:rPr lang="en-US" dirty="0"/>
              <a:t>California School Directory or California Community College Chancellor’s web page, as applicable</a:t>
            </a:r>
          </a:p>
          <a:p>
            <a:pPr marL="457200" lvl="1" indent="0">
              <a:buNone/>
            </a:pPr>
            <a:endParaRPr lang="en-US" dirty="0"/>
          </a:p>
          <a:p>
            <a:pPr lvl="1">
              <a:buFont typeface="Arial" panose="02070309020205020404" pitchFamily="49" charset="0"/>
              <a:buChar char="•"/>
            </a:pPr>
            <a:endParaRPr lang="en-US" dirty="0"/>
          </a:p>
        </p:txBody>
      </p:sp>
      <p:sp>
        <p:nvSpPr>
          <p:cNvPr id="4" name="Slide Number Placeholder 3">
            <a:extLst>
              <a:ext uri="{FF2B5EF4-FFF2-40B4-BE49-F238E27FC236}">
                <a16:creationId xmlns:a16="http://schemas.microsoft.com/office/drawing/2014/main" id="{C1240343-B70D-C50D-EBD2-0CF5605C157A}"/>
              </a:ext>
            </a:extLst>
          </p:cNvPr>
          <p:cNvSpPr>
            <a:spLocks noGrp="1"/>
          </p:cNvSpPr>
          <p:nvPr>
            <p:ph type="sldNum" sz="quarter" idx="10"/>
          </p:nvPr>
        </p:nvSpPr>
        <p:spPr/>
        <p:txBody>
          <a:bodyPr/>
          <a:lstStyle/>
          <a:p>
            <a:fld id="{EE1EB715-0F17-4968-8EF2-66245A388824}" type="slidenum">
              <a:rPr lang="en-US" smtClean="0"/>
              <a:pPr/>
              <a:t>22</a:t>
            </a:fld>
            <a:endParaRPr lang="en-US"/>
          </a:p>
        </p:txBody>
      </p:sp>
    </p:spTree>
    <p:extLst>
      <p:ext uri="{BB962C8B-B14F-4D97-AF65-F5344CB8AC3E}">
        <p14:creationId xmlns:p14="http://schemas.microsoft.com/office/powerpoint/2010/main" val="18551880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1484B-330E-AD4A-5661-1EA5195A4841}"/>
              </a:ext>
            </a:extLst>
          </p:cNvPr>
          <p:cNvSpPr>
            <a:spLocks noGrp="1"/>
          </p:cNvSpPr>
          <p:nvPr>
            <p:ph type="title"/>
          </p:nvPr>
        </p:nvSpPr>
        <p:spPr/>
        <p:txBody>
          <a:bodyPr/>
          <a:lstStyle/>
          <a:p>
            <a:r>
              <a:rPr lang="en-US" dirty="0"/>
              <a:t>Required Attachments (4)</a:t>
            </a:r>
          </a:p>
        </p:txBody>
      </p:sp>
      <p:sp>
        <p:nvSpPr>
          <p:cNvPr id="3" name="Content Placeholder 2">
            <a:extLst>
              <a:ext uri="{FF2B5EF4-FFF2-40B4-BE49-F238E27FC236}">
                <a16:creationId xmlns:a16="http://schemas.microsoft.com/office/drawing/2014/main" id="{D0FA88F1-51F9-8D11-AD87-19474DE50E12}"/>
              </a:ext>
            </a:extLst>
          </p:cNvPr>
          <p:cNvSpPr>
            <a:spLocks noGrp="1"/>
          </p:cNvSpPr>
          <p:nvPr>
            <p:ph idx="1"/>
          </p:nvPr>
        </p:nvSpPr>
        <p:spPr/>
        <p:txBody>
          <a:bodyPr vert="horz" lIns="91440" tIns="45720" rIns="91440" bIns="45720" rtlCol="0" anchor="t">
            <a:normAutofit/>
          </a:bodyPr>
          <a:lstStyle/>
          <a:p>
            <a:pPr>
              <a:buFont typeface="Arial" panose="02070309020205020404" pitchFamily="49" charset="0"/>
              <a:buChar char="•"/>
            </a:pPr>
            <a:r>
              <a:rPr lang="en-US" dirty="0"/>
              <a:t>Public Agencies must include a Board Resolution, Board Meeting Minutes, or Board Policy authorizing execution of the 2025–26 CFA and identifying the individual(s) authorized to sign.</a:t>
            </a:r>
          </a:p>
          <a:p>
            <a:pPr lvl="1">
              <a:buFont typeface="Arial" panose="02070309020205020404" pitchFamily="49" charset="0"/>
              <a:buChar char="•"/>
            </a:pPr>
            <a:r>
              <a:rPr lang="en-US" dirty="0"/>
              <a:t>See template resolution</a:t>
            </a:r>
          </a:p>
          <a:p>
            <a:pPr lvl="1">
              <a:buFont typeface="Arial" panose="02070309020205020404" pitchFamily="49" charset="0"/>
              <a:buChar char="•"/>
            </a:pPr>
            <a:endParaRPr lang="en-US" dirty="0"/>
          </a:p>
          <a:p>
            <a:pPr lvl="1">
              <a:buFont typeface="Arial" panose="02070309020205020404" pitchFamily="49" charset="0"/>
              <a:buChar char="•"/>
            </a:pPr>
            <a:endParaRPr lang="en-US" dirty="0"/>
          </a:p>
        </p:txBody>
      </p:sp>
      <p:sp>
        <p:nvSpPr>
          <p:cNvPr id="4" name="Slide Number Placeholder 3">
            <a:extLst>
              <a:ext uri="{FF2B5EF4-FFF2-40B4-BE49-F238E27FC236}">
                <a16:creationId xmlns:a16="http://schemas.microsoft.com/office/drawing/2014/main" id="{C1240343-B70D-C50D-EBD2-0CF5605C157A}"/>
              </a:ext>
            </a:extLst>
          </p:cNvPr>
          <p:cNvSpPr>
            <a:spLocks noGrp="1"/>
          </p:cNvSpPr>
          <p:nvPr>
            <p:ph type="sldNum" sz="quarter" idx="10"/>
          </p:nvPr>
        </p:nvSpPr>
        <p:spPr/>
        <p:txBody>
          <a:bodyPr/>
          <a:lstStyle/>
          <a:p>
            <a:fld id="{EE1EB715-0F17-4968-8EF2-66245A388824}" type="slidenum">
              <a:rPr lang="en-US" smtClean="0"/>
              <a:pPr/>
              <a:t>23</a:t>
            </a:fld>
            <a:endParaRPr lang="en-US"/>
          </a:p>
        </p:txBody>
      </p:sp>
    </p:spTree>
    <p:extLst>
      <p:ext uri="{BB962C8B-B14F-4D97-AF65-F5344CB8AC3E}">
        <p14:creationId xmlns:p14="http://schemas.microsoft.com/office/powerpoint/2010/main" val="24010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1484B-330E-AD4A-5661-1EA5195A4841}"/>
              </a:ext>
            </a:extLst>
          </p:cNvPr>
          <p:cNvSpPr>
            <a:spLocks noGrp="1"/>
          </p:cNvSpPr>
          <p:nvPr>
            <p:ph type="title"/>
          </p:nvPr>
        </p:nvSpPr>
        <p:spPr/>
        <p:txBody>
          <a:bodyPr/>
          <a:lstStyle/>
          <a:p>
            <a:r>
              <a:rPr lang="en-US" dirty="0"/>
              <a:t>Required Attachments (5)</a:t>
            </a:r>
          </a:p>
        </p:txBody>
      </p:sp>
      <p:sp>
        <p:nvSpPr>
          <p:cNvPr id="3" name="Content Placeholder 2">
            <a:extLst>
              <a:ext uri="{FF2B5EF4-FFF2-40B4-BE49-F238E27FC236}">
                <a16:creationId xmlns:a16="http://schemas.microsoft.com/office/drawing/2014/main" id="{D0FA88F1-51F9-8D11-AD87-19474DE50E12}"/>
              </a:ext>
            </a:extLst>
          </p:cNvPr>
          <p:cNvSpPr>
            <a:spLocks noGrp="1"/>
          </p:cNvSpPr>
          <p:nvPr>
            <p:ph idx="1"/>
          </p:nvPr>
        </p:nvSpPr>
        <p:spPr/>
        <p:txBody>
          <a:bodyPr vert="horz" lIns="91440" tIns="45720" rIns="91440" bIns="45720" rtlCol="0" anchor="t">
            <a:normAutofit/>
          </a:bodyPr>
          <a:lstStyle/>
          <a:p>
            <a:r>
              <a:rPr lang="en-US" dirty="0"/>
              <a:t>Non-Public agencies (including non-profit community-based organizations) must include:</a:t>
            </a:r>
          </a:p>
          <a:p>
            <a:r>
              <a:rPr lang="en-US" dirty="0"/>
              <a:t>State of California Payee Data Record (STD. 204)</a:t>
            </a:r>
          </a:p>
          <a:p>
            <a:pPr lvl="1">
              <a:buFont typeface="Arial" panose="02070309020205020404" pitchFamily="49" charset="0"/>
              <a:buChar char="•"/>
            </a:pPr>
            <a:r>
              <a:rPr lang="en-US" dirty="0"/>
              <a:t>STD. 205 only if payment address differs from mailing address</a:t>
            </a:r>
            <a:endParaRPr lang="en-US" dirty="0">
              <a:cs typeface="Arial" panose="020B0604020202020204"/>
            </a:endParaRPr>
          </a:p>
          <a:p>
            <a:r>
              <a:rPr lang="en-US" dirty="0"/>
              <a:t>Secretary of State certification or search results to verify legal business name and address.</a:t>
            </a:r>
          </a:p>
          <a:p>
            <a:endParaRPr lang="en-US" dirty="0"/>
          </a:p>
        </p:txBody>
      </p:sp>
      <p:sp>
        <p:nvSpPr>
          <p:cNvPr id="4" name="Slide Number Placeholder 3">
            <a:extLst>
              <a:ext uri="{FF2B5EF4-FFF2-40B4-BE49-F238E27FC236}">
                <a16:creationId xmlns:a16="http://schemas.microsoft.com/office/drawing/2014/main" id="{C1240343-B70D-C50D-EBD2-0CF5605C157A}"/>
              </a:ext>
            </a:extLst>
          </p:cNvPr>
          <p:cNvSpPr>
            <a:spLocks noGrp="1"/>
          </p:cNvSpPr>
          <p:nvPr>
            <p:ph type="sldNum" sz="quarter" idx="10"/>
          </p:nvPr>
        </p:nvSpPr>
        <p:spPr/>
        <p:txBody>
          <a:bodyPr/>
          <a:lstStyle/>
          <a:p>
            <a:fld id="{EE1EB715-0F17-4968-8EF2-66245A388824}" type="slidenum">
              <a:rPr lang="en-US" smtClean="0"/>
              <a:pPr/>
              <a:t>24</a:t>
            </a:fld>
            <a:endParaRPr lang="en-US"/>
          </a:p>
        </p:txBody>
      </p:sp>
    </p:spTree>
    <p:extLst>
      <p:ext uri="{BB962C8B-B14F-4D97-AF65-F5344CB8AC3E}">
        <p14:creationId xmlns:p14="http://schemas.microsoft.com/office/powerpoint/2010/main" val="333623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1484B-330E-AD4A-5661-1EA5195A4841}"/>
              </a:ext>
            </a:extLst>
          </p:cNvPr>
          <p:cNvSpPr>
            <a:spLocks noGrp="1"/>
          </p:cNvSpPr>
          <p:nvPr>
            <p:ph type="title"/>
          </p:nvPr>
        </p:nvSpPr>
        <p:spPr/>
        <p:txBody>
          <a:bodyPr/>
          <a:lstStyle/>
          <a:p>
            <a:r>
              <a:rPr lang="en-US" dirty="0"/>
              <a:t>Required Attachments (6)</a:t>
            </a:r>
          </a:p>
        </p:txBody>
      </p:sp>
      <p:sp>
        <p:nvSpPr>
          <p:cNvPr id="3" name="Content Placeholder 2">
            <a:extLst>
              <a:ext uri="{FF2B5EF4-FFF2-40B4-BE49-F238E27FC236}">
                <a16:creationId xmlns:a16="http://schemas.microsoft.com/office/drawing/2014/main" id="{D0FA88F1-51F9-8D11-AD87-19474DE50E12}"/>
              </a:ext>
            </a:extLst>
          </p:cNvPr>
          <p:cNvSpPr>
            <a:spLocks noGrp="1"/>
          </p:cNvSpPr>
          <p:nvPr>
            <p:ph idx="1"/>
          </p:nvPr>
        </p:nvSpPr>
        <p:spPr/>
        <p:txBody>
          <a:bodyPr vert="horz" lIns="91440" tIns="45720" rIns="91440" bIns="45720" rtlCol="0" anchor="t">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white"/>
                </a:solidFill>
                <a:effectLst/>
                <a:uLnTx/>
                <a:uFillTx/>
                <a:latin typeface="Arial" panose="020B0604020202020204"/>
                <a:ea typeface="+mn-ea"/>
                <a:cs typeface="+mn-cs"/>
              </a:rPr>
              <a:t>Non-Public Agencies:</a:t>
            </a:r>
          </a:p>
          <a:p>
            <a:pPr lvl="1" indent="-228600">
              <a:spcBef>
                <a:spcPts val="1000"/>
              </a:spcBef>
              <a:buFont typeface="Arial" panose="020B0604020202020204" pitchFamily="34" charset="0"/>
              <a:buChar char="•"/>
              <a:defRPr/>
            </a:pPr>
            <a:r>
              <a:rPr lang="en-US" dirty="0">
                <a:solidFill>
                  <a:prstClr val="white"/>
                </a:solidFill>
                <a:latin typeface="Arial" panose="020B0604020202020204"/>
              </a:rPr>
              <a:t>A resolution is not required from a non-public agency if all CFA documents are signed by the agency’s </a:t>
            </a:r>
            <a:r>
              <a:rPr kumimoji="0" lang="en-US" b="0" i="0" u="none" strike="noStrike" kern="1200" cap="none" spc="0" normalizeH="0" baseline="0" noProof="0" dirty="0">
                <a:ln>
                  <a:noFill/>
                </a:ln>
                <a:solidFill>
                  <a:prstClr val="white"/>
                </a:solidFill>
                <a:effectLst/>
                <a:uLnTx/>
                <a:uFillTx/>
                <a:latin typeface="Arial" panose="020B0604020202020204"/>
                <a:ea typeface="+mn-ea"/>
                <a:cs typeface="+mn-cs"/>
              </a:rPr>
              <a:t>Executive Director, Owner, or President.</a:t>
            </a:r>
          </a:p>
          <a:p>
            <a:pPr lvl="1" indent="-228600">
              <a:spcBef>
                <a:spcPts val="1000"/>
              </a:spcBef>
              <a:buFont typeface="Arial" panose="020B0604020202020204" pitchFamily="34" charset="0"/>
              <a:buChar char="•"/>
              <a:defRPr/>
            </a:pPr>
            <a:r>
              <a:rPr kumimoji="0" lang="en-US" b="0" i="0" u="none" strike="noStrike" kern="1200" cap="none" spc="0" normalizeH="0" baseline="0" noProof="0" dirty="0">
                <a:ln>
                  <a:noFill/>
                </a:ln>
                <a:solidFill>
                  <a:prstClr val="white"/>
                </a:solidFill>
                <a:effectLst/>
                <a:uLnTx/>
                <a:uFillTx/>
                <a:latin typeface="Arial" panose="020B0604020202020204"/>
                <a:ea typeface="+mn-ea"/>
                <a:cs typeface="+mn-cs"/>
              </a:rPr>
              <a:t>If an individual with a different title than above signs, provide Board Resolution, Board Minutes, or letter on company letterhead indicating the signee’s authority to sign contractual agreements. </a:t>
            </a:r>
            <a:endParaRPr lang="en-US" b="0" i="0" u="none" strike="noStrike" kern="1200" cap="none" spc="0" normalizeH="0" baseline="0" noProof="0" dirty="0">
              <a:ln>
                <a:noFill/>
              </a:ln>
              <a:solidFill>
                <a:prstClr val="white"/>
              </a:solidFill>
              <a:effectLst/>
              <a:uLnTx/>
              <a:uFillTx/>
              <a:latin typeface="Arial" panose="020B0604020202020204"/>
              <a:cs typeface="Arial" panose="020B0604020202020204"/>
            </a:endParaRPr>
          </a:p>
          <a:p>
            <a:pPr marL="0" indent="0">
              <a:buNone/>
            </a:pPr>
            <a:endParaRPr lang="en-US" dirty="0"/>
          </a:p>
        </p:txBody>
      </p:sp>
      <p:sp>
        <p:nvSpPr>
          <p:cNvPr id="4" name="Slide Number Placeholder 3">
            <a:extLst>
              <a:ext uri="{FF2B5EF4-FFF2-40B4-BE49-F238E27FC236}">
                <a16:creationId xmlns:a16="http://schemas.microsoft.com/office/drawing/2014/main" id="{C1240343-B70D-C50D-EBD2-0CF5605C157A}"/>
              </a:ext>
            </a:extLst>
          </p:cNvPr>
          <p:cNvSpPr>
            <a:spLocks noGrp="1"/>
          </p:cNvSpPr>
          <p:nvPr>
            <p:ph type="sldNum" sz="quarter" idx="10"/>
          </p:nvPr>
        </p:nvSpPr>
        <p:spPr/>
        <p:txBody>
          <a:bodyPr/>
          <a:lstStyle/>
          <a:p>
            <a:fld id="{EE1EB715-0F17-4968-8EF2-66245A388824}" type="slidenum">
              <a:rPr lang="en-US" smtClean="0"/>
              <a:pPr/>
              <a:t>25</a:t>
            </a:fld>
            <a:endParaRPr lang="en-US"/>
          </a:p>
        </p:txBody>
      </p:sp>
    </p:spTree>
    <p:extLst>
      <p:ext uri="{BB962C8B-B14F-4D97-AF65-F5344CB8AC3E}">
        <p14:creationId xmlns:p14="http://schemas.microsoft.com/office/powerpoint/2010/main" val="16720983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1484B-330E-AD4A-5661-1EA5195A4841}"/>
              </a:ext>
            </a:extLst>
          </p:cNvPr>
          <p:cNvSpPr>
            <a:spLocks noGrp="1"/>
          </p:cNvSpPr>
          <p:nvPr>
            <p:ph type="title"/>
          </p:nvPr>
        </p:nvSpPr>
        <p:spPr/>
        <p:txBody>
          <a:bodyPr/>
          <a:lstStyle/>
          <a:p>
            <a:r>
              <a:rPr lang="en-US" dirty="0"/>
              <a:t>Required Attachments (7)</a:t>
            </a:r>
          </a:p>
        </p:txBody>
      </p:sp>
      <p:sp>
        <p:nvSpPr>
          <p:cNvPr id="3" name="Content Placeholder 2">
            <a:extLst>
              <a:ext uri="{FF2B5EF4-FFF2-40B4-BE49-F238E27FC236}">
                <a16:creationId xmlns:a16="http://schemas.microsoft.com/office/drawing/2014/main" id="{D0FA88F1-51F9-8D11-AD87-19474DE50E12}"/>
              </a:ext>
            </a:extLst>
          </p:cNvPr>
          <p:cNvSpPr>
            <a:spLocks noGrp="1"/>
          </p:cNvSpPr>
          <p:nvPr>
            <p:ph idx="1"/>
          </p:nvPr>
        </p:nvSpPr>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Arial" panose="020B0604020202020204"/>
                <a:ea typeface="+mn-ea"/>
                <a:cs typeface="+mn-cs"/>
              </a:rPr>
              <a:t>Contractors with Program </a:t>
            </a:r>
            <a:r>
              <a:rPr lang="en-US" dirty="0">
                <a:solidFill>
                  <a:prstClr val="white"/>
                </a:solidFill>
                <a:latin typeface="Arial" panose="020B0604020202020204"/>
              </a:rPr>
              <a:t>or MDO changes include the</a:t>
            </a:r>
            <a:r>
              <a:rPr kumimoji="0" lang="en-US" sz="3200" b="0" i="0" u="none" strike="noStrike" kern="1200" cap="none" spc="0" normalizeH="0" baseline="0" noProof="0" dirty="0">
                <a:ln>
                  <a:noFill/>
                </a:ln>
                <a:solidFill>
                  <a:prstClr val="white"/>
                </a:solidFill>
                <a:effectLst/>
                <a:uLnTx/>
                <a:uFillTx/>
                <a:latin typeface="Arial" panose="020B0604020202020204"/>
                <a:ea typeface="+mn-ea"/>
                <a:cs typeface="+mn-cs"/>
              </a:rPr>
              <a:t> Program Narrative Change Form (EED 3704A).</a:t>
            </a:r>
          </a:p>
          <a:p>
            <a:r>
              <a:rPr lang="en-US" dirty="0"/>
              <a:t>Contractors using subcontractors include the Subcontract Certification Form (EED 3704B).</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Arial" panose="020B0604020202020204"/>
                <a:ea typeface="+mn-ea"/>
                <a:cs typeface="+mn-cs"/>
              </a:rPr>
              <a:t>LEAs applying to be exempt from licensure pursuant to Health &amp; Safety Code Section 1596.792(o) include the Application for License Exemption.</a:t>
            </a:r>
          </a:p>
          <a:p>
            <a:pPr marL="457200" lvl="1" indent="0">
              <a:buNone/>
            </a:pPr>
            <a:endParaRPr lang="en-US" dirty="0"/>
          </a:p>
        </p:txBody>
      </p:sp>
      <p:sp>
        <p:nvSpPr>
          <p:cNvPr id="4" name="Slide Number Placeholder 3">
            <a:extLst>
              <a:ext uri="{FF2B5EF4-FFF2-40B4-BE49-F238E27FC236}">
                <a16:creationId xmlns:a16="http://schemas.microsoft.com/office/drawing/2014/main" id="{C1240343-B70D-C50D-EBD2-0CF5605C157A}"/>
              </a:ext>
            </a:extLst>
          </p:cNvPr>
          <p:cNvSpPr>
            <a:spLocks noGrp="1"/>
          </p:cNvSpPr>
          <p:nvPr>
            <p:ph type="sldNum" sz="quarter" idx="10"/>
          </p:nvPr>
        </p:nvSpPr>
        <p:spPr/>
        <p:txBody>
          <a:bodyPr/>
          <a:lstStyle/>
          <a:p>
            <a:fld id="{EE1EB715-0F17-4968-8EF2-66245A388824}" type="slidenum">
              <a:rPr lang="en-US" smtClean="0"/>
              <a:pPr/>
              <a:t>26</a:t>
            </a:fld>
            <a:endParaRPr lang="en-US"/>
          </a:p>
        </p:txBody>
      </p:sp>
    </p:spTree>
    <p:extLst>
      <p:ext uri="{BB962C8B-B14F-4D97-AF65-F5344CB8AC3E}">
        <p14:creationId xmlns:p14="http://schemas.microsoft.com/office/powerpoint/2010/main" val="3205976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2D963-ED01-FFB2-8A70-0E0C895A8D36}"/>
              </a:ext>
            </a:extLst>
          </p:cNvPr>
          <p:cNvSpPr>
            <a:spLocks noGrp="1"/>
          </p:cNvSpPr>
          <p:nvPr>
            <p:ph type="title"/>
          </p:nvPr>
        </p:nvSpPr>
        <p:spPr>
          <a:xfrm>
            <a:off x="437147" y="203200"/>
            <a:ext cx="11317705" cy="1111720"/>
          </a:xfrm>
        </p:spPr>
        <p:txBody>
          <a:bodyPr/>
          <a:lstStyle/>
          <a:p>
            <a:r>
              <a:rPr lang="en-US" dirty="0"/>
              <a:t>CFA Timeline </a:t>
            </a:r>
          </a:p>
        </p:txBody>
      </p:sp>
      <p:sp>
        <p:nvSpPr>
          <p:cNvPr id="4" name="Slide Number Placeholder 3">
            <a:extLst>
              <a:ext uri="{FF2B5EF4-FFF2-40B4-BE49-F238E27FC236}">
                <a16:creationId xmlns:a16="http://schemas.microsoft.com/office/drawing/2014/main" id="{53782FC1-038B-F203-478E-202300253AA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1EB715-0F17-4968-8EF2-66245A388824}" type="slidenum">
              <a:rPr kumimoji="0" lang="en-US" sz="24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Content Placeholder 6">
            <a:extLst>
              <a:ext uri="{FF2B5EF4-FFF2-40B4-BE49-F238E27FC236}">
                <a16:creationId xmlns:a16="http://schemas.microsoft.com/office/drawing/2014/main" id="{F7CB94F7-64E1-BDBD-D981-85FE592619AA}"/>
              </a:ext>
            </a:extLst>
          </p:cNvPr>
          <p:cNvSpPr>
            <a:spLocks noGrp="1"/>
          </p:cNvSpPr>
          <p:nvPr>
            <p:ph idx="1"/>
          </p:nvPr>
        </p:nvSpPr>
        <p:spPr>
          <a:xfrm>
            <a:off x="152399" y="1142643"/>
            <a:ext cx="11887200" cy="5015901"/>
          </a:xfrm>
        </p:spPr>
        <p:txBody>
          <a:bodyPr>
            <a:normAutofit/>
          </a:bodyPr>
          <a:lstStyle/>
          <a:p>
            <a:r>
              <a:rPr lang="en-US" dirty="0"/>
              <a:t>September 3, 2024: MB 24-09 released</a:t>
            </a:r>
          </a:p>
          <a:p>
            <a:r>
              <a:rPr kumimoji="0" lang="en-US" sz="3200" b="0" i="0" u="none" strike="noStrike" kern="1200" cap="none" spc="0" normalizeH="0" baseline="0" noProof="0" dirty="0">
                <a:ln>
                  <a:noFill/>
                </a:ln>
                <a:solidFill>
                  <a:prstClr val="white"/>
                </a:solidFill>
                <a:effectLst/>
                <a:uLnTx/>
                <a:uFillTx/>
                <a:latin typeface="Arial" panose="020B0604020202020204"/>
                <a:ea typeface="+mn-ea"/>
                <a:cs typeface="+mn-cs"/>
              </a:rPr>
              <a:t>September 27</a:t>
            </a:r>
            <a:r>
              <a:rPr lang="en-US" dirty="0"/>
              <a:t>, 2024: CFA Webinar</a:t>
            </a:r>
          </a:p>
          <a:p>
            <a:r>
              <a:rPr lang="en-US" dirty="0"/>
              <a:t>November 1, 2024: CFA Due </a:t>
            </a:r>
          </a:p>
          <a:p>
            <a:r>
              <a:rPr lang="en-US" dirty="0"/>
              <a:t>November 1, 2024 – February 28, 2025: Review and Processing of CFAs by EED</a:t>
            </a:r>
          </a:p>
          <a:p>
            <a:r>
              <a:rPr lang="en-US" dirty="0"/>
              <a:t>March 2025: Completed CFAs received by Contracts Office</a:t>
            </a:r>
          </a:p>
          <a:p>
            <a:r>
              <a:rPr lang="en-US" dirty="0"/>
              <a:t>Contracts and funding terms and conditions shall be issued to contractors no later than June 1, 2025</a:t>
            </a:r>
          </a:p>
        </p:txBody>
      </p:sp>
    </p:spTree>
    <p:extLst>
      <p:ext uri="{BB962C8B-B14F-4D97-AF65-F5344CB8AC3E}">
        <p14:creationId xmlns:p14="http://schemas.microsoft.com/office/powerpoint/2010/main" val="20429442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29478-41FA-4090-8D4F-2C2A58002C83}"/>
              </a:ext>
            </a:extLst>
          </p:cNvPr>
          <p:cNvSpPr>
            <a:spLocks noGrp="1"/>
          </p:cNvSpPr>
          <p:nvPr>
            <p:ph type="title"/>
          </p:nvPr>
        </p:nvSpPr>
        <p:spPr/>
        <p:txBody>
          <a:bodyPr/>
          <a:lstStyle/>
          <a:p>
            <a:r>
              <a:rPr lang="en-US"/>
              <a:t>Contact Information</a:t>
            </a:r>
          </a:p>
        </p:txBody>
      </p:sp>
      <p:sp>
        <p:nvSpPr>
          <p:cNvPr id="3" name="Content Placeholder 2">
            <a:extLst>
              <a:ext uri="{FF2B5EF4-FFF2-40B4-BE49-F238E27FC236}">
                <a16:creationId xmlns:a16="http://schemas.microsoft.com/office/drawing/2014/main" id="{88495B01-87A6-419A-A1A9-447F5DBE125C}"/>
              </a:ext>
            </a:extLst>
          </p:cNvPr>
          <p:cNvSpPr>
            <a:spLocks noGrp="1"/>
          </p:cNvSpPr>
          <p:nvPr>
            <p:ph idx="1"/>
          </p:nvPr>
        </p:nvSpPr>
        <p:spPr>
          <a:xfrm>
            <a:off x="152400" y="1717964"/>
            <a:ext cx="11887200" cy="4658350"/>
          </a:xfrm>
        </p:spPr>
        <p:txBody>
          <a:bodyPr vert="horz" lIns="91440" tIns="45720" rIns="91440" bIns="45720" rtlCol="0" anchor="t">
            <a:normAutofit/>
          </a:bodyPr>
          <a:lstStyle/>
          <a:p>
            <a:r>
              <a:rPr lang="en-US" sz="2800" dirty="0"/>
              <a:t>Submit questions regarding the application and submission process to the CFA team by email at </a:t>
            </a:r>
            <a:r>
              <a:rPr lang="en-US" sz="2800" dirty="0">
                <a:solidFill>
                  <a:schemeClr val="accent4">
                    <a:lumMod val="20000"/>
                    <a:lumOff val="80000"/>
                  </a:schemeClr>
                </a:solidFill>
                <a:hlinkClick r:id="rId3" tooltip="CFA email inbox">
                  <a:extLst>
                    <a:ext uri="{A12FA001-AC4F-418D-AE19-62706E023703}">
                      <ahyp:hlinkClr xmlns:ahyp="http://schemas.microsoft.com/office/drawing/2018/hyperlinkcolor" val="tx"/>
                    </a:ext>
                  </a:extLst>
                </a:hlinkClick>
              </a:rPr>
              <a:t>CFA@cde.ca.gov</a:t>
            </a:r>
            <a:r>
              <a:rPr lang="en-US" sz="2800" dirty="0">
                <a:solidFill>
                  <a:schemeClr val="accent4">
                    <a:lumMod val="20000"/>
                    <a:lumOff val="80000"/>
                  </a:schemeClr>
                </a:solidFill>
              </a:rPr>
              <a:t>. </a:t>
            </a:r>
            <a:endParaRPr lang="en-US" sz="2800" dirty="0">
              <a:solidFill>
                <a:schemeClr val="accent4">
                  <a:lumMod val="20000"/>
                  <a:lumOff val="80000"/>
                </a:schemeClr>
              </a:solidFill>
              <a:cs typeface="Arial"/>
            </a:endParaRPr>
          </a:p>
          <a:p>
            <a:r>
              <a:rPr lang="en-US" sz="2800" dirty="0"/>
              <a:t>Submit programmatic questions to your assigned PQI office consultant. </a:t>
            </a:r>
            <a:endParaRPr lang="en-US" sz="2800" dirty="0">
              <a:cs typeface="Arial"/>
            </a:endParaRPr>
          </a:p>
          <a:p>
            <a:r>
              <a:rPr lang="en-US" sz="2800" dirty="0"/>
              <a:t>Submit fiscal-related questions to your assigned Early Education Nutrition Fiscal Services apportionment analyst.</a:t>
            </a:r>
            <a:endParaRPr lang="en-US" sz="2800" dirty="0">
              <a:cs typeface="Arial"/>
            </a:endParaRPr>
          </a:p>
        </p:txBody>
      </p:sp>
      <p:sp>
        <p:nvSpPr>
          <p:cNvPr id="4" name="Slide Number Placeholder 3">
            <a:extLst>
              <a:ext uri="{FF2B5EF4-FFF2-40B4-BE49-F238E27FC236}">
                <a16:creationId xmlns:a16="http://schemas.microsoft.com/office/drawing/2014/main" id="{A2B192D4-E45A-4A7C-8DAF-BB894CFBCC6D}"/>
              </a:ext>
            </a:extLst>
          </p:cNvPr>
          <p:cNvSpPr>
            <a:spLocks noGrp="1"/>
          </p:cNvSpPr>
          <p:nvPr>
            <p:ph type="sldNum" sz="quarter" idx="10"/>
          </p:nvPr>
        </p:nvSpPr>
        <p:spPr/>
        <p:txBody>
          <a:bodyPr/>
          <a:lstStyle/>
          <a:p>
            <a:fld id="{EE1EB715-0F17-4968-8EF2-66245A388824}" type="slidenum">
              <a:rPr lang="en-US" smtClean="0"/>
              <a:pPr/>
              <a:t>28</a:t>
            </a:fld>
            <a:endParaRPr lang="en-US"/>
          </a:p>
        </p:txBody>
      </p:sp>
    </p:spTree>
    <p:extLst>
      <p:ext uri="{BB962C8B-B14F-4D97-AF65-F5344CB8AC3E}">
        <p14:creationId xmlns:p14="http://schemas.microsoft.com/office/powerpoint/2010/main" val="13008753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94AE25A-367F-4F41-84CC-CE9610543F3A}"/>
              </a:ext>
            </a:extLst>
          </p:cNvPr>
          <p:cNvSpPr>
            <a:spLocks noGrp="1"/>
          </p:cNvSpPr>
          <p:nvPr>
            <p:ph type="title"/>
          </p:nvPr>
        </p:nvSpPr>
        <p:spPr>
          <a:xfrm>
            <a:off x="1470661" y="1980601"/>
            <a:ext cx="4907280" cy="1325563"/>
          </a:xfrm>
        </p:spPr>
        <p:txBody>
          <a:bodyPr/>
          <a:lstStyle/>
          <a:p>
            <a:r>
              <a:rPr lang="en-US" dirty="0"/>
              <a:t>Questions</a:t>
            </a:r>
          </a:p>
        </p:txBody>
      </p:sp>
      <p:sp>
        <p:nvSpPr>
          <p:cNvPr id="3" name="Content Placeholder 2">
            <a:extLst>
              <a:ext uri="{FF2B5EF4-FFF2-40B4-BE49-F238E27FC236}">
                <a16:creationId xmlns:a16="http://schemas.microsoft.com/office/drawing/2014/main" id="{03DE9318-D5B8-4054-BF1C-AAC6314A5B5A}"/>
              </a:ext>
            </a:extLst>
          </p:cNvPr>
          <p:cNvSpPr>
            <a:spLocks noGrp="1"/>
          </p:cNvSpPr>
          <p:nvPr>
            <p:ph sz="half" idx="1"/>
          </p:nvPr>
        </p:nvSpPr>
        <p:spPr>
          <a:xfrm>
            <a:off x="1135381" y="4877399"/>
            <a:ext cx="5242560" cy="771561"/>
          </a:xfrm>
        </p:spPr>
        <p:txBody>
          <a:bodyPr>
            <a:normAutofit/>
          </a:bodyPr>
          <a:lstStyle/>
          <a:p>
            <a:pPr marL="0" indent="0" algn="r">
              <a:buNone/>
            </a:pPr>
            <a:r>
              <a:rPr lang="en-US" sz="2400"/>
              <a:t>Photo Credit: University Preparation School at CSU Channel Islands</a:t>
            </a:r>
          </a:p>
        </p:txBody>
      </p:sp>
      <p:pic>
        <p:nvPicPr>
          <p:cNvPr id="2" name="Content Placeholder 1" descr="Children on a play structure take turns to use the slide.">
            <a:extLst>
              <a:ext uri="{FF2B5EF4-FFF2-40B4-BE49-F238E27FC236}">
                <a16:creationId xmlns:a16="http://schemas.microsoft.com/office/drawing/2014/main" id="{0D85AE61-97A5-4AE2-B92D-56001AE85320}"/>
              </a:ext>
            </a:extLst>
          </p:cNvPr>
          <p:cNvPicPr>
            <a:picLocks noGrp="1" noChangeAspect="1"/>
          </p:cNvPicPr>
          <p:nvPr>
            <p:ph sz="half" idx="2"/>
          </p:nvPr>
        </p:nvPicPr>
        <p:blipFill rotWithShape="1">
          <a:blip r:embed="rId3"/>
          <a:stretch/>
        </p:blipFill>
        <p:spPr>
          <a:xfrm rot="640495">
            <a:off x="7092080" y="539433"/>
            <a:ext cx="3746891" cy="50165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Slide Number Placeholder 4">
            <a:extLst>
              <a:ext uri="{FF2B5EF4-FFF2-40B4-BE49-F238E27FC236}">
                <a16:creationId xmlns:a16="http://schemas.microsoft.com/office/drawing/2014/main" id="{9C77E66D-7EFD-4F26-A92B-E2AC81ABAFC8}"/>
              </a:ext>
            </a:extLst>
          </p:cNvPr>
          <p:cNvSpPr>
            <a:spLocks noGrp="1"/>
          </p:cNvSpPr>
          <p:nvPr>
            <p:ph type="sldNum" sz="quarter" idx="10"/>
          </p:nvPr>
        </p:nvSpPr>
        <p:spPr/>
        <p:txBody>
          <a:bodyPr/>
          <a:lstStyle/>
          <a:p>
            <a:fld id="{EE1EB715-0F17-4968-8EF2-66245A388824}" type="slidenum">
              <a:rPr lang="en-US" smtClean="0"/>
              <a:pPr/>
              <a:t>29</a:t>
            </a:fld>
            <a:endParaRPr lang="en-US"/>
          </a:p>
        </p:txBody>
      </p:sp>
    </p:spTree>
    <p:extLst>
      <p:ext uri="{BB962C8B-B14F-4D97-AF65-F5344CB8AC3E}">
        <p14:creationId xmlns:p14="http://schemas.microsoft.com/office/powerpoint/2010/main" val="774066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29478-41FA-4090-8D4F-2C2A58002C83}"/>
              </a:ext>
            </a:extLst>
          </p:cNvPr>
          <p:cNvSpPr>
            <a:spLocks noGrp="1"/>
          </p:cNvSpPr>
          <p:nvPr>
            <p:ph type="title"/>
          </p:nvPr>
        </p:nvSpPr>
        <p:spPr>
          <a:xfrm>
            <a:off x="152400" y="0"/>
            <a:ext cx="11887200" cy="1325563"/>
          </a:xfrm>
        </p:spPr>
        <p:txBody>
          <a:bodyPr>
            <a:normAutofit/>
          </a:bodyPr>
          <a:lstStyle/>
          <a:p>
            <a:r>
              <a:rPr lang="en-US" sz="3800" b="1" dirty="0"/>
              <a:t>Agenda</a:t>
            </a:r>
          </a:p>
        </p:txBody>
      </p:sp>
      <p:sp>
        <p:nvSpPr>
          <p:cNvPr id="3" name="Content Placeholder 2">
            <a:extLst>
              <a:ext uri="{FF2B5EF4-FFF2-40B4-BE49-F238E27FC236}">
                <a16:creationId xmlns:a16="http://schemas.microsoft.com/office/drawing/2014/main" id="{88495B01-87A6-419A-A1A9-447F5DBE125C}"/>
              </a:ext>
            </a:extLst>
          </p:cNvPr>
          <p:cNvSpPr>
            <a:spLocks noGrp="1"/>
          </p:cNvSpPr>
          <p:nvPr>
            <p:ph idx="1"/>
          </p:nvPr>
        </p:nvSpPr>
        <p:spPr>
          <a:xfrm>
            <a:off x="152400" y="1213051"/>
            <a:ext cx="11887200" cy="4811231"/>
          </a:xfrm>
        </p:spPr>
        <p:txBody>
          <a:bodyPr vert="horz" lIns="91440" tIns="45720" rIns="91440" bIns="45720" rtlCol="0" anchor="t">
            <a:normAutofit fontScale="92500" lnSpcReduction="10000"/>
          </a:bodyPr>
          <a:lstStyle/>
          <a:p>
            <a:r>
              <a:rPr lang="en-US" dirty="0"/>
              <a:t>Management Bulletin (MB) 24-09</a:t>
            </a:r>
          </a:p>
          <a:p>
            <a:r>
              <a:rPr lang="en-US" dirty="0"/>
              <a:t>Statutory Background</a:t>
            </a:r>
            <a:endParaRPr lang="en-US" dirty="0">
              <a:cs typeface="Arial"/>
            </a:endParaRPr>
          </a:p>
          <a:p>
            <a:r>
              <a:rPr lang="en-US" dirty="0"/>
              <a:t>Autorenewal</a:t>
            </a:r>
            <a:endParaRPr lang="en-US" dirty="0">
              <a:cs typeface="Arial"/>
            </a:endParaRPr>
          </a:p>
          <a:p>
            <a:r>
              <a:rPr lang="en-US" dirty="0"/>
              <a:t>Continued Funding Application (CFA) Updates for Fiscal Year (FY) 2025–26</a:t>
            </a:r>
          </a:p>
          <a:p>
            <a:r>
              <a:rPr lang="en-US" dirty="0"/>
              <a:t>CFA Submission</a:t>
            </a:r>
            <a:endParaRPr lang="en-US" dirty="0">
              <a:cs typeface="Arial"/>
            </a:endParaRPr>
          </a:p>
          <a:p>
            <a:r>
              <a:rPr lang="en-US" dirty="0">
                <a:cs typeface="Arial"/>
              </a:rPr>
              <a:t>CFA Instructions and Walkthrough</a:t>
            </a:r>
            <a:endParaRPr lang="en-US" dirty="0"/>
          </a:p>
          <a:p>
            <a:r>
              <a:rPr lang="en-US" dirty="0"/>
              <a:t>Contact Information</a:t>
            </a:r>
            <a:endParaRPr lang="en-US" dirty="0">
              <a:cs typeface="Arial" panose="020B0604020202020204"/>
            </a:endParaRPr>
          </a:p>
          <a:p>
            <a:r>
              <a:rPr lang="en-US" dirty="0"/>
              <a:t>Questions</a:t>
            </a:r>
            <a:endParaRPr lang="en-US" dirty="0">
              <a:cs typeface="Arial"/>
            </a:endParaRPr>
          </a:p>
          <a:p>
            <a:r>
              <a:rPr lang="en-US" dirty="0"/>
              <a:t>Closing</a:t>
            </a:r>
            <a:endParaRPr lang="en-US" dirty="0">
              <a:cs typeface="Arial"/>
            </a:endParaRPr>
          </a:p>
        </p:txBody>
      </p:sp>
      <p:sp>
        <p:nvSpPr>
          <p:cNvPr id="4" name="Slide Number Placeholder 3">
            <a:extLst>
              <a:ext uri="{FF2B5EF4-FFF2-40B4-BE49-F238E27FC236}">
                <a16:creationId xmlns:a16="http://schemas.microsoft.com/office/drawing/2014/main" id="{553E19AD-B7D1-4AC8-A965-E4A8EA3720EA}"/>
              </a:ext>
            </a:extLst>
          </p:cNvPr>
          <p:cNvSpPr>
            <a:spLocks noGrp="1"/>
          </p:cNvSpPr>
          <p:nvPr>
            <p:ph type="sldNum" sz="quarter" idx="10"/>
          </p:nvPr>
        </p:nvSpPr>
        <p:spPr/>
        <p:txBody>
          <a:bodyPr/>
          <a:lstStyle/>
          <a:p>
            <a:fld id="{EE1EB715-0F17-4968-8EF2-66245A388824}" type="slidenum">
              <a:rPr lang="en-US" smtClean="0"/>
              <a:pPr/>
              <a:t>3</a:t>
            </a:fld>
            <a:endParaRPr lang="en-US"/>
          </a:p>
        </p:txBody>
      </p:sp>
    </p:spTree>
    <p:extLst>
      <p:ext uri="{BB962C8B-B14F-4D97-AF65-F5344CB8AC3E}">
        <p14:creationId xmlns:p14="http://schemas.microsoft.com/office/powerpoint/2010/main" val="3025057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C00F8D0-44E6-4338-B84C-78C4553FF344}"/>
              </a:ext>
            </a:extLst>
          </p:cNvPr>
          <p:cNvSpPr>
            <a:spLocks noGrp="1"/>
          </p:cNvSpPr>
          <p:nvPr>
            <p:ph type="title"/>
          </p:nvPr>
        </p:nvSpPr>
        <p:spPr>
          <a:xfrm>
            <a:off x="5546603" y="1662747"/>
            <a:ext cx="5852160" cy="1325563"/>
          </a:xfrm>
        </p:spPr>
        <p:txBody>
          <a:bodyPr/>
          <a:lstStyle/>
          <a:p>
            <a:r>
              <a:rPr lang="en-US" dirty="0"/>
              <a:t>Closing</a:t>
            </a:r>
          </a:p>
        </p:txBody>
      </p:sp>
      <p:pic>
        <p:nvPicPr>
          <p:cNvPr id="2" name="Content Placeholder 1" descr="Two children poke their heads out of the windows of a small playhouse on the play yard.&#10;&#10;Photo Credit: University Preparation School at CSU Channel Islands">
            <a:extLst>
              <a:ext uri="{FF2B5EF4-FFF2-40B4-BE49-F238E27FC236}">
                <a16:creationId xmlns:a16="http://schemas.microsoft.com/office/drawing/2014/main" id="{BAC8DB96-3193-49A2-B446-6A04320DE1EC}"/>
              </a:ext>
            </a:extLst>
          </p:cNvPr>
          <p:cNvPicPr>
            <a:picLocks noGrp="1" noChangeAspect="1"/>
          </p:cNvPicPr>
          <p:nvPr>
            <p:ph sz="half" idx="1"/>
          </p:nvPr>
        </p:nvPicPr>
        <p:blipFill rotWithShape="1">
          <a:blip r:embed="rId3"/>
          <a:srcRect r="22740" b="18734"/>
          <a:stretch/>
        </p:blipFill>
        <p:spPr>
          <a:xfrm rot="21375566">
            <a:off x="1216696" y="551668"/>
            <a:ext cx="3511969" cy="49457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Content Placeholder 3">
            <a:extLst>
              <a:ext uri="{FF2B5EF4-FFF2-40B4-BE49-F238E27FC236}">
                <a16:creationId xmlns:a16="http://schemas.microsoft.com/office/drawing/2014/main" id="{1A524327-8FAA-4ECA-B8B2-82BD75E06D98}"/>
              </a:ext>
            </a:extLst>
          </p:cNvPr>
          <p:cNvSpPr>
            <a:spLocks noGrp="1"/>
          </p:cNvSpPr>
          <p:nvPr>
            <p:ph sz="half" idx="2"/>
          </p:nvPr>
        </p:nvSpPr>
        <p:spPr>
          <a:xfrm>
            <a:off x="5867400" y="4783773"/>
            <a:ext cx="5852160" cy="822960"/>
          </a:xfrm>
        </p:spPr>
        <p:txBody>
          <a:bodyPr vert="horz" lIns="91440" tIns="45720" rIns="91440" bIns="45720" rtlCol="0" anchor="t">
            <a:normAutofit/>
          </a:bodyPr>
          <a:lstStyle/>
          <a:p>
            <a:pPr marL="0" indent="0">
              <a:buNone/>
            </a:pPr>
            <a:r>
              <a:rPr lang="en-US" sz="2400">
                <a:ea typeface="+mn-lt"/>
                <a:cs typeface="+mn-lt"/>
              </a:rPr>
              <a:t>Photo Credit: </a:t>
            </a:r>
            <a:r>
              <a:rPr lang="en-US" sz="2400"/>
              <a:t>University Preparation School at CSU Channel Islands</a:t>
            </a:r>
            <a:endParaRPr lang="en-US" sz="2400">
              <a:ea typeface="+mn-lt"/>
              <a:cs typeface="+mn-lt"/>
            </a:endParaRPr>
          </a:p>
        </p:txBody>
      </p:sp>
      <p:sp>
        <p:nvSpPr>
          <p:cNvPr id="5" name="Slide Number Placeholder 4">
            <a:extLst>
              <a:ext uri="{FF2B5EF4-FFF2-40B4-BE49-F238E27FC236}">
                <a16:creationId xmlns:a16="http://schemas.microsoft.com/office/drawing/2014/main" id="{FFC6A0D6-E9D5-4B78-A6A0-EAED07A253C1}"/>
              </a:ext>
            </a:extLst>
          </p:cNvPr>
          <p:cNvSpPr>
            <a:spLocks noGrp="1"/>
          </p:cNvSpPr>
          <p:nvPr>
            <p:ph type="sldNum" sz="quarter" idx="10"/>
          </p:nvPr>
        </p:nvSpPr>
        <p:spPr/>
        <p:txBody>
          <a:bodyPr/>
          <a:lstStyle/>
          <a:p>
            <a:fld id="{EE1EB715-0F17-4968-8EF2-66245A388824}" type="slidenum">
              <a:rPr lang="en-US" smtClean="0"/>
              <a:pPr/>
              <a:t>30</a:t>
            </a:fld>
            <a:endParaRPr lang="en-US"/>
          </a:p>
        </p:txBody>
      </p:sp>
    </p:spTree>
    <p:extLst>
      <p:ext uri="{BB962C8B-B14F-4D97-AF65-F5344CB8AC3E}">
        <p14:creationId xmlns:p14="http://schemas.microsoft.com/office/powerpoint/2010/main" val="2564149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517DE-22DF-443C-ADB9-F7F52795227B}"/>
              </a:ext>
            </a:extLst>
          </p:cNvPr>
          <p:cNvSpPr>
            <a:spLocks noGrp="1"/>
          </p:cNvSpPr>
          <p:nvPr>
            <p:ph type="title"/>
          </p:nvPr>
        </p:nvSpPr>
        <p:spPr/>
        <p:txBody>
          <a:bodyPr/>
          <a:lstStyle/>
          <a:p>
            <a:r>
              <a:rPr lang="en-US" dirty="0"/>
              <a:t>Management Bulletin 24-09: Continued Funding Application Fiscal Year 2025–26</a:t>
            </a:r>
          </a:p>
        </p:txBody>
      </p:sp>
      <p:sp>
        <p:nvSpPr>
          <p:cNvPr id="3" name="Content Placeholder 2">
            <a:extLst>
              <a:ext uri="{FF2B5EF4-FFF2-40B4-BE49-F238E27FC236}">
                <a16:creationId xmlns:a16="http://schemas.microsoft.com/office/drawing/2014/main" id="{C82BAFAE-3E81-4662-BC50-CD85F28A4334}"/>
              </a:ext>
            </a:extLst>
          </p:cNvPr>
          <p:cNvSpPr>
            <a:spLocks noGrp="1"/>
          </p:cNvSpPr>
          <p:nvPr>
            <p:ph idx="1"/>
          </p:nvPr>
        </p:nvSpPr>
        <p:spPr>
          <a:xfrm>
            <a:off x="152400" y="1638301"/>
            <a:ext cx="11887200" cy="4503420"/>
          </a:xfrm>
        </p:spPr>
        <p:txBody>
          <a:bodyPr vert="horz" lIns="91440" tIns="45720" rIns="91440" bIns="45720" rtlCol="0" anchor="t">
            <a:normAutofit/>
          </a:bodyPr>
          <a:lstStyle/>
          <a:p>
            <a:r>
              <a:rPr lang="en-US" sz="2800" dirty="0"/>
              <a:t>MB 24-09 Purpose</a:t>
            </a:r>
            <a:endParaRPr lang="en-US" sz="2800" dirty="0">
              <a:cs typeface="Arial"/>
            </a:endParaRPr>
          </a:p>
          <a:p>
            <a:r>
              <a:rPr lang="en-US" sz="2800" dirty="0">
                <a:ea typeface="+mn-lt"/>
                <a:cs typeface="+mn-lt"/>
              </a:rPr>
              <a:t>Due Date: November 1, 2024</a:t>
            </a:r>
            <a:endParaRPr lang="en-US" sz="2800" dirty="0">
              <a:cs typeface="Arial"/>
            </a:endParaRPr>
          </a:p>
          <a:p>
            <a:r>
              <a:rPr lang="en-US" sz="2800" dirty="0"/>
              <a:t>The FY 2025–26 Continued Funding Application (CFA) and all required forms are available on the CFA web page at </a:t>
            </a:r>
            <a:r>
              <a:rPr lang="en-US" sz="2800" dirty="0">
                <a:solidFill>
                  <a:schemeClr val="accent4">
                    <a:lumMod val="20000"/>
                    <a:lumOff val="80000"/>
                  </a:schemeClr>
                </a:solidFill>
                <a:hlinkClick r:id="rId3" tooltip="FY 2025–26 CFA Web Page">
                  <a:extLst>
                    <a:ext uri="{A12FA001-AC4F-418D-AE19-62706E023703}">
                      <ahyp:hlinkClr xmlns:ahyp="http://schemas.microsoft.com/office/drawing/2018/hyperlinkcolor" val="tx"/>
                    </a:ext>
                  </a:extLst>
                </a:hlinkClick>
              </a:rPr>
              <a:t>https://www.cde.ca.gov/sp/cd/ci/cfa2526.asp</a:t>
            </a:r>
            <a:endParaRPr lang="en-US" sz="2800" dirty="0">
              <a:solidFill>
                <a:schemeClr val="accent4">
                  <a:lumMod val="20000"/>
                  <a:lumOff val="80000"/>
                </a:schemeClr>
              </a:solidFill>
              <a:cs typeface="Arial"/>
            </a:endParaRPr>
          </a:p>
          <a:p>
            <a:r>
              <a:rPr lang="en-US" sz="2800" dirty="0">
                <a:ea typeface="Times New Roman" panose="02020603050405020304" pitchFamily="18" charset="0"/>
                <a:cs typeface="Arial"/>
              </a:rPr>
              <a:t>Each contractor is to review this information as soon as possible to ensure appropriate time and resources are reserved to complete and submit the FY 2025–26 CFA in a timely manner</a:t>
            </a:r>
            <a:endParaRPr lang="en-US" sz="2800" dirty="0">
              <a:cs typeface="Arial" panose="020B0604020202020204"/>
            </a:endParaRPr>
          </a:p>
        </p:txBody>
      </p:sp>
      <p:sp>
        <p:nvSpPr>
          <p:cNvPr id="6" name="Slide Number Placeholder 5">
            <a:extLst>
              <a:ext uri="{FF2B5EF4-FFF2-40B4-BE49-F238E27FC236}">
                <a16:creationId xmlns:a16="http://schemas.microsoft.com/office/drawing/2014/main" id="{7E42A75A-D1E8-4179-8C1E-20206661F8DD}"/>
              </a:ext>
            </a:extLst>
          </p:cNvPr>
          <p:cNvSpPr>
            <a:spLocks noGrp="1"/>
          </p:cNvSpPr>
          <p:nvPr>
            <p:ph type="sldNum" sz="quarter" idx="10"/>
          </p:nvPr>
        </p:nvSpPr>
        <p:spPr/>
        <p:txBody>
          <a:bodyPr/>
          <a:lstStyle/>
          <a:p>
            <a:fld id="{EE1EB715-0F17-4968-8EF2-66245A388824}" type="slidenum">
              <a:rPr lang="en-US" smtClean="0"/>
              <a:pPr/>
              <a:t>4</a:t>
            </a:fld>
            <a:endParaRPr lang="en-US"/>
          </a:p>
        </p:txBody>
      </p:sp>
    </p:spTree>
    <p:extLst>
      <p:ext uri="{BB962C8B-B14F-4D97-AF65-F5344CB8AC3E}">
        <p14:creationId xmlns:p14="http://schemas.microsoft.com/office/powerpoint/2010/main" val="1003580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DE6F6-C742-488E-AA99-0275D8EFBB1F}"/>
              </a:ext>
            </a:extLst>
          </p:cNvPr>
          <p:cNvSpPr>
            <a:spLocks noGrp="1"/>
          </p:cNvSpPr>
          <p:nvPr>
            <p:ph type="title"/>
          </p:nvPr>
        </p:nvSpPr>
        <p:spPr/>
        <p:txBody>
          <a:bodyPr/>
          <a:lstStyle/>
          <a:p>
            <a:r>
              <a:rPr lang="en-US" dirty="0"/>
              <a:t>Statutory Background</a:t>
            </a:r>
          </a:p>
        </p:txBody>
      </p:sp>
      <p:sp>
        <p:nvSpPr>
          <p:cNvPr id="3" name="Content Placeholder 2">
            <a:extLst>
              <a:ext uri="{FF2B5EF4-FFF2-40B4-BE49-F238E27FC236}">
                <a16:creationId xmlns:a16="http://schemas.microsoft.com/office/drawing/2014/main" id="{E4B3748E-F215-46E9-90B8-ECEBED95E122}"/>
              </a:ext>
            </a:extLst>
          </p:cNvPr>
          <p:cNvSpPr>
            <a:spLocks noGrp="1"/>
          </p:cNvSpPr>
          <p:nvPr>
            <p:ph idx="1"/>
          </p:nvPr>
        </p:nvSpPr>
        <p:spPr>
          <a:xfrm>
            <a:off x="152400" y="1638301"/>
            <a:ext cx="11887200" cy="4518660"/>
          </a:xfrm>
        </p:spPr>
        <p:txBody>
          <a:bodyPr vert="horz" lIns="91440" tIns="45720" rIns="91440" bIns="45720" rtlCol="0" anchor="t">
            <a:normAutofit/>
          </a:bodyPr>
          <a:lstStyle/>
          <a:p>
            <a:r>
              <a:rPr lang="en-US" dirty="0">
                <a:ea typeface="+mn-lt"/>
                <a:cs typeface="+mn-lt"/>
              </a:rPr>
              <a:t>The California Department of Education (CDE) administers the California State Preschool Program (CSPP) and Prekindergarten and Family Literacy Support (CPKS) Program.</a:t>
            </a:r>
          </a:p>
          <a:p>
            <a:pPr marL="0" indent="0">
              <a:buNone/>
            </a:pPr>
            <a:endParaRPr lang="en-US" dirty="0">
              <a:ea typeface="+mn-lt"/>
              <a:cs typeface="+mn-lt"/>
            </a:endParaRPr>
          </a:p>
          <a:p>
            <a:r>
              <a:rPr lang="en-US" i="1" dirty="0"/>
              <a:t>California Code of Regulations</a:t>
            </a:r>
            <a:r>
              <a:rPr lang="en-US" dirty="0"/>
              <a:t>, Title 5, CFA requirements.</a:t>
            </a:r>
          </a:p>
          <a:p>
            <a:pPr lvl="1">
              <a:buFont typeface="Arial" panose="020B0604020202020204" pitchFamily="34" charset="0"/>
              <a:buChar char="•"/>
            </a:pPr>
            <a:r>
              <a:rPr lang="en-US" dirty="0"/>
              <a:t>Responding to the CFA request in accordance with the instructions and timelines.</a:t>
            </a:r>
          </a:p>
          <a:p>
            <a:pPr lvl="1">
              <a:buFont typeface="Arial" panose="020B0604020202020204" pitchFamily="34" charset="0"/>
              <a:buChar char="•"/>
            </a:pPr>
            <a:r>
              <a:rPr lang="en-US" dirty="0"/>
              <a:t>Failure to respond to the CFA request.</a:t>
            </a:r>
          </a:p>
        </p:txBody>
      </p:sp>
      <p:sp>
        <p:nvSpPr>
          <p:cNvPr id="4" name="Slide Number Placeholder 3">
            <a:extLst>
              <a:ext uri="{FF2B5EF4-FFF2-40B4-BE49-F238E27FC236}">
                <a16:creationId xmlns:a16="http://schemas.microsoft.com/office/drawing/2014/main" id="{32136ADD-C7C2-4743-8022-BB930A9898D5}"/>
              </a:ext>
            </a:extLst>
          </p:cNvPr>
          <p:cNvSpPr>
            <a:spLocks noGrp="1"/>
          </p:cNvSpPr>
          <p:nvPr>
            <p:ph type="sldNum" sz="quarter" idx="10"/>
          </p:nvPr>
        </p:nvSpPr>
        <p:spPr/>
        <p:txBody>
          <a:bodyPr/>
          <a:lstStyle/>
          <a:p>
            <a:fld id="{EE1EB715-0F17-4968-8EF2-66245A388824}" type="slidenum">
              <a:rPr lang="en-US" smtClean="0"/>
              <a:pPr/>
              <a:t>5</a:t>
            </a:fld>
            <a:endParaRPr lang="en-US"/>
          </a:p>
        </p:txBody>
      </p:sp>
    </p:spTree>
    <p:extLst>
      <p:ext uri="{BB962C8B-B14F-4D97-AF65-F5344CB8AC3E}">
        <p14:creationId xmlns:p14="http://schemas.microsoft.com/office/powerpoint/2010/main" val="2890921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3AF29-8653-45C1-BB00-1E8E882171D5}"/>
              </a:ext>
            </a:extLst>
          </p:cNvPr>
          <p:cNvSpPr>
            <a:spLocks noGrp="1"/>
          </p:cNvSpPr>
          <p:nvPr>
            <p:ph type="title"/>
          </p:nvPr>
        </p:nvSpPr>
        <p:spPr/>
        <p:txBody>
          <a:bodyPr>
            <a:normAutofit fontScale="90000"/>
          </a:bodyPr>
          <a:lstStyle/>
          <a:p>
            <a:br>
              <a:rPr lang="en-US" dirty="0"/>
            </a:br>
            <a:r>
              <a:rPr lang="en-US" sz="4200" dirty="0"/>
              <a:t>Autorenewal</a:t>
            </a:r>
            <a:br>
              <a:rPr lang="en-US" dirty="0"/>
            </a:br>
            <a:endParaRPr lang="en-US" dirty="0"/>
          </a:p>
        </p:txBody>
      </p:sp>
      <p:sp>
        <p:nvSpPr>
          <p:cNvPr id="3" name="Content Placeholder 2">
            <a:extLst>
              <a:ext uri="{FF2B5EF4-FFF2-40B4-BE49-F238E27FC236}">
                <a16:creationId xmlns:a16="http://schemas.microsoft.com/office/drawing/2014/main" id="{AE625E13-849A-48CD-B849-43EA36324BFD}"/>
              </a:ext>
            </a:extLst>
          </p:cNvPr>
          <p:cNvSpPr>
            <a:spLocks noGrp="1"/>
          </p:cNvSpPr>
          <p:nvPr>
            <p:ph idx="1"/>
          </p:nvPr>
        </p:nvSpPr>
        <p:spPr>
          <a:xfrm>
            <a:off x="152400" y="1441147"/>
            <a:ext cx="11887200" cy="4419327"/>
          </a:xfrm>
        </p:spPr>
        <p:txBody>
          <a:bodyPr vert="horz" lIns="91440" tIns="45720" rIns="91440" bIns="45720" rtlCol="0" anchor="t">
            <a:normAutofit/>
          </a:bodyPr>
          <a:lstStyle/>
          <a:p>
            <a:r>
              <a:rPr lang="en-US" dirty="0"/>
              <a:t>CSPP and CPKS contractors who apply for and are approved for continued funding will not need to sign and return a contract to provide services for FY 2025–26.</a:t>
            </a:r>
            <a:br>
              <a:rPr lang="en-US" dirty="0"/>
            </a:br>
            <a:endParaRPr lang="en-US" dirty="0"/>
          </a:p>
          <a:p>
            <a:r>
              <a:rPr lang="en-US" sz="3200" kern="1200" dirty="0">
                <a:effectLst/>
                <a:latin typeface="+mn-lt"/>
                <a:ea typeface="+mn-ea"/>
                <a:cs typeface="+mn-cs"/>
              </a:rPr>
              <a:t>CSPP and CPKS contracts approved for continued funding will be automatically renewed in accordance with all applicable federal and state laws, as well as all CSPP and CPKS Contract Terms and Conditions that will be incorporated into the subsequent contract, as applicable.</a:t>
            </a:r>
          </a:p>
        </p:txBody>
      </p:sp>
      <p:sp>
        <p:nvSpPr>
          <p:cNvPr id="4" name="Slide Number Placeholder 3">
            <a:extLst>
              <a:ext uri="{FF2B5EF4-FFF2-40B4-BE49-F238E27FC236}">
                <a16:creationId xmlns:a16="http://schemas.microsoft.com/office/drawing/2014/main" id="{B39BFB5A-BEFD-431F-A8B8-184ED9007E50}"/>
              </a:ext>
            </a:extLst>
          </p:cNvPr>
          <p:cNvSpPr>
            <a:spLocks noGrp="1"/>
          </p:cNvSpPr>
          <p:nvPr>
            <p:ph type="sldNum" sz="quarter" idx="10"/>
          </p:nvPr>
        </p:nvSpPr>
        <p:spPr/>
        <p:txBody>
          <a:bodyPr/>
          <a:lstStyle/>
          <a:p>
            <a:fld id="{EE1EB715-0F17-4968-8EF2-66245A388824}" type="slidenum">
              <a:rPr lang="en-US" smtClean="0"/>
              <a:pPr/>
              <a:t>6</a:t>
            </a:fld>
            <a:endParaRPr lang="en-US"/>
          </a:p>
        </p:txBody>
      </p:sp>
    </p:spTree>
    <p:extLst>
      <p:ext uri="{BB962C8B-B14F-4D97-AF65-F5344CB8AC3E}">
        <p14:creationId xmlns:p14="http://schemas.microsoft.com/office/powerpoint/2010/main" val="4155415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BE1B5-35F6-45B3-432C-69A201A290A0}"/>
              </a:ext>
            </a:extLst>
          </p:cNvPr>
          <p:cNvSpPr>
            <a:spLocks noGrp="1"/>
          </p:cNvSpPr>
          <p:nvPr>
            <p:ph type="title"/>
          </p:nvPr>
        </p:nvSpPr>
        <p:spPr/>
        <p:txBody>
          <a:bodyPr>
            <a:normAutofit/>
          </a:bodyPr>
          <a:lstStyle/>
          <a:p>
            <a:r>
              <a:rPr lang="en-US" dirty="0"/>
              <a:t>Application Updates for Fiscal Year 2025–26</a:t>
            </a:r>
          </a:p>
        </p:txBody>
      </p:sp>
      <p:sp>
        <p:nvSpPr>
          <p:cNvPr id="3" name="Content Placeholder 2">
            <a:extLst>
              <a:ext uri="{FF2B5EF4-FFF2-40B4-BE49-F238E27FC236}">
                <a16:creationId xmlns:a16="http://schemas.microsoft.com/office/drawing/2014/main" id="{8399E722-FCDC-8775-6B22-9923E768ACE9}"/>
              </a:ext>
            </a:extLst>
          </p:cNvPr>
          <p:cNvSpPr>
            <a:spLocks noGrp="1"/>
          </p:cNvSpPr>
          <p:nvPr>
            <p:ph idx="1"/>
          </p:nvPr>
        </p:nvSpPr>
        <p:spPr/>
        <p:txBody>
          <a:bodyPr vert="horz" lIns="91440" tIns="45720" rIns="91440" bIns="45720" rtlCol="0" anchor="t">
            <a:normAutofit/>
          </a:bodyPr>
          <a:lstStyle/>
          <a:p>
            <a:r>
              <a:rPr lang="en-US" dirty="0">
                <a:cs typeface="Arial"/>
              </a:rPr>
              <a:t>Download the application document. It is provided as a Portable Document Format (PDF).</a:t>
            </a:r>
          </a:p>
          <a:p>
            <a:r>
              <a:rPr lang="en-US" dirty="0">
                <a:cs typeface="Arial"/>
              </a:rPr>
              <a:t>Submit by email to </a:t>
            </a:r>
            <a:r>
              <a:rPr lang="en-US" dirty="0">
                <a:solidFill>
                  <a:schemeClr val="accent4">
                    <a:lumMod val="20000"/>
                    <a:lumOff val="80000"/>
                  </a:schemeClr>
                </a:solidFill>
                <a:cs typeface="Arial"/>
                <a:hlinkClick r:id="rId3">
                  <a:extLst>
                    <a:ext uri="{A12FA001-AC4F-418D-AE19-62706E023703}">
                      <ahyp:hlinkClr xmlns:ahyp="http://schemas.microsoft.com/office/drawing/2018/hyperlinkcolor" val="tx"/>
                    </a:ext>
                  </a:extLst>
                </a:hlinkClick>
              </a:rPr>
              <a:t>CFA@cde.ca.gov</a:t>
            </a:r>
            <a:r>
              <a:rPr lang="en-US" dirty="0">
                <a:solidFill>
                  <a:schemeClr val="accent4">
                    <a:lumMod val="20000"/>
                    <a:lumOff val="80000"/>
                  </a:schemeClr>
                </a:solidFill>
                <a:cs typeface="Arial"/>
              </a:rPr>
              <a:t> </a:t>
            </a:r>
          </a:p>
          <a:p>
            <a:r>
              <a:rPr lang="en-US" dirty="0">
                <a:cs typeface="Arial"/>
              </a:rPr>
              <a:t>New question: Any sites on Tribal reservations (Section 2)</a:t>
            </a:r>
          </a:p>
          <a:p>
            <a:r>
              <a:rPr lang="en-US" dirty="0">
                <a:cs typeface="Arial"/>
              </a:rPr>
              <a:t>Only one signature required in the CFA (Section 6) </a:t>
            </a:r>
          </a:p>
        </p:txBody>
      </p:sp>
      <p:sp>
        <p:nvSpPr>
          <p:cNvPr id="4" name="Slide Number Placeholder 3">
            <a:extLst>
              <a:ext uri="{FF2B5EF4-FFF2-40B4-BE49-F238E27FC236}">
                <a16:creationId xmlns:a16="http://schemas.microsoft.com/office/drawing/2014/main" id="{AA6E2057-44FC-4CEC-4FFC-F2A6D13FDF70}"/>
              </a:ext>
            </a:extLst>
          </p:cNvPr>
          <p:cNvSpPr>
            <a:spLocks noGrp="1"/>
          </p:cNvSpPr>
          <p:nvPr>
            <p:ph type="sldNum" sz="quarter" idx="10"/>
          </p:nvPr>
        </p:nvSpPr>
        <p:spPr/>
        <p:txBody>
          <a:bodyPr/>
          <a:lstStyle/>
          <a:p>
            <a:fld id="{EE1EB715-0F17-4968-8EF2-66245A388824}" type="slidenum">
              <a:rPr lang="en-US" smtClean="0"/>
              <a:pPr/>
              <a:t>7</a:t>
            </a:fld>
            <a:endParaRPr lang="en-US"/>
          </a:p>
        </p:txBody>
      </p:sp>
    </p:spTree>
    <p:extLst>
      <p:ext uri="{BB962C8B-B14F-4D97-AF65-F5344CB8AC3E}">
        <p14:creationId xmlns:p14="http://schemas.microsoft.com/office/powerpoint/2010/main" val="541088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018A-2B66-4978-BA4D-731444F351EF}"/>
              </a:ext>
            </a:extLst>
          </p:cNvPr>
          <p:cNvSpPr>
            <a:spLocks noGrp="1"/>
          </p:cNvSpPr>
          <p:nvPr>
            <p:ph type="title"/>
          </p:nvPr>
        </p:nvSpPr>
        <p:spPr/>
        <p:txBody>
          <a:bodyPr/>
          <a:lstStyle/>
          <a:p>
            <a:r>
              <a:rPr kumimoji="0" lang="en-US" sz="3800" b="1" i="0" u="none" strike="noStrike" kern="1200" cap="none" spc="0" normalizeH="0" baseline="0" noProof="0" dirty="0">
                <a:ln>
                  <a:noFill/>
                </a:ln>
                <a:solidFill>
                  <a:prstClr val="white"/>
                </a:solidFill>
                <a:effectLst/>
                <a:uLnTx/>
                <a:uFillTx/>
                <a:latin typeface="Arial" panose="020B0604020202020204"/>
                <a:ea typeface="+mj-ea"/>
                <a:cs typeface="+mj-cs"/>
              </a:rPr>
              <a:t>Submission of the 2025–26 CFA </a:t>
            </a:r>
            <a:r>
              <a:rPr lang="en-US" dirty="0"/>
              <a:t>(1)</a:t>
            </a:r>
          </a:p>
        </p:txBody>
      </p:sp>
      <p:sp>
        <p:nvSpPr>
          <p:cNvPr id="3" name="Content Placeholder 2">
            <a:extLst>
              <a:ext uri="{FF2B5EF4-FFF2-40B4-BE49-F238E27FC236}">
                <a16:creationId xmlns:a16="http://schemas.microsoft.com/office/drawing/2014/main" id="{E2F079FA-DC1D-4AA2-A2A0-A460ED431657}"/>
              </a:ext>
            </a:extLst>
          </p:cNvPr>
          <p:cNvSpPr>
            <a:spLocks noGrp="1"/>
          </p:cNvSpPr>
          <p:nvPr>
            <p:ph idx="1"/>
          </p:nvPr>
        </p:nvSpPr>
        <p:spPr>
          <a:xfrm>
            <a:off x="152400" y="1638300"/>
            <a:ext cx="11887200" cy="5015901"/>
          </a:xfrm>
        </p:spPr>
        <p:txBody>
          <a:bodyPr vert="horz" lIns="91440" tIns="45720" rIns="91440" bIns="45720" rtlCol="0" anchor="t">
            <a:noAutofit/>
          </a:bodyPr>
          <a:lstStyle/>
          <a:p>
            <a:r>
              <a:rPr kumimoji="0" lang="en-US" sz="3000" b="0" i="0" u="none" strike="noStrike" kern="1200" cap="none" spc="0" normalizeH="0" baseline="0" noProof="0" dirty="0">
                <a:ln>
                  <a:noFill/>
                </a:ln>
                <a:solidFill>
                  <a:prstClr val="white"/>
                </a:solidFill>
                <a:effectLst/>
                <a:uLnTx/>
                <a:uFillTx/>
                <a:latin typeface="Arial" panose="020B0604020202020204"/>
                <a:ea typeface="+mn-ea"/>
                <a:cs typeface="+mn-cs"/>
              </a:rPr>
              <a:t>Due Date: November 1, 2024, by 5:00 p.m.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Arial" panose="020B0604020202020204"/>
                <a:ea typeface="+mn-ea"/>
                <a:cs typeface="Arial"/>
              </a:rPr>
              <a:t>Download the CFA and all required attachments from the CFA web page.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Arial" panose="020B0604020202020204"/>
                <a:ea typeface="+mn-ea"/>
                <a:cs typeface="Arial"/>
              </a:rPr>
              <a:t>Complete each document and save it on your computer.</a:t>
            </a:r>
          </a:p>
          <a:p>
            <a:pPr>
              <a:defRPr/>
            </a:pPr>
            <a:r>
              <a:rPr kumimoji="0" lang="en-US" sz="3200" b="0" i="0" u="none" strike="noStrike" kern="1200" cap="none" spc="0" normalizeH="0" baseline="0" noProof="0">
                <a:ln>
                  <a:noFill/>
                </a:ln>
                <a:solidFill>
                  <a:prstClr val="white"/>
                </a:solidFill>
                <a:effectLst/>
                <a:uLnTx/>
                <a:uFillTx/>
                <a:latin typeface="Arial" panose="020B0604020202020204"/>
                <a:ea typeface="+mn-ea"/>
                <a:cs typeface="Arial"/>
              </a:rPr>
              <a:t>Obtain </a:t>
            </a:r>
            <a:r>
              <a:rPr lang="en-US">
                <a:solidFill>
                  <a:prstClr val="white"/>
                </a:solidFill>
                <a:latin typeface="Arial" panose="020B0604020202020204"/>
                <a:cs typeface="Arial"/>
              </a:rPr>
              <a:t>signature</a:t>
            </a:r>
            <a:r>
              <a:rPr kumimoji="0" lang="en-US" sz="3200" b="0" i="0" u="none" strike="noStrike" kern="1200" cap="none" spc="0" normalizeH="0" baseline="0" noProof="0">
                <a:ln>
                  <a:noFill/>
                </a:ln>
                <a:solidFill>
                  <a:prstClr val="white"/>
                </a:solidFill>
                <a:effectLst/>
                <a:uLnTx/>
                <a:uFillTx/>
                <a:latin typeface="Arial" panose="020B0604020202020204"/>
                <a:ea typeface="+mn-ea"/>
                <a:cs typeface="Arial"/>
              </a:rPr>
              <a:t> by </a:t>
            </a:r>
            <a:r>
              <a:rPr lang="en-US">
                <a:solidFill>
                  <a:prstClr val="white"/>
                </a:solidFill>
                <a:latin typeface="Arial" panose="020B0604020202020204"/>
                <a:cs typeface="Arial"/>
              </a:rPr>
              <a:t>Authorized Representative</a:t>
            </a:r>
            <a:r>
              <a:rPr kumimoji="0" lang="en-US" sz="3200" b="0" i="0" u="none" strike="noStrike" kern="1200" cap="none" spc="0" normalizeH="0" baseline="0" noProof="0">
                <a:ln>
                  <a:noFill/>
                </a:ln>
                <a:solidFill>
                  <a:prstClr val="white"/>
                </a:solidFill>
                <a:effectLst/>
                <a:uLnTx/>
                <a:uFillTx/>
                <a:latin typeface="Arial" panose="020B0604020202020204"/>
                <a:ea typeface="+mn-ea"/>
                <a:cs typeface="Arial"/>
              </a:rPr>
              <a:t>.</a:t>
            </a:r>
            <a:endParaRPr lang="en-US" sz="3200" b="0" i="0" u="none" strike="noStrike" kern="1200" cap="none" spc="0" normalizeH="0" baseline="0" noProof="0">
              <a:ln>
                <a:noFill/>
              </a:ln>
              <a:solidFill>
                <a:prstClr val="white"/>
              </a:solidFill>
              <a:effectLst/>
              <a:uLnTx/>
              <a:uFillTx/>
              <a:latin typeface="Arial" panose="020B0604020202020204"/>
              <a:cs typeface="Arial"/>
            </a:endParaRPr>
          </a:p>
        </p:txBody>
      </p:sp>
      <p:sp>
        <p:nvSpPr>
          <p:cNvPr id="4" name="Slide Number Placeholder 3">
            <a:extLst>
              <a:ext uri="{FF2B5EF4-FFF2-40B4-BE49-F238E27FC236}">
                <a16:creationId xmlns:a16="http://schemas.microsoft.com/office/drawing/2014/main" id="{52BFC33A-96FD-498D-8065-BF888084F13F}"/>
              </a:ext>
            </a:extLst>
          </p:cNvPr>
          <p:cNvSpPr>
            <a:spLocks noGrp="1"/>
          </p:cNvSpPr>
          <p:nvPr>
            <p:ph type="sldNum" sz="quarter" idx="10"/>
          </p:nvPr>
        </p:nvSpPr>
        <p:spPr/>
        <p:txBody>
          <a:bodyPr/>
          <a:lstStyle/>
          <a:p>
            <a:fld id="{EE1EB715-0F17-4968-8EF2-66245A388824}" type="slidenum">
              <a:rPr lang="en-US" smtClean="0"/>
              <a:pPr/>
              <a:t>8</a:t>
            </a:fld>
            <a:endParaRPr lang="en-US"/>
          </a:p>
        </p:txBody>
      </p:sp>
    </p:spTree>
    <p:extLst>
      <p:ext uri="{BB962C8B-B14F-4D97-AF65-F5344CB8AC3E}">
        <p14:creationId xmlns:p14="http://schemas.microsoft.com/office/powerpoint/2010/main" val="3470251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018A-2B66-4978-BA4D-731444F351EF}"/>
              </a:ext>
            </a:extLst>
          </p:cNvPr>
          <p:cNvSpPr>
            <a:spLocks noGrp="1"/>
          </p:cNvSpPr>
          <p:nvPr>
            <p:ph type="title"/>
          </p:nvPr>
        </p:nvSpPr>
        <p:spPr/>
        <p:txBody>
          <a:bodyPr/>
          <a:lstStyle/>
          <a:p>
            <a:pPr marR="10520" algn="ctr"/>
            <a:r>
              <a:rPr kumimoji="0" lang="en-US" sz="3800" b="1" i="0" u="none" strike="noStrike" kern="1200" cap="none" spc="0" normalizeH="0" baseline="0" noProof="0" dirty="0">
                <a:ln>
                  <a:noFill/>
                </a:ln>
                <a:solidFill>
                  <a:prstClr val="white"/>
                </a:solidFill>
                <a:effectLst/>
                <a:uLnTx/>
                <a:uFillTx/>
                <a:latin typeface="Arial" panose="020B0604020202020204"/>
                <a:ea typeface="+mj-ea"/>
                <a:cs typeface="+mj-cs"/>
              </a:rPr>
              <a:t>Submission of the 2025</a:t>
            </a:r>
            <a:r>
              <a:rPr lang="en-US" sz="4000" dirty="0"/>
              <a:t>–</a:t>
            </a:r>
            <a:r>
              <a:rPr kumimoji="0" lang="en-US" sz="3800" b="1" i="0" u="none" strike="noStrike" kern="1200" cap="none" spc="0" normalizeH="0" baseline="0" noProof="0" dirty="0">
                <a:ln>
                  <a:noFill/>
                </a:ln>
                <a:solidFill>
                  <a:prstClr val="white"/>
                </a:solidFill>
                <a:effectLst/>
                <a:uLnTx/>
                <a:uFillTx/>
                <a:latin typeface="Arial" panose="020B0604020202020204"/>
                <a:ea typeface="+mj-ea"/>
                <a:cs typeface="+mj-cs"/>
              </a:rPr>
              <a:t>26 CFA </a:t>
            </a:r>
            <a:r>
              <a:rPr lang="en-US" dirty="0"/>
              <a:t>(2)</a:t>
            </a:r>
          </a:p>
        </p:txBody>
      </p:sp>
      <p:sp>
        <p:nvSpPr>
          <p:cNvPr id="3" name="Content Placeholder 2">
            <a:extLst>
              <a:ext uri="{FF2B5EF4-FFF2-40B4-BE49-F238E27FC236}">
                <a16:creationId xmlns:a16="http://schemas.microsoft.com/office/drawing/2014/main" id="{E2F079FA-DC1D-4AA2-A2A0-A460ED431657}"/>
              </a:ext>
            </a:extLst>
          </p:cNvPr>
          <p:cNvSpPr>
            <a:spLocks noGrp="1"/>
          </p:cNvSpPr>
          <p:nvPr>
            <p:ph idx="1"/>
          </p:nvPr>
        </p:nvSpPr>
        <p:spPr>
          <a:xfrm>
            <a:off x="152400" y="1638300"/>
            <a:ext cx="11887200" cy="5015901"/>
          </a:xfrm>
        </p:spPr>
        <p:txBody>
          <a:bodyPr vert="horz" lIns="91440" tIns="45720" rIns="91440" bIns="45720" rtlCol="0" anchor="t">
            <a:noAutofit/>
          </a:bodyPr>
          <a:lstStyle/>
          <a:p>
            <a:r>
              <a:rPr kumimoji="0" lang="en-US" sz="2800" b="0" i="0" u="none" strike="noStrike" kern="1200" cap="none" spc="0" normalizeH="0" baseline="0" noProof="0" dirty="0">
                <a:ln>
                  <a:noFill/>
                </a:ln>
                <a:solidFill>
                  <a:prstClr val="white"/>
                </a:solidFill>
                <a:effectLst/>
                <a:uLnTx/>
                <a:uFillTx/>
                <a:latin typeface="Arial" panose="020B0604020202020204"/>
                <a:ea typeface="+mn-ea"/>
                <a:cs typeface="+mn-cs"/>
              </a:rPr>
              <a:t>Option 1: Email completed documents to </a:t>
            </a:r>
            <a:r>
              <a:rPr kumimoji="0" lang="en-US" sz="2800" b="0" i="0" u="none" strike="noStrike" kern="1200" cap="none" spc="0" normalizeH="0" baseline="0" noProof="0" dirty="0">
                <a:ln>
                  <a:noFill/>
                </a:ln>
                <a:solidFill>
                  <a:schemeClr val="accent4">
                    <a:lumMod val="20000"/>
                    <a:lumOff val="80000"/>
                  </a:schemeClr>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rPr>
              <a:t>CFA@cde.ca.gov</a:t>
            </a:r>
            <a:r>
              <a:rPr kumimoji="0" lang="en-US" sz="2800" b="0" i="0" u="none" strike="noStrike" kern="1200" cap="none" spc="0" normalizeH="0" baseline="0" noProof="0" dirty="0">
                <a:ln>
                  <a:noFill/>
                </a:ln>
                <a:solidFill>
                  <a:prstClr val="white"/>
                </a:solidFill>
                <a:effectLst/>
                <a:uLnTx/>
                <a:uFillTx/>
                <a:latin typeface="Arial" panose="020B0604020202020204"/>
                <a:ea typeface="+mn-ea"/>
                <a:cs typeface="+mn-cs"/>
              </a:rPr>
              <a:t>.</a:t>
            </a:r>
            <a:endParaRPr lang="en-US" sz="2800" dirty="0">
              <a:solidFill>
                <a:prstClr val="white"/>
              </a:solidFill>
              <a:latin typeface="Arial" panose="020B0604020202020204"/>
            </a:endParaRPr>
          </a:p>
          <a:p>
            <a:pPr lvl="1">
              <a:buFont typeface="Arial" panose="02070309020205020404" pitchFamily="49" charset="0"/>
              <a:buChar char="•"/>
            </a:pPr>
            <a:r>
              <a:rPr lang="en-US" sz="2400" dirty="0">
                <a:solidFill>
                  <a:prstClr val="white"/>
                </a:solidFill>
                <a:latin typeface="Arial" panose="020B0604020202020204"/>
              </a:rPr>
              <a:t>Documents m</a:t>
            </a:r>
            <a:r>
              <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rPr>
              <a:t>ay be signed electronically or signed by hand, scanned, and emailed. </a:t>
            </a:r>
            <a:endParaRPr lang="en-US" sz="2400" b="0" i="0" u="none" strike="noStrike" kern="1200" cap="none" spc="0" normalizeH="0" baseline="0" noProof="0" dirty="0">
              <a:ln>
                <a:noFill/>
              </a:ln>
              <a:solidFill>
                <a:prstClr val="white"/>
              </a:solidFill>
              <a:effectLst/>
              <a:uLnTx/>
              <a:uFillTx/>
              <a:latin typeface="Arial" panose="020B0604020202020204"/>
              <a:cs typeface="Arial" panose="020B0604020202020204"/>
            </a:endParaRPr>
          </a:p>
          <a:p>
            <a:pPr lvl="1">
              <a:buFont typeface="Arial" panose="02070309020205020404" pitchFamily="49" charset="0"/>
              <a:buChar char="•"/>
            </a:pPr>
            <a:r>
              <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rPr>
              <a:t>All email submissions must include the required certification statement noted in the CFA Instructions. </a:t>
            </a:r>
            <a:endParaRPr lang="en-US" sz="2400" b="0" i="0" u="none" strike="noStrike" kern="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rial" panose="020B0604020202020204"/>
                <a:ea typeface="+mn-ea"/>
                <a:cs typeface="+mn-cs"/>
              </a:rPr>
              <a:t>Option 2: Submit </a:t>
            </a:r>
            <a:r>
              <a:rPr lang="en-US" sz="2800" dirty="0">
                <a:solidFill>
                  <a:prstClr val="white"/>
                </a:solidFill>
                <a:latin typeface="Arial" panose="020B0604020202020204"/>
              </a:rPr>
              <a:t>hard copy by mail to:</a:t>
            </a:r>
            <a:endParaRPr kumimoji="0" lang="en-US" sz="28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1371600" marR="0" lvl="3" indent="0" algn="l" defTabSz="914400" rtl="0" eaLnBrk="1" fontAlgn="auto" latinLnBrk="0" hangingPunct="1">
              <a:lnSpc>
                <a:spcPct val="90000"/>
              </a:lnSpc>
              <a:spcBef>
                <a:spcPts val="500"/>
              </a:spcBef>
              <a:spcAft>
                <a:spcPts val="0"/>
              </a:spcAft>
              <a:buClrTx/>
              <a:buSzTx/>
              <a:buFont typeface="Wingdings" panose="05000000000000000000" pitchFamily="2" charset="2"/>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a:rPr>
              <a:t>California Department of Education</a:t>
            </a:r>
          </a:p>
          <a:p>
            <a:pPr marL="1371600" marR="0" lvl="3" indent="0" algn="l" defTabSz="914400" rtl="0" eaLnBrk="1" fontAlgn="auto" latinLnBrk="0" hangingPunct="1">
              <a:lnSpc>
                <a:spcPct val="90000"/>
              </a:lnSpc>
              <a:spcBef>
                <a:spcPts val="500"/>
              </a:spcBef>
              <a:spcAft>
                <a:spcPts val="0"/>
              </a:spcAft>
              <a:buClrTx/>
              <a:buSzTx/>
              <a:buFont typeface="Wingdings" panose="05000000000000000000" pitchFamily="2" charset="2"/>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a:rPr>
              <a:t>Early Education Division</a:t>
            </a:r>
          </a:p>
          <a:p>
            <a:pPr marL="1371600" marR="0" lvl="3" indent="0" algn="l" defTabSz="914400" rtl="0" eaLnBrk="1" fontAlgn="auto" latinLnBrk="0" hangingPunct="1">
              <a:lnSpc>
                <a:spcPct val="90000"/>
              </a:lnSpc>
              <a:spcBef>
                <a:spcPts val="500"/>
              </a:spcBef>
              <a:spcAft>
                <a:spcPts val="0"/>
              </a:spcAft>
              <a:buClrTx/>
              <a:buSzTx/>
              <a:buFont typeface="Wingdings" panose="05000000000000000000" pitchFamily="2" charset="2"/>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a:rPr>
              <a:t>Attention: Continued Funding Application 2025</a:t>
            </a:r>
            <a:r>
              <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rPr>
              <a:t>–</a:t>
            </a:r>
            <a:r>
              <a:rPr kumimoji="0" lang="en-US" sz="24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a:rPr>
              <a:t>26</a:t>
            </a:r>
          </a:p>
          <a:p>
            <a:pPr marL="1371600" marR="0" lvl="3" indent="0" algn="l" defTabSz="914400" rtl="0" eaLnBrk="1" fontAlgn="auto" latinLnBrk="0" hangingPunct="1">
              <a:lnSpc>
                <a:spcPct val="90000"/>
              </a:lnSpc>
              <a:spcBef>
                <a:spcPts val="500"/>
              </a:spcBef>
              <a:spcAft>
                <a:spcPts val="0"/>
              </a:spcAft>
              <a:buClrTx/>
              <a:buSzTx/>
              <a:buFont typeface="Wingdings" panose="05000000000000000000" pitchFamily="2" charset="2"/>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a:rPr>
              <a:t>1430 N Street, Suite 3410</a:t>
            </a:r>
          </a:p>
          <a:p>
            <a:pPr marL="1371600" marR="0" lvl="3" indent="0" algn="l" defTabSz="914400" rtl="0" eaLnBrk="1" fontAlgn="auto" latinLnBrk="0" hangingPunct="1">
              <a:lnSpc>
                <a:spcPct val="90000"/>
              </a:lnSpc>
              <a:spcBef>
                <a:spcPts val="500"/>
              </a:spcBef>
              <a:spcAft>
                <a:spcPts val="0"/>
              </a:spcAft>
              <a:buClrTx/>
              <a:buSzTx/>
              <a:buFont typeface="Wingdings" panose="05000000000000000000" pitchFamily="2" charset="2"/>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a:rPr>
              <a:t>Sacramento, CA 95814-5901</a:t>
            </a:r>
          </a:p>
          <a:p>
            <a:pPr marL="0" indent="0">
              <a:buNone/>
            </a:pPr>
            <a:endParaRPr kumimoji="0" lang="en-US" sz="2800" b="0" i="0" u="none" strike="noStrike" kern="1200" cap="none" spc="0" normalizeH="0" baseline="0" noProof="0" dirty="0">
              <a:ln>
                <a:noFill/>
              </a:ln>
              <a:solidFill>
                <a:prstClr val="white"/>
              </a:solidFill>
              <a:effectLst/>
              <a:uLnTx/>
              <a:uFillTx/>
              <a:latin typeface="Arial" panose="020B0604020202020204"/>
              <a:ea typeface="+mn-ea"/>
              <a:cs typeface="+mn-cs"/>
            </a:endParaRPr>
          </a:p>
          <a:p>
            <a:endParaRPr kumimoji="0" lang="en-US" sz="28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indent="0">
              <a:buNone/>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a:endParaRPr>
          </a:p>
          <a:p>
            <a:endParaRPr lang="en-US" sz="2800" dirty="0"/>
          </a:p>
        </p:txBody>
      </p:sp>
      <p:sp>
        <p:nvSpPr>
          <p:cNvPr id="4" name="Slide Number Placeholder 3">
            <a:extLst>
              <a:ext uri="{FF2B5EF4-FFF2-40B4-BE49-F238E27FC236}">
                <a16:creationId xmlns:a16="http://schemas.microsoft.com/office/drawing/2014/main" id="{52BFC33A-96FD-498D-8065-BF888084F13F}"/>
              </a:ext>
            </a:extLst>
          </p:cNvPr>
          <p:cNvSpPr>
            <a:spLocks noGrp="1"/>
          </p:cNvSpPr>
          <p:nvPr>
            <p:ph type="sldNum" sz="quarter" idx="10"/>
          </p:nvPr>
        </p:nvSpPr>
        <p:spPr/>
        <p:txBody>
          <a:bodyPr/>
          <a:lstStyle/>
          <a:p>
            <a:fld id="{EE1EB715-0F17-4968-8EF2-66245A388824}" type="slidenum">
              <a:rPr lang="en-US" smtClean="0"/>
              <a:pPr/>
              <a:t>9</a:t>
            </a:fld>
            <a:endParaRPr lang="en-US"/>
          </a:p>
        </p:txBody>
      </p:sp>
    </p:spTree>
    <p:extLst>
      <p:ext uri="{BB962C8B-B14F-4D97-AF65-F5344CB8AC3E}">
        <p14:creationId xmlns:p14="http://schemas.microsoft.com/office/powerpoint/2010/main" val="121771531"/>
      </p:ext>
    </p:extLst>
  </p:cSld>
  <p:clrMapOvr>
    <a:masterClrMapping/>
  </p:clrMapOvr>
</p:sld>
</file>

<file path=ppt/theme/theme1.xml><?xml version="1.0" encoding="utf-8"?>
<a:theme xmlns:a="http://schemas.openxmlformats.org/drawingml/2006/main" name="CDE Set 1">
  <a:themeElements>
    <a:clrScheme name="Custom 4">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2CC"/>
      </a:hlink>
      <a:folHlink>
        <a:srgbClr val="FFFF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DE Set 2">
  <a:themeElements>
    <a:clrScheme name="CDE Set 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C4A6D"/>
      </a:hlink>
      <a:folHlink>
        <a:srgbClr val="0C4A6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DE Set 3">
  <a:themeElements>
    <a:clrScheme name="Custom 6">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DE Set 4">
  <a:themeElements>
    <a:clrScheme name="CDE Set 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C4A6D"/>
      </a:hlink>
      <a:folHlink>
        <a:srgbClr val="0C4A6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DE Set 5">
  <a:themeElements>
    <a:clrScheme name="Custom 6">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DE Set 6">
  <a:themeElements>
    <a:clrScheme name="CDE Set 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C4A6D"/>
      </a:hlink>
      <a:folHlink>
        <a:srgbClr val="0C4A6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DE Set 7">
  <a:themeElements>
    <a:clrScheme name="CDE Set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B4561559785D246B127D70CA09B6938" ma:contentTypeVersion="18" ma:contentTypeDescription="Create a new document." ma:contentTypeScope="" ma:versionID="bb0510d2a42f7f2d7689c00d9461a74e">
  <xsd:schema xmlns:xsd="http://www.w3.org/2001/XMLSchema" xmlns:xs="http://www.w3.org/2001/XMLSchema" xmlns:p="http://schemas.microsoft.com/office/2006/metadata/properties" xmlns:ns2="a44e17e9-14d0-47b1-8f70-38245ce20934" xmlns:ns3="20e192b2-042e-44c9-aa1e-efe06b8d7741" targetNamespace="http://schemas.microsoft.com/office/2006/metadata/properties" ma:root="true" ma:fieldsID="72fc36e890cb148acf9f122459018344" ns2:_="" ns3:_="">
    <xsd:import namespace="a44e17e9-14d0-47b1-8f70-38245ce20934"/>
    <xsd:import namespace="20e192b2-042e-44c9-aa1e-efe06b8d774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LengthInSecond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4e17e9-14d0-47b1-8f70-38245ce209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2487d89-012e-44bc-975c-10dd49798f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0e192b2-042e-44c9-aa1e-efe06b8d774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c19da02d-c36e-4fa2-87c8-6f8778c64d77}" ma:internalName="TaxCatchAll" ma:showField="CatchAllData" ma:web="20e192b2-042e-44c9-aa1e-efe06b8d774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44e17e9-14d0-47b1-8f70-38245ce20934">
      <Terms xmlns="http://schemas.microsoft.com/office/infopath/2007/PartnerControls"/>
    </lcf76f155ced4ddcb4097134ff3c332f>
    <SharedWithUsers xmlns="20e192b2-042e-44c9-aa1e-efe06b8d7741">
      <UserInfo>
        <DisplayName/>
        <AccountId xsi:nil="true"/>
        <AccountType/>
      </UserInfo>
    </SharedWithUsers>
    <TaxCatchAll xmlns="20e192b2-042e-44c9-aa1e-efe06b8d7741" xsi:nil="true"/>
  </documentManagement>
</p:properties>
</file>

<file path=customXml/itemProps1.xml><?xml version="1.0" encoding="utf-8"?>
<ds:datastoreItem xmlns:ds="http://schemas.openxmlformats.org/officeDocument/2006/customXml" ds:itemID="{77CF2828-3F8F-41D1-BE91-89FBA15FA0AF}">
  <ds:schemaRefs>
    <ds:schemaRef ds:uri="http://schemas.microsoft.com/sharepoint/v3/contenttype/forms"/>
  </ds:schemaRefs>
</ds:datastoreItem>
</file>

<file path=customXml/itemProps2.xml><?xml version="1.0" encoding="utf-8"?>
<ds:datastoreItem xmlns:ds="http://schemas.openxmlformats.org/officeDocument/2006/customXml" ds:itemID="{6D727D1F-3B14-4F05-B6BA-F094A6610A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4e17e9-14d0-47b1-8f70-38245ce20934"/>
    <ds:schemaRef ds:uri="20e192b2-042e-44c9-aa1e-efe06b8d77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7A05747-77F9-4523-BE69-58AC2076C66D}">
  <ds:schemaRefs>
    <ds:schemaRef ds:uri="20e192b2-042e-44c9-aa1e-efe06b8d7741"/>
    <ds:schemaRef ds:uri="http://purl.org/dc/elements/1.1/"/>
    <ds:schemaRef ds:uri="http://schemas.microsoft.com/office/infopath/2007/PartnerControls"/>
    <ds:schemaRef ds:uri="http://schemas.microsoft.com/office/2006/metadata/properties"/>
    <ds:schemaRef ds:uri="http://purl.org/dc/terms/"/>
    <ds:schemaRef ds:uri="http://schemas.microsoft.com/office/2006/documentManagement/types"/>
    <ds:schemaRef ds:uri="http://schemas.openxmlformats.org/package/2006/metadata/core-properties"/>
    <ds:schemaRef ds:uri="a44e17e9-14d0-47b1-8f70-38245ce20934"/>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1387</Words>
  <Application>Microsoft Office PowerPoint</Application>
  <PresentationFormat>Widescreen</PresentationFormat>
  <Paragraphs>172</Paragraphs>
  <Slides>30</Slides>
  <Notes>24</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30</vt:i4>
      </vt:variant>
    </vt:vector>
  </HeadingPairs>
  <TitlesOfParts>
    <vt:vector size="42" baseType="lpstr">
      <vt:lpstr>Arial</vt:lpstr>
      <vt:lpstr>Calibri</vt:lpstr>
      <vt:lpstr>Courier New</vt:lpstr>
      <vt:lpstr>Times New Roman</vt:lpstr>
      <vt:lpstr>Wingdings</vt:lpstr>
      <vt:lpstr>CDE Set 1</vt:lpstr>
      <vt:lpstr>CDE Set 2</vt:lpstr>
      <vt:lpstr>CDE Set 3</vt:lpstr>
      <vt:lpstr>CDE Set 4</vt:lpstr>
      <vt:lpstr>CDE Set 5</vt:lpstr>
      <vt:lpstr>CDE Set 6</vt:lpstr>
      <vt:lpstr>CDE Set 7</vt:lpstr>
      <vt:lpstr>Fiscal Year 2025–26  Continued Funding Application for  California State Preschool Program and Prekindergarten and Family Literacy Support Contractors  Presented by the Early Education Division ​​  Date: September 27, 2024 Time: 10:30 a.m. to 12:30 p.m. </vt:lpstr>
      <vt:lpstr>Welcome and Introductions</vt:lpstr>
      <vt:lpstr>Agenda</vt:lpstr>
      <vt:lpstr>Management Bulletin 24-09: Continued Funding Application Fiscal Year 2025–26</vt:lpstr>
      <vt:lpstr>Statutory Background</vt:lpstr>
      <vt:lpstr> Autorenewal </vt:lpstr>
      <vt:lpstr>Application Updates for Fiscal Year 2025–26</vt:lpstr>
      <vt:lpstr>Submission of the 2025–26 CFA (1)</vt:lpstr>
      <vt:lpstr>Submission of the 2025–26 CFA (2)</vt:lpstr>
      <vt:lpstr>Instructions Overview</vt:lpstr>
      <vt:lpstr>Section I: Contractor Information</vt:lpstr>
      <vt:lpstr>Section II: Part I – Contract and Program Type</vt:lpstr>
      <vt:lpstr>Section II: Part II – Projected Enrollment</vt:lpstr>
      <vt:lpstr>Section III: Contractor’s Officers and Board of Directors</vt:lpstr>
      <vt:lpstr>Section IV: Program Narrative</vt:lpstr>
      <vt:lpstr>Section V: Subcontract Certification</vt:lpstr>
      <vt:lpstr>Section VI: Contractor Certification Instructions</vt:lpstr>
      <vt:lpstr>Section VI: Contractor Certification Instructions (continued)</vt:lpstr>
      <vt:lpstr>Section VII: CFA Checklist Instructions</vt:lpstr>
      <vt:lpstr>Required Attachments (1)</vt:lpstr>
      <vt:lpstr>Required Attachments (2)</vt:lpstr>
      <vt:lpstr>Required Attachments (3)</vt:lpstr>
      <vt:lpstr>Required Attachments (4)</vt:lpstr>
      <vt:lpstr>Required Attachments (5)</vt:lpstr>
      <vt:lpstr>Required Attachments (6)</vt:lpstr>
      <vt:lpstr>Required Attachments (7)</vt:lpstr>
      <vt:lpstr>CFA Timeline </vt:lpstr>
      <vt:lpstr>Contact Information</vt:lpstr>
      <vt:lpstr>Questions</vt:lpstr>
      <vt:lpstr>Closing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FY 25-26 CFA Instructional Webinar - Contractor Information (CA Dept of Education)</dc:title>
  <dc:subject>Fiscal Year 2025-26 Continued Funding Applicaiton instructional webinar slides for CSPP contractors.</dc:subject>
  <dc:creator/>
  <cp:lastModifiedBy/>
  <cp:revision>55</cp:revision>
  <dcterms:created xsi:type="dcterms:W3CDTF">2023-11-02T23:36:55Z</dcterms:created>
  <dcterms:modified xsi:type="dcterms:W3CDTF">2024-10-01T14:38:23Z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0x010100AB4561559785D246B127D70CA09B6938</vt:lpwstr>
  </property>
  <property fmtid="{D5CDD505-2E9C-101B-9397-08002B2CF9AE}" pid="3" name="MediaServiceImageTags">
    <vt:lpwstr/>
  </property>
  <property fmtid="{D5CDD505-2E9C-101B-9397-08002B2CF9AE}" pid="4" name="Order">
    <vt:lpwstr>2455700.00000000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