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6.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7.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8.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9.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10.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11.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22C_C201D5E0.xml" ContentType="application/vnd.ms-powerpoint.comments+xml"/>
  <Override PartName="/ppt/comments/modernComment_22D_79420988.xml" ContentType="application/vnd.ms-powerpoint.comments+xml"/>
  <Override PartName="/ppt/comments/modernComment_217_5CD43FF9.xml" ContentType="application/vnd.ms-powerpoint.comments+xml"/>
  <Override PartName="/ppt/comments/modernComment_20A_9B9C430C.xml" ContentType="application/vnd.ms-powerpoint.comments+xml"/>
  <Override PartName="/ppt/comments/modernComment_21C_EAAE50FF.xml" ContentType="application/vnd.ms-powerpoint.comments+xml"/>
  <Override PartName="/ppt/comments/modernComment_228_3692EE6C.xml" ContentType="application/vnd.ms-powerpoint.comments+xml"/>
  <Override PartName="/ppt/comments/modernComment_22E_2C05E99.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 id="2147483693" r:id="rId5"/>
    <p:sldMasterId id="2147483659" r:id="rId6"/>
    <p:sldMasterId id="2147483648" r:id="rId7"/>
    <p:sldMasterId id="2147483664" r:id="rId8"/>
    <p:sldMasterId id="2147483671" r:id="rId9"/>
    <p:sldMasterId id="2147483676" r:id="rId10"/>
    <p:sldMasterId id="2147483681" r:id="rId11"/>
    <p:sldMasterId id="2147483654" r:id="rId12"/>
    <p:sldMasterId id="2147483737" r:id="rId13"/>
    <p:sldMasterId id="2147483739" r:id="rId14"/>
    <p:sldMasterId id="2147483738" r:id="rId15"/>
  </p:sldMasterIdLst>
  <p:notesMasterIdLst>
    <p:notesMasterId r:id="rId49"/>
  </p:notesMasterIdLst>
  <p:handoutMasterIdLst>
    <p:handoutMasterId r:id="rId50"/>
  </p:handoutMasterIdLst>
  <p:sldIdLst>
    <p:sldId id="519" r:id="rId16"/>
    <p:sldId id="554" r:id="rId17"/>
    <p:sldId id="555" r:id="rId18"/>
    <p:sldId id="516" r:id="rId19"/>
    <p:sldId id="511" r:id="rId20"/>
    <p:sldId id="556" r:id="rId21"/>
    <p:sldId id="557" r:id="rId22"/>
    <p:sldId id="520" r:id="rId23"/>
    <p:sldId id="535" r:id="rId24"/>
    <p:sldId id="521" r:id="rId25"/>
    <p:sldId id="522" r:id="rId26"/>
    <p:sldId id="523" r:id="rId27"/>
    <p:sldId id="537" r:id="rId28"/>
    <p:sldId id="524" r:id="rId29"/>
    <p:sldId id="538" r:id="rId30"/>
    <p:sldId id="525" r:id="rId31"/>
    <p:sldId id="539" r:id="rId32"/>
    <p:sldId id="540" r:id="rId33"/>
    <p:sldId id="526" r:id="rId34"/>
    <p:sldId id="541" r:id="rId35"/>
    <p:sldId id="527" r:id="rId36"/>
    <p:sldId id="542" r:id="rId37"/>
    <p:sldId id="543" r:id="rId38"/>
    <p:sldId id="528" r:id="rId39"/>
    <p:sldId id="549" r:id="rId40"/>
    <p:sldId id="553" r:id="rId41"/>
    <p:sldId id="550" r:id="rId42"/>
    <p:sldId id="551" r:id="rId43"/>
    <p:sldId id="552" r:id="rId44"/>
    <p:sldId id="529" r:id="rId45"/>
    <p:sldId id="530" r:id="rId46"/>
    <p:sldId id="558" r:id="rId47"/>
    <p:sldId id="531" r:id="rId48"/>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004127-ECB4-8907-51AB-DF3EEC1DCBB1}" name="Jane Liang" initials="JL" userId="S::jliang@cde.ca.gov::15f0e071-03d8-4372-9533-b0810e7c2b53" providerId="AD"/>
  <p188:author id="{1767B62D-F180-2F4C-4E80-4E90F2F13ABB}" name="Stacy Anagnostopoulos" initials="SA" userId="S::sanagnostopoulos@cde.ca.gov::a53ab0fa-b256-4bab-9dba-2f8d8d286f4c" providerId="AD"/>
  <p188:author id="{DCE31E2F-6F03-F1D3-E60F-A744B03A8487}" name="Danielle Davis" initials="DD" userId="S::ddavis@cde.ca.gov::ac010a00-31ad-49d6-9a54-e5464cd5e671" providerId="AD"/>
  <p188:author id="{D5C5E035-7AFA-54FA-06CB-5A30120D5F89}" name="Jennifer Osalbo" initials="JO" userId="S::josalbo@cde.ca.gov::01bce0eb-f15d-40d4-8858-3c9510062403" providerId="AD"/>
  <p188:author id="{BB09A639-4BD3-13D3-CCCC-8C387DCBDEE7}" name="Patrisia Gonzalez" initials="PG" userId="S::pgonzalez@cde.ca.gov::bcc36c34-930b-4a6d-8cd5-2978d7bf765a" providerId="AD"/>
  <p188:author id="{26C3F33A-708E-1B43-C893-CD8FF36A412A}" name="Virginia Early" initials="VE" userId="S::vearly@cde.ca.gov::42929ea7-4389-4ffc-bd0b-f8133d7ef99f" providerId="AD"/>
  <p188:author id="{1DDA1F70-DE6D-A350-D7A1-36FDC64BA4DA}" name="Josephine Chan" initials="JC" userId="S::jchan@cde.ca.gov::d43e3548-5f2e-4153-91d2-75dce16051cc" providerId="AD"/>
  <p188:author id="{A87BE489-8FA2-08D6-8483-B336F28E20D8}" name="Stephen Propheter" initials="SP" userId="S::spropheter@cde.ca.gov::11fb58e5-2f2b-4a13-b081-018d2675a5df" providerId="AD"/>
  <p188:author id="{1EB07CA0-931E-6257-0DC5-268E91B327C5}" name="Carly Nodohara" initials="CN" userId="S::cnodohara@cde.ca.gov::c457829e-bd1c-4ec4-8a59-04d03b35fbb1" providerId="AD"/>
  <p188:author id="{5DA46FA1-35AB-58C2-0C22-4C80AA79D683}" name="Corey Khan" initials="CK" userId="S::ckhan@cde.ca.gov::e39be4f5-a065-4613-a021-f6aa9124d380" providerId="AD"/>
  <p188:author id="{6A67A2AC-654E-803E-A7B8-423170307C41}" name="Shanna BirkholzVasquez" initials="SB" userId="S::sbirkholzvasquez@cde.ca.gov::ef42b5b1-1dd5-4dbc-9e7f-5dd0d6b658ef" providerId="AD"/>
  <p188:author id="{C64FECD9-E80C-DC9A-41AD-2388F599732A}" name="Eddie Tanimoto" initials="ET" userId="S::etanimoto@cde.ca.gov::878a6b70-e153-44f4-b25c-45853eb12a2e" providerId="AD"/>
  <p188:author id="{80589BF3-30E5-E14E-6A37-A3277F1096F0}" name="Jayme Richards" initials="JR" userId="S::jarichards@cde.ca.gov::3ed3ba90-a723-4758-8ab8-b3b8bb558fd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anessa Saunders" initials="VS" lastIdx="18" clrIdx="0">
    <p:extLst>
      <p:ext uri="{19B8F6BF-5375-455C-9EA6-DF929625EA0E}">
        <p15:presenceInfo xmlns:p15="http://schemas.microsoft.com/office/powerpoint/2012/main" userId="S::vsaunders@cde.ca.gov::1592dbda-3c35-4cbc-a32f-49f1c2e64c47" providerId="AD"/>
      </p:ext>
    </p:extLst>
  </p:cmAuthor>
  <p:cmAuthor id="2" name="Joycelyn Ward-Richardson" initials="JW" lastIdx="33" clrIdx="1">
    <p:extLst>
      <p:ext uri="{19B8F6BF-5375-455C-9EA6-DF929625EA0E}">
        <p15:presenceInfo xmlns:p15="http://schemas.microsoft.com/office/powerpoint/2012/main" userId="S-1-5-21-2608872058-1432505909-2668327341-24364" providerId="AD"/>
      </p:ext>
    </p:extLst>
  </p:cmAuthor>
  <p:cmAuthor id="3" name="Crystal Devlin" initials="CD" lastIdx="2" clrIdx="2">
    <p:extLst>
      <p:ext uri="{19B8F6BF-5375-455C-9EA6-DF929625EA0E}">
        <p15:presenceInfo xmlns:p15="http://schemas.microsoft.com/office/powerpoint/2012/main" userId="S-1-5-21-2608872058-1432505909-2668327341-246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80FF80"/>
    <a:srgbClr val="0C4A6D"/>
    <a:srgbClr val="99FF66"/>
    <a:srgbClr val="99FF33"/>
    <a:srgbClr val="66FF33"/>
    <a:srgbClr val="0000FF"/>
    <a:srgbClr val="CCFF66"/>
    <a:srgbClr val="FFFF66"/>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543" autoAdjust="0"/>
  </p:normalViewPr>
  <p:slideViewPr>
    <p:cSldViewPr snapToGrid="0">
      <p:cViewPr varScale="1">
        <p:scale>
          <a:sx n="76" d="100"/>
          <a:sy n="76" d="100"/>
        </p:scale>
        <p:origin x="917" y="8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slide" Target="slides/slide27.xml"/><Relationship Id="rId47" Type="http://schemas.openxmlformats.org/officeDocument/2006/relationships/slide" Target="slides/slide32.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openxmlformats.org/officeDocument/2006/relationships/slide" Target="slides/slide31.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slide" Target="slides/slide2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slide" Target="slides/slide25.xml"/><Relationship Id="rId45" Type="http://schemas.openxmlformats.org/officeDocument/2006/relationships/slide" Target="slides/slide30.xml"/><Relationship Id="rId53" Type="http://schemas.openxmlformats.org/officeDocument/2006/relationships/viewProps" Target="viewProps.xml"/><Relationship Id="rId58"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49"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slide" Target="slides/slide29.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slide" Target="slides/slide28.xml"/><Relationship Id="rId48" Type="http://schemas.openxmlformats.org/officeDocument/2006/relationships/slide" Target="slides/slide33.xml"/><Relationship Id="rId8" Type="http://schemas.openxmlformats.org/officeDocument/2006/relationships/slideMaster" Target="slideMasters/slideMaster5.xml"/><Relationship Id="rId51" Type="http://schemas.openxmlformats.org/officeDocument/2006/relationships/commentAuthors" Target="commentAuthors.xml"/><Relationship Id="rId3" Type="http://schemas.openxmlformats.org/officeDocument/2006/relationships/customXml" Target="../customXml/item3.xml"/></Relationships>
</file>

<file path=ppt/comments/modernComment_20A_9B9C430C.xml><?xml version="1.0" encoding="utf-8"?>
<p188:cmLst xmlns:a="http://schemas.openxmlformats.org/drawingml/2006/main" xmlns:r="http://schemas.openxmlformats.org/officeDocument/2006/relationships" xmlns:p188="http://schemas.microsoft.com/office/powerpoint/2018/8/main">
  <p188:cm id="{B065500D-C361-4A9F-BEE3-391F4AEE4C67}" authorId="{84004127-ECB4-8907-51AB-DF3EEC1DCBB1}" status="resolved" created="2022-12-12T21:16:21.651" complete="100000">
    <ac:txMkLst xmlns:ac="http://schemas.microsoft.com/office/drawing/2013/main/command">
      <pc:docMk xmlns:pc="http://schemas.microsoft.com/office/powerpoint/2013/main/command"/>
      <pc:sldMk xmlns:pc="http://schemas.microsoft.com/office/powerpoint/2013/main/command" cId="2610709260" sldId="522"/>
      <ac:spMk id="7" creationId="{0942AFA5-4033-5D09-9566-AA70A24EFEED}"/>
      <ac:txMk cp="41">
        <ac:context len="66" hash="3054076270"/>
      </ac:txMk>
    </ac:txMkLst>
    <p188:pos x="6752896" y="367862"/>
    <p188:txBody>
      <a:bodyPr/>
      <a:lstStyle/>
      <a:p>
        <a:r>
          <a:rPr lang="en-US"/>
          <a:t>Use Endash</a:t>
        </a:r>
      </a:p>
    </p188:txBody>
  </p188:cm>
  <p188:cm id="{1023B6A0-B901-4322-982D-2B0A317AA70D}" authorId="{84004127-ECB4-8907-51AB-DF3EEC1DCBB1}" status="resolved" created="2022-12-12T21:20:32.388" complete="100000">
    <ac:txMkLst xmlns:ac="http://schemas.microsoft.com/office/drawing/2013/main/command">
      <pc:docMk xmlns:pc="http://schemas.microsoft.com/office/powerpoint/2013/main/command"/>
      <pc:sldMk xmlns:pc="http://schemas.microsoft.com/office/powerpoint/2013/main/command" cId="2610709260" sldId="522"/>
      <ac:graphicFrameMk id="6" creationId="{4DD84372-CA5A-CC8E-0048-321A81E3E493}"/>
      <ac:tblMk/>
      <ac:tcMk rowId="837279655" colId="3035720798"/>
      <ac:txMk cp="20">
        <ac:context len="31" hash="3434778306"/>
      </ac:txMk>
    </ac:txMkLst>
    <p188:pos x="3915103" y="1865586"/>
    <p188:txBody>
      <a:bodyPr/>
      <a:lstStyle/>
      <a:p>
        <a:r>
          <a:rPr lang="en-US"/>
          <a:t>No space before or after Endash. Per CDE Style Manual: "December 1−31, 2022"</a:t>
        </a:r>
      </a:p>
    </p188:txBody>
  </p188:cm>
</p188:cmLst>
</file>

<file path=ppt/comments/modernComment_217_5CD43FF9.xml><?xml version="1.0" encoding="utf-8"?>
<p188:cmLst xmlns:a="http://schemas.openxmlformats.org/drawingml/2006/main" xmlns:r="http://schemas.openxmlformats.org/officeDocument/2006/relationships" xmlns:p188="http://schemas.microsoft.com/office/powerpoint/2018/8/main">
  <p188:cm id="{78237C38-FD30-4AC4-A328-6B27B7055F2F}" authorId="{84004127-ECB4-8907-51AB-DF3EEC1DCBB1}" status="resolved" created="2022-12-12T21:14:52.785" complete="100000">
    <ac:txMkLst xmlns:ac="http://schemas.microsoft.com/office/drawing/2013/main/command">
      <pc:docMk xmlns:pc="http://schemas.microsoft.com/office/powerpoint/2013/main/command"/>
      <pc:sldMk xmlns:pc="http://schemas.microsoft.com/office/powerpoint/2013/main/command" cId="1557413881" sldId="535"/>
      <ac:spMk id="3" creationId="{4182DE1A-CC7D-571D-B3FB-916CD804FF79}"/>
      <ac:txMk cp="410" len="13">
        <ac:context len="424" hash="1831155779"/>
      </ac:txMk>
    </ac:txMkLst>
    <p188:pos x="4427482" y="3429000"/>
    <p188:replyLst>
      <p188:reply id="{3CA5DEC5-31DB-4576-A3AF-82486CC4C21D}" authorId="{1EB07CA0-931E-6257-0DC5-268E91B327C5}" created="2022-12-13T01:11:51.422">
        <p188:txBody>
          <a:bodyPr/>
          <a:lstStyle/>
          <a:p>
            <a:r>
              <a:rPr lang="en-US"/>
              <a:t>resolved</a:t>
            </a:r>
          </a:p>
        </p188:txBody>
      </p188:reply>
    </p188:replyLst>
    <p188:txBody>
      <a:bodyPr/>
      <a:lstStyle/>
      <a:p>
        <a:r>
          <a:rPr lang="en-US"/>
          <a:t>Synchronized. Please spell out the word.</a:t>
        </a:r>
      </a:p>
    </p188:txBody>
  </p188:cm>
</p188:cmLst>
</file>

<file path=ppt/comments/modernComment_21C_EAAE50FF.xml><?xml version="1.0" encoding="utf-8"?>
<p188:cmLst xmlns:a="http://schemas.openxmlformats.org/drawingml/2006/main" xmlns:r="http://schemas.openxmlformats.org/officeDocument/2006/relationships" xmlns:p188="http://schemas.microsoft.com/office/powerpoint/2018/8/main">
  <p188:cm id="{458E3385-661E-47C1-911B-167DAC810C01}" authorId="{84004127-ECB4-8907-51AB-DF3EEC1DCBB1}" status="resolved" created="2022-12-12T21:25:11.049" complete="100000">
    <ac:txMkLst xmlns:ac="http://schemas.microsoft.com/office/drawing/2013/main/command">
      <pc:docMk xmlns:pc="http://schemas.microsoft.com/office/powerpoint/2013/main/command"/>
      <pc:sldMk xmlns:pc="http://schemas.microsoft.com/office/powerpoint/2013/main/command" cId="3937292543" sldId="540"/>
      <ac:spMk id="3" creationId="{FE4EBF5C-21DF-298A-828F-7C6FA9592099}"/>
      <ac:txMk cp="116">
        <ac:context len="275" hash="268424752"/>
      </ac:txMk>
    </ac:txMkLst>
    <p188:pos x="5570482" y="2667000"/>
    <p188:replyLst>
      <p188:reply id="{D80BF604-0CAF-4B31-8CD6-C3B1F0FBB808}" authorId="{1DDA1F70-DE6D-A350-D7A1-36FDC64BA4DA}" created="2022-12-12T22:13:32.724">
        <p188:txBody>
          <a:bodyPr/>
          <a:lstStyle/>
          <a:p>
            <a:r>
              <a:rPr lang="en-US"/>
              <a:t>Patrisia has this covered in more detail in Slide 4 so I think we're good here</a:t>
            </a:r>
          </a:p>
        </p188:txBody>
      </p188:reply>
    </p188:replyLst>
    <p188:txBody>
      <a:bodyPr/>
      <a:lstStyle/>
      <a:p>
        <a:r>
          <a:rPr lang="en-US"/>
          <a:t>Staff/teacher observation?</a:t>
        </a:r>
      </a:p>
    </p188:txBody>
  </p188:cm>
</p188:cmLst>
</file>

<file path=ppt/comments/modernComment_228_3692EE6C.xml><?xml version="1.0" encoding="utf-8"?>
<p188:cmLst xmlns:a="http://schemas.openxmlformats.org/drawingml/2006/main" xmlns:r="http://schemas.openxmlformats.org/officeDocument/2006/relationships" xmlns:p188="http://schemas.microsoft.com/office/powerpoint/2018/8/main">
  <p188:cm id="{D6E9F3C1-98DC-4294-9081-3A04F6F2DDA7}" authorId="{84004127-ECB4-8907-51AB-DF3EEC1DCBB1}" status="resolved" created="2022-12-12T21:31:44.639" complete="100000">
    <ac:txMkLst xmlns:ac="http://schemas.microsoft.com/office/drawing/2013/main/command">
      <pc:docMk xmlns:pc="http://schemas.microsoft.com/office/powerpoint/2013/main/command"/>
      <pc:sldMk xmlns:pc="http://schemas.microsoft.com/office/powerpoint/2013/main/command" cId="915598956" sldId="552"/>
      <ac:spMk id="3" creationId="{76558258-78A2-15C3-11CD-F63A48343B75}"/>
      <ac:txMk cp="22">
        <ac:context len="315" hash="2639667051"/>
      </ac:txMk>
    </ac:txMkLst>
    <p188:pos x="4256689" y="328448"/>
    <p188:replyLst>
      <p188:reply id="{806B05A8-7F74-4F9B-83EC-8FCA7B31B9A5}" authorId="{1EB07CA0-931E-6257-0DC5-268E91B327C5}" created="2022-12-12T21:52:54.285">
        <p188:txBody>
          <a:bodyPr/>
          <a:lstStyle/>
          <a:p>
            <a:r>
              <a:rPr lang="en-US"/>
              <a:t>Thanks Jane, resolved</a:t>
            </a:r>
          </a:p>
        </p188:txBody>
      </p188:reply>
    </p188:replyLst>
    <p188:txBody>
      <a:bodyPr/>
      <a:lstStyle/>
      <a:p>
        <a:r>
          <a:rPr lang="en-US"/>
          <a:t>14-digit, instead of letter?</a:t>
        </a:r>
      </a:p>
    </p188:txBody>
  </p188:cm>
</p188:cmLst>
</file>

<file path=ppt/comments/modernComment_22C_C201D5E0.xml><?xml version="1.0" encoding="utf-8"?>
<p188:cmLst xmlns:a="http://schemas.openxmlformats.org/drawingml/2006/main" xmlns:r="http://schemas.openxmlformats.org/officeDocument/2006/relationships" xmlns:p188="http://schemas.microsoft.com/office/powerpoint/2018/8/main">
  <p188:cm id="{CC2BA685-EDFC-4375-9825-1C86C7ABB1AD}" authorId="{84004127-ECB4-8907-51AB-DF3EEC1DCBB1}" status="resolved" created="2022-12-12T21:09:58.967" complete="100000">
    <ac:txMkLst xmlns:ac="http://schemas.microsoft.com/office/drawing/2013/main/command">
      <pc:docMk xmlns:pc="http://schemas.microsoft.com/office/powerpoint/2013/main/command"/>
      <pc:sldMk xmlns:pc="http://schemas.microsoft.com/office/powerpoint/2013/main/command" cId="3254900192" sldId="556"/>
      <ac:spMk id="2" creationId="{93895653-2AEB-D948-9534-1B26FB25DD89}"/>
      <ac:txMk cp="14" len="18">
        <ac:context len="34" hash="1273145796"/>
      </ac:txMk>
    </ac:txMkLst>
    <p188:pos x="9695793" y="683172"/>
    <p188:txBody>
      <a:bodyPr/>
      <a:lstStyle/>
      <a:p>
        <a:r>
          <a:rPr lang="en-US"/>
          <a:t>Capitalized in the title.</a:t>
        </a:r>
      </a:p>
    </p188:txBody>
  </p188:cm>
</p188:cmLst>
</file>

<file path=ppt/comments/modernComment_22D_79420988.xml><?xml version="1.0" encoding="utf-8"?>
<p188:cmLst xmlns:a="http://schemas.openxmlformats.org/drawingml/2006/main" xmlns:r="http://schemas.openxmlformats.org/officeDocument/2006/relationships" xmlns:p188="http://schemas.microsoft.com/office/powerpoint/2018/8/main">
  <p188:cm id="{95746909-F8E4-4E4D-B3B2-E4DE678FB2DA}" authorId="{84004127-ECB4-8907-51AB-DF3EEC1DCBB1}" status="resolved" created="2022-12-12T21:12:33.541" complete="100000">
    <ac:txMkLst xmlns:ac="http://schemas.microsoft.com/office/drawing/2013/main/command">
      <pc:docMk xmlns:pc="http://schemas.microsoft.com/office/powerpoint/2013/main/command"/>
      <pc:sldMk xmlns:pc="http://schemas.microsoft.com/office/powerpoint/2013/main/command" cId="2034370952" sldId="557"/>
      <ac:spMk id="3" creationId="{FE1F625F-5946-E6A5-38A2-49F78137DDFB}"/>
      <ac:txMk cp="452" len="1">
        <ac:context len="694" hash="1363727526"/>
      </ac:txMk>
    </ac:txMkLst>
    <p188:pos x="7291551" y="3810000"/>
    <p188:txBody>
      <a:bodyPr/>
      <a:lstStyle/>
      <a:p>
        <a:r>
          <a:rPr lang="en-US"/>
          <a:t>Use the acronym since it has been spelled out previously.</a:t>
        </a:r>
      </a:p>
    </p188:txBody>
  </p188:cm>
</p188:cmLst>
</file>

<file path=ppt/comments/modernComment_22E_2C05E99.xml><?xml version="1.0" encoding="utf-8"?>
<p188:cmLst xmlns:a="http://schemas.openxmlformats.org/drawingml/2006/main" xmlns:r="http://schemas.openxmlformats.org/officeDocument/2006/relationships" xmlns:p188="http://schemas.microsoft.com/office/powerpoint/2018/8/main">
  <p188:cm id="{14D84DDC-5A10-45F6-A2CE-354F70BD5239}" authorId="{1EB07CA0-931E-6257-0DC5-268E91B327C5}" status="resolved" created="2022-12-12T20:14:32.467" complete="100000">
    <ac:deMkLst xmlns:ac="http://schemas.microsoft.com/office/drawing/2013/main/command">
      <pc:docMk xmlns:pc="http://schemas.microsoft.com/office/powerpoint/2013/main/command"/>
      <pc:sldMk xmlns:pc="http://schemas.microsoft.com/office/powerpoint/2013/main/command" cId="46161561" sldId="558"/>
      <ac:spMk id="3" creationId="{A7BE6BFB-D714-2789-B4C0-B6E126B95072}"/>
    </ac:deMkLst>
    <p188:txBody>
      <a:bodyPr/>
      <a:lstStyle/>
      <a:p>
        <a:r>
          <a:rPr lang="en-US"/>
          <a:t>update with live link if PLIS is available</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967341" y="0"/>
            <a:ext cx="3035088" cy="466115"/>
          </a:xfrm>
          <a:prstGeom prst="rect">
            <a:avLst/>
          </a:prstGeom>
        </p:spPr>
        <p:txBody>
          <a:bodyPr vert="horz" lIns="93102" tIns="46552" rIns="93102" bIns="46552" rtlCol="0"/>
          <a:lstStyle>
            <a:lvl1pPr algn="r">
              <a:defRPr sz="1200"/>
            </a:lvl1pPr>
          </a:lstStyle>
          <a:p>
            <a:fld id="{8A08BE69-669F-416A-93EF-12E394687B13}" type="datetimeFigureOut">
              <a:rPr lang="en-US" smtClean="0"/>
              <a:t>1/5/2023</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967341" y="8823936"/>
            <a:ext cx="3035088" cy="466114"/>
          </a:xfrm>
          <a:prstGeom prst="rect">
            <a:avLst/>
          </a:prstGeom>
        </p:spPr>
        <p:txBody>
          <a:bodyPr vert="horz" lIns="93102" tIns="46552" rIns="93102" bIns="46552"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5"/>
          </a:xfrm>
          <a:prstGeom prst="rect">
            <a:avLst/>
          </a:prstGeom>
        </p:spPr>
        <p:txBody>
          <a:bodyPr vert="horz" lIns="93102" tIns="46552" rIns="93102" bIns="46552" rtlCol="0"/>
          <a:lstStyle>
            <a:lvl1pPr algn="r">
              <a:defRPr sz="1200"/>
            </a:lvl1pPr>
          </a:lstStyle>
          <a:p>
            <a:fld id="{45110321-FE7C-41D5-A6A6-9361CA1AFD5B}" type="datetimeFigureOut">
              <a:rPr lang="en-US" smtClean="0"/>
              <a:t>1/5/2023</a:t>
            </a:fld>
            <a:endParaRPr lang="en-US"/>
          </a:p>
        </p:txBody>
      </p:sp>
      <p:sp>
        <p:nvSpPr>
          <p:cNvPr id="4" name="Slide Image Placeholder 3"/>
          <p:cNvSpPr>
            <a:spLocks noGrp="1" noRot="1" noChangeAspect="1"/>
          </p:cNvSpPr>
          <p:nvPr>
            <p:ph type="sldImg" idx="2"/>
          </p:nvPr>
        </p:nvSpPr>
        <p:spPr>
          <a:xfrm>
            <a:off x="715963" y="1160463"/>
            <a:ext cx="5572125" cy="3135312"/>
          </a:xfrm>
          <a:prstGeom prst="rect">
            <a:avLst/>
          </a:prstGeom>
          <a:noFill/>
          <a:ln w="12700">
            <a:solidFill>
              <a:prstClr val="black"/>
            </a:solidFill>
          </a:ln>
        </p:spPr>
        <p:txBody>
          <a:bodyPr vert="horz" lIns="93102" tIns="46552" rIns="93102" bIns="46552" rtlCol="0" anchor="ctr"/>
          <a:lstStyle/>
          <a:p>
            <a:endParaRPr lang="en-US"/>
          </a:p>
        </p:txBody>
      </p:sp>
      <p:sp>
        <p:nvSpPr>
          <p:cNvPr id="5" name="Notes Placeholder 4"/>
          <p:cNvSpPr>
            <a:spLocks noGrp="1"/>
          </p:cNvSpPr>
          <p:nvPr>
            <p:ph type="body" sz="quarter" idx="3"/>
          </p:nvPr>
        </p:nvSpPr>
        <p:spPr>
          <a:xfrm>
            <a:off x="700405" y="4470836"/>
            <a:ext cx="5603240" cy="3657958"/>
          </a:xfrm>
          <a:prstGeom prst="rect">
            <a:avLst/>
          </a:prstGeom>
        </p:spPr>
        <p:txBody>
          <a:bodyPr vert="horz" lIns="93102" tIns="46552" rIns="93102"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4"/>
          </a:xfrm>
          <a:prstGeom prst="rect">
            <a:avLst/>
          </a:prstGeom>
        </p:spPr>
        <p:txBody>
          <a:bodyPr vert="horz" lIns="93102" tIns="46552" rIns="93102" bIns="46552"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10</a:t>
            </a:fld>
            <a:endParaRPr lang="en-US"/>
          </a:p>
        </p:txBody>
      </p:sp>
    </p:spTree>
    <p:extLst>
      <p:ext uri="{BB962C8B-B14F-4D97-AF65-F5344CB8AC3E}">
        <p14:creationId xmlns:p14="http://schemas.microsoft.com/office/powerpoint/2010/main" val="952929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a:p>
        </p:txBody>
      </p:sp>
    </p:spTree>
    <p:extLst>
      <p:ext uri="{BB962C8B-B14F-4D97-AF65-F5344CB8AC3E}">
        <p14:creationId xmlns:p14="http://schemas.microsoft.com/office/powerpoint/2010/main" val="1863393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12</a:t>
            </a:fld>
            <a:endParaRPr lang="en-US"/>
          </a:p>
        </p:txBody>
      </p:sp>
    </p:spTree>
    <p:extLst>
      <p:ext uri="{BB962C8B-B14F-4D97-AF65-F5344CB8AC3E}">
        <p14:creationId xmlns:p14="http://schemas.microsoft.com/office/powerpoint/2010/main" val="3105116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13</a:t>
            </a:fld>
            <a:endParaRPr lang="en-US"/>
          </a:p>
        </p:txBody>
      </p:sp>
    </p:spTree>
    <p:extLst>
      <p:ext uri="{BB962C8B-B14F-4D97-AF65-F5344CB8AC3E}">
        <p14:creationId xmlns:p14="http://schemas.microsoft.com/office/powerpoint/2010/main" val="3660560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a:p>
        </p:txBody>
      </p:sp>
    </p:spTree>
    <p:extLst>
      <p:ext uri="{BB962C8B-B14F-4D97-AF65-F5344CB8AC3E}">
        <p14:creationId xmlns:p14="http://schemas.microsoft.com/office/powerpoint/2010/main" val="1040384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a:p>
        </p:txBody>
      </p:sp>
    </p:spTree>
    <p:extLst>
      <p:ext uri="{BB962C8B-B14F-4D97-AF65-F5344CB8AC3E}">
        <p14:creationId xmlns:p14="http://schemas.microsoft.com/office/powerpoint/2010/main" val="1845551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a:p>
        </p:txBody>
      </p:sp>
    </p:spTree>
    <p:extLst>
      <p:ext uri="{BB962C8B-B14F-4D97-AF65-F5344CB8AC3E}">
        <p14:creationId xmlns:p14="http://schemas.microsoft.com/office/powerpoint/2010/main" val="208139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a:p>
        </p:txBody>
      </p:sp>
    </p:spTree>
    <p:extLst>
      <p:ext uri="{BB962C8B-B14F-4D97-AF65-F5344CB8AC3E}">
        <p14:creationId xmlns:p14="http://schemas.microsoft.com/office/powerpoint/2010/main" val="233692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a:p>
        </p:txBody>
      </p:sp>
    </p:spTree>
    <p:extLst>
      <p:ext uri="{BB962C8B-B14F-4D97-AF65-F5344CB8AC3E}">
        <p14:creationId xmlns:p14="http://schemas.microsoft.com/office/powerpoint/2010/main" val="29414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a:p>
        </p:txBody>
      </p:sp>
    </p:spTree>
    <p:extLst>
      <p:ext uri="{BB962C8B-B14F-4D97-AF65-F5344CB8AC3E}">
        <p14:creationId xmlns:p14="http://schemas.microsoft.com/office/powerpoint/2010/main" val="420558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692656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20</a:t>
            </a:fld>
            <a:endParaRPr lang="en-US"/>
          </a:p>
        </p:txBody>
      </p:sp>
    </p:spTree>
    <p:extLst>
      <p:ext uri="{BB962C8B-B14F-4D97-AF65-F5344CB8AC3E}">
        <p14:creationId xmlns:p14="http://schemas.microsoft.com/office/powerpoint/2010/main" val="3106427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a:p>
        </p:txBody>
      </p:sp>
    </p:spTree>
    <p:extLst>
      <p:ext uri="{BB962C8B-B14F-4D97-AF65-F5344CB8AC3E}">
        <p14:creationId xmlns:p14="http://schemas.microsoft.com/office/powerpoint/2010/main" val="174489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a:p>
        </p:txBody>
      </p:sp>
    </p:spTree>
    <p:extLst>
      <p:ext uri="{BB962C8B-B14F-4D97-AF65-F5344CB8AC3E}">
        <p14:creationId xmlns:p14="http://schemas.microsoft.com/office/powerpoint/2010/main" val="137027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a:p>
        </p:txBody>
      </p:sp>
    </p:spTree>
    <p:extLst>
      <p:ext uri="{BB962C8B-B14F-4D97-AF65-F5344CB8AC3E}">
        <p14:creationId xmlns:p14="http://schemas.microsoft.com/office/powerpoint/2010/main" val="3668076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a:p>
        </p:txBody>
      </p:sp>
    </p:spTree>
    <p:extLst>
      <p:ext uri="{BB962C8B-B14F-4D97-AF65-F5344CB8AC3E}">
        <p14:creationId xmlns:p14="http://schemas.microsoft.com/office/powerpoint/2010/main" val="39847709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25</a:t>
            </a:fld>
            <a:endParaRPr lang="en-US"/>
          </a:p>
        </p:txBody>
      </p:sp>
    </p:spTree>
    <p:extLst>
      <p:ext uri="{BB962C8B-B14F-4D97-AF65-F5344CB8AC3E}">
        <p14:creationId xmlns:p14="http://schemas.microsoft.com/office/powerpoint/2010/main" val="27150974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a:p>
        </p:txBody>
      </p:sp>
    </p:spTree>
    <p:extLst>
      <p:ext uri="{BB962C8B-B14F-4D97-AF65-F5344CB8AC3E}">
        <p14:creationId xmlns:p14="http://schemas.microsoft.com/office/powerpoint/2010/main" val="20848069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a:p>
        </p:txBody>
      </p:sp>
    </p:spTree>
    <p:extLst>
      <p:ext uri="{BB962C8B-B14F-4D97-AF65-F5344CB8AC3E}">
        <p14:creationId xmlns:p14="http://schemas.microsoft.com/office/powerpoint/2010/main" val="289263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28</a:t>
            </a:fld>
            <a:endParaRPr lang="en-US"/>
          </a:p>
        </p:txBody>
      </p:sp>
    </p:spTree>
    <p:extLst>
      <p:ext uri="{BB962C8B-B14F-4D97-AF65-F5344CB8AC3E}">
        <p14:creationId xmlns:p14="http://schemas.microsoft.com/office/powerpoint/2010/main" val="19201758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29</a:t>
            </a:fld>
            <a:endParaRPr lang="en-US"/>
          </a:p>
        </p:txBody>
      </p:sp>
    </p:spTree>
    <p:extLst>
      <p:ext uri="{BB962C8B-B14F-4D97-AF65-F5344CB8AC3E}">
        <p14:creationId xmlns:p14="http://schemas.microsoft.com/office/powerpoint/2010/main" val="2662996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cs typeface="Calibri"/>
            </a:endParaRPr>
          </a:p>
        </p:txBody>
      </p:sp>
      <p:sp>
        <p:nvSpPr>
          <p:cNvPr id="4" name="Slide Number Placeholder 3"/>
          <p:cNvSpPr>
            <a:spLocks noGrp="1"/>
          </p:cNvSpPr>
          <p:nvPr>
            <p:ph type="sldNum" sz="quarter" idx="5"/>
          </p:nvPr>
        </p:nvSpPr>
        <p:spPr/>
        <p:txBody>
          <a:bodyPr/>
          <a:lstStyle/>
          <a:p>
            <a:fld id="{47F9EACA-8C30-413D-A02A-C9602D480428}" type="slidenum">
              <a:rPr lang="en-US"/>
              <a:t>3</a:t>
            </a:fld>
            <a:endParaRPr lang="en-US"/>
          </a:p>
        </p:txBody>
      </p:sp>
    </p:spTree>
    <p:extLst>
      <p:ext uri="{BB962C8B-B14F-4D97-AF65-F5344CB8AC3E}">
        <p14:creationId xmlns:p14="http://schemas.microsoft.com/office/powerpoint/2010/main" val="9827416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30</a:t>
            </a:fld>
            <a:endParaRPr lang="en-US"/>
          </a:p>
        </p:txBody>
      </p:sp>
    </p:spTree>
    <p:extLst>
      <p:ext uri="{BB962C8B-B14F-4D97-AF65-F5344CB8AC3E}">
        <p14:creationId xmlns:p14="http://schemas.microsoft.com/office/powerpoint/2010/main" val="7676274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31</a:t>
            </a:fld>
            <a:endParaRPr lang="en-US"/>
          </a:p>
        </p:txBody>
      </p:sp>
    </p:spTree>
    <p:extLst>
      <p:ext uri="{BB962C8B-B14F-4D97-AF65-F5344CB8AC3E}">
        <p14:creationId xmlns:p14="http://schemas.microsoft.com/office/powerpoint/2010/main" val="19693793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32</a:t>
            </a:fld>
            <a:endParaRPr lang="en-US"/>
          </a:p>
        </p:txBody>
      </p:sp>
    </p:spTree>
    <p:extLst>
      <p:ext uri="{BB962C8B-B14F-4D97-AF65-F5344CB8AC3E}">
        <p14:creationId xmlns:p14="http://schemas.microsoft.com/office/powerpoint/2010/main" val="22389218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33</a:t>
            </a:fld>
            <a:endParaRPr lang="en-US"/>
          </a:p>
        </p:txBody>
      </p:sp>
    </p:spTree>
    <p:extLst>
      <p:ext uri="{BB962C8B-B14F-4D97-AF65-F5344CB8AC3E}">
        <p14:creationId xmlns:p14="http://schemas.microsoft.com/office/powerpoint/2010/main" val="3341190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a:p>
        </p:txBody>
      </p:sp>
    </p:spTree>
    <p:extLst>
      <p:ext uri="{BB962C8B-B14F-4D97-AF65-F5344CB8AC3E}">
        <p14:creationId xmlns:p14="http://schemas.microsoft.com/office/powerpoint/2010/main" val="669140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a:p>
        </p:txBody>
      </p:sp>
    </p:spTree>
    <p:extLst>
      <p:ext uri="{BB962C8B-B14F-4D97-AF65-F5344CB8AC3E}">
        <p14:creationId xmlns:p14="http://schemas.microsoft.com/office/powerpoint/2010/main" val="3855610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cs typeface="+mn-lt"/>
              </a:rPr>
            </a:b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a:p>
        </p:txBody>
      </p:sp>
    </p:spTree>
    <p:extLst>
      <p:ext uri="{BB962C8B-B14F-4D97-AF65-F5344CB8AC3E}">
        <p14:creationId xmlns:p14="http://schemas.microsoft.com/office/powerpoint/2010/main" val="399900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a:p>
        </p:txBody>
      </p:sp>
    </p:spTree>
    <p:extLst>
      <p:ext uri="{BB962C8B-B14F-4D97-AF65-F5344CB8AC3E}">
        <p14:creationId xmlns:p14="http://schemas.microsoft.com/office/powerpoint/2010/main" val="2607583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a:p>
        </p:txBody>
      </p:sp>
    </p:spTree>
    <p:extLst>
      <p:ext uri="{BB962C8B-B14F-4D97-AF65-F5344CB8AC3E}">
        <p14:creationId xmlns:p14="http://schemas.microsoft.com/office/powerpoint/2010/main" val="3283933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a:p>
        </p:txBody>
      </p:sp>
    </p:spTree>
    <p:extLst>
      <p:ext uri="{BB962C8B-B14F-4D97-AF65-F5344CB8AC3E}">
        <p14:creationId xmlns:p14="http://schemas.microsoft.com/office/powerpoint/2010/main" val="42602912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rgbClr val="99FF99"/>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C02D13CA-4EE1-4AEB-8DF1-98656C143E70}"/>
              </a:ext>
            </a:extLst>
          </p:cNvPr>
          <p:cNvSpPr>
            <a:spLocks noGrp="1"/>
          </p:cNvSpPr>
          <p:nvPr>
            <p:ph type="sldNum" sz="quarter" idx="10"/>
          </p:nvPr>
        </p:nvSpPr>
        <p:spPr/>
        <p:txBody>
          <a:bodyPr/>
          <a:lstStyle>
            <a:lvl1pPr>
              <a:defRPr>
                <a:solidFill>
                  <a:srgbClr val="0C4A6D"/>
                </a:solidFill>
              </a:defRPr>
            </a:lvl1pPr>
          </a:lstStyle>
          <a:p>
            <a:fld id="{43627AA6-F28E-4E07-9FB1-B47D85C72865}" type="slidenum">
              <a:rPr lang="en-US" smtClean="0"/>
              <a:pPr/>
              <a:t>‹#›</a:t>
            </a:fld>
            <a:endParaRPr lang="en-US"/>
          </a:p>
        </p:txBody>
      </p:sp>
    </p:spTree>
    <p:extLst>
      <p:ext uri="{BB962C8B-B14F-4D97-AF65-F5344CB8AC3E}">
        <p14:creationId xmlns:p14="http://schemas.microsoft.com/office/powerpoint/2010/main" val="2688209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hasCustomPrompt="1"/>
          </p:nvPr>
        </p:nvSpPr>
        <p:spPr>
          <a:xfrm>
            <a:off x="152400" y="1638300"/>
            <a:ext cx="11887200" cy="4650775"/>
          </a:xfrm>
        </p:spPr>
        <p:txBody>
          <a:bodyPr>
            <a:normAutofit/>
          </a:bodyPr>
          <a:lstStyle>
            <a:lvl1pPr>
              <a:defRPr sz="3200"/>
            </a:lvl1pPr>
            <a:lvl2pPr>
              <a:defRPr sz="2800"/>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Click to edit Master text styles</a:t>
            </a:r>
          </a:p>
          <a:p>
            <a:pPr lvl="1"/>
            <a:r>
              <a:rPr lang="en-US"/>
              <a:t>Second level</a:t>
            </a:r>
          </a:p>
          <a:p>
            <a:pPr lvl="2"/>
            <a:r>
              <a:rPr lang="en-US"/>
              <a:t>Third Level </a:t>
            </a:r>
          </a:p>
          <a:p>
            <a:pPr lvl="3"/>
            <a:r>
              <a:rPr lang="en-US"/>
              <a:t>Fourth Level</a:t>
            </a:r>
          </a:p>
          <a:p>
            <a:pPr lvl="4"/>
            <a:r>
              <a:rPr lang="en-US"/>
              <a:t>Fifth Level </a:t>
            </a:r>
          </a:p>
        </p:txBody>
      </p:sp>
      <p:sp>
        <p:nvSpPr>
          <p:cNvPr id="4" name="Slide Number Placeholder 3">
            <a:extLst>
              <a:ext uri="{FF2B5EF4-FFF2-40B4-BE49-F238E27FC236}">
                <a16:creationId xmlns:a16="http://schemas.microsoft.com/office/drawing/2014/main" id="{5A9090D4-DC51-40B7-8CEE-30FBE743A200}"/>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1882944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650776"/>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C49BD57F-1FCF-4D34-ADD9-8414F6777BD9}"/>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1834794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
        <p:nvSpPr>
          <p:cNvPr id="3" name="Slide Number Placeholder 2">
            <a:extLst>
              <a:ext uri="{FF2B5EF4-FFF2-40B4-BE49-F238E27FC236}">
                <a16:creationId xmlns:a16="http://schemas.microsoft.com/office/drawing/2014/main" id="{00BB6A88-46B3-4785-A181-8616E8D0D98B}"/>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30053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2"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6"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21" y="3900878"/>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3"/>
            <a:ext cx="8477251" cy="646331"/>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CALIFORNIA DEPARTMENT OF EDUCATION</a:t>
            </a:r>
          </a:p>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4500">
                <a:solidFill>
                  <a:srgbClr val="99FF99"/>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94865E07-2A58-432E-BFE3-168CBC3B5A3B}"/>
              </a:ext>
            </a:extLst>
          </p:cNvPr>
          <p:cNvSpPr>
            <a:spLocks noGrp="1"/>
          </p:cNvSpPr>
          <p:nvPr>
            <p:ph sz="quarter" idx="10"/>
          </p:nvPr>
        </p:nvSpPr>
        <p:spPr>
          <a:xfrm>
            <a:off x="1514475" y="1628354"/>
            <a:ext cx="10463213" cy="31912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2552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lvl1pPr>
              <a:defRPr b="1"/>
            </a:lvl1p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2"/>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pPr defTabSz="685800"/>
            <a:fld id="{432ED76D-8188-4B28-B316-CD85396F47B0}" type="slidenum">
              <a:rPr lang="en-US" smtClean="0">
                <a:solidFill>
                  <a:srgbClr val="FFFFFF">
                    <a:tint val="75000"/>
                  </a:srgbClr>
                </a:solidFill>
              </a:rPr>
              <a:pPr defTabSz="685800"/>
              <a:t>‹#›</a:t>
            </a:fld>
            <a:endParaRPr lang="en-US">
              <a:solidFill>
                <a:srgbClr val="FFFFFF">
                  <a:tint val="75000"/>
                </a:srgbClr>
              </a:solidFill>
            </a:endParaRPr>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6"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6424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20" y="182881"/>
            <a:ext cx="11680022" cy="1478280"/>
          </a:xfrm>
        </p:spPr>
        <p:txBody>
          <a:bodyPr anchor="ctr"/>
          <a:lstStyle>
            <a:lvl1pPr algn="ctr">
              <a:defRPr sz="6000">
                <a:solidFill>
                  <a:schemeClr val="bg1"/>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77DEE983-71A8-42AF-8B02-DF032CB2DD26}"/>
              </a:ext>
            </a:extLst>
          </p:cNvPr>
          <p:cNvSpPr>
            <a:spLocks noGrp="1"/>
          </p:cNvSpPr>
          <p:nvPr>
            <p:ph sz="quarter" idx="10"/>
          </p:nvPr>
        </p:nvSpPr>
        <p:spPr>
          <a:xfrm>
            <a:off x="1514475" y="1800225"/>
            <a:ext cx="9260205" cy="31369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40484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hasCustomPrompt="1"/>
          </p:nvPr>
        </p:nvSpPr>
        <p:spPr>
          <a:xfrm>
            <a:off x="152400" y="1638300"/>
            <a:ext cx="11887200" cy="5015901"/>
          </a:xfrm>
        </p:spPr>
        <p:txBody>
          <a:bodyPr>
            <a:normAutofit/>
          </a:bodyPr>
          <a:lstStyle>
            <a:lvl1pPr>
              <a:defRPr sz="3200">
                <a:solidFill>
                  <a:schemeClr val="bg1"/>
                </a:solidFill>
              </a:defRPr>
            </a:lvl1pPr>
            <a:lvl2pPr marL="685800" indent="-228600">
              <a:buFont typeface="Arial" panose="020B0604020202020204" pitchFamily="34" charset="0"/>
              <a:buChar char="‒"/>
              <a:defRPr sz="2800">
                <a:solidFill>
                  <a:schemeClr val="bg1"/>
                </a:solidFill>
              </a:defRPr>
            </a:lvl2pPr>
            <a:lvl3pPr marL="1143000" indent="-228600">
              <a:buFont typeface="Courier New" panose="02070309020205020404" pitchFamily="49" charset="0"/>
              <a:buChar char="o"/>
              <a:defRPr sz="2400">
                <a:solidFill>
                  <a:schemeClr val="bg1"/>
                </a:solidFill>
              </a:defRPr>
            </a:lvl3pPr>
            <a:lvl4pPr marL="1600200" indent="-228600">
              <a:buFont typeface="Wingdings" panose="05000000000000000000" pitchFamily="2" charset="2"/>
              <a:buChar char="§"/>
              <a:defRPr sz="24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p>
            <a:fld id="{2AA74813-043C-43CB-9E82-7CAA19F31821}" type="slidenum">
              <a:rPr lang="en-US" smtClean="0"/>
              <a:pPr/>
              <a:t>‹#›</a:t>
            </a:fld>
            <a:endParaRPr lang="en-US"/>
          </a:p>
        </p:txBody>
      </p:sp>
    </p:spTree>
    <p:extLst>
      <p:ext uri="{BB962C8B-B14F-4D97-AF65-F5344CB8AC3E}">
        <p14:creationId xmlns:p14="http://schemas.microsoft.com/office/powerpoint/2010/main" val="36907964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
        <p:nvSpPr>
          <p:cNvPr id="5" name="Slide Number Placeholder 4"/>
          <p:cNvSpPr>
            <a:spLocks noGrp="1"/>
          </p:cNvSpPr>
          <p:nvPr>
            <p:ph type="sldNum" sz="quarter" idx="10"/>
          </p:nvPr>
        </p:nvSpPr>
        <p:spPr/>
        <p:txBody>
          <a:bodyPr/>
          <a:lstStyle/>
          <a:p>
            <a:fld id="{2AA74813-043C-43CB-9E82-7CAA19F31821}" type="slidenum">
              <a:rPr lang="en-US" smtClean="0"/>
              <a:pPr/>
              <a:t>‹#›</a:t>
            </a:fld>
            <a:endParaRPr lang="en-US"/>
          </a:p>
        </p:txBody>
      </p:sp>
    </p:spTree>
    <p:extLst>
      <p:ext uri="{BB962C8B-B14F-4D97-AF65-F5344CB8AC3E}">
        <p14:creationId xmlns:p14="http://schemas.microsoft.com/office/powerpoint/2010/main" val="8965938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2280557"/>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2280557"/>
          </a:xfrm>
        </p:spPr>
        <p:txBody>
          <a:bodyPr/>
          <a:lstStyle/>
          <a:p>
            <a:pPr lvl="0"/>
            <a:r>
              <a:rPr lang="en-US"/>
              <a:t>Click to edit Master text styles</a:t>
            </a:r>
          </a:p>
          <a:p>
            <a:pPr lvl="1"/>
            <a:r>
              <a:rPr lang="en-US"/>
              <a:t>Second level</a:t>
            </a:r>
          </a:p>
        </p:txBody>
      </p:sp>
      <p:sp>
        <p:nvSpPr>
          <p:cNvPr id="5" name="Slide Number Placeholder 4"/>
          <p:cNvSpPr>
            <a:spLocks noGrp="1"/>
          </p:cNvSpPr>
          <p:nvPr>
            <p:ph type="sldNum" sz="quarter" idx="10"/>
          </p:nvPr>
        </p:nvSpPr>
        <p:spPr/>
        <p:txBody>
          <a:bodyPr/>
          <a:lstStyle/>
          <a:p>
            <a:fld id="{2AA74813-043C-43CB-9E82-7CAA19F31821}" type="slidenum">
              <a:rPr lang="en-US" smtClean="0"/>
              <a:pPr/>
              <a:t>‹#›</a:t>
            </a:fld>
            <a:endParaRPr lang="en-US"/>
          </a:p>
        </p:txBody>
      </p:sp>
      <p:sp>
        <p:nvSpPr>
          <p:cNvPr id="7" name="Content Placeholder 6">
            <a:extLst>
              <a:ext uri="{FF2B5EF4-FFF2-40B4-BE49-F238E27FC236}">
                <a16:creationId xmlns:a16="http://schemas.microsoft.com/office/drawing/2014/main" id="{F1BA3769-9C0F-4F8D-A4FD-1D00A03775CE}"/>
              </a:ext>
            </a:extLst>
          </p:cNvPr>
          <p:cNvSpPr>
            <a:spLocks noGrp="1"/>
          </p:cNvSpPr>
          <p:nvPr>
            <p:ph sz="quarter" idx="11"/>
          </p:nvPr>
        </p:nvSpPr>
        <p:spPr>
          <a:xfrm>
            <a:off x="152400"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a:extLst>
              <a:ext uri="{FF2B5EF4-FFF2-40B4-BE49-F238E27FC236}">
                <a16:creationId xmlns:a16="http://schemas.microsoft.com/office/drawing/2014/main" id="{D209AE68-C82E-40D7-A973-6A6322692771}"/>
              </a:ext>
            </a:extLst>
          </p:cNvPr>
          <p:cNvSpPr>
            <a:spLocks noGrp="1"/>
          </p:cNvSpPr>
          <p:nvPr>
            <p:ph sz="quarter" idx="12"/>
          </p:nvPr>
        </p:nvSpPr>
        <p:spPr>
          <a:xfrm>
            <a:off x="6188075"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00345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p:cNvSpPr>
            <a:spLocks noGrp="1"/>
          </p:cNvSpPr>
          <p:nvPr>
            <p:ph type="sldNum" sz="quarter" idx="10"/>
          </p:nvPr>
        </p:nvSpPr>
        <p:spPr/>
        <p:txBody>
          <a:bodyPr/>
          <a:lstStyle/>
          <a:p>
            <a:fld id="{2AA74813-043C-43CB-9E82-7CAA19F31821}" type="slidenum">
              <a:rPr lang="en-US" smtClean="0"/>
              <a:pPr/>
              <a:t>‹#›</a:t>
            </a:fld>
            <a:endParaRPr lang="en-US"/>
          </a:p>
        </p:txBody>
      </p:sp>
    </p:spTree>
    <p:extLst>
      <p:ext uri="{BB962C8B-B14F-4D97-AF65-F5344CB8AC3E}">
        <p14:creationId xmlns:p14="http://schemas.microsoft.com/office/powerpoint/2010/main" val="25269915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matchingName="2_Title and Content 3">
  <p:cSld name="2_Title and Content 3">
    <p:spTree>
      <p:nvGrpSpPr>
        <p:cNvPr id="1" name="Shape 35"/>
        <p:cNvGrpSpPr/>
        <p:nvPr/>
      </p:nvGrpSpPr>
      <p:grpSpPr>
        <a:xfrm>
          <a:off x="0" y="0"/>
          <a:ext cx="0" cy="0"/>
          <a:chOff x="0" y="0"/>
          <a:chExt cx="0" cy="0"/>
        </a:xfrm>
      </p:grpSpPr>
      <p:sp>
        <p:nvSpPr>
          <p:cNvPr id="36" name="Google Shape;36;p5"/>
          <p:cNvSpPr/>
          <p:nvPr/>
        </p:nvSpPr>
        <p:spPr>
          <a:xfrm>
            <a:off x="11037977" y="4488954"/>
            <a:ext cx="1151255" cy="2369185"/>
          </a:xfrm>
          <a:custGeom>
            <a:avLst/>
            <a:gdLst/>
            <a:ahLst/>
            <a:cxnLst/>
            <a:rect l="l" t="t" r="r" b="b"/>
            <a:pathLst>
              <a:path w="1151254" h="2369184" extrusionOk="0">
                <a:moveTo>
                  <a:pt x="1150975" y="0"/>
                </a:moveTo>
                <a:lnTo>
                  <a:pt x="0" y="2369045"/>
                </a:lnTo>
                <a:lnTo>
                  <a:pt x="1150975" y="2369045"/>
                </a:lnTo>
                <a:lnTo>
                  <a:pt x="1150975" y="0"/>
                </a:lnTo>
                <a:close/>
              </a:path>
            </a:pathLst>
          </a:custGeom>
          <a:solidFill>
            <a:srgbClr val="386EA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 name="Google Shape;37;p5"/>
          <p:cNvSpPr txBox="1">
            <a:spLocks noGrp="1"/>
          </p:cNvSpPr>
          <p:nvPr>
            <p:ph type="title"/>
          </p:nvPr>
        </p:nvSpPr>
        <p:spPr>
          <a:xfrm>
            <a:off x="480152" y="603169"/>
            <a:ext cx="10035447" cy="492443"/>
          </a:xfrm>
          <a:prstGeom prst="rect">
            <a:avLst/>
          </a:prstGeom>
          <a:noFill/>
          <a:ln>
            <a:noFill/>
          </a:ln>
        </p:spPr>
        <p:txBody>
          <a:bodyPr spcFirstLastPara="1" wrap="square" lIns="0" tIns="0" rIns="0" bIns="0" anchor="ctr" anchorCtr="0">
            <a:normAutofit/>
          </a:bodyPr>
          <a:lstStyle>
            <a:lvl1pPr lvl="0" algn="l">
              <a:lnSpc>
                <a:spcPct val="90000"/>
              </a:lnSpc>
              <a:spcBef>
                <a:spcPts val="0"/>
              </a:spcBef>
              <a:spcAft>
                <a:spcPts val="0"/>
              </a:spcAft>
              <a:buSzPts val="4400"/>
              <a:buNone/>
              <a:defRPr sz="3200" b="1" i="0">
                <a:solidFill>
                  <a:srgbClr val="386EA3"/>
                </a:solidFill>
                <a:latin typeface="Cambria"/>
                <a:ea typeface="Cambria"/>
                <a:cs typeface="Cambria"/>
                <a:sym typeface="Cambri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body" idx="1"/>
          </p:nvPr>
        </p:nvSpPr>
        <p:spPr>
          <a:xfrm>
            <a:off x="479425" y="1527605"/>
            <a:ext cx="10036174" cy="4053092"/>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SzPts val="2800"/>
              <a:buChar char="•"/>
              <a:defRPr/>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pic>
        <p:nvPicPr>
          <p:cNvPr id="39" name="Google Shape;39;p5"/>
          <p:cNvPicPr preferRelativeResize="0"/>
          <p:nvPr/>
        </p:nvPicPr>
        <p:blipFill rotWithShape="1">
          <a:blip r:embed="rId2">
            <a:alphaModFix/>
          </a:blip>
          <a:srcRect r="42999" b="-301"/>
          <a:stretch/>
        </p:blipFill>
        <p:spPr>
          <a:xfrm>
            <a:off x="480152" y="5926166"/>
            <a:ext cx="3504597" cy="523033"/>
          </a:xfrm>
          <a:prstGeom prst="rect">
            <a:avLst/>
          </a:prstGeom>
          <a:noFill/>
          <a:ln>
            <a:noFill/>
          </a:ln>
        </p:spPr>
      </p:pic>
      <p:sp>
        <p:nvSpPr>
          <p:cNvPr id="40" name="Google Shape;40;p5"/>
          <p:cNvSpPr txBox="1">
            <a:spLocks noGrp="1"/>
          </p:cNvSpPr>
          <p:nvPr>
            <p:ph type="sldNum" idx="12"/>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683740071"/>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2280557"/>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2280557"/>
          </a:xfrm>
        </p:spPr>
        <p:txBody>
          <a:bodyPr/>
          <a:lstStyle/>
          <a:p>
            <a:pPr lvl="0"/>
            <a:r>
              <a:rPr lang="en-US"/>
              <a:t>Click to edit Master text styles</a:t>
            </a:r>
          </a:p>
          <a:p>
            <a:pPr lvl="1"/>
            <a:r>
              <a:rPr lang="en-US"/>
              <a:t>Second level</a:t>
            </a:r>
          </a:p>
        </p:txBody>
      </p:sp>
      <p:sp>
        <p:nvSpPr>
          <p:cNvPr id="5" name="Slide Number Placeholder 4"/>
          <p:cNvSpPr>
            <a:spLocks noGrp="1"/>
          </p:cNvSpPr>
          <p:nvPr>
            <p:ph type="sldNum" sz="quarter" idx="10"/>
          </p:nvPr>
        </p:nvSpPr>
        <p:spPr/>
        <p:txBody>
          <a:bodyPr/>
          <a:lstStyle/>
          <a:p>
            <a:fld id="{2AA74813-043C-43CB-9E82-7CAA19F31821}" type="slidenum">
              <a:rPr lang="en-US" smtClean="0"/>
              <a:pPr/>
              <a:t>‹#›</a:t>
            </a:fld>
            <a:endParaRPr lang="en-US"/>
          </a:p>
        </p:txBody>
      </p:sp>
      <p:sp>
        <p:nvSpPr>
          <p:cNvPr id="7" name="Content Placeholder 6">
            <a:extLst>
              <a:ext uri="{FF2B5EF4-FFF2-40B4-BE49-F238E27FC236}">
                <a16:creationId xmlns:a16="http://schemas.microsoft.com/office/drawing/2014/main" id="{F1BA3769-9C0F-4F8D-A4FD-1D00A03775CE}"/>
              </a:ext>
            </a:extLst>
          </p:cNvPr>
          <p:cNvSpPr>
            <a:spLocks noGrp="1"/>
          </p:cNvSpPr>
          <p:nvPr>
            <p:ph sz="quarter" idx="11"/>
          </p:nvPr>
        </p:nvSpPr>
        <p:spPr>
          <a:xfrm>
            <a:off x="152400"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a:extLst>
              <a:ext uri="{FF2B5EF4-FFF2-40B4-BE49-F238E27FC236}">
                <a16:creationId xmlns:a16="http://schemas.microsoft.com/office/drawing/2014/main" id="{D209AE68-C82E-40D7-A973-6A6322692771}"/>
              </a:ext>
            </a:extLst>
          </p:cNvPr>
          <p:cNvSpPr>
            <a:spLocks noGrp="1"/>
          </p:cNvSpPr>
          <p:nvPr>
            <p:ph sz="quarter" idx="12"/>
          </p:nvPr>
        </p:nvSpPr>
        <p:spPr>
          <a:xfrm>
            <a:off x="6188075" y="4122738"/>
            <a:ext cx="5851525" cy="19732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38438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withs 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689533" cy="4671965"/>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5" name="Google Shape;40;p5">
            <a:extLst>
              <a:ext uri="{FF2B5EF4-FFF2-40B4-BE49-F238E27FC236}">
                <a16:creationId xmlns:a16="http://schemas.microsoft.com/office/drawing/2014/main" id="{D6144238-55D6-4D8E-9E4A-366CE6279C13}"/>
              </a:ext>
            </a:extLst>
          </p:cNvPr>
          <p:cNvSpPr txBox="1">
            <a:spLocks noGrp="1"/>
          </p:cNvSpPr>
          <p:nvPr>
            <p:ph type="sldNum" idx="12"/>
          </p:nvPr>
        </p:nvSpPr>
        <p:spPr>
          <a:xfrm>
            <a:off x="11079848" y="6461911"/>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69079648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
        <p:nvSpPr>
          <p:cNvPr id="5" name="Google Shape;40;p5">
            <a:extLst>
              <a:ext uri="{FF2B5EF4-FFF2-40B4-BE49-F238E27FC236}">
                <a16:creationId xmlns:a16="http://schemas.microsoft.com/office/drawing/2014/main" id="{BD089685-8E3D-4FD0-8556-D9F8CF86050D}"/>
              </a:ext>
            </a:extLst>
          </p:cNvPr>
          <p:cNvSpPr txBox="1">
            <a:spLocks noGrp="1"/>
          </p:cNvSpPr>
          <p:nvPr>
            <p:ph type="sldNum" idx="12"/>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89659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Google Shape;40;p5">
            <a:extLst>
              <a:ext uri="{FF2B5EF4-FFF2-40B4-BE49-F238E27FC236}">
                <a16:creationId xmlns:a16="http://schemas.microsoft.com/office/drawing/2014/main" id="{9FD6E66A-D84D-45A9-93BA-C134ECF80DD4}"/>
              </a:ext>
            </a:extLst>
          </p:cNvPr>
          <p:cNvSpPr txBox="1">
            <a:spLocks noGrp="1"/>
          </p:cNvSpPr>
          <p:nvPr>
            <p:ph type="sldNum" idx="12"/>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69079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1.xml"/><Relationship Id="rId7" Type="http://schemas.openxmlformats.org/officeDocument/2006/relationships/theme" Target="../theme/theme1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5" Type="http://schemas.openxmlformats.org/officeDocument/2006/relationships/slideLayout" Target="../slideLayouts/slideLayout53.xml"/><Relationship Id="rId4" Type="http://schemas.openxmlformats.org/officeDocument/2006/relationships/slideLayout" Target="../slideLayouts/slideLayout52.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57.xml"/><Relationship Id="rId2" Type="http://schemas.openxmlformats.org/officeDocument/2006/relationships/slideLayout" Target="../slideLayouts/slideLayout56.xml"/><Relationship Id="rId1" Type="http://schemas.openxmlformats.org/officeDocument/2006/relationships/slideLayout" Target="../slideLayouts/slideLayout55.xml"/><Relationship Id="rId5" Type="http://schemas.openxmlformats.org/officeDocument/2006/relationships/theme" Target="../theme/theme11.xml"/><Relationship Id="rId4" Type="http://schemas.openxmlformats.org/officeDocument/2006/relationships/slideLayout" Target="../slideLayouts/slideLayout58.xml"/></Relationships>
</file>

<file path=ppt/slideMasters/_rels/slideMaster12.xml.rels><?xml version="1.0" encoding="UTF-8" standalone="yes"?>
<Relationships xmlns="http://schemas.openxmlformats.org/package/2006/relationships"><Relationship Id="rId3" Type="http://schemas.openxmlformats.org/officeDocument/2006/relationships/theme" Target="../theme/theme12.xml"/><Relationship Id="rId2" Type="http://schemas.openxmlformats.org/officeDocument/2006/relationships/slideLayout" Target="../slideLayouts/slideLayout60.xml"/><Relationship Id="rId1" Type="http://schemas.openxmlformats.org/officeDocument/2006/relationships/slideLayout" Target="../slideLayouts/slideLayout5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theme" Target="../theme/theme3.xml"/><Relationship Id="rId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theme" Target="../theme/theme4.xml"/><Relationship Id="rId4"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5.xml"/><Relationship Id="rId4" Type="http://schemas.openxmlformats.org/officeDocument/2006/relationships/slideLayout" Target="../slideLayouts/slideLayout31.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5" Type="http://schemas.openxmlformats.org/officeDocument/2006/relationships/theme" Target="../theme/theme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5" Type="http://schemas.openxmlformats.org/officeDocument/2006/relationships/theme" Target="../theme/theme7.xml"/><Relationship Id="rId4" Type="http://schemas.openxmlformats.org/officeDocument/2006/relationships/slideLayout" Target="../slideLayouts/slideLayout39.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2.xml"/><Relationship Id="rId2" Type="http://schemas.openxmlformats.org/officeDocument/2006/relationships/slideLayout" Target="../slideLayouts/slideLayout41.xml"/><Relationship Id="rId1" Type="http://schemas.openxmlformats.org/officeDocument/2006/relationships/slideLayout" Target="../slideLayouts/slideLayout40.xml"/><Relationship Id="rId5" Type="http://schemas.openxmlformats.org/officeDocument/2006/relationships/theme" Target="../theme/theme8.xml"/><Relationship Id="rId4" Type="http://schemas.openxmlformats.org/officeDocument/2006/relationships/slideLayout" Target="../slideLayouts/slideLayout43.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theme" Target="../theme/theme9.xml"/><Relationship Id="rId5" Type="http://schemas.openxmlformats.org/officeDocument/2006/relationships/slideLayout" Target="../slideLayouts/slideLayout48.xml"/><Relationship Id="rId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687" r:id="rId1"/>
    <p:sldLayoutId id="2147483752" r:id="rId2"/>
    <p:sldLayoutId id="2147483688" r:id="rId3"/>
    <p:sldLayoutId id="2147483689" r:id="rId4"/>
    <p:sldLayoutId id="2147483745" r:id="rId5"/>
    <p:sldLayoutId id="2147483746" r:id="rId6"/>
    <p:sldLayoutId id="2147483751" r:id="rId7"/>
    <p:sldLayoutId id="2147483703" r:id="rId8"/>
    <p:sldLayoutId id="2147483690" r:id="rId9"/>
    <p:sldLayoutId id="2147483736" r:id="rId10"/>
    <p:sldLayoutId id="2147483691" r:id="rId11"/>
    <p:sldLayoutId id="2147483744" r:id="rId12"/>
    <p:sldLayoutId id="2147483692"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710" r:id="rId5"/>
    <p:sldLayoutId id="2147483722" r:id="rId6"/>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5" name="Google Shape;40;p5">
            <a:extLst>
              <a:ext uri="{FF2B5EF4-FFF2-40B4-BE49-F238E27FC236}">
                <a16:creationId xmlns:a16="http://schemas.microsoft.com/office/drawing/2014/main" id="{BB33C76D-A160-4E3E-9140-EE2DE7105F15}"/>
              </a:ext>
            </a:extLst>
          </p:cNvPr>
          <p:cNvSpPr txBox="1">
            <a:spLocks noGrp="1"/>
          </p:cNvSpPr>
          <p:nvPr>
            <p:ph type="sldNum" idx="4"/>
          </p:nvPr>
        </p:nvSpPr>
        <p:spPr>
          <a:xfrm>
            <a:off x="10980260" y="6172200"/>
            <a:ext cx="906940" cy="276999"/>
          </a:xfrm>
          <a:prstGeom prst="rect">
            <a:avLst/>
          </a:prstGeom>
          <a:noFill/>
          <a:ln>
            <a:noFill/>
          </a:ln>
        </p:spPr>
        <p:txBody>
          <a:bodyPr spcFirstLastPara="1" wrap="square" lIns="0" tIns="0" rIns="0" bIns="0" anchor="b" anchorCtr="0">
            <a:noAutofit/>
          </a:bodyPr>
          <a:lstStyle>
            <a:lvl1pPr marL="0" lvl="0"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1pPr>
            <a:lvl2pPr marL="0" lvl="1"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2pPr>
            <a:lvl3pPr marL="0" lvl="2"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3pPr>
            <a:lvl4pPr marL="0" lvl="3"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4pPr>
            <a:lvl5pPr marL="0" lvl="4"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5pPr>
            <a:lvl6pPr marL="0" lvl="5"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6pPr>
            <a:lvl7pPr marL="0" lvl="6"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7pPr>
            <a:lvl8pPr marL="0" lvl="7"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8pPr>
            <a:lvl9pPr marL="0" lvl="8" indent="0" algn="r">
              <a:lnSpc>
                <a:spcPct val="100000"/>
              </a:lnSpc>
              <a:spcBef>
                <a:spcPts val="0"/>
              </a:spcBef>
              <a:spcAft>
                <a:spcPts val="0"/>
              </a:spcAft>
              <a:buSzPts val="1600"/>
              <a:buNone/>
              <a:defRPr sz="16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35" r:id="rId1"/>
    <p:sldLayoutId id="2147483734" r:id="rId2"/>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 </a:t>
            </a:r>
          </a:p>
          <a:p>
            <a:pPr lvl="3"/>
            <a:r>
              <a:rPr lang="en-US"/>
              <a:t>Fourth Level</a:t>
            </a:r>
          </a:p>
          <a:p>
            <a:pPr lvl="4"/>
            <a:r>
              <a:rPr lang="en-US"/>
              <a:t>Fifth Level </a:t>
            </a:r>
          </a:p>
        </p:txBody>
      </p:sp>
      <p:sp>
        <p:nvSpPr>
          <p:cNvPr id="4" name="Slide Number Placeholder 3">
            <a:extLst>
              <a:ext uri="{FF2B5EF4-FFF2-40B4-BE49-F238E27FC236}">
                <a16:creationId xmlns:a16="http://schemas.microsoft.com/office/drawing/2014/main" id="{2FF2D152-6EF6-4B00-A676-C86DE6C6E820}"/>
              </a:ext>
            </a:extLst>
          </p:cNvPr>
          <p:cNvSpPr>
            <a:spLocks noGrp="1"/>
          </p:cNvSpPr>
          <p:nvPr>
            <p:ph type="sldNum" sz="quarter" idx="4"/>
          </p:nvPr>
        </p:nvSpPr>
        <p:spPr>
          <a:xfrm>
            <a:off x="9296400" y="6289075"/>
            <a:ext cx="2743200" cy="365125"/>
          </a:xfrm>
          <a:prstGeom prst="rect">
            <a:avLst/>
          </a:prstGeom>
        </p:spPr>
        <p:txBody>
          <a:bodyPr vert="horz" lIns="91440" tIns="45720" rIns="91440" bIns="45720" rtlCol="0" anchor="ctr"/>
          <a:lstStyle>
            <a:lvl1pPr algn="r">
              <a:defRPr sz="2400">
                <a:solidFill>
                  <a:schemeClr val="bg1"/>
                </a:solidFill>
              </a:defRPr>
            </a:lvl1pPr>
          </a:lstStyle>
          <a:p>
            <a:fld id="{43627AA6-F28E-4E07-9FB1-B47D85C72865}" type="slidenum">
              <a:rPr lang="en-US" smtClean="0"/>
              <a:pPr/>
              <a:t>‹#›</a:t>
            </a:fld>
            <a:endParaRPr lang="en-US"/>
          </a:p>
        </p:txBody>
      </p:sp>
    </p:spTree>
    <p:extLst>
      <p:ext uri="{BB962C8B-B14F-4D97-AF65-F5344CB8AC3E}">
        <p14:creationId xmlns:p14="http://schemas.microsoft.com/office/powerpoint/2010/main" val="208203032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700" r:id="rId6"/>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b="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6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v"/>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bg1"/>
                </a:solidFill>
              </a:defRPr>
            </a:lvl1pPr>
          </a:lstStyle>
          <a:p>
            <a:fld id="{2AA74813-043C-43CB-9E82-7CAA19F31821}" type="slidenum">
              <a:rPr lang="en-US" smtClean="0"/>
              <a:pPr/>
              <a:t>‹#›</a:t>
            </a:fld>
            <a:endParaRPr lang="en-US"/>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04" r:id="rId4"/>
    <p:sldLayoutId id="2147483727" r:id="rId5"/>
  </p:sldLayoutIdLst>
  <p:hf hdr="0" ftr="0" dt="0"/>
  <p:txStyles>
    <p:titleStyle>
      <a:lvl1pPr algn="ctr" defTabSz="914400" rtl="0" eaLnBrk="1" latinLnBrk="0" hangingPunct="1">
        <a:lnSpc>
          <a:spcPct val="90000"/>
        </a:lnSpc>
        <a:spcBef>
          <a:spcPct val="0"/>
        </a:spcBef>
        <a:buNone/>
        <a:defRPr sz="38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600" kern="1200">
          <a:solidFill>
            <a:schemeClr val="bg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20A_9B9C430C.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21C_EAAE50FF.xml"/><Relationship Id="rId2" Type="http://schemas.openxmlformats.org/officeDocument/2006/relationships/notesSlide" Target="../notesSlides/notesSlide18.xml"/><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7.xml"/></Relationships>
</file>

<file path=ppt/slides/_rels/slide29.xml.rels><?xml version="1.0" encoding="UTF-8" standalone="yes"?>
<Relationships xmlns="http://schemas.openxmlformats.org/package/2006/relationships"><Relationship Id="rId3" Type="http://schemas.microsoft.com/office/2018/10/relationships/comments" Target="../comments/modernComment_228_3692EE6C.xml"/><Relationship Id="rId2" Type="http://schemas.openxmlformats.org/officeDocument/2006/relationships/notesSlide" Target="../notesSlides/notesSlide29.xml"/><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7.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8.xml"/><Relationship Id="rId4" Type="http://schemas.openxmlformats.org/officeDocument/2006/relationships/hyperlink" Target="mailto:PLIS@cde.ca.gov"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3.cde.ca.gov/plis" TargetMode="External"/><Relationship Id="rId2" Type="http://schemas.openxmlformats.org/officeDocument/2006/relationships/notesSlide" Target="../notesSlides/notesSlide32.xml"/><Relationship Id="rId1" Type="http://schemas.openxmlformats.org/officeDocument/2006/relationships/slideLayout" Target="../slideLayouts/slideLayout57.xml"/><Relationship Id="rId6" Type="http://schemas.microsoft.com/office/2018/10/relationships/comments" Target="../comments/modernComment_22E_2C05E99.xml"/><Relationship Id="rId5" Type="http://schemas.openxmlformats.org/officeDocument/2006/relationships/hyperlink" Target="mailto:PLIS@cde.ca.gov" TargetMode="External"/><Relationship Id="rId4" Type="http://schemas.openxmlformats.org/officeDocument/2006/relationships/hyperlink" Target="https://www.cde.ca.gov/sp/cd/ci/mb2204a.asp"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multilinguallearningtoolkit.org/wp-content/uploads/2021/08/Support-Billingualism-Spanish-1.pdf(PDF)" TargetMode="External"/><Relationship Id="rId7" Type="http://schemas.microsoft.com/office/2018/10/relationships/comments" Target="../comments/modernComment_22C_C201D5E0.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eclkc.ohs.acf.hhs.gov/culture-language/article/importance-home-language-series" TargetMode="External"/><Relationship Id="rId5" Type="http://schemas.openxmlformats.org/officeDocument/2006/relationships/hyperlink" Target="https://ncela.ed.gov/files/announcements/20200805-NCELAInfographic-508.pdf(PDF)" TargetMode="External"/><Relationship Id="rId4" Type="http://schemas.openxmlformats.org/officeDocument/2006/relationships/hyperlink" Target="https://cmascanada.ca/2018/05/15/keeping-your-home-language/" TargetMode="External"/></Relationships>
</file>

<file path=ppt/slides/_rels/slide7.xml.rels><?xml version="1.0" encoding="UTF-8" standalone="yes"?>
<Relationships xmlns="http://schemas.openxmlformats.org/package/2006/relationships"><Relationship Id="rId3" Type="http://schemas.microsoft.com/office/2018/10/relationships/comments" Target="../comments/modernComment_22D_79420988.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3" Type="http://schemas.microsoft.com/office/2018/10/relationships/comments" Target="../comments/modernComment_217_5CD43FF9.xml"/><Relationship Id="rId2" Type="http://schemas.openxmlformats.org/officeDocument/2006/relationships/notesSlide" Target="../notesSlides/notesSlide9.xml"/><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453079" y="495798"/>
            <a:ext cx="11636368" cy="1329610"/>
          </a:xfrm>
        </p:spPr>
        <p:txBody>
          <a:bodyPr vert="horz" lIns="91440" tIns="45720" rIns="91440" bIns="45720" rtlCol="0" anchor="ctr">
            <a:noAutofit/>
          </a:bodyPr>
          <a:lstStyle/>
          <a:p>
            <a:r>
              <a:rPr lang="en-US" sz="4800">
                <a:solidFill>
                  <a:schemeClr val="tx1"/>
                </a:solidFill>
                <a:cs typeface="Arial"/>
              </a:rPr>
              <a:t>Preschool Language Information System (PLIS)</a:t>
            </a:r>
            <a:br>
              <a:rPr lang="en-US" sz="4800">
                <a:cs typeface="Arial"/>
              </a:rPr>
            </a:br>
            <a:r>
              <a:rPr lang="en-US" sz="4800">
                <a:solidFill>
                  <a:schemeClr val="tx1"/>
                </a:solidFill>
                <a:cs typeface="Arial"/>
              </a:rPr>
              <a:t>Technical Assistance Webinar</a:t>
            </a: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1899692" y="2622138"/>
            <a:ext cx="10123488" cy="3171825"/>
          </a:xfrm>
        </p:spPr>
        <p:txBody>
          <a:bodyPr vert="horz" lIns="91440" tIns="45720" rIns="91440" bIns="45720" rtlCol="0" anchor="t">
            <a:normAutofit/>
          </a:bodyPr>
          <a:lstStyle/>
          <a:p>
            <a:pPr marL="0" indent="0" algn="ctr">
              <a:buNone/>
            </a:pPr>
            <a:r>
              <a:rPr lang="en-US" sz="3600" b="1" dirty="0">
                <a:ea typeface="+mn-lt"/>
                <a:cs typeface="+mn-lt"/>
              </a:rPr>
              <a:t>Early Education Division (EED)</a:t>
            </a:r>
          </a:p>
          <a:p>
            <a:pPr marL="0" indent="0" algn="ctr">
              <a:buNone/>
            </a:pPr>
            <a:endParaRPr lang="en-US" sz="3600" b="1" dirty="0">
              <a:ea typeface="+mn-lt"/>
              <a:cs typeface="+mn-lt"/>
            </a:endParaRPr>
          </a:p>
          <a:p>
            <a:pPr marL="0" indent="0" algn="ctr">
              <a:buNone/>
            </a:pPr>
            <a:r>
              <a:rPr lang="en-US" sz="3600" b="1" dirty="0">
                <a:ea typeface="+mn-lt"/>
                <a:cs typeface="+mn-lt"/>
              </a:rPr>
              <a:t>Date: December 14, 2022</a:t>
            </a:r>
            <a:endParaRPr lang="en-US" sz="3600" dirty="0">
              <a:ea typeface="+mn-lt"/>
              <a:cs typeface="+mn-lt"/>
            </a:endParaRPr>
          </a:p>
          <a:p>
            <a:pPr marL="0" indent="0" algn="ctr">
              <a:buNone/>
            </a:pPr>
            <a:r>
              <a:rPr lang="en-US" sz="3600" b="1" dirty="0">
                <a:ea typeface="+mn-lt"/>
                <a:cs typeface="+mn-lt"/>
              </a:rPr>
              <a:t>Time: 9:30 - 11:00am</a:t>
            </a:r>
            <a:endParaRPr lang="en-US" sz="3600" dirty="0">
              <a:cs typeface="Arial" panose="020B0604020202020204"/>
            </a:endParaRPr>
          </a:p>
        </p:txBody>
      </p:sp>
    </p:spTree>
    <p:extLst>
      <p:ext uri="{BB962C8B-B14F-4D97-AF65-F5344CB8AC3E}">
        <p14:creationId xmlns:p14="http://schemas.microsoft.com/office/powerpoint/2010/main" val="221524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a:xfrm>
            <a:off x="152400" y="-4968"/>
            <a:ext cx="11887200" cy="1325563"/>
          </a:xfrm>
        </p:spPr>
        <p:txBody>
          <a:bodyPr/>
          <a:lstStyle/>
          <a:p>
            <a:r>
              <a:rPr lang="en-US" b="1" dirty="0">
                <a:cs typeface="Arial"/>
              </a:rPr>
              <a:t>PLIS Data Reporting Instructions</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152400" y="1158136"/>
            <a:ext cx="11887200" cy="5255983"/>
          </a:xfrm>
        </p:spPr>
        <p:txBody>
          <a:bodyPr vert="horz" lIns="91440" tIns="45720" rIns="91440" bIns="45720" rtlCol="0" anchor="t">
            <a:normAutofit lnSpcReduction="10000"/>
          </a:bodyPr>
          <a:lstStyle/>
          <a:p>
            <a:r>
              <a:rPr lang="en-US" dirty="0">
                <a:cs typeface="Arial"/>
              </a:rPr>
              <a:t>Manual Input</a:t>
            </a:r>
          </a:p>
          <a:p>
            <a:pPr lvl="1"/>
            <a:r>
              <a:rPr lang="en-US" dirty="0">
                <a:cs typeface="Arial"/>
              </a:rPr>
              <a:t>Click "Add Child"</a:t>
            </a:r>
          </a:p>
          <a:p>
            <a:pPr lvl="1"/>
            <a:r>
              <a:rPr lang="en-US" dirty="0">
                <a:cs typeface="Arial"/>
              </a:rPr>
              <a:t>Report is separated into three fields: Child, Family, Classroom and Facility</a:t>
            </a:r>
          </a:p>
          <a:p>
            <a:pPr lvl="1">
              <a:spcAft>
                <a:spcPts val="800"/>
              </a:spcAft>
            </a:pPr>
            <a:r>
              <a:rPr lang="en-US" dirty="0">
                <a:cs typeface="Arial"/>
              </a:rPr>
              <a:t>Once all information is input, click "Add Child Record"</a:t>
            </a:r>
          </a:p>
          <a:p>
            <a:r>
              <a:rPr lang="en-US" dirty="0">
                <a:cs typeface="Arial"/>
              </a:rPr>
              <a:t>Electronic File Input</a:t>
            </a:r>
          </a:p>
          <a:p>
            <a:pPr lvl="1"/>
            <a:r>
              <a:rPr lang="en-US" dirty="0">
                <a:cs typeface="Arial"/>
              </a:rPr>
              <a:t>Click "Upload Child Records"</a:t>
            </a:r>
          </a:p>
          <a:p>
            <a:pPr lvl="1"/>
            <a:r>
              <a:rPr lang="en-US" dirty="0">
                <a:cs typeface="Arial"/>
              </a:rPr>
              <a:t>If a previous quarter has already been reported on, there's an option to download the previous report as a tab-delimited file to reupload</a:t>
            </a:r>
          </a:p>
          <a:p>
            <a:pPr lvl="1"/>
            <a:r>
              <a:rPr lang="en-US" dirty="0">
                <a:cs typeface="Arial"/>
              </a:rPr>
              <a:t>After uploading, if there are errors, all errors will pop up on the screen</a:t>
            </a:r>
          </a:p>
          <a:p>
            <a:pPr lvl="1"/>
            <a:r>
              <a:rPr lang="en-US" dirty="0">
                <a:cs typeface="Arial"/>
              </a:rPr>
              <a:t>Upon successful upload, a message will populate, and all information will be available in manual input</a:t>
            </a:r>
          </a:p>
        </p:txBody>
      </p:sp>
      <p:sp>
        <p:nvSpPr>
          <p:cNvPr id="4" name="Slide Number Placeholder 3">
            <a:extLst>
              <a:ext uri="{FF2B5EF4-FFF2-40B4-BE49-F238E27FC236}">
                <a16:creationId xmlns:a16="http://schemas.microsoft.com/office/drawing/2014/main" id="{448E7BEE-13B1-4FDE-9A29-CEA8B456A8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latin typeface="+mj-lt"/>
              </a:rPr>
              <a:t>10</a:t>
            </a:fld>
            <a:endParaRPr lang="en-US" sz="2400" dirty="0">
              <a:latin typeface="+mj-lt"/>
            </a:endParaRPr>
          </a:p>
        </p:txBody>
      </p:sp>
    </p:spTree>
    <p:extLst>
      <p:ext uri="{BB962C8B-B14F-4D97-AF65-F5344CB8AC3E}">
        <p14:creationId xmlns:p14="http://schemas.microsoft.com/office/powerpoint/2010/main" val="1640146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ACF81-1109-426A-AAC4-5E7B181071F5}"/>
              </a:ext>
            </a:extLst>
          </p:cNvPr>
          <p:cNvSpPr>
            <a:spLocks noGrp="1"/>
          </p:cNvSpPr>
          <p:nvPr>
            <p:ph type="title"/>
          </p:nvPr>
        </p:nvSpPr>
        <p:spPr>
          <a:xfrm>
            <a:off x="215774" y="-239821"/>
            <a:ext cx="11887200" cy="1325563"/>
          </a:xfrm>
        </p:spPr>
        <p:txBody>
          <a:bodyPr>
            <a:normAutofit/>
          </a:bodyPr>
          <a:lstStyle/>
          <a:p>
            <a:r>
              <a:rPr lang="en-US" sz="4000" dirty="0">
                <a:solidFill>
                  <a:schemeClr val="bg1"/>
                </a:solidFill>
              </a:rPr>
              <a:t>PLIS Reporting Schedule</a:t>
            </a:r>
          </a:p>
        </p:txBody>
      </p:sp>
      <p:sp>
        <p:nvSpPr>
          <p:cNvPr id="8" name="Content Placeholder 7">
            <a:extLst>
              <a:ext uri="{FF2B5EF4-FFF2-40B4-BE49-F238E27FC236}">
                <a16:creationId xmlns:a16="http://schemas.microsoft.com/office/drawing/2014/main" id="{0D9782FC-90AE-449D-8DD1-585B74FC0CA6}"/>
              </a:ext>
            </a:extLst>
          </p:cNvPr>
          <p:cNvSpPr>
            <a:spLocks noGrp="1"/>
          </p:cNvSpPr>
          <p:nvPr>
            <p:ph sz="half" idx="2"/>
          </p:nvPr>
        </p:nvSpPr>
        <p:spPr>
          <a:xfrm>
            <a:off x="1664329" y="1158465"/>
            <a:ext cx="8738103" cy="715601"/>
          </a:xfrm>
        </p:spPr>
        <p:txBody>
          <a:bodyPr>
            <a:normAutofit/>
          </a:bodyPr>
          <a:lstStyle/>
          <a:p>
            <a:pPr marL="0" indent="0">
              <a:buNone/>
            </a:pPr>
            <a:r>
              <a:rPr lang="en-US" sz="2400" dirty="0"/>
              <a:t>The reporting schedule for Fiscal Year 22–23 will be as follows:</a:t>
            </a:r>
          </a:p>
        </p:txBody>
      </p:sp>
      <p:graphicFrame>
        <p:nvGraphicFramePr>
          <p:cNvPr id="6" name="Content Placeholder 5">
            <a:extLst>
              <a:ext uri="{FF2B5EF4-FFF2-40B4-BE49-F238E27FC236}">
                <a16:creationId xmlns:a16="http://schemas.microsoft.com/office/drawing/2014/main" id="{4DD84372-CA5A-CC8E-0048-321A81E3E493}"/>
              </a:ext>
            </a:extLst>
          </p:cNvPr>
          <p:cNvGraphicFramePr>
            <a:graphicFrameLocks noGrp="1"/>
          </p:cNvGraphicFramePr>
          <p:nvPr>
            <p:ph sz="half" idx="1"/>
            <p:extLst>
              <p:ext uri="{D42A27DB-BD31-4B8C-83A1-F6EECF244321}">
                <p14:modId xmlns:p14="http://schemas.microsoft.com/office/powerpoint/2010/main" val="360420114"/>
              </p:ext>
            </p:extLst>
          </p:nvPr>
        </p:nvGraphicFramePr>
        <p:xfrm>
          <a:off x="514539" y="1711105"/>
          <a:ext cx="11454142" cy="4098024"/>
        </p:xfrm>
        <a:graphic>
          <a:graphicData uri="http://schemas.openxmlformats.org/drawingml/2006/table">
            <a:tbl>
              <a:tblPr firstRow="1" bandRow="1">
                <a:tableStyleId>{5C22544A-7EE6-4342-B048-85BDC9FD1C3A}</a:tableStyleId>
              </a:tblPr>
              <a:tblGrid>
                <a:gridCol w="2105671">
                  <a:extLst>
                    <a:ext uri="{9D8B030D-6E8A-4147-A177-3AD203B41FA5}">
                      <a16:colId xmlns:a16="http://schemas.microsoft.com/office/drawing/2014/main" val="80852243"/>
                    </a:ext>
                  </a:extLst>
                </a:gridCol>
                <a:gridCol w="3614280">
                  <a:extLst>
                    <a:ext uri="{9D8B030D-6E8A-4147-A177-3AD203B41FA5}">
                      <a16:colId xmlns:a16="http://schemas.microsoft.com/office/drawing/2014/main" val="3035720798"/>
                    </a:ext>
                  </a:extLst>
                </a:gridCol>
                <a:gridCol w="3061880">
                  <a:extLst>
                    <a:ext uri="{9D8B030D-6E8A-4147-A177-3AD203B41FA5}">
                      <a16:colId xmlns:a16="http://schemas.microsoft.com/office/drawing/2014/main" val="655511507"/>
                    </a:ext>
                  </a:extLst>
                </a:gridCol>
                <a:gridCol w="2672311">
                  <a:extLst>
                    <a:ext uri="{9D8B030D-6E8A-4147-A177-3AD203B41FA5}">
                      <a16:colId xmlns:a16="http://schemas.microsoft.com/office/drawing/2014/main" val="3093998595"/>
                    </a:ext>
                  </a:extLst>
                </a:gridCol>
              </a:tblGrid>
              <a:tr h="1266977">
                <a:tc>
                  <a:txBody>
                    <a:bodyPr/>
                    <a:lstStyle/>
                    <a:p>
                      <a:pPr algn="ctr" fontAlgn="t"/>
                      <a:endParaRPr lang="en-US" sz="2400">
                        <a:effectLst/>
                      </a:endParaRPr>
                    </a:p>
                    <a:p>
                      <a:pPr algn="ctr" rtl="0" fontAlgn="base"/>
                      <a:r>
                        <a:rPr lang="en-US" sz="2400">
                          <a:effectLst/>
                        </a:rPr>
                        <a:t>Report Quarter </a:t>
                      </a:r>
                      <a:endParaRPr lang="en-US" sz="2400" b="0" i="0">
                        <a:effectLst/>
                      </a:endParaRPr>
                    </a:p>
                  </a:txBody>
                  <a:tcPr marL="47087" marR="47087"/>
                </a:tc>
                <a:tc>
                  <a:txBody>
                    <a:bodyPr/>
                    <a:lstStyle/>
                    <a:p>
                      <a:pPr algn="ctr" fontAlgn="t"/>
                      <a:endParaRPr lang="en-US" sz="2400">
                        <a:effectLst/>
                      </a:endParaRPr>
                    </a:p>
                    <a:p>
                      <a:pPr algn="ctr" rtl="0" fontAlgn="base"/>
                      <a:r>
                        <a:rPr lang="en-US" sz="2400">
                          <a:effectLst/>
                        </a:rPr>
                        <a:t>Reporting Period </a:t>
                      </a:r>
                      <a:endParaRPr lang="en-US" sz="2400" b="0" i="0">
                        <a:effectLst/>
                      </a:endParaRPr>
                    </a:p>
                  </a:txBody>
                  <a:tcPr marL="47087" marR="47087"/>
                </a:tc>
                <a:tc>
                  <a:txBody>
                    <a:bodyPr/>
                    <a:lstStyle/>
                    <a:p>
                      <a:pPr algn="ctr" fontAlgn="t"/>
                      <a:endParaRPr lang="en-US" sz="2400" dirty="0">
                        <a:effectLst/>
                      </a:endParaRPr>
                    </a:p>
                    <a:p>
                      <a:pPr algn="ctr" rtl="0" fontAlgn="base"/>
                      <a:r>
                        <a:rPr lang="en-US" sz="2400" dirty="0">
                          <a:effectLst/>
                        </a:rPr>
                        <a:t>First Day Reports May Be Submitted </a:t>
                      </a:r>
                      <a:endParaRPr lang="en-US" sz="2400" b="0" i="0" dirty="0">
                        <a:effectLst/>
                      </a:endParaRPr>
                    </a:p>
                  </a:txBody>
                  <a:tcPr marL="47087" marR="47087"/>
                </a:tc>
                <a:tc>
                  <a:txBody>
                    <a:bodyPr/>
                    <a:lstStyle/>
                    <a:p>
                      <a:pPr algn="ctr" fontAlgn="t"/>
                      <a:endParaRPr lang="en-US" sz="2400" dirty="0">
                        <a:effectLst/>
                      </a:endParaRPr>
                    </a:p>
                    <a:p>
                      <a:pPr algn="ctr" rtl="0" fontAlgn="base"/>
                      <a:r>
                        <a:rPr lang="en-US" sz="2400" dirty="0">
                          <a:effectLst/>
                        </a:rPr>
                        <a:t>Report Due Date </a:t>
                      </a:r>
                      <a:endParaRPr lang="en-US" sz="2400" b="0" i="0" dirty="0">
                        <a:effectLst/>
                      </a:endParaRPr>
                    </a:p>
                  </a:txBody>
                  <a:tcPr marL="47087" marR="47087"/>
                </a:tc>
                <a:extLst>
                  <a:ext uri="{0D108BD9-81ED-4DB2-BD59-A6C34878D82A}">
                    <a16:rowId xmlns:a16="http://schemas.microsoft.com/office/drawing/2014/main" val="3407883673"/>
                  </a:ext>
                </a:extLst>
              </a:tr>
              <a:tr h="952805">
                <a:tc>
                  <a:txBody>
                    <a:bodyPr/>
                    <a:lstStyle/>
                    <a:p>
                      <a:pPr algn="ctr" rtl="0" fontAlgn="base"/>
                      <a:r>
                        <a:rPr lang="en-US" sz="2400" dirty="0">
                          <a:solidFill>
                            <a:schemeClr val="bg2">
                              <a:lumMod val="10000"/>
                            </a:schemeClr>
                          </a:solidFill>
                          <a:effectLst/>
                        </a:rPr>
                        <a:t>Quarter 2 (Optional) </a:t>
                      </a:r>
                      <a:endParaRPr lang="en-US" sz="2400" b="0" i="0" dirty="0">
                        <a:solidFill>
                          <a:schemeClr val="bg2">
                            <a:lumMod val="10000"/>
                          </a:schemeClr>
                        </a:solidFill>
                        <a:effectLst/>
                      </a:endParaRPr>
                    </a:p>
                  </a:txBody>
                  <a:tcPr marL="47087" marR="47087"/>
                </a:tc>
                <a:tc>
                  <a:txBody>
                    <a:bodyPr/>
                    <a:lstStyle/>
                    <a:p>
                      <a:pPr algn="ctr" rtl="0" fontAlgn="base"/>
                      <a:r>
                        <a:rPr lang="en-US" sz="2400" dirty="0">
                          <a:solidFill>
                            <a:schemeClr val="bg2">
                              <a:lumMod val="10000"/>
                            </a:schemeClr>
                          </a:solidFill>
                          <a:effectLst/>
                        </a:rPr>
                        <a:t>December 1 </a:t>
                      </a:r>
                      <a:r>
                        <a:rPr lang="en-US" sz="2400" b="0" i="0" u="none" strike="noStrike" noProof="0" dirty="0">
                          <a:solidFill>
                            <a:schemeClr val="bg2">
                              <a:lumMod val="10000"/>
                            </a:schemeClr>
                          </a:solidFill>
                          <a:effectLst/>
                          <a:latin typeface="Arial"/>
                        </a:rPr>
                        <a:t>– </a:t>
                      </a:r>
                      <a:r>
                        <a:rPr lang="en-US" sz="2400" dirty="0">
                          <a:solidFill>
                            <a:schemeClr val="bg2">
                              <a:lumMod val="10000"/>
                            </a:schemeClr>
                          </a:solidFill>
                          <a:effectLst/>
                        </a:rPr>
                        <a:t>December 31, 2022 </a:t>
                      </a:r>
                      <a:endParaRPr lang="en-US" sz="2400" b="0" i="0" dirty="0">
                        <a:solidFill>
                          <a:schemeClr val="bg2">
                            <a:lumMod val="10000"/>
                          </a:schemeClr>
                        </a:solidFill>
                        <a:effectLst/>
                      </a:endParaRPr>
                    </a:p>
                  </a:txBody>
                  <a:tcPr marL="47087" marR="47087"/>
                </a:tc>
                <a:tc>
                  <a:txBody>
                    <a:bodyPr/>
                    <a:lstStyle/>
                    <a:p>
                      <a:pPr algn="ctr" rtl="0" fontAlgn="base"/>
                      <a:r>
                        <a:rPr lang="en-US" sz="2400" dirty="0">
                          <a:solidFill>
                            <a:schemeClr val="bg2">
                              <a:lumMod val="10000"/>
                            </a:schemeClr>
                          </a:solidFill>
                          <a:effectLst/>
                        </a:rPr>
                        <a:t>January 1, 2023 </a:t>
                      </a:r>
                      <a:endParaRPr lang="en-US" sz="2400" b="0" i="0" dirty="0">
                        <a:solidFill>
                          <a:schemeClr val="bg2">
                            <a:lumMod val="10000"/>
                          </a:schemeClr>
                        </a:solidFill>
                        <a:effectLst/>
                      </a:endParaRPr>
                    </a:p>
                  </a:txBody>
                  <a:tcPr marL="47087" marR="47087"/>
                </a:tc>
                <a:tc>
                  <a:txBody>
                    <a:bodyPr/>
                    <a:lstStyle/>
                    <a:p>
                      <a:pPr algn="ctr" rtl="0" fontAlgn="base"/>
                      <a:r>
                        <a:rPr lang="en-US" sz="2400" dirty="0">
                          <a:solidFill>
                            <a:schemeClr val="bg2">
                              <a:lumMod val="10000"/>
                            </a:schemeClr>
                          </a:solidFill>
                          <a:effectLst/>
                        </a:rPr>
                        <a:t>January 20, 2023 </a:t>
                      </a:r>
                      <a:endParaRPr lang="en-US" sz="2400" b="0" i="0" dirty="0">
                        <a:solidFill>
                          <a:schemeClr val="bg2">
                            <a:lumMod val="10000"/>
                          </a:schemeClr>
                        </a:solidFill>
                        <a:effectLst/>
                      </a:endParaRPr>
                    </a:p>
                  </a:txBody>
                  <a:tcPr marL="47087" marR="47087"/>
                </a:tc>
                <a:extLst>
                  <a:ext uri="{0D108BD9-81ED-4DB2-BD59-A6C34878D82A}">
                    <a16:rowId xmlns:a16="http://schemas.microsoft.com/office/drawing/2014/main" val="837279655"/>
                  </a:ext>
                </a:extLst>
              </a:tr>
              <a:tr h="939121">
                <a:tc>
                  <a:txBody>
                    <a:bodyPr/>
                    <a:lstStyle/>
                    <a:p>
                      <a:pPr algn="ctr" rtl="0" fontAlgn="base"/>
                      <a:r>
                        <a:rPr lang="en-US" sz="2400" dirty="0">
                          <a:solidFill>
                            <a:schemeClr val="bg2">
                              <a:lumMod val="10000"/>
                            </a:schemeClr>
                          </a:solidFill>
                          <a:effectLst/>
                        </a:rPr>
                        <a:t>Quarter 3  </a:t>
                      </a:r>
                      <a:endParaRPr lang="en-US" sz="2400" b="0" i="0" dirty="0">
                        <a:solidFill>
                          <a:schemeClr val="bg2">
                            <a:lumMod val="10000"/>
                          </a:schemeClr>
                        </a:solidFill>
                        <a:effectLst/>
                      </a:endParaRPr>
                    </a:p>
                  </a:txBody>
                  <a:tcPr marL="47087" marR="47087"/>
                </a:tc>
                <a:tc>
                  <a:txBody>
                    <a:bodyPr/>
                    <a:lstStyle/>
                    <a:p>
                      <a:pPr algn="ctr" rtl="0" fontAlgn="base"/>
                      <a:r>
                        <a:rPr lang="en-US" sz="2400" dirty="0">
                          <a:solidFill>
                            <a:schemeClr val="bg2">
                              <a:lumMod val="10000"/>
                            </a:schemeClr>
                          </a:solidFill>
                          <a:effectLst/>
                        </a:rPr>
                        <a:t>January 1, 2023 </a:t>
                      </a:r>
                      <a:r>
                        <a:rPr lang="en-US" sz="2400" b="0" i="0" u="none" strike="noStrike" noProof="0" dirty="0">
                          <a:solidFill>
                            <a:schemeClr val="bg2">
                              <a:lumMod val="10000"/>
                            </a:schemeClr>
                          </a:solidFill>
                          <a:effectLst/>
                          <a:latin typeface="Arial"/>
                        </a:rPr>
                        <a:t>– </a:t>
                      </a:r>
                      <a:r>
                        <a:rPr lang="en-US" sz="2400" dirty="0">
                          <a:solidFill>
                            <a:schemeClr val="bg2">
                              <a:lumMod val="10000"/>
                            </a:schemeClr>
                          </a:solidFill>
                          <a:effectLst/>
                        </a:rPr>
                        <a:t>March 30, 2023 </a:t>
                      </a:r>
                      <a:endParaRPr lang="en-US" sz="2400" b="0" i="0" dirty="0">
                        <a:solidFill>
                          <a:schemeClr val="bg2">
                            <a:lumMod val="10000"/>
                          </a:schemeClr>
                        </a:solidFill>
                        <a:effectLst/>
                      </a:endParaRPr>
                    </a:p>
                  </a:txBody>
                  <a:tcPr marL="47087" marR="47087"/>
                </a:tc>
                <a:tc>
                  <a:txBody>
                    <a:bodyPr/>
                    <a:lstStyle/>
                    <a:p>
                      <a:pPr algn="ctr" rtl="0" fontAlgn="base"/>
                      <a:r>
                        <a:rPr lang="en-US" sz="2400" dirty="0">
                          <a:solidFill>
                            <a:schemeClr val="bg2">
                              <a:lumMod val="10000"/>
                            </a:schemeClr>
                          </a:solidFill>
                          <a:effectLst/>
                        </a:rPr>
                        <a:t>April 1, 2023 </a:t>
                      </a:r>
                      <a:endParaRPr lang="en-US" sz="2400" b="0" i="0" dirty="0">
                        <a:solidFill>
                          <a:schemeClr val="bg2">
                            <a:lumMod val="10000"/>
                          </a:schemeClr>
                        </a:solidFill>
                        <a:effectLst/>
                      </a:endParaRPr>
                    </a:p>
                  </a:txBody>
                  <a:tcPr marL="47087" marR="47087"/>
                </a:tc>
                <a:tc>
                  <a:txBody>
                    <a:bodyPr/>
                    <a:lstStyle/>
                    <a:p>
                      <a:pPr algn="ctr" rtl="0" fontAlgn="base"/>
                      <a:r>
                        <a:rPr lang="en-US" sz="2400" dirty="0">
                          <a:solidFill>
                            <a:schemeClr val="bg2">
                              <a:lumMod val="10000"/>
                            </a:schemeClr>
                          </a:solidFill>
                          <a:effectLst/>
                        </a:rPr>
                        <a:t>April 20, 2023 </a:t>
                      </a:r>
                      <a:endParaRPr lang="en-US" sz="2400" b="0" i="0" dirty="0">
                        <a:solidFill>
                          <a:schemeClr val="bg2">
                            <a:lumMod val="10000"/>
                          </a:schemeClr>
                        </a:solidFill>
                        <a:effectLst/>
                      </a:endParaRPr>
                    </a:p>
                  </a:txBody>
                  <a:tcPr marL="47087" marR="47087"/>
                </a:tc>
                <a:extLst>
                  <a:ext uri="{0D108BD9-81ED-4DB2-BD59-A6C34878D82A}">
                    <a16:rowId xmlns:a16="http://schemas.microsoft.com/office/drawing/2014/main" val="1256241184"/>
                  </a:ext>
                </a:extLst>
              </a:tr>
              <a:tr h="939121">
                <a:tc>
                  <a:txBody>
                    <a:bodyPr/>
                    <a:lstStyle/>
                    <a:p>
                      <a:pPr algn="ctr" rtl="0" fontAlgn="base"/>
                      <a:r>
                        <a:rPr lang="en-US" sz="2400" dirty="0">
                          <a:solidFill>
                            <a:schemeClr val="bg2">
                              <a:lumMod val="10000"/>
                            </a:schemeClr>
                          </a:solidFill>
                          <a:effectLst/>
                        </a:rPr>
                        <a:t>Quarter 4 </a:t>
                      </a:r>
                      <a:endParaRPr lang="en-US" sz="2400" b="0" i="0" dirty="0">
                        <a:solidFill>
                          <a:schemeClr val="bg2">
                            <a:lumMod val="10000"/>
                          </a:schemeClr>
                        </a:solidFill>
                        <a:effectLst/>
                      </a:endParaRPr>
                    </a:p>
                  </a:txBody>
                  <a:tcPr marL="47087" marR="47087"/>
                </a:tc>
                <a:tc>
                  <a:txBody>
                    <a:bodyPr/>
                    <a:lstStyle/>
                    <a:p>
                      <a:pPr algn="ctr" rtl="0" fontAlgn="base"/>
                      <a:r>
                        <a:rPr lang="en-US" sz="2400" dirty="0">
                          <a:solidFill>
                            <a:schemeClr val="bg2">
                              <a:lumMod val="10000"/>
                            </a:schemeClr>
                          </a:solidFill>
                          <a:effectLst/>
                        </a:rPr>
                        <a:t>April 1, 2023 </a:t>
                      </a:r>
                      <a:r>
                        <a:rPr lang="en-US" sz="2400" b="0" i="0" u="none" strike="noStrike" noProof="0" dirty="0">
                          <a:solidFill>
                            <a:schemeClr val="bg2">
                              <a:lumMod val="10000"/>
                            </a:schemeClr>
                          </a:solidFill>
                          <a:effectLst/>
                          <a:latin typeface="Arial"/>
                        </a:rPr>
                        <a:t>– </a:t>
                      </a:r>
                      <a:r>
                        <a:rPr lang="en-US" sz="2400" dirty="0">
                          <a:solidFill>
                            <a:schemeClr val="bg2">
                              <a:lumMod val="10000"/>
                            </a:schemeClr>
                          </a:solidFill>
                          <a:effectLst/>
                        </a:rPr>
                        <a:t>June 30, 2023 </a:t>
                      </a:r>
                      <a:endParaRPr lang="en-US" sz="2400" b="0" i="0" dirty="0">
                        <a:solidFill>
                          <a:schemeClr val="bg2">
                            <a:lumMod val="10000"/>
                          </a:schemeClr>
                        </a:solidFill>
                        <a:effectLst/>
                      </a:endParaRPr>
                    </a:p>
                  </a:txBody>
                  <a:tcPr marL="47087" marR="47087"/>
                </a:tc>
                <a:tc>
                  <a:txBody>
                    <a:bodyPr/>
                    <a:lstStyle/>
                    <a:p>
                      <a:pPr algn="ctr" rtl="0" fontAlgn="base"/>
                      <a:r>
                        <a:rPr lang="en-US" sz="2400" dirty="0">
                          <a:solidFill>
                            <a:schemeClr val="bg2">
                              <a:lumMod val="10000"/>
                            </a:schemeClr>
                          </a:solidFill>
                          <a:effectLst/>
                        </a:rPr>
                        <a:t>July 1, 2023 </a:t>
                      </a:r>
                      <a:endParaRPr lang="en-US" sz="2400" b="0" i="0" dirty="0">
                        <a:solidFill>
                          <a:schemeClr val="bg2">
                            <a:lumMod val="10000"/>
                          </a:schemeClr>
                        </a:solidFill>
                        <a:effectLst/>
                      </a:endParaRPr>
                    </a:p>
                  </a:txBody>
                  <a:tcPr marL="47087" marR="47087"/>
                </a:tc>
                <a:tc>
                  <a:txBody>
                    <a:bodyPr/>
                    <a:lstStyle/>
                    <a:p>
                      <a:pPr algn="ctr" rtl="0" fontAlgn="base"/>
                      <a:r>
                        <a:rPr lang="en-US" sz="2400" dirty="0">
                          <a:solidFill>
                            <a:schemeClr val="bg2">
                              <a:lumMod val="10000"/>
                            </a:schemeClr>
                          </a:solidFill>
                          <a:effectLst/>
                        </a:rPr>
                        <a:t>July 20, 2023 </a:t>
                      </a:r>
                      <a:endParaRPr lang="en-US" sz="2400" b="0" i="0" dirty="0">
                        <a:solidFill>
                          <a:schemeClr val="bg2">
                            <a:lumMod val="10000"/>
                          </a:schemeClr>
                        </a:solidFill>
                        <a:effectLst/>
                      </a:endParaRPr>
                    </a:p>
                  </a:txBody>
                  <a:tcPr marL="47087" marR="47087"/>
                </a:tc>
                <a:extLst>
                  <a:ext uri="{0D108BD9-81ED-4DB2-BD59-A6C34878D82A}">
                    <a16:rowId xmlns:a16="http://schemas.microsoft.com/office/drawing/2014/main" val="1246360249"/>
                  </a:ext>
                </a:extLst>
              </a:tr>
            </a:tbl>
          </a:graphicData>
        </a:graphic>
      </p:graphicFrame>
      <p:sp>
        <p:nvSpPr>
          <p:cNvPr id="9" name="Slide Number Placeholder 8">
            <a:extLst>
              <a:ext uri="{FF2B5EF4-FFF2-40B4-BE49-F238E27FC236}">
                <a16:creationId xmlns:a16="http://schemas.microsoft.com/office/drawing/2014/main" id="{B67ABB3E-C282-4258-A08F-562849F17847}"/>
              </a:ext>
            </a:extLst>
          </p:cNvPr>
          <p:cNvSpPr>
            <a:spLocks noGrp="1"/>
          </p:cNvSpPr>
          <p:nvPr>
            <p:ph type="sldNum" sz="quarter" idx="10"/>
          </p:nvPr>
        </p:nvSpPr>
        <p:spPr/>
        <p:txBody>
          <a:bodyPr/>
          <a:lstStyle/>
          <a:p>
            <a:fld id="{432ED76D-8188-4B28-B316-CD85396F47B0}" type="slidenum">
              <a:rPr lang="en-US" smtClean="0"/>
              <a:pPr/>
              <a:t>11</a:t>
            </a:fld>
            <a:endParaRPr lang="en-US" dirty="0"/>
          </a:p>
        </p:txBody>
      </p:sp>
    </p:spTree>
    <p:extLst>
      <p:ext uri="{BB962C8B-B14F-4D97-AF65-F5344CB8AC3E}">
        <p14:creationId xmlns:p14="http://schemas.microsoft.com/office/powerpoint/2010/main" val="2610709260"/>
      </p:ext>
    </p:extLst>
  </p:cSld>
  <p:clrMapOvr>
    <a:masterClrMapping/>
  </p:clrMapOvr>
  <p:extLst mod="1">
    <p:ext uri="{6950BFC3-D8DA-4A85-94F7-54DA5524770B}">
      <p188:commentRel xmlns=""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6B209-63FB-297C-54A2-4ACCE13DCE0D}"/>
              </a:ext>
            </a:extLst>
          </p:cNvPr>
          <p:cNvSpPr>
            <a:spLocks noGrp="1"/>
          </p:cNvSpPr>
          <p:nvPr>
            <p:ph type="title"/>
          </p:nvPr>
        </p:nvSpPr>
        <p:spPr>
          <a:xfrm>
            <a:off x="152400" y="-67805"/>
            <a:ext cx="11887200" cy="1325563"/>
          </a:xfrm>
        </p:spPr>
        <p:txBody>
          <a:bodyPr/>
          <a:lstStyle/>
          <a:p>
            <a:r>
              <a:rPr lang="en-US" b="1" dirty="0"/>
              <a:t>Data Crosswalk PLIS – 801A Child Data</a:t>
            </a:r>
          </a:p>
        </p:txBody>
      </p:sp>
      <p:graphicFrame>
        <p:nvGraphicFramePr>
          <p:cNvPr id="8" name="Content Placeholder 7">
            <a:extLst>
              <a:ext uri="{FF2B5EF4-FFF2-40B4-BE49-F238E27FC236}">
                <a16:creationId xmlns:a16="http://schemas.microsoft.com/office/drawing/2014/main" id="{9680C338-F6CC-4B41-97F3-13977CF9FEDF}"/>
              </a:ext>
            </a:extLst>
          </p:cNvPr>
          <p:cNvGraphicFramePr>
            <a:graphicFrameLocks noGrp="1"/>
          </p:cNvGraphicFramePr>
          <p:nvPr>
            <p:ph idx="1"/>
            <p:extLst>
              <p:ext uri="{D42A27DB-BD31-4B8C-83A1-F6EECF244321}">
                <p14:modId xmlns:p14="http://schemas.microsoft.com/office/powerpoint/2010/main" val="1364392278"/>
              </p:ext>
            </p:extLst>
          </p:nvPr>
        </p:nvGraphicFramePr>
        <p:xfrm>
          <a:off x="162962" y="1222373"/>
          <a:ext cx="11868704" cy="4789129"/>
        </p:xfrm>
        <a:graphic>
          <a:graphicData uri="http://schemas.openxmlformats.org/drawingml/2006/table">
            <a:tbl>
              <a:tblPr firstRow="1" bandRow="1">
                <a:tableStyleId>{5C22544A-7EE6-4342-B048-85BDC9FD1C3A}</a:tableStyleId>
              </a:tblPr>
              <a:tblGrid>
                <a:gridCol w="2967176">
                  <a:extLst>
                    <a:ext uri="{9D8B030D-6E8A-4147-A177-3AD203B41FA5}">
                      <a16:colId xmlns:a16="http://schemas.microsoft.com/office/drawing/2014/main" val="1979416160"/>
                    </a:ext>
                  </a:extLst>
                </a:gridCol>
                <a:gridCol w="2967176">
                  <a:extLst>
                    <a:ext uri="{9D8B030D-6E8A-4147-A177-3AD203B41FA5}">
                      <a16:colId xmlns:a16="http://schemas.microsoft.com/office/drawing/2014/main" val="1212171363"/>
                    </a:ext>
                  </a:extLst>
                </a:gridCol>
                <a:gridCol w="2967176">
                  <a:extLst>
                    <a:ext uri="{9D8B030D-6E8A-4147-A177-3AD203B41FA5}">
                      <a16:colId xmlns:a16="http://schemas.microsoft.com/office/drawing/2014/main" val="1086201819"/>
                    </a:ext>
                  </a:extLst>
                </a:gridCol>
                <a:gridCol w="2967176">
                  <a:extLst>
                    <a:ext uri="{9D8B030D-6E8A-4147-A177-3AD203B41FA5}">
                      <a16:colId xmlns:a16="http://schemas.microsoft.com/office/drawing/2014/main" val="4018732040"/>
                    </a:ext>
                  </a:extLst>
                </a:gridCol>
              </a:tblGrid>
              <a:tr h="1277772">
                <a:tc>
                  <a:txBody>
                    <a:bodyPr/>
                    <a:lstStyle/>
                    <a:p>
                      <a:r>
                        <a:rPr lang="en-US" sz="2400" b="1" kern="1200" dirty="0">
                          <a:solidFill>
                            <a:schemeClr val="lt1"/>
                          </a:solidFill>
                          <a:effectLst/>
                          <a:latin typeface="+mn-lt"/>
                          <a:ea typeface="+mn-ea"/>
                          <a:cs typeface="+mn-cs"/>
                        </a:rPr>
                        <a:t>PLIS Report Data Field #</a:t>
                      </a:r>
                      <a:endParaRPr lang="en-US" sz="2400" dirty="0"/>
                    </a:p>
                  </a:txBody>
                  <a:tcPr/>
                </a:tc>
                <a:tc>
                  <a:txBody>
                    <a:bodyPr/>
                    <a:lstStyle/>
                    <a:p>
                      <a:r>
                        <a:rPr lang="en-US" sz="2400" b="1" kern="1200" dirty="0">
                          <a:solidFill>
                            <a:schemeClr val="lt1"/>
                          </a:solidFill>
                          <a:effectLst/>
                          <a:latin typeface="+mn-lt"/>
                          <a:ea typeface="+mn-ea"/>
                          <a:cs typeface="+mn-cs"/>
                        </a:rPr>
                        <a:t>PLIS Data Field Name</a:t>
                      </a:r>
                      <a:endParaRPr lang="en-US" sz="2400" dirty="0"/>
                    </a:p>
                  </a:txBody>
                  <a:tcPr/>
                </a:tc>
                <a:tc>
                  <a:txBody>
                    <a:bodyPr/>
                    <a:lstStyle/>
                    <a:p>
                      <a:r>
                        <a:rPr lang="en-US" sz="2400" b="1" kern="1200" dirty="0">
                          <a:solidFill>
                            <a:schemeClr val="lt1"/>
                          </a:solidFill>
                          <a:effectLst/>
                          <a:latin typeface="+mn-lt"/>
                          <a:ea typeface="+mn-ea"/>
                          <a:cs typeface="+mn-cs"/>
                        </a:rPr>
                        <a:t>CDD-801A Data Field Name</a:t>
                      </a:r>
                      <a:endParaRPr lang="en-US" sz="2400" dirty="0"/>
                    </a:p>
                  </a:txBody>
                  <a:tcPr/>
                </a:tc>
                <a:tc>
                  <a:txBody>
                    <a:bodyPr/>
                    <a:lstStyle/>
                    <a:p>
                      <a:r>
                        <a:rPr lang="en-US" sz="2400" b="1" kern="1200" dirty="0">
                          <a:solidFill>
                            <a:schemeClr val="lt1"/>
                          </a:solidFill>
                          <a:effectLst/>
                          <a:latin typeface="+mn-lt"/>
                          <a:ea typeface="+mn-ea"/>
                          <a:cs typeface="+mn-cs"/>
                        </a:rPr>
                        <a:t>801A Data Field #</a:t>
                      </a:r>
                      <a:endParaRPr lang="en-US" sz="2400" dirty="0"/>
                    </a:p>
                  </a:txBody>
                  <a:tcPr/>
                </a:tc>
                <a:extLst>
                  <a:ext uri="{0D108BD9-81ED-4DB2-BD59-A6C34878D82A}">
                    <a16:rowId xmlns:a16="http://schemas.microsoft.com/office/drawing/2014/main" val="65455089"/>
                  </a:ext>
                </a:extLst>
              </a:tr>
              <a:tr h="740296">
                <a:tc>
                  <a:txBody>
                    <a:bodyPr/>
                    <a:lstStyle/>
                    <a:p>
                      <a:pPr algn="ctr"/>
                      <a:r>
                        <a:rPr lang="en-US" sz="2400" dirty="0">
                          <a:latin typeface="+mj-lt"/>
                        </a:rPr>
                        <a:t>1</a:t>
                      </a:r>
                    </a:p>
                  </a:txBody>
                  <a:tcPr/>
                </a:tc>
                <a:tc>
                  <a:txBody>
                    <a:bodyPr/>
                    <a:lstStyle/>
                    <a:p>
                      <a:pPr algn="ctr"/>
                      <a:r>
                        <a:rPr lang="en-US" sz="2400" dirty="0">
                          <a:latin typeface="+mj-lt"/>
                        </a:rPr>
                        <a:t>Last Name</a:t>
                      </a:r>
                    </a:p>
                  </a:txBody>
                  <a:tcPr/>
                </a:tc>
                <a:tc>
                  <a:txBody>
                    <a:bodyPr/>
                    <a:lstStyle/>
                    <a:p>
                      <a:pPr algn="ctr"/>
                      <a:r>
                        <a:rPr lang="en-US" sz="2400" kern="1200" dirty="0">
                          <a:solidFill>
                            <a:schemeClr val="dk1"/>
                          </a:solidFill>
                          <a:effectLst/>
                          <a:latin typeface="+mj-lt"/>
                          <a:ea typeface="+mn-ea"/>
                          <a:cs typeface="+mn-cs"/>
                        </a:rPr>
                        <a:t>Child's Last Name</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15/O</a:t>
                      </a:r>
                      <a:endParaRPr lang="en-US" sz="2400" dirty="0">
                        <a:latin typeface="+mj-lt"/>
                      </a:endParaRPr>
                    </a:p>
                  </a:txBody>
                  <a:tcPr/>
                </a:tc>
                <a:extLst>
                  <a:ext uri="{0D108BD9-81ED-4DB2-BD59-A6C34878D82A}">
                    <a16:rowId xmlns:a16="http://schemas.microsoft.com/office/drawing/2014/main" val="785722790"/>
                  </a:ext>
                </a:extLst>
              </a:tr>
              <a:tr h="740296">
                <a:tc>
                  <a:txBody>
                    <a:bodyPr/>
                    <a:lstStyle/>
                    <a:p>
                      <a:pPr algn="ctr"/>
                      <a:r>
                        <a:rPr lang="en-US" sz="2400" dirty="0">
                          <a:latin typeface="+mj-lt"/>
                        </a:rPr>
                        <a:t>2</a:t>
                      </a:r>
                    </a:p>
                  </a:txBody>
                  <a:tcPr/>
                </a:tc>
                <a:tc>
                  <a:txBody>
                    <a:bodyPr/>
                    <a:lstStyle/>
                    <a:p>
                      <a:pPr algn="ctr"/>
                      <a:r>
                        <a:rPr lang="en-US" sz="2400" dirty="0">
                          <a:latin typeface="+mj-lt"/>
                        </a:rPr>
                        <a:t>First Name</a:t>
                      </a:r>
                    </a:p>
                  </a:txBody>
                  <a:tcPr/>
                </a:tc>
                <a:tc>
                  <a:txBody>
                    <a:bodyPr/>
                    <a:lstStyle/>
                    <a:p>
                      <a:pPr algn="ctr"/>
                      <a:r>
                        <a:rPr lang="en-US" sz="2400" kern="1200" dirty="0">
                          <a:solidFill>
                            <a:schemeClr val="dk1"/>
                          </a:solidFill>
                          <a:effectLst/>
                          <a:latin typeface="+mj-lt"/>
                          <a:ea typeface="+mn-ea"/>
                          <a:cs typeface="+mn-cs"/>
                        </a:rPr>
                        <a:t>Child's First Name</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16/P</a:t>
                      </a:r>
                      <a:endParaRPr lang="en-US" sz="2400" dirty="0">
                        <a:latin typeface="+mj-lt"/>
                      </a:endParaRPr>
                    </a:p>
                  </a:txBody>
                  <a:tcPr/>
                </a:tc>
                <a:extLst>
                  <a:ext uri="{0D108BD9-81ED-4DB2-BD59-A6C34878D82A}">
                    <a16:rowId xmlns:a16="http://schemas.microsoft.com/office/drawing/2014/main" val="687642467"/>
                  </a:ext>
                </a:extLst>
              </a:tr>
              <a:tr h="740296">
                <a:tc>
                  <a:txBody>
                    <a:bodyPr/>
                    <a:lstStyle/>
                    <a:p>
                      <a:pPr algn="ctr"/>
                      <a:r>
                        <a:rPr lang="en-US" sz="2400" dirty="0">
                          <a:latin typeface="+mj-lt"/>
                        </a:rPr>
                        <a:t>3</a:t>
                      </a:r>
                    </a:p>
                  </a:txBody>
                  <a:tcPr/>
                </a:tc>
                <a:tc>
                  <a:txBody>
                    <a:bodyPr/>
                    <a:lstStyle/>
                    <a:p>
                      <a:pPr algn="ctr"/>
                      <a:r>
                        <a:rPr lang="en-US" sz="2400" dirty="0">
                          <a:latin typeface="+mj-lt"/>
                        </a:rPr>
                        <a:t>MI (Middle Initial)</a:t>
                      </a:r>
                    </a:p>
                  </a:txBody>
                  <a:tcPr/>
                </a:tc>
                <a:tc>
                  <a:txBody>
                    <a:bodyPr/>
                    <a:lstStyle/>
                    <a:p>
                      <a:pPr algn="ctr"/>
                      <a:r>
                        <a:rPr lang="en-US" sz="2400" kern="1200" dirty="0">
                          <a:solidFill>
                            <a:schemeClr val="dk1"/>
                          </a:solidFill>
                          <a:effectLst/>
                          <a:latin typeface="+mj-lt"/>
                          <a:ea typeface="+mn-ea"/>
                          <a:cs typeface="+mn-cs"/>
                        </a:rPr>
                        <a:t>Child's Middle Initial</a:t>
                      </a:r>
                      <a:endParaRPr lang="en-US" sz="2400" dirty="0">
                        <a:latin typeface="+mj-lt"/>
                      </a:endParaRPr>
                    </a:p>
                  </a:txBody>
                  <a:tcPr/>
                </a:tc>
                <a:tc>
                  <a:txBody>
                    <a:bodyPr/>
                    <a:lstStyle/>
                    <a:p>
                      <a:pPr marL="0" marR="0" algn="ctr">
                        <a:lnSpc>
                          <a:spcPct val="107000"/>
                        </a:lnSpc>
                        <a:spcBef>
                          <a:spcPts val="0"/>
                        </a:spcBef>
                        <a:spcAft>
                          <a:spcPts val="800"/>
                        </a:spcAft>
                      </a:pPr>
                      <a:r>
                        <a:rPr lang="en-US" sz="2400" b="0" dirty="0">
                          <a:effectLst/>
                          <a:latin typeface="+mj-lt"/>
                          <a:ea typeface="Calibri" panose="020F0502020204030204" pitchFamily="34" charset="0"/>
                          <a:cs typeface="Arial" panose="020B0604020202020204" pitchFamily="34" charset="0"/>
                        </a:rPr>
                        <a:t>17/Q</a:t>
                      </a:r>
                      <a:endParaRPr lang="es-US" sz="2400" b="0" dirty="0">
                        <a:effectLst/>
                        <a:latin typeface="+mj-lt"/>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42553452"/>
                  </a:ext>
                </a:extLst>
              </a:tr>
              <a:tr h="1290469">
                <a:tc>
                  <a:txBody>
                    <a:bodyPr/>
                    <a:lstStyle/>
                    <a:p>
                      <a:pPr algn="ctr"/>
                      <a:r>
                        <a:rPr lang="en-US" sz="2400" dirty="0">
                          <a:latin typeface="+mj-lt"/>
                        </a:rPr>
                        <a:t>4</a:t>
                      </a:r>
                    </a:p>
                  </a:txBody>
                  <a:tcPr/>
                </a:tc>
                <a:tc>
                  <a:txBody>
                    <a:bodyPr/>
                    <a:lstStyle/>
                    <a:p>
                      <a:pPr algn="ctr"/>
                      <a:r>
                        <a:rPr lang="en-US" sz="2400" kern="1200" dirty="0">
                          <a:solidFill>
                            <a:schemeClr val="dk1"/>
                          </a:solidFill>
                          <a:effectLst/>
                          <a:latin typeface="+mj-lt"/>
                          <a:ea typeface="+mn-ea"/>
                          <a:cs typeface="+mn-cs"/>
                        </a:rPr>
                        <a:t>Child Identification and Case Number (CICN)</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extLst>
                  <a:ext uri="{0D108BD9-81ED-4DB2-BD59-A6C34878D82A}">
                    <a16:rowId xmlns:a16="http://schemas.microsoft.com/office/drawing/2014/main" val="2780926149"/>
                  </a:ext>
                </a:extLst>
              </a:tr>
            </a:tbl>
          </a:graphicData>
        </a:graphic>
      </p:graphicFrame>
      <p:sp>
        <p:nvSpPr>
          <p:cNvPr id="6" name="Slide Number Placeholder 5">
            <a:extLst>
              <a:ext uri="{FF2B5EF4-FFF2-40B4-BE49-F238E27FC236}">
                <a16:creationId xmlns:a16="http://schemas.microsoft.com/office/drawing/2014/main" id="{F5A66C32-5241-470A-8DFD-3E8F1E56B81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latin typeface="+mj-lt"/>
              </a:rPr>
              <a:t>12</a:t>
            </a:fld>
            <a:endParaRPr lang="en-US" sz="2400" dirty="0">
              <a:latin typeface="+mj-lt"/>
            </a:endParaRPr>
          </a:p>
        </p:txBody>
      </p:sp>
    </p:spTree>
    <p:extLst>
      <p:ext uri="{BB962C8B-B14F-4D97-AF65-F5344CB8AC3E}">
        <p14:creationId xmlns:p14="http://schemas.microsoft.com/office/powerpoint/2010/main" val="565317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F688A-E19B-60F1-419B-02CEBCF4E754}"/>
              </a:ext>
            </a:extLst>
          </p:cNvPr>
          <p:cNvSpPr>
            <a:spLocks noGrp="1"/>
          </p:cNvSpPr>
          <p:nvPr>
            <p:ph type="title"/>
          </p:nvPr>
        </p:nvSpPr>
        <p:spPr/>
        <p:txBody>
          <a:bodyPr/>
          <a:lstStyle/>
          <a:p>
            <a:r>
              <a:rPr lang="en-US" b="1" dirty="0">
                <a:cs typeface="Arial"/>
              </a:rPr>
              <a:t>Child Identification Case Number (CICN)</a:t>
            </a:r>
            <a:br>
              <a:rPr lang="en-US" b="1" dirty="0">
                <a:cs typeface="Arial"/>
              </a:rPr>
            </a:br>
            <a:r>
              <a:rPr lang="en-US" b="1" dirty="0">
                <a:cs typeface="Arial"/>
              </a:rPr>
              <a:t>PLIS Data Field</a:t>
            </a:r>
            <a:endParaRPr lang="en-US" b="1" dirty="0"/>
          </a:p>
        </p:txBody>
      </p:sp>
      <p:sp>
        <p:nvSpPr>
          <p:cNvPr id="3" name="Content Placeholder 2">
            <a:extLst>
              <a:ext uri="{FF2B5EF4-FFF2-40B4-BE49-F238E27FC236}">
                <a16:creationId xmlns:a16="http://schemas.microsoft.com/office/drawing/2014/main" id="{22486C64-2D7C-CDBB-B23B-D639673D91F8}"/>
              </a:ext>
            </a:extLst>
          </p:cNvPr>
          <p:cNvSpPr>
            <a:spLocks noGrp="1"/>
          </p:cNvSpPr>
          <p:nvPr>
            <p:ph idx="1"/>
          </p:nvPr>
        </p:nvSpPr>
        <p:spPr>
          <a:xfrm>
            <a:off x="0" y="1659654"/>
            <a:ext cx="11689533" cy="4671965"/>
          </a:xfrm>
        </p:spPr>
        <p:txBody>
          <a:bodyPr vert="horz" lIns="91440" tIns="45720" rIns="91440" bIns="45720" rtlCol="0" anchor="t">
            <a:normAutofit/>
          </a:bodyPr>
          <a:lstStyle/>
          <a:p>
            <a:pPr>
              <a:spcAft>
                <a:spcPts val="800"/>
              </a:spcAft>
            </a:pPr>
            <a:r>
              <a:rPr lang="en-US" sz="3000" dirty="0">
                <a:cs typeface="Arial"/>
              </a:rPr>
              <a:t>Unique identifier for a specific child enrolled within your agency</a:t>
            </a:r>
          </a:p>
          <a:p>
            <a:pPr>
              <a:spcAft>
                <a:spcPts val="800"/>
              </a:spcAft>
            </a:pPr>
            <a:r>
              <a:rPr lang="en-US" sz="3000" dirty="0">
                <a:cs typeface="Arial"/>
              </a:rPr>
              <a:t>Can be different from the Family Identification Case Number, and must be different if the family has more than two children enrolled</a:t>
            </a:r>
          </a:p>
          <a:p>
            <a:pPr>
              <a:spcAft>
                <a:spcPts val="800"/>
              </a:spcAft>
            </a:pPr>
            <a:r>
              <a:rPr lang="en-US" sz="3000" dirty="0">
                <a:cs typeface="Arial"/>
              </a:rPr>
              <a:t>If you do not have a CICN assigned, the PLIS will auto-generate this number as a combination of the following fields:</a:t>
            </a:r>
          </a:p>
          <a:p>
            <a:pPr lvl="1">
              <a:spcAft>
                <a:spcPts val="600"/>
              </a:spcAft>
            </a:pPr>
            <a:r>
              <a:rPr lang="en-US" sz="2600" dirty="0">
                <a:cs typeface="Arial"/>
              </a:rPr>
              <a:t>Family Identification Case Number (FICN)-Date of Birth-First Name-Middle Initial</a:t>
            </a:r>
          </a:p>
          <a:p>
            <a:r>
              <a:rPr lang="en-US" sz="3000" dirty="0">
                <a:cs typeface="Arial"/>
              </a:rPr>
              <a:t>Field allows for a maximum of 100 characters (numbers, letters, special characters)</a:t>
            </a:r>
          </a:p>
        </p:txBody>
      </p:sp>
      <p:sp>
        <p:nvSpPr>
          <p:cNvPr id="4" name="Slide Number Placeholder 3">
            <a:extLst>
              <a:ext uri="{FF2B5EF4-FFF2-40B4-BE49-F238E27FC236}">
                <a16:creationId xmlns:a16="http://schemas.microsoft.com/office/drawing/2014/main" id="{DBB2337F-1C75-423C-9049-70BAF5A2D61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latin typeface="+mj-lt"/>
              </a:rPr>
              <a:t>13</a:t>
            </a:fld>
            <a:endParaRPr lang="en-US" sz="2400" dirty="0">
              <a:latin typeface="+mj-lt"/>
            </a:endParaRPr>
          </a:p>
        </p:txBody>
      </p:sp>
    </p:spTree>
    <p:extLst>
      <p:ext uri="{BB962C8B-B14F-4D97-AF65-F5344CB8AC3E}">
        <p14:creationId xmlns:p14="http://schemas.microsoft.com/office/powerpoint/2010/main" val="2698994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6B209-63FB-297C-54A2-4ACCE13DCE0D}"/>
              </a:ext>
            </a:extLst>
          </p:cNvPr>
          <p:cNvSpPr>
            <a:spLocks noGrp="1"/>
          </p:cNvSpPr>
          <p:nvPr>
            <p:ph type="title"/>
          </p:nvPr>
        </p:nvSpPr>
        <p:spPr>
          <a:xfrm>
            <a:off x="134293" y="0"/>
            <a:ext cx="11887200" cy="1325563"/>
          </a:xfrm>
        </p:spPr>
        <p:txBody>
          <a:bodyPr/>
          <a:lstStyle/>
          <a:p>
            <a:r>
              <a:rPr lang="en-US" b="1" dirty="0"/>
              <a:t>Data Crosswalk PLIS – 801A Child Data (2)</a:t>
            </a:r>
          </a:p>
        </p:txBody>
      </p:sp>
      <p:graphicFrame>
        <p:nvGraphicFramePr>
          <p:cNvPr id="7" name="Content Placeholder 6">
            <a:extLst>
              <a:ext uri="{FF2B5EF4-FFF2-40B4-BE49-F238E27FC236}">
                <a16:creationId xmlns:a16="http://schemas.microsoft.com/office/drawing/2014/main" id="{449E8545-FB50-4E13-8657-1BC250600CDD}"/>
              </a:ext>
            </a:extLst>
          </p:cNvPr>
          <p:cNvGraphicFramePr>
            <a:graphicFrameLocks noGrp="1"/>
          </p:cNvGraphicFramePr>
          <p:nvPr>
            <p:ph idx="1"/>
            <p:extLst>
              <p:ext uri="{D42A27DB-BD31-4B8C-83A1-F6EECF244321}">
                <p14:modId xmlns:p14="http://schemas.microsoft.com/office/powerpoint/2010/main" val="200872198"/>
              </p:ext>
            </p:extLst>
          </p:nvPr>
        </p:nvGraphicFramePr>
        <p:xfrm>
          <a:off x="152400" y="1638300"/>
          <a:ext cx="11688764" cy="4011060"/>
        </p:xfrm>
        <a:graphic>
          <a:graphicData uri="http://schemas.openxmlformats.org/drawingml/2006/table">
            <a:tbl>
              <a:tblPr firstRow="1" bandRow="1">
                <a:tableStyleId>{5C22544A-7EE6-4342-B048-85BDC9FD1C3A}</a:tableStyleId>
              </a:tblPr>
              <a:tblGrid>
                <a:gridCol w="2922191">
                  <a:extLst>
                    <a:ext uri="{9D8B030D-6E8A-4147-A177-3AD203B41FA5}">
                      <a16:colId xmlns:a16="http://schemas.microsoft.com/office/drawing/2014/main" val="4117453570"/>
                    </a:ext>
                  </a:extLst>
                </a:gridCol>
                <a:gridCol w="2922191">
                  <a:extLst>
                    <a:ext uri="{9D8B030D-6E8A-4147-A177-3AD203B41FA5}">
                      <a16:colId xmlns:a16="http://schemas.microsoft.com/office/drawing/2014/main" val="738825640"/>
                    </a:ext>
                  </a:extLst>
                </a:gridCol>
                <a:gridCol w="2922191">
                  <a:extLst>
                    <a:ext uri="{9D8B030D-6E8A-4147-A177-3AD203B41FA5}">
                      <a16:colId xmlns:a16="http://schemas.microsoft.com/office/drawing/2014/main" val="2703711034"/>
                    </a:ext>
                  </a:extLst>
                </a:gridCol>
                <a:gridCol w="2922191">
                  <a:extLst>
                    <a:ext uri="{9D8B030D-6E8A-4147-A177-3AD203B41FA5}">
                      <a16:colId xmlns:a16="http://schemas.microsoft.com/office/drawing/2014/main" val="1496970075"/>
                    </a:ext>
                  </a:extLst>
                </a:gridCol>
              </a:tblGrid>
              <a:tr h="1209076">
                <a:tc>
                  <a:txBody>
                    <a:bodyPr/>
                    <a:lstStyle/>
                    <a:p>
                      <a:pPr algn="ctr"/>
                      <a:r>
                        <a:rPr lang="en-US" sz="2400" b="1" kern="1200" dirty="0">
                          <a:solidFill>
                            <a:schemeClr val="lt1"/>
                          </a:solidFill>
                          <a:effectLst/>
                          <a:latin typeface="+mn-lt"/>
                          <a:ea typeface="+mn-ea"/>
                          <a:cs typeface="+mn-cs"/>
                        </a:rPr>
                        <a:t>PLIS Report Data Field #</a:t>
                      </a:r>
                      <a:endParaRPr lang="en-US" sz="2400" dirty="0"/>
                    </a:p>
                  </a:txBody>
                  <a:tcPr/>
                </a:tc>
                <a:tc>
                  <a:txBody>
                    <a:bodyPr/>
                    <a:lstStyle/>
                    <a:p>
                      <a:pPr algn="ctr"/>
                      <a:r>
                        <a:rPr lang="en-US" sz="2400" b="1" kern="1200" dirty="0">
                          <a:solidFill>
                            <a:schemeClr val="lt1"/>
                          </a:solidFill>
                          <a:effectLst/>
                          <a:latin typeface="+mn-lt"/>
                          <a:ea typeface="+mn-ea"/>
                          <a:cs typeface="+mn-cs"/>
                        </a:rPr>
                        <a:t>PLIS Data Field Name</a:t>
                      </a:r>
                      <a:endParaRPr lang="en-US" sz="2400" dirty="0"/>
                    </a:p>
                  </a:txBody>
                  <a:tcPr/>
                </a:tc>
                <a:tc>
                  <a:txBody>
                    <a:bodyPr/>
                    <a:lstStyle/>
                    <a:p>
                      <a:pPr algn="ctr"/>
                      <a:r>
                        <a:rPr lang="en-US" sz="2400" b="1" kern="1200" dirty="0">
                          <a:solidFill>
                            <a:schemeClr val="lt1"/>
                          </a:solidFill>
                          <a:effectLst/>
                          <a:latin typeface="+mn-lt"/>
                          <a:ea typeface="+mn-ea"/>
                          <a:cs typeface="+mn-cs"/>
                        </a:rPr>
                        <a:t>CDD-801A Data Field Name</a:t>
                      </a:r>
                      <a:endParaRPr lang="en-US" sz="2400" dirty="0"/>
                    </a:p>
                  </a:txBody>
                  <a:tcPr/>
                </a:tc>
                <a:tc>
                  <a:txBody>
                    <a:bodyPr/>
                    <a:lstStyle/>
                    <a:p>
                      <a:pPr algn="ctr"/>
                      <a:r>
                        <a:rPr lang="en-US" sz="2400" b="1" kern="1200" dirty="0">
                          <a:solidFill>
                            <a:schemeClr val="lt1"/>
                          </a:solidFill>
                          <a:effectLst/>
                          <a:latin typeface="+mn-lt"/>
                          <a:ea typeface="+mn-ea"/>
                          <a:cs typeface="+mn-cs"/>
                        </a:rPr>
                        <a:t>801A Data Field #</a:t>
                      </a:r>
                      <a:endParaRPr lang="en-US" sz="2400" dirty="0"/>
                    </a:p>
                  </a:txBody>
                  <a:tcPr/>
                </a:tc>
                <a:extLst>
                  <a:ext uri="{0D108BD9-81ED-4DB2-BD59-A6C34878D82A}">
                    <a16:rowId xmlns:a16="http://schemas.microsoft.com/office/drawing/2014/main" val="4252299364"/>
                  </a:ext>
                </a:extLst>
              </a:tr>
              <a:tr h="700496">
                <a:tc>
                  <a:txBody>
                    <a:bodyPr/>
                    <a:lstStyle/>
                    <a:p>
                      <a:pPr algn="ctr"/>
                      <a:r>
                        <a:rPr lang="en-US" sz="2400" dirty="0"/>
                        <a:t>5</a:t>
                      </a:r>
                    </a:p>
                  </a:txBody>
                  <a:tcPr/>
                </a:tc>
                <a:tc>
                  <a:txBody>
                    <a:bodyPr/>
                    <a:lstStyle/>
                    <a:p>
                      <a:pPr algn="ctr"/>
                      <a:r>
                        <a:rPr lang="en-US" sz="2400" kern="1200" dirty="0">
                          <a:solidFill>
                            <a:schemeClr val="dk1"/>
                          </a:solidFill>
                          <a:effectLst/>
                          <a:latin typeface="+mn-lt"/>
                          <a:ea typeface="+mn-ea"/>
                          <a:cs typeface="+mn-cs"/>
                        </a:rPr>
                        <a:t>Date of Birth</a:t>
                      </a:r>
                      <a:endParaRPr lang="en-US" sz="2400" dirty="0"/>
                    </a:p>
                  </a:txBody>
                  <a:tcPr/>
                </a:tc>
                <a:tc>
                  <a:txBody>
                    <a:bodyPr/>
                    <a:lstStyle/>
                    <a:p>
                      <a:pPr algn="ctr"/>
                      <a:r>
                        <a:rPr lang="en-US" sz="2400" kern="1200" dirty="0">
                          <a:solidFill>
                            <a:schemeClr val="dk1"/>
                          </a:solidFill>
                          <a:effectLst/>
                          <a:latin typeface="+mn-lt"/>
                          <a:ea typeface="+mn-ea"/>
                          <a:cs typeface="+mn-cs"/>
                        </a:rPr>
                        <a:t>Child's Date of Birth</a:t>
                      </a:r>
                      <a:endParaRPr lang="en-US" sz="2400" dirty="0"/>
                    </a:p>
                  </a:txBody>
                  <a:tcPr/>
                </a:tc>
                <a:tc>
                  <a:txBody>
                    <a:bodyPr/>
                    <a:lstStyle/>
                    <a:p>
                      <a:pPr algn="ctr"/>
                      <a:r>
                        <a:rPr lang="en-US" sz="2400" kern="1200" dirty="0">
                          <a:solidFill>
                            <a:schemeClr val="dk1"/>
                          </a:solidFill>
                          <a:effectLst/>
                          <a:latin typeface="+mn-lt"/>
                          <a:ea typeface="+mn-ea"/>
                          <a:cs typeface="+mn-cs"/>
                        </a:rPr>
                        <a:t>25/Z</a:t>
                      </a:r>
                      <a:endParaRPr lang="en-US" sz="2400" dirty="0"/>
                    </a:p>
                  </a:txBody>
                  <a:tcPr/>
                </a:tc>
                <a:extLst>
                  <a:ext uri="{0D108BD9-81ED-4DB2-BD59-A6C34878D82A}">
                    <a16:rowId xmlns:a16="http://schemas.microsoft.com/office/drawing/2014/main" val="162776055"/>
                  </a:ext>
                </a:extLst>
              </a:tr>
              <a:tr h="700496">
                <a:tc>
                  <a:txBody>
                    <a:bodyPr/>
                    <a:lstStyle/>
                    <a:p>
                      <a:pPr algn="ctr"/>
                      <a:r>
                        <a:rPr lang="en-US" sz="2400" dirty="0"/>
                        <a:t>6</a:t>
                      </a:r>
                    </a:p>
                  </a:txBody>
                  <a:tcPr/>
                </a:tc>
                <a:tc>
                  <a:txBody>
                    <a:bodyPr/>
                    <a:lstStyle/>
                    <a:p>
                      <a:pPr algn="ctr"/>
                      <a:r>
                        <a:rPr lang="en-US" sz="2400" kern="1200" dirty="0">
                          <a:solidFill>
                            <a:schemeClr val="dk1"/>
                          </a:solidFill>
                          <a:effectLst/>
                          <a:latin typeface="+mn-lt"/>
                          <a:ea typeface="+mn-ea"/>
                          <a:cs typeface="+mn-cs"/>
                        </a:rPr>
                        <a:t>Date of Enrollment</a:t>
                      </a:r>
                      <a:endParaRPr lang="en-US" sz="2400" dirty="0"/>
                    </a:p>
                  </a:txBody>
                  <a:tcPr/>
                </a:tc>
                <a:tc>
                  <a:txBody>
                    <a:bodyPr/>
                    <a:lstStyle/>
                    <a:p>
                      <a:pPr algn="ctr"/>
                      <a:r>
                        <a:rPr lang="en-US" sz="2400" kern="1200" dirty="0">
                          <a:solidFill>
                            <a:schemeClr val="dk1"/>
                          </a:solidFill>
                          <a:effectLst/>
                          <a:latin typeface="+mn-lt"/>
                          <a:ea typeface="+mn-ea"/>
                          <a:cs typeface="+mn-cs"/>
                        </a:rPr>
                        <a:t>Child's Start Date</a:t>
                      </a:r>
                      <a:endParaRPr lang="en-US" sz="2400" dirty="0"/>
                    </a:p>
                  </a:txBody>
                  <a:tcPr/>
                </a:tc>
                <a:tc>
                  <a:txBody>
                    <a:bodyPr/>
                    <a:lstStyle/>
                    <a:p>
                      <a:pPr algn="ctr"/>
                      <a:r>
                        <a:rPr lang="en-US" sz="2400" kern="1200" dirty="0">
                          <a:solidFill>
                            <a:schemeClr val="dk1"/>
                          </a:solidFill>
                          <a:effectLst/>
                          <a:latin typeface="+mn-lt"/>
                          <a:ea typeface="+mn-ea"/>
                          <a:cs typeface="+mn-cs"/>
                        </a:rPr>
                        <a:t>29/AC</a:t>
                      </a:r>
                      <a:endParaRPr lang="en-US" sz="2400" dirty="0"/>
                    </a:p>
                  </a:txBody>
                  <a:tcPr/>
                </a:tc>
                <a:extLst>
                  <a:ext uri="{0D108BD9-81ED-4DB2-BD59-A6C34878D82A}">
                    <a16:rowId xmlns:a16="http://schemas.microsoft.com/office/drawing/2014/main" val="4287765204"/>
                  </a:ext>
                </a:extLst>
              </a:tr>
              <a:tr h="700496">
                <a:tc>
                  <a:txBody>
                    <a:bodyPr/>
                    <a:lstStyle/>
                    <a:p>
                      <a:pPr algn="ctr"/>
                      <a:r>
                        <a:rPr lang="en-US" sz="2400" dirty="0"/>
                        <a:t>7</a:t>
                      </a:r>
                    </a:p>
                  </a:txBody>
                  <a:tcPr/>
                </a:tc>
                <a:tc>
                  <a:txBody>
                    <a:bodyPr/>
                    <a:lstStyle/>
                    <a:p>
                      <a:pPr algn="ctr"/>
                      <a:r>
                        <a:rPr lang="en-US" sz="2400" kern="1200" dirty="0">
                          <a:solidFill>
                            <a:schemeClr val="dk1"/>
                          </a:solidFill>
                          <a:effectLst/>
                          <a:latin typeface="+mn-lt"/>
                          <a:ea typeface="+mn-ea"/>
                          <a:cs typeface="+mn-cs"/>
                        </a:rPr>
                        <a:t>Date of Instrument</a:t>
                      </a:r>
                      <a:endParaRPr lang="en-US" sz="2400" dirty="0"/>
                    </a:p>
                  </a:txBody>
                  <a:tcPr/>
                </a:tc>
                <a:tc>
                  <a:txBody>
                    <a:bodyPr/>
                    <a:lstStyle/>
                    <a:p>
                      <a:pPr algn="ctr"/>
                      <a:r>
                        <a:rPr lang="en-US" sz="2400" kern="1200" dirty="0">
                          <a:solidFill>
                            <a:schemeClr val="dk1"/>
                          </a:solidFill>
                          <a:effectLst/>
                          <a:latin typeface="+mn-lt"/>
                          <a:ea typeface="+mn-ea"/>
                          <a:cs typeface="+mn-cs"/>
                        </a:rPr>
                        <a:t>n/a</a:t>
                      </a:r>
                      <a:endParaRPr lang="en-US" sz="2400" dirty="0"/>
                    </a:p>
                  </a:txBody>
                  <a:tcPr/>
                </a:tc>
                <a:tc>
                  <a:txBody>
                    <a:bodyPr/>
                    <a:lstStyle/>
                    <a:p>
                      <a:pPr algn="ctr"/>
                      <a:r>
                        <a:rPr lang="en-US" sz="2400" kern="1200" dirty="0">
                          <a:solidFill>
                            <a:schemeClr val="dk1"/>
                          </a:solidFill>
                          <a:effectLst/>
                          <a:latin typeface="+mn-lt"/>
                          <a:ea typeface="+mn-ea"/>
                          <a:cs typeface="+mn-cs"/>
                        </a:rPr>
                        <a:t>n/a</a:t>
                      </a:r>
                      <a:endParaRPr lang="en-US" sz="2400" dirty="0"/>
                    </a:p>
                  </a:txBody>
                  <a:tcPr/>
                </a:tc>
                <a:extLst>
                  <a:ext uri="{0D108BD9-81ED-4DB2-BD59-A6C34878D82A}">
                    <a16:rowId xmlns:a16="http://schemas.microsoft.com/office/drawing/2014/main" val="3925256120"/>
                  </a:ext>
                </a:extLst>
              </a:tr>
              <a:tr h="700496">
                <a:tc>
                  <a:txBody>
                    <a:bodyPr/>
                    <a:lstStyle/>
                    <a:p>
                      <a:pPr algn="ctr"/>
                      <a:r>
                        <a:rPr lang="en-US" sz="2400" dirty="0"/>
                        <a:t>8</a:t>
                      </a:r>
                    </a:p>
                  </a:txBody>
                  <a:tcPr/>
                </a:tc>
                <a:tc>
                  <a:txBody>
                    <a:bodyPr/>
                    <a:lstStyle/>
                    <a:p>
                      <a:pPr algn="ctr"/>
                      <a:r>
                        <a:rPr lang="en-US" sz="2400" kern="1200" dirty="0">
                          <a:solidFill>
                            <a:schemeClr val="dk1"/>
                          </a:solidFill>
                          <a:effectLst/>
                          <a:latin typeface="+mn-lt"/>
                          <a:ea typeface="+mn-ea"/>
                          <a:cs typeface="+mn-cs"/>
                        </a:rPr>
                        <a:t>Hispanic</a:t>
                      </a:r>
                      <a:endParaRPr lang="en-US" sz="2400" dirty="0"/>
                    </a:p>
                  </a:txBody>
                  <a:tcPr/>
                </a:tc>
                <a:tc>
                  <a:txBody>
                    <a:bodyPr/>
                    <a:lstStyle/>
                    <a:p>
                      <a:pPr algn="ctr"/>
                      <a:r>
                        <a:rPr lang="en-US" sz="2400" kern="1200" dirty="0">
                          <a:solidFill>
                            <a:schemeClr val="dk1"/>
                          </a:solidFill>
                          <a:effectLst/>
                          <a:latin typeface="+mn-lt"/>
                          <a:ea typeface="+mn-ea"/>
                          <a:cs typeface="+mn-cs"/>
                        </a:rPr>
                        <a:t>Child's Ethnicity</a:t>
                      </a:r>
                      <a:endParaRPr lang="en-US" sz="2400" dirty="0"/>
                    </a:p>
                  </a:txBody>
                  <a:tcPr/>
                </a:tc>
                <a:tc>
                  <a:txBody>
                    <a:bodyPr/>
                    <a:lstStyle/>
                    <a:p>
                      <a:pPr algn="ctr"/>
                      <a:r>
                        <a:rPr lang="en-US" sz="2400" kern="1200" dirty="0">
                          <a:solidFill>
                            <a:schemeClr val="dk1"/>
                          </a:solidFill>
                          <a:effectLst/>
                          <a:latin typeface="+mn-lt"/>
                          <a:ea typeface="+mn-ea"/>
                          <a:cs typeface="+mn-cs"/>
                        </a:rPr>
                        <a:t>18/R</a:t>
                      </a:r>
                      <a:endParaRPr lang="en-US" sz="2400" dirty="0"/>
                    </a:p>
                  </a:txBody>
                  <a:tcPr/>
                </a:tc>
                <a:extLst>
                  <a:ext uri="{0D108BD9-81ED-4DB2-BD59-A6C34878D82A}">
                    <a16:rowId xmlns:a16="http://schemas.microsoft.com/office/drawing/2014/main" val="698105144"/>
                  </a:ext>
                </a:extLst>
              </a:tr>
            </a:tbl>
          </a:graphicData>
        </a:graphic>
      </p:graphicFrame>
      <p:sp>
        <p:nvSpPr>
          <p:cNvPr id="6" name="Slide Number Placeholder 5">
            <a:extLst>
              <a:ext uri="{FF2B5EF4-FFF2-40B4-BE49-F238E27FC236}">
                <a16:creationId xmlns:a16="http://schemas.microsoft.com/office/drawing/2014/main" id="{8B07E255-2987-4E4A-A40B-9A655F8FCCAF}"/>
              </a:ext>
            </a:extLst>
          </p:cNvPr>
          <p:cNvSpPr>
            <a:spLocks noGrp="1"/>
          </p:cNvSpPr>
          <p:nvPr>
            <p:ph type="sldNum" idx="12"/>
          </p:nvPr>
        </p:nvSpPr>
        <p:spPr>
          <a:xfrm>
            <a:off x="11079848" y="6328373"/>
            <a:ext cx="906940" cy="410538"/>
          </a:xfrm>
        </p:spPr>
        <p:txBody>
          <a:bodyPr/>
          <a:lstStyle/>
          <a:p>
            <a:pPr marL="0" lvl="0" indent="0" algn="r" rtl="0">
              <a:spcBef>
                <a:spcPts val="0"/>
              </a:spcBef>
              <a:spcAft>
                <a:spcPts val="0"/>
              </a:spcAft>
              <a:buNone/>
            </a:pPr>
            <a:fld id="{00000000-1234-1234-1234-123412341234}" type="slidenum">
              <a:rPr lang="en-US" sz="2400" smtClean="0">
                <a:latin typeface="+mj-lt"/>
              </a:rPr>
              <a:t>14</a:t>
            </a:fld>
            <a:endParaRPr lang="en-US" sz="2400" dirty="0">
              <a:latin typeface="+mj-lt"/>
            </a:endParaRPr>
          </a:p>
        </p:txBody>
      </p:sp>
    </p:spTree>
    <p:extLst>
      <p:ext uri="{BB962C8B-B14F-4D97-AF65-F5344CB8AC3E}">
        <p14:creationId xmlns:p14="http://schemas.microsoft.com/office/powerpoint/2010/main" val="1687169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E4372-66EA-25C7-F220-1347B86BEF2A}"/>
              </a:ext>
            </a:extLst>
          </p:cNvPr>
          <p:cNvSpPr>
            <a:spLocks noGrp="1"/>
          </p:cNvSpPr>
          <p:nvPr>
            <p:ph type="title"/>
          </p:nvPr>
        </p:nvSpPr>
        <p:spPr>
          <a:xfrm>
            <a:off x="79973" y="0"/>
            <a:ext cx="11887200" cy="1325563"/>
          </a:xfrm>
        </p:spPr>
        <p:txBody>
          <a:bodyPr/>
          <a:lstStyle/>
          <a:p>
            <a:r>
              <a:rPr lang="en-US" b="1" dirty="0">
                <a:cs typeface="Arial"/>
              </a:rPr>
              <a:t>Date of Instrument </a:t>
            </a:r>
            <a:br>
              <a:rPr lang="en-US" b="1" dirty="0">
                <a:cs typeface="Arial"/>
              </a:rPr>
            </a:br>
            <a:r>
              <a:rPr lang="en-US" b="1" dirty="0">
                <a:cs typeface="Arial"/>
              </a:rPr>
              <a:t>PLIS Data Field</a:t>
            </a:r>
          </a:p>
        </p:txBody>
      </p:sp>
      <p:sp>
        <p:nvSpPr>
          <p:cNvPr id="3" name="Content Placeholder 2">
            <a:extLst>
              <a:ext uri="{FF2B5EF4-FFF2-40B4-BE49-F238E27FC236}">
                <a16:creationId xmlns:a16="http://schemas.microsoft.com/office/drawing/2014/main" id="{E7C15F9E-0229-99CA-2B14-1C504B6EBE24}"/>
              </a:ext>
            </a:extLst>
          </p:cNvPr>
          <p:cNvSpPr>
            <a:spLocks noGrp="1"/>
          </p:cNvSpPr>
          <p:nvPr>
            <p:ph idx="1"/>
          </p:nvPr>
        </p:nvSpPr>
        <p:spPr>
          <a:xfrm>
            <a:off x="98080" y="1530037"/>
            <a:ext cx="11689533" cy="4748542"/>
          </a:xfrm>
        </p:spPr>
        <p:txBody>
          <a:bodyPr vert="horz" lIns="91440" tIns="45720" rIns="91440" bIns="45720" rtlCol="0" anchor="t">
            <a:normAutofit/>
          </a:bodyPr>
          <a:lstStyle/>
          <a:p>
            <a:pPr>
              <a:spcAft>
                <a:spcPts val="800"/>
              </a:spcAft>
            </a:pPr>
            <a:r>
              <a:rPr lang="en-US" sz="3000" dirty="0">
                <a:cs typeface="Arial"/>
              </a:rPr>
              <a:t>The Date of Instrument data field is the </a:t>
            </a:r>
            <a:r>
              <a:rPr lang="en-US" sz="3000" dirty="0">
                <a:ea typeface="+mn-lt"/>
                <a:cs typeface="+mn-lt"/>
              </a:rPr>
              <a:t>date the Family Language Instrument was completed for this child</a:t>
            </a:r>
            <a:endParaRPr lang="en-US" sz="3000" dirty="0">
              <a:cs typeface="Arial"/>
            </a:endParaRPr>
          </a:p>
          <a:p>
            <a:pPr>
              <a:spcAft>
                <a:spcPts val="800"/>
              </a:spcAft>
            </a:pPr>
            <a:r>
              <a:rPr lang="en-US" sz="3000" dirty="0">
                <a:cs typeface="Arial"/>
              </a:rPr>
              <a:t>If a child is dually enrolled in Transitional Kindergarten (TK) or Kindergarten (K) and the California State Preschool Program (CSPP), and has been designated as an English Learner based on their </a:t>
            </a:r>
            <a:r>
              <a:rPr lang="en-US" sz="3000" dirty="0">
                <a:ea typeface="+mn-lt"/>
                <a:cs typeface="+mn-lt"/>
              </a:rPr>
              <a:t>English Language Proficiency Assessments for California (ELPAC</a:t>
            </a:r>
            <a:r>
              <a:rPr lang="en-US" sz="3000" dirty="0">
                <a:cs typeface="Arial"/>
              </a:rPr>
              <a:t>) score, the Date of Instrument field can be left blank</a:t>
            </a:r>
          </a:p>
          <a:p>
            <a:pPr>
              <a:spcAft>
                <a:spcPts val="800"/>
              </a:spcAft>
            </a:pPr>
            <a:r>
              <a:rPr lang="en-US" sz="3000" dirty="0">
                <a:cs typeface="Arial"/>
              </a:rPr>
              <a:t>All other children are required to have a date response in this field</a:t>
            </a:r>
          </a:p>
          <a:p>
            <a:r>
              <a:rPr lang="en-US" sz="3000" dirty="0">
                <a:cs typeface="Arial"/>
              </a:rPr>
              <a:t>Must be input in date format: MM/DD/YYYY</a:t>
            </a:r>
          </a:p>
        </p:txBody>
      </p:sp>
      <p:sp>
        <p:nvSpPr>
          <p:cNvPr id="4" name="Slide Number Placeholder 3">
            <a:extLst>
              <a:ext uri="{FF2B5EF4-FFF2-40B4-BE49-F238E27FC236}">
                <a16:creationId xmlns:a16="http://schemas.microsoft.com/office/drawing/2014/main" id="{6C4732DD-0957-416F-970E-80A2EFE03935}"/>
              </a:ext>
            </a:extLst>
          </p:cNvPr>
          <p:cNvSpPr>
            <a:spLocks noGrp="1"/>
          </p:cNvSpPr>
          <p:nvPr>
            <p:ph type="sldNum" idx="12"/>
          </p:nvPr>
        </p:nvSpPr>
        <p:spPr>
          <a:xfrm>
            <a:off x="11079848" y="6400801"/>
            <a:ext cx="906940" cy="338110"/>
          </a:xfrm>
        </p:spPr>
        <p:txBody>
          <a:bodyPr/>
          <a:lstStyle/>
          <a:p>
            <a:pPr marL="0" lvl="0" indent="0" algn="r" rtl="0">
              <a:spcBef>
                <a:spcPts val="0"/>
              </a:spcBef>
              <a:spcAft>
                <a:spcPts val="0"/>
              </a:spcAft>
              <a:buNone/>
            </a:pPr>
            <a:fld id="{00000000-1234-1234-1234-123412341234}" type="slidenum">
              <a:rPr lang="en-US" sz="2400" smtClean="0">
                <a:latin typeface="+mj-lt"/>
              </a:rPr>
              <a:t>15</a:t>
            </a:fld>
            <a:endParaRPr lang="en-US" sz="2400" dirty="0">
              <a:latin typeface="+mj-lt"/>
            </a:endParaRPr>
          </a:p>
        </p:txBody>
      </p:sp>
    </p:spTree>
    <p:extLst>
      <p:ext uri="{BB962C8B-B14F-4D97-AF65-F5344CB8AC3E}">
        <p14:creationId xmlns:p14="http://schemas.microsoft.com/office/powerpoint/2010/main" val="775611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6B209-63FB-297C-54A2-4ACCE13DCE0D}"/>
              </a:ext>
            </a:extLst>
          </p:cNvPr>
          <p:cNvSpPr>
            <a:spLocks noGrp="1"/>
          </p:cNvSpPr>
          <p:nvPr>
            <p:ph type="title"/>
          </p:nvPr>
        </p:nvSpPr>
        <p:spPr>
          <a:xfrm>
            <a:off x="98079" y="-67805"/>
            <a:ext cx="11887200" cy="1317183"/>
          </a:xfrm>
        </p:spPr>
        <p:txBody>
          <a:bodyPr/>
          <a:lstStyle/>
          <a:p>
            <a:r>
              <a:rPr lang="en-US" b="1" dirty="0"/>
              <a:t>Data Crosswalk PLIS – 801A Child Data (3)</a:t>
            </a:r>
          </a:p>
        </p:txBody>
      </p:sp>
      <p:graphicFrame>
        <p:nvGraphicFramePr>
          <p:cNvPr id="9" name="Content Placeholder 8">
            <a:extLst>
              <a:ext uri="{FF2B5EF4-FFF2-40B4-BE49-F238E27FC236}">
                <a16:creationId xmlns:a16="http://schemas.microsoft.com/office/drawing/2014/main" id="{8184A023-21A9-468D-9DD2-ECB79A4F5A3C}"/>
              </a:ext>
            </a:extLst>
          </p:cNvPr>
          <p:cNvGraphicFramePr>
            <a:graphicFrameLocks noGrp="1"/>
          </p:cNvGraphicFramePr>
          <p:nvPr>
            <p:ph idx="1"/>
            <p:extLst>
              <p:ext uri="{D42A27DB-BD31-4B8C-83A1-F6EECF244321}">
                <p14:modId xmlns:p14="http://schemas.microsoft.com/office/powerpoint/2010/main" val="1784629175"/>
              </p:ext>
            </p:extLst>
          </p:nvPr>
        </p:nvGraphicFramePr>
        <p:xfrm>
          <a:off x="161453" y="1149413"/>
          <a:ext cx="11870603" cy="4961677"/>
        </p:xfrm>
        <a:graphic>
          <a:graphicData uri="http://schemas.openxmlformats.org/drawingml/2006/table">
            <a:tbl>
              <a:tblPr firstRow="1" bandRow="1">
                <a:tableStyleId>{5C22544A-7EE6-4342-B048-85BDC9FD1C3A}</a:tableStyleId>
              </a:tblPr>
              <a:tblGrid>
                <a:gridCol w="2759825">
                  <a:extLst>
                    <a:ext uri="{9D8B030D-6E8A-4147-A177-3AD203B41FA5}">
                      <a16:colId xmlns:a16="http://schemas.microsoft.com/office/drawing/2014/main" val="1088755999"/>
                    </a:ext>
                  </a:extLst>
                </a:gridCol>
                <a:gridCol w="3175476">
                  <a:extLst>
                    <a:ext uri="{9D8B030D-6E8A-4147-A177-3AD203B41FA5}">
                      <a16:colId xmlns:a16="http://schemas.microsoft.com/office/drawing/2014/main" val="4272001668"/>
                    </a:ext>
                  </a:extLst>
                </a:gridCol>
                <a:gridCol w="2967651">
                  <a:extLst>
                    <a:ext uri="{9D8B030D-6E8A-4147-A177-3AD203B41FA5}">
                      <a16:colId xmlns:a16="http://schemas.microsoft.com/office/drawing/2014/main" val="1115433523"/>
                    </a:ext>
                  </a:extLst>
                </a:gridCol>
                <a:gridCol w="2967651">
                  <a:extLst>
                    <a:ext uri="{9D8B030D-6E8A-4147-A177-3AD203B41FA5}">
                      <a16:colId xmlns:a16="http://schemas.microsoft.com/office/drawing/2014/main" val="2226171092"/>
                    </a:ext>
                  </a:extLst>
                </a:gridCol>
              </a:tblGrid>
              <a:tr h="842549">
                <a:tc>
                  <a:txBody>
                    <a:bodyPr/>
                    <a:lstStyle/>
                    <a:p>
                      <a:pPr algn="ctr"/>
                      <a:r>
                        <a:rPr lang="en-US" sz="2400" b="1" kern="1200" dirty="0">
                          <a:solidFill>
                            <a:schemeClr val="lt1"/>
                          </a:solidFill>
                          <a:effectLst/>
                          <a:latin typeface="+mj-lt"/>
                          <a:ea typeface="+mn-ea"/>
                          <a:cs typeface="+mn-cs"/>
                        </a:rPr>
                        <a:t>PLIS Report Data Field #</a:t>
                      </a:r>
                      <a:endParaRPr lang="en-US" sz="2400" dirty="0">
                        <a:latin typeface="+mj-lt"/>
                      </a:endParaRPr>
                    </a:p>
                  </a:txBody>
                  <a:tcPr/>
                </a:tc>
                <a:tc>
                  <a:txBody>
                    <a:bodyPr/>
                    <a:lstStyle/>
                    <a:p>
                      <a:pPr algn="ctr"/>
                      <a:r>
                        <a:rPr lang="en-US" sz="2400" b="1" kern="1200" dirty="0">
                          <a:solidFill>
                            <a:schemeClr val="lt1"/>
                          </a:solidFill>
                          <a:effectLst/>
                          <a:latin typeface="+mj-lt"/>
                          <a:ea typeface="+mn-ea"/>
                          <a:cs typeface="+mn-cs"/>
                        </a:rPr>
                        <a:t>PLIS Data Field Name</a:t>
                      </a:r>
                      <a:endParaRPr lang="en-US" sz="2400" dirty="0">
                        <a:latin typeface="+mj-lt"/>
                      </a:endParaRPr>
                    </a:p>
                  </a:txBody>
                  <a:tcPr/>
                </a:tc>
                <a:tc>
                  <a:txBody>
                    <a:bodyPr/>
                    <a:lstStyle/>
                    <a:p>
                      <a:pPr algn="ctr"/>
                      <a:r>
                        <a:rPr lang="en-US" sz="2400" b="1" kern="1200" dirty="0">
                          <a:solidFill>
                            <a:schemeClr val="lt1"/>
                          </a:solidFill>
                          <a:effectLst/>
                          <a:latin typeface="+mj-lt"/>
                          <a:ea typeface="+mn-ea"/>
                          <a:cs typeface="+mn-cs"/>
                        </a:rPr>
                        <a:t>CDD-801A Data Field Name</a:t>
                      </a:r>
                      <a:endParaRPr lang="en-US" sz="2400" dirty="0">
                        <a:latin typeface="+mj-lt"/>
                      </a:endParaRPr>
                    </a:p>
                  </a:txBody>
                  <a:tcPr/>
                </a:tc>
                <a:tc>
                  <a:txBody>
                    <a:bodyPr/>
                    <a:lstStyle/>
                    <a:p>
                      <a:pPr algn="ctr"/>
                      <a:r>
                        <a:rPr lang="en-US" sz="2400" b="1" kern="1200" dirty="0">
                          <a:solidFill>
                            <a:schemeClr val="lt1"/>
                          </a:solidFill>
                          <a:effectLst/>
                          <a:latin typeface="+mj-lt"/>
                          <a:ea typeface="+mn-ea"/>
                          <a:cs typeface="+mn-cs"/>
                        </a:rPr>
                        <a:t>801A Data Field #</a:t>
                      </a:r>
                      <a:endParaRPr lang="en-US" sz="2400" dirty="0">
                        <a:latin typeface="+mj-lt"/>
                      </a:endParaRPr>
                    </a:p>
                  </a:txBody>
                  <a:tcPr/>
                </a:tc>
                <a:extLst>
                  <a:ext uri="{0D108BD9-81ED-4DB2-BD59-A6C34878D82A}">
                    <a16:rowId xmlns:a16="http://schemas.microsoft.com/office/drawing/2014/main" val="2582390423"/>
                  </a:ext>
                </a:extLst>
              </a:tr>
              <a:tr h="468083">
                <a:tc>
                  <a:txBody>
                    <a:bodyPr/>
                    <a:lstStyle/>
                    <a:p>
                      <a:pPr algn="ctr"/>
                      <a:r>
                        <a:rPr lang="en-US" sz="2400" dirty="0">
                          <a:latin typeface="+mj-lt"/>
                        </a:rPr>
                        <a:t>9</a:t>
                      </a:r>
                    </a:p>
                  </a:txBody>
                  <a:tcPr/>
                </a:tc>
                <a:tc>
                  <a:txBody>
                    <a:bodyPr/>
                    <a:lstStyle/>
                    <a:p>
                      <a:pPr algn="ctr"/>
                      <a:r>
                        <a:rPr lang="en-US" sz="2400" kern="1200" dirty="0">
                          <a:solidFill>
                            <a:schemeClr val="dk1"/>
                          </a:solidFill>
                          <a:effectLst/>
                          <a:latin typeface="+mj-lt"/>
                          <a:ea typeface="+mn-ea"/>
                          <a:cs typeface="+mn-cs"/>
                        </a:rPr>
                        <a:t>Race(s)</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Child's Race</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19-23/S-W </a:t>
                      </a:r>
                      <a:endParaRPr lang="en-US" sz="2400" dirty="0">
                        <a:latin typeface="+mj-lt"/>
                      </a:endParaRPr>
                    </a:p>
                  </a:txBody>
                  <a:tcPr/>
                </a:tc>
                <a:extLst>
                  <a:ext uri="{0D108BD9-81ED-4DB2-BD59-A6C34878D82A}">
                    <a16:rowId xmlns:a16="http://schemas.microsoft.com/office/drawing/2014/main" val="294227892"/>
                  </a:ext>
                </a:extLst>
              </a:tr>
              <a:tr h="1217015">
                <a:tc>
                  <a:txBody>
                    <a:bodyPr/>
                    <a:lstStyle/>
                    <a:p>
                      <a:pPr algn="ctr"/>
                      <a:r>
                        <a:rPr lang="en-US" sz="2400" dirty="0">
                          <a:latin typeface="+mj-lt"/>
                        </a:rPr>
                        <a:t>10</a:t>
                      </a:r>
                    </a:p>
                  </a:txBody>
                  <a:tcPr/>
                </a:tc>
                <a:tc>
                  <a:txBody>
                    <a:bodyPr/>
                    <a:lstStyle/>
                    <a:p>
                      <a:pPr algn="ctr"/>
                      <a:r>
                        <a:rPr lang="en-US" sz="2400" kern="1200" dirty="0">
                          <a:solidFill>
                            <a:schemeClr val="dk1"/>
                          </a:solidFill>
                          <a:effectLst/>
                          <a:latin typeface="+mj-lt"/>
                          <a:ea typeface="+mn-ea"/>
                          <a:cs typeface="+mn-cs"/>
                        </a:rPr>
                        <a:t>Home Language(s)</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s-US" sz="2400" kern="1200" dirty="0">
                        <a:solidFill>
                          <a:schemeClr val="dk1"/>
                        </a:solidFill>
                        <a:effectLst/>
                        <a:latin typeface="+mj-lt"/>
                        <a:ea typeface="+mn-ea"/>
                        <a:cs typeface="+mn-cs"/>
                      </a:endParaRPr>
                    </a:p>
                    <a:p>
                      <a:pPr algn="ctr"/>
                      <a:r>
                        <a:rPr lang="en-US" sz="2400" kern="1200" dirty="0">
                          <a:solidFill>
                            <a:schemeClr val="dk1"/>
                          </a:solidFill>
                          <a:effectLst/>
                          <a:latin typeface="+mj-lt"/>
                          <a:ea typeface="+mn-ea"/>
                          <a:cs typeface="+mn-cs"/>
                        </a:rPr>
                        <a:t>Interview Question 4</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extLst>
                  <a:ext uri="{0D108BD9-81ED-4DB2-BD59-A6C34878D82A}">
                    <a16:rowId xmlns:a16="http://schemas.microsoft.com/office/drawing/2014/main" val="3915416061"/>
                  </a:ext>
                </a:extLst>
              </a:tr>
              <a:tr h="1591481">
                <a:tc>
                  <a:txBody>
                    <a:bodyPr/>
                    <a:lstStyle/>
                    <a:p>
                      <a:pPr algn="ctr"/>
                      <a:r>
                        <a:rPr lang="en-US" sz="2400" dirty="0">
                          <a:latin typeface="+mj-lt"/>
                        </a:rPr>
                        <a:t>11</a:t>
                      </a:r>
                    </a:p>
                  </a:txBody>
                  <a:tcPr/>
                </a:tc>
                <a:tc>
                  <a:txBody>
                    <a:bodyPr/>
                    <a:lstStyle/>
                    <a:p>
                      <a:pPr algn="ctr"/>
                      <a:r>
                        <a:rPr lang="en-US" sz="2400" kern="1200" dirty="0">
                          <a:solidFill>
                            <a:schemeClr val="dk1"/>
                          </a:solidFill>
                          <a:effectLst/>
                          <a:latin typeface="+mj-lt"/>
                          <a:ea typeface="+mn-ea"/>
                          <a:cs typeface="+mn-cs"/>
                        </a:rPr>
                        <a:t>Most-Used Language</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Child's Primary Language</a:t>
                      </a:r>
                      <a:endParaRPr lang="es-US" sz="2400" kern="1200" dirty="0">
                        <a:solidFill>
                          <a:schemeClr val="dk1"/>
                        </a:solidFill>
                        <a:effectLst/>
                        <a:latin typeface="+mj-lt"/>
                        <a:ea typeface="+mn-ea"/>
                        <a:cs typeface="+mn-cs"/>
                      </a:endParaRPr>
                    </a:p>
                    <a:p>
                      <a:pPr algn="ctr"/>
                      <a:r>
                        <a:rPr lang="en-US" sz="2400" kern="1200" dirty="0">
                          <a:solidFill>
                            <a:schemeClr val="dk1"/>
                          </a:solidFill>
                          <a:effectLst/>
                          <a:latin typeface="+mj-lt"/>
                          <a:ea typeface="+mn-ea"/>
                          <a:cs typeface="+mn-cs"/>
                        </a:rPr>
                        <a:t>Interview Question 6</a:t>
                      </a:r>
                      <a:endParaRPr lang="en-US" sz="2400" dirty="0">
                        <a:latin typeface="+mj-lt"/>
                      </a:endParaRPr>
                    </a:p>
                  </a:txBody>
                  <a:tcPr/>
                </a:tc>
                <a:tc>
                  <a:txBody>
                    <a:bodyPr/>
                    <a:lstStyle/>
                    <a:p>
                      <a:pPr marL="0" marR="0" algn="ctr">
                        <a:lnSpc>
                          <a:spcPct val="107000"/>
                        </a:lnSpc>
                        <a:spcBef>
                          <a:spcPts val="0"/>
                        </a:spcBef>
                        <a:spcAft>
                          <a:spcPts val="800"/>
                        </a:spcAft>
                      </a:pPr>
                      <a:r>
                        <a:rPr lang="en-US" sz="2400" dirty="0">
                          <a:effectLst/>
                          <a:latin typeface="+mj-lt"/>
                          <a:ea typeface="Calibri" panose="020F0502020204030204" pitchFamily="34" charset="0"/>
                          <a:cs typeface="Arial" panose="020B0604020202020204" pitchFamily="34" charset="0"/>
                        </a:rPr>
                        <a:t>27/AA</a:t>
                      </a:r>
                      <a:endParaRPr lang="es-US" sz="2400" dirty="0">
                        <a:effectLst/>
                        <a:latin typeface="+mj-lt"/>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072378567"/>
                  </a:ext>
                </a:extLst>
              </a:tr>
              <a:tr h="842549">
                <a:tc>
                  <a:txBody>
                    <a:bodyPr/>
                    <a:lstStyle/>
                    <a:p>
                      <a:pPr algn="ctr"/>
                      <a:r>
                        <a:rPr lang="en-US" sz="2400" dirty="0">
                          <a:latin typeface="+mj-lt"/>
                        </a:rPr>
                        <a:t>12</a:t>
                      </a:r>
                    </a:p>
                  </a:txBody>
                  <a:tcPr/>
                </a:tc>
                <a:tc>
                  <a:txBody>
                    <a:bodyPr/>
                    <a:lstStyle/>
                    <a:p>
                      <a:pPr algn="ctr"/>
                      <a:r>
                        <a:rPr lang="en-US" sz="2400" kern="1200" dirty="0">
                          <a:solidFill>
                            <a:schemeClr val="dk1"/>
                          </a:solidFill>
                          <a:effectLst/>
                          <a:latin typeface="+mj-lt"/>
                          <a:ea typeface="+mn-ea"/>
                          <a:cs typeface="+mn-cs"/>
                        </a:rPr>
                        <a:t>Dual Language Learner</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extLst>
                  <a:ext uri="{0D108BD9-81ED-4DB2-BD59-A6C34878D82A}">
                    <a16:rowId xmlns:a16="http://schemas.microsoft.com/office/drawing/2014/main" val="2361143377"/>
                  </a:ext>
                </a:extLst>
              </a:tr>
            </a:tbl>
          </a:graphicData>
        </a:graphic>
      </p:graphicFrame>
      <p:sp>
        <p:nvSpPr>
          <p:cNvPr id="11" name="Slide Number Placeholder 10">
            <a:extLst>
              <a:ext uri="{FF2B5EF4-FFF2-40B4-BE49-F238E27FC236}">
                <a16:creationId xmlns:a16="http://schemas.microsoft.com/office/drawing/2014/main" id="{1EB51294-4704-41B1-9A1B-D6225122E0A0}"/>
              </a:ext>
            </a:extLst>
          </p:cNvPr>
          <p:cNvSpPr>
            <a:spLocks noGrp="1"/>
          </p:cNvSpPr>
          <p:nvPr>
            <p:ph type="sldNum" idx="12"/>
          </p:nvPr>
        </p:nvSpPr>
        <p:spPr>
          <a:xfrm>
            <a:off x="11079848" y="6319319"/>
            <a:ext cx="906940" cy="419591"/>
          </a:xfrm>
        </p:spPr>
        <p:txBody>
          <a:bodyPr/>
          <a:lstStyle/>
          <a:p>
            <a:pPr marL="0" lvl="0" indent="0" algn="r" rtl="0">
              <a:spcBef>
                <a:spcPts val="0"/>
              </a:spcBef>
              <a:spcAft>
                <a:spcPts val="0"/>
              </a:spcAft>
              <a:buNone/>
            </a:pPr>
            <a:fld id="{00000000-1234-1234-1234-123412341234}" type="slidenum">
              <a:rPr lang="en-US" sz="2400" smtClean="0">
                <a:latin typeface="+mj-lt"/>
              </a:rPr>
              <a:t>16</a:t>
            </a:fld>
            <a:endParaRPr lang="en-US" sz="2400" dirty="0">
              <a:latin typeface="+mj-lt"/>
            </a:endParaRPr>
          </a:p>
        </p:txBody>
      </p:sp>
    </p:spTree>
    <p:extLst>
      <p:ext uri="{BB962C8B-B14F-4D97-AF65-F5344CB8AC3E}">
        <p14:creationId xmlns:p14="http://schemas.microsoft.com/office/powerpoint/2010/main" val="679146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7F20-5AED-A0C0-FCAC-836087FCCCCA}"/>
              </a:ext>
            </a:extLst>
          </p:cNvPr>
          <p:cNvSpPr>
            <a:spLocks noGrp="1"/>
          </p:cNvSpPr>
          <p:nvPr>
            <p:ph type="title"/>
          </p:nvPr>
        </p:nvSpPr>
        <p:spPr/>
        <p:txBody>
          <a:bodyPr/>
          <a:lstStyle/>
          <a:p>
            <a:r>
              <a:rPr lang="en-US" b="1" dirty="0">
                <a:cs typeface="Arial"/>
              </a:rPr>
              <a:t>Home Language(s) </a:t>
            </a:r>
            <a:br>
              <a:rPr lang="en-US" b="1" dirty="0">
                <a:cs typeface="Arial"/>
              </a:rPr>
            </a:br>
            <a:r>
              <a:rPr lang="en-US" b="1" dirty="0">
                <a:cs typeface="Arial"/>
              </a:rPr>
              <a:t>PLIS Data Field</a:t>
            </a:r>
          </a:p>
        </p:txBody>
      </p:sp>
      <p:sp>
        <p:nvSpPr>
          <p:cNvPr id="3" name="Content Placeholder 2">
            <a:extLst>
              <a:ext uri="{FF2B5EF4-FFF2-40B4-BE49-F238E27FC236}">
                <a16:creationId xmlns:a16="http://schemas.microsoft.com/office/drawing/2014/main" id="{10E5F8BD-A3BD-FB9E-0938-EA0AC860AA47}"/>
              </a:ext>
            </a:extLst>
          </p:cNvPr>
          <p:cNvSpPr>
            <a:spLocks noGrp="1"/>
          </p:cNvSpPr>
          <p:nvPr>
            <p:ph idx="1"/>
          </p:nvPr>
        </p:nvSpPr>
        <p:spPr>
          <a:xfrm>
            <a:off x="116186" y="1900850"/>
            <a:ext cx="11689533" cy="4110651"/>
          </a:xfrm>
        </p:spPr>
        <p:txBody>
          <a:bodyPr vert="horz" lIns="91440" tIns="45720" rIns="91440" bIns="45720" rtlCol="0" anchor="t">
            <a:normAutofit/>
          </a:bodyPr>
          <a:lstStyle/>
          <a:p>
            <a:pPr>
              <a:spcAft>
                <a:spcPts val="800"/>
              </a:spcAft>
            </a:pPr>
            <a:r>
              <a:rPr lang="en-US" dirty="0">
                <a:cs typeface="Arial"/>
              </a:rPr>
              <a:t>The response to this field is found in the Family Language Interest Interview as Question 4.</a:t>
            </a:r>
          </a:p>
          <a:p>
            <a:pPr>
              <a:spcAft>
                <a:spcPts val="800"/>
              </a:spcAft>
            </a:pPr>
            <a:r>
              <a:rPr lang="en-US" dirty="0">
                <a:cs typeface="Arial"/>
              </a:rPr>
              <a:t>Multiple languages can be selected and reported within this field.</a:t>
            </a:r>
          </a:p>
          <a:p>
            <a:r>
              <a:rPr lang="en-US" dirty="0">
                <a:cs typeface="Arial"/>
              </a:rPr>
              <a:t>Language codes can be found on Attachment C, and must be two characters (ex. English = 00)</a:t>
            </a:r>
          </a:p>
        </p:txBody>
      </p:sp>
      <p:sp>
        <p:nvSpPr>
          <p:cNvPr id="4" name="Slide Number Placeholder 3">
            <a:extLst>
              <a:ext uri="{FF2B5EF4-FFF2-40B4-BE49-F238E27FC236}">
                <a16:creationId xmlns:a16="http://schemas.microsoft.com/office/drawing/2014/main" id="{AB0BB261-827E-4687-9669-67677FC08B69}"/>
              </a:ext>
            </a:extLst>
          </p:cNvPr>
          <p:cNvSpPr>
            <a:spLocks noGrp="1"/>
          </p:cNvSpPr>
          <p:nvPr>
            <p:ph type="sldNum" idx="12"/>
          </p:nvPr>
        </p:nvSpPr>
        <p:spPr>
          <a:xfrm>
            <a:off x="11079848" y="6292159"/>
            <a:ext cx="906940" cy="446752"/>
          </a:xfrm>
        </p:spPr>
        <p:txBody>
          <a:bodyPr/>
          <a:lstStyle/>
          <a:p>
            <a:pPr marL="0" lvl="0" indent="0" algn="r" rtl="0">
              <a:spcBef>
                <a:spcPts val="0"/>
              </a:spcBef>
              <a:spcAft>
                <a:spcPts val="0"/>
              </a:spcAft>
              <a:buNone/>
            </a:pPr>
            <a:fld id="{00000000-1234-1234-1234-123412341234}" type="slidenum">
              <a:rPr lang="en-US" sz="2400" smtClean="0">
                <a:latin typeface="+mj-lt"/>
              </a:rPr>
              <a:t>17</a:t>
            </a:fld>
            <a:endParaRPr lang="en-US" sz="2400" dirty="0">
              <a:latin typeface="+mj-lt"/>
            </a:endParaRPr>
          </a:p>
        </p:txBody>
      </p:sp>
    </p:spTree>
    <p:extLst>
      <p:ext uri="{BB962C8B-B14F-4D97-AF65-F5344CB8AC3E}">
        <p14:creationId xmlns:p14="http://schemas.microsoft.com/office/powerpoint/2010/main" val="1650156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ED788-5D5F-4DED-721D-F498E6D7696C}"/>
              </a:ext>
            </a:extLst>
          </p:cNvPr>
          <p:cNvSpPr>
            <a:spLocks noGrp="1"/>
          </p:cNvSpPr>
          <p:nvPr>
            <p:ph type="title"/>
          </p:nvPr>
        </p:nvSpPr>
        <p:spPr/>
        <p:txBody>
          <a:bodyPr/>
          <a:lstStyle/>
          <a:p>
            <a:r>
              <a:rPr lang="en-US" b="1" dirty="0">
                <a:cs typeface="Arial"/>
              </a:rPr>
              <a:t>Dual Language Learner </a:t>
            </a:r>
            <a:br>
              <a:rPr lang="en-US" b="1" dirty="0">
                <a:cs typeface="Arial"/>
              </a:rPr>
            </a:br>
            <a:r>
              <a:rPr lang="en-US" b="1" dirty="0">
                <a:cs typeface="Arial"/>
              </a:rPr>
              <a:t>PLIS Data Field</a:t>
            </a:r>
          </a:p>
        </p:txBody>
      </p:sp>
      <p:sp>
        <p:nvSpPr>
          <p:cNvPr id="3" name="Content Placeholder 2">
            <a:extLst>
              <a:ext uri="{FF2B5EF4-FFF2-40B4-BE49-F238E27FC236}">
                <a16:creationId xmlns:a16="http://schemas.microsoft.com/office/drawing/2014/main" id="{FE4EBF5C-21DF-298A-828F-7C6FA9592099}"/>
              </a:ext>
            </a:extLst>
          </p:cNvPr>
          <p:cNvSpPr>
            <a:spLocks noGrp="1"/>
          </p:cNvSpPr>
          <p:nvPr>
            <p:ph idx="1"/>
          </p:nvPr>
        </p:nvSpPr>
        <p:spPr>
          <a:xfrm>
            <a:off x="107132" y="2262989"/>
            <a:ext cx="11689533" cy="4671965"/>
          </a:xfrm>
        </p:spPr>
        <p:txBody>
          <a:bodyPr vert="horz" lIns="91440" tIns="45720" rIns="91440" bIns="45720" rtlCol="0" anchor="t">
            <a:normAutofit/>
          </a:bodyPr>
          <a:lstStyle/>
          <a:p>
            <a:pPr>
              <a:spcAft>
                <a:spcPts val="800"/>
              </a:spcAft>
            </a:pPr>
            <a:r>
              <a:rPr lang="en-US" dirty="0">
                <a:cs typeface="Arial"/>
              </a:rPr>
              <a:t>This field asks whether a child is a dual (or multi) language learner</a:t>
            </a:r>
          </a:p>
          <a:p>
            <a:pPr>
              <a:spcAft>
                <a:spcPts val="800"/>
              </a:spcAft>
            </a:pPr>
            <a:r>
              <a:rPr lang="en-US" dirty="0">
                <a:cs typeface="Arial"/>
              </a:rPr>
              <a:t>The response to this field should be Yes if a child is identified as a dual language learner</a:t>
            </a:r>
          </a:p>
          <a:p>
            <a:pPr>
              <a:spcAft>
                <a:spcPts val="800"/>
              </a:spcAft>
            </a:pPr>
            <a:r>
              <a:rPr lang="en-US" dirty="0">
                <a:cs typeface="Arial"/>
              </a:rPr>
              <a:t>If not, the response to this field should be No</a:t>
            </a:r>
          </a:p>
          <a:p>
            <a:r>
              <a:rPr lang="en-US" dirty="0">
                <a:cs typeface="Arial"/>
              </a:rPr>
              <a:t>On an electronic file, please enter either Y or N in this field</a:t>
            </a:r>
          </a:p>
        </p:txBody>
      </p:sp>
      <p:sp>
        <p:nvSpPr>
          <p:cNvPr id="4" name="Slide Number Placeholder 3">
            <a:extLst>
              <a:ext uri="{FF2B5EF4-FFF2-40B4-BE49-F238E27FC236}">
                <a16:creationId xmlns:a16="http://schemas.microsoft.com/office/drawing/2014/main" id="{3F0EBB04-C2B3-448E-B305-19BC78C2F5E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latin typeface="+mj-lt"/>
              </a:rPr>
              <a:t>18</a:t>
            </a:fld>
            <a:endParaRPr lang="en-US" dirty="0">
              <a:latin typeface="+mj-lt"/>
            </a:endParaRPr>
          </a:p>
        </p:txBody>
      </p:sp>
    </p:spTree>
    <p:extLst>
      <p:ext uri="{BB962C8B-B14F-4D97-AF65-F5344CB8AC3E}">
        <p14:creationId xmlns:p14="http://schemas.microsoft.com/office/powerpoint/2010/main" val="3937292543"/>
      </p:ext>
    </p:extLst>
  </p:cSld>
  <p:clrMapOvr>
    <a:masterClrMapping/>
  </p:clrMapOvr>
  <p:extLst mod="1">
    <p:ext uri="{6950BFC3-D8DA-4A85-94F7-54DA5524770B}">
      <p188:commentRel xmlns="" xmlns:p188="http://schemas.microsoft.com/office/powerpoint/2018/8/main" r:id="rId3"/>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6B209-63FB-297C-54A2-4ACCE13DCE0D}"/>
              </a:ext>
            </a:extLst>
          </p:cNvPr>
          <p:cNvSpPr>
            <a:spLocks noGrp="1"/>
          </p:cNvSpPr>
          <p:nvPr>
            <p:ph type="title"/>
          </p:nvPr>
        </p:nvSpPr>
        <p:spPr>
          <a:xfrm>
            <a:off x="125239" y="86104"/>
            <a:ext cx="11887200" cy="1136113"/>
          </a:xfrm>
        </p:spPr>
        <p:txBody>
          <a:bodyPr/>
          <a:lstStyle/>
          <a:p>
            <a:r>
              <a:rPr lang="en-US" b="1" dirty="0"/>
              <a:t>Data Crosswalk PLIS – 801A Family Data</a:t>
            </a:r>
          </a:p>
        </p:txBody>
      </p:sp>
      <p:graphicFrame>
        <p:nvGraphicFramePr>
          <p:cNvPr id="6" name="Content Placeholder 5">
            <a:extLst>
              <a:ext uri="{FF2B5EF4-FFF2-40B4-BE49-F238E27FC236}">
                <a16:creationId xmlns:a16="http://schemas.microsoft.com/office/drawing/2014/main" id="{7BFA01A6-8B62-4290-B31B-86B3D40B6B35}"/>
              </a:ext>
            </a:extLst>
          </p:cNvPr>
          <p:cNvGraphicFramePr>
            <a:graphicFrameLocks noGrp="1"/>
          </p:cNvGraphicFramePr>
          <p:nvPr>
            <p:ph idx="1"/>
            <p:extLst>
              <p:ext uri="{D42A27DB-BD31-4B8C-83A1-F6EECF244321}">
                <p14:modId xmlns:p14="http://schemas.microsoft.com/office/powerpoint/2010/main" val="3674715121"/>
              </p:ext>
            </p:extLst>
          </p:nvPr>
        </p:nvGraphicFramePr>
        <p:xfrm>
          <a:off x="0" y="1239947"/>
          <a:ext cx="12192000" cy="4846320"/>
        </p:xfrm>
        <a:graphic>
          <a:graphicData uri="http://schemas.openxmlformats.org/drawingml/2006/table">
            <a:tbl>
              <a:tblPr firstRow="1" bandRow="1">
                <a:tableStyleId>{5C22544A-7EE6-4342-B048-85BDC9FD1C3A}</a:tableStyleId>
              </a:tblPr>
              <a:tblGrid>
                <a:gridCol w="2324816">
                  <a:extLst>
                    <a:ext uri="{9D8B030D-6E8A-4147-A177-3AD203B41FA5}">
                      <a16:colId xmlns:a16="http://schemas.microsoft.com/office/drawing/2014/main" val="834225454"/>
                    </a:ext>
                  </a:extLst>
                </a:gridCol>
                <a:gridCol w="3913022">
                  <a:extLst>
                    <a:ext uri="{9D8B030D-6E8A-4147-A177-3AD203B41FA5}">
                      <a16:colId xmlns:a16="http://schemas.microsoft.com/office/drawing/2014/main" val="2616204847"/>
                    </a:ext>
                  </a:extLst>
                </a:gridCol>
                <a:gridCol w="3313568">
                  <a:extLst>
                    <a:ext uri="{9D8B030D-6E8A-4147-A177-3AD203B41FA5}">
                      <a16:colId xmlns:a16="http://schemas.microsoft.com/office/drawing/2014/main" val="163321462"/>
                    </a:ext>
                  </a:extLst>
                </a:gridCol>
                <a:gridCol w="2640594">
                  <a:extLst>
                    <a:ext uri="{9D8B030D-6E8A-4147-A177-3AD203B41FA5}">
                      <a16:colId xmlns:a16="http://schemas.microsoft.com/office/drawing/2014/main" val="1641830843"/>
                    </a:ext>
                  </a:extLst>
                </a:gridCol>
              </a:tblGrid>
              <a:tr h="370840">
                <a:tc>
                  <a:txBody>
                    <a:bodyPr/>
                    <a:lstStyle/>
                    <a:p>
                      <a:pPr algn="ctr"/>
                      <a:r>
                        <a:rPr lang="en-US" sz="2400" b="1" kern="1200" dirty="0">
                          <a:solidFill>
                            <a:schemeClr val="lt1"/>
                          </a:solidFill>
                          <a:effectLst/>
                          <a:latin typeface="+mn-lt"/>
                          <a:ea typeface="+mn-ea"/>
                          <a:cs typeface="+mn-cs"/>
                        </a:rPr>
                        <a:t>PLIS Report Data Field #</a:t>
                      </a:r>
                      <a:endParaRPr lang="en-US" sz="2400" dirty="0"/>
                    </a:p>
                  </a:txBody>
                  <a:tcPr/>
                </a:tc>
                <a:tc>
                  <a:txBody>
                    <a:bodyPr/>
                    <a:lstStyle/>
                    <a:p>
                      <a:pPr algn="ctr"/>
                      <a:r>
                        <a:rPr lang="en-US" sz="2400" b="1" kern="1200" dirty="0">
                          <a:solidFill>
                            <a:schemeClr val="lt1"/>
                          </a:solidFill>
                          <a:effectLst/>
                          <a:latin typeface="+mn-lt"/>
                          <a:ea typeface="+mn-ea"/>
                          <a:cs typeface="+mn-cs"/>
                        </a:rPr>
                        <a:t>PLIS Data Field Name</a:t>
                      </a:r>
                      <a:endParaRPr lang="en-US" sz="2400" dirty="0"/>
                    </a:p>
                  </a:txBody>
                  <a:tcPr/>
                </a:tc>
                <a:tc>
                  <a:txBody>
                    <a:bodyPr/>
                    <a:lstStyle/>
                    <a:p>
                      <a:pPr algn="ctr"/>
                      <a:r>
                        <a:rPr lang="en-US" sz="2400" b="1" kern="1200" dirty="0">
                          <a:solidFill>
                            <a:schemeClr val="lt1"/>
                          </a:solidFill>
                          <a:effectLst/>
                          <a:latin typeface="+mn-lt"/>
                          <a:ea typeface="+mn-ea"/>
                          <a:cs typeface="+mn-cs"/>
                        </a:rPr>
                        <a:t>CDD-801A Data Field Name</a:t>
                      </a:r>
                      <a:endParaRPr lang="en-US" sz="2400" dirty="0"/>
                    </a:p>
                  </a:txBody>
                  <a:tcPr/>
                </a:tc>
                <a:tc>
                  <a:txBody>
                    <a:bodyPr/>
                    <a:lstStyle/>
                    <a:p>
                      <a:pPr algn="ctr"/>
                      <a:r>
                        <a:rPr lang="en-US" sz="2400" b="1" kern="1200" dirty="0">
                          <a:solidFill>
                            <a:schemeClr val="lt1"/>
                          </a:solidFill>
                          <a:effectLst/>
                          <a:latin typeface="+mn-lt"/>
                          <a:ea typeface="+mn-ea"/>
                          <a:cs typeface="+mn-cs"/>
                        </a:rPr>
                        <a:t>801A Data Field #</a:t>
                      </a:r>
                      <a:endParaRPr lang="en-US" sz="2400" dirty="0"/>
                    </a:p>
                  </a:txBody>
                  <a:tcPr/>
                </a:tc>
                <a:extLst>
                  <a:ext uri="{0D108BD9-81ED-4DB2-BD59-A6C34878D82A}">
                    <a16:rowId xmlns:a16="http://schemas.microsoft.com/office/drawing/2014/main" val="3105340405"/>
                  </a:ext>
                </a:extLst>
              </a:tr>
              <a:tr h="370840">
                <a:tc>
                  <a:txBody>
                    <a:bodyPr/>
                    <a:lstStyle/>
                    <a:p>
                      <a:pPr algn="ctr"/>
                      <a:r>
                        <a:rPr lang="en-US" sz="2400" dirty="0"/>
                        <a:t>13</a:t>
                      </a:r>
                    </a:p>
                  </a:txBody>
                  <a:tcPr/>
                </a:tc>
                <a:tc>
                  <a:txBody>
                    <a:bodyPr/>
                    <a:lstStyle/>
                    <a:p>
                      <a:pPr algn="ctr"/>
                      <a:r>
                        <a:rPr lang="en-US" sz="2400" kern="1200" dirty="0">
                          <a:solidFill>
                            <a:schemeClr val="dk1"/>
                          </a:solidFill>
                          <a:effectLst/>
                          <a:latin typeface="+mn-lt"/>
                          <a:ea typeface="+mn-ea"/>
                          <a:cs typeface="+mn-cs"/>
                        </a:rPr>
                        <a:t>Family Identification Case Number (FICN)</a:t>
                      </a:r>
                      <a:endParaRPr lang="en-US" sz="2400" dirty="0"/>
                    </a:p>
                  </a:txBody>
                  <a:tcPr/>
                </a:tc>
                <a:tc>
                  <a:txBody>
                    <a:bodyPr/>
                    <a:lstStyle/>
                    <a:p>
                      <a:pPr algn="ctr"/>
                      <a:r>
                        <a:rPr lang="en-US" sz="2400" kern="1200" dirty="0">
                          <a:solidFill>
                            <a:schemeClr val="dk1"/>
                          </a:solidFill>
                          <a:effectLst/>
                          <a:latin typeface="+mn-lt"/>
                          <a:ea typeface="+mn-ea"/>
                          <a:cs typeface="+mn-cs"/>
                        </a:rPr>
                        <a:t>Family Identification Case Number (FICN)</a:t>
                      </a:r>
                      <a:endParaRPr lang="en-US" sz="2400" dirty="0"/>
                    </a:p>
                  </a:txBody>
                  <a:tcPr/>
                </a:tc>
                <a:tc>
                  <a:txBody>
                    <a:bodyPr/>
                    <a:lstStyle/>
                    <a:p>
                      <a:pPr algn="ctr"/>
                      <a:r>
                        <a:rPr lang="en-US" sz="2400" kern="1200" dirty="0">
                          <a:solidFill>
                            <a:schemeClr val="dk1"/>
                          </a:solidFill>
                          <a:effectLst/>
                          <a:latin typeface="+mn-lt"/>
                          <a:ea typeface="+mn-ea"/>
                          <a:cs typeface="+mn-cs"/>
                        </a:rPr>
                        <a:t>3/C</a:t>
                      </a:r>
                      <a:endParaRPr lang="en-US" sz="2400" dirty="0"/>
                    </a:p>
                  </a:txBody>
                  <a:tcPr/>
                </a:tc>
                <a:extLst>
                  <a:ext uri="{0D108BD9-81ED-4DB2-BD59-A6C34878D82A}">
                    <a16:rowId xmlns:a16="http://schemas.microsoft.com/office/drawing/2014/main" val="118884149"/>
                  </a:ext>
                </a:extLst>
              </a:tr>
              <a:tr h="370840">
                <a:tc>
                  <a:txBody>
                    <a:bodyPr/>
                    <a:lstStyle/>
                    <a:p>
                      <a:pPr algn="ctr"/>
                      <a:r>
                        <a:rPr lang="en-US" sz="2400" dirty="0"/>
                        <a:t>14</a:t>
                      </a:r>
                    </a:p>
                  </a:txBody>
                  <a:tcPr/>
                </a:tc>
                <a:tc>
                  <a:txBody>
                    <a:bodyPr/>
                    <a:lstStyle/>
                    <a:p>
                      <a:pPr algn="ctr"/>
                      <a:r>
                        <a:rPr lang="en-US" sz="2400" kern="1200" dirty="0">
                          <a:solidFill>
                            <a:schemeClr val="dk1"/>
                          </a:solidFill>
                          <a:effectLst/>
                          <a:latin typeface="+mn-lt"/>
                          <a:ea typeface="+mn-ea"/>
                          <a:cs typeface="+mn-cs"/>
                        </a:rPr>
                        <a:t>Head-of-Household Full Name </a:t>
                      </a:r>
                      <a:endParaRPr lang="en-US" sz="2400" dirty="0"/>
                    </a:p>
                  </a:txBody>
                  <a:tcPr/>
                </a:tc>
                <a:tc>
                  <a:txBody>
                    <a:bodyPr/>
                    <a:lstStyle/>
                    <a:p>
                      <a:pPr algn="ctr"/>
                      <a:r>
                        <a:rPr lang="en-US" sz="2400" kern="1200" dirty="0">
                          <a:solidFill>
                            <a:schemeClr val="dk1"/>
                          </a:solidFill>
                          <a:effectLst/>
                          <a:latin typeface="+mn-lt"/>
                          <a:ea typeface="+mn-ea"/>
                          <a:cs typeface="+mn-cs"/>
                        </a:rPr>
                        <a:t>Head-of-Household Last Name and First Name Fields</a:t>
                      </a:r>
                      <a:endParaRPr lang="en-US" sz="2400" dirty="0"/>
                    </a:p>
                  </a:txBody>
                  <a:tcPr/>
                </a:tc>
                <a:tc>
                  <a:txBody>
                    <a:bodyPr/>
                    <a:lstStyle/>
                    <a:p>
                      <a:pPr algn="ctr"/>
                      <a:r>
                        <a:rPr lang="en-US" sz="2400" kern="1200" dirty="0">
                          <a:solidFill>
                            <a:schemeClr val="dk1"/>
                          </a:solidFill>
                          <a:effectLst/>
                          <a:latin typeface="+mn-lt"/>
                          <a:ea typeface="+mn-ea"/>
                          <a:cs typeface="+mn-cs"/>
                        </a:rPr>
                        <a:t>4-5/D-E</a:t>
                      </a:r>
                      <a:endParaRPr lang="en-US" sz="2400" dirty="0"/>
                    </a:p>
                  </a:txBody>
                  <a:tcPr/>
                </a:tc>
                <a:extLst>
                  <a:ext uri="{0D108BD9-81ED-4DB2-BD59-A6C34878D82A}">
                    <a16:rowId xmlns:a16="http://schemas.microsoft.com/office/drawing/2014/main" val="1819814373"/>
                  </a:ext>
                </a:extLst>
              </a:tr>
              <a:tr h="370840">
                <a:tc>
                  <a:txBody>
                    <a:bodyPr/>
                    <a:lstStyle/>
                    <a:p>
                      <a:pPr algn="ctr"/>
                      <a:r>
                        <a:rPr lang="en-US" sz="2400" dirty="0"/>
                        <a:t>15</a:t>
                      </a:r>
                    </a:p>
                  </a:txBody>
                  <a:tcPr/>
                </a:tc>
                <a:tc>
                  <a:txBody>
                    <a:bodyPr/>
                    <a:lstStyle/>
                    <a:p>
                      <a:pPr algn="ctr"/>
                      <a:r>
                        <a:rPr lang="en-US" sz="2400" kern="1200" dirty="0">
                          <a:solidFill>
                            <a:schemeClr val="dk1"/>
                          </a:solidFill>
                          <a:effectLst/>
                          <a:latin typeface="+mn-lt"/>
                          <a:ea typeface="+mn-ea"/>
                          <a:cs typeface="+mn-cs"/>
                        </a:rPr>
                        <a:t>Written Communication Preference</a:t>
                      </a:r>
                      <a:endParaRPr lang="en-US" sz="2400" dirty="0"/>
                    </a:p>
                  </a:txBody>
                  <a:tcPr/>
                </a:tc>
                <a:tc>
                  <a:txBody>
                    <a:bodyPr/>
                    <a:lstStyle/>
                    <a:p>
                      <a:pPr algn="ctr"/>
                      <a:r>
                        <a:rPr lang="en-US" sz="2400" kern="1200" dirty="0">
                          <a:solidFill>
                            <a:schemeClr val="dk1"/>
                          </a:solidFill>
                          <a:effectLst/>
                          <a:latin typeface="+mn-lt"/>
                          <a:ea typeface="+mn-ea"/>
                          <a:cs typeface="+mn-cs"/>
                        </a:rPr>
                        <a:t>n/a</a:t>
                      </a:r>
                      <a:endParaRPr lang="es-US" sz="2400" kern="1200" dirty="0">
                        <a:solidFill>
                          <a:schemeClr val="dk1"/>
                        </a:solidFill>
                        <a:effectLst/>
                        <a:latin typeface="+mn-lt"/>
                        <a:ea typeface="+mn-ea"/>
                        <a:cs typeface="+mn-cs"/>
                      </a:endParaRPr>
                    </a:p>
                    <a:p>
                      <a:pPr algn="ctr"/>
                      <a:r>
                        <a:rPr lang="en-US" sz="2400" kern="1200" dirty="0">
                          <a:solidFill>
                            <a:schemeClr val="dk1"/>
                          </a:solidFill>
                          <a:effectLst/>
                          <a:latin typeface="+mn-lt"/>
                          <a:ea typeface="+mn-ea"/>
                          <a:cs typeface="+mn-cs"/>
                        </a:rPr>
                        <a:t>Interview Question 7</a:t>
                      </a:r>
                      <a:endParaRPr lang="en-US" sz="2400" dirty="0"/>
                    </a:p>
                  </a:txBody>
                  <a:tcPr/>
                </a:tc>
                <a:tc>
                  <a:txBody>
                    <a:bodyPr/>
                    <a:lstStyle/>
                    <a:p>
                      <a:pPr algn="ctr"/>
                      <a:r>
                        <a:rPr lang="en-US" sz="2400" kern="1200" dirty="0">
                          <a:solidFill>
                            <a:schemeClr val="dk1"/>
                          </a:solidFill>
                          <a:effectLst/>
                          <a:latin typeface="+mn-lt"/>
                          <a:ea typeface="+mn-ea"/>
                          <a:cs typeface="+mn-cs"/>
                        </a:rPr>
                        <a:t>n/a</a:t>
                      </a:r>
                      <a:endParaRPr lang="en-US" sz="2400" dirty="0"/>
                    </a:p>
                  </a:txBody>
                  <a:tcPr/>
                </a:tc>
                <a:extLst>
                  <a:ext uri="{0D108BD9-81ED-4DB2-BD59-A6C34878D82A}">
                    <a16:rowId xmlns:a16="http://schemas.microsoft.com/office/drawing/2014/main" val="3774508745"/>
                  </a:ext>
                </a:extLst>
              </a:tr>
              <a:tr h="370840">
                <a:tc>
                  <a:txBody>
                    <a:bodyPr/>
                    <a:lstStyle/>
                    <a:p>
                      <a:pPr algn="ctr"/>
                      <a:r>
                        <a:rPr lang="en-US" sz="2400" dirty="0"/>
                        <a:t>16</a:t>
                      </a:r>
                    </a:p>
                  </a:txBody>
                  <a:tcPr/>
                </a:tc>
                <a:tc>
                  <a:txBody>
                    <a:bodyPr/>
                    <a:lstStyle/>
                    <a:p>
                      <a:pPr algn="ctr"/>
                      <a:r>
                        <a:rPr lang="en-US" sz="2400" kern="1200" dirty="0">
                          <a:solidFill>
                            <a:schemeClr val="dk1"/>
                          </a:solidFill>
                          <a:effectLst/>
                          <a:latin typeface="+mn-lt"/>
                          <a:ea typeface="+mn-ea"/>
                          <a:cs typeface="+mn-cs"/>
                        </a:rPr>
                        <a:t>Verbal Communication Preference</a:t>
                      </a:r>
                      <a:endParaRPr lang="en-US" sz="2400" dirty="0"/>
                    </a:p>
                  </a:txBody>
                  <a:tcPr/>
                </a:tc>
                <a:tc>
                  <a:txBody>
                    <a:bodyPr/>
                    <a:lstStyle/>
                    <a:p>
                      <a:pPr algn="ctr"/>
                      <a:r>
                        <a:rPr lang="en-US" sz="2400" kern="1200" dirty="0">
                          <a:solidFill>
                            <a:schemeClr val="dk1"/>
                          </a:solidFill>
                          <a:effectLst/>
                          <a:latin typeface="+mn-lt"/>
                          <a:ea typeface="+mn-ea"/>
                          <a:cs typeface="+mn-cs"/>
                        </a:rPr>
                        <a:t>n/a</a:t>
                      </a:r>
                      <a:endParaRPr lang="es-US" sz="2400" kern="1200" dirty="0">
                        <a:solidFill>
                          <a:schemeClr val="dk1"/>
                        </a:solidFill>
                        <a:effectLst/>
                        <a:latin typeface="+mn-lt"/>
                        <a:ea typeface="+mn-ea"/>
                        <a:cs typeface="+mn-cs"/>
                      </a:endParaRPr>
                    </a:p>
                    <a:p>
                      <a:pPr algn="ctr"/>
                      <a:r>
                        <a:rPr lang="en-US" sz="2400" kern="1200" dirty="0">
                          <a:solidFill>
                            <a:schemeClr val="dk1"/>
                          </a:solidFill>
                          <a:effectLst/>
                          <a:latin typeface="+mn-lt"/>
                          <a:ea typeface="+mn-ea"/>
                          <a:cs typeface="+mn-cs"/>
                        </a:rPr>
                        <a:t>Interview Question 8</a:t>
                      </a:r>
                      <a:endParaRPr lang="en-US" sz="2400" dirty="0"/>
                    </a:p>
                  </a:txBody>
                  <a:tcPr/>
                </a:tc>
                <a:tc>
                  <a:txBody>
                    <a:bodyPr/>
                    <a:lstStyle/>
                    <a:p>
                      <a:pPr algn="ctr"/>
                      <a:r>
                        <a:rPr lang="en-US" sz="2400" kern="1200" dirty="0">
                          <a:solidFill>
                            <a:schemeClr val="dk1"/>
                          </a:solidFill>
                          <a:effectLst/>
                          <a:latin typeface="+mn-lt"/>
                          <a:ea typeface="+mn-ea"/>
                          <a:cs typeface="+mn-cs"/>
                        </a:rPr>
                        <a:t>n/a</a:t>
                      </a:r>
                      <a:endParaRPr lang="en-US" sz="2400" dirty="0"/>
                    </a:p>
                  </a:txBody>
                  <a:tcPr/>
                </a:tc>
                <a:extLst>
                  <a:ext uri="{0D108BD9-81ED-4DB2-BD59-A6C34878D82A}">
                    <a16:rowId xmlns:a16="http://schemas.microsoft.com/office/drawing/2014/main" val="2886889557"/>
                  </a:ext>
                </a:extLst>
              </a:tr>
            </a:tbl>
          </a:graphicData>
        </a:graphic>
      </p:graphicFrame>
      <p:sp>
        <p:nvSpPr>
          <p:cNvPr id="7" name="Slide Number Placeholder 6">
            <a:extLst>
              <a:ext uri="{FF2B5EF4-FFF2-40B4-BE49-F238E27FC236}">
                <a16:creationId xmlns:a16="http://schemas.microsoft.com/office/drawing/2014/main" id="{F6D6503B-39B5-4B80-A7FD-829E738BD193}"/>
              </a:ext>
            </a:extLst>
          </p:cNvPr>
          <p:cNvSpPr>
            <a:spLocks noGrp="1"/>
          </p:cNvSpPr>
          <p:nvPr>
            <p:ph type="sldNum" idx="12"/>
          </p:nvPr>
        </p:nvSpPr>
        <p:spPr>
          <a:xfrm>
            <a:off x="11079848" y="6319319"/>
            <a:ext cx="906940" cy="419591"/>
          </a:xfrm>
        </p:spPr>
        <p:txBody>
          <a:bodyPr/>
          <a:lstStyle/>
          <a:p>
            <a:pPr marL="0" lvl="0" indent="0" algn="r" rtl="0">
              <a:spcBef>
                <a:spcPts val="0"/>
              </a:spcBef>
              <a:spcAft>
                <a:spcPts val="0"/>
              </a:spcAft>
              <a:buNone/>
            </a:pPr>
            <a:fld id="{00000000-1234-1234-1234-123412341234}" type="slidenum">
              <a:rPr lang="en-US" sz="2400" smtClean="0">
                <a:latin typeface="+mj-lt"/>
              </a:rPr>
              <a:t>19</a:t>
            </a:fld>
            <a:endParaRPr lang="en-US" sz="2400" dirty="0">
              <a:latin typeface="+mj-lt"/>
            </a:endParaRPr>
          </a:p>
        </p:txBody>
      </p:sp>
    </p:spTree>
    <p:extLst>
      <p:ext uri="{BB962C8B-B14F-4D97-AF65-F5344CB8AC3E}">
        <p14:creationId xmlns:p14="http://schemas.microsoft.com/office/powerpoint/2010/main" val="2914143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3043303-76EC-4FF0-AD3A-B82746D94910}"/>
              </a:ext>
            </a:extLst>
          </p:cNvPr>
          <p:cNvSpPr>
            <a:spLocks noGrp="1"/>
          </p:cNvSpPr>
          <p:nvPr>
            <p:ph type="title"/>
          </p:nvPr>
        </p:nvSpPr>
        <p:spPr>
          <a:xfrm>
            <a:off x="114300" y="790575"/>
            <a:ext cx="5543550" cy="4400550"/>
          </a:xfrm>
        </p:spPr>
        <p:txBody>
          <a:bodyPr>
            <a:normAutofit/>
          </a:bodyPr>
          <a:lstStyle/>
          <a:p>
            <a:r>
              <a:rPr lang="en-US" sz="4400" dirty="0">
                <a:solidFill>
                  <a:schemeClr val="bg1"/>
                </a:solidFill>
                <a:cs typeface="Arial"/>
              </a:rPr>
              <a:t>Preschool Dual Language Learners (DLL)</a:t>
            </a:r>
            <a:br>
              <a:rPr lang="en-US" sz="4400" dirty="0">
                <a:cs typeface="Arial"/>
              </a:rPr>
            </a:br>
            <a:r>
              <a:rPr lang="en-US" sz="4400" dirty="0">
                <a:solidFill>
                  <a:schemeClr val="bg1"/>
                </a:solidFill>
                <a:cs typeface="Arial"/>
              </a:rPr>
              <a:t>Management Bulletin (MB) 22-04(a)</a:t>
            </a:r>
          </a:p>
        </p:txBody>
      </p:sp>
      <p:pic>
        <p:nvPicPr>
          <p:cNvPr id="3" name="Content Placeholder 2" descr="Two children, outside, one child standing to the side, the other child standing on wooden balance beam.">
            <a:extLst>
              <a:ext uri="{FF2B5EF4-FFF2-40B4-BE49-F238E27FC236}">
                <a16:creationId xmlns:a16="http://schemas.microsoft.com/office/drawing/2014/main" id="{2CD0F01A-8847-469A-9850-991D91DC63AB}"/>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086475" y="840197"/>
            <a:ext cx="5851525" cy="3910781"/>
          </a:xfrm>
        </p:spPr>
      </p:pic>
      <p:sp>
        <p:nvSpPr>
          <p:cNvPr id="4" name="Content Placeholder 3">
            <a:extLst>
              <a:ext uri="{FF2B5EF4-FFF2-40B4-BE49-F238E27FC236}">
                <a16:creationId xmlns:a16="http://schemas.microsoft.com/office/drawing/2014/main" id="{0B8EBAEE-C94C-4C16-ACEC-247FF181BC81}"/>
              </a:ext>
            </a:extLst>
          </p:cNvPr>
          <p:cNvSpPr>
            <a:spLocks noGrp="1"/>
          </p:cNvSpPr>
          <p:nvPr>
            <p:ph sz="half" idx="2"/>
          </p:nvPr>
        </p:nvSpPr>
        <p:spPr>
          <a:xfrm>
            <a:off x="6086294" y="5067905"/>
            <a:ext cx="5852160" cy="923925"/>
          </a:xfrm>
        </p:spPr>
        <p:txBody>
          <a:bodyPr>
            <a:normAutofit/>
          </a:bodyPr>
          <a:lstStyle/>
          <a:p>
            <a:pPr marL="0" indent="0">
              <a:buNone/>
            </a:pPr>
            <a:r>
              <a:rPr lang="en-US" sz="2400"/>
              <a:t>Photo Credit: Lighthouse for Children CDC, Fresno CA</a:t>
            </a:r>
          </a:p>
        </p:txBody>
      </p:sp>
      <p:sp>
        <p:nvSpPr>
          <p:cNvPr id="5" name="Slide Number Placeholder 4">
            <a:extLst>
              <a:ext uri="{FF2B5EF4-FFF2-40B4-BE49-F238E27FC236}">
                <a16:creationId xmlns:a16="http://schemas.microsoft.com/office/drawing/2014/main" id="{A99C0E78-F3C6-4043-A5DD-DBB3E0D89558}"/>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814954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37C06-EBB5-FBBE-2FD0-28614EF107E9}"/>
              </a:ext>
            </a:extLst>
          </p:cNvPr>
          <p:cNvSpPr>
            <a:spLocks noGrp="1"/>
          </p:cNvSpPr>
          <p:nvPr>
            <p:ph type="title"/>
          </p:nvPr>
        </p:nvSpPr>
        <p:spPr>
          <a:xfrm>
            <a:off x="170507" y="0"/>
            <a:ext cx="11887200" cy="1325563"/>
          </a:xfrm>
        </p:spPr>
        <p:txBody>
          <a:bodyPr>
            <a:normAutofit fontScale="90000"/>
          </a:bodyPr>
          <a:lstStyle/>
          <a:p>
            <a:r>
              <a:rPr lang="en-US" b="1" dirty="0">
                <a:cs typeface="Arial"/>
              </a:rPr>
              <a:t>Written and Verbal Communication Preference</a:t>
            </a:r>
            <a:br>
              <a:rPr lang="en-US" b="1" dirty="0">
                <a:cs typeface="Arial"/>
              </a:rPr>
            </a:br>
            <a:r>
              <a:rPr lang="en-US" b="1" dirty="0">
                <a:cs typeface="Arial"/>
              </a:rPr>
              <a:t>PLIS Data Field</a:t>
            </a:r>
          </a:p>
        </p:txBody>
      </p:sp>
      <p:sp>
        <p:nvSpPr>
          <p:cNvPr id="3" name="Content Placeholder 2">
            <a:extLst>
              <a:ext uri="{FF2B5EF4-FFF2-40B4-BE49-F238E27FC236}">
                <a16:creationId xmlns:a16="http://schemas.microsoft.com/office/drawing/2014/main" id="{1047AA15-51DC-4778-8464-E7858640DAA8}"/>
              </a:ext>
            </a:extLst>
          </p:cNvPr>
          <p:cNvSpPr>
            <a:spLocks noGrp="1"/>
          </p:cNvSpPr>
          <p:nvPr>
            <p:ph idx="1"/>
          </p:nvPr>
        </p:nvSpPr>
        <p:spPr/>
        <p:txBody>
          <a:bodyPr vert="horz" lIns="91440" tIns="45720" rIns="91440" bIns="45720" rtlCol="0" anchor="t">
            <a:normAutofit/>
          </a:bodyPr>
          <a:lstStyle/>
          <a:p>
            <a:pPr>
              <a:spcAft>
                <a:spcPts val="800"/>
              </a:spcAft>
            </a:pPr>
            <a:r>
              <a:rPr lang="en-US" dirty="0">
                <a:cs typeface="Arial"/>
              </a:rPr>
              <a:t>The Family's preferred language for written communication and verbal communication</a:t>
            </a:r>
          </a:p>
          <a:p>
            <a:pPr>
              <a:spcAft>
                <a:spcPts val="800"/>
              </a:spcAft>
            </a:pPr>
            <a:r>
              <a:rPr lang="en-US" dirty="0">
                <a:cs typeface="Arial"/>
              </a:rPr>
              <a:t>The written communication preference response can be found in the Family Interest Interview Question 7</a:t>
            </a:r>
          </a:p>
          <a:p>
            <a:pPr>
              <a:spcAft>
                <a:spcPts val="800"/>
              </a:spcAft>
            </a:pPr>
            <a:r>
              <a:rPr lang="en-US" dirty="0">
                <a:cs typeface="Arial"/>
              </a:rPr>
              <a:t>The verbal communication preference response can be found in the Family Interest Interview Question 8</a:t>
            </a:r>
          </a:p>
          <a:p>
            <a:r>
              <a:rPr lang="en-US" dirty="0">
                <a:ea typeface="+mn-lt"/>
                <a:cs typeface="+mn-lt"/>
              </a:rPr>
              <a:t>Language codes can be found on Attachment C, and must be two characters (ex. English = 00)</a:t>
            </a:r>
          </a:p>
        </p:txBody>
      </p:sp>
      <p:sp>
        <p:nvSpPr>
          <p:cNvPr id="4" name="Slide Number Placeholder 3">
            <a:extLst>
              <a:ext uri="{FF2B5EF4-FFF2-40B4-BE49-F238E27FC236}">
                <a16:creationId xmlns:a16="http://schemas.microsoft.com/office/drawing/2014/main" id="{73F4E10E-72F1-4324-BD33-C14D1BA45715}"/>
              </a:ext>
            </a:extLst>
          </p:cNvPr>
          <p:cNvSpPr>
            <a:spLocks noGrp="1"/>
          </p:cNvSpPr>
          <p:nvPr>
            <p:ph type="sldNum" idx="12"/>
          </p:nvPr>
        </p:nvSpPr>
        <p:spPr>
          <a:xfrm>
            <a:off x="11079848" y="6310265"/>
            <a:ext cx="906940" cy="428645"/>
          </a:xfrm>
        </p:spPr>
        <p:txBody>
          <a:bodyPr/>
          <a:lstStyle/>
          <a:p>
            <a:pPr marL="0" lvl="0" indent="0" algn="r" rtl="0">
              <a:spcBef>
                <a:spcPts val="0"/>
              </a:spcBef>
              <a:spcAft>
                <a:spcPts val="0"/>
              </a:spcAft>
              <a:buNone/>
            </a:pPr>
            <a:fld id="{00000000-1234-1234-1234-123412341234}" type="slidenum">
              <a:rPr lang="en-US" sz="2400" smtClean="0">
                <a:latin typeface="+mj-lt"/>
              </a:rPr>
              <a:t>20</a:t>
            </a:fld>
            <a:endParaRPr lang="en-US" sz="2400" dirty="0">
              <a:latin typeface="+mj-lt"/>
            </a:endParaRPr>
          </a:p>
        </p:txBody>
      </p:sp>
    </p:spTree>
    <p:extLst>
      <p:ext uri="{BB962C8B-B14F-4D97-AF65-F5344CB8AC3E}">
        <p14:creationId xmlns:p14="http://schemas.microsoft.com/office/powerpoint/2010/main" val="865859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6B209-63FB-297C-54A2-4ACCE13DCE0D}"/>
              </a:ext>
            </a:extLst>
          </p:cNvPr>
          <p:cNvSpPr>
            <a:spLocks noGrp="1"/>
          </p:cNvSpPr>
          <p:nvPr>
            <p:ph type="title"/>
          </p:nvPr>
        </p:nvSpPr>
        <p:spPr>
          <a:xfrm>
            <a:off x="134293" y="104211"/>
            <a:ext cx="11887200" cy="1325563"/>
          </a:xfrm>
        </p:spPr>
        <p:txBody>
          <a:bodyPr/>
          <a:lstStyle/>
          <a:p>
            <a:r>
              <a:rPr lang="en-US" b="1" dirty="0"/>
              <a:t>Data Crosswalk PLIS – 801A Class Data</a:t>
            </a:r>
          </a:p>
        </p:txBody>
      </p:sp>
      <p:graphicFrame>
        <p:nvGraphicFramePr>
          <p:cNvPr id="6" name="Content Placeholder 5">
            <a:extLst>
              <a:ext uri="{FF2B5EF4-FFF2-40B4-BE49-F238E27FC236}">
                <a16:creationId xmlns:a16="http://schemas.microsoft.com/office/drawing/2014/main" id="{3A302202-F0D1-4995-95EA-D89D8C24A600}"/>
              </a:ext>
            </a:extLst>
          </p:cNvPr>
          <p:cNvGraphicFramePr>
            <a:graphicFrameLocks noGrp="1"/>
          </p:cNvGraphicFramePr>
          <p:nvPr>
            <p:ph idx="1"/>
            <p:extLst>
              <p:ext uri="{D42A27DB-BD31-4B8C-83A1-F6EECF244321}">
                <p14:modId xmlns:p14="http://schemas.microsoft.com/office/powerpoint/2010/main" val="1256572224"/>
              </p:ext>
            </p:extLst>
          </p:nvPr>
        </p:nvGraphicFramePr>
        <p:xfrm>
          <a:off x="242934" y="1620017"/>
          <a:ext cx="11688764" cy="4137533"/>
        </p:xfrm>
        <a:graphic>
          <a:graphicData uri="http://schemas.openxmlformats.org/drawingml/2006/table">
            <a:tbl>
              <a:tblPr firstRow="1" bandRow="1">
                <a:tableStyleId>{5C22544A-7EE6-4342-B048-85BDC9FD1C3A}</a:tableStyleId>
              </a:tblPr>
              <a:tblGrid>
                <a:gridCol w="2922191">
                  <a:extLst>
                    <a:ext uri="{9D8B030D-6E8A-4147-A177-3AD203B41FA5}">
                      <a16:colId xmlns:a16="http://schemas.microsoft.com/office/drawing/2014/main" val="98445499"/>
                    </a:ext>
                  </a:extLst>
                </a:gridCol>
                <a:gridCol w="3697401">
                  <a:extLst>
                    <a:ext uri="{9D8B030D-6E8A-4147-A177-3AD203B41FA5}">
                      <a16:colId xmlns:a16="http://schemas.microsoft.com/office/drawing/2014/main" val="678393353"/>
                    </a:ext>
                  </a:extLst>
                </a:gridCol>
                <a:gridCol w="2797521">
                  <a:extLst>
                    <a:ext uri="{9D8B030D-6E8A-4147-A177-3AD203B41FA5}">
                      <a16:colId xmlns:a16="http://schemas.microsoft.com/office/drawing/2014/main" val="4250973544"/>
                    </a:ext>
                  </a:extLst>
                </a:gridCol>
                <a:gridCol w="2271651">
                  <a:extLst>
                    <a:ext uri="{9D8B030D-6E8A-4147-A177-3AD203B41FA5}">
                      <a16:colId xmlns:a16="http://schemas.microsoft.com/office/drawing/2014/main" val="4065397939"/>
                    </a:ext>
                  </a:extLst>
                </a:gridCol>
              </a:tblGrid>
              <a:tr h="261821">
                <a:tc>
                  <a:txBody>
                    <a:bodyPr/>
                    <a:lstStyle/>
                    <a:p>
                      <a:pPr algn="ctr"/>
                      <a:r>
                        <a:rPr lang="en-US" sz="2400" b="1" kern="1200" dirty="0">
                          <a:solidFill>
                            <a:schemeClr val="lt1"/>
                          </a:solidFill>
                          <a:effectLst/>
                          <a:latin typeface="+mj-lt"/>
                          <a:ea typeface="+mn-ea"/>
                          <a:cs typeface="+mn-cs"/>
                        </a:rPr>
                        <a:t>PLIS Report Data Field #</a:t>
                      </a:r>
                      <a:endParaRPr lang="en-US" sz="2400" dirty="0">
                        <a:latin typeface="+mj-lt"/>
                      </a:endParaRPr>
                    </a:p>
                  </a:txBody>
                  <a:tcPr/>
                </a:tc>
                <a:tc>
                  <a:txBody>
                    <a:bodyPr/>
                    <a:lstStyle/>
                    <a:p>
                      <a:pPr algn="ctr"/>
                      <a:r>
                        <a:rPr lang="en-US" sz="2400" b="1" kern="1200" dirty="0">
                          <a:solidFill>
                            <a:schemeClr val="lt1"/>
                          </a:solidFill>
                          <a:effectLst/>
                          <a:latin typeface="+mj-lt"/>
                          <a:ea typeface="+mn-ea"/>
                          <a:cs typeface="+mn-cs"/>
                        </a:rPr>
                        <a:t>PLIS Data Field Name</a:t>
                      </a:r>
                      <a:endParaRPr lang="en-US" sz="2400" dirty="0">
                        <a:latin typeface="+mj-lt"/>
                      </a:endParaRPr>
                    </a:p>
                  </a:txBody>
                  <a:tcPr/>
                </a:tc>
                <a:tc>
                  <a:txBody>
                    <a:bodyPr/>
                    <a:lstStyle/>
                    <a:p>
                      <a:pPr algn="ctr"/>
                      <a:r>
                        <a:rPr lang="en-US" sz="2400" b="1" kern="1200" dirty="0">
                          <a:solidFill>
                            <a:schemeClr val="lt1"/>
                          </a:solidFill>
                          <a:effectLst/>
                          <a:latin typeface="+mj-lt"/>
                          <a:ea typeface="+mn-ea"/>
                          <a:cs typeface="+mn-cs"/>
                        </a:rPr>
                        <a:t>CDD-801A Data Field Name</a:t>
                      </a:r>
                      <a:endParaRPr lang="en-US" sz="2400" dirty="0">
                        <a:latin typeface="+mj-lt"/>
                      </a:endParaRPr>
                    </a:p>
                  </a:txBody>
                  <a:tcPr/>
                </a:tc>
                <a:tc>
                  <a:txBody>
                    <a:bodyPr/>
                    <a:lstStyle/>
                    <a:p>
                      <a:pPr algn="ctr"/>
                      <a:r>
                        <a:rPr lang="en-US" sz="2400" b="1" kern="1200" dirty="0">
                          <a:solidFill>
                            <a:schemeClr val="lt1"/>
                          </a:solidFill>
                          <a:effectLst/>
                          <a:latin typeface="+mj-lt"/>
                          <a:ea typeface="+mn-ea"/>
                          <a:cs typeface="+mn-cs"/>
                        </a:rPr>
                        <a:t>801A Data Field #</a:t>
                      </a:r>
                      <a:endParaRPr lang="en-US" sz="2400" dirty="0">
                        <a:latin typeface="+mj-lt"/>
                      </a:endParaRPr>
                    </a:p>
                  </a:txBody>
                  <a:tcPr/>
                </a:tc>
                <a:extLst>
                  <a:ext uri="{0D108BD9-81ED-4DB2-BD59-A6C34878D82A}">
                    <a16:rowId xmlns:a16="http://schemas.microsoft.com/office/drawing/2014/main" val="107954241"/>
                  </a:ext>
                </a:extLst>
              </a:tr>
              <a:tr h="370840">
                <a:tc>
                  <a:txBody>
                    <a:bodyPr/>
                    <a:lstStyle/>
                    <a:p>
                      <a:pPr algn="ctr"/>
                      <a:r>
                        <a:rPr lang="en-US" sz="2400" dirty="0">
                          <a:latin typeface="+mj-lt"/>
                        </a:rPr>
                        <a:t>17</a:t>
                      </a:r>
                    </a:p>
                  </a:txBody>
                  <a:tcPr/>
                </a:tc>
                <a:tc>
                  <a:txBody>
                    <a:bodyPr/>
                    <a:lstStyle/>
                    <a:p>
                      <a:pPr algn="ctr"/>
                      <a:r>
                        <a:rPr lang="en-US" sz="2400" kern="1200" dirty="0">
                          <a:solidFill>
                            <a:schemeClr val="dk1"/>
                          </a:solidFill>
                          <a:effectLst/>
                          <a:latin typeface="+mj-lt"/>
                          <a:ea typeface="+mn-ea"/>
                          <a:cs typeface="+mn-cs"/>
                        </a:rPr>
                        <a:t>Language(s) Used – Lead Teacher</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extLst>
                  <a:ext uri="{0D108BD9-81ED-4DB2-BD59-A6C34878D82A}">
                    <a16:rowId xmlns:a16="http://schemas.microsoft.com/office/drawing/2014/main" val="1916715710"/>
                  </a:ext>
                </a:extLst>
              </a:tr>
              <a:tr h="370840">
                <a:tc>
                  <a:txBody>
                    <a:bodyPr/>
                    <a:lstStyle/>
                    <a:p>
                      <a:pPr algn="ctr"/>
                      <a:r>
                        <a:rPr lang="en-US" sz="2400" dirty="0">
                          <a:latin typeface="+mj-lt"/>
                        </a:rPr>
                        <a:t>18</a:t>
                      </a:r>
                    </a:p>
                  </a:txBody>
                  <a:tcPr/>
                </a:tc>
                <a:tc>
                  <a:txBody>
                    <a:bodyPr/>
                    <a:lstStyle/>
                    <a:p>
                      <a:pPr algn="ctr"/>
                      <a:r>
                        <a:rPr lang="en-US" sz="2400" kern="1200" dirty="0">
                          <a:solidFill>
                            <a:schemeClr val="dk1"/>
                          </a:solidFill>
                          <a:effectLst/>
                          <a:latin typeface="+mj-lt"/>
                          <a:ea typeface="+mn-ea"/>
                          <a:cs typeface="+mn-cs"/>
                        </a:rPr>
                        <a:t>Language(s) Proficient – Lead Teacher </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extLst>
                  <a:ext uri="{0D108BD9-81ED-4DB2-BD59-A6C34878D82A}">
                    <a16:rowId xmlns:a16="http://schemas.microsoft.com/office/drawing/2014/main" val="1804731444"/>
                  </a:ext>
                </a:extLst>
              </a:tr>
              <a:tr h="370840">
                <a:tc>
                  <a:txBody>
                    <a:bodyPr/>
                    <a:lstStyle/>
                    <a:p>
                      <a:pPr algn="ctr"/>
                      <a:r>
                        <a:rPr lang="en-US" sz="2400" dirty="0">
                          <a:latin typeface="+mj-lt"/>
                        </a:rPr>
                        <a:t>19</a:t>
                      </a:r>
                    </a:p>
                  </a:txBody>
                  <a:tcPr/>
                </a:tc>
                <a:tc>
                  <a:txBody>
                    <a:bodyPr/>
                    <a:lstStyle/>
                    <a:p>
                      <a:pPr marL="0" marR="0" algn="ctr">
                        <a:lnSpc>
                          <a:spcPct val="107000"/>
                        </a:lnSpc>
                        <a:spcBef>
                          <a:spcPts val="0"/>
                        </a:spcBef>
                        <a:spcAft>
                          <a:spcPts val="800"/>
                        </a:spcAft>
                      </a:pPr>
                      <a:r>
                        <a:rPr lang="en-US" sz="2400" dirty="0">
                          <a:effectLst/>
                          <a:latin typeface="+mj-lt"/>
                          <a:ea typeface="Calibri" panose="020F0502020204030204" pitchFamily="34" charset="0"/>
                          <a:cs typeface="Arial" panose="020B0604020202020204" pitchFamily="34" charset="0"/>
                        </a:rPr>
                        <a:t>Language(s) used – Other Program Staff</a:t>
                      </a:r>
                      <a:endParaRPr lang="es-US" sz="2400" dirty="0">
                        <a:effectLst/>
                        <a:latin typeface="+mj-lt"/>
                        <a:ea typeface="Calibri" panose="020F0502020204030204" pitchFamily="34" charset="0"/>
                        <a:cs typeface="Arial" panose="020B0604020202020204" pitchFamily="34" charset="0"/>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extLst>
                  <a:ext uri="{0D108BD9-81ED-4DB2-BD59-A6C34878D82A}">
                    <a16:rowId xmlns:a16="http://schemas.microsoft.com/office/drawing/2014/main" val="3467639499"/>
                  </a:ext>
                </a:extLst>
              </a:tr>
              <a:tr h="370840">
                <a:tc>
                  <a:txBody>
                    <a:bodyPr/>
                    <a:lstStyle/>
                    <a:p>
                      <a:pPr algn="ctr"/>
                      <a:r>
                        <a:rPr lang="en-US" sz="2400" dirty="0">
                          <a:latin typeface="+mj-lt"/>
                        </a:rPr>
                        <a:t>20</a:t>
                      </a:r>
                    </a:p>
                  </a:txBody>
                  <a:tcPr/>
                </a:tc>
                <a:tc>
                  <a:txBody>
                    <a:bodyPr/>
                    <a:lstStyle/>
                    <a:p>
                      <a:pPr algn="ctr"/>
                      <a:r>
                        <a:rPr lang="en-US" sz="2400" kern="1200" dirty="0">
                          <a:solidFill>
                            <a:schemeClr val="dk1"/>
                          </a:solidFill>
                          <a:effectLst/>
                          <a:latin typeface="+mj-lt"/>
                          <a:ea typeface="+mn-ea"/>
                          <a:cs typeface="+mn-cs"/>
                        </a:rPr>
                        <a:t>Language(s) Proficient – Other Program Staff</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tc>
                  <a:txBody>
                    <a:bodyPr/>
                    <a:lstStyle/>
                    <a:p>
                      <a:pPr algn="ctr"/>
                      <a:r>
                        <a:rPr lang="en-US" sz="2400" kern="1200" dirty="0">
                          <a:solidFill>
                            <a:schemeClr val="dk1"/>
                          </a:solidFill>
                          <a:effectLst/>
                          <a:latin typeface="+mj-lt"/>
                          <a:ea typeface="+mn-ea"/>
                          <a:cs typeface="+mn-cs"/>
                        </a:rPr>
                        <a:t>n/a</a:t>
                      </a:r>
                      <a:endParaRPr lang="en-US" sz="2400" dirty="0">
                        <a:latin typeface="+mj-lt"/>
                      </a:endParaRPr>
                    </a:p>
                  </a:txBody>
                  <a:tcPr/>
                </a:tc>
                <a:extLst>
                  <a:ext uri="{0D108BD9-81ED-4DB2-BD59-A6C34878D82A}">
                    <a16:rowId xmlns:a16="http://schemas.microsoft.com/office/drawing/2014/main" val="57095762"/>
                  </a:ext>
                </a:extLst>
              </a:tr>
            </a:tbl>
          </a:graphicData>
        </a:graphic>
      </p:graphicFrame>
      <p:sp>
        <p:nvSpPr>
          <p:cNvPr id="7" name="Slide Number Placeholder 6">
            <a:extLst>
              <a:ext uri="{FF2B5EF4-FFF2-40B4-BE49-F238E27FC236}">
                <a16:creationId xmlns:a16="http://schemas.microsoft.com/office/drawing/2014/main" id="{4A7CEAFA-D51F-4723-8755-512C5BEB06BE}"/>
              </a:ext>
            </a:extLst>
          </p:cNvPr>
          <p:cNvSpPr>
            <a:spLocks noGrp="1"/>
          </p:cNvSpPr>
          <p:nvPr>
            <p:ph type="sldNum" idx="12"/>
          </p:nvPr>
        </p:nvSpPr>
        <p:spPr>
          <a:xfrm>
            <a:off x="11079848" y="6346479"/>
            <a:ext cx="906940" cy="392431"/>
          </a:xfrm>
        </p:spPr>
        <p:txBody>
          <a:bodyPr/>
          <a:lstStyle/>
          <a:p>
            <a:pPr marL="0" lvl="0" indent="0" algn="r" rtl="0">
              <a:spcBef>
                <a:spcPts val="0"/>
              </a:spcBef>
              <a:spcAft>
                <a:spcPts val="0"/>
              </a:spcAft>
              <a:buNone/>
            </a:pPr>
            <a:fld id="{00000000-1234-1234-1234-123412341234}" type="slidenum">
              <a:rPr lang="en-US" sz="2400" smtClean="0">
                <a:latin typeface="+mj-lt"/>
              </a:rPr>
              <a:t>21</a:t>
            </a:fld>
            <a:endParaRPr lang="en-US" sz="2400" dirty="0">
              <a:latin typeface="+mj-lt"/>
            </a:endParaRPr>
          </a:p>
        </p:txBody>
      </p:sp>
    </p:spTree>
    <p:extLst>
      <p:ext uri="{BB962C8B-B14F-4D97-AF65-F5344CB8AC3E}">
        <p14:creationId xmlns:p14="http://schemas.microsoft.com/office/powerpoint/2010/main" val="3439949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71E4-A61A-C2DC-0B94-C688944CFC35}"/>
              </a:ext>
            </a:extLst>
          </p:cNvPr>
          <p:cNvSpPr>
            <a:spLocks noGrp="1"/>
          </p:cNvSpPr>
          <p:nvPr>
            <p:ph type="title"/>
          </p:nvPr>
        </p:nvSpPr>
        <p:spPr/>
        <p:txBody>
          <a:bodyPr/>
          <a:lstStyle/>
          <a:p>
            <a:r>
              <a:rPr lang="en-US" b="1">
                <a:cs typeface="Arial"/>
              </a:rPr>
              <a:t>Languages of Lead Teacher</a:t>
            </a:r>
            <a:br>
              <a:rPr lang="en-US" b="1">
                <a:cs typeface="Arial"/>
              </a:rPr>
            </a:br>
            <a:r>
              <a:rPr lang="en-US" b="1">
                <a:cs typeface="Arial"/>
              </a:rPr>
              <a:t>PLIS Data Fields</a:t>
            </a:r>
          </a:p>
        </p:txBody>
      </p:sp>
      <p:sp>
        <p:nvSpPr>
          <p:cNvPr id="3" name="Content Placeholder 2">
            <a:extLst>
              <a:ext uri="{FF2B5EF4-FFF2-40B4-BE49-F238E27FC236}">
                <a16:creationId xmlns:a16="http://schemas.microsoft.com/office/drawing/2014/main" id="{76558258-78A2-15C3-11CD-F63A48343B75}"/>
              </a:ext>
            </a:extLst>
          </p:cNvPr>
          <p:cNvSpPr>
            <a:spLocks noGrp="1"/>
          </p:cNvSpPr>
          <p:nvPr>
            <p:ph idx="1"/>
          </p:nvPr>
        </p:nvSpPr>
        <p:spPr/>
        <p:txBody>
          <a:bodyPr vert="horz" lIns="91440" tIns="45720" rIns="91440" bIns="45720" rtlCol="0" anchor="t">
            <a:normAutofit/>
          </a:bodyPr>
          <a:lstStyle/>
          <a:p>
            <a:r>
              <a:rPr lang="en-US">
                <a:cs typeface="Arial"/>
              </a:rPr>
              <a:t>Language(s) Used – Lead Teacher</a:t>
            </a:r>
          </a:p>
          <a:p>
            <a:pPr lvl="1"/>
            <a:r>
              <a:rPr lang="en-US">
                <a:cs typeface="Arial"/>
              </a:rPr>
              <a:t>The languages the lead teacher in the child's classroom uses</a:t>
            </a:r>
          </a:p>
          <a:p>
            <a:pPr lvl="1"/>
            <a:r>
              <a:rPr lang="en-US">
                <a:cs typeface="Arial"/>
              </a:rPr>
              <a:t>This field allows for multiple responses to be selected</a:t>
            </a:r>
          </a:p>
          <a:p>
            <a:r>
              <a:rPr lang="en-US">
                <a:ea typeface="+mn-lt"/>
                <a:cs typeface="+mn-lt"/>
              </a:rPr>
              <a:t>Language(s) Proficient– Lead Teacher</a:t>
            </a:r>
          </a:p>
          <a:p>
            <a:pPr lvl="1"/>
            <a:r>
              <a:rPr lang="en-US">
                <a:ea typeface="+mn-lt"/>
                <a:cs typeface="+mn-lt"/>
              </a:rPr>
              <a:t>The languages which the lead teacher in the child's classroom are proficient in</a:t>
            </a:r>
          </a:p>
          <a:p>
            <a:pPr lvl="1"/>
            <a:r>
              <a:rPr lang="en-US">
                <a:ea typeface="+mn-lt"/>
                <a:cs typeface="+mn-lt"/>
              </a:rPr>
              <a:t>This field allows for multiple responses to be selected</a:t>
            </a:r>
            <a:endParaRPr lang="en-US"/>
          </a:p>
          <a:p>
            <a:r>
              <a:rPr lang="en-US">
                <a:cs typeface="Arial"/>
              </a:rPr>
              <a:t>Language codes can be found on Attachment C, and must be two characters (ex. English = 00)</a:t>
            </a:r>
          </a:p>
          <a:p>
            <a:pPr marL="457200" lvl="1" indent="0">
              <a:buNone/>
            </a:pPr>
            <a:endParaRPr lang="en-US">
              <a:cs typeface="Arial"/>
            </a:endParaRPr>
          </a:p>
        </p:txBody>
      </p:sp>
      <p:sp>
        <p:nvSpPr>
          <p:cNvPr id="4" name="Slide Number Placeholder 3">
            <a:extLst>
              <a:ext uri="{FF2B5EF4-FFF2-40B4-BE49-F238E27FC236}">
                <a16:creationId xmlns:a16="http://schemas.microsoft.com/office/drawing/2014/main" id="{E518F6E6-251F-4629-B5F2-B087E9FB339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dirty="0"/>
          </a:p>
        </p:txBody>
      </p:sp>
    </p:spTree>
    <p:extLst>
      <p:ext uri="{BB962C8B-B14F-4D97-AF65-F5344CB8AC3E}">
        <p14:creationId xmlns:p14="http://schemas.microsoft.com/office/powerpoint/2010/main" val="2661040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71E4-A61A-C2DC-0B94-C688944CFC35}"/>
              </a:ext>
            </a:extLst>
          </p:cNvPr>
          <p:cNvSpPr>
            <a:spLocks noGrp="1"/>
          </p:cNvSpPr>
          <p:nvPr>
            <p:ph type="title"/>
          </p:nvPr>
        </p:nvSpPr>
        <p:spPr/>
        <p:txBody>
          <a:bodyPr/>
          <a:lstStyle/>
          <a:p>
            <a:r>
              <a:rPr lang="en-US" b="1">
                <a:cs typeface="Arial"/>
              </a:rPr>
              <a:t>Languages of Program Staff</a:t>
            </a:r>
            <a:br>
              <a:rPr lang="en-US" b="1">
                <a:cs typeface="Arial"/>
              </a:rPr>
            </a:br>
            <a:r>
              <a:rPr lang="en-US" b="1">
                <a:cs typeface="Arial"/>
              </a:rPr>
              <a:t>PLIS Data Fields</a:t>
            </a:r>
          </a:p>
        </p:txBody>
      </p:sp>
      <p:sp>
        <p:nvSpPr>
          <p:cNvPr id="3" name="Content Placeholder 2">
            <a:extLst>
              <a:ext uri="{FF2B5EF4-FFF2-40B4-BE49-F238E27FC236}">
                <a16:creationId xmlns:a16="http://schemas.microsoft.com/office/drawing/2014/main" id="{76558258-78A2-15C3-11CD-F63A48343B75}"/>
              </a:ext>
            </a:extLst>
          </p:cNvPr>
          <p:cNvSpPr>
            <a:spLocks noGrp="1"/>
          </p:cNvSpPr>
          <p:nvPr>
            <p:ph idx="1"/>
          </p:nvPr>
        </p:nvSpPr>
        <p:spPr/>
        <p:txBody>
          <a:bodyPr vert="horz" lIns="91440" tIns="45720" rIns="91440" bIns="45720" rtlCol="0" anchor="t">
            <a:normAutofit/>
          </a:bodyPr>
          <a:lstStyle/>
          <a:p>
            <a:r>
              <a:rPr lang="en-US" dirty="0">
                <a:cs typeface="Arial"/>
              </a:rPr>
              <a:t>Language(s) Used – Other Program Staff</a:t>
            </a:r>
          </a:p>
          <a:p>
            <a:pPr lvl="1"/>
            <a:r>
              <a:rPr lang="en-US" dirty="0">
                <a:cs typeface="Arial"/>
              </a:rPr>
              <a:t>The languages other program staff in the child's classroom uses</a:t>
            </a:r>
          </a:p>
          <a:p>
            <a:pPr lvl="1"/>
            <a:r>
              <a:rPr lang="en-US" dirty="0">
                <a:cs typeface="Arial"/>
              </a:rPr>
              <a:t>This field allows for multiple responses to be selected</a:t>
            </a:r>
          </a:p>
          <a:p>
            <a:r>
              <a:rPr lang="en-US" dirty="0">
                <a:ea typeface="+mn-lt"/>
                <a:cs typeface="+mn-lt"/>
              </a:rPr>
              <a:t>Language(s) Proficient– Other Program Staff </a:t>
            </a:r>
          </a:p>
          <a:p>
            <a:pPr lvl="1"/>
            <a:r>
              <a:rPr lang="en-US" dirty="0">
                <a:ea typeface="+mn-lt"/>
                <a:cs typeface="+mn-lt"/>
              </a:rPr>
              <a:t>The languages which other program staff  in the child's classroom are proficient in</a:t>
            </a:r>
          </a:p>
          <a:p>
            <a:pPr lvl="1"/>
            <a:r>
              <a:rPr lang="en-US" dirty="0">
                <a:ea typeface="+mn-lt"/>
                <a:cs typeface="+mn-lt"/>
              </a:rPr>
              <a:t>This field allows for multiple responses to be selected</a:t>
            </a:r>
            <a:endParaRPr lang="en-US" dirty="0"/>
          </a:p>
          <a:p>
            <a:r>
              <a:rPr lang="en-US" dirty="0">
                <a:ea typeface="+mn-lt"/>
                <a:cs typeface="+mn-lt"/>
              </a:rPr>
              <a:t>Language codes can be found on Attachment C, and must be two characters (ex. English = 00)</a:t>
            </a:r>
            <a:endParaRPr lang="en-US" dirty="0">
              <a:cs typeface="Arial"/>
            </a:endParaRPr>
          </a:p>
          <a:p>
            <a:pPr lvl="1"/>
            <a:endParaRPr lang="en-US" dirty="0">
              <a:cs typeface="Arial"/>
            </a:endParaRPr>
          </a:p>
        </p:txBody>
      </p:sp>
      <p:sp>
        <p:nvSpPr>
          <p:cNvPr id="4" name="Slide Number Placeholder 3">
            <a:extLst>
              <a:ext uri="{FF2B5EF4-FFF2-40B4-BE49-F238E27FC236}">
                <a16:creationId xmlns:a16="http://schemas.microsoft.com/office/drawing/2014/main" id="{21781370-69FA-4876-BC7C-D390A9839D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dirty="0"/>
          </a:p>
        </p:txBody>
      </p:sp>
    </p:spTree>
    <p:extLst>
      <p:ext uri="{BB962C8B-B14F-4D97-AF65-F5344CB8AC3E}">
        <p14:creationId xmlns:p14="http://schemas.microsoft.com/office/powerpoint/2010/main" val="3388033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6B209-63FB-297C-54A2-4ACCE13DCE0D}"/>
              </a:ext>
            </a:extLst>
          </p:cNvPr>
          <p:cNvSpPr>
            <a:spLocks noGrp="1"/>
          </p:cNvSpPr>
          <p:nvPr>
            <p:ph type="title"/>
          </p:nvPr>
        </p:nvSpPr>
        <p:spPr/>
        <p:txBody>
          <a:bodyPr/>
          <a:lstStyle/>
          <a:p>
            <a:r>
              <a:rPr lang="en-US" b="1" dirty="0"/>
              <a:t>Data Crosswalk PLIS – 801A Class Data (2)</a:t>
            </a:r>
          </a:p>
        </p:txBody>
      </p:sp>
      <p:graphicFrame>
        <p:nvGraphicFramePr>
          <p:cNvPr id="6" name="Content Placeholder 5">
            <a:extLst>
              <a:ext uri="{FF2B5EF4-FFF2-40B4-BE49-F238E27FC236}">
                <a16:creationId xmlns:a16="http://schemas.microsoft.com/office/drawing/2014/main" id="{5344EC55-C549-4296-B1D7-75C3847515FD}"/>
              </a:ext>
            </a:extLst>
          </p:cNvPr>
          <p:cNvGraphicFramePr>
            <a:graphicFrameLocks noGrp="1"/>
          </p:cNvGraphicFramePr>
          <p:nvPr>
            <p:ph idx="1"/>
            <p:extLst>
              <p:ext uri="{D42A27DB-BD31-4B8C-83A1-F6EECF244321}">
                <p14:modId xmlns:p14="http://schemas.microsoft.com/office/powerpoint/2010/main" val="1485743813"/>
              </p:ext>
            </p:extLst>
          </p:nvPr>
        </p:nvGraphicFramePr>
        <p:xfrm>
          <a:off x="152399" y="1638300"/>
          <a:ext cx="11874648" cy="3955676"/>
        </p:xfrm>
        <a:graphic>
          <a:graphicData uri="http://schemas.openxmlformats.org/drawingml/2006/table">
            <a:tbl>
              <a:tblPr firstRow="1" bandRow="1">
                <a:tableStyleId>{5C22544A-7EE6-4342-B048-85BDC9FD1C3A}</a:tableStyleId>
              </a:tblPr>
              <a:tblGrid>
                <a:gridCol w="2968662">
                  <a:extLst>
                    <a:ext uri="{9D8B030D-6E8A-4147-A177-3AD203B41FA5}">
                      <a16:colId xmlns:a16="http://schemas.microsoft.com/office/drawing/2014/main" val="3745639120"/>
                    </a:ext>
                  </a:extLst>
                </a:gridCol>
                <a:gridCol w="2968662">
                  <a:extLst>
                    <a:ext uri="{9D8B030D-6E8A-4147-A177-3AD203B41FA5}">
                      <a16:colId xmlns:a16="http://schemas.microsoft.com/office/drawing/2014/main" val="351895270"/>
                    </a:ext>
                  </a:extLst>
                </a:gridCol>
                <a:gridCol w="2968662">
                  <a:extLst>
                    <a:ext uri="{9D8B030D-6E8A-4147-A177-3AD203B41FA5}">
                      <a16:colId xmlns:a16="http://schemas.microsoft.com/office/drawing/2014/main" val="682033594"/>
                    </a:ext>
                  </a:extLst>
                </a:gridCol>
                <a:gridCol w="2968662">
                  <a:extLst>
                    <a:ext uri="{9D8B030D-6E8A-4147-A177-3AD203B41FA5}">
                      <a16:colId xmlns:a16="http://schemas.microsoft.com/office/drawing/2014/main" val="3813026805"/>
                    </a:ext>
                  </a:extLst>
                </a:gridCol>
              </a:tblGrid>
              <a:tr h="868319">
                <a:tc>
                  <a:txBody>
                    <a:bodyPr/>
                    <a:lstStyle/>
                    <a:p>
                      <a:pPr algn="ctr"/>
                      <a:r>
                        <a:rPr lang="en-US" sz="2400" b="1" kern="1200" dirty="0">
                          <a:solidFill>
                            <a:schemeClr val="lt1"/>
                          </a:solidFill>
                          <a:effectLst/>
                          <a:latin typeface="+mj-lt"/>
                          <a:ea typeface="+mn-ea"/>
                          <a:cs typeface="+mn-cs"/>
                        </a:rPr>
                        <a:t>PLIS Report Data Field #</a:t>
                      </a:r>
                      <a:endParaRPr lang="en-US" sz="2400" dirty="0">
                        <a:latin typeface="+mj-lt"/>
                      </a:endParaRPr>
                    </a:p>
                  </a:txBody>
                  <a:tcPr/>
                </a:tc>
                <a:tc>
                  <a:txBody>
                    <a:bodyPr/>
                    <a:lstStyle/>
                    <a:p>
                      <a:pPr algn="ctr"/>
                      <a:r>
                        <a:rPr lang="en-US" sz="2400" b="1" kern="1200" dirty="0">
                          <a:solidFill>
                            <a:schemeClr val="lt1"/>
                          </a:solidFill>
                          <a:effectLst/>
                          <a:latin typeface="+mj-lt"/>
                          <a:ea typeface="+mn-ea"/>
                          <a:cs typeface="+mn-cs"/>
                        </a:rPr>
                        <a:t>PLIS Data Field Name</a:t>
                      </a:r>
                      <a:endParaRPr lang="en-US" sz="2400" dirty="0">
                        <a:latin typeface="+mj-lt"/>
                      </a:endParaRPr>
                    </a:p>
                  </a:txBody>
                  <a:tcPr/>
                </a:tc>
                <a:tc>
                  <a:txBody>
                    <a:bodyPr/>
                    <a:lstStyle/>
                    <a:p>
                      <a:pPr algn="ctr"/>
                      <a:r>
                        <a:rPr lang="en-US" sz="2400" b="1" kern="1200" dirty="0">
                          <a:solidFill>
                            <a:schemeClr val="lt1"/>
                          </a:solidFill>
                          <a:effectLst/>
                          <a:latin typeface="+mj-lt"/>
                          <a:ea typeface="+mn-ea"/>
                          <a:cs typeface="+mn-cs"/>
                        </a:rPr>
                        <a:t>CDD-801A Data Field Name</a:t>
                      </a:r>
                      <a:endParaRPr lang="en-US" sz="2400" dirty="0">
                        <a:latin typeface="+mj-lt"/>
                      </a:endParaRPr>
                    </a:p>
                  </a:txBody>
                  <a:tcPr/>
                </a:tc>
                <a:tc>
                  <a:txBody>
                    <a:bodyPr/>
                    <a:lstStyle/>
                    <a:p>
                      <a:pPr algn="ctr"/>
                      <a:r>
                        <a:rPr lang="en-US" sz="2400" b="1" kern="1200" dirty="0">
                          <a:solidFill>
                            <a:schemeClr val="lt1"/>
                          </a:solidFill>
                          <a:effectLst/>
                          <a:latin typeface="+mj-lt"/>
                          <a:ea typeface="+mn-ea"/>
                          <a:cs typeface="+mn-cs"/>
                        </a:rPr>
                        <a:t>801A Data Field #</a:t>
                      </a:r>
                      <a:endParaRPr lang="en-US" sz="2400" dirty="0">
                        <a:latin typeface="+mj-lt"/>
                      </a:endParaRPr>
                    </a:p>
                  </a:txBody>
                  <a:tcPr/>
                </a:tc>
                <a:extLst>
                  <a:ext uri="{0D108BD9-81ED-4DB2-BD59-A6C34878D82A}">
                    <a16:rowId xmlns:a16="http://schemas.microsoft.com/office/drawing/2014/main" val="832043570"/>
                  </a:ext>
                </a:extLst>
              </a:tr>
              <a:tr h="868319">
                <a:tc>
                  <a:txBody>
                    <a:bodyPr/>
                    <a:lstStyle/>
                    <a:p>
                      <a:pPr algn="ctr"/>
                      <a:r>
                        <a:rPr lang="en-US" sz="2400" dirty="0">
                          <a:latin typeface="+mj-lt"/>
                        </a:rPr>
                        <a:t>21</a:t>
                      </a:r>
                    </a:p>
                  </a:txBody>
                  <a:tcPr/>
                </a:tc>
                <a:tc>
                  <a:txBody>
                    <a:bodyPr/>
                    <a:lstStyle/>
                    <a:p>
                      <a:pPr algn="ctr"/>
                      <a:r>
                        <a:rPr lang="en-US" sz="2400" kern="1200" dirty="0">
                          <a:solidFill>
                            <a:schemeClr val="dk1"/>
                          </a:solidFill>
                          <a:effectLst/>
                          <a:latin typeface="+mj-lt"/>
                          <a:ea typeface="+mn-ea"/>
                          <a:cs typeface="+mn-cs"/>
                        </a:rPr>
                        <a:t>Language Program Type</a:t>
                      </a:r>
                      <a:endParaRPr lang="en-US" sz="2400" dirty="0">
                        <a:latin typeface="+mj-lt"/>
                      </a:endParaRPr>
                    </a:p>
                  </a:txBody>
                  <a:tcPr/>
                </a:tc>
                <a:tc>
                  <a:txBody>
                    <a:bodyPr/>
                    <a:lstStyle/>
                    <a:p>
                      <a:pPr marL="0" marR="0" algn="ctr">
                        <a:lnSpc>
                          <a:spcPct val="107000"/>
                        </a:lnSpc>
                        <a:spcBef>
                          <a:spcPts val="0"/>
                        </a:spcBef>
                        <a:spcAft>
                          <a:spcPts val="800"/>
                        </a:spcAft>
                      </a:pPr>
                      <a:r>
                        <a:rPr lang="en-US" sz="2400" dirty="0">
                          <a:effectLst/>
                          <a:latin typeface="+mj-lt"/>
                          <a:ea typeface="Calibri" panose="020F0502020204030204" pitchFamily="34" charset="0"/>
                          <a:cs typeface="Arial" panose="020B0604020202020204" pitchFamily="34" charset="0"/>
                        </a:rPr>
                        <a:t>n/a</a:t>
                      </a:r>
                      <a:endParaRPr lang="es-US" sz="2400" dirty="0">
                        <a:effectLst/>
                        <a:latin typeface="+mj-lt"/>
                        <a:ea typeface="Calibri" panose="020F0502020204030204" pitchFamily="34" charset="0"/>
                        <a:cs typeface="Arial" panose="020B0604020202020204" pitchFamily="34" charset="0"/>
                      </a:endParaRPr>
                    </a:p>
                  </a:txBody>
                  <a:tcPr/>
                </a:tc>
                <a:tc>
                  <a:txBody>
                    <a:bodyPr/>
                    <a:lstStyle/>
                    <a:p>
                      <a:pPr marL="0" marR="0" algn="ctr">
                        <a:lnSpc>
                          <a:spcPct val="107000"/>
                        </a:lnSpc>
                        <a:spcBef>
                          <a:spcPts val="0"/>
                        </a:spcBef>
                        <a:spcAft>
                          <a:spcPts val="800"/>
                        </a:spcAft>
                      </a:pPr>
                      <a:r>
                        <a:rPr lang="en-US" sz="2400" dirty="0">
                          <a:effectLst/>
                          <a:latin typeface="+mj-lt"/>
                          <a:ea typeface="Calibri" panose="020F0502020204030204" pitchFamily="34" charset="0"/>
                          <a:cs typeface="Arial" panose="020B0604020202020204" pitchFamily="34" charset="0"/>
                        </a:rPr>
                        <a:t>n/a</a:t>
                      </a:r>
                      <a:endParaRPr lang="es-US" sz="2400" dirty="0">
                        <a:effectLst/>
                        <a:latin typeface="+mj-lt"/>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396909726"/>
                  </a:ext>
                </a:extLst>
              </a:tr>
              <a:tr h="482400">
                <a:tc>
                  <a:txBody>
                    <a:bodyPr/>
                    <a:lstStyle/>
                    <a:p>
                      <a:pPr algn="ctr"/>
                      <a:r>
                        <a:rPr lang="en-US" sz="2400" dirty="0">
                          <a:latin typeface="+mj-lt"/>
                        </a:rPr>
                        <a:t>22</a:t>
                      </a:r>
                    </a:p>
                  </a:txBody>
                  <a:tcPr/>
                </a:tc>
                <a:tc>
                  <a:txBody>
                    <a:bodyPr/>
                    <a:lstStyle/>
                    <a:p>
                      <a:pPr algn="ctr"/>
                      <a:r>
                        <a:rPr lang="en-US" sz="2400" kern="1200" dirty="0">
                          <a:solidFill>
                            <a:schemeClr val="dk1"/>
                          </a:solidFill>
                          <a:effectLst/>
                          <a:latin typeface="+mj-lt"/>
                          <a:ea typeface="+mn-ea"/>
                          <a:cs typeface="+mn-cs"/>
                        </a:rPr>
                        <a:t>Facility Name</a:t>
                      </a:r>
                      <a:endParaRPr lang="en-US" sz="2400" dirty="0">
                        <a:latin typeface="+mj-lt"/>
                      </a:endParaRPr>
                    </a:p>
                  </a:txBody>
                  <a:tcPr/>
                </a:tc>
                <a:tc>
                  <a:txBody>
                    <a:bodyPr/>
                    <a:lstStyle/>
                    <a:p>
                      <a:pPr marL="0" marR="0" algn="ctr">
                        <a:lnSpc>
                          <a:spcPct val="107000"/>
                        </a:lnSpc>
                        <a:spcBef>
                          <a:spcPts val="0"/>
                        </a:spcBef>
                        <a:spcAft>
                          <a:spcPts val="800"/>
                        </a:spcAft>
                      </a:pPr>
                      <a:r>
                        <a:rPr lang="en-US" sz="2400" dirty="0">
                          <a:effectLst/>
                          <a:latin typeface="+mj-lt"/>
                          <a:ea typeface="Calibri" panose="020F0502020204030204" pitchFamily="34" charset="0"/>
                          <a:cs typeface="Arial" panose="020B0604020202020204" pitchFamily="34" charset="0"/>
                        </a:rPr>
                        <a:t>n/a</a:t>
                      </a:r>
                      <a:endParaRPr lang="es-US" sz="2400" dirty="0">
                        <a:effectLst/>
                        <a:latin typeface="+mj-lt"/>
                        <a:ea typeface="Calibri" panose="020F0502020204030204" pitchFamily="34" charset="0"/>
                        <a:cs typeface="Arial" panose="020B0604020202020204" pitchFamily="34" charset="0"/>
                      </a:endParaRPr>
                    </a:p>
                  </a:txBody>
                  <a:tcPr/>
                </a:tc>
                <a:tc>
                  <a:txBody>
                    <a:bodyPr/>
                    <a:lstStyle/>
                    <a:p>
                      <a:pPr marL="0" marR="0" algn="ctr">
                        <a:lnSpc>
                          <a:spcPct val="107000"/>
                        </a:lnSpc>
                        <a:spcBef>
                          <a:spcPts val="0"/>
                        </a:spcBef>
                        <a:spcAft>
                          <a:spcPts val="800"/>
                        </a:spcAft>
                      </a:pPr>
                      <a:r>
                        <a:rPr lang="en-US" sz="2400" dirty="0">
                          <a:effectLst/>
                          <a:latin typeface="+mj-lt"/>
                          <a:ea typeface="Calibri" panose="020F0502020204030204" pitchFamily="34" charset="0"/>
                          <a:cs typeface="Arial" panose="020B0604020202020204" pitchFamily="34" charset="0"/>
                        </a:rPr>
                        <a:t>n/a</a:t>
                      </a:r>
                      <a:endParaRPr lang="es-US" sz="2400" dirty="0">
                        <a:effectLst/>
                        <a:latin typeface="+mj-lt"/>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6684918"/>
                  </a:ext>
                </a:extLst>
              </a:tr>
              <a:tr h="868319">
                <a:tc>
                  <a:txBody>
                    <a:bodyPr/>
                    <a:lstStyle/>
                    <a:p>
                      <a:pPr algn="ctr"/>
                      <a:r>
                        <a:rPr lang="en-US" sz="2400" dirty="0">
                          <a:latin typeface="+mj-lt"/>
                        </a:rPr>
                        <a:t>23</a:t>
                      </a:r>
                    </a:p>
                  </a:txBody>
                  <a:tcPr/>
                </a:tc>
                <a:tc>
                  <a:txBody>
                    <a:bodyPr/>
                    <a:lstStyle/>
                    <a:p>
                      <a:pPr algn="ctr"/>
                      <a:r>
                        <a:rPr lang="en-US" sz="2400" kern="1200" dirty="0">
                          <a:solidFill>
                            <a:schemeClr val="dk1"/>
                          </a:solidFill>
                          <a:effectLst/>
                          <a:latin typeface="+mj-lt"/>
                          <a:ea typeface="+mn-ea"/>
                          <a:cs typeface="+mn-cs"/>
                        </a:rPr>
                        <a:t>Facility License Number</a:t>
                      </a:r>
                      <a:endParaRPr lang="en-US" sz="2400" dirty="0">
                        <a:latin typeface="+mj-lt"/>
                      </a:endParaRPr>
                    </a:p>
                  </a:txBody>
                  <a:tcPr/>
                </a:tc>
                <a:tc>
                  <a:txBody>
                    <a:bodyPr/>
                    <a:lstStyle/>
                    <a:p>
                      <a:pPr marL="0" marR="0" algn="ctr">
                        <a:lnSpc>
                          <a:spcPct val="107000"/>
                        </a:lnSpc>
                        <a:spcBef>
                          <a:spcPts val="0"/>
                        </a:spcBef>
                        <a:spcAft>
                          <a:spcPts val="800"/>
                        </a:spcAft>
                      </a:pPr>
                      <a:r>
                        <a:rPr lang="en-US" sz="2400" dirty="0">
                          <a:effectLst/>
                          <a:latin typeface="+mj-lt"/>
                          <a:ea typeface="Calibri" panose="020F0502020204030204" pitchFamily="34" charset="0"/>
                          <a:cs typeface="Arial" panose="020B0604020202020204" pitchFamily="34" charset="0"/>
                        </a:rPr>
                        <a:t>n/a</a:t>
                      </a:r>
                      <a:endParaRPr lang="es-US" sz="2400" dirty="0">
                        <a:effectLst/>
                        <a:latin typeface="+mj-lt"/>
                        <a:ea typeface="Calibri" panose="020F0502020204030204" pitchFamily="34" charset="0"/>
                        <a:cs typeface="Arial" panose="020B0604020202020204" pitchFamily="34" charset="0"/>
                      </a:endParaRPr>
                    </a:p>
                  </a:txBody>
                  <a:tcPr/>
                </a:tc>
                <a:tc>
                  <a:txBody>
                    <a:bodyPr/>
                    <a:lstStyle/>
                    <a:p>
                      <a:pPr marL="0" marR="0" algn="ctr">
                        <a:lnSpc>
                          <a:spcPct val="107000"/>
                        </a:lnSpc>
                        <a:spcBef>
                          <a:spcPts val="0"/>
                        </a:spcBef>
                        <a:spcAft>
                          <a:spcPts val="800"/>
                        </a:spcAft>
                      </a:pPr>
                      <a:r>
                        <a:rPr lang="en-US" sz="2400" dirty="0">
                          <a:effectLst/>
                          <a:latin typeface="+mj-lt"/>
                          <a:ea typeface="Calibri" panose="020F0502020204030204" pitchFamily="34" charset="0"/>
                          <a:cs typeface="Arial" panose="020B0604020202020204" pitchFamily="34" charset="0"/>
                        </a:rPr>
                        <a:t>n/a</a:t>
                      </a:r>
                      <a:endParaRPr lang="es-US" sz="2400" dirty="0">
                        <a:effectLst/>
                        <a:latin typeface="+mj-lt"/>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648222929"/>
                  </a:ext>
                </a:extLst>
              </a:tr>
              <a:tr h="868319">
                <a:tc>
                  <a:txBody>
                    <a:bodyPr/>
                    <a:lstStyle/>
                    <a:p>
                      <a:pPr algn="ctr"/>
                      <a:r>
                        <a:rPr lang="en-US" sz="2400" dirty="0">
                          <a:latin typeface="+mj-lt"/>
                        </a:rPr>
                        <a:t>24</a:t>
                      </a:r>
                    </a:p>
                  </a:txBody>
                  <a:tcPr/>
                </a:tc>
                <a:tc>
                  <a:txBody>
                    <a:bodyPr/>
                    <a:lstStyle/>
                    <a:p>
                      <a:pPr algn="ctr"/>
                      <a:r>
                        <a:rPr lang="en-US" sz="2400" kern="1200" dirty="0">
                          <a:solidFill>
                            <a:schemeClr val="dk1"/>
                          </a:solidFill>
                          <a:effectLst/>
                          <a:latin typeface="+mj-lt"/>
                          <a:ea typeface="+mn-ea"/>
                          <a:cs typeface="+mn-cs"/>
                        </a:rPr>
                        <a:t>LEA Provider CDS Code</a:t>
                      </a:r>
                      <a:endParaRPr lang="en-US" sz="2400" dirty="0">
                        <a:latin typeface="+mj-lt"/>
                      </a:endParaRPr>
                    </a:p>
                  </a:txBody>
                  <a:tcPr/>
                </a:tc>
                <a:tc>
                  <a:txBody>
                    <a:bodyPr/>
                    <a:lstStyle/>
                    <a:p>
                      <a:pPr marL="0" marR="0" algn="ctr">
                        <a:lnSpc>
                          <a:spcPct val="107000"/>
                        </a:lnSpc>
                        <a:spcBef>
                          <a:spcPts val="0"/>
                        </a:spcBef>
                        <a:spcAft>
                          <a:spcPts val="800"/>
                        </a:spcAft>
                      </a:pPr>
                      <a:r>
                        <a:rPr lang="en-US" sz="2400" dirty="0">
                          <a:effectLst/>
                          <a:latin typeface="+mj-lt"/>
                          <a:ea typeface="Calibri" panose="020F0502020204030204" pitchFamily="34" charset="0"/>
                          <a:cs typeface="Arial" panose="020B0604020202020204" pitchFamily="34" charset="0"/>
                        </a:rPr>
                        <a:t>n/a</a:t>
                      </a:r>
                      <a:endParaRPr lang="es-US" sz="2400" dirty="0">
                        <a:effectLst/>
                        <a:latin typeface="+mj-lt"/>
                        <a:ea typeface="Calibri" panose="020F0502020204030204" pitchFamily="34" charset="0"/>
                        <a:cs typeface="Arial" panose="020B0604020202020204" pitchFamily="34" charset="0"/>
                      </a:endParaRPr>
                    </a:p>
                  </a:txBody>
                  <a:tcPr/>
                </a:tc>
                <a:tc>
                  <a:txBody>
                    <a:bodyPr/>
                    <a:lstStyle/>
                    <a:p>
                      <a:pPr marL="0" marR="0" algn="ctr">
                        <a:lnSpc>
                          <a:spcPct val="107000"/>
                        </a:lnSpc>
                        <a:spcBef>
                          <a:spcPts val="0"/>
                        </a:spcBef>
                        <a:spcAft>
                          <a:spcPts val="800"/>
                        </a:spcAft>
                      </a:pPr>
                      <a:r>
                        <a:rPr lang="en-US" sz="2400" dirty="0">
                          <a:effectLst/>
                          <a:latin typeface="+mj-lt"/>
                          <a:ea typeface="Calibri" panose="020F0502020204030204" pitchFamily="34" charset="0"/>
                          <a:cs typeface="Arial" panose="020B0604020202020204" pitchFamily="34" charset="0"/>
                        </a:rPr>
                        <a:t>n/a</a:t>
                      </a:r>
                      <a:endParaRPr lang="es-US" sz="2400" dirty="0">
                        <a:effectLst/>
                        <a:latin typeface="+mj-lt"/>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333560383"/>
                  </a:ext>
                </a:extLst>
              </a:tr>
            </a:tbl>
          </a:graphicData>
        </a:graphic>
      </p:graphicFrame>
      <p:sp>
        <p:nvSpPr>
          <p:cNvPr id="7" name="Slide Number Placeholder 6">
            <a:extLst>
              <a:ext uri="{FF2B5EF4-FFF2-40B4-BE49-F238E27FC236}">
                <a16:creationId xmlns:a16="http://schemas.microsoft.com/office/drawing/2014/main" id="{891E0078-5147-44F4-8899-268E5B14F86B}"/>
              </a:ext>
            </a:extLst>
          </p:cNvPr>
          <p:cNvSpPr>
            <a:spLocks noGrp="1"/>
          </p:cNvSpPr>
          <p:nvPr>
            <p:ph type="sldNum" idx="12"/>
          </p:nvPr>
        </p:nvSpPr>
        <p:spPr>
          <a:xfrm>
            <a:off x="11079848" y="6400801"/>
            <a:ext cx="906940" cy="338110"/>
          </a:xfrm>
        </p:spPr>
        <p:txBody>
          <a:bodyPr/>
          <a:lstStyle/>
          <a:p>
            <a:pPr marL="0" lvl="0" indent="0" algn="r" rtl="0">
              <a:spcBef>
                <a:spcPts val="0"/>
              </a:spcBef>
              <a:spcAft>
                <a:spcPts val="0"/>
              </a:spcAft>
              <a:buNone/>
            </a:pPr>
            <a:fld id="{00000000-1234-1234-1234-123412341234}" type="slidenum">
              <a:rPr lang="en-US" sz="2400" smtClean="0">
                <a:latin typeface="+mj-lt"/>
              </a:rPr>
              <a:t>24</a:t>
            </a:fld>
            <a:endParaRPr lang="en-US" sz="2400" dirty="0">
              <a:latin typeface="+mj-lt"/>
            </a:endParaRPr>
          </a:p>
        </p:txBody>
      </p:sp>
    </p:spTree>
    <p:extLst>
      <p:ext uri="{BB962C8B-B14F-4D97-AF65-F5344CB8AC3E}">
        <p14:creationId xmlns:p14="http://schemas.microsoft.com/office/powerpoint/2010/main" val="3729459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71E4-A61A-C2DC-0B94-C688944CFC35}"/>
              </a:ext>
            </a:extLst>
          </p:cNvPr>
          <p:cNvSpPr>
            <a:spLocks noGrp="1"/>
          </p:cNvSpPr>
          <p:nvPr>
            <p:ph type="title"/>
          </p:nvPr>
        </p:nvSpPr>
        <p:spPr/>
        <p:txBody>
          <a:bodyPr/>
          <a:lstStyle/>
          <a:p>
            <a:r>
              <a:rPr lang="en-US" b="1" dirty="0">
                <a:cs typeface="Arial"/>
              </a:rPr>
              <a:t>Language Program Type (1)</a:t>
            </a:r>
            <a:br>
              <a:rPr lang="en-US" b="1" dirty="0">
                <a:cs typeface="Arial"/>
              </a:rPr>
            </a:br>
            <a:r>
              <a:rPr lang="en-US" b="1" dirty="0">
                <a:cs typeface="Arial"/>
              </a:rPr>
              <a:t>PLIS Data Fields</a:t>
            </a:r>
          </a:p>
        </p:txBody>
      </p:sp>
      <p:sp>
        <p:nvSpPr>
          <p:cNvPr id="3" name="Content Placeholder 2">
            <a:extLst>
              <a:ext uri="{FF2B5EF4-FFF2-40B4-BE49-F238E27FC236}">
                <a16:creationId xmlns:a16="http://schemas.microsoft.com/office/drawing/2014/main" id="{76558258-78A2-15C3-11CD-F63A48343B75}"/>
              </a:ext>
            </a:extLst>
          </p:cNvPr>
          <p:cNvSpPr>
            <a:spLocks noGrp="1"/>
          </p:cNvSpPr>
          <p:nvPr>
            <p:ph idx="1"/>
          </p:nvPr>
        </p:nvSpPr>
        <p:spPr/>
        <p:txBody>
          <a:bodyPr vert="horz" lIns="91440" tIns="45720" rIns="91440" bIns="45720" rtlCol="0" anchor="t">
            <a:normAutofit/>
          </a:bodyPr>
          <a:lstStyle/>
          <a:p>
            <a:pPr>
              <a:spcAft>
                <a:spcPts val="800"/>
              </a:spcAft>
            </a:pPr>
            <a:r>
              <a:rPr lang="en-US" dirty="0">
                <a:cs typeface="Arial"/>
              </a:rPr>
              <a:t>This field i</a:t>
            </a:r>
            <a:r>
              <a:rPr lang="en-US" dirty="0">
                <a:ea typeface="+mn-lt"/>
                <a:cs typeface="+mn-lt"/>
              </a:rPr>
              <a:t>ndicates which program type the classroom participates in. Users will choose the relevant program or the "None" option if no language program is offered.</a:t>
            </a:r>
          </a:p>
          <a:p>
            <a:pPr>
              <a:spcAft>
                <a:spcPts val="800"/>
              </a:spcAft>
            </a:pPr>
            <a:r>
              <a:rPr lang="en-US" dirty="0">
                <a:cs typeface="Arial"/>
              </a:rPr>
              <a:t>Dual Language Immersion Programs (2)</a:t>
            </a:r>
          </a:p>
          <a:p>
            <a:pPr lvl="1">
              <a:spcAft>
                <a:spcPts val="800"/>
              </a:spcAft>
            </a:pPr>
            <a:r>
              <a:rPr lang="en-US" dirty="0">
                <a:cs typeface="Arial"/>
              </a:rPr>
              <a:t>50/50 Program: Where English and the other target language are used equally throughout the day</a:t>
            </a:r>
          </a:p>
          <a:p>
            <a:pPr lvl="1"/>
            <a:r>
              <a:rPr lang="en-US" dirty="0">
                <a:cs typeface="Arial"/>
              </a:rPr>
              <a:t>Other Language Allotment (Majority Non-English): Where a proportion of more than half the content is taught in a language other than English</a:t>
            </a:r>
          </a:p>
        </p:txBody>
      </p:sp>
      <p:sp>
        <p:nvSpPr>
          <p:cNvPr id="4" name="Slide Number Placeholder 3">
            <a:extLst>
              <a:ext uri="{FF2B5EF4-FFF2-40B4-BE49-F238E27FC236}">
                <a16:creationId xmlns:a16="http://schemas.microsoft.com/office/drawing/2014/main" id="{37462333-7F18-4A1C-982B-6053E88810B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latin typeface="+mj-lt"/>
              </a:rPr>
              <a:t>25</a:t>
            </a:fld>
            <a:endParaRPr lang="en-US" sz="2400" dirty="0">
              <a:latin typeface="+mj-lt"/>
            </a:endParaRPr>
          </a:p>
        </p:txBody>
      </p:sp>
    </p:spTree>
    <p:extLst>
      <p:ext uri="{BB962C8B-B14F-4D97-AF65-F5344CB8AC3E}">
        <p14:creationId xmlns:p14="http://schemas.microsoft.com/office/powerpoint/2010/main" val="4094326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71E4-A61A-C2DC-0B94-C688944CFC35}"/>
              </a:ext>
            </a:extLst>
          </p:cNvPr>
          <p:cNvSpPr>
            <a:spLocks noGrp="1"/>
          </p:cNvSpPr>
          <p:nvPr>
            <p:ph type="title"/>
          </p:nvPr>
        </p:nvSpPr>
        <p:spPr>
          <a:xfrm>
            <a:off x="197667" y="86104"/>
            <a:ext cx="11887200" cy="1325563"/>
          </a:xfrm>
        </p:spPr>
        <p:txBody>
          <a:bodyPr/>
          <a:lstStyle/>
          <a:p>
            <a:r>
              <a:rPr lang="en-US" b="1" dirty="0">
                <a:cs typeface="Arial"/>
              </a:rPr>
              <a:t>Language Program Type (2)</a:t>
            </a:r>
            <a:br>
              <a:rPr lang="en-US" b="1" dirty="0">
                <a:cs typeface="Arial"/>
              </a:rPr>
            </a:br>
            <a:r>
              <a:rPr lang="en-US" b="1" dirty="0">
                <a:cs typeface="Arial"/>
              </a:rPr>
              <a:t>PLIS Data Fields</a:t>
            </a:r>
          </a:p>
        </p:txBody>
      </p:sp>
      <p:sp>
        <p:nvSpPr>
          <p:cNvPr id="3" name="Content Placeholder 2">
            <a:extLst>
              <a:ext uri="{FF2B5EF4-FFF2-40B4-BE49-F238E27FC236}">
                <a16:creationId xmlns:a16="http://schemas.microsoft.com/office/drawing/2014/main" id="{76558258-78A2-15C3-11CD-F63A48343B75}"/>
              </a:ext>
            </a:extLst>
          </p:cNvPr>
          <p:cNvSpPr>
            <a:spLocks noGrp="1"/>
          </p:cNvSpPr>
          <p:nvPr>
            <p:ph idx="1"/>
          </p:nvPr>
        </p:nvSpPr>
        <p:spPr>
          <a:xfrm>
            <a:off x="125239" y="1728835"/>
            <a:ext cx="11689533" cy="4671965"/>
          </a:xfrm>
        </p:spPr>
        <p:txBody>
          <a:bodyPr vert="horz" lIns="91440" tIns="45720" rIns="91440" bIns="45720" rtlCol="0" anchor="t">
            <a:normAutofit lnSpcReduction="10000"/>
          </a:bodyPr>
          <a:lstStyle/>
          <a:p>
            <a:pPr>
              <a:spcAft>
                <a:spcPts val="800"/>
              </a:spcAft>
            </a:pPr>
            <a:r>
              <a:rPr lang="en-US" sz="3000" dirty="0">
                <a:cs typeface="Arial"/>
              </a:rPr>
              <a:t>Other Language Allotment (Majority English): Where a proportion of more than half of content is taught in English</a:t>
            </a:r>
          </a:p>
          <a:p>
            <a:pPr>
              <a:spcAft>
                <a:spcPts val="800"/>
              </a:spcAft>
            </a:pPr>
            <a:r>
              <a:rPr lang="en-US" sz="3000" dirty="0">
                <a:cs typeface="Arial"/>
              </a:rPr>
              <a:t>Other Language Program: Other language program or home language development program not listed above</a:t>
            </a:r>
          </a:p>
          <a:p>
            <a:pPr>
              <a:spcAft>
                <a:spcPts val="800"/>
              </a:spcAft>
            </a:pPr>
            <a:r>
              <a:rPr lang="en-US" sz="3000" dirty="0">
                <a:cs typeface="Arial"/>
              </a:rPr>
              <a:t>Home Language Support: English-only instruction with home-language support</a:t>
            </a:r>
          </a:p>
          <a:p>
            <a:pPr>
              <a:spcAft>
                <a:spcPts val="800"/>
              </a:spcAft>
            </a:pPr>
            <a:r>
              <a:rPr lang="en-US" sz="3000" dirty="0">
                <a:cs typeface="Arial"/>
              </a:rPr>
              <a:t>Only one response is allowed</a:t>
            </a:r>
          </a:p>
          <a:p>
            <a:r>
              <a:rPr lang="en-US" sz="3000" dirty="0">
                <a:cs typeface="Arial"/>
              </a:rPr>
              <a:t>Corresponding codes for these reporting options in an electronic file can be found in Attachment C</a:t>
            </a:r>
          </a:p>
        </p:txBody>
      </p:sp>
      <p:sp>
        <p:nvSpPr>
          <p:cNvPr id="4" name="Slide Number Placeholder 3">
            <a:extLst>
              <a:ext uri="{FF2B5EF4-FFF2-40B4-BE49-F238E27FC236}">
                <a16:creationId xmlns:a16="http://schemas.microsoft.com/office/drawing/2014/main" id="{61C8C27A-D13B-474B-BF5E-0038F5673B9F}"/>
              </a:ext>
            </a:extLst>
          </p:cNvPr>
          <p:cNvSpPr>
            <a:spLocks noGrp="1"/>
          </p:cNvSpPr>
          <p:nvPr>
            <p:ph type="sldNum" idx="12"/>
          </p:nvPr>
        </p:nvSpPr>
        <p:spPr>
          <a:xfrm>
            <a:off x="11079848" y="6337427"/>
            <a:ext cx="906940" cy="401484"/>
          </a:xfrm>
        </p:spPr>
        <p:txBody>
          <a:bodyPr/>
          <a:lstStyle/>
          <a:p>
            <a:pPr marL="0" lvl="0" indent="0" algn="r" rtl="0">
              <a:spcBef>
                <a:spcPts val="0"/>
              </a:spcBef>
              <a:spcAft>
                <a:spcPts val="0"/>
              </a:spcAft>
              <a:buNone/>
            </a:pPr>
            <a:fld id="{00000000-1234-1234-1234-123412341234}" type="slidenum">
              <a:rPr lang="en-US" sz="2400" smtClean="0">
                <a:latin typeface="+mj-lt"/>
              </a:rPr>
              <a:t>26</a:t>
            </a:fld>
            <a:endParaRPr lang="en-US" sz="2400" dirty="0">
              <a:latin typeface="+mj-lt"/>
            </a:endParaRPr>
          </a:p>
        </p:txBody>
      </p:sp>
    </p:spTree>
    <p:extLst>
      <p:ext uri="{BB962C8B-B14F-4D97-AF65-F5344CB8AC3E}">
        <p14:creationId xmlns:p14="http://schemas.microsoft.com/office/powerpoint/2010/main" val="206384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71E4-A61A-C2DC-0B94-C688944CFC35}"/>
              </a:ext>
            </a:extLst>
          </p:cNvPr>
          <p:cNvSpPr>
            <a:spLocks noGrp="1"/>
          </p:cNvSpPr>
          <p:nvPr>
            <p:ph type="title"/>
          </p:nvPr>
        </p:nvSpPr>
        <p:spPr/>
        <p:txBody>
          <a:bodyPr/>
          <a:lstStyle/>
          <a:p>
            <a:r>
              <a:rPr lang="en-US" b="1" dirty="0">
                <a:cs typeface="Arial"/>
              </a:rPr>
              <a:t>Facility Name</a:t>
            </a:r>
            <a:br>
              <a:rPr lang="en-US" b="1" dirty="0">
                <a:cs typeface="Arial"/>
              </a:rPr>
            </a:br>
            <a:r>
              <a:rPr lang="en-US" b="1" dirty="0">
                <a:cs typeface="Arial"/>
              </a:rPr>
              <a:t>PLIS Data Fields</a:t>
            </a:r>
          </a:p>
        </p:txBody>
      </p:sp>
      <p:sp>
        <p:nvSpPr>
          <p:cNvPr id="3" name="Content Placeholder 2">
            <a:extLst>
              <a:ext uri="{FF2B5EF4-FFF2-40B4-BE49-F238E27FC236}">
                <a16:creationId xmlns:a16="http://schemas.microsoft.com/office/drawing/2014/main" id="{76558258-78A2-15C3-11CD-F63A48343B75}"/>
              </a:ext>
            </a:extLst>
          </p:cNvPr>
          <p:cNvSpPr>
            <a:spLocks noGrp="1"/>
          </p:cNvSpPr>
          <p:nvPr>
            <p:ph idx="1"/>
          </p:nvPr>
        </p:nvSpPr>
        <p:spPr>
          <a:xfrm>
            <a:off x="161453" y="2054760"/>
            <a:ext cx="11689533" cy="4671965"/>
          </a:xfrm>
        </p:spPr>
        <p:txBody>
          <a:bodyPr vert="horz" lIns="91440" tIns="45720" rIns="91440" bIns="45720" rtlCol="0" anchor="t">
            <a:normAutofit/>
          </a:bodyPr>
          <a:lstStyle/>
          <a:p>
            <a:pPr>
              <a:spcAft>
                <a:spcPts val="800"/>
              </a:spcAft>
            </a:pPr>
            <a:r>
              <a:rPr lang="en-US" dirty="0">
                <a:ea typeface="+mn-lt"/>
                <a:cs typeface="+mn-lt"/>
              </a:rPr>
              <a:t>This field indicates the name of the facility at which the child is enrolled in and receiving subsidized child care services</a:t>
            </a:r>
          </a:p>
          <a:p>
            <a:pPr>
              <a:spcAft>
                <a:spcPts val="800"/>
              </a:spcAft>
            </a:pPr>
            <a:r>
              <a:rPr lang="en-US" dirty="0">
                <a:cs typeface="Arial"/>
              </a:rPr>
              <a:t>The Facility Name is equivalent to Site Name from the CDMIS</a:t>
            </a:r>
          </a:p>
          <a:p>
            <a:pPr>
              <a:spcAft>
                <a:spcPts val="800"/>
              </a:spcAft>
            </a:pPr>
            <a:r>
              <a:rPr lang="en-US" dirty="0">
                <a:cs typeface="Arial"/>
              </a:rPr>
              <a:t>Please report the Facility Name exactly how it is listed in CDMIS</a:t>
            </a:r>
            <a:endParaRPr lang="en-US" dirty="0"/>
          </a:p>
          <a:p>
            <a:r>
              <a:rPr lang="en-US" dirty="0">
                <a:cs typeface="Arial"/>
              </a:rPr>
              <a:t>Allows for a maximum of 100 characters</a:t>
            </a:r>
          </a:p>
        </p:txBody>
      </p:sp>
      <p:sp>
        <p:nvSpPr>
          <p:cNvPr id="4" name="Slide Number Placeholder 3">
            <a:extLst>
              <a:ext uri="{FF2B5EF4-FFF2-40B4-BE49-F238E27FC236}">
                <a16:creationId xmlns:a16="http://schemas.microsoft.com/office/drawing/2014/main" id="{FD48BB7F-AAD0-4D77-A9F5-602202963443}"/>
              </a:ext>
            </a:extLst>
          </p:cNvPr>
          <p:cNvSpPr>
            <a:spLocks noGrp="1"/>
          </p:cNvSpPr>
          <p:nvPr>
            <p:ph type="sldNum" idx="12"/>
          </p:nvPr>
        </p:nvSpPr>
        <p:spPr>
          <a:xfrm>
            <a:off x="11079848" y="6292159"/>
            <a:ext cx="906940" cy="446752"/>
          </a:xfrm>
        </p:spPr>
        <p:txBody>
          <a:bodyPr/>
          <a:lstStyle/>
          <a:p>
            <a:pPr marL="0" lvl="0" indent="0" algn="r" rtl="0">
              <a:spcBef>
                <a:spcPts val="0"/>
              </a:spcBef>
              <a:spcAft>
                <a:spcPts val="0"/>
              </a:spcAft>
              <a:buNone/>
            </a:pPr>
            <a:fld id="{00000000-1234-1234-1234-123412341234}" type="slidenum">
              <a:rPr lang="en-US" sz="2400" smtClean="0">
                <a:latin typeface="+mj-lt"/>
              </a:rPr>
              <a:t>27</a:t>
            </a:fld>
            <a:endParaRPr lang="en-US" sz="2400" dirty="0">
              <a:latin typeface="+mj-lt"/>
            </a:endParaRPr>
          </a:p>
        </p:txBody>
      </p:sp>
    </p:spTree>
    <p:extLst>
      <p:ext uri="{BB962C8B-B14F-4D97-AF65-F5344CB8AC3E}">
        <p14:creationId xmlns:p14="http://schemas.microsoft.com/office/powerpoint/2010/main" val="1690054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71E4-A61A-C2DC-0B94-C688944CFC35}"/>
              </a:ext>
            </a:extLst>
          </p:cNvPr>
          <p:cNvSpPr>
            <a:spLocks noGrp="1"/>
          </p:cNvSpPr>
          <p:nvPr>
            <p:ph type="title"/>
          </p:nvPr>
        </p:nvSpPr>
        <p:spPr/>
        <p:txBody>
          <a:bodyPr/>
          <a:lstStyle/>
          <a:p>
            <a:r>
              <a:rPr lang="en-US" b="1" dirty="0">
                <a:cs typeface="Arial"/>
              </a:rPr>
              <a:t>Facility License Number</a:t>
            </a:r>
            <a:br>
              <a:rPr lang="en-US" b="1" dirty="0">
                <a:cs typeface="Arial"/>
              </a:rPr>
            </a:br>
            <a:r>
              <a:rPr lang="en-US" b="1" dirty="0">
                <a:cs typeface="Arial"/>
              </a:rPr>
              <a:t>PLIS Data Fields</a:t>
            </a:r>
          </a:p>
        </p:txBody>
      </p:sp>
      <p:sp>
        <p:nvSpPr>
          <p:cNvPr id="3" name="Content Placeholder 2">
            <a:extLst>
              <a:ext uri="{FF2B5EF4-FFF2-40B4-BE49-F238E27FC236}">
                <a16:creationId xmlns:a16="http://schemas.microsoft.com/office/drawing/2014/main" id="{76558258-78A2-15C3-11CD-F63A48343B75}"/>
              </a:ext>
            </a:extLst>
          </p:cNvPr>
          <p:cNvSpPr>
            <a:spLocks noGrp="1"/>
          </p:cNvSpPr>
          <p:nvPr>
            <p:ph idx="1"/>
          </p:nvPr>
        </p:nvSpPr>
        <p:spPr>
          <a:xfrm>
            <a:off x="143346" y="1692622"/>
            <a:ext cx="11689533" cy="4671965"/>
          </a:xfrm>
        </p:spPr>
        <p:txBody>
          <a:bodyPr vert="horz" lIns="91440" tIns="45720" rIns="91440" bIns="45720" rtlCol="0" anchor="t">
            <a:normAutofit/>
          </a:bodyPr>
          <a:lstStyle/>
          <a:p>
            <a:pPr>
              <a:spcAft>
                <a:spcPts val="800"/>
              </a:spcAft>
            </a:pPr>
            <a:r>
              <a:rPr lang="en-US" sz="3000" dirty="0">
                <a:cs typeface="Arial"/>
              </a:rPr>
              <a:t>Indicates the eight to nine digit code of the Day Care Center or Family Child Care Home License and Facility number that the child attends</a:t>
            </a:r>
          </a:p>
          <a:p>
            <a:pPr>
              <a:spcAft>
                <a:spcPts val="800"/>
              </a:spcAft>
            </a:pPr>
            <a:r>
              <a:rPr lang="en-US" sz="3000" dirty="0">
                <a:cs typeface="Arial"/>
              </a:rPr>
              <a:t>Can be found </a:t>
            </a:r>
            <a:r>
              <a:rPr lang="en-US" sz="3000" dirty="0">
                <a:ea typeface="+mn-lt"/>
                <a:cs typeface="+mn-lt"/>
              </a:rPr>
              <a:t>in the "Provider and Site Name" box </a:t>
            </a:r>
            <a:r>
              <a:rPr lang="en-US" sz="3000" dirty="0">
                <a:cs typeface="Arial"/>
              </a:rPr>
              <a:t>under Section IV: Data on Children on Form 9600</a:t>
            </a:r>
          </a:p>
          <a:p>
            <a:pPr>
              <a:spcAft>
                <a:spcPts val="800"/>
              </a:spcAft>
            </a:pPr>
            <a:r>
              <a:rPr lang="en-US" sz="3000" dirty="0">
                <a:cs typeface="Arial"/>
              </a:rPr>
              <a:t>If not applicable, the following Local Education Agency (LEA) Provider County-District-School (CDS) code </a:t>
            </a:r>
            <a:r>
              <a:rPr lang="en-US" sz="3000" dirty="0">
                <a:ea typeface="+mn-lt"/>
                <a:cs typeface="+mn-lt"/>
              </a:rPr>
              <a:t>field must be completed</a:t>
            </a:r>
          </a:p>
          <a:p>
            <a:r>
              <a:rPr lang="en-US" sz="3000" dirty="0">
                <a:cs typeface="Arial"/>
              </a:rPr>
              <a:t>Only eight or nine numbers will be accepted in this field</a:t>
            </a:r>
          </a:p>
        </p:txBody>
      </p:sp>
      <p:sp>
        <p:nvSpPr>
          <p:cNvPr id="4" name="Slide Number Placeholder 3">
            <a:extLst>
              <a:ext uri="{FF2B5EF4-FFF2-40B4-BE49-F238E27FC236}">
                <a16:creationId xmlns:a16="http://schemas.microsoft.com/office/drawing/2014/main" id="{5B931817-8A52-405D-AA38-C65047B60153}"/>
              </a:ext>
            </a:extLst>
          </p:cNvPr>
          <p:cNvSpPr>
            <a:spLocks noGrp="1"/>
          </p:cNvSpPr>
          <p:nvPr>
            <p:ph type="sldNum" idx="12"/>
          </p:nvPr>
        </p:nvSpPr>
        <p:spPr>
          <a:xfrm>
            <a:off x="11079848" y="6292159"/>
            <a:ext cx="906940" cy="446752"/>
          </a:xfrm>
        </p:spPr>
        <p:txBody>
          <a:bodyPr/>
          <a:lstStyle/>
          <a:p>
            <a:pPr marL="0" lvl="0" indent="0" algn="r" rtl="0">
              <a:spcBef>
                <a:spcPts val="0"/>
              </a:spcBef>
              <a:spcAft>
                <a:spcPts val="0"/>
              </a:spcAft>
              <a:buNone/>
            </a:pPr>
            <a:fld id="{00000000-1234-1234-1234-123412341234}" type="slidenum">
              <a:rPr lang="en-US" sz="2400" smtClean="0">
                <a:latin typeface="+mj-lt"/>
              </a:rPr>
              <a:t>28</a:t>
            </a:fld>
            <a:endParaRPr lang="en-US" sz="2400" dirty="0">
              <a:latin typeface="+mj-lt"/>
            </a:endParaRPr>
          </a:p>
        </p:txBody>
      </p:sp>
    </p:spTree>
    <p:extLst>
      <p:ext uri="{BB962C8B-B14F-4D97-AF65-F5344CB8AC3E}">
        <p14:creationId xmlns:p14="http://schemas.microsoft.com/office/powerpoint/2010/main" val="3656249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71E4-A61A-C2DC-0B94-C688944CFC35}"/>
              </a:ext>
            </a:extLst>
          </p:cNvPr>
          <p:cNvSpPr>
            <a:spLocks noGrp="1"/>
          </p:cNvSpPr>
          <p:nvPr>
            <p:ph type="title"/>
          </p:nvPr>
        </p:nvSpPr>
        <p:spPr/>
        <p:txBody>
          <a:bodyPr/>
          <a:lstStyle/>
          <a:p>
            <a:r>
              <a:rPr lang="en-US" b="1" dirty="0">
                <a:cs typeface="Arial"/>
              </a:rPr>
              <a:t>LEA Provider CDS Code</a:t>
            </a:r>
            <a:br>
              <a:rPr lang="en-US" b="1" dirty="0">
                <a:cs typeface="Arial"/>
              </a:rPr>
            </a:br>
            <a:r>
              <a:rPr lang="en-US" b="1" dirty="0">
                <a:cs typeface="Arial"/>
              </a:rPr>
              <a:t>PLIS Data Fields</a:t>
            </a:r>
            <a:endParaRPr lang="en-US" dirty="0"/>
          </a:p>
        </p:txBody>
      </p:sp>
      <p:sp>
        <p:nvSpPr>
          <p:cNvPr id="3" name="Content Placeholder 2">
            <a:extLst>
              <a:ext uri="{FF2B5EF4-FFF2-40B4-BE49-F238E27FC236}">
                <a16:creationId xmlns:a16="http://schemas.microsoft.com/office/drawing/2014/main" id="{76558258-78A2-15C3-11CD-F63A48343B75}"/>
              </a:ext>
            </a:extLst>
          </p:cNvPr>
          <p:cNvSpPr>
            <a:spLocks noGrp="1"/>
          </p:cNvSpPr>
          <p:nvPr>
            <p:ph idx="1"/>
          </p:nvPr>
        </p:nvSpPr>
        <p:spPr>
          <a:xfrm>
            <a:off x="179560" y="1882743"/>
            <a:ext cx="11689533" cy="4671965"/>
          </a:xfrm>
        </p:spPr>
        <p:txBody>
          <a:bodyPr vert="horz" lIns="91440" tIns="45720" rIns="91440" bIns="45720" rtlCol="0" anchor="t">
            <a:normAutofit/>
          </a:bodyPr>
          <a:lstStyle/>
          <a:p>
            <a:pPr>
              <a:spcAft>
                <a:spcPts val="800"/>
              </a:spcAft>
            </a:pPr>
            <a:r>
              <a:rPr lang="en-US" dirty="0">
                <a:cs typeface="Arial"/>
              </a:rPr>
              <a:t>Indicates the 14-digit County-District-School (CDS) code of the local education agency (LEA) that provides services at this facility</a:t>
            </a:r>
          </a:p>
          <a:p>
            <a:pPr>
              <a:spcAft>
                <a:spcPts val="800"/>
              </a:spcAft>
            </a:pPr>
            <a:r>
              <a:rPr lang="en-US" dirty="0">
                <a:cs typeface="Arial"/>
              </a:rPr>
              <a:t>If not applicable, the before Facility and License Number field must be completed</a:t>
            </a:r>
          </a:p>
          <a:p>
            <a:pPr>
              <a:spcAft>
                <a:spcPts val="800"/>
              </a:spcAft>
            </a:pPr>
            <a:r>
              <a:rPr lang="en-US" dirty="0">
                <a:cs typeface="Arial"/>
              </a:rPr>
              <a:t>The system does not allow for both fields to be blank</a:t>
            </a:r>
          </a:p>
          <a:p>
            <a:r>
              <a:rPr lang="en-US" dirty="0">
                <a:cs typeface="Arial"/>
              </a:rPr>
              <a:t>Only 14 numbers will be accepted in this field</a:t>
            </a:r>
          </a:p>
        </p:txBody>
      </p:sp>
      <p:sp>
        <p:nvSpPr>
          <p:cNvPr id="4" name="Slide Number Placeholder 3">
            <a:extLst>
              <a:ext uri="{FF2B5EF4-FFF2-40B4-BE49-F238E27FC236}">
                <a16:creationId xmlns:a16="http://schemas.microsoft.com/office/drawing/2014/main" id="{FB35A19A-5A94-4F56-B3EA-4C82DB290A08}"/>
              </a:ext>
            </a:extLst>
          </p:cNvPr>
          <p:cNvSpPr>
            <a:spLocks noGrp="1"/>
          </p:cNvSpPr>
          <p:nvPr>
            <p:ph type="sldNum" idx="12"/>
          </p:nvPr>
        </p:nvSpPr>
        <p:spPr>
          <a:xfrm>
            <a:off x="11079848" y="6264999"/>
            <a:ext cx="906940" cy="473912"/>
          </a:xfrm>
        </p:spPr>
        <p:txBody>
          <a:bodyPr/>
          <a:lstStyle/>
          <a:p>
            <a:pPr marL="0" lvl="0" indent="0" algn="r" rtl="0">
              <a:spcBef>
                <a:spcPts val="0"/>
              </a:spcBef>
              <a:spcAft>
                <a:spcPts val="0"/>
              </a:spcAft>
              <a:buNone/>
            </a:pPr>
            <a:fld id="{00000000-1234-1234-1234-123412341234}" type="slidenum">
              <a:rPr lang="en-US" sz="2400" smtClean="0">
                <a:latin typeface="+mj-lt"/>
              </a:rPr>
              <a:t>29</a:t>
            </a:fld>
            <a:endParaRPr lang="en-US" sz="2400" dirty="0">
              <a:latin typeface="+mj-lt"/>
            </a:endParaRPr>
          </a:p>
        </p:txBody>
      </p:sp>
    </p:spTree>
    <p:extLst>
      <p:ext uri="{BB962C8B-B14F-4D97-AF65-F5344CB8AC3E}">
        <p14:creationId xmlns:p14="http://schemas.microsoft.com/office/powerpoint/2010/main" val="915598956"/>
      </p:ext>
    </p:extLst>
  </p:cSld>
  <p:clrMapOvr>
    <a:masterClrMapping/>
  </p:clrMapOvr>
  <p:extLst mod="1">
    <p:ext uri="{6950BFC3-D8DA-4A85-94F7-54DA5524770B}">
      <p188:commentRel xmlns=""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3A38A-0FCE-2FB4-DFE8-C2E2FEB0E7A7}"/>
              </a:ext>
            </a:extLst>
          </p:cNvPr>
          <p:cNvSpPr>
            <a:spLocks noGrp="1"/>
          </p:cNvSpPr>
          <p:nvPr>
            <p:ph type="title"/>
          </p:nvPr>
        </p:nvSpPr>
        <p:spPr>
          <a:xfrm>
            <a:off x="187911" y="0"/>
            <a:ext cx="11887200" cy="1325563"/>
          </a:xfrm>
        </p:spPr>
        <p:txBody>
          <a:bodyPr/>
          <a:lstStyle/>
          <a:p>
            <a:r>
              <a:rPr lang="en-US" dirty="0">
                <a:solidFill>
                  <a:schemeClr val="tx1"/>
                </a:solidFill>
                <a:cs typeface="Arial"/>
              </a:rPr>
              <a:t>Revisions in MB 22-04(a)</a:t>
            </a:r>
          </a:p>
        </p:txBody>
      </p:sp>
      <p:sp>
        <p:nvSpPr>
          <p:cNvPr id="3" name="Content Placeholder 2">
            <a:extLst>
              <a:ext uri="{FF2B5EF4-FFF2-40B4-BE49-F238E27FC236}">
                <a16:creationId xmlns:a16="http://schemas.microsoft.com/office/drawing/2014/main" id="{6E54C4DF-7810-DF02-7E0B-995B7CCAD828}"/>
              </a:ext>
            </a:extLst>
          </p:cNvPr>
          <p:cNvSpPr>
            <a:spLocks noGrp="1"/>
          </p:cNvSpPr>
          <p:nvPr>
            <p:ph idx="1"/>
          </p:nvPr>
        </p:nvSpPr>
        <p:spPr>
          <a:xfrm>
            <a:off x="152400" y="1221357"/>
            <a:ext cx="11887200" cy="5069847"/>
          </a:xfrm>
        </p:spPr>
        <p:txBody>
          <a:bodyPr vert="horz" lIns="91440" tIns="45720" rIns="91440" bIns="45720" rtlCol="0" anchor="t">
            <a:normAutofit/>
          </a:bodyPr>
          <a:lstStyle/>
          <a:p>
            <a:pPr>
              <a:spcAft>
                <a:spcPts val="800"/>
              </a:spcAft>
            </a:pPr>
            <a:r>
              <a:rPr lang="en-US" dirty="0">
                <a:ea typeface="+mn-lt"/>
                <a:cs typeface="+mn-lt"/>
              </a:rPr>
              <a:t>Updates on how to determine if a child is a dual language learner</a:t>
            </a:r>
            <a:endParaRPr lang="en-US" b="1" i="1" dirty="0">
              <a:cs typeface="Arial"/>
            </a:endParaRPr>
          </a:p>
          <a:p>
            <a:pPr>
              <a:spcAft>
                <a:spcPts val="800"/>
              </a:spcAft>
            </a:pPr>
            <a:r>
              <a:rPr lang="en-US" dirty="0">
                <a:ea typeface="+mn-lt"/>
                <a:cs typeface="+mn-lt"/>
              </a:rPr>
              <a:t>The Family Language Instrument is to now be completed </a:t>
            </a:r>
            <a:r>
              <a:rPr lang="en-US" b="1" i="1" dirty="0">
                <a:ea typeface="+mn-lt"/>
                <a:cs typeface="+mn-lt"/>
              </a:rPr>
              <a:t>no later than</a:t>
            </a:r>
            <a:r>
              <a:rPr lang="en-US" dirty="0">
                <a:ea typeface="+mn-lt"/>
                <a:cs typeface="+mn-lt"/>
              </a:rPr>
              <a:t> </a:t>
            </a:r>
            <a:r>
              <a:rPr lang="en-US" b="1" i="1" dirty="0">
                <a:ea typeface="+mn-lt"/>
                <a:cs typeface="+mn-lt"/>
              </a:rPr>
              <a:t>upon </a:t>
            </a:r>
            <a:r>
              <a:rPr lang="en-US" dirty="0">
                <a:ea typeface="+mn-lt"/>
                <a:cs typeface="+mn-lt"/>
              </a:rPr>
              <a:t>enrollment beginning January 1, 2023.  </a:t>
            </a:r>
            <a:endParaRPr lang="en-US" b="1" i="1" dirty="0">
              <a:ea typeface="+mn-lt"/>
              <a:cs typeface="+mn-lt"/>
            </a:endParaRPr>
          </a:p>
          <a:p>
            <a:pPr>
              <a:spcAft>
                <a:spcPts val="800"/>
              </a:spcAft>
            </a:pPr>
            <a:r>
              <a:rPr lang="en" dirty="0">
                <a:ea typeface="+mn-lt"/>
                <a:cs typeface="+mn-lt"/>
              </a:rPr>
              <a:t>Data collection details released:</a:t>
            </a:r>
          </a:p>
          <a:p>
            <a:pPr lvl="1"/>
            <a:r>
              <a:rPr lang="en-US" dirty="0">
                <a:ea typeface="+mn-lt"/>
                <a:cs typeface="+mn-lt"/>
              </a:rPr>
              <a:t>Attachment C and Attachment D</a:t>
            </a:r>
            <a:endParaRPr lang="en" dirty="0">
              <a:ea typeface="+mn-lt"/>
              <a:cs typeface="+mn-lt"/>
            </a:endParaRPr>
          </a:p>
          <a:p>
            <a:pPr lvl="1"/>
            <a:r>
              <a:rPr lang="en" dirty="0">
                <a:ea typeface="+mn-lt"/>
                <a:cs typeface="+mn-lt"/>
              </a:rPr>
              <a:t>Preschool Language Information System (PLIS) portal link included</a:t>
            </a:r>
          </a:p>
          <a:p>
            <a:pPr lvl="1"/>
            <a:r>
              <a:rPr lang="en" dirty="0">
                <a:cs typeface="Arial"/>
              </a:rPr>
              <a:t>Optional reporting period from December 1 through December 31, 2022</a:t>
            </a:r>
          </a:p>
        </p:txBody>
      </p:sp>
      <p:sp>
        <p:nvSpPr>
          <p:cNvPr id="4" name="Slide Number Placeholder 3">
            <a:extLst>
              <a:ext uri="{FF2B5EF4-FFF2-40B4-BE49-F238E27FC236}">
                <a16:creationId xmlns:a16="http://schemas.microsoft.com/office/drawing/2014/main" id="{B083C3F9-6CB8-C3D0-AC02-25E9F7D4871D}"/>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665450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8606-CBA4-ADAD-256B-BD0713DFC73F}"/>
              </a:ext>
            </a:extLst>
          </p:cNvPr>
          <p:cNvSpPr>
            <a:spLocks noGrp="1"/>
          </p:cNvSpPr>
          <p:nvPr>
            <p:ph type="title"/>
          </p:nvPr>
        </p:nvSpPr>
        <p:spPr/>
        <p:txBody>
          <a:bodyPr/>
          <a:lstStyle/>
          <a:p>
            <a:r>
              <a:rPr lang="en-US" b="1" dirty="0">
                <a:cs typeface="Arial"/>
              </a:rPr>
              <a:t>Demo of the PLIS</a:t>
            </a:r>
          </a:p>
        </p:txBody>
      </p:sp>
      <p:sp>
        <p:nvSpPr>
          <p:cNvPr id="3" name="Content Placeholder 2">
            <a:extLst>
              <a:ext uri="{FF2B5EF4-FFF2-40B4-BE49-F238E27FC236}">
                <a16:creationId xmlns:a16="http://schemas.microsoft.com/office/drawing/2014/main" id="{654E9A21-99D6-C757-768B-33141DCEDF3A}"/>
              </a:ext>
            </a:extLst>
          </p:cNvPr>
          <p:cNvSpPr>
            <a:spLocks noGrp="1"/>
          </p:cNvSpPr>
          <p:nvPr>
            <p:ph idx="1"/>
          </p:nvPr>
        </p:nvSpPr>
        <p:spPr/>
        <p:txBody>
          <a:bodyPr vert="horz" lIns="91440" tIns="45720" rIns="91440" bIns="45720" rtlCol="0" anchor="t">
            <a:normAutofit/>
          </a:bodyPr>
          <a:lstStyle/>
          <a:p>
            <a:r>
              <a:rPr lang="en-US" dirty="0">
                <a:ea typeface="+mn-lt"/>
                <a:cs typeface="+mn-lt"/>
              </a:rPr>
              <a:t>Walkthrough of the PLIS site</a:t>
            </a:r>
            <a:endParaRPr lang="en-US" dirty="0">
              <a:cs typeface="Arial"/>
            </a:endParaRPr>
          </a:p>
        </p:txBody>
      </p:sp>
      <p:sp>
        <p:nvSpPr>
          <p:cNvPr id="4" name="Slide Number Placeholder 3">
            <a:extLst>
              <a:ext uri="{FF2B5EF4-FFF2-40B4-BE49-F238E27FC236}">
                <a16:creationId xmlns:a16="http://schemas.microsoft.com/office/drawing/2014/main" id="{4A0A0C2A-38F2-4A90-919E-CCBAB4AD855F}"/>
              </a:ext>
            </a:extLst>
          </p:cNvPr>
          <p:cNvSpPr>
            <a:spLocks noGrp="1"/>
          </p:cNvSpPr>
          <p:nvPr>
            <p:ph type="sldNum" idx="12"/>
          </p:nvPr>
        </p:nvSpPr>
        <p:spPr>
          <a:xfrm>
            <a:off x="11079848" y="6326155"/>
            <a:ext cx="872666" cy="412755"/>
          </a:xfrm>
        </p:spPr>
        <p:txBody>
          <a:bodyPr/>
          <a:lstStyle/>
          <a:p>
            <a:pPr marL="0" lvl="0" indent="0" algn="r" rtl="0">
              <a:spcBef>
                <a:spcPts val="0"/>
              </a:spcBef>
              <a:spcAft>
                <a:spcPts val="0"/>
              </a:spcAft>
              <a:buNone/>
            </a:pPr>
            <a:fld id="{00000000-1234-1234-1234-123412341234}" type="slidenum">
              <a:rPr lang="en-US" sz="2400" smtClean="0">
                <a:latin typeface="+mj-lt"/>
              </a:rPr>
              <a:t>30</a:t>
            </a:fld>
            <a:endParaRPr lang="en-US" sz="2400" dirty="0">
              <a:latin typeface="+mj-lt"/>
            </a:endParaRPr>
          </a:p>
        </p:txBody>
      </p:sp>
    </p:spTree>
    <p:extLst>
      <p:ext uri="{BB962C8B-B14F-4D97-AF65-F5344CB8AC3E}">
        <p14:creationId xmlns:p14="http://schemas.microsoft.com/office/powerpoint/2010/main" val="83246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8606-CBA4-ADAD-256B-BD0713DFC73F}"/>
              </a:ext>
            </a:extLst>
          </p:cNvPr>
          <p:cNvSpPr>
            <a:spLocks noGrp="1"/>
          </p:cNvSpPr>
          <p:nvPr>
            <p:ph type="title"/>
          </p:nvPr>
        </p:nvSpPr>
        <p:spPr>
          <a:xfrm>
            <a:off x="184673" y="0"/>
            <a:ext cx="11887200" cy="1325563"/>
          </a:xfrm>
        </p:spPr>
        <p:txBody>
          <a:bodyPr>
            <a:normAutofit/>
          </a:bodyPr>
          <a:lstStyle/>
          <a:p>
            <a:r>
              <a:rPr lang="en-US" sz="4400" b="1" dirty="0">
                <a:solidFill>
                  <a:schemeClr val="bg1"/>
                </a:solidFill>
                <a:cs typeface="Arial"/>
              </a:rPr>
              <a:t>Management Bulletin and PLIS Q&amp;A</a:t>
            </a:r>
            <a:endParaRPr lang="en-US" sz="4400" b="1" dirty="0">
              <a:solidFill>
                <a:schemeClr val="bg1"/>
              </a:solidFill>
            </a:endParaRPr>
          </a:p>
        </p:txBody>
      </p:sp>
      <p:pic>
        <p:nvPicPr>
          <p:cNvPr id="9" name="Content Placeholder 8">
            <a:extLst>
              <a:ext uri="{FF2B5EF4-FFF2-40B4-BE49-F238E27FC236}">
                <a16:creationId xmlns:a16="http://schemas.microsoft.com/office/drawing/2014/main" id="{FEC9633D-A5CB-427E-B4F1-9B86C61ABDDD}"/>
              </a:ext>
              <a:ext uri="{C183D7F6-B498-43B3-948B-1728B52AA6E4}">
                <adec:decorative xmlns:adec="http://schemas.microsoft.com/office/drawing/2017/decorative" val="1"/>
              </a:ext>
            </a:extLst>
          </p:cNvPr>
          <p:cNvPicPr>
            <a:picLocks noGrp="1" noChangeAspect="1"/>
          </p:cNvPicPr>
          <p:nvPr>
            <p:ph sz="quarter" idx="12"/>
          </p:nvPr>
        </p:nvPicPr>
        <p:blipFill>
          <a:blip r:embed="rId3">
            <a:extLst>
              <a:ext uri="{28A0092B-C50C-407E-A947-70E740481C1C}">
                <a14:useLocalDpi xmlns:a14="http://schemas.microsoft.com/office/drawing/2010/main" val="0"/>
              </a:ext>
            </a:extLst>
          </a:blip>
          <a:stretch>
            <a:fillRect/>
          </a:stretch>
        </p:blipFill>
        <p:spPr>
          <a:xfrm>
            <a:off x="5256202" y="1480484"/>
            <a:ext cx="1876407" cy="2462213"/>
          </a:xfrm>
        </p:spPr>
      </p:pic>
      <p:sp>
        <p:nvSpPr>
          <p:cNvPr id="7" name="Content Placeholder 6">
            <a:extLst>
              <a:ext uri="{FF2B5EF4-FFF2-40B4-BE49-F238E27FC236}">
                <a16:creationId xmlns:a16="http://schemas.microsoft.com/office/drawing/2014/main" id="{6584BE32-2E9D-4D28-8D32-7B4CEF5FBAD8}"/>
              </a:ext>
            </a:extLst>
          </p:cNvPr>
          <p:cNvSpPr>
            <a:spLocks noGrp="1"/>
          </p:cNvSpPr>
          <p:nvPr>
            <p:ph sz="quarter" idx="13"/>
          </p:nvPr>
        </p:nvSpPr>
        <p:spPr>
          <a:xfrm>
            <a:off x="2866801" y="4623100"/>
            <a:ext cx="6438564" cy="1390426"/>
          </a:xfrm>
        </p:spPr>
        <p:txBody>
          <a:bodyPr/>
          <a:lstStyle/>
          <a:p>
            <a:pPr marL="0" indent="0" algn="ctr">
              <a:buNone/>
            </a:pPr>
            <a:r>
              <a:rPr lang="en-US" dirty="0">
                <a:cs typeface="Arial"/>
              </a:rPr>
              <a:t>Questions can also be directed to: </a:t>
            </a:r>
            <a:r>
              <a:rPr lang="en-US" dirty="0">
                <a:solidFill>
                  <a:schemeClr val="accent4">
                    <a:lumMod val="40000"/>
                    <a:lumOff val="60000"/>
                  </a:schemeClr>
                </a:solidFill>
                <a:cs typeface="Arial"/>
                <a:hlinkClick r:id="rId4" tooltip="PLIS email box">
                  <a:extLst>
                    <a:ext uri="{A12FA001-AC4F-418D-AE19-62706E023703}">
                      <ahyp:hlinkClr xmlns:ahyp="http://schemas.microsoft.com/office/drawing/2018/hyperlinkcolor" val="tx"/>
                    </a:ext>
                  </a:extLst>
                </a:hlinkClick>
              </a:rPr>
              <a:t>PLIS@cde.ca.gov</a:t>
            </a:r>
            <a:r>
              <a:rPr lang="en-US" dirty="0">
                <a:solidFill>
                  <a:schemeClr val="accent4">
                    <a:lumMod val="40000"/>
                    <a:lumOff val="60000"/>
                  </a:schemeClr>
                </a:solidFill>
                <a:cs typeface="Arial"/>
              </a:rPr>
              <a:t> </a:t>
            </a:r>
          </a:p>
          <a:p>
            <a:pPr marL="0" indent="0">
              <a:buNone/>
            </a:pPr>
            <a:endParaRPr lang="en-US" dirty="0"/>
          </a:p>
        </p:txBody>
      </p:sp>
      <p:sp>
        <p:nvSpPr>
          <p:cNvPr id="5" name="Slide Number Placeholder 4">
            <a:extLst>
              <a:ext uri="{FF2B5EF4-FFF2-40B4-BE49-F238E27FC236}">
                <a16:creationId xmlns:a16="http://schemas.microsoft.com/office/drawing/2014/main" id="{2FA955F9-89F7-4A96-9063-D911293B75AE}"/>
              </a:ext>
            </a:extLst>
          </p:cNvPr>
          <p:cNvSpPr>
            <a:spLocks noGrp="1"/>
          </p:cNvSpPr>
          <p:nvPr>
            <p:ph type="sldNum" sz="quarter" idx="10"/>
          </p:nvPr>
        </p:nvSpPr>
        <p:spPr>
          <a:xfrm>
            <a:off x="10607040" y="6309676"/>
            <a:ext cx="1432560" cy="365125"/>
          </a:xfrm>
        </p:spPr>
        <p:txBody>
          <a:bodyPr/>
          <a:lstStyle/>
          <a:p>
            <a:pPr marL="0" lvl="0" indent="0" algn="r" rtl="0">
              <a:spcBef>
                <a:spcPts val="0"/>
              </a:spcBef>
              <a:spcAft>
                <a:spcPts val="0"/>
              </a:spcAft>
              <a:buNone/>
            </a:pPr>
            <a:fld id="{00000000-1234-1234-1234-123412341234}" type="slidenum">
              <a:rPr lang="en-US" smtClean="0"/>
              <a:t>31</a:t>
            </a:fld>
            <a:endParaRPr lang="en-US" dirty="0"/>
          </a:p>
        </p:txBody>
      </p:sp>
    </p:spTree>
    <p:extLst>
      <p:ext uri="{BB962C8B-B14F-4D97-AF65-F5344CB8AC3E}">
        <p14:creationId xmlns:p14="http://schemas.microsoft.com/office/powerpoint/2010/main" val="2678962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FAD15-8A52-7899-F5D0-E580C4A087CB}"/>
              </a:ext>
            </a:extLst>
          </p:cNvPr>
          <p:cNvSpPr>
            <a:spLocks noGrp="1"/>
          </p:cNvSpPr>
          <p:nvPr>
            <p:ph type="title"/>
          </p:nvPr>
        </p:nvSpPr>
        <p:spPr>
          <a:xfrm>
            <a:off x="152400" y="0"/>
            <a:ext cx="11887200" cy="1216210"/>
          </a:xfrm>
        </p:spPr>
        <p:txBody>
          <a:bodyPr/>
          <a:lstStyle/>
          <a:p>
            <a:r>
              <a:rPr lang="en-US" b="1" dirty="0">
                <a:cs typeface="Arial"/>
              </a:rPr>
              <a:t>PLIS Resources</a:t>
            </a:r>
          </a:p>
        </p:txBody>
      </p:sp>
      <p:sp>
        <p:nvSpPr>
          <p:cNvPr id="3" name="Content Placeholder 2">
            <a:extLst>
              <a:ext uri="{FF2B5EF4-FFF2-40B4-BE49-F238E27FC236}">
                <a16:creationId xmlns:a16="http://schemas.microsoft.com/office/drawing/2014/main" id="{A7BE6BFB-D714-2789-B4C0-B6E126B95072}"/>
              </a:ext>
            </a:extLst>
          </p:cNvPr>
          <p:cNvSpPr>
            <a:spLocks noGrp="1"/>
          </p:cNvSpPr>
          <p:nvPr>
            <p:ph idx="1"/>
          </p:nvPr>
        </p:nvSpPr>
        <p:spPr>
          <a:xfrm>
            <a:off x="129092" y="1333948"/>
            <a:ext cx="11134163" cy="5179807"/>
          </a:xfrm>
        </p:spPr>
        <p:txBody>
          <a:bodyPr vert="horz" lIns="91440" tIns="45720" rIns="91440" bIns="45720" rtlCol="0" anchor="t">
            <a:normAutofit/>
          </a:bodyPr>
          <a:lstStyle/>
          <a:p>
            <a:pPr>
              <a:spcAft>
                <a:spcPts val="1200"/>
              </a:spcAft>
            </a:pPr>
            <a:r>
              <a:rPr lang="en-US" dirty="0">
                <a:ea typeface="+mn-lt"/>
                <a:cs typeface="+mn-lt"/>
              </a:rPr>
              <a:t>PLIS Site Link: </a:t>
            </a:r>
          </a:p>
          <a:p>
            <a:pPr lvl="1">
              <a:spcAft>
                <a:spcPts val="1200"/>
              </a:spcAft>
              <a:buFont typeface="Wingdings" panose="05000000000000000000" pitchFamily="2" charset="2"/>
              <a:buChar char="Ø"/>
            </a:pPr>
            <a:r>
              <a:rPr lang="en-US" u="sng" dirty="0">
                <a:solidFill>
                  <a:schemeClr val="accent4">
                    <a:lumMod val="40000"/>
                    <a:lumOff val="60000"/>
                  </a:schemeClr>
                </a:solidFill>
                <a:ea typeface="+mn-lt"/>
                <a:cs typeface="+mn-lt"/>
                <a:hlinkClick r:id="rId3" tooltip="PLIS site ">
                  <a:extLst>
                    <a:ext uri="{A12FA001-AC4F-418D-AE19-62706E023703}">
                      <ahyp:hlinkClr xmlns:ahyp="http://schemas.microsoft.com/office/drawing/2018/hyperlinkcolor" val="tx"/>
                    </a:ext>
                  </a:extLst>
                </a:hlinkClick>
              </a:rPr>
              <a:t>https://www3.cde.ca.gov/plis</a:t>
            </a:r>
            <a:r>
              <a:rPr lang="en-US" u="sng" dirty="0">
                <a:solidFill>
                  <a:schemeClr val="accent4">
                    <a:lumMod val="40000"/>
                    <a:lumOff val="60000"/>
                  </a:schemeClr>
                </a:solidFill>
                <a:ea typeface="+mn-lt"/>
                <a:cs typeface="+mn-lt"/>
              </a:rPr>
              <a:t> </a:t>
            </a:r>
            <a:endParaRPr lang="en-US" u="sng" dirty="0">
              <a:solidFill>
                <a:schemeClr val="accent4">
                  <a:lumMod val="40000"/>
                  <a:lumOff val="60000"/>
                </a:schemeClr>
              </a:solidFill>
              <a:cs typeface="Arial" panose="020B0604020202020204"/>
            </a:endParaRPr>
          </a:p>
          <a:p>
            <a:pPr>
              <a:spcAft>
                <a:spcPts val="1200"/>
              </a:spcAft>
            </a:pPr>
            <a:r>
              <a:rPr lang="en-US" dirty="0">
                <a:cs typeface="Arial"/>
              </a:rPr>
              <a:t>Management Bulletin 22-04(a): </a:t>
            </a:r>
          </a:p>
          <a:p>
            <a:pPr lvl="1">
              <a:spcAft>
                <a:spcPts val="1200"/>
              </a:spcAft>
              <a:buFont typeface="Wingdings" panose="05000000000000000000" pitchFamily="2" charset="2"/>
              <a:buChar char="Ø"/>
            </a:pPr>
            <a:r>
              <a:rPr lang="en-US" dirty="0">
                <a:solidFill>
                  <a:schemeClr val="accent4">
                    <a:lumMod val="40000"/>
                    <a:lumOff val="60000"/>
                  </a:schemeClr>
                </a:solidFill>
                <a:ea typeface="+mn-lt"/>
                <a:cs typeface="+mn-lt"/>
                <a:hlinkClick r:id="rId4" tooltip="Management Bulletin 22-04(a) web page">
                  <a:extLst>
                    <a:ext uri="{A12FA001-AC4F-418D-AE19-62706E023703}">
                      <ahyp:hlinkClr xmlns:ahyp="http://schemas.microsoft.com/office/drawing/2018/hyperlinkcolor" val="tx"/>
                    </a:ext>
                  </a:extLst>
                </a:hlinkClick>
              </a:rPr>
              <a:t>https://www.cde.ca.gov/sp/cd/ci/mb2204a.asp</a:t>
            </a:r>
            <a:endParaRPr lang="en-US" dirty="0">
              <a:solidFill>
                <a:schemeClr val="accent4">
                  <a:lumMod val="40000"/>
                  <a:lumOff val="60000"/>
                </a:schemeClr>
              </a:solidFill>
              <a:cs typeface="Arial"/>
            </a:endParaRPr>
          </a:p>
          <a:p>
            <a:pPr>
              <a:spcAft>
                <a:spcPts val="1200"/>
              </a:spcAft>
            </a:pPr>
            <a:r>
              <a:rPr lang="en-US" dirty="0">
                <a:cs typeface="Arial"/>
              </a:rPr>
              <a:t>PLIS Email Support Inbox: </a:t>
            </a:r>
          </a:p>
          <a:p>
            <a:pPr lvl="1">
              <a:spcAft>
                <a:spcPts val="1200"/>
              </a:spcAft>
              <a:buFont typeface="Wingdings" panose="05000000000000000000" pitchFamily="2" charset="2"/>
              <a:buChar char="Ø"/>
            </a:pPr>
            <a:r>
              <a:rPr lang="en-US" dirty="0">
                <a:solidFill>
                  <a:schemeClr val="accent4">
                    <a:lumMod val="40000"/>
                    <a:lumOff val="60000"/>
                  </a:schemeClr>
                </a:solidFill>
                <a:cs typeface="Arial"/>
                <a:hlinkClick r:id="rId5" tooltip="PLIS email box">
                  <a:extLst>
                    <a:ext uri="{A12FA001-AC4F-418D-AE19-62706E023703}">
                      <ahyp:hlinkClr xmlns:ahyp="http://schemas.microsoft.com/office/drawing/2018/hyperlinkcolor" val="tx"/>
                    </a:ext>
                  </a:extLst>
                </a:hlinkClick>
              </a:rPr>
              <a:t>PLIS@cde.ca.gov</a:t>
            </a:r>
            <a:endParaRPr lang="en-US" dirty="0">
              <a:solidFill>
                <a:schemeClr val="accent4">
                  <a:lumMod val="40000"/>
                  <a:lumOff val="60000"/>
                </a:schemeClr>
              </a:solidFill>
              <a:cs typeface="Arial"/>
            </a:endParaRPr>
          </a:p>
        </p:txBody>
      </p:sp>
      <p:sp>
        <p:nvSpPr>
          <p:cNvPr id="4" name="Slide Number Placeholder 3">
            <a:extLst>
              <a:ext uri="{FF2B5EF4-FFF2-40B4-BE49-F238E27FC236}">
                <a16:creationId xmlns:a16="http://schemas.microsoft.com/office/drawing/2014/main" id="{E6E87F94-65AA-48FF-A8C0-3702DDF54CD2}"/>
              </a:ext>
            </a:extLst>
          </p:cNvPr>
          <p:cNvSpPr>
            <a:spLocks noGrp="1"/>
          </p:cNvSpPr>
          <p:nvPr>
            <p:ph type="sldNum" idx="12"/>
          </p:nvPr>
        </p:nvSpPr>
        <p:spPr>
          <a:xfrm>
            <a:off x="11079848" y="6207163"/>
            <a:ext cx="906940" cy="531748"/>
          </a:xfrm>
        </p:spPr>
        <p:txBody>
          <a:bodyPr/>
          <a:lstStyle/>
          <a:p>
            <a:pPr marL="0" lvl="0" indent="0" algn="r" rtl="0">
              <a:spcBef>
                <a:spcPts val="0"/>
              </a:spcBef>
              <a:spcAft>
                <a:spcPts val="0"/>
              </a:spcAft>
              <a:buNone/>
            </a:pPr>
            <a:fld id="{00000000-1234-1234-1234-123412341234}" type="slidenum">
              <a:rPr lang="en-US" sz="2400" smtClean="0">
                <a:latin typeface="+mj-lt"/>
              </a:rPr>
              <a:t>32</a:t>
            </a:fld>
            <a:endParaRPr lang="en-US" sz="2400" dirty="0">
              <a:latin typeface="+mj-lt"/>
            </a:endParaRPr>
          </a:p>
        </p:txBody>
      </p:sp>
    </p:spTree>
    <p:extLst>
      <p:ext uri="{BB962C8B-B14F-4D97-AF65-F5344CB8AC3E}">
        <p14:creationId xmlns:p14="http://schemas.microsoft.com/office/powerpoint/2010/main" val="46161561"/>
      </p:ext>
    </p:extLst>
  </p:cSld>
  <p:clrMapOvr>
    <a:masterClrMapping/>
  </p:clrMapOvr>
  <p:extLst mod="1">
    <p:ext uri="{6950BFC3-D8DA-4A85-94F7-54DA5524770B}">
      <p188:commentRel xmlns="" xmlns:p188="http://schemas.microsoft.com/office/powerpoint/2018/8/main" r:id="rId6"/>
    </p:ext>
  </p:extLs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dirty="0"/>
              <a:t>Thank you</a:t>
            </a:r>
          </a:p>
        </p:txBody>
      </p:sp>
    </p:spTree>
    <p:extLst>
      <p:ext uri="{BB962C8B-B14F-4D97-AF65-F5344CB8AC3E}">
        <p14:creationId xmlns:p14="http://schemas.microsoft.com/office/powerpoint/2010/main" val="380786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73214-B46D-09E9-1A30-AD52EE7F2E28}"/>
              </a:ext>
            </a:extLst>
          </p:cNvPr>
          <p:cNvSpPr>
            <a:spLocks noGrp="1"/>
          </p:cNvSpPr>
          <p:nvPr>
            <p:ph type="title"/>
          </p:nvPr>
        </p:nvSpPr>
        <p:spPr/>
        <p:txBody>
          <a:bodyPr>
            <a:normAutofit/>
          </a:bodyPr>
          <a:lstStyle/>
          <a:p>
            <a:r>
              <a:rPr lang="en-US" sz="4000" dirty="0">
                <a:solidFill>
                  <a:schemeClr val="bg1"/>
                </a:solidFill>
                <a:ea typeface="+mj-lt"/>
                <a:cs typeface="+mj-lt"/>
              </a:rPr>
              <a:t>Preschool Dual Language Learners MB</a:t>
            </a:r>
            <a:endParaRPr lang="en-US" sz="4000" b="0" dirty="0">
              <a:solidFill>
                <a:schemeClr val="bg1"/>
              </a:solidFill>
              <a:ea typeface="+mj-lt"/>
              <a:cs typeface="+mj-lt"/>
            </a:endParaRPr>
          </a:p>
          <a:p>
            <a:r>
              <a:rPr lang="en-US" sz="4000" dirty="0">
                <a:solidFill>
                  <a:schemeClr val="tx1"/>
                </a:solidFill>
                <a:cs typeface="Arial"/>
              </a:rPr>
              <a:t>Directive</a:t>
            </a:r>
          </a:p>
        </p:txBody>
      </p:sp>
      <p:sp>
        <p:nvSpPr>
          <p:cNvPr id="3" name="Content Placeholder 2">
            <a:extLst>
              <a:ext uri="{FF2B5EF4-FFF2-40B4-BE49-F238E27FC236}">
                <a16:creationId xmlns:a16="http://schemas.microsoft.com/office/drawing/2014/main" id="{9028F966-C392-7FDB-8234-F11C07F0C553}"/>
              </a:ext>
            </a:extLst>
          </p:cNvPr>
          <p:cNvSpPr>
            <a:spLocks noGrp="1"/>
          </p:cNvSpPr>
          <p:nvPr>
            <p:ph idx="1"/>
          </p:nvPr>
        </p:nvSpPr>
        <p:spPr/>
        <p:txBody>
          <a:bodyPr vert="horz" lIns="91440" tIns="45720" rIns="91440" bIns="45720" rtlCol="0" anchor="t">
            <a:noAutofit/>
          </a:bodyPr>
          <a:lstStyle/>
          <a:p>
            <a:pPr marL="0" indent="0">
              <a:spcAft>
                <a:spcPts val="1000"/>
              </a:spcAft>
              <a:buNone/>
            </a:pPr>
            <a:r>
              <a:rPr lang="en-US" sz="2800" dirty="0">
                <a:cs typeface="Arial" panose="020B0604020202020204"/>
              </a:rPr>
              <a:t>Contractors must determine dual language learner status for every child enrolled in CSPP by one of two approaches:</a:t>
            </a:r>
          </a:p>
          <a:p>
            <a:pPr marL="457200" indent="-457200">
              <a:spcAft>
                <a:spcPts val="800"/>
              </a:spcAft>
            </a:pPr>
            <a:r>
              <a:rPr lang="en-US" sz="2800" dirty="0">
                <a:cs typeface="Arial" panose="020B0604020202020204"/>
              </a:rPr>
              <a:t>Conduct the Family Language Instrument to determine dual language learner status, or</a:t>
            </a:r>
          </a:p>
          <a:p>
            <a:pPr marL="457200" indent="-457200"/>
            <a:r>
              <a:rPr lang="en-US" sz="2800" dirty="0">
                <a:cs typeface="Arial" panose="020B0604020202020204"/>
              </a:rPr>
              <a:t>Obtain information on the child’s designation as an English learner in TK or K. (This approach is only possible if the child is dually enrolled in CSPP and TK or K for expanded learning and care.)</a:t>
            </a:r>
          </a:p>
        </p:txBody>
      </p:sp>
      <p:sp>
        <p:nvSpPr>
          <p:cNvPr id="4" name="Slide Number Placeholder 3">
            <a:extLst>
              <a:ext uri="{FF2B5EF4-FFF2-40B4-BE49-F238E27FC236}">
                <a16:creationId xmlns:a16="http://schemas.microsoft.com/office/drawing/2014/main" id="{0D2C1134-3162-3750-3381-3984EFCF725C}"/>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394184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6610944-9E61-4125-B493-953E2FCD29DD}"/>
              </a:ext>
            </a:extLst>
          </p:cNvPr>
          <p:cNvSpPr>
            <a:spLocks noGrp="1"/>
          </p:cNvSpPr>
          <p:nvPr>
            <p:ph type="title"/>
          </p:nvPr>
        </p:nvSpPr>
        <p:spPr/>
        <p:txBody>
          <a:bodyPr>
            <a:normAutofit/>
          </a:bodyPr>
          <a:lstStyle/>
          <a:p>
            <a:r>
              <a:rPr lang="en-US" sz="4000" dirty="0">
                <a:solidFill>
                  <a:schemeClr val="bg1"/>
                </a:solidFill>
                <a:ea typeface="+mj-lt"/>
                <a:cs typeface="+mj-lt"/>
              </a:rPr>
              <a:t>Preschool Dual Language Learners MB Tools</a:t>
            </a:r>
            <a:endParaRPr lang="en-US" sz="4000" b="0" dirty="0">
              <a:solidFill>
                <a:schemeClr val="bg1"/>
              </a:solidFill>
              <a:ea typeface="+mj-lt"/>
              <a:cs typeface="+mj-lt"/>
            </a:endParaRPr>
          </a:p>
          <a:p>
            <a:endParaRPr lang="en-US" sz="4000" dirty="0"/>
          </a:p>
        </p:txBody>
      </p:sp>
      <p:sp>
        <p:nvSpPr>
          <p:cNvPr id="10" name="Content Placeholder 9">
            <a:extLst>
              <a:ext uri="{FF2B5EF4-FFF2-40B4-BE49-F238E27FC236}">
                <a16:creationId xmlns:a16="http://schemas.microsoft.com/office/drawing/2014/main" id="{CA4BAE87-5CCF-40FC-9CEA-4B9159973BDB}"/>
              </a:ext>
            </a:extLst>
          </p:cNvPr>
          <p:cNvSpPr>
            <a:spLocks noGrp="1"/>
          </p:cNvSpPr>
          <p:nvPr>
            <p:ph idx="1"/>
          </p:nvPr>
        </p:nvSpPr>
        <p:spPr>
          <a:xfrm>
            <a:off x="179561" y="1340692"/>
            <a:ext cx="11887200" cy="5184866"/>
          </a:xfrm>
        </p:spPr>
        <p:txBody>
          <a:bodyPr vert="horz" lIns="91440" tIns="45720" rIns="91440" bIns="45720" rtlCol="0" anchor="t">
            <a:normAutofit/>
          </a:bodyPr>
          <a:lstStyle/>
          <a:p>
            <a:pPr marL="0" indent="0">
              <a:buNone/>
            </a:pPr>
            <a:r>
              <a:rPr lang="en-US" sz="2800" dirty="0">
                <a:ea typeface="+mn-lt"/>
                <a:cs typeface="+mn-lt"/>
              </a:rPr>
              <a:t>Family Language Instrument</a:t>
            </a:r>
            <a:endParaRPr lang="en-US" sz="2800" dirty="0">
              <a:cs typeface="Arial"/>
            </a:endParaRPr>
          </a:p>
          <a:p>
            <a:pPr marL="457200" indent="-457200"/>
            <a:r>
              <a:rPr lang="en-US" sz="2800" dirty="0">
                <a:ea typeface="+mn-lt"/>
                <a:cs typeface="+mn-lt"/>
              </a:rPr>
              <a:t>The Family Language Instrument will be utilized to help identify the language or languages a child is exposed to at home and in their community; which languages the child understands; and which languages the child can speak.</a:t>
            </a:r>
            <a:endParaRPr lang="en-US" sz="2800" dirty="0">
              <a:cs typeface="Arial" panose="020B0604020202020204"/>
            </a:endParaRPr>
          </a:p>
          <a:p>
            <a:pPr marL="0" indent="0">
              <a:buNone/>
            </a:pPr>
            <a:r>
              <a:rPr lang="en-US" sz="2800" dirty="0">
                <a:cs typeface="Arial" panose="020B0604020202020204"/>
              </a:rPr>
              <a:t>Family Language and Interest Interview</a:t>
            </a:r>
          </a:p>
          <a:p>
            <a:pPr marL="457200" indent="-457200"/>
            <a:r>
              <a:rPr lang="en-US" sz="2800" dirty="0">
                <a:ea typeface="+mn-lt"/>
                <a:cs typeface="+mn-lt"/>
              </a:rPr>
              <a:t>This Interview between families and program staff will be used to build relationships, identify and support the strengths and interests of the child, the language background of the child; and the needs of parents, guardians, or family members to support the language and development of the child.</a:t>
            </a:r>
            <a:endParaRPr lang="en-US" sz="2800" dirty="0">
              <a:cs typeface="Arial" panose="020B0604020202020204"/>
            </a:endParaRPr>
          </a:p>
        </p:txBody>
      </p:sp>
      <p:sp>
        <p:nvSpPr>
          <p:cNvPr id="4" name="Slide Number Placeholder 3">
            <a:extLst>
              <a:ext uri="{FF2B5EF4-FFF2-40B4-BE49-F238E27FC236}">
                <a16:creationId xmlns:a16="http://schemas.microsoft.com/office/drawing/2014/main" id="{173627D8-8EA1-4D66-A986-EA0A9DF056E4}"/>
              </a:ext>
            </a:extLst>
          </p:cNvPr>
          <p:cNvSpPr>
            <a:spLocks noGrp="1"/>
          </p:cNvSpPr>
          <p:nvPr>
            <p:ph type="sldNum" sz="quarter" idx="10"/>
          </p:nvPr>
        </p:nvSpPr>
        <p:spPr/>
        <p:txBody>
          <a:bodyPr/>
          <a:lstStyle/>
          <a:p>
            <a:fld id="{432ED76D-8188-4B28-B316-CD85396F47B0}" type="slidenum">
              <a:rPr lang="en-US" dirty="0" smtClean="0"/>
              <a:pPr/>
              <a:t>5</a:t>
            </a:fld>
            <a:endParaRPr lang="en-US"/>
          </a:p>
        </p:txBody>
      </p:sp>
    </p:spTree>
    <p:extLst>
      <p:ext uri="{BB962C8B-B14F-4D97-AF65-F5344CB8AC3E}">
        <p14:creationId xmlns:p14="http://schemas.microsoft.com/office/powerpoint/2010/main" val="1320463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95653-2AEB-D948-9534-1B26FB25DD89}"/>
              </a:ext>
            </a:extLst>
          </p:cNvPr>
          <p:cNvSpPr>
            <a:spLocks noGrp="1"/>
          </p:cNvSpPr>
          <p:nvPr>
            <p:ph type="title"/>
          </p:nvPr>
        </p:nvSpPr>
        <p:spPr>
          <a:xfrm>
            <a:off x="152400" y="-136380"/>
            <a:ext cx="11887200" cy="1325563"/>
          </a:xfrm>
        </p:spPr>
        <p:txBody>
          <a:bodyPr>
            <a:normAutofit/>
          </a:bodyPr>
          <a:lstStyle/>
          <a:p>
            <a:r>
              <a:rPr lang="en-US" sz="4000" dirty="0">
                <a:solidFill>
                  <a:schemeClr val="bg1"/>
                </a:solidFill>
                <a:cs typeface="Arial"/>
              </a:rPr>
              <a:t>Resources to Share with Families </a:t>
            </a:r>
          </a:p>
        </p:txBody>
      </p:sp>
      <p:sp>
        <p:nvSpPr>
          <p:cNvPr id="3" name="Content Placeholder 2">
            <a:extLst>
              <a:ext uri="{FF2B5EF4-FFF2-40B4-BE49-F238E27FC236}">
                <a16:creationId xmlns:a16="http://schemas.microsoft.com/office/drawing/2014/main" id="{985578F0-4DCF-1183-55FE-3B6BF182519D}"/>
              </a:ext>
            </a:extLst>
          </p:cNvPr>
          <p:cNvSpPr>
            <a:spLocks noGrp="1"/>
          </p:cNvSpPr>
          <p:nvPr>
            <p:ph idx="1"/>
          </p:nvPr>
        </p:nvSpPr>
        <p:spPr>
          <a:xfrm>
            <a:off x="143346" y="1102690"/>
            <a:ext cx="11887200" cy="5062401"/>
          </a:xfrm>
        </p:spPr>
        <p:txBody>
          <a:bodyPr vert="horz" lIns="91440" tIns="45720" rIns="91440" bIns="45720" rtlCol="0" anchor="t">
            <a:normAutofit/>
          </a:bodyPr>
          <a:lstStyle/>
          <a:p>
            <a:pPr lvl="1">
              <a:buFont typeface="Arial" panose="020B0604020202020204" pitchFamily="34" charset="0"/>
              <a:buChar char="•"/>
            </a:pPr>
            <a:r>
              <a:rPr lang="en-US" sz="2600" dirty="0">
                <a:ea typeface="+mn-lt"/>
                <a:cs typeface="+mn-lt"/>
              </a:rPr>
              <a:t>Ways to develop your child’s multilingualism (Spanish):</a:t>
            </a:r>
          </a:p>
          <a:p>
            <a:pPr lvl="2">
              <a:buFont typeface="Wingdings" panose="05000000000000000000" pitchFamily="2" charset="2"/>
              <a:buChar char="Ø"/>
            </a:pPr>
            <a:r>
              <a:rPr lang="en-US" sz="2400" u="sng" dirty="0">
                <a:solidFill>
                  <a:schemeClr val="accent4">
                    <a:lumMod val="40000"/>
                    <a:lumOff val="60000"/>
                  </a:schemeClr>
                </a:solidFill>
                <a:ea typeface="+mn-lt"/>
                <a:cs typeface="+mn-lt"/>
                <a:hlinkClick r:id="rId3" tooltip="Multilingual learning tool kit (Spanish)">
                  <a:extLst>
                    <a:ext uri="{A12FA001-AC4F-418D-AE19-62706E023703}">
                      <ahyp:hlinkClr xmlns:ahyp="http://schemas.microsoft.com/office/drawing/2018/hyperlinkcolor" val="tx"/>
                    </a:ext>
                  </a:extLst>
                </a:hlinkClick>
              </a:rPr>
              <a:t>https://www.multilinguallearningtoolkit.org/wp-content/uploads/2021/08/Support-Billingualism-Spanish-1.pdf</a:t>
            </a:r>
            <a:r>
              <a:rPr lang="en-US" sz="2400" dirty="0">
                <a:solidFill>
                  <a:schemeClr val="accent4">
                    <a:lumMod val="40000"/>
                    <a:lumOff val="60000"/>
                  </a:schemeClr>
                </a:solidFill>
                <a:ea typeface="+mn-lt"/>
                <a:cs typeface="+mn-lt"/>
                <a:hlinkClick r:id="rId3" tooltip="Multilingual learning tool kit (Spanish)">
                  <a:extLst>
                    <a:ext uri="{A12FA001-AC4F-418D-AE19-62706E023703}">
                      <ahyp:hlinkClr xmlns:ahyp="http://schemas.microsoft.com/office/drawing/2018/hyperlinkcolor" val="tx"/>
                    </a:ext>
                  </a:extLst>
                </a:hlinkClick>
              </a:rPr>
              <a:t>(PDF)</a:t>
            </a:r>
            <a:endParaRPr lang="en-US" sz="2400" dirty="0">
              <a:solidFill>
                <a:schemeClr val="accent4">
                  <a:lumMod val="40000"/>
                  <a:lumOff val="60000"/>
                </a:schemeClr>
              </a:solidFill>
              <a:ea typeface="+mn-lt"/>
              <a:cs typeface="+mn-lt"/>
            </a:endParaRPr>
          </a:p>
          <a:p>
            <a:pPr lvl="1">
              <a:buFont typeface="Arial" panose="020B0604020202020204" pitchFamily="34" charset="0"/>
              <a:buChar char="•"/>
            </a:pPr>
            <a:r>
              <a:rPr lang="en-US" sz="2600" dirty="0">
                <a:ea typeface="+mn-lt"/>
                <a:cs typeface="+mn-lt"/>
              </a:rPr>
              <a:t>Keeping Your Home Language (available in 16 languages):</a:t>
            </a:r>
          </a:p>
          <a:p>
            <a:pPr lvl="2">
              <a:buFont typeface="Wingdings" panose="05000000000000000000" pitchFamily="2" charset="2"/>
              <a:buChar char="Ø"/>
            </a:pPr>
            <a:r>
              <a:rPr lang="en-US" sz="2400" u="sng" dirty="0">
                <a:solidFill>
                  <a:schemeClr val="accent4">
                    <a:lumMod val="40000"/>
                    <a:lumOff val="60000"/>
                  </a:schemeClr>
                </a:solidFill>
                <a:ea typeface="+mn-lt"/>
                <a:cs typeface="+mn-lt"/>
                <a:hlinkClick r:id="rId4" tooltip="Keeping your home language">
                  <a:extLst>
                    <a:ext uri="{A12FA001-AC4F-418D-AE19-62706E023703}">
                      <ahyp:hlinkClr xmlns:ahyp="http://schemas.microsoft.com/office/drawing/2018/hyperlinkcolor" val="tx"/>
                    </a:ext>
                  </a:extLst>
                </a:hlinkClick>
              </a:rPr>
              <a:t>https://cmascanada.ca/2018/05/15/keeping-your-home-language/%20</a:t>
            </a:r>
            <a:endParaRPr lang="en-US" sz="2400" dirty="0">
              <a:solidFill>
                <a:schemeClr val="accent4">
                  <a:lumMod val="40000"/>
                  <a:lumOff val="60000"/>
                </a:schemeClr>
              </a:solidFill>
              <a:ea typeface="+mn-lt"/>
              <a:cs typeface="+mn-lt"/>
            </a:endParaRPr>
          </a:p>
          <a:p>
            <a:pPr lvl="1">
              <a:buFont typeface="Arial" panose="020B0604020202020204" pitchFamily="34" charset="0"/>
              <a:buChar char="•"/>
            </a:pPr>
            <a:r>
              <a:rPr lang="en-US" sz="2600" dirty="0">
                <a:ea typeface="+mn-lt"/>
                <a:cs typeface="+mn-lt"/>
              </a:rPr>
              <a:t>Benefits of Multilingualism:</a:t>
            </a:r>
          </a:p>
          <a:p>
            <a:pPr lvl="2">
              <a:buFont typeface="Wingdings" panose="05000000000000000000" pitchFamily="2" charset="2"/>
              <a:buChar char="Ø"/>
            </a:pPr>
            <a:r>
              <a:rPr lang="en-US" sz="2400" u="sng" dirty="0">
                <a:solidFill>
                  <a:schemeClr val="accent4">
                    <a:lumMod val="40000"/>
                    <a:lumOff val="60000"/>
                  </a:schemeClr>
                </a:solidFill>
                <a:ea typeface="+mn-lt"/>
                <a:cs typeface="+mn-lt"/>
                <a:hlinkClick r:id="rId5" tooltip="Benefits of Multilingualism">
                  <a:extLst>
                    <a:ext uri="{A12FA001-AC4F-418D-AE19-62706E023703}">
                      <ahyp:hlinkClr xmlns:ahyp="http://schemas.microsoft.com/office/drawing/2018/hyperlinkcolor" val="tx"/>
                    </a:ext>
                  </a:extLst>
                </a:hlinkClick>
              </a:rPr>
              <a:t>https://ncela.ed.gov/files/announcements/20200805-NCELAInfographic-508.pdf</a:t>
            </a:r>
            <a:r>
              <a:rPr lang="en-US" sz="2400" dirty="0">
                <a:solidFill>
                  <a:schemeClr val="accent4">
                    <a:lumMod val="40000"/>
                    <a:lumOff val="60000"/>
                  </a:schemeClr>
                </a:solidFill>
                <a:ea typeface="+mn-lt"/>
                <a:cs typeface="+mn-lt"/>
                <a:hlinkClick r:id="rId5" tooltip="Benefits of Multilingualism">
                  <a:extLst>
                    <a:ext uri="{A12FA001-AC4F-418D-AE19-62706E023703}">
                      <ahyp:hlinkClr xmlns:ahyp="http://schemas.microsoft.com/office/drawing/2018/hyperlinkcolor" val="tx"/>
                    </a:ext>
                  </a:extLst>
                </a:hlinkClick>
              </a:rPr>
              <a:t>(PDF)</a:t>
            </a:r>
            <a:endParaRPr lang="en-US" sz="2400" dirty="0">
              <a:solidFill>
                <a:schemeClr val="accent4">
                  <a:lumMod val="40000"/>
                  <a:lumOff val="60000"/>
                </a:schemeClr>
              </a:solidFill>
              <a:ea typeface="+mn-lt"/>
              <a:cs typeface="+mn-lt"/>
            </a:endParaRPr>
          </a:p>
          <a:p>
            <a:pPr lvl="1">
              <a:buFont typeface="Arial" panose="020B0604020202020204" pitchFamily="34" charset="0"/>
              <a:buChar char="•"/>
            </a:pPr>
            <a:r>
              <a:rPr lang="en-US" sz="2600" dirty="0">
                <a:ea typeface="+mn-lt"/>
                <a:cs typeface="+mn-lt"/>
              </a:rPr>
              <a:t>The Importance of Home Language Series (available in English, Spanish, Arabic, Chinese, and other languages):</a:t>
            </a:r>
          </a:p>
          <a:p>
            <a:pPr lvl="2">
              <a:buFont typeface="Wingdings" panose="05000000000000000000" pitchFamily="2" charset="2"/>
              <a:buChar char="Ø"/>
            </a:pPr>
            <a:r>
              <a:rPr lang="en-US" sz="2400" u="sng" dirty="0">
                <a:solidFill>
                  <a:schemeClr val="accent4">
                    <a:lumMod val="40000"/>
                    <a:lumOff val="60000"/>
                  </a:schemeClr>
                </a:solidFill>
                <a:ea typeface="+mn-lt"/>
                <a:cs typeface="+mn-lt"/>
                <a:hlinkClick r:id="rId6" tooltip="The importance of home language">
                  <a:extLst>
                    <a:ext uri="{A12FA001-AC4F-418D-AE19-62706E023703}">
                      <ahyp:hlinkClr xmlns:ahyp="http://schemas.microsoft.com/office/drawing/2018/hyperlinkcolor" val="tx"/>
                    </a:ext>
                  </a:extLst>
                </a:hlinkClick>
              </a:rPr>
              <a:t>https://eclkc.ohs.acf.hhs.gov/culture-language/article/importance-home-language-series</a:t>
            </a:r>
            <a:endParaRPr lang="en-US" sz="2400" u="sng" dirty="0">
              <a:solidFill>
                <a:schemeClr val="accent4">
                  <a:lumMod val="40000"/>
                  <a:lumOff val="60000"/>
                </a:schemeClr>
              </a:solidFill>
              <a:ea typeface="+mn-lt"/>
              <a:cs typeface="+mn-lt"/>
            </a:endParaRPr>
          </a:p>
        </p:txBody>
      </p:sp>
      <p:sp>
        <p:nvSpPr>
          <p:cNvPr id="4" name="Slide Number Placeholder 3">
            <a:extLst>
              <a:ext uri="{FF2B5EF4-FFF2-40B4-BE49-F238E27FC236}">
                <a16:creationId xmlns:a16="http://schemas.microsoft.com/office/drawing/2014/main" id="{E3450A4A-1099-E53E-D45B-ED4CFC97069D}"/>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3254900192"/>
      </p:ext>
    </p:extLst>
  </p:cSld>
  <p:clrMapOvr>
    <a:masterClrMapping/>
  </p:clrMapOvr>
  <p:extLst mod="1">
    <p:ext uri="{6950BFC3-D8DA-4A85-94F7-54DA5524770B}">
      <p188:commentRel xmlns="" xmlns:p188="http://schemas.microsoft.com/office/powerpoint/2018/8/main" r:id="rId7"/>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24B00C9-9E38-444D-B95F-8C799B6A713A}"/>
              </a:ext>
            </a:extLst>
          </p:cNvPr>
          <p:cNvSpPr>
            <a:spLocks noGrp="1"/>
          </p:cNvSpPr>
          <p:nvPr>
            <p:ph type="title"/>
          </p:nvPr>
        </p:nvSpPr>
        <p:spPr>
          <a:xfrm>
            <a:off x="153263" y="-6614"/>
            <a:ext cx="11887200" cy="1137321"/>
          </a:xfrm>
        </p:spPr>
        <p:txBody>
          <a:bodyPr>
            <a:normAutofit fontScale="90000"/>
          </a:bodyPr>
          <a:lstStyle/>
          <a:p>
            <a:r>
              <a:rPr lang="en-US" sz="4000" dirty="0">
                <a:solidFill>
                  <a:schemeClr val="bg1"/>
                </a:solidFill>
                <a:ea typeface="+mj-lt"/>
                <a:cs typeface="+mj-lt"/>
              </a:rPr>
              <a:t>Preschool Dual Language Learners MB</a:t>
            </a:r>
            <a:endParaRPr lang="en-US" sz="4000" b="0" dirty="0">
              <a:ea typeface="+mj-lt"/>
              <a:cs typeface="+mj-lt"/>
            </a:endParaRPr>
          </a:p>
          <a:p>
            <a:r>
              <a:rPr lang="en-US" sz="4000" dirty="0">
                <a:solidFill>
                  <a:schemeClr val="bg1"/>
                </a:solidFill>
              </a:rPr>
              <a:t> Data Collection</a:t>
            </a:r>
            <a:endParaRPr lang="en-US" dirty="0">
              <a:solidFill>
                <a:schemeClr val="bg1"/>
              </a:solidFill>
            </a:endParaRPr>
          </a:p>
        </p:txBody>
      </p:sp>
      <p:sp>
        <p:nvSpPr>
          <p:cNvPr id="3" name="Content Placeholder 2">
            <a:extLst>
              <a:ext uri="{FF2B5EF4-FFF2-40B4-BE49-F238E27FC236}">
                <a16:creationId xmlns:a16="http://schemas.microsoft.com/office/drawing/2014/main" id="{FE1F625F-5946-E6A5-38A2-49F78137DDFB}"/>
              </a:ext>
            </a:extLst>
          </p:cNvPr>
          <p:cNvSpPr>
            <a:spLocks noGrp="1"/>
          </p:cNvSpPr>
          <p:nvPr>
            <p:ph idx="1"/>
          </p:nvPr>
        </p:nvSpPr>
        <p:spPr>
          <a:xfrm>
            <a:off x="0" y="1130707"/>
            <a:ext cx="12192000" cy="5084224"/>
          </a:xfrm>
        </p:spPr>
        <p:txBody>
          <a:bodyPr vert="horz" lIns="91440" tIns="45720" rIns="91440" bIns="45720" rtlCol="0" anchor="t">
            <a:noAutofit/>
          </a:bodyPr>
          <a:lstStyle/>
          <a:p>
            <a:pPr marL="0" indent="0">
              <a:buNone/>
            </a:pPr>
            <a:r>
              <a:rPr lang="en-US" sz="2600" dirty="0">
                <a:cs typeface="Arial"/>
              </a:rPr>
              <a:t>Data Collection Components</a:t>
            </a:r>
          </a:p>
          <a:p>
            <a:pPr lvl="1">
              <a:buFont typeface="Arial" panose="020B0604020202020204" pitchFamily="34" charset="0"/>
              <a:buChar char="•"/>
            </a:pPr>
            <a:r>
              <a:rPr lang="en-US" sz="2400" dirty="0">
                <a:cs typeface="Arial"/>
              </a:rPr>
              <a:t>Child home language, language the child uses most, and family/guardian preferred language to receive verbal and written communication </a:t>
            </a:r>
          </a:p>
          <a:p>
            <a:pPr lvl="1">
              <a:buFont typeface="Arial" panose="020B0604020202020204" pitchFamily="34" charset="0"/>
              <a:buChar char="•"/>
            </a:pPr>
            <a:r>
              <a:rPr lang="en-US" sz="2400" dirty="0">
                <a:cs typeface="Arial"/>
              </a:rPr>
              <a:t>Race or ethnicity </a:t>
            </a:r>
          </a:p>
          <a:p>
            <a:pPr lvl="1">
              <a:buFont typeface="Arial" panose="020B0604020202020204" pitchFamily="34" charset="0"/>
              <a:buChar char="•"/>
            </a:pPr>
            <a:r>
              <a:rPr lang="en-US" sz="2400" dirty="0">
                <a:cs typeface="Arial"/>
              </a:rPr>
              <a:t>Language characteristics of program including but not limited to, whether the program uses the home language for instruction, such as DLL, or other program that supports the development of home languages. </a:t>
            </a:r>
          </a:p>
          <a:p>
            <a:pPr lvl="1">
              <a:buFont typeface="Arial" panose="020B0604020202020204" pitchFamily="34" charset="0"/>
              <a:buChar char="•"/>
            </a:pPr>
            <a:r>
              <a:rPr lang="en-US" sz="2400" dirty="0">
                <a:cs typeface="Arial"/>
              </a:rPr>
              <a:t>The language composition of the program staff. </a:t>
            </a:r>
          </a:p>
          <a:p>
            <a:pPr marL="0" indent="0">
              <a:buNone/>
            </a:pPr>
            <a:r>
              <a:rPr lang="en-US" sz="2600" dirty="0">
                <a:cs typeface="Arial"/>
              </a:rPr>
              <a:t>Proposed Data System</a:t>
            </a:r>
          </a:p>
          <a:p>
            <a:pPr lvl="1">
              <a:buFont typeface="Arial" panose="020B0604020202020204" pitchFamily="34" charset="0"/>
              <a:buChar char="•"/>
            </a:pPr>
            <a:r>
              <a:rPr lang="en-US" sz="2400" dirty="0">
                <a:cs typeface="Arial"/>
              </a:rPr>
              <a:t>PLIS</a:t>
            </a:r>
          </a:p>
          <a:p>
            <a:pPr lvl="1">
              <a:buFont typeface="Arial" panose="020B0604020202020204" pitchFamily="34" charset="0"/>
              <a:buChar char="•"/>
            </a:pPr>
            <a:r>
              <a:rPr lang="en-US" sz="2400" dirty="0">
                <a:cs typeface="Arial"/>
              </a:rPr>
              <a:t>Contractors will enter in their user credentials (the same credentials used for the Child Development Management Information System [CDMIS]/801A Data). </a:t>
            </a:r>
          </a:p>
          <a:p>
            <a:pPr lvl="1">
              <a:buFont typeface="Arial" panose="020B0604020202020204" pitchFamily="34" charset="0"/>
              <a:buChar char="•"/>
            </a:pPr>
            <a:r>
              <a:rPr lang="en-US" sz="2400" dirty="0">
                <a:cs typeface="Arial"/>
              </a:rPr>
              <a:t>Contractors have the option to enter the data directly into PLIS or upload a file.</a:t>
            </a:r>
          </a:p>
          <a:p>
            <a:endParaRPr lang="en-US" dirty="0">
              <a:cs typeface="Arial"/>
            </a:endParaRPr>
          </a:p>
        </p:txBody>
      </p:sp>
      <p:sp>
        <p:nvSpPr>
          <p:cNvPr id="5" name="Slide Number Placeholder 4">
            <a:extLst>
              <a:ext uri="{FF2B5EF4-FFF2-40B4-BE49-F238E27FC236}">
                <a16:creationId xmlns:a16="http://schemas.microsoft.com/office/drawing/2014/main" id="{1E28E18C-ABB2-4FFF-AB51-2041AED44F82}"/>
              </a:ext>
            </a:extLst>
          </p:cNvPr>
          <p:cNvSpPr>
            <a:spLocks noGrp="1"/>
          </p:cNvSpPr>
          <p:nvPr>
            <p:ph type="sldNum" sz="quarter" idx="10"/>
          </p:nvPr>
        </p:nvSpPr>
        <p:spPr>
          <a:xfrm>
            <a:off x="10927080" y="6156960"/>
            <a:ext cx="1112520" cy="517841"/>
          </a:xfrm>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2034370952"/>
      </p:ext>
    </p:extLst>
  </p:cSld>
  <p:clrMapOvr>
    <a:masterClrMapping/>
  </p:clrMapOvr>
  <p:extLst mod="1">
    <p:ext uri="{6950BFC3-D8DA-4A85-94F7-54DA5524770B}">
      <p188:commentRel xmlns=""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p:txBody>
          <a:bodyPr/>
          <a:lstStyle/>
          <a:p>
            <a:r>
              <a:rPr lang="en-US" b="1">
                <a:cs typeface="Arial"/>
              </a:rPr>
              <a:t>Preschool Language Information System (PLIS)</a:t>
            </a:r>
          </a:p>
        </p:txBody>
      </p:sp>
    </p:spTree>
    <p:extLst>
      <p:ext uri="{BB962C8B-B14F-4D97-AF65-F5344CB8AC3E}">
        <p14:creationId xmlns:p14="http://schemas.microsoft.com/office/powerpoint/2010/main" val="2609805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07CB-F58C-9F0E-A640-6F0B9625CC1D}"/>
              </a:ext>
            </a:extLst>
          </p:cNvPr>
          <p:cNvSpPr>
            <a:spLocks noGrp="1"/>
          </p:cNvSpPr>
          <p:nvPr>
            <p:ph type="title"/>
          </p:nvPr>
        </p:nvSpPr>
        <p:spPr/>
        <p:txBody>
          <a:bodyPr/>
          <a:lstStyle/>
          <a:p>
            <a:r>
              <a:rPr lang="en-US" b="1" dirty="0"/>
              <a:t>Preschool Language Information System</a:t>
            </a:r>
            <a:br>
              <a:rPr lang="en-US" b="1" dirty="0"/>
            </a:br>
            <a:r>
              <a:rPr lang="en-US" b="1" dirty="0"/>
              <a:t>(PLIS)</a:t>
            </a:r>
          </a:p>
        </p:txBody>
      </p:sp>
      <p:sp>
        <p:nvSpPr>
          <p:cNvPr id="3" name="Content Placeholder 2">
            <a:extLst>
              <a:ext uri="{FF2B5EF4-FFF2-40B4-BE49-F238E27FC236}">
                <a16:creationId xmlns:a16="http://schemas.microsoft.com/office/drawing/2014/main" id="{4182DE1A-CC7D-571D-B3FB-916CD804FF79}"/>
              </a:ext>
            </a:extLst>
          </p:cNvPr>
          <p:cNvSpPr>
            <a:spLocks noGrp="1"/>
          </p:cNvSpPr>
          <p:nvPr>
            <p:ph idx="1"/>
          </p:nvPr>
        </p:nvSpPr>
        <p:spPr>
          <a:xfrm>
            <a:off x="134294" y="2000439"/>
            <a:ext cx="11689533" cy="4671965"/>
          </a:xfrm>
        </p:spPr>
        <p:txBody>
          <a:bodyPr>
            <a:normAutofit/>
          </a:bodyPr>
          <a:lstStyle/>
          <a:p>
            <a:pPr>
              <a:spcAft>
                <a:spcPts val="800"/>
              </a:spcAft>
            </a:pPr>
            <a:r>
              <a:rPr lang="en-US" sz="3000" dirty="0"/>
              <a:t>The PLIS has been created to collect the PLIS Report, which will contain all of the required data collection components outlined in MB 22-04(a).</a:t>
            </a:r>
          </a:p>
          <a:p>
            <a:pPr>
              <a:spcAft>
                <a:spcPts val="800"/>
              </a:spcAft>
            </a:pPr>
            <a:r>
              <a:rPr lang="en-US" sz="3000" dirty="0"/>
              <a:t>The PLIS Report will be due quarterly (due every three months for three months' data) during a 20-day submission period.</a:t>
            </a:r>
          </a:p>
          <a:p>
            <a:r>
              <a:rPr lang="en-US" sz="3000" dirty="0"/>
              <a:t>The PLIS is accessible on a site outside of the Child Development Management Information System (CDMIS), but credentials for PLIS and CDMIS are synchronized.</a:t>
            </a:r>
          </a:p>
        </p:txBody>
      </p:sp>
      <p:sp>
        <p:nvSpPr>
          <p:cNvPr id="6" name="Slide Number Placeholder 5">
            <a:extLst>
              <a:ext uri="{FF2B5EF4-FFF2-40B4-BE49-F238E27FC236}">
                <a16:creationId xmlns:a16="http://schemas.microsoft.com/office/drawing/2014/main" id="{0DF6EE60-B25C-4B4F-A762-46AD8B9D894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2400" smtClean="0">
                <a:latin typeface="+mn-lt"/>
              </a:rPr>
              <a:t>9</a:t>
            </a:fld>
            <a:endParaRPr lang="en-US" sz="2400" dirty="0">
              <a:latin typeface="+mn-lt"/>
            </a:endParaRPr>
          </a:p>
        </p:txBody>
      </p:sp>
    </p:spTree>
    <p:extLst>
      <p:ext uri="{BB962C8B-B14F-4D97-AF65-F5344CB8AC3E}">
        <p14:creationId xmlns:p14="http://schemas.microsoft.com/office/powerpoint/2010/main" val="1557413881"/>
      </p:ext>
    </p:extLst>
  </p:cSld>
  <p:clrMapOvr>
    <a:masterClrMapping/>
  </p:clrMapOvr>
  <p:extLst mod="1">
    <p:ext uri="{6950BFC3-D8DA-4A85-94F7-54DA5524770B}">
      <p188:commentRel xmlns="" xmlns:p188="http://schemas.microsoft.com/office/powerpoint/2018/8/main" r:id="rId3"/>
    </p:ext>
  </p:extLst>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CDE Set 8">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CDE Set 1">
  <a:themeElements>
    <a:clrScheme name="Custom 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E1E180"/>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20CD0CCBA5C24BA5D6459CB32C8463" ma:contentTypeVersion="10" ma:contentTypeDescription="Create a new document." ma:contentTypeScope="" ma:versionID="171a7e247feb6a96853e0775c0691929">
  <xsd:schema xmlns:xsd="http://www.w3.org/2001/XMLSchema" xmlns:xs="http://www.w3.org/2001/XMLSchema" xmlns:p="http://schemas.microsoft.com/office/2006/metadata/properties" xmlns:ns2="5be5616b-011c-4225-b3c9-aa108f5d673c" xmlns:ns3="7401fabc-7687-4d10-8ea4-b6b866ea4129" targetNamespace="http://schemas.microsoft.com/office/2006/metadata/properties" ma:root="true" ma:fieldsID="b71329ed5b5d445886fcbcaa5f121aca" ns2:_="" ns3:_="">
    <xsd:import namespace="5be5616b-011c-4225-b3c9-aa108f5d673c"/>
    <xsd:import namespace="7401fabc-7687-4d10-8ea4-b6b866ea4129"/>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e5616b-011c-4225-b3c9-aa108f5d673c"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c2487d89-012e-44bc-975c-10dd49798f89"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01fabc-7687-4d10-8ea4-b6b866ea4129"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d2e92f8f-d1d4-40e8-9ee3-0792fedc3b5e}" ma:internalName="TaxCatchAll" ma:showField="CatchAllData" ma:web="7401fabc-7687-4d10-8ea4-b6b866ea4129">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401fabc-7687-4d10-8ea4-b6b866ea4129">
      <UserInfo>
        <DisplayName>Patrisia Gonzalez</DisplayName>
        <AccountId>36</AccountId>
        <AccountType/>
      </UserInfo>
    </SharedWithUsers>
    <TaxCatchAll xmlns="7401fabc-7687-4d10-8ea4-b6b866ea4129" xsi:nil="true"/>
    <lcf76f155ced4ddcb4097134ff3c332f xmlns="5be5616b-011c-4225-b3c9-aa108f5d673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0C5641-5588-416E-BCF3-A102D493F6DD}">
  <ds:schemaRefs>
    <ds:schemaRef ds:uri="5be5616b-011c-4225-b3c9-aa108f5d673c"/>
    <ds:schemaRef ds:uri="7401fabc-7687-4d10-8ea4-b6b866ea412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F949279-F2A5-4E7F-A26D-DB448DF1D054}">
  <ds:schemaRefs>
    <ds:schemaRef ds:uri="http://schemas.microsoft.com/office/2006/documentManagement/types"/>
    <ds:schemaRef ds:uri="5be5616b-011c-4225-b3c9-aa108f5d673c"/>
    <ds:schemaRef ds:uri="http://purl.org/dc/elements/1.1/"/>
    <ds:schemaRef ds:uri="http://purl.org/dc/terms/"/>
    <ds:schemaRef ds:uri="http://schemas.microsoft.com/office/infopath/2007/PartnerControls"/>
    <ds:schemaRef ds:uri="http://schemas.openxmlformats.org/package/2006/metadata/core-properties"/>
    <ds:schemaRef ds:uri="http://purl.org/dc/dcmitype/"/>
    <ds:schemaRef ds:uri="7401fabc-7687-4d10-8ea4-b6b866ea4129"/>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C829A587-A652-4248-97DC-050A1AEC3B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81</TotalTime>
  <Words>2444</Words>
  <Application>Microsoft Office PowerPoint</Application>
  <PresentationFormat>Widescreen</PresentationFormat>
  <Paragraphs>359</Paragraphs>
  <Slides>33</Slides>
  <Notes>33</Notes>
  <HiddenSlides>0</HiddenSlides>
  <MMClips>0</MMClips>
  <ScaleCrop>false</ScaleCrop>
  <HeadingPairs>
    <vt:vector size="6" baseType="variant">
      <vt:variant>
        <vt:lpstr>Fonts Used</vt:lpstr>
      </vt:variant>
      <vt:variant>
        <vt:i4>5</vt:i4>
      </vt:variant>
      <vt:variant>
        <vt:lpstr>Theme</vt:lpstr>
      </vt:variant>
      <vt:variant>
        <vt:i4>12</vt:i4>
      </vt:variant>
      <vt:variant>
        <vt:lpstr>Slide Titles</vt:lpstr>
      </vt:variant>
      <vt:variant>
        <vt:i4>33</vt:i4>
      </vt:variant>
    </vt:vector>
  </HeadingPairs>
  <TitlesOfParts>
    <vt:vector size="50" baseType="lpstr">
      <vt:lpstr>Arial</vt:lpstr>
      <vt:lpstr>Calibri</vt:lpstr>
      <vt:lpstr>Cambria</vt:lpstr>
      <vt:lpstr>Courier New</vt:lpstr>
      <vt:lpstr>Wingdings</vt:lpstr>
      <vt:lpstr>CDE Set 1</vt:lpstr>
      <vt:lpstr>CDE Set 2</vt:lpstr>
      <vt:lpstr>CDE Set 3</vt:lpstr>
      <vt:lpstr>CDE Set 4</vt:lpstr>
      <vt:lpstr>CDE Set 5</vt:lpstr>
      <vt:lpstr>CDE Set 6</vt:lpstr>
      <vt:lpstr>CDE Set 7</vt:lpstr>
      <vt:lpstr>CDE Set 8</vt:lpstr>
      <vt:lpstr>CDE Set 1</vt:lpstr>
      <vt:lpstr>CDE Set 1</vt:lpstr>
      <vt:lpstr>CDE Set 1</vt:lpstr>
      <vt:lpstr>CDE Set 1</vt:lpstr>
      <vt:lpstr>Preschool Language Information System (PLIS) Technical Assistance Webinar</vt:lpstr>
      <vt:lpstr>Preschool Dual Language Learners (DLL) Management Bulletin (MB) 22-04(a)</vt:lpstr>
      <vt:lpstr>Revisions in MB 22-04(a)</vt:lpstr>
      <vt:lpstr>Preschool Dual Language Learners MB Directive</vt:lpstr>
      <vt:lpstr>Preschool Dual Language Learners MB Tools </vt:lpstr>
      <vt:lpstr>Resources to Share with Families </vt:lpstr>
      <vt:lpstr>Preschool Dual Language Learners MB  Data Collection</vt:lpstr>
      <vt:lpstr>Preschool Language Information System (PLIS)</vt:lpstr>
      <vt:lpstr>Preschool Language Information System (PLIS)</vt:lpstr>
      <vt:lpstr>PLIS Data Reporting Instructions</vt:lpstr>
      <vt:lpstr>PLIS Reporting Schedule</vt:lpstr>
      <vt:lpstr>Data Crosswalk PLIS – 801A Child Data</vt:lpstr>
      <vt:lpstr>Child Identification Case Number (CICN) PLIS Data Field</vt:lpstr>
      <vt:lpstr>Data Crosswalk PLIS – 801A Child Data (2)</vt:lpstr>
      <vt:lpstr>Date of Instrument  PLIS Data Field</vt:lpstr>
      <vt:lpstr>Data Crosswalk PLIS – 801A Child Data (3)</vt:lpstr>
      <vt:lpstr>Home Language(s)  PLIS Data Field</vt:lpstr>
      <vt:lpstr>Dual Language Learner  PLIS Data Field</vt:lpstr>
      <vt:lpstr>Data Crosswalk PLIS – 801A Family Data</vt:lpstr>
      <vt:lpstr>Written and Verbal Communication Preference PLIS Data Field</vt:lpstr>
      <vt:lpstr>Data Crosswalk PLIS – 801A Class Data</vt:lpstr>
      <vt:lpstr>Languages of Lead Teacher PLIS Data Fields</vt:lpstr>
      <vt:lpstr>Languages of Program Staff PLIS Data Fields</vt:lpstr>
      <vt:lpstr>Data Crosswalk PLIS – 801A Class Data (2)</vt:lpstr>
      <vt:lpstr>Language Program Type (1) PLIS Data Fields</vt:lpstr>
      <vt:lpstr>Language Program Type (2) PLIS Data Fields</vt:lpstr>
      <vt:lpstr>Facility Name PLIS Data Fields</vt:lpstr>
      <vt:lpstr>Facility License Number PLIS Data Fields</vt:lpstr>
      <vt:lpstr>LEA Provider CDS Code PLIS Data Fields</vt:lpstr>
      <vt:lpstr>Demo of the PLIS</vt:lpstr>
      <vt:lpstr>Management Bulletin and PLIS Q&amp;A</vt:lpstr>
      <vt:lpstr>PLIS Resources</vt:lpstr>
      <vt:lpstr>Thank you</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PLIS TA Webinar121422 - Contractor Information (CA Dept. of Education)</dc:title>
  <dc:subject>Guidance for PLIS Users on the Reporting Schedule, Instructions, and Explanation of Information Fields</dc:subject>
  <dc:creator>Joycelyn Ward-Richardson</dc:creator>
  <cp:lastModifiedBy>Steven Granados</cp:lastModifiedBy>
  <cp:revision>14</cp:revision>
  <cp:lastPrinted>2021-02-10T21:52:07Z</cp:lastPrinted>
  <dcterms:created xsi:type="dcterms:W3CDTF">2020-08-25T03:09:04Z</dcterms:created>
  <dcterms:modified xsi:type="dcterms:W3CDTF">2023-01-05T17:26:48Z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0x010100FB20CD0CCBA5C24BA5D6459CB32C8463</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