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06" r:id="rId1"/>
    <p:sldMasterId id="2147484621" r:id="rId2"/>
    <p:sldMasterId id="2147484703" r:id="rId3"/>
    <p:sldMasterId id="2147484765" r:id="rId4"/>
    <p:sldMasterId id="2147484785" r:id="rId5"/>
  </p:sldMasterIdLst>
  <p:notesMasterIdLst>
    <p:notesMasterId r:id="rId89"/>
  </p:notesMasterIdLst>
  <p:handoutMasterIdLst>
    <p:handoutMasterId r:id="rId90"/>
  </p:handoutMasterIdLst>
  <p:sldIdLst>
    <p:sldId id="258" r:id="rId6"/>
    <p:sldId id="554" r:id="rId7"/>
    <p:sldId id="555" r:id="rId8"/>
    <p:sldId id="556" r:id="rId9"/>
    <p:sldId id="557" r:id="rId10"/>
    <p:sldId id="558" r:id="rId11"/>
    <p:sldId id="560" r:id="rId12"/>
    <p:sldId id="559" r:id="rId13"/>
    <p:sldId id="490" r:id="rId14"/>
    <p:sldId id="437" r:id="rId15"/>
    <p:sldId id="561" r:id="rId16"/>
    <p:sldId id="562" r:id="rId17"/>
    <p:sldId id="492" r:id="rId18"/>
    <p:sldId id="531" r:id="rId19"/>
    <p:sldId id="493" r:id="rId20"/>
    <p:sldId id="510" r:id="rId21"/>
    <p:sldId id="494" r:id="rId22"/>
    <p:sldId id="563" r:id="rId23"/>
    <p:sldId id="495" r:id="rId24"/>
    <p:sldId id="496" r:id="rId25"/>
    <p:sldId id="547" r:id="rId26"/>
    <p:sldId id="564" r:id="rId27"/>
    <p:sldId id="549" r:id="rId28"/>
    <p:sldId id="550" r:id="rId29"/>
    <p:sldId id="565" r:id="rId30"/>
    <p:sldId id="566" r:id="rId31"/>
    <p:sldId id="498" r:id="rId32"/>
    <p:sldId id="499" r:id="rId33"/>
    <p:sldId id="567" r:id="rId34"/>
    <p:sldId id="568" r:id="rId35"/>
    <p:sldId id="569" r:id="rId36"/>
    <p:sldId id="410" r:id="rId37"/>
    <p:sldId id="570" r:id="rId38"/>
    <p:sldId id="571" r:id="rId39"/>
    <p:sldId id="572" r:id="rId40"/>
    <p:sldId id="573" r:id="rId41"/>
    <p:sldId id="584" r:id="rId42"/>
    <p:sldId id="504" r:id="rId43"/>
    <p:sldId id="575" r:id="rId44"/>
    <p:sldId id="576" r:id="rId45"/>
    <p:sldId id="577" r:id="rId46"/>
    <p:sldId id="578" r:id="rId47"/>
    <p:sldId id="579" r:id="rId48"/>
    <p:sldId id="580" r:id="rId49"/>
    <p:sldId id="581" r:id="rId50"/>
    <p:sldId id="508" r:id="rId51"/>
    <p:sldId id="509" r:id="rId52"/>
    <p:sldId id="450" r:id="rId53"/>
    <p:sldId id="452" r:id="rId54"/>
    <p:sldId id="453" r:id="rId55"/>
    <p:sldId id="454" r:id="rId56"/>
    <p:sldId id="456" r:id="rId57"/>
    <p:sldId id="451" r:id="rId58"/>
    <p:sldId id="585" r:id="rId59"/>
    <p:sldId id="458" r:id="rId60"/>
    <p:sldId id="459" r:id="rId61"/>
    <p:sldId id="460" r:id="rId62"/>
    <p:sldId id="461" r:id="rId63"/>
    <p:sldId id="534" r:id="rId64"/>
    <p:sldId id="546" r:id="rId65"/>
    <p:sldId id="535" r:id="rId66"/>
    <p:sldId id="544" r:id="rId67"/>
    <p:sldId id="462" r:id="rId68"/>
    <p:sldId id="523" r:id="rId69"/>
    <p:sldId id="464" r:id="rId70"/>
    <p:sldId id="465" r:id="rId71"/>
    <p:sldId id="467" r:id="rId72"/>
    <p:sldId id="468" r:id="rId73"/>
    <p:sldId id="469" r:id="rId74"/>
    <p:sldId id="470" r:id="rId75"/>
    <p:sldId id="471" r:id="rId76"/>
    <p:sldId id="472" r:id="rId77"/>
    <p:sldId id="473" r:id="rId78"/>
    <p:sldId id="379" r:id="rId79"/>
    <p:sldId id="522" r:id="rId80"/>
    <p:sldId id="582" r:id="rId81"/>
    <p:sldId id="583" r:id="rId82"/>
    <p:sldId id="512" r:id="rId83"/>
    <p:sldId id="513" r:id="rId84"/>
    <p:sldId id="514" r:id="rId85"/>
    <p:sldId id="515" r:id="rId86"/>
    <p:sldId id="519" r:id="rId87"/>
    <p:sldId id="520" r:id="rId88"/>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0"/>
    <a:srgbClr val="C25EB6"/>
    <a:srgbClr val="993300"/>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8" autoAdjust="0"/>
    <p:restoredTop sz="96449" autoAdjust="0"/>
  </p:normalViewPr>
  <p:slideViewPr>
    <p:cSldViewPr snapToGrid="0">
      <p:cViewPr>
        <p:scale>
          <a:sx n="100" d="100"/>
          <a:sy n="100" d="100"/>
        </p:scale>
        <p:origin x="4920"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530" y="9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10/15/2024</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10/15/2024</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145364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718488C-21E1-441E-A85B-5694CD17380D}"/>
              </a:ext>
            </a:extLst>
          </p:cNvPr>
          <p:cNvSpPr>
            <a:spLocks noGrp="1" noRot="1" noChangeAspect="1" noTextEdit="1"/>
          </p:cNvSpPr>
          <p:nvPr>
            <p:ph type="sldImg"/>
          </p:nvPr>
        </p:nvSpPr>
        <p:spPr>
          <a:ln>
            <a:headEnd/>
            <a:tailEnd/>
          </a:ln>
        </p:spPr>
      </p:sp>
      <p:sp>
        <p:nvSpPr>
          <p:cNvPr id="46083" name="Notes Placeholder 2">
            <a:extLst>
              <a:ext uri="{FF2B5EF4-FFF2-40B4-BE49-F238E27FC236}">
                <a16:creationId xmlns:a16="http://schemas.microsoft.com/office/drawing/2014/main" id="{F06A93D5-E55F-4E17-8E35-307645B630BE}"/>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5C760A-A7C9-410C-A05E-44688A8C2898}"/>
              </a:ext>
            </a:extLst>
          </p:cNvPr>
          <p:cNvSpPr>
            <a:spLocks noGrp="1" noRot="1" noChangeAspect="1" noTextEdit="1"/>
          </p:cNvSpPr>
          <p:nvPr>
            <p:ph type="sldImg"/>
          </p:nvPr>
        </p:nvSpPr>
        <p:spPr>
          <a:ln>
            <a:headEnd/>
            <a:tailEnd/>
          </a:ln>
        </p:spPr>
      </p:sp>
      <p:sp>
        <p:nvSpPr>
          <p:cNvPr id="52227" name="Notes Placeholder 2">
            <a:extLst>
              <a:ext uri="{FF2B5EF4-FFF2-40B4-BE49-F238E27FC236}">
                <a16:creationId xmlns:a16="http://schemas.microsoft.com/office/drawing/2014/main" id="{6733BDFD-EA78-4539-B0D5-B3A0833A442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8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16</a:t>
            </a:fld>
            <a:endParaRPr lang="en-US"/>
          </a:p>
        </p:txBody>
      </p:sp>
    </p:spTree>
    <p:extLst>
      <p:ext uri="{BB962C8B-B14F-4D97-AF65-F5344CB8AC3E}">
        <p14:creationId xmlns:p14="http://schemas.microsoft.com/office/powerpoint/2010/main" val="310788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20</a:t>
            </a:fld>
            <a:endParaRPr lang="en-US"/>
          </a:p>
        </p:txBody>
      </p:sp>
    </p:spTree>
    <p:extLst>
      <p:ext uri="{BB962C8B-B14F-4D97-AF65-F5344CB8AC3E}">
        <p14:creationId xmlns:p14="http://schemas.microsoft.com/office/powerpoint/2010/main" val="155541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21</a:t>
            </a:fld>
            <a:endParaRPr lang="en-US"/>
          </a:p>
        </p:txBody>
      </p:sp>
    </p:spTree>
    <p:extLst>
      <p:ext uri="{BB962C8B-B14F-4D97-AF65-F5344CB8AC3E}">
        <p14:creationId xmlns:p14="http://schemas.microsoft.com/office/powerpoint/2010/main" val="297128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23</a:t>
            </a:fld>
            <a:endParaRPr lang="en-US"/>
          </a:p>
        </p:txBody>
      </p:sp>
    </p:spTree>
    <p:extLst>
      <p:ext uri="{BB962C8B-B14F-4D97-AF65-F5344CB8AC3E}">
        <p14:creationId xmlns:p14="http://schemas.microsoft.com/office/powerpoint/2010/main" val="90268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1449E48-5A11-4CFE-A81F-D1B082239866}" type="slidenum">
              <a:rPr lang="en-US" smtClean="0"/>
              <a:t>24</a:t>
            </a:fld>
            <a:endParaRPr lang="en-US"/>
          </a:p>
        </p:txBody>
      </p:sp>
    </p:spTree>
    <p:extLst>
      <p:ext uri="{BB962C8B-B14F-4D97-AF65-F5344CB8AC3E}">
        <p14:creationId xmlns:p14="http://schemas.microsoft.com/office/powerpoint/2010/main" val="348049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1494A25-4879-470B-81F3-3DC6821FEF7D}"/>
              </a:ext>
            </a:extLst>
          </p:cNvPr>
          <p:cNvSpPr>
            <a:spLocks noGrp="1" noRot="1" noChangeAspect="1" noTextEdit="1"/>
          </p:cNvSpPr>
          <p:nvPr>
            <p:ph type="sldImg"/>
          </p:nvPr>
        </p:nvSpPr>
        <p:spPr>
          <a:ln>
            <a:headEnd/>
            <a:tailEnd/>
          </a:ln>
        </p:spPr>
      </p:sp>
      <p:sp>
        <p:nvSpPr>
          <p:cNvPr id="101379" name="Notes Placeholder 2">
            <a:extLst>
              <a:ext uri="{FF2B5EF4-FFF2-40B4-BE49-F238E27FC236}">
                <a16:creationId xmlns:a16="http://schemas.microsoft.com/office/drawing/2014/main" id="{4B8C352F-3ACE-4891-B530-C9DE18AC4A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03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1479148-F618-4411-93E1-85AD62E32E09}"/>
              </a:ext>
            </a:extLst>
          </p:cNvPr>
          <p:cNvSpPr>
            <a:spLocks noGrp="1" noRot="1" noChangeAspect="1" noTextEdit="1"/>
          </p:cNvSpPr>
          <p:nvPr>
            <p:ph type="sldImg"/>
          </p:nvPr>
        </p:nvSpPr>
        <p:spPr>
          <a:ln>
            <a:headEnd/>
            <a:tailEnd/>
          </a:ln>
        </p:spPr>
      </p:sp>
      <p:sp>
        <p:nvSpPr>
          <p:cNvPr id="105475" name="Notes Placeholder 2">
            <a:extLst>
              <a:ext uri="{FF2B5EF4-FFF2-40B4-BE49-F238E27FC236}">
                <a16:creationId xmlns:a16="http://schemas.microsoft.com/office/drawing/2014/main" id="{6B422EEF-FFB4-4A01-8FE6-AA6275F2BB88}"/>
              </a:ext>
            </a:extLst>
          </p:cNvPr>
          <p:cNvSpPr txBox="1">
            <a:spLocks noGrp="1" noChangeArrowheads="1"/>
          </p:cNvSpPr>
          <p:nvPr>
            <p:ph type="body" idx="1"/>
          </p:nvPr>
        </p:nvSpPr>
        <p:spPr/>
        <p:txBody>
          <a:bodyPr/>
          <a:lstStyle/>
          <a:p>
            <a:pPr marL="139700" indent="0" eaLnBrk="1" hangingPunct="1">
              <a:buSzPts val="1400"/>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74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E2722AD-99E9-4748-8328-A73FE0321561}"/>
              </a:ext>
            </a:extLst>
          </p:cNvPr>
          <p:cNvSpPr>
            <a:spLocks noGrp="1" noRot="1" noChangeAspect="1" noTextEdit="1"/>
          </p:cNvSpPr>
          <p:nvPr>
            <p:ph type="sldImg"/>
          </p:nvPr>
        </p:nvSpPr>
        <p:spPr>
          <a:ln>
            <a:headEnd/>
            <a:tailEnd/>
          </a:ln>
        </p:spPr>
      </p:sp>
      <p:sp>
        <p:nvSpPr>
          <p:cNvPr id="107523" name="Notes Placeholder 2">
            <a:extLst>
              <a:ext uri="{FF2B5EF4-FFF2-40B4-BE49-F238E27FC236}">
                <a16:creationId xmlns:a16="http://schemas.microsoft.com/office/drawing/2014/main" id="{0D2D6CE5-C530-4287-88C8-FE37E9122E85}"/>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59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2</a:t>
            </a:fld>
            <a:endParaRPr lang="en-US"/>
          </a:p>
        </p:txBody>
      </p:sp>
    </p:spTree>
    <p:extLst>
      <p:ext uri="{BB962C8B-B14F-4D97-AF65-F5344CB8AC3E}">
        <p14:creationId xmlns:p14="http://schemas.microsoft.com/office/powerpoint/2010/main" val="292754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E5EE3C3-7662-433F-96D3-B2688C25B4C2}"/>
              </a:ext>
            </a:extLst>
          </p:cNvPr>
          <p:cNvSpPr>
            <a:spLocks noGrp="1" noRot="1" noChangeAspect="1" noTextEdit="1"/>
          </p:cNvSpPr>
          <p:nvPr>
            <p:ph type="sldImg"/>
          </p:nvPr>
        </p:nvSpPr>
        <p:spPr>
          <a:ln>
            <a:headEnd/>
            <a:tailEnd/>
          </a:ln>
        </p:spPr>
      </p:sp>
      <p:sp>
        <p:nvSpPr>
          <p:cNvPr id="109571" name="Notes Placeholder 2">
            <a:extLst>
              <a:ext uri="{FF2B5EF4-FFF2-40B4-BE49-F238E27FC236}">
                <a16:creationId xmlns:a16="http://schemas.microsoft.com/office/drawing/2014/main" id="{664E8C54-3470-473E-A860-620D11289657}"/>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5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BFF6E67-33A4-4CC0-958B-CE884F45EF70}"/>
              </a:ext>
            </a:extLst>
          </p:cNvPr>
          <p:cNvSpPr>
            <a:spLocks noGrp="1" noRot="1" noChangeAspect="1" noTextEdit="1"/>
          </p:cNvSpPr>
          <p:nvPr>
            <p:ph type="sldImg"/>
          </p:nvPr>
        </p:nvSpPr>
        <p:spPr>
          <a:ln>
            <a:headEnd/>
            <a:tailEnd/>
          </a:ln>
        </p:spPr>
      </p:sp>
      <p:sp>
        <p:nvSpPr>
          <p:cNvPr id="111619" name="Notes Placeholder 2">
            <a:extLst>
              <a:ext uri="{FF2B5EF4-FFF2-40B4-BE49-F238E27FC236}">
                <a16:creationId xmlns:a16="http://schemas.microsoft.com/office/drawing/2014/main" id="{12D2C56F-AA78-45BF-B83F-EDEF5FCF8C1F}"/>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1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C348510-BDD0-4514-8553-5507F8F7AC90}"/>
              </a:ext>
            </a:extLst>
          </p:cNvPr>
          <p:cNvSpPr>
            <a:spLocks noGrp="1" noRot="1" noChangeAspect="1" noTextEdit="1"/>
          </p:cNvSpPr>
          <p:nvPr>
            <p:ph type="sldImg"/>
          </p:nvPr>
        </p:nvSpPr>
        <p:spPr>
          <a:ln>
            <a:headEnd/>
            <a:tailEnd/>
          </a:ln>
        </p:spPr>
      </p:sp>
      <p:sp>
        <p:nvSpPr>
          <p:cNvPr id="103427" name="Notes Placeholder 2">
            <a:extLst>
              <a:ext uri="{FF2B5EF4-FFF2-40B4-BE49-F238E27FC236}">
                <a16:creationId xmlns:a16="http://schemas.microsoft.com/office/drawing/2014/main" id="{9F4A63CA-F6AB-4E89-BF82-B85C95CB23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37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62</a:t>
            </a:fld>
            <a:endParaRPr lang="en-US"/>
          </a:p>
        </p:txBody>
      </p:sp>
    </p:spTree>
    <p:extLst>
      <p:ext uri="{BB962C8B-B14F-4D97-AF65-F5344CB8AC3E}">
        <p14:creationId xmlns:p14="http://schemas.microsoft.com/office/powerpoint/2010/main" val="1934127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0712791-A1A0-4475-A94D-8D0C8009AFBA}"/>
              </a:ext>
            </a:extLst>
          </p:cNvPr>
          <p:cNvSpPr>
            <a:spLocks noGrp="1" noRot="1" noChangeAspect="1" noTextEdit="1"/>
          </p:cNvSpPr>
          <p:nvPr>
            <p:ph type="sldImg"/>
          </p:nvPr>
        </p:nvSpPr>
        <p:spPr>
          <a:ln>
            <a:headEnd/>
            <a:tailEnd/>
          </a:ln>
        </p:spPr>
      </p:sp>
      <p:sp>
        <p:nvSpPr>
          <p:cNvPr id="124931" name="Notes Placeholder 2">
            <a:extLst>
              <a:ext uri="{FF2B5EF4-FFF2-40B4-BE49-F238E27FC236}">
                <a16:creationId xmlns:a16="http://schemas.microsoft.com/office/drawing/2014/main" id="{E46C1403-8282-4EDF-A992-9388A1F41B55}"/>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894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2245E193-A6D8-43B4-A4E9-0943ACADD3FF}"/>
              </a:ext>
            </a:extLst>
          </p:cNvPr>
          <p:cNvSpPr>
            <a:spLocks noGrp="1" noRot="1" noChangeAspect="1" noTextEdit="1"/>
          </p:cNvSpPr>
          <p:nvPr>
            <p:ph type="sldImg"/>
          </p:nvPr>
        </p:nvSpPr>
        <p:spPr>
          <a:ln>
            <a:headEnd/>
            <a:tailEnd/>
          </a:ln>
        </p:spPr>
      </p:sp>
      <p:sp>
        <p:nvSpPr>
          <p:cNvPr id="126979" name="Notes Placeholder 2">
            <a:extLst>
              <a:ext uri="{FF2B5EF4-FFF2-40B4-BE49-F238E27FC236}">
                <a16:creationId xmlns:a16="http://schemas.microsoft.com/office/drawing/2014/main" id="{14B6D931-4A16-42A6-AD03-FDA31CAD1E7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718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67</a:t>
            </a:fld>
            <a:endParaRPr lang="en-US"/>
          </a:p>
        </p:txBody>
      </p:sp>
    </p:spTree>
    <p:extLst>
      <p:ext uri="{BB962C8B-B14F-4D97-AF65-F5344CB8AC3E}">
        <p14:creationId xmlns:p14="http://schemas.microsoft.com/office/powerpoint/2010/main" val="778247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68</a:t>
            </a:fld>
            <a:endParaRPr lang="en-US"/>
          </a:p>
        </p:txBody>
      </p:sp>
    </p:spTree>
    <p:extLst>
      <p:ext uri="{BB962C8B-B14F-4D97-AF65-F5344CB8AC3E}">
        <p14:creationId xmlns:p14="http://schemas.microsoft.com/office/powerpoint/2010/main" val="531641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9D35107B-443E-49F4-9AA6-DAC9EC80A636}"/>
              </a:ext>
            </a:extLst>
          </p:cNvPr>
          <p:cNvSpPr>
            <a:spLocks noGrp="1" noRot="1" noChangeAspect="1" noTextEdit="1"/>
          </p:cNvSpPr>
          <p:nvPr>
            <p:ph type="sldImg"/>
          </p:nvPr>
        </p:nvSpPr>
        <p:spPr>
          <a:ln>
            <a:headEnd/>
            <a:tailEnd/>
          </a:ln>
        </p:spPr>
      </p:sp>
      <p:sp>
        <p:nvSpPr>
          <p:cNvPr id="133123" name="Notes Placeholder 2">
            <a:extLst>
              <a:ext uri="{FF2B5EF4-FFF2-40B4-BE49-F238E27FC236}">
                <a16:creationId xmlns:a16="http://schemas.microsoft.com/office/drawing/2014/main" id="{0AA65854-F611-4D5F-BC63-8F3B80F9143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70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3</a:t>
            </a:fld>
            <a:endParaRPr lang="en-US"/>
          </a:p>
        </p:txBody>
      </p:sp>
    </p:spTree>
    <p:extLst>
      <p:ext uri="{BB962C8B-B14F-4D97-AF65-F5344CB8AC3E}">
        <p14:creationId xmlns:p14="http://schemas.microsoft.com/office/powerpoint/2010/main" val="180431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515AE770-6F60-4FBC-9DDE-DFB890831BEA}"/>
              </a:ext>
            </a:extLst>
          </p:cNvPr>
          <p:cNvSpPr>
            <a:spLocks noGrp="1" noRot="1" noChangeAspect="1" noTextEdit="1"/>
          </p:cNvSpPr>
          <p:nvPr>
            <p:ph type="sldImg"/>
          </p:nvPr>
        </p:nvSpPr>
        <p:spPr>
          <a:ln>
            <a:headEnd/>
            <a:tailEnd/>
          </a:ln>
        </p:spPr>
      </p:sp>
      <p:sp>
        <p:nvSpPr>
          <p:cNvPr id="145411" name="Notes Placeholder 2">
            <a:extLst>
              <a:ext uri="{FF2B5EF4-FFF2-40B4-BE49-F238E27FC236}">
                <a16:creationId xmlns:a16="http://schemas.microsoft.com/office/drawing/2014/main" id="{1427A466-4738-49CF-994E-FFCFA5A9715D}"/>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97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28CCE55-8A46-435C-952B-FEFE4CA388B5}"/>
              </a:ext>
            </a:extLst>
          </p:cNvPr>
          <p:cNvSpPr>
            <a:spLocks noGrp="1" noRot="1" noChangeAspect="1" noTextEdit="1"/>
          </p:cNvSpPr>
          <p:nvPr>
            <p:ph type="sldImg"/>
          </p:nvPr>
        </p:nvSpPr>
        <p:spPr>
          <a:ln>
            <a:headEnd/>
            <a:tailEnd/>
          </a:ln>
        </p:spPr>
      </p:sp>
      <p:sp>
        <p:nvSpPr>
          <p:cNvPr id="147459" name="Notes Placeholder 2">
            <a:extLst>
              <a:ext uri="{FF2B5EF4-FFF2-40B4-BE49-F238E27FC236}">
                <a16:creationId xmlns:a16="http://schemas.microsoft.com/office/drawing/2014/main" id="{63D05C8D-5AE7-4E8D-A2FD-0A66D3E198A4}"/>
              </a:ext>
            </a:extLst>
          </p:cNvPr>
          <p:cNvSpPr txBox="1">
            <a:spLocks noGrp="1" noChangeArrowheads="1"/>
          </p:cNvSpPr>
          <p:nvPr>
            <p:ph type="body" idx="1"/>
          </p:nvPr>
        </p:nvSpPr>
        <p:spPr/>
        <p:txBody>
          <a:bodyPr/>
          <a:lstStyle/>
          <a:p>
            <a:pPr marL="13970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5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B6F5E28-53E1-4A50-8BCF-44815A1BD8FE}"/>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id="{095E2FD8-2B4E-4DE7-8AA9-4BE00803ED21}"/>
              </a:ext>
            </a:extLst>
          </p:cNvPr>
          <p:cNvSpPr>
            <a:spLocks noGrp="1"/>
          </p:cNvSpPr>
          <p:nvPr>
            <p:ph type="body" idx="1"/>
          </p:nvPr>
        </p:nvSpPr>
        <p:spPr/>
        <p:txBody>
          <a:bodyPr spcFirstLastPara="1"/>
          <a:lstStyle/>
          <a:p>
            <a:pPr eaLnBrk="1" fontAlgn="auto" hangingPunct="1">
              <a:spcBef>
                <a:spcPts val="0"/>
              </a:spcBef>
              <a:spcAft>
                <a:spcPts val="0"/>
              </a:spcAft>
              <a:buSzPts val="1400"/>
              <a:buFont typeface="Arial"/>
              <a:buChar char="●"/>
              <a:defRPr/>
            </a:pPr>
            <a:endParaRPr lang="en-US" dirty="0">
              <a:sym typeface="Arial"/>
            </a:endParaRPr>
          </a:p>
        </p:txBody>
      </p:sp>
    </p:spTree>
    <p:extLst>
      <p:ext uri="{BB962C8B-B14F-4D97-AF65-F5344CB8AC3E}">
        <p14:creationId xmlns:p14="http://schemas.microsoft.com/office/powerpoint/2010/main" val="3474487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08FFB1AE-54F5-4213-ADFE-5D4BC4DF67C5}"/>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id="{E902F939-AE0F-4535-9DBC-084F39210371}"/>
              </a:ext>
            </a:extLst>
          </p:cNvPr>
          <p:cNvSpPr>
            <a:spLocks noGrp="1"/>
          </p:cNvSpPr>
          <p:nvPr>
            <p:ph type="body" idx="1"/>
          </p:nvPr>
        </p:nvSpPr>
        <p:spPr/>
        <p:txBody>
          <a:bodyPr spcFirstLastPara="1"/>
          <a:lstStyle/>
          <a:p>
            <a:pPr eaLnBrk="1" fontAlgn="auto" hangingPunct="1">
              <a:spcBef>
                <a:spcPts val="0"/>
              </a:spcBef>
              <a:spcAft>
                <a:spcPts val="0"/>
              </a:spcAft>
              <a:buSzPts val="1400"/>
              <a:buFont typeface="Arial"/>
              <a:buChar char="●"/>
              <a:defRPr/>
            </a:pPr>
            <a:endParaRPr lang="en-US" dirty="0">
              <a:sym typeface="Arial"/>
            </a:endParaRPr>
          </a:p>
        </p:txBody>
      </p:sp>
    </p:spTree>
    <p:extLst>
      <p:ext uri="{BB962C8B-B14F-4D97-AF65-F5344CB8AC3E}">
        <p14:creationId xmlns:p14="http://schemas.microsoft.com/office/powerpoint/2010/main" val="1454542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C1A21433-5482-47C0-80E7-7C119B8F6D4B}"/>
              </a:ext>
            </a:extLst>
          </p:cNvPr>
          <p:cNvSpPr>
            <a:spLocks noGrp="1" noRot="1" noChangeAspect="1" noTextEdit="1"/>
          </p:cNvSpPr>
          <p:nvPr>
            <p:ph type="sldImg"/>
          </p:nvPr>
        </p:nvSpPr>
        <p:spPr>
          <a:ln>
            <a:headEnd/>
            <a:tailEnd/>
          </a:ln>
        </p:spPr>
      </p:sp>
      <p:sp>
        <p:nvSpPr>
          <p:cNvPr id="158723" name="Notes Placeholder 2">
            <a:extLst>
              <a:ext uri="{FF2B5EF4-FFF2-40B4-BE49-F238E27FC236}">
                <a16:creationId xmlns:a16="http://schemas.microsoft.com/office/drawing/2014/main" id="{6F18DB79-4C9D-4577-9B65-63A6CD139699}"/>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77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6</a:t>
            </a:fld>
            <a:endParaRPr lang="en-US"/>
          </a:p>
        </p:txBody>
      </p:sp>
    </p:spTree>
    <p:extLst>
      <p:ext uri="{BB962C8B-B14F-4D97-AF65-F5344CB8AC3E}">
        <p14:creationId xmlns:p14="http://schemas.microsoft.com/office/powerpoint/2010/main" val="9630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7</a:t>
            </a:fld>
            <a:endParaRPr lang="en-US"/>
          </a:p>
        </p:txBody>
      </p:sp>
    </p:spTree>
    <p:extLst>
      <p:ext uri="{BB962C8B-B14F-4D97-AF65-F5344CB8AC3E}">
        <p14:creationId xmlns:p14="http://schemas.microsoft.com/office/powerpoint/2010/main" val="243322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8</a:t>
            </a:fld>
            <a:endParaRPr lang="en-US"/>
          </a:p>
        </p:txBody>
      </p:sp>
    </p:spTree>
    <p:extLst>
      <p:ext uri="{BB962C8B-B14F-4D97-AF65-F5344CB8AC3E}">
        <p14:creationId xmlns:p14="http://schemas.microsoft.com/office/powerpoint/2010/main" val="49979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93FE500-069E-41F9-81E3-D04B76A23D0C}"/>
              </a:ext>
            </a:extLst>
          </p:cNvPr>
          <p:cNvSpPr>
            <a:spLocks noGrp="1" noRot="1" noChangeAspect="1" noTextEdit="1"/>
          </p:cNvSpPr>
          <p:nvPr>
            <p:ph type="sldImg"/>
          </p:nvPr>
        </p:nvSpPr>
        <p:spPr>
          <a:ln>
            <a:headEnd/>
            <a:tailEnd/>
          </a:ln>
        </p:spPr>
      </p:sp>
      <p:sp>
        <p:nvSpPr>
          <p:cNvPr id="36867" name="Notes Placeholder 2">
            <a:extLst>
              <a:ext uri="{FF2B5EF4-FFF2-40B4-BE49-F238E27FC236}">
                <a16:creationId xmlns:a16="http://schemas.microsoft.com/office/drawing/2014/main" id="{A1AAB774-BAE1-492E-85F2-346E77088ECD}"/>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6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11</a:t>
            </a:fld>
            <a:endParaRPr lang="en-US"/>
          </a:p>
        </p:txBody>
      </p:sp>
    </p:spTree>
    <p:extLst>
      <p:ext uri="{BB962C8B-B14F-4D97-AF65-F5344CB8AC3E}">
        <p14:creationId xmlns:p14="http://schemas.microsoft.com/office/powerpoint/2010/main" val="410977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49E48-5A11-4CFE-A81F-D1B082239866}" type="slidenum">
              <a:rPr lang="en-US" smtClean="0"/>
              <a:t>12</a:t>
            </a:fld>
            <a:endParaRPr lang="en-US"/>
          </a:p>
        </p:txBody>
      </p:sp>
    </p:spTree>
    <p:extLst>
      <p:ext uri="{BB962C8B-B14F-4D97-AF65-F5344CB8AC3E}">
        <p14:creationId xmlns:p14="http://schemas.microsoft.com/office/powerpoint/2010/main" val="422495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8AAD06F0-FD8F-45EA-9593-CA0CA650AEAC}"/>
              </a:ext>
            </a:extLst>
          </p:cNvPr>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35687611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6220" y="1463043"/>
            <a:ext cx="9987579" cy="840827"/>
          </a:xfrm>
        </p:spPr>
        <p:txBody>
          <a:bodyPr/>
          <a:lstStyle/>
          <a:p>
            <a:r>
              <a:rPr lang="en-US"/>
              <a:t>Click to edit Master title style</a:t>
            </a:r>
            <a:endParaRPr lang="en-US" dirty="0"/>
          </a:p>
        </p:txBody>
      </p:sp>
      <p:sp>
        <p:nvSpPr>
          <p:cNvPr id="3" name="Content Placeholder 2"/>
          <p:cNvSpPr>
            <a:spLocks noGrp="1"/>
          </p:cNvSpPr>
          <p:nvPr>
            <p:ph idx="1"/>
          </p:nvPr>
        </p:nvSpPr>
        <p:spPr>
          <a:xfrm>
            <a:off x="1366220" y="2388201"/>
            <a:ext cx="9987579" cy="3829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26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75916"/>
            <a:ext cx="3932237" cy="1069974"/>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675916"/>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5891"/>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20554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460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1224" y="2366682"/>
            <a:ext cx="4255658" cy="1032733"/>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153374" y="2355925"/>
            <a:ext cx="5202013" cy="3829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21224" y="3548156"/>
            <a:ext cx="4255658" cy="2637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4251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sz="2667">
                <a:latin typeface="Arial" panose="020B0604020202020204" pitchFamily="34" charset="0"/>
                <a:cs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127421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solidFill>
                <a:prstClr val="white"/>
              </a:solidFill>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11370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945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3319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8358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1275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7740"/>
            <a:ext cx="9144000" cy="2229825"/>
          </a:xfrm>
        </p:spPr>
        <p:txBody>
          <a:bodyPr anchor="ct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419641"/>
            <a:ext cx="9144000" cy="52887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524000" y="5131398"/>
            <a:ext cx="9144000" cy="483590"/>
          </a:xfrm>
        </p:spPr>
        <p:txBody>
          <a:bodyPr anchor="ctr">
            <a:normAutofit/>
          </a:bodyPr>
          <a:lstStyle>
            <a:lvl1pPr marL="0" indent="0" algn="r">
              <a:buNone/>
              <a:defRPr sz="2000"/>
            </a:lvl1pPr>
          </a:lstStyle>
          <a:p>
            <a:pPr lvl="0"/>
            <a:r>
              <a:rPr lang="en-US" dirty="0"/>
              <a:t>Name</a:t>
            </a:r>
          </a:p>
        </p:txBody>
      </p:sp>
      <p:sp>
        <p:nvSpPr>
          <p:cNvPr id="9" name="Text Placeholder 8"/>
          <p:cNvSpPr>
            <a:spLocks noGrp="1"/>
          </p:cNvSpPr>
          <p:nvPr>
            <p:ph type="body" sz="quarter" idx="11" hasCustomPrompt="1"/>
          </p:nvPr>
        </p:nvSpPr>
        <p:spPr>
          <a:xfrm>
            <a:off x="1524000" y="5614988"/>
            <a:ext cx="9144000" cy="473075"/>
          </a:xfrm>
        </p:spPr>
        <p:txBody>
          <a:bodyPr anchor="ctr">
            <a:normAutofit/>
          </a:bodyPr>
          <a:lstStyle>
            <a:lvl1pPr marL="0" indent="0" algn="r">
              <a:buNone/>
              <a:defRPr sz="2000"/>
            </a:lvl1pPr>
          </a:lstStyle>
          <a:p>
            <a:pPr lvl="0"/>
            <a:r>
              <a:rPr lang="en-US" dirty="0"/>
              <a:t>Date</a:t>
            </a:r>
          </a:p>
        </p:txBody>
      </p:sp>
    </p:spTree>
    <p:extLst>
      <p:ext uri="{BB962C8B-B14F-4D97-AF65-F5344CB8AC3E}">
        <p14:creationId xmlns:p14="http://schemas.microsoft.com/office/powerpoint/2010/main" val="3536812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1331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8013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2358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01203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07385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148878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5678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142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sp>
        <p:nvSpPr>
          <p:cNvPr id="44" name="Google Shape;44;gcc784c5213_0_10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r>
              <a:rPr lang="en-US"/>
              <a:t>Click to edit Master title style</a:t>
            </a:r>
            <a:endParaRPr/>
          </a:p>
        </p:txBody>
      </p:sp>
      <p:sp>
        <p:nvSpPr>
          <p:cNvPr id="45" name="Google Shape;45;gcc784c5213_0_100"/>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lvl="0" indent="-381000" algn="l">
              <a:lnSpc>
                <a:spcPct val="100000"/>
              </a:lnSpc>
              <a:spcBef>
                <a:spcPts val="800"/>
              </a:spcBef>
              <a:spcAft>
                <a:spcPts val="0"/>
              </a:spcAft>
              <a:buClr>
                <a:schemeClr val="accent6"/>
              </a:buClr>
              <a:buSzPts val="2400"/>
              <a:buChar char="▷"/>
              <a:defRPr>
                <a:solidFill>
                  <a:schemeClr val="dk1"/>
                </a:solidFill>
              </a:defRPr>
            </a:lvl1pPr>
            <a:lvl2pPr marL="914400" lvl="1" indent="-431800" algn="l">
              <a:lnSpc>
                <a:spcPct val="100000"/>
              </a:lnSpc>
              <a:spcBef>
                <a:spcPts val="0"/>
              </a:spcBef>
              <a:spcAft>
                <a:spcPts val="0"/>
              </a:spcAft>
              <a:buClr>
                <a:schemeClr val="dk1"/>
              </a:buClr>
              <a:buSzPts val="3200"/>
              <a:buChar char="○"/>
              <a:defRPr>
                <a:solidFill>
                  <a:schemeClr val="dk1"/>
                </a:solidFill>
              </a:defRPr>
            </a:lvl2pPr>
            <a:lvl3pPr marL="1371600" lvl="2" indent="-431800" algn="l">
              <a:lnSpc>
                <a:spcPct val="100000"/>
              </a:lnSpc>
              <a:spcBef>
                <a:spcPts val="0"/>
              </a:spcBef>
              <a:spcAft>
                <a:spcPts val="0"/>
              </a:spcAft>
              <a:buClr>
                <a:schemeClr val="dk1"/>
              </a:buClr>
              <a:buSzPts val="3200"/>
              <a:buChar char="■"/>
              <a:defRPr>
                <a:solidFill>
                  <a:schemeClr val="dk1"/>
                </a:solidFill>
              </a:defRPr>
            </a:lvl3pPr>
            <a:lvl4pPr marL="1828800" lvl="3" indent="-431800" algn="l">
              <a:lnSpc>
                <a:spcPct val="100000"/>
              </a:lnSpc>
              <a:spcBef>
                <a:spcPts val="0"/>
              </a:spcBef>
              <a:spcAft>
                <a:spcPts val="0"/>
              </a:spcAft>
              <a:buClr>
                <a:schemeClr val="dk1"/>
              </a:buClr>
              <a:buSzPts val="3200"/>
              <a:buChar char="●"/>
              <a:defRPr>
                <a:solidFill>
                  <a:schemeClr val="dk1"/>
                </a:solidFill>
              </a:defRPr>
            </a:lvl4pPr>
            <a:lvl5pPr marL="2286000" lvl="4" indent="-431800" algn="l">
              <a:lnSpc>
                <a:spcPct val="100000"/>
              </a:lnSpc>
              <a:spcBef>
                <a:spcPts val="0"/>
              </a:spcBef>
              <a:spcAft>
                <a:spcPts val="0"/>
              </a:spcAft>
              <a:buClr>
                <a:schemeClr val="dk1"/>
              </a:buClr>
              <a:buSzPts val="3200"/>
              <a:buChar char="○"/>
              <a:defRPr>
                <a:solidFill>
                  <a:schemeClr val="dk1"/>
                </a:solidFill>
              </a:defRPr>
            </a:lvl5pPr>
            <a:lvl6pPr marL="2743200" lvl="5" indent="-431800" algn="l">
              <a:lnSpc>
                <a:spcPct val="100000"/>
              </a:lnSpc>
              <a:spcBef>
                <a:spcPts val="0"/>
              </a:spcBef>
              <a:spcAft>
                <a:spcPts val="0"/>
              </a:spcAft>
              <a:buClr>
                <a:schemeClr val="dk1"/>
              </a:buClr>
              <a:buSzPts val="3200"/>
              <a:buChar char="■"/>
              <a:defRPr>
                <a:solidFill>
                  <a:schemeClr val="dk1"/>
                </a:solidFill>
              </a:defRPr>
            </a:lvl6pPr>
            <a:lvl7pPr marL="3200400" lvl="6" indent="-431800" algn="l">
              <a:lnSpc>
                <a:spcPct val="100000"/>
              </a:lnSpc>
              <a:spcBef>
                <a:spcPts val="0"/>
              </a:spcBef>
              <a:spcAft>
                <a:spcPts val="0"/>
              </a:spcAft>
              <a:buClr>
                <a:schemeClr val="dk1"/>
              </a:buClr>
              <a:buSzPts val="3200"/>
              <a:buChar char="●"/>
              <a:defRPr>
                <a:solidFill>
                  <a:schemeClr val="dk1"/>
                </a:solidFill>
              </a:defRPr>
            </a:lvl7pPr>
            <a:lvl8pPr marL="3657600" lvl="7" indent="-431800" algn="l">
              <a:lnSpc>
                <a:spcPct val="100000"/>
              </a:lnSpc>
              <a:spcBef>
                <a:spcPts val="0"/>
              </a:spcBef>
              <a:spcAft>
                <a:spcPts val="0"/>
              </a:spcAft>
              <a:buClr>
                <a:schemeClr val="dk1"/>
              </a:buClr>
              <a:buSzPts val="3200"/>
              <a:buChar char="○"/>
              <a:defRPr>
                <a:solidFill>
                  <a:schemeClr val="dk1"/>
                </a:solidFill>
              </a:defRPr>
            </a:lvl8pPr>
            <a:lvl9pPr marL="4114800" lvl="8" indent="-431800" algn="l">
              <a:lnSpc>
                <a:spcPct val="100000"/>
              </a:lnSpc>
              <a:spcBef>
                <a:spcPts val="0"/>
              </a:spcBef>
              <a:spcAft>
                <a:spcPts val="0"/>
              </a:spcAft>
              <a:buClr>
                <a:schemeClr val="dk1"/>
              </a:buClr>
              <a:buSzPts val="3200"/>
              <a:buChar char="■"/>
              <a:defRPr>
                <a:solidFill>
                  <a:schemeClr val="dk1"/>
                </a:solidFill>
              </a:defRPr>
            </a:lvl9pPr>
          </a:lstStyle>
          <a:p>
            <a:pPr lvl="0"/>
            <a:r>
              <a:rPr lang="en-US"/>
              <a:t>Edit Master text styles</a:t>
            </a:r>
          </a:p>
        </p:txBody>
      </p:sp>
      <p:sp>
        <p:nvSpPr>
          <p:cNvPr id="50" name="Google Shape;50;gcc784c5213_0_100"/>
          <p:cNvSpPr txBox="1">
            <a:spLocks noGrp="1"/>
          </p:cNvSpPr>
          <p:nvPr>
            <p:ph type="sldNum" idx="12"/>
          </p:nvPr>
        </p:nvSpPr>
        <p:spPr>
          <a:xfrm>
            <a:off x="11307433" y="6262577"/>
            <a:ext cx="731700" cy="4179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1400" b="0" i="0" u="none" strike="noStrike" cap="none">
                <a:solidFill>
                  <a:schemeClr val="lt1"/>
                </a:solidFill>
                <a:latin typeface="Arial"/>
                <a:ea typeface="Arial"/>
                <a:cs typeface="Arial"/>
                <a:sym typeface="Arial"/>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3059261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428973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694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66361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029278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r>
              <a:rPr lang="en-US"/>
              <a:t>CALIFORNIA DEPARTMENT OF EDUCATION</a:t>
            </a:r>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559884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r>
              <a:rPr lang="en-US"/>
              <a:t>CALIFORNIA DEPARTMENT OF EDUCATION</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fld id="{469BC29B-CD14-4172-9B93-F334EF7BA94E}" type="slidenum">
              <a:rPr lang="en-US" smtClean="0"/>
              <a:t>‹#›</a:t>
            </a:fld>
            <a:endParaRPr lang="en-US"/>
          </a:p>
        </p:txBody>
      </p:sp>
    </p:spTree>
    <p:extLst>
      <p:ext uri="{BB962C8B-B14F-4D97-AF65-F5344CB8AC3E}">
        <p14:creationId xmlns:p14="http://schemas.microsoft.com/office/powerpoint/2010/main" val="362189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a:t>Click to edit Master title style</a:t>
            </a:r>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a:t>Edit Master text styles</a:t>
            </a:r>
          </a:p>
        </p:txBody>
      </p:sp>
      <p:sp>
        <p:nvSpPr>
          <p:cNvPr id="324" name="Google Shape;324;p5"/>
          <p:cNvSpPr txBox="1">
            <a:spLocks noGrp="1"/>
          </p:cNvSpPr>
          <p:nvPr>
            <p:ph type="sldNum" idx="12"/>
          </p:nvPr>
        </p:nvSpPr>
        <p:spPr>
          <a:xfrm>
            <a:off x="120825" y="6296983"/>
            <a:ext cx="731600" cy="524800"/>
          </a:xfrm>
          <a:prstGeom prst="rect">
            <a:avLst/>
          </a:prstGeom>
        </p:spPr>
        <p:txBody>
          <a:bodyPr spcFirstLastPara="1" wrap="square" lIns="91425" tIns="91425" rIns="91425" bIns="91425" anchor="t" anchorCtr="0">
            <a:noAutofit/>
          </a:bodyPr>
          <a:lstStyle>
            <a:lvl1pPr lvl="0">
              <a:buNone/>
              <a:defRPr sz="2667">
                <a:latin typeface="Arial" panose="020B0604020202020204" pitchFamily="34" charset="0"/>
                <a:cs typeface="Arial" panose="020B0604020202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dirty="0"/>
          </a:p>
        </p:txBody>
      </p:sp>
    </p:spTree>
    <p:extLst>
      <p:ext uri="{BB962C8B-B14F-4D97-AF65-F5344CB8AC3E}">
        <p14:creationId xmlns:p14="http://schemas.microsoft.com/office/powerpoint/2010/main" val="3404053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i="0"/>
            </a:lvl1pPr>
          </a:lstStyle>
          <a:p>
            <a:fld id="{D57F1E4F-1CFF-5643-939E-217C01CDF565}" type="slidenum">
              <a:rPr lang="en-US" smtClean="0"/>
              <a:pPr/>
              <a:t>‹#›</a:t>
            </a:fld>
            <a:endParaRPr lang="en-US" dirty="0"/>
          </a:p>
        </p:txBody>
      </p:sp>
      <p:pic>
        <p:nvPicPr>
          <p:cNvPr id="18" name="Picture 11" descr="Official Seal of the California Department of Education">
            <a:extLst>
              <a:ext uri="{FF2B5EF4-FFF2-40B4-BE49-F238E27FC236}">
                <a16:creationId xmlns:a16="http://schemas.microsoft.com/office/drawing/2014/main" id="{978B7E43-2546-4BBA-AA34-20E59B7CF6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94" y="12723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9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P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p:cNvSpPr>
            <a:spLocks noGrp="1"/>
          </p:cNvSpPr>
          <p:nvPr>
            <p:ph idx="1" hasCustomPrompt="1"/>
          </p:nvPr>
        </p:nvSpPr>
        <p:spPr/>
        <p:txBody>
          <a:bodyPr>
            <a:normAutofit/>
          </a:bodyPr>
          <a:lstStyle>
            <a:lvl1pPr marL="0" indent="0" algn="ctr">
              <a:buNone/>
              <a:defRPr sz="2800">
                <a:latin typeface="Arial" panose="020B0604020202020204" pitchFamily="34" charset="0"/>
                <a:cs typeface="Arial" panose="020B0604020202020204" pitchFamily="34" charset="0"/>
              </a:defRPr>
            </a:lvl1pPr>
          </a:lstStyle>
          <a:p>
            <a:pPr lvl="0"/>
            <a:r>
              <a:rPr lang="en-US" dirty="0"/>
              <a:t>Object</a:t>
            </a:r>
          </a:p>
        </p:txBody>
      </p:sp>
      <p:sp>
        <p:nvSpPr>
          <p:cNvPr id="4" name="Slide Number Placeholder 5">
            <a:extLst>
              <a:ext uri="{FF2B5EF4-FFF2-40B4-BE49-F238E27FC236}">
                <a16:creationId xmlns:a16="http://schemas.microsoft.com/office/drawing/2014/main" id="{942546D3-F82A-9349-00D5-87109C09DBE5}"/>
              </a:ext>
            </a:extLst>
          </p:cNvPr>
          <p:cNvSpPr txBox="1">
            <a:spLocks/>
          </p:cNvSpPr>
          <p:nvPr userDrawn="1"/>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2400" i="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i="0" smtClean="0"/>
              <a:pPr/>
              <a:t>‹#›</a:t>
            </a:fld>
            <a:endParaRPr lang="en-US" i="0" dirty="0"/>
          </a:p>
        </p:txBody>
      </p:sp>
    </p:spTree>
    <p:extLst>
      <p:ext uri="{BB962C8B-B14F-4D97-AF65-F5344CB8AC3E}">
        <p14:creationId xmlns:p14="http://schemas.microsoft.com/office/powerpoint/2010/main" val="4272554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 Slide numb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ED15046-C73C-78F3-E316-A82D5F4164D9}"/>
              </a:ext>
            </a:extLst>
          </p:cNvPr>
          <p:cNvSpPr txBox="1">
            <a:spLocks/>
          </p:cNvSpPr>
          <p:nvPr userDrawn="1"/>
        </p:nvSpPr>
        <p:spPr>
          <a:xfrm>
            <a:off x="8590663" y="6041362"/>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2400" i="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i="0" smtClean="0"/>
              <a:pPr/>
              <a:t>‹#›</a:t>
            </a:fld>
            <a:endParaRPr lang="en-US" i="0" dirty="0"/>
          </a:p>
        </p:txBody>
      </p:sp>
    </p:spTree>
    <p:extLst>
      <p:ext uri="{BB962C8B-B14F-4D97-AF65-F5344CB8AC3E}">
        <p14:creationId xmlns:p14="http://schemas.microsoft.com/office/powerpoint/2010/main" val="3808770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lvl1pPr>
              <a:defRPr i="0"/>
            </a:lvl1pPr>
          </a:lstStyle>
          <a:p>
            <a:pPr>
              <a:defRPr/>
            </a:pPr>
            <a:fld id="{845CA088-98AF-4DF2-8493-E1610DC2B74C}" type="slidenum">
              <a:rPr lang="en-US" altLang="en-US" smtClean="0"/>
              <a:pPr>
                <a:defRPr/>
              </a:pPr>
              <a:t>‹#›</a:t>
            </a:fld>
            <a:endParaRPr lang="en-US" altLang="en-US" dirty="0"/>
          </a:p>
        </p:txBody>
      </p:sp>
    </p:spTree>
    <p:extLst>
      <p:ext uri="{BB962C8B-B14F-4D97-AF65-F5344CB8AC3E}">
        <p14:creationId xmlns:p14="http://schemas.microsoft.com/office/powerpoint/2010/main" val="521200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lvl1pPr>
              <a:defRPr i="0"/>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15018197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402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lvl1pPr>
              <a:defRPr i="0"/>
            </a:lvl1pPr>
          </a:lstStyle>
          <a:p>
            <a:pPr>
              <a:defRPr/>
            </a:pPr>
            <a:fld id="{845CA088-98AF-4DF2-8493-E1610DC2B74C}" type="slidenum">
              <a:rPr lang="en-US" altLang="en-US" smtClean="0"/>
              <a:pPr>
                <a:defRPr/>
              </a:pPr>
              <a:t>‹#›</a:t>
            </a:fld>
            <a:endParaRPr lang="en-US" altLang="en-US" dirty="0"/>
          </a:p>
        </p:txBody>
      </p:sp>
    </p:spTree>
    <p:extLst>
      <p:ext uri="{BB962C8B-B14F-4D97-AF65-F5344CB8AC3E}">
        <p14:creationId xmlns:p14="http://schemas.microsoft.com/office/powerpoint/2010/main" val="2705033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lvl1pPr>
              <a:defRPr i="0"/>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613551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Slide numb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4F73935-42C0-A8A2-1797-67A1731F08CC}"/>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240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852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418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lvl1pPr>
              <a:defRPr i="0"/>
            </a:lvl1pPr>
          </a:lstStyle>
          <a:p>
            <a:pPr>
              <a:defRPr/>
            </a:pPr>
            <a:fld id="{845CA088-98AF-4DF2-8493-E1610DC2B74C}" type="slidenum">
              <a:rPr lang="en-US" altLang="en-US" smtClean="0"/>
              <a:pPr>
                <a:defRPr/>
              </a:pPr>
              <a:t>‹#›</a:t>
            </a:fld>
            <a:endParaRPr lang="en-US" altLang="en-US" dirty="0"/>
          </a:p>
        </p:txBody>
      </p:sp>
    </p:spTree>
    <p:extLst>
      <p:ext uri="{BB962C8B-B14F-4D97-AF65-F5344CB8AC3E}">
        <p14:creationId xmlns:p14="http://schemas.microsoft.com/office/powerpoint/2010/main" val="3476032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72641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94399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0530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9744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663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6220" y="1828800"/>
            <a:ext cx="9987579" cy="840827"/>
          </a:xfrm>
        </p:spPr>
        <p:txBody>
          <a:bodyPr/>
          <a:lstStyle/>
          <a:p>
            <a:r>
              <a:rPr lang="en-US"/>
              <a:t>Click to edit Master title style</a:t>
            </a:r>
            <a:endParaRPr lang="en-US" dirty="0"/>
          </a:p>
        </p:txBody>
      </p:sp>
      <p:sp>
        <p:nvSpPr>
          <p:cNvPr id="3" name="Content Placeholder 2"/>
          <p:cNvSpPr>
            <a:spLocks noGrp="1"/>
          </p:cNvSpPr>
          <p:nvPr>
            <p:ph idx="1"/>
          </p:nvPr>
        </p:nvSpPr>
        <p:spPr>
          <a:xfrm>
            <a:off x="1366220" y="2753958"/>
            <a:ext cx="9987579" cy="3829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67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i="0"/>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5547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42489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5CA088-98AF-4DF2-8493-E1610DC2B74C}" type="slidenum">
              <a:rPr lang="en-US" altLang="en-US" smtClean="0"/>
              <a:pPr>
                <a:defRPr/>
              </a:pPr>
              <a:t>‹#›</a:t>
            </a:fld>
            <a:endParaRPr lang="en-US" altLang="en-US"/>
          </a:p>
        </p:txBody>
      </p:sp>
    </p:spTree>
    <p:extLst>
      <p:ext uri="{BB962C8B-B14F-4D97-AF65-F5344CB8AC3E}">
        <p14:creationId xmlns:p14="http://schemas.microsoft.com/office/powerpoint/2010/main" val="2435346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090533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594971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79126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49406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91026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867851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392656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409" y="1151068"/>
            <a:ext cx="9019390" cy="668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3341" y="2000921"/>
            <a:ext cx="4675093"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0972" y="2000922"/>
            <a:ext cx="5352827" cy="41760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2147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71451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3926918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2990499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C66A5675-51E7-4714-B156-26E9DD40ABE2}" type="slidenum">
              <a:rPr lang="en-US" smtClean="0"/>
              <a:t>‹#›</a:t>
            </a:fld>
            <a:endParaRPr lang="en-US"/>
          </a:p>
        </p:txBody>
      </p:sp>
    </p:spTree>
    <p:extLst>
      <p:ext uri="{BB962C8B-B14F-4D97-AF65-F5344CB8AC3E}">
        <p14:creationId xmlns:p14="http://schemas.microsoft.com/office/powerpoint/2010/main" val="132017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90344"/>
          </a:xfrm>
        </p:spPr>
        <p:txBody>
          <a:bodyPr/>
          <a:lstStyle/>
          <a:p>
            <a:r>
              <a:rPr lang="en-US"/>
              <a:t>Click to edit Master title style</a:t>
            </a:r>
          </a:p>
        </p:txBody>
      </p:sp>
      <p:sp>
        <p:nvSpPr>
          <p:cNvPr id="4" name="Content Placeholder 3"/>
          <p:cNvSpPr>
            <a:spLocks noGrp="1"/>
          </p:cNvSpPr>
          <p:nvPr>
            <p:ph sz="half" idx="2"/>
          </p:nvPr>
        </p:nvSpPr>
        <p:spPr>
          <a:xfrm>
            <a:off x="839788" y="1421476"/>
            <a:ext cx="10515600" cy="4056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58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5459" y="1344064"/>
            <a:ext cx="10708341"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87268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5459" y="1344064"/>
            <a:ext cx="10708341"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09621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186" y="1344064"/>
            <a:ext cx="107406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3186" y="2804564"/>
            <a:ext cx="10740614" cy="37791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10">
            <a:extLst>
              <a:ext uri="{FF2B5EF4-FFF2-40B4-BE49-F238E27FC236}">
                <a16:creationId xmlns:a16="http://schemas.microsoft.com/office/drawing/2014/main" id="{D9902502-7161-4D9D-AD4C-2046015C5E8A}"/>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7">
            <a:extLst>
              <a:ext uri="{FF2B5EF4-FFF2-40B4-BE49-F238E27FC236}">
                <a16:creationId xmlns:a16="http://schemas.microsoft.com/office/drawing/2014/main" id="{FF5E18F9-50AD-4E42-83F5-E55E41D3CCB3}"/>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
            <a:extLst>
              <a:ext uri="{FF2B5EF4-FFF2-40B4-BE49-F238E27FC236}">
                <a16:creationId xmlns:a16="http://schemas.microsoft.com/office/drawing/2014/main" id="{1DCECE2E-AA76-447D-8C68-33B9C5B650B2}"/>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a:extLst>
              <a:ext uri="{FF2B5EF4-FFF2-40B4-BE49-F238E27FC236}">
                <a16:creationId xmlns:a16="http://schemas.microsoft.com/office/drawing/2014/main" id="{6D02E7E4-C36E-444A-907D-8EA1C02E58E4}"/>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fficial Seal of the California Department of Educaiton">
            <a:extLst>
              <a:ext uri="{FF2B5EF4-FFF2-40B4-BE49-F238E27FC236}">
                <a16:creationId xmlns:a16="http://schemas.microsoft.com/office/drawing/2014/main" id="{406C66EA-EA56-46D5-AC66-554026854C8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231282029"/>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572520054"/>
      </p:ext>
    </p:extLst>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 id="2147484633" r:id="rId12"/>
    <p:sldLayoutId id="2147484634" r:id="rId13"/>
    <p:sldLayoutId id="2147484689" r:id="rId14"/>
  </p:sldLayoutIdLst>
  <p:hf hd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en-US" altLang="en-US"/>
              <a:t>CALIFORNIA DEPARTMENT OF EDUCATION</a:t>
            </a:r>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1079165889"/>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Lst>
  <p:hf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2400" i="1">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18" name="Picture 11" descr="Official Seal of the California Department of Education">
            <a:extLst>
              <a:ext uri="{FF2B5EF4-FFF2-40B4-BE49-F238E27FC236}">
                <a16:creationId xmlns:a16="http://schemas.microsoft.com/office/drawing/2014/main" id="{97CCD079-55A8-4DF8-9EF7-57B69583999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47638" y="5314287"/>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223155"/>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83" r:id="rId3"/>
    <p:sldLayoutId id="2147484768" r:id="rId4"/>
    <p:sldLayoutId id="2147484769" r:id="rId5"/>
    <p:sldLayoutId id="2147484770" r:id="rId6"/>
    <p:sldLayoutId id="2147484771" r:id="rId7"/>
    <p:sldLayoutId id="2147484772" r:id="rId8"/>
    <p:sldLayoutId id="2147484784" r:id="rId9"/>
    <p:sldLayoutId id="2147484773" r:id="rId10"/>
    <p:sldLayoutId id="2147484774" r:id="rId11"/>
    <p:sldLayoutId id="2147484775" r:id="rId12"/>
    <p:sldLayoutId id="2147484776" r:id="rId13"/>
    <p:sldLayoutId id="2147484777" r:id="rId14"/>
    <p:sldLayoutId id="2147484778" r:id="rId15"/>
    <p:sldLayoutId id="2147484779" r:id="rId16"/>
    <p:sldLayoutId id="2147484780" r:id="rId17"/>
    <p:sldLayoutId id="2147484781" r:id="rId1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A5675-51E7-4714-B156-26E9DD40ABE2}" type="slidenum">
              <a:rPr lang="en-US" smtClean="0"/>
              <a:t>‹#›</a:t>
            </a:fld>
            <a:endParaRPr lang="en-US"/>
          </a:p>
        </p:txBody>
      </p:sp>
    </p:spTree>
    <p:extLst>
      <p:ext uri="{BB962C8B-B14F-4D97-AF65-F5344CB8AC3E}">
        <p14:creationId xmlns:p14="http://schemas.microsoft.com/office/powerpoint/2010/main" val="331918186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xfAWr"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hyperlink" Target="https://leginfo.legislature.ca.gov/faces/billNavClient.xhtml?bill_id=202120220AB179" TargetMode="External"/><Relationship Id="rId4" Type="http://schemas.openxmlformats.org/officeDocument/2006/relationships/hyperlink" Target="https://go.usa.gov/xfAC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hyperlink" Target="https://www.grants.gov/web/grants/learn-grants/grant-policies/omb-uniform-guidance-2014.html"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s://www2.ed.gov/policy/elsec/leg/essa/snsfinalguidance06192019.pdf"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ca.gov/sp/sw/t1/csiwebinars.asp" TargetMode="Externa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hyperlink" Target="https://www.cde.ca.gov/sp/sw/t1/csicoeapp.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hyperlink" Target="https://www.cde.ca.gov/sp/sw/t1/csicoefiscalinfo.asp"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slide" Target="slide83.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hyperlink" Target="mailto:SReeves@cde.ca.gov" TargetMode="External"/><Relationship Id="rId2" Type="http://schemas.openxmlformats.org/officeDocument/2006/relationships/hyperlink" Target="mailto:ESSACOE@cde.ca.gov" TargetMode="External"/><Relationship Id="rId1" Type="http://schemas.openxmlformats.org/officeDocument/2006/relationships/slideLayout" Target="../slideLayouts/slideLayout36.xml"/><Relationship Id="rId4" Type="http://schemas.openxmlformats.org/officeDocument/2006/relationships/hyperlink" Target="mailto:RBell@cde.ca.gov"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167" y="376699"/>
            <a:ext cx="9813303" cy="5230852"/>
          </a:xfrm>
        </p:spPr>
        <p:txBody>
          <a:bodyPr>
            <a:normAutofit/>
          </a:bodyPr>
          <a:lstStyle/>
          <a:p>
            <a:pPr algn="ctr">
              <a:lnSpc>
                <a:spcPct val="150000"/>
              </a:lnSpc>
            </a:pPr>
            <a:r>
              <a:rPr lang="en-US" sz="3600" b="1" dirty="0">
                <a:solidFill>
                  <a:schemeClr val="tx1"/>
                </a:solidFill>
                <a:latin typeface="Arial" panose="020B0604020202020204" pitchFamily="34" charset="0"/>
                <a:cs typeface="Arial" panose="020B0604020202020204" pitchFamily="34" charset="0"/>
              </a:rPr>
              <a:t>2022–23 </a:t>
            </a:r>
            <a:r>
              <a:rPr lang="en" sz="3600" b="1" dirty="0">
                <a:solidFill>
                  <a:schemeClr val="tx1"/>
                </a:solidFill>
                <a:latin typeface="Arial" panose="020B0604020202020204" pitchFamily="34" charset="0"/>
                <a:cs typeface="Arial" panose="020B0604020202020204" pitchFamily="34" charset="0"/>
              </a:rPr>
              <a:t>Every Student Succeeds Act Comprehensive  Support and Improvement County Office o</a:t>
            </a:r>
            <a:r>
              <a:rPr lang="en-US" sz="3600" b="1" dirty="0">
                <a:solidFill>
                  <a:schemeClr val="tx1"/>
                </a:solidFill>
                <a:latin typeface="Arial" panose="020B0604020202020204" pitchFamily="34" charset="0"/>
                <a:cs typeface="Arial" panose="020B0604020202020204" pitchFamily="34" charset="0"/>
              </a:rPr>
              <a:t>f </a:t>
            </a:r>
            <a:r>
              <a:rPr lang="en" sz="3600" b="1" dirty="0">
                <a:solidFill>
                  <a:schemeClr val="tx1"/>
                </a:solidFill>
                <a:latin typeface="Arial" panose="020B0604020202020204" pitchFamily="34" charset="0"/>
                <a:cs typeface="Arial" panose="020B0604020202020204" pitchFamily="34" charset="0"/>
              </a:rPr>
              <a:t>Education Plan Approval Application for Funding Webinar</a:t>
            </a:r>
            <a:br>
              <a:rPr lang="en" dirty="0">
                <a:solidFill>
                  <a:schemeClr val="tx1"/>
                </a:solidFill>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97909" y="4978394"/>
            <a:ext cx="7766936" cy="629157"/>
          </a:xfrm>
        </p:spPr>
        <p:txBody>
          <a:bodyPr>
            <a:normAutofit lnSpcReduction="10000"/>
          </a:bodyPr>
          <a:lstStyle/>
          <a:p>
            <a:r>
              <a:rPr lang="en-US" sz="3600" dirty="0">
                <a:solidFill>
                  <a:schemeClr val="tx1"/>
                </a:solidFill>
                <a:latin typeface="Arial" panose="020B0604020202020204" pitchFamily="34" charset="0"/>
                <a:cs typeface="Arial" panose="020B0604020202020204" pitchFamily="34" charset="0"/>
              </a:rPr>
              <a:t>February 10, 2023</a:t>
            </a:r>
            <a:endParaRPr lang="en-US" sz="3600" dirty="0">
              <a:solidFill>
                <a:schemeClr val="tx1"/>
              </a:solidFill>
            </a:endParaRPr>
          </a:p>
        </p:txBody>
      </p:sp>
      <p:sp>
        <p:nvSpPr>
          <p:cNvPr id="5" name="Slide Number Placeholder 4">
            <a:extLst>
              <a:ext uri="{FF2B5EF4-FFF2-40B4-BE49-F238E27FC236}">
                <a16:creationId xmlns:a16="http://schemas.microsoft.com/office/drawing/2014/main" id="{54250688-8057-7BD7-C68A-7E4809217E7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35FF-95B0-4127-A165-0486B17983FE}"/>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Purpose</a:t>
            </a:r>
          </a:p>
        </p:txBody>
      </p:sp>
      <p:sp>
        <p:nvSpPr>
          <p:cNvPr id="37891" name="Content Placeholder 2">
            <a:extLst>
              <a:ext uri="{FF2B5EF4-FFF2-40B4-BE49-F238E27FC236}">
                <a16:creationId xmlns:a16="http://schemas.microsoft.com/office/drawing/2014/main" id="{16C222B7-8FBE-4CF6-9E10-7807CD3B74F9}"/>
              </a:ext>
            </a:extLst>
          </p:cNvPr>
          <p:cNvSpPr>
            <a:spLocks noGrp="1" noChangeArrowheads="1"/>
          </p:cNvSpPr>
          <p:nvPr>
            <p:ph idx="1"/>
          </p:nvPr>
        </p:nvSpPr>
        <p:spPr>
          <a:xfrm>
            <a:off x="95250" y="1805570"/>
            <a:ext cx="10477500" cy="3842755"/>
          </a:xfrm>
        </p:spPr>
        <p:txBody>
          <a:bodyPr/>
          <a:lstStyle/>
          <a:p>
            <a:pPr marL="0" indent="0">
              <a:lnSpc>
                <a:spcPct val="150000"/>
              </a:lnSpc>
              <a:spcBef>
                <a:spcPts val="160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Budget Act of 2022 appropriates $5,000,000 of ESSA, Section 1003 funds to COEs for the purposes of review and approval of 2023–24 CSI plans through the CSI prompts in the 2023–24 LEA LCAP.</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Statutory Authority</a:t>
            </a:r>
            <a:endParaRPr lang="en-US" dirty="0"/>
          </a:p>
        </p:txBody>
      </p:sp>
      <p:sp>
        <p:nvSpPr>
          <p:cNvPr id="6" name="Content Placeholder 5"/>
          <p:cNvSpPr>
            <a:spLocks noGrp="1"/>
          </p:cNvSpPr>
          <p:nvPr>
            <p:ph idx="1"/>
          </p:nvPr>
        </p:nvSpPr>
        <p:spPr>
          <a:xfrm>
            <a:off x="677334" y="1270000"/>
            <a:ext cx="8952088" cy="4717388"/>
          </a:xfrm>
        </p:spPr>
        <p:txBody>
          <a:bodyPr>
            <a:noAutofit/>
          </a:bodyPr>
          <a:lstStyle/>
          <a:p>
            <a:pPr marL="457200" lvl="0" indent="-381000" algn="l">
              <a:spcBef>
                <a:spcPts val="800"/>
              </a:spcBef>
              <a:buClr>
                <a:srgbClr val="918655"/>
              </a:buClr>
              <a:buSzPts val="2400"/>
              <a:buFont typeface="Arial" panose="020B0604020202020204" pitchFamily="34" charset="0"/>
              <a:buChar char="•"/>
            </a:pPr>
            <a:r>
              <a:rPr lang="en-US" sz="2400" dirty="0">
                <a:solidFill>
                  <a:prstClr val="black"/>
                </a:solidFill>
              </a:rPr>
              <a:t>ESSA Section 1003–School Improvement</a:t>
            </a:r>
            <a:r>
              <a:rPr lang="en-US" sz="2400" u="sng" dirty="0">
                <a:solidFill>
                  <a:prstClr val="black"/>
                </a:solidFill>
              </a:rPr>
              <a:t> (</a:t>
            </a:r>
            <a:r>
              <a:rPr lang="en-US" sz="2400" u="sng" dirty="0">
                <a:solidFill>
                  <a:prstClr val="black"/>
                </a:solidFill>
                <a:hlinkClick r:id="rId3" tooltip="Elementary and Secondary Education Act of 1965"/>
              </a:rPr>
              <a:t>https</a:t>
            </a:r>
            <a:r>
              <a:rPr lang="en-US" sz="2400" u="sng" dirty="0">
                <a:solidFill>
                  <a:srgbClr val="0070C0"/>
                </a:solidFill>
                <a:hlinkClick r:id="rId3" tooltip="Elementary and Secondary Education Act of 1965"/>
              </a:rPr>
              <a:t>://go.usa.gov/xfAWr</a:t>
            </a:r>
            <a:r>
              <a:rPr lang="en-US" sz="2400" dirty="0">
                <a:solidFill>
                  <a:prstClr val="black"/>
                </a:solidFill>
              </a:rPr>
              <a:t>), pages 9 through 11.</a:t>
            </a:r>
          </a:p>
          <a:p>
            <a:pPr marL="457200" lvl="0" indent="-381000" algn="l">
              <a:spcBef>
                <a:spcPts val="800"/>
              </a:spcBef>
              <a:buClr>
                <a:srgbClr val="918655"/>
              </a:buClr>
              <a:buSzPts val="2400"/>
              <a:buFont typeface="Arial" panose="020B0604020202020204" pitchFamily="34" charset="0"/>
              <a:buChar char="•"/>
            </a:pPr>
            <a:r>
              <a:rPr lang="en-US" sz="2400" dirty="0">
                <a:solidFill>
                  <a:prstClr val="black"/>
                </a:solidFill>
              </a:rPr>
              <a:t>ESSA Section 1111(d)(1)–Comprehensive Support and Improvement (</a:t>
            </a:r>
            <a:r>
              <a:rPr lang="en-US" sz="2400" u="sng" dirty="0">
                <a:solidFill>
                  <a:srgbClr val="0070C0"/>
                </a:solidFill>
                <a:hlinkClick r:id="rId4" tooltip=" Comprehensive Support and Improvement legislation under the Every Student Succeeds Act."/>
              </a:rPr>
              <a:t>https://go.usa.gov/xfAC2</a:t>
            </a:r>
            <a:r>
              <a:rPr lang="en-US" sz="2400" dirty="0">
                <a:solidFill>
                  <a:prstClr val="black"/>
                </a:solidFill>
              </a:rPr>
              <a:t>), pages 33 through 35.</a:t>
            </a:r>
          </a:p>
          <a:p>
            <a:pPr marL="457200" lvl="0" indent="-381000" algn="l">
              <a:spcBef>
                <a:spcPts val="0"/>
              </a:spcBef>
              <a:buClr>
                <a:srgbClr val="918655"/>
              </a:buClr>
              <a:buSzPts val="2400"/>
              <a:buFont typeface="Arial" panose="020B0604020202020204" pitchFamily="34" charset="0"/>
              <a:buChar char="•"/>
              <a:defRPr/>
            </a:pPr>
            <a:r>
              <a:rPr lang="en-US" sz="2400" dirty="0">
                <a:solidFill>
                  <a:prstClr val="black"/>
                </a:solidFill>
              </a:rPr>
              <a:t>Assembly Bill 179, Budget Act of 2022 Item 6100-134-0890 Provision 11 of Schedule 2 is located at </a:t>
            </a:r>
            <a:r>
              <a:rPr lang="en-US" sz="2400" dirty="0">
                <a:solidFill>
                  <a:prstClr val="black"/>
                </a:solidFill>
                <a:hlinkClick r:id="rId5" tooltip="Assembly Bill 179, Budget Act of 2022"/>
              </a:rPr>
              <a:t>https://leginfo.legislature.ca.gov/faces/billNavClient.xhtml?bill_id=202120220AB179</a:t>
            </a:r>
            <a:r>
              <a:rPr lang="en-US" sz="2400" dirty="0">
                <a:solidFill>
                  <a:prstClr val="black"/>
                </a:solidFill>
              </a:rPr>
              <a:t>.</a:t>
            </a:r>
          </a:p>
        </p:txBody>
      </p:sp>
    </p:spTree>
    <p:extLst>
      <p:ext uri="{BB962C8B-B14F-4D97-AF65-F5344CB8AC3E}">
        <p14:creationId xmlns:p14="http://schemas.microsoft.com/office/powerpoint/2010/main" val="181118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2022 Budget Act: Provision 11 of Schedule 2 </a:t>
            </a:r>
            <a:endParaRPr lang="en-US" dirty="0"/>
          </a:p>
        </p:txBody>
      </p:sp>
      <p:sp>
        <p:nvSpPr>
          <p:cNvPr id="6" name="Content Placeholder 5"/>
          <p:cNvSpPr>
            <a:spLocks noGrp="1"/>
          </p:cNvSpPr>
          <p:nvPr>
            <p:ph idx="1"/>
          </p:nvPr>
        </p:nvSpPr>
        <p:spPr>
          <a:xfrm>
            <a:off x="677334" y="1930400"/>
            <a:ext cx="9933517" cy="3880773"/>
          </a:xfrm>
        </p:spPr>
        <p:txBody>
          <a:bodyPr>
            <a:normAutofit/>
          </a:bodyPr>
          <a:lstStyle/>
          <a:p>
            <a:pPr marL="93131" lvl="0" algn="l">
              <a:lnSpc>
                <a:spcPct val="150000"/>
              </a:lnSpc>
              <a:spcBef>
                <a:spcPct val="0"/>
              </a:spcBef>
              <a:spcAft>
                <a:spcPts val="1600"/>
              </a:spcAft>
              <a:buClr>
                <a:srgbClr val="54A021"/>
              </a:buClr>
              <a:buSzPts val="2400"/>
            </a:pPr>
            <a:r>
              <a:rPr lang="en-US" dirty="0">
                <a:solidFill>
                  <a:prstClr val="black"/>
                </a:solidFill>
              </a:rPr>
              <a:t>COE reviews and approves CSI prompts in the LCAP Plan Summary and submits to the CDE a list of LEAs with approved CSI prompts and the dates they were  approved. </a:t>
            </a:r>
          </a:p>
          <a:p>
            <a:pPr marL="93131" lvl="0" algn="l">
              <a:lnSpc>
                <a:spcPct val="150000"/>
              </a:lnSpc>
              <a:spcBef>
                <a:spcPct val="0"/>
              </a:spcBef>
              <a:spcAft>
                <a:spcPts val="1600"/>
              </a:spcAft>
              <a:buClr>
                <a:srgbClr val="54A021"/>
              </a:buClr>
              <a:buSzPts val="2400"/>
            </a:pPr>
            <a:r>
              <a:rPr lang="en-US" altLang="en-US" dirty="0">
                <a:solidFill>
                  <a:prstClr val="black"/>
                </a:solidFill>
                <a:cs typeface="Calibri" panose="020F0502020204030204" pitchFamily="34" charset="0"/>
              </a:rPr>
              <a:t>Here the COE is working on behalf of the </a:t>
            </a:r>
            <a:r>
              <a:rPr lang="en-US" altLang="en-US" b="1" dirty="0">
                <a:solidFill>
                  <a:prstClr val="black"/>
                </a:solidFill>
                <a:cs typeface="Calibri" panose="020F0502020204030204" pitchFamily="34" charset="0"/>
              </a:rPr>
              <a:t>SBE</a:t>
            </a:r>
            <a:r>
              <a:rPr lang="en-US" altLang="en-US" dirty="0">
                <a:solidFill>
                  <a:prstClr val="black"/>
                </a:solidFill>
                <a:cs typeface="Calibri" panose="020F0502020204030204" pitchFamily="34" charset="0"/>
              </a:rPr>
              <a:t> to meet the ESSA SEA requirement to approve LEA CSI plans.</a:t>
            </a:r>
          </a:p>
          <a:p>
            <a:endParaRPr lang="en-US" dirty="0"/>
          </a:p>
        </p:txBody>
      </p:sp>
    </p:spTree>
    <p:extLst>
      <p:ext uri="{BB962C8B-B14F-4D97-AF65-F5344CB8AC3E}">
        <p14:creationId xmlns:p14="http://schemas.microsoft.com/office/powerpoint/2010/main" val="1791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2031-CA97-4A13-B10E-DFE2A2767111}"/>
              </a:ext>
            </a:extLst>
          </p:cNvPr>
          <p:cNvSpPr>
            <a:spLocks noGrp="1"/>
          </p:cNvSpPr>
          <p:nvPr>
            <p:ph type="title"/>
          </p:nvPr>
        </p:nvSpPr>
        <p:spPr>
          <a:xfrm>
            <a:off x="586154" y="679449"/>
            <a:ext cx="10568679" cy="1257302"/>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Which COEs Are Eligible to Apply for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FY 2022 funding?</a:t>
            </a:r>
          </a:p>
        </p:txBody>
      </p:sp>
      <p:sp>
        <p:nvSpPr>
          <p:cNvPr id="45059" name="Content Placeholder 2">
            <a:extLst>
              <a:ext uri="{FF2B5EF4-FFF2-40B4-BE49-F238E27FC236}">
                <a16:creationId xmlns:a16="http://schemas.microsoft.com/office/drawing/2014/main" id="{4565F7C8-0B75-42ED-A65C-F24BDA20DF7B}"/>
              </a:ext>
            </a:extLst>
          </p:cNvPr>
          <p:cNvSpPr>
            <a:spLocks noGrp="1" noChangeArrowheads="1"/>
          </p:cNvSpPr>
          <p:nvPr>
            <p:ph idx="1"/>
          </p:nvPr>
        </p:nvSpPr>
        <p:spPr>
          <a:xfrm>
            <a:off x="898559" y="2157045"/>
            <a:ext cx="9115453" cy="3726121"/>
          </a:xfrm>
        </p:spPr>
        <p:txBody>
          <a:bodyPr>
            <a:normAutofit/>
          </a:bodyPr>
          <a:lstStyle/>
          <a:p>
            <a:pPr marL="93131" indent="0">
              <a:lnSpc>
                <a:spcPct val="150000"/>
              </a:lnSpc>
              <a:spcBef>
                <a:spcPct val="0"/>
              </a:spcBef>
              <a:spcAft>
                <a:spcPts val="1600"/>
              </a:spcAft>
              <a:buSzPts val="2500"/>
              <a:buNone/>
            </a:pPr>
            <a:r>
              <a:rPr lang="en-US" altLang="en-US" sz="2800" dirty="0">
                <a:solidFill>
                  <a:schemeClr val="tx1"/>
                </a:solidFill>
                <a:latin typeface="Arial" panose="020B0604020202020204" pitchFamily="34" charset="0"/>
                <a:cs typeface="Calibri" panose="020F0502020204030204" pitchFamily="34" charset="0"/>
              </a:rPr>
              <a:t>Eligible COEs that have an LEA or LEAs in their county that serve schools eligible for CSI based on the </a:t>
            </a:r>
            <a:r>
              <a:rPr lang="en-US" altLang="en-US" sz="2800" b="1" dirty="0">
                <a:solidFill>
                  <a:schemeClr val="tx1"/>
                </a:solidFill>
                <a:latin typeface="Arial" panose="020B0604020202020204" pitchFamily="34" charset="0"/>
                <a:cs typeface="Calibri" panose="020F0502020204030204" pitchFamily="34" charset="0"/>
              </a:rPr>
              <a:t>2022–23 ESSA Assistance Status Data File </a:t>
            </a:r>
            <a:r>
              <a:rPr lang="en-US" altLang="en-US" sz="2800" dirty="0">
                <a:solidFill>
                  <a:schemeClr val="tx1"/>
                </a:solidFill>
                <a:latin typeface="Arial" panose="020B0604020202020204" pitchFamily="34" charset="0"/>
                <a:cs typeface="Calibri" panose="020F0502020204030204" pitchFamily="34" charset="0"/>
              </a:rPr>
              <a:t>are eligible for funding</a:t>
            </a:r>
            <a:r>
              <a:rPr lang="en-US" altLang="en-US" sz="2800" b="1" dirty="0">
                <a:solidFill>
                  <a:schemeClr val="tx1"/>
                </a:solidFill>
                <a:latin typeface="Arial" panose="020B0604020202020204" pitchFamily="34" charset="0"/>
                <a:cs typeface="Calibri" panose="020F0502020204030204" pitchFamily="34" charset="0"/>
              </a:rPr>
              <a:t>. </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B18E-05A2-4E59-9874-CC0D957EE363}"/>
              </a:ext>
            </a:extLst>
          </p:cNvPr>
          <p:cNvSpPr>
            <a:spLocks noGrp="1"/>
          </p:cNvSpPr>
          <p:nvPr>
            <p:ph type="title"/>
          </p:nvPr>
        </p:nvSpPr>
        <p:spPr>
          <a:xfrm>
            <a:off x="1096433" y="668215"/>
            <a:ext cx="10058400" cy="1042052"/>
          </a:xfrm>
        </p:spPr>
        <p:txBody>
          <a:bodyPr>
            <a:noAutofit/>
          </a:bodyPr>
          <a:lstStyle/>
          <a:p>
            <a:pPr marL="93131">
              <a:lnSpc>
                <a:spcPct val="120000"/>
              </a:lnSpc>
              <a:spcBef>
                <a:spcPts val="0"/>
              </a:spcBef>
              <a:spcAft>
                <a:spcPts val="1600"/>
              </a:spcAft>
              <a:buSzPts val="2500"/>
              <a:defRPr/>
            </a:pPr>
            <a:r>
              <a:rPr lang="en-US" b="1" dirty="0">
                <a:solidFill>
                  <a:schemeClr val="tx1"/>
                </a:solidFill>
                <a:latin typeface="Arial"/>
                <a:cs typeface="Calibri"/>
              </a:rPr>
              <a:t>2022–23 ESSA Assistance Status Data Files </a:t>
            </a:r>
          </a:p>
        </p:txBody>
      </p:sp>
      <p:sp>
        <p:nvSpPr>
          <p:cNvPr id="51203" name="Content Placeholder 2">
            <a:extLst>
              <a:ext uri="{FF2B5EF4-FFF2-40B4-BE49-F238E27FC236}">
                <a16:creationId xmlns:a16="http://schemas.microsoft.com/office/drawing/2014/main" id="{B4DDDE6A-5339-44A0-91AC-9BE7E443927A}"/>
              </a:ext>
            </a:extLst>
          </p:cNvPr>
          <p:cNvSpPr>
            <a:spLocks noGrp="1" noChangeArrowheads="1"/>
          </p:cNvSpPr>
          <p:nvPr>
            <p:ph idx="1"/>
          </p:nvPr>
        </p:nvSpPr>
        <p:spPr>
          <a:xfrm>
            <a:off x="62144" y="2216295"/>
            <a:ext cx="10381109" cy="4749801"/>
          </a:xfrm>
        </p:spPr>
        <p:txBody>
          <a:bodyPr>
            <a:normAutofit/>
          </a:bodyPr>
          <a:lstStyle/>
          <a:p>
            <a:pPr marL="0" indent="0">
              <a:lnSpc>
                <a:spcPct val="150000"/>
              </a:lnSpc>
              <a:spcBef>
                <a:spcPts val="0"/>
              </a:spcBef>
              <a:spcAft>
                <a:spcPts val="1600"/>
              </a:spcAft>
              <a:buNone/>
            </a:pPr>
            <a:r>
              <a:rPr lang="en-US" altLang="en-US" sz="2400" dirty="0">
                <a:solidFill>
                  <a:schemeClr val="tx1"/>
                </a:solidFill>
                <a:latin typeface="Arial" panose="020B0604020202020204" pitchFamily="34" charset="0"/>
                <a:cs typeface="Arial" panose="020B0604020202020204" pitchFamily="34" charset="0"/>
              </a:rPr>
              <a:t>Please visit the CDE ESSA Assistance Status Data File web page to view the </a:t>
            </a:r>
            <a:r>
              <a:rPr lang="en-US" altLang="en-US" sz="2400" b="1" dirty="0">
                <a:solidFill>
                  <a:schemeClr val="tx1"/>
                </a:solidFill>
                <a:latin typeface="Arial" panose="020B0604020202020204" pitchFamily="34" charset="0"/>
                <a:cs typeface="Arial" panose="020B0604020202020204" pitchFamily="34" charset="0"/>
              </a:rPr>
              <a:t>2022–23</a:t>
            </a:r>
            <a:r>
              <a:rPr lang="en-US" altLang="en-US" sz="2400" dirty="0">
                <a:solidFill>
                  <a:schemeClr val="tx1"/>
                </a:solidFill>
                <a:latin typeface="Arial" panose="020B0604020202020204" pitchFamily="34" charset="0"/>
                <a:cs typeface="Arial" panose="020B0604020202020204" pitchFamily="34" charset="0"/>
              </a:rPr>
              <a:t> Data File and the corresponding record layout.</a:t>
            </a:r>
          </a:p>
          <a:p>
            <a:pPr marL="0" indent="0">
              <a:lnSpc>
                <a:spcPct val="150000"/>
              </a:lnSpc>
              <a:spcAft>
                <a:spcPts val="3200"/>
              </a:spcAft>
              <a:buNone/>
            </a:pPr>
            <a:r>
              <a:rPr lang="en-US" altLang="en-US" sz="2400" dirty="0">
                <a:solidFill>
                  <a:schemeClr val="tx1"/>
                </a:solidFill>
                <a:latin typeface="Arial" panose="020B0604020202020204" pitchFamily="34" charset="0"/>
                <a:cs typeface="Arial" panose="020B0604020202020204" pitchFamily="34" charset="0"/>
              </a:rPr>
              <a:t>For more information about school eligibility for CSI, please visit the </a:t>
            </a:r>
            <a:r>
              <a:rPr lang="en-US" altLang="en-US" sz="2400" dirty="0">
                <a:solidFill>
                  <a:schemeClr val="tx1"/>
                </a:solidFill>
                <a:latin typeface="Arial" panose="020B0604020202020204" pitchFamily="34" charset="0"/>
                <a:cs typeface="Arial" panose="020B0604020202020204" pitchFamily="34" charset="0"/>
                <a:hlinkClick r:id="rId3" tooltip="Every Student Succeeds Act Assistance Status Data Files"/>
              </a:rPr>
              <a:t>https://www.cde.ca.gov/sp/sw/t1/essaassistdatafiles.asp</a:t>
            </a:r>
            <a:r>
              <a:rPr lang="en-US" altLang="en-US" sz="2400" dirty="0">
                <a:solidFill>
                  <a:schemeClr val="tx1"/>
                </a:solidFill>
                <a:latin typeface="Arial" panose="020B0604020202020204" pitchFamily="34" charset="0"/>
                <a:cs typeface="Arial" panose="020B0604020202020204" pitchFamily="34" charset="0"/>
              </a:rPr>
              <a:t>.</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00CE-E797-41AC-ABAA-52D5512FE446}"/>
              </a:ext>
            </a:extLst>
          </p:cNvPr>
          <p:cNvSpPr>
            <a:spLocks noGrp="1"/>
          </p:cNvSpPr>
          <p:nvPr>
            <p:ph type="title"/>
          </p:nvPr>
        </p:nvSpPr>
        <p:spPr>
          <a:xfrm>
            <a:off x="339969" y="451513"/>
            <a:ext cx="10814864" cy="1167738"/>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Allowable Activities and Costs</a:t>
            </a:r>
          </a:p>
        </p:txBody>
      </p:sp>
      <p:sp>
        <p:nvSpPr>
          <p:cNvPr id="53251" name="Content Placeholder 2">
            <a:extLst>
              <a:ext uri="{FF2B5EF4-FFF2-40B4-BE49-F238E27FC236}">
                <a16:creationId xmlns:a16="http://schemas.microsoft.com/office/drawing/2014/main" id="{F0C7AC6B-A455-4C69-9246-0EE2FB031C93}"/>
              </a:ext>
            </a:extLst>
          </p:cNvPr>
          <p:cNvSpPr>
            <a:spLocks noGrp="1" noChangeArrowheads="1"/>
          </p:cNvSpPr>
          <p:nvPr>
            <p:ph idx="1"/>
          </p:nvPr>
        </p:nvSpPr>
        <p:spPr>
          <a:xfrm>
            <a:off x="242329" y="1619251"/>
            <a:ext cx="9762805" cy="4250266"/>
          </a:xfrm>
        </p:spPr>
        <p:txBody>
          <a:bodyPr>
            <a:normAutofit/>
          </a:bodyPr>
          <a:lstStyle/>
          <a:p>
            <a:pPr marL="0" indent="0">
              <a:lnSpc>
                <a:spcPct val="150000"/>
              </a:lnSpc>
              <a:spcBef>
                <a:spcPts val="0"/>
              </a:spcBef>
              <a:spcAft>
                <a:spcPts val="1600"/>
              </a:spcAft>
              <a:buNone/>
            </a:pPr>
            <a:r>
              <a:rPr lang="en-US" altLang="en-US" sz="2400" dirty="0">
                <a:solidFill>
                  <a:schemeClr val="tx1"/>
                </a:solidFill>
                <a:latin typeface="Arial" panose="020B0604020202020204" pitchFamily="34" charset="0"/>
                <a:cs typeface="Arial" panose="020B0604020202020204" pitchFamily="34" charset="0"/>
              </a:rPr>
              <a:t>Funds authorized under this subgrant shall be spent on the review and approval of 2023–24 LEA CSI plans through the CSI prompts in the 2023–24 LEA LCAP.</a:t>
            </a:r>
          </a:p>
          <a:p>
            <a:pPr marL="0" indent="0">
              <a:lnSpc>
                <a:spcPct val="150000"/>
              </a:lnSpc>
              <a:spcBef>
                <a:spcPts val="0"/>
              </a:spcBef>
              <a:spcAft>
                <a:spcPts val="1600"/>
              </a:spcAft>
              <a:buNone/>
            </a:pPr>
            <a:r>
              <a:rPr lang="en-US" altLang="en-US" sz="2400" dirty="0">
                <a:solidFill>
                  <a:schemeClr val="tx1"/>
                </a:solidFill>
                <a:latin typeface="Arial" panose="020B0604020202020204" pitchFamily="34" charset="0"/>
                <a:cs typeface="Arial" panose="020B0604020202020204" pitchFamily="34" charset="0"/>
              </a:rPr>
              <a:t>The COE will only be reimbursed for actual work performed. </a:t>
            </a:r>
          </a:p>
          <a:p>
            <a:pPr marL="0" indent="0">
              <a:lnSpc>
                <a:spcPct val="150000"/>
              </a:lnSpc>
              <a:spcBef>
                <a:spcPts val="0"/>
              </a:spcBef>
              <a:spcAft>
                <a:spcPts val="1600"/>
              </a:spcAft>
              <a:buNone/>
            </a:pPr>
            <a:r>
              <a:rPr lang="en-US" altLang="en-US" sz="2400" dirty="0">
                <a:solidFill>
                  <a:schemeClr val="tx1"/>
                </a:solidFill>
                <a:latin typeface="Arial" panose="020B0604020202020204" pitchFamily="34" charset="0"/>
                <a:cs typeface="Arial" panose="020B0604020202020204" pitchFamily="34" charset="0"/>
              </a:rPr>
              <a:t>The CSI COE Program Information web page is located at </a:t>
            </a:r>
            <a:r>
              <a:rPr lang="en-US" altLang="en-US" sz="2400" dirty="0">
                <a:solidFill>
                  <a:srgbClr val="0070C0"/>
                </a:solidFill>
                <a:latin typeface="Arial" panose="020B0604020202020204" pitchFamily="34" charset="0"/>
                <a:cs typeface="Arial" panose="020B0604020202020204" pitchFamily="34" charset="0"/>
                <a:hlinkClick r:id="rId2" tooltip=" The Comprehensive Support and Improvement County Office of Education web page."/>
              </a:rPr>
              <a:t>https://www.cde.ca.gov/sp/sw/t1/csicoeproginformation21.asp</a:t>
            </a:r>
            <a:r>
              <a:rPr lang="en-US" altLang="en-US" sz="2400" dirty="0">
                <a:solidFill>
                  <a:schemeClr val="tx1"/>
                </a:solidFill>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369E-BD5C-4788-85D0-733B5257CD63}"/>
              </a:ext>
            </a:extLst>
          </p:cNvPr>
          <p:cNvSpPr>
            <a:spLocks noGrp="1"/>
          </p:cNvSpPr>
          <p:nvPr>
            <p:ph type="title"/>
          </p:nvPr>
        </p:nvSpPr>
        <p:spPr>
          <a:xfrm>
            <a:off x="677334" y="285751"/>
            <a:ext cx="10477499" cy="133350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Disallowable Activities and Costs</a:t>
            </a:r>
          </a:p>
        </p:txBody>
      </p:sp>
      <p:sp>
        <p:nvSpPr>
          <p:cNvPr id="3" name="Content Placeholder 2">
            <a:extLst>
              <a:ext uri="{FF2B5EF4-FFF2-40B4-BE49-F238E27FC236}">
                <a16:creationId xmlns:a16="http://schemas.microsoft.com/office/drawing/2014/main" id="{195BA717-09FF-4570-B7B4-93D952C11E18}"/>
              </a:ext>
            </a:extLst>
          </p:cNvPr>
          <p:cNvSpPr>
            <a:spLocks noGrp="1"/>
          </p:cNvSpPr>
          <p:nvPr>
            <p:ph idx="1"/>
          </p:nvPr>
        </p:nvSpPr>
        <p:spPr>
          <a:xfrm>
            <a:off x="307710" y="1621181"/>
            <a:ext cx="10213534" cy="4951068"/>
          </a:xfrm>
        </p:spPr>
        <p:txBody>
          <a:bodyPr rtlCol="0">
            <a:noAutofit/>
          </a:bodyPr>
          <a:lstStyle/>
          <a:p>
            <a:pPr marL="0" indent="0">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The use of federal funds must be consistent with the Office of Management and Budget’s (OMB) Uniform Administrative Requirements, Cost Principles, and Audit Requirements for Federal Awards. OMB information is located at </a:t>
            </a:r>
            <a:r>
              <a:rPr lang="en-US" sz="2400" dirty="0">
                <a:solidFill>
                  <a:srgbClr val="0070C0"/>
                </a:solidFill>
                <a:latin typeface="Arial" panose="020B0604020202020204" pitchFamily="34" charset="0"/>
                <a:cs typeface="Arial" panose="020B0604020202020204" pitchFamily="34" charset="0"/>
                <a:hlinkClick r:id="rId3" tooltip="Uniform Administrative Requirements guidance."/>
              </a:rPr>
              <a:t>https://www.grants.gov/web/grants/learn-grants/grant-policies/omb-uniform-guidance-2014.html</a:t>
            </a: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For federal guidance on Supplement not Supplant for school improvement, see question 29a, pages 21 to 22 at </a:t>
            </a:r>
            <a:r>
              <a:rPr lang="en-US" sz="2400" dirty="0">
                <a:solidFill>
                  <a:srgbClr val="0070C0"/>
                </a:solidFill>
                <a:latin typeface="Arial" panose="020B0604020202020204" pitchFamily="34" charset="0"/>
                <a:cs typeface="Arial" panose="020B0604020202020204" pitchFamily="34" charset="0"/>
                <a:hlinkClick r:id="rId4" tooltip="Federal guidance on Supplement not supplant."/>
              </a:rPr>
              <a:t>https://www2.ed.gov/policy/elsec/leg/essa/snsfinalguidance06192019.pdf</a:t>
            </a:r>
            <a:endParaRPr lang="en-US" sz="24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2DC-8FCA-44DD-A0BA-7E79A88B6D3E}"/>
              </a:ext>
            </a:extLst>
          </p:cNvPr>
          <p:cNvSpPr>
            <a:spLocks noGrp="1"/>
          </p:cNvSpPr>
          <p:nvPr>
            <p:ph type="title"/>
          </p:nvPr>
        </p:nvSpPr>
        <p:spPr>
          <a:xfrm>
            <a:off x="715433" y="106362"/>
            <a:ext cx="10441518" cy="115516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(1)</a:t>
            </a:r>
          </a:p>
        </p:txBody>
      </p:sp>
      <p:graphicFrame>
        <p:nvGraphicFramePr>
          <p:cNvPr id="4" name="Table 3"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280591407"/>
              </p:ext>
            </p:extLst>
          </p:nvPr>
        </p:nvGraphicFramePr>
        <p:xfrm>
          <a:off x="537326" y="736664"/>
          <a:ext cx="11502276" cy="4943539"/>
        </p:xfrm>
        <a:graphic>
          <a:graphicData uri="http://schemas.openxmlformats.org/drawingml/2006/table">
            <a:tbl>
              <a:tblPr firstRow="1" bandRow="1">
                <a:tableStyleId>{5C22544A-7EE6-4342-B048-85BDC9FD1C3A}</a:tableStyleId>
              </a:tblPr>
              <a:tblGrid>
                <a:gridCol w="2875569">
                  <a:extLst>
                    <a:ext uri="{9D8B030D-6E8A-4147-A177-3AD203B41FA5}">
                      <a16:colId xmlns:a16="http://schemas.microsoft.com/office/drawing/2014/main" val="20000"/>
                    </a:ext>
                  </a:extLst>
                </a:gridCol>
                <a:gridCol w="2875569">
                  <a:extLst>
                    <a:ext uri="{9D8B030D-6E8A-4147-A177-3AD203B41FA5}">
                      <a16:colId xmlns:a16="http://schemas.microsoft.com/office/drawing/2014/main" val="20001"/>
                    </a:ext>
                  </a:extLst>
                </a:gridCol>
                <a:gridCol w="2875569">
                  <a:extLst>
                    <a:ext uri="{9D8B030D-6E8A-4147-A177-3AD203B41FA5}">
                      <a16:colId xmlns:a16="http://schemas.microsoft.com/office/drawing/2014/main" val="20002"/>
                    </a:ext>
                  </a:extLst>
                </a:gridCol>
                <a:gridCol w="2875569">
                  <a:extLst>
                    <a:ext uri="{9D8B030D-6E8A-4147-A177-3AD203B41FA5}">
                      <a16:colId xmlns:a16="http://schemas.microsoft.com/office/drawing/2014/main" val="20003"/>
                    </a:ext>
                  </a:extLst>
                </a:gridCol>
              </a:tblGrid>
              <a:tr h="742642">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8208">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1</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March 13, 2023, to June 30,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15, 2023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July 31, 2023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13294">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2</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 2023, to September 30,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15, 2023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October 31, 2023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13294">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 2023, to January 31,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February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February 28, 2024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Content Placeholder 5"/>
          <p:cNvSpPr>
            <a:spLocks noGrp="1"/>
          </p:cNvSpPr>
          <p:nvPr>
            <p:ph idx="1"/>
          </p:nvPr>
        </p:nvSpPr>
        <p:spPr>
          <a:xfrm>
            <a:off x="2134011" y="5680203"/>
            <a:ext cx="8596668" cy="515837"/>
          </a:xfrm>
        </p:spPr>
        <p:txBody>
          <a:bodyPr>
            <a:normAutofit fontScale="92500" lnSpcReduction="20000"/>
          </a:bodyPr>
          <a:lstStyle/>
          <a:p>
            <a:r>
              <a:rPr lang="en-US" altLang="en-US" sz="2600" dirty="0">
                <a:solidFill>
                  <a:schemeClr val="tx1"/>
                </a:solidFill>
              </a:rPr>
              <a:t>Reference </a:t>
            </a:r>
            <a:r>
              <a:rPr lang="en-US" altLang="en-US" sz="2600" dirty="0">
                <a:solidFill>
                  <a:schemeClr val="tx1"/>
                </a:solidFill>
                <a:hlinkClick r:id="rId2" action="ppaction://hlinksldjump"/>
              </a:rPr>
              <a:t>Appendix</a:t>
            </a:r>
            <a:r>
              <a:rPr lang="en-US" altLang="en-US" sz="2600" dirty="0">
                <a:solidFill>
                  <a:schemeClr val="tx1"/>
                </a:solidFill>
              </a:rPr>
              <a:t> for alternative text version</a:t>
            </a:r>
            <a:r>
              <a:rPr lang="en-US" altLang="en-US" sz="3400" dirty="0">
                <a:solidFill>
                  <a:schemeClr val="tx1"/>
                </a:solidFill>
              </a:rPr>
              <a:t>.</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2DC-8FCA-44DD-A0BA-7E79A88B6D3E}"/>
              </a:ext>
            </a:extLst>
          </p:cNvPr>
          <p:cNvSpPr>
            <a:spLocks noGrp="1"/>
          </p:cNvSpPr>
          <p:nvPr>
            <p:ph type="title"/>
          </p:nvPr>
        </p:nvSpPr>
        <p:spPr>
          <a:xfrm>
            <a:off x="715433" y="106362"/>
            <a:ext cx="10441518" cy="115516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(2)</a:t>
            </a:r>
          </a:p>
        </p:txBody>
      </p:sp>
      <p:graphicFrame>
        <p:nvGraphicFramePr>
          <p:cNvPr id="4" name="Table 3"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3317420926"/>
              </p:ext>
            </p:extLst>
          </p:nvPr>
        </p:nvGraphicFramePr>
        <p:xfrm>
          <a:off x="142876" y="847725"/>
          <a:ext cx="11896724" cy="4290886"/>
        </p:xfrm>
        <a:graphic>
          <a:graphicData uri="http://schemas.openxmlformats.org/drawingml/2006/table">
            <a:tbl>
              <a:tblPr firstRow="1" bandRow="1">
                <a:tableStyleId>{5C22544A-7EE6-4342-B048-85BDC9FD1C3A}</a:tableStyleId>
              </a:tblPr>
              <a:tblGrid>
                <a:gridCol w="2974181">
                  <a:extLst>
                    <a:ext uri="{9D8B030D-6E8A-4147-A177-3AD203B41FA5}">
                      <a16:colId xmlns:a16="http://schemas.microsoft.com/office/drawing/2014/main" val="20000"/>
                    </a:ext>
                  </a:extLst>
                </a:gridCol>
                <a:gridCol w="2974181">
                  <a:extLst>
                    <a:ext uri="{9D8B030D-6E8A-4147-A177-3AD203B41FA5}">
                      <a16:colId xmlns:a16="http://schemas.microsoft.com/office/drawing/2014/main" val="20001"/>
                    </a:ext>
                  </a:extLst>
                </a:gridCol>
                <a:gridCol w="2974181">
                  <a:extLst>
                    <a:ext uri="{9D8B030D-6E8A-4147-A177-3AD203B41FA5}">
                      <a16:colId xmlns:a16="http://schemas.microsoft.com/office/drawing/2014/main" val="20002"/>
                    </a:ext>
                  </a:extLst>
                </a:gridCol>
                <a:gridCol w="2974181">
                  <a:extLst>
                    <a:ext uri="{9D8B030D-6E8A-4147-A177-3AD203B41FA5}">
                      <a16:colId xmlns:a16="http://schemas.microsoft.com/office/drawing/2014/main" val="20003"/>
                    </a:ext>
                  </a:extLst>
                </a:gridCol>
              </a:tblGrid>
              <a:tr h="752219">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6655">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Report 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February 1, 2024, to June 30,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July 31, 2024 (E) </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04438">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Final Report and Subgrant Evaluation</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Expenditures (E)</a:t>
                      </a:r>
                    </a:p>
                    <a:p>
                      <a:pPr marL="342900" marR="0" lvl="0" indent="-342900">
                        <a:lnSpc>
                          <a:spcPct val="104000"/>
                        </a:lnSpc>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Subgrant Evaluation Prompt (SEP)</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July 1, 2024, to September 30, 2024</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October 15, 2024 (BR)</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October 31, 2024 (E and SEP)</a:t>
                      </a:r>
                    </a:p>
                    <a:p>
                      <a:pPr marL="0" marR="0" indent="0">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SEP due upon closeout of subgrant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Content Placeholder 5"/>
          <p:cNvSpPr>
            <a:spLocks noGrp="1"/>
          </p:cNvSpPr>
          <p:nvPr>
            <p:ph idx="1"/>
          </p:nvPr>
        </p:nvSpPr>
        <p:spPr>
          <a:xfrm>
            <a:off x="2089623" y="5494438"/>
            <a:ext cx="8596668" cy="515837"/>
          </a:xfrm>
        </p:spPr>
        <p:txBody>
          <a:bodyPr>
            <a:normAutofit fontScale="92500" lnSpcReduction="20000"/>
          </a:bodyPr>
          <a:lstStyle/>
          <a:p>
            <a:r>
              <a:rPr lang="en-US" altLang="en-US" sz="2600" dirty="0">
                <a:solidFill>
                  <a:schemeClr val="tx1"/>
                </a:solidFill>
              </a:rPr>
              <a:t>Reference </a:t>
            </a:r>
            <a:r>
              <a:rPr lang="en-US" altLang="en-US" sz="2600" dirty="0">
                <a:solidFill>
                  <a:schemeClr val="tx1"/>
                </a:solidFill>
                <a:hlinkClick r:id="rId2" action="ppaction://hlinksldjump"/>
              </a:rPr>
              <a:t>Appendix</a:t>
            </a:r>
            <a:r>
              <a:rPr lang="en-US" altLang="en-US" sz="2600" dirty="0">
                <a:solidFill>
                  <a:schemeClr val="tx1"/>
                </a:solidFill>
              </a:rPr>
              <a:t> for alternative text version</a:t>
            </a:r>
            <a:r>
              <a:rPr lang="en-US" altLang="en-US" sz="3400" dirty="0">
                <a:solidFill>
                  <a:schemeClr val="tx1"/>
                </a:solidFill>
              </a:rPr>
              <a:t>.</a:t>
            </a:r>
          </a:p>
        </p:txBody>
      </p:sp>
    </p:spTree>
    <p:extLst>
      <p:ext uri="{BB962C8B-B14F-4D97-AF65-F5344CB8AC3E}">
        <p14:creationId xmlns:p14="http://schemas.microsoft.com/office/powerpoint/2010/main" val="172316813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3E9F-D5EB-4BE4-986D-DD108B043C1B}"/>
              </a:ext>
            </a:extLst>
          </p:cNvPr>
          <p:cNvSpPr>
            <a:spLocks noGrp="1"/>
          </p:cNvSpPr>
          <p:nvPr>
            <p:ph type="title"/>
          </p:nvPr>
        </p:nvSpPr>
        <p:spPr>
          <a:xfrm>
            <a:off x="457200" y="285751"/>
            <a:ext cx="10697633" cy="1221316"/>
          </a:xfrm>
        </p:spPr>
        <p:txBody>
          <a:bodyPr>
            <a:noAutofit/>
          </a:bodyPr>
          <a:lstStyle/>
          <a:p>
            <a:pPr algn="ctr">
              <a:defRPr/>
            </a:pPr>
            <a:r>
              <a:rPr lang="en-US" b="1" dirty="0" err="1">
                <a:solidFill>
                  <a:schemeClr val="tx1"/>
                </a:solidFill>
                <a:latin typeface="Arial" panose="020B0604020202020204" pitchFamily="34" charset="0"/>
                <a:cs typeface="Arial" panose="020B0604020202020204" pitchFamily="34" charset="0"/>
              </a:rPr>
              <a:t>Subgrant</a:t>
            </a:r>
            <a:r>
              <a:rPr lang="en-US" b="1" dirty="0">
                <a:solidFill>
                  <a:schemeClr val="tx1"/>
                </a:solidFill>
                <a:latin typeface="Arial" panose="020B0604020202020204" pitchFamily="34" charset="0"/>
                <a:cs typeface="Arial" panose="020B0604020202020204" pitchFamily="34" charset="0"/>
              </a:rPr>
              <a:t> Reporting Requirements (3)</a:t>
            </a:r>
          </a:p>
        </p:txBody>
      </p:sp>
      <p:sp>
        <p:nvSpPr>
          <p:cNvPr id="56323" name="Content Placeholder 2">
            <a:extLst>
              <a:ext uri="{FF2B5EF4-FFF2-40B4-BE49-F238E27FC236}">
                <a16:creationId xmlns:a16="http://schemas.microsoft.com/office/drawing/2014/main" id="{977D7F40-1F06-4B86-9884-92D29E575DA7}"/>
              </a:ext>
            </a:extLst>
          </p:cNvPr>
          <p:cNvSpPr>
            <a:spLocks noGrp="1" noChangeArrowheads="1"/>
          </p:cNvSpPr>
          <p:nvPr>
            <p:ph idx="1"/>
          </p:nvPr>
        </p:nvSpPr>
        <p:spPr>
          <a:xfrm>
            <a:off x="90952" y="1397909"/>
            <a:ext cx="10561624" cy="4908273"/>
          </a:xfrm>
        </p:spPr>
        <p:txBody>
          <a:bodyPr rtlCol="0">
            <a:noAutofit/>
          </a:bodyPr>
          <a:lstStyle/>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COE expenditures must be submitted with each report.</a:t>
            </a:r>
          </a:p>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Zeroes must be submitted if there are no expenditures.</a:t>
            </a:r>
          </a:p>
          <a:p>
            <a:pPr marL="702727" indent="-457200">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a:t>
            </a:r>
          </a:p>
          <a:p>
            <a:pPr marL="681038" indent="-436563">
              <a:lnSpc>
                <a:spcPct val="150000"/>
              </a:lnSpc>
              <a:spcBef>
                <a:spcPct val="0"/>
              </a:spcBef>
              <a:spcAft>
                <a:spcPts val="1600"/>
              </a:spcAft>
              <a:buClr>
                <a:schemeClr val="tx1"/>
              </a:buClr>
              <a:buSzPct val="100000"/>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Budget revision requests require CDE approval and are due 15 business days prior to the expenditure reporting due date.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Acronyms (1)</a:t>
            </a:r>
            <a:endParaRPr lang="en-US" dirty="0"/>
          </a:p>
        </p:txBody>
      </p:sp>
      <p:sp>
        <p:nvSpPr>
          <p:cNvPr id="6" name="Content Placeholder 5"/>
          <p:cNvSpPr>
            <a:spLocks noGrp="1"/>
          </p:cNvSpPr>
          <p:nvPr>
            <p:ph idx="1"/>
          </p:nvPr>
        </p:nvSpPr>
        <p:spPr>
          <a:xfrm>
            <a:off x="677334" y="1279856"/>
            <a:ext cx="9809691" cy="4298287"/>
          </a:xfrm>
        </p:spPr>
        <p:txBody>
          <a:bodyPr>
            <a:normAutofit/>
          </a:bodyPr>
          <a:lstStyle/>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CDE</a:t>
            </a:r>
            <a:r>
              <a:rPr lang="en-US" sz="3200" dirty="0">
                <a:solidFill>
                  <a:prstClr val="black"/>
                </a:solidFill>
              </a:rPr>
              <a:t>—California Department of Education</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COE</a:t>
            </a:r>
            <a:r>
              <a:rPr lang="en-US" sz="3200" dirty="0">
                <a:solidFill>
                  <a:prstClr val="black"/>
                </a:solidFill>
              </a:rPr>
              <a:t>—County Office of Education</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CSI</a:t>
            </a:r>
            <a:r>
              <a:rPr lang="en-US" sz="3200" dirty="0">
                <a:solidFill>
                  <a:prstClr val="black"/>
                </a:solidFill>
              </a:rPr>
              <a:t>—Comprehensive Support and Improvement</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ESSA</a:t>
            </a:r>
            <a:r>
              <a:rPr lang="en-US" sz="3200" dirty="0">
                <a:solidFill>
                  <a:prstClr val="black"/>
                </a:solidFill>
              </a:rPr>
              <a:t>—Every Student Succeeds Act</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FY</a:t>
            </a:r>
            <a:r>
              <a:rPr lang="en-US" sz="3200" dirty="0">
                <a:solidFill>
                  <a:prstClr val="black"/>
                </a:solidFill>
              </a:rPr>
              <a:t>—Fiscal Year</a:t>
            </a:r>
          </a:p>
          <a:p>
            <a:pPr marL="457200" lvl="0" indent="-365751" algn="l">
              <a:spcBef>
                <a:spcPts val="1600"/>
              </a:spcBef>
              <a:buClrTx/>
              <a:buSzPct val="100000"/>
              <a:buFont typeface="Arial" panose="020B0604020202020204" pitchFamily="34" charset="0"/>
              <a:buChar char="•"/>
              <a:defRPr/>
            </a:pPr>
            <a:r>
              <a:rPr lang="en-US" sz="3200" b="1" dirty="0">
                <a:solidFill>
                  <a:prstClr val="black"/>
                </a:solidFill>
              </a:rPr>
              <a:t>GMART</a:t>
            </a:r>
            <a:r>
              <a:rPr lang="en-US" sz="3200" dirty="0">
                <a:solidFill>
                  <a:prstClr val="black"/>
                </a:solidFill>
              </a:rPr>
              <a:t>—Grant Management and Reporting Tool</a:t>
            </a:r>
          </a:p>
          <a:p>
            <a:endParaRPr lang="en-US" dirty="0"/>
          </a:p>
        </p:txBody>
      </p:sp>
    </p:spTree>
    <p:extLst>
      <p:ext uri="{BB962C8B-B14F-4D97-AF65-F5344CB8AC3E}">
        <p14:creationId xmlns:p14="http://schemas.microsoft.com/office/powerpoint/2010/main" val="286054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EACF-505B-44C2-A686-FE464315FD46}"/>
              </a:ext>
            </a:extLst>
          </p:cNvPr>
          <p:cNvSpPr>
            <a:spLocks noGrp="1"/>
          </p:cNvSpPr>
          <p:nvPr>
            <p:ph type="title"/>
          </p:nvPr>
        </p:nvSpPr>
        <p:spPr>
          <a:xfrm>
            <a:off x="766233" y="515815"/>
            <a:ext cx="10358967"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Subgrant Reporting Requirements (4)</a:t>
            </a:r>
          </a:p>
        </p:txBody>
      </p:sp>
      <p:sp>
        <p:nvSpPr>
          <p:cNvPr id="57347" name="Content Placeholder 2">
            <a:extLst>
              <a:ext uri="{FF2B5EF4-FFF2-40B4-BE49-F238E27FC236}">
                <a16:creationId xmlns:a16="http://schemas.microsoft.com/office/drawing/2014/main" id="{7156ADB5-1B1C-4849-AEE0-95F746A5A328}"/>
              </a:ext>
            </a:extLst>
          </p:cNvPr>
          <p:cNvSpPr>
            <a:spLocks noGrp="1" noChangeArrowheads="1"/>
          </p:cNvSpPr>
          <p:nvPr>
            <p:ph idx="1"/>
          </p:nvPr>
        </p:nvSpPr>
        <p:spPr>
          <a:xfrm>
            <a:off x="515816" y="1587501"/>
            <a:ext cx="10358967" cy="4282016"/>
          </a:xfrm>
        </p:spPr>
        <p:txBody>
          <a:bodyPr>
            <a:normAutofit/>
          </a:bodyPr>
          <a:lstStyle/>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Budget revision requests must be submitted using the GMART located at </a:t>
            </a:r>
            <a:r>
              <a:rPr lang="en-US" altLang="en-US" sz="2800" dirty="0">
                <a:solidFill>
                  <a:srgbClr val="0070C0"/>
                </a:solidFill>
                <a:latin typeface="Arial" panose="020B0604020202020204" pitchFamily="34" charset="0"/>
                <a:cs typeface="Arial" panose="020B0604020202020204" pitchFamily="34" charset="0"/>
                <a:hlinkClick r:id="rId3" tooltip="Grant Management and Reporting Tool Log in"/>
              </a:rPr>
              <a:t>https://www3.cde.ca.gov/gmart/gmartlogon.aspx</a:t>
            </a:r>
            <a:r>
              <a:rPr lang="en-US" altLang="en-US" sz="2800" dirty="0">
                <a:solidFill>
                  <a:schemeClr val="tx1"/>
                </a:solidFill>
                <a:latin typeface="Arial" panose="020B0604020202020204" pitchFamily="34" charset="0"/>
                <a:cs typeface="Arial" panose="020B0604020202020204" pitchFamily="34" charset="0"/>
              </a:rPr>
              <a:t>.</a:t>
            </a:r>
          </a:p>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PCA number is 15565.</a:t>
            </a:r>
          </a:p>
          <a:p>
            <a:pPr marL="517525" indent="-457200">
              <a:lnSpc>
                <a:spcPct val="150000"/>
              </a:lnSpc>
              <a:spcBef>
                <a:spcPct val="0"/>
              </a:spcBef>
              <a:spcAft>
                <a:spcPts val="1600"/>
              </a:spcAft>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Final Report must be completed in the GMART prior to closeout.</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Closeout</a:t>
            </a:r>
          </a:p>
        </p:txBody>
      </p:sp>
      <p:sp>
        <p:nvSpPr>
          <p:cNvPr id="57347" name="Content Placeholder 2">
            <a:extLst>
              <a:ext uri="{FF2B5EF4-FFF2-40B4-BE49-F238E27FC236}">
                <a16:creationId xmlns:a16="http://schemas.microsoft.com/office/drawing/2014/main" id="{7156ADB5-1B1C-4849-AEE0-95F746A5A328}"/>
              </a:ext>
            </a:extLst>
          </p:cNvPr>
          <p:cNvSpPr>
            <a:spLocks noGrp="1" noChangeArrowheads="1"/>
          </p:cNvSpPr>
          <p:nvPr>
            <p:ph idx="1"/>
          </p:nvPr>
        </p:nvSpPr>
        <p:spPr>
          <a:xfrm>
            <a:off x="199292" y="1266092"/>
            <a:ext cx="10675492" cy="5791200"/>
          </a:xfrm>
        </p:spPr>
        <p:txBody>
          <a:bodyPr>
            <a:normAutofit/>
          </a:bodyPr>
          <a:lstStyle/>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When a COE has spent 75 percent or more of its funds, the GMART will prompt the COE to Closeout.</a:t>
            </a:r>
          </a:p>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Final Report includes the final expenditures and a response to a final Subgrant Evaluation Prompt.</a:t>
            </a:r>
          </a:p>
          <a:p>
            <a:pPr marL="640080" indent="-457200">
              <a:lnSpc>
                <a:spcPct val="150000"/>
              </a:lnSpc>
              <a:spcBef>
                <a:spcPts val="0"/>
              </a:spcBef>
              <a:spcAft>
                <a:spcPts val="1600"/>
              </a:spcAft>
              <a:buClr>
                <a:schemeClr val="tx1"/>
              </a:buClr>
              <a:buSzPct val="1000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final Subgrant Evaluation Prompt asks the COE to describe how well the COE process worked for reviewing and approving the CSI prompts in the LEA LCAP Plan Summary.</a:t>
            </a:r>
          </a:p>
          <a:p>
            <a:pPr marL="517525" indent="-457200">
              <a:lnSpc>
                <a:spcPct val="100000"/>
              </a:lnSpc>
              <a:spcBef>
                <a:spcPct val="0"/>
              </a:spcBef>
              <a:spcAft>
                <a:spcPts val="1600"/>
              </a:spcAft>
              <a:buClrTx/>
              <a:buSzPct val="100000"/>
              <a:buFont typeface="Arial" panose="020B0604020202020204" pitchFamily="34" charset="0"/>
              <a:buChar char="•"/>
              <a:tabLst>
                <a:tab pos="396875" algn="l"/>
              </a:tabLst>
            </a:pPr>
            <a:endParaRPr lang="en-US" alt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02767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B9F9-FF6A-40F5-B17E-1ABB70045A2E}"/>
              </a:ext>
            </a:extLst>
          </p:cNvPr>
          <p:cNvSpPr>
            <a:spLocks noGrp="1"/>
          </p:cNvSpPr>
          <p:nvPr>
            <p:ph type="title"/>
          </p:nvPr>
        </p:nvSpPr>
        <p:spPr/>
        <p:txBody>
          <a:bodyPr/>
          <a:lstStyle/>
          <a:p>
            <a:r>
              <a:rPr lang="en-US" b="1" dirty="0"/>
              <a:t>Apportionments (1)</a:t>
            </a:r>
            <a:endParaRPr lang="en-US" dirty="0"/>
          </a:p>
        </p:txBody>
      </p:sp>
      <p:graphicFrame>
        <p:nvGraphicFramePr>
          <p:cNvPr id="6" name="Table 5" descr="Apportionments for COE allocations.">
            <a:extLst>
              <a:ext uri="{FF2B5EF4-FFF2-40B4-BE49-F238E27FC236}">
                <a16:creationId xmlns:a16="http://schemas.microsoft.com/office/drawing/2014/main" id="{429860C0-2BA0-4B0B-9DFA-8A5322DD64F7}"/>
              </a:ext>
            </a:extLst>
          </p:cNvPr>
          <p:cNvGraphicFramePr>
            <a:graphicFrameLocks noGrp="1"/>
          </p:cNvGraphicFramePr>
          <p:nvPr>
            <p:extLst>
              <p:ext uri="{D42A27DB-BD31-4B8C-83A1-F6EECF244321}">
                <p14:modId xmlns:p14="http://schemas.microsoft.com/office/powerpoint/2010/main" val="3905584030"/>
              </p:ext>
            </p:extLst>
          </p:nvPr>
        </p:nvGraphicFramePr>
        <p:xfrm>
          <a:off x="677334" y="1530900"/>
          <a:ext cx="9363610" cy="3521880"/>
        </p:xfrm>
        <a:graphic>
          <a:graphicData uri="http://schemas.openxmlformats.org/drawingml/2006/table">
            <a:tbl>
              <a:tblPr firstRow="1" bandRow="1">
                <a:tableStyleId>{5202B0CA-FC54-4496-8BCA-5EF66A818D29}</a:tableStyleId>
              </a:tblPr>
              <a:tblGrid>
                <a:gridCol w="4681805">
                  <a:extLst>
                    <a:ext uri="{9D8B030D-6E8A-4147-A177-3AD203B41FA5}">
                      <a16:colId xmlns:a16="http://schemas.microsoft.com/office/drawing/2014/main" val="3358995592"/>
                    </a:ext>
                  </a:extLst>
                </a:gridCol>
                <a:gridCol w="4681805">
                  <a:extLst>
                    <a:ext uri="{9D8B030D-6E8A-4147-A177-3AD203B41FA5}">
                      <a16:colId xmlns:a16="http://schemas.microsoft.com/office/drawing/2014/main" val="3821498375"/>
                    </a:ext>
                  </a:extLst>
                </a:gridCol>
              </a:tblGrid>
              <a:tr h="1723560">
                <a:tc>
                  <a:txBody>
                    <a:bodyPr/>
                    <a:lstStyle/>
                    <a:p>
                      <a:pPr algn="ctr"/>
                      <a:r>
                        <a:rPr lang="en-US" sz="2800" dirty="0">
                          <a:latin typeface="Arial" panose="020B0604020202020204" pitchFamily="34" charset="0"/>
                          <a:cs typeface="Arial" panose="020B0604020202020204" pitchFamily="34" charset="0"/>
                        </a:rPr>
                        <a:t>First Apportionment</a:t>
                      </a:r>
                    </a:p>
                    <a:p>
                      <a:pPr algn="ctr"/>
                      <a:r>
                        <a:rPr lang="en-US" sz="2800" i="1" dirty="0">
                          <a:latin typeface="Arial" panose="020B0604020202020204" pitchFamily="34" charset="0"/>
                          <a:cs typeface="Arial" panose="020B0604020202020204" pitchFamily="34" charset="0"/>
                        </a:rPr>
                        <a:t>(Approved Application)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800" dirty="0">
                          <a:latin typeface="Arial" panose="020B0604020202020204" pitchFamily="34" charset="0"/>
                          <a:cs typeface="Arial" panose="020B0604020202020204" pitchFamily="34" charset="0"/>
                        </a:rPr>
                        <a:t>Subsequent</a:t>
                      </a:r>
                    </a:p>
                    <a:p>
                      <a:pPr algn="ctr"/>
                      <a:r>
                        <a:rPr lang="en-US" sz="2800" dirty="0">
                          <a:latin typeface="Arial" panose="020B0604020202020204" pitchFamily="34" charset="0"/>
                          <a:cs typeface="Arial" panose="020B0604020202020204" pitchFamily="34" charset="0"/>
                        </a:rPr>
                        <a:t>Apportionments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958224652"/>
                  </a:ext>
                </a:extLst>
              </a:tr>
              <a:tr h="1723560">
                <a:tc>
                  <a:txBody>
                    <a:bodyPr/>
                    <a:lstStyle/>
                    <a:p>
                      <a:pPr algn="ctr"/>
                      <a:r>
                        <a:rPr lang="en-US" sz="2800" dirty="0">
                          <a:latin typeface="Arial" panose="020B0604020202020204" pitchFamily="34" charset="0"/>
                          <a:cs typeface="Arial" panose="020B0604020202020204" pitchFamily="34" charset="0"/>
                        </a:rPr>
                        <a:t>Fifty percent of the </a:t>
                      </a:r>
                    </a:p>
                    <a:p>
                      <a:pPr algn="ctr"/>
                      <a:r>
                        <a:rPr lang="en-US" sz="2800" dirty="0">
                          <a:latin typeface="Arial" panose="020B0604020202020204" pitchFamily="34" charset="0"/>
                          <a:cs typeface="Arial" panose="020B0604020202020204" pitchFamily="34" charset="0"/>
                        </a:rPr>
                        <a:t>total COE allocation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Claimed</a:t>
                      </a:r>
                      <a:r>
                        <a:rPr lang="en-US" sz="2800" baseline="0" dirty="0">
                          <a:latin typeface="Arial" panose="020B0604020202020204" pitchFamily="34" charset="0"/>
                          <a:cs typeface="Arial" panose="020B0604020202020204" pitchFamily="34" charset="0"/>
                        </a:rPr>
                        <a:t> expenditures for each performance period less prior cumulative payments.</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35151649"/>
                  </a:ext>
                </a:extLst>
              </a:tr>
            </a:tbl>
          </a:graphicData>
        </a:graphic>
      </p:graphicFrame>
    </p:spTree>
    <p:extLst>
      <p:ext uri="{BB962C8B-B14F-4D97-AF65-F5344CB8AC3E}">
        <p14:creationId xmlns:p14="http://schemas.microsoft.com/office/powerpoint/2010/main" val="56394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Apportionments (2)</a:t>
            </a:r>
          </a:p>
        </p:txBody>
      </p:sp>
      <p:sp>
        <p:nvSpPr>
          <p:cNvPr id="5" name="Content Placeholder 4">
            <a:extLst>
              <a:ext uri="{FF2B5EF4-FFF2-40B4-BE49-F238E27FC236}">
                <a16:creationId xmlns:a16="http://schemas.microsoft.com/office/drawing/2014/main" id="{C3B47838-16A4-40A3-9C4B-815B1A3DC80C}"/>
              </a:ext>
            </a:extLst>
          </p:cNvPr>
          <p:cNvSpPr>
            <a:spLocks noGrp="1"/>
          </p:cNvSpPr>
          <p:nvPr>
            <p:ph idx="1"/>
          </p:nvPr>
        </p:nvSpPr>
        <p:spPr>
          <a:xfrm>
            <a:off x="766233" y="1637989"/>
            <a:ext cx="8596668" cy="3880773"/>
          </a:xfrm>
        </p:spPr>
        <p:txBody>
          <a:bodyPr>
            <a:normAutofit fontScale="92500" lnSpcReduction="20000"/>
          </a:bodyPr>
          <a:lstStyle/>
          <a:p>
            <a:pPr marL="0" lvl="0" indent="0">
              <a:lnSpc>
                <a:spcPct val="150000"/>
              </a:lnSpc>
              <a:buClr>
                <a:srgbClr val="353535"/>
              </a:buClr>
              <a:buSzTx/>
              <a:buNone/>
            </a:pPr>
            <a:r>
              <a:rPr lang="en-US" sz="2800" b="1" dirty="0">
                <a:solidFill>
                  <a:prstClr val="black"/>
                </a:solidFill>
                <a:latin typeface="Arial" panose="020B0604020202020204" pitchFamily="34" charset="0"/>
                <a:cs typeface="Arial" panose="020B0604020202020204" pitchFamily="34" charset="0"/>
                <a:sym typeface="Montserrat Light"/>
              </a:rPr>
              <a:t>Note: </a:t>
            </a:r>
            <a:r>
              <a:rPr lang="en-US" sz="2800" dirty="0">
                <a:solidFill>
                  <a:prstClr val="black"/>
                </a:solidFill>
                <a:latin typeface="Arial" panose="020B0604020202020204" pitchFamily="34" charset="0"/>
                <a:cs typeface="Arial" panose="020B0604020202020204" pitchFamily="34" charset="0"/>
                <a:sym typeface="Montserrat Light"/>
              </a:rPr>
              <a:t>Reported expenditures are used for the purpose of calculating the COE’s apportionment. The use of federal funds must be consistent with the OMB Uniform Administrative Requirements, Cost Principles, and Audit Requirements for Federal Awards, ESSA requirements, and requirements in the 2023‒24 ESSA CSI COE Plan Approval Application for Funding.</a:t>
            </a:r>
          </a:p>
          <a:p>
            <a:pPr marL="0" indent="0">
              <a:buNone/>
            </a:pPr>
            <a:endParaRPr lang="en-US" dirty="0"/>
          </a:p>
        </p:txBody>
      </p:sp>
    </p:spTree>
    <p:extLst>
      <p:ext uri="{BB962C8B-B14F-4D97-AF65-F5344CB8AC3E}">
        <p14:creationId xmlns:p14="http://schemas.microsoft.com/office/powerpoint/2010/main" val="415976754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EACF-505B-44C2-A686-FE464315FD46}"/>
              </a:ext>
            </a:extLst>
          </p:cNvPr>
          <p:cNvSpPr>
            <a:spLocks noGrp="1"/>
          </p:cNvSpPr>
          <p:nvPr>
            <p:ph type="title"/>
          </p:nvPr>
        </p:nvSpPr>
        <p:spPr>
          <a:xfrm>
            <a:off x="1" y="515815"/>
            <a:ext cx="10222522" cy="1071686"/>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Apportionments (3)</a:t>
            </a:r>
          </a:p>
        </p:txBody>
      </p:sp>
      <p:sp>
        <p:nvSpPr>
          <p:cNvPr id="5" name="Content Placeholder 4">
            <a:extLst>
              <a:ext uri="{FF2B5EF4-FFF2-40B4-BE49-F238E27FC236}">
                <a16:creationId xmlns:a16="http://schemas.microsoft.com/office/drawing/2014/main" id="{BEC431AC-DD8E-4FC3-A7E3-D8ABE3801B06}"/>
              </a:ext>
            </a:extLst>
          </p:cNvPr>
          <p:cNvSpPr>
            <a:spLocks noGrp="1"/>
          </p:cNvSpPr>
          <p:nvPr>
            <p:ph idx="1"/>
          </p:nvPr>
        </p:nvSpPr>
        <p:spPr>
          <a:xfrm>
            <a:off x="677334" y="1587501"/>
            <a:ext cx="8596668" cy="4453861"/>
          </a:xfrm>
        </p:spPr>
        <p:txBody>
          <a:bodyPr/>
          <a:lstStyle/>
          <a:p>
            <a:pPr marL="341313" lvl="0" indent="0">
              <a:lnSpc>
                <a:spcPct val="150000"/>
              </a:lnSpc>
              <a:spcBef>
                <a:spcPts val="0"/>
              </a:spcBef>
              <a:spcAft>
                <a:spcPts val="1200"/>
              </a:spcAft>
              <a:buSzPts val="2000"/>
              <a:buNone/>
            </a:pPr>
            <a:r>
              <a:rPr lang="en-US" sz="2800" dirty="0">
                <a:solidFill>
                  <a:schemeClr val="tx1"/>
                </a:solidFill>
                <a:latin typeface="Arial" panose="020B0604020202020204" pitchFamily="34" charset="0"/>
                <a:cs typeface="Arial" panose="020B0604020202020204" pitchFamily="34" charset="0"/>
                <a:sym typeface="Montserrat Light"/>
              </a:rPr>
              <a:t>The acceptance and approval of reported expenditures does not preclude the CDE in any way from conducting program monitoring or audits.</a:t>
            </a:r>
          </a:p>
          <a:p>
            <a:pPr marL="341313" lvl="0" indent="0">
              <a:lnSpc>
                <a:spcPct val="150000"/>
              </a:lnSpc>
              <a:spcBef>
                <a:spcPts val="0"/>
              </a:spcBef>
              <a:spcAft>
                <a:spcPts val="1200"/>
              </a:spcAft>
              <a:buSzPts val="2000"/>
              <a:buNone/>
            </a:pPr>
            <a:r>
              <a:rPr lang="en-US" sz="2800" dirty="0">
                <a:solidFill>
                  <a:schemeClr val="tx1"/>
                </a:solidFill>
                <a:latin typeface="Arial" panose="020B0604020202020204" pitchFamily="34" charset="0"/>
                <a:cs typeface="Arial" panose="020B0604020202020204" pitchFamily="34" charset="0"/>
                <a:sym typeface="Montserrat Light"/>
              </a:rPr>
              <a:t>The COE can expect to receive its apportionments approximately twelve to sixteen weeks after a reporting period has ended.</a:t>
            </a:r>
          </a:p>
          <a:p>
            <a:pPr marL="0" indent="0">
              <a:buNone/>
            </a:pPr>
            <a:endParaRPr lang="en-US" dirty="0"/>
          </a:p>
        </p:txBody>
      </p:sp>
    </p:spTree>
    <p:extLst>
      <p:ext uri="{BB962C8B-B14F-4D97-AF65-F5344CB8AC3E}">
        <p14:creationId xmlns:p14="http://schemas.microsoft.com/office/powerpoint/2010/main" val="73009321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01B5-3783-4285-9CF6-AB617A9C21B5}"/>
              </a:ext>
            </a:extLst>
          </p:cNvPr>
          <p:cNvSpPr>
            <a:spLocks noGrp="1"/>
          </p:cNvSpPr>
          <p:nvPr>
            <p:ph type="title"/>
          </p:nvPr>
        </p:nvSpPr>
        <p:spPr>
          <a:xfrm>
            <a:off x="338667" y="609600"/>
            <a:ext cx="8935335" cy="1320800"/>
          </a:xfrm>
        </p:spPr>
        <p:txBody>
          <a:bodyPr>
            <a:normAutofit fontScale="90000"/>
          </a:bodyPr>
          <a:lstStyle/>
          <a:p>
            <a:r>
              <a:rPr lang="en-US" b="1" dirty="0"/>
              <a:t>Application and Funding Results Timeline (1)</a:t>
            </a:r>
            <a:br>
              <a:rPr lang="en-US" b="1" dirty="0">
                <a:solidFill>
                  <a:schemeClr val="tx1">
                    <a:lumMod val="75000"/>
                    <a:lumOff val="25000"/>
                  </a:schemeClr>
                </a:solidFill>
              </a:rPr>
            </a:br>
            <a:endParaRPr lang="en-US" dirty="0"/>
          </a:p>
        </p:txBody>
      </p:sp>
      <p:graphicFrame>
        <p:nvGraphicFramePr>
          <p:cNvPr id="5" name="Table 4" descr="Timeline&#10;&#10;A table with subgrant activities and due dates. Reference Appendix for alternative text version.">
            <a:extLst>
              <a:ext uri="{FF2B5EF4-FFF2-40B4-BE49-F238E27FC236}">
                <a16:creationId xmlns:a16="http://schemas.microsoft.com/office/drawing/2014/main" id="{1F109739-3350-429D-AC12-D8D633C8E5A4}"/>
              </a:ext>
            </a:extLst>
          </p:cNvPr>
          <p:cNvGraphicFramePr>
            <a:graphicFrameLocks noGrp="1"/>
          </p:cNvGraphicFramePr>
          <p:nvPr>
            <p:extLst>
              <p:ext uri="{D42A27DB-BD31-4B8C-83A1-F6EECF244321}">
                <p14:modId xmlns:p14="http://schemas.microsoft.com/office/powerpoint/2010/main" val="1855298134"/>
              </p:ext>
            </p:extLst>
          </p:nvPr>
        </p:nvGraphicFramePr>
        <p:xfrm>
          <a:off x="1620135" y="1518356"/>
          <a:ext cx="8128000" cy="434999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894599652"/>
                    </a:ext>
                  </a:extLst>
                </a:gridCol>
                <a:gridCol w="4064000">
                  <a:extLst>
                    <a:ext uri="{9D8B030D-6E8A-4147-A177-3AD203B41FA5}">
                      <a16:colId xmlns:a16="http://schemas.microsoft.com/office/drawing/2014/main" val="2335683786"/>
                    </a:ext>
                  </a:extLst>
                </a:gridCol>
              </a:tblGrid>
              <a:tr h="370840">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Activity</a:t>
                      </a:r>
                      <a:r>
                        <a:rPr lang="en-US" sz="2000" kern="0" dirty="0">
                          <a:effectLst/>
                          <a:latin typeface="Arial" panose="020B0604020202020204" pitchFamily="34" charset="0"/>
                          <a:cs typeface="Arial" panose="020B0604020202020204" pitchFamily="34" charset="0"/>
                        </a:rPr>
                        <a:t>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Due Date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val="1437932956"/>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Funding Profile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Early 2023</a:t>
                      </a:r>
                    </a:p>
                  </a:txBody>
                  <a:tcPr marL="90593" marR="97367" marT="44861" marB="0" anchor="ctr"/>
                </a:tc>
                <a:extLst>
                  <a:ext uri="{0D108BD9-81ED-4DB2-BD59-A6C34878D82A}">
                    <a16:rowId xmlns:a16="http://schemas.microsoft.com/office/drawing/2014/main" val="2638620960"/>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Assistance Status </a:t>
                      </a:r>
                      <a:r>
                        <a:rPr lang="en-US" sz="2400" kern="1200" dirty="0">
                          <a:solidFill>
                            <a:schemeClr val="tx1"/>
                          </a:solidFill>
                          <a:effectLst/>
                          <a:latin typeface="Arial" panose="020B0604020202020204" pitchFamily="34" charset="0"/>
                          <a:ea typeface="+mn-ea"/>
                          <a:cs typeface="Arial" panose="020B0604020202020204" pitchFamily="34" charset="0"/>
                        </a:rPr>
                        <a:t>Data File Released</a:t>
                      </a:r>
                    </a:p>
                  </a:txBody>
                  <a:tcPr marL="90593" marR="97367" marT="44861" marB="0" anchor="ctr"/>
                </a:tc>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Early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3097167228"/>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Release Date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February 10,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2308959919"/>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Webinar</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February 10, 2023, at 2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465369266"/>
                  </a:ext>
                </a:extLst>
              </a:tr>
            </a:tbl>
          </a:graphicData>
        </a:graphic>
      </p:graphicFrame>
      <p:sp>
        <p:nvSpPr>
          <p:cNvPr id="3" name="Content Placeholder 2">
            <a:extLst>
              <a:ext uri="{FF2B5EF4-FFF2-40B4-BE49-F238E27FC236}">
                <a16:creationId xmlns:a16="http://schemas.microsoft.com/office/drawing/2014/main" id="{72BEC033-2C48-4D28-9E0D-3CC6A86396A1}"/>
              </a:ext>
            </a:extLst>
          </p:cNvPr>
          <p:cNvSpPr>
            <a:spLocks noGrp="1"/>
          </p:cNvSpPr>
          <p:nvPr>
            <p:ph idx="1"/>
          </p:nvPr>
        </p:nvSpPr>
        <p:spPr>
          <a:xfrm>
            <a:off x="1151467" y="6143403"/>
            <a:ext cx="8596668" cy="526167"/>
          </a:xfrm>
        </p:spPr>
        <p:txBody>
          <a:bodyPr>
            <a:normAutofit fontScale="92500" lnSpcReduction="10000"/>
          </a:bodyPr>
          <a:lstStyle/>
          <a:p>
            <a:r>
              <a:rPr lang="en-US" altLang="en-US" dirty="0"/>
              <a:t>Reference </a:t>
            </a:r>
            <a:r>
              <a:rPr lang="en-US" altLang="en-US" dirty="0">
                <a:hlinkClick r:id="rId2" action="ppaction://hlinksldjump"/>
              </a:rPr>
              <a:t>Appendix</a:t>
            </a:r>
            <a:r>
              <a:rPr lang="en-US" altLang="en-US" dirty="0"/>
              <a:t> for alternative text version</a:t>
            </a:r>
            <a:r>
              <a:rPr lang="en-US" altLang="en-US" sz="3200" dirty="0"/>
              <a:t>.</a:t>
            </a:r>
          </a:p>
          <a:p>
            <a:endParaRPr lang="en-US" dirty="0"/>
          </a:p>
        </p:txBody>
      </p:sp>
    </p:spTree>
    <p:extLst>
      <p:ext uri="{BB962C8B-B14F-4D97-AF65-F5344CB8AC3E}">
        <p14:creationId xmlns:p14="http://schemas.microsoft.com/office/powerpoint/2010/main" val="270868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A396-682D-491D-831D-CBFE865EC408}"/>
              </a:ext>
            </a:extLst>
          </p:cNvPr>
          <p:cNvSpPr>
            <a:spLocks noGrp="1"/>
          </p:cNvSpPr>
          <p:nvPr>
            <p:ph type="title"/>
          </p:nvPr>
        </p:nvSpPr>
        <p:spPr>
          <a:xfrm>
            <a:off x="677333" y="609600"/>
            <a:ext cx="9070801" cy="1320800"/>
          </a:xfrm>
        </p:spPr>
        <p:txBody>
          <a:bodyPr>
            <a:normAutofit fontScale="90000"/>
          </a:bodyPr>
          <a:lstStyle/>
          <a:p>
            <a:r>
              <a:rPr lang="en-US" b="1" dirty="0"/>
              <a:t>Application and Funding Results Timeline (2)</a:t>
            </a:r>
            <a:br>
              <a:rPr lang="en-US" b="1" dirty="0">
                <a:solidFill>
                  <a:schemeClr val="tx1">
                    <a:lumMod val="75000"/>
                    <a:lumOff val="25000"/>
                  </a:schemeClr>
                </a:solidFill>
              </a:rPr>
            </a:br>
            <a:endParaRPr lang="en-US" dirty="0"/>
          </a:p>
        </p:txBody>
      </p:sp>
      <p:graphicFrame>
        <p:nvGraphicFramePr>
          <p:cNvPr id="7" name="Table 6" descr="Timeline&#10;&#10;A table with subgrant activities and due dates. Reference Appendix for alternative text version.">
            <a:extLst>
              <a:ext uri="{FF2B5EF4-FFF2-40B4-BE49-F238E27FC236}">
                <a16:creationId xmlns:a16="http://schemas.microsoft.com/office/drawing/2014/main" id="{ACAD16FB-467A-4A88-8B68-5D373FF210E1}"/>
              </a:ext>
            </a:extLst>
          </p:cNvPr>
          <p:cNvGraphicFramePr>
            <a:graphicFrameLocks noGrp="1"/>
          </p:cNvGraphicFramePr>
          <p:nvPr>
            <p:extLst>
              <p:ext uri="{D42A27DB-BD31-4B8C-83A1-F6EECF244321}">
                <p14:modId xmlns:p14="http://schemas.microsoft.com/office/powerpoint/2010/main" val="3203932745"/>
              </p:ext>
            </p:extLst>
          </p:nvPr>
        </p:nvGraphicFramePr>
        <p:xfrm>
          <a:off x="1532556" y="1270000"/>
          <a:ext cx="8128000" cy="472493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089140735"/>
                    </a:ext>
                  </a:extLst>
                </a:gridCol>
                <a:gridCol w="4064000">
                  <a:extLst>
                    <a:ext uri="{9D8B030D-6E8A-4147-A177-3AD203B41FA5}">
                      <a16:colId xmlns:a16="http://schemas.microsoft.com/office/drawing/2014/main" val="2938374893"/>
                    </a:ext>
                  </a:extLst>
                </a:gridCol>
              </a:tblGrid>
              <a:tr h="370840">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Activity</a:t>
                      </a:r>
                      <a:r>
                        <a:rPr lang="en-US" sz="2000" kern="0" dirty="0">
                          <a:effectLst/>
                          <a:latin typeface="Arial" panose="020B0604020202020204" pitchFamily="34" charset="0"/>
                          <a:cs typeface="Arial" panose="020B0604020202020204" pitchFamily="34" charset="0"/>
                        </a:rPr>
                        <a:t>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000" b="1" kern="0" dirty="0">
                          <a:effectLst/>
                          <a:latin typeface="Arial" panose="020B0604020202020204" pitchFamily="34" charset="0"/>
                          <a:cs typeface="Arial" panose="020B0604020202020204" pitchFamily="34" charset="0"/>
                        </a:rPr>
                        <a:t>Due Date </a:t>
                      </a:r>
                      <a:endPar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val="562583651"/>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Due to the CDE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March 3, 2023, by 4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2608971158"/>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Approval Application for Funding review by CDE Staff</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635"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March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2550818593"/>
                  </a:ext>
                </a:extLst>
              </a:tr>
              <a:tr h="370840">
                <a:tc>
                  <a:txBody>
                    <a:bodyPr/>
                    <a:lstStyle/>
                    <a:p>
                      <a:pPr marL="0" marR="0" indent="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Funding Results and Schedule of Apportionments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tc>
                  <a:txBody>
                    <a:bodyPr/>
                    <a:lstStyle/>
                    <a:p>
                      <a:pPr marL="0" marR="0" indent="0">
                        <a:lnSpc>
                          <a:spcPct val="104000"/>
                        </a:lnSpc>
                        <a:spcBef>
                          <a:spcPts val="0"/>
                        </a:spcBef>
                        <a:spcAft>
                          <a:spcPts val="1200"/>
                        </a:spcAft>
                      </a:pPr>
                      <a:r>
                        <a:rPr lang="en-US" sz="2400" dirty="0">
                          <a:effectLst/>
                          <a:latin typeface="Arial" panose="020B0604020202020204" pitchFamily="34" charset="0"/>
                          <a:cs typeface="Arial" panose="020B0604020202020204" pitchFamily="34" charset="0"/>
                        </a:rPr>
                        <a:t>April/May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0593" marR="97367" marT="44861" marB="0" anchor="ctr"/>
                </a:tc>
                <a:extLst>
                  <a:ext uri="{0D108BD9-81ED-4DB2-BD59-A6C34878D82A}">
                    <a16:rowId xmlns:a16="http://schemas.microsoft.com/office/drawing/2014/main" val="3446217054"/>
                  </a:ext>
                </a:extLst>
              </a:tr>
            </a:tbl>
          </a:graphicData>
        </a:graphic>
      </p:graphicFrame>
      <p:sp>
        <p:nvSpPr>
          <p:cNvPr id="6" name="Content Placeholder 2">
            <a:extLst>
              <a:ext uri="{FF2B5EF4-FFF2-40B4-BE49-F238E27FC236}">
                <a16:creationId xmlns:a16="http://schemas.microsoft.com/office/drawing/2014/main" id="{D9BFBA0C-9078-470C-BF1C-4C460B74B56C}"/>
              </a:ext>
            </a:extLst>
          </p:cNvPr>
          <p:cNvSpPr txBox="1">
            <a:spLocks/>
          </p:cNvSpPr>
          <p:nvPr/>
        </p:nvSpPr>
        <p:spPr>
          <a:xfrm>
            <a:off x="1151467" y="6143403"/>
            <a:ext cx="8596668" cy="52616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ts val="1000"/>
              </a:spcBef>
              <a:spcAft>
                <a:spcPts val="0"/>
              </a:spcAft>
              <a:buClr>
                <a:schemeClr val="accent1"/>
              </a:buClr>
              <a:buSzPct val="80000"/>
              <a:buFont typeface="Wingdings 3" charset="2"/>
              <a:buNone/>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dirty="0"/>
              <a:t>Reference </a:t>
            </a:r>
            <a:r>
              <a:rPr lang="en-US" altLang="en-US" dirty="0">
                <a:hlinkClick r:id="rId2" action="ppaction://hlinksldjump"/>
              </a:rPr>
              <a:t>Appendix</a:t>
            </a:r>
            <a:r>
              <a:rPr lang="en-US" altLang="en-US" dirty="0"/>
              <a:t> for alternative text version</a:t>
            </a:r>
            <a:r>
              <a:rPr lang="en-US" altLang="en-US" sz="3200" dirty="0"/>
              <a:t>.</a:t>
            </a:r>
          </a:p>
          <a:p>
            <a:endParaRPr lang="en-US" dirty="0"/>
          </a:p>
        </p:txBody>
      </p:sp>
    </p:spTree>
    <p:extLst>
      <p:ext uri="{BB962C8B-B14F-4D97-AF65-F5344CB8AC3E}">
        <p14:creationId xmlns:p14="http://schemas.microsoft.com/office/powerpoint/2010/main" val="96914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9D4A-974E-4D3E-8AFA-B0510ABA41F5}"/>
              </a:ext>
            </a:extLst>
          </p:cNvPr>
          <p:cNvSpPr>
            <a:spLocks noGrp="1"/>
          </p:cNvSpPr>
          <p:nvPr>
            <p:ph type="title"/>
          </p:nvPr>
        </p:nvSpPr>
        <p:spPr>
          <a:xfrm>
            <a:off x="1354239" y="1672683"/>
            <a:ext cx="9479666" cy="3144644"/>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Two:</a:t>
            </a: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Technical Assistance</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6446-E9AF-4B5B-97CC-85CB318A6880}"/>
              </a:ext>
            </a:extLst>
          </p:cNvPr>
          <p:cNvSpPr>
            <a:spLocks noGrp="1"/>
          </p:cNvSpPr>
          <p:nvPr>
            <p:ph type="title"/>
          </p:nvPr>
        </p:nvSpPr>
        <p:spPr>
          <a:xfrm>
            <a:off x="553453" y="143933"/>
            <a:ext cx="10601380" cy="1060798"/>
          </a:xfrm>
        </p:spPr>
        <p:txBody>
          <a:bodyPr>
            <a:noAutofit/>
          </a:bodyPr>
          <a:lstStyle/>
          <a:p>
            <a:pPr algn="ctr">
              <a:defRPr/>
            </a:pPr>
            <a:r>
              <a:rPr lang="en-US" sz="4000"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Web Pages for FY 2022 CSI Funds</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BA92252E-F022-44F2-9B66-911B57A38878}"/>
              </a:ext>
            </a:extLst>
          </p:cNvPr>
          <p:cNvSpPr>
            <a:spLocks noGrp="1"/>
          </p:cNvSpPr>
          <p:nvPr>
            <p:ph idx="1"/>
          </p:nvPr>
        </p:nvSpPr>
        <p:spPr>
          <a:xfrm>
            <a:off x="703385" y="1204731"/>
            <a:ext cx="10117015" cy="5509336"/>
          </a:xfrm>
        </p:spPr>
        <p:txBody>
          <a:bodyPr rtlCol="0">
            <a:noAutofit/>
          </a:bodyPr>
          <a:lstStyle/>
          <a:p>
            <a:pPr marL="0" indent="0">
              <a:lnSpc>
                <a:spcPct val="120000"/>
              </a:lnSpc>
              <a:spcAft>
                <a:spcPts val="1600"/>
              </a:spcAft>
              <a:buNone/>
              <a:defRPr/>
            </a:pPr>
            <a:r>
              <a:rPr lang="en-US" sz="3200" dirty="0">
                <a:solidFill>
                  <a:schemeClr val="tx1"/>
                </a:solidFill>
                <a:latin typeface="Arial" panose="020B0604020202020204" pitchFamily="34" charset="0"/>
                <a:cs typeface="Arial" panose="020B0604020202020204" pitchFamily="34" charset="0"/>
              </a:rPr>
              <a:t>CSI COE Program Information </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panose="020B0604020202020204" pitchFamily="34" charset="0"/>
                <a:cs typeface="Arial" panose="020B0604020202020204" pitchFamily="34" charset="0"/>
              </a:rPr>
              <a:t>CSI COE Background information</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Program Requirements (includes Guidelines for the Review and Approval Process of CSI Prompts)</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Guidance on Conflict of Interest</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Resources</a:t>
            </a:r>
          </a:p>
          <a:p>
            <a:pPr marL="1431925" lvl="2" indent="-515938">
              <a:lnSpc>
                <a:spcPct val="150000"/>
              </a:lnSpc>
              <a:spcBef>
                <a:spcPts val="0"/>
              </a:spcBef>
              <a:buClrTx/>
              <a:buSzPct val="100000"/>
              <a:buFont typeface="Arial" panose="020B0604020202020204" pitchFamily="34" charset="0"/>
              <a:buChar char="•"/>
              <a:tabLst>
                <a:tab pos="119063" algn="l"/>
              </a:tabLst>
              <a:defRPr/>
            </a:pPr>
            <a:r>
              <a:rPr lang="en-US" sz="2800" dirty="0">
                <a:solidFill>
                  <a:schemeClr val="tx1"/>
                </a:solidFill>
                <a:latin typeface="Arial"/>
                <a:cs typeface="Calibri"/>
              </a:rPr>
              <a:t>FAQs</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6025-D705-4D15-B507-56DD9F27D057}"/>
              </a:ext>
            </a:extLst>
          </p:cNvPr>
          <p:cNvSpPr>
            <a:spLocks noGrp="1"/>
          </p:cNvSpPr>
          <p:nvPr>
            <p:ph type="title"/>
          </p:nvPr>
        </p:nvSpPr>
        <p:spPr>
          <a:xfrm>
            <a:off x="756356" y="173457"/>
            <a:ext cx="8596668" cy="1320800"/>
          </a:xfrm>
        </p:spPr>
        <p:txBody>
          <a:bodyPr/>
          <a:lstStyle/>
          <a:p>
            <a:r>
              <a:rPr lang="en-US" b="1" dirty="0">
                <a:latin typeface="Arial"/>
                <a:cs typeface="Arial"/>
              </a:rPr>
              <a:t>Impact of Dual Roles for COEs (1)</a:t>
            </a:r>
            <a:endParaRPr lang="en-US" dirty="0"/>
          </a:p>
        </p:txBody>
      </p:sp>
      <p:sp>
        <p:nvSpPr>
          <p:cNvPr id="3" name="Content Placeholder 2">
            <a:extLst>
              <a:ext uri="{FF2B5EF4-FFF2-40B4-BE49-F238E27FC236}">
                <a16:creationId xmlns:a16="http://schemas.microsoft.com/office/drawing/2014/main" id="{BE8472DC-F047-4CD8-B249-FB20292A4233}"/>
              </a:ext>
            </a:extLst>
          </p:cNvPr>
          <p:cNvSpPr>
            <a:spLocks noGrp="1"/>
          </p:cNvSpPr>
          <p:nvPr>
            <p:ph idx="1"/>
          </p:nvPr>
        </p:nvSpPr>
        <p:spPr>
          <a:xfrm>
            <a:off x="293511" y="833857"/>
            <a:ext cx="10656530" cy="4917873"/>
          </a:xfrm>
        </p:spPr>
        <p:txBody>
          <a:bodyPr>
            <a:normAutofit fontScale="47500" lnSpcReduction="20000"/>
          </a:bodyPr>
          <a:lstStyle/>
          <a:p>
            <a:pPr indent="-365751" algn="l">
              <a:lnSpc>
                <a:spcPct val="170000"/>
              </a:lnSpc>
              <a:spcBef>
                <a:spcPts val="0"/>
              </a:spcBef>
              <a:spcAft>
                <a:spcPts val="1600"/>
              </a:spcAft>
              <a:buClr>
                <a:schemeClr val="tx1"/>
              </a:buClr>
              <a:buSzPct val="100000"/>
              <a:buFont typeface="Arial" panose="020B0604020202020204" pitchFamily="34" charset="0"/>
              <a:buChar char="•"/>
              <a:defRPr/>
            </a:pPr>
            <a:r>
              <a:rPr lang="en-US" altLang="en-US" sz="5100" dirty="0">
                <a:solidFill>
                  <a:schemeClr val="tx1"/>
                </a:solidFill>
                <a:ea typeface="+mn-lt"/>
              </a:rPr>
              <a:t>The $10,000,000 in funds was split into two $5,000,000 amounts in 2021 to be used for different purposes. Consequently, there is a potential conflict of interest for COEs expending the FY 2022 funds.</a:t>
            </a:r>
          </a:p>
          <a:p>
            <a:pPr marL="457200" lvl="1" indent="-365751">
              <a:lnSpc>
                <a:spcPct val="170000"/>
              </a:lnSpc>
              <a:spcAft>
                <a:spcPts val="1600"/>
              </a:spcAft>
              <a:buClr>
                <a:schemeClr val="tx1"/>
              </a:buClr>
              <a:buSzPct val="100000"/>
              <a:buFont typeface="Arial" panose="020B0604020202020204" pitchFamily="34" charset="0"/>
              <a:buChar char="•"/>
              <a:defRPr/>
            </a:pPr>
            <a:r>
              <a:rPr lang="en-US" altLang="en-US" sz="5100" dirty="0">
                <a:solidFill>
                  <a:schemeClr val="tx1"/>
                </a:solidFill>
                <a:latin typeface="Arial" panose="020B0604020202020204" pitchFamily="34" charset="0"/>
                <a:ea typeface="+mn-lt"/>
                <a:cs typeface="Arial" panose="020B0604020202020204" pitchFamily="34" charset="0"/>
              </a:rPr>
              <a:t>COEs are expected to assist the LEA with CSI Plan Development and Implementation and serve on behalf of the SBE to approve CSI Plans.</a:t>
            </a:r>
          </a:p>
          <a:p>
            <a:pPr marL="457200" lvl="1" indent="-365751">
              <a:lnSpc>
                <a:spcPct val="170000"/>
              </a:lnSpc>
              <a:spcAft>
                <a:spcPts val="1600"/>
              </a:spcAft>
              <a:buClr>
                <a:schemeClr val="tx1"/>
              </a:buClr>
              <a:buSzPct val="100000"/>
              <a:buFont typeface="Arial" panose="020B0604020202020204" pitchFamily="34" charset="0"/>
              <a:buChar char="•"/>
              <a:defRPr/>
            </a:pPr>
            <a:r>
              <a:rPr lang="en-US" altLang="en-US" sz="5100" dirty="0">
                <a:solidFill>
                  <a:schemeClr val="tx1"/>
                </a:solidFill>
                <a:latin typeface="Arial" panose="020B0604020202020204" pitchFamily="34" charset="0"/>
                <a:ea typeface="+mn-lt"/>
                <a:cs typeface="Arial" panose="020B0604020202020204" pitchFamily="34" charset="0"/>
              </a:rPr>
              <a:t>This subgrant is for supporting LEAs in reviewing and approving the 2023–24 CSI plans through the CSI prompts in the 2023–24 LEA LCAP.</a:t>
            </a:r>
          </a:p>
          <a:p>
            <a:pPr>
              <a:lnSpc>
                <a:spcPct val="170000"/>
              </a:lnSpc>
            </a:pPr>
            <a:endParaRPr lang="en-US" dirty="0"/>
          </a:p>
        </p:txBody>
      </p:sp>
    </p:spTree>
    <p:extLst>
      <p:ext uri="{BB962C8B-B14F-4D97-AF65-F5344CB8AC3E}">
        <p14:creationId xmlns:p14="http://schemas.microsoft.com/office/powerpoint/2010/main" val="290233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Acronyms (2)</a:t>
            </a:r>
            <a:endParaRPr lang="en-US" dirty="0"/>
          </a:p>
        </p:txBody>
      </p:sp>
      <p:sp>
        <p:nvSpPr>
          <p:cNvPr id="6" name="Content Placeholder 5"/>
          <p:cNvSpPr>
            <a:spLocks noGrp="1"/>
          </p:cNvSpPr>
          <p:nvPr>
            <p:ph idx="1"/>
          </p:nvPr>
        </p:nvSpPr>
        <p:spPr>
          <a:xfrm>
            <a:off x="677334" y="1440745"/>
            <a:ext cx="9676341" cy="4250662"/>
          </a:xfrm>
        </p:spPr>
        <p:txBody>
          <a:bodyPr>
            <a:normAutofit/>
          </a:bodyPr>
          <a:lstStyle/>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LCAP</a:t>
            </a:r>
            <a:r>
              <a:rPr lang="en-US" sz="3200" dirty="0">
                <a:solidFill>
                  <a:prstClr val="black"/>
                </a:solidFill>
              </a:rPr>
              <a:t>—Local Control and Accountability Plan</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LEA</a:t>
            </a:r>
            <a:r>
              <a:rPr lang="en-US" sz="3200" dirty="0">
                <a:solidFill>
                  <a:prstClr val="black"/>
                </a:solidFill>
              </a:rPr>
              <a:t>—local educational agency</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PCA</a:t>
            </a:r>
            <a:r>
              <a:rPr lang="en-US" sz="3200" dirty="0">
                <a:solidFill>
                  <a:prstClr val="black"/>
                </a:solidFill>
              </a:rPr>
              <a:t>—Program Cost Accounting </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SBE</a:t>
            </a:r>
            <a:r>
              <a:rPr lang="en-US" sz="3200" dirty="0">
                <a:solidFill>
                  <a:prstClr val="black"/>
                </a:solidFill>
              </a:rPr>
              <a:t>—State Board of Education</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SEA</a:t>
            </a:r>
            <a:r>
              <a:rPr lang="en-US" sz="3200" dirty="0">
                <a:solidFill>
                  <a:prstClr val="black"/>
                </a:solidFill>
              </a:rPr>
              <a:t>—state educational agency</a:t>
            </a:r>
          </a:p>
          <a:p>
            <a:pPr marL="457200" lvl="0" indent="-365751" algn="l">
              <a:spcBef>
                <a:spcPts val="1600"/>
              </a:spcBef>
              <a:buClr>
                <a:prstClr val="black"/>
              </a:buClr>
              <a:buSzPct val="100000"/>
              <a:buFont typeface="Arial" panose="020B0604020202020204" pitchFamily="34" charset="0"/>
              <a:buChar char="•"/>
              <a:defRPr/>
            </a:pPr>
            <a:r>
              <a:rPr lang="en-US" sz="3200" b="1" dirty="0">
                <a:solidFill>
                  <a:prstClr val="black"/>
                </a:solidFill>
              </a:rPr>
              <a:t>SPSA</a:t>
            </a:r>
            <a:r>
              <a:rPr lang="en-US" sz="3200" dirty="0">
                <a:solidFill>
                  <a:prstClr val="black"/>
                </a:solidFill>
              </a:rPr>
              <a:t>—School Plan for Student Achievement</a:t>
            </a:r>
            <a:endParaRPr lang="en-US" sz="3200" b="1" dirty="0">
              <a:solidFill>
                <a:prstClr val="black"/>
              </a:solidFill>
            </a:endParaRPr>
          </a:p>
          <a:p>
            <a:endParaRPr lang="en-US" dirty="0"/>
          </a:p>
        </p:txBody>
      </p:sp>
    </p:spTree>
    <p:extLst>
      <p:ext uri="{BB962C8B-B14F-4D97-AF65-F5344CB8AC3E}">
        <p14:creationId xmlns:p14="http://schemas.microsoft.com/office/powerpoint/2010/main" val="3210639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6678-D088-4AAE-B0C3-B2151FAB3EEF}"/>
              </a:ext>
            </a:extLst>
          </p:cNvPr>
          <p:cNvSpPr>
            <a:spLocks noGrp="1"/>
          </p:cNvSpPr>
          <p:nvPr>
            <p:ph type="title"/>
          </p:nvPr>
        </p:nvSpPr>
        <p:spPr/>
        <p:txBody>
          <a:bodyPr/>
          <a:lstStyle/>
          <a:p>
            <a:r>
              <a:rPr lang="en-US" b="1" dirty="0">
                <a:latin typeface="Arial"/>
                <a:cs typeface="Arial"/>
              </a:rPr>
              <a:t>Impact of Dual Roles for COEs (2)</a:t>
            </a:r>
            <a:endParaRPr lang="en-US" dirty="0"/>
          </a:p>
        </p:txBody>
      </p:sp>
      <p:sp>
        <p:nvSpPr>
          <p:cNvPr id="3" name="Content Placeholder 2">
            <a:extLst>
              <a:ext uri="{FF2B5EF4-FFF2-40B4-BE49-F238E27FC236}">
                <a16:creationId xmlns:a16="http://schemas.microsoft.com/office/drawing/2014/main" id="{06B422F0-3703-43E4-A871-2740E366DB1D}"/>
              </a:ext>
            </a:extLst>
          </p:cNvPr>
          <p:cNvSpPr>
            <a:spLocks noGrp="1"/>
          </p:cNvSpPr>
          <p:nvPr>
            <p:ph idx="1"/>
          </p:nvPr>
        </p:nvSpPr>
        <p:spPr>
          <a:xfrm>
            <a:off x="812800" y="1370367"/>
            <a:ext cx="8596668" cy="3880773"/>
          </a:xfrm>
        </p:spPr>
        <p:txBody>
          <a:bodyPr>
            <a:normAutofit fontScale="25000" lnSpcReduction="20000"/>
          </a:bodyPr>
          <a:lstStyle/>
          <a:p>
            <a:pPr indent="-365751">
              <a:lnSpc>
                <a:spcPct val="17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ea typeface="+mn-lt"/>
              </a:rPr>
              <a:t>With these two provisions, it is possible for a COE to receive funding to support LEAs with their CSI plans, </a:t>
            </a:r>
            <a:r>
              <a:rPr lang="en-US" sz="9600" b="1" i="1" dirty="0">
                <a:solidFill>
                  <a:schemeClr val="tx1"/>
                </a:solidFill>
                <a:ea typeface="+mn-lt"/>
              </a:rPr>
              <a:t>and also</a:t>
            </a:r>
            <a:r>
              <a:rPr lang="en-US" sz="9600" dirty="0">
                <a:solidFill>
                  <a:schemeClr val="tx1"/>
                </a:solidFill>
                <a:ea typeface="+mn-lt"/>
              </a:rPr>
              <a:t> to receive funding in order to review and approve CSI plans. </a:t>
            </a:r>
          </a:p>
          <a:p>
            <a:pPr indent="-365751">
              <a:lnSpc>
                <a:spcPct val="17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ea typeface="+mn-lt"/>
              </a:rPr>
              <a:t>CDE provides recommendations to COEs in order to avoid conflicts in the event that COEs are allocated funds for both CSI Plan Development and Implementation Support AND the review and approval of CSI plans. </a:t>
            </a:r>
          </a:p>
          <a:p>
            <a:pPr indent="-365751">
              <a:lnSpc>
                <a:spcPct val="170000"/>
              </a:lnSpc>
              <a:spcBef>
                <a:spcPts val="0"/>
              </a:spcBef>
              <a:spcAft>
                <a:spcPts val="1600"/>
              </a:spcAft>
              <a:buClr>
                <a:schemeClr val="tx1"/>
              </a:buClr>
              <a:buSzPct val="100000"/>
              <a:buFont typeface="Arial" panose="020B0604020202020204" pitchFamily="34" charset="0"/>
              <a:buChar char="•"/>
              <a:defRPr/>
            </a:pPr>
            <a:endParaRPr lang="en-US" dirty="0"/>
          </a:p>
        </p:txBody>
      </p:sp>
    </p:spTree>
    <p:extLst>
      <p:ext uri="{BB962C8B-B14F-4D97-AF65-F5344CB8AC3E}">
        <p14:creationId xmlns:p14="http://schemas.microsoft.com/office/powerpoint/2010/main" val="166670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09A9-D4B2-428A-9D4F-BA95238DD05A}"/>
              </a:ext>
            </a:extLst>
          </p:cNvPr>
          <p:cNvSpPr>
            <a:spLocks noGrp="1"/>
          </p:cNvSpPr>
          <p:nvPr>
            <p:ph type="title"/>
          </p:nvPr>
        </p:nvSpPr>
        <p:spPr/>
        <p:txBody>
          <a:bodyPr/>
          <a:lstStyle/>
          <a:p>
            <a:r>
              <a:rPr lang="en-US" b="1" dirty="0"/>
              <a:t>Guidelines for Preventing Conflicts of Interest </a:t>
            </a:r>
            <a:endParaRPr lang="en-US" dirty="0"/>
          </a:p>
        </p:txBody>
      </p:sp>
      <p:sp>
        <p:nvSpPr>
          <p:cNvPr id="3" name="Content Placeholder 2">
            <a:extLst>
              <a:ext uri="{FF2B5EF4-FFF2-40B4-BE49-F238E27FC236}">
                <a16:creationId xmlns:a16="http://schemas.microsoft.com/office/drawing/2014/main" id="{348B8692-E419-43BC-A814-D94BA2401F00}"/>
              </a:ext>
            </a:extLst>
          </p:cNvPr>
          <p:cNvSpPr>
            <a:spLocks noGrp="1"/>
          </p:cNvSpPr>
          <p:nvPr>
            <p:ph idx="1"/>
          </p:nvPr>
        </p:nvSpPr>
        <p:spPr>
          <a:xfrm>
            <a:off x="530578" y="1709076"/>
            <a:ext cx="9561688" cy="4697411"/>
          </a:xfrm>
        </p:spPr>
        <p:txBody>
          <a:bodyPr>
            <a:normAutofit lnSpcReduction="10000"/>
          </a:bodyPr>
          <a:lstStyle/>
          <a:p>
            <a:pPr marL="135463">
              <a:lnSpc>
                <a:spcPct val="150000"/>
              </a:lnSpc>
              <a:spcBef>
                <a:spcPts val="0"/>
              </a:spcBef>
              <a:defRPr/>
            </a:pPr>
            <a:r>
              <a:rPr lang="en-US" sz="2600" dirty="0">
                <a:solidFill>
                  <a:schemeClr val="tx1"/>
                </a:solidFill>
              </a:rPr>
              <a:t>A complete guide on how to avoid a conflict of interest with CSI funds for COEs is located on the CSI COE Program Information web page at </a:t>
            </a:r>
            <a:r>
              <a:rPr lang="en-US" sz="2600" dirty="0">
                <a:solidFill>
                  <a:srgbClr val="0070C0"/>
                </a:solidFill>
                <a:hlinkClick r:id="rId2" tooltip="Comprehensive Support and Improvement County Office of Education Program Information"/>
              </a:rPr>
              <a:t>https://www.cde.ca.gov/sp/sw/t1/csicoeproginformation21.asp</a:t>
            </a:r>
            <a:r>
              <a:rPr lang="en-US" sz="2600" dirty="0">
                <a:solidFill>
                  <a:srgbClr val="0070C0"/>
                </a:solidFill>
              </a:rPr>
              <a:t>.</a:t>
            </a:r>
          </a:p>
          <a:p>
            <a:pPr marL="135463">
              <a:lnSpc>
                <a:spcPct val="150000"/>
              </a:lnSpc>
              <a:spcBef>
                <a:spcPts val="0"/>
              </a:spcBef>
              <a:defRPr/>
            </a:pPr>
            <a:endParaRPr lang="en-US" sz="2600" dirty="0">
              <a:solidFill>
                <a:srgbClr val="0070C0"/>
              </a:solidFill>
            </a:endParaRPr>
          </a:p>
          <a:p>
            <a:pPr marL="135463">
              <a:lnSpc>
                <a:spcPct val="150000"/>
              </a:lnSpc>
              <a:spcBef>
                <a:spcPts val="0"/>
              </a:spcBef>
              <a:defRPr/>
            </a:pPr>
            <a:r>
              <a:rPr lang="en-US" sz="2600" dirty="0">
                <a:solidFill>
                  <a:schemeClr val="tx1"/>
                </a:solidFill>
              </a:rPr>
              <a:t>COEs are encouraged to review the posted guidance with their legal departments and make any changes, where and if needed. </a:t>
            </a:r>
          </a:p>
          <a:p>
            <a:endParaRPr lang="en-US" dirty="0"/>
          </a:p>
        </p:txBody>
      </p:sp>
    </p:spTree>
    <p:extLst>
      <p:ext uri="{BB962C8B-B14F-4D97-AF65-F5344CB8AC3E}">
        <p14:creationId xmlns:p14="http://schemas.microsoft.com/office/powerpoint/2010/main" val="182325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1F83-24C4-4A21-9474-045918AFF470}"/>
              </a:ext>
            </a:extLst>
          </p:cNvPr>
          <p:cNvSpPr>
            <a:spLocks noGrp="1"/>
          </p:cNvSpPr>
          <p:nvPr>
            <p:ph type="title"/>
          </p:nvPr>
        </p:nvSpPr>
        <p:spPr>
          <a:xfrm>
            <a:off x="914401" y="1152525"/>
            <a:ext cx="9495692" cy="4266968"/>
          </a:xfrm>
        </p:spPr>
        <p:txBody>
          <a:bodyPr>
            <a:noAutofit/>
          </a:bodyPr>
          <a:lstStyle/>
          <a:p>
            <a:pPr algn="ctr" eaLnBrk="1" fontAlgn="auto" hangingPunct="1">
              <a:lnSpc>
                <a:spcPct val="150000"/>
              </a:lnSpc>
              <a:defRPr/>
            </a:pPr>
            <a:r>
              <a:rPr lang="en-US" sz="4800" b="1" dirty="0">
                <a:solidFill>
                  <a:schemeClr val="tx1"/>
                </a:solidFill>
                <a:latin typeface="Arial" panose="020B0604020202020204" pitchFamily="34" charset="0"/>
                <a:cs typeface="Arial" panose="020B0604020202020204" pitchFamily="34" charset="0"/>
              </a:rPr>
              <a:t>Guidelines for the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Review and Approval Process </a:t>
            </a: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of CSI Plans</a:t>
            </a:r>
            <a:endParaRPr lang="en-US" sz="4800" b="1"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648B-B5F2-4C4F-B45A-99630A93CEC5}"/>
              </a:ext>
            </a:extLst>
          </p:cNvPr>
          <p:cNvSpPr>
            <a:spLocks noGrp="1"/>
          </p:cNvSpPr>
          <p:nvPr>
            <p:ph type="title"/>
          </p:nvPr>
        </p:nvSpPr>
        <p:spPr>
          <a:xfrm>
            <a:off x="857956" y="625300"/>
            <a:ext cx="8596668" cy="1320800"/>
          </a:xfrm>
        </p:spPr>
        <p:txBody>
          <a:bodyPr/>
          <a:lstStyle/>
          <a:p>
            <a:r>
              <a:rPr lang="en-US" b="1" dirty="0"/>
              <a:t>Guidelines for the Review and Approval Process of CSI Plans (1)</a:t>
            </a:r>
            <a:endParaRPr lang="en-US" dirty="0"/>
          </a:p>
        </p:txBody>
      </p:sp>
      <p:sp>
        <p:nvSpPr>
          <p:cNvPr id="3" name="Content Placeholder 2">
            <a:extLst>
              <a:ext uri="{FF2B5EF4-FFF2-40B4-BE49-F238E27FC236}">
                <a16:creationId xmlns:a16="http://schemas.microsoft.com/office/drawing/2014/main" id="{5599E381-CAE0-4419-8800-A961CA77667B}"/>
              </a:ext>
            </a:extLst>
          </p:cNvPr>
          <p:cNvSpPr>
            <a:spLocks noGrp="1"/>
          </p:cNvSpPr>
          <p:nvPr>
            <p:ph idx="1"/>
          </p:nvPr>
        </p:nvSpPr>
        <p:spPr>
          <a:xfrm>
            <a:off x="180622" y="1946100"/>
            <a:ext cx="10114844" cy="4245898"/>
          </a:xfrm>
        </p:spPr>
        <p:txBody>
          <a:bodyPr>
            <a:normAutofit fontScale="85000" lnSpcReduction="20000"/>
          </a:bodyPr>
          <a:lstStyle/>
          <a:p>
            <a:pPr indent="-365751">
              <a:spcBef>
                <a:spcPts val="0"/>
              </a:spcBef>
              <a:spcAft>
                <a:spcPts val="1600"/>
              </a:spcAft>
              <a:defRPr/>
            </a:pPr>
            <a:r>
              <a:rPr lang="en-US" sz="3600" b="1" dirty="0">
                <a:solidFill>
                  <a:schemeClr val="tx1"/>
                </a:solidFill>
              </a:rPr>
              <a:t>The 2022–23 CDE CSI prompts are as follows:</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Identify the schools within the LEA that are eligible for CSI.</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Describe how the LEA is supporting its eligible schools to develop their CSI plans. </a:t>
            </a:r>
          </a:p>
          <a:p>
            <a:pPr marL="548649" indent="-457200">
              <a:lnSpc>
                <a:spcPct val="150000"/>
              </a:lnSpc>
              <a:spcBef>
                <a:spcPts val="0"/>
              </a:spcBef>
              <a:spcAft>
                <a:spcPts val="1600"/>
              </a:spcAft>
              <a:buClr>
                <a:schemeClr val="tx1"/>
              </a:buClr>
              <a:buSzPct val="100000"/>
              <a:buFont typeface="Arial" panose="020B0604020202020204" pitchFamily="34" charset="0"/>
              <a:buChar char="•"/>
              <a:defRPr/>
            </a:pPr>
            <a:r>
              <a:rPr lang="en-US" dirty="0">
                <a:solidFill>
                  <a:schemeClr val="tx1"/>
                </a:solidFill>
              </a:rPr>
              <a:t>Describe how the LEA will monitor and evaluate the implementation and effectiveness of the CSI plan to support student and school improvement.</a:t>
            </a:r>
          </a:p>
          <a:p>
            <a:endParaRPr lang="en-US" dirty="0"/>
          </a:p>
        </p:txBody>
      </p:sp>
    </p:spTree>
    <p:extLst>
      <p:ext uri="{BB962C8B-B14F-4D97-AF65-F5344CB8AC3E}">
        <p14:creationId xmlns:p14="http://schemas.microsoft.com/office/powerpoint/2010/main" val="2984456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EA93-3174-4F98-B7A8-9801A8E52F06}"/>
              </a:ext>
            </a:extLst>
          </p:cNvPr>
          <p:cNvSpPr>
            <a:spLocks noGrp="1"/>
          </p:cNvSpPr>
          <p:nvPr>
            <p:ph type="title"/>
          </p:nvPr>
        </p:nvSpPr>
        <p:spPr/>
        <p:txBody>
          <a:bodyPr/>
          <a:lstStyle/>
          <a:p>
            <a:r>
              <a:rPr lang="en-US" b="1" dirty="0"/>
              <a:t>Guidelines for the Review and Approval Process of CSI Plans (2)</a:t>
            </a:r>
            <a:endParaRPr lang="en-US" dirty="0"/>
          </a:p>
        </p:txBody>
      </p:sp>
      <p:sp>
        <p:nvSpPr>
          <p:cNvPr id="3" name="Content Placeholder 2">
            <a:extLst>
              <a:ext uri="{FF2B5EF4-FFF2-40B4-BE49-F238E27FC236}">
                <a16:creationId xmlns:a16="http://schemas.microsoft.com/office/drawing/2014/main" id="{B8F732BD-35CE-4917-B246-22B324D724DE}"/>
              </a:ext>
            </a:extLst>
          </p:cNvPr>
          <p:cNvSpPr>
            <a:spLocks noGrp="1"/>
          </p:cNvSpPr>
          <p:nvPr>
            <p:ph idx="1"/>
          </p:nvPr>
        </p:nvSpPr>
        <p:spPr>
          <a:xfrm>
            <a:off x="806976" y="1779983"/>
            <a:ext cx="10030358" cy="4809066"/>
          </a:xfrm>
        </p:spPr>
        <p:txBody>
          <a:bodyPr>
            <a:normAutofit fontScale="25000" lnSpcReduction="20000"/>
          </a:bodyPr>
          <a:lstStyle/>
          <a:p>
            <a:pPr marL="119063" indent="-26988" algn="l">
              <a:lnSpc>
                <a:spcPct val="150000"/>
              </a:lnSpc>
              <a:spcBef>
                <a:spcPts val="0"/>
              </a:spcBef>
              <a:spcAft>
                <a:spcPts val="1600"/>
              </a:spcAft>
              <a:tabLst>
                <a:tab pos="576263" algn="l"/>
              </a:tabLst>
              <a:defRPr/>
            </a:pPr>
            <a:r>
              <a:rPr lang="en-US" sz="9600" dirty="0">
                <a:solidFill>
                  <a:schemeClr val="tx1"/>
                </a:solidFill>
              </a:rPr>
              <a:t>Under ESSA Section 1111(d)(1)(B), LEAs must develop CSI plans in </a:t>
            </a:r>
            <a:r>
              <a:rPr lang="en-US" sz="9600" i="1" dirty="0">
                <a:solidFill>
                  <a:schemeClr val="tx1"/>
                </a:solidFill>
              </a:rPr>
              <a:t>collaboration with its educational partners </a:t>
            </a:r>
            <a:r>
              <a:rPr lang="en-US" sz="9600" dirty="0">
                <a:solidFill>
                  <a:schemeClr val="tx1"/>
                </a:solidFill>
              </a:rPr>
              <a:t>for each school eligible for CSI.</a:t>
            </a:r>
          </a:p>
          <a:p>
            <a:pPr marL="804863" indent="-407988" algn="l">
              <a:lnSpc>
                <a:spcPct val="15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rPr>
              <a:t>Educational partners include principals and other school  leaders, teachers, and parents.</a:t>
            </a:r>
          </a:p>
          <a:p>
            <a:pPr marL="804863" indent="-407988" algn="l">
              <a:lnSpc>
                <a:spcPct val="150000"/>
              </a:lnSpc>
              <a:spcBef>
                <a:spcPts val="0"/>
              </a:spcBef>
              <a:spcAft>
                <a:spcPts val="1600"/>
              </a:spcAft>
              <a:buClr>
                <a:schemeClr val="tx1"/>
              </a:buClr>
              <a:buSzPct val="100000"/>
              <a:buFont typeface="Arial" panose="020B0604020202020204" pitchFamily="34" charset="0"/>
              <a:buChar char="•"/>
              <a:defRPr/>
            </a:pPr>
            <a:r>
              <a:rPr lang="en-US" sz="9600" dirty="0">
                <a:solidFill>
                  <a:schemeClr val="tx1"/>
                </a:solidFill>
              </a:rPr>
              <a:t>Approved CSI plans should include a description of the LEA’s process for developing the CSI plan, including which educational partners were involved and how their feedback was incorporated into the CSI plans.</a:t>
            </a:r>
          </a:p>
          <a:p>
            <a:endParaRPr lang="en-US" dirty="0"/>
          </a:p>
        </p:txBody>
      </p:sp>
    </p:spTree>
    <p:extLst>
      <p:ext uri="{BB962C8B-B14F-4D97-AF65-F5344CB8AC3E}">
        <p14:creationId xmlns:p14="http://schemas.microsoft.com/office/powerpoint/2010/main" val="2400420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6E2-97E9-4196-8DA3-8D79ECDBA3F6}"/>
              </a:ext>
            </a:extLst>
          </p:cNvPr>
          <p:cNvSpPr>
            <a:spLocks noGrp="1"/>
          </p:cNvSpPr>
          <p:nvPr>
            <p:ph type="title"/>
          </p:nvPr>
        </p:nvSpPr>
        <p:spPr/>
        <p:txBody>
          <a:bodyPr/>
          <a:lstStyle/>
          <a:p>
            <a:r>
              <a:rPr lang="en-US" b="1" dirty="0"/>
              <a:t>Guidelines for the Review and Approval Process of CSI Plans (3)</a:t>
            </a:r>
            <a:endParaRPr lang="en-US" dirty="0"/>
          </a:p>
        </p:txBody>
      </p:sp>
      <p:sp>
        <p:nvSpPr>
          <p:cNvPr id="3" name="Content Placeholder 2">
            <a:extLst>
              <a:ext uri="{FF2B5EF4-FFF2-40B4-BE49-F238E27FC236}">
                <a16:creationId xmlns:a16="http://schemas.microsoft.com/office/drawing/2014/main" id="{A8FAE42F-781A-4505-835F-A75751745FB0}"/>
              </a:ext>
            </a:extLst>
          </p:cNvPr>
          <p:cNvSpPr>
            <a:spLocks noGrp="1"/>
          </p:cNvSpPr>
          <p:nvPr>
            <p:ph idx="1"/>
          </p:nvPr>
        </p:nvSpPr>
        <p:spPr>
          <a:xfrm>
            <a:off x="677334" y="2160589"/>
            <a:ext cx="9527822" cy="4611023"/>
          </a:xfrm>
        </p:spPr>
        <p:txBody>
          <a:bodyPr>
            <a:normAutofit fontScale="62500" lnSpcReduction="20000"/>
          </a:bodyPr>
          <a:lstStyle/>
          <a:p>
            <a:pPr marL="608013" indent="-608013">
              <a:lnSpc>
                <a:spcPct val="150000"/>
              </a:lnSpc>
              <a:spcBef>
                <a:spcPts val="0"/>
              </a:spcBef>
              <a:spcAft>
                <a:spcPts val="1600"/>
              </a:spcAft>
              <a:defRPr/>
            </a:pPr>
            <a:r>
              <a:rPr lang="en-US" sz="3800" dirty="0">
                <a:solidFill>
                  <a:schemeClr val="tx1"/>
                </a:solidFill>
              </a:rPr>
              <a:t>In reviewing CSI plans, COEs should:</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the extent that educational partners were involved and considered in the development of the CSI plans.</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how CSI plans were informed by the indicators.</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that evidence-based interventions were selected and align to the reasons why the school is eligible for CSI.</a:t>
            </a:r>
          </a:p>
          <a:p>
            <a:pPr indent="-365751">
              <a:lnSpc>
                <a:spcPct val="150000"/>
              </a:lnSpc>
              <a:spcBef>
                <a:spcPts val="0"/>
              </a:spcBef>
              <a:spcAft>
                <a:spcPts val="1600"/>
              </a:spcAft>
              <a:buClr>
                <a:schemeClr val="tx1"/>
              </a:buClr>
              <a:buSzPct val="100000"/>
              <a:buFont typeface="Arial" panose="020B0604020202020204" pitchFamily="34" charset="0"/>
              <a:buChar char="•"/>
              <a:defRPr/>
            </a:pPr>
            <a:r>
              <a:rPr lang="en-US" sz="3800" dirty="0">
                <a:solidFill>
                  <a:schemeClr val="tx1"/>
                </a:solidFill>
              </a:rPr>
              <a:t>See how the LEA identified resource inequities.</a:t>
            </a:r>
          </a:p>
          <a:p>
            <a:endParaRPr lang="en-US" dirty="0"/>
          </a:p>
        </p:txBody>
      </p:sp>
    </p:spTree>
    <p:extLst>
      <p:ext uri="{BB962C8B-B14F-4D97-AF65-F5344CB8AC3E}">
        <p14:creationId xmlns:p14="http://schemas.microsoft.com/office/powerpoint/2010/main" val="28442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6742-E1B9-45D9-A6F6-55EB986FC2E0}"/>
              </a:ext>
            </a:extLst>
          </p:cNvPr>
          <p:cNvSpPr>
            <a:spLocks noGrp="1"/>
          </p:cNvSpPr>
          <p:nvPr>
            <p:ph type="title"/>
          </p:nvPr>
        </p:nvSpPr>
        <p:spPr/>
        <p:txBody>
          <a:bodyPr/>
          <a:lstStyle/>
          <a:p>
            <a:r>
              <a:rPr lang="en-US" b="1" dirty="0"/>
              <a:t>Guidelines for the Review and Approval Process of CSI Plans (4)</a:t>
            </a:r>
            <a:endParaRPr lang="en-US" dirty="0"/>
          </a:p>
        </p:txBody>
      </p:sp>
      <p:sp>
        <p:nvSpPr>
          <p:cNvPr id="3" name="Content Placeholder 2">
            <a:extLst>
              <a:ext uri="{FF2B5EF4-FFF2-40B4-BE49-F238E27FC236}">
                <a16:creationId xmlns:a16="http://schemas.microsoft.com/office/drawing/2014/main" id="{90ED5016-E53A-4B0F-A28B-84B805599901}"/>
              </a:ext>
            </a:extLst>
          </p:cNvPr>
          <p:cNvSpPr>
            <a:spLocks noGrp="1"/>
          </p:cNvSpPr>
          <p:nvPr>
            <p:ph idx="1"/>
          </p:nvPr>
        </p:nvSpPr>
        <p:spPr>
          <a:xfrm>
            <a:off x="1490134" y="1844500"/>
            <a:ext cx="9708444" cy="3880773"/>
          </a:xfrm>
        </p:spPr>
        <p:txBody>
          <a:bodyPr>
            <a:normAutofit fontScale="25000" lnSpcReduction="20000"/>
          </a:bodyPr>
          <a:lstStyle/>
          <a:p>
            <a:pPr marL="608013" lvl="1" indent="-608013">
              <a:lnSpc>
                <a:spcPct val="120000"/>
              </a:lnSpc>
              <a:spcAft>
                <a:spcPts val="1600"/>
              </a:spcAft>
              <a:buNone/>
              <a:defRPr/>
            </a:pPr>
            <a:r>
              <a:rPr lang="en-US" sz="9600" dirty="0">
                <a:solidFill>
                  <a:schemeClr val="tx1"/>
                </a:solidFill>
                <a:latin typeface="Arial" panose="020B0604020202020204" pitchFamily="34" charset="0"/>
                <a:cs typeface="Arial" panose="020B0604020202020204" pitchFamily="34" charset="0"/>
              </a:rPr>
              <a:t>COEs may consider incorporating some of these practices:</a:t>
            </a:r>
          </a:p>
          <a:p>
            <a:pPr marL="576263" lvl="2" indent="-333375">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Facilitate planning targeted to the needs of low-performing schools across the district or region.</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Support districts to assess the capacity of school staff.</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Share examples of strategies.</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Provide clear expectations and adequate resources.</a:t>
            </a:r>
          </a:p>
          <a:p>
            <a:pPr marL="609585" lvl="2" indent="-365751">
              <a:lnSpc>
                <a:spcPct val="120000"/>
              </a:lnSpc>
              <a:spcAft>
                <a:spcPts val="1600"/>
              </a:spcAft>
              <a:buClrTx/>
              <a:buSzPct val="100000"/>
              <a:buFont typeface="Arial" panose="020B0604020202020204" pitchFamily="34" charset="0"/>
              <a:buChar char="•"/>
              <a:defRPr/>
            </a:pPr>
            <a:r>
              <a:rPr lang="en-US" sz="9600" dirty="0">
                <a:solidFill>
                  <a:schemeClr val="tx1"/>
                </a:solidFill>
                <a:latin typeface="Arial" panose="020B0604020202020204" pitchFamily="34" charset="0"/>
                <a:cs typeface="Arial" panose="020B0604020202020204" pitchFamily="34" charset="0"/>
              </a:rPr>
              <a:t>Provide guidance, flexibility, and space.</a:t>
            </a:r>
          </a:p>
          <a:p>
            <a:endParaRPr lang="en-US" dirty="0"/>
          </a:p>
        </p:txBody>
      </p:sp>
    </p:spTree>
    <p:extLst>
      <p:ext uri="{BB962C8B-B14F-4D97-AF65-F5344CB8AC3E}">
        <p14:creationId xmlns:p14="http://schemas.microsoft.com/office/powerpoint/2010/main" val="31708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6742-E1B9-45D9-A6F6-55EB986FC2E0}"/>
              </a:ext>
            </a:extLst>
          </p:cNvPr>
          <p:cNvSpPr>
            <a:spLocks noGrp="1"/>
          </p:cNvSpPr>
          <p:nvPr>
            <p:ph type="title"/>
          </p:nvPr>
        </p:nvSpPr>
        <p:spPr/>
        <p:txBody>
          <a:bodyPr/>
          <a:lstStyle/>
          <a:p>
            <a:r>
              <a:rPr lang="en-US" b="1" dirty="0"/>
              <a:t>Guidelines for the Review and Approval Process of CSI Plans (5</a:t>
            </a:r>
            <a:r>
              <a:rPr lang="en-US" b="1" dirty="0">
                <a:solidFill>
                  <a:schemeClr val="tx1">
                    <a:lumMod val="75000"/>
                    <a:lumOff val="25000"/>
                  </a:schemeClr>
                </a:solidFill>
              </a:rPr>
              <a:t>)</a:t>
            </a:r>
            <a:endParaRPr lang="en-US" dirty="0"/>
          </a:p>
        </p:txBody>
      </p:sp>
      <p:sp>
        <p:nvSpPr>
          <p:cNvPr id="3" name="Content Placeholder 2">
            <a:extLst>
              <a:ext uri="{FF2B5EF4-FFF2-40B4-BE49-F238E27FC236}">
                <a16:creationId xmlns:a16="http://schemas.microsoft.com/office/drawing/2014/main" id="{90ED5016-E53A-4B0F-A28B-84B805599901}"/>
              </a:ext>
            </a:extLst>
          </p:cNvPr>
          <p:cNvSpPr>
            <a:spLocks noGrp="1"/>
          </p:cNvSpPr>
          <p:nvPr>
            <p:ph idx="1"/>
          </p:nvPr>
        </p:nvSpPr>
        <p:spPr>
          <a:xfrm>
            <a:off x="677334" y="1844500"/>
            <a:ext cx="10741236" cy="4076240"/>
          </a:xfrm>
        </p:spPr>
        <p:txBody>
          <a:bodyPr>
            <a:normAutofit fontScale="92500" lnSpcReduction="20000"/>
          </a:bodyPr>
          <a:lstStyle/>
          <a:p>
            <a:pPr marL="93131" lvl="0" algn="l">
              <a:lnSpc>
                <a:spcPct val="150000"/>
              </a:lnSpc>
              <a:spcBef>
                <a:spcPts val="0"/>
              </a:spcBef>
              <a:spcAft>
                <a:spcPts val="1600"/>
              </a:spcAft>
              <a:buClr>
                <a:srgbClr val="918655"/>
              </a:buClr>
              <a:buSzPts val="2400"/>
              <a:defRPr/>
            </a:pPr>
            <a:r>
              <a:rPr lang="en-US" sz="2600" dirty="0">
                <a:solidFill>
                  <a:prstClr val="black"/>
                </a:solidFill>
              </a:rPr>
              <a:t>Under ESSA Section 1111(d)(1)(B)(iii), CSI plans must be based on a school-level needs assessment.</a:t>
            </a:r>
          </a:p>
          <a:p>
            <a:pPr marL="609585" lvl="2" indent="-365751">
              <a:lnSpc>
                <a:spcPct val="150000"/>
              </a:lnSpc>
              <a:spcBef>
                <a:spcPts val="0"/>
              </a:spcBef>
              <a:spcAft>
                <a:spcPts val="1600"/>
              </a:spcAft>
              <a:buClr>
                <a:prstClr val="black"/>
              </a:buClr>
              <a:buSzPct val="100000"/>
              <a:buFont typeface="Arial" panose="020B0604020202020204" pitchFamily="34" charset="0"/>
              <a:buChar char="•"/>
              <a:defRPr/>
            </a:pPr>
            <a:r>
              <a:rPr lang="en-US" sz="2600" dirty="0">
                <a:solidFill>
                  <a:prstClr val="black"/>
                </a:solidFill>
                <a:latin typeface="Arial" panose="020B0604020202020204" pitchFamily="34" charset="0"/>
                <a:cs typeface="Arial" panose="020B0604020202020204" pitchFamily="34" charset="0"/>
              </a:rPr>
              <a:t>CSI plans should describe the LEA's needs assessment, including the type(s) of data and information examined and how the data informed development of the CSI plan.</a:t>
            </a:r>
          </a:p>
          <a:p>
            <a:pPr marL="609585" lvl="2" indent="-365751">
              <a:lnSpc>
                <a:spcPct val="150000"/>
              </a:lnSpc>
              <a:spcBef>
                <a:spcPts val="0"/>
              </a:spcBef>
              <a:spcAft>
                <a:spcPts val="1600"/>
              </a:spcAft>
              <a:buClr>
                <a:prstClr val="black"/>
              </a:buClr>
              <a:buSzPct val="100000"/>
              <a:buFont typeface="Arial" panose="020B0604020202020204" pitchFamily="34" charset="0"/>
              <a:buChar char="•"/>
              <a:defRPr/>
            </a:pPr>
            <a:r>
              <a:rPr lang="en-US" sz="2600" dirty="0">
                <a:solidFill>
                  <a:prstClr val="black"/>
                </a:solidFill>
                <a:latin typeface="Arial" panose="020B0604020202020204" pitchFamily="34" charset="0"/>
                <a:cs typeface="Arial" panose="020B0604020202020204" pitchFamily="34" charset="0"/>
              </a:rPr>
              <a:t>Reviewing COEs should ensure that CSI plans correlate to needs identified in the needs assessment and any relevant data. </a:t>
            </a:r>
          </a:p>
          <a:p>
            <a:pPr marL="608013" lvl="1" indent="-608013">
              <a:lnSpc>
                <a:spcPct val="120000"/>
              </a:lnSpc>
              <a:spcAft>
                <a:spcPts val="1600"/>
              </a:spcAft>
              <a:buNone/>
              <a:defRPr/>
            </a:pPr>
            <a:endParaRPr lang="en-US" sz="9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967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E40E-8B69-4ACF-A577-7FC9CC48A0ED}"/>
              </a:ext>
            </a:extLst>
          </p:cNvPr>
          <p:cNvSpPr>
            <a:spLocks noGrp="1"/>
          </p:cNvSpPr>
          <p:nvPr>
            <p:ph type="title"/>
          </p:nvPr>
        </p:nvSpPr>
        <p:spPr>
          <a:xfrm>
            <a:off x="0" y="2118731"/>
            <a:ext cx="10833905" cy="2096429"/>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FAQs</a:t>
            </a:r>
          </a:p>
        </p:txBody>
      </p:sp>
      <p:sp>
        <p:nvSpPr>
          <p:cNvPr id="4" name="Slide Number Placeholder 3">
            <a:extLst>
              <a:ext uri="{FF2B5EF4-FFF2-40B4-BE49-F238E27FC236}">
                <a16:creationId xmlns:a16="http://schemas.microsoft.com/office/drawing/2014/main" id="{C6A288F5-17EB-8288-56A5-43518DD75EF8}"/>
              </a:ext>
            </a:extLst>
          </p:cNvPr>
          <p:cNvSpPr>
            <a:spLocks noGrp="1"/>
          </p:cNvSpPr>
          <p:nvPr>
            <p:ph type="sldNum" sz="quarter" idx="12"/>
          </p:nvPr>
        </p:nvSpPr>
        <p:spPr/>
        <p:txBody>
          <a:bodyPr/>
          <a:lstStyle/>
          <a:p>
            <a:fld id="{96E69268-9C8B-4EBF-A9EE-DC5DC2D48DC3}" type="slidenum">
              <a:rPr lang="en-US" smtClean="0"/>
              <a:pPr/>
              <a:t>38</a:t>
            </a:fld>
            <a:endParaRPr lang="en-US"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8F10-8FA6-46F1-9373-AA1EF1242AA2}"/>
              </a:ext>
            </a:extLst>
          </p:cNvPr>
          <p:cNvSpPr>
            <a:spLocks noGrp="1"/>
          </p:cNvSpPr>
          <p:nvPr>
            <p:ph type="title"/>
          </p:nvPr>
        </p:nvSpPr>
        <p:spPr/>
        <p:txBody>
          <a:bodyPr>
            <a:normAutofit fontScale="90000"/>
          </a:bodyPr>
          <a:lstStyle/>
          <a:p>
            <a:r>
              <a:rPr lang="en-US" b="1" dirty="0"/>
              <a:t>What Does it Mean for a COE to Approve </a:t>
            </a:r>
            <a:br>
              <a:rPr lang="en-US" b="1" dirty="0"/>
            </a:br>
            <a:r>
              <a:rPr lang="en-US" b="1" dirty="0"/>
              <a:t>CSI plans?</a:t>
            </a:r>
            <a:endParaRPr lang="en-US" dirty="0"/>
          </a:p>
        </p:txBody>
      </p:sp>
      <p:sp>
        <p:nvSpPr>
          <p:cNvPr id="3" name="Content Placeholder 2">
            <a:extLst>
              <a:ext uri="{FF2B5EF4-FFF2-40B4-BE49-F238E27FC236}">
                <a16:creationId xmlns:a16="http://schemas.microsoft.com/office/drawing/2014/main" id="{B563097E-4CE6-4E61-B90F-A36704669A88}"/>
              </a:ext>
            </a:extLst>
          </p:cNvPr>
          <p:cNvSpPr>
            <a:spLocks noGrp="1"/>
          </p:cNvSpPr>
          <p:nvPr>
            <p:ph idx="1"/>
          </p:nvPr>
        </p:nvSpPr>
        <p:spPr/>
        <p:txBody>
          <a:bodyPr/>
          <a:lstStyle/>
          <a:p>
            <a:r>
              <a:rPr lang="en-US" dirty="0">
                <a:solidFill>
                  <a:schemeClr val="tx1"/>
                </a:solidFill>
              </a:rPr>
              <a:t>The COE approves LEA CSI plans through the review and approval process of the CSI prompts in the LEA LCAP</a:t>
            </a:r>
            <a:r>
              <a:rPr lang="en-US" dirty="0">
                <a:solidFill>
                  <a:schemeClr val="tx1"/>
                </a:solidFill>
                <a:latin typeface="Arial"/>
                <a:cs typeface="Calibri"/>
              </a:rPr>
              <a:t>.  </a:t>
            </a:r>
            <a:endParaRPr lang="en-US" dirty="0">
              <a:solidFill>
                <a:schemeClr val="tx1"/>
              </a:solidFill>
            </a:endParaRPr>
          </a:p>
          <a:p>
            <a:endParaRPr lang="en-US" dirty="0"/>
          </a:p>
        </p:txBody>
      </p:sp>
    </p:spTree>
    <p:extLst>
      <p:ext uri="{BB962C8B-B14F-4D97-AF65-F5344CB8AC3E}">
        <p14:creationId xmlns:p14="http://schemas.microsoft.com/office/powerpoint/2010/main" val="144142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Housekeeping</a:t>
            </a:r>
            <a:endParaRPr lang="en-US" dirty="0"/>
          </a:p>
        </p:txBody>
      </p:sp>
      <p:sp>
        <p:nvSpPr>
          <p:cNvPr id="3" name="Content Placeholder 2"/>
          <p:cNvSpPr>
            <a:spLocks noGrp="1"/>
          </p:cNvSpPr>
          <p:nvPr>
            <p:ph idx="1"/>
          </p:nvPr>
        </p:nvSpPr>
        <p:spPr>
          <a:xfrm>
            <a:off x="677334" y="1284619"/>
            <a:ext cx="9571566" cy="4288762"/>
          </a:xfrm>
        </p:spPr>
        <p:txBody>
          <a:bodyPr>
            <a:normAutofit/>
          </a:bodyPr>
          <a:lstStyle/>
          <a:p>
            <a:pPr marL="701034" lvl="0" indent="-457200">
              <a:lnSpc>
                <a:spcPct val="150000"/>
              </a:lnSpc>
              <a:spcBef>
                <a:spcPts val="0"/>
              </a:spcBef>
              <a:spcAft>
                <a:spcPts val="1600"/>
              </a:spcAft>
              <a:buClrTx/>
              <a:buSzPct val="100000"/>
              <a:buFont typeface="Arial" panose="020B0604020202020204" pitchFamily="34" charset="0"/>
              <a:buChar char="•"/>
              <a:defRPr/>
            </a:pPr>
            <a:r>
              <a:rPr lang="en-US" sz="3200" dirty="0">
                <a:solidFill>
                  <a:prstClr val="black"/>
                </a:solidFill>
              </a:rPr>
              <a:t>Please use the Zoom question feature to post any questions you may have.</a:t>
            </a:r>
          </a:p>
          <a:p>
            <a:pPr marL="701034" lvl="0" indent="-457200">
              <a:lnSpc>
                <a:spcPct val="150000"/>
              </a:lnSpc>
              <a:spcBef>
                <a:spcPts val="0"/>
              </a:spcBef>
              <a:spcAft>
                <a:spcPts val="1600"/>
              </a:spcAft>
              <a:buClrTx/>
              <a:buSzPct val="100000"/>
              <a:buFont typeface="Arial" panose="020B0604020202020204" pitchFamily="34" charset="0"/>
              <a:buChar char="•"/>
              <a:defRPr/>
            </a:pPr>
            <a:r>
              <a:rPr lang="en-US" sz="3200" dirty="0">
                <a:solidFill>
                  <a:prstClr val="black"/>
                </a:solidFill>
              </a:rPr>
              <a:t>The </a:t>
            </a:r>
            <a:r>
              <a:rPr lang="en-US" sz="3200" dirty="0" err="1">
                <a:solidFill>
                  <a:prstClr val="black"/>
                </a:solidFill>
              </a:rPr>
              <a:t>slidedeck</a:t>
            </a:r>
            <a:r>
              <a:rPr lang="en-US" sz="3200" dirty="0">
                <a:solidFill>
                  <a:prstClr val="black"/>
                </a:solidFill>
              </a:rPr>
              <a:t> of today’s presentation is located on the CDE CSI Webinars web page at</a:t>
            </a:r>
          </a:p>
          <a:p>
            <a:pPr lvl="0">
              <a:buClr>
                <a:srgbClr val="90C226"/>
              </a:buClr>
              <a:defRPr/>
            </a:pPr>
            <a:r>
              <a:rPr lang="en-US" sz="3200" dirty="0">
                <a:solidFill>
                  <a:srgbClr val="0070C0"/>
                </a:solidFill>
                <a:hlinkClick r:id="rId2" tooltip="Comprehensive Support and Improvement Webinar page"/>
              </a:rPr>
              <a:t>https://www.cde.ca.gov/sp/sw/t1/csiwebinars.asp</a:t>
            </a:r>
            <a:r>
              <a:rPr lang="en-US" sz="3200" dirty="0">
                <a:solidFill>
                  <a:prstClr val="black"/>
                </a:solidFill>
              </a:rPr>
              <a:t>.</a:t>
            </a:r>
          </a:p>
          <a:p>
            <a:endParaRPr lang="en-US" dirty="0"/>
          </a:p>
        </p:txBody>
      </p:sp>
    </p:spTree>
    <p:extLst>
      <p:ext uri="{BB962C8B-B14F-4D97-AF65-F5344CB8AC3E}">
        <p14:creationId xmlns:p14="http://schemas.microsoft.com/office/powerpoint/2010/main" val="37525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8249-62E4-4838-8FAA-778CEC91DF00}"/>
              </a:ext>
            </a:extLst>
          </p:cNvPr>
          <p:cNvSpPr>
            <a:spLocks noGrp="1"/>
          </p:cNvSpPr>
          <p:nvPr>
            <p:ph type="title"/>
          </p:nvPr>
        </p:nvSpPr>
        <p:spPr/>
        <p:txBody>
          <a:bodyPr/>
          <a:lstStyle/>
          <a:p>
            <a:r>
              <a:rPr lang="en-US" b="1" dirty="0"/>
              <a:t>Must a COE Approve CSI Plans for Charter Schools?</a:t>
            </a:r>
            <a:endParaRPr lang="en-US" dirty="0"/>
          </a:p>
        </p:txBody>
      </p:sp>
      <p:sp>
        <p:nvSpPr>
          <p:cNvPr id="3" name="Content Placeholder 2">
            <a:extLst>
              <a:ext uri="{FF2B5EF4-FFF2-40B4-BE49-F238E27FC236}">
                <a16:creationId xmlns:a16="http://schemas.microsoft.com/office/drawing/2014/main" id="{C3C09599-E374-4EBD-87E4-40D9737F60C5}"/>
              </a:ext>
            </a:extLst>
          </p:cNvPr>
          <p:cNvSpPr>
            <a:spLocks noGrp="1"/>
          </p:cNvSpPr>
          <p:nvPr>
            <p:ph idx="1"/>
          </p:nvPr>
        </p:nvSpPr>
        <p:spPr/>
        <p:txBody>
          <a:bodyPr/>
          <a:lstStyle/>
          <a:p>
            <a:r>
              <a:rPr lang="en-US" altLang="en-US" dirty="0">
                <a:solidFill>
                  <a:schemeClr val="tx1"/>
                </a:solidFill>
              </a:rPr>
              <a:t>Yes. Charter schools eligible for CSI will complete the CSI prompts in the Plan Summary section of the LCAP. The charter school will submit </a:t>
            </a:r>
            <a:r>
              <a:rPr lang="en-US" altLang="en-US" b="1" dirty="0">
                <a:solidFill>
                  <a:schemeClr val="tx1"/>
                </a:solidFill>
              </a:rPr>
              <a:t>only</a:t>
            </a:r>
            <a:r>
              <a:rPr lang="en-US" altLang="en-US" dirty="0">
                <a:solidFill>
                  <a:schemeClr val="tx1"/>
                </a:solidFill>
              </a:rPr>
              <a:t> the Plan Summary section of the LCAP to the County Superintendent of Schools of the county in which the charter school is located for review and approval. </a:t>
            </a:r>
          </a:p>
          <a:p>
            <a:endParaRPr lang="en-US" dirty="0"/>
          </a:p>
        </p:txBody>
      </p:sp>
    </p:spTree>
    <p:extLst>
      <p:ext uri="{BB962C8B-B14F-4D97-AF65-F5344CB8AC3E}">
        <p14:creationId xmlns:p14="http://schemas.microsoft.com/office/powerpoint/2010/main" val="320901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F023-FA22-4C94-BE88-9E8C61A0315A}"/>
              </a:ext>
            </a:extLst>
          </p:cNvPr>
          <p:cNvSpPr>
            <a:spLocks noGrp="1"/>
          </p:cNvSpPr>
          <p:nvPr>
            <p:ph type="title"/>
          </p:nvPr>
        </p:nvSpPr>
        <p:spPr>
          <a:xfrm>
            <a:off x="826821" y="289588"/>
            <a:ext cx="8596668" cy="1320800"/>
          </a:xfrm>
        </p:spPr>
        <p:txBody>
          <a:bodyPr/>
          <a:lstStyle/>
          <a:p>
            <a:r>
              <a:rPr lang="en-US" b="1" dirty="0"/>
              <a:t>What is the COE Required to Do </a:t>
            </a:r>
            <a:br>
              <a:rPr lang="en-US" b="1" dirty="0"/>
            </a:br>
            <a:r>
              <a:rPr lang="en-US" b="1" dirty="0"/>
              <a:t>After it Approves the CSI plans?</a:t>
            </a:r>
            <a:endParaRPr lang="en-US" dirty="0"/>
          </a:p>
        </p:txBody>
      </p:sp>
      <p:sp>
        <p:nvSpPr>
          <p:cNvPr id="3" name="Content Placeholder 2">
            <a:extLst>
              <a:ext uri="{FF2B5EF4-FFF2-40B4-BE49-F238E27FC236}">
                <a16:creationId xmlns:a16="http://schemas.microsoft.com/office/drawing/2014/main" id="{9817CF20-8CD8-4A0F-ACEF-54B82D0CA752}"/>
              </a:ext>
            </a:extLst>
          </p:cNvPr>
          <p:cNvSpPr>
            <a:spLocks noGrp="1"/>
          </p:cNvSpPr>
          <p:nvPr>
            <p:ph idx="1"/>
          </p:nvPr>
        </p:nvSpPr>
        <p:spPr>
          <a:xfrm>
            <a:off x="0" y="1565275"/>
            <a:ext cx="10250311" cy="4841212"/>
          </a:xfrm>
        </p:spPr>
        <p:txBody>
          <a:bodyPr>
            <a:normAutofit fontScale="40000" lnSpcReduction="20000"/>
          </a:bodyPr>
          <a:lstStyle/>
          <a:p>
            <a:pPr marL="93131">
              <a:lnSpc>
                <a:spcPct val="150000"/>
              </a:lnSpc>
              <a:spcBef>
                <a:spcPts val="0"/>
              </a:spcBef>
              <a:spcAft>
                <a:spcPts val="1600"/>
              </a:spcAft>
              <a:defRPr/>
            </a:pPr>
            <a:r>
              <a:rPr lang="en-US" sz="6000" dirty="0">
                <a:solidFill>
                  <a:schemeClr val="tx1"/>
                </a:solidFill>
              </a:rPr>
              <a:t>In fall 2023, the COE will submit to the CDE a list of LEAs with approved CSI plans. The CDE will present this list of LEAs to the SBE for final approval.</a:t>
            </a:r>
          </a:p>
          <a:p>
            <a:pPr marL="93131">
              <a:lnSpc>
                <a:spcPct val="150000"/>
              </a:lnSpc>
              <a:spcBef>
                <a:spcPts val="0"/>
              </a:spcBef>
              <a:spcAft>
                <a:spcPts val="1600"/>
              </a:spcAft>
              <a:defRPr/>
            </a:pPr>
            <a:r>
              <a:rPr lang="en-US" sz="6000" dirty="0">
                <a:solidFill>
                  <a:schemeClr val="tx1"/>
                </a:solidFill>
              </a:rPr>
              <a:t>It is the expectation that the COE ensures that </a:t>
            </a:r>
            <a:r>
              <a:rPr lang="en-US" sz="6000" b="1" dirty="0">
                <a:solidFill>
                  <a:schemeClr val="tx1"/>
                </a:solidFill>
              </a:rPr>
              <a:t>all</a:t>
            </a:r>
            <a:r>
              <a:rPr lang="en-US" sz="6000" dirty="0">
                <a:solidFill>
                  <a:schemeClr val="tx1"/>
                </a:solidFill>
              </a:rPr>
              <a:t> LEAs with schools eligible for CSI within its county, including charter schools, complete and submit to the COE the CSI prompts for review and approval.</a:t>
            </a:r>
          </a:p>
          <a:p>
            <a:pPr marL="93131">
              <a:lnSpc>
                <a:spcPct val="150000"/>
              </a:lnSpc>
              <a:spcBef>
                <a:spcPts val="0"/>
              </a:spcBef>
              <a:spcAft>
                <a:spcPts val="1600"/>
              </a:spcAft>
              <a:defRPr/>
            </a:pPr>
            <a:r>
              <a:rPr lang="en-US" sz="6000" b="1" dirty="0">
                <a:solidFill>
                  <a:schemeClr val="tx1"/>
                </a:solidFill>
              </a:rPr>
              <a:t>The COE should contact the CDE as soon as possible if its list of LEAs is incomplete.</a:t>
            </a:r>
          </a:p>
          <a:p>
            <a:endParaRPr lang="en-US" dirty="0"/>
          </a:p>
        </p:txBody>
      </p:sp>
    </p:spTree>
    <p:extLst>
      <p:ext uri="{BB962C8B-B14F-4D97-AF65-F5344CB8AC3E}">
        <p14:creationId xmlns:p14="http://schemas.microsoft.com/office/powerpoint/2010/main" val="144103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E473-C3B7-4AF9-8847-30717B462140}"/>
              </a:ext>
            </a:extLst>
          </p:cNvPr>
          <p:cNvSpPr>
            <a:spLocks noGrp="1"/>
          </p:cNvSpPr>
          <p:nvPr>
            <p:ph type="title"/>
          </p:nvPr>
        </p:nvSpPr>
        <p:spPr/>
        <p:txBody>
          <a:bodyPr/>
          <a:lstStyle/>
          <a:p>
            <a:r>
              <a:rPr lang="en-US" b="1" dirty="0">
                <a:latin typeface="Arial"/>
                <a:cs typeface="Arial"/>
              </a:rPr>
              <a:t>Which CSI Plans Do the FY 2022 Funds Support? </a:t>
            </a:r>
            <a:endParaRPr lang="en-US" dirty="0"/>
          </a:p>
        </p:txBody>
      </p:sp>
      <p:sp>
        <p:nvSpPr>
          <p:cNvPr id="3" name="Content Placeholder 2">
            <a:extLst>
              <a:ext uri="{FF2B5EF4-FFF2-40B4-BE49-F238E27FC236}">
                <a16:creationId xmlns:a16="http://schemas.microsoft.com/office/drawing/2014/main" id="{308C4FBD-F2E5-49F0-A5D9-99E4D6C4795C}"/>
              </a:ext>
            </a:extLst>
          </p:cNvPr>
          <p:cNvSpPr>
            <a:spLocks noGrp="1"/>
          </p:cNvSpPr>
          <p:nvPr>
            <p:ph idx="1"/>
          </p:nvPr>
        </p:nvSpPr>
        <p:spPr>
          <a:xfrm>
            <a:off x="677334" y="1794933"/>
            <a:ext cx="8596668" cy="4246429"/>
          </a:xfrm>
        </p:spPr>
        <p:txBody>
          <a:bodyPr>
            <a:normAutofit fontScale="85000" lnSpcReduction="20000"/>
          </a:bodyPr>
          <a:lstStyle/>
          <a:p>
            <a:pPr marL="93131">
              <a:lnSpc>
                <a:spcPct val="150000"/>
              </a:lnSpc>
              <a:spcBef>
                <a:spcPts val="0"/>
              </a:spcBef>
              <a:spcAft>
                <a:spcPts val="1600"/>
              </a:spcAft>
              <a:defRPr/>
            </a:pPr>
            <a:r>
              <a:rPr lang="en-US" dirty="0">
                <a:solidFill>
                  <a:schemeClr val="tx1"/>
                </a:solidFill>
                <a:latin typeface="Arial"/>
                <a:cs typeface="Calibri"/>
              </a:rPr>
              <a:t>FY 2022 CSI funds support development and implementation activities for the 2023–24 CSI plans. In most LEAs, CSI plan development activities begin as early as winter 2022/spring 2023. It is the expectation that CSI plan implementation should begin by the first day of the 2023–24 school year. </a:t>
            </a:r>
          </a:p>
          <a:p>
            <a:pPr marL="93131">
              <a:lnSpc>
                <a:spcPct val="150000"/>
              </a:lnSpc>
              <a:spcBef>
                <a:spcPts val="0"/>
              </a:spcBef>
              <a:spcAft>
                <a:spcPts val="1600"/>
              </a:spcAft>
              <a:defRPr/>
            </a:pPr>
            <a:r>
              <a:rPr lang="en-US" dirty="0">
                <a:solidFill>
                  <a:schemeClr val="tx1"/>
                </a:solidFill>
                <a:latin typeface="Arial"/>
                <a:cs typeface="Calibri"/>
              </a:rPr>
              <a:t>The COE will use its FY 2022 CSI funds under this application to approve the 2023–24 CSI plans through review and approval of CSI prompts in the LEA</a:t>
            </a:r>
            <a:endParaRPr lang="en-US" dirty="0">
              <a:solidFill>
                <a:schemeClr val="tx1"/>
              </a:solidFill>
            </a:endParaRPr>
          </a:p>
        </p:txBody>
      </p:sp>
    </p:spTree>
    <p:extLst>
      <p:ext uri="{BB962C8B-B14F-4D97-AF65-F5344CB8AC3E}">
        <p14:creationId xmlns:p14="http://schemas.microsoft.com/office/powerpoint/2010/main" val="3051463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BDF6-C32E-4A2F-B4D7-3CD88941CD8B}"/>
              </a:ext>
            </a:extLst>
          </p:cNvPr>
          <p:cNvSpPr>
            <a:spLocks noGrp="1"/>
          </p:cNvSpPr>
          <p:nvPr>
            <p:ph type="title"/>
          </p:nvPr>
        </p:nvSpPr>
        <p:spPr/>
        <p:txBody>
          <a:bodyPr>
            <a:normAutofit fontScale="90000"/>
          </a:bodyPr>
          <a:lstStyle/>
          <a:p>
            <a:r>
              <a:rPr lang="en-US" b="1" dirty="0">
                <a:latin typeface="Arial"/>
                <a:cs typeface="Arial"/>
              </a:rPr>
              <a:t>How is the Conflict of Interest Concern Different from the Dual Roles the COE Plays Regarding the LCAP?</a:t>
            </a:r>
            <a:endParaRPr lang="en-US" dirty="0"/>
          </a:p>
        </p:txBody>
      </p:sp>
      <p:sp>
        <p:nvSpPr>
          <p:cNvPr id="3" name="Content Placeholder 2">
            <a:extLst>
              <a:ext uri="{FF2B5EF4-FFF2-40B4-BE49-F238E27FC236}">
                <a16:creationId xmlns:a16="http://schemas.microsoft.com/office/drawing/2014/main" id="{B99D030C-CB7E-4B31-9B14-DC3FDEC36525}"/>
              </a:ext>
            </a:extLst>
          </p:cNvPr>
          <p:cNvSpPr>
            <a:spLocks noGrp="1"/>
          </p:cNvSpPr>
          <p:nvPr>
            <p:ph idx="1"/>
          </p:nvPr>
        </p:nvSpPr>
        <p:spPr>
          <a:xfrm>
            <a:off x="677334" y="2708276"/>
            <a:ext cx="8596668" cy="3880773"/>
          </a:xfrm>
        </p:spPr>
        <p:txBody>
          <a:bodyPr/>
          <a:lstStyle/>
          <a:p>
            <a:r>
              <a:rPr lang="en-US" altLang="en-US" dirty="0">
                <a:solidFill>
                  <a:schemeClr val="tx1"/>
                </a:solidFill>
                <a:cs typeface="Calibri" panose="020F0502020204030204" pitchFamily="34" charset="0"/>
              </a:rPr>
              <a:t>The concern for a potential conflict of interest is a </a:t>
            </a:r>
            <a:r>
              <a:rPr lang="en-US" altLang="en-US" b="1" dirty="0">
                <a:solidFill>
                  <a:schemeClr val="tx1"/>
                </a:solidFill>
                <a:cs typeface="Calibri" panose="020F0502020204030204" pitchFamily="34" charset="0"/>
              </a:rPr>
              <a:t>federal concern </a:t>
            </a:r>
            <a:r>
              <a:rPr lang="en-US" altLang="en-US" dirty="0">
                <a:solidFill>
                  <a:schemeClr val="tx1"/>
                </a:solidFill>
                <a:cs typeface="Calibri" panose="020F0502020204030204" pitchFamily="34" charset="0"/>
              </a:rPr>
              <a:t>and relates to the dual roles of </a:t>
            </a:r>
            <a:r>
              <a:rPr lang="en-US" altLang="en-US" b="1" dirty="0">
                <a:solidFill>
                  <a:schemeClr val="tx1"/>
                </a:solidFill>
                <a:cs typeface="Calibri" panose="020F0502020204030204" pitchFamily="34" charset="0"/>
              </a:rPr>
              <a:t>COEs for CSI</a:t>
            </a:r>
            <a:r>
              <a:rPr lang="en-US" altLang="en-US" dirty="0">
                <a:solidFill>
                  <a:schemeClr val="tx1"/>
                </a:solidFill>
                <a:cs typeface="Calibri" panose="020F0502020204030204" pitchFamily="34" charset="0"/>
              </a:rPr>
              <a:t>. The purpose of this guidance is only related to CSI implementation and </a:t>
            </a:r>
            <a:r>
              <a:rPr lang="en-US" altLang="en-US" b="1" dirty="0">
                <a:solidFill>
                  <a:schemeClr val="tx1"/>
                </a:solidFill>
                <a:cs typeface="Calibri" panose="020F0502020204030204" pitchFamily="34" charset="0"/>
              </a:rPr>
              <a:t>is not intended for state accountability purposes.</a:t>
            </a:r>
            <a:r>
              <a:rPr lang="en-US" altLang="en-US" sz="2400" b="1" dirty="0">
                <a:solidFill>
                  <a:schemeClr val="tx1"/>
                </a:solidFill>
                <a:cs typeface="Calibri" panose="020F0502020204030204" pitchFamily="34" charset="0"/>
              </a:rPr>
              <a:t> </a:t>
            </a:r>
          </a:p>
          <a:p>
            <a:endParaRPr lang="en-US" dirty="0"/>
          </a:p>
        </p:txBody>
      </p:sp>
    </p:spTree>
    <p:extLst>
      <p:ext uri="{BB962C8B-B14F-4D97-AF65-F5344CB8AC3E}">
        <p14:creationId xmlns:p14="http://schemas.microsoft.com/office/powerpoint/2010/main" val="260146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A7EC-D805-4FBD-9103-37F896EDEC4C}"/>
              </a:ext>
            </a:extLst>
          </p:cNvPr>
          <p:cNvSpPr>
            <a:spLocks noGrp="1"/>
          </p:cNvSpPr>
          <p:nvPr>
            <p:ph type="title"/>
          </p:nvPr>
        </p:nvSpPr>
        <p:spPr/>
        <p:txBody>
          <a:bodyPr>
            <a:normAutofit fontScale="90000"/>
          </a:bodyPr>
          <a:lstStyle/>
          <a:p>
            <a:br>
              <a:rPr lang="en-US" dirty="0">
                <a:solidFill>
                  <a:schemeClr val="tx1">
                    <a:lumMod val="75000"/>
                    <a:lumOff val="25000"/>
                  </a:schemeClr>
                </a:solidFill>
              </a:rPr>
            </a:br>
            <a:r>
              <a:rPr lang="en-US" b="1" dirty="0"/>
              <a:t>When Will the FY 2022 CSI Funds for COEs Become Available?</a:t>
            </a:r>
            <a:endParaRPr lang="en-US" dirty="0"/>
          </a:p>
        </p:txBody>
      </p:sp>
      <p:sp>
        <p:nvSpPr>
          <p:cNvPr id="3" name="Content Placeholder 2">
            <a:extLst>
              <a:ext uri="{FF2B5EF4-FFF2-40B4-BE49-F238E27FC236}">
                <a16:creationId xmlns:a16="http://schemas.microsoft.com/office/drawing/2014/main" id="{CC6C6F18-109A-4702-A68B-BAF747D57431}"/>
              </a:ext>
            </a:extLst>
          </p:cNvPr>
          <p:cNvSpPr>
            <a:spLocks noGrp="1"/>
          </p:cNvSpPr>
          <p:nvPr>
            <p:ph idx="1"/>
          </p:nvPr>
        </p:nvSpPr>
        <p:spPr>
          <a:xfrm>
            <a:off x="677334" y="2708276"/>
            <a:ext cx="8596668" cy="3880773"/>
          </a:xfrm>
        </p:spPr>
        <p:txBody>
          <a:bodyPr/>
          <a:lstStyle/>
          <a:p>
            <a:r>
              <a:rPr lang="en-US" altLang="en-US" dirty="0">
                <a:solidFill>
                  <a:schemeClr val="tx1"/>
                </a:solidFill>
              </a:rPr>
              <a:t>First apportionments are expected to be distributed in spring 2023. </a:t>
            </a:r>
          </a:p>
          <a:p>
            <a:endParaRPr lang="en-US" dirty="0"/>
          </a:p>
        </p:txBody>
      </p:sp>
    </p:spTree>
    <p:extLst>
      <p:ext uri="{BB962C8B-B14F-4D97-AF65-F5344CB8AC3E}">
        <p14:creationId xmlns:p14="http://schemas.microsoft.com/office/powerpoint/2010/main" val="224864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EDBE-7C93-40C8-B1E9-80D4C04E1F5B}"/>
              </a:ext>
            </a:extLst>
          </p:cNvPr>
          <p:cNvSpPr>
            <a:spLocks noGrp="1"/>
          </p:cNvSpPr>
          <p:nvPr>
            <p:ph type="title"/>
          </p:nvPr>
        </p:nvSpPr>
        <p:spPr/>
        <p:txBody>
          <a:bodyPr/>
          <a:lstStyle/>
          <a:p>
            <a:r>
              <a:rPr lang="en-US" b="1" dirty="0"/>
              <a:t>What If the COE Declines Funding?</a:t>
            </a:r>
            <a:endParaRPr lang="en-US" dirty="0"/>
          </a:p>
        </p:txBody>
      </p:sp>
      <p:sp>
        <p:nvSpPr>
          <p:cNvPr id="3" name="Content Placeholder 2">
            <a:extLst>
              <a:ext uri="{FF2B5EF4-FFF2-40B4-BE49-F238E27FC236}">
                <a16:creationId xmlns:a16="http://schemas.microsoft.com/office/drawing/2014/main" id="{2043D353-D45E-42E8-9CE5-1766D4CEF02C}"/>
              </a:ext>
            </a:extLst>
          </p:cNvPr>
          <p:cNvSpPr>
            <a:spLocks noGrp="1"/>
          </p:cNvSpPr>
          <p:nvPr>
            <p:ph idx="1"/>
          </p:nvPr>
        </p:nvSpPr>
        <p:spPr/>
        <p:txBody>
          <a:bodyPr/>
          <a:lstStyle/>
          <a:p>
            <a:r>
              <a:rPr lang="en-US" dirty="0">
                <a:solidFill>
                  <a:schemeClr val="tx1"/>
                </a:solidFill>
              </a:rPr>
              <a:t>Regardless of whether or not the COE elects to accept funding authorized under this application, the COE is expected to approve CSI plans for all LEAs, including charter schools, in its county with schools eligible for CSI. This requirement is carried out through COE </a:t>
            </a:r>
            <a:r>
              <a:rPr lang="en-US" dirty="0">
                <a:solidFill>
                  <a:schemeClr val="tx1"/>
                </a:solidFill>
                <a:latin typeface="Arial"/>
                <a:cs typeface="Calibri"/>
              </a:rPr>
              <a:t>review and approval of CSI prompts in the LEA LCAP. </a:t>
            </a:r>
            <a:endParaRPr lang="en-US" dirty="0">
              <a:solidFill>
                <a:schemeClr val="tx1"/>
              </a:solidFill>
            </a:endParaRPr>
          </a:p>
          <a:p>
            <a:endParaRPr lang="en-US" dirty="0"/>
          </a:p>
        </p:txBody>
      </p:sp>
    </p:spTree>
    <p:extLst>
      <p:ext uri="{BB962C8B-B14F-4D97-AF65-F5344CB8AC3E}">
        <p14:creationId xmlns:p14="http://schemas.microsoft.com/office/powerpoint/2010/main" val="774711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7787-2504-4B05-B87C-89CCE18B1AF9}"/>
              </a:ext>
            </a:extLst>
          </p:cNvPr>
          <p:cNvSpPr>
            <a:spLocks noGrp="1"/>
          </p:cNvSpPr>
          <p:nvPr>
            <p:ph type="title"/>
          </p:nvPr>
        </p:nvSpPr>
        <p:spPr>
          <a:xfrm>
            <a:off x="1354239" y="2029521"/>
            <a:ext cx="9479666" cy="2877015"/>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Questions?</a:t>
            </a:r>
            <a:br>
              <a:rPr lang="en-US" b="1" dirty="0">
                <a:solidFill>
                  <a:schemeClr val="tx1"/>
                </a:solidFill>
                <a:cs typeface="Arial"/>
              </a:rPr>
            </a:br>
            <a:endParaRPr lang="en-US" dirty="0"/>
          </a:p>
        </p:txBody>
      </p:sp>
      <p:sp>
        <p:nvSpPr>
          <p:cNvPr id="4" name="Slide Number Placeholder 3">
            <a:extLst>
              <a:ext uri="{FF2B5EF4-FFF2-40B4-BE49-F238E27FC236}">
                <a16:creationId xmlns:a16="http://schemas.microsoft.com/office/drawing/2014/main" id="{CE92F466-F6F6-B354-B69D-66E24A821255}"/>
              </a:ext>
            </a:extLst>
          </p:cNvPr>
          <p:cNvSpPr>
            <a:spLocks noGrp="1"/>
          </p:cNvSpPr>
          <p:nvPr>
            <p:ph type="sldNum" sz="quarter" idx="12"/>
          </p:nvPr>
        </p:nvSpPr>
        <p:spPr/>
        <p:txBody>
          <a:bodyPr/>
          <a:lstStyle/>
          <a:p>
            <a:fld id="{96E69268-9C8B-4EBF-A9EE-DC5DC2D48DC3}" type="slidenum">
              <a:rPr lang="en-US" smtClean="0"/>
              <a:pPr/>
              <a:t>46</a:t>
            </a:fld>
            <a:endParaRPr lang="en-US"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D093-1D7C-4B5E-A954-125E4DE46001}"/>
              </a:ext>
            </a:extLst>
          </p:cNvPr>
          <p:cNvSpPr>
            <a:spLocks noGrp="1"/>
          </p:cNvSpPr>
          <p:nvPr>
            <p:ph type="title"/>
          </p:nvPr>
        </p:nvSpPr>
        <p:spPr>
          <a:xfrm>
            <a:off x="1354239" y="1583473"/>
            <a:ext cx="9479666" cy="3546088"/>
          </a:xfrm>
        </p:spPr>
        <p:txBody>
          <a:bodyPr>
            <a:norm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Three:</a:t>
            </a: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Application</a:t>
            </a:r>
          </a:p>
        </p:txBody>
      </p:sp>
      <p:sp>
        <p:nvSpPr>
          <p:cNvPr id="4" name="Slide Number Placeholder 3">
            <a:extLst>
              <a:ext uri="{FF2B5EF4-FFF2-40B4-BE49-F238E27FC236}">
                <a16:creationId xmlns:a16="http://schemas.microsoft.com/office/drawing/2014/main" id="{E6098C26-017D-1321-B02C-D0781D1C63A3}"/>
              </a:ext>
            </a:extLst>
          </p:cNvPr>
          <p:cNvSpPr>
            <a:spLocks noGrp="1"/>
          </p:cNvSpPr>
          <p:nvPr>
            <p:ph type="sldNum" sz="quarter" idx="12"/>
          </p:nvPr>
        </p:nvSpPr>
        <p:spPr/>
        <p:txBody>
          <a:bodyPr/>
          <a:lstStyle/>
          <a:p>
            <a:fld id="{96E69268-9C8B-4EBF-A9EE-DC5DC2D48DC3}" type="slidenum">
              <a:rPr lang="en-US" smtClean="0"/>
              <a:pPr/>
              <a:t>47</a:t>
            </a:fld>
            <a:endParaRPr lang="en-US" dirty="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D6BC-3BF3-47C0-B5A9-8FD775B0ED52}"/>
              </a:ext>
            </a:extLst>
          </p:cNvPr>
          <p:cNvSpPr>
            <a:spLocks noGrp="1"/>
          </p:cNvSpPr>
          <p:nvPr>
            <p:ph type="title"/>
          </p:nvPr>
        </p:nvSpPr>
        <p:spPr>
          <a:xfrm>
            <a:off x="1303867" y="2203938"/>
            <a:ext cx="9586384" cy="2042096"/>
          </a:xfrm>
        </p:spPr>
        <p:txBody>
          <a:bodyPr>
            <a:normAutofit/>
          </a:bodyPr>
          <a:lstStyle/>
          <a:p>
            <a:pPr algn="ctr">
              <a:defRPr/>
            </a:pPr>
            <a:r>
              <a:rPr lang="en-US" altLang="en-US" sz="4800" b="1" dirty="0">
                <a:solidFill>
                  <a:schemeClr val="tx1"/>
                </a:solidFill>
                <a:latin typeface="Arial" panose="020B0604020202020204" pitchFamily="34" charset="0"/>
                <a:cs typeface="Arial" panose="020B0604020202020204" pitchFamily="34" charset="0"/>
              </a:rPr>
              <a:t>Completing and Submitting </a:t>
            </a:r>
            <a:br>
              <a:rPr lang="en-US" altLang="en-US" sz="4800" b="1" dirty="0">
                <a:solidFill>
                  <a:schemeClr val="tx1"/>
                </a:solidFill>
                <a:latin typeface="Arial" panose="020B0604020202020204" pitchFamily="34" charset="0"/>
                <a:cs typeface="Arial" panose="020B0604020202020204" pitchFamily="34" charset="0"/>
              </a:rPr>
            </a:br>
            <a:r>
              <a:rPr lang="en-US" altLang="en-US" sz="4800" b="1" dirty="0">
                <a:solidFill>
                  <a:schemeClr val="tx1"/>
                </a:solidFill>
                <a:latin typeface="Arial" panose="020B0604020202020204" pitchFamily="34" charset="0"/>
                <a:cs typeface="Arial" panose="020B0604020202020204" pitchFamily="34" charset="0"/>
              </a:rPr>
              <a:t>the 2022‒23 Application </a:t>
            </a:r>
            <a:endParaRPr lang="en-US" sz="4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8179-29A9-40ED-BF01-06C1E65ACC26}"/>
              </a:ext>
            </a:extLst>
          </p:cNvPr>
          <p:cNvSpPr>
            <a:spLocks noGrp="1"/>
          </p:cNvSpPr>
          <p:nvPr>
            <p:ph type="title"/>
          </p:nvPr>
        </p:nvSpPr>
        <p:spPr>
          <a:xfrm>
            <a:off x="1680634" y="353485"/>
            <a:ext cx="8312151" cy="738665"/>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The GMART (1)</a:t>
            </a:r>
          </a:p>
        </p:txBody>
      </p:sp>
      <p:sp>
        <p:nvSpPr>
          <p:cNvPr id="3" name="Content Placeholder 2">
            <a:extLst>
              <a:ext uri="{FF2B5EF4-FFF2-40B4-BE49-F238E27FC236}">
                <a16:creationId xmlns:a16="http://schemas.microsoft.com/office/drawing/2014/main" id="{A1481451-42D2-4718-94D9-060E589EF4BA}"/>
              </a:ext>
            </a:extLst>
          </p:cNvPr>
          <p:cNvSpPr>
            <a:spLocks noGrp="1"/>
          </p:cNvSpPr>
          <p:nvPr>
            <p:ph idx="1"/>
          </p:nvPr>
        </p:nvSpPr>
        <p:spPr>
          <a:xfrm>
            <a:off x="117231" y="895546"/>
            <a:ext cx="11253503" cy="5126113"/>
          </a:xfrm>
        </p:spPr>
        <p:txBody>
          <a:bodyPr vert="horz" lIns="91440" tIns="45720" rIns="91440" bIns="45720" rtlCol="0">
            <a:noAutofit/>
          </a:bodyPr>
          <a:lstStyle/>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application and all COE subgrant reporting will be managed in the GMART.</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GMART is a web-based system that allows COEs to submit, view, print, and modify the application for funding. It is located at </a:t>
            </a:r>
            <a:r>
              <a:rPr lang="en-US" sz="2400" dirty="0">
                <a:solidFill>
                  <a:srgbClr val="0070C0"/>
                </a:solidFill>
                <a:latin typeface="Arial" panose="020B0604020202020204" pitchFamily="34" charset="0"/>
                <a:cs typeface="Arial" panose="020B0604020202020204" pitchFamily="34" charset="0"/>
                <a:hlinkClick r:id="rId3" tooltip="Grant Management and Reporting Tool Log In Web Page"/>
              </a:rPr>
              <a:t>https://www3.cde.ca.gov/gmart/gmartlogon.aspx</a:t>
            </a:r>
            <a:r>
              <a:rPr lang="en-US" sz="2400" dirty="0">
                <a:solidFill>
                  <a:srgbClr val="0070C0"/>
                </a:solidFill>
                <a:latin typeface="Arial" panose="020B0604020202020204" pitchFamily="34" charset="0"/>
                <a:cs typeface="Arial" panose="020B0604020202020204" pitchFamily="34" charset="0"/>
              </a:rPr>
              <a:t>.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 reference-only PDF of the application is posted to the CSI COE Applications for Funding web page. It is located at</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hlinkClick r:id="rId4" tooltip="Comprehensive Support and Improvement County Office of Education Applications for Funding"/>
              </a:rPr>
              <a:t>https://www.cde.ca.gov/sp/sw/t1/csicoeapp.asp</a:t>
            </a:r>
            <a:r>
              <a:rPr lang="en-US" sz="2400" dirty="0">
                <a:solidFill>
                  <a:schemeClr val="tx1"/>
                </a:solidFill>
                <a:latin typeface="Arial" panose="020B0604020202020204" pitchFamily="34" charset="0"/>
                <a:cs typeface="Arial" panose="020B0604020202020204" pitchFamily="34" charset="0"/>
              </a:rPr>
              <a:t>.</a:t>
            </a:r>
          </a:p>
          <a:p>
            <a:pPr marL="243834" indent="0">
              <a:lnSpc>
                <a:spcPct val="100000"/>
              </a:lnSpc>
              <a:spcBef>
                <a:spcPts val="0"/>
              </a:spcBef>
              <a:spcAft>
                <a:spcPts val="1600"/>
              </a:spcAft>
              <a:buClrTx/>
              <a:buSzPct val="100000"/>
              <a:buNone/>
              <a:defRPr/>
            </a:pPr>
            <a:endParaRPr lang="en-US" sz="3200"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FY 2022 CSI Funds for COEs Webinar Series</a:t>
            </a:r>
            <a:endParaRPr lang="en-US" dirty="0"/>
          </a:p>
        </p:txBody>
      </p:sp>
      <p:sp>
        <p:nvSpPr>
          <p:cNvPr id="3" name="Content Placeholder 2"/>
          <p:cNvSpPr>
            <a:spLocks noGrp="1"/>
          </p:cNvSpPr>
          <p:nvPr>
            <p:ph idx="1"/>
          </p:nvPr>
        </p:nvSpPr>
        <p:spPr>
          <a:xfrm>
            <a:off x="180622" y="1930400"/>
            <a:ext cx="10076392" cy="4031587"/>
          </a:xfrm>
        </p:spPr>
        <p:txBody>
          <a:bodyPr>
            <a:normAutofit fontScale="77500" lnSpcReduction="20000"/>
          </a:bodyPr>
          <a:lstStyle/>
          <a:p>
            <a:pPr marL="701034" lvl="0" indent="-457200" algn="l">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This presentation is one of two presentations that is being provided to COEs receiving CSI funds.</a:t>
            </a:r>
          </a:p>
          <a:p>
            <a:pPr marL="701034" lvl="0" indent="-457200" algn="l">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This afternoon’s presentation will address requirements related to the COE role and responsibilities for LEA CSI plan approval.  </a:t>
            </a:r>
          </a:p>
          <a:p>
            <a:pPr marL="701034" lvl="0" indent="-457200" algn="l">
              <a:lnSpc>
                <a:spcPct val="150000"/>
              </a:lnSpc>
              <a:spcBef>
                <a:spcPts val="0"/>
              </a:spcBef>
              <a:spcAft>
                <a:spcPts val="1600"/>
              </a:spcAft>
              <a:buClrTx/>
              <a:buSzPct val="100000"/>
              <a:buFont typeface="Arial" panose="020B0604020202020204" pitchFamily="34" charset="0"/>
              <a:buChar char="•"/>
              <a:defRPr/>
            </a:pPr>
            <a:r>
              <a:rPr lang="en-US" sz="3100" dirty="0">
                <a:solidFill>
                  <a:prstClr val="black"/>
                </a:solidFill>
              </a:rPr>
              <a:t>Yesterday’s presentation addressed requirements related to the COE role and responsibilities for LEA CSI plan development and implementation support. </a:t>
            </a:r>
          </a:p>
          <a:p>
            <a:endParaRPr lang="en-US" dirty="0"/>
          </a:p>
        </p:txBody>
      </p:sp>
    </p:spTree>
    <p:extLst>
      <p:ext uri="{BB962C8B-B14F-4D97-AF65-F5344CB8AC3E}">
        <p14:creationId xmlns:p14="http://schemas.microsoft.com/office/powerpoint/2010/main" val="2254568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9A78-7EC0-4CF2-81FA-96B061BE37BC}"/>
              </a:ext>
            </a:extLst>
          </p:cNvPr>
          <p:cNvSpPr>
            <a:spLocks noGrp="1"/>
          </p:cNvSpPr>
          <p:nvPr>
            <p:ph type="title"/>
          </p:nvPr>
        </p:nvSpPr>
        <p:spPr>
          <a:xfrm>
            <a:off x="1720851" y="450851"/>
            <a:ext cx="7967133" cy="85936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The GMART (2)</a:t>
            </a:r>
          </a:p>
        </p:txBody>
      </p:sp>
      <p:sp>
        <p:nvSpPr>
          <p:cNvPr id="3" name="Content Placeholder 2">
            <a:extLst>
              <a:ext uri="{FF2B5EF4-FFF2-40B4-BE49-F238E27FC236}">
                <a16:creationId xmlns:a16="http://schemas.microsoft.com/office/drawing/2014/main" id="{6943D5E8-36A5-4C85-BDA7-F66940C1A421}"/>
              </a:ext>
            </a:extLst>
          </p:cNvPr>
          <p:cNvSpPr>
            <a:spLocks noGrp="1"/>
          </p:cNvSpPr>
          <p:nvPr>
            <p:ph idx="1"/>
          </p:nvPr>
        </p:nvSpPr>
        <p:spPr>
          <a:xfrm>
            <a:off x="481737" y="1205043"/>
            <a:ext cx="10832123" cy="4941495"/>
          </a:xfrm>
        </p:spPr>
        <p:txBody>
          <a:bodyPr vert="horz" lIns="91440" tIns="45720" rIns="91440" bIns="45720" rtlCol="0">
            <a:noAutofit/>
          </a:bodyPr>
          <a:lstStyle/>
          <a:p>
            <a:pPr indent="-76200">
              <a:lnSpc>
                <a:spcPct val="100000"/>
              </a:lnSpc>
              <a:spcBef>
                <a:spcPts val="800"/>
              </a:spcBef>
              <a:spcAft>
                <a:spcPts val="1600"/>
              </a:spcAft>
              <a:buSzPts val="2500"/>
              <a:buNone/>
              <a:defRPr/>
            </a:pPr>
            <a:r>
              <a:rPr lang="en-US" b="1" dirty="0">
                <a:solidFill>
                  <a:schemeClr val="tx1"/>
                </a:solidFill>
                <a:latin typeface="Arial" panose="020B0604020202020204" pitchFamily="34" charset="0"/>
                <a:cs typeface="Arial" panose="020B0604020202020204" pitchFamily="34" charset="0"/>
              </a:rPr>
              <a:t>Usernames and passwords:</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Are the same as in prior years</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Were emailed to county superintendents </a:t>
            </a:r>
          </a:p>
          <a:p>
            <a:pPr lvl="1" indent="-338138">
              <a:lnSpc>
                <a:spcPct val="150000"/>
              </a:lnSpc>
              <a:spcAft>
                <a:spcPts val="1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Are case-sensitive</a:t>
            </a:r>
          </a:p>
          <a:p>
            <a:pPr marL="168275" indent="-60325">
              <a:lnSpc>
                <a:spcPct val="150000"/>
              </a:lnSpc>
              <a:spcBef>
                <a:spcPts val="0"/>
              </a:spcBef>
              <a:spcAft>
                <a:spcPts val="1600"/>
              </a:spcAft>
              <a:buNone/>
              <a:defRPr/>
            </a:pPr>
            <a:r>
              <a:rPr lang="en-US" sz="2400" dirty="0">
                <a:solidFill>
                  <a:schemeClr val="tx1"/>
                </a:solidFill>
                <a:latin typeface="Arial" panose="020B0604020202020204" pitchFamily="34" charset="0"/>
                <a:cs typeface="Arial" panose="020B0604020202020204" pitchFamily="34" charset="0"/>
              </a:rPr>
              <a:t>For more information, visit the GMART instructions web page located at</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hlinkClick r:id="rId3" tooltip="Grant Management and Reporting Tool Instructions"/>
              </a:rPr>
              <a:t>https://www.cde.ca.gov/sp/sw/t1/gmartinstructions.asp</a:t>
            </a:r>
            <a:r>
              <a:rPr lang="en-US" sz="2400" dirty="0">
                <a:solidFill>
                  <a:srgbClr val="0070C0"/>
                </a:solidFill>
                <a:latin typeface="Arial" panose="020B0604020202020204" pitchFamily="34" charset="0"/>
                <a:cs typeface="Arial" panose="020B0604020202020204" pitchFamily="34" charset="0"/>
              </a:rPr>
              <a:t>.</a:t>
            </a:r>
          </a:p>
          <a:p>
            <a:pPr marL="609585" indent="-365751">
              <a:lnSpc>
                <a:spcPct val="100000"/>
              </a:lnSpc>
              <a:spcAft>
                <a:spcPts val="1600"/>
              </a:spcAft>
              <a:buNone/>
              <a:defRPr/>
            </a:pPr>
            <a:endParaRPr lang="en-US" sz="2400" dirty="0">
              <a:solidFill>
                <a:schemeClr val="tx1">
                  <a:lumMod val="95000"/>
                  <a:lumOff val="5000"/>
                </a:schemeClr>
              </a:solidFill>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4098-3EE5-4B5D-8BA0-FDEF5B8EBFD5}"/>
              </a:ext>
            </a:extLst>
          </p:cNvPr>
          <p:cNvSpPr>
            <a:spLocks noGrp="1"/>
          </p:cNvSpPr>
          <p:nvPr>
            <p:ph type="title"/>
          </p:nvPr>
        </p:nvSpPr>
        <p:spPr>
          <a:xfrm>
            <a:off x="819152" y="304801"/>
            <a:ext cx="10534649" cy="1020233"/>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Logging on to the GMART </a:t>
            </a:r>
          </a:p>
        </p:txBody>
      </p:sp>
      <p:sp>
        <p:nvSpPr>
          <p:cNvPr id="108547" name="Content Placeholder 2">
            <a:extLst>
              <a:ext uri="{FF2B5EF4-FFF2-40B4-BE49-F238E27FC236}">
                <a16:creationId xmlns:a16="http://schemas.microsoft.com/office/drawing/2014/main" id="{116F17A9-0D1A-46E9-B8E6-1E38768E1FC4}"/>
              </a:ext>
            </a:extLst>
          </p:cNvPr>
          <p:cNvSpPr>
            <a:spLocks noGrp="1" noChangeArrowheads="1"/>
          </p:cNvSpPr>
          <p:nvPr>
            <p:ph idx="1"/>
          </p:nvPr>
        </p:nvSpPr>
        <p:spPr>
          <a:xfrm>
            <a:off x="222739" y="1114106"/>
            <a:ext cx="10996246" cy="5320746"/>
          </a:xfrm>
        </p:spPr>
        <p:txBody>
          <a:bodyPr vert="horz" lIns="91440" tIns="45720" rIns="91440" bIns="45720" rtlCol="0">
            <a:noAutofit/>
          </a:bodyPr>
          <a:lstStyle/>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On the GMART landing page, the COE will enter their unique username and password.</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COE will be prompted to select a link labeled “2022–23 Comprehensive Support and Improvement County Office of Education Plan Approval Application for Funding.” </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COE will be directed to the Application Overview.</a:t>
            </a:r>
          </a:p>
          <a:p>
            <a:pPr marL="245527" indent="0">
              <a:lnSpc>
                <a:spcPct val="150000"/>
              </a:lnSpc>
              <a:spcBef>
                <a:spcPct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The Application Overview page will show tabs for all sections of the application.</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MART subgrant selection screen." title="Selecting the Subgrant Application">
            <a:extLst>
              <a:ext uri="{FF2B5EF4-FFF2-40B4-BE49-F238E27FC236}">
                <a16:creationId xmlns:a16="http://schemas.microsoft.com/office/drawing/2014/main" id="{39235471-55FD-47DF-90F1-CD188BE91E5A}"/>
              </a:ext>
            </a:extLst>
          </p:cNvPr>
          <p:cNvSpPr>
            <a:spLocks noGrp="1"/>
          </p:cNvSpPr>
          <p:nvPr>
            <p:ph type="title"/>
          </p:nvPr>
        </p:nvSpPr>
        <p:spPr>
          <a:xfrm>
            <a:off x="1146413" y="313267"/>
            <a:ext cx="9608371" cy="895351"/>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Selecting the Subgrant Application</a:t>
            </a:r>
          </a:p>
        </p:txBody>
      </p:sp>
      <p:sp>
        <p:nvSpPr>
          <p:cNvPr id="3" name="Content Placeholder 2">
            <a:extLst>
              <a:ext uri="{FF2B5EF4-FFF2-40B4-BE49-F238E27FC236}">
                <a16:creationId xmlns:a16="http://schemas.microsoft.com/office/drawing/2014/main" id="{9E7BC139-9058-4E6B-9406-640A7A91B6A9}"/>
              </a:ext>
            </a:extLst>
          </p:cNvPr>
          <p:cNvSpPr>
            <a:spLocks noGrp="1"/>
          </p:cNvSpPr>
          <p:nvPr>
            <p:ph idx="1"/>
          </p:nvPr>
        </p:nvSpPr>
        <p:spPr>
          <a:xfrm>
            <a:off x="820615" y="1456663"/>
            <a:ext cx="10343255" cy="4837580"/>
          </a:xfrm>
        </p:spPr>
        <p:txBody>
          <a:bodyPr vert="horz" lIns="91440" tIns="45720" rIns="91440" bIns="45720" rtlCol="0">
            <a:noAutofit/>
          </a:bodyPr>
          <a:lstStyle/>
          <a:p>
            <a:pPr marL="0" indent="0" algn="ctr">
              <a:buNone/>
              <a:defRPr/>
            </a:pPr>
            <a:r>
              <a:rPr lang="en-US" sz="3200" b="1" dirty="0">
                <a:solidFill>
                  <a:schemeClr val="tx1"/>
                </a:solidFill>
                <a:latin typeface="Arial" panose="020B0604020202020204" pitchFamily="34" charset="0"/>
                <a:cs typeface="Arial" panose="020B0604020202020204" pitchFamily="34" charset="0"/>
              </a:rPr>
              <a:t>GMART</a:t>
            </a:r>
          </a:p>
          <a:p>
            <a:pPr marL="0" indent="0" algn="ctr">
              <a:buNone/>
              <a:defRPr/>
            </a:pPr>
            <a:r>
              <a:rPr lang="en-US" sz="3200" b="1" dirty="0">
                <a:solidFill>
                  <a:schemeClr val="tx1"/>
                </a:solidFill>
                <a:latin typeface="Arial" panose="020B0604020202020204" pitchFamily="34" charset="0"/>
                <a:cs typeface="Arial" panose="020B0604020202020204" pitchFamily="34" charset="0"/>
              </a:rPr>
              <a:t>Select Grant</a:t>
            </a:r>
          </a:p>
          <a:p>
            <a:pPr marL="0" indent="0" algn="ctr">
              <a:buNone/>
              <a:defRPr/>
            </a:pPr>
            <a:r>
              <a:rPr lang="en-US" sz="3200" b="1" dirty="0">
                <a:solidFill>
                  <a:schemeClr val="tx1"/>
                </a:solidFill>
                <a:highlight>
                  <a:srgbClr val="C0C0C0"/>
                </a:highlight>
                <a:latin typeface="Arial" panose="020B0604020202020204" pitchFamily="34" charset="0"/>
                <a:cs typeface="Arial" panose="020B0604020202020204" pitchFamily="34" charset="0"/>
              </a:rPr>
              <a:t>Logoff</a:t>
            </a:r>
          </a:p>
          <a:p>
            <a:pPr marL="0" indent="0">
              <a:lnSpc>
                <a:spcPct val="150000"/>
              </a:lnSpc>
              <a:buNone/>
              <a:defRPr/>
            </a:pPr>
            <a:r>
              <a:rPr lang="en-US" sz="2800" dirty="0">
                <a:solidFill>
                  <a:schemeClr val="tx1"/>
                </a:solidFill>
                <a:latin typeface="Arial" panose="020B0604020202020204" pitchFamily="34" charset="0"/>
                <a:cs typeface="Arial" panose="020B0604020202020204" pitchFamily="34" charset="0"/>
              </a:rPr>
              <a:t>Please select the link below to begin or continue with your application:</a:t>
            </a:r>
          </a:p>
          <a:p>
            <a:pPr marL="0" indent="0">
              <a:lnSpc>
                <a:spcPct val="150000"/>
              </a:lnSpc>
              <a:buNone/>
              <a:defRPr/>
            </a:pPr>
            <a:r>
              <a:rPr lang="en-US" sz="2800" b="1" dirty="0">
                <a:solidFill>
                  <a:schemeClr val="tx1"/>
                </a:solidFill>
                <a:latin typeface="Arial" panose="020B0604020202020204" pitchFamily="34" charset="0"/>
                <a:cs typeface="Arial" panose="020B0604020202020204" pitchFamily="34" charset="0"/>
              </a:rPr>
              <a:t>2022–23 ESSA CSI COE Plan Approval Application for Funding</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8508-DB3C-4ABB-A516-4BB27D935D0E}"/>
              </a:ext>
            </a:extLst>
          </p:cNvPr>
          <p:cNvSpPr>
            <a:spLocks noGrp="1"/>
          </p:cNvSpPr>
          <p:nvPr>
            <p:ph type="title"/>
          </p:nvPr>
        </p:nvSpPr>
        <p:spPr>
          <a:xfrm>
            <a:off x="164123" y="306918"/>
            <a:ext cx="11339961" cy="1142999"/>
          </a:xfrm>
        </p:spPr>
        <p:txBody>
          <a:bodyPr>
            <a:normAutofit/>
          </a:bodyPr>
          <a:lstStyle/>
          <a:p>
            <a:pPr algn="ctr">
              <a:defRPr/>
            </a:pPr>
            <a:r>
              <a:rPr lang="en-US" b="1" dirty="0">
                <a:solidFill>
                  <a:schemeClr val="tx1"/>
                </a:solidFill>
                <a:latin typeface="Arial"/>
                <a:cs typeface="Arial"/>
              </a:rPr>
              <a:t>Application Sections</a:t>
            </a:r>
            <a:endParaRPr lang="en-US" dirty="0">
              <a:solidFill>
                <a:schemeClr val="tx1"/>
              </a:solidFill>
              <a:latin typeface="Arial"/>
              <a:cs typeface="Arial"/>
            </a:endParaRPr>
          </a:p>
        </p:txBody>
      </p:sp>
      <p:sp>
        <p:nvSpPr>
          <p:cNvPr id="3" name="Content Placeholder 2">
            <a:extLst>
              <a:ext uri="{FF2B5EF4-FFF2-40B4-BE49-F238E27FC236}">
                <a16:creationId xmlns:a16="http://schemas.microsoft.com/office/drawing/2014/main" id="{E5EB3844-22ED-4F27-A6E4-F43E3152361F}"/>
              </a:ext>
            </a:extLst>
          </p:cNvPr>
          <p:cNvSpPr>
            <a:spLocks noGrp="1"/>
          </p:cNvSpPr>
          <p:nvPr>
            <p:ph idx="1"/>
          </p:nvPr>
        </p:nvSpPr>
        <p:spPr>
          <a:xfrm>
            <a:off x="914400" y="1587501"/>
            <a:ext cx="10589684" cy="4963583"/>
          </a:xfrm>
        </p:spPr>
        <p:txBody>
          <a:bodyPr vert="horz" lIns="91440" tIns="45720" rIns="91440" bIns="45720" rtlCol="0">
            <a:normAutofit/>
          </a:bodyPr>
          <a:lstStyle/>
          <a:p>
            <a:pPr marL="92075" indent="0">
              <a:lnSpc>
                <a:spcPct val="100000"/>
              </a:lnSpc>
              <a:spcBef>
                <a:spcPts val="800"/>
              </a:spcBef>
              <a:spcAft>
                <a:spcPts val="1600"/>
              </a:spcAft>
              <a:buSzPts val="2500"/>
              <a:buNone/>
              <a:defRPr/>
            </a:pPr>
            <a:r>
              <a:rPr lang="en-US" sz="3200" b="1" dirty="0">
                <a:solidFill>
                  <a:schemeClr val="tx1"/>
                </a:solidFill>
                <a:latin typeface="Arial" panose="020B0604020202020204" pitchFamily="34" charset="0"/>
                <a:cs typeface="Arial" panose="020B0604020202020204" pitchFamily="34" charset="0"/>
              </a:rPr>
              <a:t>The 2022–23 application includes four sections:</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1: </a:t>
            </a:r>
            <a:r>
              <a:rPr lang="en-US" sz="2400" dirty="0">
                <a:solidFill>
                  <a:schemeClr val="tx1"/>
                </a:solidFill>
                <a:latin typeface="Arial"/>
                <a:cs typeface="Arial"/>
              </a:rPr>
              <a:t>General Assurances, Certifications, Terms, and Conditions</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2: </a:t>
            </a:r>
            <a:r>
              <a:rPr lang="en-US" sz="2400" dirty="0">
                <a:solidFill>
                  <a:schemeClr val="tx1"/>
                </a:solidFill>
                <a:latin typeface="Arial"/>
                <a:cs typeface="Arial"/>
              </a:rPr>
              <a:t>COE Applicant Information</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3: </a:t>
            </a:r>
            <a:r>
              <a:rPr lang="en-US" sz="2400" dirty="0">
                <a:solidFill>
                  <a:schemeClr val="tx1"/>
                </a:solidFill>
                <a:latin typeface="Arial"/>
                <a:cs typeface="Arial"/>
              </a:rPr>
              <a:t>Proposed</a:t>
            </a:r>
            <a:r>
              <a:rPr lang="en-US" sz="2400" b="1" dirty="0">
                <a:solidFill>
                  <a:schemeClr val="tx1"/>
                </a:solidFill>
                <a:latin typeface="Arial"/>
                <a:cs typeface="Arial"/>
              </a:rPr>
              <a:t> </a:t>
            </a:r>
            <a:r>
              <a:rPr lang="en-US" sz="2400" dirty="0">
                <a:solidFill>
                  <a:schemeClr val="tx1"/>
                </a:solidFill>
                <a:latin typeface="Arial"/>
                <a:cs typeface="Arial"/>
              </a:rPr>
              <a:t>Project Budget</a:t>
            </a:r>
          </a:p>
          <a:p>
            <a:pPr marL="92075" indent="0">
              <a:lnSpc>
                <a:spcPct val="150000"/>
              </a:lnSpc>
              <a:spcBef>
                <a:spcPts val="800"/>
              </a:spcBef>
              <a:spcAft>
                <a:spcPts val="1600"/>
              </a:spcAft>
              <a:buSzPts val="2500"/>
              <a:buNone/>
              <a:defRPr/>
            </a:pPr>
            <a:r>
              <a:rPr lang="en-US" sz="2400" b="1" dirty="0">
                <a:solidFill>
                  <a:schemeClr val="tx1"/>
                </a:solidFill>
                <a:latin typeface="Arial"/>
                <a:cs typeface="Arial"/>
              </a:rPr>
              <a:t>Section 4: </a:t>
            </a:r>
            <a:r>
              <a:rPr lang="en-US" sz="2400" dirty="0">
                <a:solidFill>
                  <a:schemeClr val="tx1"/>
                </a:solidFill>
                <a:latin typeface="Arial"/>
                <a:cs typeface="Arial"/>
              </a:rPr>
              <a:t>Signatures</a:t>
            </a:r>
          </a:p>
          <a:p>
            <a:pPr marL="91438" indent="-91438">
              <a:defRPr/>
            </a:pPr>
            <a:endParaRPr lang="en-US" dirty="0">
              <a:solidFill>
                <a:schemeClr val="tx1">
                  <a:lumMod val="75000"/>
                  <a:lumOff val="25000"/>
                </a:schemeClr>
              </a:solidFill>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nt Management and Reporting Tool application sections." title="Application Overview "/>
          <p:cNvSpPr>
            <a:spLocks noGrp="1"/>
          </p:cNvSpPr>
          <p:nvPr>
            <p:ph type="title"/>
          </p:nvPr>
        </p:nvSpPr>
        <p:spPr>
          <a:xfrm>
            <a:off x="985944" y="255270"/>
            <a:ext cx="8596668" cy="1320800"/>
          </a:xfrm>
        </p:spPr>
        <p:txBody>
          <a:bodyPr/>
          <a:lstStyle/>
          <a:p>
            <a:r>
              <a:rPr lang="en-US" b="1" dirty="0"/>
              <a:t>Application Overview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6221528"/>
              </p:ext>
            </p:extLst>
          </p:nvPr>
        </p:nvGraphicFramePr>
        <p:xfrm>
          <a:off x="323533" y="1270000"/>
          <a:ext cx="11218985" cy="1219200"/>
        </p:xfrm>
        <a:graphic>
          <a:graphicData uri="http://schemas.openxmlformats.org/drawingml/2006/table">
            <a:tbl>
              <a:tblPr firstRow="1" firstCol="1" bandRow="1"/>
              <a:tblGrid>
                <a:gridCol w="1428504">
                  <a:extLst>
                    <a:ext uri="{9D8B030D-6E8A-4147-A177-3AD203B41FA5}">
                      <a16:colId xmlns:a16="http://schemas.microsoft.com/office/drawing/2014/main" val="20000"/>
                    </a:ext>
                  </a:extLst>
                </a:gridCol>
                <a:gridCol w="1846604">
                  <a:extLst>
                    <a:ext uri="{9D8B030D-6E8A-4147-A177-3AD203B41FA5}">
                      <a16:colId xmlns:a16="http://schemas.microsoft.com/office/drawing/2014/main" val="20001"/>
                    </a:ext>
                  </a:extLst>
                </a:gridCol>
                <a:gridCol w="1856085">
                  <a:extLst>
                    <a:ext uri="{9D8B030D-6E8A-4147-A177-3AD203B41FA5}">
                      <a16:colId xmlns:a16="http://schemas.microsoft.com/office/drawing/2014/main" val="20002"/>
                    </a:ext>
                  </a:extLst>
                </a:gridCol>
                <a:gridCol w="1278627">
                  <a:extLst>
                    <a:ext uri="{9D8B030D-6E8A-4147-A177-3AD203B41FA5}">
                      <a16:colId xmlns:a16="http://schemas.microsoft.com/office/drawing/2014/main" val="20003"/>
                    </a:ext>
                  </a:extLst>
                </a:gridCol>
                <a:gridCol w="1313394">
                  <a:extLst>
                    <a:ext uri="{9D8B030D-6E8A-4147-A177-3AD203B41FA5}">
                      <a16:colId xmlns:a16="http://schemas.microsoft.com/office/drawing/2014/main" val="20004"/>
                    </a:ext>
                  </a:extLst>
                </a:gridCol>
                <a:gridCol w="1718851">
                  <a:extLst>
                    <a:ext uri="{9D8B030D-6E8A-4147-A177-3AD203B41FA5}">
                      <a16:colId xmlns:a16="http://schemas.microsoft.com/office/drawing/2014/main" val="20005"/>
                    </a:ext>
                  </a:extLst>
                </a:gridCol>
                <a:gridCol w="1776920">
                  <a:extLst>
                    <a:ext uri="{9D8B030D-6E8A-4147-A177-3AD203B41FA5}">
                      <a16:colId xmlns:a16="http://schemas.microsoft.com/office/drawing/2014/main" val="20006"/>
                    </a:ext>
                  </a:extLst>
                </a:gridCol>
              </a:tblGrid>
              <a:tr h="1219200">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GMART HOME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Application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Overview</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1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Assurances,etc</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2 COE Info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3 Project Budget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Sec. 4 Signatures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Application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Content Placeholder 2"/>
          <p:cNvSpPr>
            <a:spLocks noGrp="1"/>
          </p:cNvSpPr>
          <p:nvPr>
            <p:ph idx="1"/>
          </p:nvPr>
        </p:nvSpPr>
        <p:spPr>
          <a:xfrm>
            <a:off x="1260264" y="2354899"/>
            <a:ext cx="8596668" cy="3880773"/>
          </a:xfrm>
        </p:spPr>
        <p:txBody>
          <a:bodyPr/>
          <a:lstStyle/>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Logoff</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2022-23 Every Student Succeeds Act Comprehensive Support and Improvement County Office of Education Plan Approval Application for Funding</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b="1" dirty="0">
                <a:solidFill>
                  <a:prstClr val="black"/>
                </a:solidFill>
                <a:ea typeface="Calibri" panose="020F0502020204030204" pitchFamily="34" charset="0"/>
                <a:cs typeface="Times New Roman" panose="02020603050405020304" pitchFamily="18" charset="0"/>
              </a:rPr>
              <a:t>Due: March 3, 2023</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a:lnSpc>
                <a:spcPct val="150000"/>
              </a:lnSpc>
              <a:spcBef>
                <a:spcPts val="0"/>
              </a:spcBef>
              <a:spcAft>
                <a:spcPts val="800"/>
              </a:spcAft>
              <a:buClrTx/>
              <a:buSzTx/>
            </a:pPr>
            <a:r>
              <a:rPr lang="en-US" sz="2400" dirty="0">
                <a:solidFill>
                  <a:prstClr val="black"/>
                </a:solidFill>
                <a:ea typeface="Calibri" panose="020F0502020204030204" pitchFamily="34" charset="0"/>
                <a:cs typeface="Times New Roman" panose="02020603050405020304" pitchFamily="18" charset="0"/>
              </a:rPr>
              <a:t>Application Status: Not Submitted</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7942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4E-7D6C-4973-B9BD-BAFC0014041C}"/>
              </a:ext>
            </a:extLst>
          </p:cNvPr>
          <p:cNvSpPr>
            <a:spLocks noGrp="1"/>
          </p:cNvSpPr>
          <p:nvPr>
            <p:ph type="title"/>
          </p:nvPr>
        </p:nvSpPr>
        <p:spPr>
          <a:xfrm>
            <a:off x="234463" y="609600"/>
            <a:ext cx="10651556" cy="103163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Overview (2)</a:t>
            </a:r>
          </a:p>
        </p:txBody>
      </p:sp>
      <p:pic>
        <p:nvPicPr>
          <p:cNvPr id="5" name="Content Placeholder 4" descr="Screen shot of the button stating, &quot;Select to Display More Information.&quot;">
            <a:extLst>
              <a:ext uri="{FF2B5EF4-FFF2-40B4-BE49-F238E27FC236}">
                <a16:creationId xmlns:a16="http://schemas.microsoft.com/office/drawing/2014/main" id="{1A5E6935-129B-465A-8285-9D0E78D5559B}"/>
              </a:ext>
            </a:extLst>
          </p:cNvPr>
          <p:cNvPicPr>
            <a:picLocks noGrp="1" noChangeAspect="1"/>
          </p:cNvPicPr>
          <p:nvPr>
            <p:ph idx="1"/>
          </p:nvPr>
        </p:nvPicPr>
        <p:blipFill rotWithShape="1">
          <a:blip r:embed="rId2"/>
          <a:srcRect l="699" t="67708" r="67687" b="21373"/>
          <a:stretch/>
        </p:blipFill>
        <p:spPr>
          <a:xfrm>
            <a:off x="1802222" y="2725936"/>
            <a:ext cx="7516038" cy="1406127"/>
          </a:xfrm>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51AC-F490-46A6-A8E9-A6ED86EADF87}"/>
              </a:ext>
            </a:extLst>
          </p:cNvPr>
          <p:cNvSpPr>
            <a:spLocks noGrp="1"/>
          </p:cNvSpPr>
          <p:nvPr>
            <p:ph type="title"/>
          </p:nvPr>
        </p:nvSpPr>
        <p:spPr>
          <a:xfrm>
            <a:off x="785447" y="300036"/>
            <a:ext cx="9469804" cy="1071563"/>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Overview (3)</a:t>
            </a:r>
          </a:p>
        </p:txBody>
      </p:sp>
      <p:pic>
        <p:nvPicPr>
          <p:cNvPr id="5" name="Content Placeholder 3" descr="Image representing the option to certify that the user has read the application overview. Access the link to the appendix,  after the image, for a full description.">
            <a:extLst>
              <a:ext uri="{FF2B5EF4-FFF2-40B4-BE49-F238E27FC236}">
                <a16:creationId xmlns:a16="http://schemas.microsoft.com/office/drawing/2014/main" id="{79D1E333-1E85-4E49-B2C5-E235CB317CC0}"/>
              </a:ext>
            </a:extLst>
          </p:cNvPr>
          <p:cNvPicPr>
            <a:picLocks noGrp="1" noChangeAspect="1"/>
          </p:cNvPicPr>
          <p:nvPr>
            <p:ph idx="1"/>
          </p:nvPr>
        </p:nvPicPr>
        <p:blipFill rotWithShape="1">
          <a:blip r:embed="rId2"/>
          <a:srcRect l="2953" t="43771" r="5434" b="24916"/>
          <a:stretch/>
        </p:blipFill>
        <p:spPr>
          <a:xfrm>
            <a:off x="741655" y="1843517"/>
            <a:ext cx="9686013" cy="2523249"/>
          </a:xfrm>
        </p:spPr>
      </p:pic>
      <p:sp>
        <p:nvSpPr>
          <p:cNvPr id="115716" name="Content Placeholder 4">
            <a:extLst>
              <a:ext uri="{FF2B5EF4-FFF2-40B4-BE49-F238E27FC236}">
                <a16:creationId xmlns:a16="http://schemas.microsoft.com/office/drawing/2014/main" id="{1A4FB7C3-39F3-4C2E-A3E2-58C6FB547E72}"/>
              </a:ext>
            </a:extLst>
          </p:cNvPr>
          <p:cNvSpPr txBox="1">
            <a:spLocks noChangeArrowheads="1"/>
          </p:cNvSpPr>
          <p:nvPr/>
        </p:nvSpPr>
        <p:spPr bwMode="auto">
          <a:xfrm>
            <a:off x="0" y="5414829"/>
            <a:ext cx="11169325" cy="6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2400" dirty="0">
                <a:solidFill>
                  <a:schemeClr val="tx1"/>
                </a:solidFill>
              </a:rPr>
              <a:t>       </a:t>
            </a:r>
            <a:r>
              <a:rPr lang="en-US" altLang="en-US" sz="3200"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Reference </a:t>
            </a:r>
            <a:r>
              <a:rPr lang="en-US" altLang="en-US" sz="2800" dirty="0">
                <a:solidFill>
                  <a:schemeClr val="tx1"/>
                </a:solidFill>
                <a:latin typeface="Arial" panose="020B0604020202020204" pitchFamily="34" charset="0"/>
                <a:cs typeface="Arial" panose="020B0604020202020204" pitchFamily="34" charset="0"/>
                <a:hlinkClick r:id="rId3" action="ppaction://hlinksldjump"/>
              </a:rPr>
              <a:t>Appendix</a:t>
            </a:r>
            <a:r>
              <a:rPr lang="en-US" altLang="en-US" sz="2800" dirty="0">
                <a:solidFill>
                  <a:schemeClr val="tx1"/>
                </a:solidFill>
                <a:latin typeface="Arial" panose="020B0604020202020204" pitchFamily="34" charset="0"/>
                <a:cs typeface="Arial" panose="020B0604020202020204" pitchFamily="34" charset="0"/>
              </a:rPr>
              <a:t> for alternative text version</a:t>
            </a:r>
            <a:r>
              <a:rPr lang="en-US" altLang="en-US" sz="3200" dirty="0">
                <a:solidFill>
                  <a:schemeClr val="tx1"/>
                </a:solidFill>
                <a:latin typeface="Arial" panose="020B0604020202020204" pitchFamily="34" charset="0"/>
                <a:cs typeface="Arial" panose="020B0604020202020204" pitchFamily="34" charset="0"/>
              </a:rPr>
              <a:t>.</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7A54-21E9-4CE4-97C5-EAF32E646751}"/>
              </a:ext>
            </a:extLst>
          </p:cNvPr>
          <p:cNvSpPr>
            <a:spLocks noGrp="1"/>
          </p:cNvSpPr>
          <p:nvPr>
            <p:ph type="title"/>
          </p:nvPr>
        </p:nvSpPr>
        <p:spPr>
          <a:xfrm>
            <a:off x="914400" y="451513"/>
            <a:ext cx="9753602" cy="108942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(1)</a:t>
            </a:r>
          </a:p>
        </p:txBody>
      </p:sp>
      <p:sp>
        <p:nvSpPr>
          <p:cNvPr id="3" name="Content Placeholder 2">
            <a:extLst>
              <a:ext uri="{FF2B5EF4-FFF2-40B4-BE49-F238E27FC236}">
                <a16:creationId xmlns:a16="http://schemas.microsoft.com/office/drawing/2014/main" id="{A74692BF-DC86-4A6D-BBB6-475787D4F7B6}"/>
              </a:ext>
            </a:extLst>
          </p:cNvPr>
          <p:cNvSpPr>
            <a:spLocks noGrp="1"/>
          </p:cNvSpPr>
          <p:nvPr>
            <p:ph idx="1"/>
          </p:nvPr>
        </p:nvSpPr>
        <p:spPr>
          <a:xfrm>
            <a:off x="492370" y="1292791"/>
            <a:ext cx="10175632" cy="5037667"/>
          </a:xfrm>
        </p:spPr>
        <p:txBody>
          <a:bodyPr rtlCol="0">
            <a:normAutofit fontScale="92500"/>
          </a:bodyPr>
          <a:lstStyle/>
          <a:p>
            <a:pPr marL="93131" indent="0">
              <a:lnSpc>
                <a:spcPct val="150000"/>
              </a:lnSpc>
              <a:spcBef>
                <a:spcPts val="800"/>
              </a:spcBef>
              <a:spcAft>
                <a:spcPts val="1600"/>
              </a:spcAft>
              <a:buSzPts val="2500"/>
              <a:buNone/>
              <a:defRPr/>
            </a:pPr>
            <a:r>
              <a:rPr lang="en-US" sz="2800" b="1" dirty="0">
                <a:solidFill>
                  <a:schemeClr val="tx1"/>
                </a:solidFill>
                <a:latin typeface="Arial" panose="020B0604020202020204" pitchFamily="34" charset="0"/>
                <a:cs typeface="Arial" panose="020B0604020202020204" pitchFamily="34" charset="0"/>
              </a:rPr>
              <a:t>General Assurances, Certifications, and Terms, and Conditions</a:t>
            </a:r>
          </a:p>
          <a:p>
            <a:pPr marL="119063" indent="0">
              <a:lnSpc>
                <a:spcPct val="150000"/>
              </a:lnSpc>
              <a:spcBef>
                <a:spcPts val="60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Assurances, certifications, terms, and conditions are requirements of applicants and sub-grantees as a condition of receiving funds. </a:t>
            </a:r>
          </a:p>
          <a:p>
            <a:pPr marL="119063" indent="0">
              <a:lnSpc>
                <a:spcPct val="150000"/>
              </a:lnSpc>
              <a:spcBef>
                <a:spcPts val="60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General Assurances and Certifications are available on the CDE Funding Forms web page located at </a:t>
            </a:r>
            <a:r>
              <a:rPr lang="en-US" sz="2800" dirty="0">
                <a:solidFill>
                  <a:srgbClr val="0070C0"/>
                </a:solidFill>
                <a:latin typeface="Arial" panose="020B0604020202020204" pitchFamily="34" charset="0"/>
                <a:cs typeface="Arial" panose="020B0604020202020204" pitchFamily="34" charset="0"/>
                <a:hlinkClick r:id="rId2" tooltip="California Department of Education funding forms web page"/>
              </a:rPr>
              <a:t>https://www.cde.ca.gov/fg/fo/fm/ff.asp</a:t>
            </a:r>
            <a:r>
              <a:rPr lang="en-US" sz="2800" dirty="0">
                <a:solidFill>
                  <a:schemeClr val="tx1"/>
                </a:solidFill>
                <a:latin typeface="Arial" panose="020B0604020202020204" pitchFamily="34" charset="0"/>
                <a:cs typeface="Arial" panose="020B0604020202020204" pitchFamily="34" charset="0"/>
              </a:rPr>
              <a:t>.</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EDF6-4947-4994-8F85-048129E914F7}"/>
              </a:ext>
            </a:extLst>
          </p:cNvPr>
          <p:cNvSpPr>
            <a:spLocks noGrp="1"/>
          </p:cNvSpPr>
          <p:nvPr>
            <p:ph type="title"/>
          </p:nvPr>
        </p:nvSpPr>
        <p:spPr>
          <a:xfrm>
            <a:off x="539263" y="395817"/>
            <a:ext cx="10084290" cy="567267"/>
          </a:xfrm>
        </p:spPr>
        <p:txBody>
          <a:bodyPr>
            <a:no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(2)</a:t>
            </a:r>
          </a:p>
        </p:txBody>
      </p:sp>
      <p:sp>
        <p:nvSpPr>
          <p:cNvPr id="3" name="Content Placeholder 2">
            <a:extLst>
              <a:ext uri="{FF2B5EF4-FFF2-40B4-BE49-F238E27FC236}">
                <a16:creationId xmlns:a16="http://schemas.microsoft.com/office/drawing/2014/main" id="{E42DEEA0-F49E-4B44-B2A0-D07AE9E67AF1}"/>
              </a:ext>
            </a:extLst>
          </p:cNvPr>
          <p:cNvSpPr>
            <a:spLocks noGrp="1"/>
          </p:cNvSpPr>
          <p:nvPr>
            <p:ph idx="1"/>
          </p:nvPr>
        </p:nvSpPr>
        <p:spPr>
          <a:xfrm>
            <a:off x="539264" y="1192696"/>
            <a:ext cx="10829356" cy="5269487"/>
          </a:xfrm>
        </p:spPr>
        <p:txBody>
          <a:bodyPr vert="horz" lIns="91440" tIns="45720" rIns="91440" bIns="45720" rtlCol="0">
            <a:noAutofit/>
          </a:bodyPr>
          <a:lstStyle/>
          <a:p>
            <a:pPr marL="0" indent="0">
              <a:lnSpc>
                <a:spcPct val="150000"/>
              </a:lnSpc>
              <a:spcBef>
                <a:spcPts val="0"/>
              </a:spcBef>
              <a:spcAft>
                <a:spcPts val="1600"/>
              </a:spcAft>
              <a:buNone/>
              <a:defRPr/>
            </a:pPr>
            <a:r>
              <a:rPr lang="en-US" sz="2400" b="1" dirty="0">
                <a:solidFill>
                  <a:schemeClr val="tx1"/>
                </a:solidFill>
                <a:latin typeface="Arial" panose="020B0604020202020204" pitchFamily="34" charset="0"/>
                <a:cs typeface="Arial" panose="020B0604020202020204" pitchFamily="34" charset="0"/>
              </a:rPr>
              <a:t>Terms and Conditions:</a:t>
            </a:r>
          </a:p>
          <a:p>
            <a:pPr marL="0" indent="0">
              <a:lnSpc>
                <a:spcPct val="150000"/>
              </a:lnSpc>
              <a:spcBef>
                <a:spcPts val="0"/>
              </a:spcBef>
              <a:spcAft>
                <a:spcPts val="1200"/>
              </a:spcAft>
              <a:buNone/>
              <a:defRPr/>
            </a:pPr>
            <a:r>
              <a:rPr lang="en-US" sz="2400" dirty="0">
                <a:solidFill>
                  <a:schemeClr val="tx1"/>
                </a:solidFill>
                <a:latin typeface="Arial" panose="020B0604020202020204" pitchFamily="34" charset="0"/>
                <a:cs typeface="Arial" panose="020B0604020202020204" pitchFamily="34" charset="0"/>
              </a:rPr>
              <a:t>The 2022–23 ESSA CSI COE Plan Approval Application for Funding must be electronically signed by the authorized designee of the COE and submitted to the CDE using the web-based application.</a:t>
            </a:r>
          </a:p>
          <a:p>
            <a:pPr marL="0" indent="0">
              <a:lnSpc>
                <a:spcPct val="150000"/>
              </a:lnSpc>
              <a:spcBef>
                <a:spcPts val="0"/>
              </a:spcBef>
              <a:spcAft>
                <a:spcPts val="1200"/>
              </a:spcAft>
              <a:buNone/>
              <a:defRPr/>
            </a:pPr>
            <a:r>
              <a:rPr lang="en-US" sz="2400" dirty="0">
                <a:solidFill>
                  <a:schemeClr val="tx1"/>
                </a:solidFill>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No extensions or carryover of this subgrant will be allowed.</a:t>
            </a:r>
          </a:p>
          <a:p>
            <a:pPr marL="91438" indent="-91438">
              <a:defRPr/>
            </a:pPr>
            <a:endParaRPr lang="en-US" sz="3200" dirty="0">
              <a:latin typeface="Arial" panose="020B0604020202020204" pitchFamily="34" charset="0"/>
              <a:cs typeface="Arial" panose="020B0604020202020204" pitchFamily="34" charset="0"/>
            </a:endParaRPr>
          </a:p>
          <a:p>
            <a:pPr marL="0" indent="0">
              <a:lnSpc>
                <a:spcPct val="100000"/>
              </a:lnSpc>
              <a:spcBef>
                <a:spcPts val="0"/>
              </a:spcBef>
              <a:spcAft>
                <a:spcPts val="1600"/>
              </a:spcAft>
              <a:buNone/>
              <a:defRPr/>
            </a:pPr>
            <a:endParaRPr lang="en-US" sz="3733" b="1" dirty="0">
              <a:latin typeface="Arial" panose="020B0604020202020204" pitchFamily="34" charset="0"/>
              <a:cs typeface="Arial" panose="020B0604020202020204" pitchFamily="34" charset="0"/>
            </a:endParaRPr>
          </a:p>
          <a:p>
            <a:pPr marL="91438" indent="-91438">
              <a:spcAft>
                <a:spcPts val="1200"/>
              </a:spcAft>
              <a:defRPr/>
            </a:pPr>
            <a:endParaRPr lang="en-US" dirty="0">
              <a:solidFill>
                <a:schemeClr val="tx1">
                  <a:lumMod val="75000"/>
                  <a:lumOff val="25000"/>
                </a:schemeClr>
              </a:solidFill>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6CA4-5825-4527-BCDB-45DE4891A0B5}"/>
              </a:ext>
            </a:extLst>
          </p:cNvPr>
          <p:cNvSpPr>
            <a:spLocks noGrp="1"/>
          </p:cNvSpPr>
          <p:nvPr>
            <p:ph type="title"/>
          </p:nvPr>
        </p:nvSpPr>
        <p:spPr>
          <a:xfrm>
            <a:off x="410308" y="451513"/>
            <a:ext cx="10744525" cy="786738"/>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(3)</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3E8A123-13D0-46B9-A350-D29F5F2AA48F}"/>
              </a:ext>
            </a:extLst>
          </p:cNvPr>
          <p:cNvSpPr>
            <a:spLocks noGrp="1"/>
          </p:cNvSpPr>
          <p:nvPr>
            <p:ph idx="1"/>
          </p:nvPr>
        </p:nvSpPr>
        <p:spPr>
          <a:xfrm>
            <a:off x="801892" y="1406769"/>
            <a:ext cx="9807493" cy="4503378"/>
          </a:xfrm>
        </p:spPr>
        <p:txBody>
          <a:bodyPr rtlCol="0">
            <a:noAutofit/>
          </a:bodyPr>
          <a:lstStyle/>
          <a:p>
            <a:pPr marL="0" indent="0">
              <a:lnSpc>
                <a:spcPct val="150000"/>
              </a:lnSpc>
              <a:spcAft>
                <a:spcPts val="1600"/>
              </a:spcAft>
              <a:buNone/>
              <a:defRPr/>
            </a:pPr>
            <a:r>
              <a:rPr 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200"/>
              </a:spcAft>
              <a:buNone/>
              <a:defRPr/>
            </a:pPr>
            <a:r>
              <a:rPr lang="en-US" sz="2800" dirty="0">
                <a:solidFill>
                  <a:schemeClr val="tx1"/>
                </a:solidFill>
                <a:latin typeface="Arial" panose="020B0604020202020204" pitchFamily="34" charset="0"/>
                <a:cs typeface="Arial" panose="020B0604020202020204" pitchFamily="34" charset="0"/>
              </a:rPr>
              <a:t>The COE agrees that FY 2022 ESSA, Section 1003 funds allotted under this application shall be used only for costs associated with 2023–24 CSI plan approval through the review and approval of the CSI prompts in the 2023–24 LEA LCAP.</a:t>
            </a:r>
          </a:p>
          <a:p>
            <a:pPr marL="0" indent="0">
              <a:lnSpc>
                <a:spcPct val="120000"/>
              </a:lnSpc>
              <a:spcBef>
                <a:spcPts val="0"/>
              </a:spcBef>
              <a:spcAft>
                <a:spcPts val="1200"/>
              </a:spcAft>
              <a:buNone/>
              <a:defRPr/>
            </a:pPr>
            <a:endParaRPr lang="en-US" sz="3200" dirty="0">
              <a:latin typeface="Arial" panose="020B0604020202020204" pitchFamily="34" charset="0"/>
              <a:cs typeface="Arial" panose="020B0604020202020204" pitchFamily="34" charset="0"/>
            </a:endParaRPr>
          </a:p>
          <a:p>
            <a:pPr marL="91438" indent="-91438">
              <a:defRPr/>
            </a:pPr>
            <a:endParaRPr lang="en-US" sz="9866"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One</a:t>
            </a:r>
            <a:endParaRPr lang="en-US" dirty="0"/>
          </a:p>
        </p:txBody>
      </p:sp>
      <p:sp>
        <p:nvSpPr>
          <p:cNvPr id="6" name="Content Placeholder 5"/>
          <p:cNvSpPr>
            <a:spLocks noGrp="1"/>
          </p:cNvSpPr>
          <p:nvPr>
            <p:ph idx="1"/>
          </p:nvPr>
        </p:nvSpPr>
        <p:spPr>
          <a:xfrm>
            <a:off x="677334" y="1619251"/>
            <a:ext cx="9647766" cy="4422112"/>
          </a:xfrm>
        </p:spPr>
        <p:txBody>
          <a:bodyPr>
            <a:normAutofit lnSpcReduction="10000"/>
          </a:bodyPr>
          <a:lstStyle/>
          <a:p>
            <a:pPr marL="93131" lvl="0" algn="l">
              <a:lnSpc>
                <a:spcPct val="120000"/>
              </a:lnSpc>
              <a:spcBef>
                <a:spcPts val="0"/>
              </a:spcBef>
              <a:spcAft>
                <a:spcPts val="1600"/>
              </a:spcAft>
              <a:buClr>
                <a:srgbClr val="918655"/>
              </a:buClr>
              <a:buSzPts val="2400"/>
              <a:defRPr/>
            </a:pPr>
            <a:r>
              <a:rPr lang="en-US" altLang="en-US" b="1" dirty="0" err="1">
                <a:solidFill>
                  <a:prstClr val="black"/>
                </a:solidFill>
              </a:rPr>
              <a:t>Subgrant</a:t>
            </a:r>
            <a:r>
              <a:rPr lang="en-US" altLang="en-US" b="1" dirty="0">
                <a:solidFill>
                  <a:prstClr val="black"/>
                </a:solidFill>
              </a:rPr>
              <a:t> Information</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Purpose and Statutory Authority</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Eligibility Requirements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Allowable and Disallowable Costs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Reporting Requirements and Closeout</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Apportionments</a:t>
            </a:r>
          </a:p>
          <a:p>
            <a:pPr marL="914400" lvl="1" indent="-431800">
              <a:lnSpc>
                <a:spcPct val="120000"/>
              </a:lnSpc>
              <a:spcBef>
                <a:spcPts val="0"/>
              </a:spcBef>
              <a:spcAft>
                <a:spcPts val="1600"/>
              </a:spcAft>
              <a:buClr>
                <a:prstClr val="black"/>
              </a:buClr>
              <a:buSzPct val="100000"/>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Timeline</a:t>
            </a:r>
          </a:p>
          <a:p>
            <a:endParaRPr lang="en-US" dirty="0"/>
          </a:p>
        </p:txBody>
      </p:sp>
    </p:spTree>
    <p:extLst>
      <p:ext uri="{BB962C8B-B14F-4D97-AF65-F5344CB8AC3E}">
        <p14:creationId xmlns:p14="http://schemas.microsoft.com/office/powerpoint/2010/main" val="2643298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7CF0-84B1-47C8-AE12-E6081F2C6E5E}"/>
              </a:ext>
            </a:extLst>
          </p:cNvPr>
          <p:cNvSpPr>
            <a:spLocks noGrp="1"/>
          </p:cNvSpPr>
          <p:nvPr>
            <p:ph type="title"/>
          </p:nvPr>
        </p:nvSpPr>
        <p:spPr>
          <a:xfrm>
            <a:off x="677334" y="609600"/>
            <a:ext cx="8900420" cy="1320800"/>
          </a:xfrm>
        </p:spPr>
        <p:txBody>
          <a:bodyPr/>
          <a:lstStyle/>
          <a:p>
            <a:pPr algn="ctr"/>
            <a:r>
              <a:rPr lang="en-US" b="1" dirty="0">
                <a:solidFill>
                  <a:schemeClr val="tx1"/>
                </a:solidFill>
                <a:latin typeface="Arial" panose="020B0604020202020204" pitchFamily="34" charset="0"/>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id="{FB6A7D36-F06E-4BB3-9734-5689315EA1D3}"/>
              </a:ext>
            </a:extLst>
          </p:cNvPr>
          <p:cNvSpPr>
            <a:spLocks noGrp="1"/>
          </p:cNvSpPr>
          <p:nvPr>
            <p:ph idx="1"/>
          </p:nvPr>
        </p:nvSpPr>
        <p:spPr>
          <a:xfrm>
            <a:off x="844063" y="1930399"/>
            <a:ext cx="9448800" cy="3622907"/>
          </a:xfrm>
        </p:spPr>
        <p:txBody>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The COE will submit a list of LEAs with approved CSI prompts, including the dates of approval, to the CDE at such time, in such form, and including such information as the CDE may require.</a:t>
            </a:r>
          </a:p>
          <a:p>
            <a:endParaRPr lang="en-US" dirty="0"/>
          </a:p>
        </p:txBody>
      </p:sp>
    </p:spTree>
    <p:extLst>
      <p:ext uri="{BB962C8B-B14F-4D97-AF65-F5344CB8AC3E}">
        <p14:creationId xmlns:p14="http://schemas.microsoft.com/office/powerpoint/2010/main" val="3558971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16E3-78D7-4FD8-ADEA-0119178BE9BC}"/>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(5)</a:t>
            </a:r>
            <a:endParaRPr lang="en-US" dirty="0">
              <a:solidFill>
                <a:schemeClr val="tx1">
                  <a:lumMod val="75000"/>
                  <a:lumOff val="25000"/>
                </a:schemeClr>
              </a:solidFill>
            </a:endParaRPr>
          </a:p>
        </p:txBody>
      </p:sp>
      <p:sp>
        <p:nvSpPr>
          <p:cNvPr id="120835" name="Content Placeholder 2">
            <a:extLst>
              <a:ext uri="{FF2B5EF4-FFF2-40B4-BE49-F238E27FC236}">
                <a16:creationId xmlns:a16="http://schemas.microsoft.com/office/drawing/2014/main" id="{BD7185FE-1E37-4D0E-9B63-E76D1645B748}"/>
              </a:ext>
            </a:extLst>
          </p:cNvPr>
          <p:cNvSpPr>
            <a:spLocks noGrp="1" noChangeArrowheads="1"/>
          </p:cNvSpPr>
          <p:nvPr>
            <p:ph idx="1"/>
          </p:nvPr>
        </p:nvSpPr>
        <p:spPr>
          <a:xfrm>
            <a:off x="677335" y="1914074"/>
            <a:ext cx="9967220" cy="3748617"/>
          </a:xfrm>
        </p:spPr>
        <p:txBody>
          <a:bodyPr rtlCol="0">
            <a:normAutofit/>
          </a:bodyPr>
          <a:lstStyle/>
          <a:p>
            <a:pPr marL="0" indent="0">
              <a:lnSpc>
                <a:spcPct val="150000"/>
              </a:lnSpc>
              <a:spcBef>
                <a:spcPts val="0"/>
              </a:spcBef>
              <a:spcAft>
                <a:spcPts val="1600"/>
              </a:spcAft>
              <a:buNone/>
              <a:defRPr/>
            </a:pPr>
            <a:r>
              <a:rPr lang="en-US" alt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The COE will not increase its allotment under this application with ESSA, Section 1003 funds received by the COE for the purposes of supporting 2023–24 CSI plan development and implementation activities for LEAs.</a:t>
            </a:r>
          </a:p>
          <a:p>
            <a:pPr eaLnBrk="1" hangingPunct="1">
              <a:defRPr/>
            </a:pPr>
            <a:endParaRPr lang="en-US" altLang="en-US" dirty="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A55C-0021-4906-8A17-1A544A1FB3FD}"/>
              </a:ext>
            </a:extLst>
          </p:cNvPr>
          <p:cNvSpPr>
            <a:spLocks noGrp="1"/>
          </p:cNvSpPr>
          <p:nvPr>
            <p:ph type="title"/>
          </p:nvPr>
        </p:nvSpPr>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1 (6)</a:t>
            </a:r>
            <a:endParaRPr lang="en-US" dirty="0">
              <a:solidFill>
                <a:schemeClr val="tx1">
                  <a:lumMod val="75000"/>
                  <a:lumOff val="25000"/>
                </a:schemeClr>
              </a:solidFill>
            </a:endParaRPr>
          </a:p>
        </p:txBody>
      </p:sp>
      <p:sp>
        <p:nvSpPr>
          <p:cNvPr id="121859" name="Content Placeholder 2">
            <a:extLst>
              <a:ext uri="{FF2B5EF4-FFF2-40B4-BE49-F238E27FC236}">
                <a16:creationId xmlns:a16="http://schemas.microsoft.com/office/drawing/2014/main" id="{DD9293DF-EA90-4D22-A67D-F812B070606B}"/>
              </a:ext>
            </a:extLst>
          </p:cNvPr>
          <p:cNvSpPr>
            <a:spLocks noGrp="1" noChangeArrowheads="1"/>
          </p:cNvSpPr>
          <p:nvPr>
            <p:ph idx="1"/>
          </p:nvPr>
        </p:nvSpPr>
        <p:spPr>
          <a:xfrm>
            <a:off x="677334" y="1676400"/>
            <a:ext cx="8596668" cy="4364962"/>
          </a:xfrm>
        </p:spPr>
        <p:txBody>
          <a:bodyPr>
            <a:normAutofit fontScale="92500"/>
          </a:bodyPr>
          <a:lstStyle/>
          <a:p>
            <a:pPr marL="0" indent="0">
              <a:lnSpc>
                <a:spcPct val="150000"/>
              </a:lnSpc>
              <a:spcBef>
                <a:spcPts val="0"/>
              </a:spcBef>
              <a:spcAft>
                <a:spcPts val="1600"/>
              </a:spcAft>
              <a:buNone/>
            </a:pPr>
            <a:r>
              <a:rPr lang="en-US" altLang="en-US" sz="2800" b="1" dirty="0">
                <a:solidFill>
                  <a:schemeClr val="tx1"/>
                </a:solidFill>
                <a:latin typeface="Arial" panose="020B0604020202020204" pitchFamily="34" charset="0"/>
                <a:cs typeface="Arial" panose="020B0604020202020204" pitchFamily="34" charset="0"/>
              </a:rPr>
              <a:t>Terms and Conditions continued</a:t>
            </a: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agrees to review and approve 2023–24 CSI plans through the CSI prompts in the 2023–24 LEA LCAP for those LEAs in its county with schools eligible for CSI.</a:t>
            </a:r>
          </a:p>
          <a:p>
            <a:pPr eaLnBrk="1" hangingPunct="1"/>
            <a:endParaRPr lang="en-US" altLang="en-US" dirty="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BBBD-2933-4F2C-A8D5-9104C854FD80}"/>
              </a:ext>
            </a:extLst>
          </p:cNvPr>
          <p:cNvSpPr>
            <a:spLocks noGrp="1"/>
          </p:cNvSpPr>
          <p:nvPr>
            <p:ph type="title"/>
          </p:nvPr>
        </p:nvSpPr>
        <p:spPr>
          <a:xfrm>
            <a:off x="773723" y="406400"/>
            <a:ext cx="9786328" cy="1143000"/>
          </a:xfrm>
        </p:spPr>
        <p:txBody>
          <a:bodyPr>
            <a:normAutofit/>
          </a:bodyPr>
          <a:lstStyle/>
          <a:p>
            <a:pPr algn="ctr">
              <a:defRPr/>
            </a:pPr>
            <a:r>
              <a:rPr lang="en-US" sz="3600" b="1" dirty="0">
                <a:solidFill>
                  <a:schemeClr val="tx1"/>
                </a:solidFill>
                <a:latin typeface="Arial" panose="020B0604020202020204" pitchFamily="34" charset="0"/>
                <a:cs typeface="Arial" panose="020B0604020202020204" pitchFamily="34" charset="0"/>
              </a:rPr>
              <a:t>Application Section 1 (7)</a:t>
            </a:r>
          </a:p>
        </p:txBody>
      </p:sp>
      <p:sp>
        <p:nvSpPr>
          <p:cNvPr id="3" name="Content Placeholder 2">
            <a:extLst>
              <a:ext uri="{FF2B5EF4-FFF2-40B4-BE49-F238E27FC236}">
                <a16:creationId xmlns:a16="http://schemas.microsoft.com/office/drawing/2014/main" id="{EB0A8736-A656-4302-8F78-193DB972CA4B}"/>
              </a:ext>
            </a:extLst>
          </p:cNvPr>
          <p:cNvSpPr>
            <a:spLocks noGrp="1"/>
          </p:cNvSpPr>
          <p:nvPr>
            <p:ph idx="1"/>
          </p:nvPr>
        </p:nvSpPr>
        <p:spPr>
          <a:xfrm>
            <a:off x="773723" y="1315844"/>
            <a:ext cx="9882717" cy="4861118"/>
          </a:xfrm>
        </p:spPr>
        <p:txBody>
          <a:bodyPr/>
          <a:lstStyle/>
          <a:p>
            <a:pPr marL="0" indent="0">
              <a:lnSpc>
                <a:spcPct val="150000"/>
              </a:lnSpc>
              <a:buNone/>
            </a:pPr>
            <a:r>
              <a:rPr lang="en-US" sz="3200" dirty="0">
                <a:solidFill>
                  <a:schemeClr val="tx1"/>
                </a:solidFill>
                <a:latin typeface="Arial" panose="020B0604020202020204" pitchFamily="34" charset="0"/>
                <a:cs typeface="Arial" panose="020B0604020202020204" pitchFamily="34" charset="0"/>
              </a:rPr>
              <a:t>I have read the General Assurances, Certifications, and Terms and Conditions and would like to proceed to Section 2 of the application</a:t>
            </a:r>
            <a:r>
              <a:rPr lang="en-US" sz="3200" dirty="0"/>
              <a:t>.</a:t>
            </a:r>
          </a:p>
          <a:p>
            <a:endParaRPr lang="en-US" dirty="0"/>
          </a:p>
        </p:txBody>
      </p:sp>
      <p:pic>
        <p:nvPicPr>
          <p:cNvPr id="7" name="Content Placeholder 4" descr="Screenshot with 2 radio  buttons. &quot;Save and Continue to Section 2&quot; and &quot;Save and Logoff.&quot;">
            <a:extLst>
              <a:ext uri="{FF2B5EF4-FFF2-40B4-BE49-F238E27FC236}">
                <a16:creationId xmlns:a16="http://schemas.microsoft.com/office/drawing/2014/main" id="{689E0CD7-3D80-4FEE-B9A5-127DB4C50DEC}"/>
              </a:ext>
            </a:extLst>
          </p:cNvPr>
          <p:cNvPicPr>
            <a:picLocks noChangeAspect="1"/>
          </p:cNvPicPr>
          <p:nvPr/>
        </p:nvPicPr>
        <p:blipFill rotWithShape="1">
          <a:blip r:embed="rId2"/>
          <a:srcRect l="3337" t="52862" r="54321" b="23905"/>
          <a:stretch/>
        </p:blipFill>
        <p:spPr>
          <a:xfrm>
            <a:off x="2980858" y="3746403"/>
            <a:ext cx="5372057" cy="2246580"/>
          </a:xfrm>
          <a:prstGeom prst="rect">
            <a:avLst/>
          </a:prstGeom>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275A-128E-402F-B752-E477977B734A}"/>
              </a:ext>
            </a:extLst>
          </p:cNvPr>
          <p:cNvSpPr>
            <a:spLocks noGrp="1"/>
          </p:cNvSpPr>
          <p:nvPr>
            <p:ph type="title"/>
          </p:nvPr>
        </p:nvSpPr>
        <p:spPr>
          <a:xfrm>
            <a:off x="677335" y="328246"/>
            <a:ext cx="10208684" cy="81052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(1)</a:t>
            </a:r>
          </a:p>
        </p:txBody>
      </p:sp>
      <p:sp>
        <p:nvSpPr>
          <p:cNvPr id="3" name="Content Placeholder 2">
            <a:extLst>
              <a:ext uri="{FF2B5EF4-FFF2-40B4-BE49-F238E27FC236}">
                <a16:creationId xmlns:a16="http://schemas.microsoft.com/office/drawing/2014/main" id="{9AB45270-5F6E-4A5A-B550-996C432ECF7F}"/>
              </a:ext>
            </a:extLst>
          </p:cNvPr>
          <p:cNvSpPr>
            <a:spLocks noGrp="1"/>
          </p:cNvSpPr>
          <p:nvPr>
            <p:ph idx="1"/>
          </p:nvPr>
        </p:nvSpPr>
        <p:spPr>
          <a:xfrm>
            <a:off x="328271" y="1205730"/>
            <a:ext cx="10906812" cy="4446540"/>
          </a:xfrm>
        </p:spPr>
        <p:txBody>
          <a:bodyPr>
            <a:normAutofit fontScale="92500" lnSpcReduction="10000"/>
          </a:bodyPr>
          <a:lstStyle/>
          <a:p>
            <a:pPr marL="171450" lvl="1" indent="0">
              <a:lnSpc>
                <a:spcPct val="150000"/>
              </a:lnSpc>
              <a:buClr>
                <a:schemeClr val="tx1"/>
              </a:buClr>
              <a:buSzPct val="100000"/>
              <a:buNone/>
            </a:pPr>
            <a:r>
              <a:rPr lang="en-US" altLang="en-US" sz="2800" b="1" dirty="0">
                <a:latin typeface="Arial" panose="020B0604020202020204" pitchFamily="34" charset="0"/>
                <a:cs typeface="Arial" panose="020B0604020202020204" pitchFamily="34" charset="0"/>
              </a:rPr>
              <a:t>COE Applicant Information</a:t>
            </a:r>
            <a:endParaRPr lang="en-US" sz="2800" dirty="0">
              <a:solidFill>
                <a:schemeClr val="tx1"/>
              </a:solidFill>
              <a:latin typeface="Arial" panose="020B0604020202020204" pitchFamily="34" charset="0"/>
              <a:cs typeface="Arial" panose="020B0604020202020204" pitchFamily="34" charset="0"/>
            </a:endParaRPr>
          </a:p>
          <a:p>
            <a:pPr marL="457200" lvl="1">
              <a:lnSpc>
                <a:spcPct val="150000"/>
              </a:lnSpc>
              <a:buClr>
                <a:schemeClr val="tx1"/>
              </a:buClr>
              <a:buSzPct val="100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Applicant information can be verified on the California School Directory web page located at </a:t>
            </a:r>
            <a:r>
              <a:rPr lang="en-US" sz="2800" dirty="0">
                <a:solidFill>
                  <a:srgbClr val="0070C0"/>
                </a:solidFill>
                <a:latin typeface="Arial" panose="020B0604020202020204" pitchFamily="34" charset="0"/>
                <a:cs typeface="Arial" panose="020B0604020202020204" pitchFamily="34" charset="0"/>
                <a:hlinkClick r:id="rId3" tooltip="California school directory"/>
              </a:rPr>
              <a:t>https://www.cde.ca.gov/schooldirectory/</a:t>
            </a:r>
            <a:r>
              <a:rPr lang="en-US" sz="2800" dirty="0">
                <a:solidFill>
                  <a:schemeClr val="tx1"/>
                </a:solidFill>
                <a:latin typeface="Arial" panose="020B0604020202020204" pitchFamily="34" charset="0"/>
                <a:cs typeface="Arial" panose="020B0604020202020204" pitchFamily="34" charset="0"/>
              </a:rPr>
              <a:t>.</a:t>
            </a:r>
          </a:p>
          <a:p>
            <a:pPr marL="457200" lvl="1">
              <a:lnSpc>
                <a:spcPct val="150000"/>
              </a:lnSpc>
              <a:buClr>
                <a:schemeClr val="tx1"/>
              </a:buClr>
              <a:buSzPct val="100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Preliminary FY 2022 Allocation Amount for the COE can be verified on the CDE CSI COE Fiscal Information web page located at </a:t>
            </a:r>
            <a:r>
              <a:rPr lang="en-US" sz="2800" dirty="0">
                <a:solidFill>
                  <a:srgbClr val="0070C0"/>
                </a:solidFill>
                <a:latin typeface="Arial" panose="020B0604020202020204" pitchFamily="34" charset="0"/>
                <a:cs typeface="Arial" panose="020B0604020202020204" pitchFamily="34" charset="0"/>
                <a:hlinkClick r:id="rId4" tooltip="Comprehensive Support and Improvement County Office of Education Fiscal Information "/>
              </a:rPr>
              <a:t>https://www.cde.ca.gov/sp/sw/t1/csicoefiscalinfo.asp</a:t>
            </a:r>
            <a:r>
              <a:rPr lang="en-US" sz="2800" dirty="0">
                <a:solidFill>
                  <a:schemeClr val="tx1"/>
                </a:solidFill>
                <a:latin typeface="Arial" panose="020B0604020202020204" pitchFamily="34" charset="0"/>
                <a:cs typeface="Arial" panose="020B0604020202020204" pitchFamily="34" charset="0"/>
              </a:rPr>
              <a:t>.</a:t>
            </a:r>
          </a:p>
          <a:p>
            <a:endParaRPr lang="en-US" dirty="0"/>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244E-54FD-4E93-9437-664BD3367248}"/>
              </a:ext>
            </a:extLst>
          </p:cNvPr>
          <p:cNvSpPr>
            <a:spLocks noGrp="1"/>
          </p:cNvSpPr>
          <p:nvPr>
            <p:ph type="title"/>
          </p:nvPr>
        </p:nvSpPr>
        <p:spPr>
          <a:xfrm>
            <a:off x="293077" y="550985"/>
            <a:ext cx="11060723" cy="810032"/>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(2)</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E5DA651-E799-40E1-B5FB-2E4A320FF7A8}"/>
              </a:ext>
            </a:extLst>
          </p:cNvPr>
          <p:cNvSpPr>
            <a:spLocks noGrp="1"/>
          </p:cNvSpPr>
          <p:nvPr>
            <p:ph idx="1"/>
          </p:nvPr>
        </p:nvSpPr>
        <p:spPr>
          <a:xfrm>
            <a:off x="527538" y="1765300"/>
            <a:ext cx="10572853" cy="4377267"/>
          </a:xfrm>
        </p:spPr>
        <p:txBody>
          <a:bodyPr rtlCol="0">
            <a:normAutofit/>
          </a:bodyPr>
          <a:lstStyle/>
          <a:p>
            <a:pPr marL="0" indent="0">
              <a:lnSpc>
                <a:spcPct val="150000"/>
              </a:lnSpc>
              <a:spcBef>
                <a:spcPts val="0"/>
              </a:spcBef>
              <a:spcAft>
                <a:spcPts val="1600"/>
              </a:spcAft>
              <a:buNone/>
              <a:defRPr/>
            </a:pP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If the information is inaccurate, </a:t>
            </a:r>
            <a:r>
              <a:rPr lang="en-US" sz="2800" b="1" dirty="0">
                <a:solidFill>
                  <a:schemeClr val="tx1"/>
                </a:solidFill>
                <a:latin typeface="Arial" panose="020B0604020202020204" pitchFamily="34" charset="0"/>
                <a:cs typeface="Arial" panose="020B0604020202020204" pitchFamily="34" charset="0"/>
              </a:rPr>
              <a:t>do not</a:t>
            </a:r>
            <a:r>
              <a:rPr lang="en-US" sz="2800" dirty="0">
                <a:solidFill>
                  <a:schemeClr val="tx1"/>
                </a:solidFill>
                <a:latin typeface="Arial" panose="020B0604020202020204" pitchFamily="34" charset="0"/>
                <a:cs typeface="Arial" panose="020B0604020202020204" pitchFamily="34" charset="0"/>
              </a:rPr>
              <a:t> submit the application. </a:t>
            </a:r>
          </a:p>
          <a:p>
            <a:pPr marL="0" indent="0">
              <a:lnSpc>
                <a:spcPct val="150000"/>
              </a:lnSpc>
              <a:spcBef>
                <a:spcPts val="0"/>
              </a:spcBef>
              <a:spcAft>
                <a:spcPts val="1600"/>
              </a:spcAft>
              <a:buNone/>
              <a:defRPr/>
            </a:pPr>
            <a:r>
              <a:rPr lang="en-US" sz="2800" dirty="0">
                <a:solidFill>
                  <a:schemeClr val="tx1"/>
                </a:solidFill>
                <a:latin typeface="Arial" panose="020B0604020202020204" pitchFamily="34" charset="0"/>
                <a:cs typeface="Arial" panose="020B0604020202020204" pitchFamily="34" charset="0"/>
              </a:rPr>
              <a:t>Use the “</a:t>
            </a:r>
            <a:r>
              <a:rPr lang="en-US" sz="2800" b="1" dirty="0">
                <a:solidFill>
                  <a:schemeClr val="tx1"/>
                </a:solidFill>
                <a:latin typeface="Arial" panose="020B0604020202020204" pitchFamily="34" charset="0"/>
                <a:cs typeface="Arial" panose="020B0604020202020204" pitchFamily="34" charset="0"/>
              </a:rPr>
              <a:t>Save and Logoff</a:t>
            </a:r>
            <a:r>
              <a:rPr lang="en-US" sz="2800" dirty="0">
                <a:solidFill>
                  <a:schemeClr val="tx1"/>
                </a:solidFill>
                <a:latin typeface="Arial" panose="020B0604020202020204" pitchFamily="34" charset="0"/>
                <a:cs typeface="Arial" panose="020B0604020202020204" pitchFamily="34" charset="0"/>
              </a:rPr>
              <a:t>” button and contact the School Improvement and Support Office for assistance.</a:t>
            </a:r>
          </a:p>
          <a:p>
            <a:pPr marL="0" indent="0" algn="ctr">
              <a:lnSpc>
                <a:spcPct val="100000"/>
              </a:lnSpc>
              <a:spcBef>
                <a:spcPts val="0"/>
              </a:spcBef>
              <a:spcAft>
                <a:spcPts val="1600"/>
              </a:spcAft>
              <a:buNone/>
              <a:defRPr/>
            </a:pP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Phone: 916-319-0833 </a:t>
            </a:r>
          </a:p>
          <a:p>
            <a:pPr marL="201163" lvl="1" indent="0" algn="ctr">
              <a:lnSpc>
                <a:spcPct val="100000"/>
              </a:lnSpc>
              <a:spcAft>
                <a:spcPts val="1600"/>
              </a:spcAft>
              <a:buNone/>
              <a:defRPr/>
            </a:pPr>
            <a:r>
              <a:rPr lang="en-US" sz="3200" dirty="0">
                <a:solidFill>
                  <a:schemeClr val="tx1"/>
                </a:solidFill>
                <a:latin typeface="Arial" panose="020B0604020202020204" pitchFamily="34" charset="0"/>
                <a:cs typeface="Arial" panose="020B0604020202020204" pitchFamily="34" charset="0"/>
              </a:rPr>
              <a:t>Email: </a:t>
            </a:r>
            <a:r>
              <a:rPr lang="en-US" sz="3200" dirty="0">
                <a:solidFill>
                  <a:srgbClr val="0070C0"/>
                </a:solidFill>
                <a:latin typeface="Arial" panose="020B0604020202020204" pitchFamily="34" charset="0"/>
                <a:cs typeface="Arial" panose="020B0604020202020204" pitchFamily="34" charset="0"/>
                <a:hlinkClick r:id="rId3" tooltip="Email to Every Student Succeeds Act County Office of Education inbox"/>
              </a:rPr>
              <a:t>ESSACOE@cde.ca.gov</a:t>
            </a:r>
            <a:endParaRPr lang="en-US" dirty="0">
              <a:solidFill>
                <a:srgbClr val="0070C0"/>
              </a:solidFill>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5CB-1099-4076-9781-5E2CF6001B0B}"/>
              </a:ext>
            </a:extLst>
          </p:cNvPr>
          <p:cNvSpPr>
            <a:spLocks noGrp="1"/>
          </p:cNvSpPr>
          <p:nvPr>
            <p:ph type="title"/>
          </p:nvPr>
        </p:nvSpPr>
        <p:spPr>
          <a:xfrm>
            <a:off x="677334" y="451512"/>
            <a:ext cx="9817099" cy="82907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(3)</a:t>
            </a:r>
          </a:p>
        </p:txBody>
      </p:sp>
      <p:sp>
        <p:nvSpPr>
          <p:cNvPr id="128003" name="Content Placeholder 2">
            <a:extLst>
              <a:ext uri="{FF2B5EF4-FFF2-40B4-BE49-F238E27FC236}">
                <a16:creationId xmlns:a16="http://schemas.microsoft.com/office/drawing/2014/main" id="{CD94B6E5-7139-45A0-81FC-E8FAA9E4FACC}"/>
              </a:ext>
            </a:extLst>
          </p:cNvPr>
          <p:cNvSpPr>
            <a:spLocks noGrp="1" noChangeArrowheads="1"/>
          </p:cNvSpPr>
          <p:nvPr>
            <p:ph idx="1"/>
          </p:nvPr>
        </p:nvSpPr>
        <p:spPr>
          <a:xfrm>
            <a:off x="677334" y="1152525"/>
            <a:ext cx="11336867" cy="4552949"/>
          </a:xfrm>
        </p:spPr>
        <p:txBody>
          <a:bodyPr vert="horz" lIns="91440" tIns="45720" rIns="91440" bIns="45720" rtlCol="0">
            <a:noAutofit/>
          </a:bodyPr>
          <a:lstStyle/>
          <a:p>
            <a:pPr marL="0" indent="0">
              <a:lnSpc>
                <a:spcPct val="150000"/>
              </a:lnSpc>
              <a:spcAft>
                <a:spcPts val="1600"/>
              </a:spcAft>
              <a:buNone/>
            </a:pPr>
            <a:r>
              <a:rPr lang="en-US" altLang="en-US" sz="2800" b="1" dirty="0">
                <a:solidFill>
                  <a:schemeClr val="tx1"/>
                </a:solidFill>
                <a:latin typeface="Arial" panose="020B0604020202020204" pitchFamily="34" charset="0"/>
                <a:cs typeface="Arial" panose="020B0604020202020204" pitchFamily="34" charset="0"/>
              </a:rPr>
              <a:t>Edit Contact Information       </a:t>
            </a:r>
            <a:endParaRPr lang="en-US" altLang="en-US" sz="2800" dirty="0">
              <a:solidFill>
                <a:schemeClr val="tx1"/>
              </a:solidFill>
              <a:latin typeface="Arial" panose="020B0604020202020204" pitchFamily="34" charset="0"/>
              <a:cs typeface="Arial" panose="020B0604020202020204" pitchFamily="34" charset="0"/>
            </a:endParaRPr>
          </a:p>
          <a:p>
            <a:pPr marL="0" indent="0">
              <a:lnSpc>
                <a:spcPct val="150000"/>
              </a:lnSpc>
              <a:spcBef>
                <a:spcPts val="0"/>
              </a:spcBef>
              <a:spcAft>
                <a:spcPts val="1600"/>
              </a:spcAft>
              <a:buNone/>
            </a:pPr>
            <a:r>
              <a:rPr lang="en-US" altLang="en-US" sz="2800" dirty="0">
                <a:solidFill>
                  <a:schemeClr val="tx1"/>
                </a:solidFill>
                <a:latin typeface="Arial" panose="020B0604020202020204" pitchFamily="34" charset="0"/>
                <a:cs typeface="Arial" panose="020B0604020202020204" pitchFamily="34" charset="0"/>
              </a:rPr>
              <a:t>The COE provides name and contact information for: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Primary Grant Coordinator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Secondary Grant Coordinator</a:t>
            </a:r>
          </a:p>
          <a:p>
            <a:pPr lvl="1">
              <a:lnSpc>
                <a:spcPct val="150000"/>
              </a:lnSpc>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Fiscal Coordinator</a:t>
            </a:r>
          </a:p>
          <a:p>
            <a:pPr marL="0" indent="0">
              <a:spcBef>
                <a:spcPts val="600"/>
              </a:spcBef>
              <a:buNone/>
            </a:pPr>
            <a:endParaRPr lang="en-US" altLang="en-US" sz="2400" dirty="0"/>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A843-9A4C-462C-BF66-243C1BA766C2}"/>
              </a:ext>
            </a:extLst>
          </p:cNvPr>
          <p:cNvSpPr>
            <a:spLocks noGrp="1"/>
          </p:cNvSpPr>
          <p:nvPr>
            <p:ph type="title"/>
          </p:nvPr>
        </p:nvSpPr>
        <p:spPr>
          <a:xfrm>
            <a:off x="363416" y="444500"/>
            <a:ext cx="10435818" cy="85090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(4)</a:t>
            </a:r>
            <a:endParaRPr lang="en-US" dirty="0">
              <a:solidFill>
                <a:schemeClr val="tx1"/>
              </a:solidFill>
              <a:latin typeface="Arial" panose="020B0604020202020204" pitchFamily="34" charset="0"/>
              <a:cs typeface="Arial" panose="020B0604020202020204" pitchFamily="34" charset="0"/>
            </a:endParaRPr>
          </a:p>
        </p:txBody>
      </p:sp>
      <p:pic>
        <p:nvPicPr>
          <p:cNvPr id="6" name="Content Placeholder 6" descr="Image representing the tab to Edit Contact Information for the Primary Grant Coordinator. Access the link to the appendix, after the image, for a full description.">
            <a:extLst>
              <a:ext uri="{FF2B5EF4-FFF2-40B4-BE49-F238E27FC236}">
                <a16:creationId xmlns:a16="http://schemas.microsoft.com/office/drawing/2014/main" id="{D81341D2-8644-4FFF-A71A-2AE5C335CBB8}"/>
              </a:ext>
            </a:extLst>
          </p:cNvPr>
          <p:cNvPicPr>
            <a:picLocks noGrp="1" noChangeAspect="1"/>
          </p:cNvPicPr>
          <p:nvPr>
            <p:ph idx="1"/>
          </p:nvPr>
        </p:nvPicPr>
        <p:blipFill rotWithShape="1">
          <a:blip r:embed="rId3"/>
          <a:srcRect l="2680" t="46213" r="4449" b="-1546"/>
          <a:stretch/>
        </p:blipFill>
        <p:spPr>
          <a:xfrm>
            <a:off x="890954" y="1479944"/>
            <a:ext cx="9026769" cy="3616597"/>
          </a:xfrm>
        </p:spPr>
      </p:pic>
      <p:sp>
        <p:nvSpPr>
          <p:cNvPr id="129028" name="Content Placeholder 4">
            <a:extLst>
              <a:ext uri="{FF2B5EF4-FFF2-40B4-BE49-F238E27FC236}">
                <a16:creationId xmlns:a16="http://schemas.microsoft.com/office/drawing/2014/main" id="{C03687AC-677B-41CC-8884-3C41A4A5EA2E}"/>
              </a:ext>
            </a:extLst>
          </p:cNvPr>
          <p:cNvSpPr txBox="1">
            <a:spLocks noChangeArrowheads="1"/>
          </p:cNvSpPr>
          <p:nvPr/>
        </p:nvSpPr>
        <p:spPr bwMode="auto">
          <a:xfrm>
            <a:off x="1314449" y="5281085"/>
            <a:ext cx="10079567"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900"/>
              </a:spcBef>
              <a:spcAft>
                <a:spcPts val="150"/>
              </a:spcAft>
              <a:buClr>
                <a:schemeClr val="accent1"/>
              </a:buClr>
              <a:buSzPct val="100000"/>
              <a:buFont typeface="Calibri" panose="020F0502020204030204" pitchFamily="34" charset="0"/>
              <a:buChar char=" "/>
              <a:defRPr sz="1500">
                <a:solidFill>
                  <a:srgbClr val="404040"/>
                </a:solidFill>
                <a:latin typeface="Calibri" panose="020F0502020204030204" pitchFamily="34" charset="0"/>
              </a:defRPr>
            </a:lvl1pPr>
            <a:lvl2pPr marL="742950" indent="-285750">
              <a:lnSpc>
                <a:spcPct val="90000"/>
              </a:lnSpc>
              <a:spcBef>
                <a:spcPts val="150"/>
              </a:spcBef>
              <a:spcAft>
                <a:spcPts val="300"/>
              </a:spcAft>
              <a:buClr>
                <a:schemeClr val="accent1"/>
              </a:buClr>
              <a:buFont typeface="Calibri" panose="020F0502020204030204" pitchFamily="34" charset="0"/>
              <a:buChar char="◦"/>
              <a:defRPr sz="1300">
                <a:solidFill>
                  <a:srgbClr val="404040"/>
                </a:solidFill>
                <a:latin typeface="Calibri" panose="020F0502020204030204" pitchFamily="34" charset="0"/>
              </a:defRPr>
            </a:lvl2pPr>
            <a:lvl3pPr marL="11430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3pPr>
            <a:lvl4pPr marL="16002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4pPr>
            <a:lvl5pPr marL="2057400" indent="-22860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5pPr>
            <a:lvl6pPr marL="25146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6pPr>
            <a:lvl7pPr marL="29718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7pPr>
            <a:lvl8pPr marL="34290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8pPr>
            <a:lvl9pPr marL="3886200" indent="-228600" defTabSz="457200" eaLnBrk="0" fontAlgn="base" hangingPunct="0">
              <a:lnSpc>
                <a:spcPct val="90000"/>
              </a:lnSpc>
              <a:spcBef>
                <a:spcPts val="150"/>
              </a:spcBef>
              <a:spcAft>
                <a:spcPts val="300"/>
              </a:spcAft>
              <a:buClr>
                <a:schemeClr val="accent1"/>
              </a:buClr>
              <a:buFont typeface="Calibri" panose="020F0502020204030204" pitchFamily="34" charset="0"/>
              <a:buChar char="◦"/>
              <a:defRPr sz="1000">
                <a:solidFill>
                  <a:srgbClr val="404040"/>
                </a:solidFill>
                <a:latin typeface="Calibri" panose="020F0502020204030204" pitchFamily="34" charset="0"/>
              </a:defRPr>
            </a:lvl9pPr>
          </a:lstStyle>
          <a:p>
            <a:pPr algn="ctr">
              <a:lnSpc>
                <a:spcPct val="100000"/>
              </a:lnSpc>
              <a:spcBef>
                <a:spcPct val="20000"/>
              </a:spcBef>
              <a:spcAft>
                <a:spcPct val="0"/>
              </a:spcAft>
              <a:buClrTx/>
              <a:buSzTx/>
              <a:buFontTx/>
              <a:buNone/>
            </a:pPr>
            <a:r>
              <a:rPr lang="en-US" altLang="en-US" sz="3200" dirty="0">
                <a:solidFill>
                  <a:schemeClr val="tx1"/>
                </a:solidFill>
                <a:latin typeface="Arial" panose="020B0604020202020204" pitchFamily="34" charset="0"/>
                <a:cs typeface="Arial" panose="020B0604020202020204" pitchFamily="34" charset="0"/>
              </a:rPr>
              <a:t>Reference the </a:t>
            </a:r>
            <a:r>
              <a:rPr lang="en-US" altLang="en-US" sz="3200" dirty="0">
                <a:solidFill>
                  <a:schemeClr val="tx1"/>
                </a:solidFill>
                <a:latin typeface="Arial" panose="020B0604020202020204" pitchFamily="34" charset="0"/>
                <a:cs typeface="Arial" panose="020B0604020202020204" pitchFamily="34" charset="0"/>
                <a:hlinkClick r:id="rId4" action="ppaction://hlinksldjump"/>
              </a:rPr>
              <a:t>Appendix</a:t>
            </a:r>
            <a:r>
              <a:rPr lang="en-US" altLang="en-US" sz="3200" dirty="0">
                <a:solidFill>
                  <a:schemeClr val="tx1"/>
                </a:solidFill>
                <a:latin typeface="Arial" panose="020B0604020202020204" pitchFamily="34" charset="0"/>
                <a:cs typeface="Arial" panose="020B0604020202020204" pitchFamily="34" charset="0"/>
              </a:rPr>
              <a:t> for alternative text version.</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3C6A-174B-4C37-B94A-32F9CC80D1BD}"/>
              </a:ext>
            </a:extLst>
          </p:cNvPr>
          <p:cNvSpPr>
            <a:spLocks noGrp="1"/>
          </p:cNvSpPr>
          <p:nvPr>
            <p:ph type="title"/>
          </p:nvPr>
        </p:nvSpPr>
        <p:spPr>
          <a:xfrm>
            <a:off x="677334" y="451512"/>
            <a:ext cx="9707033" cy="100965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2 (5)</a:t>
            </a:r>
            <a:endParaRPr lang="en-US" dirty="0">
              <a:solidFill>
                <a:schemeClr val="tx1"/>
              </a:solidFill>
              <a:latin typeface="Arial" panose="020B0604020202020204" pitchFamily="34" charset="0"/>
              <a:cs typeface="Arial" panose="020B0604020202020204" pitchFamily="34" charset="0"/>
            </a:endParaRPr>
          </a:p>
        </p:txBody>
      </p:sp>
      <p:pic>
        <p:nvPicPr>
          <p:cNvPr id="5" name="Content Placeholder 4" descr="Image of 2 buttons. &quot;Save and Continue to Section 3&quot; and &quot;Save and Logoff.&quot;">
            <a:extLst>
              <a:ext uri="{FF2B5EF4-FFF2-40B4-BE49-F238E27FC236}">
                <a16:creationId xmlns:a16="http://schemas.microsoft.com/office/drawing/2014/main" id="{1D0C3F8D-65C3-4210-88F9-3860A8A0D642}"/>
              </a:ext>
            </a:extLst>
          </p:cNvPr>
          <p:cNvPicPr>
            <a:picLocks noGrp="1" noChangeAspect="1"/>
          </p:cNvPicPr>
          <p:nvPr>
            <p:ph idx="1"/>
          </p:nvPr>
        </p:nvPicPr>
        <p:blipFill rotWithShape="1">
          <a:blip r:embed="rId3"/>
          <a:srcRect l="3372" t="58418" r="52310" b="20875"/>
          <a:stretch/>
        </p:blipFill>
        <p:spPr>
          <a:xfrm>
            <a:off x="2896765" y="2095697"/>
            <a:ext cx="5268169" cy="2666606"/>
          </a:xfrm>
        </p:spPr>
      </p:pic>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DE15-F280-46E7-887F-A85392DB1401}"/>
              </a:ext>
            </a:extLst>
          </p:cNvPr>
          <p:cNvSpPr>
            <a:spLocks noGrp="1"/>
          </p:cNvSpPr>
          <p:nvPr>
            <p:ph type="title"/>
          </p:nvPr>
        </p:nvSpPr>
        <p:spPr>
          <a:xfrm>
            <a:off x="677334" y="451513"/>
            <a:ext cx="10068983" cy="958188"/>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3 (1)</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1075" name="Content Placeholder 2">
            <a:extLst>
              <a:ext uri="{FF2B5EF4-FFF2-40B4-BE49-F238E27FC236}">
                <a16:creationId xmlns:a16="http://schemas.microsoft.com/office/drawing/2014/main" id="{FE644F13-F79D-42D2-B407-D7DD89B446C7}"/>
              </a:ext>
            </a:extLst>
          </p:cNvPr>
          <p:cNvSpPr>
            <a:spLocks noGrp="1" noChangeArrowheads="1"/>
          </p:cNvSpPr>
          <p:nvPr>
            <p:ph idx="1"/>
          </p:nvPr>
        </p:nvSpPr>
        <p:spPr>
          <a:xfrm>
            <a:off x="574432" y="1535600"/>
            <a:ext cx="10419534" cy="4664478"/>
          </a:xfrm>
        </p:spPr>
        <p:txBody>
          <a:bodyPr vert="horz" lIns="91440" tIns="45720" rIns="91440" bIns="45720" rtlCol="0">
            <a:noAutofit/>
          </a:bodyPr>
          <a:lstStyle/>
          <a:p>
            <a:pPr marL="0" indent="0">
              <a:lnSpc>
                <a:spcPct val="150000"/>
              </a:lnSpc>
              <a:spcBef>
                <a:spcPts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Provide an expenditure description for all proposed expenditures within the major Object Codes.</a:t>
            </a:r>
          </a:p>
          <a:p>
            <a:pPr marL="0" indent="0">
              <a:lnSpc>
                <a:spcPct val="150000"/>
              </a:lnSpc>
              <a:spcBef>
                <a:spcPts val="0"/>
              </a:spcBef>
              <a:spcAft>
                <a:spcPts val="1600"/>
              </a:spcAft>
              <a:buNone/>
              <a:defRPr/>
            </a:pPr>
            <a:r>
              <a:rPr lang="en-US" altLang="en-US" sz="2400" dirty="0">
                <a:solidFill>
                  <a:schemeClr val="tx1"/>
                </a:solidFill>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a:t>
            </a:r>
            <a:r>
              <a:rPr lang="en-US" altLang="en-US" sz="2400" dirty="0" err="1">
                <a:solidFill>
                  <a:schemeClr val="tx1"/>
                </a:solidFill>
                <a:latin typeface="Arial" panose="020B0604020202020204" pitchFamily="34" charset="0"/>
                <a:cs typeface="Arial" panose="020B0604020202020204" pitchFamily="34" charset="0"/>
              </a:rPr>
              <a:t>subgrant</a:t>
            </a:r>
            <a:r>
              <a:rPr lang="en-US" altLang="en-US" sz="2400" dirty="0">
                <a:solidFill>
                  <a:schemeClr val="tx1"/>
                </a:solidFill>
                <a:latin typeface="Arial" panose="020B0604020202020204" pitchFamily="34" charset="0"/>
                <a:cs typeface="Arial" panose="020B0604020202020204" pitchFamily="34" charset="0"/>
              </a:rPr>
              <a:t> requirements.</a:t>
            </a:r>
          </a:p>
          <a:p>
            <a:pPr marL="0" indent="0">
              <a:lnSpc>
                <a:spcPct val="150000"/>
              </a:lnSpc>
              <a:spcBef>
                <a:spcPts val="0"/>
              </a:spcBef>
              <a:buNone/>
              <a:defRPr/>
            </a:pPr>
            <a:r>
              <a:rPr lang="en-US" altLang="en-US" sz="2400" dirty="0">
                <a:solidFill>
                  <a:schemeClr val="tx1"/>
                </a:solidFill>
                <a:latin typeface="Arial" panose="020B0604020202020204" pitchFamily="34" charset="0"/>
                <a:cs typeface="Arial" panose="020B0604020202020204" pitchFamily="34" charset="0"/>
              </a:rPr>
              <a:t>The Total Budget Amount must match the Preliminary FY 2022 Allocation Amount.</a:t>
            </a:r>
          </a:p>
          <a:p>
            <a:pPr marL="0" indent="0">
              <a:buNone/>
              <a:defRPr/>
            </a:pPr>
            <a:endParaRPr lang="en-US" altLang="en-US" sz="3200"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Two</a:t>
            </a:r>
            <a:endParaRPr lang="en-US" dirty="0"/>
          </a:p>
        </p:txBody>
      </p:sp>
      <p:sp>
        <p:nvSpPr>
          <p:cNvPr id="6" name="Content Placeholder 5"/>
          <p:cNvSpPr>
            <a:spLocks noGrp="1"/>
          </p:cNvSpPr>
          <p:nvPr>
            <p:ph idx="1"/>
          </p:nvPr>
        </p:nvSpPr>
        <p:spPr>
          <a:xfrm>
            <a:off x="677333" y="1676401"/>
            <a:ext cx="10038291" cy="4364962"/>
          </a:xfrm>
        </p:spPr>
        <p:txBody>
          <a:bodyPr>
            <a:normAutofit fontScale="92500" lnSpcReduction="20000"/>
          </a:bodyPr>
          <a:lstStyle/>
          <a:p>
            <a:pPr marL="93131" lvl="0" algn="l">
              <a:lnSpc>
                <a:spcPct val="120000"/>
              </a:lnSpc>
              <a:spcBef>
                <a:spcPts val="0"/>
              </a:spcBef>
              <a:spcAft>
                <a:spcPts val="1600"/>
              </a:spcAft>
              <a:buClr>
                <a:srgbClr val="918655"/>
              </a:buClr>
              <a:buSzPts val="2400"/>
              <a:defRPr/>
            </a:pPr>
            <a:r>
              <a:rPr lang="en-US" altLang="en-US" sz="3200" b="1" dirty="0">
                <a:solidFill>
                  <a:prstClr val="black"/>
                </a:solidFill>
              </a:rPr>
              <a:t>Technical Assistance</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COE Web Pages</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Conflict of Interest Guidance</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sz="2800" dirty="0">
                <a:solidFill>
                  <a:prstClr val="black"/>
                </a:solidFill>
                <a:latin typeface="Arial" panose="020B0604020202020204" pitchFamily="34" charset="0"/>
                <a:cs typeface="Arial" panose="020B0604020202020204" pitchFamily="34" charset="0"/>
              </a:rPr>
              <a:t>Guidelines for the Review and Approval Process of CSI Plans</a:t>
            </a:r>
          </a:p>
          <a:p>
            <a:pPr marL="914400" lvl="1" indent="-431800">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Frequently Asked Questions (FAQs)</a:t>
            </a:r>
          </a:p>
          <a:p>
            <a:endParaRPr lang="en-US" dirty="0"/>
          </a:p>
        </p:txBody>
      </p:sp>
    </p:spTree>
    <p:extLst>
      <p:ext uri="{BB962C8B-B14F-4D97-AF65-F5344CB8AC3E}">
        <p14:creationId xmlns:p14="http://schemas.microsoft.com/office/powerpoint/2010/main" val="1489417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275F56-C140-4700-8F80-2503000282D0}"/>
              </a:ext>
            </a:extLst>
          </p:cNvPr>
          <p:cNvSpPr>
            <a:spLocks noGrp="1"/>
          </p:cNvSpPr>
          <p:nvPr>
            <p:ph type="title"/>
          </p:nvPr>
        </p:nvSpPr>
        <p:spPr>
          <a:xfrm>
            <a:off x="375138" y="451512"/>
            <a:ext cx="10314029" cy="112328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rPr>
              <a:t>Application Section 3 (2)</a:t>
            </a:r>
            <a:endParaRPr lang="en-US" dirty="0">
              <a:solidFill>
                <a:schemeClr val="tx1"/>
              </a:solidFill>
              <a:latin typeface="Arial" panose="020B0604020202020204" pitchFamily="34" charset="0"/>
              <a:cs typeface="Arial" panose="020B0604020202020204" pitchFamily="34" charset="0"/>
            </a:endParaRPr>
          </a:p>
        </p:txBody>
      </p:sp>
      <p:pic>
        <p:nvPicPr>
          <p:cNvPr id="7" name="Content Placeholder 6" descr="Includes 2 radio buttons. &quot;Save and Continue to Section 4&quot; and &quot;Save and Logoff.&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0363" y="1728550"/>
            <a:ext cx="6611273" cy="3400900"/>
          </a:xfrm>
        </p:spPr>
      </p:pic>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BD9F-9666-45E5-B558-E5C0E3F9BAB9}"/>
              </a:ext>
            </a:extLst>
          </p:cNvPr>
          <p:cNvSpPr>
            <a:spLocks noGrp="1"/>
          </p:cNvSpPr>
          <p:nvPr>
            <p:ph type="title"/>
          </p:nvPr>
        </p:nvSpPr>
        <p:spPr>
          <a:xfrm>
            <a:off x="673100" y="451513"/>
            <a:ext cx="11017251" cy="665558"/>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(1)</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408742-1A20-4DEC-A143-6F0F7996349E}"/>
              </a:ext>
            </a:extLst>
          </p:cNvPr>
          <p:cNvSpPr>
            <a:spLocks noGrp="1"/>
          </p:cNvSpPr>
          <p:nvPr>
            <p:ph idx="1"/>
          </p:nvPr>
        </p:nvSpPr>
        <p:spPr>
          <a:xfrm>
            <a:off x="175846" y="1386417"/>
            <a:ext cx="11113477" cy="4902200"/>
          </a:xfrm>
        </p:spPr>
        <p:txBody>
          <a:bodyPr vert="horz" lIns="91440" tIns="45720" rIns="91440" bIns="45720" rtlCol="0">
            <a:noAutofit/>
          </a:bodyPr>
          <a:lstStyle/>
          <a:p>
            <a:pPr marL="0" indent="0">
              <a:lnSpc>
                <a:spcPct val="150000"/>
              </a:lnSpc>
              <a:spcBef>
                <a:spcPts val="1800"/>
              </a:spcBef>
              <a:spcAft>
                <a:spcPts val="600"/>
              </a:spcAft>
              <a:buNone/>
              <a:defRPr/>
            </a:pPr>
            <a:r>
              <a:rPr lang="en-US" sz="24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50000"/>
              </a:lnSpc>
              <a:spcAft>
                <a:spcPts val="1200"/>
              </a:spcAft>
              <a:buNone/>
              <a:defRPr/>
            </a:pPr>
            <a:r>
              <a:rPr lang="en-US" sz="24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2022–23 ESSA CSI COE Plan Approval Application for Funding and I agree to comply with all requirements as a condition of funding.</a:t>
            </a:r>
          </a:p>
          <a:p>
            <a:pPr marL="0" indent="0">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DCF3-9532-4A7A-A629-F16E54461063}"/>
              </a:ext>
            </a:extLst>
          </p:cNvPr>
          <p:cNvSpPr>
            <a:spLocks noGrp="1"/>
          </p:cNvSpPr>
          <p:nvPr>
            <p:ph type="title"/>
          </p:nvPr>
        </p:nvSpPr>
        <p:spPr>
          <a:xfrm>
            <a:off x="386862" y="501651"/>
            <a:ext cx="11303491" cy="927100"/>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(2)</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B07A29-3AF0-4A75-91E6-FD1809DFD683}"/>
              </a:ext>
            </a:extLst>
          </p:cNvPr>
          <p:cNvSpPr>
            <a:spLocks noGrp="1"/>
          </p:cNvSpPr>
          <p:nvPr>
            <p:ph idx="1"/>
          </p:nvPr>
        </p:nvSpPr>
        <p:spPr>
          <a:xfrm>
            <a:off x="386862" y="1688123"/>
            <a:ext cx="10984523" cy="4600495"/>
          </a:xfrm>
        </p:spPr>
        <p:txBody>
          <a:bodyPr vert="horz" lIns="91440" tIns="45720" rIns="91440" bIns="45720" rtlCol="0">
            <a:noAutofit/>
          </a:bodyPr>
          <a:lstStyle/>
          <a:p>
            <a:pPr marL="0" indent="0">
              <a:lnSpc>
                <a:spcPct val="150000"/>
              </a:lnSpc>
              <a:spcBef>
                <a:spcPts val="1800"/>
              </a:spcBef>
              <a:spcAft>
                <a:spcPts val="600"/>
              </a:spcAft>
              <a:buNone/>
              <a:defRPr/>
            </a:pPr>
            <a:r>
              <a:rPr lang="en-US" sz="24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50000"/>
              </a:lnSpc>
              <a:spcAft>
                <a:spcPts val="1200"/>
              </a:spcAft>
              <a:buNone/>
              <a:defRPr/>
            </a:pPr>
            <a:r>
              <a:rPr lang="en-US" sz="24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50000"/>
              </a:lnSpc>
              <a:spcBef>
                <a:spcPts val="0"/>
              </a:spcBef>
              <a:spcAft>
                <a:spcPts val="1600"/>
              </a:spcAft>
              <a:buClrTx/>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defRPr/>
            </a:pPr>
            <a:endParaRPr lang="en-US" dirty="0">
              <a:solidFill>
                <a:schemeClr val="tx1">
                  <a:lumMod val="75000"/>
                  <a:lumOff val="25000"/>
                </a:schemeClr>
              </a:solidFill>
            </a:endParaRPr>
          </a:p>
          <a:p>
            <a:pPr marL="0" indent="0">
              <a:spcBef>
                <a:spcPts val="1800"/>
              </a:spcBef>
              <a:spcAft>
                <a:spcPts val="600"/>
              </a:spcAft>
              <a:buNone/>
              <a:defRPr/>
            </a:pPr>
            <a:endParaRPr lang="en-US" dirty="0">
              <a:solidFill>
                <a:schemeClr val="tx1">
                  <a:lumMod val="75000"/>
                  <a:lumOff val="25000"/>
                </a:schemeClr>
              </a:solidFill>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4F82-5EFD-4E72-B57E-148DDDCB8C56}"/>
              </a:ext>
            </a:extLst>
          </p:cNvPr>
          <p:cNvSpPr>
            <a:spLocks noGrp="1"/>
          </p:cNvSpPr>
          <p:nvPr>
            <p:ph type="title"/>
          </p:nvPr>
        </p:nvSpPr>
        <p:spPr>
          <a:xfrm>
            <a:off x="375139" y="300036"/>
            <a:ext cx="10119296" cy="1071563"/>
          </a:xfrm>
        </p:spPr>
        <p:txBody>
          <a:bodyPr>
            <a:normAutofit/>
          </a:bodyPr>
          <a:lstStyle/>
          <a:p>
            <a:pPr algn="ctr">
              <a:defRPr/>
            </a:pPr>
            <a:r>
              <a:rPr lang="en-US" b="1" dirty="0">
                <a:solidFill>
                  <a:srgbClr val="000000"/>
                </a:solidFill>
                <a:latin typeface="Arial" panose="020B0604020202020204" pitchFamily="34" charset="0"/>
                <a:cs typeface="Arial" panose="020B0604020202020204" pitchFamily="34" charset="0"/>
              </a:rPr>
              <a:t>Application Section 4 (3)</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Content Placeholder 6" descr="&quot;Submit Application&quot; and &quot;Save and Logoff&quot; button in the Grant Management and Reporting Tool.">
            <a:extLst>
              <a:ext uri="{FF2B5EF4-FFF2-40B4-BE49-F238E27FC236}">
                <a16:creationId xmlns:a16="http://schemas.microsoft.com/office/drawing/2014/main" id="{52A76F3E-38FB-4F67-ABCE-49D739BA2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514571" y="2445428"/>
            <a:ext cx="3162857" cy="1967143"/>
          </a:xfrm>
          <a:prstGeom prst="rect">
            <a:avLst/>
          </a:prstGeom>
        </p:spPr>
      </p:pic>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677334" y="246185"/>
            <a:ext cx="9925353" cy="82296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Status </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id="{74E0107B-4637-4A57-8CF1-5822D5B02AB8}"/>
              </a:ext>
            </a:extLst>
          </p:cNvPr>
          <p:cNvSpPr>
            <a:spLocks noGrp="1"/>
          </p:cNvSpPr>
          <p:nvPr>
            <p:ph idx="1"/>
          </p:nvPr>
        </p:nvSpPr>
        <p:spPr>
          <a:xfrm>
            <a:off x="293078" y="881834"/>
            <a:ext cx="11074848" cy="3159955"/>
          </a:xfrm>
        </p:spPr>
        <p:txBody>
          <a:bodyPr vert="horz" lIns="91440" tIns="45720" rIns="91440" bIns="45720" rtlCol="0" anchor="t">
            <a:noAutofit/>
          </a:bodyPr>
          <a:lstStyle/>
          <a:p>
            <a:pPr marL="0" indent="0" defTabSz="457189">
              <a:lnSpc>
                <a:spcPct val="100000"/>
              </a:lnSpc>
              <a:spcBef>
                <a:spcPts val="0"/>
              </a:spcBef>
              <a:buNone/>
            </a:pPr>
            <a:r>
              <a:rPr lang="en-US" b="1" dirty="0">
                <a:solidFill>
                  <a:prstClr val="black"/>
                </a:solidFill>
                <a:latin typeface="Arial" panose="020B0604020202020204" pitchFamily="34" charset="0"/>
                <a:cs typeface="Arial" panose="020B0604020202020204" pitchFamily="34" charset="0"/>
              </a:rPr>
              <a:t>Application Status: Submitted</a:t>
            </a:r>
          </a:p>
          <a:p>
            <a:pPr marL="0" indent="0" defTabSz="457189">
              <a:lnSpc>
                <a:spcPct val="150000"/>
              </a:lnSpc>
              <a:spcBef>
                <a:spcPts val="0"/>
              </a:spcBef>
              <a:buNone/>
            </a:pPr>
            <a:r>
              <a:rPr lang="en-US" sz="2400" dirty="0">
                <a:solidFill>
                  <a:prstClr val="black"/>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50000"/>
              </a:lnSpc>
              <a:spcBef>
                <a:spcPts val="0"/>
              </a:spcBef>
              <a:buNone/>
            </a:pPr>
            <a:r>
              <a:rPr lang="en-US" sz="2400" dirty="0">
                <a:solidFill>
                  <a:prstClr val="black"/>
                </a:solidFill>
                <a:highlight>
                  <a:srgbClr val="C0C0C0"/>
                </a:highlight>
                <a:latin typeface="Arial" panose="020B0604020202020204" pitchFamily="34" charset="0"/>
                <a:cs typeface="Arial" panose="020B0604020202020204" pitchFamily="34" charset="0"/>
              </a:rPr>
              <a:t>Print Submitted Application</a:t>
            </a:r>
          </a:p>
          <a:p>
            <a:pPr marL="0" indent="0" defTabSz="457189">
              <a:lnSpc>
                <a:spcPct val="150000"/>
              </a:lnSpc>
              <a:spcBef>
                <a:spcPts val="0"/>
              </a:spcBef>
              <a:buNone/>
            </a:pPr>
            <a:r>
              <a:rPr lang="en-US" sz="2400" dirty="0">
                <a:solidFill>
                  <a:prstClr val="black"/>
                </a:solidFill>
                <a:latin typeface="Arial" panose="020B0604020202020204" pitchFamily="34" charset="0"/>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defTabSz="457189">
              <a:lnSpc>
                <a:spcPct val="100000"/>
              </a:lnSpc>
              <a:spcBef>
                <a:spcPts val="0"/>
              </a:spcBef>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sz="2400" dirty="0"/>
          </a:p>
        </p:txBody>
      </p:sp>
      <p:graphicFrame>
        <p:nvGraphicFramePr>
          <p:cNvPr id="8" name="Table 7" descr="This table shows submission and review history." title="History"/>
          <p:cNvGraphicFramePr>
            <a:graphicFrameLocks noGrp="1"/>
          </p:cNvGraphicFramePr>
          <p:nvPr>
            <p:extLst>
              <p:ext uri="{D42A27DB-BD31-4B8C-83A1-F6EECF244321}">
                <p14:modId xmlns:p14="http://schemas.microsoft.com/office/powerpoint/2010/main" val="2660454953"/>
              </p:ext>
            </p:extLst>
          </p:nvPr>
        </p:nvGraphicFramePr>
        <p:xfrm>
          <a:off x="1302991" y="3520482"/>
          <a:ext cx="9299696" cy="2024105"/>
        </p:xfrm>
        <a:graphic>
          <a:graphicData uri="http://schemas.openxmlformats.org/drawingml/2006/table">
            <a:tbl>
              <a:tblPr firstRow="1" firstCol="1" bandRow="1"/>
              <a:tblGrid>
                <a:gridCol w="2089951">
                  <a:extLst>
                    <a:ext uri="{9D8B030D-6E8A-4147-A177-3AD203B41FA5}">
                      <a16:colId xmlns:a16="http://schemas.microsoft.com/office/drawing/2014/main" val="20000"/>
                    </a:ext>
                  </a:extLst>
                </a:gridCol>
                <a:gridCol w="2175126">
                  <a:extLst>
                    <a:ext uri="{9D8B030D-6E8A-4147-A177-3AD203B41FA5}">
                      <a16:colId xmlns:a16="http://schemas.microsoft.com/office/drawing/2014/main" val="20001"/>
                    </a:ext>
                  </a:extLst>
                </a:gridCol>
                <a:gridCol w="1843757">
                  <a:extLst>
                    <a:ext uri="{9D8B030D-6E8A-4147-A177-3AD203B41FA5}">
                      <a16:colId xmlns:a16="http://schemas.microsoft.com/office/drawing/2014/main" val="20002"/>
                    </a:ext>
                  </a:extLst>
                </a:gridCol>
                <a:gridCol w="1710780">
                  <a:extLst>
                    <a:ext uri="{9D8B030D-6E8A-4147-A177-3AD203B41FA5}">
                      <a16:colId xmlns:a16="http://schemas.microsoft.com/office/drawing/2014/main" val="20003"/>
                    </a:ext>
                  </a:extLst>
                </a:gridCol>
                <a:gridCol w="1480082">
                  <a:extLst>
                    <a:ext uri="{9D8B030D-6E8A-4147-A177-3AD203B41FA5}">
                      <a16:colId xmlns:a16="http://schemas.microsoft.com/office/drawing/2014/main" val="20004"/>
                    </a:ext>
                  </a:extLst>
                </a:gridCol>
              </a:tblGrid>
              <a:tr h="1144122">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Application Version</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Application Status</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Date and Time</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Name</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nSpc>
                          <a:spcPct val="107000"/>
                        </a:lnSpc>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Notes</a:t>
                      </a: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extLst>
                  <a:ext uri="{0D108BD9-81ED-4DB2-BD59-A6C34878D82A}">
                    <a16:rowId xmlns:a16="http://schemas.microsoft.com/office/drawing/2014/main" val="10000"/>
                  </a:ext>
                </a:extLst>
              </a:tr>
              <a:tr h="843005">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1</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Submitted</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2/22/23</a:t>
                      </a:r>
                    </a:p>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10:23:31</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err="1">
                          <a:effectLst/>
                          <a:latin typeface="Arial" panose="020B0604020202020204" pitchFamily="34" charset="0"/>
                          <a:cs typeface="Arial" panose="020B0604020202020204" pitchFamily="34" charset="0"/>
                        </a:rPr>
                        <a:t>Abcdefg</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2019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12AA-5765-41DA-9A51-5E5106BA5B97}"/>
              </a:ext>
            </a:extLst>
          </p:cNvPr>
          <p:cNvSpPr>
            <a:spLocks noGrp="1"/>
          </p:cNvSpPr>
          <p:nvPr>
            <p:ph type="title"/>
          </p:nvPr>
        </p:nvSpPr>
        <p:spPr>
          <a:xfrm>
            <a:off x="-222738" y="2096429"/>
            <a:ext cx="11056643" cy="2497873"/>
          </a:xfrm>
        </p:spPr>
        <p:txBody>
          <a:bodyPr>
            <a:normAutofit/>
          </a:bodyPr>
          <a:lstStyle/>
          <a:p>
            <a:pPr algn="ctr" eaLnBrk="1" fontAlgn="auto" hangingPunct="1">
              <a:defRPr/>
            </a:pPr>
            <a:r>
              <a:rPr lang="en-US" sz="5300" b="1" dirty="0">
                <a:solidFill>
                  <a:schemeClr val="tx1"/>
                </a:solidFill>
                <a:latin typeface="Arial"/>
                <a:cs typeface="Arial"/>
              </a:rPr>
              <a:t>Time for Questions</a:t>
            </a:r>
            <a:br>
              <a:rPr lang="en-US" b="1" dirty="0">
                <a:solidFill>
                  <a:schemeClr val="tx1"/>
                </a:solidFill>
                <a:latin typeface="Arial"/>
                <a:cs typeface="Arial"/>
              </a:rPr>
            </a:br>
            <a:endParaRPr lang="en-US" dirty="0"/>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FE9F-5031-4626-BD3A-3DF6C86F768C}"/>
              </a:ext>
            </a:extLst>
          </p:cNvPr>
          <p:cNvSpPr>
            <a:spLocks noGrp="1"/>
          </p:cNvSpPr>
          <p:nvPr>
            <p:ph type="title"/>
          </p:nvPr>
        </p:nvSpPr>
        <p:spPr/>
        <p:txBody>
          <a:bodyPr/>
          <a:lstStyle/>
          <a:p>
            <a:r>
              <a:rPr lang="en-US" b="1" dirty="0">
                <a:latin typeface="Arial"/>
                <a:cs typeface="Arial"/>
              </a:rPr>
              <a:t>Feedback Please</a:t>
            </a:r>
            <a:endParaRPr lang="en-US" dirty="0"/>
          </a:p>
        </p:txBody>
      </p:sp>
      <p:sp>
        <p:nvSpPr>
          <p:cNvPr id="3" name="Content Placeholder 2">
            <a:extLst>
              <a:ext uri="{FF2B5EF4-FFF2-40B4-BE49-F238E27FC236}">
                <a16:creationId xmlns:a16="http://schemas.microsoft.com/office/drawing/2014/main" id="{23A66643-D3A7-49DA-9A65-21809226247C}"/>
              </a:ext>
            </a:extLst>
          </p:cNvPr>
          <p:cNvSpPr>
            <a:spLocks noGrp="1"/>
          </p:cNvSpPr>
          <p:nvPr>
            <p:ph idx="1"/>
          </p:nvPr>
        </p:nvSpPr>
        <p:spPr>
          <a:xfrm>
            <a:off x="903110" y="1478845"/>
            <a:ext cx="8895645" cy="4562518"/>
          </a:xfrm>
        </p:spPr>
        <p:txBody>
          <a:bodyPr>
            <a:normAutofit fontScale="92500"/>
          </a:bodyPr>
          <a:lstStyle/>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In our efforts to continuously improve, </a:t>
            </a:r>
            <a:r>
              <a:rPr lang="en-US" altLang="en-US" sz="2800">
                <a:solidFill>
                  <a:schemeClr val="tx1"/>
                </a:solidFill>
                <a:latin typeface="Arial" panose="020B0604020202020204" pitchFamily="34" charset="0"/>
                <a:cs typeface="Calibri" panose="020F0502020204030204" pitchFamily="34" charset="0"/>
              </a:rPr>
              <a:t>we would appreciate </a:t>
            </a:r>
            <a:r>
              <a:rPr lang="en-US" altLang="en-US" sz="2800" dirty="0">
                <a:solidFill>
                  <a:schemeClr val="tx1"/>
                </a:solidFill>
                <a:latin typeface="Arial" panose="020B0604020202020204" pitchFamily="34" charset="0"/>
                <a:cs typeface="Calibri" panose="020F0502020204030204" pitchFamily="34" charset="0"/>
              </a:rPr>
              <a:t>you completing a survey that will be emailed to you </a:t>
            </a:r>
            <a:r>
              <a:rPr lang="en-US" altLang="en-US" sz="2800">
                <a:solidFill>
                  <a:schemeClr val="tx1"/>
                </a:solidFill>
                <a:latin typeface="Arial" panose="020B0604020202020204" pitchFamily="34" charset="0"/>
                <a:cs typeface="Calibri" panose="020F0502020204030204" pitchFamily="34" charset="0"/>
              </a:rPr>
              <a:t>shortly.</a:t>
            </a:r>
            <a:endParaRPr lang="en-US" altLang="en-US" sz="2800" dirty="0">
              <a:solidFill>
                <a:schemeClr val="tx1"/>
              </a:solidFill>
              <a:latin typeface="Arial" panose="020B0604020202020204" pitchFamily="34" charset="0"/>
              <a:cs typeface="Calibri" panose="020F0502020204030204" pitchFamily="34" charset="0"/>
            </a:endParaRPr>
          </a:p>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The survey will be available until February 20, 2023.</a:t>
            </a:r>
          </a:p>
          <a:p>
            <a:pPr marL="702727" lvl="1" indent="-457200">
              <a:lnSpc>
                <a:spcPct val="150000"/>
              </a:lnSpc>
              <a:spcBef>
                <a:spcPct val="0"/>
              </a:spcBef>
              <a:spcAft>
                <a:spcPts val="1600"/>
              </a:spcAft>
              <a:buClrTx/>
              <a:buSzPct val="100000"/>
              <a:buFont typeface="Arial" panose="020B0604020202020204" pitchFamily="34" charset="0"/>
              <a:buChar char="•"/>
            </a:pPr>
            <a:r>
              <a:rPr lang="en-US" altLang="en-US" sz="2800" dirty="0">
                <a:solidFill>
                  <a:schemeClr val="tx1"/>
                </a:solidFill>
                <a:latin typeface="Arial" panose="020B0604020202020204" pitchFamily="34" charset="0"/>
                <a:cs typeface="Calibri" panose="020F0502020204030204" pitchFamily="34" charset="0"/>
              </a:rPr>
              <a:t>We will consider your input as we develop future webinars.</a:t>
            </a:r>
            <a:endParaRPr lang="en-US" dirty="0">
              <a:solidFill>
                <a:schemeClr val="tx1"/>
              </a:solidFill>
            </a:endParaRPr>
          </a:p>
        </p:txBody>
      </p:sp>
    </p:spTree>
    <p:extLst>
      <p:ext uri="{BB962C8B-B14F-4D97-AF65-F5344CB8AC3E}">
        <p14:creationId xmlns:p14="http://schemas.microsoft.com/office/powerpoint/2010/main" val="1692016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79F9-3E4C-414A-9274-87BE7FF1490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2BDF6549-B527-4FBD-A5DE-B024EEBC135F}"/>
              </a:ext>
            </a:extLst>
          </p:cNvPr>
          <p:cNvSpPr>
            <a:spLocks noGrp="1"/>
          </p:cNvSpPr>
          <p:nvPr>
            <p:ph idx="1"/>
          </p:nvPr>
        </p:nvSpPr>
        <p:spPr/>
        <p:txBody>
          <a:bodyPr/>
          <a:lstStyle/>
          <a:p>
            <a:pPr marL="93131">
              <a:lnSpc>
                <a:spcPct val="150000"/>
              </a:lnSpc>
              <a:spcBef>
                <a:spcPts val="0"/>
              </a:spcBef>
              <a:spcAft>
                <a:spcPct val="0"/>
              </a:spcAft>
            </a:pPr>
            <a:r>
              <a:rPr lang="en-US" altLang="en-US" dirty="0">
                <a:solidFill>
                  <a:schemeClr val="tx1"/>
                </a:solidFill>
              </a:rPr>
              <a:t>School Improvement and Support Office</a:t>
            </a:r>
          </a:p>
          <a:p>
            <a:pPr marL="93131">
              <a:lnSpc>
                <a:spcPct val="150000"/>
              </a:lnSpc>
              <a:spcBef>
                <a:spcPts val="0"/>
              </a:spcBef>
              <a:spcAft>
                <a:spcPct val="0"/>
              </a:spcAft>
            </a:pPr>
            <a:r>
              <a:rPr lang="en-US" altLang="en-US" dirty="0">
                <a:solidFill>
                  <a:schemeClr val="tx1"/>
                </a:solidFill>
                <a:cs typeface="Calibri" panose="020F0502020204030204" pitchFamily="34" charset="0"/>
                <a:hlinkClick r:id="rId2" tooltip="ESSA COE inbox"/>
              </a:rPr>
              <a:t>ESSACOE@cde.ca.gov</a:t>
            </a:r>
            <a:endParaRPr lang="en-US" altLang="en-US" dirty="0">
              <a:solidFill>
                <a:schemeClr val="tx1"/>
              </a:solidFill>
              <a:cs typeface="Calibri" panose="020F0502020204030204" pitchFamily="34" charset="0"/>
            </a:endParaRPr>
          </a:p>
          <a:p>
            <a:pPr marL="93131">
              <a:lnSpc>
                <a:spcPct val="150000"/>
              </a:lnSpc>
              <a:spcBef>
                <a:spcPts val="0"/>
              </a:spcBef>
              <a:spcAft>
                <a:spcPct val="0"/>
              </a:spcAft>
            </a:pPr>
            <a:r>
              <a:rPr lang="en-US" altLang="en-US" dirty="0">
                <a:solidFill>
                  <a:schemeClr val="tx1"/>
                </a:solidFill>
              </a:rPr>
              <a:t>Sheila Reeves </a:t>
            </a:r>
            <a:r>
              <a:rPr lang="en-US" altLang="en-US" dirty="0">
                <a:solidFill>
                  <a:schemeClr val="tx1"/>
                </a:solidFill>
                <a:hlinkClick r:id="rId3"/>
              </a:rPr>
              <a:t>SReeves@cde.ca.gov</a:t>
            </a:r>
            <a:endParaRPr lang="en-US" altLang="en-US" dirty="0">
              <a:solidFill>
                <a:schemeClr val="tx1"/>
              </a:solidFill>
            </a:endParaRPr>
          </a:p>
          <a:p>
            <a:pPr marL="93131">
              <a:lnSpc>
                <a:spcPct val="150000"/>
              </a:lnSpc>
              <a:spcBef>
                <a:spcPts val="0"/>
              </a:spcBef>
              <a:spcAft>
                <a:spcPct val="0"/>
              </a:spcAft>
            </a:pPr>
            <a:r>
              <a:rPr lang="en-US" altLang="en-US" dirty="0">
                <a:solidFill>
                  <a:schemeClr val="tx1"/>
                </a:solidFill>
              </a:rPr>
              <a:t>Ryan Bell, </a:t>
            </a:r>
            <a:r>
              <a:rPr lang="en-US" altLang="en-US" dirty="0">
                <a:solidFill>
                  <a:schemeClr val="tx1"/>
                </a:solidFill>
                <a:hlinkClick r:id="rId4"/>
              </a:rPr>
              <a:t>RBell@cde.ca.gov</a:t>
            </a:r>
            <a:endParaRPr lang="en-US" altLang="en-US" dirty="0">
              <a:solidFill>
                <a:schemeClr val="tx1"/>
              </a:solidFill>
            </a:endParaRPr>
          </a:p>
          <a:p>
            <a:pPr marL="93131">
              <a:lnSpc>
                <a:spcPct val="150000"/>
              </a:lnSpc>
              <a:spcBef>
                <a:spcPts val="0"/>
              </a:spcBef>
              <a:spcAft>
                <a:spcPct val="0"/>
              </a:spcAft>
            </a:pPr>
            <a:r>
              <a:rPr lang="en-US" altLang="en-US" sz="3200" dirty="0">
                <a:solidFill>
                  <a:schemeClr val="tx1"/>
                </a:solidFill>
              </a:rPr>
              <a:t>916.319.0833</a:t>
            </a:r>
          </a:p>
          <a:p>
            <a:endParaRPr lang="en-US" dirty="0"/>
          </a:p>
        </p:txBody>
      </p:sp>
    </p:spTree>
    <p:extLst>
      <p:ext uri="{BB962C8B-B14F-4D97-AF65-F5344CB8AC3E}">
        <p14:creationId xmlns:p14="http://schemas.microsoft.com/office/powerpoint/2010/main" val="357069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EA5F-AD86-460D-9541-18DA84D23A1B}"/>
              </a:ext>
            </a:extLst>
          </p:cNvPr>
          <p:cNvSpPr>
            <a:spLocks noGrp="1"/>
          </p:cNvSpPr>
          <p:nvPr>
            <p:ph type="title"/>
          </p:nvPr>
        </p:nvSpPr>
        <p:spPr>
          <a:xfrm>
            <a:off x="677335" y="274029"/>
            <a:ext cx="10477500" cy="83737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17 and 18 (1) </a:t>
            </a:r>
            <a:endParaRPr lang="en-US" sz="3733" b="1" dirty="0">
              <a:solidFill>
                <a:schemeClr val="tx1"/>
              </a:solidFill>
            </a:endParaRPr>
          </a:p>
        </p:txBody>
      </p:sp>
      <p:sp>
        <p:nvSpPr>
          <p:cNvPr id="3" name="Content Placeholder 2">
            <a:extLst>
              <a:ext uri="{FF2B5EF4-FFF2-40B4-BE49-F238E27FC236}">
                <a16:creationId xmlns:a16="http://schemas.microsoft.com/office/drawing/2014/main" id="{8CEBF971-83EA-4539-A6F5-C78A313A0333}"/>
              </a:ext>
            </a:extLst>
          </p:cNvPr>
          <p:cNvSpPr>
            <a:spLocks noGrp="1"/>
          </p:cNvSpPr>
          <p:nvPr>
            <p:ph idx="1"/>
          </p:nvPr>
        </p:nvSpPr>
        <p:spPr>
          <a:xfrm>
            <a:off x="677334" y="1213360"/>
            <a:ext cx="10659695" cy="5274733"/>
          </a:xfrm>
        </p:spPr>
        <p:txBody>
          <a:bodyPr vert="horz" lIns="91440" tIns="45720" rIns="91440" bIns="45720" rtlCol="0">
            <a:noAutofit/>
          </a:bodyPr>
          <a:lstStyle/>
          <a:p>
            <a:pPr marL="0" indent="0">
              <a:lnSpc>
                <a:spcPct val="150000"/>
              </a:lnSpc>
              <a:buNone/>
              <a:defRPr/>
            </a:pPr>
            <a:r>
              <a:rPr lang="en-US" sz="2400" dirty="0" err="1">
                <a:solidFill>
                  <a:schemeClr val="tx1"/>
                </a:solidFill>
                <a:latin typeface="Arial" panose="020B0604020202020204" pitchFamily="34" charset="0"/>
                <a:cs typeface="Arial" panose="020B0604020202020204" pitchFamily="34" charset="0"/>
              </a:rPr>
              <a:t>Subgrant</a:t>
            </a:r>
            <a:r>
              <a:rPr lang="en-US" sz="2400" dirty="0">
                <a:solidFill>
                  <a:schemeClr val="tx1"/>
                </a:solidFill>
                <a:latin typeface="Arial" panose="020B0604020202020204" pitchFamily="34" charset="0"/>
                <a:cs typeface="Arial" panose="020B0604020202020204" pitchFamily="34" charset="0"/>
              </a:rPr>
              <a:t> Reporting Requirements (1)</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This slide has a table. The first column displays: </a:t>
            </a:r>
            <a:r>
              <a:rPr lang="en-US" sz="2400" b="1" dirty="0">
                <a:solidFill>
                  <a:schemeClr val="tx1"/>
                </a:solidFill>
                <a:latin typeface="Arial" panose="020B0604020202020204" pitchFamily="34" charset="0"/>
                <a:cs typeface="Arial" panose="020B0604020202020204" pitchFamily="34" charset="0"/>
              </a:rPr>
              <a:t>Report</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Name</a:t>
            </a:r>
            <a:r>
              <a:rPr lang="en-US" sz="2400" dirty="0">
                <a:solidFill>
                  <a:schemeClr val="tx1"/>
                </a:solidFill>
                <a:latin typeface="Arial" panose="020B0604020202020204" pitchFamily="34" charset="0"/>
                <a:cs typeface="Arial" panose="020B0604020202020204" pitchFamily="34" charset="0"/>
              </a:rPr>
              <a:t>, Report 1, Report 2, Report 3, Report 4, Final Report and Subgrant Evaluation. The second column has </a:t>
            </a:r>
            <a:r>
              <a:rPr lang="en-US" sz="2400" b="1" dirty="0">
                <a:solidFill>
                  <a:schemeClr val="tx1"/>
                </a:solidFill>
                <a:latin typeface="Arial" panose="020B0604020202020204" pitchFamily="34" charset="0"/>
                <a:cs typeface="Arial" panose="020B0604020202020204" pitchFamily="34" charset="0"/>
              </a:rPr>
              <a:t>Reporting Data</a:t>
            </a:r>
            <a:r>
              <a:rPr lang="en-US" sz="2400" dirty="0">
                <a:solidFill>
                  <a:schemeClr val="tx1"/>
                </a:solidFill>
                <a:latin typeface="Arial" panose="020B0604020202020204" pitchFamily="34" charset="0"/>
                <a:cs typeface="Arial" panose="020B0604020202020204" pitchFamily="34" charset="0"/>
              </a:rPr>
              <a:t>, Budget Revisions (BR) Expenditures (E), Budget Revisions (BR), Expenditures (E), Budget Revisions (BR), Expenditures (E), Budget Revisions (BR), Expenditures (E), Budget Revisions (BR), Expenditures (E), Subgrant Evaluation Prompt (SEP). </a:t>
            </a:r>
          </a:p>
          <a:p>
            <a:pPr marL="91438" indent="-91438" fontAlgn="t">
              <a:lnSpc>
                <a:spcPct val="150000"/>
              </a:lnSpc>
              <a:defRPr/>
            </a:pPr>
            <a:r>
              <a:rPr lang="en-US" sz="2800" dirty="0">
                <a:solidFill>
                  <a:schemeClr val="tx1">
                    <a:lumMod val="75000"/>
                    <a:lumOff val="25000"/>
                  </a:schemeClr>
                </a:solidFill>
              </a:rPr>
              <a:t>  </a:t>
            </a:r>
          </a:p>
          <a:p>
            <a:pPr marL="0" indent="0">
              <a:buNone/>
              <a:defRPr/>
            </a:pPr>
            <a:endParaRPr lang="en-US" sz="2400" dirty="0">
              <a:solidFill>
                <a:schemeClr val="tx1">
                  <a:lumMod val="75000"/>
                  <a:lumOff val="25000"/>
                </a:schemeClr>
              </a:solidFill>
            </a:endParaRP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EBBF-77A1-4A62-88BD-8B963B599CC1}"/>
              </a:ext>
            </a:extLst>
          </p:cNvPr>
          <p:cNvSpPr>
            <a:spLocks noGrp="1"/>
          </p:cNvSpPr>
          <p:nvPr>
            <p:ph type="title"/>
          </p:nvPr>
        </p:nvSpPr>
        <p:spPr>
          <a:xfrm>
            <a:off x="677334" y="141403"/>
            <a:ext cx="10477499" cy="707010"/>
          </a:xfrm>
        </p:spPr>
        <p:txBody>
          <a:bodyPr>
            <a:normAutofit fontScale="90000"/>
          </a:bodyPr>
          <a:lstStyle/>
          <a:p>
            <a:pPr algn="ctr">
              <a:defRPr/>
            </a:pP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17 and 18 (2)</a:t>
            </a:r>
            <a:br>
              <a:rPr lang="en-US" sz="3733" b="1" dirty="0">
                <a:solidFill>
                  <a:schemeClr val="tx1"/>
                </a:solidFill>
              </a:rPr>
            </a:br>
            <a:endParaRPr lang="en-US" sz="3733" b="1" dirty="0">
              <a:solidFill>
                <a:schemeClr val="tx1"/>
              </a:solidFill>
            </a:endParaRPr>
          </a:p>
        </p:txBody>
      </p:sp>
      <p:sp>
        <p:nvSpPr>
          <p:cNvPr id="3" name="Content Placeholder 2">
            <a:extLst>
              <a:ext uri="{FF2B5EF4-FFF2-40B4-BE49-F238E27FC236}">
                <a16:creationId xmlns:a16="http://schemas.microsoft.com/office/drawing/2014/main" id="{8F980542-BDD7-47F2-B96C-FA2F3C97607E}"/>
              </a:ext>
            </a:extLst>
          </p:cNvPr>
          <p:cNvSpPr>
            <a:spLocks noGrp="1"/>
          </p:cNvSpPr>
          <p:nvPr>
            <p:ph idx="1"/>
          </p:nvPr>
        </p:nvSpPr>
        <p:spPr>
          <a:xfrm>
            <a:off x="480645" y="747315"/>
            <a:ext cx="10674188" cy="5571437"/>
          </a:xfrm>
        </p:spPr>
        <p:txBody>
          <a:bodyPr vert="horz" lIns="91440" tIns="45720" rIns="91440" bIns="45720" rtlCol="0">
            <a:noAutofit/>
          </a:bodyPr>
          <a:lstStyle/>
          <a:p>
            <a:pPr marL="0" indent="0">
              <a:lnSpc>
                <a:spcPct val="150000"/>
              </a:lnSpc>
              <a:buNone/>
              <a:defRPr/>
            </a:pPr>
            <a:r>
              <a:rPr lang="en-US" sz="2400" b="1" dirty="0" err="1">
                <a:solidFill>
                  <a:schemeClr val="tx1"/>
                </a:solidFill>
                <a:latin typeface="Arial" panose="020B0604020202020204" pitchFamily="34" charset="0"/>
                <a:cs typeface="Arial" panose="020B0604020202020204" pitchFamily="34" charset="0"/>
              </a:rPr>
              <a:t>Subgrant</a:t>
            </a:r>
            <a:r>
              <a:rPr lang="en-US" sz="2400" b="1" dirty="0">
                <a:solidFill>
                  <a:schemeClr val="tx1"/>
                </a:solidFill>
                <a:latin typeface="Arial" panose="020B0604020202020204" pitchFamily="34" charset="0"/>
                <a:cs typeface="Arial" panose="020B0604020202020204" pitchFamily="34" charset="0"/>
              </a:rPr>
              <a:t> Reporting Requirements </a:t>
            </a:r>
            <a:r>
              <a:rPr lang="en-US" sz="2400" dirty="0">
                <a:solidFill>
                  <a:schemeClr val="tx1"/>
                </a:solidFill>
                <a:latin typeface="Arial" panose="020B0604020202020204" pitchFamily="34" charset="0"/>
                <a:cs typeface="Arial" panose="020B0604020202020204" pitchFamily="34" charset="0"/>
              </a:rPr>
              <a:t>(1)</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The third column has </a:t>
            </a:r>
            <a:r>
              <a:rPr lang="en-US" sz="2400" b="1" dirty="0">
                <a:solidFill>
                  <a:schemeClr val="tx1"/>
                </a:solidFill>
                <a:latin typeface="Arial" panose="020B0604020202020204" pitchFamily="34" charset="0"/>
                <a:cs typeface="Arial" panose="020B0604020202020204" pitchFamily="34" charset="0"/>
              </a:rPr>
              <a:t>Performance Period</a:t>
            </a:r>
            <a:r>
              <a:rPr lang="en-US" sz="2400" dirty="0">
                <a:solidFill>
                  <a:schemeClr val="tx1"/>
                </a:solidFill>
                <a:latin typeface="Arial" panose="020B0604020202020204" pitchFamily="34" charset="0"/>
                <a:cs typeface="Arial" panose="020B0604020202020204" pitchFamily="34" charset="0"/>
              </a:rPr>
              <a:t>, March 13, 2023, to June 30, 2023; July 1, 2023, to September 30, 2023; October 1, 2023, to January 31, 2024; February 1, 2024, to June 30, 2024; July 1, 2024, to September 30, 2024. The fourth column has </a:t>
            </a:r>
          </a:p>
          <a:p>
            <a:pPr marL="0" indent="0" fontAlgn="ctr">
              <a:lnSpc>
                <a:spcPct val="150000"/>
              </a:lnSpc>
              <a:buNone/>
              <a:defRPr/>
            </a:pPr>
            <a:r>
              <a:rPr lang="en-US" sz="2400" b="1" dirty="0">
                <a:solidFill>
                  <a:schemeClr val="tx1"/>
                </a:solidFill>
                <a:latin typeface="Arial" panose="020B0604020202020204" pitchFamily="34" charset="0"/>
                <a:cs typeface="Arial" panose="020B0604020202020204" pitchFamily="34" charset="0"/>
              </a:rPr>
              <a:t>Reporting Due Date</a:t>
            </a:r>
            <a:r>
              <a:rPr lang="en-US" sz="2400" dirty="0">
                <a:solidFill>
                  <a:schemeClr val="tx1"/>
                </a:solidFill>
                <a:latin typeface="Arial" panose="020B0604020202020204" pitchFamily="34" charset="0"/>
                <a:cs typeface="Arial" panose="020B0604020202020204" pitchFamily="34" charset="0"/>
              </a:rPr>
              <a:t>, July 15, 2023 (BR), July 31, 2023 (E), October 15, 2023 (BR), October 31, 2023 (E), February 15, 2024 (BR), February 28, 2024 (E), July 15, 2024 (BR), July 31, 2024 (E), October 15, 2024 (BR), October 31, 2024 (E and SEP), SEP due upon closeout.</a:t>
            </a:r>
          </a:p>
          <a:p>
            <a:pPr marL="91438" indent="-91438" fontAlgn="ctr">
              <a:defRPr/>
            </a:pPr>
            <a:endParaRPr lang="en-US" sz="2400" dirty="0">
              <a:solidFill>
                <a:schemeClr val="tx1">
                  <a:lumMod val="75000"/>
                  <a:lumOff val="25000"/>
                </a:schemeClr>
              </a:solidFill>
            </a:endParaRPr>
          </a:p>
          <a:p>
            <a:pPr marL="91438" indent="-91438" fontAlgn="t">
              <a:defRPr/>
            </a:pPr>
            <a:r>
              <a:rPr lang="en-US" sz="2400" dirty="0">
                <a:solidFill>
                  <a:schemeClr val="tx1">
                    <a:lumMod val="75000"/>
                    <a:lumOff val="25000"/>
                  </a:schemeClr>
                </a:solidFill>
              </a:rPr>
              <a:t>  </a:t>
            </a:r>
          </a:p>
          <a:p>
            <a:pPr marL="0" indent="0">
              <a:buNone/>
              <a:defRPr/>
            </a:pPr>
            <a:endParaRPr lang="en-US" sz="2400" dirty="0">
              <a:solidFill>
                <a:schemeClr val="tx1">
                  <a:lumMod val="75000"/>
                  <a:lumOff val="25000"/>
                </a:schemeClr>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Today’s Overview: Part Three</a:t>
            </a:r>
            <a:endParaRPr lang="en-US" dirty="0"/>
          </a:p>
        </p:txBody>
      </p:sp>
      <p:sp>
        <p:nvSpPr>
          <p:cNvPr id="6" name="Content Placeholder 5"/>
          <p:cNvSpPr>
            <a:spLocks noGrp="1"/>
          </p:cNvSpPr>
          <p:nvPr>
            <p:ph idx="1"/>
          </p:nvPr>
        </p:nvSpPr>
        <p:spPr>
          <a:xfrm>
            <a:off x="677333" y="2160589"/>
            <a:ext cx="9600141" cy="3880773"/>
          </a:xfrm>
        </p:spPr>
        <p:txBody>
          <a:bodyPr/>
          <a:lstStyle/>
          <a:p>
            <a:pPr marL="93131" lvl="0" algn="l">
              <a:spcBef>
                <a:spcPts val="800"/>
              </a:spcBef>
              <a:spcAft>
                <a:spcPts val="1600"/>
              </a:spcAft>
              <a:buClr>
                <a:srgbClr val="918655"/>
              </a:buClr>
              <a:buSzPts val="2400"/>
              <a:defRPr/>
            </a:pPr>
            <a:r>
              <a:rPr lang="en-US" altLang="en-US" sz="3200" b="1" dirty="0">
                <a:solidFill>
                  <a:prstClr val="black"/>
                </a:solidFill>
              </a:rPr>
              <a:t>Completing and Submitting Application</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Process </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Sections</a:t>
            </a:r>
          </a:p>
          <a:p>
            <a:pPr marL="1066773" lvl="1" indent="-457189">
              <a:lnSpc>
                <a:spcPct val="150000"/>
              </a:lnSpc>
              <a:spcBef>
                <a:spcPts val="0"/>
              </a:spcBef>
              <a:spcAft>
                <a:spcPts val="1600"/>
              </a:spcAft>
              <a:buClr>
                <a:prstClr val="black"/>
              </a:buClr>
              <a:buSzPct val="10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Status</a:t>
            </a:r>
          </a:p>
        </p:txBody>
      </p:sp>
    </p:spTree>
    <p:extLst>
      <p:ext uri="{BB962C8B-B14F-4D97-AF65-F5344CB8AC3E}">
        <p14:creationId xmlns:p14="http://schemas.microsoft.com/office/powerpoint/2010/main" val="2642214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61E4-FB1A-4470-AAFB-FEBA074B27E6}"/>
              </a:ext>
            </a:extLst>
          </p:cNvPr>
          <p:cNvSpPr>
            <a:spLocks noGrp="1"/>
          </p:cNvSpPr>
          <p:nvPr>
            <p:ph type="title"/>
          </p:nvPr>
        </p:nvSpPr>
        <p:spPr>
          <a:xfrm>
            <a:off x="823384" y="451513"/>
            <a:ext cx="10058400" cy="759220"/>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25 and 26 (1)</a:t>
            </a:r>
          </a:p>
        </p:txBody>
      </p:sp>
      <p:sp>
        <p:nvSpPr>
          <p:cNvPr id="148483" name="Content Placeholder 2">
            <a:extLst>
              <a:ext uri="{FF2B5EF4-FFF2-40B4-BE49-F238E27FC236}">
                <a16:creationId xmlns:a16="http://schemas.microsoft.com/office/drawing/2014/main" id="{2E29FA64-4378-43B9-A25C-0B4B3AB85386}"/>
              </a:ext>
            </a:extLst>
          </p:cNvPr>
          <p:cNvSpPr>
            <a:spLocks noGrp="1" noChangeArrowheads="1"/>
          </p:cNvSpPr>
          <p:nvPr>
            <p:ph idx="1"/>
          </p:nvPr>
        </p:nvSpPr>
        <p:spPr>
          <a:xfrm>
            <a:off x="527538" y="1521885"/>
            <a:ext cx="10627296" cy="4347633"/>
          </a:xfrm>
        </p:spPr>
        <p:txBody>
          <a:bodyPr vert="horz" lIns="91440" tIns="45720" rIns="91440" bIns="45720" rtlCol="0">
            <a:noAutofit/>
          </a:bodyPr>
          <a:lstStyle/>
          <a:p>
            <a:pPr marL="0" indent="0">
              <a:lnSpc>
                <a:spcPct val="150000"/>
              </a:lnSpc>
              <a:buNone/>
            </a:pPr>
            <a:r>
              <a:rPr lang="en-US" altLang="en-US" sz="2400" b="1" dirty="0">
                <a:solidFill>
                  <a:schemeClr val="tx1"/>
                </a:solidFill>
                <a:latin typeface="Arial" panose="020B0604020202020204" pitchFamily="34" charset="0"/>
                <a:cs typeface="Arial" panose="020B0604020202020204" pitchFamily="34" charset="0"/>
              </a:rPr>
              <a:t>Application and Funding Results Timeline</a:t>
            </a:r>
          </a:p>
          <a:p>
            <a:pPr marL="0" indent="0" fontAlgn="ctr">
              <a:lnSpc>
                <a:spcPct val="150000"/>
              </a:lnSpc>
              <a:buNone/>
            </a:pPr>
            <a:r>
              <a:rPr lang="en-US" altLang="en-US" sz="2400" dirty="0">
                <a:solidFill>
                  <a:schemeClr val="tx1"/>
                </a:solidFill>
                <a:latin typeface="Arial" panose="020B0604020202020204" pitchFamily="34" charset="0"/>
                <a:cs typeface="Arial" panose="020B0604020202020204" pitchFamily="34" charset="0"/>
              </a:rPr>
              <a:t>This slide has a table. The first column displays </a:t>
            </a:r>
            <a:r>
              <a:rPr lang="en-US" altLang="en-US" sz="2400" b="1" dirty="0">
                <a:solidFill>
                  <a:schemeClr val="tx1"/>
                </a:solidFill>
                <a:latin typeface="Arial" panose="020B0604020202020204" pitchFamily="34" charset="0"/>
                <a:cs typeface="Arial" panose="020B0604020202020204" pitchFamily="34" charset="0"/>
              </a:rPr>
              <a:t>Activity</a:t>
            </a:r>
            <a:r>
              <a:rPr lang="en-US" altLang="en-US" sz="2400" dirty="0">
                <a:solidFill>
                  <a:schemeClr val="tx1"/>
                </a:solidFill>
                <a:latin typeface="Arial" panose="020B0604020202020204" pitchFamily="34" charset="0"/>
                <a:cs typeface="Arial" panose="020B0604020202020204" pitchFamily="34" charset="0"/>
              </a:rPr>
              <a:t>, Funding Profile Posted to the CDE Web Page, The 2022–23 ESSA Assistance Status Spreadsheet available, 2022–23 ESSA CSI COE Plan Approval Application for Funding Release Date, 2022–23 ESSA CSI COE Plan Approval Application for Funding Webinar. </a:t>
            </a: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B97B-95A4-4154-8BFC-81E3D9128E11}"/>
              </a:ext>
            </a:extLst>
          </p:cNvPr>
          <p:cNvSpPr>
            <a:spLocks noGrp="1"/>
          </p:cNvSpPr>
          <p:nvPr>
            <p:ph type="title"/>
          </p:nvPr>
        </p:nvSpPr>
        <p:spPr>
          <a:xfrm>
            <a:off x="515815" y="300037"/>
            <a:ext cx="10639019" cy="897997"/>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25 and 26 (2) </a:t>
            </a:r>
          </a:p>
        </p:txBody>
      </p:sp>
      <p:sp>
        <p:nvSpPr>
          <p:cNvPr id="3" name="Content Placeholder 2">
            <a:extLst>
              <a:ext uri="{FF2B5EF4-FFF2-40B4-BE49-F238E27FC236}">
                <a16:creationId xmlns:a16="http://schemas.microsoft.com/office/drawing/2014/main" id="{1E1ADE8E-2C6E-49F1-B7D7-D0B9318CBB6C}"/>
              </a:ext>
            </a:extLst>
          </p:cNvPr>
          <p:cNvSpPr>
            <a:spLocks noGrp="1"/>
          </p:cNvSpPr>
          <p:nvPr>
            <p:ph idx="1"/>
          </p:nvPr>
        </p:nvSpPr>
        <p:spPr>
          <a:xfrm>
            <a:off x="515815" y="1406769"/>
            <a:ext cx="10639019" cy="4462749"/>
          </a:xfrm>
        </p:spPr>
        <p:txBody>
          <a:bodyPr vert="horz" lIns="91440" tIns="45720" rIns="91440" bIns="45720" rtlCol="0">
            <a:noAutofit/>
          </a:bodyPr>
          <a:lstStyle/>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2022–23 ESSA CSI COE Plan Approval Application for Funding Due to the CDE, 2022–23 ESSA CSI COE Plan Approval Application for Funding Review by CDE Staff, Funding Results and Schedule of Apportionments Posted to the CDE Web Page. </a:t>
            </a:r>
          </a:p>
          <a:p>
            <a:pPr marL="0" indent="0" fontAlgn="ctr">
              <a:lnSpc>
                <a:spcPct val="150000"/>
              </a:lnSpc>
              <a:buNone/>
              <a:defRPr/>
            </a:pPr>
            <a:r>
              <a:rPr lang="en-US" sz="2400" dirty="0">
                <a:solidFill>
                  <a:schemeClr val="tx1"/>
                </a:solidFill>
                <a:latin typeface="Arial" panose="020B0604020202020204" pitchFamily="34" charset="0"/>
                <a:cs typeface="Arial" panose="020B0604020202020204" pitchFamily="34" charset="0"/>
              </a:rPr>
              <a:t>The second column has </a:t>
            </a:r>
            <a:r>
              <a:rPr lang="en-US" sz="2400" b="1" dirty="0">
                <a:solidFill>
                  <a:schemeClr val="tx1"/>
                </a:solidFill>
                <a:latin typeface="Arial" panose="020B0604020202020204" pitchFamily="34" charset="0"/>
                <a:cs typeface="Arial" panose="020B0604020202020204" pitchFamily="34" charset="0"/>
              </a:rPr>
              <a:t>Due Date, </a:t>
            </a:r>
            <a:r>
              <a:rPr lang="en-US" sz="2400" dirty="0">
                <a:solidFill>
                  <a:schemeClr val="tx1"/>
                </a:solidFill>
                <a:latin typeface="Arial" panose="020B0604020202020204" pitchFamily="34" charset="0"/>
                <a:cs typeface="Arial" panose="020B0604020202020204" pitchFamily="34" charset="0"/>
              </a:rPr>
              <a:t>December 2022, Early 2023, </a:t>
            </a:r>
            <a:r>
              <a:rPr lang="en-US" sz="2400">
                <a:solidFill>
                  <a:schemeClr val="tx1"/>
                </a:solidFill>
                <a:latin typeface="Arial" panose="020B0604020202020204" pitchFamily="34" charset="0"/>
                <a:cs typeface="Arial" panose="020B0604020202020204" pitchFamily="34" charset="0"/>
              </a:rPr>
              <a:t>February 10, </a:t>
            </a:r>
            <a:r>
              <a:rPr lang="en-US" sz="2400" dirty="0">
                <a:solidFill>
                  <a:schemeClr val="tx1"/>
                </a:solidFill>
                <a:latin typeface="Arial" panose="020B0604020202020204" pitchFamily="34" charset="0"/>
                <a:cs typeface="Arial" panose="020B0604020202020204" pitchFamily="34" charset="0"/>
              </a:rPr>
              <a:t>2023, February 10, 2023, at 2 p.m., March 3, 2023, by 4 p.m., March 2023, April/May 2023.</a:t>
            </a:r>
          </a:p>
          <a:p>
            <a:pPr marL="0" indent="0">
              <a:buNone/>
              <a:defRPr/>
            </a:pPr>
            <a:r>
              <a:rPr lang="en-US" sz="3200" dirty="0"/>
              <a:t> </a:t>
            </a:r>
          </a:p>
          <a:p>
            <a:pPr marL="0" indent="0">
              <a:buNone/>
              <a:defRPr/>
            </a:pPr>
            <a:endParaRPr lang="en-US" sz="3200" dirty="0">
              <a:cs typeface="Arial" panose="020B0604020202020204"/>
            </a:endParaRP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B3D9-A1FB-489E-B3DC-0745948BC679}"/>
              </a:ext>
            </a:extLst>
          </p:cNvPr>
          <p:cNvSpPr>
            <a:spLocks noGrp="1"/>
          </p:cNvSpPr>
          <p:nvPr>
            <p:ph type="title"/>
          </p:nvPr>
        </p:nvSpPr>
        <p:spPr>
          <a:xfrm>
            <a:off x="832338" y="451513"/>
            <a:ext cx="10322495" cy="1070371"/>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56</a:t>
            </a:r>
          </a:p>
        </p:txBody>
      </p:sp>
      <p:sp>
        <p:nvSpPr>
          <p:cNvPr id="155651" name="Content Placeholder 2">
            <a:extLst>
              <a:ext uri="{FF2B5EF4-FFF2-40B4-BE49-F238E27FC236}">
                <a16:creationId xmlns:a16="http://schemas.microsoft.com/office/drawing/2014/main" id="{A598ACC2-9663-4EF8-A273-E6CA9987EE66}"/>
              </a:ext>
            </a:extLst>
          </p:cNvPr>
          <p:cNvSpPr>
            <a:spLocks noGrp="1" noChangeArrowheads="1"/>
          </p:cNvSpPr>
          <p:nvPr>
            <p:ph idx="1"/>
          </p:nvPr>
        </p:nvSpPr>
        <p:spPr>
          <a:xfrm>
            <a:off x="677334" y="1672168"/>
            <a:ext cx="10477500" cy="4347633"/>
          </a:xfrm>
        </p:spPr>
        <p:txBody>
          <a:bodyPr vert="horz" lIns="91440" tIns="45720" rIns="91440" bIns="45720" rtlCol="0">
            <a:noAutofit/>
          </a:bodyPr>
          <a:lstStyle/>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This is a screen print of the Application Overview with the statement: I certify that I have read the above information and would like to continue to Section 1 of the application.</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There are boxes that display: Save and Continue to Section 1</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Or</a:t>
            </a:r>
          </a:p>
          <a:p>
            <a:pPr marL="0" indent="0">
              <a:lnSpc>
                <a:spcPct val="150000"/>
              </a:lnSpc>
              <a:spcBef>
                <a:spcPct val="0"/>
              </a:spcBef>
              <a:spcAft>
                <a:spcPct val="0"/>
              </a:spcAft>
              <a:buNone/>
            </a:pPr>
            <a:r>
              <a:rPr lang="en-US" altLang="en-US" sz="2800" dirty="0">
                <a:solidFill>
                  <a:schemeClr val="tx1"/>
                </a:solidFill>
                <a:latin typeface="Arial" panose="020B0604020202020204" pitchFamily="34" charset="0"/>
                <a:cs typeface="Arial" panose="020B0604020202020204" pitchFamily="34" charset="0"/>
              </a:rPr>
              <a:t>Save and Logoff</a:t>
            </a:r>
          </a:p>
          <a:p>
            <a:pPr marL="0" indent="0">
              <a:buNone/>
            </a:pPr>
            <a:endParaRPr lang="en-US" altLang="en-US" sz="2400" dirty="0">
              <a:cs typeface="Arial" panose="020B0604020202020204" pitchFamily="34" charset="0"/>
            </a:endParaRP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919D-0C04-487A-BA98-036D22061CAA}"/>
              </a:ext>
            </a:extLst>
          </p:cNvPr>
          <p:cNvSpPr>
            <a:spLocks noGrp="1"/>
          </p:cNvSpPr>
          <p:nvPr>
            <p:ph type="title"/>
          </p:nvPr>
        </p:nvSpPr>
        <p:spPr>
          <a:xfrm>
            <a:off x="823382" y="451513"/>
            <a:ext cx="10009719" cy="934905"/>
          </a:xfrm>
        </p:spPr>
        <p:txBody>
          <a:bodyPr>
            <a:normAutofit/>
          </a:bodyPr>
          <a:lstStyle/>
          <a:p>
            <a:pPr algn="ctr">
              <a:defRPr/>
            </a:pP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a:t>
            </a:r>
            <a:r>
              <a:rPr lang="en-US" b="1">
                <a:solidFill>
                  <a:schemeClr val="tx1"/>
                </a:solidFill>
                <a:latin typeface="Arial" panose="020B0604020202020204" pitchFamily="34" charset="0"/>
                <a:cs typeface="Arial" panose="020B0604020202020204" pitchFamily="34" charset="0"/>
              </a:rPr>
              <a:t>Slide 67</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80526BE-59D1-4A5B-9AE8-B471A3BA76CE}"/>
              </a:ext>
            </a:extLst>
          </p:cNvPr>
          <p:cNvSpPr>
            <a:spLocks noGrp="1"/>
          </p:cNvSpPr>
          <p:nvPr>
            <p:ph idx="1"/>
          </p:nvPr>
        </p:nvSpPr>
        <p:spPr>
          <a:xfrm>
            <a:off x="316523" y="1207477"/>
            <a:ext cx="11052095" cy="4833885"/>
          </a:xfrm>
        </p:spPr>
        <p:txBody>
          <a:bodyPr vert="horz" lIns="91440" tIns="45720" rIns="91440" bIns="45720" rtlCol="0">
            <a:noAutofit/>
          </a:bodyPr>
          <a:lstStyle/>
          <a:p>
            <a:pPr marL="0" indent="0">
              <a:lnSpc>
                <a:spcPct val="150000"/>
              </a:lnSpc>
              <a:buNone/>
              <a:tabLst>
                <a:tab pos="457200" algn="l"/>
              </a:tabLst>
              <a:defRPr/>
            </a:pPr>
            <a:r>
              <a:rPr lang="en-US" sz="2400" dirty="0">
                <a:solidFill>
                  <a:schemeClr val="tx1"/>
                </a:solidFill>
                <a:latin typeface="Arial" panose="020B0604020202020204" pitchFamily="34" charset="0"/>
                <a:cs typeface="Arial" panose="020B0604020202020204" pitchFamily="34" charset="0"/>
              </a:rPr>
              <a:t>This is a screen print of the check boxes in Section 2 of the </a:t>
            </a:r>
            <a:r>
              <a:rPr lang="en-US" sz="2400" dirty="0" err="1">
                <a:solidFill>
                  <a:schemeClr val="tx1"/>
                </a:solidFill>
                <a:latin typeface="Arial" panose="020B0604020202020204" pitchFamily="34" charset="0"/>
                <a:cs typeface="Arial" panose="020B0604020202020204" pitchFamily="34" charset="0"/>
              </a:rPr>
              <a:t>subgrant</a:t>
            </a:r>
            <a:r>
              <a:rPr lang="en-US" sz="2400" dirty="0">
                <a:solidFill>
                  <a:schemeClr val="tx1"/>
                </a:solidFill>
                <a:latin typeface="Arial" panose="020B0604020202020204" pitchFamily="34" charset="0"/>
                <a:cs typeface="Arial" panose="020B0604020202020204" pitchFamily="34" charset="0"/>
              </a:rPr>
              <a:t> application on the GMART web page. It contains the following information: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Button to select to edit contact information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Button to select to cancel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Sub-heading titled “Primary Grant Coordinator” with the following fields to complete:  </a:t>
            </a:r>
          </a:p>
          <a:p>
            <a:pPr lvl="1">
              <a:lnSpc>
                <a:spcPct val="150000"/>
              </a:lnSpc>
              <a:buClrTx/>
              <a:buSzPct val="100000"/>
              <a:buFont typeface="Arial" panose="020B0604020202020204" pitchFamily="34" charset="0"/>
              <a:buChar char="•"/>
              <a:tabLst>
                <a:tab pos="457200" algn="l"/>
              </a:tabLst>
              <a:defRPr/>
            </a:pPr>
            <a:r>
              <a:rPr lang="en-US" sz="2400" dirty="0">
                <a:solidFill>
                  <a:schemeClr val="tx1"/>
                </a:solidFill>
                <a:latin typeface="Arial" panose="020B0604020202020204" pitchFamily="34" charset="0"/>
                <a:cs typeface="Arial" panose="020B0604020202020204" pitchFamily="34" charset="0"/>
              </a:rPr>
              <a:t>First and Last Name, Title, Phone, Extension, Email, and Fax </a:t>
            </a:r>
          </a:p>
          <a:p>
            <a:pPr marL="0" indent="0">
              <a:buNone/>
              <a:defRPr/>
            </a:pPr>
            <a:endParaRPr lang="en-US" dirty="0">
              <a:solidFill>
                <a:schemeClr val="tx1">
                  <a:lumMod val="75000"/>
                  <a:lumOff val="25000"/>
                </a:schemeClr>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EFF8-39A9-431A-B1F5-77DEBDD4F71B}"/>
              </a:ext>
            </a:extLst>
          </p:cNvPr>
          <p:cNvSpPr>
            <a:spLocks noGrp="1"/>
          </p:cNvSpPr>
          <p:nvPr>
            <p:ph type="title"/>
          </p:nvPr>
        </p:nvSpPr>
        <p:spPr>
          <a:xfrm>
            <a:off x="105508" y="1717287"/>
            <a:ext cx="10728397" cy="3612995"/>
          </a:xfrm>
        </p:spPr>
        <p:txBody>
          <a:bodyPr>
            <a:noAutofit/>
          </a:bodyPr>
          <a:lstStyle/>
          <a:p>
            <a:pPr algn="ctr" eaLnBrk="1" fontAlgn="auto" hangingPunct="1">
              <a:defRPr/>
            </a:pPr>
            <a:r>
              <a:rPr lang="en-US" sz="4800" b="1" dirty="0">
                <a:solidFill>
                  <a:schemeClr val="tx1"/>
                </a:solidFill>
                <a:latin typeface="Arial" panose="020B0604020202020204" pitchFamily="34" charset="0"/>
                <a:cs typeface="Arial" panose="020B0604020202020204" pitchFamily="34" charset="0"/>
              </a:rPr>
              <a:t>Part One:</a:t>
            </a: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800" b="1" dirty="0" err="1">
                <a:solidFill>
                  <a:schemeClr val="tx1"/>
                </a:solidFill>
                <a:latin typeface="Arial" panose="020B0604020202020204" pitchFamily="34" charset="0"/>
                <a:cs typeface="Arial" panose="020B0604020202020204" pitchFamily="34" charset="0"/>
              </a:rPr>
              <a:t>Subgrant</a:t>
            </a:r>
            <a:r>
              <a:rPr lang="en-US" sz="4800" b="1" dirty="0">
                <a:solidFill>
                  <a:schemeClr val="tx1"/>
                </a:solidFill>
                <a:latin typeface="Arial" panose="020B0604020202020204" pitchFamily="34" charset="0"/>
                <a:cs typeface="Arial" panose="020B0604020202020204" pitchFamily="34" charset="0"/>
              </a:rPr>
              <a:t> Information</a:t>
            </a:r>
          </a:p>
        </p:txBody>
      </p:sp>
      <p:sp>
        <p:nvSpPr>
          <p:cNvPr id="4" name="Slide Number Placeholder 3">
            <a:extLst>
              <a:ext uri="{FF2B5EF4-FFF2-40B4-BE49-F238E27FC236}">
                <a16:creationId xmlns:a16="http://schemas.microsoft.com/office/drawing/2014/main" id="{EF193ACF-6C87-1811-49FD-F2788763DB50}"/>
              </a:ext>
            </a:extLst>
          </p:cNvPr>
          <p:cNvSpPr>
            <a:spLocks noGrp="1"/>
          </p:cNvSpPr>
          <p:nvPr>
            <p:ph type="sldNum" sz="quarter" idx="12"/>
          </p:nvPr>
        </p:nvSpPr>
        <p:spPr/>
        <p:txBody>
          <a:bodyPr/>
          <a:lstStyle/>
          <a:p>
            <a:fld id="{96E69268-9C8B-4EBF-A9EE-DC5DC2D48DC3}" type="slidenum">
              <a:rPr lang="en-US" smtClean="0"/>
              <a:pPr/>
              <a:t>9</a:t>
            </a:fld>
            <a:endParaRPr lang="en-US" dirty="0"/>
          </a:p>
        </p:txBody>
      </p:sp>
    </p:spTree>
  </p:cSld>
  <p:clrMapOvr>
    <a:masterClrMapping/>
  </p:clrMapOvr>
  <p:transition>
    <p:fade thruBlk="1"/>
  </p:transition>
</p:sld>
</file>

<file path=ppt/theme/theme1.xml><?xml version="1.0" encoding="utf-8"?>
<a:theme xmlns:a="http://schemas.openxmlformats.org/drawingml/2006/main" name="SDCOE ppt for SBE Jan 2021 (1)">
  <a:themeElements>
    <a:clrScheme name="SDCOE blues">
      <a:dk1>
        <a:srgbClr val="3F3F3F"/>
      </a:dk1>
      <a:lt1>
        <a:sysClr val="window" lastClr="FFFFFF"/>
      </a:lt1>
      <a:dk2>
        <a:srgbClr val="000000"/>
      </a:dk2>
      <a:lt2>
        <a:srgbClr val="E7E6E6"/>
      </a:lt2>
      <a:accent1>
        <a:srgbClr val="00AEEF"/>
      </a:accent1>
      <a:accent2>
        <a:srgbClr val="15689A"/>
      </a:accent2>
      <a:accent3>
        <a:srgbClr val="AEABAB"/>
      </a:accent3>
      <a:accent4>
        <a:srgbClr val="00AEEF"/>
      </a:accent4>
      <a:accent5>
        <a:srgbClr val="15689A"/>
      </a:accent5>
      <a:accent6>
        <a:srgbClr val="3A3838"/>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SDCOE template (wide)" id="{97A280FD-0D4A-4E8F-B3F0-9F4F03737F5F}" vid="{875C062A-9F58-4D82-ADCA-437BFB8C3582}"/>
    </a:ext>
  </a:extLst>
</a:theme>
</file>

<file path=ppt/theme/theme2.xml><?xml version="1.0" encoding="utf-8"?>
<a:theme xmlns:a="http://schemas.openxmlformats.org/drawingml/2006/main" name="1_Office Theme">
  <a:themeElements>
    <a:clrScheme name="Colorful">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5390"/>
      </a:hlink>
      <a:folHlink>
        <a:srgbClr val="0053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SDCOE ppt for SBE Jan 2021 (1)</Template>
  <TotalTime>0</TotalTime>
  <Words>4505</Words>
  <Application>Microsoft Office PowerPoint</Application>
  <PresentationFormat>Widescreen</PresentationFormat>
  <Paragraphs>393</Paragraphs>
  <Slides>83</Slides>
  <Notes>34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83</vt:i4>
      </vt:variant>
    </vt:vector>
  </HeadingPairs>
  <TitlesOfParts>
    <vt:vector size="95" baseType="lpstr">
      <vt:lpstr>Arial</vt:lpstr>
      <vt:lpstr>Calibri</vt:lpstr>
      <vt:lpstr>Calibri Light</vt:lpstr>
      <vt:lpstr>Symbol</vt:lpstr>
      <vt:lpstr>Times</vt:lpstr>
      <vt:lpstr>Trebuchet MS</vt:lpstr>
      <vt:lpstr>Wingdings 3</vt:lpstr>
      <vt:lpstr>SDCOE ppt for SBE Jan 2021 (1)</vt:lpstr>
      <vt:lpstr>1_Office Theme</vt:lpstr>
      <vt:lpstr>Blank Presentation</vt:lpstr>
      <vt:lpstr>Facet</vt:lpstr>
      <vt:lpstr>Custom Design</vt:lpstr>
      <vt:lpstr>2022–23 Every Student Succeeds Act Comprehensive  Support and Improvement County Office of Education Plan Approval Application for Funding Webinar </vt:lpstr>
      <vt:lpstr>Acronyms (1)</vt:lpstr>
      <vt:lpstr>Acronyms (2)</vt:lpstr>
      <vt:lpstr>Housekeeping</vt:lpstr>
      <vt:lpstr>FY 2022 CSI Funds for COEs Webinar Series</vt:lpstr>
      <vt:lpstr>Today’s Overview: Part One</vt:lpstr>
      <vt:lpstr>Today’s Overview: Part Two</vt:lpstr>
      <vt:lpstr>Today’s Overview: Part Three</vt:lpstr>
      <vt:lpstr>Part One:  Subgrant Information</vt:lpstr>
      <vt:lpstr>Purpose</vt:lpstr>
      <vt:lpstr>Statutory Authority</vt:lpstr>
      <vt:lpstr>2022 Budget Act: Provision 11 of Schedule 2 </vt:lpstr>
      <vt:lpstr>Which COEs Are Eligible to Apply for  FY 2022 funding?</vt:lpstr>
      <vt:lpstr>2022–23 ESSA Assistance Status Data Files </vt:lpstr>
      <vt:lpstr>Allowable Activities and Costs</vt:lpstr>
      <vt:lpstr>Disallowable Activities and Costs</vt:lpstr>
      <vt:lpstr>Subgrant Reporting Requirements (1)</vt:lpstr>
      <vt:lpstr>Subgrant Reporting Requirements (2)</vt:lpstr>
      <vt:lpstr>Subgrant Reporting Requirements (3)</vt:lpstr>
      <vt:lpstr>Subgrant Reporting Requirements (4)</vt:lpstr>
      <vt:lpstr>Closeout</vt:lpstr>
      <vt:lpstr>Apportionments (1)</vt:lpstr>
      <vt:lpstr>Apportionments (2)</vt:lpstr>
      <vt:lpstr>Apportionments (3)</vt:lpstr>
      <vt:lpstr>Application and Funding Results Timeline (1) </vt:lpstr>
      <vt:lpstr>Application and Funding Results Timeline (2) </vt:lpstr>
      <vt:lpstr>Part Two:  Technical Assistance</vt:lpstr>
      <vt:lpstr> Web Pages for FY 2022 CSI Funds</vt:lpstr>
      <vt:lpstr>Impact of Dual Roles for COEs (1)</vt:lpstr>
      <vt:lpstr>Impact of Dual Roles for COEs (2)</vt:lpstr>
      <vt:lpstr>Guidelines for Preventing Conflicts of Interest </vt:lpstr>
      <vt:lpstr>Guidelines for the  Review and Approval Process  of CSI Plans</vt:lpstr>
      <vt:lpstr>Guidelines for the Review and Approval Process of CSI Plans (1)</vt:lpstr>
      <vt:lpstr>Guidelines for the Review and Approval Process of CSI Plans (2)</vt:lpstr>
      <vt:lpstr>Guidelines for the Review and Approval Process of CSI Plans (3)</vt:lpstr>
      <vt:lpstr>Guidelines for the Review and Approval Process of CSI Plans (4)</vt:lpstr>
      <vt:lpstr>Guidelines for the Review and Approval Process of CSI Plans (5)</vt:lpstr>
      <vt:lpstr>FAQs</vt:lpstr>
      <vt:lpstr>What Does it Mean for a COE to Approve  CSI plans?</vt:lpstr>
      <vt:lpstr>Must a COE Approve CSI Plans for Charter Schools?</vt:lpstr>
      <vt:lpstr>What is the COE Required to Do  After it Approves the CSI plans?</vt:lpstr>
      <vt:lpstr>Which CSI Plans Do the FY 2022 Funds Support? </vt:lpstr>
      <vt:lpstr>How is the Conflict of Interest Concern Different from the Dual Roles the COE Plays Regarding the LCAP?</vt:lpstr>
      <vt:lpstr> When Will the FY 2022 CSI Funds for COEs Become Available?</vt:lpstr>
      <vt:lpstr>What If the COE Declines Funding?</vt:lpstr>
      <vt:lpstr>Questions? </vt:lpstr>
      <vt:lpstr>Part Three:  Application</vt:lpstr>
      <vt:lpstr>Completing and Submitting  the 2022‒23 Application </vt:lpstr>
      <vt:lpstr>The GMART (1)</vt:lpstr>
      <vt:lpstr>The GMART (2)</vt:lpstr>
      <vt:lpstr>Logging on to the GMART </vt:lpstr>
      <vt:lpstr>Selecting the Subgrant Application</vt:lpstr>
      <vt:lpstr>Application Sections</vt:lpstr>
      <vt:lpstr>Application Overview (1)</vt:lpstr>
      <vt:lpstr>Application Overview (2)</vt:lpstr>
      <vt:lpstr>Application Overview (3)</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3 (1)</vt:lpstr>
      <vt:lpstr>Application Section 3 (2)</vt:lpstr>
      <vt:lpstr>Application Section 4 (1)</vt:lpstr>
      <vt:lpstr>Application Section 4 (2)</vt:lpstr>
      <vt:lpstr>Application Section 4 (3)</vt:lpstr>
      <vt:lpstr>Application Status </vt:lpstr>
      <vt:lpstr>Time for Questions </vt:lpstr>
      <vt:lpstr>Feedback Please</vt:lpstr>
      <vt:lpstr>Contacts</vt:lpstr>
      <vt:lpstr>Appendix for Slide 17 and 18 (1) </vt:lpstr>
      <vt:lpstr>Appendix for Slide 17 and 18 (2) </vt:lpstr>
      <vt:lpstr>Appendix for Slide 25 and 26 (1)</vt:lpstr>
      <vt:lpstr>Appendix for Slide 25 and 26 (2) </vt:lpstr>
      <vt:lpstr>Appendix for Slide 56</vt:lpstr>
      <vt:lpstr>Appendix for Slide 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ESSA CSI COE PA AFF Webinar - Title I, Part A (CA Dept of Education)</dc:title>
  <dc:subject>2023 Every Student Succeeds Act (ESSA) Comprehensive Support and Improvement (CSI) County Office of Education (COE) Plan Approval (PA) Subgrant Application for Funding (AFF) walk through webinar.</dc:subject>
  <dc:creator/>
  <cp:lastModifiedBy/>
  <cp:revision>1</cp:revision>
  <dcterms:created xsi:type="dcterms:W3CDTF">2024-10-09T19:21:11Z</dcterms:created>
  <dcterms:modified xsi:type="dcterms:W3CDTF">2024-10-15T21:21:57Z</dcterms:modified>
</cp:coreProperties>
</file>