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585" r:id="rId1"/>
  </p:sldMasterIdLst>
  <p:notesMasterIdLst>
    <p:notesMasterId r:id="rId81"/>
  </p:notesMasterIdLst>
  <p:handoutMasterIdLst>
    <p:handoutMasterId r:id="rId82"/>
  </p:handoutMasterIdLst>
  <p:sldIdLst>
    <p:sldId id="395" r:id="rId2"/>
    <p:sldId id="312" r:id="rId3"/>
    <p:sldId id="313" r:id="rId4"/>
    <p:sldId id="314" r:id="rId5"/>
    <p:sldId id="315" r:id="rId6"/>
    <p:sldId id="316" r:id="rId7"/>
    <p:sldId id="403" r:id="rId8"/>
    <p:sldId id="423" r:id="rId9"/>
    <p:sldId id="319" r:id="rId10"/>
    <p:sldId id="405" r:id="rId11"/>
    <p:sldId id="391" r:id="rId12"/>
    <p:sldId id="406" r:id="rId13"/>
    <p:sldId id="324" r:id="rId14"/>
    <p:sldId id="327" r:id="rId15"/>
    <p:sldId id="328" r:id="rId16"/>
    <p:sldId id="329" r:id="rId17"/>
    <p:sldId id="330" r:id="rId18"/>
    <p:sldId id="331" r:id="rId19"/>
    <p:sldId id="407" r:id="rId20"/>
    <p:sldId id="408" r:id="rId21"/>
    <p:sldId id="333" r:id="rId22"/>
    <p:sldId id="400" r:id="rId23"/>
    <p:sldId id="334" r:id="rId24"/>
    <p:sldId id="396" r:id="rId25"/>
    <p:sldId id="409" r:id="rId26"/>
    <p:sldId id="398" r:id="rId27"/>
    <p:sldId id="410" r:id="rId28"/>
    <p:sldId id="411" r:id="rId29"/>
    <p:sldId id="336" r:id="rId30"/>
    <p:sldId id="337" r:id="rId31"/>
    <p:sldId id="412" r:id="rId32"/>
    <p:sldId id="413" r:id="rId33"/>
    <p:sldId id="414" r:id="rId34"/>
    <p:sldId id="343" r:id="rId35"/>
    <p:sldId id="422" r:id="rId36"/>
    <p:sldId id="421" r:id="rId37"/>
    <p:sldId id="420" r:id="rId38"/>
    <p:sldId id="419" r:id="rId39"/>
    <p:sldId id="349" r:id="rId40"/>
    <p:sldId id="350" r:id="rId41"/>
    <p:sldId id="351" r:id="rId42"/>
    <p:sldId id="352" r:id="rId43"/>
    <p:sldId id="353" r:id="rId44"/>
    <p:sldId id="354" r:id="rId45"/>
    <p:sldId id="418" r:id="rId46"/>
    <p:sldId id="356" r:id="rId47"/>
    <p:sldId id="357" r:id="rId48"/>
    <p:sldId id="417" r:id="rId49"/>
    <p:sldId id="359" r:id="rId50"/>
    <p:sldId id="360" r:id="rId51"/>
    <p:sldId id="394" r:id="rId52"/>
    <p:sldId id="361" r:id="rId53"/>
    <p:sldId id="362" r:id="rId54"/>
    <p:sldId id="363" r:id="rId55"/>
    <p:sldId id="416" r:id="rId56"/>
    <p:sldId id="365" r:id="rId57"/>
    <p:sldId id="367" r:id="rId58"/>
    <p:sldId id="368" r:id="rId59"/>
    <p:sldId id="369" r:id="rId60"/>
    <p:sldId id="370" r:id="rId61"/>
    <p:sldId id="371" r:id="rId62"/>
    <p:sldId id="372" r:id="rId63"/>
    <p:sldId id="373" r:id="rId64"/>
    <p:sldId id="374" r:id="rId65"/>
    <p:sldId id="375" r:id="rId66"/>
    <p:sldId id="376" r:id="rId67"/>
    <p:sldId id="377" r:id="rId68"/>
    <p:sldId id="378" r:id="rId69"/>
    <p:sldId id="379" r:id="rId70"/>
    <p:sldId id="380" r:id="rId71"/>
    <p:sldId id="424" r:id="rId72"/>
    <p:sldId id="415" r:id="rId73"/>
    <p:sldId id="383" r:id="rId74"/>
    <p:sldId id="384" r:id="rId75"/>
    <p:sldId id="385" r:id="rId76"/>
    <p:sldId id="386" r:id="rId77"/>
    <p:sldId id="387" r:id="rId78"/>
    <p:sldId id="388" r:id="rId79"/>
    <p:sldId id="390" r:id="rId80"/>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E70"/>
    <a:srgbClr val="C25EB6"/>
    <a:srgbClr val="993300"/>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554" autoAdjust="0"/>
  </p:normalViewPr>
  <p:slideViewPr>
    <p:cSldViewPr snapToGrid="0">
      <p:cViewPr>
        <p:scale>
          <a:sx n="100" d="100"/>
          <a:sy n="100" d="100"/>
        </p:scale>
        <p:origin x="4896" y="21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10/15/2024</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10/15/2024</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a:t>
            </a:fld>
            <a:endParaRPr lang="en-US"/>
          </a:p>
        </p:txBody>
      </p:sp>
    </p:spTree>
    <p:extLst>
      <p:ext uri="{BB962C8B-B14F-4D97-AF65-F5344CB8AC3E}">
        <p14:creationId xmlns:p14="http://schemas.microsoft.com/office/powerpoint/2010/main" val="2215332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20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207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2888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0987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498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096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43689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solidFill>
                <a:srgbClr val="FF0000"/>
              </a:solidFill>
            </a:endParaRPr>
          </a:p>
        </p:txBody>
      </p:sp>
    </p:spTree>
    <p:extLst>
      <p:ext uri="{BB962C8B-B14F-4D97-AF65-F5344CB8AC3E}">
        <p14:creationId xmlns:p14="http://schemas.microsoft.com/office/powerpoint/2010/main" val="2114587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219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52</a:t>
            </a:fld>
            <a:endParaRPr lang="en-US"/>
          </a:p>
        </p:txBody>
      </p:sp>
    </p:spTree>
    <p:extLst>
      <p:ext uri="{BB962C8B-B14F-4D97-AF65-F5344CB8AC3E}">
        <p14:creationId xmlns:p14="http://schemas.microsoft.com/office/powerpoint/2010/main" val="335328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582776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53</a:t>
            </a:fld>
            <a:endParaRPr lang="en-US"/>
          </a:p>
        </p:txBody>
      </p:sp>
    </p:spTree>
    <p:extLst>
      <p:ext uri="{BB962C8B-B14F-4D97-AF65-F5344CB8AC3E}">
        <p14:creationId xmlns:p14="http://schemas.microsoft.com/office/powerpoint/2010/main" val="1417960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481253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647165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8124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141077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1063384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7931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31839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223470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376155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68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44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2019" indent="0">
              <a:buNone/>
            </a:pPr>
            <a:endParaRPr lang="en-US" dirty="0"/>
          </a:p>
        </p:txBody>
      </p:sp>
    </p:spTree>
    <p:extLst>
      <p:ext uri="{BB962C8B-B14F-4D97-AF65-F5344CB8AC3E}">
        <p14:creationId xmlns:p14="http://schemas.microsoft.com/office/powerpoint/2010/main" val="2860955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656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189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76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69BC29B-CD14-4172-9B93-F334EF7BA94E}" type="slidenum">
              <a:rPr lang="en-US" smtClean="0"/>
              <a:t>‹#›</a:t>
            </a:fld>
            <a:endParaRPr lang="en-US"/>
          </a:p>
        </p:txBody>
      </p:sp>
      <p:sp>
        <p:nvSpPr>
          <p:cNvPr id="8" name="TextBox 7">
            <a:extLst>
              <a:ext uri="{FF2B5EF4-FFF2-40B4-BE49-F238E27FC236}">
                <a16:creationId xmlns:a16="http://schemas.microsoft.com/office/drawing/2014/main" id="{F70EB168-5DDA-4532-B7B3-334C6A41D953}"/>
              </a:ext>
            </a:extLst>
          </p:cNvPr>
          <p:cNvSpPr txBox="1"/>
          <p:nvPr userDrawn="1"/>
        </p:nvSpPr>
        <p:spPr>
          <a:xfrm>
            <a:off x="1524000" y="5710019"/>
            <a:ext cx="6065134" cy="523220"/>
          </a:xfrm>
          <a:prstGeom prst="rect">
            <a:avLst/>
          </a:prstGeom>
          <a:noFill/>
        </p:spPr>
        <p:txBody>
          <a:bodyPr wrap="square" rtlCol="0">
            <a:spAutoFit/>
          </a:bodyPr>
          <a:lstStyle/>
          <a:p>
            <a:r>
              <a:rPr lang="en-US" sz="1400" dirty="0">
                <a:solidFill>
                  <a:schemeClr val="tx1"/>
                </a:solidFill>
                <a:latin typeface="Arial" panose="020B0604020202020204" pitchFamily="34" charset="0"/>
                <a:cs typeface="Arial" panose="020B0604020202020204" pitchFamily="34" charset="0"/>
              </a:rPr>
              <a:t>CALIFORNIA DEPARTMENT OF EDUCATION</a:t>
            </a:r>
          </a:p>
          <a:p>
            <a:r>
              <a:rPr lang="en-US" sz="1400" dirty="0">
                <a:solidFill>
                  <a:schemeClr val="tx1"/>
                </a:solidFill>
                <a:latin typeface="Arial" panose="020B0604020202020204" pitchFamily="34" charset="0"/>
                <a:cs typeface="Arial" panose="020B0604020202020204" pitchFamily="34" charset="0"/>
              </a:rPr>
              <a:t>Tony Thurmond, State Superintendent</a:t>
            </a:r>
            <a:r>
              <a:rPr lang="en-US" sz="1400" baseline="0" dirty="0">
                <a:solidFill>
                  <a:schemeClr val="tx1"/>
                </a:solidFill>
                <a:latin typeface="Arial" panose="020B0604020202020204" pitchFamily="34" charset="0"/>
                <a:cs typeface="Arial" panose="020B0604020202020204" pitchFamily="34" charset="0"/>
              </a:rPr>
              <a:t> of Public Instruction</a:t>
            </a:r>
            <a:endParaRPr lang="en-US" sz="1400" dirty="0">
              <a:solidFill>
                <a:schemeClr val="tx1"/>
              </a:solidFill>
              <a:latin typeface="Arial" panose="020B0604020202020204" pitchFamily="34" charset="0"/>
              <a:cs typeface="Arial" panose="020B0604020202020204" pitchFamily="34" charset="0"/>
            </a:endParaRPr>
          </a:p>
        </p:txBody>
      </p:sp>
      <p:sp>
        <p:nvSpPr>
          <p:cNvPr id="4" name="Slide Number Placeholder 5">
            <a:extLst>
              <a:ext uri="{FF2B5EF4-FFF2-40B4-BE49-F238E27FC236}">
                <a16:creationId xmlns:a16="http://schemas.microsoft.com/office/drawing/2014/main" id="{A4E22FD0-BD53-E0D4-C7DD-D8E7F4F5B4F5}"/>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1085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4302D9-38E1-4485-B563-8574B4276E86}"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639931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088EB2-F9FE-4E5B-AD38-32BB285985B4}"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69BC29B-CD14-4172-9B93-F334EF7BA94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5643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029F66C-8D0E-4EFB-8182-0F23D37A9AC6}"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52534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52C027B-4994-4DE4-8E25-D957B1F949A3}"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861300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21FD47F9-0E13-4893-9FC4-BFA89294D891}"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290972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0718E3-90F9-4EAF-ACCF-8692A986A1C6}"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1084876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F9FF67-14CA-4EEF-A8FD-400BF5974417}" type="datetime1">
              <a:rPr lang="en-US" smtClean="0"/>
              <a:t>10/15/2024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7305318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6"/>
        <p:cNvGrpSpPr/>
        <p:nvPr/>
      </p:nvGrpSpPr>
      <p:grpSpPr>
        <a:xfrm>
          <a:off x="0" y="0"/>
          <a:ext cx="0" cy="0"/>
          <a:chOff x="0" y="0"/>
          <a:chExt cx="0" cy="0"/>
        </a:xfrm>
      </p:grpSpPr>
      <p:sp>
        <p:nvSpPr>
          <p:cNvPr id="47" name="Google Shape;47;p18"/>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9" name="Google Shape;49;p18"/>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31438012-5AFE-4133-887E-B56922202C42}" type="datetime1">
              <a:rPr lang="en-US" smtClean="0"/>
              <a:t>10/15/2024</a:t>
            </a:fld>
            <a:endParaRPr lang="en-US"/>
          </a:p>
        </p:txBody>
      </p:sp>
      <p:sp>
        <p:nvSpPr>
          <p:cNvPr id="50" name="Google Shape;50;p18"/>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51" name="Google Shape;51;p18"/>
          <p:cNvSpPr txBox="1">
            <a:spLocks noGrp="1"/>
          </p:cNvSpPr>
          <p:nvPr>
            <p:ph type="sldNum" idx="12"/>
          </p:nvPr>
        </p:nvSpPr>
        <p:spPr>
          <a:xfrm>
            <a:off x="9825629" y="6456128"/>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469BC29B-CD14-4172-9B93-F334EF7BA94E}" type="slidenum">
              <a:rPr lang="en-US" smtClean="0"/>
              <a:t>‹#›</a:t>
            </a:fld>
            <a:endParaRPr lang="en-US" dirty="0"/>
          </a:p>
        </p:txBody>
      </p:sp>
      <p:sp>
        <p:nvSpPr>
          <p:cNvPr id="3" name="Content Placeholder 2">
            <a:extLst>
              <a:ext uri="{FF2B5EF4-FFF2-40B4-BE49-F238E27FC236}">
                <a16:creationId xmlns:a16="http://schemas.microsoft.com/office/drawing/2014/main" id="{E6E1EFB8-585A-4D69-841F-D43D0D0166C4}"/>
              </a:ext>
            </a:extLst>
          </p:cNvPr>
          <p:cNvSpPr>
            <a:spLocks noGrp="1"/>
          </p:cNvSpPr>
          <p:nvPr>
            <p:ph sz="quarter" idx="13"/>
          </p:nvPr>
        </p:nvSpPr>
        <p:spPr>
          <a:xfrm>
            <a:off x="1096963" y="1857375"/>
            <a:ext cx="10040937" cy="43751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70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1_Content with Caption">
    <p:spTree>
      <p:nvGrpSpPr>
        <p:cNvPr id="1" name="Shape 29"/>
        <p:cNvGrpSpPr/>
        <p:nvPr/>
      </p:nvGrpSpPr>
      <p:grpSpPr>
        <a:xfrm>
          <a:off x="0" y="0"/>
          <a:ext cx="0" cy="0"/>
          <a:chOff x="0" y="0"/>
          <a:chExt cx="0" cy="0"/>
        </a:xfrm>
      </p:grpSpPr>
      <p:sp>
        <p:nvSpPr>
          <p:cNvPr id="32" name="Google Shape;32;p16"/>
          <p:cNvSpPr txBox="1">
            <a:spLocks noGrp="1"/>
          </p:cNvSpPr>
          <p:nvPr>
            <p:ph type="title"/>
          </p:nvPr>
        </p:nvSpPr>
        <p:spPr>
          <a:xfrm>
            <a:off x="282633" y="374073"/>
            <a:ext cx="3507900" cy="25062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FFFFFF"/>
              </a:buClr>
              <a:buSzPts val="3600"/>
              <a:buFont typeface="Arial"/>
              <a:buNone/>
              <a:defRPr sz="3600" b="0">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34" name="Google Shape;34;p16"/>
          <p:cNvSpPr txBox="1">
            <a:spLocks noGrp="1"/>
          </p:cNvSpPr>
          <p:nvPr>
            <p:ph type="body" idx="2"/>
          </p:nvPr>
        </p:nvSpPr>
        <p:spPr>
          <a:xfrm>
            <a:off x="282633" y="2926080"/>
            <a:ext cx="3507900" cy="33792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200"/>
              </a:spcBef>
              <a:spcAft>
                <a:spcPts val="0"/>
              </a:spcAft>
              <a:buClr>
                <a:srgbClr val="FFFFFF"/>
              </a:buClr>
              <a:buSzPts val="1500"/>
              <a:buNone/>
              <a:defRPr sz="1500">
                <a:solidFill>
                  <a:srgbClr val="FFFFFF"/>
                </a:solidFill>
              </a:defRPr>
            </a:lvl1pPr>
            <a:lvl2pPr marL="914400" lvl="1" indent="-228600" algn="l" rtl="0">
              <a:lnSpc>
                <a:spcPct val="90000"/>
              </a:lnSpc>
              <a:spcBef>
                <a:spcPts val="200"/>
              </a:spcBef>
              <a:spcAft>
                <a:spcPts val="0"/>
              </a:spcAft>
              <a:buClr>
                <a:srgbClr val="3F3F3F"/>
              </a:buClr>
              <a:buSzPts val="1200"/>
              <a:buNone/>
              <a:defRPr sz="1200"/>
            </a:lvl2pPr>
            <a:lvl3pPr marL="1371600" lvl="2" indent="-228600" algn="l" rtl="0">
              <a:lnSpc>
                <a:spcPct val="90000"/>
              </a:lnSpc>
              <a:spcBef>
                <a:spcPts val="400"/>
              </a:spcBef>
              <a:spcAft>
                <a:spcPts val="0"/>
              </a:spcAft>
              <a:buClr>
                <a:srgbClr val="3F3F3F"/>
              </a:buClr>
              <a:buSzPts val="1000"/>
              <a:buNone/>
              <a:defRPr sz="1000"/>
            </a:lvl3pPr>
            <a:lvl4pPr marL="1828800" lvl="3" indent="-228600" algn="l" rtl="0">
              <a:lnSpc>
                <a:spcPct val="90000"/>
              </a:lnSpc>
              <a:spcBef>
                <a:spcPts val="400"/>
              </a:spcBef>
              <a:spcAft>
                <a:spcPts val="0"/>
              </a:spcAft>
              <a:buClr>
                <a:srgbClr val="3F3F3F"/>
              </a:buClr>
              <a:buSzPts val="900"/>
              <a:buNone/>
              <a:defRPr sz="900"/>
            </a:lvl4pPr>
            <a:lvl5pPr marL="2286000" lvl="4" indent="-228600" algn="l" rtl="0">
              <a:lnSpc>
                <a:spcPct val="90000"/>
              </a:lnSpc>
              <a:spcBef>
                <a:spcPts val="400"/>
              </a:spcBef>
              <a:spcAft>
                <a:spcPts val="0"/>
              </a:spcAft>
              <a:buClr>
                <a:srgbClr val="3F3F3F"/>
              </a:buClr>
              <a:buSzPts val="900"/>
              <a:buNone/>
              <a:defRPr sz="900"/>
            </a:lvl5pPr>
            <a:lvl6pPr marL="2743200" lvl="5" indent="-228600" algn="l" rtl="0">
              <a:lnSpc>
                <a:spcPct val="90000"/>
              </a:lnSpc>
              <a:spcBef>
                <a:spcPts val="400"/>
              </a:spcBef>
              <a:spcAft>
                <a:spcPts val="0"/>
              </a:spcAft>
              <a:buSzPts val="900"/>
              <a:buNone/>
              <a:defRPr sz="900"/>
            </a:lvl6pPr>
            <a:lvl7pPr marL="3200400" lvl="6" indent="-228600" algn="l" rtl="0">
              <a:lnSpc>
                <a:spcPct val="90000"/>
              </a:lnSpc>
              <a:spcBef>
                <a:spcPts val="400"/>
              </a:spcBef>
              <a:spcAft>
                <a:spcPts val="0"/>
              </a:spcAft>
              <a:buSzPts val="900"/>
              <a:buNone/>
              <a:defRPr sz="900"/>
            </a:lvl7pPr>
            <a:lvl8pPr marL="3657600" lvl="7" indent="-228600" algn="l" rtl="0">
              <a:lnSpc>
                <a:spcPct val="90000"/>
              </a:lnSpc>
              <a:spcBef>
                <a:spcPts val="400"/>
              </a:spcBef>
              <a:spcAft>
                <a:spcPts val="0"/>
              </a:spcAft>
              <a:buSzPts val="900"/>
              <a:buNone/>
              <a:defRPr sz="900"/>
            </a:lvl8pPr>
            <a:lvl9pPr marL="4114800" lvl="8" indent="-228600" algn="l" rtl="0">
              <a:lnSpc>
                <a:spcPct val="90000"/>
              </a:lnSpc>
              <a:spcBef>
                <a:spcPts val="400"/>
              </a:spcBef>
              <a:spcAft>
                <a:spcPts val="400"/>
              </a:spcAft>
              <a:buSzPts val="900"/>
              <a:buNone/>
              <a:defRPr sz="900"/>
            </a:lvl9pPr>
          </a:lstStyle>
          <a:p>
            <a:pPr lvl="0"/>
            <a:r>
              <a:rPr lang="en-US"/>
              <a:t>Edit Master text styles</a:t>
            </a:r>
          </a:p>
        </p:txBody>
      </p:sp>
      <p:sp>
        <p:nvSpPr>
          <p:cNvPr id="35" name="Google Shape;35;p16"/>
          <p:cNvSpPr txBox="1">
            <a:spLocks noGrp="1"/>
          </p:cNvSpPr>
          <p:nvPr>
            <p:ph type="dt" idx="10"/>
          </p:nvPr>
        </p:nvSpPr>
        <p:spPr>
          <a:xfrm>
            <a:off x="465512" y="6459785"/>
            <a:ext cx="2618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508D0017-3217-4856-96AF-BC9FDEE8EFB7}" type="datetime1">
              <a:rPr lang="en-US" smtClean="0"/>
              <a:t>10/15/2024</a:t>
            </a:fld>
            <a:endParaRPr lang="en-US"/>
          </a:p>
        </p:txBody>
      </p:sp>
      <p:sp>
        <p:nvSpPr>
          <p:cNvPr id="36" name="Google Shape;36;p16"/>
          <p:cNvSpPr txBox="1">
            <a:spLocks noGrp="1"/>
          </p:cNvSpPr>
          <p:nvPr>
            <p:ph type="ftr" idx="11"/>
          </p:nvPr>
        </p:nvSpPr>
        <p:spPr>
          <a:xfrm>
            <a:off x="4800600" y="6459785"/>
            <a:ext cx="4648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dk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37" name="Google Shape;37;p16"/>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050" b="0" i="0" u="none" strike="noStrike" cap="none">
                <a:solidFill>
                  <a:schemeClr val="dk2"/>
                </a:solidFill>
                <a:latin typeface="Arial"/>
                <a:ea typeface="Arial"/>
                <a:cs typeface="Arial"/>
                <a:sym typeface="Arial"/>
              </a:defRPr>
            </a:lvl1pPr>
            <a:lvl2pPr marL="0" lvl="1" indent="0" algn="r" rtl="0">
              <a:spcBef>
                <a:spcPts val="0"/>
              </a:spcBef>
              <a:buNone/>
              <a:defRPr sz="1050" b="0" i="0" u="none" strike="noStrike" cap="none">
                <a:solidFill>
                  <a:schemeClr val="dk2"/>
                </a:solidFill>
                <a:latin typeface="Arial"/>
                <a:ea typeface="Arial"/>
                <a:cs typeface="Arial"/>
                <a:sym typeface="Arial"/>
              </a:defRPr>
            </a:lvl2pPr>
            <a:lvl3pPr marL="0" lvl="2" indent="0" algn="r" rtl="0">
              <a:spcBef>
                <a:spcPts val="0"/>
              </a:spcBef>
              <a:buNone/>
              <a:defRPr sz="1050" b="0" i="0" u="none" strike="noStrike" cap="none">
                <a:solidFill>
                  <a:schemeClr val="dk2"/>
                </a:solidFill>
                <a:latin typeface="Arial"/>
                <a:ea typeface="Arial"/>
                <a:cs typeface="Arial"/>
                <a:sym typeface="Arial"/>
              </a:defRPr>
            </a:lvl3pPr>
            <a:lvl4pPr marL="0" lvl="3" indent="0" algn="r" rtl="0">
              <a:spcBef>
                <a:spcPts val="0"/>
              </a:spcBef>
              <a:buNone/>
              <a:defRPr sz="1050" b="0" i="0" u="none" strike="noStrike" cap="none">
                <a:solidFill>
                  <a:schemeClr val="dk2"/>
                </a:solidFill>
                <a:latin typeface="Arial"/>
                <a:ea typeface="Arial"/>
                <a:cs typeface="Arial"/>
                <a:sym typeface="Arial"/>
              </a:defRPr>
            </a:lvl4pPr>
            <a:lvl5pPr marL="0" lvl="4" indent="0" algn="r" rtl="0">
              <a:spcBef>
                <a:spcPts val="0"/>
              </a:spcBef>
              <a:buNone/>
              <a:defRPr sz="1050" b="0" i="0" u="none" strike="noStrike" cap="none">
                <a:solidFill>
                  <a:schemeClr val="dk2"/>
                </a:solidFill>
                <a:latin typeface="Arial"/>
                <a:ea typeface="Arial"/>
                <a:cs typeface="Arial"/>
                <a:sym typeface="Arial"/>
              </a:defRPr>
            </a:lvl5pPr>
            <a:lvl6pPr marL="0" lvl="5" indent="0" algn="r" rtl="0">
              <a:spcBef>
                <a:spcPts val="0"/>
              </a:spcBef>
              <a:buNone/>
              <a:defRPr sz="1050" b="0" i="0" u="none" strike="noStrike" cap="none">
                <a:solidFill>
                  <a:schemeClr val="dk2"/>
                </a:solidFill>
                <a:latin typeface="Arial"/>
                <a:ea typeface="Arial"/>
                <a:cs typeface="Arial"/>
                <a:sym typeface="Arial"/>
              </a:defRPr>
            </a:lvl6pPr>
            <a:lvl7pPr marL="0" lvl="6" indent="0" algn="r" rtl="0">
              <a:spcBef>
                <a:spcPts val="0"/>
              </a:spcBef>
              <a:buNone/>
              <a:defRPr sz="1050" b="0" i="0" u="none" strike="noStrike" cap="none">
                <a:solidFill>
                  <a:schemeClr val="dk2"/>
                </a:solidFill>
                <a:latin typeface="Arial"/>
                <a:ea typeface="Arial"/>
                <a:cs typeface="Arial"/>
                <a:sym typeface="Arial"/>
              </a:defRPr>
            </a:lvl7pPr>
            <a:lvl8pPr marL="0" lvl="7" indent="0" algn="r" rtl="0">
              <a:spcBef>
                <a:spcPts val="0"/>
              </a:spcBef>
              <a:buNone/>
              <a:defRPr sz="1050" b="0" i="0" u="none" strike="noStrike" cap="none">
                <a:solidFill>
                  <a:schemeClr val="dk2"/>
                </a:solidFill>
                <a:latin typeface="Arial"/>
                <a:ea typeface="Arial"/>
                <a:cs typeface="Arial"/>
                <a:sym typeface="Arial"/>
              </a:defRPr>
            </a:lvl8pPr>
            <a:lvl9pPr marL="0" lvl="8" indent="0" algn="r" rtl="0">
              <a:spcBef>
                <a:spcPts val="0"/>
              </a:spcBef>
              <a:buNone/>
              <a:defRPr sz="1050" b="0" i="0" u="none" strike="noStrike" cap="none">
                <a:solidFill>
                  <a:schemeClr val="dk2"/>
                </a:solidFill>
                <a:latin typeface="Arial"/>
                <a:ea typeface="Arial"/>
                <a:cs typeface="Arial"/>
                <a:sym typeface="Arial"/>
              </a:defRPr>
            </a:lvl9pPr>
          </a:lstStyle>
          <a:p>
            <a:fld id="{469BC29B-CD14-4172-9B93-F334EF7BA94E}" type="slidenum">
              <a:rPr lang="en-US" smtClean="0"/>
              <a:t>‹#›</a:t>
            </a:fld>
            <a:endParaRPr lang="en-US"/>
          </a:p>
        </p:txBody>
      </p:sp>
      <p:pic>
        <p:nvPicPr>
          <p:cNvPr id="38" name="Google Shape;38;p16" descr="The Seal of the California Department of Education"/>
          <p:cNvPicPr preferRelativeResize="0"/>
          <p:nvPr/>
        </p:nvPicPr>
        <p:blipFill rotWithShape="1">
          <a:blip r:embed="rId2">
            <a:alphaModFix/>
          </a:blip>
          <a:srcRect/>
          <a:stretch/>
        </p:blipFill>
        <p:spPr>
          <a:xfrm>
            <a:off x="11167569" y="6435367"/>
            <a:ext cx="406810" cy="403555"/>
          </a:xfrm>
          <a:prstGeom prst="rect">
            <a:avLst/>
          </a:prstGeom>
          <a:noFill/>
          <a:ln>
            <a:noFill/>
          </a:ln>
        </p:spPr>
      </p:pic>
      <p:sp>
        <p:nvSpPr>
          <p:cNvPr id="3" name="Content Placeholder 2">
            <a:extLst>
              <a:ext uri="{FF2B5EF4-FFF2-40B4-BE49-F238E27FC236}">
                <a16:creationId xmlns:a16="http://schemas.microsoft.com/office/drawing/2014/main" id="{F779E8F8-3FB3-4950-B14C-E5F15D387CF7}"/>
              </a:ext>
            </a:extLst>
          </p:cNvPr>
          <p:cNvSpPr>
            <a:spLocks noGrp="1"/>
          </p:cNvSpPr>
          <p:nvPr>
            <p:ph sz="quarter" idx="13"/>
          </p:nvPr>
        </p:nvSpPr>
        <p:spPr>
          <a:xfrm>
            <a:off x="4292600" y="374073"/>
            <a:ext cx="7281863" cy="5931477"/>
          </a:xfrm>
          <a:prstGeom prst="rect">
            <a:avLst/>
          </a:prstGeom>
        </p:spPr>
        <p:txBody>
          <a:bodyPr/>
          <a:lstStyle>
            <a:lvl1pPr marL="508000" indent="-457200">
              <a:spcBef>
                <a:spcPts val="0"/>
              </a:spcBef>
              <a:buFont typeface="Arial" panose="020B0604020202020204" pitchFamily="34" charset="0"/>
              <a:buChar char="•"/>
              <a:defRPr/>
            </a:lvl1pPr>
            <a:lvl2pPr marL="533400" indent="0">
              <a:spcBef>
                <a:spcPts val="0"/>
              </a:spcBef>
              <a:buFontTx/>
              <a:buNone/>
              <a:defRPr lang="en-US" sz="2400" b="0" i="0" u="none" strike="noStrike" cap="none" dirty="0">
                <a:solidFill>
                  <a:srgbClr val="3F3F3F"/>
                </a:solidFill>
                <a:latin typeface="Arial"/>
                <a:ea typeface="Arial"/>
                <a:cs typeface="Arial"/>
                <a:sym typeface="Arial"/>
              </a:defRPr>
            </a:lvl2pPr>
            <a:lvl3pPr marL="990600" indent="0">
              <a:spcBef>
                <a:spcPts val="0"/>
              </a:spcBef>
              <a:buFontTx/>
              <a:buNone/>
              <a:defRPr/>
            </a:lvl3pPr>
            <a:lvl4pPr marL="1447800" indent="0">
              <a:spcBef>
                <a:spcPts val="0"/>
              </a:spcBef>
              <a:buFontTx/>
              <a:buNone/>
              <a:defRPr/>
            </a:lvl4pPr>
            <a:lvl5pPr marL="1905000" indent="0">
              <a:spcBef>
                <a:spcPts val="0"/>
              </a:spcBef>
              <a:buFontTx/>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081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Side-by-Side">
  <p:cSld name="Two Content Side-by-Side">
    <p:spTree>
      <p:nvGrpSpPr>
        <p:cNvPr id="1" name="Shape 39"/>
        <p:cNvGrpSpPr/>
        <p:nvPr/>
      </p:nvGrpSpPr>
      <p:grpSpPr>
        <a:xfrm>
          <a:off x="0" y="0"/>
          <a:ext cx="0" cy="0"/>
          <a:chOff x="0" y="0"/>
          <a:chExt cx="0" cy="0"/>
        </a:xfrm>
      </p:grpSpPr>
      <p:sp>
        <p:nvSpPr>
          <p:cNvPr id="40" name="Google Shape;40;p17"/>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Autofit/>
          </a:bodyPr>
          <a:lstStyle>
            <a:lvl1pPr lvl="0" algn="l" rtl="0">
              <a:lnSpc>
                <a:spcPct val="85000"/>
              </a:lnSpc>
              <a:spcBef>
                <a:spcPts val="0"/>
              </a:spcBef>
              <a:spcAft>
                <a:spcPts val="0"/>
              </a:spcAft>
              <a:buClr>
                <a:srgbClr val="3F3F3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3" name="Google Shape;43;p17"/>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fld id="{421D1795-62E9-4350-B498-BEECA018C78D}" type="datetime1">
              <a:rPr lang="en-US" smtClean="0"/>
              <a:t>10/15/2024</a:t>
            </a:fld>
            <a:endParaRPr lang="en-US"/>
          </a:p>
        </p:txBody>
      </p:sp>
      <p:sp>
        <p:nvSpPr>
          <p:cNvPr id="44" name="Google Shape;44;p17"/>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45" name="Google Shape;45;p17"/>
          <p:cNvSpPr txBox="1">
            <a:spLocks noGrp="1"/>
          </p:cNvSpPr>
          <p:nvPr>
            <p:ph type="sldNum" idx="12"/>
          </p:nvPr>
        </p:nvSpPr>
        <p:spPr>
          <a:xfrm>
            <a:off x="9825629" y="6431189"/>
            <a:ext cx="1311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469BC29B-CD14-4172-9B93-F334EF7BA94E}" type="slidenum">
              <a:rPr lang="en-US" smtClean="0"/>
              <a:t>‹#›</a:t>
            </a:fld>
            <a:endParaRPr lang="en-US" dirty="0"/>
          </a:p>
        </p:txBody>
      </p:sp>
      <p:sp>
        <p:nvSpPr>
          <p:cNvPr id="3" name="Content Placeholder 2">
            <a:extLst>
              <a:ext uri="{FF2B5EF4-FFF2-40B4-BE49-F238E27FC236}">
                <a16:creationId xmlns:a16="http://schemas.microsoft.com/office/drawing/2014/main" id="{3E6E408A-A113-46E6-8AF3-8CDC57A4BA4D}"/>
              </a:ext>
            </a:extLst>
          </p:cNvPr>
          <p:cNvSpPr>
            <a:spLocks noGrp="1"/>
          </p:cNvSpPr>
          <p:nvPr>
            <p:ph sz="quarter" idx="13"/>
          </p:nvPr>
        </p:nvSpPr>
        <p:spPr>
          <a:xfrm>
            <a:off x="6154738" y="1846263"/>
            <a:ext cx="5000625" cy="43878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9DE0495-765D-4A98-8D64-C38D10CAF9D7}"/>
              </a:ext>
            </a:extLst>
          </p:cNvPr>
          <p:cNvSpPr>
            <a:spLocks noGrp="1"/>
          </p:cNvSpPr>
          <p:nvPr>
            <p:ph sz="quarter" idx="14"/>
          </p:nvPr>
        </p:nvSpPr>
        <p:spPr>
          <a:xfrm>
            <a:off x="1097280" y="1846263"/>
            <a:ext cx="5000625" cy="4387850"/>
          </a:xfrm>
          <a:prstGeom prst="rect">
            <a:avLst/>
          </a:prstGeom>
        </p:spPr>
        <p:txBody>
          <a:bodyPr/>
          <a:lstStyle>
            <a:lvl1pPr>
              <a:spcBef>
                <a:spcPts val="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25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5">
            <a:extLst>
              <a:ext uri="{FF2B5EF4-FFF2-40B4-BE49-F238E27FC236}">
                <a16:creationId xmlns:a16="http://schemas.microsoft.com/office/drawing/2014/main" id="{72CEBF7A-3B56-6828-F132-3FE54616FC99}"/>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b="0" smtClean="0">
                <a:latin typeface="Arial" panose="020B0604020202020204" pitchFamily="34" charset="0"/>
                <a:cs typeface="Arial" panose="020B0604020202020204" pitchFamily="34" charset="0"/>
              </a:rPr>
              <a:pPr/>
              <a:t>‹#›</a:t>
            </a:fld>
            <a:endParaRPr lang="en-US"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86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5">
            <a:extLst>
              <a:ext uri="{FF2B5EF4-FFF2-40B4-BE49-F238E27FC236}">
                <a16:creationId xmlns:a16="http://schemas.microsoft.com/office/drawing/2014/main" id="{196E9C52-36F5-63F1-2D07-1FB18A3B2920}"/>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75309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5">
            <a:extLst>
              <a:ext uri="{FF2B5EF4-FFF2-40B4-BE49-F238E27FC236}">
                <a16:creationId xmlns:a16="http://schemas.microsoft.com/office/drawing/2014/main" id="{11A268EB-F0B8-4F18-E4FA-CD757E0A1305}"/>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3325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5">
            <a:extLst>
              <a:ext uri="{FF2B5EF4-FFF2-40B4-BE49-F238E27FC236}">
                <a16:creationId xmlns:a16="http://schemas.microsoft.com/office/drawing/2014/main" id="{A4A6B54E-CD3E-CD7A-2F82-D7D40F7FB117}"/>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219447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a:extLst>
              <a:ext uri="{FF2B5EF4-FFF2-40B4-BE49-F238E27FC236}">
                <a16:creationId xmlns:a16="http://schemas.microsoft.com/office/drawing/2014/main" id="{0B95B299-CDD3-9270-272C-1A0156B31C69}"/>
              </a:ext>
            </a:extLst>
          </p:cNvPr>
          <p:cNvSpPr txBox="1">
            <a:spLocks/>
          </p:cNvSpPr>
          <p:nvPr userDrawn="1"/>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641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3790DB-FEEA-479C-8006-A027F503C31D}" type="datetime1">
              <a:rPr lang="en-US" smtClean="0"/>
              <a:t>10/15/2024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74565115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F65E2A1-28E8-47F5-AAC4-ADD8E048C2FA}"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61169200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023D98-6382-424C-9815-F2C859230A67}" type="datetime1">
              <a:rPr lang="en-US" smtClean="0"/>
              <a:t>10/15/2024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69BC29B-CD14-4172-9B93-F334EF7BA94E}" type="slidenum">
              <a:rPr lang="en-US" smtClean="0"/>
              <a:t>‹#›</a:t>
            </a:fld>
            <a:endParaRPr lang="en-US"/>
          </a:p>
        </p:txBody>
      </p:sp>
    </p:spTree>
    <p:extLst>
      <p:ext uri="{BB962C8B-B14F-4D97-AF65-F5344CB8AC3E}">
        <p14:creationId xmlns:p14="http://schemas.microsoft.com/office/powerpoint/2010/main" val="3811082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90">
          <a:fgClr>
            <a:srgbClr val="1E5E70"/>
          </a:fgClr>
          <a:bgClr>
            <a:srgbClr val="0070C0"/>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9C891BB-CD28-46EB-A826-F452B76A7563}" type="datetime1">
              <a:rPr lang="en-US" smtClean="0"/>
              <a:t>10/15/2024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69BC29B-CD14-4172-9B93-F334EF7BA94E}" type="slidenum">
              <a:rPr lang="en-US" smtClean="0"/>
              <a:t>‹#›</a:t>
            </a:fld>
            <a:endParaRPr lang="en-US"/>
          </a:p>
        </p:txBody>
      </p:sp>
      <p:sp>
        <p:nvSpPr>
          <p:cNvPr id="36" name="Rounded Rectangle 10">
            <a:extLst>
              <a:ext uri="{FF2B5EF4-FFF2-40B4-BE49-F238E27FC236}">
                <a16:creationId xmlns:a16="http://schemas.microsoft.com/office/drawing/2014/main" id="{744947D2-D9FD-4D57-90BD-F3957A15ACCA}"/>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7">
            <a:extLst>
              <a:ext uri="{FF2B5EF4-FFF2-40B4-BE49-F238E27FC236}">
                <a16:creationId xmlns:a16="http://schemas.microsoft.com/office/drawing/2014/main" id="{34F60E3D-754B-4EBF-B0C4-D7914FB64F16}"/>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9">
            <a:extLst>
              <a:ext uri="{FF2B5EF4-FFF2-40B4-BE49-F238E27FC236}">
                <a16:creationId xmlns:a16="http://schemas.microsoft.com/office/drawing/2014/main" id="{EE197B34-587A-4CE4-9DB3-7587E2A00528}"/>
              </a:ext>
            </a:extLst>
          </p:cNvPr>
          <p:cNvSpPr/>
          <p:nvPr userDrawn="1"/>
        </p:nvSpPr>
        <p:spPr>
          <a:xfrm>
            <a:off x="11353800" y="576484"/>
            <a:ext cx="83820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8">
            <a:extLst>
              <a:ext uri="{FF2B5EF4-FFF2-40B4-BE49-F238E27FC236}">
                <a16:creationId xmlns:a16="http://schemas.microsoft.com/office/drawing/2014/main" id="{C27E2A81-9F2E-4253-8EBF-63584E1C5415}"/>
              </a:ext>
            </a:extLst>
          </p:cNvPr>
          <p:cNvSpPr/>
          <p:nvPr userDrawn="1"/>
        </p:nvSpPr>
        <p:spPr>
          <a:xfrm>
            <a:off x="10496066" y="0"/>
            <a:ext cx="1269358" cy="706036"/>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Official Seal of the California Department of Educaiton">
            <a:extLst>
              <a:ext uri="{FF2B5EF4-FFF2-40B4-BE49-F238E27FC236}">
                <a16:creationId xmlns:a16="http://schemas.microsoft.com/office/drawing/2014/main" id="{77B07CB9-861E-4447-AAA9-B4015FE5B846}"/>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0254" y="5389202"/>
            <a:ext cx="1294916" cy="1294916"/>
          </a:xfrm>
          <a:prstGeom prst="rect">
            <a:avLst/>
          </a:prstGeom>
        </p:spPr>
      </p:pic>
    </p:spTree>
    <p:extLst>
      <p:ext uri="{BB962C8B-B14F-4D97-AF65-F5344CB8AC3E}">
        <p14:creationId xmlns:p14="http://schemas.microsoft.com/office/powerpoint/2010/main" val="1523275157"/>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588" r:id="rId3"/>
    <p:sldLayoutId id="2147484589" r:id="rId4"/>
    <p:sldLayoutId id="2147484590" r:id="rId5"/>
    <p:sldLayoutId id="2147484591" r:id="rId6"/>
    <p:sldLayoutId id="2147484592" r:id="rId7"/>
    <p:sldLayoutId id="2147484593" r:id="rId8"/>
    <p:sldLayoutId id="2147484594" r:id="rId9"/>
    <p:sldLayoutId id="2147484595" r:id="rId10"/>
    <p:sldLayoutId id="2147484596" r:id="rId11"/>
    <p:sldLayoutId id="2147484597" r:id="rId12"/>
    <p:sldLayoutId id="2147484598" r:id="rId13"/>
    <p:sldLayoutId id="2147484599" r:id="rId14"/>
    <p:sldLayoutId id="2147484600" r:id="rId15"/>
    <p:sldLayoutId id="2147484601" r:id="rId16"/>
    <p:sldLayoutId id="2147484602" r:id="rId17"/>
    <p:sldLayoutId id="2147484603" r:id="rId18"/>
    <p:sldLayoutId id="2147484604" r:id="rId19"/>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o.usa.gov/" TargetMode="External"/><Relationship Id="rId2" Type="http://schemas.openxmlformats.org/officeDocument/2006/relationships/hyperlink" Target="https://go.usa.gov/xfAWr" TargetMode="External"/><Relationship Id="rId1" Type="http://schemas.openxmlformats.org/officeDocument/2006/relationships/slideLayout" Target="../slideLayouts/slideLayout2.xml"/><Relationship Id="rId5" Type="http://schemas.openxmlformats.org/officeDocument/2006/relationships/hyperlink" Target="https://leginfo.legislature.ca.gov/faces/billNavClient.xhtml?bill_id=202120220AB179" TargetMode="External"/><Relationship Id="rId4" Type="http://schemas.openxmlformats.org/officeDocument/2006/relationships/hyperlink" Target="https://go.usa.gov/xfAC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ca.gov/sp/sw/t1/essaassistdatafiles.as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o.usa.gov/xdcPV" TargetMode="External"/><Relationship Id="rId2" Type="http://schemas.openxmlformats.org/officeDocument/2006/relationships/hyperlink" Target="https://www.grants.gov/web/grants/learn-grants/grant-policies/omb-uniform-guidance-2014.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7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3.cde.ca.gov/gmart/gmartlogon.asp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7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7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cde.ca.gov/sp/sw/t1/csiwebinars.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de.ca.gov/sp/sw/t1/csicoeapp.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78.xml"/></Relationships>
</file>

<file path=ppt/slides/_rels/slide49.xml.rels><?xml version="1.0" encoding="UTF-8" standalone="yes"?>
<Relationships xmlns="http://schemas.openxmlformats.org/package/2006/relationships"><Relationship Id="rId2" Type="http://schemas.openxmlformats.org/officeDocument/2006/relationships/hyperlink" Target="https://www.cde.ca.gov/fg/fo/fm/ff.as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ca.gov/schooldirecto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cde.ca.gov/sp/sw/t1/csicoefiscalinfo.asp#plandevImpSup"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mailto:ESSACOE@cde.ca.gov"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79.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atormey@cde.ca.gov" TargetMode="External"/><Relationship Id="rId2" Type="http://schemas.openxmlformats.org/officeDocument/2006/relationships/hyperlink" Target="mailto:ESSACOE@cde.ca.gov" TargetMode="External"/><Relationship Id="rId1" Type="http://schemas.openxmlformats.org/officeDocument/2006/relationships/slideLayout" Target="../slideLayouts/slideLayout2.xml"/><Relationship Id="rId4" Type="http://schemas.openxmlformats.org/officeDocument/2006/relationships/hyperlink" Target="mailto:mwurster@cde.ca.gov" TargetMode="External"/></Relationships>
</file>

<file path=ppt/slides/_rels/slide7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9144000" cy="4000500"/>
          </a:xfrm>
        </p:spPr>
        <p:txBody>
          <a:bodyPr>
            <a:normAutofit fontScale="90000"/>
          </a:bodyPr>
          <a:lstStyle/>
          <a:p>
            <a:pPr algn="ctr"/>
            <a:r>
              <a:rPr lang="en-US" sz="4900" b="1" dirty="0">
                <a:solidFill>
                  <a:schemeClr val="tx1"/>
                </a:solidFill>
                <a:latin typeface="Arial" panose="020B0604020202020204" pitchFamily="34" charset="0"/>
                <a:cs typeface="Arial" panose="020B0604020202020204" pitchFamily="34" charset="0"/>
              </a:rPr>
              <a:t>2022–23 </a:t>
            </a:r>
            <a:r>
              <a:rPr lang="en" sz="4900" b="1" dirty="0">
                <a:solidFill>
                  <a:schemeClr val="tx1"/>
                </a:solidFill>
                <a:latin typeface="Arial" panose="020B0604020202020204" pitchFamily="34" charset="0"/>
                <a:cs typeface="Arial" panose="020B0604020202020204" pitchFamily="34" charset="0"/>
              </a:rPr>
              <a:t>Every Student Succeeds Act Comprehensive Support and Improvement County Office of Education Plan Development and Implementation Support Application for Funding Webinar</a:t>
            </a:r>
            <a:endParaRPr lang="en-US" dirty="0"/>
          </a:p>
        </p:txBody>
      </p:sp>
      <p:sp>
        <p:nvSpPr>
          <p:cNvPr id="3" name="Subtitle 2"/>
          <p:cNvSpPr>
            <a:spLocks noGrp="1"/>
          </p:cNvSpPr>
          <p:nvPr>
            <p:ph type="subTitle" idx="1"/>
          </p:nvPr>
        </p:nvSpPr>
        <p:spPr>
          <a:xfrm>
            <a:off x="1524000" y="4640239"/>
            <a:ext cx="9144000" cy="1017612"/>
          </a:xfrm>
        </p:spPr>
        <p:txBody>
          <a:bodyPr/>
          <a:lstStyle/>
          <a:p>
            <a:r>
              <a:rPr lang="en" sz="4400" dirty="0">
                <a:latin typeface="Arial" panose="020B0604020202020204" pitchFamily="34" charset="0"/>
                <a:cs typeface="Arial" panose="020B0604020202020204" pitchFamily="34" charset="0"/>
              </a:rPr>
              <a:t>				</a:t>
            </a:r>
            <a:r>
              <a:rPr lang="en" sz="4400" b="1" dirty="0">
                <a:solidFill>
                  <a:schemeClr val="tx1"/>
                </a:solidFill>
                <a:latin typeface="Arial" panose="020B0604020202020204" pitchFamily="34" charset="0"/>
                <a:cs typeface="Arial" panose="020B0604020202020204" pitchFamily="34" charset="0"/>
              </a:rPr>
              <a:t>February 9, 2023</a:t>
            </a:r>
            <a:endParaRPr lang="en-US" sz="4400" b="1" dirty="0">
              <a:solidFill>
                <a:schemeClr val="tx1"/>
              </a:solidFill>
            </a:endParaRPr>
          </a:p>
        </p:txBody>
      </p:sp>
    </p:spTree>
    <p:extLst>
      <p:ext uri="{BB962C8B-B14F-4D97-AF65-F5344CB8AC3E}">
        <p14:creationId xmlns:p14="http://schemas.microsoft.com/office/powerpoint/2010/main" val="277729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277E-BF41-42AB-BB22-1F9E3BFE6535}"/>
              </a:ext>
            </a:extLst>
          </p:cNvPr>
          <p:cNvSpPr>
            <a:spLocks noGrp="1"/>
          </p:cNvSpPr>
          <p:nvPr>
            <p:ph type="title"/>
          </p:nvPr>
        </p:nvSpPr>
        <p:spPr>
          <a:xfrm>
            <a:off x="1415975"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Purpose</a:t>
            </a:r>
            <a:endParaRPr lang="en-US" dirty="0"/>
          </a:p>
        </p:txBody>
      </p:sp>
      <p:sp>
        <p:nvSpPr>
          <p:cNvPr id="3" name="Content Placeholder 2">
            <a:extLst>
              <a:ext uri="{FF2B5EF4-FFF2-40B4-BE49-F238E27FC236}">
                <a16:creationId xmlns:a16="http://schemas.microsoft.com/office/drawing/2014/main" id="{7890B5C0-57B6-4836-BB9D-927425E94FDC}"/>
              </a:ext>
            </a:extLst>
          </p:cNvPr>
          <p:cNvSpPr>
            <a:spLocks noGrp="1"/>
          </p:cNvSpPr>
          <p:nvPr>
            <p:ph idx="1"/>
          </p:nvPr>
        </p:nvSpPr>
        <p:spPr>
          <a:xfrm>
            <a:off x="1792508" y="1988744"/>
            <a:ext cx="8915400" cy="3777622"/>
          </a:xfrm>
        </p:spPr>
        <p:txBody>
          <a:bodyPr/>
          <a:lstStyle/>
          <a:p>
            <a:pPr marL="0" indent="0">
              <a:buNone/>
            </a:pPr>
            <a:r>
              <a:rPr lang="en-US" sz="3200" dirty="0">
                <a:solidFill>
                  <a:schemeClr val="tx1"/>
                </a:solidFill>
                <a:latin typeface="Arial" panose="020B0604020202020204" pitchFamily="34" charset="0"/>
                <a:cs typeface="Arial" panose="020B0604020202020204" pitchFamily="34" charset="0"/>
              </a:rPr>
              <a:t>The Budget Act of 2022 appropriated $5,000,000 of ESSA, Section 1003 funds to COEs to support LEAs with the development and implementation of their 2023–24 CSI plans in coordination with the statewide system of support. </a:t>
            </a:r>
          </a:p>
          <a:p>
            <a:endParaRPr lang="en-US" dirty="0"/>
          </a:p>
        </p:txBody>
      </p:sp>
    </p:spTree>
    <p:extLst>
      <p:ext uri="{BB962C8B-B14F-4D97-AF65-F5344CB8AC3E}">
        <p14:creationId xmlns:p14="http://schemas.microsoft.com/office/powerpoint/2010/main" val="78936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323" y="624110"/>
            <a:ext cx="9812290" cy="1280890"/>
          </a:xfrm>
        </p:spPr>
        <p:txBody>
          <a:bodyPr>
            <a:normAutofit/>
          </a:bodyPr>
          <a:lstStyle/>
          <a:p>
            <a:r>
              <a:rPr lang="en-US" b="1" dirty="0">
                <a:solidFill>
                  <a:schemeClr val="tx1"/>
                </a:solidFill>
                <a:latin typeface="Arial" panose="020B0604020202020204" pitchFamily="34" charset="0"/>
                <a:cs typeface="Arial" panose="020B0604020202020204" pitchFamily="34" charset="0"/>
              </a:rPr>
              <a:t>               Statutory Authority </a:t>
            </a:r>
          </a:p>
        </p:txBody>
      </p:sp>
      <p:sp>
        <p:nvSpPr>
          <p:cNvPr id="5" name="Content Placeholder 4"/>
          <p:cNvSpPr>
            <a:spLocks noGrp="1"/>
          </p:cNvSpPr>
          <p:nvPr>
            <p:ph idx="1"/>
          </p:nvPr>
        </p:nvSpPr>
        <p:spPr>
          <a:xfrm>
            <a:off x="1091822" y="1296537"/>
            <a:ext cx="10058400" cy="5062988"/>
          </a:xfrm>
        </p:spPr>
        <p:txBody>
          <a:bodyPr>
            <a:normAutofit lnSpcReduction="10000"/>
          </a:bodyPr>
          <a:lstStyle/>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ESSA Section 1003–School Improvement</a:t>
            </a:r>
            <a:r>
              <a:rPr lang="en-US" sz="3200" u="sng"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
            </a:r>
            <a:r>
              <a:rPr lang="en-US" sz="3200" u="sng" dirty="0">
                <a:solidFill>
                  <a:srgbClr val="1E5E70"/>
                </a:solidFill>
                <a:latin typeface="Arial" panose="020B0604020202020204" pitchFamily="34" charset="0"/>
                <a:cs typeface="Arial" panose="020B0604020202020204" pitchFamily="34" charset="0"/>
                <a:hlinkClick r:id="rId2" tooltip="United States Department of Education- Every Student Succeeds Act">
                  <a:extLst>
                    <a:ext uri="{A12FA001-AC4F-418D-AE19-62706E023703}">
                      <ahyp:hlinkClr xmlns:ahyp="http://schemas.microsoft.com/office/drawing/2018/hyperlinkcolor" val="tx"/>
                    </a:ext>
                  </a:extLst>
                </a:hlinkClick>
              </a:rPr>
              <a:t>https://go</a:t>
            </a:r>
            <a:r>
              <a:rPr lang="en-US" sz="3200" u="sng" dirty="0">
                <a:solidFill>
                  <a:srgbClr val="1E5E70"/>
                </a:solidFill>
                <a:latin typeface="Arial" panose="020B0604020202020204" pitchFamily="34" charset="0"/>
                <a:cs typeface="Arial" panose="020B0604020202020204" pitchFamily="34" charset="0"/>
                <a:hlinkClick r:id="rId3" tooltip="Every Student Succeeds Act legislation"/>
              </a:rPr>
              <a:t>https://go.usa.gov/</a:t>
            </a:r>
            <a:r>
              <a:rPr lang="en-US" sz="3200" u="sng" dirty="0">
                <a:solidFill>
                  <a:srgbClr val="1E5E70"/>
                </a:solidFill>
                <a:latin typeface="Arial" panose="020B0604020202020204" pitchFamily="34" charset="0"/>
                <a:cs typeface="Arial" panose="020B0604020202020204" pitchFamily="34" charset="0"/>
                <a:hlinkClick r:id="rId2" tooltip="Every Student Succeeds Act Legislation">
                  <a:extLst>
                    <a:ext uri="{A12FA001-AC4F-418D-AE19-62706E023703}">
                      <ahyp:hlinkClr xmlns:ahyp="http://schemas.microsoft.com/office/drawing/2018/hyperlinkcolor" val="tx"/>
                    </a:ext>
                  </a:extLst>
                </a:hlinkClick>
              </a:rPr>
              <a:t>xfAWr</a:t>
            </a:r>
            <a:r>
              <a:rPr lang="en-US" sz="3200" u="sng" dirty="0">
                <a:solidFill>
                  <a:srgbClr val="1E5E70"/>
                </a:solidFill>
                <a:latin typeface="Arial" panose="020B0604020202020204" pitchFamily="34" charset="0"/>
                <a:cs typeface="Arial" panose="020B0604020202020204" pitchFamily="34" charset="0"/>
                <a:hlinkClick r:id="rId2" tooltip="Every Student Succeeds Act legislation">
                  <a:extLst>
                    <a:ext uri="{A12FA001-AC4F-418D-AE19-62706E023703}">
                      <ahyp:hlinkClr xmlns:ahyp="http://schemas.microsoft.com/office/drawing/2018/hyperlinkcolor" val="tx"/>
                    </a:ext>
                  </a:extLst>
                </a:hlinkClick>
              </a:rPr>
              <a:t> - </a:t>
            </a:r>
            <a:r>
              <a:rPr lang="en-US" sz="3200" u="sng" dirty="0">
                <a:solidFill>
                  <a:srgbClr val="1E5E70"/>
                </a:solidFill>
                <a:latin typeface="Arial" panose="020B0604020202020204" pitchFamily="34" charset="0"/>
                <a:cs typeface="Arial" panose="020B0604020202020204" pitchFamily="34" charset="0"/>
                <a:hlinkClick r:id="rId2" tooltip="United States Department of Education- Every Student Succeeds Act">
                  <a:extLst>
                    <a:ext uri="{A12FA001-AC4F-418D-AE19-62706E023703}">
                      <ahyp:hlinkClr xmlns:ahyp="http://schemas.microsoft.com/office/drawing/2018/hyperlinkcolor" val="tx"/>
                    </a:ext>
                  </a:extLst>
                </a:hlinkClick>
              </a:rPr>
              <a:t>usa.gov/xfAWr</a:t>
            </a:r>
            <a:r>
              <a:rPr lang="en-US" sz="3200" dirty="0">
                <a:latin typeface="Arial" panose="020B0604020202020204" pitchFamily="34" charset="0"/>
                <a:cs typeface="Arial" panose="020B0604020202020204" pitchFamily="34" charset="0"/>
              </a:rPr>
              <a:t>)</a:t>
            </a:r>
            <a:r>
              <a:rPr lang="en-US" sz="3200" dirty="0">
                <a:solidFill>
                  <a:schemeClr val="tx1"/>
                </a:solidFill>
                <a:latin typeface="Arial" panose="020B0604020202020204" pitchFamily="34" charset="0"/>
                <a:cs typeface="Arial" panose="020B0604020202020204" pitchFamily="34" charset="0"/>
              </a:rPr>
              <a:t>, pages 9 through 11.</a:t>
            </a:r>
          </a:p>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ESSA Section 1111(d)(1)–Comprehensive Support and Improvement </a:t>
            </a:r>
            <a:r>
              <a:rPr lang="en-US" sz="3200" dirty="0">
                <a:latin typeface="Arial" panose="020B0604020202020204" pitchFamily="34" charset="0"/>
                <a:cs typeface="Arial" panose="020B0604020202020204" pitchFamily="34" charset="0"/>
              </a:rPr>
              <a:t>(</a:t>
            </a:r>
            <a:r>
              <a:rPr lang="en-US" sz="3200" u="sng" dirty="0">
                <a:solidFill>
                  <a:srgbClr val="1E5E70"/>
                </a:solidFill>
                <a:latin typeface="Arial" panose="020B0604020202020204" pitchFamily="34" charset="0"/>
                <a:cs typeface="Arial" panose="020B0604020202020204" pitchFamily="34" charset="0"/>
                <a:hlinkClick r:id="rId4" tooltip="Comprehensive Support and Improvement legislation under the Every Student Succeeds Act"/>
              </a:rPr>
              <a:t>https://go.usa.gov/xfAC2</a:t>
            </a: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pages</a:t>
            </a:r>
            <a:r>
              <a:rPr lang="en-US" sz="3200" dirty="0">
                <a:latin typeface="Arial" panose="020B0604020202020204" pitchFamily="34" charset="0"/>
                <a:cs typeface="Arial" panose="020B0604020202020204" pitchFamily="34" charset="0"/>
              </a:rPr>
              <a:t> </a:t>
            </a:r>
            <a:r>
              <a:rPr lang="en-US" sz="3200" dirty="0">
                <a:solidFill>
                  <a:schemeClr val="tx1"/>
                </a:solidFill>
                <a:latin typeface="Arial" panose="020B0604020202020204" pitchFamily="34" charset="0"/>
                <a:cs typeface="Arial" panose="020B0604020202020204" pitchFamily="34" charset="0"/>
              </a:rPr>
              <a:t>33 through 35.</a:t>
            </a:r>
          </a:p>
          <a:p>
            <a:pPr>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Assembly Bill 179, Budget Act of 2022 Item 6100-134-0890 Schedule 1 is located at </a:t>
            </a:r>
            <a:r>
              <a:rPr lang="en-US" sz="3200" dirty="0">
                <a:solidFill>
                  <a:schemeClr val="tx1"/>
                </a:solidFill>
                <a:latin typeface="Arial" panose="020B0604020202020204" pitchFamily="34" charset="0"/>
                <a:cs typeface="Arial" panose="020B0604020202020204" pitchFamily="34" charset="0"/>
                <a:hlinkClick r:id="rId5" tooltip="Assembly Bill 179, Budget Act of 2022"/>
              </a:rPr>
              <a:t>https://leginfo.legislature.ca.gov/faces/billNavClient.xhtml?bill_id=202120220AB179</a:t>
            </a:r>
            <a:r>
              <a:rPr lang="en-US" sz="3200" dirty="0">
                <a:solidFill>
                  <a:schemeClr val="tx1"/>
                </a:solidFill>
                <a:latin typeface="Arial" panose="020B0604020202020204" pitchFamily="34" charset="0"/>
                <a:cs typeface="Arial" panose="020B0604020202020204" pitchFamily="34" charset="0"/>
              </a:rPr>
              <a:t>.</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2642574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17762-04F6-49FD-B196-6EDAA4815CF0}"/>
              </a:ext>
            </a:extLst>
          </p:cNvPr>
          <p:cNvSpPr>
            <a:spLocks noGrp="1"/>
          </p:cNvSpPr>
          <p:nvPr>
            <p:ph type="title"/>
          </p:nvPr>
        </p:nvSpPr>
        <p:spPr>
          <a:xfrm>
            <a:off x="1746505" y="624110"/>
            <a:ext cx="9758108" cy="1280890"/>
          </a:xfrm>
        </p:spPr>
        <p:txBody>
          <a:bodyPr/>
          <a:lstStyle/>
          <a:p>
            <a:r>
              <a:rPr lang="en-US" b="1" dirty="0">
                <a:solidFill>
                  <a:schemeClr val="tx1"/>
                </a:solidFill>
                <a:latin typeface="Arial"/>
                <a:cs typeface="Arial"/>
              </a:rPr>
              <a:t>2022 </a:t>
            </a:r>
            <a:r>
              <a:rPr lang="en-US" b="1" dirty="0">
                <a:solidFill>
                  <a:schemeClr val="tx1"/>
                </a:solidFill>
                <a:latin typeface="Arial" panose="020B0604020202020204" pitchFamily="34" charset="0"/>
                <a:cs typeface="Arial" panose="020B0604020202020204" pitchFamily="34" charset="0"/>
              </a:rPr>
              <a:t>Budget Act: Provision 7 of Schedule 1 </a:t>
            </a:r>
            <a:endParaRPr lang="en-US" dirty="0"/>
          </a:p>
        </p:txBody>
      </p:sp>
      <p:sp>
        <p:nvSpPr>
          <p:cNvPr id="3" name="Content Placeholder 2">
            <a:extLst>
              <a:ext uri="{FF2B5EF4-FFF2-40B4-BE49-F238E27FC236}">
                <a16:creationId xmlns:a16="http://schemas.microsoft.com/office/drawing/2014/main" id="{15B078C8-1364-49FE-BDD0-B6B2E91DA0D9}"/>
              </a:ext>
            </a:extLst>
          </p:cNvPr>
          <p:cNvSpPr>
            <a:spLocks noGrp="1"/>
          </p:cNvSpPr>
          <p:nvPr>
            <p:ph idx="1"/>
          </p:nvPr>
        </p:nvSpPr>
        <p:spPr>
          <a:xfrm>
            <a:off x="1162812" y="1540189"/>
            <a:ext cx="10225274" cy="3777622"/>
          </a:xfrm>
        </p:spPr>
        <p:txBody>
          <a:bodyPr/>
          <a:lstStyle/>
          <a:p>
            <a:pPr marL="701034"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Here, the COE is working on behalf of the </a:t>
            </a:r>
            <a:r>
              <a:rPr lang="en-US" sz="3200" b="1" dirty="0">
                <a:solidFill>
                  <a:schemeClr val="tx1"/>
                </a:solidFill>
                <a:latin typeface="Arial" panose="020B0604020202020204" pitchFamily="34" charset="0"/>
                <a:cs typeface="Arial" panose="020B0604020202020204" pitchFamily="34" charset="0"/>
              </a:rPr>
              <a:t>LEA</a:t>
            </a:r>
            <a:r>
              <a:rPr lang="en-US" sz="3200" dirty="0">
                <a:solidFill>
                  <a:schemeClr val="tx1"/>
                </a:solidFill>
                <a:latin typeface="Arial" panose="020B0604020202020204" pitchFamily="34" charset="0"/>
                <a:cs typeface="Arial" panose="020B0604020202020204" pitchFamily="34" charset="0"/>
              </a:rPr>
              <a:t> to meet the ESSA requirement to provide technical assistance and support to develop and implement 2023–24 CSI plans.</a:t>
            </a:r>
          </a:p>
          <a:p>
            <a:pPr marL="701034"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next section will cover how to apply for funding authorized under this Provision.</a:t>
            </a:r>
          </a:p>
          <a:p>
            <a:endParaRPr lang="en-US" dirty="0"/>
          </a:p>
        </p:txBody>
      </p:sp>
    </p:spTree>
    <p:extLst>
      <p:ext uri="{BB962C8B-B14F-4D97-AF65-F5344CB8AC3E}">
        <p14:creationId xmlns:p14="http://schemas.microsoft.com/office/powerpoint/2010/main" val="3054011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84" y="897467"/>
            <a:ext cx="9247116" cy="165466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Which COEs Are Eligible to Apply for FY 2022 Funding?</a:t>
            </a:r>
          </a:p>
        </p:txBody>
      </p:sp>
      <p:sp>
        <p:nvSpPr>
          <p:cNvPr id="3" name="Content Placeholder 2"/>
          <p:cNvSpPr>
            <a:spLocks noGrp="1"/>
          </p:cNvSpPr>
          <p:nvPr>
            <p:ph idx="1"/>
          </p:nvPr>
        </p:nvSpPr>
        <p:spPr>
          <a:xfrm>
            <a:off x="1097281" y="2361063"/>
            <a:ext cx="9773919" cy="3599470"/>
          </a:xfrm>
        </p:spPr>
        <p:txBody>
          <a:bodyPr>
            <a:normAutofit lnSpcReduction="10000"/>
          </a:bodyPr>
          <a:lstStyle/>
          <a:p>
            <a:pPr marL="243834" indent="0">
              <a:lnSpc>
                <a:spcPct val="100000"/>
              </a:lnSpc>
              <a:spcBef>
                <a:spcPts val="1600"/>
              </a:spcBef>
              <a:spcAft>
                <a:spcPts val="1600"/>
              </a:spcAft>
              <a:buNone/>
            </a:pPr>
            <a:r>
              <a:rPr lang="en-US" sz="3200" dirty="0">
                <a:solidFill>
                  <a:schemeClr val="tx1"/>
                </a:solidFill>
                <a:latin typeface="Arial" panose="020B0604020202020204" pitchFamily="34" charset="0"/>
                <a:cs typeface="Arial" panose="020B0604020202020204" pitchFamily="34" charset="0"/>
              </a:rPr>
              <a:t>Eligible COEs have an LEA or LEAs in their county that serve schools eligible for CSI based on the </a:t>
            </a:r>
            <a:r>
              <a:rPr lang="en-US" sz="3200" b="1" dirty="0">
                <a:solidFill>
                  <a:schemeClr val="tx1"/>
                </a:solidFill>
                <a:latin typeface="Arial" panose="020B0604020202020204" pitchFamily="34" charset="0"/>
                <a:cs typeface="Arial" panose="020B0604020202020204" pitchFamily="34" charset="0"/>
              </a:rPr>
              <a:t>2022–23 ESSA Assistance Status Data Files </a:t>
            </a:r>
            <a:r>
              <a:rPr lang="en-US" sz="3200" dirty="0">
                <a:solidFill>
                  <a:schemeClr val="tx1"/>
                </a:solidFill>
                <a:latin typeface="Arial" panose="020B0604020202020204" pitchFamily="34" charset="0"/>
                <a:cs typeface="Arial" panose="020B0604020202020204" pitchFamily="34" charset="0"/>
              </a:rPr>
              <a:t>located at</a:t>
            </a:r>
          </a:p>
          <a:p>
            <a:pPr marL="243834" indent="0">
              <a:lnSpc>
                <a:spcPct val="100000"/>
              </a:lnSpc>
              <a:spcBef>
                <a:spcPts val="1600"/>
              </a:spcBef>
              <a:spcAft>
                <a:spcPts val="1600"/>
              </a:spcAft>
              <a:buNone/>
            </a:pPr>
            <a:r>
              <a:rPr lang="en-US" sz="3200" u="sng" dirty="0">
                <a:solidFill>
                  <a:srgbClr val="1E5E70"/>
                </a:solidFill>
                <a:latin typeface="Arial" panose="020B0604020202020204" pitchFamily="34" charset="0"/>
                <a:cs typeface="Arial" panose="020B0604020202020204" pitchFamily="34" charset="0"/>
                <a:hlinkClick r:id="rId3" tooltip="Every Student Succeeds Act Assistance Data Files"/>
              </a:rPr>
              <a:t>https://www.cde.ca.gov/sp/sw/t1/essaassistdatafiles.asp</a:t>
            </a:r>
            <a:endParaRPr lang="en-US" sz="3200" dirty="0">
              <a:solidFill>
                <a:srgbClr val="1E5E70"/>
              </a:solidFill>
              <a:highlight>
                <a:srgbClr val="FFFF00"/>
              </a:highlight>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852116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586853"/>
            <a:ext cx="10058399" cy="1378425"/>
          </a:xfrm>
        </p:spPr>
        <p:txBody>
          <a:bodyPr>
            <a:noAutofit/>
          </a:bodyPr>
          <a:lstStyle/>
          <a:p>
            <a:pPr marL="93131" algn="ctr">
              <a:lnSpc>
                <a:spcPct val="100000"/>
              </a:lnSpc>
              <a:spcBef>
                <a:spcPts val="0"/>
              </a:spcBef>
              <a:spcAft>
                <a:spcPts val="1600"/>
              </a:spcAft>
              <a:buSzPts val="2500"/>
            </a:pPr>
            <a:r>
              <a:rPr lang="en-US" b="1" dirty="0">
                <a:solidFill>
                  <a:schemeClr val="tx1"/>
                </a:solidFill>
                <a:latin typeface="Arial"/>
                <a:cs typeface="Calibri"/>
              </a:rPr>
              <a:t>2022–23 ESSA Assistance Status </a:t>
            </a:r>
            <a:br>
              <a:rPr lang="en-US" b="1" dirty="0">
                <a:solidFill>
                  <a:schemeClr val="tx1"/>
                </a:solidFill>
                <a:latin typeface="Arial"/>
                <a:cs typeface="Calibri"/>
              </a:rPr>
            </a:br>
            <a:r>
              <a:rPr lang="en-US" b="1" dirty="0">
                <a:solidFill>
                  <a:schemeClr val="tx1"/>
                </a:solidFill>
                <a:latin typeface="Arial"/>
                <a:cs typeface="Calibri"/>
              </a:rPr>
              <a:t>Data Files </a:t>
            </a:r>
          </a:p>
        </p:txBody>
      </p:sp>
      <p:sp>
        <p:nvSpPr>
          <p:cNvPr id="3" name="Content Placeholder 2"/>
          <p:cNvSpPr>
            <a:spLocks noGrp="1"/>
          </p:cNvSpPr>
          <p:nvPr>
            <p:ph idx="1"/>
          </p:nvPr>
        </p:nvSpPr>
        <p:spPr>
          <a:xfrm>
            <a:off x="1140306" y="1776641"/>
            <a:ext cx="10540517" cy="4494506"/>
          </a:xfrm>
        </p:spPr>
        <p:txBody>
          <a:bodyPr>
            <a:normAutofit/>
          </a:bodyPr>
          <a:lstStyle/>
          <a:p>
            <a:pPr marL="0" indent="0">
              <a:spcAft>
                <a:spcPts val="3200"/>
              </a:spcAft>
              <a:buNone/>
            </a:pPr>
            <a:r>
              <a:rPr lang="en-US" sz="3200" dirty="0">
                <a:solidFill>
                  <a:schemeClr val="tx1"/>
                </a:solidFill>
                <a:latin typeface="Arial" panose="020B0604020202020204" pitchFamily="34" charset="0"/>
                <a:cs typeface="Arial" panose="020B0604020202020204" pitchFamily="34" charset="0"/>
              </a:rPr>
              <a:t>Please visit the CDE ESSA Assistance Status Data Files web page to view the 2022–23 Data Files and the corresponding record layouts.</a:t>
            </a:r>
          </a:p>
          <a:p>
            <a:pPr marL="0" indent="0">
              <a:spcAft>
                <a:spcPts val="3200"/>
              </a:spcAft>
              <a:buNone/>
            </a:pPr>
            <a:r>
              <a:rPr lang="en-US" sz="3200" dirty="0">
                <a:solidFill>
                  <a:schemeClr val="tx1"/>
                </a:solidFill>
                <a:latin typeface="Arial" panose="020B0604020202020204" pitchFamily="34" charset="0"/>
                <a:cs typeface="Arial" panose="020B0604020202020204" pitchFamily="34" charset="0"/>
              </a:rPr>
              <a:t>For more information about school eligibility for CSI, please visit the</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3" tooltip="Every Student Succeeds Act Assistance Status Data Files"/>
              </a:rPr>
              <a:t>https://www.cde.ca.gov/sp/sw/t1/essaassistdatafiles.asp</a:t>
            </a:r>
            <a:r>
              <a:rPr lang="en-US" sz="3200" dirty="0">
                <a:solidFill>
                  <a:srgbClr val="1E5E70"/>
                </a:solidFill>
                <a:latin typeface="Arial" panose="020B0604020202020204" pitchFamily="34" charset="0"/>
                <a:cs typeface="Arial" panose="020B0604020202020204" pitchFamily="34" charset="0"/>
              </a:rPr>
              <a:t>. </a:t>
            </a:r>
            <a:endParaRPr lang="en-US" sz="1467" dirty="0">
              <a:solidFill>
                <a:srgbClr val="1E5E70"/>
              </a:solidFill>
            </a:endParaRPr>
          </a:p>
        </p:txBody>
      </p:sp>
    </p:spTree>
    <p:extLst>
      <p:ext uri="{BB962C8B-B14F-4D97-AF65-F5344CB8AC3E}">
        <p14:creationId xmlns:p14="http://schemas.microsoft.com/office/powerpoint/2010/main" val="126254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419100"/>
            <a:ext cx="11014698" cy="127712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Allowable Activities and Costs </a:t>
            </a:r>
            <a:r>
              <a:rPr lang="en-US" sz="3733" b="1" dirty="0">
                <a:solidFill>
                  <a:schemeClr val="tx1"/>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1282263" y="1355271"/>
            <a:ext cx="10254644" cy="4813517"/>
          </a:xfrm>
        </p:spPr>
        <p:txBody>
          <a:bodyPr vert="horz" lIns="91440" tIns="45720" rIns="91440" bIns="45720" rtlCol="0" anchor="t">
            <a:noAutofit/>
          </a:bodyPr>
          <a:lstStyle/>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FY 2022 funds authorized under this subgrant shall be spent on supporting LEAs to develop and implement CSI plans in the </a:t>
            </a:r>
            <a:r>
              <a:rPr lang="en-US" sz="3200" b="1" dirty="0">
                <a:solidFill>
                  <a:schemeClr val="tx1"/>
                </a:solidFill>
                <a:latin typeface="Arial" panose="020B0604020202020204" pitchFamily="34" charset="0"/>
                <a:cs typeface="Arial" panose="020B0604020202020204" pitchFamily="34" charset="0"/>
              </a:rPr>
              <a:t>2023–24 school year</a:t>
            </a:r>
            <a:r>
              <a:rPr lang="en-US" sz="32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COE will only be reimbursed for actual work performed. </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CSI COE Program Information web page is located at </a:t>
            </a:r>
            <a:r>
              <a:rPr lang="en-US" sz="32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r>
              <a:rPr lang="en-US" sz="3200" dirty="0">
                <a:solidFill>
                  <a:srgbClr val="1E5E70"/>
                </a:solidFill>
                <a:latin typeface="Arial" panose="020B0604020202020204" pitchFamily="34" charset="0"/>
                <a:ea typeface="+mn-lt"/>
                <a:cs typeface="Arial" panose="020B0604020202020204" pitchFamily="34" charset="0"/>
              </a:rPr>
              <a:t>.</a:t>
            </a:r>
          </a:p>
          <a:p>
            <a:pPr marL="0" indent="0">
              <a:spcAft>
                <a:spcPts val="600"/>
              </a:spcAft>
              <a:buNone/>
            </a:pPr>
            <a:endParaRPr lang="en-US" dirty="0">
              <a:cs typeface="Arial"/>
            </a:endParaRPr>
          </a:p>
        </p:txBody>
      </p:sp>
    </p:spTree>
    <p:extLst>
      <p:ext uri="{BB962C8B-B14F-4D97-AF65-F5344CB8AC3E}">
        <p14:creationId xmlns:p14="http://schemas.microsoft.com/office/powerpoint/2010/main" val="110036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rmAutofit fontScale="90000"/>
          </a:bodyPr>
          <a:lstStyle/>
          <a:p>
            <a:pPr algn="ctr"/>
            <a:r>
              <a:rPr lang="en-US" sz="4000" b="1" dirty="0">
                <a:solidFill>
                  <a:prstClr val="black"/>
                </a:solidFill>
                <a:latin typeface="Arial" panose="020B0604020202020204" pitchFamily="34" charset="0"/>
                <a:cs typeface="Arial" panose="020B0604020202020204" pitchFamily="34" charset="0"/>
              </a:rPr>
              <a:t>CSI Plan Development and </a:t>
            </a:r>
            <a:br>
              <a:rPr lang="en-US" sz="4000" b="1" dirty="0">
                <a:solidFill>
                  <a:prstClr val="black"/>
                </a:solidFill>
                <a:latin typeface="Arial" panose="020B0604020202020204" pitchFamily="34" charset="0"/>
                <a:cs typeface="Arial" panose="020B0604020202020204" pitchFamily="34" charset="0"/>
              </a:rPr>
            </a:br>
            <a:r>
              <a:rPr lang="en-US" sz="4000" b="1" dirty="0">
                <a:solidFill>
                  <a:prstClr val="black"/>
                </a:solidFill>
                <a:latin typeface="Arial" panose="020B0604020202020204" pitchFamily="34" charset="0"/>
                <a:cs typeface="Arial" panose="020B0604020202020204" pitchFamily="34" charset="0"/>
              </a:rPr>
              <a:t>Implementation Activities (1)</a:t>
            </a:r>
            <a:br>
              <a:rPr lang="en-US" sz="4267" dirty="0">
                <a:solidFill>
                  <a:prstClr val="black"/>
                </a:solidFill>
                <a:latin typeface="Arial" panose="020B0604020202020204" pitchFamily="34" charset="0"/>
                <a:cs typeface="Arial" panose="020B0604020202020204" pitchFamily="34" charset="0"/>
              </a:rPr>
            </a:br>
            <a:endParaRPr lang="en-US" sz="4000" b="1" dirty="0">
              <a:solidFill>
                <a:schemeClr val="tx1"/>
              </a:solidFill>
            </a:endParaRPr>
          </a:p>
        </p:txBody>
      </p:sp>
      <p:sp>
        <p:nvSpPr>
          <p:cNvPr id="3" name="Content Placeholder 2"/>
          <p:cNvSpPr>
            <a:spLocks noGrp="1"/>
          </p:cNvSpPr>
          <p:nvPr>
            <p:ph idx="1"/>
          </p:nvPr>
        </p:nvSpPr>
        <p:spPr>
          <a:xfrm>
            <a:off x="1341119" y="1625600"/>
            <a:ext cx="10188187" cy="4476835"/>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Building capacity </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Collaborating with educational partners</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Conducting needs assessments and root cause analysis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510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37" y="532762"/>
            <a:ext cx="10056347" cy="1321653"/>
          </a:xfrm>
        </p:spPr>
        <p:txBody>
          <a:bodyPr>
            <a:normAutofit fontScale="90000"/>
          </a:bodyPr>
          <a:lstStyle/>
          <a:p>
            <a:pPr algn="ctr"/>
            <a:r>
              <a:rPr lang="en-US" sz="4000" b="1" dirty="0">
                <a:solidFill>
                  <a:prstClr val="black"/>
                </a:solidFill>
                <a:latin typeface="Arial" panose="020B0604020202020204" pitchFamily="34" charset="0"/>
                <a:cs typeface="Arial" panose="020B0604020202020204" pitchFamily="34" charset="0"/>
              </a:rPr>
              <a:t>CSI Plan Development and </a:t>
            </a:r>
            <a:br>
              <a:rPr lang="en-US" sz="4000" b="1" dirty="0">
                <a:solidFill>
                  <a:prstClr val="black"/>
                </a:solidFill>
                <a:latin typeface="Arial" panose="020B0604020202020204" pitchFamily="34" charset="0"/>
                <a:cs typeface="Arial" panose="020B0604020202020204" pitchFamily="34" charset="0"/>
              </a:rPr>
            </a:br>
            <a:r>
              <a:rPr lang="en-US" sz="4000" b="1" dirty="0">
                <a:solidFill>
                  <a:prstClr val="black"/>
                </a:solidFill>
                <a:latin typeface="Arial" panose="020B0604020202020204" pitchFamily="34" charset="0"/>
                <a:cs typeface="Arial" panose="020B0604020202020204" pitchFamily="34" charset="0"/>
              </a:rPr>
              <a:t>Implementation Activities (2)</a:t>
            </a:r>
            <a:br>
              <a:rPr lang="en-US" sz="4267" dirty="0">
                <a:solidFill>
                  <a:prstClr val="black"/>
                </a:solidFill>
                <a:latin typeface="Arial" panose="020B0604020202020204" pitchFamily="34" charset="0"/>
                <a:cs typeface="Arial" panose="020B0604020202020204" pitchFamily="34" charset="0"/>
              </a:rPr>
            </a:br>
            <a:endParaRPr lang="en-US" sz="4000" b="1" dirty="0">
              <a:solidFill>
                <a:schemeClr val="tx1"/>
              </a:solidFill>
            </a:endParaRPr>
          </a:p>
        </p:txBody>
      </p:sp>
      <p:sp>
        <p:nvSpPr>
          <p:cNvPr id="3" name="Content Placeholder 2"/>
          <p:cNvSpPr>
            <a:spLocks noGrp="1"/>
          </p:cNvSpPr>
          <p:nvPr>
            <p:ph idx="1"/>
          </p:nvPr>
        </p:nvSpPr>
        <p:spPr>
          <a:xfrm>
            <a:off x="1156137" y="1576832"/>
            <a:ext cx="10373170" cy="4525603"/>
          </a:xfrm>
        </p:spPr>
        <p:txBody>
          <a:bodyPr vert="horz" lIns="91440" tIns="45720" rIns="91440" bIns="45720" rtlCol="0" anchor="t">
            <a:noAutofit/>
          </a:bodyPr>
          <a:lstStyle/>
          <a:p>
            <a:pPr marL="0" lvl="1" indent="-243834">
              <a:lnSpc>
                <a:spcPts val="2933"/>
              </a:lnSpc>
              <a:spcBef>
                <a:spcPts val="800"/>
              </a:spcBef>
              <a:spcAft>
                <a:spcPts val="800"/>
              </a:spcAft>
              <a:buFont typeface="Arial" panose="020B0604020202020204" pitchFamily="34" charset="0"/>
              <a:buChar char="•"/>
            </a:pPr>
            <a:endParaRPr lang="en-US" sz="3200" dirty="0">
              <a:solidFill>
                <a:prstClr val="black"/>
              </a:solidFill>
              <a:latin typeface="Arial" panose="020B0604020202020204" pitchFamily="34" charset="0"/>
              <a:cs typeface="Arial" panose="020B0604020202020204" pitchFamily="34" charset="0"/>
            </a:endParaRP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Selecting and implementing evidence-based interventions/strategies/activities</a:t>
            </a:r>
          </a:p>
          <a:p>
            <a:pPr marL="457200" lvl="1" indent="-274320">
              <a:lnSpc>
                <a:spcPct val="100000"/>
              </a:lnSpc>
              <a:spcBef>
                <a:spcPts val="0"/>
              </a:spcBef>
              <a:spcAft>
                <a:spcPts val="1600"/>
              </a:spcAft>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Using data to monitor and evaluate efforts</a:t>
            </a:r>
          </a:p>
          <a:p>
            <a:pPr marL="457200" lvl="1" indent="-274320">
              <a:lnSpc>
                <a:spcPct val="100000"/>
              </a:lnSpc>
              <a:spcBef>
                <a:spcPts val="0"/>
              </a:spcBef>
              <a:buFont typeface="Arial" panose="020B0604020202020204" pitchFamily="34" charset="0"/>
              <a:buChar char="•"/>
            </a:pPr>
            <a:r>
              <a:rPr lang="en-US" sz="3200" dirty="0">
                <a:solidFill>
                  <a:prstClr val="black"/>
                </a:solidFill>
                <a:latin typeface="Arial" panose="020B0604020202020204" pitchFamily="34" charset="0"/>
                <a:cs typeface="Arial" panose="020B0604020202020204" pitchFamily="34" charset="0"/>
              </a:rPr>
              <a:t>Reviewing/identifying resource inequities, which may include a review of LEA- and school-level budgeting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4455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464023"/>
            <a:ext cx="10207413" cy="100917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Disallowable Activities and Costs</a:t>
            </a:r>
          </a:p>
        </p:txBody>
      </p:sp>
      <p:sp>
        <p:nvSpPr>
          <p:cNvPr id="3" name="Content Placeholder 2"/>
          <p:cNvSpPr>
            <a:spLocks noGrp="1"/>
          </p:cNvSpPr>
          <p:nvPr>
            <p:ph idx="1"/>
          </p:nvPr>
        </p:nvSpPr>
        <p:spPr>
          <a:xfrm>
            <a:off x="1219200" y="1223890"/>
            <a:ext cx="10258096" cy="5008098"/>
          </a:xfrm>
        </p:spPr>
        <p:txBody>
          <a:bodyPr>
            <a:noAutofit/>
          </a:bodyPr>
          <a:lstStyle/>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The use of federal funds must be consistent with the Office of Management and Budget’s (OMB) Uniform Administrative Requirements, Cost Principles, and Audit Requirements for Federal Awards. OMB information is located at </a:t>
            </a:r>
            <a:r>
              <a:rPr lang="en-US" sz="3200" u="sng" dirty="0">
                <a:solidFill>
                  <a:srgbClr val="1E5E70"/>
                </a:solidFill>
                <a:latin typeface="Arial" panose="020B0604020202020204" pitchFamily="34" charset="0"/>
                <a:cs typeface="Arial" panose="020B0604020202020204" pitchFamily="34" charset="0"/>
                <a:hlinkClick r:id="rId2" tooltip="Office of Management and Budget's information"/>
              </a:rPr>
              <a:t>https://www.grants.gov/web/grants/learn-grants/grant-policies/omb-uniform-guidance-2014.html</a:t>
            </a:r>
            <a:r>
              <a:rPr lang="en-US" sz="3200" dirty="0">
                <a:solidFill>
                  <a:srgbClr val="1E5E70"/>
                </a:solidFill>
                <a:latin typeface="Arial" panose="020B0604020202020204" pitchFamily="34" charset="0"/>
                <a:cs typeface="Arial" panose="020B0604020202020204" pitchFamily="34" charset="0"/>
              </a:rPr>
              <a:t>.</a:t>
            </a:r>
          </a:p>
          <a:p>
            <a:pPr marL="0" indent="0">
              <a:spcBef>
                <a:spcPts val="0"/>
              </a:spcBef>
              <a:buNone/>
            </a:pPr>
            <a:r>
              <a:rPr lang="en-US" sz="3200" dirty="0">
                <a:solidFill>
                  <a:schemeClr val="tx1"/>
                </a:solidFill>
                <a:latin typeface="Arial" panose="020B0604020202020204" pitchFamily="34" charset="0"/>
                <a:cs typeface="Arial" panose="020B0604020202020204" pitchFamily="34" charset="0"/>
              </a:rPr>
              <a:t>For federal guidance on Supplement not Supplant for school improvement, see question 29a, pages 21 to 22 located at </a:t>
            </a:r>
            <a:r>
              <a:rPr lang="en-US" sz="3200" u="sng" dirty="0">
                <a:solidFill>
                  <a:srgbClr val="1E5E70"/>
                </a:solidFill>
                <a:latin typeface="Arial" panose="020B0604020202020204" pitchFamily="34" charset="0"/>
                <a:cs typeface="Arial" panose="020B0604020202020204" pitchFamily="34" charset="0"/>
                <a:hlinkClick r:id="rId3" tooltip="United States Department of Education Federal guidance"/>
              </a:rPr>
              <a:t>https://go.usa.gov/xdcPV</a:t>
            </a:r>
            <a:r>
              <a:rPr lang="en-US" sz="3200" dirty="0">
                <a:solidFill>
                  <a:srgbClr val="1E5E70"/>
                </a:solidFill>
                <a:latin typeface="Arial" panose="020B0604020202020204" pitchFamily="34" charset="0"/>
                <a:cs typeface="Arial" panose="020B0604020202020204" pitchFamily="34" charset="0"/>
              </a:rPr>
              <a:t>.</a:t>
            </a:r>
          </a:p>
          <a:p>
            <a:pPr marL="0" indent="0">
              <a:buNone/>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7682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4ED9-D46B-4C24-8DBC-27FA684F9FB1}"/>
              </a:ext>
            </a:extLst>
          </p:cNvPr>
          <p:cNvSpPr>
            <a:spLocks noGrp="1"/>
          </p:cNvSpPr>
          <p:nvPr>
            <p:ph type="title"/>
          </p:nvPr>
        </p:nvSpPr>
        <p:spPr>
          <a:xfrm>
            <a:off x="1696632" y="113593"/>
            <a:ext cx="8911687" cy="779177"/>
          </a:xfrm>
        </p:spPr>
        <p:txBody>
          <a:bodyPr/>
          <a:lstStyle/>
          <a:p>
            <a:r>
              <a:rPr lang="en-US" b="1" dirty="0">
                <a:solidFill>
                  <a:schemeClr val="tx1"/>
                </a:solidFill>
                <a:latin typeface="Arial" panose="020B0604020202020204" pitchFamily="34" charset="0"/>
                <a:cs typeface="Arial" panose="020B0604020202020204" pitchFamily="34" charset="0"/>
              </a:rPr>
              <a:t>Subgrant Reporting Requirements (1)</a:t>
            </a:r>
            <a:endParaRPr lang="en-US" dirty="0"/>
          </a:p>
        </p:txBody>
      </p:sp>
      <p:graphicFrame>
        <p:nvGraphicFramePr>
          <p:cNvPr id="6" name="Table 5"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249678311"/>
              </p:ext>
            </p:extLst>
          </p:nvPr>
        </p:nvGraphicFramePr>
        <p:xfrm>
          <a:off x="718829" y="1248507"/>
          <a:ext cx="10790302" cy="4840791"/>
        </p:xfrm>
        <a:graphic>
          <a:graphicData uri="http://schemas.openxmlformats.org/drawingml/2006/table">
            <a:tbl>
              <a:tblPr firstRow="1" bandRow="1">
                <a:tableStyleId>{5C22544A-7EE6-4342-B048-85BDC9FD1C3A}</a:tableStyleId>
              </a:tblPr>
              <a:tblGrid>
                <a:gridCol w="2699152">
                  <a:extLst>
                    <a:ext uri="{9D8B030D-6E8A-4147-A177-3AD203B41FA5}">
                      <a16:colId xmlns:a16="http://schemas.microsoft.com/office/drawing/2014/main" val="20000"/>
                    </a:ext>
                  </a:extLst>
                </a:gridCol>
                <a:gridCol w="2798181">
                  <a:extLst>
                    <a:ext uri="{9D8B030D-6E8A-4147-A177-3AD203B41FA5}">
                      <a16:colId xmlns:a16="http://schemas.microsoft.com/office/drawing/2014/main" val="20001"/>
                    </a:ext>
                  </a:extLst>
                </a:gridCol>
                <a:gridCol w="2242038">
                  <a:extLst>
                    <a:ext uri="{9D8B030D-6E8A-4147-A177-3AD203B41FA5}">
                      <a16:colId xmlns:a16="http://schemas.microsoft.com/office/drawing/2014/main" val="20002"/>
                    </a:ext>
                  </a:extLst>
                </a:gridCol>
                <a:gridCol w="3050931">
                  <a:extLst>
                    <a:ext uri="{9D8B030D-6E8A-4147-A177-3AD203B41FA5}">
                      <a16:colId xmlns:a16="http://schemas.microsoft.com/office/drawing/2014/main" val="20003"/>
                    </a:ext>
                  </a:extLst>
                </a:gridCol>
              </a:tblGrid>
              <a:tr h="536516">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19223">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1</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March 13, 2023, to June 30, 2023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15, 2023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July 31, 2023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230361">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2</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 2023, to September 30, 2023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15, 2023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October 31, 2023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413367">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 2023, to January 31,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February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February 28, 2024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 name="Content Placeholder 2">
            <a:extLst>
              <a:ext uri="{FF2B5EF4-FFF2-40B4-BE49-F238E27FC236}">
                <a16:creationId xmlns:a16="http://schemas.microsoft.com/office/drawing/2014/main" id="{E9B4C1D0-2F9C-4FBF-8661-7D4F309D0C59}"/>
              </a:ext>
            </a:extLst>
          </p:cNvPr>
          <p:cNvSpPr>
            <a:spLocks noGrp="1"/>
          </p:cNvSpPr>
          <p:nvPr>
            <p:ph idx="1"/>
          </p:nvPr>
        </p:nvSpPr>
        <p:spPr>
          <a:xfrm>
            <a:off x="2799718" y="6135807"/>
            <a:ext cx="6974618" cy="463142"/>
          </a:xfrm>
        </p:spPr>
        <p:txBody>
          <a:bodyPr>
            <a:normAutofit fontScale="85000" lnSpcReduction="10000"/>
          </a:bodyPr>
          <a:lstStyle/>
          <a:p>
            <a:pPr marL="0" indent="0">
              <a:buNone/>
            </a:pPr>
            <a:r>
              <a:rPr lang="en-US" sz="2800" dirty="0">
                <a:solidFill>
                  <a:schemeClr val="tx1"/>
                </a:solidFill>
                <a:latin typeface="Arial" panose="020B0604020202020204" pitchFamily="34" charset="0"/>
                <a:cs typeface="Arial" panose="020B0604020202020204" pitchFamily="34" charset="0"/>
              </a:rPr>
              <a:t>Reference </a:t>
            </a:r>
            <a:r>
              <a:rPr lang="en-US" sz="2800" dirty="0">
                <a:solidFill>
                  <a:schemeClr val="tx1"/>
                </a:solidFill>
                <a:latin typeface="Arial" panose="020B0604020202020204" pitchFamily="34" charset="0"/>
                <a:cs typeface="Arial" panose="020B0604020202020204" pitchFamily="34" charset="0"/>
                <a:hlinkClick r:id="rId2" action="ppaction://hlinksldjump"/>
              </a:rPr>
              <a:t>Appendix</a:t>
            </a:r>
            <a:r>
              <a:rPr lang="en-US" sz="2800" dirty="0">
                <a:solidFill>
                  <a:schemeClr val="tx1"/>
                </a:solidFill>
                <a:latin typeface="Arial" panose="020B0604020202020204" pitchFamily="34" charset="0"/>
                <a:cs typeface="Arial" panose="020B0604020202020204" pitchFamily="34" charset="0"/>
              </a:rPr>
              <a:t> for alternative text version.</a:t>
            </a:r>
          </a:p>
          <a:p>
            <a:endParaRPr lang="en-US" dirty="0"/>
          </a:p>
        </p:txBody>
      </p:sp>
    </p:spTree>
    <p:extLst>
      <p:ext uri="{BB962C8B-B14F-4D97-AF65-F5344CB8AC3E}">
        <p14:creationId xmlns:p14="http://schemas.microsoft.com/office/powerpoint/2010/main" val="256961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75" y="624110"/>
            <a:ext cx="10740337" cy="128089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Acronyms (1)</a:t>
            </a:r>
          </a:p>
        </p:txBody>
      </p:sp>
      <p:sp>
        <p:nvSpPr>
          <p:cNvPr id="3" name="Content Placeholder 2"/>
          <p:cNvSpPr>
            <a:spLocks noGrp="1"/>
          </p:cNvSpPr>
          <p:nvPr>
            <p:ph idx="1"/>
          </p:nvPr>
        </p:nvSpPr>
        <p:spPr>
          <a:xfrm>
            <a:off x="1354238" y="1009934"/>
            <a:ext cx="9725241" cy="5349591"/>
          </a:xfrm>
        </p:spPr>
        <p:txBody>
          <a:bodyPr>
            <a:normAutofit fontScale="92500"/>
          </a:bodyPr>
          <a:lstStyle/>
          <a:p>
            <a:pPr algn="ctr">
              <a:buFont typeface="Wingdings" panose="05000000000000000000" pitchFamily="2" charset="2"/>
              <a:buChar char="v"/>
            </a:pPr>
            <a:endParaRPr lang="en-US" sz="3500" dirty="0">
              <a:latin typeface="Arial" panose="020B0604020202020204" pitchFamily="34" charset="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CDE</a:t>
            </a:r>
            <a:r>
              <a:rPr lang="en-US" sz="3500" dirty="0">
                <a:solidFill>
                  <a:schemeClr val="tx1"/>
                </a:solidFill>
                <a:latin typeface="Arial" panose="020B0604020202020204" pitchFamily="34" charset="0"/>
                <a:cs typeface="Arial" panose="020B0604020202020204" pitchFamily="34" charset="0"/>
              </a:rPr>
              <a:t>—California Department of Education</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COE</a:t>
            </a:r>
            <a:r>
              <a:rPr lang="en-US" sz="3500" dirty="0">
                <a:solidFill>
                  <a:schemeClr val="tx1"/>
                </a:solidFill>
                <a:latin typeface="Arial" panose="020B0604020202020204" pitchFamily="34" charset="0"/>
                <a:cs typeface="Arial" panose="020B0604020202020204" pitchFamily="34" charset="0"/>
              </a:rPr>
              <a:t>—County Office of Education</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CSI</a:t>
            </a:r>
            <a:r>
              <a:rPr lang="en-US" sz="3500" dirty="0">
                <a:solidFill>
                  <a:schemeClr val="tx1"/>
                </a:solidFill>
                <a:latin typeface="Arial" panose="020B0604020202020204" pitchFamily="34" charset="0"/>
                <a:cs typeface="Arial" panose="020B0604020202020204" pitchFamily="34" charset="0"/>
              </a:rPr>
              <a:t>—Comprehensive Support and Improvement</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ESSA</a:t>
            </a:r>
            <a:r>
              <a:rPr lang="en-US" sz="3500" dirty="0">
                <a:solidFill>
                  <a:schemeClr val="tx1"/>
                </a:solidFill>
                <a:latin typeface="Arial" panose="020B0604020202020204" pitchFamily="34" charset="0"/>
                <a:cs typeface="Arial" panose="020B0604020202020204" pitchFamily="34" charset="0"/>
              </a:rPr>
              <a:t>—Every Student Succeeds Act</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FY</a:t>
            </a:r>
            <a:r>
              <a:rPr lang="en-US" sz="3500" dirty="0">
                <a:solidFill>
                  <a:schemeClr val="tx1"/>
                </a:solidFill>
                <a:latin typeface="Arial" panose="020B0604020202020204" pitchFamily="34" charset="0"/>
                <a:cs typeface="Arial" panose="020B0604020202020204" pitchFamily="34" charset="0"/>
              </a:rPr>
              <a:t>—Fiscal Year</a:t>
            </a:r>
          </a:p>
          <a:p>
            <a:pPr marL="457200" indent="-274320">
              <a:lnSpc>
                <a:spcPct val="100000"/>
              </a:lnSpc>
              <a:spcBef>
                <a:spcPts val="1600"/>
              </a:spcBef>
              <a:buFont typeface="Arial" panose="020B0604020202020204" pitchFamily="34" charset="0"/>
              <a:buChar char="•"/>
            </a:pPr>
            <a:r>
              <a:rPr lang="en-US" sz="3500" b="1" dirty="0">
                <a:solidFill>
                  <a:schemeClr val="tx1"/>
                </a:solidFill>
                <a:latin typeface="Arial" panose="020B0604020202020204" pitchFamily="34" charset="0"/>
                <a:cs typeface="Arial" panose="020B0604020202020204" pitchFamily="34" charset="0"/>
              </a:rPr>
              <a:t>GMART</a:t>
            </a:r>
            <a:r>
              <a:rPr lang="en-US" sz="3500" dirty="0">
                <a:solidFill>
                  <a:schemeClr val="tx1"/>
                </a:solidFill>
                <a:latin typeface="Arial" panose="020B0604020202020204" pitchFamily="34" charset="0"/>
                <a:cs typeface="Arial" panose="020B0604020202020204" pitchFamily="34" charset="0"/>
              </a:rPr>
              <a:t>—Grant Management and Reporting Tool</a:t>
            </a:r>
          </a:p>
          <a:p>
            <a:pPr marL="182880" indent="0">
              <a:lnSpc>
                <a:spcPct val="100000"/>
              </a:lnSpc>
              <a:spcBef>
                <a:spcPts val="1600"/>
              </a:spcBef>
              <a:buNone/>
            </a:pPr>
            <a:endParaRPr lang="en-US" sz="4100" b="1" dirty="0">
              <a:highlight>
                <a:srgbClr val="FFFF00"/>
              </a:highlight>
              <a:cs typeface="Arial" panose="020B0604020202020204" pitchFamily="34" charset="0"/>
            </a:endParaRPr>
          </a:p>
          <a:p>
            <a:pPr marL="93131" indent="0">
              <a:buNone/>
            </a:pPr>
            <a:endParaRPr lang="en-US"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4BC07B7A-A57F-97D3-B092-C894CDA470E1}"/>
              </a:ext>
            </a:extLst>
          </p:cNvPr>
          <p:cNvSpPr txBox="1">
            <a:spLocks/>
          </p:cNvSpPr>
          <p:nvPr/>
        </p:nvSpPr>
        <p:spPr bwMode="gray">
          <a:xfrm>
            <a:off x="10608319" y="6135807"/>
            <a:ext cx="779767"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69BC29B-CD14-4172-9B93-F334EF7BA94E}"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187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9152E-4E98-4367-BF8F-9A0DA7833DA9}"/>
              </a:ext>
            </a:extLst>
          </p:cNvPr>
          <p:cNvSpPr>
            <a:spLocks noGrp="1"/>
          </p:cNvSpPr>
          <p:nvPr>
            <p:ph type="title"/>
          </p:nvPr>
        </p:nvSpPr>
        <p:spPr>
          <a:xfrm>
            <a:off x="1884919" y="254977"/>
            <a:ext cx="8911687" cy="1386254"/>
          </a:xfrm>
        </p:spPr>
        <p:txBody>
          <a:bodyPr/>
          <a:lstStyle/>
          <a:p>
            <a:r>
              <a:rPr lang="en-US" b="1" dirty="0">
                <a:solidFill>
                  <a:schemeClr val="tx1"/>
                </a:solidFill>
                <a:latin typeface="Arial" panose="020B0604020202020204" pitchFamily="34" charset="0"/>
                <a:cs typeface="Arial" panose="020B0604020202020204" pitchFamily="34" charset="0"/>
              </a:rPr>
              <a:t>Subgrant Reporting Requirements (2)</a:t>
            </a:r>
            <a:endParaRPr lang="en-US" dirty="0"/>
          </a:p>
        </p:txBody>
      </p:sp>
      <p:graphicFrame>
        <p:nvGraphicFramePr>
          <p:cNvPr id="6" name="Table 5" descr="Reporting requirements for the Plan Approval subgrant." title="Subgrant Reporting Requirements "/>
          <p:cNvGraphicFramePr>
            <a:graphicFrameLocks noGrp="1"/>
          </p:cNvGraphicFramePr>
          <p:nvPr>
            <p:extLst>
              <p:ext uri="{D42A27DB-BD31-4B8C-83A1-F6EECF244321}">
                <p14:modId xmlns:p14="http://schemas.microsoft.com/office/powerpoint/2010/main" val="717409360"/>
              </p:ext>
            </p:extLst>
          </p:nvPr>
        </p:nvGraphicFramePr>
        <p:xfrm>
          <a:off x="694592" y="1260478"/>
          <a:ext cx="10810020" cy="4751921"/>
        </p:xfrm>
        <a:graphic>
          <a:graphicData uri="http://schemas.openxmlformats.org/drawingml/2006/table">
            <a:tbl>
              <a:tblPr firstRow="1" bandRow="1">
                <a:tableStyleId>{5C22544A-7EE6-4342-B048-85BDC9FD1C3A}</a:tableStyleId>
              </a:tblPr>
              <a:tblGrid>
                <a:gridCol w="2702505">
                  <a:extLst>
                    <a:ext uri="{9D8B030D-6E8A-4147-A177-3AD203B41FA5}">
                      <a16:colId xmlns:a16="http://schemas.microsoft.com/office/drawing/2014/main" val="20000"/>
                    </a:ext>
                  </a:extLst>
                </a:gridCol>
                <a:gridCol w="2757518">
                  <a:extLst>
                    <a:ext uri="{9D8B030D-6E8A-4147-A177-3AD203B41FA5}">
                      <a16:colId xmlns:a16="http://schemas.microsoft.com/office/drawing/2014/main" val="20001"/>
                    </a:ext>
                  </a:extLst>
                </a:gridCol>
                <a:gridCol w="2647492">
                  <a:extLst>
                    <a:ext uri="{9D8B030D-6E8A-4147-A177-3AD203B41FA5}">
                      <a16:colId xmlns:a16="http://schemas.microsoft.com/office/drawing/2014/main" val="20002"/>
                    </a:ext>
                  </a:extLst>
                </a:gridCol>
                <a:gridCol w="2702505">
                  <a:extLst>
                    <a:ext uri="{9D8B030D-6E8A-4147-A177-3AD203B41FA5}">
                      <a16:colId xmlns:a16="http://schemas.microsoft.com/office/drawing/2014/main" val="20003"/>
                    </a:ext>
                  </a:extLst>
                </a:gridCol>
              </a:tblGrid>
              <a:tr h="782365">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 Name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cs typeface="Arial" panose="020B0604020202020204" pitchFamily="34" charset="0"/>
                        </a:rPr>
                        <a:t>Reporting Due Date</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56950">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Report 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February 1, 2024, to June 30,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July 31, 2024 (E)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11499">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Final Report and Subgrant Evaluation</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Budget Revisions (BR)</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cs typeface="Arial" panose="020B0604020202020204" pitchFamily="34" charset="0"/>
                        </a:rPr>
                        <a:t>Expenditures (E)</a:t>
                      </a:r>
                    </a:p>
                    <a:p>
                      <a:pPr marL="342900" marR="0" lvl="0" indent="-342900">
                        <a:lnSpc>
                          <a:spcPct val="104000"/>
                        </a:lnSpc>
                        <a:spcBef>
                          <a:spcPts val="0"/>
                        </a:spcBef>
                        <a:spcAft>
                          <a:spcPts val="0"/>
                        </a:spcAft>
                        <a:buFont typeface="Symbol" panose="05050102010706020507" pitchFamily="18" charset="2"/>
                        <a:buChar char=""/>
                      </a:pP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Subgrant Evaluation Prompt (SEP)</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July 1, 2024, to September 30, 2024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October 15, 2024 (BR)</a:t>
                      </a: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October 31, 2024 (E and SEP)</a:t>
                      </a:r>
                    </a:p>
                    <a:p>
                      <a:pPr marL="0" marR="0" indent="0">
                        <a:lnSpc>
                          <a:spcPct val="107000"/>
                        </a:lnSpc>
                        <a:spcBef>
                          <a:spcPts val="0"/>
                        </a:spcBef>
                        <a:spcAft>
                          <a:spcPts val="800"/>
                        </a:spcAft>
                      </a:pPr>
                      <a:r>
                        <a:rPr lang="en-US" sz="2400" dirty="0">
                          <a:solidFill>
                            <a:schemeClr val="tx1"/>
                          </a:solidFill>
                          <a:effectLst/>
                          <a:latin typeface="Arial" panose="020B0604020202020204" pitchFamily="34" charset="0"/>
                          <a:cs typeface="Arial" panose="020B0604020202020204" pitchFamily="34" charset="0"/>
                        </a:rPr>
                        <a:t>SEP due upon closeout of subgrant</a:t>
                      </a: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3" name="Content Placeholder 2">
            <a:extLst>
              <a:ext uri="{FF2B5EF4-FFF2-40B4-BE49-F238E27FC236}">
                <a16:creationId xmlns:a16="http://schemas.microsoft.com/office/drawing/2014/main" id="{DDDFC843-1A28-47FA-9C35-8F792C3765BB}"/>
              </a:ext>
            </a:extLst>
          </p:cNvPr>
          <p:cNvSpPr>
            <a:spLocks noGrp="1"/>
          </p:cNvSpPr>
          <p:nvPr>
            <p:ph idx="1"/>
          </p:nvPr>
        </p:nvSpPr>
        <p:spPr>
          <a:xfrm>
            <a:off x="2894204" y="6058285"/>
            <a:ext cx="6893116" cy="752854"/>
          </a:xfrm>
        </p:spPr>
        <p:txBody>
          <a:bodyPr/>
          <a:lstStyle/>
          <a:p>
            <a:pPr marL="0" indent="0">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2" action="ppaction://hlinksldjump"/>
              </a:rPr>
              <a:t>Appendix</a:t>
            </a:r>
            <a:r>
              <a:rPr lang="en-US" sz="2400" dirty="0">
                <a:latin typeface="Arial" panose="020B0604020202020204" pitchFamily="34" charset="0"/>
                <a:cs typeface="Arial" panose="020B0604020202020204" pitchFamily="34" charset="0"/>
              </a:rPr>
              <a:t> for alternative text version.</a:t>
            </a:r>
          </a:p>
          <a:p>
            <a:endParaRPr lang="en-US" dirty="0"/>
          </a:p>
        </p:txBody>
      </p:sp>
    </p:spTree>
    <p:extLst>
      <p:ext uri="{BB962C8B-B14F-4D97-AF65-F5344CB8AC3E}">
        <p14:creationId xmlns:p14="http://schemas.microsoft.com/office/powerpoint/2010/main" val="38595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4" y="450376"/>
            <a:ext cx="10058400" cy="85264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(3)</a:t>
            </a:r>
          </a:p>
        </p:txBody>
      </p:sp>
      <p:sp>
        <p:nvSpPr>
          <p:cNvPr id="3" name="Content Placeholder 2"/>
          <p:cNvSpPr>
            <a:spLocks noGrp="1"/>
          </p:cNvSpPr>
          <p:nvPr>
            <p:ph idx="1"/>
          </p:nvPr>
        </p:nvSpPr>
        <p:spPr>
          <a:xfrm>
            <a:off x="843456" y="1303021"/>
            <a:ext cx="10510344" cy="4566076"/>
          </a:xfrm>
        </p:spPr>
        <p:txBody>
          <a:bodyPr>
            <a:noAutofit/>
          </a:bodyPr>
          <a:lstStyle/>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COE expenditures must be submitted with each report.</a:t>
            </a:r>
          </a:p>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Zeroes can be submitted if there are no expenditures.</a:t>
            </a:r>
          </a:p>
          <a:p>
            <a:pPr marL="640080" indent="-457200">
              <a:lnSpc>
                <a:spcPct val="100000"/>
              </a:lnSpc>
              <a:spcBef>
                <a:spcPts val="600"/>
              </a:spcBef>
              <a:spcAft>
                <a:spcPts val="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When expenditure amounts claimed for object codes are in excess of 10 percent of the last approved budget, a project budget revision request must be submitted. Budget revision requests require CDE approval and are due 15 business days prior to the expenditure reporting due date. </a:t>
            </a:r>
          </a:p>
        </p:txBody>
      </p:sp>
    </p:spTree>
    <p:extLst>
      <p:ext uri="{BB962C8B-B14F-4D97-AF65-F5344CB8AC3E}">
        <p14:creationId xmlns:p14="http://schemas.microsoft.com/office/powerpoint/2010/main" val="1405884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4" y="450376"/>
            <a:ext cx="10058400" cy="852644"/>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(4)</a:t>
            </a:r>
          </a:p>
        </p:txBody>
      </p:sp>
      <p:sp>
        <p:nvSpPr>
          <p:cNvPr id="3" name="Content Placeholder 2"/>
          <p:cNvSpPr>
            <a:spLocks noGrp="1"/>
          </p:cNvSpPr>
          <p:nvPr>
            <p:ph idx="1"/>
          </p:nvPr>
        </p:nvSpPr>
        <p:spPr>
          <a:xfrm>
            <a:off x="843456" y="1419367"/>
            <a:ext cx="10369028" cy="4449730"/>
          </a:xfrm>
        </p:spPr>
        <p:txBody>
          <a:bodyPr>
            <a:noAutofit/>
          </a:bodyPr>
          <a:lstStyle/>
          <a:p>
            <a:pPr marL="798513" lvl="0" indent="-457200">
              <a:spcBef>
                <a:spcPts val="0"/>
              </a:spcBef>
              <a:spcAft>
                <a:spcPts val="1200"/>
              </a:spcAft>
              <a:buSzPct val="10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sym typeface="Montserrat Light"/>
              </a:rPr>
              <a:t>The CDE will provide additional training and guidance for reporting requirements by early summer 2023. </a:t>
            </a:r>
          </a:p>
          <a:p>
            <a:pPr marL="798513" lvl="0" indent="-457200">
              <a:spcBef>
                <a:spcPts val="0"/>
              </a:spcBef>
              <a:spcAft>
                <a:spcPts val="1200"/>
              </a:spcAft>
              <a:buSzPct val="10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sym typeface="Montserrat Light"/>
              </a:rPr>
              <a:t>If the CDE does not receive the required reports by the due dates, funding may be delayed or the CDE may bill the COE to recover funds distributed to the COE.</a:t>
            </a:r>
          </a:p>
          <a:p>
            <a:pPr marL="182880" indent="0">
              <a:lnSpc>
                <a:spcPct val="100000"/>
              </a:lnSpc>
              <a:spcAft>
                <a:spcPts val="1600"/>
              </a:spcAft>
              <a:buNone/>
            </a:pP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0074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851224"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Subgrant Reporting Requirements (5)</a:t>
            </a:r>
          </a:p>
        </p:txBody>
      </p:sp>
      <p:sp>
        <p:nvSpPr>
          <p:cNvPr id="3" name="Content Placeholder 2"/>
          <p:cNvSpPr>
            <a:spLocks noGrp="1"/>
          </p:cNvSpPr>
          <p:nvPr>
            <p:ph idx="1"/>
          </p:nvPr>
        </p:nvSpPr>
        <p:spPr>
          <a:xfrm>
            <a:off x="1097279" y="1618595"/>
            <a:ext cx="10358996" cy="4841191"/>
          </a:xfrm>
        </p:spPr>
        <p:txBody>
          <a:bodyPr>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Budget revision requests and expenditure reports must be submitted using the GMART located at</a:t>
            </a:r>
            <a:r>
              <a:rPr lang="en-US" sz="3200" u="sng" dirty="0">
                <a:solidFill>
                  <a:schemeClr val="tx1"/>
                </a:solidFill>
                <a:latin typeface="Arial" panose="020B0604020202020204" pitchFamily="34" charset="0"/>
                <a:cs typeface="Arial" panose="020B0604020202020204" pitchFamily="34" charset="0"/>
                <a:hlinkClick r:id="rId2" tooltip="Logon for the Grant Management and Reporting Tool">
                  <a:extLst>
                    <a:ext uri="{A12FA001-AC4F-418D-AE19-62706E023703}">
                      <ahyp:hlinkClr xmlns:ahyp="http://schemas.microsoft.com/office/drawing/2018/hyperlinkcolor" val="tx"/>
                    </a:ext>
                  </a:extLst>
                </a:hlinkClick>
              </a:rPr>
              <a:t> </a:t>
            </a:r>
            <a:r>
              <a:rPr lang="en-US" sz="3200" u="sng" dirty="0">
                <a:solidFill>
                  <a:srgbClr val="1E5E70"/>
                </a:solidFill>
                <a:latin typeface="Arial" panose="020B0604020202020204" pitchFamily="34" charset="0"/>
                <a:cs typeface="Arial" panose="020B0604020202020204" pitchFamily="34" charset="0"/>
                <a:hlinkClick r:id="rId2" tooltip="Logon for the Grant Management and Reporting Tool">
                  <a:extLst>
                    <a:ext uri="{A12FA001-AC4F-418D-AE19-62706E023703}">
                      <ahyp:hlinkClr xmlns:ahyp="http://schemas.microsoft.com/office/drawing/2018/hyperlinkcolor" val="tx"/>
                    </a:ext>
                  </a:extLst>
                </a:hlinkClick>
              </a:rPr>
              <a:t>https://www3.cde.ca.gov/gmart/gmartlogon.aspx</a:t>
            </a:r>
            <a:endParaRPr lang="en-US" sz="3200" u="sng" dirty="0">
              <a:solidFill>
                <a:srgbClr val="1E5E70"/>
              </a:solidFill>
              <a:latin typeface="Arial" panose="020B0604020202020204" pitchFamily="34" charset="0"/>
              <a:cs typeface="Arial" panose="020B0604020202020204" pitchFamily="34" charset="0"/>
            </a:endParaRP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PCA is 15439.</a:t>
            </a:r>
          </a:p>
          <a:p>
            <a:pPr marL="640080" indent="-457200">
              <a:lnSpc>
                <a:spcPct val="100000"/>
              </a:lnSpc>
              <a:spcBef>
                <a:spcPts val="0"/>
              </a:spcBef>
              <a:spcAft>
                <a:spcPts val="1600"/>
              </a:spcAft>
              <a:buFont typeface="Arial" panose="020B0604020202020204" pitchFamily="34" charset="0"/>
              <a:buChar char="•"/>
            </a:pPr>
            <a:r>
              <a:rPr lang="en-US" sz="3200" dirty="0">
                <a:solidFill>
                  <a:srgbClr val="000000"/>
                </a:solidFill>
                <a:latin typeface="Helvetica Neue"/>
              </a:rPr>
              <a:t>The acceptance and approval of reported expenditures does not preclude the CDE in any way from conducting program monitoring or audits.</a:t>
            </a:r>
            <a:endParaRPr lang="en-US"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0443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419955"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Closeout</a:t>
            </a:r>
          </a:p>
        </p:txBody>
      </p:sp>
      <p:sp>
        <p:nvSpPr>
          <p:cNvPr id="3" name="Content Placeholder 2"/>
          <p:cNvSpPr>
            <a:spLocks noGrp="1"/>
          </p:cNvSpPr>
          <p:nvPr>
            <p:ph idx="1"/>
          </p:nvPr>
        </p:nvSpPr>
        <p:spPr>
          <a:xfrm>
            <a:off x="838200" y="1473959"/>
            <a:ext cx="10618075" cy="4985828"/>
          </a:xfrm>
        </p:spPr>
        <p:txBody>
          <a:bodyPr>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When a COE has spent 75 percent or more of its funds, the GMART will prompt the COE to Closeout.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Final Report includes the final expenditures and a response to a Final Subgrant Evaluation prompt.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prompt asks the COE to describe the challenges and successes experienced as the CSI funds were used to build LEA capacity to develop, implement, monitor, and evaluate CSI plans.</a:t>
            </a:r>
          </a:p>
        </p:txBody>
      </p:sp>
    </p:spTree>
    <p:extLst>
      <p:ext uri="{BB962C8B-B14F-4D97-AF65-F5344CB8AC3E}">
        <p14:creationId xmlns:p14="http://schemas.microsoft.com/office/powerpoint/2010/main" val="104397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E9306-AA55-471C-8E6C-FCBE01A9B0B3}"/>
              </a:ext>
            </a:extLst>
          </p:cNvPr>
          <p:cNvSpPr>
            <a:spLocks noGrp="1"/>
          </p:cNvSpPr>
          <p:nvPr>
            <p:ph type="title"/>
          </p:nvPr>
        </p:nvSpPr>
        <p:spPr>
          <a:xfrm>
            <a:off x="1180214" y="624110"/>
            <a:ext cx="9831574" cy="1280890"/>
          </a:xfrm>
        </p:spPr>
        <p:txBody>
          <a:bodyPr/>
          <a:lstStyle/>
          <a:p>
            <a:pPr algn="ctr"/>
            <a:r>
              <a:rPr lang="en-US" b="1" dirty="0">
                <a:solidFill>
                  <a:schemeClr val="tx1"/>
                </a:solidFill>
                <a:latin typeface="Arial" panose="020B0604020202020204" pitchFamily="34" charset="0"/>
                <a:cs typeface="Arial" panose="020B0604020202020204" pitchFamily="34" charset="0"/>
              </a:rPr>
              <a:t>Apportionments (1)</a:t>
            </a:r>
            <a:r>
              <a:rPr lang="en-US" b="1" dirty="0">
                <a:solidFill>
                  <a:schemeClr val="tx1"/>
                </a:solidFill>
                <a:highlight>
                  <a:srgbClr val="FFFF00"/>
                </a:highlight>
                <a:latin typeface="Arial" panose="020B0604020202020204" pitchFamily="34" charset="0"/>
                <a:cs typeface="Arial" panose="020B0604020202020204" pitchFamily="34" charset="0"/>
              </a:rPr>
              <a:t> </a:t>
            </a:r>
            <a:endParaRPr lang="en-US" dirty="0"/>
          </a:p>
        </p:txBody>
      </p:sp>
      <p:graphicFrame>
        <p:nvGraphicFramePr>
          <p:cNvPr id="5" name="Table 4" descr="Apportionments for COE allocations.">
            <a:extLst>
              <a:ext uri="{FF2B5EF4-FFF2-40B4-BE49-F238E27FC236}">
                <a16:creationId xmlns:a16="http://schemas.microsoft.com/office/drawing/2014/main" id="{34D7F23F-9C5E-41ED-BF16-6BE0E49D4F8A}"/>
              </a:ext>
            </a:extLst>
          </p:cNvPr>
          <p:cNvGraphicFramePr>
            <a:graphicFrameLocks noGrp="1"/>
          </p:cNvGraphicFramePr>
          <p:nvPr>
            <p:extLst>
              <p:ext uri="{D42A27DB-BD31-4B8C-83A1-F6EECF244321}">
                <p14:modId xmlns:p14="http://schemas.microsoft.com/office/powerpoint/2010/main" val="87227107"/>
              </p:ext>
            </p:extLst>
          </p:nvPr>
        </p:nvGraphicFramePr>
        <p:xfrm>
          <a:off x="1180213" y="1574673"/>
          <a:ext cx="9831574" cy="3727704"/>
        </p:xfrm>
        <a:graphic>
          <a:graphicData uri="http://schemas.openxmlformats.org/drawingml/2006/table">
            <a:tbl>
              <a:tblPr firstRow="1" bandRow="1">
                <a:tableStyleId>{5C22544A-7EE6-4342-B048-85BDC9FD1C3A}</a:tableStyleId>
              </a:tblPr>
              <a:tblGrid>
                <a:gridCol w="4915787">
                  <a:extLst>
                    <a:ext uri="{9D8B030D-6E8A-4147-A177-3AD203B41FA5}">
                      <a16:colId xmlns:a16="http://schemas.microsoft.com/office/drawing/2014/main" val="3358995592"/>
                    </a:ext>
                  </a:extLst>
                </a:gridCol>
                <a:gridCol w="4915787">
                  <a:extLst>
                    <a:ext uri="{9D8B030D-6E8A-4147-A177-3AD203B41FA5}">
                      <a16:colId xmlns:a16="http://schemas.microsoft.com/office/drawing/2014/main" val="3821498375"/>
                    </a:ext>
                  </a:extLst>
                </a:gridCol>
              </a:tblGrid>
              <a:tr h="1863852">
                <a:tc>
                  <a:txBody>
                    <a:bodyPr/>
                    <a:lstStyle/>
                    <a:p>
                      <a:pPr algn="ctr"/>
                      <a:r>
                        <a:rPr lang="en-US" sz="2800" dirty="0">
                          <a:latin typeface="Arial" panose="020B0604020202020204" pitchFamily="34" charset="0"/>
                          <a:cs typeface="Arial" panose="020B0604020202020204" pitchFamily="34" charset="0"/>
                        </a:rPr>
                        <a:t>First Apportionment</a:t>
                      </a:r>
                    </a:p>
                    <a:p>
                      <a:pPr algn="ctr"/>
                      <a:r>
                        <a:rPr lang="en-US" sz="2800" i="1" dirty="0">
                          <a:latin typeface="Arial" panose="020B0604020202020204" pitchFamily="34" charset="0"/>
                          <a:cs typeface="Arial" panose="020B0604020202020204" pitchFamily="34" charset="0"/>
                        </a:rPr>
                        <a:t>(Approved Application)</a:t>
                      </a:r>
                    </a:p>
                    <a:p>
                      <a:endParaRPr lang="en-US" dirty="0"/>
                    </a:p>
                  </a:txBody>
                  <a:tcPr anchor="ctr"/>
                </a:tc>
                <a:tc>
                  <a:txBody>
                    <a:bodyPr/>
                    <a:lstStyle/>
                    <a:p>
                      <a:pPr algn="ctr"/>
                      <a:r>
                        <a:rPr lang="en-US" sz="2800" dirty="0">
                          <a:latin typeface="Arial" panose="020B0604020202020204" pitchFamily="34" charset="0"/>
                          <a:cs typeface="Arial" panose="020B0604020202020204" pitchFamily="34" charset="0"/>
                        </a:rPr>
                        <a:t>Subsequent</a:t>
                      </a:r>
                    </a:p>
                    <a:p>
                      <a:pPr algn="ctr"/>
                      <a:r>
                        <a:rPr lang="en-US" sz="2800" dirty="0">
                          <a:latin typeface="Arial" panose="020B0604020202020204" pitchFamily="34" charset="0"/>
                          <a:cs typeface="Arial" panose="020B0604020202020204" pitchFamily="34" charset="0"/>
                        </a:rPr>
                        <a:t>Apportionments</a:t>
                      </a:r>
                    </a:p>
                    <a:p>
                      <a:endParaRPr lang="en-US" dirty="0"/>
                    </a:p>
                  </a:txBody>
                  <a:tcPr anchor="ctr"/>
                </a:tc>
                <a:extLst>
                  <a:ext uri="{0D108BD9-81ED-4DB2-BD59-A6C34878D82A}">
                    <a16:rowId xmlns:a16="http://schemas.microsoft.com/office/drawing/2014/main" val="3958224652"/>
                  </a:ext>
                </a:extLst>
              </a:tr>
              <a:tr h="1863852">
                <a:tc>
                  <a:txBody>
                    <a:bodyPr/>
                    <a:lstStyle/>
                    <a:p>
                      <a:pPr algn="ctr"/>
                      <a:r>
                        <a:rPr lang="en-US" sz="2800" dirty="0">
                          <a:latin typeface="Arial" panose="020B0604020202020204" pitchFamily="34" charset="0"/>
                          <a:cs typeface="Arial" panose="020B0604020202020204" pitchFamily="34" charset="0"/>
                        </a:rPr>
                        <a:t>Twenty-five percent of the </a:t>
                      </a:r>
                    </a:p>
                    <a:p>
                      <a:pPr algn="ctr"/>
                      <a:r>
                        <a:rPr lang="en-US" sz="2800" dirty="0">
                          <a:latin typeface="Arial" panose="020B0604020202020204" pitchFamily="34" charset="0"/>
                          <a:cs typeface="Arial" panose="020B0604020202020204" pitchFamily="34" charset="0"/>
                        </a:rPr>
                        <a:t>total COE allocation</a:t>
                      </a:r>
                    </a:p>
                    <a:p>
                      <a:endParaRPr lang="en-US"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Claimed</a:t>
                      </a:r>
                      <a:r>
                        <a:rPr lang="en-US" sz="2800" baseline="0" dirty="0">
                          <a:latin typeface="Arial" panose="020B0604020202020204" pitchFamily="34" charset="0"/>
                          <a:cs typeface="Arial" panose="020B0604020202020204" pitchFamily="34" charset="0"/>
                        </a:rPr>
                        <a:t> expenditures for each performance period less prior cumulative payments.</a:t>
                      </a:r>
                      <a:endParaRPr lang="en-US" sz="2800" dirty="0">
                        <a:latin typeface="Arial" panose="020B0604020202020204" pitchFamily="34" charset="0"/>
                        <a:cs typeface="Arial" panose="020B0604020202020204" pitchFamily="34" charset="0"/>
                      </a:endParaRPr>
                    </a:p>
                    <a:p>
                      <a:endParaRPr lang="en-US" dirty="0"/>
                    </a:p>
                  </a:txBody>
                  <a:tcPr anchor="ctr"/>
                </a:tc>
                <a:extLst>
                  <a:ext uri="{0D108BD9-81ED-4DB2-BD59-A6C34878D82A}">
                    <a16:rowId xmlns:a16="http://schemas.microsoft.com/office/drawing/2014/main" val="3035151649"/>
                  </a:ext>
                </a:extLst>
              </a:tr>
            </a:tbl>
          </a:graphicData>
        </a:graphic>
      </p:graphicFrame>
    </p:spTree>
    <p:extLst>
      <p:ext uri="{BB962C8B-B14F-4D97-AF65-F5344CB8AC3E}">
        <p14:creationId xmlns:p14="http://schemas.microsoft.com/office/powerpoint/2010/main" val="324847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725" y="627797"/>
            <a:ext cx="10419955" cy="990798"/>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Apportionments (2)</a:t>
            </a:r>
            <a:r>
              <a:rPr lang="en-US" b="1" dirty="0">
                <a:solidFill>
                  <a:schemeClr val="tx1"/>
                </a:solidFill>
                <a:highlight>
                  <a:srgbClr val="FFFF00"/>
                </a:highlight>
                <a:latin typeface="Arial" panose="020B0604020202020204" pitchFamily="34" charset="0"/>
                <a:cs typeface="Arial" panose="020B0604020202020204" pitchFamily="34" charset="0"/>
              </a:rPr>
              <a:t> </a:t>
            </a:r>
          </a:p>
        </p:txBody>
      </p:sp>
      <p:sp>
        <p:nvSpPr>
          <p:cNvPr id="6" name="Content Placeholder 5">
            <a:extLst>
              <a:ext uri="{FF2B5EF4-FFF2-40B4-BE49-F238E27FC236}">
                <a16:creationId xmlns:a16="http://schemas.microsoft.com/office/drawing/2014/main" id="{DFC5452E-70E4-4F80-8D8E-15561F32DC68}"/>
              </a:ext>
            </a:extLst>
          </p:cNvPr>
          <p:cNvSpPr>
            <a:spLocks noGrp="1"/>
          </p:cNvSpPr>
          <p:nvPr>
            <p:ph idx="1"/>
          </p:nvPr>
        </p:nvSpPr>
        <p:spPr>
          <a:xfrm>
            <a:off x="1351128" y="1337481"/>
            <a:ext cx="9703559" cy="4573741"/>
          </a:xfrm>
        </p:spPr>
        <p:txBody>
          <a:bodyPr/>
          <a:lstStyle/>
          <a:p>
            <a:pPr marL="0" indent="0">
              <a:buNone/>
            </a:pPr>
            <a:endParaRPr lang="en-US" dirty="0">
              <a:cs typeface="Arial" panose="020B0604020202020204" pitchFamily="34" charset="0"/>
            </a:endParaRPr>
          </a:p>
          <a:p>
            <a:pPr marL="0" indent="0">
              <a:buNone/>
            </a:pPr>
            <a:r>
              <a:rPr lang="en-US" sz="3200" b="1" dirty="0">
                <a:solidFill>
                  <a:schemeClr val="tx1"/>
                </a:solidFill>
                <a:latin typeface="Arial" panose="020B0604020202020204" pitchFamily="34" charset="0"/>
                <a:cs typeface="Arial" panose="020B0604020202020204" pitchFamily="34" charset="0"/>
                <a:sym typeface="Montserrat Light"/>
              </a:rPr>
              <a:t>Note: </a:t>
            </a:r>
            <a:r>
              <a:rPr lang="en-US" sz="3200" dirty="0">
                <a:solidFill>
                  <a:schemeClr val="tx1"/>
                </a:solidFill>
                <a:latin typeface="Arial" panose="020B0604020202020204" pitchFamily="34" charset="0"/>
                <a:cs typeface="Arial" panose="020B0604020202020204" pitchFamily="34" charset="0"/>
                <a:sym typeface="Montserrat Light"/>
              </a:rPr>
              <a:t>Reported expenditures are used for the purpose of calculating the COE’s apportionment. The use of federal funds must be consistent with the OMB Uniform Administrative Requirements, Cost Principles, and Audit Requirements for Federal Awards, ESSA requirements, and requirements in the 2023‒24 ESSA CSI COE Plan Development and Implementation Support Application for Funding.</a:t>
            </a:r>
          </a:p>
          <a:p>
            <a:pPr marL="0" indent="0">
              <a:buNone/>
            </a:pPr>
            <a:endParaRPr lang="en-US" dirty="0"/>
          </a:p>
        </p:txBody>
      </p:sp>
    </p:spTree>
    <p:extLst>
      <p:ext uri="{BB962C8B-B14F-4D97-AF65-F5344CB8AC3E}">
        <p14:creationId xmlns:p14="http://schemas.microsoft.com/office/powerpoint/2010/main" val="363308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5CB5-23F5-4338-9352-FC7818B21616}"/>
              </a:ext>
            </a:extLst>
          </p:cNvPr>
          <p:cNvSpPr>
            <a:spLocks noGrp="1"/>
          </p:cNvSpPr>
          <p:nvPr>
            <p:ph type="title"/>
          </p:nvPr>
        </p:nvSpPr>
        <p:spPr>
          <a:xfrm>
            <a:off x="1046602" y="176270"/>
            <a:ext cx="10341484" cy="826265"/>
          </a:xfrm>
        </p:spPr>
        <p:txBody>
          <a:bodyPr>
            <a:normAutofit fontScale="90000"/>
          </a:bodyPr>
          <a:lstStyle/>
          <a:p>
            <a:r>
              <a:rPr lang="en-US" sz="4000" b="1" dirty="0">
                <a:solidFill>
                  <a:schemeClr val="tx1"/>
                </a:solidFill>
                <a:latin typeface="Arial" panose="020B0604020202020204" pitchFamily="34" charset="0"/>
                <a:cs typeface="Arial" panose="020B0604020202020204" pitchFamily="34" charset="0"/>
              </a:rPr>
              <a:t>Application and Funding Results Timeline(1)</a:t>
            </a:r>
            <a:br>
              <a:rPr lang="en-US" b="1" dirty="0"/>
            </a:br>
            <a:endParaRPr lang="en-US" dirty="0"/>
          </a:p>
        </p:txBody>
      </p:sp>
      <p:graphicFrame>
        <p:nvGraphicFramePr>
          <p:cNvPr id="5" name="Table 4" descr="Application and Funding Results Timeline&#10;including subgrant activities and due dates. Reference Appendix for alternative text version.">
            <a:extLst>
              <a:ext uri="{FF2B5EF4-FFF2-40B4-BE49-F238E27FC236}">
                <a16:creationId xmlns:a16="http://schemas.microsoft.com/office/drawing/2014/main" id="{30FA6E6D-F675-4B9E-AF50-F530AAF820DB}"/>
              </a:ext>
            </a:extLst>
          </p:cNvPr>
          <p:cNvGraphicFramePr>
            <a:graphicFrameLocks noGrp="1"/>
          </p:cNvGraphicFramePr>
          <p:nvPr>
            <p:extLst>
              <p:ext uri="{D42A27DB-BD31-4B8C-83A1-F6EECF244321}">
                <p14:modId xmlns:p14="http://schemas.microsoft.com/office/powerpoint/2010/main" val="2215942374"/>
              </p:ext>
            </p:extLst>
          </p:nvPr>
        </p:nvGraphicFramePr>
        <p:xfrm>
          <a:off x="1501966" y="874473"/>
          <a:ext cx="9569986" cy="5118702"/>
        </p:xfrm>
        <a:graphic>
          <a:graphicData uri="http://schemas.openxmlformats.org/drawingml/2006/table">
            <a:tbl>
              <a:tblPr firstRow="1" bandRow="1">
                <a:tableStyleId>{5940675A-B579-460E-94D1-54222C63F5DA}</a:tableStyleId>
              </a:tblPr>
              <a:tblGrid>
                <a:gridCol w="4849039">
                  <a:extLst>
                    <a:ext uri="{9D8B030D-6E8A-4147-A177-3AD203B41FA5}">
                      <a16:colId xmlns:a16="http://schemas.microsoft.com/office/drawing/2014/main" val="2894599652"/>
                    </a:ext>
                  </a:extLst>
                </a:gridCol>
                <a:gridCol w="4720947">
                  <a:extLst>
                    <a:ext uri="{9D8B030D-6E8A-4147-A177-3AD203B41FA5}">
                      <a16:colId xmlns:a16="http://schemas.microsoft.com/office/drawing/2014/main" val="2335683786"/>
                    </a:ext>
                  </a:extLst>
                </a:gridCol>
              </a:tblGrid>
              <a:tr h="363557">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Activity</a:t>
                      </a:r>
                      <a:r>
                        <a:rPr lang="en-US" sz="2400" kern="0" dirty="0">
                          <a:effectLst/>
                          <a:latin typeface="Arial" panose="020B0604020202020204" pitchFamily="34" charset="0"/>
                          <a:cs typeface="Arial" panose="020B0604020202020204" pitchFamily="34" charset="0"/>
                        </a:rPr>
                        <a:t>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Due Date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val="1437932956"/>
                  </a:ext>
                </a:extLst>
              </a:tr>
              <a:tr h="754759">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Funding Profile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Early 2023</a:t>
                      </a:r>
                    </a:p>
                  </a:txBody>
                  <a:tcPr marL="77941" marR="77941" marT="29143" marB="29143" anchor="ctr"/>
                </a:tc>
                <a:extLst>
                  <a:ext uri="{0D108BD9-81ED-4DB2-BD59-A6C34878D82A}">
                    <a16:rowId xmlns:a16="http://schemas.microsoft.com/office/drawing/2014/main" val="2638620960"/>
                  </a:ext>
                </a:extLst>
              </a:tr>
              <a:tr h="787725">
                <a:tc>
                  <a:txBody>
                    <a:bodyPr/>
                    <a:lstStyle/>
                    <a:p>
                      <a:pPr marL="0" marR="0" indent="0" algn="l">
                        <a:lnSpc>
                          <a:spcPct val="104000"/>
                        </a:lnSpc>
                        <a:spcBef>
                          <a:spcPts val="0"/>
                        </a:spcBef>
                        <a:spcAft>
                          <a:spcPts val="0"/>
                        </a:spcAft>
                      </a:pPr>
                      <a:r>
                        <a:rPr lang="en-US" sz="2400" kern="1200" dirty="0">
                          <a:solidFill>
                            <a:schemeClr val="tx1"/>
                          </a:solidFill>
                          <a:effectLst/>
                          <a:latin typeface="Arial" panose="020B0604020202020204" pitchFamily="34" charset="0"/>
                          <a:ea typeface="+mn-ea"/>
                          <a:cs typeface="Arial" panose="020B0604020202020204" pitchFamily="34" charset="0"/>
                        </a:rPr>
                        <a:t>2022–23 ESSA Assistance Status Data File Released </a:t>
                      </a:r>
                    </a:p>
                  </a:txBody>
                  <a:tcPr marL="77941" marR="77941" marT="29143" marB="29143" anchor="ctr"/>
                </a:tc>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Early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3097167228"/>
                  </a:ext>
                </a:extLst>
              </a:tr>
              <a:tr h="1481704">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Release Date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February 10,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2308959919"/>
                  </a:ext>
                </a:extLst>
              </a:tr>
              <a:tr h="1313435">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Webinar</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February 9, 2023, at 10 a.m.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465369266"/>
                  </a:ext>
                </a:extLst>
              </a:tr>
            </a:tbl>
          </a:graphicData>
        </a:graphic>
      </p:graphicFrame>
      <p:sp>
        <p:nvSpPr>
          <p:cNvPr id="3" name="Content Placeholder 2">
            <a:extLst>
              <a:ext uri="{FF2B5EF4-FFF2-40B4-BE49-F238E27FC236}">
                <a16:creationId xmlns:a16="http://schemas.microsoft.com/office/drawing/2014/main" id="{CC5E6048-AC29-456E-8BCB-52324046572C}"/>
              </a:ext>
            </a:extLst>
          </p:cNvPr>
          <p:cNvSpPr>
            <a:spLocks noGrp="1"/>
          </p:cNvSpPr>
          <p:nvPr>
            <p:ph idx="1"/>
          </p:nvPr>
        </p:nvSpPr>
        <p:spPr>
          <a:xfrm>
            <a:off x="2423583" y="6079534"/>
            <a:ext cx="7587522" cy="534296"/>
          </a:xfrm>
        </p:spPr>
        <p:txBody>
          <a:bodyPr/>
          <a:lstStyle/>
          <a:p>
            <a:pPr marL="0" indent="0">
              <a:buNone/>
            </a:pPr>
            <a:r>
              <a:rPr lang="en-US" sz="2400" dirty="0">
                <a:solidFill>
                  <a:schemeClr val="tx1"/>
                </a:solidFill>
                <a:latin typeface="Arial" panose="020B0604020202020204" pitchFamily="34" charset="0"/>
                <a:cs typeface="Arial" panose="020B0604020202020204" pitchFamily="34" charset="0"/>
              </a:rPr>
              <a:t>Reference </a:t>
            </a:r>
            <a:r>
              <a:rPr lang="en-US" sz="2400" dirty="0">
                <a:solidFill>
                  <a:schemeClr val="tx1"/>
                </a:solidFill>
                <a:latin typeface="Arial" panose="020B0604020202020204" pitchFamily="34" charset="0"/>
                <a:cs typeface="Arial" panose="020B0604020202020204" pitchFamily="34" charset="0"/>
                <a:hlinkClick r:id="rId2" action="ppaction://hlinksldjump"/>
              </a:rPr>
              <a:t>Appendix</a:t>
            </a:r>
            <a:r>
              <a:rPr lang="en-US" sz="2400" dirty="0">
                <a:solidFill>
                  <a:schemeClr val="tx1"/>
                </a:solidFill>
                <a:latin typeface="Arial" panose="020B0604020202020204" pitchFamily="34" charset="0"/>
                <a:cs typeface="Arial" panose="020B0604020202020204" pitchFamily="34" charset="0"/>
              </a:rPr>
              <a:t> for alternative text version.</a:t>
            </a:r>
          </a:p>
          <a:p>
            <a:endParaRPr lang="en-US" dirty="0"/>
          </a:p>
        </p:txBody>
      </p:sp>
    </p:spTree>
    <p:extLst>
      <p:ext uri="{BB962C8B-B14F-4D97-AF65-F5344CB8AC3E}">
        <p14:creationId xmlns:p14="http://schemas.microsoft.com/office/powerpoint/2010/main" val="2945636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A5BB-7595-472D-A2C8-C61B9AEA414A}"/>
              </a:ext>
            </a:extLst>
          </p:cNvPr>
          <p:cNvSpPr>
            <a:spLocks noGrp="1"/>
          </p:cNvSpPr>
          <p:nvPr>
            <p:ph type="title"/>
          </p:nvPr>
        </p:nvSpPr>
        <p:spPr/>
        <p:txBody>
          <a:bodyPr>
            <a:normAutofit fontScale="90000"/>
          </a:bodyPr>
          <a:lstStyle/>
          <a:p>
            <a:r>
              <a:rPr lang="en-US" b="1" dirty="0">
                <a:solidFill>
                  <a:schemeClr val="tx1"/>
                </a:solidFill>
                <a:latin typeface="Arial" panose="020B0604020202020204" pitchFamily="34" charset="0"/>
                <a:cs typeface="Arial" panose="020B0604020202020204" pitchFamily="34" charset="0"/>
              </a:rPr>
              <a:t>Application and Funding Results Timeline(2)</a:t>
            </a:r>
            <a:br>
              <a:rPr lang="en-US" b="1" dirty="0"/>
            </a:br>
            <a:endParaRPr lang="en-US" dirty="0"/>
          </a:p>
        </p:txBody>
      </p:sp>
      <p:graphicFrame>
        <p:nvGraphicFramePr>
          <p:cNvPr id="5" name="Table 4" descr="Subgrant activities and due dates. Reference Appendix for alternative text version.">
            <a:extLst>
              <a:ext uri="{FF2B5EF4-FFF2-40B4-BE49-F238E27FC236}">
                <a16:creationId xmlns:a16="http://schemas.microsoft.com/office/drawing/2014/main" id="{A8B3E690-B186-440D-B435-E142982D511E}"/>
              </a:ext>
            </a:extLst>
          </p:cNvPr>
          <p:cNvGraphicFramePr>
            <a:graphicFrameLocks noGrp="1"/>
          </p:cNvGraphicFramePr>
          <p:nvPr>
            <p:extLst>
              <p:ext uri="{D42A27DB-BD31-4B8C-83A1-F6EECF244321}">
                <p14:modId xmlns:p14="http://schemas.microsoft.com/office/powerpoint/2010/main" val="155730215"/>
              </p:ext>
            </p:extLst>
          </p:nvPr>
        </p:nvGraphicFramePr>
        <p:xfrm>
          <a:off x="1436609" y="1264555"/>
          <a:ext cx="10208220" cy="4730675"/>
        </p:xfrm>
        <a:graphic>
          <a:graphicData uri="http://schemas.openxmlformats.org/drawingml/2006/table">
            <a:tbl>
              <a:tblPr firstRow="1" bandRow="1">
                <a:tableStyleId>{5940675A-B579-460E-94D1-54222C63F5DA}</a:tableStyleId>
              </a:tblPr>
              <a:tblGrid>
                <a:gridCol w="5580044">
                  <a:extLst>
                    <a:ext uri="{9D8B030D-6E8A-4147-A177-3AD203B41FA5}">
                      <a16:colId xmlns:a16="http://schemas.microsoft.com/office/drawing/2014/main" val="3089140735"/>
                    </a:ext>
                  </a:extLst>
                </a:gridCol>
                <a:gridCol w="4628176">
                  <a:extLst>
                    <a:ext uri="{9D8B030D-6E8A-4147-A177-3AD203B41FA5}">
                      <a16:colId xmlns:a16="http://schemas.microsoft.com/office/drawing/2014/main" val="2938374893"/>
                    </a:ext>
                  </a:extLst>
                </a:gridCol>
              </a:tblGrid>
              <a:tr h="413806">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Activity</a:t>
                      </a:r>
                      <a:r>
                        <a:rPr lang="en-US" sz="2400" kern="0" dirty="0">
                          <a:effectLst/>
                          <a:latin typeface="Arial" panose="020B0604020202020204" pitchFamily="34" charset="0"/>
                          <a:cs typeface="Arial" panose="020B0604020202020204" pitchFamily="34" charset="0"/>
                        </a:rPr>
                        <a:t>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tc>
                  <a:txBody>
                    <a:bodyPr/>
                    <a:lstStyle/>
                    <a:p>
                      <a:pPr marL="0" marR="0" algn="ctr">
                        <a:spcBef>
                          <a:spcPts val="0"/>
                        </a:spcBef>
                        <a:spcAft>
                          <a:spcPts val="0"/>
                        </a:spcAft>
                      </a:pPr>
                      <a:r>
                        <a:rPr lang="en-US" sz="2400" b="1" kern="0" dirty="0">
                          <a:effectLst/>
                          <a:latin typeface="Arial" panose="020B0604020202020204" pitchFamily="34" charset="0"/>
                          <a:cs typeface="Arial" panose="020B0604020202020204" pitchFamily="34" charset="0"/>
                        </a:rPr>
                        <a:t>Due Date </a:t>
                      </a:r>
                      <a:endParaRPr lang="en-US" sz="2400" b="1"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77941" marR="77941" marT="29143" marB="29143" anchor="ctr"/>
                </a:tc>
                <a:extLst>
                  <a:ext uri="{0D108BD9-81ED-4DB2-BD59-A6C34878D82A}">
                    <a16:rowId xmlns:a16="http://schemas.microsoft.com/office/drawing/2014/main" val="562583651"/>
                  </a:ext>
                </a:extLst>
              </a:tr>
              <a:tr h="1541597">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Due to the CDE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March 3, 2023, by 4 p.m.</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2608971158"/>
                  </a:ext>
                </a:extLst>
              </a:tr>
              <a:tr h="1541597">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2022–23 ESSA CSI COE Plan Development and Implementation Support Application for Funding Review by CDE Staff</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635"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March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2550818593"/>
                  </a:ext>
                </a:extLst>
              </a:tr>
              <a:tr h="1198571">
                <a:tc>
                  <a:txBody>
                    <a:bodyPr/>
                    <a:lstStyle/>
                    <a:p>
                      <a:pPr marL="0" marR="0" indent="0" algn="l">
                        <a:lnSpc>
                          <a:spcPct val="104000"/>
                        </a:lnSpc>
                        <a:spcBef>
                          <a:spcPts val="0"/>
                        </a:spcBef>
                        <a:spcAft>
                          <a:spcPts val="0"/>
                        </a:spcAft>
                      </a:pPr>
                      <a:r>
                        <a:rPr lang="en-US" sz="2400" dirty="0">
                          <a:effectLst/>
                          <a:latin typeface="Arial" panose="020B0604020202020204" pitchFamily="34" charset="0"/>
                          <a:cs typeface="Arial" panose="020B0604020202020204" pitchFamily="34" charset="0"/>
                        </a:rPr>
                        <a:t>Funding Results and Schedule of Apportionments Posted to the CDE Web Page</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tc>
                  <a:txBody>
                    <a:bodyPr/>
                    <a:lstStyle/>
                    <a:p>
                      <a:pPr marL="0" marR="0" indent="0" algn="l">
                        <a:lnSpc>
                          <a:spcPct val="104000"/>
                        </a:lnSpc>
                        <a:spcBef>
                          <a:spcPts val="0"/>
                        </a:spcBef>
                        <a:spcAft>
                          <a:spcPts val="1200"/>
                        </a:spcAft>
                      </a:pPr>
                      <a:r>
                        <a:rPr lang="en-US" sz="2400" dirty="0">
                          <a:effectLst/>
                          <a:latin typeface="Arial" panose="020B0604020202020204" pitchFamily="34" charset="0"/>
                          <a:cs typeface="Arial" panose="020B0604020202020204" pitchFamily="34" charset="0"/>
                        </a:rPr>
                        <a:t>April/May 2023</a:t>
                      </a:r>
                      <a:endPar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77941" marR="77941" marT="29143" marB="29143" anchor="ctr"/>
                </a:tc>
                <a:extLst>
                  <a:ext uri="{0D108BD9-81ED-4DB2-BD59-A6C34878D82A}">
                    <a16:rowId xmlns:a16="http://schemas.microsoft.com/office/drawing/2014/main" val="3446217054"/>
                  </a:ext>
                </a:extLst>
              </a:tr>
            </a:tbl>
          </a:graphicData>
        </a:graphic>
      </p:graphicFrame>
      <p:sp>
        <p:nvSpPr>
          <p:cNvPr id="8" name="Content Placeholder 2">
            <a:extLst>
              <a:ext uri="{FF2B5EF4-FFF2-40B4-BE49-F238E27FC236}">
                <a16:creationId xmlns:a16="http://schemas.microsoft.com/office/drawing/2014/main" id="{BC8217C2-DC41-4DE3-84BC-7426815CD32D}"/>
              </a:ext>
            </a:extLst>
          </p:cNvPr>
          <p:cNvSpPr txBox="1">
            <a:spLocks/>
          </p:cNvSpPr>
          <p:nvPr/>
        </p:nvSpPr>
        <p:spPr>
          <a:xfrm>
            <a:off x="2694082" y="6051221"/>
            <a:ext cx="7587522" cy="5342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2" action="ppaction://hlinksldjump"/>
              </a:rPr>
              <a:t>Appendix</a:t>
            </a:r>
            <a:r>
              <a:rPr lang="en-US" sz="2400" dirty="0">
                <a:latin typeface="Arial" panose="020B0604020202020204" pitchFamily="34" charset="0"/>
                <a:cs typeface="Arial" panose="020B0604020202020204" pitchFamily="34" charset="0"/>
              </a:rPr>
              <a:t> for alternative text version.</a:t>
            </a:r>
          </a:p>
          <a:p>
            <a:endParaRPr lang="en-US" dirty="0"/>
          </a:p>
        </p:txBody>
      </p:sp>
    </p:spTree>
    <p:extLst>
      <p:ext uri="{BB962C8B-B14F-4D97-AF65-F5344CB8AC3E}">
        <p14:creationId xmlns:p14="http://schemas.microsoft.com/office/powerpoint/2010/main" val="3137142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1296537"/>
            <a:ext cx="9479666" cy="5149983"/>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Part Two:</a:t>
            </a: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Technical Assistance</a:t>
            </a:r>
          </a:p>
        </p:txBody>
      </p:sp>
    </p:spTree>
    <p:extLst>
      <p:ext uri="{BB962C8B-B14F-4D97-AF65-F5344CB8AC3E}">
        <p14:creationId xmlns:p14="http://schemas.microsoft.com/office/powerpoint/2010/main" val="67847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37" y="624110"/>
            <a:ext cx="10808576" cy="1280890"/>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Acronyms (2)</a:t>
            </a:r>
          </a:p>
        </p:txBody>
      </p:sp>
      <p:sp>
        <p:nvSpPr>
          <p:cNvPr id="5" name="Content Placeholder 5">
            <a:extLst>
              <a:ext uri="{FF2B5EF4-FFF2-40B4-BE49-F238E27FC236}">
                <a16:creationId xmlns:a16="http://schemas.microsoft.com/office/drawing/2014/main" id="{1F14BDC0-93E5-427A-A3A7-C93A42458F51}"/>
              </a:ext>
            </a:extLst>
          </p:cNvPr>
          <p:cNvSpPr txBox="1">
            <a:spLocks/>
          </p:cNvSpPr>
          <p:nvPr/>
        </p:nvSpPr>
        <p:spPr>
          <a:xfrm>
            <a:off x="1387539" y="1650944"/>
            <a:ext cx="10274913" cy="4023360"/>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LCAP</a:t>
            </a:r>
            <a:r>
              <a:rPr lang="en-US" sz="3200" dirty="0">
                <a:solidFill>
                  <a:schemeClr val="tx1"/>
                </a:solidFill>
                <a:latin typeface="Arial" panose="020B0604020202020204" pitchFamily="34" charset="0"/>
                <a:cs typeface="Arial" panose="020B0604020202020204" pitchFamily="34" charset="0"/>
              </a:rPr>
              <a:t>—Local Control and Accountability Plan</a:t>
            </a:r>
            <a:endParaRPr lang="en-US" sz="3200" b="1" dirty="0">
              <a:solidFill>
                <a:schemeClr val="tx1"/>
              </a:solidFill>
              <a:latin typeface="Arial" panose="020B0604020202020204" pitchFamily="34" charset="0"/>
              <a:cs typeface="Arial" panose="020B0604020202020204" pitchFamily="34" charset="0"/>
            </a:endParaRP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LEA</a:t>
            </a:r>
            <a:r>
              <a:rPr lang="en-US" sz="3200" dirty="0">
                <a:solidFill>
                  <a:schemeClr val="tx1"/>
                </a:solidFill>
                <a:latin typeface="Arial" panose="020B0604020202020204" pitchFamily="34" charset="0"/>
                <a:cs typeface="Arial" panose="020B0604020202020204" pitchFamily="34" charset="0"/>
              </a:rPr>
              <a:t>—local educational agency</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PCA</a:t>
            </a:r>
            <a:r>
              <a:rPr lang="en-US" sz="3200" dirty="0">
                <a:solidFill>
                  <a:schemeClr val="tx1"/>
                </a:solidFill>
                <a:latin typeface="Arial" panose="020B0604020202020204" pitchFamily="34" charset="0"/>
                <a:cs typeface="Arial" panose="020B0604020202020204" pitchFamily="34" charset="0"/>
              </a:rPr>
              <a:t>—Program Cost Account </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SBE</a:t>
            </a:r>
            <a:r>
              <a:rPr lang="en-US" sz="3200" dirty="0">
                <a:solidFill>
                  <a:schemeClr val="tx1"/>
                </a:solidFill>
                <a:latin typeface="Arial" panose="020B0604020202020204" pitchFamily="34" charset="0"/>
                <a:cs typeface="Arial" panose="020B0604020202020204" pitchFamily="34" charset="0"/>
              </a:rPr>
              <a:t>—State Board of Education</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SEA</a:t>
            </a:r>
            <a:r>
              <a:rPr lang="en-US" sz="3200" dirty="0">
                <a:solidFill>
                  <a:schemeClr val="tx1"/>
                </a:solidFill>
                <a:latin typeface="Arial" panose="020B0604020202020204" pitchFamily="34" charset="0"/>
                <a:cs typeface="Arial" panose="020B0604020202020204" pitchFamily="34" charset="0"/>
              </a:rPr>
              <a:t>—state educational agency</a:t>
            </a:r>
          </a:p>
          <a:p>
            <a:pPr marL="457200" indent="-274320">
              <a:lnSpc>
                <a:spcPct val="100000"/>
              </a:lnSpc>
              <a:spcBef>
                <a:spcPts val="1600"/>
              </a:spcBef>
              <a:buFont typeface="Arial" panose="020B0604020202020204" pitchFamily="34" charset="0"/>
              <a:buChar char="•"/>
            </a:pPr>
            <a:r>
              <a:rPr lang="en-US" sz="3200" b="1" dirty="0">
                <a:solidFill>
                  <a:schemeClr val="tx1"/>
                </a:solidFill>
                <a:latin typeface="Arial" panose="020B0604020202020204" pitchFamily="34" charset="0"/>
                <a:cs typeface="Arial" panose="020B0604020202020204" pitchFamily="34" charset="0"/>
              </a:rPr>
              <a:t>SPSA</a:t>
            </a:r>
            <a:r>
              <a:rPr lang="en-US" sz="3200" dirty="0">
                <a:solidFill>
                  <a:schemeClr val="tx1"/>
                </a:solidFill>
                <a:latin typeface="Arial" panose="020B0604020202020204" pitchFamily="34" charset="0"/>
                <a:cs typeface="Arial" panose="020B0604020202020204" pitchFamily="34" charset="0"/>
              </a:rPr>
              <a:t>—School Plan for Student Achievement</a:t>
            </a:r>
            <a:endParaRPr lang="en-US"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526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7797"/>
            <a:ext cx="10058400" cy="1005394"/>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Web Pages for FY 2022 CSI Funds </a:t>
            </a:r>
            <a:endParaRPr lang="en-US" dirty="0"/>
          </a:p>
        </p:txBody>
      </p:sp>
      <p:sp>
        <p:nvSpPr>
          <p:cNvPr id="3" name="Content Placeholder 2"/>
          <p:cNvSpPr>
            <a:spLocks noGrp="1"/>
          </p:cNvSpPr>
          <p:nvPr>
            <p:ph idx="1"/>
          </p:nvPr>
        </p:nvSpPr>
        <p:spPr>
          <a:xfrm>
            <a:off x="1282889" y="1774209"/>
            <a:ext cx="10173387" cy="4287925"/>
          </a:xfrm>
        </p:spPr>
        <p:txBody>
          <a:bodyPr>
            <a:normAutofit fontScale="25000" lnSpcReduction="20000"/>
          </a:bodyPr>
          <a:lstStyle/>
          <a:p>
            <a:pPr marL="0" indent="0">
              <a:buNone/>
            </a:pPr>
            <a:r>
              <a:rPr lang="en-US" sz="12800" dirty="0">
                <a:solidFill>
                  <a:schemeClr val="tx1"/>
                </a:solidFill>
                <a:latin typeface="Arial" panose="020B0604020202020204" pitchFamily="34" charset="0"/>
                <a:cs typeface="Arial" panose="020B0604020202020204" pitchFamily="34" charset="0"/>
              </a:rPr>
              <a:t>COE CSI Program Information </a:t>
            </a:r>
          </a:p>
          <a:p>
            <a:pPr marL="0" indent="0">
              <a:buNone/>
            </a:pPr>
            <a:r>
              <a:rPr lang="en-US" sz="128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endParaRPr lang="en-US" sz="12800" dirty="0">
              <a:solidFill>
                <a:srgbClr val="1E5E70"/>
              </a:solidFill>
              <a:latin typeface="Arial" panose="020B0604020202020204" pitchFamily="34" charset="0"/>
              <a:cs typeface="Arial" panose="020B0604020202020204" pitchFamily="34" charset="0"/>
            </a:endParaRPr>
          </a:p>
          <a:p>
            <a:pPr marL="0" indent="0">
              <a:buNone/>
            </a:pPr>
            <a:endParaRPr lang="en-US" sz="6700" dirty="0">
              <a:latin typeface="Arial" panose="020B0604020202020204" pitchFamily="34" charset="0"/>
              <a:cs typeface="Arial" panose="020B0604020202020204" pitchFamily="34" charset="0"/>
            </a:endParaRP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COE CSI Home</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Program Requirements</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Guidance on Conflict of Interest</a:t>
            </a:r>
          </a:p>
          <a:p>
            <a:pPr marL="914400" lvl="3" indent="-274320">
              <a:lnSpc>
                <a:spcPct val="100000"/>
              </a:lnSpc>
              <a:spcBef>
                <a:spcPts val="0"/>
              </a:spcBef>
              <a:spcAft>
                <a:spcPts val="1600"/>
              </a:spcAft>
              <a:buFont typeface="Arial" panose="020B0604020202020204" pitchFamily="34" charset="0"/>
              <a:buChar char="•"/>
            </a:pPr>
            <a:r>
              <a:rPr lang="en-US" sz="12800" dirty="0">
                <a:solidFill>
                  <a:schemeClr val="tx1"/>
                </a:solidFill>
                <a:latin typeface="Arial" panose="020B0604020202020204" pitchFamily="34" charset="0"/>
                <a:cs typeface="Arial" panose="020B0604020202020204" pitchFamily="34" charset="0"/>
              </a:rPr>
              <a:t>FAQs</a:t>
            </a:r>
          </a:p>
          <a:p>
            <a:pPr>
              <a:lnSpc>
                <a:spcPts val="4267"/>
              </a:lnSpc>
              <a:spcBef>
                <a:spcPts val="0"/>
              </a:spcBef>
            </a:pPr>
            <a:endParaRPr lang="en-US" dirty="0"/>
          </a:p>
        </p:txBody>
      </p:sp>
    </p:spTree>
    <p:extLst>
      <p:ext uri="{BB962C8B-B14F-4D97-AF65-F5344CB8AC3E}">
        <p14:creationId xmlns:p14="http://schemas.microsoft.com/office/powerpoint/2010/main" val="357011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8D3B-49A1-4AE7-BF59-1FA80F1DFF2F}"/>
              </a:ext>
            </a:extLst>
          </p:cNvPr>
          <p:cNvSpPr>
            <a:spLocks noGrp="1"/>
          </p:cNvSpPr>
          <p:nvPr>
            <p:ph type="title"/>
          </p:nvPr>
        </p:nvSpPr>
        <p:spPr/>
        <p:txBody>
          <a:bodyPr/>
          <a:lstStyle/>
          <a:p>
            <a:r>
              <a:rPr lang="en-US" b="1" dirty="0">
                <a:solidFill>
                  <a:schemeClr val="tx1"/>
                </a:solidFill>
                <a:latin typeface="Arial"/>
                <a:cs typeface="Arial"/>
              </a:rPr>
              <a:t>Impact of Dual Roles for COEs (1)</a:t>
            </a:r>
            <a:endParaRPr lang="en-US" dirty="0"/>
          </a:p>
        </p:txBody>
      </p:sp>
      <p:sp>
        <p:nvSpPr>
          <p:cNvPr id="3" name="Content Placeholder 2">
            <a:extLst>
              <a:ext uri="{FF2B5EF4-FFF2-40B4-BE49-F238E27FC236}">
                <a16:creationId xmlns:a16="http://schemas.microsoft.com/office/drawing/2014/main" id="{C6DFC345-E2BB-45DB-9F9B-6202DDA2D1FC}"/>
              </a:ext>
            </a:extLst>
          </p:cNvPr>
          <p:cNvSpPr>
            <a:spLocks noGrp="1"/>
          </p:cNvSpPr>
          <p:nvPr>
            <p:ph idx="1"/>
          </p:nvPr>
        </p:nvSpPr>
        <p:spPr>
          <a:xfrm>
            <a:off x="914401" y="1398494"/>
            <a:ext cx="10590212" cy="4737313"/>
          </a:xfrm>
        </p:spPr>
        <p:txBody>
          <a:bodyPr>
            <a:noAutofit/>
          </a:bodyPr>
          <a:lstStyle/>
          <a:p>
            <a:pPr marL="93131" indent="0">
              <a:spcBef>
                <a:spcPts val="0"/>
              </a:spcBef>
              <a:spcAft>
                <a:spcPts val="1200"/>
              </a:spcAft>
              <a:buNone/>
            </a:pPr>
            <a:r>
              <a:rPr lang="en-US" sz="2800" dirty="0">
                <a:solidFill>
                  <a:schemeClr val="tx1"/>
                </a:solidFill>
                <a:latin typeface="Arial"/>
                <a:cs typeface="Calibri"/>
              </a:rPr>
              <a:t>The $10,000,000 in funds was split into two $5,000,000 amounts in 2021 to be used for different purposes. Consequently, there is a </a:t>
            </a:r>
            <a:r>
              <a:rPr lang="en-US" sz="2800" b="1" dirty="0">
                <a:solidFill>
                  <a:schemeClr val="tx1"/>
                </a:solidFill>
                <a:latin typeface="Arial"/>
                <a:cs typeface="Calibri"/>
              </a:rPr>
              <a:t>potential </a:t>
            </a:r>
            <a:r>
              <a:rPr lang="en-US" sz="2800" dirty="0">
                <a:solidFill>
                  <a:schemeClr val="tx1"/>
                </a:solidFill>
                <a:latin typeface="Arial"/>
                <a:cs typeface="Calibri"/>
              </a:rPr>
              <a:t>conflict of interest for COEs expending the FY 2022 funds.</a:t>
            </a:r>
            <a:endParaRPr lang="en-US" sz="2800" dirty="0">
              <a:solidFill>
                <a:schemeClr val="tx1"/>
              </a:solidFill>
              <a:latin typeface="Arial"/>
              <a:cs typeface="Arial"/>
            </a:endParaRPr>
          </a:p>
          <a:p>
            <a:pPr marL="457200" lvl="1" indent="-274320">
              <a:spcBef>
                <a:spcPts val="0"/>
              </a:spcBef>
              <a:spcAft>
                <a:spcPts val="1200"/>
              </a:spcAft>
              <a:buFont typeface="Arial" panose="020B0604020202020204" pitchFamily="34" charset="0"/>
              <a:buChar char="•"/>
            </a:pPr>
            <a:r>
              <a:rPr lang="en-US" sz="2800" dirty="0">
                <a:solidFill>
                  <a:schemeClr val="tx1"/>
                </a:solidFill>
                <a:latin typeface="Arial"/>
                <a:cs typeface="Calibri"/>
              </a:rPr>
              <a:t>Eligible COEs are expected to assist the LEA with CSI plan development and implementation </a:t>
            </a:r>
            <a:r>
              <a:rPr lang="en-US" sz="2800" b="1" i="1" dirty="0">
                <a:solidFill>
                  <a:schemeClr val="tx1"/>
                </a:solidFill>
                <a:latin typeface="Arial"/>
                <a:cs typeface="Calibri"/>
              </a:rPr>
              <a:t>and</a:t>
            </a:r>
            <a:r>
              <a:rPr lang="en-US" sz="2800" b="1" dirty="0">
                <a:solidFill>
                  <a:schemeClr val="tx1"/>
                </a:solidFill>
                <a:latin typeface="Arial"/>
                <a:cs typeface="Calibri"/>
              </a:rPr>
              <a:t> </a:t>
            </a:r>
            <a:r>
              <a:rPr lang="en-US" sz="2800" dirty="0">
                <a:solidFill>
                  <a:schemeClr val="tx1"/>
                </a:solidFill>
                <a:latin typeface="Arial"/>
                <a:cs typeface="Calibri"/>
              </a:rPr>
              <a:t>to review and approve CSI plans.</a:t>
            </a:r>
          </a:p>
          <a:p>
            <a:pPr marL="457200" lvl="1" indent="-274320">
              <a:spcBef>
                <a:spcPts val="0"/>
              </a:spcBef>
              <a:spcAft>
                <a:spcPts val="1200"/>
              </a:spcAft>
              <a:buFont typeface="Arial" panose="020B0604020202020204" pitchFamily="34" charset="0"/>
              <a:buChar char="•"/>
            </a:pPr>
            <a:r>
              <a:rPr lang="en-US" sz="2800" b="1" i="1" dirty="0">
                <a:solidFill>
                  <a:schemeClr val="tx1"/>
                </a:solidFill>
                <a:latin typeface="Arial"/>
                <a:cs typeface="Calibri"/>
              </a:rPr>
              <a:t>This</a:t>
            </a:r>
            <a:r>
              <a:rPr lang="en-US" sz="2800" dirty="0">
                <a:solidFill>
                  <a:schemeClr val="tx1"/>
                </a:solidFill>
                <a:latin typeface="Arial"/>
                <a:cs typeface="Calibri"/>
              </a:rPr>
              <a:t> subgrant is for supporting LEAs in developing and implementing their CSI plans.</a:t>
            </a:r>
          </a:p>
          <a:p>
            <a:endParaRPr lang="en-US" sz="1400" dirty="0"/>
          </a:p>
        </p:txBody>
      </p:sp>
    </p:spTree>
    <p:extLst>
      <p:ext uri="{BB962C8B-B14F-4D97-AF65-F5344CB8AC3E}">
        <p14:creationId xmlns:p14="http://schemas.microsoft.com/office/powerpoint/2010/main" val="4047062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E68A-1151-4EFF-BDA5-525004BBB097}"/>
              </a:ext>
            </a:extLst>
          </p:cNvPr>
          <p:cNvSpPr>
            <a:spLocks noGrp="1"/>
          </p:cNvSpPr>
          <p:nvPr>
            <p:ph type="title"/>
          </p:nvPr>
        </p:nvSpPr>
        <p:spPr/>
        <p:txBody>
          <a:bodyPr/>
          <a:lstStyle/>
          <a:p>
            <a:r>
              <a:rPr lang="en-US" b="1" dirty="0">
                <a:solidFill>
                  <a:schemeClr val="tx1"/>
                </a:solidFill>
                <a:latin typeface="Arial"/>
                <a:cs typeface="Arial"/>
              </a:rPr>
              <a:t>Impact of Dual Roles for COEs (2)</a:t>
            </a:r>
            <a:endParaRPr lang="en-US" dirty="0"/>
          </a:p>
        </p:txBody>
      </p:sp>
      <p:sp>
        <p:nvSpPr>
          <p:cNvPr id="3" name="Content Placeholder 2">
            <a:extLst>
              <a:ext uri="{FF2B5EF4-FFF2-40B4-BE49-F238E27FC236}">
                <a16:creationId xmlns:a16="http://schemas.microsoft.com/office/drawing/2014/main" id="{AB8140E2-72DE-4546-90D2-6C69EC0AE91C}"/>
              </a:ext>
            </a:extLst>
          </p:cNvPr>
          <p:cNvSpPr>
            <a:spLocks noGrp="1"/>
          </p:cNvSpPr>
          <p:nvPr>
            <p:ph idx="1"/>
          </p:nvPr>
        </p:nvSpPr>
        <p:spPr>
          <a:xfrm>
            <a:off x="1638300" y="1613647"/>
            <a:ext cx="9646472" cy="4068975"/>
          </a:xfrm>
        </p:spPr>
        <p:txBody>
          <a:bodyPr>
            <a:normAutofit fontScale="85000" lnSpcReduction="10000"/>
          </a:bodyPr>
          <a:lstStyle/>
          <a:p>
            <a:pPr marL="457200" indent="-274320">
              <a:lnSpc>
                <a:spcPct val="120000"/>
              </a:lnSpc>
              <a:spcBef>
                <a:spcPts val="0"/>
              </a:spcBef>
              <a:spcAft>
                <a:spcPts val="1200"/>
              </a:spcAft>
              <a:buClr>
                <a:schemeClr val="tx1"/>
              </a:buClr>
              <a:buFont typeface="Arial" panose="020B0604020202020204" pitchFamily="34" charset="0"/>
              <a:buChar char="•"/>
            </a:pPr>
            <a:r>
              <a:rPr lang="en-US" sz="3200" dirty="0">
                <a:solidFill>
                  <a:schemeClr val="tx1"/>
                </a:solidFill>
                <a:latin typeface="Arial"/>
                <a:ea typeface="+mn-lt"/>
                <a:cs typeface="+mn-lt"/>
              </a:rPr>
              <a:t>With these two provisions, it is possible for a COE to receive funding to support LEAs with their CSI plans </a:t>
            </a:r>
            <a:r>
              <a:rPr lang="en-US" sz="3200" b="1" i="1" dirty="0">
                <a:solidFill>
                  <a:schemeClr val="tx1"/>
                </a:solidFill>
                <a:latin typeface="Arial"/>
                <a:ea typeface="+mn-lt"/>
                <a:cs typeface="+mn-lt"/>
              </a:rPr>
              <a:t>and also</a:t>
            </a:r>
            <a:r>
              <a:rPr lang="en-US" sz="3200" dirty="0">
                <a:solidFill>
                  <a:schemeClr val="tx1"/>
                </a:solidFill>
                <a:latin typeface="Arial"/>
                <a:ea typeface="+mn-lt"/>
                <a:cs typeface="+mn-lt"/>
              </a:rPr>
              <a:t> receive funding to review and approve CSI plans. </a:t>
            </a:r>
          </a:p>
          <a:p>
            <a:pPr marL="457200" indent="-274320">
              <a:lnSpc>
                <a:spcPct val="120000"/>
              </a:lnSpc>
              <a:spcBef>
                <a:spcPts val="0"/>
              </a:spcBef>
              <a:spcAft>
                <a:spcPts val="1200"/>
              </a:spcAft>
              <a:buClr>
                <a:schemeClr val="tx1"/>
              </a:buClr>
              <a:buFont typeface="Arial" panose="020B0604020202020204" pitchFamily="34" charset="0"/>
              <a:buChar char="•"/>
            </a:pPr>
            <a:r>
              <a:rPr lang="en-US" sz="3200" dirty="0">
                <a:solidFill>
                  <a:schemeClr val="tx1"/>
                </a:solidFill>
                <a:latin typeface="Arial"/>
                <a:ea typeface="+mn-lt"/>
                <a:cs typeface="+mn-lt"/>
              </a:rPr>
              <a:t>CDE provides recommendations to COEs to avoid conflicts in the event that COEs are allocated funds </a:t>
            </a:r>
            <a:r>
              <a:rPr lang="en-US" sz="3200" dirty="0">
                <a:solidFill>
                  <a:schemeClr val="tx1"/>
                </a:solidFill>
                <a:latin typeface="Arial" panose="020B0604020202020204" pitchFamily="34" charset="0"/>
                <a:ea typeface="+mn-lt"/>
                <a:cs typeface="Arial" panose="020B0604020202020204" pitchFamily="34" charset="0"/>
              </a:rPr>
              <a:t>for both CSI plan development and implementation support </a:t>
            </a:r>
            <a:r>
              <a:rPr lang="en-US" sz="3200" b="1" i="1" dirty="0">
                <a:solidFill>
                  <a:schemeClr val="tx1"/>
                </a:solidFill>
                <a:latin typeface="Arial" panose="020B0604020202020204" pitchFamily="34" charset="0"/>
                <a:ea typeface="+mn-lt"/>
                <a:cs typeface="Arial" panose="020B0604020202020204" pitchFamily="34" charset="0"/>
              </a:rPr>
              <a:t>and</a:t>
            </a:r>
            <a:r>
              <a:rPr lang="en-US" sz="3200" dirty="0">
                <a:solidFill>
                  <a:schemeClr val="tx1"/>
                </a:solidFill>
                <a:latin typeface="Arial" panose="020B0604020202020204" pitchFamily="34" charset="0"/>
                <a:ea typeface="+mn-lt"/>
                <a:cs typeface="Arial" panose="020B0604020202020204" pitchFamily="34" charset="0"/>
              </a:rPr>
              <a:t> the review and approval of CSI plans.</a:t>
            </a:r>
            <a:endParaRPr lang="en-US" sz="3200" dirty="0">
              <a:solidFill>
                <a:schemeClr val="tx1"/>
              </a:solidFill>
              <a:latin typeface="Arial"/>
              <a:cs typeface="Calibri"/>
            </a:endParaRPr>
          </a:p>
          <a:p>
            <a:endParaRPr lang="en-US" sz="3200" dirty="0"/>
          </a:p>
        </p:txBody>
      </p:sp>
    </p:spTree>
    <p:extLst>
      <p:ext uri="{BB962C8B-B14F-4D97-AF65-F5344CB8AC3E}">
        <p14:creationId xmlns:p14="http://schemas.microsoft.com/office/powerpoint/2010/main" val="2051528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0876-2C45-4CF6-9224-B5FA775FA31B}"/>
              </a:ext>
            </a:extLst>
          </p:cNvPr>
          <p:cNvSpPr>
            <a:spLocks noGrp="1"/>
          </p:cNvSpPr>
          <p:nvPr>
            <p:ph type="title"/>
          </p:nvPr>
        </p:nvSpPr>
        <p:spPr>
          <a:xfrm>
            <a:off x="1640156"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Guidelines for Preventing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Conflicts of Interest </a:t>
            </a:r>
            <a:endParaRPr lang="en-US" dirty="0"/>
          </a:p>
        </p:txBody>
      </p:sp>
      <p:sp>
        <p:nvSpPr>
          <p:cNvPr id="3" name="Content Placeholder 2">
            <a:extLst>
              <a:ext uri="{FF2B5EF4-FFF2-40B4-BE49-F238E27FC236}">
                <a16:creationId xmlns:a16="http://schemas.microsoft.com/office/drawing/2014/main" id="{D3FDDEB3-CB5E-4EAE-9E96-DCA069D66063}"/>
              </a:ext>
            </a:extLst>
          </p:cNvPr>
          <p:cNvSpPr>
            <a:spLocks noGrp="1"/>
          </p:cNvSpPr>
          <p:nvPr>
            <p:ph idx="1"/>
          </p:nvPr>
        </p:nvSpPr>
        <p:spPr>
          <a:xfrm>
            <a:off x="1274395" y="1909014"/>
            <a:ext cx="9902799" cy="4007691"/>
          </a:xfrm>
        </p:spPr>
        <p:txBody>
          <a:bodyPr>
            <a:normAutofit lnSpcReduction="10000"/>
          </a:bodyPr>
          <a:lstStyle/>
          <a:p>
            <a:pPr marL="27432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 complete guide on how to avoid a conflict of interest with CSI funds for COEs is located on the CSI COE Program Information web page located at</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2" tooltip="County Office of Education Program Information web page."/>
              </a:rPr>
              <a:t>https://www.cde.ca.gov/sp/sw/t1/csicoeproginformation21.asp</a:t>
            </a:r>
            <a:r>
              <a:rPr lang="en-US" sz="3200" dirty="0">
                <a:latin typeface="Arial" panose="020B0604020202020204" pitchFamily="34" charset="0"/>
                <a:cs typeface="Arial" panose="020B0604020202020204" pitchFamily="34" charset="0"/>
              </a:rPr>
              <a:t>.</a:t>
            </a:r>
          </a:p>
          <a:p>
            <a:pPr marL="27432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COEs are encouraged to review the posted guidance with their legal departments and make any changes, where and if needed. </a:t>
            </a:r>
          </a:p>
          <a:p>
            <a:endParaRPr lang="en-US" sz="2000" dirty="0"/>
          </a:p>
        </p:txBody>
      </p:sp>
    </p:spTree>
    <p:extLst>
      <p:ext uri="{BB962C8B-B14F-4D97-AF65-F5344CB8AC3E}">
        <p14:creationId xmlns:p14="http://schemas.microsoft.com/office/powerpoint/2010/main" val="2411174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65125"/>
            <a:ext cx="9479666" cy="5967095"/>
          </a:xfrm>
        </p:spPr>
        <p:txBody>
          <a:bodyPr>
            <a:normAutofit/>
          </a:bodyPr>
          <a:lstStyle/>
          <a:p>
            <a:pPr algn="ct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800" b="1" dirty="0">
                <a:solidFill>
                  <a:schemeClr val="tx1"/>
                </a:solidFill>
                <a:latin typeface="Arial" panose="020B0604020202020204" pitchFamily="34" charset="0"/>
                <a:cs typeface="Arial" panose="020B0604020202020204" pitchFamily="34" charset="0"/>
              </a:rPr>
              <a:t>FAQs</a:t>
            </a:r>
          </a:p>
        </p:txBody>
      </p:sp>
    </p:spTree>
    <p:extLst>
      <p:ext uri="{BB962C8B-B14F-4D97-AF65-F5344CB8AC3E}">
        <p14:creationId xmlns:p14="http://schemas.microsoft.com/office/powerpoint/2010/main" val="3853170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2396-6A51-412A-9A80-D890CE0B4838}"/>
              </a:ext>
            </a:extLst>
          </p:cNvPr>
          <p:cNvSpPr>
            <a:spLocks noGrp="1"/>
          </p:cNvSpPr>
          <p:nvPr>
            <p:ph type="title"/>
          </p:nvPr>
        </p:nvSpPr>
        <p:spPr>
          <a:xfrm>
            <a:off x="1640156" y="628125"/>
            <a:ext cx="8911687" cy="1280890"/>
          </a:xfrm>
        </p:spPr>
        <p:txBody>
          <a:bodyPr/>
          <a:lstStyle/>
          <a:p>
            <a:pPr algn="ctr"/>
            <a:r>
              <a:rPr lang="en-US" b="1" dirty="0">
                <a:solidFill>
                  <a:prstClr val="black"/>
                </a:solidFill>
                <a:latin typeface="Arial"/>
                <a:cs typeface="Arial"/>
              </a:rPr>
              <a:t>Which CSI Plans do the FY 2022 </a:t>
            </a:r>
            <a:br>
              <a:rPr lang="en-US" b="1" dirty="0">
                <a:solidFill>
                  <a:prstClr val="black"/>
                </a:solidFill>
                <a:latin typeface="Arial"/>
                <a:cs typeface="Arial"/>
              </a:rPr>
            </a:br>
            <a:r>
              <a:rPr lang="en-US" b="1" dirty="0">
                <a:solidFill>
                  <a:prstClr val="black"/>
                </a:solidFill>
                <a:latin typeface="Arial"/>
                <a:cs typeface="Arial"/>
              </a:rPr>
              <a:t>Funds Support? </a:t>
            </a:r>
            <a:endParaRPr lang="en-US" dirty="0"/>
          </a:p>
        </p:txBody>
      </p:sp>
      <p:sp>
        <p:nvSpPr>
          <p:cNvPr id="3" name="Content Placeholder 2">
            <a:extLst>
              <a:ext uri="{FF2B5EF4-FFF2-40B4-BE49-F238E27FC236}">
                <a16:creationId xmlns:a16="http://schemas.microsoft.com/office/drawing/2014/main" id="{A517AECF-3733-4D07-930D-349838E50922}"/>
              </a:ext>
            </a:extLst>
          </p:cNvPr>
          <p:cNvSpPr>
            <a:spLocks noGrp="1"/>
          </p:cNvSpPr>
          <p:nvPr>
            <p:ph idx="1"/>
          </p:nvPr>
        </p:nvSpPr>
        <p:spPr>
          <a:xfrm>
            <a:off x="1692919" y="1993751"/>
            <a:ext cx="8915400" cy="3777622"/>
          </a:xfrm>
        </p:spPr>
        <p:txBody>
          <a:bodyPr>
            <a:normAutofit lnSpcReduction="10000"/>
          </a:bodyPr>
          <a:lstStyle/>
          <a:p>
            <a:pPr marL="93131" lvl="0" indent="0">
              <a:lnSpc>
                <a:spcPct val="110000"/>
              </a:lnSpc>
              <a:spcAft>
                <a:spcPts val="1600"/>
              </a:spcAft>
              <a:buClr>
                <a:srgbClr val="353535"/>
              </a:buClr>
              <a:buNone/>
            </a:pPr>
            <a:r>
              <a:rPr lang="en-US" sz="3200" dirty="0">
                <a:solidFill>
                  <a:prstClr val="black">
                    <a:lumMod val="75000"/>
                    <a:lumOff val="25000"/>
                  </a:prstClr>
                </a:solidFill>
                <a:latin typeface="Arial"/>
                <a:cs typeface="Calibri"/>
              </a:rPr>
              <a:t>F</a:t>
            </a:r>
            <a:r>
              <a:rPr lang="en-US" sz="3200" dirty="0">
                <a:solidFill>
                  <a:prstClr val="black"/>
                </a:solidFill>
                <a:latin typeface="Arial"/>
                <a:cs typeface="Calibri"/>
              </a:rPr>
              <a:t>Y 2022 CSI funds support development and implementation activities for the 2023–24 CSI plans. In most LEAs, CSI plan development activities begin as early as winter 2022/spring 2023. It is the expectation that CSI plan implementation should begin by the first day of the 2023–24 school year. </a:t>
            </a:r>
          </a:p>
          <a:p>
            <a:pPr marL="0" indent="0">
              <a:buNone/>
            </a:pPr>
            <a:endParaRPr lang="en-US" dirty="0"/>
          </a:p>
        </p:txBody>
      </p:sp>
    </p:spTree>
    <p:extLst>
      <p:ext uri="{BB962C8B-B14F-4D97-AF65-F5344CB8AC3E}">
        <p14:creationId xmlns:p14="http://schemas.microsoft.com/office/powerpoint/2010/main" val="4253593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86A8-9722-467B-A91A-97EE8C7C6688}"/>
              </a:ext>
            </a:extLst>
          </p:cNvPr>
          <p:cNvSpPr>
            <a:spLocks noGrp="1"/>
          </p:cNvSpPr>
          <p:nvPr>
            <p:ph type="title"/>
          </p:nvPr>
        </p:nvSpPr>
        <p:spPr>
          <a:xfrm>
            <a:off x="1640156" y="538047"/>
            <a:ext cx="9149764" cy="1699543"/>
          </a:xfrm>
        </p:spPr>
        <p:txBody>
          <a:bodyPr>
            <a:normAutofit fontScale="90000"/>
          </a:bodyPr>
          <a:lstStyle/>
          <a:p>
            <a:pPr algn="ctr"/>
            <a:r>
              <a:rPr lang="en-US" b="1" dirty="0">
                <a:solidFill>
                  <a:schemeClr val="tx1"/>
                </a:solidFill>
                <a:latin typeface="Arial"/>
                <a:cs typeface="Arial"/>
              </a:rPr>
              <a:t>How is the Conflict of Interest Concern Different from the Dual Roles the COE </a:t>
            </a:r>
            <a:br>
              <a:rPr lang="en-US" b="1" dirty="0">
                <a:solidFill>
                  <a:schemeClr val="tx1"/>
                </a:solidFill>
                <a:latin typeface="Arial"/>
                <a:cs typeface="Arial"/>
              </a:rPr>
            </a:br>
            <a:r>
              <a:rPr lang="en-US" b="1" dirty="0">
                <a:solidFill>
                  <a:schemeClr val="tx1"/>
                </a:solidFill>
                <a:latin typeface="Arial"/>
                <a:cs typeface="Arial"/>
              </a:rPr>
              <a:t>Plays Regarding the LCAP?</a:t>
            </a:r>
            <a:endParaRPr lang="en-US" dirty="0"/>
          </a:p>
        </p:txBody>
      </p:sp>
      <p:sp>
        <p:nvSpPr>
          <p:cNvPr id="3" name="Content Placeholder 2">
            <a:extLst>
              <a:ext uri="{FF2B5EF4-FFF2-40B4-BE49-F238E27FC236}">
                <a16:creationId xmlns:a16="http://schemas.microsoft.com/office/drawing/2014/main" id="{320E0D2E-8E6A-4EF4-A971-9450DD966DCB}"/>
              </a:ext>
            </a:extLst>
          </p:cNvPr>
          <p:cNvSpPr>
            <a:spLocks noGrp="1"/>
          </p:cNvSpPr>
          <p:nvPr>
            <p:ph idx="1"/>
          </p:nvPr>
        </p:nvSpPr>
        <p:spPr>
          <a:xfrm>
            <a:off x="1638300" y="2540747"/>
            <a:ext cx="8915400" cy="3777622"/>
          </a:xfrm>
        </p:spPr>
        <p:txBody>
          <a:bodyPr/>
          <a:lstStyle/>
          <a:p>
            <a:pPr marL="93131" lvl="0" indent="0">
              <a:spcBef>
                <a:spcPts val="0"/>
              </a:spcBef>
              <a:spcAft>
                <a:spcPts val="1600"/>
              </a:spcAft>
              <a:buClr>
                <a:srgbClr val="353535"/>
              </a:buClr>
              <a:buNone/>
            </a:pPr>
            <a:r>
              <a:rPr lang="en-US" sz="2800" dirty="0">
                <a:solidFill>
                  <a:prstClr val="black"/>
                </a:solidFill>
                <a:latin typeface="Arial"/>
                <a:cs typeface="Calibri"/>
              </a:rPr>
              <a:t>The concern for a potential conflict of interest is a </a:t>
            </a:r>
            <a:r>
              <a:rPr lang="en-US" sz="2800" b="1" dirty="0">
                <a:solidFill>
                  <a:prstClr val="black"/>
                </a:solidFill>
                <a:latin typeface="Arial"/>
                <a:cs typeface="Calibri"/>
              </a:rPr>
              <a:t>federal concern </a:t>
            </a:r>
            <a:r>
              <a:rPr lang="en-US" sz="2800" dirty="0">
                <a:solidFill>
                  <a:prstClr val="black"/>
                </a:solidFill>
                <a:latin typeface="Arial"/>
                <a:cs typeface="Calibri"/>
              </a:rPr>
              <a:t>and relates to the dual roles of </a:t>
            </a:r>
            <a:r>
              <a:rPr lang="en-US" sz="2800" b="1" dirty="0">
                <a:solidFill>
                  <a:prstClr val="black"/>
                </a:solidFill>
                <a:latin typeface="Arial"/>
                <a:cs typeface="Calibri"/>
              </a:rPr>
              <a:t>COEs for CSI</a:t>
            </a:r>
            <a:r>
              <a:rPr lang="en-US" sz="2800" dirty="0">
                <a:solidFill>
                  <a:prstClr val="black"/>
                </a:solidFill>
                <a:latin typeface="Arial"/>
                <a:cs typeface="Calibri"/>
              </a:rPr>
              <a:t>. The purpose of the guidance is only related to CSI implementation and </a:t>
            </a:r>
            <a:r>
              <a:rPr lang="en-US" sz="2800" b="1" dirty="0">
                <a:solidFill>
                  <a:prstClr val="black"/>
                </a:solidFill>
                <a:latin typeface="Arial"/>
                <a:cs typeface="Calibri"/>
              </a:rPr>
              <a:t>is not intended for state accountability purposes. </a:t>
            </a:r>
          </a:p>
          <a:p>
            <a:pPr marL="0" indent="0">
              <a:buNone/>
            </a:pPr>
            <a:endParaRPr lang="en-US" dirty="0"/>
          </a:p>
        </p:txBody>
      </p:sp>
    </p:spTree>
    <p:extLst>
      <p:ext uri="{BB962C8B-B14F-4D97-AF65-F5344CB8AC3E}">
        <p14:creationId xmlns:p14="http://schemas.microsoft.com/office/powerpoint/2010/main" val="313774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0DC5-0E5F-4876-8A0F-1E1448FCBDBF}"/>
              </a:ext>
            </a:extLst>
          </p:cNvPr>
          <p:cNvSpPr>
            <a:spLocks noGrp="1"/>
          </p:cNvSpPr>
          <p:nvPr>
            <p:ph type="title"/>
          </p:nvPr>
        </p:nvSpPr>
        <p:spPr>
          <a:xfrm>
            <a:off x="1640156" y="628125"/>
            <a:ext cx="8911687" cy="1280890"/>
          </a:xfrm>
        </p:spPr>
        <p:txBody>
          <a:bodyPr/>
          <a:lstStyle/>
          <a:p>
            <a:pPr algn="ctr"/>
            <a:r>
              <a:rPr lang="en-US" b="1" dirty="0">
                <a:solidFill>
                  <a:schemeClr val="tx1"/>
                </a:solidFill>
                <a:latin typeface="Arial" panose="020B0604020202020204" pitchFamily="34" charset="0"/>
                <a:cs typeface="Arial" panose="020B0604020202020204" pitchFamily="34" charset="0"/>
              </a:rPr>
              <a:t>When Will the FY 2022 CSI Funds for </a:t>
            </a: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COEs Become Available?</a:t>
            </a:r>
            <a:endParaRPr lang="en-US" dirty="0"/>
          </a:p>
        </p:txBody>
      </p:sp>
      <p:sp>
        <p:nvSpPr>
          <p:cNvPr id="3" name="Content Placeholder 2">
            <a:extLst>
              <a:ext uri="{FF2B5EF4-FFF2-40B4-BE49-F238E27FC236}">
                <a16:creationId xmlns:a16="http://schemas.microsoft.com/office/drawing/2014/main" id="{102FFB34-DC86-4433-8E7F-5BF2320F4E83}"/>
              </a:ext>
            </a:extLst>
          </p:cNvPr>
          <p:cNvSpPr>
            <a:spLocks noGrp="1"/>
          </p:cNvSpPr>
          <p:nvPr>
            <p:ph idx="1"/>
          </p:nvPr>
        </p:nvSpPr>
        <p:spPr>
          <a:xfrm>
            <a:off x="2212694" y="2230418"/>
            <a:ext cx="8915400" cy="3777622"/>
          </a:xfrm>
        </p:spPr>
        <p:txBody>
          <a:bodyPr/>
          <a:lstStyle/>
          <a:p>
            <a:pPr marL="0" indent="0">
              <a:buNone/>
            </a:pPr>
            <a:r>
              <a:rPr lang="en-US" sz="3200" dirty="0">
                <a:solidFill>
                  <a:schemeClr val="tx1"/>
                </a:solidFill>
                <a:latin typeface="Arial" panose="020B0604020202020204" pitchFamily="34" charset="0"/>
                <a:cs typeface="Arial" panose="020B0604020202020204" pitchFamily="34" charset="0"/>
              </a:rPr>
              <a:t>First apportionments are expected to be distributed in spring 2023. </a:t>
            </a:r>
          </a:p>
          <a:p>
            <a:pPr marL="0" indent="0">
              <a:buNone/>
            </a:pPr>
            <a:endParaRPr lang="en-US" dirty="0"/>
          </a:p>
        </p:txBody>
      </p:sp>
    </p:spTree>
    <p:extLst>
      <p:ext uri="{BB962C8B-B14F-4D97-AF65-F5344CB8AC3E}">
        <p14:creationId xmlns:p14="http://schemas.microsoft.com/office/powerpoint/2010/main" val="213093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1AFF-DCF1-43DF-B5DC-EA2A00D381AA}"/>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What if the COE Declines Funding?</a:t>
            </a:r>
            <a:endParaRPr lang="en-US" dirty="0"/>
          </a:p>
        </p:txBody>
      </p:sp>
      <p:sp>
        <p:nvSpPr>
          <p:cNvPr id="3" name="Content Placeholder 2">
            <a:extLst>
              <a:ext uri="{FF2B5EF4-FFF2-40B4-BE49-F238E27FC236}">
                <a16:creationId xmlns:a16="http://schemas.microsoft.com/office/drawing/2014/main" id="{C5A9B50F-D329-492E-9C1E-7D620A85D94A}"/>
              </a:ext>
            </a:extLst>
          </p:cNvPr>
          <p:cNvSpPr>
            <a:spLocks noGrp="1"/>
          </p:cNvSpPr>
          <p:nvPr>
            <p:ph idx="1"/>
          </p:nvPr>
        </p:nvSpPr>
        <p:spPr>
          <a:xfrm>
            <a:off x="1534963" y="1540189"/>
            <a:ext cx="9351776" cy="4086060"/>
          </a:xfrm>
        </p:spPr>
        <p:txBody>
          <a:bodyPr>
            <a:normAutofit/>
          </a:bodyPr>
          <a:lstStyle/>
          <a:p>
            <a:pPr marL="0" indent="0">
              <a:buNone/>
            </a:pPr>
            <a:r>
              <a:rPr lang="en-US" sz="3200" dirty="0">
                <a:solidFill>
                  <a:schemeClr val="tx1"/>
                </a:solidFill>
                <a:latin typeface="Arial" panose="020B0604020202020204" pitchFamily="34" charset="0"/>
                <a:cs typeface="Arial" panose="020B0604020202020204" pitchFamily="34" charset="0"/>
              </a:rPr>
              <a:t>Regardless of whether the COE elects to accept funding authorized under this application, the COE is expected to offer CSI plan development and implementation support to its LEAs with schools eligible for CSI. FY 2022 ESSA, Section 1003 funds for CSI must be used by the COE to support LEA development and implementation of the 2023–24 CSI plans.</a:t>
            </a:r>
          </a:p>
          <a:p>
            <a:endParaRPr lang="en-US" dirty="0"/>
          </a:p>
        </p:txBody>
      </p:sp>
    </p:spTree>
    <p:extLst>
      <p:ext uri="{BB962C8B-B14F-4D97-AF65-F5344CB8AC3E}">
        <p14:creationId xmlns:p14="http://schemas.microsoft.com/office/powerpoint/2010/main" val="1554480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320041"/>
            <a:ext cx="9479666" cy="5897880"/>
          </a:xfrm>
        </p:spPr>
        <p:txBody>
          <a:bodyPr>
            <a:normAutofit/>
          </a:bodyPr>
          <a:lstStyle/>
          <a:p>
            <a:pPr algn="ctr"/>
            <a:br>
              <a:rPr lang="en-US" sz="4800" b="1" dirty="0">
                <a:solidFill>
                  <a:schemeClr val="tx1"/>
                </a:solidFill>
                <a:latin typeface="Arial" panose="020B0604020202020204" pitchFamily="34" charset="0"/>
                <a:cs typeface="Arial" panose="020B0604020202020204" pitchFamily="34" charset="0"/>
              </a:rPr>
            </a:br>
            <a:br>
              <a:rPr lang="en-US" sz="48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Part Three:</a:t>
            </a:r>
            <a:br>
              <a:rPr lang="en-US" sz="4400" b="1" dirty="0">
                <a:solidFill>
                  <a:schemeClr val="tx1"/>
                </a:solidFill>
                <a:latin typeface="Arial" panose="020B0604020202020204" pitchFamily="34" charset="0"/>
                <a:cs typeface="Arial" panose="020B0604020202020204" pitchFamily="34" charset="0"/>
              </a:rPr>
            </a:br>
            <a:br>
              <a:rPr lang="en-US" sz="4400" b="1" dirty="0">
                <a:solidFill>
                  <a:schemeClr val="tx1"/>
                </a:solidFill>
                <a:latin typeface="Arial" panose="020B0604020202020204" pitchFamily="34" charset="0"/>
                <a:cs typeface="Arial" panose="020B0604020202020204" pitchFamily="34" charset="0"/>
              </a:rPr>
            </a:br>
            <a:r>
              <a:rPr lang="en-US" sz="4400" b="1" dirty="0">
                <a:solidFill>
                  <a:schemeClr val="tx1"/>
                </a:solidFill>
                <a:latin typeface="Arial" panose="020B0604020202020204" pitchFamily="34" charset="0"/>
                <a:cs typeface="Arial" panose="020B0604020202020204" pitchFamily="34" charset="0"/>
              </a:rPr>
              <a:t>Application</a:t>
            </a:r>
          </a:p>
        </p:txBody>
      </p:sp>
    </p:spTree>
    <p:extLst>
      <p:ext uri="{BB962C8B-B14F-4D97-AF65-F5344CB8AC3E}">
        <p14:creationId xmlns:p14="http://schemas.microsoft.com/office/powerpoint/2010/main" val="1769384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6" y="818866"/>
            <a:ext cx="10279868" cy="122829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Housekeeping</a:t>
            </a:r>
          </a:p>
        </p:txBody>
      </p:sp>
      <p:sp>
        <p:nvSpPr>
          <p:cNvPr id="6" name="Content Placeholder 5"/>
          <p:cNvSpPr>
            <a:spLocks noGrp="1"/>
          </p:cNvSpPr>
          <p:nvPr>
            <p:ph idx="1"/>
          </p:nvPr>
        </p:nvSpPr>
        <p:spPr>
          <a:xfrm>
            <a:off x="1202382" y="1698591"/>
            <a:ext cx="10274913" cy="4023360"/>
          </a:xfrm>
        </p:spPr>
        <p:txBody>
          <a:bodyPr>
            <a:normAutofit/>
          </a:bodyPr>
          <a:lstStyle/>
          <a:p>
            <a:pPr marL="640080" indent="-457200">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Please use the Zoom question feature to post any questions you have.</a:t>
            </a:r>
          </a:p>
          <a:p>
            <a:pPr marL="640080" indent="-457200">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a:t>
            </a:r>
            <a:r>
              <a:rPr lang="en-US" sz="3200" dirty="0" err="1">
                <a:solidFill>
                  <a:schemeClr val="tx1"/>
                </a:solidFill>
                <a:latin typeface="Arial" panose="020B0604020202020204" pitchFamily="34" charset="0"/>
                <a:cs typeface="Arial" panose="020B0604020202020204" pitchFamily="34" charset="0"/>
              </a:rPr>
              <a:t>slidedeck</a:t>
            </a:r>
            <a:r>
              <a:rPr lang="en-US" sz="3200" dirty="0">
                <a:solidFill>
                  <a:schemeClr val="tx1"/>
                </a:solidFill>
                <a:latin typeface="Arial" panose="020B0604020202020204" pitchFamily="34" charset="0"/>
                <a:cs typeface="Arial" panose="020B0604020202020204" pitchFamily="34" charset="0"/>
              </a:rPr>
              <a:t> of today’s presentation is located on the CDE CSI Webinars web page at</a:t>
            </a:r>
          </a:p>
          <a:p>
            <a:pPr marL="0" indent="0">
              <a:buNone/>
            </a:pPr>
            <a:r>
              <a:rPr lang="en-US" sz="3200" dirty="0">
                <a:solidFill>
                  <a:srgbClr val="1E5E70"/>
                </a:solidFill>
                <a:latin typeface="Arial" panose="020B0604020202020204" pitchFamily="34" charset="0"/>
                <a:cs typeface="Arial" panose="020B0604020202020204" pitchFamily="34" charset="0"/>
                <a:hlinkClick r:id="rId3" tooltip="Comprehensive Support and Improvement (CSI) Webinars web page on the California Departmen of Education website.">
                  <a:extLst>
                    <a:ext uri="{A12FA001-AC4F-418D-AE19-62706E023703}">
                      <ahyp:hlinkClr xmlns:ahyp="http://schemas.microsoft.com/office/drawing/2018/hyperlinkcolor" val="tx"/>
                    </a:ext>
                  </a:extLst>
                </a:hlinkClick>
              </a:rPr>
              <a:t>https://www.cde.ca.</a:t>
            </a:r>
            <a:r>
              <a:rPr lang="en-US" sz="3200" dirty="0">
                <a:solidFill>
                  <a:srgbClr val="1E5E70"/>
                </a:solidFill>
                <a:latin typeface="Arial" panose="020B0604020202020204" pitchFamily="34" charset="0"/>
                <a:cs typeface="Arial" panose="020B0604020202020204" pitchFamily="34" charset="0"/>
                <a:hlinkClick r:id="rId3" tooltip="California Department of Education website Comprehensive Support and Improvement Webinars."/>
              </a:rPr>
              <a:t>gov/sp/sw/t1/csiwebinars.asp</a:t>
            </a:r>
            <a:endParaRPr lang="en-US" sz="3200" dirty="0">
              <a:solidFill>
                <a:srgbClr val="1E5E70"/>
              </a:solidFill>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860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3285" y="2456597"/>
            <a:ext cx="9587863" cy="1924334"/>
          </a:xfrm>
        </p:spPr>
        <p:txBody>
          <a:bodyPr>
            <a:normAutofit/>
          </a:bodyPr>
          <a:lstStyle/>
          <a:p>
            <a:pPr algn="ctr">
              <a:lnSpc>
                <a:spcPct val="100000"/>
              </a:lnSpc>
              <a:spcAft>
                <a:spcPts val="1600"/>
              </a:spcAft>
            </a:pPr>
            <a:r>
              <a:rPr lang="en-US" altLang="en-US" sz="4400" b="1" dirty="0">
                <a:solidFill>
                  <a:schemeClr val="tx1"/>
                </a:solidFill>
                <a:latin typeface="Arial" panose="020B0604020202020204" pitchFamily="34" charset="0"/>
                <a:cs typeface="Arial" panose="020B0604020202020204" pitchFamily="34" charset="0"/>
              </a:rPr>
              <a:t>Completing and Submitting the 2022‒23 Application </a:t>
            </a:r>
            <a:endParaRPr lang="en-US" sz="4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665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8508-DB3C-4ABB-A516-4BB27D935D0E}"/>
              </a:ext>
            </a:extLst>
          </p:cNvPr>
          <p:cNvSpPr>
            <a:spLocks noGrp="1"/>
          </p:cNvSpPr>
          <p:nvPr>
            <p:ph type="title"/>
          </p:nvPr>
        </p:nvSpPr>
        <p:spPr>
          <a:xfrm>
            <a:off x="736979" y="573206"/>
            <a:ext cx="10767635" cy="919011"/>
          </a:xfrm>
        </p:spPr>
        <p:txBody>
          <a:bodyPr>
            <a:normAutofit/>
          </a:bodyPr>
          <a:lstStyle/>
          <a:p>
            <a:pPr algn="ctr"/>
            <a:r>
              <a:rPr lang="en-US" b="1" dirty="0">
                <a:solidFill>
                  <a:schemeClr val="tx1"/>
                </a:solidFill>
                <a:latin typeface="Arial"/>
                <a:cs typeface="Arial"/>
              </a:rPr>
              <a:t>Application Sections</a:t>
            </a:r>
            <a:endParaRPr lang="en-US" dirty="0">
              <a:solidFill>
                <a:schemeClr val="tx1"/>
              </a:solidFill>
              <a:latin typeface="Arial"/>
              <a:cs typeface="Arial"/>
            </a:endParaRPr>
          </a:p>
        </p:txBody>
      </p:sp>
      <p:sp>
        <p:nvSpPr>
          <p:cNvPr id="3" name="Content Placeholder 2">
            <a:extLst>
              <a:ext uri="{FF2B5EF4-FFF2-40B4-BE49-F238E27FC236}">
                <a16:creationId xmlns:a16="http://schemas.microsoft.com/office/drawing/2014/main" id="{E5EB3844-22ED-4F27-A6E4-F43E3152361F}"/>
              </a:ext>
            </a:extLst>
          </p:cNvPr>
          <p:cNvSpPr>
            <a:spLocks noGrp="1"/>
          </p:cNvSpPr>
          <p:nvPr>
            <p:ph idx="1"/>
          </p:nvPr>
        </p:nvSpPr>
        <p:spPr>
          <a:xfrm>
            <a:off x="1417320" y="1596788"/>
            <a:ext cx="10309899" cy="5228123"/>
          </a:xfrm>
        </p:spPr>
        <p:txBody>
          <a:bodyPr vert="horz" lIns="91440" tIns="45720" rIns="91440" bIns="45720" rtlCol="0" anchor="t">
            <a:normAutofit/>
          </a:bodyPr>
          <a:lstStyle/>
          <a:p>
            <a:pPr marL="0" indent="0">
              <a:lnSpc>
                <a:spcPct val="100000"/>
              </a:lnSpc>
              <a:spcBef>
                <a:spcPts val="0"/>
              </a:spcBef>
              <a:spcAft>
                <a:spcPts val="1600"/>
              </a:spcAft>
              <a:buNone/>
            </a:pPr>
            <a:r>
              <a:rPr lang="en-US" sz="3200" b="1" dirty="0">
                <a:solidFill>
                  <a:schemeClr val="tx1"/>
                </a:solidFill>
                <a:latin typeface="Arial"/>
                <a:cs typeface="Arial"/>
              </a:rPr>
              <a:t>The 2022–23 application includes five sections:</a:t>
            </a:r>
            <a:endParaRPr lang="en-US" sz="3200" dirty="0">
              <a:solidFill>
                <a:schemeClr val="tx1"/>
              </a:solidFill>
              <a:latin typeface="Arial"/>
              <a:cs typeface="Arial"/>
            </a:endParaRP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1: </a:t>
            </a:r>
            <a:r>
              <a:rPr lang="en-US" sz="3200" dirty="0">
                <a:solidFill>
                  <a:schemeClr val="tx1"/>
                </a:solidFill>
                <a:latin typeface="Arial"/>
                <a:cs typeface="Arial"/>
              </a:rPr>
              <a:t>General Assurances, Certifications, Terms, and Conditions</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2: </a:t>
            </a:r>
            <a:r>
              <a:rPr lang="en-US" sz="3200" dirty="0">
                <a:solidFill>
                  <a:schemeClr val="tx1"/>
                </a:solidFill>
                <a:latin typeface="Arial"/>
                <a:cs typeface="Arial"/>
              </a:rPr>
              <a:t>COE Applicant Information</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3: </a:t>
            </a:r>
            <a:r>
              <a:rPr lang="en-US" sz="3200" dirty="0">
                <a:solidFill>
                  <a:schemeClr val="tx1"/>
                </a:solidFill>
                <a:latin typeface="Arial"/>
                <a:cs typeface="Arial"/>
              </a:rPr>
              <a:t>Narrative Response</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4: </a:t>
            </a:r>
            <a:r>
              <a:rPr lang="en-US" sz="3200" dirty="0">
                <a:solidFill>
                  <a:schemeClr val="tx1"/>
                </a:solidFill>
                <a:latin typeface="Arial"/>
                <a:cs typeface="Arial"/>
              </a:rPr>
              <a:t>Proposed</a:t>
            </a:r>
            <a:r>
              <a:rPr lang="en-US" sz="3200" b="1" dirty="0">
                <a:solidFill>
                  <a:schemeClr val="tx1"/>
                </a:solidFill>
                <a:latin typeface="Arial"/>
                <a:cs typeface="Arial"/>
              </a:rPr>
              <a:t> </a:t>
            </a:r>
            <a:r>
              <a:rPr lang="en-US" sz="3200" dirty="0">
                <a:solidFill>
                  <a:schemeClr val="tx1"/>
                </a:solidFill>
                <a:latin typeface="Arial"/>
                <a:cs typeface="Arial"/>
              </a:rPr>
              <a:t>Project Budget</a:t>
            </a:r>
          </a:p>
          <a:p>
            <a:pPr marL="457200" lvl="1" indent="-274320">
              <a:lnSpc>
                <a:spcPct val="100000"/>
              </a:lnSpc>
              <a:spcBef>
                <a:spcPts val="0"/>
              </a:spcBef>
              <a:spcAft>
                <a:spcPts val="1600"/>
              </a:spcAft>
              <a:buFont typeface="Arial" panose="020B0604020202020204" pitchFamily="34" charset="0"/>
              <a:buChar char="•"/>
            </a:pPr>
            <a:r>
              <a:rPr lang="en-US" sz="3200" b="1" dirty="0">
                <a:solidFill>
                  <a:schemeClr val="tx1"/>
                </a:solidFill>
                <a:latin typeface="Arial"/>
                <a:cs typeface="Arial"/>
              </a:rPr>
              <a:t>Section 5: </a:t>
            </a:r>
            <a:r>
              <a:rPr lang="en-US" sz="3200" dirty="0">
                <a:solidFill>
                  <a:schemeClr val="tx1"/>
                </a:solidFill>
                <a:latin typeface="Arial"/>
                <a:cs typeface="Arial"/>
              </a:rPr>
              <a:t>Signatures</a:t>
            </a:r>
          </a:p>
          <a:p>
            <a:endParaRPr lang="en-US" dirty="0"/>
          </a:p>
        </p:txBody>
      </p:sp>
    </p:spTree>
    <p:extLst>
      <p:ext uri="{BB962C8B-B14F-4D97-AF65-F5344CB8AC3E}">
        <p14:creationId xmlns:p14="http://schemas.microsoft.com/office/powerpoint/2010/main" val="16092572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08" y="491319"/>
            <a:ext cx="8312579" cy="93287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The GMART (1)</a:t>
            </a:r>
          </a:p>
        </p:txBody>
      </p:sp>
      <p:sp>
        <p:nvSpPr>
          <p:cNvPr id="3" name="Content Placeholder 2"/>
          <p:cNvSpPr>
            <a:spLocks noGrp="1"/>
          </p:cNvSpPr>
          <p:nvPr>
            <p:ph idx="1"/>
          </p:nvPr>
        </p:nvSpPr>
        <p:spPr>
          <a:xfrm>
            <a:off x="824075" y="1106130"/>
            <a:ext cx="10723911" cy="5751870"/>
          </a:xfrm>
        </p:spPr>
        <p:txBody>
          <a:bodyPr vert="horz" lIns="91440" tIns="45720" rIns="91440" bIns="45720" rtlCol="0" anchor="t">
            <a:noAutofit/>
          </a:bodyPr>
          <a:lstStyle/>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application and all COE subgrant reporting will be managed in the GMART.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GMART is a web-based system that allows COEs to submit, view, print, and modify the application for funding. It is located at </a:t>
            </a:r>
            <a:r>
              <a:rPr lang="en-US" sz="3200" dirty="0">
                <a:solidFill>
                  <a:srgbClr val="1E5E70"/>
                </a:solidFill>
                <a:latin typeface="Arial" panose="020B0604020202020204" pitchFamily="34" charset="0"/>
                <a:cs typeface="Arial" panose="020B0604020202020204" pitchFamily="34" charset="0"/>
                <a:hlinkClick r:id="rId3" tooltip="Grant Management and Reporting Tool Log In web page."/>
              </a:rPr>
              <a:t>https://www3.cde.ca.gov/gmart/gmartlogon.aspx</a:t>
            </a:r>
            <a:r>
              <a:rPr lang="en-US" sz="3200" dirty="0">
                <a:solidFill>
                  <a:schemeClr val="tx1"/>
                </a:solidFill>
                <a:latin typeface="Arial" panose="020B0604020202020204" pitchFamily="34" charset="0"/>
                <a:cs typeface="Arial" panose="020B0604020202020204" pitchFamily="34" charset="0"/>
              </a:rPr>
              <a:t>.</a:t>
            </a:r>
          </a:p>
          <a:p>
            <a:pPr marL="640080" indent="-457200">
              <a:lnSpc>
                <a:spcPct val="100000"/>
              </a:lnSpc>
              <a:spcBef>
                <a:spcPts val="0"/>
              </a:spcBef>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 reference-only PDF of the application is posted to the COE CSI Applications for Funding web page located at </a:t>
            </a:r>
            <a:r>
              <a:rPr lang="en-US" sz="3200" dirty="0">
                <a:solidFill>
                  <a:srgbClr val="1E5E70"/>
                </a:solidFill>
                <a:latin typeface="Arial" panose="020B0604020202020204" pitchFamily="34" charset="0"/>
                <a:cs typeface="Arial" panose="020B0604020202020204" pitchFamily="34" charset="0"/>
                <a:hlinkClick r:id="rId4" tooltip="The application for funding web page."/>
              </a:rPr>
              <a:t>https://www.cde.ca.gov/sp/sw/t1/csicoeapp.asp</a:t>
            </a:r>
            <a:r>
              <a:rPr lang="en-US" sz="3200" dirty="0">
                <a:solidFill>
                  <a:schemeClr val="tx1"/>
                </a:solidFill>
                <a:latin typeface="Arial" panose="020B0604020202020204" pitchFamily="34" charset="0"/>
                <a:cs typeface="Arial" panose="020B0604020202020204" pitchFamily="34" charset="0"/>
              </a:rPr>
              <a:t>.</a:t>
            </a:r>
          </a:p>
          <a:p>
            <a:pPr marL="640080" indent="-457200">
              <a:lnSpc>
                <a:spcPct val="100000"/>
              </a:lnSpc>
              <a:spcBef>
                <a:spcPts val="0"/>
              </a:spcBef>
              <a:spcAft>
                <a:spcPts val="1600"/>
              </a:spcAft>
              <a:buFont typeface="Arial" panose="020B0604020202020204" pitchFamily="34" charset="0"/>
              <a:buChar char="•"/>
            </a:pPr>
            <a:endParaRPr lang="en-US" sz="3200" dirty="0">
              <a:solidFill>
                <a:schemeClr val="accent2">
                  <a:lumMod val="75000"/>
                </a:schemeClr>
              </a:solidFill>
              <a:latin typeface="Arial" panose="020B0604020202020204" pitchFamily="34" charset="0"/>
              <a:cs typeface="Arial" panose="020B0604020202020204" pitchFamily="34" charset="0"/>
            </a:endParaRPr>
          </a:p>
          <a:p>
            <a:pPr marL="640080" indent="-457200">
              <a:lnSpc>
                <a:spcPct val="100000"/>
              </a:lnSpc>
              <a:spcBef>
                <a:spcPts val="0"/>
              </a:spcBef>
              <a:spcAft>
                <a:spcPts val="1600"/>
              </a:spcAft>
              <a:buFont typeface="Arial" panose="020B0604020202020204" pitchFamily="34" charset="0"/>
              <a:buChar char="•"/>
            </a:pPr>
            <a:endParaRPr lang="en-US" sz="3200"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4117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45" y="450377"/>
            <a:ext cx="7968343" cy="85980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The GMART (2)</a:t>
            </a:r>
          </a:p>
        </p:txBody>
      </p:sp>
      <p:sp>
        <p:nvSpPr>
          <p:cNvPr id="3" name="Content Placeholder 2"/>
          <p:cNvSpPr>
            <a:spLocks noGrp="1"/>
          </p:cNvSpPr>
          <p:nvPr>
            <p:ph idx="1"/>
          </p:nvPr>
        </p:nvSpPr>
        <p:spPr>
          <a:xfrm>
            <a:off x="1394460" y="1143000"/>
            <a:ext cx="10149840" cy="4675233"/>
          </a:xfrm>
        </p:spPr>
        <p:txBody>
          <a:bodyPr vert="horz" lIns="91440" tIns="45720" rIns="91440" bIns="45720" rtlCol="0" anchor="t">
            <a:noAutofit/>
          </a:bodyPr>
          <a:lstStyle/>
          <a:p>
            <a:pPr marL="0" indent="0">
              <a:lnSpc>
                <a:spcPct val="100000"/>
              </a:lnSpc>
              <a:spcAft>
                <a:spcPts val="1600"/>
              </a:spcAft>
              <a:buNone/>
            </a:pPr>
            <a:r>
              <a:rPr lang="en-US" sz="3200" dirty="0">
                <a:solidFill>
                  <a:schemeClr val="tx1"/>
                </a:solidFill>
                <a:latin typeface="Arial" panose="020B0604020202020204" pitchFamily="34" charset="0"/>
                <a:cs typeface="Arial" panose="020B0604020202020204" pitchFamily="34" charset="0"/>
              </a:rPr>
              <a:t>Usernames and passwords:</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ea typeface="+mn-lt"/>
                <a:cs typeface="Arial" panose="020B0604020202020204" pitchFamily="34" charset="0"/>
              </a:rPr>
              <a:t>Are the same as in prior years.</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Were emailed to county superintendents. </a:t>
            </a:r>
          </a:p>
          <a:p>
            <a:pPr marL="640080" indent="-457200">
              <a:lnSpc>
                <a:spcPct val="100000"/>
              </a:lnSpc>
              <a:spcAft>
                <a:spcPts val="16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Are case-sensitive.</a:t>
            </a:r>
          </a:p>
          <a:p>
            <a:pPr marL="0" indent="0">
              <a:lnSpc>
                <a:spcPct val="100000"/>
              </a:lnSpc>
              <a:spcBef>
                <a:spcPts val="0"/>
              </a:spcBef>
              <a:spcAft>
                <a:spcPts val="1600"/>
              </a:spcAft>
              <a:buNone/>
            </a:pPr>
            <a:r>
              <a:rPr lang="en-US" sz="3200" dirty="0">
                <a:solidFill>
                  <a:schemeClr val="tx1"/>
                </a:solidFill>
                <a:latin typeface="Arial" panose="020B0604020202020204" pitchFamily="34" charset="0"/>
                <a:cs typeface="Arial" panose="020B0604020202020204" pitchFamily="34" charset="0"/>
              </a:rPr>
              <a:t>For more information, visit the CDE GMART Instructions web page located at</a:t>
            </a:r>
            <a:r>
              <a:rPr lang="en-US" sz="3200" dirty="0">
                <a:latin typeface="Arial" panose="020B0604020202020204" pitchFamily="34" charset="0"/>
                <a:cs typeface="Arial" panose="020B0604020202020204" pitchFamily="34" charset="0"/>
              </a:rPr>
              <a:t> </a:t>
            </a:r>
            <a:r>
              <a:rPr lang="en-US" sz="3200" dirty="0">
                <a:solidFill>
                  <a:srgbClr val="1E5E70"/>
                </a:solidFill>
                <a:latin typeface="Arial" panose="020B0604020202020204" pitchFamily="34" charset="0"/>
                <a:cs typeface="Arial" panose="020B0604020202020204" pitchFamily="34" charset="0"/>
                <a:hlinkClick r:id="rId3" tooltip="Grant Management and Reporting Tool instructions web page."/>
              </a:rPr>
              <a:t>https://www.cde.ca.gov/sp/sw/t1/gmartinstructions.asp</a:t>
            </a:r>
            <a:r>
              <a:rPr lang="en-US" sz="3200" dirty="0">
                <a:latin typeface="Arial" panose="020B0604020202020204" pitchFamily="34" charset="0"/>
                <a:cs typeface="Arial" panose="020B0604020202020204" pitchFamily="34" charset="0"/>
              </a:rPr>
              <a:t>.</a:t>
            </a:r>
            <a:endParaRPr lang="en-US" sz="3200" dirty="0">
              <a:solidFill>
                <a:srgbClr val="00B050"/>
              </a:solidFill>
              <a:latin typeface="Arial" panose="020B0604020202020204" pitchFamily="34" charset="0"/>
              <a:cs typeface="Arial" panose="020B0604020202020204" pitchFamily="34" charset="0"/>
            </a:endParaRPr>
          </a:p>
          <a:p>
            <a:pPr marL="0" indent="0">
              <a:spcAft>
                <a:spcPts val="1200"/>
              </a:spcAft>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322888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72" y="514194"/>
            <a:ext cx="10112829" cy="89333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Logging on to the GMART (1)</a:t>
            </a:r>
          </a:p>
        </p:txBody>
      </p:sp>
      <p:sp>
        <p:nvSpPr>
          <p:cNvPr id="3" name="Content Placeholder 2"/>
          <p:cNvSpPr>
            <a:spLocks noGrp="1"/>
          </p:cNvSpPr>
          <p:nvPr>
            <p:ph idx="1"/>
          </p:nvPr>
        </p:nvSpPr>
        <p:spPr>
          <a:xfrm>
            <a:off x="1562100" y="1407533"/>
            <a:ext cx="9791702" cy="4936273"/>
          </a:xfrm>
        </p:spPr>
        <p:txBody>
          <a:bodyPr vert="horz" lIns="91440" tIns="45720" rIns="91440" bIns="45720" rtlCol="0" anchor="t">
            <a:noAutofit/>
          </a:bodyPr>
          <a:lstStyle/>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On the GMART landing page, the COE will enter their unique username and password.</a:t>
            </a:r>
          </a:p>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The COE will be prompted to select a link labeled “2022–23 Comprehensive Support and Improvement County Office of Education Plan Development and Implementation Support Application for Funding.” </a:t>
            </a:r>
          </a:p>
          <a:p>
            <a:pPr marL="0" indent="0">
              <a:spcAft>
                <a:spcPts val="600"/>
              </a:spcAft>
              <a:buNone/>
            </a:pPr>
            <a:r>
              <a:rPr lang="en-US" sz="3200" dirty="0">
                <a:solidFill>
                  <a:schemeClr val="tx1"/>
                </a:solidFill>
                <a:latin typeface="Arial" panose="020B0604020202020204" pitchFamily="34" charset="0"/>
                <a:cs typeface="Arial" panose="020B0604020202020204" pitchFamily="34" charset="0"/>
              </a:rPr>
              <a:t>The COE will be navigated to the CSI COE Plan Development and Implementation Support Application Overview.</a:t>
            </a:r>
          </a:p>
        </p:txBody>
      </p:sp>
    </p:spTree>
    <p:extLst>
      <p:ext uri="{BB962C8B-B14F-4D97-AF65-F5344CB8AC3E}">
        <p14:creationId xmlns:p14="http://schemas.microsoft.com/office/powerpoint/2010/main" val="23154207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099D4-1BFB-4972-9188-0F1FABBB6377}"/>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Logging on to the GMART (2)</a:t>
            </a:r>
            <a:endParaRPr lang="en-US" dirty="0"/>
          </a:p>
        </p:txBody>
      </p:sp>
      <p:sp>
        <p:nvSpPr>
          <p:cNvPr id="3" name="Content Placeholder 2" descr="Grant Management and Reporting Tool displaying the logon screen." title="Grant Management and Reporting Tool Logon">
            <a:extLst>
              <a:ext uri="{FF2B5EF4-FFF2-40B4-BE49-F238E27FC236}">
                <a16:creationId xmlns:a16="http://schemas.microsoft.com/office/drawing/2014/main" id="{A136A51B-D42C-47F4-8946-544ACB373280}"/>
              </a:ext>
            </a:extLst>
          </p:cNvPr>
          <p:cNvSpPr>
            <a:spLocks noGrp="1"/>
          </p:cNvSpPr>
          <p:nvPr>
            <p:ph idx="1"/>
          </p:nvPr>
        </p:nvSpPr>
        <p:spPr>
          <a:xfrm>
            <a:off x="1692919" y="1735566"/>
            <a:ext cx="8915400" cy="4600687"/>
          </a:xfrm>
        </p:spPr>
        <p:txBody>
          <a:bodyPr>
            <a:normAutofit lnSpcReduction="10000"/>
          </a:bodyPr>
          <a:lstStyle/>
          <a:p>
            <a:pPr marL="0" indent="0" algn="ctr" defTabSz="457189">
              <a:buNone/>
            </a:pPr>
            <a:r>
              <a:rPr lang="en-US" sz="2600" b="1" dirty="0">
                <a:latin typeface="Arial" panose="020B0604020202020204" pitchFamily="34" charset="0"/>
                <a:cs typeface="Arial" panose="020B0604020202020204" pitchFamily="34" charset="0"/>
              </a:rPr>
              <a:t>GMART</a:t>
            </a:r>
          </a:p>
          <a:p>
            <a:pPr algn="ctr" defTabSz="457189"/>
            <a:endParaRPr lang="en-US" sz="2600" b="1" dirty="0">
              <a:latin typeface="Arial" panose="020B0604020202020204" pitchFamily="34" charset="0"/>
              <a:cs typeface="Arial" panose="020B0604020202020204" pitchFamily="34" charset="0"/>
            </a:endParaRPr>
          </a:p>
          <a:p>
            <a:pPr marL="0" indent="0" algn="ctr" defTabSz="457189">
              <a:buNone/>
            </a:pPr>
            <a:r>
              <a:rPr lang="en-US" sz="2600" b="1" dirty="0">
                <a:latin typeface="Arial" panose="020B0604020202020204" pitchFamily="34" charset="0"/>
                <a:cs typeface="Arial" panose="020B0604020202020204" pitchFamily="34" charset="0"/>
              </a:rPr>
              <a:t>Logon</a:t>
            </a:r>
          </a:p>
          <a:p>
            <a:pPr algn="ctr" defTabSz="457189"/>
            <a:endParaRPr lang="en-US" sz="2600" b="1" dirty="0">
              <a:solidFill>
                <a:srgbClr val="000099"/>
              </a:solidFill>
              <a:latin typeface="Arial" panose="020B0604020202020204" pitchFamily="34" charset="0"/>
              <a:cs typeface="Arial" panose="020B0604020202020204" pitchFamily="34" charset="0"/>
            </a:endParaRPr>
          </a:p>
          <a:p>
            <a:pPr marL="2286000" lvl="5" indent="0" defTabSz="457189">
              <a:buNone/>
            </a:pPr>
            <a:r>
              <a:rPr lang="en-US" sz="2600" dirty="0">
                <a:solidFill>
                  <a:prstClr val="black"/>
                </a:solidFill>
                <a:latin typeface="Arial" panose="020B0604020202020204" pitchFamily="34" charset="0"/>
                <a:cs typeface="Arial" panose="020B0604020202020204" pitchFamily="34" charset="0"/>
              </a:rPr>
              <a:t>Username: </a:t>
            </a:r>
          </a:p>
          <a:p>
            <a:pPr lvl="5" defTabSz="457189"/>
            <a:endParaRPr lang="en-US" sz="2600" dirty="0">
              <a:solidFill>
                <a:prstClr val="black"/>
              </a:solidFill>
              <a:latin typeface="Arial" panose="020B0604020202020204" pitchFamily="34" charset="0"/>
              <a:cs typeface="Arial" panose="020B0604020202020204" pitchFamily="34" charset="0"/>
            </a:endParaRPr>
          </a:p>
          <a:p>
            <a:pPr marL="2286000" lvl="5" indent="0" defTabSz="457189">
              <a:buNone/>
            </a:pPr>
            <a:r>
              <a:rPr lang="en-US" sz="2600" dirty="0">
                <a:solidFill>
                  <a:prstClr val="black"/>
                </a:solidFill>
                <a:latin typeface="Arial" panose="020B0604020202020204" pitchFamily="34" charset="0"/>
                <a:cs typeface="Arial" panose="020B0604020202020204" pitchFamily="34" charset="0"/>
              </a:rPr>
              <a:t>Password:   </a:t>
            </a:r>
          </a:p>
          <a:p>
            <a:pPr algn="ctr" defTabSz="457189"/>
            <a:endParaRPr lang="en-US" sz="2600" dirty="0">
              <a:solidFill>
                <a:prstClr val="black"/>
              </a:solidFill>
              <a:latin typeface="Arial" panose="020B0604020202020204" pitchFamily="34" charset="0"/>
              <a:cs typeface="Arial" panose="020B0604020202020204" pitchFamily="34" charset="0"/>
            </a:endParaRPr>
          </a:p>
          <a:p>
            <a:pPr marL="0" indent="0" algn="ctr" defTabSz="457189">
              <a:buNone/>
            </a:pPr>
            <a:r>
              <a:rPr lang="en-US" sz="2600" dirty="0">
                <a:solidFill>
                  <a:prstClr val="black"/>
                </a:solidFill>
                <a:highlight>
                  <a:srgbClr val="C0C0C0"/>
                </a:highlight>
                <a:latin typeface="Arial" panose="020B0604020202020204" pitchFamily="34" charset="0"/>
                <a:cs typeface="Arial" panose="020B0604020202020204" pitchFamily="34" charset="0"/>
              </a:rPr>
              <a:t>Logon</a:t>
            </a:r>
          </a:p>
          <a:p>
            <a:pPr marL="0" indent="0">
              <a:buNone/>
            </a:pPr>
            <a:endParaRPr lang="en-US" dirty="0"/>
          </a:p>
        </p:txBody>
      </p:sp>
    </p:spTree>
    <p:extLst>
      <p:ext uri="{BB962C8B-B14F-4D97-AF65-F5344CB8AC3E}">
        <p14:creationId xmlns:p14="http://schemas.microsoft.com/office/powerpoint/2010/main" val="404459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Grant Management and Reporting Tool subgrant selection screen." title="Selecting the Subgrant Application"/>
          <p:cNvSpPr>
            <a:spLocks noGrp="1"/>
          </p:cNvSpPr>
          <p:nvPr>
            <p:ph type="title"/>
          </p:nvPr>
        </p:nvSpPr>
        <p:spPr>
          <a:xfrm>
            <a:off x="2197290" y="626013"/>
            <a:ext cx="9422623" cy="581814"/>
          </a:xfrm>
        </p:spPr>
        <p:txBody>
          <a:bodyPr>
            <a:noAutofit/>
          </a:bodyPr>
          <a:lstStyle/>
          <a:p>
            <a:pPr algn="l"/>
            <a:r>
              <a:rPr lang="en-US" b="1" dirty="0">
                <a:solidFill>
                  <a:schemeClr val="tx1"/>
                </a:solidFill>
                <a:latin typeface="Arial" panose="020B0604020202020204" pitchFamily="34" charset="0"/>
                <a:cs typeface="Arial" panose="020B0604020202020204" pitchFamily="34" charset="0"/>
              </a:rPr>
              <a:t>Selecting the Subgrant Application</a:t>
            </a:r>
          </a:p>
        </p:txBody>
      </p:sp>
      <p:sp>
        <p:nvSpPr>
          <p:cNvPr id="3" name="Content Placeholder 2"/>
          <p:cNvSpPr>
            <a:spLocks noGrp="1"/>
          </p:cNvSpPr>
          <p:nvPr>
            <p:ph idx="1"/>
          </p:nvPr>
        </p:nvSpPr>
        <p:spPr>
          <a:xfrm>
            <a:off x="1282890" y="1678674"/>
            <a:ext cx="9880980" cy="4553313"/>
          </a:xfrm>
        </p:spPr>
        <p:txBody>
          <a:bodyPr vert="horz" lIns="91440" tIns="45720" rIns="91440" bIns="45720" rtlCol="0" anchor="t">
            <a:noAutofit/>
          </a:bodyPr>
          <a:lstStyle/>
          <a:p>
            <a:pPr marL="0" indent="0" algn="ctr">
              <a:buNone/>
            </a:pPr>
            <a:r>
              <a:rPr lang="en-US" sz="3200" b="1" dirty="0">
                <a:solidFill>
                  <a:schemeClr val="tx1"/>
                </a:solidFill>
                <a:latin typeface="Arial" panose="020B0604020202020204" pitchFamily="34" charset="0"/>
                <a:cs typeface="Arial" panose="020B0604020202020204" pitchFamily="34" charset="0"/>
              </a:rPr>
              <a:t>GMART</a:t>
            </a:r>
          </a:p>
          <a:p>
            <a:pPr marL="0" indent="0" algn="ctr">
              <a:buNone/>
            </a:pPr>
            <a:r>
              <a:rPr lang="en-US" sz="3200" b="1" dirty="0">
                <a:solidFill>
                  <a:schemeClr val="tx1"/>
                </a:solidFill>
                <a:latin typeface="Arial" panose="020B0604020202020204" pitchFamily="34" charset="0"/>
                <a:cs typeface="Arial" panose="020B0604020202020204" pitchFamily="34" charset="0"/>
              </a:rPr>
              <a:t>Select Grant</a:t>
            </a:r>
          </a:p>
          <a:p>
            <a:pPr marL="0" indent="0" algn="ctr">
              <a:buNone/>
            </a:pPr>
            <a:r>
              <a:rPr lang="en-US" sz="3200" b="1" dirty="0">
                <a:solidFill>
                  <a:schemeClr val="tx1"/>
                </a:solidFill>
                <a:highlight>
                  <a:srgbClr val="C0C0C0"/>
                </a:highlight>
                <a:latin typeface="Arial" panose="020B0604020202020204" pitchFamily="34" charset="0"/>
                <a:cs typeface="Arial" panose="020B0604020202020204" pitchFamily="34" charset="0"/>
              </a:rPr>
              <a:t>Logoff</a:t>
            </a:r>
          </a:p>
          <a:p>
            <a:pPr marL="0" indent="0">
              <a:buNone/>
            </a:pPr>
            <a:r>
              <a:rPr lang="en-US" sz="3200" dirty="0">
                <a:solidFill>
                  <a:schemeClr val="tx1"/>
                </a:solidFill>
                <a:latin typeface="Arial" panose="020B0604020202020204" pitchFamily="34" charset="0"/>
                <a:cs typeface="Arial" panose="020B0604020202020204" pitchFamily="34" charset="0"/>
              </a:rPr>
              <a:t>Please select the link below to begin or continue with your application:</a:t>
            </a:r>
          </a:p>
          <a:p>
            <a:pPr marL="0" indent="0">
              <a:buNone/>
            </a:pPr>
            <a:r>
              <a:rPr lang="en-US" sz="3200" b="1" dirty="0">
                <a:solidFill>
                  <a:schemeClr val="tx1"/>
                </a:solidFill>
                <a:latin typeface="Arial" panose="020B0604020202020204" pitchFamily="34" charset="0"/>
                <a:cs typeface="Arial" panose="020B0604020202020204" pitchFamily="34" charset="0"/>
              </a:rPr>
              <a:t>2022–23 ESSA CSI COE Plan Development and Implementation Support Application for Funding</a:t>
            </a:r>
          </a:p>
        </p:txBody>
      </p:sp>
    </p:spTree>
    <p:extLst>
      <p:ext uri="{BB962C8B-B14F-4D97-AF65-F5344CB8AC3E}">
        <p14:creationId xmlns:p14="http://schemas.microsoft.com/office/powerpoint/2010/main" val="1379861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320" y="244699"/>
            <a:ext cx="9259357" cy="64144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Overview (1)</a:t>
            </a:r>
          </a:p>
        </p:txBody>
      </p:sp>
      <p:graphicFrame>
        <p:nvGraphicFramePr>
          <p:cNvPr id="5" name="Table 4" descr="Application Overview for Plan Development and Implementation Support Application for Funding.">
            <a:extLst>
              <a:ext uri="{FF2B5EF4-FFF2-40B4-BE49-F238E27FC236}">
                <a16:creationId xmlns:a16="http://schemas.microsoft.com/office/drawing/2014/main" id="{3D0FA1BC-AAAB-4DF5-B5C6-E7E4E643F28B}"/>
              </a:ext>
            </a:extLst>
          </p:cNvPr>
          <p:cNvGraphicFramePr>
            <a:graphicFrameLocks noGrp="1"/>
          </p:cNvGraphicFramePr>
          <p:nvPr>
            <p:extLst>
              <p:ext uri="{D42A27DB-BD31-4B8C-83A1-F6EECF244321}">
                <p14:modId xmlns:p14="http://schemas.microsoft.com/office/powerpoint/2010/main" val="4126076222"/>
              </p:ext>
            </p:extLst>
          </p:nvPr>
        </p:nvGraphicFramePr>
        <p:xfrm>
          <a:off x="0" y="1036325"/>
          <a:ext cx="12191999" cy="1751681"/>
        </p:xfrm>
        <a:graphic>
          <a:graphicData uri="http://schemas.openxmlformats.org/drawingml/2006/table">
            <a:tbl>
              <a:tblPr firstRow="1" firstCol="1" bandRow="1">
                <a:tableStyleId>{5C22544A-7EE6-4342-B048-85BDC9FD1C3A}</a:tableStyleId>
              </a:tblPr>
              <a:tblGrid>
                <a:gridCol w="1134024">
                  <a:extLst>
                    <a:ext uri="{9D8B030D-6E8A-4147-A177-3AD203B41FA5}">
                      <a16:colId xmlns:a16="http://schemas.microsoft.com/office/drawing/2014/main" val="1965220959"/>
                    </a:ext>
                  </a:extLst>
                </a:gridCol>
                <a:gridCol w="1825561">
                  <a:extLst>
                    <a:ext uri="{9D8B030D-6E8A-4147-A177-3AD203B41FA5}">
                      <a16:colId xmlns:a16="http://schemas.microsoft.com/office/drawing/2014/main" val="3780091209"/>
                    </a:ext>
                  </a:extLst>
                </a:gridCol>
                <a:gridCol w="1876820">
                  <a:extLst>
                    <a:ext uri="{9D8B030D-6E8A-4147-A177-3AD203B41FA5}">
                      <a16:colId xmlns:a16="http://schemas.microsoft.com/office/drawing/2014/main" val="1256647614"/>
                    </a:ext>
                  </a:extLst>
                </a:gridCol>
                <a:gridCol w="1026923">
                  <a:extLst>
                    <a:ext uri="{9D8B030D-6E8A-4147-A177-3AD203B41FA5}">
                      <a16:colId xmlns:a16="http://schemas.microsoft.com/office/drawing/2014/main" val="1688624469"/>
                    </a:ext>
                  </a:extLst>
                </a:gridCol>
                <a:gridCol w="1639159">
                  <a:extLst>
                    <a:ext uri="{9D8B030D-6E8A-4147-A177-3AD203B41FA5}">
                      <a16:colId xmlns:a16="http://schemas.microsoft.com/office/drawing/2014/main" val="3173688789"/>
                    </a:ext>
                  </a:extLst>
                </a:gridCol>
                <a:gridCol w="1233889">
                  <a:extLst>
                    <a:ext uri="{9D8B030D-6E8A-4147-A177-3AD203B41FA5}">
                      <a16:colId xmlns:a16="http://schemas.microsoft.com/office/drawing/2014/main" val="2605558570"/>
                    </a:ext>
                  </a:extLst>
                </a:gridCol>
                <a:gridCol w="1784110">
                  <a:extLst>
                    <a:ext uri="{9D8B030D-6E8A-4147-A177-3AD203B41FA5}">
                      <a16:colId xmlns:a16="http://schemas.microsoft.com/office/drawing/2014/main" val="269791214"/>
                    </a:ext>
                  </a:extLst>
                </a:gridCol>
                <a:gridCol w="1671513">
                  <a:extLst>
                    <a:ext uri="{9D8B030D-6E8A-4147-A177-3AD203B41FA5}">
                      <a16:colId xmlns:a16="http://schemas.microsoft.com/office/drawing/2014/main" val="3760625046"/>
                    </a:ext>
                  </a:extLst>
                </a:gridCol>
              </a:tblGrid>
              <a:tr h="1751681">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GMART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Home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Application</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Overview</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1 Assurances</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etc.</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2 COE Info</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3</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Narrative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Response</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4 Project Budget</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Sec. 5 Signatures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Application </a:t>
                      </a:r>
                      <a:endParaRPr lang="en-US" sz="2400" dirty="0">
                        <a:solidFill>
                          <a:schemeClr val="tx1"/>
                        </a:solidFill>
                        <a:effectLst/>
                        <a:latin typeface="Arial" panose="020B0604020202020204" pitchFamily="34" charset="0"/>
                        <a:cs typeface="Arial" panose="020B0604020202020204" pitchFamily="34" charset="0"/>
                      </a:endParaRPr>
                    </a:p>
                    <a:p>
                      <a:pPr marL="0" marR="0" algn="ctr">
                        <a:lnSpc>
                          <a:spcPct val="106000"/>
                        </a:lnSpc>
                        <a:spcBef>
                          <a:spcPts val="0"/>
                        </a:spcBef>
                        <a:spcAft>
                          <a:spcPts val="0"/>
                        </a:spcAft>
                      </a:pPr>
                      <a:r>
                        <a:rPr lang="en-US" sz="2400" kern="1200" dirty="0">
                          <a:solidFill>
                            <a:schemeClr val="tx1"/>
                          </a:solidFill>
                          <a:effectLst/>
                          <a:latin typeface="Arial" panose="020B0604020202020204" pitchFamily="34" charset="0"/>
                          <a:cs typeface="Arial" panose="020B0604020202020204" pitchFamily="34" charset="0"/>
                        </a:rPr>
                        <a:t>Status</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74327642"/>
                  </a:ext>
                </a:extLst>
              </a:tr>
            </a:tbl>
          </a:graphicData>
        </a:graphic>
      </p:graphicFrame>
      <p:sp>
        <p:nvSpPr>
          <p:cNvPr id="8" name="Content Placeholder 4">
            <a:extLst>
              <a:ext uri="{FF2B5EF4-FFF2-40B4-BE49-F238E27FC236}">
                <a16:creationId xmlns:a16="http://schemas.microsoft.com/office/drawing/2014/main" id="{6250BF05-C005-42B8-B5C5-E28446C323B3}"/>
              </a:ext>
            </a:extLst>
          </p:cNvPr>
          <p:cNvSpPr txBox="1">
            <a:spLocks/>
          </p:cNvSpPr>
          <p:nvPr/>
        </p:nvSpPr>
        <p:spPr>
          <a:xfrm>
            <a:off x="608171" y="2919135"/>
            <a:ext cx="10683716" cy="294662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Logoff</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2022-23 Every Student Succeeds Act Comprehensive Support and Improvement County Office of Education </a:t>
            </a:r>
            <a:br>
              <a:rPr lang="en-US" sz="2400" dirty="0">
                <a:latin typeface="Arial" panose="020B0604020202020204" pitchFamily="34" charset="0"/>
                <a:ea typeface="Calibri" panose="020F0502020204030204" pitchFamily="34" charset="0"/>
                <a:cs typeface="Times New Roman" panose="02020603050405020304" pitchFamily="18" charset="0"/>
              </a:rPr>
            </a:br>
            <a:r>
              <a:rPr lang="en-US" sz="2400" dirty="0">
                <a:latin typeface="Arial" panose="020B0604020202020204" pitchFamily="34" charset="0"/>
                <a:ea typeface="Calibri" panose="020F0502020204030204" pitchFamily="34" charset="0"/>
                <a:cs typeface="Times New Roman" panose="02020603050405020304" pitchFamily="18" charset="0"/>
              </a:rPr>
              <a:t>Plan Development and Implementation Support Application for Funding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b="1" dirty="0">
                <a:latin typeface="Arial" panose="020B0604020202020204" pitchFamily="34" charset="0"/>
                <a:ea typeface="Calibri" panose="020F0502020204030204" pitchFamily="34" charset="0"/>
                <a:cs typeface="Times New Roman" panose="02020603050405020304" pitchFamily="18" charset="0"/>
              </a:rPr>
              <a:t>Due: March 3, 2023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US" sz="2400" dirty="0">
                <a:latin typeface="Arial" panose="020B0604020202020204" pitchFamily="34" charset="0"/>
                <a:ea typeface="Calibri" panose="020F0502020204030204" pitchFamily="34" charset="0"/>
                <a:cs typeface="Times New Roman" panose="02020603050405020304" pitchFamily="18" charset="0"/>
              </a:rPr>
              <a:t>Application Status: Not Submitted</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5"/>
          <p:cNvSpPr txBox="1">
            <a:spLocks/>
          </p:cNvSpPr>
          <p:nvPr/>
        </p:nvSpPr>
        <p:spPr>
          <a:xfrm>
            <a:off x="1202348" y="5865760"/>
            <a:ext cx="9787303" cy="87562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3" action="ppaction://hlinksldjump"/>
              </a:rPr>
              <a:t>Appendix</a:t>
            </a:r>
            <a:r>
              <a:rPr lang="en-US" sz="2400" dirty="0">
                <a:latin typeface="Arial" panose="020B0604020202020204" pitchFamily="34" charset="0"/>
                <a:cs typeface="Arial" panose="020B0604020202020204" pitchFamily="34" charset="0"/>
              </a:rPr>
              <a:t> for alternative text version</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50323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00ECF-FBB4-4CA6-BAD6-FD193A819F7F}"/>
              </a:ext>
            </a:extLst>
          </p:cNvPr>
          <p:cNvSpPr>
            <a:spLocks noGrp="1"/>
          </p:cNvSpPr>
          <p:nvPr>
            <p:ph type="title"/>
          </p:nvPr>
        </p:nvSpPr>
        <p:spPr>
          <a:xfrm>
            <a:off x="1447225" y="624110"/>
            <a:ext cx="9689438" cy="896178"/>
          </a:xfrm>
        </p:spPr>
        <p:txBody>
          <a:bodyPr/>
          <a:lstStyle/>
          <a:p>
            <a:pPr algn="ctr"/>
            <a:r>
              <a:rPr lang="en-US" b="1" dirty="0">
                <a:solidFill>
                  <a:schemeClr val="tx1"/>
                </a:solidFill>
                <a:latin typeface="Arial" panose="020B0604020202020204" pitchFamily="34" charset="0"/>
                <a:cs typeface="Arial" panose="020B0604020202020204" pitchFamily="34" charset="0"/>
              </a:rPr>
              <a:t>Application Overview (2)</a:t>
            </a:r>
            <a:endParaRPr lang="en-US" dirty="0"/>
          </a:p>
        </p:txBody>
      </p:sp>
      <p:pic>
        <p:nvPicPr>
          <p:cNvPr id="8" name="Content Placeholder3" descr="Select to Display More Information.">
            <a:extLst>
              <a:ext uri="{FF2B5EF4-FFF2-40B4-BE49-F238E27FC236}">
                <a16:creationId xmlns:a16="http://schemas.microsoft.com/office/drawing/2014/main" id="{DB7979CE-23A1-3FE6-6A0E-98786D699BA8}"/>
              </a:ext>
            </a:extLst>
          </p:cNvPr>
          <p:cNvPicPr>
            <a:picLocks noChangeAspect="1"/>
          </p:cNvPicPr>
          <p:nvPr/>
        </p:nvPicPr>
        <p:blipFill>
          <a:blip r:embed="rId2"/>
          <a:stretch>
            <a:fillRect/>
          </a:stretch>
        </p:blipFill>
        <p:spPr>
          <a:xfrm>
            <a:off x="2592925" y="1520288"/>
            <a:ext cx="7010425" cy="1414659"/>
          </a:xfrm>
          <a:prstGeom prst="rect">
            <a:avLst/>
          </a:prstGeom>
        </p:spPr>
      </p:pic>
      <p:pic>
        <p:nvPicPr>
          <p:cNvPr id="6" name="Content Placeholder 4" descr="Image representing the option to certify that the user has read the application overview. Access the link to the appendix,  after the image, for a full description.">
            <a:extLst>
              <a:ext uri="{FF2B5EF4-FFF2-40B4-BE49-F238E27FC236}">
                <a16:creationId xmlns:a16="http://schemas.microsoft.com/office/drawing/2014/main" id="{A3FAC427-5D63-4C6D-83DD-7E4A298389EA}"/>
              </a:ext>
            </a:extLst>
          </p:cNvPr>
          <p:cNvPicPr>
            <a:picLocks noChangeAspect="1"/>
          </p:cNvPicPr>
          <p:nvPr/>
        </p:nvPicPr>
        <p:blipFill rotWithShape="1">
          <a:blip r:embed="rId3"/>
          <a:srcRect l="2953" t="43771" r="5434" b="24916"/>
          <a:stretch/>
        </p:blipFill>
        <p:spPr>
          <a:xfrm>
            <a:off x="1447224" y="2725271"/>
            <a:ext cx="9689439" cy="2612441"/>
          </a:xfrm>
          <a:prstGeom prst="rect">
            <a:avLst/>
          </a:prstGeom>
        </p:spPr>
      </p:pic>
      <p:sp>
        <p:nvSpPr>
          <p:cNvPr id="3" name="Content Placeholder 2">
            <a:extLst>
              <a:ext uri="{FF2B5EF4-FFF2-40B4-BE49-F238E27FC236}">
                <a16:creationId xmlns:a16="http://schemas.microsoft.com/office/drawing/2014/main" id="{F6D8110E-E560-4542-A0E4-1393B93DD5E1}"/>
              </a:ext>
            </a:extLst>
          </p:cNvPr>
          <p:cNvSpPr>
            <a:spLocks noGrp="1"/>
          </p:cNvSpPr>
          <p:nvPr>
            <p:ph idx="1"/>
          </p:nvPr>
        </p:nvSpPr>
        <p:spPr>
          <a:xfrm>
            <a:off x="2115876" y="5848092"/>
            <a:ext cx="8351315" cy="575429"/>
          </a:xfrm>
        </p:spPr>
        <p:txBody>
          <a:bodyPr/>
          <a:lstStyle/>
          <a:p>
            <a:pPr marL="0" indent="0">
              <a:buNone/>
            </a:pPr>
            <a:r>
              <a:rPr lang="en-US" sz="2800" dirty="0">
                <a:latin typeface="Arial" panose="020B0604020202020204" pitchFamily="34" charset="0"/>
                <a:cs typeface="Arial" panose="020B0604020202020204" pitchFamily="34" charset="0"/>
              </a:rPr>
              <a:t>Reference </a:t>
            </a:r>
            <a:r>
              <a:rPr lang="en-US" sz="2800" dirty="0">
                <a:latin typeface="Arial" panose="020B0604020202020204" pitchFamily="34" charset="0"/>
                <a:cs typeface="Arial" panose="020B0604020202020204" pitchFamily="34" charset="0"/>
                <a:hlinkClick r:id="rId4" action="ppaction://hlinksldjump"/>
              </a:rPr>
              <a:t>Appendix</a:t>
            </a:r>
            <a:r>
              <a:rPr lang="en-US" sz="2800" dirty="0">
                <a:latin typeface="Arial" panose="020B0604020202020204" pitchFamily="34" charset="0"/>
                <a:cs typeface="Arial" panose="020B0604020202020204" pitchFamily="34" charset="0"/>
              </a:rPr>
              <a:t> for alternative text version.</a:t>
            </a:r>
            <a:endParaRPr lang="en-US" sz="2800" dirty="0"/>
          </a:p>
          <a:p>
            <a:endParaRPr lang="en-US" dirty="0"/>
          </a:p>
        </p:txBody>
      </p:sp>
    </p:spTree>
    <p:extLst>
      <p:ext uri="{BB962C8B-B14F-4D97-AF65-F5344CB8AC3E}">
        <p14:creationId xmlns:p14="http://schemas.microsoft.com/office/powerpoint/2010/main" val="760681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8" y="545909"/>
            <a:ext cx="9035143" cy="995023"/>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(1)</a:t>
            </a:r>
          </a:p>
        </p:txBody>
      </p:sp>
      <p:sp>
        <p:nvSpPr>
          <p:cNvPr id="3" name="Content Placeholder 2"/>
          <p:cNvSpPr>
            <a:spLocks noGrp="1"/>
          </p:cNvSpPr>
          <p:nvPr>
            <p:ph idx="1"/>
          </p:nvPr>
        </p:nvSpPr>
        <p:spPr>
          <a:xfrm>
            <a:off x="1424684" y="1540933"/>
            <a:ext cx="9765832" cy="4651539"/>
          </a:xfrm>
        </p:spPr>
        <p:txBody>
          <a:bodyPr>
            <a:no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General Assurances, Certifications, Terms, and Conditions</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Assurances, certifications, terms, and conditions are requirements of applicants and sub-grantees as a condition of receiving funds. </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General Assurances and Certifications are available on the CDE Funding Forms web page located at </a:t>
            </a:r>
            <a:r>
              <a:rPr lang="en-US" sz="3200" dirty="0">
                <a:solidFill>
                  <a:srgbClr val="1E5E70"/>
                </a:solidFill>
                <a:latin typeface="Arial" panose="020B0604020202020204" pitchFamily="34" charset="0"/>
                <a:cs typeface="Arial" panose="020B0604020202020204" pitchFamily="34" charset="0"/>
                <a:hlinkClick r:id="rId2" tooltip="California Department of Education Funding Forms web page."/>
              </a:rPr>
              <a:t>https://www.cde.ca.gov/fg/fo/fm/ff.asp</a:t>
            </a:r>
            <a:r>
              <a:rPr 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865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1AA-8313-499F-8AEC-AAC0DA9C3B84}"/>
              </a:ext>
            </a:extLst>
          </p:cNvPr>
          <p:cNvSpPr>
            <a:spLocks noGrp="1"/>
          </p:cNvSpPr>
          <p:nvPr>
            <p:ph type="title"/>
          </p:nvPr>
        </p:nvSpPr>
        <p:spPr>
          <a:xfrm>
            <a:off x="723331" y="668740"/>
            <a:ext cx="10432349" cy="93601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Webinar Series</a:t>
            </a:r>
            <a:endParaRPr lang="en-US" dirty="0"/>
          </a:p>
        </p:txBody>
      </p:sp>
      <p:sp>
        <p:nvSpPr>
          <p:cNvPr id="3" name="Content Placeholder 2">
            <a:extLst>
              <a:ext uri="{FF2B5EF4-FFF2-40B4-BE49-F238E27FC236}">
                <a16:creationId xmlns:a16="http://schemas.microsoft.com/office/drawing/2014/main" id="{7F8CDCBF-D28B-455F-8E4B-89B95521A0F7}"/>
              </a:ext>
            </a:extLst>
          </p:cNvPr>
          <p:cNvSpPr>
            <a:spLocks noGrp="1"/>
          </p:cNvSpPr>
          <p:nvPr>
            <p:ph idx="1"/>
          </p:nvPr>
        </p:nvSpPr>
        <p:spPr>
          <a:xfrm>
            <a:off x="1036319" y="1604759"/>
            <a:ext cx="9932385" cy="4855027"/>
          </a:xfrm>
        </p:spPr>
        <p:txBody>
          <a:bodyPr>
            <a:normAutofit lnSpcReduction="10000"/>
          </a:bodyPr>
          <a:lstStyle/>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This presentation is one of two presentations that is being provided to COEs receiving CSI funds.</a:t>
            </a:r>
          </a:p>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Today’s presentation will address requirements related to the COE’s role and responsibilities when supporting LEAs with their CSI plan development and implementation activities.</a:t>
            </a:r>
          </a:p>
          <a:p>
            <a:pPr marL="640080" indent="-457200">
              <a:lnSpc>
                <a:spcPct val="110000"/>
              </a:lnSpc>
              <a:spcBef>
                <a:spcPts val="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Tomorrow’s webinar will address the role and responsibilities of COEs regarding the CSI plan approval process.</a:t>
            </a:r>
          </a:p>
          <a:p>
            <a:endParaRPr lang="en-US" dirty="0"/>
          </a:p>
        </p:txBody>
      </p:sp>
    </p:spTree>
    <p:extLst>
      <p:ext uri="{BB962C8B-B14F-4D97-AF65-F5344CB8AC3E}">
        <p14:creationId xmlns:p14="http://schemas.microsoft.com/office/powerpoint/2010/main" val="99273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2747"/>
            <a:ext cx="9100457" cy="64836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(2)</a:t>
            </a:r>
          </a:p>
        </p:txBody>
      </p:sp>
      <p:sp>
        <p:nvSpPr>
          <p:cNvPr id="3" name="Content Placeholder 2"/>
          <p:cNvSpPr>
            <a:spLocks noGrp="1"/>
          </p:cNvSpPr>
          <p:nvPr>
            <p:ph idx="1"/>
          </p:nvPr>
        </p:nvSpPr>
        <p:spPr>
          <a:xfrm>
            <a:off x="1234440" y="1417320"/>
            <a:ext cx="10133486" cy="4907932"/>
          </a:xfrm>
        </p:spPr>
        <p:txBody>
          <a:bodyPr vert="horz" lIns="91440" tIns="45720" rIns="91440" bIns="45720" rtlCol="0" anchor="t">
            <a:noAutofit/>
          </a:bodyPr>
          <a:lstStyle/>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The 2022–23 ESSA CSI COE Plan Development and Implementation Support Application for Funding must be electronically signed by the authorized designee of the COE and submitted to the CDE using the web-based application.</a:t>
            </a:r>
          </a:p>
        </p:txBody>
      </p:sp>
    </p:spTree>
    <p:extLst>
      <p:ext uri="{BB962C8B-B14F-4D97-AF65-F5344CB8AC3E}">
        <p14:creationId xmlns:p14="http://schemas.microsoft.com/office/powerpoint/2010/main" val="326186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532748"/>
            <a:ext cx="9100457" cy="954858"/>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(3)</a:t>
            </a:r>
          </a:p>
        </p:txBody>
      </p:sp>
      <p:sp>
        <p:nvSpPr>
          <p:cNvPr id="3" name="Content Placeholder 2"/>
          <p:cNvSpPr>
            <a:spLocks noGrp="1"/>
          </p:cNvSpPr>
          <p:nvPr>
            <p:ph idx="1"/>
          </p:nvPr>
        </p:nvSpPr>
        <p:spPr>
          <a:xfrm>
            <a:off x="1119116" y="1487606"/>
            <a:ext cx="10248810" cy="4837646"/>
          </a:xfrm>
        </p:spPr>
        <p:txBody>
          <a:bodyPr vert="horz" lIns="91440" tIns="45720" rIns="91440" bIns="45720" rtlCol="0" anchor="t">
            <a:noAutofit/>
          </a:bodyPr>
          <a:lstStyle/>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Letters. </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No extensions or carryover of this subgrant will be allowed.</a:t>
            </a:r>
          </a:p>
          <a:p>
            <a:pPr marL="0" indent="0">
              <a:spcAft>
                <a:spcPts val="1200"/>
              </a:spcAft>
              <a:buNone/>
            </a:pPr>
            <a:endParaRPr lang="en-US" dirty="0"/>
          </a:p>
        </p:txBody>
      </p:sp>
    </p:spTree>
    <p:extLst>
      <p:ext uri="{BB962C8B-B14F-4D97-AF65-F5344CB8AC3E}">
        <p14:creationId xmlns:p14="http://schemas.microsoft.com/office/powerpoint/2010/main" val="57392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C515-8280-4FD6-8E69-E3868B3DCBEC}"/>
              </a:ext>
            </a:extLst>
          </p:cNvPr>
          <p:cNvSpPr>
            <a:spLocks noGrp="1"/>
          </p:cNvSpPr>
          <p:nvPr>
            <p:ph type="title"/>
          </p:nvPr>
        </p:nvSpPr>
        <p:spPr>
          <a:xfrm>
            <a:off x="1097280" y="614149"/>
            <a:ext cx="10058400" cy="74051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(4)</a:t>
            </a:r>
            <a:endParaRPr lang="en-US" dirty="0"/>
          </a:p>
        </p:txBody>
      </p:sp>
      <p:sp>
        <p:nvSpPr>
          <p:cNvPr id="3" name="Content Placeholder 2">
            <a:extLst>
              <a:ext uri="{FF2B5EF4-FFF2-40B4-BE49-F238E27FC236}">
                <a16:creationId xmlns:a16="http://schemas.microsoft.com/office/drawing/2014/main" id="{A5913800-5D01-44C4-8FBD-983A0E13D2F6}"/>
              </a:ext>
            </a:extLst>
          </p:cNvPr>
          <p:cNvSpPr>
            <a:spLocks noGrp="1"/>
          </p:cNvSpPr>
          <p:nvPr>
            <p:ph idx="1"/>
          </p:nvPr>
        </p:nvSpPr>
        <p:spPr>
          <a:xfrm>
            <a:off x="1241946" y="1490134"/>
            <a:ext cx="10255787" cy="4969652"/>
          </a:xfrm>
        </p:spPr>
        <p:txBody>
          <a:bodyPr>
            <a:norm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The COE must ensure that FY 2022 ESSA, Section 1003 funds are spent as indicated in this application and agree that funds will be used only to provide technical assistance and support to LEAs for the purposes of supporting development and implementation of 2023–24 CSI plans in coordination with the statewide system of support for LEAs with schools eligible for CSI.</a:t>
            </a:r>
          </a:p>
          <a:p>
            <a:endParaRPr lang="en-US" sz="3467" dirty="0"/>
          </a:p>
          <a:p>
            <a:endParaRPr lang="en-US" dirty="0"/>
          </a:p>
        </p:txBody>
      </p:sp>
    </p:spTree>
    <p:extLst>
      <p:ext uri="{BB962C8B-B14F-4D97-AF65-F5344CB8AC3E}">
        <p14:creationId xmlns:p14="http://schemas.microsoft.com/office/powerpoint/2010/main" val="20243085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DC515-8280-4FD6-8E69-E3868B3DCBEC}"/>
              </a:ext>
            </a:extLst>
          </p:cNvPr>
          <p:cNvSpPr>
            <a:spLocks noGrp="1"/>
          </p:cNvSpPr>
          <p:nvPr>
            <p:ph type="title"/>
          </p:nvPr>
        </p:nvSpPr>
        <p:spPr>
          <a:xfrm>
            <a:off x="1066800" y="614149"/>
            <a:ext cx="10058400" cy="89949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(5)</a:t>
            </a:r>
            <a:endParaRPr lang="en-US" dirty="0"/>
          </a:p>
        </p:txBody>
      </p:sp>
      <p:sp>
        <p:nvSpPr>
          <p:cNvPr id="3" name="Content Placeholder 2">
            <a:extLst>
              <a:ext uri="{FF2B5EF4-FFF2-40B4-BE49-F238E27FC236}">
                <a16:creationId xmlns:a16="http://schemas.microsoft.com/office/drawing/2014/main" id="{A5913800-5D01-44C4-8FBD-983A0E13D2F6}"/>
              </a:ext>
            </a:extLst>
          </p:cNvPr>
          <p:cNvSpPr>
            <a:spLocks noGrp="1"/>
          </p:cNvSpPr>
          <p:nvPr>
            <p:ph idx="1"/>
          </p:nvPr>
        </p:nvSpPr>
        <p:spPr>
          <a:xfrm>
            <a:off x="1236134" y="1540934"/>
            <a:ext cx="9976351" cy="4918852"/>
          </a:xfrm>
        </p:spPr>
        <p:txBody>
          <a:bodyPr>
            <a:normAutofit/>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agrees to offer CSI plan development and implementation support to its LEAs with schools eligible for CSI.</a:t>
            </a:r>
          </a:p>
          <a:p>
            <a:pPr marL="0" indent="0">
              <a:buNone/>
            </a:pPr>
            <a:endParaRPr lang="en-US" dirty="0"/>
          </a:p>
        </p:txBody>
      </p:sp>
    </p:spTree>
    <p:extLst>
      <p:ext uri="{BB962C8B-B14F-4D97-AF65-F5344CB8AC3E}">
        <p14:creationId xmlns:p14="http://schemas.microsoft.com/office/powerpoint/2010/main" val="9612797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4523A-BD4F-4A0C-AC1F-7795AF446998}"/>
              </a:ext>
            </a:extLst>
          </p:cNvPr>
          <p:cNvSpPr>
            <a:spLocks noGrp="1"/>
          </p:cNvSpPr>
          <p:nvPr>
            <p:ph type="title"/>
          </p:nvPr>
        </p:nvSpPr>
        <p:spPr>
          <a:xfrm>
            <a:off x="1097280" y="617652"/>
            <a:ext cx="10058400" cy="966047"/>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1 (6)</a:t>
            </a:r>
            <a:endParaRPr lang="en-US" dirty="0"/>
          </a:p>
        </p:txBody>
      </p:sp>
      <p:sp>
        <p:nvSpPr>
          <p:cNvPr id="3" name="Content Placeholder 2">
            <a:extLst>
              <a:ext uri="{FF2B5EF4-FFF2-40B4-BE49-F238E27FC236}">
                <a16:creationId xmlns:a16="http://schemas.microsoft.com/office/drawing/2014/main" id="{F5730F10-7EF0-4E7D-8BA7-B2C39A4BF334}"/>
              </a:ext>
            </a:extLst>
          </p:cNvPr>
          <p:cNvSpPr>
            <a:spLocks noGrp="1"/>
          </p:cNvSpPr>
          <p:nvPr>
            <p:ph idx="1"/>
          </p:nvPr>
        </p:nvSpPr>
        <p:spPr>
          <a:xfrm>
            <a:off x="1303867" y="1760220"/>
            <a:ext cx="9851813" cy="4108875"/>
          </a:xfrm>
        </p:spPr>
        <p:txBody>
          <a:bodyPr/>
          <a:lstStyle/>
          <a:p>
            <a:pPr marL="0" indent="0">
              <a:buNone/>
            </a:pPr>
            <a:r>
              <a:rPr lang="en-US" sz="3200" b="1" dirty="0">
                <a:solidFill>
                  <a:schemeClr val="tx1"/>
                </a:solidFill>
                <a:latin typeface="Arial" panose="020B0604020202020204" pitchFamily="34" charset="0"/>
                <a:cs typeface="Arial" panose="020B0604020202020204" pitchFamily="34" charset="0"/>
              </a:rPr>
              <a:t>Terms and Conditions continued</a:t>
            </a:r>
            <a:endParaRPr lang="en-US" sz="3200" dirty="0">
              <a:solidFill>
                <a:schemeClr val="tx1"/>
              </a:solidFill>
              <a:latin typeface="Arial" panose="020B0604020202020204" pitchFamily="34" charset="0"/>
              <a:cs typeface="Arial" panose="020B0604020202020204" pitchFamily="34" charset="0"/>
            </a:endParaRPr>
          </a:p>
          <a:p>
            <a:pPr marL="182880" indent="0">
              <a:lnSpc>
                <a:spcPct val="100000"/>
              </a:lnSpc>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In addition, the COE agrees that it will not increase its allotment under this application with ESSA, Section 1003 funds received by the COE for the purposes of review and approval of 2023–24 CSI plans through the CSI prompts in the LEA 2023–24 LCAP.</a:t>
            </a:r>
          </a:p>
          <a:p>
            <a:pPr marL="0" indent="0">
              <a:buNone/>
            </a:pPr>
            <a:endParaRPr lang="en-US" dirty="0"/>
          </a:p>
        </p:txBody>
      </p:sp>
    </p:spTree>
    <p:extLst>
      <p:ext uri="{BB962C8B-B14F-4D97-AF65-F5344CB8AC3E}">
        <p14:creationId xmlns:p14="http://schemas.microsoft.com/office/powerpoint/2010/main" val="1583663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44AC6-DF88-4931-B49E-91E99D7C7C5F}"/>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Application Section 1 (7)</a:t>
            </a:r>
            <a:endParaRPr lang="en-US" dirty="0"/>
          </a:p>
        </p:txBody>
      </p:sp>
      <p:sp>
        <p:nvSpPr>
          <p:cNvPr id="3" name="Content Placeholder 2">
            <a:extLst>
              <a:ext uri="{FF2B5EF4-FFF2-40B4-BE49-F238E27FC236}">
                <a16:creationId xmlns:a16="http://schemas.microsoft.com/office/drawing/2014/main" id="{FC73598E-1276-4D74-8CC5-2360D36DD474}"/>
              </a:ext>
            </a:extLst>
          </p:cNvPr>
          <p:cNvSpPr>
            <a:spLocks noGrp="1"/>
          </p:cNvSpPr>
          <p:nvPr>
            <p:ph idx="1"/>
          </p:nvPr>
        </p:nvSpPr>
        <p:spPr>
          <a:xfrm>
            <a:off x="1097280" y="1540189"/>
            <a:ext cx="10407332" cy="3777622"/>
          </a:xfrm>
        </p:spPr>
        <p:txBody>
          <a:bodyPr/>
          <a:lstStyle/>
          <a:p>
            <a:pPr marL="0" indent="0">
              <a:buNone/>
            </a:pPr>
            <a:r>
              <a:rPr lang="en-US" sz="3200" dirty="0">
                <a:latin typeface="Arial" panose="020B0604020202020204" pitchFamily="34" charset="0"/>
                <a:cs typeface="Arial" panose="020B0604020202020204" pitchFamily="34" charset="0"/>
              </a:rPr>
              <a:t>I have read the General Assurances, Certifications, and Terms and Conditions and would like to proceed to Section 2 of the application</a:t>
            </a:r>
            <a:r>
              <a:rPr lang="en-US" sz="3200" dirty="0"/>
              <a:t>.</a:t>
            </a:r>
          </a:p>
          <a:p>
            <a:endParaRPr lang="en-US" dirty="0"/>
          </a:p>
        </p:txBody>
      </p:sp>
      <p:pic>
        <p:nvPicPr>
          <p:cNvPr id="5" name="Content Placeholder 4" descr="Screenshot showing &quot;Save and Continue to Section 2&quot; and &quot;Save and Logoff&quot; buttons in the Grant Management and Reporting Tool.">
            <a:extLst>
              <a:ext uri="{FF2B5EF4-FFF2-40B4-BE49-F238E27FC236}">
                <a16:creationId xmlns:a16="http://schemas.microsoft.com/office/drawing/2014/main" id="{7ABD0A4B-9C5D-48B1-BE67-8991F923E8B6}"/>
              </a:ext>
            </a:extLst>
          </p:cNvPr>
          <p:cNvPicPr>
            <a:picLocks noChangeAspect="1"/>
          </p:cNvPicPr>
          <p:nvPr/>
        </p:nvPicPr>
        <p:blipFill rotWithShape="1">
          <a:blip r:embed="rId2"/>
          <a:srcRect l="3337" t="52862" r="54321" b="23905"/>
          <a:stretch/>
        </p:blipFill>
        <p:spPr>
          <a:xfrm>
            <a:off x="3502999" y="3429000"/>
            <a:ext cx="5595893" cy="2340188"/>
          </a:xfrm>
          <a:prstGeom prst="rect">
            <a:avLst/>
          </a:prstGeom>
        </p:spPr>
      </p:pic>
    </p:spTree>
    <p:extLst>
      <p:ext uri="{BB962C8B-B14F-4D97-AF65-F5344CB8AC3E}">
        <p14:creationId xmlns:p14="http://schemas.microsoft.com/office/powerpoint/2010/main" val="1227611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3" y="423081"/>
            <a:ext cx="9316222" cy="71590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(1)</a:t>
            </a:r>
          </a:p>
        </p:txBody>
      </p:sp>
      <p:sp>
        <p:nvSpPr>
          <p:cNvPr id="3" name="Content Placeholder 2"/>
          <p:cNvSpPr>
            <a:spLocks noGrp="1"/>
          </p:cNvSpPr>
          <p:nvPr>
            <p:ph idx="1"/>
          </p:nvPr>
        </p:nvSpPr>
        <p:spPr>
          <a:xfrm>
            <a:off x="824075" y="1086362"/>
            <a:ext cx="10834914" cy="4338367"/>
          </a:xfrm>
        </p:spPr>
        <p:txBody>
          <a:bodyPr>
            <a:noAutofit/>
          </a:bodyPr>
          <a:lstStyle/>
          <a:p>
            <a:pPr marL="182880" lvl="1" indent="0">
              <a:buSzPct val="90000"/>
              <a:buNone/>
            </a:pPr>
            <a:r>
              <a:rPr lang="en-US" sz="3200" b="1" dirty="0">
                <a:latin typeface="Arial" panose="020B0604020202020204" pitchFamily="34" charset="0"/>
                <a:cs typeface="Arial" panose="020B0604020202020204" pitchFamily="34" charset="0"/>
              </a:rPr>
              <a:t>COE Applicant Information</a:t>
            </a:r>
            <a:endParaRPr lang="en-US" sz="3200" dirty="0">
              <a:solidFill>
                <a:schemeClr val="tx1"/>
              </a:solidFill>
              <a:latin typeface="Arial" panose="020B0604020202020204" pitchFamily="34" charset="0"/>
              <a:cs typeface="Arial" panose="020B0604020202020204" pitchFamily="34" charset="0"/>
            </a:endParaRPr>
          </a:p>
          <a:p>
            <a:pPr marL="457200" lvl="1" indent="-274320">
              <a:lnSpc>
                <a:spcPct val="100000"/>
              </a:lnSpc>
              <a:buSzPct val="9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Applicant information can be verified on the California School Directory web page located at </a:t>
            </a:r>
            <a:r>
              <a:rPr lang="en-US" sz="3200" dirty="0">
                <a:solidFill>
                  <a:srgbClr val="1E5E70"/>
                </a:solidFill>
                <a:latin typeface="Arial" panose="020B0604020202020204" pitchFamily="34" charset="0"/>
                <a:cs typeface="Arial" panose="020B0604020202020204" pitchFamily="34" charset="0"/>
                <a:hlinkClick r:id="rId3" tooltip="The California School Directory."/>
              </a:rPr>
              <a:t>https://www.cde.ca.gov/schooldirectory/</a:t>
            </a:r>
            <a:r>
              <a:rPr lang="en-US" sz="3200" dirty="0">
                <a:solidFill>
                  <a:srgbClr val="1E5E70"/>
                </a:solidFill>
                <a:latin typeface="Arial" panose="020B0604020202020204" pitchFamily="34" charset="0"/>
                <a:cs typeface="Arial" panose="020B0604020202020204" pitchFamily="34" charset="0"/>
              </a:rPr>
              <a:t>.</a:t>
            </a:r>
          </a:p>
          <a:p>
            <a:pPr marL="457200" lvl="1" indent="-274320">
              <a:lnSpc>
                <a:spcPct val="100000"/>
              </a:lnSpc>
              <a:buSzPct val="90000"/>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Preliminary FY 2022 Allocation Amount for the COE can be verified on the CDE CSI COE Fiscal Information web page located at</a:t>
            </a:r>
            <a:r>
              <a:rPr lang="en-US" sz="3200" dirty="0"/>
              <a:t> </a:t>
            </a:r>
            <a:r>
              <a:rPr lang="en-US" sz="3200" dirty="0">
                <a:solidFill>
                  <a:srgbClr val="1E5E70"/>
                </a:solidFill>
                <a:latin typeface="Arial" panose="020B0604020202020204" pitchFamily="34" charset="0"/>
                <a:cs typeface="Arial" panose="020B0604020202020204" pitchFamily="34" charset="0"/>
                <a:hlinkClick r:id="rId4" tooltip="Comprehensive Support and Improvement County Office of Education Fiscal Information web page."/>
              </a:rPr>
              <a:t>https://www.cde.ca.gov/sp/sw/t1/csicoefiscalinfo.asp#plandevImpSup</a:t>
            </a:r>
            <a:r>
              <a:rPr lang="en-US" sz="3200" dirty="0">
                <a:latin typeface="Arial" panose="020B0604020202020204" pitchFamily="34" charset="0"/>
                <a:cs typeface="Arial" panose="020B0604020202020204" pitchFamily="34" charset="0"/>
              </a:rPr>
              <a:t>.</a:t>
            </a:r>
          </a:p>
          <a:p>
            <a:pPr marL="292601" lvl="1" indent="0">
              <a:buNone/>
            </a:pPr>
            <a:endParaRPr lang="en-US" sz="30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125975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330" y="600501"/>
            <a:ext cx="10067471" cy="76124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(2)</a:t>
            </a:r>
            <a:endParaRPr lang="en-US"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286330" y="1589078"/>
            <a:ext cx="9464040" cy="4376057"/>
          </a:xfrm>
        </p:spPr>
        <p:txBody>
          <a:bodyPr/>
          <a:lstStyle/>
          <a:p>
            <a:pPr marL="0" indent="0">
              <a:spcAft>
                <a:spcPts val="600"/>
              </a:spcAft>
              <a:buNone/>
            </a:pPr>
            <a:r>
              <a:rPr lang="en-US" sz="3200" dirty="0">
                <a:solidFill>
                  <a:schemeClr val="tx1"/>
                </a:solidFill>
                <a:latin typeface="Arial" panose="020B0604020202020204" pitchFamily="34" charset="0"/>
                <a:ea typeface="Arial" panose="020B0604020202020204" pitchFamily="34" charset="0"/>
                <a:cs typeface="Arial" panose="020B0604020202020204" pitchFamily="34" charset="0"/>
              </a:rPr>
              <a:t>If the information is inaccurate, </a:t>
            </a:r>
            <a:r>
              <a:rPr lang="en-US" sz="3200" b="1" dirty="0">
                <a:solidFill>
                  <a:schemeClr val="tx1"/>
                </a:solidFill>
                <a:latin typeface="Arial" panose="020B0604020202020204" pitchFamily="34" charset="0"/>
                <a:cs typeface="Arial" panose="020B0604020202020204" pitchFamily="34" charset="0"/>
              </a:rPr>
              <a:t>do not</a:t>
            </a:r>
            <a:r>
              <a:rPr lang="en-US" sz="3200" dirty="0">
                <a:solidFill>
                  <a:schemeClr val="tx1"/>
                </a:solidFill>
                <a:latin typeface="Arial" panose="020B0604020202020204" pitchFamily="34" charset="0"/>
                <a:cs typeface="Arial" panose="020B0604020202020204" pitchFamily="34" charset="0"/>
              </a:rPr>
              <a:t> submit the application. </a:t>
            </a:r>
          </a:p>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Use the “</a:t>
            </a:r>
            <a:r>
              <a:rPr lang="en-US" sz="3200" b="1" dirty="0">
                <a:solidFill>
                  <a:schemeClr val="tx1"/>
                </a:solidFill>
                <a:latin typeface="Arial" panose="020B0604020202020204" pitchFamily="34" charset="0"/>
                <a:cs typeface="Arial" panose="020B0604020202020204" pitchFamily="34" charset="0"/>
              </a:rPr>
              <a:t>Save and Logoff</a:t>
            </a:r>
            <a:r>
              <a:rPr lang="en-US" sz="3200" dirty="0">
                <a:solidFill>
                  <a:schemeClr val="tx1"/>
                </a:solidFill>
                <a:latin typeface="Arial" panose="020B0604020202020204" pitchFamily="34" charset="0"/>
                <a:cs typeface="Arial" panose="020B0604020202020204" pitchFamily="34" charset="0"/>
              </a:rPr>
              <a:t>” button and contact the School Improvement and Support Office for assistance.</a:t>
            </a:r>
          </a:p>
          <a:p>
            <a:pPr marL="0" indent="0" algn="ctr">
              <a:spcAft>
                <a:spcPts val="1200"/>
              </a:spcAft>
              <a:buNone/>
            </a:pPr>
            <a:r>
              <a:rPr lang="en-US" sz="3200" dirty="0">
                <a:solidFill>
                  <a:schemeClr val="tx1"/>
                </a:solidFill>
                <a:latin typeface="Arial" panose="020B0604020202020204" pitchFamily="34" charset="0"/>
                <a:cs typeface="Arial" panose="020B0604020202020204" pitchFamily="34" charset="0"/>
              </a:rPr>
              <a:t>Phone: 916-319-0833 </a:t>
            </a:r>
          </a:p>
          <a:p>
            <a:pPr marL="201163" lvl="1" indent="0" algn="ctr">
              <a:buNone/>
            </a:pPr>
            <a:r>
              <a:rPr lang="en-US" sz="3200" dirty="0">
                <a:solidFill>
                  <a:schemeClr val="tx1"/>
                </a:solidFill>
                <a:latin typeface="Arial" panose="020B0604020202020204" pitchFamily="34" charset="0"/>
                <a:cs typeface="Arial" panose="020B0604020202020204" pitchFamily="34" charset="0"/>
              </a:rPr>
              <a:t>  Email: </a:t>
            </a:r>
            <a:r>
              <a:rPr lang="en-US" sz="3200" u="sng" dirty="0">
                <a:solidFill>
                  <a:srgbClr val="1E5E70"/>
                </a:solidFill>
                <a:latin typeface="Arial" panose="020B0604020202020204" pitchFamily="34" charset="0"/>
                <a:cs typeface="Arial" panose="020B0604020202020204" pitchFamily="34" charset="0"/>
                <a:hlinkClick r:id="rId2" tooltip="mailto:ESSACOE@cde.ca.gov">
                  <a:extLst>
                    <a:ext uri="{A12FA001-AC4F-418D-AE19-62706E023703}">
                      <ahyp:hlinkClr xmlns:ahyp="http://schemas.microsoft.com/office/drawing/2018/hyperlinkcolor" val="tx"/>
                    </a:ext>
                  </a:extLst>
                </a:hlinkClick>
              </a:rPr>
              <a:t>ESSACOE@cde.ca.gov</a:t>
            </a:r>
            <a:endParaRPr lang="en-US" sz="3200" dirty="0">
              <a:solidFill>
                <a:srgbClr val="1E5E7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78010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29" y="545909"/>
            <a:ext cx="8839200" cy="733969"/>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(3)</a:t>
            </a:r>
          </a:p>
        </p:txBody>
      </p:sp>
      <p:sp>
        <p:nvSpPr>
          <p:cNvPr id="3" name="Content Placeholder 2"/>
          <p:cNvSpPr>
            <a:spLocks noGrp="1"/>
          </p:cNvSpPr>
          <p:nvPr>
            <p:ph idx="1"/>
          </p:nvPr>
        </p:nvSpPr>
        <p:spPr>
          <a:xfrm>
            <a:off x="1433015" y="1555532"/>
            <a:ext cx="10581187" cy="4553169"/>
          </a:xfrm>
        </p:spPr>
        <p:txBody>
          <a:bodyPr vert="horz" lIns="91440" tIns="45720" rIns="91440" bIns="45720" rtlCol="0" anchor="t">
            <a:noAutofit/>
          </a:bodyPr>
          <a:lstStyle/>
          <a:p>
            <a:pPr marL="0" indent="0">
              <a:spcAft>
                <a:spcPts val="600"/>
              </a:spcAft>
              <a:buNone/>
            </a:pPr>
            <a:r>
              <a:rPr lang="en-US" sz="3200" b="1" dirty="0">
                <a:solidFill>
                  <a:schemeClr val="tx1"/>
                </a:solidFill>
                <a:latin typeface="Arial" panose="020B0604020202020204" pitchFamily="34" charset="0"/>
                <a:cs typeface="Arial" panose="020B0604020202020204" pitchFamily="34" charset="0"/>
              </a:rPr>
              <a:t>Edit Contact Information       </a:t>
            </a:r>
            <a:endParaRPr lang="en-US" sz="3200" dirty="0">
              <a:solidFill>
                <a:schemeClr val="tx1"/>
              </a:solidFill>
              <a:latin typeface="Arial" panose="020B0604020202020204" pitchFamily="34" charset="0"/>
              <a:cs typeface="Arial" panose="020B0604020202020204" pitchFamily="34" charset="0"/>
            </a:endParaRPr>
          </a:p>
          <a:p>
            <a:pPr marL="0" indent="0">
              <a:spcAft>
                <a:spcPts val="1200"/>
              </a:spcAft>
              <a:buNone/>
            </a:pPr>
            <a:r>
              <a:rPr lang="en-US" sz="3200" dirty="0">
                <a:solidFill>
                  <a:schemeClr val="tx1"/>
                </a:solidFill>
                <a:latin typeface="Arial" panose="020B0604020202020204" pitchFamily="34" charset="0"/>
                <a:ea typeface="Arial" panose="020B0604020202020204" pitchFamily="34" charset="0"/>
                <a:cs typeface="Arial" panose="020B0604020202020204" pitchFamily="34" charset="0"/>
              </a:rPr>
              <a:t>The COE provides name and contact information for: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Primary Grant Coordinator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Secondary Grant Coordinator</a:t>
            </a:r>
          </a:p>
          <a:p>
            <a:pPr marL="640080" indent="-457200">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Fiscal Coordinator</a:t>
            </a:r>
          </a:p>
        </p:txBody>
      </p:sp>
    </p:spTree>
    <p:extLst>
      <p:ext uri="{BB962C8B-B14F-4D97-AF65-F5344CB8AC3E}">
        <p14:creationId xmlns:p14="http://schemas.microsoft.com/office/powerpoint/2010/main" val="13130839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53" y="693818"/>
            <a:ext cx="9897878" cy="766492"/>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(4)</a:t>
            </a:r>
            <a:endParaRPr lang="en-US" dirty="0">
              <a:solidFill>
                <a:schemeClr val="tx1"/>
              </a:solidFill>
              <a:latin typeface="Arial" panose="020B0604020202020204" pitchFamily="34" charset="0"/>
              <a:cs typeface="Arial" panose="020B0604020202020204" pitchFamily="34" charset="0"/>
            </a:endParaRPr>
          </a:p>
        </p:txBody>
      </p:sp>
      <p:pic>
        <p:nvPicPr>
          <p:cNvPr id="6" name="Content Placeholder 6" descr="Image representing the tab to Edit Contact Information for the Primary Grant Coordinator. Access the link to the appendix, after the image, for a full description."/>
          <p:cNvPicPr>
            <a:picLocks noGrp="1" noChangeAspect="1"/>
          </p:cNvPicPr>
          <p:nvPr>
            <p:ph idx="1"/>
          </p:nvPr>
        </p:nvPicPr>
        <p:blipFill rotWithShape="1">
          <a:blip r:embed="rId2"/>
          <a:srcRect l="2680" t="46213" r="4449" b="-1546"/>
          <a:stretch/>
        </p:blipFill>
        <p:spPr>
          <a:xfrm>
            <a:off x="830883" y="1729801"/>
            <a:ext cx="10530234" cy="3398398"/>
          </a:xfrm>
          <a:prstGeom prst="rect">
            <a:avLst/>
          </a:prstGeom>
        </p:spPr>
      </p:pic>
      <p:sp>
        <p:nvSpPr>
          <p:cNvPr id="7" name="Content Placeholder 4"/>
          <p:cNvSpPr txBox="1">
            <a:spLocks/>
          </p:cNvSpPr>
          <p:nvPr/>
        </p:nvSpPr>
        <p:spPr>
          <a:xfrm>
            <a:off x="1234441" y="5589218"/>
            <a:ext cx="10133484" cy="574963"/>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Arial" panose="020B0604020202020204" pitchFamily="34" charset="0"/>
                <a:cs typeface="Arial" panose="020B0604020202020204" pitchFamily="34" charset="0"/>
              </a:rPr>
              <a:t>Reference </a:t>
            </a:r>
            <a:r>
              <a:rPr lang="en-US" sz="2400" dirty="0">
                <a:latin typeface="Arial" panose="020B0604020202020204" pitchFamily="34" charset="0"/>
                <a:cs typeface="Arial" panose="020B0604020202020204" pitchFamily="34" charset="0"/>
                <a:hlinkClick r:id="rId3" action="ppaction://hlinksldjump"/>
              </a:rPr>
              <a:t>Appendix</a:t>
            </a:r>
            <a:r>
              <a:rPr lang="en-US" sz="2400" dirty="0">
                <a:latin typeface="Arial" panose="020B0604020202020204" pitchFamily="34" charset="0"/>
                <a:cs typeface="Arial" panose="020B0604020202020204" pitchFamily="34" charset="0"/>
              </a:rPr>
              <a:t> for alternative text version.</a:t>
            </a:r>
          </a:p>
        </p:txBody>
      </p:sp>
    </p:spTree>
    <p:extLst>
      <p:ext uri="{BB962C8B-B14F-4D97-AF65-F5344CB8AC3E}">
        <p14:creationId xmlns:p14="http://schemas.microsoft.com/office/powerpoint/2010/main" val="501432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Today’s Overview: Part One</a:t>
            </a:r>
          </a:p>
        </p:txBody>
      </p:sp>
      <p:sp>
        <p:nvSpPr>
          <p:cNvPr id="8" name="Content Placeholder 7">
            <a:extLst>
              <a:ext uri="{FF2B5EF4-FFF2-40B4-BE49-F238E27FC236}">
                <a16:creationId xmlns:a16="http://schemas.microsoft.com/office/drawing/2014/main" id="{DBF9C96E-05D3-486C-A2A3-B84A388898BD}"/>
              </a:ext>
            </a:extLst>
          </p:cNvPr>
          <p:cNvSpPr>
            <a:spLocks noGrp="1"/>
          </p:cNvSpPr>
          <p:nvPr>
            <p:ph idx="1"/>
          </p:nvPr>
        </p:nvSpPr>
        <p:spPr>
          <a:xfrm>
            <a:off x="1875980" y="1676400"/>
            <a:ext cx="8915400" cy="3777622"/>
          </a:xfrm>
        </p:spPr>
        <p:txBody>
          <a:bodyPr>
            <a:normAutofit fontScale="92500" lnSpcReduction="20000"/>
          </a:bodyPr>
          <a:lstStyle/>
          <a:p>
            <a:pPr marL="93131" indent="0">
              <a:spcAft>
                <a:spcPts val="1200"/>
              </a:spcAft>
              <a:buNone/>
            </a:pPr>
            <a:r>
              <a:rPr lang="en-US" altLang="en-US" sz="3200" b="1" dirty="0">
                <a:solidFill>
                  <a:schemeClr val="tx1"/>
                </a:solidFill>
                <a:latin typeface="Arial" panose="020B0604020202020204" pitchFamily="34" charset="0"/>
                <a:cs typeface="Arial" panose="020B0604020202020204" pitchFamily="34" charset="0"/>
              </a:rPr>
              <a:t>Subgrant Information</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Purpose and Statutory Authority</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Eligibility Requirements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Allowable and Disallowable Costs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Reporting Requirements and Closeout</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Apportionments</a:t>
            </a:r>
          </a:p>
          <a:p>
            <a:pPr marL="914400" lvl="2" indent="-27432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Timeline</a:t>
            </a:r>
          </a:p>
          <a:p>
            <a:endParaRPr lang="en-US" dirty="0"/>
          </a:p>
          <a:p>
            <a:endParaRPr lang="en-US" dirty="0"/>
          </a:p>
        </p:txBody>
      </p:sp>
    </p:spTree>
    <p:extLst>
      <p:ext uri="{BB962C8B-B14F-4D97-AF65-F5344CB8AC3E}">
        <p14:creationId xmlns:p14="http://schemas.microsoft.com/office/powerpoint/2010/main" val="2772823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0" y="614149"/>
            <a:ext cx="8730343" cy="818866"/>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2 (5)</a:t>
            </a:r>
            <a:endParaRPr lang="en-US" dirty="0">
              <a:solidFill>
                <a:schemeClr val="tx1"/>
              </a:solidFill>
              <a:latin typeface="Arial" panose="020B0604020202020204" pitchFamily="34" charset="0"/>
              <a:cs typeface="Arial" panose="020B0604020202020204" pitchFamily="34" charset="0"/>
            </a:endParaRPr>
          </a:p>
        </p:txBody>
      </p:sp>
      <p:pic>
        <p:nvPicPr>
          <p:cNvPr id="5" name="Content Placeholder 4" descr="&quot;Save and Continue to Section 3&quot; and &quot;Save and Logoff&quot; button in the Grant Management and Reporting Tool."/>
          <p:cNvPicPr>
            <a:picLocks noGrp="1" noChangeAspect="1"/>
          </p:cNvPicPr>
          <p:nvPr>
            <p:ph idx="1"/>
          </p:nvPr>
        </p:nvPicPr>
        <p:blipFill rotWithShape="1">
          <a:blip r:embed="rId2"/>
          <a:srcRect l="3372" t="58418" r="52310" b="20875"/>
          <a:stretch/>
        </p:blipFill>
        <p:spPr>
          <a:xfrm>
            <a:off x="3056671" y="2274317"/>
            <a:ext cx="6078657" cy="3076853"/>
          </a:xfrm>
          <a:prstGeom prst="rect">
            <a:avLst/>
          </a:prstGeom>
        </p:spPr>
      </p:pic>
    </p:spTree>
    <p:extLst>
      <p:ext uri="{BB962C8B-B14F-4D97-AF65-F5344CB8AC3E}">
        <p14:creationId xmlns:p14="http://schemas.microsoft.com/office/powerpoint/2010/main" val="4080437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42" y="665528"/>
            <a:ext cx="9616473" cy="679795"/>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3 (1)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567545" y="1547973"/>
            <a:ext cx="9318169" cy="4644499"/>
          </a:xfrm>
        </p:spPr>
        <p:txBody>
          <a:bodyPr>
            <a:noAutofit/>
          </a:bodyPr>
          <a:lstStyle/>
          <a:p>
            <a:pPr marL="0" indent="0">
              <a:spcBef>
                <a:spcPts val="0"/>
              </a:spcBef>
              <a:spcAft>
                <a:spcPts val="1200"/>
              </a:spcAft>
              <a:buNone/>
            </a:pPr>
            <a:r>
              <a:rPr lang="en-US" sz="3200" b="1" dirty="0">
                <a:solidFill>
                  <a:schemeClr val="tx1"/>
                </a:solidFill>
                <a:latin typeface="Arial" panose="020B0604020202020204" pitchFamily="34" charset="0"/>
                <a:cs typeface="Arial" panose="020B0604020202020204" pitchFamily="34" charset="0"/>
              </a:rPr>
              <a:t>Narrative Response</a:t>
            </a:r>
          </a:p>
          <a:p>
            <a:pPr marL="0" indent="0">
              <a:spcBef>
                <a:spcPts val="0"/>
              </a:spcBef>
              <a:spcAft>
                <a:spcPts val="1200"/>
              </a:spcAft>
              <a:buNone/>
            </a:pPr>
            <a:r>
              <a:rPr lang="en-US" sz="3200" b="1" dirty="0">
                <a:solidFill>
                  <a:schemeClr val="tx1"/>
                </a:solidFill>
                <a:latin typeface="Arial" panose="020B0604020202020204" pitchFamily="34" charset="0"/>
                <a:cs typeface="Arial" panose="020B0604020202020204" pitchFamily="34" charset="0"/>
              </a:rPr>
              <a:t>Prompt: </a:t>
            </a:r>
            <a:r>
              <a:rPr lang="en-US" sz="3200" dirty="0">
                <a:solidFill>
                  <a:schemeClr val="tx1"/>
                </a:solidFill>
                <a:latin typeface="Arial" panose="020B0604020202020204" pitchFamily="34" charset="0"/>
                <a:cs typeface="Arial" panose="020B0604020202020204" pitchFamily="34" charset="0"/>
              </a:rPr>
              <a:t>Describe how the COE will provide technical assistance and support to LEAs with their 2023–24 CSI plan development and implementation activities.</a:t>
            </a:r>
          </a:p>
          <a:p>
            <a:pPr marL="0" indent="0">
              <a:spcBef>
                <a:spcPts val="0"/>
              </a:spcBef>
              <a:spcAft>
                <a:spcPts val="1200"/>
              </a:spcAft>
              <a:buNone/>
            </a:pPr>
            <a:r>
              <a:rPr lang="en-US" sz="3200" dirty="0">
                <a:solidFill>
                  <a:schemeClr val="tx1"/>
                </a:solidFill>
                <a:latin typeface="Arial" panose="020B0604020202020204" pitchFamily="34" charset="0"/>
                <a:cs typeface="Arial" panose="020B0604020202020204" pitchFamily="34" charset="0"/>
              </a:rPr>
              <a:t>(Max </a:t>
            </a:r>
            <a:r>
              <a:rPr lang="en-US" sz="3200" b="1" dirty="0">
                <a:solidFill>
                  <a:schemeClr val="tx1"/>
                </a:solidFill>
                <a:latin typeface="Arial" panose="020B0604020202020204" pitchFamily="34" charset="0"/>
                <a:cs typeface="Arial" panose="020B0604020202020204" pitchFamily="34" charset="0"/>
              </a:rPr>
              <a:t>2000 </a:t>
            </a:r>
            <a:r>
              <a:rPr lang="en-US" sz="3200" dirty="0">
                <a:solidFill>
                  <a:schemeClr val="tx1"/>
                </a:solidFill>
                <a:latin typeface="Arial" panose="020B0604020202020204" pitchFamily="34" charset="0"/>
                <a:cs typeface="Arial" panose="020B0604020202020204" pitchFamily="34" charset="0"/>
              </a:rPr>
              <a:t>characters)</a:t>
            </a:r>
          </a:p>
        </p:txBody>
      </p:sp>
    </p:spTree>
    <p:extLst>
      <p:ext uri="{BB962C8B-B14F-4D97-AF65-F5344CB8AC3E}">
        <p14:creationId xmlns:p14="http://schemas.microsoft.com/office/powerpoint/2010/main" val="1674903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9" y="624110"/>
            <a:ext cx="10822224" cy="128089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3 (2)</a:t>
            </a:r>
          </a:p>
        </p:txBody>
      </p:sp>
      <p:pic>
        <p:nvPicPr>
          <p:cNvPr id="5" name="Content Placeholder 4" descr="&quot;Save and Continue to Section 4&quot; and &quot;Save and Logoff&quot; button in the Grant Management and Reporting Tool."/>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961455" y="1303437"/>
            <a:ext cx="8264091" cy="4251125"/>
          </a:xfrm>
          <a:prstGeom prst="rect">
            <a:avLst/>
          </a:prstGeom>
        </p:spPr>
      </p:pic>
    </p:spTree>
    <p:extLst>
      <p:ext uri="{BB962C8B-B14F-4D97-AF65-F5344CB8AC3E}">
        <p14:creationId xmlns:p14="http://schemas.microsoft.com/office/powerpoint/2010/main" val="23995353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85" y="548500"/>
            <a:ext cx="10993368" cy="1059665"/>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4 (1</a:t>
            </a:r>
            <a:r>
              <a:rPr lang="en-US" sz="4267" b="1" dirty="0">
                <a:solidFill>
                  <a:srgbClr val="000000"/>
                </a:solidFill>
                <a:latin typeface="Arial" panose="020B0604020202020204" pitchFamily="34" charset="0"/>
                <a:cs typeface="Arial" panose="020B0604020202020204" pitchFamily="34" charset="0"/>
              </a:rPr>
              <a:t>)</a:t>
            </a:r>
            <a:endParaRPr lang="en-US" sz="4267"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56138" y="1608166"/>
            <a:ext cx="10211788" cy="5164895"/>
          </a:xfrm>
        </p:spPr>
        <p:txBody>
          <a:bodyPr vert="horz" lIns="91440" tIns="45720" rIns="91440" bIns="45720" rtlCol="0" anchor="t">
            <a:noAutofit/>
          </a:bodyPr>
          <a:lstStyle/>
          <a:p>
            <a:pPr marL="609585" indent="-365751">
              <a:lnSpc>
                <a:spcPct val="100000"/>
              </a:lnSpc>
              <a:spcBef>
                <a:spcPts val="0"/>
              </a:spcBef>
              <a:buNone/>
            </a:pPr>
            <a:r>
              <a:rPr lang="en-US" sz="3200" b="1" dirty="0">
                <a:solidFill>
                  <a:schemeClr val="tx1"/>
                </a:solidFill>
                <a:latin typeface="Arial" panose="020B0604020202020204" pitchFamily="34" charset="0"/>
                <a:cs typeface="Arial" panose="020B0604020202020204" pitchFamily="34" charset="0"/>
              </a:rPr>
              <a:t>Project Budget</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 proposed project budget is required.</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FY 2022 subgrant funds must support the requirements of the subgrant.</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All expenditures must be allowable activities and costs as outlined in the application.</a:t>
            </a:r>
          </a:p>
          <a:p>
            <a:pPr marL="640080" indent="-457200">
              <a:lnSpc>
                <a:spcPct val="100000"/>
              </a:lnSpc>
              <a:spcBef>
                <a:spcPts val="0"/>
              </a:spcBef>
              <a:spcAft>
                <a:spcPts val="1200"/>
              </a:spcAft>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The project budget must be approved by the CDE.</a:t>
            </a:r>
          </a:p>
        </p:txBody>
      </p:sp>
    </p:spTree>
    <p:extLst>
      <p:ext uri="{BB962C8B-B14F-4D97-AF65-F5344CB8AC3E}">
        <p14:creationId xmlns:p14="http://schemas.microsoft.com/office/powerpoint/2010/main" val="26119122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439" y="491319"/>
            <a:ext cx="9474679" cy="917991"/>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4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445882" y="1409310"/>
            <a:ext cx="9497889" cy="4467615"/>
          </a:xfrm>
        </p:spPr>
        <p:txBody>
          <a:bodyPr vert="horz" lIns="91440" tIns="45720" rIns="91440" bIns="45720" rtlCol="0" anchor="t">
            <a:noAutofit/>
          </a:bodyPr>
          <a:lstStyle/>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Provide an expenditure description for all proposed expenditures within the major Object Codes.</a:t>
            </a:r>
          </a:p>
          <a:p>
            <a:pPr marL="0" indent="0">
              <a:spcAft>
                <a:spcPts val="1200"/>
              </a:spcAft>
              <a:buNone/>
            </a:pPr>
            <a:r>
              <a:rPr lang="en-US" sz="3200" dirty="0">
                <a:solidFill>
                  <a:schemeClr val="tx1"/>
                </a:solidFill>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subgrant requirements.</a:t>
            </a:r>
          </a:p>
          <a:p>
            <a:pPr marL="0" indent="0">
              <a:buNone/>
            </a:pPr>
            <a:r>
              <a:rPr lang="en-US" sz="3200" dirty="0">
                <a:solidFill>
                  <a:schemeClr val="tx1"/>
                </a:solidFill>
                <a:latin typeface="Arial" panose="020B0604020202020204" pitchFamily="34" charset="0"/>
                <a:cs typeface="Arial" panose="020B0604020202020204" pitchFamily="34" charset="0"/>
              </a:rPr>
              <a:t>The Total Budget Amount must match the Preliminary FY 2022 Allocation Amount.</a:t>
            </a:r>
          </a:p>
          <a:p>
            <a:pPr marL="0" indent="0">
              <a:buNone/>
            </a:pPr>
            <a:endParaRPr lang="en-US" dirty="0"/>
          </a:p>
        </p:txBody>
      </p:sp>
    </p:spTree>
    <p:extLst>
      <p:ext uri="{BB962C8B-B14F-4D97-AF65-F5344CB8AC3E}">
        <p14:creationId xmlns:p14="http://schemas.microsoft.com/office/powerpoint/2010/main" val="33694208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89675" y="573205"/>
            <a:ext cx="9300096" cy="1329981"/>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rPr>
              <a:t>Application Section 4 (3)</a:t>
            </a:r>
            <a:endParaRPr lang="en-US" dirty="0">
              <a:solidFill>
                <a:schemeClr val="tx1"/>
              </a:solidFill>
              <a:latin typeface="Arial" panose="020B0604020202020204" pitchFamily="34" charset="0"/>
              <a:cs typeface="Arial" panose="020B0604020202020204" pitchFamily="34" charset="0"/>
            </a:endParaRPr>
          </a:p>
        </p:txBody>
      </p:sp>
      <p:pic>
        <p:nvPicPr>
          <p:cNvPr id="8" name="Content Placeholder 7" descr="&quot;Save and Continue to Section 5&quot; and &quot;Save and Logoff&quot; button in the Grant Management and Reporting Tool."/>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1761240" y="1903186"/>
            <a:ext cx="8669520" cy="3667296"/>
          </a:xfrm>
          <a:prstGeom prst="rect">
            <a:avLst/>
          </a:prstGeom>
        </p:spPr>
      </p:pic>
    </p:spTree>
    <p:extLst>
      <p:ext uri="{BB962C8B-B14F-4D97-AF65-F5344CB8AC3E}">
        <p14:creationId xmlns:p14="http://schemas.microsoft.com/office/powerpoint/2010/main" val="24243588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7" y="409433"/>
            <a:ext cx="11485636" cy="802572"/>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(1)</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4380" y="1212005"/>
            <a:ext cx="10935971" cy="5076439"/>
          </a:xfrm>
        </p:spPr>
        <p:txBody>
          <a:bodyPr vert="horz" lIns="91440" tIns="45720" rIns="91440" bIns="45720" rtlCol="0" anchor="t">
            <a:noAutofit/>
          </a:bodyPr>
          <a:lstStyle/>
          <a:p>
            <a:pPr marL="0" indent="0">
              <a:spcBef>
                <a:spcPts val="1800"/>
              </a:spcBef>
              <a:spcAft>
                <a:spcPts val="600"/>
              </a:spcAft>
              <a:buNone/>
            </a:pPr>
            <a:r>
              <a:rPr lang="en-US" sz="32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2022–23 ESSA CSI COE Plan Development and Implementation Support Application for Funding and I agree to comply with all requirements as a condition of funding.</a:t>
            </a:r>
          </a:p>
          <a:p>
            <a:pPr marL="0" indent="0">
              <a:buNone/>
            </a:pPr>
            <a:endParaRPr lang="en-US" dirty="0"/>
          </a:p>
          <a:p>
            <a:pPr marL="0" indent="0">
              <a:spcBef>
                <a:spcPts val="1800"/>
              </a:spcBef>
              <a:spcAft>
                <a:spcPts val="600"/>
              </a:spcAft>
              <a:buNone/>
            </a:pPr>
            <a:endParaRPr lang="en-US" dirty="0"/>
          </a:p>
        </p:txBody>
      </p:sp>
    </p:spTree>
    <p:extLst>
      <p:ext uri="{BB962C8B-B14F-4D97-AF65-F5344CB8AC3E}">
        <p14:creationId xmlns:p14="http://schemas.microsoft.com/office/powerpoint/2010/main" val="3137469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423081"/>
            <a:ext cx="11048907" cy="788924"/>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(2)</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1933" y="1429407"/>
            <a:ext cx="10868417" cy="4859037"/>
          </a:xfrm>
        </p:spPr>
        <p:txBody>
          <a:bodyPr vert="horz" lIns="91440" tIns="45720" rIns="91440" bIns="45720" rtlCol="0" anchor="t">
            <a:noAutofit/>
          </a:bodyPr>
          <a:lstStyle/>
          <a:p>
            <a:pPr marL="0" indent="0">
              <a:spcBef>
                <a:spcPts val="1800"/>
              </a:spcBef>
              <a:spcAft>
                <a:spcPts val="600"/>
              </a:spcAft>
              <a:buNone/>
            </a:pPr>
            <a:r>
              <a:rPr lang="en-US" sz="32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spcAft>
                <a:spcPts val="1200"/>
              </a:spcAft>
              <a:buNone/>
            </a:pPr>
            <a:r>
              <a:rPr lang="en-US" sz="3200" b="1" dirty="0">
                <a:solidFill>
                  <a:schemeClr val="tx1"/>
                </a:solidFill>
                <a:latin typeface="Arial" panose="020B0604020202020204" pitchFamily="34" charset="0"/>
                <a:cs typeface="Arial" panose="020B0604020202020204" pitchFamily="34" charset="0"/>
              </a:rPr>
              <a:t>ASSURANCES/CERTIFICATIONS/TERMS/CONDITIONS: </a:t>
            </a:r>
          </a:p>
          <a:p>
            <a:pPr marL="609585" indent="-365751">
              <a:lnSpc>
                <a:spcPct val="100000"/>
              </a:lnSpc>
              <a:spcBef>
                <a:spcPts val="1600"/>
              </a:spcBef>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spcBef>
                <a:spcPts val="1800"/>
              </a:spcBef>
              <a:spcAft>
                <a:spcPts val="600"/>
              </a:spcAft>
              <a:buNone/>
            </a:pPr>
            <a:endParaRPr lang="en-US" dirty="0"/>
          </a:p>
          <a:p>
            <a:pPr marL="0" indent="0">
              <a:spcBef>
                <a:spcPts val="1800"/>
              </a:spcBef>
              <a:spcAft>
                <a:spcPts val="600"/>
              </a:spcAft>
              <a:buNone/>
            </a:pPr>
            <a:endParaRPr lang="en-US" dirty="0"/>
          </a:p>
        </p:txBody>
      </p:sp>
    </p:spTree>
    <p:extLst>
      <p:ext uri="{BB962C8B-B14F-4D97-AF65-F5344CB8AC3E}">
        <p14:creationId xmlns:p14="http://schemas.microsoft.com/office/powerpoint/2010/main" val="9617733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9" y="627796"/>
            <a:ext cx="8860971" cy="743803"/>
          </a:xfrm>
        </p:spPr>
        <p:txBody>
          <a:bodyPr>
            <a:normAutofit/>
          </a:bodyPr>
          <a:lstStyle/>
          <a:p>
            <a:pPr algn="ctr"/>
            <a:r>
              <a:rPr lang="en-US" b="1" dirty="0">
                <a:solidFill>
                  <a:srgbClr val="000000"/>
                </a:solidFill>
                <a:latin typeface="Arial" panose="020B0604020202020204" pitchFamily="34" charset="0"/>
                <a:cs typeface="Arial" panose="020B0604020202020204" pitchFamily="34" charset="0"/>
              </a:rPr>
              <a:t>Application Section 5 (3)</a:t>
            </a:r>
            <a:endParaRPr lang="en-US" dirty="0">
              <a:latin typeface="Arial" panose="020B0604020202020204" pitchFamily="34" charset="0"/>
              <a:cs typeface="Arial" panose="020B0604020202020204" pitchFamily="34" charset="0"/>
            </a:endParaRPr>
          </a:p>
        </p:txBody>
      </p:sp>
      <p:pic>
        <p:nvPicPr>
          <p:cNvPr id="5" name="Content Placeholder 4" descr="&quot;Submit Application&quot; and &quot;Save and Logoff&quot; button in the Grant Management and Reporting Tool."/>
          <p:cNvPicPr>
            <a:picLocks noGrp="1" noChangeAspect="1"/>
          </p:cNvPicPr>
          <p:nvPr>
            <p:ph idx="1"/>
          </p:nvPr>
        </p:nvPicPr>
        <p:blipFill rotWithShape="1">
          <a:blip r:embed="rId2"/>
          <a:srcRect l="4694" t="55093" r="67477" b="22685"/>
          <a:stretch/>
        </p:blipFill>
        <p:spPr>
          <a:xfrm>
            <a:off x="4154831" y="1778016"/>
            <a:ext cx="3817026" cy="3301967"/>
          </a:xfrm>
          <a:prstGeom prst="rect">
            <a:avLst/>
          </a:prstGeom>
        </p:spPr>
      </p:pic>
    </p:spTree>
    <p:extLst>
      <p:ext uri="{BB962C8B-B14F-4D97-AF65-F5344CB8AC3E}">
        <p14:creationId xmlns:p14="http://schemas.microsoft.com/office/powerpoint/2010/main" val="2988700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Application Status and Print Submitted Application"/>
          <p:cNvSpPr>
            <a:spLocks noGrp="1"/>
          </p:cNvSpPr>
          <p:nvPr>
            <p:ph type="title"/>
          </p:nvPr>
        </p:nvSpPr>
        <p:spPr>
          <a:xfrm>
            <a:off x="1420838" y="190501"/>
            <a:ext cx="9181849" cy="878644"/>
          </a:xfrm>
        </p:spPr>
        <p:txBody>
          <a:bodyPr>
            <a:normAutofit/>
          </a:bodyPr>
          <a:lstStyle/>
          <a:p>
            <a:pPr algn="ctr"/>
            <a:r>
              <a:rPr lang="en-US" sz="4267" b="1" dirty="0">
                <a:solidFill>
                  <a:schemeClr val="tx1"/>
                </a:solidFill>
                <a:latin typeface="Arial" panose="020B0604020202020204" pitchFamily="34" charset="0"/>
                <a:cs typeface="Arial" panose="020B0604020202020204" pitchFamily="34" charset="0"/>
              </a:rPr>
              <a:t>Application Status </a:t>
            </a:r>
            <a:endParaRPr lang="en-US" sz="4267" dirty="0">
              <a:solidFill>
                <a:schemeClr val="tx1"/>
              </a:solidFill>
              <a:latin typeface="Arial" panose="020B0604020202020204" pitchFamily="34" charset="0"/>
              <a:cs typeface="Arial" panose="020B0604020202020204" pitchFamily="34" charset="0"/>
            </a:endParaRPr>
          </a:p>
        </p:txBody>
      </p:sp>
      <p:sp>
        <p:nvSpPr>
          <p:cNvPr id="6" name="Content Placeholder 5" descr="This table illustrates the application status.">
            <a:extLst>
              <a:ext uri="{FF2B5EF4-FFF2-40B4-BE49-F238E27FC236}">
                <a16:creationId xmlns:a16="http://schemas.microsoft.com/office/drawing/2014/main" id="{74E0107B-4637-4A57-8CF1-5822D5B02AB8}"/>
              </a:ext>
            </a:extLst>
          </p:cNvPr>
          <p:cNvSpPr>
            <a:spLocks noGrp="1"/>
          </p:cNvSpPr>
          <p:nvPr>
            <p:ph idx="1"/>
          </p:nvPr>
        </p:nvSpPr>
        <p:spPr>
          <a:xfrm>
            <a:off x="1143000" y="1069144"/>
            <a:ext cx="10224925" cy="3159955"/>
          </a:xfrm>
        </p:spPr>
        <p:txBody>
          <a:bodyPr vert="horz" lIns="91440" tIns="45720" rIns="91440" bIns="45720" rtlCol="0" anchor="t">
            <a:noAutofit/>
          </a:bodyPr>
          <a:lstStyle/>
          <a:p>
            <a:pPr marL="0" indent="0" defTabSz="457189">
              <a:lnSpc>
                <a:spcPct val="100000"/>
              </a:lnSpc>
              <a:spcBef>
                <a:spcPts val="0"/>
              </a:spcBef>
              <a:buNone/>
            </a:pPr>
            <a:r>
              <a:rPr lang="en-US" sz="2400" dirty="0">
                <a:solidFill>
                  <a:srgbClr val="C00000"/>
                </a:solidFill>
                <a:ea typeface="+mn-lt"/>
                <a:cs typeface="+mn-lt"/>
              </a:rPr>
              <a:t>        </a:t>
            </a:r>
            <a:r>
              <a:rPr lang="en-US" sz="2400" dirty="0">
                <a:solidFill>
                  <a:srgbClr val="CC9900"/>
                </a:solidFill>
                <a:latin typeface="Arial" panose="020B0604020202020204" pitchFamily="34" charset="0"/>
                <a:cs typeface="Arial" panose="020B0604020202020204" pitchFamily="34" charset="0"/>
              </a:rPr>
              <a:t>								</a:t>
            </a:r>
            <a:r>
              <a:rPr lang="en-US" sz="3200" b="1" dirty="0">
                <a:solidFill>
                  <a:prstClr val="black"/>
                </a:solidFill>
                <a:latin typeface="Arial" panose="020B0604020202020204" pitchFamily="34" charset="0"/>
                <a:cs typeface="Arial" panose="020B0604020202020204" pitchFamily="34" charset="0"/>
              </a:rPr>
              <a:t>Application Status: Submitted</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lnSpc>
                <a:spcPct val="100000"/>
              </a:lnSpc>
              <a:spcBef>
                <a:spcPts val="0"/>
              </a:spcBef>
              <a:buNone/>
            </a:pPr>
            <a:r>
              <a:rPr lang="en-US" sz="3200" dirty="0">
                <a:solidFill>
                  <a:prstClr val="black"/>
                </a:solidFill>
                <a:highlight>
                  <a:srgbClr val="C0C0C0"/>
                </a:highlight>
                <a:latin typeface="Arial" panose="020B0604020202020204" pitchFamily="34" charset="0"/>
                <a:cs typeface="Arial" panose="020B0604020202020204" pitchFamily="34" charset="0"/>
              </a:rPr>
              <a:t>Print Submitted Application</a:t>
            </a:r>
          </a:p>
          <a:p>
            <a:pPr marL="0" indent="0" defTabSz="457189">
              <a:lnSpc>
                <a:spcPct val="100000"/>
              </a:lnSpc>
              <a:spcBef>
                <a:spcPts val="0"/>
              </a:spcBef>
              <a:buNone/>
            </a:pPr>
            <a:r>
              <a:rPr lang="en-US" sz="3200" dirty="0">
                <a:solidFill>
                  <a:prstClr val="black"/>
                </a:solidFill>
                <a:latin typeface="Arial" panose="020B0604020202020204" pitchFamily="34" charset="0"/>
                <a:cs typeface="Arial" panose="020B0604020202020204" pitchFamily="34" charset="0"/>
              </a:rPr>
              <a:t>Application Submission and Review History:</a:t>
            </a:r>
          </a:p>
          <a:p>
            <a:pPr marL="0" indent="0" defTabSz="457189">
              <a:lnSpc>
                <a:spcPct val="100000"/>
              </a:lnSpc>
              <a:spcBef>
                <a:spcPts val="0"/>
              </a:spcBef>
              <a:buNone/>
            </a:pPr>
            <a:endParaRPr lang="en-US" sz="1000" dirty="0">
              <a:solidFill>
                <a:prstClr val="black"/>
              </a:solidFill>
              <a:latin typeface="Arial" panose="020B0604020202020204" pitchFamily="34" charset="0"/>
              <a:cs typeface="Arial" panose="020B0604020202020204" pitchFamily="34" charset="0"/>
            </a:endParaRPr>
          </a:p>
          <a:p>
            <a:pPr marL="0" indent="0" defTabSz="457189">
              <a:lnSpc>
                <a:spcPct val="100000"/>
              </a:lnSpc>
              <a:spcBef>
                <a:spcPts val="0"/>
              </a:spcBef>
              <a:buNone/>
            </a:pPr>
            <a:endParaRPr lang="en-US" sz="2400" dirty="0">
              <a:solidFill>
                <a:prstClr val="black"/>
              </a:solidFill>
              <a:latin typeface="Arial" panose="020B0604020202020204" pitchFamily="34" charset="0"/>
              <a:cs typeface="Arial" panose="020B0604020202020204" pitchFamily="34" charset="0"/>
            </a:endParaRPr>
          </a:p>
          <a:p>
            <a:pPr marL="0" indent="0">
              <a:buNone/>
            </a:pPr>
            <a:endParaRPr lang="en-US" sz="2400" dirty="0"/>
          </a:p>
        </p:txBody>
      </p:sp>
      <p:graphicFrame>
        <p:nvGraphicFramePr>
          <p:cNvPr id="8" name="Table 7" descr="This table shows submission and review history including application version, application status, date and time, name, and notes."/>
          <p:cNvGraphicFramePr>
            <a:graphicFrameLocks noGrp="1"/>
          </p:cNvGraphicFramePr>
          <p:nvPr>
            <p:extLst>
              <p:ext uri="{D42A27DB-BD31-4B8C-83A1-F6EECF244321}">
                <p14:modId xmlns:p14="http://schemas.microsoft.com/office/powerpoint/2010/main" val="3243598408"/>
              </p:ext>
            </p:extLst>
          </p:nvPr>
        </p:nvGraphicFramePr>
        <p:xfrm>
          <a:off x="1552768" y="3581530"/>
          <a:ext cx="10047993" cy="2514530"/>
        </p:xfrm>
        <a:graphic>
          <a:graphicData uri="http://schemas.openxmlformats.org/drawingml/2006/table">
            <a:tbl>
              <a:tblPr firstRow="1" firstCol="1" bandRow="1"/>
              <a:tblGrid>
                <a:gridCol w="2647885">
                  <a:extLst>
                    <a:ext uri="{9D8B030D-6E8A-4147-A177-3AD203B41FA5}">
                      <a16:colId xmlns:a16="http://schemas.microsoft.com/office/drawing/2014/main" val="20000"/>
                    </a:ext>
                  </a:extLst>
                </a:gridCol>
                <a:gridCol w="2705773">
                  <a:extLst>
                    <a:ext uri="{9D8B030D-6E8A-4147-A177-3AD203B41FA5}">
                      <a16:colId xmlns:a16="http://schemas.microsoft.com/office/drawing/2014/main" val="20001"/>
                    </a:ext>
                  </a:extLst>
                </a:gridCol>
                <a:gridCol w="1740058">
                  <a:extLst>
                    <a:ext uri="{9D8B030D-6E8A-4147-A177-3AD203B41FA5}">
                      <a16:colId xmlns:a16="http://schemas.microsoft.com/office/drawing/2014/main" val="20002"/>
                    </a:ext>
                  </a:extLst>
                </a:gridCol>
                <a:gridCol w="1594724">
                  <a:extLst>
                    <a:ext uri="{9D8B030D-6E8A-4147-A177-3AD203B41FA5}">
                      <a16:colId xmlns:a16="http://schemas.microsoft.com/office/drawing/2014/main" val="20003"/>
                    </a:ext>
                  </a:extLst>
                </a:gridCol>
                <a:gridCol w="1359553">
                  <a:extLst>
                    <a:ext uri="{9D8B030D-6E8A-4147-A177-3AD203B41FA5}">
                      <a16:colId xmlns:a16="http://schemas.microsoft.com/office/drawing/2014/main" val="20004"/>
                    </a:ext>
                  </a:extLst>
                </a:gridCol>
              </a:tblGrid>
              <a:tr h="1319801">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Application Version</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Application Status</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Date and Time</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Name</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tc>
                  <a:txBody>
                    <a:bodyPr/>
                    <a:lstStyle/>
                    <a:p>
                      <a:pPr marL="0" marR="0" algn="ctr">
                        <a:lnSpc>
                          <a:spcPct val="107000"/>
                        </a:lnSpc>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Notes</a:t>
                      </a:r>
                      <a:endParaRPr lang="en-US" sz="3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0070C0"/>
                    </a:solidFill>
                  </a:tcPr>
                </a:tc>
                <a:extLst>
                  <a:ext uri="{0D108BD9-81ED-4DB2-BD59-A6C34878D82A}">
                    <a16:rowId xmlns:a16="http://schemas.microsoft.com/office/drawing/2014/main" val="10000"/>
                  </a:ext>
                </a:extLst>
              </a:tr>
              <a:tr h="986910">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1</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Submitted</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2/22/23</a:t>
                      </a:r>
                    </a:p>
                  </a:txBody>
                  <a:tcPr marT="0" marB="0"/>
                </a:tc>
                <a:tc>
                  <a:txBody>
                    <a:bodyPr/>
                    <a:lstStyle/>
                    <a:p>
                      <a:pPr marL="0" marR="0">
                        <a:lnSpc>
                          <a:spcPct val="107000"/>
                        </a:lnSpc>
                        <a:spcBef>
                          <a:spcPts val="0"/>
                        </a:spcBef>
                        <a:spcAft>
                          <a:spcPts val="0"/>
                        </a:spcAft>
                      </a:pPr>
                      <a:r>
                        <a:rPr lang="en-US" sz="3200" dirty="0" err="1">
                          <a:effectLst/>
                          <a:latin typeface="Arial" panose="020B0604020202020204" pitchFamily="34" charset="0"/>
                          <a:cs typeface="Arial" panose="020B0604020202020204" pitchFamily="34" charset="0"/>
                        </a:rPr>
                        <a:t>Abcd</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nSpc>
                          <a:spcPct val="107000"/>
                        </a:lnSpc>
                        <a:spcBef>
                          <a:spcPts val="0"/>
                        </a:spcBef>
                        <a:spcAft>
                          <a:spcPts val="0"/>
                        </a:spcAft>
                      </a:pPr>
                      <a:r>
                        <a:rPr lang="en-US" sz="3200" dirty="0">
                          <a:effectLst/>
                          <a:latin typeface="Arial" panose="020B0604020202020204" pitchFamily="34" charset="0"/>
                          <a:cs typeface="Arial" panose="020B0604020202020204" pitchFamily="34" charset="0"/>
                        </a:rPr>
                        <a:t>***</a:t>
                      </a:r>
                      <a:endParaRPr lang="en-US" sz="3200" dirty="0">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7201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430B-55BB-4181-82D9-BE4CB3C999F4}"/>
              </a:ext>
            </a:extLst>
          </p:cNvPr>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Today’s Overview: Part Two</a:t>
            </a:r>
            <a:endParaRPr lang="en-US" dirty="0"/>
          </a:p>
        </p:txBody>
      </p:sp>
      <p:sp>
        <p:nvSpPr>
          <p:cNvPr id="3" name="Content Placeholder 2">
            <a:extLst>
              <a:ext uri="{FF2B5EF4-FFF2-40B4-BE49-F238E27FC236}">
                <a16:creationId xmlns:a16="http://schemas.microsoft.com/office/drawing/2014/main" id="{1F46CC92-0867-41BF-B641-1A36F01A0087}"/>
              </a:ext>
            </a:extLst>
          </p:cNvPr>
          <p:cNvSpPr>
            <a:spLocks noGrp="1"/>
          </p:cNvSpPr>
          <p:nvPr>
            <p:ph idx="1"/>
          </p:nvPr>
        </p:nvSpPr>
        <p:spPr/>
        <p:txBody>
          <a:bodyPr/>
          <a:lstStyle/>
          <a:p>
            <a:pPr marL="93131" indent="0">
              <a:lnSpc>
                <a:spcPct val="100000"/>
              </a:lnSpc>
              <a:spcBef>
                <a:spcPts val="0"/>
              </a:spcBef>
              <a:spcAft>
                <a:spcPts val="1600"/>
              </a:spcAft>
              <a:buNone/>
            </a:pPr>
            <a:r>
              <a:rPr lang="en-US" altLang="en-US" sz="3200" b="1" dirty="0">
                <a:solidFill>
                  <a:schemeClr val="tx1"/>
                </a:solidFill>
                <a:latin typeface="Arial" panose="020B0604020202020204" pitchFamily="34" charset="0"/>
                <a:cs typeface="Arial" panose="020B0604020202020204" pitchFamily="34" charset="0"/>
              </a:rPr>
              <a:t>Technical Assistance</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COE Web Pages</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Conflict of Interest Guidance</a:t>
            </a:r>
          </a:p>
          <a:p>
            <a:pPr marL="1097280" lvl="4" indent="-457200">
              <a:lnSpc>
                <a:spcPct val="100000"/>
              </a:lnSpc>
              <a:spcBef>
                <a:spcPts val="0"/>
              </a:spcBef>
              <a:spcAft>
                <a:spcPts val="1200"/>
              </a:spcAft>
              <a:buFont typeface="Arial" panose="020B0604020202020204" pitchFamily="34" charset="0"/>
              <a:buChar char="•"/>
            </a:pPr>
            <a:r>
              <a:rPr lang="en-US" altLang="en-US" sz="3200" dirty="0">
                <a:solidFill>
                  <a:schemeClr val="tx1"/>
                </a:solidFill>
                <a:latin typeface="Arial" panose="020B0604020202020204" pitchFamily="34" charset="0"/>
                <a:cs typeface="Arial" panose="020B0604020202020204" pitchFamily="34" charset="0"/>
              </a:rPr>
              <a:t>Frequently Asked Questions (FAQs)</a:t>
            </a:r>
          </a:p>
          <a:p>
            <a:endParaRPr lang="en-US" dirty="0"/>
          </a:p>
        </p:txBody>
      </p:sp>
    </p:spTree>
    <p:extLst>
      <p:ext uri="{BB962C8B-B14F-4D97-AF65-F5344CB8AC3E}">
        <p14:creationId xmlns:p14="http://schemas.microsoft.com/office/powerpoint/2010/main" val="13164243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079" y="2582545"/>
            <a:ext cx="9479666" cy="1325563"/>
          </a:xfrm>
        </p:spPr>
        <p:txBody>
          <a:bodyPr>
            <a:normAutofit/>
          </a:bodyPr>
          <a:lstStyle/>
          <a:p>
            <a:pPr algn="ctr"/>
            <a:r>
              <a:rPr lang="en-US" sz="4800" b="1" dirty="0">
                <a:solidFill>
                  <a:schemeClr val="tx1"/>
                </a:solidFill>
                <a:latin typeface="Arial" panose="020B0604020202020204" pitchFamily="34" charset="0"/>
                <a:cs typeface="Arial" panose="020B0604020202020204" pitchFamily="34" charset="0"/>
              </a:rPr>
              <a:t>Time for Questions</a:t>
            </a:r>
          </a:p>
        </p:txBody>
      </p:sp>
    </p:spTree>
    <p:extLst>
      <p:ext uri="{BB962C8B-B14F-4D97-AF65-F5344CB8AC3E}">
        <p14:creationId xmlns:p14="http://schemas.microsoft.com/office/powerpoint/2010/main" val="15460068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1407" y="268815"/>
            <a:ext cx="8911687" cy="1280890"/>
          </a:xfrm>
        </p:spPr>
        <p:txBody>
          <a:bodyPr/>
          <a:lstStyle/>
          <a:p>
            <a:pPr algn="ctr"/>
            <a:r>
              <a:rPr lang="en-US" b="1" dirty="0">
                <a:solidFill>
                  <a:schemeClr val="tx1"/>
                </a:solidFill>
                <a:latin typeface="Arial"/>
                <a:cs typeface="Arial"/>
              </a:rPr>
              <a:t>Feedback Please</a:t>
            </a:r>
            <a:endParaRPr lang="en-US" dirty="0"/>
          </a:p>
        </p:txBody>
      </p:sp>
      <p:sp>
        <p:nvSpPr>
          <p:cNvPr id="3" name="Content Placeholder 2"/>
          <p:cNvSpPr>
            <a:spLocks noGrp="1"/>
          </p:cNvSpPr>
          <p:nvPr>
            <p:ph idx="1"/>
          </p:nvPr>
        </p:nvSpPr>
        <p:spPr>
          <a:xfrm>
            <a:off x="1046602" y="1355075"/>
            <a:ext cx="10341484" cy="4450813"/>
          </a:xfrm>
        </p:spPr>
        <p:txBody>
          <a:bodyPr>
            <a:normAutofit/>
          </a:bodyPr>
          <a:lstStyle/>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In our efforts to continuously improve, we would appreciate you completing a survey that will be emailed to you shortly.</a:t>
            </a:r>
          </a:p>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The survey will be available until February 17, 2023.</a:t>
            </a:r>
          </a:p>
          <a:p>
            <a:pPr marL="457200" lvl="1" indent="-274320">
              <a:spcAft>
                <a:spcPts val="1600"/>
              </a:spcAft>
              <a:buClr>
                <a:srgbClr val="353535"/>
              </a:buClr>
              <a:buSzPts val="2500"/>
              <a:buFont typeface="Arial" panose="020B0604020202020204" pitchFamily="34" charset="0"/>
              <a:buChar char="•"/>
            </a:pPr>
            <a:r>
              <a:rPr lang="en-US" sz="3000" dirty="0">
                <a:solidFill>
                  <a:prstClr val="black"/>
                </a:solidFill>
                <a:latin typeface="Arial"/>
                <a:cs typeface="Calibri"/>
              </a:rPr>
              <a:t>We will consider your input as we develop future webinars and guidance.</a:t>
            </a:r>
          </a:p>
          <a:p>
            <a:endParaRPr lang="en-US" dirty="0"/>
          </a:p>
        </p:txBody>
      </p:sp>
    </p:spTree>
    <p:extLst>
      <p:ext uri="{BB962C8B-B14F-4D97-AF65-F5344CB8AC3E}">
        <p14:creationId xmlns:p14="http://schemas.microsoft.com/office/powerpoint/2010/main" val="14508441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5D43E-591A-4334-8C7D-58010DFE2B99}"/>
              </a:ext>
            </a:extLst>
          </p:cNvPr>
          <p:cNvSpPr>
            <a:spLocks noGrp="1"/>
          </p:cNvSpPr>
          <p:nvPr>
            <p:ph type="title"/>
          </p:nvPr>
        </p:nvSpPr>
        <p:spPr>
          <a:xfrm>
            <a:off x="4970365" y="570321"/>
            <a:ext cx="8911687" cy="1280890"/>
          </a:xfrm>
        </p:spPr>
        <p:txBody>
          <a:bodyPr/>
          <a:lstStyle/>
          <a:p>
            <a:r>
              <a:rPr lang="en-US" b="1" dirty="0">
                <a:solidFill>
                  <a:schemeClr val="tx1"/>
                </a:solidFill>
                <a:latin typeface="Arial"/>
                <a:cs typeface="Arial"/>
              </a:rPr>
              <a:t>Contacts</a:t>
            </a:r>
            <a:endParaRPr lang="en-US" dirty="0"/>
          </a:p>
        </p:txBody>
      </p:sp>
      <p:sp>
        <p:nvSpPr>
          <p:cNvPr id="3" name="Content Placeholder 2">
            <a:extLst>
              <a:ext uri="{FF2B5EF4-FFF2-40B4-BE49-F238E27FC236}">
                <a16:creationId xmlns:a16="http://schemas.microsoft.com/office/drawing/2014/main" id="{1D979D30-8701-4B2E-A041-9BEC66743C80}"/>
              </a:ext>
            </a:extLst>
          </p:cNvPr>
          <p:cNvSpPr>
            <a:spLocks noGrp="1"/>
          </p:cNvSpPr>
          <p:nvPr>
            <p:ph idx="1"/>
          </p:nvPr>
        </p:nvSpPr>
        <p:spPr>
          <a:xfrm>
            <a:off x="1638300" y="2131592"/>
            <a:ext cx="8915400" cy="3777622"/>
          </a:xfrm>
        </p:spPr>
        <p:txBody>
          <a:bodyPr/>
          <a:lstStyle/>
          <a:p>
            <a:pPr marL="93131" indent="0" algn="ctr">
              <a:buNone/>
            </a:pPr>
            <a:r>
              <a:rPr lang="en-US" sz="3200" dirty="0">
                <a:solidFill>
                  <a:schemeClr val="tx1"/>
                </a:solidFill>
                <a:latin typeface="Arial" panose="020B0604020202020204" pitchFamily="34" charset="0"/>
                <a:cs typeface="Arial" panose="020B0604020202020204" pitchFamily="34" charset="0"/>
              </a:rPr>
              <a:t>School Improvement and Support Office</a:t>
            </a:r>
          </a:p>
          <a:p>
            <a:pPr marL="93131" indent="0" algn="ctr">
              <a:buNone/>
            </a:pPr>
            <a:r>
              <a:rPr lang="en-US" sz="3200" dirty="0">
                <a:solidFill>
                  <a:srgbClr val="1E5E70"/>
                </a:solidFill>
                <a:latin typeface="Arial" panose="020B0604020202020204" pitchFamily="34" charset="0"/>
                <a:cs typeface="Arial" panose="020B0604020202020204" pitchFamily="34" charset="0"/>
                <a:hlinkClick r:id="rId2" tooltip="ESSA COE Email">
                  <a:extLst>
                    <a:ext uri="{A12FA001-AC4F-418D-AE19-62706E023703}">
                      <ahyp:hlinkClr xmlns:ahyp="http://schemas.microsoft.com/office/drawing/2018/hyperlinkcolor" val="tx"/>
                    </a:ext>
                  </a:extLst>
                </a:hlinkClick>
              </a:rPr>
              <a:t>ESSACOE@cde.ca.gov</a:t>
            </a:r>
            <a:endParaRPr lang="en-US" sz="3200" dirty="0">
              <a:solidFill>
                <a:srgbClr val="1E5E70"/>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April Tormey </a:t>
            </a:r>
            <a:r>
              <a:rPr lang="en-US" sz="3200" dirty="0">
                <a:solidFill>
                  <a:schemeClr val="tx1"/>
                </a:solidFill>
                <a:latin typeface="Arial" panose="020B0604020202020204" pitchFamily="34" charset="0"/>
                <a:cs typeface="Arial" panose="020B0604020202020204" pitchFamily="34" charset="0"/>
                <a:hlinkClick r:id="rId3" tooltip="atormey@cde.ca.gov"/>
              </a:rPr>
              <a:t>atormey@cde.ca.gov</a:t>
            </a:r>
            <a:endParaRPr lang="en-US" sz="3200" dirty="0">
              <a:solidFill>
                <a:schemeClr val="tx1"/>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Michelle Wurster </a:t>
            </a:r>
            <a:r>
              <a:rPr lang="en-US" sz="3200" dirty="0">
                <a:solidFill>
                  <a:schemeClr val="tx1"/>
                </a:solidFill>
                <a:latin typeface="Arial" panose="020B0604020202020204" pitchFamily="34" charset="0"/>
                <a:cs typeface="Arial" panose="020B0604020202020204" pitchFamily="34" charset="0"/>
                <a:hlinkClick r:id="rId4" tooltip="mwurster@cde.ca.gov"/>
              </a:rPr>
              <a:t>mwurster@cde.ca.gov</a:t>
            </a:r>
            <a:endParaRPr lang="en-US" sz="3200" dirty="0">
              <a:solidFill>
                <a:schemeClr val="tx1"/>
              </a:solidFill>
              <a:latin typeface="Arial" panose="020B0604020202020204" pitchFamily="34" charset="0"/>
              <a:cs typeface="Arial" panose="020B0604020202020204" pitchFamily="34" charset="0"/>
            </a:endParaRPr>
          </a:p>
          <a:p>
            <a:pPr marL="93131" indent="0" algn="ctr">
              <a:buNone/>
            </a:pPr>
            <a:r>
              <a:rPr lang="en-US" sz="3200" dirty="0">
                <a:solidFill>
                  <a:schemeClr val="tx1"/>
                </a:solidFill>
                <a:latin typeface="Arial" panose="020B0604020202020204" pitchFamily="34" charset="0"/>
                <a:cs typeface="Arial" panose="020B0604020202020204" pitchFamily="34" charset="0"/>
              </a:rPr>
              <a:t>916.319.0833</a:t>
            </a:r>
          </a:p>
          <a:p>
            <a:endParaRPr lang="en-US" dirty="0"/>
          </a:p>
        </p:txBody>
      </p:sp>
    </p:spTree>
    <p:extLst>
      <p:ext uri="{BB962C8B-B14F-4D97-AF65-F5344CB8AC3E}">
        <p14:creationId xmlns:p14="http://schemas.microsoft.com/office/powerpoint/2010/main" val="4562177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27" y="532263"/>
            <a:ext cx="10405053" cy="1044289"/>
          </a:xfrm>
        </p:spPr>
        <p:txBody>
          <a:bodyPr>
            <a:normAutofit fontScale="90000"/>
          </a:bodyPr>
          <a:lstStyle/>
          <a:p>
            <a:pPr algn="ct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19 and 20 (1)</a:t>
            </a:r>
            <a:br>
              <a:rPr lang="en-US" sz="3733" b="1" dirty="0">
                <a:solidFill>
                  <a:schemeClr val="tx1"/>
                </a:solidFill>
              </a:rPr>
            </a:br>
            <a:endParaRPr lang="en-US" sz="3733" b="1" dirty="0">
              <a:solidFill>
                <a:schemeClr val="tx1"/>
              </a:solidFill>
            </a:endParaRPr>
          </a:p>
        </p:txBody>
      </p:sp>
      <p:sp>
        <p:nvSpPr>
          <p:cNvPr id="3" name="Content Placeholder 2"/>
          <p:cNvSpPr>
            <a:spLocks noGrp="1"/>
          </p:cNvSpPr>
          <p:nvPr>
            <p:ph idx="1"/>
          </p:nvPr>
        </p:nvSpPr>
        <p:spPr>
          <a:xfrm>
            <a:off x="1508760" y="1576552"/>
            <a:ext cx="9646920" cy="4883234"/>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Subgrant Reporting Requirements (1)</a:t>
            </a:r>
          </a:p>
          <a:p>
            <a:pPr marL="0" indent="0" fontAlgn="ctr">
              <a:buNone/>
            </a:pPr>
            <a:r>
              <a:rPr lang="en-US" sz="2800" dirty="0">
                <a:solidFill>
                  <a:schemeClr val="tx1"/>
                </a:solidFill>
                <a:latin typeface="Arial" panose="020B0604020202020204" pitchFamily="34" charset="0"/>
                <a:cs typeface="Arial" panose="020B0604020202020204" pitchFamily="34" charset="0"/>
              </a:rPr>
              <a:t>This slide has a table. The first column displays: </a:t>
            </a:r>
            <a:r>
              <a:rPr lang="en-US" sz="2800" b="1" dirty="0">
                <a:solidFill>
                  <a:schemeClr val="tx1"/>
                </a:solidFill>
                <a:latin typeface="Arial" panose="020B0604020202020204" pitchFamily="34" charset="0"/>
                <a:cs typeface="Arial" panose="020B0604020202020204" pitchFamily="34" charset="0"/>
              </a:rPr>
              <a:t>Report</a:t>
            </a:r>
            <a:r>
              <a:rPr lang="en-US" sz="2800"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Name</a:t>
            </a:r>
            <a:r>
              <a:rPr lang="en-US" sz="2800" dirty="0">
                <a:solidFill>
                  <a:schemeClr val="tx1"/>
                </a:solidFill>
                <a:latin typeface="Arial" panose="020B0604020202020204" pitchFamily="34" charset="0"/>
                <a:cs typeface="Arial" panose="020B0604020202020204" pitchFamily="34" charset="0"/>
              </a:rPr>
              <a:t>, Report 1, Report 2, Report 3, Report 4, Final Report and Grant Evaluation. The second column has </a:t>
            </a:r>
            <a:r>
              <a:rPr lang="en-US" sz="2800" b="1" dirty="0">
                <a:solidFill>
                  <a:schemeClr val="tx1"/>
                </a:solidFill>
                <a:latin typeface="Arial" panose="020B0604020202020204" pitchFamily="34" charset="0"/>
                <a:cs typeface="Arial" panose="020B0604020202020204" pitchFamily="34" charset="0"/>
              </a:rPr>
              <a:t>Reporting Data</a:t>
            </a:r>
            <a:r>
              <a:rPr lang="en-US" sz="2800" dirty="0">
                <a:solidFill>
                  <a:schemeClr val="tx1"/>
                </a:solidFill>
                <a:latin typeface="Arial" panose="020B0604020202020204" pitchFamily="34" charset="0"/>
                <a:cs typeface="Arial" panose="020B0604020202020204" pitchFamily="34" charset="0"/>
              </a:rPr>
              <a:t>, Budget Revisions (BR) Expenditures (E), Budget Revisions (BR), Expenditures (E), Budget Revisions (BR), Expenditures (E), Budget Revisions (BR), Expenditures (E), Budget Revisions (BR), Expenditures (E), Subgrant Performance Report (SPR). </a:t>
            </a:r>
          </a:p>
          <a:p>
            <a:pPr marL="0" indent="0" fontAlgn="t">
              <a:buNone/>
            </a:pPr>
            <a:endParaRPr lang="en-US" sz="2400" dirty="0"/>
          </a:p>
          <a:p>
            <a:pPr marL="0" indent="0">
              <a:buNone/>
            </a:pPr>
            <a:endParaRPr lang="en-US" sz="2400" dirty="0"/>
          </a:p>
        </p:txBody>
      </p:sp>
    </p:spTree>
    <p:extLst>
      <p:ext uri="{BB962C8B-B14F-4D97-AF65-F5344CB8AC3E}">
        <p14:creationId xmlns:p14="http://schemas.microsoft.com/office/powerpoint/2010/main" val="32288240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590" y="452012"/>
            <a:ext cx="10058400" cy="1027417"/>
          </a:xfrm>
        </p:spPr>
        <p:txBody>
          <a:bodyPr>
            <a:normAutofit fontScale="90000"/>
          </a:bodyPr>
          <a:lstStyle/>
          <a:p>
            <a:pPr algn="ctr"/>
            <a:r>
              <a:rPr lang="en-US" sz="4000" b="1" dirty="0">
                <a:solidFill>
                  <a:schemeClr val="tx1"/>
                </a:solidFill>
                <a:latin typeface="Arial" panose="020B0604020202020204" pitchFamily="34" charset="0"/>
                <a:cs typeface="Arial" panose="020B0604020202020204" pitchFamily="34" charset="0"/>
                <a:hlinkClick r:id="rId3" action="ppaction://hlinksldjump"/>
              </a:rPr>
              <a:t>Appendix</a:t>
            </a:r>
            <a:r>
              <a:rPr lang="en-US" sz="4000" b="1" dirty="0">
                <a:solidFill>
                  <a:schemeClr val="tx1"/>
                </a:solidFill>
                <a:latin typeface="Arial" panose="020B0604020202020204" pitchFamily="34" charset="0"/>
                <a:cs typeface="Arial" panose="020B0604020202020204" pitchFamily="34" charset="0"/>
              </a:rPr>
              <a:t> for Slide 19 and 20 (2)</a:t>
            </a:r>
            <a:br>
              <a:rPr lang="en-US" sz="3733" b="1" dirty="0">
                <a:solidFill>
                  <a:schemeClr val="tx1"/>
                </a:solidFill>
              </a:rPr>
            </a:br>
            <a:endParaRPr lang="en-US" sz="3733" b="1" dirty="0">
              <a:solidFill>
                <a:schemeClr val="tx1"/>
              </a:solidFill>
            </a:endParaRPr>
          </a:p>
        </p:txBody>
      </p:sp>
      <p:sp>
        <p:nvSpPr>
          <p:cNvPr id="3" name="Content Placeholder 2"/>
          <p:cNvSpPr>
            <a:spLocks noGrp="1"/>
          </p:cNvSpPr>
          <p:nvPr>
            <p:ph idx="1"/>
          </p:nvPr>
        </p:nvSpPr>
        <p:spPr>
          <a:xfrm>
            <a:off x="1485900" y="1296537"/>
            <a:ext cx="9669780" cy="5261063"/>
          </a:xfrm>
        </p:spPr>
        <p:txBody>
          <a:bodyPr vert="horz" lIns="91440" tIns="45720" rIns="91440" bIns="45720" rtlCol="0" anchor="t">
            <a:noAutofit/>
          </a:bodyPr>
          <a:lstStyle/>
          <a:p>
            <a:pPr marL="0" indent="0">
              <a:buNone/>
            </a:pPr>
            <a:r>
              <a:rPr lang="en-US" sz="2800" dirty="0" err="1">
                <a:solidFill>
                  <a:schemeClr val="tx1"/>
                </a:solidFill>
                <a:latin typeface="Arial" panose="020B0604020202020204" pitchFamily="34" charset="0"/>
                <a:cs typeface="Arial" panose="020B0604020202020204" pitchFamily="34" charset="0"/>
              </a:rPr>
              <a:t>Subgrant</a:t>
            </a:r>
            <a:r>
              <a:rPr lang="en-US" sz="2800" dirty="0">
                <a:solidFill>
                  <a:schemeClr val="tx1"/>
                </a:solidFill>
                <a:latin typeface="Arial" panose="020B0604020202020204" pitchFamily="34" charset="0"/>
                <a:cs typeface="Arial" panose="020B0604020202020204" pitchFamily="34" charset="0"/>
              </a:rPr>
              <a:t> Reporting Requirements (1)</a:t>
            </a:r>
          </a:p>
          <a:p>
            <a:pPr marL="0" indent="0" fontAlgn="ctr">
              <a:buNone/>
            </a:pPr>
            <a:r>
              <a:rPr lang="en-US" sz="2800" dirty="0">
                <a:solidFill>
                  <a:schemeClr val="tx1"/>
                </a:solidFill>
                <a:latin typeface="Arial" panose="020B0604020202020204" pitchFamily="34" charset="0"/>
                <a:cs typeface="Arial" panose="020B0604020202020204" pitchFamily="34" charset="0"/>
              </a:rPr>
              <a:t>The third column has </a:t>
            </a:r>
            <a:r>
              <a:rPr lang="en-US" sz="2800" b="1" dirty="0">
                <a:solidFill>
                  <a:schemeClr val="tx1"/>
                </a:solidFill>
                <a:latin typeface="Arial" panose="020B0604020202020204" pitchFamily="34" charset="0"/>
                <a:cs typeface="Arial" panose="020B0604020202020204" pitchFamily="34" charset="0"/>
              </a:rPr>
              <a:t>Performance Period</a:t>
            </a:r>
            <a:r>
              <a:rPr lang="en-US" sz="2800" dirty="0">
                <a:solidFill>
                  <a:schemeClr val="tx1"/>
                </a:solidFill>
                <a:latin typeface="Arial" panose="020B0604020202020204" pitchFamily="34" charset="0"/>
                <a:cs typeface="Arial" panose="020B0604020202020204" pitchFamily="34" charset="0"/>
              </a:rPr>
              <a:t>, March 13, 2023, to June 30, 2023, July 1, 2023, to September 30, 2023, October 1, 2023, to January 31, 2024, February 1, 2024, to June 30, 2024, July 1, 2024, to September 30, 2024. The fourth column has </a:t>
            </a:r>
            <a:r>
              <a:rPr lang="en-US" sz="2800" b="1" dirty="0">
                <a:solidFill>
                  <a:schemeClr val="tx1"/>
                </a:solidFill>
                <a:latin typeface="Arial" panose="020B0604020202020204" pitchFamily="34" charset="0"/>
                <a:cs typeface="Arial" panose="020B0604020202020204" pitchFamily="34" charset="0"/>
              </a:rPr>
              <a:t>Reporting Due Date</a:t>
            </a:r>
            <a:r>
              <a:rPr lang="en-US" sz="2800" dirty="0">
                <a:solidFill>
                  <a:schemeClr val="tx1"/>
                </a:solidFill>
                <a:latin typeface="Arial" panose="020B0604020202020204" pitchFamily="34" charset="0"/>
                <a:cs typeface="Arial" panose="020B0604020202020204" pitchFamily="34" charset="0"/>
              </a:rPr>
              <a:t>, July 15, 2023 (BR), July 31, 2023 (E), October 15, 2023 (BR), October 31, 2023 (E), February 15, 2024 (BR), February 28, 2024 (E), July 15, 2024 (BR), July 31, 2024 (E), October 15, 2024 (BR), October 31, 2024 (E and SPR), SPR due upon Closeout of subgrant.</a:t>
            </a:r>
          </a:p>
          <a:p>
            <a:pPr fontAlgn="ctr"/>
            <a:endParaRPr lang="en-US" sz="2800" dirty="0">
              <a:latin typeface="Arial" panose="020B0604020202020204" pitchFamily="34" charset="0"/>
              <a:cs typeface="Arial" panose="020B0604020202020204" pitchFamily="34" charset="0"/>
            </a:endParaRPr>
          </a:p>
          <a:p>
            <a:pPr fontAlgn="t"/>
            <a:r>
              <a:rPr lang="en-US" sz="2800" dirty="0">
                <a:latin typeface="Arial" panose="020B0604020202020204" pitchFamily="34" charset="0"/>
                <a:cs typeface="Arial" panose="020B0604020202020204" pitchFamily="34" charset="0"/>
              </a:rPr>
              <a:t>  </a:t>
            </a:r>
          </a:p>
          <a:p>
            <a:pPr marL="0" indent="0">
              <a:buNone/>
            </a:pPr>
            <a:endParaRPr lang="en-US" sz="2400" dirty="0"/>
          </a:p>
        </p:txBody>
      </p:sp>
    </p:spTree>
    <p:extLst>
      <p:ext uri="{BB962C8B-B14F-4D97-AF65-F5344CB8AC3E}">
        <p14:creationId xmlns:p14="http://schemas.microsoft.com/office/powerpoint/2010/main" val="3579345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303" y="436728"/>
            <a:ext cx="10058400" cy="77341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27 and 28 (1)</a:t>
            </a:r>
          </a:p>
        </p:txBody>
      </p:sp>
      <p:sp>
        <p:nvSpPr>
          <p:cNvPr id="3" name="Content Placeholder 2"/>
          <p:cNvSpPr>
            <a:spLocks noGrp="1"/>
          </p:cNvSpPr>
          <p:nvPr>
            <p:ph idx="1"/>
          </p:nvPr>
        </p:nvSpPr>
        <p:spPr>
          <a:xfrm>
            <a:off x="1463040" y="1501254"/>
            <a:ext cx="9692640" cy="4367841"/>
          </a:xfrm>
        </p:spPr>
        <p:txBody>
          <a:bodyPr vert="horz" lIns="91440" tIns="45720" rIns="91440" bIns="45720" rtlCol="0" anchor="t">
            <a:noAutofit/>
          </a:bodyPr>
          <a:lstStyle/>
          <a:p>
            <a:pPr marL="0" indent="0">
              <a:buNone/>
            </a:pPr>
            <a:r>
              <a:rPr lang="en-US" sz="2800" b="1" dirty="0">
                <a:solidFill>
                  <a:schemeClr val="tx1"/>
                </a:solidFill>
                <a:latin typeface="Arial" panose="020B0604020202020204" pitchFamily="34" charset="0"/>
                <a:cs typeface="Arial" panose="020B0604020202020204" pitchFamily="34" charset="0"/>
              </a:rPr>
              <a:t>Application and Funding Results Timeline</a:t>
            </a:r>
          </a:p>
          <a:p>
            <a:pPr marL="0" indent="0" fontAlgn="ctr">
              <a:buNone/>
            </a:pPr>
            <a:r>
              <a:rPr lang="en-US" sz="2800" dirty="0">
                <a:solidFill>
                  <a:schemeClr val="tx1"/>
                </a:solidFill>
                <a:latin typeface="Arial" panose="020B0604020202020204" pitchFamily="34" charset="0"/>
                <a:cs typeface="Arial" panose="020B0604020202020204" pitchFamily="34" charset="0"/>
              </a:rPr>
              <a:t>This slide has a table. The first column displays </a:t>
            </a:r>
            <a:r>
              <a:rPr lang="en-US" sz="2800" b="1" dirty="0">
                <a:solidFill>
                  <a:schemeClr val="tx1"/>
                </a:solidFill>
                <a:latin typeface="Arial" panose="020B0604020202020204" pitchFamily="34" charset="0"/>
                <a:cs typeface="Arial" panose="020B0604020202020204" pitchFamily="34" charset="0"/>
              </a:rPr>
              <a:t>Activity</a:t>
            </a:r>
            <a:r>
              <a:rPr lang="en-US" sz="2800" dirty="0">
                <a:solidFill>
                  <a:schemeClr val="tx1"/>
                </a:solidFill>
                <a:latin typeface="Arial" panose="020B0604020202020204" pitchFamily="34" charset="0"/>
                <a:cs typeface="Arial" panose="020B0604020202020204" pitchFamily="34" charset="0"/>
              </a:rPr>
              <a:t>, Funding Profile Posted to the CDE Web Page, The 2022–23 ESSA Assistance Status Spreadsheet available (indicate CSI high schools that exited CSI low-graduation status), 2022–23 ESSA CSI COE Plan Development and Implementation Support Application for Funding Release Date, 2022–23 ESSA CSI COE Plan Development and Implementation Support Application for Funding Webinar, </a:t>
            </a:r>
          </a:p>
        </p:txBody>
      </p:sp>
    </p:spTree>
    <p:extLst>
      <p:ext uri="{BB962C8B-B14F-4D97-AF65-F5344CB8AC3E}">
        <p14:creationId xmlns:p14="http://schemas.microsoft.com/office/powerpoint/2010/main" val="33319574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39" y="491319"/>
            <a:ext cx="10415941" cy="707662"/>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27 and 28 (2) </a:t>
            </a:r>
          </a:p>
        </p:txBody>
      </p:sp>
      <p:sp>
        <p:nvSpPr>
          <p:cNvPr id="3" name="Content Placeholder 2"/>
          <p:cNvSpPr>
            <a:spLocks noGrp="1"/>
          </p:cNvSpPr>
          <p:nvPr>
            <p:ph idx="1"/>
          </p:nvPr>
        </p:nvSpPr>
        <p:spPr>
          <a:xfrm>
            <a:off x="1364776" y="1378424"/>
            <a:ext cx="10010088" cy="4477024"/>
          </a:xfrm>
        </p:spPr>
        <p:txBody>
          <a:bodyPr vert="horz" lIns="91440" tIns="45720" rIns="91440" bIns="45720" rtlCol="0" anchor="t">
            <a:noAutofit/>
          </a:bodyPr>
          <a:lstStyle/>
          <a:p>
            <a:pPr marL="0" indent="0" fontAlgn="ctr">
              <a:buNone/>
            </a:pPr>
            <a:r>
              <a:rPr lang="en-US" sz="2800" dirty="0">
                <a:solidFill>
                  <a:schemeClr val="tx1"/>
                </a:solidFill>
                <a:latin typeface="Arial" panose="020B0604020202020204" pitchFamily="34" charset="0"/>
                <a:cs typeface="Arial" panose="020B0604020202020204" pitchFamily="34" charset="0"/>
              </a:rPr>
              <a:t>2022–23 ESSA CSI COE Plan Development and Implementation Support Application for Funding Due to the CDE, 2022–23 ESSA CSI COE Plan Development and Implementation Support Application for Funding Review by CDE Staff, Funding Results and Schedule of Apportionments Posted to the CDE Web Page. The second column has </a:t>
            </a:r>
            <a:r>
              <a:rPr lang="en-US" sz="2800" b="1" dirty="0">
                <a:solidFill>
                  <a:schemeClr val="tx1"/>
                </a:solidFill>
                <a:latin typeface="Arial" panose="020B0604020202020204" pitchFamily="34" charset="0"/>
                <a:cs typeface="Arial" panose="020B0604020202020204" pitchFamily="34" charset="0"/>
              </a:rPr>
              <a:t>Due Date, </a:t>
            </a:r>
            <a:r>
              <a:rPr lang="en-US" sz="2800" dirty="0">
                <a:solidFill>
                  <a:schemeClr val="tx1"/>
                </a:solidFill>
                <a:latin typeface="Arial" panose="020B0604020202020204" pitchFamily="34" charset="0"/>
                <a:cs typeface="Arial" panose="020B0604020202020204" pitchFamily="34" charset="0"/>
              </a:rPr>
              <a:t>December 2022, Early 2023, February 10, 2023, February 9, 2023, at 10 a.m., March 3, 2023, by 4 p.m., March 2023, April/May 2023.</a:t>
            </a:r>
          </a:p>
          <a:p>
            <a:pPr marL="0" indent="0">
              <a:buNone/>
            </a:pPr>
            <a:r>
              <a:rPr lang="en-US" sz="3200" dirty="0"/>
              <a:t> </a:t>
            </a:r>
          </a:p>
          <a:p>
            <a:pPr marL="0" indent="0">
              <a:buNone/>
            </a:pPr>
            <a:endParaRPr lang="en-US" sz="3200" dirty="0">
              <a:cs typeface="Arial" panose="020B0604020202020204"/>
            </a:endParaRPr>
          </a:p>
        </p:txBody>
      </p:sp>
    </p:spTree>
    <p:extLst>
      <p:ext uri="{BB962C8B-B14F-4D97-AF65-F5344CB8AC3E}">
        <p14:creationId xmlns:p14="http://schemas.microsoft.com/office/powerpoint/2010/main" val="7600103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320" y="471269"/>
            <a:ext cx="10119360" cy="93445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3" action="ppaction://hlinksldjump"/>
              </a:rPr>
              <a:t>Appendix</a:t>
            </a:r>
            <a:r>
              <a:rPr lang="en-US" b="1" dirty="0">
                <a:solidFill>
                  <a:schemeClr val="tx1"/>
                </a:solidFill>
                <a:latin typeface="Arial" panose="020B0604020202020204" pitchFamily="34" charset="0"/>
                <a:cs typeface="Arial" panose="020B0604020202020204" pitchFamily="34" charset="0"/>
              </a:rPr>
              <a:t> for Slide 47 </a:t>
            </a:r>
          </a:p>
        </p:txBody>
      </p:sp>
      <p:sp>
        <p:nvSpPr>
          <p:cNvPr id="3" name="Content Placeholder 2"/>
          <p:cNvSpPr>
            <a:spLocks noGrp="1"/>
          </p:cNvSpPr>
          <p:nvPr>
            <p:ph idx="1"/>
          </p:nvPr>
        </p:nvSpPr>
        <p:spPr>
          <a:xfrm>
            <a:off x="1508760" y="1405719"/>
            <a:ext cx="9646920" cy="4981012"/>
          </a:xfrm>
        </p:spPr>
        <p:txBody>
          <a:bodyPr vert="horz" lIns="91440" tIns="45720" rIns="91440" bIns="45720" rtlCol="0" anchor="t">
            <a:noAutofit/>
          </a:bodyPr>
          <a:lstStyle/>
          <a:p>
            <a:pPr marL="0" indent="0">
              <a:lnSpc>
                <a:spcPct val="100000"/>
              </a:lnSpc>
              <a:spcBef>
                <a:spcPts val="0"/>
              </a:spcBef>
              <a:buNone/>
            </a:pPr>
            <a:r>
              <a:rPr lang="en-US" sz="2800" dirty="0">
                <a:solidFill>
                  <a:schemeClr val="tx1"/>
                </a:solidFill>
                <a:latin typeface="Arial" panose="020B0604020202020204" pitchFamily="34" charset="0"/>
                <a:cs typeface="Arial" panose="020B0604020202020204" pitchFamily="34" charset="0"/>
              </a:rPr>
              <a:t>There is a table with GMART Home; Application Overview; Sec. 1 Assurances, </a:t>
            </a:r>
            <a:r>
              <a:rPr lang="en-US" sz="2800" dirty="0" err="1">
                <a:solidFill>
                  <a:schemeClr val="tx1"/>
                </a:solidFill>
                <a:latin typeface="Arial" panose="020B0604020202020204" pitchFamily="34" charset="0"/>
                <a:cs typeface="Arial" panose="020B0604020202020204" pitchFamily="34" charset="0"/>
              </a:rPr>
              <a:t>etc</a:t>
            </a:r>
            <a:r>
              <a:rPr lang="en-US" sz="2800" dirty="0">
                <a:solidFill>
                  <a:schemeClr val="tx1"/>
                </a:solidFill>
                <a:latin typeface="Arial" panose="020B0604020202020204" pitchFamily="34" charset="0"/>
                <a:cs typeface="Arial" panose="020B0604020202020204" pitchFamily="34" charset="0"/>
              </a:rPr>
              <a:t>; Sec. 2 COE Info; Sec. 3‒Narrative Response; Sec. 4 Project Budget; Sec. 5‒Signatures; Application Status.</a:t>
            </a: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Logoff</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2022-23 Every Student Succeeds Act Comprehensive Support and Improvement County Office of Education Plan Development and Implementation Support Application for Funding</a:t>
            </a:r>
            <a:r>
              <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chemeClr val="tx1"/>
                </a:solidFill>
                <a:latin typeface="Arial" panose="020B0604020202020204" pitchFamily="34" charset="0"/>
                <a:ea typeface="Calibri" panose="020F0502020204030204" pitchFamily="34" charset="0"/>
                <a:cs typeface="Times New Roman" panose="02020603050405020304" pitchFamily="18" charset="0"/>
              </a:rPr>
              <a:t>Due: March 3, 2023</a:t>
            </a:r>
            <a:endParaRPr lang="en-US" sz="28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r>
              <a:rPr lang="en-US" sz="2800" dirty="0">
                <a:solidFill>
                  <a:schemeClr val="tx1"/>
                </a:solidFill>
                <a:latin typeface="Arial" panose="020B0604020202020204" pitchFamily="34" charset="0"/>
                <a:ea typeface="Calibri" panose="020F0502020204030204" pitchFamily="34" charset="0"/>
                <a:cs typeface="Times New Roman" panose="02020603050405020304" pitchFamily="18" charset="0"/>
              </a:rPr>
              <a:t>Application Status: Not Submitted</a:t>
            </a:r>
            <a:endParaRPr lang="en-US" sz="2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endParaRPr lang="en-US" sz="2800" dirty="0">
              <a:solidFill>
                <a:schemeClr val="tx1"/>
              </a:solidFill>
              <a:latin typeface="Arial" panose="020B0604020202020204" pitchFamily="34" charset="0"/>
              <a:cs typeface="Arial" panose="020B0604020202020204" pitchFamily="34" charset="0"/>
            </a:endParaRPr>
          </a:p>
          <a:p>
            <a:endParaRPr lang="en-US" sz="3200" dirty="0"/>
          </a:p>
          <a:p>
            <a:pPr marL="0" indent="0">
              <a:buNone/>
            </a:pPr>
            <a:endParaRPr lang="en-US" sz="2400" dirty="0"/>
          </a:p>
        </p:txBody>
      </p:sp>
    </p:spTree>
    <p:extLst>
      <p:ext uri="{BB962C8B-B14F-4D97-AF65-F5344CB8AC3E}">
        <p14:creationId xmlns:p14="http://schemas.microsoft.com/office/powerpoint/2010/main" val="21120240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73205"/>
            <a:ext cx="10058400" cy="900753"/>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48 </a:t>
            </a:r>
          </a:p>
        </p:txBody>
      </p:sp>
      <p:sp>
        <p:nvSpPr>
          <p:cNvPr id="3" name="Content Placeholder 2"/>
          <p:cNvSpPr>
            <a:spLocks noGrp="1"/>
          </p:cNvSpPr>
          <p:nvPr>
            <p:ph idx="1"/>
          </p:nvPr>
        </p:nvSpPr>
        <p:spPr>
          <a:xfrm>
            <a:off x="1417321" y="1655804"/>
            <a:ext cx="9738359" cy="4628991"/>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Select to Display More Information</a:t>
            </a:r>
          </a:p>
          <a:p>
            <a:pPr marL="0" indent="0">
              <a:buNone/>
            </a:pPr>
            <a:r>
              <a:rPr lang="en-US" sz="2800" dirty="0">
                <a:solidFill>
                  <a:schemeClr val="tx1"/>
                </a:solidFill>
                <a:latin typeface="Arial" panose="020B0604020202020204" pitchFamily="34" charset="0"/>
                <a:cs typeface="Arial" panose="020B0604020202020204" pitchFamily="34" charset="0"/>
              </a:rPr>
              <a:t>I certify that I have read the above information and would like to continue to Section 1 of the application. </a:t>
            </a:r>
          </a:p>
          <a:p>
            <a:pPr marL="0" indent="0">
              <a:buNone/>
            </a:pPr>
            <a:r>
              <a:rPr lang="en-US" sz="2800" dirty="0">
                <a:solidFill>
                  <a:schemeClr val="tx1"/>
                </a:solidFill>
                <a:latin typeface="Arial" panose="020B0604020202020204" pitchFamily="34" charset="0"/>
                <a:cs typeface="Arial" panose="020B0604020202020204" pitchFamily="34" charset="0"/>
              </a:rPr>
              <a:t>Save and Continue to Section 1 or Save and Logoff</a:t>
            </a:r>
          </a:p>
        </p:txBody>
      </p:sp>
    </p:spTree>
    <p:extLst>
      <p:ext uri="{BB962C8B-B14F-4D97-AF65-F5344CB8AC3E}">
        <p14:creationId xmlns:p14="http://schemas.microsoft.com/office/powerpoint/2010/main" val="21205741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45" y="518615"/>
            <a:ext cx="10192461" cy="868750"/>
          </a:xfrm>
        </p:spPr>
        <p:txBody>
          <a:bodyPr>
            <a:normAutofit/>
          </a:bodyPr>
          <a:lstStyle/>
          <a:p>
            <a:pPr algn="ctr"/>
            <a:r>
              <a:rPr lang="en-US" b="1" dirty="0">
                <a:solidFill>
                  <a:schemeClr val="tx1"/>
                </a:solidFill>
                <a:latin typeface="Arial" panose="020B0604020202020204" pitchFamily="34" charset="0"/>
                <a:cs typeface="Arial" panose="020B0604020202020204" pitchFamily="34" charset="0"/>
                <a:hlinkClick r:id="rId2" action="ppaction://hlinksldjump"/>
              </a:rPr>
              <a:t>Appendix</a:t>
            </a:r>
            <a:r>
              <a:rPr lang="en-US" b="1" dirty="0">
                <a:solidFill>
                  <a:schemeClr val="tx1"/>
                </a:solidFill>
                <a:latin typeface="Arial" panose="020B0604020202020204" pitchFamily="34" charset="0"/>
                <a:cs typeface="Arial" panose="020B0604020202020204" pitchFamily="34" charset="0"/>
              </a:rPr>
              <a:t> for Slide 59</a:t>
            </a:r>
          </a:p>
        </p:txBody>
      </p:sp>
      <p:sp>
        <p:nvSpPr>
          <p:cNvPr id="3" name="Content Placeholder 2"/>
          <p:cNvSpPr>
            <a:spLocks noGrp="1"/>
          </p:cNvSpPr>
          <p:nvPr>
            <p:ph idx="1"/>
          </p:nvPr>
        </p:nvSpPr>
        <p:spPr>
          <a:xfrm>
            <a:off x="1165859" y="1387365"/>
            <a:ext cx="10202066" cy="4800827"/>
          </a:xfrm>
        </p:spPr>
        <p:txBody>
          <a:bodyPr vert="horz" lIns="91440" tIns="45720" rIns="91440" bIns="45720" rtlCol="0" anchor="t">
            <a:noAutofit/>
          </a:bodyPr>
          <a:lstStyle/>
          <a:p>
            <a:pPr marL="0" indent="0">
              <a:buNone/>
            </a:pPr>
            <a:r>
              <a:rPr lang="en-US" sz="2800" dirty="0">
                <a:solidFill>
                  <a:schemeClr val="tx1"/>
                </a:solidFill>
                <a:latin typeface="Arial" panose="020B0604020202020204" pitchFamily="34" charset="0"/>
                <a:cs typeface="Arial" panose="020B0604020202020204" pitchFamily="34" charset="0"/>
              </a:rPr>
              <a:t>This is a screen print of the check boxes in Section 2 of the </a:t>
            </a:r>
            <a:r>
              <a:rPr lang="en-US" sz="2800" dirty="0" err="1">
                <a:solidFill>
                  <a:schemeClr val="tx1"/>
                </a:solidFill>
                <a:latin typeface="Arial" panose="020B0604020202020204" pitchFamily="34" charset="0"/>
                <a:cs typeface="Arial" panose="020B0604020202020204" pitchFamily="34" charset="0"/>
              </a:rPr>
              <a:t>subgrant</a:t>
            </a:r>
            <a:r>
              <a:rPr lang="en-US" sz="2800" dirty="0">
                <a:solidFill>
                  <a:schemeClr val="tx1"/>
                </a:solidFill>
                <a:latin typeface="Arial" panose="020B0604020202020204" pitchFamily="34" charset="0"/>
                <a:cs typeface="Arial" panose="020B0604020202020204" pitchFamily="34" charset="0"/>
              </a:rPr>
              <a:t> application on the GMART web page. It contains the following information:  </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Button to select to edit contact information</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Button to select to cancel</a:t>
            </a:r>
          </a:p>
          <a:p>
            <a:pPr>
              <a:buFont typeface="Arial" panose="020B0604020202020204" pitchFamily="34" charset="0"/>
              <a:buChar char="•"/>
            </a:pPr>
            <a:r>
              <a:rPr lang="en-US" sz="2800" dirty="0">
                <a:solidFill>
                  <a:schemeClr val="tx1"/>
                </a:solidFill>
                <a:latin typeface="Arial" panose="020B0604020202020204" pitchFamily="34" charset="0"/>
                <a:cs typeface="Arial" panose="020B0604020202020204" pitchFamily="34" charset="0"/>
              </a:rPr>
              <a:t>Sub-heading titled “Primary Grant Coordinator” with the following fields to complete: First and Last Name, Title, Phone, Extension, Email, and Fax </a:t>
            </a:r>
          </a:p>
          <a:p>
            <a:pPr marL="0" indent="0">
              <a:buNone/>
            </a:pPr>
            <a:endParaRPr lang="en-US" dirty="0"/>
          </a:p>
        </p:txBody>
      </p:sp>
    </p:spTree>
    <p:extLst>
      <p:ext uri="{BB962C8B-B14F-4D97-AF65-F5344CB8AC3E}">
        <p14:creationId xmlns:p14="http://schemas.microsoft.com/office/powerpoint/2010/main" val="3828886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7C17E-9731-4586-8BD0-B7CFC7F0A030}"/>
              </a:ext>
            </a:extLst>
          </p:cNvPr>
          <p:cNvSpPr>
            <a:spLocks noGrp="1"/>
          </p:cNvSpPr>
          <p:nvPr>
            <p:ph type="title"/>
          </p:nvPr>
        </p:nvSpPr>
        <p:spPr/>
        <p:txBody>
          <a:bodyPr/>
          <a:lstStyle/>
          <a:p>
            <a:r>
              <a:rPr lang="en-US" b="1" dirty="0">
                <a:solidFill>
                  <a:prstClr val="black"/>
                </a:solidFill>
                <a:latin typeface="Arial" panose="020B0604020202020204" pitchFamily="34" charset="0"/>
                <a:cs typeface="Arial" panose="020B0604020202020204" pitchFamily="34" charset="0"/>
              </a:rPr>
              <a:t>Today’s Overview: Part Three</a:t>
            </a:r>
            <a:endParaRPr lang="en-US" dirty="0"/>
          </a:p>
        </p:txBody>
      </p:sp>
      <p:sp>
        <p:nvSpPr>
          <p:cNvPr id="3" name="Content Placeholder 2">
            <a:extLst>
              <a:ext uri="{FF2B5EF4-FFF2-40B4-BE49-F238E27FC236}">
                <a16:creationId xmlns:a16="http://schemas.microsoft.com/office/drawing/2014/main" id="{60E526C8-6E4F-4A0E-B233-0CEDDA660A3F}"/>
              </a:ext>
            </a:extLst>
          </p:cNvPr>
          <p:cNvSpPr>
            <a:spLocks noGrp="1"/>
          </p:cNvSpPr>
          <p:nvPr>
            <p:ph idx="1"/>
          </p:nvPr>
        </p:nvSpPr>
        <p:spPr>
          <a:xfrm>
            <a:off x="1692919" y="1724810"/>
            <a:ext cx="8915400" cy="3777622"/>
          </a:xfrm>
        </p:spPr>
        <p:txBody>
          <a:bodyPr/>
          <a:lstStyle/>
          <a:p>
            <a:pPr marL="93131" lvl="0" indent="0">
              <a:spcAft>
                <a:spcPts val="1600"/>
              </a:spcAft>
              <a:buClr>
                <a:srgbClr val="353535"/>
              </a:buClr>
              <a:buNone/>
            </a:pPr>
            <a:r>
              <a:rPr lang="en-US" altLang="en-US" sz="3733" b="1" dirty="0">
                <a:solidFill>
                  <a:prstClr val="black">
                    <a:lumMod val="75000"/>
                    <a:lumOff val="25000"/>
                  </a:prstClr>
                </a:solidFill>
                <a:latin typeface="Arial" panose="020B0604020202020204" pitchFamily="34" charset="0"/>
                <a:cs typeface="Arial" panose="020B0604020202020204" pitchFamily="34" charset="0"/>
              </a:rPr>
              <a:t> </a:t>
            </a:r>
            <a:r>
              <a:rPr lang="en-US" altLang="en-US" sz="3200" b="1" dirty="0">
                <a:solidFill>
                  <a:prstClr val="black"/>
                </a:solidFill>
                <a:latin typeface="Arial" panose="020B0604020202020204" pitchFamily="34" charset="0"/>
                <a:cs typeface="Arial" panose="020B0604020202020204" pitchFamily="34" charset="0"/>
              </a:rPr>
              <a:t>Completing and Submitting Application </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Process </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Sections</a:t>
            </a:r>
          </a:p>
          <a:p>
            <a:pPr marL="914400" lvl="2" indent="-274320">
              <a:spcBef>
                <a:spcPts val="0"/>
              </a:spcBef>
              <a:spcAft>
                <a:spcPts val="1200"/>
              </a:spcAft>
              <a:buClr>
                <a:srgbClr val="353535"/>
              </a:buClr>
              <a:buFont typeface="Arial" panose="020B0604020202020204" pitchFamily="34" charset="0"/>
              <a:buChar char="•"/>
            </a:pPr>
            <a:r>
              <a:rPr lang="en-US" altLang="en-US" sz="3200" dirty="0">
                <a:solidFill>
                  <a:prstClr val="black"/>
                </a:solidFill>
                <a:latin typeface="Arial" panose="020B0604020202020204" pitchFamily="34" charset="0"/>
                <a:cs typeface="Arial" panose="020B0604020202020204" pitchFamily="34" charset="0"/>
              </a:rPr>
              <a:t>Status</a:t>
            </a:r>
          </a:p>
          <a:p>
            <a:pPr marL="0" indent="0">
              <a:buNone/>
            </a:pPr>
            <a:endParaRPr lang="en-US" dirty="0"/>
          </a:p>
        </p:txBody>
      </p:sp>
    </p:spTree>
    <p:extLst>
      <p:ext uri="{BB962C8B-B14F-4D97-AF65-F5344CB8AC3E}">
        <p14:creationId xmlns:p14="http://schemas.microsoft.com/office/powerpoint/2010/main" val="213566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239" y="832513"/>
            <a:ext cx="9479666" cy="5019647"/>
          </a:xfrm>
        </p:spPr>
        <p:txBody>
          <a:bodyPr>
            <a:noAutofit/>
          </a:bodyPr>
          <a:lstStyle/>
          <a:p>
            <a:pPr algn="ctr"/>
            <a:r>
              <a:rPr lang="en-US" b="1" dirty="0">
                <a:solidFill>
                  <a:schemeClr val="tx1"/>
                </a:solidFill>
                <a:latin typeface="Arial" panose="020B0604020202020204" pitchFamily="34" charset="0"/>
                <a:cs typeface="Arial" panose="020B0604020202020204" pitchFamily="34" charset="0"/>
              </a:rPr>
              <a:t>Part One:</a:t>
            </a: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r>
              <a:rPr lang="en-US" b="1" dirty="0">
                <a:solidFill>
                  <a:schemeClr val="tx1"/>
                </a:solidFill>
                <a:latin typeface="Arial" panose="020B0604020202020204" pitchFamily="34" charset="0"/>
                <a:cs typeface="Arial" panose="020B0604020202020204" pitchFamily="34" charset="0"/>
              </a:rPr>
              <a:t>Subgrant Information</a:t>
            </a:r>
          </a:p>
        </p:txBody>
      </p:sp>
    </p:spTree>
    <p:extLst>
      <p:ext uri="{BB962C8B-B14F-4D97-AF65-F5344CB8AC3E}">
        <p14:creationId xmlns:p14="http://schemas.microsoft.com/office/powerpoint/2010/main" val="3721082174"/>
      </p:ext>
    </p:extLst>
  </p:cSld>
  <p:clrMapOvr>
    <a:masterClrMapping/>
  </p:clrMapOvr>
</p:sld>
</file>

<file path=ppt/theme/theme1.xml><?xml version="1.0" encoding="utf-8"?>
<a:theme xmlns:a="http://schemas.openxmlformats.org/drawingml/2006/main" name="Wisp">
  <a:themeElements>
    <a:clrScheme name="Custom 3">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E5369"/>
      </a:hlink>
      <a:folHlink>
        <a:srgbClr val="2E5369"/>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4160</Words>
  <Application>Microsoft Office PowerPoint</Application>
  <PresentationFormat>Widescreen</PresentationFormat>
  <Paragraphs>379</Paragraphs>
  <Slides>79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Century Gothic</vt:lpstr>
      <vt:lpstr>Helvetica Neue</vt:lpstr>
      <vt:lpstr>Symbol</vt:lpstr>
      <vt:lpstr>Wingdings</vt:lpstr>
      <vt:lpstr>Wingdings 3</vt:lpstr>
      <vt:lpstr>Wisp</vt:lpstr>
      <vt:lpstr>2022–23 Every Student Succeeds Act Comprehensive Support and Improvement County Office of Education Plan Development and Implementation Support Application for Funding Webinar</vt:lpstr>
      <vt:lpstr>Acronyms (1)</vt:lpstr>
      <vt:lpstr>Acronyms (2)</vt:lpstr>
      <vt:lpstr>Housekeeping</vt:lpstr>
      <vt:lpstr>Webinar Series</vt:lpstr>
      <vt:lpstr>Today’s Overview: Part One</vt:lpstr>
      <vt:lpstr>Today’s Overview: Part Two</vt:lpstr>
      <vt:lpstr>Today’s Overview: Part Three</vt:lpstr>
      <vt:lpstr>Part One:  Subgrant Information</vt:lpstr>
      <vt:lpstr>Purpose</vt:lpstr>
      <vt:lpstr>               Statutory Authority </vt:lpstr>
      <vt:lpstr>2022 Budget Act: Provision 7 of Schedule 1 </vt:lpstr>
      <vt:lpstr>Which COEs Are Eligible to Apply for FY 2022 Funding?</vt:lpstr>
      <vt:lpstr>2022–23 ESSA Assistance Status  Data Files </vt:lpstr>
      <vt:lpstr>Allowable Activities and Costs  </vt:lpstr>
      <vt:lpstr>CSI Plan Development and  Implementation Activities (1) </vt:lpstr>
      <vt:lpstr>CSI Plan Development and  Implementation Activities (2) </vt:lpstr>
      <vt:lpstr>Disallowable Activities and Costs</vt:lpstr>
      <vt:lpstr>Subgrant Reporting Requirements (1)</vt:lpstr>
      <vt:lpstr>Subgrant Reporting Requirements (2)</vt:lpstr>
      <vt:lpstr>Subgrant Reporting Requirements (3)</vt:lpstr>
      <vt:lpstr>Subgrant Reporting Requirements (4)</vt:lpstr>
      <vt:lpstr>Subgrant Reporting Requirements (5)</vt:lpstr>
      <vt:lpstr>Closeout</vt:lpstr>
      <vt:lpstr>Apportionments (1) </vt:lpstr>
      <vt:lpstr>Apportionments (2) </vt:lpstr>
      <vt:lpstr>Application and Funding Results Timeline(1) </vt:lpstr>
      <vt:lpstr>Application and Funding Results Timeline(2) </vt:lpstr>
      <vt:lpstr>Part Two:  Technical Assistance</vt:lpstr>
      <vt:lpstr>Web Pages for FY 2022 CSI Funds </vt:lpstr>
      <vt:lpstr>Impact of Dual Roles for COEs (1)</vt:lpstr>
      <vt:lpstr>Impact of Dual Roles for COEs (2)</vt:lpstr>
      <vt:lpstr>Guidelines for Preventing  Conflicts of Interest </vt:lpstr>
      <vt:lpstr>   FAQs</vt:lpstr>
      <vt:lpstr>Which CSI Plans do the FY 2022  Funds Support? </vt:lpstr>
      <vt:lpstr>How is the Conflict of Interest Concern Different from the Dual Roles the COE  Plays Regarding the LCAP?</vt:lpstr>
      <vt:lpstr>When Will the FY 2022 CSI Funds for  COEs Become Available?</vt:lpstr>
      <vt:lpstr>What if the COE Declines Funding?</vt:lpstr>
      <vt:lpstr>  Part Three:  Application</vt:lpstr>
      <vt:lpstr>Completing and Submitting the 2022‒23 Application </vt:lpstr>
      <vt:lpstr>Application Sections</vt:lpstr>
      <vt:lpstr>The GMART (1)</vt:lpstr>
      <vt:lpstr>The GMART (2)</vt:lpstr>
      <vt:lpstr>Logging on to the GMART (1)</vt:lpstr>
      <vt:lpstr>Logging on to the GMART (2)</vt:lpstr>
      <vt:lpstr>Selecting the Subgrant Application</vt:lpstr>
      <vt:lpstr>Application Overview (1)</vt:lpstr>
      <vt:lpstr>Application Overview (2)</vt:lpstr>
      <vt:lpstr>Application Section 1 (1)</vt:lpstr>
      <vt:lpstr>Application Section 1 (2)</vt:lpstr>
      <vt:lpstr>Application Section 1 (3)</vt:lpstr>
      <vt:lpstr>Application Section 1 (4)</vt:lpstr>
      <vt:lpstr>Application Section 1 (5)</vt:lpstr>
      <vt:lpstr>Application Section 1 (6)</vt:lpstr>
      <vt:lpstr>Application Section 1 (7)</vt:lpstr>
      <vt:lpstr>Application Section 2 (1)</vt:lpstr>
      <vt:lpstr>Application Section 2 (2)</vt:lpstr>
      <vt:lpstr>Application Section 2 (3)</vt:lpstr>
      <vt:lpstr>Application Section 2 (4)</vt:lpstr>
      <vt:lpstr>Application Section 2 (5)</vt:lpstr>
      <vt:lpstr>Application Section 3 (1) </vt:lpstr>
      <vt:lpstr>Application Section 3 (2)</vt:lpstr>
      <vt:lpstr>Application Section 4 (1)</vt:lpstr>
      <vt:lpstr>Application Section 4 (2)</vt:lpstr>
      <vt:lpstr>Application Section 4 (3)</vt:lpstr>
      <vt:lpstr>Application Section 5 (1)</vt:lpstr>
      <vt:lpstr>Application Section 5 (2)</vt:lpstr>
      <vt:lpstr>Application Section 5 (3)</vt:lpstr>
      <vt:lpstr>Application Status </vt:lpstr>
      <vt:lpstr>Time for Questions</vt:lpstr>
      <vt:lpstr>Feedback Please</vt:lpstr>
      <vt:lpstr>Contacts</vt:lpstr>
      <vt:lpstr>Appendix for Slide 19 and 20 (1) </vt:lpstr>
      <vt:lpstr>Appendix for Slide 19 and 20 (2) </vt:lpstr>
      <vt:lpstr>Appendix for Slide 27 and 28 (1)</vt:lpstr>
      <vt:lpstr>Appendix for Slide 27 and 28 (2) </vt:lpstr>
      <vt:lpstr>Appendix for Slide 47 </vt:lpstr>
      <vt:lpstr>Appendix for Slide 48 </vt:lpstr>
      <vt:lpstr>Appendix for Slide 59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2022-23 ESSA CSI COE PDIS AFF Webinar - Title I, Part A (CA Dept of Education)</dc:title>
  <dc:subject>Every Student Succeeds Act (ESSA) Comprehensive Support and Improvement (CSI) County Office of Education (COE) Plan Development and Implementation and Support (PDIS) Subgrant Application for Funding (AFF) walk through webinar.</dc:subject>
  <dc:creator/>
  <cp:lastModifiedBy/>
  <cp:revision>1</cp:revision>
  <dcterms:created xsi:type="dcterms:W3CDTF">2024-10-09T18:53:50Z</dcterms:created>
  <dcterms:modified xsi:type="dcterms:W3CDTF">2024-10-15T21:22:42Z</dcterms:modified>
</cp:coreProperties>
</file>